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9202AAD-BC65-4995-BEDF-A842D86E6348}">
          <p14:sldIdLst>
            <p14:sldId id="256"/>
          </p14:sldIdLst>
        </p14:section>
        <p14:section name="General Binary Search Trees" id="{8F58D7B1-A7F5-43EE-9086-4DBC82F194C7}">
          <p14:sldIdLst>
            <p14:sldId id="258"/>
            <p14:sldId id="259"/>
            <p14:sldId id="260"/>
            <p14:sldId id="261"/>
            <p14:sldId id="262"/>
          </p14:sldIdLst>
        </p14:section>
        <p14:section name="Insert and Delete Nodes" id="{E8A361F0-2909-4C82-9FFA-38C8C1A6B6EB}">
          <p14:sldIdLst>
            <p14:sldId id="263"/>
            <p14:sldId id="264"/>
            <p14:sldId id="265"/>
            <p14:sldId id="266"/>
            <p14:sldId id="267"/>
            <p14:sldId id="268"/>
          </p14:sldIdLst>
        </p14:section>
        <p14:section name="Notes on Balancing" id="{DAC963A6-EC66-4BC8-B7BC-390626B1F61E}">
          <p14:sldIdLst>
            <p14:sldId id="269"/>
            <p14:sldId id="270"/>
            <p14:sldId id="271"/>
            <p14:sldId id="272"/>
            <p14:sldId id="273"/>
            <p14:sldId id="274"/>
            <p14:sldId id="275"/>
            <p14:sldId id="276"/>
            <p14:sldId id="277"/>
          </p14:sldIdLst>
        </p14:section>
        <p14:section name="AVL Trees" id="{43985EB8-C3AE-4413-9F20-48AE89550084}">
          <p14:sldIdLst>
            <p14:sldId id="278"/>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573" autoAdjust="0"/>
  </p:normalViewPr>
  <p:slideViewPr>
    <p:cSldViewPr snapToGrid="0">
      <p:cViewPr varScale="1">
        <p:scale>
          <a:sx n="61" d="100"/>
          <a:sy n="61" d="100"/>
        </p:scale>
        <p:origin x="15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10.03.2022</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a:p>
            <a:endParaRPr lang="lv-LV" altLang="lv-LV" dirty="0" smtClean="0">
              <a:latin typeface="Arial" panose="020B0604020202020204" pitchFamily="34" charset="0"/>
            </a:endParaRPr>
          </a:p>
          <a:p>
            <a:r>
              <a:rPr lang="lv-LV" dirty="0" smtClean="0"/>
              <a:t>Binary Search Trees – node order invariant.</a:t>
            </a:r>
          </a:p>
          <a:p>
            <a:r>
              <a:rPr lang="lv-LV" dirty="0" smtClean="0"/>
              <a:t>Performance Issues – Skinny vs. Bushy trees</a:t>
            </a:r>
          </a:p>
          <a:p>
            <a:r>
              <a:rPr lang="lv-LV" dirty="0" smtClean="0"/>
              <a:t>Balancing techniques.</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extLst>
      <p:ext uri="{BB962C8B-B14F-4D97-AF65-F5344CB8AC3E}">
        <p14:creationId xmlns:p14="http://schemas.microsoft.com/office/powerpoint/2010/main" val="421391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300" smtClean="0"/>
              <a:t>Dictionaries</a:t>
            </a:r>
          </a:p>
        </p:txBody>
      </p:sp>
      <p:sp>
        <p:nvSpPr>
          <p:cNvPr id="15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FDFAD79-0AAF-4598-AFF1-920D6E90A5BC}" type="datetime8">
              <a:rPr lang="en-US" altLang="lv-LV" sz="1300"/>
              <a:pPr eaLnBrk="1" hangingPunct="1"/>
              <a:t>3/10/2022 3:59 AM</a:t>
            </a:fld>
            <a:endParaRPr lang="en-US" altLang="lv-LV" sz="13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panose="020B0604030504040204" pitchFamily="34" charset="0"/>
              </a:defRPr>
            </a:lvl1pPr>
            <a:lvl2pPr marL="742950" indent="-285750" defTabSz="965200" eaLnBrk="0" hangingPunct="0">
              <a:defRPr sz="2400">
                <a:solidFill>
                  <a:schemeClr val="tx1"/>
                </a:solidFill>
                <a:latin typeface="Tahoma" panose="020B0604030504040204" pitchFamily="34" charset="0"/>
              </a:defRPr>
            </a:lvl2pPr>
            <a:lvl3pPr marL="1143000" indent="-228600" defTabSz="965200" eaLnBrk="0" hangingPunct="0">
              <a:defRPr sz="2400">
                <a:solidFill>
                  <a:schemeClr val="tx1"/>
                </a:solidFill>
                <a:latin typeface="Tahoma" panose="020B0604030504040204" pitchFamily="34" charset="0"/>
              </a:defRPr>
            </a:lvl3pPr>
            <a:lvl4pPr marL="1600200" indent="-228600" defTabSz="965200" eaLnBrk="0" hangingPunct="0">
              <a:defRPr sz="2400">
                <a:solidFill>
                  <a:schemeClr val="tx1"/>
                </a:solidFill>
                <a:latin typeface="Tahoma" panose="020B0604030504040204" pitchFamily="34" charset="0"/>
              </a:defRPr>
            </a:lvl4pPr>
            <a:lvl5pPr marL="2057400" indent="-228600" defTabSz="965200" eaLnBrk="0" hangingPunct="0">
              <a:defRPr sz="2400">
                <a:solidFill>
                  <a:schemeClr val="tx1"/>
                </a:solidFill>
                <a:latin typeface="Tahoma" panose="020B060403050404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F4B9486-5019-42A2-B9D0-77CFD70F6F4D}" type="slidenum">
              <a:rPr lang="en-US" altLang="lv-LV" sz="1300"/>
              <a:pPr eaLnBrk="1" hangingPunct="1"/>
              <a:t>6</a:t>
            </a:fld>
            <a:endParaRPr lang="en-US" altLang="lv-LV" sz="13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lv-LV" altLang="lv-LV" smtClean="0"/>
          </a:p>
        </p:txBody>
      </p:sp>
    </p:spTree>
    <p:extLst>
      <p:ext uri="{BB962C8B-B14F-4D97-AF65-F5344CB8AC3E}">
        <p14:creationId xmlns:p14="http://schemas.microsoft.com/office/powerpoint/2010/main" val="260766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Searching a binary tree does not modify the tree</a:t>
            </a:r>
          </a:p>
          <a:p>
            <a:r>
              <a:rPr lang="en-US" dirty="0" smtClean="0"/>
              <a:t>Traversals may temporarily modify the tree, but it is usually left in its original form when the traversal is done</a:t>
            </a:r>
          </a:p>
          <a:p>
            <a:r>
              <a:rPr lang="en-US" dirty="0" smtClean="0"/>
              <a:t>Operations like insertions, deletions, modifying values, merging trees, and balancing trees do alter the tree structure</a:t>
            </a:r>
          </a:p>
          <a:p>
            <a:r>
              <a:rPr lang="en-US" dirty="0" smtClean="0"/>
              <a:t>We’ll look at how insertions are managed in binary search trees first</a:t>
            </a:r>
          </a:p>
          <a:p>
            <a:r>
              <a:rPr lang="en-US" dirty="0" smtClean="0"/>
              <a:t>In order to insert a new node in a binary tree, we have to be at a node with a vacant left or right child</a:t>
            </a:r>
          </a:p>
          <a:p>
            <a:endParaRPr lang="en-US" dirty="0" smtClean="0"/>
          </a:p>
          <a:p>
            <a:r>
              <a:rPr lang="en-US" dirty="0" smtClean="0"/>
              <a:t>This is performed in the same way as searching:</a:t>
            </a:r>
          </a:p>
          <a:p>
            <a:r>
              <a:rPr lang="en-US" dirty="0" smtClean="0"/>
              <a:t>1. Compare the value of the node to be inserted to the current node</a:t>
            </a:r>
          </a:p>
          <a:p>
            <a:r>
              <a:rPr lang="en-US" dirty="0" smtClean="0"/>
              <a:t>2. If the value to be inserted is smaller, follow the left subtree; if it is larger, follow the right subtree</a:t>
            </a:r>
          </a:p>
          <a:p>
            <a:r>
              <a:rPr lang="en-US" dirty="0" smtClean="0"/>
              <a:t>3. If the branch we are to follow is empty, we stop the search and insert the new node as that child</a:t>
            </a:r>
          </a:p>
          <a:p>
            <a:endParaRPr lang="en-US" dirty="0" smtClean="0"/>
          </a:p>
          <a:p>
            <a:endParaRPr lang="en-US" dirty="0" smtClean="0"/>
          </a:p>
          <a:p>
            <a:r>
              <a:rPr lang="en-US" dirty="0" smtClean="0"/>
              <a:t>In looking at tree traversal, we considered three approaches: stack-based, thread-based, and via transformations</a:t>
            </a:r>
          </a:p>
          <a:p>
            <a:r>
              <a:rPr lang="en-US" dirty="0" smtClean="0"/>
              <a:t>Stack based traversals don’t change the trees; transformations change the tree but restore it when done</a:t>
            </a:r>
          </a:p>
          <a:p>
            <a:r>
              <a:rPr lang="en-US" dirty="0" smtClean="0"/>
              <a:t>Threaded approaches, though, do modify the tree by adding threads to the structure</a:t>
            </a:r>
          </a:p>
          <a:p>
            <a:r>
              <a:rPr lang="en-US" dirty="0" smtClean="0"/>
              <a:t>While it may be possible to add and remove the threads as needed, if the tree is processed frequently, we might want to make the threads a permanent part of the tree</a:t>
            </a:r>
          </a:p>
          <a:p>
            <a:r>
              <a:rPr lang="en-US" dirty="0" smtClean="0"/>
              <a:t>This requires incorporating threads into the insertion process</a:t>
            </a:r>
          </a:p>
          <a:p>
            <a:endParaRPr lang="lv-LV" dirty="0"/>
          </a:p>
        </p:txBody>
      </p:sp>
    </p:spTree>
    <p:extLst>
      <p:ext uri="{BB962C8B-B14F-4D97-AF65-F5344CB8AC3E}">
        <p14:creationId xmlns:p14="http://schemas.microsoft.com/office/powerpoint/2010/main" val="379306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lv-LV" dirty="0" smtClean="0"/>
              <a:t>The main</a:t>
            </a:r>
            <a:r>
              <a:rPr lang="en-US" dirty="0" smtClean="0"/>
              <a:t> approach to handling deleting is called </a:t>
            </a:r>
            <a:r>
              <a:rPr lang="en-US" b="1" i="1" dirty="0" smtClean="0"/>
              <a:t>deletion by copying</a:t>
            </a:r>
            <a:r>
              <a:rPr lang="en-US" dirty="0" smtClean="0"/>
              <a:t> and was proposed by Thomas Hibbard and Donald Knuth in the 1960s</a:t>
            </a:r>
          </a:p>
          <a:p>
            <a:r>
              <a:rPr lang="en-US" dirty="0" smtClean="0"/>
              <a:t>2. Initially, this works much like the merging process</a:t>
            </a:r>
          </a:p>
          <a:p>
            <a:r>
              <a:rPr lang="en-US" dirty="0" smtClean="0"/>
              <a:t>3. We locate the node’s predecessor by searching for the rightmost node in the left subtree</a:t>
            </a:r>
          </a:p>
          <a:p>
            <a:r>
              <a:rPr lang="en-US" dirty="0" smtClean="0"/>
              <a:t>4. The key of this node replaces the key of the node to be deleted</a:t>
            </a:r>
          </a:p>
          <a:p>
            <a:r>
              <a:rPr lang="en-US" dirty="0" smtClean="0"/>
              <a:t>5. We then recall the two simple cases of deletion: if the rightmost node was a leaf, we delete it; if it has one child, we set the parent’s pointer to the node to point to the node’s child</a:t>
            </a:r>
          </a:p>
          <a:p>
            <a:r>
              <a:rPr lang="en-US" dirty="0" smtClean="0"/>
              <a:t>6. This way, we delete a key </a:t>
            </a:r>
            <a:r>
              <a:rPr lang="en-US" i="1" dirty="0" smtClean="0"/>
              <a:t>k</a:t>
            </a:r>
            <a:r>
              <a:rPr lang="en-US" baseline="-25000" dirty="0" smtClean="0"/>
              <a:t>1 </a:t>
            </a:r>
            <a:r>
              <a:rPr lang="en-US" dirty="0" smtClean="0"/>
              <a:t>by overwriting it by a key </a:t>
            </a:r>
            <a:r>
              <a:rPr lang="en-US" i="1" dirty="0" smtClean="0"/>
              <a:t>k</a:t>
            </a:r>
            <a:r>
              <a:rPr lang="en-US" baseline="-25000" dirty="0" smtClean="0"/>
              <a:t>2</a:t>
            </a:r>
            <a:r>
              <a:rPr lang="en-US" dirty="0" smtClean="0"/>
              <a:t> and then deleting the node holding </a:t>
            </a:r>
            <a:r>
              <a:rPr lang="en-US" i="1" dirty="0" smtClean="0"/>
              <a:t>k</a:t>
            </a:r>
            <a:r>
              <a:rPr lang="en-US" baseline="-25000" dirty="0" smtClean="0"/>
              <a:t>2</a:t>
            </a:r>
            <a:endParaRPr lang="en-US" dirty="0" smtClean="0"/>
          </a:p>
          <a:p>
            <a:endParaRPr lang="lv-LV" dirty="0"/>
          </a:p>
        </p:txBody>
      </p:sp>
    </p:spTree>
    <p:extLst>
      <p:ext uri="{BB962C8B-B14F-4D97-AF65-F5344CB8AC3E}">
        <p14:creationId xmlns:p14="http://schemas.microsoft.com/office/powerpoint/2010/main" val="16629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Tree>
    <p:extLst>
      <p:ext uri="{BB962C8B-B14F-4D97-AF65-F5344CB8AC3E}">
        <p14:creationId xmlns:p14="http://schemas.microsoft.com/office/powerpoint/2010/main" val="86340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arguments have been presented in favor of trees:</a:t>
            </a:r>
          </a:p>
          <a:p>
            <a:r>
              <a:rPr lang="en-US" dirty="0" smtClean="0"/>
              <a:t>They represent hierarchical data particularly well</a:t>
            </a:r>
          </a:p>
          <a:p>
            <a:r>
              <a:rPr lang="en-US" dirty="0" smtClean="0"/>
              <a:t>Searching trees is much faster than searching lists</a:t>
            </a:r>
          </a:p>
          <a:p>
            <a:r>
              <a:rPr lang="en-US" dirty="0" smtClean="0"/>
              <a:t>However, this second point depends on the structure of the tree</a:t>
            </a:r>
          </a:p>
          <a:p>
            <a:r>
              <a:rPr lang="en-US" dirty="0" smtClean="0"/>
              <a:t>As we’ve seen, skewed trees search no better than linear lists</a:t>
            </a:r>
          </a:p>
          <a:p>
            <a:endParaRPr lang="lv-LV" dirty="0"/>
          </a:p>
        </p:txBody>
      </p:sp>
    </p:spTree>
    <p:extLst>
      <p:ext uri="{BB962C8B-B14F-4D97-AF65-F5344CB8AC3E}">
        <p14:creationId xmlns:p14="http://schemas.microsoft.com/office/powerpoint/2010/main" val="3204613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algorithm does suffer from one significant drawback</a:t>
            </a:r>
          </a:p>
          <a:p>
            <a:r>
              <a:rPr lang="en-US" dirty="0" smtClean="0"/>
              <a:t>All the data needs to be in the array before the tree can be created</a:t>
            </a:r>
          </a:p>
          <a:p>
            <a:r>
              <a:rPr lang="en-US" dirty="0" smtClean="0"/>
              <a:t>So it can be unsuitable for a tree that needs to be used while it is being constructed</a:t>
            </a:r>
          </a:p>
          <a:p>
            <a:r>
              <a:rPr lang="en-US" dirty="0" smtClean="0"/>
              <a:t>On the other hand, an unbalanced tree can be balanced easily by carrying out an </a:t>
            </a:r>
            <a:r>
              <a:rPr lang="en-US" dirty="0" err="1" smtClean="0"/>
              <a:t>inorder</a:t>
            </a:r>
            <a:r>
              <a:rPr lang="en-US" dirty="0" smtClean="0"/>
              <a:t> traversal and writing the output to an array</a:t>
            </a:r>
          </a:p>
          <a:p>
            <a:r>
              <a:rPr lang="en-US" dirty="0" smtClean="0"/>
              <a:t>This array can then be used to create a balanced version of the tree</a:t>
            </a:r>
          </a:p>
          <a:p>
            <a:endParaRPr lang="lv-LV" dirty="0"/>
          </a:p>
        </p:txBody>
      </p:sp>
    </p:spTree>
    <p:extLst>
      <p:ext uri="{BB962C8B-B14F-4D97-AF65-F5344CB8AC3E}">
        <p14:creationId xmlns:p14="http://schemas.microsoft.com/office/powerpoint/2010/main" val="4101311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algorithm to create the backbone, which is the first step of the process, is as follows:</a:t>
            </a:r>
          </a:p>
          <a:p>
            <a:r>
              <a:rPr lang="en-US" dirty="0" err="1" smtClean="0"/>
              <a:t>createBackbone</a:t>
            </a:r>
            <a:r>
              <a:rPr lang="en-US" dirty="0" smtClean="0"/>
              <a:t>(root)</a:t>
            </a:r>
          </a:p>
          <a:p>
            <a:r>
              <a:rPr lang="en-US" dirty="0" smtClean="0"/>
              <a:t>   </a:t>
            </a:r>
            <a:r>
              <a:rPr lang="en-US" dirty="0" err="1" smtClean="0"/>
              <a:t>tmp</a:t>
            </a:r>
            <a:r>
              <a:rPr lang="en-US" dirty="0" smtClean="0"/>
              <a:t> = root;</a:t>
            </a:r>
          </a:p>
          <a:p>
            <a:r>
              <a:rPr lang="en-US" dirty="0" smtClean="0"/>
              <a:t>   while (</a:t>
            </a:r>
            <a:r>
              <a:rPr lang="en-US" dirty="0" err="1" smtClean="0"/>
              <a:t>tmp</a:t>
            </a:r>
            <a:r>
              <a:rPr lang="en-US" dirty="0" smtClean="0"/>
              <a:t> != 0)</a:t>
            </a:r>
          </a:p>
          <a:p>
            <a:r>
              <a:rPr lang="en-US" dirty="0" smtClean="0"/>
              <a:t>      if </a:t>
            </a:r>
            <a:r>
              <a:rPr lang="en-US" dirty="0" err="1" smtClean="0"/>
              <a:t>tmp</a:t>
            </a:r>
            <a:r>
              <a:rPr lang="en-US" dirty="0" smtClean="0"/>
              <a:t> has a left child</a:t>
            </a:r>
          </a:p>
          <a:p>
            <a:r>
              <a:rPr lang="en-US" dirty="0" smtClean="0"/>
              <a:t>         rotate this child about </a:t>
            </a:r>
            <a:r>
              <a:rPr lang="en-US" dirty="0" err="1" smtClean="0"/>
              <a:t>tmp</a:t>
            </a:r>
            <a:r>
              <a:rPr lang="en-US" dirty="0" smtClean="0"/>
              <a:t>; // hence the left child</a:t>
            </a:r>
          </a:p>
          <a:p>
            <a:r>
              <a:rPr lang="en-US" dirty="0" smtClean="0"/>
              <a:t>					    // becomes parent of </a:t>
            </a:r>
            <a:r>
              <a:rPr lang="en-US" dirty="0" err="1" smtClean="0"/>
              <a:t>tmp</a:t>
            </a:r>
            <a:endParaRPr lang="en-US" dirty="0" smtClean="0"/>
          </a:p>
          <a:p>
            <a:r>
              <a:rPr lang="en-US" dirty="0" smtClean="0"/>
              <a:t>         set </a:t>
            </a:r>
            <a:r>
              <a:rPr lang="en-US" dirty="0" err="1" smtClean="0"/>
              <a:t>tmp</a:t>
            </a:r>
            <a:r>
              <a:rPr lang="en-US" dirty="0" smtClean="0"/>
              <a:t> to the child that just became parent;</a:t>
            </a:r>
          </a:p>
          <a:p>
            <a:r>
              <a:rPr lang="en-US" dirty="0" smtClean="0"/>
              <a:t>      else set </a:t>
            </a:r>
            <a:r>
              <a:rPr lang="en-US" dirty="0" err="1" smtClean="0"/>
              <a:t>tmp</a:t>
            </a:r>
            <a:r>
              <a:rPr lang="en-US" dirty="0" smtClean="0"/>
              <a:t> to its right child;</a:t>
            </a:r>
            <a:endParaRPr lang="lv-LV" dirty="0" smtClean="0"/>
          </a:p>
          <a:p>
            <a:endParaRPr lang="lv-LV" dirty="0" smtClean="0"/>
          </a:p>
          <a:p>
            <a:endParaRPr lang="en-US" dirty="0" smtClean="0"/>
          </a:p>
        </p:txBody>
      </p:sp>
    </p:spTree>
    <p:extLst>
      <p:ext uri="{BB962C8B-B14F-4D97-AF65-F5344CB8AC3E}">
        <p14:creationId xmlns:p14="http://schemas.microsoft.com/office/powerpoint/2010/main" val="32331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step of the transformation,  the backbone is transformed into a perfectly balanced tree</a:t>
            </a:r>
          </a:p>
          <a:p>
            <a:r>
              <a:rPr lang="en-US" dirty="0" smtClean="0"/>
              <a:t>In each pass down the backbone, every second node is rotated about its parent</a:t>
            </a:r>
          </a:p>
          <a:p>
            <a:r>
              <a:rPr lang="en-US" dirty="0" smtClean="0"/>
              <a:t>The first pass handles the difference between the number of nodes in the backbone and the number of nodes in the closest complete binary tree</a:t>
            </a:r>
          </a:p>
          <a:p>
            <a:r>
              <a:rPr lang="en-US" dirty="0" smtClean="0"/>
              <a:t>Overflowing nodes are treated separately</a:t>
            </a:r>
          </a:p>
          <a:p>
            <a:endParaRPr lang="lv-LV" dirty="0"/>
          </a:p>
        </p:txBody>
      </p:sp>
    </p:spTree>
    <p:extLst>
      <p:ext uri="{BB962C8B-B14F-4D97-AF65-F5344CB8AC3E}">
        <p14:creationId xmlns:p14="http://schemas.microsoft.com/office/powerpoint/2010/main" val="349068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10.03.2022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10.03.2022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10.03.2022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fld id="{30DBD869-47B3-44B2-8DA3-DB1D8871FE70}" type="slidenum">
              <a:rPr lang="en-US" altLang="lv-LV"/>
              <a:pPr/>
              <a:t>‹#›</a:t>
            </a:fld>
            <a:endParaRPr lang="en-US" altLang="lv-LV"/>
          </a:p>
        </p:txBody>
      </p:sp>
    </p:spTree>
    <p:extLst>
      <p:ext uri="{BB962C8B-B14F-4D97-AF65-F5344CB8AC3E}">
        <p14:creationId xmlns:p14="http://schemas.microsoft.com/office/powerpoint/2010/main" val="179979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10.03.2022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10.03.2022</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10.03.2022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10.03.2022</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10.03.2022</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10.03.2022</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10.03.2022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10.03.2022</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10.03.2022</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12.x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normAutofit fontScale="90000"/>
          </a:bodyPr>
          <a:lstStyle/>
          <a:p>
            <a:pPr eaLnBrk="1" hangingPunct="1"/>
            <a:r>
              <a:rPr lang="en-US" altLang="lv-LV" dirty="0" smtClean="0">
                <a:ea typeface="ＭＳ Ｐゴシック" panose="020B0600070205080204" pitchFamily="34" charset="-128"/>
              </a:rPr>
              <a:t>Search Trees and Balancing</a:t>
            </a: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extLst>
      <p:ext uri="{BB962C8B-B14F-4D97-AF65-F5344CB8AC3E}">
        <p14:creationId xmlns:p14="http://schemas.microsoft.com/office/powerpoint/2010/main" val="27434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dirty="0" smtClean="0"/>
              <a:t>Deletion – 2 </a:t>
            </a:r>
          </a:p>
        </p:txBody>
      </p:sp>
      <p:sp>
        <p:nvSpPr>
          <p:cNvPr id="11269"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dirty="0"/>
              <a:t>We consider the case where the key </a:t>
            </a:r>
            <a:r>
              <a:rPr lang="en-US" altLang="lv-LV" sz="2000" b="1" i="1" dirty="0">
                <a:latin typeface="Times New Roman" panose="02020603050405020304" pitchFamily="18" charset="0"/>
              </a:rPr>
              <a:t>k</a:t>
            </a:r>
            <a:r>
              <a:rPr lang="en-US" altLang="lv-LV" sz="2000" dirty="0"/>
              <a:t> to be removed is stored at a node </a:t>
            </a:r>
            <a:r>
              <a:rPr lang="en-US" altLang="lv-LV" sz="2000" b="1" i="1" dirty="0">
                <a:latin typeface="Times New Roman" panose="02020603050405020304" pitchFamily="18" charset="0"/>
              </a:rPr>
              <a:t>v</a:t>
            </a:r>
            <a:r>
              <a:rPr lang="en-US" altLang="lv-LV" sz="2000" dirty="0"/>
              <a:t> whose children are both internal</a:t>
            </a:r>
          </a:p>
          <a:p>
            <a:pPr lvl="1" eaLnBrk="1" hangingPunct="1"/>
            <a:r>
              <a:rPr lang="en-US" altLang="lv-LV" sz="1800" dirty="0"/>
              <a:t>we find the internal node </a:t>
            </a:r>
            <a:r>
              <a:rPr lang="en-US" altLang="lv-LV" sz="1800" b="1" i="1" dirty="0">
                <a:latin typeface="Times New Roman" panose="02020603050405020304" pitchFamily="18" charset="0"/>
              </a:rPr>
              <a:t>w </a:t>
            </a:r>
            <a:r>
              <a:rPr lang="en-US" altLang="lv-LV" sz="1800" dirty="0"/>
              <a:t>that follows </a:t>
            </a:r>
            <a:r>
              <a:rPr lang="en-US" altLang="lv-LV" sz="1800" b="1" i="1" dirty="0">
                <a:latin typeface="Times New Roman" panose="02020603050405020304" pitchFamily="18" charset="0"/>
              </a:rPr>
              <a:t>v</a:t>
            </a:r>
            <a:r>
              <a:rPr lang="en-US" altLang="lv-LV" sz="1800" dirty="0"/>
              <a:t> in an </a:t>
            </a:r>
            <a:r>
              <a:rPr lang="en-US" altLang="lv-LV" sz="1800" dirty="0" err="1"/>
              <a:t>inorder</a:t>
            </a:r>
            <a:r>
              <a:rPr lang="en-US" altLang="lv-LV" sz="1800" dirty="0"/>
              <a:t> traversal</a:t>
            </a:r>
          </a:p>
          <a:p>
            <a:pPr lvl="1" eaLnBrk="1" hangingPunct="1"/>
            <a:r>
              <a:rPr lang="en-US" altLang="lv-LV" sz="1800" dirty="0"/>
              <a:t>we copy </a:t>
            </a:r>
            <a:r>
              <a:rPr lang="en-US" altLang="lv-LV" sz="1800" b="1" i="1" dirty="0">
                <a:latin typeface="Times New Roman" panose="02020603050405020304" pitchFamily="18" charset="0"/>
              </a:rPr>
              <a:t>key</a:t>
            </a:r>
            <a:r>
              <a:rPr lang="en-US" altLang="lv-LV" sz="1800" dirty="0">
                <a:latin typeface="Times New Roman" panose="02020603050405020304" pitchFamily="18" charset="0"/>
              </a:rPr>
              <a:t>(</a:t>
            </a:r>
            <a:r>
              <a:rPr lang="en-US" altLang="lv-LV" sz="1800" b="1" i="1" dirty="0">
                <a:latin typeface="Times New Roman" panose="02020603050405020304" pitchFamily="18" charset="0"/>
              </a:rPr>
              <a:t>w</a:t>
            </a:r>
            <a:r>
              <a:rPr lang="en-US" altLang="lv-LV" sz="1800" dirty="0">
                <a:latin typeface="Times New Roman" panose="02020603050405020304" pitchFamily="18" charset="0"/>
              </a:rPr>
              <a:t>)</a:t>
            </a:r>
            <a:r>
              <a:rPr lang="en-US" altLang="lv-LV" sz="1800" dirty="0"/>
              <a:t> into node </a:t>
            </a:r>
            <a:r>
              <a:rPr lang="en-US" altLang="lv-LV" sz="1800" b="1" i="1" dirty="0">
                <a:latin typeface="Times New Roman" panose="02020603050405020304" pitchFamily="18" charset="0"/>
              </a:rPr>
              <a:t>v</a:t>
            </a:r>
            <a:endParaRPr lang="en-US" altLang="lv-LV" sz="1800" dirty="0"/>
          </a:p>
          <a:p>
            <a:pPr lvl="1" eaLnBrk="1" hangingPunct="1"/>
            <a:r>
              <a:rPr lang="en-US" altLang="lv-LV" sz="1800" dirty="0"/>
              <a:t>we remove node </a:t>
            </a:r>
            <a:r>
              <a:rPr lang="en-US" altLang="lv-LV" sz="1800" b="1" i="1" dirty="0">
                <a:latin typeface="Times New Roman" panose="02020603050405020304" pitchFamily="18" charset="0"/>
              </a:rPr>
              <a:t>w </a:t>
            </a:r>
            <a:r>
              <a:rPr lang="en-US" altLang="lv-LV" sz="1800" dirty="0"/>
              <a:t>and its left child </a:t>
            </a:r>
            <a:r>
              <a:rPr lang="en-US" altLang="lv-LV" sz="1800" b="1" i="1" dirty="0">
                <a:latin typeface="Times New Roman" panose="02020603050405020304" pitchFamily="18" charset="0"/>
              </a:rPr>
              <a:t>z </a:t>
            </a:r>
            <a:r>
              <a:rPr lang="en-US" altLang="lv-LV" sz="1800" dirty="0"/>
              <a:t>(which must be a leaf) by means of operation </a:t>
            </a:r>
            <a:r>
              <a:rPr lang="en-US" altLang="lv-LV" sz="1800" dirty="0" err="1">
                <a:solidFill>
                  <a:schemeClr val="tx2"/>
                </a:solidFill>
              </a:rPr>
              <a:t>removeExternal</a:t>
            </a:r>
            <a:r>
              <a:rPr lang="en-US" altLang="lv-LV" sz="1800" dirty="0"/>
              <a:t>(</a:t>
            </a:r>
            <a:r>
              <a:rPr lang="en-US" altLang="lv-LV" sz="1800" b="1" i="1" dirty="0">
                <a:latin typeface="Times New Roman" panose="02020603050405020304" pitchFamily="18" charset="0"/>
              </a:rPr>
              <a:t>z</a:t>
            </a:r>
            <a:r>
              <a:rPr lang="en-US" altLang="lv-LV" sz="1800" dirty="0"/>
              <a:t>)</a:t>
            </a:r>
          </a:p>
          <a:p>
            <a:pPr eaLnBrk="1" hangingPunct="1"/>
            <a:r>
              <a:rPr lang="en-US" altLang="lv-LV" sz="2000" dirty="0"/>
              <a:t>Example: remove 3</a:t>
            </a:r>
          </a:p>
          <a:p>
            <a:pPr eaLnBrk="1" hangingPunct="1"/>
            <a:endParaRPr lang="en-US" altLang="lv-LV" dirty="0" smtClean="0"/>
          </a:p>
        </p:txBody>
      </p:sp>
      <p:sp>
        <p:nvSpPr>
          <p:cNvPr id="11270" name="Oval 4"/>
          <p:cNvSpPr>
            <a:spLocks noChangeArrowheads="1"/>
          </p:cNvSpPr>
          <p:nvPr/>
        </p:nvSpPr>
        <p:spPr bwMode="auto">
          <a:xfrm flipH="1">
            <a:off x="8478838" y="1966914"/>
            <a:ext cx="320675" cy="319087"/>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11271" name="Oval 5"/>
          <p:cNvSpPr>
            <a:spLocks noChangeArrowheads="1"/>
          </p:cNvSpPr>
          <p:nvPr/>
        </p:nvSpPr>
        <p:spPr bwMode="auto">
          <a:xfrm flipH="1">
            <a:off x="7488237" y="158432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a:t>
            </a:r>
          </a:p>
        </p:txBody>
      </p:sp>
      <p:sp>
        <p:nvSpPr>
          <p:cNvPr id="11272" name="Oval 6"/>
          <p:cNvSpPr>
            <a:spLocks noChangeArrowheads="1"/>
          </p:cNvSpPr>
          <p:nvPr/>
        </p:nvSpPr>
        <p:spPr bwMode="auto">
          <a:xfrm flipH="1">
            <a:off x="9817101" y="2346326"/>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1273" name="Oval 7"/>
          <p:cNvSpPr>
            <a:spLocks noChangeArrowheads="1"/>
          </p:cNvSpPr>
          <p:nvPr/>
        </p:nvSpPr>
        <p:spPr bwMode="auto">
          <a:xfrm flipH="1">
            <a:off x="9228138" y="28194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1274" name="Rectangle 8"/>
          <p:cNvSpPr>
            <a:spLocks noChangeAspect="1" noChangeArrowheads="1"/>
          </p:cNvSpPr>
          <p:nvPr/>
        </p:nvSpPr>
        <p:spPr bwMode="auto">
          <a:xfrm flipH="1">
            <a:off x="9566276" y="336708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75" name="AutoShape 10"/>
          <p:cNvCxnSpPr>
            <a:cxnSpLocks noChangeShapeType="1"/>
            <a:stCxn id="11270" idx="3"/>
            <a:endCxn id="11272" idx="7"/>
          </p:cNvCxnSpPr>
          <p:nvPr/>
        </p:nvCxnSpPr>
        <p:spPr bwMode="auto">
          <a:xfrm>
            <a:off x="8751887" y="2266950"/>
            <a:ext cx="111283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6" name="AutoShape 11"/>
          <p:cNvCxnSpPr>
            <a:cxnSpLocks noChangeShapeType="1"/>
            <a:stCxn id="11271" idx="3"/>
            <a:endCxn id="11270" idx="7"/>
          </p:cNvCxnSpPr>
          <p:nvPr/>
        </p:nvCxnSpPr>
        <p:spPr bwMode="auto">
          <a:xfrm>
            <a:off x="7761287" y="1885951"/>
            <a:ext cx="763588" cy="984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7" name="AutoShape 12"/>
          <p:cNvCxnSpPr>
            <a:cxnSpLocks noChangeShapeType="1"/>
            <a:stCxn id="11300" idx="0"/>
            <a:endCxn id="11271" idx="5"/>
          </p:cNvCxnSpPr>
          <p:nvPr/>
        </p:nvCxnSpPr>
        <p:spPr bwMode="auto">
          <a:xfrm flipV="1">
            <a:off x="7070726" y="1885950"/>
            <a:ext cx="465137" cy="1158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8" name="AutoShape 14"/>
          <p:cNvCxnSpPr>
            <a:cxnSpLocks noChangeShapeType="1"/>
            <a:stCxn id="11287" idx="1"/>
            <a:endCxn id="11273" idx="5"/>
          </p:cNvCxnSpPr>
          <p:nvPr/>
        </p:nvCxnSpPr>
        <p:spPr bwMode="auto">
          <a:xfrm flipV="1">
            <a:off x="9077325" y="3121025"/>
            <a:ext cx="196850" cy="20478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79" name="AutoShape 15"/>
          <p:cNvCxnSpPr>
            <a:cxnSpLocks noChangeShapeType="1"/>
            <a:stCxn id="11274" idx="0"/>
            <a:endCxn id="11273" idx="3"/>
          </p:cNvCxnSpPr>
          <p:nvPr/>
        </p:nvCxnSpPr>
        <p:spPr bwMode="auto">
          <a:xfrm flipH="1" flipV="1">
            <a:off x="9501188" y="3121025"/>
            <a:ext cx="180975" cy="2365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0" name="AutoShape 16"/>
          <p:cNvCxnSpPr>
            <a:cxnSpLocks noChangeShapeType="1"/>
            <a:stCxn id="11282" idx="7"/>
            <a:endCxn id="11272" idx="3"/>
          </p:cNvCxnSpPr>
          <p:nvPr/>
        </p:nvCxnSpPr>
        <p:spPr bwMode="auto">
          <a:xfrm flipH="1" flipV="1">
            <a:off x="10090150" y="2647951"/>
            <a:ext cx="361950" cy="2079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1" name="AutoShape 17"/>
          <p:cNvCxnSpPr>
            <a:cxnSpLocks noChangeShapeType="1"/>
            <a:stCxn id="11273" idx="1"/>
            <a:endCxn id="11272" idx="5"/>
          </p:cNvCxnSpPr>
          <p:nvPr/>
        </p:nvCxnSpPr>
        <p:spPr bwMode="auto">
          <a:xfrm flipV="1">
            <a:off x="9501187" y="2647951"/>
            <a:ext cx="363538" cy="18891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282" name="Oval 18"/>
          <p:cNvSpPr>
            <a:spLocks noChangeArrowheads="1"/>
          </p:cNvSpPr>
          <p:nvPr/>
        </p:nvSpPr>
        <p:spPr bwMode="auto">
          <a:xfrm flipH="1">
            <a:off x="10404476" y="281940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1283" name="Rectangle 19"/>
          <p:cNvSpPr>
            <a:spLocks noChangeAspect="1" noChangeArrowheads="1"/>
          </p:cNvSpPr>
          <p:nvPr/>
        </p:nvSpPr>
        <p:spPr bwMode="auto">
          <a:xfrm flipH="1">
            <a:off x="10742612" y="336708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84" name="Rectangle 20"/>
          <p:cNvSpPr>
            <a:spLocks noChangeAspect="1" noChangeArrowheads="1"/>
          </p:cNvSpPr>
          <p:nvPr/>
        </p:nvSpPr>
        <p:spPr bwMode="auto">
          <a:xfrm flipH="1">
            <a:off x="10155237" y="336708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85" name="AutoShape 21"/>
          <p:cNvCxnSpPr>
            <a:cxnSpLocks noChangeShapeType="1"/>
            <a:stCxn id="11284" idx="0"/>
            <a:endCxn id="11282" idx="5"/>
          </p:cNvCxnSpPr>
          <p:nvPr/>
        </p:nvCxnSpPr>
        <p:spPr bwMode="auto">
          <a:xfrm flipV="1">
            <a:off x="10271126"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6" name="AutoShape 22"/>
          <p:cNvCxnSpPr>
            <a:cxnSpLocks noChangeShapeType="1"/>
            <a:stCxn id="11283" idx="0"/>
            <a:endCxn id="11282" idx="3"/>
          </p:cNvCxnSpPr>
          <p:nvPr/>
        </p:nvCxnSpPr>
        <p:spPr bwMode="auto">
          <a:xfrm flipH="1" flipV="1">
            <a:off x="10677526" y="3101975"/>
            <a:ext cx="180975" cy="255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7" name="Oval 28"/>
          <p:cNvSpPr>
            <a:spLocks noChangeArrowheads="1"/>
          </p:cNvSpPr>
          <p:nvPr/>
        </p:nvSpPr>
        <p:spPr bwMode="auto">
          <a:xfrm flipH="1">
            <a:off x="8804276" y="330835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1288" name="Rectangle 29"/>
          <p:cNvSpPr>
            <a:spLocks noChangeAspect="1" noChangeArrowheads="1"/>
          </p:cNvSpPr>
          <p:nvPr/>
        </p:nvSpPr>
        <p:spPr bwMode="auto">
          <a:xfrm flipH="1">
            <a:off x="9142412" y="38846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89" name="Rectangle 30"/>
          <p:cNvSpPr>
            <a:spLocks noChangeAspect="1" noChangeArrowheads="1"/>
          </p:cNvSpPr>
          <p:nvPr/>
        </p:nvSpPr>
        <p:spPr bwMode="auto">
          <a:xfrm flipH="1">
            <a:off x="8555038" y="3884614"/>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90" name="AutoShape 31"/>
          <p:cNvCxnSpPr>
            <a:cxnSpLocks noChangeShapeType="1"/>
            <a:stCxn id="11289" idx="0"/>
            <a:endCxn id="11287" idx="5"/>
          </p:cNvCxnSpPr>
          <p:nvPr/>
        </p:nvCxnSpPr>
        <p:spPr bwMode="auto">
          <a:xfrm flipV="1">
            <a:off x="8670926" y="360997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291" name="AutoShape 32"/>
          <p:cNvCxnSpPr>
            <a:cxnSpLocks noChangeShapeType="1"/>
            <a:stCxn id="11288" idx="0"/>
            <a:endCxn id="11287" idx="3"/>
          </p:cNvCxnSpPr>
          <p:nvPr/>
        </p:nvCxnSpPr>
        <p:spPr bwMode="auto">
          <a:xfrm flipH="1" flipV="1">
            <a:off x="9077326" y="36099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92" name="Text Box 33"/>
          <p:cNvSpPr txBox="1">
            <a:spLocks noChangeArrowheads="1"/>
          </p:cNvSpPr>
          <p:nvPr/>
        </p:nvSpPr>
        <p:spPr bwMode="auto">
          <a:xfrm flipH="1">
            <a:off x="8707438" y="1676401"/>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1293" name="Text Box 34"/>
          <p:cNvSpPr txBox="1">
            <a:spLocks noChangeArrowheads="1"/>
          </p:cNvSpPr>
          <p:nvPr/>
        </p:nvSpPr>
        <p:spPr bwMode="auto">
          <a:xfrm flipH="1">
            <a:off x="8516938" y="30734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11294" name="Text Box 39"/>
          <p:cNvSpPr txBox="1">
            <a:spLocks noChangeArrowheads="1"/>
          </p:cNvSpPr>
          <p:nvPr/>
        </p:nvSpPr>
        <p:spPr bwMode="auto">
          <a:xfrm flipH="1">
            <a:off x="8262938" y="3581401"/>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z</a:t>
            </a:r>
          </a:p>
        </p:txBody>
      </p:sp>
      <p:sp>
        <p:nvSpPr>
          <p:cNvPr id="11295" name="Oval 41"/>
          <p:cNvSpPr>
            <a:spLocks noChangeArrowheads="1"/>
          </p:cNvSpPr>
          <p:nvPr/>
        </p:nvSpPr>
        <p:spPr bwMode="auto">
          <a:xfrm flipH="1">
            <a:off x="7716837" y="234632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1296" name="Rectangle 42"/>
          <p:cNvSpPr>
            <a:spLocks noChangeAspect="1" noChangeArrowheads="1"/>
          </p:cNvSpPr>
          <p:nvPr/>
        </p:nvSpPr>
        <p:spPr bwMode="auto">
          <a:xfrm flipH="1">
            <a:off x="8089901" y="286385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297" name="Rectangle 43"/>
          <p:cNvSpPr>
            <a:spLocks noChangeAspect="1" noChangeArrowheads="1"/>
          </p:cNvSpPr>
          <p:nvPr/>
        </p:nvSpPr>
        <p:spPr bwMode="auto">
          <a:xfrm flipH="1">
            <a:off x="7432676" y="286385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298" name="AutoShape 44"/>
          <p:cNvCxnSpPr>
            <a:cxnSpLocks noChangeShapeType="1"/>
            <a:stCxn id="11297" idx="0"/>
            <a:endCxn id="11295" idx="5"/>
          </p:cNvCxnSpPr>
          <p:nvPr/>
        </p:nvCxnSpPr>
        <p:spPr bwMode="auto">
          <a:xfrm flipV="1">
            <a:off x="7548562"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9" name="AutoShape 45"/>
          <p:cNvCxnSpPr>
            <a:cxnSpLocks noChangeShapeType="1"/>
            <a:stCxn id="11296" idx="0"/>
            <a:endCxn id="11295" idx="3"/>
          </p:cNvCxnSpPr>
          <p:nvPr/>
        </p:nvCxnSpPr>
        <p:spPr bwMode="auto">
          <a:xfrm flipH="1" flipV="1">
            <a:off x="7989887" y="2647951"/>
            <a:ext cx="215900" cy="2063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0" name="Rectangle 46"/>
          <p:cNvSpPr>
            <a:spLocks noChangeAspect="1" noChangeArrowheads="1"/>
          </p:cNvSpPr>
          <p:nvPr/>
        </p:nvSpPr>
        <p:spPr bwMode="auto">
          <a:xfrm flipH="1">
            <a:off x="6954837" y="20113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01" name="AutoShape 47"/>
          <p:cNvCxnSpPr>
            <a:cxnSpLocks noChangeShapeType="1"/>
            <a:stCxn id="11295" idx="1"/>
            <a:endCxn id="11270" idx="5"/>
          </p:cNvCxnSpPr>
          <p:nvPr/>
        </p:nvCxnSpPr>
        <p:spPr bwMode="auto">
          <a:xfrm flipV="1">
            <a:off x="7989887" y="2266950"/>
            <a:ext cx="534988" cy="96838"/>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1302" name="Oval 48"/>
          <p:cNvSpPr>
            <a:spLocks noChangeArrowheads="1"/>
          </p:cNvSpPr>
          <p:nvPr/>
        </p:nvSpPr>
        <p:spPr bwMode="auto">
          <a:xfrm flipH="1">
            <a:off x="8555038" y="4725989"/>
            <a:ext cx="320675" cy="319087"/>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5</a:t>
            </a:r>
          </a:p>
        </p:txBody>
      </p:sp>
      <p:sp>
        <p:nvSpPr>
          <p:cNvPr id="11303" name="Oval 49"/>
          <p:cNvSpPr>
            <a:spLocks noChangeArrowheads="1"/>
          </p:cNvSpPr>
          <p:nvPr/>
        </p:nvSpPr>
        <p:spPr bwMode="auto">
          <a:xfrm flipH="1">
            <a:off x="7564437" y="434340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1</a:t>
            </a:r>
          </a:p>
        </p:txBody>
      </p:sp>
      <p:sp>
        <p:nvSpPr>
          <p:cNvPr id="11304" name="Oval 50"/>
          <p:cNvSpPr>
            <a:spLocks noChangeArrowheads="1"/>
          </p:cNvSpPr>
          <p:nvPr/>
        </p:nvSpPr>
        <p:spPr bwMode="auto">
          <a:xfrm flipH="1">
            <a:off x="9893301" y="5075239"/>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1305" name="Oval 51"/>
          <p:cNvSpPr>
            <a:spLocks noChangeArrowheads="1"/>
          </p:cNvSpPr>
          <p:nvPr/>
        </p:nvSpPr>
        <p:spPr bwMode="auto">
          <a:xfrm flipH="1">
            <a:off x="9304338" y="5548314"/>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1306" name="Rectangle 52"/>
          <p:cNvSpPr>
            <a:spLocks noChangeAspect="1" noChangeArrowheads="1"/>
          </p:cNvSpPr>
          <p:nvPr/>
        </p:nvSpPr>
        <p:spPr bwMode="auto">
          <a:xfrm flipH="1">
            <a:off x="9642476" y="6096000"/>
            <a:ext cx="230187"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07" name="AutoShape 53"/>
          <p:cNvCxnSpPr>
            <a:cxnSpLocks noChangeShapeType="1"/>
            <a:stCxn id="11302" idx="3"/>
            <a:endCxn id="11304" idx="7"/>
          </p:cNvCxnSpPr>
          <p:nvPr/>
        </p:nvCxnSpPr>
        <p:spPr bwMode="auto">
          <a:xfrm>
            <a:off x="8828087" y="5026026"/>
            <a:ext cx="1112838" cy="85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8" name="AutoShape 54"/>
          <p:cNvCxnSpPr>
            <a:cxnSpLocks noChangeShapeType="1"/>
            <a:stCxn id="11303" idx="3"/>
            <a:endCxn id="11302" idx="7"/>
          </p:cNvCxnSpPr>
          <p:nvPr/>
        </p:nvCxnSpPr>
        <p:spPr bwMode="auto">
          <a:xfrm>
            <a:off x="7837487" y="4625976"/>
            <a:ext cx="763588" cy="1174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9" name="AutoShape 55"/>
          <p:cNvCxnSpPr>
            <a:cxnSpLocks noChangeShapeType="1"/>
            <a:stCxn id="11326" idx="0"/>
            <a:endCxn id="11303" idx="5"/>
          </p:cNvCxnSpPr>
          <p:nvPr/>
        </p:nvCxnSpPr>
        <p:spPr bwMode="auto">
          <a:xfrm flipV="1">
            <a:off x="7146926" y="4625975"/>
            <a:ext cx="465137" cy="1349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0" name="AutoShape 56"/>
          <p:cNvCxnSpPr>
            <a:cxnSpLocks noChangeShapeType="1"/>
            <a:stCxn id="11319" idx="0"/>
            <a:endCxn id="11305" idx="5"/>
          </p:cNvCxnSpPr>
          <p:nvPr/>
        </p:nvCxnSpPr>
        <p:spPr bwMode="auto">
          <a:xfrm flipV="1">
            <a:off x="9105901" y="5849939"/>
            <a:ext cx="244475" cy="223837"/>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1311" name="AutoShape 57"/>
          <p:cNvCxnSpPr>
            <a:cxnSpLocks noChangeShapeType="1"/>
            <a:stCxn id="11306" idx="0"/>
            <a:endCxn id="11305" idx="3"/>
          </p:cNvCxnSpPr>
          <p:nvPr/>
        </p:nvCxnSpPr>
        <p:spPr bwMode="auto">
          <a:xfrm flipH="1" flipV="1">
            <a:off x="9577388" y="5849939"/>
            <a:ext cx="180975"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2" name="AutoShape 58"/>
          <p:cNvCxnSpPr>
            <a:cxnSpLocks noChangeShapeType="1"/>
            <a:stCxn id="11314" idx="7"/>
            <a:endCxn id="11304" idx="3"/>
          </p:cNvCxnSpPr>
          <p:nvPr/>
        </p:nvCxnSpPr>
        <p:spPr bwMode="auto">
          <a:xfrm flipH="1" flipV="1">
            <a:off x="10166350" y="5357813"/>
            <a:ext cx="361950" cy="22701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3" name="AutoShape 59"/>
          <p:cNvCxnSpPr>
            <a:cxnSpLocks noChangeShapeType="1"/>
            <a:stCxn id="11305" idx="1"/>
            <a:endCxn id="11304" idx="5"/>
          </p:cNvCxnSpPr>
          <p:nvPr/>
        </p:nvCxnSpPr>
        <p:spPr bwMode="auto">
          <a:xfrm flipV="1">
            <a:off x="9577387" y="5357813"/>
            <a:ext cx="363538" cy="2079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14" name="Oval 60"/>
          <p:cNvSpPr>
            <a:spLocks noChangeArrowheads="1"/>
          </p:cNvSpPr>
          <p:nvPr/>
        </p:nvSpPr>
        <p:spPr bwMode="auto">
          <a:xfrm flipH="1">
            <a:off x="10480676" y="5548314"/>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1315" name="Rectangle 61"/>
          <p:cNvSpPr>
            <a:spLocks noChangeAspect="1" noChangeArrowheads="1"/>
          </p:cNvSpPr>
          <p:nvPr/>
        </p:nvSpPr>
        <p:spPr bwMode="auto">
          <a:xfrm flipH="1">
            <a:off x="10818812" y="6096000"/>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16" name="Rectangle 62"/>
          <p:cNvSpPr>
            <a:spLocks noChangeAspect="1" noChangeArrowheads="1"/>
          </p:cNvSpPr>
          <p:nvPr/>
        </p:nvSpPr>
        <p:spPr bwMode="auto">
          <a:xfrm flipH="1">
            <a:off x="10231437" y="6096000"/>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17" name="AutoShape 63"/>
          <p:cNvCxnSpPr>
            <a:cxnSpLocks noChangeShapeType="1"/>
            <a:stCxn id="11316" idx="0"/>
            <a:endCxn id="11314" idx="5"/>
          </p:cNvCxnSpPr>
          <p:nvPr/>
        </p:nvCxnSpPr>
        <p:spPr bwMode="auto">
          <a:xfrm flipV="1">
            <a:off x="10347326"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8" name="AutoShape 64"/>
          <p:cNvCxnSpPr>
            <a:cxnSpLocks noChangeShapeType="1"/>
            <a:stCxn id="11315" idx="0"/>
            <a:endCxn id="11314" idx="3"/>
          </p:cNvCxnSpPr>
          <p:nvPr/>
        </p:nvCxnSpPr>
        <p:spPr bwMode="auto">
          <a:xfrm flipH="1" flipV="1">
            <a:off x="10753726" y="5830889"/>
            <a:ext cx="180975" cy="2555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19" name="Rectangle 67"/>
          <p:cNvSpPr>
            <a:spLocks noChangeAspect="1" noChangeArrowheads="1"/>
          </p:cNvSpPr>
          <p:nvPr/>
        </p:nvSpPr>
        <p:spPr bwMode="auto">
          <a:xfrm flipH="1">
            <a:off x="8990013" y="6102350"/>
            <a:ext cx="231775" cy="230188"/>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20" name="Text Box 70"/>
          <p:cNvSpPr txBox="1">
            <a:spLocks noChangeArrowheads="1"/>
          </p:cNvSpPr>
          <p:nvPr/>
        </p:nvSpPr>
        <p:spPr bwMode="auto">
          <a:xfrm flipH="1">
            <a:off x="8783638" y="4419601"/>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1321" name="Oval 73"/>
          <p:cNvSpPr>
            <a:spLocks noChangeArrowheads="1"/>
          </p:cNvSpPr>
          <p:nvPr/>
        </p:nvSpPr>
        <p:spPr bwMode="auto">
          <a:xfrm flipH="1">
            <a:off x="7793037" y="5075239"/>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1322" name="Rectangle 74"/>
          <p:cNvSpPr>
            <a:spLocks noChangeAspect="1" noChangeArrowheads="1"/>
          </p:cNvSpPr>
          <p:nvPr/>
        </p:nvSpPr>
        <p:spPr bwMode="auto">
          <a:xfrm flipH="1">
            <a:off x="8166101" y="55927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1323" name="Rectangle 75"/>
          <p:cNvSpPr>
            <a:spLocks noChangeAspect="1" noChangeArrowheads="1"/>
          </p:cNvSpPr>
          <p:nvPr/>
        </p:nvSpPr>
        <p:spPr bwMode="auto">
          <a:xfrm flipH="1">
            <a:off x="7508876" y="55927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24" name="AutoShape 76"/>
          <p:cNvCxnSpPr>
            <a:cxnSpLocks noChangeShapeType="1"/>
            <a:stCxn id="11323" idx="0"/>
            <a:endCxn id="11321" idx="5"/>
          </p:cNvCxnSpPr>
          <p:nvPr/>
        </p:nvCxnSpPr>
        <p:spPr bwMode="auto">
          <a:xfrm flipV="1">
            <a:off x="7624762"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25" name="AutoShape 77"/>
          <p:cNvCxnSpPr>
            <a:cxnSpLocks noChangeShapeType="1"/>
            <a:stCxn id="11322" idx="0"/>
            <a:endCxn id="11321" idx="3"/>
          </p:cNvCxnSpPr>
          <p:nvPr/>
        </p:nvCxnSpPr>
        <p:spPr bwMode="auto">
          <a:xfrm flipH="1" flipV="1">
            <a:off x="8066087" y="5357814"/>
            <a:ext cx="215900" cy="2254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6" name="Rectangle 78"/>
          <p:cNvSpPr>
            <a:spLocks noChangeAspect="1" noChangeArrowheads="1"/>
          </p:cNvSpPr>
          <p:nvPr/>
        </p:nvSpPr>
        <p:spPr bwMode="auto">
          <a:xfrm flipH="1">
            <a:off x="7031037" y="47704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1327" name="AutoShape 79"/>
          <p:cNvCxnSpPr>
            <a:cxnSpLocks noChangeShapeType="1"/>
            <a:stCxn id="11321" idx="1"/>
            <a:endCxn id="11302" idx="5"/>
          </p:cNvCxnSpPr>
          <p:nvPr/>
        </p:nvCxnSpPr>
        <p:spPr bwMode="auto">
          <a:xfrm flipV="1">
            <a:off x="8066087" y="5026026"/>
            <a:ext cx="534988" cy="857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28" name="AutoShape 80"/>
          <p:cNvSpPr>
            <a:spLocks noChangeArrowheads="1"/>
          </p:cNvSpPr>
          <p:nvPr/>
        </p:nvSpPr>
        <p:spPr bwMode="auto">
          <a:xfrm rot="18050680" flipH="1">
            <a:off x="8168481" y="3299619"/>
            <a:ext cx="1103312" cy="736600"/>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04020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 3 </a:t>
            </a:r>
            <a:endParaRPr lang="en-US" dirty="0"/>
          </a:p>
        </p:txBody>
      </p:sp>
      <p:sp>
        <p:nvSpPr>
          <p:cNvPr id="4" name="Content Placeholder 3"/>
          <p:cNvSpPr>
            <a:spLocks noGrp="1"/>
          </p:cNvSpPr>
          <p:nvPr>
            <p:ph sz="half" idx="2"/>
          </p:nvPr>
        </p:nvSpPr>
        <p:spPr/>
        <p:txBody>
          <a:bodyPr/>
          <a:lstStyle/>
          <a:p>
            <a:r>
              <a:rPr lang="en-US" sz="2000" dirty="0" smtClean="0">
                <a:cs typeface="Courier New" pitchFamily="49" charset="0"/>
              </a:rPr>
              <a:t>Algorithm </a:t>
            </a:r>
            <a:r>
              <a:rPr lang="en-US" sz="2000" dirty="0">
                <a:cs typeface="Courier New" pitchFamily="49" charset="0"/>
              </a:rPr>
              <a:t>always deletes the immediate predecessor of the key being replaced, the left subtree can shrink while the right subtree is unchanged, making the algorithm </a:t>
            </a:r>
            <a:r>
              <a:rPr lang="en-US" sz="2000" dirty="0" smtClean="0">
                <a:cs typeface="Courier New" pitchFamily="49" charset="0"/>
              </a:rPr>
              <a:t>asymmetric</a:t>
            </a:r>
            <a:r>
              <a:rPr lang="en-US" sz="2000" dirty="0" smtClean="0"/>
              <a:t>.</a:t>
            </a:r>
          </a:p>
          <a:p>
            <a:r>
              <a:rPr lang="en-US" sz="2000" dirty="0"/>
              <a:t>Eventually the tree becomes unbalanced to the right, and the right subtree is bushier and larger than the left</a:t>
            </a:r>
          </a:p>
          <a:p>
            <a:r>
              <a:rPr lang="en-US" sz="2000" dirty="0"/>
              <a:t>A simple improvement can make this symmetric; we alternately delete the node’s predecessor from the left subtree and its successor from the right </a:t>
            </a:r>
            <a:r>
              <a:rPr lang="en-US" sz="2000" dirty="0" smtClean="0"/>
              <a:t>subtree. </a:t>
            </a:r>
            <a:endParaRPr lang="en-US" sz="2000" dirty="0"/>
          </a:p>
          <a:p>
            <a:endParaRPr lang="en-US" sz="20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753" y="1851751"/>
            <a:ext cx="53054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72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by Merging (More Asymmetric)</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875" y="1676400"/>
            <a:ext cx="5343525" cy="197167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4061" y="3800475"/>
            <a:ext cx="5229225" cy="288607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3819" y="1828800"/>
            <a:ext cx="4445924" cy="3201761"/>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03819" y="5410200"/>
            <a:ext cx="4834978" cy="461665"/>
          </a:xfrm>
          <a:prstGeom prst="rect">
            <a:avLst/>
          </a:prstGeom>
          <a:noFill/>
        </p:spPr>
        <p:txBody>
          <a:bodyPr wrap="none" rtlCol="0">
            <a:spAutoFit/>
          </a:bodyPr>
          <a:lstStyle/>
          <a:p>
            <a:r>
              <a:rPr lang="lv-LV" dirty="0" smtClean="0"/>
              <a:t>Alternative algorithm to delete nodes.</a:t>
            </a:r>
            <a:endParaRPr lang="lv-LV" dirty="0"/>
          </a:p>
        </p:txBody>
      </p:sp>
    </p:spTree>
    <p:extLst>
      <p:ext uri="{BB962C8B-B14F-4D97-AF65-F5344CB8AC3E}">
        <p14:creationId xmlns:p14="http://schemas.microsoft.com/office/powerpoint/2010/main" val="219027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lv-LV" smtClean="0"/>
              <a:t>Performance</a:t>
            </a:r>
            <a:endParaRPr lang="en-US" altLang="lv-LV" sz="4000"/>
          </a:p>
        </p:txBody>
      </p:sp>
      <p:sp>
        <p:nvSpPr>
          <p:cNvPr id="12293"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400" dirty="0"/>
              <a:t>Consider an ordered map with </a:t>
            </a:r>
            <a:r>
              <a:rPr lang="en-US" altLang="lv-LV" sz="2400" b="1" i="1" dirty="0">
                <a:latin typeface="Times New Roman" panose="02020603050405020304" pitchFamily="18" charset="0"/>
              </a:rPr>
              <a:t>n</a:t>
            </a:r>
            <a:r>
              <a:rPr lang="en-US" altLang="lv-LV" sz="2400" dirty="0"/>
              <a:t> items implemented by means of a binary search tree of height </a:t>
            </a:r>
            <a:r>
              <a:rPr lang="en-US" altLang="lv-LV" sz="2400" b="1" i="1" dirty="0">
                <a:latin typeface="Times New Roman" panose="02020603050405020304" pitchFamily="18" charset="0"/>
              </a:rPr>
              <a:t>h</a:t>
            </a:r>
            <a:endParaRPr lang="en-US" altLang="lv-LV" sz="2400" dirty="0"/>
          </a:p>
          <a:p>
            <a:pPr lvl="1" eaLnBrk="1" hangingPunct="1"/>
            <a:r>
              <a:rPr lang="en-US" altLang="lv-LV" dirty="0"/>
              <a:t>the space used is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endParaRPr lang="en-US" altLang="lv-LV" dirty="0"/>
          </a:p>
          <a:p>
            <a:pPr lvl="1" eaLnBrk="1" hangingPunct="1"/>
            <a:r>
              <a:rPr lang="en-US" altLang="lv-LV" dirty="0"/>
              <a:t>methods </a:t>
            </a:r>
            <a:r>
              <a:rPr lang="en-US" altLang="lv-LV" dirty="0">
                <a:solidFill>
                  <a:schemeClr val="tx2"/>
                </a:solidFill>
              </a:rPr>
              <a:t>get</a:t>
            </a:r>
            <a:r>
              <a:rPr lang="en-US" altLang="lv-LV" dirty="0"/>
              <a:t>, </a:t>
            </a:r>
            <a:r>
              <a:rPr lang="en-US" altLang="lv-LV" dirty="0" err="1">
                <a:solidFill>
                  <a:schemeClr val="tx2"/>
                </a:solidFill>
              </a:rPr>
              <a:t>floorEntry</a:t>
            </a:r>
            <a:r>
              <a:rPr lang="en-US" altLang="lv-LV" dirty="0"/>
              <a:t>, </a:t>
            </a:r>
            <a:r>
              <a:rPr lang="en-US" altLang="lv-LV" dirty="0" err="1">
                <a:solidFill>
                  <a:schemeClr val="tx2"/>
                </a:solidFill>
              </a:rPr>
              <a:t>ceilingEntry</a:t>
            </a:r>
            <a:r>
              <a:rPr lang="en-US" altLang="lv-LV" dirty="0"/>
              <a:t>,</a:t>
            </a:r>
            <a:r>
              <a:rPr lang="en-US" altLang="lv-LV" dirty="0">
                <a:solidFill>
                  <a:schemeClr val="tx2"/>
                </a:solidFill>
              </a:rPr>
              <a:t> put </a:t>
            </a:r>
            <a:r>
              <a:rPr lang="en-US" altLang="lv-LV" dirty="0"/>
              <a:t>and </a:t>
            </a:r>
            <a:r>
              <a:rPr lang="en-US" altLang="lv-LV" dirty="0">
                <a:solidFill>
                  <a:schemeClr val="tx2"/>
                </a:solidFill>
              </a:rPr>
              <a:t>erase</a:t>
            </a:r>
            <a:r>
              <a:rPr lang="en-US" altLang="lv-LV" dirty="0"/>
              <a:t> take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h</a:t>
            </a:r>
            <a:r>
              <a:rPr lang="en-US" altLang="lv-LV" dirty="0">
                <a:latin typeface="Times New Roman" panose="02020603050405020304" pitchFamily="18" charset="0"/>
              </a:rPr>
              <a:t>) </a:t>
            </a:r>
            <a:r>
              <a:rPr lang="en-US" altLang="lv-LV" dirty="0"/>
              <a:t>time</a:t>
            </a:r>
          </a:p>
          <a:p>
            <a:pPr eaLnBrk="1" hangingPunct="1"/>
            <a:r>
              <a:rPr lang="en-US" altLang="lv-LV" sz="2400" dirty="0"/>
              <a:t>The height </a:t>
            </a:r>
            <a:r>
              <a:rPr lang="en-US" altLang="lv-LV" sz="2400" b="1" i="1" dirty="0">
                <a:latin typeface="Times New Roman" panose="02020603050405020304" pitchFamily="18" charset="0"/>
              </a:rPr>
              <a:t>h</a:t>
            </a:r>
            <a:r>
              <a:rPr lang="en-US" altLang="lv-LV" sz="2400" dirty="0"/>
              <a:t> is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 </a:t>
            </a:r>
            <a:r>
              <a:rPr lang="en-US" altLang="lv-LV" sz="2400" dirty="0"/>
              <a:t>in the worst case and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(log </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a:t>
            </a:r>
            <a:r>
              <a:rPr lang="en-US" altLang="lv-LV" sz="2400" dirty="0"/>
              <a:t> in the best case</a:t>
            </a:r>
          </a:p>
        </p:txBody>
      </p:sp>
      <p:grpSp>
        <p:nvGrpSpPr>
          <p:cNvPr id="12294" name="Group 99"/>
          <p:cNvGrpSpPr>
            <a:grpSpLocks/>
          </p:cNvGrpSpPr>
          <p:nvPr/>
        </p:nvGrpSpPr>
        <p:grpSpPr bwMode="auto">
          <a:xfrm>
            <a:off x="6705600" y="1676400"/>
            <a:ext cx="3067050" cy="2120900"/>
            <a:chOff x="2938" y="960"/>
            <a:chExt cx="2258" cy="1562"/>
          </a:xfrm>
        </p:grpSpPr>
        <p:sp>
          <p:nvSpPr>
            <p:cNvPr id="12325" name="Oval 5"/>
            <p:cNvSpPr>
              <a:spLocks noChangeArrowheads="1"/>
            </p:cNvSpPr>
            <p:nvPr/>
          </p:nvSpPr>
          <p:spPr bwMode="auto">
            <a:xfrm flipH="1">
              <a:off x="3120" y="960"/>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cxnSp>
          <p:nvCxnSpPr>
            <p:cNvPr id="12326" name="AutoShape 9"/>
            <p:cNvCxnSpPr>
              <a:cxnSpLocks noChangeShapeType="1"/>
              <a:stCxn id="12343" idx="3"/>
              <a:endCxn id="12345" idx="7"/>
            </p:cNvCxnSpPr>
            <p:nvPr/>
          </p:nvCxnSpPr>
          <p:spPr bwMode="auto">
            <a:xfrm>
              <a:off x="3714" y="1420"/>
              <a:ext cx="281" cy="13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7" name="AutoShape 10"/>
            <p:cNvCxnSpPr>
              <a:cxnSpLocks noChangeShapeType="1"/>
              <a:stCxn id="12325" idx="3"/>
              <a:endCxn id="12343" idx="7"/>
            </p:cNvCxnSpPr>
            <p:nvPr/>
          </p:nvCxnSpPr>
          <p:spPr bwMode="auto">
            <a:xfrm>
              <a:off x="3292" y="1138"/>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8" name="AutoShape 11"/>
            <p:cNvCxnSpPr>
              <a:cxnSpLocks noChangeShapeType="1"/>
              <a:stCxn id="12344" idx="0"/>
              <a:endCxn id="12325" idx="5"/>
            </p:cNvCxnSpPr>
            <p:nvPr/>
          </p:nvCxnSpPr>
          <p:spPr bwMode="auto">
            <a:xfrm flipV="1">
              <a:off x="3011" y="1138"/>
              <a:ext cx="139" cy="12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9" name="AutoShape 12"/>
            <p:cNvCxnSpPr>
              <a:cxnSpLocks noChangeShapeType="1"/>
              <a:stCxn id="12350" idx="7"/>
              <a:endCxn id="12341" idx="3"/>
            </p:cNvCxnSpPr>
            <p:nvPr/>
          </p:nvCxnSpPr>
          <p:spPr bwMode="auto">
            <a:xfrm flipH="1" flipV="1">
              <a:off x="4559" y="1988"/>
              <a:ext cx="281"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0" name="AutoShape 13"/>
            <p:cNvCxnSpPr>
              <a:cxnSpLocks noChangeShapeType="1"/>
              <a:stCxn id="12349" idx="0"/>
              <a:endCxn id="12341" idx="5"/>
            </p:cNvCxnSpPr>
            <p:nvPr/>
          </p:nvCxnSpPr>
          <p:spPr bwMode="auto">
            <a:xfrm flipV="1">
              <a:off x="4277" y="1988"/>
              <a:ext cx="139" cy="14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1" name="AutoShape 14"/>
            <p:cNvCxnSpPr>
              <a:cxnSpLocks noChangeShapeType="1"/>
              <a:stCxn id="12342" idx="0"/>
              <a:endCxn id="12345" idx="5"/>
            </p:cNvCxnSpPr>
            <p:nvPr/>
          </p:nvCxnSpPr>
          <p:spPr bwMode="auto">
            <a:xfrm flipV="1">
              <a:off x="3855" y="1705"/>
              <a:ext cx="140" cy="1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2" name="AutoShape 15"/>
            <p:cNvCxnSpPr>
              <a:cxnSpLocks noChangeShapeType="1"/>
              <a:stCxn id="12341" idx="7"/>
              <a:endCxn id="12345" idx="3"/>
            </p:cNvCxnSpPr>
            <p:nvPr/>
          </p:nvCxnSpPr>
          <p:spPr bwMode="auto">
            <a:xfrm flipH="1" flipV="1">
              <a:off x="4137" y="1705"/>
              <a:ext cx="279" cy="1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3" name="Group 40"/>
            <p:cNvGrpSpPr>
              <a:grpSpLocks/>
            </p:cNvGrpSpPr>
            <p:nvPr/>
          </p:nvGrpSpPr>
          <p:grpSpPr bwMode="auto">
            <a:xfrm>
              <a:off x="4204" y="2093"/>
              <a:ext cx="809" cy="202"/>
              <a:chOff x="4214" y="2496"/>
              <a:chExt cx="809" cy="202"/>
            </a:xfrm>
          </p:grpSpPr>
          <p:sp>
            <p:nvSpPr>
              <p:cNvPr id="12349" name="Rectangle 8"/>
              <p:cNvSpPr>
                <a:spLocks noChangeAspect="1" noChangeArrowheads="1"/>
              </p:cNvSpPr>
              <p:nvPr/>
            </p:nvSpPr>
            <p:spPr bwMode="auto">
              <a:xfrm flipH="1">
                <a:off x="4214" y="2544"/>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50" name="Oval 21"/>
              <p:cNvSpPr>
                <a:spLocks noChangeArrowheads="1"/>
              </p:cNvSpPr>
              <p:nvPr/>
            </p:nvSpPr>
            <p:spPr bwMode="auto">
              <a:xfrm flipH="1">
                <a:off x="4821" y="2496"/>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grpSp>
        <p:grpSp>
          <p:nvGrpSpPr>
            <p:cNvPr id="12334" name="Group 38"/>
            <p:cNvGrpSpPr>
              <a:grpSpLocks/>
            </p:cNvGrpSpPr>
            <p:nvPr/>
          </p:nvGrpSpPr>
          <p:grpSpPr bwMode="auto">
            <a:xfrm>
              <a:off x="4627" y="2377"/>
              <a:ext cx="569" cy="145"/>
              <a:chOff x="4637" y="2859"/>
              <a:chExt cx="569" cy="145"/>
            </a:xfrm>
          </p:grpSpPr>
          <p:sp>
            <p:nvSpPr>
              <p:cNvPr id="12347" name="Rectangle 22"/>
              <p:cNvSpPr>
                <a:spLocks noChangeAspect="1" noChangeArrowheads="1"/>
              </p:cNvSpPr>
              <p:nvPr/>
            </p:nvSpPr>
            <p:spPr bwMode="auto">
              <a:xfrm flipH="1">
                <a:off x="5061" y="2859"/>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2348" name="Rectangle 23"/>
              <p:cNvSpPr>
                <a:spLocks noChangeAspect="1" noChangeArrowheads="1"/>
              </p:cNvSpPr>
              <p:nvPr/>
            </p:nvSpPr>
            <p:spPr bwMode="auto">
              <a:xfrm flipH="1">
                <a:off x="4637" y="2859"/>
                <a:ext cx="146"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cxnSp>
          <p:nvCxnSpPr>
            <p:cNvPr id="12335" name="AutoShape 24"/>
            <p:cNvCxnSpPr>
              <a:cxnSpLocks noChangeShapeType="1"/>
              <a:stCxn id="12348" idx="0"/>
              <a:endCxn id="12350" idx="5"/>
            </p:cNvCxnSpPr>
            <p:nvPr/>
          </p:nvCxnSpPr>
          <p:spPr bwMode="auto">
            <a:xfrm flipV="1">
              <a:off x="4700" y="2271"/>
              <a:ext cx="140"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6" name="AutoShape 25"/>
            <p:cNvCxnSpPr>
              <a:cxnSpLocks noChangeShapeType="1"/>
              <a:stCxn id="12347" idx="0"/>
              <a:endCxn id="12350" idx="3"/>
            </p:cNvCxnSpPr>
            <p:nvPr/>
          </p:nvCxnSpPr>
          <p:spPr bwMode="auto">
            <a:xfrm flipH="1" flipV="1">
              <a:off x="4983" y="2271"/>
              <a:ext cx="141" cy="1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37" name="Group 42"/>
            <p:cNvGrpSpPr>
              <a:grpSpLocks/>
            </p:cNvGrpSpPr>
            <p:nvPr/>
          </p:nvGrpSpPr>
          <p:grpSpPr bwMode="auto">
            <a:xfrm>
              <a:off x="3359" y="1525"/>
              <a:ext cx="807" cy="204"/>
              <a:chOff x="3369" y="1920"/>
              <a:chExt cx="807" cy="204"/>
            </a:xfrm>
          </p:grpSpPr>
          <p:sp>
            <p:nvSpPr>
              <p:cNvPr id="12345" name="Oval 6"/>
              <p:cNvSpPr>
                <a:spLocks noChangeArrowheads="1"/>
              </p:cNvSpPr>
              <p:nvPr/>
            </p:nvSpPr>
            <p:spPr bwMode="auto">
              <a:xfrm flipH="1">
                <a:off x="3975" y="1922"/>
                <a:ext cx="201"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6" name="Rectangle 30"/>
              <p:cNvSpPr>
                <a:spLocks noChangeAspect="1" noChangeArrowheads="1"/>
              </p:cNvSpPr>
              <p:nvPr/>
            </p:nvSpPr>
            <p:spPr bwMode="auto">
              <a:xfrm flipH="1">
                <a:off x="3369" y="1920"/>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grpSp>
          <p:nvGrpSpPr>
            <p:cNvPr id="12338" name="Group 43"/>
            <p:cNvGrpSpPr>
              <a:grpSpLocks/>
            </p:cNvGrpSpPr>
            <p:nvPr/>
          </p:nvGrpSpPr>
          <p:grpSpPr bwMode="auto">
            <a:xfrm>
              <a:off x="2938" y="1243"/>
              <a:ext cx="806" cy="201"/>
              <a:chOff x="2948" y="1683"/>
              <a:chExt cx="806" cy="201"/>
            </a:xfrm>
          </p:grpSpPr>
          <p:sp>
            <p:nvSpPr>
              <p:cNvPr id="12343" name="Oval 4"/>
              <p:cNvSpPr>
                <a:spLocks noChangeArrowheads="1"/>
              </p:cNvSpPr>
              <p:nvPr/>
            </p:nvSpPr>
            <p:spPr bwMode="auto">
              <a:xfrm flipH="1">
                <a:off x="3552" y="1683"/>
                <a:ext cx="202" cy="201"/>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4" name="Rectangle 34"/>
              <p:cNvSpPr>
                <a:spLocks noChangeAspect="1" noChangeArrowheads="1"/>
              </p:cNvSpPr>
              <p:nvPr/>
            </p:nvSpPr>
            <p:spPr bwMode="auto">
              <a:xfrm flipH="1">
                <a:off x="2948" y="1711"/>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cxnSp>
          <p:nvCxnSpPr>
            <p:cNvPr id="12339" name="AutoShape 35"/>
            <p:cNvCxnSpPr>
              <a:cxnSpLocks noChangeShapeType="1"/>
              <a:stCxn id="12346" idx="0"/>
              <a:endCxn id="12343" idx="5"/>
            </p:cNvCxnSpPr>
            <p:nvPr/>
          </p:nvCxnSpPr>
          <p:spPr bwMode="auto">
            <a:xfrm flipV="1">
              <a:off x="3432" y="1420"/>
              <a:ext cx="139" cy="9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12340" name="Group 41"/>
            <p:cNvGrpSpPr>
              <a:grpSpLocks/>
            </p:cNvGrpSpPr>
            <p:nvPr/>
          </p:nvGrpSpPr>
          <p:grpSpPr bwMode="auto">
            <a:xfrm>
              <a:off x="3782" y="1810"/>
              <a:ext cx="807" cy="202"/>
              <a:chOff x="3792" y="2220"/>
              <a:chExt cx="807" cy="202"/>
            </a:xfrm>
          </p:grpSpPr>
          <p:sp>
            <p:nvSpPr>
              <p:cNvPr id="12341" name="Oval 7"/>
              <p:cNvSpPr>
                <a:spLocks noChangeArrowheads="1"/>
              </p:cNvSpPr>
              <p:nvPr/>
            </p:nvSpPr>
            <p:spPr bwMode="auto">
              <a:xfrm flipH="1">
                <a:off x="4397" y="2220"/>
                <a:ext cx="202" cy="202"/>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latin typeface="Times New Roman" panose="02020603050405020304" pitchFamily="18" charset="0"/>
                  <a:sym typeface="Symbol" panose="05050102010706020507" pitchFamily="18" charset="2"/>
                </a:endParaRPr>
              </a:p>
            </p:txBody>
          </p:sp>
          <p:sp>
            <p:nvSpPr>
              <p:cNvPr id="12342" name="Rectangle 37"/>
              <p:cNvSpPr>
                <a:spLocks noChangeAspect="1" noChangeArrowheads="1"/>
              </p:cNvSpPr>
              <p:nvPr/>
            </p:nvSpPr>
            <p:spPr bwMode="auto">
              <a:xfrm flipH="1">
                <a:off x="3792" y="2256"/>
                <a:ext cx="145" cy="14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grpSp>
      </p:grpSp>
      <p:sp>
        <p:nvSpPr>
          <p:cNvPr id="12295" name="Oval 70"/>
          <p:cNvSpPr>
            <a:spLocks noChangeArrowheads="1"/>
          </p:cNvSpPr>
          <p:nvPr/>
        </p:nvSpPr>
        <p:spPr bwMode="auto">
          <a:xfrm>
            <a:off x="8153400" y="4191001"/>
            <a:ext cx="285750" cy="284163"/>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solidFill>
                <a:schemeClr val="tx2"/>
              </a:solidFill>
              <a:latin typeface="Times New Roman" panose="02020603050405020304" pitchFamily="18" charset="0"/>
              <a:sym typeface="Symbol" panose="05050102010706020507" pitchFamily="18" charset="2"/>
            </a:endParaRPr>
          </a:p>
        </p:txBody>
      </p:sp>
      <p:cxnSp>
        <p:nvCxnSpPr>
          <p:cNvPr id="12296" name="AutoShape 71"/>
          <p:cNvCxnSpPr>
            <a:cxnSpLocks noChangeShapeType="1"/>
            <a:stCxn id="12295" idx="3"/>
            <a:endCxn id="12298" idx="7"/>
          </p:cNvCxnSpPr>
          <p:nvPr/>
        </p:nvCxnSpPr>
        <p:spPr bwMode="auto">
          <a:xfrm flipH="1">
            <a:off x="7337425" y="4443413"/>
            <a:ext cx="857250"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297" name="AutoShape 72"/>
          <p:cNvCxnSpPr>
            <a:cxnSpLocks noChangeShapeType="1"/>
            <a:stCxn id="12311" idx="1"/>
            <a:endCxn id="12295" idx="5"/>
          </p:cNvCxnSpPr>
          <p:nvPr/>
        </p:nvCxnSpPr>
        <p:spPr bwMode="auto">
          <a:xfrm flipH="1" flipV="1">
            <a:off x="8397875" y="4443414"/>
            <a:ext cx="857250" cy="2365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298" name="Oval 73"/>
          <p:cNvSpPr>
            <a:spLocks noChangeArrowheads="1"/>
          </p:cNvSpPr>
          <p:nvPr/>
        </p:nvSpPr>
        <p:spPr bwMode="auto">
          <a:xfrm>
            <a:off x="7094538" y="4646613"/>
            <a:ext cx="284162"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299" name="Oval 74"/>
          <p:cNvSpPr>
            <a:spLocks noChangeArrowheads="1"/>
          </p:cNvSpPr>
          <p:nvPr/>
        </p:nvSpPr>
        <p:spPr bwMode="auto">
          <a:xfrm>
            <a:off x="7616825" y="5102225"/>
            <a:ext cx="285750"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00" name="Rectangle 75"/>
          <p:cNvSpPr>
            <a:spLocks noChangeAspect="1" noChangeArrowheads="1"/>
          </p:cNvSpPr>
          <p:nvPr/>
        </p:nvSpPr>
        <p:spPr bwMode="auto">
          <a:xfrm>
            <a:off x="7397750" y="5614989"/>
            <a:ext cx="204788"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01" name="Rectangle 76"/>
          <p:cNvSpPr>
            <a:spLocks noChangeAspect="1" noChangeArrowheads="1"/>
          </p:cNvSpPr>
          <p:nvPr/>
        </p:nvSpPr>
        <p:spPr bwMode="auto">
          <a:xfrm>
            <a:off x="7918451" y="5614989"/>
            <a:ext cx="206375"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02" name="AutoShape 77"/>
          <p:cNvCxnSpPr>
            <a:cxnSpLocks noChangeShapeType="1"/>
            <a:stCxn id="12301" idx="0"/>
            <a:endCxn id="12299" idx="5"/>
          </p:cNvCxnSpPr>
          <p:nvPr/>
        </p:nvCxnSpPr>
        <p:spPr bwMode="auto">
          <a:xfrm flipH="1" flipV="1">
            <a:off x="7861300" y="5356225"/>
            <a:ext cx="160338"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3" name="AutoShape 78"/>
          <p:cNvCxnSpPr>
            <a:cxnSpLocks noChangeShapeType="1"/>
            <a:stCxn id="12300" idx="0"/>
            <a:endCxn id="12299" idx="3"/>
          </p:cNvCxnSpPr>
          <p:nvPr/>
        </p:nvCxnSpPr>
        <p:spPr bwMode="auto">
          <a:xfrm flipV="1">
            <a:off x="7500938" y="5356225"/>
            <a:ext cx="157162"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4" name="AutoShape 79"/>
          <p:cNvCxnSpPr>
            <a:cxnSpLocks noChangeShapeType="1"/>
            <a:stCxn id="12306" idx="7"/>
            <a:endCxn id="12298" idx="3"/>
          </p:cNvCxnSpPr>
          <p:nvPr/>
        </p:nvCxnSpPr>
        <p:spPr bwMode="auto">
          <a:xfrm flipV="1">
            <a:off x="6815139"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5" name="AutoShape 80"/>
          <p:cNvCxnSpPr>
            <a:cxnSpLocks noChangeShapeType="1"/>
            <a:stCxn id="12299" idx="1"/>
            <a:endCxn id="12298" idx="5"/>
          </p:cNvCxnSpPr>
          <p:nvPr/>
        </p:nvCxnSpPr>
        <p:spPr bwMode="auto">
          <a:xfrm flipH="1" flipV="1">
            <a:off x="7337426" y="4900613"/>
            <a:ext cx="320675" cy="2333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06" name="Oval 81"/>
          <p:cNvSpPr>
            <a:spLocks noChangeArrowheads="1"/>
          </p:cNvSpPr>
          <p:nvPr/>
        </p:nvSpPr>
        <p:spPr bwMode="auto">
          <a:xfrm>
            <a:off x="6572251" y="5102225"/>
            <a:ext cx="284163"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07" name="Rectangle 82"/>
          <p:cNvSpPr>
            <a:spLocks noChangeAspect="1" noChangeArrowheads="1"/>
          </p:cNvSpPr>
          <p:nvPr/>
        </p:nvSpPr>
        <p:spPr bwMode="auto">
          <a:xfrm>
            <a:off x="6350000" y="5614989"/>
            <a:ext cx="204788"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08" name="Rectangle 83"/>
          <p:cNvSpPr>
            <a:spLocks noChangeAspect="1" noChangeArrowheads="1"/>
          </p:cNvSpPr>
          <p:nvPr/>
        </p:nvSpPr>
        <p:spPr bwMode="auto">
          <a:xfrm>
            <a:off x="6872289" y="5614989"/>
            <a:ext cx="204787" cy="2047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09" name="AutoShape 84"/>
          <p:cNvCxnSpPr>
            <a:cxnSpLocks noChangeShapeType="1"/>
            <a:stCxn id="12308" idx="0"/>
            <a:endCxn id="12306" idx="5"/>
          </p:cNvCxnSpPr>
          <p:nvPr/>
        </p:nvCxnSpPr>
        <p:spPr bwMode="auto">
          <a:xfrm flipH="1" flipV="1">
            <a:off x="681513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0" name="AutoShape 85"/>
          <p:cNvCxnSpPr>
            <a:cxnSpLocks noChangeShapeType="1"/>
            <a:stCxn id="12307" idx="0"/>
            <a:endCxn id="12306" idx="3"/>
          </p:cNvCxnSpPr>
          <p:nvPr/>
        </p:nvCxnSpPr>
        <p:spPr bwMode="auto">
          <a:xfrm flipV="1">
            <a:off x="6453189" y="5356225"/>
            <a:ext cx="160337" cy="249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1" name="Oval 86"/>
          <p:cNvSpPr>
            <a:spLocks noChangeArrowheads="1"/>
          </p:cNvSpPr>
          <p:nvPr/>
        </p:nvSpPr>
        <p:spPr bwMode="auto">
          <a:xfrm>
            <a:off x="9213851" y="4648200"/>
            <a:ext cx="284163"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12" name="Oval 87"/>
          <p:cNvSpPr>
            <a:spLocks noChangeArrowheads="1"/>
          </p:cNvSpPr>
          <p:nvPr/>
        </p:nvSpPr>
        <p:spPr bwMode="auto">
          <a:xfrm>
            <a:off x="9736138" y="5103813"/>
            <a:ext cx="285750"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13" name="Rectangle 88"/>
          <p:cNvSpPr>
            <a:spLocks noChangeAspect="1" noChangeArrowheads="1"/>
          </p:cNvSpPr>
          <p:nvPr/>
        </p:nvSpPr>
        <p:spPr bwMode="auto">
          <a:xfrm>
            <a:off x="9517064" y="5616575"/>
            <a:ext cx="204787"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14" name="Rectangle 89"/>
          <p:cNvSpPr>
            <a:spLocks noChangeAspect="1" noChangeArrowheads="1"/>
          </p:cNvSpPr>
          <p:nvPr/>
        </p:nvSpPr>
        <p:spPr bwMode="auto">
          <a:xfrm>
            <a:off x="10037764" y="5616575"/>
            <a:ext cx="206375"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15" name="AutoShape 90"/>
          <p:cNvCxnSpPr>
            <a:cxnSpLocks noChangeShapeType="1"/>
            <a:stCxn id="12314" idx="0"/>
            <a:endCxn id="12312" idx="5"/>
          </p:cNvCxnSpPr>
          <p:nvPr/>
        </p:nvCxnSpPr>
        <p:spPr bwMode="auto">
          <a:xfrm flipH="1" flipV="1">
            <a:off x="9980614" y="5357814"/>
            <a:ext cx="160337"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6" name="AutoShape 91"/>
          <p:cNvCxnSpPr>
            <a:cxnSpLocks noChangeShapeType="1"/>
            <a:stCxn id="12313" idx="0"/>
            <a:endCxn id="12312" idx="3"/>
          </p:cNvCxnSpPr>
          <p:nvPr/>
        </p:nvCxnSpPr>
        <p:spPr bwMode="auto">
          <a:xfrm flipV="1">
            <a:off x="9620251" y="5357814"/>
            <a:ext cx="157163"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7" name="AutoShape 92"/>
          <p:cNvCxnSpPr>
            <a:cxnSpLocks noChangeShapeType="1"/>
            <a:stCxn id="12319" idx="7"/>
            <a:endCxn id="12311" idx="3"/>
          </p:cNvCxnSpPr>
          <p:nvPr/>
        </p:nvCxnSpPr>
        <p:spPr bwMode="auto">
          <a:xfrm flipV="1">
            <a:off x="8934451"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18" name="AutoShape 93"/>
          <p:cNvCxnSpPr>
            <a:cxnSpLocks noChangeShapeType="1"/>
            <a:stCxn id="12312" idx="1"/>
            <a:endCxn id="12311" idx="5"/>
          </p:cNvCxnSpPr>
          <p:nvPr/>
        </p:nvCxnSpPr>
        <p:spPr bwMode="auto">
          <a:xfrm flipH="1" flipV="1">
            <a:off x="9456739" y="4902201"/>
            <a:ext cx="320675" cy="2333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19" name="Oval 94"/>
          <p:cNvSpPr>
            <a:spLocks noChangeArrowheads="1"/>
          </p:cNvSpPr>
          <p:nvPr/>
        </p:nvSpPr>
        <p:spPr bwMode="auto">
          <a:xfrm>
            <a:off x="8691563" y="5103813"/>
            <a:ext cx="284162" cy="28575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latin typeface="Times New Roman" panose="02020603050405020304" pitchFamily="18" charset="0"/>
              <a:sym typeface="Symbol" panose="05050102010706020507" pitchFamily="18" charset="2"/>
            </a:endParaRPr>
          </a:p>
        </p:txBody>
      </p:sp>
      <p:sp>
        <p:nvSpPr>
          <p:cNvPr id="12320" name="Rectangle 95"/>
          <p:cNvSpPr>
            <a:spLocks noChangeAspect="1" noChangeArrowheads="1"/>
          </p:cNvSpPr>
          <p:nvPr/>
        </p:nvSpPr>
        <p:spPr bwMode="auto">
          <a:xfrm>
            <a:off x="8469314" y="5616575"/>
            <a:ext cx="204787"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12321" name="Rectangle 96"/>
          <p:cNvSpPr>
            <a:spLocks noChangeAspect="1" noChangeArrowheads="1"/>
          </p:cNvSpPr>
          <p:nvPr/>
        </p:nvSpPr>
        <p:spPr bwMode="auto">
          <a:xfrm>
            <a:off x="8991600" y="5616575"/>
            <a:ext cx="204788" cy="2047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12322" name="AutoShape 97"/>
          <p:cNvCxnSpPr>
            <a:cxnSpLocks noChangeShapeType="1"/>
            <a:stCxn id="12321" idx="0"/>
            <a:endCxn id="12319" idx="5"/>
          </p:cNvCxnSpPr>
          <p:nvPr/>
        </p:nvCxnSpPr>
        <p:spPr bwMode="auto">
          <a:xfrm flipH="1" flipV="1">
            <a:off x="893445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23" name="AutoShape 98"/>
          <p:cNvCxnSpPr>
            <a:cxnSpLocks noChangeShapeType="1"/>
            <a:stCxn id="12320" idx="0"/>
            <a:endCxn id="12319" idx="3"/>
          </p:cNvCxnSpPr>
          <p:nvPr/>
        </p:nvCxnSpPr>
        <p:spPr bwMode="auto">
          <a:xfrm flipV="1">
            <a:off x="8572500" y="5357814"/>
            <a:ext cx="160338" cy="24923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11300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a:t>
            </a:r>
            <a:endParaRPr lang="en-US" dirty="0"/>
          </a:p>
        </p:txBody>
      </p:sp>
      <p:sp>
        <p:nvSpPr>
          <p:cNvPr id="3" name="Content Placeholder 2"/>
          <p:cNvSpPr>
            <a:spLocks noGrp="1"/>
          </p:cNvSpPr>
          <p:nvPr>
            <p:ph idx="1"/>
          </p:nvPr>
        </p:nvSpPr>
        <p:spPr>
          <a:xfrm>
            <a:off x="1422400" y="1752601"/>
            <a:ext cx="10160000" cy="1317398"/>
          </a:xfrm>
        </p:spPr>
        <p:txBody>
          <a:bodyPr>
            <a:normAutofit fontScale="85000" lnSpcReduction="10000"/>
          </a:bodyPr>
          <a:lstStyle/>
          <a:p>
            <a:r>
              <a:rPr lang="en-US" dirty="0" smtClean="0"/>
              <a:t>A binary tree is </a:t>
            </a:r>
            <a:r>
              <a:rPr lang="en-US" b="1" i="1" dirty="0" smtClean="0"/>
              <a:t>height balanced</a:t>
            </a:r>
            <a:r>
              <a:rPr lang="en-US" dirty="0" smtClean="0"/>
              <a:t> (or simply, </a:t>
            </a:r>
            <a:r>
              <a:rPr lang="en-US" b="1" i="1" dirty="0" smtClean="0"/>
              <a:t>balanced</a:t>
            </a:r>
            <a:r>
              <a:rPr lang="en-US" dirty="0" smtClean="0"/>
              <a:t>) if the difference in height of the subtrees of any node in the tree is zero or one</a:t>
            </a:r>
          </a:p>
          <a:p>
            <a:r>
              <a:rPr lang="en-US" dirty="0" smtClean="0"/>
              <a:t>It is </a:t>
            </a:r>
            <a:r>
              <a:rPr lang="en-US" b="1" i="1" dirty="0" smtClean="0"/>
              <a:t>perfectly balanced</a:t>
            </a:r>
            <a:r>
              <a:rPr lang="en-US" dirty="0" smtClean="0"/>
              <a:t> if it is balanced and all leaves are on one or two levels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069998"/>
            <a:ext cx="7055331" cy="340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87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22400" y="1752601"/>
                <a:ext cx="10160000" cy="914399"/>
              </a:xfrm>
            </p:spPr>
            <p:txBody>
              <a:bodyPr>
                <a:normAutofit fontScale="85000" lnSpcReduction="10000"/>
              </a:bodyPr>
              <a:lstStyle/>
              <a:p>
                <a:r>
                  <a:rPr lang="en-US" dirty="0" smtClean="0"/>
                  <a:t>The number of nodes that can be stored in binary trees of different heights</a:t>
                </a:r>
              </a:p>
              <a:p>
                <a:r>
                  <a:rPr lang="en-US" dirty="0"/>
                  <a:t>We see that </a:t>
                </a:r>
                <a:r>
                  <a:rPr lang="en-US" dirty="0" smtClean="0"/>
                  <a:t>storing </a:t>
                </a:r>
                <a:r>
                  <a:rPr lang="en-US" i="1" dirty="0" smtClean="0"/>
                  <a:t>n</a:t>
                </a:r>
                <a:r>
                  <a:rPr lang="en-US" dirty="0" smtClean="0"/>
                  <a:t> </a:t>
                </a:r>
                <a:r>
                  <a:rPr lang="en-US" dirty="0"/>
                  <a:t>elements in a </a:t>
                </a:r>
                <a:r>
                  <a:rPr lang="en-US" dirty="0" smtClean="0"/>
                  <a:t>perfect </a:t>
                </a:r>
                <a:r>
                  <a:rPr lang="en-US" dirty="0"/>
                  <a:t>tree, the height is </a:t>
                </a:r>
                <a14:m>
                  <m:oMath xmlns:m="http://schemas.openxmlformats.org/officeDocument/2006/math">
                    <m:d>
                      <m:dPr>
                        <m:begChr m:val="⌈"/>
                        <m:endChr m:val="⌉"/>
                        <m:ctrlPr>
                          <a:rPr lang="en-US" i="1">
                            <a:latin typeface="Cambria Math" panose="02040503050406030204" pitchFamily="18" charset="0"/>
                          </a:rPr>
                        </m:ctrlPr>
                      </m:dPr>
                      <m:e>
                        <m:r>
                          <m:rPr>
                            <m:nor/>
                          </m:rPr>
                          <a:rPr lang="en-US">
                            <a:latin typeface="Cambria Math"/>
                          </a:rPr>
                          <m:t>lg</m:t>
                        </m:r>
                        <m:d>
                          <m:dPr>
                            <m:ctrlPr>
                              <a:rPr lang="en-US" i="1">
                                <a:latin typeface="Cambria Math" panose="02040503050406030204" pitchFamily="18" charset="0"/>
                              </a:rPr>
                            </m:ctrlPr>
                          </m:dPr>
                          <m:e>
                            <m:r>
                              <a:rPr lang="en-US" i="1">
                                <a:latin typeface="Cambria Math"/>
                              </a:rPr>
                              <m:t>𝑛</m:t>
                            </m:r>
                            <m:r>
                              <a:rPr lang="en-US" i="1">
                                <a:latin typeface="Cambria Math"/>
                              </a:rPr>
                              <m:t>+1</m:t>
                            </m:r>
                          </m:e>
                        </m:d>
                      </m:e>
                    </m:d>
                  </m:oMath>
                </a14:m>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22400" y="1752601"/>
                <a:ext cx="10160000" cy="914399"/>
              </a:xfrm>
              <a:blipFill>
                <a:blip r:embed="rId2"/>
                <a:stretch>
                  <a:fillRect l="-780" t="-12667" b="-3333"/>
                </a:stretch>
              </a:blipFill>
            </p:spPr>
            <p:txBody>
              <a:bodyPr/>
              <a:lstStyle/>
              <a:p>
                <a:r>
                  <a:rPr lang="lv-LV">
                    <a:noFill/>
                  </a:rPr>
                  <a:t> </a:t>
                </a:r>
              </a:p>
            </p:txBody>
          </p:sp>
        </mc:Fallback>
      </mc:AlternateContent>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677886"/>
            <a:ext cx="8991236" cy="379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27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Convert Array To a Balanced Tree</a:t>
            </a:r>
            <a:endParaRPr lang="en-US" dirty="0"/>
          </a:p>
        </p:txBody>
      </p:sp>
      <p:sp>
        <p:nvSpPr>
          <p:cNvPr id="7" name="Content Placeholder 6"/>
          <p:cNvSpPr>
            <a:spLocks noGrp="1"/>
          </p:cNvSpPr>
          <p:nvPr>
            <p:ph sz="half" idx="2"/>
          </p:nvPr>
        </p:nvSpPr>
        <p:spPr/>
        <p:txBody>
          <a:bodyPr/>
          <a:lstStyle/>
          <a:p>
            <a:r>
              <a:rPr lang="lv-LV" sz="2400" dirty="0" smtClean="0"/>
              <a:t>Inspired by </a:t>
            </a:r>
            <a:r>
              <a:rPr lang="en-US" sz="2400" dirty="0" smtClean="0"/>
              <a:t>the </a:t>
            </a:r>
            <a:r>
              <a:rPr lang="en-US" sz="2400" dirty="0"/>
              <a:t>binary search technique </a:t>
            </a:r>
            <a:r>
              <a:rPr lang="lv-LV" sz="2400" dirty="0" smtClean="0"/>
              <a:t>on an array: Arriving data is </a:t>
            </a:r>
            <a:r>
              <a:rPr lang="en-US" sz="2400" dirty="0" smtClean="0"/>
              <a:t>stored </a:t>
            </a:r>
            <a:r>
              <a:rPr lang="en-US" sz="2400" dirty="0"/>
              <a:t>in an </a:t>
            </a:r>
            <a:r>
              <a:rPr lang="en-US" sz="2400" dirty="0" smtClean="0"/>
              <a:t>array</a:t>
            </a:r>
            <a:r>
              <a:rPr lang="lv-LV" sz="2400" dirty="0" smtClean="0"/>
              <a:t>, then sorted.</a:t>
            </a:r>
          </a:p>
          <a:p>
            <a:r>
              <a:rPr lang="en-US" sz="2400" dirty="0" smtClean="0"/>
              <a:t>The </a:t>
            </a:r>
            <a:r>
              <a:rPr lang="en-US" sz="2400" dirty="0"/>
              <a:t>element in the middle of the array is designated as the </a:t>
            </a:r>
            <a:r>
              <a:rPr lang="en-US" sz="2400" dirty="0" smtClean="0"/>
              <a:t>root</a:t>
            </a:r>
            <a:endParaRPr lang="lv-LV" sz="2400" dirty="0" smtClean="0"/>
          </a:p>
          <a:p>
            <a:r>
              <a:rPr lang="en-US" sz="2400" dirty="0" smtClean="0"/>
              <a:t>The </a:t>
            </a:r>
            <a:r>
              <a:rPr lang="en-US" sz="2400" dirty="0"/>
              <a:t>elements in the middle of the left and right subarrays become the roots of the left and right subtrees, etc.</a:t>
            </a:r>
          </a:p>
          <a:p>
            <a:endParaRPr lang="lv-LV" sz="24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762125"/>
            <a:ext cx="52578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46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Day-Stout-Warren (DSW) </a:t>
            </a:r>
            <a:r>
              <a:rPr lang="lv-LV" dirty="0"/>
              <a:t>Algorithm</a:t>
            </a:r>
            <a:endParaRPr lang="en-US" dirty="0"/>
          </a:p>
        </p:txBody>
      </p:sp>
      <p:sp>
        <p:nvSpPr>
          <p:cNvPr id="3" name="Content Placeholder 2"/>
          <p:cNvSpPr>
            <a:spLocks noGrp="1"/>
          </p:cNvSpPr>
          <p:nvPr>
            <p:ph sz="half" idx="1"/>
          </p:nvPr>
        </p:nvSpPr>
        <p:spPr/>
        <p:txBody>
          <a:bodyPr/>
          <a:lstStyle/>
          <a:p>
            <a:pPr lvl="1"/>
            <a:r>
              <a:rPr lang="lv-LV" sz="2200" dirty="0" smtClean="0"/>
              <a:t>Make tree well-balanced, edit in place (no external sorting, etc.)</a:t>
            </a:r>
          </a:p>
          <a:p>
            <a:pPr lvl="1"/>
            <a:r>
              <a:rPr lang="en-US" sz="2200" dirty="0" smtClean="0"/>
              <a:t>One </a:t>
            </a:r>
            <a:r>
              <a:rPr lang="en-US" sz="2200" dirty="0"/>
              <a:t>such algorithm </a:t>
            </a:r>
            <a:r>
              <a:rPr lang="en-US" sz="2200" dirty="0" smtClean="0"/>
              <a:t>by </a:t>
            </a:r>
            <a:r>
              <a:rPr lang="en-US" sz="2200" dirty="0"/>
              <a:t>Colin Day and modified by Quentin F. Stout and Bette L. Warren; it is called the </a:t>
            </a:r>
            <a:r>
              <a:rPr lang="en-US" sz="2200" b="1" i="1" dirty="0"/>
              <a:t>DSW algorithm</a:t>
            </a:r>
            <a:endParaRPr lang="en-US" sz="2200" dirty="0"/>
          </a:p>
          <a:p>
            <a:pPr lvl="1"/>
            <a:r>
              <a:rPr lang="lv-LV" sz="2200" dirty="0" smtClean="0"/>
              <a:t>I</a:t>
            </a:r>
            <a:r>
              <a:rPr lang="en-US" sz="2200" dirty="0" err="1" smtClean="0"/>
              <a:t>dea</a:t>
            </a:r>
            <a:r>
              <a:rPr lang="en-US" sz="2200" dirty="0" smtClean="0"/>
              <a:t> </a:t>
            </a:r>
            <a:r>
              <a:rPr lang="en-US" sz="2200" dirty="0"/>
              <a:t>of </a:t>
            </a:r>
            <a:r>
              <a:rPr lang="en-US" sz="2200" i="1" dirty="0"/>
              <a:t>rotation</a:t>
            </a:r>
            <a:r>
              <a:rPr lang="en-US" sz="2200" dirty="0"/>
              <a:t>, introduced by </a:t>
            </a:r>
            <a:r>
              <a:rPr lang="en-US" sz="2200" dirty="0" err="1"/>
              <a:t>Adel’son-Vel’skii</a:t>
            </a:r>
            <a:r>
              <a:rPr lang="en-US" sz="2200" dirty="0"/>
              <a:t> and Landis in 1962</a:t>
            </a:r>
          </a:p>
          <a:p>
            <a:pPr lvl="1"/>
            <a:r>
              <a:rPr lang="en-US" sz="2200" dirty="0"/>
              <a:t>Two types of rotation can occur, left and right, which are symmetric</a:t>
            </a:r>
            <a:endParaRPr lang="lv-LV" sz="2200" dirty="0"/>
          </a:p>
          <a:p>
            <a:endParaRPr lang="en-US" sz="2200" dirty="0" smtClean="0">
              <a:cs typeface="Courier New" pitchFamily="49" charset="0"/>
            </a:endParaRPr>
          </a:p>
        </p:txBody>
      </p:sp>
      <p:sp>
        <p:nvSpPr>
          <p:cNvPr id="4" name="Content Placeholder 3"/>
          <p:cNvSpPr>
            <a:spLocks noGrp="1"/>
          </p:cNvSpPr>
          <p:nvPr>
            <p:ph sz="half" idx="2"/>
          </p:nvPr>
        </p:nvSpPr>
        <p:spPr/>
        <p:txBody>
          <a:bodyPr/>
          <a:lstStyle/>
          <a:p>
            <a:pPr marL="57150" indent="0">
              <a:spcBef>
                <a:spcPts val="1200"/>
              </a:spcBef>
              <a:buNone/>
            </a:pPr>
            <a:r>
              <a:rPr lang="en-US" sz="1600" dirty="0" err="1" smtClean="0">
                <a:latin typeface="Courier New" pitchFamily="49" charset="0"/>
                <a:cs typeface="Courier New" pitchFamily="49" charset="0"/>
              </a:rPr>
              <a:t>rotateRight</a:t>
            </a:r>
            <a:r>
              <a:rPr lang="en-US" sz="1600" dirty="0" smtClean="0">
                <a:latin typeface="Courier New" pitchFamily="49" charset="0"/>
                <a:cs typeface="Courier New" pitchFamily="49" charset="0"/>
              </a:rPr>
              <a:t>(Gr</a:t>
            </a:r>
            <a:r>
              <a:rPr lang="en-US" sz="1600" dirty="0">
                <a:latin typeface="Courier New" pitchFamily="49" charset="0"/>
                <a:cs typeface="Courier New" pitchFamily="49" charset="0"/>
              </a:rPr>
              <a:t>, Par, </a:t>
            </a:r>
            <a:r>
              <a:rPr lang="en-US" sz="1600" dirty="0" err="1">
                <a:latin typeface="Courier New" pitchFamily="49" charset="0"/>
                <a:cs typeface="Courier New" pitchFamily="49" charset="0"/>
              </a:rPr>
              <a:t>Ch</a:t>
            </a:r>
            <a:r>
              <a:rPr lang="en-US" sz="1600" dirty="0">
                <a:latin typeface="Courier New" pitchFamily="49" charset="0"/>
                <a:cs typeface="Courier New" pitchFamily="49" charset="0"/>
              </a:rPr>
              <a:t>)</a:t>
            </a:r>
          </a:p>
          <a:p>
            <a:pPr marL="57150" indent="0">
              <a:buNone/>
            </a:pPr>
            <a:r>
              <a:rPr lang="en-US" sz="1600" dirty="0">
                <a:latin typeface="Courier New" pitchFamily="49" charset="0"/>
                <a:cs typeface="Courier New" pitchFamily="49" charset="0"/>
              </a:rPr>
              <a:t>  if Par </a:t>
            </a:r>
            <a:r>
              <a:rPr lang="en-US" sz="1600" i="1" dirty="0">
                <a:latin typeface="Courier New" pitchFamily="49" charset="0"/>
                <a:cs typeface="Courier New" pitchFamily="49" charset="0"/>
              </a:rPr>
              <a:t>is not the root of the tree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i.e.,if</a:t>
            </a:r>
            <a:r>
              <a:rPr lang="en-US" sz="1600" dirty="0">
                <a:latin typeface="Courier New" pitchFamily="49" charset="0"/>
                <a:cs typeface="Courier New" pitchFamily="49" charset="0"/>
              </a:rPr>
              <a:t> Gr is not null</a:t>
            </a:r>
            <a:endParaRPr lang="en-US" sz="1600" dirty="0"/>
          </a:p>
          <a:p>
            <a:pPr marL="57150"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grandparent </a:t>
            </a:r>
            <a:r>
              <a:rPr lang="en-US" sz="1600" dirty="0">
                <a:latin typeface="Courier New" pitchFamily="49" charset="0"/>
                <a:cs typeface="Courier New" pitchFamily="49" charset="0"/>
              </a:rPr>
              <a:t>Gr</a:t>
            </a:r>
            <a:r>
              <a:rPr lang="en-US" sz="1600" i="1" dirty="0">
                <a:latin typeface="Courier New" pitchFamily="49" charset="0"/>
                <a:cs typeface="Courier New" pitchFamily="49" charset="0"/>
              </a:rPr>
              <a:t> of child </a:t>
            </a:r>
            <a:r>
              <a:rPr lang="en-US" sz="1600" dirty="0" err="1">
                <a:latin typeface="Courier New" pitchFamily="49" charset="0"/>
                <a:cs typeface="Courier New" pitchFamily="49" charset="0"/>
              </a:rPr>
              <a:t>Ch</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becomes </a:t>
            </a:r>
            <a:r>
              <a:rPr lang="en-US" sz="1600" dirty="0" err="1">
                <a:latin typeface="Courier New" pitchFamily="49" charset="0"/>
                <a:cs typeface="Courier New" pitchFamily="49" charset="0"/>
              </a:rPr>
              <a:t>Ch’s</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parent</a:t>
            </a:r>
            <a:r>
              <a:rPr lang="en-US" sz="1600" dirty="0">
                <a:latin typeface="Courier New" pitchFamily="49" charset="0"/>
                <a:cs typeface="Courier New" pitchFamily="49" charset="0"/>
              </a:rPr>
              <a:t>;</a:t>
            </a:r>
            <a:endParaRPr lang="en-US" sz="1600" i="1" dirty="0">
              <a:latin typeface="Courier New" pitchFamily="49" charset="0"/>
              <a:cs typeface="Courier New" pitchFamily="49" charset="0"/>
            </a:endParaRPr>
          </a:p>
          <a:p>
            <a:pPr marL="57150" indent="0">
              <a:buNone/>
            </a:pPr>
            <a:r>
              <a:rPr lang="en-US" sz="1600" i="1" dirty="0">
                <a:latin typeface="Courier New" pitchFamily="49" charset="0"/>
                <a:cs typeface="Courier New" pitchFamily="49" charset="0"/>
              </a:rPr>
              <a:t>  right subtree of </a:t>
            </a:r>
            <a:r>
              <a:rPr lang="en-US" sz="1600" dirty="0" err="1">
                <a:latin typeface="Courier New" pitchFamily="49" charset="0"/>
                <a:cs typeface="Courier New" pitchFamily="49" charset="0"/>
              </a:rPr>
              <a:t>Ch</a:t>
            </a:r>
            <a:r>
              <a:rPr lang="en-US" sz="1600" i="1" dirty="0">
                <a:latin typeface="Courier New" pitchFamily="49" charset="0"/>
                <a:cs typeface="Courier New" pitchFamily="49" charset="0"/>
              </a:rPr>
              <a:t> becomes left subtree of </a:t>
            </a:r>
            <a:r>
              <a:rPr lang="en-US" sz="1600" dirty="0" err="1">
                <a:latin typeface="Courier New" pitchFamily="49" charset="0"/>
                <a:cs typeface="Courier New" pitchFamily="49" charset="0"/>
              </a:rPr>
              <a:t>Ch’s</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parent</a:t>
            </a:r>
            <a:r>
              <a:rPr lang="en-US" sz="1600" dirty="0">
                <a:latin typeface="Courier New" pitchFamily="49" charset="0"/>
                <a:cs typeface="Courier New" pitchFamily="49" charset="0"/>
              </a:rPr>
              <a:t> Par;</a:t>
            </a:r>
          </a:p>
          <a:p>
            <a:pPr marL="57150"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node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Ch</a:t>
            </a:r>
            <a:r>
              <a:rPr lang="en-US" sz="1600" i="1" dirty="0">
                <a:latin typeface="Courier New" pitchFamily="49" charset="0"/>
                <a:cs typeface="Courier New" pitchFamily="49" charset="0"/>
              </a:rPr>
              <a:t> acquires </a:t>
            </a:r>
            <a:r>
              <a:rPr lang="en-US" sz="1600" dirty="0">
                <a:latin typeface="Courier New" pitchFamily="49" charset="0"/>
                <a:cs typeface="Courier New" pitchFamily="49" charset="0"/>
              </a:rPr>
              <a:t>Par</a:t>
            </a:r>
            <a:r>
              <a:rPr lang="en-US" sz="1600" i="1" dirty="0">
                <a:latin typeface="Courier New" pitchFamily="49" charset="0"/>
                <a:cs typeface="Courier New" pitchFamily="49" charset="0"/>
              </a:rPr>
              <a:t> as its right child;</a:t>
            </a:r>
            <a:endParaRPr lang="en-US" sz="1600" dirty="0">
              <a:latin typeface="Courier New" pitchFamily="49" charset="0"/>
              <a:cs typeface="Courier New" pitchFamily="49" charset="0"/>
            </a:endParaRPr>
          </a:p>
          <a:p>
            <a:pPr>
              <a:spcBef>
                <a:spcPts val="600"/>
              </a:spcBef>
            </a:pPr>
            <a:r>
              <a:rPr lang="lv-LV" sz="2200" dirty="0">
                <a:cs typeface="Courier New" pitchFamily="49" charset="0"/>
              </a:rPr>
              <a:t>T</a:t>
            </a:r>
            <a:r>
              <a:rPr lang="en-US" sz="2200" dirty="0">
                <a:cs typeface="Courier New" pitchFamily="49" charset="0"/>
              </a:rPr>
              <a:t>he heart of this process is the third step, when parent and child swap roles</a:t>
            </a:r>
          </a:p>
          <a:p>
            <a:pPr>
              <a:spcBef>
                <a:spcPts val="600"/>
              </a:spcBef>
            </a:pPr>
            <a:r>
              <a:rPr lang="en-US" sz="2200" dirty="0">
                <a:cs typeface="Courier New" pitchFamily="49" charset="0"/>
              </a:rPr>
              <a:t>The first and second steps ensure that the tree remains a search tree after the rotation is </a:t>
            </a:r>
            <a:r>
              <a:rPr lang="en-US" sz="2200" dirty="0" smtClean="0">
                <a:cs typeface="Courier New" pitchFamily="49" charset="0"/>
              </a:rPr>
              <a:t>completed</a:t>
            </a:r>
            <a:endParaRPr lang="en-US" sz="2200" dirty="0">
              <a:cs typeface="Courier New" pitchFamily="49" charset="0"/>
            </a:endParaRPr>
          </a:p>
        </p:txBody>
      </p:sp>
    </p:spTree>
    <p:extLst>
      <p:ext uri="{BB962C8B-B14F-4D97-AF65-F5344CB8AC3E}">
        <p14:creationId xmlns:p14="http://schemas.microsoft.com/office/powerpoint/2010/main" val="695793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Transform BST into a Backbone</a:t>
            </a:r>
            <a:endParaRPr lang="lv-LV" dirty="0"/>
          </a:p>
        </p:txBody>
      </p:sp>
      <p:pic>
        <p:nvPicPr>
          <p:cNvPr id="5" name="Picture 4"/>
          <p:cNvPicPr>
            <a:picLocks noChangeAspect="1"/>
          </p:cNvPicPr>
          <p:nvPr/>
        </p:nvPicPr>
        <p:blipFill>
          <a:blip r:embed="rId3"/>
          <a:stretch>
            <a:fillRect/>
          </a:stretch>
        </p:blipFill>
        <p:spPr>
          <a:xfrm>
            <a:off x="1219200" y="1665742"/>
            <a:ext cx="7677150" cy="4876800"/>
          </a:xfrm>
          <a:prstGeom prst="rect">
            <a:avLst/>
          </a:prstGeom>
        </p:spPr>
      </p:pic>
      <p:pic>
        <p:nvPicPr>
          <p:cNvPr id="8" name="Picture 7"/>
          <p:cNvPicPr>
            <a:picLocks noChangeAspect="1"/>
          </p:cNvPicPr>
          <p:nvPr/>
        </p:nvPicPr>
        <p:blipFill>
          <a:blip r:embed="rId4"/>
          <a:stretch>
            <a:fillRect/>
          </a:stretch>
        </p:blipFill>
        <p:spPr>
          <a:xfrm>
            <a:off x="9372600" y="4419599"/>
            <a:ext cx="1755014" cy="1687513"/>
          </a:xfrm>
          <a:prstGeom prst="rect">
            <a:avLst/>
          </a:prstGeom>
          <a:ln>
            <a:solidFill>
              <a:srgbClr val="0070C0"/>
            </a:solidFill>
          </a:ln>
        </p:spPr>
      </p:pic>
      <p:pic>
        <p:nvPicPr>
          <p:cNvPr id="9" name="Picture 8"/>
          <p:cNvPicPr>
            <a:picLocks noChangeAspect="1"/>
          </p:cNvPicPr>
          <p:nvPr/>
        </p:nvPicPr>
        <p:blipFill>
          <a:blip r:embed="rId5"/>
          <a:stretch>
            <a:fillRect/>
          </a:stretch>
        </p:blipFill>
        <p:spPr>
          <a:xfrm>
            <a:off x="9372600" y="1981200"/>
            <a:ext cx="1625486" cy="1804673"/>
          </a:xfrm>
          <a:prstGeom prst="rect">
            <a:avLst/>
          </a:prstGeom>
          <a:ln>
            <a:solidFill>
              <a:srgbClr val="0070C0"/>
            </a:solidFill>
          </a:ln>
        </p:spPr>
      </p:pic>
      <p:sp>
        <p:nvSpPr>
          <p:cNvPr id="10" name="Down Arrow 9"/>
          <p:cNvSpPr/>
          <p:nvPr/>
        </p:nvSpPr>
        <p:spPr bwMode="auto">
          <a:xfrm>
            <a:off x="10058400" y="3962400"/>
            <a:ext cx="228600" cy="3810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flipH="1">
            <a:off x="10332718" y="3827306"/>
            <a:ext cx="1554481" cy="646331"/>
          </a:xfrm>
          <a:prstGeom prst="rect">
            <a:avLst/>
          </a:prstGeom>
          <a:noFill/>
        </p:spPr>
        <p:txBody>
          <a:bodyPr wrap="square" rtlCol="0">
            <a:spAutoFit/>
          </a:bodyPr>
          <a:lstStyle/>
          <a:p>
            <a:r>
              <a:rPr lang="lv-LV" sz="1800" dirty="0" smtClean="0"/>
              <a:t>Rotation of Ch around Par</a:t>
            </a:r>
            <a:endParaRPr lang="lv-LV" sz="1800" dirty="0"/>
          </a:p>
        </p:txBody>
      </p:sp>
    </p:spTree>
    <p:extLst>
      <p:ext uri="{BB962C8B-B14F-4D97-AF65-F5344CB8AC3E}">
        <p14:creationId xmlns:p14="http://schemas.microsoft.com/office/powerpoint/2010/main" val="1757743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Transform Backbone into a Balanced BST</a:t>
            </a:r>
            <a:endParaRPr lang="lv-LV" dirty="0"/>
          </a:p>
        </p:txBody>
      </p:sp>
      <p:sp>
        <p:nvSpPr>
          <p:cNvPr id="7" name="Content Placeholder 6"/>
          <p:cNvSpPr>
            <a:spLocks noGrp="1"/>
          </p:cNvSpPr>
          <p:nvPr>
            <p:ph sz="half" idx="2"/>
          </p:nvPr>
        </p:nvSpPr>
        <p:spPr>
          <a:xfrm>
            <a:off x="8934450" y="1752600"/>
            <a:ext cx="2876550" cy="4114800"/>
          </a:xfrm>
        </p:spPr>
        <p:txBody>
          <a:bodyPr/>
          <a:lstStyle/>
          <a:p>
            <a:r>
              <a:rPr lang="lv-LV" dirty="0" smtClean="0"/>
              <a:t>Do various numbers of rotations to achieve balanced form.</a:t>
            </a:r>
            <a:endParaRPr lang="lv-LV" dirty="0"/>
          </a:p>
        </p:txBody>
      </p:sp>
      <p:pic>
        <p:nvPicPr>
          <p:cNvPr id="5" name="Picture 4"/>
          <p:cNvPicPr>
            <a:picLocks noChangeAspect="1"/>
          </p:cNvPicPr>
          <p:nvPr/>
        </p:nvPicPr>
        <p:blipFill>
          <a:blip r:embed="rId3"/>
          <a:stretch>
            <a:fillRect/>
          </a:stretch>
        </p:blipFill>
        <p:spPr>
          <a:xfrm>
            <a:off x="1219200" y="1344613"/>
            <a:ext cx="7639050" cy="4991100"/>
          </a:xfrm>
          <a:prstGeom prst="rect">
            <a:avLst/>
          </a:prstGeom>
        </p:spPr>
      </p:pic>
    </p:spTree>
    <p:extLst>
      <p:ext uri="{BB962C8B-B14F-4D97-AF65-F5344CB8AC3E}">
        <p14:creationId xmlns:p14="http://schemas.microsoft.com/office/powerpoint/2010/main" val="81533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lv-LV" smtClean="0"/>
              <a:t>Ordered Maps</a:t>
            </a:r>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110000"/>
              </a:lnSpc>
            </a:pPr>
            <a:r>
              <a:rPr lang="en-US" altLang="lv-LV" smtClean="0"/>
              <a:t>Keys come from a total order</a:t>
            </a:r>
          </a:p>
          <a:p>
            <a:pPr eaLnBrk="1" hangingPunct="1">
              <a:lnSpc>
                <a:spcPct val="110000"/>
              </a:lnSpc>
            </a:pPr>
            <a:r>
              <a:rPr lang="en-US" altLang="lv-LV" smtClean="0"/>
              <a:t>New operations:</a:t>
            </a:r>
          </a:p>
          <a:p>
            <a:pPr lvl="1" eaLnBrk="1" hangingPunct="1">
              <a:lnSpc>
                <a:spcPct val="110000"/>
              </a:lnSpc>
            </a:pPr>
            <a:r>
              <a:rPr lang="en-US" altLang="lv-LV" smtClean="0"/>
              <a:t>Each returns an </a:t>
            </a:r>
            <a:r>
              <a:rPr lang="en-US" altLang="lv-LV" smtClean="0">
                <a:solidFill>
                  <a:schemeClr val="tx2"/>
                </a:solidFill>
              </a:rPr>
              <a:t>iterator</a:t>
            </a:r>
            <a:r>
              <a:rPr lang="en-US" altLang="lv-LV" smtClean="0"/>
              <a:t> to an entry:</a:t>
            </a:r>
          </a:p>
          <a:p>
            <a:pPr lvl="1" eaLnBrk="1" hangingPunct="1">
              <a:lnSpc>
                <a:spcPct val="110000"/>
              </a:lnSpc>
            </a:pPr>
            <a:r>
              <a:rPr lang="en-US" altLang="lv-LV" smtClean="0">
                <a:solidFill>
                  <a:schemeClr val="tx2"/>
                </a:solidFill>
              </a:rPr>
              <a:t>firstEntry</a:t>
            </a:r>
            <a:r>
              <a:rPr lang="en-US" altLang="lv-LV" smtClean="0"/>
              <a:t>(): smallest key in the map</a:t>
            </a:r>
          </a:p>
          <a:p>
            <a:pPr lvl="1" eaLnBrk="1" hangingPunct="1">
              <a:lnSpc>
                <a:spcPct val="110000"/>
              </a:lnSpc>
            </a:pPr>
            <a:r>
              <a:rPr lang="en-US" altLang="lv-LV" smtClean="0">
                <a:solidFill>
                  <a:schemeClr val="tx2"/>
                </a:solidFill>
              </a:rPr>
              <a:t>lastEntry</a:t>
            </a:r>
            <a:r>
              <a:rPr lang="en-US" altLang="lv-LV" smtClean="0"/>
              <a:t>(): largest key in the map</a:t>
            </a:r>
          </a:p>
          <a:p>
            <a:pPr lvl="1" eaLnBrk="1" hangingPunct="1">
              <a:lnSpc>
                <a:spcPct val="110000"/>
              </a:lnSpc>
            </a:pPr>
            <a:r>
              <a:rPr lang="en-US" altLang="lv-LV" smtClean="0">
                <a:solidFill>
                  <a:schemeClr val="tx2"/>
                </a:solidFill>
              </a:rPr>
              <a:t>floorEntry</a:t>
            </a:r>
            <a:r>
              <a:rPr lang="en-US" altLang="lv-LV" smtClean="0"/>
              <a:t>(k): largest key </a:t>
            </a:r>
            <a:r>
              <a:rPr lang="en-US" altLang="lv-LV" smtClean="0">
                <a:sym typeface="Symbol" panose="05050102010706020507" pitchFamily="18" charset="2"/>
              </a:rPr>
              <a:t></a:t>
            </a:r>
            <a:r>
              <a:rPr lang="en-US" altLang="lv-LV" smtClean="0"/>
              <a:t> k</a:t>
            </a:r>
          </a:p>
          <a:p>
            <a:pPr lvl="1" eaLnBrk="1" hangingPunct="1">
              <a:lnSpc>
                <a:spcPct val="110000"/>
              </a:lnSpc>
            </a:pPr>
            <a:r>
              <a:rPr lang="en-US" altLang="lv-LV" smtClean="0">
                <a:solidFill>
                  <a:schemeClr val="tx2"/>
                </a:solidFill>
              </a:rPr>
              <a:t>ceilingEntry</a:t>
            </a:r>
            <a:r>
              <a:rPr lang="en-US" altLang="lv-LV" smtClean="0"/>
              <a:t>(k): smallest key </a:t>
            </a:r>
            <a:r>
              <a:rPr lang="en-US" altLang="lv-LV" smtClean="0">
                <a:sym typeface="Symbol" panose="05050102010706020507" pitchFamily="18" charset="2"/>
              </a:rPr>
              <a:t></a:t>
            </a:r>
            <a:r>
              <a:rPr lang="en-US" altLang="lv-LV" smtClean="0"/>
              <a:t> k</a:t>
            </a:r>
          </a:p>
          <a:p>
            <a:pPr lvl="1" eaLnBrk="1" hangingPunct="1">
              <a:lnSpc>
                <a:spcPct val="110000"/>
              </a:lnSpc>
            </a:pPr>
            <a:r>
              <a:rPr lang="en-US" altLang="lv-LV" smtClean="0"/>
              <a:t>All return </a:t>
            </a:r>
            <a:r>
              <a:rPr lang="en-US" altLang="lv-LV" smtClean="0">
                <a:solidFill>
                  <a:schemeClr val="tx2"/>
                </a:solidFill>
              </a:rPr>
              <a:t>end</a:t>
            </a:r>
            <a:r>
              <a:rPr lang="en-US" altLang="lv-LV" smtClean="0"/>
              <a:t> if the map is empty</a:t>
            </a:r>
          </a:p>
        </p:txBody>
      </p:sp>
    </p:spTree>
    <p:extLst>
      <p:ext uri="{BB962C8B-B14F-4D97-AF65-F5344CB8AC3E}">
        <p14:creationId xmlns:p14="http://schemas.microsoft.com/office/powerpoint/2010/main" val="30520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840163"/>
            <a:ext cx="5981700" cy="272415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2400" y="1600200"/>
            <a:ext cx="5162550" cy="27908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idx="1"/>
          </p:nvPr>
        </p:nvSpPr>
        <p:spPr>
          <a:xfrm>
            <a:off x="1422400" y="1752601"/>
            <a:ext cx="5080000" cy="1904999"/>
          </a:xfrm>
        </p:spPr>
        <p:txBody>
          <a:bodyPr>
            <a:normAutofit fontScale="92500" lnSpcReduction="10000"/>
          </a:bodyPr>
          <a:lstStyle/>
          <a:p>
            <a:pPr>
              <a:spcBef>
                <a:spcPts val="348"/>
              </a:spcBef>
            </a:pPr>
            <a:r>
              <a:rPr lang="en-US" dirty="0" smtClean="0"/>
              <a:t>In these diagrams, the nodes being promoted one level by left rotations are shown as squares</a:t>
            </a:r>
          </a:p>
          <a:p>
            <a:pPr>
              <a:spcBef>
                <a:spcPts val="348"/>
              </a:spcBef>
            </a:pPr>
            <a:r>
              <a:rPr lang="en-US" dirty="0" smtClean="0"/>
              <a:t>The circles are the parents about which they are rotated</a:t>
            </a:r>
          </a:p>
        </p:txBody>
      </p:sp>
    </p:spTree>
    <p:extLst>
      <p:ext uri="{BB962C8B-B14F-4D97-AF65-F5344CB8AC3E}">
        <p14:creationId xmlns:p14="http://schemas.microsoft.com/office/powerpoint/2010/main" val="223892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lv-LV" dirty="0" smtClean="0"/>
              <a:t>Exercise on DSW Algorithm </a:t>
            </a:r>
            <a:endParaRPr lang="lv-LV" dirty="0"/>
          </a:p>
        </p:txBody>
      </p:sp>
      <p:sp>
        <p:nvSpPr>
          <p:cNvPr id="9" name="Content Placeholder 8"/>
          <p:cNvSpPr>
            <a:spLocks noGrp="1"/>
          </p:cNvSpPr>
          <p:nvPr>
            <p:ph sz="half" idx="2"/>
          </p:nvPr>
        </p:nvSpPr>
        <p:spPr>
          <a:xfrm>
            <a:off x="5715000" y="1752600"/>
            <a:ext cx="5867400" cy="4114800"/>
          </a:xfrm>
        </p:spPr>
        <p:txBody>
          <a:bodyPr/>
          <a:lstStyle/>
          <a:p>
            <a:r>
              <a:rPr lang="lv-LV" dirty="0" smtClean="0"/>
              <a:t>Transform this into a backbone. </a:t>
            </a:r>
          </a:p>
          <a:p>
            <a:r>
              <a:rPr lang="lv-LV" dirty="0" smtClean="0"/>
              <a:t>Then create a perfect, balanced Binary Search Tree.</a:t>
            </a:r>
          </a:p>
          <a:p>
            <a:endParaRPr lang="lv-LV" dirty="0"/>
          </a:p>
        </p:txBody>
      </p:sp>
      <p:pic>
        <p:nvPicPr>
          <p:cNvPr id="6" name="Picture 5"/>
          <p:cNvPicPr>
            <a:picLocks noChangeAspect="1"/>
          </p:cNvPicPr>
          <p:nvPr/>
        </p:nvPicPr>
        <p:blipFill>
          <a:blip r:embed="rId2"/>
          <a:stretch>
            <a:fillRect/>
          </a:stretch>
        </p:blipFill>
        <p:spPr>
          <a:xfrm>
            <a:off x="2133599" y="1905000"/>
            <a:ext cx="2480553" cy="3429000"/>
          </a:xfrm>
          <a:prstGeom prst="rect">
            <a:avLst/>
          </a:prstGeom>
        </p:spPr>
      </p:pic>
    </p:spTree>
    <p:extLst>
      <p:ext uri="{BB962C8B-B14F-4D97-AF65-F5344CB8AC3E}">
        <p14:creationId xmlns:p14="http://schemas.microsoft.com/office/powerpoint/2010/main" val="3821867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dirty="0" smtClean="0"/>
              <a:t>AVL Tree Definition</a:t>
            </a:r>
            <a:endParaRPr lang="en-US" altLang="en-US" dirty="0" smtClean="0">
              <a:cs typeface="Tahoma" panose="020B0604030504040204" pitchFamily="34" charset="0"/>
            </a:endParaRPr>
          </a:p>
        </p:txBody>
      </p:sp>
      <p:sp>
        <p:nvSpPr>
          <p:cNvPr id="5125" name="Rectangle 3" descr="Rectangle: Click to edit Master text styles&#10;Second level&#10;Third level&#10;Fourth level&#10;Fifth level"/>
          <p:cNvSpPr>
            <a:spLocks noGrp="1" noChangeArrowheads="1"/>
          </p:cNvSpPr>
          <p:nvPr>
            <p:ph type="body" sz="half" idx="1"/>
          </p:nvPr>
        </p:nvSpPr>
        <p:spPr>
          <a:xfrm>
            <a:off x="1295400" y="1905000"/>
            <a:ext cx="4038600" cy="4114800"/>
          </a:xfrm>
        </p:spPr>
        <p:txBody>
          <a:bodyPr/>
          <a:lstStyle/>
          <a:p>
            <a:pPr eaLnBrk="1" hangingPunct="1"/>
            <a:r>
              <a:rPr lang="lv-LV" altLang="en-US" sz="2800" dirty="0" smtClean="0"/>
              <a:t>Georgij </a:t>
            </a:r>
            <a:r>
              <a:rPr lang="lv-LV" altLang="en-US" sz="2800" dirty="0" smtClean="0">
                <a:solidFill>
                  <a:srgbClr val="FF0000"/>
                </a:solidFill>
              </a:rPr>
              <a:t>A</a:t>
            </a:r>
            <a:r>
              <a:rPr lang="lv-LV" altLang="en-US" sz="2800" dirty="0" smtClean="0"/>
              <a:t>delson-</a:t>
            </a:r>
            <a:r>
              <a:rPr lang="lv-LV" altLang="en-US" sz="2800" dirty="0" smtClean="0">
                <a:solidFill>
                  <a:srgbClr val="FF0000"/>
                </a:solidFill>
              </a:rPr>
              <a:t>V</a:t>
            </a:r>
            <a:r>
              <a:rPr lang="lv-LV" altLang="en-US" sz="2800" dirty="0" smtClean="0"/>
              <a:t>elski + Evgeny </a:t>
            </a:r>
            <a:r>
              <a:rPr lang="lv-LV" altLang="en-US" sz="2800" dirty="0" smtClean="0">
                <a:solidFill>
                  <a:srgbClr val="FF0000"/>
                </a:solidFill>
              </a:rPr>
              <a:t>L</a:t>
            </a:r>
            <a:r>
              <a:rPr lang="lv-LV" altLang="en-US" sz="2800" dirty="0" smtClean="0"/>
              <a:t>andis (1962)</a:t>
            </a:r>
            <a:endParaRPr lang="en-US" altLang="en-US" sz="2800" dirty="0" smtClean="0"/>
          </a:p>
          <a:p>
            <a:pPr eaLnBrk="1" hangingPunct="1"/>
            <a:r>
              <a:rPr lang="en-US" altLang="en-US" sz="2800" dirty="0" smtClean="0"/>
              <a:t>AVL </a:t>
            </a:r>
            <a:r>
              <a:rPr lang="en-US" altLang="en-US" sz="2800" dirty="0"/>
              <a:t>trees are balanced</a:t>
            </a:r>
          </a:p>
          <a:p>
            <a:pPr eaLnBrk="1" hangingPunct="1"/>
            <a:r>
              <a:rPr lang="en-US" altLang="en-US" sz="2800" dirty="0"/>
              <a:t>An AVL Tree is a </a:t>
            </a:r>
            <a:r>
              <a:rPr lang="en-US" altLang="en-US" sz="2800" dirty="0">
                <a:solidFill>
                  <a:schemeClr val="tx2"/>
                </a:solidFill>
              </a:rPr>
              <a:t>binary search tree</a:t>
            </a:r>
            <a:r>
              <a:rPr lang="en-US" altLang="en-US" sz="2800" dirty="0"/>
              <a:t> such that for every internal node v of T, the </a:t>
            </a:r>
            <a:r>
              <a:rPr lang="en-US" altLang="en-US" sz="2800" dirty="0">
                <a:solidFill>
                  <a:schemeClr val="tx2"/>
                </a:solidFill>
              </a:rPr>
              <a:t>heights of the children of v can differ by at most 1</a:t>
            </a:r>
            <a:endParaRPr lang="en-US" altLang="en-US" dirty="0">
              <a:solidFill>
                <a:schemeClr val="tx2"/>
              </a:solidFill>
            </a:endParaRPr>
          </a:p>
        </p:txBody>
      </p:sp>
      <p:pic>
        <p:nvPicPr>
          <p:cNvPr id="512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15000" y="2209800"/>
            <a:ext cx="5334000" cy="3087688"/>
          </a:xfrm>
        </p:spPr>
      </p:pic>
      <p:sp>
        <p:nvSpPr>
          <p:cNvPr id="5127" name="Text Box 5"/>
          <p:cNvSpPr txBox="1">
            <a:spLocks noChangeArrowheads="1"/>
          </p:cNvSpPr>
          <p:nvPr/>
        </p:nvSpPr>
        <p:spPr bwMode="auto">
          <a:xfrm>
            <a:off x="6019800" y="5486401"/>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sz="2000">
                <a:latin typeface="Times New Roman" panose="02020603050405020304" pitchFamily="18" charset="0"/>
              </a:rPr>
              <a:t>An example of an AVL tree where the heights are shown next to the nodes:</a:t>
            </a:r>
          </a:p>
        </p:txBody>
      </p:sp>
    </p:spTree>
    <p:extLst>
      <p:ext uri="{BB962C8B-B14F-4D97-AF65-F5344CB8AC3E}">
        <p14:creationId xmlns:p14="http://schemas.microsoft.com/office/powerpoint/2010/main" val="439652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Trees</a:t>
            </a:r>
            <a:r>
              <a:rPr lang="lv-LV" dirty="0"/>
              <a:t> </a:t>
            </a:r>
            <a:r>
              <a:rPr lang="lv-LV" dirty="0" smtClean="0"/>
              <a:t>(Adjust when Editing)</a:t>
            </a:r>
            <a:endParaRPr lang="en-US" dirty="0"/>
          </a:p>
        </p:txBody>
      </p:sp>
      <p:sp>
        <p:nvSpPr>
          <p:cNvPr id="3" name="Content Placeholder 2"/>
          <p:cNvSpPr>
            <a:spLocks noGrp="1"/>
          </p:cNvSpPr>
          <p:nvPr>
            <p:ph sz="half" idx="1"/>
          </p:nvPr>
        </p:nvSpPr>
        <p:spPr>
          <a:xfrm>
            <a:off x="1422400" y="1752600"/>
            <a:ext cx="4902200" cy="4114800"/>
          </a:xfrm>
        </p:spPr>
        <p:txBody>
          <a:bodyPr/>
          <a:lstStyle/>
          <a:p>
            <a:r>
              <a:rPr lang="en-US" sz="2000" dirty="0"/>
              <a:t>An </a:t>
            </a:r>
            <a:r>
              <a:rPr lang="en-US" sz="2000" b="1" i="1" dirty="0"/>
              <a:t>AVL tree</a:t>
            </a:r>
            <a:r>
              <a:rPr lang="en-US" sz="2000" dirty="0"/>
              <a:t> (also called an </a:t>
            </a:r>
            <a:r>
              <a:rPr lang="en-US" sz="2000" b="1" i="1" dirty="0"/>
              <a:t>admissible tree</a:t>
            </a:r>
            <a:r>
              <a:rPr lang="en-US" sz="2000" dirty="0"/>
              <a:t>) is one where the height of the left and right subtrees of every node differ by at most one</a:t>
            </a:r>
          </a:p>
          <a:p>
            <a:r>
              <a:rPr lang="en-US" sz="2000" dirty="0"/>
              <a:t>Numbers in the nodes are the </a:t>
            </a:r>
            <a:r>
              <a:rPr lang="en-US" sz="2000" b="1" i="1" dirty="0"/>
              <a:t>balance factors</a:t>
            </a:r>
            <a:r>
              <a:rPr lang="en-US" sz="2000" dirty="0"/>
              <a:t>, which is the difference between the height of the right and left subtrees and should be +1, 0, or -1 for AVL </a:t>
            </a:r>
            <a:r>
              <a:rPr lang="en-US" sz="2000" dirty="0" smtClean="0"/>
              <a:t>trees</a:t>
            </a:r>
            <a:endParaRPr lang="lv-LV" sz="2000" dirty="0" smtClean="0"/>
          </a:p>
          <a:p>
            <a:pPr>
              <a:spcBef>
                <a:spcPts val="384"/>
              </a:spcBef>
            </a:pPr>
            <a:r>
              <a:rPr lang="en-US" sz="2000" dirty="0" smtClean="0"/>
              <a:t>In addition, the process of balancing an AVL tree does not guarantee a perfectly balanced tree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905000"/>
            <a:ext cx="5647038" cy="228600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74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6"/>
          <p:cNvSpPr>
            <a:spLocks noGrp="1" noChangeArrowheads="1"/>
          </p:cNvSpPr>
          <p:nvPr>
            <p:ph type="title"/>
          </p:nvPr>
        </p:nvSpPr>
        <p:spPr/>
        <p:txBody>
          <a:bodyPr/>
          <a:lstStyle/>
          <a:p>
            <a:pPr eaLnBrk="1" hangingPunct="1"/>
            <a:r>
              <a:rPr lang="en-US" altLang="en-US" smtClean="0"/>
              <a:t>Height of an AVL Tree</a:t>
            </a:r>
          </a:p>
        </p:txBody>
      </p:sp>
      <p:sp>
        <p:nvSpPr>
          <p:cNvPr id="6149" name="Rectangle 1027" descr="Rectangle: Click to edit Master text styles&#10;Second level&#10;Third level&#10;Fourth level&#10;Fifth level"/>
          <p:cNvSpPr>
            <a:spLocks noGrp="1" noChangeArrowheads="1"/>
          </p:cNvSpPr>
          <p:nvPr>
            <p:ph idx="1"/>
          </p:nvPr>
        </p:nvSpPr>
        <p:spPr>
          <a:xfrm>
            <a:off x="1422400" y="1752600"/>
            <a:ext cx="10160000" cy="4876799"/>
          </a:xfrm>
        </p:spPr>
        <p:txBody>
          <a:bodyPr>
            <a:normAutofit lnSpcReduction="10000"/>
          </a:bodyPr>
          <a:lstStyle/>
          <a:p>
            <a:pPr eaLnBrk="1" hangingPunct="1">
              <a:lnSpc>
                <a:spcPct val="90000"/>
              </a:lnSpc>
            </a:pPr>
            <a:r>
              <a:rPr lang="en-US" altLang="en-US" sz="2300" dirty="0">
                <a:solidFill>
                  <a:schemeClr val="tx2"/>
                </a:solidFill>
              </a:rPr>
              <a:t>Fact</a:t>
            </a:r>
            <a:r>
              <a:rPr lang="en-US" altLang="en-US" sz="2300" dirty="0"/>
              <a:t>: The </a:t>
            </a:r>
            <a:r>
              <a:rPr lang="en-US" altLang="en-US" sz="2300" dirty="0">
                <a:solidFill>
                  <a:schemeClr val="tx2"/>
                </a:solidFill>
              </a:rPr>
              <a:t>height</a:t>
            </a:r>
            <a:r>
              <a:rPr lang="en-US" altLang="en-US" sz="2300" dirty="0"/>
              <a:t> of an AVL tree storing n keys is O(log n).</a:t>
            </a:r>
          </a:p>
          <a:p>
            <a:pPr eaLnBrk="1" hangingPunct="1">
              <a:lnSpc>
                <a:spcPct val="90000"/>
              </a:lnSpc>
            </a:pPr>
            <a:r>
              <a:rPr lang="en-US" altLang="en-US" sz="2300" dirty="0">
                <a:solidFill>
                  <a:schemeClr val="tx2"/>
                </a:solidFill>
              </a:rPr>
              <a:t>Proof</a:t>
            </a:r>
            <a:r>
              <a:rPr lang="en-US" altLang="en-US" sz="2300" dirty="0"/>
              <a:t>: Let us bound n(h): the minimum number of internal nodes of an AVL tree of height h.</a:t>
            </a:r>
          </a:p>
          <a:p>
            <a:pPr eaLnBrk="1" hangingPunct="1">
              <a:lnSpc>
                <a:spcPct val="90000"/>
              </a:lnSpc>
            </a:pPr>
            <a:r>
              <a:rPr lang="en-US" altLang="en-US" sz="2300" dirty="0"/>
              <a:t>We easily see that n(1) = 1 and n(2) = 2</a:t>
            </a:r>
          </a:p>
          <a:p>
            <a:pPr eaLnBrk="1" hangingPunct="1">
              <a:lnSpc>
                <a:spcPct val="90000"/>
              </a:lnSpc>
            </a:pPr>
            <a:r>
              <a:rPr lang="en-US" altLang="en-US" sz="2300" dirty="0"/>
              <a:t>For n &gt; 2, an AVL tree of height h contains the root node, one AVL subtree of height n-1 and another of height n-2.</a:t>
            </a:r>
          </a:p>
          <a:p>
            <a:pPr eaLnBrk="1" hangingPunct="1">
              <a:lnSpc>
                <a:spcPct val="90000"/>
              </a:lnSpc>
            </a:pPr>
            <a:r>
              <a:rPr lang="en-US" altLang="en-US" sz="2300" dirty="0"/>
              <a:t>That is, n(h) = 1 + n(h-1) + n(h-2)</a:t>
            </a:r>
          </a:p>
          <a:p>
            <a:pPr eaLnBrk="1" hangingPunct="1">
              <a:lnSpc>
                <a:spcPct val="90000"/>
              </a:lnSpc>
            </a:pPr>
            <a:r>
              <a:rPr lang="en-US" altLang="en-US" sz="2300" dirty="0"/>
              <a:t>Knowing n(h-1) &gt; n(h-2), we get n(h) &gt; 2n(h-2). So</a:t>
            </a:r>
          </a:p>
          <a:p>
            <a:pPr lvl="1" eaLnBrk="1" hangingPunct="1">
              <a:lnSpc>
                <a:spcPct val="90000"/>
              </a:lnSpc>
              <a:buFont typeface="Wingdings" panose="05000000000000000000" pitchFamily="2" charset="2"/>
              <a:buNone/>
            </a:pPr>
            <a:r>
              <a:rPr lang="en-US" altLang="en-US" sz="2000" dirty="0">
                <a:solidFill>
                  <a:schemeClr val="tx2"/>
                </a:solidFill>
              </a:rPr>
              <a:t>n(h) &gt; 2n(h-2), n(h) &gt; 4n(h-4), n(h) &gt; 8n(n-6), … (by induction),</a:t>
            </a:r>
          </a:p>
          <a:p>
            <a:pPr lvl="1" eaLnBrk="1" hangingPunct="1">
              <a:lnSpc>
                <a:spcPct val="90000"/>
              </a:lnSpc>
              <a:buFont typeface="Wingdings" panose="05000000000000000000" pitchFamily="2" charset="2"/>
              <a:buNone/>
            </a:pPr>
            <a:r>
              <a:rPr lang="en-US" altLang="en-US" sz="2000" dirty="0">
                <a:solidFill>
                  <a:schemeClr val="tx2"/>
                </a:solidFill>
              </a:rPr>
              <a:t>n(h) &gt; 2</a:t>
            </a:r>
            <a:r>
              <a:rPr lang="en-US" altLang="en-US" sz="2000" baseline="30000" dirty="0">
                <a:solidFill>
                  <a:schemeClr val="tx2"/>
                </a:solidFill>
              </a:rPr>
              <a:t>i</a:t>
            </a:r>
            <a:r>
              <a:rPr lang="en-US" altLang="en-US" sz="2000" dirty="0">
                <a:solidFill>
                  <a:schemeClr val="tx2"/>
                </a:solidFill>
              </a:rPr>
              <a:t>n(h-2i)</a:t>
            </a:r>
            <a:endParaRPr lang="en-US" altLang="en-US" sz="2000" dirty="0"/>
          </a:p>
          <a:p>
            <a:pPr eaLnBrk="1" hangingPunct="1">
              <a:lnSpc>
                <a:spcPct val="90000"/>
              </a:lnSpc>
            </a:pPr>
            <a:r>
              <a:rPr lang="en-US" altLang="en-US" sz="2300" dirty="0"/>
              <a:t>Solving the base case we get: n(h) &gt; 2 </a:t>
            </a:r>
            <a:r>
              <a:rPr lang="en-US" altLang="en-US" sz="2300" baseline="30000" dirty="0"/>
              <a:t>h/2-1</a:t>
            </a:r>
          </a:p>
          <a:p>
            <a:pPr eaLnBrk="1" hangingPunct="1">
              <a:lnSpc>
                <a:spcPct val="90000"/>
              </a:lnSpc>
            </a:pPr>
            <a:r>
              <a:rPr lang="en-US" altLang="en-US" sz="2300" dirty="0"/>
              <a:t>Taking logarithms: h &lt; 2log n(h) +2</a:t>
            </a:r>
          </a:p>
          <a:p>
            <a:pPr eaLnBrk="1" hangingPunct="1">
              <a:lnSpc>
                <a:spcPct val="90000"/>
              </a:lnSpc>
            </a:pPr>
            <a:r>
              <a:rPr lang="en-US" altLang="en-US" sz="2300" dirty="0"/>
              <a:t>Thus the height of an AVL tree is O(log n)</a:t>
            </a:r>
          </a:p>
          <a:p>
            <a:pPr eaLnBrk="1" hangingPunct="1">
              <a:lnSpc>
                <a:spcPct val="90000"/>
              </a:lnSpc>
            </a:pPr>
            <a:endParaRPr lang="en-US" altLang="en-US" sz="2300" dirty="0"/>
          </a:p>
        </p:txBody>
      </p:sp>
      <p:grpSp>
        <p:nvGrpSpPr>
          <p:cNvPr id="6150" name="Group 1052"/>
          <p:cNvGrpSpPr>
            <a:grpSpLocks/>
          </p:cNvGrpSpPr>
          <p:nvPr/>
        </p:nvGrpSpPr>
        <p:grpSpPr bwMode="auto">
          <a:xfrm>
            <a:off x="9677400" y="4267200"/>
            <a:ext cx="2360613" cy="1371600"/>
            <a:chOff x="3984" y="144"/>
            <a:chExt cx="1487" cy="864"/>
          </a:xfrm>
        </p:grpSpPr>
        <p:sp>
          <p:nvSpPr>
            <p:cNvPr id="6151"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chemeClr val="tx2"/>
                  </a:solidFill>
                  <a:latin typeface="Times New Roman" panose="02020603050405020304" pitchFamily="18" charset="0"/>
                  <a:sym typeface="Symbol" panose="05050102010706020507" pitchFamily="18" charset="2"/>
                </a:rPr>
                <a:t>3</a:t>
              </a:r>
            </a:p>
          </p:txBody>
        </p:sp>
        <p:sp>
          <p:nvSpPr>
            <p:cNvPr id="6152"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6153" name="AutoShape 1035"/>
            <p:cNvCxnSpPr>
              <a:cxnSpLocks noChangeShapeType="1"/>
              <a:stCxn id="6152" idx="0"/>
              <a:endCxn id="6151"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154"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chemeClr val="tx2"/>
                  </a:solidFill>
                  <a:latin typeface="Times New Roman" panose="02020603050405020304" pitchFamily="18" charset="0"/>
                  <a:sym typeface="Symbol" panose="05050102010706020507" pitchFamily="18" charset="2"/>
                </a:rPr>
                <a:t>4</a:t>
              </a:r>
            </a:p>
          </p:txBody>
        </p:sp>
        <p:sp>
          <p:nvSpPr>
            <p:cNvPr id="6155"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sp>
          <p:nvSpPr>
            <p:cNvPr id="6156"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600"/>
            </a:p>
          </p:txBody>
        </p:sp>
        <p:cxnSp>
          <p:nvCxnSpPr>
            <p:cNvPr id="6157" name="AutoShape 1044"/>
            <p:cNvCxnSpPr>
              <a:cxnSpLocks noChangeShapeType="1"/>
              <a:stCxn id="6156" idx="0"/>
              <a:endCxn id="6154"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158" name="AutoShape 1045"/>
            <p:cNvCxnSpPr>
              <a:cxnSpLocks noChangeShapeType="1"/>
              <a:stCxn id="6155" idx="0"/>
              <a:endCxn id="6154"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6159" name="AutoShape 1046"/>
            <p:cNvCxnSpPr>
              <a:cxnSpLocks noChangeShapeType="1"/>
              <a:stCxn id="6154" idx="0"/>
              <a:endCxn id="6151"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6160" name="Text Box 1048"/>
            <p:cNvSpPr txBox="1">
              <a:spLocks noChangeArrowheads="1"/>
            </p:cNvSpPr>
            <p:nvPr/>
          </p:nvSpPr>
          <p:spPr bwMode="auto">
            <a:xfrm>
              <a:off x="4944" y="480"/>
              <a:ext cx="5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solidFill>
                    <a:schemeClr val="tx2"/>
                  </a:solidFill>
                </a:rPr>
                <a:t>n(1)</a:t>
              </a:r>
              <a:endParaRPr lang="en-US" altLang="lv-LV" sz="1600" b="1" i="1">
                <a:solidFill>
                  <a:schemeClr val="tx2"/>
                </a:solidFill>
              </a:endParaRPr>
            </a:p>
          </p:txBody>
        </p:sp>
        <p:sp>
          <p:nvSpPr>
            <p:cNvPr id="6161" name="Text Box 1049"/>
            <p:cNvSpPr txBox="1">
              <a:spLocks noChangeArrowheads="1"/>
            </p:cNvSpPr>
            <p:nvPr/>
          </p:nvSpPr>
          <p:spPr bwMode="auto">
            <a:xfrm>
              <a:off x="4033" y="192"/>
              <a:ext cx="5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a:t>n(2)</a:t>
              </a:r>
              <a:endParaRPr lang="en-US" altLang="lv-LV" sz="1600" b="1" i="1"/>
            </a:p>
          </p:txBody>
        </p:sp>
        <p:sp>
          <p:nvSpPr>
            <p:cNvPr id="6162"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6163"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spTree>
    <p:extLst>
      <p:ext uri="{BB962C8B-B14F-4D97-AF65-F5344CB8AC3E}">
        <p14:creationId xmlns:p14="http://schemas.microsoft.com/office/powerpoint/2010/main" val="372076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2209800" y="304800"/>
            <a:ext cx="6934200" cy="1143000"/>
          </a:xfrm>
        </p:spPr>
        <p:txBody>
          <a:bodyPr>
            <a:normAutofit fontScale="90000"/>
          </a:bodyPr>
          <a:lstStyle/>
          <a:p>
            <a:pPr eaLnBrk="1" hangingPunct="1"/>
            <a:r>
              <a:rPr lang="en-US" altLang="en-US" dirty="0" smtClean="0"/>
              <a:t>Restructuring (as Single Rotations)</a:t>
            </a:r>
          </a:p>
        </p:txBody>
      </p:sp>
      <p:sp>
        <p:nvSpPr>
          <p:cNvPr id="10245" name="Rectangle 3" descr="Rectangle: Click to edit Master text styles&#10;Second level&#10;Third level&#10;Fourth level&#10;Fifth level"/>
          <p:cNvSpPr>
            <a:spLocks noGrp="1" noChangeArrowheads="1"/>
          </p:cNvSpPr>
          <p:nvPr>
            <p:ph type="body" sz="half" idx="1"/>
          </p:nvPr>
        </p:nvSpPr>
        <p:spPr>
          <a:xfrm>
            <a:off x="2209800" y="1676400"/>
            <a:ext cx="8382000" cy="914400"/>
          </a:xfrm>
        </p:spPr>
        <p:txBody>
          <a:bodyPr/>
          <a:lstStyle/>
          <a:p>
            <a:pPr eaLnBrk="1" hangingPunct="1">
              <a:buClr>
                <a:schemeClr val="tx1"/>
              </a:buClr>
            </a:pPr>
            <a:r>
              <a:rPr lang="en-US" altLang="en-US"/>
              <a:t>Single Rotations:</a:t>
            </a:r>
            <a:endParaRPr lang="en-US" altLang="en-US" sz="2800"/>
          </a:p>
        </p:txBody>
      </p:sp>
      <p:pic>
        <p:nvPicPr>
          <p:cNvPr id="1024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95600" y="2286000"/>
            <a:ext cx="6400800" cy="2209800"/>
          </a:xfrm>
        </p:spPr>
      </p:pic>
      <p:pic>
        <p:nvPicPr>
          <p:cNvPr id="102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300" y="4610100"/>
            <a:ext cx="6413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135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Balancing an unbalanced AVL Tree – 1 </a:t>
            </a:r>
            <a:endParaRPr lang="en-US" dirty="0"/>
          </a:p>
        </p:txBody>
      </p:sp>
      <p:sp>
        <p:nvSpPr>
          <p:cNvPr id="3" name="Content Placeholder 2"/>
          <p:cNvSpPr>
            <a:spLocks noGrp="1"/>
          </p:cNvSpPr>
          <p:nvPr>
            <p:ph idx="1"/>
          </p:nvPr>
        </p:nvSpPr>
        <p:spPr>
          <a:xfrm>
            <a:off x="1422400" y="1752601"/>
            <a:ext cx="10160000" cy="1828799"/>
          </a:xfrm>
        </p:spPr>
        <p:txBody>
          <a:bodyPr>
            <a:normAutofit fontScale="92500"/>
          </a:bodyPr>
          <a:lstStyle/>
          <a:p>
            <a:r>
              <a:rPr lang="en-US" dirty="0" smtClean="0"/>
              <a:t>Balancing </a:t>
            </a:r>
            <a:r>
              <a:rPr lang="en-US" dirty="0"/>
              <a:t>a tree after insertion of a node in the right subtree of node </a:t>
            </a:r>
            <a:r>
              <a:rPr lang="en-US" dirty="0" smtClean="0"/>
              <a:t>Q</a:t>
            </a:r>
          </a:p>
          <a:p>
            <a:r>
              <a:rPr lang="en-US" dirty="0" smtClean="0"/>
              <a:t>The subtrees involved in the rotation have their heights indicated</a:t>
            </a:r>
          </a:p>
          <a:p>
            <a:r>
              <a:rPr lang="en-US" dirty="0" smtClean="0"/>
              <a:t>After a new node is inserted somewhere in the right subtree of </a:t>
            </a:r>
            <a:r>
              <a:rPr lang="en-US" i="1" dirty="0" smtClean="0"/>
              <a:t>Q</a:t>
            </a:r>
            <a:r>
              <a:rPr lang="en-US" dirty="0"/>
              <a:t> </a:t>
            </a:r>
            <a:r>
              <a:rPr lang="en-US" dirty="0" smtClean="0"/>
              <a:t>to unbalance the tree, </a:t>
            </a:r>
            <a:r>
              <a:rPr lang="en-US" i="1" dirty="0" smtClean="0"/>
              <a:t>Q</a:t>
            </a:r>
            <a:r>
              <a:rPr lang="en-US" dirty="0" smtClean="0"/>
              <a:t> rotates around is parent </a:t>
            </a:r>
            <a:r>
              <a:rPr lang="en-US" i="1" dirty="0" smtClean="0"/>
              <a:t>P</a:t>
            </a:r>
            <a:r>
              <a:rPr lang="en-US" dirty="0" smtClean="0"/>
              <a:t> to rebalance the tree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581400"/>
            <a:ext cx="787428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59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an unbalanced AVL Tree – 2</a:t>
            </a:r>
            <a:endParaRPr lang="en-US" dirty="0"/>
          </a:p>
        </p:txBody>
      </p:sp>
      <p:sp>
        <p:nvSpPr>
          <p:cNvPr id="3" name="Content Placeholder 2"/>
          <p:cNvSpPr>
            <a:spLocks noGrp="1"/>
          </p:cNvSpPr>
          <p:nvPr>
            <p:ph idx="1"/>
          </p:nvPr>
        </p:nvSpPr>
        <p:spPr>
          <a:xfrm>
            <a:off x="1422400" y="1752601"/>
            <a:ext cx="10160000" cy="1523999"/>
          </a:xfrm>
        </p:spPr>
        <p:txBody>
          <a:bodyPr/>
          <a:lstStyle/>
          <a:p>
            <a:pPr marL="342900" lvl="1" indent="-342900">
              <a:buFontTx/>
              <a:buChar char="•"/>
            </a:pPr>
            <a:r>
              <a:rPr lang="en-US" dirty="0"/>
              <a:t>The imbalance is solved by a double rotation: </a:t>
            </a:r>
            <a:endParaRPr lang="lv-LV" dirty="0" smtClean="0"/>
          </a:p>
          <a:p>
            <a:pPr marL="742950" lvl="2" indent="-342900"/>
            <a:r>
              <a:rPr lang="en-US" dirty="0" smtClean="0"/>
              <a:t>first </a:t>
            </a:r>
            <a:r>
              <a:rPr lang="en-US" i="1" dirty="0"/>
              <a:t>R</a:t>
            </a:r>
            <a:r>
              <a:rPr lang="en-US" dirty="0"/>
              <a:t> around </a:t>
            </a:r>
            <a:r>
              <a:rPr lang="en-US" i="1" dirty="0"/>
              <a:t>Q</a:t>
            </a:r>
            <a:r>
              <a:rPr lang="lv-LV" i="1" dirty="0"/>
              <a:t> </a:t>
            </a:r>
            <a:r>
              <a:rPr lang="lv-LV" dirty="0" smtClean="0"/>
              <a:t>(</a:t>
            </a:r>
            <a:r>
              <a:rPr lang="lv-LV" dirty="0"/>
              <a:t>Fig </a:t>
            </a:r>
            <a:r>
              <a:rPr lang="lv-LV" dirty="0" smtClean="0"/>
              <a:t>(d))</a:t>
            </a:r>
            <a:r>
              <a:rPr lang="en-US" dirty="0"/>
              <a:t>, </a:t>
            </a:r>
            <a:endParaRPr lang="lv-LV" dirty="0" smtClean="0"/>
          </a:p>
          <a:p>
            <a:pPr marL="742950" lvl="2" indent="-342900"/>
            <a:r>
              <a:rPr lang="en-US" dirty="0" smtClean="0"/>
              <a:t>then </a:t>
            </a:r>
            <a:r>
              <a:rPr lang="en-US" i="1" dirty="0"/>
              <a:t>R</a:t>
            </a:r>
            <a:r>
              <a:rPr lang="en-US" dirty="0"/>
              <a:t> around </a:t>
            </a:r>
            <a:r>
              <a:rPr lang="en-US" i="1" dirty="0"/>
              <a:t>P</a:t>
            </a:r>
            <a:r>
              <a:rPr lang="en-US" dirty="0"/>
              <a:t> </a:t>
            </a:r>
            <a:r>
              <a:rPr lang="en-US" dirty="0" smtClean="0"/>
              <a:t>(</a:t>
            </a:r>
            <a:r>
              <a:rPr lang="lv-LV" dirty="0" smtClean="0"/>
              <a:t>Fig (e))</a:t>
            </a:r>
            <a:endParaRPr lang="en-US" dirty="0"/>
          </a:p>
          <a:p>
            <a:endParaRPr lang="en-US" sz="1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3592513"/>
            <a:ext cx="819078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6058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dirty="0" smtClean="0"/>
              <a:t>Restructuring (as Double Rotations)</a:t>
            </a:r>
          </a:p>
        </p:txBody>
      </p:sp>
      <p:sp>
        <p:nvSpPr>
          <p:cNvPr id="11269" name="Rectangle 3" descr="Rectangle: Click to edit Master text styles&#10;Second level&#10;Third level&#10;Fourth level&#10;Fifth level"/>
          <p:cNvSpPr>
            <a:spLocks noGrp="1" noChangeArrowheads="1"/>
          </p:cNvSpPr>
          <p:nvPr>
            <p:ph type="body" sz="half" idx="1"/>
          </p:nvPr>
        </p:nvSpPr>
        <p:spPr>
          <a:xfrm>
            <a:off x="2209800" y="1524000"/>
            <a:ext cx="3810000" cy="609600"/>
          </a:xfrm>
        </p:spPr>
        <p:txBody>
          <a:bodyPr/>
          <a:lstStyle/>
          <a:p>
            <a:pPr eaLnBrk="1" hangingPunct="1"/>
            <a:r>
              <a:rPr lang="en-US" altLang="en-US"/>
              <a:t>double rotations:</a:t>
            </a:r>
            <a:endParaRPr lang="en-US" altLang="en-US" sz="2800"/>
          </a:p>
        </p:txBody>
      </p:sp>
      <p:pic>
        <p:nvPicPr>
          <p:cNvPr id="1127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43200" y="2133600"/>
            <a:ext cx="6477000" cy="2209800"/>
          </a:xfrm>
        </p:spPr>
      </p:pic>
      <p:pic>
        <p:nvPicPr>
          <p:cNvPr id="112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64389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04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FA93AA6-7BC6-4BF5-BF5A-2EB3D7EC2F40}" type="slidenum">
              <a:rPr lang="en-US" altLang="lv-LV" sz="1400"/>
              <a:pPr eaLnBrk="1" hangingPunct="1"/>
              <a:t>29</a:t>
            </a:fld>
            <a:endParaRPr lang="en-US" altLang="lv-LV" sz="1400"/>
          </a:p>
        </p:txBody>
      </p:sp>
      <p:sp>
        <p:nvSpPr>
          <p:cNvPr id="9220" name="Rectangle 2"/>
          <p:cNvSpPr>
            <a:spLocks noGrp="1" noChangeArrowheads="1"/>
          </p:cNvSpPr>
          <p:nvPr>
            <p:ph type="title"/>
          </p:nvPr>
        </p:nvSpPr>
        <p:spPr>
          <a:xfrm>
            <a:off x="2057399" y="228600"/>
            <a:ext cx="9658351" cy="1066800"/>
          </a:xfrm>
        </p:spPr>
        <p:txBody>
          <a:bodyPr/>
          <a:lstStyle/>
          <a:p>
            <a:pPr eaLnBrk="1" hangingPunct="1"/>
            <a:r>
              <a:rPr lang="en-US" dirty="0"/>
              <a:t>Balancing </a:t>
            </a:r>
            <a:r>
              <a:rPr lang="lv-LV" dirty="0"/>
              <a:t>an AVL Tree after </a:t>
            </a:r>
            <a:r>
              <a:rPr lang="lv-LV" dirty="0" smtClean="0"/>
              <a:t>Insert – 1 </a:t>
            </a:r>
            <a:endParaRPr lang="en-US" altLang="en-US" dirty="0" smtClean="0"/>
          </a:p>
        </p:txBody>
      </p:sp>
      <p:pic>
        <p:nvPicPr>
          <p:cNvPr id="9221"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9800" y="1295401"/>
            <a:ext cx="4572000" cy="2530475"/>
          </a:xfrm>
        </p:spPr>
      </p:pic>
      <p:sp>
        <p:nvSpPr>
          <p:cNvPr id="9222" name="Line 8"/>
          <p:cNvSpPr>
            <a:spLocks noChangeShapeType="1"/>
          </p:cNvSpPr>
          <p:nvPr/>
        </p:nvSpPr>
        <p:spPr bwMode="auto">
          <a:xfrm>
            <a:off x="7951788" y="5845176"/>
            <a:ext cx="9525"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3" name="Freeform 9"/>
          <p:cNvSpPr>
            <a:spLocks/>
          </p:cNvSpPr>
          <p:nvPr/>
        </p:nvSpPr>
        <p:spPr bwMode="auto">
          <a:xfrm>
            <a:off x="7972425" y="5997576"/>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4" name="Freeform 10"/>
          <p:cNvSpPr>
            <a:spLocks/>
          </p:cNvSpPr>
          <p:nvPr/>
        </p:nvSpPr>
        <p:spPr bwMode="auto">
          <a:xfrm>
            <a:off x="8093075"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5" name="Line 11"/>
          <p:cNvSpPr>
            <a:spLocks noChangeShapeType="1"/>
          </p:cNvSpPr>
          <p:nvPr/>
        </p:nvSpPr>
        <p:spPr bwMode="auto">
          <a:xfrm>
            <a:off x="8247063" y="6084889"/>
            <a:ext cx="984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6" name="Line 12"/>
          <p:cNvSpPr>
            <a:spLocks noChangeShapeType="1"/>
          </p:cNvSpPr>
          <p:nvPr/>
        </p:nvSpPr>
        <p:spPr bwMode="auto">
          <a:xfrm>
            <a:off x="8410575" y="6084889"/>
            <a:ext cx="87312"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27" name="Freeform 13"/>
          <p:cNvSpPr>
            <a:spLocks/>
          </p:cNvSpPr>
          <p:nvPr/>
        </p:nvSpPr>
        <p:spPr bwMode="auto">
          <a:xfrm>
            <a:off x="8562975"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8" name="Freeform 14"/>
          <p:cNvSpPr>
            <a:spLocks/>
          </p:cNvSpPr>
          <p:nvPr/>
        </p:nvSpPr>
        <p:spPr bwMode="auto">
          <a:xfrm>
            <a:off x="8716962" y="6019801"/>
            <a:ext cx="76200" cy="42863"/>
          </a:xfrm>
          <a:custGeom>
            <a:avLst/>
            <a:gdLst>
              <a:gd name="T0" fmla="*/ 0 w 48"/>
              <a:gd name="T1" fmla="*/ 42863 h 27"/>
              <a:gd name="T2" fmla="*/ 42862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29" name="Line 15"/>
          <p:cNvSpPr>
            <a:spLocks noChangeShapeType="1"/>
          </p:cNvSpPr>
          <p:nvPr/>
        </p:nvSpPr>
        <p:spPr bwMode="auto">
          <a:xfrm flipV="1">
            <a:off x="8815387" y="5876926"/>
            <a:ext cx="20638"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0" name="Freeform 16"/>
          <p:cNvSpPr>
            <a:spLocks/>
          </p:cNvSpPr>
          <p:nvPr/>
        </p:nvSpPr>
        <p:spPr bwMode="auto">
          <a:xfrm>
            <a:off x="8836025"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1" name="Freeform 17"/>
          <p:cNvSpPr>
            <a:spLocks/>
          </p:cNvSpPr>
          <p:nvPr/>
        </p:nvSpPr>
        <p:spPr bwMode="auto">
          <a:xfrm>
            <a:off x="8782050"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2" name="Line 18"/>
          <p:cNvSpPr>
            <a:spLocks noChangeShapeType="1"/>
          </p:cNvSpPr>
          <p:nvPr/>
        </p:nvSpPr>
        <p:spPr bwMode="auto">
          <a:xfrm flipH="1" flipV="1">
            <a:off x="8705850" y="5440363"/>
            <a:ext cx="428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3" name="Line 19"/>
          <p:cNvSpPr>
            <a:spLocks noChangeShapeType="1"/>
          </p:cNvSpPr>
          <p:nvPr/>
        </p:nvSpPr>
        <p:spPr bwMode="auto">
          <a:xfrm flipH="1" flipV="1">
            <a:off x="8618538" y="5308600"/>
            <a:ext cx="53975"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4" name="Line 20"/>
          <p:cNvSpPr>
            <a:spLocks noChangeShapeType="1"/>
          </p:cNvSpPr>
          <p:nvPr/>
        </p:nvSpPr>
        <p:spPr bwMode="auto">
          <a:xfrm flipH="1" flipV="1">
            <a:off x="8531226" y="5176839"/>
            <a:ext cx="53975" cy="777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5" name="Freeform 21"/>
          <p:cNvSpPr>
            <a:spLocks/>
          </p:cNvSpPr>
          <p:nvPr/>
        </p:nvSpPr>
        <p:spPr bwMode="auto">
          <a:xfrm>
            <a:off x="8421687" y="5068889"/>
            <a:ext cx="65088" cy="53975"/>
          </a:xfrm>
          <a:custGeom>
            <a:avLst/>
            <a:gdLst>
              <a:gd name="T0" fmla="*/ 65088 w 41"/>
              <a:gd name="T1" fmla="*/ 53975 h 34"/>
              <a:gd name="T2" fmla="*/ 53975 w 41"/>
              <a:gd name="T3" fmla="*/ 42862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6" name="Freeform 22"/>
          <p:cNvSpPr>
            <a:spLocks/>
          </p:cNvSpPr>
          <p:nvPr/>
        </p:nvSpPr>
        <p:spPr bwMode="auto">
          <a:xfrm>
            <a:off x="8278812"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7" name="Line 23"/>
          <p:cNvSpPr>
            <a:spLocks noChangeShapeType="1"/>
          </p:cNvSpPr>
          <p:nvPr/>
        </p:nvSpPr>
        <p:spPr bwMode="auto">
          <a:xfrm flipH="1">
            <a:off x="8180388" y="5133975"/>
            <a:ext cx="555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38" name="Freeform 24"/>
          <p:cNvSpPr>
            <a:spLocks/>
          </p:cNvSpPr>
          <p:nvPr/>
        </p:nvSpPr>
        <p:spPr bwMode="auto">
          <a:xfrm>
            <a:off x="8093075"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39" name="Line 25"/>
          <p:cNvSpPr>
            <a:spLocks noChangeShapeType="1"/>
          </p:cNvSpPr>
          <p:nvPr/>
        </p:nvSpPr>
        <p:spPr bwMode="auto">
          <a:xfrm flipH="1">
            <a:off x="8016875" y="5395913"/>
            <a:ext cx="428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0" name="Freeform 26"/>
          <p:cNvSpPr>
            <a:spLocks/>
          </p:cNvSpPr>
          <p:nvPr/>
        </p:nvSpPr>
        <p:spPr bwMode="auto">
          <a:xfrm>
            <a:off x="7951787"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1" name="Line 27"/>
          <p:cNvSpPr>
            <a:spLocks noChangeShapeType="1"/>
          </p:cNvSpPr>
          <p:nvPr/>
        </p:nvSpPr>
        <p:spPr bwMode="auto">
          <a:xfrm>
            <a:off x="7951787" y="56911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2" name="Freeform 28"/>
          <p:cNvSpPr>
            <a:spLocks/>
          </p:cNvSpPr>
          <p:nvPr/>
        </p:nvSpPr>
        <p:spPr bwMode="auto">
          <a:xfrm>
            <a:off x="8913813" y="5046664"/>
            <a:ext cx="885825" cy="1038225"/>
          </a:xfrm>
          <a:custGeom>
            <a:avLst/>
            <a:gdLst>
              <a:gd name="T0" fmla="*/ 0 w 558"/>
              <a:gd name="T1" fmla="*/ 798512 h 654"/>
              <a:gd name="T2" fmla="*/ 0 w 558"/>
              <a:gd name="T3" fmla="*/ 928688 h 654"/>
              <a:gd name="T4" fmla="*/ 20637 w 558"/>
              <a:gd name="T5" fmla="*/ 973138 h 654"/>
              <a:gd name="T6" fmla="*/ 42862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7 h 654"/>
              <a:gd name="T24" fmla="*/ 863600 w 558"/>
              <a:gd name="T25" fmla="*/ 601662 h 654"/>
              <a:gd name="T26" fmla="*/ 655637 w 558"/>
              <a:gd name="T27" fmla="*/ 261937 h 654"/>
              <a:gd name="T28" fmla="*/ 512762 w 558"/>
              <a:gd name="T29" fmla="*/ 65087 h 654"/>
              <a:gd name="T30" fmla="*/ 447675 w 558"/>
              <a:gd name="T31" fmla="*/ 11112 h 654"/>
              <a:gd name="T32" fmla="*/ 393700 w 558"/>
              <a:gd name="T33" fmla="*/ 0 h 654"/>
              <a:gd name="T34" fmla="*/ 349250 w 558"/>
              <a:gd name="T35" fmla="*/ 22225 h 654"/>
              <a:gd name="T36" fmla="*/ 295275 w 558"/>
              <a:gd name="T37" fmla="*/ 65087 h 654"/>
              <a:gd name="T38" fmla="*/ 152400 w 558"/>
              <a:gd name="T39" fmla="*/ 261937 h 654"/>
              <a:gd name="T40" fmla="*/ 42862 w 558"/>
              <a:gd name="T41" fmla="*/ 447675 h 654"/>
              <a:gd name="T42" fmla="*/ 0 w 558"/>
              <a:gd name="T43" fmla="*/ 557212 h 654"/>
              <a:gd name="T44" fmla="*/ 0 w 558"/>
              <a:gd name="T45" fmla="*/ 798512 h 654"/>
              <a:gd name="T46" fmla="*/ 0 w 558"/>
              <a:gd name="T47" fmla="*/ 798512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43" name="Line 29"/>
          <p:cNvSpPr>
            <a:spLocks noChangeShapeType="1"/>
          </p:cNvSpPr>
          <p:nvPr/>
        </p:nvSpPr>
        <p:spPr bwMode="auto">
          <a:xfrm>
            <a:off x="8913812" y="5845176"/>
            <a:ext cx="1588"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4" name="Freeform 30"/>
          <p:cNvSpPr>
            <a:spLocks/>
          </p:cNvSpPr>
          <p:nvPr/>
        </p:nvSpPr>
        <p:spPr bwMode="auto">
          <a:xfrm>
            <a:off x="8924926" y="5997576"/>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5" name="Freeform 31"/>
          <p:cNvSpPr>
            <a:spLocks/>
          </p:cNvSpPr>
          <p:nvPr/>
        </p:nvSpPr>
        <p:spPr bwMode="auto">
          <a:xfrm>
            <a:off x="9043988"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6" name="Line 32"/>
          <p:cNvSpPr>
            <a:spLocks noChangeShapeType="1"/>
          </p:cNvSpPr>
          <p:nvPr/>
        </p:nvSpPr>
        <p:spPr bwMode="auto">
          <a:xfrm>
            <a:off x="9209088" y="6084889"/>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7" name="Line 33"/>
          <p:cNvSpPr>
            <a:spLocks noChangeShapeType="1"/>
          </p:cNvSpPr>
          <p:nvPr/>
        </p:nvSpPr>
        <p:spPr bwMode="auto">
          <a:xfrm>
            <a:off x="9361488" y="6084889"/>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48" name="Freeform 34"/>
          <p:cNvSpPr>
            <a:spLocks/>
          </p:cNvSpPr>
          <p:nvPr/>
        </p:nvSpPr>
        <p:spPr bwMode="auto">
          <a:xfrm>
            <a:off x="9513887"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49" name="Freeform 35"/>
          <p:cNvSpPr>
            <a:spLocks/>
          </p:cNvSpPr>
          <p:nvPr/>
        </p:nvSpPr>
        <p:spPr bwMode="auto">
          <a:xfrm>
            <a:off x="9667875" y="6019801"/>
            <a:ext cx="76200" cy="42863"/>
          </a:xfrm>
          <a:custGeom>
            <a:avLst/>
            <a:gdLst>
              <a:gd name="T0" fmla="*/ 0 w 48"/>
              <a:gd name="T1" fmla="*/ 42863 h 27"/>
              <a:gd name="T2" fmla="*/ 42862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0" name="Line 36"/>
          <p:cNvSpPr>
            <a:spLocks noChangeShapeType="1"/>
          </p:cNvSpPr>
          <p:nvPr/>
        </p:nvSpPr>
        <p:spPr bwMode="auto">
          <a:xfrm flipV="1">
            <a:off x="9766301" y="5876926"/>
            <a:ext cx="22225"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1" name="Freeform 37"/>
          <p:cNvSpPr>
            <a:spLocks/>
          </p:cNvSpPr>
          <p:nvPr/>
        </p:nvSpPr>
        <p:spPr bwMode="auto">
          <a:xfrm>
            <a:off x="9799637"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2" name="Freeform 38"/>
          <p:cNvSpPr>
            <a:spLocks/>
          </p:cNvSpPr>
          <p:nvPr/>
        </p:nvSpPr>
        <p:spPr bwMode="auto">
          <a:xfrm>
            <a:off x="9732962" y="5570539"/>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3" name="Line 39"/>
          <p:cNvSpPr>
            <a:spLocks noChangeShapeType="1"/>
          </p:cNvSpPr>
          <p:nvPr/>
        </p:nvSpPr>
        <p:spPr bwMode="auto">
          <a:xfrm flipH="1" flipV="1">
            <a:off x="9656762" y="5440363"/>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4" name="Line 40"/>
          <p:cNvSpPr>
            <a:spLocks noChangeShapeType="1"/>
          </p:cNvSpPr>
          <p:nvPr/>
        </p:nvSpPr>
        <p:spPr bwMode="auto">
          <a:xfrm flipH="1" flipV="1">
            <a:off x="9580563" y="5308600"/>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5" name="Line 41"/>
          <p:cNvSpPr>
            <a:spLocks noChangeShapeType="1"/>
          </p:cNvSpPr>
          <p:nvPr/>
        </p:nvSpPr>
        <p:spPr bwMode="auto">
          <a:xfrm flipH="1" flipV="1">
            <a:off x="9482138" y="5176839"/>
            <a:ext cx="53975" cy="777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6" name="Freeform 42"/>
          <p:cNvSpPr>
            <a:spLocks/>
          </p:cNvSpPr>
          <p:nvPr/>
        </p:nvSpPr>
        <p:spPr bwMode="auto">
          <a:xfrm>
            <a:off x="9372601" y="5068889"/>
            <a:ext cx="65087" cy="53975"/>
          </a:xfrm>
          <a:custGeom>
            <a:avLst/>
            <a:gdLst>
              <a:gd name="T0" fmla="*/ 65087 w 41"/>
              <a:gd name="T1" fmla="*/ 53975 h 34"/>
              <a:gd name="T2" fmla="*/ 53975 w 41"/>
              <a:gd name="T3" fmla="*/ 42862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7" name="Freeform 43"/>
          <p:cNvSpPr>
            <a:spLocks/>
          </p:cNvSpPr>
          <p:nvPr/>
        </p:nvSpPr>
        <p:spPr bwMode="auto">
          <a:xfrm>
            <a:off x="9229726"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58" name="Line 44"/>
          <p:cNvSpPr>
            <a:spLocks noChangeShapeType="1"/>
          </p:cNvSpPr>
          <p:nvPr/>
        </p:nvSpPr>
        <p:spPr bwMode="auto">
          <a:xfrm flipH="1">
            <a:off x="9131300" y="5133975"/>
            <a:ext cx="555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59" name="Freeform 45"/>
          <p:cNvSpPr>
            <a:spLocks/>
          </p:cNvSpPr>
          <p:nvPr/>
        </p:nvSpPr>
        <p:spPr bwMode="auto">
          <a:xfrm>
            <a:off x="9043988"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0" name="Line 46"/>
          <p:cNvSpPr>
            <a:spLocks noChangeShapeType="1"/>
          </p:cNvSpPr>
          <p:nvPr/>
        </p:nvSpPr>
        <p:spPr bwMode="auto">
          <a:xfrm flipH="1">
            <a:off x="8967787" y="5395913"/>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1" name="Freeform 47"/>
          <p:cNvSpPr>
            <a:spLocks/>
          </p:cNvSpPr>
          <p:nvPr/>
        </p:nvSpPr>
        <p:spPr bwMode="auto">
          <a:xfrm>
            <a:off x="8913812"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2" name="Line 48"/>
          <p:cNvSpPr>
            <a:spLocks noChangeShapeType="1"/>
          </p:cNvSpPr>
          <p:nvPr/>
        </p:nvSpPr>
        <p:spPr bwMode="auto">
          <a:xfrm>
            <a:off x="8913812" y="56911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3" name="Freeform 49"/>
          <p:cNvSpPr>
            <a:spLocks/>
          </p:cNvSpPr>
          <p:nvPr/>
        </p:nvSpPr>
        <p:spPr bwMode="auto">
          <a:xfrm>
            <a:off x="9985375"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4" name="Line 50"/>
          <p:cNvSpPr>
            <a:spLocks noChangeShapeType="1"/>
          </p:cNvSpPr>
          <p:nvPr/>
        </p:nvSpPr>
        <p:spPr bwMode="auto">
          <a:xfrm>
            <a:off x="10050463" y="5559425"/>
            <a:ext cx="87313"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5" name="Freeform 51"/>
          <p:cNvSpPr>
            <a:spLocks/>
          </p:cNvSpPr>
          <p:nvPr/>
        </p:nvSpPr>
        <p:spPr bwMode="auto">
          <a:xfrm>
            <a:off x="10202863" y="5570539"/>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6" name="Freeform 52"/>
          <p:cNvSpPr>
            <a:spLocks/>
          </p:cNvSpPr>
          <p:nvPr/>
        </p:nvSpPr>
        <p:spPr bwMode="auto">
          <a:xfrm>
            <a:off x="10356850" y="5549901"/>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7" name="Freeform 53"/>
          <p:cNvSpPr>
            <a:spLocks/>
          </p:cNvSpPr>
          <p:nvPr/>
        </p:nvSpPr>
        <p:spPr bwMode="auto">
          <a:xfrm>
            <a:off x="10466387"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68" name="Line 54"/>
          <p:cNvSpPr>
            <a:spLocks noChangeShapeType="1"/>
          </p:cNvSpPr>
          <p:nvPr/>
        </p:nvSpPr>
        <p:spPr bwMode="auto">
          <a:xfrm flipH="1" flipV="1">
            <a:off x="10410825" y="5254625"/>
            <a:ext cx="55562"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69" name="Freeform 55"/>
          <p:cNvSpPr>
            <a:spLocks/>
          </p:cNvSpPr>
          <p:nvPr/>
        </p:nvSpPr>
        <p:spPr bwMode="auto">
          <a:xfrm>
            <a:off x="10334625"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0" name="Freeform 56"/>
          <p:cNvSpPr>
            <a:spLocks/>
          </p:cNvSpPr>
          <p:nvPr/>
        </p:nvSpPr>
        <p:spPr bwMode="auto">
          <a:xfrm>
            <a:off x="10225087" y="5024439"/>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1" name="Freeform 57"/>
          <p:cNvSpPr>
            <a:spLocks/>
          </p:cNvSpPr>
          <p:nvPr/>
        </p:nvSpPr>
        <p:spPr bwMode="auto">
          <a:xfrm>
            <a:off x="10104438"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2" name="Line 58"/>
          <p:cNvSpPr>
            <a:spLocks noChangeShapeType="1"/>
          </p:cNvSpPr>
          <p:nvPr/>
        </p:nvSpPr>
        <p:spPr bwMode="auto">
          <a:xfrm flipH="1">
            <a:off x="10028237" y="5156200"/>
            <a:ext cx="44450"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3" name="Freeform 59"/>
          <p:cNvSpPr>
            <a:spLocks/>
          </p:cNvSpPr>
          <p:nvPr/>
        </p:nvSpPr>
        <p:spPr bwMode="auto">
          <a:xfrm>
            <a:off x="9985375" y="5286376"/>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4" name="Line 60"/>
          <p:cNvSpPr>
            <a:spLocks noChangeShapeType="1"/>
          </p:cNvSpPr>
          <p:nvPr/>
        </p:nvSpPr>
        <p:spPr bwMode="auto">
          <a:xfrm>
            <a:off x="10509251" y="5822951"/>
            <a:ext cx="1587" cy="873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5" name="Freeform 61"/>
          <p:cNvSpPr>
            <a:spLocks/>
          </p:cNvSpPr>
          <p:nvPr/>
        </p:nvSpPr>
        <p:spPr bwMode="auto">
          <a:xfrm>
            <a:off x="10520363"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6" name="Freeform 62"/>
          <p:cNvSpPr>
            <a:spLocks/>
          </p:cNvSpPr>
          <p:nvPr/>
        </p:nvSpPr>
        <p:spPr bwMode="auto">
          <a:xfrm>
            <a:off x="10641013" y="6051551"/>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7" name="Line 63"/>
          <p:cNvSpPr>
            <a:spLocks noChangeShapeType="1"/>
          </p:cNvSpPr>
          <p:nvPr/>
        </p:nvSpPr>
        <p:spPr bwMode="auto">
          <a:xfrm>
            <a:off x="10793413" y="6062664"/>
            <a:ext cx="87313"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78" name="Freeform 64"/>
          <p:cNvSpPr>
            <a:spLocks/>
          </p:cNvSpPr>
          <p:nvPr/>
        </p:nvSpPr>
        <p:spPr bwMode="auto">
          <a:xfrm>
            <a:off x="10947400"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79" name="Line 65"/>
          <p:cNvSpPr>
            <a:spLocks noChangeShapeType="1"/>
          </p:cNvSpPr>
          <p:nvPr/>
        </p:nvSpPr>
        <p:spPr bwMode="auto">
          <a:xfrm>
            <a:off x="11099800" y="6062664"/>
            <a:ext cx="87312"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0" name="Line 66"/>
          <p:cNvSpPr>
            <a:spLocks noChangeShapeType="1"/>
          </p:cNvSpPr>
          <p:nvPr/>
        </p:nvSpPr>
        <p:spPr bwMode="auto">
          <a:xfrm flipV="1">
            <a:off x="11253788" y="6040438"/>
            <a:ext cx="87313" cy="111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1" name="Freeform 67"/>
          <p:cNvSpPr>
            <a:spLocks/>
          </p:cNvSpPr>
          <p:nvPr/>
        </p:nvSpPr>
        <p:spPr bwMode="auto">
          <a:xfrm>
            <a:off x="11383963"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2" name="Line 68"/>
          <p:cNvSpPr>
            <a:spLocks noChangeShapeType="1"/>
          </p:cNvSpPr>
          <p:nvPr/>
        </p:nvSpPr>
        <p:spPr bwMode="auto">
          <a:xfrm flipV="1">
            <a:off x="11428412" y="5767388"/>
            <a:ext cx="1588"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3" name="Freeform 69"/>
          <p:cNvSpPr>
            <a:spLocks/>
          </p:cNvSpPr>
          <p:nvPr/>
        </p:nvSpPr>
        <p:spPr bwMode="auto">
          <a:xfrm>
            <a:off x="11406188"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4" name="Line 70"/>
          <p:cNvSpPr>
            <a:spLocks noChangeShapeType="1"/>
          </p:cNvSpPr>
          <p:nvPr/>
        </p:nvSpPr>
        <p:spPr bwMode="auto">
          <a:xfrm flipH="1" flipV="1">
            <a:off x="11329988" y="5483225"/>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5" name="Line 71"/>
          <p:cNvSpPr>
            <a:spLocks noChangeShapeType="1"/>
          </p:cNvSpPr>
          <p:nvPr/>
        </p:nvSpPr>
        <p:spPr bwMode="auto">
          <a:xfrm flipH="1" flipV="1">
            <a:off x="11253788" y="5353050"/>
            <a:ext cx="42863"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6" name="Freeform 72"/>
          <p:cNvSpPr>
            <a:spLocks/>
          </p:cNvSpPr>
          <p:nvPr/>
        </p:nvSpPr>
        <p:spPr bwMode="auto">
          <a:xfrm>
            <a:off x="11164887"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7" name="Line 73"/>
          <p:cNvSpPr>
            <a:spLocks noChangeShapeType="1"/>
          </p:cNvSpPr>
          <p:nvPr/>
        </p:nvSpPr>
        <p:spPr bwMode="auto">
          <a:xfrm flipH="1" flipV="1">
            <a:off x="11068051" y="5100639"/>
            <a:ext cx="53975" cy="650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88" name="Freeform 74"/>
          <p:cNvSpPr>
            <a:spLocks/>
          </p:cNvSpPr>
          <p:nvPr/>
        </p:nvSpPr>
        <p:spPr bwMode="auto">
          <a:xfrm>
            <a:off x="10947400"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89" name="Freeform 75"/>
          <p:cNvSpPr>
            <a:spLocks/>
          </p:cNvSpPr>
          <p:nvPr/>
        </p:nvSpPr>
        <p:spPr bwMode="auto">
          <a:xfrm>
            <a:off x="10815637" y="5024439"/>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0" name="Line 76"/>
          <p:cNvSpPr>
            <a:spLocks noChangeShapeType="1"/>
          </p:cNvSpPr>
          <p:nvPr/>
        </p:nvSpPr>
        <p:spPr bwMode="auto">
          <a:xfrm flipH="1">
            <a:off x="10728325" y="5133975"/>
            <a:ext cx="44450" cy="650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1" name="Freeform 77"/>
          <p:cNvSpPr>
            <a:spLocks/>
          </p:cNvSpPr>
          <p:nvPr/>
        </p:nvSpPr>
        <p:spPr bwMode="auto">
          <a:xfrm>
            <a:off x="10641013" y="5254625"/>
            <a:ext cx="42863" cy="76200"/>
          </a:xfrm>
          <a:custGeom>
            <a:avLst/>
            <a:gdLst>
              <a:gd name="T0" fmla="*/ 42863 w 27"/>
              <a:gd name="T1" fmla="*/ 0 h 48"/>
              <a:gd name="T2" fmla="*/ 33338 w 27"/>
              <a:gd name="T3" fmla="*/ 20637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2" name="Line 78"/>
          <p:cNvSpPr>
            <a:spLocks noChangeShapeType="1"/>
          </p:cNvSpPr>
          <p:nvPr/>
        </p:nvSpPr>
        <p:spPr bwMode="auto">
          <a:xfrm flipH="1">
            <a:off x="10553701" y="5384800"/>
            <a:ext cx="53975" cy="76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3" name="Freeform 79"/>
          <p:cNvSpPr>
            <a:spLocks/>
          </p:cNvSpPr>
          <p:nvPr/>
        </p:nvSpPr>
        <p:spPr bwMode="auto">
          <a:xfrm>
            <a:off x="10509251"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9294" name="Line 80"/>
          <p:cNvSpPr>
            <a:spLocks noChangeShapeType="1"/>
          </p:cNvSpPr>
          <p:nvPr/>
        </p:nvSpPr>
        <p:spPr bwMode="auto">
          <a:xfrm>
            <a:off x="10509251" y="5668963"/>
            <a:ext cx="1587" cy="873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9295" name="Freeform 81"/>
          <p:cNvSpPr>
            <a:spLocks/>
          </p:cNvSpPr>
          <p:nvPr/>
        </p:nvSpPr>
        <p:spPr bwMode="auto">
          <a:xfrm>
            <a:off x="10213976"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6" name="Freeform 82"/>
          <p:cNvSpPr>
            <a:spLocks/>
          </p:cNvSpPr>
          <p:nvPr/>
        </p:nvSpPr>
        <p:spPr bwMode="auto">
          <a:xfrm>
            <a:off x="10455275" y="4838701"/>
            <a:ext cx="31750" cy="22225"/>
          </a:xfrm>
          <a:custGeom>
            <a:avLst/>
            <a:gdLst>
              <a:gd name="T0" fmla="*/ 0 w 20"/>
              <a:gd name="T1" fmla="*/ 11113 h 14"/>
              <a:gd name="T2" fmla="*/ 11112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7" name="Freeform 83"/>
          <p:cNvSpPr>
            <a:spLocks/>
          </p:cNvSpPr>
          <p:nvPr/>
        </p:nvSpPr>
        <p:spPr bwMode="auto">
          <a:xfrm>
            <a:off x="10213976" y="4849814"/>
            <a:ext cx="263525" cy="492125"/>
          </a:xfrm>
          <a:custGeom>
            <a:avLst/>
            <a:gdLst>
              <a:gd name="T0" fmla="*/ 0 w 166"/>
              <a:gd name="T1" fmla="*/ 481013 h 310"/>
              <a:gd name="T2" fmla="*/ 22225 w 166"/>
              <a:gd name="T3" fmla="*/ 492125 h 310"/>
              <a:gd name="T4" fmla="*/ 263525 w 166"/>
              <a:gd name="T5" fmla="*/ 11112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8" name="Freeform 84"/>
          <p:cNvSpPr>
            <a:spLocks/>
          </p:cNvSpPr>
          <p:nvPr/>
        </p:nvSpPr>
        <p:spPr bwMode="auto">
          <a:xfrm>
            <a:off x="10455275"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299" name="Freeform 85"/>
          <p:cNvSpPr>
            <a:spLocks/>
          </p:cNvSpPr>
          <p:nvPr/>
        </p:nvSpPr>
        <p:spPr bwMode="auto">
          <a:xfrm>
            <a:off x="9732962" y="4368801"/>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0" name="Freeform 86"/>
          <p:cNvSpPr>
            <a:spLocks/>
          </p:cNvSpPr>
          <p:nvPr/>
        </p:nvSpPr>
        <p:spPr bwMode="auto">
          <a:xfrm>
            <a:off x="9744076"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1" name="Freeform 87"/>
          <p:cNvSpPr>
            <a:spLocks/>
          </p:cNvSpPr>
          <p:nvPr/>
        </p:nvSpPr>
        <p:spPr bwMode="auto">
          <a:xfrm>
            <a:off x="10444163" y="4838701"/>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2" name="Freeform 88"/>
          <p:cNvSpPr>
            <a:spLocks/>
          </p:cNvSpPr>
          <p:nvPr/>
        </p:nvSpPr>
        <p:spPr bwMode="auto">
          <a:xfrm>
            <a:off x="10925176" y="5319714"/>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3" name="Freeform 89"/>
          <p:cNvSpPr>
            <a:spLocks/>
          </p:cNvSpPr>
          <p:nvPr/>
        </p:nvSpPr>
        <p:spPr bwMode="auto">
          <a:xfrm>
            <a:off x="10444162"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4" name="Freeform 90"/>
          <p:cNvSpPr>
            <a:spLocks/>
          </p:cNvSpPr>
          <p:nvPr/>
        </p:nvSpPr>
        <p:spPr bwMode="auto">
          <a:xfrm>
            <a:off x="10683876"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5" name="Freeform 91"/>
          <p:cNvSpPr>
            <a:spLocks/>
          </p:cNvSpPr>
          <p:nvPr/>
        </p:nvSpPr>
        <p:spPr bwMode="auto">
          <a:xfrm>
            <a:off x="10925176" y="5373689"/>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6" name="Freeform 92"/>
          <p:cNvSpPr>
            <a:spLocks/>
          </p:cNvSpPr>
          <p:nvPr/>
        </p:nvSpPr>
        <p:spPr bwMode="auto">
          <a:xfrm>
            <a:off x="10683876" y="5384800"/>
            <a:ext cx="263525" cy="438150"/>
          </a:xfrm>
          <a:custGeom>
            <a:avLst/>
            <a:gdLst>
              <a:gd name="T0" fmla="*/ 0 w 166"/>
              <a:gd name="T1" fmla="*/ 427038 h 276"/>
              <a:gd name="T2" fmla="*/ 22225 w 166"/>
              <a:gd name="T3" fmla="*/ 438150 h 276"/>
              <a:gd name="T4" fmla="*/ 263525 w 166"/>
              <a:gd name="T5" fmla="*/ 11112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7" name="Freeform 93"/>
          <p:cNvSpPr>
            <a:spLocks/>
          </p:cNvSpPr>
          <p:nvPr/>
        </p:nvSpPr>
        <p:spPr bwMode="auto">
          <a:xfrm>
            <a:off x="10925176"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8" name="Freeform 94"/>
          <p:cNvSpPr>
            <a:spLocks/>
          </p:cNvSpPr>
          <p:nvPr/>
        </p:nvSpPr>
        <p:spPr bwMode="auto">
          <a:xfrm>
            <a:off x="11220451" y="5811839"/>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09" name="Freeform 95"/>
          <p:cNvSpPr>
            <a:spLocks/>
          </p:cNvSpPr>
          <p:nvPr/>
        </p:nvSpPr>
        <p:spPr bwMode="auto">
          <a:xfrm>
            <a:off x="10925175" y="5330826"/>
            <a:ext cx="317500" cy="492125"/>
          </a:xfrm>
          <a:custGeom>
            <a:avLst/>
            <a:gdLst>
              <a:gd name="T0" fmla="*/ 22225 w 200"/>
              <a:gd name="T1" fmla="*/ 0 h 310"/>
              <a:gd name="T2" fmla="*/ 0 w 200"/>
              <a:gd name="T3" fmla="*/ 11112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0" name="Rectangle 96"/>
          <p:cNvSpPr>
            <a:spLocks noChangeArrowheads="1"/>
          </p:cNvSpPr>
          <p:nvPr/>
        </p:nvSpPr>
        <p:spPr bwMode="auto">
          <a:xfrm>
            <a:off x="10575925" y="5691188"/>
            <a:ext cx="2286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1" name="Rectangle 97"/>
          <p:cNvSpPr>
            <a:spLocks noChangeArrowheads="1"/>
          </p:cNvSpPr>
          <p:nvPr/>
        </p:nvSpPr>
        <p:spPr bwMode="auto">
          <a:xfrm>
            <a:off x="10575925" y="5691188"/>
            <a:ext cx="2286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2" name="Rectangle 98"/>
          <p:cNvSpPr>
            <a:spLocks noChangeArrowheads="1"/>
          </p:cNvSpPr>
          <p:nvPr/>
        </p:nvSpPr>
        <p:spPr bwMode="auto">
          <a:xfrm>
            <a:off x="11056938" y="5691188"/>
            <a:ext cx="239713"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3" name="Rectangle 99"/>
          <p:cNvSpPr>
            <a:spLocks noChangeArrowheads="1"/>
          </p:cNvSpPr>
          <p:nvPr/>
        </p:nvSpPr>
        <p:spPr bwMode="auto">
          <a:xfrm>
            <a:off x="11056938"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4" name="Oval 100"/>
          <p:cNvSpPr>
            <a:spLocks noChangeArrowheads="1"/>
          </p:cNvSpPr>
          <p:nvPr/>
        </p:nvSpPr>
        <p:spPr bwMode="auto">
          <a:xfrm>
            <a:off x="10761663" y="5145088"/>
            <a:ext cx="360363"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5" name="Oval 101"/>
          <p:cNvSpPr>
            <a:spLocks noChangeArrowheads="1"/>
          </p:cNvSpPr>
          <p:nvPr/>
        </p:nvSpPr>
        <p:spPr bwMode="auto">
          <a:xfrm>
            <a:off x="10761663"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16" name="Rectangle 102"/>
          <p:cNvSpPr>
            <a:spLocks noChangeArrowheads="1"/>
          </p:cNvSpPr>
          <p:nvPr/>
        </p:nvSpPr>
        <p:spPr bwMode="auto">
          <a:xfrm>
            <a:off x="10848975" y="52435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88</a:t>
            </a:r>
            <a:endParaRPr lang="en-US" altLang="lv-LV"/>
          </a:p>
        </p:txBody>
      </p:sp>
      <p:sp>
        <p:nvSpPr>
          <p:cNvPr id="9317" name="Freeform 103"/>
          <p:cNvSpPr>
            <a:spLocks/>
          </p:cNvSpPr>
          <p:nvPr/>
        </p:nvSpPr>
        <p:spPr bwMode="auto">
          <a:xfrm>
            <a:off x="6846887" y="4357689"/>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8" name="Freeform 104"/>
          <p:cNvSpPr>
            <a:spLocks/>
          </p:cNvSpPr>
          <p:nvPr/>
        </p:nvSpPr>
        <p:spPr bwMode="auto">
          <a:xfrm>
            <a:off x="6672263" y="4849814"/>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19" name="Freeform 105"/>
          <p:cNvSpPr>
            <a:spLocks/>
          </p:cNvSpPr>
          <p:nvPr/>
        </p:nvSpPr>
        <p:spPr bwMode="auto">
          <a:xfrm>
            <a:off x="6672262" y="4368801"/>
            <a:ext cx="196850" cy="492125"/>
          </a:xfrm>
          <a:custGeom>
            <a:avLst/>
            <a:gdLst>
              <a:gd name="T0" fmla="*/ 196850 w 124"/>
              <a:gd name="T1" fmla="*/ 11112 h 310"/>
              <a:gd name="T2" fmla="*/ 174625 w 124"/>
              <a:gd name="T3" fmla="*/ 0 h 310"/>
              <a:gd name="T4" fmla="*/ 0 w 124"/>
              <a:gd name="T5" fmla="*/ 481013 h 310"/>
              <a:gd name="T6" fmla="*/ 22225 w 124"/>
              <a:gd name="T7" fmla="*/ 492125 h 310"/>
              <a:gd name="T8" fmla="*/ 196850 w 124"/>
              <a:gd name="T9" fmla="*/ 11112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0" name="Freeform 106"/>
          <p:cNvSpPr>
            <a:spLocks/>
          </p:cNvSpPr>
          <p:nvPr/>
        </p:nvSpPr>
        <p:spPr bwMode="auto">
          <a:xfrm>
            <a:off x="6911976" y="4357689"/>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1" name="Freeform 107"/>
          <p:cNvSpPr>
            <a:spLocks/>
          </p:cNvSpPr>
          <p:nvPr/>
        </p:nvSpPr>
        <p:spPr bwMode="auto">
          <a:xfrm>
            <a:off x="7392987"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2" name="Freeform 108"/>
          <p:cNvSpPr>
            <a:spLocks/>
          </p:cNvSpPr>
          <p:nvPr/>
        </p:nvSpPr>
        <p:spPr bwMode="auto">
          <a:xfrm>
            <a:off x="6911976" y="4357689"/>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3" name="Freeform 109"/>
          <p:cNvSpPr>
            <a:spLocks/>
          </p:cNvSpPr>
          <p:nvPr/>
        </p:nvSpPr>
        <p:spPr bwMode="auto">
          <a:xfrm>
            <a:off x="6948488" y="3887789"/>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4" name="Freeform 110"/>
          <p:cNvSpPr>
            <a:spLocks/>
          </p:cNvSpPr>
          <p:nvPr/>
        </p:nvSpPr>
        <p:spPr bwMode="auto">
          <a:xfrm>
            <a:off x="9755188"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5" name="Freeform 111"/>
          <p:cNvSpPr>
            <a:spLocks/>
          </p:cNvSpPr>
          <p:nvPr/>
        </p:nvSpPr>
        <p:spPr bwMode="auto">
          <a:xfrm>
            <a:off x="7874000" y="3887789"/>
            <a:ext cx="1892300" cy="492125"/>
          </a:xfrm>
          <a:custGeom>
            <a:avLst/>
            <a:gdLst>
              <a:gd name="T0" fmla="*/ 11112 w 1192"/>
              <a:gd name="T1" fmla="*/ 0 h 310"/>
              <a:gd name="T2" fmla="*/ 0 w 1192"/>
              <a:gd name="T3" fmla="*/ 20637 h 310"/>
              <a:gd name="T4" fmla="*/ 1881188 w 1192"/>
              <a:gd name="T5" fmla="*/ 492125 h 310"/>
              <a:gd name="T6" fmla="*/ 1892300 w 1192"/>
              <a:gd name="T7" fmla="*/ 469900 h 310"/>
              <a:gd name="T8" fmla="*/ 11112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6" name="Freeform 112"/>
          <p:cNvSpPr>
            <a:spLocks/>
          </p:cNvSpPr>
          <p:nvPr/>
        </p:nvSpPr>
        <p:spPr bwMode="auto">
          <a:xfrm>
            <a:off x="6911976" y="4357688"/>
            <a:ext cx="22225" cy="31750"/>
          </a:xfrm>
          <a:custGeom>
            <a:avLst/>
            <a:gdLst>
              <a:gd name="T0" fmla="*/ 11113 w 14"/>
              <a:gd name="T1" fmla="*/ 0 h 20"/>
              <a:gd name="T2" fmla="*/ 0 w 14"/>
              <a:gd name="T3" fmla="*/ 11112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8" name="Freeform 114"/>
          <p:cNvSpPr>
            <a:spLocks/>
          </p:cNvSpPr>
          <p:nvPr/>
        </p:nvSpPr>
        <p:spPr bwMode="auto">
          <a:xfrm>
            <a:off x="6923088" y="3887789"/>
            <a:ext cx="962025" cy="492125"/>
          </a:xfrm>
          <a:custGeom>
            <a:avLst/>
            <a:gdLst>
              <a:gd name="T0" fmla="*/ 0 w 606"/>
              <a:gd name="T1" fmla="*/ 469900 h 310"/>
              <a:gd name="T2" fmla="*/ 11112 w 606"/>
              <a:gd name="T3" fmla="*/ 492125 h 310"/>
              <a:gd name="T4" fmla="*/ 962025 w 606"/>
              <a:gd name="T5" fmla="*/ 20637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29" name="Oval 115"/>
          <p:cNvSpPr>
            <a:spLocks noChangeArrowheads="1"/>
          </p:cNvSpPr>
          <p:nvPr/>
        </p:nvSpPr>
        <p:spPr bwMode="auto">
          <a:xfrm>
            <a:off x="7699375" y="3711575"/>
            <a:ext cx="360362"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0" name="Oval 116"/>
          <p:cNvSpPr>
            <a:spLocks noChangeArrowheads="1"/>
          </p:cNvSpPr>
          <p:nvPr/>
        </p:nvSpPr>
        <p:spPr bwMode="auto">
          <a:xfrm>
            <a:off x="7699375" y="3713163"/>
            <a:ext cx="360362"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1" name="Rectangle 117"/>
          <p:cNvSpPr>
            <a:spLocks noChangeArrowheads="1"/>
          </p:cNvSpPr>
          <p:nvPr/>
        </p:nvSpPr>
        <p:spPr bwMode="auto">
          <a:xfrm>
            <a:off x="7786687" y="3811588"/>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44</a:t>
            </a:r>
            <a:endParaRPr lang="en-US" altLang="lv-LV"/>
          </a:p>
        </p:txBody>
      </p:sp>
      <p:sp>
        <p:nvSpPr>
          <p:cNvPr id="9332" name="Oval 118"/>
          <p:cNvSpPr>
            <a:spLocks noChangeArrowheads="1"/>
          </p:cNvSpPr>
          <p:nvPr/>
        </p:nvSpPr>
        <p:spPr bwMode="auto">
          <a:xfrm>
            <a:off x="6748463" y="4192588"/>
            <a:ext cx="360363"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3" name="Oval 119"/>
          <p:cNvSpPr>
            <a:spLocks noChangeArrowheads="1"/>
          </p:cNvSpPr>
          <p:nvPr/>
        </p:nvSpPr>
        <p:spPr bwMode="auto">
          <a:xfrm>
            <a:off x="6748463" y="4194176"/>
            <a:ext cx="360363" cy="36036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4" name="Rectangle 120"/>
          <p:cNvSpPr>
            <a:spLocks noChangeArrowheads="1"/>
          </p:cNvSpPr>
          <p:nvPr/>
        </p:nvSpPr>
        <p:spPr bwMode="auto">
          <a:xfrm>
            <a:off x="6824662" y="4292600"/>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17</a:t>
            </a:r>
            <a:endParaRPr lang="en-US" altLang="lv-LV"/>
          </a:p>
        </p:txBody>
      </p:sp>
      <p:sp>
        <p:nvSpPr>
          <p:cNvPr id="9335" name="Freeform 121"/>
          <p:cNvSpPr>
            <a:spLocks/>
          </p:cNvSpPr>
          <p:nvPr/>
        </p:nvSpPr>
        <p:spPr bwMode="auto">
          <a:xfrm>
            <a:off x="9755188" y="4368801"/>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6" name="Freeform 122"/>
          <p:cNvSpPr>
            <a:spLocks/>
          </p:cNvSpPr>
          <p:nvPr/>
        </p:nvSpPr>
        <p:spPr bwMode="auto">
          <a:xfrm>
            <a:off x="8815387" y="4838700"/>
            <a:ext cx="31750" cy="33338"/>
          </a:xfrm>
          <a:custGeom>
            <a:avLst/>
            <a:gdLst>
              <a:gd name="T0" fmla="*/ 31750 w 20"/>
              <a:gd name="T1" fmla="*/ 33338 h 21"/>
              <a:gd name="T2" fmla="*/ 20637 w 20"/>
              <a:gd name="T3" fmla="*/ 33338 h 21"/>
              <a:gd name="T4" fmla="*/ 0 w 20"/>
              <a:gd name="T5" fmla="*/ 11113 h 21"/>
              <a:gd name="T6" fmla="*/ 20637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7" name="Freeform 123"/>
          <p:cNvSpPr>
            <a:spLocks/>
          </p:cNvSpPr>
          <p:nvPr/>
        </p:nvSpPr>
        <p:spPr bwMode="auto">
          <a:xfrm>
            <a:off x="8836026" y="4379914"/>
            <a:ext cx="930275" cy="492125"/>
          </a:xfrm>
          <a:custGeom>
            <a:avLst/>
            <a:gdLst>
              <a:gd name="T0" fmla="*/ 930275 w 586"/>
              <a:gd name="T1" fmla="*/ 31750 h 310"/>
              <a:gd name="T2" fmla="*/ 919163 w 586"/>
              <a:gd name="T3" fmla="*/ 0 h 310"/>
              <a:gd name="T4" fmla="*/ 0 w 586"/>
              <a:gd name="T5" fmla="*/ 458788 h 310"/>
              <a:gd name="T6" fmla="*/ 11112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38" name="Oval 124"/>
          <p:cNvSpPr>
            <a:spLocks noChangeArrowheads="1"/>
          </p:cNvSpPr>
          <p:nvPr/>
        </p:nvSpPr>
        <p:spPr bwMode="auto">
          <a:xfrm>
            <a:off x="10258426" y="4675188"/>
            <a:ext cx="382587"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39" name="Oval 125"/>
          <p:cNvSpPr>
            <a:spLocks noChangeArrowheads="1"/>
          </p:cNvSpPr>
          <p:nvPr/>
        </p:nvSpPr>
        <p:spPr bwMode="auto">
          <a:xfrm>
            <a:off x="10258426" y="4675188"/>
            <a:ext cx="382587" cy="360362"/>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0" name="Rectangle 126"/>
          <p:cNvSpPr>
            <a:spLocks noChangeArrowheads="1"/>
          </p:cNvSpPr>
          <p:nvPr/>
        </p:nvSpPr>
        <p:spPr bwMode="auto">
          <a:xfrm>
            <a:off x="10356850" y="4751388"/>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78</a:t>
            </a:r>
            <a:endParaRPr lang="en-US" altLang="lv-LV"/>
          </a:p>
        </p:txBody>
      </p:sp>
      <p:sp>
        <p:nvSpPr>
          <p:cNvPr id="9341" name="Freeform 127"/>
          <p:cNvSpPr>
            <a:spLocks/>
          </p:cNvSpPr>
          <p:nvPr/>
        </p:nvSpPr>
        <p:spPr bwMode="auto">
          <a:xfrm>
            <a:off x="7153276" y="53308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2" name="Freeform 128"/>
          <p:cNvSpPr>
            <a:spLocks/>
          </p:cNvSpPr>
          <p:nvPr/>
        </p:nvSpPr>
        <p:spPr bwMode="auto">
          <a:xfrm>
            <a:off x="7392987" y="4838701"/>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3" name="Freeform 129"/>
          <p:cNvSpPr>
            <a:spLocks/>
          </p:cNvSpPr>
          <p:nvPr/>
        </p:nvSpPr>
        <p:spPr bwMode="auto">
          <a:xfrm>
            <a:off x="7153276" y="4849814"/>
            <a:ext cx="261937" cy="492125"/>
          </a:xfrm>
          <a:custGeom>
            <a:avLst/>
            <a:gdLst>
              <a:gd name="T0" fmla="*/ 0 w 165"/>
              <a:gd name="T1" fmla="*/ 481013 h 310"/>
              <a:gd name="T2" fmla="*/ 22225 w 165"/>
              <a:gd name="T3" fmla="*/ 492125 h 310"/>
              <a:gd name="T4" fmla="*/ 261937 w 165"/>
              <a:gd name="T5" fmla="*/ 11112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4" name="Freeform 130"/>
          <p:cNvSpPr>
            <a:spLocks/>
          </p:cNvSpPr>
          <p:nvPr/>
        </p:nvSpPr>
        <p:spPr bwMode="auto">
          <a:xfrm>
            <a:off x="7392988" y="4838701"/>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5" name="Freeform 131"/>
          <p:cNvSpPr>
            <a:spLocks/>
          </p:cNvSpPr>
          <p:nvPr/>
        </p:nvSpPr>
        <p:spPr bwMode="auto">
          <a:xfrm>
            <a:off x="7634287" y="53308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6" name="Freeform 132"/>
          <p:cNvSpPr>
            <a:spLocks/>
          </p:cNvSpPr>
          <p:nvPr/>
        </p:nvSpPr>
        <p:spPr bwMode="auto">
          <a:xfrm>
            <a:off x="7392988" y="4849814"/>
            <a:ext cx="263525" cy="492125"/>
          </a:xfrm>
          <a:custGeom>
            <a:avLst/>
            <a:gdLst>
              <a:gd name="T0" fmla="*/ 22225 w 166"/>
              <a:gd name="T1" fmla="*/ 0 h 310"/>
              <a:gd name="T2" fmla="*/ 0 w 166"/>
              <a:gd name="T3" fmla="*/ 11112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47" name="Rectangle 133"/>
          <p:cNvSpPr>
            <a:spLocks noChangeArrowheads="1"/>
          </p:cNvSpPr>
          <p:nvPr/>
        </p:nvSpPr>
        <p:spPr bwMode="auto">
          <a:xfrm>
            <a:off x="7043738" y="5210175"/>
            <a:ext cx="239713"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8" name="Rectangle 134"/>
          <p:cNvSpPr>
            <a:spLocks noChangeArrowheads="1"/>
          </p:cNvSpPr>
          <p:nvPr/>
        </p:nvSpPr>
        <p:spPr bwMode="auto">
          <a:xfrm>
            <a:off x="7043738" y="5210176"/>
            <a:ext cx="239713" cy="23971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49" name="Rectangle 135"/>
          <p:cNvSpPr>
            <a:spLocks noChangeArrowheads="1"/>
          </p:cNvSpPr>
          <p:nvPr/>
        </p:nvSpPr>
        <p:spPr bwMode="auto">
          <a:xfrm>
            <a:off x="7524750" y="52101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0" name="Rectangle 136"/>
          <p:cNvSpPr>
            <a:spLocks noChangeArrowheads="1"/>
          </p:cNvSpPr>
          <p:nvPr/>
        </p:nvSpPr>
        <p:spPr bwMode="auto">
          <a:xfrm>
            <a:off x="7524750" y="5210176"/>
            <a:ext cx="239712" cy="23971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1" name="Oval 137"/>
          <p:cNvSpPr>
            <a:spLocks noChangeArrowheads="1"/>
          </p:cNvSpPr>
          <p:nvPr/>
        </p:nvSpPr>
        <p:spPr bwMode="auto">
          <a:xfrm>
            <a:off x="7218363" y="4675188"/>
            <a:ext cx="360363"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2" name="Oval 138"/>
          <p:cNvSpPr>
            <a:spLocks noChangeArrowheads="1"/>
          </p:cNvSpPr>
          <p:nvPr/>
        </p:nvSpPr>
        <p:spPr bwMode="auto">
          <a:xfrm>
            <a:off x="7218363" y="46751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53" name="Rectangle 139"/>
          <p:cNvSpPr>
            <a:spLocks noChangeArrowheads="1"/>
          </p:cNvSpPr>
          <p:nvPr/>
        </p:nvSpPr>
        <p:spPr bwMode="auto">
          <a:xfrm>
            <a:off x="7305675" y="47736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32</a:t>
            </a:r>
            <a:endParaRPr lang="en-US" altLang="lv-LV"/>
          </a:p>
        </p:txBody>
      </p:sp>
      <p:sp>
        <p:nvSpPr>
          <p:cNvPr id="9354" name="Freeform 140"/>
          <p:cNvSpPr>
            <a:spLocks/>
          </p:cNvSpPr>
          <p:nvPr/>
        </p:nvSpPr>
        <p:spPr bwMode="auto">
          <a:xfrm>
            <a:off x="8345487" y="5319714"/>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5" name="Freeform 141"/>
          <p:cNvSpPr>
            <a:spLocks/>
          </p:cNvSpPr>
          <p:nvPr/>
        </p:nvSpPr>
        <p:spPr bwMode="auto">
          <a:xfrm>
            <a:off x="8826500" y="4838701"/>
            <a:ext cx="31750" cy="22225"/>
          </a:xfrm>
          <a:custGeom>
            <a:avLst/>
            <a:gdLst>
              <a:gd name="T0" fmla="*/ 0 w 20"/>
              <a:gd name="T1" fmla="*/ 0 h 14"/>
              <a:gd name="T2" fmla="*/ 9525 w 20"/>
              <a:gd name="T3" fmla="*/ 0 h 14"/>
              <a:gd name="T4" fmla="*/ 31750 w 20"/>
              <a:gd name="T5" fmla="*/ 11113 h 14"/>
              <a:gd name="T6" fmla="*/ 20637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6" name="Freeform 142"/>
          <p:cNvSpPr>
            <a:spLocks/>
          </p:cNvSpPr>
          <p:nvPr/>
        </p:nvSpPr>
        <p:spPr bwMode="auto">
          <a:xfrm>
            <a:off x="8345487" y="4838700"/>
            <a:ext cx="501650" cy="503238"/>
          </a:xfrm>
          <a:custGeom>
            <a:avLst/>
            <a:gdLst>
              <a:gd name="T0" fmla="*/ 0 w 316"/>
              <a:gd name="T1" fmla="*/ 481013 h 317"/>
              <a:gd name="T2" fmla="*/ 20637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7" name="Freeform 143"/>
          <p:cNvSpPr>
            <a:spLocks/>
          </p:cNvSpPr>
          <p:nvPr/>
        </p:nvSpPr>
        <p:spPr bwMode="auto">
          <a:xfrm>
            <a:off x="8826501" y="4838701"/>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8" name="Freeform 144"/>
          <p:cNvSpPr>
            <a:spLocks/>
          </p:cNvSpPr>
          <p:nvPr/>
        </p:nvSpPr>
        <p:spPr bwMode="auto">
          <a:xfrm>
            <a:off x="9307512" y="5319714"/>
            <a:ext cx="31750" cy="33337"/>
          </a:xfrm>
          <a:custGeom>
            <a:avLst/>
            <a:gdLst>
              <a:gd name="T0" fmla="*/ 20637 w 20"/>
              <a:gd name="T1" fmla="*/ 0 h 21"/>
              <a:gd name="T2" fmla="*/ 31750 w 20"/>
              <a:gd name="T3" fmla="*/ 11112 h 21"/>
              <a:gd name="T4" fmla="*/ 11112 w 20"/>
              <a:gd name="T5" fmla="*/ 33337 h 21"/>
              <a:gd name="T6" fmla="*/ 0 w 20"/>
              <a:gd name="T7" fmla="*/ 22225 h 21"/>
              <a:gd name="T8" fmla="*/ 20637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59" name="Freeform 145"/>
          <p:cNvSpPr>
            <a:spLocks/>
          </p:cNvSpPr>
          <p:nvPr/>
        </p:nvSpPr>
        <p:spPr bwMode="auto">
          <a:xfrm>
            <a:off x="8826500" y="4838700"/>
            <a:ext cx="501650" cy="503238"/>
          </a:xfrm>
          <a:custGeom>
            <a:avLst/>
            <a:gdLst>
              <a:gd name="T0" fmla="*/ 20637 w 316"/>
              <a:gd name="T1" fmla="*/ 0 h 317"/>
              <a:gd name="T2" fmla="*/ 0 w 316"/>
              <a:gd name="T3" fmla="*/ 22225 h 317"/>
              <a:gd name="T4" fmla="*/ 481013 w 316"/>
              <a:gd name="T5" fmla="*/ 503238 h 317"/>
              <a:gd name="T6" fmla="*/ 501650 w 316"/>
              <a:gd name="T7" fmla="*/ 481013 h 317"/>
              <a:gd name="T8" fmla="*/ 20637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0" name="Oval 146"/>
          <p:cNvSpPr>
            <a:spLocks noChangeArrowheads="1"/>
          </p:cNvSpPr>
          <p:nvPr/>
        </p:nvSpPr>
        <p:spPr bwMode="auto">
          <a:xfrm>
            <a:off x="8661400" y="4675188"/>
            <a:ext cx="361950"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61" name="Oval 147"/>
          <p:cNvSpPr>
            <a:spLocks noChangeArrowheads="1"/>
          </p:cNvSpPr>
          <p:nvPr/>
        </p:nvSpPr>
        <p:spPr bwMode="auto">
          <a:xfrm>
            <a:off x="8661400" y="4675188"/>
            <a:ext cx="360362" cy="360362"/>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62" name="Rectangle 148"/>
          <p:cNvSpPr>
            <a:spLocks noChangeArrowheads="1"/>
          </p:cNvSpPr>
          <p:nvPr/>
        </p:nvSpPr>
        <p:spPr bwMode="auto">
          <a:xfrm>
            <a:off x="8737600" y="47736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50</a:t>
            </a:r>
            <a:endParaRPr lang="en-US" altLang="lv-LV"/>
          </a:p>
        </p:txBody>
      </p:sp>
      <p:sp>
        <p:nvSpPr>
          <p:cNvPr id="9363" name="Freeform 149"/>
          <p:cNvSpPr>
            <a:spLocks/>
          </p:cNvSpPr>
          <p:nvPr/>
        </p:nvSpPr>
        <p:spPr bwMode="auto">
          <a:xfrm>
            <a:off x="8115301" y="5811839"/>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4" name="Freeform 150"/>
          <p:cNvSpPr>
            <a:spLocks/>
          </p:cNvSpPr>
          <p:nvPr/>
        </p:nvSpPr>
        <p:spPr bwMode="auto">
          <a:xfrm>
            <a:off x="8355012" y="5319714"/>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5" name="Freeform 151"/>
          <p:cNvSpPr>
            <a:spLocks/>
          </p:cNvSpPr>
          <p:nvPr/>
        </p:nvSpPr>
        <p:spPr bwMode="auto">
          <a:xfrm>
            <a:off x="8115301" y="5330826"/>
            <a:ext cx="261937" cy="492125"/>
          </a:xfrm>
          <a:custGeom>
            <a:avLst/>
            <a:gdLst>
              <a:gd name="T0" fmla="*/ 0 w 165"/>
              <a:gd name="T1" fmla="*/ 481013 h 310"/>
              <a:gd name="T2" fmla="*/ 22225 w 165"/>
              <a:gd name="T3" fmla="*/ 492125 h 310"/>
              <a:gd name="T4" fmla="*/ 261937 w 165"/>
              <a:gd name="T5" fmla="*/ 11112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6" name="Freeform 152"/>
          <p:cNvSpPr>
            <a:spLocks/>
          </p:cNvSpPr>
          <p:nvPr/>
        </p:nvSpPr>
        <p:spPr bwMode="auto">
          <a:xfrm>
            <a:off x="8355013" y="5319714"/>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7" name="Freeform 153"/>
          <p:cNvSpPr>
            <a:spLocks/>
          </p:cNvSpPr>
          <p:nvPr/>
        </p:nvSpPr>
        <p:spPr bwMode="auto">
          <a:xfrm>
            <a:off x="8596312" y="5811839"/>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8" name="Freeform 154"/>
          <p:cNvSpPr>
            <a:spLocks/>
          </p:cNvSpPr>
          <p:nvPr/>
        </p:nvSpPr>
        <p:spPr bwMode="auto">
          <a:xfrm>
            <a:off x="8355013" y="5330826"/>
            <a:ext cx="263525" cy="492125"/>
          </a:xfrm>
          <a:custGeom>
            <a:avLst/>
            <a:gdLst>
              <a:gd name="T0" fmla="*/ 22225 w 166"/>
              <a:gd name="T1" fmla="*/ 0 h 310"/>
              <a:gd name="T2" fmla="*/ 0 w 166"/>
              <a:gd name="T3" fmla="*/ 11112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69" name="Rectangle 155"/>
          <p:cNvSpPr>
            <a:spLocks noChangeArrowheads="1"/>
          </p:cNvSpPr>
          <p:nvPr/>
        </p:nvSpPr>
        <p:spPr bwMode="auto">
          <a:xfrm>
            <a:off x="8005762" y="5691188"/>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0" name="Rectangle 156"/>
          <p:cNvSpPr>
            <a:spLocks noChangeArrowheads="1"/>
          </p:cNvSpPr>
          <p:nvPr/>
        </p:nvSpPr>
        <p:spPr bwMode="auto">
          <a:xfrm>
            <a:off x="8005763"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1" name="Rectangle 157"/>
          <p:cNvSpPr>
            <a:spLocks noChangeArrowheads="1"/>
          </p:cNvSpPr>
          <p:nvPr/>
        </p:nvSpPr>
        <p:spPr bwMode="auto">
          <a:xfrm>
            <a:off x="8486775" y="5691188"/>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2" name="Rectangle 158"/>
          <p:cNvSpPr>
            <a:spLocks noChangeArrowheads="1"/>
          </p:cNvSpPr>
          <p:nvPr/>
        </p:nvSpPr>
        <p:spPr bwMode="auto">
          <a:xfrm>
            <a:off x="8486775" y="5691188"/>
            <a:ext cx="239712"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3" name="Oval 159"/>
          <p:cNvSpPr>
            <a:spLocks noChangeArrowheads="1"/>
          </p:cNvSpPr>
          <p:nvPr/>
        </p:nvSpPr>
        <p:spPr bwMode="auto">
          <a:xfrm>
            <a:off x="8191501" y="5156200"/>
            <a:ext cx="350837" cy="349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4" name="Oval 160"/>
          <p:cNvSpPr>
            <a:spLocks noChangeArrowheads="1"/>
          </p:cNvSpPr>
          <p:nvPr/>
        </p:nvSpPr>
        <p:spPr bwMode="auto">
          <a:xfrm>
            <a:off x="8191500" y="5156200"/>
            <a:ext cx="349250" cy="349250"/>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5" name="Rectangle 161"/>
          <p:cNvSpPr>
            <a:spLocks noChangeArrowheads="1"/>
          </p:cNvSpPr>
          <p:nvPr/>
        </p:nvSpPr>
        <p:spPr bwMode="auto">
          <a:xfrm>
            <a:off x="8267700" y="5254625"/>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48</a:t>
            </a:r>
            <a:endParaRPr lang="en-US" altLang="lv-LV"/>
          </a:p>
        </p:txBody>
      </p:sp>
      <p:sp>
        <p:nvSpPr>
          <p:cNvPr id="9376" name="Rectangle 162"/>
          <p:cNvSpPr>
            <a:spLocks noChangeArrowheads="1"/>
          </p:cNvSpPr>
          <p:nvPr/>
        </p:nvSpPr>
        <p:spPr bwMode="auto">
          <a:xfrm>
            <a:off x="6562725" y="4729163"/>
            <a:ext cx="239712"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7" name="Rectangle 163"/>
          <p:cNvSpPr>
            <a:spLocks noChangeArrowheads="1"/>
          </p:cNvSpPr>
          <p:nvPr/>
        </p:nvSpPr>
        <p:spPr bwMode="auto">
          <a:xfrm>
            <a:off x="6562725" y="4729163"/>
            <a:ext cx="239712" cy="239712"/>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8" name="Rectangle 164"/>
          <p:cNvSpPr>
            <a:spLocks noChangeArrowheads="1"/>
          </p:cNvSpPr>
          <p:nvPr/>
        </p:nvSpPr>
        <p:spPr bwMode="auto">
          <a:xfrm>
            <a:off x="10094913" y="5221288"/>
            <a:ext cx="239713" cy="239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79" name="Rectangle 165"/>
          <p:cNvSpPr>
            <a:spLocks noChangeArrowheads="1"/>
          </p:cNvSpPr>
          <p:nvPr/>
        </p:nvSpPr>
        <p:spPr bwMode="auto">
          <a:xfrm>
            <a:off x="10094913" y="5221288"/>
            <a:ext cx="239713" cy="239712"/>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0" name="Oval 166"/>
          <p:cNvSpPr>
            <a:spLocks noChangeArrowheads="1"/>
          </p:cNvSpPr>
          <p:nvPr/>
        </p:nvSpPr>
        <p:spPr bwMode="auto">
          <a:xfrm>
            <a:off x="9591675" y="4192588"/>
            <a:ext cx="360362" cy="3619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1" name="Oval 167"/>
          <p:cNvSpPr>
            <a:spLocks noChangeArrowheads="1"/>
          </p:cNvSpPr>
          <p:nvPr/>
        </p:nvSpPr>
        <p:spPr bwMode="auto">
          <a:xfrm>
            <a:off x="9591675" y="4194176"/>
            <a:ext cx="360362" cy="360363"/>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82" name="Rectangle 168"/>
          <p:cNvSpPr>
            <a:spLocks noChangeArrowheads="1"/>
          </p:cNvSpPr>
          <p:nvPr/>
        </p:nvSpPr>
        <p:spPr bwMode="auto">
          <a:xfrm>
            <a:off x="9678987" y="4292600"/>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62</a:t>
            </a:r>
            <a:endParaRPr lang="en-US" altLang="lv-LV"/>
          </a:p>
        </p:txBody>
      </p:sp>
      <p:sp>
        <p:nvSpPr>
          <p:cNvPr id="9383" name="Rectangle 169"/>
          <p:cNvSpPr>
            <a:spLocks noChangeArrowheads="1"/>
          </p:cNvSpPr>
          <p:nvPr/>
        </p:nvSpPr>
        <p:spPr bwMode="auto">
          <a:xfrm>
            <a:off x="6683375" y="4095750"/>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2</a:t>
            </a:r>
            <a:endParaRPr lang="en-US" altLang="lv-LV"/>
          </a:p>
        </p:txBody>
      </p:sp>
      <p:sp>
        <p:nvSpPr>
          <p:cNvPr id="9384" name="Rectangle 170"/>
          <p:cNvSpPr>
            <a:spLocks noChangeArrowheads="1"/>
          </p:cNvSpPr>
          <p:nvPr/>
        </p:nvSpPr>
        <p:spPr bwMode="auto">
          <a:xfrm>
            <a:off x="8115300" y="36464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4</a:t>
            </a:r>
            <a:endParaRPr lang="en-US" altLang="lv-LV"/>
          </a:p>
        </p:txBody>
      </p:sp>
      <p:sp>
        <p:nvSpPr>
          <p:cNvPr id="9385" name="Rectangle 171"/>
          <p:cNvSpPr>
            <a:spLocks noChangeArrowheads="1"/>
          </p:cNvSpPr>
          <p:nvPr/>
        </p:nvSpPr>
        <p:spPr bwMode="auto">
          <a:xfrm>
            <a:off x="7578725" y="4576763"/>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86" name="Rectangle 172"/>
          <p:cNvSpPr>
            <a:spLocks noChangeArrowheads="1"/>
          </p:cNvSpPr>
          <p:nvPr/>
        </p:nvSpPr>
        <p:spPr bwMode="auto">
          <a:xfrm>
            <a:off x="8115300" y="493712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87" name="Rectangle 173"/>
          <p:cNvSpPr>
            <a:spLocks noChangeArrowheads="1"/>
          </p:cNvSpPr>
          <p:nvPr/>
        </p:nvSpPr>
        <p:spPr bwMode="auto">
          <a:xfrm>
            <a:off x="8562975" y="4565650"/>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2</a:t>
            </a:r>
            <a:endParaRPr lang="en-US" altLang="lv-LV"/>
          </a:p>
        </p:txBody>
      </p:sp>
      <p:sp>
        <p:nvSpPr>
          <p:cNvPr id="9388" name="Rectangle 174"/>
          <p:cNvSpPr>
            <a:spLocks noChangeArrowheads="1"/>
          </p:cNvSpPr>
          <p:nvPr/>
        </p:nvSpPr>
        <p:spPr bwMode="auto">
          <a:xfrm>
            <a:off x="10652125" y="461962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2</a:t>
            </a:r>
            <a:endParaRPr lang="en-US" altLang="lv-LV"/>
          </a:p>
        </p:txBody>
      </p:sp>
      <p:sp>
        <p:nvSpPr>
          <p:cNvPr id="9389" name="Rectangle 175"/>
          <p:cNvSpPr>
            <a:spLocks noChangeArrowheads="1"/>
          </p:cNvSpPr>
          <p:nvPr/>
        </p:nvSpPr>
        <p:spPr bwMode="auto">
          <a:xfrm>
            <a:off x="9482137" y="40401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FF0000"/>
                </a:solidFill>
                <a:latin typeface="Times" panose="02020603050405020304" pitchFamily="18" charset="0"/>
              </a:rPr>
              <a:t>3</a:t>
            </a:r>
            <a:endParaRPr lang="en-US" altLang="lv-LV"/>
          </a:p>
        </p:txBody>
      </p:sp>
      <p:sp>
        <p:nvSpPr>
          <p:cNvPr id="9390" name="Rectangle 176"/>
          <p:cNvSpPr>
            <a:spLocks noChangeArrowheads="1"/>
          </p:cNvSpPr>
          <p:nvPr/>
        </p:nvSpPr>
        <p:spPr bwMode="auto">
          <a:xfrm>
            <a:off x="11187112" y="4992688"/>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391" name="Freeform 177"/>
          <p:cNvSpPr>
            <a:spLocks/>
          </p:cNvSpPr>
          <p:nvPr/>
        </p:nvSpPr>
        <p:spPr bwMode="auto">
          <a:xfrm>
            <a:off x="9066213" y="5800726"/>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2" name="Freeform 178"/>
          <p:cNvSpPr>
            <a:spLocks/>
          </p:cNvSpPr>
          <p:nvPr/>
        </p:nvSpPr>
        <p:spPr bwMode="auto">
          <a:xfrm>
            <a:off x="9307512" y="5308601"/>
            <a:ext cx="31750" cy="22225"/>
          </a:xfrm>
          <a:custGeom>
            <a:avLst/>
            <a:gdLst>
              <a:gd name="T0" fmla="*/ 0 w 20"/>
              <a:gd name="T1" fmla="*/ 11113 h 14"/>
              <a:gd name="T2" fmla="*/ 11112 w 20"/>
              <a:gd name="T3" fmla="*/ 0 h 14"/>
              <a:gd name="T4" fmla="*/ 31750 w 20"/>
              <a:gd name="T5" fmla="*/ 11113 h 14"/>
              <a:gd name="T6" fmla="*/ 20637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3" name="Freeform 179"/>
          <p:cNvSpPr>
            <a:spLocks/>
          </p:cNvSpPr>
          <p:nvPr/>
        </p:nvSpPr>
        <p:spPr bwMode="auto">
          <a:xfrm>
            <a:off x="9066212" y="5319714"/>
            <a:ext cx="261938" cy="492125"/>
          </a:xfrm>
          <a:custGeom>
            <a:avLst/>
            <a:gdLst>
              <a:gd name="T0" fmla="*/ 0 w 165"/>
              <a:gd name="T1" fmla="*/ 481013 h 310"/>
              <a:gd name="T2" fmla="*/ 22225 w 165"/>
              <a:gd name="T3" fmla="*/ 492125 h 310"/>
              <a:gd name="T4" fmla="*/ 261938 w 165"/>
              <a:gd name="T5" fmla="*/ 11112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4" name="Freeform 180"/>
          <p:cNvSpPr>
            <a:spLocks/>
          </p:cNvSpPr>
          <p:nvPr/>
        </p:nvSpPr>
        <p:spPr bwMode="auto">
          <a:xfrm>
            <a:off x="9307512" y="5308601"/>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5" name="Freeform 181"/>
          <p:cNvSpPr>
            <a:spLocks/>
          </p:cNvSpPr>
          <p:nvPr/>
        </p:nvSpPr>
        <p:spPr bwMode="auto">
          <a:xfrm>
            <a:off x="9536112" y="5800726"/>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6" name="Freeform 182"/>
          <p:cNvSpPr>
            <a:spLocks/>
          </p:cNvSpPr>
          <p:nvPr/>
        </p:nvSpPr>
        <p:spPr bwMode="auto">
          <a:xfrm>
            <a:off x="9307513" y="5319714"/>
            <a:ext cx="250825" cy="492125"/>
          </a:xfrm>
          <a:custGeom>
            <a:avLst/>
            <a:gdLst>
              <a:gd name="T0" fmla="*/ 20637 w 158"/>
              <a:gd name="T1" fmla="*/ 0 h 310"/>
              <a:gd name="T2" fmla="*/ 0 w 158"/>
              <a:gd name="T3" fmla="*/ 11112 h 310"/>
              <a:gd name="T4" fmla="*/ 228600 w 158"/>
              <a:gd name="T5" fmla="*/ 492125 h 310"/>
              <a:gd name="T6" fmla="*/ 250825 w 158"/>
              <a:gd name="T7" fmla="*/ 481013 h 310"/>
              <a:gd name="T8" fmla="*/ 20637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9397" name="Rectangle 183"/>
          <p:cNvSpPr>
            <a:spLocks noChangeArrowheads="1"/>
          </p:cNvSpPr>
          <p:nvPr/>
        </p:nvSpPr>
        <p:spPr bwMode="auto">
          <a:xfrm>
            <a:off x="8956675" y="56800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98" name="Rectangle 184"/>
          <p:cNvSpPr>
            <a:spLocks noChangeArrowheads="1"/>
          </p:cNvSpPr>
          <p:nvPr/>
        </p:nvSpPr>
        <p:spPr bwMode="auto">
          <a:xfrm>
            <a:off x="8956675"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399" name="Rectangle 185"/>
          <p:cNvSpPr>
            <a:spLocks noChangeArrowheads="1"/>
          </p:cNvSpPr>
          <p:nvPr/>
        </p:nvSpPr>
        <p:spPr bwMode="auto">
          <a:xfrm>
            <a:off x="9437687" y="5680075"/>
            <a:ext cx="24130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0" name="Rectangle 186"/>
          <p:cNvSpPr>
            <a:spLocks noChangeArrowheads="1"/>
          </p:cNvSpPr>
          <p:nvPr/>
        </p:nvSpPr>
        <p:spPr bwMode="auto">
          <a:xfrm>
            <a:off x="9437687"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1" name="Oval 187"/>
          <p:cNvSpPr>
            <a:spLocks noChangeArrowheads="1"/>
          </p:cNvSpPr>
          <p:nvPr/>
        </p:nvSpPr>
        <p:spPr bwMode="auto">
          <a:xfrm>
            <a:off x="9131300" y="5145088"/>
            <a:ext cx="361950" cy="3603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2" name="Oval 188"/>
          <p:cNvSpPr>
            <a:spLocks noChangeArrowheads="1"/>
          </p:cNvSpPr>
          <p:nvPr/>
        </p:nvSpPr>
        <p:spPr bwMode="auto">
          <a:xfrm>
            <a:off x="9132888"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9403" name="Rectangle 189"/>
          <p:cNvSpPr>
            <a:spLocks noChangeArrowheads="1"/>
          </p:cNvSpPr>
          <p:nvPr/>
        </p:nvSpPr>
        <p:spPr bwMode="auto">
          <a:xfrm>
            <a:off x="9220200" y="5243513"/>
            <a:ext cx="19236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54</a:t>
            </a:r>
            <a:endParaRPr lang="en-US" altLang="lv-LV"/>
          </a:p>
        </p:txBody>
      </p:sp>
      <p:sp>
        <p:nvSpPr>
          <p:cNvPr id="9404" name="Rectangle 190"/>
          <p:cNvSpPr>
            <a:spLocks noChangeArrowheads="1"/>
          </p:cNvSpPr>
          <p:nvPr/>
        </p:nvSpPr>
        <p:spPr bwMode="auto">
          <a:xfrm>
            <a:off x="9482137" y="4981575"/>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500">
                <a:solidFill>
                  <a:srgbClr val="000000"/>
                </a:solidFill>
                <a:latin typeface="Times" panose="02020603050405020304" pitchFamily="18" charset="0"/>
              </a:rPr>
              <a:t>1</a:t>
            </a:r>
            <a:endParaRPr lang="en-US" altLang="lv-LV"/>
          </a:p>
        </p:txBody>
      </p:sp>
      <p:sp>
        <p:nvSpPr>
          <p:cNvPr id="9405" name="Rectangle 191"/>
          <p:cNvSpPr>
            <a:spLocks noChangeArrowheads="1"/>
          </p:cNvSpPr>
          <p:nvPr/>
        </p:nvSpPr>
        <p:spPr bwMode="auto">
          <a:xfrm>
            <a:off x="8323262" y="61610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06" name="Rectangle 192"/>
          <p:cNvSpPr>
            <a:spLocks noChangeArrowheads="1"/>
          </p:cNvSpPr>
          <p:nvPr/>
        </p:nvSpPr>
        <p:spPr bwMode="auto">
          <a:xfrm>
            <a:off x="8453437" y="62499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0</a:t>
            </a:r>
            <a:endParaRPr lang="en-US" altLang="lv-LV"/>
          </a:p>
        </p:txBody>
      </p:sp>
      <p:grpSp>
        <p:nvGrpSpPr>
          <p:cNvPr id="9407" name="Group 203"/>
          <p:cNvGrpSpPr>
            <a:grpSpLocks/>
          </p:cNvGrpSpPr>
          <p:nvPr/>
        </p:nvGrpSpPr>
        <p:grpSpPr bwMode="auto">
          <a:xfrm>
            <a:off x="9274190" y="6161098"/>
            <a:ext cx="246063" cy="334963"/>
            <a:chOff x="4259" y="3881"/>
            <a:chExt cx="155" cy="211"/>
          </a:xfrm>
        </p:grpSpPr>
        <p:sp>
          <p:nvSpPr>
            <p:cNvPr id="9421" name="Rectangle 193"/>
            <p:cNvSpPr>
              <a:spLocks noChangeArrowheads="1"/>
            </p:cNvSpPr>
            <p:nvPr/>
          </p:nvSpPr>
          <p:spPr bwMode="auto">
            <a:xfrm>
              <a:off x="4259" y="388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22" name="Rectangle 194"/>
            <p:cNvSpPr>
              <a:spLocks noChangeArrowheads="1"/>
            </p:cNvSpPr>
            <p:nvPr/>
          </p:nvSpPr>
          <p:spPr bwMode="auto">
            <a:xfrm>
              <a:off x="4349" y="3937"/>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1</a:t>
              </a:r>
              <a:endParaRPr lang="en-US" altLang="lv-LV"/>
            </a:p>
          </p:txBody>
        </p:sp>
      </p:grpSp>
      <p:sp>
        <p:nvSpPr>
          <p:cNvPr id="9408" name="Rectangle 195"/>
          <p:cNvSpPr>
            <a:spLocks noChangeArrowheads="1"/>
          </p:cNvSpPr>
          <p:nvPr/>
        </p:nvSpPr>
        <p:spPr bwMode="auto">
          <a:xfrm>
            <a:off x="10126662" y="56261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09" name="Rectangle 196"/>
          <p:cNvSpPr>
            <a:spLocks noChangeArrowheads="1"/>
          </p:cNvSpPr>
          <p:nvPr/>
        </p:nvSpPr>
        <p:spPr bwMode="auto">
          <a:xfrm>
            <a:off x="10269537" y="5713414"/>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2</a:t>
            </a:r>
            <a:endParaRPr lang="en-US" altLang="lv-LV"/>
          </a:p>
        </p:txBody>
      </p:sp>
      <p:sp>
        <p:nvSpPr>
          <p:cNvPr id="9410" name="Rectangle 197"/>
          <p:cNvSpPr>
            <a:spLocks noChangeArrowheads="1"/>
          </p:cNvSpPr>
          <p:nvPr/>
        </p:nvSpPr>
        <p:spPr bwMode="auto">
          <a:xfrm>
            <a:off x="10826750" y="61610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11" name="Rectangle 198"/>
          <p:cNvSpPr>
            <a:spLocks noChangeArrowheads="1"/>
          </p:cNvSpPr>
          <p:nvPr/>
        </p:nvSpPr>
        <p:spPr bwMode="auto">
          <a:xfrm>
            <a:off x="10958512" y="62499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3</a:t>
            </a:r>
            <a:endParaRPr lang="en-US" altLang="lv-LV"/>
          </a:p>
        </p:txBody>
      </p:sp>
      <p:sp>
        <p:nvSpPr>
          <p:cNvPr id="9412" name="Rectangle 199"/>
          <p:cNvSpPr>
            <a:spLocks noChangeArrowheads="1"/>
          </p:cNvSpPr>
          <p:nvPr/>
        </p:nvSpPr>
        <p:spPr bwMode="auto">
          <a:xfrm>
            <a:off x="9952037" y="3975100"/>
            <a:ext cx="1074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x</a:t>
            </a:r>
            <a:endParaRPr lang="en-US" altLang="lv-LV"/>
          </a:p>
        </p:txBody>
      </p:sp>
      <p:sp>
        <p:nvSpPr>
          <p:cNvPr id="9413" name="Rectangle 200"/>
          <p:cNvSpPr>
            <a:spLocks noChangeArrowheads="1"/>
          </p:cNvSpPr>
          <p:nvPr/>
        </p:nvSpPr>
        <p:spPr bwMode="auto">
          <a:xfrm>
            <a:off x="8978900" y="4400550"/>
            <a:ext cx="10740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y</a:t>
            </a:r>
            <a:endParaRPr lang="en-US" altLang="lv-LV"/>
          </a:p>
        </p:txBody>
      </p:sp>
      <p:sp>
        <p:nvSpPr>
          <p:cNvPr id="9414" name="Rectangle 201"/>
          <p:cNvSpPr>
            <a:spLocks noChangeArrowheads="1"/>
          </p:cNvSpPr>
          <p:nvPr/>
        </p:nvSpPr>
        <p:spPr bwMode="auto">
          <a:xfrm>
            <a:off x="10356850" y="4346575"/>
            <a:ext cx="9457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FF0000"/>
                </a:solidFill>
                <a:latin typeface="Times" panose="02020603050405020304" pitchFamily="18" charset="0"/>
              </a:rPr>
              <a:t>z</a:t>
            </a:r>
            <a:endParaRPr lang="en-US" altLang="lv-LV"/>
          </a:p>
        </p:txBody>
      </p:sp>
      <p:sp>
        <p:nvSpPr>
          <p:cNvPr id="9415" name="Text Box 5"/>
          <p:cNvSpPr txBox="1">
            <a:spLocks noChangeArrowheads="1"/>
          </p:cNvSpPr>
          <p:nvPr/>
        </p:nvSpPr>
        <p:spPr bwMode="auto">
          <a:xfrm>
            <a:off x="1371600" y="3124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solidFill>
                  <a:srgbClr val="24A63E"/>
                </a:solidFill>
                <a:latin typeface="Times New Roman" panose="02020603050405020304" pitchFamily="18" charset="0"/>
              </a:rPr>
              <a:t>unbalanced...</a:t>
            </a:r>
          </a:p>
        </p:txBody>
      </p:sp>
      <p:sp>
        <p:nvSpPr>
          <p:cNvPr id="9416" name="Text Box 6"/>
          <p:cNvSpPr txBox="1">
            <a:spLocks noChangeArrowheads="1"/>
          </p:cNvSpPr>
          <p:nvPr/>
        </p:nvSpPr>
        <p:spPr bwMode="auto">
          <a:xfrm>
            <a:off x="5027612" y="5105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en-US">
                <a:solidFill>
                  <a:srgbClr val="24A63E"/>
                </a:solidFill>
                <a:latin typeface="Times New Roman" panose="02020603050405020304" pitchFamily="18" charset="0"/>
              </a:rPr>
              <a:t>...balanced</a:t>
            </a:r>
          </a:p>
        </p:txBody>
      </p:sp>
      <p:pic>
        <p:nvPicPr>
          <p:cNvPr id="94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212" y="3865563"/>
            <a:ext cx="2819400"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18" name="Group 204"/>
          <p:cNvGrpSpPr>
            <a:grpSpLocks/>
          </p:cNvGrpSpPr>
          <p:nvPr/>
        </p:nvGrpSpPr>
        <p:grpSpPr bwMode="auto">
          <a:xfrm>
            <a:off x="4324351" y="3705226"/>
            <a:ext cx="246063" cy="333375"/>
            <a:chOff x="4295" y="3881"/>
            <a:chExt cx="155" cy="210"/>
          </a:xfrm>
        </p:grpSpPr>
        <p:sp>
          <p:nvSpPr>
            <p:cNvPr id="9419" name="Rectangle 205"/>
            <p:cNvSpPr>
              <a:spLocks noChangeArrowheads="1"/>
            </p:cNvSpPr>
            <p:nvPr/>
          </p:nvSpPr>
          <p:spPr bwMode="auto">
            <a:xfrm>
              <a:off x="4295" y="388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900" i="1">
                  <a:solidFill>
                    <a:srgbClr val="000000"/>
                  </a:solidFill>
                  <a:latin typeface="Times" panose="02020603050405020304" pitchFamily="18" charset="0"/>
                </a:rPr>
                <a:t>T</a:t>
              </a:r>
              <a:endParaRPr lang="en-US" altLang="lv-LV"/>
            </a:p>
          </p:txBody>
        </p:sp>
        <p:sp>
          <p:nvSpPr>
            <p:cNvPr id="9420" name="Rectangle 206"/>
            <p:cNvSpPr>
              <a:spLocks noChangeArrowheads="1"/>
            </p:cNvSpPr>
            <p:nvPr/>
          </p:nvSpPr>
          <p:spPr bwMode="auto">
            <a:xfrm>
              <a:off x="4386" y="393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a:solidFill>
                    <a:srgbClr val="000000"/>
                  </a:solidFill>
                  <a:latin typeface="Times" panose="02020603050405020304" pitchFamily="18" charset="0"/>
                </a:rPr>
                <a:t>1</a:t>
              </a:r>
              <a:endParaRPr lang="en-US" altLang="lv-LV"/>
            </a:p>
          </p:txBody>
        </p:sp>
      </p:grpSp>
    </p:spTree>
    <p:extLst>
      <p:ext uri="{BB962C8B-B14F-4D97-AF65-F5344CB8AC3E}">
        <p14:creationId xmlns:p14="http://schemas.microsoft.com/office/powerpoint/2010/main" val="1987647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Binary Search</a:t>
            </a:r>
            <a:endParaRPr lang="en-US" altLang="lv-LV" sz="4000"/>
          </a:p>
        </p:txBody>
      </p:sp>
      <p:sp>
        <p:nvSpPr>
          <p:cNvPr id="2054" name="Rectangle 3" descr="Rectangle: Click to edit Master text styles&#10;Second level&#10;Third level&#10;Fourth level&#10;Fifth level"/>
          <p:cNvSpPr>
            <a:spLocks noGrp="1" noChangeArrowheads="1"/>
          </p:cNvSpPr>
          <p:nvPr>
            <p:ph idx="1"/>
          </p:nvPr>
        </p:nvSpPr>
        <p:spPr>
          <a:xfrm>
            <a:off x="838200" y="1825625"/>
            <a:ext cx="10515600" cy="2046287"/>
          </a:xfrm>
        </p:spPr>
        <p:txBody>
          <a:bodyPr/>
          <a:lstStyle/>
          <a:p>
            <a:pPr eaLnBrk="1" hangingPunct="1"/>
            <a:r>
              <a:rPr lang="en-US" altLang="lv-LV" sz="2000" dirty="0"/>
              <a:t>Binary search can perform operations </a:t>
            </a:r>
            <a:r>
              <a:rPr lang="en-US" altLang="lv-LV" sz="2000" dirty="0">
                <a:solidFill>
                  <a:schemeClr val="tx2"/>
                </a:solidFill>
              </a:rPr>
              <a:t>get</a:t>
            </a:r>
            <a:r>
              <a:rPr lang="en-US" altLang="lv-LV" sz="2000" dirty="0"/>
              <a:t>, </a:t>
            </a:r>
            <a:r>
              <a:rPr lang="en-US" altLang="lv-LV" sz="2000" dirty="0" err="1">
                <a:solidFill>
                  <a:schemeClr val="tx2"/>
                </a:solidFill>
              </a:rPr>
              <a:t>floorEntry</a:t>
            </a:r>
            <a:r>
              <a:rPr lang="en-US" altLang="lv-LV" sz="2000" dirty="0"/>
              <a:t> and </a:t>
            </a:r>
            <a:r>
              <a:rPr lang="en-US" altLang="lv-LV" sz="2000" dirty="0" err="1">
                <a:solidFill>
                  <a:schemeClr val="tx2"/>
                </a:solidFill>
              </a:rPr>
              <a:t>ceilingEntry</a:t>
            </a:r>
            <a:r>
              <a:rPr lang="en-US" altLang="lv-LV" sz="2000" dirty="0"/>
              <a:t>  on an ordered map implemented by means of an array-based sequence, sorted by key</a:t>
            </a:r>
          </a:p>
          <a:p>
            <a:pPr lvl="1" eaLnBrk="1" hangingPunct="1"/>
            <a:r>
              <a:rPr lang="en-US" altLang="lv-LV" sz="1800" dirty="0"/>
              <a:t>similar to the high-low game</a:t>
            </a:r>
          </a:p>
          <a:p>
            <a:pPr lvl="1" eaLnBrk="1" hangingPunct="1"/>
            <a:r>
              <a:rPr lang="en-US" altLang="lv-LV" sz="1800" dirty="0"/>
              <a:t>at each step, the number of candidate items is halved</a:t>
            </a:r>
          </a:p>
          <a:p>
            <a:pPr lvl="1" eaLnBrk="1" hangingPunct="1"/>
            <a:r>
              <a:rPr lang="en-US" altLang="lv-LV" sz="1800" dirty="0"/>
              <a:t>terminates after O(log n) steps</a:t>
            </a:r>
          </a:p>
          <a:p>
            <a:pPr eaLnBrk="1" hangingPunct="1"/>
            <a:r>
              <a:rPr lang="en-US" altLang="lv-LV" sz="2000" dirty="0"/>
              <a:t>Example: </a:t>
            </a:r>
            <a:r>
              <a:rPr lang="en-US" altLang="lv-LV" sz="2000" dirty="0">
                <a:solidFill>
                  <a:schemeClr val="tx2"/>
                </a:solidFill>
              </a:rPr>
              <a:t>find</a:t>
            </a:r>
            <a:r>
              <a:rPr lang="en-US" altLang="lv-LV" sz="2000" dirty="0"/>
              <a:t>(7)</a:t>
            </a:r>
          </a:p>
        </p:txBody>
      </p:sp>
      <p:sp>
        <p:nvSpPr>
          <p:cNvPr id="2055" name="Line 5"/>
          <p:cNvSpPr>
            <a:spLocks noChangeShapeType="1"/>
          </p:cNvSpPr>
          <p:nvPr/>
        </p:nvSpPr>
        <p:spPr bwMode="auto">
          <a:xfrm>
            <a:off x="2903538" y="41624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0" rIns="0" anchor="ctr"/>
          <a:lstStyle/>
          <a:p>
            <a:endParaRPr lang="lv-LV"/>
          </a:p>
        </p:txBody>
      </p:sp>
      <p:sp>
        <p:nvSpPr>
          <p:cNvPr id="2056" name="Oval 6"/>
          <p:cNvSpPr>
            <a:spLocks noChangeArrowheads="1"/>
          </p:cNvSpPr>
          <p:nvPr/>
        </p:nvSpPr>
        <p:spPr bwMode="auto">
          <a:xfrm>
            <a:off x="31892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57" name="Oval 7"/>
          <p:cNvSpPr>
            <a:spLocks noChangeArrowheads="1"/>
          </p:cNvSpPr>
          <p:nvPr/>
        </p:nvSpPr>
        <p:spPr bwMode="auto">
          <a:xfrm>
            <a:off x="37988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58" name="Oval 8"/>
          <p:cNvSpPr>
            <a:spLocks noChangeArrowheads="1"/>
          </p:cNvSpPr>
          <p:nvPr/>
        </p:nvSpPr>
        <p:spPr bwMode="auto">
          <a:xfrm>
            <a:off x="44084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59" name="Oval 9"/>
          <p:cNvSpPr>
            <a:spLocks noChangeArrowheads="1"/>
          </p:cNvSpPr>
          <p:nvPr/>
        </p:nvSpPr>
        <p:spPr bwMode="auto">
          <a:xfrm>
            <a:off x="50180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60" name="Oval 10"/>
          <p:cNvSpPr>
            <a:spLocks noChangeArrowheads="1"/>
          </p:cNvSpPr>
          <p:nvPr/>
        </p:nvSpPr>
        <p:spPr bwMode="auto">
          <a:xfrm>
            <a:off x="56276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61" name="Oval 11"/>
          <p:cNvSpPr>
            <a:spLocks noChangeArrowheads="1"/>
          </p:cNvSpPr>
          <p:nvPr/>
        </p:nvSpPr>
        <p:spPr bwMode="auto">
          <a:xfrm>
            <a:off x="6237288" y="4010025"/>
            <a:ext cx="304800" cy="304800"/>
          </a:xfrm>
          <a:prstGeom prst="ellipse">
            <a:avLst/>
          </a:prstGeom>
          <a:solidFill>
            <a:schemeClr val="accent2">
              <a:lumMod val="40000"/>
              <a:lumOff val="60000"/>
            </a:schemeClr>
          </a:solidFill>
          <a:ln w="571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8</a:t>
            </a:r>
          </a:p>
        </p:txBody>
      </p:sp>
      <p:sp>
        <p:nvSpPr>
          <p:cNvPr id="2062" name="Oval 12"/>
          <p:cNvSpPr>
            <a:spLocks noChangeArrowheads="1"/>
          </p:cNvSpPr>
          <p:nvPr/>
        </p:nvSpPr>
        <p:spPr bwMode="auto">
          <a:xfrm>
            <a:off x="68468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63" name="Oval 13"/>
          <p:cNvSpPr>
            <a:spLocks noChangeArrowheads="1"/>
          </p:cNvSpPr>
          <p:nvPr/>
        </p:nvSpPr>
        <p:spPr bwMode="auto">
          <a:xfrm>
            <a:off x="74564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64" name="Oval 14"/>
          <p:cNvSpPr>
            <a:spLocks noChangeArrowheads="1"/>
          </p:cNvSpPr>
          <p:nvPr/>
        </p:nvSpPr>
        <p:spPr bwMode="auto">
          <a:xfrm>
            <a:off x="80660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65" name="Oval 15"/>
          <p:cNvSpPr>
            <a:spLocks noChangeArrowheads="1"/>
          </p:cNvSpPr>
          <p:nvPr/>
        </p:nvSpPr>
        <p:spPr bwMode="auto">
          <a:xfrm>
            <a:off x="86756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66" name="Oval 16"/>
          <p:cNvSpPr>
            <a:spLocks noChangeArrowheads="1"/>
          </p:cNvSpPr>
          <p:nvPr/>
        </p:nvSpPr>
        <p:spPr bwMode="auto">
          <a:xfrm>
            <a:off x="92852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67" name="Oval 17"/>
          <p:cNvSpPr>
            <a:spLocks noChangeArrowheads="1"/>
          </p:cNvSpPr>
          <p:nvPr/>
        </p:nvSpPr>
        <p:spPr bwMode="auto">
          <a:xfrm>
            <a:off x="989488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68" name="Line 18"/>
          <p:cNvSpPr>
            <a:spLocks noChangeShapeType="1"/>
          </p:cNvSpPr>
          <p:nvPr/>
        </p:nvSpPr>
        <p:spPr bwMode="auto">
          <a:xfrm>
            <a:off x="2751138" y="4772025"/>
            <a:ext cx="7143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0" rIns="0" anchor="ctr"/>
          <a:lstStyle/>
          <a:p>
            <a:endParaRPr lang="lv-LV"/>
          </a:p>
        </p:txBody>
      </p:sp>
      <p:sp>
        <p:nvSpPr>
          <p:cNvPr id="2069" name="Oval 19"/>
          <p:cNvSpPr>
            <a:spLocks noChangeArrowheads="1"/>
          </p:cNvSpPr>
          <p:nvPr/>
        </p:nvSpPr>
        <p:spPr bwMode="auto">
          <a:xfrm>
            <a:off x="3189288" y="46196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70" name="Oval 20"/>
          <p:cNvSpPr>
            <a:spLocks noChangeArrowheads="1"/>
          </p:cNvSpPr>
          <p:nvPr/>
        </p:nvSpPr>
        <p:spPr bwMode="auto">
          <a:xfrm>
            <a:off x="3798888" y="4619625"/>
            <a:ext cx="304800" cy="304800"/>
          </a:xfrm>
          <a:prstGeom prst="ellipse">
            <a:avLst/>
          </a:prstGeom>
          <a:solidFill>
            <a:schemeClr val="accent2">
              <a:lumMod val="40000"/>
              <a:lumOff val="60000"/>
            </a:schemeClr>
          </a:solidFill>
          <a:ln w="571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3</a:t>
            </a:r>
          </a:p>
        </p:txBody>
      </p:sp>
      <p:sp>
        <p:nvSpPr>
          <p:cNvPr id="2071" name="Oval 21"/>
          <p:cNvSpPr>
            <a:spLocks noChangeArrowheads="1"/>
          </p:cNvSpPr>
          <p:nvPr/>
        </p:nvSpPr>
        <p:spPr bwMode="auto">
          <a:xfrm>
            <a:off x="4408488" y="46196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72" name="Oval 22"/>
          <p:cNvSpPr>
            <a:spLocks noChangeArrowheads="1"/>
          </p:cNvSpPr>
          <p:nvPr/>
        </p:nvSpPr>
        <p:spPr bwMode="auto">
          <a:xfrm>
            <a:off x="5018088" y="46196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73" name="Oval 23"/>
          <p:cNvSpPr>
            <a:spLocks noChangeArrowheads="1"/>
          </p:cNvSpPr>
          <p:nvPr/>
        </p:nvSpPr>
        <p:spPr bwMode="auto">
          <a:xfrm>
            <a:off x="5627688" y="46196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74" name="Oval 24"/>
          <p:cNvSpPr>
            <a:spLocks noChangeArrowheads="1"/>
          </p:cNvSpPr>
          <p:nvPr/>
        </p:nvSpPr>
        <p:spPr bwMode="auto">
          <a:xfrm>
            <a:off x="6237288" y="46196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075" name="Oval 25"/>
          <p:cNvSpPr>
            <a:spLocks noChangeArrowheads="1"/>
          </p:cNvSpPr>
          <p:nvPr/>
        </p:nvSpPr>
        <p:spPr bwMode="auto">
          <a:xfrm>
            <a:off x="6846888" y="46196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76" name="Oval 26"/>
          <p:cNvSpPr>
            <a:spLocks noChangeArrowheads="1"/>
          </p:cNvSpPr>
          <p:nvPr/>
        </p:nvSpPr>
        <p:spPr bwMode="auto">
          <a:xfrm>
            <a:off x="7456488" y="46196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77" name="Oval 27"/>
          <p:cNvSpPr>
            <a:spLocks noChangeArrowheads="1"/>
          </p:cNvSpPr>
          <p:nvPr/>
        </p:nvSpPr>
        <p:spPr bwMode="auto">
          <a:xfrm>
            <a:off x="8066088" y="46196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78" name="Oval 28"/>
          <p:cNvSpPr>
            <a:spLocks noChangeArrowheads="1"/>
          </p:cNvSpPr>
          <p:nvPr/>
        </p:nvSpPr>
        <p:spPr bwMode="auto">
          <a:xfrm>
            <a:off x="8675688" y="46196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79" name="Oval 29"/>
          <p:cNvSpPr>
            <a:spLocks noChangeArrowheads="1"/>
          </p:cNvSpPr>
          <p:nvPr/>
        </p:nvSpPr>
        <p:spPr bwMode="auto">
          <a:xfrm>
            <a:off x="9285288" y="46196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80" name="Oval 30"/>
          <p:cNvSpPr>
            <a:spLocks noChangeArrowheads="1"/>
          </p:cNvSpPr>
          <p:nvPr/>
        </p:nvSpPr>
        <p:spPr bwMode="auto">
          <a:xfrm>
            <a:off x="9894888" y="46196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81" name="Line 31"/>
          <p:cNvSpPr>
            <a:spLocks noChangeShapeType="1"/>
          </p:cNvSpPr>
          <p:nvPr/>
        </p:nvSpPr>
        <p:spPr bwMode="auto">
          <a:xfrm>
            <a:off x="2827338" y="5381625"/>
            <a:ext cx="7067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0" rIns="0" anchor="ctr"/>
          <a:lstStyle/>
          <a:p>
            <a:endParaRPr lang="lv-LV"/>
          </a:p>
        </p:txBody>
      </p:sp>
      <p:sp>
        <p:nvSpPr>
          <p:cNvPr id="2082" name="Oval 32"/>
          <p:cNvSpPr>
            <a:spLocks noChangeArrowheads="1"/>
          </p:cNvSpPr>
          <p:nvPr/>
        </p:nvSpPr>
        <p:spPr bwMode="auto">
          <a:xfrm>
            <a:off x="31892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83" name="Oval 33"/>
          <p:cNvSpPr>
            <a:spLocks noChangeArrowheads="1"/>
          </p:cNvSpPr>
          <p:nvPr/>
        </p:nvSpPr>
        <p:spPr bwMode="auto">
          <a:xfrm>
            <a:off x="37988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84" name="Oval 34"/>
          <p:cNvSpPr>
            <a:spLocks noChangeArrowheads="1"/>
          </p:cNvSpPr>
          <p:nvPr/>
        </p:nvSpPr>
        <p:spPr bwMode="auto">
          <a:xfrm>
            <a:off x="4408488" y="52292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85" name="Oval 35"/>
          <p:cNvSpPr>
            <a:spLocks noChangeArrowheads="1"/>
          </p:cNvSpPr>
          <p:nvPr/>
        </p:nvSpPr>
        <p:spPr bwMode="auto">
          <a:xfrm>
            <a:off x="5018088" y="5229225"/>
            <a:ext cx="304800" cy="304800"/>
          </a:xfrm>
          <a:prstGeom prst="ellipse">
            <a:avLst/>
          </a:prstGeom>
          <a:solidFill>
            <a:schemeClr val="accent2">
              <a:lumMod val="40000"/>
              <a:lumOff val="60000"/>
            </a:schemeClr>
          </a:solidFill>
          <a:ln w="571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5</a:t>
            </a:r>
          </a:p>
        </p:txBody>
      </p:sp>
      <p:sp>
        <p:nvSpPr>
          <p:cNvPr id="2086" name="Oval 36"/>
          <p:cNvSpPr>
            <a:spLocks noChangeArrowheads="1"/>
          </p:cNvSpPr>
          <p:nvPr/>
        </p:nvSpPr>
        <p:spPr bwMode="auto">
          <a:xfrm>
            <a:off x="5627688" y="52292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7</a:t>
            </a:r>
          </a:p>
        </p:txBody>
      </p:sp>
      <p:sp>
        <p:nvSpPr>
          <p:cNvPr id="2087" name="Oval 37"/>
          <p:cNvSpPr>
            <a:spLocks noChangeArrowheads="1"/>
          </p:cNvSpPr>
          <p:nvPr/>
        </p:nvSpPr>
        <p:spPr bwMode="auto">
          <a:xfrm>
            <a:off x="62372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088" name="Oval 38"/>
          <p:cNvSpPr>
            <a:spLocks noChangeArrowheads="1"/>
          </p:cNvSpPr>
          <p:nvPr/>
        </p:nvSpPr>
        <p:spPr bwMode="auto">
          <a:xfrm>
            <a:off x="68468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089" name="Oval 39"/>
          <p:cNvSpPr>
            <a:spLocks noChangeArrowheads="1"/>
          </p:cNvSpPr>
          <p:nvPr/>
        </p:nvSpPr>
        <p:spPr bwMode="auto">
          <a:xfrm>
            <a:off x="74564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090" name="Oval 40"/>
          <p:cNvSpPr>
            <a:spLocks noChangeArrowheads="1"/>
          </p:cNvSpPr>
          <p:nvPr/>
        </p:nvSpPr>
        <p:spPr bwMode="auto">
          <a:xfrm>
            <a:off x="80660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091" name="Oval 41"/>
          <p:cNvSpPr>
            <a:spLocks noChangeArrowheads="1"/>
          </p:cNvSpPr>
          <p:nvPr/>
        </p:nvSpPr>
        <p:spPr bwMode="auto">
          <a:xfrm>
            <a:off x="86756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092" name="Oval 42"/>
          <p:cNvSpPr>
            <a:spLocks noChangeArrowheads="1"/>
          </p:cNvSpPr>
          <p:nvPr/>
        </p:nvSpPr>
        <p:spPr bwMode="auto">
          <a:xfrm>
            <a:off x="92852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093" name="Oval 43"/>
          <p:cNvSpPr>
            <a:spLocks noChangeArrowheads="1"/>
          </p:cNvSpPr>
          <p:nvPr/>
        </p:nvSpPr>
        <p:spPr bwMode="auto">
          <a:xfrm>
            <a:off x="989488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094" name="Line 44"/>
          <p:cNvSpPr>
            <a:spLocks noChangeShapeType="1"/>
          </p:cNvSpPr>
          <p:nvPr/>
        </p:nvSpPr>
        <p:spPr bwMode="auto">
          <a:xfrm>
            <a:off x="2903538" y="5991225"/>
            <a:ext cx="6991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0" rIns="0" anchor="ctr"/>
          <a:lstStyle/>
          <a:p>
            <a:endParaRPr lang="lv-LV"/>
          </a:p>
        </p:txBody>
      </p:sp>
      <p:sp>
        <p:nvSpPr>
          <p:cNvPr id="2095" name="Oval 45"/>
          <p:cNvSpPr>
            <a:spLocks noChangeArrowheads="1"/>
          </p:cNvSpPr>
          <p:nvPr/>
        </p:nvSpPr>
        <p:spPr bwMode="auto">
          <a:xfrm>
            <a:off x="31892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a:t>
            </a:r>
          </a:p>
        </p:txBody>
      </p:sp>
      <p:sp>
        <p:nvSpPr>
          <p:cNvPr id="2096" name="Oval 46"/>
          <p:cNvSpPr>
            <a:spLocks noChangeArrowheads="1"/>
          </p:cNvSpPr>
          <p:nvPr/>
        </p:nvSpPr>
        <p:spPr bwMode="auto">
          <a:xfrm>
            <a:off x="37988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3</a:t>
            </a:r>
          </a:p>
        </p:txBody>
      </p:sp>
      <p:sp>
        <p:nvSpPr>
          <p:cNvPr id="2097" name="Oval 47"/>
          <p:cNvSpPr>
            <a:spLocks noChangeArrowheads="1"/>
          </p:cNvSpPr>
          <p:nvPr/>
        </p:nvSpPr>
        <p:spPr bwMode="auto">
          <a:xfrm>
            <a:off x="44084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4</a:t>
            </a:r>
          </a:p>
        </p:txBody>
      </p:sp>
      <p:sp>
        <p:nvSpPr>
          <p:cNvPr id="2098" name="Oval 48"/>
          <p:cNvSpPr>
            <a:spLocks noChangeArrowheads="1"/>
          </p:cNvSpPr>
          <p:nvPr/>
        </p:nvSpPr>
        <p:spPr bwMode="auto">
          <a:xfrm>
            <a:off x="50180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5</a:t>
            </a:r>
          </a:p>
        </p:txBody>
      </p:sp>
      <p:sp>
        <p:nvSpPr>
          <p:cNvPr id="2099" name="Oval 49"/>
          <p:cNvSpPr>
            <a:spLocks noChangeArrowheads="1"/>
          </p:cNvSpPr>
          <p:nvPr/>
        </p:nvSpPr>
        <p:spPr bwMode="auto">
          <a:xfrm>
            <a:off x="5627688" y="5838825"/>
            <a:ext cx="304800" cy="304800"/>
          </a:xfrm>
          <a:prstGeom prst="ellipse">
            <a:avLst/>
          </a:prstGeom>
          <a:solidFill>
            <a:schemeClr val="accent2">
              <a:lumMod val="40000"/>
              <a:lumOff val="60000"/>
            </a:schemeClr>
          </a:solidFill>
          <a:ln w="571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solidFill>
                  <a:schemeClr val="tx2"/>
                </a:solidFill>
              </a:rPr>
              <a:t>7</a:t>
            </a:r>
          </a:p>
        </p:txBody>
      </p:sp>
      <p:sp>
        <p:nvSpPr>
          <p:cNvPr id="2100" name="Oval 50"/>
          <p:cNvSpPr>
            <a:spLocks noChangeArrowheads="1"/>
          </p:cNvSpPr>
          <p:nvPr/>
        </p:nvSpPr>
        <p:spPr bwMode="auto">
          <a:xfrm>
            <a:off x="62372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8</a:t>
            </a:r>
          </a:p>
        </p:txBody>
      </p:sp>
      <p:sp>
        <p:nvSpPr>
          <p:cNvPr id="2101" name="Oval 51"/>
          <p:cNvSpPr>
            <a:spLocks noChangeArrowheads="1"/>
          </p:cNvSpPr>
          <p:nvPr/>
        </p:nvSpPr>
        <p:spPr bwMode="auto">
          <a:xfrm>
            <a:off x="68468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9</a:t>
            </a:r>
          </a:p>
        </p:txBody>
      </p:sp>
      <p:sp>
        <p:nvSpPr>
          <p:cNvPr id="2102" name="Oval 52"/>
          <p:cNvSpPr>
            <a:spLocks noChangeArrowheads="1"/>
          </p:cNvSpPr>
          <p:nvPr/>
        </p:nvSpPr>
        <p:spPr bwMode="auto">
          <a:xfrm>
            <a:off x="74564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11</a:t>
            </a:r>
          </a:p>
        </p:txBody>
      </p:sp>
      <p:sp>
        <p:nvSpPr>
          <p:cNvPr id="2103" name="Oval 53"/>
          <p:cNvSpPr>
            <a:spLocks noChangeArrowheads="1"/>
          </p:cNvSpPr>
          <p:nvPr/>
        </p:nvSpPr>
        <p:spPr bwMode="auto">
          <a:xfrm>
            <a:off x="80660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14</a:t>
            </a:r>
          </a:p>
        </p:txBody>
      </p:sp>
      <p:sp>
        <p:nvSpPr>
          <p:cNvPr id="2104" name="Oval 54"/>
          <p:cNvSpPr>
            <a:spLocks noChangeArrowheads="1"/>
          </p:cNvSpPr>
          <p:nvPr/>
        </p:nvSpPr>
        <p:spPr bwMode="auto">
          <a:xfrm>
            <a:off x="86756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16</a:t>
            </a:r>
          </a:p>
        </p:txBody>
      </p:sp>
      <p:sp>
        <p:nvSpPr>
          <p:cNvPr id="2105" name="Oval 55"/>
          <p:cNvSpPr>
            <a:spLocks noChangeArrowheads="1"/>
          </p:cNvSpPr>
          <p:nvPr/>
        </p:nvSpPr>
        <p:spPr bwMode="auto">
          <a:xfrm>
            <a:off x="92852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18</a:t>
            </a:r>
          </a:p>
        </p:txBody>
      </p:sp>
      <p:sp>
        <p:nvSpPr>
          <p:cNvPr id="2106" name="Oval 56"/>
          <p:cNvSpPr>
            <a:spLocks noChangeArrowheads="1"/>
          </p:cNvSpPr>
          <p:nvPr/>
        </p:nvSpPr>
        <p:spPr bwMode="auto">
          <a:xfrm>
            <a:off x="9894888"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19</a:t>
            </a:r>
          </a:p>
        </p:txBody>
      </p:sp>
      <p:sp>
        <p:nvSpPr>
          <p:cNvPr id="2107" name="Oval 57"/>
          <p:cNvSpPr>
            <a:spLocks noChangeArrowheads="1"/>
          </p:cNvSpPr>
          <p:nvPr/>
        </p:nvSpPr>
        <p:spPr bwMode="auto">
          <a:xfrm>
            <a:off x="2598738" y="40100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08" name="Oval 58"/>
          <p:cNvSpPr>
            <a:spLocks noChangeArrowheads="1"/>
          </p:cNvSpPr>
          <p:nvPr/>
        </p:nvSpPr>
        <p:spPr bwMode="auto">
          <a:xfrm>
            <a:off x="2598738" y="4619625"/>
            <a:ext cx="304800" cy="304800"/>
          </a:xfrm>
          <a:prstGeom prst="ellipse">
            <a:avLst/>
          </a:prstGeom>
          <a:solidFill>
            <a:schemeClr val="accent2">
              <a:lumMod val="40000"/>
              <a:lumOff val="60000"/>
            </a:schemeClr>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09" name="Oval 59"/>
          <p:cNvSpPr>
            <a:spLocks noChangeArrowheads="1"/>
          </p:cNvSpPr>
          <p:nvPr/>
        </p:nvSpPr>
        <p:spPr bwMode="auto">
          <a:xfrm>
            <a:off x="2598738" y="52292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10" name="Oval 60"/>
          <p:cNvSpPr>
            <a:spLocks noChangeArrowheads="1"/>
          </p:cNvSpPr>
          <p:nvPr/>
        </p:nvSpPr>
        <p:spPr bwMode="auto">
          <a:xfrm>
            <a:off x="2608263" y="5838825"/>
            <a:ext cx="304800" cy="304800"/>
          </a:xfrm>
          <a:prstGeom prst="ellipse">
            <a:avLst/>
          </a:prstGeom>
          <a:solidFill>
            <a:schemeClr val="bg2"/>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400"/>
              <a:t>0</a:t>
            </a:r>
          </a:p>
        </p:txBody>
      </p:sp>
      <p:sp>
        <p:nvSpPr>
          <p:cNvPr id="2111" name="Text Box 61"/>
          <p:cNvSpPr txBox="1">
            <a:spLocks noChangeArrowheads="1"/>
          </p:cNvSpPr>
          <p:nvPr/>
        </p:nvSpPr>
        <p:spPr bwMode="auto">
          <a:xfrm>
            <a:off x="6213475" y="4256088"/>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2" name="Text Box 62"/>
          <p:cNvSpPr txBox="1">
            <a:spLocks noChangeArrowheads="1"/>
          </p:cNvSpPr>
          <p:nvPr/>
        </p:nvSpPr>
        <p:spPr bwMode="auto">
          <a:xfrm>
            <a:off x="2598738" y="4257675"/>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3" name="Text Box 63"/>
          <p:cNvSpPr txBox="1">
            <a:spLocks noChangeArrowheads="1"/>
          </p:cNvSpPr>
          <p:nvPr/>
        </p:nvSpPr>
        <p:spPr bwMode="auto">
          <a:xfrm>
            <a:off x="9913938" y="42560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14" name="Text Box 64"/>
          <p:cNvSpPr txBox="1">
            <a:spLocks noChangeArrowheads="1"/>
          </p:cNvSpPr>
          <p:nvPr/>
        </p:nvSpPr>
        <p:spPr bwMode="auto">
          <a:xfrm>
            <a:off x="3770313" y="48768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5" name="Text Box 65"/>
          <p:cNvSpPr txBox="1">
            <a:spLocks noChangeArrowheads="1"/>
          </p:cNvSpPr>
          <p:nvPr/>
        </p:nvSpPr>
        <p:spPr bwMode="auto">
          <a:xfrm>
            <a:off x="2598738" y="4878388"/>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6" name="Text Box 66"/>
          <p:cNvSpPr txBox="1">
            <a:spLocks noChangeArrowheads="1"/>
          </p:cNvSpPr>
          <p:nvPr/>
        </p:nvSpPr>
        <p:spPr bwMode="auto">
          <a:xfrm>
            <a:off x="5627688" y="4876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17" name="Text Box 67"/>
          <p:cNvSpPr txBox="1">
            <a:spLocks noChangeArrowheads="1"/>
          </p:cNvSpPr>
          <p:nvPr/>
        </p:nvSpPr>
        <p:spPr bwMode="auto">
          <a:xfrm>
            <a:off x="5008563" y="5497513"/>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m</a:t>
            </a:r>
          </a:p>
        </p:txBody>
      </p:sp>
      <p:sp>
        <p:nvSpPr>
          <p:cNvPr id="2118" name="Text Box 68"/>
          <p:cNvSpPr txBox="1">
            <a:spLocks noChangeArrowheads="1"/>
          </p:cNvSpPr>
          <p:nvPr/>
        </p:nvSpPr>
        <p:spPr bwMode="auto">
          <a:xfrm>
            <a:off x="4427538" y="549910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p>
        </p:txBody>
      </p:sp>
      <p:sp>
        <p:nvSpPr>
          <p:cNvPr id="2119" name="Text Box 69"/>
          <p:cNvSpPr txBox="1">
            <a:spLocks noChangeArrowheads="1"/>
          </p:cNvSpPr>
          <p:nvPr/>
        </p:nvSpPr>
        <p:spPr bwMode="auto">
          <a:xfrm>
            <a:off x="5627688" y="549751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h</a:t>
            </a:r>
          </a:p>
        </p:txBody>
      </p:sp>
      <p:sp>
        <p:nvSpPr>
          <p:cNvPr id="2120" name="Text Box 70"/>
          <p:cNvSpPr txBox="1">
            <a:spLocks noChangeArrowheads="1"/>
          </p:cNvSpPr>
          <p:nvPr/>
        </p:nvSpPr>
        <p:spPr bwMode="auto">
          <a:xfrm>
            <a:off x="5380038" y="6113463"/>
            <a:ext cx="785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600" b="1" i="1">
                <a:latin typeface="Times New Roman" panose="02020603050405020304" pitchFamily="18" charset="0"/>
              </a:rPr>
              <a:t>l</a:t>
            </a:r>
            <a:r>
              <a:rPr lang="en-US" altLang="lv-LV" sz="1600">
                <a:latin typeface="Symbol" panose="05050102010706020507" pitchFamily="18" charset="2"/>
              </a:rPr>
              <a:t>=</a:t>
            </a:r>
            <a:r>
              <a:rPr lang="en-US" altLang="lv-LV" sz="1600" b="1" i="1">
                <a:latin typeface="Times New Roman" panose="02020603050405020304" pitchFamily="18" charset="0"/>
              </a:rPr>
              <a:t>m </a:t>
            </a:r>
            <a:r>
              <a:rPr lang="en-US" altLang="lv-LV" sz="1600">
                <a:latin typeface="Symbol" panose="05050102010706020507" pitchFamily="18" charset="2"/>
              </a:rPr>
              <a:t>=</a:t>
            </a:r>
            <a:r>
              <a:rPr lang="en-US" altLang="lv-LV" sz="1600" b="1" i="1">
                <a:latin typeface="Times New Roman" panose="02020603050405020304" pitchFamily="18" charset="0"/>
              </a:rPr>
              <a:t>h</a:t>
            </a:r>
          </a:p>
        </p:txBody>
      </p:sp>
    </p:spTree>
    <p:extLst>
      <p:ext uri="{BB962C8B-B14F-4D97-AF65-F5344CB8AC3E}">
        <p14:creationId xmlns:p14="http://schemas.microsoft.com/office/powerpoint/2010/main" val="2136654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a:t>
            </a:r>
            <a:r>
              <a:rPr lang="lv-LV" dirty="0"/>
              <a:t>an AVL Tree after </a:t>
            </a:r>
            <a:r>
              <a:rPr lang="lv-LV" dirty="0" smtClean="0"/>
              <a:t>Insert – 2 </a:t>
            </a:r>
            <a:endParaRPr lang="en-US" dirty="0"/>
          </a:p>
        </p:txBody>
      </p:sp>
      <p:sp>
        <p:nvSpPr>
          <p:cNvPr id="3" name="Content Placeholder 2"/>
          <p:cNvSpPr>
            <a:spLocks noGrp="1"/>
          </p:cNvSpPr>
          <p:nvPr>
            <p:ph idx="1"/>
          </p:nvPr>
        </p:nvSpPr>
        <p:spPr/>
        <p:txBody>
          <a:bodyPr>
            <a:normAutofit/>
          </a:bodyPr>
          <a:lstStyle/>
          <a:p>
            <a:r>
              <a:rPr lang="lv-LV" dirty="0" smtClean="0"/>
              <a:t>A</a:t>
            </a:r>
            <a:r>
              <a:rPr lang="en-US" dirty="0" smtClean="0"/>
              <a:t> node is inserted and the resulting updates cause a node to become imbalanced</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2667000"/>
            <a:ext cx="78215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9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2"/>
          <p:cNvSpPr>
            <a:spLocks noGrp="1" noChangeArrowheads="1"/>
          </p:cNvSpPr>
          <p:nvPr>
            <p:ph type="title"/>
          </p:nvPr>
        </p:nvSpPr>
        <p:spPr/>
        <p:txBody>
          <a:bodyPr/>
          <a:lstStyle/>
          <a:p>
            <a:pPr eaLnBrk="1" hangingPunct="1"/>
            <a:r>
              <a:rPr lang="lv-LV" altLang="en-US" dirty="0" smtClean="0"/>
              <a:t>Show Delete Step by Step</a:t>
            </a:r>
            <a:endParaRPr lang="en-US" altLang="en-US" dirty="0" smtClean="0"/>
          </a:p>
        </p:txBody>
      </p:sp>
      <p:sp>
        <p:nvSpPr>
          <p:cNvPr id="13325"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en-US" sz="2000" dirty="0"/>
              <a:t>Let </a:t>
            </a:r>
            <a:r>
              <a:rPr lang="en-US" altLang="en-US" sz="2000" dirty="0">
                <a:solidFill>
                  <a:schemeClr val="tx2"/>
                </a:solidFill>
              </a:rPr>
              <a:t>z</a:t>
            </a:r>
            <a:r>
              <a:rPr lang="en-US" altLang="en-US" sz="2000" dirty="0"/>
              <a:t> be the </a:t>
            </a:r>
            <a:r>
              <a:rPr lang="en-US" altLang="en-US" sz="2000" dirty="0">
                <a:solidFill>
                  <a:schemeClr val="tx2"/>
                </a:solidFill>
              </a:rPr>
              <a:t>first unbalanced</a:t>
            </a:r>
            <a:r>
              <a:rPr lang="en-US" altLang="en-US" sz="2000" dirty="0"/>
              <a:t> node encountered while travelling up the tree from w. Also, let y be the child of z with the larger height, and let x be the child of y with the larger height</a:t>
            </a:r>
          </a:p>
          <a:p>
            <a:pPr eaLnBrk="1" hangingPunct="1">
              <a:lnSpc>
                <a:spcPct val="90000"/>
              </a:lnSpc>
            </a:pPr>
            <a:r>
              <a:rPr lang="en-US" altLang="en-US" sz="2000" dirty="0"/>
              <a:t>We perform </a:t>
            </a:r>
            <a:r>
              <a:rPr lang="en-US" altLang="en-US" sz="2000" dirty="0">
                <a:solidFill>
                  <a:schemeClr val="tx2"/>
                </a:solidFill>
              </a:rPr>
              <a:t>restructure</a:t>
            </a:r>
            <a:r>
              <a:rPr lang="en-US" altLang="en-US" sz="2000" dirty="0"/>
              <a:t>(x) to restore balance at z</a:t>
            </a:r>
          </a:p>
          <a:p>
            <a:pPr eaLnBrk="1" hangingPunct="1">
              <a:lnSpc>
                <a:spcPct val="90000"/>
              </a:lnSpc>
            </a:pPr>
            <a:r>
              <a:rPr lang="en-US" altLang="en-US" sz="2000" dirty="0"/>
              <a:t>As this restructuring may upset the balance of another node higher in the tree, we must continue checking for balance until the root of T is reached</a:t>
            </a:r>
          </a:p>
        </p:txBody>
      </p:sp>
      <p:sp>
        <p:nvSpPr>
          <p:cNvPr id="13316" name="AutoShape 85"/>
          <p:cNvSpPr>
            <a:spLocks noChangeArrowheads="1"/>
          </p:cNvSpPr>
          <p:nvPr/>
        </p:nvSpPr>
        <p:spPr bwMode="auto">
          <a:xfrm>
            <a:off x="8839200" y="4724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7" name="AutoShape 87"/>
          <p:cNvSpPr>
            <a:spLocks noChangeArrowheads="1"/>
          </p:cNvSpPr>
          <p:nvPr/>
        </p:nvSpPr>
        <p:spPr bwMode="auto">
          <a:xfrm>
            <a:off x="8610600" y="47244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8" name="AutoShape 88"/>
          <p:cNvSpPr>
            <a:spLocks noChangeArrowheads="1"/>
          </p:cNvSpPr>
          <p:nvPr/>
        </p:nvSpPr>
        <p:spPr bwMode="auto">
          <a:xfrm>
            <a:off x="7620000" y="48006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19" name="AutoShape 86"/>
          <p:cNvSpPr>
            <a:spLocks noChangeArrowheads="1"/>
          </p:cNvSpPr>
          <p:nvPr/>
        </p:nvSpPr>
        <p:spPr bwMode="auto">
          <a:xfrm>
            <a:off x="6858000" y="4724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0" name="AutoShape 84"/>
          <p:cNvSpPr>
            <a:spLocks noChangeArrowheads="1"/>
          </p:cNvSpPr>
          <p:nvPr/>
        </p:nvSpPr>
        <p:spPr bwMode="auto">
          <a:xfrm>
            <a:off x="4724400" y="54864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1" name="AutoShape 83"/>
          <p:cNvSpPr>
            <a:spLocks noChangeArrowheads="1"/>
          </p:cNvSpPr>
          <p:nvPr/>
        </p:nvSpPr>
        <p:spPr bwMode="auto">
          <a:xfrm>
            <a:off x="4495800" y="54864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2" name="AutoShape 82"/>
          <p:cNvSpPr>
            <a:spLocks noChangeArrowheads="1"/>
          </p:cNvSpPr>
          <p:nvPr/>
        </p:nvSpPr>
        <p:spPr bwMode="auto">
          <a:xfrm>
            <a:off x="3352800" y="50292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3" name="AutoShape 81"/>
          <p:cNvSpPr>
            <a:spLocks noChangeArrowheads="1"/>
          </p:cNvSpPr>
          <p:nvPr/>
        </p:nvSpPr>
        <p:spPr bwMode="auto">
          <a:xfrm>
            <a:off x="2895600" y="42672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26" name="Oval 5"/>
          <p:cNvSpPr>
            <a:spLocks noChangeArrowheads="1"/>
          </p:cNvSpPr>
          <p:nvPr/>
        </p:nvSpPr>
        <p:spPr bwMode="auto">
          <a:xfrm>
            <a:off x="3694114" y="37190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3327" name="Oval 6"/>
          <p:cNvSpPr>
            <a:spLocks noChangeArrowheads="1"/>
          </p:cNvSpPr>
          <p:nvPr/>
        </p:nvSpPr>
        <p:spPr bwMode="auto">
          <a:xfrm>
            <a:off x="3160714" y="4328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3328" name="Oval 7"/>
          <p:cNvSpPr>
            <a:spLocks noChangeArrowheads="1"/>
          </p:cNvSpPr>
          <p:nvPr/>
        </p:nvSpPr>
        <p:spPr bwMode="auto">
          <a:xfrm>
            <a:off x="4700589" y="50144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3329" name="Oval 8"/>
          <p:cNvSpPr>
            <a:spLocks noChangeArrowheads="1"/>
          </p:cNvSpPr>
          <p:nvPr/>
        </p:nvSpPr>
        <p:spPr bwMode="auto">
          <a:xfrm>
            <a:off x="3894139" y="50144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3330" name="Oval 9"/>
          <p:cNvSpPr>
            <a:spLocks noChangeArrowheads="1"/>
          </p:cNvSpPr>
          <p:nvPr/>
        </p:nvSpPr>
        <p:spPr bwMode="auto">
          <a:xfrm>
            <a:off x="4903789" y="56875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3331" name="Oval 10"/>
          <p:cNvSpPr>
            <a:spLocks noChangeArrowheads="1"/>
          </p:cNvSpPr>
          <p:nvPr/>
        </p:nvSpPr>
        <p:spPr bwMode="auto">
          <a:xfrm>
            <a:off x="3541714" y="5700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3332" name="Oval 11"/>
          <p:cNvSpPr>
            <a:spLocks noChangeArrowheads="1"/>
          </p:cNvSpPr>
          <p:nvPr/>
        </p:nvSpPr>
        <p:spPr bwMode="auto">
          <a:xfrm>
            <a:off x="4303714" y="4328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3333" name="Rectangle 12"/>
          <p:cNvSpPr>
            <a:spLocks noChangeArrowheads="1"/>
          </p:cNvSpPr>
          <p:nvPr/>
        </p:nvSpPr>
        <p:spPr bwMode="auto">
          <a:xfrm>
            <a:off x="3154364" y="48110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4" name="Rectangle 13"/>
          <p:cNvSpPr>
            <a:spLocks noChangeArrowheads="1"/>
          </p:cNvSpPr>
          <p:nvPr/>
        </p:nvSpPr>
        <p:spPr bwMode="auto">
          <a:xfrm>
            <a:off x="3459164" y="48110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5" name="Rectangle 14"/>
          <p:cNvSpPr>
            <a:spLocks noChangeArrowheads="1"/>
          </p:cNvSpPr>
          <p:nvPr/>
        </p:nvSpPr>
        <p:spPr bwMode="auto">
          <a:xfrm>
            <a:off x="3544889"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6" name="Rectangle 15"/>
          <p:cNvSpPr>
            <a:spLocks noChangeArrowheads="1"/>
          </p:cNvSpPr>
          <p:nvPr/>
        </p:nvSpPr>
        <p:spPr bwMode="auto">
          <a:xfrm>
            <a:off x="3849689"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7" name="Rectangle 16"/>
          <p:cNvSpPr>
            <a:spLocks noChangeArrowheads="1"/>
          </p:cNvSpPr>
          <p:nvPr/>
        </p:nvSpPr>
        <p:spPr bwMode="auto">
          <a:xfrm>
            <a:off x="4611689" y="55603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8" name="Rectangle 17"/>
          <p:cNvSpPr>
            <a:spLocks noChangeArrowheads="1"/>
          </p:cNvSpPr>
          <p:nvPr/>
        </p:nvSpPr>
        <p:spPr bwMode="auto">
          <a:xfrm>
            <a:off x="4916489" y="61699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39" name="Rectangle 18"/>
          <p:cNvSpPr>
            <a:spLocks noChangeArrowheads="1"/>
          </p:cNvSpPr>
          <p:nvPr/>
        </p:nvSpPr>
        <p:spPr bwMode="auto">
          <a:xfrm>
            <a:off x="5221289" y="61699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40" name="AutoShape 19"/>
          <p:cNvCxnSpPr>
            <a:cxnSpLocks noChangeShapeType="1"/>
            <a:stCxn id="13326" idx="4"/>
            <a:endCxn id="13327" idx="0"/>
          </p:cNvCxnSpPr>
          <p:nvPr/>
        </p:nvCxnSpPr>
        <p:spPr bwMode="auto">
          <a:xfrm flipH="1">
            <a:off x="3384550" y="4137026"/>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1" name="AutoShape 20"/>
          <p:cNvCxnSpPr>
            <a:cxnSpLocks noChangeShapeType="1"/>
            <a:stCxn id="13327" idx="4"/>
            <a:endCxn id="13333" idx="0"/>
          </p:cNvCxnSpPr>
          <p:nvPr/>
        </p:nvCxnSpPr>
        <p:spPr bwMode="auto">
          <a:xfrm flipH="1">
            <a:off x="3230564" y="4746626"/>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2" name="AutoShape 21"/>
          <p:cNvCxnSpPr>
            <a:cxnSpLocks noChangeShapeType="1"/>
            <a:stCxn id="13327" idx="4"/>
            <a:endCxn id="13334" idx="0"/>
          </p:cNvCxnSpPr>
          <p:nvPr/>
        </p:nvCxnSpPr>
        <p:spPr bwMode="auto">
          <a:xfrm>
            <a:off x="3384551" y="4746626"/>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3" name="AutoShape 22"/>
          <p:cNvCxnSpPr>
            <a:cxnSpLocks noChangeShapeType="1"/>
            <a:stCxn id="13326" idx="4"/>
            <a:endCxn id="13332" idx="0"/>
          </p:cNvCxnSpPr>
          <p:nvPr/>
        </p:nvCxnSpPr>
        <p:spPr bwMode="auto">
          <a:xfrm>
            <a:off x="3917950" y="4137026"/>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4" name="AutoShape 23"/>
          <p:cNvCxnSpPr>
            <a:cxnSpLocks noChangeShapeType="1"/>
            <a:stCxn id="13328" idx="0"/>
            <a:endCxn id="13332" idx="4"/>
          </p:cNvCxnSpPr>
          <p:nvPr/>
        </p:nvCxnSpPr>
        <p:spPr bwMode="auto">
          <a:xfrm flipH="1" flipV="1">
            <a:off x="4527551" y="4746626"/>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5" name="AutoShape 24"/>
          <p:cNvCxnSpPr>
            <a:cxnSpLocks noChangeShapeType="1"/>
            <a:stCxn id="13328" idx="4"/>
            <a:endCxn id="13330" idx="0"/>
          </p:cNvCxnSpPr>
          <p:nvPr/>
        </p:nvCxnSpPr>
        <p:spPr bwMode="auto">
          <a:xfrm>
            <a:off x="4924425" y="54324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6" name="AutoShape 25"/>
          <p:cNvCxnSpPr>
            <a:cxnSpLocks noChangeShapeType="1"/>
            <a:stCxn id="13329" idx="4"/>
            <a:endCxn id="13331" idx="0"/>
          </p:cNvCxnSpPr>
          <p:nvPr/>
        </p:nvCxnSpPr>
        <p:spPr bwMode="auto">
          <a:xfrm flipH="1">
            <a:off x="3765551" y="543242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7" name="AutoShape 26"/>
          <p:cNvCxnSpPr>
            <a:cxnSpLocks noChangeShapeType="1"/>
            <a:stCxn id="13331" idx="4"/>
            <a:endCxn id="13335" idx="0"/>
          </p:cNvCxnSpPr>
          <p:nvPr/>
        </p:nvCxnSpPr>
        <p:spPr bwMode="auto">
          <a:xfrm flipH="1">
            <a:off x="3621088" y="61182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8" name="AutoShape 27"/>
          <p:cNvCxnSpPr>
            <a:cxnSpLocks noChangeShapeType="1"/>
            <a:stCxn id="13331" idx="4"/>
            <a:endCxn id="13336" idx="0"/>
          </p:cNvCxnSpPr>
          <p:nvPr/>
        </p:nvCxnSpPr>
        <p:spPr bwMode="auto">
          <a:xfrm>
            <a:off x="3765550" y="61182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49" name="AutoShape 28"/>
          <p:cNvCxnSpPr>
            <a:cxnSpLocks noChangeShapeType="1"/>
            <a:stCxn id="13329" idx="4"/>
            <a:endCxn id="13354" idx="0"/>
          </p:cNvCxnSpPr>
          <p:nvPr/>
        </p:nvCxnSpPr>
        <p:spPr bwMode="auto">
          <a:xfrm>
            <a:off x="4117975" y="543242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0" name="AutoShape 29"/>
          <p:cNvCxnSpPr>
            <a:cxnSpLocks noChangeShapeType="1"/>
            <a:stCxn id="13328" idx="4"/>
            <a:endCxn id="13337" idx="0"/>
          </p:cNvCxnSpPr>
          <p:nvPr/>
        </p:nvCxnSpPr>
        <p:spPr bwMode="auto">
          <a:xfrm flipH="1">
            <a:off x="4687889" y="5432426"/>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1" name="AutoShape 30"/>
          <p:cNvCxnSpPr>
            <a:cxnSpLocks noChangeShapeType="1"/>
            <a:stCxn id="13329" idx="0"/>
            <a:endCxn id="13332" idx="4"/>
          </p:cNvCxnSpPr>
          <p:nvPr/>
        </p:nvCxnSpPr>
        <p:spPr bwMode="auto">
          <a:xfrm flipV="1">
            <a:off x="4117976" y="4746626"/>
            <a:ext cx="40957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2" name="AutoShape 31"/>
          <p:cNvCxnSpPr>
            <a:cxnSpLocks noChangeShapeType="1"/>
            <a:stCxn id="13330" idx="4"/>
            <a:endCxn id="13338" idx="0"/>
          </p:cNvCxnSpPr>
          <p:nvPr/>
        </p:nvCxnSpPr>
        <p:spPr bwMode="auto">
          <a:xfrm flipH="1">
            <a:off x="4992689" y="6105526"/>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3" name="AutoShape 32"/>
          <p:cNvCxnSpPr>
            <a:cxnSpLocks noChangeShapeType="1"/>
            <a:stCxn id="13330" idx="4"/>
            <a:endCxn id="13339" idx="0"/>
          </p:cNvCxnSpPr>
          <p:nvPr/>
        </p:nvCxnSpPr>
        <p:spPr bwMode="auto">
          <a:xfrm>
            <a:off x="5127626" y="6105526"/>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54" name="Oval 33"/>
          <p:cNvSpPr>
            <a:spLocks noChangeArrowheads="1"/>
          </p:cNvSpPr>
          <p:nvPr/>
        </p:nvSpPr>
        <p:spPr bwMode="auto">
          <a:xfrm>
            <a:off x="4090989" y="5700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3355" name="Rectangle 34"/>
          <p:cNvSpPr>
            <a:spLocks noChangeArrowheads="1"/>
          </p:cNvSpPr>
          <p:nvPr/>
        </p:nvSpPr>
        <p:spPr bwMode="auto">
          <a:xfrm>
            <a:off x="4094164"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56" name="Rectangle 35"/>
          <p:cNvSpPr>
            <a:spLocks noChangeArrowheads="1"/>
          </p:cNvSpPr>
          <p:nvPr/>
        </p:nvSpPr>
        <p:spPr bwMode="auto">
          <a:xfrm>
            <a:off x="4398964" y="61826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57" name="AutoShape 36"/>
          <p:cNvCxnSpPr>
            <a:cxnSpLocks noChangeShapeType="1"/>
            <a:stCxn id="13354" idx="4"/>
            <a:endCxn id="13355" idx="0"/>
          </p:cNvCxnSpPr>
          <p:nvPr/>
        </p:nvCxnSpPr>
        <p:spPr bwMode="auto">
          <a:xfrm flipH="1">
            <a:off x="4170363" y="61182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58" name="AutoShape 37"/>
          <p:cNvCxnSpPr>
            <a:cxnSpLocks noChangeShapeType="1"/>
            <a:stCxn id="13354" idx="4"/>
            <a:endCxn id="13356" idx="0"/>
          </p:cNvCxnSpPr>
          <p:nvPr/>
        </p:nvCxnSpPr>
        <p:spPr bwMode="auto">
          <a:xfrm>
            <a:off x="4314825" y="61182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59" name="Text Box 38"/>
          <p:cNvSpPr txBox="1">
            <a:spLocks noChangeArrowheads="1"/>
          </p:cNvSpPr>
          <p:nvPr/>
        </p:nvSpPr>
        <p:spPr bwMode="auto">
          <a:xfrm>
            <a:off x="2667000" y="4276725"/>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w</a:t>
            </a:r>
          </a:p>
        </p:txBody>
      </p:sp>
      <p:sp>
        <p:nvSpPr>
          <p:cNvPr id="13360" name="Text Box 39"/>
          <p:cNvSpPr txBox="1">
            <a:spLocks noChangeArrowheads="1"/>
          </p:cNvSpPr>
          <p:nvPr/>
        </p:nvSpPr>
        <p:spPr bwMode="auto">
          <a:xfrm>
            <a:off x="5516563" y="4943475"/>
            <a:ext cx="571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c=x</a:t>
            </a:r>
          </a:p>
        </p:txBody>
      </p:sp>
      <p:sp>
        <p:nvSpPr>
          <p:cNvPr id="13361" name="Text Box 40"/>
          <p:cNvSpPr txBox="1">
            <a:spLocks noChangeArrowheads="1"/>
          </p:cNvSpPr>
          <p:nvPr/>
        </p:nvSpPr>
        <p:spPr bwMode="auto">
          <a:xfrm>
            <a:off x="5100639" y="4286250"/>
            <a:ext cx="585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b=y</a:t>
            </a:r>
          </a:p>
        </p:txBody>
      </p:sp>
      <p:sp>
        <p:nvSpPr>
          <p:cNvPr id="13362" name="Text Box 41"/>
          <p:cNvSpPr txBox="1">
            <a:spLocks noChangeArrowheads="1"/>
          </p:cNvSpPr>
          <p:nvPr/>
        </p:nvSpPr>
        <p:spPr bwMode="auto">
          <a:xfrm>
            <a:off x="2871788" y="3714750"/>
            <a:ext cx="55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2000">
                <a:solidFill>
                  <a:schemeClr val="accent2"/>
                </a:solidFill>
                <a:latin typeface="Times New Roman" panose="02020603050405020304" pitchFamily="18" charset="0"/>
              </a:rPr>
              <a:t>a=z</a:t>
            </a:r>
          </a:p>
        </p:txBody>
      </p:sp>
      <p:sp>
        <p:nvSpPr>
          <p:cNvPr id="13363" name="Line 42"/>
          <p:cNvSpPr>
            <a:spLocks noChangeShapeType="1"/>
          </p:cNvSpPr>
          <p:nvPr/>
        </p:nvSpPr>
        <p:spPr bwMode="auto">
          <a:xfrm>
            <a:off x="3392488" y="391795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4" name="Line 43"/>
          <p:cNvSpPr>
            <a:spLocks noChangeShapeType="1"/>
          </p:cNvSpPr>
          <p:nvPr/>
        </p:nvSpPr>
        <p:spPr bwMode="auto">
          <a:xfrm flipV="1">
            <a:off x="2924175" y="45370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5" name="Line 44"/>
          <p:cNvSpPr>
            <a:spLocks noChangeShapeType="1"/>
          </p:cNvSpPr>
          <p:nvPr/>
        </p:nvSpPr>
        <p:spPr bwMode="auto">
          <a:xfrm flipH="1">
            <a:off x="4764088" y="4546600"/>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6" name="Line 45"/>
          <p:cNvSpPr>
            <a:spLocks noChangeShapeType="1"/>
          </p:cNvSpPr>
          <p:nvPr/>
        </p:nvSpPr>
        <p:spPr bwMode="auto">
          <a:xfrm flipH="1">
            <a:off x="5173663" y="5203825"/>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lv-LV"/>
          </a:p>
        </p:txBody>
      </p:sp>
      <p:sp>
        <p:nvSpPr>
          <p:cNvPr id="13367" name="Oval 47"/>
          <p:cNvSpPr>
            <a:spLocks noChangeArrowheads="1"/>
          </p:cNvSpPr>
          <p:nvPr/>
        </p:nvSpPr>
        <p:spPr bwMode="auto">
          <a:xfrm>
            <a:off x="7626351" y="41635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44</a:t>
            </a:r>
          </a:p>
        </p:txBody>
      </p:sp>
      <p:sp>
        <p:nvSpPr>
          <p:cNvPr id="13368" name="Oval 48"/>
          <p:cNvSpPr>
            <a:spLocks noChangeArrowheads="1"/>
          </p:cNvSpPr>
          <p:nvPr/>
        </p:nvSpPr>
        <p:spPr bwMode="auto">
          <a:xfrm>
            <a:off x="7169151"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17</a:t>
            </a:r>
          </a:p>
        </p:txBody>
      </p:sp>
      <p:sp>
        <p:nvSpPr>
          <p:cNvPr id="13369" name="Oval 49"/>
          <p:cNvSpPr>
            <a:spLocks noChangeArrowheads="1"/>
          </p:cNvSpPr>
          <p:nvPr/>
        </p:nvSpPr>
        <p:spPr bwMode="auto">
          <a:xfrm>
            <a:off x="8845551" y="41762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78</a:t>
            </a:r>
          </a:p>
        </p:txBody>
      </p:sp>
      <p:sp>
        <p:nvSpPr>
          <p:cNvPr id="13370" name="Oval 50"/>
          <p:cNvSpPr>
            <a:spLocks noChangeArrowheads="1"/>
          </p:cNvSpPr>
          <p:nvPr/>
        </p:nvSpPr>
        <p:spPr bwMode="auto">
          <a:xfrm>
            <a:off x="8116889"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50</a:t>
            </a:r>
          </a:p>
        </p:txBody>
      </p:sp>
      <p:sp>
        <p:nvSpPr>
          <p:cNvPr id="13371" name="Oval 51"/>
          <p:cNvSpPr>
            <a:spLocks noChangeArrowheads="1"/>
          </p:cNvSpPr>
          <p:nvPr/>
        </p:nvSpPr>
        <p:spPr bwMode="auto">
          <a:xfrm>
            <a:off x="9048751" y="48493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88</a:t>
            </a:r>
          </a:p>
        </p:txBody>
      </p:sp>
      <p:sp>
        <p:nvSpPr>
          <p:cNvPr id="13372" name="Oval 52"/>
          <p:cNvSpPr>
            <a:spLocks noChangeArrowheads="1"/>
          </p:cNvSpPr>
          <p:nvPr/>
        </p:nvSpPr>
        <p:spPr bwMode="auto">
          <a:xfrm>
            <a:off x="7764464" y="55351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48</a:t>
            </a:r>
          </a:p>
        </p:txBody>
      </p:sp>
      <p:sp>
        <p:nvSpPr>
          <p:cNvPr id="13373" name="Oval 53"/>
          <p:cNvSpPr>
            <a:spLocks noChangeArrowheads="1"/>
          </p:cNvSpPr>
          <p:nvPr/>
        </p:nvSpPr>
        <p:spPr bwMode="auto">
          <a:xfrm>
            <a:off x="8220076" y="35666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62</a:t>
            </a:r>
          </a:p>
        </p:txBody>
      </p:sp>
      <p:sp>
        <p:nvSpPr>
          <p:cNvPr id="13374" name="Rectangle 54"/>
          <p:cNvSpPr>
            <a:spLocks noChangeArrowheads="1"/>
          </p:cNvSpPr>
          <p:nvPr/>
        </p:nvSpPr>
        <p:spPr bwMode="auto">
          <a:xfrm>
            <a:off x="716280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5" name="Rectangle 55"/>
          <p:cNvSpPr>
            <a:spLocks noChangeArrowheads="1"/>
          </p:cNvSpPr>
          <p:nvPr/>
        </p:nvSpPr>
        <p:spPr bwMode="auto">
          <a:xfrm>
            <a:off x="746760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6" name="Rectangle 56"/>
          <p:cNvSpPr>
            <a:spLocks noChangeArrowheads="1"/>
          </p:cNvSpPr>
          <p:nvPr/>
        </p:nvSpPr>
        <p:spPr bwMode="auto">
          <a:xfrm>
            <a:off x="7767639"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7" name="Rectangle 57"/>
          <p:cNvSpPr>
            <a:spLocks noChangeArrowheads="1"/>
          </p:cNvSpPr>
          <p:nvPr/>
        </p:nvSpPr>
        <p:spPr bwMode="auto">
          <a:xfrm>
            <a:off x="8072439"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8" name="Rectangle 58"/>
          <p:cNvSpPr>
            <a:spLocks noChangeArrowheads="1"/>
          </p:cNvSpPr>
          <p:nvPr/>
        </p:nvSpPr>
        <p:spPr bwMode="auto">
          <a:xfrm>
            <a:off x="8756651" y="47221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79" name="Rectangle 59"/>
          <p:cNvSpPr>
            <a:spLocks noChangeArrowheads="1"/>
          </p:cNvSpPr>
          <p:nvPr/>
        </p:nvSpPr>
        <p:spPr bwMode="auto">
          <a:xfrm>
            <a:off x="906145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80" name="Rectangle 60"/>
          <p:cNvSpPr>
            <a:spLocks noChangeArrowheads="1"/>
          </p:cNvSpPr>
          <p:nvPr/>
        </p:nvSpPr>
        <p:spPr bwMode="auto">
          <a:xfrm>
            <a:off x="9366251" y="53317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81" name="AutoShape 61"/>
          <p:cNvCxnSpPr>
            <a:cxnSpLocks noChangeShapeType="1"/>
            <a:stCxn id="13367" idx="4"/>
            <a:endCxn id="13368" idx="0"/>
          </p:cNvCxnSpPr>
          <p:nvPr/>
        </p:nvCxnSpPr>
        <p:spPr bwMode="auto">
          <a:xfrm flipH="1">
            <a:off x="7392988" y="4581526"/>
            <a:ext cx="45720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2" name="AutoShape 62"/>
          <p:cNvCxnSpPr>
            <a:cxnSpLocks noChangeShapeType="1"/>
            <a:stCxn id="13368" idx="4"/>
            <a:endCxn id="13374" idx="0"/>
          </p:cNvCxnSpPr>
          <p:nvPr/>
        </p:nvCxnSpPr>
        <p:spPr bwMode="auto">
          <a:xfrm flipH="1">
            <a:off x="7239000" y="5267326"/>
            <a:ext cx="15398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3" name="AutoShape 63"/>
          <p:cNvCxnSpPr>
            <a:cxnSpLocks noChangeShapeType="1"/>
            <a:stCxn id="13368" idx="4"/>
            <a:endCxn id="13375" idx="0"/>
          </p:cNvCxnSpPr>
          <p:nvPr/>
        </p:nvCxnSpPr>
        <p:spPr bwMode="auto">
          <a:xfrm>
            <a:off x="7392988" y="5267326"/>
            <a:ext cx="15081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4" name="AutoShape 64"/>
          <p:cNvCxnSpPr>
            <a:cxnSpLocks noChangeShapeType="1"/>
            <a:stCxn id="13367" idx="0"/>
            <a:endCxn id="13373" idx="4"/>
          </p:cNvCxnSpPr>
          <p:nvPr/>
        </p:nvCxnSpPr>
        <p:spPr bwMode="auto">
          <a:xfrm flipV="1">
            <a:off x="7850189" y="3984626"/>
            <a:ext cx="593725" cy="1936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5" name="AutoShape 65"/>
          <p:cNvCxnSpPr>
            <a:cxnSpLocks noChangeShapeType="1"/>
            <a:stCxn id="13369" idx="0"/>
            <a:endCxn id="13373" idx="4"/>
          </p:cNvCxnSpPr>
          <p:nvPr/>
        </p:nvCxnSpPr>
        <p:spPr bwMode="auto">
          <a:xfrm flipH="1" flipV="1">
            <a:off x="8443914" y="3984626"/>
            <a:ext cx="625475" cy="2063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6" name="AutoShape 66"/>
          <p:cNvCxnSpPr>
            <a:cxnSpLocks noChangeShapeType="1"/>
            <a:stCxn id="13369" idx="4"/>
            <a:endCxn id="13371" idx="0"/>
          </p:cNvCxnSpPr>
          <p:nvPr/>
        </p:nvCxnSpPr>
        <p:spPr bwMode="auto">
          <a:xfrm>
            <a:off x="9069388" y="4594226"/>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7" name="AutoShape 67"/>
          <p:cNvCxnSpPr>
            <a:cxnSpLocks noChangeShapeType="1"/>
            <a:stCxn id="13370" idx="4"/>
            <a:endCxn id="13372" idx="0"/>
          </p:cNvCxnSpPr>
          <p:nvPr/>
        </p:nvCxnSpPr>
        <p:spPr bwMode="auto">
          <a:xfrm flipH="1">
            <a:off x="7988301" y="5267326"/>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8" name="AutoShape 68"/>
          <p:cNvCxnSpPr>
            <a:cxnSpLocks noChangeShapeType="1"/>
            <a:stCxn id="13372" idx="4"/>
            <a:endCxn id="13376" idx="0"/>
          </p:cNvCxnSpPr>
          <p:nvPr/>
        </p:nvCxnSpPr>
        <p:spPr bwMode="auto">
          <a:xfrm flipH="1">
            <a:off x="7843838" y="59531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89" name="AutoShape 69"/>
          <p:cNvCxnSpPr>
            <a:cxnSpLocks noChangeShapeType="1"/>
            <a:stCxn id="13372" idx="4"/>
            <a:endCxn id="13377" idx="0"/>
          </p:cNvCxnSpPr>
          <p:nvPr/>
        </p:nvCxnSpPr>
        <p:spPr bwMode="auto">
          <a:xfrm>
            <a:off x="7988300" y="59531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0" name="AutoShape 70"/>
          <p:cNvCxnSpPr>
            <a:cxnSpLocks noChangeShapeType="1"/>
            <a:stCxn id="13370" idx="4"/>
            <a:endCxn id="13395" idx="0"/>
          </p:cNvCxnSpPr>
          <p:nvPr/>
        </p:nvCxnSpPr>
        <p:spPr bwMode="auto">
          <a:xfrm>
            <a:off x="8340725" y="5267326"/>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1" name="AutoShape 71"/>
          <p:cNvCxnSpPr>
            <a:cxnSpLocks noChangeShapeType="1"/>
            <a:stCxn id="13369" idx="4"/>
            <a:endCxn id="13378" idx="0"/>
          </p:cNvCxnSpPr>
          <p:nvPr/>
        </p:nvCxnSpPr>
        <p:spPr bwMode="auto">
          <a:xfrm flipH="1">
            <a:off x="8832850" y="4594226"/>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2" name="AutoShape 72"/>
          <p:cNvCxnSpPr>
            <a:cxnSpLocks noChangeShapeType="1"/>
            <a:stCxn id="13370" idx="0"/>
            <a:endCxn id="13367" idx="4"/>
          </p:cNvCxnSpPr>
          <p:nvPr/>
        </p:nvCxnSpPr>
        <p:spPr bwMode="auto">
          <a:xfrm flipH="1" flipV="1">
            <a:off x="7850189" y="4581526"/>
            <a:ext cx="490537" cy="2825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3" name="AutoShape 73"/>
          <p:cNvCxnSpPr>
            <a:cxnSpLocks noChangeShapeType="1"/>
            <a:stCxn id="13371" idx="4"/>
            <a:endCxn id="13379" idx="0"/>
          </p:cNvCxnSpPr>
          <p:nvPr/>
        </p:nvCxnSpPr>
        <p:spPr bwMode="auto">
          <a:xfrm flipH="1">
            <a:off x="9137650" y="5267326"/>
            <a:ext cx="1349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4" name="AutoShape 74"/>
          <p:cNvCxnSpPr>
            <a:cxnSpLocks noChangeShapeType="1"/>
            <a:stCxn id="13371" idx="4"/>
            <a:endCxn id="13380" idx="0"/>
          </p:cNvCxnSpPr>
          <p:nvPr/>
        </p:nvCxnSpPr>
        <p:spPr bwMode="auto">
          <a:xfrm>
            <a:off x="9272588" y="5267326"/>
            <a:ext cx="1698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395" name="Oval 75"/>
          <p:cNvSpPr>
            <a:spLocks noChangeArrowheads="1"/>
          </p:cNvSpPr>
          <p:nvPr/>
        </p:nvSpPr>
        <p:spPr bwMode="auto">
          <a:xfrm>
            <a:off x="8313739" y="5535117"/>
            <a:ext cx="512137" cy="432792"/>
          </a:xfrm>
          <a:prstGeom prst="ellipse">
            <a:avLst/>
          </a:prstGeom>
          <a:solidFill>
            <a:schemeClr val="accent1"/>
          </a:solidFill>
          <a:ln w="9525">
            <a:solidFill>
              <a:srgbClr val="FF0000"/>
            </a:solidFill>
            <a:round/>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latin typeface="Times New Roman" panose="02020603050405020304" pitchFamily="18" charset="0"/>
              </a:rPr>
              <a:t>54</a:t>
            </a:r>
          </a:p>
        </p:txBody>
      </p:sp>
      <p:sp>
        <p:nvSpPr>
          <p:cNvPr id="13396" name="Rectangle 76"/>
          <p:cNvSpPr>
            <a:spLocks noChangeArrowheads="1"/>
          </p:cNvSpPr>
          <p:nvPr/>
        </p:nvSpPr>
        <p:spPr bwMode="auto">
          <a:xfrm>
            <a:off x="8316914"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3397" name="Rectangle 77"/>
          <p:cNvSpPr>
            <a:spLocks noChangeArrowheads="1"/>
          </p:cNvSpPr>
          <p:nvPr/>
        </p:nvSpPr>
        <p:spPr bwMode="auto">
          <a:xfrm>
            <a:off x="8621714" y="6017569"/>
            <a:ext cx="184731" cy="461665"/>
          </a:xfrm>
          <a:prstGeom prst="rect">
            <a:avLst/>
          </a:prstGeom>
          <a:solidFill>
            <a:schemeClr val="accent1"/>
          </a:solidFill>
          <a:ln w="9525">
            <a:solidFill>
              <a:srgbClr val="FF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cxnSp>
        <p:nvCxnSpPr>
          <p:cNvPr id="13398" name="AutoShape 78"/>
          <p:cNvCxnSpPr>
            <a:cxnSpLocks noChangeShapeType="1"/>
            <a:stCxn id="13395" idx="4"/>
            <a:endCxn id="13396" idx="0"/>
          </p:cNvCxnSpPr>
          <p:nvPr/>
        </p:nvCxnSpPr>
        <p:spPr bwMode="auto">
          <a:xfrm flipH="1">
            <a:off x="8393113" y="5953126"/>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99" name="AutoShape 79"/>
          <p:cNvCxnSpPr>
            <a:cxnSpLocks noChangeShapeType="1"/>
            <a:stCxn id="13395" idx="4"/>
            <a:endCxn id="13397" idx="0"/>
          </p:cNvCxnSpPr>
          <p:nvPr/>
        </p:nvCxnSpPr>
        <p:spPr bwMode="auto">
          <a:xfrm>
            <a:off x="8537575" y="5953126"/>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13400" name="Line 80"/>
          <p:cNvSpPr>
            <a:spLocks noChangeShapeType="1"/>
          </p:cNvSpPr>
          <p:nvPr/>
        </p:nvSpPr>
        <p:spPr bwMode="auto">
          <a:xfrm>
            <a:off x="6019800" y="48006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Tree>
    <p:extLst>
      <p:ext uri="{BB962C8B-B14F-4D97-AF65-F5344CB8AC3E}">
        <p14:creationId xmlns:p14="http://schemas.microsoft.com/office/powerpoint/2010/main" val="4004189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t>
            </a:r>
            <a:r>
              <a:rPr lang="lv-LV" dirty="0" smtClean="0"/>
              <a:t>an AVL Tree after </a:t>
            </a:r>
            <a:r>
              <a:rPr lang="lv-LV" dirty="0"/>
              <a:t>Delete – 1</a:t>
            </a:r>
            <a:endParaRPr lang="en-US" dirty="0"/>
          </a:p>
        </p:txBody>
      </p:sp>
      <p:sp>
        <p:nvSpPr>
          <p:cNvPr id="3" name="Content Placeholder 2"/>
          <p:cNvSpPr>
            <a:spLocks noGrp="1"/>
          </p:cNvSpPr>
          <p:nvPr>
            <p:ph idx="1"/>
          </p:nvPr>
        </p:nvSpPr>
        <p:spPr>
          <a:xfrm>
            <a:off x="1422400" y="1752601"/>
            <a:ext cx="10160000" cy="2285999"/>
          </a:xfrm>
        </p:spPr>
        <p:txBody>
          <a:bodyPr>
            <a:normAutofit lnSpcReduction="10000"/>
          </a:bodyPr>
          <a:lstStyle/>
          <a:p>
            <a:pPr>
              <a:spcBef>
                <a:spcPts val="1200"/>
              </a:spcBef>
            </a:pPr>
            <a:r>
              <a:rPr lang="en-US" dirty="0" smtClean="0"/>
              <a:t>Deleting a node may require more work</a:t>
            </a:r>
          </a:p>
          <a:p>
            <a:pPr>
              <a:spcBef>
                <a:spcPts val="348"/>
              </a:spcBef>
            </a:pPr>
            <a:r>
              <a:rPr lang="en-US" dirty="0" smtClean="0"/>
              <a:t>The </a:t>
            </a:r>
            <a:r>
              <a:rPr lang="en-US" dirty="0" smtClean="0">
                <a:latin typeface="Courier New" pitchFamily="49" charset="0"/>
                <a:cs typeface="Courier New" pitchFamily="49" charset="0"/>
              </a:rPr>
              <a:t>deleteByCopying()</a:t>
            </a:r>
            <a:r>
              <a:rPr lang="en-US" dirty="0" smtClean="0"/>
              <a:t>algorithm is applied to delete the node</a:t>
            </a:r>
          </a:p>
          <a:p>
            <a:pPr>
              <a:spcBef>
                <a:spcPts val="348"/>
              </a:spcBef>
            </a:pPr>
            <a:r>
              <a:rPr lang="en-US" dirty="0"/>
              <a:t>The balance factors of all nodes from the parent of the deleted node to the root are then </a:t>
            </a:r>
            <a:r>
              <a:rPr lang="en-US" dirty="0" smtClean="0"/>
              <a:t>updated</a:t>
            </a:r>
            <a:endParaRPr lang="en-US" dirty="0"/>
          </a:p>
          <a:p>
            <a:pPr>
              <a:spcBef>
                <a:spcPts val="348"/>
              </a:spcBef>
            </a:pPr>
            <a:r>
              <a:rPr lang="en-US" dirty="0" smtClean="0"/>
              <a:t>Each node whose balance factor becomes </a:t>
            </a:r>
            <a:r>
              <a:rPr lang="en-US" dirty="0"/>
              <a:t>± </a:t>
            </a:r>
            <a:r>
              <a:rPr lang="en-US" dirty="0" smtClean="0"/>
              <a:t>2 will be rebalanced</a:t>
            </a:r>
            <a:endParaRPr lang="en-US" dirty="0"/>
          </a:p>
          <a:p>
            <a:pPr>
              <a:spcBef>
                <a:spcPts val="348"/>
              </a:spcBef>
            </a:pP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225245"/>
            <a:ext cx="5943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880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an AVL Tree after Delete – </a:t>
            </a:r>
            <a:r>
              <a:rPr lang="lv-LV" dirty="0" smtClean="0"/>
              <a:t>2</a:t>
            </a:r>
            <a:endParaRPr lang="en-US" dirty="0"/>
          </a:p>
        </p:txBody>
      </p:sp>
      <p:sp>
        <p:nvSpPr>
          <p:cNvPr id="4" name="Content Placeholder 3"/>
          <p:cNvSpPr>
            <a:spLocks noGrp="1"/>
          </p:cNvSpPr>
          <p:nvPr>
            <p:ph sz="half" idx="2"/>
          </p:nvPr>
        </p:nvSpPr>
        <p:spPr>
          <a:xfrm>
            <a:off x="5867400" y="1752600"/>
            <a:ext cx="5715000" cy="4114800"/>
          </a:xfrm>
        </p:spPr>
        <p:txBody>
          <a:bodyPr/>
          <a:lstStyle/>
          <a:p>
            <a:r>
              <a:rPr lang="en-US" sz="2200" dirty="0"/>
              <a:t>In the first case, </a:t>
            </a:r>
            <a:r>
              <a:rPr lang="en-US" sz="2200" i="1" dirty="0"/>
              <a:t>P</a:t>
            </a:r>
            <a:r>
              <a:rPr lang="en-US" sz="2200" dirty="0"/>
              <a:t>’s balance factor is +1, and its right child, </a:t>
            </a:r>
            <a:r>
              <a:rPr lang="en-US" sz="2200" i="1" dirty="0"/>
              <a:t>Q</a:t>
            </a:r>
            <a:r>
              <a:rPr lang="en-US" sz="2200" dirty="0"/>
              <a:t>, is also</a:t>
            </a:r>
            <a:r>
              <a:rPr lang="en-US" sz="2200" i="1" dirty="0"/>
              <a:t> </a:t>
            </a:r>
            <a:r>
              <a:rPr lang="en-US" sz="2200" dirty="0"/>
              <a:t>at +1; this is shown</a:t>
            </a:r>
            <a:r>
              <a:rPr lang="en-US" sz="2200" i="1" dirty="0"/>
              <a:t> </a:t>
            </a:r>
            <a:r>
              <a:rPr lang="en-US" sz="2200" dirty="0"/>
              <a:t>in </a:t>
            </a:r>
            <a:r>
              <a:rPr lang="lv-LV" sz="2200" b="1" dirty="0"/>
              <a:t>(a)</a:t>
            </a:r>
            <a:r>
              <a:rPr lang="lv-LV" sz="2200" dirty="0"/>
              <a:t>.  </a:t>
            </a:r>
            <a:r>
              <a:rPr lang="en-US" sz="2200" dirty="0"/>
              <a:t>Deleting a node from </a:t>
            </a:r>
            <a:r>
              <a:rPr lang="en-US" sz="2200" i="1" dirty="0"/>
              <a:t>P</a:t>
            </a:r>
            <a:r>
              <a:rPr lang="en-US" sz="2200" dirty="0"/>
              <a:t>’s left child leads to the tree in Figure </a:t>
            </a:r>
            <a:r>
              <a:rPr lang="lv-LV" sz="2200" b="1" dirty="0"/>
              <a:t>(b)</a:t>
            </a:r>
            <a:r>
              <a:rPr lang="en-US" sz="2200" dirty="0"/>
              <a:t>, with </a:t>
            </a:r>
            <a:r>
              <a:rPr lang="en-US" sz="2200" i="1" dirty="0"/>
              <a:t>P</a:t>
            </a:r>
            <a:r>
              <a:rPr lang="en-US" sz="2200" dirty="0"/>
              <a:t> at +2; this is rebalanced by rotating </a:t>
            </a:r>
            <a:r>
              <a:rPr lang="en-US" sz="2200" i="1" dirty="0"/>
              <a:t>P</a:t>
            </a:r>
            <a:r>
              <a:rPr lang="en-US" sz="2200" dirty="0"/>
              <a:t> around </a:t>
            </a:r>
            <a:r>
              <a:rPr lang="en-US" sz="2200" i="1" dirty="0"/>
              <a:t>Q</a:t>
            </a:r>
            <a:r>
              <a:rPr lang="lv-LV" sz="2200" dirty="0"/>
              <a:t>, Figure </a:t>
            </a:r>
            <a:r>
              <a:rPr lang="en-US" sz="2200" b="1" dirty="0"/>
              <a:t>(c)</a:t>
            </a:r>
            <a:endParaRPr lang="lv-LV" sz="2200" b="1" dirty="0"/>
          </a:p>
          <a:p>
            <a:r>
              <a:rPr lang="en-US" sz="2200" dirty="0"/>
              <a:t>In the second case, </a:t>
            </a:r>
            <a:r>
              <a:rPr lang="en-US" sz="2200" i="1" dirty="0"/>
              <a:t>P</a:t>
            </a:r>
            <a:r>
              <a:rPr lang="en-US" sz="2200" dirty="0"/>
              <a:t>’s balance factor is +1, and its right child, </a:t>
            </a:r>
            <a:r>
              <a:rPr lang="en-US" sz="2200" i="1" dirty="0"/>
              <a:t>Q</a:t>
            </a:r>
            <a:r>
              <a:rPr lang="en-US" sz="2200" dirty="0"/>
              <a:t>, is 0; </a:t>
            </a:r>
            <a:r>
              <a:rPr lang="lv-LV" sz="2200" dirty="0"/>
              <a:t>Figure </a:t>
            </a:r>
            <a:r>
              <a:rPr lang="lv-LV" sz="2200" b="1" dirty="0"/>
              <a:t>(d)</a:t>
            </a:r>
            <a:r>
              <a:rPr lang="lv-LV" sz="2200" dirty="0"/>
              <a:t>. </a:t>
            </a:r>
            <a:r>
              <a:rPr lang="en-US" sz="2200" dirty="0"/>
              <a:t>Deleting a node from </a:t>
            </a:r>
            <a:r>
              <a:rPr lang="en-US" sz="2200" i="1" dirty="0"/>
              <a:t>P</a:t>
            </a:r>
            <a:r>
              <a:rPr lang="en-US" sz="2200" dirty="0"/>
              <a:t>’s left child leads to the tree in Figure </a:t>
            </a:r>
            <a:r>
              <a:rPr lang="lv-LV" sz="2200" b="1" dirty="0"/>
              <a:t>(e)</a:t>
            </a:r>
            <a:r>
              <a:rPr lang="en-US" sz="2200" dirty="0"/>
              <a:t>, with </a:t>
            </a:r>
            <a:r>
              <a:rPr lang="en-US" sz="2200" i="1" dirty="0"/>
              <a:t>P</a:t>
            </a:r>
            <a:r>
              <a:rPr lang="en-US" sz="2200" dirty="0"/>
              <a:t> at +2; this is rebalanced as in the first case by rotating </a:t>
            </a:r>
            <a:r>
              <a:rPr lang="en-US" sz="2200" i="1" dirty="0"/>
              <a:t>P</a:t>
            </a:r>
            <a:r>
              <a:rPr lang="en-US" sz="2200" dirty="0"/>
              <a:t> around </a:t>
            </a:r>
            <a:r>
              <a:rPr lang="en-US" sz="2200" i="1" dirty="0"/>
              <a:t>Q</a:t>
            </a:r>
            <a:r>
              <a:rPr lang="lv-LV" sz="2200" dirty="0"/>
              <a:t>, Figure </a:t>
            </a:r>
            <a:r>
              <a:rPr lang="lv-LV" sz="2200" b="1" dirty="0"/>
              <a:t>(f</a:t>
            </a:r>
            <a:r>
              <a:rPr lang="lv-LV" sz="2200" b="1" dirty="0" smtClean="0"/>
              <a:t>)</a:t>
            </a:r>
            <a:r>
              <a:rPr lang="lv-LV" sz="2200" dirty="0" smtClean="0"/>
              <a:t>.</a:t>
            </a:r>
            <a:endParaRPr lang="en-US" sz="2200" dirty="0"/>
          </a:p>
          <a:p>
            <a:endParaRPr lang="en-US" sz="2200" dirty="0"/>
          </a:p>
          <a:p>
            <a:endParaRPr lang="lv-LV" sz="2200" dirty="0"/>
          </a:p>
        </p:txBody>
      </p:sp>
      <p:pic>
        <p:nvPicPr>
          <p:cNvPr id="6" name="Picture 5"/>
          <p:cNvPicPr>
            <a:picLocks noChangeAspect="1"/>
          </p:cNvPicPr>
          <p:nvPr/>
        </p:nvPicPr>
        <p:blipFill>
          <a:blip r:embed="rId2"/>
          <a:stretch>
            <a:fillRect/>
          </a:stretch>
        </p:blipFill>
        <p:spPr>
          <a:xfrm>
            <a:off x="1736035" y="1545771"/>
            <a:ext cx="4131365" cy="2209800"/>
          </a:xfrm>
          <a:prstGeom prst="rect">
            <a:avLst/>
          </a:prstGeom>
          <a:ln>
            <a:solidFill>
              <a:srgbClr val="0070C0"/>
            </a:solidFill>
          </a:ln>
        </p:spPr>
      </p:pic>
      <p:pic>
        <p:nvPicPr>
          <p:cNvPr id="7" name="Picture 6"/>
          <p:cNvPicPr>
            <a:picLocks noChangeAspect="1"/>
          </p:cNvPicPr>
          <p:nvPr/>
        </p:nvPicPr>
        <p:blipFill>
          <a:blip r:embed="rId3"/>
          <a:stretch>
            <a:fillRect/>
          </a:stretch>
        </p:blipFill>
        <p:spPr>
          <a:xfrm>
            <a:off x="1736035" y="3929516"/>
            <a:ext cx="4131365" cy="2250118"/>
          </a:xfrm>
          <a:prstGeom prst="rect">
            <a:avLst/>
          </a:prstGeom>
          <a:ln>
            <a:solidFill>
              <a:srgbClr val="0070C0"/>
            </a:solidFill>
          </a:ln>
        </p:spPr>
      </p:pic>
    </p:spTree>
    <p:extLst>
      <p:ext uri="{BB962C8B-B14F-4D97-AF65-F5344CB8AC3E}">
        <p14:creationId xmlns:p14="http://schemas.microsoft.com/office/powerpoint/2010/main" val="4313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Balancing an AVL Tree after Delete – </a:t>
            </a:r>
            <a:r>
              <a:rPr lang="lv-LV" dirty="0" smtClean="0"/>
              <a:t>3</a:t>
            </a:r>
            <a:endParaRPr lang="en-US" dirty="0"/>
          </a:p>
        </p:txBody>
      </p:sp>
      <p:sp>
        <p:nvSpPr>
          <p:cNvPr id="4" name="Content Placeholder 3"/>
          <p:cNvSpPr>
            <a:spLocks noGrp="1"/>
          </p:cNvSpPr>
          <p:nvPr>
            <p:ph sz="half" idx="2"/>
          </p:nvPr>
        </p:nvSpPr>
        <p:spPr/>
        <p:txBody>
          <a:bodyPr/>
          <a:lstStyle/>
          <a:p>
            <a:r>
              <a:rPr lang="en-US" sz="2200" dirty="0"/>
              <a:t>The third case arises when the left subtree of </a:t>
            </a:r>
            <a:r>
              <a:rPr lang="en-US" sz="2200" i="1" dirty="0"/>
              <a:t>Q</a:t>
            </a:r>
            <a:r>
              <a:rPr lang="en-US" sz="2200" dirty="0"/>
              <a:t>, rooted at </a:t>
            </a:r>
            <a:r>
              <a:rPr lang="en-US" sz="2200" i="1" dirty="0"/>
              <a:t>R</a:t>
            </a:r>
            <a:r>
              <a:rPr lang="en-US" sz="2200" dirty="0"/>
              <a:t>, has a balance factor of -1 </a:t>
            </a:r>
            <a:r>
              <a:rPr lang="en-US" sz="2200" b="1" dirty="0"/>
              <a:t>(g)</a:t>
            </a:r>
            <a:r>
              <a:rPr lang="lv-LV" sz="2200" dirty="0"/>
              <a:t>. </a:t>
            </a:r>
            <a:r>
              <a:rPr lang="en-US" sz="2200" dirty="0"/>
              <a:t>Rebalancing after deletion requires a double rotation; first of </a:t>
            </a:r>
            <a:r>
              <a:rPr lang="en-US" sz="2200" i="1" dirty="0"/>
              <a:t>R</a:t>
            </a:r>
            <a:r>
              <a:rPr lang="en-US" sz="2200" dirty="0"/>
              <a:t> about </a:t>
            </a:r>
            <a:r>
              <a:rPr lang="en-US" sz="2200" i="1" dirty="0"/>
              <a:t>Q</a:t>
            </a:r>
            <a:r>
              <a:rPr lang="en-US" sz="2200" dirty="0"/>
              <a:t> and then of </a:t>
            </a:r>
            <a:r>
              <a:rPr lang="en-US" sz="2200" i="1" dirty="0"/>
              <a:t>R</a:t>
            </a:r>
            <a:r>
              <a:rPr lang="en-US" sz="2200" dirty="0"/>
              <a:t> about </a:t>
            </a:r>
            <a:r>
              <a:rPr lang="en-US" sz="2200" i="1" dirty="0"/>
              <a:t>P</a:t>
            </a:r>
            <a:r>
              <a:rPr lang="lv-LV" sz="2200" dirty="0"/>
              <a:t>, Figures </a:t>
            </a:r>
            <a:r>
              <a:rPr lang="lv-LV" sz="2200" b="1" dirty="0"/>
              <a:t>(h)</a:t>
            </a:r>
            <a:r>
              <a:rPr lang="lv-LV" sz="2200" dirty="0"/>
              <a:t> and </a:t>
            </a:r>
            <a:r>
              <a:rPr lang="lv-LV" sz="2200" b="1" dirty="0"/>
              <a:t>(i)</a:t>
            </a:r>
            <a:r>
              <a:rPr lang="lv-LV" sz="2200" dirty="0"/>
              <a:t>.</a:t>
            </a:r>
          </a:p>
          <a:p>
            <a:r>
              <a:rPr lang="en-US" sz="2200" dirty="0"/>
              <a:t>The fourth case is similar to the third, but differs in that the balance factor of </a:t>
            </a:r>
            <a:r>
              <a:rPr lang="en-US" sz="2200" i="1" dirty="0"/>
              <a:t>R</a:t>
            </a:r>
            <a:r>
              <a:rPr lang="en-US" sz="2200" dirty="0"/>
              <a:t> is +1, rather than -1</a:t>
            </a:r>
            <a:r>
              <a:rPr lang="lv-LV" sz="2200" dirty="0"/>
              <a:t>. </a:t>
            </a:r>
            <a:r>
              <a:rPr lang="en-US" sz="2200" dirty="0"/>
              <a:t>However, rebalancing can be done with the same two rotations as the third </a:t>
            </a:r>
            <a:r>
              <a:rPr lang="en-US" sz="2200" dirty="0" smtClean="0"/>
              <a:t>case</a:t>
            </a:r>
            <a:r>
              <a:rPr lang="lv-LV" sz="2200" dirty="0" smtClean="0"/>
              <a:t>.</a:t>
            </a:r>
            <a:endParaRPr lang="en-US" sz="2200" dirty="0"/>
          </a:p>
        </p:txBody>
      </p:sp>
      <p:pic>
        <p:nvPicPr>
          <p:cNvPr id="6" name="Picture 5"/>
          <p:cNvPicPr>
            <a:picLocks noChangeAspect="1"/>
          </p:cNvPicPr>
          <p:nvPr/>
        </p:nvPicPr>
        <p:blipFill>
          <a:blip r:embed="rId2"/>
          <a:stretch>
            <a:fillRect/>
          </a:stretch>
        </p:blipFill>
        <p:spPr>
          <a:xfrm>
            <a:off x="1792287" y="1619250"/>
            <a:ext cx="4238625" cy="2190750"/>
          </a:xfrm>
          <a:prstGeom prst="rect">
            <a:avLst/>
          </a:prstGeom>
          <a:ln>
            <a:solidFill>
              <a:srgbClr val="0070C0"/>
            </a:solidFill>
          </a:ln>
        </p:spPr>
      </p:pic>
      <p:pic>
        <p:nvPicPr>
          <p:cNvPr id="7" name="Picture 6"/>
          <p:cNvPicPr>
            <a:picLocks noChangeAspect="1"/>
          </p:cNvPicPr>
          <p:nvPr/>
        </p:nvPicPr>
        <p:blipFill>
          <a:blip r:embed="rId3"/>
          <a:stretch>
            <a:fillRect/>
          </a:stretch>
        </p:blipFill>
        <p:spPr>
          <a:xfrm>
            <a:off x="1792287" y="4397049"/>
            <a:ext cx="4238625" cy="1938664"/>
          </a:xfrm>
          <a:prstGeom prst="rect">
            <a:avLst/>
          </a:prstGeom>
          <a:ln>
            <a:solidFill>
              <a:srgbClr val="0070C0"/>
            </a:solidFill>
          </a:ln>
        </p:spPr>
      </p:pic>
    </p:spTree>
    <p:extLst>
      <p:ext uri="{BB962C8B-B14F-4D97-AF65-F5344CB8AC3E}">
        <p14:creationId xmlns:p14="http://schemas.microsoft.com/office/powerpoint/2010/main" val="18888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en-US" smtClean="0"/>
              <a:t>AVL Tree Performance</a:t>
            </a:r>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en-US" dirty="0"/>
              <a:t>a single restructure takes O(1) time</a:t>
            </a:r>
          </a:p>
          <a:p>
            <a:pPr lvl="1" eaLnBrk="1" hangingPunct="1"/>
            <a:r>
              <a:rPr lang="en-US" altLang="en-US" sz="2000" dirty="0"/>
              <a:t>using a linked-structure binary tree</a:t>
            </a:r>
          </a:p>
          <a:p>
            <a:pPr eaLnBrk="1" hangingPunct="1"/>
            <a:r>
              <a:rPr lang="en-US" altLang="en-US" dirty="0">
                <a:solidFill>
                  <a:schemeClr val="tx2"/>
                </a:solidFill>
              </a:rPr>
              <a:t>find</a:t>
            </a:r>
            <a:r>
              <a:rPr lang="en-US" altLang="en-US" dirty="0"/>
              <a:t> takes O(log n) time</a:t>
            </a:r>
          </a:p>
          <a:p>
            <a:pPr lvl="1" eaLnBrk="1" hangingPunct="1"/>
            <a:r>
              <a:rPr lang="en-US" altLang="en-US" sz="2000" dirty="0"/>
              <a:t>height of tree is O(log n), no restructures needed</a:t>
            </a:r>
            <a:endParaRPr lang="en-US" altLang="en-US" dirty="0"/>
          </a:p>
          <a:p>
            <a:pPr eaLnBrk="1" hangingPunct="1"/>
            <a:r>
              <a:rPr lang="en-US" altLang="en-US" dirty="0">
                <a:solidFill>
                  <a:schemeClr val="tx2"/>
                </a:solidFill>
              </a:rPr>
              <a:t>put</a:t>
            </a:r>
            <a:r>
              <a:rPr lang="en-US" altLang="en-US" dirty="0"/>
              <a:t> takes O(log n) time</a:t>
            </a:r>
          </a:p>
          <a:p>
            <a:pPr lvl="1" eaLnBrk="1" hangingPunct="1"/>
            <a:r>
              <a:rPr lang="en-US" altLang="en-US" sz="2000" dirty="0"/>
              <a:t>initial find is O(log n)</a:t>
            </a:r>
          </a:p>
          <a:p>
            <a:pPr lvl="1" eaLnBrk="1" hangingPunct="1"/>
            <a:r>
              <a:rPr lang="en-US" altLang="en-US" sz="2000" dirty="0"/>
              <a:t>Restructuring up the tree, maintaining heights is O(log n)</a:t>
            </a:r>
          </a:p>
          <a:p>
            <a:pPr eaLnBrk="1" hangingPunct="1"/>
            <a:r>
              <a:rPr lang="en-US" altLang="en-US" dirty="0">
                <a:solidFill>
                  <a:schemeClr val="tx2"/>
                </a:solidFill>
              </a:rPr>
              <a:t>erase </a:t>
            </a:r>
            <a:r>
              <a:rPr lang="en-US" altLang="en-US" dirty="0"/>
              <a:t>takes O(log n) time</a:t>
            </a:r>
          </a:p>
          <a:p>
            <a:pPr lvl="1" eaLnBrk="1" hangingPunct="1"/>
            <a:r>
              <a:rPr lang="en-US" altLang="en-US" sz="2000" dirty="0"/>
              <a:t>initial find is O(log n)</a:t>
            </a:r>
          </a:p>
          <a:p>
            <a:pPr lvl="1" eaLnBrk="1" hangingPunct="1"/>
            <a:r>
              <a:rPr lang="en-US" altLang="en-US" sz="2000" dirty="0"/>
              <a:t>Restructuring up the tree, maintaining heights is O(log n)</a:t>
            </a:r>
          </a:p>
        </p:txBody>
      </p:sp>
      <p:grpSp>
        <p:nvGrpSpPr>
          <p:cNvPr id="7" name="Group 402"/>
          <p:cNvGrpSpPr>
            <a:grpSpLocks/>
          </p:cNvGrpSpPr>
          <p:nvPr/>
        </p:nvGrpSpPr>
        <p:grpSpPr bwMode="auto">
          <a:xfrm>
            <a:off x="8686800" y="1905000"/>
            <a:ext cx="2667000" cy="1873250"/>
            <a:chOff x="3072" y="2084"/>
            <a:chExt cx="1680" cy="1180"/>
          </a:xfrm>
        </p:grpSpPr>
        <p:sp>
          <p:nvSpPr>
            <p:cNvPr id="8"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cxnSp>
          <p:nvCxnSpPr>
            <p:cNvPr id="9" name="AutoShape 384"/>
            <p:cNvCxnSpPr>
              <a:cxnSpLocks noChangeShapeType="1"/>
              <a:stCxn id="14" idx="0"/>
              <a:endCxn id="8"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0" name="AutoShape 385"/>
            <p:cNvCxnSpPr>
              <a:cxnSpLocks noChangeShapeType="1"/>
              <a:stCxn id="11" idx="7"/>
              <a:endCxn id="8"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3</a:t>
              </a:r>
            </a:p>
          </p:txBody>
        </p:sp>
        <p:sp>
          <p:nvSpPr>
            <p:cNvPr id="12"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3" name="AutoShape 388"/>
            <p:cNvCxnSpPr>
              <a:cxnSpLocks noChangeShapeType="1"/>
              <a:stCxn id="12" idx="0"/>
              <a:endCxn id="11"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8</a:t>
              </a:r>
            </a:p>
          </p:txBody>
        </p:sp>
        <p:sp>
          <p:nvSpPr>
            <p:cNvPr id="15"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6"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7" name="AutoShape 392"/>
            <p:cNvCxnSpPr>
              <a:cxnSpLocks noChangeShapeType="1"/>
              <a:stCxn id="16" idx="0"/>
              <a:endCxn id="14"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393"/>
            <p:cNvCxnSpPr>
              <a:cxnSpLocks noChangeShapeType="1"/>
              <a:stCxn id="15" idx="0"/>
              <a:endCxn id="14"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9"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20"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21"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22" name="AutoShape 397"/>
            <p:cNvCxnSpPr>
              <a:cxnSpLocks noChangeShapeType="1"/>
              <a:stCxn id="21" idx="0"/>
              <a:endCxn id="19"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3" name="AutoShape 398"/>
            <p:cNvCxnSpPr>
              <a:cxnSpLocks noChangeShapeType="1"/>
              <a:stCxn id="20" idx="0"/>
              <a:endCxn id="19"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4" name="AutoShape 399"/>
            <p:cNvCxnSpPr>
              <a:cxnSpLocks noChangeShapeType="1"/>
              <a:stCxn id="19" idx="0"/>
              <a:endCxn id="11"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25" name="Text Box 400"/>
            <p:cNvSpPr txBox="1">
              <a:spLocks noChangeArrowheads="1"/>
            </p:cNvSpPr>
            <p:nvPr/>
          </p:nvSpPr>
          <p:spPr bwMode="auto">
            <a:xfrm>
              <a:off x="3168" y="2180"/>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v</a:t>
              </a:r>
            </a:p>
          </p:txBody>
        </p:sp>
        <p:sp>
          <p:nvSpPr>
            <p:cNvPr id="26" name="Text Box 401"/>
            <p:cNvSpPr txBox="1">
              <a:spLocks noChangeArrowheads="1"/>
            </p:cNvSpPr>
            <p:nvPr/>
          </p:nvSpPr>
          <p:spPr bwMode="auto">
            <a:xfrm>
              <a:off x="3696" y="2516"/>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solidFill>
                    <a:schemeClr val="tx2"/>
                  </a:solidFill>
                  <a:latin typeface="Times New Roman" panose="02020603050405020304" pitchFamily="18" charset="0"/>
                </a:rPr>
                <a:t>z</a:t>
              </a:r>
            </a:p>
          </p:txBody>
        </p:sp>
      </p:grpSp>
    </p:spTree>
    <p:extLst>
      <p:ext uri="{BB962C8B-B14F-4D97-AF65-F5344CB8AC3E}">
        <p14:creationId xmlns:p14="http://schemas.microsoft.com/office/powerpoint/2010/main" val="550740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a Tree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Bef>
                    <a:spcPts val="384"/>
                  </a:spcBef>
                </a:pPr>
                <a:r>
                  <a:rPr lang="en-US" dirty="0"/>
                  <a:t>The minimum number of nodes in an AVL tree is determined by:</a:t>
                </a:r>
              </a:p>
              <a:p>
                <a:pPr marL="57150" indent="0" algn="ctr">
                  <a:spcBef>
                    <a:spcPts val="384"/>
                  </a:spcBef>
                  <a:buNone/>
                </a:pPr>
                <a:r>
                  <a:rPr lang="en-US" i="1" dirty="0" err="1"/>
                  <a:t>AVL</a:t>
                </a:r>
                <a:r>
                  <a:rPr lang="en-US" i="1" baseline="-25000" dirty="0" err="1"/>
                  <a:t>h</a:t>
                </a:r>
                <a:r>
                  <a:rPr lang="en-US" i="1" dirty="0"/>
                  <a:t> </a:t>
                </a:r>
                <a:r>
                  <a:rPr lang="en-US" dirty="0"/>
                  <a:t>=</a:t>
                </a:r>
                <a:r>
                  <a:rPr lang="en-US" i="1" dirty="0"/>
                  <a:t> AVL</a:t>
                </a:r>
                <a:r>
                  <a:rPr lang="en-US" i="1" baseline="-25000" dirty="0"/>
                  <a:t>h</a:t>
                </a:r>
                <a:r>
                  <a:rPr lang="en-US" baseline="-25000" dirty="0"/>
                  <a:t>-1</a:t>
                </a:r>
                <a:r>
                  <a:rPr lang="en-US" dirty="0"/>
                  <a:t> + </a:t>
                </a:r>
                <a:r>
                  <a:rPr lang="en-US" i="1" dirty="0"/>
                  <a:t>AVL</a:t>
                </a:r>
                <a:r>
                  <a:rPr lang="en-US" i="1" baseline="-25000" dirty="0"/>
                  <a:t>h</a:t>
                </a:r>
                <a:r>
                  <a:rPr lang="en-US" baseline="-25000" dirty="0"/>
                  <a:t>-2</a:t>
                </a:r>
                <a:r>
                  <a:rPr lang="en-US" dirty="0"/>
                  <a:t> + </a:t>
                </a:r>
                <a:r>
                  <a:rPr lang="en-US" dirty="0" smtClean="0"/>
                  <a:t>1</a:t>
                </a:r>
                <a:endParaRPr lang="lv-LV" dirty="0" smtClean="0"/>
              </a:p>
              <a:p>
                <a:r>
                  <a:rPr lang="en-US" dirty="0" smtClean="0"/>
                  <a:t>In this recurrence relation, the initial values are </a:t>
                </a:r>
                <a:r>
                  <a:rPr lang="en-US" i="1" dirty="0" smtClean="0"/>
                  <a:t>AVL</a:t>
                </a:r>
                <a:r>
                  <a:rPr lang="en-US" baseline="-25000" dirty="0" smtClean="0"/>
                  <a:t>0</a:t>
                </a:r>
                <a:r>
                  <a:rPr lang="en-US" dirty="0" smtClean="0"/>
                  <a:t> = 0 and </a:t>
                </a:r>
                <a:r>
                  <a:rPr lang="en-US" i="1" dirty="0" smtClean="0"/>
                  <a:t>AVL</a:t>
                </a:r>
                <a:r>
                  <a:rPr lang="en-US" baseline="-25000" dirty="0" smtClean="0"/>
                  <a:t>1</a:t>
                </a:r>
                <a:r>
                  <a:rPr lang="en-US" dirty="0" smtClean="0"/>
                  <a:t> = 1</a:t>
                </a:r>
              </a:p>
              <a:p>
                <a:r>
                  <a:rPr lang="en-US" dirty="0" smtClean="0"/>
                  <a:t>From this, we can derive the bounds on the height (</a:t>
                </a:r>
                <a:r>
                  <a:rPr lang="en-US" i="1" dirty="0" smtClean="0"/>
                  <a:t>h</a:t>
                </a:r>
                <a:r>
                  <a:rPr lang="en-US" dirty="0" smtClean="0"/>
                  <a:t>) of the AVL tree based on the number of nodes (</a:t>
                </a:r>
                <a:r>
                  <a:rPr lang="en-US" i="1" dirty="0" smtClean="0"/>
                  <a:t>n</a:t>
                </a:r>
                <a:r>
                  <a:rPr lang="en-US" dirty="0" smtClean="0"/>
                  <a:t>):</a:t>
                </a:r>
                <a:endParaRPr lang="en-US" dirty="0"/>
              </a:p>
              <a:p>
                <a:pPr marL="57150" indent="0" algn="ctr">
                  <a:buNone/>
                </a:pPr>
                <a:r>
                  <a:rPr lang="en-US" dirty="0" smtClean="0"/>
                  <a:t>lg(</a:t>
                </a:r>
                <a:r>
                  <a:rPr lang="en-US" i="1" dirty="0" smtClean="0"/>
                  <a:t>n</a:t>
                </a:r>
                <a:r>
                  <a:rPr lang="en-US" dirty="0" smtClean="0"/>
                  <a:t> + 1) </a:t>
                </a:r>
                <a:r>
                  <a:rPr lang="en-US" u="sng" dirty="0" smtClean="0"/>
                  <a:t>&lt;</a:t>
                </a:r>
                <a:r>
                  <a:rPr lang="en-US" dirty="0" smtClean="0"/>
                  <a:t> </a:t>
                </a:r>
                <a:r>
                  <a:rPr lang="en-US" i="1" dirty="0" smtClean="0"/>
                  <a:t>h</a:t>
                </a:r>
                <a:r>
                  <a:rPr lang="en-US" dirty="0" smtClean="0"/>
                  <a:t> &lt; 1.44 lg(</a:t>
                </a:r>
                <a:r>
                  <a:rPr lang="en-US" i="1" dirty="0" smtClean="0"/>
                  <a:t>n</a:t>
                </a:r>
                <a:r>
                  <a:rPr lang="en-US" dirty="0" smtClean="0"/>
                  <a:t> + 2) – 0.328</a:t>
                </a:r>
              </a:p>
              <a:p>
                <a:r>
                  <a:rPr lang="en-US" dirty="0" smtClean="0"/>
                  <a:t>Recall that for a perfectly balanced tree</a:t>
                </a:r>
                <a:r>
                  <a:rPr lang="en-US" dirty="0" smtClean="0">
                    <a:latin typeface="+mj-lt"/>
                  </a:rPr>
                  <a:t>, </a:t>
                </a:r>
                <a:r>
                  <a:rPr lang="en-US" i="1" dirty="0" smtClean="0">
                    <a:latin typeface="+mj-lt"/>
                  </a:rPr>
                  <a:t>h</a:t>
                </a:r>
                <a:r>
                  <a:rPr lang="en-US" dirty="0" smtClean="0">
                    <a:latin typeface="+mj-lt"/>
                  </a:rPr>
                  <a:t> = </a:t>
                </a:r>
                <a14:m>
                  <m:oMath xmlns:m="http://schemas.openxmlformats.org/officeDocument/2006/math">
                    <m:d>
                      <m:dPr>
                        <m:begChr m:val="⌈"/>
                        <m:endChr m:val="⌉"/>
                        <m:ctrlPr>
                          <a:rPr lang="en-US" i="1" smtClean="0">
                            <a:latin typeface="Cambria Math" panose="02040503050406030204" pitchFamily="18" charset="0"/>
                          </a:rPr>
                        </m:ctrlPr>
                      </m:dPr>
                      <m:e>
                        <m:r>
                          <m:rPr>
                            <m:nor/>
                          </m:rPr>
                          <a:rPr lang="en-US" b="0" i="0" smtClean="0">
                            <a:latin typeface="+mj-lt"/>
                          </a:rPr>
                          <m:t>lg</m:t>
                        </m:r>
                        <m:d>
                          <m:dPr>
                            <m:ctrlPr>
                              <a:rPr lang="en-US" b="0" i="1" smtClean="0">
                                <a:latin typeface="Cambria Math" panose="02040503050406030204" pitchFamily="18" charset="0"/>
                              </a:rPr>
                            </m:ctrlPr>
                          </m:dPr>
                          <m:e>
                            <m:r>
                              <m:rPr>
                                <m:nor/>
                              </m:rPr>
                              <a:rPr lang="en-US" b="0" i="1" smtClean="0">
                                <a:latin typeface="+mj-lt"/>
                              </a:rPr>
                              <m:t>n</m:t>
                            </m:r>
                            <m:r>
                              <a:rPr lang="en-US" b="0" i="1" smtClean="0">
                                <a:latin typeface="Cambria Math"/>
                              </a:rPr>
                              <m:t>+1</m:t>
                            </m:r>
                          </m:e>
                        </m:d>
                      </m:e>
                    </m:d>
                  </m:oMath>
                </a14:m>
                <a:endParaRPr lang="en-US" dirty="0" smtClean="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a:stretch>
              </a:blipFill>
            </p:spPr>
            <p:txBody>
              <a:bodyPr/>
              <a:lstStyle/>
              <a:p>
                <a:r>
                  <a:rPr lang="lv-LV">
                    <a:noFill/>
                  </a:rPr>
                  <a:t> </a:t>
                </a:r>
              </a:p>
            </p:txBody>
          </p:sp>
        </mc:Fallback>
      </mc:AlternateContent>
    </p:spTree>
    <p:extLst>
      <p:ext uri="{BB962C8B-B14F-4D97-AF65-F5344CB8AC3E}">
        <p14:creationId xmlns:p14="http://schemas.microsoft.com/office/powerpoint/2010/main" val="353111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Search Tables</a:t>
            </a:r>
            <a:endParaRPr lang="en-US" altLang="lv-LV" sz="4000"/>
          </a:p>
        </p:txBody>
      </p:sp>
      <p:sp>
        <p:nvSpPr>
          <p:cNvPr id="3078"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A search table is an ordered map implemented by means of a sorted sequence</a:t>
            </a:r>
          </a:p>
          <a:p>
            <a:pPr lvl="1" eaLnBrk="1" hangingPunct="1">
              <a:lnSpc>
                <a:spcPct val="90000"/>
              </a:lnSpc>
            </a:pPr>
            <a:r>
              <a:rPr lang="en-US" altLang="lv-LV" sz="1800"/>
              <a:t>We store the items in an array-based sequence, sorted by key</a:t>
            </a:r>
          </a:p>
          <a:p>
            <a:pPr lvl="1" eaLnBrk="1" hangingPunct="1">
              <a:lnSpc>
                <a:spcPct val="90000"/>
              </a:lnSpc>
            </a:pPr>
            <a:r>
              <a:rPr lang="en-US" altLang="lv-LV" sz="1800"/>
              <a:t>We use an external comparator for the keys</a:t>
            </a:r>
          </a:p>
          <a:p>
            <a:pPr eaLnBrk="1" hangingPunct="1">
              <a:lnSpc>
                <a:spcPct val="90000"/>
              </a:lnSpc>
            </a:pPr>
            <a:r>
              <a:rPr lang="en-US" altLang="lv-LV" sz="2000"/>
              <a:t>Performance:</a:t>
            </a:r>
          </a:p>
          <a:p>
            <a:pPr lvl="1" eaLnBrk="1" hangingPunct="1">
              <a:lnSpc>
                <a:spcPct val="90000"/>
              </a:lnSpc>
            </a:pPr>
            <a:r>
              <a:rPr lang="en-US" altLang="lv-LV" sz="1800">
                <a:solidFill>
                  <a:schemeClr val="tx2"/>
                </a:solidFill>
              </a:rPr>
              <a:t>get</a:t>
            </a:r>
            <a:r>
              <a:rPr lang="en-US" altLang="lv-LV" sz="1800"/>
              <a:t>, </a:t>
            </a:r>
            <a:r>
              <a:rPr lang="en-US" altLang="lv-LV" sz="1800">
                <a:solidFill>
                  <a:schemeClr val="tx2"/>
                </a:solidFill>
              </a:rPr>
              <a:t>floorEntry</a:t>
            </a:r>
            <a:r>
              <a:rPr lang="en-US" altLang="lv-LV" sz="1800"/>
              <a:t> and </a:t>
            </a:r>
            <a:r>
              <a:rPr lang="en-US" altLang="lv-LV" sz="1800">
                <a:solidFill>
                  <a:schemeClr val="tx2"/>
                </a:solidFill>
              </a:rPr>
              <a:t>ceilingEntry </a:t>
            </a:r>
            <a:r>
              <a:rPr lang="en-US" altLang="lv-LV" sz="1800"/>
              <a:t>take </a:t>
            </a:r>
            <a:r>
              <a:rPr lang="en-US" altLang="lv-LV" sz="1800" b="1" i="1">
                <a:latin typeface="Times New Roman" panose="02020603050405020304" pitchFamily="18" charset="0"/>
              </a:rPr>
              <a:t>O</a:t>
            </a:r>
            <a:r>
              <a:rPr lang="en-US" altLang="lv-LV" sz="1800">
                <a:latin typeface="Times New Roman" panose="02020603050405020304" pitchFamily="18" charset="0"/>
              </a:rPr>
              <a:t>(log </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using binary search</a:t>
            </a:r>
          </a:p>
          <a:p>
            <a:pPr lvl="1" eaLnBrk="1" hangingPunct="1">
              <a:lnSpc>
                <a:spcPct val="90000"/>
              </a:lnSpc>
            </a:pPr>
            <a:r>
              <a:rPr lang="en-US" altLang="lv-LV" sz="1800">
                <a:solidFill>
                  <a:schemeClr val="tx2"/>
                </a:solidFill>
              </a:rPr>
              <a:t>get </a:t>
            </a:r>
            <a:r>
              <a:rPr lang="en-US" altLang="lv-LV" sz="1800"/>
              <a:t>takes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since in the worst case we have to shift </a:t>
            </a:r>
            <a:r>
              <a:rPr lang="en-US" altLang="lv-LV" sz="1800" b="1" i="1">
                <a:latin typeface="Times New Roman" panose="02020603050405020304" pitchFamily="18" charset="0"/>
              </a:rPr>
              <a:t>n</a:t>
            </a:r>
            <a:r>
              <a:rPr lang="en-US" altLang="lv-LV" sz="1800">
                <a:latin typeface="Symbol" panose="05050102010706020507" pitchFamily="18" charset="2"/>
              </a:rPr>
              <a:t>/</a:t>
            </a:r>
            <a:r>
              <a:rPr lang="en-US" altLang="lv-LV" sz="1800">
                <a:latin typeface="Times New Roman" panose="02020603050405020304" pitchFamily="18" charset="0"/>
              </a:rPr>
              <a:t>2</a:t>
            </a:r>
            <a:r>
              <a:rPr lang="en-US" altLang="lv-LV" sz="1800"/>
              <a:t> items to make room for the new item</a:t>
            </a:r>
            <a:endParaRPr lang="en-US" altLang="lv-LV" sz="2000"/>
          </a:p>
          <a:p>
            <a:pPr lvl="1" eaLnBrk="1" hangingPunct="1">
              <a:lnSpc>
                <a:spcPct val="90000"/>
              </a:lnSpc>
            </a:pPr>
            <a:r>
              <a:rPr lang="en-US" altLang="lv-LV" sz="1800">
                <a:solidFill>
                  <a:schemeClr val="tx2"/>
                </a:solidFill>
              </a:rPr>
              <a:t>erase </a:t>
            </a:r>
            <a:r>
              <a:rPr lang="en-US" altLang="lv-LV" sz="1800"/>
              <a:t>take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 since in the worst case we have to shift </a:t>
            </a:r>
            <a:r>
              <a:rPr lang="en-US" altLang="lv-LV" sz="1800" b="1" i="1">
                <a:latin typeface="Times New Roman" panose="02020603050405020304" pitchFamily="18" charset="0"/>
              </a:rPr>
              <a:t>n</a:t>
            </a:r>
            <a:r>
              <a:rPr lang="en-US" altLang="lv-LV" sz="1800">
                <a:latin typeface="Symbol" panose="05050102010706020507" pitchFamily="18" charset="2"/>
              </a:rPr>
              <a:t>/</a:t>
            </a:r>
            <a:r>
              <a:rPr lang="en-US" altLang="lv-LV" sz="1800">
                <a:latin typeface="Times New Roman" panose="02020603050405020304" pitchFamily="18" charset="0"/>
              </a:rPr>
              <a:t>2</a:t>
            </a:r>
            <a:r>
              <a:rPr lang="en-US" altLang="lv-LV" sz="1800"/>
              <a:t> items to compact the items after the removal</a:t>
            </a:r>
          </a:p>
          <a:p>
            <a:pPr eaLnBrk="1" hangingPunct="1">
              <a:lnSpc>
                <a:spcPct val="90000"/>
              </a:lnSpc>
            </a:pPr>
            <a:r>
              <a:rPr lang="en-US" altLang="lv-LV" sz="2000"/>
              <a:t>The lookup table is effective only for dictionaries of small size or for dictionaries on which searches are the most common operations, while insertions and removals are rarely performed (e.g., credit card authorizations)</a:t>
            </a:r>
            <a:endParaRPr lang="en-US" altLang="lv-LV" sz="2400"/>
          </a:p>
        </p:txBody>
      </p:sp>
    </p:spTree>
    <p:extLst>
      <p:ext uri="{BB962C8B-B14F-4D97-AF65-F5344CB8AC3E}">
        <p14:creationId xmlns:p14="http://schemas.microsoft.com/office/powerpoint/2010/main" val="2735180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Binary Search Trees</a:t>
            </a:r>
            <a:endParaRPr lang="en-US" altLang="lv-LV" sz="4000"/>
          </a:p>
        </p:txBody>
      </p:sp>
      <p:sp>
        <p:nvSpPr>
          <p:cNvPr id="4102"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dirty="0"/>
              <a:t>A binary search tree is a binary tree storing keys (or key-value entries) at its internal nodes and satisfying the following property:</a:t>
            </a:r>
          </a:p>
          <a:p>
            <a:pPr lvl="1" eaLnBrk="1" hangingPunct="1">
              <a:lnSpc>
                <a:spcPct val="90000"/>
              </a:lnSpc>
            </a:pPr>
            <a:r>
              <a:rPr lang="en-US" altLang="lv-LV" sz="2000" dirty="0"/>
              <a:t>Let </a:t>
            </a:r>
            <a:r>
              <a:rPr lang="en-US" altLang="lv-LV" sz="2000" b="1" i="1" dirty="0">
                <a:latin typeface="Times New Roman" panose="02020603050405020304" pitchFamily="18" charset="0"/>
              </a:rPr>
              <a:t>u</a:t>
            </a:r>
            <a:r>
              <a:rPr lang="en-US" altLang="lv-LV" sz="2000" dirty="0"/>
              <a:t>, </a:t>
            </a:r>
            <a:r>
              <a:rPr lang="en-US" altLang="lv-LV" sz="2000" b="1" i="1" dirty="0">
                <a:latin typeface="Times New Roman" panose="02020603050405020304" pitchFamily="18" charset="0"/>
              </a:rPr>
              <a:t>v</a:t>
            </a:r>
            <a:r>
              <a:rPr lang="en-US" altLang="lv-LV" sz="2000" dirty="0"/>
              <a:t>, and </a:t>
            </a:r>
            <a:r>
              <a:rPr lang="en-US" altLang="lv-LV" sz="2000" b="1" i="1" dirty="0">
                <a:latin typeface="Times New Roman" panose="02020603050405020304" pitchFamily="18" charset="0"/>
              </a:rPr>
              <a:t>w</a:t>
            </a:r>
            <a:r>
              <a:rPr lang="en-US" altLang="lv-LV" sz="2000" dirty="0"/>
              <a:t> be three nodes such that </a:t>
            </a:r>
            <a:r>
              <a:rPr lang="en-US" altLang="lv-LV" sz="2000" b="1" i="1" dirty="0">
                <a:latin typeface="Times New Roman" panose="02020603050405020304" pitchFamily="18" charset="0"/>
              </a:rPr>
              <a:t>u</a:t>
            </a:r>
            <a:r>
              <a:rPr lang="en-US" altLang="lv-LV" sz="2000" dirty="0"/>
              <a:t> is in the left subtree of </a:t>
            </a:r>
            <a:r>
              <a:rPr lang="en-US" altLang="lv-LV" sz="2000" b="1" i="1" dirty="0">
                <a:latin typeface="Times New Roman" panose="02020603050405020304" pitchFamily="18" charset="0"/>
              </a:rPr>
              <a:t>v</a:t>
            </a:r>
            <a:r>
              <a:rPr lang="en-US" altLang="lv-LV" sz="2000" dirty="0"/>
              <a:t> and </a:t>
            </a:r>
            <a:r>
              <a:rPr lang="en-US" altLang="lv-LV" sz="2000" b="1" i="1" dirty="0">
                <a:latin typeface="Times New Roman" panose="02020603050405020304" pitchFamily="18" charset="0"/>
              </a:rPr>
              <a:t>w</a:t>
            </a:r>
            <a:r>
              <a:rPr lang="en-US" altLang="lv-LV" sz="2000" dirty="0"/>
              <a:t> is in the right subtree of </a:t>
            </a:r>
            <a:r>
              <a:rPr lang="en-US" altLang="lv-LV" sz="2000" b="1" i="1" dirty="0">
                <a:latin typeface="Times New Roman" panose="02020603050405020304" pitchFamily="18" charset="0"/>
              </a:rPr>
              <a:t>v</a:t>
            </a:r>
            <a:r>
              <a:rPr lang="en-US" altLang="lv-LV" sz="2000" dirty="0"/>
              <a:t>. We have </a:t>
            </a:r>
            <a:br>
              <a:rPr lang="en-US" altLang="lv-LV" sz="2000" dirty="0"/>
            </a:b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u</a:t>
            </a:r>
            <a:r>
              <a:rPr lang="en-US" altLang="lv-LV" sz="2000" dirty="0">
                <a:latin typeface="Times New Roman" panose="02020603050405020304" pitchFamily="18" charset="0"/>
              </a:rPr>
              <a:t>)</a:t>
            </a:r>
            <a:r>
              <a:rPr lang="en-US" altLang="lv-LV" sz="2000" dirty="0"/>
              <a:t> </a:t>
            </a:r>
            <a:r>
              <a:rPr lang="en-US" altLang="lv-LV" sz="2000" dirty="0">
                <a:latin typeface="Symbol" panose="05050102010706020507" pitchFamily="18" charset="2"/>
                <a:sym typeface="Symbol" panose="05050102010706020507" pitchFamily="18" charset="2"/>
              </a:rPr>
              <a:t></a:t>
            </a:r>
            <a:r>
              <a:rPr lang="en-US" altLang="lv-LV" sz="2000" dirty="0"/>
              <a:t> </a:t>
            </a: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v</a:t>
            </a:r>
            <a:r>
              <a:rPr lang="en-US" altLang="lv-LV" sz="2000" dirty="0">
                <a:latin typeface="Times New Roman" panose="02020603050405020304" pitchFamily="18" charset="0"/>
              </a:rPr>
              <a:t>) </a:t>
            </a:r>
            <a:r>
              <a:rPr lang="en-US" altLang="lv-LV" sz="2000" dirty="0">
                <a:latin typeface="Symbol" panose="05050102010706020507" pitchFamily="18" charset="2"/>
                <a:sym typeface="Symbol" panose="05050102010706020507" pitchFamily="18" charset="2"/>
              </a:rPr>
              <a:t></a:t>
            </a:r>
            <a:r>
              <a:rPr lang="en-US" altLang="lv-LV" sz="2000" dirty="0"/>
              <a:t> </a:t>
            </a:r>
            <a:r>
              <a:rPr lang="en-US" altLang="lv-LV" sz="2000" b="1" i="1" dirty="0">
                <a:latin typeface="Times New Roman" panose="02020603050405020304" pitchFamily="18" charset="0"/>
              </a:rPr>
              <a:t>key</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w</a:t>
            </a:r>
            <a:r>
              <a:rPr lang="en-US" altLang="lv-LV" sz="2000" dirty="0">
                <a:latin typeface="Times New Roman" panose="02020603050405020304" pitchFamily="18" charset="0"/>
              </a:rPr>
              <a:t>)</a:t>
            </a:r>
          </a:p>
          <a:p>
            <a:pPr eaLnBrk="1" hangingPunct="1">
              <a:lnSpc>
                <a:spcPct val="90000"/>
              </a:lnSpc>
            </a:pPr>
            <a:r>
              <a:rPr lang="en-US" altLang="lv-LV" sz="2400" dirty="0"/>
              <a:t>External nodes do not store items</a:t>
            </a:r>
            <a:endParaRPr lang="en-US" altLang="lv-LV" dirty="0" smtClean="0"/>
          </a:p>
        </p:txBody>
      </p:sp>
      <p:sp>
        <p:nvSpPr>
          <p:cNvPr id="2" name="Content Placeholder 1"/>
          <p:cNvSpPr>
            <a:spLocks noGrp="1"/>
          </p:cNvSpPr>
          <p:nvPr>
            <p:ph sz="half" idx="2"/>
          </p:nvPr>
        </p:nvSpPr>
        <p:spPr>
          <a:xfrm>
            <a:off x="6604000" y="1752600"/>
            <a:ext cx="4978400" cy="1389062"/>
          </a:xfrm>
        </p:spPr>
        <p:txBody>
          <a:bodyPr/>
          <a:lstStyle/>
          <a:p>
            <a:r>
              <a:rPr lang="en-US" altLang="lv-LV" dirty="0"/>
              <a:t>An </a:t>
            </a:r>
            <a:r>
              <a:rPr lang="en-US" altLang="lv-LV" dirty="0" err="1"/>
              <a:t>inorder</a:t>
            </a:r>
            <a:r>
              <a:rPr lang="en-US" altLang="lv-LV" dirty="0"/>
              <a:t> traversal of a binary search trees visits the keys in increasing order</a:t>
            </a:r>
          </a:p>
          <a:p>
            <a:endParaRPr lang="lv-LV" dirty="0"/>
          </a:p>
        </p:txBody>
      </p:sp>
      <p:sp>
        <p:nvSpPr>
          <p:cNvPr id="4106" name="Oval 6"/>
          <p:cNvSpPr>
            <a:spLocks noChangeArrowheads="1"/>
          </p:cNvSpPr>
          <p:nvPr/>
        </p:nvSpPr>
        <p:spPr bwMode="auto">
          <a:xfrm>
            <a:off x="8037513" y="3657601"/>
            <a:ext cx="320675" cy="319088"/>
          </a:xfrm>
          <a:prstGeom prst="ellipse">
            <a:avLst/>
          </a:prstGeom>
          <a:solidFill>
            <a:schemeClr val="accent2">
              <a:lumMod val="40000"/>
              <a:lumOff val="60000"/>
            </a:schemeClr>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dirty="0">
                <a:latin typeface="Times New Roman" panose="02020603050405020304" pitchFamily="18" charset="0"/>
                <a:sym typeface="Symbol" panose="05050102010706020507" pitchFamily="18" charset="2"/>
              </a:rPr>
              <a:t>6</a:t>
            </a:r>
          </a:p>
        </p:txBody>
      </p:sp>
      <p:sp>
        <p:nvSpPr>
          <p:cNvPr id="4107" name="Oval 7"/>
          <p:cNvSpPr>
            <a:spLocks noChangeArrowheads="1"/>
          </p:cNvSpPr>
          <p:nvPr/>
        </p:nvSpPr>
        <p:spPr bwMode="auto">
          <a:xfrm>
            <a:off x="9448800" y="4168776"/>
            <a:ext cx="319088" cy="320675"/>
          </a:xfrm>
          <a:prstGeom prst="ellipse">
            <a:avLst/>
          </a:prstGeom>
          <a:solidFill>
            <a:schemeClr val="accent2">
              <a:lumMod val="40000"/>
              <a:lumOff val="60000"/>
            </a:schemeClr>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4108" name="Oval 8"/>
          <p:cNvSpPr>
            <a:spLocks noChangeArrowheads="1"/>
          </p:cNvSpPr>
          <p:nvPr/>
        </p:nvSpPr>
        <p:spPr bwMode="auto">
          <a:xfrm>
            <a:off x="7085013" y="4168776"/>
            <a:ext cx="319088" cy="320675"/>
          </a:xfrm>
          <a:prstGeom prst="ellipse">
            <a:avLst/>
          </a:prstGeom>
          <a:solidFill>
            <a:schemeClr val="accent2">
              <a:lumMod val="40000"/>
              <a:lumOff val="60000"/>
            </a:schemeClr>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4109" name="Oval 9"/>
          <p:cNvSpPr>
            <a:spLocks noChangeArrowheads="1"/>
          </p:cNvSpPr>
          <p:nvPr/>
        </p:nvSpPr>
        <p:spPr bwMode="auto">
          <a:xfrm>
            <a:off x="7672388" y="4664076"/>
            <a:ext cx="320675" cy="320675"/>
          </a:xfrm>
          <a:prstGeom prst="ellipse">
            <a:avLst/>
          </a:prstGeom>
          <a:solidFill>
            <a:schemeClr val="accent2">
              <a:lumMod val="40000"/>
              <a:lumOff val="60000"/>
            </a:schemeClr>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4</a:t>
            </a:r>
          </a:p>
        </p:txBody>
      </p:sp>
      <p:sp>
        <p:nvSpPr>
          <p:cNvPr id="4110" name="Rectangle 10"/>
          <p:cNvSpPr>
            <a:spLocks noChangeAspect="1" noChangeArrowheads="1"/>
          </p:cNvSpPr>
          <p:nvPr/>
        </p:nvSpPr>
        <p:spPr bwMode="auto">
          <a:xfrm>
            <a:off x="7424738" y="5240339"/>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11" name="Rectangle 11"/>
          <p:cNvSpPr>
            <a:spLocks noChangeAspect="1" noChangeArrowheads="1"/>
          </p:cNvSpPr>
          <p:nvPr/>
        </p:nvSpPr>
        <p:spPr bwMode="auto">
          <a:xfrm>
            <a:off x="8010525" y="5240339"/>
            <a:ext cx="231775"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12" name="Rectangle 12"/>
          <p:cNvSpPr>
            <a:spLocks noChangeAspect="1" noChangeArrowheads="1"/>
          </p:cNvSpPr>
          <p:nvPr/>
        </p:nvSpPr>
        <p:spPr bwMode="auto">
          <a:xfrm>
            <a:off x="9980613" y="47085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13" name="AutoShape 13"/>
          <p:cNvCxnSpPr>
            <a:cxnSpLocks noChangeShapeType="1"/>
            <a:stCxn id="4106" idx="3"/>
            <a:endCxn id="4108" idx="7"/>
          </p:cNvCxnSpPr>
          <p:nvPr/>
        </p:nvCxnSpPr>
        <p:spPr bwMode="auto">
          <a:xfrm flipH="1">
            <a:off x="7358063" y="3938589"/>
            <a:ext cx="727075" cy="2698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4" name="AutoShape 14"/>
          <p:cNvCxnSpPr>
            <a:cxnSpLocks noChangeShapeType="1"/>
            <a:stCxn id="4107" idx="1"/>
            <a:endCxn id="4106" idx="5"/>
          </p:cNvCxnSpPr>
          <p:nvPr/>
        </p:nvCxnSpPr>
        <p:spPr bwMode="auto">
          <a:xfrm flipH="1" flipV="1">
            <a:off x="8310563" y="3940176"/>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5" name="AutoShape 15"/>
          <p:cNvCxnSpPr>
            <a:cxnSpLocks noChangeShapeType="1"/>
            <a:stCxn id="4112" idx="0"/>
            <a:endCxn id="4107" idx="5"/>
          </p:cNvCxnSpPr>
          <p:nvPr/>
        </p:nvCxnSpPr>
        <p:spPr bwMode="auto">
          <a:xfrm flipH="1" flipV="1">
            <a:off x="9721850" y="4451351"/>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6" name="AutoShape 16"/>
          <p:cNvCxnSpPr>
            <a:cxnSpLocks noChangeShapeType="1"/>
            <a:stCxn id="4126" idx="7"/>
            <a:endCxn id="4107" idx="3"/>
          </p:cNvCxnSpPr>
          <p:nvPr/>
        </p:nvCxnSpPr>
        <p:spPr bwMode="auto">
          <a:xfrm flipV="1">
            <a:off x="9228138" y="44513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7" name="AutoShape 17"/>
          <p:cNvCxnSpPr>
            <a:cxnSpLocks noChangeShapeType="1"/>
            <a:stCxn id="4111" idx="0"/>
            <a:endCxn id="4109" idx="5"/>
          </p:cNvCxnSpPr>
          <p:nvPr/>
        </p:nvCxnSpPr>
        <p:spPr bwMode="auto">
          <a:xfrm flipH="1" flipV="1">
            <a:off x="7945438" y="49466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8" name="AutoShape 18"/>
          <p:cNvCxnSpPr>
            <a:cxnSpLocks noChangeShapeType="1"/>
            <a:stCxn id="4110" idx="0"/>
            <a:endCxn id="4109" idx="3"/>
          </p:cNvCxnSpPr>
          <p:nvPr/>
        </p:nvCxnSpPr>
        <p:spPr bwMode="auto">
          <a:xfrm flipV="1">
            <a:off x="7540625" y="49466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19" name="AutoShape 19"/>
          <p:cNvCxnSpPr>
            <a:cxnSpLocks noChangeShapeType="1"/>
            <a:stCxn id="4121" idx="7"/>
            <a:endCxn id="4108" idx="3"/>
          </p:cNvCxnSpPr>
          <p:nvPr/>
        </p:nvCxnSpPr>
        <p:spPr bwMode="auto">
          <a:xfrm flipV="1">
            <a:off x="6770688" y="4451351"/>
            <a:ext cx="360363"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0" name="AutoShape 20"/>
          <p:cNvCxnSpPr>
            <a:cxnSpLocks noChangeShapeType="1"/>
            <a:stCxn id="4109" idx="1"/>
            <a:endCxn id="4108" idx="5"/>
          </p:cNvCxnSpPr>
          <p:nvPr/>
        </p:nvCxnSpPr>
        <p:spPr bwMode="auto">
          <a:xfrm flipH="1" flipV="1">
            <a:off x="7358063" y="4451351"/>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1" name="Oval 21"/>
          <p:cNvSpPr>
            <a:spLocks noChangeArrowheads="1"/>
          </p:cNvSpPr>
          <p:nvPr/>
        </p:nvSpPr>
        <p:spPr bwMode="auto">
          <a:xfrm>
            <a:off x="6497638" y="4664076"/>
            <a:ext cx="319088" cy="320675"/>
          </a:xfrm>
          <a:prstGeom prst="ellipse">
            <a:avLst/>
          </a:prstGeom>
          <a:solidFill>
            <a:schemeClr val="accent2">
              <a:lumMod val="40000"/>
              <a:lumOff val="60000"/>
            </a:schemeClr>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4122" name="Rectangle 22"/>
          <p:cNvSpPr>
            <a:spLocks noChangeAspect="1" noChangeArrowheads="1"/>
          </p:cNvSpPr>
          <p:nvPr/>
        </p:nvSpPr>
        <p:spPr bwMode="auto">
          <a:xfrm>
            <a:off x="6248400" y="5240339"/>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23" name="Rectangle 23"/>
          <p:cNvSpPr>
            <a:spLocks noChangeAspect="1" noChangeArrowheads="1"/>
          </p:cNvSpPr>
          <p:nvPr/>
        </p:nvSpPr>
        <p:spPr bwMode="auto">
          <a:xfrm>
            <a:off x="6835775" y="5240339"/>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24" name="AutoShape 24"/>
          <p:cNvCxnSpPr>
            <a:cxnSpLocks noChangeShapeType="1"/>
            <a:stCxn id="4123" idx="0"/>
            <a:endCxn id="4121" idx="5"/>
          </p:cNvCxnSpPr>
          <p:nvPr/>
        </p:nvCxnSpPr>
        <p:spPr bwMode="auto">
          <a:xfrm flipH="1" flipV="1">
            <a:off x="6770688" y="49466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25" name="AutoShape 25"/>
          <p:cNvCxnSpPr>
            <a:cxnSpLocks noChangeShapeType="1"/>
            <a:stCxn id="4122" idx="0"/>
            <a:endCxn id="4121" idx="3"/>
          </p:cNvCxnSpPr>
          <p:nvPr/>
        </p:nvCxnSpPr>
        <p:spPr bwMode="auto">
          <a:xfrm flipV="1">
            <a:off x="6364288" y="49466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6" name="Oval 26"/>
          <p:cNvSpPr>
            <a:spLocks noChangeArrowheads="1"/>
          </p:cNvSpPr>
          <p:nvPr/>
        </p:nvSpPr>
        <p:spPr bwMode="auto">
          <a:xfrm>
            <a:off x="8955088" y="4664076"/>
            <a:ext cx="320675" cy="320675"/>
          </a:xfrm>
          <a:prstGeom prst="ellipse">
            <a:avLst/>
          </a:prstGeom>
          <a:solidFill>
            <a:schemeClr val="accent2">
              <a:lumMod val="40000"/>
              <a:lumOff val="60000"/>
            </a:schemeClr>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4127" name="Rectangle 27"/>
          <p:cNvSpPr>
            <a:spLocks noChangeAspect="1" noChangeArrowheads="1"/>
          </p:cNvSpPr>
          <p:nvPr/>
        </p:nvSpPr>
        <p:spPr bwMode="auto">
          <a:xfrm>
            <a:off x="8707438" y="5240339"/>
            <a:ext cx="230188"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4128" name="Rectangle 28"/>
          <p:cNvSpPr>
            <a:spLocks noChangeAspect="1" noChangeArrowheads="1"/>
          </p:cNvSpPr>
          <p:nvPr/>
        </p:nvSpPr>
        <p:spPr bwMode="auto">
          <a:xfrm>
            <a:off x="9293225" y="5240339"/>
            <a:ext cx="231775" cy="230188"/>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4129" name="AutoShape 29"/>
          <p:cNvCxnSpPr>
            <a:cxnSpLocks noChangeShapeType="1"/>
            <a:stCxn id="4128" idx="0"/>
            <a:endCxn id="4126" idx="5"/>
          </p:cNvCxnSpPr>
          <p:nvPr/>
        </p:nvCxnSpPr>
        <p:spPr bwMode="auto">
          <a:xfrm flipH="1" flipV="1">
            <a:off x="9228138" y="49466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30" name="AutoShape 30"/>
          <p:cNvCxnSpPr>
            <a:cxnSpLocks noChangeShapeType="1"/>
            <a:stCxn id="4127" idx="0"/>
            <a:endCxn id="4126" idx="3"/>
          </p:cNvCxnSpPr>
          <p:nvPr/>
        </p:nvCxnSpPr>
        <p:spPr bwMode="auto">
          <a:xfrm flipV="1">
            <a:off x="8823325" y="49466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60325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p:txBody>
          <a:bodyPr/>
          <a:lstStyle/>
          <a:p>
            <a:pPr eaLnBrk="1" hangingPunct="1"/>
            <a:r>
              <a:rPr lang="en-US" altLang="lv-LV" smtClean="0"/>
              <a:t>Search</a:t>
            </a:r>
            <a:endParaRPr lang="en-US" altLang="lv-LV" sz="4000"/>
          </a:p>
        </p:txBody>
      </p:sp>
      <p:sp>
        <p:nvSpPr>
          <p:cNvPr id="8197" name="Rectangle 1027"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To search for a key </a:t>
            </a:r>
            <a:r>
              <a:rPr lang="en-US" altLang="lv-LV" sz="2000" b="1" i="1">
                <a:latin typeface="Times New Roman" panose="02020603050405020304" pitchFamily="18" charset="0"/>
              </a:rPr>
              <a:t>k</a:t>
            </a:r>
            <a:r>
              <a:rPr lang="en-US" altLang="lv-LV" sz="2000"/>
              <a:t>, we trace a downward path starting at the root</a:t>
            </a:r>
          </a:p>
          <a:p>
            <a:pPr eaLnBrk="1" hangingPunct="1"/>
            <a:r>
              <a:rPr lang="en-US" altLang="lv-LV" sz="2000"/>
              <a:t>The next node visited depends on the comparison of </a:t>
            </a:r>
            <a:r>
              <a:rPr lang="en-US" altLang="lv-LV" sz="2000" b="1" i="1">
                <a:latin typeface="Times New Roman" panose="02020603050405020304" pitchFamily="18" charset="0"/>
              </a:rPr>
              <a:t>k</a:t>
            </a:r>
            <a:r>
              <a:rPr lang="en-US" altLang="lv-LV" sz="2000"/>
              <a:t> with the key of the current node</a:t>
            </a:r>
          </a:p>
          <a:p>
            <a:pPr eaLnBrk="1" hangingPunct="1"/>
            <a:r>
              <a:rPr lang="en-US" altLang="lv-LV" sz="2000"/>
              <a:t>If we reach a leaf, the key is not found</a:t>
            </a:r>
          </a:p>
          <a:p>
            <a:pPr eaLnBrk="1" hangingPunct="1"/>
            <a:r>
              <a:rPr lang="en-US" altLang="lv-LV" sz="2000"/>
              <a:t>Example: </a:t>
            </a:r>
            <a:r>
              <a:rPr lang="en-US" altLang="lv-LV" sz="2000">
                <a:solidFill>
                  <a:schemeClr val="tx2"/>
                </a:solidFill>
              </a:rPr>
              <a:t>get</a:t>
            </a:r>
            <a:r>
              <a:rPr lang="en-US" altLang="lv-LV" sz="2000"/>
              <a:t>(</a:t>
            </a:r>
            <a:r>
              <a:rPr lang="en-US" altLang="lv-LV" sz="2000">
                <a:sym typeface="Symbol" panose="05050102010706020507" pitchFamily="18" charset="2"/>
              </a:rPr>
              <a:t>4</a:t>
            </a:r>
            <a:r>
              <a:rPr lang="en-US" altLang="lv-LV" sz="2000"/>
              <a:t>):</a:t>
            </a:r>
          </a:p>
          <a:p>
            <a:pPr lvl="1" eaLnBrk="1" hangingPunct="1"/>
            <a:r>
              <a:rPr lang="en-US" altLang="lv-LV" sz="1800"/>
              <a:t>Call TreeSearch(4,root)</a:t>
            </a:r>
          </a:p>
          <a:p>
            <a:pPr eaLnBrk="1" hangingPunct="1"/>
            <a:r>
              <a:rPr lang="en-US" altLang="lv-LV" sz="2000"/>
              <a:t>The algorithms for </a:t>
            </a:r>
            <a:r>
              <a:rPr lang="en-US" altLang="lv-LV" sz="2000">
                <a:solidFill>
                  <a:schemeClr val="tx2"/>
                </a:solidFill>
              </a:rPr>
              <a:t>floorEntry</a:t>
            </a:r>
            <a:r>
              <a:rPr lang="en-US" altLang="lv-LV" sz="2000"/>
              <a:t> and </a:t>
            </a:r>
            <a:r>
              <a:rPr lang="en-US" altLang="lv-LV" sz="2000">
                <a:solidFill>
                  <a:schemeClr val="tx2"/>
                </a:solidFill>
              </a:rPr>
              <a:t>ceilingEntry </a:t>
            </a:r>
            <a:r>
              <a:rPr lang="en-US" altLang="lv-LV" sz="2000"/>
              <a:t>are similar</a:t>
            </a:r>
          </a:p>
        </p:txBody>
      </p:sp>
      <p:sp>
        <p:nvSpPr>
          <p:cNvPr id="8198" name="Text Box 1028"/>
          <p:cNvSpPr txBox="1">
            <a:spLocks noChangeArrowheads="1"/>
          </p:cNvSpPr>
          <p:nvPr/>
        </p:nvSpPr>
        <p:spPr bwMode="auto">
          <a:xfrm>
            <a:off x="6906994" y="1596095"/>
            <a:ext cx="4152900" cy="2774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85750" eaLnBrk="0" hangingPunct="0">
              <a:defRPr sz="2400">
                <a:solidFill>
                  <a:schemeClr val="tx1"/>
                </a:solidFill>
                <a:latin typeface="Tahoma" panose="020B0604030504040204" pitchFamily="34" charset="0"/>
              </a:defRPr>
            </a:lvl1pPr>
            <a:lvl2pPr marL="285750" defTabSz="285750" eaLnBrk="0" hangingPunct="0">
              <a:defRPr sz="2400">
                <a:solidFill>
                  <a:schemeClr val="tx1"/>
                </a:solidFill>
                <a:latin typeface="Tahoma" panose="020B0604030504040204" pitchFamily="34" charset="0"/>
              </a:defRPr>
            </a:lvl2pPr>
            <a:lvl3pPr marL="1143000" indent="-228600" defTabSz="285750" eaLnBrk="0" hangingPunct="0">
              <a:defRPr sz="2400">
                <a:solidFill>
                  <a:schemeClr val="tx1"/>
                </a:solidFill>
                <a:latin typeface="Tahoma" panose="020B0604030504040204" pitchFamily="34" charset="0"/>
              </a:defRPr>
            </a:lvl3pPr>
            <a:lvl4pPr marL="1600200" indent="-228600" defTabSz="285750" eaLnBrk="0" hangingPunct="0">
              <a:defRPr sz="2400">
                <a:solidFill>
                  <a:schemeClr val="tx1"/>
                </a:solidFill>
                <a:latin typeface="Tahoma" panose="020B0604030504040204" pitchFamily="34" charset="0"/>
              </a:defRPr>
            </a:lvl4pPr>
            <a:lvl5pPr marL="2057400" indent="-228600" defTabSz="285750" eaLnBrk="0" hangingPunct="0">
              <a:defRPr sz="2400">
                <a:solidFill>
                  <a:schemeClr val="tx1"/>
                </a:solidFill>
                <a:latin typeface="Tahoma" panose="020B0604030504040204" pitchFamily="34" charset="0"/>
              </a:defRPr>
            </a:lvl5pPr>
            <a:lvl6pPr marL="2514600" indent="-228600" algn="ctr" defTabSz="28575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28575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28575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28575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TreeSearch</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k</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 v</a:t>
            </a:r>
            <a:r>
              <a:rPr lang="en-US" altLang="lv-LV" sz="1800">
                <a:solidFill>
                  <a:schemeClr val="tx2"/>
                </a:solidFill>
                <a:latin typeface="Times New Roman" panose="02020603050405020304" pitchFamily="18" charset="0"/>
              </a:rPr>
              <a:t>)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v.isExternal </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	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if </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a:solidFill>
                  <a:schemeClr val="accent2"/>
                </a:solidFill>
                <a:latin typeface="Symbol" panose="05050102010706020507" pitchFamily="18" charset="2"/>
                <a:sym typeface="Symbol" panose="05050102010706020507" pitchFamily="18" charset="2"/>
              </a:rPr>
              <a:t>&lt;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v.key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TreeSearch</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v.left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else if </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a:solidFill>
                  <a:schemeClr val="accent2"/>
                </a:solidFill>
                <a:latin typeface="Symbol" panose="05050102010706020507" pitchFamily="18" charset="2"/>
                <a:sym typeface="Symbol" panose="05050102010706020507" pitchFamily="18" charset="2"/>
              </a:rPr>
              <a: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v.key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v</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else</a:t>
            </a:r>
            <a:r>
              <a:rPr lang="en-US" altLang="lv-LV" sz="1800">
                <a:solidFill>
                  <a:schemeClr val="accent2"/>
                </a:solidFill>
                <a:latin typeface="Times New Roman" panose="02020603050405020304" pitchFamily="18" charset="0"/>
              </a:rPr>
              <a:t> </a:t>
            </a:r>
            <a:r>
              <a:rPr lang="en-US" altLang="lv-LV" sz="1800">
                <a:solidFill>
                  <a:schemeClr val="hlink"/>
                </a:solidFill>
                <a:latin typeface="Times New Roman" panose="02020603050405020304" pitchFamily="18" charset="0"/>
              </a:rPr>
              <a:t>{ </a:t>
            </a:r>
            <a:r>
              <a:rPr lang="en-US" altLang="lv-LV" sz="1800" b="1" i="1">
                <a:solidFill>
                  <a:schemeClr val="hlink"/>
                </a:solidFill>
                <a:latin typeface="Times New Roman" panose="02020603050405020304" pitchFamily="18" charset="0"/>
              </a:rPr>
              <a:t>k</a:t>
            </a:r>
            <a:r>
              <a:rPr lang="en-US" altLang="lv-LV" sz="1800">
                <a:solidFill>
                  <a:schemeClr val="hlink"/>
                </a:solidFill>
                <a:latin typeface="Times New Roman" panose="02020603050405020304" pitchFamily="18" charset="0"/>
              </a:rPr>
              <a:t> </a:t>
            </a:r>
            <a:r>
              <a:rPr lang="en-US" altLang="lv-LV" sz="1800">
                <a:solidFill>
                  <a:schemeClr val="hlink"/>
                </a:solidFill>
                <a:latin typeface="Symbol" panose="05050102010706020507" pitchFamily="18" charset="2"/>
                <a:sym typeface="Symbol" panose="05050102010706020507" pitchFamily="18" charset="2"/>
              </a:rPr>
              <a:t>&gt;</a:t>
            </a:r>
            <a:r>
              <a:rPr lang="en-US" altLang="lv-LV" sz="1800">
                <a:solidFill>
                  <a:schemeClr val="hlink"/>
                </a:solidFill>
                <a:latin typeface="Times New Roman" panose="02020603050405020304" pitchFamily="18" charset="0"/>
              </a:rPr>
              <a:t> </a:t>
            </a:r>
            <a:r>
              <a:rPr lang="en-US" altLang="lv-LV" sz="1800" b="1" i="1">
                <a:solidFill>
                  <a:schemeClr val="hlink"/>
                </a:solidFill>
                <a:latin typeface="Times New Roman" panose="02020603050405020304" pitchFamily="18" charset="0"/>
              </a:rPr>
              <a:t>v.key</a:t>
            </a:r>
            <a:r>
              <a:rPr lang="en-US" altLang="lv-LV" sz="1800">
                <a:solidFill>
                  <a:schemeClr val="hlink"/>
                </a:solidFill>
                <a:latin typeface="Times New Roman" panose="02020603050405020304" pitchFamily="18" charset="0"/>
              </a:rPr>
              <a:t>()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return</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TreeSearch</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v.right</a:t>
            </a:r>
            <a:r>
              <a:rPr lang="en-US" altLang="lv-LV" sz="1800">
                <a:solidFill>
                  <a:schemeClr val="accent2"/>
                </a:solidFill>
                <a:latin typeface="Times New Roman" panose="02020603050405020304" pitchFamily="18" charset="0"/>
              </a:rPr>
              <a:t>())</a:t>
            </a:r>
          </a:p>
        </p:txBody>
      </p:sp>
      <p:sp>
        <p:nvSpPr>
          <p:cNvPr id="8199" name="Oval 1031"/>
          <p:cNvSpPr>
            <a:spLocks noChangeArrowheads="1"/>
          </p:cNvSpPr>
          <p:nvPr/>
        </p:nvSpPr>
        <p:spPr bwMode="auto">
          <a:xfrm>
            <a:off x="7885114" y="4435475"/>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8200" name="Oval 1032"/>
          <p:cNvSpPr>
            <a:spLocks noChangeArrowheads="1"/>
          </p:cNvSpPr>
          <p:nvPr/>
        </p:nvSpPr>
        <p:spPr bwMode="auto">
          <a:xfrm>
            <a:off x="9296400" y="494665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8201" name="Oval 1033"/>
          <p:cNvSpPr>
            <a:spLocks noChangeArrowheads="1"/>
          </p:cNvSpPr>
          <p:nvPr/>
        </p:nvSpPr>
        <p:spPr bwMode="auto">
          <a:xfrm>
            <a:off x="6932614" y="4946651"/>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8202" name="Oval 1034"/>
          <p:cNvSpPr>
            <a:spLocks noChangeArrowheads="1"/>
          </p:cNvSpPr>
          <p:nvPr/>
        </p:nvSpPr>
        <p:spPr bwMode="auto">
          <a:xfrm>
            <a:off x="7519989" y="544195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8203" name="Rectangle 1035"/>
          <p:cNvSpPr>
            <a:spLocks noChangeAspect="1" noChangeArrowheads="1"/>
          </p:cNvSpPr>
          <p:nvPr/>
        </p:nvSpPr>
        <p:spPr bwMode="auto">
          <a:xfrm>
            <a:off x="7272339" y="601821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04" name="Rectangle 1036"/>
          <p:cNvSpPr>
            <a:spLocks noChangeAspect="1" noChangeArrowheads="1"/>
          </p:cNvSpPr>
          <p:nvPr/>
        </p:nvSpPr>
        <p:spPr bwMode="auto">
          <a:xfrm>
            <a:off x="7858126" y="601821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05" name="Rectangle 1037"/>
          <p:cNvSpPr>
            <a:spLocks noChangeAspect="1" noChangeArrowheads="1"/>
          </p:cNvSpPr>
          <p:nvPr/>
        </p:nvSpPr>
        <p:spPr bwMode="auto">
          <a:xfrm>
            <a:off x="9828214" y="5486401"/>
            <a:ext cx="230187"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06" name="AutoShape 1038"/>
          <p:cNvCxnSpPr>
            <a:cxnSpLocks noChangeShapeType="1"/>
            <a:stCxn id="8199" idx="3"/>
            <a:endCxn id="8201" idx="7"/>
          </p:cNvCxnSpPr>
          <p:nvPr/>
        </p:nvCxnSpPr>
        <p:spPr bwMode="auto">
          <a:xfrm flipH="1">
            <a:off x="7205664" y="4737100"/>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8207" name="AutoShape 1039"/>
          <p:cNvCxnSpPr>
            <a:cxnSpLocks noChangeShapeType="1"/>
            <a:stCxn id="8200" idx="1"/>
            <a:endCxn id="8199" idx="5"/>
          </p:cNvCxnSpPr>
          <p:nvPr/>
        </p:nvCxnSpPr>
        <p:spPr bwMode="auto">
          <a:xfrm flipH="1" flipV="1">
            <a:off x="8158164" y="4737100"/>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040"/>
          <p:cNvCxnSpPr>
            <a:cxnSpLocks noChangeShapeType="1"/>
            <a:stCxn id="8205" idx="0"/>
            <a:endCxn id="8200" idx="5"/>
          </p:cNvCxnSpPr>
          <p:nvPr/>
        </p:nvCxnSpPr>
        <p:spPr bwMode="auto">
          <a:xfrm flipH="1" flipV="1">
            <a:off x="9569450" y="522922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041"/>
          <p:cNvCxnSpPr>
            <a:cxnSpLocks noChangeShapeType="1"/>
            <a:stCxn id="8219" idx="7"/>
            <a:endCxn id="8200" idx="3"/>
          </p:cNvCxnSpPr>
          <p:nvPr/>
        </p:nvCxnSpPr>
        <p:spPr bwMode="auto">
          <a:xfrm flipV="1">
            <a:off x="9112250" y="5229225"/>
            <a:ext cx="230188" cy="234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042"/>
          <p:cNvCxnSpPr>
            <a:cxnSpLocks noChangeShapeType="1"/>
            <a:stCxn id="8204" idx="0"/>
            <a:endCxn id="8202" idx="5"/>
          </p:cNvCxnSpPr>
          <p:nvPr/>
        </p:nvCxnSpPr>
        <p:spPr bwMode="auto">
          <a:xfrm flipH="1" flipV="1">
            <a:off x="7793039" y="574357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1043"/>
          <p:cNvCxnSpPr>
            <a:cxnSpLocks noChangeShapeType="1"/>
            <a:stCxn id="8203" idx="0"/>
            <a:endCxn id="8202" idx="3"/>
          </p:cNvCxnSpPr>
          <p:nvPr/>
        </p:nvCxnSpPr>
        <p:spPr bwMode="auto">
          <a:xfrm flipV="1">
            <a:off x="7388225" y="5743576"/>
            <a:ext cx="179388"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1044"/>
          <p:cNvCxnSpPr>
            <a:cxnSpLocks noChangeShapeType="1"/>
            <a:stCxn id="8214" idx="7"/>
            <a:endCxn id="8201" idx="3"/>
          </p:cNvCxnSpPr>
          <p:nvPr/>
        </p:nvCxnSpPr>
        <p:spPr bwMode="auto">
          <a:xfrm flipV="1">
            <a:off x="6618288" y="5248276"/>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1045"/>
          <p:cNvCxnSpPr>
            <a:cxnSpLocks noChangeShapeType="1"/>
            <a:stCxn id="8202" idx="1"/>
            <a:endCxn id="8201" idx="5"/>
          </p:cNvCxnSpPr>
          <p:nvPr/>
        </p:nvCxnSpPr>
        <p:spPr bwMode="auto">
          <a:xfrm flipH="1" flipV="1">
            <a:off x="7205663" y="524827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8214" name="Oval 1046"/>
          <p:cNvSpPr>
            <a:spLocks noChangeArrowheads="1"/>
          </p:cNvSpPr>
          <p:nvPr/>
        </p:nvSpPr>
        <p:spPr bwMode="auto">
          <a:xfrm>
            <a:off x="6345239" y="544195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8215" name="Rectangle 1047"/>
          <p:cNvSpPr>
            <a:spLocks noChangeAspect="1" noChangeArrowheads="1"/>
          </p:cNvSpPr>
          <p:nvPr/>
        </p:nvSpPr>
        <p:spPr bwMode="auto">
          <a:xfrm>
            <a:off x="6096000" y="60182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16" name="Rectangle 1048"/>
          <p:cNvSpPr>
            <a:spLocks noChangeAspect="1" noChangeArrowheads="1"/>
          </p:cNvSpPr>
          <p:nvPr/>
        </p:nvSpPr>
        <p:spPr bwMode="auto">
          <a:xfrm>
            <a:off x="6683375" y="601821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17" name="AutoShape 1049"/>
          <p:cNvCxnSpPr>
            <a:cxnSpLocks noChangeShapeType="1"/>
            <a:stCxn id="8216" idx="0"/>
            <a:endCxn id="8214" idx="5"/>
          </p:cNvCxnSpPr>
          <p:nvPr/>
        </p:nvCxnSpPr>
        <p:spPr bwMode="auto">
          <a:xfrm flipH="1" flipV="1">
            <a:off x="6618289" y="572452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8" name="AutoShape 1050"/>
          <p:cNvCxnSpPr>
            <a:cxnSpLocks noChangeShapeType="1"/>
            <a:stCxn id="8215" idx="0"/>
            <a:endCxn id="8214" idx="3"/>
          </p:cNvCxnSpPr>
          <p:nvPr/>
        </p:nvCxnSpPr>
        <p:spPr bwMode="auto">
          <a:xfrm flipV="1">
            <a:off x="6211889" y="572452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9" name="Oval 1051"/>
          <p:cNvSpPr>
            <a:spLocks noChangeArrowheads="1"/>
          </p:cNvSpPr>
          <p:nvPr/>
        </p:nvSpPr>
        <p:spPr bwMode="auto">
          <a:xfrm>
            <a:off x="8839201" y="54260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8220" name="Rectangle 1052"/>
          <p:cNvSpPr>
            <a:spLocks noChangeAspect="1" noChangeArrowheads="1"/>
          </p:cNvSpPr>
          <p:nvPr/>
        </p:nvSpPr>
        <p:spPr bwMode="auto">
          <a:xfrm>
            <a:off x="8555039" y="601821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8221" name="Rectangle 1053"/>
          <p:cNvSpPr>
            <a:spLocks noChangeAspect="1" noChangeArrowheads="1"/>
          </p:cNvSpPr>
          <p:nvPr/>
        </p:nvSpPr>
        <p:spPr bwMode="auto">
          <a:xfrm>
            <a:off x="9140826" y="601821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8222" name="AutoShape 1054"/>
          <p:cNvCxnSpPr>
            <a:cxnSpLocks noChangeShapeType="1"/>
            <a:stCxn id="8221" idx="0"/>
            <a:endCxn id="8219" idx="5"/>
          </p:cNvCxnSpPr>
          <p:nvPr/>
        </p:nvCxnSpPr>
        <p:spPr bwMode="auto">
          <a:xfrm flipH="1" flipV="1">
            <a:off x="9112251" y="5708650"/>
            <a:ext cx="144463"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23" name="AutoShape 1055"/>
          <p:cNvCxnSpPr>
            <a:cxnSpLocks noChangeShapeType="1"/>
            <a:stCxn id="8220" idx="0"/>
            <a:endCxn id="8219" idx="3"/>
          </p:cNvCxnSpPr>
          <p:nvPr/>
        </p:nvCxnSpPr>
        <p:spPr bwMode="auto">
          <a:xfrm flipV="1">
            <a:off x="8670925" y="5708650"/>
            <a:ext cx="215900" cy="3000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24" name="Text Box 1056"/>
          <p:cNvSpPr txBox="1">
            <a:spLocks noChangeArrowheads="1"/>
          </p:cNvSpPr>
          <p:nvPr/>
        </p:nvSpPr>
        <p:spPr bwMode="auto">
          <a:xfrm>
            <a:off x="7334250" y="44672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8225" name="Text Box 1057"/>
          <p:cNvSpPr txBox="1">
            <a:spLocks noChangeArrowheads="1"/>
          </p:cNvSpPr>
          <p:nvPr/>
        </p:nvSpPr>
        <p:spPr bwMode="auto">
          <a:xfrm>
            <a:off x="7334250" y="50006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8226" name="Text Box 1058"/>
          <p:cNvSpPr txBox="1">
            <a:spLocks noChangeArrowheads="1"/>
          </p:cNvSpPr>
          <p:nvPr/>
        </p:nvSpPr>
        <p:spPr bwMode="auto">
          <a:xfrm>
            <a:off x="7848600" y="53943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a:t>
            </a:r>
          </a:p>
        </p:txBody>
      </p:sp>
    </p:spTree>
    <p:extLst>
      <p:ext uri="{BB962C8B-B14F-4D97-AF65-F5344CB8AC3E}">
        <p14:creationId xmlns:p14="http://schemas.microsoft.com/office/powerpoint/2010/main" val="373454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lv-LV" dirty="0" smtClean="0"/>
              <a:t>Insertion – 1 </a:t>
            </a:r>
            <a:endParaRPr lang="en-US" altLang="lv-LV" sz="4000" dirty="0"/>
          </a:p>
        </p:txBody>
      </p:sp>
      <p:sp>
        <p:nvSpPr>
          <p:cNvPr id="9221"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dirty="0" smtClean="0"/>
              <a:t>Insertion should preserve the Binary Search Tree (BST) ordering property.</a:t>
            </a:r>
            <a:br>
              <a:rPr lang="en-US" altLang="lv-LV" sz="2000" dirty="0" smtClean="0"/>
            </a:br>
            <a:r>
              <a:rPr lang="en-US" altLang="lv-LV" sz="2000" dirty="0" smtClean="0"/>
              <a:t>Also should be fast. </a:t>
            </a:r>
          </a:p>
          <a:p>
            <a:pPr eaLnBrk="1" hangingPunct="1"/>
            <a:r>
              <a:rPr lang="en-US" altLang="lv-LV" sz="2000" dirty="0" smtClean="0"/>
              <a:t>To </a:t>
            </a:r>
            <a:r>
              <a:rPr lang="en-US" altLang="lv-LV" sz="2000" dirty="0"/>
              <a:t>perform operation </a:t>
            </a:r>
            <a:r>
              <a:rPr lang="en-US" altLang="lv-LV" sz="2000" dirty="0">
                <a:solidFill>
                  <a:schemeClr val="tx2"/>
                </a:solidFill>
              </a:rPr>
              <a:t>put</a:t>
            </a:r>
            <a:r>
              <a:rPr lang="en-US" altLang="lv-LV" sz="2000" dirty="0"/>
              <a:t>(k, o), we search for key k (using </a:t>
            </a:r>
            <a:r>
              <a:rPr lang="en-US" altLang="lv-LV" sz="2000" dirty="0" err="1"/>
              <a:t>TreeSearch</a:t>
            </a:r>
            <a:r>
              <a:rPr lang="en-US" altLang="lv-LV" sz="2000" dirty="0"/>
              <a:t>)</a:t>
            </a:r>
          </a:p>
          <a:p>
            <a:pPr eaLnBrk="1" hangingPunct="1"/>
            <a:r>
              <a:rPr lang="en-US" altLang="lv-LV" sz="2000" dirty="0"/>
              <a:t>Assume k is not already in the tree, and let w be the leaf reached by the search</a:t>
            </a:r>
          </a:p>
          <a:p>
            <a:pPr eaLnBrk="1" hangingPunct="1"/>
            <a:r>
              <a:rPr lang="en-US" altLang="lv-LV" sz="2000" dirty="0"/>
              <a:t>We insert k at node w and expand w into an internal node</a:t>
            </a:r>
          </a:p>
          <a:p>
            <a:pPr eaLnBrk="1" hangingPunct="1"/>
            <a:r>
              <a:rPr lang="en-US" altLang="lv-LV" sz="2000" dirty="0"/>
              <a:t>Example: insert 5</a:t>
            </a:r>
          </a:p>
        </p:txBody>
      </p:sp>
      <p:sp>
        <p:nvSpPr>
          <p:cNvPr id="9222" name="Oval 4"/>
          <p:cNvSpPr>
            <a:spLocks noChangeArrowheads="1"/>
          </p:cNvSpPr>
          <p:nvPr/>
        </p:nvSpPr>
        <p:spPr bwMode="auto">
          <a:xfrm>
            <a:off x="8289926" y="3886200"/>
            <a:ext cx="320675" cy="31908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9223" name="Oval 5"/>
          <p:cNvSpPr>
            <a:spLocks noChangeArrowheads="1"/>
          </p:cNvSpPr>
          <p:nvPr/>
        </p:nvSpPr>
        <p:spPr bwMode="auto">
          <a:xfrm>
            <a:off x="9488489"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9224" name="Oval 6"/>
          <p:cNvSpPr>
            <a:spLocks noChangeArrowheads="1"/>
          </p:cNvSpPr>
          <p:nvPr/>
        </p:nvSpPr>
        <p:spPr bwMode="auto">
          <a:xfrm>
            <a:off x="6932614" y="4397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9225" name="Oval 7"/>
          <p:cNvSpPr>
            <a:spLocks noChangeArrowheads="1"/>
          </p:cNvSpPr>
          <p:nvPr/>
        </p:nvSpPr>
        <p:spPr bwMode="auto">
          <a:xfrm>
            <a:off x="7519989"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4</a:t>
            </a:r>
          </a:p>
        </p:txBody>
      </p:sp>
      <p:sp>
        <p:nvSpPr>
          <p:cNvPr id="9226" name="Rectangle 8"/>
          <p:cNvSpPr>
            <a:spLocks noChangeAspect="1" noChangeArrowheads="1"/>
          </p:cNvSpPr>
          <p:nvPr/>
        </p:nvSpPr>
        <p:spPr bwMode="auto">
          <a:xfrm>
            <a:off x="7272339" y="54689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27" name="Rectangle 10"/>
          <p:cNvSpPr>
            <a:spLocks noChangeAspect="1" noChangeArrowheads="1"/>
          </p:cNvSpPr>
          <p:nvPr/>
        </p:nvSpPr>
        <p:spPr bwMode="auto">
          <a:xfrm>
            <a:off x="10020300" y="49371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28" name="AutoShape 11"/>
          <p:cNvCxnSpPr>
            <a:cxnSpLocks noChangeShapeType="1"/>
            <a:stCxn id="9222" idx="3"/>
            <a:endCxn id="9224" idx="7"/>
          </p:cNvCxnSpPr>
          <p:nvPr/>
        </p:nvCxnSpPr>
        <p:spPr bwMode="auto">
          <a:xfrm flipH="1">
            <a:off x="7205664" y="4168775"/>
            <a:ext cx="1131887"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29" name="AutoShape 12"/>
          <p:cNvCxnSpPr>
            <a:cxnSpLocks noChangeShapeType="1"/>
            <a:stCxn id="9223" idx="1"/>
            <a:endCxn id="9222" idx="5"/>
          </p:cNvCxnSpPr>
          <p:nvPr/>
        </p:nvCxnSpPr>
        <p:spPr bwMode="auto">
          <a:xfrm flipH="1" flipV="1">
            <a:off x="8562975" y="4168775"/>
            <a:ext cx="971550"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0" name="AutoShape 13"/>
          <p:cNvCxnSpPr>
            <a:cxnSpLocks noChangeShapeType="1"/>
            <a:stCxn id="9227" idx="0"/>
            <a:endCxn id="9223" idx="5"/>
          </p:cNvCxnSpPr>
          <p:nvPr/>
        </p:nvCxnSpPr>
        <p:spPr bwMode="auto">
          <a:xfrm flipH="1" flipV="1">
            <a:off x="9761538" y="4679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1" name="AutoShape 14"/>
          <p:cNvCxnSpPr>
            <a:cxnSpLocks noChangeShapeType="1"/>
            <a:stCxn id="9241" idx="7"/>
            <a:endCxn id="9223" idx="3"/>
          </p:cNvCxnSpPr>
          <p:nvPr/>
        </p:nvCxnSpPr>
        <p:spPr bwMode="auto">
          <a:xfrm flipV="1">
            <a:off x="9267825" y="4679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5"/>
          <p:cNvCxnSpPr>
            <a:cxnSpLocks noChangeShapeType="1"/>
            <a:stCxn id="9271" idx="1"/>
            <a:endCxn id="9225" idx="5"/>
          </p:cNvCxnSpPr>
          <p:nvPr/>
        </p:nvCxnSpPr>
        <p:spPr bwMode="auto">
          <a:xfrm flipH="1" flipV="1">
            <a:off x="7793039" y="5175250"/>
            <a:ext cx="198437" cy="2540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3" name="AutoShape 16"/>
          <p:cNvCxnSpPr>
            <a:cxnSpLocks noChangeShapeType="1"/>
            <a:stCxn id="9226" idx="0"/>
            <a:endCxn id="9225" idx="3"/>
          </p:cNvCxnSpPr>
          <p:nvPr/>
        </p:nvCxnSpPr>
        <p:spPr bwMode="auto">
          <a:xfrm flipV="1">
            <a:off x="7388225" y="51752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7"/>
          <p:cNvCxnSpPr>
            <a:cxnSpLocks noChangeShapeType="1"/>
            <a:stCxn id="9236" idx="7"/>
            <a:endCxn id="9224" idx="3"/>
          </p:cNvCxnSpPr>
          <p:nvPr/>
        </p:nvCxnSpPr>
        <p:spPr bwMode="auto">
          <a:xfrm flipV="1">
            <a:off x="6618288" y="4679951"/>
            <a:ext cx="360362"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18"/>
          <p:cNvCxnSpPr>
            <a:cxnSpLocks noChangeShapeType="1"/>
            <a:stCxn id="9225" idx="1"/>
            <a:endCxn id="9224" idx="5"/>
          </p:cNvCxnSpPr>
          <p:nvPr/>
        </p:nvCxnSpPr>
        <p:spPr bwMode="auto">
          <a:xfrm flipH="1" flipV="1">
            <a:off x="7205663" y="4679951"/>
            <a:ext cx="36195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6" name="Oval 19"/>
          <p:cNvSpPr>
            <a:spLocks noChangeArrowheads="1"/>
          </p:cNvSpPr>
          <p:nvPr/>
        </p:nvSpPr>
        <p:spPr bwMode="auto">
          <a:xfrm>
            <a:off x="6345239" y="48926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9237" name="Rectangle 20"/>
          <p:cNvSpPr>
            <a:spLocks noChangeAspect="1" noChangeArrowheads="1"/>
          </p:cNvSpPr>
          <p:nvPr/>
        </p:nvSpPr>
        <p:spPr bwMode="auto">
          <a:xfrm>
            <a:off x="6096000"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38" name="Rectangle 21"/>
          <p:cNvSpPr>
            <a:spLocks noChangeAspect="1" noChangeArrowheads="1"/>
          </p:cNvSpPr>
          <p:nvPr/>
        </p:nvSpPr>
        <p:spPr bwMode="auto">
          <a:xfrm>
            <a:off x="6683375"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39" name="AutoShape 22"/>
          <p:cNvCxnSpPr>
            <a:cxnSpLocks noChangeShapeType="1"/>
            <a:stCxn id="9238" idx="0"/>
            <a:endCxn id="9236" idx="5"/>
          </p:cNvCxnSpPr>
          <p:nvPr/>
        </p:nvCxnSpPr>
        <p:spPr bwMode="auto">
          <a:xfrm flipH="1" flipV="1">
            <a:off x="6618289"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0" name="AutoShape 23"/>
          <p:cNvCxnSpPr>
            <a:cxnSpLocks noChangeShapeType="1"/>
            <a:stCxn id="9237" idx="0"/>
            <a:endCxn id="9236" idx="3"/>
          </p:cNvCxnSpPr>
          <p:nvPr/>
        </p:nvCxnSpPr>
        <p:spPr bwMode="auto">
          <a:xfrm flipV="1">
            <a:off x="6211889"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1" name="Oval 24"/>
          <p:cNvSpPr>
            <a:spLocks noChangeArrowheads="1"/>
          </p:cNvSpPr>
          <p:nvPr/>
        </p:nvSpPr>
        <p:spPr bwMode="auto">
          <a:xfrm>
            <a:off x="8994776" y="4892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9242" name="Rectangle 25"/>
          <p:cNvSpPr>
            <a:spLocks noChangeAspect="1" noChangeArrowheads="1"/>
          </p:cNvSpPr>
          <p:nvPr/>
        </p:nvSpPr>
        <p:spPr bwMode="auto">
          <a:xfrm>
            <a:off x="8747125" y="5468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43" name="Rectangle 26"/>
          <p:cNvSpPr>
            <a:spLocks noChangeAspect="1" noChangeArrowheads="1"/>
          </p:cNvSpPr>
          <p:nvPr/>
        </p:nvSpPr>
        <p:spPr bwMode="auto">
          <a:xfrm>
            <a:off x="9332914" y="54689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44" name="AutoShape 27"/>
          <p:cNvCxnSpPr>
            <a:cxnSpLocks noChangeShapeType="1"/>
            <a:stCxn id="9243" idx="0"/>
            <a:endCxn id="9241" idx="5"/>
          </p:cNvCxnSpPr>
          <p:nvPr/>
        </p:nvCxnSpPr>
        <p:spPr bwMode="auto">
          <a:xfrm flipH="1" flipV="1">
            <a:off x="9267826" y="5175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45" name="AutoShape 28"/>
          <p:cNvCxnSpPr>
            <a:cxnSpLocks noChangeShapeType="1"/>
            <a:stCxn id="9242" idx="0"/>
            <a:endCxn id="9241" idx="3"/>
          </p:cNvCxnSpPr>
          <p:nvPr/>
        </p:nvCxnSpPr>
        <p:spPr bwMode="auto">
          <a:xfrm flipV="1">
            <a:off x="8863014" y="5175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6" name="Oval 34"/>
          <p:cNvSpPr>
            <a:spLocks noChangeArrowheads="1"/>
          </p:cNvSpPr>
          <p:nvPr/>
        </p:nvSpPr>
        <p:spPr bwMode="auto">
          <a:xfrm>
            <a:off x="8077201" y="1524000"/>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9247" name="Oval 35"/>
          <p:cNvSpPr>
            <a:spLocks noChangeArrowheads="1"/>
          </p:cNvSpPr>
          <p:nvPr/>
        </p:nvSpPr>
        <p:spPr bwMode="auto">
          <a:xfrm>
            <a:off x="9488489" y="20351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9248" name="Oval 36"/>
          <p:cNvSpPr>
            <a:spLocks noChangeArrowheads="1"/>
          </p:cNvSpPr>
          <p:nvPr/>
        </p:nvSpPr>
        <p:spPr bwMode="auto">
          <a:xfrm>
            <a:off x="7124700" y="2035176"/>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9249" name="Oval 37"/>
          <p:cNvSpPr>
            <a:spLocks noChangeArrowheads="1"/>
          </p:cNvSpPr>
          <p:nvPr/>
        </p:nvSpPr>
        <p:spPr bwMode="auto">
          <a:xfrm>
            <a:off x="7712076" y="2530476"/>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9250" name="Rectangle 38"/>
          <p:cNvSpPr>
            <a:spLocks noChangeAspect="1" noChangeArrowheads="1"/>
          </p:cNvSpPr>
          <p:nvPr/>
        </p:nvSpPr>
        <p:spPr bwMode="auto">
          <a:xfrm>
            <a:off x="7464425" y="31067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51" name="Rectangle 39"/>
          <p:cNvSpPr>
            <a:spLocks noChangeAspect="1" noChangeArrowheads="1"/>
          </p:cNvSpPr>
          <p:nvPr/>
        </p:nvSpPr>
        <p:spPr bwMode="auto">
          <a:xfrm>
            <a:off x="8050214" y="3106739"/>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9252" name="Rectangle 40"/>
          <p:cNvSpPr>
            <a:spLocks noChangeAspect="1" noChangeArrowheads="1"/>
          </p:cNvSpPr>
          <p:nvPr/>
        </p:nvSpPr>
        <p:spPr bwMode="auto">
          <a:xfrm>
            <a:off x="10020300" y="25749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53" name="AutoShape 41"/>
          <p:cNvCxnSpPr>
            <a:cxnSpLocks noChangeShapeType="1"/>
            <a:stCxn id="9246" idx="3"/>
            <a:endCxn id="9248" idx="7"/>
          </p:cNvCxnSpPr>
          <p:nvPr/>
        </p:nvCxnSpPr>
        <p:spPr bwMode="auto">
          <a:xfrm flipH="1">
            <a:off x="7397751" y="1825625"/>
            <a:ext cx="727075"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4" name="AutoShape 42"/>
          <p:cNvCxnSpPr>
            <a:cxnSpLocks noChangeShapeType="1"/>
            <a:stCxn id="9247" idx="1"/>
            <a:endCxn id="9246" idx="5"/>
          </p:cNvCxnSpPr>
          <p:nvPr/>
        </p:nvCxnSpPr>
        <p:spPr bwMode="auto">
          <a:xfrm flipH="1" flipV="1">
            <a:off x="8350251" y="1825625"/>
            <a:ext cx="11842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5" name="AutoShape 43"/>
          <p:cNvCxnSpPr>
            <a:cxnSpLocks noChangeShapeType="1"/>
            <a:stCxn id="9252" idx="0"/>
            <a:endCxn id="9247" idx="5"/>
          </p:cNvCxnSpPr>
          <p:nvPr/>
        </p:nvCxnSpPr>
        <p:spPr bwMode="auto">
          <a:xfrm flipH="1" flipV="1">
            <a:off x="9761538" y="23177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6" name="AutoShape 44"/>
          <p:cNvCxnSpPr>
            <a:cxnSpLocks noChangeShapeType="1"/>
            <a:stCxn id="9266" idx="7"/>
            <a:endCxn id="9247" idx="3"/>
          </p:cNvCxnSpPr>
          <p:nvPr/>
        </p:nvCxnSpPr>
        <p:spPr bwMode="auto">
          <a:xfrm flipV="1">
            <a:off x="9267825" y="23177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7" name="AutoShape 45"/>
          <p:cNvCxnSpPr>
            <a:cxnSpLocks noChangeShapeType="1"/>
            <a:stCxn id="9251" idx="0"/>
            <a:endCxn id="9249" idx="5"/>
          </p:cNvCxnSpPr>
          <p:nvPr/>
        </p:nvCxnSpPr>
        <p:spPr bwMode="auto">
          <a:xfrm flipH="1" flipV="1">
            <a:off x="7985126" y="2832101"/>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58" name="AutoShape 46"/>
          <p:cNvCxnSpPr>
            <a:cxnSpLocks noChangeShapeType="1"/>
            <a:stCxn id="9250" idx="0"/>
            <a:endCxn id="9249" idx="3"/>
          </p:cNvCxnSpPr>
          <p:nvPr/>
        </p:nvCxnSpPr>
        <p:spPr bwMode="auto">
          <a:xfrm flipV="1">
            <a:off x="7580314" y="2832101"/>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59" name="AutoShape 47"/>
          <p:cNvCxnSpPr>
            <a:cxnSpLocks noChangeShapeType="1"/>
            <a:stCxn id="9261" idx="7"/>
            <a:endCxn id="9248" idx="3"/>
          </p:cNvCxnSpPr>
          <p:nvPr/>
        </p:nvCxnSpPr>
        <p:spPr bwMode="auto">
          <a:xfrm flipV="1">
            <a:off x="6810376" y="2336801"/>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0" name="AutoShape 48"/>
          <p:cNvCxnSpPr>
            <a:cxnSpLocks noChangeShapeType="1"/>
            <a:stCxn id="9249" idx="1"/>
            <a:endCxn id="9248" idx="5"/>
          </p:cNvCxnSpPr>
          <p:nvPr/>
        </p:nvCxnSpPr>
        <p:spPr bwMode="auto">
          <a:xfrm flipH="1" flipV="1">
            <a:off x="7397750" y="23368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61" name="Oval 49"/>
          <p:cNvSpPr>
            <a:spLocks noChangeArrowheads="1"/>
          </p:cNvSpPr>
          <p:nvPr/>
        </p:nvSpPr>
        <p:spPr bwMode="auto">
          <a:xfrm>
            <a:off x="6537325" y="2530476"/>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9262" name="Rectangle 50"/>
          <p:cNvSpPr>
            <a:spLocks noChangeAspect="1" noChangeArrowheads="1"/>
          </p:cNvSpPr>
          <p:nvPr/>
        </p:nvSpPr>
        <p:spPr bwMode="auto">
          <a:xfrm>
            <a:off x="6288089" y="31067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63" name="Rectangle 51"/>
          <p:cNvSpPr>
            <a:spLocks noChangeAspect="1" noChangeArrowheads="1"/>
          </p:cNvSpPr>
          <p:nvPr/>
        </p:nvSpPr>
        <p:spPr bwMode="auto">
          <a:xfrm>
            <a:off x="6875464" y="3106739"/>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64" name="AutoShape 52"/>
          <p:cNvCxnSpPr>
            <a:cxnSpLocks noChangeShapeType="1"/>
            <a:stCxn id="9263" idx="0"/>
            <a:endCxn id="9261" idx="5"/>
          </p:cNvCxnSpPr>
          <p:nvPr/>
        </p:nvCxnSpPr>
        <p:spPr bwMode="auto">
          <a:xfrm flipH="1" flipV="1">
            <a:off x="681037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65" name="AutoShape 53"/>
          <p:cNvCxnSpPr>
            <a:cxnSpLocks noChangeShapeType="1"/>
            <a:stCxn id="9262" idx="0"/>
            <a:endCxn id="9261" idx="3"/>
          </p:cNvCxnSpPr>
          <p:nvPr/>
        </p:nvCxnSpPr>
        <p:spPr bwMode="auto">
          <a:xfrm flipV="1">
            <a:off x="6403975" y="2813051"/>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66" name="Oval 54"/>
          <p:cNvSpPr>
            <a:spLocks noChangeArrowheads="1"/>
          </p:cNvSpPr>
          <p:nvPr/>
        </p:nvSpPr>
        <p:spPr bwMode="auto">
          <a:xfrm>
            <a:off x="8994776" y="25304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9267" name="Rectangle 55"/>
          <p:cNvSpPr>
            <a:spLocks noChangeAspect="1" noChangeArrowheads="1"/>
          </p:cNvSpPr>
          <p:nvPr/>
        </p:nvSpPr>
        <p:spPr bwMode="auto">
          <a:xfrm>
            <a:off x="8747125" y="31067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9268" name="Rectangle 56"/>
          <p:cNvSpPr>
            <a:spLocks noChangeAspect="1" noChangeArrowheads="1"/>
          </p:cNvSpPr>
          <p:nvPr/>
        </p:nvSpPr>
        <p:spPr bwMode="auto">
          <a:xfrm>
            <a:off x="9332914" y="31067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9269" name="AutoShape 57"/>
          <p:cNvCxnSpPr>
            <a:cxnSpLocks noChangeShapeType="1"/>
            <a:stCxn id="9268" idx="0"/>
            <a:endCxn id="9266" idx="5"/>
          </p:cNvCxnSpPr>
          <p:nvPr/>
        </p:nvCxnSpPr>
        <p:spPr bwMode="auto">
          <a:xfrm flipH="1" flipV="1">
            <a:off x="9267826" y="28130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70" name="AutoShape 58"/>
          <p:cNvCxnSpPr>
            <a:cxnSpLocks noChangeShapeType="1"/>
            <a:stCxn id="9267" idx="0"/>
            <a:endCxn id="9266" idx="3"/>
          </p:cNvCxnSpPr>
          <p:nvPr/>
        </p:nvCxnSpPr>
        <p:spPr bwMode="auto">
          <a:xfrm flipV="1">
            <a:off x="8863014" y="28130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71" name="Oval 59"/>
          <p:cNvSpPr>
            <a:spLocks noChangeArrowheads="1"/>
          </p:cNvSpPr>
          <p:nvPr/>
        </p:nvSpPr>
        <p:spPr bwMode="auto">
          <a:xfrm>
            <a:off x="7943851" y="54102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5</a:t>
            </a:r>
          </a:p>
        </p:txBody>
      </p:sp>
      <p:sp>
        <p:nvSpPr>
          <p:cNvPr id="9272" name="Rectangle 60"/>
          <p:cNvSpPr>
            <a:spLocks noChangeAspect="1" noChangeArrowheads="1"/>
          </p:cNvSpPr>
          <p:nvPr/>
        </p:nvSpPr>
        <p:spPr bwMode="auto">
          <a:xfrm>
            <a:off x="7696200" y="5986464"/>
            <a:ext cx="230188"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sp>
        <p:nvSpPr>
          <p:cNvPr id="9273" name="Rectangle 61"/>
          <p:cNvSpPr>
            <a:spLocks noChangeAspect="1" noChangeArrowheads="1"/>
          </p:cNvSpPr>
          <p:nvPr/>
        </p:nvSpPr>
        <p:spPr bwMode="auto">
          <a:xfrm>
            <a:off x="8281989" y="5986464"/>
            <a:ext cx="231775"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tx2"/>
              </a:solidFill>
            </a:endParaRPr>
          </a:p>
        </p:txBody>
      </p:sp>
      <p:cxnSp>
        <p:nvCxnSpPr>
          <p:cNvPr id="9274" name="AutoShape 62"/>
          <p:cNvCxnSpPr>
            <a:cxnSpLocks noChangeShapeType="1"/>
            <a:stCxn id="9273" idx="0"/>
            <a:endCxn id="9271" idx="5"/>
          </p:cNvCxnSpPr>
          <p:nvPr/>
        </p:nvCxnSpPr>
        <p:spPr bwMode="auto">
          <a:xfrm flipH="1" flipV="1">
            <a:off x="8216901" y="5711826"/>
            <a:ext cx="180975"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9275" name="AutoShape 63"/>
          <p:cNvCxnSpPr>
            <a:cxnSpLocks noChangeShapeType="1"/>
            <a:stCxn id="9272" idx="0"/>
            <a:endCxn id="9271" idx="3"/>
          </p:cNvCxnSpPr>
          <p:nvPr/>
        </p:nvCxnSpPr>
        <p:spPr bwMode="auto">
          <a:xfrm flipV="1">
            <a:off x="7812089" y="5711826"/>
            <a:ext cx="179387"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9276" name="Text Box 64"/>
          <p:cNvSpPr txBox="1">
            <a:spLocks noChangeArrowheads="1"/>
          </p:cNvSpPr>
          <p:nvPr/>
        </p:nvSpPr>
        <p:spPr bwMode="auto">
          <a:xfrm>
            <a:off x="7553325" y="158115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9277" name="Text Box 65"/>
          <p:cNvSpPr txBox="1">
            <a:spLocks noChangeArrowheads="1"/>
          </p:cNvSpPr>
          <p:nvPr/>
        </p:nvSpPr>
        <p:spPr bwMode="auto">
          <a:xfrm>
            <a:off x="7553325" y="211455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9278" name="Text Box 66"/>
          <p:cNvSpPr txBox="1">
            <a:spLocks noChangeArrowheads="1"/>
          </p:cNvSpPr>
          <p:nvPr/>
        </p:nvSpPr>
        <p:spPr bwMode="auto">
          <a:xfrm>
            <a:off x="8058150" y="2667001"/>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9279" name="Text Box 69"/>
          <p:cNvSpPr txBox="1">
            <a:spLocks noChangeArrowheads="1"/>
          </p:cNvSpPr>
          <p:nvPr/>
        </p:nvSpPr>
        <p:spPr bwMode="auto">
          <a:xfrm>
            <a:off x="7985126" y="32766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9280" name="Text Box 70"/>
          <p:cNvSpPr txBox="1">
            <a:spLocks noChangeArrowheads="1"/>
          </p:cNvSpPr>
          <p:nvPr/>
        </p:nvSpPr>
        <p:spPr bwMode="auto">
          <a:xfrm>
            <a:off x="8153401" y="510540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Tree>
    <p:extLst>
      <p:ext uri="{BB962C8B-B14F-4D97-AF65-F5344CB8AC3E}">
        <p14:creationId xmlns:p14="http://schemas.microsoft.com/office/powerpoint/2010/main" val="19151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 2 </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905000"/>
            <a:ext cx="5248275" cy="306705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1" y="2819400"/>
            <a:ext cx="5238750" cy="2943225"/>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54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lv-LV" dirty="0" smtClean="0"/>
              <a:t>Deletion – 1 </a:t>
            </a:r>
            <a:endParaRPr lang="en-US" altLang="lv-LV" sz="4000" dirty="0"/>
          </a:p>
        </p:txBody>
      </p:sp>
      <p:sp>
        <p:nvSpPr>
          <p:cNvPr id="10245"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a:t>To perform operation </a:t>
            </a:r>
            <a:r>
              <a:rPr lang="en-US" altLang="lv-LV" sz="2000">
                <a:solidFill>
                  <a:schemeClr val="tx2"/>
                </a:solidFill>
              </a:rPr>
              <a:t>erase</a:t>
            </a:r>
            <a:r>
              <a:rPr lang="en-US" altLang="lv-LV" sz="2000"/>
              <a:t>(</a:t>
            </a:r>
            <a:r>
              <a:rPr lang="en-US" altLang="lv-LV" sz="2000" b="1" i="1">
                <a:latin typeface="Times New Roman" panose="02020603050405020304" pitchFamily="18" charset="0"/>
              </a:rPr>
              <a:t>k</a:t>
            </a:r>
            <a:r>
              <a:rPr lang="en-US" altLang="lv-LV" sz="2000"/>
              <a:t>), we search for key </a:t>
            </a:r>
            <a:r>
              <a:rPr lang="en-US" altLang="lv-LV" sz="2000" b="1" i="1">
                <a:latin typeface="Times New Roman" panose="02020603050405020304" pitchFamily="18" charset="0"/>
              </a:rPr>
              <a:t>k</a:t>
            </a:r>
          </a:p>
          <a:p>
            <a:pPr eaLnBrk="1" hangingPunct="1"/>
            <a:r>
              <a:rPr lang="en-US" altLang="lv-LV" sz="2000"/>
              <a:t>Assume key </a:t>
            </a:r>
            <a:r>
              <a:rPr lang="en-US" altLang="lv-LV" sz="2000" b="1" i="1">
                <a:latin typeface="Times New Roman" panose="02020603050405020304" pitchFamily="18" charset="0"/>
              </a:rPr>
              <a:t>k</a:t>
            </a:r>
            <a:r>
              <a:rPr lang="en-US" altLang="lv-LV" sz="2000"/>
              <a:t> is in the tree, and let let </a:t>
            </a:r>
            <a:r>
              <a:rPr lang="en-US" altLang="lv-LV" sz="2000" b="1" i="1">
                <a:latin typeface="Times New Roman" panose="02020603050405020304" pitchFamily="18" charset="0"/>
              </a:rPr>
              <a:t>v</a:t>
            </a:r>
            <a:r>
              <a:rPr lang="en-US" altLang="lv-LV" sz="2000"/>
              <a:t> be the node storing </a:t>
            </a:r>
            <a:r>
              <a:rPr lang="en-US" altLang="lv-LV" sz="2000" b="1" i="1">
                <a:latin typeface="Times New Roman" panose="02020603050405020304" pitchFamily="18" charset="0"/>
              </a:rPr>
              <a:t>k</a:t>
            </a:r>
          </a:p>
          <a:p>
            <a:pPr eaLnBrk="1" hangingPunct="1"/>
            <a:r>
              <a:rPr lang="en-US" altLang="lv-LV" sz="2000"/>
              <a:t>If node </a:t>
            </a:r>
            <a:r>
              <a:rPr lang="en-US" altLang="lv-LV" sz="2000" b="1" i="1">
                <a:latin typeface="Times New Roman" panose="02020603050405020304" pitchFamily="18" charset="0"/>
              </a:rPr>
              <a:t>v</a:t>
            </a:r>
            <a:r>
              <a:rPr lang="en-US" altLang="lv-LV" sz="2000"/>
              <a:t> has a leaf child </a:t>
            </a:r>
            <a:r>
              <a:rPr lang="en-US" altLang="lv-LV" sz="2000" b="1" i="1">
                <a:latin typeface="Times New Roman" panose="02020603050405020304" pitchFamily="18" charset="0"/>
              </a:rPr>
              <a:t>w</a:t>
            </a:r>
            <a:r>
              <a:rPr lang="en-US" altLang="lv-LV" sz="2000"/>
              <a:t>, we remove </a:t>
            </a:r>
            <a:r>
              <a:rPr lang="en-US" altLang="lv-LV" sz="2000" b="1" i="1">
                <a:latin typeface="Times New Roman" panose="02020603050405020304" pitchFamily="18" charset="0"/>
              </a:rPr>
              <a:t>v</a:t>
            </a:r>
            <a:r>
              <a:rPr lang="en-US" altLang="lv-LV" sz="2000"/>
              <a:t> and </a:t>
            </a:r>
            <a:r>
              <a:rPr lang="en-US" altLang="lv-LV" sz="2000" b="1" i="1">
                <a:latin typeface="Times New Roman" panose="02020603050405020304" pitchFamily="18" charset="0"/>
              </a:rPr>
              <a:t>w</a:t>
            </a:r>
            <a:r>
              <a:rPr lang="en-US" altLang="lv-LV" sz="2000"/>
              <a:t> from the tree with operation </a:t>
            </a:r>
            <a:r>
              <a:rPr lang="en-US" altLang="lv-LV" sz="2000">
                <a:solidFill>
                  <a:schemeClr val="tx2"/>
                </a:solidFill>
              </a:rPr>
              <a:t>removeExternal</a:t>
            </a:r>
            <a:r>
              <a:rPr lang="en-US" altLang="lv-LV" sz="2000"/>
              <a:t>(</a:t>
            </a:r>
            <a:r>
              <a:rPr lang="en-US" altLang="lv-LV" sz="2000" b="1" i="1">
                <a:latin typeface="Times New Roman" panose="02020603050405020304" pitchFamily="18" charset="0"/>
              </a:rPr>
              <a:t>w</a:t>
            </a:r>
            <a:r>
              <a:rPr lang="en-US" altLang="lv-LV" sz="2000"/>
              <a:t>), which removes </a:t>
            </a:r>
            <a:r>
              <a:rPr lang="en-US" altLang="lv-LV" sz="2000" b="1" i="1">
                <a:latin typeface="Times New Roman" panose="02020603050405020304" pitchFamily="18" charset="0"/>
              </a:rPr>
              <a:t>w</a:t>
            </a:r>
            <a:r>
              <a:rPr lang="en-US" altLang="lv-LV" sz="2000"/>
              <a:t> and its parent</a:t>
            </a:r>
          </a:p>
          <a:p>
            <a:pPr eaLnBrk="1" hangingPunct="1"/>
            <a:r>
              <a:rPr lang="en-US" altLang="lv-LV" sz="2000"/>
              <a:t>Example: remove 4</a:t>
            </a:r>
          </a:p>
        </p:txBody>
      </p:sp>
      <p:sp>
        <p:nvSpPr>
          <p:cNvPr id="10246" name="Oval 4"/>
          <p:cNvSpPr>
            <a:spLocks noChangeArrowheads="1"/>
          </p:cNvSpPr>
          <p:nvPr/>
        </p:nvSpPr>
        <p:spPr bwMode="auto">
          <a:xfrm>
            <a:off x="9088438" y="1600200"/>
            <a:ext cx="320675" cy="319088"/>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6</a:t>
            </a:r>
          </a:p>
        </p:txBody>
      </p:sp>
      <p:sp>
        <p:nvSpPr>
          <p:cNvPr id="10247" name="Oval 5"/>
          <p:cNvSpPr>
            <a:spLocks noChangeArrowheads="1"/>
          </p:cNvSpPr>
          <p:nvPr/>
        </p:nvSpPr>
        <p:spPr bwMode="auto">
          <a:xfrm>
            <a:off x="10287001" y="21113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0248" name="Oval 6"/>
          <p:cNvSpPr>
            <a:spLocks noChangeArrowheads="1"/>
          </p:cNvSpPr>
          <p:nvPr/>
        </p:nvSpPr>
        <p:spPr bwMode="auto">
          <a:xfrm>
            <a:off x="7731126" y="2111376"/>
            <a:ext cx="319087"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2</a:t>
            </a:r>
          </a:p>
        </p:txBody>
      </p:sp>
      <p:sp>
        <p:nvSpPr>
          <p:cNvPr id="10249" name="Oval 7"/>
          <p:cNvSpPr>
            <a:spLocks noChangeArrowheads="1"/>
          </p:cNvSpPr>
          <p:nvPr/>
        </p:nvSpPr>
        <p:spPr bwMode="auto">
          <a:xfrm>
            <a:off x="8318501" y="2606676"/>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solidFill>
                  <a:schemeClr val="tx2"/>
                </a:solidFill>
                <a:latin typeface="Times New Roman" panose="02020603050405020304" pitchFamily="18" charset="0"/>
                <a:sym typeface="Symbol" panose="05050102010706020507" pitchFamily="18" charset="2"/>
              </a:rPr>
              <a:t>4</a:t>
            </a:r>
          </a:p>
        </p:txBody>
      </p:sp>
      <p:sp>
        <p:nvSpPr>
          <p:cNvPr id="10250" name="Rectangle 8"/>
          <p:cNvSpPr>
            <a:spLocks noChangeAspect="1" noChangeArrowheads="1"/>
          </p:cNvSpPr>
          <p:nvPr/>
        </p:nvSpPr>
        <p:spPr bwMode="auto">
          <a:xfrm>
            <a:off x="8070851" y="3182939"/>
            <a:ext cx="230187" cy="230187"/>
          </a:xfrm>
          <a:prstGeom prst="rect">
            <a:avLst/>
          </a:prstGeom>
          <a:solidFill>
            <a:schemeClr val="folHlink"/>
          </a:solidFill>
          <a:ln w="57150">
            <a:solidFill>
              <a:schemeClr val="tx2"/>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51" name="Rectangle 9"/>
          <p:cNvSpPr>
            <a:spLocks noChangeAspect="1" noChangeArrowheads="1"/>
          </p:cNvSpPr>
          <p:nvPr/>
        </p:nvSpPr>
        <p:spPr bwMode="auto">
          <a:xfrm>
            <a:off x="10818812" y="2651126"/>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52" name="AutoShape 10"/>
          <p:cNvCxnSpPr>
            <a:cxnSpLocks noChangeShapeType="1"/>
            <a:stCxn id="10246" idx="3"/>
            <a:endCxn id="10248" idx="7"/>
          </p:cNvCxnSpPr>
          <p:nvPr/>
        </p:nvCxnSpPr>
        <p:spPr bwMode="auto">
          <a:xfrm flipH="1">
            <a:off x="8004176" y="1901825"/>
            <a:ext cx="1131887" cy="22860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3" name="AutoShape 11"/>
          <p:cNvCxnSpPr>
            <a:cxnSpLocks noChangeShapeType="1"/>
            <a:stCxn id="10247" idx="1"/>
            <a:endCxn id="10246" idx="5"/>
          </p:cNvCxnSpPr>
          <p:nvPr/>
        </p:nvCxnSpPr>
        <p:spPr bwMode="auto">
          <a:xfrm flipH="1" flipV="1">
            <a:off x="9361487" y="1901825"/>
            <a:ext cx="9715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2"/>
          <p:cNvCxnSpPr>
            <a:cxnSpLocks noChangeShapeType="1"/>
            <a:stCxn id="10251" idx="0"/>
            <a:endCxn id="10247" idx="5"/>
          </p:cNvCxnSpPr>
          <p:nvPr/>
        </p:nvCxnSpPr>
        <p:spPr bwMode="auto">
          <a:xfrm flipH="1" flipV="1">
            <a:off x="10560050" y="2393950"/>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5" name="AutoShape 13"/>
          <p:cNvCxnSpPr>
            <a:cxnSpLocks noChangeShapeType="1"/>
            <a:stCxn id="10265" idx="7"/>
            <a:endCxn id="10247" idx="3"/>
          </p:cNvCxnSpPr>
          <p:nvPr/>
        </p:nvCxnSpPr>
        <p:spPr bwMode="auto">
          <a:xfrm flipV="1">
            <a:off x="10066337" y="2393951"/>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4"/>
          <p:cNvCxnSpPr>
            <a:cxnSpLocks noChangeShapeType="1"/>
            <a:stCxn id="10270" idx="1"/>
            <a:endCxn id="10249" idx="5"/>
          </p:cNvCxnSpPr>
          <p:nvPr/>
        </p:nvCxnSpPr>
        <p:spPr bwMode="auto">
          <a:xfrm flipH="1" flipV="1">
            <a:off x="8591551" y="2908300"/>
            <a:ext cx="198437" cy="234950"/>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7" name="AutoShape 15"/>
          <p:cNvCxnSpPr>
            <a:cxnSpLocks noChangeShapeType="1"/>
            <a:stCxn id="10250" idx="0"/>
            <a:endCxn id="10249" idx="3"/>
          </p:cNvCxnSpPr>
          <p:nvPr/>
        </p:nvCxnSpPr>
        <p:spPr bwMode="auto">
          <a:xfrm flipV="1">
            <a:off x="8186737" y="2908301"/>
            <a:ext cx="179388" cy="246063"/>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cxnSp>
        <p:nvCxnSpPr>
          <p:cNvPr id="10258" name="AutoShape 16"/>
          <p:cNvCxnSpPr>
            <a:cxnSpLocks noChangeShapeType="1"/>
            <a:stCxn id="10260" idx="7"/>
            <a:endCxn id="10248" idx="3"/>
          </p:cNvCxnSpPr>
          <p:nvPr/>
        </p:nvCxnSpPr>
        <p:spPr bwMode="auto">
          <a:xfrm flipV="1">
            <a:off x="7416800" y="2413001"/>
            <a:ext cx="360362"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9" name="AutoShape 17"/>
          <p:cNvCxnSpPr>
            <a:cxnSpLocks noChangeShapeType="1"/>
            <a:stCxn id="10249" idx="1"/>
            <a:endCxn id="10248" idx="5"/>
          </p:cNvCxnSpPr>
          <p:nvPr/>
        </p:nvCxnSpPr>
        <p:spPr bwMode="auto">
          <a:xfrm flipH="1" flipV="1">
            <a:off x="8004175" y="2413001"/>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60" name="Oval 18"/>
          <p:cNvSpPr>
            <a:spLocks noChangeArrowheads="1"/>
          </p:cNvSpPr>
          <p:nvPr/>
        </p:nvSpPr>
        <p:spPr bwMode="auto">
          <a:xfrm>
            <a:off x="7143751" y="2606676"/>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10261" name="Rectangle 19"/>
          <p:cNvSpPr>
            <a:spLocks noChangeAspect="1" noChangeArrowheads="1"/>
          </p:cNvSpPr>
          <p:nvPr/>
        </p:nvSpPr>
        <p:spPr bwMode="auto">
          <a:xfrm>
            <a:off x="6894512"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62" name="Rectangle 20"/>
          <p:cNvSpPr>
            <a:spLocks noChangeAspect="1" noChangeArrowheads="1"/>
          </p:cNvSpPr>
          <p:nvPr/>
        </p:nvSpPr>
        <p:spPr bwMode="auto">
          <a:xfrm>
            <a:off x="7481887"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63" name="AutoShape 21"/>
          <p:cNvCxnSpPr>
            <a:cxnSpLocks noChangeShapeType="1"/>
            <a:stCxn id="10262" idx="0"/>
            <a:endCxn id="10260" idx="5"/>
          </p:cNvCxnSpPr>
          <p:nvPr/>
        </p:nvCxnSpPr>
        <p:spPr bwMode="auto">
          <a:xfrm flipH="1" flipV="1">
            <a:off x="7416801"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4" name="AutoShape 22"/>
          <p:cNvCxnSpPr>
            <a:cxnSpLocks noChangeShapeType="1"/>
            <a:stCxn id="10261" idx="0"/>
            <a:endCxn id="10260" idx="3"/>
          </p:cNvCxnSpPr>
          <p:nvPr/>
        </p:nvCxnSpPr>
        <p:spPr bwMode="auto">
          <a:xfrm flipV="1">
            <a:off x="7010401"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5" name="Oval 23"/>
          <p:cNvSpPr>
            <a:spLocks noChangeArrowheads="1"/>
          </p:cNvSpPr>
          <p:nvPr/>
        </p:nvSpPr>
        <p:spPr bwMode="auto">
          <a:xfrm>
            <a:off x="9793288" y="2606676"/>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0266" name="Rectangle 24"/>
          <p:cNvSpPr>
            <a:spLocks noChangeAspect="1" noChangeArrowheads="1"/>
          </p:cNvSpPr>
          <p:nvPr/>
        </p:nvSpPr>
        <p:spPr bwMode="auto">
          <a:xfrm>
            <a:off x="9545637" y="3182939"/>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67" name="Rectangle 25"/>
          <p:cNvSpPr>
            <a:spLocks noChangeAspect="1" noChangeArrowheads="1"/>
          </p:cNvSpPr>
          <p:nvPr/>
        </p:nvSpPr>
        <p:spPr bwMode="auto">
          <a:xfrm>
            <a:off x="10131426" y="3182939"/>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68" name="AutoShape 26"/>
          <p:cNvCxnSpPr>
            <a:cxnSpLocks noChangeShapeType="1"/>
            <a:stCxn id="10267" idx="0"/>
            <a:endCxn id="10265" idx="5"/>
          </p:cNvCxnSpPr>
          <p:nvPr/>
        </p:nvCxnSpPr>
        <p:spPr bwMode="auto">
          <a:xfrm flipH="1" flipV="1">
            <a:off x="10066338" y="2889251"/>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69" name="AutoShape 27"/>
          <p:cNvCxnSpPr>
            <a:cxnSpLocks noChangeShapeType="1"/>
            <a:stCxn id="10266" idx="0"/>
            <a:endCxn id="10265" idx="3"/>
          </p:cNvCxnSpPr>
          <p:nvPr/>
        </p:nvCxnSpPr>
        <p:spPr bwMode="auto">
          <a:xfrm flipV="1">
            <a:off x="9661526" y="2889251"/>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0" name="Oval 28"/>
          <p:cNvSpPr>
            <a:spLocks noChangeArrowheads="1"/>
          </p:cNvSpPr>
          <p:nvPr/>
        </p:nvSpPr>
        <p:spPr bwMode="auto">
          <a:xfrm>
            <a:off x="8742363" y="31242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0271" name="Rectangle 29"/>
          <p:cNvSpPr>
            <a:spLocks noChangeAspect="1" noChangeArrowheads="1"/>
          </p:cNvSpPr>
          <p:nvPr/>
        </p:nvSpPr>
        <p:spPr bwMode="auto">
          <a:xfrm>
            <a:off x="8494712" y="37004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72" name="Rectangle 30"/>
          <p:cNvSpPr>
            <a:spLocks noChangeAspect="1" noChangeArrowheads="1"/>
          </p:cNvSpPr>
          <p:nvPr/>
        </p:nvSpPr>
        <p:spPr bwMode="auto">
          <a:xfrm>
            <a:off x="9080501" y="37004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73" name="AutoShape 31"/>
          <p:cNvCxnSpPr>
            <a:cxnSpLocks noChangeShapeType="1"/>
            <a:stCxn id="10272" idx="0"/>
            <a:endCxn id="10270" idx="5"/>
          </p:cNvCxnSpPr>
          <p:nvPr/>
        </p:nvCxnSpPr>
        <p:spPr bwMode="auto">
          <a:xfrm flipH="1" flipV="1">
            <a:off x="9015413" y="3425826"/>
            <a:ext cx="180975"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74" name="AutoShape 32"/>
          <p:cNvCxnSpPr>
            <a:cxnSpLocks noChangeShapeType="1"/>
            <a:stCxn id="10271" idx="0"/>
            <a:endCxn id="10270" idx="3"/>
          </p:cNvCxnSpPr>
          <p:nvPr/>
        </p:nvCxnSpPr>
        <p:spPr bwMode="auto">
          <a:xfrm flipV="1">
            <a:off x="8610601" y="34258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75" name="Text Box 33"/>
          <p:cNvSpPr txBox="1">
            <a:spLocks noChangeArrowheads="1"/>
          </p:cNvSpPr>
          <p:nvPr/>
        </p:nvSpPr>
        <p:spPr bwMode="auto">
          <a:xfrm>
            <a:off x="8631238" y="2498726"/>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v</a:t>
            </a:r>
          </a:p>
        </p:txBody>
      </p:sp>
      <p:sp>
        <p:nvSpPr>
          <p:cNvPr id="10276" name="Text Box 34"/>
          <p:cNvSpPr txBox="1">
            <a:spLocks noChangeArrowheads="1"/>
          </p:cNvSpPr>
          <p:nvPr/>
        </p:nvSpPr>
        <p:spPr bwMode="auto">
          <a:xfrm>
            <a:off x="7896225" y="281940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solidFill>
                  <a:schemeClr val="tx2"/>
                </a:solidFill>
                <a:latin typeface="Times New Roman" panose="02020603050405020304" pitchFamily="18" charset="0"/>
                <a:sym typeface="Symbol" panose="05050102010706020507" pitchFamily="18" charset="2"/>
              </a:rPr>
              <a:t>w</a:t>
            </a:r>
          </a:p>
        </p:txBody>
      </p:sp>
      <p:sp>
        <p:nvSpPr>
          <p:cNvPr id="10277" name="Oval 66"/>
          <p:cNvSpPr>
            <a:spLocks noChangeArrowheads="1"/>
          </p:cNvSpPr>
          <p:nvPr/>
        </p:nvSpPr>
        <p:spPr bwMode="auto">
          <a:xfrm>
            <a:off x="8859838" y="4251325"/>
            <a:ext cx="320675" cy="319088"/>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6</a:t>
            </a:r>
          </a:p>
        </p:txBody>
      </p:sp>
      <p:sp>
        <p:nvSpPr>
          <p:cNvPr id="10278" name="Oval 67"/>
          <p:cNvSpPr>
            <a:spLocks noChangeArrowheads="1"/>
          </p:cNvSpPr>
          <p:nvPr/>
        </p:nvSpPr>
        <p:spPr bwMode="auto">
          <a:xfrm>
            <a:off x="10271126" y="4762501"/>
            <a:ext cx="319087"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9</a:t>
            </a:r>
          </a:p>
        </p:txBody>
      </p:sp>
      <p:sp>
        <p:nvSpPr>
          <p:cNvPr id="10279" name="Oval 68"/>
          <p:cNvSpPr>
            <a:spLocks noChangeArrowheads="1"/>
          </p:cNvSpPr>
          <p:nvPr/>
        </p:nvSpPr>
        <p:spPr bwMode="auto">
          <a:xfrm>
            <a:off x="7907337" y="4762501"/>
            <a:ext cx="319088"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2</a:t>
            </a:r>
          </a:p>
        </p:txBody>
      </p:sp>
      <p:sp>
        <p:nvSpPr>
          <p:cNvPr id="10280" name="Oval 69"/>
          <p:cNvSpPr>
            <a:spLocks noChangeArrowheads="1"/>
          </p:cNvSpPr>
          <p:nvPr/>
        </p:nvSpPr>
        <p:spPr bwMode="auto">
          <a:xfrm>
            <a:off x="8494713" y="5257801"/>
            <a:ext cx="320675" cy="320675"/>
          </a:xfrm>
          <a:prstGeom prst="ellipse">
            <a:avLst/>
          </a:prstGeom>
          <a:solidFill>
            <a:schemeClr val="accent1"/>
          </a:solidFill>
          <a:ln w="57150">
            <a:solidFill>
              <a:schemeClr val="tx2"/>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5</a:t>
            </a:r>
          </a:p>
        </p:txBody>
      </p:sp>
      <p:sp>
        <p:nvSpPr>
          <p:cNvPr id="10281" name="Rectangle 70"/>
          <p:cNvSpPr>
            <a:spLocks noChangeAspect="1" noChangeArrowheads="1"/>
          </p:cNvSpPr>
          <p:nvPr/>
        </p:nvSpPr>
        <p:spPr bwMode="auto">
          <a:xfrm>
            <a:off x="8247062" y="58340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82" name="Rectangle 71"/>
          <p:cNvSpPr>
            <a:spLocks noChangeAspect="1" noChangeArrowheads="1"/>
          </p:cNvSpPr>
          <p:nvPr/>
        </p:nvSpPr>
        <p:spPr bwMode="auto">
          <a:xfrm>
            <a:off x="8859838" y="58340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83" name="Rectangle 72"/>
          <p:cNvSpPr>
            <a:spLocks noChangeAspect="1" noChangeArrowheads="1"/>
          </p:cNvSpPr>
          <p:nvPr/>
        </p:nvSpPr>
        <p:spPr bwMode="auto">
          <a:xfrm>
            <a:off x="10802937" y="5302251"/>
            <a:ext cx="230188" cy="231775"/>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84" name="AutoShape 73"/>
          <p:cNvCxnSpPr>
            <a:cxnSpLocks noChangeShapeType="1"/>
            <a:stCxn id="10277" idx="3"/>
            <a:endCxn id="10279" idx="7"/>
          </p:cNvCxnSpPr>
          <p:nvPr/>
        </p:nvCxnSpPr>
        <p:spPr bwMode="auto">
          <a:xfrm flipH="1">
            <a:off x="8180388" y="4533900"/>
            <a:ext cx="727075"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5" name="AutoShape 74"/>
          <p:cNvCxnSpPr>
            <a:cxnSpLocks noChangeShapeType="1"/>
            <a:stCxn id="10278" idx="1"/>
            <a:endCxn id="10277" idx="5"/>
          </p:cNvCxnSpPr>
          <p:nvPr/>
        </p:nvCxnSpPr>
        <p:spPr bwMode="auto">
          <a:xfrm flipH="1" flipV="1">
            <a:off x="9132888" y="4533900"/>
            <a:ext cx="1184275" cy="2667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6" name="AutoShape 75"/>
          <p:cNvCxnSpPr>
            <a:cxnSpLocks noChangeShapeType="1"/>
            <a:stCxn id="10283" idx="0"/>
            <a:endCxn id="10278" idx="5"/>
          </p:cNvCxnSpPr>
          <p:nvPr/>
        </p:nvCxnSpPr>
        <p:spPr bwMode="auto">
          <a:xfrm flipH="1" flipV="1">
            <a:off x="10544175" y="5045075"/>
            <a:ext cx="374650" cy="247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7" name="AutoShape 76"/>
          <p:cNvCxnSpPr>
            <a:cxnSpLocks noChangeShapeType="1"/>
            <a:stCxn id="10297" idx="7"/>
            <a:endCxn id="10278" idx="3"/>
          </p:cNvCxnSpPr>
          <p:nvPr/>
        </p:nvCxnSpPr>
        <p:spPr bwMode="auto">
          <a:xfrm flipV="1">
            <a:off x="10050462" y="5045076"/>
            <a:ext cx="266700" cy="2508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8" name="AutoShape 77"/>
          <p:cNvCxnSpPr>
            <a:cxnSpLocks noChangeShapeType="1"/>
            <a:stCxn id="10282" idx="0"/>
            <a:endCxn id="10280" idx="5"/>
          </p:cNvCxnSpPr>
          <p:nvPr/>
        </p:nvCxnSpPr>
        <p:spPr bwMode="auto">
          <a:xfrm flipH="1" flipV="1">
            <a:off x="8767763" y="5559426"/>
            <a:ext cx="207963"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89" name="AutoShape 78"/>
          <p:cNvCxnSpPr>
            <a:cxnSpLocks noChangeShapeType="1"/>
            <a:stCxn id="10281" idx="0"/>
            <a:endCxn id="10280" idx="3"/>
          </p:cNvCxnSpPr>
          <p:nvPr/>
        </p:nvCxnSpPr>
        <p:spPr bwMode="auto">
          <a:xfrm flipV="1">
            <a:off x="8362951" y="5559426"/>
            <a:ext cx="179387" cy="26511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0" name="AutoShape 79"/>
          <p:cNvCxnSpPr>
            <a:cxnSpLocks noChangeShapeType="1"/>
            <a:stCxn id="10292" idx="7"/>
            <a:endCxn id="10279" idx="3"/>
          </p:cNvCxnSpPr>
          <p:nvPr/>
        </p:nvCxnSpPr>
        <p:spPr bwMode="auto">
          <a:xfrm flipV="1">
            <a:off x="7593013" y="5064126"/>
            <a:ext cx="360363" cy="2317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1" name="AutoShape 80"/>
          <p:cNvCxnSpPr>
            <a:cxnSpLocks noChangeShapeType="1"/>
            <a:stCxn id="10280" idx="1"/>
            <a:endCxn id="10279" idx="5"/>
          </p:cNvCxnSpPr>
          <p:nvPr/>
        </p:nvCxnSpPr>
        <p:spPr bwMode="auto">
          <a:xfrm flipH="1" flipV="1">
            <a:off x="8180387" y="5064126"/>
            <a:ext cx="361950" cy="212725"/>
          </a:xfrm>
          <a:prstGeom prst="straightConnector1">
            <a:avLst/>
          </a:prstGeom>
          <a:noFill/>
          <a:ln w="57150">
            <a:solidFill>
              <a:schemeClr val="tx2"/>
            </a:solidFill>
            <a:round/>
            <a:headEnd/>
            <a:tailEnd/>
          </a:ln>
          <a:extLst>
            <a:ext uri="{909E8E84-426E-40DD-AFC4-6F175D3DCCD1}">
              <a14:hiddenFill xmlns:a14="http://schemas.microsoft.com/office/drawing/2010/main">
                <a:noFill/>
              </a14:hiddenFill>
            </a:ext>
          </a:extLst>
        </p:spPr>
      </p:cxnSp>
      <p:sp>
        <p:nvSpPr>
          <p:cNvPr id="10292" name="Oval 81"/>
          <p:cNvSpPr>
            <a:spLocks noChangeArrowheads="1"/>
          </p:cNvSpPr>
          <p:nvPr/>
        </p:nvSpPr>
        <p:spPr bwMode="auto">
          <a:xfrm>
            <a:off x="7319962" y="5257801"/>
            <a:ext cx="319088"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1</a:t>
            </a:r>
          </a:p>
        </p:txBody>
      </p:sp>
      <p:sp>
        <p:nvSpPr>
          <p:cNvPr id="10293" name="Rectangle 82"/>
          <p:cNvSpPr>
            <a:spLocks noChangeAspect="1" noChangeArrowheads="1"/>
          </p:cNvSpPr>
          <p:nvPr/>
        </p:nvSpPr>
        <p:spPr bwMode="auto">
          <a:xfrm>
            <a:off x="7070726" y="58340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94" name="Rectangle 83"/>
          <p:cNvSpPr>
            <a:spLocks noChangeAspect="1" noChangeArrowheads="1"/>
          </p:cNvSpPr>
          <p:nvPr/>
        </p:nvSpPr>
        <p:spPr bwMode="auto">
          <a:xfrm>
            <a:off x="7658101" y="5834064"/>
            <a:ext cx="230187"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295" name="AutoShape 84"/>
          <p:cNvCxnSpPr>
            <a:cxnSpLocks noChangeShapeType="1"/>
            <a:stCxn id="10294" idx="0"/>
            <a:endCxn id="10292" idx="5"/>
          </p:cNvCxnSpPr>
          <p:nvPr/>
        </p:nvCxnSpPr>
        <p:spPr bwMode="auto">
          <a:xfrm flipH="1" flipV="1">
            <a:off x="7593013"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85"/>
          <p:cNvCxnSpPr>
            <a:cxnSpLocks noChangeShapeType="1"/>
            <a:stCxn id="10293" idx="0"/>
            <a:endCxn id="10292" idx="3"/>
          </p:cNvCxnSpPr>
          <p:nvPr/>
        </p:nvCxnSpPr>
        <p:spPr bwMode="auto">
          <a:xfrm flipV="1">
            <a:off x="7186612" y="5540376"/>
            <a:ext cx="179388"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97" name="Oval 86"/>
          <p:cNvSpPr>
            <a:spLocks noChangeArrowheads="1"/>
          </p:cNvSpPr>
          <p:nvPr/>
        </p:nvSpPr>
        <p:spPr bwMode="auto">
          <a:xfrm>
            <a:off x="9777413" y="5257801"/>
            <a:ext cx="320675" cy="320675"/>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8</a:t>
            </a:r>
          </a:p>
        </p:txBody>
      </p:sp>
      <p:sp>
        <p:nvSpPr>
          <p:cNvPr id="10298" name="Rectangle 87"/>
          <p:cNvSpPr>
            <a:spLocks noChangeAspect="1" noChangeArrowheads="1"/>
          </p:cNvSpPr>
          <p:nvPr/>
        </p:nvSpPr>
        <p:spPr bwMode="auto">
          <a:xfrm>
            <a:off x="9529762" y="5834064"/>
            <a:ext cx="230188"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sp>
        <p:nvSpPr>
          <p:cNvPr id="10299" name="Rectangle 88"/>
          <p:cNvSpPr>
            <a:spLocks noChangeAspect="1" noChangeArrowheads="1"/>
          </p:cNvSpPr>
          <p:nvPr/>
        </p:nvSpPr>
        <p:spPr bwMode="auto">
          <a:xfrm>
            <a:off x="10115551" y="5834064"/>
            <a:ext cx="231775" cy="230187"/>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p>
        </p:txBody>
      </p:sp>
      <p:cxnSp>
        <p:nvCxnSpPr>
          <p:cNvPr id="10300" name="AutoShape 89"/>
          <p:cNvCxnSpPr>
            <a:cxnSpLocks noChangeShapeType="1"/>
            <a:stCxn id="10299" idx="0"/>
            <a:endCxn id="10297" idx="5"/>
          </p:cNvCxnSpPr>
          <p:nvPr/>
        </p:nvCxnSpPr>
        <p:spPr bwMode="auto">
          <a:xfrm flipH="1" flipV="1">
            <a:off x="10050463" y="5540376"/>
            <a:ext cx="180975"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301" name="AutoShape 90"/>
          <p:cNvCxnSpPr>
            <a:cxnSpLocks noChangeShapeType="1"/>
            <a:stCxn id="10298" idx="0"/>
            <a:endCxn id="10297" idx="3"/>
          </p:cNvCxnSpPr>
          <p:nvPr/>
        </p:nvCxnSpPr>
        <p:spPr bwMode="auto">
          <a:xfrm flipV="1">
            <a:off x="9645651" y="5540376"/>
            <a:ext cx="179387" cy="28416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302" name="Text Box 91"/>
          <p:cNvSpPr txBox="1">
            <a:spLocks noChangeArrowheads="1"/>
          </p:cNvSpPr>
          <p:nvPr/>
        </p:nvSpPr>
        <p:spPr bwMode="auto">
          <a:xfrm>
            <a:off x="8326437" y="16605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&lt;</a:t>
            </a:r>
          </a:p>
        </p:txBody>
      </p:sp>
      <p:sp>
        <p:nvSpPr>
          <p:cNvPr id="10303" name="Text Box 92"/>
          <p:cNvSpPr txBox="1">
            <a:spLocks noChangeArrowheads="1"/>
          </p:cNvSpPr>
          <p:nvPr/>
        </p:nvSpPr>
        <p:spPr bwMode="auto">
          <a:xfrm>
            <a:off x="8097837" y="2193926"/>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a:solidFill>
                  <a:schemeClr val="tx2"/>
                </a:solidFill>
                <a:latin typeface="Symbol" panose="05050102010706020507" pitchFamily="18" charset="2"/>
                <a:sym typeface="Symbol" panose="05050102010706020507" pitchFamily="18" charset="2"/>
              </a:rPr>
              <a:t>&gt;</a:t>
            </a:r>
          </a:p>
        </p:txBody>
      </p:sp>
      <p:sp>
        <p:nvSpPr>
          <p:cNvPr id="10304" name="AutoShape 96"/>
          <p:cNvSpPr>
            <a:spLocks noChangeArrowheads="1"/>
          </p:cNvSpPr>
          <p:nvPr/>
        </p:nvSpPr>
        <p:spPr bwMode="auto">
          <a:xfrm rot="18601582" flipH="1">
            <a:off x="7749382" y="2667795"/>
            <a:ext cx="1217613" cy="612775"/>
          </a:xfrm>
          <a:prstGeom prst="roundRect">
            <a:avLst>
              <a:gd name="adj" fmla="val 29167"/>
            </a:avLst>
          </a:prstGeom>
          <a:noFill/>
          <a:ln w="12700">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723482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2875</TotalTime>
  <Words>2946</Words>
  <Application>Microsoft Office PowerPoint</Application>
  <PresentationFormat>Widescreen</PresentationFormat>
  <Paragraphs>439</Paragraphs>
  <Slides>36</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ＭＳ Ｐゴシック</vt:lpstr>
      <vt:lpstr>Arial</vt:lpstr>
      <vt:lpstr>Calibri</vt:lpstr>
      <vt:lpstr>Calibri Light</vt:lpstr>
      <vt:lpstr>Cambria Math</vt:lpstr>
      <vt:lpstr>Courier New</vt:lpstr>
      <vt:lpstr>Symbol</vt:lpstr>
      <vt:lpstr>Tahoma</vt:lpstr>
      <vt:lpstr>Times</vt:lpstr>
      <vt:lpstr>Times New Roman</vt:lpstr>
      <vt:lpstr>Wingdings</vt:lpstr>
      <vt:lpstr>Office Theme</vt:lpstr>
      <vt:lpstr>Search Trees and Balancing</vt:lpstr>
      <vt:lpstr>Ordered Maps</vt:lpstr>
      <vt:lpstr>Binary Search</vt:lpstr>
      <vt:lpstr>Search Tables</vt:lpstr>
      <vt:lpstr>Binary Search Trees</vt:lpstr>
      <vt:lpstr>Search</vt:lpstr>
      <vt:lpstr>Insertion – 1 </vt:lpstr>
      <vt:lpstr>Insertion – 2 </vt:lpstr>
      <vt:lpstr>Deletion – 1 </vt:lpstr>
      <vt:lpstr>Deletion – 2 </vt:lpstr>
      <vt:lpstr>Deletion – 3 </vt:lpstr>
      <vt:lpstr>Deletion by Merging (More Asymmetric)</vt:lpstr>
      <vt:lpstr>Performance</vt:lpstr>
      <vt:lpstr>Balancing a Tree</vt:lpstr>
      <vt:lpstr>Balancing a Tree (continued)</vt:lpstr>
      <vt:lpstr>Convert Array To a Balanced Tree</vt:lpstr>
      <vt:lpstr>Day-Stout-Warren (DSW) Algorithm</vt:lpstr>
      <vt:lpstr>Transform BST into a Backbone</vt:lpstr>
      <vt:lpstr>Transform Backbone into a Balanced BST</vt:lpstr>
      <vt:lpstr>Balancing a Tree (continued)</vt:lpstr>
      <vt:lpstr>Exercise on DSW Algorithm </vt:lpstr>
      <vt:lpstr>AVL Tree Definition</vt:lpstr>
      <vt:lpstr>AVL Trees (Adjust when Editing)</vt:lpstr>
      <vt:lpstr>Height of an AVL Tree</vt:lpstr>
      <vt:lpstr>Restructuring (as Single Rotations)</vt:lpstr>
      <vt:lpstr>Balancing an unbalanced AVL Tree – 1 </vt:lpstr>
      <vt:lpstr>Balancing an unbalanced AVL Tree – 2</vt:lpstr>
      <vt:lpstr>Restructuring (as Double Rotations)</vt:lpstr>
      <vt:lpstr>Balancing an AVL Tree after Insert – 1 </vt:lpstr>
      <vt:lpstr>Balancing an AVL Tree after Insert – 2 </vt:lpstr>
      <vt:lpstr>Show Delete Step by Step</vt:lpstr>
      <vt:lpstr>Balancing an AVL Tree after Delete – 1</vt:lpstr>
      <vt:lpstr>Balancing an AVL Tree after Delete – 2</vt:lpstr>
      <vt:lpstr>Balancing an AVL Tree after Delete – 3</vt:lpstr>
      <vt:lpstr>AVL Tree Performance</vt:lpstr>
      <vt:lpstr>Balancing a Tree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133</cp:revision>
  <dcterms:created xsi:type="dcterms:W3CDTF">2021-01-03T18:25:44Z</dcterms:created>
  <dcterms:modified xsi:type="dcterms:W3CDTF">2022-03-10T02:01:05Z</dcterms:modified>
</cp:coreProperties>
</file>