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CA6B67-CD27-4EF7-BE94-207F862EDAF0}">
          <p14:sldIdLst>
            <p14:sldId id="256"/>
          </p14:sldIdLst>
        </p14:section>
        <p14:section name="2-4 Trees" id="{7A4800BD-DB77-4053-9DE6-F1312DA59AA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Red-Black Trees" id="{5B712FBB-2225-42C8-93A4-4D05FFF23BBC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Splay Trees" id="{770C0920-FAB2-467B-A59B-890256D79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sorted" id="{1995FC51-8A4D-4A52-80D4-D8B335AF513E}">
          <p14:sldIdLst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79" autoAdjust="0"/>
    <p:restoredTop sz="85655" autoAdjust="0"/>
  </p:normalViewPr>
  <p:slideViewPr>
    <p:cSldViewPr snapToGrid="0">
      <p:cViewPr varScale="1">
        <p:scale>
          <a:sx n="75" d="100"/>
          <a:sy n="75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Still has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worst-case amortized cost O(</a:t>
            </a:r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per operation (because the tree can become, and remain, very unbalanced)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853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splaying is a combination of two rotations (except when next to the root), they are not necessarily bottom-up</a:t>
            </a:r>
          </a:p>
          <a:p>
            <a:r>
              <a:rPr lang="en-US" dirty="0" smtClean="0"/>
              <a:t>For homogeneous cases (left-right or right-right), the parent and grandparent node are rotated, then the node and its parent</a:t>
            </a:r>
          </a:p>
          <a:p>
            <a:r>
              <a:rPr lang="en-US" dirty="0" smtClean="0"/>
              <a:t>The effect of this is both to move the node towards the root and to flatten the tree, which improves access</a:t>
            </a:r>
          </a:p>
          <a:p>
            <a:r>
              <a:rPr lang="en-US" dirty="0" smtClean="0"/>
              <a:t>Splaying focuses on the elements rather than tree shape, so typically it performs better when some elements are used more frequently</a:t>
            </a:r>
          </a:p>
          <a:p>
            <a:r>
              <a:rPr lang="en-US" dirty="0" smtClean="0"/>
              <a:t>If all the elements are accessed with about the same frequency, it will not be as useful</a:t>
            </a:r>
          </a:p>
          <a:p>
            <a:r>
              <a:rPr lang="en-US" dirty="0" smtClean="0"/>
              <a:t>In those cases an alternative approach that focuses on balancing the tree is better</a:t>
            </a:r>
          </a:p>
          <a:p>
            <a:r>
              <a:rPr lang="en-US" dirty="0" smtClean="0"/>
              <a:t>A modification called </a:t>
            </a:r>
            <a:r>
              <a:rPr lang="en-US" dirty="0" err="1" smtClean="0"/>
              <a:t>semisplaying</a:t>
            </a:r>
            <a:r>
              <a:rPr lang="en-US" dirty="0" smtClean="0"/>
              <a:t> is illustrated in Figure 6.48b</a:t>
            </a:r>
          </a:p>
          <a:p>
            <a:r>
              <a:rPr lang="en-US" dirty="0" smtClean="0"/>
              <a:t>It requires one rotation for a homogeneous splay, and continue splaying with the parent of the node, rather than the node itself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9060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Still has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worst-case amortized cost O(</a:t>
            </a:r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per operation (because the tree can become, and remain, very unbalanced)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711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splaying is a combination of two rotations (except when next to the root), they are not necessarily bottom-up</a:t>
            </a:r>
          </a:p>
          <a:p>
            <a:r>
              <a:rPr lang="en-US" dirty="0" smtClean="0"/>
              <a:t>For homogeneous cases (left-right or right-right), the parent and grandparent node are rotated, then the node and its parent</a:t>
            </a:r>
          </a:p>
          <a:p>
            <a:r>
              <a:rPr lang="en-US" dirty="0" smtClean="0"/>
              <a:t>The effect of this is both to move the node towards the root and to flatten the tree, which improves access</a:t>
            </a:r>
          </a:p>
          <a:p>
            <a:r>
              <a:rPr lang="en-US" dirty="0" smtClean="0"/>
              <a:t>Splaying focuses on the elements rather than tree shape, so typically it performs better when some elements are used more frequently</a:t>
            </a:r>
          </a:p>
          <a:p>
            <a:r>
              <a:rPr lang="en-US" dirty="0" smtClean="0"/>
              <a:t>If all the elements are accessed with about the same frequency, it will not be as useful</a:t>
            </a:r>
          </a:p>
          <a:p>
            <a:r>
              <a:rPr lang="en-US" dirty="0" smtClean="0"/>
              <a:t>In those cases an alternative approach that focuses on balancing the tree is better</a:t>
            </a:r>
          </a:p>
          <a:p>
            <a:r>
              <a:rPr lang="en-US" dirty="0" smtClean="0"/>
              <a:t>A modification called </a:t>
            </a:r>
            <a:r>
              <a:rPr lang="en-US" dirty="0" err="1" smtClean="0"/>
              <a:t>semisplaying</a:t>
            </a:r>
            <a:r>
              <a:rPr lang="en-US" dirty="0" smtClean="0"/>
              <a:t> is illustrated in Figure 6.48b</a:t>
            </a:r>
          </a:p>
          <a:p>
            <a:r>
              <a:rPr lang="en-US" dirty="0" smtClean="0"/>
              <a:t>It requires one rotation for a homogeneous splay, and continue splaying with the parent of the node, rather than the node itself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750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14.03.2022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Self-Adjusting BSTs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5359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1800"/>
              <a:t>We reduce deletion of an entry to the case where the item is at the node with leaf children</a:t>
            </a:r>
          </a:p>
          <a:p>
            <a:pPr eaLnBrk="1" hangingPunct="1"/>
            <a:r>
              <a:rPr lang="en-US" altLang="lv-LV" sz="1800"/>
              <a:t>Otherwise, we replace the entry with its inorder successor (or, equivalently, with its inorder predecessor) and delete the latter entry</a:t>
            </a:r>
          </a:p>
          <a:p>
            <a:pPr eaLnBrk="1" hangingPunct="1"/>
            <a:r>
              <a:rPr lang="en-US" altLang="lv-LV" sz="1800"/>
              <a:t>Example: to delete key 24, we replace it with 27 (inorder successor)</a:t>
            </a:r>
          </a:p>
        </p:txBody>
      </p:sp>
      <p:grpSp>
        <p:nvGrpSpPr>
          <p:cNvPr id="12294" name="Group 68"/>
          <p:cNvGrpSpPr>
            <a:grpSpLocks/>
          </p:cNvGrpSpPr>
          <p:nvPr/>
        </p:nvGrpSpPr>
        <p:grpSpPr bwMode="auto">
          <a:xfrm>
            <a:off x="3367088" y="3352801"/>
            <a:ext cx="5943600" cy="1173163"/>
            <a:chOff x="1200" y="2112"/>
            <a:chExt cx="3744" cy="739"/>
          </a:xfrm>
        </p:grpSpPr>
        <p:sp>
          <p:nvSpPr>
            <p:cNvPr id="12325" name="Oval 4"/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27   32   35</a:t>
              </a:r>
            </a:p>
          </p:txBody>
        </p:sp>
        <p:cxnSp>
          <p:nvCxnSpPr>
            <p:cNvPr id="12326" name="AutoShape 5"/>
            <p:cNvCxnSpPr>
              <a:cxnSpLocks noChangeAspect="1" noChangeShapeType="1"/>
              <a:stCxn id="12355" idx="0"/>
              <a:endCxn id="12325" idx="5"/>
            </p:cNvCxnSpPr>
            <p:nvPr/>
          </p:nvCxnSpPr>
          <p:spPr bwMode="auto">
            <a:xfrm flipH="1" flipV="1">
              <a:off x="4787" y="2593"/>
              <a:ext cx="61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7" name="Oval 6"/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10   15   </a:t>
              </a:r>
              <a:r>
                <a:rPr lang="en-US" altLang="lv-LV" sz="1600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12328" name="Oval 7"/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2   8</a:t>
              </a:r>
            </a:p>
          </p:txBody>
        </p:sp>
        <p:sp>
          <p:nvSpPr>
            <p:cNvPr id="12329" name="Oval 8"/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12</a:t>
              </a:r>
            </a:p>
          </p:txBody>
        </p:sp>
        <p:sp>
          <p:nvSpPr>
            <p:cNvPr id="12330" name="Rectangle 9"/>
            <p:cNvSpPr>
              <a:spLocks noChangeAspect="1" noChangeArrowheads="1"/>
            </p:cNvSpPr>
            <p:nvPr/>
          </p:nvSpPr>
          <p:spPr bwMode="auto">
            <a:xfrm>
              <a:off x="3852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1" name="Rectangle 10"/>
            <p:cNvSpPr>
              <a:spLocks noChangeAspect="1" noChangeArrowheads="1"/>
            </p:cNvSpPr>
            <p:nvPr/>
          </p:nvSpPr>
          <p:spPr bwMode="auto">
            <a:xfrm>
              <a:off x="237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2" name="Rectangle 11"/>
            <p:cNvSpPr>
              <a:spLocks noChangeAspect="1" noChangeArrowheads="1"/>
            </p:cNvSpPr>
            <p:nvPr/>
          </p:nvSpPr>
          <p:spPr bwMode="auto">
            <a:xfrm>
              <a:off x="2728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3" name="Rectangle 12"/>
            <p:cNvSpPr>
              <a:spLocks noChangeAspect="1" noChangeArrowheads="1"/>
            </p:cNvSpPr>
            <p:nvPr/>
          </p:nvSpPr>
          <p:spPr bwMode="auto">
            <a:xfrm>
              <a:off x="12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4" name="Rectangle 13"/>
            <p:cNvSpPr>
              <a:spLocks noChangeAspect="1" noChangeArrowheads="1"/>
            </p:cNvSpPr>
            <p:nvPr/>
          </p:nvSpPr>
          <p:spPr bwMode="auto">
            <a:xfrm>
              <a:off x="158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35" name="Rectangle 14"/>
            <p:cNvSpPr>
              <a:spLocks noChangeAspect="1" noChangeArrowheads="1"/>
            </p:cNvSpPr>
            <p:nvPr/>
          </p:nvSpPr>
          <p:spPr bwMode="auto">
            <a:xfrm>
              <a:off x="1976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36" name="AutoShape 15"/>
            <p:cNvCxnSpPr>
              <a:cxnSpLocks noChangeAspect="1" noChangeShapeType="1"/>
              <a:stCxn id="12327" idx="3"/>
              <a:endCxn id="12328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7" name="AutoShape 16"/>
            <p:cNvCxnSpPr>
              <a:cxnSpLocks noChangeAspect="1" noChangeShapeType="1"/>
              <a:stCxn id="12327" idx="5"/>
              <a:endCxn id="12325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AutoShape 17"/>
            <p:cNvCxnSpPr>
              <a:cxnSpLocks noChangeAspect="1" noChangeShapeType="1"/>
              <a:stCxn id="12328" idx="3"/>
              <a:endCxn id="12333" idx="0"/>
            </p:cNvCxnSpPr>
            <p:nvPr/>
          </p:nvCxnSpPr>
          <p:spPr bwMode="auto">
            <a:xfrm flipH="1">
              <a:off x="1248" y="2591"/>
              <a:ext cx="12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AutoShape 18"/>
            <p:cNvCxnSpPr>
              <a:cxnSpLocks noChangeAspect="1" noChangeShapeType="1"/>
              <a:stCxn id="12328" idx="5"/>
              <a:endCxn id="12335" idx="0"/>
            </p:cNvCxnSpPr>
            <p:nvPr/>
          </p:nvCxnSpPr>
          <p:spPr bwMode="auto">
            <a:xfrm>
              <a:off x="1901" y="2591"/>
              <a:ext cx="123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0" name="Rectangle 19"/>
            <p:cNvSpPr>
              <a:spLocks noChangeAspect="1" noChangeArrowheads="1"/>
            </p:cNvSpPr>
            <p:nvPr/>
          </p:nvSpPr>
          <p:spPr bwMode="auto">
            <a:xfrm>
              <a:off x="4229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41" name="AutoShape 20"/>
            <p:cNvCxnSpPr>
              <a:cxnSpLocks noChangeAspect="1" noChangeShapeType="1"/>
              <a:stCxn id="12330" idx="0"/>
              <a:endCxn id="12325" idx="3"/>
            </p:cNvCxnSpPr>
            <p:nvPr/>
          </p:nvCxnSpPr>
          <p:spPr bwMode="auto">
            <a:xfrm flipV="1">
              <a:off x="3900" y="2593"/>
              <a:ext cx="132" cy="1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2" name="AutoShape 21"/>
            <p:cNvCxnSpPr>
              <a:cxnSpLocks noChangeAspect="1" noChangeShapeType="1"/>
              <a:stCxn id="12334" idx="0"/>
              <a:endCxn id="12328" idx="4"/>
            </p:cNvCxnSpPr>
            <p:nvPr/>
          </p:nvCxnSpPr>
          <p:spPr bwMode="auto">
            <a:xfrm flipV="1">
              <a:off x="1634" y="2617"/>
              <a:ext cx="1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3" name="Oval 22"/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600"/>
                <a:t>18</a:t>
              </a:r>
            </a:p>
          </p:txBody>
        </p:sp>
        <p:sp>
          <p:nvSpPr>
            <p:cNvPr id="12344" name="Rectangle 23"/>
            <p:cNvSpPr>
              <a:spLocks noChangeAspect="1" noChangeArrowheads="1"/>
            </p:cNvSpPr>
            <p:nvPr/>
          </p:nvSpPr>
          <p:spPr bwMode="auto">
            <a:xfrm>
              <a:off x="3051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2345" name="Rectangle 24"/>
            <p:cNvSpPr>
              <a:spLocks noChangeAspect="1" noChangeArrowheads="1"/>
            </p:cNvSpPr>
            <p:nvPr/>
          </p:nvSpPr>
          <p:spPr bwMode="auto">
            <a:xfrm>
              <a:off x="3445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46" name="AutoShape 25"/>
            <p:cNvCxnSpPr>
              <a:cxnSpLocks noChangeAspect="1" noChangeShapeType="1"/>
              <a:stCxn id="12331" idx="0"/>
            </p:cNvCxnSpPr>
            <p:nvPr/>
          </p:nvCxnSpPr>
          <p:spPr bwMode="auto">
            <a:xfrm flipV="1">
              <a:off x="2418" y="2607"/>
              <a:ext cx="120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7" name="AutoShape 26"/>
            <p:cNvCxnSpPr>
              <a:cxnSpLocks noChangeAspect="1" noChangeShapeType="1"/>
              <a:stCxn id="12344" idx="0"/>
            </p:cNvCxnSpPr>
            <p:nvPr/>
          </p:nvCxnSpPr>
          <p:spPr bwMode="auto">
            <a:xfrm flipV="1">
              <a:off x="3099" y="2611"/>
              <a:ext cx="126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8" name="AutoShape 27"/>
            <p:cNvCxnSpPr>
              <a:cxnSpLocks noChangeAspect="1" noChangeShapeType="1"/>
              <a:stCxn id="12345" idx="0"/>
            </p:cNvCxnSpPr>
            <p:nvPr/>
          </p:nvCxnSpPr>
          <p:spPr bwMode="auto">
            <a:xfrm flipH="1" flipV="1">
              <a:off x="3398" y="2602"/>
              <a:ext cx="9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9" name="AutoShape 28"/>
            <p:cNvCxnSpPr>
              <a:cxnSpLocks noChangeAspect="1" noChangeShapeType="1"/>
              <a:stCxn id="12332" idx="0"/>
            </p:cNvCxnSpPr>
            <p:nvPr/>
          </p:nvCxnSpPr>
          <p:spPr bwMode="auto">
            <a:xfrm flipH="1" flipV="1">
              <a:off x="2691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0" name="Rectangle 29"/>
            <p:cNvSpPr>
              <a:spLocks noChangeAspect="1" noChangeArrowheads="1"/>
            </p:cNvSpPr>
            <p:nvPr/>
          </p:nvSpPr>
          <p:spPr bwMode="auto">
            <a:xfrm>
              <a:off x="4560" y="2756"/>
              <a:ext cx="94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12351" name="AutoShape 30"/>
            <p:cNvCxnSpPr>
              <a:cxnSpLocks noChangeShapeType="1"/>
              <a:stCxn id="12340" idx="0"/>
            </p:cNvCxnSpPr>
            <p:nvPr/>
          </p:nvCxnSpPr>
          <p:spPr bwMode="auto">
            <a:xfrm flipV="1">
              <a:off x="4276" y="2615"/>
              <a:ext cx="34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2" name="AutoShape 31"/>
            <p:cNvCxnSpPr>
              <a:cxnSpLocks noChangeShapeType="1"/>
              <a:stCxn id="12350" idx="0"/>
            </p:cNvCxnSpPr>
            <p:nvPr/>
          </p:nvCxnSpPr>
          <p:spPr bwMode="auto">
            <a:xfrm flipH="1" flipV="1">
              <a:off x="4522" y="2611"/>
              <a:ext cx="85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3" name="AutoShape 32"/>
            <p:cNvCxnSpPr>
              <a:cxnSpLocks noChangeShapeType="1"/>
              <a:stCxn id="12343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54" name="AutoShape 33"/>
            <p:cNvCxnSpPr>
              <a:cxnSpLocks noChangeShapeType="1"/>
              <a:stCxn id="12329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55" name="Rectangle 34"/>
            <p:cNvSpPr>
              <a:spLocks noChangeAspect="1" noChangeArrowheads="1"/>
            </p:cNvSpPr>
            <p:nvPr/>
          </p:nvSpPr>
          <p:spPr bwMode="auto">
            <a:xfrm>
              <a:off x="4800" y="2756"/>
              <a:ext cx="95" cy="9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12295" name="Oval 36"/>
          <p:cNvSpPr>
            <a:spLocks noChangeAspect="1" noChangeArrowheads="1"/>
          </p:cNvSpPr>
          <p:nvPr/>
        </p:nvSpPr>
        <p:spPr bwMode="auto">
          <a:xfrm>
            <a:off x="7612064" y="5584825"/>
            <a:ext cx="130333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32   35</a:t>
            </a:r>
          </a:p>
        </p:txBody>
      </p:sp>
      <p:cxnSp>
        <p:nvCxnSpPr>
          <p:cNvPr id="12296" name="AutoShape 37"/>
          <p:cNvCxnSpPr>
            <a:cxnSpLocks noChangeAspect="1" noChangeShapeType="1"/>
            <a:stCxn id="12323" idx="0"/>
            <a:endCxn id="12295" idx="5"/>
          </p:cNvCxnSpPr>
          <p:nvPr/>
        </p:nvCxnSpPr>
        <p:spPr bwMode="auto">
          <a:xfrm flipH="1" flipV="1">
            <a:off x="8724900" y="5838825"/>
            <a:ext cx="190500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Oval 38"/>
          <p:cNvSpPr>
            <a:spLocks noChangeAspect="1" noChangeArrowheads="1"/>
          </p:cNvSpPr>
          <p:nvPr/>
        </p:nvSpPr>
        <p:spPr bwMode="auto">
          <a:xfrm>
            <a:off x="5243513" y="5075238"/>
            <a:ext cx="1820862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10   15   </a:t>
            </a:r>
            <a:r>
              <a:rPr lang="en-US" altLang="lv-LV" sz="1600">
                <a:solidFill>
                  <a:schemeClr val="tx2"/>
                </a:solidFill>
              </a:rPr>
              <a:t>27</a:t>
            </a:r>
          </a:p>
        </p:txBody>
      </p:sp>
      <p:sp>
        <p:nvSpPr>
          <p:cNvPr id="12298" name="Oval 39"/>
          <p:cNvSpPr>
            <a:spLocks noChangeAspect="1" noChangeArrowheads="1"/>
          </p:cNvSpPr>
          <p:nvPr/>
        </p:nvSpPr>
        <p:spPr bwMode="auto">
          <a:xfrm>
            <a:off x="3459164" y="5584825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2   8</a:t>
            </a:r>
          </a:p>
        </p:txBody>
      </p:sp>
      <p:sp>
        <p:nvSpPr>
          <p:cNvPr id="12299" name="Oval 40"/>
          <p:cNvSpPr>
            <a:spLocks noChangeAspect="1" noChangeArrowheads="1"/>
          </p:cNvSpPr>
          <p:nvPr/>
        </p:nvSpPr>
        <p:spPr bwMode="auto">
          <a:xfrm>
            <a:off x="5222876" y="5584825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12</a:t>
            </a:r>
          </a:p>
        </p:txBody>
      </p:sp>
      <p:sp>
        <p:nvSpPr>
          <p:cNvPr id="12300" name="Rectangle 41"/>
          <p:cNvSpPr>
            <a:spLocks noChangeAspect="1" noChangeArrowheads="1"/>
          </p:cNvSpPr>
          <p:nvPr/>
        </p:nvSpPr>
        <p:spPr bwMode="auto">
          <a:xfrm>
            <a:off x="7575551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42"/>
          <p:cNvSpPr>
            <a:spLocks noChangeAspect="1" noChangeArrowheads="1"/>
          </p:cNvSpPr>
          <p:nvPr/>
        </p:nvSpPr>
        <p:spPr bwMode="auto">
          <a:xfrm>
            <a:off x="5222876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2" name="Rectangle 43"/>
          <p:cNvSpPr>
            <a:spLocks noChangeAspect="1" noChangeArrowheads="1"/>
          </p:cNvSpPr>
          <p:nvPr/>
        </p:nvSpPr>
        <p:spPr bwMode="auto">
          <a:xfrm>
            <a:off x="5791201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44"/>
          <p:cNvSpPr>
            <a:spLocks noChangeAspect="1" noChangeArrowheads="1"/>
          </p:cNvSpPr>
          <p:nvPr/>
        </p:nvSpPr>
        <p:spPr bwMode="auto">
          <a:xfrm>
            <a:off x="3365501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4" name="Rectangle 45"/>
          <p:cNvSpPr>
            <a:spLocks noChangeAspect="1" noChangeArrowheads="1"/>
          </p:cNvSpPr>
          <p:nvPr/>
        </p:nvSpPr>
        <p:spPr bwMode="auto">
          <a:xfrm>
            <a:off x="3978276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46"/>
          <p:cNvSpPr>
            <a:spLocks noChangeAspect="1" noChangeArrowheads="1"/>
          </p:cNvSpPr>
          <p:nvPr/>
        </p:nvSpPr>
        <p:spPr bwMode="auto">
          <a:xfrm>
            <a:off x="4597401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06" name="AutoShape 47"/>
          <p:cNvCxnSpPr>
            <a:cxnSpLocks noChangeAspect="1" noChangeShapeType="1"/>
            <a:stCxn id="12297" idx="3"/>
            <a:endCxn id="12298" idx="0"/>
          </p:cNvCxnSpPr>
          <p:nvPr/>
        </p:nvCxnSpPr>
        <p:spPr bwMode="auto">
          <a:xfrm flipH="1">
            <a:off x="4057651" y="5327650"/>
            <a:ext cx="1452563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48"/>
          <p:cNvCxnSpPr>
            <a:cxnSpLocks noChangeAspect="1" noChangeShapeType="1"/>
            <a:stCxn id="12297" idx="5"/>
            <a:endCxn id="12295" idx="0"/>
          </p:cNvCxnSpPr>
          <p:nvPr/>
        </p:nvCxnSpPr>
        <p:spPr bwMode="auto">
          <a:xfrm>
            <a:off x="6797675" y="5327650"/>
            <a:ext cx="14668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49"/>
          <p:cNvCxnSpPr>
            <a:cxnSpLocks noChangeAspect="1" noChangeShapeType="1"/>
            <a:stCxn id="12298" idx="3"/>
            <a:endCxn id="12303" idx="0"/>
          </p:cNvCxnSpPr>
          <p:nvPr/>
        </p:nvCxnSpPr>
        <p:spPr bwMode="auto">
          <a:xfrm flipH="1">
            <a:off x="3441700" y="5838825"/>
            <a:ext cx="19208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50"/>
          <p:cNvCxnSpPr>
            <a:cxnSpLocks noChangeAspect="1" noChangeShapeType="1"/>
            <a:stCxn id="12298" idx="5"/>
            <a:endCxn id="12305" idx="0"/>
          </p:cNvCxnSpPr>
          <p:nvPr/>
        </p:nvCxnSpPr>
        <p:spPr bwMode="auto">
          <a:xfrm>
            <a:off x="4479926" y="5838825"/>
            <a:ext cx="193675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52"/>
          <p:cNvCxnSpPr>
            <a:cxnSpLocks noChangeAspect="1" noChangeShapeType="1"/>
            <a:stCxn id="12300" idx="0"/>
            <a:endCxn id="12295" idx="3"/>
          </p:cNvCxnSpPr>
          <p:nvPr/>
        </p:nvCxnSpPr>
        <p:spPr bwMode="auto">
          <a:xfrm flipV="1">
            <a:off x="7651751" y="5838825"/>
            <a:ext cx="15081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53"/>
          <p:cNvCxnSpPr>
            <a:cxnSpLocks noChangeAspect="1" noChangeShapeType="1"/>
            <a:stCxn id="12304" idx="0"/>
            <a:endCxn id="12298" idx="4"/>
          </p:cNvCxnSpPr>
          <p:nvPr/>
        </p:nvCxnSpPr>
        <p:spPr bwMode="auto">
          <a:xfrm flipV="1">
            <a:off x="4054476" y="5880101"/>
            <a:ext cx="3175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Oval 54"/>
          <p:cNvSpPr>
            <a:spLocks noChangeAspect="1" noChangeArrowheads="1"/>
          </p:cNvSpPr>
          <p:nvPr/>
        </p:nvSpPr>
        <p:spPr bwMode="auto">
          <a:xfrm>
            <a:off x="6303964" y="5584825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18</a:t>
            </a:r>
          </a:p>
        </p:txBody>
      </p:sp>
      <p:sp>
        <p:nvSpPr>
          <p:cNvPr id="12313" name="Rectangle 55"/>
          <p:cNvSpPr>
            <a:spLocks noChangeAspect="1" noChangeArrowheads="1"/>
          </p:cNvSpPr>
          <p:nvPr/>
        </p:nvSpPr>
        <p:spPr bwMode="auto">
          <a:xfrm>
            <a:off x="6303963" y="6097588"/>
            <a:ext cx="150812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Rectangle 56"/>
          <p:cNvSpPr>
            <a:spLocks noChangeAspect="1" noChangeArrowheads="1"/>
          </p:cNvSpPr>
          <p:nvPr/>
        </p:nvSpPr>
        <p:spPr bwMode="auto">
          <a:xfrm>
            <a:off x="6929438" y="6097588"/>
            <a:ext cx="150812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15" name="AutoShape 57"/>
          <p:cNvCxnSpPr>
            <a:cxnSpLocks noChangeAspect="1" noChangeShapeType="1"/>
            <a:stCxn id="12301" idx="0"/>
          </p:cNvCxnSpPr>
          <p:nvPr/>
        </p:nvCxnSpPr>
        <p:spPr bwMode="auto">
          <a:xfrm flipV="1">
            <a:off x="5299075" y="5861051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58"/>
          <p:cNvCxnSpPr>
            <a:cxnSpLocks noChangeAspect="1" noChangeShapeType="1"/>
            <a:stCxn id="12313" idx="0"/>
          </p:cNvCxnSpPr>
          <p:nvPr/>
        </p:nvCxnSpPr>
        <p:spPr bwMode="auto">
          <a:xfrm flipV="1">
            <a:off x="6380164" y="5867401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59"/>
          <p:cNvCxnSpPr>
            <a:cxnSpLocks noChangeAspect="1" noChangeShapeType="1"/>
            <a:stCxn id="12314" idx="0"/>
          </p:cNvCxnSpPr>
          <p:nvPr/>
        </p:nvCxnSpPr>
        <p:spPr bwMode="auto">
          <a:xfrm flipH="1" flipV="1">
            <a:off x="6854826" y="5853113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60"/>
          <p:cNvCxnSpPr>
            <a:cxnSpLocks noChangeAspect="1" noChangeShapeType="1"/>
            <a:stCxn id="12302" idx="0"/>
          </p:cNvCxnSpPr>
          <p:nvPr/>
        </p:nvCxnSpPr>
        <p:spPr bwMode="auto">
          <a:xfrm flipH="1" flipV="1">
            <a:off x="5732464" y="5867401"/>
            <a:ext cx="134937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Rectangle 61"/>
          <p:cNvSpPr>
            <a:spLocks noChangeAspect="1" noChangeArrowheads="1"/>
          </p:cNvSpPr>
          <p:nvPr/>
        </p:nvSpPr>
        <p:spPr bwMode="auto">
          <a:xfrm>
            <a:off x="8181976" y="6097588"/>
            <a:ext cx="149225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2320" name="AutoShape 63"/>
          <p:cNvCxnSpPr>
            <a:cxnSpLocks noChangeShapeType="1"/>
            <a:stCxn id="12319" idx="0"/>
            <a:endCxn id="12295" idx="4"/>
          </p:cNvCxnSpPr>
          <p:nvPr/>
        </p:nvCxnSpPr>
        <p:spPr bwMode="auto">
          <a:xfrm flipV="1">
            <a:off x="8256589" y="5880101"/>
            <a:ext cx="7937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64"/>
          <p:cNvCxnSpPr>
            <a:cxnSpLocks noChangeShapeType="1"/>
            <a:stCxn id="12312" idx="0"/>
          </p:cNvCxnSpPr>
          <p:nvPr/>
        </p:nvCxnSpPr>
        <p:spPr bwMode="auto">
          <a:xfrm flipH="1" flipV="1">
            <a:off x="6353175" y="5359400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65"/>
          <p:cNvCxnSpPr>
            <a:cxnSpLocks noChangeShapeType="1"/>
            <a:stCxn id="12299" idx="0"/>
          </p:cNvCxnSpPr>
          <p:nvPr/>
        </p:nvCxnSpPr>
        <p:spPr bwMode="auto">
          <a:xfrm flipV="1">
            <a:off x="5621339" y="5353050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3" name="Rectangle 66"/>
          <p:cNvSpPr>
            <a:spLocks noChangeAspect="1" noChangeArrowheads="1"/>
          </p:cNvSpPr>
          <p:nvPr/>
        </p:nvSpPr>
        <p:spPr bwMode="auto">
          <a:xfrm>
            <a:off x="8839201" y="6097588"/>
            <a:ext cx="150813" cy="1508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4" name="AutoShape 69"/>
          <p:cNvSpPr>
            <a:spLocks noChangeArrowheads="1"/>
          </p:cNvSpPr>
          <p:nvPr/>
        </p:nvSpPr>
        <p:spPr bwMode="auto">
          <a:xfrm>
            <a:off x="60198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8616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Underflow and Fusion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Deleting an entry from a node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may cause an </a:t>
            </a:r>
            <a:r>
              <a:rPr lang="en-US" altLang="lv-LV" sz="2000">
                <a:solidFill>
                  <a:schemeClr val="tx2"/>
                </a:solidFill>
              </a:rPr>
              <a:t>underflow</a:t>
            </a:r>
            <a:r>
              <a:rPr lang="en-US" altLang="lv-LV" sz="2000"/>
              <a:t>, where node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becomes a 1-node with one child and no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To handle an underflow at node </a:t>
            </a:r>
            <a:r>
              <a:rPr lang="en-US" altLang="lv-LV" sz="2000" b="1" i="1">
                <a:latin typeface="Times New Roman" panose="02020603050405020304" pitchFamily="18" charset="0"/>
              </a:rPr>
              <a:t>v </a:t>
            </a:r>
            <a:r>
              <a:rPr lang="en-US" altLang="lv-LV" sz="2000"/>
              <a:t>with parent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>
                <a:solidFill>
                  <a:schemeClr val="tx2"/>
                </a:solidFill>
              </a:rPr>
              <a:t>Case 1:</a:t>
            </a:r>
            <a:r>
              <a:rPr lang="en-US" altLang="lv-LV" sz="2000"/>
              <a:t> the adjacent siblings of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are 2-nodes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>
                <a:solidFill>
                  <a:schemeClr val="tx2"/>
                </a:solidFill>
              </a:rPr>
              <a:t>Fusion operation:</a:t>
            </a:r>
            <a:r>
              <a:rPr lang="en-US" altLang="lv-LV" sz="1800"/>
              <a:t> we merge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with an adjacent sibling </a:t>
            </a:r>
            <a:r>
              <a:rPr lang="en-US" altLang="lv-LV" sz="1800" b="1" i="1">
                <a:latin typeface="Times New Roman" panose="02020603050405020304" pitchFamily="18" charset="0"/>
              </a:rPr>
              <a:t>w</a:t>
            </a:r>
            <a:r>
              <a:rPr lang="en-US" altLang="lv-LV" sz="1800"/>
              <a:t> and move an entry from 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/>
              <a:t> to the merged node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i="1">
                <a:latin typeface="Times New Roman" panose="02020603050405020304" pitchFamily="18" charset="0"/>
              </a:rPr>
              <a:t>'</a:t>
            </a:r>
            <a:endParaRPr lang="en-US" altLang="lv-LV" sz="180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After a fusion, the underflow may propagate to the parent 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3446463" y="4495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9  14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2286000" y="5257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2  5  7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40386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10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51816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olidFill>
                <a:schemeClr val="tx2"/>
              </a:solidFill>
            </a:endParaRP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2133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2667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3429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4038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4724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27" name="Rectangle 17"/>
          <p:cNvSpPr>
            <a:spLocks noChangeArrowheads="1"/>
          </p:cNvSpPr>
          <p:nvPr/>
        </p:nvSpPr>
        <p:spPr bwMode="auto">
          <a:xfrm>
            <a:off x="538162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28" name="AutoShape 18"/>
          <p:cNvCxnSpPr>
            <a:cxnSpLocks noChangeShapeType="1"/>
            <a:stCxn id="13322" idx="0"/>
            <a:endCxn id="13319" idx="3"/>
          </p:cNvCxnSpPr>
          <p:nvPr/>
        </p:nvCxnSpPr>
        <p:spPr bwMode="auto">
          <a:xfrm flipV="1">
            <a:off x="2247901" y="55927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9"/>
          <p:cNvCxnSpPr>
            <a:cxnSpLocks noChangeShapeType="1"/>
            <a:stCxn id="13323" idx="0"/>
            <a:endCxn id="13319" idx="4"/>
          </p:cNvCxnSpPr>
          <p:nvPr/>
        </p:nvCxnSpPr>
        <p:spPr bwMode="auto">
          <a:xfrm flipV="1">
            <a:off x="2781300" y="56483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20"/>
          <p:cNvCxnSpPr>
            <a:cxnSpLocks noChangeShapeType="1"/>
            <a:stCxn id="13324" idx="0"/>
            <a:endCxn id="13319" idx="5"/>
          </p:cNvCxnSpPr>
          <p:nvPr/>
        </p:nvCxnSpPr>
        <p:spPr bwMode="auto">
          <a:xfrm flipH="1" flipV="1">
            <a:off x="3392488" y="55927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21"/>
          <p:cNvCxnSpPr>
            <a:cxnSpLocks noChangeShapeType="1"/>
            <a:stCxn id="13325" idx="0"/>
            <a:endCxn id="13320" idx="3"/>
          </p:cNvCxnSpPr>
          <p:nvPr/>
        </p:nvCxnSpPr>
        <p:spPr bwMode="auto">
          <a:xfrm flipV="1">
            <a:off x="41529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2"/>
          <p:cNvCxnSpPr>
            <a:cxnSpLocks noChangeShapeType="1"/>
            <a:stCxn id="13326" idx="0"/>
            <a:endCxn id="13320" idx="5"/>
          </p:cNvCxnSpPr>
          <p:nvPr/>
        </p:nvCxnSpPr>
        <p:spPr bwMode="auto">
          <a:xfrm flipH="1" flipV="1">
            <a:off x="48196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4"/>
          <p:cNvCxnSpPr>
            <a:cxnSpLocks noChangeShapeType="1"/>
            <a:stCxn id="13327" idx="0"/>
            <a:endCxn id="13321" idx="4"/>
          </p:cNvCxnSpPr>
          <p:nvPr/>
        </p:nvCxnSpPr>
        <p:spPr bwMode="auto">
          <a:xfrm flipH="1" flipV="1">
            <a:off x="5486401" y="5657851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5"/>
          <p:cNvCxnSpPr>
            <a:cxnSpLocks noChangeShapeType="1"/>
            <a:stCxn id="13319" idx="0"/>
            <a:endCxn id="13318" idx="3"/>
          </p:cNvCxnSpPr>
          <p:nvPr/>
        </p:nvCxnSpPr>
        <p:spPr bwMode="auto">
          <a:xfrm flipV="1">
            <a:off x="2933701" y="4830763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6"/>
          <p:cNvCxnSpPr>
            <a:cxnSpLocks noChangeShapeType="1"/>
            <a:stCxn id="13320" idx="0"/>
            <a:endCxn id="13318" idx="4"/>
          </p:cNvCxnSpPr>
          <p:nvPr/>
        </p:nvCxnSpPr>
        <p:spPr bwMode="auto">
          <a:xfrm flipH="1" flipV="1">
            <a:off x="4094164" y="4886325"/>
            <a:ext cx="40163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7"/>
          <p:cNvCxnSpPr>
            <a:cxnSpLocks noChangeShapeType="1"/>
            <a:stCxn id="13321" idx="0"/>
            <a:endCxn id="13318" idx="5"/>
          </p:cNvCxnSpPr>
          <p:nvPr/>
        </p:nvCxnSpPr>
        <p:spPr bwMode="auto">
          <a:xfrm flipH="1" flipV="1">
            <a:off x="4552950" y="4830764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3276600" y="42672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u</a:t>
            </a:r>
            <a:endParaRPr lang="en-US" altLang="lv-LV" sz="2400" b="1"/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5638800" y="49530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lv-LV" sz="2400" b="1">
              <a:solidFill>
                <a:schemeClr val="tx2"/>
              </a:solidFill>
            </a:endParaRPr>
          </a:p>
        </p:txBody>
      </p:sp>
      <p:sp>
        <p:nvSpPr>
          <p:cNvPr id="13339" name="Oval 30"/>
          <p:cNvSpPr>
            <a:spLocks noChangeArrowheads="1"/>
          </p:cNvSpPr>
          <p:nvPr/>
        </p:nvSpPr>
        <p:spPr bwMode="auto">
          <a:xfrm>
            <a:off x="8077200" y="4495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9</a:t>
            </a:r>
          </a:p>
        </p:txBody>
      </p:sp>
      <p:sp>
        <p:nvSpPr>
          <p:cNvPr id="13340" name="Oval 32"/>
          <p:cNvSpPr>
            <a:spLocks noChangeArrowheads="1"/>
          </p:cNvSpPr>
          <p:nvPr/>
        </p:nvSpPr>
        <p:spPr bwMode="auto">
          <a:xfrm>
            <a:off x="8877300" y="52578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10  14</a:t>
            </a:r>
          </a:p>
        </p:txBody>
      </p:sp>
      <p:sp>
        <p:nvSpPr>
          <p:cNvPr id="13341" name="Rectangle 37"/>
          <p:cNvSpPr>
            <a:spLocks noChangeArrowheads="1"/>
          </p:cNvSpPr>
          <p:nvPr/>
        </p:nvSpPr>
        <p:spPr bwMode="auto">
          <a:xfrm>
            <a:off x="871537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2" name="Rectangle 38"/>
          <p:cNvSpPr>
            <a:spLocks noChangeArrowheads="1"/>
          </p:cNvSpPr>
          <p:nvPr/>
        </p:nvSpPr>
        <p:spPr bwMode="auto">
          <a:xfrm>
            <a:off x="940117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43" name="Rectangle 39"/>
          <p:cNvSpPr>
            <a:spLocks noChangeArrowheads="1"/>
          </p:cNvSpPr>
          <p:nvPr/>
        </p:nvSpPr>
        <p:spPr bwMode="auto">
          <a:xfrm>
            <a:off x="10058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44" name="AutoShape 43"/>
          <p:cNvCxnSpPr>
            <a:cxnSpLocks noChangeShapeType="1"/>
            <a:stCxn id="13341" idx="0"/>
            <a:endCxn id="13340" idx="3"/>
          </p:cNvCxnSpPr>
          <p:nvPr/>
        </p:nvCxnSpPr>
        <p:spPr bwMode="auto">
          <a:xfrm flipV="1">
            <a:off x="8829675" y="5602289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5" name="AutoShape 44"/>
          <p:cNvCxnSpPr>
            <a:cxnSpLocks noChangeShapeType="1"/>
            <a:stCxn id="13342" idx="0"/>
            <a:endCxn id="13340" idx="4"/>
          </p:cNvCxnSpPr>
          <p:nvPr/>
        </p:nvCxnSpPr>
        <p:spPr bwMode="auto">
          <a:xfrm flipV="1">
            <a:off x="9515476" y="5657851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45"/>
          <p:cNvCxnSpPr>
            <a:cxnSpLocks noChangeShapeType="1"/>
            <a:stCxn id="13343" idx="0"/>
            <a:endCxn id="13340" idx="5"/>
          </p:cNvCxnSpPr>
          <p:nvPr/>
        </p:nvCxnSpPr>
        <p:spPr bwMode="auto">
          <a:xfrm flipH="1" flipV="1">
            <a:off x="9983788" y="5602289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46"/>
          <p:cNvCxnSpPr>
            <a:cxnSpLocks noChangeShapeType="1"/>
            <a:stCxn id="13355" idx="0"/>
            <a:endCxn id="13339" idx="3"/>
          </p:cNvCxnSpPr>
          <p:nvPr/>
        </p:nvCxnSpPr>
        <p:spPr bwMode="auto">
          <a:xfrm flipV="1">
            <a:off x="7581900" y="48307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47"/>
          <p:cNvCxnSpPr>
            <a:cxnSpLocks noChangeShapeType="1"/>
            <a:stCxn id="13340" idx="0"/>
            <a:endCxn id="13339" idx="5"/>
          </p:cNvCxnSpPr>
          <p:nvPr/>
        </p:nvCxnSpPr>
        <p:spPr bwMode="auto">
          <a:xfrm flipH="1" flipV="1">
            <a:off x="8858250" y="4830764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Rectangle 49"/>
          <p:cNvSpPr>
            <a:spLocks noChangeArrowheads="1"/>
          </p:cNvSpPr>
          <p:nvPr/>
        </p:nvSpPr>
        <p:spPr bwMode="auto">
          <a:xfrm>
            <a:off x="7924800" y="42672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u</a:t>
            </a:r>
            <a:endParaRPr lang="en-US" altLang="lv-LV" sz="2400" b="1"/>
          </a:p>
        </p:txBody>
      </p:sp>
      <p:sp>
        <p:nvSpPr>
          <p:cNvPr id="13350" name="Rectangle 50"/>
          <p:cNvSpPr>
            <a:spLocks noChangeArrowheads="1"/>
          </p:cNvSpPr>
          <p:nvPr/>
        </p:nvSpPr>
        <p:spPr bwMode="auto">
          <a:xfrm>
            <a:off x="10010775" y="4953000"/>
            <a:ext cx="201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2400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13351" name="Rectangle 51"/>
          <p:cNvSpPr>
            <a:spLocks noChangeArrowheads="1"/>
          </p:cNvSpPr>
          <p:nvPr/>
        </p:nvSpPr>
        <p:spPr bwMode="auto">
          <a:xfrm>
            <a:off x="4673600" y="4953000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w</a:t>
            </a:r>
            <a:endParaRPr lang="en-US" altLang="lv-LV" sz="2400" b="1"/>
          </a:p>
        </p:txBody>
      </p:sp>
      <p:sp>
        <p:nvSpPr>
          <p:cNvPr id="13352" name="AutoShape 52"/>
          <p:cNvSpPr>
            <a:spLocks noChangeArrowheads="1"/>
          </p:cNvSpPr>
          <p:nvPr/>
        </p:nvSpPr>
        <p:spPr bwMode="auto">
          <a:xfrm>
            <a:off x="6172201" y="49530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3" name="Rectangle 53"/>
          <p:cNvSpPr>
            <a:spLocks noChangeArrowheads="1"/>
          </p:cNvSpPr>
          <p:nvPr/>
        </p:nvSpPr>
        <p:spPr bwMode="auto">
          <a:xfrm>
            <a:off x="3048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54" name="AutoShape 54"/>
          <p:cNvCxnSpPr>
            <a:cxnSpLocks noChangeShapeType="1"/>
            <a:stCxn id="13353" idx="0"/>
            <a:endCxn id="13319" idx="4"/>
          </p:cNvCxnSpPr>
          <p:nvPr/>
        </p:nvCxnSpPr>
        <p:spPr bwMode="auto">
          <a:xfrm flipH="1" flipV="1">
            <a:off x="2933700" y="56483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5" name="Oval 55"/>
          <p:cNvSpPr>
            <a:spLocks noChangeArrowheads="1"/>
          </p:cNvSpPr>
          <p:nvPr/>
        </p:nvSpPr>
        <p:spPr bwMode="auto">
          <a:xfrm>
            <a:off x="6934200" y="5257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2  5  7</a:t>
            </a:r>
          </a:p>
        </p:txBody>
      </p:sp>
      <p:sp>
        <p:nvSpPr>
          <p:cNvPr id="13356" name="Rectangle 56"/>
          <p:cNvSpPr>
            <a:spLocks noChangeArrowheads="1"/>
          </p:cNvSpPr>
          <p:nvPr/>
        </p:nvSpPr>
        <p:spPr bwMode="auto">
          <a:xfrm>
            <a:off x="6781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7" name="Rectangle 57"/>
          <p:cNvSpPr>
            <a:spLocks noChangeArrowheads="1"/>
          </p:cNvSpPr>
          <p:nvPr/>
        </p:nvSpPr>
        <p:spPr bwMode="auto">
          <a:xfrm>
            <a:off x="7315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8" name="Rectangle 58"/>
          <p:cNvSpPr>
            <a:spLocks noChangeArrowheads="1"/>
          </p:cNvSpPr>
          <p:nvPr/>
        </p:nvSpPr>
        <p:spPr bwMode="auto">
          <a:xfrm>
            <a:off x="8077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59" name="AutoShape 59"/>
          <p:cNvCxnSpPr>
            <a:cxnSpLocks noChangeShapeType="1"/>
            <a:stCxn id="13356" idx="0"/>
            <a:endCxn id="13355" idx="3"/>
          </p:cNvCxnSpPr>
          <p:nvPr/>
        </p:nvCxnSpPr>
        <p:spPr bwMode="auto">
          <a:xfrm flipV="1">
            <a:off x="6896101" y="55927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0" name="AutoShape 60"/>
          <p:cNvCxnSpPr>
            <a:cxnSpLocks noChangeShapeType="1"/>
            <a:stCxn id="13357" idx="0"/>
            <a:endCxn id="13355" idx="4"/>
          </p:cNvCxnSpPr>
          <p:nvPr/>
        </p:nvCxnSpPr>
        <p:spPr bwMode="auto">
          <a:xfrm flipV="1">
            <a:off x="7429500" y="56483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AutoShape 61"/>
          <p:cNvCxnSpPr>
            <a:cxnSpLocks noChangeShapeType="1"/>
            <a:stCxn id="13358" idx="0"/>
            <a:endCxn id="13355" idx="5"/>
          </p:cNvCxnSpPr>
          <p:nvPr/>
        </p:nvCxnSpPr>
        <p:spPr bwMode="auto">
          <a:xfrm flipH="1" flipV="1">
            <a:off x="8040688" y="55927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2" name="Rectangle 62"/>
          <p:cNvSpPr>
            <a:spLocks noChangeArrowheads="1"/>
          </p:cNvSpPr>
          <p:nvPr/>
        </p:nvSpPr>
        <p:spPr bwMode="auto">
          <a:xfrm>
            <a:off x="7696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363" name="AutoShape 63"/>
          <p:cNvCxnSpPr>
            <a:cxnSpLocks noChangeShapeType="1"/>
            <a:stCxn id="13362" idx="0"/>
            <a:endCxn id="13355" idx="4"/>
          </p:cNvCxnSpPr>
          <p:nvPr/>
        </p:nvCxnSpPr>
        <p:spPr bwMode="auto">
          <a:xfrm flipH="1" flipV="1">
            <a:off x="7581900" y="56483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316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Underflow and Transfer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To handle an underflow at node </a:t>
            </a:r>
            <a:r>
              <a:rPr lang="en-US" altLang="lv-LV" sz="2000" b="1" i="1">
                <a:latin typeface="Times New Roman" panose="02020603050405020304" pitchFamily="18" charset="0"/>
              </a:rPr>
              <a:t>v </a:t>
            </a:r>
            <a:r>
              <a:rPr lang="en-US" altLang="lv-LV" sz="2000"/>
              <a:t>with parent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>
                <a:solidFill>
                  <a:schemeClr val="tx2"/>
                </a:solidFill>
              </a:rPr>
              <a:t>Case 2:</a:t>
            </a:r>
            <a:r>
              <a:rPr lang="en-US" altLang="lv-LV" sz="2000"/>
              <a:t> an adjacent sibling </a:t>
            </a:r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  <a:r>
              <a:rPr lang="en-US" altLang="lv-LV" sz="2000"/>
              <a:t> of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is a 3-node or a 4-node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>
                <a:solidFill>
                  <a:schemeClr val="tx2"/>
                </a:solidFill>
              </a:rPr>
              <a:t>Transfer operation: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	1.  we move a child of </a:t>
            </a:r>
            <a:r>
              <a:rPr lang="en-US" altLang="lv-LV" sz="1800" b="1" i="1">
                <a:latin typeface="Times New Roman" panose="02020603050405020304" pitchFamily="18" charset="0"/>
              </a:rPr>
              <a:t>w</a:t>
            </a:r>
            <a:r>
              <a:rPr lang="en-US" altLang="lv-LV" sz="1800"/>
              <a:t> to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	2.  we move an item from 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/>
              <a:t> to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b="1" i="1">
                <a:latin typeface="Times New Roman" panose="02020603050405020304" pitchFamily="18" charset="0"/>
              </a:rPr>
              <a:t>		</a:t>
            </a:r>
            <a:r>
              <a:rPr lang="en-US" altLang="lv-LV" sz="1800"/>
              <a:t>3.  we move an item from </a:t>
            </a:r>
            <a:r>
              <a:rPr lang="en-US" altLang="lv-LV" sz="1800" b="1" i="1">
                <a:latin typeface="Times New Roman" panose="02020603050405020304" pitchFamily="18" charset="0"/>
              </a:rPr>
              <a:t>w</a:t>
            </a:r>
            <a:r>
              <a:rPr lang="en-US" altLang="lv-LV" sz="1800"/>
              <a:t> to 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endParaRPr lang="en-US" altLang="lv-LV" sz="180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After a transfer, no underflow occurs</a:t>
            </a: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3581400" y="44958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4  </a:t>
            </a:r>
            <a:r>
              <a:rPr lang="en-US" altLang="lv-LV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37338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  </a:t>
            </a:r>
            <a:r>
              <a:rPr lang="en-US" altLang="lv-LV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22860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49530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solidFill>
                <a:schemeClr val="tx2"/>
              </a:solidFill>
            </a:endParaRP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3505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4038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4495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2286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29718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5153025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352" name="AutoShape 14"/>
          <p:cNvCxnSpPr>
            <a:cxnSpLocks noChangeShapeType="1"/>
            <a:stCxn id="14346" idx="0"/>
            <a:endCxn id="14343" idx="3"/>
          </p:cNvCxnSpPr>
          <p:nvPr/>
        </p:nvCxnSpPr>
        <p:spPr bwMode="auto">
          <a:xfrm flipV="1">
            <a:off x="3619500" y="55927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5"/>
          <p:cNvCxnSpPr>
            <a:cxnSpLocks noChangeShapeType="1"/>
            <a:stCxn id="14347" idx="0"/>
            <a:endCxn id="14343" idx="4"/>
          </p:cNvCxnSpPr>
          <p:nvPr/>
        </p:nvCxnSpPr>
        <p:spPr bwMode="auto">
          <a:xfrm flipV="1">
            <a:off x="4152900" y="5648325"/>
            <a:ext cx="381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6"/>
          <p:cNvCxnSpPr>
            <a:cxnSpLocks noChangeShapeType="1"/>
            <a:stCxn id="14348" idx="0"/>
            <a:endCxn id="14343" idx="5"/>
          </p:cNvCxnSpPr>
          <p:nvPr/>
        </p:nvCxnSpPr>
        <p:spPr bwMode="auto">
          <a:xfrm flipH="1" flipV="1">
            <a:off x="4514850" y="5592763"/>
            <a:ext cx="952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7"/>
          <p:cNvCxnSpPr>
            <a:cxnSpLocks noChangeShapeType="1"/>
            <a:stCxn id="14349" idx="0"/>
            <a:endCxn id="14344" idx="3"/>
          </p:cNvCxnSpPr>
          <p:nvPr/>
        </p:nvCxnSpPr>
        <p:spPr bwMode="auto">
          <a:xfrm flipV="1">
            <a:off x="24003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8"/>
          <p:cNvCxnSpPr>
            <a:cxnSpLocks noChangeShapeType="1"/>
            <a:stCxn id="14350" idx="0"/>
            <a:endCxn id="14344" idx="5"/>
          </p:cNvCxnSpPr>
          <p:nvPr/>
        </p:nvCxnSpPr>
        <p:spPr bwMode="auto">
          <a:xfrm flipH="1" flipV="1">
            <a:off x="30670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19"/>
          <p:cNvCxnSpPr>
            <a:cxnSpLocks noChangeShapeType="1"/>
            <a:stCxn id="14351" idx="0"/>
            <a:endCxn id="14345" idx="4"/>
          </p:cNvCxnSpPr>
          <p:nvPr/>
        </p:nvCxnSpPr>
        <p:spPr bwMode="auto">
          <a:xfrm flipH="1" flipV="1">
            <a:off x="5257801" y="5657851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0"/>
          <p:cNvCxnSpPr>
            <a:cxnSpLocks noChangeShapeType="1"/>
            <a:stCxn id="14343" idx="0"/>
            <a:endCxn id="14342" idx="4"/>
          </p:cNvCxnSpPr>
          <p:nvPr/>
        </p:nvCxnSpPr>
        <p:spPr bwMode="auto">
          <a:xfrm flipH="1" flipV="1">
            <a:off x="4076700" y="4886325"/>
            <a:ext cx="1143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1"/>
          <p:cNvCxnSpPr>
            <a:cxnSpLocks noChangeShapeType="1"/>
            <a:stCxn id="14344" idx="0"/>
            <a:endCxn id="14342" idx="3"/>
          </p:cNvCxnSpPr>
          <p:nvPr/>
        </p:nvCxnSpPr>
        <p:spPr bwMode="auto">
          <a:xfrm flipV="1">
            <a:off x="2743201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2"/>
          <p:cNvCxnSpPr>
            <a:cxnSpLocks noChangeShapeType="1"/>
            <a:stCxn id="14345" idx="0"/>
            <a:endCxn id="14342" idx="5"/>
          </p:cNvCxnSpPr>
          <p:nvPr/>
        </p:nvCxnSpPr>
        <p:spPr bwMode="auto">
          <a:xfrm flipH="1" flipV="1">
            <a:off x="4427538" y="4830764"/>
            <a:ext cx="8302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Rectangle 23"/>
          <p:cNvSpPr>
            <a:spLocks noChangeArrowheads="1"/>
          </p:cNvSpPr>
          <p:nvPr/>
        </p:nvSpPr>
        <p:spPr bwMode="auto">
          <a:xfrm>
            <a:off x="3716338" y="41148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u</a:t>
            </a:r>
            <a:endParaRPr lang="en-US" altLang="lv-LV" sz="2400" b="1"/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5410200" y="49530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lv-LV" sz="2400" b="1">
              <a:solidFill>
                <a:schemeClr val="tx2"/>
              </a:solidFill>
            </a:endParaRPr>
          </a:p>
        </p:txBody>
      </p:sp>
      <p:sp>
        <p:nvSpPr>
          <p:cNvPr id="14363" name="Rectangle 44"/>
          <p:cNvSpPr>
            <a:spLocks noChangeArrowheads="1"/>
          </p:cNvSpPr>
          <p:nvPr/>
        </p:nvSpPr>
        <p:spPr bwMode="auto">
          <a:xfrm>
            <a:off x="4419600" y="4953000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w</a:t>
            </a:r>
            <a:endParaRPr lang="en-US" altLang="lv-LV" sz="2400" b="1"/>
          </a:p>
        </p:txBody>
      </p:sp>
      <p:sp>
        <p:nvSpPr>
          <p:cNvPr id="14364" name="AutoShape 45"/>
          <p:cNvSpPr>
            <a:spLocks noChangeArrowheads="1"/>
          </p:cNvSpPr>
          <p:nvPr/>
        </p:nvSpPr>
        <p:spPr bwMode="auto">
          <a:xfrm>
            <a:off x="5791201" y="49530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65" name="Oval 48"/>
          <p:cNvSpPr>
            <a:spLocks noChangeArrowheads="1"/>
          </p:cNvSpPr>
          <p:nvPr/>
        </p:nvSpPr>
        <p:spPr bwMode="auto">
          <a:xfrm>
            <a:off x="7924800" y="44958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4  </a:t>
            </a:r>
            <a:r>
              <a:rPr lang="en-US" altLang="lv-LV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66" name="Oval 49"/>
          <p:cNvSpPr>
            <a:spLocks noChangeArrowheads="1"/>
          </p:cNvSpPr>
          <p:nvPr/>
        </p:nvSpPr>
        <p:spPr bwMode="auto">
          <a:xfrm>
            <a:off x="8077200" y="5257800"/>
            <a:ext cx="685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sp>
        <p:nvSpPr>
          <p:cNvPr id="14367" name="Oval 50"/>
          <p:cNvSpPr>
            <a:spLocks noChangeArrowheads="1"/>
          </p:cNvSpPr>
          <p:nvPr/>
        </p:nvSpPr>
        <p:spPr bwMode="auto">
          <a:xfrm>
            <a:off x="6629400" y="5257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</a:t>
            </a:r>
          </a:p>
        </p:txBody>
      </p:sp>
      <p:sp>
        <p:nvSpPr>
          <p:cNvPr id="14368" name="Oval 51"/>
          <p:cNvSpPr>
            <a:spLocks noChangeArrowheads="1"/>
          </p:cNvSpPr>
          <p:nvPr/>
        </p:nvSpPr>
        <p:spPr bwMode="auto">
          <a:xfrm>
            <a:off x="9448800" y="5257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69" name="Rectangle 52"/>
          <p:cNvSpPr>
            <a:spLocks noChangeArrowheads="1"/>
          </p:cNvSpPr>
          <p:nvPr/>
        </p:nvSpPr>
        <p:spPr bwMode="auto">
          <a:xfrm>
            <a:off x="80010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70" name="Rectangle 53"/>
          <p:cNvSpPr>
            <a:spLocks noChangeArrowheads="1"/>
          </p:cNvSpPr>
          <p:nvPr/>
        </p:nvSpPr>
        <p:spPr bwMode="auto">
          <a:xfrm>
            <a:off x="86106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71" name="Rectangle 54"/>
          <p:cNvSpPr>
            <a:spLocks noChangeArrowheads="1"/>
          </p:cNvSpPr>
          <p:nvPr/>
        </p:nvSpPr>
        <p:spPr bwMode="auto">
          <a:xfrm>
            <a:off x="9296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72" name="Rectangle 55"/>
          <p:cNvSpPr>
            <a:spLocks noChangeArrowheads="1"/>
          </p:cNvSpPr>
          <p:nvPr/>
        </p:nvSpPr>
        <p:spPr bwMode="auto">
          <a:xfrm>
            <a:off x="66294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73" name="Rectangle 56"/>
          <p:cNvSpPr>
            <a:spLocks noChangeArrowheads="1"/>
          </p:cNvSpPr>
          <p:nvPr/>
        </p:nvSpPr>
        <p:spPr bwMode="auto">
          <a:xfrm>
            <a:off x="7315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74" name="Rectangle 57"/>
          <p:cNvSpPr>
            <a:spLocks noChangeArrowheads="1"/>
          </p:cNvSpPr>
          <p:nvPr/>
        </p:nvSpPr>
        <p:spPr bwMode="auto">
          <a:xfrm>
            <a:off x="9982200" y="58674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375" name="AutoShape 58"/>
          <p:cNvCxnSpPr>
            <a:cxnSpLocks noChangeShapeType="1"/>
            <a:stCxn id="14369" idx="0"/>
            <a:endCxn id="14366" idx="3"/>
          </p:cNvCxnSpPr>
          <p:nvPr/>
        </p:nvCxnSpPr>
        <p:spPr bwMode="auto">
          <a:xfrm flipV="1">
            <a:off x="8115301" y="5592763"/>
            <a:ext cx="619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59"/>
          <p:cNvCxnSpPr>
            <a:cxnSpLocks noChangeShapeType="1"/>
            <a:stCxn id="14370" idx="0"/>
            <a:endCxn id="14366" idx="5"/>
          </p:cNvCxnSpPr>
          <p:nvPr/>
        </p:nvCxnSpPr>
        <p:spPr bwMode="auto">
          <a:xfrm flipH="1" flipV="1">
            <a:off x="8662988" y="5592763"/>
            <a:ext cx="619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60"/>
          <p:cNvCxnSpPr>
            <a:cxnSpLocks noChangeShapeType="1"/>
            <a:stCxn id="14371" idx="0"/>
            <a:endCxn id="14368" idx="3"/>
          </p:cNvCxnSpPr>
          <p:nvPr/>
        </p:nvCxnSpPr>
        <p:spPr bwMode="auto">
          <a:xfrm flipV="1">
            <a:off x="9410700" y="5602289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8" name="AutoShape 61"/>
          <p:cNvCxnSpPr>
            <a:cxnSpLocks noChangeShapeType="1"/>
            <a:stCxn id="14372" idx="0"/>
            <a:endCxn id="14367" idx="3"/>
          </p:cNvCxnSpPr>
          <p:nvPr/>
        </p:nvCxnSpPr>
        <p:spPr bwMode="auto">
          <a:xfrm flipV="1">
            <a:off x="674370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9" name="AutoShape 62"/>
          <p:cNvCxnSpPr>
            <a:cxnSpLocks noChangeShapeType="1"/>
            <a:stCxn id="14373" idx="0"/>
            <a:endCxn id="14367" idx="5"/>
          </p:cNvCxnSpPr>
          <p:nvPr/>
        </p:nvCxnSpPr>
        <p:spPr bwMode="auto">
          <a:xfrm flipH="1" flipV="1">
            <a:off x="7410450" y="5592763"/>
            <a:ext cx="190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0" name="AutoShape 63"/>
          <p:cNvCxnSpPr>
            <a:cxnSpLocks noChangeShapeType="1"/>
            <a:stCxn id="14374" idx="0"/>
            <a:endCxn id="14368" idx="5"/>
          </p:cNvCxnSpPr>
          <p:nvPr/>
        </p:nvCxnSpPr>
        <p:spPr bwMode="auto">
          <a:xfrm flipH="1" flipV="1">
            <a:off x="9969500" y="5602289"/>
            <a:ext cx="12700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1" name="AutoShape 64"/>
          <p:cNvCxnSpPr>
            <a:cxnSpLocks noChangeShapeType="1"/>
            <a:stCxn id="14366" idx="0"/>
            <a:endCxn id="14365" idx="4"/>
          </p:cNvCxnSpPr>
          <p:nvPr/>
        </p:nvCxnSpPr>
        <p:spPr bwMode="auto">
          <a:xfrm flipV="1">
            <a:off x="8420100" y="4886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2" name="AutoShape 65"/>
          <p:cNvCxnSpPr>
            <a:cxnSpLocks noChangeShapeType="1"/>
            <a:stCxn id="14367" idx="0"/>
            <a:endCxn id="14365" idx="3"/>
          </p:cNvCxnSpPr>
          <p:nvPr/>
        </p:nvCxnSpPr>
        <p:spPr bwMode="auto">
          <a:xfrm flipV="1">
            <a:off x="7086601" y="4830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3" name="AutoShape 66"/>
          <p:cNvCxnSpPr>
            <a:cxnSpLocks noChangeShapeType="1"/>
            <a:stCxn id="14368" idx="0"/>
            <a:endCxn id="14365" idx="5"/>
          </p:cNvCxnSpPr>
          <p:nvPr/>
        </p:nvCxnSpPr>
        <p:spPr bwMode="auto">
          <a:xfrm flipH="1" flipV="1">
            <a:off x="8770938" y="4830764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4" name="Rectangle 67"/>
          <p:cNvSpPr>
            <a:spLocks noChangeArrowheads="1"/>
          </p:cNvSpPr>
          <p:nvPr/>
        </p:nvSpPr>
        <p:spPr bwMode="auto">
          <a:xfrm>
            <a:off x="8059738" y="41148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u</a:t>
            </a:r>
            <a:endParaRPr lang="en-US" altLang="lv-LV" sz="2400" b="1"/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9829800" y="495300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lv-LV" sz="2400" b="1">
              <a:solidFill>
                <a:schemeClr val="tx2"/>
              </a:solidFill>
            </a:endParaRP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8610600" y="4953000"/>
            <a:ext cx="27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400" b="1" i="1">
                <a:latin typeface="Times New Roman" panose="02020603050405020304" pitchFamily="18" charset="0"/>
              </a:rPr>
              <a:t>w</a:t>
            </a:r>
            <a:endParaRPr lang="en-US" altLang="lv-LV" sz="2400" b="1"/>
          </a:p>
        </p:txBody>
      </p:sp>
    </p:spTree>
    <p:extLst>
      <p:ext uri="{BB962C8B-B14F-4D97-AF65-F5344CB8AC3E}">
        <p14:creationId xmlns:p14="http://schemas.microsoft.com/office/powerpoint/2010/main" val="20375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Deletion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800"/>
              <a:t>Let </a:t>
            </a:r>
            <a:r>
              <a:rPr lang="en-US" altLang="lv-LV" sz="2800" b="1" i="1">
                <a:latin typeface="Times New Roman" panose="02020603050405020304" pitchFamily="18" charset="0"/>
              </a:rPr>
              <a:t>T</a:t>
            </a:r>
            <a:r>
              <a:rPr lang="en-US" altLang="lv-LV" sz="2800"/>
              <a:t> be a (2,4) tree with 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/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Tree </a:t>
            </a:r>
            <a:r>
              <a:rPr lang="en-US" altLang="lv-LV" b="1" i="1">
                <a:latin typeface="Times New Roman" panose="02020603050405020304" pitchFamily="18" charset="0"/>
              </a:rPr>
              <a:t>T</a:t>
            </a:r>
            <a:r>
              <a:rPr lang="en-US" altLang="lv-LV"/>
              <a:t> has</a:t>
            </a:r>
            <a:r>
              <a:rPr lang="en-US" altLang="lv-LV" b="1" i="1">
                <a:latin typeface="Times New Roman" panose="02020603050405020304" pitchFamily="18" charset="0"/>
              </a:rPr>
              <a:t> O</a:t>
            </a:r>
            <a:r>
              <a:rPr lang="en-US" altLang="lv-LV">
                <a:latin typeface="Times New Roman" panose="02020603050405020304" pitchFamily="18" charset="0"/>
              </a:rPr>
              <a:t>(log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height</a:t>
            </a:r>
            <a:r>
              <a:rPr lang="en-US" altLang="lv-LV" b="1" i="1">
                <a:latin typeface="Times New Roman" panose="02020603050405020304" pitchFamily="18" charset="0"/>
              </a:rPr>
              <a:t> </a:t>
            </a:r>
            <a:endParaRPr lang="en-US" altLang="lv-LV"/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In a deletion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We visit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nodes to locate the node from which to delete the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We handle an underflow with a series of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fusions, followed by at most one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/>
              <a:t> Each fusion and transfer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(1)</a:t>
            </a:r>
            <a:r>
              <a:rPr lang="en-US" altLang="lv-LV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800"/>
              <a:t>Thus, deleting an item from a (2,4) tree takes </a:t>
            </a:r>
            <a:r>
              <a:rPr lang="en-US" altLang="lv-LV" sz="2800" b="1" i="1">
                <a:latin typeface="Times New Roman" panose="02020603050405020304" pitchFamily="18" charset="0"/>
              </a:rPr>
              <a:t>O</a:t>
            </a:r>
            <a:r>
              <a:rPr lang="en-US" altLang="lv-LV" sz="2800">
                <a:latin typeface="Times New Roman" panose="02020603050405020304" pitchFamily="18" charset="0"/>
              </a:rPr>
              <a:t>(log </a:t>
            </a:r>
            <a:r>
              <a:rPr lang="en-US" altLang="lv-LV" sz="2800" b="1" i="1">
                <a:latin typeface="Times New Roman" panose="02020603050405020304" pitchFamily="18" charset="0"/>
              </a:rPr>
              <a:t>n</a:t>
            </a:r>
            <a:r>
              <a:rPr lang="en-US" altLang="lv-LV" sz="2800">
                <a:latin typeface="Times New Roman" panose="02020603050405020304" pitchFamily="18" charset="0"/>
              </a:rPr>
              <a:t>)</a:t>
            </a:r>
            <a:r>
              <a:rPr lang="en-US" altLang="lv-LV" sz="2800"/>
              <a:t> time</a:t>
            </a:r>
            <a:endParaRPr lang="en-US" altLang="lv-LV" smtClean="0"/>
          </a:p>
        </p:txBody>
      </p:sp>
    </p:spTree>
    <p:extLst>
      <p:ext uri="{BB962C8B-B14F-4D97-AF65-F5344CB8AC3E}">
        <p14:creationId xmlns:p14="http://schemas.microsoft.com/office/powerpoint/2010/main" val="24780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3600"/>
              <a:t>Comparison of Map Implementations</a:t>
            </a:r>
          </a:p>
        </p:txBody>
      </p:sp>
      <p:graphicFrame>
        <p:nvGraphicFramePr>
          <p:cNvPr id="156818" name="Group 146"/>
          <p:cNvGraphicFramePr>
            <a:graphicFrameLocks noGrp="1"/>
          </p:cNvGraphicFramePr>
          <p:nvPr/>
        </p:nvGraphicFramePr>
        <p:xfrm>
          <a:off x="2209800" y="1905000"/>
          <a:ext cx="8077200" cy="386772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3599445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89069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657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94637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6928091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lv-LV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Erase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06998"/>
                  </a:ext>
                </a:extLst>
              </a:tr>
              <a:tr h="957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Hash Table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b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no ordered map</a:t>
                      </a:r>
                      <a:b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42872"/>
                  </a:ext>
                </a:extLst>
              </a:tr>
              <a:tr h="1143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Skip List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b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b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b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12374"/>
                  </a:ext>
                </a:extLst>
              </a:tr>
              <a:tr h="1092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AVL and (2,4) Tree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b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b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</a:t>
                      </a: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b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lv-LV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complex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8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From (2,4) to Red-Black Trees</a:t>
            </a:r>
          </a:p>
        </p:txBody>
      </p:sp>
      <p:sp>
        <p:nvSpPr>
          <p:cNvPr id="410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A red-black tree is a representation of a (2,4) tree by means of a binary tree whose nodes are colored </a:t>
            </a:r>
            <a:r>
              <a:rPr lang="en-US" altLang="lv-LV" sz="2000" b="1">
                <a:solidFill>
                  <a:schemeClr val="tx2"/>
                </a:solidFill>
              </a:rPr>
              <a:t>red</a:t>
            </a:r>
            <a:r>
              <a:rPr lang="en-US" altLang="lv-LV" sz="2000"/>
              <a:t> or </a:t>
            </a:r>
            <a:r>
              <a:rPr lang="en-US" altLang="lv-LV" sz="2000" b="1">
                <a:solidFill>
                  <a:srgbClr val="000000"/>
                </a:solidFill>
              </a:rPr>
              <a:t>black</a:t>
            </a:r>
          </a:p>
          <a:p>
            <a:pPr eaLnBrk="1" hangingPunct="1"/>
            <a:r>
              <a:rPr lang="en-US" altLang="lv-LV" sz="2000"/>
              <a:t>In comparison with its associated (2,4) tree, a red-black tree has</a:t>
            </a:r>
          </a:p>
          <a:p>
            <a:pPr lvl="1" eaLnBrk="1" hangingPunct="1"/>
            <a:r>
              <a:rPr lang="en-US" altLang="lv-LV" sz="1800"/>
              <a:t>same logarithmic time performance</a:t>
            </a:r>
          </a:p>
          <a:p>
            <a:pPr lvl="1" eaLnBrk="1" hangingPunct="1"/>
            <a:r>
              <a:rPr lang="en-US" altLang="lv-LV" sz="1800"/>
              <a:t>simpler implementation with a single node type</a:t>
            </a:r>
          </a:p>
        </p:txBody>
      </p:sp>
      <p:grpSp>
        <p:nvGrpSpPr>
          <p:cNvPr id="4102" name="Group 2066"/>
          <p:cNvGrpSpPr>
            <a:grpSpLocks/>
          </p:cNvGrpSpPr>
          <p:nvPr/>
        </p:nvGrpSpPr>
        <p:grpSpPr bwMode="auto">
          <a:xfrm>
            <a:off x="8277225" y="3505200"/>
            <a:ext cx="1981200" cy="609600"/>
            <a:chOff x="864" y="2853"/>
            <a:chExt cx="1248" cy="384"/>
          </a:xfrm>
        </p:grpSpPr>
        <p:sp>
          <p:nvSpPr>
            <p:cNvPr id="4141" name="Oval 2054"/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2   6   7</a:t>
              </a:r>
              <a:endParaRPr lang="en-US" altLang="lv-LV"/>
            </a:p>
          </p:txBody>
        </p:sp>
        <p:cxnSp>
          <p:nvCxnSpPr>
            <p:cNvPr id="4142" name="AutoShape 2057"/>
            <p:cNvCxnSpPr>
              <a:cxnSpLocks noChangeShapeType="1"/>
              <a:stCxn id="4141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3" name="AutoShape 2058"/>
            <p:cNvCxnSpPr>
              <a:cxnSpLocks noChangeShapeType="1"/>
              <a:stCxn id="4141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4" name="Line 2059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4145" name="Line 2060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4103" name="Group 2068"/>
          <p:cNvGrpSpPr>
            <a:grpSpLocks/>
          </p:cNvGrpSpPr>
          <p:nvPr/>
        </p:nvGrpSpPr>
        <p:grpSpPr bwMode="auto">
          <a:xfrm>
            <a:off x="5029200" y="3505201"/>
            <a:ext cx="1828800" cy="600075"/>
            <a:chOff x="3936" y="2853"/>
            <a:chExt cx="1152" cy="378"/>
          </a:xfrm>
        </p:grpSpPr>
        <p:sp>
          <p:nvSpPr>
            <p:cNvPr id="4137" name="Oval 2056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3    5</a:t>
              </a:r>
              <a:endParaRPr lang="en-US" altLang="lv-LV"/>
            </a:p>
          </p:txBody>
        </p:sp>
        <p:cxnSp>
          <p:nvCxnSpPr>
            <p:cNvPr id="4138" name="AutoShape 2061"/>
            <p:cNvCxnSpPr>
              <a:cxnSpLocks noChangeShapeType="1"/>
              <a:endCxn id="4137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9" name="AutoShape 2062"/>
            <p:cNvCxnSpPr>
              <a:cxnSpLocks noChangeShapeType="1"/>
              <a:endCxn id="4137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0" name="AutoShape 2063"/>
            <p:cNvCxnSpPr>
              <a:cxnSpLocks noChangeShapeType="1"/>
              <a:endCxn id="4137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04" name="Group 2101"/>
          <p:cNvGrpSpPr>
            <a:grpSpLocks/>
          </p:cNvGrpSpPr>
          <p:nvPr/>
        </p:nvGrpSpPr>
        <p:grpSpPr bwMode="auto">
          <a:xfrm>
            <a:off x="2438400" y="3505200"/>
            <a:ext cx="1066800" cy="609600"/>
            <a:chOff x="576" y="2208"/>
            <a:chExt cx="672" cy="384"/>
          </a:xfrm>
        </p:grpSpPr>
        <p:sp>
          <p:nvSpPr>
            <p:cNvPr id="4134" name="Oval 2055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4</a:t>
              </a:r>
            </a:p>
          </p:txBody>
        </p:sp>
        <p:sp>
          <p:nvSpPr>
            <p:cNvPr id="4135" name="Line 2064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4136" name="Line 2065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4105" name="Group 2102"/>
          <p:cNvGrpSpPr>
            <a:grpSpLocks/>
          </p:cNvGrpSpPr>
          <p:nvPr/>
        </p:nvGrpSpPr>
        <p:grpSpPr bwMode="auto">
          <a:xfrm>
            <a:off x="2595564" y="4876801"/>
            <a:ext cx="752475" cy="771525"/>
            <a:chOff x="672" y="3072"/>
            <a:chExt cx="474" cy="486"/>
          </a:xfrm>
        </p:grpSpPr>
        <p:sp>
          <p:nvSpPr>
            <p:cNvPr id="4131" name="Oval 2069"/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4</a:t>
              </a:r>
            </a:p>
          </p:txBody>
        </p:sp>
        <p:cxnSp>
          <p:nvCxnSpPr>
            <p:cNvPr id="4132" name="AutoShape 2070"/>
            <p:cNvCxnSpPr>
              <a:cxnSpLocks noChangeShapeType="1"/>
              <a:stCxn id="4131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3" name="AutoShape 2071"/>
            <p:cNvCxnSpPr>
              <a:cxnSpLocks noChangeShapeType="1"/>
              <a:stCxn id="4131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6" name="Oval 2072"/>
          <p:cNvSpPr>
            <a:spLocks noChangeArrowheads="1"/>
          </p:cNvSpPr>
          <p:nvPr/>
        </p:nvSpPr>
        <p:spPr bwMode="auto">
          <a:xfrm>
            <a:off x="90678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6</a:t>
            </a:r>
          </a:p>
        </p:txBody>
      </p:sp>
      <p:cxnSp>
        <p:nvCxnSpPr>
          <p:cNvPr id="4107" name="AutoShape 2073"/>
          <p:cNvCxnSpPr>
            <a:cxnSpLocks noChangeShapeType="1"/>
            <a:stCxn id="4106" idx="5"/>
            <a:endCxn id="4112" idx="1"/>
          </p:cNvCxnSpPr>
          <p:nvPr/>
        </p:nvCxnSpPr>
        <p:spPr bwMode="auto">
          <a:xfrm>
            <a:off x="9458326" y="5286376"/>
            <a:ext cx="295275" cy="257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AutoShape 2074"/>
          <p:cNvCxnSpPr>
            <a:cxnSpLocks noChangeShapeType="1"/>
            <a:stCxn id="4106" idx="3"/>
            <a:endCxn id="4109" idx="0"/>
          </p:cNvCxnSpPr>
          <p:nvPr/>
        </p:nvCxnSpPr>
        <p:spPr bwMode="auto">
          <a:xfrm flipH="1">
            <a:off x="8839201" y="5286375"/>
            <a:ext cx="2952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9" name="Oval 2075"/>
          <p:cNvSpPr>
            <a:spLocks noChangeArrowheads="1"/>
          </p:cNvSpPr>
          <p:nvPr/>
        </p:nvSpPr>
        <p:spPr bwMode="auto">
          <a:xfrm>
            <a:off x="86106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4110" name="AutoShape 2076"/>
          <p:cNvCxnSpPr>
            <a:cxnSpLocks noChangeShapeType="1"/>
            <a:stCxn id="4109" idx="5"/>
          </p:cNvCxnSpPr>
          <p:nvPr/>
        </p:nvCxnSpPr>
        <p:spPr bwMode="auto">
          <a:xfrm>
            <a:off x="9001125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2077"/>
          <p:cNvCxnSpPr>
            <a:cxnSpLocks noChangeShapeType="1"/>
            <a:stCxn id="4109" idx="3"/>
          </p:cNvCxnSpPr>
          <p:nvPr/>
        </p:nvCxnSpPr>
        <p:spPr bwMode="auto">
          <a:xfrm flipH="1">
            <a:off x="8458201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Oval 2078"/>
          <p:cNvSpPr>
            <a:spLocks noChangeArrowheads="1"/>
          </p:cNvSpPr>
          <p:nvPr/>
        </p:nvSpPr>
        <p:spPr bwMode="auto">
          <a:xfrm>
            <a:off x="9686925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4113" name="AutoShape 2079"/>
          <p:cNvCxnSpPr>
            <a:cxnSpLocks noChangeShapeType="1"/>
            <a:stCxn id="4112" idx="5"/>
          </p:cNvCxnSpPr>
          <p:nvPr/>
        </p:nvCxnSpPr>
        <p:spPr bwMode="auto">
          <a:xfrm>
            <a:off x="10077450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2080"/>
          <p:cNvCxnSpPr>
            <a:cxnSpLocks noChangeShapeType="1"/>
            <a:stCxn id="4112" idx="3"/>
          </p:cNvCxnSpPr>
          <p:nvPr/>
        </p:nvCxnSpPr>
        <p:spPr bwMode="auto">
          <a:xfrm flipH="1">
            <a:off x="9534526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Oval 2081"/>
          <p:cNvSpPr>
            <a:spLocks noChangeArrowheads="1"/>
          </p:cNvSpPr>
          <p:nvPr/>
        </p:nvSpPr>
        <p:spPr bwMode="auto">
          <a:xfrm>
            <a:off x="48006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5</a:t>
            </a:r>
          </a:p>
        </p:txBody>
      </p:sp>
      <p:cxnSp>
        <p:nvCxnSpPr>
          <p:cNvPr id="4116" name="AutoShape 2082"/>
          <p:cNvCxnSpPr>
            <a:cxnSpLocks noChangeShapeType="1"/>
            <a:stCxn id="4115" idx="5"/>
          </p:cNvCxnSpPr>
          <p:nvPr/>
        </p:nvCxnSpPr>
        <p:spPr bwMode="auto">
          <a:xfrm>
            <a:off x="5191126" y="5286375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2083"/>
          <p:cNvCxnSpPr>
            <a:cxnSpLocks noChangeShapeType="1"/>
            <a:stCxn id="4115" idx="3"/>
            <a:endCxn id="4118" idx="0"/>
          </p:cNvCxnSpPr>
          <p:nvPr/>
        </p:nvCxnSpPr>
        <p:spPr bwMode="auto">
          <a:xfrm flipH="1">
            <a:off x="4572001" y="5286375"/>
            <a:ext cx="2952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Oval 2084"/>
          <p:cNvSpPr>
            <a:spLocks noChangeArrowheads="1"/>
          </p:cNvSpPr>
          <p:nvPr/>
        </p:nvSpPr>
        <p:spPr bwMode="auto">
          <a:xfrm>
            <a:off x="43434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4119" name="AutoShape 2085"/>
          <p:cNvCxnSpPr>
            <a:cxnSpLocks noChangeShapeType="1"/>
            <a:stCxn id="4118" idx="5"/>
          </p:cNvCxnSpPr>
          <p:nvPr/>
        </p:nvCxnSpPr>
        <p:spPr bwMode="auto">
          <a:xfrm>
            <a:off x="4733925" y="5886450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086"/>
          <p:cNvCxnSpPr>
            <a:cxnSpLocks noChangeShapeType="1"/>
            <a:stCxn id="4118" idx="3"/>
          </p:cNvCxnSpPr>
          <p:nvPr/>
        </p:nvCxnSpPr>
        <p:spPr bwMode="auto">
          <a:xfrm flipH="1">
            <a:off x="4191001" y="5886450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Oval 2091"/>
          <p:cNvSpPr>
            <a:spLocks noChangeArrowheads="1"/>
          </p:cNvSpPr>
          <p:nvPr/>
        </p:nvSpPr>
        <p:spPr bwMode="auto">
          <a:xfrm flipH="1">
            <a:off x="6629400" y="48768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</a:t>
            </a:r>
          </a:p>
        </p:txBody>
      </p:sp>
      <p:cxnSp>
        <p:nvCxnSpPr>
          <p:cNvPr id="4122" name="AutoShape 2092"/>
          <p:cNvCxnSpPr>
            <a:cxnSpLocks noChangeShapeType="1"/>
            <a:stCxn id="4121" idx="5"/>
          </p:cNvCxnSpPr>
          <p:nvPr/>
        </p:nvCxnSpPr>
        <p:spPr bwMode="auto">
          <a:xfrm flipH="1">
            <a:off x="6400801" y="5284788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3" name="AutoShape 2093"/>
          <p:cNvCxnSpPr>
            <a:cxnSpLocks noChangeShapeType="1"/>
            <a:stCxn id="4121" idx="3"/>
            <a:endCxn id="4124" idx="0"/>
          </p:cNvCxnSpPr>
          <p:nvPr/>
        </p:nvCxnSpPr>
        <p:spPr bwMode="auto">
          <a:xfrm>
            <a:off x="7018338" y="5284789"/>
            <a:ext cx="296862" cy="1920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Oval 2094"/>
          <p:cNvSpPr>
            <a:spLocks noChangeArrowheads="1"/>
          </p:cNvSpPr>
          <p:nvPr/>
        </p:nvSpPr>
        <p:spPr bwMode="auto">
          <a:xfrm flipH="1">
            <a:off x="7086600" y="5486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5</a:t>
            </a:r>
          </a:p>
        </p:txBody>
      </p:sp>
      <p:cxnSp>
        <p:nvCxnSpPr>
          <p:cNvPr id="4125" name="AutoShape 2095"/>
          <p:cNvCxnSpPr>
            <a:cxnSpLocks noChangeShapeType="1"/>
            <a:stCxn id="4124" idx="5"/>
          </p:cNvCxnSpPr>
          <p:nvPr/>
        </p:nvCxnSpPr>
        <p:spPr bwMode="auto">
          <a:xfrm flipH="1">
            <a:off x="6943725" y="5884863"/>
            <a:ext cx="20955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AutoShape 2096"/>
          <p:cNvCxnSpPr>
            <a:cxnSpLocks noChangeShapeType="1"/>
            <a:stCxn id="4124" idx="3"/>
          </p:cNvCxnSpPr>
          <p:nvPr/>
        </p:nvCxnSpPr>
        <p:spPr bwMode="auto">
          <a:xfrm>
            <a:off x="7475539" y="5884863"/>
            <a:ext cx="219075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Text Box 2098"/>
          <p:cNvSpPr txBox="1">
            <a:spLocks noChangeArrowheads="1"/>
          </p:cNvSpPr>
          <p:nvPr/>
        </p:nvSpPr>
        <p:spPr bwMode="auto">
          <a:xfrm>
            <a:off x="5591175" y="5341939"/>
            <a:ext cx="723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3200"/>
              <a:t>OR</a:t>
            </a:r>
          </a:p>
        </p:txBody>
      </p:sp>
      <p:sp>
        <p:nvSpPr>
          <p:cNvPr id="4128" name="AutoShape 2100"/>
          <p:cNvSpPr>
            <a:spLocks noChangeArrowheads="1"/>
          </p:cNvSpPr>
          <p:nvPr/>
        </p:nvSpPr>
        <p:spPr bwMode="auto">
          <a:xfrm>
            <a:off x="2781300" y="42862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9" name="AutoShape 2103"/>
          <p:cNvSpPr>
            <a:spLocks noChangeArrowheads="1"/>
          </p:cNvSpPr>
          <p:nvPr/>
        </p:nvSpPr>
        <p:spPr bwMode="auto">
          <a:xfrm>
            <a:off x="5753100" y="42862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30" name="AutoShape 2104"/>
          <p:cNvSpPr>
            <a:spLocks noChangeArrowheads="1"/>
          </p:cNvSpPr>
          <p:nvPr/>
        </p:nvSpPr>
        <p:spPr bwMode="auto">
          <a:xfrm>
            <a:off x="9086850" y="42862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1538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Red-Black Trees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10160000" cy="22420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 red-black tree can also be defined as a binary search tree that satisfies the following 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Root Property</a:t>
            </a:r>
            <a:r>
              <a:rPr lang="en-US" altLang="lv-LV" sz="2000" dirty="0"/>
              <a:t>: the root is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External Property</a:t>
            </a:r>
            <a:r>
              <a:rPr lang="en-US" altLang="lv-LV" sz="2000" dirty="0"/>
              <a:t>: every leaf is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Internal Property</a:t>
            </a:r>
            <a:r>
              <a:rPr lang="en-US" altLang="lv-LV" sz="2000" dirty="0"/>
              <a:t>: the children of a red node are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Depth Property</a:t>
            </a:r>
            <a:r>
              <a:rPr lang="en-US" altLang="lv-LV" sz="2000" dirty="0"/>
              <a:t>: all the leaves have the same black depth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3565526" y="391795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5072064" y="4429126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2208214" y="4429126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2795589" y="492442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130" name="Rectangle 8"/>
          <p:cNvSpPr>
            <a:spLocks noChangeAspect="1" noChangeArrowheads="1"/>
          </p:cNvSpPr>
          <p:nvPr/>
        </p:nvSpPr>
        <p:spPr bwMode="auto">
          <a:xfrm>
            <a:off x="2547939" y="5500689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5131" name="AutoShape 10"/>
          <p:cNvCxnSpPr>
            <a:cxnSpLocks noChangeShapeType="1"/>
            <a:stCxn id="5126" idx="3"/>
            <a:endCxn id="5128" idx="7"/>
          </p:cNvCxnSpPr>
          <p:nvPr/>
        </p:nvCxnSpPr>
        <p:spPr bwMode="auto">
          <a:xfrm flipH="1">
            <a:off x="2481264" y="4210051"/>
            <a:ext cx="1131887" cy="257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1"/>
          <p:cNvCxnSpPr>
            <a:cxnSpLocks noChangeShapeType="1"/>
            <a:stCxn id="5127" idx="1"/>
            <a:endCxn id="5126" idx="5"/>
          </p:cNvCxnSpPr>
          <p:nvPr/>
        </p:nvCxnSpPr>
        <p:spPr bwMode="auto">
          <a:xfrm flipH="1" flipV="1">
            <a:off x="3838576" y="4210050"/>
            <a:ext cx="127952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2"/>
          <p:cNvCxnSpPr>
            <a:cxnSpLocks noChangeShapeType="1"/>
            <a:stCxn id="5154" idx="0"/>
            <a:endCxn id="5127" idx="5"/>
          </p:cNvCxnSpPr>
          <p:nvPr/>
        </p:nvCxnSpPr>
        <p:spPr bwMode="auto">
          <a:xfrm flipH="1" flipV="1">
            <a:off x="5345114" y="4721226"/>
            <a:ext cx="536575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3"/>
          <p:cNvCxnSpPr>
            <a:cxnSpLocks noChangeShapeType="1"/>
            <a:stCxn id="5144" idx="7"/>
            <a:endCxn id="5127" idx="3"/>
          </p:cNvCxnSpPr>
          <p:nvPr/>
        </p:nvCxnSpPr>
        <p:spPr bwMode="auto">
          <a:xfrm flipV="1">
            <a:off x="4699000" y="4721225"/>
            <a:ext cx="419100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4"/>
          <p:cNvCxnSpPr>
            <a:cxnSpLocks noChangeShapeType="1"/>
            <a:stCxn id="5149" idx="1"/>
            <a:endCxn id="5129" idx="5"/>
          </p:cNvCxnSpPr>
          <p:nvPr/>
        </p:nvCxnSpPr>
        <p:spPr bwMode="auto">
          <a:xfrm flipH="1" flipV="1">
            <a:off x="3068639" y="5216526"/>
            <a:ext cx="198437" cy="263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5"/>
          <p:cNvCxnSpPr>
            <a:cxnSpLocks noChangeShapeType="1"/>
            <a:stCxn id="5130" idx="0"/>
            <a:endCxn id="5129" idx="3"/>
          </p:cNvCxnSpPr>
          <p:nvPr/>
        </p:nvCxnSpPr>
        <p:spPr bwMode="auto">
          <a:xfrm flipV="1">
            <a:off x="2663825" y="5216526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6"/>
          <p:cNvCxnSpPr>
            <a:cxnSpLocks noChangeShapeType="1"/>
            <a:stCxn id="5139" idx="7"/>
            <a:endCxn id="5128" idx="3"/>
          </p:cNvCxnSpPr>
          <p:nvPr/>
        </p:nvCxnSpPr>
        <p:spPr bwMode="auto">
          <a:xfrm flipV="1">
            <a:off x="1893888" y="4711700"/>
            <a:ext cx="360362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7"/>
          <p:cNvCxnSpPr>
            <a:cxnSpLocks noChangeShapeType="1"/>
            <a:stCxn id="5129" idx="1"/>
            <a:endCxn id="5128" idx="5"/>
          </p:cNvCxnSpPr>
          <p:nvPr/>
        </p:nvCxnSpPr>
        <p:spPr bwMode="auto">
          <a:xfrm flipH="1" flipV="1">
            <a:off x="2481263" y="4711700"/>
            <a:ext cx="361950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Oval 18"/>
          <p:cNvSpPr>
            <a:spLocks noChangeArrowheads="1"/>
          </p:cNvSpPr>
          <p:nvPr/>
        </p:nvSpPr>
        <p:spPr bwMode="auto">
          <a:xfrm>
            <a:off x="1620839" y="4924426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140" name="Rectangle 19"/>
          <p:cNvSpPr>
            <a:spLocks noChangeAspect="1" noChangeArrowheads="1"/>
          </p:cNvSpPr>
          <p:nvPr/>
        </p:nvSpPr>
        <p:spPr bwMode="auto">
          <a:xfrm>
            <a:off x="1371600" y="5500689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141" name="Rectangle 20"/>
          <p:cNvSpPr>
            <a:spLocks noChangeAspect="1" noChangeArrowheads="1"/>
          </p:cNvSpPr>
          <p:nvPr/>
        </p:nvSpPr>
        <p:spPr bwMode="auto">
          <a:xfrm>
            <a:off x="1958975" y="5500689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5142" name="AutoShape 21"/>
          <p:cNvCxnSpPr>
            <a:cxnSpLocks noChangeShapeType="1"/>
            <a:stCxn id="5141" idx="0"/>
            <a:endCxn id="5139" idx="5"/>
          </p:cNvCxnSpPr>
          <p:nvPr/>
        </p:nvCxnSpPr>
        <p:spPr bwMode="auto">
          <a:xfrm flipH="1" flipV="1">
            <a:off x="1893889" y="5216526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2"/>
          <p:cNvCxnSpPr>
            <a:cxnSpLocks noChangeShapeType="1"/>
            <a:stCxn id="5140" idx="0"/>
            <a:endCxn id="5139" idx="3"/>
          </p:cNvCxnSpPr>
          <p:nvPr/>
        </p:nvCxnSpPr>
        <p:spPr bwMode="auto">
          <a:xfrm flipV="1">
            <a:off x="1487489" y="5216526"/>
            <a:ext cx="179387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Oval 23"/>
          <p:cNvSpPr>
            <a:spLocks noChangeArrowheads="1"/>
          </p:cNvSpPr>
          <p:nvPr/>
        </p:nvSpPr>
        <p:spPr bwMode="auto">
          <a:xfrm>
            <a:off x="4425951" y="492442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5145" name="Rectangle 24"/>
          <p:cNvSpPr>
            <a:spLocks noChangeAspect="1" noChangeArrowheads="1"/>
          </p:cNvSpPr>
          <p:nvPr/>
        </p:nvSpPr>
        <p:spPr bwMode="auto">
          <a:xfrm>
            <a:off x="4178300" y="5500689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146" name="Rectangle 25"/>
          <p:cNvSpPr>
            <a:spLocks noChangeAspect="1" noChangeArrowheads="1"/>
          </p:cNvSpPr>
          <p:nvPr/>
        </p:nvSpPr>
        <p:spPr bwMode="auto">
          <a:xfrm>
            <a:off x="4764089" y="5500689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5147" name="AutoShape 26"/>
          <p:cNvCxnSpPr>
            <a:cxnSpLocks noChangeShapeType="1"/>
            <a:stCxn id="5146" idx="0"/>
            <a:endCxn id="5144" idx="5"/>
          </p:cNvCxnSpPr>
          <p:nvPr/>
        </p:nvCxnSpPr>
        <p:spPr bwMode="auto">
          <a:xfrm flipH="1" flipV="1">
            <a:off x="4699001" y="5207000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27"/>
          <p:cNvCxnSpPr>
            <a:cxnSpLocks noChangeShapeType="1"/>
            <a:stCxn id="5145" idx="0"/>
            <a:endCxn id="5144" idx="3"/>
          </p:cNvCxnSpPr>
          <p:nvPr/>
        </p:nvCxnSpPr>
        <p:spPr bwMode="auto">
          <a:xfrm flipV="1">
            <a:off x="4294189" y="5207000"/>
            <a:ext cx="179387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9" name="Oval 28"/>
          <p:cNvSpPr>
            <a:spLocks noChangeArrowheads="1"/>
          </p:cNvSpPr>
          <p:nvPr/>
        </p:nvSpPr>
        <p:spPr bwMode="auto">
          <a:xfrm>
            <a:off x="3219451" y="544195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5150" name="Rectangle 29"/>
          <p:cNvSpPr>
            <a:spLocks noChangeAspect="1" noChangeArrowheads="1"/>
          </p:cNvSpPr>
          <p:nvPr/>
        </p:nvSpPr>
        <p:spPr bwMode="auto">
          <a:xfrm>
            <a:off x="2971800" y="601821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151" name="Rectangle 30"/>
          <p:cNvSpPr>
            <a:spLocks noChangeAspect="1" noChangeArrowheads="1"/>
          </p:cNvSpPr>
          <p:nvPr/>
        </p:nvSpPr>
        <p:spPr bwMode="auto">
          <a:xfrm>
            <a:off x="3557589" y="6018214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5152" name="AutoShape 31"/>
          <p:cNvCxnSpPr>
            <a:cxnSpLocks noChangeShapeType="1"/>
            <a:stCxn id="5151" idx="0"/>
            <a:endCxn id="5149" idx="5"/>
          </p:cNvCxnSpPr>
          <p:nvPr/>
        </p:nvCxnSpPr>
        <p:spPr bwMode="auto">
          <a:xfrm flipH="1" flipV="1">
            <a:off x="3492501" y="572452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32"/>
          <p:cNvCxnSpPr>
            <a:cxnSpLocks noChangeShapeType="1"/>
            <a:stCxn id="5150" idx="0"/>
            <a:endCxn id="5149" idx="3"/>
          </p:cNvCxnSpPr>
          <p:nvPr/>
        </p:nvCxnSpPr>
        <p:spPr bwMode="auto">
          <a:xfrm flipV="1">
            <a:off x="3087689" y="5724525"/>
            <a:ext cx="179387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4" name="Oval 45"/>
          <p:cNvSpPr>
            <a:spLocks noChangeArrowheads="1"/>
          </p:cNvSpPr>
          <p:nvPr/>
        </p:nvSpPr>
        <p:spPr bwMode="auto">
          <a:xfrm>
            <a:off x="5721350" y="4905376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5155" name="Rectangle 46"/>
          <p:cNvSpPr>
            <a:spLocks noChangeAspect="1" noChangeArrowheads="1"/>
          </p:cNvSpPr>
          <p:nvPr/>
        </p:nvSpPr>
        <p:spPr bwMode="auto">
          <a:xfrm>
            <a:off x="5472114" y="5481639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156" name="Rectangle 47"/>
          <p:cNvSpPr>
            <a:spLocks noChangeAspect="1" noChangeArrowheads="1"/>
          </p:cNvSpPr>
          <p:nvPr/>
        </p:nvSpPr>
        <p:spPr bwMode="auto">
          <a:xfrm>
            <a:off x="6059489" y="5481639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5157" name="AutoShape 48"/>
          <p:cNvCxnSpPr>
            <a:cxnSpLocks noChangeShapeType="1"/>
            <a:stCxn id="5156" idx="0"/>
            <a:endCxn id="5154" idx="5"/>
          </p:cNvCxnSpPr>
          <p:nvPr/>
        </p:nvCxnSpPr>
        <p:spPr bwMode="auto">
          <a:xfrm flipH="1" flipV="1">
            <a:off x="5994401" y="5187950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8" name="AutoShape 49"/>
          <p:cNvCxnSpPr>
            <a:cxnSpLocks noChangeShapeType="1"/>
            <a:stCxn id="5155" idx="0"/>
            <a:endCxn id="5154" idx="3"/>
          </p:cNvCxnSpPr>
          <p:nvPr/>
        </p:nvCxnSpPr>
        <p:spPr bwMode="auto">
          <a:xfrm flipV="1">
            <a:off x="5588000" y="5187950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le 1"/>
          <p:cNvSpPr/>
          <p:nvPr/>
        </p:nvSpPr>
        <p:spPr bwMode="auto">
          <a:xfrm rot="20589304">
            <a:off x="2049880" y="4027488"/>
            <a:ext cx="2024452" cy="619125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3160692">
            <a:off x="2614026" y="5040864"/>
            <a:ext cx="1164671" cy="619125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271140" y="4326884"/>
            <a:ext cx="1904236" cy="99918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2056"/>
          <p:cNvSpPr>
            <a:spLocks noChangeArrowheads="1"/>
          </p:cNvSpPr>
          <p:nvPr/>
        </p:nvSpPr>
        <p:spPr bwMode="auto">
          <a:xfrm>
            <a:off x="8094034" y="4140747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 smtClean="0"/>
              <a:t>  4    9</a:t>
            </a:r>
            <a:endParaRPr lang="en-US" altLang="lv-LV" dirty="0"/>
          </a:p>
        </p:txBody>
      </p:sp>
      <p:cxnSp>
        <p:nvCxnSpPr>
          <p:cNvPr id="43" name="AutoShape 2061"/>
          <p:cNvCxnSpPr>
            <a:cxnSpLocks noChangeShapeType="1"/>
            <a:endCxn id="42" idx="4"/>
          </p:cNvCxnSpPr>
          <p:nvPr/>
        </p:nvCxnSpPr>
        <p:spPr bwMode="auto">
          <a:xfrm flipV="1">
            <a:off x="8932234" y="4521747"/>
            <a:ext cx="0" cy="21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2062"/>
          <p:cNvCxnSpPr>
            <a:cxnSpLocks noChangeShapeType="1"/>
            <a:stCxn id="47" idx="0"/>
            <a:endCxn id="42" idx="3"/>
          </p:cNvCxnSpPr>
          <p:nvPr/>
        </p:nvCxnSpPr>
        <p:spPr bwMode="auto">
          <a:xfrm flipV="1">
            <a:off x="7636834" y="4465951"/>
            <a:ext cx="702703" cy="2687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063"/>
          <p:cNvCxnSpPr>
            <a:cxnSpLocks noChangeShapeType="1"/>
            <a:endCxn id="42" idx="5"/>
          </p:cNvCxnSpPr>
          <p:nvPr/>
        </p:nvCxnSpPr>
        <p:spPr bwMode="auto">
          <a:xfrm flipH="1" flipV="1">
            <a:off x="9524931" y="4465951"/>
            <a:ext cx="1464703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" name="Group 2101"/>
          <p:cNvGrpSpPr>
            <a:grpSpLocks/>
          </p:cNvGrpSpPr>
          <p:nvPr/>
        </p:nvGrpSpPr>
        <p:grpSpPr bwMode="auto">
          <a:xfrm>
            <a:off x="7103434" y="4734719"/>
            <a:ext cx="1066800" cy="609600"/>
            <a:chOff x="576" y="2208"/>
            <a:chExt cx="672" cy="384"/>
          </a:xfrm>
        </p:grpSpPr>
        <p:sp>
          <p:nvSpPr>
            <p:cNvPr id="47" name="Oval 2055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dirty="0" smtClean="0"/>
                <a:t>  2</a:t>
              </a:r>
              <a:endParaRPr lang="en-US" altLang="lv-LV" sz="2000" dirty="0"/>
            </a:p>
          </p:txBody>
        </p:sp>
        <p:sp>
          <p:nvSpPr>
            <p:cNvPr id="48" name="Line 2064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49" name="Line 2065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sp>
        <p:nvSpPr>
          <p:cNvPr id="51" name="Rectangle 19"/>
          <p:cNvSpPr>
            <a:spLocks noChangeAspect="1" noChangeArrowheads="1"/>
          </p:cNvSpPr>
          <p:nvPr/>
        </p:nvSpPr>
        <p:spPr bwMode="auto">
          <a:xfrm>
            <a:off x="7086600" y="534749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2" name="Rectangle 20"/>
          <p:cNvSpPr>
            <a:spLocks noChangeAspect="1" noChangeArrowheads="1"/>
          </p:cNvSpPr>
          <p:nvPr/>
        </p:nvSpPr>
        <p:spPr bwMode="auto">
          <a:xfrm>
            <a:off x="7940046" y="536074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5" name="Oval 2056"/>
          <p:cNvSpPr>
            <a:spLocks noChangeArrowheads="1"/>
          </p:cNvSpPr>
          <p:nvPr/>
        </p:nvSpPr>
        <p:spPr bwMode="auto">
          <a:xfrm>
            <a:off x="8281661" y="4742930"/>
            <a:ext cx="1371602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 smtClean="0"/>
              <a:t> 6    </a:t>
            </a:r>
            <a:r>
              <a:rPr lang="en-US" altLang="lv-LV" sz="2000" dirty="0"/>
              <a:t>7</a:t>
            </a:r>
            <a:endParaRPr lang="en-US" altLang="lv-LV" dirty="0"/>
          </a:p>
        </p:txBody>
      </p:sp>
      <p:sp>
        <p:nvSpPr>
          <p:cNvPr id="56" name="Rectangle 29"/>
          <p:cNvSpPr>
            <a:spLocks noChangeAspect="1" noChangeArrowheads="1"/>
          </p:cNvSpPr>
          <p:nvPr/>
        </p:nvSpPr>
        <p:spPr bwMode="auto">
          <a:xfrm>
            <a:off x="8315325" y="5351602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57" name="Rectangle 30"/>
          <p:cNvSpPr>
            <a:spLocks noChangeAspect="1" noChangeArrowheads="1"/>
          </p:cNvSpPr>
          <p:nvPr/>
        </p:nvSpPr>
        <p:spPr bwMode="auto">
          <a:xfrm>
            <a:off x="8861591" y="5338874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58" name="AutoShape 31"/>
          <p:cNvCxnSpPr>
            <a:cxnSpLocks noChangeShapeType="1"/>
            <a:stCxn id="57" idx="0"/>
            <a:endCxn id="55" idx="4"/>
          </p:cNvCxnSpPr>
          <p:nvPr/>
        </p:nvCxnSpPr>
        <p:spPr bwMode="auto">
          <a:xfrm flipH="1" flipV="1">
            <a:off x="8967462" y="5123930"/>
            <a:ext cx="10017" cy="214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32"/>
          <p:cNvCxnSpPr>
            <a:cxnSpLocks noChangeShapeType="1"/>
            <a:stCxn id="56" idx="0"/>
          </p:cNvCxnSpPr>
          <p:nvPr/>
        </p:nvCxnSpPr>
        <p:spPr bwMode="auto">
          <a:xfrm flipV="1">
            <a:off x="8431214" y="5057913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30"/>
          <p:cNvSpPr>
            <a:spLocks noChangeAspect="1" noChangeArrowheads="1"/>
          </p:cNvSpPr>
          <p:nvPr/>
        </p:nvSpPr>
        <p:spPr bwMode="auto">
          <a:xfrm>
            <a:off x="9462459" y="5322889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61" name="AutoShape 31"/>
          <p:cNvCxnSpPr>
            <a:cxnSpLocks noChangeShapeType="1"/>
            <a:stCxn id="60" idx="0"/>
            <a:endCxn id="55" idx="5"/>
          </p:cNvCxnSpPr>
          <p:nvPr/>
        </p:nvCxnSpPr>
        <p:spPr bwMode="auto">
          <a:xfrm flipH="1" flipV="1">
            <a:off x="9452397" y="5068134"/>
            <a:ext cx="125950" cy="2547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29"/>
          <p:cNvSpPr>
            <a:spLocks noChangeAspect="1" noChangeArrowheads="1"/>
          </p:cNvSpPr>
          <p:nvPr/>
        </p:nvSpPr>
        <p:spPr bwMode="auto">
          <a:xfrm>
            <a:off x="9961049" y="5330933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68" name="Rectangle 30"/>
          <p:cNvSpPr>
            <a:spLocks noChangeAspect="1" noChangeArrowheads="1"/>
          </p:cNvSpPr>
          <p:nvPr/>
        </p:nvSpPr>
        <p:spPr bwMode="auto">
          <a:xfrm>
            <a:off x="10507315" y="5318205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69" name="AutoShape 31"/>
          <p:cNvCxnSpPr>
            <a:cxnSpLocks noChangeShapeType="1"/>
            <a:stCxn id="68" idx="0"/>
          </p:cNvCxnSpPr>
          <p:nvPr/>
        </p:nvCxnSpPr>
        <p:spPr bwMode="auto">
          <a:xfrm flipH="1" flipV="1">
            <a:off x="10613186" y="5103261"/>
            <a:ext cx="10017" cy="214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32"/>
          <p:cNvCxnSpPr>
            <a:cxnSpLocks noChangeShapeType="1"/>
            <a:stCxn id="67" idx="0"/>
          </p:cNvCxnSpPr>
          <p:nvPr/>
        </p:nvCxnSpPr>
        <p:spPr bwMode="auto">
          <a:xfrm flipV="1">
            <a:off x="10076938" y="5037244"/>
            <a:ext cx="179387" cy="274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Rectangle 30"/>
          <p:cNvSpPr>
            <a:spLocks noChangeAspect="1" noChangeArrowheads="1"/>
          </p:cNvSpPr>
          <p:nvPr/>
        </p:nvSpPr>
        <p:spPr bwMode="auto">
          <a:xfrm>
            <a:off x="11050452" y="5322889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2" name="AutoShape 31"/>
          <p:cNvCxnSpPr>
            <a:cxnSpLocks noChangeShapeType="1"/>
            <a:stCxn id="71" idx="0"/>
          </p:cNvCxnSpPr>
          <p:nvPr/>
        </p:nvCxnSpPr>
        <p:spPr bwMode="auto">
          <a:xfrm flipH="1" flipV="1">
            <a:off x="11040390" y="5068134"/>
            <a:ext cx="125950" cy="2547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ectangle 30"/>
          <p:cNvSpPr>
            <a:spLocks noChangeAspect="1" noChangeArrowheads="1"/>
          </p:cNvSpPr>
          <p:nvPr/>
        </p:nvSpPr>
        <p:spPr bwMode="auto">
          <a:xfrm>
            <a:off x="11562005" y="5293614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4" name="AutoShape 31"/>
          <p:cNvCxnSpPr>
            <a:cxnSpLocks noChangeShapeType="1"/>
            <a:endCxn id="66" idx="5"/>
          </p:cNvCxnSpPr>
          <p:nvPr/>
        </p:nvCxnSpPr>
        <p:spPr bwMode="auto">
          <a:xfrm flipH="1" flipV="1">
            <a:off x="11425255" y="5112584"/>
            <a:ext cx="240472" cy="1835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2056"/>
          <p:cNvSpPr>
            <a:spLocks noChangeArrowheads="1"/>
          </p:cNvSpPr>
          <p:nvPr/>
        </p:nvSpPr>
        <p:spPr bwMode="auto">
          <a:xfrm>
            <a:off x="9994358" y="478738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 smtClean="0"/>
              <a:t>12  15  21</a:t>
            </a:r>
            <a:endParaRPr lang="en-US" altLang="lv-LV" dirty="0"/>
          </a:p>
        </p:txBody>
      </p:sp>
    </p:spTree>
    <p:extLst>
      <p:ext uri="{BB962C8B-B14F-4D97-AF65-F5344CB8AC3E}">
        <p14:creationId xmlns:p14="http://schemas.microsoft.com/office/powerpoint/2010/main" val="316052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on Red-Black Trees</a:t>
            </a:r>
            <a:endParaRPr lang="lv-LV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162800" y="1752600"/>
            <a:ext cx="4419599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(2,4)-tree into a binary tree.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Continuous edge</a:t>
            </a:r>
            <a:r>
              <a:rPr lang="en-US" dirty="0" smtClean="0"/>
              <a:t> – between two (2,4)-nodes. 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Dashed edge</a:t>
            </a:r>
            <a:r>
              <a:rPr lang="en-US" dirty="0" smtClean="0"/>
              <a:t> – inside the same (2,4)-node.</a:t>
            </a:r>
          </a:p>
          <a:p>
            <a:r>
              <a:rPr lang="en-US" dirty="0" smtClean="0"/>
              <a:t>A node is red </a:t>
            </a:r>
            <a:r>
              <a:rPr lang="en-US" dirty="0" err="1" smtClean="0"/>
              <a:t>iff</a:t>
            </a:r>
            <a:r>
              <a:rPr lang="en-US" dirty="0" smtClean="0"/>
              <a:t> it connects to its parent with a dashed edge. </a:t>
            </a:r>
            <a:br>
              <a:rPr lang="en-US" dirty="0" smtClean="0"/>
            </a:br>
            <a:r>
              <a:rPr lang="en-US" dirty="0" smtClean="0"/>
              <a:t>(Drozdek p.341)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59531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01" y="3821113"/>
            <a:ext cx="481652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6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Height of a Red-Black Tree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Theorem:</a:t>
            </a:r>
            <a:r>
              <a:rPr lang="en-US" altLang="lv-LV"/>
              <a:t> A red-black tree storing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 </a:t>
            </a:r>
            <a:r>
              <a:rPr lang="en-US" altLang="lv-LV"/>
              <a:t>entries has height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Proof:</a:t>
            </a:r>
          </a:p>
          <a:p>
            <a:pPr lvl="1" eaLnBrk="1" hangingPunct="1"/>
            <a:r>
              <a:rPr lang="en-US" altLang="lv-LV" sz="2000"/>
              <a:t>The height of a red-black tree is at most twice the height of its associated (2,4) tree, which is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lv-LV"/>
              <a:t>The search algorithm for a binary search tree is the same as that for a binary search tree</a:t>
            </a:r>
          </a:p>
          <a:p>
            <a:pPr eaLnBrk="1" hangingPunct="1"/>
            <a:r>
              <a:rPr lang="en-US" altLang="lv-LV"/>
              <a:t>By the above theorem, searching in a red-black tree takes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</a:t>
            </a:r>
          </a:p>
          <a:p>
            <a:pPr eaLnBrk="1" hangingPunct="1"/>
            <a:endParaRPr lang="en-US" altLang="lv-LV" sz="2800"/>
          </a:p>
        </p:txBody>
      </p:sp>
    </p:spTree>
    <p:extLst>
      <p:ext uri="{BB962C8B-B14F-4D97-AF65-F5344CB8AC3E}">
        <p14:creationId xmlns:p14="http://schemas.microsoft.com/office/powerpoint/2010/main" val="14150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To perform operation </a:t>
            </a:r>
            <a:r>
              <a:rPr lang="en-US" altLang="lv-LV" sz="2000">
                <a:solidFill>
                  <a:schemeClr val="tx2"/>
                </a:solidFill>
              </a:rPr>
              <a:t>put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, we execute the insertion algorithm for binary search trees and color </a:t>
            </a:r>
            <a:r>
              <a:rPr lang="en-US" altLang="lv-LV" sz="2000">
                <a:solidFill>
                  <a:schemeClr val="tx2"/>
                </a:solidFill>
              </a:rPr>
              <a:t>red</a:t>
            </a:r>
            <a:r>
              <a:rPr lang="en-US" altLang="lv-LV" sz="2000"/>
              <a:t> the newly inserted node </a:t>
            </a:r>
            <a:r>
              <a:rPr lang="en-US" altLang="lv-LV" sz="2000" b="1" i="1">
                <a:latin typeface="Times New Roman" panose="02020603050405020304" pitchFamily="18" charset="0"/>
              </a:rPr>
              <a:t>z </a:t>
            </a:r>
            <a:r>
              <a:rPr lang="en-US" altLang="lv-LV" sz="2000"/>
              <a:t>unless it is the root</a:t>
            </a:r>
            <a:endParaRPr lang="en-US" altLang="lv-LV" sz="20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We preserve the root, external, and depth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If the parent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of 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/>
              <a:t> is black, we also preserve the internal property and we are done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Else (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is red ) we have a </a:t>
            </a:r>
            <a:r>
              <a:rPr lang="en-US" altLang="lv-LV" sz="1800">
                <a:solidFill>
                  <a:schemeClr val="tx2"/>
                </a:solidFill>
              </a:rPr>
              <a:t>double red</a:t>
            </a:r>
            <a:r>
              <a:rPr lang="en-US" altLang="lv-LV" sz="1800"/>
              <a:t> (i.e., a violation of the internal property), which requires a reorganization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 where the insertion of  4 causes a double red: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4040189" y="449580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175" name="AutoShape 6"/>
          <p:cNvCxnSpPr>
            <a:cxnSpLocks noChangeShapeType="1"/>
            <a:stCxn id="7182" idx="0"/>
            <a:endCxn id="7174" idx="5"/>
          </p:cNvCxnSpPr>
          <p:nvPr/>
        </p:nvCxnSpPr>
        <p:spPr bwMode="auto">
          <a:xfrm flipH="1" flipV="1">
            <a:off x="4313239" y="4787901"/>
            <a:ext cx="536575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7"/>
          <p:cNvCxnSpPr>
            <a:cxnSpLocks noChangeShapeType="1"/>
            <a:stCxn id="7177" idx="7"/>
            <a:endCxn id="7174" idx="3"/>
          </p:cNvCxnSpPr>
          <p:nvPr/>
        </p:nvCxnSpPr>
        <p:spPr bwMode="auto">
          <a:xfrm flipV="1">
            <a:off x="3667125" y="4787900"/>
            <a:ext cx="419100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3394076" y="499110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178" name="Rectangle 9"/>
          <p:cNvSpPr>
            <a:spLocks noChangeAspect="1" noChangeArrowheads="1"/>
          </p:cNvSpPr>
          <p:nvPr/>
        </p:nvSpPr>
        <p:spPr bwMode="auto">
          <a:xfrm>
            <a:off x="3146425" y="556736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7179" name="Rectangle 10"/>
          <p:cNvSpPr>
            <a:spLocks noChangeAspect="1" noChangeArrowheads="1"/>
          </p:cNvSpPr>
          <p:nvPr/>
        </p:nvSpPr>
        <p:spPr bwMode="auto">
          <a:xfrm>
            <a:off x="3732214" y="5567364"/>
            <a:ext cx="231775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180" name="AutoShape 11"/>
          <p:cNvCxnSpPr>
            <a:cxnSpLocks noChangeShapeType="1"/>
            <a:stCxn id="7179" idx="0"/>
            <a:endCxn id="7177" idx="5"/>
          </p:cNvCxnSpPr>
          <p:nvPr/>
        </p:nvCxnSpPr>
        <p:spPr bwMode="auto">
          <a:xfrm flipH="1" flipV="1">
            <a:off x="3667126" y="527367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2"/>
          <p:cNvCxnSpPr>
            <a:cxnSpLocks noChangeShapeType="1"/>
            <a:stCxn id="7178" idx="0"/>
            <a:endCxn id="7177" idx="3"/>
          </p:cNvCxnSpPr>
          <p:nvPr/>
        </p:nvCxnSpPr>
        <p:spPr bwMode="auto">
          <a:xfrm flipV="1">
            <a:off x="3262314" y="5273675"/>
            <a:ext cx="179387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4689475" y="497205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7183" name="Rectangle 14"/>
          <p:cNvSpPr>
            <a:spLocks noChangeAspect="1" noChangeArrowheads="1"/>
          </p:cNvSpPr>
          <p:nvPr/>
        </p:nvSpPr>
        <p:spPr bwMode="auto">
          <a:xfrm>
            <a:off x="4440239" y="554831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7184" name="Rectangle 15"/>
          <p:cNvSpPr>
            <a:spLocks noChangeAspect="1" noChangeArrowheads="1"/>
          </p:cNvSpPr>
          <p:nvPr/>
        </p:nvSpPr>
        <p:spPr bwMode="auto">
          <a:xfrm>
            <a:off x="5027614" y="554831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185" name="AutoShape 16"/>
          <p:cNvCxnSpPr>
            <a:cxnSpLocks noChangeShapeType="1"/>
            <a:stCxn id="7184" idx="0"/>
            <a:endCxn id="7182" idx="5"/>
          </p:cNvCxnSpPr>
          <p:nvPr/>
        </p:nvCxnSpPr>
        <p:spPr bwMode="auto">
          <a:xfrm flipH="1" flipV="1">
            <a:off x="4962526" y="525462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83" idx="0"/>
            <a:endCxn id="7182" idx="3"/>
          </p:cNvCxnSpPr>
          <p:nvPr/>
        </p:nvCxnSpPr>
        <p:spPr bwMode="auto">
          <a:xfrm flipV="1">
            <a:off x="4556125" y="525462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Oval 18"/>
          <p:cNvSpPr>
            <a:spLocks noChangeArrowheads="1"/>
          </p:cNvSpPr>
          <p:nvPr/>
        </p:nvSpPr>
        <p:spPr bwMode="auto">
          <a:xfrm>
            <a:off x="8140700" y="449580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188" name="AutoShape 19"/>
          <p:cNvCxnSpPr>
            <a:cxnSpLocks noChangeShapeType="1"/>
            <a:stCxn id="7193" idx="0"/>
            <a:endCxn id="7187" idx="5"/>
          </p:cNvCxnSpPr>
          <p:nvPr/>
        </p:nvCxnSpPr>
        <p:spPr bwMode="auto">
          <a:xfrm flipH="1" flipV="1">
            <a:off x="8413751" y="4787901"/>
            <a:ext cx="703263" cy="1746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0"/>
          <p:cNvCxnSpPr>
            <a:cxnSpLocks noChangeShapeType="1"/>
            <a:stCxn id="7190" idx="7"/>
            <a:endCxn id="7187" idx="3"/>
          </p:cNvCxnSpPr>
          <p:nvPr/>
        </p:nvCxnSpPr>
        <p:spPr bwMode="auto">
          <a:xfrm flipV="1">
            <a:off x="7496176" y="4787900"/>
            <a:ext cx="690563" cy="241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Oval 21"/>
          <p:cNvSpPr>
            <a:spLocks noChangeArrowheads="1"/>
          </p:cNvSpPr>
          <p:nvPr/>
        </p:nvSpPr>
        <p:spPr bwMode="auto">
          <a:xfrm>
            <a:off x="7223126" y="499110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191" name="Rectangle 22"/>
          <p:cNvSpPr>
            <a:spLocks noChangeAspect="1" noChangeArrowheads="1"/>
          </p:cNvSpPr>
          <p:nvPr/>
        </p:nvSpPr>
        <p:spPr bwMode="auto">
          <a:xfrm>
            <a:off x="6858000" y="556736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192" name="AutoShape 25"/>
          <p:cNvCxnSpPr>
            <a:cxnSpLocks noChangeShapeType="1"/>
            <a:stCxn id="7191" idx="0"/>
            <a:endCxn id="7190" idx="3"/>
          </p:cNvCxnSpPr>
          <p:nvPr/>
        </p:nvCxnSpPr>
        <p:spPr bwMode="auto">
          <a:xfrm flipV="1">
            <a:off x="6973888" y="5273675"/>
            <a:ext cx="296862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Oval 26"/>
          <p:cNvSpPr>
            <a:spLocks noChangeArrowheads="1"/>
          </p:cNvSpPr>
          <p:nvPr/>
        </p:nvSpPr>
        <p:spPr bwMode="auto">
          <a:xfrm>
            <a:off x="8956675" y="497205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7194" name="Rectangle 27"/>
          <p:cNvSpPr>
            <a:spLocks noChangeAspect="1" noChangeArrowheads="1"/>
          </p:cNvSpPr>
          <p:nvPr/>
        </p:nvSpPr>
        <p:spPr bwMode="auto">
          <a:xfrm>
            <a:off x="8707439" y="554831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7195" name="Rectangle 28"/>
          <p:cNvSpPr>
            <a:spLocks noChangeAspect="1" noChangeArrowheads="1"/>
          </p:cNvSpPr>
          <p:nvPr/>
        </p:nvSpPr>
        <p:spPr bwMode="auto">
          <a:xfrm>
            <a:off x="9294814" y="554831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196" name="AutoShape 29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9229726" y="5254625"/>
            <a:ext cx="180975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30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8823325" y="525462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Oval 31"/>
          <p:cNvSpPr>
            <a:spLocks noChangeArrowheads="1"/>
          </p:cNvSpPr>
          <p:nvPr/>
        </p:nvSpPr>
        <p:spPr bwMode="auto">
          <a:xfrm>
            <a:off x="7642225" y="556260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7199" name="Rectangle 32"/>
          <p:cNvSpPr>
            <a:spLocks noChangeAspect="1" noChangeArrowheads="1"/>
          </p:cNvSpPr>
          <p:nvPr/>
        </p:nvSpPr>
        <p:spPr bwMode="auto">
          <a:xfrm>
            <a:off x="7392989" y="613886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7200" name="Rectangle 33"/>
          <p:cNvSpPr>
            <a:spLocks noChangeAspect="1" noChangeArrowheads="1"/>
          </p:cNvSpPr>
          <p:nvPr/>
        </p:nvSpPr>
        <p:spPr bwMode="auto">
          <a:xfrm>
            <a:off x="8039100" y="613886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7201" name="AutoShape 34"/>
          <p:cNvCxnSpPr>
            <a:cxnSpLocks noChangeShapeType="1"/>
            <a:stCxn id="7200" idx="0"/>
            <a:endCxn id="7198" idx="5"/>
          </p:cNvCxnSpPr>
          <p:nvPr/>
        </p:nvCxnSpPr>
        <p:spPr bwMode="auto">
          <a:xfrm flipH="1" flipV="1">
            <a:off x="7915276" y="5845175"/>
            <a:ext cx="239713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35"/>
          <p:cNvCxnSpPr>
            <a:cxnSpLocks noChangeShapeType="1"/>
            <a:stCxn id="7199" idx="0"/>
            <a:endCxn id="7198" idx="3"/>
          </p:cNvCxnSpPr>
          <p:nvPr/>
        </p:nvCxnSpPr>
        <p:spPr bwMode="auto">
          <a:xfrm flipV="1">
            <a:off x="7508875" y="584517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3" name="AutoShape 36"/>
          <p:cNvCxnSpPr>
            <a:cxnSpLocks noChangeShapeType="1"/>
            <a:stCxn id="7198" idx="0"/>
            <a:endCxn id="7190" idx="5"/>
          </p:cNvCxnSpPr>
          <p:nvPr/>
        </p:nvCxnSpPr>
        <p:spPr bwMode="auto">
          <a:xfrm flipH="1" flipV="1">
            <a:off x="7496175" y="5273675"/>
            <a:ext cx="306388" cy="2794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3887788" y="51816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3201988" y="46482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206" name="Text Box 39"/>
          <p:cNvSpPr txBox="1">
            <a:spLocks noChangeArrowheads="1"/>
          </p:cNvSpPr>
          <p:nvPr/>
        </p:nvSpPr>
        <p:spPr bwMode="auto">
          <a:xfrm>
            <a:off x="7010400" y="46482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207" name="Text Box 40"/>
          <p:cNvSpPr txBox="1">
            <a:spLocks noChangeArrowheads="1"/>
          </p:cNvSpPr>
          <p:nvPr/>
        </p:nvSpPr>
        <p:spPr bwMode="auto">
          <a:xfrm>
            <a:off x="7848600" y="51816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7208" name="AutoShape 41"/>
          <p:cNvSpPr>
            <a:spLocks noChangeArrowheads="1"/>
          </p:cNvSpPr>
          <p:nvPr/>
        </p:nvSpPr>
        <p:spPr bwMode="auto">
          <a:xfrm>
            <a:off x="5791200" y="50292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4236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Multi-Way Search Tree</a:t>
            </a:r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/>
              <a:t>A multi-way search tree is an ordered tree such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Each internal node has at least two children and stores  </a:t>
            </a:r>
            <a:r>
              <a:rPr lang="en-US" altLang="lv-LV" sz="2000" b="1" i="1">
                <a:latin typeface="Times New Roman" panose="02020603050405020304" pitchFamily="18" charset="0"/>
              </a:rPr>
              <a:t>d</a:t>
            </a:r>
            <a:r>
              <a:rPr lang="en-US" altLang="lv-LV" sz="2000" b="1" i="1">
                <a:latin typeface="Symbol" panose="05050102010706020507" pitchFamily="18" charset="2"/>
              </a:rPr>
              <a:t> </a:t>
            </a:r>
            <a:r>
              <a:rPr lang="en-US" altLang="lv-LV" sz="2000">
                <a:latin typeface="Symbol" panose="05050102010706020507" pitchFamily="18" charset="2"/>
              </a:rPr>
              <a:t>-</a:t>
            </a:r>
            <a:r>
              <a:rPr lang="en-US" altLang="lv-LV" sz="2000">
                <a:latin typeface="Times New Roman" panose="02020603050405020304" pitchFamily="18" charset="0"/>
              </a:rPr>
              <a:t>1 </a:t>
            </a:r>
            <a:r>
              <a:rPr lang="en-US" altLang="lv-LV" sz="2000"/>
              <a:t>key-element items 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, where </a:t>
            </a:r>
            <a:r>
              <a:rPr lang="en-US" altLang="lv-LV" sz="2000" b="1" i="1">
                <a:latin typeface="Times New Roman" panose="02020603050405020304" pitchFamily="18" charset="0"/>
              </a:rPr>
              <a:t>d </a:t>
            </a:r>
            <a:r>
              <a:rPr lang="en-US" altLang="lv-LV" sz="2000"/>
              <a:t>is the number of children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For a node with children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 baseline="-25000">
                <a:latin typeface="Times New Roman" panose="02020603050405020304" pitchFamily="18" charset="0"/>
              </a:rPr>
              <a:t>1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 baseline="-25000">
                <a:latin typeface="Times New Roman" panose="02020603050405020304" pitchFamily="18" charset="0"/>
              </a:rPr>
              <a:t>2</a:t>
            </a:r>
            <a:r>
              <a:rPr lang="en-US" altLang="lv-LV" sz="2000">
                <a:latin typeface="Times New Roman" panose="02020603050405020304" pitchFamily="18" charset="0"/>
              </a:rPr>
              <a:t> …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d</a:t>
            </a:r>
            <a:r>
              <a:rPr lang="en-US" altLang="lv-LV" sz="2000" baseline="-25000">
                <a:latin typeface="Times New Roman" panose="02020603050405020304" pitchFamily="18" charset="0"/>
              </a:rPr>
              <a:t>  </a:t>
            </a:r>
            <a:r>
              <a:rPr lang="en-US" altLang="lv-LV" sz="2000"/>
              <a:t>storing  keys 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 baseline="-25000">
                <a:latin typeface="Times New Roman" panose="02020603050405020304" pitchFamily="18" charset="0"/>
              </a:rPr>
              <a:t>1 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 baseline="-25000">
                <a:latin typeface="Times New Roman" panose="02020603050405020304" pitchFamily="18" charset="0"/>
              </a:rPr>
              <a:t>2</a:t>
            </a:r>
            <a:r>
              <a:rPr lang="en-US" altLang="lv-LV" sz="2000">
                <a:latin typeface="Times New Roman" panose="02020603050405020304" pitchFamily="18" charset="0"/>
              </a:rPr>
              <a:t> … 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 b="1" i="1" baseline="-25000">
                <a:latin typeface="Times New Roman" panose="02020603050405020304" pitchFamily="18" charset="0"/>
              </a:rPr>
              <a:t>d</a:t>
            </a:r>
            <a:r>
              <a:rPr lang="en-US" altLang="lv-LV" sz="2000" baseline="-25000">
                <a:latin typeface="Symbol" panose="05050102010706020507" pitchFamily="18" charset="2"/>
              </a:rPr>
              <a:t>-</a:t>
            </a:r>
            <a:r>
              <a:rPr lang="en-US" altLang="lv-LV" sz="2000" baseline="-25000">
                <a:latin typeface="Times New Roman" panose="02020603050405020304" pitchFamily="18" charset="0"/>
              </a:rPr>
              <a:t>1</a:t>
            </a:r>
            <a:endParaRPr lang="en-US" altLang="lv-LV" sz="2000"/>
          </a:p>
          <a:p>
            <a:pPr lvl="2" eaLnBrk="1" hangingPunct="1">
              <a:lnSpc>
                <a:spcPct val="90000"/>
              </a:lnSpc>
            </a:pPr>
            <a:r>
              <a:rPr lang="en-US" altLang="lv-LV" sz="1800"/>
              <a:t>keys in the subtree of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baseline="-250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are less than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aseline="-25000">
                <a:latin typeface="Times New Roman" panose="02020603050405020304" pitchFamily="18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sz="1800"/>
              <a:t>keys in the subtree of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are between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1800" baseline="-25000">
                <a:latin typeface="Symbol" panose="05050102010706020507" pitchFamily="18" charset="2"/>
              </a:rPr>
              <a:t>-</a:t>
            </a:r>
            <a:r>
              <a:rPr lang="en-US" altLang="lv-LV" sz="1800" baseline="-250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and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>
                <a:latin typeface="Times New Roman" panose="02020603050405020304" pitchFamily="18" charset="0"/>
              </a:rPr>
              <a:t> = 2, …, 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latin typeface="Symbol" panose="05050102010706020507" pitchFamily="18" charset="2"/>
              </a:rPr>
              <a:t> - </a:t>
            </a:r>
            <a:r>
              <a:rPr lang="en-US" altLang="lv-LV" sz="1800">
                <a:latin typeface="Times New Roman" panose="02020603050405020304" pitchFamily="18" charset="0"/>
              </a:rPr>
              <a:t>1)</a:t>
            </a:r>
            <a:endParaRPr lang="en-US" altLang="lv-LV" sz="1800" baseline="-2500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lv-LV" sz="1800"/>
              <a:t>keys in the subtree of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d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are greater than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d</a:t>
            </a:r>
            <a:r>
              <a:rPr lang="en-US" altLang="lv-LV" sz="1800" baseline="-25000">
                <a:latin typeface="Symbol" panose="05050102010706020507" pitchFamily="18" charset="2"/>
              </a:rPr>
              <a:t>-</a:t>
            </a:r>
            <a:r>
              <a:rPr lang="en-US" altLang="lv-LV" sz="1800" baseline="-25000">
                <a:latin typeface="Times New Roman" panose="02020603050405020304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The leaves store no items and serve as placeholders</a:t>
            </a:r>
          </a:p>
        </p:txBody>
      </p:sp>
      <p:sp>
        <p:nvSpPr>
          <p:cNvPr id="4102" name="Oval 1062"/>
          <p:cNvSpPr>
            <a:spLocks noChangeArrowheads="1"/>
          </p:cNvSpPr>
          <p:nvPr/>
        </p:nvSpPr>
        <p:spPr bwMode="auto">
          <a:xfrm>
            <a:off x="5562600" y="44958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11    24</a:t>
            </a:r>
          </a:p>
        </p:txBody>
      </p:sp>
      <p:sp>
        <p:nvSpPr>
          <p:cNvPr id="4103" name="Oval 1063"/>
          <p:cNvSpPr>
            <a:spLocks noChangeArrowheads="1"/>
          </p:cNvSpPr>
          <p:nvPr/>
        </p:nvSpPr>
        <p:spPr bwMode="auto">
          <a:xfrm>
            <a:off x="3124200" y="51054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2  </a:t>
            </a:r>
            <a:r>
              <a:rPr lang="lv-LV" altLang="lv-LV" dirty="0" smtClean="0"/>
              <a:t> </a:t>
            </a:r>
            <a:r>
              <a:rPr lang="en-US" altLang="lv-LV" dirty="0" smtClean="0"/>
              <a:t> </a:t>
            </a:r>
            <a:r>
              <a:rPr lang="en-US" altLang="lv-LV" dirty="0"/>
              <a:t>6   </a:t>
            </a:r>
            <a:r>
              <a:rPr lang="lv-LV" altLang="lv-LV" dirty="0" smtClean="0"/>
              <a:t> </a:t>
            </a:r>
            <a:r>
              <a:rPr lang="en-US" altLang="lv-LV" dirty="0" smtClean="0"/>
              <a:t>8</a:t>
            </a:r>
            <a:endParaRPr lang="en-US" altLang="lv-LV" sz="2400" dirty="0"/>
          </a:p>
        </p:txBody>
      </p:sp>
      <p:sp>
        <p:nvSpPr>
          <p:cNvPr id="4104" name="Oval 1064"/>
          <p:cNvSpPr>
            <a:spLocks noChangeArrowheads="1"/>
          </p:cNvSpPr>
          <p:nvPr/>
        </p:nvSpPr>
        <p:spPr bwMode="auto">
          <a:xfrm>
            <a:off x="5791200" y="51054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lv-LV" altLang="lv-LV" dirty="0" smtClean="0"/>
              <a:t> </a:t>
            </a:r>
            <a:r>
              <a:rPr lang="en-US" altLang="lv-LV" dirty="0" smtClean="0"/>
              <a:t>15</a:t>
            </a:r>
            <a:endParaRPr lang="en-US" altLang="lv-LV" dirty="0"/>
          </a:p>
        </p:txBody>
      </p:sp>
      <p:sp>
        <p:nvSpPr>
          <p:cNvPr id="4105" name="Oval 1065"/>
          <p:cNvSpPr>
            <a:spLocks noChangeArrowheads="1"/>
          </p:cNvSpPr>
          <p:nvPr/>
        </p:nvSpPr>
        <p:spPr bwMode="auto">
          <a:xfrm>
            <a:off x="8420100" y="57150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30</a:t>
            </a:r>
            <a:endParaRPr lang="en-US" altLang="lv-LV" sz="2400"/>
          </a:p>
        </p:txBody>
      </p:sp>
      <p:sp>
        <p:nvSpPr>
          <p:cNvPr id="4106" name="Oval 1066"/>
          <p:cNvSpPr>
            <a:spLocks noChangeArrowheads="1"/>
          </p:cNvSpPr>
          <p:nvPr/>
        </p:nvSpPr>
        <p:spPr bwMode="auto">
          <a:xfrm>
            <a:off x="8077200" y="51054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lv-LV" altLang="lv-LV" dirty="0" smtClean="0"/>
              <a:t> </a:t>
            </a:r>
            <a:r>
              <a:rPr lang="en-US" altLang="lv-LV" dirty="0" smtClean="0"/>
              <a:t>27    </a:t>
            </a:r>
            <a:r>
              <a:rPr lang="en-US" altLang="lv-LV" dirty="0"/>
              <a:t>32</a:t>
            </a:r>
            <a:endParaRPr lang="en-US" altLang="lv-LV" sz="2400" dirty="0"/>
          </a:p>
        </p:txBody>
      </p:sp>
      <p:sp>
        <p:nvSpPr>
          <p:cNvPr id="4107" name="Rectangle 1067"/>
          <p:cNvSpPr>
            <a:spLocks noChangeArrowheads="1"/>
          </p:cNvSpPr>
          <p:nvPr/>
        </p:nvSpPr>
        <p:spPr bwMode="auto">
          <a:xfrm>
            <a:off x="78486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Rectangle 1068"/>
          <p:cNvSpPr>
            <a:spLocks noChangeArrowheads="1"/>
          </p:cNvSpPr>
          <p:nvPr/>
        </p:nvSpPr>
        <p:spPr bwMode="auto">
          <a:xfrm>
            <a:off x="96774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9" name="Rectangle 1069"/>
          <p:cNvSpPr>
            <a:spLocks noChangeArrowheads="1"/>
          </p:cNvSpPr>
          <p:nvPr/>
        </p:nvSpPr>
        <p:spPr bwMode="auto">
          <a:xfrm>
            <a:off x="57912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0" name="Rectangle 1070"/>
          <p:cNvSpPr>
            <a:spLocks noChangeArrowheads="1"/>
          </p:cNvSpPr>
          <p:nvPr/>
        </p:nvSpPr>
        <p:spPr bwMode="auto">
          <a:xfrm>
            <a:off x="65532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1" name="Rectangle 1071"/>
          <p:cNvSpPr>
            <a:spLocks noChangeArrowheads="1"/>
          </p:cNvSpPr>
          <p:nvPr/>
        </p:nvSpPr>
        <p:spPr bwMode="auto">
          <a:xfrm>
            <a:off x="30480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2" name="Rectangle 1072"/>
          <p:cNvSpPr>
            <a:spLocks noChangeArrowheads="1"/>
          </p:cNvSpPr>
          <p:nvPr/>
        </p:nvSpPr>
        <p:spPr bwMode="auto">
          <a:xfrm>
            <a:off x="36576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3" name="Rectangle 1073"/>
          <p:cNvSpPr>
            <a:spLocks noChangeArrowheads="1"/>
          </p:cNvSpPr>
          <p:nvPr/>
        </p:nvSpPr>
        <p:spPr bwMode="auto">
          <a:xfrm>
            <a:off x="42672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4" name="Rectangle 1074"/>
          <p:cNvSpPr>
            <a:spLocks noChangeArrowheads="1"/>
          </p:cNvSpPr>
          <p:nvPr/>
        </p:nvSpPr>
        <p:spPr bwMode="auto">
          <a:xfrm>
            <a:off x="4876800" y="5715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5" name="AutoShape 1075"/>
          <p:cNvCxnSpPr>
            <a:cxnSpLocks noChangeShapeType="1"/>
            <a:stCxn id="4102" idx="3"/>
            <a:endCxn id="4103" idx="0"/>
          </p:cNvCxnSpPr>
          <p:nvPr/>
        </p:nvCxnSpPr>
        <p:spPr bwMode="auto">
          <a:xfrm flipH="1">
            <a:off x="4114800" y="48307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076"/>
          <p:cNvCxnSpPr>
            <a:cxnSpLocks noChangeShapeType="1"/>
            <a:stCxn id="4102" idx="4"/>
            <a:endCxn id="4104" idx="0"/>
          </p:cNvCxnSpPr>
          <p:nvPr/>
        </p:nvCxnSpPr>
        <p:spPr bwMode="auto">
          <a:xfrm>
            <a:off x="6324600" y="48863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077"/>
          <p:cNvCxnSpPr>
            <a:cxnSpLocks noChangeShapeType="1"/>
            <a:stCxn id="4102" idx="5"/>
            <a:endCxn id="4106" idx="0"/>
          </p:cNvCxnSpPr>
          <p:nvPr/>
        </p:nvCxnSpPr>
        <p:spPr bwMode="auto">
          <a:xfrm>
            <a:off x="6862764" y="48307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078"/>
          <p:cNvCxnSpPr>
            <a:cxnSpLocks noChangeShapeType="1"/>
            <a:stCxn id="4103" idx="3"/>
            <a:endCxn id="4111" idx="0"/>
          </p:cNvCxnSpPr>
          <p:nvPr/>
        </p:nvCxnSpPr>
        <p:spPr bwMode="auto">
          <a:xfrm flipH="1">
            <a:off x="3200400" y="5430604"/>
            <a:ext cx="213940" cy="2843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1079"/>
          <p:cNvCxnSpPr>
            <a:cxnSpLocks noChangeShapeType="1"/>
            <a:stCxn id="4103" idx="5"/>
            <a:endCxn id="4114" idx="0"/>
          </p:cNvCxnSpPr>
          <p:nvPr/>
        </p:nvCxnSpPr>
        <p:spPr bwMode="auto">
          <a:xfrm>
            <a:off x="4814888" y="54403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0" name="Line 1080"/>
          <p:cNvSpPr>
            <a:spLocks noChangeShapeType="1"/>
          </p:cNvSpPr>
          <p:nvPr/>
        </p:nvSpPr>
        <p:spPr bwMode="auto">
          <a:xfrm flipV="1">
            <a:off x="3810000" y="54864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121" name="Line 1081"/>
          <p:cNvSpPr>
            <a:spLocks noChangeShapeType="1"/>
          </p:cNvSpPr>
          <p:nvPr/>
        </p:nvSpPr>
        <p:spPr bwMode="auto">
          <a:xfrm flipH="1" flipV="1">
            <a:off x="4343400" y="54864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122" name="Rectangle 1082"/>
          <p:cNvSpPr>
            <a:spLocks noChangeArrowheads="1"/>
          </p:cNvSpPr>
          <p:nvPr/>
        </p:nvSpPr>
        <p:spPr bwMode="auto">
          <a:xfrm>
            <a:off x="8420100" y="63246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3" name="Rectangle 1083"/>
          <p:cNvSpPr>
            <a:spLocks noChangeArrowheads="1"/>
          </p:cNvSpPr>
          <p:nvPr/>
        </p:nvSpPr>
        <p:spPr bwMode="auto">
          <a:xfrm>
            <a:off x="9105900" y="63246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24" name="AutoShape 1084"/>
          <p:cNvCxnSpPr>
            <a:cxnSpLocks noChangeShapeType="1"/>
            <a:stCxn id="4105" idx="0"/>
            <a:endCxn id="4106" idx="4"/>
          </p:cNvCxnSpPr>
          <p:nvPr/>
        </p:nvCxnSpPr>
        <p:spPr bwMode="auto">
          <a:xfrm flipV="1">
            <a:off x="8915400" y="54959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5" name="AutoShape 1085"/>
          <p:cNvCxnSpPr>
            <a:cxnSpLocks noChangeShapeType="1"/>
            <a:stCxn id="4107" idx="0"/>
            <a:endCxn id="4106" idx="3"/>
          </p:cNvCxnSpPr>
          <p:nvPr/>
        </p:nvCxnSpPr>
        <p:spPr bwMode="auto">
          <a:xfrm flipV="1">
            <a:off x="8001001" y="5440363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6" name="AutoShape 1086"/>
          <p:cNvCxnSpPr>
            <a:cxnSpLocks noChangeShapeType="1"/>
            <a:stCxn id="4108" idx="0"/>
            <a:endCxn id="4106" idx="5"/>
          </p:cNvCxnSpPr>
          <p:nvPr/>
        </p:nvCxnSpPr>
        <p:spPr bwMode="auto">
          <a:xfrm flipH="1" flipV="1">
            <a:off x="9507538" y="5440363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Line 1087"/>
          <p:cNvSpPr>
            <a:spLocks noChangeShapeType="1"/>
          </p:cNvSpPr>
          <p:nvPr/>
        </p:nvSpPr>
        <p:spPr bwMode="auto">
          <a:xfrm flipH="1" flipV="1">
            <a:off x="6553200" y="5486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128" name="Line 1088"/>
          <p:cNvSpPr>
            <a:spLocks noChangeShapeType="1"/>
          </p:cNvSpPr>
          <p:nvPr/>
        </p:nvSpPr>
        <p:spPr bwMode="auto">
          <a:xfrm flipV="1">
            <a:off x="5943600" y="5486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129" name="Line 1089"/>
          <p:cNvSpPr>
            <a:spLocks noChangeShapeType="1"/>
          </p:cNvSpPr>
          <p:nvPr/>
        </p:nvSpPr>
        <p:spPr bwMode="auto">
          <a:xfrm flipV="1">
            <a:off x="8572500" y="60960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130" name="Line 1090"/>
          <p:cNvSpPr>
            <a:spLocks noChangeShapeType="1"/>
          </p:cNvSpPr>
          <p:nvPr/>
        </p:nvSpPr>
        <p:spPr bwMode="auto">
          <a:xfrm flipH="1" flipV="1">
            <a:off x="9105900" y="60960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97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Remedying a Double Red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Consider a double red with child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z </a:t>
            </a:r>
            <a:r>
              <a:rPr lang="en-US" altLang="lv-LV" sz="2000" dirty="0"/>
              <a:t>and parent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, and let </a:t>
            </a:r>
            <a:r>
              <a:rPr lang="lv-LV" altLang="lv-LV" sz="20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lv-LV" sz="2000" dirty="0" smtClean="0"/>
              <a:t> </a:t>
            </a:r>
            <a:r>
              <a:rPr lang="en-US" altLang="lv-LV" sz="2000" dirty="0"/>
              <a:t>be the sibling of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198" name="Oval 10"/>
          <p:cNvSpPr>
            <a:spLocks noChangeArrowheads="1"/>
          </p:cNvSpPr>
          <p:nvPr/>
        </p:nvSpPr>
        <p:spPr bwMode="auto">
          <a:xfrm>
            <a:off x="3881438" y="40386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cxnSp>
        <p:nvCxnSpPr>
          <p:cNvPr id="8199" name="AutoShape 11"/>
          <p:cNvCxnSpPr>
            <a:cxnSpLocks noChangeShapeType="1"/>
            <a:stCxn id="8198" idx="5"/>
            <a:endCxn id="8204" idx="1"/>
          </p:cNvCxnSpPr>
          <p:nvPr/>
        </p:nvCxnSpPr>
        <p:spPr bwMode="auto">
          <a:xfrm>
            <a:off x="4125913" y="4294188"/>
            <a:ext cx="565150" cy="114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AutoShape 12"/>
          <p:cNvCxnSpPr>
            <a:cxnSpLocks noChangeShapeType="1"/>
            <a:stCxn id="8204" idx="3"/>
            <a:endCxn id="8201" idx="0"/>
          </p:cNvCxnSpPr>
          <p:nvPr/>
        </p:nvCxnSpPr>
        <p:spPr bwMode="auto">
          <a:xfrm flipH="1">
            <a:off x="4405313" y="4622801"/>
            <a:ext cx="285750" cy="12541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4262438" y="47529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8202" name="AutoShape 14"/>
          <p:cNvCxnSpPr>
            <a:cxnSpLocks noChangeShapeType="1"/>
            <a:stCxn id="8201" idx="5"/>
          </p:cNvCxnSpPr>
          <p:nvPr/>
        </p:nvCxnSpPr>
        <p:spPr bwMode="auto">
          <a:xfrm>
            <a:off x="4506914" y="5006976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5"/>
          <p:cNvCxnSpPr>
            <a:cxnSpLocks noChangeShapeType="1"/>
            <a:stCxn id="8201" idx="3"/>
          </p:cNvCxnSpPr>
          <p:nvPr/>
        </p:nvCxnSpPr>
        <p:spPr bwMode="auto">
          <a:xfrm flipH="1">
            <a:off x="4165601" y="5006976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4" name="Oval 16"/>
          <p:cNvSpPr>
            <a:spLocks noChangeArrowheads="1"/>
          </p:cNvSpPr>
          <p:nvPr/>
        </p:nvSpPr>
        <p:spPr bwMode="auto">
          <a:xfrm>
            <a:off x="4649788" y="43719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8205" name="AutoShape 17"/>
          <p:cNvCxnSpPr>
            <a:cxnSpLocks noChangeShapeType="1"/>
            <a:stCxn id="8204" idx="5"/>
          </p:cNvCxnSpPr>
          <p:nvPr/>
        </p:nvCxnSpPr>
        <p:spPr bwMode="auto">
          <a:xfrm>
            <a:off x="4894264" y="4625976"/>
            <a:ext cx="211137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8"/>
          <p:cNvCxnSpPr>
            <a:cxnSpLocks noChangeShapeType="1"/>
            <a:stCxn id="8198" idx="3"/>
            <a:endCxn id="8210" idx="7"/>
          </p:cNvCxnSpPr>
          <p:nvPr/>
        </p:nvCxnSpPr>
        <p:spPr bwMode="auto">
          <a:xfrm flipH="1">
            <a:off x="3603626" y="4295775"/>
            <a:ext cx="320675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Text Box 21"/>
          <p:cNvSpPr txBox="1">
            <a:spLocks noChangeArrowheads="1"/>
          </p:cNvSpPr>
          <p:nvPr/>
        </p:nvSpPr>
        <p:spPr bwMode="auto">
          <a:xfrm>
            <a:off x="4003676" y="4479926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8208" name="Text Box 22"/>
          <p:cNvSpPr txBox="1">
            <a:spLocks noChangeArrowheads="1"/>
          </p:cNvSpPr>
          <p:nvPr/>
        </p:nvSpPr>
        <p:spPr bwMode="auto">
          <a:xfrm>
            <a:off x="4875214" y="4098926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209" name="Text Box 24"/>
          <p:cNvSpPr txBox="1">
            <a:spLocks noChangeArrowheads="1"/>
          </p:cNvSpPr>
          <p:nvPr/>
        </p:nvSpPr>
        <p:spPr bwMode="auto">
          <a:xfrm>
            <a:off x="3048000" y="4098926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8210" name="Oval 37"/>
          <p:cNvSpPr>
            <a:spLocks noChangeArrowheads="1"/>
          </p:cNvSpPr>
          <p:nvPr/>
        </p:nvSpPr>
        <p:spPr bwMode="auto">
          <a:xfrm>
            <a:off x="3360738" y="4376738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8211" name="Oval 5"/>
          <p:cNvSpPr>
            <a:spLocks noChangeArrowheads="1"/>
          </p:cNvSpPr>
          <p:nvPr/>
        </p:nvSpPr>
        <p:spPr bwMode="auto">
          <a:xfrm>
            <a:off x="3433764" y="5410201"/>
            <a:ext cx="1671637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4   6   7</a:t>
            </a:r>
          </a:p>
        </p:txBody>
      </p:sp>
      <p:cxnSp>
        <p:nvCxnSpPr>
          <p:cNvPr id="8212" name="AutoShape 6"/>
          <p:cNvCxnSpPr>
            <a:cxnSpLocks noChangeShapeType="1"/>
            <a:stCxn id="8211" idx="3"/>
            <a:endCxn id="8216" idx="0"/>
          </p:cNvCxnSpPr>
          <p:nvPr/>
        </p:nvCxnSpPr>
        <p:spPr bwMode="auto">
          <a:xfrm flipH="1">
            <a:off x="3433764" y="5692775"/>
            <a:ext cx="2444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7"/>
          <p:cNvCxnSpPr>
            <a:cxnSpLocks noChangeShapeType="1"/>
            <a:stCxn id="8211" idx="5"/>
          </p:cNvCxnSpPr>
          <p:nvPr/>
        </p:nvCxnSpPr>
        <p:spPr bwMode="auto">
          <a:xfrm>
            <a:off x="4860926" y="5694364"/>
            <a:ext cx="1809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Line 8"/>
          <p:cNvSpPr>
            <a:spLocks noChangeShapeType="1"/>
          </p:cNvSpPr>
          <p:nvPr/>
        </p:nvSpPr>
        <p:spPr bwMode="auto">
          <a:xfrm flipV="1">
            <a:off x="4013200" y="5732464"/>
            <a:ext cx="63500" cy="19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15" name="Line 9"/>
          <p:cNvSpPr>
            <a:spLocks noChangeShapeType="1"/>
          </p:cNvSpPr>
          <p:nvPr/>
        </p:nvSpPr>
        <p:spPr bwMode="auto">
          <a:xfrm flipH="1" flipV="1">
            <a:off x="4462464" y="5732464"/>
            <a:ext cx="65087" cy="192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16" name="Oval 38"/>
          <p:cNvSpPr>
            <a:spLocks noChangeArrowheads="1"/>
          </p:cNvSpPr>
          <p:nvPr/>
        </p:nvSpPr>
        <p:spPr bwMode="auto">
          <a:xfrm>
            <a:off x="3048001" y="5924551"/>
            <a:ext cx="771525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.. 2 ..</a:t>
            </a:r>
          </a:p>
        </p:txBody>
      </p:sp>
      <p:sp>
        <p:nvSpPr>
          <p:cNvPr id="8217" name="Rectangle 3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0" y="2286000"/>
            <a:ext cx="411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chemeClr val="tx2"/>
                </a:solidFill>
              </a:rPr>
              <a:t>Case 1</a:t>
            </a:r>
            <a:r>
              <a:rPr lang="en-US" altLang="lv-LV" sz="2000" dirty="0"/>
              <a:t>: </a:t>
            </a:r>
            <a:r>
              <a:rPr lang="lv-LV" altLang="lv-LV" sz="20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lv-LV" sz="2000" dirty="0" smtClean="0"/>
              <a:t> </a:t>
            </a:r>
            <a:r>
              <a:rPr lang="en-US" altLang="lv-LV" sz="2000" dirty="0"/>
              <a:t>is black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1800" dirty="0"/>
              <a:t>The double red is an incorrect replacement of a 4-node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1800" dirty="0">
                <a:solidFill>
                  <a:schemeClr val="tx2"/>
                </a:solidFill>
              </a:rPr>
              <a:t>Restructuring</a:t>
            </a:r>
            <a:r>
              <a:rPr lang="en-US" altLang="lv-LV" sz="1800" dirty="0"/>
              <a:t>: we change the 4-node replacement</a:t>
            </a:r>
          </a:p>
        </p:txBody>
      </p:sp>
      <p:sp>
        <p:nvSpPr>
          <p:cNvPr id="8218" name="Rectangle 4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2286000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chemeClr val="tx2"/>
                </a:solidFill>
              </a:rPr>
              <a:t>Case 2</a:t>
            </a:r>
            <a:r>
              <a:rPr lang="en-US" altLang="lv-LV" sz="2000" dirty="0"/>
              <a:t>: </a:t>
            </a:r>
            <a:r>
              <a:rPr lang="lv-LV" altLang="lv-LV" sz="20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lv-LV" sz="2000" dirty="0" smtClean="0"/>
              <a:t> </a:t>
            </a:r>
            <a:r>
              <a:rPr lang="en-US" altLang="lv-LV" sz="2000" dirty="0"/>
              <a:t>is red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1800" dirty="0"/>
              <a:t>The double red corresponds to an overflow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1800" dirty="0">
                <a:solidFill>
                  <a:schemeClr val="tx2"/>
                </a:solidFill>
              </a:rPr>
              <a:t>Recoloring</a:t>
            </a:r>
            <a:r>
              <a:rPr lang="en-US" altLang="lv-LV" sz="1800" dirty="0"/>
              <a:t>: we perform the equivalent of a </a:t>
            </a:r>
            <a:r>
              <a:rPr lang="en-US" altLang="lv-LV" sz="1800" dirty="0">
                <a:solidFill>
                  <a:schemeClr val="tx2"/>
                </a:solidFill>
              </a:rPr>
              <a:t>split</a:t>
            </a:r>
          </a:p>
        </p:txBody>
      </p:sp>
      <p:sp>
        <p:nvSpPr>
          <p:cNvPr id="8219" name="Oval 43"/>
          <p:cNvSpPr>
            <a:spLocks noChangeArrowheads="1"/>
          </p:cNvSpPr>
          <p:nvPr/>
        </p:nvSpPr>
        <p:spPr bwMode="auto">
          <a:xfrm>
            <a:off x="8001000" y="40386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cxnSp>
        <p:nvCxnSpPr>
          <p:cNvPr id="8220" name="AutoShape 44"/>
          <p:cNvCxnSpPr>
            <a:cxnSpLocks noChangeShapeType="1"/>
            <a:stCxn id="8219" idx="5"/>
            <a:endCxn id="8225" idx="1"/>
          </p:cNvCxnSpPr>
          <p:nvPr/>
        </p:nvCxnSpPr>
        <p:spPr bwMode="auto">
          <a:xfrm>
            <a:off x="8245475" y="4302125"/>
            <a:ext cx="565150" cy="1016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5"/>
          <p:cNvCxnSpPr>
            <a:cxnSpLocks noChangeShapeType="1"/>
            <a:stCxn id="8225" idx="3"/>
            <a:endCxn id="8222" idx="0"/>
          </p:cNvCxnSpPr>
          <p:nvPr/>
        </p:nvCxnSpPr>
        <p:spPr bwMode="auto">
          <a:xfrm flipH="1">
            <a:off x="8524875" y="4625976"/>
            <a:ext cx="285750" cy="1174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2" name="Oval 46"/>
          <p:cNvSpPr>
            <a:spLocks noChangeArrowheads="1"/>
          </p:cNvSpPr>
          <p:nvPr/>
        </p:nvSpPr>
        <p:spPr bwMode="auto">
          <a:xfrm>
            <a:off x="8382000" y="47529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8223" name="AutoShape 47"/>
          <p:cNvCxnSpPr>
            <a:cxnSpLocks noChangeShapeType="1"/>
            <a:stCxn id="8222" idx="5"/>
          </p:cNvCxnSpPr>
          <p:nvPr/>
        </p:nvCxnSpPr>
        <p:spPr bwMode="auto">
          <a:xfrm>
            <a:off x="8626476" y="5006976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48"/>
          <p:cNvCxnSpPr>
            <a:cxnSpLocks noChangeShapeType="1"/>
            <a:stCxn id="8222" idx="3"/>
          </p:cNvCxnSpPr>
          <p:nvPr/>
        </p:nvCxnSpPr>
        <p:spPr bwMode="auto">
          <a:xfrm flipH="1">
            <a:off x="8285163" y="5006976"/>
            <a:ext cx="138112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5" name="Oval 49"/>
          <p:cNvSpPr>
            <a:spLocks noChangeArrowheads="1"/>
          </p:cNvSpPr>
          <p:nvPr/>
        </p:nvSpPr>
        <p:spPr bwMode="auto">
          <a:xfrm>
            <a:off x="8769350" y="43719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8226" name="AutoShape 50"/>
          <p:cNvCxnSpPr>
            <a:cxnSpLocks noChangeShapeType="1"/>
            <a:stCxn id="8225" idx="5"/>
          </p:cNvCxnSpPr>
          <p:nvPr/>
        </p:nvCxnSpPr>
        <p:spPr bwMode="auto">
          <a:xfrm>
            <a:off x="9013826" y="4625976"/>
            <a:ext cx="206375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7" name="Text Box 52"/>
          <p:cNvSpPr txBox="1">
            <a:spLocks noChangeArrowheads="1"/>
          </p:cNvSpPr>
          <p:nvPr/>
        </p:nvSpPr>
        <p:spPr bwMode="auto">
          <a:xfrm>
            <a:off x="8123238" y="4479926"/>
            <a:ext cx="334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8228" name="Text Box 53"/>
          <p:cNvSpPr txBox="1">
            <a:spLocks noChangeArrowheads="1"/>
          </p:cNvSpPr>
          <p:nvPr/>
        </p:nvSpPr>
        <p:spPr bwMode="auto">
          <a:xfrm>
            <a:off x="8994775" y="4098926"/>
            <a:ext cx="30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8229" name="Oval 56"/>
          <p:cNvSpPr>
            <a:spLocks noChangeArrowheads="1"/>
          </p:cNvSpPr>
          <p:nvPr/>
        </p:nvSpPr>
        <p:spPr bwMode="auto">
          <a:xfrm>
            <a:off x="7553325" y="5410201"/>
            <a:ext cx="1671638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2  4  6  7</a:t>
            </a:r>
          </a:p>
        </p:txBody>
      </p:sp>
      <p:cxnSp>
        <p:nvCxnSpPr>
          <p:cNvPr id="8230" name="AutoShape 57"/>
          <p:cNvCxnSpPr>
            <a:cxnSpLocks noChangeShapeType="1"/>
            <a:stCxn id="8229" idx="3"/>
          </p:cNvCxnSpPr>
          <p:nvPr/>
        </p:nvCxnSpPr>
        <p:spPr bwMode="auto">
          <a:xfrm flipH="1">
            <a:off x="7543800" y="5694364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1" name="AutoShape 58"/>
          <p:cNvCxnSpPr>
            <a:cxnSpLocks noChangeShapeType="1"/>
            <a:stCxn id="8229" idx="5"/>
          </p:cNvCxnSpPr>
          <p:nvPr/>
        </p:nvCxnSpPr>
        <p:spPr bwMode="auto">
          <a:xfrm>
            <a:off x="8980488" y="5694364"/>
            <a:ext cx="23971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2" name="Line 59"/>
          <p:cNvSpPr>
            <a:spLocks noChangeShapeType="1"/>
          </p:cNvSpPr>
          <p:nvPr/>
        </p:nvSpPr>
        <p:spPr bwMode="auto">
          <a:xfrm flipV="1">
            <a:off x="8001000" y="57150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3" name="Line 60"/>
          <p:cNvSpPr>
            <a:spLocks noChangeShapeType="1"/>
          </p:cNvSpPr>
          <p:nvPr/>
        </p:nvSpPr>
        <p:spPr bwMode="auto">
          <a:xfrm flipH="1" flipV="1">
            <a:off x="8697914" y="5732464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8234" name="AutoShape 62"/>
          <p:cNvCxnSpPr>
            <a:cxnSpLocks noChangeShapeType="1"/>
            <a:stCxn id="8219" idx="3"/>
            <a:endCxn id="8235" idx="0"/>
          </p:cNvCxnSpPr>
          <p:nvPr/>
        </p:nvCxnSpPr>
        <p:spPr bwMode="auto">
          <a:xfrm flipH="1">
            <a:off x="7610475" y="4302126"/>
            <a:ext cx="431800" cy="857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Oval 63"/>
          <p:cNvSpPr>
            <a:spLocks noChangeArrowheads="1"/>
          </p:cNvSpPr>
          <p:nvPr/>
        </p:nvSpPr>
        <p:spPr bwMode="auto">
          <a:xfrm>
            <a:off x="7467600" y="43973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8236" name="AutoShape 64"/>
          <p:cNvCxnSpPr>
            <a:cxnSpLocks noChangeShapeType="1"/>
            <a:stCxn id="8235" idx="5"/>
          </p:cNvCxnSpPr>
          <p:nvPr/>
        </p:nvCxnSpPr>
        <p:spPr bwMode="auto">
          <a:xfrm>
            <a:off x="7712076" y="4651376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7" name="AutoShape 65"/>
          <p:cNvCxnSpPr>
            <a:cxnSpLocks noChangeShapeType="1"/>
            <a:stCxn id="8235" idx="3"/>
          </p:cNvCxnSpPr>
          <p:nvPr/>
        </p:nvCxnSpPr>
        <p:spPr bwMode="auto">
          <a:xfrm flipH="1">
            <a:off x="7370763" y="4651376"/>
            <a:ext cx="138112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8" name="Text Box 67"/>
          <p:cNvSpPr txBox="1">
            <a:spLocks noChangeArrowheads="1"/>
          </p:cNvSpPr>
          <p:nvPr/>
        </p:nvSpPr>
        <p:spPr bwMode="auto">
          <a:xfrm>
            <a:off x="7162800" y="4114801"/>
            <a:ext cx="382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8239" name="Line 68"/>
          <p:cNvSpPr>
            <a:spLocks noChangeShapeType="1"/>
          </p:cNvSpPr>
          <p:nvPr/>
        </p:nvSpPr>
        <p:spPr bwMode="auto">
          <a:xfrm flipH="1" flipV="1">
            <a:off x="8369300" y="57340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982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Restructuring</a:t>
            </a:r>
            <a:r>
              <a:rPr lang="lv-LV" altLang="lv-LV" dirty="0"/>
              <a:t> </a:t>
            </a:r>
            <a:r>
              <a:rPr lang="lv-LV" altLang="lv-LV" dirty="0" smtClean="0"/>
              <a:t>– 1 </a:t>
            </a:r>
            <a:endParaRPr lang="en-US" altLang="lv-LV" dirty="0" smtClean="0"/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A restructuring remedies a child-parent double red when the parent red node has a black sibling</a:t>
            </a:r>
          </a:p>
          <a:p>
            <a:pPr eaLnBrk="1" hangingPunct="1"/>
            <a:r>
              <a:rPr lang="en-US" altLang="lv-LV" sz="2000"/>
              <a:t>It is equivalent to restoring the correct replacement of a 4-node</a:t>
            </a:r>
          </a:p>
          <a:p>
            <a:pPr eaLnBrk="1" hangingPunct="1"/>
            <a:r>
              <a:rPr lang="en-US" altLang="lv-LV" sz="2000"/>
              <a:t>The internal property is restored and the other properties are preserved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3938588" y="3436938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cxnSp>
        <p:nvCxnSpPr>
          <p:cNvPr id="9223" name="AutoShape 5"/>
          <p:cNvCxnSpPr>
            <a:cxnSpLocks noChangeShapeType="1"/>
            <a:stCxn id="9222" idx="5"/>
            <a:endCxn id="9228" idx="1"/>
          </p:cNvCxnSpPr>
          <p:nvPr/>
        </p:nvCxnSpPr>
        <p:spPr bwMode="auto">
          <a:xfrm>
            <a:off x="4259264" y="3771901"/>
            <a:ext cx="739775" cy="1492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6"/>
          <p:cNvCxnSpPr>
            <a:cxnSpLocks noChangeShapeType="1"/>
            <a:stCxn id="9228" idx="3"/>
            <a:endCxn id="9225" idx="0"/>
          </p:cNvCxnSpPr>
          <p:nvPr/>
        </p:nvCxnSpPr>
        <p:spPr bwMode="auto">
          <a:xfrm flipH="1">
            <a:off x="4624388" y="4202113"/>
            <a:ext cx="374650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4437063" y="4373563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9226" name="AutoShape 8"/>
          <p:cNvCxnSpPr>
            <a:cxnSpLocks noChangeShapeType="1"/>
            <a:stCxn id="9225" idx="5"/>
          </p:cNvCxnSpPr>
          <p:nvPr/>
        </p:nvCxnSpPr>
        <p:spPr bwMode="auto">
          <a:xfrm>
            <a:off x="4756150" y="4702176"/>
            <a:ext cx="171450" cy="296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9"/>
          <p:cNvCxnSpPr>
            <a:cxnSpLocks noChangeShapeType="1"/>
            <a:stCxn id="9225" idx="3"/>
          </p:cNvCxnSpPr>
          <p:nvPr/>
        </p:nvCxnSpPr>
        <p:spPr bwMode="auto">
          <a:xfrm flipH="1">
            <a:off x="4311651" y="4702176"/>
            <a:ext cx="180975" cy="296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4945063" y="3873500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9229" name="AutoShape 11"/>
          <p:cNvCxnSpPr>
            <a:cxnSpLocks noChangeShapeType="1"/>
            <a:stCxn id="9228" idx="5"/>
          </p:cNvCxnSpPr>
          <p:nvPr/>
        </p:nvCxnSpPr>
        <p:spPr bwMode="auto">
          <a:xfrm>
            <a:off x="5264151" y="4202113"/>
            <a:ext cx="27622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2"/>
          <p:cNvCxnSpPr>
            <a:cxnSpLocks noChangeShapeType="1"/>
            <a:stCxn id="9222" idx="3"/>
            <a:endCxn id="9234" idx="7"/>
          </p:cNvCxnSpPr>
          <p:nvPr/>
        </p:nvCxnSpPr>
        <p:spPr bwMode="auto">
          <a:xfrm flipH="1">
            <a:off x="3575050" y="3773489"/>
            <a:ext cx="419100" cy="141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4160838" y="4108450"/>
            <a:ext cx="438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5184775" y="3589339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2908301" y="3609976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34" name="Oval 16"/>
          <p:cNvSpPr>
            <a:spLocks noChangeArrowheads="1"/>
          </p:cNvSpPr>
          <p:nvPr/>
        </p:nvSpPr>
        <p:spPr bwMode="auto">
          <a:xfrm>
            <a:off x="3255963" y="3879851"/>
            <a:ext cx="374650" cy="3730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</a:t>
            </a:r>
          </a:p>
        </p:txBody>
      </p:sp>
      <p:sp>
        <p:nvSpPr>
          <p:cNvPr id="9235" name="Oval 17"/>
          <p:cNvSpPr>
            <a:spLocks noChangeArrowheads="1"/>
          </p:cNvSpPr>
          <p:nvPr/>
        </p:nvSpPr>
        <p:spPr bwMode="auto">
          <a:xfrm>
            <a:off x="3351213" y="5233989"/>
            <a:ext cx="2190750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4   6   7</a:t>
            </a:r>
          </a:p>
        </p:txBody>
      </p:sp>
      <p:cxnSp>
        <p:nvCxnSpPr>
          <p:cNvPr id="9236" name="AutoShape 18"/>
          <p:cNvCxnSpPr>
            <a:cxnSpLocks noChangeShapeType="1"/>
            <a:stCxn id="9235" idx="3"/>
            <a:endCxn id="9240" idx="0"/>
          </p:cNvCxnSpPr>
          <p:nvPr/>
        </p:nvCxnSpPr>
        <p:spPr bwMode="auto">
          <a:xfrm flipH="1">
            <a:off x="3351214" y="5605463"/>
            <a:ext cx="320675" cy="29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19"/>
          <p:cNvCxnSpPr>
            <a:cxnSpLocks noChangeShapeType="1"/>
            <a:stCxn id="9235" idx="5"/>
          </p:cNvCxnSpPr>
          <p:nvPr/>
        </p:nvCxnSpPr>
        <p:spPr bwMode="auto">
          <a:xfrm>
            <a:off x="5221289" y="5603875"/>
            <a:ext cx="238125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Line 20"/>
          <p:cNvSpPr>
            <a:spLocks noChangeShapeType="1"/>
          </p:cNvSpPr>
          <p:nvPr/>
        </p:nvSpPr>
        <p:spPr bwMode="auto">
          <a:xfrm flipV="1">
            <a:off x="4111625" y="5656263"/>
            <a:ext cx="82550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39" name="Line 21"/>
          <p:cNvSpPr>
            <a:spLocks noChangeShapeType="1"/>
          </p:cNvSpPr>
          <p:nvPr/>
        </p:nvSpPr>
        <p:spPr bwMode="auto">
          <a:xfrm flipH="1" flipV="1">
            <a:off x="4699001" y="5656263"/>
            <a:ext cx="85725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40" name="Oval 22"/>
          <p:cNvSpPr>
            <a:spLocks noChangeArrowheads="1"/>
          </p:cNvSpPr>
          <p:nvPr/>
        </p:nvSpPr>
        <p:spPr bwMode="auto">
          <a:xfrm>
            <a:off x="2846389" y="5908676"/>
            <a:ext cx="1011237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.. 2 ..</a:t>
            </a:r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72400" y="3908425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9242" name="AutoShape 26"/>
          <p:cNvCxnSpPr>
            <a:cxnSpLocks noChangeShapeType="1"/>
            <a:stCxn id="9241" idx="0"/>
            <a:endCxn id="9244" idx="3"/>
          </p:cNvCxnSpPr>
          <p:nvPr/>
        </p:nvCxnSpPr>
        <p:spPr bwMode="auto">
          <a:xfrm flipV="1">
            <a:off x="7959725" y="3773488"/>
            <a:ext cx="477838" cy="1254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7"/>
          <p:cNvCxnSpPr>
            <a:cxnSpLocks noChangeShapeType="1"/>
            <a:stCxn id="9247" idx="0"/>
            <a:endCxn id="9244" idx="5"/>
          </p:cNvCxnSpPr>
          <p:nvPr/>
        </p:nvCxnSpPr>
        <p:spPr bwMode="auto">
          <a:xfrm flipH="1" flipV="1">
            <a:off x="8701089" y="3773489"/>
            <a:ext cx="522287" cy="904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8382000" y="3435350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6</a:t>
            </a:r>
          </a:p>
        </p:txBody>
      </p:sp>
      <p:cxnSp>
        <p:nvCxnSpPr>
          <p:cNvPr id="9245" name="AutoShape 29"/>
          <p:cNvCxnSpPr>
            <a:cxnSpLocks noChangeShapeType="1"/>
            <a:stCxn id="9241" idx="5"/>
          </p:cNvCxnSpPr>
          <p:nvPr/>
        </p:nvCxnSpPr>
        <p:spPr bwMode="auto">
          <a:xfrm>
            <a:off x="8091489" y="4237038"/>
            <a:ext cx="204787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0"/>
          <p:cNvCxnSpPr>
            <a:cxnSpLocks noChangeShapeType="1"/>
            <a:stCxn id="9247" idx="3"/>
          </p:cNvCxnSpPr>
          <p:nvPr/>
        </p:nvCxnSpPr>
        <p:spPr bwMode="auto">
          <a:xfrm flipH="1">
            <a:off x="8839201" y="4202114"/>
            <a:ext cx="252413" cy="2936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9036050" y="3873500"/>
            <a:ext cx="374650" cy="3746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9248" name="AutoShape 32"/>
          <p:cNvCxnSpPr>
            <a:cxnSpLocks noChangeShapeType="1"/>
            <a:stCxn id="9247" idx="5"/>
          </p:cNvCxnSpPr>
          <p:nvPr/>
        </p:nvCxnSpPr>
        <p:spPr bwMode="auto">
          <a:xfrm>
            <a:off x="9355139" y="4202113"/>
            <a:ext cx="276225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3"/>
          <p:cNvCxnSpPr>
            <a:cxnSpLocks noChangeShapeType="1"/>
            <a:stCxn id="9241" idx="3"/>
            <a:endCxn id="9253" idx="7"/>
          </p:cNvCxnSpPr>
          <p:nvPr/>
        </p:nvCxnSpPr>
        <p:spPr bwMode="auto">
          <a:xfrm flipH="1">
            <a:off x="7666039" y="4237039"/>
            <a:ext cx="161925" cy="149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8540750" y="312420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9275764" y="3589339"/>
            <a:ext cx="40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7010401" y="4114801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7346950" y="4351338"/>
            <a:ext cx="374650" cy="3730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</a:t>
            </a:r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7442200" y="5233989"/>
            <a:ext cx="2190750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 smtClean="0"/>
              <a:t>  4   </a:t>
            </a:r>
            <a:r>
              <a:rPr lang="en-US" altLang="lv-LV" sz="2000" dirty="0"/>
              <a:t>6   7</a:t>
            </a:r>
          </a:p>
        </p:txBody>
      </p:sp>
      <p:cxnSp>
        <p:nvCxnSpPr>
          <p:cNvPr id="9255" name="AutoShape 39"/>
          <p:cNvCxnSpPr>
            <a:cxnSpLocks noChangeShapeType="1"/>
            <a:stCxn id="9254" idx="3"/>
            <a:endCxn id="9259" idx="0"/>
          </p:cNvCxnSpPr>
          <p:nvPr/>
        </p:nvCxnSpPr>
        <p:spPr bwMode="auto">
          <a:xfrm flipH="1">
            <a:off x="7442201" y="5605463"/>
            <a:ext cx="320675" cy="29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0"/>
          <p:cNvCxnSpPr>
            <a:cxnSpLocks noChangeShapeType="1"/>
            <a:stCxn id="9254" idx="5"/>
          </p:cNvCxnSpPr>
          <p:nvPr/>
        </p:nvCxnSpPr>
        <p:spPr bwMode="auto">
          <a:xfrm>
            <a:off x="9312276" y="5603875"/>
            <a:ext cx="238125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8202613" y="5656263"/>
            <a:ext cx="82550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 flipH="1" flipV="1">
            <a:off x="8789989" y="5656263"/>
            <a:ext cx="85725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59" name="Oval 43"/>
          <p:cNvSpPr>
            <a:spLocks noChangeArrowheads="1"/>
          </p:cNvSpPr>
          <p:nvPr/>
        </p:nvSpPr>
        <p:spPr bwMode="auto">
          <a:xfrm>
            <a:off x="6937375" y="5908676"/>
            <a:ext cx="1011238" cy="4222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.. 2 ..</a:t>
            </a:r>
          </a:p>
        </p:txBody>
      </p:sp>
      <p:sp>
        <p:nvSpPr>
          <p:cNvPr id="9260" name="Freeform 45"/>
          <p:cNvSpPr>
            <a:spLocks/>
          </p:cNvSpPr>
          <p:nvPr/>
        </p:nvSpPr>
        <p:spPr bwMode="auto">
          <a:xfrm>
            <a:off x="3751264" y="3267076"/>
            <a:ext cx="1851025" cy="1692275"/>
          </a:xfrm>
          <a:custGeom>
            <a:avLst/>
            <a:gdLst>
              <a:gd name="T0" fmla="*/ 688003360 w 1166"/>
              <a:gd name="T1" fmla="*/ 27720925 h 1066"/>
              <a:gd name="T2" fmla="*/ 52922490 w 1166"/>
              <a:gd name="T3" fmla="*/ 466228097 h 1066"/>
              <a:gd name="T4" fmla="*/ 370462119 w 1166"/>
              <a:gd name="T5" fmla="*/ 1192032963 h 1066"/>
              <a:gd name="T6" fmla="*/ 1504532254 w 1166"/>
              <a:gd name="T7" fmla="*/ 1297881065 h 1066"/>
              <a:gd name="T8" fmla="*/ 476308736 w 1166"/>
              <a:gd name="T9" fmla="*/ 1781749653 h 1066"/>
              <a:gd name="T10" fmla="*/ 1353324530 w 1166"/>
              <a:gd name="T11" fmla="*/ 2147483647 h 1066"/>
              <a:gd name="T12" fmla="*/ 2147483647 w 1166"/>
              <a:gd name="T13" fmla="*/ 1948079889 h 1066"/>
              <a:gd name="T14" fmla="*/ 2147483647 w 1166"/>
              <a:gd name="T15" fmla="*/ 1237395755 h 1066"/>
              <a:gd name="T16" fmla="*/ 2147483647 w 1166"/>
              <a:gd name="T17" fmla="*/ 541832750 h 1066"/>
              <a:gd name="T18" fmla="*/ 688003360 w 1166"/>
              <a:gd name="T19" fmla="*/ 27720925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61" name="AutoShape 46"/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Freeform 47"/>
          <p:cNvSpPr>
            <a:spLocks/>
          </p:cNvSpPr>
          <p:nvPr/>
        </p:nvSpPr>
        <p:spPr bwMode="auto">
          <a:xfrm>
            <a:off x="7489825" y="3152776"/>
            <a:ext cx="2286000" cy="1293813"/>
          </a:xfrm>
          <a:custGeom>
            <a:avLst/>
            <a:gdLst>
              <a:gd name="T0" fmla="*/ 1658262647 w 1440"/>
              <a:gd name="T1" fmla="*/ 0 h 815"/>
              <a:gd name="T2" fmla="*/ 478829724 w 1440"/>
              <a:gd name="T3" fmla="*/ 559474935 h 815"/>
              <a:gd name="T4" fmla="*/ 55443444 w 1440"/>
              <a:gd name="T5" fmla="*/ 1542336156 h 815"/>
              <a:gd name="T6" fmla="*/ 811490236 w 1440"/>
              <a:gd name="T7" fmla="*/ 2026206595 h 815"/>
              <a:gd name="T8" fmla="*/ 1764109571 w 1440"/>
              <a:gd name="T9" fmla="*/ 1376005829 h 815"/>
              <a:gd name="T10" fmla="*/ 2147483647 w 1440"/>
              <a:gd name="T11" fmla="*/ 2026206595 h 815"/>
              <a:gd name="T12" fmla="*/ 2147483647 w 1440"/>
              <a:gd name="T13" fmla="*/ 1315522074 h 815"/>
              <a:gd name="T14" fmla="*/ 2147483647 w 1440"/>
              <a:gd name="T15" fmla="*/ 544353996 h 815"/>
              <a:gd name="T16" fmla="*/ 1658262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63" name="AutoShape 48"/>
          <p:cNvSpPr>
            <a:spLocks noChangeArrowheads="1"/>
          </p:cNvSpPr>
          <p:nvPr/>
        </p:nvSpPr>
        <p:spPr bwMode="auto">
          <a:xfrm>
            <a:off x="6096000" y="5257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4927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Restructuring</a:t>
            </a:r>
            <a:r>
              <a:rPr lang="lv-LV" altLang="lv-LV" dirty="0" smtClean="0"/>
              <a:t> – 2 </a:t>
            </a:r>
            <a:endParaRPr lang="en-US" altLang="lv-LV" dirty="0" smtClean="0"/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There are four restructuring configurations depending on whether the double red nodes are left or right children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F8CAF6-1050-4BF2-8FFD-9DDEB75D13B4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2809875" y="2884488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cxnSp>
        <p:nvCxnSpPr>
          <p:cNvPr id="10247" name="AutoShape 5"/>
          <p:cNvCxnSpPr>
            <a:cxnSpLocks noChangeShapeType="1"/>
            <a:stCxn id="10246" idx="5"/>
            <a:endCxn id="10252" idx="1"/>
          </p:cNvCxnSpPr>
          <p:nvPr/>
        </p:nvCxnSpPr>
        <p:spPr bwMode="auto">
          <a:xfrm>
            <a:off x="3076576" y="3162301"/>
            <a:ext cx="614363" cy="1238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6"/>
          <p:cNvCxnSpPr>
            <a:cxnSpLocks noChangeShapeType="1"/>
            <a:stCxn id="10252" idx="3"/>
            <a:endCxn id="10249" idx="0"/>
          </p:cNvCxnSpPr>
          <p:nvPr/>
        </p:nvCxnSpPr>
        <p:spPr bwMode="auto">
          <a:xfrm flipH="1">
            <a:off x="3379788" y="3519489"/>
            <a:ext cx="311150" cy="136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3224213" y="3662363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250" name="AutoShape 8"/>
          <p:cNvCxnSpPr>
            <a:cxnSpLocks noChangeShapeType="1"/>
            <a:stCxn id="10249" idx="5"/>
          </p:cNvCxnSpPr>
          <p:nvPr/>
        </p:nvCxnSpPr>
        <p:spPr bwMode="auto">
          <a:xfrm>
            <a:off x="3489325" y="3937001"/>
            <a:ext cx="141288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9"/>
          <p:cNvCxnSpPr>
            <a:cxnSpLocks noChangeShapeType="1"/>
            <a:stCxn id="10249" idx="3"/>
          </p:cNvCxnSpPr>
          <p:nvPr/>
        </p:nvCxnSpPr>
        <p:spPr bwMode="auto">
          <a:xfrm flipH="1">
            <a:off x="3119438" y="3937001"/>
            <a:ext cx="150812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Oval 10"/>
          <p:cNvSpPr>
            <a:spLocks noChangeArrowheads="1"/>
          </p:cNvSpPr>
          <p:nvPr/>
        </p:nvSpPr>
        <p:spPr bwMode="auto">
          <a:xfrm>
            <a:off x="3644900" y="3246438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53" name="AutoShape 11"/>
          <p:cNvCxnSpPr>
            <a:cxnSpLocks noChangeShapeType="1"/>
            <a:stCxn id="10252" idx="5"/>
          </p:cNvCxnSpPr>
          <p:nvPr/>
        </p:nvCxnSpPr>
        <p:spPr bwMode="auto">
          <a:xfrm>
            <a:off x="3910014" y="3521075"/>
            <a:ext cx="230187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46" idx="3"/>
          </p:cNvCxnSpPr>
          <p:nvPr/>
        </p:nvCxnSpPr>
        <p:spPr bwMode="auto">
          <a:xfrm flipH="1">
            <a:off x="2508251" y="3168651"/>
            <a:ext cx="34766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Freeform 17"/>
          <p:cNvSpPr>
            <a:spLocks/>
          </p:cNvSpPr>
          <p:nvPr/>
        </p:nvSpPr>
        <p:spPr bwMode="auto">
          <a:xfrm>
            <a:off x="2654300" y="2743200"/>
            <a:ext cx="1536700" cy="1404938"/>
          </a:xfrm>
          <a:custGeom>
            <a:avLst/>
            <a:gdLst>
              <a:gd name="T0" fmla="*/ 474179986 w 1166"/>
              <a:gd name="T1" fmla="*/ 19106362 h 1066"/>
              <a:gd name="T2" fmla="*/ 36474874 w 1166"/>
              <a:gd name="T3" fmla="*/ 321344577 h 1066"/>
              <a:gd name="T4" fmla="*/ 255328084 w 1166"/>
              <a:gd name="T5" fmla="*/ 821601369 h 1066"/>
              <a:gd name="T6" fmla="*/ 1036944232 w 1166"/>
              <a:gd name="T7" fmla="*/ 894555312 h 1066"/>
              <a:gd name="T8" fmla="*/ 328279130 w 1166"/>
              <a:gd name="T9" fmla="*/ 1228059236 h 1066"/>
              <a:gd name="T10" fmla="*/ 932728076 w 1166"/>
              <a:gd name="T11" fmla="*/ 1832535840 h 1066"/>
              <a:gd name="T12" fmla="*/ 1495492486 w 1166"/>
              <a:gd name="T13" fmla="*/ 1342701333 h 1066"/>
              <a:gd name="T14" fmla="*/ 1985305522 w 1166"/>
              <a:gd name="T15" fmla="*/ 852867156 h 1066"/>
              <a:gd name="T16" fmla="*/ 1735187274 w 1166"/>
              <a:gd name="T17" fmla="*/ 373455183 h 1066"/>
              <a:gd name="T18" fmla="*/ 474179986 w 1166"/>
              <a:gd name="T19" fmla="*/ 19106362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93" name="Oval 20"/>
          <p:cNvSpPr>
            <a:spLocks noChangeArrowheads="1"/>
          </p:cNvSpPr>
          <p:nvPr/>
        </p:nvSpPr>
        <p:spPr bwMode="auto">
          <a:xfrm flipH="1">
            <a:off x="7464425" y="2898775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cxnSp>
        <p:nvCxnSpPr>
          <p:cNvPr id="10294" name="AutoShape 21"/>
          <p:cNvCxnSpPr>
            <a:cxnSpLocks noChangeShapeType="1"/>
            <a:stCxn id="10293" idx="5"/>
            <a:endCxn id="10299" idx="0"/>
          </p:cNvCxnSpPr>
          <p:nvPr/>
        </p:nvCxnSpPr>
        <p:spPr bwMode="auto">
          <a:xfrm flipH="1">
            <a:off x="7124700" y="3182938"/>
            <a:ext cx="384175" cy="682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5" name="AutoShape 22"/>
          <p:cNvCxnSpPr>
            <a:cxnSpLocks noChangeShapeType="1"/>
            <a:stCxn id="10299" idx="3"/>
            <a:endCxn id="10296" idx="0"/>
          </p:cNvCxnSpPr>
          <p:nvPr/>
        </p:nvCxnSpPr>
        <p:spPr bwMode="auto">
          <a:xfrm flipH="1">
            <a:off x="6704013" y="3535363"/>
            <a:ext cx="311150" cy="1317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6" name="Oval 23"/>
          <p:cNvSpPr>
            <a:spLocks noChangeArrowheads="1"/>
          </p:cNvSpPr>
          <p:nvPr/>
        </p:nvSpPr>
        <p:spPr bwMode="auto">
          <a:xfrm>
            <a:off x="6548438" y="3676650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97" name="AutoShape 24"/>
          <p:cNvCxnSpPr>
            <a:cxnSpLocks noChangeShapeType="1"/>
            <a:stCxn id="10296" idx="5"/>
          </p:cNvCxnSpPr>
          <p:nvPr/>
        </p:nvCxnSpPr>
        <p:spPr bwMode="auto">
          <a:xfrm>
            <a:off x="6813550" y="3951288"/>
            <a:ext cx="141288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8" name="AutoShape 25"/>
          <p:cNvCxnSpPr>
            <a:cxnSpLocks noChangeShapeType="1"/>
            <a:stCxn id="10296" idx="3"/>
          </p:cNvCxnSpPr>
          <p:nvPr/>
        </p:nvCxnSpPr>
        <p:spPr bwMode="auto">
          <a:xfrm flipH="1">
            <a:off x="6443663" y="3951288"/>
            <a:ext cx="150813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9" name="Oval 26"/>
          <p:cNvSpPr>
            <a:spLocks noChangeArrowheads="1"/>
          </p:cNvSpPr>
          <p:nvPr/>
        </p:nvSpPr>
        <p:spPr bwMode="auto">
          <a:xfrm>
            <a:off x="6969125" y="3260725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300" name="AutoShape 27"/>
          <p:cNvCxnSpPr>
            <a:cxnSpLocks noChangeShapeType="1"/>
            <a:stCxn id="10299" idx="5"/>
          </p:cNvCxnSpPr>
          <p:nvPr/>
        </p:nvCxnSpPr>
        <p:spPr bwMode="auto">
          <a:xfrm>
            <a:off x="7234238" y="3535363"/>
            <a:ext cx="230188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AutoShape 28"/>
          <p:cNvCxnSpPr>
            <a:cxnSpLocks noChangeShapeType="1"/>
            <a:stCxn id="10293" idx="3"/>
          </p:cNvCxnSpPr>
          <p:nvPr/>
        </p:nvCxnSpPr>
        <p:spPr bwMode="auto">
          <a:xfrm>
            <a:off x="7729538" y="3182938"/>
            <a:ext cx="34766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2" name="Freeform 29"/>
          <p:cNvSpPr>
            <a:spLocks/>
          </p:cNvSpPr>
          <p:nvPr/>
        </p:nvSpPr>
        <p:spPr bwMode="auto">
          <a:xfrm>
            <a:off x="6318250" y="2743200"/>
            <a:ext cx="1700213" cy="1373188"/>
          </a:xfrm>
          <a:custGeom>
            <a:avLst/>
            <a:gdLst>
              <a:gd name="T0" fmla="*/ 808 w 1071"/>
              <a:gd name="T1" fmla="*/ 9 h 865"/>
              <a:gd name="T2" fmla="*/ 1042 w 1071"/>
              <a:gd name="T3" fmla="*/ 231 h 865"/>
              <a:gd name="T4" fmla="*/ 634 w 1071"/>
              <a:gd name="T5" fmla="*/ 543 h 865"/>
              <a:gd name="T6" fmla="*/ 436 w 1071"/>
              <a:gd name="T7" fmla="*/ 813 h 865"/>
              <a:gd name="T8" fmla="*/ 16 w 1071"/>
              <a:gd name="T9" fmla="*/ 777 h 865"/>
              <a:gd name="T10" fmla="*/ 340 w 1071"/>
              <a:gd name="T11" fmla="*/ 285 h 865"/>
              <a:gd name="T12" fmla="*/ 808 w 1071"/>
              <a:gd name="T13" fmla="*/ 9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83" name="Oval 31"/>
          <p:cNvSpPr>
            <a:spLocks noChangeArrowheads="1"/>
          </p:cNvSpPr>
          <p:nvPr/>
        </p:nvSpPr>
        <p:spPr bwMode="auto">
          <a:xfrm flipH="1">
            <a:off x="5483252" y="2884260"/>
            <a:ext cx="310986" cy="3111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cxnSp>
        <p:nvCxnSpPr>
          <p:cNvPr id="10284" name="AutoShape 32"/>
          <p:cNvCxnSpPr>
            <a:cxnSpLocks noChangeShapeType="1"/>
            <a:stCxn id="10283" idx="5"/>
            <a:endCxn id="10289" idx="1"/>
          </p:cNvCxnSpPr>
          <p:nvPr/>
        </p:nvCxnSpPr>
        <p:spPr bwMode="auto">
          <a:xfrm flipH="1">
            <a:off x="4913990" y="3162423"/>
            <a:ext cx="614065" cy="123921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33"/>
          <p:cNvCxnSpPr>
            <a:cxnSpLocks noChangeShapeType="1"/>
            <a:stCxn id="10289" idx="3"/>
            <a:endCxn id="10286" idx="0"/>
          </p:cNvCxnSpPr>
          <p:nvPr/>
        </p:nvCxnSpPr>
        <p:spPr bwMode="auto">
          <a:xfrm>
            <a:off x="4913990" y="3519685"/>
            <a:ext cx="310986" cy="137104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Oval 34"/>
          <p:cNvSpPr>
            <a:spLocks noChangeArrowheads="1"/>
          </p:cNvSpPr>
          <p:nvPr/>
        </p:nvSpPr>
        <p:spPr bwMode="auto">
          <a:xfrm flipH="1">
            <a:off x="5069483" y="3662062"/>
            <a:ext cx="310986" cy="311121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287" name="AutoShape 35"/>
          <p:cNvCxnSpPr>
            <a:cxnSpLocks noChangeShapeType="1"/>
            <a:stCxn id="10286" idx="5"/>
          </p:cNvCxnSpPr>
          <p:nvPr/>
        </p:nvCxnSpPr>
        <p:spPr bwMode="auto">
          <a:xfrm flipH="1">
            <a:off x="4973288" y="3934952"/>
            <a:ext cx="142316" cy="2465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36"/>
          <p:cNvCxnSpPr>
            <a:cxnSpLocks noChangeShapeType="1"/>
            <a:stCxn id="10286" idx="3"/>
          </p:cNvCxnSpPr>
          <p:nvPr/>
        </p:nvCxnSpPr>
        <p:spPr bwMode="auto">
          <a:xfrm>
            <a:off x="5334348" y="3934952"/>
            <a:ext cx="150222" cy="2465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9" name="Oval 37"/>
          <p:cNvSpPr>
            <a:spLocks noChangeArrowheads="1"/>
          </p:cNvSpPr>
          <p:nvPr/>
        </p:nvSpPr>
        <p:spPr bwMode="auto">
          <a:xfrm flipH="1">
            <a:off x="4647807" y="3246795"/>
            <a:ext cx="310986" cy="311121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90" name="AutoShape 38"/>
          <p:cNvCxnSpPr>
            <a:cxnSpLocks noChangeShapeType="1"/>
            <a:stCxn id="10289" idx="5"/>
          </p:cNvCxnSpPr>
          <p:nvPr/>
        </p:nvCxnSpPr>
        <p:spPr bwMode="auto">
          <a:xfrm flipH="1">
            <a:off x="4464642" y="3519685"/>
            <a:ext cx="229286" cy="1898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AutoShape 39"/>
          <p:cNvCxnSpPr>
            <a:cxnSpLocks noChangeShapeType="1"/>
            <a:stCxn id="10283" idx="3"/>
          </p:cNvCxnSpPr>
          <p:nvPr/>
        </p:nvCxnSpPr>
        <p:spPr bwMode="auto">
          <a:xfrm>
            <a:off x="5748117" y="3163742"/>
            <a:ext cx="347883" cy="11732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Freeform 40"/>
          <p:cNvSpPr>
            <a:spLocks/>
          </p:cNvSpPr>
          <p:nvPr/>
        </p:nvSpPr>
        <p:spPr bwMode="auto">
          <a:xfrm flipH="1">
            <a:off x="4413250" y="2743201"/>
            <a:ext cx="1536481" cy="1405317"/>
          </a:xfrm>
          <a:custGeom>
            <a:avLst/>
            <a:gdLst>
              <a:gd name="T0" fmla="*/ 273 w 1166"/>
              <a:gd name="T1" fmla="*/ 11 h 1066"/>
              <a:gd name="T2" fmla="*/ 21 w 1166"/>
              <a:gd name="T3" fmla="*/ 185 h 1066"/>
              <a:gd name="T4" fmla="*/ 147 w 1166"/>
              <a:gd name="T5" fmla="*/ 473 h 1066"/>
              <a:gd name="T6" fmla="*/ 597 w 1166"/>
              <a:gd name="T7" fmla="*/ 515 h 1066"/>
              <a:gd name="T8" fmla="*/ 189 w 1166"/>
              <a:gd name="T9" fmla="*/ 707 h 1066"/>
              <a:gd name="T10" fmla="*/ 537 w 1166"/>
              <a:gd name="T11" fmla="*/ 1055 h 1066"/>
              <a:gd name="T12" fmla="*/ 861 w 1166"/>
              <a:gd name="T13" fmla="*/ 773 h 1066"/>
              <a:gd name="T14" fmla="*/ 1143 w 1166"/>
              <a:gd name="T15" fmla="*/ 491 h 1066"/>
              <a:gd name="T16" fmla="*/ 999 w 1166"/>
              <a:gd name="T17" fmla="*/ 215 h 1066"/>
              <a:gd name="T18" fmla="*/ 273 w 1166"/>
              <a:gd name="T19" fmla="*/ 11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73" name="Oval 44"/>
          <p:cNvSpPr>
            <a:spLocks noChangeArrowheads="1"/>
          </p:cNvSpPr>
          <p:nvPr/>
        </p:nvSpPr>
        <p:spPr bwMode="auto">
          <a:xfrm>
            <a:off x="8601075" y="2898775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cxnSp>
        <p:nvCxnSpPr>
          <p:cNvPr id="10274" name="AutoShape 45"/>
          <p:cNvCxnSpPr>
            <a:cxnSpLocks noChangeShapeType="1"/>
            <a:stCxn id="10273" idx="5"/>
            <a:endCxn id="10279" idx="0"/>
          </p:cNvCxnSpPr>
          <p:nvPr/>
        </p:nvCxnSpPr>
        <p:spPr bwMode="auto">
          <a:xfrm>
            <a:off x="8867775" y="3182938"/>
            <a:ext cx="384175" cy="682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AutoShape 46"/>
          <p:cNvCxnSpPr>
            <a:cxnSpLocks noChangeShapeType="1"/>
            <a:stCxn id="10279" idx="3"/>
            <a:endCxn id="10276" idx="0"/>
          </p:cNvCxnSpPr>
          <p:nvPr/>
        </p:nvCxnSpPr>
        <p:spPr bwMode="auto">
          <a:xfrm>
            <a:off x="9361488" y="3535363"/>
            <a:ext cx="311150" cy="131763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6" name="Oval 47"/>
          <p:cNvSpPr>
            <a:spLocks noChangeArrowheads="1"/>
          </p:cNvSpPr>
          <p:nvPr/>
        </p:nvSpPr>
        <p:spPr bwMode="auto">
          <a:xfrm flipH="1">
            <a:off x="9517063" y="3676650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77" name="AutoShape 48"/>
          <p:cNvCxnSpPr>
            <a:cxnSpLocks noChangeShapeType="1"/>
            <a:stCxn id="10276" idx="5"/>
          </p:cNvCxnSpPr>
          <p:nvPr/>
        </p:nvCxnSpPr>
        <p:spPr bwMode="auto">
          <a:xfrm flipH="1">
            <a:off x="9421813" y="3951288"/>
            <a:ext cx="141288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AutoShape 49"/>
          <p:cNvCxnSpPr>
            <a:cxnSpLocks noChangeShapeType="1"/>
            <a:stCxn id="10276" idx="3"/>
          </p:cNvCxnSpPr>
          <p:nvPr/>
        </p:nvCxnSpPr>
        <p:spPr bwMode="auto">
          <a:xfrm>
            <a:off x="9782175" y="3951288"/>
            <a:ext cx="150813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9" name="Oval 50"/>
          <p:cNvSpPr>
            <a:spLocks noChangeArrowheads="1"/>
          </p:cNvSpPr>
          <p:nvPr/>
        </p:nvSpPr>
        <p:spPr bwMode="auto">
          <a:xfrm flipH="1">
            <a:off x="9096375" y="3260725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280" name="AutoShape 51"/>
          <p:cNvCxnSpPr>
            <a:cxnSpLocks noChangeShapeType="1"/>
            <a:stCxn id="10279" idx="5"/>
          </p:cNvCxnSpPr>
          <p:nvPr/>
        </p:nvCxnSpPr>
        <p:spPr bwMode="auto">
          <a:xfrm flipH="1">
            <a:off x="8912225" y="3535363"/>
            <a:ext cx="230188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52"/>
          <p:cNvCxnSpPr>
            <a:cxnSpLocks noChangeShapeType="1"/>
            <a:stCxn id="10273" idx="3"/>
          </p:cNvCxnSpPr>
          <p:nvPr/>
        </p:nvCxnSpPr>
        <p:spPr bwMode="auto">
          <a:xfrm flipH="1">
            <a:off x="8299450" y="3182938"/>
            <a:ext cx="34766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2" name="Freeform 53"/>
          <p:cNvSpPr>
            <a:spLocks/>
          </p:cNvSpPr>
          <p:nvPr/>
        </p:nvSpPr>
        <p:spPr bwMode="auto">
          <a:xfrm flipH="1">
            <a:off x="8358188" y="2743200"/>
            <a:ext cx="1700213" cy="1373188"/>
          </a:xfrm>
          <a:custGeom>
            <a:avLst/>
            <a:gdLst>
              <a:gd name="T0" fmla="*/ 808 w 1071"/>
              <a:gd name="T1" fmla="*/ 9 h 865"/>
              <a:gd name="T2" fmla="*/ 1042 w 1071"/>
              <a:gd name="T3" fmla="*/ 231 h 865"/>
              <a:gd name="T4" fmla="*/ 634 w 1071"/>
              <a:gd name="T5" fmla="*/ 543 h 865"/>
              <a:gd name="T6" fmla="*/ 436 w 1071"/>
              <a:gd name="T7" fmla="*/ 813 h 865"/>
              <a:gd name="T8" fmla="*/ 16 w 1071"/>
              <a:gd name="T9" fmla="*/ 777 h 865"/>
              <a:gd name="T10" fmla="*/ 340 w 1071"/>
              <a:gd name="T11" fmla="*/ 285 h 865"/>
              <a:gd name="T12" fmla="*/ 808 w 1071"/>
              <a:gd name="T13" fmla="*/ 9 h 8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1"/>
              <a:gd name="T22" fmla="*/ 0 h 865"/>
              <a:gd name="T23" fmla="*/ 1071 w 1071"/>
              <a:gd name="T24" fmla="*/ 865 h 8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59" name="Oval 55"/>
          <p:cNvSpPr>
            <a:spLocks noChangeArrowheads="1"/>
          </p:cNvSpPr>
          <p:nvPr/>
        </p:nvSpPr>
        <p:spPr bwMode="auto">
          <a:xfrm>
            <a:off x="5483225" y="5575300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60" name="AutoShape 56"/>
          <p:cNvCxnSpPr>
            <a:cxnSpLocks noChangeShapeType="1"/>
            <a:stCxn id="10259" idx="0"/>
            <a:endCxn id="10265" idx="5"/>
          </p:cNvCxnSpPr>
          <p:nvPr/>
        </p:nvCxnSpPr>
        <p:spPr bwMode="auto">
          <a:xfrm flipV="1">
            <a:off x="5638800" y="5402263"/>
            <a:ext cx="425450" cy="16351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57"/>
          <p:cNvCxnSpPr>
            <a:cxnSpLocks noChangeShapeType="1"/>
            <a:stCxn id="10265" idx="3"/>
            <a:endCxn id="10262" idx="0"/>
          </p:cNvCxnSpPr>
          <p:nvPr/>
        </p:nvCxnSpPr>
        <p:spPr bwMode="auto">
          <a:xfrm>
            <a:off x="6284914" y="5402263"/>
            <a:ext cx="422275" cy="18256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Oval 58"/>
          <p:cNvSpPr>
            <a:spLocks noChangeArrowheads="1"/>
          </p:cNvSpPr>
          <p:nvPr/>
        </p:nvSpPr>
        <p:spPr bwMode="auto">
          <a:xfrm flipH="1">
            <a:off x="6551613" y="5594350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63" name="AutoShape 59"/>
          <p:cNvCxnSpPr>
            <a:cxnSpLocks noChangeShapeType="1"/>
            <a:stCxn id="10262" idx="5"/>
          </p:cNvCxnSpPr>
          <p:nvPr/>
        </p:nvCxnSpPr>
        <p:spPr bwMode="auto">
          <a:xfrm flipH="1">
            <a:off x="6400801" y="5868988"/>
            <a:ext cx="195263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60"/>
          <p:cNvCxnSpPr>
            <a:cxnSpLocks noChangeShapeType="1"/>
            <a:stCxn id="10262" idx="3"/>
          </p:cNvCxnSpPr>
          <p:nvPr/>
        </p:nvCxnSpPr>
        <p:spPr bwMode="auto">
          <a:xfrm>
            <a:off x="6816726" y="5868988"/>
            <a:ext cx="193675" cy="163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61"/>
          <p:cNvSpPr>
            <a:spLocks noChangeArrowheads="1"/>
          </p:cNvSpPr>
          <p:nvPr/>
        </p:nvSpPr>
        <p:spPr bwMode="auto">
          <a:xfrm flipH="1">
            <a:off x="6019800" y="5118100"/>
            <a:ext cx="311150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0266" name="AutoShape 62"/>
          <p:cNvCxnSpPr>
            <a:cxnSpLocks noChangeShapeType="1"/>
            <a:endCxn id="10259" idx="5"/>
          </p:cNvCxnSpPr>
          <p:nvPr/>
        </p:nvCxnSpPr>
        <p:spPr bwMode="auto">
          <a:xfrm flipH="1" flipV="1">
            <a:off x="5748338" y="5849939"/>
            <a:ext cx="195262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63"/>
          <p:cNvCxnSpPr>
            <a:cxnSpLocks noChangeShapeType="1"/>
            <a:stCxn id="10259" idx="3"/>
          </p:cNvCxnSpPr>
          <p:nvPr/>
        </p:nvCxnSpPr>
        <p:spPr bwMode="auto">
          <a:xfrm flipH="1">
            <a:off x="5334001" y="5849939"/>
            <a:ext cx="195263" cy="1730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8" name="Freeform 65"/>
          <p:cNvSpPr>
            <a:spLocks/>
          </p:cNvSpPr>
          <p:nvPr/>
        </p:nvSpPr>
        <p:spPr bwMode="auto">
          <a:xfrm>
            <a:off x="5295900" y="4984750"/>
            <a:ext cx="1828800" cy="1111250"/>
          </a:xfrm>
          <a:custGeom>
            <a:avLst/>
            <a:gdLst>
              <a:gd name="T0" fmla="*/ 1061288158 w 1440"/>
              <a:gd name="T1" fmla="*/ 0 h 815"/>
              <a:gd name="T2" fmla="*/ 306450975 w 1440"/>
              <a:gd name="T3" fmla="*/ 412725114 h 815"/>
              <a:gd name="T4" fmla="*/ 35483798 w 1440"/>
              <a:gd name="T5" fmla="*/ 1137783650 h 815"/>
              <a:gd name="T6" fmla="*/ 519353783 w 1440"/>
              <a:gd name="T7" fmla="*/ 1494736473 h 815"/>
              <a:gd name="T8" fmla="*/ 1129029935 w 1440"/>
              <a:gd name="T9" fmla="*/ 1015081235 h 815"/>
              <a:gd name="T10" fmla="*/ 1758061039 w 1440"/>
              <a:gd name="T11" fmla="*/ 1494736473 h 815"/>
              <a:gd name="T12" fmla="*/ 2147483647 w 1440"/>
              <a:gd name="T13" fmla="*/ 970463538 h 815"/>
              <a:gd name="T14" fmla="*/ 1893544593 w 1440"/>
              <a:gd name="T15" fmla="*/ 401570349 h 815"/>
              <a:gd name="T16" fmla="*/ 1061288158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0269" name="AutoShape 67"/>
          <p:cNvSpPr>
            <a:spLocks noChangeArrowheads="1"/>
          </p:cNvSpPr>
          <p:nvPr/>
        </p:nvSpPr>
        <p:spPr bwMode="auto">
          <a:xfrm rot="19800000">
            <a:off x="52578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0" name="AutoShape 68"/>
          <p:cNvSpPr>
            <a:spLocks noChangeArrowheads="1"/>
          </p:cNvSpPr>
          <p:nvPr/>
        </p:nvSpPr>
        <p:spPr bwMode="auto">
          <a:xfrm rot="2962375">
            <a:off x="8153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1" name="AutoShape 69"/>
          <p:cNvSpPr>
            <a:spLocks noChangeArrowheads="1"/>
          </p:cNvSpPr>
          <p:nvPr/>
        </p:nvSpPr>
        <p:spPr bwMode="auto">
          <a:xfrm rot="1800000" flipH="1">
            <a:off x="66294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72" name="AutoShape 70"/>
          <p:cNvSpPr>
            <a:spLocks noChangeArrowheads="1"/>
          </p:cNvSpPr>
          <p:nvPr/>
        </p:nvSpPr>
        <p:spPr bwMode="auto">
          <a:xfrm rot="18637625" flipH="1">
            <a:off x="3657600" y="43815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739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Restructuring Example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14" y="1520598"/>
            <a:ext cx="4772025" cy="18383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762" y="2758281"/>
            <a:ext cx="5324475" cy="18383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379856"/>
            <a:ext cx="5372100" cy="16192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Oval 9"/>
          <p:cNvSpPr>
            <a:spLocks noChangeAspect="1"/>
          </p:cNvSpPr>
          <p:nvPr/>
        </p:nvSpPr>
        <p:spPr bwMode="auto">
          <a:xfrm>
            <a:off x="5638800" y="22098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225040" y="19050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2910840" y="22098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2057400" y="29108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5257800" y="31394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815840" y="41300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587240" y="34442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6705600" y="48158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6873240" y="55016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9464040" y="48006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10668000" y="55016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Recoloring Below the Root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 smtClean="0"/>
                  <a:t>Node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lv-LV" dirty="0" smtClean="0"/>
                  <a:t> newly inserted as red.</a:t>
                </a:r>
              </a:p>
              <a:p>
                <a:r>
                  <a:rPr lang="lv-LV" dirty="0" smtClean="0"/>
                  <a:t>May become child of another red node – violates red-black property.</a:t>
                </a:r>
              </a:p>
              <a:p>
                <a:r>
                  <a:rPr lang="lv-LV" dirty="0" smtClean="0"/>
                  <a:t>Node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dirty="0" smtClean="0"/>
                  <a:t> (another child of z's grandparent) is named the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uncle</a:t>
                </a:r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If uncle is red – recolor and move z to grandparent.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b="-577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0"/>
            <a:ext cx="4953000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10" y="4191000"/>
            <a:ext cx="4973951" cy="1916113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2362200" y="22098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3558540" y="28956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2545080" y="2871651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791200" y="2531745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209800" y="32004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5867400" y="48920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3048000" y="4966176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2286000" y="457200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2133600" y="5654040"/>
            <a:ext cx="365760" cy="36576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Arc 4"/>
          <p:cNvSpPr/>
          <p:nvPr/>
        </p:nvSpPr>
        <p:spPr bwMode="auto">
          <a:xfrm>
            <a:off x="2590800" y="3028792"/>
            <a:ext cx="1363980" cy="1267415"/>
          </a:xfrm>
          <a:prstGeom prst="arc">
            <a:avLst>
              <a:gd name="adj1" fmla="val 11491446"/>
              <a:gd name="adj2" fmla="val 17707366"/>
            </a:avLst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Recoloring</a:t>
            </a:r>
            <a:r>
              <a:rPr lang="lv-LV" altLang="lv-LV" dirty="0" smtClean="0"/>
              <a:t> at the Root</a:t>
            </a:r>
            <a:endParaRPr lang="en-US" altLang="lv-LV" dirty="0" smtClean="0"/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recoloring remedies a child-parent double red when the parent red node has a red sibling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parent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and its sibling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w</a:t>
            </a:r>
            <a:r>
              <a:rPr lang="en-US" altLang="lv-LV" sz="2000" dirty="0"/>
              <a:t> become black and the grandparent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2000" dirty="0"/>
              <a:t> becomes red, unless it is the root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It is equivalent to performing a split on a 5-node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double red violation may propagate to the grandparent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3951288" y="38100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cxnSp>
        <p:nvCxnSpPr>
          <p:cNvPr id="11271" name="AutoShape 5"/>
          <p:cNvCxnSpPr>
            <a:cxnSpLocks noChangeShapeType="1"/>
            <a:stCxn id="11270" idx="5"/>
            <a:endCxn id="11276" idx="1"/>
          </p:cNvCxnSpPr>
          <p:nvPr/>
        </p:nvCxnSpPr>
        <p:spPr bwMode="auto">
          <a:xfrm>
            <a:off x="4195191" y="4053903"/>
            <a:ext cx="566294" cy="14163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6"/>
          <p:cNvCxnSpPr>
            <a:cxnSpLocks noChangeShapeType="1"/>
            <a:stCxn id="11276" idx="3"/>
            <a:endCxn id="11273" idx="0"/>
          </p:cNvCxnSpPr>
          <p:nvPr/>
        </p:nvCxnSpPr>
        <p:spPr bwMode="auto">
          <a:xfrm flipH="1">
            <a:off x="4475163" y="4397597"/>
            <a:ext cx="286322" cy="13709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4332288" y="4534694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1274" name="AutoShape 8"/>
          <p:cNvCxnSpPr>
            <a:cxnSpLocks noChangeShapeType="1"/>
            <a:stCxn id="11273" idx="5"/>
          </p:cNvCxnSpPr>
          <p:nvPr/>
        </p:nvCxnSpPr>
        <p:spPr bwMode="auto">
          <a:xfrm>
            <a:off x="4576764" y="478869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9"/>
          <p:cNvCxnSpPr>
            <a:cxnSpLocks noChangeShapeType="1"/>
            <a:stCxn id="11273" idx="3"/>
          </p:cNvCxnSpPr>
          <p:nvPr/>
        </p:nvCxnSpPr>
        <p:spPr bwMode="auto">
          <a:xfrm flipH="1">
            <a:off x="4235451" y="4788695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Oval 10"/>
          <p:cNvSpPr>
            <a:spLocks noChangeArrowheads="1"/>
          </p:cNvSpPr>
          <p:nvPr/>
        </p:nvSpPr>
        <p:spPr bwMode="auto">
          <a:xfrm>
            <a:off x="4719638" y="4153694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277" name="AutoShape 11"/>
          <p:cNvCxnSpPr>
            <a:cxnSpLocks noChangeShapeType="1"/>
            <a:stCxn id="11276" idx="5"/>
          </p:cNvCxnSpPr>
          <p:nvPr/>
        </p:nvCxnSpPr>
        <p:spPr bwMode="auto">
          <a:xfrm>
            <a:off x="4964114" y="4407695"/>
            <a:ext cx="206375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4073526" y="4251326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4945064" y="3870326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280" name="Oval 14"/>
          <p:cNvSpPr>
            <a:spLocks noChangeArrowheads="1"/>
          </p:cNvSpPr>
          <p:nvPr/>
        </p:nvSpPr>
        <p:spPr bwMode="auto">
          <a:xfrm>
            <a:off x="3351214" y="5486401"/>
            <a:ext cx="1671637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2  4  6  7</a:t>
            </a:r>
          </a:p>
        </p:txBody>
      </p:sp>
      <p:cxnSp>
        <p:nvCxnSpPr>
          <p:cNvPr id="11281" name="AutoShape 15"/>
          <p:cNvCxnSpPr>
            <a:cxnSpLocks noChangeShapeType="1"/>
            <a:stCxn id="11280" idx="3"/>
          </p:cNvCxnSpPr>
          <p:nvPr/>
        </p:nvCxnSpPr>
        <p:spPr bwMode="auto">
          <a:xfrm flipH="1">
            <a:off x="3341688" y="5770564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6"/>
          <p:cNvCxnSpPr>
            <a:cxnSpLocks noChangeShapeType="1"/>
            <a:stCxn id="11280" idx="5"/>
          </p:cNvCxnSpPr>
          <p:nvPr/>
        </p:nvCxnSpPr>
        <p:spPr bwMode="auto">
          <a:xfrm>
            <a:off x="4778376" y="5770564"/>
            <a:ext cx="23971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Line 17"/>
          <p:cNvSpPr>
            <a:spLocks noChangeShapeType="1"/>
          </p:cNvSpPr>
          <p:nvPr/>
        </p:nvSpPr>
        <p:spPr bwMode="auto">
          <a:xfrm flipV="1">
            <a:off x="3798888" y="57912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 flipH="1" flipV="1">
            <a:off x="4495800" y="5808664"/>
            <a:ext cx="141288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11285" name="AutoShape 19"/>
          <p:cNvCxnSpPr>
            <a:cxnSpLocks noChangeShapeType="1"/>
            <a:stCxn id="11270" idx="3"/>
            <a:endCxn id="11286" idx="0"/>
          </p:cNvCxnSpPr>
          <p:nvPr/>
        </p:nvCxnSpPr>
        <p:spPr bwMode="auto">
          <a:xfrm flipH="1">
            <a:off x="3560763" y="4053903"/>
            <a:ext cx="432372" cy="125191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Oval 20"/>
          <p:cNvSpPr>
            <a:spLocks noChangeArrowheads="1"/>
          </p:cNvSpPr>
          <p:nvPr/>
        </p:nvSpPr>
        <p:spPr bwMode="auto">
          <a:xfrm>
            <a:off x="3417888" y="4179094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287" name="AutoShape 21"/>
          <p:cNvCxnSpPr>
            <a:cxnSpLocks noChangeShapeType="1"/>
            <a:stCxn id="11286" idx="5"/>
          </p:cNvCxnSpPr>
          <p:nvPr/>
        </p:nvCxnSpPr>
        <p:spPr bwMode="auto">
          <a:xfrm>
            <a:off x="3662364" y="4433095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2"/>
          <p:cNvCxnSpPr>
            <a:cxnSpLocks noChangeShapeType="1"/>
            <a:stCxn id="11286" idx="3"/>
          </p:cNvCxnSpPr>
          <p:nvPr/>
        </p:nvCxnSpPr>
        <p:spPr bwMode="auto">
          <a:xfrm flipH="1">
            <a:off x="3321051" y="4433095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Text Box 23"/>
          <p:cNvSpPr txBox="1">
            <a:spLocks noChangeArrowheads="1"/>
          </p:cNvSpPr>
          <p:nvPr/>
        </p:nvSpPr>
        <p:spPr bwMode="auto">
          <a:xfrm>
            <a:off x="3113089" y="3886201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1290" name="Line 24"/>
          <p:cNvSpPr>
            <a:spLocks noChangeShapeType="1"/>
          </p:cNvSpPr>
          <p:nvPr/>
        </p:nvSpPr>
        <p:spPr bwMode="auto">
          <a:xfrm flipH="1" flipV="1">
            <a:off x="4167188" y="58102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91" name="Oval 25"/>
          <p:cNvSpPr>
            <a:spLocks noChangeArrowheads="1"/>
          </p:cNvSpPr>
          <p:nvPr/>
        </p:nvSpPr>
        <p:spPr bwMode="auto">
          <a:xfrm>
            <a:off x="7761288" y="3810000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11292" name="AutoShape 26"/>
          <p:cNvCxnSpPr>
            <a:cxnSpLocks noChangeShapeType="1"/>
            <a:stCxn id="11291" idx="5"/>
            <a:endCxn id="11297" idx="1"/>
          </p:cNvCxnSpPr>
          <p:nvPr/>
        </p:nvCxnSpPr>
        <p:spPr bwMode="auto">
          <a:xfrm>
            <a:off x="8005763" y="4064000"/>
            <a:ext cx="565150" cy="101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27"/>
          <p:cNvCxnSpPr>
            <a:cxnSpLocks noChangeShapeType="1"/>
            <a:stCxn id="11297" idx="3"/>
            <a:endCxn id="11294" idx="0"/>
          </p:cNvCxnSpPr>
          <p:nvPr/>
        </p:nvCxnSpPr>
        <p:spPr bwMode="auto">
          <a:xfrm flipH="1">
            <a:off x="8285163" y="4406900"/>
            <a:ext cx="285750" cy="1079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4" name="Oval 28"/>
          <p:cNvSpPr>
            <a:spLocks noChangeArrowheads="1"/>
          </p:cNvSpPr>
          <p:nvPr/>
        </p:nvSpPr>
        <p:spPr bwMode="auto">
          <a:xfrm>
            <a:off x="8142288" y="45243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1295" name="AutoShape 29"/>
          <p:cNvCxnSpPr>
            <a:cxnSpLocks noChangeShapeType="1"/>
            <a:stCxn id="11294" idx="5"/>
          </p:cNvCxnSpPr>
          <p:nvPr/>
        </p:nvCxnSpPr>
        <p:spPr bwMode="auto">
          <a:xfrm>
            <a:off x="8386764" y="4778376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30"/>
          <p:cNvCxnSpPr>
            <a:cxnSpLocks noChangeShapeType="1"/>
            <a:stCxn id="11294" idx="3"/>
          </p:cNvCxnSpPr>
          <p:nvPr/>
        </p:nvCxnSpPr>
        <p:spPr bwMode="auto">
          <a:xfrm flipH="1">
            <a:off x="8045451" y="4778376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7" name="Oval 31"/>
          <p:cNvSpPr>
            <a:spLocks noChangeArrowheads="1"/>
          </p:cNvSpPr>
          <p:nvPr/>
        </p:nvSpPr>
        <p:spPr bwMode="auto">
          <a:xfrm>
            <a:off x="8529638" y="41433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11298" name="AutoShape 32"/>
          <p:cNvCxnSpPr>
            <a:cxnSpLocks noChangeShapeType="1"/>
            <a:stCxn id="11297" idx="5"/>
          </p:cNvCxnSpPr>
          <p:nvPr/>
        </p:nvCxnSpPr>
        <p:spPr bwMode="auto">
          <a:xfrm>
            <a:off x="8774114" y="4406901"/>
            <a:ext cx="206375" cy="174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9" name="Text Box 33"/>
          <p:cNvSpPr txBox="1">
            <a:spLocks noChangeArrowheads="1"/>
          </p:cNvSpPr>
          <p:nvPr/>
        </p:nvSpPr>
        <p:spPr bwMode="auto">
          <a:xfrm>
            <a:off x="7883526" y="4251326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1300" name="Text Box 34"/>
          <p:cNvSpPr txBox="1">
            <a:spLocks noChangeArrowheads="1"/>
          </p:cNvSpPr>
          <p:nvPr/>
        </p:nvSpPr>
        <p:spPr bwMode="auto">
          <a:xfrm>
            <a:off x="8755064" y="3870326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301" name="Oval 35"/>
          <p:cNvSpPr>
            <a:spLocks noChangeArrowheads="1"/>
          </p:cNvSpPr>
          <p:nvPr/>
        </p:nvSpPr>
        <p:spPr bwMode="auto">
          <a:xfrm>
            <a:off x="8218488" y="5800726"/>
            <a:ext cx="1071562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6  7</a:t>
            </a:r>
          </a:p>
        </p:txBody>
      </p:sp>
      <p:cxnSp>
        <p:nvCxnSpPr>
          <p:cNvPr id="11302" name="AutoShape 36"/>
          <p:cNvCxnSpPr>
            <a:cxnSpLocks noChangeShapeType="1"/>
            <a:stCxn id="11301" idx="3"/>
          </p:cNvCxnSpPr>
          <p:nvPr/>
        </p:nvCxnSpPr>
        <p:spPr bwMode="auto">
          <a:xfrm flipH="1">
            <a:off x="8121650" y="6084889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3" name="AutoShape 37"/>
          <p:cNvCxnSpPr>
            <a:cxnSpLocks noChangeShapeType="1"/>
            <a:stCxn id="11301" idx="5"/>
          </p:cNvCxnSpPr>
          <p:nvPr/>
        </p:nvCxnSpPr>
        <p:spPr bwMode="auto">
          <a:xfrm>
            <a:off x="9132888" y="6084889"/>
            <a:ext cx="23971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4" name="Line 38"/>
          <p:cNvSpPr>
            <a:spLocks noChangeShapeType="1"/>
          </p:cNvSpPr>
          <p:nvPr/>
        </p:nvSpPr>
        <p:spPr bwMode="auto">
          <a:xfrm flipV="1">
            <a:off x="6999288" y="60960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 flipV="1">
            <a:off x="7543800" y="6094414"/>
            <a:ext cx="141288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11306" name="AutoShape 40"/>
          <p:cNvCxnSpPr>
            <a:cxnSpLocks noChangeShapeType="1"/>
            <a:stCxn id="11291" idx="3"/>
            <a:endCxn id="11307" idx="0"/>
          </p:cNvCxnSpPr>
          <p:nvPr/>
        </p:nvCxnSpPr>
        <p:spPr bwMode="auto">
          <a:xfrm flipH="1">
            <a:off x="7370763" y="4064001"/>
            <a:ext cx="431800" cy="85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7" name="Oval 41"/>
          <p:cNvSpPr>
            <a:spLocks noChangeArrowheads="1"/>
          </p:cNvSpPr>
          <p:nvPr/>
        </p:nvSpPr>
        <p:spPr bwMode="auto">
          <a:xfrm>
            <a:off x="7227888" y="4168775"/>
            <a:ext cx="285750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cxnSp>
        <p:nvCxnSpPr>
          <p:cNvPr id="11308" name="AutoShape 42"/>
          <p:cNvCxnSpPr>
            <a:cxnSpLocks noChangeShapeType="1"/>
            <a:stCxn id="11307" idx="5"/>
          </p:cNvCxnSpPr>
          <p:nvPr/>
        </p:nvCxnSpPr>
        <p:spPr bwMode="auto">
          <a:xfrm>
            <a:off x="7472364" y="4432301"/>
            <a:ext cx="130175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43"/>
          <p:cNvCxnSpPr>
            <a:cxnSpLocks noChangeShapeType="1"/>
            <a:stCxn id="11307" idx="3"/>
          </p:cNvCxnSpPr>
          <p:nvPr/>
        </p:nvCxnSpPr>
        <p:spPr bwMode="auto">
          <a:xfrm flipH="1">
            <a:off x="7131051" y="4432301"/>
            <a:ext cx="138113" cy="225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0" name="Text Box 44"/>
          <p:cNvSpPr txBox="1">
            <a:spLocks noChangeArrowheads="1"/>
          </p:cNvSpPr>
          <p:nvPr/>
        </p:nvSpPr>
        <p:spPr bwMode="auto">
          <a:xfrm>
            <a:off x="6923089" y="3886201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1311" name="Line 45"/>
          <p:cNvSpPr>
            <a:spLocks noChangeShapeType="1"/>
          </p:cNvSpPr>
          <p:nvPr/>
        </p:nvSpPr>
        <p:spPr bwMode="auto">
          <a:xfrm flipH="1" flipV="1">
            <a:off x="8751888" y="613410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2" name="Freeform 46"/>
          <p:cNvSpPr>
            <a:spLocks/>
          </p:cNvSpPr>
          <p:nvPr/>
        </p:nvSpPr>
        <p:spPr bwMode="auto">
          <a:xfrm>
            <a:off x="2954339" y="3676650"/>
            <a:ext cx="2339975" cy="1258888"/>
          </a:xfrm>
          <a:custGeom>
            <a:avLst/>
            <a:gdLst>
              <a:gd name="T0" fmla="*/ 1915318909 w 1474"/>
              <a:gd name="T1" fmla="*/ 15120945 h 793"/>
              <a:gd name="T2" fmla="*/ 569555322 w 1474"/>
              <a:gd name="T3" fmla="*/ 347781693 h 793"/>
              <a:gd name="T4" fmla="*/ 206652794 w 1474"/>
              <a:gd name="T5" fmla="*/ 1285280199 h 793"/>
              <a:gd name="T6" fmla="*/ 1809472382 w 1474"/>
              <a:gd name="T7" fmla="*/ 1330643016 h 793"/>
              <a:gd name="T8" fmla="*/ 1990923572 w 1474"/>
              <a:gd name="T9" fmla="*/ 1905239089 h 793"/>
              <a:gd name="T10" fmla="*/ 2147483647 w 1474"/>
              <a:gd name="T11" fmla="*/ 1890118150 h 793"/>
              <a:gd name="T12" fmla="*/ 2147483647 w 1474"/>
              <a:gd name="T13" fmla="*/ 1376005832 h 793"/>
              <a:gd name="T14" fmla="*/ 2147483647 w 1474"/>
              <a:gd name="T15" fmla="*/ 438507425 h 793"/>
              <a:gd name="T16" fmla="*/ 1915318909 w 1474"/>
              <a:gd name="T17" fmla="*/ 1512094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74"/>
              <a:gd name="T28" fmla="*/ 0 h 793"/>
              <a:gd name="T29" fmla="*/ 1474 w 1474"/>
              <a:gd name="T30" fmla="*/ 793 h 7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74" h="793">
                <a:moveTo>
                  <a:pt x="760" y="6"/>
                </a:moveTo>
                <a:cubicBezTo>
                  <a:pt x="646" y="0"/>
                  <a:pt x="339" y="54"/>
                  <a:pt x="226" y="138"/>
                </a:cubicBezTo>
                <a:cubicBezTo>
                  <a:pt x="113" y="222"/>
                  <a:pt x="0" y="445"/>
                  <a:pt x="82" y="510"/>
                </a:cubicBezTo>
                <a:cubicBezTo>
                  <a:pt x="164" y="575"/>
                  <a:pt x="600" y="487"/>
                  <a:pt x="718" y="528"/>
                </a:cubicBezTo>
                <a:cubicBezTo>
                  <a:pt x="836" y="569"/>
                  <a:pt x="723" y="719"/>
                  <a:pt x="790" y="756"/>
                </a:cubicBezTo>
                <a:cubicBezTo>
                  <a:pt x="857" y="793"/>
                  <a:pt x="1029" y="785"/>
                  <a:pt x="1120" y="750"/>
                </a:cubicBezTo>
                <a:cubicBezTo>
                  <a:pt x="1211" y="715"/>
                  <a:pt x="1293" y="642"/>
                  <a:pt x="1336" y="546"/>
                </a:cubicBezTo>
                <a:cubicBezTo>
                  <a:pt x="1379" y="450"/>
                  <a:pt x="1474" y="264"/>
                  <a:pt x="1378" y="174"/>
                </a:cubicBezTo>
                <a:cubicBezTo>
                  <a:pt x="1282" y="84"/>
                  <a:pt x="874" y="12"/>
                  <a:pt x="760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3" name="Freeform 49"/>
          <p:cNvSpPr>
            <a:spLocks/>
          </p:cNvSpPr>
          <p:nvPr/>
        </p:nvSpPr>
        <p:spPr bwMode="auto">
          <a:xfrm>
            <a:off x="7821614" y="3867150"/>
            <a:ext cx="1349375" cy="1104900"/>
          </a:xfrm>
          <a:custGeom>
            <a:avLst/>
            <a:gdLst>
              <a:gd name="T0" fmla="*/ 133569086 w 850"/>
              <a:gd name="T1" fmla="*/ 967740057 h 696"/>
              <a:gd name="T2" fmla="*/ 768648428 w 850"/>
              <a:gd name="T3" fmla="*/ 1708666132 h 696"/>
              <a:gd name="T4" fmla="*/ 2008565542 w 850"/>
              <a:gd name="T5" fmla="*/ 695563079 h 696"/>
              <a:gd name="T6" fmla="*/ 1570058083 w 850"/>
              <a:gd name="T7" fmla="*/ 45362809 h 696"/>
              <a:gd name="T8" fmla="*/ 133569086 w 850"/>
              <a:gd name="T9" fmla="*/ 967740057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696"/>
              <a:gd name="T17" fmla="*/ 850 w 850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696">
                <a:moveTo>
                  <a:pt x="53" y="384"/>
                </a:moveTo>
                <a:cubicBezTo>
                  <a:pt x="0" y="494"/>
                  <a:pt x="181" y="696"/>
                  <a:pt x="305" y="678"/>
                </a:cubicBezTo>
                <a:cubicBezTo>
                  <a:pt x="428" y="665"/>
                  <a:pt x="744" y="386"/>
                  <a:pt x="797" y="276"/>
                </a:cubicBezTo>
                <a:cubicBezTo>
                  <a:pt x="850" y="166"/>
                  <a:pt x="747" y="0"/>
                  <a:pt x="623" y="18"/>
                </a:cubicBezTo>
                <a:cubicBezTo>
                  <a:pt x="499" y="36"/>
                  <a:pt x="106" y="274"/>
                  <a:pt x="53" y="3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4" name="Freeform 50"/>
          <p:cNvSpPr>
            <a:spLocks/>
          </p:cNvSpPr>
          <p:nvPr/>
        </p:nvSpPr>
        <p:spPr bwMode="auto">
          <a:xfrm>
            <a:off x="7585075" y="3705226"/>
            <a:ext cx="647700" cy="506413"/>
          </a:xfrm>
          <a:custGeom>
            <a:avLst/>
            <a:gdLst>
              <a:gd name="T0" fmla="*/ 22682199 w 408"/>
              <a:gd name="T1" fmla="*/ 0 h 319"/>
              <a:gd name="T2" fmla="*/ 143648119 w 408"/>
              <a:gd name="T3" fmla="*/ 695563744 h 319"/>
              <a:gd name="T4" fmla="*/ 884575770 w 408"/>
              <a:gd name="T5" fmla="*/ 652721856 h 319"/>
              <a:gd name="T6" fmla="*/ 1005543234 w 408"/>
              <a:gd name="T7" fmla="*/ 45362852 h 319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319"/>
              <a:gd name="T14" fmla="*/ 408 w 408"/>
              <a:gd name="T15" fmla="*/ 319 h 3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319">
                <a:moveTo>
                  <a:pt x="9" y="0"/>
                </a:moveTo>
                <a:cubicBezTo>
                  <a:pt x="9" y="84"/>
                  <a:pt x="0" y="233"/>
                  <a:pt x="57" y="276"/>
                </a:cubicBezTo>
                <a:cubicBezTo>
                  <a:pt x="114" y="319"/>
                  <a:pt x="294" y="302"/>
                  <a:pt x="351" y="259"/>
                </a:cubicBezTo>
                <a:cubicBezTo>
                  <a:pt x="408" y="216"/>
                  <a:pt x="389" y="68"/>
                  <a:pt x="399" y="1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5" name="Freeform 51"/>
          <p:cNvSpPr>
            <a:spLocks/>
          </p:cNvSpPr>
          <p:nvPr/>
        </p:nvSpPr>
        <p:spPr bwMode="auto">
          <a:xfrm>
            <a:off x="6818314" y="3894138"/>
            <a:ext cx="847725" cy="677862"/>
          </a:xfrm>
          <a:custGeom>
            <a:avLst/>
            <a:gdLst>
              <a:gd name="T0" fmla="*/ 1270158566 w 534"/>
              <a:gd name="T1" fmla="*/ 471268141 h 427"/>
              <a:gd name="T2" fmla="*/ 932457783 w 534"/>
              <a:gd name="T3" fmla="*/ 1073585861 h 427"/>
              <a:gd name="T4" fmla="*/ 75604678 w 534"/>
              <a:gd name="T5" fmla="*/ 456147219 h 427"/>
              <a:gd name="T6" fmla="*/ 483869977 w 534"/>
              <a:gd name="T7" fmla="*/ 2519361 h 427"/>
              <a:gd name="T8" fmla="*/ 1270158566 w 534"/>
              <a:gd name="T9" fmla="*/ 471268141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427"/>
              <a:gd name="T17" fmla="*/ 534 w 534"/>
              <a:gd name="T18" fmla="*/ 427 h 4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427">
                <a:moveTo>
                  <a:pt x="504" y="187"/>
                </a:moveTo>
                <a:cubicBezTo>
                  <a:pt x="534" y="258"/>
                  <a:pt x="449" y="427"/>
                  <a:pt x="370" y="426"/>
                </a:cubicBezTo>
                <a:cubicBezTo>
                  <a:pt x="289" y="420"/>
                  <a:pt x="60" y="252"/>
                  <a:pt x="30" y="181"/>
                </a:cubicBezTo>
                <a:cubicBezTo>
                  <a:pt x="0" y="110"/>
                  <a:pt x="113" y="0"/>
                  <a:pt x="192" y="1"/>
                </a:cubicBezTo>
                <a:cubicBezTo>
                  <a:pt x="271" y="2"/>
                  <a:pt x="474" y="116"/>
                  <a:pt x="504" y="18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7304088" y="5240338"/>
            <a:ext cx="1524000" cy="322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 smtClean="0"/>
              <a:t>     4</a:t>
            </a:r>
            <a:endParaRPr lang="en-US" altLang="lv-LV" sz="1800" dirty="0"/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6999288" y="5791201"/>
            <a:ext cx="685800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7380288" y="55626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 flipH="1" flipV="1">
            <a:off x="8218488" y="55626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320" name="AutoShape 56"/>
          <p:cNvSpPr>
            <a:spLocks noChangeArrowheads="1"/>
          </p:cNvSpPr>
          <p:nvPr/>
        </p:nvSpPr>
        <p:spPr bwMode="auto">
          <a:xfrm>
            <a:off x="5856288" y="4343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21" name="AutoShape 57"/>
          <p:cNvSpPr>
            <a:spLocks noChangeArrowheads="1"/>
          </p:cNvSpPr>
          <p:nvPr/>
        </p:nvSpPr>
        <p:spPr bwMode="auto">
          <a:xfrm>
            <a:off x="5856288" y="5486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5349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Insertion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Recall that a red-black tree has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height</a:t>
            </a:r>
          </a:p>
          <a:p>
            <a:pPr eaLnBrk="1" hangingPunct="1"/>
            <a:r>
              <a:rPr lang="en-US" altLang="lv-LV" sz="2000" dirty="0"/>
              <a:t>Step 1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because we visit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nodes</a:t>
            </a:r>
          </a:p>
          <a:p>
            <a:pPr eaLnBrk="1" hangingPunct="1"/>
            <a:r>
              <a:rPr lang="en-US" altLang="lv-LV" sz="2000" dirty="0"/>
              <a:t>Step 2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</a:t>
            </a:r>
          </a:p>
          <a:p>
            <a:pPr eaLnBrk="1" hangingPunct="1"/>
            <a:r>
              <a:rPr lang="en-US" altLang="lv-LV" sz="2000" dirty="0"/>
              <a:t>Step 3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because we perform</a:t>
            </a:r>
          </a:p>
          <a:p>
            <a:pPr lvl="1" eaLnBrk="1" hangingPunct="1"/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 </a:t>
            </a:r>
            <a:r>
              <a:rPr lang="en-US" altLang="lv-LV" sz="1800" dirty="0" err="1"/>
              <a:t>recolorings</a:t>
            </a:r>
            <a:r>
              <a:rPr lang="en-US" altLang="lv-LV" sz="1800" dirty="0"/>
              <a:t>, each taking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(1)</a:t>
            </a:r>
            <a:r>
              <a:rPr lang="en-US" altLang="lv-LV" sz="1800" dirty="0"/>
              <a:t> time, and</a:t>
            </a:r>
          </a:p>
          <a:p>
            <a:pPr lvl="1" eaLnBrk="1" hangingPunct="1"/>
            <a:r>
              <a:rPr lang="en-US" altLang="lv-LV" sz="1800" dirty="0"/>
              <a:t>at most one restructuring taking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(1)</a:t>
            </a:r>
            <a:r>
              <a:rPr lang="en-US" altLang="lv-LV" sz="1800" dirty="0"/>
              <a:t> time</a:t>
            </a:r>
          </a:p>
          <a:p>
            <a:pPr eaLnBrk="1" hangingPunct="1"/>
            <a:r>
              <a:rPr lang="en-US" altLang="lv-LV" sz="2000" dirty="0"/>
              <a:t>Thus, an insertion in a red-black tree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dirty="0"/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752600" y="1600200"/>
            <a:ext cx="4419601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put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200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latin typeface="Times New Roman" panose="02020603050405020304" pitchFamily="18" charset="0"/>
              </a:rPr>
              <a:t>1.	We search for key 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 to locate the insertion node 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endParaRPr lang="en-US" altLang="lv-LV" sz="200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200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latin typeface="Times New Roman" panose="02020603050405020304" pitchFamily="18" charset="0"/>
              </a:rPr>
              <a:t>2.	We add the new entry 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) at node </a:t>
            </a:r>
            <a:r>
              <a:rPr lang="en-US" altLang="lv-LV" sz="2000" b="1" i="1">
                <a:latin typeface="Times New Roman" panose="02020603050405020304" pitchFamily="18" charset="0"/>
              </a:rPr>
              <a:t>z </a:t>
            </a:r>
            <a:r>
              <a:rPr lang="en-US" altLang="lv-LV" sz="2000">
                <a:latin typeface="Times New Roman" panose="02020603050405020304" pitchFamily="18" charset="0"/>
              </a:rPr>
              <a:t>and color 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 red </a:t>
            </a:r>
            <a:endParaRPr lang="en-US" altLang="lv-LV" sz="2000" b="1" i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200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latin typeface="Times New Roman" panose="02020603050405020304" pitchFamily="18" charset="0"/>
              </a:rPr>
              <a:t>3. 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latin typeface="Times New Roman" panose="02020603050405020304" pitchFamily="18" charset="0"/>
              </a:rPr>
              <a:t>doubleRed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sz="2000" b="1" i="1">
                <a:latin typeface="Times New Roman" panose="02020603050405020304" pitchFamily="18" charset="0"/>
              </a:rPr>
              <a:t>isBlack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sibling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parent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	 z </a:t>
            </a:r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latin typeface="Times New Roman" panose="02020603050405020304" pitchFamily="18" charset="0"/>
              </a:rPr>
              <a:t> restructure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return</a:t>
            </a:r>
            <a:endParaRPr lang="en-US" altLang="lv-LV" sz="2000" b="1" i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	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lv-LV" sz="2000">
                <a:latin typeface="Times New Roman" panose="02020603050405020304" pitchFamily="18" charset="0"/>
              </a:rPr>
              <a:t>{</a:t>
            </a: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latin typeface="Times New Roman" panose="02020603050405020304" pitchFamily="18" charset="0"/>
              </a:rPr>
              <a:t>sibling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parent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 is red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>
                <a:latin typeface="Times New Roman" panose="02020603050405020304" pitchFamily="18" charset="0"/>
              </a:rPr>
              <a:t>	 </a:t>
            </a:r>
            <a:r>
              <a:rPr lang="en-US" altLang="lv-LV" sz="2000" b="1" i="1">
                <a:latin typeface="Times New Roman" panose="02020603050405020304" pitchFamily="18" charset="0"/>
              </a:rPr>
              <a:t>z </a:t>
            </a:r>
            <a:r>
              <a:rPr lang="en-US" altLang="lv-LV" sz="20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latin typeface="Times New Roman" panose="02020603050405020304" pitchFamily="18" charset="0"/>
              </a:rPr>
              <a:t> recolor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00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To perform operation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, we first execute the deletion algorithm for binary search trees</a:t>
            </a:r>
          </a:p>
          <a:p>
            <a:pPr eaLnBrk="1" hangingPunct="1"/>
            <a:r>
              <a:rPr lang="en-US" altLang="lv-LV" sz="2000"/>
              <a:t>Let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be the internal node removed, </a:t>
            </a:r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  <a:r>
              <a:rPr lang="en-US" altLang="lv-LV" sz="2000"/>
              <a:t> the external node removed, and </a:t>
            </a:r>
            <a:r>
              <a:rPr lang="en-US" altLang="lv-LV" sz="2000" b="1" i="1">
                <a:latin typeface="Times New Roman" panose="02020603050405020304" pitchFamily="18" charset="0"/>
              </a:rPr>
              <a:t>r</a:t>
            </a:r>
            <a:r>
              <a:rPr lang="en-US" altLang="lv-LV" sz="2000"/>
              <a:t> the sibling of </a:t>
            </a:r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  <a:endParaRPr lang="en-US" altLang="lv-LV" sz="2000"/>
          </a:p>
          <a:p>
            <a:pPr lvl="1" eaLnBrk="1" hangingPunct="1"/>
            <a:r>
              <a:rPr lang="en-US" altLang="lv-LV" sz="1800"/>
              <a:t>If either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of </a:t>
            </a:r>
            <a:r>
              <a:rPr lang="en-US" altLang="lv-LV" sz="1800" b="1" i="1">
                <a:latin typeface="Times New Roman" panose="02020603050405020304" pitchFamily="18" charset="0"/>
              </a:rPr>
              <a:t>r</a:t>
            </a:r>
            <a:r>
              <a:rPr lang="en-US" altLang="lv-LV" sz="1800"/>
              <a:t> was red, we color </a:t>
            </a:r>
            <a:r>
              <a:rPr lang="en-US" altLang="lv-LV" sz="1800" b="1" i="1">
                <a:latin typeface="Times New Roman" panose="02020603050405020304" pitchFamily="18" charset="0"/>
              </a:rPr>
              <a:t>r</a:t>
            </a:r>
            <a:r>
              <a:rPr lang="en-US" altLang="lv-LV" sz="1800"/>
              <a:t> black and we are done</a:t>
            </a:r>
          </a:p>
          <a:p>
            <a:pPr lvl="1" eaLnBrk="1" hangingPunct="1"/>
            <a:r>
              <a:rPr lang="en-US" altLang="lv-LV" sz="1800"/>
              <a:t>Else (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and </a:t>
            </a:r>
            <a:r>
              <a:rPr lang="en-US" altLang="lv-LV" sz="1800" b="1" i="1">
                <a:latin typeface="Times New Roman" panose="02020603050405020304" pitchFamily="18" charset="0"/>
              </a:rPr>
              <a:t>r</a:t>
            </a:r>
            <a:r>
              <a:rPr lang="en-US" altLang="lv-LV" sz="1800"/>
              <a:t> were both black) we color </a:t>
            </a:r>
            <a:r>
              <a:rPr lang="en-US" altLang="lv-LV" sz="1800" b="1" i="1">
                <a:latin typeface="Times New Roman" panose="02020603050405020304" pitchFamily="18" charset="0"/>
              </a:rPr>
              <a:t>r</a:t>
            </a:r>
            <a:r>
              <a:rPr lang="en-US" altLang="lv-LV" sz="1800"/>
              <a:t> </a:t>
            </a:r>
            <a:r>
              <a:rPr lang="en-US" altLang="lv-LV" sz="1800" b="1" i="1"/>
              <a:t>double black</a:t>
            </a:r>
            <a:r>
              <a:rPr lang="en-US" altLang="lv-LV" sz="1800"/>
              <a:t>, which is a violation of the internal property requiring a reorganization of the tree</a:t>
            </a:r>
          </a:p>
          <a:p>
            <a:pPr eaLnBrk="1" hangingPunct="1"/>
            <a:r>
              <a:rPr lang="en-US" altLang="lv-LV" sz="2000"/>
              <a:t>Example where the deletion of  8 causes a double black:</a:t>
            </a:r>
            <a:endParaRPr lang="en-US" altLang="lv-LV" sz="2800"/>
          </a:p>
        </p:txBody>
      </p:sp>
      <p:sp>
        <p:nvSpPr>
          <p:cNvPr id="13318" name="Oval 17"/>
          <p:cNvSpPr>
            <a:spLocks noChangeArrowheads="1"/>
          </p:cNvSpPr>
          <p:nvPr/>
        </p:nvSpPr>
        <p:spPr bwMode="auto">
          <a:xfrm>
            <a:off x="4330700" y="441960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3319" name="AutoShape 18"/>
          <p:cNvCxnSpPr>
            <a:cxnSpLocks noChangeShapeType="1"/>
            <a:stCxn id="13324" idx="0"/>
            <a:endCxn id="13318" idx="5"/>
          </p:cNvCxnSpPr>
          <p:nvPr/>
        </p:nvCxnSpPr>
        <p:spPr bwMode="auto">
          <a:xfrm flipH="1" flipV="1">
            <a:off x="4603751" y="4711700"/>
            <a:ext cx="703263" cy="165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19"/>
          <p:cNvCxnSpPr>
            <a:cxnSpLocks noChangeShapeType="1"/>
            <a:stCxn id="13321" idx="7"/>
            <a:endCxn id="13318" idx="3"/>
          </p:cNvCxnSpPr>
          <p:nvPr/>
        </p:nvCxnSpPr>
        <p:spPr bwMode="auto">
          <a:xfrm flipV="1">
            <a:off x="3686176" y="4711701"/>
            <a:ext cx="690563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Oval 20"/>
          <p:cNvSpPr>
            <a:spLocks noChangeArrowheads="1"/>
          </p:cNvSpPr>
          <p:nvPr/>
        </p:nvSpPr>
        <p:spPr bwMode="auto">
          <a:xfrm>
            <a:off x="3413126" y="491490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22" name="Rectangle 21"/>
          <p:cNvSpPr>
            <a:spLocks noChangeAspect="1" noChangeArrowheads="1"/>
          </p:cNvSpPr>
          <p:nvPr/>
        </p:nvSpPr>
        <p:spPr bwMode="auto">
          <a:xfrm>
            <a:off x="3048000" y="549116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23" name="AutoShape 22"/>
          <p:cNvCxnSpPr>
            <a:cxnSpLocks noChangeShapeType="1"/>
            <a:stCxn id="13322" idx="0"/>
            <a:endCxn id="13321" idx="3"/>
          </p:cNvCxnSpPr>
          <p:nvPr/>
        </p:nvCxnSpPr>
        <p:spPr bwMode="auto">
          <a:xfrm flipV="1">
            <a:off x="3163888" y="5207001"/>
            <a:ext cx="296862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Oval 23"/>
          <p:cNvSpPr>
            <a:spLocks noChangeArrowheads="1"/>
          </p:cNvSpPr>
          <p:nvPr/>
        </p:nvSpPr>
        <p:spPr bwMode="auto">
          <a:xfrm>
            <a:off x="5146675" y="489585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325" name="Rectangle 24"/>
          <p:cNvSpPr>
            <a:spLocks noChangeAspect="1" noChangeArrowheads="1"/>
          </p:cNvSpPr>
          <p:nvPr/>
        </p:nvSpPr>
        <p:spPr bwMode="auto">
          <a:xfrm>
            <a:off x="4897439" y="547211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26" name="Rectangle 25"/>
          <p:cNvSpPr>
            <a:spLocks noChangeAspect="1" noChangeArrowheads="1"/>
          </p:cNvSpPr>
          <p:nvPr/>
        </p:nvSpPr>
        <p:spPr bwMode="auto">
          <a:xfrm>
            <a:off x="5484814" y="547211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27" name="AutoShape 26"/>
          <p:cNvCxnSpPr>
            <a:cxnSpLocks noChangeShapeType="1"/>
            <a:stCxn id="13326" idx="0"/>
            <a:endCxn id="13324" idx="5"/>
          </p:cNvCxnSpPr>
          <p:nvPr/>
        </p:nvCxnSpPr>
        <p:spPr bwMode="auto">
          <a:xfrm flipH="1" flipV="1">
            <a:off x="5419726" y="5187951"/>
            <a:ext cx="180975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27"/>
          <p:cNvCxnSpPr>
            <a:cxnSpLocks noChangeShapeType="1"/>
            <a:stCxn id="13325" idx="0"/>
            <a:endCxn id="13324" idx="3"/>
          </p:cNvCxnSpPr>
          <p:nvPr/>
        </p:nvCxnSpPr>
        <p:spPr bwMode="auto">
          <a:xfrm flipV="1">
            <a:off x="5013325" y="5187951"/>
            <a:ext cx="179388" cy="265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28"/>
          <p:cNvSpPr>
            <a:spLocks noChangeArrowheads="1"/>
          </p:cNvSpPr>
          <p:nvPr/>
        </p:nvSpPr>
        <p:spPr bwMode="auto">
          <a:xfrm>
            <a:off x="3832225" y="5486401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3330" name="Rectangle 29"/>
          <p:cNvSpPr>
            <a:spLocks noChangeAspect="1" noChangeArrowheads="1"/>
          </p:cNvSpPr>
          <p:nvPr/>
        </p:nvSpPr>
        <p:spPr bwMode="auto">
          <a:xfrm>
            <a:off x="3582989" y="6062664"/>
            <a:ext cx="230187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31" name="Rectangle 30"/>
          <p:cNvSpPr>
            <a:spLocks noChangeAspect="1" noChangeArrowheads="1"/>
          </p:cNvSpPr>
          <p:nvPr/>
        </p:nvSpPr>
        <p:spPr bwMode="auto">
          <a:xfrm>
            <a:off x="4229100" y="606266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32" name="AutoShape 31"/>
          <p:cNvCxnSpPr>
            <a:cxnSpLocks noChangeShapeType="1"/>
            <a:stCxn id="13331" idx="0"/>
            <a:endCxn id="13329" idx="5"/>
          </p:cNvCxnSpPr>
          <p:nvPr/>
        </p:nvCxnSpPr>
        <p:spPr bwMode="auto">
          <a:xfrm flipH="1" flipV="1">
            <a:off x="4105276" y="5768975"/>
            <a:ext cx="239713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32"/>
          <p:cNvCxnSpPr>
            <a:cxnSpLocks noChangeShapeType="1"/>
            <a:stCxn id="13330" idx="0"/>
            <a:endCxn id="13329" idx="3"/>
          </p:cNvCxnSpPr>
          <p:nvPr/>
        </p:nvCxnSpPr>
        <p:spPr bwMode="auto">
          <a:xfrm flipV="1">
            <a:off x="3698875" y="5768975"/>
            <a:ext cx="179388" cy="274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33"/>
          <p:cNvCxnSpPr>
            <a:cxnSpLocks noChangeShapeType="1"/>
            <a:stCxn id="13329" idx="0"/>
            <a:endCxn id="13321" idx="5"/>
          </p:cNvCxnSpPr>
          <p:nvPr/>
        </p:nvCxnSpPr>
        <p:spPr bwMode="auto">
          <a:xfrm flipH="1" flipV="1">
            <a:off x="3686175" y="5207001"/>
            <a:ext cx="306388" cy="2698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36"/>
          <p:cNvSpPr txBox="1">
            <a:spLocks noChangeArrowheads="1"/>
          </p:cNvSpPr>
          <p:nvPr/>
        </p:nvSpPr>
        <p:spPr bwMode="auto">
          <a:xfrm>
            <a:off x="5334000" y="4572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36" name="Text Box 37"/>
          <p:cNvSpPr txBox="1">
            <a:spLocks noChangeArrowheads="1"/>
          </p:cNvSpPr>
          <p:nvPr/>
        </p:nvSpPr>
        <p:spPr bwMode="auto">
          <a:xfrm>
            <a:off x="4641850" y="51054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37" name="AutoShape 38"/>
          <p:cNvSpPr>
            <a:spLocks noChangeArrowheads="1"/>
          </p:cNvSpPr>
          <p:nvPr/>
        </p:nvSpPr>
        <p:spPr bwMode="auto">
          <a:xfrm>
            <a:off x="6400800" y="484505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38" name="Text Box 41"/>
          <p:cNvSpPr txBox="1">
            <a:spLocks noChangeArrowheads="1"/>
          </p:cNvSpPr>
          <p:nvPr/>
        </p:nvSpPr>
        <p:spPr bwMode="auto">
          <a:xfrm>
            <a:off x="5638800" y="5105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3339" name="Oval 42"/>
          <p:cNvSpPr>
            <a:spLocks noChangeArrowheads="1"/>
          </p:cNvSpPr>
          <p:nvPr/>
        </p:nvSpPr>
        <p:spPr bwMode="auto">
          <a:xfrm>
            <a:off x="8748714" y="4421189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3340" name="AutoShape 43"/>
          <p:cNvCxnSpPr>
            <a:cxnSpLocks noChangeShapeType="1"/>
            <a:stCxn id="13345" idx="0"/>
            <a:endCxn id="13339" idx="5"/>
          </p:cNvCxnSpPr>
          <p:nvPr/>
        </p:nvCxnSpPr>
        <p:spPr bwMode="auto">
          <a:xfrm flipH="1" flipV="1">
            <a:off x="9021764" y="4713289"/>
            <a:ext cx="542925" cy="263525"/>
          </a:xfrm>
          <a:prstGeom prst="straightConnector1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44"/>
          <p:cNvCxnSpPr>
            <a:cxnSpLocks noChangeShapeType="1"/>
            <a:stCxn id="13342" idx="7"/>
            <a:endCxn id="13339" idx="3"/>
          </p:cNvCxnSpPr>
          <p:nvPr/>
        </p:nvCxnSpPr>
        <p:spPr bwMode="auto">
          <a:xfrm flipV="1">
            <a:off x="8269288" y="4713289"/>
            <a:ext cx="525462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2" name="Oval 45"/>
          <p:cNvSpPr>
            <a:spLocks noChangeArrowheads="1"/>
          </p:cNvSpPr>
          <p:nvPr/>
        </p:nvSpPr>
        <p:spPr bwMode="auto">
          <a:xfrm>
            <a:off x="7996239" y="4916489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43" name="Rectangle 46"/>
          <p:cNvSpPr>
            <a:spLocks noChangeAspect="1" noChangeArrowheads="1"/>
          </p:cNvSpPr>
          <p:nvPr/>
        </p:nvSpPr>
        <p:spPr bwMode="auto">
          <a:xfrm>
            <a:off x="7631114" y="5492750"/>
            <a:ext cx="230187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44" name="AutoShape 47"/>
          <p:cNvCxnSpPr>
            <a:cxnSpLocks noChangeShapeType="1"/>
            <a:stCxn id="13343" idx="0"/>
            <a:endCxn id="13342" idx="3"/>
          </p:cNvCxnSpPr>
          <p:nvPr/>
        </p:nvCxnSpPr>
        <p:spPr bwMode="auto">
          <a:xfrm flipV="1">
            <a:off x="7747001" y="5208588"/>
            <a:ext cx="29686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Rectangle 50"/>
          <p:cNvSpPr>
            <a:spLocks noChangeAspect="1" noChangeArrowheads="1"/>
          </p:cNvSpPr>
          <p:nvPr/>
        </p:nvSpPr>
        <p:spPr bwMode="auto">
          <a:xfrm>
            <a:off x="9448800" y="4995864"/>
            <a:ext cx="230188" cy="230187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6" name="Oval 53"/>
          <p:cNvSpPr>
            <a:spLocks noChangeArrowheads="1"/>
          </p:cNvSpPr>
          <p:nvPr/>
        </p:nvSpPr>
        <p:spPr bwMode="auto">
          <a:xfrm>
            <a:off x="8415339" y="548798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3347" name="Rectangle 54"/>
          <p:cNvSpPr>
            <a:spLocks noChangeAspect="1" noChangeArrowheads="1"/>
          </p:cNvSpPr>
          <p:nvPr/>
        </p:nvSpPr>
        <p:spPr bwMode="auto">
          <a:xfrm>
            <a:off x="8166100" y="6064250"/>
            <a:ext cx="230188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sp>
        <p:nvSpPr>
          <p:cNvPr id="13348" name="Rectangle 55"/>
          <p:cNvSpPr>
            <a:spLocks noChangeAspect="1" noChangeArrowheads="1"/>
          </p:cNvSpPr>
          <p:nvPr/>
        </p:nvSpPr>
        <p:spPr bwMode="auto">
          <a:xfrm>
            <a:off x="8812214" y="6064250"/>
            <a:ext cx="230187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/>
          </a:p>
        </p:txBody>
      </p:sp>
      <p:cxnSp>
        <p:nvCxnSpPr>
          <p:cNvPr id="13349" name="AutoShape 56"/>
          <p:cNvCxnSpPr>
            <a:cxnSpLocks noChangeShapeType="1"/>
            <a:stCxn id="13348" idx="0"/>
            <a:endCxn id="13346" idx="5"/>
          </p:cNvCxnSpPr>
          <p:nvPr/>
        </p:nvCxnSpPr>
        <p:spPr bwMode="auto">
          <a:xfrm flipH="1" flipV="1">
            <a:off x="8688388" y="5770564"/>
            <a:ext cx="239712" cy="274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AutoShape 57"/>
          <p:cNvCxnSpPr>
            <a:cxnSpLocks noChangeShapeType="1"/>
            <a:stCxn id="13347" idx="0"/>
            <a:endCxn id="13346" idx="3"/>
          </p:cNvCxnSpPr>
          <p:nvPr/>
        </p:nvCxnSpPr>
        <p:spPr bwMode="auto">
          <a:xfrm flipV="1">
            <a:off x="8281989" y="5770564"/>
            <a:ext cx="179387" cy="274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1" name="AutoShape 58"/>
          <p:cNvCxnSpPr>
            <a:cxnSpLocks noChangeShapeType="1"/>
            <a:stCxn id="13346" idx="0"/>
            <a:endCxn id="13342" idx="5"/>
          </p:cNvCxnSpPr>
          <p:nvPr/>
        </p:nvCxnSpPr>
        <p:spPr bwMode="auto">
          <a:xfrm flipH="1" flipV="1">
            <a:off x="8269289" y="5208589"/>
            <a:ext cx="306387" cy="2698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2" name="Text Box 59"/>
          <p:cNvSpPr txBox="1">
            <a:spLocks noChangeArrowheads="1"/>
          </p:cNvSpPr>
          <p:nvPr/>
        </p:nvSpPr>
        <p:spPr bwMode="auto">
          <a:xfrm>
            <a:off x="9601200" y="4616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245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Remedying a Double Black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The algorithm for remedying a double black node </a:t>
            </a:r>
            <a:r>
              <a:rPr lang="en-US" altLang="lv-LV" sz="2000" b="1" i="1">
                <a:latin typeface="Times New Roman" panose="02020603050405020304" pitchFamily="18" charset="0"/>
              </a:rPr>
              <a:t>w</a:t>
            </a:r>
            <a:r>
              <a:rPr lang="en-US" altLang="lv-LV" sz="2000"/>
              <a:t> with sibling </a:t>
            </a:r>
            <a:r>
              <a:rPr lang="en-US" altLang="lv-LV" sz="2000" b="1" i="1">
                <a:latin typeface="Times New Roman" panose="02020603050405020304" pitchFamily="18" charset="0"/>
              </a:rPr>
              <a:t>y</a:t>
            </a:r>
            <a:r>
              <a:rPr lang="en-US" altLang="lv-LV" sz="2000"/>
              <a:t> considers three cases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	</a:t>
            </a:r>
            <a:r>
              <a:rPr lang="en-US" altLang="lv-LV" sz="2000">
                <a:solidFill>
                  <a:schemeClr val="tx2"/>
                </a:solidFill>
              </a:rPr>
              <a:t>Case 1</a:t>
            </a:r>
            <a:r>
              <a:rPr lang="en-US" altLang="lv-LV" sz="2000"/>
              <a:t>: </a:t>
            </a:r>
            <a:r>
              <a:rPr lang="en-US" altLang="lv-LV" sz="2000" b="1" i="1">
                <a:latin typeface="Times New Roman" panose="02020603050405020304" pitchFamily="18" charset="0"/>
              </a:rPr>
              <a:t>y</a:t>
            </a:r>
            <a:r>
              <a:rPr lang="en-US" altLang="lv-LV" sz="2000"/>
              <a:t> is black and has a red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We perform a </a:t>
            </a:r>
            <a:r>
              <a:rPr lang="en-US" altLang="lv-LV" sz="1800">
                <a:solidFill>
                  <a:schemeClr val="tx2"/>
                </a:solidFill>
              </a:rPr>
              <a:t>restructuring</a:t>
            </a:r>
            <a:r>
              <a:rPr lang="en-US" altLang="lv-LV" sz="1800"/>
              <a:t>, equivalent to a </a:t>
            </a:r>
            <a:r>
              <a:rPr lang="en-US" altLang="lv-LV" sz="1800">
                <a:solidFill>
                  <a:schemeClr val="tx2"/>
                </a:solidFill>
              </a:rPr>
              <a:t>transfer </a:t>
            </a:r>
            <a:r>
              <a:rPr lang="en-US" altLang="lv-LV" sz="1800"/>
              <a:t>, and we are done</a:t>
            </a:r>
            <a:endParaRPr lang="en-US" altLang="lv-LV" sz="18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	</a:t>
            </a:r>
            <a:r>
              <a:rPr lang="en-US" altLang="lv-LV" sz="2000">
                <a:solidFill>
                  <a:schemeClr val="tx2"/>
                </a:solidFill>
              </a:rPr>
              <a:t>Case 2</a:t>
            </a:r>
            <a:r>
              <a:rPr lang="en-US" altLang="lv-LV" sz="2000"/>
              <a:t>: </a:t>
            </a:r>
            <a:r>
              <a:rPr lang="en-US" altLang="lv-LV" sz="2000" b="1" i="1">
                <a:latin typeface="Times New Roman" panose="02020603050405020304" pitchFamily="18" charset="0"/>
              </a:rPr>
              <a:t>y</a:t>
            </a:r>
            <a:r>
              <a:rPr lang="en-US" altLang="lv-LV" sz="2000"/>
              <a:t> is black and its children are both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We perform a </a:t>
            </a:r>
            <a:r>
              <a:rPr lang="en-US" altLang="lv-LV" sz="1800">
                <a:solidFill>
                  <a:schemeClr val="tx2"/>
                </a:solidFill>
              </a:rPr>
              <a:t>recoloring</a:t>
            </a:r>
            <a:r>
              <a:rPr lang="en-US" altLang="lv-LV" sz="1800"/>
              <a:t>, equivalent to a </a:t>
            </a:r>
            <a:r>
              <a:rPr lang="en-US" altLang="lv-LV" sz="1800">
                <a:solidFill>
                  <a:schemeClr val="tx2"/>
                </a:solidFill>
              </a:rPr>
              <a:t>fusion</a:t>
            </a:r>
            <a:r>
              <a:rPr lang="en-US" altLang="lv-LV" sz="1800"/>
              <a:t>, which may propagate up the double black violation</a:t>
            </a:r>
            <a:endParaRPr lang="en-US" altLang="lv-LV" sz="18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	</a:t>
            </a:r>
            <a:r>
              <a:rPr lang="en-US" altLang="lv-LV" sz="2000">
                <a:solidFill>
                  <a:schemeClr val="tx2"/>
                </a:solidFill>
              </a:rPr>
              <a:t>Case 3</a:t>
            </a:r>
            <a:r>
              <a:rPr lang="en-US" altLang="lv-LV" sz="2000"/>
              <a:t>: </a:t>
            </a:r>
            <a:r>
              <a:rPr lang="en-US" altLang="lv-LV" sz="2000" b="1" i="1">
                <a:latin typeface="Times New Roman" panose="02020603050405020304" pitchFamily="18" charset="0"/>
              </a:rPr>
              <a:t>y</a:t>
            </a:r>
            <a:r>
              <a:rPr lang="en-US" altLang="lv-LV" sz="2000"/>
              <a:t> is 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We perform an </a:t>
            </a:r>
            <a:r>
              <a:rPr lang="en-US" altLang="lv-LV" sz="1800">
                <a:solidFill>
                  <a:schemeClr val="tx2"/>
                </a:solidFill>
              </a:rPr>
              <a:t>adjustment</a:t>
            </a:r>
            <a:r>
              <a:rPr lang="en-US" altLang="lv-LV" sz="1800"/>
              <a:t>, equivalent to choosing a different representation of a 3-node, after which either Case 1 or Case 2 applies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Deletion in a red-black tree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time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AAAE47-8D4C-4BBD-89BE-553E57C80EA5}" type="slidenum">
              <a:rPr lang="en-US" altLang="lv-LV" sz="1400"/>
              <a:pPr eaLnBrk="1" hangingPunct="1"/>
              <a:t>28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4256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Red-Black Tree Reorganization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13DB99E-E3CB-4AC0-87A5-4E4C138E6FF0}" type="slidenum">
              <a:rPr lang="en-US" altLang="lv-LV" sz="1400"/>
              <a:pPr eaLnBrk="1" hangingPunct="1"/>
              <a:t>29</a:t>
            </a:fld>
            <a:endParaRPr lang="en-US" altLang="lv-LV" sz="1400"/>
          </a:p>
        </p:txBody>
      </p:sp>
      <p:graphicFrame>
        <p:nvGraphicFramePr>
          <p:cNvPr id="9" name="Group 2195"/>
          <p:cNvGraphicFramePr>
            <a:graphicFrameLocks/>
          </p:cNvGraphicFramePr>
          <p:nvPr>
            <p:extLst/>
          </p:nvPr>
        </p:nvGraphicFramePr>
        <p:xfrm>
          <a:off x="2209800" y="1600201"/>
          <a:ext cx="8001000" cy="211816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Insertion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remedy double red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Red-black tree action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(2,4) tree action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 of 4-node representation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red removed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recoloring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split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red removed or propagated up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193"/>
          <p:cNvGraphicFramePr>
            <a:graphicFrameLocks noGrp="1"/>
          </p:cNvGraphicFramePr>
          <p:nvPr>
            <p:extLst/>
          </p:nvPr>
        </p:nvGraphicFramePr>
        <p:xfrm>
          <a:off x="2209800" y="3810001"/>
          <a:ext cx="8001000" cy="2499094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Deletion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remedy double black</a:t>
                      </a:r>
                    </a:p>
                  </a:txBody>
                  <a:tcPr marT="45708" marB="45708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8" marB="45708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Red-black tree action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(2,4) tree action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transfer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black removed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recoloring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fusion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black removed or propagated up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adjustment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 of 3-node representation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 or recoloring follows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3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Multi-Way Inorder Traversal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We can extend the notion of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from binary trees to multi-way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Namely, we visit item 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lv-LV" sz="2000" dirty="0">
                <a:latin typeface="Times New Roman" panose="02020603050405020304" pitchFamily="18" charset="0"/>
              </a:rPr>
              <a:t>,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of node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between the recursive traversals of the subtrees of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rooted at children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2000" dirty="0"/>
              <a:t> and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2000" b="1" i="1" dirty="0">
                <a:latin typeface="Symbol" panose="05050102010706020507" pitchFamily="18" charset="2"/>
              </a:rPr>
              <a:t> </a:t>
            </a:r>
            <a:r>
              <a:rPr lang="en-US" altLang="lv-LV" sz="2000" baseline="-25000" dirty="0">
                <a:latin typeface="Symbol" panose="05050102010706020507" pitchFamily="18" charset="2"/>
              </a:rPr>
              <a:t>+</a:t>
            </a:r>
            <a:r>
              <a:rPr lang="en-US" altLang="lv-LV" sz="2000" b="1" i="1" dirty="0">
                <a:latin typeface="Symbol" panose="05050102010706020507" pitchFamily="18" charset="2"/>
              </a:rPr>
              <a:t> 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of a multi-way search tree visits the keys in increasing order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5334000" y="37861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11    24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2895600" y="43957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lv-LV" altLang="lv-LV" dirty="0" smtClean="0"/>
              <a:t> </a:t>
            </a:r>
            <a:r>
              <a:rPr lang="en-US" altLang="lv-LV" dirty="0" smtClean="0"/>
              <a:t>2   </a:t>
            </a:r>
            <a:r>
              <a:rPr lang="en-US" altLang="lv-LV" dirty="0"/>
              <a:t>6   8</a:t>
            </a:r>
            <a:endParaRPr lang="en-US" altLang="lv-LV" sz="2400" dirty="0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5562600" y="4395788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lv-LV" altLang="lv-LV" dirty="0" smtClean="0"/>
              <a:t> </a:t>
            </a:r>
            <a:r>
              <a:rPr lang="en-US" altLang="lv-LV" dirty="0" smtClean="0"/>
              <a:t>15</a:t>
            </a:r>
            <a:endParaRPr lang="en-US" altLang="lv-LV" dirty="0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8191500" y="50053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30</a:t>
            </a:r>
            <a:endParaRPr lang="en-US" altLang="lv-LV" sz="2400"/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7848600" y="43957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27    32</a:t>
            </a:r>
            <a:endParaRPr lang="en-US" altLang="lv-LV" sz="2400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76200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94488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5562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6324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28194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34290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7" name="Rectangle 15"/>
          <p:cNvSpPr>
            <a:spLocks noChangeArrowheads="1"/>
          </p:cNvSpPr>
          <p:nvPr/>
        </p:nvSpPr>
        <p:spPr bwMode="auto">
          <a:xfrm>
            <a:off x="40386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4648200" y="50053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5139" name="AutoShape 17"/>
          <p:cNvCxnSpPr>
            <a:cxnSpLocks noChangeShapeType="1"/>
            <a:stCxn id="5126" idx="3"/>
            <a:endCxn id="5127" idx="0"/>
          </p:cNvCxnSpPr>
          <p:nvPr/>
        </p:nvCxnSpPr>
        <p:spPr bwMode="auto">
          <a:xfrm flipH="1">
            <a:off x="3886200" y="4121151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8"/>
          <p:cNvCxnSpPr>
            <a:cxnSpLocks noChangeShapeType="1"/>
            <a:stCxn id="5126" idx="4"/>
            <a:endCxn id="5128" idx="0"/>
          </p:cNvCxnSpPr>
          <p:nvPr/>
        </p:nvCxnSpPr>
        <p:spPr bwMode="auto">
          <a:xfrm>
            <a:off x="6096000" y="41767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9"/>
          <p:cNvCxnSpPr>
            <a:cxnSpLocks noChangeShapeType="1"/>
            <a:stCxn id="5126" idx="5"/>
            <a:endCxn id="5130" idx="0"/>
          </p:cNvCxnSpPr>
          <p:nvPr/>
        </p:nvCxnSpPr>
        <p:spPr bwMode="auto">
          <a:xfrm>
            <a:off x="6634164" y="4121151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0"/>
          <p:cNvCxnSpPr>
            <a:cxnSpLocks noChangeShapeType="1"/>
            <a:stCxn id="5127" idx="3"/>
            <a:endCxn id="5135" idx="0"/>
          </p:cNvCxnSpPr>
          <p:nvPr/>
        </p:nvCxnSpPr>
        <p:spPr bwMode="auto">
          <a:xfrm flipH="1">
            <a:off x="2971801" y="4730751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1"/>
          <p:cNvCxnSpPr>
            <a:cxnSpLocks noChangeShapeType="1"/>
            <a:stCxn id="5127" idx="5"/>
            <a:endCxn id="5138" idx="0"/>
          </p:cNvCxnSpPr>
          <p:nvPr/>
        </p:nvCxnSpPr>
        <p:spPr bwMode="auto">
          <a:xfrm>
            <a:off x="4586288" y="4730751"/>
            <a:ext cx="21431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Line 22"/>
          <p:cNvSpPr>
            <a:spLocks noChangeShapeType="1"/>
          </p:cNvSpPr>
          <p:nvPr/>
        </p:nvSpPr>
        <p:spPr bwMode="auto">
          <a:xfrm flipV="1">
            <a:off x="3581400" y="47767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45" name="Line 23"/>
          <p:cNvSpPr>
            <a:spLocks noChangeShapeType="1"/>
          </p:cNvSpPr>
          <p:nvPr/>
        </p:nvSpPr>
        <p:spPr bwMode="auto">
          <a:xfrm flipH="1" flipV="1">
            <a:off x="4114800" y="47767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8191500" y="5614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8877300" y="5614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5148" name="AutoShape 26"/>
          <p:cNvCxnSpPr>
            <a:cxnSpLocks noChangeShapeType="1"/>
            <a:stCxn id="5129" idx="0"/>
            <a:endCxn id="5130" idx="4"/>
          </p:cNvCxnSpPr>
          <p:nvPr/>
        </p:nvCxnSpPr>
        <p:spPr bwMode="auto">
          <a:xfrm flipV="1">
            <a:off x="8686800" y="47863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27"/>
          <p:cNvCxnSpPr>
            <a:cxnSpLocks noChangeShapeType="1"/>
            <a:stCxn id="5131" idx="0"/>
            <a:endCxn id="5130" idx="3"/>
          </p:cNvCxnSpPr>
          <p:nvPr/>
        </p:nvCxnSpPr>
        <p:spPr bwMode="auto">
          <a:xfrm flipV="1">
            <a:off x="7772401" y="4730751"/>
            <a:ext cx="3222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28"/>
          <p:cNvCxnSpPr>
            <a:cxnSpLocks noChangeShapeType="1"/>
            <a:stCxn id="5132" idx="0"/>
            <a:endCxn id="5130" idx="5"/>
          </p:cNvCxnSpPr>
          <p:nvPr/>
        </p:nvCxnSpPr>
        <p:spPr bwMode="auto">
          <a:xfrm flipH="1" flipV="1">
            <a:off x="9278938" y="4730751"/>
            <a:ext cx="32226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1" name="Line 29"/>
          <p:cNvSpPr>
            <a:spLocks noChangeShapeType="1"/>
          </p:cNvSpPr>
          <p:nvPr/>
        </p:nvSpPr>
        <p:spPr bwMode="auto">
          <a:xfrm flipH="1" flipV="1">
            <a:off x="6324600" y="47767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 flipV="1">
            <a:off x="5715000" y="47767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53" name="Line 31"/>
          <p:cNvSpPr>
            <a:spLocks noChangeShapeType="1"/>
          </p:cNvSpPr>
          <p:nvPr/>
        </p:nvSpPr>
        <p:spPr bwMode="auto">
          <a:xfrm flipV="1">
            <a:off x="8343900" y="5386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54" name="Line 32"/>
          <p:cNvSpPr>
            <a:spLocks noChangeShapeType="1"/>
          </p:cNvSpPr>
          <p:nvPr/>
        </p:nvSpPr>
        <p:spPr bwMode="auto">
          <a:xfrm flipH="1" flipV="1">
            <a:off x="8877300" y="5386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2819401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3429001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4038601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158" name="Text Box 36"/>
          <p:cNvSpPr txBox="1">
            <a:spLocks noChangeArrowheads="1"/>
          </p:cNvSpPr>
          <p:nvPr/>
        </p:nvSpPr>
        <p:spPr bwMode="auto">
          <a:xfrm>
            <a:off x="4648201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159" name="Text Box 37"/>
          <p:cNvSpPr txBox="1">
            <a:spLocks noChangeArrowheads="1"/>
          </p:cNvSpPr>
          <p:nvPr/>
        </p:nvSpPr>
        <p:spPr bwMode="auto">
          <a:xfrm>
            <a:off x="5562601" y="5310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160" name="Text Box 38"/>
          <p:cNvSpPr txBox="1">
            <a:spLocks noChangeArrowheads="1"/>
          </p:cNvSpPr>
          <p:nvPr/>
        </p:nvSpPr>
        <p:spPr bwMode="auto">
          <a:xfrm>
            <a:off x="6262689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5161" name="Text Box 39"/>
          <p:cNvSpPr txBox="1">
            <a:spLocks noChangeArrowheads="1"/>
          </p:cNvSpPr>
          <p:nvPr/>
        </p:nvSpPr>
        <p:spPr bwMode="auto">
          <a:xfrm>
            <a:off x="7558089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5162" name="Text Box 40"/>
          <p:cNvSpPr txBox="1">
            <a:spLocks noChangeArrowheads="1"/>
          </p:cNvSpPr>
          <p:nvPr/>
        </p:nvSpPr>
        <p:spPr bwMode="auto">
          <a:xfrm>
            <a:off x="9386889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5163" name="Text Box 41"/>
          <p:cNvSpPr txBox="1">
            <a:spLocks noChangeArrowheads="1"/>
          </p:cNvSpPr>
          <p:nvPr/>
        </p:nvSpPr>
        <p:spPr bwMode="auto">
          <a:xfrm>
            <a:off x="8120064" y="59578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5164" name="Text Box 42"/>
          <p:cNvSpPr txBox="1">
            <a:spLocks noChangeArrowheads="1"/>
          </p:cNvSpPr>
          <p:nvPr/>
        </p:nvSpPr>
        <p:spPr bwMode="auto">
          <a:xfrm>
            <a:off x="8824914" y="59578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17</a:t>
            </a:r>
          </a:p>
        </p:txBody>
      </p:sp>
      <p:sp>
        <p:nvSpPr>
          <p:cNvPr id="5165" name="Text Box 43"/>
          <p:cNvSpPr txBox="1">
            <a:spLocks noChangeArrowheads="1"/>
          </p:cNvSpPr>
          <p:nvPr/>
        </p:nvSpPr>
        <p:spPr bwMode="auto">
          <a:xfrm>
            <a:off x="3276601" y="46958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166" name="Text Box 44"/>
          <p:cNvSpPr txBox="1">
            <a:spLocks noChangeArrowheads="1"/>
          </p:cNvSpPr>
          <p:nvPr/>
        </p:nvSpPr>
        <p:spPr bwMode="auto">
          <a:xfrm>
            <a:off x="3733801" y="46958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167" name="Text Box 45"/>
          <p:cNvSpPr txBox="1">
            <a:spLocks noChangeArrowheads="1"/>
          </p:cNvSpPr>
          <p:nvPr/>
        </p:nvSpPr>
        <p:spPr bwMode="auto">
          <a:xfrm>
            <a:off x="4191001" y="46958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168" name="Text Box 46"/>
          <p:cNvSpPr txBox="1">
            <a:spLocks noChangeArrowheads="1"/>
          </p:cNvSpPr>
          <p:nvPr/>
        </p:nvSpPr>
        <p:spPr bwMode="auto">
          <a:xfrm>
            <a:off x="8001001" y="46958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5169" name="Text Box 47"/>
          <p:cNvSpPr txBox="1">
            <a:spLocks noChangeArrowheads="1"/>
          </p:cNvSpPr>
          <p:nvPr/>
        </p:nvSpPr>
        <p:spPr bwMode="auto">
          <a:xfrm>
            <a:off x="8915401" y="46958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5170" name="Text Box 49"/>
          <p:cNvSpPr txBox="1">
            <a:spLocks noChangeArrowheads="1"/>
          </p:cNvSpPr>
          <p:nvPr/>
        </p:nvSpPr>
        <p:spPr bwMode="auto">
          <a:xfrm>
            <a:off x="5481638" y="40862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171" name="Text Box 50"/>
          <p:cNvSpPr txBox="1">
            <a:spLocks noChangeArrowheads="1"/>
          </p:cNvSpPr>
          <p:nvPr/>
        </p:nvSpPr>
        <p:spPr bwMode="auto">
          <a:xfrm>
            <a:off x="6324601" y="40862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172" name="Text Box 51"/>
          <p:cNvSpPr txBox="1">
            <a:spLocks noChangeArrowheads="1"/>
          </p:cNvSpPr>
          <p:nvPr/>
        </p:nvSpPr>
        <p:spPr bwMode="auto">
          <a:xfrm>
            <a:off x="5867401" y="474345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173" name="Text Box 52"/>
          <p:cNvSpPr txBox="1">
            <a:spLocks noChangeArrowheads="1"/>
          </p:cNvSpPr>
          <p:nvPr/>
        </p:nvSpPr>
        <p:spPr bwMode="auto">
          <a:xfrm>
            <a:off x="8458201" y="53244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16</a:t>
            </a:r>
          </a:p>
        </p:txBody>
      </p:sp>
      <p:cxnSp>
        <p:nvCxnSpPr>
          <p:cNvPr id="3" name="Straight Arrow Connector 2"/>
          <p:cNvCxnSpPr>
            <a:endCxn id="5155" idx="2"/>
          </p:cNvCxnSpPr>
          <p:nvPr/>
        </p:nvCxnSpPr>
        <p:spPr bwMode="auto">
          <a:xfrm flipH="1" flipV="1">
            <a:off x="2974183" y="5676900"/>
            <a:ext cx="302418" cy="4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endCxn id="5156" idx="2"/>
          </p:cNvCxnSpPr>
          <p:nvPr/>
        </p:nvCxnSpPr>
        <p:spPr bwMode="auto">
          <a:xfrm flipV="1">
            <a:off x="3371851" y="5676900"/>
            <a:ext cx="211932" cy="4445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1924133" y="5943600"/>
            <a:ext cx="4705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dirty="0" smtClean="0"/>
              <a:t>Leaves are visited, but produce no output during inorder traversal.</a:t>
            </a: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26718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trees are used to handle items quickly, it is the speed of operations and not the tree’s structure that is critical</a:t>
            </a:r>
          </a:p>
          <a:p>
            <a:r>
              <a:rPr lang="lv-LV" dirty="0" smtClean="0"/>
              <a:t>N</a:t>
            </a:r>
            <a:r>
              <a:rPr lang="en-US" dirty="0" err="1" smtClean="0"/>
              <a:t>ot</a:t>
            </a:r>
            <a:r>
              <a:rPr lang="en-US" dirty="0" smtClean="0"/>
              <a:t> all items in a tree are likely to be used with equal frequency</a:t>
            </a:r>
          </a:p>
          <a:p>
            <a:r>
              <a:rPr lang="lv-LV" dirty="0" smtClean="0"/>
              <a:t>I</a:t>
            </a:r>
            <a:r>
              <a:rPr lang="en-US" dirty="0" err="1" smtClean="0"/>
              <a:t>mprov</a:t>
            </a:r>
            <a:r>
              <a:rPr lang="lv-LV" dirty="0" smtClean="0"/>
              <a:t>ing</a:t>
            </a:r>
            <a:r>
              <a:rPr lang="en-US" dirty="0" smtClean="0"/>
              <a:t> access to </a:t>
            </a:r>
            <a:r>
              <a:rPr lang="lv-LV" dirty="0" smtClean="0"/>
              <a:t>frequently searched items</a:t>
            </a:r>
            <a:r>
              <a:rPr lang="lv-LV" dirty="0"/>
              <a:t> </a:t>
            </a:r>
            <a:r>
              <a:rPr lang="en-US" dirty="0" smtClean="0"/>
              <a:t>can improve</a:t>
            </a:r>
            <a:r>
              <a:rPr lang="lv-LV" dirty="0" smtClean="0"/>
              <a:t> the average-case time complexity. </a:t>
            </a:r>
            <a:r>
              <a:rPr lang="en-US" dirty="0" smtClean="0"/>
              <a:t>This is the basis for </a:t>
            </a:r>
            <a:r>
              <a:rPr lang="en-US" b="1" i="1" dirty="0" smtClean="0"/>
              <a:t>self-adjusting trees</a:t>
            </a:r>
            <a:endParaRPr lang="lv-LV" b="1" i="1" dirty="0" smtClean="0"/>
          </a:p>
          <a:p>
            <a:r>
              <a:rPr lang="en-US" dirty="0"/>
              <a:t>Each node could </a:t>
            </a:r>
            <a:r>
              <a:rPr lang="lv-LV" dirty="0" smtClean="0"/>
              <a:t>count # of accesses. Or the</a:t>
            </a:r>
            <a:r>
              <a:rPr lang="en-US" dirty="0" smtClean="0"/>
              <a:t> </a:t>
            </a:r>
            <a:r>
              <a:rPr lang="en-US" dirty="0"/>
              <a:t>assumption that an item that has been accessed will be accessed soon </a:t>
            </a:r>
            <a:r>
              <a:rPr lang="en-US" dirty="0" smtClean="0"/>
              <a:t>again</a:t>
            </a:r>
            <a:r>
              <a:rPr lang="lv-LV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"Rotate to Root" – 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Brian Allen, Ian </a:t>
            </a:r>
            <a:r>
              <a:rPr lang="en-US" sz="2000" dirty="0" smtClean="0"/>
              <a:t>Munroe</a:t>
            </a:r>
            <a:r>
              <a:rPr lang="lv-LV" sz="2000" dirty="0" smtClean="0"/>
              <a:t> [1978]</a:t>
            </a:r>
            <a:r>
              <a:rPr lang="en-US" sz="2000" dirty="0" smtClean="0"/>
              <a:t>, </a:t>
            </a:r>
            <a:r>
              <a:rPr lang="en-US" sz="2000" dirty="0"/>
              <a:t>and James </a:t>
            </a:r>
            <a:r>
              <a:rPr lang="en-US" sz="2000" dirty="0" err="1" smtClean="0"/>
              <a:t>Bitner</a:t>
            </a:r>
            <a:r>
              <a:rPr lang="lv-LV" sz="2000" dirty="0" smtClean="0"/>
              <a:t> [1979]</a:t>
            </a:r>
            <a:r>
              <a:rPr lang="en-US" sz="2000" dirty="0" smtClean="0"/>
              <a:t> </a:t>
            </a:r>
            <a:r>
              <a:rPr lang="en-US" sz="2000" dirty="0"/>
              <a:t>proposed </a:t>
            </a:r>
            <a:r>
              <a:rPr lang="lv-LV" sz="2000" dirty="0" smtClean="0"/>
              <a:t>two strategies:</a:t>
            </a:r>
          </a:p>
          <a:p>
            <a:pPr marL="0" indent="0">
              <a:buNone/>
            </a:pPr>
            <a:r>
              <a:rPr lang="en-US" sz="2000" b="1" i="1" dirty="0" smtClean="0"/>
              <a:t>Single </a:t>
            </a:r>
            <a:r>
              <a:rPr lang="en-US" sz="2000" b="1" i="1" dirty="0"/>
              <a:t>rotation</a:t>
            </a:r>
            <a:r>
              <a:rPr lang="en-US" sz="2000" dirty="0"/>
              <a:t> – if an element in a child is accessed, rotate the child around the parent, unless it is the </a:t>
            </a:r>
            <a:r>
              <a:rPr lang="en-US" sz="2000" dirty="0" smtClean="0"/>
              <a:t>root</a:t>
            </a:r>
            <a:endParaRPr lang="lv-LV" sz="2000" dirty="0" smtClean="0"/>
          </a:p>
          <a:p>
            <a:pPr marL="0" indent="0">
              <a:buNone/>
            </a:pPr>
            <a:r>
              <a:rPr lang="en-US" sz="2000" b="1" i="1" dirty="0" smtClean="0"/>
              <a:t>Moving </a:t>
            </a:r>
            <a:r>
              <a:rPr lang="en-US" sz="2000" b="1" i="1" dirty="0"/>
              <a:t>to the root</a:t>
            </a:r>
            <a:r>
              <a:rPr lang="en-US" sz="2000" dirty="0"/>
              <a:t> – the parent-child rotation is repeated until the element that was accessed is the </a:t>
            </a:r>
            <a:r>
              <a:rPr lang="en-US" sz="2000" dirty="0" err="1" smtClean="0"/>
              <a:t>roo</a:t>
            </a:r>
            <a:r>
              <a:rPr lang="lv-LV" sz="2000" dirty="0" smtClean="0"/>
              <a:t>t.</a:t>
            </a:r>
            <a:endParaRPr lang="en-US" sz="2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400" dirty="0"/>
              <a:t>T</a:t>
            </a:r>
            <a:r>
              <a:rPr lang="en-US" sz="2400" dirty="0" err="1"/>
              <a:t>hese</a:t>
            </a:r>
            <a:r>
              <a:rPr lang="en-US" sz="2400" dirty="0"/>
              <a:t> strategies don’t work well in the case of skewed </a:t>
            </a:r>
            <a:r>
              <a:rPr lang="en-US" sz="2400" dirty="0" smtClean="0"/>
              <a:t>trees</a:t>
            </a:r>
            <a:r>
              <a:rPr lang="lv-LV" sz="2400" dirty="0" smtClean="0"/>
              <a:t>; tree might slowly improve its structure: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2" y="3048000"/>
            <a:ext cx="4368800" cy="347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2" y="4550628"/>
            <a:ext cx="5809540" cy="185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964069" y="3038475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 to root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11015662" y="5265003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S to root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880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"Splaying" – Approach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Robert </a:t>
            </a:r>
            <a:r>
              <a:rPr lang="en-US" sz="1800" dirty="0" err="1"/>
              <a:t>Tarjan</a:t>
            </a:r>
            <a:r>
              <a:rPr lang="en-US" sz="1800" dirty="0"/>
              <a:t> and Daniel </a:t>
            </a:r>
            <a:r>
              <a:rPr lang="en-US" sz="1800" dirty="0" err="1"/>
              <a:t>Sleator</a:t>
            </a:r>
            <a:r>
              <a:rPr lang="lv-LV" sz="1800" dirty="0"/>
              <a:t>,</a:t>
            </a:r>
            <a:r>
              <a:rPr lang="en-US" sz="1800" dirty="0"/>
              <a:t> 1985</a:t>
            </a:r>
          </a:p>
          <a:p>
            <a:r>
              <a:rPr lang="lv-LV" sz="1800" b="1" i="1" dirty="0">
                <a:solidFill>
                  <a:srgbClr val="0070C0"/>
                </a:solidFill>
              </a:rPr>
              <a:t>Sp</a:t>
            </a:r>
            <a:r>
              <a:rPr lang="en-US" sz="1800" b="1" i="1" dirty="0">
                <a:solidFill>
                  <a:srgbClr val="0070C0"/>
                </a:solidFill>
              </a:rPr>
              <a:t>laying</a:t>
            </a:r>
            <a:r>
              <a:rPr lang="lv-LV" sz="1800" dirty="0"/>
              <a:t> </a:t>
            </a:r>
            <a:r>
              <a:rPr lang="en-US" sz="1800" dirty="0"/>
              <a:t>applies single rotations in pairs; using an order determined by the links between child, parent, and grandparent</a:t>
            </a:r>
          </a:p>
          <a:p>
            <a:r>
              <a:rPr lang="lv-LV" sz="1800" dirty="0"/>
              <a:t>3 cases </a:t>
            </a:r>
            <a:r>
              <a:rPr lang="en-US" sz="1800" dirty="0"/>
              <a:t>based on relationship</a:t>
            </a:r>
            <a:r>
              <a:rPr lang="lv-LV" sz="1800" dirty="0"/>
              <a:t>s</a:t>
            </a:r>
            <a:r>
              <a:rPr lang="en-US" sz="1800" dirty="0"/>
              <a:t> between a node </a:t>
            </a:r>
            <a:r>
              <a:rPr lang="en-US" sz="1800" i="1" dirty="0"/>
              <a:t>R</a:t>
            </a:r>
            <a:r>
              <a:rPr lang="en-US" sz="1800" dirty="0"/>
              <a:t>, its parent </a:t>
            </a:r>
            <a:r>
              <a:rPr lang="en-US" sz="1800" i="1" dirty="0"/>
              <a:t>Q</a:t>
            </a:r>
            <a:r>
              <a:rPr lang="en-US" sz="1800" dirty="0"/>
              <a:t>, and grandparent </a:t>
            </a:r>
            <a:r>
              <a:rPr lang="en-US" sz="1800" i="1" dirty="0"/>
              <a:t>P</a:t>
            </a:r>
            <a:r>
              <a:rPr lang="en-US" sz="1800" dirty="0"/>
              <a:t> (if </a:t>
            </a:r>
            <a:r>
              <a:rPr lang="lv-LV" sz="1800" dirty="0"/>
              <a:t>exists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Case 1 – The root node is </a:t>
            </a:r>
            <a:r>
              <a:rPr lang="en-US" sz="1800" i="1" dirty="0"/>
              <a:t>R</a:t>
            </a:r>
            <a:r>
              <a:rPr lang="en-US" sz="1800" dirty="0"/>
              <a:t>’s parent</a:t>
            </a:r>
          </a:p>
          <a:p>
            <a:pPr lvl="1"/>
            <a:r>
              <a:rPr lang="en-US" sz="1800" dirty="0"/>
              <a:t>Case 2 – Called the </a:t>
            </a:r>
            <a:r>
              <a:rPr lang="en-US" sz="1800" i="1" dirty="0"/>
              <a:t>homogeneous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,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</a:t>
            </a:r>
            <a:r>
              <a:rPr lang="en-US" sz="1800" dirty="0"/>
              <a:t> (or, </a:t>
            </a:r>
            <a:r>
              <a:rPr lang="en-US" sz="1800" i="1" dirty="0"/>
              <a:t>R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are right children)</a:t>
            </a:r>
          </a:p>
          <a:p>
            <a:pPr lvl="1"/>
            <a:r>
              <a:rPr lang="en-US" sz="1800" dirty="0"/>
              <a:t>Case 3 – Called the </a:t>
            </a:r>
            <a:r>
              <a:rPr lang="en-US" sz="1800" i="1" dirty="0"/>
              <a:t>heterogeneous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right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 </a:t>
            </a:r>
            <a:r>
              <a:rPr lang="en-US" sz="1800" dirty="0"/>
              <a:t>(or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right child of </a:t>
            </a:r>
            <a:r>
              <a:rPr lang="en-US" sz="1800" i="1" dirty="0"/>
              <a:t>P</a:t>
            </a:r>
            <a:r>
              <a:rPr lang="en-US" sz="1800" dirty="0"/>
              <a:t>)</a:t>
            </a:r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39892"/>
            <a:ext cx="4408968" cy="402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2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Splaying to Improve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495799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In accessing the node </a:t>
            </a:r>
            <a:r>
              <a:rPr lang="en-US" sz="2000" i="1" dirty="0" smtClean="0"/>
              <a:t>T</a:t>
            </a:r>
            <a:r>
              <a:rPr lang="en-US" sz="2000" dirty="0" smtClean="0"/>
              <a:t> in the fifth level of the tree, the shape is improved</a:t>
            </a:r>
            <a:r>
              <a:rPr lang="lv-LV" sz="2000" dirty="0" smtClean="0"/>
              <a:t>: A</a:t>
            </a:r>
            <a:r>
              <a:rPr lang="en-US" sz="2000" dirty="0" err="1" smtClean="0"/>
              <a:t>fter</a:t>
            </a:r>
            <a:r>
              <a:rPr lang="en-US" sz="2000" dirty="0" smtClean="0"/>
              <a:t> accessing </a:t>
            </a:r>
            <a:r>
              <a:rPr lang="en-US" sz="2000" i="1" dirty="0" smtClean="0"/>
              <a:t>R</a:t>
            </a:r>
            <a:r>
              <a:rPr lang="en-US" sz="2000" dirty="0" smtClean="0"/>
              <a:t>, the </a:t>
            </a:r>
            <a:r>
              <a:rPr lang="lv-LV" sz="2000" dirty="0" smtClean="0"/>
              <a:t>height is considerably smaller.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endParaRPr lang="lv-LV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7503948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1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3600" dirty="0" smtClean="0"/>
              <a:t>BST Example (w/ repetitive keys)</a:t>
            </a:r>
            <a:endParaRPr lang="en-US" altLang="lv-LV" sz="3600" dirty="0"/>
          </a:p>
        </p:txBody>
      </p:sp>
      <p:sp>
        <p:nvSpPr>
          <p:cNvPr id="1024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399" y="1752601"/>
            <a:ext cx="372023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BST</a:t>
            </a:r>
            <a:r>
              <a:rPr lang="lv-LV" altLang="lv-LV" sz="2000" dirty="0" smtClean="0"/>
              <a:t> (Binary Search Trees):</a:t>
            </a:r>
            <a:endParaRPr lang="en-US" altLang="lv-LV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keys stored at nodes in the left subtree of </a:t>
            </a:r>
            <a:r>
              <a:rPr lang="en-US" altLang="lv-LV" sz="2000" i="1" dirty="0"/>
              <a:t>v</a:t>
            </a:r>
            <a:r>
              <a:rPr lang="en-US" altLang="lv-LV" sz="2000" dirty="0"/>
              <a:t> are less than or equal to the key stored at </a:t>
            </a:r>
            <a:r>
              <a:rPr lang="en-US" altLang="lv-LV" sz="2000" i="1" dirty="0"/>
              <a:t>v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keys stored at nodes in the right subtree of </a:t>
            </a:r>
            <a:r>
              <a:rPr lang="en-US" altLang="lv-LV" sz="2000" i="1" dirty="0"/>
              <a:t>v</a:t>
            </a:r>
            <a:r>
              <a:rPr lang="en-US" altLang="lv-LV" sz="2000" dirty="0"/>
              <a:t> are greater than or equal to the key stored at </a:t>
            </a:r>
            <a:r>
              <a:rPr lang="en-US" altLang="lv-LV" sz="20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will return the keys in order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F5B43D-A01A-47E2-AD11-58D89CCC6E9E}" type="slidenum">
              <a:rPr lang="en-US" altLang="lv-LV" sz="1400"/>
              <a:pPr eaLnBrk="1" hangingPunct="1"/>
              <a:t>34</a:t>
            </a:fld>
            <a:endParaRPr lang="en-US" altLang="lv-LV" sz="1400"/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254" name="AutoShape 16"/>
          <p:cNvCxnSpPr>
            <a:cxnSpLocks noChangeShapeType="1"/>
            <a:stCxn id="10247" idx="4"/>
            <a:endCxn id="10253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7"/>
          <p:cNvCxnSpPr>
            <a:cxnSpLocks noChangeShapeType="1"/>
            <a:stCxn id="10247" idx="4"/>
            <a:endCxn id="10252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8"/>
          <p:cNvCxnSpPr>
            <a:cxnSpLocks noChangeShapeType="1"/>
            <a:stCxn id="10253" idx="4"/>
            <a:endCxn id="10251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9"/>
          <p:cNvCxnSpPr>
            <a:cxnSpLocks noChangeShapeType="1"/>
            <a:stCxn id="10253" idx="4"/>
            <a:endCxn id="10250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"/>
          <p:cNvCxnSpPr>
            <a:cxnSpLocks noChangeShapeType="1"/>
            <a:stCxn id="10252" idx="4"/>
            <a:endCxn id="10249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21"/>
          <p:cNvCxnSpPr>
            <a:cxnSpLocks noChangeShapeType="1"/>
            <a:stCxn id="10252" idx="4"/>
            <a:endCxn id="10248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262" name="AutoShape 24"/>
          <p:cNvCxnSpPr>
            <a:cxnSpLocks noChangeShapeType="1"/>
            <a:stCxn id="10261" idx="4"/>
            <a:endCxn id="10260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5"/>
          <p:cNvCxnSpPr>
            <a:cxnSpLocks noChangeShapeType="1"/>
            <a:stCxn id="10261" idx="4"/>
            <a:endCxn id="10267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6"/>
          <p:cNvCxnSpPr>
            <a:cxnSpLocks noChangeShapeType="1"/>
            <a:stCxn id="10251" idx="4"/>
            <a:endCxn id="10261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0266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0268" name="AutoShape 30"/>
          <p:cNvCxnSpPr>
            <a:cxnSpLocks noChangeShapeType="1"/>
            <a:stCxn id="10267" idx="4"/>
            <a:endCxn id="10266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31"/>
          <p:cNvCxnSpPr>
            <a:cxnSpLocks noChangeShapeType="1"/>
            <a:stCxn id="10267" idx="4"/>
            <a:endCxn id="10265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0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0271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0272" name="AutoShape 34"/>
          <p:cNvCxnSpPr>
            <a:cxnSpLocks noChangeShapeType="1"/>
            <a:stCxn id="10265" idx="4"/>
            <a:endCxn id="10271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35"/>
          <p:cNvCxnSpPr>
            <a:cxnSpLocks noChangeShapeType="1"/>
            <a:stCxn id="10265" idx="4"/>
            <a:endCxn id="10270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0276" name="AutoShape 38"/>
          <p:cNvCxnSpPr>
            <a:cxnSpLocks noChangeShapeType="1"/>
            <a:stCxn id="10274" idx="4"/>
            <a:endCxn id="10275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39"/>
          <p:cNvCxnSpPr>
            <a:cxnSpLocks noChangeShapeType="1"/>
            <a:stCxn id="10251" idx="4"/>
            <a:endCxn id="10274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8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0279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0280" name="AutoShape 42"/>
          <p:cNvCxnSpPr>
            <a:cxnSpLocks noChangeShapeType="1"/>
            <a:stCxn id="10274" idx="4"/>
            <a:endCxn id="10279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3"/>
          <p:cNvCxnSpPr>
            <a:cxnSpLocks noChangeShapeType="1"/>
            <a:stCxn id="10248" idx="4"/>
            <a:endCxn id="10278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2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0283" name="AutoShape 45"/>
          <p:cNvCxnSpPr>
            <a:cxnSpLocks noChangeShapeType="1"/>
            <a:stCxn id="10248" idx="4"/>
            <a:endCxn id="10282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7" name="AutoShape 70"/>
          <p:cNvCxnSpPr>
            <a:cxnSpLocks noChangeShapeType="1"/>
            <a:stCxn id="10260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8" name="AutoShape 71"/>
          <p:cNvCxnSpPr>
            <a:cxnSpLocks noChangeShapeType="1"/>
            <a:stCxn id="10260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AutoShape 72"/>
          <p:cNvCxnSpPr>
            <a:cxnSpLocks noChangeShapeType="1"/>
            <a:stCxn id="10266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AutoShape 73"/>
          <p:cNvCxnSpPr>
            <a:cxnSpLocks noChangeShapeType="1"/>
            <a:stCxn id="10266" idx="4"/>
            <a:endCxn id="128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2" name="AutoShape 85"/>
          <p:cNvCxnSpPr>
            <a:cxnSpLocks noChangeShapeType="1"/>
            <a:stCxn id="10271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3" name="AutoShape 86"/>
          <p:cNvCxnSpPr>
            <a:cxnSpLocks noChangeShapeType="1"/>
            <a:stCxn id="10271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4" name="AutoShape 87"/>
          <p:cNvCxnSpPr>
            <a:cxnSpLocks noChangeShapeType="1"/>
            <a:stCxn id="10270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5" name="AutoShape 88"/>
          <p:cNvCxnSpPr>
            <a:cxnSpLocks noChangeShapeType="1"/>
            <a:stCxn id="10270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6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7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8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0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1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2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4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7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8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2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137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2" name="Rectangle 10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dirty="0" smtClean="0"/>
              <a:t>Same BST as a Splay Tree – 1 </a:t>
            </a:r>
            <a:endParaRPr lang="en-US" dirty="0" smtClean="0"/>
          </a:p>
        </p:txBody>
      </p:sp>
      <p:sp>
        <p:nvSpPr>
          <p:cNvPr id="11269" name="Rectangle 103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90277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lv-LV" altLang="lv-LV" dirty="0" smtClean="0"/>
              <a:t>Starts same as in a general BST</a:t>
            </a:r>
          </a:p>
          <a:p>
            <a:pPr eaLnBrk="1" hangingPunct="1"/>
            <a:r>
              <a:rPr lang="en-US" altLang="lv-LV" dirty="0" smtClean="0"/>
              <a:t>Search </a:t>
            </a:r>
            <a:r>
              <a:rPr lang="en-US" altLang="lv-LV" dirty="0"/>
              <a:t>proceeds down the tree to found item or an external node.</a:t>
            </a:r>
          </a:p>
          <a:p>
            <a:pPr eaLnBrk="1" hangingPunct="1"/>
            <a:r>
              <a:rPr lang="en-US" altLang="lv-LV" b="1" dirty="0"/>
              <a:t>Example: </a:t>
            </a:r>
            <a:r>
              <a:rPr lang="en-US" altLang="lv-LV" dirty="0"/>
              <a:t>Search </a:t>
            </a:r>
            <a:r>
              <a:rPr lang="en-US" altLang="lv-LV" dirty="0" smtClean="0"/>
              <a:t>with </a:t>
            </a:r>
            <a:r>
              <a:rPr lang="en-US" altLang="lv-LV" dirty="0"/>
              <a:t>key 11</a:t>
            </a:r>
            <a:r>
              <a:rPr lang="en-US" altLang="lv-LV" dirty="0" smtClean="0"/>
              <a:t>.</a:t>
            </a:r>
            <a:endParaRPr lang="lv-LV" altLang="lv-LV" dirty="0" smtClean="0"/>
          </a:p>
          <a:p>
            <a:pPr eaLnBrk="1" hangingPunct="1"/>
            <a:r>
              <a:rPr lang="lv-LV" altLang="lv-LV" b="1" dirty="0" smtClean="0"/>
              <a:t>Example: </a:t>
            </a:r>
            <a:r>
              <a:rPr lang="lv-LV" altLang="lv-LV" dirty="0" smtClean="0"/>
              <a:t>Search with key 5 or 7. (Repetitive nodes).</a:t>
            </a:r>
            <a:endParaRPr lang="en-US" altLang="lv-LV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62ECA8-746A-41EA-B49F-25F8152E1AFC}" type="slidenum">
              <a:rPr lang="en-US" altLang="lv-LV" sz="1400"/>
              <a:pPr eaLnBrk="1" hangingPunct="1"/>
              <a:t>35</a:t>
            </a:fld>
            <a:endParaRPr lang="en-US" altLang="lv-LV" sz="140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0" name="AutoShape 16"/>
          <p:cNvCxnSpPr>
            <a:cxnSpLocks noChangeShapeType="1"/>
            <a:stCxn id="93" idx="4"/>
            <a:endCxn id="99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7"/>
          <p:cNvCxnSpPr>
            <a:cxnSpLocks noChangeShapeType="1"/>
            <a:stCxn id="93" idx="4"/>
            <a:endCxn id="98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8"/>
          <p:cNvCxnSpPr>
            <a:cxnSpLocks noChangeShapeType="1"/>
            <a:stCxn id="99" idx="4"/>
            <a:endCxn id="97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9"/>
          <p:cNvCxnSpPr>
            <a:cxnSpLocks noChangeShapeType="1"/>
            <a:stCxn id="99" idx="4"/>
            <a:endCxn id="96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20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1"/>
          <p:cNvCxnSpPr>
            <a:cxnSpLocks noChangeShapeType="1"/>
            <a:stCxn id="98" idx="4"/>
            <a:endCxn id="94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8" name="AutoShape 24"/>
          <p:cNvCxnSpPr>
            <a:cxnSpLocks noChangeShapeType="1"/>
            <a:stCxn id="107" idx="4"/>
            <a:endCxn id="106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5"/>
          <p:cNvCxnSpPr>
            <a:cxnSpLocks noChangeShapeType="1"/>
            <a:stCxn id="107" idx="4"/>
            <a:endCxn id="113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6"/>
          <p:cNvCxnSpPr>
            <a:cxnSpLocks noChangeShapeType="1"/>
            <a:stCxn id="97" idx="4"/>
            <a:endCxn id="107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14" name="AutoShape 30"/>
          <p:cNvCxnSpPr>
            <a:cxnSpLocks noChangeShapeType="1"/>
            <a:stCxn id="113" idx="4"/>
            <a:endCxn id="112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31"/>
          <p:cNvCxnSpPr>
            <a:cxnSpLocks noChangeShapeType="1"/>
            <a:stCxn id="113" idx="4"/>
            <a:endCxn id="111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18" name="AutoShape 34"/>
          <p:cNvCxnSpPr>
            <a:cxnSpLocks noChangeShapeType="1"/>
            <a:stCxn id="111" idx="4"/>
            <a:endCxn id="117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5"/>
          <p:cNvCxnSpPr>
            <a:cxnSpLocks noChangeShapeType="1"/>
            <a:stCxn id="111" idx="4"/>
            <a:endCxn id="116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22" name="AutoShape 38"/>
          <p:cNvCxnSpPr>
            <a:cxnSpLocks noChangeShapeType="1"/>
            <a:stCxn id="120" idx="4"/>
            <a:endCxn id="121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/>
          <p:cNvCxnSpPr>
            <a:cxnSpLocks noChangeShapeType="1"/>
            <a:stCxn id="97" idx="4"/>
            <a:endCxn id="120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26" name="AutoShape 42"/>
          <p:cNvCxnSpPr>
            <a:cxnSpLocks noChangeShapeType="1"/>
            <a:stCxn id="120" idx="4"/>
            <a:endCxn id="125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3"/>
          <p:cNvCxnSpPr>
            <a:cxnSpLocks noChangeShapeType="1"/>
            <a:stCxn id="94" idx="4"/>
            <a:endCxn id="124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29" name="AutoShape 45"/>
          <p:cNvCxnSpPr>
            <a:cxnSpLocks noChangeShapeType="1"/>
            <a:stCxn id="94" idx="4"/>
            <a:endCxn id="128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70"/>
          <p:cNvCxnSpPr>
            <a:cxnSpLocks noChangeShapeType="1"/>
            <a:stCxn id="106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71"/>
          <p:cNvCxnSpPr>
            <a:cxnSpLocks noChangeShapeType="1"/>
            <a:stCxn id="106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72"/>
          <p:cNvCxnSpPr>
            <a:cxnSpLocks noChangeShapeType="1"/>
            <a:stCxn id="112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12" idx="4"/>
            <a:endCxn id="141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85"/>
          <p:cNvCxnSpPr>
            <a:cxnSpLocks noChangeShapeType="1"/>
            <a:stCxn id="117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  <a:stCxn id="117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87"/>
          <p:cNvCxnSpPr>
            <a:cxnSpLocks noChangeShapeType="1"/>
            <a:stCxn id="116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88"/>
          <p:cNvCxnSpPr>
            <a:cxnSpLocks noChangeShapeType="1"/>
            <a:stCxn id="116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2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0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3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4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7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8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1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5043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dirty="0"/>
              <a:t>Same BST as a Splay Tree – 2</a:t>
            </a:r>
            <a:endParaRPr lang="en-US" altLang="lv-LV" dirty="0" smtClean="0"/>
          </a:p>
        </p:txBody>
      </p:sp>
      <p:sp>
        <p:nvSpPr>
          <p:cNvPr id="12293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579814" cy="4114800"/>
          </a:xfrm>
        </p:spPr>
        <p:txBody>
          <a:bodyPr/>
          <a:lstStyle/>
          <a:p>
            <a:pPr eaLnBrk="1" hangingPunct="1"/>
            <a:r>
              <a:rPr lang="lv-LV" altLang="lv-LV" dirty="0" smtClean="0"/>
              <a:t>S</a:t>
            </a:r>
            <a:r>
              <a:rPr lang="en-US" altLang="lv-LV" dirty="0" err="1" smtClean="0"/>
              <a:t>earch</a:t>
            </a:r>
            <a:r>
              <a:rPr lang="en-US" altLang="lv-LV" dirty="0" smtClean="0"/>
              <a:t> </a:t>
            </a:r>
            <a:r>
              <a:rPr lang="en-US" altLang="lv-LV" dirty="0"/>
              <a:t>for key 8, ends at an internal node.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ACC8BA-A663-4DA1-9657-4A45F67D7746}" type="slidenum">
              <a:rPr lang="en-US" altLang="lv-LV" sz="1400"/>
              <a:pPr eaLnBrk="1" hangingPunct="1"/>
              <a:t>36</a:t>
            </a:fld>
            <a:endParaRPr lang="en-US" altLang="lv-LV" sz="140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0" name="AutoShape 16"/>
          <p:cNvCxnSpPr>
            <a:cxnSpLocks noChangeShapeType="1"/>
            <a:stCxn id="93" idx="4"/>
            <a:endCxn id="99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7"/>
          <p:cNvCxnSpPr>
            <a:cxnSpLocks noChangeShapeType="1"/>
            <a:stCxn id="93" idx="4"/>
            <a:endCxn id="98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8"/>
          <p:cNvCxnSpPr>
            <a:cxnSpLocks noChangeShapeType="1"/>
            <a:stCxn id="99" idx="4"/>
            <a:endCxn id="97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9"/>
          <p:cNvCxnSpPr>
            <a:cxnSpLocks noChangeShapeType="1"/>
            <a:stCxn id="99" idx="4"/>
            <a:endCxn id="96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20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1"/>
          <p:cNvCxnSpPr>
            <a:cxnSpLocks noChangeShapeType="1"/>
            <a:stCxn id="98" idx="4"/>
            <a:endCxn id="94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8" name="AutoShape 24"/>
          <p:cNvCxnSpPr>
            <a:cxnSpLocks noChangeShapeType="1"/>
            <a:stCxn id="107" idx="4"/>
            <a:endCxn id="106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5"/>
          <p:cNvCxnSpPr>
            <a:cxnSpLocks noChangeShapeType="1"/>
            <a:stCxn id="107" idx="4"/>
            <a:endCxn id="113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6"/>
          <p:cNvCxnSpPr>
            <a:cxnSpLocks noChangeShapeType="1"/>
            <a:stCxn id="97" idx="4"/>
            <a:endCxn id="107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14" name="AutoShape 30"/>
          <p:cNvCxnSpPr>
            <a:cxnSpLocks noChangeShapeType="1"/>
            <a:stCxn id="113" idx="4"/>
            <a:endCxn id="112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31"/>
          <p:cNvCxnSpPr>
            <a:cxnSpLocks noChangeShapeType="1"/>
            <a:stCxn id="113" idx="4"/>
            <a:endCxn id="111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18" name="AutoShape 34"/>
          <p:cNvCxnSpPr>
            <a:cxnSpLocks noChangeShapeType="1"/>
            <a:stCxn id="111" idx="4"/>
            <a:endCxn id="117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5"/>
          <p:cNvCxnSpPr>
            <a:cxnSpLocks noChangeShapeType="1"/>
            <a:stCxn id="111" idx="4"/>
            <a:endCxn id="116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22" name="AutoShape 38"/>
          <p:cNvCxnSpPr>
            <a:cxnSpLocks noChangeShapeType="1"/>
            <a:stCxn id="120" idx="4"/>
            <a:endCxn id="121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/>
          <p:cNvCxnSpPr>
            <a:cxnSpLocks noChangeShapeType="1"/>
            <a:stCxn id="97" idx="4"/>
            <a:endCxn id="120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26" name="AutoShape 42"/>
          <p:cNvCxnSpPr>
            <a:cxnSpLocks noChangeShapeType="1"/>
            <a:stCxn id="120" idx="4"/>
            <a:endCxn id="125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3"/>
          <p:cNvCxnSpPr>
            <a:cxnSpLocks noChangeShapeType="1"/>
            <a:stCxn id="94" idx="4"/>
            <a:endCxn id="124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29" name="AutoShape 45"/>
          <p:cNvCxnSpPr>
            <a:cxnSpLocks noChangeShapeType="1"/>
            <a:stCxn id="94" idx="4"/>
            <a:endCxn id="128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70"/>
          <p:cNvCxnSpPr>
            <a:cxnSpLocks noChangeShapeType="1"/>
            <a:stCxn id="106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71"/>
          <p:cNvCxnSpPr>
            <a:cxnSpLocks noChangeShapeType="1"/>
            <a:stCxn id="106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72"/>
          <p:cNvCxnSpPr>
            <a:cxnSpLocks noChangeShapeType="1"/>
            <a:stCxn id="112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12" idx="4"/>
            <a:endCxn id="141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85"/>
          <p:cNvCxnSpPr>
            <a:cxnSpLocks noChangeShapeType="1"/>
            <a:stCxn id="117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  <a:stCxn id="117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87"/>
          <p:cNvCxnSpPr>
            <a:cxnSpLocks noChangeShapeType="1"/>
            <a:stCxn id="116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88"/>
          <p:cNvCxnSpPr>
            <a:cxnSpLocks noChangeShapeType="1"/>
            <a:stCxn id="116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2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0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3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4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7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8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1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1535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Trees do Rotations after Every Operation (Even Search)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new operation: </a:t>
            </a:r>
            <a:r>
              <a:rPr lang="en-US" altLang="lv-LV" sz="2000" b="1" i="1"/>
              <a:t>splay</a:t>
            </a:r>
            <a:endParaRPr lang="en-US" altLang="lv-LV" sz="2000" b="1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splaying moves a node to the root using rotations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828C90-9CD6-4D99-8BEE-71291DAF2249}" type="slidenum">
              <a:rPr lang="en-US" altLang="lv-LV" sz="1400"/>
              <a:pPr eaLnBrk="1" hangingPunct="1"/>
              <a:t>37</a:t>
            </a:fld>
            <a:endParaRPr lang="en-US" altLang="lv-LV" sz="140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266460" y="2330105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dirty="0">
                <a:latin typeface="Times New Roman" panose="02020603050405020304" pitchFamily="18" charset="0"/>
              </a:rPr>
              <a:t>right rotation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dirty="0">
                <a:latin typeface="Times New Roman" panose="02020603050405020304" pitchFamily="18" charset="0"/>
              </a:rPr>
              <a:t>makes the left child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of a node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into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’s parent;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becomes the right child of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endParaRPr lang="en-US" altLang="lv-LV" sz="1800" dirty="0">
              <a:latin typeface="Times New Roman" panose="02020603050405020304" pitchFamily="18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2736850" y="34142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2279650" y="40333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21" name="AutoShape 7"/>
          <p:cNvSpPr>
            <a:spLocks noChangeArrowheads="1"/>
          </p:cNvSpPr>
          <p:nvPr/>
        </p:nvSpPr>
        <p:spPr bwMode="auto">
          <a:xfrm>
            <a:off x="1835150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22" name="AutoShape 8"/>
          <p:cNvSpPr>
            <a:spLocks noChangeArrowheads="1"/>
          </p:cNvSpPr>
          <p:nvPr/>
        </p:nvSpPr>
        <p:spPr bwMode="auto">
          <a:xfrm>
            <a:off x="2520950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23" name="AutoShape 9"/>
          <p:cNvSpPr>
            <a:spLocks noChangeArrowheads="1"/>
          </p:cNvSpPr>
          <p:nvPr/>
        </p:nvSpPr>
        <p:spPr bwMode="auto">
          <a:xfrm>
            <a:off x="3170238" y="41377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24" name="AutoShape 10"/>
          <p:cNvCxnSpPr>
            <a:cxnSpLocks noChangeShapeType="1"/>
            <a:stCxn id="13319" idx="4"/>
            <a:endCxn id="13320" idx="0"/>
          </p:cNvCxnSpPr>
          <p:nvPr/>
        </p:nvCxnSpPr>
        <p:spPr bwMode="auto">
          <a:xfrm flipH="1">
            <a:off x="2439988" y="38322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1"/>
          <p:cNvCxnSpPr>
            <a:cxnSpLocks noChangeShapeType="1"/>
            <a:stCxn id="13320" idx="4"/>
            <a:endCxn id="13321" idx="0"/>
          </p:cNvCxnSpPr>
          <p:nvPr/>
        </p:nvCxnSpPr>
        <p:spPr bwMode="auto">
          <a:xfrm flipH="1">
            <a:off x="2097088" y="44513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2"/>
          <p:cNvCxnSpPr>
            <a:cxnSpLocks noChangeShapeType="1"/>
            <a:stCxn id="13320" idx="4"/>
            <a:endCxn id="13322" idx="0"/>
          </p:cNvCxnSpPr>
          <p:nvPr/>
        </p:nvCxnSpPr>
        <p:spPr bwMode="auto">
          <a:xfrm>
            <a:off x="2439988" y="44513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3"/>
          <p:cNvCxnSpPr>
            <a:cxnSpLocks noChangeShapeType="1"/>
            <a:stCxn id="13319" idx="4"/>
            <a:endCxn id="13323" idx="0"/>
          </p:cNvCxnSpPr>
          <p:nvPr/>
        </p:nvCxnSpPr>
        <p:spPr bwMode="auto">
          <a:xfrm>
            <a:off x="2897189" y="38322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Oval 14"/>
          <p:cNvSpPr>
            <a:spLocks noChangeArrowheads="1"/>
          </p:cNvSpPr>
          <p:nvPr/>
        </p:nvSpPr>
        <p:spPr bwMode="auto">
          <a:xfrm>
            <a:off x="5092700" y="48270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4635500" y="42397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30" name="AutoShape 16"/>
          <p:cNvSpPr>
            <a:spLocks noChangeArrowheads="1"/>
          </p:cNvSpPr>
          <p:nvPr/>
        </p:nvSpPr>
        <p:spPr bwMode="auto">
          <a:xfrm>
            <a:off x="3968750" y="49282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31" name="AutoShape 17"/>
          <p:cNvSpPr>
            <a:spLocks noChangeArrowheads="1"/>
          </p:cNvSpPr>
          <p:nvPr/>
        </p:nvSpPr>
        <p:spPr bwMode="auto">
          <a:xfrm>
            <a:off x="4614863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32" name="AutoShape 18"/>
          <p:cNvSpPr>
            <a:spLocks noChangeArrowheads="1"/>
          </p:cNvSpPr>
          <p:nvPr/>
        </p:nvSpPr>
        <p:spPr bwMode="auto">
          <a:xfrm>
            <a:off x="5340350" y="5636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33" name="AutoShape 19"/>
          <p:cNvCxnSpPr>
            <a:cxnSpLocks noChangeShapeType="1"/>
            <a:stCxn id="13328" idx="0"/>
            <a:endCxn id="13329" idx="4"/>
          </p:cNvCxnSpPr>
          <p:nvPr/>
        </p:nvCxnSpPr>
        <p:spPr bwMode="auto">
          <a:xfrm flipH="1" flipV="1">
            <a:off x="4795838" y="46577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0"/>
          <p:cNvCxnSpPr>
            <a:cxnSpLocks noChangeShapeType="1"/>
            <a:stCxn id="13329" idx="4"/>
            <a:endCxn id="13330" idx="0"/>
          </p:cNvCxnSpPr>
          <p:nvPr/>
        </p:nvCxnSpPr>
        <p:spPr bwMode="auto">
          <a:xfrm flipH="1">
            <a:off x="4230688" y="4657726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1"/>
          <p:cNvCxnSpPr>
            <a:cxnSpLocks noChangeShapeType="1"/>
            <a:stCxn id="13328" idx="4"/>
            <a:endCxn id="13331" idx="0"/>
          </p:cNvCxnSpPr>
          <p:nvPr/>
        </p:nvCxnSpPr>
        <p:spPr bwMode="auto">
          <a:xfrm flipH="1">
            <a:off x="4876800" y="5245101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253038" y="5245101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AutoShape 23"/>
          <p:cNvSpPr>
            <a:spLocks noChangeArrowheads="1"/>
          </p:cNvSpPr>
          <p:nvPr/>
        </p:nvSpPr>
        <p:spPr bwMode="auto">
          <a:xfrm>
            <a:off x="2678113" y="3964831"/>
            <a:ext cx="259766" cy="649188"/>
          </a:xfrm>
          <a:custGeom>
            <a:avLst/>
            <a:gdLst>
              <a:gd name="T0" fmla="*/ 6585392 w 21600"/>
              <a:gd name="T1" fmla="*/ 0 h 21600"/>
              <a:gd name="T2" fmla="*/ 1058033 w 21600"/>
              <a:gd name="T3" fmla="*/ 8602134 h 21600"/>
              <a:gd name="T4" fmla="*/ 6585392 w 21600"/>
              <a:gd name="T5" fmla="*/ 2764621 h 21600"/>
              <a:gd name="T6" fmla="*/ 14818520 w 21600"/>
              <a:gd name="T7" fmla="*/ 8602134 h 21600"/>
              <a:gd name="T8" fmla="*/ 12113982 w 21600"/>
              <a:gd name="T9" fmla="*/ 12135385 h 21600"/>
              <a:gd name="T10" fmla="*/ 9408855 w 21600"/>
              <a:gd name="T11" fmla="*/ 86021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lv-LV"/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>
            <a:off x="3733800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3339" name="Rectangle 25"/>
          <p:cNvSpPr>
            <a:spLocks noChangeArrowheads="1"/>
          </p:cNvSpPr>
          <p:nvPr/>
        </p:nvSpPr>
        <p:spPr bwMode="auto">
          <a:xfrm>
            <a:off x="7261949" y="219972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dirty="0">
                <a:latin typeface="Times New Roman" panose="02020603050405020304" pitchFamily="18" charset="0"/>
              </a:rPr>
              <a:t>left rotation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dirty="0">
                <a:latin typeface="Times New Roman" panose="02020603050405020304" pitchFamily="18" charset="0"/>
              </a:rPr>
              <a:t>makes the right child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of a node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into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’s parent;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becomes the left child of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endParaRPr lang="en-US" altLang="lv-LV" sz="1800" dirty="0">
              <a:latin typeface="Times New Roman" panose="02020603050405020304" pitchFamily="18" charset="0"/>
            </a:endParaRPr>
          </a:p>
        </p:txBody>
      </p:sp>
      <p:sp>
        <p:nvSpPr>
          <p:cNvPr id="13340" name="Oval 26"/>
          <p:cNvSpPr>
            <a:spLocks noChangeArrowheads="1"/>
          </p:cNvSpPr>
          <p:nvPr/>
        </p:nvSpPr>
        <p:spPr bwMode="auto">
          <a:xfrm>
            <a:off x="9366250" y="42397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41" name="Oval 27"/>
          <p:cNvSpPr>
            <a:spLocks noChangeArrowheads="1"/>
          </p:cNvSpPr>
          <p:nvPr/>
        </p:nvSpPr>
        <p:spPr bwMode="auto">
          <a:xfrm>
            <a:off x="8909050" y="48588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42" name="AutoShape 28"/>
          <p:cNvSpPr>
            <a:spLocks noChangeArrowheads="1"/>
          </p:cNvSpPr>
          <p:nvPr/>
        </p:nvSpPr>
        <p:spPr bwMode="auto">
          <a:xfrm>
            <a:off x="8464550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43" name="AutoShape 29"/>
          <p:cNvSpPr>
            <a:spLocks noChangeArrowheads="1"/>
          </p:cNvSpPr>
          <p:nvPr/>
        </p:nvSpPr>
        <p:spPr bwMode="auto">
          <a:xfrm>
            <a:off x="9150350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44" name="AutoShape 30"/>
          <p:cNvSpPr>
            <a:spLocks noChangeArrowheads="1"/>
          </p:cNvSpPr>
          <p:nvPr/>
        </p:nvSpPr>
        <p:spPr bwMode="auto">
          <a:xfrm>
            <a:off x="9799638" y="49632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45" name="AutoShape 31"/>
          <p:cNvCxnSpPr>
            <a:cxnSpLocks noChangeShapeType="1"/>
            <a:stCxn id="13340" idx="4"/>
            <a:endCxn id="13341" idx="0"/>
          </p:cNvCxnSpPr>
          <p:nvPr/>
        </p:nvCxnSpPr>
        <p:spPr bwMode="auto">
          <a:xfrm flipH="1">
            <a:off x="9069388" y="46577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2"/>
          <p:cNvCxnSpPr>
            <a:cxnSpLocks noChangeShapeType="1"/>
            <a:stCxn id="13341" idx="4"/>
            <a:endCxn id="13342" idx="0"/>
          </p:cNvCxnSpPr>
          <p:nvPr/>
        </p:nvCxnSpPr>
        <p:spPr bwMode="auto">
          <a:xfrm flipH="1">
            <a:off x="8726488" y="52768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33"/>
          <p:cNvCxnSpPr>
            <a:cxnSpLocks noChangeShapeType="1"/>
            <a:stCxn id="13341" idx="4"/>
            <a:endCxn id="13343" idx="0"/>
          </p:cNvCxnSpPr>
          <p:nvPr/>
        </p:nvCxnSpPr>
        <p:spPr bwMode="auto">
          <a:xfrm>
            <a:off x="9069388" y="52768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34"/>
          <p:cNvCxnSpPr>
            <a:cxnSpLocks noChangeShapeType="1"/>
            <a:stCxn id="13340" idx="4"/>
            <a:endCxn id="13344" idx="0"/>
          </p:cNvCxnSpPr>
          <p:nvPr/>
        </p:nvCxnSpPr>
        <p:spPr bwMode="auto">
          <a:xfrm>
            <a:off x="9526589" y="46577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Oval 35"/>
          <p:cNvSpPr>
            <a:spLocks noChangeArrowheads="1"/>
          </p:cNvSpPr>
          <p:nvPr/>
        </p:nvSpPr>
        <p:spPr bwMode="auto">
          <a:xfrm>
            <a:off x="7451725" y="40015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50" name="Oval 36"/>
          <p:cNvSpPr>
            <a:spLocks noChangeArrowheads="1"/>
          </p:cNvSpPr>
          <p:nvPr/>
        </p:nvSpPr>
        <p:spPr bwMode="auto">
          <a:xfrm>
            <a:off x="6994525" y="34142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51" name="AutoShape 37"/>
          <p:cNvSpPr>
            <a:spLocks noChangeArrowheads="1"/>
          </p:cNvSpPr>
          <p:nvPr/>
        </p:nvSpPr>
        <p:spPr bwMode="auto">
          <a:xfrm>
            <a:off x="6327775" y="41027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52" name="AutoShape 38"/>
          <p:cNvSpPr>
            <a:spLocks noChangeArrowheads="1"/>
          </p:cNvSpPr>
          <p:nvPr/>
        </p:nvSpPr>
        <p:spPr bwMode="auto">
          <a:xfrm>
            <a:off x="6973888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53" name="AutoShape 39"/>
          <p:cNvSpPr>
            <a:spLocks noChangeArrowheads="1"/>
          </p:cNvSpPr>
          <p:nvPr/>
        </p:nvSpPr>
        <p:spPr bwMode="auto">
          <a:xfrm>
            <a:off x="7699375" y="4810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54" name="AutoShape 40"/>
          <p:cNvCxnSpPr>
            <a:cxnSpLocks noChangeShapeType="1"/>
            <a:stCxn id="13349" idx="0"/>
            <a:endCxn id="13350" idx="4"/>
          </p:cNvCxnSpPr>
          <p:nvPr/>
        </p:nvCxnSpPr>
        <p:spPr bwMode="auto">
          <a:xfrm flipH="1" flipV="1">
            <a:off x="7154863" y="38322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AutoShape 41"/>
          <p:cNvCxnSpPr>
            <a:cxnSpLocks noChangeShapeType="1"/>
            <a:stCxn id="13350" idx="4"/>
            <a:endCxn id="13351" idx="0"/>
          </p:cNvCxnSpPr>
          <p:nvPr/>
        </p:nvCxnSpPr>
        <p:spPr bwMode="auto">
          <a:xfrm flipH="1">
            <a:off x="6589713" y="3832226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AutoShape 42"/>
          <p:cNvCxnSpPr>
            <a:cxnSpLocks noChangeShapeType="1"/>
            <a:stCxn id="13349" idx="4"/>
            <a:endCxn id="13352" idx="0"/>
          </p:cNvCxnSpPr>
          <p:nvPr/>
        </p:nvCxnSpPr>
        <p:spPr bwMode="auto">
          <a:xfrm flipH="1">
            <a:off x="7235825" y="4419601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7" name="AutoShape 43"/>
          <p:cNvCxnSpPr>
            <a:cxnSpLocks noChangeShapeType="1"/>
            <a:stCxn id="13349" idx="4"/>
            <a:endCxn id="13353" idx="0"/>
          </p:cNvCxnSpPr>
          <p:nvPr/>
        </p:nvCxnSpPr>
        <p:spPr bwMode="auto">
          <a:xfrm>
            <a:off x="7612063" y="4419601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AutoShape 44"/>
          <p:cNvSpPr>
            <a:spLocks noChangeArrowheads="1"/>
          </p:cNvSpPr>
          <p:nvPr/>
        </p:nvSpPr>
        <p:spPr bwMode="auto">
          <a:xfrm flipH="1">
            <a:off x="6838950" y="3952131"/>
            <a:ext cx="259766" cy="649188"/>
          </a:xfrm>
          <a:custGeom>
            <a:avLst/>
            <a:gdLst>
              <a:gd name="T0" fmla="*/ 6585392 w 21600"/>
              <a:gd name="T1" fmla="*/ 0 h 21600"/>
              <a:gd name="T2" fmla="*/ 1058033 w 21600"/>
              <a:gd name="T3" fmla="*/ 8602134 h 21600"/>
              <a:gd name="T4" fmla="*/ 6585392 w 21600"/>
              <a:gd name="T5" fmla="*/ 2764621 h 21600"/>
              <a:gd name="T6" fmla="*/ 14818520 w 21600"/>
              <a:gd name="T7" fmla="*/ 8602134 h 21600"/>
              <a:gd name="T8" fmla="*/ 12113982 w 21600"/>
              <a:gd name="T9" fmla="*/ 12135385 h 21600"/>
              <a:gd name="T10" fmla="*/ 9408855 w 21600"/>
              <a:gd name="T11" fmla="*/ 86021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lv-LV"/>
          </a:p>
        </p:txBody>
      </p:sp>
      <p:sp>
        <p:nvSpPr>
          <p:cNvPr id="13359" name="Line 45"/>
          <p:cNvSpPr>
            <a:spLocks noChangeShapeType="1"/>
          </p:cNvSpPr>
          <p:nvPr/>
        </p:nvSpPr>
        <p:spPr bwMode="auto">
          <a:xfrm>
            <a:off x="8302625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3360" name="Text Box 46"/>
          <p:cNvSpPr txBox="1">
            <a:spLocks noChangeArrowheads="1"/>
          </p:cNvSpPr>
          <p:nvPr/>
        </p:nvSpPr>
        <p:spPr bwMode="auto">
          <a:xfrm>
            <a:off x="2117726" y="58070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(structure of tree above y is not modified)</a:t>
            </a:r>
          </a:p>
        </p:txBody>
      </p:sp>
      <p:sp>
        <p:nvSpPr>
          <p:cNvPr id="13361" name="Text Box 47"/>
          <p:cNvSpPr txBox="1">
            <a:spLocks noChangeArrowheads="1"/>
          </p:cNvSpPr>
          <p:nvPr/>
        </p:nvSpPr>
        <p:spPr bwMode="auto">
          <a:xfrm>
            <a:off x="6384926" y="57912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(structure of tree above x is not modified)</a:t>
            </a:r>
          </a:p>
        </p:txBody>
      </p:sp>
      <p:sp>
        <p:nvSpPr>
          <p:cNvPr id="13362" name="Text Box 48"/>
          <p:cNvSpPr txBox="1">
            <a:spLocks noChangeArrowheads="1"/>
          </p:cNvSpPr>
          <p:nvPr/>
        </p:nvSpPr>
        <p:spPr bwMode="auto">
          <a:xfrm>
            <a:off x="3794126" y="35814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a right rotation about y</a:t>
            </a:r>
          </a:p>
        </p:txBody>
      </p:sp>
      <p:sp>
        <p:nvSpPr>
          <p:cNvPr id="13363" name="Text Box 49"/>
          <p:cNvSpPr txBox="1">
            <a:spLocks noChangeArrowheads="1"/>
          </p:cNvSpPr>
          <p:nvPr/>
        </p:nvSpPr>
        <p:spPr bwMode="auto">
          <a:xfrm>
            <a:off x="8061326" y="35814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a left rotation about x</a:t>
            </a:r>
          </a:p>
        </p:txBody>
      </p:sp>
    </p:spTree>
    <p:extLst>
      <p:ext uri="{BB962C8B-B14F-4D97-AF65-F5344CB8AC3E}">
        <p14:creationId xmlns:p14="http://schemas.microsoft.com/office/powerpoint/2010/main" val="363141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Splaying</a:t>
            </a:r>
            <a:endParaRPr lang="en-US" altLang="lv-LV" dirty="0" smtClean="0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3409951" y="1522414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the root?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5762625" y="1844676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stop</a:t>
            </a:r>
          </a:p>
        </p:txBody>
      </p:sp>
      <p:cxnSp>
        <p:nvCxnSpPr>
          <p:cNvPr id="14343" name="AutoShape 5"/>
          <p:cNvCxnSpPr>
            <a:cxnSpLocks noChangeShapeType="1"/>
            <a:stCxn id="14341" idx="3"/>
            <a:endCxn id="14342" idx="1"/>
          </p:cNvCxnSpPr>
          <p:nvPr/>
        </p:nvCxnSpPr>
        <p:spPr bwMode="auto">
          <a:xfrm>
            <a:off x="54006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3232150" y="2847976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child of the root?</a:t>
            </a:r>
          </a:p>
        </p:txBody>
      </p:sp>
      <p:cxnSp>
        <p:nvCxnSpPr>
          <p:cNvPr id="14345" name="AutoShape 7"/>
          <p:cNvCxnSpPr>
            <a:cxnSpLocks noChangeShapeType="1"/>
            <a:stCxn id="14341" idx="2"/>
            <a:endCxn id="14344" idx="0"/>
          </p:cNvCxnSpPr>
          <p:nvPr/>
        </p:nvCxnSpPr>
        <p:spPr bwMode="auto">
          <a:xfrm rot="5400000">
            <a:off x="4236245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AutoShape 8"/>
          <p:cNvSpPr>
            <a:spLocks noChangeArrowheads="1"/>
          </p:cNvSpPr>
          <p:nvPr/>
        </p:nvSpPr>
        <p:spPr bwMode="auto">
          <a:xfrm>
            <a:off x="36433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the root</a:t>
            </a:r>
          </a:p>
        </p:txBody>
      </p:sp>
      <p:sp>
        <p:nvSpPr>
          <p:cNvPr id="14347" name="AutoShape 9"/>
          <p:cNvSpPr>
            <a:spLocks noChangeArrowheads="1"/>
          </p:cNvSpPr>
          <p:nvPr/>
        </p:nvSpPr>
        <p:spPr bwMode="auto">
          <a:xfrm>
            <a:off x="52832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the root</a:t>
            </a:r>
          </a:p>
        </p:txBody>
      </p:sp>
      <p:sp>
        <p:nvSpPr>
          <p:cNvPr id="14348" name="AutoShape 10"/>
          <p:cNvSpPr>
            <a:spLocks noChangeArrowheads="1"/>
          </p:cNvSpPr>
          <p:nvPr/>
        </p:nvSpPr>
        <p:spPr bwMode="auto">
          <a:xfrm>
            <a:off x="3225801" y="4143376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the left child of the root?</a:t>
            </a:r>
          </a:p>
        </p:txBody>
      </p:sp>
      <p:cxnSp>
        <p:nvCxnSpPr>
          <p:cNvPr id="14349" name="AutoShape 11"/>
          <p:cNvCxnSpPr>
            <a:cxnSpLocks noChangeShapeType="1"/>
            <a:stCxn id="14344" idx="2"/>
            <a:endCxn id="14348" idx="0"/>
          </p:cNvCxnSpPr>
          <p:nvPr/>
        </p:nvCxnSpPr>
        <p:spPr bwMode="auto">
          <a:xfrm rot="5400000">
            <a:off x="4251326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2"/>
          <p:cNvCxnSpPr>
            <a:cxnSpLocks noChangeShapeType="1"/>
            <a:stCxn id="14348" idx="2"/>
            <a:endCxn id="14346" idx="0"/>
          </p:cNvCxnSpPr>
          <p:nvPr/>
        </p:nvCxnSpPr>
        <p:spPr bwMode="auto">
          <a:xfrm rot="5400000">
            <a:off x="4267201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3"/>
          <p:cNvCxnSpPr>
            <a:cxnSpLocks noChangeShapeType="1"/>
            <a:stCxn id="14348" idx="3"/>
            <a:endCxn id="14347" idx="0"/>
          </p:cNvCxnSpPr>
          <p:nvPr/>
        </p:nvCxnSpPr>
        <p:spPr bwMode="auto">
          <a:xfrm>
            <a:off x="5584826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AutoShape 14"/>
          <p:cNvSpPr>
            <a:spLocks noChangeArrowheads="1"/>
          </p:cNvSpPr>
          <p:nvPr/>
        </p:nvSpPr>
        <p:spPr bwMode="auto">
          <a:xfrm>
            <a:off x="6807201" y="13049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left-left grandchild?</a:t>
            </a:r>
          </a:p>
        </p:txBody>
      </p:sp>
      <p:sp>
        <p:nvSpPr>
          <p:cNvPr id="14353" name="AutoShape 15"/>
          <p:cNvSpPr>
            <a:spLocks noChangeArrowheads="1"/>
          </p:cNvSpPr>
          <p:nvPr/>
        </p:nvSpPr>
        <p:spPr bwMode="auto">
          <a:xfrm>
            <a:off x="5969000" y="3009156"/>
            <a:ext cx="228600" cy="649188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54" name="AutoShape 16"/>
          <p:cNvSpPr>
            <a:spLocks noChangeArrowheads="1"/>
          </p:cNvSpPr>
          <p:nvPr/>
        </p:nvSpPr>
        <p:spPr bwMode="auto">
          <a:xfrm>
            <a:off x="6807201" y="50387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left-right grandchild?</a:t>
            </a:r>
          </a:p>
        </p:txBody>
      </p:sp>
      <p:sp>
        <p:nvSpPr>
          <p:cNvPr id="14355" name="AutoShape 17"/>
          <p:cNvSpPr>
            <a:spLocks noChangeArrowheads="1"/>
          </p:cNvSpPr>
          <p:nvPr/>
        </p:nvSpPr>
        <p:spPr bwMode="auto">
          <a:xfrm>
            <a:off x="6807201" y="25495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right-right grandchild?</a:t>
            </a:r>
          </a:p>
        </p:txBody>
      </p:sp>
      <p:sp>
        <p:nvSpPr>
          <p:cNvPr id="14356" name="AutoShape 18"/>
          <p:cNvSpPr>
            <a:spLocks noChangeArrowheads="1"/>
          </p:cNvSpPr>
          <p:nvPr/>
        </p:nvSpPr>
        <p:spPr bwMode="auto">
          <a:xfrm>
            <a:off x="6813550" y="3794126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right-left grandchild?</a:t>
            </a:r>
          </a:p>
        </p:txBody>
      </p:sp>
      <p:cxnSp>
        <p:nvCxnSpPr>
          <p:cNvPr id="14357" name="AutoShape 19"/>
          <p:cNvCxnSpPr>
            <a:cxnSpLocks noChangeShapeType="1"/>
            <a:stCxn id="14344" idx="3"/>
            <a:endCxn id="14353" idx="2"/>
          </p:cNvCxnSpPr>
          <p:nvPr/>
        </p:nvCxnSpPr>
        <p:spPr bwMode="auto">
          <a:xfrm flipV="1">
            <a:off x="5576888" y="3333750"/>
            <a:ext cx="392112" cy="7938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0"/>
          <p:cNvCxnSpPr>
            <a:cxnSpLocks noChangeShapeType="1"/>
            <a:stCxn id="14353" idx="6"/>
            <a:endCxn id="14352" idx="1"/>
          </p:cNvCxnSpPr>
          <p:nvPr/>
        </p:nvCxnSpPr>
        <p:spPr bwMode="auto">
          <a:xfrm flipV="1">
            <a:off x="61976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1"/>
          <p:cNvCxnSpPr>
            <a:cxnSpLocks noChangeShapeType="1"/>
            <a:stCxn id="14353" idx="6"/>
            <a:endCxn id="14355" idx="1"/>
          </p:cNvCxnSpPr>
          <p:nvPr/>
        </p:nvCxnSpPr>
        <p:spPr bwMode="auto">
          <a:xfrm flipV="1">
            <a:off x="61976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2"/>
          <p:cNvCxnSpPr>
            <a:cxnSpLocks noChangeShapeType="1"/>
            <a:stCxn id="14353" idx="6"/>
            <a:endCxn id="14356" idx="1"/>
          </p:cNvCxnSpPr>
          <p:nvPr/>
        </p:nvCxnSpPr>
        <p:spPr bwMode="auto">
          <a:xfrm>
            <a:off x="61976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3"/>
          <p:cNvCxnSpPr>
            <a:cxnSpLocks noChangeShapeType="1"/>
            <a:stCxn id="14353" idx="6"/>
            <a:endCxn id="14354" idx="1"/>
          </p:cNvCxnSpPr>
          <p:nvPr/>
        </p:nvCxnSpPr>
        <p:spPr bwMode="auto">
          <a:xfrm>
            <a:off x="61976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AutoShape 24"/>
          <p:cNvSpPr>
            <a:spLocks noChangeArrowheads="1"/>
          </p:cNvSpPr>
          <p:nvPr/>
        </p:nvSpPr>
        <p:spPr bwMode="auto">
          <a:xfrm>
            <a:off x="94742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r>
              <a:rPr lang="en-US" altLang="lv-LV" sz="1600">
                <a:latin typeface="Times New Roman" panose="02020603050405020304" pitchFamily="18" charset="0"/>
              </a:rPr>
              <a:t>, 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3" name="AutoShape 25"/>
          <p:cNvSpPr>
            <a:spLocks noChangeArrowheads="1"/>
          </p:cNvSpPr>
          <p:nvPr/>
        </p:nvSpPr>
        <p:spPr bwMode="auto">
          <a:xfrm>
            <a:off x="94742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r>
              <a:rPr lang="en-US" altLang="lv-LV" sz="1600">
                <a:latin typeface="Times New Roman" panose="02020603050405020304" pitchFamily="18" charset="0"/>
              </a:rPr>
              <a:t>, 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4" name="AutoShape 26"/>
          <p:cNvSpPr>
            <a:spLocks noChangeArrowheads="1"/>
          </p:cNvSpPr>
          <p:nvPr/>
        </p:nvSpPr>
        <p:spPr bwMode="auto">
          <a:xfrm>
            <a:off x="94742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r>
              <a:rPr lang="en-US" altLang="lv-LV" sz="1600">
                <a:latin typeface="Times New Roman" panose="02020603050405020304" pitchFamily="18" charset="0"/>
              </a:rPr>
              <a:t>, 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5" name="AutoShape 27"/>
          <p:cNvSpPr>
            <a:spLocks noChangeArrowheads="1"/>
          </p:cNvSpPr>
          <p:nvPr/>
        </p:nvSpPr>
        <p:spPr bwMode="auto">
          <a:xfrm>
            <a:off x="94742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r>
              <a:rPr lang="en-US" altLang="lv-LV" sz="1600">
                <a:latin typeface="Times New Roman" panose="02020603050405020304" pitchFamily="18" charset="0"/>
              </a:rPr>
              <a:t>, 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cxnSp>
        <p:nvCxnSpPr>
          <p:cNvPr id="14366" name="AutoShape 28"/>
          <p:cNvCxnSpPr>
            <a:cxnSpLocks noChangeShapeType="1"/>
            <a:stCxn id="14352" idx="2"/>
            <a:endCxn id="14362" idx="1"/>
          </p:cNvCxnSpPr>
          <p:nvPr/>
        </p:nvCxnSpPr>
        <p:spPr bwMode="auto">
          <a:xfrm rot="16200000" flipH="1">
            <a:off x="8849520" y="1810545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29"/>
          <p:cNvCxnSpPr>
            <a:cxnSpLocks noChangeShapeType="1"/>
            <a:stCxn id="14355" idx="2"/>
            <a:endCxn id="14363" idx="1"/>
          </p:cNvCxnSpPr>
          <p:nvPr/>
        </p:nvCxnSpPr>
        <p:spPr bwMode="auto">
          <a:xfrm rot="16200000" flipH="1">
            <a:off x="8862220" y="3042445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30"/>
          <p:cNvCxnSpPr>
            <a:cxnSpLocks noChangeShapeType="1"/>
            <a:stCxn id="14356" idx="2"/>
            <a:endCxn id="14364" idx="1"/>
          </p:cNvCxnSpPr>
          <p:nvPr/>
        </p:nvCxnSpPr>
        <p:spPr bwMode="auto">
          <a:xfrm rot="16200000" flipH="1">
            <a:off x="8865395" y="4283870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AutoShape 31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8839995" y="5553870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32"/>
          <p:cNvCxnSpPr>
            <a:cxnSpLocks noChangeShapeType="1"/>
            <a:stCxn id="14362" idx="3"/>
            <a:endCxn id="14341" idx="0"/>
          </p:cNvCxnSpPr>
          <p:nvPr/>
        </p:nvCxnSpPr>
        <p:spPr bwMode="auto">
          <a:xfrm flipH="1" flipV="1">
            <a:off x="4405314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33"/>
          <p:cNvCxnSpPr>
            <a:cxnSpLocks noChangeShapeType="1"/>
            <a:stCxn id="14363" idx="3"/>
            <a:endCxn id="14341" idx="0"/>
          </p:cNvCxnSpPr>
          <p:nvPr/>
        </p:nvCxnSpPr>
        <p:spPr bwMode="auto">
          <a:xfrm flipH="1" flipV="1">
            <a:off x="4405314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34"/>
          <p:cNvCxnSpPr>
            <a:cxnSpLocks noChangeShapeType="1"/>
            <a:stCxn id="14364" idx="3"/>
            <a:endCxn id="14341" idx="0"/>
          </p:cNvCxnSpPr>
          <p:nvPr/>
        </p:nvCxnSpPr>
        <p:spPr bwMode="auto">
          <a:xfrm flipH="1" flipV="1">
            <a:off x="4405314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35"/>
          <p:cNvCxnSpPr>
            <a:cxnSpLocks noChangeShapeType="1"/>
            <a:stCxn id="14365" idx="3"/>
            <a:endCxn id="14341" idx="0"/>
          </p:cNvCxnSpPr>
          <p:nvPr/>
        </p:nvCxnSpPr>
        <p:spPr bwMode="auto">
          <a:xfrm flipH="1" flipV="1">
            <a:off x="4405314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AutoShape 36"/>
          <p:cNvSpPr>
            <a:spLocks noChangeArrowheads="1"/>
          </p:cNvSpPr>
          <p:nvPr/>
        </p:nvSpPr>
        <p:spPr bwMode="auto">
          <a:xfrm>
            <a:off x="3141664" y="840145"/>
            <a:ext cx="1074737" cy="646986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start with node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cxnSp>
        <p:nvCxnSpPr>
          <p:cNvPr id="14375" name="AutoShape 37"/>
          <p:cNvCxnSpPr>
            <a:cxnSpLocks noChangeShapeType="1"/>
            <a:stCxn id="14374" idx="3"/>
            <a:endCxn id="14341" idx="0"/>
          </p:cNvCxnSpPr>
          <p:nvPr/>
        </p:nvCxnSpPr>
        <p:spPr bwMode="auto">
          <a:xfrm>
            <a:off x="4216401" y="1163639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6" name="Text Box 38"/>
          <p:cNvSpPr txBox="1">
            <a:spLocks noChangeArrowheads="1"/>
          </p:cNvSpPr>
          <p:nvPr/>
        </p:nvSpPr>
        <p:spPr bwMode="auto">
          <a:xfrm>
            <a:off x="67310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>
                <a:latin typeface="Arial Narrow" panose="020B0606020202030204" pitchFamily="34" charset="0"/>
              </a:rPr>
              <a:t>“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 is a</a:t>
            </a:r>
            <a:r>
              <a:rPr lang="en-US" altLang="lv-LV" sz="1800" i="1">
                <a:latin typeface="Arial Narrow" panose="020B0606020202030204" pitchFamily="34" charset="0"/>
              </a:rPr>
              <a:t> </a:t>
            </a:r>
            <a:r>
              <a:rPr lang="en-US" altLang="lv-LV" sz="1800">
                <a:latin typeface="Arial Narrow" panose="020B0606020202030204" pitchFamily="34" charset="0"/>
              </a:rPr>
              <a:t>left-left grandchild” means 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 is a left child of its parent, which is itself a left child of its parent </a:t>
            </a:r>
          </a:p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i="1">
                <a:latin typeface="Arial Narrow" panose="020B0606020202030204" pitchFamily="34" charset="0"/>
              </a:rPr>
              <a:t>p</a:t>
            </a:r>
            <a:r>
              <a:rPr lang="en-US" altLang="lv-LV" sz="1800">
                <a:latin typeface="Arial Narrow" panose="020B0606020202030204" pitchFamily="34" charset="0"/>
              </a:rPr>
              <a:t> is 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’s parent; </a:t>
            </a:r>
            <a:r>
              <a:rPr lang="en-US" altLang="lv-LV" sz="1800" i="1">
                <a:latin typeface="Arial Narrow" panose="020B0606020202030204" pitchFamily="34" charset="0"/>
              </a:rPr>
              <a:t>g</a:t>
            </a:r>
            <a:r>
              <a:rPr lang="en-US" altLang="lv-LV" sz="1800">
                <a:latin typeface="Arial Narrow" panose="020B0606020202030204" pitchFamily="34" charset="0"/>
              </a:rPr>
              <a:t> is </a:t>
            </a:r>
            <a:r>
              <a:rPr lang="en-US" altLang="lv-LV" sz="1800" i="1">
                <a:latin typeface="Arial Narrow" panose="020B0606020202030204" pitchFamily="34" charset="0"/>
              </a:rPr>
              <a:t>p</a:t>
            </a:r>
            <a:r>
              <a:rPr lang="en-US" altLang="lv-LV" sz="1800">
                <a:latin typeface="Arial Narrow" panose="020B0606020202030204" pitchFamily="34" charset="0"/>
              </a:rPr>
              <a:t>’s parent</a:t>
            </a:r>
            <a:endParaRPr lang="en-US" altLang="lv-LV" sz="1800" i="1">
              <a:latin typeface="Arial Narrow" panose="020B0606020202030204" pitchFamily="34" charset="0"/>
            </a:endParaRPr>
          </a:p>
        </p:txBody>
      </p:sp>
      <p:sp>
        <p:nvSpPr>
          <p:cNvPr id="14377" name="Text Box 39"/>
          <p:cNvSpPr txBox="1">
            <a:spLocks noChangeArrowheads="1"/>
          </p:cNvSpPr>
          <p:nvPr/>
        </p:nvSpPr>
        <p:spPr bwMode="auto">
          <a:xfrm>
            <a:off x="3990975" y="2500314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3987800" y="38100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79" name="Text Box 41"/>
          <p:cNvSpPr txBox="1">
            <a:spLocks noChangeArrowheads="1"/>
          </p:cNvSpPr>
          <p:nvPr/>
        </p:nvSpPr>
        <p:spPr bwMode="auto">
          <a:xfrm>
            <a:off x="3987800" y="55626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0" name="Text Box 42"/>
          <p:cNvSpPr txBox="1">
            <a:spLocks noChangeArrowheads="1"/>
          </p:cNvSpPr>
          <p:nvPr/>
        </p:nvSpPr>
        <p:spPr bwMode="auto">
          <a:xfrm>
            <a:off x="7989888" y="2219326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1" name="Text Box 43"/>
          <p:cNvSpPr txBox="1">
            <a:spLocks noChangeArrowheads="1"/>
          </p:cNvSpPr>
          <p:nvPr/>
        </p:nvSpPr>
        <p:spPr bwMode="auto">
          <a:xfrm>
            <a:off x="7988300" y="3459164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2" name="Text Box 44"/>
          <p:cNvSpPr txBox="1">
            <a:spLocks noChangeArrowheads="1"/>
          </p:cNvSpPr>
          <p:nvPr/>
        </p:nvSpPr>
        <p:spPr bwMode="auto">
          <a:xfrm>
            <a:off x="7988300" y="4697414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3" name="Text Box 45"/>
          <p:cNvSpPr txBox="1">
            <a:spLocks noChangeArrowheads="1"/>
          </p:cNvSpPr>
          <p:nvPr/>
        </p:nvSpPr>
        <p:spPr bwMode="auto">
          <a:xfrm>
            <a:off x="7988300" y="5964239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4" name="Text Box 46"/>
          <p:cNvSpPr txBox="1">
            <a:spLocks noChangeArrowheads="1"/>
          </p:cNvSpPr>
          <p:nvPr/>
        </p:nvSpPr>
        <p:spPr bwMode="auto">
          <a:xfrm>
            <a:off x="5645150" y="4648201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85" name="Text Box 47"/>
          <p:cNvSpPr txBox="1">
            <a:spLocks noChangeArrowheads="1"/>
          </p:cNvSpPr>
          <p:nvPr/>
        </p:nvSpPr>
        <p:spPr bwMode="auto">
          <a:xfrm>
            <a:off x="5549900" y="3116264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86" name="Text Box 48"/>
          <p:cNvSpPr txBox="1">
            <a:spLocks noChangeArrowheads="1"/>
          </p:cNvSpPr>
          <p:nvPr/>
        </p:nvSpPr>
        <p:spPr bwMode="auto">
          <a:xfrm>
            <a:off x="5349875" y="17907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7" name="Text Box 50"/>
          <p:cNvSpPr txBox="1">
            <a:spLocks noChangeArrowheads="1"/>
          </p:cNvSpPr>
          <p:nvPr/>
        </p:nvSpPr>
        <p:spPr bwMode="auto">
          <a:xfrm>
            <a:off x="101600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4388" name="Text Box 51"/>
          <p:cNvSpPr txBox="1">
            <a:spLocks noChangeArrowheads="1"/>
          </p:cNvSpPr>
          <p:nvPr/>
        </p:nvSpPr>
        <p:spPr bwMode="auto">
          <a:xfrm>
            <a:off x="101917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4389" name="Text Box 52"/>
          <p:cNvSpPr txBox="1">
            <a:spLocks noChangeArrowheads="1"/>
          </p:cNvSpPr>
          <p:nvPr/>
        </p:nvSpPr>
        <p:spPr bwMode="auto">
          <a:xfrm>
            <a:off x="101600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4390" name="Text Box 53"/>
          <p:cNvSpPr txBox="1">
            <a:spLocks noChangeArrowheads="1"/>
          </p:cNvSpPr>
          <p:nvPr/>
        </p:nvSpPr>
        <p:spPr bwMode="auto">
          <a:xfrm>
            <a:off x="101600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4391" name="Text Box 54"/>
          <p:cNvSpPr txBox="1">
            <a:spLocks noChangeArrowheads="1"/>
          </p:cNvSpPr>
          <p:nvPr/>
        </p:nvSpPr>
        <p:spPr bwMode="auto">
          <a:xfrm>
            <a:off x="55118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  <p:sp>
        <p:nvSpPr>
          <p:cNvPr id="14392" name="Text Box 55"/>
          <p:cNvSpPr txBox="1">
            <a:spLocks noChangeArrowheads="1"/>
          </p:cNvSpPr>
          <p:nvPr/>
        </p:nvSpPr>
        <p:spPr bwMode="auto">
          <a:xfrm>
            <a:off x="45212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</p:spTree>
    <p:extLst>
      <p:ext uri="{BB962C8B-B14F-4D97-AF65-F5344CB8AC3E}">
        <p14:creationId xmlns:p14="http://schemas.microsoft.com/office/powerpoint/2010/main" val="23208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 smtClean="0"/>
              <a:t>Visualizing the Splaying Cases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B7642D-707F-436E-B696-92F6D92974AD}" type="slidenum">
              <a:rPr lang="en-US" altLang="lv-LV" sz="1400"/>
              <a:pPr eaLnBrk="1" hangingPunct="1"/>
              <a:t>39</a:t>
            </a:fld>
            <a:endParaRPr lang="en-US" altLang="lv-LV" sz="1400"/>
          </a:p>
        </p:txBody>
      </p:sp>
      <p:cxnSp>
        <p:nvCxnSpPr>
          <p:cNvPr id="15364" name="AutoShape 15"/>
          <p:cNvCxnSpPr>
            <a:cxnSpLocks noChangeShapeType="1"/>
            <a:stCxn id="15377" idx="5"/>
            <a:endCxn id="15368" idx="1"/>
          </p:cNvCxnSpPr>
          <p:nvPr/>
        </p:nvCxnSpPr>
        <p:spPr bwMode="auto">
          <a:xfrm>
            <a:off x="6427788" y="1708150"/>
            <a:ext cx="512762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AutoShape 40"/>
          <p:cNvCxnSpPr>
            <a:cxnSpLocks noChangeShapeType="1"/>
            <a:stCxn id="15394" idx="3"/>
            <a:endCxn id="15395" idx="0"/>
          </p:cNvCxnSpPr>
          <p:nvPr/>
        </p:nvCxnSpPr>
        <p:spPr bwMode="auto">
          <a:xfrm flipH="1">
            <a:off x="2357438" y="2492375"/>
            <a:ext cx="336550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7239000" y="11430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5368" name="Oval 4"/>
          <p:cNvSpPr>
            <a:spLocks noChangeArrowheads="1"/>
          </p:cNvSpPr>
          <p:nvPr/>
        </p:nvSpPr>
        <p:spPr bwMode="auto">
          <a:xfrm>
            <a:off x="6891338" y="183941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69" name="Oval 5"/>
          <p:cNvSpPr>
            <a:spLocks noChangeArrowheads="1"/>
          </p:cNvSpPr>
          <p:nvPr/>
        </p:nvSpPr>
        <p:spPr bwMode="auto">
          <a:xfrm>
            <a:off x="6434138" y="23712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0" name="AutoShape 6"/>
          <p:cNvSpPr>
            <a:spLocks noChangeArrowheads="1"/>
          </p:cNvSpPr>
          <p:nvPr/>
        </p:nvSpPr>
        <p:spPr bwMode="auto">
          <a:xfrm>
            <a:off x="5989638" y="30185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71" name="AutoShape 7"/>
          <p:cNvSpPr>
            <a:spLocks noChangeArrowheads="1"/>
          </p:cNvSpPr>
          <p:nvPr/>
        </p:nvSpPr>
        <p:spPr bwMode="auto">
          <a:xfrm>
            <a:off x="6675438" y="30185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72" name="AutoShape 8"/>
          <p:cNvSpPr>
            <a:spLocks noChangeArrowheads="1"/>
          </p:cNvSpPr>
          <p:nvPr/>
        </p:nvSpPr>
        <p:spPr bwMode="auto">
          <a:xfrm>
            <a:off x="7324725" y="24295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73" name="AutoShape 9"/>
          <p:cNvCxnSpPr>
            <a:cxnSpLocks noChangeShapeType="1"/>
            <a:stCxn id="15368" idx="3"/>
            <a:endCxn id="15369" idx="0"/>
          </p:cNvCxnSpPr>
          <p:nvPr/>
        </p:nvCxnSpPr>
        <p:spPr bwMode="auto">
          <a:xfrm flipH="1">
            <a:off x="6604000" y="2219326"/>
            <a:ext cx="336550" cy="142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0"/>
          <p:cNvCxnSpPr>
            <a:cxnSpLocks noChangeShapeType="1"/>
            <a:stCxn id="15369" idx="3"/>
            <a:endCxn id="15370" idx="0"/>
          </p:cNvCxnSpPr>
          <p:nvPr/>
        </p:nvCxnSpPr>
        <p:spPr bwMode="auto">
          <a:xfrm flipH="1">
            <a:off x="6261100" y="2751139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1"/>
          <p:cNvCxnSpPr>
            <a:cxnSpLocks noChangeShapeType="1"/>
            <a:stCxn id="15369" idx="5"/>
            <a:endCxn id="15371" idx="0"/>
          </p:cNvCxnSpPr>
          <p:nvPr/>
        </p:nvCxnSpPr>
        <p:spPr bwMode="auto">
          <a:xfrm>
            <a:off x="6724650" y="2751139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2"/>
          <p:cNvCxnSpPr>
            <a:cxnSpLocks noChangeShapeType="1"/>
            <a:stCxn id="15368" idx="5"/>
            <a:endCxn id="15372" idx="0"/>
          </p:cNvCxnSpPr>
          <p:nvPr/>
        </p:nvCxnSpPr>
        <p:spPr bwMode="auto">
          <a:xfrm>
            <a:off x="7181850" y="2219325"/>
            <a:ext cx="414338" cy="122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4"/>
          <p:cNvSpPr>
            <a:spLocks noChangeArrowheads="1"/>
          </p:cNvSpPr>
          <p:nvPr/>
        </p:nvSpPr>
        <p:spPr bwMode="auto">
          <a:xfrm>
            <a:off x="6148388" y="1328242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5608638" y="21501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79" name="AutoShape 17"/>
          <p:cNvCxnSpPr>
            <a:cxnSpLocks noChangeShapeType="1"/>
            <a:stCxn id="15377" idx="3"/>
            <a:endCxn id="15378" idx="0"/>
          </p:cNvCxnSpPr>
          <p:nvPr/>
        </p:nvCxnSpPr>
        <p:spPr bwMode="auto">
          <a:xfrm flipH="1">
            <a:off x="5880101" y="1708151"/>
            <a:ext cx="315913" cy="354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9753600" y="1872755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8991600" y="125998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86106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92964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10048875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85" name="AutoShape 25"/>
          <p:cNvCxnSpPr>
            <a:cxnSpLocks noChangeShapeType="1"/>
            <a:stCxn id="15380" idx="1"/>
            <a:endCxn id="15381" idx="5"/>
          </p:cNvCxnSpPr>
          <p:nvPr/>
        </p:nvCxnSpPr>
        <p:spPr bwMode="auto">
          <a:xfrm flipH="1" flipV="1">
            <a:off x="9274176" y="1604964"/>
            <a:ext cx="536575" cy="3571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6"/>
          <p:cNvCxnSpPr>
            <a:cxnSpLocks noChangeShapeType="1"/>
            <a:stCxn id="15389" idx="5"/>
            <a:endCxn id="15382" idx="0"/>
          </p:cNvCxnSpPr>
          <p:nvPr/>
        </p:nvCxnSpPr>
        <p:spPr bwMode="auto">
          <a:xfrm>
            <a:off x="8661401" y="2185988"/>
            <a:ext cx="220663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7"/>
          <p:cNvCxnSpPr>
            <a:cxnSpLocks noChangeShapeType="1"/>
            <a:stCxn id="15380" idx="3"/>
            <a:endCxn id="15383" idx="0"/>
          </p:cNvCxnSpPr>
          <p:nvPr/>
        </p:nvCxnSpPr>
        <p:spPr bwMode="auto">
          <a:xfrm flipH="1">
            <a:off x="9567864" y="2217739"/>
            <a:ext cx="2428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8"/>
          <p:cNvCxnSpPr>
            <a:cxnSpLocks noChangeShapeType="1"/>
            <a:stCxn id="15380" idx="5"/>
            <a:endCxn id="15384" idx="0"/>
          </p:cNvCxnSpPr>
          <p:nvPr/>
        </p:nvCxnSpPr>
        <p:spPr bwMode="auto">
          <a:xfrm>
            <a:off x="10036176" y="2217739"/>
            <a:ext cx="284163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8382000" y="1806080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5390" name="AutoShape 30"/>
          <p:cNvCxnSpPr>
            <a:cxnSpLocks noChangeShapeType="1"/>
            <a:stCxn id="15389" idx="7"/>
            <a:endCxn id="15381" idx="3"/>
          </p:cNvCxnSpPr>
          <p:nvPr/>
        </p:nvCxnSpPr>
        <p:spPr bwMode="auto">
          <a:xfrm flipV="1">
            <a:off x="8661401" y="1639889"/>
            <a:ext cx="379413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AutoShape 31"/>
          <p:cNvSpPr>
            <a:spLocks noChangeArrowheads="1"/>
          </p:cNvSpPr>
          <p:nvPr/>
        </p:nvSpPr>
        <p:spPr bwMode="auto">
          <a:xfrm>
            <a:off x="80010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92" name="AutoShape 32"/>
          <p:cNvCxnSpPr>
            <a:cxnSpLocks noChangeShapeType="1"/>
            <a:stCxn id="15389" idx="3"/>
            <a:endCxn id="15391" idx="0"/>
          </p:cNvCxnSpPr>
          <p:nvPr/>
        </p:nvCxnSpPr>
        <p:spPr bwMode="auto">
          <a:xfrm flipH="1">
            <a:off x="8272463" y="2185988"/>
            <a:ext cx="157162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7477125" y="1752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94" name="Oval 35"/>
          <p:cNvSpPr>
            <a:spLocks noChangeArrowheads="1"/>
          </p:cNvSpPr>
          <p:nvPr/>
        </p:nvSpPr>
        <p:spPr bwMode="auto">
          <a:xfrm>
            <a:off x="2644775" y="21124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95" name="Oval 36"/>
          <p:cNvSpPr>
            <a:spLocks noChangeArrowheads="1"/>
          </p:cNvSpPr>
          <p:nvPr/>
        </p:nvSpPr>
        <p:spPr bwMode="auto">
          <a:xfrm>
            <a:off x="2187575" y="26284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96" name="AutoShape 37"/>
          <p:cNvSpPr>
            <a:spLocks noChangeArrowheads="1"/>
          </p:cNvSpPr>
          <p:nvPr/>
        </p:nvSpPr>
        <p:spPr bwMode="auto">
          <a:xfrm>
            <a:off x="1743075" y="3251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97" name="AutoShape 38"/>
          <p:cNvSpPr>
            <a:spLocks noChangeArrowheads="1"/>
          </p:cNvSpPr>
          <p:nvPr/>
        </p:nvSpPr>
        <p:spPr bwMode="auto">
          <a:xfrm>
            <a:off x="2428875" y="3251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98" name="AutoShape 39"/>
          <p:cNvSpPr>
            <a:spLocks noChangeArrowheads="1"/>
          </p:cNvSpPr>
          <p:nvPr/>
        </p:nvSpPr>
        <p:spPr bwMode="auto">
          <a:xfrm>
            <a:off x="3078163" y="26803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99" name="AutoShape 41"/>
          <p:cNvCxnSpPr>
            <a:cxnSpLocks noChangeShapeType="1"/>
            <a:stCxn id="15395" idx="3"/>
            <a:endCxn id="15396" idx="0"/>
          </p:cNvCxnSpPr>
          <p:nvPr/>
        </p:nvCxnSpPr>
        <p:spPr bwMode="auto">
          <a:xfrm flipH="1">
            <a:off x="2014538" y="3008314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AutoShape 42"/>
          <p:cNvCxnSpPr>
            <a:cxnSpLocks noChangeShapeType="1"/>
            <a:stCxn id="15395" idx="5"/>
            <a:endCxn id="15397" idx="0"/>
          </p:cNvCxnSpPr>
          <p:nvPr/>
        </p:nvCxnSpPr>
        <p:spPr bwMode="auto">
          <a:xfrm>
            <a:off x="2478088" y="3008314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AutoShape 43"/>
          <p:cNvCxnSpPr>
            <a:cxnSpLocks noChangeShapeType="1"/>
            <a:stCxn id="15394" idx="5"/>
            <a:endCxn id="15398" idx="0"/>
          </p:cNvCxnSpPr>
          <p:nvPr/>
        </p:nvCxnSpPr>
        <p:spPr bwMode="auto">
          <a:xfrm>
            <a:off x="2935289" y="2492376"/>
            <a:ext cx="414337" cy="10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2" name="Oval 44"/>
          <p:cNvSpPr>
            <a:spLocks noChangeArrowheads="1"/>
          </p:cNvSpPr>
          <p:nvPr/>
        </p:nvSpPr>
        <p:spPr bwMode="auto">
          <a:xfrm>
            <a:off x="3267075" y="1552080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5403" name="AutoShape 45"/>
          <p:cNvCxnSpPr>
            <a:cxnSpLocks noChangeShapeType="1"/>
            <a:stCxn id="15402" idx="3"/>
            <a:endCxn id="15394" idx="7"/>
          </p:cNvCxnSpPr>
          <p:nvPr/>
        </p:nvCxnSpPr>
        <p:spPr bwMode="auto">
          <a:xfrm flipH="1">
            <a:off x="2935288" y="1931988"/>
            <a:ext cx="379412" cy="2333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4" name="AutoShape 46"/>
          <p:cNvSpPr>
            <a:spLocks noChangeArrowheads="1"/>
          </p:cNvSpPr>
          <p:nvPr/>
        </p:nvSpPr>
        <p:spPr bwMode="auto">
          <a:xfrm>
            <a:off x="3952875" y="20898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05" name="AutoShape 47"/>
          <p:cNvCxnSpPr>
            <a:cxnSpLocks noChangeShapeType="1"/>
            <a:stCxn id="15402" idx="5"/>
            <a:endCxn id="15404" idx="0"/>
          </p:cNvCxnSpPr>
          <p:nvPr/>
        </p:nvCxnSpPr>
        <p:spPr bwMode="auto">
          <a:xfrm>
            <a:off x="3546476" y="1931988"/>
            <a:ext cx="677863" cy="69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4016375" y="3200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5407" name="Oval 51"/>
          <p:cNvSpPr>
            <a:spLocks noChangeArrowheads="1"/>
          </p:cNvSpPr>
          <p:nvPr/>
        </p:nvSpPr>
        <p:spPr bwMode="auto">
          <a:xfrm flipH="1">
            <a:off x="4016375" y="45000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408" name="Oval 52"/>
          <p:cNvSpPr>
            <a:spLocks noChangeArrowheads="1"/>
          </p:cNvSpPr>
          <p:nvPr/>
        </p:nvSpPr>
        <p:spPr bwMode="auto">
          <a:xfrm flipH="1">
            <a:off x="4479925" y="5033467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409" name="AutoShape 53"/>
          <p:cNvSpPr>
            <a:spLocks noChangeArrowheads="1"/>
          </p:cNvSpPr>
          <p:nvPr/>
        </p:nvSpPr>
        <p:spPr bwMode="auto">
          <a:xfrm flipH="1">
            <a:off x="4714875" y="56839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10" name="AutoShape 54"/>
          <p:cNvSpPr>
            <a:spLocks noChangeArrowheads="1"/>
          </p:cNvSpPr>
          <p:nvPr/>
        </p:nvSpPr>
        <p:spPr bwMode="auto">
          <a:xfrm flipH="1">
            <a:off x="4029075" y="56839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11" name="AutoShape 55"/>
          <p:cNvSpPr>
            <a:spLocks noChangeArrowheads="1"/>
          </p:cNvSpPr>
          <p:nvPr/>
        </p:nvSpPr>
        <p:spPr bwMode="auto">
          <a:xfrm flipH="1">
            <a:off x="3379788" y="50933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12" name="AutoShape 56"/>
          <p:cNvCxnSpPr>
            <a:cxnSpLocks noChangeShapeType="1"/>
            <a:stCxn id="15407" idx="3"/>
            <a:endCxn id="15408" idx="0"/>
          </p:cNvCxnSpPr>
          <p:nvPr/>
        </p:nvCxnSpPr>
        <p:spPr bwMode="auto">
          <a:xfrm>
            <a:off x="4298950" y="4837114"/>
            <a:ext cx="344488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AutoShape 57"/>
          <p:cNvCxnSpPr>
            <a:cxnSpLocks noChangeShapeType="1"/>
            <a:stCxn id="15408" idx="3"/>
            <a:endCxn id="15409" idx="0"/>
          </p:cNvCxnSpPr>
          <p:nvPr/>
        </p:nvCxnSpPr>
        <p:spPr bwMode="auto">
          <a:xfrm>
            <a:off x="4751388" y="5370513"/>
            <a:ext cx="234950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AutoShape 58"/>
          <p:cNvCxnSpPr>
            <a:cxnSpLocks noChangeShapeType="1"/>
            <a:stCxn id="15408" idx="5"/>
            <a:endCxn id="15410" idx="0"/>
          </p:cNvCxnSpPr>
          <p:nvPr/>
        </p:nvCxnSpPr>
        <p:spPr bwMode="auto">
          <a:xfrm flipH="1">
            <a:off x="4300538" y="5370513"/>
            <a:ext cx="233362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AutoShape 59"/>
          <p:cNvCxnSpPr>
            <a:cxnSpLocks noChangeShapeType="1"/>
            <a:stCxn id="15407" idx="5"/>
            <a:endCxn id="15411" idx="0"/>
          </p:cNvCxnSpPr>
          <p:nvPr/>
        </p:nvCxnSpPr>
        <p:spPr bwMode="auto">
          <a:xfrm flipH="1">
            <a:off x="3651250" y="4837113"/>
            <a:ext cx="420688" cy="260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6" name="Oval 60"/>
          <p:cNvSpPr>
            <a:spLocks noChangeArrowheads="1"/>
          </p:cNvSpPr>
          <p:nvPr/>
        </p:nvSpPr>
        <p:spPr bwMode="auto">
          <a:xfrm flipH="1">
            <a:off x="3400425" y="39206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15417" name="AutoShape 61"/>
          <p:cNvCxnSpPr>
            <a:cxnSpLocks noChangeShapeType="1"/>
            <a:stCxn id="15416" idx="3"/>
            <a:endCxn id="15407" idx="7"/>
          </p:cNvCxnSpPr>
          <p:nvPr/>
        </p:nvCxnSpPr>
        <p:spPr bwMode="auto">
          <a:xfrm>
            <a:off x="3683000" y="4257676"/>
            <a:ext cx="388938" cy="334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8" name="AutoShape 62"/>
          <p:cNvSpPr>
            <a:spLocks noChangeArrowheads="1"/>
          </p:cNvSpPr>
          <p:nvPr/>
        </p:nvSpPr>
        <p:spPr bwMode="auto">
          <a:xfrm flipH="1">
            <a:off x="2819400" y="44837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19" name="AutoShape 63"/>
          <p:cNvCxnSpPr>
            <a:cxnSpLocks noChangeShapeType="1"/>
            <a:stCxn id="15416" idx="5"/>
            <a:endCxn id="15418" idx="0"/>
          </p:cNvCxnSpPr>
          <p:nvPr/>
        </p:nvCxnSpPr>
        <p:spPr bwMode="auto">
          <a:xfrm flipH="1">
            <a:off x="3090864" y="4257675"/>
            <a:ext cx="36512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0" name="Line 64"/>
          <p:cNvSpPr>
            <a:spLocks noChangeShapeType="1"/>
          </p:cNvSpPr>
          <p:nvPr/>
        </p:nvSpPr>
        <p:spPr bwMode="auto">
          <a:xfrm>
            <a:off x="3810000" y="3200400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7924801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  <p:sp>
        <p:nvSpPr>
          <p:cNvPr id="15422" name="Oval 67"/>
          <p:cNvSpPr>
            <a:spLocks noChangeArrowheads="1"/>
          </p:cNvSpPr>
          <p:nvPr/>
        </p:nvSpPr>
        <p:spPr bwMode="auto">
          <a:xfrm>
            <a:off x="6454775" y="447308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423" name="Oval 68"/>
          <p:cNvSpPr>
            <a:spLocks noChangeArrowheads="1"/>
          </p:cNvSpPr>
          <p:nvPr/>
        </p:nvSpPr>
        <p:spPr bwMode="auto">
          <a:xfrm>
            <a:off x="5970588" y="5039817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424" name="AutoShape 69"/>
          <p:cNvSpPr>
            <a:spLocks noChangeArrowheads="1"/>
          </p:cNvSpPr>
          <p:nvPr/>
        </p:nvSpPr>
        <p:spPr bwMode="auto">
          <a:xfrm>
            <a:off x="5553075" y="57458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25" name="AutoShape 70"/>
          <p:cNvSpPr>
            <a:spLocks noChangeArrowheads="1"/>
          </p:cNvSpPr>
          <p:nvPr/>
        </p:nvSpPr>
        <p:spPr bwMode="auto">
          <a:xfrm>
            <a:off x="6238875" y="57458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26" name="AutoShape 71"/>
          <p:cNvSpPr>
            <a:spLocks noChangeArrowheads="1"/>
          </p:cNvSpPr>
          <p:nvPr/>
        </p:nvSpPr>
        <p:spPr bwMode="auto">
          <a:xfrm>
            <a:off x="6888163" y="51172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27" name="AutoShape 72"/>
          <p:cNvCxnSpPr>
            <a:cxnSpLocks noChangeShapeType="1"/>
            <a:stCxn id="15422" idx="3"/>
            <a:endCxn id="15423" idx="0"/>
          </p:cNvCxnSpPr>
          <p:nvPr/>
        </p:nvCxnSpPr>
        <p:spPr bwMode="auto">
          <a:xfrm flipH="1">
            <a:off x="6167439" y="4819651"/>
            <a:ext cx="344487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AutoShape 73"/>
          <p:cNvCxnSpPr>
            <a:cxnSpLocks noChangeShapeType="1"/>
            <a:stCxn id="15423" idx="3"/>
            <a:endCxn id="15424" idx="0"/>
          </p:cNvCxnSpPr>
          <p:nvPr/>
        </p:nvCxnSpPr>
        <p:spPr bwMode="auto">
          <a:xfrm flipH="1">
            <a:off x="5824539" y="5386388"/>
            <a:ext cx="230187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AutoShape 74"/>
          <p:cNvCxnSpPr>
            <a:cxnSpLocks noChangeShapeType="1"/>
            <a:stCxn id="15423" idx="5"/>
            <a:endCxn id="15425" idx="0"/>
          </p:cNvCxnSpPr>
          <p:nvPr/>
        </p:nvCxnSpPr>
        <p:spPr bwMode="auto">
          <a:xfrm>
            <a:off x="6280150" y="5386388"/>
            <a:ext cx="230188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AutoShape 75"/>
          <p:cNvCxnSpPr>
            <a:cxnSpLocks noChangeShapeType="1"/>
            <a:stCxn id="15422" idx="5"/>
            <a:endCxn id="15426" idx="0"/>
          </p:cNvCxnSpPr>
          <p:nvPr/>
        </p:nvCxnSpPr>
        <p:spPr bwMode="auto">
          <a:xfrm>
            <a:off x="6745289" y="4852988"/>
            <a:ext cx="414337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1" name="Oval 76"/>
          <p:cNvSpPr>
            <a:spLocks noChangeArrowheads="1"/>
          </p:cNvSpPr>
          <p:nvPr/>
        </p:nvSpPr>
        <p:spPr bwMode="auto">
          <a:xfrm>
            <a:off x="7070725" y="385554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432" name="AutoShape 77"/>
          <p:cNvCxnSpPr>
            <a:cxnSpLocks noChangeShapeType="1"/>
            <a:stCxn id="15431" idx="3"/>
            <a:endCxn id="15422" idx="7"/>
          </p:cNvCxnSpPr>
          <p:nvPr/>
        </p:nvCxnSpPr>
        <p:spPr bwMode="auto">
          <a:xfrm flipH="1">
            <a:off x="6745288" y="4235451"/>
            <a:ext cx="374650" cy="290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78"/>
          <p:cNvSpPr>
            <a:spLocks noChangeArrowheads="1"/>
          </p:cNvSpPr>
          <p:nvPr/>
        </p:nvSpPr>
        <p:spPr bwMode="auto">
          <a:xfrm>
            <a:off x="7458075" y="44679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34" name="AutoShape 79"/>
          <p:cNvCxnSpPr>
            <a:cxnSpLocks noChangeShapeType="1"/>
            <a:stCxn id="15431" idx="5"/>
            <a:endCxn id="15433" idx="0"/>
          </p:cNvCxnSpPr>
          <p:nvPr/>
        </p:nvCxnSpPr>
        <p:spPr bwMode="auto">
          <a:xfrm>
            <a:off x="7361238" y="4235451"/>
            <a:ext cx="368300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5" name="Oval 83"/>
          <p:cNvSpPr>
            <a:spLocks noChangeArrowheads="1"/>
          </p:cNvSpPr>
          <p:nvPr/>
        </p:nvSpPr>
        <p:spPr bwMode="auto">
          <a:xfrm>
            <a:off x="9744075" y="5031880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436" name="Oval 84"/>
          <p:cNvSpPr>
            <a:spLocks noChangeArrowheads="1"/>
          </p:cNvSpPr>
          <p:nvPr/>
        </p:nvSpPr>
        <p:spPr bwMode="auto">
          <a:xfrm>
            <a:off x="8982075" y="4392117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437" name="AutoShape 85"/>
          <p:cNvSpPr>
            <a:spLocks noChangeArrowheads="1"/>
          </p:cNvSpPr>
          <p:nvPr/>
        </p:nvSpPr>
        <p:spPr bwMode="auto">
          <a:xfrm>
            <a:off x="86010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38" name="AutoShape 86"/>
          <p:cNvSpPr>
            <a:spLocks noChangeArrowheads="1"/>
          </p:cNvSpPr>
          <p:nvPr/>
        </p:nvSpPr>
        <p:spPr bwMode="auto">
          <a:xfrm>
            <a:off x="92868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39" name="AutoShape 87"/>
          <p:cNvSpPr>
            <a:spLocks noChangeArrowheads="1"/>
          </p:cNvSpPr>
          <p:nvPr/>
        </p:nvSpPr>
        <p:spPr bwMode="auto">
          <a:xfrm>
            <a:off x="10039350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40" name="AutoShape 88"/>
          <p:cNvCxnSpPr>
            <a:cxnSpLocks noChangeShapeType="1"/>
            <a:stCxn id="15435" idx="1"/>
            <a:endCxn id="15436" idx="5"/>
          </p:cNvCxnSpPr>
          <p:nvPr/>
        </p:nvCxnSpPr>
        <p:spPr bwMode="auto">
          <a:xfrm flipH="1" flipV="1">
            <a:off x="9264651" y="4741863"/>
            <a:ext cx="536575" cy="373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9"/>
          <p:cNvCxnSpPr>
            <a:cxnSpLocks noChangeShapeType="1"/>
            <a:stCxn id="15444" idx="5"/>
            <a:endCxn id="15437" idx="0"/>
          </p:cNvCxnSpPr>
          <p:nvPr/>
        </p:nvCxnSpPr>
        <p:spPr bwMode="auto">
          <a:xfrm>
            <a:off x="8645526" y="5310188"/>
            <a:ext cx="227013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90"/>
          <p:cNvCxnSpPr>
            <a:cxnSpLocks noChangeShapeType="1"/>
            <a:stCxn id="15435" idx="3"/>
            <a:endCxn id="15438" idx="0"/>
          </p:cNvCxnSpPr>
          <p:nvPr/>
        </p:nvCxnSpPr>
        <p:spPr bwMode="auto">
          <a:xfrm flipH="1">
            <a:off x="9558339" y="5381626"/>
            <a:ext cx="242887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AutoShape 91"/>
          <p:cNvCxnSpPr>
            <a:cxnSpLocks noChangeShapeType="1"/>
            <a:stCxn id="15435" idx="5"/>
            <a:endCxn id="15439" idx="0"/>
          </p:cNvCxnSpPr>
          <p:nvPr/>
        </p:nvCxnSpPr>
        <p:spPr bwMode="auto">
          <a:xfrm>
            <a:off x="10026651" y="5381626"/>
            <a:ext cx="284163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Oval 92"/>
          <p:cNvSpPr>
            <a:spLocks noChangeArrowheads="1"/>
          </p:cNvSpPr>
          <p:nvPr/>
        </p:nvSpPr>
        <p:spPr bwMode="auto">
          <a:xfrm>
            <a:off x="8339138" y="4960442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15445" name="AutoShape 93"/>
          <p:cNvCxnSpPr>
            <a:cxnSpLocks noChangeShapeType="1"/>
            <a:stCxn id="15444" idx="7"/>
            <a:endCxn id="15436" idx="3"/>
          </p:cNvCxnSpPr>
          <p:nvPr/>
        </p:nvCxnSpPr>
        <p:spPr bwMode="auto">
          <a:xfrm flipV="1">
            <a:off x="8645525" y="4741864"/>
            <a:ext cx="393700" cy="301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6" name="AutoShape 94"/>
          <p:cNvSpPr>
            <a:spLocks noChangeArrowheads="1"/>
          </p:cNvSpPr>
          <p:nvPr/>
        </p:nvSpPr>
        <p:spPr bwMode="auto">
          <a:xfrm>
            <a:off x="79914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47" name="AutoShape 95"/>
          <p:cNvCxnSpPr>
            <a:cxnSpLocks noChangeShapeType="1"/>
            <a:stCxn id="15444" idx="3"/>
            <a:endCxn id="15446" idx="0"/>
          </p:cNvCxnSpPr>
          <p:nvPr/>
        </p:nvCxnSpPr>
        <p:spPr bwMode="auto">
          <a:xfrm flipH="1">
            <a:off x="8262938" y="5310188"/>
            <a:ext cx="163512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8" name="Line 98"/>
          <p:cNvSpPr>
            <a:spLocks noChangeShapeType="1"/>
          </p:cNvSpPr>
          <p:nvPr/>
        </p:nvSpPr>
        <p:spPr bwMode="auto">
          <a:xfrm>
            <a:off x="7924800" y="4343400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88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Multi-Way Searching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Similar to search in a binary search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each internal node with children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</a:rPr>
              <a:t> … </a:t>
            </a:r>
            <a:r>
              <a:rPr lang="en-US" altLang="lv-LV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lv-LV" sz="2000" dirty="0"/>
              <a:t> and keys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2000" dirty="0">
                <a:latin typeface="Times New Roman" panose="02020603050405020304" pitchFamily="18" charset="0"/>
              </a:rPr>
              <a:t> …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lv-LV" sz="2000" baseline="-25000" dirty="0">
                <a:latin typeface="Symbol" panose="05050102010706020507" pitchFamily="18" charset="2"/>
              </a:rPr>
              <a:t>-</a:t>
            </a:r>
            <a:r>
              <a:rPr lang="en-US" altLang="lv-LV" sz="2000" baseline="-25000" dirty="0">
                <a:latin typeface="Times New Roman" panose="02020603050405020304" pitchFamily="18" charset="0"/>
              </a:rPr>
              <a:t>1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/>
              <a:t> </a:t>
            </a:r>
            <a:r>
              <a:rPr lang="en-US" altLang="lv-LV" sz="1800" dirty="0">
                <a:latin typeface="Symbol" panose="05050102010706020507" pitchFamily="18" charset="2"/>
              </a:rPr>
              <a:t>=</a:t>
            </a:r>
            <a:r>
              <a:rPr lang="en-US" altLang="lv-LV" sz="1800" dirty="0"/>
              <a:t>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lv-LV" sz="1800" dirty="0">
                <a:latin typeface="Times New Roman" panose="02020603050405020304" pitchFamily="18" charset="0"/>
              </a:rPr>
              <a:t> (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1800" dirty="0">
                <a:latin typeface="Times New Roman" panose="02020603050405020304" pitchFamily="18" charset="0"/>
              </a:rPr>
              <a:t> = 1, …,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1800" dirty="0">
                <a:latin typeface="Symbol" panose="05050102010706020507" pitchFamily="18" charset="2"/>
              </a:rPr>
              <a:t> - </a:t>
            </a:r>
            <a:r>
              <a:rPr lang="en-US" altLang="lv-LV" sz="1800" dirty="0">
                <a:latin typeface="Times New Roman" panose="02020603050405020304" pitchFamily="18" charset="0"/>
              </a:rPr>
              <a:t>1)</a:t>
            </a:r>
            <a:r>
              <a:rPr lang="en-US" altLang="lv-LV" sz="1800" dirty="0"/>
              <a:t>: the search terminates successfully</a:t>
            </a:r>
            <a:endParaRPr lang="en-US" altLang="lv-LV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/>
              <a:t> </a:t>
            </a:r>
            <a:r>
              <a:rPr lang="en-US" altLang="lv-LV" sz="1800" dirty="0">
                <a:latin typeface="Symbol" panose="05050102010706020507" pitchFamily="18" charset="2"/>
              </a:rPr>
              <a:t>&lt;</a:t>
            </a:r>
            <a:r>
              <a:rPr lang="en-US" altLang="lv-LV" sz="1800" dirty="0"/>
              <a:t>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sz="1800" dirty="0"/>
              <a:t>: we continue the search in child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lv-LV" sz="1800" baseline="-25000" dirty="0">
                <a:latin typeface="Symbol" panose="05050102010706020507" pitchFamily="18" charset="2"/>
              </a:rPr>
              <a:t>-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lv-LV" sz="1800" dirty="0">
                <a:latin typeface="Symbol" panose="05050102010706020507" pitchFamily="18" charset="2"/>
              </a:rPr>
              <a:t>&lt;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 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/>
              <a:t> </a:t>
            </a:r>
            <a:r>
              <a:rPr lang="en-US" altLang="lv-LV" sz="1800" dirty="0">
                <a:latin typeface="Symbol" panose="05050102010706020507" pitchFamily="18" charset="2"/>
              </a:rPr>
              <a:t>&lt;</a:t>
            </a:r>
            <a:r>
              <a:rPr lang="en-US" altLang="lv-LV" sz="1800" dirty="0"/>
              <a:t>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lv-LV" sz="1800" dirty="0">
                <a:latin typeface="Times New Roman" panose="02020603050405020304" pitchFamily="18" charset="0"/>
              </a:rPr>
              <a:t> (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lv-LV" sz="1800" dirty="0">
                <a:latin typeface="Times New Roman" panose="02020603050405020304" pitchFamily="18" charset="0"/>
              </a:rPr>
              <a:t> = 2, …,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1800" dirty="0">
                <a:latin typeface="Symbol" panose="05050102010706020507" pitchFamily="18" charset="2"/>
              </a:rPr>
              <a:t> - </a:t>
            </a:r>
            <a:r>
              <a:rPr lang="en-US" altLang="lv-LV" sz="1800" dirty="0">
                <a:latin typeface="Times New Roman" panose="02020603050405020304" pitchFamily="18" charset="0"/>
              </a:rPr>
              <a:t>1)</a:t>
            </a:r>
            <a:r>
              <a:rPr lang="en-US" altLang="lv-LV" sz="1800" dirty="0"/>
              <a:t>: we continue the search in child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/>
              <a:t> </a:t>
            </a:r>
            <a:r>
              <a:rPr lang="en-US" altLang="lv-LV" sz="1800" dirty="0">
                <a:latin typeface="Symbol" panose="05050102010706020507" pitchFamily="18" charset="2"/>
              </a:rPr>
              <a:t>&gt;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lv-LV" sz="1800" baseline="-25000" dirty="0">
                <a:latin typeface="Symbol" panose="05050102010706020507" pitchFamily="18" charset="2"/>
              </a:rPr>
              <a:t>-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1</a:t>
            </a:r>
            <a:r>
              <a:rPr lang="en-US" altLang="lv-LV" sz="1800" dirty="0"/>
              <a:t>: we continue the search in child </a:t>
            </a:r>
            <a:r>
              <a:rPr lang="en-US" altLang="lv-LV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lv-LV" sz="1800" b="1" i="1" baseline="-25000" dirty="0" err="1">
                <a:latin typeface="Times New Roman" panose="02020603050405020304" pitchFamily="18" charset="0"/>
              </a:rPr>
              <a:t>d</a:t>
            </a:r>
            <a:endParaRPr lang="en-US" altLang="lv-LV" sz="18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Reaching an external node terminates the search unsuccessfully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Example: search for 30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5715000" y="44196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11    24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3276600" y="50292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 2   </a:t>
            </a:r>
            <a:r>
              <a:rPr lang="en-US" altLang="lv-LV" dirty="0"/>
              <a:t>6   8</a:t>
            </a:r>
            <a:endParaRPr lang="en-US" altLang="lv-LV" sz="2400" dirty="0"/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5943600" y="50292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  15</a:t>
            </a:r>
            <a:endParaRPr lang="en-US" altLang="lv-LV" dirty="0"/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8572500" y="5668171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 smtClean="0"/>
              <a:t> 30</a:t>
            </a:r>
            <a:endParaRPr lang="en-US" altLang="lv-LV" sz="2400" dirty="0"/>
          </a:p>
        </p:txBody>
      </p:sp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8229600" y="50292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27    32</a:t>
            </a:r>
            <a:endParaRPr lang="en-US" altLang="lv-LV" sz="2400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80010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98298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59436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67056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32004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38100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44196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5029200" y="5638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63" name="AutoShape 17"/>
          <p:cNvCxnSpPr>
            <a:cxnSpLocks noChangeShapeType="1"/>
            <a:stCxn id="6150" idx="3"/>
            <a:endCxn id="6151" idx="0"/>
          </p:cNvCxnSpPr>
          <p:nvPr/>
        </p:nvCxnSpPr>
        <p:spPr bwMode="auto">
          <a:xfrm flipH="1">
            <a:off x="4267200" y="4764089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8"/>
          <p:cNvCxnSpPr>
            <a:cxnSpLocks noChangeShapeType="1"/>
            <a:stCxn id="6150" idx="4"/>
            <a:endCxn id="6152" idx="0"/>
          </p:cNvCxnSpPr>
          <p:nvPr/>
        </p:nvCxnSpPr>
        <p:spPr bwMode="auto">
          <a:xfrm>
            <a:off x="6477000" y="4819651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9"/>
          <p:cNvCxnSpPr>
            <a:cxnSpLocks noChangeShapeType="1"/>
            <a:stCxn id="6150" idx="5"/>
            <a:endCxn id="6154" idx="0"/>
          </p:cNvCxnSpPr>
          <p:nvPr/>
        </p:nvCxnSpPr>
        <p:spPr bwMode="auto">
          <a:xfrm>
            <a:off x="7015164" y="47640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0"/>
          <p:cNvCxnSpPr>
            <a:cxnSpLocks noChangeShapeType="1"/>
            <a:stCxn id="6151" idx="3"/>
            <a:endCxn id="6159" idx="0"/>
          </p:cNvCxnSpPr>
          <p:nvPr/>
        </p:nvCxnSpPr>
        <p:spPr bwMode="auto">
          <a:xfrm flipH="1">
            <a:off x="3352801" y="53641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1"/>
          <p:cNvCxnSpPr>
            <a:cxnSpLocks noChangeShapeType="1"/>
            <a:stCxn id="6151" idx="5"/>
            <a:endCxn id="6162" idx="0"/>
          </p:cNvCxnSpPr>
          <p:nvPr/>
        </p:nvCxnSpPr>
        <p:spPr bwMode="auto">
          <a:xfrm>
            <a:off x="4967288" y="53641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Line 22"/>
          <p:cNvSpPr>
            <a:spLocks noChangeShapeType="1"/>
          </p:cNvSpPr>
          <p:nvPr/>
        </p:nvSpPr>
        <p:spPr bwMode="auto">
          <a:xfrm flipV="1">
            <a:off x="3962400" y="54102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 flipH="1" flipV="1">
            <a:off x="4495800" y="54102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70" name="Rectangle 24"/>
          <p:cNvSpPr>
            <a:spLocks noChangeArrowheads="1"/>
          </p:cNvSpPr>
          <p:nvPr/>
        </p:nvSpPr>
        <p:spPr bwMode="auto">
          <a:xfrm>
            <a:off x="8572500" y="6248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1" name="Rectangle 25"/>
          <p:cNvSpPr>
            <a:spLocks noChangeArrowheads="1"/>
          </p:cNvSpPr>
          <p:nvPr/>
        </p:nvSpPr>
        <p:spPr bwMode="auto">
          <a:xfrm>
            <a:off x="9258300" y="6248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72" name="AutoShape 26"/>
          <p:cNvCxnSpPr>
            <a:cxnSpLocks noChangeShapeType="1"/>
            <a:stCxn id="6153" idx="0"/>
            <a:endCxn id="6154" idx="4"/>
          </p:cNvCxnSpPr>
          <p:nvPr/>
        </p:nvCxnSpPr>
        <p:spPr bwMode="auto">
          <a:xfrm flipV="1">
            <a:off x="9067800" y="5410200"/>
            <a:ext cx="0" cy="25797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27"/>
          <p:cNvCxnSpPr>
            <a:cxnSpLocks noChangeShapeType="1"/>
            <a:stCxn id="6155" idx="0"/>
            <a:endCxn id="6154" idx="3"/>
          </p:cNvCxnSpPr>
          <p:nvPr/>
        </p:nvCxnSpPr>
        <p:spPr bwMode="auto">
          <a:xfrm flipV="1">
            <a:off x="8153401" y="5373689"/>
            <a:ext cx="322263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28"/>
          <p:cNvCxnSpPr>
            <a:cxnSpLocks noChangeShapeType="1"/>
            <a:stCxn id="6156" idx="0"/>
            <a:endCxn id="6154" idx="5"/>
          </p:cNvCxnSpPr>
          <p:nvPr/>
        </p:nvCxnSpPr>
        <p:spPr bwMode="auto">
          <a:xfrm flipH="1" flipV="1">
            <a:off x="9659938" y="5373689"/>
            <a:ext cx="322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Line 29"/>
          <p:cNvSpPr>
            <a:spLocks noChangeShapeType="1"/>
          </p:cNvSpPr>
          <p:nvPr/>
        </p:nvSpPr>
        <p:spPr bwMode="auto">
          <a:xfrm flipH="1" flipV="1">
            <a:off x="6705600" y="5410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 flipV="1">
            <a:off x="6096000" y="5410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77" name="Line 31"/>
          <p:cNvSpPr>
            <a:spLocks noChangeShapeType="1"/>
          </p:cNvSpPr>
          <p:nvPr/>
        </p:nvSpPr>
        <p:spPr bwMode="auto">
          <a:xfrm flipV="1">
            <a:off x="8724900" y="6019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78" name="Line 32"/>
          <p:cNvSpPr>
            <a:spLocks noChangeShapeType="1"/>
          </p:cNvSpPr>
          <p:nvPr/>
        </p:nvSpPr>
        <p:spPr bwMode="auto">
          <a:xfrm flipH="1" flipV="1">
            <a:off x="9258300" y="6019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7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Splaying node "8": Zig-Zag Part 1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71987" y="1667681"/>
            <a:ext cx="8270852" cy="98096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i="1" dirty="0"/>
              <a:t>x</a:t>
            </a:r>
            <a:r>
              <a:rPr lang="en-US" altLang="lv-LV" sz="1800" dirty="0"/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i="1" dirty="0"/>
              <a:t>x</a:t>
            </a:r>
            <a:r>
              <a:rPr lang="en-US" altLang="lv-LV" sz="1800" dirty="0"/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left-rotate around </a:t>
            </a:r>
            <a:r>
              <a:rPr lang="en-US" altLang="lv-LV" sz="1800" i="1" dirty="0"/>
              <a:t>p</a:t>
            </a:r>
            <a:r>
              <a:rPr lang="en-US" altLang="lv-LV" sz="1800" dirty="0"/>
              <a:t>, then right-rotate around </a:t>
            </a:r>
            <a:r>
              <a:rPr lang="en-US" altLang="lv-LV" sz="1800" i="1" dirty="0"/>
              <a:t>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B96399-998D-405F-A356-32D25DB204D9}" type="slidenum">
              <a:rPr lang="en-US" altLang="lv-LV" sz="1400"/>
              <a:pPr eaLnBrk="1" hangingPunct="1"/>
              <a:t>40</a:t>
            </a:fld>
            <a:endParaRPr lang="en-US" altLang="lv-LV" sz="1400"/>
          </a:p>
        </p:txBody>
      </p:sp>
      <p:sp>
        <p:nvSpPr>
          <p:cNvPr id="16582" name="Oval 5"/>
          <p:cNvSpPr>
            <a:spLocks noChangeAspect="1" noChangeArrowheads="1"/>
          </p:cNvSpPr>
          <p:nvPr/>
        </p:nvSpPr>
        <p:spPr bwMode="auto">
          <a:xfrm>
            <a:off x="3103951" y="2667000"/>
            <a:ext cx="66976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6583" name="Oval 6"/>
          <p:cNvSpPr>
            <a:spLocks noChangeAspect="1" noChangeArrowheads="1"/>
          </p:cNvSpPr>
          <p:nvPr/>
        </p:nvSpPr>
        <p:spPr bwMode="auto">
          <a:xfrm>
            <a:off x="4463508" y="3698964"/>
            <a:ext cx="66118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6584" name="Oval 7"/>
          <p:cNvSpPr>
            <a:spLocks noChangeAspect="1" noChangeArrowheads="1"/>
          </p:cNvSpPr>
          <p:nvPr/>
        </p:nvSpPr>
        <p:spPr bwMode="auto">
          <a:xfrm>
            <a:off x="3649927" y="3698964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6585" name="Oval 8"/>
          <p:cNvSpPr>
            <a:spLocks noChangeAspect="1" noChangeArrowheads="1"/>
          </p:cNvSpPr>
          <p:nvPr/>
        </p:nvSpPr>
        <p:spPr bwMode="auto">
          <a:xfrm>
            <a:off x="2947052" y="3698964"/>
            <a:ext cx="63434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6586" name="Oval 9"/>
          <p:cNvSpPr>
            <a:spLocks noChangeAspect="1" noChangeArrowheads="1"/>
          </p:cNvSpPr>
          <p:nvPr/>
        </p:nvSpPr>
        <p:spPr bwMode="auto">
          <a:xfrm>
            <a:off x="2243127" y="3698964"/>
            <a:ext cx="58926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6587" name="Oval 10"/>
          <p:cNvSpPr>
            <a:spLocks noChangeAspect="1" noChangeArrowheads="1"/>
          </p:cNvSpPr>
          <p:nvPr/>
        </p:nvSpPr>
        <p:spPr bwMode="auto">
          <a:xfrm>
            <a:off x="3953684" y="3170153"/>
            <a:ext cx="67942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6588" name="Oval 11"/>
          <p:cNvSpPr>
            <a:spLocks noChangeAspect="1" noChangeArrowheads="1"/>
          </p:cNvSpPr>
          <p:nvPr/>
        </p:nvSpPr>
        <p:spPr bwMode="auto">
          <a:xfrm>
            <a:off x="2503950" y="3158606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6589" name="AutoShape 12"/>
          <p:cNvCxnSpPr>
            <a:cxnSpLocks noChangeAspect="1" noChangeShapeType="1"/>
            <a:stCxn id="16582" idx="4"/>
            <a:endCxn id="16588" idx="0"/>
          </p:cNvCxnSpPr>
          <p:nvPr/>
        </p:nvCxnSpPr>
        <p:spPr bwMode="auto">
          <a:xfrm flipH="1">
            <a:off x="2821661" y="2966472"/>
            <a:ext cx="597854" cy="221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0" name="AutoShape 13"/>
          <p:cNvCxnSpPr>
            <a:cxnSpLocks noChangeAspect="1" noChangeShapeType="1"/>
            <a:stCxn id="16582" idx="4"/>
            <a:endCxn id="16587" idx="0"/>
          </p:cNvCxnSpPr>
          <p:nvPr/>
        </p:nvCxnSpPr>
        <p:spPr bwMode="auto">
          <a:xfrm>
            <a:off x="3438835" y="2991159"/>
            <a:ext cx="854563" cy="178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1" name="AutoShape 14"/>
          <p:cNvCxnSpPr>
            <a:cxnSpLocks noChangeAspect="1" noChangeShapeType="1"/>
            <a:stCxn id="16588" idx="4"/>
            <a:endCxn id="16586" idx="0"/>
          </p:cNvCxnSpPr>
          <p:nvPr/>
        </p:nvCxnSpPr>
        <p:spPr bwMode="auto">
          <a:xfrm flipH="1">
            <a:off x="2537761" y="3482765"/>
            <a:ext cx="310197" cy="21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2" name="AutoShape 15"/>
          <p:cNvCxnSpPr>
            <a:cxnSpLocks noChangeAspect="1" noChangeShapeType="1"/>
            <a:stCxn id="16588" idx="4"/>
            <a:endCxn id="16585" idx="0"/>
          </p:cNvCxnSpPr>
          <p:nvPr/>
        </p:nvCxnSpPr>
        <p:spPr bwMode="auto">
          <a:xfrm>
            <a:off x="2847958" y="3482765"/>
            <a:ext cx="416268" cy="21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3" name="AutoShape 16"/>
          <p:cNvCxnSpPr>
            <a:cxnSpLocks noChangeAspect="1" noChangeShapeType="1"/>
            <a:stCxn id="16587" idx="4"/>
            <a:endCxn id="16584" idx="0"/>
          </p:cNvCxnSpPr>
          <p:nvPr/>
        </p:nvCxnSpPr>
        <p:spPr bwMode="auto">
          <a:xfrm flipH="1">
            <a:off x="3993935" y="3494312"/>
            <a:ext cx="299463" cy="204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4" name="AutoShape 17"/>
          <p:cNvCxnSpPr>
            <a:cxnSpLocks noChangeAspect="1" noChangeShapeType="1"/>
            <a:stCxn id="16587" idx="4"/>
            <a:endCxn id="16583" idx="0"/>
          </p:cNvCxnSpPr>
          <p:nvPr/>
        </p:nvCxnSpPr>
        <p:spPr bwMode="auto">
          <a:xfrm>
            <a:off x="4293398" y="3494312"/>
            <a:ext cx="500701" cy="204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95" name="Oval 18"/>
          <p:cNvSpPr>
            <a:spLocks noChangeAspect="1" noChangeArrowheads="1"/>
          </p:cNvSpPr>
          <p:nvPr/>
        </p:nvSpPr>
        <p:spPr bwMode="auto">
          <a:xfrm>
            <a:off x="1554884" y="4692045"/>
            <a:ext cx="597854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6596" name="Oval 19"/>
          <p:cNvSpPr>
            <a:spLocks noChangeAspect="1" noChangeArrowheads="1"/>
          </p:cNvSpPr>
          <p:nvPr/>
        </p:nvSpPr>
        <p:spPr bwMode="auto">
          <a:xfrm>
            <a:off x="1839321" y="4161889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6597" name="AutoShape 20"/>
          <p:cNvCxnSpPr>
            <a:cxnSpLocks noChangeAspect="1" noChangeShapeType="1"/>
            <a:stCxn id="16596" idx="4"/>
            <a:endCxn id="16595" idx="0"/>
          </p:cNvCxnSpPr>
          <p:nvPr/>
        </p:nvCxnSpPr>
        <p:spPr bwMode="auto">
          <a:xfrm flipH="1">
            <a:off x="1853811" y="4486048"/>
            <a:ext cx="288731" cy="205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8" name="AutoShape 21"/>
          <p:cNvCxnSpPr>
            <a:cxnSpLocks noChangeAspect="1" noChangeShapeType="1"/>
            <a:stCxn id="16596" idx="4"/>
            <a:endCxn id="16602" idx="0"/>
          </p:cNvCxnSpPr>
          <p:nvPr/>
        </p:nvCxnSpPr>
        <p:spPr bwMode="auto">
          <a:xfrm>
            <a:off x="2142542" y="4486048"/>
            <a:ext cx="295170" cy="2220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9" name="AutoShape 22"/>
          <p:cNvCxnSpPr>
            <a:cxnSpLocks noChangeAspect="1" noChangeShapeType="1"/>
            <a:stCxn id="16586" idx="4"/>
            <a:endCxn id="16596" idx="0"/>
          </p:cNvCxnSpPr>
          <p:nvPr/>
        </p:nvCxnSpPr>
        <p:spPr bwMode="auto">
          <a:xfrm flipH="1">
            <a:off x="2142542" y="4023123"/>
            <a:ext cx="395219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0" name="Oval 23"/>
          <p:cNvSpPr>
            <a:spLocks noChangeAspect="1" noChangeArrowheads="1"/>
          </p:cNvSpPr>
          <p:nvPr/>
        </p:nvSpPr>
        <p:spPr bwMode="auto">
          <a:xfrm>
            <a:off x="2534849" y="5258787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6601" name="Oval 24"/>
          <p:cNvSpPr>
            <a:spLocks noChangeAspect="1" noChangeArrowheads="1"/>
          </p:cNvSpPr>
          <p:nvPr/>
        </p:nvSpPr>
        <p:spPr bwMode="auto">
          <a:xfrm>
            <a:off x="1772773" y="5253420"/>
            <a:ext cx="597854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6602" name="Oval 25"/>
          <p:cNvSpPr>
            <a:spLocks noChangeAspect="1" noChangeArrowheads="1"/>
          </p:cNvSpPr>
          <p:nvPr/>
        </p:nvSpPr>
        <p:spPr bwMode="auto">
          <a:xfrm>
            <a:off x="2134491" y="4708146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6603" name="AutoShape 26"/>
          <p:cNvCxnSpPr>
            <a:cxnSpLocks noChangeAspect="1" noChangeShapeType="1"/>
            <a:stCxn id="16602" idx="4"/>
            <a:endCxn id="16601" idx="0"/>
          </p:cNvCxnSpPr>
          <p:nvPr/>
        </p:nvCxnSpPr>
        <p:spPr bwMode="auto">
          <a:xfrm flipH="1">
            <a:off x="2050770" y="5006544"/>
            <a:ext cx="360644" cy="274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4" name="AutoShape 27"/>
          <p:cNvCxnSpPr>
            <a:cxnSpLocks noChangeAspect="1" noChangeShapeType="1"/>
            <a:stCxn id="16602" idx="4"/>
            <a:endCxn id="16600" idx="0"/>
          </p:cNvCxnSpPr>
          <p:nvPr/>
        </p:nvCxnSpPr>
        <p:spPr bwMode="auto">
          <a:xfrm>
            <a:off x="2412488" y="5006544"/>
            <a:ext cx="402505" cy="2790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5" name="Oval 28"/>
          <p:cNvSpPr>
            <a:spLocks noChangeAspect="1" noChangeArrowheads="1"/>
          </p:cNvSpPr>
          <p:nvPr/>
        </p:nvSpPr>
        <p:spPr bwMode="auto">
          <a:xfrm>
            <a:off x="2898759" y="5680614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6606" name="Oval 29"/>
          <p:cNvSpPr>
            <a:spLocks noChangeAspect="1" noChangeArrowheads="1"/>
          </p:cNvSpPr>
          <p:nvPr/>
        </p:nvSpPr>
        <p:spPr bwMode="auto">
          <a:xfrm>
            <a:off x="2307300" y="5695641"/>
            <a:ext cx="54418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6607" name="AutoShape 30"/>
          <p:cNvCxnSpPr>
            <a:cxnSpLocks noChangeAspect="1" noChangeShapeType="1"/>
            <a:stCxn id="16600" idx="4"/>
            <a:endCxn id="16606" idx="0"/>
          </p:cNvCxnSpPr>
          <p:nvPr/>
        </p:nvCxnSpPr>
        <p:spPr bwMode="auto">
          <a:xfrm flipH="1">
            <a:off x="2579394" y="5582946"/>
            <a:ext cx="258676" cy="112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8" name="AutoShape 31"/>
          <p:cNvCxnSpPr>
            <a:cxnSpLocks noChangeAspect="1" noChangeShapeType="1"/>
            <a:stCxn id="16600" idx="4"/>
            <a:endCxn id="16605" idx="0"/>
          </p:cNvCxnSpPr>
          <p:nvPr/>
        </p:nvCxnSpPr>
        <p:spPr bwMode="auto">
          <a:xfrm>
            <a:off x="2838070" y="5582946"/>
            <a:ext cx="363910" cy="976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9" name="Oval 32"/>
          <p:cNvSpPr>
            <a:spLocks noChangeAspect="1" noChangeArrowheads="1"/>
          </p:cNvSpPr>
          <p:nvPr/>
        </p:nvSpPr>
        <p:spPr bwMode="auto">
          <a:xfrm>
            <a:off x="2629304" y="4161889"/>
            <a:ext cx="606441" cy="324159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6610" name="Oval 33"/>
          <p:cNvSpPr>
            <a:spLocks noChangeAspect="1" noChangeArrowheads="1"/>
          </p:cNvSpPr>
          <p:nvPr/>
        </p:nvSpPr>
        <p:spPr bwMode="auto">
          <a:xfrm>
            <a:off x="2703365" y="4717806"/>
            <a:ext cx="57960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6611" name="AutoShape 34"/>
          <p:cNvCxnSpPr>
            <a:cxnSpLocks noChangeAspect="1" noChangeShapeType="1"/>
            <a:stCxn id="16609" idx="4"/>
            <a:endCxn id="16610" idx="0"/>
          </p:cNvCxnSpPr>
          <p:nvPr/>
        </p:nvCxnSpPr>
        <p:spPr bwMode="auto">
          <a:xfrm>
            <a:off x="2932525" y="4486048"/>
            <a:ext cx="60644" cy="231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12" name="AutoShape 35"/>
          <p:cNvCxnSpPr>
            <a:cxnSpLocks noChangeAspect="1" noChangeShapeType="1"/>
            <a:stCxn id="16586" idx="4"/>
            <a:endCxn id="16609" idx="0"/>
          </p:cNvCxnSpPr>
          <p:nvPr/>
        </p:nvCxnSpPr>
        <p:spPr bwMode="auto">
          <a:xfrm>
            <a:off x="2537761" y="4023123"/>
            <a:ext cx="39476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13" name="Oval 36"/>
          <p:cNvSpPr>
            <a:spLocks noChangeAspect="1" noChangeArrowheads="1"/>
          </p:cNvSpPr>
          <p:nvPr/>
        </p:nvSpPr>
        <p:spPr bwMode="auto">
          <a:xfrm>
            <a:off x="4105011" y="4161889"/>
            <a:ext cx="66976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6614" name="Oval 37"/>
          <p:cNvSpPr>
            <a:spLocks noChangeAspect="1" noChangeArrowheads="1"/>
          </p:cNvSpPr>
          <p:nvPr/>
        </p:nvSpPr>
        <p:spPr bwMode="auto">
          <a:xfrm>
            <a:off x="3274385" y="4701705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6615" name="AutoShape 38"/>
          <p:cNvCxnSpPr>
            <a:cxnSpLocks noChangeAspect="1" noChangeShapeType="1"/>
            <a:stCxn id="16609" idx="4"/>
            <a:endCxn id="16614" idx="0"/>
          </p:cNvCxnSpPr>
          <p:nvPr/>
        </p:nvCxnSpPr>
        <p:spPr bwMode="auto">
          <a:xfrm>
            <a:off x="2932525" y="4486048"/>
            <a:ext cx="685868" cy="215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16" name="AutoShape 39"/>
          <p:cNvCxnSpPr>
            <a:cxnSpLocks noChangeAspect="1" noChangeShapeType="1"/>
            <a:stCxn id="16583" idx="4"/>
            <a:endCxn id="16613" idx="0"/>
          </p:cNvCxnSpPr>
          <p:nvPr/>
        </p:nvCxnSpPr>
        <p:spPr bwMode="auto">
          <a:xfrm flipH="1">
            <a:off x="4439895" y="4023123"/>
            <a:ext cx="35420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17" name="Oval 40"/>
          <p:cNvSpPr>
            <a:spLocks noChangeAspect="1" noChangeArrowheads="1"/>
          </p:cNvSpPr>
          <p:nvPr/>
        </p:nvSpPr>
        <p:spPr bwMode="auto">
          <a:xfrm>
            <a:off x="4874585" y="4161889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6618" name="AutoShape 41"/>
          <p:cNvCxnSpPr>
            <a:cxnSpLocks noChangeAspect="1" noChangeShapeType="1"/>
            <a:stCxn id="16583" idx="4"/>
            <a:endCxn id="16617" idx="0"/>
          </p:cNvCxnSpPr>
          <p:nvPr/>
        </p:nvCxnSpPr>
        <p:spPr bwMode="auto">
          <a:xfrm>
            <a:off x="4794099" y="4023123"/>
            <a:ext cx="42449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50" name="AutoShape 73"/>
          <p:cNvCxnSpPr>
            <a:cxnSpLocks noChangeAspect="1" noChangeShapeType="1"/>
          </p:cNvCxnSpPr>
          <p:nvPr/>
        </p:nvCxnSpPr>
        <p:spPr bwMode="auto">
          <a:xfrm>
            <a:off x="3672240" y="4791609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" name="Oval 90"/>
          <p:cNvSpPr>
            <a:spLocks noChangeAspect="1" noChangeArrowheads="1"/>
          </p:cNvSpPr>
          <p:nvPr/>
        </p:nvSpPr>
        <p:spPr bwMode="auto">
          <a:xfrm>
            <a:off x="7727860" y="3160023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285" name="AutoShape 91"/>
          <p:cNvCxnSpPr>
            <a:cxnSpLocks noChangeAspect="1" noChangeShapeType="1"/>
            <a:stCxn id="288" idx="4"/>
            <a:endCxn id="284" idx="0"/>
          </p:cNvCxnSpPr>
          <p:nvPr/>
        </p:nvCxnSpPr>
        <p:spPr bwMode="auto">
          <a:xfrm flipH="1">
            <a:off x="8071488" y="2991395"/>
            <a:ext cx="651536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AutoShape 92"/>
          <p:cNvCxnSpPr>
            <a:cxnSpLocks noChangeAspect="1" noChangeShapeType="1"/>
            <a:stCxn id="316" idx="4"/>
            <a:endCxn id="299" idx="0"/>
          </p:cNvCxnSpPr>
          <p:nvPr/>
        </p:nvCxnSpPr>
        <p:spPr bwMode="auto">
          <a:xfrm flipH="1">
            <a:off x="7177769" y="3913133"/>
            <a:ext cx="482937" cy="192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AutoShape 93"/>
          <p:cNvCxnSpPr>
            <a:cxnSpLocks noChangeAspect="1" noChangeShapeType="1"/>
            <a:stCxn id="284" idx="4"/>
            <a:endCxn id="315" idx="0"/>
          </p:cNvCxnSpPr>
          <p:nvPr/>
        </p:nvCxnSpPr>
        <p:spPr bwMode="auto">
          <a:xfrm>
            <a:off x="8046483" y="3464411"/>
            <a:ext cx="407210" cy="148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" name="Oval 95"/>
          <p:cNvSpPr>
            <a:spLocks noChangeAspect="1" noChangeArrowheads="1"/>
          </p:cNvSpPr>
          <p:nvPr/>
        </p:nvSpPr>
        <p:spPr bwMode="auto">
          <a:xfrm>
            <a:off x="8387968" y="2667000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289" name="Oval 96"/>
          <p:cNvSpPr>
            <a:spLocks noChangeAspect="1" noChangeArrowheads="1"/>
          </p:cNvSpPr>
          <p:nvPr/>
        </p:nvSpPr>
        <p:spPr bwMode="auto">
          <a:xfrm>
            <a:off x="9513463" y="3590289"/>
            <a:ext cx="66153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290" name="Oval 97"/>
          <p:cNvSpPr>
            <a:spLocks noChangeAspect="1" noChangeArrowheads="1"/>
          </p:cNvSpPr>
          <p:nvPr/>
        </p:nvSpPr>
        <p:spPr bwMode="auto">
          <a:xfrm>
            <a:off x="8850497" y="3590289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291" name="Oval 98"/>
          <p:cNvSpPr>
            <a:spLocks noChangeAspect="1" noChangeArrowheads="1"/>
          </p:cNvSpPr>
          <p:nvPr/>
        </p:nvSpPr>
        <p:spPr bwMode="auto">
          <a:xfrm>
            <a:off x="9079511" y="3160023"/>
            <a:ext cx="67868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292" name="AutoShape 99"/>
          <p:cNvCxnSpPr>
            <a:cxnSpLocks noChangeAspect="1" noChangeShapeType="1"/>
            <a:stCxn id="288" idx="4"/>
            <a:endCxn id="291" idx="0"/>
          </p:cNvCxnSpPr>
          <p:nvPr/>
        </p:nvCxnSpPr>
        <p:spPr bwMode="auto">
          <a:xfrm>
            <a:off x="8723024" y="2991395"/>
            <a:ext cx="695829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AutoShape 100"/>
          <p:cNvCxnSpPr>
            <a:cxnSpLocks noChangeAspect="1" noChangeShapeType="1"/>
            <a:stCxn id="291" idx="4"/>
            <a:endCxn id="290" idx="0"/>
          </p:cNvCxnSpPr>
          <p:nvPr/>
        </p:nvCxnSpPr>
        <p:spPr bwMode="auto">
          <a:xfrm flipH="1">
            <a:off x="9194125" y="3484418"/>
            <a:ext cx="224728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01"/>
          <p:cNvCxnSpPr>
            <a:cxnSpLocks noChangeAspect="1" noChangeShapeType="1"/>
            <a:stCxn id="291" idx="4"/>
            <a:endCxn id="289" idx="0"/>
          </p:cNvCxnSpPr>
          <p:nvPr/>
        </p:nvCxnSpPr>
        <p:spPr bwMode="auto">
          <a:xfrm>
            <a:off x="9418853" y="3484418"/>
            <a:ext cx="425379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5" name="Oval 102"/>
          <p:cNvSpPr>
            <a:spLocks noChangeAspect="1" noChangeArrowheads="1"/>
          </p:cNvSpPr>
          <p:nvPr/>
        </p:nvSpPr>
        <p:spPr bwMode="auto">
          <a:xfrm>
            <a:off x="9174121" y="4078534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296" name="AutoShape 103"/>
          <p:cNvCxnSpPr>
            <a:cxnSpLocks noChangeAspect="1" noChangeShapeType="1"/>
            <a:stCxn id="289" idx="4"/>
            <a:endCxn id="295" idx="0"/>
          </p:cNvCxnSpPr>
          <p:nvPr/>
        </p:nvCxnSpPr>
        <p:spPr bwMode="auto">
          <a:xfrm flipH="1">
            <a:off x="9509177" y="3914684"/>
            <a:ext cx="335055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" name="Oval 104"/>
          <p:cNvSpPr>
            <a:spLocks noChangeAspect="1" noChangeArrowheads="1"/>
          </p:cNvSpPr>
          <p:nvPr/>
        </p:nvSpPr>
        <p:spPr bwMode="auto">
          <a:xfrm>
            <a:off x="9904544" y="4078534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298" name="AutoShape 105"/>
          <p:cNvCxnSpPr>
            <a:cxnSpLocks noChangeAspect="1" noChangeShapeType="1"/>
            <a:stCxn id="289" idx="4"/>
            <a:endCxn id="297" idx="0"/>
          </p:cNvCxnSpPr>
          <p:nvPr/>
        </p:nvCxnSpPr>
        <p:spPr bwMode="auto">
          <a:xfrm>
            <a:off x="9844232" y="3914684"/>
            <a:ext cx="403940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9" name="Oval 119"/>
          <p:cNvSpPr>
            <a:spLocks noChangeAspect="1" noChangeArrowheads="1"/>
          </p:cNvSpPr>
          <p:nvPr/>
        </p:nvSpPr>
        <p:spPr bwMode="auto">
          <a:xfrm>
            <a:off x="6909153" y="4087477"/>
            <a:ext cx="58866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300" name="Oval 120"/>
          <p:cNvSpPr>
            <a:spLocks noChangeAspect="1" noChangeArrowheads="1"/>
          </p:cNvSpPr>
          <p:nvPr/>
        </p:nvSpPr>
        <p:spPr bwMode="auto">
          <a:xfrm>
            <a:off x="6340488" y="5029222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301" name="Oval 121"/>
          <p:cNvSpPr>
            <a:spLocks noChangeAspect="1" noChangeArrowheads="1"/>
          </p:cNvSpPr>
          <p:nvPr/>
        </p:nvSpPr>
        <p:spPr bwMode="auto">
          <a:xfrm>
            <a:off x="6626249" y="4489040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302" name="AutoShape 122"/>
          <p:cNvCxnSpPr>
            <a:cxnSpLocks noChangeAspect="1" noChangeShapeType="1"/>
            <a:stCxn id="301" idx="4"/>
            <a:endCxn id="300" idx="0"/>
          </p:cNvCxnSpPr>
          <p:nvPr/>
        </p:nvCxnSpPr>
        <p:spPr bwMode="auto">
          <a:xfrm flipH="1">
            <a:off x="6620534" y="4787712"/>
            <a:ext cx="288619" cy="2672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AutoShape 123"/>
          <p:cNvCxnSpPr>
            <a:cxnSpLocks noChangeAspect="1" noChangeShapeType="1"/>
            <a:stCxn id="301" idx="4"/>
            <a:endCxn id="307" idx="0"/>
          </p:cNvCxnSpPr>
          <p:nvPr/>
        </p:nvCxnSpPr>
        <p:spPr bwMode="auto">
          <a:xfrm>
            <a:off x="6929871" y="4813435"/>
            <a:ext cx="339959" cy="19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24"/>
          <p:cNvCxnSpPr>
            <a:cxnSpLocks noChangeAspect="1" noChangeShapeType="1"/>
            <a:stCxn id="299" idx="4"/>
            <a:endCxn id="301" idx="0"/>
          </p:cNvCxnSpPr>
          <p:nvPr/>
        </p:nvCxnSpPr>
        <p:spPr bwMode="auto">
          <a:xfrm flipH="1">
            <a:off x="6909153" y="4386149"/>
            <a:ext cx="267187" cy="130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5" name="Oval 125"/>
          <p:cNvSpPr>
            <a:spLocks noChangeAspect="1" noChangeArrowheads="1"/>
          </p:cNvSpPr>
          <p:nvPr/>
        </p:nvSpPr>
        <p:spPr bwMode="auto">
          <a:xfrm>
            <a:off x="7320649" y="5595126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306" name="Oval 126"/>
          <p:cNvSpPr>
            <a:spLocks noChangeAspect="1" noChangeArrowheads="1"/>
          </p:cNvSpPr>
          <p:nvPr/>
        </p:nvSpPr>
        <p:spPr bwMode="auto">
          <a:xfrm>
            <a:off x="6559095" y="5592268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307" name="Oval 127"/>
          <p:cNvSpPr>
            <a:spLocks noChangeAspect="1" noChangeArrowheads="1"/>
          </p:cNvSpPr>
          <p:nvPr/>
        </p:nvSpPr>
        <p:spPr bwMode="auto">
          <a:xfrm>
            <a:off x="6966208" y="5011173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308" name="AutoShape 128"/>
          <p:cNvCxnSpPr>
            <a:cxnSpLocks noChangeAspect="1" noChangeShapeType="1"/>
            <a:stCxn id="307" idx="4"/>
            <a:endCxn id="306" idx="0"/>
          </p:cNvCxnSpPr>
          <p:nvPr/>
        </p:nvCxnSpPr>
        <p:spPr bwMode="auto">
          <a:xfrm flipH="1">
            <a:off x="6857716" y="5335568"/>
            <a:ext cx="412114" cy="25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" name="AutoShape 129"/>
          <p:cNvCxnSpPr>
            <a:cxnSpLocks noChangeAspect="1" noChangeShapeType="1"/>
            <a:stCxn id="307" idx="4"/>
            <a:endCxn id="305" idx="0"/>
          </p:cNvCxnSpPr>
          <p:nvPr/>
        </p:nvCxnSpPr>
        <p:spPr bwMode="auto">
          <a:xfrm>
            <a:off x="7269830" y="5335568"/>
            <a:ext cx="354441" cy="259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" name="Oval 130"/>
          <p:cNvSpPr>
            <a:spLocks noChangeAspect="1" noChangeArrowheads="1"/>
          </p:cNvSpPr>
          <p:nvPr/>
        </p:nvSpPr>
        <p:spPr bwMode="auto">
          <a:xfrm>
            <a:off x="7807873" y="6032922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311" name="Oval 131"/>
          <p:cNvSpPr>
            <a:spLocks noChangeAspect="1" noChangeArrowheads="1"/>
          </p:cNvSpPr>
          <p:nvPr/>
        </p:nvSpPr>
        <p:spPr bwMode="auto">
          <a:xfrm>
            <a:off x="6974080" y="6034405"/>
            <a:ext cx="544375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312" name="AutoShape 132"/>
          <p:cNvCxnSpPr>
            <a:cxnSpLocks noChangeAspect="1" noChangeShapeType="1"/>
            <a:stCxn id="305" idx="4"/>
            <a:endCxn id="311" idx="0"/>
          </p:cNvCxnSpPr>
          <p:nvPr/>
        </p:nvCxnSpPr>
        <p:spPr bwMode="auto">
          <a:xfrm flipH="1">
            <a:off x="7246268" y="5919521"/>
            <a:ext cx="378003" cy="114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AutoShape 133"/>
          <p:cNvCxnSpPr>
            <a:cxnSpLocks noChangeAspect="1" noChangeShapeType="1"/>
            <a:stCxn id="305" idx="4"/>
            <a:endCxn id="310" idx="0"/>
          </p:cNvCxnSpPr>
          <p:nvPr/>
        </p:nvCxnSpPr>
        <p:spPr bwMode="auto">
          <a:xfrm>
            <a:off x="7624271" y="5919521"/>
            <a:ext cx="487224" cy="1134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AutoShape 146"/>
          <p:cNvCxnSpPr>
            <a:cxnSpLocks noChangeAspect="1" noChangeShapeType="1"/>
          </p:cNvCxnSpPr>
          <p:nvPr/>
        </p:nvCxnSpPr>
        <p:spPr bwMode="auto">
          <a:xfrm>
            <a:off x="8297953" y="511639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Oval 152"/>
          <p:cNvSpPr>
            <a:spLocks noChangeAspect="1" noChangeArrowheads="1"/>
          </p:cNvSpPr>
          <p:nvPr/>
        </p:nvSpPr>
        <p:spPr bwMode="auto">
          <a:xfrm>
            <a:off x="8149358" y="3593025"/>
            <a:ext cx="634390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316" name="Oval 157"/>
          <p:cNvSpPr>
            <a:spLocks noChangeAspect="1" noChangeArrowheads="1"/>
          </p:cNvSpPr>
          <p:nvPr/>
        </p:nvSpPr>
        <p:spPr bwMode="auto">
          <a:xfrm>
            <a:off x="7383517" y="3607316"/>
            <a:ext cx="607243" cy="32439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317" name="AutoShape 158"/>
          <p:cNvCxnSpPr>
            <a:cxnSpLocks noChangeAspect="1" noChangeShapeType="1"/>
            <a:stCxn id="299" idx="4"/>
            <a:endCxn id="319" idx="0"/>
          </p:cNvCxnSpPr>
          <p:nvPr/>
        </p:nvCxnSpPr>
        <p:spPr bwMode="auto">
          <a:xfrm>
            <a:off x="7177769" y="4391865"/>
            <a:ext cx="395780" cy="138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" name="AutoShape 159"/>
          <p:cNvCxnSpPr>
            <a:cxnSpLocks noChangeAspect="1" noChangeShapeType="1"/>
            <a:stCxn id="316" idx="4"/>
            <a:endCxn id="320" idx="0"/>
          </p:cNvCxnSpPr>
          <p:nvPr/>
        </p:nvCxnSpPr>
        <p:spPr bwMode="auto">
          <a:xfrm>
            <a:off x="7660706" y="3913133"/>
            <a:ext cx="504369" cy="1886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9" name="Oval 161"/>
          <p:cNvSpPr>
            <a:spLocks noChangeAspect="1" noChangeArrowheads="1"/>
          </p:cNvSpPr>
          <p:nvPr/>
        </p:nvSpPr>
        <p:spPr bwMode="auto">
          <a:xfrm>
            <a:off x="7299217" y="4510476"/>
            <a:ext cx="58009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320" name="Oval 167"/>
          <p:cNvSpPr>
            <a:spLocks noChangeAspect="1" noChangeArrowheads="1"/>
          </p:cNvSpPr>
          <p:nvPr/>
        </p:nvSpPr>
        <p:spPr bwMode="auto">
          <a:xfrm>
            <a:off x="7843593" y="4083190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321" name="AutoShape 178"/>
          <p:cNvCxnSpPr>
            <a:cxnSpLocks noChangeAspect="1" noChangeShapeType="1"/>
            <a:stCxn id="284" idx="4"/>
            <a:endCxn id="316" idx="0"/>
          </p:cNvCxnSpPr>
          <p:nvPr/>
        </p:nvCxnSpPr>
        <p:spPr bwMode="auto">
          <a:xfrm flipH="1">
            <a:off x="7660706" y="3464411"/>
            <a:ext cx="385778" cy="16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own Arrow 1"/>
          <p:cNvSpPr/>
          <p:nvPr/>
        </p:nvSpPr>
        <p:spPr bwMode="auto">
          <a:xfrm rot="7378187">
            <a:off x="2581181" y="3932615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Text Box 262"/>
          <p:cNvSpPr txBox="1">
            <a:spLocks noChangeAspect="1" noChangeArrowheads="1"/>
          </p:cNvSpPr>
          <p:nvPr/>
        </p:nvSpPr>
        <p:spPr bwMode="auto">
          <a:xfrm>
            <a:off x="3446758" y="4197322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3" name="Line 263"/>
          <p:cNvSpPr>
            <a:spLocks noChangeAspect="1" noChangeShapeType="1"/>
          </p:cNvSpPr>
          <p:nvPr/>
        </p:nvSpPr>
        <p:spPr bwMode="auto">
          <a:xfrm flipH="1" flipV="1">
            <a:off x="3235745" y="4386149"/>
            <a:ext cx="2030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4" name="Down Arrow 83"/>
          <p:cNvSpPr/>
          <p:nvPr/>
        </p:nvSpPr>
        <p:spPr bwMode="auto">
          <a:xfrm rot="14024001">
            <a:off x="2558234" y="3407402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262"/>
          <p:cNvSpPr txBox="1">
            <a:spLocks noChangeAspect="1" noChangeArrowheads="1"/>
          </p:cNvSpPr>
          <p:nvPr/>
        </p:nvSpPr>
        <p:spPr bwMode="auto">
          <a:xfrm>
            <a:off x="1864442" y="3632307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86" name="Line 263"/>
          <p:cNvSpPr>
            <a:spLocks noChangeAspect="1" noChangeShapeType="1"/>
          </p:cNvSpPr>
          <p:nvPr/>
        </p:nvSpPr>
        <p:spPr bwMode="auto">
          <a:xfrm flipV="1">
            <a:off x="2115829" y="3786195"/>
            <a:ext cx="22432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7" name="Line 263"/>
          <p:cNvSpPr>
            <a:spLocks noChangeAspect="1" noChangeShapeType="1"/>
          </p:cNvSpPr>
          <p:nvPr/>
        </p:nvSpPr>
        <p:spPr bwMode="auto">
          <a:xfrm flipV="1">
            <a:off x="2253046" y="3370895"/>
            <a:ext cx="217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8" name="Text Box 262"/>
          <p:cNvSpPr txBox="1">
            <a:spLocks noChangeAspect="1" noChangeArrowheads="1"/>
          </p:cNvSpPr>
          <p:nvPr/>
        </p:nvSpPr>
        <p:spPr bwMode="auto">
          <a:xfrm>
            <a:off x="1968693" y="314319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g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89" name="Down Arrow 88"/>
          <p:cNvSpPr/>
          <p:nvPr/>
        </p:nvSpPr>
        <p:spPr bwMode="auto">
          <a:xfrm rot="14024001">
            <a:off x="7693302" y="3360267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2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Splaying node "8": Zig-Zag Part </a:t>
            </a:r>
            <a:r>
              <a:rPr lang="en-US" altLang="lv-LV" dirty="0" smtClean="0"/>
              <a:t>2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A880-CACF-485E-BD72-99D70B084D56}" type="slidenum">
              <a:rPr lang="lv-LV" altLang="lv-LV" smtClean="0"/>
              <a:pPr>
                <a:defRPr/>
              </a:pPr>
              <a:t>41</a:t>
            </a:fld>
            <a:endParaRPr lang="lv-LV" altLang="lv-LV"/>
          </a:p>
        </p:txBody>
      </p:sp>
      <p:sp>
        <p:nvSpPr>
          <p:cNvPr id="6" name="Oval 90"/>
          <p:cNvSpPr>
            <a:spLocks noChangeAspect="1" noChangeArrowheads="1"/>
          </p:cNvSpPr>
          <p:nvPr/>
        </p:nvSpPr>
        <p:spPr bwMode="auto">
          <a:xfrm>
            <a:off x="2774860" y="2474223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7" name="AutoShape 91"/>
          <p:cNvCxnSpPr>
            <a:cxnSpLocks noChangeAspect="1" noChangeShapeType="1"/>
            <a:stCxn id="73" idx="4"/>
            <a:endCxn id="6" idx="0"/>
          </p:cNvCxnSpPr>
          <p:nvPr/>
        </p:nvCxnSpPr>
        <p:spPr bwMode="auto">
          <a:xfrm flipH="1">
            <a:off x="3118488" y="2305595"/>
            <a:ext cx="651536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2"/>
          <p:cNvCxnSpPr>
            <a:cxnSpLocks noChangeAspect="1" noChangeShapeType="1"/>
            <a:stCxn id="13" idx="4"/>
            <a:endCxn id="41" idx="0"/>
          </p:cNvCxnSpPr>
          <p:nvPr/>
        </p:nvCxnSpPr>
        <p:spPr bwMode="auto">
          <a:xfrm flipH="1">
            <a:off x="2224769" y="3227333"/>
            <a:ext cx="482937" cy="192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3"/>
          <p:cNvCxnSpPr>
            <a:cxnSpLocks noChangeAspect="1" noChangeShapeType="1"/>
            <a:stCxn id="6" idx="4"/>
            <a:endCxn id="36" idx="0"/>
          </p:cNvCxnSpPr>
          <p:nvPr/>
        </p:nvCxnSpPr>
        <p:spPr bwMode="auto">
          <a:xfrm>
            <a:off x="3093483" y="2778611"/>
            <a:ext cx="407210" cy="148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95"/>
          <p:cNvSpPr>
            <a:spLocks noChangeAspect="1" noChangeArrowheads="1"/>
          </p:cNvSpPr>
          <p:nvPr/>
        </p:nvSpPr>
        <p:spPr bwMode="auto">
          <a:xfrm>
            <a:off x="3434968" y="1981200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74" name="Oval 96"/>
          <p:cNvSpPr>
            <a:spLocks noChangeAspect="1" noChangeArrowheads="1"/>
          </p:cNvSpPr>
          <p:nvPr/>
        </p:nvSpPr>
        <p:spPr bwMode="auto">
          <a:xfrm>
            <a:off x="4560463" y="2904489"/>
            <a:ext cx="66153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75" name="Oval 97"/>
          <p:cNvSpPr>
            <a:spLocks noChangeAspect="1" noChangeArrowheads="1"/>
          </p:cNvSpPr>
          <p:nvPr/>
        </p:nvSpPr>
        <p:spPr bwMode="auto">
          <a:xfrm>
            <a:off x="3897497" y="2904489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76" name="Oval 98"/>
          <p:cNvSpPr>
            <a:spLocks noChangeAspect="1" noChangeArrowheads="1"/>
          </p:cNvSpPr>
          <p:nvPr/>
        </p:nvSpPr>
        <p:spPr bwMode="auto">
          <a:xfrm>
            <a:off x="4126511" y="2474223"/>
            <a:ext cx="67868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77" name="AutoShape 99"/>
          <p:cNvCxnSpPr>
            <a:cxnSpLocks noChangeAspect="1" noChangeShapeType="1"/>
            <a:stCxn id="73" idx="4"/>
            <a:endCxn id="76" idx="0"/>
          </p:cNvCxnSpPr>
          <p:nvPr/>
        </p:nvCxnSpPr>
        <p:spPr bwMode="auto">
          <a:xfrm>
            <a:off x="3770024" y="2305595"/>
            <a:ext cx="695829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0"/>
          <p:cNvCxnSpPr>
            <a:cxnSpLocks noChangeAspect="1" noChangeShapeType="1"/>
            <a:stCxn id="76" idx="4"/>
            <a:endCxn id="75" idx="0"/>
          </p:cNvCxnSpPr>
          <p:nvPr/>
        </p:nvCxnSpPr>
        <p:spPr bwMode="auto">
          <a:xfrm flipH="1">
            <a:off x="4241125" y="2798618"/>
            <a:ext cx="224728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01"/>
          <p:cNvCxnSpPr>
            <a:cxnSpLocks noChangeAspect="1" noChangeShapeType="1"/>
            <a:stCxn id="76" idx="4"/>
            <a:endCxn id="74" idx="0"/>
          </p:cNvCxnSpPr>
          <p:nvPr/>
        </p:nvCxnSpPr>
        <p:spPr bwMode="auto">
          <a:xfrm>
            <a:off x="4465853" y="2798618"/>
            <a:ext cx="425379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Oval 102"/>
          <p:cNvSpPr>
            <a:spLocks noChangeAspect="1" noChangeArrowheads="1"/>
          </p:cNvSpPr>
          <p:nvPr/>
        </p:nvSpPr>
        <p:spPr bwMode="auto">
          <a:xfrm>
            <a:off x="4221121" y="3392734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81" name="AutoShape 103"/>
          <p:cNvCxnSpPr>
            <a:cxnSpLocks noChangeAspect="1" noChangeShapeType="1"/>
            <a:stCxn id="74" idx="4"/>
            <a:endCxn id="80" idx="0"/>
          </p:cNvCxnSpPr>
          <p:nvPr/>
        </p:nvCxnSpPr>
        <p:spPr bwMode="auto">
          <a:xfrm flipH="1">
            <a:off x="4556177" y="3228884"/>
            <a:ext cx="335055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104"/>
          <p:cNvSpPr>
            <a:spLocks noChangeAspect="1" noChangeArrowheads="1"/>
          </p:cNvSpPr>
          <p:nvPr/>
        </p:nvSpPr>
        <p:spPr bwMode="auto">
          <a:xfrm>
            <a:off x="4951544" y="3392734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83" name="AutoShape 105"/>
          <p:cNvCxnSpPr>
            <a:cxnSpLocks noChangeAspect="1" noChangeShapeType="1"/>
            <a:stCxn id="74" idx="4"/>
            <a:endCxn id="82" idx="0"/>
          </p:cNvCxnSpPr>
          <p:nvPr/>
        </p:nvCxnSpPr>
        <p:spPr bwMode="auto">
          <a:xfrm>
            <a:off x="4891232" y="3228884"/>
            <a:ext cx="403940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119"/>
          <p:cNvSpPr>
            <a:spLocks noChangeAspect="1" noChangeArrowheads="1"/>
          </p:cNvSpPr>
          <p:nvPr/>
        </p:nvSpPr>
        <p:spPr bwMode="auto">
          <a:xfrm>
            <a:off x="1956153" y="3401677"/>
            <a:ext cx="58866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42" name="Oval 120"/>
          <p:cNvSpPr>
            <a:spLocks noChangeAspect="1" noChangeArrowheads="1"/>
          </p:cNvSpPr>
          <p:nvPr/>
        </p:nvSpPr>
        <p:spPr bwMode="auto">
          <a:xfrm>
            <a:off x="1387488" y="4343422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43" name="Oval 121"/>
          <p:cNvSpPr>
            <a:spLocks noChangeAspect="1" noChangeArrowheads="1"/>
          </p:cNvSpPr>
          <p:nvPr/>
        </p:nvSpPr>
        <p:spPr bwMode="auto">
          <a:xfrm>
            <a:off x="1673249" y="3803240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44" name="AutoShape 122"/>
          <p:cNvCxnSpPr>
            <a:cxnSpLocks noChangeAspect="1" noChangeShapeType="1"/>
            <a:stCxn id="43" idx="4"/>
            <a:endCxn id="42" idx="0"/>
          </p:cNvCxnSpPr>
          <p:nvPr/>
        </p:nvCxnSpPr>
        <p:spPr bwMode="auto">
          <a:xfrm flipH="1">
            <a:off x="1667534" y="4101912"/>
            <a:ext cx="288619" cy="2672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23"/>
          <p:cNvCxnSpPr>
            <a:cxnSpLocks noChangeAspect="1" noChangeShapeType="1"/>
            <a:stCxn id="43" idx="4"/>
            <a:endCxn id="49" idx="0"/>
          </p:cNvCxnSpPr>
          <p:nvPr/>
        </p:nvCxnSpPr>
        <p:spPr bwMode="auto">
          <a:xfrm>
            <a:off x="1976871" y="4127635"/>
            <a:ext cx="339959" cy="19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24"/>
          <p:cNvCxnSpPr>
            <a:cxnSpLocks noChangeAspect="1" noChangeShapeType="1"/>
            <a:stCxn id="41" idx="4"/>
            <a:endCxn id="43" idx="0"/>
          </p:cNvCxnSpPr>
          <p:nvPr/>
        </p:nvCxnSpPr>
        <p:spPr bwMode="auto">
          <a:xfrm flipH="1">
            <a:off x="1956153" y="3700349"/>
            <a:ext cx="267187" cy="130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125"/>
          <p:cNvSpPr>
            <a:spLocks noChangeAspect="1" noChangeArrowheads="1"/>
          </p:cNvSpPr>
          <p:nvPr/>
        </p:nvSpPr>
        <p:spPr bwMode="auto">
          <a:xfrm>
            <a:off x="2367649" y="4909326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48" name="Oval 126"/>
          <p:cNvSpPr>
            <a:spLocks noChangeAspect="1" noChangeArrowheads="1"/>
          </p:cNvSpPr>
          <p:nvPr/>
        </p:nvSpPr>
        <p:spPr bwMode="auto">
          <a:xfrm>
            <a:off x="1606095" y="4906468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49" name="Oval 127"/>
          <p:cNvSpPr>
            <a:spLocks noChangeAspect="1" noChangeArrowheads="1"/>
          </p:cNvSpPr>
          <p:nvPr/>
        </p:nvSpPr>
        <p:spPr bwMode="auto">
          <a:xfrm>
            <a:off x="2013208" y="4325373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50" name="AutoShape 128"/>
          <p:cNvCxnSpPr>
            <a:cxnSpLocks noChangeAspect="1" noChangeShapeType="1"/>
            <a:stCxn id="49" idx="4"/>
            <a:endCxn id="48" idx="0"/>
          </p:cNvCxnSpPr>
          <p:nvPr/>
        </p:nvCxnSpPr>
        <p:spPr bwMode="auto">
          <a:xfrm flipH="1">
            <a:off x="1904716" y="4649768"/>
            <a:ext cx="412114" cy="25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29"/>
          <p:cNvCxnSpPr>
            <a:cxnSpLocks noChangeAspect="1" noChangeShapeType="1"/>
            <a:stCxn id="49" idx="4"/>
            <a:endCxn id="47" idx="0"/>
          </p:cNvCxnSpPr>
          <p:nvPr/>
        </p:nvCxnSpPr>
        <p:spPr bwMode="auto">
          <a:xfrm>
            <a:off x="2316830" y="4649768"/>
            <a:ext cx="354441" cy="259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130"/>
          <p:cNvSpPr>
            <a:spLocks noChangeAspect="1" noChangeArrowheads="1"/>
          </p:cNvSpPr>
          <p:nvPr/>
        </p:nvSpPr>
        <p:spPr bwMode="auto">
          <a:xfrm>
            <a:off x="2854873" y="5347122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53" name="Oval 131"/>
          <p:cNvSpPr>
            <a:spLocks noChangeAspect="1" noChangeArrowheads="1"/>
          </p:cNvSpPr>
          <p:nvPr/>
        </p:nvSpPr>
        <p:spPr bwMode="auto">
          <a:xfrm>
            <a:off x="2021080" y="5348605"/>
            <a:ext cx="544375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54" name="AutoShape 132"/>
          <p:cNvCxnSpPr>
            <a:cxnSpLocks noChangeAspect="1" noChangeShapeType="1"/>
            <a:stCxn id="47" idx="4"/>
            <a:endCxn id="53" idx="0"/>
          </p:cNvCxnSpPr>
          <p:nvPr/>
        </p:nvCxnSpPr>
        <p:spPr bwMode="auto">
          <a:xfrm flipH="1">
            <a:off x="2293268" y="5233721"/>
            <a:ext cx="378003" cy="114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33"/>
          <p:cNvCxnSpPr>
            <a:cxnSpLocks noChangeAspect="1" noChangeShapeType="1"/>
            <a:stCxn id="47" idx="4"/>
            <a:endCxn id="52" idx="0"/>
          </p:cNvCxnSpPr>
          <p:nvPr/>
        </p:nvCxnSpPr>
        <p:spPr bwMode="auto">
          <a:xfrm>
            <a:off x="2671271" y="5233721"/>
            <a:ext cx="487224" cy="1134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46"/>
          <p:cNvCxnSpPr>
            <a:cxnSpLocks noChangeAspect="1" noChangeShapeType="1"/>
          </p:cNvCxnSpPr>
          <p:nvPr/>
        </p:nvCxnSpPr>
        <p:spPr bwMode="auto">
          <a:xfrm>
            <a:off x="3344953" y="443059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52"/>
          <p:cNvSpPr>
            <a:spLocks noChangeAspect="1" noChangeArrowheads="1"/>
          </p:cNvSpPr>
          <p:nvPr/>
        </p:nvSpPr>
        <p:spPr bwMode="auto">
          <a:xfrm>
            <a:off x="3196358" y="2907225"/>
            <a:ext cx="634390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3" name="Oval 157"/>
          <p:cNvSpPr>
            <a:spLocks noChangeAspect="1" noChangeArrowheads="1"/>
          </p:cNvSpPr>
          <p:nvPr/>
        </p:nvSpPr>
        <p:spPr bwMode="auto">
          <a:xfrm>
            <a:off x="2430517" y="2921516"/>
            <a:ext cx="607243" cy="32439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4" name="AutoShape 158"/>
          <p:cNvCxnSpPr>
            <a:cxnSpLocks noChangeAspect="1" noChangeShapeType="1"/>
            <a:stCxn id="41" idx="4"/>
            <a:endCxn id="31" idx="0"/>
          </p:cNvCxnSpPr>
          <p:nvPr/>
        </p:nvCxnSpPr>
        <p:spPr bwMode="auto">
          <a:xfrm>
            <a:off x="2224769" y="3706065"/>
            <a:ext cx="395780" cy="138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9"/>
          <p:cNvCxnSpPr>
            <a:cxnSpLocks noChangeAspect="1" noChangeShapeType="1"/>
            <a:stCxn id="13" idx="4"/>
            <a:endCxn id="26" idx="0"/>
          </p:cNvCxnSpPr>
          <p:nvPr/>
        </p:nvCxnSpPr>
        <p:spPr bwMode="auto">
          <a:xfrm>
            <a:off x="2707706" y="3227333"/>
            <a:ext cx="504369" cy="1886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61"/>
          <p:cNvSpPr>
            <a:spLocks noChangeAspect="1" noChangeArrowheads="1"/>
          </p:cNvSpPr>
          <p:nvPr/>
        </p:nvSpPr>
        <p:spPr bwMode="auto">
          <a:xfrm>
            <a:off x="2346217" y="3824676"/>
            <a:ext cx="58009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26" name="Oval 167"/>
          <p:cNvSpPr>
            <a:spLocks noChangeAspect="1" noChangeArrowheads="1"/>
          </p:cNvSpPr>
          <p:nvPr/>
        </p:nvSpPr>
        <p:spPr bwMode="auto">
          <a:xfrm>
            <a:off x="2890593" y="3397390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24" name="AutoShape 178"/>
          <p:cNvCxnSpPr>
            <a:cxnSpLocks noChangeAspect="1" noChangeShapeType="1"/>
            <a:stCxn id="6" idx="4"/>
            <a:endCxn id="13" idx="0"/>
          </p:cNvCxnSpPr>
          <p:nvPr/>
        </p:nvCxnSpPr>
        <p:spPr bwMode="auto">
          <a:xfrm flipH="1">
            <a:off x="2707706" y="2778611"/>
            <a:ext cx="385778" cy="16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181"/>
          <p:cNvSpPr>
            <a:spLocks noChangeAspect="1" noChangeArrowheads="1"/>
          </p:cNvSpPr>
          <p:nvPr/>
        </p:nvSpPr>
        <p:spPr bwMode="auto">
          <a:xfrm>
            <a:off x="8373635" y="3134939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57" name="AutoShape 182"/>
          <p:cNvCxnSpPr>
            <a:cxnSpLocks noChangeAspect="1" noChangeShapeType="1"/>
            <a:stCxn id="60" idx="4"/>
            <a:endCxn id="100" idx="0"/>
          </p:cNvCxnSpPr>
          <p:nvPr/>
        </p:nvCxnSpPr>
        <p:spPr bwMode="auto">
          <a:xfrm flipH="1">
            <a:off x="8296714" y="2329777"/>
            <a:ext cx="1058883" cy="2716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83"/>
          <p:cNvCxnSpPr>
            <a:cxnSpLocks noChangeAspect="1" noChangeShapeType="1"/>
            <a:stCxn id="100" idx="4"/>
            <a:endCxn id="72" idx="0"/>
          </p:cNvCxnSpPr>
          <p:nvPr/>
        </p:nvCxnSpPr>
        <p:spPr bwMode="auto">
          <a:xfrm flipH="1">
            <a:off x="7743541" y="2928739"/>
            <a:ext cx="553173" cy="220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84"/>
          <p:cNvCxnSpPr>
            <a:cxnSpLocks noChangeAspect="1" noChangeShapeType="1"/>
            <a:stCxn id="56" idx="4"/>
            <a:endCxn id="99" idx="0"/>
          </p:cNvCxnSpPr>
          <p:nvPr/>
        </p:nvCxnSpPr>
        <p:spPr bwMode="auto">
          <a:xfrm>
            <a:off x="8738597" y="3483516"/>
            <a:ext cx="466432" cy="170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185"/>
          <p:cNvSpPr>
            <a:spLocks noChangeAspect="1" noChangeArrowheads="1"/>
          </p:cNvSpPr>
          <p:nvPr/>
        </p:nvSpPr>
        <p:spPr bwMode="auto">
          <a:xfrm>
            <a:off x="8997181" y="19812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61" name="Oval 186"/>
          <p:cNvSpPr>
            <a:spLocks noChangeAspect="1" noChangeArrowheads="1"/>
          </p:cNvSpPr>
          <p:nvPr/>
        </p:nvSpPr>
        <p:spPr bwMode="auto">
          <a:xfrm>
            <a:off x="10499585" y="3161124"/>
            <a:ext cx="75774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62" name="Oval 187"/>
          <p:cNvSpPr>
            <a:spLocks noChangeAspect="1" noChangeArrowheads="1"/>
          </p:cNvSpPr>
          <p:nvPr/>
        </p:nvSpPr>
        <p:spPr bwMode="auto">
          <a:xfrm>
            <a:off x="9740200" y="3161124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63" name="Oval 188"/>
          <p:cNvSpPr>
            <a:spLocks noChangeAspect="1" noChangeArrowheads="1"/>
          </p:cNvSpPr>
          <p:nvPr/>
        </p:nvSpPr>
        <p:spPr bwMode="auto">
          <a:xfrm>
            <a:off x="10088797" y="2545796"/>
            <a:ext cx="77738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64" name="AutoShape 189"/>
          <p:cNvCxnSpPr>
            <a:cxnSpLocks noChangeAspect="1" noChangeShapeType="1"/>
            <a:stCxn id="60" idx="4"/>
            <a:endCxn id="63" idx="0"/>
          </p:cNvCxnSpPr>
          <p:nvPr/>
        </p:nvCxnSpPr>
        <p:spPr bwMode="auto">
          <a:xfrm>
            <a:off x="9355597" y="2329777"/>
            <a:ext cx="1101436" cy="237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90"/>
          <p:cNvCxnSpPr>
            <a:cxnSpLocks noChangeAspect="1" noChangeShapeType="1"/>
            <a:stCxn id="63" idx="4"/>
            <a:endCxn id="62" idx="0"/>
          </p:cNvCxnSpPr>
          <p:nvPr/>
        </p:nvCxnSpPr>
        <p:spPr bwMode="auto">
          <a:xfrm flipH="1">
            <a:off x="10114982" y="2889463"/>
            <a:ext cx="342051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91"/>
          <p:cNvCxnSpPr>
            <a:cxnSpLocks noChangeAspect="1" noChangeShapeType="1"/>
            <a:stCxn id="63" idx="4"/>
            <a:endCxn id="61" idx="0"/>
          </p:cNvCxnSpPr>
          <p:nvPr/>
        </p:nvCxnSpPr>
        <p:spPr bwMode="auto">
          <a:xfrm>
            <a:off x="10457033" y="2889463"/>
            <a:ext cx="407514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92"/>
          <p:cNvSpPr>
            <a:spLocks noChangeAspect="1" noChangeArrowheads="1"/>
          </p:cNvSpPr>
          <p:nvPr/>
        </p:nvSpPr>
        <p:spPr bwMode="auto">
          <a:xfrm>
            <a:off x="10085524" y="36128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69" name="AutoShape 193"/>
          <p:cNvCxnSpPr>
            <a:cxnSpLocks noChangeAspect="1" noChangeShapeType="1"/>
            <a:stCxn id="61" idx="4"/>
            <a:endCxn id="67" idx="0"/>
          </p:cNvCxnSpPr>
          <p:nvPr/>
        </p:nvCxnSpPr>
        <p:spPr bwMode="auto">
          <a:xfrm flipH="1">
            <a:off x="10440667" y="3503154"/>
            <a:ext cx="423881" cy="140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194"/>
          <p:cNvSpPr>
            <a:spLocks noChangeAspect="1" noChangeArrowheads="1"/>
          </p:cNvSpPr>
          <p:nvPr/>
        </p:nvSpPr>
        <p:spPr bwMode="auto">
          <a:xfrm>
            <a:off x="10794174" y="3629166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71" name="AutoShape 195"/>
          <p:cNvCxnSpPr>
            <a:cxnSpLocks noChangeAspect="1" noChangeShapeType="1"/>
            <a:stCxn id="61" idx="4"/>
            <a:endCxn id="70" idx="0"/>
          </p:cNvCxnSpPr>
          <p:nvPr/>
        </p:nvCxnSpPr>
        <p:spPr bwMode="auto">
          <a:xfrm>
            <a:off x="10864547" y="3503154"/>
            <a:ext cx="294590" cy="157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209"/>
          <p:cNvSpPr>
            <a:spLocks noChangeAspect="1" noChangeArrowheads="1"/>
          </p:cNvSpPr>
          <p:nvPr/>
        </p:nvSpPr>
        <p:spPr bwMode="auto">
          <a:xfrm>
            <a:off x="7435859" y="3128394"/>
            <a:ext cx="67428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84" name="Oval 210"/>
          <p:cNvSpPr>
            <a:spLocks noChangeAspect="1" noChangeArrowheads="1"/>
          </p:cNvSpPr>
          <p:nvPr/>
        </p:nvSpPr>
        <p:spPr bwMode="auto">
          <a:xfrm>
            <a:off x="6784490" y="4206854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85" name="Oval 211"/>
          <p:cNvSpPr>
            <a:spLocks noChangeAspect="1" noChangeArrowheads="1"/>
          </p:cNvSpPr>
          <p:nvPr/>
        </p:nvSpPr>
        <p:spPr bwMode="auto">
          <a:xfrm>
            <a:off x="7111811" y="3588253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86" name="AutoShape 212"/>
          <p:cNvCxnSpPr>
            <a:cxnSpLocks noChangeAspect="1" noChangeShapeType="1"/>
            <a:stCxn id="85" idx="4"/>
            <a:endCxn id="84" idx="0"/>
          </p:cNvCxnSpPr>
          <p:nvPr/>
        </p:nvCxnSpPr>
        <p:spPr bwMode="auto">
          <a:xfrm flipH="1">
            <a:off x="7105265" y="3930283"/>
            <a:ext cx="330594" cy="3060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213"/>
          <p:cNvCxnSpPr>
            <a:cxnSpLocks noChangeAspect="1" noChangeShapeType="1"/>
            <a:stCxn id="85" idx="4"/>
            <a:endCxn id="91" idx="0"/>
          </p:cNvCxnSpPr>
          <p:nvPr/>
        </p:nvCxnSpPr>
        <p:spPr bwMode="auto">
          <a:xfrm>
            <a:off x="7434222" y="3930283"/>
            <a:ext cx="332231" cy="324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214"/>
          <p:cNvCxnSpPr>
            <a:cxnSpLocks noChangeAspect="1" noChangeShapeType="1"/>
            <a:stCxn id="72" idx="4"/>
            <a:endCxn id="85" idx="0"/>
          </p:cNvCxnSpPr>
          <p:nvPr/>
        </p:nvCxnSpPr>
        <p:spPr bwMode="auto">
          <a:xfrm flipH="1">
            <a:off x="7435859" y="3470424"/>
            <a:ext cx="306045" cy="148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Oval 215"/>
          <p:cNvSpPr>
            <a:spLocks noChangeAspect="1" noChangeArrowheads="1"/>
          </p:cNvSpPr>
          <p:nvPr/>
        </p:nvSpPr>
        <p:spPr bwMode="auto">
          <a:xfrm>
            <a:off x="7907201" y="4854911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90" name="Oval 216"/>
          <p:cNvSpPr>
            <a:spLocks noChangeAspect="1" noChangeArrowheads="1"/>
          </p:cNvSpPr>
          <p:nvPr/>
        </p:nvSpPr>
        <p:spPr bwMode="auto">
          <a:xfrm>
            <a:off x="7034890" y="4851639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91" name="Oval 217"/>
          <p:cNvSpPr>
            <a:spLocks noChangeAspect="1" noChangeArrowheads="1"/>
          </p:cNvSpPr>
          <p:nvPr/>
        </p:nvSpPr>
        <p:spPr bwMode="auto">
          <a:xfrm>
            <a:off x="7448952" y="4224855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92" name="AutoShape 218"/>
          <p:cNvCxnSpPr>
            <a:cxnSpLocks noChangeAspect="1" noChangeShapeType="1"/>
            <a:stCxn id="91" idx="4"/>
            <a:endCxn id="90" idx="0"/>
          </p:cNvCxnSpPr>
          <p:nvPr/>
        </p:nvCxnSpPr>
        <p:spPr bwMode="auto">
          <a:xfrm flipH="1">
            <a:off x="7352392" y="4566886"/>
            <a:ext cx="414061" cy="314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219"/>
          <p:cNvCxnSpPr>
            <a:cxnSpLocks noChangeAspect="1" noChangeShapeType="1"/>
            <a:stCxn id="91" idx="4"/>
            <a:endCxn id="89" idx="0"/>
          </p:cNvCxnSpPr>
          <p:nvPr/>
        </p:nvCxnSpPr>
        <p:spPr bwMode="auto">
          <a:xfrm>
            <a:off x="7766454" y="4566886"/>
            <a:ext cx="461522" cy="319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Oval 220"/>
          <p:cNvSpPr>
            <a:spLocks noChangeAspect="1" noChangeArrowheads="1"/>
          </p:cNvSpPr>
          <p:nvPr/>
        </p:nvSpPr>
        <p:spPr bwMode="auto">
          <a:xfrm>
            <a:off x="8260708" y="5250947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95" name="Oval 221"/>
          <p:cNvSpPr>
            <a:spLocks noChangeAspect="1" noChangeArrowheads="1"/>
          </p:cNvSpPr>
          <p:nvPr/>
        </p:nvSpPr>
        <p:spPr bwMode="auto">
          <a:xfrm>
            <a:off x="7646981" y="5267312"/>
            <a:ext cx="621910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96" name="AutoShape 222"/>
          <p:cNvCxnSpPr>
            <a:cxnSpLocks noChangeAspect="1" noChangeShapeType="1"/>
            <a:stCxn id="89" idx="4"/>
            <a:endCxn id="95" idx="0"/>
          </p:cNvCxnSpPr>
          <p:nvPr/>
        </p:nvCxnSpPr>
        <p:spPr bwMode="auto">
          <a:xfrm flipH="1">
            <a:off x="7925204" y="5198578"/>
            <a:ext cx="302772" cy="99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223"/>
          <p:cNvCxnSpPr>
            <a:cxnSpLocks noChangeAspect="1" noChangeShapeType="1"/>
            <a:stCxn id="89" idx="4"/>
            <a:endCxn id="94" idx="0"/>
          </p:cNvCxnSpPr>
          <p:nvPr/>
        </p:nvCxnSpPr>
        <p:spPr bwMode="auto">
          <a:xfrm>
            <a:off x="8227976" y="5198578"/>
            <a:ext cx="346961" cy="8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236"/>
          <p:cNvCxnSpPr>
            <a:cxnSpLocks noChangeAspect="1" noChangeShapeType="1"/>
          </p:cNvCxnSpPr>
          <p:nvPr/>
        </p:nvCxnSpPr>
        <p:spPr bwMode="auto">
          <a:xfrm>
            <a:off x="9026639" y="430668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242"/>
          <p:cNvSpPr>
            <a:spLocks noChangeAspect="1" noChangeArrowheads="1"/>
          </p:cNvSpPr>
          <p:nvPr/>
        </p:nvSpPr>
        <p:spPr bwMode="auto">
          <a:xfrm>
            <a:off x="8856433" y="3630802"/>
            <a:ext cx="726653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00" name="Oval 247"/>
          <p:cNvSpPr>
            <a:spLocks noChangeAspect="1" noChangeArrowheads="1"/>
          </p:cNvSpPr>
          <p:nvPr/>
        </p:nvSpPr>
        <p:spPr bwMode="auto">
          <a:xfrm>
            <a:off x="7979212" y="2578526"/>
            <a:ext cx="695557" cy="371488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01" name="AutoShape 248"/>
          <p:cNvCxnSpPr>
            <a:cxnSpLocks noChangeAspect="1" noChangeShapeType="1"/>
            <a:stCxn id="72" idx="4"/>
            <a:endCxn id="103" idx="0"/>
          </p:cNvCxnSpPr>
          <p:nvPr/>
        </p:nvCxnSpPr>
        <p:spPr bwMode="auto">
          <a:xfrm>
            <a:off x="7743541" y="3476971"/>
            <a:ext cx="453340" cy="158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249"/>
          <p:cNvCxnSpPr>
            <a:cxnSpLocks noChangeAspect="1" noChangeShapeType="1"/>
            <a:stCxn id="56" idx="4"/>
            <a:endCxn id="104" idx="0"/>
          </p:cNvCxnSpPr>
          <p:nvPr/>
        </p:nvCxnSpPr>
        <p:spPr bwMode="auto">
          <a:xfrm>
            <a:off x="8738597" y="3483516"/>
            <a:ext cx="135838" cy="72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Oval 251"/>
          <p:cNvSpPr>
            <a:spLocks noChangeAspect="1" noChangeArrowheads="1"/>
          </p:cNvSpPr>
          <p:nvPr/>
        </p:nvSpPr>
        <p:spPr bwMode="auto">
          <a:xfrm>
            <a:off x="7882653" y="3612800"/>
            <a:ext cx="664462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104" name="Oval 257"/>
          <p:cNvSpPr>
            <a:spLocks noChangeAspect="1" noChangeArrowheads="1"/>
          </p:cNvSpPr>
          <p:nvPr/>
        </p:nvSpPr>
        <p:spPr bwMode="auto">
          <a:xfrm>
            <a:off x="8506199" y="4192125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sp>
        <p:nvSpPr>
          <p:cNvPr id="106" name="Line 263"/>
          <p:cNvSpPr>
            <a:spLocks noChangeAspect="1" noChangeShapeType="1"/>
          </p:cNvSpPr>
          <p:nvPr/>
        </p:nvSpPr>
        <p:spPr bwMode="auto">
          <a:xfrm flipV="1">
            <a:off x="7738631" y="2771634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09" name="Line 266"/>
          <p:cNvSpPr>
            <a:spLocks noChangeAspect="1" noChangeShapeType="1"/>
          </p:cNvSpPr>
          <p:nvPr/>
        </p:nvSpPr>
        <p:spPr bwMode="auto">
          <a:xfrm>
            <a:off x="7129814" y="3306772"/>
            <a:ext cx="3142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10" name="Line 267"/>
          <p:cNvSpPr>
            <a:spLocks noChangeAspect="1" noChangeShapeType="1"/>
          </p:cNvSpPr>
          <p:nvPr/>
        </p:nvSpPr>
        <p:spPr bwMode="auto">
          <a:xfrm flipH="1">
            <a:off x="8995544" y="3094026"/>
            <a:ext cx="235672" cy="78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cxnSp>
        <p:nvCxnSpPr>
          <p:cNvPr id="111" name="AutoShape 268"/>
          <p:cNvCxnSpPr>
            <a:cxnSpLocks noChangeAspect="1" noChangeShapeType="1"/>
            <a:stCxn id="56" idx="0"/>
            <a:endCxn id="100" idx="4"/>
          </p:cNvCxnSpPr>
          <p:nvPr/>
        </p:nvCxnSpPr>
        <p:spPr bwMode="auto">
          <a:xfrm flipH="1" flipV="1">
            <a:off x="8296714" y="2928739"/>
            <a:ext cx="441884" cy="22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Down Arrow 111"/>
          <p:cNvSpPr/>
          <p:nvPr/>
        </p:nvSpPr>
        <p:spPr bwMode="auto">
          <a:xfrm rot="14024001">
            <a:off x="2767462" y="2683699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Text Box 262"/>
          <p:cNvSpPr txBox="1">
            <a:spLocks noChangeAspect="1" noChangeArrowheads="1"/>
          </p:cNvSpPr>
          <p:nvPr/>
        </p:nvSpPr>
        <p:spPr bwMode="auto">
          <a:xfrm>
            <a:off x="7502654" y="254644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4" name="Text Box 262"/>
          <p:cNvSpPr txBox="1">
            <a:spLocks noChangeAspect="1" noChangeArrowheads="1"/>
          </p:cNvSpPr>
          <p:nvPr/>
        </p:nvSpPr>
        <p:spPr bwMode="auto">
          <a:xfrm>
            <a:off x="6878751" y="3096712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115" name="Text Box 262"/>
          <p:cNvSpPr txBox="1">
            <a:spLocks noChangeAspect="1" noChangeArrowheads="1"/>
          </p:cNvSpPr>
          <p:nvPr/>
        </p:nvSpPr>
        <p:spPr bwMode="auto">
          <a:xfrm>
            <a:off x="9273768" y="2909350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g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Splaying node "8": </a:t>
            </a:r>
            <a:r>
              <a:rPr lang="en-US" altLang="lv-LV" dirty="0" smtClean="0"/>
              <a:t>Zig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4690" cy="7460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now</a:t>
            </a:r>
            <a:r>
              <a:rPr lang="en-US" altLang="lv-LV" sz="2000" i="1" dirty="0"/>
              <a:t> x</a:t>
            </a:r>
            <a:r>
              <a:rPr lang="en-US" altLang="lv-LV" sz="2000" dirty="0"/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right-rotate around </a:t>
            </a:r>
            <a:r>
              <a:rPr lang="en-US" altLang="lv-LV" sz="2000" dirty="0" smtClean="0"/>
              <a:t>root.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BE4971-6EC9-4411-88C4-BAD9A98DA7D2}" type="slidenum">
              <a:rPr lang="en-US" altLang="lv-LV" sz="1400"/>
              <a:pPr eaLnBrk="1" hangingPunct="1"/>
              <a:t>42</a:t>
            </a:fld>
            <a:endParaRPr lang="en-US" altLang="lv-LV" sz="1400"/>
          </a:p>
        </p:txBody>
      </p:sp>
      <p:sp>
        <p:nvSpPr>
          <p:cNvPr id="17419" name="Oval 91"/>
          <p:cNvSpPr>
            <a:spLocks noChangeAspect="1" noChangeArrowheads="1"/>
          </p:cNvSpPr>
          <p:nvPr/>
        </p:nvSpPr>
        <p:spPr bwMode="auto">
          <a:xfrm>
            <a:off x="8456516" y="3651484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7420" name="AutoShape 92"/>
          <p:cNvCxnSpPr>
            <a:cxnSpLocks noChangeAspect="1" noChangeShapeType="1"/>
            <a:stCxn id="17423" idx="0"/>
            <a:endCxn id="17448" idx="4"/>
          </p:cNvCxnSpPr>
          <p:nvPr/>
        </p:nvCxnSpPr>
        <p:spPr bwMode="auto">
          <a:xfrm flipH="1" flipV="1">
            <a:off x="8462366" y="2887185"/>
            <a:ext cx="1069249" cy="168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93"/>
          <p:cNvCxnSpPr>
            <a:cxnSpLocks noChangeAspect="1" noChangeShapeType="1"/>
            <a:stCxn id="17448" idx="4"/>
            <a:endCxn id="17471" idx="0"/>
          </p:cNvCxnSpPr>
          <p:nvPr/>
        </p:nvCxnSpPr>
        <p:spPr bwMode="auto">
          <a:xfrm flipH="1">
            <a:off x="7574477" y="2887185"/>
            <a:ext cx="887889" cy="183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94"/>
          <p:cNvCxnSpPr>
            <a:cxnSpLocks noChangeAspect="1" noChangeShapeType="1"/>
            <a:stCxn id="17419" idx="4"/>
            <a:endCxn id="17466" idx="0"/>
          </p:cNvCxnSpPr>
          <p:nvPr/>
        </p:nvCxnSpPr>
        <p:spPr bwMode="auto">
          <a:xfrm>
            <a:off x="8872519" y="4029924"/>
            <a:ext cx="445364" cy="133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Oval 95"/>
          <p:cNvSpPr>
            <a:spLocks noChangeAspect="1" noChangeArrowheads="1"/>
          </p:cNvSpPr>
          <p:nvPr/>
        </p:nvSpPr>
        <p:spPr bwMode="auto">
          <a:xfrm>
            <a:off x="9126181" y="3055998"/>
            <a:ext cx="810867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7424" name="Oval 96"/>
          <p:cNvSpPr>
            <a:spLocks noChangeAspect="1" noChangeArrowheads="1"/>
          </p:cNvSpPr>
          <p:nvPr/>
        </p:nvSpPr>
        <p:spPr bwMode="auto">
          <a:xfrm>
            <a:off x="10479431" y="4259956"/>
            <a:ext cx="799339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7425" name="Oval 97"/>
          <p:cNvSpPr>
            <a:spLocks noChangeAspect="1" noChangeArrowheads="1"/>
          </p:cNvSpPr>
          <p:nvPr/>
        </p:nvSpPr>
        <p:spPr bwMode="auto">
          <a:xfrm>
            <a:off x="9732133" y="4259956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7426" name="Oval 98"/>
          <p:cNvSpPr>
            <a:spLocks noChangeAspect="1" noChangeArrowheads="1"/>
          </p:cNvSpPr>
          <p:nvPr/>
        </p:nvSpPr>
        <p:spPr bwMode="auto">
          <a:xfrm>
            <a:off x="10074046" y="3632933"/>
            <a:ext cx="822396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17427" name="AutoShape 99"/>
          <p:cNvCxnSpPr>
            <a:cxnSpLocks noChangeAspect="1" noChangeShapeType="1"/>
            <a:stCxn id="17423" idx="4"/>
            <a:endCxn id="17426" idx="0"/>
          </p:cNvCxnSpPr>
          <p:nvPr/>
        </p:nvCxnSpPr>
        <p:spPr bwMode="auto">
          <a:xfrm>
            <a:off x="9531615" y="3434437"/>
            <a:ext cx="953628" cy="198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00"/>
          <p:cNvCxnSpPr>
            <a:cxnSpLocks noChangeAspect="1" noChangeShapeType="1"/>
            <a:stCxn id="17426" idx="4"/>
            <a:endCxn id="17425" idx="0"/>
          </p:cNvCxnSpPr>
          <p:nvPr/>
        </p:nvCxnSpPr>
        <p:spPr bwMode="auto">
          <a:xfrm flipH="1">
            <a:off x="10148135" y="4011373"/>
            <a:ext cx="337108" cy="248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101"/>
          <p:cNvCxnSpPr>
            <a:cxnSpLocks noChangeAspect="1" noChangeShapeType="1"/>
            <a:stCxn id="17426" idx="4"/>
            <a:endCxn id="17424" idx="0"/>
          </p:cNvCxnSpPr>
          <p:nvPr/>
        </p:nvCxnSpPr>
        <p:spPr bwMode="auto">
          <a:xfrm>
            <a:off x="10485244" y="4011373"/>
            <a:ext cx="393857" cy="248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102"/>
          <p:cNvSpPr>
            <a:spLocks noChangeAspect="1" noChangeArrowheads="1"/>
          </p:cNvSpPr>
          <p:nvPr/>
        </p:nvSpPr>
        <p:spPr bwMode="auto">
          <a:xfrm>
            <a:off x="10073069" y="4721874"/>
            <a:ext cx="810867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17431" name="AutoShape 103"/>
          <p:cNvCxnSpPr>
            <a:cxnSpLocks noChangeAspect="1" noChangeShapeType="1"/>
            <a:stCxn id="17424" idx="4"/>
            <a:endCxn id="17430" idx="0"/>
          </p:cNvCxnSpPr>
          <p:nvPr/>
        </p:nvCxnSpPr>
        <p:spPr bwMode="auto">
          <a:xfrm flipH="1">
            <a:off x="10478502" y="4638395"/>
            <a:ext cx="400598" cy="834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104"/>
          <p:cNvSpPr>
            <a:spLocks noChangeAspect="1" noChangeArrowheads="1"/>
          </p:cNvSpPr>
          <p:nvPr/>
        </p:nvSpPr>
        <p:spPr bwMode="auto">
          <a:xfrm>
            <a:off x="10766563" y="4738569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7433" name="AutoShape 105"/>
          <p:cNvCxnSpPr>
            <a:cxnSpLocks noChangeAspect="1" noChangeShapeType="1"/>
            <a:stCxn id="17424" idx="4"/>
            <a:endCxn id="17432" idx="0"/>
          </p:cNvCxnSpPr>
          <p:nvPr/>
        </p:nvCxnSpPr>
        <p:spPr bwMode="auto">
          <a:xfrm>
            <a:off x="10879100" y="4638395"/>
            <a:ext cx="303465" cy="1001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Oval 119"/>
          <p:cNvSpPr>
            <a:spLocks noChangeAspect="1" noChangeArrowheads="1"/>
          </p:cNvSpPr>
          <p:nvPr/>
        </p:nvSpPr>
        <p:spPr bwMode="auto">
          <a:xfrm>
            <a:off x="7218234" y="3070838"/>
            <a:ext cx="712487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7472" name="Oval 120"/>
          <p:cNvSpPr>
            <a:spLocks noChangeAspect="1" noChangeArrowheads="1"/>
          </p:cNvSpPr>
          <p:nvPr/>
        </p:nvSpPr>
        <p:spPr bwMode="auto">
          <a:xfrm>
            <a:off x="6577552" y="4171508"/>
            <a:ext cx="722863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7473" name="Oval 121"/>
          <p:cNvSpPr>
            <a:spLocks noChangeAspect="1" noChangeArrowheads="1"/>
          </p:cNvSpPr>
          <p:nvPr/>
        </p:nvSpPr>
        <p:spPr bwMode="auto">
          <a:xfrm>
            <a:off x="6898286" y="3540168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7474" name="AutoShape 122"/>
          <p:cNvCxnSpPr>
            <a:cxnSpLocks noChangeAspect="1" noChangeShapeType="1"/>
            <a:stCxn id="17473" idx="4"/>
            <a:endCxn id="17472" idx="0"/>
          </p:cNvCxnSpPr>
          <p:nvPr/>
        </p:nvCxnSpPr>
        <p:spPr bwMode="auto">
          <a:xfrm flipH="1">
            <a:off x="6938984" y="3919306"/>
            <a:ext cx="326787" cy="252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AutoShape 123"/>
          <p:cNvCxnSpPr>
            <a:cxnSpLocks noChangeAspect="1" noChangeShapeType="1"/>
            <a:stCxn id="17473" idx="4"/>
            <a:endCxn id="17479" idx="0"/>
          </p:cNvCxnSpPr>
          <p:nvPr/>
        </p:nvCxnSpPr>
        <p:spPr bwMode="auto">
          <a:xfrm>
            <a:off x="7265771" y="3919306"/>
            <a:ext cx="331231" cy="27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124"/>
          <p:cNvCxnSpPr>
            <a:cxnSpLocks noChangeAspect="1" noChangeShapeType="1"/>
            <a:stCxn id="17471" idx="4"/>
            <a:endCxn id="17473" idx="0"/>
          </p:cNvCxnSpPr>
          <p:nvPr/>
        </p:nvCxnSpPr>
        <p:spPr bwMode="auto">
          <a:xfrm flipH="1">
            <a:off x="7265771" y="3449977"/>
            <a:ext cx="308706" cy="90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7" name="Oval 125"/>
          <p:cNvSpPr>
            <a:spLocks noChangeAspect="1" noChangeArrowheads="1"/>
          </p:cNvSpPr>
          <p:nvPr/>
        </p:nvSpPr>
        <p:spPr bwMode="auto">
          <a:xfrm>
            <a:off x="7679735" y="4832913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7478" name="Oval 126"/>
          <p:cNvSpPr>
            <a:spLocks noChangeAspect="1" noChangeArrowheads="1"/>
          </p:cNvSpPr>
          <p:nvPr/>
        </p:nvSpPr>
        <p:spPr bwMode="auto">
          <a:xfrm>
            <a:off x="6823564" y="4829572"/>
            <a:ext cx="722863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7479" name="Oval 127"/>
          <p:cNvSpPr>
            <a:spLocks noChangeAspect="1" noChangeArrowheads="1"/>
          </p:cNvSpPr>
          <p:nvPr/>
        </p:nvSpPr>
        <p:spPr bwMode="auto">
          <a:xfrm>
            <a:off x="7229517" y="4189881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7480" name="AutoShape 128"/>
          <p:cNvCxnSpPr>
            <a:cxnSpLocks noChangeAspect="1" noChangeShapeType="1"/>
            <a:stCxn id="17479" idx="4"/>
            <a:endCxn id="17478" idx="0"/>
          </p:cNvCxnSpPr>
          <p:nvPr/>
        </p:nvCxnSpPr>
        <p:spPr bwMode="auto">
          <a:xfrm flipH="1">
            <a:off x="7184996" y="4569020"/>
            <a:ext cx="412006" cy="260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1" name="AutoShape 129"/>
          <p:cNvCxnSpPr>
            <a:cxnSpLocks noChangeAspect="1" noChangeShapeType="1"/>
            <a:stCxn id="17479" idx="4"/>
            <a:endCxn id="17477" idx="0"/>
          </p:cNvCxnSpPr>
          <p:nvPr/>
        </p:nvCxnSpPr>
        <p:spPr bwMode="auto">
          <a:xfrm>
            <a:off x="7597002" y="4569020"/>
            <a:ext cx="450218" cy="263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2" name="Oval 130"/>
          <p:cNvSpPr>
            <a:spLocks noChangeAspect="1" noChangeArrowheads="1"/>
          </p:cNvSpPr>
          <p:nvPr/>
        </p:nvSpPr>
        <p:spPr bwMode="auto">
          <a:xfrm>
            <a:off x="8027046" y="5237104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7483" name="Oval 131"/>
          <p:cNvSpPr>
            <a:spLocks noChangeAspect="1" noChangeArrowheads="1"/>
          </p:cNvSpPr>
          <p:nvPr/>
        </p:nvSpPr>
        <p:spPr bwMode="auto">
          <a:xfrm>
            <a:off x="7429418" y="5253807"/>
            <a:ext cx="658878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7484" name="AutoShape 132"/>
          <p:cNvCxnSpPr>
            <a:cxnSpLocks noChangeAspect="1" noChangeShapeType="1"/>
            <a:stCxn id="17477" idx="4"/>
            <a:endCxn id="17483" idx="0"/>
          </p:cNvCxnSpPr>
          <p:nvPr/>
        </p:nvCxnSpPr>
        <p:spPr bwMode="auto">
          <a:xfrm flipH="1">
            <a:off x="7758858" y="5212051"/>
            <a:ext cx="288362" cy="41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AutoShape 133"/>
          <p:cNvCxnSpPr>
            <a:cxnSpLocks noChangeAspect="1" noChangeShapeType="1"/>
            <a:stCxn id="17477" idx="4"/>
            <a:endCxn id="17482" idx="0"/>
          </p:cNvCxnSpPr>
          <p:nvPr/>
        </p:nvCxnSpPr>
        <p:spPr bwMode="auto">
          <a:xfrm>
            <a:off x="8047220" y="5212051"/>
            <a:ext cx="347311" cy="25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6" name="Oval 152"/>
          <p:cNvSpPr>
            <a:spLocks noChangeAspect="1" noChangeArrowheads="1"/>
          </p:cNvSpPr>
          <p:nvPr/>
        </p:nvSpPr>
        <p:spPr bwMode="auto">
          <a:xfrm>
            <a:off x="8934546" y="4163491"/>
            <a:ext cx="766673" cy="3798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7448" name="Oval 157"/>
          <p:cNvSpPr>
            <a:spLocks noChangeAspect="1" noChangeArrowheads="1"/>
          </p:cNvSpPr>
          <p:nvPr/>
        </p:nvSpPr>
        <p:spPr bwMode="auto">
          <a:xfrm>
            <a:off x="8095362" y="2508745"/>
            <a:ext cx="734008" cy="37844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7449" name="AutoShape 158"/>
          <p:cNvCxnSpPr>
            <a:cxnSpLocks noChangeAspect="1" noChangeShapeType="1"/>
            <a:stCxn id="17471" idx="4"/>
            <a:endCxn id="17461" idx="0"/>
          </p:cNvCxnSpPr>
          <p:nvPr/>
        </p:nvCxnSpPr>
        <p:spPr bwMode="auto">
          <a:xfrm>
            <a:off x="7574477" y="3449977"/>
            <a:ext cx="438750" cy="1180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AutoShape 159"/>
          <p:cNvCxnSpPr>
            <a:cxnSpLocks noChangeAspect="1" noChangeShapeType="1"/>
            <a:stCxn id="17419" idx="4"/>
            <a:endCxn id="17456" idx="0"/>
          </p:cNvCxnSpPr>
          <p:nvPr/>
        </p:nvCxnSpPr>
        <p:spPr bwMode="auto">
          <a:xfrm>
            <a:off x="8872519" y="4029924"/>
            <a:ext cx="130420" cy="6956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1" name="Oval 161"/>
          <p:cNvSpPr>
            <a:spLocks noChangeAspect="1" noChangeArrowheads="1"/>
          </p:cNvSpPr>
          <p:nvPr/>
        </p:nvSpPr>
        <p:spPr bwMode="auto">
          <a:xfrm>
            <a:off x="7661595" y="3568004"/>
            <a:ext cx="703264" cy="38002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17456" name="Oval 167"/>
          <p:cNvSpPr>
            <a:spLocks noChangeAspect="1" noChangeArrowheads="1"/>
          </p:cNvSpPr>
          <p:nvPr/>
        </p:nvSpPr>
        <p:spPr bwMode="auto">
          <a:xfrm>
            <a:off x="8586936" y="4725584"/>
            <a:ext cx="832004" cy="3783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7455" name="AutoShape 174"/>
          <p:cNvCxnSpPr>
            <a:cxnSpLocks noChangeAspect="1" noChangeShapeType="1"/>
            <a:stCxn id="17419" idx="0"/>
            <a:endCxn id="17423" idx="4"/>
          </p:cNvCxnSpPr>
          <p:nvPr/>
        </p:nvCxnSpPr>
        <p:spPr bwMode="auto">
          <a:xfrm flipV="1">
            <a:off x="8872519" y="3434437"/>
            <a:ext cx="659097" cy="2170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181"/>
          <p:cNvSpPr>
            <a:spLocks noChangeAspect="1" noChangeArrowheads="1"/>
          </p:cNvSpPr>
          <p:nvPr/>
        </p:nvSpPr>
        <p:spPr bwMode="auto">
          <a:xfrm>
            <a:off x="2960745" y="3973139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0" name="AutoShape 182"/>
          <p:cNvCxnSpPr>
            <a:cxnSpLocks noChangeAspect="1" noChangeShapeType="1"/>
            <a:stCxn id="183" idx="4"/>
            <a:endCxn id="211" idx="0"/>
          </p:cNvCxnSpPr>
          <p:nvPr/>
        </p:nvCxnSpPr>
        <p:spPr bwMode="auto">
          <a:xfrm flipH="1">
            <a:off x="2883824" y="3167977"/>
            <a:ext cx="1058883" cy="2716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83"/>
          <p:cNvCxnSpPr>
            <a:cxnSpLocks noChangeAspect="1" noChangeShapeType="1"/>
            <a:stCxn id="211" idx="4"/>
            <a:endCxn id="194" idx="0"/>
          </p:cNvCxnSpPr>
          <p:nvPr/>
        </p:nvCxnSpPr>
        <p:spPr bwMode="auto">
          <a:xfrm flipH="1">
            <a:off x="2330651" y="3766939"/>
            <a:ext cx="553173" cy="220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184"/>
          <p:cNvCxnSpPr>
            <a:cxnSpLocks noChangeAspect="1" noChangeShapeType="1"/>
            <a:stCxn id="179" idx="4"/>
            <a:endCxn id="210" idx="0"/>
          </p:cNvCxnSpPr>
          <p:nvPr/>
        </p:nvCxnSpPr>
        <p:spPr bwMode="auto">
          <a:xfrm>
            <a:off x="3325707" y="4321716"/>
            <a:ext cx="466432" cy="170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Oval 185"/>
          <p:cNvSpPr>
            <a:spLocks noChangeAspect="1" noChangeArrowheads="1"/>
          </p:cNvSpPr>
          <p:nvPr/>
        </p:nvSpPr>
        <p:spPr bwMode="auto">
          <a:xfrm>
            <a:off x="3584291" y="28194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4" name="Oval 186"/>
          <p:cNvSpPr>
            <a:spLocks noChangeAspect="1" noChangeArrowheads="1"/>
          </p:cNvSpPr>
          <p:nvPr/>
        </p:nvSpPr>
        <p:spPr bwMode="auto">
          <a:xfrm>
            <a:off x="5086695" y="3999324"/>
            <a:ext cx="75774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5" name="Oval 187"/>
          <p:cNvSpPr>
            <a:spLocks noChangeAspect="1" noChangeArrowheads="1"/>
          </p:cNvSpPr>
          <p:nvPr/>
        </p:nvSpPr>
        <p:spPr bwMode="auto">
          <a:xfrm>
            <a:off x="4327310" y="3999324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6" name="Oval 188"/>
          <p:cNvSpPr>
            <a:spLocks noChangeAspect="1" noChangeArrowheads="1"/>
          </p:cNvSpPr>
          <p:nvPr/>
        </p:nvSpPr>
        <p:spPr bwMode="auto">
          <a:xfrm>
            <a:off x="4675907" y="3383996"/>
            <a:ext cx="77738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187" name="AutoShape 189"/>
          <p:cNvCxnSpPr>
            <a:cxnSpLocks noChangeAspect="1" noChangeShapeType="1"/>
            <a:stCxn id="183" idx="4"/>
            <a:endCxn id="186" idx="0"/>
          </p:cNvCxnSpPr>
          <p:nvPr/>
        </p:nvCxnSpPr>
        <p:spPr bwMode="auto">
          <a:xfrm>
            <a:off x="3942707" y="3167977"/>
            <a:ext cx="1101436" cy="237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90"/>
          <p:cNvCxnSpPr>
            <a:cxnSpLocks noChangeAspect="1" noChangeShapeType="1"/>
            <a:stCxn id="186" idx="4"/>
            <a:endCxn id="185" idx="0"/>
          </p:cNvCxnSpPr>
          <p:nvPr/>
        </p:nvCxnSpPr>
        <p:spPr bwMode="auto">
          <a:xfrm flipH="1">
            <a:off x="4702092" y="3727663"/>
            <a:ext cx="342051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191"/>
          <p:cNvCxnSpPr>
            <a:cxnSpLocks noChangeAspect="1" noChangeShapeType="1"/>
            <a:stCxn id="186" idx="4"/>
            <a:endCxn id="184" idx="0"/>
          </p:cNvCxnSpPr>
          <p:nvPr/>
        </p:nvCxnSpPr>
        <p:spPr bwMode="auto">
          <a:xfrm>
            <a:off x="5044143" y="3727663"/>
            <a:ext cx="407514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Oval 192"/>
          <p:cNvSpPr>
            <a:spLocks noChangeAspect="1" noChangeArrowheads="1"/>
          </p:cNvSpPr>
          <p:nvPr/>
        </p:nvSpPr>
        <p:spPr bwMode="auto">
          <a:xfrm>
            <a:off x="4672634" y="44510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191" name="AutoShape 193"/>
          <p:cNvCxnSpPr>
            <a:cxnSpLocks noChangeAspect="1" noChangeShapeType="1"/>
            <a:stCxn id="184" idx="4"/>
            <a:endCxn id="190" idx="0"/>
          </p:cNvCxnSpPr>
          <p:nvPr/>
        </p:nvCxnSpPr>
        <p:spPr bwMode="auto">
          <a:xfrm flipH="1">
            <a:off x="5027777" y="4341354"/>
            <a:ext cx="423881" cy="140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Oval 194"/>
          <p:cNvSpPr>
            <a:spLocks noChangeAspect="1" noChangeArrowheads="1"/>
          </p:cNvSpPr>
          <p:nvPr/>
        </p:nvSpPr>
        <p:spPr bwMode="auto">
          <a:xfrm>
            <a:off x="5381284" y="4467366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93" name="AutoShape 195"/>
          <p:cNvCxnSpPr>
            <a:cxnSpLocks noChangeAspect="1" noChangeShapeType="1"/>
            <a:stCxn id="184" idx="4"/>
            <a:endCxn id="192" idx="0"/>
          </p:cNvCxnSpPr>
          <p:nvPr/>
        </p:nvCxnSpPr>
        <p:spPr bwMode="auto">
          <a:xfrm>
            <a:off x="5451657" y="4341354"/>
            <a:ext cx="294590" cy="157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Oval 209"/>
          <p:cNvSpPr>
            <a:spLocks noChangeAspect="1" noChangeArrowheads="1"/>
          </p:cNvSpPr>
          <p:nvPr/>
        </p:nvSpPr>
        <p:spPr bwMode="auto">
          <a:xfrm>
            <a:off x="2022969" y="3966594"/>
            <a:ext cx="67428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95" name="Oval 210"/>
          <p:cNvSpPr>
            <a:spLocks noChangeAspect="1" noChangeArrowheads="1"/>
          </p:cNvSpPr>
          <p:nvPr/>
        </p:nvSpPr>
        <p:spPr bwMode="auto">
          <a:xfrm>
            <a:off x="1371600" y="5045054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96" name="Oval 211"/>
          <p:cNvSpPr>
            <a:spLocks noChangeAspect="1" noChangeArrowheads="1"/>
          </p:cNvSpPr>
          <p:nvPr/>
        </p:nvSpPr>
        <p:spPr bwMode="auto">
          <a:xfrm>
            <a:off x="1698921" y="4426453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97" name="AutoShape 212"/>
          <p:cNvCxnSpPr>
            <a:cxnSpLocks noChangeAspect="1" noChangeShapeType="1"/>
            <a:stCxn id="196" idx="4"/>
            <a:endCxn id="195" idx="0"/>
          </p:cNvCxnSpPr>
          <p:nvPr/>
        </p:nvCxnSpPr>
        <p:spPr bwMode="auto">
          <a:xfrm flipH="1">
            <a:off x="1692375" y="4768483"/>
            <a:ext cx="330594" cy="3060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213"/>
          <p:cNvCxnSpPr>
            <a:cxnSpLocks noChangeAspect="1" noChangeShapeType="1"/>
            <a:stCxn id="196" idx="4"/>
            <a:endCxn id="202" idx="0"/>
          </p:cNvCxnSpPr>
          <p:nvPr/>
        </p:nvCxnSpPr>
        <p:spPr bwMode="auto">
          <a:xfrm>
            <a:off x="2021332" y="4768483"/>
            <a:ext cx="332231" cy="324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214"/>
          <p:cNvCxnSpPr>
            <a:cxnSpLocks noChangeAspect="1" noChangeShapeType="1"/>
            <a:stCxn id="194" idx="4"/>
            <a:endCxn id="196" idx="0"/>
          </p:cNvCxnSpPr>
          <p:nvPr/>
        </p:nvCxnSpPr>
        <p:spPr bwMode="auto">
          <a:xfrm flipH="1">
            <a:off x="2022969" y="4308624"/>
            <a:ext cx="306045" cy="148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215"/>
          <p:cNvSpPr>
            <a:spLocks noChangeAspect="1" noChangeArrowheads="1"/>
          </p:cNvSpPr>
          <p:nvPr/>
        </p:nvSpPr>
        <p:spPr bwMode="auto">
          <a:xfrm>
            <a:off x="2494311" y="5693111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201" name="Oval 216"/>
          <p:cNvSpPr>
            <a:spLocks noChangeAspect="1" noChangeArrowheads="1"/>
          </p:cNvSpPr>
          <p:nvPr/>
        </p:nvSpPr>
        <p:spPr bwMode="auto">
          <a:xfrm>
            <a:off x="1622000" y="5689839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202" name="Oval 217"/>
          <p:cNvSpPr>
            <a:spLocks noChangeAspect="1" noChangeArrowheads="1"/>
          </p:cNvSpPr>
          <p:nvPr/>
        </p:nvSpPr>
        <p:spPr bwMode="auto">
          <a:xfrm>
            <a:off x="2036062" y="5063055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203" name="AutoShape 218"/>
          <p:cNvCxnSpPr>
            <a:cxnSpLocks noChangeAspect="1" noChangeShapeType="1"/>
            <a:stCxn id="202" idx="4"/>
            <a:endCxn id="201" idx="0"/>
          </p:cNvCxnSpPr>
          <p:nvPr/>
        </p:nvCxnSpPr>
        <p:spPr bwMode="auto">
          <a:xfrm flipH="1">
            <a:off x="1939502" y="5405086"/>
            <a:ext cx="414061" cy="314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219"/>
          <p:cNvCxnSpPr>
            <a:cxnSpLocks noChangeAspect="1" noChangeShapeType="1"/>
            <a:stCxn id="202" idx="4"/>
            <a:endCxn id="200" idx="0"/>
          </p:cNvCxnSpPr>
          <p:nvPr/>
        </p:nvCxnSpPr>
        <p:spPr bwMode="auto">
          <a:xfrm>
            <a:off x="2353564" y="5405086"/>
            <a:ext cx="461522" cy="319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Oval 220"/>
          <p:cNvSpPr>
            <a:spLocks noChangeAspect="1" noChangeArrowheads="1"/>
          </p:cNvSpPr>
          <p:nvPr/>
        </p:nvSpPr>
        <p:spPr bwMode="auto">
          <a:xfrm>
            <a:off x="2847818" y="6089147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206" name="Oval 221"/>
          <p:cNvSpPr>
            <a:spLocks noChangeAspect="1" noChangeArrowheads="1"/>
          </p:cNvSpPr>
          <p:nvPr/>
        </p:nvSpPr>
        <p:spPr bwMode="auto">
          <a:xfrm>
            <a:off x="2234091" y="6105512"/>
            <a:ext cx="621910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207" name="AutoShape 222"/>
          <p:cNvCxnSpPr>
            <a:cxnSpLocks noChangeAspect="1" noChangeShapeType="1"/>
            <a:stCxn id="200" idx="4"/>
            <a:endCxn id="206" idx="0"/>
          </p:cNvCxnSpPr>
          <p:nvPr/>
        </p:nvCxnSpPr>
        <p:spPr bwMode="auto">
          <a:xfrm flipH="1">
            <a:off x="2512314" y="6036778"/>
            <a:ext cx="302772" cy="99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223"/>
          <p:cNvCxnSpPr>
            <a:cxnSpLocks noChangeAspect="1" noChangeShapeType="1"/>
            <a:stCxn id="200" idx="4"/>
            <a:endCxn id="205" idx="0"/>
          </p:cNvCxnSpPr>
          <p:nvPr/>
        </p:nvCxnSpPr>
        <p:spPr bwMode="auto">
          <a:xfrm>
            <a:off x="2815086" y="6036778"/>
            <a:ext cx="346961" cy="8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AutoShape 236"/>
          <p:cNvCxnSpPr>
            <a:cxnSpLocks noChangeAspect="1" noChangeShapeType="1"/>
          </p:cNvCxnSpPr>
          <p:nvPr/>
        </p:nvCxnSpPr>
        <p:spPr bwMode="auto">
          <a:xfrm>
            <a:off x="3613749" y="514488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Oval 242"/>
          <p:cNvSpPr>
            <a:spLocks noChangeAspect="1" noChangeArrowheads="1"/>
          </p:cNvSpPr>
          <p:nvPr/>
        </p:nvSpPr>
        <p:spPr bwMode="auto">
          <a:xfrm>
            <a:off x="3443543" y="4469002"/>
            <a:ext cx="726653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11" name="Oval 247"/>
          <p:cNvSpPr>
            <a:spLocks noChangeAspect="1" noChangeArrowheads="1"/>
          </p:cNvSpPr>
          <p:nvPr/>
        </p:nvSpPr>
        <p:spPr bwMode="auto">
          <a:xfrm>
            <a:off x="2566322" y="3416726"/>
            <a:ext cx="695557" cy="371488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212" name="AutoShape 248"/>
          <p:cNvCxnSpPr>
            <a:cxnSpLocks noChangeAspect="1" noChangeShapeType="1"/>
            <a:stCxn id="194" idx="4"/>
            <a:endCxn id="214" idx="0"/>
          </p:cNvCxnSpPr>
          <p:nvPr/>
        </p:nvCxnSpPr>
        <p:spPr bwMode="auto">
          <a:xfrm>
            <a:off x="2330651" y="4315171"/>
            <a:ext cx="453340" cy="158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249"/>
          <p:cNvCxnSpPr>
            <a:cxnSpLocks noChangeAspect="1" noChangeShapeType="1"/>
            <a:stCxn id="179" idx="4"/>
            <a:endCxn id="215" idx="0"/>
          </p:cNvCxnSpPr>
          <p:nvPr/>
        </p:nvCxnSpPr>
        <p:spPr bwMode="auto">
          <a:xfrm>
            <a:off x="3325707" y="4321716"/>
            <a:ext cx="135838" cy="72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Oval 251"/>
          <p:cNvSpPr>
            <a:spLocks noChangeAspect="1" noChangeArrowheads="1"/>
          </p:cNvSpPr>
          <p:nvPr/>
        </p:nvSpPr>
        <p:spPr bwMode="auto">
          <a:xfrm>
            <a:off x="2469763" y="4451000"/>
            <a:ext cx="664462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215" name="Oval 257"/>
          <p:cNvSpPr>
            <a:spLocks noChangeAspect="1" noChangeArrowheads="1"/>
          </p:cNvSpPr>
          <p:nvPr/>
        </p:nvSpPr>
        <p:spPr bwMode="auto">
          <a:xfrm>
            <a:off x="3093309" y="5030325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sp>
        <p:nvSpPr>
          <p:cNvPr id="216" name="Line 263"/>
          <p:cNvSpPr>
            <a:spLocks noChangeAspect="1" noChangeShapeType="1"/>
          </p:cNvSpPr>
          <p:nvPr/>
        </p:nvSpPr>
        <p:spPr bwMode="auto">
          <a:xfrm flipV="1">
            <a:off x="2325741" y="3609834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17" name="Line 266"/>
          <p:cNvSpPr>
            <a:spLocks noChangeAspect="1" noChangeShapeType="1"/>
          </p:cNvSpPr>
          <p:nvPr/>
        </p:nvSpPr>
        <p:spPr bwMode="auto">
          <a:xfrm>
            <a:off x="3261879" y="2977509"/>
            <a:ext cx="3142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cxnSp>
        <p:nvCxnSpPr>
          <p:cNvPr id="219" name="AutoShape 268"/>
          <p:cNvCxnSpPr>
            <a:cxnSpLocks noChangeAspect="1" noChangeShapeType="1"/>
            <a:stCxn id="179" idx="0"/>
            <a:endCxn id="211" idx="4"/>
          </p:cNvCxnSpPr>
          <p:nvPr/>
        </p:nvCxnSpPr>
        <p:spPr bwMode="auto">
          <a:xfrm flipH="1" flipV="1">
            <a:off x="2883824" y="3766939"/>
            <a:ext cx="441884" cy="22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62"/>
          <p:cNvSpPr txBox="1">
            <a:spLocks noChangeAspect="1" noChangeArrowheads="1"/>
          </p:cNvSpPr>
          <p:nvPr/>
        </p:nvSpPr>
        <p:spPr bwMode="auto">
          <a:xfrm>
            <a:off x="2089764" y="338464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1" name="Text Box 262"/>
          <p:cNvSpPr txBox="1">
            <a:spLocks noChangeAspect="1" noChangeArrowheads="1"/>
          </p:cNvSpPr>
          <p:nvPr/>
        </p:nvSpPr>
        <p:spPr bwMode="auto">
          <a:xfrm>
            <a:off x="2996689" y="2796089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223" name="Down Arrow 222"/>
          <p:cNvSpPr/>
          <p:nvPr/>
        </p:nvSpPr>
        <p:spPr bwMode="auto">
          <a:xfrm rot="15273123">
            <a:off x="3213574" y="3001655"/>
            <a:ext cx="269250" cy="51718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6" name="Line 263"/>
          <p:cNvSpPr>
            <a:spLocks noChangeAspect="1" noChangeShapeType="1"/>
          </p:cNvSpPr>
          <p:nvPr/>
        </p:nvSpPr>
        <p:spPr bwMode="auto">
          <a:xfrm flipV="1">
            <a:off x="7857618" y="2669309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27" name="Text Box 262"/>
          <p:cNvSpPr txBox="1">
            <a:spLocks noChangeAspect="1" noChangeArrowheads="1"/>
          </p:cNvSpPr>
          <p:nvPr/>
        </p:nvSpPr>
        <p:spPr bwMode="auto">
          <a:xfrm>
            <a:off x="7621641" y="2444120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8" name="Line 266"/>
          <p:cNvSpPr>
            <a:spLocks noChangeAspect="1" noChangeShapeType="1"/>
          </p:cNvSpPr>
          <p:nvPr/>
        </p:nvSpPr>
        <p:spPr bwMode="auto">
          <a:xfrm flipH="1">
            <a:off x="9829799" y="3122713"/>
            <a:ext cx="3810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229" name="Text Box 262"/>
          <p:cNvSpPr txBox="1">
            <a:spLocks noChangeAspect="1" noChangeArrowheads="1"/>
          </p:cNvSpPr>
          <p:nvPr/>
        </p:nvSpPr>
        <p:spPr bwMode="auto">
          <a:xfrm>
            <a:off x="10210809" y="3023119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may not become more balanced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0008" y="1511879"/>
            <a:ext cx="8270350" cy="158374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sz="1800" dirty="0" smtClean="0"/>
              <a:t>For example, splay </a:t>
            </a:r>
            <a:r>
              <a:rPr lang="en-US" altLang="lv-LV" sz="1800" dirty="0"/>
              <a:t>(40,X)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before, the depth of the shallowest leaf is </a:t>
            </a:r>
            <a:r>
              <a:rPr lang="en-US" altLang="lv-LV" sz="1800" dirty="0" smtClean="0"/>
              <a:t>3 </a:t>
            </a:r>
            <a:r>
              <a:rPr lang="en-US" altLang="lv-LV" sz="1800" dirty="0"/>
              <a:t>and the deepest is </a:t>
            </a:r>
            <a:r>
              <a:rPr lang="en-US" altLang="lv-LV" sz="1800" dirty="0" smtClean="0"/>
              <a:t>7</a:t>
            </a:r>
            <a:endParaRPr lang="en-US" altLang="lv-LV" sz="18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after, the depth of shallowest leaf is 1 and deepest is </a:t>
            </a:r>
            <a:r>
              <a:rPr lang="en-US" altLang="lv-LV" sz="1800" dirty="0" smtClean="0"/>
              <a:t>7.</a:t>
            </a:r>
            <a:endParaRPr lang="en-US" altLang="lv-LV" sz="18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19B11E-30B9-48CE-9FBC-31A74EE80CB2}" type="slidenum">
              <a:rPr lang="en-US" altLang="lv-LV" sz="1400"/>
              <a:pPr eaLnBrk="1" hangingPunct="1"/>
              <a:t>43</a:t>
            </a:fld>
            <a:endParaRPr lang="en-US" altLang="lv-LV" sz="1400"/>
          </a:p>
        </p:txBody>
      </p:sp>
      <p:sp>
        <p:nvSpPr>
          <p:cNvPr id="18444" name="Oval 163"/>
          <p:cNvSpPr>
            <a:spLocks noChangeAspect="1" noChangeArrowheads="1"/>
          </p:cNvSpPr>
          <p:nvPr/>
        </p:nvSpPr>
        <p:spPr bwMode="auto">
          <a:xfrm>
            <a:off x="9769079" y="2667171"/>
            <a:ext cx="57102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445" name="Oval 164"/>
          <p:cNvSpPr>
            <a:spLocks noChangeAspect="1" noChangeArrowheads="1"/>
          </p:cNvSpPr>
          <p:nvPr/>
        </p:nvSpPr>
        <p:spPr bwMode="auto">
          <a:xfrm>
            <a:off x="10639145" y="3097468"/>
            <a:ext cx="562904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446" name="Oval 165"/>
          <p:cNvSpPr>
            <a:spLocks noChangeAspect="1" noChangeArrowheads="1"/>
          </p:cNvSpPr>
          <p:nvPr/>
        </p:nvSpPr>
        <p:spPr bwMode="auto">
          <a:xfrm>
            <a:off x="10119541" y="3958062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447" name="Oval 166"/>
          <p:cNvSpPr>
            <a:spLocks noChangeAspect="1" noChangeArrowheads="1"/>
          </p:cNvSpPr>
          <p:nvPr/>
        </p:nvSpPr>
        <p:spPr bwMode="auto">
          <a:xfrm>
            <a:off x="9122281" y="3456049"/>
            <a:ext cx="539901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8448" name="Oval 167"/>
          <p:cNvSpPr>
            <a:spLocks noChangeAspect="1" noChangeArrowheads="1"/>
          </p:cNvSpPr>
          <p:nvPr/>
        </p:nvSpPr>
        <p:spPr bwMode="auto">
          <a:xfrm>
            <a:off x="8593205" y="3533178"/>
            <a:ext cx="50201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8449" name="Oval 168"/>
          <p:cNvSpPr>
            <a:spLocks noChangeAspect="1" noChangeArrowheads="1"/>
          </p:cNvSpPr>
          <p:nvPr/>
        </p:nvSpPr>
        <p:spPr bwMode="auto">
          <a:xfrm>
            <a:off x="10377990" y="3479052"/>
            <a:ext cx="57914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8450" name="Oval 169"/>
          <p:cNvSpPr>
            <a:spLocks noChangeAspect="1" noChangeArrowheads="1"/>
          </p:cNvSpPr>
          <p:nvPr/>
        </p:nvSpPr>
        <p:spPr bwMode="auto">
          <a:xfrm>
            <a:off x="8815119" y="3086643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451" name="AutoShape 170"/>
          <p:cNvCxnSpPr>
            <a:cxnSpLocks noChangeAspect="1" noChangeShapeType="1"/>
            <a:stCxn id="18444" idx="4"/>
            <a:endCxn id="18450" idx="0"/>
          </p:cNvCxnSpPr>
          <p:nvPr/>
        </p:nvCxnSpPr>
        <p:spPr bwMode="auto">
          <a:xfrm flipH="1">
            <a:off x="9085746" y="2931032"/>
            <a:ext cx="949901" cy="16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71"/>
          <p:cNvCxnSpPr>
            <a:cxnSpLocks noChangeAspect="1" noChangeShapeType="1"/>
            <a:stCxn id="18444" idx="0"/>
            <a:endCxn id="18479" idx="4"/>
          </p:cNvCxnSpPr>
          <p:nvPr/>
        </p:nvCxnSpPr>
        <p:spPr bwMode="auto">
          <a:xfrm flipV="1">
            <a:off x="10035647" y="2591395"/>
            <a:ext cx="286865" cy="879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72"/>
          <p:cNvCxnSpPr>
            <a:cxnSpLocks noChangeAspect="1" noChangeShapeType="1"/>
            <a:stCxn id="18450" idx="4"/>
            <a:endCxn id="18448" idx="0"/>
          </p:cNvCxnSpPr>
          <p:nvPr/>
        </p:nvCxnSpPr>
        <p:spPr bwMode="auto">
          <a:xfrm flipH="1">
            <a:off x="8823238" y="3342386"/>
            <a:ext cx="262508" cy="212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73"/>
          <p:cNvCxnSpPr>
            <a:cxnSpLocks noChangeAspect="1" noChangeShapeType="1"/>
            <a:stCxn id="18450" idx="4"/>
            <a:endCxn id="18447" idx="0"/>
          </p:cNvCxnSpPr>
          <p:nvPr/>
        </p:nvCxnSpPr>
        <p:spPr bwMode="auto">
          <a:xfrm>
            <a:off x="9085746" y="3342386"/>
            <a:ext cx="297690" cy="138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74"/>
          <p:cNvCxnSpPr>
            <a:cxnSpLocks noChangeAspect="1" noChangeShapeType="1"/>
            <a:stCxn id="18449" idx="4"/>
            <a:endCxn id="18446" idx="0"/>
          </p:cNvCxnSpPr>
          <p:nvPr/>
        </p:nvCxnSpPr>
        <p:spPr bwMode="auto">
          <a:xfrm flipH="1">
            <a:off x="10398287" y="3742914"/>
            <a:ext cx="255743" cy="2273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175"/>
          <p:cNvCxnSpPr>
            <a:cxnSpLocks noChangeAspect="1" noChangeShapeType="1"/>
            <a:stCxn id="18449" idx="0"/>
            <a:endCxn id="18445" idx="4"/>
          </p:cNvCxnSpPr>
          <p:nvPr/>
        </p:nvCxnSpPr>
        <p:spPr bwMode="auto">
          <a:xfrm flipV="1">
            <a:off x="10654030" y="3361329"/>
            <a:ext cx="257096" cy="1299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176"/>
          <p:cNvSpPr>
            <a:spLocks noChangeAspect="1" noChangeArrowheads="1"/>
          </p:cNvSpPr>
          <p:nvPr/>
        </p:nvSpPr>
        <p:spPr bwMode="auto">
          <a:xfrm>
            <a:off x="8110136" y="4335587"/>
            <a:ext cx="51013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8458" name="Oval 177"/>
          <p:cNvSpPr>
            <a:spLocks noChangeAspect="1" noChangeArrowheads="1"/>
          </p:cNvSpPr>
          <p:nvPr/>
        </p:nvSpPr>
        <p:spPr bwMode="auto">
          <a:xfrm>
            <a:off x="8352347" y="3875521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8459" name="AutoShape 178"/>
          <p:cNvCxnSpPr>
            <a:cxnSpLocks noChangeAspect="1" noChangeShapeType="1"/>
            <a:stCxn id="18458" idx="4"/>
            <a:endCxn id="18457" idx="0"/>
          </p:cNvCxnSpPr>
          <p:nvPr/>
        </p:nvCxnSpPr>
        <p:spPr bwMode="auto">
          <a:xfrm flipH="1">
            <a:off x="8348288" y="4129910"/>
            <a:ext cx="246271" cy="2286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179"/>
          <p:cNvCxnSpPr>
            <a:cxnSpLocks noChangeAspect="1" noChangeShapeType="1"/>
            <a:stCxn id="18458" idx="4"/>
            <a:endCxn id="18464" idx="0"/>
          </p:cNvCxnSpPr>
          <p:nvPr/>
        </p:nvCxnSpPr>
        <p:spPr bwMode="auto">
          <a:xfrm>
            <a:off x="8593205" y="4129910"/>
            <a:ext cx="247624" cy="240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180"/>
          <p:cNvCxnSpPr>
            <a:cxnSpLocks noChangeAspect="1" noChangeShapeType="1"/>
            <a:stCxn id="18448" idx="4"/>
            <a:endCxn id="18458" idx="0"/>
          </p:cNvCxnSpPr>
          <p:nvPr/>
        </p:nvCxnSpPr>
        <p:spPr bwMode="auto">
          <a:xfrm flipH="1">
            <a:off x="8594558" y="3787567"/>
            <a:ext cx="228680" cy="110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181"/>
          <p:cNvSpPr>
            <a:spLocks noChangeAspect="1" noChangeArrowheads="1"/>
          </p:cNvSpPr>
          <p:nvPr/>
        </p:nvSpPr>
        <p:spPr bwMode="auto">
          <a:xfrm>
            <a:off x="8945020" y="4818656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8463" name="Oval 182"/>
          <p:cNvSpPr>
            <a:spLocks noChangeAspect="1" noChangeArrowheads="1"/>
          </p:cNvSpPr>
          <p:nvPr/>
        </p:nvSpPr>
        <p:spPr bwMode="auto">
          <a:xfrm>
            <a:off x="8295515" y="4814597"/>
            <a:ext cx="51013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8464" name="Oval 183"/>
          <p:cNvSpPr>
            <a:spLocks noChangeAspect="1" noChangeArrowheads="1"/>
          </p:cNvSpPr>
          <p:nvPr/>
        </p:nvSpPr>
        <p:spPr bwMode="auto">
          <a:xfrm>
            <a:off x="8604030" y="4349118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8465" name="AutoShape 184"/>
          <p:cNvCxnSpPr>
            <a:cxnSpLocks noChangeAspect="1" noChangeShapeType="1"/>
            <a:stCxn id="18464" idx="4"/>
            <a:endCxn id="18463" idx="0"/>
          </p:cNvCxnSpPr>
          <p:nvPr/>
        </p:nvCxnSpPr>
        <p:spPr bwMode="auto">
          <a:xfrm flipH="1">
            <a:off x="8532314" y="4603508"/>
            <a:ext cx="308515" cy="234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185"/>
          <p:cNvCxnSpPr>
            <a:cxnSpLocks noChangeAspect="1" noChangeShapeType="1"/>
            <a:stCxn id="18464" idx="4"/>
            <a:endCxn id="18462" idx="0"/>
          </p:cNvCxnSpPr>
          <p:nvPr/>
        </p:nvCxnSpPr>
        <p:spPr bwMode="auto">
          <a:xfrm>
            <a:off x="8840829" y="4603508"/>
            <a:ext cx="343696" cy="2381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Oval 186"/>
          <p:cNvSpPr>
            <a:spLocks noChangeAspect="1" noChangeArrowheads="1"/>
          </p:cNvSpPr>
          <p:nvPr/>
        </p:nvSpPr>
        <p:spPr bwMode="auto">
          <a:xfrm>
            <a:off x="9207528" y="5113640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8468" name="Oval 187"/>
          <p:cNvSpPr>
            <a:spLocks noChangeAspect="1" noChangeArrowheads="1"/>
          </p:cNvSpPr>
          <p:nvPr/>
        </p:nvSpPr>
        <p:spPr bwMode="auto">
          <a:xfrm>
            <a:off x="8751522" y="5125818"/>
            <a:ext cx="46277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8469" name="AutoShape 188"/>
          <p:cNvCxnSpPr>
            <a:cxnSpLocks noChangeAspect="1" noChangeShapeType="1"/>
            <a:stCxn id="18462" idx="4"/>
            <a:endCxn id="18468" idx="0"/>
          </p:cNvCxnSpPr>
          <p:nvPr/>
        </p:nvCxnSpPr>
        <p:spPr bwMode="auto">
          <a:xfrm flipH="1">
            <a:off x="8958552" y="5073046"/>
            <a:ext cx="225974" cy="75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189"/>
          <p:cNvCxnSpPr>
            <a:cxnSpLocks noChangeAspect="1" noChangeShapeType="1"/>
            <a:stCxn id="18462" idx="4"/>
            <a:endCxn id="18467" idx="0"/>
          </p:cNvCxnSpPr>
          <p:nvPr/>
        </p:nvCxnSpPr>
        <p:spPr bwMode="auto">
          <a:xfrm>
            <a:off x="9184525" y="5073046"/>
            <a:ext cx="257096" cy="622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Oval 190"/>
          <p:cNvSpPr>
            <a:spLocks noChangeAspect="1" noChangeArrowheads="1"/>
          </p:cNvSpPr>
          <p:nvPr/>
        </p:nvSpPr>
        <p:spPr bwMode="auto">
          <a:xfrm>
            <a:off x="9026208" y="3876874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8472" name="Oval 191"/>
          <p:cNvSpPr>
            <a:spLocks noChangeAspect="1" noChangeArrowheads="1"/>
          </p:cNvSpPr>
          <p:nvPr/>
        </p:nvSpPr>
        <p:spPr bwMode="auto">
          <a:xfrm>
            <a:off x="9088453" y="4357237"/>
            <a:ext cx="493894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8473" name="AutoShape 192"/>
          <p:cNvCxnSpPr>
            <a:cxnSpLocks noChangeAspect="1" noChangeShapeType="1"/>
            <a:stCxn id="18471" idx="4"/>
            <a:endCxn id="18472" idx="0"/>
          </p:cNvCxnSpPr>
          <p:nvPr/>
        </p:nvCxnSpPr>
        <p:spPr bwMode="auto">
          <a:xfrm>
            <a:off x="9264360" y="4131263"/>
            <a:ext cx="59538" cy="247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193"/>
          <p:cNvCxnSpPr>
            <a:cxnSpLocks noChangeAspect="1" noChangeShapeType="1"/>
            <a:stCxn id="18448" idx="4"/>
            <a:endCxn id="18471" idx="0"/>
          </p:cNvCxnSpPr>
          <p:nvPr/>
        </p:nvCxnSpPr>
        <p:spPr bwMode="auto">
          <a:xfrm>
            <a:off x="8823238" y="3787567"/>
            <a:ext cx="441122" cy="110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5" name="Oval 194"/>
          <p:cNvSpPr>
            <a:spLocks noChangeAspect="1" noChangeArrowheads="1"/>
          </p:cNvSpPr>
          <p:nvPr/>
        </p:nvSpPr>
        <p:spPr bwMode="auto">
          <a:xfrm>
            <a:off x="10737924" y="3966181"/>
            <a:ext cx="57102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8476" name="Oval 195"/>
          <p:cNvSpPr>
            <a:spLocks noChangeAspect="1" noChangeArrowheads="1"/>
          </p:cNvSpPr>
          <p:nvPr/>
        </p:nvSpPr>
        <p:spPr bwMode="auto">
          <a:xfrm>
            <a:off x="9575581" y="4343706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8477" name="AutoShape 196"/>
          <p:cNvCxnSpPr>
            <a:cxnSpLocks noChangeAspect="1" noChangeShapeType="1"/>
            <a:stCxn id="18471" idx="4"/>
            <a:endCxn id="18476" idx="0"/>
          </p:cNvCxnSpPr>
          <p:nvPr/>
        </p:nvCxnSpPr>
        <p:spPr bwMode="auto">
          <a:xfrm>
            <a:off x="9264360" y="4131263"/>
            <a:ext cx="585907" cy="234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AutoShape 197"/>
          <p:cNvCxnSpPr>
            <a:cxnSpLocks noChangeAspect="1" noChangeShapeType="1"/>
            <a:stCxn id="18449" idx="4"/>
            <a:endCxn id="18475" idx="0"/>
          </p:cNvCxnSpPr>
          <p:nvPr/>
        </p:nvCxnSpPr>
        <p:spPr bwMode="auto">
          <a:xfrm>
            <a:off x="10654030" y="3742914"/>
            <a:ext cx="346403" cy="235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98"/>
          <p:cNvSpPr>
            <a:spLocks noChangeAspect="1" noChangeArrowheads="1"/>
          </p:cNvSpPr>
          <p:nvPr/>
        </p:nvSpPr>
        <p:spPr bwMode="auto">
          <a:xfrm>
            <a:off x="10051885" y="2327534"/>
            <a:ext cx="585907" cy="27604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8480" name="AutoShape 199"/>
          <p:cNvCxnSpPr>
            <a:cxnSpLocks noChangeAspect="1" noChangeShapeType="1"/>
            <a:stCxn id="18445" idx="0"/>
            <a:endCxn id="18444" idx="4"/>
          </p:cNvCxnSpPr>
          <p:nvPr/>
        </p:nvCxnSpPr>
        <p:spPr bwMode="auto">
          <a:xfrm flipH="1" flipV="1">
            <a:off x="10035647" y="2931032"/>
            <a:ext cx="875478" cy="178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0" name="AutoShape 229"/>
          <p:cNvCxnSpPr>
            <a:cxnSpLocks noChangeAspect="1" noChangeShapeType="1"/>
            <a:stCxn id="18445" idx="4"/>
          </p:cNvCxnSpPr>
          <p:nvPr/>
        </p:nvCxnSpPr>
        <p:spPr bwMode="auto">
          <a:xfrm>
            <a:off x="10911125" y="3361329"/>
            <a:ext cx="227327" cy="1948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1" name="AutoShape 230"/>
          <p:cNvCxnSpPr>
            <a:cxnSpLocks noChangeAspect="1" noChangeShapeType="1"/>
            <a:stCxn id="18479" idx="4"/>
            <a:endCxn id="302" idx="0"/>
          </p:cNvCxnSpPr>
          <p:nvPr/>
        </p:nvCxnSpPr>
        <p:spPr bwMode="auto">
          <a:xfrm>
            <a:off x="10344839" y="2603574"/>
            <a:ext cx="390451" cy="1006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00" name="Oval 5"/>
          <p:cNvSpPr>
            <a:spLocks noChangeAspect="1" noChangeArrowheads="1"/>
          </p:cNvSpPr>
          <p:nvPr/>
        </p:nvSpPr>
        <p:spPr bwMode="auto">
          <a:xfrm>
            <a:off x="2438973" y="2522301"/>
            <a:ext cx="62918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601" name="Oval 6"/>
          <p:cNvSpPr>
            <a:spLocks noChangeAspect="1" noChangeArrowheads="1"/>
          </p:cNvSpPr>
          <p:nvPr/>
        </p:nvSpPr>
        <p:spPr bwMode="auto">
          <a:xfrm>
            <a:off x="3430148" y="3490395"/>
            <a:ext cx="621123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602" name="Oval 7"/>
          <p:cNvSpPr>
            <a:spLocks noChangeAspect="1" noChangeArrowheads="1"/>
          </p:cNvSpPr>
          <p:nvPr/>
        </p:nvSpPr>
        <p:spPr bwMode="auto">
          <a:xfrm>
            <a:off x="2806000" y="3490395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603" name="Oval 8"/>
          <p:cNvSpPr>
            <a:spLocks noChangeAspect="1" noChangeArrowheads="1"/>
          </p:cNvSpPr>
          <p:nvPr/>
        </p:nvSpPr>
        <p:spPr bwMode="auto">
          <a:xfrm>
            <a:off x="2222184" y="3393586"/>
            <a:ext cx="595915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8604" name="Oval 9"/>
          <p:cNvSpPr>
            <a:spLocks noChangeAspect="1" noChangeArrowheads="1"/>
          </p:cNvSpPr>
          <p:nvPr/>
        </p:nvSpPr>
        <p:spPr bwMode="auto">
          <a:xfrm>
            <a:off x="1624252" y="3477285"/>
            <a:ext cx="553566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8605" name="Oval 10"/>
          <p:cNvSpPr>
            <a:spLocks noChangeAspect="1" noChangeArrowheads="1"/>
          </p:cNvSpPr>
          <p:nvPr/>
        </p:nvSpPr>
        <p:spPr bwMode="auto">
          <a:xfrm>
            <a:off x="3090346" y="2985170"/>
            <a:ext cx="638265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8606" name="Oval 11"/>
          <p:cNvSpPr>
            <a:spLocks noChangeAspect="1" noChangeArrowheads="1"/>
          </p:cNvSpPr>
          <p:nvPr/>
        </p:nvSpPr>
        <p:spPr bwMode="auto">
          <a:xfrm>
            <a:off x="1870281" y="2985170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607" name="AutoShape 12"/>
          <p:cNvCxnSpPr>
            <a:cxnSpLocks noChangeAspect="1" noChangeShapeType="1"/>
            <a:stCxn id="18600" idx="4"/>
            <a:endCxn id="18606" idx="0"/>
          </p:cNvCxnSpPr>
          <p:nvPr/>
        </p:nvCxnSpPr>
        <p:spPr bwMode="auto">
          <a:xfrm flipH="1">
            <a:off x="2163702" y="2803654"/>
            <a:ext cx="561632" cy="2077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08" name="AutoShape 13"/>
          <p:cNvCxnSpPr>
            <a:cxnSpLocks noChangeAspect="1" noChangeShapeType="1"/>
            <a:stCxn id="18600" idx="4"/>
            <a:endCxn id="18605" idx="0"/>
          </p:cNvCxnSpPr>
          <p:nvPr/>
        </p:nvCxnSpPr>
        <p:spPr bwMode="auto">
          <a:xfrm>
            <a:off x="2725335" y="2803654"/>
            <a:ext cx="653390" cy="2077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09" name="AutoShape 14"/>
          <p:cNvCxnSpPr>
            <a:cxnSpLocks noChangeAspect="1" noChangeShapeType="1"/>
            <a:stCxn id="18606" idx="4"/>
            <a:endCxn id="18604" idx="0"/>
          </p:cNvCxnSpPr>
          <p:nvPr/>
        </p:nvCxnSpPr>
        <p:spPr bwMode="auto">
          <a:xfrm flipH="1">
            <a:off x="1873307" y="3267532"/>
            <a:ext cx="290395" cy="233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0" name="AutoShape 15"/>
          <p:cNvCxnSpPr>
            <a:cxnSpLocks noChangeAspect="1" noChangeShapeType="1"/>
            <a:stCxn id="18606" idx="4"/>
            <a:endCxn id="18603" idx="0"/>
          </p:cNvCxnSpPr>
          <p:nvPr/>
        </p:nvCxnSpPr>
        <p:spPr bwMode="auto">
          <a:xfrm>
            <a:off x="2163702" y="3267532"/>
            <a:ext cx="327703" cy="1512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1" name="AutoShape 16"/>
          <p:cNvCxnSpPr>
            <a:cxnSpLocks noChangeAspect="1" noChangeShapeType="1"/>
            <a:stCxn id="18605" idx="4"/>
            <a:endCxn id="18602" idx="0"/>
          </p:cNvCxnSpPr>
          <p:nvPr/>
        </p:nvCxnSpPr>
        <p:spPr bwMode="auto">
          <a:xfrm flipH="1">
            <a:off x="3098412" y="3267532"/>
            <a:ext cx="280312" cy="248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2" name="AutoShape 17"/>
          <p:cNvCxnSpPr>
            <a:cxnSpLocks noChangeAspect="1" noChangeShapeType="1"/>
            <a:stCxn id="18605" idx="4"/>
            <a:endCxn id="18601" idx="0"/>
          </p:cNvCxnSpPr>
          <p:nvPr/>
        </p:nvCxnSpPr>
        <p:spPr bwMode="auto">
          <a:xfrm>
            <a:off x="3378724" y="3267532"/>
            <a:ext cx="333753" cy="248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13" name="Oval 18"/>
          <p:cNvSpPr>
            <a:spLocks noChangeAspect="1" noChangeArrowheads="1"/>
          </p:cNvSpPr>
          <p:nvPr/>
        </p:nvSpPr>
        <p:spPr bwMode="auto">
          <a:xfrm>
            <a:off x="1097911" y="4361680"/>
            <a:ext cx="5616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8614" name="Oval 19"/>
          <p:cNvSpPr>
            <a:spLocks noChangeAspect="1" noChangeArrowheads="1"/>
          </p:cNvSpPr>
          <p:nvPr/>
        </p:nvSpPr>
        <p:spPr bwMode="auto">
          <a:xfrm>
            <a:off x="1365115" y="3854439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8615" name="AutoShape 20"/>
          <p:cNvCxnSpPr>
            <a:cxnSpLocks noChangeAspect="1" noChangeShapeType="1"/>
            <a:stCxn id="18614" idx="4"/>
            <a:endCxn id="18613" idx="0"/>
          </p:cNvCxnSpPr>
          <p:nvPr/>
        </p:nvCxnSpPr>
        <p:spPr bwMode="auto">
          <a:xfrm flipH="1">
            <a:off x="1349990" y="4135791"/>
            <a:ext cx="271237" cy="2510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6" name="AutoShape 21"/>
          <p:cNvCxnSpPr>
            <a:cxnSpLocks noChangeAspect="1" noChangeShapeType="1"/>
            <a:stCxn id="18614" idx="4"/>
            <a:endCxn id="18620" idx="0"/>
          </p:cNvCxnSpPr>
          <p:nvPr/>
        </p:nvCxnSpPr>
        <p:spPr bwMode="auto">
          <a:xfrm>
            <a:off x="1620219" y="4135791"/>
            <a:ext cx="272245" cy="2652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7" name="AutoShape 22"/>
          <p:cNvCxnSpPr>
            <a:cxnSpLocks noChangeAspect="1" noChangeShapeType="1"/>
            <a:stCxn id="18604" idx="4"/>
            <a:endCxn id="18614" idx="0"/>
          </p:cNvCxnSpPr>
          <p:nvPr/>
        </p:nvCxnSpPr>
        <p:spPr bwMode="auto">
          <a:xfrm flipH="1">
            <a:off x="1621228" y="3757630"/>
            <a:ext cx="252079" cy="122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18" name="Oval 23"/>
          <p:cNvSpPr>
            <a:spLocks noChangeAspect="1" noChangeArrowheads="1"/>
          </p:cNvSpPr>
          <p:nvPr/>
        </p:nvSpPr>
        <p:spPr bwMode="auto">
          <a:xfrm>
            <a:off x="2018505" y="4894132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8619" name="Oval 24"/>
          <p:cNvSpPr>
            <a:spLocks noChangeAspect="1" noChangeArrowheads="1"/>
          </p:cNvSpPr>
          <p:nvPr/>
        </p:nvSpPr>
        <p:spPr bwMode="auto">
          <a:xfrm>
            <a:off x="1302599" y="4889090"/>
            <a:ext cx="5616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8620" name="Oval 25"/>
          <p:cNvSpPr>
            <a:spLocks noChangeAspect="1" noChangeArrowheads="1"/>
          </p:cNvSpPr>
          <p:nvPr/>
        </p:nvSpPr>
        <p:spPr bwMode="auto">
          <a:xfrm>
            <a:off x="1639377" y="4375798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8621" name="AutoShape 26"/>
          <p:cNvCxnSpPr>
            <a:cxnSpLocks noChangeAspect="1" noChangeShapeType="1"/>
            <a:stCxn id="18620" idx="4"/>
            <a:endCxn id="18619" idx="0"/>
          </p:cNvCxnSpPr>
          <p:nvPr/>
        </p:nvCxnSpPr>
        <p:spPr bwMode="auto">
          <a:xfrm flipH="1">
            <a:off x="1553670" y="4657151"/>
            <a:ext cx="338794" cy="258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22" name="AutoShape 27"/>
          <p:cNvCxnSpPr>
            <a:cxnSpLocks noChangeAspect="1" noChangeShapeType="1"/>
            <a:stCxn id="18620" idx="4"/>
            <a:endCxn id="18618" idx="0"/>
          </p:cNvCxnSpPr>
          <p:nvPr/>
        </p:nvCxnSpPr>
        <p:spPr bwMode="auto">
          <a:xfrm>
            <a:off x="1893473" y="4657151"/>
            <a:ext cx="378119" cy="2621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23" name="Oval 28"/>
          <p:cNvSpPr>
            <a:spLocks noChangeAspect="1" noChangeArrowheads="1"/>
          </p:cNvSpPr>
          <p:nvPr/>
        </p:nvSpPr>
        <p:spPr bwMode="auto">
          <a:xfrm>
            <a:off x="2299825" y="5218847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8624" name="Oval 29"/>
          <p:cNvSpPr>
            <a:spLocks noChangeAspect="1" noChangeArrowheads="1"/>
          </p:cNvSpPr>
          <p:nvPr/>
        </p:nvSpPr>
        <p:spPr bwMode="auto">
          <a:xfrm>
            <a:off x="1797683" y="5231956"/>
            <a:ext cx="511217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8625" name="AutoShape 30"/>
          <p:cNvCxnSpPr>
            <a:cxnSpLocks noChangeAspect="1" noChangeShapeType="1"/>
            <a:stCxn id="18618" idx="4"/>
            <a:endCxn id="18624" idx="0"/>
          </p:cNvCxnSpPr>
          <p:nvPr/>
        </p:nvCxnSpPr>
        <p:spPr bwMode="auto">
          <a:xfrm flipH="1">
            <a:off x="2022538" y="5175484"/>
            <a:ext cx="249055" cy="826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26" name="AutoShape 31"/>
          <p:cNvCxnSpPr>
            <a:cxnSpLocks noChangeAspect="1" noChangeShapeType="1"/>
            <a:stCxn id="18618" idx="4"/>
            <a:endCxn id="18623" idx="0"/>
          </p:cNvCxnSpPr>
          <p:nvPr/>
        </p:nvCxnSpPr>
        <p:spPr bwMode="auto">
          <a:xfrm>
            <a:off x="2271592" y="5175484"/>
            <a:ext cx="284346" cy="6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27" name="Oval 32"/>
          <p:cNvSpPr>
            <a:spLocks noChangeAspect="1" noChangeArrowheads="1"/>
          </p:cNvSpPr>
          <p:nvPr/>
        </p:nvSpPr>
        <p:spPr bwMode="auto">
          <a:xfrm>
            <a:off x="2103204" y="3855447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8628" name="Oval 33"/>
          <p:cNvSpPr>
            <a:spLocks noChangeAspect="1" noChangeArrowheads="1"/>
          </p:cNvSpPr>
          <p:nvPr/>
        </p:nvSpPr>
        <p:spPr bwMode="auto">
          <a:xfrm>
            <a:off x="2180843" y="4386891"/>
            <a:ext cx="544491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8629" name="AutoShape 34"/>
          <p:cNvCxnSpPr>
            <a:cxnSpLocks noChangeAspect="1" noChangeShapeType="1"/>
            <a:stCxn id="18627" idx="4"/>
            <a:endCxn id="18628" idx="0"/>
          </p:cNvCxnSpPr>
          <p:nvPr/>
        </p:nvCxnSpPr>
        <p:spPr bwMode="auto">
          <a:xfrm>
            <a:off x="2360324" y="4136800"/>
            <a:ext cx="64532" cy="2722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0" name="AutoShape 35"/>
          <p:cNvCxnSpPr>
            <a:cxnSpLocks noChangeAspect="1" noChangeShapeType="1"/>
            <a:stCxn id="18604" idx="4"/>
            <a:endCxn id="18627" idx="0"/>
          </p:cNvCxnSpPr>
          <p:nvPr/>
        </p:nvCxnSpPr>
        <p:spPr bwMode="auto">
          <a:xfrm>
            <a:off x="1873307" y="3757630"/>
            <a:ext cx="487017" cy="123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1" name="Oval 36"/>
          <p:cNvSpPr>
            <a:spLocks noChangeAspect="1" noChangeArrowheads="1"/>
          </p:cNvSpPr>
          <p:nvPr/>
        </p:nvSpPr>
        <p:spPr bwMode="auto">
          <a:xfrm>
            <a:off x="3081271" y="3861498"/>
            <a:ext cx="62918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8632" name="Oval 37"/>
          <p:cNvSpPr>
            <a:spLocks noChangeAspect="1" noChangeArrowheads="1"/>
          </p:cNvSpPr>
          <p:nvPr/>
        </p:nvSpPr>
        <p:spPr bwMode="auto">
          <a:xfrm>
            <a:off x="2713235" y="4370756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8633" name="AutoShape 38"/>
          <p:cNvCxnSpPr>
            <a:cxnSpLocks noChangeAspect="1" noChangeShapeType="1"/>
            <a:stCxn id="18627" idx="4"/>
            <a:endCxn id="18632" idx="0"/>
          </p:cNvCxnSpPr>
          <p:nvPr/>
        </p:nvCxnSpPr>
        <p:spPr bwMode="auto">
          <a:xfrm>
            <a:off x="2360324" y="4136800"/>
            <a:ext cx="645322" cy="258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4" name="AutoShape 39"/>
          <p:cNvCxnSpPr>
            <a:cxnSpLocks noChangeAspect="1" noChangeShapeType="1"/>
            <a:stCxn id="18601" idx="4"/>
            <a:endCxn id="18631" idx="0"/>
          </p:cNvCxnSpPr>
          <p:nvPr/>
        </p:nvCxnSpPr>
        <p:spPr bwMode="auto">
          <a:xfrm flipH="1">
            <a:off x="3365616" y="3771748"/>
            <a:ext cx="346861" cy="114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5" name="Oval 40"/>
          <p:cNvSpPr>
            <a:spLocks noChangeAspect="1" noChangeArrowheads="1"/>
          </p:cNvSpPr>
          <p:nvPr/>
        </p:nvSpPr>
        <p:spPr bwMode="auto">
          <a:xfrm>
            <a:off x="3660044" y="3875617"/>
            <a:ext cx="646332" cy="304546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8636" name="AutoShape 41"/>
          <p:cNvCxnSpPr>
            <a:cxnSpLocks noChangeAspect="1" noChangeShapeType="1"/>
            <a:stCxn id="18601" idx="4"/>
            <a:endCxn id="18635" idx="0"/>
          </p:cNvCxnSpPr>
          <p:nvPr/>
        </p:nvCxnSpPr>
        <p:spPr bwMode="auto">
          <a:xfrm>
            <a:off x="3712478" y="3771748"/>
            <a:ext cx="241996" cy="129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7" name="AutoShape 62"/>
          <p:cNvCxnSpPr>
            <a:cxnSpLocks noChangeAspect="1" noChangeShapeType="1"/>
            <a:stCxn id="18613" idx="4"/>
          </p:cNvCxnSpPr>
          <p:nvPr/>
        </p:nvCxnSpPr>
        <p:spPr bwMode="auto">
          <a:xfrm flipH="1" flipV="1">
            <a:off x="1259153" y="4605720"/>
            <a:ext cx="119574" cy="60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8" name="AutoShape 63"/>
          <p:cNvCxnSpPr>
            <a:cxnSpLocks noChangeAspect="1" noChangeShapeType="1"/>
            <a:stCxn id="18613" idx="4"/>
          </p:cNvCxnSpPr>
          <p:nvPr/>
        </p:nvCxnSpPr>
        <p:spPr bwMode="auto">
          <a:xfrm flipV="1">
            <a:off x="1378727" y="4605720"/>
            <a:ext cx="74022" cy="60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9" name="AutoShape 64"/>
          <p:cNvCxnSpPr>
            <a:cxnSpLocks noChangeAspect="1" noChangeShapeType="1"/>
            <a:stCxn id="18619" idx="4"/>
          </p:cNvCxnSpPr>
          <p:nvPr/>
        </p:nvCxnSpPr>
        <p:spPr bwMode="auto">
          <a:xfrm flipH="1" flipV="1">
            <a:off x="1452749" y="5138172"/>
            <a:ext cx="130666" cy="5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0" name="AutoShape 65"/>
          <p:cNvCxnSpPr>
            <a:cxnSpLocks noChangeAspect="1" noChangeShapeType="1"/>
            <a:stCxn id="18619" idx="4"/>
          </p:cNvCxnSpPr>
          <p:nvPr/>
        </p:nvCxnSpPr>
        <p:spPr bwMode="auto">
          <a:xfrm flipV="1">
            <a:off x="1583415" y="5138172"/>
            <a:ext cx="62931" cy="5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3" name="AutoShape 68"/>
          <p:cNvCxnSpPr>
            <a:cxnSpLocks noChangeAspect="1" noChangeShapeType="1"/>
            <a:stCxn id="18602" idx="4"/>
          </p:cNvCxnSpPr>
          <p:nvPr/>
        </p:nvCxnSpPr>
        <p:spPr bwMode="auto">
          <a:xfrm flipH="1">
            <a:off x="2998588" y="3771748"/>
            <a:ext cx="99824" cy="13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8" name="AutoShape 73"/>
          <p:cNvCxnSpPr>
            <a:cxnSpLocks noChangeAspect="1" noChangeShapeType="1"/>
          </p:cNvCxnSpPr>
          <p:nvPr/>
        </p:nvCxnSpPr>
        <p:spPr bwMode="auto">
          <a:xfrm>
            <a:off x="2925990" y="444437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74" name="AutoShape 79"/>
          <p:cNvCxnSpPr>
            <a:cxnSpLocks noChangeAspect="1" noChangeShapeType="1"/>
            <a:stCxn id="18623" idx="4"/>
          </p:cNvCxnSpPr>
          <p:nvPr/>
        </p:nvCxnSpPr>
        <p:spPr bwMode="auto">
          <a:xfrm flipH="1">
            <a:off x="2466197" y="5500199"/>
            <a:ext cx="89740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75" name="AutoShape 80"/>
          <p:cNvCxnSpPr>
            <a:cxnSpLocks noChangeAspect="1" noChangeShapeType="1"/>
            <a:stCxn id="18623" idx="4"/>
          </p:cNvCxnSpPr>
          <p:nvPr/>
        </p:nvCxnSpPr>
        <p:spPr bwMode="auto">
          <a:xfrm>
            <a:off x="2555938" y="5500199"/>
            <a:ext cx="103856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Rectangle 13"/>
          <p:cNvSpPr>
            <a:spLocks noChangeAspect="1" noChangeArrowheads="1"/>
          </p:cNvSpPr>
          <p:nvPr/>
        </p:nvSpPr>
        <p:spPr bwMode="auto">
          <a:xfrm>
            <a:off x="2846307" y="3917158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9" name="Rectangle 13"/>
          <p:cNvSpPr>
            <a:spLocks noChangeAspect="1" noChangeArrowheads="1"/>
          </p:cNvSpPr>
          <p:nvPr/>
        </p:nvSpPr>
        <p:spPr bwMode="auto">
          <a:xfrm>
            <a:off x="2639193" y="5616778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260" name="Group 259"/>
          <p:cNvGrpSpPr/>
          <p:nvPr/>
        </p:nvGrpSpPr>
        <p:grpSpPr>
          <a:xfrm>
            <a:off x="4397580" y="2543622"/>
            <a:ext cx="3462451" cy="2709680"/>
            <a:chOff x="2452688" y="2312990"/>
            <a:chExt cx="4049712" cy="3208336"/>
          </a:xfrm>
        </p:grpSpPr>
        <p:sp>
          <p:nvSpPr>
            <p:cNvPr id="261" name="Oval 84"/>
            <p:cNvSpPr>
              <a:spLocks noChangeAspect="1" noChangeArrowheads="1"/>
            </p:cNvSpPr>
            <p:nvPr/>
          </p:nvSpPr>
          <p:spPr bwMode="auto">
            <a:xfrm>
              <a:off x="4524375" y="2312990"/>
              <a:ext cx="669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62" name="Oval 85"/>
            <p:cNvSpPr>
              <a:spLocks noChangeAspect="1" noChangeArrowheads="1"/>
            </p:cNvSpPr>
            <p:nvPr/>
          </p:nvSpPr>
          <p:spPr bwMode="auto">
            <a:xfrm>
              <a:off x="5524500" y="3244852"/>
              <a:ext cx="66040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63" name="Oval 86"/>
            <p:cNvSpPr>
              <a:spLocks noChangeAspect="1" noChangeArrowheads="1"/>
            </p:cNvSpPr>
            <p:nvPr/>
          </p:nvSpPr>
          <p:spPr bwMode="auto">
            <a:xfrm>
              <a:off x="4910138" y="4254502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64" name="Oval 87"/>
            <p:cNvSpPr>
              <a:spLocks noChangeAspect="1" noChangeArrowheads="1"/>
            </p:cNvSpPr>
            <p:nvPr/>
          </p:nvSpPr>
          <p:spPr bwMode="auto">
            <a:xfrm>
              <a:off x="3649663" y="3240090"/>
              <a:ext cx="633412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65" name="Oval 88"/>
            <p:cNvSpPr>
              <a:spLocks noChangeAspect="1" noChangeArrowheads="1"/>
            </p:cNvSpPr>
            <p:nvPr/>
          </p:nvSpPr>
          <p:spPr bwMode="auto">
            <a:xfrm>
              <a:off x="3013075" y="3328990"/>
              <a:ext cx="588962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66" name="Oval 89"/>
            <p:cNvSpPr>
              <a:spLocks noChangeAspect="1" noChangeArrowheads="1"/>
            </p:cNvSpPr>
            <p:nvPr/>
          </p:nvSpPr>
          <p:spPr bwMode="auto">
            <a:xfrm>
              <a:off x="5213350" y="3692527"/>
              <a:ext cx="67945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67" name="Oval 90"/>
            <p:cNvSpPr>
              <a:spLocks noChangeAspect="1" noChangeArrowheads="1"/>
            </p:cNvSpPr>
            <p:nvPr/>
          </p:nvSpPr>
          <p:spPr bwMode="auto">
            <a:xfrm>
              <a:off x="3275013" y="2805115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68" name="AutoShape 91"/>
            <p:cNvCxnSpPr>
              <a:cxnSpLocks noChangeAspect="1" noChangeShapeType="1"/>
              <a:stCxn id="261" idx="4"/>
              <a:endCxn id="267" idx="0"/>
            </p:cNvCxnSpPr>
            <p:nvPr/>
          </p:nvCxnSpPr>
          <p:spPr bwMode="auto">
            <a:xfrm flipH="1">
              <a:off x="3586163" y="2622552"/>
              <a:ext cx="1239837" cy="196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AutoShape 92"/>
            <p:cNvCxnSpPr>
              <a:cxnSpLocks noChangeAspect="1" noChangeShapeType="1"/>
              <a:stCxn id="261" idx="4"/>
              <a:endCxn id="296" idx="0"/>
            </p:cNvCxnSpPr>
            <p:nvPr/>
          </p:nvCxnSpPr>
          <p:spPr bwMode="auto">
            <a:xfrm>
              <a:off x="4826000" y="2622552"/>
              <a:ext cx="1300162" cy="17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93"/>
            <p:cNvCxnSpPr>
              <a:cxnSpLocks noChangeAspect="1" noChangeShapeType="1"/>
              <a:stCxn id="267" idx="4"/>
              <a:endCxn id="265" idx="0"/>
            </p:cNvCxnSpPr>
            <p:nvPr/>
          </p:nvCxnSpPr>
          <p:spPr bwMode="auto">
            <a:xfrm flipH="1">
              <a:off x="3278188" y="3105152"/>
              <a:ext cx="307975" cy="249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AutoShape 94"/>
            <p:cNvCxnSpPr>
              <a:cxnSpLocks noChangeAspect="1" noChangeShapeType="1"/>
              <a:stCxn id="267" idx="4"/>
              <a:endCxn id="264" idx="0"/>
            </p:cNvCxnSpPr>
            <p:nvPr/>
          </p:nvCxnSpPr>
          <p:spPr bwMode="auto">
            <a:xfrm>
              <a:off x="3586163" y="3105152"/>
              <a:ext cx="349250" cy="161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AutoShape 95"/>
            <p:cNvCxnSpPr>
              <a:cxnSpLocks noChangeAspect="1" noChangeShapeType="1"/>
              <a:stCxn id="266" idx="4"/>
              <a:endCxn id="263" idx="0"/>
            </p:cNvCxnSpPr>
            <p:nvPr/>
          </p:nvCxnSpPr>
          <p:spPr bwMode="auto">
            <a:xfrm flipH="1">
              <a:off x="5221288" y="4002089"/>
              <a:ext cx="300037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AutoShape 96"/>
            <p:cNvCxnSpPr>
              <a:cxnSpLocks noChangeAspect="1" noChangeShapeType="1"/>
              <a:stCxn id="266" idx="0"/>
              <a:endCxn id="262" idx="4"/>
            </p:cNvCxnSpPr>
            <p:nvPr/>
          </p:nvCxnSpPr>
          <p:spPr bwMode="auto">
            <a:xfrm flipV="1">
              <a:off x="5521325" y="3554414"/>
              <a:ext cx="3016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4" name="Oval 97"/>
            <p:cNvSpPr>
              <a:spLocks noChangeAspect="1" noChangeArrowheads="1"/>
            </p:cNvSpPr>
            <p:nvPr/>
          </p:nvSpPr>
          <p:spPr bwMode="auto">
            <a:xfrm>
              <a:off x="2452688" y="4270377"/>
              <a:ext cx="5984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75" name="Oval 98"/>
            <p:cNvSpPr>
              <a:spLocks noChangeAspect="1" noChangeArrowheads="1"/>
            </p:cNvSpPr>
            <p:nvPr/>
          </p:nvSpPr>
          <p:spPr bwMode="auto">
            <a:xfrm>
              <a:off x="2736850" y="3730627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76" name="AutoShape 99"/>
            <p:cNvCxnSpPr>
              <a:cxnSpLocks noChangeAspect="1" noChangeShapeType="1"/>
              <a:stCxn id="275" idx="4"/>
              <a:endCxn id="274" idx="0"/>
            </p:cNvCxnSpPr>
            <p:nvPr/>
          </p:nvCxnSpPr>
          <p:spPr bwMode="auto">
            <a:xfrm flipH="1">
              <a:off x="2720975" y="4029077"/>
              <a:ext cx="288925" cy="268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00"/>
            <p:cNvCxnSpPr>
              <a:cxnSpLocks noChangeAspect="1" noChangeShapeType="1"/>
              <a:stCxn id="275" idx="4"/>
              <a:endCxn id="281" idx="0"/>
            </p:cNvCxnSpPr>
            <p:nvPr/>
          </p:nvCxnSpPr>
          <p:spPr bwMode="auto">
            <a:xfrm>
              <a:off x="3008313" y="4029077"/>
              <a:ext cx="290512" cy="282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AutoShape 101"/>
            <p:cNvCxnSpPr>
              <a:cxnSpLocks noChangeAspect="1" noChangeShapeType="1"/>
              <a:stCxn id="265" idx="4"/>
              <a:endCxn id="275" idx="0"/>
            </p:cNvCxnSpPr>
            <p:nvPr/>
          </p:nvCxnSpPr>
          <p:spPr bwMode="auto">
            <a:xfrm flipH="1">
              <a:off x="3009900" y="3627439"/>
              <a:ext cx="268287" cy="130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Oval 102"/>
            <p:cNvSpPr>
              <a:spLocks noChangeAspect="1" noChangeArrowheads="1"/>
            </p:cNvSpPr>
            <p:nvPr/>
          </p:nvSpPr>
          <p:spPr bwMode="auto">
            <a:xfrm>
              <a:off x="3432175" y="4837114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80" name="Oval 103"/>
            <p:cNvSpPr>
              <a:spLocks noChangeAspect="1" noChangeArrowheads="1"/>
            </p:cNvSpPr>
            <p:nvPr/>
          </p:nvSpPr>
          <p:spPr bwMode="auto">
            <a:xfrm>
              <a:off x="2670175" y="4832351"/>
              <a:ext cx="5984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81" name="Oval 104"/>
            <p:cNvSpPr>
              <a:spLocks noChangeAspect="1" noChangeArrowheads="1"/>
            </p:cNvSpPr>
            <p:nvPr/>
          </p:nvSpPr>
          <p:spPr bwMode="auto">
            <a:xfrm>
              <a:off x="3028950" y="4286252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82" name="AutoShape 105"/>
            <p:cNvCxnSpPr>
              <a:cxnSpLocks noChangeAspect="1" noChangeShapeType="1"/>
              <a:stCxn id="281" idx="4"/>
              <a:endCxn id="280" idx="0"/>
            </p:cNvCxnSpPr>
            <p:nvPr/>
          </p:nvCxnSpPr>
          <p:spPr bwMode="auto">
            <a:xfrm flipH="1">
              <a:off x="2936875" y="4584702"/>
              <a:ext cx="361950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06"/>
            <p:cNvCxnSpPr>
              <a:cxnSpLocks noChangeAspect="1" noChangeShapeType="1"/>
              <a:stCxn id="281" idx="4"/>
              <a:endCxn id="279" idx="0"/>
            </p:cNvCxnSpPr>
            <p:nvPr/>
          </p:nvCxnSpPr>
          <p:spPr bwMode="auto">
            <a:xfrm>
              <a:off x="3298825" y="4584702"/>
              <a:ext cx="403225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4" name="Oval 107"/>
            <p:cNvSpPr>
              <a:spLocks noChangeAspect="1" noChangeArrowheads="1"/>
            </p:cNvSpPr>
            <p:nvPr/>
          </p:nvSpPr>
          <p:spPr bwMode="auto">
            <a:xfrm>
              <a:off x="3732213" y="5183189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85" name="Oval 108"/>
            <p:cNvSpPr>
              <a:spLocks noChangeAspect="1" noChangeArrowheads="1"/>
            </p:cNvSpPr>
            <p:nvPr/>
          </p:nvSpPr>
          <p:spPr bwMode="auto">
            <a:xfrm>
              <a:off x="3195638" y="5197476"/>
              <a:ext cx="542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86" name="AutoShape 109"/>
            <p:cNvCxnSpPr>
              <a:cxnSpLocks noChangeAspect="1" noChangeShapeType="1"/>
              <a:stCxn id="279" idx="4"/>
              <a:endCxn id="285" idx="0"/>
            </p:cNvCxnSpPr>
            <p:nvPr/>
          </p:nvCxnSpPr>
          <p:spPr bwMode="auto">
            <a:xfrm flipH="1">
              <a:off x="3436938" y="5135564"/>
              <a:ext cx="265112" cy="88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AutoShape 110"/>
            <p:cNvCxnSpPr>
              <a:cxnSpLocks noChangeAspect="1" noChangeShapeType="1"/>
              <a:stCxn id="279" idx="4"/>
              <a:endCxn id="284" idx="0"/>
            </p:cNvCxnSpPr>
            <p:nvPr/>
          </p:nvCxnSpPr>
          <p:spPr bwMode="auto">
            <a:xfrm>
              <a:off x="3702050" y="5135564"/>
              <a:ext cx="301625" cy="7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8" name="Oval 111"/>
            <p:cNvSpPr>
              <a:spLocks noChangeAspect="1" noChangeArrowheads="1"/>
            </p:cNvSpPr>
            <p:nvPr/>
          </p:nvSpPr>
          <p:spPr bwMode="auto">
            <a:xfrm>
              <a:off x="3522663" y="3732214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289" name="Oval 112"/>
            <p:cNvSpPr>
              <a:spLocks noChangeAspect="1" noChangeArrowheads="1"/>
            </p:cNvSpPr>
            <p:nvPr/>
          </p:nvSpPr>
          <p:spPr bwMode="auto">
            <a:xfrm>
              <a:off x="3605213" y="4297364"/>
              <a:ext cx="57943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290" name="AutoShape 113"/>
            <p:cNvCxnSpPr>
              <a:cxnSpLocks noChangeAspect="1" noChangeShapeType="1"/>
              <a:stCxn id="288" idx="4"/>
              <a:endCxn id="289" idx="0"/>
            </p:cNvCxnSpPr>
            <p:nvPr/>
          </p:nvCxnSpPr>
          <p:spPr bwMode="auto">
            <a:xfrm>
              <a:off x="3795713" y="4030664"/>
              <a:ext cx="69850" cy="290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AutoShape 114"/>
            <p:cNvCxnSpPr>
              <a:cxnSpLocks noChangeAspect="1" noChangeShapeType="1"/>
              <a:stCxn id="265" idx="4"/>
              <a:endCxn id="288" idx="0"/>
            </p:cNvCxnSpPr>
            <p:nvPr/>
          </p:nvCxnSpPr>
          <p:spPr bwMode="auto">
            <a:xfrm>
              <a:off x="3278188" y="3627439"/>
              <a:ext cx="517525" cy="130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2" name="Oval 115"/>
            <p:cNvSpPr>
              <a:spLocks noChangeAspect="1" noChangeArrowheads="1"/>
            </p:cNvSpPr>
            <p:nvPr/>
          </p:nvSpPr>
          <p:spPr bwMode="auto">
            <a:xfrm>
              <a:off x="5626100" y="4264027"/>
              <a:ext cx="669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93" name="Oval 116"/>
            <p:cNvSpPr>
              <a:spLocks noChangeAspect="1" noChangeArrowheads="1"/>
            </p:cNvSpPr>
            <p:nvPr/>
          </p:nvSpPr>
          <p:spPr bwMode="auto">
            <a:xfrm>
              <a:off x="4171950" y="4279902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94" name="AutoShape 117"/>
            <p:cNvCxnSpPr>
              <a:cxnSpLocks noChangeAspect="1" noChangeShapeType="1"/>
              <a:stCxn id="288" idx="4"/>
              <a:endCxn id="293" idx="0"/>
            </p:cNvCxnSpPr>
            <p:nvPr/>
          </p:nvCxnSpPr>
          <p:spPr bwMode="auto">
            <a:xfrm>
              <a:off x="3795713" y="4030664"/>
              <a:ext cx="687387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AutoShape 118"/>
            <p:cNvCxnSpPr>
              <a:cxnSpLocks noChangeAspect="1" noChangeShapeType="1"/>
              <a:stCxn id="266" idx="4"/>
              <a:endCxn id="292" idx="0"/>
            </p:cNvCxnSpPr>
            <p:nvPr/>
          </p:nvCxnSpPr>
          <p:spPr bwMode="auto">
            <a:xfrm>
              <a:off x="5521325" y="4002089"/>
              <a:ext cx="406400" cy="276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6" name="Oval 119"/>
            <p:cNvSpPr>
              <a:spLocks noChangeAspect="1" noChangeArrowheads="1"/>
            </p:cNvSpPr>
            <p:nvPr/>
          </p:nvSpPr>
          <p:spPr bwMode="auto">
            <a:xfrm>
              <a:off x="5815013" y="2787652"/>
              <a:ext cx="687387" cy="32385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97" name="AutoShape 120"/>
            <p:cNvCxnSpPr>
              <a:cxnSpLocks noChangeAspect="1" noChangeShapeType="1"/>
              <a:stCxn id="262" idx="0"/>
              <a:endCxn id="296" idx="4"/>
            </p:cNvCxnSpPr>
            <p:nvPr/>
          </p:nvCxnSpPr>
          <p:spPr bwMode="auto">
            <a:xfrm flipV="1">
              <a:off x="5822950" y="3097215"/>
              <a:ext cx="303212" cy="161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AutoShape 152"/>
            <p:cNvCxnSpPr>
              <a:cxnSpLocks noChangeAspect="1" noChangeShapeType="1"/>
            </p:cNvCxnSpPr>
            <p:nvPr/>
          </p:nvCxnSpPr>
          <p:spPr bwMode="auto">
            <a:xfrm>
              <a:off x="4770438" y="4697414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1" name="Rectangle 13"/>
          <p:cNvSpPr>
            <a:spLocks noChangeAspect="1" noChangeArrowheads="1"/>
          </p:cNvSpPr>
          <p:nvPr/>
        </p:nvSpPr>
        <p:spPr bwMode="auto">
          <a:xfrm>
            <a:off x="2299825" y="5627057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2" name="Rectangle 13"/>
          <p:cNvSpPr>
            <a:spLocks noChangeAspect="1" noChangeArrowheads="1"/>
          </p:cNvSpPr>
          <p:nvPr/>
        </p:nvSpPr>
        <p:spPr bwMode="auto">
          <a:xfrm>
            <a:off x="10620124" y="2704233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304" name="AutoShape 79"/>
          <p:cNvCxnSpPr>
            <a:cxnSpLocks noChangeAspect="1" noChangeShapeType="1"/>
          </p:cNvCxnSpPr>
          <p:nvPr/>
        </p:nvCxnSpPr>
        <p:spPr bwMode="auto">
          <a:xfrm flipH="1">
            <a:off x="9363410" y="5422574"/>
            <a:ext cx="89740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AutoShape 80"/>
          <p:cNvCxnSpPr>
            <a:cxnSpLocks noChangeAspect="1" noChangeShapeType="1"/>
          </p:cNvCxnSpPr>
          <p:nvPr/>
        </p:nvCxnSpPr>
        <p:spPr bwMode="auto">
          <a:xfrm>
            <a:off x="9453151" y="5422574"/>
            <a:ext cx="103856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Rectangle 13"/>
          <p:cNvSpPr>
            <a:spLocks noChangeAspect="1" noChangeArrowheads="1"/>
          </p:cNvSpPr>
          <p:nvPr/>
        </p:nvSpPr>
        <p:spPr bwMode="auto">
          <a:xfrm>
            <a:off x="9536406" y="5539153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" name="Rectangle 13"/>
          <p:cNvSpPr>
            <a:spLocks noChangeAspect="1" noChangeArrowheads="1"/>
          </p:cNvSpPr>
          <p:nvPr/>
        </p:nvSpPr>
        <p:spPr bwMode="auto">
          <a:xfrm>
            <a:off x="9197038" y="5549432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42633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 Definition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 </a:t>
            </a:r>
            <a:r>
              <a:rPr lang="en-US" altLang="lv-LV" smtClean="0">
                <a:solidFill>
                  <a:schemeClr val="tx2"/>
                </a:solidFill>
              </a:rPr>
              <a:t>splay tree</a:t>
            </a:r>
            <a:r>
              <a:rPr lang="en-US" altLang="lv-LV" smtClean="0"/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 altLang="lv-LV" smtClean="0"/>
              <a:t>deepest internal node accessed is 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splaying costs O(h), 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smtClean="0"/>
              <a:t>O(h) rotations, each of which is O(1)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748964-C35E-41EA-8737-0D5F6EFCB2F0}" type="slidenum">
              <a:rPr lang="en-US" altLang="lv-LV" sz="1400"/>
              <a:pPr eaLnBrk="1" hangingPunct="1"/>
              <a:t>44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6574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Trees &amp; Ordered Dictionaries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which nodes are splayed after each operation?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5E373-952C-4AE6-A299-7628AEEB249C}" type="slidenum">
              <a:rPr lang="en-US" altLang="lv-LV" sz="1400"/>
              <a:pPr eaLnBrk="1" hangingPunct="1"/>
              <a:t>45</a:t>
            </a:fld>
            <a:endParaRPr lang="en-US" altLang="lv-LV" sz="1400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4343400" y="4672014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use the parent of the internal node that was actually removed from the tree (the parent of the node that the removed item was swapped with)</a:t>
            </a: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2286000" y="5072064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erase(k)</a:t>
            </a: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4343401" y="4051300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use the new node containing the entry inserted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2357439" y="4038600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put(k,v)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4383088" y="3028950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if key found, use that node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if key not found, use parent of ending external node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438401" y="3181350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get(k)</a:t>
            </a: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4230688" y="2514600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/>
              <a:t>splay node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2286000" y="2514600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/>
              <a:t>method</a:t>
            </a:r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2286000" y="25146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2286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2286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6" name="Line 21"/>
          <p:cNvSpPr>
            <a:spLocks noChangeShapeType="1"/>
          </p:cNvSpPr>
          <p:nvPr/>
        </p:nvSpPr>
        <p:spPr bwMode="auto">
          <a:xfrm>
            <a:off x="2286000" y="58674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7" name="Line 22"/>
          <p:cNvSpPr>
            <a:spLocks noChangeShapeType="1"/>
          </p:cNvSpPr>
          <p:nvPr/>
        </p:nvSpPr>
        <p:spPr bwMode="auto">
          <a:xfrm>
            <a:off x="22860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8" name="Line 23"/>
          <p:cNvSpPr>
            <a:spLocks noChangeShapeType="1"/>
          </p:cNvSpPr>
          <p:nvPr/>
        </p:nvSpPr>
        <p:spPr bwMode="auto">
          <a:xfrm>
            <a:off x="4202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9" name="Line 24"/>
          <p:cNvSpPr>
            <a:spLocks noChangeShapeType="1"/>
          </p:cNvSpPr>
          <p:nvPr/>
        </p:nvSpPr>
        <p:spPr bwMode="auto">
          <a:xfrm>
            <a:off x="105156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70" name="Line 25"/>
          <p:cNvSpPr>
            <a:spLocks noChangeShapeType="1"/>
          </p:cNvSpPr>
          <p:nvPr/>
        </p:nvSpPr>
        <p:spPr bwMode="auto">
          <a:xfrm>
            <a:off x="2286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88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Amortized Analysis of Splay Trees</a:t>
            </a:r>
          </a:p>
        </p:txBody>
      </p:sp>
      <p:sp>
        <p:nvSpPr>
          <p:cNvPr id="3078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/>
              <a:t>Running time of each operation is proportional to time for splaying.</a:t>
            </a:r>
          </a:p>
          <a:p>
            <a:pPr eaLnBrk="1" hangingPunct="1"/>
            <a:r>
              <a:rPr lang="en-US" altLang="lv-LV"/>
              <a:t>Define rank(v) as the logarithm (base 2) of the number of nodes in subtree rooted at v.</a:t>
            </a:r>
          </a:p>
          <a:p>
            <a:pPr eaLnBrk="1" hangingPunct="1"/>
            <a:r>
              <a:rPr lang="en-US" altLang="lv-LV"/>
              <a:t>Costs: zig = $1, zig-zig = $2, zig-zag = $2.</a:t>
            </a:r>
          </a:p>
          <a:p>
            <a:pPr eaLnBrk="1" hangingPunct="1"/>
            <a:r>
              <a:rPr lang="en-US" altLang="lv-LV"/>
              <a:t>Thus, cost for playing a node at depth d = $d.</a:t>
            </a:r>
          </a:p>
          <a:p>
            <a:pPr eaLnBrk="1" hangingPunct="1"/>
            <a:r>
              <a:rPr lang="en-US" altLang="lv-LV"/>
              <a:t>Imagine that we store rank(v) cyber-dollars at each node v of the splay tree (just for the sake of analysis).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21F02C-9942-43B3-83ED-A85A275CD6B2}" type="slidenum">
              <a:rPr lang="en-US" altLang="lv-LV" sz="1400"/>
              <a:pPr eaLnBrk="1" hangingPunct="1"/>
              <a:t>46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8985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per zig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Doing a zig at x costs at most rank’(x) - rank(x):</a:t>
            </a:r>
          </a:p>
          <a:p>
            <a:pPr lvl="1" eaLnBrk="1" hangingPunct="1"/>
            <a:r>
              <a:rPr lang="en-US" altLang="lv-LV" dirty="0" smtClean="0"/>
              <a:t>cost = rank’(x) + rank’(y) - rank(y) - rank(x) </a:t>
            </a:r>
            <a:r>
              <a:rPr lang="en-US" altLang="lv-LV" u="sng" dirty="0" smtClean="0"/>
              <a:t>&lt;</a:t>
            </a:r>
            <a:r>
              <a:rPr lang="en-US" altLang="lv-LV" dirty="0" smtClean="0"/>
              <a:t> rank’(x) - rank(x).</a:t>
            </a:r>
          </a:p>
          <a:p>
            <a:pPr lvl="1" eaLnBrk="1" hangingPunct="1"/>
            <a:endParaRPr lang="en-US" altLang="lv-LV" dirty="0" smtClean="0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C1984D-1ABD-4255-BDED-5AA6DF7204B2}" type="slidenum">
              <a:rPr lang="en-US" altLang="lv-LV" sz="1400"/>
              <a:pPr eaLnBrk="1" hangingPunct="1"/>
              <a:t>47</a:t>
            </a:fld>
            <a:endParaRPr lang="en-US" altLang="lv-LV" sz="1400"/>
          </a:p>
        </p:txBody>
      </p:sp>
      <p:grpSp>
        <p:nvGrpSpPr>
          <p:cNvPr id="4103" name="Group 33"/>
          <p:cNvGrpSpPr>
            <a:grpSpLocks/>
          </p:cNvGrpSpPr>
          <p:nvPr/>
        </p:nvGrpSpPr>
        <p:grpSpPr bwMode="auto">
          <a:xfrm>
            <a:off x="3049589" y="3648553"/>
            <a:ext cx="5892053" cy="2371247"/>
            <a:chOff x="2561" y="2422"/>
            <a:chExt cx="3207" cy="1589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4097" y="2490"/>
              <a:ext cx="22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/>
                <a:t>zig</a:t>
              </a: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118" y="2809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2818" y="316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107" name="AutoShape 8"/>
            <p:cNvSpPr>
              <a:spLocks noChangeArrowheads="1"/>
            </p:cNvSpPr>
            <p:nvPr/>
          </p:nvSpPr>
          <p:spPr bwMode="auto">
            <a:xfrm>
              <a:off x="2561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auto">
            <a:xfrm>
              <a:off x="2994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09" name="AutoShape 10"/>
            <p:cNvSpPr>
              <a:spLocks noChangeArrowheads="1"/>
            </p:cNvSpPr>
            <p:nvPr/>
          </p:nvSpPr>
          <p:spPr bwMode="auto">
            <a:xfrm>
              <a:off x="3403" y="320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10" name="AutoShape 11"/>
            <p:cNvCxnSpPr>
              <a:cxnSpLocks noChangeShapeType="1"/>
              <a:stCxn id="4105" idx="3"/>
              <a:endCxn id="4106" idx="0"/>
            </p:cNvCxnSpPr>
            <p:nvPr/>
          </p:nvCxnSpPr>
          <p:spPr bwMode="auto">
            <a:xfrm flipH="1">
              <a:off x="2925" y="3036"/>
              <a:ext cx="217" cy="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AutoShape 12"/>
            <p:cNvCxnSpPr>
              <a:cxnSpLocks noChangeShapeType="1"/>
              <a:stCxn id="4106" idx="3"/>
              <a:endCxn id="4107" idx="0"/>
            </p:cNvCxnSpPr>
            <p:nvPr/>
          </p:nvCxnSpPr>
          <p:spPr bwMode="auto">
            <a:xfrm flipH="1">
              <a:off x="2709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AutoShape 13"/>
            <p:cNvCxnSpPr>
              <a:cxnSpLocks noChangeShapeType="1"/>
              <a:stCxn id="4106" idx="5"/>
              <a:endCxn id="4108" idx="0"/>
            </p:cNvCxnSpPr>
            <p:nvPr/>
          </p:nvCxnSpPr>
          <p:spPr bwMode="auto">
            <a:xfrm>
              <a:off x="2996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14"/>
            <p:cNvCxnSpPr>
              <a:cxnSpLocks noChangeShapeType="1"/>
              <a:stCxn id="4105" idx="5"/>
              <a:endCxn id="4109" idx="0"/>
            </p:cNvCxnSpPr>
            <p:nvPr/>
          </p:nvCxnSpPr>
          <p:spPr bwMode="auto">
            <a:xfrm>
              <a:off x="3289" y="3057"/>
              <a:ext cx="261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4" name="Oval 15"/>
            <p:cNvSpPr>
              <a:spLocks noChangeArrowheads="1"/>
            </p:cNvSpPr>
            <p:nvPr/>
          </p:nvSpPr>
          <p:spPr bwMode="auto">
            <a:xfrm>
              <a:off x="3508" y="2422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115" name="AutoShape 16"/>
            <p:cNvCxnSpPr>
              <a:cxnSpLocks noChangeShapeType="1"/>
              <a:stCxn id="4114" idx="3"/>
              <a:endCxn id="4105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AutoShape 17"/>
            <p:cNvSpPr>
              <a:spLocks noChangeArrowheads="1"/>
            </p:cNvSpPr>
            <p:nvPr/>
          </p:nvSpPr>
          <p:spPr bwMode="auto">
            <a:xfrm>
              <a:off x="3760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17" name="AutoShape 18"/>
            <p:cNvCxnSpPr>
              <a:cxnSpLocks noChangeShapeType="1"/>
              <a:stCxn id="4114" idx="5"/>
              <a:endCxn id="4116" idx="0"/>
            </p:cNvCxnSpPr>
            <p:nvPr/>
          </p:nvCxnSpPr>
          <p:spPr bwMode="auto">
            <a:xfrm>
              <a:off x="3677" y="2668"/>
              <a:ext cx="232" cy="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8" name="Oval 19"/>
            <p:cNvSpPr>
              <a:spLocks noChangeArrowheads="1"/>
            </p:cNvSpPr>
            <p:nvPr/>
          </p:nvSpPr>
          <p:spPr bwMode="auto">
            <a:xfrm>
              <a:off x="5194" y="3158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9" name="Oval 20"/>
            <p:cNvSpPr>
              <a:spLocks noChangeArrowheads="1"/>
            </p:cNvSpPr>
            <p:nvPr/>
          </p:nvSpPr>
          <p:spPr bwMode="auto">
            <a:xfrm>
              <a:off x="4712" y="2758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0" name="AutoShape 21"/>
            <p:cNvSpPr>
              <a:spLocks noChangeArrowheads="1"/>
            </p:cNvSpPr>
            <p:nvPr/>
          </p:nvSpPr>
          <p:spPr bwMode="auto">
            <a:xfrm>
              <a:off x="448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21" name="AutoShape 22"/>
            <p:cNvSpPr>
              <a:spLocks noChangeArrowheads="1"/>
            </p:cNvSpPr>
            <p:nvPr/>
          </p:nvSpPr>
          <p:spPr bwMode="auto">
            <a:xfrm>
              <a:off x="491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22" name="AutoShape 23"/>
            <p:cNvSpPr>
              <a:spLocks noChangeArrowheads="1"/>
            </p:cNvSpPr>
            <p:nvPr/>
          </p:nvSpPr>
          <p:spPr bwMode="auto">
            <a:xfrm>
              <a:off x="5386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23" name="AutoShape 24"/>
            <p:cNvCxnSpPr>
              <a:cxnSpLocks noChangeShapeType="1"/>
              <a:stCxn id="4118" idx="1"/>
              <a:endCxn id="4119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4" name="AutoShape 25"/>
            <p:cNvCxnSpPr>
              <a:cxnSpLocks noChangeShapeType="1"/>
              <a:stCxn id="4127" idx="5"/>
              <a:endCxn id="4120" idx="0"/>
            </p:cNvCxnSpPr>
            <p:nvPr/>
          </p:nvCxnSpPr>
          <p:spPr bwMode="auto">
            <a:xfrm>
              <a:off x="4486" y="3345"/>
              <a:ext cx="14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6"/>
            <p:cNvCxnSpPr>
              <a:cxnSpLocks noChangeShapeType="1"/>
              <a:stCxn id="4118" idx="3"/>
              <a:endCxn id="4121" idx="0"/>
            </p:cNvCxnSpPr>
            <p:nvPr/>
          </p:nvCxnSpPr>
          <p:spPr bwMode="auto">
            <a:xfrm flipH="1">
              <a:off x="5061" y="3390"/>
              <a:ext cx="153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6" name="AutoShape 27"/>
            <p:cNvCxnSpPr>
              <a:cxnSpLocks noChangeShapeType="1"/>
              <a:stCxn id="4118" idx="5"/>
              <a:endCxn id="4122" idx="0"/>
            </p:cNvCxnSpPr>
            <p:nvPr/>
          </p:nvCxnSpPr>
          <p:spPr bwMode="auto">
            <a:xfrm>
              <a:off x="5356" y="3390"/>
              <a:ext cx="179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7" name="Oval 28"/>
            <p:cNvSpPr>
              <a:spLocks noChangeArrowheads="1"/>
            </p:cNvSpPr>
            <p:nvPr/>
          </p:nvSpPr>
          <p:spPr bwMode="auto">
            <a:xfrm>
              <a:off x="4309" y="311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4128" name="AutoShape 29"/>
            <p:cNvCxnSpPr>
              <a:cxnSpLocks noChangeShapeType="1"/>
              <a:stCxn id="4127" idx="7"/>
              <a:endCxn id="4119" idx="3"/>
            </p:cNvCxnSpPr>
            <p:nvPr/>
          </p:nvCxnSpPr>
          <p:spPr bwMode="auto">
            <a:xfrm flipV="1">
              <a:off x="4486" y="2987"/>
              <a:ext cx="24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9" name="AutoShape 30"/>
            <p:cNvSpPr>
              <a:spLocks noChangeArrowheads="1"/>
            </p:cNvSpPr>
            <p:nvPr/>
          </p:nvSpPr>
          <p:spPr bwMode="auto">
            <a:xfrm>
              <a:off x="4097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30" name="AutoShape 31"/>
            <p:cNvCxnSpPr>
              <a:cxnSpLocks noChangeShapeType="1"/>
              <a:stCxn id="4127" idx="3"/>
              <a:endCxn id="4129" idx="0"/>
            </p:cNvCxnSpPr>
            <p:nvPr/>
          </p:nvCxnSpPr>
          <p:spPr bwMode="auto">
            <a:xfrm flipH="1">
              <a:off x="4245" y="3345"/>
              <a:ext cx="10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7002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per zig-zig and zig-zag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Doing a zig-zig or zig-zag at x costs at most 				3(rank’(x) - rank(x)) - 2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DCED38-2546-4419-AA2C-36308986EECB}" type="slidenum">
              <a:rPr lang="en-US" altLang="lv-LV" sz="1400"/>
              <a:pPr eaLnBrk="1" hangingPunct="1"/>
              <a:t>48</a:t>
            </a:fld>
            <a:endParaRPr lang="en-US" altLang="lv-LV" sz="1400"/>
          </a:p>
        </p:txBody>
      </p:sp>
      <p:grpSp>
        <p:nvGrpSpPr>
          <p:cNvPr id="19462" name="Group 93"/>
          <p:cNvGrpSpPr>
            <a:grpSpLocks/>
          </p:cNvGrpSpPr>
          <p:nvPr/>
        </p:nvGrpSpPr>
        <p:grpSpPr bwMode="auto">
          <a:xfrm>
            <a:off x="3505200" y="2819400"/>
            <a:ext cx="7016750" cy="1714293"/>
            <a:chOff x="1248" y="798"/>
            <a:chExt cx="4420" cy="1327"/>
          </a:xfrm>
        </p:grpSpPr>
        <p:grpSp>
          <p:nvGrpSpPr>
            <p:cNvPr id="19492" name="Group 61"/>
            <p:cNvGrpSpPr>
              <a:grpSpLocks/>
            </p:cNvGrpSpPr>
            <p:nvPr/>
          </p:nvGrpSpPr>
          <p:grpSpPr bwMode="auto">
            <a:xfrm>
              <a:off x="1248" y="798"/>
              <a:ext cx="1834" cy="1234"/>
              <a:chOff x="138" y="896"/>
              <a:chExt cx="1834" cy="1605"/>
            </a:xfrm>
          </p:grpSpPr>
          <p:cxnSp>
            <p:nvCxnSpPr>
              <p:cNvPr id="19509" name="AutoShape 33"/>
              <p:cNvCxnSpPr>
                <a:cxnSpLocks noChangeShapeType="1"/>
                <a:stCxn id="19510" idx="3"/>
                <a:endCxn id="19511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10" name="Oval 34"/>
              <p:cNvSpPr>
                <a:spLocks noChangeArrowheads="1"/>
              </p:cNvSpPr>
              <p:nvPr/>
            </p:nvSpPr>
            <p:spPr bwMode="auto">
              <a:xfrm>
                <a:off x="706" y="1249"/>
                <a:ext cx="243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511" name="Oval 35"/>
              <p:cNvSpPr>
                <a:spLocks noChangeArrowheads="1"/>
              </p:cNvSpPr>
              <p:nvPr/>
            </p:nvSpPr>
            <p:spPr bwMode="auto">
              <a:xfrm>
                <a:off x="418" y="1574"/>
                <a:ext cx="243" cy="43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512" name="AutoShape 36"/>
              <p:cNvSpPr>
                <a:spLocks noChangeArrowheads="1"/>
              </p:cNvSpPr>
              <p:nvPr/>
            </p:nvSpPr>
            <p:spPr bwMode="auto">
              <a:xfrm>
                <a:off x="138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3" name="AutoShape 37"/>
              <p:cNvSpPr>
                <a:spLocks noChangeArrowheads="1"/>
              </p:cNvSpPr>
              <p:nvPr/>
            </p:nvSpPr>
            <p:spPr bwMode="auto">
              <a:xfrm>
                <a:off x="570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4" name="AutoShape 38"/>
              <p:cNvSpPr>
                <a:spLocks noChangeArrowheads="1"/>
              </p:cNvSpPr>
              <p:nvPr/>
            </p:nvSpPr>
            <p:spPr bwMode="auto">
              <a:xfrm>
                <a:off x="979" y="152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15" name="AutoShape 39"/>
              <p:cNvCxnSpPr>
                <a:cxnSpLocks noChangeShapeType="1"/>
                <a:stCxn id="19511" idx="3"/>
                <a:endCxn id="19512" idx="0"/>
              </p:cNvCxnSpPr>
              <p:nvPr/>
            </p:nvCxnSpPr>
            <p:spPr bwMode="auto">
              <a:xfrm flipH="1">
                <a:off x="309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16" name="AutoShape 40"/>
              <p:cNvCxnSpPr>
                <a:cxnSpLocks noChangeShapeType="1"/>
                <a:stCxn id="19511" idx="5"/>
                <a:endCxn id="19513" idx="0"/>
              </p:cNvCxnSpPr>
              <p:nvPr/>
            </p:nvCxnSpPr>
            <p:spPr bwMode="auto">
              <a:xfrm>
                <a:off x="601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17" name="AutoShape 41"/>
              <p:cNvCxnSpPr>
                <a:cxnSpLocks noChangeShapeType="1"/>
                <a:stCxn id="19510" idx="5"/>
                <a:endCxn id="19514" idx="0"/>
              </p:cNvCxnSpPr>
              <p:nvPr/>
            </p:nvCxnSpPr>
            <p:spPr bwMode="auto">
              <a:xfrm>
                <a:off x="889" y="1570"/>
                <a:ext cx="261" cy="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18" name="Oval 42"/>
              <p:cNvSpPr>
                <a:spLocks noChangeArrowheads="1"/>
              </p:cNvSpPr>
              <p:nvPr/>
            </p:nvSpPr>
            <p:spPr bwMode="auto">
              <a:xfrm>
                <a:off x="1098" y="896"/>
                <a:ext cx="235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19519" name="AutoShape 43"/>
              <p:cNvCxnSpPr>
                <a:cxnSpLocks noChangeShapeType="1"/>
                <a:stCxn id="19518" idx="3"/>
                <a:endCxn id="19510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20" name="AutoShape 4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21" name="AutoShape 45"/>
              <p:cNvCxnSpPr>
                <a:cxnSpLocks noChangeShapeType="1"/>
                <a:stCxn id="19518" idx="5"/>
                <a:endCxn id="19520" idx="0"/>
              </p:cNvCxnSpPr>
              <p:nvPr/>
            </p:nvCxnSpPr>
            <p:spPr bwMode="auto">
              <a:xfrm>
                <a:off x="1274" y="1217"/>
                <a:ext cx="427" cy="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93" name="Text Box 46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zig-zig</a:t>
              </a:r>
            </a:p>
          </p:txBody>
        </p:sp>
        <p:grpSp>
          <p:nvGrpSpPr>
            <p:cNvPr id="19494" name="Group 62"/>
            <p:cNvGrpSpPr>
              <a:grpSpLocks/>
            </p:cNvGrpSpPr>
            <p:nvPr/>
          </p:nvGrpSpPr>
          <p:grpSpPr bwMode="auto">
            <a:xfrm>
              <a:off x="4032" y="804"/>
              <a:ext cx="1636" cy="1321"/>
              <a:chOff x="816" y="2399"/>
              <a:chExt cx="1636" cy="1626"/>
            </a:xfrm>
          </p:grpSpPr>
          <p:sp>
            <p:nvSpPr>
              <p:cNvPr id="19496" name="Oval 47"/>
              <p:cNvSpPr>
                <a:spLocks noChangeArrowheads="1"/>
              </p:cNvSpPr>
              <p:nvPr/>
            </p:nvSpPr>
            <p:spPr bwMode="auto">
              <a:xfrm flipH="1">
                <a:off x="1570" y="2765"/>
                <a:ext cx="243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497" name="Oval 48"/>
              <p:cNvSpPr>
                <a:spLocks noChangeArrowheads="1"/>
              </p:cNvSpPr>
              <p:nvPr/>
            </p:nvSpPr>
            <p:spPr bwMode="auto">
              <a:xfrm flipH="1">
                <a:off x="1862" y="3102"/>
                <a:ext cx="235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9498" name="AutoShape 49"/>
              <p:cNvSpPr>
                <a:spLocks noChangeArrowheads="1"/>
              </p:cNvSpPr>
              <p:nvPr/>
            </p:nvSpPr>
            <p:spPr bwMode="auto">
              <a:xfrm flipH="1">
                <a:off x="2010" y="344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9" name="AutoShape 50"/>
              <p:cNvSpPr>
                <a:spLocks noChangeArrowheads="1"/>
              </p:cNvSpPr>
              <p:nvPr/>
            </p:nvSpPr>
            <p:spPr bwMode="auto">
              <a:xfrm flipH="1">
                <a:off x="1578" y="3441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AutoShape 51"/>
              <p:cNvSpPr>
                <a:spLocks noChangeArrowheads="1"/>
              </p:cNvSpPr>
              <p:nvPr/>
            </p:nvSpPr>
            <p:spPr bwMode="auto">
              <a:xfrm flipH="1">
                <a:off x="1169" y="3070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01" name="AutoShape 52"/>
              <p:cNvCxnSpPr>
                <a:cxnSpLocks noChangeShapeType="1"/>
                <a:stCxn id="19496" idx="3"/>
                <a:endCxn id="19497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2" name="AutoShape 53"/>
              <p:cNvCxnSpPr>
                <a:cxnSpLocks noChangeShapeType="1"/>
                <a:stCxn id="19497" idx="3"/>
                <a:endCxn id="19498" idx="0"/>
              </p:cNvCxnSpPr>
              <p:nvPr/>
            </p:nvCxnSpPr>
            <p:spPr bwMode="auto">
              <a:xfrm>
                <a:off x="2033" y="3383"/>
                <a:ext cx="148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3" name="AutoShape 54"/>
              <p:cNvCxnSpPr>
                <a:cxnSpLocks noChangeShapeType="1"/>
                <a:stCxn id="19497" idx="5"/>
                <a:endCxn id="19499" idx="0"/>
              </p:cNvCxnSpPr>
              <p:nvPr/>
            </p:nvCxnSpPr>
            <p:spPr bwMode="auto">
              <a:xfrm flipH="1">
                <a:off x="1749" y="3383"/>
                <a:ext cx="147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4" name="AutoShape 55"/>
              <p:cNvCxnSpPr>
                <a:cxnSpLocks noChangeShapeType="1"/>
                <a:stCxn id="19496" idx="5"/>
                <a:endCxn id="19500" idx="0"/>
              </p:cNvCxnSpPr>
              <p:nvPr/>
            </p:nvCxnSpPr>
            <p:spPr bwMode="auto">
              <a:xfrm flipH="1">
                <a:off x="1340" y="3047"/>
                <a:ext cx="265" cy="1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5" name="Oval 56"/>
              <p:cNvSpPr>
                <a:spLocks noChangeArrowheads="1"/>
              </p:cNvSpPr>
              <p:nvPr/>
            </p:nvSpPr>
            <p:spPr bwMode="auto">
              <a:xfrm flipH="1">
                <a:off x="1182" y="2399"/>
                <a:ext cx="243" cy="41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19506" name="AutoShape 57"/>
              <p:cNvCxnSpPr>
                <a:cxnSpLocks noChangeShapeType="1"/>
                <a:stCxn id="19505" idx="3"/>
                <a:endCxn id="19496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7" name="AutoShape 58"/>
              <p:cNvSpPr>
                <a:spLocks noChangeArrowheads="1"/>
              </p:cNvSpPr>
              <p:nvPr/>
            </p:nvSpPr>
            <p:spPr bwMode="auto">
              <a:xfrm flipH="1">
                <a:off x="816" y="2685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08" name="AutoShape 59"/>
              <p:cNvCxnSpPr>
                <a:cxnSpLocks noChangeShapeType="1"/>
                <a:stCxn id="19505" idx="5"/>
                <a:endCxn id="19507" idx="0"/>
              </p:cNvCxnSpPr>
              <p:nvPr/>
            </p:nvCxnSpPr>
            <p:spPr bwMode="auto">
              <a:xfrm flipH="1">
                <a:off x="987" y="2682"/>
                <a:ext cx="230" cy="1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95" name="Line 6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63" name="Group 92"/>
          <p:cNvGrpSpPr>
            <a:grpSpLocks/>
          </p:cNvGrpSpPr>
          <p:nvPr/>
        </p:nvGrpSpPr>
        <p:grpSpPr bwMode="auto">
          <a:xfrm>
            <a:off x="3571876" y="4688674"/>
            <a:ext cx="5480097" cy="1788326"/>
            <a:chOff x="2585" y="647"/>
            <a:chExt cx="3207" cy="1696"/>
          </a:xfrm>
        </p:grpSpPr>
        <p:cxnSp>
          <p:nvCxnSpPr>
            <p:cNvPr id="19464" name="AutoShape 64"/>
            <p:cNvCxnSpPr>
              <a:cxnSpLocks noChangeShapeType="1"/>
              <a:stCxn id="19475" idx="5"/>
              <a:endCxn id="1946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Text Box 65"/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zig-zag</a:t>
              </a:r>
            </a:p>
          </p:txBody>
        </p:sp>
        <p:sp>
          <p:nvSpPr>
            <p:cNvPr id="19466" name="Oval 66"/>
            <p:cNvSpPr>
              <a:spLocks noChangeArrowheads="1"/>
            </p:cNvSpPr>
            <p:nvPr/>
          </p:nvSpPr>
          <p:spPr bwMode="auto">
            <a:xfrm>
              <a:off x="3389" y="1091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67" name="Oval 67"/>
            <p:cNvSpPr>
              <a:spLocks noChangeArrowheads="1"/>
            </p:cNvSpPr>
            <p:nvPr/>
          </p:nvSpPr>
          <p:spPr bwMode="auto">
            <a:xfrm>
              <a:off x="3101" y="14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68" name="AutoShape 68"/>
            <p:cNvSpPr>
              <a:spLocks noChangeArrowheads="1"/>
            </p:cNvSpPr>
            <p:nvPr/>
          </p:nvSpPr>
          <p:spPr bwMode="auto">
            <a:xfrm>
              <a:off x="2825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69" name="AutoShape 69"/>
            <p:cNvSpPr>
              <a:spLocks noChangeArrowheads="1"/>
            </p:cNvSpPr>
            <p:nvPr/>
          </p:nvSpPr>
          <p:spPr bwMode="auto">
            <a:xfrm>
              <a:off x="3257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70" name="AutoShape 70"/>
            <p:cNvSpPr>
              <a:spLocks noChangeArrowheads="1"/>
            </p:cNvSpPr>
            <p:nvPr/>
          </p:nvSpPr>
          <p:spPr bwMode="auto">
            <a:xfrm>
              <a:off x="3666" y="139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71" name="AutoShape 71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72"/>
            <p:cNvCxnSpPr>
              <a:cxnSpLocks noChangeShapeType="1"/>
              <a:stCxn id="19467" idx="3"/>
              <a:endCxn id="19468" idx="0"/>
            </p:cNvCxnSpPr>
            <p:nvPr/>
          </p:nvCxnSpPr>
          <p:spPr bwMode="auto">
            <a:xfrm flipH="1">
              <a:off x="2984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73"/>
            <p:cNvCxnSpPr>
              <a:cxnSpLocks noChangeShapeType="1"/>
              <a:stCxn id="19467" idx="5"/>
              <a:endCxn id="19469" idx="0"/>
            </p:cNvCxnSpPr>
            <p:nvPr/>
          </p:nvCxnSpPr>
          <p:spPr bwMode="auto">
            <a:xfrm>
              <a:off x="3276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74"/>
            <p:cNvCxnSpPr>
              <a:cxnSpLocks noChangeShapeType="1"/>
              <a:stCxn id="19466" idx="5"/>
              <a:endCxn id="19470" idx="0"/>
            </p:cNvCxnSpPr>
            <p:nvPr/>
          </p:nvCxnSpPr>
          <p:spPr bwMode="auto">
            <a:xfrm>
              <a:off x="3564" y="1398"/>
              <a:ext cx="261" cy="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5" name="Oval 75"/>
            <p:cNvSpPr>
              <a:spLocks noChangeArrowheads="1"/>
            </p:cNvSpPr>
            <p:nvPr/>
          </p:nvSpPr>
          <p:spPr bwMode="auto">
            <a:xfrm>
              <a:off x="2920" y="7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476" name="AutoShape 76"/>
            <p:cNvSpPr>
              <a:spLocks noChangeArrowheads="1"/>
            </p:cNvSpPr>
            <p:nvPr/>
          </p:nvSpPr>
          <p:spPr bwMode="auto">
            <a:xfrm>
              <a:off x="2585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77" name="AutoShape 77"/>
            <p:cNvCxnSpPr>
              <a:cxnSpLocks noChangeShapeType="1"/>
              <a:stCxn id="19475" idx="3"/>
              <a:endCxn id="19476" idx="0"/>
            </p:cNvCxnSpPr>
            <p:nvPr/>
          </p:nvCxnSpPr>
          <p:spPr bwMode="auto">
            <a:xfrm flipH="1">
              <a:off x="2744" y="1076"/>
              <a:ext cx="199" cy="2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Oval 78"/>
            <p:cNvSpPr>
              <a:spLocks noChangeArrowheads="1"/>
            </p:cNvSpPr>
            <p:nvPr/>
          </p:nvSpPr>
          <p:spPr bwMode="auto">
            <a:xfrm>
              <a:off x="5192" y="1110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79" name="Oval 79"/>
            <p:cNvSpPr>
              <a:spLocks noChangeArrowheads="1"/>
            </p:cNvSpPr>
            <p:nvPr/>
          </p:nvSpPr>
          <p:spPr bwMode="auto">
            <a:xfrm>
              <a:off x="4712" y="7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80" name="AutoShape 80"/>
            <p:cNvSpPr>
              <a:spLocks noChangeArrowheads="1"/>
            </p:cNvSpPr>
            <p:nvPr/>
          </p:nvSpPr>
          <p:spPr bwMode="auto">
            <a:xfrm>
              <a:off x="4477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81" name="AutoShape 81"/>
            <p:cNvSpPr>
              <a:spLocks noChangeArrowheads="1"/>
            </p:cNvSpPr>
            <p:nvPr/>
          </p:nvSpPr>
          <p:spPr bwMode="auto">
            <a:xfrm>
              <a:off x="4908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82" name="AutoShape 82"/>
            <p:cNvSpPr>
              <a:spLocks noChangeArrowheads="1"/>
            </p:cNvSpPr>
            <p:nvPr/>
          </p:nvSpPr>
          <p:spPr bwMode="auto">
            <a:xfrm>
              <a:off x="538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83" name="AutoShape 83"/>
            <p:cNvCxnSpPr>
              <a:cxnSpLocks noChangeShapeType="1"/>
              <a:stCxn id="19478" idx="1"/>
              <a:endCxn id="19479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AutoShape 84"/>
            <p:cNvCxnSpPr>
              <a:cxnSpLocks noChangeShapeType="1"/>
              <a:stCxn id="19487" idx="5"/>
              <a:endCxn id="19480" idx="0"/>
            </p:cNvCxnSpPr>
            <p:nvPr/>
          </p:nvCxnSpPr>
          <p:spPr bwMode="auto">
            <a:xfrm>
              <a:off x="4496" y="1377"/>
              <a:ext cx="13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AutoShape 85"/>
            <p:cNvCxnSpPr>
              <a:cxnSpLocks noChangeShapeType="1"/>
              <a:stCxn id="19478" idx="3"/>
              <a:endCxn id="19481" idx="0"/>
            </p:cNvCxnSpPr>
            <p:nvPr/>
          </p:nvCxnSpPr>
          <p:spPr bwMode="auto">
            <a:xfrm flipH="1">
              <a:off x="5067" y="1397"/>
              <a:ext cx="153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AutoShape 86"/>
            <p:cNvCxnSpPr>
              <a:cxnSpLocks noChangeShapeType="1"/>
              <a:stCxn id="19478" idx="5"/>
              <a:endCxn id="19482" idx="0"/>
            </p:cNvCxnSpPr>
            <p:nvPr/>
          </p:nvCxnSpPr>
          <p:spPr bwMode="auto">
            <a:xfrm>
              <a:off x="5362" y="1397"/>
              <a:ext cx="179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7" name="Oval 87"/>
            <p:cNvSpPr>
              <a:spLocks noChangeArrowheads="1"/>
            </p:cNvSpPr>
            <p:nvPr/>
          </p:nvSpPr>
          <p:spPr bwMode="auto">
            <a:xfrm>
              <a:off x="4327" y="10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19488" name="AutoShape 88"/>
            <p:cNvCxnSpPr>
              <a:cxnSpLocks noChangeShapeType="1"/>
              <a:stCxn id="19487" idx="7"/>
              <a:endCxn id="19479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AutoShape 89"/>
            <p:cNvSpPr>
              <a:spLocks noChangeArrowheads="1"/>
            </p:cNvSpPr>
            <p:nvPr/>
          </p:nvSpPr>
          <p:spPr bwMode="auto">
            <a:xfrm>
              <a:off x="409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90" name="AutoShape 90"/>
            <p:cNvCxnSpPr>
              <a:cxnSpLocks noChangeShapeType="1"/>
              <a:stCxn id="19487" idx="3"/>
              <a:endCxn id="19489" idx="0"/>
            </p:cNvCxnSpPr>
            <p:nvPr/>
          </p:nvCxnSpPr>
          <p:spPr bwMode="auto">
            <a:xfrm flipH="1">
              <a:off x="4251" y="1377"/>
              <a:ext cx="9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Line 91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164399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of Splaying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>
                <a:solidFill>
                  <a:srgbClr val="000000"/>
                </a:solidFill>
              </a:rPr>
              <a:t>Cost of splaying a node x at depth d of a tree rooted at r:</a:t>
            </a:r>
          </a:p>
          <a:p>
            <a:pPr lvl="1" eaLnBrk="1" hangingPunct="1"/>
            <a:r>
              <a:rPr lang="en-US" altLang="lv-LV" smtClean="0">
                <a:solidFill>
                  <a:srgbClr val="000000"/>
                </a:solidFill>
              </a:rPr>
              <a:t>at most 3(rank(r) - rank(x)) - d + 2:</a:t>
            </a:r>
          </a:p>
          <a:p>
            <a:pPr lvl="1" eaLnBrk="1" hangingPunct="1"/>
            <a:r>
              <a:rPr lang="en-US" altLang="lv-LV" smtClean="0">
                <a:solidFill>
                  <a:srgbClr val="000000"/>
                </a:solidFill>
              </a:rPr>
              <a:t>Proof: Splaying x takes d/2 splaying substeps: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38DA17-7C3E-4169-910B-27935868850C}" type="slidenum">
              <a:rPr lang="en-US" altLang="lv-LV" sz="1400"/>
              <a:pPr eaLnBrk="1" hangingPunct="1"/>
              <a:t>49</a:t>
            </a:fld>
            <a:endParaRPr lang="en-US" altLang="lv-LV" sz="140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595689" y="3352801"/>
          <a:ext cx="5691187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590560" imgH="1346040" progId="Equation.3">
                  <p:embed/>
                </p:oleObj>
              </mc:Choice>
              <mc:Fallback>
                <p:oleObj name="Equation" r:id="rId3" imgW="2590560" imgH="13460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3352801"/>
                        <a:ext cx="5691187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8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(2,4) Trees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A (2,4) tree (also called 2-4 tree or 2-3-4 tree) is a multi-way search with the following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>
                <a:solidFill>
                  <a:schemeClr val="tx2"/>
                </a:solidFill>
              </a:rPr>
              <a:t>Node-Size Property</a:t>
            </a:r>
            <a:r>
              <a:rPr lang="en-US" altLang="lv-LV" sz="1800"/>
              <a:t>: every internal node has at most four children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>
                <a:solidFill>
                  <a:schemeClr val="tx2"/>
                </a:solidFill>
              </a:rPr>
              <a:t>Depth Property</a:t>
            </a:r>
            <a:r>
              <a:rPr lang="en-US" altLang="lv-LV" sz="1800"/>
              <a:t>: all the external nodes have the same depth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Depending on the number of children, an internal node of a (2,4) tree is called a 2-node, 3-node or 4-node</a:t>
            </a:r>
          </a:p>
        </p:txBody>
      </p:sp>
      <p:sp>
        <p:nvSpPr>
          <p:cNvPr id="7174" name="Oval 33"/>
          <p:cNvSpPr>
            <a:spLocks noChangeArrowheads="1"/>
          </p:cNvSpPr>
          <p:nvPr/>
        </p:nvSpPr>
        <p:spPr bwMode="auto">
          <a:xfrm>
            <a:off x="5057775" y="3962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10   15   24</a:t>
            </a:r>
          </a:p>
        </p:txBody>
      </p:sp>
      <p:sp>
        <p:nvSpPr>
          <p:cNvPr id="7175" name="Oval 34"/>
          <p:cNvSpPr>
            <a:spLocks noChangeArrowheads="1"/>
          </p:cNvSpPr>
          <p:nvPr/>
        </p:nvSpPr>
        <p:spPr bwMode="auto">
          <a:xfrm>
            <a:off x="2667000" y="4876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2   8</a:t>
            </a:r>
            <a:endParaRPr lang="en-US" altLang="lv-LV" sz="2400"/>
          </a:p>
        </p:txBody>
      </p:sp>
      <p:sp>
        <p:nvSpPr>
          <p:cNvPr id="7176" name="Oval 35"/>
          <p:cNvSpPr>
            <a:spLocks noChangeArrowheads="1"/>
          </p:cNvSpPr>
          <p:nvPr/>
        </p:nvSpPr>
        <p:spPr bwMode="auto">
          <a:xfrm>
            <a:off x="5029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12</a:t>
            </a:r>
          </a:p>
        </p:txBody>
      </p:sp>
      <p:sp>
        <p:nvSpPr>
          <p:cNvPr id="7177" name="Oval 37"/>
          <p:cNvSpPr>
            <a:spLocks noChangeArrowheads="1"/>
          </p:cNvSpPr>
          <p:nvPr/>
        </p:nvSpPr>
        <p:spPr bwMode="auto">
          <a:xfrm>
            <a:off x="82296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27    32</a:t>
            </a:r>
            <a:endParaRPr lang="en-US" altLang="lv-LV" sz="2400"/>
          </a:p>
        </p:txBody>
      </p:sp>
      <p:sp>
        <p:nvSpPr>
          <p:cNvPr id="7178" name="Rectangle 38"/>
          <p:cNvSpPr>
            <a:spLocks noChangeAspect="1" noChangeArrowheads="1"/>
          </p:cNvSpPr>
          <p:nvPr/>
        </p:nvSpPr>
        <p:spPr bwMode="auto">
          <a:xfrm>
            <a:off x="8180388" y="55626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9" name="Rectangle 39"/>
          <p:cNvSpPr>
            <a:spLocks noChangeAspect="1" noChangeArrowheads="1"/>
          </p:cNvSpPr>
          <p:nvPr/>
        </p:nvSpPr>
        <p:spPr bwMode="auto">
          <a:xfrm>
            <a:off x="9753601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40"/>
          <p:cNvSpPr>
            <a:spLocks noChangeAspect="1" noChangeArrowheads="1"/>
          </p:cNvSpPr>
          <p:nvPr/>
        </p:nvSpPr>
        <p:spPr bwMode="auto">
          <a:xfrm>
            <a:off x="5029201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41"/>
          <p:cNvSpPr>
            <a:spLocks noChangeAspect="1" noChangeArrowheads="1"/>
          </p:cNvSpPr>
          <p:nvPr/>
        </p:nvSpPr>
        <p:spPr bwMode="auto">
          <a:xfrm>
            <a:off x="5791201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Rectangle 42"/>
          <p:cNvSpPr>
            <a:spLocks noChangeAspect="1" noChangeArrowheads="1"/>
          </p:cNvSpPr>
          <p:nvPr/>
        </p:nvSpPr>
        <p:spPr bwMode="auto">
          <a:xfrm>
            <a:off x="2541588" y="55626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3" name="Rectangle 43"/>
          <p:cNvSpPr>
            <a:spLocks noChangeAspect="1" noChangeArrowheads="1"/>
          </p:cNvSpPr>
          <p:nvPr/>
        </p:nvSpPr>
        <p:spPr bwMode="auto">
          <a:xfrm>
            <a:off x="3362326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45"/>
          <p:cNvSpPr>
            <a:spLocks noChangeAspect="1" noChangeArrowheads="1"/>
          </p:cNvSpPr>
          <p:nvPr/>
        </p:nvSpPr>
        <p:spPr bwMode="auto">
          <a:xfrm>
            <a:off x="4191001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85" name="AutoShape 46"/>
          <p:cNvCxnSpPr>
            <a:cxnSpLocks noChangeShapeType="1"/>
            <a:stCxn id="7174" idx="3"/>
            <a:endCxn id="7175" idx="0"/>
          </p:cNvCxnSpPr>
          <p:nvPr/>
        </p:nvCxnSpPr>
        <p:spPr bwMode="auto">
          <a:xfrm flipH="1">
            <a:off x="3467101" y="4297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47"/>
          <p:cNvCxnSpPr>
            <a:cxnSpLocks noChangeShapeType="1"/>
            <a:endCxn id="7176" idx="0"/>
          </p:cNvCxnSpPr>
          <p:nvPr/>
        </p:nvCxnSpPr>
        <p:spPr bwMode="auto">
          <a:xfrm flipH="1">
            <a:off x="5562601" y="4324351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48"/>
          <p:cNvCxnSpPr>
            <a:cxnSpLocks noChangeShapeType="1"/>
            <a:stCxn id="7174" idx="5"/>
            <a:endCxn id="7177" idx="0"/>
          </p:cNvCxnSpPr>
          <p:nvPr/>
        </p:nvCxnSpPr>
        <p:spPr bwMode="auto">
          <a:xfrm>
            <a:off x="7138988" y="4297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9"/>
          <p:cNvCxnSpPr>
            <a:cxnSpLocks noChangeShapeType="1"/>
            <a:stCxn id="7175" idx="3"/>
            <a:endCxn id="7182" idx="0"/>
          </p:cNvCxnSpPr>
          <p:nvPr/>
        </p:nvCxnSpPr>
        <p:spPr bwMode="auto">
          <a:xfrm flipH="1">
            <a:off x="2643188" y="52117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50"/>
          <p:cNvCxnSpPr>
            <a:cxnSpLocks noChangeShapeType="1"/>
            <a:stCxn id="7175" idx="5"/>
            <a:endCxn id="7184" idx="0"/>
          </p:cNvCxnSpPr>
          <p:nvPr/>
        </p:nvCxnSpPr>
        <p:spPr bwMode="auto">
          <a:xfrm>
            <a:off x="4032250" y="52117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Rectangle 54"/>
          <p:cNvSpPr>
            <a:spLocks noChangeAspect="1" noChangeArrowheads="1"/>
          </p:cNvSpPr>
          <p:nvPr/>
        </p:nvSpPr>
        <p:spPr bwMode="auto">
          <a:xfrm>
            <a:off x="8980488" y="5562601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91" name="AutoShape 55"/>
          <p:cNvCxnSpPr>
            <a:cxnSpLocks noChangeShapeType="1"/>
            <a:stCxn id="7190" idx="0"/>
            <a:endCxn id="7177" idx="4"/>
          </p:cNvCxnSpPr>
          <p:nvPr/>
        </p:nvCxnSpPr>
        <p:spPr bwMode="auto">
          <a:xfrm flipH="1" flipV="1">
            <a:off x="9067800" y="52673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56"/>
          <p:cNvCxnSpPr>
            <a:cxnSpLocks noChangeShapeType="1"/>
            <a:stCxn id="7178" idx="0"/>
            <a:endCxn id="7177" idx="3"/>
          </p:cNvCxnSpPr>
          <p:nvPr/>
        </p:nvCxnSpPr>
        <p:spPr bwMode="auto">
          <a:xfrm flipV="1">
            <a:off x="8281989" y="52117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7"/>
          <p:cNvCxnSpPr>
            <a:cxnSpLocks noChangeShapeType="1"/>
            <a:stCxn id="7179" idx="0"/>
            <a:endCxn id="7177" idx="5"/>
          </p:cNvCxnSpPr>
          <p:nvPr/>
        </p:nvCxnSpPr>
        <p:spPr bwMode="auto">
          <a:xfrm flipH="1" flipV="1">
            <a:off x="9659938" y="52117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2"/>
          <p:cNvCxnSpPr>
            <a:cxnSpLocks noChangeShapeType="1"/>
            <a:stCxn id="7183" idx="0"/>
            <a:endCxn id="7175" idx="4"/>
          </p:cNvCxnSpPr>
          <p:nvPr/>
        </p:nvCxnSpPr>
        <p:spPr bwMode="auto">
          <a:xfrm flipV="1">
            <a:off x="3463926" y="52673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Oval 63"/>
          <p:cNvSpPr>
            <a:spLocks noChangeArrowheads="1"/>
          </p:cNvSpPr>
          <p:nvPr/>
        </p:nvSpPr>
        <p:spPr bwMode="auto">
          <a:xfrm>
            <a:off x="64770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18</a:t>
            </a:r>
          </a:p>
        </p:txBody>
      </p:sp>
      <p:sp>
        <p:nvSpPr>
          <p:cNvPr id="7196" name="Rectangle 64"/>
          <p:cNvSpPr>
            <a:spLocks noChangeAspect="1" noChangeArrowheads="1"/>
          </p:cNvSpPr>
          <p:nvPr/>
        </p:nvSpPr>
        <p:spPr bwMode="auto">
          <a:xfrm>
            <a:off x="6477001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7" name="Rectangle 65"/>
          <p:cNvSpPr>
            <a:spLocks noChangeAspect="1" noChangeArrowheads="1"/>
          </p:cNvSpPr>
          <p:nvPr/>
        </p:nvSpPr>
        <p:spPr bwMode="auto">
          <a:xfrm>
            <a:off x="7315201" y="5562601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198" name="AutoShape 68"/>
          <p:cNvCxnSpPr>
            <a:cxnSpLocks noChangeShapeType="1"/>
            <a:endCxn id="7195" idx="0"/>
          </p:cNvCxnSpPr>
          <p:nvPr/>
        </p:nvCxnSpPr>
        <p:spPr bwMode="auto">
          <a:xfrm>
            <a:off x="6562726" y="4343401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69"/>
          <p:cNvCxnSpPr>
            <a:cxnSpLocks noChangeShapeType="1"/>
            <a:stCxn id="7180" idx="0"/>
          </p:cNvCxnSpPr>
          <p:nvPr/>
        </p:nvCxnSpPr>
        <p:spPr bwMode="auto">
          <a:xfrm flipV="1">
            <a:off x="5130800" y="52498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70"/>
          <p:cNvCxnSpPr>
            <a:cxnSpLocks noChangeShapeType="1"/>
            <a:stCxn id="7196" idx="0"/>
          </p:cNvCxnSpPr>
          <p:nvPr/>
        </p:nvCxnSpPr>
        <p:spPr bwMode="auto">
          <a:xfrm flipV="1">
            <a:off x="6578600" y="5257801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71"/>
          <p:cNvCxnSpPr>
            <a:cxnSpLocks noChangeShapeType="1"/>
            <a:stCxn id="7197" idx="0"/>
          </p:cNvCxnSpPr>
          <p:nvPr/>
        </p:nvCxnSpPr>
        <p:spPr bwMode="auto">
          <a:xfrm flipH="1" flipV="1">
            <a:off x="7215188" y="5238751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72"/>
          <p:cNvCxnSpPr>
            <a:cxnSpLocks noChangeShapeType="1"/>
            <a:stCxn id="7181" idx="0"/>
          </p:cNvCxnSpPr>
          <p:nvPr/>
        </p:nvCxnSpPr>
        <p:spPr bwMode="auto">
          <a:xfrm flipH="1" flipV="1">
            <a:off x="5711826" y="5257801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19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Splay Trees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Recall: rank of a node is logarithm of its size.</a:t>
            </a:r>
          </a:p>
          <a:p>
            <a:pPr eaLnBrk="1" hangingPunct="1"/>
            <a:r>
              <a:rPr lang="en-US" altLang="lv-LV" smtClean="0"/>
              <a:t>Thus, amortized cost of any splay operation is O(log n)</a:t>
            </a:r>
          </a:p>
          <a:p>
            <a:pPr eaLnBrk="1" hangingPunct="1"/>
            <a:r>
              <a:rPr lang="en-US" altLang="lv-LV" smtClean="0"/>
              <a:t>In fact, the analysis goes through for any reasonable definition of rank(x)</a:t>
            </a:r>
          </a:p>
          <a:p>
            <a:pPr eaLnBrk="1" hangingPunct="1"/>
            <a:r>
              <a:rPr lang="en-US" altLang="lv-LV" smtClean="0"/>
              <a:t>This implies that splay trees can actually adapt to perform searches on frequently-requested items much faster than O(log n) in some cases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150E78-47F0-4EFC-8B75-AC9C19B67B92}" type="slidenum">
              <a:rPr lang="en-US" altLang="lv-LV" sz="1400"/>
              <a:pPr eaLnBrk="1" hangingPunct="1"/>
              <a:t>50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0825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trees are used to handle items quickly, it is the speed of operations and not the tree’s structure that is critical</a:t>
            </a:r>
          </a:p>
          <a:p>
            <a:r>
              <a:rPr lang="lv-LV" dirty="0" smtClean="0"/>
              <a:t>N</a:t>
            </a:r>
            <a:r>
              <a:rPr lang="en-US" dirty="0" err="1" smtClean="0"/>
              <a:t>ot</a:t>
            </a:r>
            <a:r>
              <a:rPr lang="en-US" dirty="0" smtClean="0"/>
              <a:t> all items in a tree are likely to be used with equal frequency</a:t>
            </a:r>
          </a:p>
          <a:p>
            <a:r>
              <a:rPr lang="lv-LV" dirty="0" smtClean="0"/>
              <a:t>I</a:t>
            </a:r>
            <a:r>
              <a:rPr lang="en-US" dirty="0" err="1" smtClean="0"/>
              <a:t>mprov</a:t>
            </a:r>
            <a:r>
              <a:rPr lang="lv-LV" dirty="0" smtClean="0"/>
              <a:t>ing</a:t>
            </a:r>
            <a:r>
              <a:rPr lang="en-US" dirty="0" smtClean="0"/>
              <a:t> access to </a:t>
            </a:r>
            <a:r>
              <a:rPr lang="lv-LV" dirty="0" smtClean="0"/>
              <a:t>frequently searched items</a:t>
            </a:r>
            <a:r>
              <a:rPr lang="lv-LV" dirty="0"/>
              <a:t> </a:t>
            </a:r>
            <a:r>
              <a:rPr lang="en-US" dirty="0" smtClean="0"/>
              <a:t>can improve</a:t>
            </a:r>
            <a:r>
              <a:rPr lang="lv-LV" dirty="0" smtClean="0"/>
              <a:t> the average-case time complexity. </a:t>
            </a:r>
            <a:r>
              <a:rPr lang="en-US" dirty="0" smtClean="0"/>
              <a:t>This is the basis for </a:t>
            </a:r>
            <a:r>
              <a:rPr lang="en-US" b="1" i="1" dirty="0" smtClean="0"/>
              <a:t>self-adjusting trees</a:t>
            </a:r>
            <a:endParaRPr lang="lv-LV" b="1" i="1" dirty="0" smtClean="0"/>
          </a:p>
          <a:p>
            <a:r>
              <a:rPr lang="en-US" dirty="0"/>
              <a:t>Each node could </a:t>
            </a:r>
            <a:r>
              <a:rPr lang="lv-LV" dirty="0" smtClean="0"/>
              <a:t>count # of accesses. Or the</a:t>
            </a:r>
            <a:r>
              <a:rPr lang="en-US" dirty="0" smtClean="0"/>
              <a:t> </a:t>
            </a:r>
            <a:r>
              <a:rPr lang="en-US" dirty="0"/>
              <a:t>assumption that an item that has been accessed will be accessed soon </a:t>
            </a:r>
            <a:r>
              <a:rPr lang="en-US" dirty="0" smtClean="0"/>
              <a:t>again</a:t>
            </a:r>
            <a:r>
              <a:rPr lang="lv-LV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"Rotate to Root" – 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Brian Allen, Ian </a:t>
            </a:r>
            <a:r>
              <a:rPr lang="en-US" sz="2000" dirty="0" smtClean="0"/>
              <a:t>Munroe</a:t>
            </a:r>
            <a:r>
              <a:rPr lang="lv-LV" sz="2000" dirty="0" smtClean="0"/>
              <a:t> [1978]</a:t>
            </a:r>
            <a:r>
              <a:rPr lang="en-US" sz="2000" dirty="0" smtClean="0"/>
              <a:t>, </a:t>
            </a:r>
            <a:r>
              <a:rPr lang="en-US" sz="2000" dirty="0"/>
              <a:t>and James </a:t>
            </a:r>
            <a:r>
              <a:rPr lang="en-US" sz="2000" dirty="0" err="1" smtClean="0"/>
              <a:t>Bitner</a:t>
            </a:r>
            <a:r>
              <a:rPr lang="lv-LV" sz="2000" dirty="0" smtClean="0"/>
              <a:t> [1979]</a:t>
            </a:r>
            <a:r>
              <a:rPr lang="en-US" sz="2000" dirty="0" smtClean="0"/>
              <a:t> </a:t>
            </a:r>
            <a:r>
              <a:rPr lang="en-US" sz="2000" dirty="0"/>
              <a:t>proposed </a:t>
            </a:r>
            <a:r>
              <a:rPr lang="lv-LV" sz="2000" dirty="0" smtClean="0"/>
              <a:t>two strategies:</a:t>
            </a:r>
          </a:p>
          <a:p>
            <a:pPr marL="0" indent="0">
              <a:buNone/>
            </a:pPr>
            <a:r>
              <a:rPr lang="en-US" sz="2000" b="1" i="1" dirty="0" smtClean="0"/>
              <a:t>Single </a:t>
            </a:r>
            <a:r>
              <a:rPr lang="en-US" sz="2000" b="1" i="1" dirty="0"/>
              <a:t>rotation</a:t>
            </a:r>
            <a:r>
              <a:rPr lang="en-US" sz="2000" dirty="0"/>
              <a:t> – if an element in a child is accessed, rotate the child around the parent, unless it is the </a:t>
            </a:r>
            <a:r>
              <a:rPr lang="en-US" sz="2000" dirty="0" smtClean="0"/>
              <a:t>root</a:t>
            </a:r>
            <a:endParaRPr lang="lv-LV" sz="2000" dirty="0" smtClean="0"/>
          </a:p>
          <a:p>
            <a:pPr marL="0" indent="0">
              <a:buNone/>
            </a:pPr>
            <a:r>
              <a:rPr lang="en-US" sz="2000" b="1" i="1" dirty="0" smtClean="0"/>
              <a:t>Moving </a:t>
            </a:r>
            <a:r>
              <a:rPr lang="en-US" sz="2000" b="1" i="1" dirty="0"/>
              <a:t>to the root</a:t>
            </a:r>
            <a:r>
              <a:rPr lang="en-US" sz="2000" dirty="0"/>
              <a:t> – the parent-child rotation is repeated until the element that was accessed is the </a:t>
            </a:r>
            <a:r>
              <a:rPr lang="en-US" sz="2000" dirty="0" err="1" smtClean="0"/>
              <a:t>roo</a:t>
            </a:r>
            <a:r>
              <a:rPr lang="lv-LV" sz="2000" dirty="0" smtClean="0"/>
              <a:t>t.</a:t>
            </a:r>
            <a:endParaRPr lang="en-US" sz="2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400" dirty="0"/>
              <a:t>T</a:t>
            </a:r>
            <a:r>
              <a:rPr lang="en-US" sz="2400" dirty="0" err="1"/>
              <a:t>hese</a:t>
            </a:r>
            <a:r>
              <a:rPr lang="en-US" sz="2400" dirty="0"/>
              <a:t> strategies don’t work well in the case of skewed </a:t>
            </a:r>
            <a:r>
              <a:rPr lang="en-US" sz="2400" dirty="0" smtClean="0"/>
              <a:t>trees</a:t>
            </a:r>
            <a:r>
              <a:rPr lang="lv-LV" sz="2400" dirty="0" smtClean="0"/>
              <a:t>; tree might slowly improve its structure: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2" y="3048000"/>
            <a:ext cx="4368800" cy="347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1" y="4668819"/>
            <a:ext cx="5809540" cy="185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964069" y="3038475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 to root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11015662" y="5265003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S to root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1884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"Splaying" – Approach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Robert </a:t>
            </a:r>
            <a:r>
              <a:rPr lang="en-US" sz="1800" dirty="0" err="1"/>
              <a:t>Tarjan</a:t>
            </a:r>
            <a:r>
              <a:rPr lang="en-US" sz="1800" dirty="0"/>
              <a:t> and Daniel </a:t>
            </a:r>
            <a:r>
              <a:rPr lang="en-US" sz="1800" dirty="0" err="1"/>
              <a:t>Sleator</a:t>
            </a:r>
            <a:r>
              <a:rPr lang="lv-LV" sz="1800" dirty="0"/>
              <a:t>,</a:t>
            </a:r>
            <a:r>
              <a:rPr lang="en-US" sz="1800" dirty="0"/>
              <a:t> 1985</a:t>
            </a:r>
          </a:p>
          <a:p>
            <a:r>
              <a:rPr lang="lv-LV" sz="1800" b="1" i="1" dirty="0">
                <a:solidFill>
                  <a:srgbClr val="0070C0"/>
                </a:solidFill>
              </a:rPr>
              <a:t>Sp</a:t>
            </a:r>
            <a:r>
              <a:rPr lang="en-US" sz="1800" b="1" i="1" dirty="0">
                <a:solidFill>
                  <a:srgbClr val="0070C0"/>
                </a:solidFill>
              </a:rPr>
              <a:t>laying</a:t>
            </a:r>
            <a:r>
              <a:rPr lang="lv-LV" sz="1800" dirty="0"/>
              <a:t> </a:t>
            </a:r>
            <a:r>
              <a:rPr lang="en-US" sz="1800" dirty="0"/>
              <a:t>applies single rotations in pairs; using an order determined by the links between child, parent, and grandparent</a:t>
            </a:r>
          </a:p>
          <a:p>
            <a:r>
              <a:rPr lang="lv-LV" sz="1800" dirty="0"/>
              <a:t>3 cases </a:t>
            </a:r>
            <a:r>
              <a:rPr lang="en-US" sz="1800" dirty="0"/>
              <a:t>based on relationship</a:t>
            </a:r>
            <a:r>
              <a:rPr lang="lv-LV" sz="1800" dirty="0"/>
              <a:t>s</a:t>
            </a:r>
            <a:r>
              <a:rPr lang="en-US" sz="1800" dirty="0"/>
              <a:t> between a node </a:t>
            </a:r>
            <a:r>
              <a:rPr lang="en-US" sz="1800" i="1" dirty="0"/>
              <a:t>R</a:t>
            </a:r>
            <a:r>
              <a:rPr lang="en-US" sz="1800" dirty="0"/>
              <a:t>, its parent </a:t>
            </a:r>
            <a:r>
              <a:rPr lang="en-US" sz="1800" i="1" dirty="0"/>
              <a:t>Q</a:t>
            </a:r>
            <a:r>
              <a:rPr lang="en-US" sz="1800" dirty="0"/>
              <a:t>, and grandparent </a:t>
            </a:r>
            <a:r>
              <a:rPr lang="en-US" sz="1800" i="1" dirty="0"/>
              <a:t>P</a:t>
            </a:r>
            <a:r>
              <a:rPr lang="en-US" sz="1800" dirty="0"/>
              <a:t> (if </a:t>
            </a:r>
            <a:r>
              <a:rPr lang="lv-LV" sz="1800" dirty="0"/>
              <a:t>exists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Case 1 – The root node is </a:t>
            </a:r>
            <a:r>
              <a:rPr lang="en-US" sz="1800" i="1" dirty="0"/>
              <a:t>R</a:t>
            </a:r>
            <a:r>
              <a:rPr lang="en-US" sz="1800" dirty="0"/>
              <a:t>’s parent</a:t>
            </a:r>
          </a:p>
          <a:p>
            <a:pPr lvl="1"/>
            <a:r>
              <a:rPr lang="en-US" sz="1800" dirty="0"/>
              <a:t>Case 2 – Called the </a:t>
            </a:r>
            <a:r>
              <a:rPr lang="en-US" sz="1800" i="1" dirty="0"/>
              <a:t>homogeneous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,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</a:t>
            </a:r>
            <a:r>
              <a:rPr lang="en-US" sz="1800" dirty="0"/>
              <a:t> (or, </a:t>
            </a:r>
            <a:r>
              <a:rPr lang="en-US" sz="1800" i="1" dirty="0"/>
              <a:t>R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are right children)</a:t>
            </a:r>
          </a:p>
          <a:p>
            <a:pPr lvl="1"/>
            <a:r>
              <a:rPr lang="en-US" sz="1800" dirty="0"/>
              <a:t>Case 3 – Called the </a:t>
            </a:r>
            <a:r>
              <a:rPr lang="en-US" sz="1800" i="1" dirty="0"/>
              <a:t>heterogeneous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right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 </a:t>
            </a:r>
            <a:r>
              <a:rPr lang="en-US" sz="1800" dirty="0"/>
              <a:t>(or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right child of </a:t>
            </a:r>
            <a:r>
              <a:rPr lang="en-US" sz="1800" i="1" dirty="0"/>
              <a:t>P</a:t>
            </a:r>
            <a:r>
              <a:rPr lang="en-US" sz="1800" dirty="0"/>
              <a:t>)</a:t>
            </a:r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39892"/>
            <a:ext cx="4408968" cy="402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4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495799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In accessing the node </a:t>
            </a:r>
            <a:r>
              <a:rPr lang="en-US" sz="2000" i="1" dirty="0" smtClean="0"/>
              <a:t>T</a:t>
            </a:r>
            <a:r>
              <a:rPr lang="en-US" sz="2000" dirty="0" smtClean="0"/>
              <a:t> in the fifth level of the tree, the shape is improved a great deal; after accessing </a:t>
            </a:r>
            <a:r>
              <a:rPr lang="en-US" sz="2000" i="1" dirty="0" smtClean="0"/>
              <a:t>R</a:t>
            </a:r>
            <a:r>
              <a:rPr lang="en-US" sz="2000" dirty="0" smtClean="0"/>
              <a:t>, the improvement is dramatic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endParaRPr lang="lv-LV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48101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96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Height of a (2,4) Tree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>
                <a:solidFill>
                  <a:schemeClr val="tx2"/>
                </a:solidFill>
              </a:rPr>
              <a:t>Theorem:</a:t>
            </a:r>
            <a:r>
              <a:rPr lang="en-US" altLang="lv-LV" sz="2000"/>
              <a:t> A (2,4) tree storing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/>
              <a:t>items has height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/>
              <a:t>	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be the height of a (2,4) tree with 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/>
              <a:t>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Since there are at least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items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0, … , </a:t>
            </a:r>
            <a:r>
              <a:rPr lang="en-US" altLang="lv-LV" sz="1800" b="1" i="1">
                <a:latin typeface="Times New Roman" panose="02020603050405020304" pitchFamily="18" charset="0"/>
              </a:rPr>
              <a:t>h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and no items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, we have</a:t>
            </a:r>
            <a:br>
              <a:rPr lang="en-US" altLang="lv-LV" sz="1800"/>
            </a:br>
            <a:r>
              <a:rPr lang="en-US" altLang="lv-LV" sz="1800"/>
              <a:t>		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>
                <a:latin typeface="Times New Roman" panose="02020603050405020304" pitchFamily="18" charset="0"/>
              </a:rPr>
              <a:t>2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4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  <a:endParaRPr lang="en-US" altLang="lv-LV" sz="1800" b="1" i="1" baseline="30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Thus,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log (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>
                <a:latin typeface="Times New Roman" panose="02020603050405020304" pitchFamily="18" charset="0"/>
              </a:rPr>
              <a:t>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Searching in a (2,4) tree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items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time</a:t>
            </a: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H="1">
            <a:off x="3917950" y="59785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H="1">
            <a:off x="3917950" y="55229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3917950" y="50657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>
            <a:off x="3917950" y="46101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7167564" y="44069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203" name="Group 12"/>
          <p:cNvGrpSpPr>
            <a:grpSpLocks/>
          </p:cNvGrpSpPr>
          <p:nvPr/>
        </p:nvGrpSpPr>
        <p:grpSpPr bwMode="auto">
          <a:xfrm>
            <a:off x="5991225" y="4879975"/>
            <a:ext cx="2743200" cy="338138"/>
            <a:chOff x="2139" y="2808"/>
            <a:chExt cx="1950" cy="240"/>
          </a:xfrm>
        </p:grpSpPr>
        <p:sp>
          <p:nvSpPr>
            <p:cNvPr id="8241" name="Oval 13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42" name="Oval 14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8204" name="AutoShape 15"/>
          <p:cNvCxnSpPr>
            <a:cxnSpLocks noChangeShapeType="1"/>
            <a:stCxn id="8202" idx="3"/>
            <a:endCxn id="8242" idx="7"/>
          </p:cNvCxnSpPr>
          <p:nvPr/>
        </p:nvCxnSpPr>
        <p:spPr bwMode="auto">
          <a:xfrm flipH="1">
            <a:off x="6280151" y="47053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6"/>
          <p:cNvCxnSpPr>
            <a:cxnSpLocks noChangeShapeType="1"/>
            <a:stCxn id="8241" idx="1"/>
            <a:endCxn id="8202" idx="5"/>
          </p:cNvCxnSpPr>
          <p:nvPr/>
        </p:nvCxnSpPr>
        <p:spPr bwMode="auto">
          <a:xfrm flipH="1" flipV="1">
            <a:off x="7456488" y="47053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7"/>
          <p:cNvCxnSpPr>
            <a:cxnSpLocks noChangeShapeType="1"/>
            <a:stCxn id="8240" idx="1"/>
            <a:endCxn id="8241" idx="5"/>
          </p:cNvCxnSpPr>
          <p:nvPr/>
        </p:nvCxnSpPr>
        <p:spPr bwMode="auto">
          <a:xfrm flipH="1" flipV="1">
            <a:off x="8685213" y="51784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8"/>
          <p:cNvCxnSpPr>
            <a:cxnSpLocks noChangeShapeType="1"/>
            <a:stCxn id="8239" idx="7"/>
            <a:endCxn id="8241" idx="3"/>
          </p:cNvCxnSpPr>
          <p:nvPr/>
        </p:nvCxnSpPr>
        <p:spPr bwMode="auto">
          <a:xfrm flipV="1">
            <a:off x="8083550" y="51784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9"/>
          <p:cNvCxnSpPr>
            <a:cxnSpLocks noChangeShapeType="1"/>
            <a:stCxn id="8220" idx="0"/>
            <a:endCxn id="8237" idx="5"/>
          </p:cNvCxnSpPr>
          <p:nvPr/>
        </p:nvCxnSpPr>
        <p:spPr bwMode="auto">
          <a:xfrm flipH="1" flipV="1">
            <a:off x="6880226" y="5651501"/>
            <a:ext cx="182563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20"/>
          <p:cNvCxnSpPr>
            <a:cxnSpLocks noChangeShapeType="1"/>
            <a:stCxn id="8219" idx="0"/>
            <a:endCxn id="8237" idx="3"/>
          </p:cNvCxnSpPr>
          <p:nvPr/>
        </p:nvCxnSpPr>
        <p:spPr bwMode="auto">
          <a:xfrm flipV="1">
            <a:off x="6459539" y="5651501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21"/>
          <p:cNvCxnSpPr>
            <a:cxnSpLocks noChangeShapeType="1"/>
            <a:stCxn id="8238" idx="7"/>
            <a:endCxn id="8242" idx="3"/>
          </p:cNvCxnSpPr>
          <p:nvPr/>
        </p:nvCxnSpPr>
        <p:spPr bwMode="auto">
          <a:xfrm flipV="1">
            <a:off x="5678488" y="51784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2"/>
          <p:cNvCxnSpPr>
            <a:cxnSpLocks noChangeShapeType="1"/>
            <a:stCxn id="8237" idx="1"/>
            <a:endCxn id="8242" idx="5"/>
          </p:cNvCxnSpPr>
          <p:nvPr/>
        </p:nvCxnSpPr>
        <p:spPr bwMode="auto">
          <a:xfrm flipH="1" flipV="1">
            <a:off x="6280151" y="51784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3"/>
          <p:cNvCxnSpPr>
            <a:cxnSpLocks noChangeShapeType="1"/>
            <a:stCxn id="8221" idx="0"/>
            <a:endCxn id="8238" idx="5"/>
          </p:cNvCxnSpPr>
          <p:nvPr/>
        </p:nvCxnSpPr>
        <p:spPr bwMode="auto">
          <a:xfrm flipH="1" flipV="1">
            <a:off x="5678489" y="5651501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4"/>
          <p:cNvCxnSpPr>
            <a:cxnSpLocks noChangeShapeType="1"/>
            <a:stCxn id="8236" idx="0"/>
            <a:endCxn id="8238" idx="3"/>
          </p:cNvCxnSpPr>
          <p:nvPr/>
        </p:nvCxnSpPr>
        <p:spPr bwMode="auto">
          <a:xfrm flipV="1">
            <a:off x="5227639" y="5651500"/>
            <a:ext cx="211137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5"/>
          <p:cNvCxnSpPr>
            <a:cxnSpLocks noChangeShapeType="1"/>
            <a:stCxn id="8223" idx="0"/>
            <a:endCxn id="8239" idx="5"/>
          </p:cNvCxnSpPr>
          <p:nvPr/>
        </p:nvCxnSpPr>
        <p:spPr bwMode="auto">
          <a:xfrm flipH="1" flipV="1">
            <a:off x="8083551" y="5651501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6"/>
          <p:cNvCxnSpPr>
            <a:cxnSpLocks noChangeShapeType="1"/>
            <a:stCxn id="8222" idx="0"/>
            <a:endCxn id="8239" idx="3"/>
          </p:cNvCxnSpPr>
          <p:nvPr/>
        </p:nvCxnSpPr>
        <p:spPr bwMode="auto">
          <a:xfrm flipV="1">
            <a:off x="7662864" y="5651501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16" name="Group 27"/>
          <p:cNvGrpSpPr>
            <a:grpSpLocks/>
          </p:cNvGrpSpPr>
          <p:nvPr/>
        </p:nvGrpSpPr>
        <p:grpSpPr bwMode="auto">
          <a:xfrm>
            <a:off x="5389564" y="5353050"/>
            <a:ext cx="3944937" cy="338138"/>
            <a:chOff x="1711" y="3144"/>
            <a:chExt cx="2805" cy="240"/>
          </a:xfrm>
        </p:grpSpPr>
        <p:sp>
          <p:nvSpPr>
            <p:cNvPr id="8237" name="Oval 28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38" name="Oval 29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39" name="Oval 30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40" name="Oval 31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8217" name="AutoShape 32"/>
          <p:cNvCxnSpPr>
            <a:cxnSpLocks noChangeShapeType="1"/>
            <a:stCxn id="8225" idx="0"/>
            <a:endCxn id="8240" idx="5"/>
          </p:cNvCxnSpPr>
          <p:nvPr/>
        </p:nvCxnSpPr>
        <p:spPr bwMode="auto">
          <a:xfrm flipH="1" flipV="1">
            <a:off x="9285288" y="5651501"/>
            <a:ext cx="182562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33"/>
          <p:cNvCxnSpPr>
            <a:cxnSpLocks noChangeShapeType="1"/>
            <a:stCxn id="8224" idx="0"/>
            <a:endCxn id="8240" idx="3"/>
          </p:cNvCxnSpPr>
          <p:nvPr/>
        </p:nvCxnSpPr>
        <p:spPr bwMode="auto">
          <a:xfrm flipV="1">
            <a:off x="8864601" y="5651501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Rectangle 35"/>
          <p:cNvSpPr>
            <a:spLocks noChangeAspect="1" noChangeArrowheads="1"/>
          </p:cNvSpPr>
          <p:nvPr/>
        </p:nvSpPr>
        <p:spPr bwMode="auto">
          <a:xfrm>
            <a:off x="6337301" y="587375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0" name="Rectangle 36"/>
          <p:cNvSpPr>
            <a:spLocks noChangeAspect="1" noChangeArrowheads="1"/>
          </p:cNvSpPr>
          <p:nvPr/>
        </p:nvSpPr>
        <p:spPr bwMode="auto">
          <a:xfrm>
            <a:off x="6940550" y="58737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1" name="Rectangle 37"/>
          <p:cNvSpPr>
            <a:spLocks noChangeAspect="1" noChangeArrowheads="1"/>
          </p:cNvSpPr>
          <p:nvPr/>
        </p:nvSpPr>
        <p:spPr bwMode="auto">
          <a:xfrm>
            <a:off x="5737225" y="58737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2" name="Rectangle 38"/>
          <p:cNvSpPr>
            <a:spLocks noChangeAspect="1" noChangeArrowheads="1"/>
          </p:cNvSpPr>
          <p:nvPr/>
        </p:nvSpPr>
        <p:spPr bwMode="auto">
          <a:xfrm>
            <a:off x="7540625" y="587375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3" name="Rectangle 39"/>
          <p:cNvSpPr>
            <a:spLocks noChangeAspect="1" noChangeArrowheads="1"/>
          </p:cNvSpPr>
          <p:nvPr/>
        </p:nvSpPr>
        <p:spPr bwMode="auto">
          <a:xfrm>
            <a:off x="8142289" y="587375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4" name="Rectangle 40"/>
          <p:cNvSpPr>
            <a:spLocks noChangeAspect="1" noChangeArrowheads="1"/>
          </p:cNvSpPr>
          <p:nvPr/>
        </p:nvSpPr>
        <p:spPr bwMode="auto">
          <a:xfrm>
            <a:off x="8742364" y="587375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5" name="Rectangle 41"/>
          <p:cNvSpPr>
            <a:spLocks noChangeAspect="1" noChangeArrowheads="1"/>
          </p:cNvSpPr>
          <p:nvPr/>
        </p:nvSpPr>
        <p:spPr bwMode="auto">
          <a:xfrm>
            <a:off x="9345614" y="587375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  <p:sp>
        <p:nvSpPr>
          <p:cNvPr id="8226" name="Text Box 48"/>
          <p:cNvSpPr txBox="1">
            <a:spLocks noChangeArrowheads="1"/>
          </p:cNvSpPr>
          <p:nvPr/>
        </p:nvSpPr>
        <p:spPr bwMode="auto">
          <a:xfrm>
            <a:off x="3551238" y="4424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27" name="Text Box 49"/>
          <p:cNvSpPr txBox="1">
            <a:spLocks noChangeArrowheads="1"/>
          </p:cNvSpPr>
          <p:nvPr/>
        </p:nvSpPr>
        <p:spPr bwMode="auto">
          <a:xfrm>
            <a:off x="3551238" y="4884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28" name="Text Box 50"/>
          <p:cNvSpPr txBox="1">
            <a:spLocks noChangeArrowheads="1"/>
          </p:cNvSpPr>
          <p:nvPr/>
        </p:nvSpPr>
        <p:spPr bwMode="auto">
          <a:xfrm>
            <a:off x="3429001" y="53451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29" name="Text Box 51"/>
          <p:cNvSpPr txBox="1">
            <a:spLocks noChangeArrowheads="1"/>
          </p:cNvSpPr>
          <p:nvPr/>
        </p:nvSpPr>
        <p:spPr bwMode="auto">
          <a:xfrm>
            <a:off x="3551238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0" name="Text Box 52"/>
          <p:cNvSpPr txBox="1">
            <a:spLocks noChangeArrowheads="1"/>
          </p:cNvSpPr>
          <p:nvPr/>
        </p:nvSpPr>
        <p:spPr bwMode="auto">
          <a:xfrm>
            <a:off x="3338514" y="4076701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items</a:t>
            </a:r>
          </a:p>
        </p:txBody>
      </p:sp>
      <p:sp>
        <p:nvSpPr>
          <p:cNvPr id="8231" name="Text Box 53"/>
          <p:cNvSpPr txBox="1">
            <a:spLocks noChangeArrowheads="1"/>
          </p:cNvSpPr>
          <p:nvPr/>
        </p:nvSpPr>
        <p:spPr bwMode="auto">
          <a:xfrm>
            <a:off x="2822575" y="4424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32" name="Text Box 54"/>
          <p:cNvSpPr txBox="1">
            <a:spLocks noChangeArrowheads="1"/>
          </p:cNvSpPr>
          <p:nvPr/>
        </p:nvSpPr>
        <p:spPr bwMode="auto">
          <a:xfrm>
            <a:off x="2822575" y="4884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33" name="Text Box 55"/>
          <p:cNvSpPr txBox="1">
            <a:spLocks noChangeArrowheads="1"/>
          </p:cNvSpPr>
          <p:nvPr/>
        </p:nvSpPr>
        <p:spPr bwMode="auto">
          <a:xfrm>
            <a:off x="2697163" y="534035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34" name="Text Box 56"/>
          <p:cNvSpPr txBox="1">
            <a:spLocks noChangeArrowheads="1"/>
          </p:cNvSpPr>
          <p:nvPr/>
        </p:nvSpPr>
        <p:spPr bwMode="auto">
          <a:xfrm>
            <a:off x="2816225" y="580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8235" name="Text Box 57"/>
          <p:cNvSpPr txBox="1">
            <a:spLocks noChangeArrowheads="1"/>
          </p:cNvSpPr>
          <p:nvPr/>
        </p:nvSpPr>
        <p:spPr bwMode="auto">
          <a:xfrm>
            <a:off x="2590800" y="40767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depth</a:t>
            </a:r>
          </a:p>
        </p:txBody>
      </p:sp>
      <p:sp>
        <p:nvSpPr>
          <p:cNvPr id="8236" name="Rectangle 58"/>
          <p:cNvSpPr>
            <a:spLocks noChangeAspect="1" noChangeArrowheads="1"/>
          </p:cNvSpPr>
          <p:nvPr/>
        </p:nvSpPr>
        <p:spPr bwMode="auto">
          <a:xfrm>
            <a:off x="5105400" y="5872164"/>
            <a:ext cx="242888" cy="2428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400"/>
          </a:p>
        </p:txBody>
      </p:sp>
    </p:spTree>
    <p:extLst>
      <p:ext uri="{BB962C8B-B14F-4D97-AF65-F5344CB8AC3E}">
        <p14:creationId xmlns:p14="http://schemas.microsoft.com/office/powerpoint/2010/main" val="3708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insert a new item 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  <a:r>
              <a:rPr lang="en-US" altLang="lv-LV" sz="2000">
                <a:latin typeface="Times New Roman" panose="02020603050405020304" pitchFamily="18" charset="0"/>
              </a:rPr>
              <a:t>,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at the parent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of the leaf reached by searching for </a:t>
            </a:r>
            <a:r>
              <a:rPr lang="en-US" altLang="lv-LV" sz="2000" b="1" i="1">
                <a:latin typeface="Times New Roman" panose="02020603050405020304" pitchFamily="18" charset="0"/>
              </a:rPr>
              <a:t>k</a:t>
            </a:r>
          </a:p>
          <a:p>
            <a:pPr lvl="1" eaLnBrk="1" hangingPunct="1"/>
            <a:r>
              <a:rPr lang="en-US" altLang="lv-LV" sz="1800"/>
              <a:t>We preserve the depth property but </a:t>
            </a:r>
          </a:p>
          <a:p>
            <a:pPr lvl="1" eaLnBrk="1" hangingPunct="1"/>
            <a:r>
              <a:rPr lang="en-US" altLang="lv-LV" sz="1800"/>
              <a:t>We may cause an </a:t>
            </a:r>
            <a:r>
              <a:rPr lang="en-US" altLang="lv-LV" sz="1800">
                <a:solidFill>
                  <a:schemeClr val="tx2"/>
                </a:solidFill>
              </a:rPr>
              <a:t>overflow</a:t>
            </a:r>
            <a:r>
              <a:rPr lang="en-US" altLang="lv-LV" sz="1800"/>
              <a:t> (i.e., node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may become a 5-node)</a:t>
            </a:r>
          </a:p>
          <a:p>
            <a:pPr eaLnBrk="1" hangingPunct="1"/>
            <a:r>
              <a:rPr lang="en-US" altLang="lv-LV" sz="2000"/>
              <a:t>Example: inserting key 30 causes an overflow</a:t>
            </a:r>
          </a:p>
        </p:txBody>
      </p:sp>
      <p:sp>
        <p:nvSpPr>
          <p:cNvPr id="9222" name="Oval 9"/>
          <p:cNvSpPr>
            <a:spLocks noChangeAspect="1" noChangeArrowheads="1"/>
          </p:cNvSpPr>
          <p:nvPr/>
        </p:nvSpPr>
        <p:spPr bwMode="auto">
          <a:xfrm>
            <a:off x="7675564" y="3862388"/>
            <a:ext cx="1697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27   32   35</a:t>
            </a:r>
          </a:p>
        </p:txBody>
      </p:sp>
      <p:cxnSp>
        <p:nvCxnSpPr>
          <p:cNvPr id="9223" name="AutoShape 25"/>
          <p:cNvCxnSpPr>
            <a:cxnSpLocks noChangeAspect="1" noChangeShapeType="1"/>
            <a:stCxn id="9252" idx="0"/>
            <a:endCxn id="9222" idx="5"/>
          </p:cNvCxnSpPr>
          <p:nvPr/>
        </p:nvCxnSpPr>
        <p:spPr bwMode="auto">
          <a:xfrm flipH="1" flipV="1">
            <a:off x="9123364" y="4125913"/>
            <a:ext cx="9683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Oval 6"/>
          <p:cNvSpPr>
            <a:spLocks noChangeAspect="1" noChangeArrowheads="1"/>
          </p:cNvSpPr>
          <p:nvPr/>
        </p:nvSpPr>
        <p:spPr bwMode="auto">
          <a:xfrm>
            <a:off x="5307013" y="3352801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10   15   24</a:t>
            </a:r>
          </a:p>
        </p:txBody>
      </p:sp>
      <p:sp>
        <p:nvSpPr>
          <p:cNvPr id="9225" name="Oval 7"/>
          <p:cNvSpPr>
            <a:spLocks noChangeAspect="1" noChangeArrowheads="1"/>
          </p:cNvSpPr>
          <p:nvPr/>
        </p:nvSpPr>
        <p:spPr bwMode="auto">
          <a:xfrm>
            <a:off x="3522664" y="38623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2   8</a:t>
            </a:r>
          </a:p>
        </p:txBody>
      </p:sp>
      <p:sp>
        <p:nvSpPr>
          <p:cNvPr id="9226" name="Oval 8"/>
          <p:cNvSpPr>
            <a:spLocks noChangeAspect="1" noChangeArrowheads="1"/>
          </p:cNvSpPr>
          <p:nvPr/>
        </p:nvSpPr>
        <p:spPr bwMode="auto">
          <a:xfrm>
            <a:off x="5286376" y="3862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12</a:t>
            </a:r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7639051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2"/>
          <p:cNvSpPr>
            <a:spLocks noChangeAspect="1" noChangeArrowheads="1"/>
          </p:cNvSpPr>
          <p:nvPr/>
        </p:nvSpPr>
        <p:spPr bwMode="auto">
          <a:xfrm>
            <a:off x="5286376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3"/>
          <p:cNvSpPr>
            <a:spLocks noChangeAspect="1" noChangeArrowheads="1"/>
          </p:cNvSpPr>
          <p:nvPr/>
        </p:nvSpPr>
        <p:spPr bwMode="auto">
          <a:xfrm>
            <a:off x="5854701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Rectangle 14"/>
          <p:cNvSpPr>
            <a:spLocks noChangeAspect="1" noChangeArrowheads="1"/>
          </p:cNvSpPr>
          <p:nvPr/>
        </p:nvSpPr>
        <p:spPr bwMode="auto">
          <a:xfrm>
            <a:off x="3429001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1" name="Rectangle 15"/>
          <p:cNvSpPr>
            <a:spLocks noChangeAspect="1" noChangeArrowheads="1"/>
          </p:cNvSpPr>
          <p:nvPr/>
        </p:nvSpPr>
        <p:spPr bwMode="auto">
          <a:xfrm>
            <a:off x="4041776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6"/>
          <p:cNvSpPr>
            <a:spLocks noChangeAspect="1" noChangeArrowheads="1"/>
          </p:cNvSpPr>
          <p:nvPr/>
        </p:nvSpPr>
        <p:spPr bwMode="auto">
          <a:xfrm>
            <a:off x="4660901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33" name="AutoShape 17"/>
          <p:cNvCxnSpPr>
            <a:cxnSpLocks noChangeAspect="1" noChangeShapeType="1"/>
            <a:stCxn id="9224" idx="3"/>
            <a:endCxn id="9225" idx="0"/>
          </p:cNvCxnSpPr>
          <p:nvPr/>
        </p:nvCxnSpPr>
        <p:spPr bwMode="auto">
          <a:xfrm flipH="1">
            <a:off x="4121151" y="3614739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9"/>
          <p:cNvCxnSpPr>
            <a:cxnSpLocks noChangeAspect="1" noChangeShapeType="1"/>
            <a:stCxn id="9224" idx="5"/>
            <a:endCxn id="9222" idx="0"/>
          </p:cNvCxnSpPr>
          <p:nvPr/>
        </p:nvCxnSpPr>
        <p:spPr bwMode="auto">
          <a:xfrm>
            <a:off x="6861175" y="361473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0"/>
          <p:cNvCxnSpPr>
            <a:cxnSpLocks noChangeAspect="1" noChangeShapeType="1"/>
            <a:stCxn id="9225" idx="3"/>
            <a:endCxn id="9230" idx="0"/>
          </p:cNvCxnSpPr>
          <p:nvPr/>
        </p:nvCxnSpPr>
        <p:spPr bwMode="auto">
          <a:xfrm flipH="1">
            <a:off x="3505200" y="4113214"/>
            <a:ext cx="19208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Aspect="1" noChangeShapeType="1"/>
            <a:stCxn id="9225" idx="5"/>
            <a:endCxn id="9232" idx="0"/>
          </p:cNvCxnSpPr>
          <p:nvPr/>
        </p:nvCxnSpPr>
        <p:spPr bwMode="auto">
          <a:xfrm>
            <a:off x="4541838" y="4113214"/>
            <a:ext cx="195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Rectangle 22"/>
          <p:cNvSpPr>
            <a:spLocks noChangeAspect="1" noChangeArrowheads="1"/>
          </p:cNvSpPr>
          <p:nvPr/>
        </p:nvSpPr>
        <p:spPr bwMode="auto">
          <a:xfrm>
            <a:off x="8237539" y="4375151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38" name="AutoShape 24"/>
          <p:cNvCxnSpPr>
            <a:cxnSpLocks noChangeAspect="1" noChangeShapeType="1"/>
            <a:stCxn id="9227" idx="0"/>
            <a:endCxn id="9222" idx="3"/>
          </p:cNvCxnSpPr>
          <p:nvPr/>
        </p:nvCxnSpPr>
        <p:spPr bwMode="auto">
          <a:xfrm flipV="1">
            <a:off x="7715250" y="4125913"/>
            <a:ext cx="20955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6"/>
          <p:cNvCxnSpPr>
            <a:cxnSpLocks noChangeAspect="1" noChangeShapeType="1"/>
            <a:stCxn id="9231" idx="0"/>
            <a:endCxn id="9225" idx="4"/>
          </p:cNvCxnSpPr>
          <p:nvPr/>
        </p:nvCxnSpPr>
        <p:spPr bwMode="auto">
          <a:xfrm flipV="1">
            <a:off x="4117975" y="4154488"/>
            <a:ext cx="1588" cy="214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Oval 27"/>
          <p:cNvSpPr>
            <a:spLocks noChangeAspect="1" noChangeArrowheads="1"/>
          </p:cNvSpPr>
          <p:nvPr/>
        </p:nvSpPr>
        <p:spPr bwMode="auto">
          <a:xfrm>
            <a:off x="6367464" y="3862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18</a:t>
            </a:r>
          </a:p>
        </p:txBody>
      </p:sp>
      <p:sp>
        <p:nvSpPr>
          <p:cNvPr id="9241" name="Rectangle 28"/>
          <p:cNvSpPr>
            <a:spLocks noChangeAspect="1" noChangeArrowheads="1"/>
          </p:cNvSpPr>
          <p:nvPr/>
        </p:nvSpPr>
        <p:spPr bwMode="auto">
          <a:xfrm>
            <a:off x="6367463" y="4375151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9"/>
          <p:cNvSpPr>
            <a:spLocks noChangeAspect="1" noChangeArrowheads="1"/>
          </p:cNvSpPr>
          <p:nvPr/>
        </p:nvSpPr>
        <p:spPr bwMode="auto">
          <a:xfrm>
            <a:off x="6992938" y="4375151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43" name="AutoShape 31"/>
          <p:cNvCxnSpPr>
            <a:cxnSpLocks noChangeAspect="1" noChangeShapeType="1"/>
            <a:stCxn id="9228" idx="0"/>
          </p:cNvCxnSpPr>
          <p:nvPr/>
        </p:nvCxnSpPr>
        <p:spPr bwMode="auto">
          <a:xfrm flipV="1">
            <a:off x="5362575" y="4138613"/>
            <a:ext cx="1905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AutoShape 32"/>
          <p:cNvCxnSpPr>
            <a:cxnSpLocks noChangeAspect="1" noChangeShapeType="1"/>
            <a:stCxn id="9241" idx="0"/>
          </p:cNvCxnSpPr>
          <p:nvPr/>
        </p:nvCxnSpPr>
        <p:spPr bwMode="auto">
          <a:xfrm flipV="1">
            <a:off x="6443664" y="4144963"/>
            <a:ext cx="200025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33"/>
          <p:cNvCxnSpPr>
            <a:cxnSpLocks noChangeAspect="1" noChangeShapeType="1"/>
            <a:stCxn id="9242" idx="0"/>
          </p:cNvCxnSpPr>
          <p:nvPr/>
        </p:nvCxnSpPr>
        <p:spPr bwMode="auto">
          <a:xfrm flipH="1" flipV="1">
            <a:off x="6918326" y="4130675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4"/>
          <p:cNvCxnSpPr>
            <a:cxnSpLocks noChangeAspect="1" noChangeShapeType="1"/>
            <a:stCxn id="9229" idx="0"/>
          </p:cNvCxnSpPr>
          <p:nvPr/>
        </p:nvCxnSpPr>
        <p:spPr bwMode="auto">
          <a:xfrm flipH="1" flipV="1">
            <a:off x="5795964" y="4144963"/>
            <a:ext cx="134937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Rectangle 36"/>
          <p:cNvSpPr>
            <a:spLocks noChangeAspect="1" noChangeArrowheads="1"/>
          </p:cNvSpPr>
          <p:nvPr/>
        </p:nvSpPr>
        <p:spPr bwMode="auto">
          <a:xfrm>
            <a:off x="8763001" y="4375151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48" name="AutoShape 39"/>
          <p:cNvCxnSpPr>
            <a:cxnSpLocks noChangeShapeType="1"/>
            <a:stCxn id="9237" idx="0"/>
          </p:cNvCxnSpPr>
          <p:nvPr/>
        </p:nvCxnSpPr>
        <p:spPr bwMode="auto">
          <a:xfrm flipV="1">
            <a:off x="8312151" y="4141788"/>
            <a:ext cx="53975" cy="2143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40"/>
          <p:cNvCxnSpPr>
            <a:cxnSpLocks noChangeShapeType="1"/>
            <a:stCxn id="9247" idx="0"/>
          </p:cNvCxnSpPr>
          <p:nvPr/>
        </p:nvCxnSpPr>
        <p:spPr bwMode="auto">
          <a:xfrm flipH="1" flipV="1">
            <a:off x="8702675" y="4144963"/>
            <a:ext cx="134938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41"/>
          <p:cNvCxnSpPr>
            <a:cxnSpLocks noChangeShapeType="1"/>
            <a:stCxn id="9240" idx="0"/>
          </p:cNvCxnSpPr>
          <p:nvPr/>
        </p:nvCxnSpPr>
        <p:spPr bwMode="auto">
          <a:xfrm flipH="1" flipV="1">
            <a:off x="6416675" y="36369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42"/>
          <p:cNvCxnSpPr>
            <a:cxnSpLocks noChangeShapeType="1"/>
            <a:stCxn id="9226" idx="0"/>
          </p:cNvCxnSpPr>
          <p:nvPr/>
        </p:nvCxnSpPr>
        <p:spPr bwMode="auto">
          <a:xfrm flipV="1">
            <a:off x="5684839" y="36306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2" name="Rectangle 11"/>
          <p:cNvSpPr>
            <a:spLocks noChangeAspect="1" noChangeArrowheads="1"/>
          </p:cNvSpPr>
          <p:nvPr/>
        </p:nvSpPr>
        <p:spPr bwMode="auto">
          <a:xfrm>
            <a:off x="9144001" y="43751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Oval 43"/>
          <p:cNvSpPr>
            <a:spLocks noChangeAspect="1" noChangeArrowheads="1"/>
          </p:cNvSpPr>
          <p:nvPr/>
        </p:nvSpPr>
        <p:spPr bwMode="auto">
          <a:xfrm>
            <a:off x="5307013" y="5181601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10   15   24</a:t>
            </a:r>
          </a:p>
        </p:txBody>
      </p:sp>
      <p:sp>
        <p:nvSpPr>
          <p:cNvPr id="9254" name="Oval 44"/>
          <p:cNvSpPr>
            <a:spLocks noChangeAspect="1" noChangeArrowheads="1"/>
          </p:cNvSpPr>
          <p:nvPr/>
        </p:nvSpPr>
        <p:spPr bwMode="auto">
          <a:xfrm>
            <a:off x="3522664" y="56911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 smtClean="0"/>
              <a:t>  2   </a:t>
            </a:r>
            <a:r>
              <a:rPr lang="en-US" altLang="lv-LV" sz="1600" dirty="0"/>
              <a:t>8</a:t>
            </a:r>
          </a:p>
        </p:txBody>
      </p:sp>
      <p:sp>
        <p:nvSpPr>
          <p:cNvPr id="9255" name="Oval 45"/>
          <p:cNvSpPr>
            <a:spLocks noChangeAspect="1" noChangeArrowheads="1"/>
          </p:cNvSpPr>
          <p:nvPr/>
        </p:nvSpPr>
        <p:spPr bwMode="auto">
          <a:xfrm>
            <a:off x="5286376" y="5691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 smtClean="0"/>
              <a:t> 12</a:t>
            </a:r>
            <a:endParaRPr lang="en-US" altLang="lv-LV" sz="1600" dirty="0"/>
          </a:p>
        </p:txBody>
      </p:sp>
      <p:sp>
        <p:nvSpPr>
          <p:cNvPr id="9256" name="Oval 46"/>
          <p:cNvSpPr>
            <a:spLocks noChangeAspect="1" noChangeArrowheads="1"/>
          </p:cNvSpPr>
          <p:nvPr/>
        </p:nvSpPr>
        <p:spPr bwMode="auto">
          <a:xfrm>
            <a:off x="7675564" y="5691188"/>
            <a:ext cx="2078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/>
              <a:t>27   </a:t>
            </a:r>
            <a:r>
              <a:rPr lang="en-US" altLang="lv-LV" sz="1600">
                <a:solidFill>
                  <a:schemeClr val="tx2"/>
                </a:solidFill>
              </a:rPr>
              <a:t>30</a:t>
            </a:r>
            <a:r>
              <a:rPr lang="en-US" altLang="lv-LV" sz="1600"/>
              <a:t>   32   35</a:t>
            </a:r>
          </a:p>
        </p:txBody>
      </p:sp>
      <p:sp>
        <p:nvSpPr>
          <p:cNvPr id="9257" name="Rectangle 47"/>
          <p:cNvSpPr>
            <a:spLocks noChangeAspect="1" noChangeArrowheads="1"/>
          </p:cNvSpPr>
          <p:nvPr/>
        </p:nvSpPr>
        <p:spPr bwMode="auto">
          <a:xfrm>
            <a:off x="7639051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48"/>
          <p:cNvSpPr>
            <a:spLocks noChangeAspect="1" noChangeArrowheads="1"/>
          </p:cNvSpPr>
          <p:nvPr/>
        </p:nvSpPr>
        <p:spPr bwMode="auto">
          <a:xfrm>
            <a:off x="9601201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49"/>
          <p:cNvSpPr>
            <a:spLocks noChangeAspect="1" noChangeArrowheads="1"/>
          </p:cNvSpPr>
          <p:nvPr/>
        </p:nvSpPr>
        <p:spPr bwMode="auto">
          <a:xfrm>
            <a:off x="5286376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Rectangle 50"/>
          <p:cNvSpPr>
            <a:spLocks noChangeAspect="1" noChangeArrowheads="1"/>
          </p:cNvSpPr>
          <p:nvPr/>
        </p:nvSpPr>
        <p:spPr bwMode="auto">
          <a:xfrm>
            <a:off x="5854701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1" name="Rectangle 51"/>
          <p:cNvSpPr>
            <a:spLocks noChangeAspect="1" noChangeArrowheads="1"/>
          </p:cNvSpPr>
          <p:nvPr/>
        </p:nvSpPr>
        <p:spPr bwMode="auto">
          <a:xfrm>
            <a:off x="3429001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52"/>
          <p:cNvSpPr>
            <a:spLocks noChangeAspect="1" noChangeArrowheads="1"/>
          </p:cNvSpPr>
          <p:nvPr/>
        </p:nvSpPr>
        <p:spPr bwMode="auto">
          <a:xfrm>
            <a:off x="4041776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53"/>
          <p:cNvSpPr>
            <a:spLocks noChangeAspect="1" noChangeArrowheads="1"/>
          </p:cNvSpPr>
          <p:nvPr/>
        </p:nvSpPr>
        <p:spPr bwMode="auto">
          <a:xfrm>
            <a:off x="4660901" y="6191251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64" name="AutoShape 54"/>
          <p:cNvCxnSpPr>
            <a:cxnSpLocks noChangeAspect="1" noChangeShapeType="1"/>
            <a:stCxn id="9253" idx="3"/>
            <a:endCxn id="9254" idx="0"/>
          </p:cNvCxnSpPr>
          <p:nvPr/>
        </p:nvCxnSpPr>
        <p:spPr bwMode="auto">
          <a:xfrm flipH="1">
            <a:off x="4121151" y="5443539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5"/>
          <p:cNvCxnSpPr>
            <a:cxnSpLocks noChangeAspect="1" noChangeShapeType="1"/>
            <a:stCxn id="9253" idx="5"/>
            <a:endCxn id="9256" idx="0"/>
          </p:cNvCxnSpPr>
          <p:nvPr/>
        </p:nvCxnSpPr>
        <p:spPr bwMode="auto">
          <a:xfrm>
            <a:off x="6861175" y="54435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6" name="AutoShape 56"/>
          <p:cNvCxnSpPr>
            <a:cxnSpLocks noChangeAspect="1" noChangeShapeType="1"/>
            <a:stCxn id="9254" idx="3"/>
            <a:endCxn id="9261" idx="0"/>
          </p:cNvCxnSpPr>
          <p:nvPr/>
        </p:nvCxnSpPr>
        <p:spPr bwMode="auto">
          <a:xfrm flipH="1">
            <a:off x="3505200" y="5945189"/>
            <a:ext cx="192088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AutoShape 57"/>
          <p:cNvCxnSpPr>
            <a:cxnSpLocks noChangeAspect="1" noChangeShapeType="1"/>
            <a:stCxn id="9254" idx="5"/>
            <a:endCxn id="9263" idx="0"/>
          </p:cNvCxnSpPr>
          <p:nvPr/>
        </p:nvCxnSpPr>
        <p:spPr bwMode="auto">
          <a:xfrm>
            <a:off x="4543426" y="5945189"/>
            <a:ext cx="1936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8" name="Rectangle 58"/>
          <p:cNvSpPr>
            <a:spLocks noChangeAspect="1" noChangeArrowheads="1"/>
          </p:cNvSpPr>
          <p:nvPr/>
        </p:nvSpPr>
        <p:spPr bwMode="auto">
          <a:xfrm>
            <a:off x="8237539" y="6191251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69" name="AutoShape 59"/>
          <p:cNvCxnSpPr>
            <a:cxnSpLocks noChangeAspect="1" noChangeShapeType="1"/>
            <a:stCxn id="9257" idx="0"/>
            <a:endCxn id="9256" idx="3"/>
          </p:cNvCxnSpPr>
          <p:nvPr/>
        </p:nvCxnSpPr>
        <p:spPr bwMode="auto">
          <a:xfrm flipV="1">
            <a:off x="7715251" y="5954713"/>
            <a:ext cx="265113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60"/>
          <p:cNvCxnSpPr>
            <a:cxnSpLocks noChangeAspect="1" noChangeShapeType="1"/>
            <a:stCxn id="9258" idx="0"/>
            <a:endCxn id="9256" idx="5"/>
          </p:cNvCxnSpPr>
          <p:nvPr/>
        </p:nvCxnSpPr>
        <p:spPr bwMode="auto">
          <a:xfrm flipH="1" flipV="1">
            <a:off x="9448800" y="5954713"/>
            <a:ext cx="2286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AutoShape 61"/>
          <p:cNvCxnSpPr>
            <a:cxnSpLocks noChangeAspect="1" noChangeShapeType="1"/>
            <a:stCxn id="9262" idx="0"/>
            <a:endCxn id="9254" idx="4"/>
          </p:cNvCxnSpPr>
          <p:nvPr/>
        </p:nvCxnSpPr>
        <p:spPr bwMode="auto">
          <a:xfrm flipV="1">
            <a:off x="4117976" y="5986463"/>
            <a:ext cx="3175" cy="195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2" name="Oval 62"/>
          <p:cNvSpPr>
            <a:spLocks noChangeAspect="1" noChangeArrowheads="1"/>
          </p:cNvSpPr>
          <p:nvPr/>
        </p:nvSpPr>
        <p:spPr bwMode="auto">
          <a:xfrm>
            <a:off x="6367464" y="5691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 dirty="0" smtClean="0"/>
              <a:t> 18</a:t>
            </a:r>
            <a:endParaRPr lang="en-US" altLang="lv-LV" sz="1600" dirty="0"/>
          </a:p>
        </p:txBody>
      </p:sp>
      <p:sp>
        <p:nvSpPr>
          <p:cNvPr id="9273" name="Rectangle 63"/>
          <p:cNvSpPr>
            <a:spLocks noChangeAspect="1" noChangeArrowheads="1"/>
          </p:cNvSpPr>
          <p:nvPr/>
        </p:nvSpPr>
        <p:spPr bwMode="auto">
          <a:xfrm>
            <a:off x="6367463" y="6191251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4" name="Rectangle 64"/>
          <p:cNvSpPr>
            <a:spLocks noChangeAspect="1" noChangeArrowheads="1"/>
          </p:cNvSpPr>
          <p:nvPr/>
        </p:nvSpPr>
        <p:spPr bwMode="auto">
          <a:xfrm>
            <a:off x="6992938" y="6191251"/>
            <a:ext cx="150812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75" name="AutoShape 65"/>
          <p:cNvCxnSpPr>
            <a:cxnSpLocks noChangeAspect="1" noChangeShapeType="1"/>
            <a:stCxn id="9259" idx="0"/>
          </p:cNvCxnSpPr>
          <p:nvPr/>
        </p:nvCxnSpPr>
        <p:spPr bwMode="auto">
          <a:xfrm flipV="1">
            <a:off x="5362575" y="5954713"/>
            <a:ext cx="19050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6" name="AutoShape 66"/>
          <p:cNvCxnSpPr>
            <a:cxnSpLocks noChangeAspect="1" noChangeShapeType="1"/>
            <a:stCxn id="9273" idx="0"/>
          </p:cNvCxnSpPr>
          <p:nvPr/>
        </p:nvCxnSpPr>
        <p:spPr bwMode="auto">
          <a:xfrm flipV="1">
            <a:off x="6443664" y="5961063"/>
            <a:ext cx="200025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7" name="AutoShape 67"/>
          <p:cNvCxnSpPr>
            <a:cxnSpLocks noChangeAspect="1" noChangeShapeType="1"/>
            <a:stCxn id="9274" idx="0"/>
          </p:cNvCxnSpPr>
          <p:nvPr/>
        </p:nvCxnSpPr>
        <p:spPr bwMode="auto">
          <a:xfrm flipH="1" flipV="1">
            <a:off x="6929438" y="5964239"/>
            <a:ext cx="139700" cy="2174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8" name="AutoShape 68"/>
          <p:cNvCxnSpPr>
            <a:cxnSpLocks noChangeAspect="1" noChangeShapeType="1"/>
            <a:stCxn id="9260" idx="0"/>
          </p:cNvCxnSpPr>
          <p:nvPr/>
        </p:nvCxnSpPr>
        <p:spPr bwMode="auto">
          <a:xfrm flipH="1" flipV="1">
            <a:off x="5795964" y="5961063"/>
            <a:ext cx="134937" cy="220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9" name="Rectangle 69"/>
          <p:cNvSpPr>
            <a:spLocks noChangeAspect="1" noChangeArrowheads="1"/>
          </p:cNvSpPr>
          <p:nvPr/>
        </p:nvSpPr>
        <p:spPr bwMode="auto">
          <a:xfrm>
            <a:off x="8651876" y="6191251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80" name="AutoShape 70"/>
          <p:cNvCxnSpPr>
            <a:cxnSpLocks noChangeShapeType="1"/>
            <a:stCxn id="9268" idx="0"/>
          </p:cNvCxnSpPr>
          <p:nvPr/>
        </p:nvCxnSpPr>
        <p:spPr bwMode="auto">
          <a:xfrm flipV="1">
            <a:off x="8312150" y="5976938"/>
            <a:ext cx="82550" cy="1952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1" name="AutoShape 71"/>
          <p:cNvCxnSpPr>
            <a:cxnSpLocks noChangeShapeType="1"/>
            <a:stCxn id="9279" idx="0"/>
            <a:endCxn id="9256" idx="4"/>
          </p:cNvCxnSpPr>
          <p:nvPr/>
        </p:nvCxnSpPr>
        <p:spPr bwMode="auto">
          <a:xfrm flipH="1" flipV="1">
            <a:off x="8715376" y="5995988"/>
            <a:ext cx="11113" cy="1762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2" name="AutoShape 72"/>
          <p:cNvCxnSpPr>
            <a:cxnSpLocks noChangeShapeType="1"/>
            <a:stCxn id="9272" idx="0"/>
          </p:cNvCxnSpPr>
          <p:nvPr/>
        </p:nvCxnSpPr>
        <p:spPr bwMode="auto">
          <a:xfrm flipH="1" flipV="1">
            <a:off x="6416675" y="54657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3" name="AutoShape 73"/>
          <p:cNvCxnSpPr>
            <a:cxnSpLocks noChangeShapeType="1"/>
            <a:stCxn id="9255" idx="0"/>
          </p:cNvCxnSpPr>
          <p:nvPr/>
        </p:nvCxnSpPr>
        <p:spPr bwMode="auto">
          <a:xfrm flipV="1">
            <a:off x="5684839" y="54594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4" name="AutoShape 78"/>
          <p:cNvSpPr>
            <a:spLocks noChangeArrowheads="1"/>
          </p:cNvSpPr>
          <p:nvPr/>
        </p:nvSpPr>
        <p:spPr bwMode="auto">
          <a:xfrm>
            <a:off x="6096000" y="4648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Rectangle 79"/>
          <p:cNvSpPr>
            <a:spLocks noChangeAspect="1" noChangeArrowheads="1"/>
          </p:cNvSpPr>
          <p:nvPr/>
        </p:nvSpPr>
        <p:spPr bwMode="auto">
          <a:xfrm>
            <a:off x="9067801" y="6191251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9286" name="AutoShape 80"/>
          <p:cNvCxnSpPr>
            <a:cxnSpLocks noChangeShapeType="1"/>
            <a:stCxn id="9285" idx="0"/>
          </p:cNvCxnSpPr>
          <p:nvPr/>
        </p:nvCxnSpPr>
        <p:spPr bwMode="auto">
          <a:xfrm flipH="1" flipV="1">
            <a:off x="9058275" y="5995989"/>
            <a:ext cx="84138" cy="18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7" name="Text Box 81"/>
          <p:cNvSpPr txBox="1">
            <a:spLocks noChangeArrowheads="1"/>
          </p:cNvSpPr>
          <p:nvPr/>
        </p:nvSpPr>
        <p:spPr bwMode="auto">
          <a:xfrm>
            <a:off x="8458201" y="3487739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9288" name="Text Box 82"/>
          <p:cNvSpPr txBox="1">
            <a:spLocks noChangeArrowheads="1"/>
          </p:cNvSpPr>
          <p:nvPr/>
        </p:nvSpPr>
        <p:spPr bwMode="auto">
          <a:xfrm>
            <a:off x="8694738" y="5334001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839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Overflow and Split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handle an </a:t>
            </a:r>
            <a:r>
              <a:rPr lang="en-US" altLang="lv-LV" sz="2000">
                <a:solidFill>
                  <a:schemeClr val="tx2"/>
                </a:solidFill>
              </a:rPr>
              <a:t>overflow</a:t>
            </a:r>
            <a:r>
              <a:rPr lang="en-US" altLang="lv-LV" sz="2000"/>
              <a:t> at a 5-node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 with a </a:t>
            </a:r>
            <a:r>
              <a:rPr lang="en-US" altLang="lv-LV" sz="2000">
                <a:solidFill>
                  <a:schemeClr val="tx2"/>
                </a:solidFill>
              </a:rPr>
              <a:t>split operation</a:t>
            </a:r>
            <a:r>
              <a:rPr lang="en-US" altLang="lv-LV" sz="2000"/>
              <a:t>: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baseline="-25000">
                <a:latin typeface="Times New Roman" panose="02020603050405020304" pitchFamily="18" charset="0"/>
              </a:rPr>
              <a:t>1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baseline="-25000">
                <a:latin typeface="Times New Roman" panose="02020603050405020304" pitchFamily="18" charset="0"/>
              </a:rPr>
              <a:t>5</a:t>
            </a:r>
            <a:r>
              <a:rPr lang="en-US" altLang="lv-LV" sz="1800"/>
              <a:t> be the children of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and 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aseline="-25000">
                <a:latin typeface="Times New Roman" panose="02020603050405020304" pitchFamily="18" charset="0"/>
              </a:rPr>
              <a:t>1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aseline="-25000">
                <a:latin typeface="Times New Roman" panose="02020603050405020304" pitchFamily="18" charset="0"/>
              </a:rPr>
              <a:t>4</a:t>
            </a:r>
            <a:r>
              <a:rPr lang="en-US" altLang="lv-LV" sz="1800"/>
              <a:t> be the keys of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endParaRPr lang="en-US" altLang="lv-LV" sz="1800"/>
          </a:p>
          <a:p>
            <a:pPr lvl="1" eaLnBrk="1" hangingPunct="1"/>
            <a:r>
              <a:rPr lang="en-US" altLang="lv-LV" sz="1800"/>
              <a:t>node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/>
              <a:t> is replaced nodes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i="1">
                <a:latin typeface="Times New Roman" panose="02020603050405020304" pitchFamily="18" charset="0"/>
              </a:rPr>
              <a:t>' </a:t>
            </a:r>
            <a:r>
              <a:rPr lang="en-US" altLang="lv-LV" sz="1800"/>
              <a:t>and 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 i="1">
                <a:latin typeface="Times New Roman" panose="02020603050405020304" pitchFamily="18" charset="0"/>
              </a:rPr>
              <a:t>"</a:t>
            </a:r>
            <a:endParaRPr lang="en-US" altLang="lv-LV" sz="18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i="1">
                <a:latin typeface="Times New Roman" panose="02020603050405020304" pitchFamily="18" charset="0"/>
              </a:rPr>
              <a:t>'</a:t>
            </a:r>
            <a:r>
              <a:rPr lang="en-US" altLang="lv-LV" sz="1600"/>
              <a:t> is a 3-node with keys </a:t>
            </a:r>
            <a:r>
              <a:rPr lang="en-US" altLang="lv-LV" sz="1600" b="1" i="1">
                <a:latin typeface="Times New Roman" panose="02020603050405020304" pitchFamily="18" charset="0"/>
              </a:rPr>
              <a:t>k</a:t>
            </a:r>
            <a:r>
              <a:rPr lang="en-US" altLang="lv-LV" sz="1600" baseline="-25000">
                <a:latin typeface="Times New Roman" panose="02020603050405020304" pitchFamily="18" charset="0"/>
              </a:rPr>
              <a:t>1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latin typeface="Times New Roman" panose="02020603050405020304" pitchFamily="18" charset="0"/>
              </a:rPr>
              <a:t>k</a:t>
            </a:r>
            <a:r>
              <a:rPr lang="en-US" altLang="lv-LV" sz="1600" baseline="-25000">
                <a:latin typeface="Times New Roman" panose="02020603050405020304" pitchFamily="18" charset="0"/>
              </a:rPr>
              <a:t>2</a:t>
            </a:r>
            <a:r>
              <a:rPr lang="en-US" altLang="lv-LV" sz="1600"/>
              <a:t> and children </a:t>
            </a:r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baseline="-25000">
                <a:latin typeface="Times New Roman" panose="02020603050405020304" pitchFamily="18" charset="0"/>
              </a:rPr>
              <a:t>1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baseline="-25000">
                <a:latin typeface="Times New Roman" panose="02020603050405020304" pitchFamily="18" charset="0"/>
              </a:rPr>
              <a:t>2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baseline="-25000">
                <a:latin typeface="Times New Roman" panose="02020603050405020304" pitchFamily="18" charset="0"/>
              </a:rPr>
              <a:t>3</a:t>
            </a:r>
            <a:endParaRPr lang="en-US" altLang="lv-LV" sz="16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i="1">
                <a:latin typeface="Times New Roman" panose="02020603050405020304" pitchFamily="18" charset="0"/>
              </a:rPr>
              <a:t>"</a:t>
            </a:r>
            <a:r>
              <a:rPr lang="en-US" altLang="lv-LV" sz="1600"/>
              <a:t> is a 2-node with key </a:t>
            </a:r>
            <a:r>
              <a:rPr lang="en-US" altLang="lv-LV" sz="1600" b="1" i="1">
                <a:latin typeface="Times New Roman" panose="02020603050405020304" pitchFamily="18" charset="0"/>
              </a:rPr>
              <a:t>k</a:t>
            </a:r>
            <a:r>
              <a:rPr lang="en-US" altLang="lv-LV" sz="1600" baseline="-25000">
                <a:latin typeface="Times New Roman" panose="02020603050405020304" pitchFamily="18" charset="0"/>
              </a:rPr>
              <a:t>4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/>
              <a:t>and children </a:t>
            </a:r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baseline="-25000">
                <a:latin typeface="Times New Roman" panose="02020603050405020304" pitchFamily="18" charset="0"/>
              </a:rPr>
              <a:t>4</a:t>
            </a:r>
            <a:r>
              <a:rPr lang="en-US" altLang="lv-LV" sz="1600">
                <a:latin typeface="Times New Roman" panose="02020603050405020304" pitchFamily="18" charset="0"/>
              </a:rPr>
              <a:t> </a:t>
            </a:r>
            <a:r>
              <a:rPr lang="en-US" altLang="lv-LV" sz="1600" b="1" i="1">
                <a:latin typeface="Times New Roman" panose="02020603050405020304" pitchFamily="18" charset="0"/>
              </a:rPr>
              <a:t>v</a:t>
            </a:r>
            <a:r>
              <a:rPr lang="en-US" altLang="lv-LV" sz="1600" baseline="-25000">
                <a:latin typeface="Times New Roman" panose="02020603050405020304" pitchFamily="18" charset="0"/>
              </a:rPr>
              <a:t>5</a:t>
            </a:r>
          </a:p>
          <a:p>
            <a:pPr lvl="1" eaLnBrk="1" hangingPunct="1"/>
            <a:r>
              <a:rPr lang="en-US" altLang="lv-LV" sz="1800"/>
              <a:t>key </a:t>
            </a:r>
            <a:r>
              <a:rPr lang="en-US" altLang="lv-LV" sz="1800" b="1" i="1">
                <a:latin typeface="Times New Roman" panose="02020603050405020304" pitchFamily="18" charset="0"/>
              </a:rPr>
              <a:t>k</a:t>
            </a:r>
            <a:r>
              <a:rPr lang="en-US" altLang="lv-LV" sz="1800" baseline="-25000">
                <a:latin typeface="Times New Roman" panose="02020603050405020304" pitchFamily="18" charset="0"/>
              </a:rPr>
              <a:t>3 </a:t>
            </a:r>
            <a:r>
              <a:rPr lang="en-US" altLang="lv-LV" sz="1800"/>
              <a:t> is inserted into the parent 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/>
              <a:t> of </a:t>
            </a:r>
            <a:r>
              <a:rPr lang="en-US" altLang="lv-LV" sz="1800" b="1" i="1">
                <a:latin typeface="Times New Roman" panose="02020603050405020304" pitchFamily="18" charset="0"/>
              </a:rPr>
              <a:t>v </a:t>
            </a:r>
            <a:r>
              <a:rPr lang="en-US" altLang="lv-LV" sz="1800"/>
              <a:t>(a new root may be created)</a:t>
            </a:r>
          </a:p>
          <a:p>
            <a:pPr eaLnBrk="1" hangingPunct="1"/>
            <a:r>
              <a:rPr lang="en-US" altLang="lv-LV" sz="2000"/>
              <a:t>The overflow may propagate to the parent node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endParaRPr lang="en-US" altLang="lv-LV" sz="2000"/>
          </a:p>
        </p:txBody>
      </p:sp>
      <p:sp>
        <p:nvSpPr>
          <p:cNvPr id="10246" name="Oval 419"/>
          <p:cNvSpPr>
            <a:spLocks noChangeAspect="1" noChangeArrowheads="1"/>
          </p:cNvSpPr>
          <p:nvPr/>
        </p:nvSpPr>
        <p:spPr bwMode="auto">
          <a:xfrm>
            <a:off x="3246438" y="4283075"/>
            <a:ext cx="11795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15   24</a:t>
            </a:r>
          </a:p>
        </p:txBody>
      </p:sp>
      <p:sp>
        <p:nvSpPr>
          <p:cNvPr id="10247" name="Oval 420"/>
          <p:cNvSpPr>
            <a:spLocks noChangeAspect="1" noChangeArrowheads="1"/>
          </p:cNvSpPr>
          <p:nvPr/>
        </p:nvSpPr>
        <p:spPr bwMode="auto">
          <a:xfrm>
            <a:off x="2133601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12</a:t>
            </a:r>
          </a:p>
        </p:txBody>
      </p:sp>
      <p:sp>
        <p:nvSpPr>
          <p:cNvPr id="10248" name="Oval 421"/>
          <p:cNvSpPr>
            <a:spLocks noChangeAspect="1" noChangeArrowheads="1"/>
          </p:cNvSpPr>
          <p:nvPr/>
        </p:nvSpPr>
        <p:spPr bwMode="auto">
          <a:xfrm>
            <a:off x="3733800" y="5038725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dirty="0"/>
              <a:t>27  30  </a:t>
            </a:r>
            <a:r>
              <a:rPr lang="en-US" altLang="lv-LV" sz="1800" dirty="0">
                <a:solidFill>
                  <a:schemeClr val="tx2"/>
                </a:solidFill>
              </a:rPr>
              <a:t>32</a:t>
            </a:r>
            <a:r>
              <a:rPr lang="en-US" altLang="lv-LV" sz="1800" dirty="0"/>
              <a:t>  35</a:t>
            </a:r>
          </a:p>
        </p:txBody>
      </p:sp>
      <p:sp>
        <p:nvSpPr>
          <p:cNvPr id="10249" name="Rectangle 422"/>
          <p:cNvSpPr>
            <a:spLocks noChangeAspect="1" noChangeArrowheads="1"/>
          </p:cNvSpPr>
          <p:nvPr/>
        </p:nvSpPr>
        <p:spPr bwMode="auto">
          <a:xfrm>
            <a:off x="3808413" y="5654676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0" name="Rectangle 423"/>
          <p:cNvSpPr>
            <a:spLocks noChangeAspect="1" noChangeArrowheads="1"/>
          </p:cNvSpPr>
          <p:nvPr/>
        </p:nvSpPr>
        <p:spPr bwMode="auto">
          <a:xfrm>
            <a:off x="5426075" y="5654676"/>
            <a:ext cx="18573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1" name="Rectangle 424"/>
          <p:cNvSpPr>
            <a:spLocks noChangeAspect="1" noChangeArrowheads="1"/>
          </p:cNvSpPr>
          <p:nvPr/>
        </p:nvSpPr>
        <p:spPr bwMode="auto">
          <a:xfrm>
            <a:off x="2185989" y="5654676"/>
            <a:ext cx="12858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2" name="Rectangle 425"/>
          <p:cNvSpPr>
            <a:spLocks noChangeAspect="1" noChangeArrowheads="1"/>
          </p:cNvSpPr>
          <p:nvPr/>
        </p:nvSpPr>
        <p:spPr bwMode="auto">
          <a:xfrm>
            <a:off x="2590801" y="5654676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53" name="AutoShape 426"/>
          <p:cNvCxnSpPr>
            <a:cxnSpLocks noChangeAspect="1" noChangeShapeType="1"/>
            <a:stCxn id="10246" idx="5"/>
            <a:endCxn id="10248" idx="0"/>
          </p:cNvCxnSpPr>
          <p:nvPr/>
        </p:nvCxnSpPr>
        <p:spPr bwMode="auto">
          <a:xfrm>
            <a:off x="4253214" y="4619119"/>
            <a:ext cx="373555" cy="4196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Rectangle 427"/>
          <p:cNvSpPr>
            <a:spLocks noChangeAspect="1" noChangeArrowheads="1"/>
          </p:cNvSpPr>
          <p:nvPr/>
        </p:nvSpPr>
        <p:spPr bwMode="auto">
          <a:xfrm>
            <a:off x="4213226" y="5654676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55" name="AutoShape 428"/>
          <p:cNvCxnSpPr>
            <a:cxnSpLocks noChangeAspect="1" noChangeShapeType="1"/>
            <a:stCxn id="10249" idx="0"/>
            <a:endCxn id="10248" idx="3"/>
          </p:cNvCxnSpPr>
          <p:nvPr/>
        </p:nvCxnSpPr>
        <p:spPr bwMode="auto">
          <a:xfrm flipV="1">
            <a:off x="3899694" y="5374769"/>
            <a:ext cx="95650" cy="2799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429"/>
          <p:cNvCxnSpPr>
            <a:cxnSpLocks noChangeAspect="1" noChangeShapeType="1"/>
            <a:stCxn id="10250" idx="0"/>
            <a:endCxn id="10248" idx="5"/>
          </p:cNvCxnSpPr>
          <p:nvPr/>
        </p:nvCxnSpPr>
        <p:spPr bwMode="auto">
          <a:xfrm flipH="1" flipV="1">
            <a:off x="5258193" y="5374769"/>
            <a:ext cx="260751" cy="2799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Oval 430"/>
          <p:cNvSpPr>
            <a:spLocks noChangeAspect="1" noChangeArrowheads="1"/>
          </p:cNvSpPr>
          <p:nvPr/>
        </p:nvSpPr>
        <p:spPr bwMode="auto">
          <a:xfrm>
            <a:off x="29448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18</a:t>
            </a:r>
          </a:p>
        </p:txBody>
      </p:sp>
      <p:sp>
        <p:nvSpPr>
          <p:cNvPr id="10258" name="Rectangle 431"/>
          <p:cNvSpPr>
            <a:spLocks noChangeAspect="1" noChangeArrowheads="1"/>
          </p:cNvSpPr>
          <p:nvPr/>
        </p:nvSpPr>
        <p:spPr bwMode="auto">
          <a:xfrm>
            <a:off x="2995614" y="5654676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59" name="Rectangle 432"/>
          <p:cNvSpPr>
            <a:spLocks noChangeAspect="1" noChangeArrowheads="1"/>
          </p:cNvSpPr>
          <p:nvPr/>
        </p:nvSpPr>
        <p:spPr bwMode="auto">
          <a:xfrm>
            <a:off x="3400426" y="5654676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60" name="AutoShape 433"/>
          <p:cNvCxnSpPr>
            <a:cxnSpLocks noChangeAspect="1" noChangeShapeType="1"/>
            <a:stCxn id="10251" idx="0"/>
            <a:endCxn id="10247" idx="3"/>
          </p:cNvCxnSpPr>
          <p:nvPr/>
        </p:nvCxnSpPr>
        <p:spPr bwMode="auto">
          <a:xfrm flipH="1" flipV="1">
            <a:off x="2235201" y="5421314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34"/>
          <p:cNvCxnSpPr>
            <a:cxnSpLocks noChangeAspect="1" noChangeShapeType="1"/>
            <a:stCxn id="10258" idx="0"/>
            <a:endCxn id="10257" idx="3"/>
          </p:cNvCxnSpPr>
          <p:nvPr/>
        </p:nvCxnSpPr>
        <p:spPr bwMode="auto">
          <a:xfrm flipH="1" flipV="1">
            <a:off x="3044826" y="5421314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35"/>
          <p:cNvCxnSpPr>
            <a:cxnSpLocks noChangeAspect="1" noChangeShapeType="1"/>
            <a:stCxn id="10259" idx="0"/>
            <a:endCxn id="10257" idx="5"/>
          </p:cNvCxnSpPr>
          <p:nvPr/>
        </p:nvCxnSpPr>
        <p:spPr bwMode="auto">
          <a:xfrm flipV="1">
            <a:off x="3467101" y="5421314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36"/>
          <p:cNvCxnSpPr>
            <a:cxnSpLocks noChangeAspect="1" noChangeShapeType="1"/>
            <a:stCxn id="10252" idx="0"/>
            <a:endCxn id="10247" idx="5"/>
          </p:cNvCxnSpPr>
          <p:nvPr/>
        </p:nvCxnSpPr>
        <p:spPr bwMode="auto">
          <a:xfrm flipV="1">
            <a:off x="2655888" y="5421314"/>
            <a:ext cx="61912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Rectangle 437"/>
          <p:cNvSpPr>
            <a:spLocks noChangeAspect="1" noChangeArrowheads="1"/>
          </p:cNvSpPr>
          <p:nvPr/>
        </p:nvSpPr>
        <p:spPr bwMode="auto">
          <a:xfrm>
            <a:off x="4616451" y="5654676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65" name="AutoShape 438"/>
          <p:cNvCxnSpPr>
            <a:cxnSpLocks noChangeShapeType="1"/>
            <a:stCxn id="10254" idx="0"/>
          </p:cNvCxnSpPr>
          <p:nvPr/>
        </p:nvCxnSpPr>
        <p:spPr bwMode="auto">
          <a:xfrm flipV="1">
            <a:off x="4304508" y="5400675"/>
            <a:ext cx="91281" cy="2540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439"/>
          <p:cNvCxnSpPr>
            <a:cxnSpLocks noChangeShapeType="1"/>
            <a:stCxn id="10264" idx="0"/>
          </p:cNvCxnSpPr>
          <p:nvPr/>
        </p:nvCxnSpPr>
        <p:spPr bwMode="auto">
          <a:xfrm flipV="1">
            <a:off x="4707733" y="5374769"/>
            <a:ext cx="23812" cy="2799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AutoShape 440"/>
          <p:cNvCxnSpPr>
            <a:cxnSpLocks noChangeShapeType="1"/>
            <a:stCxn id="10257" idx="0"/>
            <a:endCxn id="10246" idx="4"/>
          </p:cNvCxnSpPr>
          <p:nvPr/>
        </p:nvCxnSpPr>
        <p:spPr bwMode="auto">
          <a:xfrm flipV="1">
            <a:off x="3287714" y="4686300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AutoShape 441"/>
          <p:cNvCxnSpPr>
            <a:cxnSpLocks noChangeShapeType="1"/>
            <a:stCxn id="10247" idx="0"/>
            <a:endCxn id="10246" idx="3"/>
          </p:cNvCxnSpPr>
          <p:nvPr/>
        </p:nvCxnSpPr>
        <p:spPr bwMode="auto">
          <a:xfrm flipV="1">
            <a:off x="2476501" y="4629150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Rectangle 442"/>
          <p:cNvSpPr>
            <a:spLocks noChangeAspect="1" noChangeArrowheads="1"/>
          </p:cNvSpPr>
          <p:nvPr/>
        </p:nvSpPr>
        <p:spPr bwMode="auto">
          <a:xfrm>
            <a:off x="5021264" y="5654676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70" name="AutoShape 443"/>
          <p:cNvCxnSpPr>
            <a:cxnSpLocks noChangeShapeType="1"/>
            <a:stCxn id="10269" idx="0"/>
          </p:cNvCxnSpPr>
          <p:nvPr/>
        </p:nvCxnSpPr>
        <p:spPr bwMode="auto">
          <a:xfrm flipH="1" flipV="1">
            <a:off x="5064920" y="5421314"/>
            <a:ext cx="46832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Text Box 444"/>
          <p:cNvSpPr txBox="1">
            <a:spLocks noChangeArrowheads="1"/>
          </p:cNvSpPr>
          <p:nvPr/>
        </p:nvSpPr>
        <p:spPr bwMode="auto">
          <a:xfrm>
            <a:off x="4724401" y="4732339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272" name="Text Box 445"/>
          <p:cNvSpPr txBox="1">
            <a:spLocks noChangeArrowheads="1"/>
          </p:cNvSpPr>
          <p:nvPr/>
        </p:nvSpPr>
        <p:spPr bwMode="auto">
          <a:xfrm>
            <a:off x="3178175" y="397827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273" name="Text Box 446"/>
          <p:cNvSpPr txBox="1">
            <a:spLocks noChangeArrowheads="1"/>
          </p:cNvSpPr>
          <p:nvPr/>
        </p:nvSpPr>
        <p:spPr bwMode="auto">
          <a:xfrm>
            <a:off x="3705225" y="5703889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74" name="Text Box 447"/>
          <p:cNvSpPr txBox="1">
            <a:spLocks noChangeArrowheads="1"/>
          </p:cNvSpPr>
          <p:nvPr/>
        </p:nvSpPr>
        <p:spPr bwMode="auto">
          <a:xfrm>
            <a:off x="4098926" y="5703889"/>
            <a:ext cx="512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75" name="Text Box 448"/>
          <p:cNvSpPr txBox="1">
            <a:spLocks noChangeArrowheads="1"/>
          </p:cNvSpPr>
          <p:nvPr/>
        </p:nvSpPr>
        <p:spPr bwMode="auto">
          <a:xfrm>
            <a:off x="4491038" y="5703889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76" name="Text Box 449"/>
          <p:cNvSpPr txBox="1">
            <a:spLocks noChangeArrowheads="1"/>
          </p:cNvSpPr>
          <p:nvPr/>
        </p:nvSpPr>
        <p:spPr bwMode="auto">
          <a:xfrm>
            <a:off x="4884738" y="5703889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77" name="Text Box 450"/>
          <p:cNvSpPr txBox="1">
            <a:spLocks noChangeArrowheads="1"/>
          </p:cNvSpPr>
          <p:nvPr/>
        </p:nvSpPr>
        <p:spPr bwMode="auto">
          <a:xfrm>
            <a:off x="5276850" y="5703889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78" name="Oval 452"/>
          <p:cNvSpPr>
            <a:spLocks noChangeAspect="1" noChangeArrowheads="1"/>
          </p:cNvSpPr>
          <p:nvPr/>
        </p:nvSpPr>
        <p:spPr bwMode="auto">
          <a:xfrm>
            <a:off x="7620000" y="4267200"/>
            <a:ext cx="1600200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15 24  </a:t>
            </a:r>
            <a:r>
              <a:rPr lang="en-US" altLang="lv-LV" sz="180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10279" name="Oval 453"/>
          <p:cNvSpPr>
            <a:spLocks noChangeAspect="1" noChangeArrowheads="1"/>
          </p:cNvSpPr>
          <p:nvPr/>
        </p:nvSpPr>
        <p:spPr bwMode="auto">
          <a:xfrm>
            <a:off x="63484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12</a:t>
            </a:r>
          </a:p>
        </p:txBody>
      </p:sp>
      <p:sp>
        <p:nvSpPr>
          <p:cNvPr id="10280" name="Oval 454"/>
          <p:cNvSpPr>
            <a:spLocks noChangeAspect="1" noChangeArrowheads="1"/>
          </p:cNvSpPr>
          <p:nvPr/>
        </p:nvSpPr>
        <p:spPr bwMode="auto">
          <a:xfrm>
            <a:off x="8077200" y="5076825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27  30</a:t>
            </a:r>
          </a:p>
        </p:txBody>
      </p:sp>
      <p:sp>
        <p:nvSpPr>
          <p:cNvPr id="10281" name="Rectangle 455"/>
          <p:cNvSpPr>
            <a:spLocks noChangeAspect="1" noChangeArrowheads="1"/>
          </p:cNvSpPr>
          <p:nvPr/>
        </p:nvSpPr>
        <p:spPr bwMode="auto">
          <a:xfrm>
            <a:off x="8023226" y="5638801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82" name="Rectangle 456"/>
          <p:cNvSpPr>
            <a:spLocks noChangeAspect="1" noChangeArrowheads="1"/>
          </p:cNvSpPr>
          <p:nvPr/>
        </p:nvSpPr>
        <p:spPr bwMode="auto">
          <a:xfrm>
            <a:off x="9948864" y="5638801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83" name="Rectangle 457"/>
          <p:cNvSpPr>
            <a:spLocks noChangeAspect="1" noChangeArrowheads="1"/>
          </p:cNvSpPr>
          <p:nvPr/>
        </p:nvSpPr>
        <p:spPr bwMode="auto">
          <a:xfrm>
            <a:off x="6400800" y="5638801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84" name="Rectangle 458"/>
          <p:cNvSpPr>
            <a:spLocks noChangeAspect="1" noChangeArrowheads="1"/>
          </p:cNvSpPr>
          <p:nvPr/>
        </p:nvSpPr>
        <p:spPr bwMode="auto">
          <a:xfrm>
            <a:off x="6805614" y="56388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85" name="AutoShape 459"/>
          <p:cNvCxnSpPr>
            <a:cxnSpLocks noChangeAspect="1" noChangeShapeType="1"/>
            <a:stCxn id="10278" idx="5"/>
            <a:endCxn id="10310" idx="0"/>
          </p:cNvCxnSpPr>
          <p:nvPr/>
        </p:nvCxnSpPr>
        <p:spPr bwMode="auto">
          <a:xfrm>
            <a:off x="8985250" y="4613275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Rectangle 460"/>
          <p:cNvSpPr>
            <a:spLocks noChangeAspect="1" noChangeArrowheads="1"/>
          </p:cNvSpPr>
          <p:nvPr/>
        </p:nvSpPr>
        <p:spPr bwMode="auto">
          <a:xfrm>
            <a:off x="8428038" y="5638801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87" name="AutoShape 461"/>
          <p:cNvCxnSpPr>
            <a:cxnSpLocks noChangeAspect="1" noChangeShapeType="1"/>
            <a:stCxn id="10281" idx="0"/>
            <a:endCxn id="10280" idx="3"/>
          </p:cNvCxnSpPr>
          <p:nvPr/>
        </p:nvCxnSpPr>
        <p:spPr bwMode="auto">
          <a:xfrm flipV="1">
            <a:off x="8115301" y="5432425"/>
            <a:ext cx="11747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462"/>
          <p:cNvCxnSpPr>
            <a:cxnSpLocks noChangeAspect="1" noChangeShapeType="1"/>
            <a:stCxn id="10310" idx="5"/>
            <a:endCxn id="10282" idx="0"/>
          </p:cNvCxnSpPr>
          <p:nvPr/>
        </p:nvCxnSpPr>
        <p:spPr bwMode="auto">
          <a:xfrm>
            <a:off x="9956801" y="5432425"/>
            <a:ext cx="8572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9" name="Oval 463"/>
          <p:cNvSpPr>
            <a:spLocks noChangeAspect="1" noChangeArrowheads="1"/>
          </p:cNvSpPr>
          <p:nvPr/>
        </p:nvSpPr>
        <p:spPr bwMode="auto">
          <a:xfrm>
            <a:off x="7159626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18</a:t>
            </a:r>
          </a:p>
        </p:txBody>
      </p:sp>
      <p:sp>
        <p:nvSpPr>
          <p:cNvPr id="10290" name="Rectangle 464"/>
          <p:cNvSpPr>
            <a:spLocks noChangeAspect="1" noChangeArrowheads="1"/>
          </p:cNvSpPr>
          <p:nvPr/>
        </p:nvSpPr>
        <p:spPr bwMode="auto">
          <a:xfrm>
            <a:off x="7210426" y="56388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0291" name="Rectangle 465"/>
          <p:cNvSpPr>
            <a:spLocks noChangeAspect="1" noChangeArrowheads="1"/>
          </p:cNvSpPr>
          <p:nvPr/>
        </p:nvSpPr>
        <p:spPr bwMode="auto">
          <a:xfrm>
            <a:off x="7615239" y="5638801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92" name="AutoShape 466"/>
          <p:cNvCxnSpPr>
            <a:cxnSpLocks noChangeAspect="1" noChangeShapeType="1"/>
            <a:stCxn id="10283" idx="0"/>
            <a:endCxn id="10279" idx="3"/>
          </p:cNvCxnSpPr>
          <p:nvPr/>
        </p:nvCxnSpPr>
        <p:spPr bwMode="auto">
          <a:xfrm flipH="1" flipV="1">
            <a:off x="6448426" y="5422901"/>
            <a:ext cx="1746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AutoShape 467"/>
          <p:cNvCxnSpPr>
            <a:cxnSpLocks noChangeAspect="1" noChangeShapeType="1"/>
            <a:stCxn id="10290" idx="0"/>
            <a:endCxn id="10289" idx="3"/>
          </p:cNvCxnSpPr>
          <p:nvPr/>
        </p:nvCxnSpPr>
        <p:spPr bwMode="auto">
          <a:xfrm flipH="1" flipV="1">
            <a:off x="7259639" y="5422901"/>
            <a:ext cx="1587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4" name="AutoShape 468"/>
          <p:cNvCxnSpPr>
            <a:cxnSpLocks noChangeAspect="1" noChangeShapeType="1"/>
            <a:stCxn id="10291" idx="0"/>
            <a:endCxn id="10289" idx="5"/>
          </p:cNvCxnSpPr>
          <p:nvPr/>
        </p:nvCxnSpPr>
        <p:spPr bwMode="auto">
          <a:xfrm flipV="1">
            <a:off x="7680325" y="5422901"/>
            <a:ext cx="635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5" name="AutoShape 469"/>
          <p:cNvCxnSpPr>
            <a:cxnSpLocks noChangeAspect="1" noChangeShapeType="1"/>
            <a:stCxn id="10284" idx="0"/>
            <a:endCxn id="10279" idx="5"/>
          </p:cNvCxnSpPr>
          <p:nvPr/>
        </p:nvCxnSpPr>
        <p:spPr bwMode="auto">
          <a:xfrm flipV="1">
            <a:off x="6870701" y="5422901"/>
            <a:ext cx="6191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6" name="Rectangle 470"/>
          <p:cNvSpPr>
            <a:spLocks noChangeAspect="1" noChangeArrowheads="1"/>
          </p:cNvSpPr>
          <p:nvPr/>
        </p:nvSpPr>
        <p:spPr bwMode="auto">
          <a:xfrm>
            <a:off x="8831263" y="5638801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297" name="AutoShape 471"/>
          <p:cNvCxnSpPr>
            <a:cxnSpLocks noChangeShapeType="1"/>
            <a:stCxn id="10286" idx="0"/>
          </p:cNvCxnSpPr>
          <p:nvPr/>
        </p:nvCxnSpPr>
        <p:spPr bwMode="auto">
          <a:xfrm flipV="1">
            <a:off x="8520114" y="5461001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8" name="AutoShape 472"/>
          <p:cNvCxnSpPr>
            <a:cxnSpLocks noChangeShapeType="1"/>
            <a:stCxn id="10296" idx="0"/>
            <a:endCxn id="10280" idx="5"/>
          </p:cNvCxnSpPr>
          <p:nvPr/>
        </p:nvCxnSpPr>
        <p:spPr bwMode="auto">
          <a:xfrm flipV="1">
            <a:off x="8923339" y="5432425"/>
            <a:ext cx="65087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9" name="AutoShape 473"/>
          <p:cNvCxnSpPr>
            <a:cxnSpLocks noChangeShapeType="1"/>
            <a:stCxn id="10289" idx="0"/>
          </p:cNvCxnSpPr>
          <p:nvPr/>
        </p:nvCxnSpPr>
        <p:spPr bwMode="auto">
          <a:xfrm flipV="1">
            <a:off x="7502526" y="4670426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0" name="AutoShape 474"/>
          <p:cNvCxnSpPr>
            <a:cxnSpLocks noChangeShapeType="1"/>
            <a:stCxn id="10279" idx="0"/>
            <a:endCxn id="10278" idx="3"/>
          </p:cNvCxnSpPr>
          <p:nvPr/>
        </p:nvCxnSpPr>
        <p:spPr bwMode="auto">
          <a:xfrm flipV="1">
            <a:off x="6691314" y="4613276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1" name="Rectangle 475"/>
          <p:cNvSpPr>
            <a:spLocks noChangeAspect="1" noChangeArrowheads="1"/>
          </p:cNvSpPr>
          <p:nvPr/>
        </p:nvSpPr>
        <p:spPr bwMode="auto">
          <a:xfrm>
            <a:off x="9288464" y="5638801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0302" name="AutoShape 476"/>
          <p:cNvCxnSpPr>
            <a:cxnSpLocks noChangeShapeType="1"/>
            <a:stCxn id="10301" idx="0"/>
            <a:endCxn id="10310" idx="3"/>
          </p:cNvCxnSpPr>
          <p:nvPr/>
        </p:nvCxnSpPr>
        <p:spPr bwMode="auto">
          <a:xfrm flipV="1">
            <a:off x="9378951" y="5432425"/>
            <a:ext cx="93663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3" name="Text Box 477"/>
          <p:cNvSpPr txBox="1">
            <a:spLocks noChangeArrowheads="1"/>
          </p:cNvSpPr>
          <p:nvPr/>
        </p:nvSpPr>
        <p:spPr bwMode="auto">
          <a:xfrm>
            <a:off x="8759825" y="4732339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10304" name="Text Box 478"/>
          <p:cNvSpPr txBox="1">
            <a:spLocks noChangeArrowheads="1"/>
          </p:cNvSpPr>
          <p:nvPr/>
        </p:nvSpPr>
        <p:spPr bwMode="auto">
          <a:xfrm>
            <a:off x="7523164" y="396240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305" name="Text Box 479"/>
          <p:cNvSpPr txBox="1">
            <a:spLocks noChangeArrowheads="1"/>
          </p:cNvSpPr>
          <p:nvPr/>
        </p:nvSpPr>
        <p:spPr bwMode="auto">
          <a:xfrm>
            <a:off x="7920038" y="5688014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06" name="Text Box 480"/>
          <p:cNvSpPr txBox="1">
            <a:spLocks noChangeArrowheads="1"/>
          </p:cNvSpPr>
          <p:nvPr/>
        </p:nvSpPr>
        <p:spPr bwMode="auto">
          <a:xfrm>
            <a:off x="8313738" y="5688014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07" name="Text Box 481"/>
          <p:cNvSpPr txBox="1">
            <a:spLocks noChangeArrowheads="1"/>
          </p:cNvSpPr>
          <p:nvPr/>
        </p:nvSpPr>
        <p:spPr bwMode="auto">
          <a:xfrm>
            <a:off x="8705850" y="5688014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08" name="Text Box 482"/>
          <p:cNvSpPr txBox="1">
            <a:spLocks noChangeArrowheads="1"/>
          </p:cNvSpPr>
          <p:nvPr/>
        </p:nvSpPr>
        <p:spPr bwMode="auto">
          <a:xfrm>
            <a:off x="9151938" y="5688014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309" name="Text Box 483"/>
          <p:cNvSpPr txBox="1">
            <a:spLocks noChangeArrowheads="1"/>
          </p:cNvSpPr>
          <p:nvPr/>
        </p:nvSpPr>
        <p:spPr bwMode="auto">
          <a:xfrm>
            <a:off x="9772650" y="5688014"/>
            <a:ext cx="514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310" name="Oval 486"/>
          <p:cNvSpPr>
            <a:spLocks noChangeAspect="1" noChangeArrowheads="1"/>
          </p:cNvSpPr>
          <p:nvPr/>
        </p:nvSpPr>
        <p:spPr bwMode="auto">
          <a:xfrm>
            <a:off x="9372601" y="5076825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35</a:t>
            </a:r>
          </a:p>
        </p:txBody>
      </p:sp>
      <p:cxnSp>
        <p:nvCxnSpPr>
          <p:cNvPr id="10311" name="AutoShape 487"/>
          <p:cNvCxnSpPr>
            <a:cxnSpLocks noChangeAspect="1" noChangeShapeType="1"/>
            <a:endCxn id="10280" idx="0"/>
          </p:cNvCxnSpPr>
          <p:nvPr/>
        </p:nvCxnSpPr>
        <p:spPr bwMode="auto">
          <a:xfrm>
            <a:off x="8410576" y="4651375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2" name="Text Box 488"/>
          <p:cNvSpPr txBox="1">
            <a:spLocks noChangeArrowheads="1"/>
          </p:cNvSpPr>
          <p:nvPr/>
        </p:nvSpPr>
        <p:spPr bwMode="auto">
          <a:xfrm>
            <a:off x="9675813" y="4732339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i="1">
                <a:solidFill>
                  <a:schemeClr val="tx2"/>
                </a:solidFill>
                <a:latin typeface="Times New Roman" panose="02020603050405020304" pitchFamily="18" charset="0"/>
              </a:rPr>
              <a:t>"</a:t>
            </a:r>
          </a:p>
        </p:txBody>
      </p:sp>
      <p:sp>
        <p:nvSpPr>
          <p:cNvPr id="10313" name="AutoShape 489"/>
          <p:cNvSpPr>
            <a:spLocks noChangeArrowheads="1"/>
          </p:cNvSpPr>
          <p:nvPr/>
        </p:nvSpPr>
        <p:spPr bwMode="auto">
          <a:xfrm>
            <a:off x="5638801" y="44958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1822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Insertion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put</a:t>
            </a:r>
            <a:r>
              <a:rPr lang="en-US" altLang="lv-LV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lv-LV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>
                <a:latin typeface="Times New Roman" panose="02020603050405020304" pitchFamily="18" charset="0"/>
              </a:rPr>
              <a:t>1.	We search for key </a:t>
            </a:r>
            <a:r>
              <a:rPr lang="en-US" altLang="lv-LV" sz="2400" b="1" i="1">
                <a:latin typeface="Times New Roman" panose="02020603050405020304" pitchFamily="18" charset="0"/>
              </a:rPr>
              <a:t>k</a:t>
            </a:r>
            <a:r>
              <a:rPr lang="en-US" altLang="lv-LV" sz="2400">
                <a:latin typeface="Times New Roman" panose="02020603050405020304" pitchFamily="18" charset="0"/>
              </a:rPr>
              <a:t> to locate the insertion node 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  <a:endParaRPr lang="en-US" altLang="lv-LV" sz="24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>
                <a:latin typeface="Times New Roman" panose="02020603050405020304" pitchFamily="18" charset="0"/>
              </a:rPr>
              <a:t>2.	We add the new entry (</a:t>
            </a:r>
            <a:r>
              <a:rPr lang="en-US" altLang="lv-LV" sz="2400" b="1" i="1">
                <a:latin typeface="Times New Roman" panose="02020603050405020304" pitchFamily="18" charset="0"/>
              </a:rPr>
              <a:t>k</a:t>
            </a:r>
            <a:r>
              <a:rPr lang="en-US" altLang="lv-LV" sz="2400">
                <a:latin typeface="Times New Roman" panose="02020603050405020304" pitchFamily="18" charset="0"/>
              </a:rPr>
              <a:t>, </a:t>
            </a:r>
            <a:r>
              <a:rPr lang="en-US" altLang="lv-LV" sz="2400" b="1" i="1">
                <a:latin typeface="Times New Roman" panose="02020603050405020304" pitchFamily="18" charset="0"/>
              </a:rPr>
              <a:t>o</a:t>
            </a:r>
            <a:r>
              <a:rPr lang="en-US" altLang="lv-LV" sz="2400">
                <a:latin typeface="Times New Roman" panose="02020603050405020304" pitchFamily="18" charset="0"/>
              </a:rPr>
              <a:t>) at node 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400">
                <a:latin typeface="Times New Roman" panose="02020603050405020304" pitchFamily="18" charset="0"/>
              </a:rPr>
              <a:t>3. </a:t>
            </a:r>
            <a:r>
              <a:rPr lang="en-US" altLang="lv-LV" sz="24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400">
                <a:latin typeface="Times New Roman" panose="02020603050405020304" pitchFamily="18" charset="0"/>
              </a:rPr>
              <a:t> </a:t>
            </a:r>
            <a:r>
              <a:rPr lang="en-US" altLang="lv-LV" sz="2400" b="1" i="1">
                <a:latin typeface="Times New Roman" panose="02020603050405020304" pitchFamily="18" charset="0"/>
              </a:rPr>
              <a:t>overflow</a:t>
            </a:r>
            <a:r>
              <a:rPr lang="en-US" altLang="lv-LV" sz="2400">
                <a:latin typeface="Times New Roman" panose="02020603050405020304" pitchFamily="18" charset="0"/>
              </a:rPr>
              <a:t>(</a:t>
            </a:r>
            <a:r>
              <a:rPr lang="en-US" altLang="lv-LV" sz="2400" b="1" i="1">
                <a:latin typeface="Times New Roman" panose="02020603050405020304" pitchFamily="18" charset="0"/>
              </a:rPr>
              <a:t>v</a:t>
            </a:r>
            <a:r>
              <a:rPr lang="en-US" altLang="lv-LV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lv-LV" b="1" i="1" smtClean="0">
                <a:latin typeface="Times New Roman" panose="02020603050405020304" pitchFamily="18" charset="0"/>
              </a:rPr>
              <a:t>isRoot</a:t>
            </a:r>
            <a:r>
              <a:rPr lang="en-US" altLang="lv-LV" smtClean="0">
                <a:latin typeface="Times New Roman" panose="02020603050405020304" pitchFamily="18" charset="0"/>
              </a:rPr>
              <a:t>(</a:t>
            </a:r>
            <a:r>
              <a:rPr lang="en-US" altLang="lv-LV" b="1" i="1" smtClean="0">
                <a:latin typeface="Times New Roman" panose="02020603050405020304" pitchFamily="18" charset="0"/>
              </a:rPr>
              <a:t>v</a:t>
            </a:r>
            <a:r>
              <a:rPr lang="en-US" altLang="lv-LV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smtClean="0">
                <a:latin typeface="Times New Roman" panose="02020603050405020304" pitchFamily="18" charset="0"/>
              </a:rPr>
              <a:t>	 create a new empty root above </a:t>
            </a:r>
            <a:r>
              <a:rPr lang="en-US" altLang="lv-LV" b="1" i="1" smtClean="0">
                <a:latin typeface="Times New Roman" panose="02020603050405020304" pitchFamily="18" charset="0"/>
              </a:rPr>
              <a:t>v</a:t>
            </a:r>
            <a:endParaRPr lang="en-US" altLang="lv-LV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b="1" i="1" smtClean="0">
                <a:latin typeface="Times New Roman" panose="02020603050405020304" pitchFamily="18" charset="0"/>
              </a:rPr>
              <a:t>v </a:t>
            </a:r>
            <a:r>
              <a:rPr lang="en-US" altLang="lv-LV" smtClean="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b="1" i="1" smtClean="0">
                <a:latin typeface="Times New Roman" panose="02020603050405020304" pitchFamily="18" charset="0"/>
              </a:rPr>
              <a:t> split</a:t>
            </a:r>
            <a:r>
              <a:rPr lang="en-US" altLang="lv-LV" smtClean="0">
                <a:latin typeface="Times New Roman" panose="02020603050405020304" pitchFamily="18" charset="0"/>
              </a:rPr>
              <a:t>(</a:t>
            </a:r>
            <a:r>
              <a:rPr lang="en-US" altLang="lv-LV" b="1" i="1" smtClean="0">
                <a:latin typeface="Times New Roman" panose="02020603050405020304" pitchFamily="18" charset="0"/>
              </a:rPr>
              <a:t>v</a:t>
            </a:r>
            <a:r>
              <a:rPr lang="en-US" altLang="lv-LV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Let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T</a:t>
            </a:r>
            <a:r>
              <a:rPr lang="en-US" altLang="lv-LV" sz="2000" dirty="0"/>
              <a:t> be a (2,4) tree with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items</a:t>
            </a:r>
          </a:p>
          <a:p>
            <a:pPr lvl="1" eaLnBrk="1" hangingPunct="1"/>
            <a:r>
              <a:rPr lang="en-US" altLang="lv-LV" sz="1800" dirty="0"/>
              <a:t>Tree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</a:t>
            </a:r>
            <a:r>
              <a:rPr lang="en-US" altLang="lv-LV" sz="1800" dirty="0"/>
              <a:t> has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O</a:t>
            </a:r>
            <a:r>
              <a:rPr lang="en-US" altLang="lv-LV" sz="1800" dirty="0">
                <a:latin typeface="Times New Roman" panose="02020603050405020304" pitchFamily="18" charset="0"/>
              </a:rPr>
              <a:t>(log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 </a:t>
            </a:r>
            <a:r>
              <a:rPr lang="en-US" altLang="lv-LV" sz="1800" dirty="0"/>
              <a:t>height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endParaRPr lang="en-US" altLang="lv-LV" sz="1800" dirty="0"/>
          </a:p>
          <a:p>
            <a:pPr lvl="1" eaLnBrk="1" hangingPunct="1"/>
            <a:r>
              <a:rPr lang="en-US" altLang="lv-LV" sz="1800" dirty="0"/>
              <a:t>Step 1 takes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 time because we visit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 nodes</a:t>
            </a:r>
          </a:p>
          <a:p>
            <a:pPr lvl="1" eaLnBrk="1" hangingPunct="1"/>
            <a:r>
              <a:rPr lang="en-US" altLang="lv-LV" sz="1800" dirty="0"/>
              <a:t>Step 2 takes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(1)</a:t>
            </a:r>
            <a:r>
              <a:rPr lang="en-US" altLang="lv-LV" sz="1800" dirty="0"/>
              <a:t> time</a:t>
            </a:r>
          </a:p>
          <a:p>
            <a:pPr lvl="1" eaLnBrk="1" hangingPunct="1"/>
            <a:r>
              <a:rPr lang="en-US" altLang="lv-LV" sz="1800" dirty="0"/>
              <a:t>Step 3 takes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 time because each split takes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(1)</a:t>
            </a:r>
            <a:r>
              <a:rPr lang="en-US" altLang="lv-LV" sz="1800" dirty="0"/>
              <a:t> time and we perform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 </a:t>
            </a:r>
            <a:r>
              <a:rPr lang="en-US" altLang="lv-LV" sz="1800" dirty="0"/>
              <a:t>splits</a:t>
            </a:r>
          </a:p>
          <a:p>
            <a:pPr eaLnBrk="1" hangingPunct="1"/>
            <a:r>
              <a:rPr lang="en-US" altLang="lv-LV" sz="2000" dirty="0"/>
              <a:t>Thus, an insertion in a (2,4) tree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793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4920</Words>
  <Application>Microsoft Office PowerPoint</Application>
  <PresentationFormat>Widescreen</PresentationFormat>
  <Paragraphs>1017</Paragraphs>
  <Slides>54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Arial Narrow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Data Structures Self-Adjusting BSTs</vt:lpstr>
      <vt:lpstr>Multi-Way Search Tree</vt:lpstr>
      <vt:lpstr>Multi-Way Inorder Traversal</vt:lpstr>
      <vt:lpstr>Multi-Way Searching</vt:lpstr>
      <vt:lpstr>(2,4) Trees</vt:lpstr>
      <vt:lpstr>Height of a (2,4) Tree</vt:lpstr>
      <vt:lpstr>Insertion</vt:lpstr>
      <vt:lpstr>Overflow and Split</vt:lpstr>
      <vt:lpstr>Analysis of Insertion</vt:lpstr>
      <vt:lpstr>Deletion</vt:lpstr>
      <vt:lpstr>Underflow and Fusion</vt:lpstr>
      <vt:lpstr>Underflow and Transfer</vt:lpstr>
      <vt:lpstr>Analysis of Deletion</vt:lpstr>
      <vt:lpstr>Comparison of Map Implementations</vt:lpstr>
      <vt:lpstr>From (2,4) to Red-Black Trees</vt:lpstr>
      <vt:lpstr>Red-Black Trees</vt:lpstr>
      <vt:lpstr>Another View on Red-Black Trees</vt:lpstr>
      <vt:lpstr>Height of a Red-Black Tree</vt:lpstr>
      <vt:lpstr>Insertion</vt:lpstr>
      <vt:lpstr>Remedying a Double Red</vt:lpstr>
      <vt:lpstr>Restructuring – 1 </vt:lpstr>
      <vt:lpstr>Restructuring – 2 </vt:lpstr>
      <vt:lpstr>Restructuring Example</vt:lpstr>
      <vt:lpstr>Recoloring Below the Root</vt:lpstr>
      <vt:lpstr>Recoloring at the Root</vt:lpstr>
      <vt:lpstr>Analysis of Insertion</vt:lpstr>
      <vt:lpstr>Deletion</vt:lpstr>
      <vt:lpstr>Remedying a Double Black</vt:lpstr>
      <vt:lpstr>Red-Black Tree Reorganization</vt:lpstr>
      <vt:lpstr>Self-Adjusting Trees (continued)</vt:lpstr>
      <vt:lpstr>"Rotate to Root" – Approach #1</vt:lpstr>
      <vt:lpstr>"Splaying" – Approach #2</vt:lpstr>
      <vt:lpstr>Splaying to Improve Tree Structure</vt:lpstr>
      <vt:lpstr>BST Example (w/ repetitive keys)</vt:lpstr>
      <vt:lpstr>Same BST as a Splay Tree – 1 </vt:lpstr>
      <vt:lpstr>Same BST as a Splay Tree – 2</vt:lpstr>
      <vt:lpstr>Splay Trees do Rotations after Every Operation (Even Search)</vt:lpstr>
      <vt:lpstr>Splaying</vt:lpstr>
      <vt:lpstr>Visualizing the Splaying Cases</vt:lpstr>
      <vt:lpstr>Splaying node "8": Zig-Zag Part 1</vt:lpstr>
      <vt:lpstr>Splaying node "8": Zig-Zag Part 2</vt:lpstr>
      <vt:lpstr>Splaying node "8": Zig</vt:lpstr>
      <vt:lpstr>Tree may not become more balanced</vt:lpstr>
      <vt:lpstr>Splay Tree Definition</vt:lpstr>
      <vt:lpstr>Splay Trees &amp; Ordered Dictionaries</vt:lpstr>
      <vt:lpstr>Amortized Analysis of Splay Trees</vt:lpstr>
      <vt:lpstr>Cost per zig</vt:lpstr>
      <vt:lpstr>Cost per zig-zig and zig-zag</vt:lpstr>
      <vt:lpstr>Cost of Splaying</vt:lpstr>
      <vt:lpstr>Performance of Splay Trees</vt:lpstr>
      <vt:lpstr>Self-Adjusting Trees (continued)</vt:lpstr>
      <vt:lpstr>"Rotate to Root" – Approach #1</vt:lpstr>
      <vt:lpstr>"Splaying" – Approach #2</vt:lpstr>
      <vt:lpstr>Self-Adjusting Trees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138</cp:revision>
  <dcterms:created xsi:type="dcterms:W3CDTF">2021-01-03T18:25:44Z</dcterms:created>
  <dcterms:modified xsi:type="dcterms:W3CDTF">2022-03-14T12:15:11Z</dcterms:modified>
</cp:coreProperties>
</file>