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2252E24A-0F2F-46A8-B862-F2783F15FBF1}">
          <p14:sldIdLst>
            <p14:sldId id="256"/>
            <p14:sldId id="257"/>
            <p14:sldId id="258"/>
            <p14:sldId id="259"/>
            <p14:sldId id="260"/>
          </p14:sldIdLst>
        </p14:section>
        <p14:section name="Quadratic Time Algorithms" id="{33955E99-9EBF-41A6-BEEE-584B8FBCB31D}">
          <p14:sldIdLst>
            <p14:sldId id="261"/>
            <p14:sldId id="262"/>
            <p14:sldId id="263"/>
            <p14:sldId id="264"/>
            <p14:sldId id="265"/>
            <p14:sldId id="266"/>
            <p14:sldId id="267"/>
            <p14:sldId id="268"/>
          </p14:sldIdLst>
        </p14:section>
        <p14:section name="Heap Sort" id="{E23B636A-07ED-447A-A5DC-AFD2F2DF0F7A}">
          <p14:sldIdLst>
            <p14:sldId id="269"/>
            <p14:sldId id="270"/>
            <p14:sldId id="271"/>
            <p14:sldId id="272"/>
            <p14:sldId id="273"/>
          </p14:sldIdLst>
        </p14:section>
        <p14:section name="Merge Sort" id="{6F72FA5F-68F6-4C62-ABC5-10E98BFDFBFB}">
          <p14:sldIdLst>
            <p14:sldId id="274"/>
            <p14:sldId id="275"/>
            <p14:sldId id="276"/>
            <p14:sldId id="277"/>
            <p14:sldId id="278"/>
            <p14:sldId id="279"/>
            <p14:sldId id="280"/>
            <p14:sldId id="281"/>
            <p14:sldId id="282"/>
            <p14:sldId id="283"/>
          </p14:sldIdLst>
        </p14:section>
        <p14:section name="QuickSort" id="{035FBD64-F07E-4FF4-8A0D-BFC01DBCED97}">
          <p14:sldIdLst>
            <p14:sldId id="284"/>
            <p14:sldId id="285"/>
            <p14:sldId id="286"/>
            <p14:sldId id="287"/>
            <p14:sldId id="288"/>
            <p14:sldId id="289"/>
            <p14:sldId id="290"/>
            <p14:sldId id="291"/>
            <p14:sldId id="292"/>
            <p14:sldId id="293"/>
            <p14:sldId id="294"/>
            <p14:sldId id="295"/>
          </p14:sldIdLst>
        </p14:section>
        <p14:section name="Sorting Lower Bound" id="{E05670C0-1D16-4BF5-B265-87CAD7E56C2A}">
          <p14:sldIdLst>
            <p14:sldId id="296"/>
            <p14:sldId id="297"/>
            <p14:sldId id="298"/>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179" autoAdjust="0"/>
    <p:restoredTop sz="85655" autoAdjust="0"/>
  </p:normalViewPr>
  <p:slideViewPr>
    <p:cSldViewPr snapToGrid="0">
      <p:cViewPr varScale="1">
        <p:scale>
          <a:sx n="99" d="100"/>
          <a:sy n="99" d="100"/>
        </p:scale>
        <p:origin x="2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6C08E-8AD4-46C5-BAC9-3D04C6463705}" type="datetimeFigureOut">
              <a:rPr lang="lv-LV" smtClean="0"/>
              <a:t>21.03.2022</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66039-0D76-41FD-AC12-640C7F3A8E52}" type="slidenum">
              <a:rPr lang="lv-LV" smtClean="0"/>
              <a:t>‹#›</a:t>
            </a:fld>
            <a:endParaRPr lang="lv-LV"/>
          </a:p>
        </p:txBody>
      </p:sp>
    </p:spTree>
    <p:extLst>
      <p:ext uri="{BB962C8B-B14F-4D97-AF65-F5344CB8AC3E}">
        <p14:creationId xmlns:p14="http://schemas.microsoft.com/office/powerpoint/2010/main" val="42067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381000" y="685800"/>
            <a:ext cx="6096000" cy="3429000"/>
          </a:xfrm>
          <a:ln/>
        </p:spPr>
      </p:sp>
      <p:sp>
        <p:nvSpPr>
          <p:cNvPr id="7171" name="Notes Placeholder 2"/>
          <p:cNvSpPr>
            <a:spLocks noGrp="1"/>
          </p:cNvSpPr>
          <p:nvPr>
            <p:ph type="body" idx="1"/>
          </p:nvPr>
        </p:nvSpPr>
        <p:spPr>
          <a:noFill/>
        </p:spPr>
        <p:txBody>
          <a:bodyPr/>
          <a:lstStyle/>
          <a:p>
            <a:r>
              <a:rPr lang="en-US" altLang="lv-LV" dirty="0" smtClean="0">
                <a:latin typeface="Arial" panose="020B0604020202020204" pitchFamily="34" charset="0"/>
              </a:rPr>
              <a:t># Every module has the following content</a:t>
            </a:r>
          </a:p>
          <a:p>
            <a:endParaRPr lang="en-US" altLang="lv-LV" dirty="0" smtClean="0">
              <a:latin typeface="Arial" panose="020B0604020202020204" pitchFamily="34" charset="0"/>
            </a:endParaRPr>
          </a:p>
          <a:p>
            <a:r>
              <a:rPr lang="en-US" altLang="lv-LV" dirty="0" smtClean="0">
                <a:latin typeface="Arial" panose="020B0604020202020204" pitchFamily="34" charset="0"/>
              </a:rPr>
              <a:t>* Title (1</a:t>
            </a:r>
            <a:r>
              <a:rPr lang="en-US" altLang="lv-LV" baseline="0" dirty="0" smtClean="0">
                <a:latin typeface="Arial" panose="020B0604020202020204" pitchFamily="34" charset="0"/>
              </a:rPr>
              <a:t> slide</a:t>
            </a:r>
            <a:r>
              <a:rPr lang="en-US" altLang="lv-LV" dirty="0" smtClean="0">
                <a:latin typeface="Arial" panose="020B0604020202020204" pitchFamily="34" charset="0"/>
              </a:rPr>
              <a:t>)</a:t>
            </a:r>
          </a:p>
          <a:p>
            <a:r>
              <a:rPr lang="en-US" altLang="lv-LV" dirty="0" smtClean="0">
                <a:latin typeface="Arial" panose="020B0604020202020204" pitchFamily="34" charset="0"/>
              </a:rPr>
              <a:t>* Table of Contents (1</a:t>
            </a:r>
            <a:r>
              <a:rPr lang="en-US" altLang="lv-LV" baseline="0" dirty="0" smtClean="0">
                <a:latin typeface="Arial" panose="020B0604020202020204" pitchFamily="34" charset="0"/>
              </a:rPr>
              <a:t> slide</a:t>
            </a:r>
            <a:r>
              <a:rPr lang="en-US" altLang="lv-LV" dirty="0" smtClean="0">
                <a:latin typeface="Arial" panose="020B0604020202020204" pitchFamily="34" charset="0"/>
              </a:rPr>
              <a:t>) –</a:t>
            </a:r>
            <a:r>
              <a:rPr lang="en-US" altLang="lv-LV" baseline="0" dirty="0" smtClean="0">
                <a:latin typeface="Arial" panose="020B0604020202020204" pitchFamily="34" charset="0"/>
              </a:rPr>
              <a:t> where are we in the material?</a:t>
            </a:r>
            <a:endParaRPr lang="en-US" altLang="lv-LV" dirty="0" smtClean="0">
              <a:latin typeface="Arial" panose="020B0604020202020204" pitchFamily="34" charset="0"/>
            </a:endParaRPr>
          </a:p>
          <a:p>
            <a:r>
              <a:rPr lang="en-US" altLang="lv-LV" dirty="0" smtClean="0">
                <a:latin typeface="Arial" panose="020B0604020202020204" pitchFamily="34" charset="0"/>
              </a:rPr>
              <a:t>* Motivation (1</a:t>
            </a:r>
            <a:r>
              <a:rPr lang="en-US" altLang="lv-LV" baseline="0" dirty="0" smtClean="0">
                <a:latin typeface="Arial" panose="020B0604020202020204" pitchFamily="34" charset="0"/>
              </a:rPr>
              <a:t> slide</a:t>
            </a:r>
            <a:r>
              <a:rPr lang="en-US" altLang="lv-LV" dirty="0" smtClean="0">
                <a:latin typeface="Arial" panose="020B0604020202020204" pitchFamily="34" charset="0"/>
              </a:rPr>
              <a:t>) – why</a:t>
            </a:r>
            <a:r>
              <a:rPr lang="en-US" altLang="lv-LV" baseline="0" dirty="0" smtClean="0">
                <a:latin typeface="Arial" panose="020B0604020202020204" pitchFamily="34" charset="0"/>
              </a:rPr>
              <a:t> do we need this module?</a:t>
            </a:r>
            <a:endParaRPr lang="en-US" altLang="lv-LV" dirty="0" smtClean="0">
              <a:latin typeface="Arial" panose="020B0604020202020204" pitchFamily="34" charset="0"/>
            </a:endParaRPr>
          </a:p>
          <a:p>
            <a:r>
              <a:rPr lang="en-US" altLang="lv-LV" dirty="0" smtClean="0">
                <a:latin typeface="Arial" panose="020B0604020202020204" pitchFamily="34" charset="0"/>
              </a:rPr>
              <a:t>* Anchor Task (1x) – introduce the key problem</a:t>
            </a:r>
            <a:r>
              <a:rPr lang="en-US" altLang="lv-LV" baseline="0" dirty="0" smtClean="0">
                <a:latin typeface="Arial" panose="020B0604020202020204" pitchFamily="34" charset="0"/>
              </a:rPr>
              <a:t> handled by this</a:t>
            </a:r>
            <a:r>
              <a:rPr lang="en-US" altLang="lv-LV" dirty="0" smtClean="0">
                <a:latin typeface="Arial" panose="020B0604020202020204" pitchFamily="34" charset="0"/>
              </a:rPr>
              <a:t> module</a:t>
            </a:r>
          </a:p>
          <a:p>
            <a:r>
              <a:rPr lang="en-US" altLang="lv-LV" dirty="0" smtClean="0">
                <a:latin typeface="Arial" panose="020B0604020202020204" pitchFamily="34" charset="0"/>
              </a:rPr>
              <a:t>* Objectives (1x)</a:t>
            </a:r>
          </a:p>
          <a:p>
            <a:r>
              <a:rPr lang="en-US" altLang="lv-LV" dirty="0" smtClean="0">
                <a:latin typeface="Arial" panose="020B0604020202020204" pitchFamily="34" charset="0"/>
              </a:rPr>
              <a:t>* Theory Section (1 subtitle + more slides) or Demo Section (1 subtitle + more slides)</a:t>
            </a:r>
          </a:p>
          <a:p>
            <a:r>
              <a:rPr lang="en-US" altLang="lv-LV" dirty="0" smtClean="0">
                <a:latin typeface="Arial" panose="020B0604020202020204" pitchFamily="34" charset="0"/>
              </a:rPr>
              <a:t>* Summary (1x)</a:t>
            </a:r>
            <a:br>
              <a:rPr lang="en-US" altLang="lv-LV" dirty="0" smtClean="0">
                <a:latin typeface="Arial" panose="020B0604020202020204" pitchFamily="34" charset="0"/>
              </a:rPr>
            </a:br>
            <a:r>
              <a:rPr lang="en-US" altLang="lv-LV" dirty="0" smtClean="0">
                <a:latin typeface="Arial" panose="020B0604020202020204" pitchFamily="34" charset="0"/>
              </a:rPr>
              <a:t>* References (1x)</a:t>
            </a:r>
          </a:p>
          <a:p>
            <a:endParaRPr lang="lv-LV" altLang="lv-LV" dirty="0" smtClean="0">
              <a:latin typeface="Arial" panose="020B0604020202020204" pitchFamily="34" charset="0"/>
            </a:endParaRPr>
          </a:p>
        </p:txBody>
      </p:sp>
      <p:sp>
        <p:nvSpPr>
          <p:cNvPr id="7174" name="Slide Number Placeholder 5"/>
          <p:cNvSpPr>
            <a:spLocks noGrp="1"/>
          </p:cNvSpPr>
          <p:nvPr>
            <p:ph type="sldNum" sz="quarter" idx="5"/>
          </p:nvPr>
        </p:nvSpPr>
        <p:spPr>
          <a:xfrm>
            <a:off x="3884613"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81ACFC-FDB6-4759-95D8-FE45B43790B9}" type="slidenum">
              <a:rPr lang="lv-LV" altLang="lv-LV" sz="1200" smtClean="0">
                <a:latin typeface="Arial" panose="020B0604020202020204" pitchFamily="34" charset="0"/>
              </a:rPr>
              <a:pPr/>
              <a:t>1</a:t>
            </a:fld>
            <a:endParaRPr lang="lv-LV" altLang="lv-LV" sz="1200" smtClean="0">
              <a:latin typeface="Arial" panose="020B0604020202020204" pitchFamily="34" charset="0"/>
            </a:endParaRPr>
          </a:p>
        </p:txBody>
      </p:sp>
    </p:spTree>
    <p:extLst>
      <p:ext uri="{BB962C8B-B14F-4D97-AF65-F5344CB8AC3E}">
        <p14:creationId xmlns:p14="http://schemas.microsoft.com/office/powerpoint/2010/main" val="1208208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294148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9</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900"/>
              </a:spcBef>
            </a:pPr>
            <a:endParaRPr lang="en-US" dirty="0" smtClean="0">
              <a:latin typeface="Calibri" pitchFamily="34" charset="0"/>
              <a:cs typeface="Calibri" pitchFamily="34" charset="0"/>
            </a:endParaRPr>
          </a:p>
          <a:p>
            <a:pPr marL="57150" indent="0">
              <a:spcBef>
                <a:spcPts val="600"/>
              </a:spcBef>
              <a:buNone/>
            </a:pPr>
            <a:r>
              <a:rPr lang="en-US" sz="1200" dirty="0" smtClean="0">
                <a:latin typeface="Courier New" pitchFamily="49" charset="0"/>
                <a:cs typeface="Courier New" pitchFamily="49" charset="0"/>
              </a:rPr>
              <a:t>template&lt;class T&gt;</a:t>
            </a:r>
          </a:p>
          <a:p>
            <a:pPr marL="57150" indent="0">
              <a:spcBef>
                <a:spcPts val="200"/>
              </a:spcBef>
              <a:buNone/>
            </a:pPr>
            <a:r>
              <a:rPr lang="en-US" sz="1200" dirty="0" smtClean="0">
                <a:latin typeface="Courier New" pitchFamily="49" charset="0"/>
                <a:cs typeface="Courier New" pitchFamily="49" charset="0"/>
              </a:rPr>
              <a:t>void </a:t>
            </a:r>
            <a:r>
              <a:rPr lang="en-US" sz="1200" dirty="0" err="1" smtClean="0">
                <a:latin typeface="Courier New" pitchFamily="49" charset="0"/>
                <a:cs typeface="Courier New" pitchFamily="49" charset="0"/>
              </a:rPr>
              <a:t>insertionSort</a:t>
            </a:r>
            <a:r>
              <a:rPr lang="en-US" sz="1200" dirty="0" smtClean="0">
                <a:latin typeface="Courier New" pitchFamily="49" charset="0"/>
                <a:cs typeface="Courier New" pitchFamily="49" charset="0"/>
              </a:rPr>
              <a:t>(T data[], </a:t>
            </a:r>
            <a:r>
              <a:rPr lang="en-US" sz="1200" dirty="0" err="1" smtClean="0">
                <a:latin typeface="Courier New" pitchFamily="49" charset="0"/>
                <a:cs typeface="Courier New" pitchFamily="49" charset="0"/>
              </a:rPr>
              <a:t>int</a:t>
            </a:r>
            <a:r>
              <a:rPr lang="en-US" sz="1200" dirty="0" smtClean="0">
                <a:latin typeface="Courier New" pitchFamily="49" charset="0"/>
                <a:cs typeface="Courier New" pitchFamily="49" charset="0"/>
              </a:rPr>
              <a:t> n) {</a:t>
            </a:r>
          </a:p>
          <a:p>
            <a:pPr marL="57150" indent="0">
              <a:spcBef>
                <a:spcPts val="200"/>
              </a:spcBef>
              <a:buNone/>
            </a:pPr>
            <a:r>
              <a:rPr lang="lv-LV" sz="1200" baseline="0" dirty="0" smtClean="0">
                <a:latin typeface="Courier New" pitchFamily="49" charset="0"/>
                <a:cs typeface="Courier New" pitchFamily="49" charset="0"/>
              </a:rPr>
              <a:t> </a:t>
            </a:r>
            <a:r>
              <a:rPr lang="en-US" sz="1200" dirty="0" smtClean="0">
                <a:latin typeface="Courier New" pitchFamily="49" charset="0"/>
                <a:cs typeface="Courier New" pitchFamily="49" charset="0"/>
              </a:rPr>
              <a:t> for (</a:t>
            </a:r>
            <a:r>
              <a:rPr lang="en-US" sz="1200" dirty="0" err="1" smtClean="0">
                <a:latin typeface="Courier New" pitchFamily="49" charset="0"/>
                <a:cs typeface="Courier New" pitchFamily="49" charset="0"/>
              </a:rPr>
              <a:t>int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 = 1, j; </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 &lt; n; </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 {</a:t>
            </a:r>
          </a:p>
          <a:p>
            <a:pPr marL="57150" indent="0">
              <a:spcBef>
                <a:spcPts val="200"/>
              </a:spcBef>
              <a:buNone/>
            </a:pPr>
            <a:r>
              <a:rPr lang="lv-LV" sz="1200" baseline="0" dirty="0" smtClean="0">
                <a:latin typeface="Courier New" pitchFamily="49" charset="0"/>
                <a:cs typeface="Courier New" pitchFamily="49" charset="0"/>
              </a:rPr>
              <a:t>     </a:t>
            </a:r>
            <a:r>
              <a:rPr lang="en-US" sz="1200" dirty="0" smtClean="0">
                <a:latin typeface="Courier New" pitchFamily="49" charset="0"/>
                <a:cs typeface="Courier New" pitchFamily="49" charset="0"/>
              </a:rPr>
              <a:t>T </a:t>
            </a:r>
            <a:r>
              <a:rPr lang="en-US" sz="1200" dirty="0" err="1" smtClean="0">
                <a:latin typeface="Courier New" pitchFamily="49" charset="0"/>
                <a:cs typeface="Courier New" pitchFamily="49" charset="0"/>
              </a:rPr>
              <a:t>tmp</a:t>
            </a:r>
            <a:r>
              <a:rPr lang="en-US" sz="1200" dirty="0" smtClean="0">
                <a:latin typeface="Courier New" pitchFamily="49" charset="0"/>
                <a:cs typeface="Courier New" pitchFamily="49" charset="0"/>
              </a:rPr>
              <a:t> = data[</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a:t>
            </a:r>
          </a:p>
          <a:p>
            <a:pPr marL="57150" indent="0">
              <a:spcBef>
                <a:spcPts val="200"/>
              </a:spcBef>
              <a:buNone/>
            </a:pPr>
            <a:r>
              <a:rPr lang="lv-LV" sz="1200" dirty="0" smtClean="0">
                <a:latin typeface="Courier New" pitchFamily="49" charset="0"/>
                <a:cs typeface="Courier New" pitchFamily="49" charset="0"/>
              </a:rPr>
              <a:t>     </a:t>
            </a:r>
            <a:r>
              <a:rPr lang="en-US" sz="1200" dirty="0" smtClean="0">
                <a:latin typeface="Courier New" pitchFamily="49" charset="0"/>
                <a:cs typeface="Courier New" pitchFamily="49" charset="0"/>
              </a:rPr>
              <a:t>for (j = </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 j &gt; 0 &amp;&amp; </a:t>
            </a:r>
            <a:r>
              <a:rPr lang="en-US" sz="1200" dirty="0" err="1" smtClean="0">
                <a:latin typeface="Courier New" pitchFamily="49" charset="0"/>
                <a:cs typeface="Courier New" pitchFamily="49" charset="0"/>
              </a:rPr>
              <a:t>tmp</a:t>
            </a:r>
            <a:r>
              <a:rPr lang="en-US" sz="1200" dirty="0" smtClean="0">
                <a:latin typeface="Courier New" pitchFamily="49" charset="0"/>
                <a:cs typeface="Courier New" pitchFamily="49" charset="0"/>
              </a:rPr>
              <a:t> &lt; data[j – 1]; j--)</a:t>
            </a:r>
          </a:p>
          <a:p>
            <a:pPr marL="57150" indent="0">
              <a:spcBef>
                <a:spcPts val="200"/>
              </a:spcBef>
              <a:buNone/>
            </a:pPr>
            <a:r>
              <a:rPr lang="lv-LV" sz="1200" baseline="0" dirty="0" smtClean="0">
                <a:latin typeface="Courier New" pitchFamily="49" charset="0"/>
                <a:cs typeface="Courier New" pitchFamily="49" charset="0"/>
              </a:rPr>
              <a:t>     </a:t>
            </a:r>
            <a:r>
              <a:rPr lang="en-US" sz="1200" dirty="0" smtClean="0">
                <a:latin typeface="Courier New" pitchFamily="49" charset="0"/>
                <a:cs typeface="Courier New" pitchFamily="49" charset="0"/>
              </a:rPr>
              <a:t>data[j] = data[j – 1];</a:t>
            </a:r>
          </a:p>
          <a:p>
            <a:pPr marL="57150" indent="0">
              <a:spcBef>
                <a:spcPts val="200"/>
              </a:spcBef>
              <a:buNone/>
            </a:pPr>
            <a:r>
              <a:rPr lang="lv-LV" sz="1200" dirty="0" smtClean="0">
                <a:latin typeface="Courier New" pitchFamily="49" charset="0"/>
                <a:cs typeface="Courier New" pitchFamily="49" charset="0"/>
              </a:rPr>
              <a:t>    </a:t>
            </a:r>
            <a:r>
              <a:rPr lang="en-US" sz="1200" dirty="0" smtClean="0">
                <a:latin typeface="Courier New" pitchFamily="49" charset="0"/>
                <a:cs typeface="Courier New" pitchFamily="49" charset="0"/>
              </a:rPr>
              <a:t>data[j] = </a:t>
            </a:r>
            <a:r>
              <a:rPr lang="en-US" sz="1200" dirty="0" err="1" smtClean="0">
                <a:latin typeface="Courier New" pitchFamily="49" charset="0"/>
                <a:cs typeface="Courier New" pitchFamily="49" charset="0"/>
              </a:rPr>
              <a:t>tmp</a:t>
            </a:r>
            <a:r>
              <a:rPr lang="en-US" sz="1200" dirty="0" smtClean="0">
                <a:latin typeface="Courier New" pitchFamily="49" charset="0"/>
                <a:cs typeface="Courier New" pitchFamily="49" charset="0"/>
              </a:rPr>
              <a:t>;  } }</a:t>
            </a:r>
          </a:p>
        </p:txBody>
      </p:sp>
    </p:spTree>
    <p:extLst>
      <p:ext uri="{BB962C8B-B14F-4D97-AF65-F5344CB8AC3E}">
        <p14:creationId xmlns:p14="http://schemas.microsoft.com/office/powerpoint/2010/main" val="2588614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12</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indent="0">
              <a:spcBef>
                <a:spcPts val="900"/>
              </a:spcBef>
              <a:buNone/>
            </a:pPr>
            <a:r>
              <a:rPr lang="en-US" sz="1200" dirty="0" smtClean="0">
                <a:latin typeface="Courier New" pitchFamily="49" charset="0"/>
                <a:cs typeface="Courier New" pitchFamily="49" charset="0"/>
              </a:rPr>
              <a:t>template&lt;class T&gt;</a:t>
            </a:r>
          </a:p>
          <a:p>
            <a:pPr marL="57150" indent="0">
              <a:spcBef>
                <a:spcPts val="200"/>
              </a:spcBef>
              <a:buNone/>
            </a:pPr>
            <a:r>
              <a:rPr lang="en-US" sz="1200" dirty="0" smtClean="0">
                <a:latin typeface="Courier New" pitchFamily="49" charset="0"/>
                <a:cs typeface="Courier New" pitchFamily="49" charset="0"/>
              </a:rPr>
              <a:t>void </a:t>
            </a:r>
            <a:r>
              <a:rPr lang="en-US" sz="1200" dirty="0" err="1" smtClean="0">
                <a:latin typeface="Courier New" pitchFamily="49" charset="0"/>
                <a:cs typeface="Courier New" pitchFamily="49" charset="0"/>
              </a:rPr>
              <a:t>selectionsort</a:t>
            </a:r>
            <a:r>
              <a:rPr lang="en-US" sz="1200" dirty="0" smtClean="0">
                <a:latin typeface="Courier New" pitchFamily="49" charset="0"/>
                <a:cs typeface="Courier New" pitchFamily="49" charset="0"/>
              </a:rPr>
              <a:t>(T data[], </a:t>
            </a:r>
            <a:r>
              <a:rPr lang="en-US" sz="1200" dirty="0" err="1" smtClean="0">
                <a:latin typeface="Courier New" pitchFamily="49" charset="0"/>
                <a:cs typeface="Courier New" pitchFamily="49" charset="0"/>
              </a:rPr>
              <a:t>int</a:t>
            </a:r>
            <a:r>
              <a:rPr lang="en-US" sz="1200" dirty="0" smtClean="0">
                <a:latin typeface="Courier New" pitchFamily="49" charset="0"/>
                <a:cs typeface="Courier New" pitchFamily="49" charset="0"/>
              </a:rPr>
              <a:t> n) {</a:t>
            </a:r>
          </a:p>
          <a:p>
            <a:pPr marL="57150" indent="0">
              <a:spcBef>
                <a:spcPts val="200"/>
              </a:spcBef>
              <a:buNone/>
            </a:pPr>
            <a:r>
              <a:rPr lang="en-US" sz="1200" dirty="0" smtClean="0">
                <a:latin typeface="Courier New" pitchFamily="49" charset="0"/>
                <a:cs typeface="Courier New" pitchFamily="49" charset="0"/>
              </a:rPr>
              <a:t>for (</a:t>
            </a:r>
            <a:r>
              <a:rPr lang="en-US" sz="1200" dirty="0" err="1" smtClean="0">
                <a:latin typeface="Courier New" pitchFamily="49" charset="0"/>
                <a:cs typeface="Courier New" pitchFamily="49" charset="0"/>
              </a:rPr>
              <a:t>int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 = 0,j,least; </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 &lt; n-1; </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 {</a:t>
            </a:r>
          </a:p>
          <a:p>
            <a:pPr marL="57150" indent="0">
              <a:spcBef>
                <a:spcPts val="200"/>
              </a:spcBef>
              <a:buNone/>
            </a:pPr>
            <a:r>
              <a:rPr lang="en-US" sz="1200" dirty="0" smtClean="0">
                <a:latin typeface="Courier New" pitchFamily="49" charset="0"/>
                <a:cs typeface="Courier New" pitchFamily="49" charset="0"/>
              </a:rPr>
              <a:t>for (j = i+1, least = </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 j &lt; n; </a:t>
            </a:r>
            <a:r>
              <a:rPr lang="en-US" sz="1200" dirty="0" err="1" smtClean="0">
                <a:latin typeface="Courier New" pitchFamily="49" charset="0"/>
                <a:cs typeface="Courier New" pitchFamily="49" charset="0"/>
              </a:rPr>
              <a:t>j++</a:t>
            </a:r>
            <a:r>
              <a:rPr lang="en-US" sz="1200" dirty="0" smtClean="0">
                <a:latin typeface="Courier New" pitchFamily="49" charset="0"/>
                <a:cs typeface="Courier New" pitchFamily="49" charset="0"/>
              </a:rPr>
              <a:t>)</a:t>
            </a:r>
          </a:p>
          <a:p>
            <a:pPr marL="57150" indent="0">
              <a:spcBef>
                <a:spcPts val="200"/>
              </a:spcBef>
              <a:buNone/>
            </a:pPr>
            <a:r>
              <a:rPr lang="en-US" sz="1200" dirty="0" smtClean="0">
                <a:latin typeface="Courier New" pitchFamily="49" charset="0"/>
                <a:cs typeface="Courier New" pitchFamily="49" charset="0"/>
              </a:rPr>
              <a:t>if (data[j] &lt; data[least])</a:t>
            </a:r>
          </a:p>
          <a:p>
            <a:pPr marL="57150" indent="0">
              <a:spcBef>
                <a:spcPts val="200"/>
              </a:spcBef>
              <a:buNone/>
            </a:pPr>
            <a:r>
              <a:rPr lang="lv-LV" sz="1200" baseline="0" dirty="0" smtClean="0">
                <a:latin typeface="Courier New" pitchFamily="49" charset="0"/>
                <a:cs typeface="Courier New" pitchFamily="49" charset="0"/>
              </a:rPr>
              <a:t> </a:t>
            </a:r>
            <a:r>
              <a:rPr lang="en-US" sz="1200" dirty="0" smtClean="0">
                <a:latin typeface="Courier New" pitchFamily="49" charset="0"/>
                <a:cs typeface="Courier New" pitchFamily="49" charset="0"/>
              </a:rPr>
              <a:t>least = j;</a:t>
            </a:r>
          </a:p>
          <a:p>
            <a:pPr marL="57150" indent="0">
              <a:spcBef>
                <a:spcPts val="200"/>
              </a:spcBef>
              <a:buNone/>
            </a:pPr>
            <a:r>
              <a:rPr lang="en-US" sz="1200" dirty="0" smtClean="0">
                <a:latin typeface="Courier New" pitchFamily="49" charset="0"/>
                <a:cs typeface="Courier New" pitchFamily="49" charset="0"/>
              </a:rPr>
              <a:t>swap(data[least],data[</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a:t>
            </a:r>
            <a:endParaRPr lang="lv-LV" sz="1200" dirty="0" smtClean="0">
              <a:latin typeface="Courier New" pitchFamily="49" charset="0"/>
              <a:cs typeface="Courier New" pitchFamily="49" charset="0"/>
            </a:endParaRPr>
          </a:p>
          <a:p>
            <a:pPr marL="57150" indent="0">
              <a:spcBef>
                <a:spcPts val="200"/>
              </a:spcBef>
              <a:buNone/>
            </a:pPr>
            <a:r>
              <a:rPr lang="lv-LV" sz="1200" dirty="0" smtClean="0">
                <a:latin typeface="Courier New" pitchFamily="49" charset="0"/>
                <a:cs typeface="Courier New" pitchFamily="49" charset="0"/>
              </a:rPr>
              <a:t>}}</a:t>
            </a:r>
            <a:endParaRPr lang="en-US" sz="1200" dirty="0" smtClean="0">
              <a:latin typeface="Courier New" pitchFamily="49" charset="0"/>
              <a:cs typeface="Courier New" pitchFamily="49" charset="0"/>
            </a:endParaRPr>
          </a:p>
          <a:p>
            <a:pPr eaLnBrk="1" hangingPunct="1"/>
            <a:endParaRPr lang="en-US" dirty="0" smtClean="0"/>
          </a:p>
        </p:txBody>
      </p:sp>
    </p:spTree>
    <p:extLst>
      <p:ext uri="{BB962C8B-B14F-4D97-AF65-F5344CB8AC3E}">
        <p14:creationId xmlns:p14="http://schemas.microsoft.com/office/powerpoint/2010/main" val="241636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13</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indent="0">
              <a:spcBef>
                <a:spcPts val="600"/>
              </a:spcBef>
              <a:buNone/>
            </a:pPr>
            <a:r>
              <a:rPr lang="en-US" sz="1400" dirty="0" smtClean="0">
                <a:latin typeface="Courier New" pitchFamily="49" charset="0"/>
                <a:cs typeface="Courier New" pitchFamily="49" charset="0"/>
              </a:rPr>
              <a:t>template&lt;class T&gt;</a:t>
            </a:r>
          </a:p>
          <a:p>
            <a:pPr marL="0" lvl="1" indent="0">
              <a:spcBef>
                <a:spcPts val="200"/>
              </a:spcBef>
              <a:buNone/>
            </a:pPr>
            <a:r>
              <a:rPr lang="en-US" sz="1400" dirty="0" smtClean="0">
                <a:latin typeface="Courier New" pitchFamily="49" charset="0"/>
                <a:cs typeface="Courier New" pitchFamily="49" charset="0"/>
              </a:rPr>
              <a:t>void </a:t>
            </a:r>
            <a:r>
              <a:rPr lang="en-US" sz="1400" dirty="0" err="1" smtClean="0">
                <a:latin typeface="Courier New" pitchFamily="49" charset="0"/>
                <a:cs typeface="Courier New" pitchFamily="49" charset="0"/>
              </a:rPr>
              <a:t>bubblesort</a:t>
            </a:r>
            <a:r>
              <a:rPr lang="en-US" sz="1400" dirty="0" smtClean="0">
                <a:latin typeface="Courier New" pitchFamily="49" charset="0"/>
                <a:cs typeface="Courier New" pitchFamily="49" charset="0"/>
              </a:rPr>
              <a:t>(T data[],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 {</a:t>
            </a:r>
          </a:p>
          <a:p>
            <a:pPr marL="0" lvl="1" indent="0">
              <a:spcBef>
                <a:spcPts val="200"/>
              </a:spcBef>
              <a:buNone/>
            </a:pPr>
            <a:r>
              <a:rPr lang="en-US" sz="1400" dirty="0" smtClean="0">
                <a:latin typeface="Courier New" pitchFamily="49" charset="0"/>
                <a:cs typeface="Courier New" pitchFamily="49" charset="0"/>
              </a:rPr>
              <a:t>for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a:t>
            </a:r>
            <a:r>
              <a:rPr lang="en-US" sz="1400" dirty="0" smtClean="0">
                <a:latin typeface="Courier New" pitchFamily="49" charset="0"/>
                <a:cs typeface="Courier New" pitchFamily="49" charset="0"/>
              </a:rPr>
              <a:t> = 0; </a:t>
            </a:r>
            <a:r>
              <a:rPr lang="en-US" sz="1400" dirty="0" err="1" smtClean="0">
                <a:latin typeface="Courier New" pitchFamily="49" charset="0"/>
                <a:cs typeface="Courier New" pitchFamily="49" charset="0"/>
              </a:rPr>
              <a:t>i</a:t>
            </a:r>
            <a:r>
              <a:rPr lang="en-US" sz="1400" dirty="0" smtClean="0">
                <a:latin typeface="Courier New" pitchFamily="49" charset="0"/>
                <a:cs typeface="Courier New" pitchFamily="49" charset="0"/>
              </a:rPr>
              <a:t> &lt; n-1; </a:t>
            </a:r>
            <a:r>
              <a:rPr lang="en-US" sz="1400" dirty="0" err="1" smtClean="0">
                <a:latin typeface="Courier New" pitchFamily="49" charset="0"/>
                <a:cs typeface="Courier New" pitchFamily="49" charset="0"/>
              </a:rPr>
              <a:t>i</a:t>
            </a:r>
            <a:r>
              <a:rPr lang="en-US" sz="1400" dirty="0" smtClean="0">
                <a:latin typeface="Courier New" pitchFamily="49" charset="0"/>
                <a:cs typeface="Courier New" pitchFamily="49" charset="0"/>
              </a:rPr>
              <a:t>++)</a:t>
            </a:r>
          </a:p>
          <a:p>
            <a:pPr marL="0" lvl="1" indent="0">
              <a:spcBef>
                <a:spcPts val="200"/>
              </a:spcBef>
              <a:buNone/>
            </a:pPr>
            <a:r>
              <a:rPr lang="en-US" sz="1400" dirty="0" smtClean="0">
                <a:latin typeface="Courier New" pitchFamily="49" charset="0"/>
                <a:cs typeface="Courier New" pitchFamily="49" charset="0"/>
              </a:rPr>
              <a:t>for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j = n-1; j &gt; </a:t>
            </a:r>
            <a:r>
              <a:rPr lang="en-US" sz="1400" dirty="0" err="1" smtClean="0">
                <a:latin typeface="Courier New" pitchFamily="49" charset="0"/>
                <a:cs typeface="Courier New" pitchFamily="49" charset="0"/>
              </a:rPr>
              <a:t>i</a:t>
            </a:r>
            <a:r>
              <a:rPr lang="en-US" sz="1400" dirty="0" smtClean="0">
                <a:latin typeface="Courier New" pitchFamily="49" charset="0"/>
                <a:cs typeface="Courier New" pitchFamily="49" charset="0"/>
              </a:rPr>
              <a:t>; --j)</a:t>
            </a:r>
          </a:p>
          <a:p>
            <a:pPr marL="0" lvl="1" indent="0">
              <a:spcBef>
                <a:spcPts val="200"/>
              </a:spcBef>
              <a:buNone/>
            </a:pPr>
            <a:r>
              <a:rPr lang="en-US" sz="1400" dirty="0" smtClean="0">
                <a:latin typeface="Courier New" pitchFamily="49" charset="0"/>
                <a:cs typeface="Courier New" pitchFamily="49" charset="0"/>
              </a:rPr>
              <a:t>if (data[j] &lt; data[j-1])</a:t>
            </a:r>
          </a:p>
          <a:p>
            <a:pPr marL="0" lvl="1" indent="0">
              <a:spcBef>
                <a:spcPts val="200"/>
              </a:spcBef>
              <a:buNone/>
            </a:pPr>
            <a:r>
              <a:rPr lang="en-US" sz="1400" dirty="0" smtClean="0">
                <a:latin typeface="Courier New" pitchFamily="49" charset="0"/>
                <a:cs typeface="Courier New" pitchFamily="49" charset="0"/>
              </a:rPr>
              <a:t>swap(data[j],data[j-1]);</a:t>
            </a:r>
            <a:endParaRPr lang="lv-LV" sz="1400" dirty="0" smtClean="0">
              <a:latin typeface="Courier New" pitchFamily="49" charset="0"/>
              <a:cs typeface="Courier New" pitchFamily="49" charset="0"/>
            </a:endParaRPr>
          </a:p>
          <a:p>
            <a:pPr marL="0" lvl="1" indent="0">
              <a:spcBef>
                <a:spcPts val="200"/>
              </a:spcBef>
              <a:buNone/>
            </a:pPr>
            <a:r>
              <a:rPr lang="lv-LV" sz="1400" dirty="0" smtClean="0">
                <a:latin typeface="Courier New" pitchFamily="49" charset="0"/>
                <a:cs typeface="Courier New" pitchFamily="49" charset="0"/>
              </a:rPr>
              <a:t>}</a:t>
            </a:r>
            <a:endParaRPr lang="en-US" sz="1400" dirty="0" smtClean="0">
              <a:latin typeface="Courier New" pitchFamily="49" charset="0"/>
              <a:cs typeface="Courier New" pitchFamily="49" charset="0"/>
            </a:endParaRP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3387113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lv-LV" altLang="en-US" sz="1200" dirty="0" smtClean="0"/>
              <a:t>The data preprocessing before the recursive call should be linear time and should not use extra memory. </a:t>
            </a:r>
          </a:p>
          <a:p>
            <a:pPr eaLnBrk="1" hangingPunct="1">
              <a:lnSpc>
                <a:spcPct val="90000"/>
              </a:lnSpc>
            </a:pPr>
            <a:r>
              <a:rPr lang="lv-LV" altLang="en-US" sz="1200" dirty="0" smtClean="0"/>
              <a:t>It is desirable to split the table in two nearly equal parts – to reduce the number of recursive calls.</a:t>
            </a:r>
          </a:p>
          <a:p>
            <a:pPr eaLnBrk="1" hangingPunct="1">
              <a:lnSpc>
                <a:spcPct val="90000"/>
              </a:lnSpc>
            </a:pPr>
            <a:r>
              <a:rPr lang="lv-LV" altLang="en-US" sz="1200" dirty="0" smtClean="0"/>
              <a:t>Ideally we could wish to use the median element. But searching for the median would require linear time; so we try to use something close to median.</a:t>
            </a:r>
          </a:p>
          <a:p>
            <a:endParaRPr lang="lv-LV" dirty="0"/>
          </a:p>
        </p:txBody>
      </p:sp>
    </p:spTree>
    <p:extLst>
      <p:ext uri="{BB962C8B-B14F-4D97-AF65-F5344CB8AC3E}">
        <p14:creationId xmlns:p14="http://schemas.microsoft.com/office/powerpoint/2010/main" val="1488582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None/>
            </a:pPr>
            <a:r>
              <a:rPr lang="en-US" sz="1200" dirty="0" smtClean="0">
                <a:latin typeface="Courier New" pitchFamily="49" charset="0"/>
                <a:cs typeface="Courier New" pitchFamily="49" charset="0"/>
              </a:rPr>
              <a:t>quicksort(array[])</a:t>
            </a:r>
          </a:p>
          <a:p>
            <a:pPr marL="0" indent="0">
              <a:spcBef>
                <a:spcPts val="200"/>
              </a:spcBef>
              <a:buNone/>
            </a:pPr>
            <a:r>
              <a:rPr lang="en-US" sz="1200" dirty="0" smtClean="0">
                <a:latin typeface="Courier New" pitchFamily="49" charset="0"/>
                <a:cs typeface="Courier New" pitchFamily="49" charset="0"/>
              </a:rPr>
              <a:t>  if </a:t>
            </a:r>
            <a:r>
              <a:rPr lang="en-US" sz="1200" i="1" dirty="0" smtClean="0">
                <a:latin typeface="Courier New" pitchFamily="49" charset="0"/>
                <a:cs typeface="Courier New" pitchFamily="49" charset="0"/>
              </a:rPr>
              <a:t>length</a:t>
            </a:r>
            <a:r>
              <a:rPr lang="en-US" sz="1200" dirty="0" smtClean="0">
                <a:latin typeface="Courier New" pitchFamily="49" charset="0"/>
                <a:cs typeface="Courier New" pitchFamily="49" charset="0"/>
              </a:rPr>
              <a:t>(array) &gt; 1</a:t>
            </a:r>
          </a:p>
          <a:p>
            <a:pPr marL="0" indent="0">
              <a:spcBef>
                <a:spcPts val="200"/>
              </a:spcBef>
              <a:buNone/>
            </a:pPr>
            <a:r>
              <a:rPr lang="en-US" sz="1200" i="1" dirty="0" smtClean="0">
                <a:latin typeface="Courier New" pitchFamily="49" charset="0"/>
                <a:cs typeface="Courier New" pitchFamily="49" charset="0"/>
              </a:rPr>
              <a:t>    choose </a:t>
            </a:r>
            <a:r>
              <a:rPr lang="en-US" sz="1200" dirty="0" smtClean="0">
                <a:latin typeface="Courier New" pitchFamily="49" charset="0"/>
                <a:cs typeface="Courier New" pitchFamily="49" charset="0"/>
              </a:rPr>
              <a:t>bound; // partition array into subarray1 and subarray2</a:t>
            </a:r>
          </a:p>
          <a:p>
            <a:pPr marL="0" indent="0">
              <a:spcBef>
                <a:spcPts val="200"/>
              </a:spcBef>
              <a:buNone/>
            </a:pPr>
            <a:r>
              <a:rPr lang="en-US" sz="1200" dirty="0" smtClean="0">
                <a:latin typeface="Courier New" pitchFamily="49" charset="0"/>
                <a:cs typeface="Courier New" pitchFamily="49" charset="0"/>
              </a:rPr>
              <a:t>    while </a:t>
            </a:r>
            <a:r>
              <a:rPr lang="en-US" sz="1200" i="1" dirty="0" smtClean="0">
                <a:latin typeface="Courier New" pitchFamily="49" charset="0"/>
                <a:cs typeface="Courier New" pitchFamily="49" charset="0"/>
              </a:rPr>
              <a:t>there are elements left in </a:t>
            </a:r>
            <a:r>
              <a:rPr lang="en-US" sz="1200" dirty="0" smtClean="0">
                <a:latin typeface="Courier New" pitchFamily="49" charset="0"/>
                <a:cs typeface="Courier New" pitchFamily="49" charset="0"/>
              </a:rPr>
              <a:t>array</a:t>
            </a:r>
          </a:p>
          <a:p>
            <a:pPr marL="0" indent="0">
              <a:spcBef>
                <a:spcPts val="200"/>
              </a:spcBef>
              <a:buNone/>
            </a:pPr>
            <a:r>
              <a:rPr lang="en-US" sz="1200" i="1" dirty="0" smtClean="0">
                <a:latin typeface="Courier New" pitchFamily="49" charset="0"/>
                <a:cs typeface="Courier New" pitchFamily="49" charset="0"/>
              </a:rPr>
              <a:t>      include </a:t>
            </a:r>
            <a:r>
              <a:rPr lang="en-US" sz="1200" dirty="0" smtClean="0">
                <a:latin typeface="Courier New" pitchFamily="49" charset="0"/>
                <a:cs typeface="Courier New" pitchFamily="49" charset="0"/>
              </a:rPr>
              <a:t>element </a:t>
            </a:r>
            <a:r>
              <a:rPr lang="en-US" sz="1200" i="1" dirty="0" smtClean="0">
                <a:latin typeface="Courier New" pitchFamily="49" charset="0"/>
                <a:cs typeface="Courier New" pitchFamily="49" charset="0"/>
              </a:rPr>
              <a:t>either in </a:t>
            </a:r>
            <a:r>
              <a:rPr lang="en-US" sz="1200" dirty="0" smtClean="0">
                <a:latin typeface="Courier New" pitchFamily="49" charset="0"/>
                <a:cs typeface="Courier New" pitchFamily="49" charset="0"/>
              </a:rPr>
              <a:t>subarray1 = {el: el ≤ bound}</a:t>
            </a:r>
          </a:p>
          <a:p>
            <a:pPr marL="0" indent="0">
              <a:spcBef>
                <a:spcPts val="200"/>
              </a:spcBef>
              <a:buNone/>
            </a:pPr>
            <a:r>
              <a:rPr lang="en-US" sz="1200" i="1" dirty="0" smtClean="0">
                <a:latin typeface="Courier New" pitchFamily="49" charset="0"/>
                <a:cs typeface="Courier New" pitchFamily="49" charset="0"/>
              </a:rPr>
              <a:t>        or in </a:t>
            </a:r>
            <a:r>
              <a:rPr lang="en-US" sz="1200" dirty="0" smtClean="0">
                <a:latin typeface="Courier New" pitchFamily="49" charset="0"/>
                <a:cs typeface="Courier New" pitchFamily="49" charset="0"/>
              </a:rPr>
              <a:t>subarray2 = {el: el ≥ bound};</a:t>
            </a:r>
          </a:p>
          <a:p>
            <a:pPr marL="0" indent="0">
              <a:spcBef>
                <a:spcPts val="200"/>
              </a:spcBef>
              <a:buNone/>
            </a:pPr>
            <a:r>
              <a:rPr lang="en-US" sz="1200" dirty="0" smtClean="0">
                <a:latin typeface="Courier New" pitchFamily="49" charset="0"/>
                <a:cs typeface="Courier New" pitchFamily="49" charset="0"/>
              </a:rPr>
              <a:t>    quicksort(subarray1);</a:t>
            </a:r>
          </a:p>
          <a:p>
            <a:pPr marL="0" indent="0">
              <a:spcBef>
                <a:spcPts val="200"/>
              </a:spcBef>
              <a:buNone/>
            </a:pPr>
            <a:r>
              <a:rPr lang="en-US" sz="1200" dirty="0" smtClean="0">
                <a:latin typeface="Courier New" pitchFamily="49" charset="0"/>
                <a:cs typeface="Courier New" pitchFamily="49" charset="0"/>
              </a:rPr>
              <a:t>    quicksort(subarray2);</a:t>
            </a:r>
          </a:p>
          <a:p>
            <a:endParaRPr lang="lv-LV" dirty="0"/>
          </a:p>
        </p:txBody>
      </p:sp>
    </p:spTree>
    <p:extLst>
      <p:ext uri="{BB962C8B-B14F-4D97-AF65-F5344CB8AC3E}">
        <p14:creationId xmlns:p14="http://schemas.microsoft.com/office/powerpoint/2010/main" val="350491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altLang="lv-LV" sz="1200" dirty="0" smtClean="0"/>
              <a:t>The height of the decision tree is a lower bound on the running time</a:t>
            </a:r>
          </a:p>
          <a:p>
            <a:pPr eaLnBrk="1" hangingPunct="1">
              <a:lnSpc>
                <a:spcPct val="90000"/>
              </a:lnSpc>
            </a:pPr>
            <a:r>
              <a:rPr lang="en-US" altLang="lv-LV" sz="1200" dirty="0" smtClean="0"/>
              <a:t>Every input permutation must lead to a separate leaf output </a:t>
            </a:r>
          </a:p>
          <a:p>
            <a:pPr eaLnBrk="1" hangingPunct="1">
              <a:lnSpc>
                <a:spcPct val="90000"/>
              </a:lnSpc>
            </a:pPr>
            <a:r>
              <a:rPr lang="en-US" altLang="lv-LV" sz="1200" dirty="0" smtClean="0"/>
              <a:t>If not, some input …4…5… would have same output ordering as …5…4…, which would be wrong</a:t>
            </a:r>
          </a:p>
          <a:p>
            <a:pPr eaLnBrk="1" hangingPunct="1">
              <a:lnSpc>
                <a:spcPct val="90000"/>
              </a:lnSpc>
            </a:pPr>
            <a:r>
              <a:rPr lang="en-US" altLang="lv-LV" sz="1200" dirty="0" smtClean="0"/>
              <a:t>Since there are n!=1</a:t>
            </a:r>
            <a:r>
              <a:rPr lang="en-US" altLang="lv-LV" sz="1200" dirty="0" smtClean="0">
                <a:sym typeface="Symbol" panose="05050102010706020507" pitchFamily="18" charset="2"/>
              </a:rPr>
              <a:t></a:t>
            </a:r>
            <a:r>
              <a:rPr lang="en-US" altLang="lv-LV" sz="1200" dirty="0" smtClean="0"/>
              <a:t>2</a:t>
            </a:r>
            <a:r>
              <a:rPr lang="en-US" altLang="lv-LV" sz="1200" dirty="0" smtClean="0">
                <a:sym typeface="Symbol" panose="05050102010706020507" pitchFamily="18" charset="2"/>
              </a:rPr>
              <a:t>  </a:t>
            </a:r>
            <a:r>
              <a:rPr lang="en-US" altLang="lv-LV" sz="1200" dirty="0" smtClean="0"/>
              <a:t>…</a:t>
            </a:r>
            <a:r>
              <a:rPr lang="en-US" altLang="lv-LV" sz="1200" dirty="0" smtClean="0">
                <a:sym typeface="Symbol" panose="05050102010706020507" pitchFamily="18" charset="2"/>
              </a:rPr>
              <a:t> </a:t>
            </a:r>
            <a:r>
              <a:rPr lang="en-US" altLang="lv-LV" sz="1200" dirty="0" smtClean="0"/>
              <a:t>n leaves, the height is at least log (n!)</a:t>
            </a:r>
          </a:p>
          <a:p>
            <a:endParaRPr lang="lv-LV" dirty="0"/>
          </a:p>
        </p:txBody>
      </p:sp>
    </p:spTree>
    <p:extLst>
      <p:ext uri="{BB962C8B-B14F-4D97-AF65-F5344CB8AC3E}">
        <p14:creationId xmlns:p14="http://schemas.microsoft.com/office/powerpoint/2010/main" val="3263215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21.03.2022</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41895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21.03.2022</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40558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21.03.2022</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108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21.03.2022</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6302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DEB7B1-3A76-4692-AABD-C23989DC5F71}" type="datetimeFigureOut">
              <a:rPr lang="lv-LV" smtClean="0"/>
              <a:t>21.03.2022</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58711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Date Placeholder 4"/>
          <p:cNvSpPr>
            <a:spLocks noGrp="1"/>
          </p:cNvSpPr>
          <p:nvPr>
            <p:ph type="dt" sz="half" idx="10"/>
          </p:nvPr>
        </p:nvSpPr>
        <p:spPr/>
        <p:txBody>
          <a:bodyPr/>
          <a:lstStyle/>
          <a:p>
            <a:fld id="{5ADEB7B1-3A76-4692-AABD-C23989DC5F71}" type="datetimeFigureOut">
              <a:rPr lang="lv-LV" smtClean="0"/>
              <a:t>21.03.2022</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304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7" name="Date Placeholder 6"/>
          <p:cNvSpPr>
            <a:spLocks noGrp="1"/>
          </p:cNvSpPr>
          <p:nvPr>
            <p:ph type="dt" sz="half" idx="10"/>
          </p:nvPr>
        </p:nvSpPr>
        <p:spPr/>
        <p:txBody>
          <a:bodyPr/>
          <a:lstStyle/>
          <a:p>
            <a:fld id="{5ADEB7B1-3A76-4692-AABD-C23989DC5F71}" type="datetimeFigureOut">
              <a:rPr lang="lv-LV" smtClean="0"/>
              <a:t>21.03.2022</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724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Date Placeholder 2"/>
          <p:cNvSpPr>
            <a:spLocks noGrp="1"/>
          </p:cNvSpPr>
          <p:nvPr>
            <p:ph type="dt" sz="half" idx="10"/>
          </p:nvPr>
        </p:nvSpPr>
        <p:spPr/>
        <p:txBody>
          <a:bodyPr/>
          <a:lstStyle/>
          <a:p>
            <a:fld id="{5ADEB7B1-3A76-4692-AABD-C23989DC5F71}" type="datetimeFigureOut">
              <a:rPr lang="lv-LV" smtClean="0"/>
              <a:t>21.03.2022</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6670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EB7B1-3A76-4692-AABD-C23989DC5F71}" type="datetimeFigureOut">
              <a:rPr lang="lv-LV" smtClean="0"/>
              <a:t>21.03.2022</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9559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21.03.2022</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0645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21.03.2022</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8013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EB7B1-3A76-4692-AABD-C23989DC5F71}" type="datetimeFigureOut">
              <a:rPr lang="lv-LV" smtClean="0"/>
              <a:t>21.03.2022</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3E6B-8E4E-4DA9-B438-0B592C56F89D}" type="slidenum">
              <a:rPr lang="lv-LV" smtClean="0"/>
              <a:t>‹#›</a:t>
            </a:fld>
            <a:endParaRPr lang="lv-LV"/>
          </a:p>
        </p:txBody>
      </p:sp>
    </p:spTree>
    <p:extLst>
      <p:ext uri="{BB962C8B-B14F-4D97-AF65-F5344CB8AC3E}">
        <p14:creationId xmlns:p14="http://schemas.microsoft.com/office/powerpoint/2010/main" val="340053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https://en.wikipedia.org/wiki/Comparison_sort"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09800" y="1371601"/>
            <a:ext cx="7772400" cy="1470025"/>
          </a:xfrm>
        </p:spPr>
        <p:txBody>
          <a:bodyPr>
            <a:normAutofit fontScale="90000"/>
          </a:bodyPr>
          <a:lstStyle/>
          <a:p>
            <a:pPr eaLnBrk="1" hangingPunct="1"/>
            <a:r>
              <a:rPr lang="en-US" altLang="lv-LV" dirty="0" smtClean="0">
                <a:ea typeface="ＭＳ Ｐゴシック" panose="020B0600070205080204" pitchFamily="34" charset="-128"/>
              </a:rPr>
              <a:t>Data Structures</a:t>
            </a:r>
            <a:r>
              <a:rPr lang="lv-LV" altLang="lv-LV" dirty="0" smtClean="0">
                <a:ea typeface="ＭＳ Ｐゴシック" panose="020B0600070205080204" pitchFamily="34" charset="-128"/>
              </a:rPr>
              <a:t/>
            </a:r>
            <a:br>
              <a:rPr lang="lv-LV" altLang="lv-LV" dirty="0" smtClean="0">
                <a:ea typeface="ＭＳ Ｐゴシック" panose="020B0600070205080204" pitchFamily="34" charset="-128"/>
              </a:rPr>
            </a:br>
            <a:r>
              <a:rPr lang="lv-LV" altLang="lv-LV" dirty="0" smtClean="0">
                <a:ea typeface="ＭＳ Ｐゴシック" panose="020B0600070205080204" pitchFamily="34" charset="-128"/>
              </a:rPr>
              <a:t>Sorting Algorithms</a:t>
            </a:r>
            <a:endParaRPr lang="en-US" altLang="lv-LV" dirty="0" smtClean="0">
              <a:ea typeface="ＭＳ Ｐゴシック" panose="020B0600070205080204" pitchFamily="34" charset="-128"/>
            </a:endParaRPr>
          </a:p>
        </p:txBody>
      </p:sp>
      <p:sp>
        <p:nvSpPr>
          <p:cNvPr id="6147" name="Rectangle 3"/>
          <p:cNvSpPr>
            <a:spLocks noGrp="1" noChangeArrowheads="1"/>
          </p:cNvSpPr>
          <p:nvPr>
            <p:ph type="subTitle" idx="1"/>
          </p:nvPr>
        </p:nvSpPr>
        <p:spPr>
          <a:xfrm>
            <a:off x="2895600" y="3352800"/>
            <a:ext cx="6400800" cy="2514600"/>
          </a:xfrm>
        </p:spPr>
        <p:txBody>
          <a:bodyPr/>
          <a:lstStyle/>
          <a:p>
            <a:pPr eaLnBrk="1" hangingPunct="1"/>
            <a:endParaRPr lang="en-US" altLang="lv-LV" dirty="0" smtClean="0">
              <a:ea typeface="ＭＳ Ｐゴシック" panose="020B0600070205080204" pitchFamily="34" charset="-128"/>
            </a:endParaRPr>
          </a:p>
        </p:txBody>
      </p:sp>
    </p:spTree>
    <p:extLst>
      <p:ext uri="{BB962C8B-B14F-4D97-AF65-F5344CB8AC3E}">
        <p14:creationId xmlns:p14="http://schemas.microsoft.com/office/powerpoint/2010/main" val="395006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F0635BC-0292-4A7A-B6D8-F5CD8B5D6A3A}" type="slidenum">
              <a:rPr lang="lv-LV" altLang="en-US" sz="1400"/>
              <a:pPr>
                <a:spcBef>
                  <a:spcPct val="0"/>
                </a:spcBef>
                <a:buFontTx/>
                <a:buNone/>
              </a:pPr>
              <a:t>10</a:t>
            </a:fld>
            <a:endParaRPr lang="lv-LV" altLang="en-US" sz="1400"/>
          </a:p>
        </p:txBody>
      </p:sp>
      <p:sp>
        <p:nvSpPr>
          <p:cNvPr id="17411" name="Rectangle 2"/>
          <p:cNvSpPr>
            <a:spLocks noGrp="1" noChangeArrowheads="1"/>
          </p:cNvSpPr>
          <p:nvPr>
            <p:ph type="title"/>
          </p:nvPr>
        </p:nvSpPr>
        <p:spPr/>
        <p:txBody>
          <a:bodyPr/>
          <a:lstStyle/>
          <a:p>
            <a:pPr eaLnBrk="1" hangingPunct="1"/>
            <a:r>
              <a:rPr lang="lv-LV" altLang="en-US" dirty="0" smtClean="0">
                <a:solidFill>
                  <a:schemeClr val="tx1"/>
                </a:solidFill>
              </a:rPr>
              <a:t>Selection Sort</a:t>
            </a:r>
          </a:p>
        </p:txBody>
      </p:sp>
      <p:sp>
        <p:nvSpPr>
          <p:cNvPr id="368645" name="Rectangle 5"/>
          <p:cNvSpPr>
            <a:spLocks noChangeArrowheads="1"/>
          </p:cNvSpPr>
          <p:nvPr/>
        </p:nvSpPr>
        <p:spPr bwMode="auto">
          <a:xfrm>
            <a:off x="2590800" y="1676400"/>
            <a:ext cx="7620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lv-LV" altLang="en-US" sz="2800" dirty="0" smtClean="0"/>
              <a:t>At every step find the smallest element in the unsorted part to place it at the beginning of the unsorted part.</a:t>
            </a:r>
            <a:endParaRPr lang="en-GB" altLang="en-US" sz="2800" dirty="0"/>
          </a:p>
        </p:txBody>
      </p:sp>
      <p:graphicFrame>
        <p:nvGraphicFramePr>
          <p:cNvPr id="368779" name="Group 139"/>
          <p:cNvGraphicFramePr>
            <a:graphicFrameLocks noGrp="1"/>
          </p:cNvGraphicFramePr>
          <p:nvPr>
            <p:extLst>
              <p:ext uri="{D42A27DB-BD31-4B8C-83A1-F6EECF244321}">
                <p14:modId xmlns:p14="http://schemas.microsoft.com/office/powerpoint/2010/main" val="1756362405"/>
              </p:ext>
            </p:extLst>
          </p:nvPr>
        </p:nvGraphicFramePr>
        <p:xfrm>
          <a:off x="3200400" y="3215920"/>
          <a:ext cx="6019800" cy="517880"/>
        </p:xfrm>
        <a:graphic>
          <a:graphicData uri="http://schemas.openxmlformats.org/drawingml/2006/table">
            <a:tbl>
              <a:tblPr/>
              <a:tblGrid>
                <a:gridCol w="669925">
                  <a:extLst>
                    <a:ext uri="{9D8B030D-6E8A-4147-A177-3AD203B41FA5}">
                      <a16:colId xmlns:a16="http://schemas.microsoft.com/office/drawing/2014/main" val="2471185483"/>
                    </a:ext>
                  </a:extLst>
                </a:gridCol>
                <a:gridCol w="666750">
                  <a:extLst>
                    <a:ext uri="{9D8B030D-6E8A-4147-A177-3AD203B41FA5}">
                      <a16:colId xmlns:a16="http://schemas.microsoft.com/office/drawing/2014/main" val="1880843143"/>
                    </a:ext>
                  </a:extLst>
                </a:gridCol>
                <a:gridCol w="669925">
                  <a:extLst>
                    <a:ext uri="{9D8B030D-6E8A-4147-A177-3AD203B41FA5}">
                      <a16:colId xmlns:a16="http://schemas.microsoft.com/office/drawing/2014/main" val="2322194586"/>
                    </a:ext>
                  </a:extLst>
                </a:gridCol>
                <a:gridCol w="669925">
                  <a:extLst>
                    <a:ext uri="{9D8B030D-6E8A-4147-A177-3AD203B41FA5}">
                      <a16:colId xmlns:a16="http://schemas.microsoft.com/office/drawing/2014/main" val="2868146522"/>
                    </a:ext>
                  </a:extLst>
                </a:gridCol>
                <a:gridCol w="666750">
                  <a:extLst>
                    <a:ext uri="{9D8B030D-6E8A-4147-A177-3AD203B41FA5}">
                      <a16:colId xmlns:a16="http://schemas.microsoft.com/office/drawing/2014/main" val="3493379512"/>
                    </a:ext>
                  </a:extLst>
                </a:gridCol>
                <a:gridCol w="669925">
                  <a:extLst>
                    <a:ext uri="{9D8B030D-6E8A-4147-A177-3AD203B41FA5}">
                      <a16:colId xmlns:a16="http://schemas.microsoft.com/office/drawing/2014/main" val="3421112136"/>
                    </a:ext>
                  </a:extLst>
                </a:gridCol>
                <a:gridCol w="669925">
                  <a:extLst>
                    <a:ext uri="{9D8B030D-6E8A-4147-A177-3AD203B41FA5}">
                      <a16:colId xmlns:a16="http://schemas.microsoft.com/office/drawing/2014/main" val="937983607"/>
                    </a:ext>
                  </a:extLst>
                </a:gridCol>
                <a:gridCol w="666750">
                  <a:extLst>
                    <a:ext uri="{9D8B030D-6E8A-4147-A177-3AD203B41FA5}">
                      <a16:colId xmlns:a16="http://schemas.microsoft.com/office/drawing/2014/main" val="3190054547"/>
                    </a:ext>
                  </a:extLst>
                </a:gridCol>
                <a:gridCol w="669925">
                  <a:extLst>
                    <a:ext uri="{9D8B030D-6E8A-4147-A177-3AD203B41FA5}">
                      <a16:colId xmlns:a16="http://schemas.microsoft.com/office/drawing/2014/main" val="1164565943"/>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3</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1628671178"/>
                  </a:ext>
                </a:extLst>
              </a:tr>
            </a:tbl>
          </a:graphicData>
        </a:graphic>
      </p:graphicFrame>
      <p:graphicFrame>
        <p:nvGraphicFramePr>
          <p:cNvPr id="368668" name="Group 28"/>
          <p:cNvGraphicFramePr>
            <a:graphicFrameLocks noGrp="1"/>
          </p:cNvGraphicFramePr>
          <p:nvPr>
            <p:extLst>
              <p:ext uri="{D42A27DB-BD31-4B8C-83A1-F6EECF244321}">
                <p14:modId xmlns:p14="http://schemas.microsoft.com/office/powerpoint/2010/main" val="1159422012"/>
              </p:ext>
            </p:extLst>
          </p:nvPr>
        </p:nvGraphicFramePr>
        <p:xfrm>
          <a:off x="3200400" y="3901720"/>
          <a:ext cx="6019800" cy="517880"/>
        </p:xfrm>
        <a:graphic>
          <a:graphicData uri="http://schemas.openxmlformats.org/drawingml/2006/table">
            <a:tbl>
              <a:tblPr/>
              <a:tblGrid>
                <a:gridCol w="669925">
                  <a:extLst>
                    <a:ext uri="{9D8B030D-6E8A-4147-A177-3AD203B41FA5}">
                      <a16:colId xmlns:a16="http://schemas.microsoft.com/office/drawing/2014/main" val="2292107676"/>
                    </a:ext>
                  </a:extLst>
                </a:gridCol>
                <a:gridCol w="666750">
                  <a:extLst>
                    <a:ext uri="{9D8B030D-6E8A-4147-A177-3AD203B41FA5}">
                      <a16:colId xmlns:a16="http://schemas.microsoft.com/office/drawing/2014/main" val="2827758170"/>
                    </a:ext>
                  </a:extLst>
                </a:gridCol>
                <a:gridCol w="669925">
                  <a:extLst>
                    <a:ext uri="{9D8B030D-6E8A-4147-A177-3AD203B41FA5}">
                      <a16:colId xmlns:a16="http://schemas.microsoft.com/office/drawing/2014/main" val="1358260612"/>
                    </a:ext>
                  </a:extLst>
                </a:gridCol>
                <a:gridCol w="669925">
                  <a:extLst>
                    <a:ext uri="{9D8B030D-6E8A-4147-A177-3AD203B41FA5}">
                      <a16:colId xmlns:a16="http://schemas.microsoft.com/office/drawing/2014/main" val="1010675110"/>
                    </a:ext>
                  </a:extLst>
                </a:gridCol>
                <a:gridCol w="666750">
                  <a:extLst>
                    <a:ext uri="{9D8B030D-6E8A-4147-A177-3AD203B41FA5}">
                      <a16:colId xmlns:a16="http://schemas.microsoft.com/office/drawing/2014/main" val="4120370095"/>
                    </a:ext>
                  </a:extLst>
                </a:gridCol>
                <a:gridCol w="669925">
                  <a:extLst>
                    <a:ext uri="{9D8B030D-6E8A-4147-A177-3AD203B41FA5}">
                      <a16:colId xmlns:a16="http://schemas.microsoft.com/office/drawing/2014/main" val="2257743520"/>
                    </a:ext>
                  </a:extLst>
                </a:gridCol>
                <a:gridCol w="669925">
                  <a:extLst>
                    <a:ext uri="{9D8B030D-6E8A-4147-A177-3AD203B41FA5}">
                      <a16:colId xmlns:a16="http://schemas.microsoft.com/office/drawing/2014/main" val="2945061215"/>
                    </a:ext>
                  </a:extLst>
                </a:gridCol>
                <a:gridCol w="666750">
                  <a:extLst>
                    <a:ext uri="{9D8B030D-6E8A-4147-A177-3AD203B41FA5}">
                      <a16:colId xmlns:a16="http://schemas.microsoft.com/office/drawing/2014/main" val="2468754752"/>
                    </a:ext>
                  </a:extLst>
                </a:gridCol>
                <a:gridCol w="669925">
                  <a:extLst>
                    <a:ext uri="{9D8B030D-6E8A-4147-A177-3AD203B41FA5}">
                      <a16:colId xmlns:a16="http://schemas.microsoft.com/office/drawing/2014/main" val="2355856074"/>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3</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315400752"/>
                  </a:ext>
                </a:extLst>
              </a:tr>
            </a:tbl>
          </a:graphicData>
        </a:graphic>
      </p:graphicFrame>
      <p:graphicFrame>
        <p:nvGraphicFramePr>
          <p:cNvPr id="368690" name="Group 50"/>
          <p:cNvGraphicFramePr>
            <a:graphicFrameLocks noGrp="1"/>
          </p:cNvGraphicFramePr>
          <p:nvPr>
            <p:extLst>
              <p:ext uri="{D42A27DB-BD31-4B8C-83A1-F6EECF244321}">
                <p14:modId xmlns:p14="http://schemas.microsoft.com/office/powerpoint/2010/main" val="1777630261"/>
              </p:ext>
            </p:extLst>
          </p:nvPr>
        </p:nvGraphicFramePr>
        <p:xfrm>
          <a:off x="3200400" y="4587520"/>
          <a:ext cx="6019800" cy="517880"/>
        </p:xfrm>
        <a:graphic>
          <a:graphicData uri="http://schemas.openxmlformats.org/drawingml/2006/table">
            <a:tbl>
              <a:tblPr/>
              <a:tblGrid>
                <a:gridCol w="669925">
                  <a:extLst>
                    <a:ext uri="{9D8B030D-6E8A-4147-A177-3AD203B41FA5}">
                      <a16:colId xmlns:a16="http://schemas.microsoft.com/office/drawing/2014/main" val="3024839291"/>
                    </a:ext>
                  </a:extLst>
                </a:gridCol>
                <a:gridCol w="666750">
                  <a:extLst>
                    <a:ext uri="{9D8B030D-6E8A-4147-A177-3AD203B41FA5}">
                      <a16:colId xmlns:a16="http://schemas.microsoft.com/office/drawing/2014/main" val="262016788"/>
                    </a:ext>
                  </a:extLst>
                </a:gridCol>
                <a:gridCol w="669925">
                  <a:extLst>
                    <a:ext uri="{9D8B030D-6E8A-4147-A177-3AD203B41FA5}">
                      <a16:colId xmlns:a16="http://schemas.microsoft.com/office/drawing/2014/main" val="998722567"/>
                    </a:ext>
                  </a:extLst>
                </a:gridCol>
                <a:gridCol w="669925">
                  <a:extLst>
                    <a:ext uri="{9D8B030D-6E8A-4147-A177-3AD203B41FA5}">
                      <a16:colId xmlns:a16="http://schemas.microsoft.com/office/drawing/2014/main" val="1136534412"/>
                    </a:ext>
                  </a:extLst>
                </a:gridCol>
                <a:gridCol w="666750">
                  <a:extLst>
                    <a:ext uri="{9D8B030D-6E8A-4147-A177-3AD203B41FA5}">
                      <a16:colId xmlns:a16="http://schemas.microsoft.com/office/drawing/2014/main" val="4044001178"/>
                    </a:ext>
                  </a:extLst>
                </a:gridCol>
                <a:gridCol w="669925">
                  <a:extLst>
                    <a:ext uri="{9D8B030D-6E8A-4147-A177-3AD203B41FA5}">
                      <a16:colId xmlns:a16="http://schemas.microsoft.com/office/drawing/2014/main" val="4063468469"/>
                    </a:ext>
                  </a:extLst>
                </a:gridCol>
                <a:gridCol w="669925">
                  <a:extLst>
                    <a:ext uri="{9D8B030D-6E8A-4147-A177-3AD203B41FA5}">
                      <a16:colId xmlns:a16="http://schemas.microsoft.com/office/drawing/2014/main" val="779906407"/>
                    </a:ext>
                  </a:extLst>
                </a:gridCol>
                <a:gridCol w="666750">
                  <a:extLst>
                    <a:ext uri="{9D8B030D-6E8A-4147-A177-3AD203B41FA5}">
                      <a16:colId xmlns:a16="http://schemas.microsoft.com/office/drawing/2014/main" val="1995121486"/>
                    </a:ext>
                  </a:extLst>
                </a:gridCol>
                <a:gridCol w="669925">
                  <a:extLst>
                    <a:ext uri="{9D8B030D-6E8A-4147-A177-3AD203B41FA5}">
                      <a16:colId xmlns:a16="http://schemas.microsoft.com/office/drawing/2014/main" val="3448041581"/>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3</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3414302087"/>
                  </a:ext>
                </a:extLst>
              </a:tr>
            </a:tbl>
          </a:graphicData>
        </a:graphic>
      </p:graphicFrame>
      <p:graphicFrame>
        <p:nvGraphicFramePr>
          <p:cNvPr id="368712" name="Group 72"/>
          <p:cNvGraphicFramePr>
            <a:graphicFrameLocks noGrp="1"/>
          </p:cNvGraphicFramePr>
          <p:nvPr>
            <p:extLst>
              <p:ext uri="{D42A27DB-BD31-4B8C-83A1-F6EECF244321}">
                <p14:modId xmlns:p14="http://schemas.microsoft.com/office/powerpoint/2010/main" val="2264315062"/>
              </p:ext>
            </p:extLst>
          </p:nvPr>
        </p:nvGraphicFramePr>
        <p:xfrm>
          <a:off x="3200400" y="5273320"/>
          <a:ext cx="6019800" cy="517880"/>
        </p:xfrm>
        <a:graphic>
          <a:graphicData uri="http://schemas.openxmlformats.org/drawingml/2006/table">
            <a:tbl>
              <a:tblPr/>
              <a:tblGrid>
                <a:gridCol w="669925">
                  <a:extLst>
                    <a:ext uri="{9D8B030D-6E8A-4147-A177-3AD203B41FA5}">
                      <a16:colId xmlns:a16="http://schemas.microsoft.com/office/drawing/2014/main" val="3230063063"/>
                    </a:ext>
                  </a:extLst>
                </a:gridCol>
                <a:gridCol w="666750">
                  <a:extLst>
                    <a:ext uri="{9D8B030D-6E8A-4147-A177-3AD203B41FA5}">
                      <a16:colId xmlns:a16="http://schemas.microsoft.com/office/drawing/2014/main" val="1615014948"/>
                    </a:ext>
                  </a:extLst>
                </a:gridCol>
                <a:gridCol w="669925">
                  <a:extLst>
                    <a:ext uri="{9D8B030D-6E8A-4147-A177-3AD203B41FA5}">
                      <a16:colId xmlns:a16="http://schemas.microsoft.com/office/drawing/2014/main" val="60297402"/>
                    </a:ext>
                  </a:extLst>
                </a:gridCol>
                <a:gridCol w="669925">
                  <a:extLst>
                    <a:ext uri="{9D8B030D-6E8A-4147-A177-3AD203B41FA5}">
                      <a16:colId xmlns:a16="http://schemas.microsoft.com/office/drawing/2014/main" val="3678241742"/>
                    </a:ext>
                  </a:extLst>
                </a:gridCol>
                <a:gridCol w="666750">
                  <a:extLst>
                    <a:ext uri="{9D8B030D-6E8A-4147-A177-3AD203B41FA5}">
                      <a16:colId xmlns:a16="http://schemas.microsoft.com/office/drawing/2014/main" val="1720442368"/>
                    </a:ext>
                  </a:extLst>
                </a:gridCol>
                <a:gridCol w="669925">
                  <a:extLst>
                    <a:ext uri="{9D8B030D-6E8A-4147-A177-3AD203B41FA5}">
                      <a16:colId xmlns:a16="http://schemas.microsoft.com/office/drawing/2014/main" val="3667991285"/>
                    </a:ext>
                  </a:extLst>
                </a:gridCol>
                <a:gridCol w="669925">
                  <a:extLst>
                    <a:ext uri="{9D8B030D-6E8A-4147-A177-3AD203B41FA5}">
                      <a16:colId xmlns:a16="http://schemas.microsoft.com/office/drawing/2014/main" val="592356272"/>
                    </a:ext>
                  </a:extLst>
                </a:gridCol>
                <a:gridCol w="666750">
                  <a:extLst>
                    <a:ext uri="{9D8B030D-6E8A-4147-A177-3AD203B41FA5}">
                      <a16:colId xmlns:a16="http://schemas.microsoft.com/office/drawing/2014/main" val="1554831496"/>
                    </a:ext>
                  </a:extLst>
                </a:gridCol>
                <a:gridCol w="669925">
                  <a:extLst>
                    <a:ext uri="{9D8B030D-6E8A-4147-A177-3AD203B41FA5}">
                      <a16:colId xmlns:a16="http://schemas.microsoft.com/office/drawing/2014/main" val="1113072916"/>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3</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3611948274"/>
                  </a:ext>
                </a:extLst>
              </a:tr>
            </a:tbl>
          </a:graphicData>
        </a:graphic>
      </p:graphicFrame>
      <p:graphicFrame>
        <p:nvGraphicFramePr>
          <p:cNvPr id="368780" name="Group 140"/>
          <p:cNvGraphicFramePr>
            <a:graphicFrameLocks noGrp="1"/>
          </p:cNvGraphicFramePr>
          <p:nvPr>
            <p:extLst>
              <p:ext uri="{D42A27DB-BD31-4B8C-83A1-F6EECF244321}">
                <p14:modId xmlns:p14="http://schemas.microsoft.com/office/powerpoint/2010/main" val="2879105813"/>
              </p:ext>
            </p:extLst>
          </p:nvPr>
        </p:nvGraphicFramePr>
        <p:xfrm>
          <a:off x="3200400" y="5959120"/>
          <a:ext cx="6019800" cy="517880"/>
        </p:xfrm>
        <a:graphic>
          <a:graphicData uri="http://schemas.openxmlformats.org/drawingml/2006/table">
            <a:tbl>
              <a:tblPr/>
              <a:tblGrid>
                <a:gridCol w="669925">
                  <a:extLst>
                    <a:ext uri="{9D8B030D-6E8A-4147-A177-3AD203B41FA5}">
                      <a16:colId xmlns:a16="http://schemas.microsoft.com/office/drawing/2014/main" val="3422744570"/>
                    </a:ext>
                  </a:extLst>
                </a:gridCol>
                <a:gridCol w="666750">
                  <a:extLst>
                    <a:ext uri="{9D8B030D-6E8A-4147-A177-3AD203B41FA5}">
                      <a16:colId xmlns:a16="http://schemas.microsoft.com/office/drawing/2014/main" val="1489596826"/>
                    </a:ext>
                  </a:extLst>
                </a:gridCol>
                <a:gridCol w="669925">
                  <a:extLst>
                    <a:ext uri="{9D8B030D-6E8A-4147-A177-3AD203B41FA5}">
                      <a16:colId xmlns:a16="http://schemas.microsoft.com/office/drawing/2014/main" val="4143183206"/>
                    </a:ext>
                  </a:extLst>
                </a:gridCol>
                <a:gridCol w="669925">
                  <a:extLst>
                    <a:ext uri="{9D8B030D-6E8A-4147-A177-3AD203B41FA5}">
                      <a16:colId xmlns:a16="http://schemas.microsoft.com/office/drawing/2014/main" val="568763360"/>
                    </a:ext>
                  </a:extLst>
                </a:gridCol>
                <a:gridCol w="666750">
                  <a:extLst>
                    <a:ext uri="{9D8B030D-6E8A-4147-A177-3AD203B41FA5}">
                      <a16:colId xmlns:a16="http://schemas.microsoft.com/office/drawing/2014/main" val="305590986"/>
                    </a:ext>
                  </a:extLst>
                </a:gridCol>
                <a:gridCol w="669925">
                  <a:extLst>
                    <a:ext uri="{9D8B030D-6E8A-4147-A177-3AD203B41FA5}">
                      <a16:colId xmlns:a16="http://schemas.microsoft.com/office/drawing/2014/main" val="3733851134"/>
                    </a:ext>
                  </a:extLst>
                </a:gridCol>
                <a:gridCol w="669925">
                  <a:extLst>
                    <a:ext uri="{9D8B030D-6E8A-4147-A177-3AD203B41FA5}">
                      <a16:colId xmlns:a16="http://schemas.microsoft.com/office/drawing/2014/main" val="3332005041"/>
                    </a:ext>
                  </a:extLst>
                </a:gridCol>
                <a:gridCol w="666750">
                  <a:extLst>
                    <a:ext uri="{9D8B030D-6E8A-4147-A177-3AD203B41FA5}">
                      <a16:colId xmlns:a16="http://schemas.microsoft.com/office/drawing/2014/main" val="1214774625"/>
                    </a:ext>
                  </a:extLst>
                </a:gridCol>
                <a:gridCol w="669925">
                  <a:extLst>
                    <a:ext uri="{9D8B030D-6E8A-4147-A177-3AD203B41FA5}">
                      <a16:colId xmlns:a16="http://schemas.microsoft.com/office/drawing/2014/main" val="3367433606"/>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3</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DDB3"/>
                    </a:solidFill>
                  </a:tcPr>
                </a:tc>
                <a:extLst>
                  <a:ext uri="{0D108BD9-81ED-4DB2-BD59-A6C34878D82A}">
                    <a16:rowId xmlns:a16="http://schemas.microsoft.com/office/drawing/2014/main" val="392356558"/>
                  </a:ext>
                </a:extLst>
              </a:tr>
            </a:tbl>
          </a:graphicData>
        </a:graphic>
      </p:graphicFrame>
    </p:spTree>
    <p:extLst>
      <p:ext uri="{BB962C8B-B14F-4D97-AF65-F5344CB8AC3E}">
        <p14:creationId xmlns:p14="http://schemas.microsoft.com/office/powerpoint/2010/main" val="291915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45"/>
                                        </p:tgtEl>
                                        <p:attrNameLst>
                                          <p:attrName>style.visibility</p:attrName>
                                        </p:attrNameLst>
                                      </p:cBhvr>
                                      <p:to>
                                        <p:strVal val="visible"/>
                                      </p:to>
                                    </p:set>
                                    <p:anim calcmode="lin" valueType="num">
                                      <p:cBhvr additive="base">
                                        <p:cTn id="7" dur="500" fill="hold"/>
                                        <p:tgtEl>
                                          <p:spTgt spid="368645"/>
                                        </p:tgtEl>
                                        <p:attrNameLst>
                                          <p:attrName>ppt_x</p:attrName>
                                        </p:attrNameLst>
                                      </p:cBhvr>
                                      <p:tavLst>
                                        <p:tav tm="0">
                                          <p:val>
                                            <p:strVal val="0-#ppt_w/2"/>
                                          </p:val>
                                        </p:tav>
                                        <p:tav tm="100000">
                                          <p:val>
                                            <p:strVal val="#ppt_x"/>
                                          </p:val>
                                        </p:tav>
                                      </p:tavLst>
                                    </p:anim>
                                    <p:anim calcmode="lin" valueType="num">
                                      <p:cBhvr additive="base">
                                        <p:cTn id="8" dur="500" fill="hold"/>
                                        <p:tgtEl>
                                          <p:spTgt spid="3686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68779"/>
                                        </p:tgtEl>
                                        <p:attrNameLst>
                                          <p:attrName>style.visibility</p:attrName>
                                        </p:attrNameLst>
                                      </p:cBhvr>
                                      <p:to>
                                        <p:strVal val="visible"/>
                                      </p:to>
                                    </p:set>
                                    <p:anim calcmode="lin" valueType="num">
                                      <p:cBhvr additive="base">
                                        <p:cTn id="13" dur="500" fill="hold"/>
                                        <p:tgtEl>
                                          <p:spTgt spid="368779"/>
                                        </p:tgtEl>
                                        <p:attrNameLst>
                                          <p:attrName>ppt_x</p:attrName>
                                        </p:attrNameLst>
                                      </p:cBhvr>
                                      <p:tavLst>
                                        <p:tav tm="0">
                                          <p:val>
                                            <p:strVal val="0-#ppt_w/2"/>
                                          </p:val>
                                        </p:tav>
                                        <p:tav tm="100000">
                                          <p:val>
                                            <p:strVal val="#ppt_x"/>
                                          </p:val>
                                        </p:tav>
                                      </p:tavLst>
                                    </p:anim>
                                    <p:anim calcmode="lin" valueType="num">
                                      <p:cBhvr additive="base">
                                        <p:cTn id="14" dur="500" fill="hold"/>
                                        <p:tgtEl>
                                          <p:spTgt spid="3687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68668"/>
                                        </p:tgtEl>
                                        <p:attrNameLst>
                                          <p:attrName>style.visibility</p:attrName>
                                        </p:attrNameLst>
                                      </p:cBhvr>
                                      <p:to>
                                        <p:strVal val="visible"/>
                                      </p:to>
                                    </p:set>
                                    <p:anim calcmode="lin" valueType="num">
                                      <p:cBhvr additive="base">
                                        <p:cTn id="19" dur="500" fill="hold"/>
                                        <p:tgtEl>
                                          <p:spTgt spid="368668"/>
                                        </p:tgtEl>
                                        <p:attrNameLst>
                                          <p:attrName>ppt_x</p:attrName>
                                        </p:attrNameLst>
                                      </p:cBhvr>
                                      <p:tavLst>
                                        <p:tav tm="0">
                                          <p:val>
                                            <p:strVal val="0-#ppt_w/2"/>
                                          </p:val>
                                        </p:tav>
                                        <p:tav tm="100000">
                                          <p:val>
                                            <p:strVal val="#ppt_x"/>
                                          </p:val>
                                        </p:tav>
                                      </p:tavLst>
                                    </p:anim>
                                    <p:anim calcmode="lin" valueType="num">
                                      <p:cBhvr additive="base">
                                        <p:cTn id="20" dur="500" fill="hold"/>
                                        <p:tgtEl>
                                          <p:spTgt spid="36866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68690"/>
                                        </p:tgtEl>
                                        <p:attrNameLst>
                                          <p:attrName>style.visibility</p:attrName>
                                        </p:attrNameLst>
                                      </p:cBhvr>
                                      <p:to>
                                        <p:strVal val="visible"/>
                                      </p:to>
                                    </p:set>
                                    <p:anim calcmode="lin" valueType="num">
                                      <p:cBhvr additive="base">
                                        <p:cTn id="25" dur="500" fill="hold"/>
                                        <p:tgtEl>
                                          <p:spTgt spid="368690"/>
                                        </p:tgtEl>
                                        <p:attrNameLst>
                                          <p:attrName>ppt_x</p:attrName>
                                        </p:attrNameLst>
                                      </p:cBhvr>
                                      <p:tavLst>
                                        <p:tav tm="0">
                                          <p:val>
                                            <p:strVal val="0-#ppt_w/2"/>
                                          </p:val>
                                        </p:tav>
                                        <p:tav tm="100000">
                                          <p:val>
                                            <p:strVal val="#ppt_x"/>
                                          </p:val>
                                        </p:tav>
                                      </p:tavLst>
                                    </p:anim>
                                    <p:anim calcmode="lin" valueType="num">
                                      <p:cBhvr additive="base">
                                        <p:cTn id="26" dur="500" fill="hold"/>
                                        <p:tgtEl>
                                          <p:spTgt spid="36869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68712"/>
                                        </p:tgtEl>
                                        <p:attrNameLst>
                                          <p:attrName>style.visibility</p:attrName>
                                        </p:attrNameLst>
                                      </p:cBhvr>
                                      <p:to>
                                        <p:strVal val="visible"/>
                                      </p:to>
                                    </p:set>
                                    <p:anim calcmode="lin" valueType="num">
                                      <p:cBhvr additive="base">
                                        <p:cTn id="31" dur="500" fill="hold"/>
                                        <p:tgtEl>
                                          <p:spTgt spid="368712"/>
                                        </p:tgtEl>
                                        <p:attrNameLst>
                                          <p:attrName>ppt_x</p:attrName>
                                        </p:attrNameLst>
                                      </p:cBhvr>
                                      <p:tavLst>
                                        <p:tav tm="0">
                                          <p:val>
                                            <p:strVal val="0-#ppt_w/2"/>
                                          </p:val>
                                        </p:tav>
                                        <p:tav tm="100000">
                                          <p:val>
                                            <p:strVal val="#ppt_x"/>
                                          </p:val>
                                        </p:tav>
                                      </p:tavLst>
                                    </p:anim>
                                    <p:anim calcmode="lin" valueType="num">
                                      <p:cBhvr additive="base">
                                        <p:cTn id="32" dur="500" fill="hold"/>
                                        <p:tgtEl>
                                          <p:spTgt spid="36871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3687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lv-LV" altLang="en-US" dirty="0" smtClean="0">
                <a:solidFill>
                  <a:schemeClr val="tx1"/>
                </a:solidFill>
              </a:rPr>
              <a:t>Selection Sort</a:t>
            </a:r>
          </a:p>
        </p:txBody>
      </p:sp>
      <p:sp>
        <p:nvSpPr>
          <p:cNvPr id="18436" name="Rectangle 3"/>
          <p:cNvSpPr>
            <a:spLocks noGrp="1" noChangeArrowheads="1"/>
          </p:cNvSpPr>
          <p:nvPr>
            <p:ph idx="1"/>
          </p:nvPr>
        </p:nvSpPr>
        <p:spPr/>
        <p:txBody>
          <a:bodyPr/>
          <a:lstStyle/>
          <a:p>
            <a:pPr eaLnBrk="1" hangingPunct="1">
              <a:lnSpc>
                <a:spcPct val="90000"/>
              </a:lnSpc>
              <a:buFontTx/>
              <a:buNone/>
            </a:pPr>
            <a:r>
              <a:rPr lang="en-US" altLang="en-US" b="1" dirty="0" smtClean="0"/>
              <a:t>function</a:t>
            </a:r>
            <a:r>
              <a:rPr lang="lv-LV" altLang="en-US" b="1" dirty="0" smtClean="0"/>
              <a:t> </a:t>
            </a:r>
            <a:r>
              <a:rPr lang="lv-LV" altLang="en-US" i="1" dirty="0" smtClean="0"/>
              <a:t>SelectionSort</a:t>
            </a:r>
            <a:r>
              <a:rPr lang="lv-LV" altLang="en-US" dirty="0" smtClean="0"/>
              <a:t>(</a:t>
            </a:r>
            <a:r>
              <a:rPr lang="lv-LV" altLang="en-US" b="1" dirty="0" smtClean="0"/>
              <a:t>table </a:t>
            </a:r>
            <a:r>
              <a:rPr lang="lv-LV" altLang="en-US" dirty="0" smtClean="0"/>
              <a:t>A[0..n-1]):</a:t>
            </a:r>
          </a:p>
          <a:p>
            <a:pPr eaLnBrk="1" hangingPunct="1">
              <a:lnSpc>
                <a:spcPct val="90000"/>
              </a:lnSpc>
              <a:buFontTx/>
              <a:buNone/>
            </a:pPr>
            <a:r>
              <a:rPr lang="en-US" altLang="en-US" dirty="0" smtClean="0">
                <a:solidFill>
                  <a:srgbClr val="43B02A"/>
                </a:solidFill>
              </a:rPr>
              <a:t>    </a:t>
            </a:r>
            <a:r>
              <a:rPr lang="lv-LV" altLang="en-US" dirty="0" smtClean="0">
                <a:solidFill>
                  <a:srgbClr val="43B02A"/>
                </a:solidFill>
              </a:rPr>
              <a:t>{Order the table A by repeated selection of the smallest element.}</a:t>
            </a:r>
          </a:p>
          <a:p>
            <a:pPr eaLnBrk="1" hangingPunct="1">
              <a:lnSpc>
                <a:spcPct val="90000"/>
              </a:lnSpc>
              <a:buFontTx/>
              <a:buNone/>
            </a:pPr>
            <a:r>
              <a:rPr lang="lv-LV" altLang="en-US" dirty="0" smtClean="0"/>
              <a:t>	</a:t>
            </a:r>
            <a:r>
              <a:rPr lang="lv-LV" altLang="en-US" b="1" dirty="0" smtClean="0"/>
              <a:t>for </a:t>
            </a:r>
            <a:r>
              <a:rPr lang="lv-LV" altLang="en-US" dirty="0" smtClean="0"/>
              <a:t>i </a:t>
            </a:r>
            <a:r>
              <a:rPr lang="lv-LV" altLang="en-US" b="1" dirty="0" smtClean="0"/>
              <a:t>from</a:t>
            </a:r>
            <a:r>
              <a:rPr lang="lv-LV" altLang="en-US" dirty="0" smtClean="0"/>
              <a:t> 0 </a:t>
            </a:r>
            <a:r>
              <a:rPr lang="lv-LV" altLang="en-US" b="1" dirty="0" smtClean="0"/>
              <a:t>to </a:t>
            </a:r>
            <a:r>
              <a:rPr lang="lv-LV" altLang="en-US" dirty="0" smtClean="0"/>
              <a:t>n-2 </a:t>
            </a:r>
            <a:r>
              <a:rPr lang="lv-LV" altLang="en-US" b="1" dirty="0" smtClean="0"/>
              <a:t>do</a:t>
            </a:r>
          </a:p>
          <a:p>
            <a:pPr lvl="1" eaLnBrk="1" hangingPunct="1">
              <a:lnSpc>
                <a:spcPct val="90000"/>
              </a:lnSpc>
              <a:buFontTx/>
              <a:buNone/>
            </a:pPr>
            <a:r>
              <a:rPr lang="lv-LV" altLang="en-US" b="1" dirty="0" smtClean="0"/>
              <a:t>	</a:t>
            </a:r>
            <a:r>
              <a:rPr lang="lv-LV" altLang="en-US" dirty="0" smtClean="0"/>
              <a:t>j = i  </a:t>
            </a:r>
            <a:r>
              <a:rPr lang="lv-LV" altLang="en-US" dirty="0" smtClean="0">
                <a:solidFill>
                  <a:srgbClr val="43B02A"/>
                </a:solidFill>
              </a:rPr>
              <a:t>{j  is the index of the smallest element in A[0..n-1] }</a:t>
            </a:r>
          </a:p>
          <a:p>
            <a:pPr lvl="1" eaLnBrk="1" hangingPunct="1">
              <a:lnSpc>
                <a:spcPct val="90000"/>
              </a:lnSpc>
              <a:buFontTx/>
              <a:buNone/>
            </a:pPr>
            <a:r>
              <a:rPr lang="lv-LV" altLang="en-US" dirty="0" smtClean="0"/>
              <a:t>	</a:t>
            </a:r>
            <a:r>
              <a:rPr lang="lv-LV" altLang="en-US" b="1" dirty="0" smtClean="0"/>
              <a:t>for </a:t>
            </a:r>
            <a:r>
              <a:rPr lang="lv-LV" altLang="en-US" dirty="0" smtClean="0"/>
              <a:t>k </a:t>
            </a:r>
            <a:r>
              <a:rPr lang="lv-LV" altLang="en-US" b="1" dirty="0" smtClean="0"/>
              <a:t>from</a:t>
            </a:r>
            <a:r>
              <a:rPr lang="lv-LV" altLang="en-US" dirty="0" smtClean="0"/>
              <a:t> i+1 </a:t>
            </a:r>
            <a:r>
              <a:rPr lang="lv-LV" altLang="en-US" b="1" dirty="0" smtClean="0"/>
              <a:t>to </a:t>
            </a:r>
            <a:r>
              <a:rPr lang="lv-LV" altLang="en-US" dirty="0" smtClean="0"/>
              <a:t>n-1 </a:t>
            </a:r>
            <a:r>
              <a:rPr lang="lv-LV" altLang="en-US" b="1" dirty="0" smtClean="0"/>
              <a:t>do</a:t>
            </a:r>
          </a:p>
          <a:p>
            <a:pPr lvl="1" eaLnBrk="1" hangingPunct="1">
              <a:lnSpc>
                <a:spcPct val="90000"/>
              </a:lnSpc>
              <a:buFontTx/>
              <a:buNone/>
            </a:pPr>
            <a:r>
              <a:rPr lang="lv-LV" altLang="en-US" dirty="0" smtClean="0"/>
              <a:t>			</a:t>
            </a:r>
            <a:r>
              <a:rPr lang="lv-LV" altLang="en-US" b="1" dirty="0" smtClean="0"/>
              <a:t>if </a:t>
            </a:r>
            <a:r>
              <a:rPr lang="lv-LV" altLang="en-US" dirty="0" smtClean="0"/>
              <a:t>A[k] &lt; A[j] </a:t>
            </a:r>
            <a:r>
              <a:rPr lang="lv-LV" altLang="en-US" b="1" dirty="0" smtClean="0"/>
              <a:t>then </a:t>
            </a:r>
          </a:p>
          <a:p>
            <a:pPr lvl="3" eaLnBrk="1" hangingPunct="1">
              <a:lnSpc>
                <a:spcPct val="90000"/>
              </a:lnSpc>
              <a:buFontTx/>
              <a:buNone/>
            </a:pPr>
            <a:r>
              <a:rPr lang="lv-LV" altLang="en-US" sz="2800" dirty="0"/>
              <a:t>			j = k</a:t>
            </a:r>
          </a:p>
          <a:p>
            <a:pPr lvl="1" eaLnBrk="1" hangingPunct="1">
              <a:lnSpc>
                <a:spcPct val="90000"/>
              </a:lnSpc>
              <a:buFontTx/>
              <a:buNone/>
            </a:pPr>
            <a:r>
              <a:rPr lang="lv-LV" altLang="en-US" dirty="0" smtClean="0"/>
              <a:t>	A[i]</a:t>
            </a:r>
            <a:r>
              <a:rPr lang="lv-LV" altLang="en-US" dirty="0" smtClean="0">
                <a:sym typeface="Symbol" panose="05050102010706020507" pitchFamily="18" charset="2"/>
              </a:rPr>
              <a:t></a:t>
            </a:r>
            <a:r>
              <a:rPr lang="lv-LV" altLang="en-US" dirty="0" smtClean="0"/>
              <a:t>A[j]</a:t>
            </a:r>
          </a:p>
        </p:txBody>
      </p:sp>
      <p:sp>
        <p:nvSpPr>
          <p:cNvPr id="1843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10564D9-A328-4BAC-B078-822F4084AF21}" type="slidenum">
              <a:rPr lang="lv-LV" altLang="en-US" sz="1400"/>
              <a:pPr>
                <a:spcBef>
                  <a:spcPct val="0"/>
                </a:spcBef>
                <a:buFontTx/>
                <a:buNone/>
              </a:pPr>
              <a:t>11</a:t>
            </a:fld>
            <a:endParaRPr lang="lv-LV" altLang="en-US" sz="1400"/>
          </a:p>
        </p:txBody>
      </p:sp>
    </p:spTree>
    <p:extLst>
      <p:ext uri="{BB962C8B-B14F-4D97-AF65-F5344CB8AC3E}">
        <p14:creationId xmlns:p14="http://schemas.microsoft.com/office/powerpoint/2010/main" val="1638699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lv-LV" sz="3600" dirty="0" smtClean="0">
                <a:latin typeface="Calibri" pitchFamily="34" charset="0"/>
                <a:cs typeface="Calibri" pitchFamily="34" charset="0"/>
              </a:rPr>
              <a:t>Selection Sort</a:t>
            </a:r>
            <a:endParaRPr lang="en-US" sz="3600" dirty="0">
              <a:latin typeface="Calibri" pitchFamily="34" charset="0"/>
              <a:cs typeface="Calibri" pitchFamily="34" charset="0"/>
            </a:endParaRPr>
          </a:p>
        </p:txBody>
      </p:sp>
      <p:sp>
        <p:nvSpPr>
          <p:cNvPr id="16387" name="Rectangle 3"/>
          <p:cNvSpPr>
            <a:spLocks noGrp="1" noChangeArrowheads="1"/>
          </p:cNvSpPr>
          <p:nvPr>
            <p:ph idx="1"/>
          </p:nvPr>
        </p:nvSpPr>
        <p:spPr/>
        <p:txBody>
          <a:bodyPr>
            <a:normAutofit lnSpcReduction="10000"/>
          </a:bodyPr>
          <a:lstStyle/>
          <a:p>
            <a:r>
              <a:rPr lang="en-US" dirty="0">
                <a:latin typeface="Calibri" pitchFamily="34" charset="0"/>
                <a:cs typeface="Calibri" pitchFamily="34" charset="0"/>
              </a:rPr>
              <a:t>Selection Sort (continued)</a:t>
            </a:r>
          </a:p>
          <a:p>
            <a:pPr lvl="1"/>
            <a:r>
              <a:rPr lang="en-US" sz="2000" dirty="0">
                <a:latin typeface="Calibri" pitchFamily="34" charset="0"/>
                <a:cs typeface="Calibri" pitchFamily="34" charset="0"/>
              </a:rPr>
              <a:t>The pseudocode for the algorithm reflects its simplicity:</a:t>
            </a:r>
          </a:p>
          <a:p>
            <a:pPr marL="0" indent="0">
              <a:spcBef>
                <a:spcPts val="90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selectionsort</a:t>
            </a:r>
            <a:r>
              <a:rPr lang="en-US" sz="1400" dirty="0">
                <a:latin typeface="Courier New" pitchFamily="49" charset="0"/>
                <a:cs typeface="Courier New" pitchFamily="49" charset="0"/>
              </a:rPr>
              <a:t>(data[],n)</a:t>
            </a:r>
          </a:p>
          <a:p>
            <a:pPr marL="0" indent="0">
              <a:spcBef>
                <a:spcPts val="0"/>
              </a:spcBef>
              <a:buNone/>
            </a:pPr>
            <a:r>
              <a:rPr lang="en-US" sz="1400" dirty="0">
                <a:latin typeface="Courier New" pitchFamily="49" charset="0"/>
                <a:cs typeface="Courier New" pitchFamily="49" charset="0"/>
              </a:rPr>
              <a:t>	  for </a:t>
            </a:r>
            <a:r>
              <a:rPr lang="en-US" sz="1400" dirty="0" err="1">
                <a:latin typeface="Courier New" pitchFamily="49" charset="0"/>
                <a:cs typeface="Courier New" pitchFamily="49" charset="0"/>
              </a:rPr>
              <a:t>i</a:t>
            </a:r>
            <a:r>
              <a:rPr lang="en-US" sz="1400" dirty="0">
                <a:latin typeface="Courier New" pitchFamily="49" charset="0"/>
                <a:cs typeface="Courier New" pitchFamily="49" charset="0"/>
              </a:rPr>
              <a:t> = 0 </a:t>
            </a:r>
            <a:r>
              <a:rPr lang="en-US" sz="1400" i="1" dirty="0">
                <a:latin typeface="Courier New" pitchFamily="49" charset="0"/>
                <a:cs typeface="Courier New" pitchFamily="49" charset="0"/>
              </a:rPr>
              <a:t>to </a:t>
            </a:r>
            <a:r>
              <a:rPr lang="en-US" sz="1400" dirty="0">
                <a:latin typeface="Courier New" pitchFamily="49" charset="0"/>
                <a:cs typeface="Courier New" pitchFamily="49" charset="0"/>
              </a:rPr>
              <a:t>n-2</a:t>
            </a:r>
          </a:p>
          <a:p>
            <a:pPr marL="0" indent="0">
              <a:spcBef>
                <a:spcPts val="0"/>
              </a:spcBef>
              <a:buNone/>
            </a:pPr>
            <a:r>
              <a:rPr lang="en-US" sz="1400" i="1" dirty="0">
                <a:latin typeface="Courier New" pitchFamily="49" charset="0"/>
                <a:cs typeface="Courier New" pitchFamily="49" charset="0"/>
              </a:rPr>
              <a:t>	    select the smallest element among </a:t>
            </a:r>
            <a:r>
              <a:rPr lang="en-US" sz="1400" dirty="0">
                <a:latin typeface="Courier New" pitchFamily="49" charset="0"/>
                <a:cs typeface="Courier New" pitchFamily="49" charset="0"/>
              </a:rPr>
              <a:t>data[</a:t>
            </a:r>
            <a:r>
              <a:rPr lang="en-US" sz="1400" dirty="0" err="1">
                <a:latin typeface="Courier New" pitchFamily="49" charset="0"/>
                <a:cs typeface="Courier New" pitchFamily="49" charset="0"/>
              </a:rPr>
              <a:t>i</a:t>
            </a:r>
            <a:r>
              <a:rPr lang="en-US" sz="1400" dirty="0">
                <a:latin typeface="Courier New" pitchFamily="49" charset="0"/>
                <a:cs typeface="Courier New" pitchFamily="49" charset="0"/>
              </a:rPr>
              <a:t>]</a:t>
            </a:r>
            <a:r>
              <a:rPr lang="en-US" sz="1400" i="1" dirty="0">
                <a:latin typeface="Courier New" pitchFamily="49" charset="0"/>
                <a:cs typeface="Courier New" pitchFamily="49" charset="0"/>
              </a:rPr>
              <a:t>, . . . , </a:t>
            </a:r>
            <a:r>
              <a:rPr lang="en-US" sz="1400" dirty="0">
                <a:latin typeface="Courier New" pitchFamily="49" charset="0"/>
                <a:cs typeface="Courier New" pitchFamily="49" charset="0"/>
              </a:rPr>
              <a:t>data[n-1];</a:t>
            </a:r>
          </a:p>
          <a:p>
            <a:pPr marL="0" indent="0">
              <a:spcBef>
                <a:spcPts val="0"/>
              </a:spcBef>
              <a:buNone/>
            </a:pPr>
            <a:r>
              <a:rPr lang="en-US" sz="1400" i="1" dirty="0">
                <a:latin typeface="Courier New" pitchFamily="49" charset="0"/>
                <a:cs typeface="Courier New" pitchFamily="49" charset="0"/>
              </a:rPr>
              <a:t>	    swap it with </a:t>
            </a:r>
            <a:r>
              <a:rPr lang="en-US" sz="1400" dirty="0">
                <a:latin typeface="Courier New" pitchFamily="49" charset="0"/>
                <a:cs typeface="Courier New" pitchFamily="49" charset="0"/>
              </a:rPr>
              <a:t>data[</a:t>
            </a:r>
            <a:r>
              <a:rPr lang="en-US" sz="1400" dirty="0" err="1">
                <a:latin typeface="Courier New" pitchFamily="49" charset="0"/>
                <a:cs typeface="Courier New" pitchFamily="49" charset="0"/>
              </a:rPr>
              <a:t>i</a:t>
            </a:r>
            <a:r>
              <a:rPr lang="en-US" sz="1400" dirty="0">
                <a:latin typeface="Courier New" pitchFamily="49" charset="0"/>
                <a:cs typeface="Courier New" pitchFamily="49" charset="0"/>
              </a:rPr>
              <a:t>];</a:t>
            </a:r>
          </a:p>
          <a:p>
            <a:pPr lvl="1">
              <a:spcBef>
                <a:spcPts val="900"/>
              </a:spcBef>
            </a:pPr>
            <a:r>
              <a:rPr lang="en-US" dirty="0" smtClean="0">
                <a:cs typeface="Courier New" pitchFamily="49" charset="0"/>
              </a:rPr>
              <a:t>The last value for </a:t>
            </a:r>
            <a:r>
              <a:rPr lang="en-US" i="1" dirty="0" err="1" smtClean="0">
                <a:cs typeface="Courier New" pitchFamily="49" charset="0"/>
              </a:rPr>
              <a:t>i</a:t>
            </a:r>
            <a:r>
              <a:rPr lang="en-US" dirty="0" smtClean="0">
                <a:cs typeface="Courier New" pitchFamily="49" charset="0"/>
              </a:rPr>
              <a:t> is </a:t>
            </a:r>
            <a:r>
              <a:rPr lang="en-US" i="1" dirty="0" smtClean="0">
                <a:cs typeface="Courier New" pitchFamily="49" charset="0"/>
              </a:rPr>
              <a:t>n</a:t>
            </a:r>
            <a:r>
              <a:rPr lang="en-US" dirty="0" smtClean="0">
                <a:cs typeface="Courier New" pitchFamily="49" charset="0"/>
              </a:rPr>
              <a:t> – 2 since if all items have been looked at and placed except for the last, then the </a:t>
            </a:r>
            <a:r>
              <a:rPr lang="en-US" i="1" dirty="0" smtClean="0">
                <a:cs typeface="Courier New" pitchFamily="49" charset="0"/>
              </a:rPr>
              <a:t>n</a:t>
            </a:r>
            <a:r>
              <a:rPr lang="en-US" baseline="30000" dirty="0" smtClean="0">
                <a:cs typeface="Courier New" pitchFamily="49" charset="0"/>
              </a:rPr>
              <a:t>th</a:t>
            </a:r>
            <a:r>
              <a:rPr lang="en-US" dirty="0" smtClean="0">
                <a:cs typeface="Courier New" pitchFamily="49" charset="0"/>
              </a:rPr>
              <a:t> element has to be the largest</a:t>
            </a:r>
          </a:p>
          <a:p>
            <a:pPr marL="57150" indent="0">
              <a:spcBef>
                <a:spcPts val="24"/>
              </a:spcBef>
              <a:buNone/>
            </a:pPr>
            <a:endParaRPr lang="en-US" dirty="0">
              <a:cs typeface="Courier New" pitchFamily="49" charset="0"/>
            </a:endParaRPr>
          </a:p>
          <a:p>
            <a:pPr marL="57150" indent="0">
              <a:spcBef>
                <a:spcPts val="24"/>
              </a:spcBef>
              <a:buNone/>
            </a:pPr>
            <a:endParaRPr lang="en-US" dirty="0" smtClean="0">
              <a:cs typeface="Courier New" pitchFamily="49" charset="0"/>
            </a:endParaRPr>
          </a:p>
          <a:p>
            <a:pPr marL="57150" indent="0">
              <a:spcBef>
                <a:spcPts val="24"/>
              </a:spcBef>
              <a:buNone/>
            </a:pPr>
            <a:endParaRPr lang="en-US" dirty="0">
              <a:cs typeface="Courier New" pitchFamily="49" charset="0"/>
            </a:endParaRPr>
          </a:p>
          <a:p>
            <a:pPr marL="57150" indent="0">
              <a:spcBef>
                <a:spcPts val="24"/>
              </a:spcBef>
              <a:buNone/>
            </a:pPr>
            <a:endParaRPr lang="en-US" dirty="0" smtClean="0">
              <a:cs typeface="Courier New" pitchFamily="49" charset="0"/>
            </a:endParaRPr>
          </a:p>
          <a:p>
            <a:pPr marL="57150" indent="0">
              <a:spcBef>
                <a:spcPts val="24"/>
              </a:spcBef>
              <a:buNone/>
            </a:pPr>
            <a:endParaRPr lang="en-US" dirty="0">
              <a:cs typeface="Courier New" pitchFamily="49" charset="0"/>
            </a:endParaRPr>
          </a:p>
          <a:p>
            <a:pPr marL="57150" indent="0" algn="ctr">
              <a:spcBef>
                <a:spcPts val="24"/>
              </a:spcBef>
              <a:buNone/>
            </a:pPr>
            <a:r>
              <a:rPr lang="en-US" sz="1200" dirty="0"/>
              <a:t>Fig. 9.2 The array [5 2 3 8 1] sorted by selection sort</a:t>
            </a:r>
            <a:endParaRPr lang="en-US" sz="1200" dirty="0">
              <a:cs typeface="Courier New" pitchFamily="49"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12</a:t>
            </a:fld>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462" y="4373149"/>
            <a:ext cx="35718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7439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lv-LV" sz="3600" dirty="0" smtClean="0">
                <a:latin typeface="Calibri" pitchFamily="34" charset="0"/>
                <a:cs typeface="Calibri" pitchFamily="34" charset="0"/>
              </a:rPr>
              <a:t>Bubble Sort</a:t>
            </a:r>
            <a:endParaRPr lang="en-US" sz="3600" dirty="0">
              <a:latin typeface="Calibri" pitchFamily="34" charset="0"/>
              <a:cs typeface="Calibri" pitchFamily="34" charset="0"/>
            </a:endParaRPr>
          </a:p>
        </p:txBody>
      </p:sp>
      <p:sp>
        <p:nvSpPr>
          <p:cNvPr id="16387" name="Rectangle 3"/>
          <p:cNvSpPr>
            <a:spLocks noGrp="1" noChangeArrowheads="1"/>
          </p:cNvSpPr>
          <p:nvPr>
            <p:ph idx="1"/>
          </p:nvPr>
        </p:nvSpPr>
        <p:spPr>
          <a:xfrm>
            <a:off x="1422400" y="1752601"/>
            <a:ext cx="10160000" cy="1523999"/>
          </a:xfrm>
        </p:spPr>
        <p:txBody>
          <a:bodyPr/>
          <a:lstStyle/>
          <a:p>
            <a:r>
              <a:rPr lang="en-US" sz="2000" dirty="0" smtClean="0">
                <a:latin typeface="Calibri" pitchFamily="34" charset="0"/>
                <a:cs typeface="Calibri" pitchFamily="34" charset="0"/>
              </a:rPr>
              <a:t>The </a:t>
            </a:r>
            <a:r>
              <a:rPr lang="en-US" sz="2000" dirty="0">
                <a:latin typeface="Calibri" pitchFamily="34" charset="0"/>
                <a:cs typeface="Calibri" pitchFamily="34" charset="0"/>
              </a:rPr>
              <a:t>pseudocode for this algorithm appears below:</a:t>
            </a:r>
          </a:p>
          <a:p>
            <a:pPr marL="57150" indent="0">
              <a:spcBef>
                <a:spcPts val="600"/>
              </a:spcBef>
              <a:buNone/>
            </a:pPr>
            <a:r>
              <a:rPr lang="en-US" sz="1600" dirty="0" err="1">
                <a:latin typeface="Courier New" pitchFamily="49" charset="0"/>
                <a:cs typeface="Courier New" pitchFamily="49" charset="0"/>
              </a:rPr>
              <a:t>bubblesort</a:t>
            </a:r>
            <a:r>
              <a:rPr lang="en-US" sz="1600" dirty="0">
                <a:latin typeface="Courier New" pitchFamily="49" charset="0"/>
                <a:cs typeface="Courier New" pitchFamily="49" charset="0"/>
              </a:rPr>
              <a:t>(data[],n)</a:t>
            </a:r>
          </a:p>
          <a:p>
            <a:pPr marL="57150" indent="0">
              <a:spcBef>
                <a:spcPts val="0"/>
              </a:spcBef>
              <a:buNone/>
            </a:pPr>
            <a:r>
              <a:rPr lang="en-US" sz="1600" dirty="0">
                <a:latin typeface="Courier New" pitchFamily="49" charset="0"/>
                <a:cs typeface="Courier New" pitchFamily="49" charset="0"/>
              </a:rPr>
              <a:t>  for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0 to n-2</a:t>
            </a:r>
          </a:p>
          <a:p>
            <a:pPr marL="57150" indent="0">
              <a:spcBef>
                <a:spcPts val="0"/>
              </a:spcBef>
              <a:buNone/>
            </a:pPr>
            <a:r>
              <a:rPr lang="en-US" sz="1600" dirty="0">
                <a:latin typeface="Courier New" pitchFamily="49" charset="0"/>
                <a:cs typeface="Courier New" pitchFamily="49" charset="0"/>
              </a:rPr>
              <a:t>    for j = n-1 down to i+1</a:t>
            </a:r>
          </a:p>
          <a:p>
            <a:pPr marL="57150" indent="0">
              <a:spcBef>
                <a:spcPts val="0"/>
              </a:spcBef>
              <a:buNone/>
            </a:pPr>
            <a:r>
              <a:rPr lang="en-US" sz="1600" dirty="0">
                <a:latin typeface="Courier New" pitchFamily="49" charset="0"/>
                <a:cs typeface="Courier New" pitchFamily="49" charset="0"/>
              </a:rPr>
              <a:t>      swap items in positions j and j-1 if they are out of order</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13</a:t>
            </a:fld>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3385931"/>
            <a:ext cx="494347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19969" y="5277265"/>
            <a:ext cx="9800431" cy="1682512"/>
          </a:xfrm>
          <a:prstGeom prst="rect">
            <a:avLst/>
          </a:prstGeom>
          <a:noFill/>
        </p:spPr>
        <p:txBody>
          <a:bodyPr wrap="square" rtlCol="0">
            <a:spAutoFit/>
          </a:bodyPr>
          <a:lstStyle/>
          <a:p>
            <a:pPr lvl="1">
              <a:spcBef>
                <a:spcPts val="200"/>
              </a:spcBef>
            </a:pPr>
            <a:r>
              <a:rPr lang="en-US" sz="2000" dirty="0">
                <a:cs typeface="Courier New" pitchFamily="49" charset="0"/>
              </a:rPr>
              <a:t>The main disadvantage to bubble sort is the </a:t>
            </a:r>
            <a:r>
              <a:rPr lang="lv-LV" sz="2000" dirty="0" smtClean="0">
                <a:cs typeface="Courier New" pitchFamily="49" charset="0"/>
              </a:rPr>
              <a:t>"bubbling" process - e</a:t>
            </a:r>
            <a:r>
              <a:rPr lang="en-US" sz="2000" dirty="0" smtClean="0">
                <a:cs typeface="Courier New" pitchFamily="49" charset="0"/>
              </a:rPr>
              <a:t>ach </a:t>
            </a:r>
            <a:r>
              <a:rPr lang="en-US" sz="2000" dirty="0">
                <a:cs typeface="Courier New" pitchFamily="49" charset="0"/>
              </a:rPr>
              <a:t>item </a:t>
            </a:r>
            <a:r>
              <a:rPr lang="lv-LV" sz="2000" dirty="0" smtClean="0">
                <a:cs typeface="Courier New" pitchFamily="49" charset="0"/>
              </a:rPr>
              <a:t>gradually moves </a:t>
            </a:r>
            <a:r>
              <a:rPr lang="en-US" sz="2000" dirty="0" smtClean="0">
                <a:cs typeface="Courier New" pitchFamily="49" charset="0"/>
              </a:rPr>
              <a:t>step </a:t>
            </a:r>
            <a:r>
              <a:rPr lang="en-US" sz="2000" dirty="0">
                <a:cs typeface="Courier New" pitchFamily="49" charset="0"/>
              </a:rPr>
              <a:t>by step to the appropriate end of the </a:t>
            </a:r>
            <a:r>
              <a:rPr lang="en-US" sz="2000" dirty="0" smtClean="0">
                <a:cs typeface="Courier New" pitchFamily="49" charset="0"/>
              </a:rPr>
              <a:t>list</a:t>
            </a:r>
            <a:r>
              <a:rPr lang="lv-LV" sz="2000" dirty="0" smtClean="0">
                <a:cs typeface="Courier New" pitchFamily="49" charset="0"/>
              </a:rPr>
              <a:t>. </a:t>
            </a:r>
          </a:p>
          <a:p>
            <a:pPr lvl="1">
              <a:spcBef>
                <a:spcPts val="200"/>
              </a:spcBef>
            </a:pPr>
            <a:r>
              <a:rPr lang="lv-LV" sz="2000" i="1" dirty="0" smtClean="0"/>
              <a:t>T</a:t>
            </a:r>
            <a:r>
              <a:rPr lang="en-US" sz="2000" i="1" dirty="0" err="1" smtClean="0"/>
              <a:t>urtles</a:t>
            </a:r>
            <a:r>
              <a:rPr lang="lv-LV" sz="2000" dirty="0"/>
              <a:t> </a:t>
            </a:r>
            <a:r>
              <a:rPr lang="lv-LV" sz="2000" dirty="0" smtClean="0"/>
              <a:t>–</a:t>
            </a:r>
            <a:r>
              <a:rPr lang="en-US" sz="2000" dirty="0" smtClean="0"/>
              <a:t> small</a:t>
            </a:r>
            <a:r>
              <a:rPr lang="lv-LV" sz="2000" dirty="0" smtClean="0"/>
              <a:t> </a:t>
            </a:r>
            <a:r>
              <a:rPr lang="en-US" sz="2000" dirty="0" smtClean="0"/>
              <a:t>values </a:t>
            </a:r>
            <a:r>
              <a:rPr lang="en-US" sz="2000" dirty="0"/>
              <a:t>near the end of the </a:t>
            </a:r>
            <a:r>
              <a:rPr lang="en-US" sz="2000" dirty="0" smtClean="0"/>
              <a:t>list </a:t>
            </a:r>
            <a:r>
              <a:rPr lang="en-US" sz="2000" dirty="0"/>
              <a:t>slow the sorting down </a:t>
            </a:r>
            <a:r>
              <a:rPr lang="en-US" sz="2000" dirty="0" smtClean="0"/>
              <a:t>tremendously</a:t>
            </a:r>
            <a:r>
              <a:rPr lang="lv-LV" sz="2000" dirty="0" smtClean="0"/>
              <a:t>.</a:t>
            </a:r>
            <a:endParaRPr lang="en-US" sz="2000" dirty="0"/>
          </a:p>
          <a:p>
            <a:pPr lvl="1">
              <a:spcBef>
                <a:spcPts val="200"/>
              </a:spcBef>
            </a:pPr>
            <a:endParaRPr lang="en-US" sz="2000" dirty="0">
              <a:cs typeface="Courier New" pitchFamily="49" charset="0"/>
            </a:endParaRPr>
          </a:p>
          <a:p>
            <a:endParaRPr lang="lv-LV" sz="2000" dirty="0"/>
          </a:p>
        </p:txBody>
      </p:sp>
    </p:spTree>
    <p:extLst>
      <p:ext uri="{BB962C8B-B14F-4D97-AF65-F5344CB8AC3E}">
        <p14:creationId xmlns:p14="http://schemas.microsoft.com/office/powerpoint/2010/main" val="1190162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lv-LV" altLang="en-US" dirty="0" smtClean="0">
                <a:solidFill>
                  <a:schemeClr val="tx1"/>
                </a:solidFill>
              </a:rPr>
              <a:t>Heap Sort</a:t>
            </a:r>
          </a:p>
        </p:txBody>
      </p:sp>
      <p:sp>
        <p:nvSpPr>
          <p:cNvPr id="369667" name="Rectangle 3"/>
          <p:cNvSpPr>
            <a:spLocks noGrp="1" noChangeArrowheads="1"/>
          </p:cNvSpPr>
          <p:nvPr>
            <p:ph idx="1"/>
          </p:nvPr>
        </p:nvSpPr>
        <p:spPr>
          <a:xfrm>
            <a:off x="1422400" y="1752601"/>
            <a:ext cx="10160000" cy="1524000"/>
          </a:xfrm>
        </p:spPr>
        <p:txBody>
          <a:bodyPr/>
          <a:lstStyle/>
          <a:p>
            <a:pPr eaLnBrk="1" hangingPunct="1">
              <a:lnSpc>
                <a:spcPct val="90000"/>
              </a:lnSpc>
            </a:pPr>
            <a:r>
              <a:rPr lang="lv-LV" altLang="en-US" sz="2800" dirty="0" smtClean="0"/>
              <a:t>Unordered part has the heap (reverse order).</a:t>
            </a:r>
          </a:p>
          <a:p>
            <a:pPr eaLnBrk="1" hangingPunct="1">
              <a:lnSpc>
                <a:spcPct val="90000"/>
              </a:lnSpc>
            </a:pPr>
            <a:r>
              <a:rPr lang="lv-LV" altLang="en-US" sz="2800" dirty="0" smtClean="0"/>
              <a:t>Exchange the heap minimum with its end.</a:t>
            </a:r>
          </a:p>
          <a:p>
            <a:pPr eaLnBrk="1" hangingPunct="1">
              <a:lnSpc>
                <a:spcPct val="90000"/>
              </a:lnSpc>
            </a:pPr>
            <a:r>
              <a:rPr lang="lv-LV" altLang="en-US" sz="2800" dirty="0" smtClean="0"/>
              <a:t>Restore the heap property.</a:t>
            </a:r>
            <a:endParaRPr lang="lv-LV" altLang="en-US" sz="2800" dirty="0"/>
          </a:p>
        </p:txBody>
      </p:sp>
      <p:sp>
        <p:nvSpPr>
          <p:cNvPr id="1945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124EEA2-22FE-451B-930C-25B9536C97B6}" type="slidenum">
              <a:rPr lang="lv-LV" altLang="en-US" sz="1400"/>
              <a:pPr>
                <a:spcBef>
                  <a:spcPct val="0"/>
                </a:spcBef>
                <a:buFontTx/>
                <a:buNone/>
              </a:pPr>
              <a:t>14</a:t>
            </a:fld>
            <a:endParaRPr lang="lv-LV" altLang="en-US" sz="1400"/>
          </a:p>
        </p:txBody>
      </p:sp>
      <p:graphicFrame>
        <p:nvGraphicFramePr>
          <p:cNvPr id="369668" name="Group 4"/>
          <p:cNvGraphicFramePr>
            <a:graphicFrameLocks noGrp="1"/>
          </p:cNvGraphicFramePr>
          <p:nvPr>
            <p:extLst>
              <p:ext uri="{D42A27DB-BD31-4B8C-83A1-F6EECF244321}">
                <p14:modId xmlns:p14="http://schemas.microsoft.com/office/powerpoint/2010/main" val="1214234167"/>
              </p:ext>
            </p:extLst>
          </p:nvPr>
        </p:nvGraphicFramePr>
        <p:xfrm>
          <a:off x="3124200" y="3276601"/>
          <a:ext cx="7924800" cy="517880"/>
        </p:xfrm>
        <a:graphic>
          <a:graphicData uri="http://schemas.openxmlformats.org/drawingml/2006/table">
            <a:tbl>
              <a:tblPr/>
              <a:tblGrid>
                <a:gridCol w="3962400">
                  <a:extLst>
                    <a:ext uri="{9D8B030D-6E8A-4147-A177-3AD203B41FA5}">
                      <a16:colId xmlns:a16="http://schemas.microsoft.com/office/drawing/2014/main" val="3438291123"/>
                    </a:ext>
                  </a:extLst>
                </a:gridCol>
                <a:gridCol w="3962400">
                  <a:extLst>
                    <a:ext uri="{9D8B030D-6E8A-4147-A177-3AD203B41FA5}">
                      <a16:colId xmlns:a16="http://schemas.microsoft.com/office/drawing/2014/main" val="767467304"/>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dirty="0" smtClean="0">
                          <a:ln>
                            <a:noFill/>
                          </a:ln>
                          <a:solidFill>
                            <a:schemeClr val="tx1"/>
                          </a:solidFill>
                          <a:effectLst/>
                          <a:latin typeface="Times New Roman" panose="02020603050405020304" pitchFamily="18" charset="0"/>
                        </a:rPr>
                        <a:t>Ordered part</a:t>
                      </a:r>
                      <a:endParaRPr kumimoji="0" lang="en-GB" altLang="en-US" sz="2800" b="0" i="0" u="none" strike="noStrike" cap="none" normalizeH="0" baseline="0" dirty="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dirty="0" smtClean="0">
                          <a:ln>
                            <a:noFill/>
                          </a:ln>
                          <a:solidFill>
                            <a:schemeClr val="tx1"/>
                          </a:solidFill>
                          <a:effectLst/>
                          <a:latin typeface="Times New Roman" panose="02020603050405020304" pitchFamily="18" charset="0"/>
                        </a:rPr>
                        <a:t>Unordered part</a:t>
                      </a:r>
                      <a:endParaRPr kumimoji="0" lang="en-GB" altLang="en-US" sz="2800" b="0" i="0" u="none" strike="noStrike" cap="none" normalizeH="0" baseline="0" dirty="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2658728823"/>
                  </a:ext>
                </a:extLst>
              </a:tr>
            </a:tbl>
          </a:graphicData>
        </a:graphic>
      </p:graphicFrame>
      <p:graphicFrame>
        <p:nvGraphicFramePr>
          <p:cNvPr id="369692" name="Group 28"/>
          <p:cNvGraphicFramePr>
            <a:graphicFrameLocks noGrp="1"/>
          </p:cNvGraphicFramePr>
          <p:nvPr>
            <p:extLst>
              <p:ext uri="{D42A27DB-BD31-4B8C-83A1-F6EECF244321}">
                <p14:modId xmlns:p14="http://schemas.microsoft.com/office/powerpoint/2010/main" val="3195233045"/>
              </p:ext>
            </p:extLst>
          </p:nvPr>
        </p:nvGraphicFramePr>
        <p:xfrm>
          <a:off x="3124200" y="3962401"/>
          <a:ext cx="7924800" cy="517880"/>
        </p:xfrm>
        <a:graphic>
          <a:graphicData uri="http://schemas.openxmlformats.org/drawingml/2006/table">
            <a:tbl>
              <a:tblPr/>
              <a:tblGrid>
                <a:gridCol w="3962400">
                  <a:extLst>
                    <a:ext uri="{9D8B030D-6E8A-4147-A177-3AD203B41FA5}">
                      <a16:colId xmlns:a16="http://schemas.microsoft.com/office/drawing/2014/main" val="2291363398"/>
                    </a:ext>
                  </a:extLst>
                </a:gridCol>
                <a:gridCol w="3962400">
                  <a:extLst>
                    <a:ext uri="{9D8B030D-6E8A-4147-A177-3AD203B41FA5}">
                      <a16:colId xmlns:a16="http://schemas.microsoft.com/office/drawing/2014/main" val="4001857741"/>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dirty="0" smtClean="0">
                          <a:ln>
                            <a:noFill/>
                          </a:ln>
                          <a:solidFill>
                            <a:schemeClr val="tx1"/>
                          </a:solidFill>
                          <a:effectLst/>
                          <a:latin typeface="Times New Roman" panose="02020603050405020304" pitchFamily="18" charset="0"/>
                        </a:rPr>
                        <a:t>Heap (root at the right)</a:t>
                      </a:r>
                      <a:endParaRPr kumimoji="0" lang="en-GB" altLang="en-US" sz="2800" b="0" i="0" u="none" strike="noStrike" cap="none" normalizeH="0" baseline="0" dirty="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4224818818"/>
                  </a:ext>
                </a:extLst>
              </a:tr>
            </a:tbl>
          </a:graphicData>
        </a:graphic>
      </p:graphicFrame>
      <p:graphicFrame>
        <p:nvGraphicFramePr>
          <p:cNvPr id="369736" name="Group 72"/>
          <p:cNvGraphicFramePr>
            <a:graphicFrameLocks noGrp="1"/>
          </p:cNvGraphicFramePr>
          <p:nvPr>
            <p:extLst>
              <p:ext uri="{D42A27DB-BD31-4B8C-83A1-F6EECF244321}">
                <p14:modId xmlns:p14="http://schemas.microsoft.com/office/powerpoint/2010/main" val="641273931"/>
              </p:ext>
            </p:extLst>
          </p:nvPr>
        </p:nvGraphicFramePr>
        <p:xfrm>
          <a:off x="3124200" y="4643793"/>
          <a:ext cx="7924800" cy="517880"/>
        </p:xfrm>
        <a:graphic>
          <a:graphicData uri="http://schemas.openxmlformats.org/drawingml/2006/table">
            <a:tbl>
              <a:tblPr/>
              <a:tblGrid>
                <a:gridCol w="3962400">
                  <a:extLst>
                    <a:ext uri="{9D8B030D-6E8A-4147-A177-3AD203B41FA5}">
                      <a16:colId xmlns:a16="http://schemas.microsoft.com/office/drawing/2014/main" val="206119374"/>
                    </a:ext>
                  </a:extLst>
                </a:gridCol>
                <a:gridCol w="457200">
                  <a:extLst>
                    <a:ext uri="{9D8B030D-6E8A-4147-A177-3AD203B41FA5}">
                      <a16:colId xmlns:a16="http://schemas.microsoft.com/office/drawing/2014/main" val="2030105403"/>
                    </a:ext>
                  </a:extLst>
                </a:gridCol>
                <a:gridCol w="914400">
                  <a:extLst>
                    <a:ext uri="{9D8B030D-6E8A-4147-A177-3AD203B41FA5}">
                      <a16:colId xmlns:a16="http://schemas.microsoft.com/office/drawing/2014/main" val="2518658729"/>
                    </a:ext>
                  </a:extLst>
                </a:gridCol>
                <a:gridCol w="2590800">
                  <a:extLst>
                    <a:ext uri="{9D8B030D-6E8A-4147-A177-3AD203B41FA5}">
                      <a16:colId xmlns:a16="http://schemas.microsoft.com/office/drawing/2014/main" val="3637897751"/>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800" b="0" i="1" u="none" strike="noStrike" cap="none" normalizeH="0" baseline="0" dirty="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DDB3"/>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dirty="0" smtClean="0">
                          <a:ln>
                            <a:noFill/>
                          </a:ln>
                          <a:solidFill>
                            <a:schemeClr val="tx1"/>
                          </a:solidFill>
                          <a:effectLst/>
                          <a:latin typeface="Times New Roman" panose="02020603050405020304" pitchFamily="18" charset="0"/>
                        </a:rPr>
                        <a:t>...</a:t>
                      </a:r>
                      <a:endParaRPr kumimoji="0" lang="en-GB" altLang="en-US" sz="2800" b="0" i="0" u="none" strike="noStrike" cap="none" normalizeH="0" baseline="0" dirty="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1" u="none" strike="noStrike" cap="none" normalizeH="0" baseline="0" dirty="0" smtClean="0">
                          <a:ln>
                            <a:noFill/>
                          </a:ln>
                          <a:solidFill>
                            <a:schemeClr val="tx1"/>
                          </a:solidFill>
                          <a:effectLst/>
                          <a:latin typeface="Times New Roman" panose="02020603050405020304" pitchFamily="18" charset="0"/>
                        </a:rPr>
                        <a:t>Remaining heap</a:t>
                      </a:r>
                      <a:endParaRPr kumimoji="0" lang="en-GB" altLang="en-US" sz="2800" b="0" i="1" u="none" strike="noStrike" cap="none" normalizeH="0" baseline="0" dirty="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103824481"/>
                  </a:ext>
                </a:extLst>
              </a:tr>
            </a:tbl>
          </a:graphicData>
        </a:graphic>
      </p:graphicFrame>
      <p:graphicFrame>
        <p:nvGraphicFramePr>
          <p:cNvPr id="369747" name="Group 83"/>
          <p:cNvGraphicFramePr>
            <a:graphicFrameLocks noGrp="1"/>
          </p:cNvGraphicFramePr>
          <p:nvPr>
            <p:extLst>
              <p:ext uri="{D42A27DB-BD31-4B8C-83A1-F6EECF244321}">
                <p14:modId xmlns:p14="http://schemas.microsoft.com/office/powerpoint/2010/main" val="980739980"/>
              </p:ext>
            </p:extLst>
          </p:nvPr>
        </p:nvGraphicFramePr>
        <p:xfrm>
          <a:off x="3124200" y="5334000"/>
          <a:ext cx="8001000" cy="517880"/>
        </p:xfrm>
        <a:graphic>
          <a:graphicData uri="http://schemas.openxmlformats.org/drawingml/2006/table">
            <a:tbl>
              <a:tblPr/>
              <a:tblGrid>
                <a:gridCol w="4419600">
                  <a:extLst>
                    <a:ext uri="{9D8B030D-6E8A-4147-A177-3AD203B41FA5}">
                      <a16:colId xmlns:a16="http://schemas.microsoft.com/office/drawing/2014/main" val="3866830885"/>
                    </a:ext>
                  </a:extLst>
                </a:gridCol>
                <a:gridCol w="3581400">
                  <a:extLst>
                    <a:ext uri="{9D8B030D-6E8A-4147-A177-3AD203B41FA5}">
                      <a16:colId xmlns:a16="http://schemas.microsoft.com/office/drawing/2014/main" val="276339306"/>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dirty="0" smtClean="0">
                          <a:ln>
                            <a:noFill/>
                          </a:ln>
                          <a:solidFill>
                            <a:schemeClr val="tx1"/>
                          </a:solidFill>
                          <a:effectLst/>
                          <a:latin typeface="Times New Roman" panose="02020603050405020304" pitchFamily="18" charset="0"/>
                        </a:rPr>
                        <a:t>Restored heap</a:t>
                      </a:r>
                      <a:endParaRPr kumimoji="0" lang="en-GB" altLang="en-US" sz="2800" b="0" i="0" u="none" strike="noStrike" cap="none" normalizeH="0" baseline="0" dirty="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3473356896"/>
                  </a:ext>
                </a:extLst>
              </a:tr>
            </a:tbl>
          </a:graphicData>
        </a:graphic>
      </p:graphicFrame>
    </p:spTree>
    <p:extLst>
      <p:ext uri="{BB962C8B-B14F-4D97-AF65-F5344CB8AC3E}">
        <p14:creationId xmlns:p14="http://schemas.microsoft.com/office/powerpoint/2010/main" val="2669570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anim calcmode="lin" valueType="num">
                                      <p:cBhvr additive="base">
                                        <p:cTn id="7" dur="500" fill="hold"/>
                                        <p:tgtEl>
                                          <p:spTgt spid="3696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96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9667">
                                            <p:txEl>
                                              <p:pRg st="1" end="1"/>
                                            </p:txEl>
                                          </p:spTgt>
                                        </p:tgtEl>
                                        <p:attrNameLst>
                                          <p:attrName>style.visibility</p:attrName>
                                        </p:attrNameLst>
                                      </p:cBhvr>
                                      <p:to>
                                        <p:strVal val="visible"/>
                                      </p:to>
                                    </p:set>
                                    <p:anim calcmode="lin" valueType="num">
                                      <p:cBhvr additive="base">
                                        <p:cTn id="13" dur="500" fill="hold"/>
                                        <p:tgtEl>
                                          <p:spTgt spid="3696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96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9667">
                                            <p:txEl>
                                              <p:pRg st="2" end="2"/>
                                            </p:txEl>
                                          </p:spTgt>
                                        </p:tgtEl>
                                        <p:attrNameLst>
                                          <p:attrName>style.visibility</p:attrName>
                                        </p:attrNameLst>
                                      </p:cBhvr>
                                      <p:to>
                                        <p:strVal val="visible"/>
                                      </p:to>
                                    </p:set>
                                    <p:anim calcmode="lin" valueType="num">
                                      <p:cBhvr additive="base">
                                        <p:cTn id="19" dur="500" fill="hold"/>
                                        <p:tgtEl>
                                          <p:spTgt spid="3696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96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69668"/>
                                        </p:tgtEl>
                                        <p:attrNameLst>
                                          <p:attrName>style.visibility</p:attrName>
                                        </p:attrNameLst>
                                      </p:cBhvr>
                                      <p:to>
                                        <p:strVal val="visible"/>
                                      </p:to>
                                    </p:set>
                                    <p:anim calcmode="lin" valueType="num">
                                      <p:cBhvr additive="base">
                                        <p:cTn id="25" dur="500" fill="hold"/>
                                        <p:tgtEl>
                                          <p:spTgt spid="369668"/>
                                        </p:tgtEl>
                                        <p:attrNameLst>
                                          <p:attrName>ppt_x</p:attrName>
                                        </p:attrNameLst>
                                      </p:cBhvr>
                                      <p:tavLst>
                                        <p:tav tm="0">
                                          <p:val>
                                            <p:strVal val="0-#ppt_w/2"/>
                                          </p:val>
                                        </p:tav>
                                        <p:tav tm="100000">
                                          <p:val>
                                            <p:strVal val="#ppt_x"/>
                                          </p:val>
                                        </p:tav>
                                      </p:tavLst>
                                    </p:anim>
                                    <p:anim calcmode="lin" valueType="num">
                                      <p:cBhvr additive="base">
                                        <p:cTn id="26" dur="500" fill="hold"/>
                                        <p:tgtEl>
                                          <p:spTgt spid="36966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69692"/>
                                        </p:tgtEl>
                                        <p:attrNameLst>
                                          <p:attrName>style.visibility</p:attrName>
                                        </p:attrNameLst>
                                      </p:cBhvr>
                                      <p:to>
                                        <p:strVal val="visible"/>
                                      </p:to>
                                    </p:set>
                                    <p:anim calcmode="lin" valueType="num">
                                      <p:cBhvr additive="base">
                                        <p:cTn id="31" dur="500" fill="hold"/>
                                        <p:tgtEl>
                                          <p:spTgt spid="369692"/>
                                        </p:tgtEl>
                                        <p:attrNameLst>
                                          <p:attrName>ppt_x</p:attrName>
                                        </p:attrNameLst>
                                      </p:cBhvr>
                                      <p:tavLst>
                                        <p:tav tm="0">
                                          <p:val>
                                            <p:strVal val="0-#ppt_w/2"/>
                                          </p:val>
                                        </p:tav>
                                        <p:tav tm="100000">
                                          <p:val>
                                            <p:strVal val="#ppt_x"/>
                                          </p:val>
                                        </p:tav>
                                      </p:tavLst>
                                    </p:anim>
                                    <p:anim calcmode="lin" valueType="num">
                                      <p:cBhvr additive="base">
                                        <p:cTn id="32" dur="500" fill="hold"/>
                                        <p:tgtEl>
                                          <p:spTgt spid="36969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69736"/>
                                        </p:tgtEl>
                                        <p:attrNameLst>
                                          <p:attrName>style.visibility</p:attrName>
                                        </p:attrNameLst>
                                      </p:cBhvr>
                                      <p:to>
                                        <p:strVal val="visible"/>
                                      </p:to>
                                    </p:set>
                                    <p:anim calcmode="lin" valueType="num">
                                      <p:cBhvr additive="base">
                                        <p:cTn id="37" dur="500" fill="hold"/>
                                        <p:tgtEl>
                                          <p:spTgt spid="369736"/>
                                        </p:tgtEl>
                                        <p:attrNameLst>
                                          <p:attrName>ppt_x</p:attrName>
                                        </p:attrNameLst>
                                      </p:cBhvr>
                                      <p:tavLst>
                                        <p:tav tm="0">
                                          <p:val>
                                            <p:strVal val="0-#ppt_w/2"/>
                                          </p:val>
                                        </p:tav>
                                        <p:tav tm="100000">
                                          <p:val>
                                            <p:strVal val="#ppt_x"/>
                                          </p:val>
                                        </p:tav>
                                      </p:tavLst>
                                    </p:anim>
                                    <p:anim calcmode="lin" valueType="num">
                                      <p:cBhvr additive="base">
                                        <p:cTn id="38" dur="500" fill="hold"/>
                                        <p:tgtEl>
                                          <p:spTgt spid="36973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69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lv-LV" altLang="en-US" dirty="0" smtClean="0">
                <a:solidFill>
                  <a:schemeClr val="tx1"/>
                </a:solidFill>
              </a:rPr>
              <a:t>Heap Sort</a:t>
            </a:r>
          </a:p>
        </p:txBody>
      </p:sp>
      <p:sp>
        <p:nvSpPr>
          <p:cNvPr id="20484" name="Rectangle 3"/>
          <p:cNvSpPr>
            <a:spLocks noGrp="1" noChangeArrowheads="1"/>
          </p:cNvSpPr>
          <p:nvPr>
            <p:ph idx="1"/>
          </p:nvPr>
        </p:nvSpPr>
        <p:spPr/>
        <p:txBody>
          <a:bodyPr/>
          <a:lstStyle/>
          <a:p>
            <a:pPr eaLnBrk="1" hangingPunct="1">
              <a:buFontTx/>
              <a:buNone/>
            </a:pPr>
            <a:r>
              <a:rPr lang="lv-LV" altLang="en-US" b="1" dirty="0" smtClean="0"/>
              <a:t>procedure </a:t>
            </a:r>
            <a:r>
              <a:rPr lang="lv-LV" altLang="en-US" i="1" dirty="0" smtClean="0"/>
              <a:t>HeapSort (</a:t>
            </a:r>
            <a:r>
              <a:rPr lang="lv-LV" altLang="en-US" b="1" i="1" dirty="0" smtClean="0"/>
              <a:t>table </a:t>
            </a:r>
            <a:r>
              <a:rPr lang="lv-LV" altLang="en-US" dirty="0" smtClean="0"/>
              <a:t>A[0 .. n-1]):</a:t>
            </a:r>
          </a:p>
          <a:p>
            <a:pPr eaLnBrk="1" hangingPunct="1">
              <a:buFontTx/>
              <a:buNone/>
            </a:pPr>
            <a:r>
              <a:rPr lang="lv-LV" altLang="en-US" dirty="0" smtClean="0">
                <a:solidFill>
                  <a:srgbClr val="43B02A"/>
                </a:solidFill>
              </a:rPr>
              <a:t>{Sort by converting A into a heap and then selecting smallest elements.}</a:t>
            </a:r>
          </a:p>
          <a:p>
            <a:pPr eaLnBrk="1" hangingPunct="1">
              <a:buFontTx/>
              <a:buNone/>
            </a:pPr>
            <a:r>
              <a:rPr lang="lv-LV" altLang="en-US" dirty="0" smtClean="0"/>
              <a:t>	</a:t>
            </a:r>
            <a:r>
              <a:rPr lang="lv-LV" altLang="en-US" i="1" dirty="0" smtClean="0"/>
              <a:t>InitializeHeap</a:t>
            </a:r>
            <a:r>
              <a:rPr lang="lv-LV" altLang="en-US" dirty="0" smtClean="0"/>
              <a:t>(A[0 .. n-1])</a:t>
            </a:r>
          </a:p>
          <a:p>
            <a:pPr eaLnBrk="1" hangingPunct="1">
              <a:buFontTx/>
              <a:buNone/>
            </a:pPr>
            <a:r>
              <a:rPr lang="lv-LV" altLang="en-US" dirty="0" smtClean="0"/>
              <a:t>	</a:t>
            </a:r>
            <a:r>
              <a:rPr lang="lv-LV" altLang="en-US" b="1" dirty="0" smtClean="0"/>
              <a:t>for </a:t>
            </a:r>
            <a:r>
              <a:rPr lang="lv-LV" altLang="en-US" dirty="0" smtClean="0"/>
              <a:t>i </a:t>
            </a:r>
            <a:r>
              <a:rPr lang="lv-LV" altLang="en-US" b="1" dirty="0" smtClean="0"/>
              <a:t>from</a:t>
            </a:r>
            <a:r>
              <a:rPr lang="lv-LV" altLang="en-US" dirty="0" smtClean="0"/>
              <a:t> 0 </a:t>
            </a:r>
            <a:r>
              <a:rPr lang="lv-LV" altLang="en-US" b="1" dirty="0" smtClean="0"/>
              <a:t>to </a:t>
            </a:r>
            <a:r>
              <a:rPr lang="lv-LV" altLang="en-US" dirty="0" smtClean="0"/>
              <a:t>n-2 </a:t>
            </a:r>
            <a:r>
              <a:rPr lang="lv-LV" altLang="en-US" b="1" dirty="0" smtClean="0"/>
              <a:t>do</a:t>
            </a:r>
          </a:p>
          <a:p>
            <a:pPr eaLnBrk="1" hangingPunct="1">
              <a:buFontTx/>
              <a:buNone/>
            </a:pPr>
            <a:r>
              <a:rPr lang="lv-LV" altLang="en-US" dirty="0" smtClean="0"/>
              <a:t>		A[i]</a:t>
            </a:r>
            <a:r>
              <a:rPr lang="lv-LV" altLang="en-US" dirty="0" smtClean="0">
                <a:sym typeface="Symbol" panose="05050102010706020507" pitchFamily="18" charset="2"/>
              </a:rPr>
              <a:t></a:t>
            </a:r>
            <a:r>
              <a:rPr lang="lv-LV" altLang="en-US" dirty="0" smtClean="0"/>
              <a:t>A[n-1]</a:t>
            </a:r>
          </a:p>
          <a:p>
            <a:pPr eaLnBrk="1" hangingPunct="1">
              <a:buFontTx/>
              <a:buNone/>
            </a:pPr>
            <a:r>
              <a:rPr lang="lv-LV" altLang="en-US" dirty="0" smtClean="0"/>
              <a:t>		</a:t>
            </a:r>
            <a:r>
              <a:rPr lang="lv-LV" altLang="en-US" i="1" dirty="0" smtClean="0"/>
              <a:t>Heapify</a:t>
            </a:r>
            <a:r>
              <a:rPr lang="lv-LV" altLang="en-US" dirty="0" smtClean="0"/>
              <a:t>(A[i+1 .. n-1])</a:t>
            </a:r>
          </a:p>
        </p:txBody>
      </p:sp>
      <p:sp>
        <p:nvSpPr>
          <p:cNvPr id="2048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CAE830F-995E-4C76-97FE-69EEDE607320}" type="slidenum">
              <a:rPr lang="lv-LV" altLang="en-US" sz="1400"/>
              <a:pPr>
                <a:spcBef>
                  <a:spcPct val="0"/>
                </a:spcBef>
                <a:buFontTx/>
                <a:buNone/>
              </a:pPr>
              <a:t>15</a:t>
            </a:fld>
            <a:endParaRPr lang="lv-LV" altLang="en-US" sz="1400"/>
          </a:p>
        </p:txBody>
      </p:sp>
    </p:spTree>
    <p:extLst>
      <p:ext uri="{BB962C8B-B14F-4D97-AF65-F5344CB8AC3E}">
        <p14:creationId xmlns:p14="http://schemas.microsoft.com/office/powerpoint/2010/main" val="4048325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lv-LV" altLang="en-US" smtClean="0">
                <a:solidFill>
                  <a:schemeClr val="tx1"/>
                </a:solidFill>
              </a:rPr>
              <a:t>Heap Sort</a:t>
            </a:r>
          </a:p>
        </p:txBody>
      </p:sp>
      <p:sp>
        <p:nvSpPr>
          <p:cNvPr id="21508" name="Rectangle 3"/>
          <p:cNvSpPr>
            <a:spLocks noGrp="1" noChangeArrowheads="1"/>
          </p:cNvSpPr>
          <p:nvPr>
            <p:ph idx="1"/>
          </p:nvPr>
        </p:nvSpPr>
        <p:spPr/>
        <p:txBody>
          <a:bodyPr/>
          <a:lstStyle/>
          <a:p>
            <a:pPr eaLnBrk="1" hangingPunct="1">
              <a:buFontTx/>
              <a:buNone/>
            </a:pPr>
            <a:r>
              <a:rPr lang="en-US" altLang="en-US" b="1" dirty="0" smtClean="0"/>
              <a:t>function</a:t>
            </a:r>
            <a:r>
              <a:rPr lang="lv-LV" altLang="en-US" b="1" dirty="0" smtClean="0"/>
              <a:t> </a:t>
            </a:r>
            <a:r>
              <a:rPr lang="lv-LV" altLang="en-US" b="1" i="1" dirty="0" smtClean="0"/>
              <a:t>Initialize</a:t>
            </a:r>
            <a:r>
              <a:rPr lang="lv-LV" altLang="en-US" i="1" dirty="0" smtClean="0"/>
              <a:t>Heap (</a:t>
            </a:r>
            <a:r>
              <a:rPr lang="lv-LV" altLang="en-US" b="1" i="1" dirty="0" smtClean="0"/>
              <a:t>table </a:t>
            </a:r>
            <a:r>
              <a:rPr lang="lv-LV" altLang="en-US" dirty="0" smtClean="0"/>
              <a:t>A[0 .. n-1]):</a:t>
            </a:r>
          </a:p>
          <a:p>
            <a:pPr eaLnBrk="1" hangingPunct="1">
              <a:buFontTx/>
              <a:buNone/>
            </a:pPr>
            <a:r>
              <a:rPr lang="en-US" altLang="en-US" dirty="0" smtClean="0">
                <a:solidFill>
                  <a:srgbClr val="43B02A"/>
                </a:solidFill>
              </a:rPr>
              <a:t>    </a:t>
            </a:r>
            <a:r>
              <a:rPr lang="lv-LV" altLang="en-US" dirty="0" smtClean="0">
                <a:solidFill>
                  <a:srgbClr val="43B02A"/>
                </a:solidFill>
              </a:rPr>
              <a:t>{Make A into a Heap.}</a:t>
            </a:r>
          </a:p>
          <a:p>
            <a:pPr eaLnBrk="1" hangingPunct="1">
              <a:buFontTx/>
              <a:buNone/>
            </a:pPr>
            <a:r>
              <a:rPr lang="lv-LV" altLang="en-US" dirty="0" smtClean="0"/>
              <a:t>	</a:t>
            </a:r>
            <a:r>
              <a:rPr lang="lv-LV" altLang="en-US" b="1" dirty="0" smtClean="0"/>
              <a:t>for </a:t>
            </a:r>
            <a:r>
              <a:rPr lang="lv-LV" altLang="en-US" dirty="0" smtClean="0"/>
              <a:t>i </a:t>
            </a:r>
            <a:r>
              <a:rPr lang="lv-LV" altLang="en-US" b="1" dirty="0" smtClean="0"/>
              <a:t>from</a:t>
            </a:r>
            <a:r>
              <a:rPr lang="lv-LV" altLang="en-US" dirty="0" smtClean="0"/>
              <a:t> 1 </a:t>
            </a:r>
            <a:r>
              <a:rPr lang="lv-LV" altLang="en-US" b="1" dirty="0" smtClean="0"/>
              <a:t>to </a:t>
            </a:r>
            <a:r>
              <a:rPr lang="lv-LV" altLang="en-US" dirty="0" smtClean="0"/>
              <a:t>n-1 </a:t>
            </a:r>
            <a:r>
              <a:rPr lang="lv-LV" altLang="en-US" b="1" dirty="0" smtClean="0"/>
              <a:t>do </a:t>
            </a:r>
            <a:r>
              <a:rPr lang="lv-LV" altLang="en-US" i="1" dirty="0" smtClean="0"/>
              <a:t>Heapify</a:t>
            </a:r>
            <a:r>
              <a:rPr lang="lv-LV" altLang="en-US" dirty="0" smtClean="0"/>
              <a:t>(A[0 .. i])</a:t>
            </a:r>
          </a:p>
        </p:txBody>
      </p:sp>
      <p:sp>
        <p:nvSpPr>
          <p:cNvPr id="2150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3AEBB5D-C0CB-4FBE-9AD2-0FD0654FF82D}" type="slidenum">
              <a:rPr lang="lv-LV" altLang="en-US" sz="1400"/>
              <a:pPr>
                <a:spcBef>
                  <a:spcPct val="0"/>
                </a:spcBef>
                <a:buFontTx/>
                <a:buNone/>
              </a:pPr>
              <a:t>16</a:t>
            </a:fld>
            <a:endParaRPr lang="lv-LV" altLang="en-US" sz="1400"/>
          </a:p>
        </p:txBody>
      </p:sp>
    </p:spTree>
    <p:extLst>
      <p:ext uri="{BB962C8B-B14F-4D97-AF65-F5344CB8AC3E}">
        <p14:creationId xmlns:p14="http://schemas.microsoft.com/office/powerpoint/2010/main" val="1696072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lv-LV" altLang="en-US" smtClean="0">
                <a:solidFill>
                  <a:schemeClr val="tx1"/>
                </a:solidFill>
              </a:rPr>
              <a:t>Heap Sort</a:t>
            </a:r>
          </a:p>
        </p:txBody>
      </p:sp>
      <p:sp>
        <p:nvSpPr>
          <p:cNvPr id="22532" name="Rectangle 3"/>
          <p:cNvSpPr>
            <a:spLocks noGrp="1" noChangeArrowheads="1"/>
          </p:cNvSpPr>
          <p:nvPr>
            <p:ph idx="1"/>
          </p:nvPr>
        </p:nvSpPr>
        <p:spPr/>
        <p:txBody>
          <a:bodyPr>
            <a:normAutofit lnSpcReduction="10000"/>
          </a:bodyPr>
          <a:lstStyle/>
          <a:p>
            <a:pPr eaLnBrk="1" hangingPunct="1">
              <a:buFontTx/>
              <a:buNone/>
            </a:pPr>
            <a:r>
              <a:rPr lang="en-US" altLang="en-US" sz="2800" b="1" dirty="0" smtClean="0"/>
              <a:t>function</a:t>
            </a:r>
            <a:r>
              <a:rPr lang="lv-LV" altLang="en-US" sz="2800" dirty="0" smtClean="0"/>
              <a:t> </a:t>
            </a:r>
            <a:r>
              <a:rPr lang="lv-LV" altLang="en-US" sz="2800" i="1" dirty="0"/>
              <a:t>Heapify(</a:t>
            </a:r>
            <a:r>
              <a:rPr lang="lv-LV" altLang="en-US" sz="2800" b="1" i="1" dirty="0"/>
              <a:t>table </a:t>
            </a:r>
            <a:r>
              <a:rPr lang="lv-LV" altLang="en-US" sz="2800" dirty="0"/>
              <a:t>A[i .. j]):</a:t>
            </a:r>
          </a:p>
          <a:p>
            <a:pPr eaLnBrk="1" hangingPunct="1">
              <a:buFontTx/>
              <a:buNone/>
            </a:pPr>
            <a:r>
              <a:rPr lang="en-US" altLang="en-US" sz="2800" dirty="0" smtClean="0">
                <a:solidFill>
                  <a:srgbClr val="43B02A"/>
                </a:solidFill>
              </a:rPr>
              <a:t>    </a:t>
            </a:r>
            <a:r>
              <a:rPr lang="lv-LV" altLang="en-US" sz="2800" dirty="0" smtClean="0">
                <a:solidFill>
                  <a:srgbClr val="43B02A"/>
                </a:solidFill>
              </a:rPr>
              <a:t>{ Initially </a:t>
            </a:r>
            <a:r>
              <a:rPr lang="lv-LV" altLang="en-US" sz="2800" dirty="0">
                <a:solidFill>
                  <a:srgbClr val="43B02A"/>
                </a:solidFill>
              </a:rPr>
              <a:t>A[i .. j - 1] </a:t>
            </a:r>
            <a:r>
              <a:rPr lang="lv-LV" altLang="en-US" sz="2800" dirty="0" smtClean="0">
                <a:solidFill>
                  <a:srgbClr val="43B02A"/>
                </a:solidFill>
              </a:rPr>
              <a:t>is partially ordered}</a:t>
            </a:r>
            <a:endParaRPr lang="lv-LV" altLang="en-US" sz="2800" dirty="0">
              <a:solidFill>
                <a:srgbClr val="43B02A"/>
              </a:solidFill>
            </a:endParaRPr>
          </a:p>
          <a:p>
            <a:pPr eaLnBrk="1" hangingPunct="1">
              <a:buFontTx/>
              <a:buNone/>
            </a:pPr>
            <a:r>
              <a:rPr lang="en-US" altLang="en-US" sz="2800" dirty="0" smtClean="0">
                <a:solidFill>
                  <a:srgbClr val="43B02A"/>
                </a:solidFill>
              </a:rPr>
              <a:t>    </a:t>
            </a:r>
            <a:r>
              <a:rPr lang="lv-LV" altLang="en-US" sz="2800" dirty="0" smtClean="0">
                <a:solidFill>
                  <a:srgbClr val="43B02A"/>
                </a:solidFill>
              </a:rPr>
              <a:t>{ At the end </a:t>
            </a:r>
            <a:r>
              <a:rPr lang="lv-LV" altLang="en-US" sz="2800" dirty="0">
                <a:solidFill>
                  <a:srgbClr val="43B02A"/>
                </a:solidFill>
              </a:rPr>
              <a:t>A[i .. </a:t>
            </a:r>
            <a:r>
              <a:rPr lang="lv-LV" altLang="en-US" sz="2800" dirty="0" smtClean="0">
                <a:solidFill>
                  <a:srgbClr val="43B02A"/>
                </a:solidFill>
              </a:rPr>
              <a:t>J] is partially ordered}</a:t>
            </a:r>
            <a:endParaRPr lang="lv-LV" altLang="en-US" sz="2800" dirty="0">
              <a:solidFill>
                <a:srgbClr val="43B02A"/>
              </a:solidFill>
            </a:endParaRPr>
          </a:p>
          <a:p>
            <a:pPr eaLnBrk="1" hangingPunct="1">
              <a:buFontTx/>
              <a:buNone/>
            </a:pPr>
            <a:r>
              <a:rPr lang="lv-LV" altLang="en-US" sz="2800" dirty="0"/>
              <a:t>	</a:t>
            </a:r>
            <a:r>
              <a:rPr lang="lv-LV" altLang="en-US" sz="2800" b="1" dirty="0"/>
              <a:t>if</a:t>
            </a:r>
            <a:r>
              <a:rPr lang="lv-LV" altLang="en-US" sz="2800" dirty="0"/>
              <a:t> RC(j) &gt;= i </a:t>
            </a:r>
            <a:r>
              <a:rPr lang="lv-LV" altLang="en-US" sz="2800" b="1" dirty="0"/>
              <a:t>and</a:t>
            </a:r>
            <a:r>
              <a:rPr lang="lv-LV" altLang="en-US" sz="2800" dirty="0"/>
              <a:t> A[RC(j)] &lt;= A[LC(j)] </a:t>
            </a:r>
            <a:r>
              <a:rPr lang="lv-LV" altLang="en-US" sz="2800" b="1" dirty="0"/>
              <a:t>and</a:t>
            </a:r>
            <a:r>
              <a:rPr lang="lv-LV" altLang="en-US" sz="2800" dirty="0"/>
              <a:t> A[RC(j)] &lt; A[j] </a:t>
            </a:r>
            <a:r>
              <a:rPr lang="lv-LV" altLang="en-US" sz="2800" b="1" dirty="0"/>
              <a:t>then</a:t>
            </a:r>
            <a:endParaRPr lang="lv-LV" altLang="en-US" sz="2800" dirty="0"/>
          </a:p>
          <a:p>
            <a:pPr eaLnBrk="1" hangingPunct="1">
              <a:buFontTx/>
              <a:buNone/>
            </a:pPr>
            <a:r>
              <a:rPr lang="lv-LV" altLang="en-US" sz="2800" dirty="0"/>
              <a:t>		A[j]</a:t>
            </a:r>
            <a:r>
              <a:rPr lang="lv-LV" altLang="en-US" sz="2800" dirty="0">
                <a:sym typeface="Symbol" panose="05050102010706020507" pitchFamily="18" charset="2"/>
              </a:rPr>
              <a:t></a:t>
            </a:r>
            <a:r>
              <a:rPr lang="lv-LV" altLang="en-US" sz="2800" dirty="0"/>
              <a:t>A[RC(j)]  </a:t>
            </a:r>
          </a:p>
          <a:p>
            <a:pPr eaLnBrk="1" hangingPunct="1">
              <a:buFontTx/>
              <a:buNone/>
            </a:pPr>
            <a:r>
              <a:rPr lang="lv-LV" altLang="en-US" sz="2800" dirty="0"/>
              <a:t>		</a:t>
            </a:r>
            <a:r>
              <a:rPr lang="lv-LV" altLang="en-US" sz="2800" i="1" dirty="0"/>
              <a:t>Heapify(</a:t>
            </a:r>
            <a:r>
              <a:rPr lang="lv-LV" altLang="en-US" sz="2800" dirty="0"/>
              <a:t>A[i .. RC(j)])</a:t>
            </a:r>
          </a:p>
          <a:p>
            <a:pPr eaLnBrk="1" hangingPunct="1">
              <a:buFontTx/>
              <a:buNone/>
            </a:pPr>
            <a:r>
              <a:rPr lang="lv-LV" altLang="en-US" sz="2800" dirty="0"/>
              <a:t>	</a:t>
            </a:r>
            <a:r>
              <a:rPr lang="lv-LV" altLang="en-US" sz="2800" b="1" dirty="0"/>
              <a:t>else if</a:t>
            </a:r>
            <a:r>
              <a:rPr lang="lv-LV" altLang="en-US" sz="2800" dirty="0"/>
              <a:t> LC(j) &gt;= i </a:t>
            </a:r>
            <a:r>
              <a:rPr lang="lv-LV" altLang="en-US" sz="2800" b="1" dirty="0"/>
              <a:t>and</a:t>
            </a:r>
            <a:r>
              <a:rPr lang="lv-LV" altLang="en-US" sz="2800" dirty="0"/>
              <a:t> A[LC(j)] &lt; A[j] </a:t>
            </a:r>
            <a:r>
              <a:rPr lang="lv-LV" altLang="en-US" sz="2800" b="1" dirty="0"/>
              <a:t>then</a:t>
            </a:r>
            <a:endParaRPr lang="lv-LV" altLang="en-US" sz="2800" dirty="0"/>
          </a:p>
          <a:p>
            <a:pPr eaLnBrk="1" hangingPunct="1">
              <a:buFontTx/>
              <a:buNone/>
            </a:pPr>
            <a:r>
              <a:rPr lang="lv-LV" altLang="en-US" sz="2800" dirty="0"/>
              <a:t>		A[j]</a:t>
            </a:r>
            <a:r>
              <a:rPr lang="lv-LV" altLang="en-US" sz="2800" dirty="0">
                <a:sym typeface="Symbol" panose="05050102010706020507" pitchFamily="18" charset="2"/>
              </a:rPr>
              <a:t></a:t>
            </a:r>
            <a:r>
              <a:rPr lang="lv-LV" altLang="en-US" sz="2800" dirty="0"/>
              <a:t>A[LC(j)]  </a:t>
            </a:r>
          </a:p>
          <a:p>
            <a:pPr eaLnBrk="1" hangingPunct="1">
              <a:buFontTx/>
              <a:buNone/>
            </a:pPr>
            <a:r>
              <a:rPr lang="lv-LV" altLang="en-US" sz="2800" dirty="0"/>
              <a:t>		</a:t>
            </a:r>
            <a:r>
              <a:rPr lang="lv-LV" altLang="en-US" sz="2800" i="1" dirty="0"/>
              <a:t>Heapify(</a:t>
            </a:r>
            <a:r>
              <a:rPr lang="lv-LV" altLang="en-US" sz="2800" dirty="0"/>
              <a:t>A[i .. LC(j)])</a:t>
            </a:r>
          </a:p>
        </p:txBody>
      </p:sp>
      <p:sp>
        <p:nvSpPr>
          <p:cNvPr id="2253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CBAB7B7-6484-446E-9D95-F2C0E234C346}" type="slidenum">
              <a:rPr lang="lv-LV" altLang="en-US" sz="1400"/>
              <a:pPr>
                <a:spcBef>
                  <a:spcPct val="0"/>
                </a:spcBef>
                <a:buFontTx/>
                <a:buNone/>
              </a:pPr>
              <a:t>17</a:t>
            </a:fld>
            <a:endParaRPr lang="lv-LV" altLang="en-US" sz="1400"/>
          </a:p>
        </p:txBody>
      </p:sp>
    </p:spTree>
    <p:extLst>
      <p:ext uri="{BB962C8B-B14F-4D97-AF65-F5344CB8AC3E}">
        <p14:creationId xmlns:p14="http://schemas.microsoft.com/office/powerpoint/2010/main" val="2506100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A031E42-B02E-4057-B8AF-BEFB43AEC7AF}" type="slidenum">
              <a:rPr lang="lv-LV" altLang="en-US" sz="1400"/>
              <a:pPr>
                <a:spcBef>
                  <a:spcPct val="0"/>
                </a:spcBef>
                <a:buFontTx/>
                <a:buNone/>
              </a:pPr>
              <a:t>18</a:t>
            </a:fld>
            <a:endParaRPr lang="lv-LV" altLang="en-US" sz="1400"/>
          </a:p>
        </p:txBody>
      </p:sp>
      <p:sp>
        <p:nvSpPr>
          <p:cNvPr id="23555" name="Rectangle 2"/>
          <p:cNvSpPr>
            <a:spLocks noGrp="1" noChangeArrowheads="1"/>
          </p:cNvSpPr>
          <p:nvPr>
            <p:ph type="title"/>
          </p:nvPr>
        </p:nvSpPr>
        <p:spPr/>
        <p:txBody>
          <a:bodyPr/>
          <a:lstStyle/>
          <a:p>
            <a:pPr eaLnBrk="1" hangingPunct="1"/>
            <a:r>
              <a:rPr lang="lv-LV" altLang="en-US" dirty="0" smtClean="0">
                <a:solidFill>
                  <a:schemeClr val="tx1"/>
                </a:solidFill>
              </a:rPr>
              <a:t>Heap Sort </a:t>
            </a:r>
            <a:r>
              <a:rPr lang="en-US" altLang="en-US" dirty="0" smtClean="0">
                <a:solidFill>
                  <a:schemeClr val="tx1"/>
                </a:solidFill>
              </a:rPr>
              <a:t>complexity</a:t>
            </a:r>
            <a:endParaRPr lang="lv-LV" altLang="en-US" dirty="0" smtClean="0">
              <a:solidFill>
                <a:schemeClr val="tx1"/>
              </a:solidFill>
            </a:endParaRPr>
          </a:p>
        </p:txBody>
      </p:sp>
      <mc:AlternateContent xmlns:mc="http://schemas.openxmlformats.org/markup-compatibility/2006" xmlns:a14="http://schemas.microsoft.com/office/drawing/2010/main">
        <mc:Choice Requires="a14">
          <p:sp>
            <p:nvSpPr>
              <p:cNvPr id="23556" name="Rectangle 3"/>
              <p:cNvSpPr>
                <a:spLocks noGrp="1" noChangeArrowheads="1"/>
              </p:cNvSpPr>
              <p:nvPr>
                <p:ph type="body" idx="1"/>
              </p:nvPr>
            </p:nvSpPr>
            <p:spPr/>
            <p:txBody>
              <a:bodyPr/>
              <a:lstStyle/>
              <a:p>
                <a:pPr eaLnBrk="1" hangingPunct="1"/>
                <a:r>
                  <a:rPr lang="lv-LV" altLang="en-US" i="1" dirty="0" smtClean="0"/>
                  <a:t>Heapify</a:t>
                </a:r>
                <a:r>
                  <a:rPr lang="lv-LV" altLang="en-US" dirty="0" smtClean="0"/>
                  <a:t> – </a:t>
                </a:r>
                <a14:m>
                  <m:oMath xmlns:m="http://schemas.openxmlformats.org/officeDocument/2006/math">
                    <m:r>
                      <a:rPr lang="lv-LV" altLang="en-US" i="1" dirty="0" smtClean="0">
                        <a:latin typeface="Cambria Math" panose="02040503050406030204" pitchFamily="18" charset="0"/>
                      </a:rPr>
                      <m:t>𝑂</m:t>
                    </m:r>
                    <m:r>
                      <a:rPr lang="lv-LV" altLang="en-US" i="1" dirty="0" smtClean="0">
                        <a:latin typeface="Cambria Math" panose="02040503050406030204" pitchFamily="18" charset="0"/>
                      </a:rPr>
                      <m:t>(</m:t>
                    </m:r>
                    <m:r>
                      <m:rPr>
                        <m:sty m:val="p"/>
                      </m:rPr>
                      <a:rPr lang="lv-LV" altLang="en-US" i="1" dirty="0" smtClean="0">
                        <a:latin typeface="Cambria Math" panose="02040503050406030204" pitchFamily="18" charset="0"/>
                      </a:rPr>
                      <m:t>log</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rPr>
                      <m:t>)</m:t>
                    </m:r>
                  </m:oMath>
                </a14:m>
                <a:endParaRPr lang="lv-LV" altLang="en-US" dirty="0" smtClean="0"/>
              </a:p>
              <a:p>
                <a:pPr eaLnBrk="1" hangingPunct="1"/>
                <a:r>
                  <a:rPr lang="lv-LV" altLang="en-US" i="1" dirty="0" smtClean="0"/>
                  <a:t>InitializeHeap</a:t>
                </a:r>
                <a:r>
                  <a:rPr lang="lv-LV" altLang="en-US" dirty="0" smtClean="0"/>
                  <a:t> – n times </a:t>
                </a:r>
                <a14:m>
                  <m:oMath xmlns:m="http://schemas.openxmlformats.org/officeDocument/2006/math">
                    <m:r>
                      <a:rPr lang="lv-LV" altLang="en-US" i="1" dirty="0" smtClean="0">
                        <a:latin typeface="Cambria Math" panose="02040503050406030204" pitchFamily="18" charset="0"/>
                      </a:rPr>
                      <m:t>𝑂</m:t>
                    </m:r>
                    <m:r>
                      <a:rPr lang="lv-LV" altLang="en-US" i="1" dirty="0" smtClean="0">
                        <a:latin typeface="Cambria Math" panose="02040503050406030204" pitchFamily="18" charset="0"/>
                      </a:rPr>
                      <m:t>(</m:t>
                    </m:r>
                    <m:r>
                      <m:rPr>
                        <m:sty m:val="p"/>
                      </m:rPr>
                      <a:rPr lang="lv-LV" altLang="en-US" i="1" dirty="0" smtClean="0">
                        <a:latin typeface="Cambria Math" panose="02040503050406030204" pitchFamily="18" charset="0"/>
                      </a:rPr>
                      <m:t>log</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rPr>
                      <m:t>)</m:t>
                    </m:r>
                  </m:oMath>
                </a14:m>
                <a:r>
                  <a:rPr lang="lv-LV" altLang="en-US" dirty="0" smtClean="0"/>
                  <a:t> =&gt; </a:t>
                </a:r>
                <a14:m>
                  <m:oMath xmlns:m="http://schemas.openxmlformats.org/officeDocument/2006/math">
                    <m:r>
                      <a:rPr lang="lv-LV" altLang="en-US" i="1" dirty="0" smtClean="0">
                        <a:latin typeface="Cambria Math" panose="02040503050406030204" pitchFamily="18" charset="0"/>
                      </a:rPr>
                      <m:t>𝑂</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ea typeface="Cambria Math" panose="02040503050406030204" pitchFamily="18" charset="0"/>
                      </a:rPr>
                      <m:t>∙</m:t>
                    </m:r>
                    <m:r>
                      <m:rPr>
                        <m:sty m:val="p"/>
                      </m:rPr>
                      <a:rPr lang="lv-LV" altLang="en-US" i="1" dirty="0" smtClean="0">
                        <a:latin typeface="Cambria Math" panose="02040503050406030204" pitchFamily="18" charset="0"/>
                      </a:rPr>
                      <m:t>log</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rPr>
                      <m:t>)</m:t>
                    </m:r>
                  </m:oMath>
                </a14:m>
                <a:endParaRPr lang="lv-LV" altLang="en-US" dirty="0" smtClean="0"/>
              </a:p>
              <a:p>
                <a:pPr eaLnBrk="1" hangingPunct="1"/>
                <a:r>
                  <a:rPr lang="lv-LV" altLang="en-US" i="1" dirty="0" smtClean="0"/>
                  <a:t>HeapSort</a:t>
                </a:r>
                <a:r>
                  <a:rPr lang="lv-LV" altLang="en-US" dirty="0" smtClean="0"/>
                  <a:t> - </a:t>
                </a:r>
                <a14:m>
                  <m:oMath xmlns:m="http://schemas.openxmlformats.org/officeDocument/2006/math">
                    <m:r>
                      <a:rPr lang="lv-LV" altLang="en-US" i="1" dirty="0" smtClean="0">
                        <a:latin typeface="Cambria Math" panose="02040503050406030204" pitchFamily="18" charset="0"/>
                      </a:rPr>
                      <m:t>𝑂</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rPr>
                      <m:t> </m:t>
                    </m:r>
                    <m:r>
                      <m:rPr>
                        <m:sty m:val="p"/>
                      </m:rPr>
                      <a:rPr lang="lv-LV" altLang="en-US" i="1" dirty="0" smtClean="0">
                        <a:latin typeface="Cambria Math" panose="02040503050406030204" pitchFamily="18" charset="0"/>
                      </a:rPr>
                      <m:t>log</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rPr>
                      <m:t>)</m:t>
                    </m:r>
                  </m:oMath>
                </a14:m>
                <a:r>
                  <a:rPr lang="lv-LV" altLang="en-US" dirty="0" smtClean="0"/>
                  <a:t> + </a:t>
                </a:r>
                <a14:m>
                  <m:oMath xmlns:m="http://schemas.openxmlformats.org/officeDocument/2006/math">
                    <m:r>
                      <a:rPr lang="lv-LV" altLang="en-US" i="1" dirty="0" smtClean="0">
                        <a:latin typeface="Cambria Math" panose="02040503050406030204" pitchFamily="18" charset="0"/>
                      </a:rPr>
                      <m:t>𝑛</m:t>
                    </m:r>
                  </m:oMath>
                </a14:m>
                <a:r>
                  <a:rPr lang="lv-LV" altLang="en-US" dirty="0" smtClean="0"/>
                  <a:t> times </a:t>
                </a:r>
                <a14:m>
                  <m:oMath xmlns:m="http://schemas.openxmlformats.org/officeDocument/2006/math">
                    <m:r>
                      <a:rPr lang="lv-LV" altLang="en-US" i="1" dirty="0" smtClean="0">
                        <a:latin typeface="Cambria Math" panose="02040503050406030204" pitchFamily="18" charset="0"/>
                      </a:rPr>
                      <m:t>𝑂</m:t>
                    </m:r>
                    <m:r>
                      <a:rPr lang="lv-LV" altLang="en-US" i="1" dirty="0" smtClean="0">
                        <a:latin typeface="Cambria Math" panose="02040503050406030204" pitchFamily="18" charset="0"/>
                      </a:rPr>
                      <m:t>(</m:t>
                    </m:r>
                    <m:r>
                      <m:rPr>
                        <m:sty m:val="p"/>
                      </m:rPr>
                      <a:rPr lang="lv-LV" altLang="en-US" i="1" dirty="0" smtClean="0">
                        <a:latin typeface="Cambria Math" panose="02040503050406030204" pitchFamily="18" charset="0"/>
                      </a:rPr>
                      <m:t>log</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rPr>
                      <m:t>) </m:t>
                    </m:r>
                  </m:oMath>
                </a14:m>
                <a:r>
                  <a:rPr lang="lv-LV" altLang="en-US" dirty="0" smtClean="0"/>
                  <a:t>=&gt; </a:t>
                </a:r>
                <a14:m>
                  <m:oMath xmlns:m="http://schemas.openxmlformats.org/officeDocument/2006/math">
                    <m:r>
                      <a:rPr lang="lv-LV" altLang="en-US" i="1" dirty="0" smtClean="0">
                        <a:latin typeface="Cambria Math" panose="02040503050406030204" pitchFamily="18" charset="0"/>
                      </a:rPr>
                      <m:t>𝑂</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ea typeface="Cambria Math" panose="02040503050406030204" pitchFamily="18" charset="0"/>
                      </a:rPr>
                      <m:t>∙</m:t>
                    </m:r>
                    <m:r>
                      <m:rPr>
                        <m:sty m:val="p"/>
                      </m:rPr>
                      <a:rPr lang="lv-LV" altLang="en-US" i="1" dirty="0" smtClean="0">
                        <a:latin typeface="Cambria Math" panose="02040503050406030204" pitchFamily="18" charset="0"/>
                      </a:rPr>
                      <m:t>log</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rPr>
                      <m:t>)</m:t>
                    </m:r>
                  </m:oMath>
                </a14:m>
                <a:endParaRPr lang="lv-LV" altLang="en-US" dirty="0" smtClean="0"/>
              </a:p>
            </p:txBody>
          </p:sp>
        </mc:Choice>
        <mc:Fallback xmlns="">
          <p:sp>
            <p:nvSpPr>
              <p:cNvPr id="23556" name="Rectangle 3"/>
              <p:cNvSpPr>
                <a:spLocks noGrp="1" noRot="1" noChangeAspect="1" noMove="1" noResize="1" noEditPoints="1" noAdjustHandles="1" noChangeArrowheads="1" noChangeShapeType="1" noTextEdit="1"/>
              </p:cNvSpPr>
              <p:nvPr>
                <p:ph type="body" idx="1"/>
              </p:nvPr>
            </p:nvSpPr>
            <p:spPr>
              <a:blipFill>
                <a:blip r:embed="rId2"/>
                <a:stretch>
                  <a:fillRect l="-780" t="-1185"/>
                </a:stretch>
              </a:blipFill>
            </p:spPr>
            <p:txBody>
              <a:bodyPr/>
              <a:lstStyle/>
              <a:p>
                <a:r>
                  <a:rPr lang="lv-LV">
                    <a:noFill/>
                  </a:rPr>
                  <a:t> </a:t>
                </a:r>
              </a:p>
            </p:txBody>
          </p:sp>
        </mc:Fallback>
      </mc:AlternateContent>
    </p:spTree>
    <p:extLst>
      <p:ext uri="{BB962C8B-B14F-4D97-AF65-F5344CB8AC3E}">
        <p14:creationId xmlns:p14="http://schemas.microsoft.com/office/powerpoint/2010/main" val="165129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2D98900-0B28-4C1D-82C3-1364099C0D0C}" type="slidenum">
              <a:rPr lang="lv-LV" altLang="en-US" sz="1400"/>
              <a:pPr>
                <a:spcBef>
                  <a:spcPct val="0"/>
                </a:spcBef>
                <a:buFontTx/>
                <a:buNone/>
              </a:pPr>
              <a:t>19</a:t>
            </a:fld>
            <a:endParaRPr lang="lv-LV" altLang="en-US" sz="1400"/>
          </a:p>
        </p:txBody>
      </p:sp>
      <p:sp>
        <p:nvSpPr>
          <p:cNvPr id="24579" name="Rectangle 2"/>
          <p:cNvSpPr>
            <a:spLocks noGrp="1" noChangeArrowheads="1"/>
          </p:cNvSpPr>
          <p:nvPr>
            <p:ph type="title"/>
          </p:nvPr>
        </p:nvSpPr>
        <p:spPr/>
        <p:txBody>
          <a:bodyPr/>
          <a:lstStyle/>
          <a:p>
            <a:pPr eaLnBrk="1" hangingPunct="1"/>
            <a:r>
              <a:rPr lang="lv-LV" altLang="en-US" dirty="0" smtClean="0"/>
              <a:t>Merge Sort</a:t>
            </a:r>
          </a:p>
        </p:txBody>
      </p:sp>
      <p:sp>
        <p:nvSpPr>
          <p:cNvPr id="372739" name="Rectangle 3"/>
          <p:cNvSpPr>
            <a:spLocks noGrp="1" noChangeArrowheads="1"/>
          </p:cNvSpPr>
          <p:nvPr>
            <p:ph type="body" idx="1"/>
          </p:nvPr>
        </p:nvSpPr>
        <p:spPr/>
        <p:txBody>
          <a:bodyPr/>
          <a:lstStyle/>
          <a:p>
            <a:pPr eaLnBrk="1" hangingPunct="1"/>
            <a:r>
              <a:rPr lang="lv-LV" altLang="en-US" sz="2800" dirty="0" smtClean="0"/>
              <a:t>Algorithm uses "divide and conquer"</a:t>
            </a:r>
            <a:endParaRPr lang="lv-LV" altLang="en-US" sz="2800" dirty="0"/>
          </a:p>
          <a:p>
            <a:pPr eaLnBrk="1" hangingPunct="1"/>
            <a:r>
              <a:rPr lang="lv-LV" altLang="en-US" sz="2800" dirty="0" smtClean="0"/>
              <a:t>Table is divided in half and on every part the same algorithm is called. </a:t>
            </a:r>
          </a:p>
          <a:p>
            <a:pPr eaLnBrk="1" hangingPunct="1"/>
            <a:r>
              <a:rPr lang="lv-LV" altLang="en-US" sz="2800" dirty="0" smtClean="0"/>
              <a:t>After these calls both parts are assumed to be ordered.</a:t>
            </a:r>
            <a:endParaRPr lang="lv-LV" altLang="en-US" sz="2800" dirty="0"/>
          </a:p>
          <a:p>
            <a:pPr eaLnBrk="1" hangingPunct="1"/>
            <a:r>
              <a:rPr lang="lv-LV" altLang="en-US" sz="2800" dirty="0" smtClean="0"/>
              <a:t>The function Merge() merges two sorted arrays into a single table by comparing the currently selected elements from either part.</a:t>
            </a:r>
            <a:endParaRPr lang="lv-LV" altLang="en-US" sz="2800" dirty="0"/>
          </a:p>
        </p:txBody>
      </p:sp>
    </p:spTree>
    <p:extLst>
      <p:ext uri="{BB962C8B-B14F-4D97-AF65-F5344CB8AC3E}">
        <p14:creationId xmlns:p14="http://schemas.microsoft.com/office/powerpoint/2010/main" val="2947803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2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27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27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27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Objectives</a:t>
            </a:r>
          </a:p>
        </p:txBody>
      </p:sp>
      <p:sp>
        <p:nvSpPr>
          <p:cNvPr id="16387" name="Rectangle 3"/>
          <p:cNvSpPr>
            <a:spLocks noGrp="1" noChangeArrowheads="1"/>
          </p:cNvSpPr>
          <p:nvPr>
            <p:ph idx="1"/>
          </p:nvPr>
        </p:nvSpPr>
        <p:spPr/>
        <p:txBody>
          <a:bodyPr/>
          <a:lstStyle/>
          <a:p>
            <a:pPr eaLnBrk="1" hangingPunct="1">
              <a:buFontTx/>
              <a:buNone/>
            </a:pPr>
            <a:r>
              <a:rPr lang="en-US" dirty="0">
                <a:latin typeface="Calibri" pitchFamily="34" charset="0"/>
                <a:cs typeface="Calibri" pitchFamily="34" charset="0"/>
              </a:rPr>
              <a:t>Looking ahead – in this chapter, we’ll consider</a:t>
            </a:r>
          </a:p>
          <a:p>
            <a:r>
              <a:rPr lang="en-US" dirty="0" smtClean="0">
                <a:latin typeface="Calibri" pitchFamily="34" charset="0"/>
                <a:cs typeface="Calibri" pitchFamily="34" charset="0"/>
              </a:rPr>
              <a:t>Elementary Sorting Algorithms</a:t>
            </a:r>
          </a:p>
          <a:p>
            <a:r>
              <a:rPr lang="en-US" dirty="0">
                <a:latin typeface="Calibri" pitchFamily="34" charset="0"/>
                <a:cs typeface="Calibri" pitchFamily="34" charset="0"/>
              </a:rPr>
              <a:t>Decision Trees</a:t>
            </a:r>
          </a:p>
          <a:p>
            <a:r>
              <a:rPr lang="en-US" dirty="0" smtClean="0">
                <a:latin typeface="Calibri" pitchFamily="34" charset="0"/>
                <a:cs typeface="Calibri" pitchFamily="34" charset="0"/>
              </a:rPr>
              <a:t>Efficient Sorting Algorithms</a:t>
            </a:r>
          </a:p>
          <a:p>
            <a:r>
              <a:rPr lang="en-US" dirty="0">
                <a:latin typeface="Calibri" pitchFamily="34" charset="0"/>
                <a:cs typeface="Calibri" pitchFamily="34" charset="0"/>
              </a:rPr>
              <a:t>Sorting in the Standard Template Library</a:t>
            </a:r>
          </a:p>
          <a:p>
            <a:pPr marL="0" indent="0">
              <a:buNone/>
            </a:pPr>
            <a:endParaRPr lang="en-US"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2</a:t>
            </a:fld>
            <a:endParaRPr lang="en-US" dirty="0"/>
          </a:p>
        </p:txBody>
      </p:sp>
    </p:spTree>
    <p:extLst>
      <p:ext uri="{BB962C8B-B14F-4D97-AF65-F5344CB8AC3E}">
        <p14:creationId xmlns:p14="http://schemas.microsoft.com/office/powerpoint/2010/main" val="4109252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lv-LV" altLang="en-US" smtClean="0"/>
              <a:t>MergeSort</a:t>
            </a:r>
          </a:p>
        </p:txBody>
      </p:sp>
      <mc:AlternateContent xmlns:mc="http://schemas.openxmlformats.org/markup-compatibility/2006" xmlns:a14="http://schemas.microsoft.com/office/drawing/2010/main">
        <mc:Choice Requires="a14">
          <p:sp>
            <p:nvSpPr>
              <p:cNvPr id="25604" name="Rectangle 3"/>
              <p:cNvSpPr>
                <a:spLocks noGrp="1" noChangeArrowheads="1"/>
              </p:cNvSpPr>
              <p:nvPr>
                <p:ph idx="1"/>
              </p:nvPr>
            </p:nvSpPr>
            <p:spPr/>
            <p:txBody>
              <a:bodyPr/>
              <a:lstStyle/>
              <a:p>
                <a:pPr eaLnBrk="1" hangingPunct="1">
                  <a:buFontTx/>
                  <a:buNone/>
                </a:pPr>
                <a:r>
                  <a:rPr lang="en-US" altLang="en-US" b="1" dirty="0" smtClean="0"/>
                  <a:t>function</a:t>
                </a:r>
                <a:r>
                  <a:rPr lang="lv-LV" altLang="en-US" b="1" dirty="0" smtClean="0"/>
                  <a:t> </a:t>
                </a:r>
                <a:r>
                  <a:rPr lang="lv-LV" altLang="en-US" i="1" dirty="0" smtClean="0"/>
                  <a:t>MergeSort </a:t>
                </a:r>
                <a:r>
                  <a:rPr lang="lv-LV" altLang="en-US" dirty="0" smtClean="0"/>
                  <a:t>(</a:t>
                </a:r>
                <a:r>
                  <a:rPr lang="lv-LV" altLang="en-US" b="1" dirty="0" smtClean="0"/>
                  <a:t>table  </a:t>
                </a:r>
                <a:r>
                  <a:rPr lang="lv-LV" altLang="en-US" dirty="0" smtClean="0"/>
                  <a:t>T[a.. b]):</a:t>
                </a:r>
              </a:p>
              <a:p>
                <a:pPr eaLnBrk="1" hangingPunct="1">
                  <a:buFontTx/>
                  <a:buNone/>
                </a:pPr>
                <a:r>
                  <a:rPr lang="lv-LV" altLang="en-US" dirty="0" smtClean="0"/>
                  <a:t>{Recursively sort T, to ensure that </a:t>
                </a:r>
                <a14:m>
                  <m:oMath xmlns:m="http://schemas.openxmlformats.org/officeDocument/2006/math">
                    <m:r>
                      <a:rPr lang="lv-LV" altLang="en-US" i="1" dirty="0" smtClean="0">
                        <a:latin typeface="Cambria Math" panose="02040503050406030204" pitchFamily="18" charset="0"/>
                      </a:rPr>
                      <m:t>𝑇</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𝑖</m:t>
                    </m:r>
                    <m:r>
                      <a:rPr lang="lv-LV" altLang="en-US" i="1" dirty="0" smtClean="0">
                        <a:latin typeface="Cambria Math" panose="02040503050406030204" pitchFamily="18" charset="0"/>
                      </a:rPr>
                      <m:t>]  </m:t>
                    </m:r>
                    <m:r>
                      <a:rPr lang="lv-LV" altLang="en-US" i="1" dirty="0" smtClean="0">
                        <a:latin typeface="Cambria Math" panose="02040503050406030204" pitchFamily="18" charset="0"/>
                      </a:rPr>
                      <m:t>𝑇</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𝑖</m:t>
                    </m:r>
                    <m:r>
                      <a:rPr lang="lv-LV" altLang="en-US" i="1" dirty="0" smtClean="0">
                        <a:latin typeface="Cambria Math" panose="02040503050406030204" pitchFamily="18" charset="0"/>
                      </a:rPr>
                      <m:t>+1]</m:t>
                    </m:r>
                  </m:oMath>
                </a14:m>
                <a:r>
                  <a:rPr lang="lv-LV" altLang="en-US" dirty="0" smtClean="0"/>
                  <a:t> for all </a:t>
                </a:r>
                <a14:m>
                  <m:oMath xmlns:m="http://schemas.openxmlformats.org/officeDocument/2006/math">
                    <m:r>
                      <a:rPr lang="lv-LV" altLang="en-US" i="1" dirty="0" smtClean="0">
                        <a:latin typeface="Cambria Math" panose="02040503050406030204" pitchFamily="18" charset="0"/>
                      </a:rPr>
                      <m:t>𝑖</m:t>
                    </m:r>
                  </m:oMath>
                </a14:m>
                <a:r>
                  <a:rPr lang="lv-LV" altLang="en-US" dirty="0" smtClean="0"/>
                  <a:t>, </a:t>
                </a:r>
                <a14:m>
                  <m:oMath xmlns:m="http://schemas.openxmlformats.org/officeDocument/2006/math">
                    <m:r>
                      <a:rPr lang="lv-LV" altLang="en-US" i="1" dirty="0" smtClean="0">
                        <a:latin typeface="Cambria Math" panose="02040503050406030204" pitchFamily="18" charset="0"/>
                      </a:rPr>
                      <m:t>𝑎</m:t>
                    </m:r>
                    <m:r>
                      <a:rPr lang="lv-LV" altLang="en-US" b="0" i="1" dirty="0" smtClean="0">
                        <a:latin typeface="Cambria Math" panose="02040503050406030204" pitchFamily="18" charset="0"/>
                      </a:rPr>
                      <m:t> </m:t>
                    </m:r>
                    <m:r>
                      <a:rPr lang="lv-LV" altLang="en-US" i="1" dirty="0" smtClean="0">
                        <a:latin typeface="Cambria Math" panose="02040503050406030204" pitchFamily="18" charset="0"/>
                        <a:sym typeface="Symbol" panose="05050102010706020507" pitchFamily="18" charset="2"/>
                      </a:rPr>
                      <m:t></m:t>
                    </m:r>
                    <m:r>
                      <a:rPr lang="lv-LV" altLang="en-US" b="0" i="1" dirty="0" smtClean="0">
                        <a:latin typeface="Cambria Math" panose="02040503050406030204" pitchFamily="18" charset="0"/>
                        <a:sym typeface="Symbol" panose="05050102010706020507" pitchFamily="18" charset="2"/>
                      </a:rPr>
                      <m:t> </m:t>
                    </m:r>
                    <m:r>
                      <a:rPr lang="lv-LV" altLang="en-US" i="1" dirty="0" smtClean="0">
                        <a:latin typeface="Cambria Math" panose="02040503050406030204" pitchFamily="18" charset="0"/>
                      </a:rPr>
                      <m:t>𝑖</m:t>
                    </m:r>
                    <m:r>
                      <a:rPr lang="lv-LV" altLang="en-US" i="1" dirty="0" smtClean="0">
                        <a:latin typeface="Cambria Math" panose="02040503050406030204" pitchFamily="18" charset="0"/>
                      </a:rPr>
                      <m:t>&lt;</m:t>
                    </m:r>
                    <m:r>
                      <a:rPr lang="lv-LV" altLang="en-US" i="1" dirty="0" smtClean="0">
                        <a:latin typeface="Cambria Math" panose="02040503050406030204" pitchFamily="18" charset="0"/>
                      </a:rPr>
                      <m:t>𝑏</m:t>
                    </m:r>
                  </m:oMath>
                </a14:m>
                <a:r>
                  <a:rPr lang="lv-LV" altLang="en-US" dirty="0" smtClean="0"/>
                  <a:t>.}</a:t>
                </a:r>
              </a:p>
              <a:p>
                <a:pPr eaLnBrk="1" hangingPunct="1">
                  <a:buFontTx/>
                  <a:buNone/>
                </a:pPr>
                <a:r>
                  <a:rPr lang="lv-LV" altLang="en-US" dirty="0" smtClean="0"/>
                  <a:t>	</a:t>
                </a:r>
                <a:r>
                  <a:rPr lang="lv-LV" altLang="en-US" b="1" dirty="0" smtClean="0"/>
                  <a:t>if </a:t>
                </a:r>
                <a:r>
                  <a:rPr lang="lv-LV" altLang="en-US" dirty="0" smtClean="0"/>
                  <a:t>a </a:t>
                </a:r>
                <a:r>
                  <a:rPr lang="lv-LV" altLang="en-US" dirty="0" smtClean="0">
                    <a:sym typeface="Symbol" panose="05050102010706020507" pitchFamily="18" charset="2"/>
                  </a:rPr>
                  <a:t></a:t>
                </a:r>
                <a:r>
                  <a:rPr lang="lv-LV" altLang="en-US" dirty="0" smtClean="0"/>
                  <a:t> b </a:t>
                </a:r>
                <a:r>
                  <a:rPr lang="lv-LV" altLang="en-US" b="1" dirty="0" smtClean="0"/>
                  <a:t>then return</a:t>
                </a:r>
              </a:p>
              <a:p>
                <a:pPr eaLnBrk="1" hangingPunct="1">
                  <a:buFontTx/>
                  <a:buNone/>
                </a:pPr>
                <a:r>
                  <a:rPr lang="lv-LV" altLang="en-US" b="1" dirty="0" smtClean="0"/>
                  <a:t>	</a:t>
                </a:r>
                <a:r>
                  <a:rPr lang="lv-LV" altLang="en-US" i="1" dirty="0" smtClean="0"/>
                  <a:t>middle</a:t>
                </a:r>
                <a:r>
                  <a:rPr lang="lv-LV" altLang="en-US" dirty="0" smtClean="0"/>
                  <a:t> = </a:t>
                </a:r>
                <a:r>
                  <a:rPr lang="lv-LV" altLang="en-US" dirty="0" smtClean="0">
                    <a:sym typeface="Symbol" panose="05050102010706020507" pitchFamily="18" charset="2"/>
                  </a:rPr>
                  <a:t></a:t>
                </a:r>
                <a:r>
                  <a:rPr lang="lv-LV" altLang="en-US" dirty="0" smtClean="0"/>
                  <a:t>(a + b) / 2</a:t>
                </a:r>
                <a:r>
                  <a:rPr lang="lv-LV" altLang="en-US" dirty="0" smtClean="0">
                    <a:sym typeface="Symbol" panose="05050102010706020507" pitchFamily="18" charset="2"/>
                  </a:rPr>
                  <a:t></a:t>
                </a:r>
                <a:endParaRPr lang="lv-LV" altLang="en-US" b="1" dirty="0" smtClean="0"/>
              </a:p>
              <a:p>
                <a:pPr eaLnBrk="1" hangingPunct="1">
                  <a:buFontTx/>
                  <a:buNone/>
                </a:pPr>
                <a:r>
                  <a:rPr lang="lv-LV" altLang="en-US" b="1" dirty="0" smtClean="0"/>
                  <a:t>	</a:t>
                </a:r>
                <a:r>
                  <a:rPr lang="lv-LV" altLang="en-US" i="1" dirty="0" smtClean="0"/>
                  <a:t>MergeSort </a:t>
                </a:r>
                <a:r>
                  <a:rPr lang="lv-LV" altLang="en-US" dirty="0" smtClean="0"/>
                  <a:t>(</a:t>
                </a:r>
                <a:r>
                  <a:rPr lang="lv-LV" altLang="en-US" b="1" dirty="0" smtClean="0"/>
                  <a:t> </a:t>
                </a:r>
                <a:r>
                  <a:rPr lang="lv-LV" altLang="en-US" dirty="0" smtClean="0"/>
                  <a:t>T[a..</a:t>
                </a:r>
                <a:r>
                  <a:rPr lang="lv-LV" altLang="en-US" i="1" dirty="0" smtClean="0"/>
                  <a:t>middle</a:t>
                </a:r>
                <a:r>
                  <a:rPr lang="lv-LV" altLang="en-US" dirty="0" smtClean="0"/>
                  <a:t>])</a:t>
                </a:r>
              </a:p>
              <a:p>
                <a:pPr eaLnBrk="1" hangingPunct="1">
                  <a:buFontTx/>
                  <a:buNone/>
                </a:pPr>
                <a:r>
                  <a:rPr lang="lv-LV" altLang="en-US" b="1" dirty="0" smtClean="0"/>
                  <a:t>	</a:t>
                </a:r>
                <a:r>
                  <a:rPr lang="lv-LV" altLang="en-US" i="1" dirty="0" smtClean="0"/>
                  <a:t>MergeSort </a:t>
                </a:r>
                <a:r>
                  <a:rPr lang="lv-LV" altLang="en-US" dirty="0" smtClean="0"/>
                  <a:t>(</a:t>
                </a:r>
                <a:r>
                  <a:rPr lang="lv-LV" altLang="en-US" b="1" dirty="0" smtClean="0"/>
                  <a:t> </a:t>
                </a:r>
                <a:r>
                  <a:rPr lang="lv-LV" altLang="en-US" dirty="0" smtClean="0"/>
                  <a:t>T[</a:t>
                </a:r>
                <a:r>
                  <a:rPr lang="lv-LV" altLang="en-US" i="1" dirty="0" smtClean="0"/>
                  <a:t>middle</a:t>
                </a:r>
                <a:r>
                  <a:rPr lang="lv-LV" altLang="en-US" dirty="0" smtClean="0"/>
                  <a:t>+1..b])</a:t>
                </a:r>
              </a:p>
              <a:p>
                <a:pPr eaLnBrk="1" hangingPunct="1">
                  <a:buFontTx/>
                  <a:buNone/>
                </a:pPr>
                <a:r>
                  <a:rPr lang="lv-LV" altLang="en-US" b="1" dirty="0" smtClean="0"/>
                  <a:t>	</a:t>
                </a:r>
                <a:r>
                  <a:rPr lang="lv-LV" altLang="en-US" i="1" dirty="0" smtClean="0"/>
                  <a:t>Merge </a:t>
                </a:r>
                <a:r>
                  <a:rPr lang="lv-LV" altLang="en-US" dirty="0" smtClean="0"/>
                  <a:t>(</a:t>
                </a:r>
                <a:r>
                  <a:rPr lang="lv-LV" altLang="en-US" b="1" dirty="0" smtClean="0"/>
                  <a:t> </a:t>
                </a:r>
                <a:r>
                  <a:rPr lang="lv-LV" altLang="en-US" dirty="0" smtClean="0"/>
                  <a:t>T[a..</a:t>
                </a:r>
                <a:r>
                  <a:rPr lang="lv-LV" altLang="en-US" i="1" dirty="0" smtClean="0"/>
                  <a:t>middle</a:t>
                </a:r>
                <a:r>
                  <a:rPr lang="lv-LV" altLang="en-US" dirty="0" smtClean="0"/>
                  <a:t>],T[</a:t>
                </a:r>
                <a:r>
                  <a:rPr lang="lv-LV" altLang="en-US" i="1" dirty="0" smtClean="0"/>
                  <a:t>middle</a:t>
                </a:r>
                <a:r>
                  <a:rPr lang="lv-LV" altLang="en-US" dirty="0" smtClean="0"/>
                  <a:t>+1..b])</a:t>
                </a:r>
              </a:p>
            </p:txBody>
          </p:sp>
        </mc:Choice>
        <mc:Fallback xmlns="">
          <p:sp>
            <p:nvSpPr>
              <p:cNvPr id="25604" name="Rectangle 3"/>
              <p:cNvSpPr>
                <a:spLocks noGrp="1" noRot="1" noChangeAspect="1" noMove="1" noResize="1" noEditPoints="1" noAdjustHandles="1" noChangeArrowheads="1" noChangeShapeType="1" noTextEdit="1"/>
              </p:cNvSpPr>
              <p:nvPr>
                <p:ph idx="1"/>
              </p:nvPr>
            </p:nvSpPr>
            <p:spPr>
              <a:blipFill>
                <a:blip r:embed="rId2"/>
                <a:stretch>
                  <a:fillRect l="-900" t="-1185"/>
                </a:stretch>
              </a:blipFill>
            </p:spPr>
            <p:txBody>
              <a:bodyPr/>
              <a:lstStyle/>
              <a:p>
                <a:r>
                  <a:rPr lang="lv-LV">
                    <a:noFill/>
                  </a:rPr>
                  <a:t> </a:t>
                </a:r>
              </a:p>
            </p:txBody>
          </p:sp>
        </mc:Fallback>
      </mc:AlternateContent>
      <p:sp>
        <p:nvSpPr>
          <p:cNvPr id="2560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4EFB8C2-C9CA-4FF2-BDFF-3CAF9BAD4A34}" type="slidenum">
              <a:rPr lang="lv-LV" altLang="en-US" sz="1400"/>
              <a:pPr>
                <a:spcBef>
                  <a:spcPct val="0"/>
                </a:spcBef>
                <a:buFontTx/>
                <a:buNone/>
              </a:pPr>
              <a:t>20</a:t>
            </a:fld>
            <a:endParaRPr lang="lv-LV" altLang="en-US" sz="1400"/>
          </a:p>
        </p:txBody>
      </p:sp>
    </p:spTree>
    <p:extLst>
      <p:ext uri="{BB962C8B-B14F-4D97-AF65-F5344CB8AC3E}">
        <p14:creationId xmlns:p14="http://schemas.microsoft.com/office/powerpoint/2010/main" val="2244159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9D9D7EA-1D46-4FAE-B5C6-F56C679EADE3}" type="slidenum">
              <a:rPr lang="lv-LV" altLang="en-US" sz="1400"/>
              <a:pPr>
                <a:spcBef>
                  <a:spcPct val="0"/>
                </a:spcBef>
                <a:buFontTx/>
                <a:buNone/>
              </a:pPr>
              <a:t>21</a:t>
            </a:fld>
            <a:endParaRPr lang="lv-LV" altLang="en-US" sz="1400"/>
          </a:p>
        </p:txBody>
      </p:sp>
      <p:sp>
        <p:nvSpPr>
          <p:cNvPr id="26627" name="Rectangle 2"/>
          <p:cNvSpPr>
            <a:spLocks noGrp="1" noChangeArrowheads="1"/>
          </p:cNvSpPr>
          <p:nvPr>
            <p:ph type="title"/>
          </p:nvPr>
        </p:nvSpPr>
        <p:spPr/>
        <p:txBody>
          <a:bodyPr/>
          <a:lstStyle/>
          <a:p>
            <a:pPr eaLnBrk="1" hangingPunct="1"/>
            <a:r>
              <a:rPr lang="lv-LV" altLang="en-US" dirty="0" smtClean="0"/>
              <a:t>Analysis of MergeSort</a:t>
            </a:r>
          </a:p>
        </p:txBody>
      </p:sp>
      <mc:AlternateContent xmlns:mc="http://schemas.openxmlformats.org/markup-compatibility/2006" xmlns:a14="http://schemas.microsoft.com/office/drawing/2010/main">
        <mc:Choice Requires="a14">
          <p:sp>
            <p:nvSpPr>
              <p:cNvPr id="371715" name="Rectangle 3"/>
              <p:cNvSpPr>
                <a:spLocks noGrp="1" noChangeArrowheads="1"/>
              </p:cNvSpPr>
              <p:nvPr>
                <p:ph type="body" idx="1"/>
              </p:nvPr>
            </p:nvSpPr>
            <p:spPr/>
            <p:txBody>
              <a:bodyPr/>
              <a:lstStyle/>
              <a:p>
                <a:pPr eaLnBrk="1" hangingPunct="1">
                  <a:lnSpc>
                    <a:spcPct val="90000"/>
                  </a:lnSpc>
                </a:pPr>
                <a:r>
                  <a:rPr lang="lv-LV" altLang="en-US" sz="2800" dirty="0" smtClean="0"/>
                  <a:t>Simple principle</a:t>
                </a:r>
                <a:endParaRPr lang="lv-LV" altLang="en-US" sz="2800" dirty="0"/>
              </a:p>
              <a:p>
                <a:pPr eaLnBrk="1" hangingPunct="1">
                  <a:lnSpc>
                    <a:spcPct val="90000"/>
                  </a:lnSpc>
                </a:pPr>
                <a:r>
                  <a:rPr lang="lv-LV" altLang="en-US" sz="2800" dirty="0" smtClean="0"/>
                  <a:t>Complexity </a:t>
                </a:r>
                <a14:m>
                  <m:oMath xmlns:m="http://schemas.openxmlformats.org/officeDocument/2006/math">
                    <m:r>
                      <a:rPr lang="lv-LV" altLang="en-US" sz="2800" i="1" dirty="0" smtClean="0">
                        <a:latin typeface="Cambria Math" panose="02040503050406030204" pitchFamily="18" charset="0"/>
                      </a:rPr>
                      <m:t>𝑂</m:t>
                    </m:r>
                    <m:r>
                      <a:rPr lang="lv-LV" altLang="en-US" sz="2800" i="1" dirty="0" smtClean="0">
                        <a:latin typeface="Cambria Math" panose="02040503050406030204" pitchFamily="18" charset="0"/>
                      </a:rPr>
                      <m:t>(</m:t>
                    </m:r>
                    <m:r>
                      <a:rPr lang="lv-LV" altLang="en-US" sz="2800" i="1" dirty="0" smtClean="0">
                        <a:latin typeface="Cambria Math" panose="02040503050406030204" pitchFamily="18" charset="0"/>
                      </a:rPr>
                      <m:t>𝑛</m:t>
                    </m:r>
                    <m:r>
                      <a:rPr lang="lv-LV" altLang="en-US" sz="2800" i="1" dirty="0" smtClean="0">
                        <a:latin typeface="Cambria Math" panose="02040503050406030204" pitchFamily="18" charset="0"/>
                        <a:ea typeface="Cambria Math" panose="02040503050406030204" pitchFamily="18" charset="0"/>
                      </a:rPr>
                      <m:t>∙</m:t>
                    </m:r>
                    <m:r>
                      <m:rPr>
                        <m:sty m:val="p"/>
                      </m:rPr>
                      <a:rPr lang="lv-LV" altLang="en-US" sz="2800" i="1" dirty="0" smtClean="0">
                        <a:latin typeface="Cambria Math" panose="02040503050406030204" pitchFamily="18" charset="0"/>
                      </a:rPr>
                      <m:t>log</m:t>
                    </m:r>
                    <m:r>
                      <a:rPr lang="lv-LV" altLang="en-US" sz="2800" i="1" dirty="0" smtClean="0">
                        <a:latin typeface="Cambria Math" panose="02040503050406030204" pitchFamily="18" charset="0"/>
                      </a:rPr>
                      <m:t>⁡</m:t>
                    </m:r>
                    <m:r>
                      <a:rPr lang="lv-LV" altLang="en-US" sz="2800" i="1" dirty="0" smtClean="0">
                        <a:latin typeface="Cambria Math" panose="02040503050406030204" pitchFamily="18" charset="0"/>
                      </a:rPr>
                      <m:t>𝑛</m:t>
                    </m:r>
                    <m:r>
                      <a:rPr lang="lv-LV" altLang="en-US" sz="2800" i="1" dirty="0">
                        <a:latin typeface="Cambria Math" panose="02040503050406030204" pitchFamily="18" charset="0"/>
                      </a:rPr>
                      <m:t>)</m:t>
                    </m:r>
                  </m:oMath>
                </a14:m>
                <a:endParaRPr lang="lv-LV" altLang="en-US" sz="2800" dirty="0"/>
              </a:p>
              <a:p>
                <a:pPr eaLnBrk="1" hangingPunct="1">
                  <a:lnSpc>
                    <a:spcPct val="90000"/>
                  </a:lnSpc>
                </a:pPr>
                <a:r>
                  <a:rPr lang="lv-LV" altLang="en-US" sz="2800" dirty="0" smtClean="0"/>
                  <a:t>Extra memory needed </a:t>
                </a:r>
                <a14:m>
                  <m:oMath xmlns:m="http://schemas.openxmlformats.org/officeDocument/2006/math">
                    <m:r>
                      <a:rPr lang="lv-LV" altLang="en-US" sz="2800" i="1" dirty="0" smtClean="0">
                        <a:latin typeface="Cambria Math" panose="02040503050406030204" pitchFamily="18" charset="0"/>
                      </a:rPr>
                      <m:t>𝑂</m:t>
                    </m:r>
                    <m:r>
                      <a:rPr lang="lv-LV" altLang="en-US" sz="2800" i="1" dirty="0" smtClean="0">
                        <a:latin typeface="Cambria Math" panose="02040503050406030204" pitchFamily="18" charset="0"/>
                      </a:rPr>
                      <m:t>(</m:t>
                    </m:r>
                    <m:r>
                      <a:rPr lang="lv-LV" altLang="en-US" sz="2800" i="1" dirty="0" smtClean="0">
                        <a:latin typeface="Cambria Math" panose="02040503050406030204" pitchFamily="18" charset="0"/>
                      </a:rPr>
                      <m:t>𝑛</m:t>
                    </m:r>
                    <m:r>
                      <a:rPr lang="lv-LV" altLang="en-US" sz="2800" i="1" dirty="0" smtClean="0">
                        <a:latin typeface="Cambria Math" panose="02040503050406030204" pitchFamily="18" charset="0"/>
                      </a:rPr>
                      <m:t>)</m:t>
                    </m:r>
                  </m:oMath>
                </a14:m>
                <a:endParaRPr lang="lv-LV" altLang="en-US" sz="2800" dirty="0"/>
              </a:p>
              <a:p>
                <a:pPr lvl="1" eaLnBrk="1" hangingPunct="1">
                  <a:lnSpc>
                    <a:spcPct val="90000"/>
                  </a:lnSpc>
                </a:pPr>
                <a:r>
                  <a:rPr lang="lv-LV" altLang="en-US" dirty="0" smtClean="0"/>
                  <a:t>Merging happens in a table of the same size as the original table and then copied back into the original table.</a:t>
                </a:r>
              </a:p>
              <a:p>
                <a:pPr eaLnBrk="1" hangingPunct="1">
                  <a:lnSpc>
                    <a:spcPct val="90000"/>
                  </a:lnSpc>
                </a:pPr>
                <a:r>
                  <a:rPr lang="lv-LV" altLang="en-US" sz="2800" dirty="0" smtClean="0"/>
                  <a:t>We can achieve that the extra memory is </a:t>
                </a:r>
                <a14:m>
                  <m:oMath xmlns:m="http://schemas.openxmlformats.org/officeDocument/2006/math">
                    <m:r>
                      <a:rPr lang="lv-LV" altLang="en-US" sz="2800" i="1" dirty="0" smtClean="0">
                        <a:latin typeface="Cambria Math" panose="02040503050406030204" pitchFamily="18" charset="0"/>
                      </a:rPr>
                      <m:t>𝑂</m:t>
                    </m:r>
                    <m:r>
                      <a:rPr lang="lv-LV" altLang="en-US" sz="2800" i="1" dirty="0" smtClean="0">
                        <a:latin typeface="Cambria Math" panose="02040503050406030204" pitchFamily="18" charset="0"/>
                      </a:rPr>
                      <m:t>(</m:t>
                    </m:r>
                    <m:r>
                      <a:rPr lang="lv-LV" altLang="en-US" sz="2800" i="1" dirty="0" smtClean="0">
                        <a:latin typeface="Cambria Math" panose="02040503050406030204" pitchFamily="18" charset="0"/>
                      </a:rPr>
                      <m:t>𝑛</m:t>
                    </m:r>
                    <m:r>
                      <a:rPr lang="lv-LV" altLang="en-US" sz="2800" i="1" dirty="0" smtClean="0">
                        <a:latin typeface="Cambria Math" panose="02040503050406030204" pitchFamily="18" charset="0"/>
                      </a:rPr>
                      <m:t>/2)</m:t>
                    </m:r>
                  </m:oMath>
                </a14:m>
                <a:endParaRPr lang="lv-LV" altLang="en-US" sz="2800" dirty="0"/>
              </a:p>
              <a:p>
                <a:pPr lvl="1" eaLnBrk="1" hangingPunct="1">
                  <a:lnSpc>
                    <a:spcPct val="90000"/>
                  </a:lnSpc>
                </a:pPr>
                <a:r>
                  <a:rPr lang="lv-LV" altLang="en-US" dirty="0" smtClean="0"/>
                  <a:t>To unify two ordered tables into a single table (the second table in the memory starts just after the first table), the first table is is copied into the auxiliary table and only then the auxiliary table is merged with the second table.</a:t>
                </a:r>
                <a:endParaRPr lang="lv-LV" altLang="en-US" sz="2800" dirty="0"/>
              </a:p>
            </p:txBody>
          </p:sp>
        </mc:Choice>
        <mc:Fallback xmlns="">
          <p:sp>
            <p:nvSpPr>
              <p:cNvPr id="371715" name="Rectangle 3"/>
              <p:cNvSpPr>
                <a:spLocks noGrp="1" noRot="1" noChangeAspect="1" noMove="1" noResize="1" noEditPoints="1" noAdjustHandles="1" noChangeArrowheads="1" noChangeShapeType="1" noTextEdit="1"/>
              </p:cNvSpPr>
              <p:nvPr>
                <p:ph type="body" idx="1"/>
              </p:nvPr>
            </p:nvSpPr>
            <p:spPr>
              <a:blipFill>
                <a:blip r:embed="rId2"/>
                <a:stretch>
                  <a:fillRect l="-1080" t="-2667" b="-593"/>
                </a:stretch>
              </a:blipFill>
            </p:spPr>
            <p:txBody>
              <a:bodyPr/>
              <a:lstStyle/>
              <a:p>
                <a:r>
                  <a:rPr lang="lv-LV">
                    <a:noFill/>
                  </a:rPr>
                  <a:t> </a:t>
                </a:r>
              </a:p>
            </p:txBody>
          </p:sp>
        </mc:Fallback>
      </mc:AlternateContent>
    </p:spTree>
    <p:extLst>
      <p:ext uri="{BB962C8B-B14F-4D97-AF65-F5344CB8AC3E}">
        <p14:creationId xmlns:p14="http://schemas.microsoft.com/office/powerpoint/2010/main" val="3001498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1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17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17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7171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7171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717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lv-LV" dirty="0" smtClean="0"/>
              <a:t>Divide-and-Conquer</a:t>
            </a:r>
            <a:r>
              <a:rPr lang="lv-LV" altLang="lv-LV" dirty="0" smtClean="0"/>
              <a:t> Paradigm</a:t>
            </a:r>
            <a:endParaRPr lang="en-US" altLang="lv-LV" dirty="0" smtClean="0">
              <a:cs typeface="Tahoma" panose="020B0604030504040204" pitchFamily="34" charset="0"/>
            </a:endParaRPr>
          </a:p>
        </p:txBody>
      </p:sp>
      <p:sp>
        <p:nvSpPr>
          <p:cNvPr id="4101"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000" dirty="0">
                <a:solidFill>
                  <a:schemeClr val="tx2"/>
                </a:solidFill>
              </a:rPr>
              <a:t>Divide-and conquer</a:t>
            </a:r>
            <a:r>
              <a:rPr lang="en-US" altLang="lv-LV" sz="2000" dirty="0"/>
              <a:t> is a general algorithm design paradigm:</a:t>
            </a:r>
          </a:p>
          <a:p>
            <a:pPr lvl="1" eaLnBrk="1" hangingPunct="1">
              <a:lnSpc>
                <a:spcPct val="90000"/>
              </a:lnSpc>
            </a:pPr>
            <a:r>
              <a:rPr lang="en-US" altLang="lv-LV" sz="1800" dirty="0">
                <a:solidFill>
                  <a:schemeClr val="tx2"/>
                </a:solidFill>
              </a:rPr>
              <a:t>Divide</a:t>
            </a:r>
            <a:r>
              <a:rPr lang="en-US" altLang="lv-LV" sz="1800" dirty="0"/>
              <a:t>: divide the input data </a:t>
            </a:r>
            <a:r>
              <a:rPr lang="en-US" altLang="lv-LV" sz="1800" b="1" i="1" dirty="0">
                <a:latin typeface="Times New Roman" panose="02020603050405020304" pitchFamily="18" charset="0"/>
              </a:rPr>
              <a:t>S</a:t>
            </a:r>
            <a:r>
              <a:rPr lang="en-US" altLang="lv-LV" sz="1800" dirty="0"/>
              <a:t> in two disjoint subsets </a:t>
            </a:r>
            <a:r>
              <a:rPr lang="en-US" altLang="lv-LV" sz="1800" b="1" i="1" dirty="0">
                <a:latin typeface="Times New Roman" panose="02020603050405020304" pitchFamily="18" charset="0"/>
              </a:rPr>
              <a:t>S</a:t>
            </a:r>
            <a:r>
              <a:rPr lang="en-US" altLang="lv-LV" sz="1800" baseline="-25000" dirty="0">
                <a:latin typeface="Times New Roman" panose="02020603050405020304" pitchFamily="18" charset="0"/>
              </a:rPr>
              <a:t>1</a:t>
            </a:r>
            <a:r>
              <a:rPr lang="en-US" altLang="lv-LV" sz="1800" b="1" i="1" dirty="0">
                <a:latin typeface="Times New Roman" panose="02020603050405020304" pitchFamily="18" charset="0"/>
              </a:rPr>
              <a:t> </a:t>
            </a:r>
            <a:r>
              <a:rPr lang="en-US" altLang="lv-LV" sz="1800" dirty="0"/>
              <a:t>and </a:t>
            </a:r>
            <a:r>
              <a:rPr lang="en-US" altLang="lv-LV" sz="1800" b="1" i="1" dirty="0">
                <a:latin typeface="Times New Roman" panose="02020603050405020304" pitchFamily="18" charset="0"/>
              </a:rPr>
              <a:t>S</a:t>
            </a:r>
            <a:r>
              <a:rPr lang="en-US" altLang="lv-LV" sz="1800" baseline="-25000" dirty="0">
                <a:latin typeface="Times New Roman" panose="02020603050405020304" pitchFamily="18" charset="0"/>
              </a:rPr>
              <a:t>2</a:t>
            </a:r>
            <a:endParaRPr lang="en-US" altLang="lv-LV" sz="1800" dirty="0"/>
          </a:p>
          <a:p>
            <a:pPr lvl="1" eaLnBrk="1" hangingPunct="1">
              <a:lnSpc>
                <a:spcPct val="90000"/>
              </a:lnSpc>
            </a:pPr>
            <a:r>
              <a:rPr lang="en-US" altLang="lv-LV" sz="1800" dirty="0">
                <a:solidFill>
                  <a:schemeClr val="tx2"/>
                </a:solidFill>
              </a:rPr>
              <a:t>Recur</a:t>
            </a:r>
            <a:r>
              <a:rPr lang="en-US" altLang="lv-LV" sz="1800" dirty="0"/>
              <a:t>: solve the </a:t>
            </a:r>
            <a:r>
              <a:rPr lang="en-US" altLang="lv-LV" sz="1800" dirty="0" err="1"/>
              <a:t>subproblems</a:t>
            </a:r>
            <a:r>
              <a:rPr lang="en-US" altLang="lv-LV" sz="1800" dirty="0"/>
              <a:t> associated with </a:t>
            </a:r>
            <a:r>
              <a:rPr lang="en-US" altLang="lv-LV" sz="1800" b="1" i="1" dirty="0">
                <a:latin typeface="Times New Roman" panose="02020603050405020304" pitchFamily="18" charset="0"/>
              </a:rPr>
              <a:t>S</a:t>
            </a:r>
            <a:r>
              <a:rPr lang="en-US" altLang="lv-LV" sz="1800" baseline="-25000" dirty="0">
                <a:latin typeface="Times New Roman" panose="02020603050405020304" pitchFamily="18" charset="0"/>
              </a:rPr>
              <a:t>1</a:t>
            </a:r>
            <a:r>
              <a:rPr lang="en-US" altLang="lv-LV" sz="1800" b="1" i="1" dirty="0">
                <a:latin typeface="Times New Roman" panose="02020603050405020304" pitchFamily="18" charset="0"/>
              </a:rPr>
              <a:t> </a:t>
            </a:r>
            <a:r>
              <a:rPr lang="en-US" altLang="lv-LV" sz="1800" dirty="0"/>
              <a:t>and </a:t>
            </a:r>
            <a:r>
              <a:rPr lang="en-US" altLang="lv-LV" sz="1800" b="1" i="1" dirty="0">
                <a:latin typeface="Times New Roman" panose="02020603050405020304" pitchFamily="18" charset="0"/>
              </a:rPr>
              <a:t>S</a:t>
            </a:r>
            <a:r>
              <a:rPr lang="en-US" altLang="lv-LV" sz="1800" baseline="-25000" dirty="0">
                <a:latin typeface="Times New Roman" panose="02020603050405020304" pitchFamily="18" charset="0"/>
              </a:rPr>
              <a:t>2</a:t>
            </a:r>
            <a:endParaRPr lang="en-US" altLang="lv-LV" sz="1800" dirty="0"/>
          </a:p>
          <a:p>
            <a:pPr lvl="1" eaLnBrk="1" hangingPunct="1">
              <a:lnSpc>
                <a:spcPct val="90000"/>
              </a:lnSpc>
            </a:pPr>
            <a:r>
              <a:rPr lang="en-US" altLang="lv-LV" sz="1800" dirty="0">
                <a:solidFill>
                  <a:schemeClr val="tx2"/>
                </a:solidFill>
              </a:rPr>
              <a:t>Conquer</a:t>
            </a:r>
            <a:r>
              <a:rPr lang="en-US" altLang="lv-LV" sz="1800" dirty="0"/>
              <a:t>: combine the solutions for </a:t>
            </a:r>
            <a:r>
              <a:rPr lang="en-US" altLang="lv-LV" sz="1800" b="1" i="1" dirty="0">
                <a:latin typeface="Times New Roman" panose="02020603050405020304" pitchFamily="18" charset="0"/>
              </a:rPr>
              <a:t>S</a:t>
            </a:r>
            <a:r>
              <a:rPr lang="en-US" altLang="lv-LV" sz="1800" baseline="-25000" dirty="0">
                <a:latin typeface="Times New Roman" panose="02020603050405020304" pitchFamily="18" charset="0"/>
              </a:rPr>
              <a:t>1</a:t>
            </a:r>
            <a:r>
              <a:rPr lang="en-US" altLang="lv-LV" sz="1800" b="1" i="1" dirty="0">
                <a:latin typeface="Times New Roman" panose="02020603050405020304" pitchFamily="18" charset="0"/>
              </a:rPr>
              <a:t> </a:t>
            </a:r>
            <a:r>
              <a:rPr lang="en-US" altLang="lv-LV" sz="1800" dirty="0"/>
              <a:t>and </a:t>
            </a:r>
            <a:r>
              <a:rPr lang="en-US" altLang="lv-LV" sz="1800" b="1" i="1" dirty="0">
                <a:latin typeface="Times New Roman" panose="02020603050405020304" pitchFamily="18" charset="0"/>
              </a:rPr>
              <a:t>S</a:t>
            </a:r>
            <a:r>
              <a:rPr lang="en-US" altLang="lv-LV" sz="1800" baseline="-25000" dirty="0">
                <a:latin typeface="Times New Roman" panose="02020603050405020304" pitchFamily="18" charset="0"/>
              </a:rPr>
              <a:t>2</a:t>
            </a:r>
            <a:r>
              <a:rPr lang="en-US" altLang="lv-LV" sz="1800" dirty="0"/>
              <a:t> into a solution for </a:t>
            </a:r>
            <a:r>
              <a:rPr lang="en-US" altLang="lv-LV" sz="1800" b="1" i="1" dirty="0">
                <a:latin typeface="Times New Roman" panose="02020603050405020304" pitchFamily="18" charset="0"/>
              </a:rPr>
              <a:t>S</a:t>
            </a:r>
          </a:p>
          <a:p>
            <a:pPr eaLnBrk="1" hangingPunct="1">
              <a:lnSpc>
                <a:spcPct val="90000"/>
              </a:lnSpc>
            </a:pPr>
            <a:r>
              <a:rPr lang="en-US" altLang="lv-LV" sz="2000" dirty="0"/>
              <a:t>The base case for the recursion are </a:t>
            </a:r>
            <a:r>
              <a:rPr lang="en-US" altLang="lv-LV" sz="2000" dirty="0" err="1"/>
              <a:t>subproblems</a:t>
            </a:r>
            <a:r>
              <a:rPr lang="en-US" altLang="lv-LV" sz="2000" dirty="0"/>
              <a:t> of size 0 or 1</a:t>
            </a:r>
          </a:p>
        </p:txBody>
      </p:sp>
      <p:sp>
        <p:nvSpPr>
          <p:cNvPr id="4102" name="Rectangle 4" descr="Rectangle: Click to edit Master text styles&#10;Second level&#10;Third level&#10;Fourth level&#10;Fifth level"/>
          <p:cNvSpPr>
            <a:spLocks noGrp="1" noChangeArrowheads="1"/>
          </p:cNvSpPr>
          <p:nvPr>
            <p:ph sz="half" idx="2"/>
          </p:nvPr>
        </p:nvSpPr>
        <p:spPr/>
        <p:txBody>
          <a:bodyPr/>
          <a:lstStyle/>
          <a:p>
            <a:pPr eaLnBrk="1" hangingPunct="1">
              <a:lnSpc>
                <a:spcPct val="90000"/>
              </a:lnSpc>
            </a:pPr>
            <a:r>
              <a:rPr lang="en-US" altLang="lv-LV" sz="2000" dirty="0">
                <a:solidFill>
                  <a:schemeClr val="tx2"/>
                </a:solidFill>
              </a:rPr>
              <a:t>Merge-sort</a:t>
            </a:r>
            <a:r>
              <a:rPr lang="en-US" altLang="lv-LV" sz="2000" dirty="0"/>
              <a:t> is a sorting algorithm based on the divide-and-conquer paradigm </a:t>
            </a:r>
          </a:p>
          <a:p>
            <a:pPr eaLnBrk="1" hangingPunct="1">
              <a:lnSpc>
                <a:spcPct val="90000"/>
              </a:lnSpc>
            </a:pPr>
            <a:r>
              <a:rPr lang="en-US" altLang="lv-LV" sz="2000" dirty="0"/>
              <a:t>Like heap-sort</a:t>
            </a:r>
          </a:p>
          <a:p>
            <a:pPr lvl="1" eaLnBrk="1" hangingPunct="1">
              <a:lnSpc>
                <a:spcPct val="90000"/>
              </a:lnSpc>
            </a:pPr>
            <a:r>
              <a:rPr lang="en-US" altLang="lv-LV" sz="1800" dirty="0"/>
              <a:t>It uses a comparator</a:t>
            </a:r>
          </a:p>
          <a:p>
            <a:pPr lvl="1" eaLnBrk="1" hangingPunct="1">
              <a:lnSpc>
                <a:spcPct val="90000"/>
              </a:lnSpc>
            </a:pPr>
            <a:r>
              <a:rPr lang="en-US" altLang="lv-LV" sz="1800" dirty="0"/>
              <a:t>It has </a:t>
            </a:r>
            <a:r>
              <a:rPr lang="en-US" altLang="lv-LV" sz="1800" b="1" i="1" dirty="0">
                <a:latin typeface="Times New Roman" panose="02020603050405020304" pitchFamily="18" charset="0"/>
              </a:rPr>
              <a:t>O</a:t>
            </a:r>
            <a:r>
              <a:rPr lang="en-US" altLang="lv-LV" sz="1800" dirty="0">
                <a:latin typeface="Times New Roman" panose="02020603050405020304" pitchFamily="18" charset="0"/>
              </a:rPr>
              <a:t>(</a:t>
            </a:r>
            <a:r>
              <a:rPr lang="en-US" altLang="lv-LV" sz="1800" b="1" i="1" dirty="0">
                <a:latin typeface="Times New Roman" panose="02020603050405020304" pitchFamily="18" charset="0"/>
              </a:rPr>
              <a:t>n</a:t>
            </a:r>
            <a:r>
              <a:rPr lang="en-US" altLang="lv-LV" sz="1800" dirty="0">
                <a:latin typeface="Times New Roman" panose="02020603050405020304" pitchFamily="18" charset="0"/>
              </a:rPr>
              <a:t> log </a:t>
            </a:r>
            <a:r>
              <a:rPr lang="en-US" altLang="lv-LV" sz="1800" b="1" i="1" dirty="0">
                <a:latin typeface="Times New Roman" panose="02020603050405020304" pitchFamily="18" charset="0"/>
              </a:rPr>
              <a:t>n</a:t>
            </a:r>
            <a:r>
              <a:rPr lang="en-US" altLang="lv-LV" sz="1800" dirty="0">
                <a:latin typeface="Times New Roman" panose="02020603050405020304" pitchFamily="18" charset="0"/>
              </a:rPr>
              <a:t>) </a:t>
            </a:r>
            <a:r>
              <a:rPr lang="en-US" altLang="lv-LV" sz="1800" dirty="0"/>
              <a:t>running time</a:t>
            </a:r>
          </a:p>
          <a:p>
            <a:pPr eaLnBrk="1" hangingPunct="1">
              <a:lnSpc>
                <a:spcPct val="90000"/>
              </a:lnSpc>
            </a:pPr>
            <a:r>
              <a:rPr lang="en-US" altLang="lv-LV" sz="2000" dirty="0"/>
              <a:t>Unlike heap-sort</a:t>
            </a:r>
          </a:p>
          <a:p>
            <a:pPr lvl="1" eaLnBrk="1" hangingPunct="1">
              <a:lnSpc>
                <a:spcPct val="90000"/>
              </a:lnSpc>
            </a:pPr>
            <a:r>
              <a:rPr lang="en-US" altLang="lv-LV" sz="1800" dirty="0"/>
              <a:t>It does not use an auxiliary priority queue</a:t>
            </a:r>
          </a:p>
          <a:p>
            <a:pPr lvl="1" eaLnBrk="1" hangingPunct="1">
              <a:lnSpc>
                <a:spcPct val="90000"/>
              </a:lnSpc>
            </a:pPr>
            <a:r>
              <a:rPr lang="en-US" altLang="lv-LV" sz="1800" dirty="0"/>
              <a:t>It accesses data in a sequential manner (suitable to sort data on a disk)</a:t>
            </a:r>
          </a:p>
        </p:txBody>
      </p:sp>
      <p:sp>
        <p:nvSpPr>
          <p:cNvPr id="40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7E7D7D8-2701-4FC9-AF5D-3E588A031AB1}" type="slidenum">
              <a:rPr lang="en-US" altLang="lv-LV" sz="1400"/>
              <a:pPr eaLnBrk="1" hangingPunct="1"/>
              <a:t>22</a:t>
            </a:fld>
            <a:endParaRPr lang="en-US" altLang="lv-LV" sz="1400"/>
          </a:p>
        </p:txBody>
      </p:sp>
    </p:spTree>
    <p:extLst>
      <p:ext uri="{BB962C8B-B14F-4D97-AF65-F5344CB8AC3E}">
        <p14:creationId xmlns:p14="http://schemas.microsoft.com/office/powerpoint/2010/main" val="3074551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lv-LV" dirty="0" smtClean="0"/>
              <a:t>Merge-</a:t>
            </a:r>
            <a:r>
              <a:rPr lang="en-US" altLang="lv-LV" dirty="0" err="1" smtClean="0"/>
              <a:t>Sor</a:t>
            </a:r>
            <a:r>
              <a:rPr lang="lv-LV" altLang="lv-LV" dirty="0" smtClean="0"/>
              <a:t>t</a:t>
            </a:r>
            <a:endParaRPr lang="en-US" altLang="lv-LV" dirty="0" smtClean="0">
              <a:cs typeface="Tahoma" panose="020B0604030504040204" pitchFamily="34" charset="0"/>
            </a:endParaRPr>
          </a:p>
        </p:txBody>
      </p:sp>
      <p:sp>
        <p:nvSpPr>
          <p:cNvPr id="5125"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400"/>
              <a:t>Merge-sort on an input sequence </a:t>
            </a:r>
            <a:r>
              <a:rPr lang="en-US" altLang="lv-LV" sz="2400" b="1" i="1">
                <a:latin typeface="Times New Roman" panose="02020603050405020304" pitchFamily="18" charset="0"/>
              </a:rPr>
              <a:t>S</a:t>
            </a:r>
            <a:r>
              <a:rPr lang="en-US" altLang="lv-LV" sz="2400"/>
              <a:t> with </a:t>
            </a:r>
            <a:r>
              <a:rPr lang="en-US" altLang="lv-LV" sz="2400" b="1" i="1">
                <a:latin typeface="Times New Roman" panose="02020603050405020304" pitchFamily="18" charset="0"/>
              </a:rPr>
              <a:t>n</a:t>
            </a:r>
            <a:r>
              <a:rPr lang="en-US" altLang="lv-LV" sz="2400"/>
              <a:t> elements consists of three steps:</a:t>
            </a:r>
          </a:p>
          <a:p>
            <a:pPr lvl="1" eaLnBrk="1" hangingPunct="1">
              <a:lnSpc>
                <a:spcPct val="90000"/>
              </a:lnSpc>
            </a:pPr>
            <a:r>
              <a:rPr lang="en-US" altLang="lv-LV" sz="2000">
                <a:solidFill>
                  <a:schemeClr val="tx2"/>
                </a:solidFill>
              </a:rPr>
              <a:t>Divide</a:t>
            </a:r>
            <a:r>
              <a:rPr lang="en-US" altLang="lv-LV" sz="2000"/>
              <a:t>: partition </a:t>
            </a:r>
            <a:r>
              <a:rPr lang="en-US" altLang="lv-LV" sz="2000" b="1" i="1">
                <a:latin typeface="Times New Roman" panose="02020603050405020304" pitchFamily="18" charset="0"/>
              </a:rPr>
              <a:t>S</a:t>
            </a:r>
            <a:r>
              <a:rPr lang="en-US" altLang="lv-LV" sz="2000"/>
              <a:t> into two sequences </a:t>
            </a:r>
            <a:r>
              <a:rPr lang="en-US" altLang="lv-LV" sz="2000" b="1" i="1">
                <a:latin typeface="Times New Roman" panose="02020603050405020304" pitchFamily="18" charset="0"/>
              </a:rPr>
              <a:t>S</a:t>
            </a:r>
            <a:r>
              <a:rPr lang="en-US" altLang="lv-LV" sz="2000" baseline="-25000">
                <a:latin typeface="Times New Roman" panose="02020603050405020304" pitchFamily="18" charset="0"/>
              </a:rPr>
              <a:t>1</a:t>
            </a:r>
            <a:r>
              <a:rPr lang="en-US" altLang="lv-LV" sz="2000" b="1" i="1">
                <a:latin typeface="Times New Roman" panose="02020603050405020304" pitchFamily="18" charset="0"/>
              </a:rPr>
              <a:t> </a:t>
            </a:r>
            <a:r>
              <a:rPr lang="en-US" altLang="lv-LV" sz="2000"/>
              <a:t>and </a:t>
            </a:r>
            <a:r>
              <a:rPr lang="en-US" altLang="lv-LV" sz="2000" b="1" i="1">
                <a:latin typeface="Times New Roman" panose="02020603050405020304" pitchFamily="18" charset="0"/>
              </a:rPr>
              <a:t>S</a:t>
            </a:r>
            <a:r>
              <a:rPr lang="en-US" altLang="lv-LV" sz="2000" baseline="-25000">
                <a:latin typeface="Times New Roman" panose="02020603050405020304" pitchFamily="18" charset="0"/>
              </a:rPr>
              <a:t>2</a:t>
            </a:r>
            <a:r>
              <a:rPr lang="en-US" altLang="lv-LV" sz="2000"/>
              <a:t> of about </a:t>
            </a:r>
            <a:r>
              <a:rPr lang="en-US" altLang="lv-LV" sz="2000" b="1" i="1">
                <a:latin typeface="Times New Roman" panose="02020603050405020304" pitchFamily="18" charset="0"/>
              </a:rPr>
              <a:t>n</a:t>
            </a:r>
            <a:r>
              <a:rPr lang="en-US" altLang="lv-LV" sz="2000">
                <a:latin typeface="Symbol" panose="05050102010706020507" pitchFamily="18" charset="2"/>
              </a:rPr>
              <a:t>/</a:t>
            </a:r>
            <a:r>
              <a:rPr lang="en-US" altLang="lv-LV" sz="2000">
                <a:latin typeface="Times New Roman" panose="02020603050405020304" pitchFamily="18" charset="0"/>
              </a:rPr>
              <a:t>2</a:t>
            </a:r>
            <a:r>
              <a:rPr lang="en-US" altLang="lv-LV" sz="2000"/>
              <a:t> elements each</a:t>
            </a:r>
          </a:p>
          <a:p>
            <a:pPr lvl="1" eaLnBrk="1" hangingPunct="1">
              <a:lnSpc>
                <a:spcPct val="90000"/>
              </a:lnSpc>
            </a:pPr>
            <a:r>
              <a:rPr lang="en-US" altLang="lv-LV" sz="2000">
                <a:solidFill>
                  <a:schemeClr val="tx2"/>
                </a:solidFill>
              </a:rPr>
              <a:t>Recur</a:t>
            </a:r>
            <a:r>
              <a:rPr lang="en-US" altLang="lv-LV" sz="2000"/>
              <a:t>: recursively sort </a:t>
            </a:r>
            <a:r>
              <a:rPr lang="en-US" altLang="lv-LV" sz="2000" b="1" i="1">
                <a:latin typeface="Times New Roman" panose="02020603050405020304" pitchFamily="18" charset="0"/>
              </a:rPr>
              <a:t>S</a:t>
            </a:r>
            <a:r>
              <a:rPr lang="en-US" altLang="lv-LV" sz="2000" baseline="-25000">
                <a:latin typeface="Times New Roman" panose="02020603050405020304" pitchFamily="18" charset="0"/>
              </a:rPr>
              <a:t>1</a:t>
            </a:r>
            <a:r>
              <a:rPr lang="en-US" altLang="lv-LV" sz="2000" b="1" i="1">
                <a:latin typeface="Times New Roman" panose="02020603050405020304" pitchFamily="18" charset="0"/>
              </a:rPr>
              <a:t> </a:t>
            </a:r>
            <a:r>
              <a:rPr lang="en-US" altLang="lv-LV" sz="2000"/>
              <a:t>and </a:t>
            </a:r>
            <a:r>
              <a:rPr lang="en-US" altLang="lv-LV" sz="2000" b="1" i="1">
                <a:latin typeface="Times New Roman" panose="02020603050405020304" pitchFamily="18" charset="0"/>
              </a:rPr>
              <a:t>S</a:t>
            </a:r>
            <a:r>
              <a:rPr lang="en-US" altLang="lv-LV" sz="2000" baseline="-25000">
                <a:latin typeface="Times New Roman" panose="02020603050405020304" pitchFamily="18" charset="0"/>
              </a:rPr>
              <a:t>2</a:t>
            </a:r>
          </a:p>
          <a:p>
            <a:pPr lvl="1" eaLnBrk="1" hangingPunct="1">
              <a:lnSpc>
                <a:spcPct val="90000"/>
              </a:lnSpc>
            </a:pPr>
            <a:r>
              <a:rPr lang="en-US" altLang="lv-LV" sz="2000">
                <a:solidFill>
                  <a:schemeClr val="tx2"/>
                </a:solidFill>
              </a:rPr>
              <a:t>Conquer</a:t>
            </a:r>
            <a:r>
              <a:rPr lang="en-US" altLang="lv-LV" sz="2000"/>
              <a:t>: merge </a:t>
            </a:r>
            <a:r>
              <a:rPr lang="en-US" altLang="lv-LV" sz="2000" b="1" i="1">
                <a:latin typeface="Times New Roman" panose="02020603050405020304" pitchFamily="18" charset="0"/>
              </a:rPr>
              <a:t>S</a:t>
            </a:r>
            <a:r>
              <a:rPr lang="en-US" altLang="lv-LV" sz="2000" baseline="-25000">
                <a:latin typeface="Times New Roman" panose="02020603050405020304" pitchFamily="18" charset="0"/>
              </a:rPr>
              <a:t>1</a:t>
            </a:r>
            <a:r>
              <a:rPr lang="en-US" altLang="lv-LV" sz="2000" b="1" i="1">
                <a:latin typeface="Times New Roman" panose="02020603050405020304" pitchFamily="18" charset="0"/>
              </a:rPr>
              <a:t> </a:t>
            </a:r>
            <a:r>
              <a:rPr lang="en-US" altLang="lv-LV" sz="2000"/>
              <a:t>and </a:t>
            </a:r>
            <a:r>
              <a:rPr lang="en-US" altLang="lv-LV" sz="2000" b="1" i="1">
                <a:latin typeface="Times New Roman" panose="02020603050405020304" pitchFamily="18" charset="0"/>
              </a:rPr>
              <a:t>S</a:t>
            </a:r>
            <a:r>
              <a:rPr lang="en-US" altLang="lv-LV" sz="2000" baseline="-25000">
                <a:latin typeface="Times New Roman" panose="02020603050405020304" pitchFamily="18" charset="0"/>
              </a:rPr>
              <a:t>2 </a:t>
            </a:r>
            <a:r>
              <a:rPr lang="en-US" altLang="lv-LV" sz="2000"/>
              <a:t>into a unique sorted sequence</a:t>
            </a:r>
          </a:p>
        </p:txBody>
      </p:sp>
      <p:sp>
        <p:nvSpPr>
          <p:cNvPr id="512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B7D2483-7821-41DD-9E03-D6E67F4246A8}" type="slidenum">
              <a:rPr lang="en-US" altLang="lv-LV" sz="1400"/>
              <a:pPr eaLnBrk="1" hangingPunct="1"/>
              <a:t>23</a:t>
            </a:fld>
            <a:endParaRPr lang="en-US" altLang="lv-LV" sz="1400"/>
          </a:p>
        </p:txBody>
      </p:sp>
      <p:sp>
        <p:nvSpPr>
          <p:cNvPr id="5126" name="Text Box 6"/>
          <p:cNvSpPr txBox="1">
            <a:spLocks noChangeArrowheads="1"/>
          </p:cNvSpPr>
          <p:nvPr/>
        </p:nvSpPr>
        <p:spPr bwMode="auto">
          <a:xfrm>
            <a:off x="6934200" y="1981200"/>
            <a:ext cx="4038600" cy="33004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42900" eaLnBrk="0" hangingPunct="0">
              <a:defRPr sz="2400">
                <a:solidFill>
                  <a:schemeClr val="tx1"/>
                </a:solidFill>
                <a:latin typeface="Tahoma" panose="020B0604030504040204" pitchFamily="34" charset="0"/>
              </a:defRPr>
            </a:lvl1pPr>
            <a:lvl2pPr marL="342900" defTabSz="342900" eaLnBrk="0" hangingPunct="0">
              <a:defRPr sz="2400">
                <a:solidFill>
                  <a:schemeClr val="tx1"/>
                </a:solidFill>
                <a:latin typeface="Tahoma" panose="020B0604030504040204" pitchFamily="34" charset="0"/>
              </a:defRPr>
            </a:lvl2pPr>
            <a:lvl3pPr marL="1143000" indent="-228600" defTabSz="342900" eaLnBrk="0" hangingPunct="0">
              <a:defRPr sz="2400">
                <a:solidFill>
                  <a:schemeClr val="tx1"/>
                </a:solidFill>
                <a:latin typeface="Tahoma" panose="020B0604030504040204" pitchFamily="34" charset="0"/>
              </a:defRPr>
            </a:lvl3pPr>
            <a:lvl4pPr marL="1600200" indent="-228600" defTabSz="342900" eaLnBrk="0" hangingPunct="0">
              <a:defRPr sz="2400">
                <a:solidFill>
                  <a:schemeClr val="tx1"/>
                </a:solidFill>
                <a:latin typeface="Tahoma" panose="020B0604030504040204" pitchFamily="34" charset="0"/>
              </a:defRPr>
            </a:lvl4pPr>
            <a:lvl5pPr marL="2057400" indent="-228600" defTabSz="342900" eaLnBrk="0" hangingPunct="0">
              <a:defRPr sz="2400">
                <a:solidFill>
                  <a:schemeClr val="tx1"/>
                </a:solidFill>
                <a:latin typeface="Tahoma" panose="020B0604030504040204" pitchFamily="34" charset="0"/>
              </a:defRPr>
            </a:lvl5pPr>
            <a:lvl6pPr marL="2514600" indent="-228600" algn="ctr" defTabSz="34290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34290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34290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342900"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lnSpc>
                <a:spcPct val="90000"/>
              </a:lnSpc>
              <a:spcBef>
                <a:spcPct val="20000"/>
              </a:spcBef>
              <a:buClr>
                <a:schemeClr val="hlink"/>
              </a:buClr>
              <a:buSzPct val="110000"/>
              <a:buFont typeface="Wingdings" panose="05000000000000000000" pitchFamily="2" charset="2"/>
              <a:buNone/>
            </a:pPr>
            <a:r>
              <a:rPr lang="en-US" altLang="lv-LV" sz="2000" b="1">
                <a:solidFill>
                  <a:srgbClr val="000000"/>
                </a:solidFill>
                <a:latin typeface="Times New Roman" panose="02020603050405020304" pitchFamily="18" charset="0"/>
              </a:rPr>
              <a:t>Algorithm</a:t>
            </a:r>
            <a:r>
              <a:rPr lang="en-US" altLang="lv-LV" sz="2000">
                <a:latin typeface="Times New Roman" panose="02020603050405020304" pitchFamily="18" charset="0"/>
              </a:rPr>
              <a:t> </a:t>
            </a:r>
            <a:r>
              <a:rPr lang="en-US" altLang="lv-LV" sz="2000" b="1" i="1">
                <a:solidFill>
                  <a:schemeClr val="tx2"/>
                </a:solidFill>
                <a:latin typeface="Times New Roman" panose="02020603050405020304" pitchFamily="18" charset="0"/>
              </a:rPr>
              <a:t>mergeSort</a:t>
            </a:r>
            <a:r>
              <a:rPr lang="en-US" altLang="lv-LV" sz="2000">
                <a:solidFill>
                  <a:schemeClr val="tx2"/>
                </a:solidFill>
                <a:latin typeface="Times New Roman" panose="02020603050405020304" pitchFamily="18" charset="0"/>
              </a:rPr>
              <a:t>(</a:t>
            </a:r>
            <a:r>
              <a:rPr lang="en-US" altLang="lv-LV" sz="2000" b="1" i="1">
                <a:solidFill>
                  <a:schemeClr val="tx2"/>
                </a:solidFill>
                <a:latin typeface="Times New Roman" panose="02020603050405020304" pitchFamily="18" charset="0"/>
              </a:rPr>
              <a:t>S, C</a:t>
            </a:r>
            <a:r>
              <a:rPr lang="en-US" altLang="lv-LV" sz="2000">
                <a:solidFill>
                  <a:schemeClr val="tx2"/>
                </a:solidFill>
                <a:latin typeface="Times New Roman" panose="02020603050405020304" pitchFamily="18" charset="0"/>
              </a:rPr>
              <a:t>)</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2000">
                <a:solidFill>
                  <a:schemeClr val="tx2"/>
                </a:solidFill>
                <a:latin typeface="Times New Roman" panose="02020603050405020304" pitchFamily="18" charset="0"/>
              </a:rPr>
              <a:t>	</a:t>
            </a:r>
            <a:r>
              <a:rPr lang="en-US" altLang="lv-LV" sz="2000" b="1">
                <a:solidFill>
                  <a:srgbClr val="000000"/>
                </a:solidFill>
                <a:latin typeface="Times New Roman" panose="02020603050405020304" pitchFamily="18" charset="0"/>
              </a:rPr>
              <a:t>Input</a:t>
            </a:r>
            <a:r>
              <a:rPr lang="en-US" altLang="lv-LV" sz="2000">
                <a:latin typeface="Times New Roman" panose="02020603050405020304" pitchFamily="18" charset="0"/>
              </a:rPr>
              <a:t> </a:t>
            </a:r>
            <a:r>
              <a:rPr lang="en-US" altLang="lv-LV" sz="2000">
                <a:solidFill>
                  <a:schemeClr val="accent2"/>
                </a:solidFill>
                <a:latin typeface="Times New Roman" panose="02020603050405020304" pitchFamily="18" charset="0"/>
              </a:rPr>
              <a:t>sequence </a:t>
            </a:r>
            <a:r>
              <a:rPr lang="en-US" altLang="lv-LV" sz="2000" b="1" i="1">
                <a:solidFill>
                  <a:schemeClr val="accent2"/>
                </a:solidFill>
                <a:latin typeface="Times New Roman" panose="02020603050405020304" pitchFamily="18" charset="0"/>
              </a:rPr>
              <a:t>S </a:t>
            </a:r>
            <a:r>
              <a:rPr lang="en-US" altLang="lv-LV" sz="2000">
                <a:solidFill>
                  <a:schemeClr val="accent2"/>
                </a:solidFill>
                <a:latin typeface="Times New Roman" panose="02020603050405020304" pitchFamily="18" charset="0"/>
              </a:rPr>
              <a:t>with </a:t>
            </a:r>
            <a:r>
              <a:rPr lang="en-US" altLang="lv-LV" sz="2000" b="1" i="1">
                <a:solidFill>
                  <a:schemeClr val="accent2"/>
                </a:solidFill>
                <a:latin typeface="Times New Roman" panose="02020603050405020304" pitchFamily="18" charset="0"/>
              </a:rPr>
              <a:t>n</a:t>
            </a:r>
            <a:r>
              <a:rPr lang="en-US" altLang="lv-LV" sz="2000">
                <a:solidFill>
                  <a:schemeClr val="accent2"/>
                </a:solidFill>
                <a:latin typeface="Times New Roman" panose="02020603050405020304" pitchFamily="18" charset="0"/>
              </a:rPr>
              <a:t> 					elements, comparator </a:t>
            </a:r>
            <a:r>
              <a:rPr lang="en-US" altLang="lv-LV" sz="2000" b="1" i="1">
                <a:solidFill>
                  <a:schemeClr val="accent2"/>
                </a:solidFill>
                <a:latin typeface="Times New Roman" panose="02020603050405020304" pitchFamily="18" charset="0"/>
              </a:rPr>
              <a:t>C</a:t>
            </a:r>
            <a:r>
              <a:rPr lang="en-US" altLang="lv-LV" sz="2000">
                <a:solidFill>
                  <a:schemeClr val="accent2"/>
                </a:solidFill>
                <a:latin typeface="Times New Roman" panose="02020603050405020304" pitchFamily="18" charset="0"/>
              </a:rPr>
              <a:t> </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2000">
                <a:solidFill>
                  <a:schemeClr val="accent2"/>
                </a:solidFill>
                <a:latin typeface="Times New Roman" panose="02020603050405020304" pitchFamily="18" charset="0"/>
              </a:rPr>
              <a:t>	</a:t>
            </a:r>
            <a:r>
              <a:rPr lang="en-US" altLang="lv-LV" sz="2000" b="1">
                <a:solidFill>
                  <a:srgbClr val="000000"/>
                </a:solidFill>
                <a:latin typeface="Times New Roman" panose="02020603050405020304" pitchFamily="18" charset="0"/>
              </a:rPr>
              <a:t>Output</a:t>
            </a:r>
            <a:r>
              <a:rPr lang="en-US" altLang="lv-LV" sz="2000">
                <a:latin typeface="Times New Roman" panose="02020603050405020304" pitchFamily="18" charset="0"/>
              </a:rPr>
              <a:t> </a:t>
            </a:r>
            <a:r>
              <a:rPr lang="en-US" altLang="lv-LV" sz="2000">
                <a:solidFill>
                  <a:schemeClr val="accent2"/>
                </a:solidFill>
                <a:latin typeface="Times New Roman" panose="02020603050405020304" pitchFamily="18" charset="0"/>
              </a:rPr>
              <a:t>sequence </a:t>
            </a:r>
            <a:r>
              <a:rPr lang="en-US" altLang="lv-LV" sz="2000" b="1" i="1">
                <a:solidFill>
                  <a:schemeClr val="accent2"/>
                </a:solidFill>
                <a:latin typeface="Times New Roman" panose="02020603050405020304" pitchFamily="18" charset="0"/>
              </a:rPr>
              <a:t>S</a:t>
            </a:r>
            <a:r>
              <a:rPr lang="en-US" altLang="lv-LV" sz="2000">
                <a:solidFill>
                  <a:schemeClr val="accent2"/>
                </a:solidFill>
                <a:latin typeface="Times New Roman" panose="02020603050405020304" pitchFamily="18" charset="0"/>
              </a:rPr>
              <a:t> sorted</a:t>
            </a:r>
          </a:p>
          <a:p>
            <a:pPr lvl="1" algn="l" eaLnBrk="1" hangingPunct="1"/>
            <a:r>
              <a:rPr lang="en-US" altLang="lv-LV" sz="2000">
                <a:solidFill>
                  <a:schemeClr val="accent2"/>
                </a:solidFill>
                <a:latin typeface="Times New Roman" panose="02020603050405020304" pitchFamily="18" charset="0"/>
              </a:rPr>
              <a:t>	according to </a:t>
            </a:r>
            <a:r>
              <a:rPr lang="en-US" altLang="lv-LV" sz="2000" b="1" i="1">
                <a:solidFill>
                  <a:schemeClr val="accent2"/>
                </a:solidFill>
                <a:latin typeface="Times New Roman" panose="02020603050405020304" pitchFamily="18" charset="0"/>
              </a:rPr>
              <a:t>C</a:t>
            </a:r>
            <a:endParaRPr lang="en-US" altLang="lv-LV" sz="2000">
              <a:solidFill>
                <a:schemeClr val="tx2"/>
              </a:solidFill>
              <a:latin typeface="Times New Roman" panose="02020603050405020304" pitchFamily="18" charset="0"/>
            </a:endParaRP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2000" b="1">
                <a:solidFill>
                  <a:srgbClr val="000000"/>
                </a:solidFill>
                <a:latin typeface="Times New Roman" panose="02020603050405020304" pitchFamily="18" charset="0"/>
              </a:rPr>
              <a:t>if</a:t>
            </a:r>
            <a:r>
              <a:rPr lang="en-US" altLang="lv-LV" sz="2000">
                <a:solidFill>
                  <a:schemeClr val="tx2"/>
                </a:solidFill>
                <a:latin typeface="Times New Roman" panose="02020603050405020304" pitchFamily="18" charset="0"/>
              </a:rPr>
              <a:t> </a:t>
            </a:r>
            <a:r>
              <a:rPr lang="en-US" altLang="lv-LV" sz="2000" b="1" i="1">
                <a:solidFill>
                  <a:schemeClr val="accent2"/>
                </a:solidFill>
                <a:latin typeface="Times New Roman" panose="02020603050405020304" pitchFamily="18" charset="0"/>
              </a:rPr>
              <a:t>S.size</a:t>
            </a:r>
            <a:r>
              <a:rPr lang="en-US" altLang="lv-LV" sz="2000">
                <a:solidFill>
                  <a:schemeClr val="accent2"/>
                </a:solidFill>
                <a:latin typeface="Times New Roman" panose="02020603050405020304" pitchFamily="18" charset="0"/>
              </a:rPr>
              <a:t>() </a:t>
            </a:r>
            <a:r>
              <a:rPr lang="en-US" altLang="lv-LV" sz="2000" b="1">
                <a:solidFill>
                  <a:schemeClr val="accent2"/>
                </a:solidFill>
                <a:latin typeface="Times New Roman" panose="02020603050405020304" pitchFamily="18" charset="0"/>
                <a:sym typeface="Symbol" panose="05050102010706020507" pitchFamily="18" charset="2"/>
              </a:rPr>
              <a:t>&gt; </a:t>
            </a:r>
            <a:r>
              <a:rPr lang="en-US" altLang="lv-LV" sz="2000">
                <a:solidFill>
                  <a:schemeClr val="accent2"/>
                </a:solidFill>
                <a:latin typeface="Times New Roman" panose="02020603050405020304" pitchFamily="18" charset="0"/>
                <a:sym typeface="Symbol" panose="05050102010706020507" pitchFamily="18" charset="2"/>
              </a:rPr>
              <a:t>1</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2000">
                <a:solidFill>
                  <a:schemeClr val="accent2"/>
                </a:solidFill>
                <a:latin typeface="Times New Roman" panose="02020603050405020304" pitchFamily="18" charset="0"/>
                <a:sym typeface="Symbol" panose="05050102010706020507" pitchFamily="18" charset="2"/>
              </a:rPr>
              <a:t>	</a:t>
            </a:r>
            <a:r>
              <a:rPr lang="en-US" altLang="lv-LV" sz="2000">
                <a:solidFill>
                  <a:schemeClr val="accent2"/>
                </a:solidFill>
                <a:latin typeface="Times New Roman" panose="02020603050405020304" pitchFamily="18" charset="0"/>
              </a:rPr>
              <a:t>(</a:t>
            </a:r>
            <a:r>
              <a:rPr lang="en-US" altLang="lv-LV" sz="2000" b="1" i="1">
                <a:solidFill>
                  <a:schemeClr val="accent2"/>
                </a:solidFill>
                <a:latin typeface="Times New Roman" panose="02020603050405020304" pitchFamily="18" charset="0"/>
              </a:rPr>
              <a:t>S</a:t>
            </a:r>
            <a:r>
              <a:rPr lang="en-US" altLang="lv-LV" sz="2000" baseline="-25000">
                <a:solidFill>
                  <a:schemeClr val="accent2"/>
                </a:solidFill>
                <a:latin typeface="Times New Roman" panose="02020603050405020304" pitchFamily="18" charset="0"/>
              </a:rPr>
              <a:t>1</a:t>
            </a:r>
            <a:r>
              <a:rPr lang="en-US" altLang="lv-LV" sz="2000">
                <a:solidFill>
                  <a:schemeClr val="accent2"/>
                </a:solidFill>
                <a:latin typeface="Times New Roman" panose="02020603050405020304" pitchFamily="18" charset="0"/>
              </a:rPr>
              <a:t>, </a:t>
            </a:r>
            <a:r>
              <a:rPr lang="en-US" altLang="lv-LV" sz="2000" b="1" i="1">
                <a:solidFill>
                  <a:schemeClr val="accent2"/>
                </a:solidFill>
                <a:latin typeface="Times New Roman" panose="02020603050405020304" pitchFamily="18" charset="0"/>
              </a:rPr>
              <a:t>S</a:t>
            </a:r>
            <a:r>
              <a:rPr lang="en-US" altLang="lv-LV" sz="2000" baseline="-25000">
                <a:solidFill>
                  <a:schemeClr val="accent2"/>
                </a:solidFill>
                <a:latin typeface="Times New Roman" panose="02020603050405020304" pitchFamily="18" charset="0"/>
              </a:rPr>
              <a:t>2</a:t>
            </a:r>
            <a:r>
              <a:rPr lang="en-US" altLang="lv-LV" sz="2000">
                <a:solidFill>
                  <a:schemeClr val="accent2"/>
                </a:solidFill>
                <a:latin typeface="Times New Roman" panose="02020603050405020304" pitchFamily="18" charset="0"/>
              </a:rPr>
              <a:t>)</a:t>
            </a:r>
            <a:r>
              <a:rPr lang="en-US" altLang="lv-LV" sz="2000">
                <a:solidFill>
                  <a:schemeClr val="accent2"/>
                </a:solidFill>
                <a:latin typeface="Times New Roman" panose="02020603050405020304" pitchFamily="18" charset="0"/>
                <a:sym typeface="Symbol" panose="05050102010706020507" pitchFamily="18" charset="2"/>
              </a:rPr>
              <a:t> </a:t>
            </a:r>
            <a:r>
              <a:rPr lang="en-US" altLang="lv-LV" sz="2000">
                <a:solidFill>
                  <a:srgbClr val="000000"/>
                </a:solidFill>
                <a:latin typeface="Times New Roman" panose="02020603050405020304" pitchFamily="18" charset="0"/>
                <a:sym typeface="Symbol" panose="05050102010706020507" pitchFamily="18" charset="2"/>
              </a:rPr>
              <a:t></a:t>
            </a:r>
            <a:r>
              <a:rPr lang="en-US" altLang="lv-LV" sz="2000">
                <a:solidFill>
                  <a:schemeClr val="accent2"/>
                </a:solidFill>
                <a:latin typeface="Times New Roman" panose="02020603050405020304" pitchFamily="18" charset="0"/>
                <a:sym typeface="Symbol" panose="05050102010706020507" pitchFamily="18" charset="2"/>
              </a:rPr>
              <a:t> </a:t>
            </a:r>
            <a:r>
              <a:rPr lang="en-US" altLang="lv-LV" sz="2000" b="1" i="1">
                <a:solidFill>
                  <a:schemeClr val="accent2"/>
                </a:solidFill>
                <a:latin typeface="Times New Roman" panose="02020603050405020304" pitchFamily="18" charset="0"/>
              </a:rPr>
              <a:t>partition</a:t>
            </a:r>
            <a:r>
              <a:rPr lang="en-US" altLang="lv-LV" sz="2000">
                <a:solidFill>
                  <a:schemeClr val="accent2"/>
                </a:solidFill>
                <a:latin typeface="Times New Roman" panose="02020603050405020304" pitchFamily="18" charset="0"/>
              </a:rPr>
              <a:t>(</a:t>
            </a:r>
            <a:r>
              <a:rPr lang="en-US" altLang="lv-LV" sz="2000" b="1" i="1">
                <a:solidFill>
                  <a:schemeClr val="accent2"/>
                </a:solidFill>
                <a:latin typeface="Times New Roman" panose="02020603050405020304" pitchFamily="18" charset="0"/>
              </a:rPr>
              <a:t>S</a:t>
            </a:r>
            <a:r>
              <a:rPr lang="en-US" altLang="lv-LV" sz="2000">
                <a:solidFill>
                  <a:schemeClr val="accent2"/>
                </a:solidFill>
                <a:latin typeface="Times New Roman" panose="02020603050405020304" pitchFamily="18" charset="0"/>
              </a:rPr>
              <a:t>,</a:t>
            </a:r>
            <a:r>
              <a:rPr lang="en-US" altLang="lv-LV" sz="2000" b="1" i="1">
                <a:solidFill>
                  <a:schemeClr val="accent2"/>
                </a:solidFill>
                <a:latin typeface="Times New Roman" panose="02020603050405020304" pitchFamily="18" charset="0"/>
              </a:rPr>
              <a:t> n</a:t>
            </a:r>
            <a:r>
              <a:rPr lang="en-US" altLang="lv-LV" sz="2000">
                <a:solidFill>
                  <a:schemeClr val="accent2"/>
                </a:solidFill>
                <a:latin typeface="Times New Roman" panose="02020603050405020304" pitchFamily="18" charset="0"/>
              </a:rPr>
              <a:t>/2) </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2000">
                <a:solidFill>
                  <a:schemeClr val="accent2"/>
                </a:solidFill>
                <a:latin typeface="Times New Roman" panose="02020603050405020304" pitchFamily="18" charset="0"/>
              </a:rPr>
              <a:t>	</a:t>
            </a:r>
            <a:r>
              <a:rPr lang="en-US" altLang="lv-LV" sz="2000" b="1" i="1">
                <a:solidFill>
                  <a:schemeClr val="accent2"/>
                </a:solidFill>
                <a:latin typeface="Times New Roman" panose="02020603050405020304" pitchFamily="18" charset="0"/>
              </a:rPr>
              <a:t>mergeSort</a:t>
            </a:r>
            <a:r>
              <a:rPr lang="en-US" altLang="lv-LV" sz="2000">
                <a:solidFill>
                  <a:schemeClr val="accent2"/>
                </a:solidFill>
                <a:latin typeface="Times New Roman" panose="02020603050405020304" pitchFamily="18" charset="0"/>
              </a:rPr>
              <a:t>(</a:t>
            </a:r>
            <a:r>
              <a:rPr lang="en-US" altLang="lv-LV" sz="2000" b="1" i="1">
                <a:solidFill>
                  <a:schemeClr val="accent2"/>
                </a:solidFill>
                <a:latin typeface="Times New Roman" panose="02020603050405020304" pitchFamily="18" charset="0"/>
              </a:rPr>
              <a:t>S</a:t>
            </a:r>
            <a:r>
              <a:rPr lang="en-US" altLang="lv-LV" sz="2000" baseline="-25000">
                <a:solidFill>
                  <a:schemeClr val="accent2"/>
                </a:solidFill>
                <a:latin typeface="Times New Roman" panose="02020603050405020304" pitchFamily="18" charset="0"/>
              </a:rPr>
              <a:t>1</a:t>
            </a:r>
            <a:r>
              <a:rPr lang="en-US" altLang="lv-LV" sz="2000">
                <a:solidFill>
                  <a:schemeClr val="accent2"/>
                </a:solidFill>
                <a:latin typeface="Times New Roman" panose="02020603050405020304" pitchFamily="18" charset="0"/>
              </a:rPr>
              <a:t>,</a:t>
            </a:r>
            <a:r>
              <a:rPr lang="en-US" altLang="lv-LV" sz="2000" b="1" i="1">
                <a:solidFill>
                  <a:schemeClr val="accent2"/>
                </a:solidFill>
                <a:latin typeface="Times New Roman" panose="02020603050405020304" pitchFamily="18" charset="0"/>
              </a:rPr>
              <a:t> C</a:t>
            </a:r>
            <a:r>
              <a:rPr lang="en-US" altLang="lv-LV" sz="20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2000">
                <a:solidFill>
                  <a:schemeClr val="accent2"/>
                </a:solidFill>
                <a:latin typeface="Times New Roman" panose="02020603050405020304" pitchFamily="18" charset="0"/>
              </a:rPr>
              <a:t>	</a:t>
            </a:r>
            <a:r>
              <a:rPr lang="en-US" altLang="lv-LV" sz="2000" b="1" i="1">
                <a:solidFill>
                  <a:schemeClr val="accent2"/>
                </a:solidFill>
                <a:latin typeface="Times New Roman" panose="02020603050405020304" pitchFamily="18" charset="0"/>
              </a:rPr>
              <a:t>mergeSort</a:t>
            </a:r>
            <a:r>
              <a:rPr lang="en-US" altLang="lv-LV" sz="2000">
                <a:solidFill>
                  <a:schemeClr val="accent2"/>
                </a:solidFill>
                <a:latin typeface="Times New Roman" panose="02020603050405020304" pitchFamily="18" charset="0"/>
              </a:rPr>
              <a:t>(</a:t>
            </a:r>
            <a:r>
              <a:rPr lang="en-US" altLang="lv-LV" sz="2000" b="1" i="1">
                <a:solidFill>
                  <a:schemeClr val="accent2"/>
                </a:solidFill>
                <a:latin typeface="Times New Roman" panose="02020603050405020304" pitchFamily="18" charset="0"/>
              </a:rPr>
              <a:t>S</a:t>
            </a:r>
            <a:r>
              <a:rPr lang="en-US" altLang="lv-LV" sz="2000" baseline="-25000">
                <a:solidFill>
                  <a:schemeClr val="accent2"/>
                </a:solidFill>
                <a:latin typeface="Times New Roman" panose="02020603050405020304" pitchFamily="18" charset="0"/>
              </a:rPr>
              <a:t>2</a:t>
            </a:r>
            <a:r>
              <a:rPr lang="en-US" altLang="lv-LV" sz="2000">
                <a:solidFill>
                  <a:schemeClr val="accent2"/>
                </a:solidFill>
                <a:latin typeface="Times New Roman" panose="02020603050405020304" pitchFamily="18" charset="0"/>
              </a:rPr>
              <a:t>,</a:t>
            </a:r>
            <a:r>
              <a:rPr lang="en-US" altLang="lv-LV" sz="2000" b="1" i="1">
                <a:solidFill>
                  <a:schemeClr val="accent2"/>
                </a:solidFill>
                <a:latin typeface="Times New Roman" panose="02020603050405020304" pitchFamily="18" charset="0"/>
              </a:rPr>
              <a:t> C</a:t>
            </a:r>
            <a:r>
              <a:rPr lang="en-US" altLang="lv-LV" sz="20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2000">
                <a:solidFill>
                  <a:schemeClr val="accent2"/>
                </a:solidFill>
                <a:latin typeface="Times New Roman" panose="02020603050405020304" pitchFamily="18" charset="0"/>
                <a:sym typeface="Symbol" panose="05050102010706020507" pitchFamily="18" charset="2"/>
              </a:rPr>
              <a:t>	</a:t>
            </a:r>
            <a:r>
              <a:rPr lang="en-US" altLang="lv-LV" sz="2000" b="1" i="1">
                <a:solidFill>
                  <a:schemeClr val="accent2"/>
                </a:solidFill>
                <a:latin typeface="Times New Roman" panose="02020603050405020304" pitchFamily="18" charset="0"/>
              </a:rPr>
              <a:t>S</a:t>
            </a:r>
            <a:r>
              <a:rPr lang="en-US" altLang="lv-LV" sz="2000">
                <a:solidFill>
                  <a:schemeClr val="accent2"/>
                </a:solidFill>
                <a:latin typeface="Times New Roman" panose="02020603050405020304" pitchFamily="18" charset="0"/>
                <a:sym typeface="Symbol" panose="05050102010706020507" pitchFamily="18" charset="2"/>
              </a:rPr>
              <a:t> </a:t>
            </a:r>
            <a:r>
              <a:rPr lang="en-US" altLang="lv-LV" sz="2000">
                <a:solidFill>
                  <a:srgbClr val="000000"/>
                </a:solidFill>
                <a:latin typeface="Times New Roman" panose="02020603050405020304" pitchFamily="18" charset="0"/>
                <a:sym typeface="Symbol" panose="05050102010706020507" pitchFamily="18" charset="2"/>
              </a:rPr>
              <a:t></a:t>
            </a:r>
            <a:r>
              <a:rPr lang="en-US" altLang="lv-LV" sz="2000">
                <a:solidFill>
                  <a:schemeClr val="accent2"/>
                </a:solidFill>
                <a:latin typeface="Times New Roman" panose="02020603050405020304" pitchFamily="18" charset="0"/>
                <a:sym typeface="Symbol" panose="05050102010706020507" pitchFamily="18" charset="2"/>
              </a:rPr>
              <a:t> </a:t>
            </a:r>
            <a:r>
              <a:rPr lang="en-US" altLang="lv-LV" sz="2000" b="1" i="1">
                <a:solidFill>
                  <a:schemeClr val="accent2"/>
                </a:solidFill>
                <a:latin typeface="Times New Roman" panose="02020603050405020304" pitchFamily="18" charset="0"/>
              </a:rPr>
              <a:t>merge</a:t>
            </a:r>
            <a:r>
              <a:rPr lang="en-US" altLang="lv-LV" sz="2000">
                <a:solidFill>
                  <a:schemeClr val="accent2"/>
                </a:solidFill>
                <a:latin typeface="Times New Roman" panose="02020603050405020304" pitchFamily="18" charset="0"/>
              </a:rPr>
              <a:t>(</a:t>
            </a:r>
            <a:r>
              <a:rPr lang="en-US" altLang="lv-LV" sz="2000" b="1" i="1">
                <a:solidFill>
                  <a:schemeClr val="accent2"/>
                </a:solidFill>
                <a:latin typeface="Times New Roman" panose="02020603050405020304" pitchFamily="18" charset="0"/>
              </a:rPr>
              <a:t>S</a:t>
            </a:r>
            <a:r>
              <a:rPr lang="en-US" altLang="lv-LV" sz="2000" baseline="-25000">
                <a:solidFill>
                  <a:schemeClr val="accent2"/>
                </a:solidFill>
                <a:latin typeface="Times New Roman" panose="02020603050405020304" pitchFamily="18" charset="0"/>
              </a:rPr>
              <a:t>1</a:t>
            </a:r>
            <a:r>
              <a:rPr lang="en-US" altLang="lv-LV" sz="2000">
                <a:solidFill>
                  <a:schemeClr val="accent2"/>
                </a:solidFill>
                <a:latin typeface="Times New Roman" panose="02020603050405020304" pitchFamily="18" charset="0"/>
              </a:rPr>
              <a:t>,</a:t>
            </a:r>
            <a:r>
              <a:rPr lang="en-US" altLang="lv-LV" sz="2000" b="1" i="1">
                <a:solidFill>
                  <a:schemeClr val="accent2"/>
                </a:solidFill>
                <a:latin typeface="Times New Roman" panose="02020603050405020304" pitchFamily="18" charset="0"/>
              </a:rPr>
              <a:t> S</a:t>
            </a:r>
            <a:r>
              <a:rPr lang="en-US" altLang="lv-LV" sz="2000" baseline="-25000">
                <a:solidFill>
                  <a:schemeClr val="accent2"/>
                </a:solidFill>
                <a:latin typeface="Times New Roman" panose="02020603050405020304" pitchFamily="18" charset="0"/>
              </a:rPr>
              <a:t>2</a:t>
            </a:r>
            <a:r>
              <a:rPr lang="en-US" altLang="lv-LV" sz="2000">
                <a:solidFill>
                  <a:schemeClr val="accent2"/>
                </a:solidFill>
                <a:latin typeface="Times New Roman" panose="02020603050405020304" pitchFamily="18" charset="0"/>
              </a:rPr>
              <a:t>)</a:t>
            </a:r>
            <a:endParaRPr lang="en-US" altLang="lv-LV" sz="2000" b="1" i="1">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342455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lv-LV" smtClean="0"/>
              <a:t>Merging Two Sorted Sequences</a:t>
            </a:r>
          </a:p>
        </p:txBody>
      </p:sp>
      <p:sp>
        <p:nvSpPr>
          <p:cNvPr id="6149"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000"/>
              <a:t>The conquer step of merge-sort consists of merging two sorted sequences </a:t>
            </a:r>
            <a:r>
              <a:rPr lang="en-US" altLang="lv-LV" sz="2000" b="1" i="1">
                <a:latin typeface="Times New Roman" panose="02020603050405020304" pitchFamily="18" charset="0"/>
              </a:rPr>
              <a:t>A </a:t>
            </a:r>
            <a:r>
              <a:rPr lang="en-US" altLang="lv-LV" sz="2000"/>
              <a:t>and </a:t>
            </a:r>
            <a:r>
              <a:rPr lang="en-US" altLang="lv-LV" sz="2000" b="1" i="1">
                <a:latin typeface="Times New Roman" panose="02020603050405020304" pitchFamily="18" charset="0"/>
              </a:rPr>
              <a:t>B</a:t>
            </a:r>
            <a:r>
              <a:rPr lang="en-US" altLang="lv-LV" sz="2000"/>
              <a:t> into a sorted sequence </a:t>
            </a:r>
            <a:r>
              <a:rPr lang="en-US" altLang="lv-LV" sz="2000" b="1" i="1">
                <a:latin typeface="Times New Roman" panose="02020603050405020304" pitchFamily="18" charset="0"/>
              </a:rPr>
              <a:t>S </a:t>
            </a:r>
            <a:r>
              <a:rPr lang="en-US" altLang="lv-LV" sz="2000"/>
              <a:t>containing the union of the elements of </a:t>
            </a:r>
            <a:r>
              <a:rPr lang="en-US" altLang="lv-LV" sz="2000" b="1" i="1">
                <a:latin typeface="Times New Roman" panose="02020603050405020304" pitchFamily="18" charset="0"/>
              </a:rPr>
              <a:t>A </a:t>
            </a:r>
            <a:r>
              <a:rPr lang="en-US" altLang="lv-LV" sz="2000"/>
              <a:t>and </a:t>
            </a:r>
            <a:r>
              <a:rPr lang="en-US" altLang="lv-LV" sz="2000" b="1" i="1">
                <a:latin typeface="Times New Roman" panose="02020603050405020304" pitchFamily="18" charset="0"/>
              </a:rPr>
              <a:t>B</a:t>
            </a:r>
            <a:endParaRPr lang="en-US" altLang="lv-LV" sz="2000"/>
          </a:p>
          <a:p>
            <a:pPr eaLnBrk="1" hangingPunct="1">
              <a:lnSpc>
                <a:spcPct val="90000"/>
              </a:lnSpc>
            </a:pPr>
            <a:r>
              <a:rPr lang="en-US" altLang="lv-LV" sz="2000"/>
              <a:t>Merging two sorted sequences, each with </a:t>
            </a:r>
            <a:r>
              <a:rPr lang="en-US" altLang="lv-LV" sz="2000" b="1" i="1">
                <a:latin typeface="Times New Roman" panose="02020603050405020304" pitchFamily="18" charset="0"/>
              </a:rPr>
              <a:t>n</a:t>
            </a:r>
            <a:r>
              <a:rPr lang="en-US" altLang="lv-LV" sz="2000">
                <a:latin typeface="Symbol" panose="05050102010706020507" pitchFamily="18" charset="2"/>
              </a:rPr>
              <a:t>/</a:t>
            </a:r>
            <a:r>
              <a:rPr lang="en-US" altLang="lv-LV" sz="2000">
                <a:latin typeface="Times New Roman" panose="02020603050405020304" pitchFamily="18" charset="0"/>
              </a:rPr>
              <a:t>2</a:t>
            </a:r>
            <a:r>
              <a:rPr lang="en-US" altLang="lv-LV" sz="2000"/>
              <a:t> elements and implemented by means of a doubly linked list, takes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b="1" i="1">
                <a:latin typeface="Times New Roman" panose="02020603050405020304" pitchFamily="18" charset="0"/>
              </a:rPr>
              <a:t>n</a:t>
            </a:r>
            <a:r>
              <a:rPr lang="en-US" altLang="lv-LV" sz="2000">
                <a:latin typeface="Times New Roman" panose="02020603050405020304" pitchFamily="18" charset="0"/>
              </a:rPr>
              <a:t>)</a:t>
            </a:r>
            <a:r>
              <a:rPr lang="en-US" altLang="lv-LV" sz="2000"/>
              <a:t> time</a:t>
            </a:r>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20D3FFD-54EE-4EB9-A2DB-7F529CB61FCC}" type="slidenum">
              <a:rPr lang="en-US" altLang="lv-LV" sz="1400"/>
              <a:pPr eaLnBrk="1" hangingPunct="1"/>
              <a:t>24</a:t>
            </a:fld>
            <a:endParaRPr lang="en-US" altLang="lv-LV" sz="1400"/>
          </a:p>
        </p:txBody>
      </p:sp>
      <p:sp>
        <p:nvSpPr>
          <p:cNvPr id="6150" name="Text Box 4"/>
          <p:cNvSpPr txBox="1">
            <a:spLocks noChangeArrowheads="1"/>
          </p:cNvSpPr>
          <p:nvPr/>
        </p:nvSpPr>
        <p:spPr bwMode="auto">
          <a:xfrm>
            <a:off x="6705600" y="1752600"/>
            <a:ext cx="4876800" cy="4754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42900" eaLnBrk="0" hangingPunct="0">
              <a:defRPr sz="2400">
                <a:solidFill>
                  <a:schemeClr val="tx1"/>
                </a:solidFill>
                <a:latin typeface="Tahoma" panose="020B0604030504040204" pitchFamily="34" charset="0"/>
              </a:defRPr>
            </a:lvl1pPr>
            <a:lvl2pPr marL="342900" defTabSz="342900" eaLnBrk="0" hangingPunct="0">
              <a:defRPr sz="2400">
                <a:solidFill>
                  <a:schemeClr val="tx1"/>
                </a:solidFill>
                <a:latin typeface="Tahoma" panose="020B0604030504040204" pitchFamily="34" charset="0"/>
              </a:defRPr>
            </a:lvl2pPr>
            <a:lvl3pPr marL="1143000" indent="-228600" defTabSz="342900" eaLnBrk="0" hangingPunct="0">
              <a:defRPr sz="2400">
                <a:solidFill>
                  <a:schemeClr val="tx1"/>
                </a:solidFill>
                <a:latin typeface="Tahoma" panose="020B0604030504040204" pitchFamily="34" charset="0"/>
              </a:defRPr>
            </a:lvl3pPr>
            <a:lvl4pPr marL="1600200" indent="-228600" defTabSz="342900" eaLnBrk="0" hangingPunct="0">
              <a:defRPr sz="2400">
                <a:solidFill>
                  <a:schemeClr val="tx1"/>
                </a:solidFill>
                <a:latin typeface="Tahoma" panose="020B0604030504040204" pitchFamily="34" charset="0"/>
              </a:defRPr>
            </a:lvl4pPr>
            <a:lvl5pPr marL="2057400" indent="-228600" defTabSz="342900" eaLnBrk="0" hangingPunct="0">
              <a:defRPr sz="2400">
                <a:solidFill>
                  <a:schemeClr val="tx1"/>
                </a:solidFill>
                <a:latin typeface="Tahoma" panose="020B0604030504040204" pitchFamily="34" charset="0"/>
              </a:defRPr>
            </a:lvl5pPr>
            <a:lvl6pPr marL="2514600" indent="-228600" algn="ctr" defTabSz="34290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34290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34290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342900"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Algorithm</a:t>
            </a:r>
            <a:r>
              <a:rPr lang="en-US" altLang="lv-LV" sz="1800">
                <a:latin typeface="Times New Roman" panose="02020603050405020304" pitchFamily="18" charset="0"/>
              </a:rPr>
              <a:t> </a:t>
            </a:r>
            <a:r>
              <a:rPr lang="en-US" altLang="lv-LV" sz="1800" b="1" i="1">
                <a:solidFill>
                  <a:schemeClr val="tx2"/>
                </a:solidFill>
                <a:latin typeface="Times New Roman" panose="02020603050405020304" pitchFamily="18" charset="0"/>
              </a:rPr>
              <a:t>merge</a:t>
            </a:r>
            <a:r>
              <a:rPr lang="en-US" altLang="lv-LV" sz="1800">
                <a:solidFill>
                  <a:schemeClr val="tx2"/>
                </a:solidFill>
                <a:latin typeface="Times New Roman" panose="02020603050405020304" pitchFamily="18" charset="0"/>
              </a:rPr>
              <a:t>(</a:t>
            </a:r>
            <a:r>
              <a:rPr lang="en-US" altLang="lv-LV" sz="1800" b="1" i="1">
                <a:solidFill>
                  <a:schemeClr val="tx2"/>
                </a:solidFill>
                <a:latin typeface="Times New Roman" panose="02020603050405020304" pitchFamily="18" charset="0"/>
              </a:rPr>
              <a:t>A, B</a:t>
            </a:r>
            <a:r>
              <a:rPr lang="en-US" altLang="lv-LV" sz="1800">
                <a:solidFill>
                  <a:schemeClr val="tx2"/>
                </a:solidFill>
                <a:latin typeface="Times New Roman" panose="02020603050405020304" pitchFamily="18" charset="0"/>
              </a:rPr>
              <a:t>)</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tx2"/>
                </a:solidFill>
                <a:latin typeface="Times New Roman" panose="02020603050405020304" pitchFamily="18" charset="0"/>
              </a:rPr>
              <a:t>	</a:t>
            </a:r>
            <a:r>
              <a:rPr lang="en-US" altLang="lv-LV" sz="1800" b="1">
                <a:solidFill>
                  <a:srgbClr val="000000"/>
                </a:solidFill>
                <a:latin typeface="Times New Roman" panose="02020603050405020304" pitchFamily="18" charset="0"/>
              </a:rPr>
              <a:t>Input</a:t>
            </a:r>
            <a:r>
              <a:rPr lang="en-US" altLang="lv-LV" sz="1800">
                <a:latin typeface="Times New Roman" panose="02020603050405020304" pitchFamily="18" charset="0"/>
              </a:rPr>
              <a:t> </a:t>
            </a:r>
            <a:r>
              <a:rPr lang="en-US" altLang="lv-LV" sz="1800">
                <a:solidFill>
                  <a:schemeClr val="accent2"/>
                </a:solidFill>
                <a:latin typeface="Times New Roman" panose="02020603050405020304" pitchFamily="18" charset="0"/>
              </a:rPr>
              <a:t>sequences </a:t>
            </a:r>
            <a:r>
              <a:rPr lang="en-US" altLang="lv-LV" sz="1800" b="1" i="1">
                <a:solidFill>
                  <a:schemeClr val="accent2"/>
                </a:solidFill>
                <a:latin typeface="Times New Roman" panose="02020603050405020304" pitchFamily="18" charset="0"/>
              </a:rPr>
              <a:t>A </a:t>
            </a:r>
            <a:r>
              <a:rPr lang="en-US" altLang="lv-LV" sz="1800">
                <a:solidFill>
                  <a:schemeClr val="accent2"/>
                </a:solidFill>
                <a:latin typeface="Times New Roman" panose="02020603050405020304" pitchFamily="18" charset="0"/>
              </a:rPr>
              <a:t>and </a:t>
            </a:r>
            <a:r>
              <a:rPr lang="en-US" altLang="lv-LV" sz="1800" b="1" i="1">
                <a:solidFill>
                  <a:schemeClr val="accent2"/>
                </a:solidFill>
                <a:latin typeface="Times New Roman" panose="02020603050405020304" pitchFamily="18" charset="0"/>
              </a:rPr>
              <a:t>B</a:t>
            </a:r>
            <a:r>
              <a:rPr lang="en-US" altLang="lv-LV" sz="1800">
                <a:solidFill>
                  <a:schemeClr val="accent2"/>
                </a:solidFill>
                <a:latin typeface="Times New Roman" panose="02020603050405020304" pitchFamily="18" charset="0"/>
              </a:rPr>
              <a:t> with</a:t>
            </a:r>
            <a:br>
              <a:rPr lang="en-US" altLang="lv-LV" sz="1800">
                <a:solidFill>
                  <a:schemeClr val="accent2"/>
                </a:solidFill>
                <a:latin typeface="Times New Roman" panose="02020603050405020304" pitchFamily="18" charset="0"/>
              </a:rPr>
            </a:b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n</a:t>
            </a:r>
            <a:r>
              <a:rPr lang="en-US" altLang="lv-LV" sz="1800">
                <a:solidFill>
                  <a:schemeClr val="accent2"/>
                </a:solidFill>
                <a:latin typeface="Symbol" panose="05050102010706020507" pitchFamily="18" charset="2"/>
              </a:rPr>
              <a:t>/</a:t>
            </a:r>
            <a:r>
              <a:rPr lang="en-US" altLang="lv-LV" sz="1800">
                <a:solidFill>
                  <a:schemeClr val="accent2"/>
                </a:solidFill>
                <a:latin typeface="Times New Roman" panose="02020603050405020304" pitchFamily="18" charset="0"/>
              </a:rPr>
              <a:t>2 elements each </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Output</a:t>
            </a:r>
            <a:r>
              <a:rPr lang="en-US" altLang="lv-LV" sz="1800">
                <a:latin typeface="Times New Roman" panose="02020603050405020304" pitchFamily="18" charset="0"/>
              </a:rPr>
              <a:t> </a:t>
            </a:r>
            <a:r>
              <a:rPr lang="en-US" altLang="lv-LV" sz="1800">
                <a:solidFill>
                  <a:schemeClr val="accent2"/>
                </a:solidFill>
                <a:latin typeface="Times New Roman" panose="02020603050405020304" pitchFamily="18" charset="0"/>
              </a:rPr>
              <a:t>sorted sequence of </a:t>
            </a:r>
            <a:r>
              <a:rPr lang="en-US" altLang="lv-LV" sz="1800" b="1" i="1">
                <a:solidFill>
                  <a:schemeClr val="accent2"/>
                </a:solidFill>
                <a:latin typeface="Times New Roman" panose="02020603050405020304" pitchFamily="18" charset="0"/>
              </a:rPr>
              <a:t>A </a:t>
            </a:r>
            <a:r>
              <a:rPr lang="en-US" altLang="lv-LV" sz="2000">
                <a:latin typeface="Symbol" panose="05050102010706020507" pitchFamily="18" charset="2"/>
                <a:sym typeface="Symbol" panose="05050102010706020507" pitchFamily="18" charset="2"/>
              </a:rPr>
              <a:t></a:t>
            </a:r>
            <a:r>
              <a:rPr lang="en-US" altLang="lv-LV" sz="1800" b="1" i="1">
                <a:solidFill>
                  <a:schemeClr val="accent2"/>
                </a:solidFill>
                <a:latin typeface="Times New Roman" panose="02020603050405020304" pitchFamily="18" charset="0"/>
              </a:rPr>
              <a:t> B</a:t>
            </a:r>
            <a:endParaRPr lang="en-US" altLang="lv-LV" sz="1800">
              <a:solidFill>
                <a:schemeClr val="accent2"/>
              </a:solidFill>
              <a:latin typeface="Times New Roman" panose="02020603050405020304" pitchFamily="18" charset="0"/>
            </a:endParaRPr>
          </a:p>
          <a:p>
            <a:pPr lvl="1" algn="l" eaLnBrk="1" hangingPunct="1">
              <a:lnSpc>
                <a:spcPct val="90000"/>
              </a:lnSpc>
              <a:spcBef>
                <a:spcPct val="20000"/>
              </a:spcBef>
              <a:buClr>
                <a:schemeClr val="hlink"/>
              </a:buClr>
              <a:buSzPct val="110000"/>
              <a:buFont typeface="Wingdings" panose="05000000000000000000" pitchFamily="2" charset="2"/>
              <a:buNone/>
            </a:pPr>
            <a:endParaRPr lang="en-US" altLang="lv-LV" sz="800" b="1" i="1">
              <a:solidFill>
                <a:schemeClr val="accent2"/>
              </a:solidFill>
              <a:latin typeface="Times New Roman" panose="02020603050405020304" pitchFamily="18" charset="0"/>
            </a:endParaRP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i="1">
                <a:solidFill>
                  <a:schemeClr val="accent2"/>
                </a:solidFill>
                <a:latin typeface="Times New Roman" panose="02020603050405020304" pitchFamily="18" charset="0"/>
              </a:rPr>
              <a:t>S </a:t>
            </a:r>
            <a:r>
              <a:rPr lang="en-US" altLang="lv-LV" sz="1800">
                <a:solidFill>
                  <a:srgbClr val="000000"/>
                </a:solidFill>
                <a:latin typeface="Times New Roman" panose="02020603050405020304" pitchFamily="18" charset="0"/>
                <a:sym typeface="Symbol" panose="05050102010706020507" pitchFamily="18" charset="2"/>
              </a:rPr>
              <a:t></a:t>
            </a:r>
            <a:r>
              <a:rPr lang="en-US" altLang="lv-LV" sz="1800" b="1" i="1">
                <a:solidFill>
                  <a:schemeClr val="accent2"/>
                </a:solidFill>
                <a:latin typeface="Times New Roman" panose="02020603050405020304" pitchFamily="18" charset="0"/>
                <a:sym typeface="Symbol" panose="05050102010706020507" pitchFamily="18" charset="2"/>
              </a:rPr>
              <a:t> </a:t>
            </a:r>
            <a:r>
              <a:rPr lang="en-US" altLang="lv-LV" sz="1800">
                <a:solidFill>
                  <a:schemeClr val="accent2"/>
                </a:solidFill>
                <a:latin typeface="Times New Roman" panose="02020603050405020304" pitchFamily="18" charset="0"/>
              </a:rPr>
              <a:t>empty sequence</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while</a:t>
            </a:r>
            <a:r>
              <a:rPr lang="en-US" altLang="lv-LV" sz="1800">
                <a:solidFill>
                  <a:schemeClr val="tx2"/>
                </a:solidFill>
                <a:latin typeface="Times New Roman" panose="02020603050405020304" pitchFamily="18" charset="0"/>
              </a:rPr>
              <a:t> </a:t>
            </a:r>
            <a:r>
              <a:rPr lang="en-US" altLang="lv-LV" sz="1800">
                <a:solidFill>
                  <a:srgbClr val="000000"/>
                </a:solidFill>
                <a:latin typeface="Symbol" panose="05050102010706020507" pitchFamily="18" charset="2"/>
                <a:sym typeface="Symbol" panose="05050102010706020507" pitchFamily="18" charset="2"/>
              </a:rPr>
              <a:t></a:t>
            </a:r>
            <a:r>
              <a:rPr lang="en-US" altLang="lv-LV" sz="1800" b="1" i="1">
                <a:solidFill>
                  <a:schemeClr val="accent2"/>
                </a:solidFill>
                <a:latin typeface="Times New Roman" panose="02020603050405020304" pitchFamily="18" charset="0"/>
              </a:rPr>
              <a:t>A.empty</a:t>
            </a:r>
            <a:r>
              <a:rPr lang="en-US" altLang="lv-LV" sz="1800">
                <a:solidFill>
                  <a:schemeClr val="accent2"/>
                </a:solidFill>
                <a:latin typeface="Times New Roman" panose="02020603050405020304" pitchFamily="18" charset="0"/>
              </a:rPr>
              <a:t>()  </a:t>
            </a:r>
            <a:r>
              <a:rPr lang="en-US" altLang="lv-LV" sz="2000" b="1">
                <a:solidFill>
                  <a:srgbClr val="000000"/>
                </a:solidFill>
                <a:latin typeface="Symbol" panose="05050102010706020507" pitchFamily="18" charset="2"/>
                <a:sym typeface="Symbol" panose="05050102010706020507" pitchFamily="18" charset="2"/>
              </a:rPr>
              <a:t></a:t>
            </a:r>
            <a:r>
              <a:rPr lang="en-US" altLang="lv-LV" sz="1800">
                <a:latin typeface="Symbol" panose="05050102010706020507" pitchFamily="18" charset="2"/>
                <a:sym typeface="Symbol" panose="05050102010706020507" pitchFamily="18" charset="2"/>
              </a:rPr>
              <a:t> </a:t>
            </a:r>
            <a:r>
              <a:rPr lang="en-US" altLang="lv-LV" sz="1800">
                <a:solidFill>
                  <a:srgbClr val="000000"/>
                </a:solidFill>
                <a:latin typeface="Symbol" panose="05050102010706020507" pitchFamily="18" charset="2"/>
                <a:sym typeface="Symbol" panose="05050102010706020507" pitchFamily="18" charset="2"/>
              </a:rPr>
              <a:t></a:t>
            </a:r>
            <a:r>
              <a:rPr lang="en-US" altLang="lv-LV" sz="1800" b="1" i="1">
                <a:solidFill>
                  <a:schemeClr val="accent2"/>
                </a:solidFill>
                <a:latin typeface="Times New Roman" panose="02020603050405020304" pitchFamily="18" charset="0"/>
              </a:rPr>
              <a:t>B.empty</a:t>
            </a:r>
            <a:r>
              <a:rPr lang="en-US" altLang="lv-LV" sz="1800">
                <a:solidFill>
                  <a:schemeClr val="accent2"/>
                </a:solidFill>
                <a:latin typeface="Times New Roman" panose="02020603050405020304" pitchFamily="18" charset="0"/>
              </a:rPr>
              <a:t>()</a:t>
            </a:r>
            <a:endParaRPr lang="en-US" altLang="lv-LV" sz="1800">
              <a:solidFill>
                <a:schemeClr val="accent2"/>
              </a:solidFill>
              <a:latin typeface="Times New Roman" panose="02020603050405020304" pitchFamily="18" charset="0"/>
              <a:sym typeface="Symbol" panose="05050102010706020507" pitchFamily="18" charset="2"/>
            </a:endParaRP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sym typeface="Symbol" panose="05050102010706020507" pitchFamily="18" charset="2"/>
              </a:rPr>
              <a:t>	</a:t>
            </a:r>
            <a:r>
              <a:rPr lang="en-US" altLang="lv-LV" sz="1800" b="1">
                <a:solidFill>
                  <a:srgbClr val="000000"/>
                </a:solidFill>
                <a:latin typeface="Times New Roman" panose="02020603050405020304" pitchFamily="18" charset="0"/>
              </a:rPr>
              <a:t>if</a:t>
            </a:r>
            <a:r>
              <a:rPr lang="en-US" altLang="lv-LV" sz="1800">
                <a:solidFill>
                  <a:schemeClr val="tx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A.front</a:t>
            </a:r>
            <a:r>
              <a:rPr lang="en-US" altLang="lv-LV" sz="1800">
                <a:solidFill>
                  <a:schemeClr val="accent2"/>
                </a:solidFill>
                <a:latin typeface="Times New Roman" panose="02020603050405020304" pitchFamily="18" charset="0"/>
              </a:rPr>
              <a:t>()</a:t>
            </a:r>
            <a:r>
              <a:rPr lang="en-US" altLang="lv-LV" sz="1800">
                <a:solidFill>
                  <a:schemeClr val="accent2"/>
                </a:solidFill>
                <a:latin typeface="Times New Roman" panose="02020603050405020304" pitchFamily="18" charset="0"/>
                <a:sym typeface="Symbol" panose="05050102010706020507" pitchFamily="18" charset="2"/>
              </a:rPr>
              <a:t> </a:t>
            </a:r>
            <a:r>
              <a:rPr lang="en-US" altLang="lv-LV" sz="1800">
                <a:solidFill>
                  <a:srgbClr val="000000"/>
                </a:solidFill>
                <a:latin typeface="Times New Roman" panose="02020603050405020304" pitchFamily="18" charset="0"/>
                <a:sym typeface="Symbol" panose="05050102010706020507" pitchFamily="18" charset="2"/>
              </a:rPr>
              <a:t>&lt;</a:t>
            </a:r>
            <a:r>
              <a:rPr lang="en-US" altLang="lv-LV" sz="1800">
                <a:solidFill>
                  <a:schemeClr val="accent2"/>
                </a:solidFill>
                <a:latin typeface="Times New Roman" panose="02020603050405020304" pitchFamily="18" charset="0"/>
                <a:sym typeface="Symbol" panose="05050102010706020507" pitchFamily="18" charset="2"/>
              </a:rPr>
              <a:t> </a:t>
            </a:r>
            <a:r>
              <a:rPr lang="en-US" altLang="lv-LV" sz="1800" b="1" i="1">
                <a:solidFill>
                  <a:schemeClr val="accent2"/>
                </a:solidFill>
                <a:latin typeface="Times New Roman" panose="02020603050405020304" pitchFamily="18" charset="0"/>
              </a:rPr>
              <a:t>B.front</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S.addBack</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A.front</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A.eraseFront</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else</a:t>
            </a:r>
            <a:endParaRPr lang="en-US" altLang="lv-LV" sz="1800">
              <a:solidFill>
                <a:schemeClr val="tx2"/>
              </a:solidFill>
              <a:latin typeface="Times New Roman" panose="02020603050405020304" pitchFamily="18" charset="0"/>
            </a:endParaRP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 S.addBack</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B.front</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B.eraseFront</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while</a:t>
            </a:r>
            <a:r>
              <a:rPr lang="en-US" altLang="lv-LV" sz="1800">
                <a:solidFill>
                  <a:schemeClr val="tx2"/>
                </a:solidFill>
                <a:latin typeface="Times New Roman" panose="02020603050405020304" pitchFamily="18" charset="0"/>
              </a:rPr>
              <a:t> </a:t>
            </a:r>
            <a:r>
              <a:rPr lang="en-US" altLang="lv-LV" sz="1800">
                <a:solidFill>
                  <a:srgbClr val="000000"/>
                </a:solidFill>
                <a:latin typeface="Symbol" panose="05050102010706020507" pitchFamily="18" charset="2"/>
                <a:sym typeface="Symbol" panose="05050102010706020507" pitchFamily="18" charset="2"/>
              </a:rPr>
              <a:t></a:t>
            </a:r>
            <a:r>
              <a:rPr lang="en-US" altLang="lv-LV" sz="1800" b="1" i="1">
                <a:solidFill>
                  <a:schemeClr val="accent2"/>
                </a:solidFill>
                <a:latin typeface="Times New Roman" panose="02020603050405020304" pitchFamily="18" charset="0"/>
              </a:rPr>
              <a:t>A.empty</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 </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i="1">
                <a:solidFill>
                  <a:schemeClr val="accent2"/>
                </a:solidFill>
                <a:latin typeface="Times New Roman" panose="02020603050405020304" pitchFamily="18" charset="0"/>
              </a:rPr>
              <a:t>	S.addBack</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A.front</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A.eraseFront</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while</a:t>
            </a:r>
            <a:r>
              <a:rPr lang="en-US" altLang="lv-LV" sz="1800">
                <a:solidFill>
                  <a:schemeClr val="tx2"/>
                </a:solidFill>
                <a:latin typeface="Times New Roman" panose="02020603050405020304" pitchFamily="18" charset="0"/>
              </a:rPr>
              <a:t> </a:t>
            </a:r>
            <a:r>
              <a:rPr lang="en-US" altLang="lv-LV" sz="1800">
                <a:solidFill>
                  <a:srgbClr val="000000"/>
                </a:solidFill>
                <a:latin typeface="Symbol" panose="05050102010706020507" pitchFamily="18" charset="2"/>
                <a:sym typeface="Symbol" panose="05050102010706020507" pitchFamily="18" charset="2"/>
              </a:rPr>
              <a:t></a:t>
            </a:r>
            <a:r>
              <a:rPr lang="en-US" altLang="lv-LV" sz="1800" b="1" i="1">
                <a:solidFill>
                  <a:schemeClr val="accent2"/>
                </a:solidFill>
                <a:latin typeface="Times New Roman" panose="02020603050405020304" pitchFamily="18" charset="0"/>
              </a:rPr>
              <a:t>B.empty</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 </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i="1">
                <a:solidFill>
                  <a:schemeClr val="accent2"/>
                </a:solidFill>
                <a:latin typeface="Times New Roman" panose="02020603050405020304" pitchFamily="18" charset="0"/>
              </a:rPr>
              <a:t>	S.addBack</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B.front</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B.eraseFront</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return </a:t>
            </a:r>
            <a:r>
              <a:rPr lang="en-US" altLang="lv-LV" sz="1800" b="1" i="1">
                <a:solidFill>
                  <a:schemeClr val="accent2"/>
                </a:solidFill>
                <a:latin typeface="Times New Roman" panose="02020603050405020304" pitchFamily="18" charset="0"/>
              </a:rPr>
              <a:t>S</a:t>
            </a:r>
          </a:p>
        </p:txBody>
      </p:sp>
    </p:spTree>
    <p:extLst>
      <p:ext uri="{BB962C8B-B14F-4D97-AF65-F5344CB8AC3E}">
        <p14:creationId xmlns:p14="http://schemas.microsoft.com/office/powerpoint/2010/main" val="3795449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How to Merge? (Temp. Array)</a:t>
            </a:r>
            <a:endParaRPr lang="en-US" dirty="0"/>
          </a:p>
        </p:txBody>
      </p:sp>
      <p:sp>
        <p:nvSpPr>
          <p:cNvPr id="3" name="Content Placeholder 2"/>
          <p:cNvSpPr>
            <a:spLocks noGrp="1"/>
          </p:cNvSpPr>
          <p:nvPr>
            <p:ph idx="1"/>
          </p:nvPr>
        </p:nvSpPr>
        <p:spPr/>
        <p:txBody>
          <a:bodyPr/>
          <a:lstStyle/>
          <a:p>
            <a:pPr lvl="1"/>
            <a:r>
              <a:rPr lang="lv-LV" dirty="0" smtClean="0"/>
              <a:t>If it is run on a single array split in half, the array looks like this: </a:t>
            </a:r>
            <a:br>
              <a:rPr lang="lv-LV" dirty="0" smtClean="0"/>
            </a:br>
            <a:r>
              <a:rPr lang="lv-LV" dirty="0" smtClean="0">
                <a:latin typeface="Liberation Mono" panose="02070409020205020404" pitchFamily="49" charset="0"/>
                <a:cs typeface="Liberation Mono" panose="02070409020205020404" pitchFamily="49" charset="0"/>
              </a:rPr>
              <a:t>array1 = </a:t>
            </a:r>
            <a:r>
              <a:rPr lang="en-US" dirty="0" smtClean="0">
                <a:latin typeface="Liberation Mono" panose="02070409020205020404" pitchFamily="49" charset="0"/>
                <a:cs typeface="Liberation Mono" panose="02070409020205020404" pitchFamily="49" charset="0"/>
              </a:rPr>
              <a:t>[</a:t>
            </a:r>
            <a:r>
              <a:rPr lang="en-US" dirty="0" smtClean="0">
                <a:solidFill>
                  <a:srgbClr val="FF0000"/>
                </a:solidFill>
                <a:latin typeface="Liberation Mono" panose="02070409020205020404" pitchFamily="49" charset="0"/>
                <a:cs typeface="Liberation Mono" panose="02070409020205020404" pitchFamily="49" charset="0"/>
              </a:rPr>
              <a:t>1 </a:t>
            </a:r>
            <a:r>
              <a:rPr lang="en-US" dirty="0">
                <a:solidFill>
                  <a:srgbClr val="FF0000"/>
                </a:solidFill>
                <a:latin typeface="Liberation Mono" panose="02070409020205020404" pitchFamily="49" charset="0"/>
                <a:cs typeface="Liberation Mono" panose="02070409020205020404" pitchFamily="49" charset="0"/>
              </a:rPr>
              <a:t>4 6 8 10 </a:t>
            </a:r>
            <a:r>
              <a:rPr lang="en-US" dirty="0">
                <a:solidFill>
                  <a:srgbClr val="0033CC"/>
                </a:solidFill>
                <a:latin typeface="Liberation Mono" panose="02070409020205020404" pitchFamily="49" charset="0"/>
                <a:cs typeface="Liberation Mono" panose="02070409020205020404" pitchFamily="49" charset="0"/>
              </a:rPr>
              <a:t>2 3 5 22</a:t>
            </a:r>
            <a:r>
              <a:rPr lang="en-US" dirty="0">
                <a:latin typeface="Liberation Mono" panose="02070409020205020404" pitchFamily="49" charset="0"/>
                <a:cs typeface="Liberation Mono" panose="02070409020205020404" pitchFamily="49" charset="0"/>
              </a:rPr>
              <a:t>]</a:t>
            </a:r>
          </a:p>
          <a:p>
            <a:pPr lvl="1"/>
            <a:r>
              <a:rPr lang="lv-LV" dirty="0" smtClean="0">
                <a:cs typeface="Courier New" pitchFamily="49" charset="0"/>
              </a:rPr>
              <a:t>Normally, a</a:t>
            </a:r>
            <a:r>
              <a:rPr lang="en-US" dirty="0" smtClean="0">
                <a:cs typeface="Courier New" pitchFamily="49" charset="0"/>
              </a:rPr>
              <a:t> temporary array is needed during the merging process</a:t>
            </a:r>
            <a:endParaRPr lang="lv-LV" dirty="0" smtClean="0">
              <a:cs typeface="Courier New" pitchFamily="49" charset="0"/>
            </a:endParaRPr>
          </a:p>
          <a:p>
            <a:pPr lvl="1"/>
            <a:r>
              <a:rPr lang="lv-LV" dirty="0">
                <a:cs typeface="Courier New" pitchFamily="49" charset="0"/>
              </a:rPr>
              <a:t>W</a:t>
            </a:r>
            <a:r>
              <a:rPr lang="en-US" dirty="0">
                <a:cs typeface="Courier New" pitchFamily="49" charset="0"/>
              </a:rPr>
              <a:t>e can pass indexes to the beginning and end of </a:t>
            </a:r>
            <a:r>
              <a:rPr lang="en-US" dirty="0" smtClean="0">
                <a:latin typeface="Courier New" pitchFamily="49" charset="0"/>
                <a:cs typeface="Courier New" pitchFamily="49" charset="0"/>
              </a:rPr>
              <a:t>array1</a:t>
            </a:r>
            <a:endParaRPr lang="en-US" dirty="0" smtClean="0">
              <a:cs typeface="Courier New" pitchFamily="49" charset="0"/>
            </a:endParaRPr>
          </a:p>
          <a:p>
            <a:pPr lvl="1"/>
            <a:r>
              <a:rPr lang="en-US" dirty="0" smtClean="0">
                <a:cs typeface="Courier New" pitchFamily="49" charset="0"/>
              </a:rPr>
              <a:t>Once the merge is complete, the temporary array can be transferred back into </a:t>
            </a:r>
            <a:r>
              <a:rPr lang="en-US" dirty="0" smtClean="0">
                <a:latin typeface="Courier New" pitchFamily="49" charset="0"/>
                <a:cs typeface="Courier New" pitchFamily="49" charset="0"/>
              </a:rPr>
              <a:t>array1</a:t>
            </a:r>
            <a:endParaRPr lang="en-US"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25</a:t>
            </a:fld>
            <a:endParaRPr lang="en-US" dirty="0"/>
          </a:p>
        </p:txBody>
      </p:sp>
    </p:spTree>
    <p:extLst>
      <p:ext uri="{BB962C8B-B14F-4D97-AF65-F5344CB8AC3E}">
        <p14:creationId xmlns:p14="http://schemas.microsoft.com/office/powerpoint/2010/main" val="4289959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MergeSort Visualized</a:t>
            </a:r>
            <a:endParaRPr lang="en-US" dirty="0"/>
          </a:p>
        </p:txBody>
      </p:sp>
      <p:sp>
        <p:nvSpPr>
          <p:cNvPr id="6" name="Content Placeholder 5"/>
          <p:cNvSpPr>
            <a:spLocks noGrp="1"/>
          </p:cNvSpPr>
          <p:nvPr>
            <p:ph sz="half" idx="2"/>
          </p:nvPr>
        </p:nvSpPr>
        <p:spPr/>
        <p:txBody>
          <a:bodyPr/>
          <a:lstStyle/>
          <a:p>
            <a:r>
              <a:rPr lang="lv-LV" dirty="0" smtClean="0"/>
              <a:t>How many comparisons? </a:t>
            </a:r>
          </a:p>
          <a:p>
            <a:r>
              <a:rPr lang="lv-LV" dirty="0" smtClean="0"/>
              <a:t>In which order we create the sorted subarrays?</a:t>
            </a:r>
          </a:p>
          <a:p>
            <a:r>
              <a:rPr lang="lv-LV" dirty="0" smtClean="0"/>
              <a:t>How the chunks are physically represented? </a:t>
            </a:r>
          </a:p>
          <a:p>
            <a:r>
              <a:rPr lang="lv-LV" dirty="0" smtClean="0"/>
              <a:t>In what order are they created?</a:t>
            </a:r>
            <a:endParaRPr lang="lv-LV"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26</a:t>
            </a:fld>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06" y="1452563"/>
            <a:ext cx="5404519"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662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lv-LV" smtClean="0"/>
              <a:t>Analysis of Merge-Sort</a:t>
            </a:r>
          </a:p>
        </p:txBody>
      </p:sp>
      <p:sp>
        <p:nvSpPr>
          <p:cNvPr id="18437"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000"/>
              <a:t>The height </a:t>
            </a:r>
            <a:r>
              <a:rPr lang="en-US" altLang="lv-LV" sz="2000" b="1" i="1">
                <a:latin typeface="Times New Roman" panose="02020603050405020304" pitchFamily="18" charset="0"/>
              </a:rPr>
              <a:t>h</a:t>
            </a:r>
            <a:r>
              <a:rPr lang="en-US" altLang="lv-LV" sz="2000"/>
              <a:t> of the merge-sort tree is </a:t>
            </a:r>
            <a:r>
              <a:rPr lang="en-US" altLang="lv-LV" sz="2000" b="1" i="1">
                <a:latin typeface="Times New Roman" panose="02020603050405020304" pitchFamily="18" charset="0"/>
              </a:rPr>
              <a:t>O</a:t>
            </a:r>
            <a:r>
              <a:rPr lang="en-US" altLang="lv-LV" sz="2000">
                <a:latin typeface="Times New Roman" panose="02020603050405020304" pitchFamily="18" charset="0"/>
              </a:rPr>
              <a:t>(log </a:t>
            </a:r>
            <a:r>
              <a:rPr lang="en-US" altLang="lv-LV" sz="2000" b="1" i="1">
                <a:latin typeface="Times New Roman" panose="02020603050405020304" pitchFamily="18" charset="0"/>
              </a:rPr>
              <a:t>n</a:t>
            </a:r>
            <a:r>
              <a:rPr lang="en-US" altLang="lv-LV" sz="2000">
                <a:latin typeface="Times New Roman" panose="02020603050405020304" pitchFamily="18" charset="0"/>
              </a:rPr>
              <a:t>)</a:t>
            </a:r>
            <a:r>
              <a:rPr lang="en-US" altLang="lv-LV" sz="2000"/>
              <a:t> </a:t>
            </a:r>
          </a:p>
          <a:p>
            <a:pPr lvl="1" eaLnBrk="1" hangingPunct="1"/>
            <a:r>
              <a:rPr lang="en-US" altLang="lv-LV" sz="1800"/>
              <a:t>at each recursive call we divide in half the sequence, </a:t>
            </a:r>
            <a:endParaRPr lang="en-US" altLang="lv-LV" sz="1800">
              <a:latin typeface="Times New Roman" panose="02020603050405020304" pitchFamily="18" charset="0"/>
            </a:endParaRPr>
          </a:p>
          <a:p>
            <a:pPr eaLnBrk="1" hangingPunct="1"/>
            <a:r>
              <a:rPr lang="en-US" altLang="lv-LV" sz="2000"/>
              <a:t>The overall amount or work done at the nodes of depth </a:t>
            </a:r>
            <a:r>
              <a:rPr lang="en-US" altLang="lv-LV" sz="2000" b="1" i="1">
                <a:latin typeface="Times New Roman" panose="02020603050405020304" pitchFamily="18" charset="0"/>
              </a:rPr>
              <a:t>i </a:t>
            </a:r>
            <a:r>
              <a:rPr lang="en-US" altLang="lv-LV" sz="2000"/>
              <a:t>is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b="1" i="1">
                <a:latin typeface="Times New Roman" panose="02020603050405020304" pitchFamily="18" charset="0"/>
              </a:rPr>
              <a:t>n</a:t>
            </a:r>
            <a:r>
              <a:rPr lang="en-US" altLang="lv-LV" sz="2000">
                <a:latin typeface="Times New Roman" panose="02020603050405020304" pitchFamily="18" charset="0"/>
              </a:rPr>
              <a:t>)</a:t>
            </a:r>
            <a:r>
              <a:rPr lang="en-US" altLang="lv-LV" sz="2000"/>
              <a:t> </a:t>
            </a:r>
          </a:p>
          <a:p>
            <a:pPr lvl="1" eaLnBrk="1" hangingPunct="1"/>
            <a:r>
              <a:rPr lang="en-US" altLang="lv-LV" sz="1800"/>
              <a:t>we partition and merge </a:t>
            </a:r>
            <a:r>
              <a:rPr lang="en-US" altLang="lv-LV" sz="1800">
                <a:latin typeface="Times New Roman" panose="02020603050405020304" pitchFamily="18" charset="0"/>
              </a:rPr>
              <a:t>2</a:t>
            </a:r>
            <a:r>
              <a:rPr lang="en-US" altLang="lv-LV" sz="1800" b="1" i="1" baseline="30000">
                <a:latin typeface="Times New Roman" panose="02020603050405020304" pitchFamily="18" charset="0"/>
              </a:rPr>
              <a:t>i</a:t>
            </a:r>
            <a:r>
              <a:rPr lang="en-US" altLang="lv-LV" sz="1800"/>
              <a:t> sequences of size </a:t>
            </a:r>
            <a:r>
              <a:rPr lang="en-US" altLang="lv-LV" sz="1800" b="1" i="1">
                <a:latin typeface="Times New Roman" panose="02020603050405020304" pitchFamily="18" charset="0"/>
              </a:rPr>
              <a:t>n</a:t>
            </a:r>
            <a:r>
              <a:rPr lang="en-US" altLang="lv-LV" sz="1800" b="1">
                <a:latin typeface="Symbol" panose="05050102010706020507" pitchFamily="18" charset="2"/>
              </a:rPr>
              <a:t>/</a:t>
            </a:r>
            <a:r>
              <a:rPr lang="en-US" altLang="lv-LV" sz="1800">
                <a:latin typeface="Times New Roman" panose="02020603050405020304" pitchFamily="18" charset="0"/>
              </a:rPr>
              <a:t>2</a:t>
            </a:r>
            <a:r>
              <a:rPr lang="en-US" altLang="lv-LV" sz="1800" b="1" i="1" baseline="30000">
                <a:latin typeface="Times New Roman" panose="02020603050405020304" pitchFamily="18" charset="0"/>
              </a:rPr>
              <a:t>i</a:t>
            </a:r>
            <a:r>
              <a:rPr lang="en-US" altLang="lv-LV" sz="1800"/>
              <a:t> </a:t>
            </a:r>
          </a:p>
          <a:p>
            <a:pPr lvl="1" eaLnBrk="1" hangingPunct="1"/>
            <a:r>
              <a:rPr lang="en-US" altLang="lv-LV" sz="1800"/>
              <a:t>we make </a:t>
            </a:r>
            <a:r>
              <a:rPr lang="en-US" altLang="lv-LV" sz="1800">
                <a:latin typeface="Times New Roman" panose="02020603050405020304" pitchFamily="18" charset="0"/>
              </a:rPr>
              <a:t>2</a:t>
            </a:r>
            <a:r>
              <a:rPr lang="en-US" altLang="lv-LV" sz="1800" b="1" i="1" baseline="30000">
                <a:latin typeface="Times New Roman" panose="02020603050405020304" pitchFamily="18" charset="0"/>
              </a:rPr>
              <a:t>i</a:t>
            </a:r>
            <a:r>
              <a:rPr lang="en-US" altLang="lv-LV" sz="1800" baseline="30000">
                <a:latin typeface="Symbol" panose="05050102010706020507" pitchFamily="18" charset="2"/>
              </a:rPr>
              <a:t>+</a:t>
            </a:r>
            <a:r>
              <a:rPr lang="en-US" altLang="lv-LV" sz="1800" baseline="30000">
                <a:latin typeface="Times New Roman" panose="02020603050405020304" pitchFamily="18" charset="0"/>
              </a:rPr>
              <a:t>1</a:t>
            </a:r>
            <a:r>
              <a:rPr lang="en-US" altLang="lv-LV" sz="1800"/>
              <a:t> recursive calls</a:t>
            </a:r>
          </a:p>
          <a:p>
            <a:pPr eaLnBrk="1" hangingPunct="1"/>
            <a:r>
              <a:rPr lang="en-US" altLang="lv-LV" sz="2000"/>
              <a:t>Thus, the total running time of merge-sort is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b="1" i="1">
                <a:latin typeface="Times New Roman" panose="02020603050405020304" pitchFamily="18" charset="0"/>
              </a:rPr>
              <a:t>n</a:t>
            </a:r>
            <a:r>
              <a:rPr lang="en-US" altLang="lv-LV" sz="2000">
                <a:latin typeface="Times New Roman" panose="02020603050405020304" pitchFamily="18" charset="0"/>
              </a:rPr>
              <a:t> log </a:t>
            </a:r>
            <a:r>
              <a:rPr lang="en-US" altLang="lv-LV" sz="2000" b="1" i="1">
                <a:latin typeface="Times New Roman" panose="02020603050405020304" pitchFamily="18" charset="0"/>
              </a:rPr>
              <a:t>n</a:t>
            </a:r>
            <a:r>
              <a:rPr lang="en-US" altLang="lv-LV" sz="2000">
                <a:latin typeface="Times New Roman" panose="02020603050405020304" pitchFamily="18" charset="0"/>
              </a:rPr>
              <a:t>)</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751F36C-3479-4100-95F9-B0E77144DB5E}" type="slidenum">
              <a:rPr lang="en-US" altLang="lv-LV" sz="1400"/>
              <a:pPr eaLnBrk="1" hangingPunct="1"/>
              <a:t>27</a:t>
            </a:fld>
            <a:endParaRPr lang="en-US" altLang="lv-LV" sz="1400"/>
          </a:p>
        </p:txBody>
      </p:sp>
      <p:grpSp>
        <p:nvGrpSpPr>
          <p:cNvPr id="18438" name="Group 36"/>
          <p:cNvGrpSpPr>
            <a:grpSpLocks/>
          </p:cNvGrpSpPr>
          <p:nvPr/>
        </p:nvGrpSpPr>
        <p:grpSpPr bwMode="auto">
          <a:xfrm>
            <a:off x="4953000" y="4391025"/>
            <a:ext cx="4191000" cy="1785938"/>
            <a:chOff x="384" y="1632"/>
            <a:chExt cx="5184" cy="2208"/>
          </a:xfrm>
        </p:grpSpPr>
        <p:cxnSp>
          <p:nvCxnSpPr>
            <p:cNvPr id="18455" name="AutoShape 4"/>
            <p:cNvCxnSpPr>
              <a:cxnSpLocks noChangeShapeType="1"/>
              <a:stCxn id="18482" idx="0"/>
              <a:endCxn id="18461" idx="2"/>
            </p:cNvCxnSpPr>
            <p:nvPr/>
          </p:nvCxnSpPr>
          <p:spPr bwMode="auto">
            <a:xfrm flipV="1">
              <a:off x="905" y="2548"/>
              <a:ext cx="673" cy="37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456" name="AutoShape 5"/>
            <p:cNvCxnSpPr>
              <a:cxnSpLocks noChangeShapeType="1"/>
              <a:stCxn id="18483" idx="0"/>
              <a:endCxn id="18461" idx="2"/>
            </p:cNvCxnSpPr>
            <p:nvPr/>
          </p:nvCxnSpPr>
          <p:spPr bwMode="auto">
            <a:xfrm flipH="1" flipV="1">
              <a:off x="1578" y="2548"/>
              <a:ext cx="672" cy="37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457" name="AutoShape 6"/>
            <p:cNvCxnSpPr>
              <a:cxnSpLocks noChangeShapeType="1"/>
              <a:stCxn id="18474" idx="0"/>
              <a:endCxn id="18482" idx="2"/>
            </p:cNvCxnSpPr>
            <p:nvPr/>
          </p:nvCxnSpPr>
          <p:spPr bwMode="auto">
            <a:xfrm flipV="1">
              <a:off x="611" y="3194"/>
              <a:ext cx="294" cy="37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458" name="AutoShape 7"/>
            <p:cNvCxnSpPr>
              <a:cxnSpLocks noChangeShapeType="1"/>
              <a:stCxn id="18476" idx="0"/>
              <a:endCxn id="18483" idx="2"/>
            </p:cNvCxnSpPr>
            <p:nvPr/>
          </p:nvCxnSpPr>
          <p:spPr bwMode="auto">
            <a:xfrm flipV="1">
              <a:off x="1948" y="3194"/>
              <a:ext cx="302" cy="37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459" name="AutoShape 8"/>
            <p:cNvCxnSpPr>
              <a:cxnSpLocks noChangeShapeType="1"/>
              <a:stCxn id="18482" idx="2"/>
              <a:endCxn id="18475" idx="0"/>
            </p:cNvCxnSpPr>
            <p:nvPr/>
          </p:nvCxnSpPr>
          <p:spPr bwMode="auto">
            <a:xfrm>
              <a:off x="905" y="3194"/>
              <a:ext cx="320" cy="37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460" name="AutoShape 9"/>
            <p:cNvCxnSpPr>
              <a:cxnSpLocks noChangeShapeType="1"/>
              <a:stCxn id="18483" idx="2"/>
              <a:endCxn id="18477" idx="0"/>
            </p:cNvCxnSpPr>
            <p:nvPr/>
          </p:nvCxnSpPr>
          <p:spPr bwMode="auto">
            <a:xfrm>
              <a:off x="2250" y="3194"/>
              <a:ext cx="318" cy="37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8461" name="AutoShape 10"/>
            <p:cNvSpPr>
              <a:spLocks noChangeArrowheads="1"/>
            </p:cNvSpPr>
            <p:nvPr/>
          </p:nvSpPr>
          <p:spPr bwMode="auto">
            <a:xfrm>
              <a:off x="771" y="2279"/>
              <a:ext cx="1614" cy="269"/>
            </a:xfrm>
            <a:prstGeom prst="roundRect">
              <a:avLst>
                <a:gd name="adj" fmla="val 16667"/>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accent1"/>
                </a:solidFill>
              </a:endParaRPr>
            </a:p>
          </p:txBody>
        </p:sp>
        <p:sp>
          <p:nvSpPr>
            <p:cNvPr id="18462" name="AutoShape 11"/>
            <p:cNvSpPr>
              <a:spLocks noChangeArrowheads="1"/>
            </p:cNvSpPr>
            <p:nvPr/>
          </p:nvSpPr>
          <p:spPr bwMode="auto">
            <a:xfrm>
              <a:off x="3555" y="2279"/>
              <a:ext cx="1614" cy="269"/>
            </a:xfrm>
            <a:prstGeom prst="roundRect">
              <a:avLst>
                <a:gd name="adj" fmla="val 16667"/>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accent1"/>
                </a:solidFill>
              </a:endParaRPr>
            </a:p>
          </p:txBody>
        </p:sp>
        <p:grpSp>
          <p:nvGrpSpPr>
            <p:cNvPr id="18463" name="Group 12"/>
            <p:cNvGrpSpPr>
              <a:grpSpLocks/>
            </p:cNvGrpSpPr>
            <p:nvPr/>
          </p:nvGrpSpPr>
          <p:grpSpPr bwMode="auto">
            <a:xfrm>
              <a:off x="468" y="2925"/>
              <a:ext cx="5037" cy="269"/>
              <a:chOff x="468" y="3168"/>
              <a:chExt cx="5037" cy="269"/>
            </a:xfrm>
          </p:grpSpPr>
          <p:sp>
            <p:nvSpPr>
              <p:cNvPr id="18482" name="AutoShape 13"/>
              <p:cNvSpPr>
                <a:spLocks noChangeArrowheads="1"/>
              </p:cNvSpPr>
              <p:nvPr/>
            </p:nvSpPr>
            <p:spPr bwMode="auto">
              <a:xfrm>
                <a:off x="468" y="3168"/>
                <a:ext cx="874" cy="269"/>
              </a:xfrm>
              <a:prstGeom prst="roundRect">
                <a:avLst>
                  <a:gd name="adj" fmla="val 16667"/>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accent1"/>
                  </a:solidFill>
                </a:endParaRPr>
              </a:p>
            </p:txBody>
          </p:sp>
          <p:sp>
            <p:nvSpPr>
              <p:cNvPr id="18483" name="AutoShape 14"/>
              <p:cNvSpPr>
                <a:spLocks noChangeArrowheads="1"/>
              </p:cNvSpPr>
              <p:nvPr/>
            </p:nvSpPr>
            <p:spPr bwMode="auto">
              <a:xfrm>
                <a:off x="1779" y="3168"/>
                <a:ext cx="942" cy="269"/>
              </a:xfrm>
              <a:prstGeom prst="roundRect">
                <a:avLst>
                  <a:gd name="adj" fmla="val 16667"/>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accent1"/>
                  </a:solidFill>
                </a:endParaRPr>
              </a:p>
            </p:txBody>
          </p:sp>
          <p:sp>
            <p:nvSpPr>
              <p:cNvPr id="18484" name="AutoShape 15"/>
              <p:cNvSpPr>
                <a:spLocks noChangeArrowheads="1"/>
              </p:cNvSpPr>
              <p:nvPr/>
            </p:nvSpPr>
            <p:spPr bwMode="auto">
              <a:xfrm>
                <a:off x="3252" y="3168"/>
                <a:ext cx="874" cy="269"/>
              </a:xfrm>
              <a:prstGeom prst="roundRect">
                <a:avLst>
                  <a:gd name="adj" fmla="val 16667"/>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accent1"/>
                  </a:solidFill>
                </a:endParaRPr>
              </a:p>
            </p:txBody>
          </p:sp>
          <p:sp>
            <p:nvSpPr>
              <p:cNvPr id="18485" name="AutoShape 16"/>
              <p:cNvSpPr>
                <a:spLocks noChangeArrowheads="1"/>
              </p:cNvSpPr>
              <p:nvPr/>
            </p:nvSpPr>
            <p:spPr bwMode="auto">
              <a:xfrm>
                <a:off x="4563" y="3168"/>
                <a:ext cx="942" cy="269"/>
              </a:xfrm>
              <a:prstGeom prst="roundRect">
                <a:avLst>
                  <a:gd name="adj" fmla="val 16667"/>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accent1"/>
                  </a:solidFill>
                </a:endParaRPr>
              </a:p>
            </p:txBody>
          </p:sp>
        </p:grpSp>
        <p:grpSp>
          <p:nvGrpSpPr>
            <p:cNvPr id="18464" name="Group 17"/>
            <p:cNvGrpSpPr>
              <a:grpSpLocks/>
            </p:cNvGrpSpPr>
            <p:nvPr/>
          </p:nvGrpSpPr>
          <p:grpSpPr bwMode="auto">
            <a:xfrm>
              <a:off x="384" y="3571"/>
              <a:ext cx="5184" cy="269"/>
              <a:chOff x="384" y="3571"/>
              <a:chExt cx="5184" cy="269"/>
            </a:xfrm>
          </p:grpSpPr>
          <p:sp>
            <p:nvSpPr>
              <p:cNvPr id="18474" name="AutoShape 18"/>
              <p:cNvSpPr>
                <a:spLocks noChangeArrowheads="1"/>
              </p:cNvSpPr>
              <p:nvPr/>
            </p:nvSpPr>
            <p:spPr bwMode="auto">
              <a:xfrm>
                <a:off x="384" y="3571"/>
                <a:ext cx="454" cy="269"/>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folHlink"/>
                  </a:solidFill>
                </a:endParaRPr>
              </a:p>
            </p:txBody>
          </p:sp>
          <p:sp>
            <p:nvSpPr>
              <p:cNvPr id="18475" name="AutoShape 19"/>
              <p:cNvSpPr>
                <a:spLocks noChangeArrowheads="1"/>
              </p:cNvSpPr>
              <p:nvPr/>
            </p:nvSpPr>
            <p:spPr bwMode="auto">
              <a:xfrm>
                <a:off x="1006" y="3571"/>
                <a:ext cx="437" cy="269"/>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folHlink"/>
                  </a:solidFill>
                </a:endParaRPr>
              </a:p>
            </p:txBody>
          </p:sp>
          <p:sp>
            <p:nvSpPr>
              <p:cNvPr id="18476" name="AutoShape 20"/>
              <p:cNvSpPr>
                <a:spLocks noChangeArrowheads="1"/>
              </p:cNvSpPr>
              <p:nvPr/>
            </p:nvSpPr>
            <p:spPr bwMode="auto">
              <a:xfrm>
                <a:off x="1725" y="3571"/>
                <a:ext cx="445" cy="269"/>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folHlink"/>
                  </a:solidFill>
                </a:endParaRPr>
              </a:p>
            </p:txBody>
          </p:sp>
          <p:sp>
            <p:nvSpPr>
              <p:cNvPr id="18477" name="AutoShape 21"/>
              <p:cNvSpPr>
                <a:spLocks noChangeArrowheads="1"/>
              </p:cNvSpPr>
              <p:nvPr/>
            </p:nvSpPr>
            <p:spPr bwMode="auto">
              <a:xfrm>
                <a:off x="2351" y="3571"/>
                <a:ext cx="433" cy="269"/>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folHlink"/>
                  </a:solidFill>
                </a:endParaRPr>
              </a:p>
            </p:txBody>
          </p:sp>
          <p:sp>
            <p:nvSpPr>
              <p:cNvPr id="18478" name="AutoShape 22"/>
              <p:cNvSpPr>
                <a:spLocks noChangeArrowheads="1"/>
              </p:cNvSpPr>
              <p:nvPr/>
            </p:nvSpPr>
            <p:spPr bwMode="auto">
              <a:xfrm>
                <a:off x="3168" y="3571"/>
                <a:ext cx="454" cy="269"/>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folHlink"/>
                  </a:solidFill>
                </a:endParaRPr>
              </a:p>
            </p:txBody>
          </p:sp>
          <p:sp>
            <p:nvSpPr>
              <p:cNvPr id="18479" name="AutoShape 23"/>
              <p:cNvSpPr>
                <a:spLocks noChangeArrowheads="1"/>
              </p:cNvSpPr>
              <p:nvPr/>
            </p:nvSpPr>
            <p:spPr bwMode="auto">
              <a:xfrm>
                <a:off x="3790" y="3571"/>
                <a:ext cx="437" cy="269"/>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folHlink"/>
                  </a:solidFill>
                </a:endParaRPr>
              </a:p>
            </p:txBody>
          </p:sp>
          <p:sp>
            <p:nvSpPr>
              <p:cNvPr id="18480" name="AutoShape 24"/>
              <p:cNvSpPr>
                <a:spLocks noChangeArrowheads="1"/>
              </p:cNvSpPr>
              <p:nvPr/>
            </p:nvSpPr>
            <p:spPr bwMode="auto">
              <a:xfrm>
                <a:off x="4509" y="3571"/>
                <a:ext cx="445" cy="269"/>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folHlink"/>
                  </a:solidFill>
                </a:endParaRPr>
              </a:p>
            </p:txBody>
          </p:sp>
          <p:sp>
            <p:nvSpPr>
              <p:cNvPr id="18481" name="AutoShape 25"/>
              <p:cNvSpPr>
                <a:spLocks noChangeArrowheads="1"/>
              </p:cNvSpPr>
              <p:nvPr/>
            </p:nvSpPr>
            <p:spPr bwMode="auto">
              <a:xfrm>
                <a:off x="5135" y="3571"/>
                <a:ext cx="433" cy="269"/>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folHlink"/>
                  </a:solidFill>
                </a:endParaRPr>
              </a:p>
            </p:txBody>
          </p:sp>
        </p:grpSp>
        <p:cxnSp>
          <p:nvCxnSpPr>
            <p:cNvPr id="18465" name="AutoShape 26"/>
            <p:cNvCxnSpPr>
              <a:cxnSpLocks noChangeShapeType="1"/>
              <a:stCxn id="18484" idx="0"/>
              <a:endCxn id="18462" idx="2"/>
            </p:cNvCxnSpPr>
            <p:nvPr/>
          </p:nvCxnSpPr>
          <p:spPr bwMode="auto">
            <a:xfrm flipV="1">
              <a:off x="3689" y="2548"/>
              <a:ext cx="673" cy="37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466" name="AutoShape 27"/>
            <p:cNvCxnSpPr>
              <a:cxnSpLocks noChangeShapeType="1"/>
              <a:stCxn id="18485" idx="0"/>
              <a:endCxn id="18462" idx="2"/>
            </p:cNvCxnSpPr>
            <p:nvPr/>
          </p:nvCxnSpPr>
          <p:spPr bwMode="auto">
            <a:xfrm flipH="1" flipV="1">
              <a:off x="4362" y="2548"/>
              <a:ext cx="672" cy="37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467" name="AutoShape 28"/>
            <p:cNvCxnSpPr>
              <a:cxnSpLocks noChangeShapeType="1"/>
              <a:stCxn id="18478" idx="0"/>
              <a:endCxn id="18484" idx="2"/>
            </p:cNvCxnSpPr>
            <p:nvPr/>
          </p:nvCxnSpPr>
          <p:spPr bwMode="auto">
            <a:xfrm flipV="1">
              <a:off x="3395" y="3194"/>
              <a:ext cx="294" cy="37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468" name="AutoShape 29"/>
            <p:cNvCxnSpPr>
              <a:cxnSpLocks noChangeShapeType="1"/>
              <a:stCxn id="18480" idx="0"/>
              <a:endCxn id="18485" idx="2"/>
            </p:cNvCxnSpPr>
            <p:nvPr/>
          </p:nvCxnSpPr>
          <p:spPr bwMode="auto">
            <a:xfrm flipV="1">
              <a:off x="4732" y="3194"/>
              <a:ext cx="302" cy="37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469" name="AutoShape 30"/>
            <p:cNvCxnSpPr>
              <a:cxnSpLocks noChangeShapeType="1"/>
              <a:stCxn id="18484" idx="2"/>
              <a:endCxn id="18479" idx="0"/>
            </p:cNvCxnSpPr>
            <p:nvPr/>
          </p:nvCxnSpPr>
          <p:spPr bwMode="auto">
            <a:xfrm>
              <a:off x="3689" y="3194"/>
              <a:ext cx="320" cy="37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470" name="AutoShape 31"/>
            <p:cNvCxnSpPr>
              <a:cxnSpLocks noChangeShapeType="1"/>
              <a:stCxn id="18485" idx="2"/>
              <a:endCxn id="18481" idx="0"/>
            </p:cNvCxnSpPr>
            <p:nvPr/>
          </p:nvCxnSpPr>
          <p:spPr bwMode="auto">
            <a:xfrm>
              <a:off x="5034" y="3194"/>
              <a:ext cx="318" cy="37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8471" name="AutoShape 32"/>
            <p:cNvSpPr>
              <a:spLocks noChangeArrowheads="1"/>
            </p:cNvSpPr>
            <p:nvPr/>
          </p:nvSpPr>
          <p:spPr bwMode="auto">
            <a:xfrm>
              <a:off x="1440" y="1632"/>
              <a:ext cx="3072" cy="271"/>
            </a:xfrm>
            <a:prstGeom prst="roundRect">
              <a:avLst>
                <a:gd name="adj" fmla="val 16667"/>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accent1"/>
                </a:solidFill>
              </a:endParaRPr>
            </a:p>
          </p:txBody>
        </p:sp>
        <p:cxnSp>
          <p:nvCxnSpPr>
            <p:cNvPr id="18472" name="AutoShape 33"/>
            <p:cNvCxnSpPr>
              <a:cxnSpLocks noChangeShapeType="1"/>
              <a:stCxn id="18461" idx="0"/>
              <a:endCxn id="18471" idx="2"/>
            </p:cNvCxnSpPr>
            <p:nvPr/>
          </p:nvCxnSpPr>
          <p:spPr bwMode="auto">
            <a:xfrm flipV="1">
              <a:off x="1578" y="1903"/>
              <a:ext cx="1398" cy="37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473" name="AutoShape 34"/>
            <p:cNvCxnSpPr>
              <a:cxnSpLocks noChangeShapeType="1"/>
              <a:stCxn id="18462" idx="0"/>
              <a:endCxn id="18471" idx="2"/>
            </p:cNvCxnSpPr>
            <p:nvPr/>
          </p:nvCxnSpPr>
          <p:spPr bwMode="auto">
            <a:xfrm flipH="1" flipV="1">
              <a:off x="2976" y="1903"/>
              <a:ext cx="1386" cy="37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grpSp>
      <p:graphicFrame>
        <p:nvGraphicFramePr>
          <p:cNvPr id="161957" name="Group 165"/>
          <p:cNvGraphicFramePr>
            <a:graphicFrameLocks noGrp="1"/>
          </p:cNvGraphicFramePr>
          <p:nvPr/>
        </p:nvGraphicFramePr>
        <p:xfrm>
          <a:off x="2743200" y="3943350"/>
          <a:ext cx="2057400" cy="2381251"/>
        </p:xfrm>
        <a:graphic>
          <a:graphicData uri="http://schemas.openxmlformats.org/drawingml/2006/table">
            <a:tbl>
              <a:tblPr/>
              <a:tblGrid>
                <a:gridCol w="685800">
                  <a:extLst>
                    <a:ext uri="{9D8B030D-6E8A-4147-A177-3AD203B41FA5}">
                      <a16:colId xmlns:a16="http://schemas.microsoft.com/office/drawing/2014/main" val="296974018"/>
                    </a:ext>
                  </a:extLst>
                </a:gridCol>
                <a:gridCol w="685800">
                  <a:extLst>
                    <a:ext uri="{9D8B030D-6E8A-4147-A177-3AD203B41FA5}">
                      <a16:colId xmlns:a16="http://schemas.microsoft.com/office/drawing/2014/main" val="3139729138"/>
                    </a:ext>
                  </a:extLst>
                </a:gridCol>
                <a:gridCol w="685800">
                  <a:extLst>
                    <a:ext uri="{9D8B030D-6E8A-4147-A177-3AD203B41FA5}">
                      <a16:colId xmlns:a16="http://schemas.microsoft.com/office/drawing/2014/main" val="2634921705"/>
                    </a:ext>
                  </a:extLst>
                </a:gridCol>
              </a:tblGrid>
              <a:tr h="285750">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ahoma" panose="020B0604030504040204" pitchFamily="34" charset="0"/>
                        </a:rPr>
                        <a:t>depth</a:t>
                      </a:r>
                    </a:p>
                  </a:txBody>
                  <a:tcPr marL="0" marR="0" marT="0" marB="0"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ahoma" panose="020B0604030504040204" pitchFamily="34" charset="0"/>
                        </a:rPr>
                        <a:t>#seqs</a:t>
                      </a:r>
                    </a:p>
                  </a:txBody>
                  <a:tcPr marL="0" marR="0" marT="0" marB="0"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ahoma" panose="020B0604030504040204" pitchFamily="34" charset="0"/>
                        </a:rPr>
                        <a:t>size</a:t>
                      </a: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142952494"/>
                  </a:ext>
                </a:extLst>
              </a:tr>
              <a:tr h="522288">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imes New Roman" panose="02020603050405020304" pitchFamily="18" charset="0"/>
                        </a:rPr>
                        <a:t>0</a:t>
                      </a:r>
                    </a:p>
                  </a:txBody>
                  <a:tcPr marL="0" marR="0" marT="0" marB="0" anchor="ct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imes New Roman" panose="02020603050405020304" pitchFamily="18" charset="0"/>
                        </a:rPr>
                        <a:t>1</a:t>
                      </a:r>
                    </a:p>
                  </a:txBody>
                  <a:tcPr marL="0" marR="0" marT="0" marB="0" anchor="ct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1" u="none" strike="noStrike" cap="none" normalizeH="0" baseline="0" smtClean="0">
                          <a:ln>
                            <a:noFill/>
                          </a:ln>
                          <a:solidFill>
                            <a:schemeClr val="tx1"/>
                          </a:solidFill>
                          <a:effectLst/>
                          <a:latin typeface="Times New Roman" panose="02020603050405020304" pitchFamily="18" charset="0"/>
                        </a:rPr>
                        <a:t>n</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4170938129"/>
                  </a:ext>
                </a:extLst>
              </a:tr>
              <a:tr h="527050">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imes New Roman" panose="02020603050405020304" pitchFamily="18" charset="0"/>
                        </a:rPr>
                        <a:t>1</a:t>
                      </a:r>
                    </a:p>
                  </a:txBody>
                  <a:tcPr marL="0" marR="0" marT="0" marB="0" anchor="ct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imes New Roman" panose="02020603050405020304" pitchFamily="18" charset="0"/>
                        </a:rPr>
                        <a:t>2</a:t>
                      </a:r>
                    </a:p>
                  </a:txBody>
                  <a:tcPr marL="0" marR="0" marT="0" marB="0" anchor="ct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1" u="none" strike="noStrike" cap="none" normalizeH="0" baseline="0" smtClean="0">
                          <a:ln>
                            <a:noFill/>
                          </a:ln>
                          <a:solidFill>
                            <a:schemeClr val="tx1"/>
                          </a:solidFill>
                          <a:effectLst/>
                          <a:latin typeface="Times New Roman" panose="02020603050405020304" pitchFamily="18" charset="0"/>
                        </a:rPr>
                        <a:t>n</a:t>
                      </a:r>
                      <a:r>
                        <a:rPr kumimoji="0" lang="en-US" altLang="lv-LV" sz="1800" b="1" i="0" u="none" strike="noStrike" cap="none" normalizeH="0" baseline="0" smtClean="0">
                          <a:ln>
                            <a:noFill/>
                          </a:ln>
                          <a:solidFill>
                            <a:schemeClr val="tx1"/>
                          </a:solidFill>
                          <a:effectLst/>
                          <a:latin typeface="Symbol" panose="05050102010706020507" pitchFamily="18" charset="2"/>
                        </a:rPr>
                        <a:t>/</a:t>
                      </a:r>
                      <a:r>
                        <a:rPr kumimoji="0" lang="en-US" altLang="lv-LV" sz="1800" b="0" i="0" u="none" strike="noStrike" cap="none" normalizeH="0" baseline="0" smtClean="0">
                          <a:ln>
                            <a:noFill/>
                          </a:ln>
                          <a:solidFill>
                            <a:schemeClr val="tx1"/>
                          </a:solidFill>
                          <a:effectLst/>
                          <a:latin typeface="Times New Roman" panose="02020603050405020304" pitchFamily="18" charset="0"/>
                        </a:rPr>
                        <a:t>2</a:t>
                      </a:r>
                      <a:endParaRPr kumimoji="0" lang="en-US" altLang="lv-LV" sz="1800" b="1" i="1" u="none" strike="noStrike" cap="none" normalizeH="0" baseline="30000" smtClean="0">
                        <a:ln>
                          <a:noFill/>
                        </a:ln>
                        <a:solidFill>
                          <a:schemeClr val="tx1"/>
                        </a:solidFill>
                        <a:effectLst/>
                        <a:latin typeface="Times New Roman" panose="02020603050405020304" pitchFamily="18" charset="0"/>
                      </a:endParaRP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856822441"/>
                  </a:ext>
                </a:extLst>
              </a:tr>
              <a:tr h="522288">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1" u="none" strike="noStrike" cap="none" normalizeH="0" baseline="0" smtClean="0">
                          <a:ln>
                            <a:noFill/>
                          </a:ln>
                          <a:solidFill>
                            <a:schemeClr val="tx1"/>
                          </a:solidFill>
                          <a:effectLst/>
                          <a:latin typeface="Times New Roman" panose="02020603050405020304" pitchFamily="18" charset="0"/>
                        </a:rPr>
                        <a:t>i</a:t>
                      </a:r>
                      <a:endParaRPr kumimoji="0" lang="en-US" altLang="lv-LV" sz="1800" b="0" i="0" u="none" strike="noStrike" cap="none" normalizeH="0" baseline="0" smtClean="0">
                        <a:ln>
                          <a:noFill/>
                        </a:ln>
                        <a:solidFill>
                          <a:schemeClr val="tx1"/>
                        </a:solidFill>
                        <a:effectLst/>
                        <a:latin typeface="Times New Roman" panose="02020603050405020304" pitchFamily="18" charset="0"/>
                      </a:endParaRPr>
                    </a:p>
                  </a:txBody>
                  <a:tcPr marL="0" marR="0" marT="0" marB="0" anchor="ct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imes New Roman" panose="02020603050405020304" pitchFamily="18" charset="0"/>
                        </a:rPr>
                        <a:t>2</a:t>
                      </a:r>
                      <a:r>
                        <a:rPr kumimoji="0" lang="en-US" altLang="lv-LV" sz="1800" b="1" i="1" u="none" strike="noStrike" cap="none" normalizeH="0" baseline="30000" smtClean="0">
                          <a:ln>
                            <a:noFill/>
                          </a:ln>
                          <a:solidFill>
                            <a:schemeClr val="tx1"/>
                          </a:solidFill>
                          <a:effectLst/>
                          <a:latin typeface="Times New Roman" panose="02020603050405020304" pitchFamily="18" charset="0"/>
                        </a:rPr>
                        <a:t>i</a:t>
                      </a:r>
                      <a:endParaRPr kumimoji="0" lang="en-US" altLang="lv-LV" sz="1800" b="0" i="0" u="none" strike="noStrike" cap="none" normalizeH="0" baseline="30000" smtClean="0">
                        <a:ln>
                          <a:noFill/>
                        </a:ln>
                        <a:solidFill>
                          <a:schemeClr val="tx1"/>
                        </a:solidFill>
                        <a:effectLst/>
                        <a:latin typeface="Times New Roman" panose="02020603050405020304" pitchFamily="18" charset="0"/>
                      </a:endParaRPr>
                    </a:p>
                  </a:txBody>
                  <a:tcPr marL="0" marR="0" marT="0" marB="0" anchor="ct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1" u="none" strike="noStrike" cap="none" normalizeH="0" baseline="0" smtClean="0">
                          <a:ln>
                            <a:noFill/>
                          </a:ln>
                          <a:solidFill>
                            <a:schemeClr val="tx1"/>
                          </a:solidFill>
                          <a:effectLst/>
                          <a:latin typeface="Times New Roman" panose="02020603050405020304" pitchFamily="18" charset="0"/>
                        </a:rPr>
                        <a:t>n</a:t>
                      </a:r>
                      <a:r>
                        <a:rPr kumimoji="0" lang="en-US" altLang="lv-LV" sz="1800" b="1" i="0" u="none" strike="noStrike" cap="none" normalizeH="0" baseline="0" smtClean="0">
                          <a:ln>
                            <a:noFill/>
                          </a:ln>
                          <a:solidFill>
                            <a:schemeClr val="tx1"/>
                          </a:solidFill>
                          <a:effectLst/>
                          <a:latin typeface="Symbol" panose="05050102010706020507" pitchFamily="18" charset="2"/>
                        </a:rPr>
                        <a:t>/</a:t>
                      </a:r>
                      <a:r>
                        <a:rPr kumimoji="0" lang="en-US" altLang="lv-LV" sz="1800" b="0" i="0" u="none" strike="noStrike" cap="none" normalizeH="0" baseline="0" smtClean="0">
                          <a:ln>
                            <a:noFill/>
                          </a:ln>
                          <a:solidFill>
                            <a:schemeClr val="tx1"/>
                          </a:solidFill>
                          <a:effectLst/>
                          <a:latin typeface="Times New Roman" panose="02020603050405020304" pitchFamily="18" charset="0"/>
                        </a:rPr>
                        <a:t>2</a:t>
                      </a:r>
                      <a:r>
                        <a:rPr kumimoji="0" lang="en-US" altLang="lv-LV" sz="1800" b="1" i="1" u="none" strike="noStrike" cap="none" normalizeH="0" baseline="30000" smtClean="0">
                          <a:ln>
                            <a:noFill/>
                          </a:ln>
                          <a:solidFill>
                            <a:schemeClr val="tx1"/>
                          </a:solidFill>
                          <a:effectLst/>
                          <a:latin typeface="Times New Roman" panose="02020603050405020304" pitchFamily="18" charset="0"/>
                        </a:rPr>
                        <a:t>i</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289574169"/>
                  </a:ext>
                </a:extLst>
              </a:tr>
              <a:tr h="523875">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1" u="none" strike="noStrike" cap="none" normalizeH="0" baseline="0" smtClean="0">
                          <a:ln>
                            <a:noFill/>
                          </a:ln>
                          <a:solidFill>
                            <a:schemeClr val="tx1"/>
                          </a:solidFill>
                          <a:effectLst/>
                          <a:latin typeface="Times New Roman" panose="02020603050405020304" pitchFamily="18" charset="0"/>
                        </a:rPr>
                        <a:t>…</a:t>
                      </a:r>
                    </a:p>
                  </a:txBody>
                  <a:tcPr marL="0" marR="0" marT="0" marB="0" anchor="ct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0" u="none" strike="noStrike" cap="none" normalizeH="0" baseline="0" smtClean="0">
                          <a:ln>
                            <a:noFill/>
                          </a:ln>
                          <a:solidFill>
                            <a:schemeClr val="tx1"/>
                          </a:solidFill>
                          <a:effectLst/>
                          <a:latin typeface="Times New Roman" panose="02020603050405020304" pitchFamily="18" charset="0"/>
                        </a:rPr>
                        <a:t>…</a:t>
                      </a:r>
                    </a:p>
                  </a:txBody>
                  <a:tcPr marL="0" marR="0" marT="0" marB="0" anchor="ct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0" u="none" strike="noStrike" cap="none" normalizeH="0" baseline="0" smtClean="0">
                          <a:ln>
                            <a:noFill/>
                          </a:ln>
                          <a:solidFill>
                            <a:schemeClr val="tx1"/>
                          </a:solidFill>
                          <a:effectLst/>
                          <a:latin typeface="Times New Roman" panose="02020603050405020304" pitchFamily="18" charset="0"/>
                        </a:rPr>
                        <a:t>…</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818935622"/>
                  </a:ext>
                </a:extLst>
              </a:tr>
            </a:tbl>
          </a:graphicData>
        </a:graphic>
      </p:graphicFrame>
    </p:spTree>
    <p:extLst>
      <p:ext uri="{BB962C8B-B14F-4D97-AF65-F5344CB8AC3E}">
        <p14:creationId xmlns:p14="http://schemas.microsoft.com/office/powerpoint/2010/main" val="3105625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1026"/>
          <p:cNvSpPr>
            <a:spLocks noGrp="1" noChangeArrowheads="1"/>
          </p:cNvSpPr>
          <p:nvPr>
            <p:ph type="title"/>
          </p:nvPr>
        </p:nvSpPr>
        <p:spPr/>
        <p:txBody>
          <a:bodyPr/>
          <a:lstStyle/>
          <a:p>
            <a:pPr eaLnBrk="1" hangingPunct="1"/>
            <a:r>
              <a:rPr lang="en-US" altLang="lv-LV" smtClean="0"/>
              <a:t>Summary of Sorting Algorithms</a:t>
            </a:r>
          </a:p>
        </p:txBody>
      </p:sp>
      <p:sp>
        <p:nvSpPr>
          <p:cNvPr id="1945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C1E86C3-EE3F-44BF-8B7B-7BAFCBE589C0}" type="slidenum">
              <a:rPr lang="en-US" altLang="lv-LV" sz="1400"/>
              <a:pPr eaLnBrk="1" hangingPunct="1"/>
              <a:t>28</a:t>
            </a:fld>
            <a:endParaRPr lang="en-US" altLang="lv-LV" sz="1400"/>
          </a:p>
        </p:txBody>
      </p:sp>
      <p:graphicFrame>
        <p:nvGraphicFramePr>
          <p:cNvPr id="144608" name="Group 1248"/>
          <p:cNvGraphicFramePr>
            <a:graphicFrameLocks noGrp="1"/>
          </p:cNvGraphicFramePr>
          <p:nvPr/>
        </p:nvGraphicFramePr>
        <p:xfrm>
          <a:off x="2381250" y="1628775"/>
          <a:ext cx="7543800" cy="4688498"/>
        </p:xfrm>
        <a:graphic>
          <a:graphicData uri="http://schemas.openxmlformats.org/drawingml/2006/table">
            <a:tbl>
              <a:tblPr/>
              <a:tblGrid>
                <a:gridCol w="2071688">
                  <a:extLst>
                    <a:ext uri="{9D8B030D-6E8A-4147-A177-3AD203B41FA5}">
                      <a16:colId xmlns:a16="http://schemas.microsoft.com/office/drawing/2014/main" val="20000"/>
                    </a:ext>
                  </a:extLst>
                </a:gridCol>
                <a:gridCol w="1700212">
                  <a:extLst>
                    <a:ext uri="{9D8B030D-6E8A-4147-A177-3AD203B41FA5}">
                      <a16:colId xmlns:a16="http://schemas.microsoft.com/office/drawing/2014/main" val="20001"/>
                    </a:ext>
                  </a:extLst>
                </a:gridCol>
                <a:gridCol w="3771900">
                  <a:extLst>
                    <a:ext uri="{9D8B030D-6E8A-4147-A177-3AD203B41FA5}">
                      <a16:colId xmlns:a16="http://schemas.microsoft.com/office/drawing/2014/main" val="20002"/>
                    </a:ext>
                  </a:extLst>
                </a:gridCol>
              </a:tblGrid>
              <a:tr h="59204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2"/>
                          </a:solidFill>
                          <a:effectLst/>
                          <a:latin typeface="Tahoma" pitchFamily="34" charset="0"/>
                        </a:rPr>
                        <a:t>Algorithm</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2"/>
                          </a:solidFill>
                          <a:effectLst/>
                          <a:latin typeface="Tahoma" pitchFamily="34" charset="0"/>
                        </a:rPr>
                        <a:t>Time</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2"/>
                          </a:solidFill>
                          <a:effectLst/>
                          <a:latin typeface="Tahoma" pitchFamily="34" charset="0"/>
                        </a:rPr>
                        <a:t>Notes</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102396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selection-sort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O</a:t>
                      </a:r>
                      <a:r>
                        <a:rPr kumimoji="0" lang="en-US" sz="2400" b="0" i="0" u="none" strike="noStrike" cap="none" normalizeH="0" baseline="0" smtClean="0">
                          <a:ln>
                            <a:noFill/>
                          </a:ln>
                          <a:solidFill>
                            <a:schemeClr val="tx1"/>
                          </a:solidFill>
                          <a:effectLst/>
                          <a:latin typeface="Times New Roman" pitchFamily="18" charset="0"/>
                        </a:rPr>
                        <a:t>(</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30000" smtClean="0">
                          <a:ln>
                            <a:noFill/>
                          </a:ln>
                          <a:solidFill>
                            <a:schemeClr val="tx1"/>
                          </a:solidFill>
                          <a:effectLst/>
                          <a:latin typeface="Times New Roman" pitchFamily="18" charset="0"/>
                        </a:rPr>
                        <a:t>2</a:t>
                      </a:r>
                      <a:r>
                        <a:rPr kumimoji="0" lang="en-US" sz="2400" b="0" i="0" u="none" strike="noStrike" cap="none" normalizeH="0" baseline="0" smtClean="0">
                          <a:ln>
                            <a:noFill/>
                          </a:ln>
                          <a:solidFill>
                            <a:schemeClr val="tx1"/>
                          </a:solidFill>
                          <a:effectLst/>
                          <a:latin typeface="Times New Roman" pitchFamily="18" charset="0"/>
                        </a:rPr>
                        <a:t>)</a:t>
                      </a:r>
                      <a:endParaRPr kumimoji="0" lang="en-US" sz="2400" b="0" i="0" u="none" strike="noStrike" cap="none" normalizeH="0" baseline="0" smtClean="0">
                        <a:ln>
                          <a:noFill/>
                        </a:ln>
                        <a:solidFill>
                          <a:schemeClr val="tx1"/>
                        </a:solidFill>
                        <a:effectLst/>
                        <a:latin typeface="Tahoma" pitchFamily="34"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slow</a:t>
                      </a:r>
                    </a:p>
                    <a:p>
                      <a:pPr marL="342900" marR="0" lvl="0" indent="-34290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in-place</a:t>
                      </a:r>
                    </a:p>
                    <a:p>
                      <a:pPr marL="342900" marR="0" lvl="0" indent="-34290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for small data sets (&lt; 1K)</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02396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insertion-sort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O</a:t>
                      </a:r>
                      <a:r>
                        <a:rPr kumimoji="0" lang="en-US" sz="2400" b="0" i="0" u="none" strike="noStrike" cap="none" normalizeH="0" baseline="0" smtClean="0">
                          <a:ln>
                            <a:noFill/>
                          </a:ln>
                          <a:solidFill>
                            <a:schemeClr val="tx1"/>
                          </a:solidFill>
                          <a:effectLst/>
                          <a:latin typeface="Times New Roman" pitchFamily="18" charset="0"/>
                        </a:rPr>
                        <a:t>(</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30000" smtClean="0">
                          <a:ln>
                            <a:noFill/>
                          </a:ln>
                          <a:solidFill>
                            <a:schemeClr val="tx1"/>
                          </a:solidFill>
                          <a:effectLst/>
                          <a:latin typeface="Times New Roman" pitchFamily="18" charset="0"/>
                        </a:rPr>
                        <a:t>2</a:t>
                      </a:r>
                      <a:r>
                        <a:rPr kumimoji="0" lang="en-US" sz="2400" b="0" i="0" u="none" strike="noStrike" cap="none" normalizeH="0" baseline="0" smtClean="0">
                          <a:ln>
                            <a:noFill/>
                          </a:ln>
                          <a:solidFill>
                            <a:schemeClr val="tx1"/>
                          </a:solidFill>
                          <a:effectLst/>
                          <a:latin typeface="Times New Roman" pitchFamily="18"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slow</a:t>
                      </a:r>
                    </a:p>
                    <a:p>
                      <a:pPr marL="342900" marR="0" lvl="0" indent="-34290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in-place</a:t>
                      </a:r>
                    </a:p>
                    <a:p>
                      <a:pPr marL="342900" marR="0" lvl="0" indent="-34290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for small data sets (&lt; 1K)</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02396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heap-sort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O</a:t>
                      </a:r>
                      <a:r>
                        <a:rPr kumimoji="0" lang="en-US" sz="2400" b="0" i="0" u="none" strike="noStrike" cap="none" normalizeH="0" baseline="0" smtClean="0">
                          <a:ln>
                            <a:noFill/>
                          </a:ln>
                          <a:solidFill>
                            <a:schemeClr val="tx1"/>
                          </a:solidFill>
                          <a:effectLst/>
                          <a:latin typeface="Times New Roman" pitchFamily="18" charset="0"/>
                        </a:rPr>
                        <a:t>(</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0" smtClean="0">
                          <a:ln>
                            <a:noFill/>
                          </a:ln>
                          <a:solidFill>
                            <a:schemeClr val="tx1"/>
                          </a:solidFill>
                          <a:effectLst/>
                          <a:latin typeface="Times New Roman" pitchFamily="18" charset="0"/>
                        </a:rPr>
                        <a:t> log </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0" smtClean="0">
                          <a:ln>
                            <a:noFill/>
                          </a:ln>
                          <a:solidFill>
                            <a:schemeClr val="tx1"/>
                          </a:solidFill>
                          <a:effectLst/>
                          <a:latin typeface="Times New Roman" pitchFamily="18" charset="0"/>
                        </a:rPr>
                        <a:t>)</a:t>
                      </a:r>
                      <a:endParaRPr kumimoji="0" lang="en-US" sz="2400" b="0" i="0" u="none" strike="noStrike" cap="none" normalizeH="0" baseline="0" smtClean="0">
                        <a:ln>
                          <a:noFill/>
                        </a:ln>
                        <a:solidFill>
                          <a:schemeClr val="tx1"/>
                        </a:solidFill>
                        <a:effectLst/>
                        <a:latin typeface="Tahoma" pitchFamily="34"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fast</a:t>
                      </a:r>
                    </a:p>
                    <a:p>
                      <a:pPr marL="342900" marR="0" lvl="0" indent="-34290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in-place</a:t>
                      </a:r>
                    </a:p>
                    <a:p>
                      <a:pPr marL="342900" marR="0" lvl="0" indent="-34290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for large data sets (1K </a:t>
                      </a:r>
                      <a:r>
                        <a:rPr kumimoji="0" lang="en-US" sz="1800" b="0" i="0" u="none" strike="noStrike" cap="none" normalizeH="0" baseline="0" smtClean="0">
                          <a:ln>
                            <a:noFill/>
                          </a:ln>
                          <a:solidFill>
                            <a:schemeClr val="tx1"/>
                          </a:solidFill>
                          <a:effectLst/>
                          <a:latin typeface="Tahoma" pitchFamily="34" charset="0"/>
                          <a:cs typeface="Tahoma" pitchFamily="34" charset="0"/>
                        </a:rPr>
                        <a:t>—</a:t>
                      </a:r>
                      <a:r>
                        <a:rPr kumimoji="0" lang="en-US" sz="1800" b="0" i="0" u="none" strike="noStrike" cap="none" normalizeH="0" baseline="0" smtClean="0">
                          <a:ln>
                            <a:noFill/>
                          </a:ln>
                          <a:solidFill>
                            <a:schemeClr val="tx1"/>
                          </a:solidFill>
                          <a:effectLst/>
                          <a:latin typeface="Tahoma" pitchFamily="34" charset="0"/>
                        </a:rPr>
                        <a:t> 1M)</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102396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rPr>
                        <a:t>merge-sort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dirty="0" smtClean="0">
                          <a:ln>
                            <a:noFill/>
                          </a:ln>
                          <a:solidFill>
                            <a:schemeClr val="tx1"/>
                          </a:solidFill>
                          <a:effectLst/>
                          <a:latin typeface="Times New Roman" pitchFamily="18" charset="0"/>
                        </a:rPr>
                        <a:t>O</a:t>
                      </a:r>
                      <a:r>
                        <a:rPr kumimoji="0" lang="en-US" sz="2400" b="0" i="0" u="none" strike="noStrike" cap="none" normalizeH="0" baseline="0" dirty="0" smtClean="0">
                          <a:ln>
                            <a:noFill/>
                          </a:ln>
                          <a:solidFill>
                            <a:schemeClr val="tx1"/>
                          </a:solidFill>
                          <a:effectLst/>
                          <a:latin typeface="Times New Roman" pitchFamily="18" charset="0"/>
                        </a:rPr>
                        <a:t>(</a:t>
                      </a:r>
                      <a:r>
                        <a:rPr kumimoji="0" lang="en-US" sz="2400" b="1" i="1" u="none" strike="noStrike" cap="none" normalizeH="0" baseline="0" dirty="0" smtClean="0">
                          <a:ln>
                            <a:noFill/>
                          </a:ln>
                          <a:solidFill>
                            <a:schemeClr val="tx1"/>
                          </a:solidFill>
                          <a:effectLst/>
                          <a:latin typeface="Times New Roman" pitchFamily="18" charset="0"/>
                        </a:rPr>
                        <a:t>n</a:t>
                      </a:r>
                      <a:r>
                        <a:rPr kumimoji="0" lang="en-US" sz="2400" b="0" i="0" u="none" strike="noStrike" cap="none" normalizeH="0" baseline="0" dirty="0" smtClean="0">
                          <a:ln>
                            <a:noFill/>
                          </a:ln>
                          <a:solidFill>
                            <a:schemeClr val="tx1"/>
                          </a:solidFill>
                          <a:effectLst/>
                          <a:latin typeface="Times New Roman" pitchFamily="18" charset="0"/>
                        </a:rPr>
                        <a:t> log </a:t>
                      </a:r>
                      <a:r>
                        <a:rPr kumimoji="0" lang="en-US" sz="2400" b="1" i="1" u="none" strike="noStrike" cap="none" normalizeH="0" baseline="0" dirty="0" smtClean="0">
                          <a:ln>
                            <a:noFill/>
                          </a:ln>
                          <a:solidFill>
                            <a:schemeClr val="tx1"/>
                          </a:solidFill>
                          <a:effectLst/>
                          <a:latin typeface="Times New Roman" pitchFamily="18" charset="0"/>
                        </a:rPr>
                        <a:t>n</a:t>
                      </a:r>
                      <a:r>
                        <a:rPr kumimoji="0" lang="en-US" sz="2400" b="0" i="0" u="none" strike="noStrike" cap="none" normalizeH="0" baseline="0" dirty="0" smtClean="0">
                          <a:ln>
                            <a:noFill/>
                          </a:ln>
                          <a:solidFill>
                            <a:schemeClr val="tx1"/>
                          </a:solidFill>
                          <a:effectLst/>
                          <a:latin typeface="Times New Roman" pitchFamily="18" charset="0"/>
                        </a:rPr>
                        <a:t>)</a:t>
                      </a:r>
                      <a:endParaRPr kumimoji="0" lang="en-US" sz="2400" b="0" i="0" u="none" strike="noStrike" cap="none" normalizeH="0" baseline="0" dirty="0" smtClean="0">
                        <a:ln>
                          <a:noFill/>
                        </a:ln>
                        <a:solidFill>
                          <a:schemeClr val="tx1"/>
                        </a:solidFill>
                        <a:effectLst/>
                        <a:latin typeface="Tahoma" pitchFamily="34"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dirty="0" smtClean="0">
                          <a:ln>
                            <a:noFill/>
                          </a:ln>
                          <a:solidFill>
                            <a:schemeClr val="tx1"/>
                          </a:solidFill>
                          <a:effectLst/>
                          <a:latin typeface="Tahoma" pitchFamily="34" charset="0"/>
                        </a:rPr>
                        <a:t> fast</a:t>
                      </a:r>
                    </a:p>
                    <a:p>
                      <a:pPr marL="342900" marR="0" lvl="0" indent="-34290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dirty="0" smtClean="0">
                          <a:ln>
                            <a:noFill/>
                          </a:ln>
                          <a:solidFill>
                            <a:schemeClr val="tx1"/>
                          </a:solidFill>
                          <a:effectLst/>
                          <a:latin typeface="Tahoma" pitchFamily="34" charset="0"/>
                        </a:rPr>
                        <a:t> sequential data access</a:t>
                      </a:r>
                    </a:p>
                    <a:p>
                      <a:pPr marL="342900" marR="0" lvl="0" indent="-34290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dirty="0" smtClean="0">
                          <a:ln>
                            <a:noFill/>
                          </a:ln>
                          <a:solidFill>
                            <a:schemeClr val="tx1"/>
                          </a:solidFill>
                          <a:effectLst/>
                          <a:latin typeface="Tahoma" pitchFamily="34" charset="0"/>
                        </a:rPr>
                        <a:t> for huge data sets (&gt; 1M)</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36507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lv-LV" altLang="en-US" dirty="0" smtClean="0"/>
              <a:t>Quicksort: Intro</a:t>
            </a:r>
          </a:p>
        </p:txBody>
      </p:sp>
      <p:sp>
        <p:nvSpPr>
          <p:cNvPr id="373763" name="Rectangle 3"/>
          <p:cNvSpPr>
            <a:spLocks noGrp="1" noChangeArrowheads="1"/>
          </p:cNvSpPr>
          <p:nvPr>
            <p:ph idx="1"/>
          </p:nvPr>
        </p:nvSpPr>
        <p:spPr/>
        <p:txBody>
          <a:bodyPr>
            <a:normAutofit lnSpcReduction="10000"/>
          </a:bodyPr>
          <a:lstStyle/>
          <a:p>
            <a:pPr eaLnBrk="1" hangingPunct="1">
              <a:lnSpc>
                <a:spcPct val="90000"/>
              </a:lnSpc>
            </a:pPr>
            <a:r>
              <a:rPr lang="lv-LV" altLang="en-US" dirty="0" smtClean="0"/>
              <a:t>Quicksort is similar to Merge Sort. </a:t>
            </a:r>
            <a:endParaRPr lang="lv-LV" altLang="en-US" dirty="0"/>
          </a:p>
          <a:p>
            <a:pPr eaLnBrk="1" hangingPunct="1">
              <a:lnSpc>
                <a:spcPct val="90000"/>
              </a:lnSpc>
            </a:pPr>
            <a:r>
              <a:rPr lang="lv-LV" altLang="en-US" dirty="0" smtClean="0"/>
              <a:t>An essential improvement – no need for extra space to store intermediate results.</a:t>
            </a:r>
          </a:p>
          <a:p>
            <a:pPr eaLnBrk="1" hangingPunct="1">
              <a:lnSpc>
                <a:spcPct val="90000"/>
              </a:lnSpc>
            </a:pPr>
            <a:r>
              <a:rPr lang="lv-LV" altLang="en-US" dirty="0" smtClean="0"/>
              <a:t>Ordering happens in the same table where the elements are stored. </a:t>
            </a:r>
          </a:p>
          <a:p>
            <a:pPr eaLnBrk="1" hangingPunct="1">
              <a:lnSpc>
                <a:spcPct val="90000"/>
              </a:lnSpc>
            </a:pPr>
            <a:r>
              <a:rPr lang="lv-LV" altLang="en-US" dirty="0" smtClean="0"/>
              <a:t>Quicksort uses a few external variables (not large arrays).</a:t>
            </a:r>
          </a:p>
          <a:p>
            <a:pPr eaLnBrk="1" hangingPunct="1"/>
            <a:r>
              <a:rPr lang="lv-LV" altLang="en-US" dirty="0" smtClean="0"/>
              <a:t>Quicksort algorithm ensures that the table is split into two (unequal) parts (and any element in the first part does not exceed any element in the second part).</a:t>
            </a:r>
          </a:p>
          <a:p>
            <a:pPr eaLnBrk="1" hangingPunct="1"/>
            <a:r>
              <a:rPr lang="lv-LV" altLang="en-US" dirty="0" smtClean="0"/>
              <a:t>Apply this recursively by subdividing the tables again, and so on.</a:t>
            </a:r>
          </a:p>
          <a:p>
            <a:pPr eaLnBrk="1" hangingPunct="1"/>
            <a:r>
              <a:rPr lang="lv-LV" altLang="en-US" dirty="0" smtClean="0"/>
              <a:t>Ideally want to pivot on median, but it usually do not search for it.</a:t>
            </a:r>
          </a:p>
        </p:txBody>
      </p:sp>
      <p:sp>
        <p:nvSpPr>
          <p:cNvPr id="2765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836EB14-C06F-4DDB-8D35-0790CD91E6AE}" type="slidenum">
              <a:rPr lang="lv-LV" altLang="en-US" sz="1400"/>
              <a:pPr>
                <a:spcBef>
                  <a:spcPct val="0"/>
                </a:spcBef>
                <a:buFontTx/>
                <a:buNone/>
              </a:pPr>
              <a:t>29</a:t>
            </a:fld>
            <a:endParaRPr lang="lv-LV" altLang="en-US" sz="1400"/>
          </a:p>
        </p:txBody>
      </p:sp>
    </p:spTree>
    <p:extLst>
      <p:ext uri="{BB962C8B-B14F-4D97-AF65-F5344CB8AC3E}">
        <p14:creationId xmlns:p14="http://schemas.microsoft.com/office/powerpoint/2010/main" val="2745514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37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37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37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37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37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7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lv-LV" altLang="en-US" dirty="0" smtClean="0"/>
              <a:t>Classifying Sorting Methods</a:t>
            </a:r>
          </a:p>
        </p:txBody>
      </p:sp>
      <p:sp>
        <p:nvSpPr>
          <p:cNvPr id="350211" name="Rectangle 3"/>
          <p:cNvSpPr>
            <a:spLocks noGrp="1" noChangeArrowheads="1"/>
          </p:cNvSpPr>
          <p:nvPr>
            <p:ph idx="1"/>
          </p:nvPr>
        </p:nvSpPr>
        <p:spPr/>
        <p:txBody>
          <a:bodyPr/>
          <a:lstStyle/>
          <a:p>
            <a:pPr eaLnBrk="1" hangingPunct="1"/>
            <a:r>
              <a:rPr lang="lv-LV" altLang="en-US" sz="2800" dirty="0" smtClean="0"/>
              <a:t>Internal and external sorting</a:t>
            </a:r>
            <a:endParaRPr lang="lv-LV" altLang="en-US" sz="2800" dirty="0"/>
          </a:p>
          <a:p>
            <a:pPr eaLnBrk="1" hangingPunct="1"/>
            <a:r>
              <a:rPr lang="lv-LV" altLang="en-US" sz="2800" dirty="0" smtClean="0"/>
              <a:t>Sorting "in place" and sorting, using additional data structures.</a:t>
            </a:r>
          </a:p>
          <a:p>
            <a:pPr eaLnBrk="1" hangingPunct="1"/>
            <a:r>
              <a:rPr lang="lv-LV" altLang="en-US" sz="2800" dirty="0" smtClean="0"/>
              <a:t>The worst case and the average case complexity.</a:t>
            </a:r>
            <a:endParaRPr lang="lv-LV" altLang="en-US" sz="2800" dirty="0"/>
          </a:p>
          <a:p>
            <a:pPr eaLnBrk="1" hangingPunct="1"/>
            <a:r>
              <a:rPr lang="lv-LV" altLang="en-US" sz="2800" dirty="0" smtClean="0"/>
              <a:t>Sorting with comparisons and sorting "digitally"</a:t>
            </a:r>
            <a:endParaRPr lang="lv-LV" altLang="en-US" sz="2800" dirty="0"/>
          </a:p>
          <a:p>
            <a:pPr eaLnBrk="1" hangingPunct="1"/>
            <a:r>
              <a:rPr lang="lv-LV" altLang="en-US" sz="2800" dirty="0" smtClean="0"/>
              <a:t>Stable and unstable algorithms</a:t>
            </a:r>
            <a:endParaRPr lang="lv-LV" altLang="en-US" sz="2800" dirty="0"/>
          </a:p>
          <a:p>
            <a:pPr eaLnBrk="1" hangingPunct="1"/>
            <a:r>
              <a:rPr lang="lv-LV" altLang="en-US" sz="2800" dirty="0" smtClean="0"/>
              <a:t>"inefficient, but easy" and “efficient, but hard” (also hard to memorize) algorithms.</a:t>
            </a:r>
            <a:endParaRPr lang="lv-LV" altLang="en-US" sz="2800" dirty="0"/>
          </a:p>
        </p:txBody>
      </p:sp>
      <p:sp>
        <p:nvSpPr>
          <p:cNvPr id="819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0FE7783-E618-4B8D-B33A-DA10799A481D}" type="slidenum">
              <a:rPr lang="lv-LV" altLang="en-US" sz="1400"/>
              <a:pPr>
                <a:spcBef>
                  <a:spcPct val="0"/>
                </a:spcBef>
                <a:buFontTx/>
                <a:buNone/>
              </a:pPr>
              <a:t>3</a:t>
            </a:fld>
            <a:endParaRPr lang="lv-LV" altLang="en-US" sz="1400"/>
          </a:p>
        </p:txBody>
      </p:sp>
    </p:spTree>
    <p:extLst>
      <p:ext uri="{BB962C8B-B14F-4D97-AF65-F5344CB8AC3E}">
        <p14:creationId xmlns:p14="http://schemas.microsoft.com/office/powerpoint/2010/main" val="1838831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02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0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02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02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02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02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lv-LV" altLang="en-US" dirty="0" smtClean="0"/>
              <a:t>Quicksort: Use of Pivot</a:t>
            </a:r>
          </a:p>
        </p:txBody>
      </p:sp>
      <p:sp>
        <p:nvSpPr>
          <p:cNvPr id="376835" name="Rectangle 3"/>
          <p:cNvSpPr>
            <a:spLocks noGrp="1" noChangeArrowheads="1"/>
          </p:cNvSpPr>
          <p:nvPr>
            <p:ph idx="1"/>
          </p:nvPr>
        </p:nvSpPr>
        <p:spPr/>
        <p:txBody>
          <a:bodyPr>
            <a:normAutofit fontScale="92500" lnSpcReduction="10000"/>
          </a:bodyPr>
          <a:lstStyle/>
          <a:p>
            <a:pPr eaLnBrk="1" hangingPunct="1"/>
            <a:r>
              <a:rPr lang="lv-LV" altLang="en-US" dirty="0" smtClean="0"/>
              <a:t>The element that divides table at every step is named </a:t>
            </a:r>
            <a:r>
              <a:rPr lang="lv-LV" altLang="en-US" b="1" i="1" dirty="0" smtClean="0">
                <a:solidFill>
                  <a:srgbClr val="0070C0"/>
                </a:solidFill>
              </a:rPr>
              <a:t>pivot</a:t>
            </a:r>
            <a:r>
              <a:rPr lang="lv-LV" altLang="en-US" dirty="0" smtClean="0"/>
              <a:t>.</a:t>
            </a:r>
            <a:r>
              <a:rPr lang="lv-LV" altLang="en-US" i="1" dirty="0"/>
              <a:t> </a:t>
            </a:r>
            <a:r>
              <a:rPr lang="lv-LV" altLang="en-US" dirty="0" smtClean="0"/>
              <a:t>The simplest flavor – the pivot is always the leftmost element of an unsorted array.</a:t>
            </a:r>
          </a:p>
          <a:p>
            <a:pPr eaLnBrk="1" hangingPunct="1"/>
            <a:r>
              <a:rPr lang="lv-LV" altLang="en-US" dirty="0" smtClean="0"/>
              <a:t>If we assume that the input table is randomly shuffled, we can expect that the pivot would usually divide the table in a reasontably balanced way.</a:t>
            </a:r>
          </a:p>
          <a:p>
            <a:pPr eaLnBrk="1" hangingPunct="1">
              <a:lnSpc>
                <a:spcPct val="90000"/>
              </a:lnSpc>
            </a:pPr>
            <a:r>
              <a:rPr lang="lv-LV" altLang="en-US" dirty="0" smtClean="0"/>
              <a:t>Scan the table from the left to the right and find element that is larger than the pivot. </a:t>
            </a:r>
            <a:endParaRPr lang="lv-LV" altLang="en-US" dirty="0"/>
          </a:p>
          <a:p>
            <a:pPr eaLnBrk="1" hangingPunct="1">
              <a:lnSpc>
                <a:spcPct val="90000"/>
              </a:lnSpc>
            </a:pPr>
            <a:r>
              <a:rPr lang="lv-LV" altLang="en-US" dirty="0" smtClean="0"/>
              <a:t>Also scan the table from right to left and search for an element that is less or equal to the pivot. </a:t>
            </a:r>
            <a:endParaRPr lang="lv-LV" altLang="en-US" dirty="0"/>
          </a:p>
          <a:p>
            <a:pPr eaLnBrk="1" hangingPunct="1">
              <a:lnSpc>
                <a:spcPct val="90000"/>
              </a:lnSpc>
            </a:pPr>
            <a:r>
              <a:rPr lang="lv-LV" altLang="en-US" dirty="0" smtClean="0"/>
              <a:t>When both such elements are found, swap them and continue scanning. </a:t>
            </a:r>
            <a:endParaRPr lang="lv-LV" altLang="en-US" dirty="0"/>
          </a:p>
          <a:p>
            <a:pPr eaLnBrk="1" hangingPunct="1">
              <a:lnSpc>
                <a:spcPct val="90000"/>
              </a:lnSpc>
            </a:pPr>
            <a:r>
              <a:rPr lang="lv-LV" altLang="en-US" dirty="0" smtClean="0"/>
              <a:t>Finding and swapping stops, when both scans meet somewhere. Finally swap the pivot to the last element less or equal to the pivot.</a:t>
            </a:r>
          </a:p>
        </p:txBody>
      </p:sp>
      <p:sp>
        <p:nvSpPr>
          <p:cNvPr id="3072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2DC624A-671B-494D-84C4-FE6BEEC7D500}" type="slidenum">
              <a:rPr lang="lv-LV" altLang="en-US" sz="1400"/>
              <a:pPr>
                <a:spcBef>
                  <a:spcPct val="0"/>
                </a:spcBef>
                <a:buFontTx/>
                <a:buNone/>
              </a:pPr>
              <a:t>30</a:t>
            </a:fld>
            <a:endParaRPr lang="lv-LV" altLang="en-US" sz="1400"/>
          </a:p>
        </p:txBody>
      </p:sp>
    </p:spTree>
    <p:extLst>
      <p:ext uri="{BB962C8B-B14F-4D97-AF65-F5344CB8AC3E}">
        <p14:creationId xmlns:p14="http://schemas.microsoft.com/office/powerpoint/2010/main" val="331021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6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68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68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68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68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pPr eaLnBrk="1" hangingPunct="1"/>
            <a:r>
              <a:rPr lang="lv-LV" altLang="lv-LV" dirty="0"/>
              <a:t>Q</a:t>
            </a:r>
            <a:r>
              <a:rPr lang="en-US" altLang="lv-LV" dirty="0" err="1" smtClean="0"/>
              <a:t>uick</a:t>
            </a:r>
            <a:r>
              <a:rPr lang="lv-LV" altLang="lv-LV" dirty="0" smtClean="0"/>
              <a:t>s</a:t>
            </a:r>
            <a:r>
              <a:rPr lang="en-US" altLang="lv-LV" dirty="0" smtClean="0"/>
              <a:t>ort</a:t>
            </a:r>
          </a:p>
        </p:txBody>
      </p:sp>
      <p:sp>
        <p:nvSpPr>
          <p:cNvPr id="8198" name="Rectangle 3" descr="Rectangle: Click to edit Master text styles&#10;Second level&#10;Third level&#10;Fourth level&#10;Fifth level"/>
          <p:cNvSpPr>
            <a:spLocks noGrp="1" noChangeArrowheads="1"/>
          </p:cNvSpPr>
          <p:nvPr>
            <p:ph idx="1"/>
          </p:nvPr>
        </p:nvSpPr>
        <p:spPr>
          <a:xfrm>
            <a:off x="1422400" y="1752601"/>
            <a:ext cx="4641850" cy="4114800"/>
          </a:xfrm>
        </p:spPr>
        <p:txBody>
          <a:bodyPr/>
          <a:lstStyle/>
          <a:p>
            <a:pPr eaLnBrk="1" hangingPunct="1"/>
            <a:r>
              <a:rPr lang="en-US" altLang="lv-LV" sz="2400" dirty="0" smtClean="0">
                <a:solidFill>
                  <a:schemeClr val="tx2"/>
                </a:solidFill>
              </a:rPr>
              <a:t>Quick</a:t>
            </a:r>
            <a:r>
              <a:rPr lang="lv-LV" altLang="lv-LV" sz="2400" dirty="0" smtClean="0">
                <a:solidFill>
                  <a:schemeClr val="tx2"/>
                </a:solidFill>
              </a:rPr>
              <a:t>S</a:t>
            </a:r>
            <a:r>
              <a:rPr lang="en-US" altLang="lv-LV" sz="2400" dirty="0" smtClean="0">
                <a:solidFill>
                  <a:schemeClr val="tx2"/>
                </a:solidFill>
              </a:rPr>
              <a:t>ort</a:t>
            </a:r>
            <a:r>
              <a:rPr lang="en-US" altLang="lv-LV" sz="2400" dirty="0" smtClean="0"/>
              <a:t> </a:t>
            </a:r>
            <a:r>
              <a:rPr lang="en-US" altLang="lv-LV" sz="2400" dirty="0"/>
              <a:t>is a randomized sorting algorithm based on the divide-and-conquer paradigm:</a:t>
            </a:r>
          </a:p>
          <a:p>
            <a:pPr lvl="1" eaLnBrk="1" hangingPunct="1"/>
            <a:r>
              <a:rPr lang="en-US" altLang="lv-LV" sz="2000" dirty="0">
                <a:solidFill>
                  <a:schemeClr val="tx2"/>
                </a:solidFill>
              </a:rPr>
              <a:t>Divide</a:t>
            </a:r>
            <a:r>
              <a:rPr lang="en-US" altLang="lv-LV" sz="2000" dirty="0"/>
              <a:t>: pick a random element </a:t>
            </a:r>
            <a:r>
              <a:rPr lang="en-US" altLang="lv-LV" sz="2000" b="1" i="1" dirty="0">
                <a:latin typeface="Times New Roman" panose="02020603050405020304" pitchFamily="18" charset="0"/>
              </a:rPr>
              <a:t>x</a:t>
            </a:r>
            <a:r>
              <a:rPr lang="en-US" altLang="lv-LV" sz="2000" dirty="0"/>
              <a:t> (called </a:t>
            </a:r>
            <a:r>
              <a:rPr lang="en-US" altLang="lv-LV" sz="2000" dirty="0">
                <a:solidFill>
                  <a:schemeClr val="tx2"/>
                </a:solidFill>
              </a:rPr>
              <a:t>pivot</a:t>
            </a:r>
            <a:r>
              <a:rPr lang="en-US" altLang="lv-LV" sz="2000" dirty="0"/>
              <a:t>) and partition </a:t>
            </a:r>
            <a:r>
              <a:rPr lang="en-US" altLang="lv-LV" sz="2000" b="1" i="1" dirty="0">
                <a:latin typeface="Times New Roman" panose="02020603050405020304" pitchFamily="18" charset="0"/>
              </a:rPr>
              <a:t>S</a:t>
            </a:r>
            <a:r>
              <a:rPr lang="en-US" altLang="lv-LV" sz="2000" dirty="0"/>
              <a:t> into </a:t>
            </a:r>
          </a:p>
          <a:p>
            <a:pPr lvl="2" eaLnBrk="1" hangingPunct="1"/>
            <a:r>
              <a:rPr lang="en-US" altLang="lv-LV" sz="1800" b="1" i="1" dirty="0">
                <a:latin typeface="Times New Roman" panose="02020603050405020304" pitchFamily="18" charset="0"/>
              </a:rPr>
              <a:t>L </a:t>
            </a:r>
            <a:r>
              <a:rPr lang="en-US" altLang="lv-LV" sz="1800" dirty="0"/>
              <a:t>elements </a:t>
            </a:r>
            <a:r>
              <a:rPr lang="en-US" altLang="lv-LV" sz="1800" dirty="0" smtClean="0"/>
              <a:t>less</a:t>
            </a:r>
            <a:r>
              <a:rPr lang="lv-LV" altLang="lv-LV" sz="1800" dirty="0" smtClean="0"/>
              <a:t> or equal</a:t>
            </a:r>
            <a:r>
              <a:rPr lang="en-US" altLang="lv-LV" sz="1800" dirty="0" smtClean="0"/>
              <a:t> </a:t>
            </a:r>
            <a:r>
              <a:rPr lang="en-US" altLang="lv-LV" sz="1800" dirty="0"/>
              <a:t>than </a:t>
            </a:r>
            <a:r>
              <a:rPr lang="en-US" altLang="lv-LV" sz="1800" b="1" i="1" dirty="0">
                <a:latin typeface="Times New Roman" panose="02020603050405020304" pitchFamily="18" charset="0"/>
              </a:rPr>
              <a:t>x</a:t>
            </a:r>
          </a:p>
          <a:p>
            <a:pPr lvl="2" eaLnBrk="1" hangingPunct="1"/>
            <a:r>
              <a:rPr lang="en-US" altLang="lv-LV" sz="1800" b="1" i="1" dirty="0">
                <a:latin typeface="Times New Roman" panose="02020603050405020304" pitchFamily="18" charset="0"/>
              </a:rPr>
              <a:t>E </a:t>
            </a:r>
            <a:r>
              <a:rPr lang="lv-LV" altLang="lv-LV" sz="1800" dirty="0" smtClean="0"/>
              <a:t>– pivot </a:t>
            </a:r>
            <a:r>
              <a:rPr lang="en-US" altLang="lv-LV" sz="1800" b="1" i="1" dirty="0">
                <a:latin typeface="Times New Roman" panose="02020603050405020304" pitchFamily="18" charset="0"/>
              </a:rPr>
              <a:t>x </a:t>
            </a:r>
            <a:r>
              <a:rPr lang="lv-LV" altLang="lv-LV" sz="1800" dirty="0" smtClean="0"/>
              <a:t>itself</a:t>
            </a:r>
            <a:endParaRPr lang="en-US" altLang="lv-LV" sz="1800" dirty="0"/>
          </a:p>
          <a:p>
            <a:pPr lvl="2" eaLnBrk="1" hangingPunct="1"/>
            <a:r>
              <a:rPr lang="en-US" altLang="lv-LV" sz="1800" b="1" i="1" dirty="0">
                <a:latin typeface="Times New Roman" panose="02020603050405020304" pitchFamily="18" charset="0"/>
              </a:rPr>
              <a:t>G </a:t>
            </a:r>
            <a:r>
              <a:rPr lang="lv-LV" altLang="lv-LV" sz="1800" b="1" i="1" dirty="0" smtClean="0">
                <a:latin typeface="Times New Roman" panose="02020603050405020304" pitchFamily="18" charset="0"/>
              </a:rPr>
              <a:t>– </a:t>
            </a:r>
            <a:r>
              <a:rPr lang="en-US" altLang="lv-LV" sz="1800" dirty="0" smtClean="0"/>
              <a:t>elements</a:t>
            </a:r>
            <a:r>
              <a:rPr lang="lv-LV" altLang="lv-LV" sz="1800" dirty="0" smtClean="0"/>
              <a:t> </a:t>
            </a:r>
            <a:r>
              <a:rPr lang="en-US" altLang="lv-LV" sz="1800" dirty="0" smtClean="0"/>
              <a:t>greater </a:t>
            </a:r>
            <a:r>
              <a:rPr lang="en-US" altLang="lv-LV" sz="1800" dirty="0"/>
              <a:t>than </a:t>
            </a:r>
            <a:r>
              <a:rPr lang="en-US" altLang="lv-LV" sz="1800" b="1" i="1" dirty="0">
                <a:latin typeface="Times New Roman" panose="02020603050405020304" pitchFamily="18" charset="0"/>
              </a:rPr>
              <a:t>x</a:t>
            </a:r>
            <a:endParaRPr lang="en-US" altLang="lv-LV" sz="1800" dirty="0"/>
          </a:p>
          <a:p>
            <a:pPr lvl="1" eaLnBrk="1" hangingPunct="1"/>
            <a:r>
              <a:rPr lang="en-US" altLang="lv-LV" sz="2000" dirty="0" smtClean="0">
                <a:solidFill>
                  <a:schemeClr val="tx2"/>
                </a:solidFill>
              </a:rPr>
              <a:t>Recur</a:t>
            </a:r>
            <a:r>
              <a:rPr lang="lv-LV" altLang="lv-LV" sz="2000" dirty="0" smtClean="0">
                <a:solidFill>
                  <a:schemeClr val="tx2"/>
                </a:solidFill>
              </a:rPr>
              <a:t>sion</a:t>
            </a:r>
            <a:r>
              <a:rPr lang="en-US" altLang="lv-LV" sz="2000" dirty="0" smtClean="0"/>
              <a:t>: </a:t>
            </a:r>
            <a:r>
              <a:rPr lang="en-US" altLang="lv-LV" sz="2000" dirty="0"/>
              <a:t>sort </a:t>
            </a:r>
            <a:r>
              <a:rPr lang="en-US" altLang="lv-LV" sz="2000" b="1" i="1" dirty="0">
                <a:latin typeface="Times New Roman" panose="02020603050405020304" pitchFamily="18" charset="0"/>
              </a:rPr>
              <a:t>L </a:t>
            </a:r>
            <a:r>
              <a:rPr lang="en-US" altLang="lv-LV" sz="2000" dirty="0"/>
              <a:t>and </a:t>
            </a:r>
            <a:r>
              <a:rPr lang="en-US" altLang="lv-LV" sz="2000" b="1" i="1" dirty="0" smtClean="0">
                <a:latin typeface="Times New Roman" panose="02020603050405020304" pitchFamily="18" charset="0"/>
              </a:rPr>
              <a:t>G</a:t>
            </a:r>
            <a:r>
              <a:rPr lang="lv-LV" altLang="lv-LV" sz="2000" b="1" i="1" dirty="0" smtClean="0">
                <a:latin typeface="Times New Roman" panose="02020603050405020304" pitchFamily="18" charset="0"/>
              </a:rPr>
              <a:t> </a:t>
            </a:r>
            <a:r>
              <a:rPr lang="lv-LV" altLang="lv-LV" sz="2000" dirty="0" smtClean="0">
                <a:latin typeface="Times New Roman" panose="02020603050405020304" pitchFamily="18" charset="0"/>
              </a:rPr>
              <a:t>using the same QuickSort</a:t>
            </a:r>
            <a:endParaRPr lang="en-US" altLang="lv-LV" sz="2000" dirty="0"/>
          </a:p>
          <a:p>
            <a:pPr lvl="1" eaLnBrk="1" hangingPunct="1"/>
            <a:r>
              <a:rPr lang="en-US" altLang="lv-LV" sz="2000" dirty="0">
                <a:solidFill>
                  <a:schemeClr val="tx2"/>
                </a:solidFill>
              </a:rPr>
              <a:t>Conquer</a:t>
            </a:r>
            <a:r>
              <a:rPr lang="en-US" altLang="lv-LV" sz="2000" dirty="0"/>
              <a:t>: join </a:t>
            </a:r>
            <a:r>
              <a:rPr lang="en-US" altLang="lv-LV" sz="2000" b="1" i="1" dirty="0">
                <a:latin typeface="Times New Roman" panose="02020603050405020304" pitchFamily="18" charset="0"/>
              </a:rPr>
              <a:t>L</a:t>
            </a:r>
            <a:r>
              <a:rPr lang="en-US" altLang="lv-LV" sz="2000" dirty="0"/>
              <a:t>, </a:t>
            </a:r>
            <a:r>
              <a:rPr lang="en-US" altLang="lv-LV" sz="2000" b="1" i="1" dirty="0">
                <a:latin typeface="Times New Roman" panose="02020603050405020304" pitchFamily="18" charset="0"/>
              </a:rPr>
              <a:t>E</a:t>
            </a:r>
            <a:r>
              <a:rPr lang="en-US" altLang="lv-LV" sz="2000" b="1" i="1" dirty="0"/>
              <a:t> </a:t>
            </a:r>
            <a:r>
              <a:rPr lang="en-US" altLang="lv-LV" sz="2000" dirty="0"/>
              <a:t>and </a:t>
            </a:r>
            <a:r>
              <a:rPr lang="en-US" altLang="lv-LV" sz="2000" b="1" i="1" dirty="0" smtClean="0">
                <a:latin typeface="Times New Roman" panose="02020603050405020304" pitchFamily="18" charset="0"/>
              </a:rPr>
              <a:t>G</a:t>
            </a:r>
            <a:r>
              <a:rPr lang="lv-LV" altLang="lv-LV" sz="2000" b="1" i="1" dirty="0" smtClean="0">
                <a:latin typeface="Times New Roman" panose="02020603050405020304" pitchFamily="18" charset="0"/>
              </a:rPr>
              <a:t> </a:t>
            </a:r>
            <a:r>
              <a:rPr lang="lv-LV" altLang="lv-LV" sz="2000" dirty="0" smtClean="0">
                <a:latin typeface="Times New Roman" panose="02020603050405020304" pitchFamily="18" charset="0"/>
              </a:rPr>
              <a:t>(simple concatenation in place – zero time.)</a:t>
            </a:r>
            <a:endParaRPr lang="en-US" altLang="lv-LV" sz="2000" dirty="0">
              <a:latin typeface="Times New Roman" panose="02020603050405020304" pitchFamily="18" charset="0"/>
            </a:endParaRPr>
          </a:p>
        </p:txBody>
      </p:sp>
      <p:sp>
        <p:nvSpPr>
          <p:cNvPr id="819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07650AB-0A93-4E7A-9F3F-BF640D223F60}" type="slidenum">
              <a:rPr lang="en-US" altLang="lv-LV" sz="1400"/>
              <a:pPr eaLnBrk="1" hangingPunct="1"/>
              <a:t>31</a:t>
            </a:fld>
            <a:endParaRPr lang="en-US" altLang="lv-LV" sz="1400"/>
          </a:p>
        </p:txBody>
      </p:sp>
      <p:sp>
        <p:nvSpPr>
          <p:cNvPr id="8196" name="Rectangle 50"/>
          <p:cNvSpPr>
            <a:spLocks noChangeArrowheads="1"/>
          </p:cNvSpPr>
          <p:nvPr/>
        </p:nvSpPr>
        <p:spPr bwMode="auto">
          <a:xfrm>
            <a:off x="7340600" y="5670550"/>
            <a:ext cx="228600" cy="3429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199" name="Rectangle 6"/>
          <p:cNvSpPr>
            <a:spLocks noChangeArrowheads="1"/>
          </p:cNvSpPr>
          <p:nvPr/>
        </p:nvSpPr>
        <p:spPr bwMode="auto">
          <a:xfrm>
            <a:off x="6934200" y="1635125"/>
            <a:ext cx="228600" cy="106045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0" name="Rectangle 7"/>
          <p:cNvSpPr>
            <a:spLocks noChangeArrowheads="1"/>
          </p:cNvSpPr>
          <p:nvPr/>
        </p:nvSpPr>
        <p:spPr bwMode="auto">
          <a:xfrm>
            <a:off x="7340600" y="2238375"/>
            <a:ext cx="228600" cy="4572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1" name="Rectangle 9"/>
          <p:cNvSpPr>
            <a:spLocks noChangeArrowheads="1"/>
          </p:cNvSpPr>
          <p:nvPr/>
        </p:nvSpPr>
        <p:spPr bwMode="auto">
          <a:xfrm>
            <a:off x="8153400" y="2409825"/>
            <a:ext cx="228600" cy="28575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2" name="Rectangle 10"/>
          <p:cNvSpPr>
            <a:spLocks noChangeArrowheads="1"/>
          </p:cNvSpPr>
          <p:nvPr/>
        </p:nvSpPr>
        <p:spPr bwMode="auto">
          <a:xfrm>
            <a:off x="8559800" y="2066925"/>
            <a:ext cx="228600" cy="62865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rPr>
              <a:t>x</a:t>
            </a:r>
          </a:p>
        </p:txBody>
      </p:sp>
      <p:sp>
        <p:nvSpPr>
          <p:cNvPr id="8203" name="Rectangle 11"/>
          <p:cNvSpPr>
            <a:spLocks noChangeArrowheads="1"/>
          </p:cNvSpPr>
          <p:nvPr/>
        </p:nvSpPr>
        <p:spPr bwMode="auto">
          <a:xfrm>
            <a:off x="8966200" y="1724025"/>
            <a:ext cx="228600" cy="97155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4" name="Rectangle 12"/>
          <p:cNvSpPr>
            <a:spLocks noChangeArrowheads="1"/>
          </p:cNvSpPr>
          <p:nvPr/>
        </p:nvSpPr>
        <p:spPr bwMode="auto">
          <a:xfrm>
            <a:off x="9372600" y="2352675"/>
            <a:ext cx="228600" cy="3429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5" name="Rectangle 23"/>
          <p:cNvSpPr>
            <a:spLocks noChangeArrowheads="1"/>
          </p:cNvSpPr>
          <p:nvPr/>
        </p:nvSpPr>
        <p:spPr bwMode="auto">
          <a:xfrm>
            <a:off x="7747000" y="1895475"/>
            <a:ext cx="228600" cy="8001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6" name="Rectangle 24"/>
          <p:cNvSpPr>
            <a:spLocks noChangeArrowheads="1"/>
          </p:cNvSpPr>
          <p:nvPr/>
        </p:nvSpPr>
        <p:spPr bwMode="auto">
          <a:xfrm>
            <a:off x="9067800" y="3095625"/>
            <a:ext cx="228600" cy="106045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7" name="Rectangle 25"/>
          <p:cNvSpPr>
            <a:spLocks noChangeArrowheads="1"/>
          </p:cNvSpPr>
          <p:nvPr/>
        </p:nvSpPr>
        <p:spPr bwMode="auto">
          <a:xfrm>
            <a:off x="9906000" y="3184525"/>
            <a:ext cx="228600" cy="97155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8" name="Rectangle 26"/>
          <p:cNvSpPr>
            <a:spLocks noChangeArrowheads="1"/>
          </p:cNvSpPr>
          <p:nvPr/>
        </p:nvSpPr>
        <p:spPr bwMode="auto">
          <a:xfrm>
            <a:off x="9486900" y="3355975"/>
            <a:ext cx="228600" cy="8001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grpSp>
        <p:nvGrpSpPr>
          <p:cNvPr id="8209" name="Group 31"/>
          <p:cNvGrpSpPr>
            <a:grpSpLocks/>
          </p:cNvGrpSpPr>
          <p:nvPr/>
        </p:nvGrpSpPr>
        <p:grpSpPr bwMode="auto">
          <a:xfrm>
            <a:off x="6635750" y="3705225"/>
            <a:ext cx="1054100" cy="457200"/>
            <a:chOff x="3320" y="2304"/>
            <a:chExt cx="664" cy="384"/>
          </a:xfrm>
        </p:grpSpPr>
        <p:sp>
          <p:nvSpPr>
            <p:cNvPr id="8220" name="Rectangle 27"/>
            <p:cNvSpPr>
              <a:spLocks noChangeArrowheads="1"/>
            </p:cNvSpPr>
            <p:nvPr/>
          </p:nvSpPr>
          <p:spPr bwMode="auto">
            <a:xfrm>
              <a:off x="3320" y="2304"/>
              <a:ext cx="144" cy="384"/>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21" name="Rectangle 28"/>
            <p:cNvSpPr>
              <a:spLocks noChangeArrowheads="1"/>
            </p:cNvSpPr>
            <p:nvPr/>
          </p:nvSpPr>
          <p:spPr bwMode="auto">
            <a:xfrm>
              <a:off x="3580" y="2448"/>
              <a:ext cx="144" cy="24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22" name="Rectangle 29"/>
            <p:cNvSpPr>
              <a:spLocks noChangeArrowheads="1"/>
            </p:cNvSpPr>
            <p:nvPr/>
          </p:nvSpPr>
          <p:spPr bwMode="auto">
            <a:xfrm>
              <a:off x="3840" y="2400"/>
              <a:ext cx="144" cy="288"/>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grpSp>
      <p:sp>
        <p:nvSpPr>
          <p:cNvPr id="8210" name="Rectangle 30"/>
          <p:cNvSpPr>
            <a:spLocks noChangeArrowheads="1"/>
          </p:cNvSpPr>
          <p:nvPr/>
        </p:nvSpPr>
        <p:spPr bwMode="auto">
          <a:xfrm>
            <a:off x="8267700" y="3533775"/>
            <a:ext cx="228600" cy="62865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rPr>
              <a:t>x</a:t>
            </a:r>
          </a:p>
        </p:txBody>
      </p:sp>
      <p:sp>
        <p:nvSpPr>
          <p:cNvPr id="8211" name="AutoShape 33"/>
          <p:cNvSpPr>
            <a:spLocks/>
          </p:cNvSpPr>
          <p:nvPr/>
        </p:nvSpPr>
        <p:spPr bwMode="auto">
          <a:xfrm rot="16200000">
            <a:off x="7010400" y="3686175"/>
            <a:ext cx="304800" cy="1219200"/>
          </a:xfrm>
          <a:prstGeom prst="leftBrace">
            <a:avLst>
              <a:gd name="adj1" fmla="val 33333"/>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tIns="0" rIns="548640" bIns="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rPr>
              <a:t>L</a:t>
            </a:r>
          </a:p>
        </p:txBody>
      </p:sp>
      <p:sp>
        <p:nvSpPr>
          <p:cNvPr id="8212" name="AutoShape 35"/>
          <p:cNvSpPr>
            <a:spLocks/>
          </p:cNvSpPr>
          <p:nvPr/>
        </p:nvSpPr>
        <p:spPr bwMode="auto">
          <a:xfrm rot="16200000">
            <a:off x="9448800" y="3686175"/>
            <a:ext cx="304800" cy="1219200"/>
          </a:xfrm>
          <a:prstGeom prst="leftBrace">
            <a:avLst>
              <a:gd name="adj1" fmla="val 33333"/>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tIns="0" rIns="548640" bIns="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rPr>
              <a:t>G</a:t>
            </a:r>
          </a:p>
        </p:txBody>
      </p:sp>
      <p:sp>
        <p:nvSpPr>
          <p:cNvPr id="8213" name="AutoShape 36"/>
          <p:cNvSpPr>
            <a:spLocks/>
          </p:cNvSpPr>
          <p:nvPr/>
        </p:nvSpPr>
        <p:spPr bwMode="auto">
          <a:xfrm rot="16200000">
            <a:off x="8229600" y="3990975"/>
            <a:ext cx="304800" cy="609600"/>
          </a:xfrm>
          <a:prstGeom prst="leftBrace">
            <a:avLst>
              <a:gd name="adj1" fmla="val 1666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tIns="0" rIns="548640" bIns="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rPr>
              <a:t>E</a:t>
            </a:r>
          </a:p>
        </p:txBody>
      </p:sp>
      <p:sp>
        <p:nvSpPr>
          <p:cNvPr id="8214" name="Rectangle 38"/>
          <p:cNvSpPr>
            <a:spLocks noChangeArrowheads="1"/>
          </p:cNvSpPr>
          <p:nvPr/>
        </p:nvSpPr>
        <p:spPr bwMode="auto">
          <a:xfrm>
            <a:off x="8966200" y="5041900"/>
            <a:ext cx="228600" cy="97155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5" name="Rectangle 39"/>
          <p:cNvSpPr>
            <a:spLocks noChangeArrowheads="1"/>
          </p:cNvSpPr>
          <p:nvPr/>
        </p:nvSpPr>
        <p:spPr bwMode="auto">
          <a:xfrm>
            <a:off x="9372600" y="4953000"/>
            <a:ext cx="228600" cy="106045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6" name="Rectangle 42"/>
          <p:cNvSpPr>
            <a:spLocks noChangeArrowheads="1"/>
          </p:cNvSpPr>
          <p:nvPr/>
        </p:nvSpPr>
        <p:spPr bwMode="auto">
          <a:xfrm>
            <a:off x="7747000" y="5556250"/>
            <a:ext cx="228600" cy="4572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7" name="Rectangle 45"/>
          <p:cNvSpPr>
            <a:spLocks noChangeArrowheads="1"/>
          </p:cNvSpPr>
          <p:nvPr/>
        </p:nvSpPr>
        <p:spPr bwMode="auto">
          <a:xfrm>
            <a:off x="8153400" y="5384800"/>
            <a:ext cx="228600" cy="62865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rPr>
              <a:t>x</a:t>
            </a:r>
          </a:p>
        </p:txBody>
      </p:sp>
      <p:sp>
        <p:nvSpPr>
          <p:cNvPr id="8218" name="Rectangle 49"/>
          <p:cNvSpPr>
            <a:spLocks noChangeArrowheads="1"/>
          </p:cNvSpPr>
          <p:nvPr/>
        </p:nvSpPr>
        <p:spPr bwMode="auto">
          <a:xfrm>
            <a:off x="6934200" y="5727700"/>
            <a:ext cx="228600" cy="28575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9" name="Rectangle 51"/>
          <p:cNvSpPr>
            <a:spLocks noChangeArrowheads="1"/>
          </p:cNvSpPr>
          <p:nvPr/>
        </p:nvSpPr>
        <p:spPr bwMode="auto">
          <a:xfrm>
            <a:off x="8559800" y="5213350"/>
            <a:ext cx="228600" cy="8001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97639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7FFD31D-CD8C-4D4A-9648-B9347EE7BD21}" type="slidenum">
              <a:rPr lang="lv-LV" altLang="en-US" sz="1400"/>
              <a:pPr>
                <a:spcBef>
                  <a:spcPct val="0"/>
                </a:spcBef>
                <a:buFontTx/>
                <a:buNone/>
              </a:pPr>
              <a:t>32</a:t>
            </a:fld>
            <a:endParaRPr lang="lv-LV" altLang="en-US" sz="1400"/>
          </a:p>
        </p:txBody>
      </p:sp>
      <p:sp>
        <p:nvSpPr>
          <p:cNvPr id="32771" name="Rectangle 1026"/>
          <p:cNvSpPr>
            <a:spLocks noGrp="1" noChangeArrowheads="1"/>
          </p:cNvSpPr>
          <p:nvPr>
            <p:ph type="title"/>
          </p:nvPr>
        </p:nvSpPr>
        <p:spPr/>
        <p:txBody>
          <a:bodyPr/>
          <a:lstStyle/>
          <a:p>
            <a:pPr eaLnBrk="1" hangingPunct="1"/>
            <a:r>
              <a:rPr lang="lv-LV" altLang="en-US" dirty="0" smtClean="0"/>
              <a:t>Quick Sort Example</a:t>
            </a:r>
          </a:p>
        </p:txBody>
      </p:sp>
      <p:graphicFrame>
        <p:nvGraphicFramePr>
          <p:cNvPr id="379996" name="Group 1116"/>
          <p:cNvGraphicFramePr>
            <a:graphicFrameLocks noGrp="1"/>
          </p:cNvGraphicFramePr>
          <p:nvPr/>
        </p:nvGraphicFramePr>
        <p:xfrm>
          <a:off x="3048000" y="1676401"/>
          <a:ext cx="6096000" cy="517880"/>
        </p:xfrm>
        <a:graphic>
          <a:graphicData uri="http://schemas.openxmlformats.org/drawingml/2006/table">
            <a:tbl>
              <a:tblPr/>
              <a:tblGrid>
                <a:gridCol w="609600">
                  <a:extLst>
                    <a:ext uri="{9D8B030D-6E8A-4147-A177-3AD203B41FA5}">
                      <a16:colId xmlns:a16="http://schemas.microsoft.com/office/drawing/2014/main" val="4121738764"/>
                    </a:ext>
                  </a:extLst>
                </a:gridCol>
                <a:gridCol w="609600">
                  <a:extLst>
                    <a:ext uri="{9D8B030D-6E8A-4147-A177-3AD203B41FA5}">
                      <a16:colId xmlns:a16="http://schemas.microsoft.com/office/drawing/2014/main" val="3070655545"/>
                    </a:ext>
                  </a:extLst>
                </a:gridCol>
                <a:gridCol w="609600">
                  <a:extLst>
                    <a:ext uri="{9D8B030D-6E8A-4147-A177-3AD203B41FA5}">
                      <a16:colId xmlns:a16="http://schemas.microsoft.com/office/drawing/2014/main" val="118448823"/>
                    </a:ext>
                  </a:extLst>
                </a:gridCol>
                <a:gridCol w="609600">
                  <a:extLst>
                    <a:ext uri="{9D8B030D-6E8A-4147-A177-3AD203B41FA5}">
                      <a16:colId xmlns:a16="http://schemas.microsoft.com/office/drawing/2014/main" val="3720013685"/>
                    </a:ext>
                  </a:extLst>
                </a:gridCol>
                <a:gridCol w="609600">
                  <a:extLst>
                    <a:ext uri="{9D8B030D-6E8A-4147-A177-3AD203B41FA5}">
                      <a16:colId xmlns:a16="http://schemas.microsoft.com/office/drawing/2014/main" val="3176282570"/>
                    </a:ext>
                  </a:extLst>
                </a:gridCol>
                <a:gridCol w="609600">
                  <a:extLst>
                    <a:ext uri="{9D8B030D-6E8A-4147-A177-3AD203B41FA5}">
                      <a16:colId xmlns:a16="http://schemas.microsoft.com/office/drawing/2014/main" val="1663729901"/>
                    </a:ext>
                  </a:extLst>
                </a:gridCol>
                <a:gridCol w="609600">
                  <a:extLst>
                    <a:ext uri="{9D8B030D-6E8A-4147-A177-3AD203B41FA5}">
                      <a16:colId xmlns:a16="http://schemas.microsoft.com/office/drawing/2014/main" val="1134676409"/>
                    </a:ext>
                  </a:extLst>
                </a:gridCol>
                <a:gridCol w="609600">
                  <a:extLst>
                    <a:ext uri="{9D8B030D-6E8A-4147-A177-3AD203B41FA5}">
                      <a16:colId xmlns:a16="http://schemas.microsoft.com/office/drawing/2014/main" val="4194727427"/>
                    </a:ext>
                  </a:extLst>
                </a:gridCol>
                <a:gridCol w="609600">
                  <a:extLst>
                    <a:ext uri="{9D8B030D-6E8A-4147-A177-3AD203B41FA5}">
                      <a16:colId xmlns:a16="http://schemas.microsoft.com/office/drawing/2014/main" val="732636139"/>
                    </a:ext>
                  </a:extLst>
                </a:gridCol>
                <a:gridCol w="609600">
                  <a:extLst>
                    <a:ext uri="{9D8B030D-6E8A-4147-A177-3AD203B41FA5}">
                      <a16:colId xmlns:a16="http://schemas.microsoft.com/office/drawing/2014/main" val="800482284"/>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13</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4510461"/>
                  </a:ext>
                </a:extLst>
              </a:tr>
            </a:tbl>
          </a:graphicData>
        </a:graphic>
      </p:graphicFrame>
      <p:graphicFrame>
        <p:nvGraphicFramePr>
          <p:cNvPr id="379998" name="Group 1118"/>
          <p:cNvGraphicFramePr>
            <a:graphicFrameLocks noGrp="1"/>
          </p:cNvGraphicFramePr>
          <p:nvPr/>
        </p:nvGraphicFramePr>
        <p:xfrm>
          <a:off x="3048000" y="2286000"/>
          <a:ext cx="6096000" cy="914400"/>
        </p:xfrm>
        <a:graphic>
          <a:graphicData uri="http://schemas.openxmlformats.org/drawingml/2006/table">
            <a:tbl>
              <a:tblPr/>
              <a:tblGrid>
                <a:gridCol w="609600">
                  <a:extLst>
                    <a:ext uri="{9D8B030D-6E8A-4147-A177-3AD203B41FA5}">
                      <a16:colId xmlns:a16="http://schemas.microsoft.com/office/drawing/2014/main" val="2180799199"/>
                    </a:ext>
                  </a:extLst>
                </a:gridCol>
                <a:gridCol w="609600">
                  <a:extLst>
                    <a:ext uri="{9D8B030D-6E8A-4147-A177-3AD203B41FA5}">
                      <a16:colId xmlns:a16="http://schemas.microsoft.com/office/drawing/2014/main" val="780471401"/>
                    </a:ext>
                  </a:extLst>
                </a:gridCol>
                <a:gridCol w="609600">
                  <a:extLst>
                    <a:ext uri="{9D8B030D-6E8A-4147-A177-3AD203B41FA5}">
                      <a16:colId xmlns:a16="http://schemas.microsoft.com/office/drawing/2014/main" val="1323097492"/>
                    </a:ext>
                  </a:extLst>
                </a:gridCol>
                <a:gridCol w="609600">
                  <a:extLst>
                    <a:ext uri="{9D8B030D-6E8A-4147-A177-3AD203B41FA5}">
                      <a16:colId xmlns:a16="http://schemas.microsoft.com/office/drawing/2014/main" val="2801150024"/>
                    </a:ext>
                  </a:extLst>
                </a:gridCol>
                <a:gridCol w="609600">
                  <a:extLst>
                    <a:ext uri="{9D8B030D-6E8A-4147-A177-3AD203B41FA5}">
                      <a16:colId xmlns:a16="http://schemas.microsoft.com/office/drawing/2014/main" val="1273743618"/>
                    </a:ext>
                  </a:extLst>
                </a:gridCol>
                <a:gridCol w="609600">
                  <a:extLst>
                    <a:ext uri="{9D8B030D-6E8A-4147-A177-3AD203B41FA5}">
                      <a16:colId xmlns:a16="http://schemas.microsoft.com/office/drawing/2014/main" val="3952265281"/>
                    </a:ext>
                  </a:extLst>
                </a:gridCol>
                <a:gridCol w="609600">
                  <a:extLst>
                    <a:ext uri="{9D8B030D-6E8A-4147-A177-3AD203B41FA5}">
                      <a16:colId xmlns:a16="http://schemas.microsoft.com/office/drawing/2014/main" val="963377357"/>
                    </a:ext>
                  </a:extLst>
                </a:gridCol>
                <a:gridCol w="609600">
                  <a:extLst>
                    <a:ext uri="{9D8B030D-6E8A-4147-A177-3AD203B41FA5}">
                      <a16:colId xmlns:a16="http://schemas.microsoft.com/office/drawing/2014/main" val="2490727348"/>
                    </a:ext>
                  </a:extLst>
                </a:gridCol>
                <a:gridCol w="609600">
                  <a:extLst>
                    <a:ext uri="{9D8B030D-6E8A-4147-A177-3AD203B41FA5}">
                      <a16:colId xmlns:a16="http://schemas.microsoft.com/office/drawing/2014/main" val="316276954"/>
                    </a:ext>
                  </a:extLst>
                </a:gridCol>
                <a:gridCol w="609600">
                  <a:extLst>
                    <a:ext uri="{9D8B030D-6E8A-4147-A177-3AD203B41FA5}">
                      <a16:colId xmlns:a16="http://schemas.microsoft.com/office/drawing/2014/main" val="1573780520"/>
                    </a:ext>
                  </a:extLst>
                </a:gridCol>
              </a:tblGrid>
              <a:tr h="3921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rgbClr val="FF3300"/>
                          </a:solidFill>
                          <a:effectLst/>
                          <a:latin typeface="Times New Roman" panose="02020603050405020304" pitchFamily="18" charset="0"/>
                        </a:rPr>
                        <a:t>11</a:t>
                      </a:r>
                      <a:endParaRPr kumimoji="0" lang="en-GB" altLang="en-US" sz="2800" b="0" i="0" u="none" strike="noStrike" cap="none" normalizeH="0" baseline="0" smtClean="0">
                        <a:ln>
                          <a:noFill/>
                        </a:ln>
                        <a:solidFill>
                          <a:srgbClr val="FF33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13</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rgbClr val="FF3300"/>
                          </a:solidFill>
                          <a:effectLst/>
                          <a:latin typeface="Times New Roman" panose="02020603050405020304" pitchFamily="18" charset="0"/>
                        </a:rPr>
                        <a:t>5</a:t>
                      </a:r>
                      <a:endParaRPr kumimoji="0" lang="en-GB" altLang="en-US" sz="2800" b="0" i="0" u="none" strike="noStrike" cap="none" normalizeH="0" baseline="0" smtClean="0">
                        <a:ln>
                          <a:noFill/>
                        </a:ln>
                        <a:solidFill>
                          <a:srgbClr val="FF33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11052782"/>
                  </a:ext>
                </a:extLst>
              </a:tr>
              <a:tr h="19843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0280940"/>
                  </a:ext>
                </a:extLst>
              </a:tr>
            </a:tbl>
          </a:graphicData>
        </a:graphic>
      </p:graphicFrame>
      <p:graphicFrame>
        <p:nvGraphicFramePr>
          <p:cNvPr id="380035" name="Group 1155"/>
          <p:cNvGraphicFramePr>
            <a:graphicFrameLocks noGrp="1"/>
          </p:cNvGraphicFramePr>
          <p:nvPr/>
        </p:nvGraphicFramePr>
        <p:xfrm>
          <a:off x="3048000" y="3276600"/>
          <a:ext cx="6096000" cy="914400"/>
        </p:xfrm>
        <a:graphic>
          <a:graphicData uri="http://schemas.openxmlformats.org/drawingml/2006/table">
            <a:tbl>
              <a:tblPr/>
              <a:tblGrid>
                <a:gridCol w="609600">
                  <a:extLst>
                    <a:ext uri="{9D8B030D-6E8A-4147-A177-3AD203B41FA5}">
                      <a16:colId xmlns:a16="http://schemas.microsoft.com/office/drawing/2014/main" val="3193132539"/>
                    </a:ext>
                  </a:extLst>
                </a:gridCol>
                <a:gridCol w="609600">
                  <a:extLst>
                    <a:ext uri="{9D8B030D-6E8A-4147-A177-3AD203B41FA5}">
                      <a16:colId xmlns:a16="http://schemas.microsoft.com/office/drawing/2014/main" val="1018541879"/>
                    </a:ext>
                  </a:extLst>
                </a:gridCol>
                <a:gridCol w="609600">
                  <a:extLst>
                    <a:ext uri="{9D8B030D-6E8A-4147-A177-3AD203B41FA5}">
                      <a16:colId xmlns:a16="http://schemas.microsoft.com/office/drawing/2014/main" val="4238653170"/>
                    </a:ext>
                  </a:extLst>
                </a:gridCol>
                <a:gridCol w="609600">
                  <a:extLst>
                    <a:ext uri="{9D8B030D-6E8A-4147-A177-3AD203B41FA5}">
                      <a16:colId xmlns:a16="http://schemas.microsoft.com/office/drawing/2014/main" val="469264375"/>
                    </a:ext>
                  </a:extLst>
                </a:gridCol>
                <a:gridCol w="609600">
                  <a:extLst>
                    <a:ext uri="{9D8B030D-6E8A-4147-A177-3AD203B41FA5}">
                      <a16:colId xmlns:a16="http://schemas.microsoft.com/office/drawing/2014/main" val="4101082026"/>
                    </a:ext>
                  </a:extLst>
                </a:gridCol>
                <a:gridCol w="609600">
                  <a:extLst>
                    <a:ext uri="{9D8B030D-6E8A-4147-A177-3AD203B41FA5}">
                      <a16:colId xmlns:a16="http://schemas.microsoft.com/office/drawing/2014/main" val="1117336595"/>
                    </a:ext>
                  </a:extLst>
                </a:gridCol>
                <a:gridCol w="609600">
                  <a:extLst>
                    <a:ext uri="{9D8B030D-6E8A-4147-A177-3AD203B41FA5}">
                      <a16:colId xmlns:a16="http://schemas.microsoft.com/office/drawing/2014/main" val="1893091562"/>
                    </a:ext>
                  </a:extLst>
                </a:gridCol>
                <a:gridCol w="609600">
                  <a:extLst>
                    <a:ext uri="{9D8B030D-6E8A-4147-A177-3AD203B41FA5}">
                      <a16:colId xmlns:a16="http://schemas.microsoft.com/office/drawing/2014/main" val="689643760"/>
                    </a:ext>
                  </a:extLst>
                </a:gridCol>
                <a:gridCol w="609600">
                  <a:extLst>
                    <a:ext uri="{9D8B030D-6E8A-4147-A177-3AD203B41FA5}">
                      <a16:colId xmlns:a16="http://schemas.microsoft.com/office/drawing/2014/main" val="722672945"/>
                    </a:ext>
                  </a:extLst>
                </a:gridCol>
                <a:gridCol w="609600">
                  <a:extLst>
                    <a:ext uri="{9D8B030D-6E8A-4147-A177-3AD203B41FA5}">
                      <a16:colId xmlns:a16="http://schemas.microsoft.com/office/drawing/2014/main" val="757194862"/>
                    </a:ext>
                  </a:extLst>
                </a:gridCol>
              </a:tblGrid>
              <a:tr h="3921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rgbClr val="FF3300"/>
                          </a:solidFill>
                          <a:effectLst/>
                          <a:latin typeface="Times New Roman" panose="02020603050405020304" pitchFamily="18" charset="0"/>
                        </a:rPr>
                        <a:t>17</a:t>
                      </a:r>
                      <a:endParaRPr kumimoji="0" lang="en-GB" altLang="en-US" sz="2800" b="0" i="0" u="none" strike="noStrike" cap="none" normalizeH="0" baseline="0" smtClean="0">
                        <a:ln>
                          <a:noFill/>
                        </a:ln>
                        <a:solidFill>
                          <a:srgbClr val="FF33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13</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rgbClr val="FF3300"/>
                          </a:solidFill>
                          <a:effectLst/>
                          <a:latin typeface="Times New Roman" panose="02020603050405020304" pitchFamily="18" charset="0"/>
                        </a:rPr>
                        <a:t>4</a:t>
                      </a:r>
                      <a:endParaRPr kumimoji="0" lang="en-GB" altLang="en-US" sz="2800" b="0" i="0" u="none" strike="noStrike" cap="none" normalizeH="0" baseline="0" smtClean="0">
                        <a:ln>
                          <a:noFill/>
                        </a:ln>
                        <a:solidFill>
                          <a:srgbClr val="FF33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3021805"/>
                  </a:ext>
                </a:extLst>
              </a:tr>
              <a:tr h="19843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6121003"/>
                  </a:ext>
                </a:extLst>
              </a:tr>
            </a:tbl>
          </a:graphicData>
        </a:graphic>
      </p:graphicFrame>
      <p:graphicFrame>
        <p:nvGraphicFramePr>
          <p:cNvPr id="380072" name="Group 1192"/>
          <p:cNvGraphicFramePr>
            <a:graphicFrameLocks noGrp="1"/>
          </p:cNvGraphicFramePr>
          <p:nvPr/>
        </p:nvGraphicFramePr>
        <p:xfrm>
          <a:off x="3048000" y="4267201"/>
          <a:ext cx="6096000" cy="1279924"/>
        </p:xfrm>
        <a:graphic>
          <a:graphicData uri="http://schemas.openxmlformats.org/drawingml/2006/table">
            <a:tbl>
              <a:tblPr/>
              <a:tblGrid>
                <a:gridCol w="609600">
                  <a:extLst>
                    <a:ext uri="{9D8B030D-6E8A-4147-A177-3AD203B41FA5}">
                      <a16:colId xmlns:a16="http://schemas.microsoft.com/office/drawing/2014/main" val="2514940824"/>
                    </a:ext>
                  </a:extLst>
                </a:gridCol>
                <a:gridCol w="609600">
                  <a:extLst>
                    <a:ext uri="{9D8B030D-6E8A-4147-A177-3AD203B41FA5}">
                      <a16:colId xmlns:a16="http://schemas.microsoft.com/office/drawing/2014/main" val="1148941610"/>
                    </a:ext>
                  </a:extLst>
                </a:gridCol>
                <a:gridCol w="609600">
                  <a:extLst>
                    <a:ext uri="{9D8B030D-6E8A-4147-A177-3AD203B41FA5}">
                      <a16:colId xmlns:a16="http://schemas.microsoft.com/office/drawing/2014/main" val="1318774558"/>
                    </a:ext>
                  </a:extLst>
                </a:gridCol>
                <a:gridCol w="609600">
                  <a:extLst>
                    <a:ext uri="{9D8B030D-6E8A-4147-A177-3AD203B41FA5}">
                      <a16:colId xmlns:a16="http://schemas.microsoft.com/office/drawing/2014/main" val="1899181044"/>
                    </a:ext>
                  </a:extLst>
                </a:gridCol>
                <a:gridCol w="609600">
                  <a:extLst>
                    <a:ext uri="{9D8B030D-6E8A-4147-A177-3AD203B41FA5}">
                      <a16:colId xmlns:a16="http://schemas.microsoft.com/office/drawing/2014/main" val="1412387367"/>
                    </a:ext>
                  </a:extLst>
                </a:gridCol>
                <a:gridCol w="609600">
                  <a:extLst>
                    <a:ext uri="{9D8B030D-6E8A-4147-A177-3AD203B41FA5}">
                      <a16:colId xmlns:a16="http://schemas.microsoft.com/office/drawing/2014/main" val="3086513024"/>
                    </a:ext>
                  </a:extLst>
                </a:gridCol>
                <a:gridCol w="609600">
                  <a:extLst>
                    <a:ext uri="{9D8B030D-6E8A-4147-A177-3AD203B41FA5}">
                      <a16:colId xmlns:a16="http://schemas.microsoft.com/office/drawing/2014/main" val="2908530703"/>
                    </a:ext>
                  </a:extLst>
                </a:gridCol>
                <a:gridCol w="609600">
                  <a:extLst>
                    <a:ext uri="{9D8B030D-6E8A-4147-A177-3AD203B41FA5}">
                      <a16:colId xmlns:a16="http://schemas.microsoft.com/office/drawing/2014/main" val="3595115550"/>
                    </a:ext>
                  </a:extLst>
                </a:gridCol>
                <a:gridCol w="609600">
                  <a:extLst>
                    <a:ext uri="{9D8B030D-6E8A-4147-A177-3AD203B41FA5}">
                      <a16:colId xmlns:a16="http://schemas.microsoft.com/office/drawing/2014/main" val="3115598483"/>
                    </a:ext>
                  </a:extLst>
                </a:gridCol>
                <a:gridCol w="609600">
                  <a:extLst>
                    <a:ext uri="{9D8B030D-6E8A-4147-A177-3AD203B41FA5}">
                      <a16:colId xmlns:a16="http://schemas.microsoft.com/office/drawing/2014/main" val="618653429"/>
                    </a:ext>
                  </a:extLst>
                </a:gridCol>
              </a:tblGrid>
              <a:tr h="51788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rgbClr val="FF3300"/>
                          </a:solidFill>
                          <a:effectLst/>
                          <a:latin typeface="Times New Roman" panose="02020603050405020304" pitchFamily="18" charset="0"/>
                        </a:rPr>
                        <a:t>4</a:t>
                      </a:r>
                      <a:endParaRPr kumimoji="0" lang="en-GB" altLang="en-US" sz="2800" b="0" i="0" u="none" strike="noStrike" cap="none" normalizeH="0" baseline="0" smtClean="0">
                        <a:ln>
                          <a:noFill/>
                        </a:ln>
                        <a:solidFill>
                          <a:srgbClr val="FF3300"/>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rgbClr val="FF3300"/>
                          </a:solidFill>
                          <a:effectLst/>
                          <a:latin typeface="Times New Roman" panose="02020603050405020304" pitchFamily="18" charset="0"/>
                        </a:rPr>
                        <a:t>13</a:t>
                      </a:r>
                      <a:endParaRPr kumimoji="0" lang="en-GB" altLang="en-US" sz="2800" b="0" i="0" u="none" strike="noStrike" cap="none" normalizeH="0" baseline="0" smtClean="0">
                        <a:ln>
                          <a:noFill/>
                        </a:ln>
                        <a:solidFill>
                          <a:srgbClr val="FF3300"/>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3862755"/>
                  </a:ext>
                </a:extLst>
              </a:tr>
              <a:tr h="76163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marT="45661" marB="456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5711663"/>
                  </a:ext>
                </a:extLst>
              </a:tr>
            </a:tbl>
          </a:graphicData>
        </a:graphic>
      </p:graphicFrame>
    </p:spTree>
    <p:extLst>
      <p:ext uri="{BB962C8B-B14F-4D97-AF65-F5344CB8AC3E}">
        <p14:creationId xmlns:p14="http://schemas.microsoft.com/office/powerpoint/2010/main" val="2525949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79996"/>
                                        </p:tgtEl>
                                        <p:attrNameLst>
                                          <p:attrName>style.visibility</p:attrName>
                                        </p:attrNameLst>
                                      </p:cBhvr>
                                      <p:to>
                                        <p:strVal val="visible"/>
                                      </p:to>
                                    </p:set>
                                    <p:anim calcmode="lin" valueType="num">
                                      <p:cBhvr additive="base">
                                        <p:cTn id="7" dur="500" fill="hold"/>
                                        <p:tgtEl>
                                          <p:spTgt spid="379996"/>
                                        </p:tgtEl>
                                        <p:attrNameLst>
                                          <p:attrName>ppt_x</p:attrName>
                                        </p:attrNameLst>
                                      </p:cBhvr>
                                      <p:tavLst>
                                        <p:tav tm="0">
                                          <p:val>
                                            <p:strVal val="0-#ppt_w/2"/>
                                          </p:val>
                                        </p:tav>
                                        <p:tav tm="100000">
                                          <p:val>
                                            <p:strVal val="#ppt_x"/>
                                          </p:val>
                                        </p:tav>
                                      </p:tavLst>
                                    </p:anim>
                                    <p:anim calcmode="lin" valueType="num">
                                      <p:cBhvr additive="base">
                                        <p:cTn id="8" dur="500" fill="hold"/>
                                        <p:tgtEl>
                                          <p:spTgt spid="3799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79998"/>
                                        </p:tgtEl>
                                        <p:attrNameLst>
                                          <p:attrName>style.visibility</p:attrName>
                                        </p:attrNameLst>
                                      </p:cBhvr>
                                      <p:to>
                                        <p:strVal val="visible"/>
                                      </p:to>
                                    </p:set>
                                    <p:anim calcmode="lin" valueType="num">
                                      <p:cBhvr additive="base">
                                        <p:cTn id="13" dur="500" fill="hold"/>
                                        <p:tgtEl>
                                          <p:spTgt spid="379998"/>
                                        </p:tgtEl>
                                        <p:attrNameLst>
                                          <p:attrName>ppt_x</p:attrName>
                                        </p:attrNameLst>
                                      </p:cBhvr>
                                      <p:tavLst>
                                        <p:tav tm="0">
                                          <p:val>
                                            <p:strVal val="0-#ppt_w/2"/>
                                          </p:val>
                                        </p:tav>
                                        <p:tav tm="100000">
                                          <p:val>
                                            <p:strVal val="#ppt_x"/>
                                          </p:val>
                                        </p:tav>
                                      </p:tavLst>
                                    </p:anim>
                                    <p:anim calcmode="lin" valueType="num">
                                      <p:cBhvr additive="base">
                                        <p:cTn id="14" dur="500" fill="hold"/>
                                        <p:tgtEl>
                                          <p:spTgt spid="3799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80035"/>
                                        </p:tgtEl>
                                        <p:attrNameLst>
                                          <p:attrName>style.visibility</p:attrName>
                                        </p:attrNameLst>
                                      </p:cBhvr>
                                      <p:to>
                                        <p:strVal val="visible"/>
                                      </p:to>
                                    </p:set>
                                    <p:anim calcmode="lin" valueType="num">
                                      <p:cBhvr additive="base">
                                        <p:cTn id="19" dur="500" fill="hold"/>
                                        <p:tgtEl>
                                          <p:spTgt spid="380035"/>
                                        </p:tgtEl>
                                        <p:attrNameLst>
                                          <p:attrName>ppt_x</p:attrName>
                                        </p:attrNameLst>
                                      </p:cBhvr>
                                      <p:tavLst>
                                        <p:tav tm="0">
                                          <p:val>
                                            <p:strVal val="0-#ppt_w/2"/>
                                          </p:val>
                                        </p:tav>
                                        <p:tav tm="100000">
                                          <p:val>
                                            <p:strVal val="#ppt_x"/>
                                          </p:val>
                                        </p:tav>
                                      </p:tavLst>
                                    </p:anim>
                                    <p:anim calcmode="lin" valueType="num">
                                      <p:cBhvr additive="base">
                                        <p:cTn id="20" dur="500" fill="hold"/>
                                        <p:tgtEl>
                                          <p:spTgt spid="38003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380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B46643A-7D87-42CB-AD40-E84338307A5A}" type="slidenum">
              <a:rPr lang="lv-LV" altLang="en-US" sz="1400"/>
              <a:pPr>
                <a:spcBef>
                  <a:spcPct val="0"/>
                </a:spcBef>
                <a:buFontTx/>
                <a:buNone/>
              </a:pPr>
              <a:t>33</a:t>
            </a:fld>
            <a:endParaRPr lang="lv-LV" altLang="en-US" sz="1400"/>
          </a:p>
        </p:txBody>
      </p:sp>
      <p:sp>
        <p:nvSpPr>
          <p:cNvPr id="33795" name="Rectangle 2"/>
          <p:cNvSpPr>
            <a:spLocks noGrp="1" noChangeArrowheads="1"/>
          </p:cNvSpPr>
          <p:nvPr>
            <p:ph type="title"/>
          </p:nvPr>
        </p:nvSpPr>
        <p:spPr/>
        <p:txBody>
          <a:bodyPr/>
          <a:lstStyle/>
          <a:p>
            <a:pPr eaLnBrk="1" hangingPunct="1"/>
            <a:r>
              <a:rPr lang="lv-LV" altLang="en-US" dirty="0" smtClean="0"/>
              <a:t>Quick Sort Example</a:t>
            </a:r>
          </a:p>
        </p:txBody>
      </p:sp>
      <p:graphicFrame>
        <p:nvGraphicFramePr>
          <p:cNvPr id="381025" name="Group 97"/>
          <p:cNvGraphicFramePr>
            <a:graphicFrameLocks noGrp="1"/>
          </p:cNvGraphicFramePr>
          <p:nvPr/>
        </p:nvGraphicFramePr>
        <p:xfrm>
          <a:off x="2971800" y="1752601"/>
          <a:ext cx="6096000" cy="1279924"/>
        </p:xfrm>
        <a:graphic>
          <a:graphicData uri="http://schemas.openxmlformats.org/drawingml/2006/table">
            <a:tbl>
              <a:tblPr/>
              <a:tblGrid>
                <a:gridCol w="609600">
                  <a:extLst>
                    <a:ext uri="{9D8B030D-6E8A-4147-A177-3AD203B41FA5}">
                      <a16:colId xmlns:a16="http://schemas.microsoft.com/office/drawing/2014/main" val="2587983090"/>
                    </a:ext>
                  </a:extLst>
                </a:gridCol>
                <a:gridCol w="609600">
                  <a:extLst>
                    <a:ext uri="{9D8B030D-6E8A-4147-A177-3AD203B41FA5}">
                      <a16:colId xmlns:a16="http://schemas.microsoft.com/office/drawing/2014/main" val="3069958371"/>
                    </a:ext>
                  </a:extLst>
                </a:gridCol>
                <a:gridCol w="609600">
                  <a:extLst>
                    <a:ext uri="{9D8B030D-6E8A-4147-A177-3AD203B41FA5}">
                      <a16:colId xmlns:a16="http://schemas.microsoft.com/office/drawing/2014/main" val="2179706047"/>
                    </a:ext>
                  </a:extLst>
                </a:gridCol>
                <a:gridCol w="609600">
                  <a:extLst>
                    <a:ext uri="{9D8B030D-6E8A-4147-A177-3AD203B41FA5}">
                      <a16:colId xmlns:a16="http://schemas.microsoft.com/office/drawing/2014/main" val="987173793"/>
                    </a:ext>
                  </a:extLst>
                </a:gridCol>
                <a:gridCol w="609600">
                  <a:extLst>
                    <a:ext uri="{9D8B030D-6E8A-4147-A177-3AD203B41FA5}">
                      <a16:colId xmlns:a16="http://schemas.microsoft.com/office/drawing/2014/main" val="47058495"/>
                    </a:ext>
                  </a:extLst>
                </a:gridCol>
                <a:gridCol w="609600">
                  <a:extLst>
                    <a:ext uri="{9D8B030D-6E8A-4147-A177-3AD203B41FA5}">
                      <a16:colId xmlns:a16="http://schemas.microsoft.com/office/drawing/2014/main" val="1710500385"/>
                    </a:ext>
                  </a:extLst>
                </a:gridCol>
                <a:gridCol w="609600">
                  <a:extLst>
                    <a:ext uri="{9D8B030D-6E8A-4147-A177-3AD203B41FA5}">
                      <a16:colId xmlns:a16="http://schemas.microsoft.com/office/drawing/2014/main" val="2271511404"/>
                    </a:ext>
                  </a:extLst>
                </a:gridCol>
                <a:gridCol w="609600">
                  <a:extLst>
                    <a:ext uri="{9D8B030D-6E8A-4147-A177-3AD203B41FA5}">
                      <a16:colId xmlns:a16="http://schemas.microsoft.com/office/drawing/2014/main" val="1003045330"/>
                    </a:ext>
                  </a:extLst>
                </a:gridCol>
                <a:gridCol w="609600">
                  <a:extLst>
                    <a:ext uri="{9D8B030D-6E8A-4147-A177-3AD203B41FA5}">
                      <a16:colId xmlns:a16="http://schemas.microsoft.com/office/drawing/2014/main" val="2348959410"/>
                    </a:ext>
                  </a:extLst>
                </a:gridCol>
                <a:gridCol w="609600">
                  <a:extLst>
                    <a:ext uri="{9D8B030D-6E8A-4147-A177-3AD203B41FA5}">
                      <a16:colId xmlns:a16="http://schemas.microsoft.com/office/drawing/2014/main" val="339081246"/>
                    </a:ext>
                  </a:extLst>
                </a:gridCol>
              </a:tblGrid>
              <a:tr h="51788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rgbClr val="FF3300"/>
                          </a:solidFill>
                          <a:effectLst/>
                          <a:latin typeface="Times New Roman" panose="02020603050405020304" pitchFamily="18" charset="0"/>
                        </a:rPr>
                        <a:t>4</a:t>
                      </a:r>
                      <a:endParaRPr kumimoji="0" lang="en-GB" altLang="en-US" sz="2800" b="0" i="0" u="none" strike="noStrike" cap="none" normalizeH="0" baseline="0" smtClean="0">
                        <a:ln>
                          <a:noFill/>
                        </a:ln>
                        <a:solidFill>
                          <a:srgbClr val="FF3300"/>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rgbClr val="FF3300"/>
                          </a:solidFill>
                          <a:effectLst/>
                          <a:latin typeface="Times New Roman" panose="02020603050405020304" pitchFamily="18" charset="0"/>
                        </a:rPr>
                        <a:t>13</a:t>
                      </a:r>
                      <a:endParaRPr kumimoji="0" lang="en-GB" altLang="en-US" sz="2800" b="0" i="0" u="none" strike="noStrike" cap="none" normalizeH="0" baseline="0" smtClean="0">
                        <a:ln>
                          <a:noFill/>
                        </a:ln>
                        <a:solidFill>
                          <a:srgbClr val="FF3300"/>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97054889"/>
                  </a:ext>
                </a:extLst>
              </a:tr>
              <a:tr h="76163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marT="45661" marB="456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9956990"/>
                  </a:ext>
                </a:extLst>
              </a:tr>
            </a:tbl>
          </a:graphicData>
        </a:graphic>
      </p:graphicFrame>
      <p:graphicFrame>
        <p:nvGraphicFramePr>
          <p:cNvPr id="381102" name="Group 174"/>
          <p:cNvGraphicFramePr>
            <a:graphicFrameLocks noGrp="1"/>
          </p:cNvGraphicFramePr>
          <p:nvPr/>
        </p:nvGraphicFramePr>
        <p:xfrm>
          <a:off x="2971800" y="3124201"/>
          <a:ext cx="6096000" cy="517880"/>
        </p:xfrm>
        <a:graphic>
          <a:graphicData uri="http://schemas.openxmlformats.org/drawingml/2006/table">
            <a:tbl>
              <a:tblPr/>
              <a:tblGrid>
                <a:gridCol w="609600">
                  <a:extLst>
                    <a:ext uri="{9D8B030D-6E8A-4147-A177-3AD203B41FA5}">
                      <a16:colId xmlns:a16="http://schemas.microsoft.com/office/drawing/2014/main" val="1684003148"/>
                    </a:ext>
                  </a:extLst>
                </a:gridCol>
                <a:gridCol w="609600">
                  <a:extLst>
                    <a:ext uri="{9D8B030D-6E8A-4147-A177-3AD203B41FA5}">
                      <a16:colId xmlns:a16="http://schemas.microsoft.com/office/drawing/2014/main" val="2824684912"/>
                    </a:ext>
                  </a:extLst>
                </a:gridCol>
                <a:gridCol w="609600">
                  <a:extLst>
                    <a:ext uri="{9D8B030D-6E8A-4147-A177-3AD203B41FA5}">
                      <a16:colId xmlns:a16="http://schemas.microsoft.com/office/drawing/2014/main" val="4079502964"/>
                    </a:ext>
                  </a:extLst>
                </a:gridCol>
                <a:gridCol w="609600">
                  <a:extLst>
                    <a:ext uri="{9D8B030D-6E8A-4147-A177-3AD203B41FA5}">
                      <a16:colId xmlns:a16="http://schemas.microsoft.com/office/drawing/2014/main" val="1642188414"/>
                    </a:ext>
                  </a:extLst>
                </a:gridCol>
                <a:gridCol w="609600">
                  <a:extLst>
                    <a:ext uri="{9D8B030D-6E8A-4147-A177-3AD203B41FA5}">
                      <a16:colId xmlns:a16="http://schemas.microsoft.com/office/drawing/2014/main" val="2463041762"/>
                    </a:ext>
                  </a:extLst>
                </a:gridCol>
                <a:gridCol w="609600">
                  <a:extLst>
                    <a:ext uri="{9D8B030D-6E8A-4147-A177-3AD203B41FA5}">
                      <a16:colId xmlns:a16="http://schemas.microsoft.com/office/drawing/2014/main" val="281311000"/>
                    </a:ext>
                  </a:extLst>
                </a:gridCol>
                <a:gridCol w="609600">
                  <a:extLst>
                    <a:ext uri="{9D8B030D-6E8A-4147-A177-3AD203B41FA5}">
                      <a16:colId xmlns:a16="http://schemas.microsoft.com/office/drawing/2014/main" val="3856213839"/>
                    </a:ext>
                  </a:extLst>
                </a:gridCol>
                <a:gridCol w="609600">
                  <a:extLst>
                    <a:ext uri="{9D8B030D-6E8A-4147-A177-3AD203B41FA5}">
                      <a16:colId xmlns:a16="http://schemas.microsoft.com/office/drawing/2014/main" val="1309650132"/>
                    </a:ext>
                  </a:extLst>
                </a:gridCol>
                <a:gridCol w="609600">
                  <a:extLst>
                    <a:ext uri="{9D8B030D-6E8A-4147-A177-3AD203B41FA5}">
                      <a16:colId xmlns:a16="http://schemas.microsoft.com/office/drawing/2014/main" val="2852538388"/>
                    </a:ext>
                  </a:extLst>
                </a:gridCol>
                <a:gridCol w="609600">
                  <a:extLst>
                    <a:ext uri="{9D8B030D-6E8A-4147-A177-3AD203B41FA5}">
                      <a16:colId xmlns:a16="http://schemas.microsoft.com/office/drawing/2014/main" val="1425093104"/>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rgbClr val="FF3300"/>
                          </a:solidFill>
                          <a:effectLst/>
                          <a:latin typeface="Times New Roman" panose="02020603050405020304" pitchFamily="18" charset="0"/>
                        </a:rPr>
                        <a:t>13</a:t>
                      </a:r>
                      <a:endParaRPr kumimoji="0" lang="en-GB" altLang="en-US" sz="2800" b="0" i="0" u="none" strike="noStrike" cap="none" normalizeH="0" baseline="0" smtClean="0">
                        <a:ln>
                          <a:noFill/>
                        </a:ln>
                        <a:solidFill>
                          <a:srgbClr val="FF3300"/>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rgbClr val="FF3300"/>
                          </a:solidFill>
                          <a:effectLst/>
                          <a:latin typeface="Times New Roman" panose="02020603050405020304" pitchFamily="18" charset="0"/>
                        </a:rPr>
                        <a:t>4</a:t>
                      </a:r>
                      <a:endParaRPr kumimoji="0" lang="en-GB" altLang="en-US" sz="2800" b="0" i="0" u="none" strike="noStrike" cap="none" normalizeH="0" baseline="0" smtClean="0">
                        <a:ln>
                          <a:noFill/>
                        </a:ln>
                        <a:solidFill>
                          <a:srgbClr val="FF3300"/>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6357289"/>
                  </a:ext>
                </a:extLst>
              </a:tr>
            </a:tbl>
          </a:graphicData>
        </a:graphic>
      </p:graphicFrame>
      <p:graphicFrame>
        <p:nvGraphicFramePr>
          <p:cNvPr id="381103" name="Group 175"/>
          <p:cNvGraphicFramePr>
            <a:graphicFrameLocks noGrp="1"/>
          </p:cNvGraphicFramePr>
          <p:nvPr/>
        </p:nvGraphicFramePr>
        <p:xfrm>
          <a:off x="2971800" y="3810001"/>
          <a:ext cx="6096000" cy="517880"/>
        </p:xfrm>
        <a:graphic>
          <a:graphicData uri="http://schemas.openxmlformats.org/drawingml/2006/table">
            <a:tbl>
              <a:tblPr/>
              <a:tblGrid>
                <a:gridCol w="609600">
                  <a:extLst>
                    <a:ext uri="{9D8B030D-6E8A-4147-A177-3AD203B41FA5}">
                      <a16:colId xmlns:a16="http://schemas.microsoft.com/office/drawing/2014/main" val="1539291663"/>
                    </a:ext>
                  </a:extLst>
                </a:gridCol>
                <a:gridCol w="609600">
                  <a:extLst>
                    <a:ext uri="{9D8B030D-6E8A-4147-A177-3AD203B41FA5}">
                      <a16:colId xmlns:a16="http://schemas.microsoft.com/office/drawing/2014/main" val="211931463"/>
                    </a:ext>
                  </a:extLst>
                </a:gridCol>
                <a:gridCol w="609600">
                  <a:extLst>
                    <a:ext uri="{9D8B030D-6E8A-4147-A177-3AD203B41FA5}">
                      <a16:colId xmlns:a16="http://schemas.microsoft.com/office/drawing/2014/main" val="601776075"/>
                    </a:ext>
                  </a:extLst>
                </a:gridCol>
                <a:gridCol w="609600">
                  <a:extLst>
                    <a:ext uri="{9D8B030D-6E8A-4147-A177-3AD203B41FA5}">
                      <a16:colId xmlns:a16="http://schemas.microsoft.com/office/drawing/2014/main" val="2032216417"/>
                    </a:ext>
                  </a:extLst>
                </a:gridCol>
                <a:gridCol w="609600">
                  <a:extLst>
                    <a:ext uri="{9D8B030D-6E8A-4147-A177-3AD203B41FA5}">
                      <a16:colId xmlns:a16="http://schemas.microsoft.com/office/drawing/2014/main" val="2405183422"/>
                    </a:ext>
                  </a:extLst>
                </a:gridCol>
                <a:gridCol w="609600">
                  <a:extLst>
                    <a:ext uri="{9D8B030D-6E8A-4147-A177-3AD203B41FA5}">
                      <a16:colId xmlns:a16="http://schemas.microsoft.com/office/drawing/2014/main" val="3429457910"/>
                    </a:ext>
                  </a:extLst>
                </a:gridCol>
                <a:gridCol w="609600">
                  <a:extLst>
                    <a:ext uri="{9D8B030D-6E8A-4147-A177-3AD203B41FA5}">
                      <a16:colId xmlns:a16="http://schemas.microsoft.com/office/drawing/2014/main" val="3138873041"/>
                    </a:ext>
                  </a:extLst>
                </a:gridCol>
                <a:gridCol w="609600">
                  <a:extLst>
                    <a:ext uri="{9D8B030D-6E8A-4147-A177-3AD203B41FA5}">
                      <a16:colId xmlns:a16="http://schemas.microsoft.com/office/drawing/2014/main" val="1621719689"/>
                    </a:ext>
                  </a:extLst>
                </a:gridCol>
                <a:gridCol w="609600">
                  <a:extLst>
                    <a:ext uri="{9D8B030D-6E8A-4147-A177-3AD203B41FA5}">
                      <a16:colId xmlns:a16="http://schemas.microsoft.com/office/drawing/2014/main" val="2346658233"/>
                    </a:ext>
                  </a:extLst>
                </a:gridCol>
                <a:gridCol w="609600">
                  <a:extLst>
                    <a:ext uri="{9D8B030D-6E8A-4147-A177-3AD203B41FA5}">
                      <a16:colId xmlns:a16="http://schemas.microsoft.com/office/drawing/2014/main" val="2048890311"/>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bg1"/>
                          </a:solidFill>
                          <a:effectLst/>
                          <a:latin typeface="Times New Roman" panose="02020603050405020304" pitchFamily="18" charset="0"/>
                        </a:rPr>
                        <a:t>9</a:t>
                      </a:r>
                      <a:endParaRPr kumimoji="0" lang="en-GB" altLang="en-US" sz="2800" b="0" i="0" u="none" strike="noStrike" cap="none" normalizeH="0" baseline="0" smtClean="0">
                        <a:ln>
                          <a:noFill/>
                        </a:ln>
                        <a:solidFill>
                          <a:schemeClr val="bg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rgbClr val="FF3300"/>
                          </a:solidFill>
                          <a:effectLst/>
                          <a:latin typeface="Times New Roman" panose="02020603050405020304" pitchFamily="18" charset="0"/>
                        </a:rPr>
                        <a:t>4</a:t>
                      </a:r>
                      <a:endParaRPr kumimoji="0" lang="en-GB" altLang="en-US" sz="2800" b="0" i="0" u="none" strike="noStrike" cap="none" normalizeH="0" baseline="0" smtClean="0">
                        <a:ln>
                          <a:noFill/>
                        </a:ln>
                        <a:solidFill>
                          <a:srgbClr val="FF3300"/>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13</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83236669"/>
                  </a:ext>
                </a:extLst>
              </a:tr>
            </a:tbl>
          </a:graphicData>
        </a:graphic>
      </p:graphicFrame>
      <p:graphicFrame>
        <p:nvGraphicFramePr>
          <p:cNvPr id="381154" name="Group 226"/>
          <p:cNvGraphicFramePr>
            <a:graphicFrameLocks noGrp="1"/>
          </p:cNvGraphicFramePr>
          <p:nvPr/>
        </p:nvGraphicFramePr>
        <p:xfrm>
          <a:off x="2971800" y="4495801"/>
          <a:ext cx="6096000" cy="517880"/>
        </p:xfrm>
        <a:graphic>
          <a:graphicData uri="http://schemas.openxmlformats.org/drawingml/2006/table">
            <a:tbl>
              <a:tblPr/>
              <a:tblGrid>
                <a:gridCol w="609600">
                  <a:extLst>
                    <a:ext uri="{9D8B030D-6E8A-4147-A177-3AD203B41FA5}">
                      <a16:colId xmlns:a16="http://schemas.microsoft.com/office/drawing/2014/main" val="151127678"/>
                    </a:ext>
                  </a:extLst>
                </a:gridCol>
                <a:gridCol w="609600">
                  <a:extLst>
                    <a:ext uri="{9D8B030D-6E8A-4147-A177-3AD203B41FA5}">
                      <a16:colId xmlns:a16="http://schemas.microsoft.com/office/drawing/2014/main" val="2914607763"/>
                    </a:ext>
                  </a:extLst>
                </a:gridCol>
                <a:gridCol w="609600">
                  <a:extLst>
                    <a:ext uri="{9D8B030D-6E8A-4147-A177-3AD203B41FA5}">
                      <a16:colId xmlns:a16="http://schemas.microsoft.com/office/drawing/2014/main" val="2070984024"/>
                    </a:ext>
                  </a:extLst>
                </a:gridCol>
                <a:gridCol w="609600">
                  <a:extLst>
                    <a:ext uri="{9D8B030D-6E8A-4147-A177-3AD203B41FA5}">
                      <a16:colId xmlns:a16="http://schemas.microsoft.com/office/drawing/2014/main" val="1399779018"/>
                    </a:ext>
                  </a:extLst>
                </a:gridCol>
                <a:gridCol w="609600">
                  <a:extLst>
                    <a:ext uri="{9D8B030D-6E8A-4147-A177-3AD203B41FA5}">
                      <a16:colId xmlns:a16="http://schemas.microsoft.com/office/drawing/2014/main" val="595754142"/>
                    </a:ext>
                  </a:extLst>
                </a:gridCol>
                <a:gridCol w="609600">
                  <a:extLst>
                    <a:ext uri="{9D8B030D-6E8A-4147-A177-3AD203B41FA5}">
                      <a16:colId xmlns:a16="http://schemas.microsoft.com/office/drawing/2014/main" val="2115144321"/>
                    </a:ext>
                  </a:extLst>
                </a:gridCol>
                <a:gridCol w="609600">
                  <a:extLst>
                    <a:ext uri="{9D8B030D-6E8A-4147-A177-3AD203B41FA5}">
                      <a16:colId xmlns:a16="http://schemas.microsoft.com/office/drawing/2014/main" val="4272295487"/>
                    </a:ext>
                  </a:extLst>
                </a:gridCol>
                <a:gridCol w="609600">
                  <a:extLst>
                    <a:ext uri="{9D8B030D-6E8A-4147-A177-3AD203B41FA5}">
                      <a16:colId xmlns:a16="http://schemas.microsoft.com/office/drawing/2014/main" val="1072443570"/>
                    </a:ext>
                  </a:extLst>
                </a:gridCol>
                <a:gridCol w="609600">
                  <a:extLst>
                    <a:ext uri="{9D8B030D-6E8A-4147-A177-3AD203B41FA5}">
                      <a16:colId xmlns:a16="http://schemas.microsoft.com/office/drawing/2014/main" val="637293497"/>
                    </a:ext>
                  </a:extLst>
                </a:gridCol>
                <a:gridCol w="609600">
                  <a:extLst>
                    <a:ext uri="{9D8B030D-6E8A-4147-A177-3AD203B41FA5}">
                      <a16:colId xmlns:a16="http://schemas.microsoft.com/office/drawing/2014/main" val="478306424"/>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13</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3017525"/>
                  </a:ext>
                </a:extLst>
              </a:tr>
            </a:tbl>
          </a:graphicData>
        </a:graphic>
      </p:graphicFrame>
    </p:spTree>
    <p:extLst>
      <p:ext uri="{BB962C8B-B14F-4D97-AF65-F5344CB8AC3E}">
        <p14:creationId xmlns:p14="http://schemas.microsoft.com/office/powerpoint/2010/main" val="2983926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81025"/>
                                        </p:tgtEl>
                                        <p:attrNameLst>
                                          <p:attrName>style.visibility</p:attrName>
                                        </p:attrNameLst>
                                      </p:cBhvr>
                                      <p:to>
                                        <p:strVal val="visible"/>
                                      </p:to>
                                    </p:set>
                                    <p:anim calcmode="lin" valueType="num">
                                      <p:cBhvr additive="base">
                                        <p:cTn id="7" dur="500" fill="hold"/>
                                        <p:tgtEl>
                                          <p:spTgt spid="381025"/>
                                        </p:tgtEl>
                                        <p:attrNameLst>
                                          <p:attrName>ppt_x</p:attrName>
                                        </p:attrNameLst>
                                      </p:cBhvr>
                                      <p:tavLst>
                                        <p:tav tm="0">
                                          <p:val>
                                            <p:strVal val="0-#ppt_w/2"/>
                                          </p:val>
                                        </p:tav>
                                        <p:tav tm="100000">
                                          <p:val>
                                            <p:strVal val="#ppt_x"/>
                                          </p:val>
                                        </p:tav>
                                      </p:tavLst>
                                    </p:anim>
                                    <p:anim calcmode="lin" valueType="num">
                                      <p:cBhvr additive="base">
                                        <p:cTn id="8" dur="500" fill="hold"/>
                                        <p:tgtEl>
                                          <p:spTgt spid="3810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81102"/>
                                        </p:tgtEl>
                                        <p:attrNameLst>
                                          <p:attrName>style.visibility</p:attrName>
                                        </p:attrNameLst>
                                      </p:cBhvr>
                                      <p:to>
                                        <p:strVal val="visible"/>
                                      </p:to>
                                    </p:set>
                                    <p:anim calcmode="lin" valueType="num">
                                      <p:cBhvr additive="base">
                                        <p:cTn id="13" dur="500" fill="hold"/>
                                        <p:tgtEl>
                                          <p:spTgt spid="381102"/>
                                        </p:tgtEl>
                                        <p:attrNameLst>
                                          <p:attrName>ppt_x</p:attrName>
                                        </p:attrNameLst>
                                      </p:cBhvr>
                                      <p:tavLst>
                                        <p:tav tm="0">
                                          <p:val>
                                            <p:strVal val="0-#ppt_w/2"/>
                                          </p:val>
                                        </p:tav>
                                        <p:tav tm="100000">
                                          <p:val>
                                            <p:strVal val="#ppt_x"/>
                                          </p:val>
                                        </p:tav>
                                      </p:tavLst>
                                    </p:anim>
                                    <p:anim calcmode="lin" valueType="num">
                                      <p:cBhvr additive="base">
                                        <p:cTn id="14" dur="500" fill="hold"/>
                                        <p:tgtEl>
                                          <p:spTgt spid="38110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81103"/>
                                        </p:tgtEl>
                                        <p:attrNameLst>
                                          <p:attrName>style.visibility</p:attrName>
                                        </p:attrNameLst>
                                      </p:cBhvr>
                                      <p:to>
                                        <p:strVal val="visible"/>
                                      </p:to>
                                    </p:set>
                                    <p:anim calcmode="lin" valueType="num">
                                      <p:cBhvr additive="base">
                                        <p:cTn id="19" dur="500" fill="hold"/>
                                        <p:tgtEl>
                                          <p:spTgt spid="381103"/>
                                        </p:tgtEl>
                                        <p:attrNameLst>
                                          <p:attrName>ppt_x</p:attrName>
                                        </p:attrNameLst>
                                      </p:cBhvr>
                                      <p:tavLst>
                                        <p:tav tm="0">
                                          <p:val>
                                            <p:strVal val="0-#ppt_w/2"/>
                                          </p:val>
                                        </p:tav>
                                        <p:tav tm="100000">
                                          <p:val>
                                            <p:strVal val="#ppt_x"/>
                                          </p:val>
                                        </p:tav>
                                      </p:tavLst>
                                    </p:anim>
                                    <p:anim calcmode="lin" valueType="num">
                                      <p:cBhvr additive="base">
                                        <p:cTn id="20" dur="500" fill="hold"/>
                                        <p:tgtEl>
                                          <p:spTgt spid="38110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381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1026"/>
          <p:cNvSpPr>
            <a:spLocks noGrp="1" noChangeArrowheads="1"/>
          </p:cNvSpPr>
          <p:nvPr>
            <p:ph type="title"/>
          </p:nvPr>
        </p:nvSpPr>
        <p:spPr/>
        <p:txBody>
          <a:bodyPr/>
          <a:lstStyle/>
          <a:p>
            <a:pPr eaLnBrk="1" hangingPunct="1"/>
            <a:r>
              <a:rPr lang="lv-LV" altLang="en-US" smtClean="0">
                <a:solidFill>
                  <a:schemeClr val="tx1"/>
                </a:solidFill>
              </a:rPr>
              <a:t>Quick Sort</a:t>
            </a:r>
          </a:p>
        </p:txBody>
      </p:sp>
      <mc:AlternateContent xmlns:mc="http://schemas.openxmlformats.org/markup-compatibility/2006" xmlns:a14="http://schemas.microsoft.com/office/drawing/2010/main">
        <mc:Choice Requires="a14">
          <p:sp>
            <p:nvSpPr>
              <p:cNvPr id="34820" name="Rectangle 1027"/>
              <p:cNvSpPr>
                <a:spLocks noGrp="1" noChangeArrowheads="1"/>
              </p:cNvSpPr>
              <p:nvPr>
                <p:ph idx="1"/>
              </p:nvPr>
            </p:nvSpPr>
            <p:spPr/>
            <p:txBody>
              <a:bodyPr>
                <a:normAutofit fontScale="77500" lnSpcReduction="20000"/>
              </a:bodyPr>
              <a:lstStyle/>
              <a:p>
                <a:pPr eaLnBrk="1" hangingPunct="1">
                  <a:lnSpc>
                    <a:spcPct val="90000"/>
                  </a:lnSpc>
                  <a:buFontTx/>
                  <a:buNone/>
                </a:pPr>
                <a:r>
                  <a:rPr lang="en-US" altLang="en-US" sz="1600" b="1" dirty="0" smtClean="0"/>
                  <a:t>function</a:t>
                </a:r>
                <a:r>
                  <a:rPr lang="lv-LV" altLang="en-US" sz="1600" b="1" dirty="0" smtClean="0"/>
                  <a:t>  </a:t>
                </a:r>
                <a:r>
                  <a:rPr lang="lv-LV" altLang="en-US" sz="1600" i="1" dirty="0"/>
                  <a:t>QuickSort(</a:t>
                </a:r>
                <a:r>
                  <a:rPr lang="lv-LV" altLang="en-US" sz="1600" b="1" dirty="0"/>
                  <a:t>table  </a:t>
                </a:r>
                <a:r>
                  <a:rPr lang="lv-LV" altLang="en-US" sz="1600" dirty="0"/>
                  <a:t>A[</a:t>
                </a:r>
                <a:r>
                  <a:rPr lang="lv-LV" altLang="en-US" sz="1600" i="1" dirty="0"/>
                  <a:t>l</a:t>
                </a:r>
                <a:r>
                  <a:rPr lang="lv-LV" altLang="en-US" sz="1600" dirty="0"/>
                  <a:t>.. </a:t>
                </a:r>
                <a:r>
                  <a:rPr lang="lv-LV" altLang="en-US" sz="1600" i="1" dirty="0"/>
                  <a:t>r</a:t>
                </a:r>
                <a:r>
                  <a:rPr lang="lv-LV" altLang="en-US" sz="1600" dirty="0"/>
                  <a:t>]):</a:t>
                </a:r>
              </a:p>
              <a:p>
                <a:pPr eaLnBrk="1" hangingPunct="1">
                  <a:lnSpc>
                    <a:spcPct val="90000"/>
                  </a:lnSpc>
                  <a:buFontTx/>
                  <a:buNone/>
                </a:pPr>
                <a:r>
                  <a:rPr lang="lv-LV" altLang="en-US" sz="1600" i="1" dirty="0"/>
                  <a:t>	</a:t>
                </a:r>
                <a:r>
                  <a:rPr lang="lv-LV" altLang="en-US" sz="1600" b="1" dirty="0"/>
                  <a:t>if </a:t>
                </a:r>
                <a:r>
                  <a:rPr lang="lv-LV" altLang="en-US" sz="1600" i="1" dirty="0"/>
                  <a:t>l</a:t>
                </a:r>
                <a:r>
                  <a:rPr lang="lv-LV" altLang="en-US" sz="1600" dirty="0"/>
                  <a:t>&lt;r </a:t>
                </a:r>
                <a:r>
                  <a:rPr lang="lv-LV" altLang="en-US" sz="1600" b="1" dirty="0"/>
                  <a:t>then</a:t>
                </a:r>
              </a:p>
              <a:p>
                <a:pPr eaLnBrk="1" hangingPunct="1">
                  <a:lnSpc>
                    <a:spcPct val="90000"/>
                  </a:lnSpc>
                  <a:buFontTx/>
                  <a:buNone/>
                </a:pPr>
                <a:r>
                  <a:rPr lang="lv-LV" altLang="en-US" sz="1600" b="1" dirty="0"/>
                  <a:t>		i</a:t>
                </a:r>
                <a:r>
                  <a:rPr lang="lv-LV" altLang="en-US" sz="1600" dirty="0"/>
                  <a:t> = </a:t>
                </a:r>
                <a:r>
                  <a:rPr lang="lv-LV" altLang="en-US" sz="1600" i="1" dirty="0"/>
                  <a:t>l</a:t>
                </a:r>
                <a:r>
                  <a:rPr lang="lv-LV" altLang="en-US" sz="1600" dirty="0"/>
                  <a:t>	</a:t>
                </a:r>
                <a:r>
                  <a:rPr lang="lv-LV" altLang="en-US" sz="1600" dirty="0">
                    <a:solidFill>
                      <a:srgbClr val="43B02A"/>
                    </a:solidFill>
                  </a:rPr>
                  <a:t>{</a:t>
                </a:r>
                <a14:m>
                  <m:oMath xmlns:m="http://schemas.openxmlformats.org/officeDocument/2006/math">
                    <m:r>
                      <a:rPr lang="lv-LV" altLang="en-US" sz="1600" i="1" dirty="0" smtClean="0">
                        <a:solidFill>
                          <a:srgbClr val="43B02A"/>
                        </a:solidFill>
                        <a:latin typeface="Cambria Math" panose="02040503050406030204" pitchFamily="18" charset="0"/>
                      </a:rPr>
                      <m:t>𝑖</m:t>
                    </m:r>
                  </m:oMath>
                </a14:m>
                <a:r>
                  <a:rPr lang="lv-LV" altLang="en-US" sz="1600" dirty="0">
                    <a:solidFill>
                      <a:srgbClr val="43B02A"/>
                    </a:solidFill>
                  </a:rPr>
                  <a:t> </a:t>
                </a:r>
                <a:r>
                  <a:rPr lang="lv-LV" altLang="en-US" sz="1600" dirty="0" smtClean="0">
                    <a:solidFill>
                      <a:srgbClr val="43B02A"/>
                    </a:solidFill>
                  </a:rPr>
                  <a:t>goes from left to right, searching elements </a:t>
                </a:r>
                <a:r>
                  <a:rPr lang="lv-LV" altLang="en-US" sz="1600" dirty="0">
                    <a:solidFill>
                      <a:srgbClr val="43B02A"/>
                    </a:solidFill>
                    <a:sym typeface="Symbol" panose="05050102010706020507" pitchFamily="18" charset="2"/>
                  </a:rPr>
                  <a:t></a:t>
                </a:r>
                <a:r>
                  <a:rPr lang="lv-LV" altLang="en-US" sz="1600" dirty="0">
                    <a:solidFill>
                      <a:srgbClr val="43B02A"/>
                    </a:solidFill>
                  </a:rPr>
                  <a:t> </a:t>
                </a:r>
                <a:r>
                  <a:rPr lang="lv-LV" altLang="en-US" sz="1600" dirty="0" smtClean="0">
                    <a:solidFill>
                      <a:srgbClr val="43B02A"/>
                    </a:solidFill>
                  </a:rPr>
                  <a:t>than the center.}</a:t>
                </a:r>
                <a:endParaRPr lang="lv-LV" altLang="en-US" sz="1600" dirty="0">
                  <a:solidFill>
                    <a:srgbClr val="43B02A"/>
                  </a:solidFill>
                </a:endParaRPr>
              </a:p>
              <a:p>
                <a:pPr eaLnBrk="1" hangingPunct="1">
                  <a:lnSpc>
                    <a:spcPct val="90000"/>
                  </a:lnSpc>
                  <a:buFontTx/>
                  <a:buNone/>
                </a:pPr>
                <a:r>
                  <a:rPr lang="lv-LV" altLang="en-US" sz="1600" dirty="0"/>
                  <a:t>		j = </a:t>
                </a:r>
                <a:r>
                  <a:rPr lang="lv-LV" altLang="en-US" sz="1600" i="1" dirty="0"/>
                  <a:t>r</a:t>
                </a:r>
                <a:r>
                  <a:rPr lang="lv-LV" altLang="en-US" sz="1600" dirty="0"/>
                  <a:t>+1		</a:t>
                </a:r>
                <a:r>
                  <a:rPr lang="lv-LV" altLang="en-US" sz="1600" dirty="0">
                    <a:solidFill>
                      <a:srgbClr val="43B02A"/>
                    </a:solidFill>
                  </a:rPr>
                  <a:t>{</a:t>
                </a:r>
                <a14:m>
                  <m:oMath xmlns:m="http://schemas.openxmlformats.org/officeDocument/2006/math">
                    <m:r>
                      <a:rPr lang="lv-LV" altLang="en-US" sz="1600" i="1" dirty="0" smtClean="0">
                        <a:solidFill>
                          <a:srgbClr val="43B02A"/>
                        </a:solidFill>
                        <a:latin typeface="Cambria Math" panose="02040503050406030204" pitchFamily="18" charset="0"/>
                      </a:rPr>
                      <m:t>𝑗</m:t>
                    </m:r>
                  </m:oMath>
                </a14:m>
                <a:r>
                  <a:rPr lang="lv-LV" altLang="en-US" sz="1600" dirty="0">
                    <a:solidFill>
                      <a:srgbClr val="43B02A"/>
                    </a:solidFill>
                  </a:rPr>
                  <a:t> </a:t>
                </a:r>
                <a:r>
                  <a:rPr lang="lv-LV" altLang="en-US" sz="1600" dirty="0" smtClean="0">
                    <a:solidFill>
                      <a:srgbClr val="43B02A"/>
                    </a:solidFill>
                  </a:rPr>
                  <a:t>goes from the right, searching elements </a:t>
                </a:r>
                <a:r>
                  <a:rPr lang="lv-LV" altLang="en-US" sz="1600" dirty="0" smtClean="0">
                    <a:solidFill>
                      <a:srgbClr val="43B02A"/>
                    </a:solidFill>
                    <a:sym typeface="Symbol" panose="05050102010706020507" pitchFamily="18" charset="2"/>
                  </a:rPr>
                  <a:t></a:t>
                </a:r>
                <a:r>
                  <a:rPr lang="lv-LV" altLang="en-US" sz="1600" dirty="0" smtClean="0">
                    <a:solidFill>
                      <a:srgbClr val="43B02A"/>
                    </a:solidFill>
                  </a:rPr>
                  <a:t> than the center.}</a:t>
                </a:r>
                <a:endParaRPr lang="lv-LV" altLang="en-US" sz="1600" dirty="0">
                  <a:solidFill>
                    <a:srgbClr val="43B02A"/>
                  </a:solidFill>
                </a:endParaRPr>
              </a:p>
              <a:p>
                <a:pPr eaLnBrk="1" hangingPunct="1">
                  <a:lnSpc>
                    <a:spcPct val="90000"/>
                  </a:lnSpc>
                  <a:buFontTx/>
                  <a:buNone/>
                </a:pPr>
                <a:r>
                  <a:rPr lang="lv-LV" altLang="en-US" sz="1600" dirty="0"/>
                  <a:t>		v = A[</a:t>
                </a:r>
                <a:r>
                  <a:rPr lang="lv-LV" altLang="en-US" sz="1600" i="1" dirty="0"/>
                  <a:t>l</a:t>
                </a:r>
                <a:r>
                  <a:rPr lang="lv-LV" altLang="en-US" sz="1600" dirty="0"/>
                  <a:t>]		</a:t>
                </a:r>
                <a:r>
                  <a:rPr lang="lv-LV" altLang="en-US" sz="1600" dirty="0">
                    <a:solidFill>
                      <a:srgbClr val="43B02A"/>
                    </a:solidFill>
                  </a:rPr>
                  <a:t>{</a:t>
                </a:r>
                <a14:m>
                  <m:oMath xmlns:m="http://schemas.openxmlformats.org/officeDocument/2006/math">
                    <m:r>
                      <a:rPr lang="lv-LV" altLang="en-US" sz="1600" i="1" dirty="0" smtClean="0">
                        <a:solidFill>
                          <a:srgbClr val="43B02A"/>
                        </a:solidFill>
                        <a:latin typeface="Cambria Math" panose="02040503050406030204" pitchFamily="18" charset="0"/>
                      </a:rPr>
                      <m:t>𝑣</m:t>
                    </m:r>
                  </m:oMath>
                </a14:m>
                <a:r>
                  <a:rPr lang="lv-LV" altLang="en-US" sz="1600" dirty="0">
                    <a:solidFill>
                      <a:srgbClr val="43B02A"/>
                    </a:solidFill>
                  </a:rPr>
                  <a:t> </a:t>
                </a:r>
                <a:r>
                  <a:rPr lang="lv-LV" altLang="en-US" sz="1600" dirty="0" smtClean="0">
                    <a:solidFill>
                      <a:srgbClr val="43B02A"/>
                    </a:solidFill>
                  </a:rPr>
                  <a:t>is the center element.}</a:t>
                </a:r>
                <a:endParaRPr lang="lv-LV" altLang="en-US" sz="1600" dirty="0">
                  <a:solidFill>
                    <a:srgbClr val="43B02A"/>
                  </a:solidFill>
                </a:endParaRPr>
              </a:p>
              <a:p>
                <a:pPr eaLnBrk="1" hangingPunct="1">
                  <a:lnSpc>
                    <a:spcPct val="90000"/>
                  </a:lnSpc>
                  <a:buFontTx/>
                  <a:buNone/>
                </a:pPr>
                <a:r>
                  <a:rPr lang="lv-LV" altLang="en-US" sz="1600" dirty="0"/>
                  <a:t>		</a:t>
                </a:r>
                <a:r>
                  <a:rPr lang="lv-LV" altLang="en-US" sz="1600" b="1" dirty="0"/>
                  <a:t>while </a:t>
                </a:r>
                <a:r>
                  <a:rPr lang="lv-LV" altLang="en-US" sz="1600" dirty="0"/>
                  <a:t>i&lt;j </a:t>
                </a:r>
                <a:r>
                  <a:rPr lang="lv-LV" altLang="en-US" sz="1600" b="1" dirty="0"/>
                  <a:t>do</a:t>
                </a:r>
              </a:p>
              <a:p>
                <a:pPr eaLnBrk="1" hangingPunct="1">
                  <a:lnSpc>
                    <a:spcPct val="90000"/>
                  </a:lnSpc>
                  <a:buFontTx/>
                  <a:buNone/>
                </a:pPr>
                <a:r>
                  <a:rPr lang="lv-LV" altLang="en-US" sz="1600" b="1" dirty="0"/>
                  <a:t>			</a:t>
                </a:r>
                <a:r>
                  <a:rPr lang="lv-LV" altLang="en-US" sz="1600" dirty="0"/>
                  <a:t>i</a:t>
                </a:r>
                <a:r>
                  <a:rPr lang="lv-LV" altLang="en-US" sz="1600" dirty="0">
                    <a:sym typeface="Symbol" panose="05050102010706020507" pitchFamily="18" charset="2"/>
                  </a:rPr>
                  <a:t></a:t>
                </a:r>
                <a:r>
                  <a:rPr lang="lv-LV" altLang="en-US" sz="1600" dirty="0"/>
                  <a:t>i+1</a:t>
                </a:r>
              </a:p>
              <a:p>
                <a:pPr eaLnBrk="1" hangingPunct="1">
                  <a:lnSpc>
                    <a:spcPct val="90000"/>
                  </a:lnSpc>
                  <a:buFontTx/>
                  <a:buNone/>
                </a:pPr>
                <a:r>
                  <a:rPr lang="lv-LV" altLang="en-US" sz="1600" dirty="0"/>
                  <a:t>			</a:t>
                </a:r>
                <a:r>
                  <a:rPr lang="lv-LV" altLang="en-US" sz="1600" b="1" dirty="0"/>
                  <a:t>while </a:t>
                </a:r>
                <a:r>
                  <a:rPr lang="lv-LV" altLang="en-US" sz="1600" dirty="0"/>
                  <a:t>i</a:t>
                </a:r>
                <a:r>
                  <a:rPr lang="lv-LV" altLang="en-US" sz="1600" dirty="0">
                    <a:sym typeface="Symbol" panose="05050102010706020507" pitchFamily="18" charset="2"/>
                  </a:rPr>
                  <a:t></a:t>
                </a:r>
                <a:r>
                  <a:rPr lang="lv-LV" altLang="en-US" sz="1600" i="1" dirty="0"/>
                  <a:t>r</a:t>
                </a:r>
                <a:r>
                  <a:rPr lang="lv-LV" altLang="en-US" sz="1600" dirty="0"/>
                  <a:t> </a:t>
                </a:r>
                <a:r>
                  <a:rPr lang="lv-LV" altLang="en-US" sz="1600" b="1" dirty="0"/>
                  <a:t>and </a:t>
                </a:r>
                <a:r>
                  <a:rPr lang="lv-LV" altLang="en-US" sz="1600" dirty="0"/>
                  <a:t>A[i]&lt;v </a:t>
                </a:r>
                <a:r>
                  <a:rPr lang="lv-LV" altLang="en-US" sz="1600" b="1" dirty="0"/>
                  <a:t>do</a:t>
                </a:r>
              </a:p>
              <a:p>
                <a:pPr eaLnBrk="1" hangingPunct="1">
                  <a:lnSpc>
                    <a:spcPct val="90000"/>
                  </a:lnSpc>
                  <a:buFontTx/>
                  <a:buNone/>
                </a:pPr>
                <a:r>
                  <a:rPr lang="lv-LV" altLang="en-US" sz="1600" b="1" dirty="0"/>
                  <a:t>				</a:t>
                </a:r>
                <a:r>
                  <a:rPr lang="lv-LV" altLang="en-US" sz="1600" dirty="0"/>
                  <a:t>i = i+1</a:t>
                </a:r>
              </a:p>
              <a:p>
                <a:pPr eaLnBrk="1" hangingPunct="1">
                  <a:lnSpc>
                    <a:spcPct val="90000"/>
                  </a:lnSpc>
                  <a:buFontTx/>
                  <a:buNone/>
                </a:pPr>
                <a:r>
                  <a:rPr lang="lv-LV" altLang="en-US" sz="1600" dirty="0"/>
                  <a:t>			j = j-1</a:t>
                </a:r>
              </a:p>
              <a:p>
                <a:pPr eaLnBrk="1" hangingPunct="1">
                  <a:lnSpc>
                    <a:spcPct val="90000"/>
                  </a:lnSpc>
                  <a:buFontTx/>
                  <a:buNone/>
                </a:pPr>
                <a:r>
                  <a:rPr lang="lv-LV" altLang="en-US" sz="1600" dirty="0"/>
                  <a:t>			</a:t>
                </a:r>
                <a:r>
                  <a:rPr lang="lv-LV" altLang="en-US" sz="1600" b="1" dirty="0"/>
                  <a:t>while </a:t>
                </a:r>
                <a:r>
                  <a:rPr lang="lv-LV" altLang="en-US" sz="1600" dirty="0"/>
                  <a:t>j</a:t>
                </a:r>
                <a:r>
                  <a:rPr lang="lv-LV" altLang="en-US" sz="1600" dirty="0">
                    <a:sym typeface="Symbol" panose="05050102010706020507" pitchFamily="18" charset="2"/>
                  </a:rPr>
                  <a:t></a:t>
                </a:r>
                <a:r>
                  <a:rPr lang="lv-LV" altLang="en-US" sz="1600" i="1" dirty="0"/>
                  <a:t>l</a:t>
                </a:r>
                <a:r>
                  <a:rPr lang="lv-LV" altLang="en-US" sz="1600" dirty="0"/>
                  <a:t> </a:t>
                </a:r>
                <a:r>
                  <a:rPr lang="lv-LV" altLang="en-US" sz="1600" b="1" dirty="0"/>
                  <a:t>and </a:t>
                </a:r>
                <a:r>
                  <a:rPr lang="lv-LV" altLang="en-US" sz="1600" dirty="0"/>
                  <a:t>A[j]&gt;v </a:t>
                </a:r>
                <a:r>
                  <a:rPr lang="lv-LV" altLang="en-US" sz="1600" b="1" dirty="0"/>
                  <a:t>do</a:t>
                </a:r>
              </a:p>
              <a:p>
                <a:pPr eaLnBrk="1" hangingPunct="1">
                  <a:lnSpc>
                    <a:spcPct val="90000"/>
                  </a:lnSpc>
                  <a:buFontTx/>
                  <a:buNone/>
                </a:pPr>
                <a:r>
                  <a:rPr lang="lv-LV" altLang="en-US" sz="1600" b="1" dirty="0"/>
                  <a:t>				</a:t>
                </a:r>
                <a:r>
                  <a:rPr lang="lv-LV" altLang="en-US" sz="1600" dirty="0"/>
                  <a:t>j = j-1</a:t>
                </a:r>
                <a:endParaRPr lang="lv-LV" altLang="en-US" sz="1600" b="1" dirty="0"/>
              </a:p>
              <a:p>
                <a:pPr eaLnBrk="1" hangingPunct="1">
                  <a:lnSpc>
                    <a:spcPct val="90000"/>
                  </a:lnSpc>
                  <a:buFontTx/>
                  <a:buNone/>
                </a:pPr>
                <a:r>
                  <a:rPr lang="lv-LV" altLang="en-US" sz="1600" dirty="0"/>
                  <a:t>			A[i]</a:t>
                </a:r>
                <a:r>
                  <a:rPr lang="lv-LV" altLang="en-US" sz="1600" dirty="0">
                    <a:sym typeface="Symbol" panose="05050102010706020507" pitchFamily="18" charset="2"/>
                  </a:rPr>
                  <a:t></a:t>
                </a:r>
                <a:r>
                  <a:rPr lang="lv-LV" altLang="en-US" sz="1600" dirty="0"/>
                  <a:t>A[j]</a:t>
                </a:r>
              </a:p>
              <a:p>
                <a:pPr eaLnBrk="1" hangingPunct="1">
                  <a:lnSpc>
                    <a:spcPct val="90000"/>
                  </a:lnSpc>
                  <a:buFontTx/>
                  <a:buNone/>
                </a:pPr>
                <a:r>
                  <a:rPr lang="lv-LV" altLang="en-US" sz="1600" dirty="0"/>
                  <a:t>		A[i]</a:t>
                </a:r>
                <a:r>
                  <a:rPr lang="lv-LV" altLang="en-US" sz="1600" dirty="0">
                    <a:sym typeface="Symbol" panose="05050102010706020507" pitchFamily="18" charset="2"/>
                  </a:rPr>
                  <a:t></a:t>
                </a:r>
                <a:r>
                  <a:rPr lang="lv-LV" altLang="en-US" sz="1600" dirty="0"/>
                  <a:t>A[j]	</a:t>
                </a:r>
                <a:r>
                  <a:rPr lang="lv-LV" altLang="en-US" sz="1600" dirty="0" smtClean="0"/>
                  <a:t>     </a:t>
                </a:r>
                <a:r>
                  <a:rPr lang="lv-LV" altLang="en-US" sz="1600" dirty="0" smtClean="0">
                    <a:solidFill>
                      <a:srgbClr val="43B02A"/>
                    </a:solidFill>
                  </a:rPr>
                  <a:t>{fix the extra exchange at the end of the previous loop.}</a:t>
                </a:r>
                <a:endParaRPr lang="lv-LV" altLang="en-US" sz="1600" dirty="0">
                  <a:solidFill>
                    <a:srgbClr val="43B02A"/>
                  </a:solidFill>
                </a:endParaRPr>
              </a:p>
              <a:p>
                <a:pPr eaLnBrk="1" hangingPunct="1">
                  <a:lnSpc>
                    <a:spcPct val="90000"/>
                  </a:lnSpc>
                  <a:buFontTx/>
                  <a:buNone/>
                </a:pPr>
                <a:r>
                  <a:rPr lang="lv-LV" altLang="en-US" sz="1600" dirty="0"/>
                  <a:t>		</a:t>
                </a:r>
                <a:r>
                  <a:rPr lang="lv-LV" altLang="en-US" sz="1600" dirty="0">
                    <a:solidFill>
                      <a:srgbClr val="FF0000"/>
                    </a:solidFill>
                  </a:rPr>
                  <a:t>A[j]</a:t>
                </a:r>
                <a:r>
                  <a:rPr lang="lv-LV" altLang="en-US" sz="1600" dirty="0">
                    <a:sym typeface="Symbol" panose="05050102010706020507" pitchFamily="18" charset="2"/>
                  </a:rPr>
                  <a:t></a:t>
                </a:r>
                <a:r>
                  <a:rPr lang="lv-LV" altLang="en-US" sz="1600" dirty="0"/>
                  <a:t>A[</a:t>
                </a:r>
                <a:r>
                  <a:rPr lang="lv-LV" altLang="en-US" sz="1600" i="1" dirty="0"/>
                  <a:t>l</a:t>
                </a:r>
                <a:r>
                  <a:rPr lang="lv-LV" altLang="en-US" sz="1600" dirty="0"/>
                  <a:t>]	</a:t>
                </a:r>
                <a:r>
                  <a:rPr lang="lv-LV" altLang="en-US" sz="1600" dirty="0" smtClean="0"/>
                  <a:t>     </a:t>
                </a:r>
                <a:r>
                  <a:rPr lang="lv-LV" altLang="en-US" sz="1600" dirty="0" smtClean="0">
                    <a:solidFill>
                      <a:srgbClr val="43B02A"/>
                    </a:solidFill>
                  </a:rPr>
                  <a:t>{move the center element to a fitting place.}</a:t>
                </a:r>
                <a:endParaRPr lang="lv-LV" altLang="en-US" sz="1600" dirty="0">
                  <a:solidFill>
                    <a:srgbClr val="43B02A"/>
                  </a:solidFill>
                </a:endParaRPr>
              </a:p>
              <a:p>
                <a:pPr eaLnBrk="1" hangingPunct="1">
                  <a:lnSpc>
                    <a:spcPct val="90000"/>
                  </a:lnSpc>
                  <a:buFontTx/>
                  <a:buNone/>
                </a:pPr>
                <a:r>
                  <a:rPr lang="lv-LV" altLang="en-US" sz="1600" dirty="0"/>
                  <a:t>		</a:t>
                </a:r>
                <a:r>
                  <a:rPr lang="lv-LV" altLang="en-US" sz="1600" i="1" dirty="0"/>
                  <a:t>QuickSort</a:t>
                </a:r>
                <a:r>
                  <a:rPr lang="lv-LV" altLang="en-US" sz="1600" dirty="0"/>
                  <a:t> </a:t>
                </a:r>
                <a:r>
                  <a:rPr lang="lv-LV" altLang="en-US" sz="1600" i="1" dirty="0"/>
                  <a:t>(A[l..j-1])</a:t>
                </a:r>
                <a:endParaRPr lang="lv-LV" altLang="en-US" sz="1600" dirty="0"/>
              </a:p>
              <a:p>
                <a:pPr eaLnBrk="1" hangingPunct="1">
                  <a:lnSpc>
                    <a:spcPct val="90000"/>
                  </a:lnSpc>
                  <a:buFontTx/>
                  <a:buNone/>
                </a:pPr>
                <a:r>
                  <a:rPr lang="lv-LV" altLang="en-US" sz="1600" dirty="0"/>
                  <a:t>		</a:t>
                </a:r>
                <a:r>
                  <a:rPr lang="lv-LV" altLang="en-US" sz="1600" i="1" dirty="0"/>
                  <a:t>QuickSort</a:t>
                </a:r>
                <a:r>
                  <a:rPr lang="lv-LV" altLang="en-US" sz="1600" dirty="0"/>
                  <a:t> </a:t>
                </a:r>
                <a:r>
                  <a:rPr lang="lv-LV" altLang="en-US" sz="1600" i="1" dirty="0"/>
                  <a:t>(A[j+1..r])</a:t>
                </a:r>
                <a:endParaRPr lang="lv-LV" altLang="en-US" sz="1600" dirty="0"/>
              </a:p>
            </p:txBody>
          </p:sp>
        </mc:Choice>
        <mc:Fallback xmlns="">
          <p:sp>
            <p:nvSpPr>
              <p:cNvPr id="34820" name="Rectangle 1027"/>
              <p:cNvSpPr>
                <a:spLocks noGrp="1" noRot="1" noChangeAspect="1" noMove="1" noResize="1" noEditPoints="1" noAdjustHandles="1" noChangeArrowheads="1" noChangeShapeType="1" noTextEdit="1"/>
              </p:cNvSpPr>
              <p:nvPr>
                <p:ph idx="1"/>
              </p:nvPr>
            </p:nvSpPr>
            <p:spPr>
              <a:blipFill>
                <a:blip r:embed="rId2"/>
                <a:stretch>
                  <a:fillRect l="-58" t="-980" b="-140"/>
                </a:stretch>
              </a:blipFill>
            </p:spPr>
            <p:txBody>
              <a:bodyPr/>
              <a:lstStyle/>
              <a:p>
                <a:r>
                  <a:rPr lang="lv-LV">
                    <a:noFill/>
                  </a:rPr>
                  <a:t> </a:t>
                </a:r>
              </a:p>
            </p:txBody>
          </p:sp>
        </mc:Fallback>
      </mc:AlternateContent>
      <p:sp>
        <p:nvSpPr>
          <p:cNvPr id="3481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72C1EB1-810F-44EB-89E1-2632CE027323}" type="slidenum">
              <a:rPr lang="lv-LV" altLang="en-US" sz="1400"/>
              <a:pPr>
                <a:spcBef>
                  <a:spcPct val="0"/>
                </a:spcBef>
                <a:buFontTx/>
                <a:buNone/>
              </a:pPr>
              <a:t>34</a:t>
            </a:fld>
            <a:endParaRPr lang="lv-LV" altLang="en-US" sz="1400"/>
          </a:p>
        </p:txBody>
      </p:sp>
    </p:spTree>
    <p:extLst>
      <p:ext uri="{BB962C8B-B14F-4D97-AF65-F5344CB8AC3E}">
        <p14:creationId xmlns:p14="http://schemas.microsoft.com/office/powerpoint/2010/main" val="2036921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lv-LV" altLang="en-US" dirty="0" smtClean="0"/>
              <a:t>QuickSort analysis</a:t>
            </a:r>
          </a:p>
        </p:txBody>
      </p:sp>
      <mc:AlternateContent xmlns:mc="http://schemas.openxmlformats.org/markup-compatibility/2006" xmlns:a14="http://schemas.microsoft.com/office/drawing/2010/main">
        <mc:Choice Requires="a14">
          <p:sp>
            <p:nvSpPr>
              <p:cNvPr id="378883" name="Rectangle 3"/>
              <p:cNvSpPr>
                <a:spLocks noGrp="1" noChangeArrowheads="1"/>
              </p:cNvSpPr>
              <p:nvPr>
                <p:ph idx="1"/>
              </p:nvPr>
            </p:nvSpPr>
            <p:spPr/>
            <p:txBody>
              <a:bodyPr/>
              <a:lstStyle/>
              <a:p>
                <a:pPr eaLnBrk="1" hangingPunct="1">
                  <a:lnSpc>
                    <a:spcPct val="90000"/>
                  </a:lnSpc>
                </a:pPr>
                <a:r>
                  <a:rPr lang="lv-LV" altLang="en-US" dirty="0" smtClean="0"/>
                  <a:t>The expected sorting time </a:t>
                </a:r>
                <a14:m>
                  <m:oMath xmlns:m="http://schemas.openxmlformats.org/officeDocument/2006/math">
                    <m:r>
                      <a:rPr lang="lv-LV" altLang="en-US" i="1" dirty="0" smtClean="0">
                        <a:latin typeface="Cambria Math" panose="02040503050406030204" pitchFamily="18" charset="0"/>
                      </a:rPr>
                      <m:t>𝑂</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ea typeface="Cambria Math" panose="02040503050406030204" pitchFamily="18" charset="0"/>
                      </a:rPr>
                      <m:t>∙</m:t>
                    </m:r>
                    <m:r>
                      <m:rPr>
                        <m:sty m:val="p"/>
                      </m:rPr>
                      <a:rPr lang="lv-LV" altLang="en-US" i="1" dirty="0" smtClean="0">
                        <a:latin typeface="Cambria Math" panose="02040503050406030204" pitchFamily="18" charset="0"/>
                      </a:rPr>
                      <m:t>log</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rPr>
                      <m:t>)</m:t>
                    </m:r>
                  </m:oMath>
                </a14:m>
                <a:endParaRPr lang="lv-LV" altLang="en-US" dirty="0" smtClean="0"/>
              </a:p>
              <a:p>
                <a:pPr eaLnBrk="1" hangingPunct="1">
                  <a:lnSpc>
                    <a:spcPct val="90000"/>
                  </a:lnSpc>
                </a:pPr>
                <a:r>
                  <a:rPr lang="lv-LV" altLang="en-US" dirty="0" smtClean="0"/>
                  <a:t>Worst case happens, if everything is already sorted – </a:t>
                </a:r>
                <a14:m>
                  <m:oMath xmlns:m="http://schemas.openxmlformats.org/officeDocument/2006/math">
                    <m:r>
                      <a:rPr lang="lv-LV" altLang="en-US" i="1" dirty="0" smtClean="0">
                        <a:latin typeface="Cambria Math" panose="02040503050406030204" pitchFamily="18" charset="0"/>
                      </a:rPr>
                      <m:t>𝑂</m:t>
                    </m:r>
                    <m:r>
                      <a:rPr lang="lv-LV" altLang="en-US" i="1" dirty="0" smtClean="0">
                        <a:latin typeface="Cambria Math" panose="02040503050406030204" pitchFamily="18" charset="0"/>
                      </a:rPr>
                      <m:t>(</m:t>
                    </m:r>
                    <m:sSup>
                      <m:sSupPr>
                        <m:ctrlPr>
                          <a:rPr lang="lv-LV" altLang="en-US" i="1" dirty="0" smtClean="0">
                            <a:latin typeface="Cambria Math" panose="02040503050406030204" pitchFamily="18" charset="0"/>
                          </a:rPr>
                        </m:ctrlPr>
                      </m:sSupPr>
                      <m:e>
                        <m:r>
                          <a:rPr lang="lv-LV" altLang="en-US" b="0" i="1" dirty="0" smtClean="0">
                            <a:latin typeface="Cambria Math" panose="02040503050406030204" pitchFamily="18" charset="0"/>
                          </a:rPr>
                          <m:t>𝑛</m:t>
                        </m:r>
                      </m:e>
                      <m:sup>
                        <m:r>
                          <a:rPr lang="lv-LV" altLang="en-US" b="0" i="1" dirty="0" smtClean="0">
                            <a:latin typeface="Cambria Math" panose="02040503050406030204" pitchFamily="18" charset="0"/>
                          </a:rPr>
                          <m:t>2</m:t>
                        </m:r>
                      </m:sup>
                    </m:sSup>
                    <m:r>
                      <a:rPr lang="lv-LV" altLang="en-US" i="1" dirty="0" smtClean="0">
                        <a:latin typeface="Cambria Math" panose="02040503050406030204" pitchFamily="18" charset="0"/>
                      </a:rPr>
                      <m:t>)</m:t>
                    </m:r>
                  </m:oMath>
                </a14:m>
                <a:endParaRPr lang="lv-LV" altLang="en-US" dirty="0" smtClean="0"/>
              </a:p>
              <a:p>
                <a:pPr eaLnBrk="1" hangingPunct="1">
                  <a:lnSpc>
                    <a:spcPct val="90000"/>
                  </a:lnSpc>
                </a:pPr>
                <a:r>
                  <a:rPr lang="lv-LV" altLang="en-US" dirty="0" smtClean="0"/>
                  <a:t>The algorithm works best, if data is randomly shuffled</a:t>
                </a:r>
              </a:p>
              <a:p>
                <a:pPr eaLnBrk="1" hangingPunct="1">
                  <a:lnSpc>
                    <a:spcPct val="90000"/>
                  </a:lnSpc>
                </a:pPr>
                <a:r>
                  <a:rPr lang="lv-LV" altLang="en-US" dirty="0" smtClean="0"/>
                  <a:t>The necessary memory for recursions (up to </a:t>
                </a:r>
                <a14:m>
                  <m:oMath xmlns:m="http://schemas.openxmlformats.org/officeDocument/2006/math">
                    <m:r>
                      <a:rPr lang="lv-LV" altLang="en-US" i="1" dirty="0" smtClean="0">
                        <a:latin typeface="Cambria Math" panose="02040503050406030204" pitchFamily="18" charset="0"/>
                      </a:rPr>
                      <m:t>𝑂</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rPr>
                      <m:t>)</m:t>
                    </m:r>
                  </m:oMath>
                </a14:m>
                <a:r>
                  <a:rPr lang="lv-LV" altLang="en-US" dirty="0" smtClean="0"/>
                  <a:t>)</a:t>
                </a:r>
              </a:p>
              <a:p>
                <a:pPr eaLnBrk="1" hangingPunct="1">
                  <a:lnSpc>
                    <a:spcPct val="90000"/>
                  </a:lnSpc>
                </a:pPr>
                <a:r>
                  <a:rPr lang="lv-LV" altLang="en-US" dirty="0" smtClean="0"/>
                  <a:t>Very many recursive calls</a:t>
                </a:r>
              </a:p>
            </p:txBody>
          </p:sp>
        </mc:Choice>
        <mc:Fallback xmlns="">
          <p:sp>
            <p:nvSpPr>
              <p:cNvPr id="378883" name="Rectangle 3"/>
              <p:cNvSpPr>
                <a:spLocks noGrp="1" noRot="1" noChangeAspect="1" noMove="1" noResize="1" noEditPoints="1" noAdjustHandles="1" noChangeArrowheads="1" noChangeShapeType="1" noTextEdit="1"/>
              </p:cNvSpPr>
              <p:nvPr>
                <p:ph idx="1"/>
              </p:nvPr>
            </p:nvSpPr>
            <p:spPr>
              <a:blipFill>
                <a:blip r:embed="rId2"/>
                <a:stretch>
                  <a:fillRect l="-780" t="-2074"/>
                </a:stretch>
              </a:blipFill>
            </p:spPr>
            <p:txBody>
              <a:bodyPr/>
              <a:lstStyle/>
              <a:p>
                <a:r>
                  <a:rPr lang="lv-LV">
                    <a:noFill/>
                  </a:rPr>
                  <a:t> </a:t>
                </a:r>
              </a:p>
            </p:txBody>
          </p:sp>
        </mc:Fallback>
      </mc:AlternateContent>
      <p:sp>
        <p:nvSpPr>
          <p:cNvPr id="3584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67EF727-D08C-4A2A-B2C6-6C66518FD694}" type="slidenum">
              <a:rPr lang="lv-LV" altLang="en-US" sz="1400"/>
              <a:pPr>
                <a:spcBef>
                  <a:spcPct val="0"/>
                </a:spcBef>
                <a:buFontTx/>
                <a:buNone/>
              </a:pPr>
              <a:t>35</a:t>
            </a:fld>
            <a:endParaRPr lang="lv-LV" altLang="en-US" sz="1400"/>
          </a:p>
        </p:txBody>
      </p:sp>
    </p:spTree>
    <p:extLst>
      <p:ext uri="{BB962C8B-B14F-4D97-AF65-F5344CB8AC3E}">
        <p14:creationId xmlns:p14="http://schemas.microsoft.com/office/powerpoint/2010/main" val="93739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8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88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8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88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88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lv-LV" altLang="lv-LV" dirty="0" smtClean="0"/>
              <a:t>Quicksort: Time Complexity</a:t>
            </a:r>
            <a:endParaRPr lang="en-US" altLang="lv-LV" dirty="0" smtClean="0"/>
          </a:p>
        </p:txBody>
      </p:sp>
      <p:sp>
        <p:nvSpPr>
          <p:cNvPr id="1030"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dirty="0"/>
              <a:t>We partition an input sequence as follows:</a:t>
            </a:r>
          </a:p>
          <a:p>
            <a:pPr lvl="1" eaLnBrk="1" hangingPunct="1"/>
            <a:r>
              <a:rPr lang="en-US" altLang="lv-LV" dirty="0"/>
              <a:t>We remove, in turn, each element </a:t>
            </a:r>
            <a:r>
              <a:rPr lang="en-US" altLang="lv-LV" b="1" i="1" dirty="0">
                <a:latin typeface="Times New Roman" panose="02020603050405020304" pitchFamily="18" charset="0"/>
              </a:rPr>
              <a:t>y</a:t>
            </a:r>
            <a:r>
              <a:rPr lang="en-US" altLang="lv-LV" dirty="0"/>
              <a:t> from </a:t>
            </a:r>
            <a:r>
              <a:rPr lang="en-US" altLang="lv-LV" b="1" i="1" dirty="0">
                <a:latin typeface="Times New Roman" panose="02020603050405020304" pitchFamily="18" charset="0"/>
              </a:rPr>
              <a:t>S</a:t>
            </a:r>
            <a:r>
              <a:rPr lang="en-US" altLang="lv-LV" dirty="0"/>
              <a:t> and </a:t>
            </a:r>
          </a:p>
          <a:p>
            <a:pPr lvl="1" eaLnBrk="1" hangingPunct="1"/>
            <a:r>
              <a:rPr lang="en-US" altLang="lv-LV" dirty="0"/>
              <a:t>We insert </a:t>
            </a:r>
            <a:r>
              <a:rPr lang="en-US" altLang="lv-LV" b="1" i="1" dirty="0">
                <a:latin typeface="Times New Roman" panose="02020603050405020304" pitchFamily="18" charset="0"/>
              </a:rPr>
              <a:t>y</a:t>
            </a:r>
            <a:r>
              <a:rPr lang="en-US" altLang="lv-LV" dirty="0"/>
              <a:t> into </a:t>
            </a:r>
            <a:r>
              <a:rPr lang="en-US" altLang="lv-LV" b="1" i="1" dirty="0">
                <a:latin typeface="Times New Roman" panose="02020603050405020304" pitchFamily="18" charset="0"/>
              </a:rPr>
              <a:t>L</a:t>
            </a:r>
            <a:r>
              <a:rPr lang="en-US" altLang="lv-LV" dirty="0"/>
              <a:t>, </a:t>
            </a:r>
            <a:r>
              <a:rPr lang="en-US" altLang="lv-LV" b="1" i="1" dirty="0">
                <a:latin typeface="Times New Roman" panose="02020603050405020304" pitchFamily="18" charset="0"/>
              </a:rPr>
              <a:t>E</a:t>
            </a:r>
            <a:r>
              <a:rPr lang="en-US" altLang="lv-LV" b="1" i="1" dirty="0"/>
              <a:t> </a:t>
            </a:r>
            <a:r>
              <a:rPr lang="en-US" altLang="lv-LV" dirty="0"/>
              <a:t>or </a:t>
            </a:r>
            <a:r>
              <a:rPr lang="en-US" altLang="lv-LV" b="1" i="1" dirty="0">
                <a:latin typeface="Times New Roman" panose="02020603050405020304" pitchFamily="18" charset="0"/>
              </a:rPr>
              <a:t>G</a:t>
            </a:r>
            <a:r>
              <a:rPr lang="en-US" altLang="lv-LV" dirty="0"/>
              <a:t>,</a:t>
            </a:r>
            <a:r>
              <a:rPr lang="en-US" altLang="lv-LV" b="1" i="1" dirty="0">
                <a:latin typeface="Times New Roman" panose="02020603050405020304" pitchFamily="18" charset="0"/>
              </a:rPr>
              <a:t> </a:t>
            </a:r>
            <a:r>
              <a:rPr lang="en-US" altLang="lv-LV" dirty="0"/>
              <a:t>depending on the result of the comparison with the pivot </a:t>
            </a:r>
            <a:r>
              <a:rPr lang="en-US" altLang="lv-LV" b="1" i="1" dirty="0">
                <a:latin typeface="Times New Roman" panose="02020603050405020304" pitchFamily="18" charset="0"/>
              </a:rPr>
              <a:t>x</a:t>
            </a:r>
          </a:p>
          <a:p>
            <a:pPr eaLnBrk="1" hangingPunct="1"/>
            <a:r>
              <a:rPr lang="en-US" altLang="lv-LV" dirty="0"/>
              <a:t>Each insertion and removal is at the beginning or at the end of a sequence, and hence takes </a:t>
            </a:r>
            <a:r>
              <a:rPr lang="en-US" altLang="lv-LV" b="1" i="1" dirty="0">
                <a:latin typeface="Times New Roman" panose="02020603050405020304" pitchFamily="18" charset="0"/>
              </a:rPr>
              <a:t>O</a:t>
            </a:r>
            <a:r>
              <a:rPr lang="en-US" altLang="lv-LV" dirty="0">
                <a:latin typeface="Times New Roman" panose="02020603050405020304" pitchFamily="18" charset="0"/>
              </a:rPr>
              <a:t>(1)</a:t>
            </a:r>
            <a:r>
              <a:rPr lang="en-US" altLang="lv-LV" dirty="0"/>
              <a:t> time</a:t>
            </a:r>
          </a:p>
          <a:p>
            <a:pPr eaLnBrk="1" hangingPunct="1"/>
            <a:r>
              <a:rPr lang="en-US" altLang="lv-LV" dirty="0"/>
              <a:t>Thus, the partition step of quick-sort takes </a:t>
            </a:r>
            <a:r>
              <a:rPr lang="en-US" altLang="lv-LV" b="1" i="1" dirty="0">
                <a:latin typeface="Times New Roman" panose="02020603050405020304" pitchFamily="18" charset="0"/>
              </a:rPr>
              <a:t>O</a:t>
            </a:r>
            <a:r>
              <a:rPr lang="en-US" altLang="lv-LV" dirty="0">
                <a:latin typeface="Times New Roman" panose="02020603050405020304" pitchFamily="18" charset="0"/>
              </a:rPr>
              <a:t>(</a:t>
            </a:r>
            <a:r>
              <a:rPr lang="en-US" altLang="lv-LV" b="1" i="1" dirty="0">
                <a:latin typeface="Times New Roman" panose="02020603050405020304" pitchFamily="18" charset="0"/>
              </a:rPr>
              <a:t>n</a:t>
            </a:r>
            <a:r>
              <a:rPr lang="en-US" altLang="lv-LV" dirty="0">
                <a:latin typeface="Times New Roman" panose="02020603050405020304" pitchFamily="18" charset="0"/>
              </a:rPr>
              <a:t>)</a:t>
            </a:r>
            <a:r>
              <a:rPr lang="en-US" altLang="lv-LV" dirty="0"/>
              <a:t> </a:t>
            </a:r>
            <a:r>
              <a:rPr lang="en-US" altLang="lv-LV" dirty="0" smtClean="0"/>
              <a:t>time</a:t>
            </a:r>
            <a:r>
              <a:rPr lang="lv-LV" altLang="lv-LV" dirty="0" smtClean="0"/>
              <a:t>. (Also – on all the sub-arrays created later at every stage.)</a:t>
            </a:r>
          </a:p>
          <a:p>
            <a:pPr eaLnBrk="1" hangingPunct="1"/>
            <a:r>
              <a:rPr lang="lv-LV" altLang="lv-LV" b="1" dirty="0" smtClean="0"/>
              <a:t>Question: </a:t>
            </a:r>
            <a:r>
              <a:rPr lang="lv-LV" altLang="lv-LV" dirty="0" smtClean="0"/>
              <a:t>How many stages do we need? (May be unequal in separate branches) </a:t>
            </a:r>
            <a:endParaRPr lang="lv-LV" altLang="lv-LV" dirty="0"/>
          </a:p>
          <a:p>
            <a:pPr eaLnBrk="1" hangingPunct="1"/>
            <a:endParaRPr lang="en-US" altLang="lv-LV" dirty="0"/>
          </a:p>
        </p:txBody>
      </p:sp>
      <p:sp>
        <p:nvSpPr>
          <p:cNvPr id="102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55F900F-5BA4-429C-AC3C-7702DB807F49}" type="slidenum">
              <a:rPr lang="en-US" altLang="lv-LV" sz="1400"/>
              <a:pPr eaLnBrk="1" hangingPunct="1"/>
              <a:t>36</a:t>
            </a:fld>
            <a:endParaRPr lang="en-US" altLang="lv-LV" sz="1400"/>
          </a:p>
        </p:txBody>
      </p:sp>
    </p:spTree>
    <p:extLst>
      <p:ext uri="{BB962C8B-B14F-4D97-AF65-F5344CB8AC3E}">
        <p14:creationId xmlns:p14="http://schemas.microsoft.com/office/powerpoint/2010/main" val="4115483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lv-LV" smtClean="0"/>
              <a:t>Worst-case Running Time</a:t>
            </a:r>
          </a:p>
        </p:txBody>
      </p:sp>
      <p:sp>
        <p:nvSpPr>
          <p:cNvPr id="17413"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000"/>
              <a:t>The worst case for quick-sort occurs when the pivot is the unique minimum or maximum element</a:t>
            </a:r>
          </a:p>
          <a:p>
            <a:pPr eaLnBrk="1" hangingPunct="1"/>
            <a:r>
              <a:rPr lang="en-US" altLang="lv-LV" sz="2000"/>
              <a:t>One of </a:t>
            </a:r>
            <a:r>
              <a:rPr lang="en-US" altLang="lv-LV" sz="2000" b="1" i="1">
                <a:latin typeface="Times New Roman" panose="02020603050405020304" pitchFamily="18" charset="0"/>
              </a:rPr>
              <a:t>L</a:t>
            </a:r>
            <a:r>
              <a:rPr lang="en-US" altLang="lv-LV" sz="2000"/>
              <a:t> and </a:t>
            </a:r>
            <a:r>
              <a:rPr lang="en-US" altLang="lv-LV" sz="2000" b="1" i="1">
                <a:latin typeface="Times New Roman" panose="02020603050405020304" pitchFamily="18" charset="0"/>
              </a:rPr>
              <a:t>G</a:t>
            </a:r>
            <a:r>
              <a:rPr lang="en-US" altLang="lv-LV" sz="2000"/>
              <a:t> has size </a:t>
            </a:r>
            <a:r>
              <a:rPr lang="en-US" altLang="lv-LV" sz="2000" b="1" i="1">
                <a:latin typeface="Times New Roman" panose="02020603050405020304" pitchFamily="18" charset="0"/>
              </a:rPr>
              <a:t>n </a:t>
            </a:r>
            <a:r>
              <a:rPr lang="en-US" altLang="lv-LV" sz="2000">
                <a:latin typeface="Symbol" panose="05050102010706020507" pitchFamily="18" charset="2"/>
              </a:rPr>
              <a:t>- </a:t>
            </a:r>
            <a:r>
              <a:rPr lang="en-US" altLang="lv-LV" sz="2000">
                <a:latin typeface="Times New Roman" panose="02020603050405020304" pitchFamily="18" charset="0"/>
              </a:rPr>
              <a:t>1 </a:t>
            </a:r>
            <a:r>
              <a:rPr lang="en-US" altLang="lv-LV" sz="2000"/>
              <a:t>and the other has size </a:t>
            </a:r>
            <a:r>
              <a:rPr lang="en-US" altLang="lv-LV" sz="2000">
                <a:latin typeface="Times New Roman" panose="02020603050405020304" pitchFamily="18" charset="0"/>
              </a:rPr>
              <a:t>0</a:t>
            </a:r>
          </a:p>
          <a:p>
            <a:pPr eaLnBrk="1" hangingPunct="1"/>
            <a:r>
              <a:rPr lang="en-US" altLang="lv-LV" sz="2000"/>
              <a:t>The running time is proportional to the sum</a:t>
            </a:r>
          </a:p>
          <a:p>
            <a:pPr algn="ctr" eaLnBrk="1" hangingPunct="1">
              <a:buFont typeface="Wingdings" panose="05000000000000000000" pitchFamily="2" charset="2"/>
              <a:buNone/>
            </a:pPr>
            <a:r>
              <a:rPr lang="en-US" altLang="lv-LV" sz="2000" b="1" i="1">
                <a:latin typeface="Times New Roman" panose="02020603050405020304" pitchFamily="18" charset="0"/>
                <a:sym typeface="Symbol" panose="05050102010706020507" pitchFamily="18" charset="2"/>
              </a:rPr>
              <a:t>n</a:t>
            </a:r>
            <a:r>
              <a:rPr lang="en-US" altLang="lv-LV" sz="2000">
                <a:latin typeface="Times New Roman" panose="02020603050405020304" pitchFamily="18" charset="0"/>
                <a:sym typeface="Symbol" panose="05050102010706020507" pitchFamily="18" charset="2"/>
              </a:rPr>
              <a:t> </a:t>
            </a:r>
            <a:r>
              <a:rPr lang="en-US" altLang="lv-LV" sz="2000">
                <a:latin typeface="Symbol" panose="05050102010706020507" pitchFamily="18" charset="2"/>
                <a:sym typeface="Symbol" panose="05050102010706020507" pitchFamily="18" charset="2"/>
              </a:rPr>
              <a:t>+</a:t>
            </a:r>
            <a:r>
              <a:rPr lang="en-US" altLang="lv-LV" sz="2000">
                <a:latin typeface="Times New Roman" panose="02020603050405020304" pitchFamily="18" charset="0"/>
                <a:sym typeface="Symbol" panose="05050102010706020507" pitchFamily="18" charset="2"/>
              </a:rPr>
              <a:t> (</a:t>
            </a:r>
            <a:r>
              <a:rPr lang="en-US" altLang="lv-LV" sz="2000" b="1" i="1">
                <a:latin typeface="Times New Roman" panose="02020603050405020304" pitchFamily="18" charset="0"/>
                <a:sym typeface="Symbol" panose="05050102010706020507" pitchFamily="18" charset="2"/>
              </a:rPr>
              <a:t>n</a:t>
            </a:r>
            <a:r>
              <a:rPr lang="en-US" altLang="lv-LV" sz="2000">
                <a:latin typeface="Times New Roman" panose="02020603050405020304" pitchFamily="18" charset="0"/>
                <a:sym typeface="Symbol" panose="05050102010706020507" pitchFamily="18" charset="2"/>
              </a:rPr>
              <a:t> </a:t>
            </a:r>
            <a:r>
              <a:rPr lang="en-US" altLang="lv-LV" sz="2000">
                <a:latin typeface="Symbol" panose="05050102010706020507" pitchFamily="18" charset="2"/>
                <a:sym typeface="Symbol" panose="05050102010706020507" pitchFamily="18" charset="2"/>
              </a:rPr>
              <a:t>-</a:t>
            </a:r>
            <a:r>
              <a:rPr lang="en-US" altLang="lv-LV" sz="2000">
                <a:latin typeface="Times New Roman" panose="02020603050405020304" pitchFamily="18" charset="0"/>
                <a:sym typeface="Symbol" panose="05050102010706020507" pitchFamily="18" charset="2"/>
              </a:rPr>
              <a:t> 1) </a:t>
            </a:r>
            <a:r>
              <a:rPr lang="en-US" altLang="lv-LV" sz="2000">
                <a:latin typeface="Symbol" panose="05050102010706020507" pitchFamily="18" charset="2"/>
                <a:sym typeface="Symbol" panose="05050102010706020507" pitchFamily="18" charset="2"/>
              </a:rPr>
              <a:t>+ </a:t>
            </a:r>
            <a:r>
              <a:rPr lang="en-US" altLang="lv-LV" sz="2000">
                <a:latin typeface="Times New Roman" panose="02020603050405020304" pitchFamily="18" charset="0"/>
                <a:sym typeface="Symbol" panose="05050102010706020507" pitchFamily="18" charset="2"/>
              </a:rPr>
              <a:t>… </a:t>
            </a:r>
            <a:r>
              <a:rPr lang="en-US" altLang="lv-LV" sz="2000">
                <a:latin typeface="Symbol" panose="05050102010706020507" pitchFamily="18" charset="2"/>
                <a:sym typeface="Symbol" panose="05050102010706020507" pitchFamily="18" charset="2"/>
              </a:rPr>
              <a:t>+</a:t>
            </a:r>
            <a:r>
              <a:rPr lang="en-US" altLang="lv-LV" sz="2000">
                <a:latin typeface="Times New Roman" panose="02020603050405020304" pitchFamily="18" charset="0"/>
                <a:sym typeface="Symbol" panose="05050102010706020507" pitchFamily="18" charset="2"/>
              </a:rPr>
              <a:t> 2 </a:t>
            </a:r>
            <a:r>
              <a:rPr lang="en-US" altLang="lv-LV" sz="2000">
                <a:latin typeface="Symbol" panose="05050102010706020507" pitchFamily="18" charset="2"/>
                <a:sym typeface="Symbol" panose="05050102010706020507" pitchFamily="18" charset="2"/>
              </a:rPr>
              <a:t>+ 1</a:t>
            </a:r>
            <a:endParaRPr lang="en-US" altLang="lv-LV" sz="2000"/>
          </a:p>
          <a:p>
            <a:pPr eaLnBrk="1" hangingPunct="1"/>
            <a:r>
              <a:rPr lang="en-US" altLang="lv-LV" sz="2000"/>
              <a:t>Thus, the worst-case running time of quick-sort is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b="1" i="1">
                <a:latin typeface="Times New Roman" panose="02020603050405020304" pitchFamily="18" charset="0"/>
              </a:rPr>
              <a:t>n</a:t>
            </a:r>
            <a:r>
              <a:rPr lang="en-US" altLang="lv-LV" sz="2000" baseline="30000">
                <a:latin typeface="Times New Roman" panose="02020603050405020304" pitchFamily="18" charset="0"/>
              </a:rPr>
              <a:t>2</a:t>
            </a:r>
            <a:r>
              <a:rPr lang="en-US" altLang="lv-LV" sz="2000">
                <a:latin typeface="Times New Roman" panose="02020603050405020304" pitchFamily="18" charset="0"/>
              </a:rPr>
              <a:t>)</a:t>
            </a: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AEE94CA-B976-44A0-B695-4A7EC0FCFA69}" type="slidenum">
              <a:rPr lang="en-US" altLang="lv-LV" sz="1400"/>
              <a:pPr eaLnBrk="1" hangingPunct="1"/>
              <a:t>37</a:t>
            </a:fld>
            <a:endParaRPr lang="en-US" altLang="lv-LV" sz="1400"/>
          </a:p>
        </p:txBody>
      </p:sp>
      <p:sp>
        <p:nvSpPr>
          <p:cNvPr id="17414" name="AutoShape 11"/>
          <p:cNvSpPr>
            <a:spLocks noChangeArrowheads="1"/>
          </p:cNvSpPr>
          <p:nvPr/>
        </p:nvSpPr>
        <p:spPr bwMode="auto">
          <a:xfrm>
            <a:off x="7516814" y="4791075"/>
            <a:ext cx="1304925" cy="217488"/>
          </a:xfrm>
          <a:prstGeom prst="roundRect">
            <a:avLst>
              <a:gd name="adj" fmla="val 16667"/>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accent1"/>
              </a:solidFill>
            </a:endParaRPr>
          </a:p>
        </p:txBody>
      </p:sp>
      <p:sp>
        <p:nvSpPr>
          <p:cNvPr id="17415" name="AutoShape 16"/>
          <p:cNvSpPr>
            <a:spLocks noChangeArrowheads="1"/>
          </p:cNvSpPr>
          <p:nvPr/>
        </p:nvSpPr>
        <p:spPr bwMode="auto">
          <a:xfrm>
            <a:off x="8864600" y="5600700"/>
            <a:ext cx="762000" cy="217488"/>
          </a:xfrm>
          <a:prstGeom prst="roundRect">
            <a:avLst>
              <a:gd name="adj" fmla="val 16667"/>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accent1"/>
              </a:solidFill>
            </a:endParaRPr>
          </a:p>
        </p:txBody>
      </p:sp>
      <p:sp>
        <p:nvSpPr>
          <p:cNvPr id="17416" name="AutoShape 20"/>
          <p:cNvSpPr>
            <a:spLocks noChangeArrowheads="1"/>
          </p:cNvSpPr>
          <p:nvPr/>
        </p:nvSpPr>
        <p:spPr bwMode="auto">
          <a:xfrm>
            <a:off x="5715001" y="4791075"/>
            <a:ext cx="360363" cy="217488"/>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folHlink"/>
              </a:solidFill>
            </a:endParaRPr>
          </a:p>
        </p:txBody>
      </p:sp>
      <p:sp>
        <p:nvSpPr>
          <p:cNvPr id="17417" name="AutoShape 23"/>
          <p:cNvSpPr>
            <a:spLocks noChangeArrowheads="1"/>
          </p:cNvSpPr>
          <p:nvPr/>
        </p:nvSpPr>
        <p:spPr bwMode="auto">
          <a:xfrm>
            <a:off x="7467601" y="5327650"/>
            <a:ext cx="352425" cy="217488"/>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folHlink"/>
              </a:solidFill>
            </a:endParaRPr>
          </a:p>
        </p:txBody>
      </p:sp>
      <p:sp>
        <p:nvSpPr>
          <p:cNvPr id="17418" name="AutoShape 24"/>
          <p:cNvSpPr>
            <a:spLocks noChangeArrowheads="1"/>
          </p:cNvSpPr>
          <p:nvPr/>
        </p:nvSpPr>
        <p:spPr bwMode="auto">
          <a:xfrm>
            <a:off x="8821739" y="6107114"/>
            <a:ext cx="358775" cy="217487"/>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folHlink"/>
              </a:solidFill>
            </a:endParaRPr>
          </a:p>
        </p:txBody>
      </p:sp>
      <p:sp>
        <p:nvSpPr>
          <p:cNvPr id="17419" name="AutoShape 25"/>
          <p:cNvSpPr>
            <a:spLocks noChangeArrowheads="1"/>
          </p:cNvSpPr>
          <p:nvPr/>
        </p:nvSpPr>
        <p:spPr bwMode="auto">
          <a:xfrm>
            <a:off x="9326564" y="6107114"/>
            <a:ext cx="350837" cy="217487"/>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folHlink"/>
              </a:solidFill>
            </a:endParaRPr>
          </a:p>
        </p:txBody>
      </p:sp>
      <p:cxnSp>
        <p:nvCxnSpPr>
          <p:cNvPr id="17420" name="AutoShape 26"/>
          <p:cNvCxnSpPr>
            <a:cxnSpLocks noChangeShapeType="1"/>
            <a:stCxn id="17417" idx="0"/>
            <a:endCxn id="17414" idx="2"/>
          </p:cNvCxnSpPr>
          <p:nvPr/>
        </p:nvCxnSpPr>
        <p:spPr bwMode="auto">
          <a:xfrm flipV="1">
            <a:off x="7643813" y="5008564"/>
            <a:ext cx="525462" cy="31908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7421" name="AutoShape 27"/>
          <p:cNvCxnSpPr>
            <a:cxnSpLocks noChangeShapeType="1"/>
            <a:endCxn id="17414" idx="2"/>
          </p:cNvCxnSpPr>
          <p:nvPr/>
        </p:nvCxnSpPr>
        <p:spPr bwMode="auto">
          <a:xfrm flipH="1" flipV="1">
            <a:off x="8169276" y="5008563"/>
            <a:ext cx="593725" cy="27781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7422" name="AutoShape 29"/>
          <p:cNvCxnSpPr>
            <a:cxnSpLocks noChangeShapeType="1"/>
            <a:stCxn id="17418" idx="0"/>
            <a:endCxn id="17415" idx="2"/>
          </p:cNvCxnSpPr>
          <p:nvPr/>
        </p:nvCxnSpPr>
        <p:spPr bwMode="auto">
          <a:xfrm flipV="1">
            <a:off x="9001126" y="5818189"/>
            <a:ext cx="244475" cy="28892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7423" name="AutoShape 31"/>
          <p:cNvCxnSpPr>
            <a:cxnSpLocks noChangeShapeType="1"/>
            <a:stCxn id="17415" idx="2"/>
            <a:endCxn id="17419" idx="0"/>
          </p:cNvCxnSpPr>
          <p:nvPr/>
        </p:nvCxnSpPr>
        <p:spPr bwMode="auto">
          <a:xfrm>
            <a:off x="9245601" y="5818189"/>
            <a:ext cx="257175" cy="28892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7424" name="AutoShape 32"/>
          <p:cNvSpPr>
            <a:spLocks noChangeArrowheads="1"/>
          </p:cNvSpPr>
          <p:nvPr/>
        </p:nvSpPr>
        <p:spPr bwMode="auto">
          <a:xfrm>
            <a:off x="5807075" y="4267201"/>
            <a:ext cx="2482850" cy="219075"/>
          </a:xfrm>
          <a:prstGeom prst="roundRect">
            <a:avLst>
              <a:gd name="adj" fmla="val 16667"/>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accent1"/>
              </a:solidFill>
            </a:endParaRPr>
          </a:p>
        </p:txBody>
      </p:sp>
      <p:cxnSp>
        <p:nvCxnSpPr>
          <p:cNvPr id="17425" name="AutoShape 33"/>
          <p:cNvCxnSpPr>
            <a:cxnSpLocks noChangeShapeType="1"/>
            <a:stCxn id="17416" idx="0"/>
            <a:endCxn id="17424" idx="2"/>
          </p:cNvCxnSpPr>
          <p:nvPr/>
        </p:nvCxnSpPr>
        <p:spPr bwMode="auto">
          <a:xfrm flipV="1">
            <a:off x="5895976" y="4486275"/>
            <a:ext cx="1152525" cy="30480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7426" name="AutoShape 34"/>
          <p:cNvCxnSpPr>
            <a:cxnSpLocks noChangeShapeType="1"/>
            <a:stCxn id="17414" idx="0"/>
            <a:endCxn id="17424" idx="2"/>
          </p:cNvCxnSpPr>
          <p:nvPr/>
        </p:nvCxnSpPr>
        <p:spPr bwMode="auto">
          <a:xfrm flipH="1" flipV="1">
            <a:off x="7048501" y="4486275"/>
            <a:ext cx="1120775" cy="30480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graphicFrame>
        <p:nvGraphicFramePr>
          <p:cNvPr id="162010" name="Group 218"/>
          <p:cNvGraphicFramePr>
            <a:graphicFrameLocks noGrp="1"/>
          </p:cNvGraphicFramePr>
          <p:nvPr/>
        </p:nvGraphicFramePr>
        <p:xfrm>
          <a:off x="3962400" y="3810000"/>
          <a:ext cx="1371600" cy="2590802"/>
        </p:xfrm>
        <a:graphic>
          <a:graphicData uri="http://schemas.openxmlformats.org/drawingml/2006/table">
            <a:tbl>
              <a:tblPr/>
              <a:tblGrid>
                <a:gridCol w="685800">
                  <a:extLst>
                    <a:ext uri="{9D8B030D-6E8A-4147-A177-3AD203B41FA5}">
                      <a16:colId xmlns:a16="http://schemas.microsoft.com/office/drawing/2014/main" val="176686004"/>
                    </a:ext>
                  </a:extLst>
                </a:gridCol>
                <a:gridCol w="685800">
                  <a:extLst>
                    <a:ext uri="{9D8B030D-6E8A-4147-A177-3AD203B41FA5}">
                      <a16:colId xmlns:a16="http://schemas.microsoft.com/office/drawing/2014/main" val="2371977537"/>
                    </a:ext>
                  </a:extLst>
                </a:gridCol>
              </a:tblGrid>
              <a:tr h="307975">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ahoma" panose="020B0604030504040204" pitchFamily="34" charset="0"/>
                        </a:rPr>
                        <a:t>depth</a:t>
                      </a:r>
                    </a:p>
                  </a:txBody>
                  <a:tcPr marL="0" marR="0" marT="0" marB="0"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ahoma" panose="020B0604030504040204" pitchFamily="34" charset="0"/>
                        </a:rPr>
                        <a:t>time</a:t>
                      </a: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808715839"/>
                  </a:ext>
                </a:extLst>
              </a:tr>
              <a:tr h="512763">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imes New Roman" panose="02020603050405020304" pitchFamily="18" charset="0"/>
                        </a:rPr>
                        <a:t>0</a:t>
                      </a:r>
                    </a:p>
                  </a:txBody>
                  <a:tcPr marL="0" marR="0" marT="0" marB="0" anchor="ct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1" u="none" strike="noStrike" cap="none" normalizeH="0" baseline="0" smtClean="0">
                          <a:ln>
                            <a:noFill/>
                          </a:ln>
                          <a:solidFill>
                            <a:schemeClr val="tx1"/>
                          </a:solidFill>
                          <a:effectLst/>
                          <a:latin typeface="Times New Roman" panose="02020603050405020304" pitchFamily="18" charset="0"/>
                        </a:rPr>
                        <a:t>n</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160195705"/>
                  </a:ext>
                </a:extLst>
              </a:tr>
              <a:tr h="550863">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imes New Roman" panose="02020603050405020304" pitchFamily="18" charset="0"/>
                        </a:rPr>
                        <a:t>1</a:t>
                      </a:r>
                    </a:p>
                  </a:txBody>
                  <a:tcPr marL="0" marR="0" marT="0" marB="0" anchor="ct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n</a:t>
                      </a:r>
                      <a:r>
                        <a:rPr kumimoji="0" lang="en-US" altLang="lv-LV" sz="18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a:t>
                      </a:r>
                      <a:r>
                        <a:rPr kumimoji="0" lang="en-US" altLang="lv-LV" sz="1800" b="0" i="0" u="none" strike="noStrike" cap="none" normalizeH="0" baseline="0" smtClean="0">
                          <a:ln>
                            <a:noFill/>
                          </a:ln>
                          <a:solidFill>
                            <a:schemeClr val="tx1"/>
                          </a:solidFill>
                          <a:effectLst/>
                          <a:latin typeface="Symbol" panose="05050102010706020507" pitchFamily="18" charset="2"/>
                          <a:sym typeface="Symbol" panose="05050102010706020507" pitchFamily="18" charset="2"/>
                        </a:rPr>
                        <a:t>-</a:t>
                      </a:r>
                      <a:r>
                        <a:rPr kumimoji="0" lang="en-US" altLang="lv-LV" sz="18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1</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894533167"/>
                  </a:ext>
                </a:extLst>
              </a:tr>
              <a:tr h="792163">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1" u="none" strike="noStrike" cap="none" normalizeH="0" baseline="0" smtClean="0">
                          <a:ln>
                            <a:noFill/>
                          </a:ln>
                          <a:solidFill>
                            <a:schemeClr val="tx1"/>
                          </a:solidFill>
                          <a:effectLst/>
                          <a:latin typeface="Times New Roman" panose="02020603050405020304" pitchFamily="18" charset="0"/>
                        </a:rPr>
                        <a:t>…</a:t>
                      </a:r>
                    </a:p>
                  </a:txBody>
                  <a:tcPr marL="0" marR="0" marT="0" marB="0" anchor="ct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1" u="none" strike="noStrike" cap="none" normalizeH="0" baseline="0" smtClean="0">
                          <a:ln>
                            <a:noFill/>
                          </a:ln>
                          <a:solidFill>
                            <a:schemeClr val="tx1"/>
                          </a:solidFill>
                          <a:effectLst/>
                          <a:latin typeface="Times New Roman" panose="02020603050405020304" pitchFamily="18" charset="0"/>
                        </a:rPr>
                        <a:t>…</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120825202"/>
                  </a:ext>
                </a:extLst>
              </a:tr>
              <a:tr h="427038">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n</a:t>
                      </a:r>
                      <a:r>
                        <a:rPr kumimoji="0" lang="en-US" altLang="lv-LV" sz="18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a:t>
                      </a:r>
                      <a:r>
                        <a:rPr kumimoji="0" lang="en-US" altLang="lv-LV" sz="1800" b="0" i="0" u="none" strike="noStrike" cap="none" normalizeH="0" baseline="0" smtClean="0">
                          <a:ln>
                            <a:noFill/>
                          </a:ln>
                          <a:solidFill>
                            <a:schemeClr val="tx1"/>
                          </a:solidFill>
                          <a:effectLst/>
                          <a:latin typeface="Symbol" panose="05050102010706020507" pitchFamily="18" charset="2"/>
                          <a:sym typeface="Symbol" panose="05050102010706020507" pitchFamily="18" charset="2"/>
                        </a:rPr>
                        <a:t>-</a:t>
                      </a:r>
                      <a:r>
                        <a:rPr kumimoji="0" lang="en-US" altLang="lv-LV" sz="18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1</a:t>
                      </a:r>
                    </a:p>
                  </a:txBody>
                  <a:tcPr marL="0" marR="0" marT="0" marB="0" anchor="ct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imes New Roman" panose="02020603050405020304" pitchFamily="18" charset="0"/>
                        </a:rPr>
                        <a:t>1</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188595509"/>
                  </a:ext>
                </a:extLst>
              </a:tr>
            </a:tbl>
          </a:graphicData>
        </a:graphic>
      </p:graphicFrame>
      <p:sp>
        <p:nvSpPr>
          <p:cNvPr id="17438" name="Text Box 167"/>
          <p:cNvSpPr txBox="1">
            <a:spLocks noChangeArrowheads="1"/>
          </p:cNvSpPr>
          <p:nvPr/>
        </p:nvSpPr>
        <p:spPr bwMode="auto">
          <a:xfrm rot="2305880">
            <a:off x="8774114" y="5138738"/>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a:t>
            </a:r>
          </a:p>
        </p:txBody>
      </p:sp>
    </p:spTree>
    <p:extLst>
      <p:ext uri="{BB962C8B-B14F-4D97-AF65-F5344CB8AC3E}">
        <p14:creationId xmlns:p14="http://schemas.microsoft.com/office/powerpoint/2010/main" val="2419865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lv-LV" smtClean="0"/>
              <a:t>Expected Running Time</a:t>
            </a:r>
          </a:p>
        </p:txBody>
      </p:sp>
      <p:sp>
        <p:nvSpPr>
          <p:cNvPr id="18437"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a:t>Consider a recursive call of quick-sort on a sequence of size </a:t>
            </a:r>
            <a:r>
              <a:rPr lang="en-US" altLang="lv-LV" sz="2000" b="1" i="1">
                <a:latin typeface="Times New Roman" panose="02020603050405020304" pitchFamily="18" charset="0"/>
              </a:rPr>
              <a:t>s</a:t>
            </a:r>
          </a:p>
          <a:p>
            <a:pPr lvl="1" eaLnBrk="1" hangingPunct="1">
              <a:lnSpc>
                <a:spcPct val="90000"/>
              </a:lnSpc>
            </a:pPr>
            <a:r>
              <a:rPr lang="en-US" altLang="lv-LV" sz="1800" b="1">
                <a:solidFill>
                  <a:schemeClr val="tx2"/>
                </a:solidFill>
              </a:rPr>
              <a:t>Good call</a:t>
            </a:r>
            <a:r>
              <a:rPr lang="en-US" altLang="lv-LV" sz="1800" b="1"/>
              <a:t>:</a:t>
            </a:r>
            <a:r>
              <a:rPr lang="en-US" altLang="lv-LV" sz="1800"/>
              <a:t> the sizes of </a:t>
            </a:r>
            <a:r>
              <a:rPr lang="en-US" altLang="lv-LV" sz="1800" b="1" i="1">
                <a:latin typeface="Times New Roman" panose="02020603050405020304" pitchFamily="18" charset="0"/>
              </a:rPr>
              <a:t>L</a:t>
            </a:r>
            <a:r>
              <a:rPr lang="en-US" altLang="lv-LV" sz="1800"/>
              <a:t> and </a:t>
            </a:r>
            <a:r>
              <a:rPr lang="en-US" altLang="lv-LV" sz="1800" b="1" i="1">
                <a:latin typeface="Times New Roman" panose="02020603050405020304" pitchFamily="18" charset="0"/>
              </a:rPr>
              <a:t>G</a:t>
            </a:r>
            <a:r>
              <a:rPr lang="en-US" altLang="lv-LV" sz="1800"/>
              <a:t> are each less than </a:t>
            </a:r>
            <a:r>
              <a:rPr lang="en-US" altLang="lv-LV" sz="1800">
                <a:latin typeface="Times New Roman" panose="02020603050405020304" pitchFamily="18" charset="0"/>
              </a:rPr>
              <a:t>3</a:t>
            </a:r>
            <a:r>
              <a:rPr lang="en-US" altLang="lv-LV" sz="1800" b="1" i="1">
                <a:latin typeface="Times New Roman" panose="02020603050405020304" pitchFamily="18" charset="0"/>
              </a:rPr>
              <a:t>s</a:t>
            </a:r>
            <a:r>
              <a:rPr lang="en-US" altLang="lv-LV" sz="1800">
                <a:latin typeface="Symbol" panose="05050102010706020507" pitchFamily="18" charset="2"/>
              </a:rPr>
              <a:t>/</a:t>
            </a:r>
            <a:r>
              <a:rPr lang="en-US" altLang="lv-LV" sz="1800">
                <a:latin typeface="Times New Roman" panose="02020603050405020304" pitchFamily="18" charset="0"/>
              </a:rPr>
              <a:t>4</a:t>
            </a:r>
          </a:p>
          <a:p>
            <a:pPr lvl="1" eaLnBrk="1" hangingPunct="1">
              <a:lnSpc>
                <a:spcPct val="90000"/>
              </a:lnSpc>
            </a:pPr>
            <a:r>
              <a:rPr lang="en-US" altLang="lv-LV" sz="1800" b="1">
                <a:solidFill>
                  <a:schemeClr val="tx2"/>
                </a:solidFill>
              </a:rPr>
              <a:t>Bad call</a:t>
            </a:r>
            <a:r>
              <a:rPr lang="en-US" altLang="lv-LV" sz="1800" b="1"/>
              <a:t>:</a:t>
            </a:r>
            <a:r>
              <a:rPr lang="en-US" altLang="lv-LV" sz="1800"/>
              <a:t> one of </a:t>
            </a:r>
            <a:r>
              <a:rPr lang="en-US" altLang="lv-LV" sz="1800" b="1" i="1">
                <a:latin typeface="Times New Roman" panose="02020603050405020304" pitchFamily="18" charset="0"/>
              </a:rPr>
              <a:t>L</a:t>
            </a:r>
            <a:r>
              <a:rPr lang="en-US" altLang="lv-LV" sz="1800"/>
              <a:t> and </a:t>
            </a:r>
            <a:r>
              <a:rPr lang="en-US" altLang="lv-LV" sz="1800" b="1" i="1">
                <a:latin typeface="Times New Roman" panose="02020603050405020304" pitchFamily="18" charset="0"/>
              </a:rPr>
              <a:t>G</a:t>
            </a:r>
            <a:r>
              <a:rPr lang="en-US" altLang="lv-LV" sz="1800"/>
              <a:t> has size greater than </a:t>
            </a:r>
            <a:r>
              <a:rPr lang="en-US" altLang="lv-LV" sz="1800">
                <a:latin typeface="Times New Roman" panose="02020603050405020304" pitchFamily="18" charset="0"/>
              </a:rPr>
              <a:t>3</a:t>
            </a:r>
            <a:r>
              <a:rPr lang="en-US" altLang="lv-LV" sz="1800" b="1" i="1">
                <a:latin typeface="Times New Roman" panose="02020603050405020304" pitchFamily="18" charset="0"/>
              </a:rPr>
              <a:t>s</a:t>
            </a:r>
            <a:r>
              <a:rPr lang="en-US" altLang="lv-LV" sz="1800">
                <a:latin typeface="Symbol" panose="05050102010706020507" pitchFamily="18" charset="2"/>
              </a:rPr>
              <a:t>/</a:t>
            </a:r>
            <a:r>
              <a:rPr lang="en-US" altLang="lv-LV" sz="1800">
                <a:latin typeface="Times New Roman" panose="02020603050405020304" pitchFamily="18" charset="0"/>
              </a:rPr>
              <a:t>4</a:t>
            </a:r>
          </a:p>
          <a:p>
            <a:pPr eaLnBrk="1" hangingPunct="1">
              <a:lnSpc>
                <a:spcPct val="90000"/>
              </a:lnSpc>
            </a:pPr>
            <a:endParaRPr lang="en-US" altLang="lv-LV" sz="2000"/>
          </a:p>
          <a:p>
            <a:pPr eaLnBrk="1" hangingPunct="1">
              <a:lnSpc>
                <a:spcPct val="90000"/>
              </a:lnSpc>
            </a:pPr>
            <a:endParaRPr lang="en-US" altLang="lv-LV" sz="2000"/>
          </a:p>
          <a:p>
            <a:pPr eaLnBrk="1" hangingPunct="1">
              <a:lnSpc>
                <a:spcPct val="90000"/>
              </a:lnSpc>
            </a:pPr>
            <a:endParaRPr lang="en-US" altLang="lv-LV" sz="2000"/>
          </a:p>
          <a:p>
            <a:pPr eaLnBrk="1" hangingPunct="1">
              <a:lnSpc>
                <a:spcPct val="90000"/>
              </a:lnSpc>
            </a:pPr>
            <a:endParaRPr lang="en-US" altLang="lv-LV" sz="2000"/>
          </a:p>
          <a:p>
            <a:pPr eaLnBrk="1" hangingPunct="1">
              <a:lnSpc>
                <a:spcPct val="90000"/>
              </a:lnSpc>
            </a:pPr>
            <a:endParaRPr lang="en-US" altLang="lv-LV" sz="2000"/>
          </a:p>
          <a:p>
            <a:pPr eaLnBrk="1" hangingPunct="1">
              <a:lnSpc>
                <a:spcPct val="90000"/>
              </a:lnSpc>
            </a:pPr>
            <a:r>
              <a:rPr lang="en-US" altLang="lv-LV" sz="2000"/>
              <a:t>A call is </a:t>
            </a:r>
            <a:r>
              <a:rPr lang="en-US" altLang="lv-LV" sz="2000">
                <a:solidFill>
                  <a:schemeClr val="tx2"/>
                </a:solidFill>
              </a:rPr>
              <a:t>good</a:t>
            </a:r>
            <a:r>
              <a:rPr lang="en-US" altLang="lv-LV" sz="2000"/>
              <a:t> with probability </a:t>
            </a:r>
            <a:r>
              <a:rPr lang="en-US" altLang="lv-LV" sz="2000">
                <a:latin typeface="Times New Roman" panose="02020603050405020304" pitchFamily="18" charset="0"/>
              </a:rPr>
              <a:t>1</a:t>
            </a:r>
            <a:r>
              <a:rPr lang="en-US" altLang="lv-LV" sz="2000">
                <a:latin typeface="Symbol" panose="05050102010706020507" pitchFamily="18" charset="2"/>
              </a:rPr>
              <a:t>/</a:t>
            </a:r>
            <a:r>
              <a:rPr lang="en-US" altLang="lv-LV" sz="2000">
                <a:latin typeface="Times New Roman" panose="02020603050405020304" pitchFamily="18" charset="0"/>
              </a:rPr>
              <a:t>2</a:t>
            </a:r>
          </a:p>
          <a:p>
            <a:pPr lvl="1" eaLnBrk="1" hangingPunct="1">
              <a:lnSpc>
                <a:spcPct val="90000"/>
              </a:lnSpc>
            </a:pPr>
            <a:r>
              <a:rPr lang="en-US" altLang="lv-LV" sz="1800"/>
              <a:t>1/2 of the possible pivots cause good calls:</a:t>
            </a:r>
          </a:p>
        </p:txBody>
      </p:sp>
      <p:sp>
        <p:nvSpPr>
          <p:cNvPr id="1843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E5F5CFF-6ED2-4693-9830-3253B7810C6B}" type="slidenum">
              <a:rPr lang="en-US" altLang="lv-LV" sz="1400"/>
              <a:pPr eaLnBrk="1" hangingPunct="1"/>
              <a:t>38</a:t>
            </a:fld>
            <a:endParaRPr lang="en-US" altLang="lv-LV" sz="1400"/>
          </a:p>
        </p:txBody>
      </p:sp>
      <p:sp>
        <p:nvSpPr>
          <p:cNvPr id="18438" name="AutoShape 6"/>
          <p:cNvSpPr>
            <a:spLocks noChangeArrowheads="1"/>
          </p:cNvSpPr>
          <p:nvPr/>
        </p:nvSpPr>
        <p:spPr bwMode="auto">
          <a:xfrm>
            <a:off x="4914900" y="3286126"/>
            <a:ext cx="1257300" cy="225425"/>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200"/>
              <a:t>7  9  7</a:t>
            </a:r>
            <a:r>
              <a:rPr lang="en-US" altLang="lv-LV" sz="1200">
                <a:solidFill>
                  <a:schemeClr val="accent1"/>
                </a:solidFill>
              </a:rPr>
              <a:t>  1  </a:t>
            </a:r>
            <a:r>
              <a:rPr lang="en-US" altLang="lv-LV" sz="1200" b="1">
                <a:solidFill>
                  <a:schemeClr val="accent1"/>
                </a:solidFill>
                <a:sym typeface="Symbol" panose="05050102010706020507" pitchFamily="18" charset="2"/>
              </a:rPr>
              <a:t></a:t>
            </a:r>
            <a:r>
              <a:rPr lang="en-US" altLang="lv-LV" sz="1200">
                <a:solidFill>
                  <a:schemeClr val="accent1"/>
                </a:solidFill>
              </a:rPr>
              <a:t>  1</a:t>
            </a:r>
          </a:p>
        </p:txBody>
      </p:sp>
      <p:sp>
        <p:nvSpPr>
          <p:cNvPr id="18439" name="AutoShape 7"/>
          <p:cNvSpPr>
            <a:spLocks noChangeArrowheads="1"/>
          </p:cNvSpPr>
          <p:nvPr/>
        </p:nvSpPr>
        <p:spPr bwMode="auto">
          <a:xfrm>
            <a:off x="3268663" y="2743201"/>
            <a:ext cx="2392362" cy="227013"/>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200"/>
              <a:t>7  2  9  4 3  7  </a:t>
            </a:r>
            <a:r>
              <a:rPr lang="en-US" altLang="lv-LV" sz="1200" u="sng">
                <a:solidFill>
                  <a:srgbClr val="000000"/>
                </a:solidFill>
              </a:rPr>
              <a:t>6</a:t>
            </a:r>
            <a:r>
              <a:rPr lang="en-US" altLang="lv-LV" sz="1200"/>
              <a:t>  1</a:t>
            </a:r>
            <a:r>
              <a:rPr lang="en-US" altLang="lv-LV" sz="1200">
                <a:solidFill>
                  <a:schemeClr val="accent1"/>
                </a:solidFill>
              </a:rPr>
              <a:t> 9</a:t>
            </a:r>
          </a:p>
        </p:txBody>
      </p:sp>
      <p:cxnSp>
        <p:nvCxnSpPr>
          <p:cNvPr id="18440" name="AutoShape 8"/>
          <p:cNvCxnSpPr>
            <a:cxnSpLocks noChangeShapeType="1"/>
            <a:stCxn id="18442" idx="0"/>
            <a:endCxn id="18439" idx="2"/>
          </p:cNvCxnSpPr>
          <p:nvPr/>
        </p:nvCxnSpPr>
        <p:spPr bwMode="auto">
          <a:xfrm flipV="1">
            <a:off x="3376614" y="2974975"/>
            <a:ext cx="1087437" cy="3063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1" name="AutoShape 9"/>
          <p:cNvCxnSpPr>
            <a:cxnSpLocks noChangeShapeType="1"/>
            <a:stCxn id="18438" idx="0"/>
            <a:endCxn id="18439" idx="2"/>
          </p:cNvCxnSpPr>
          <p:nvPr/>
        </p:nvCxnSpPr>
        <p:spPr bwMode="auto">
          <a:xfrm flipH="1" flipV="1">
            <a:off x="4465638" y="2979738"/>
            <a:ext cx="1077912" cy="2968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8442" name="AutoShape 10"/>
          <p:cNvSpPr>
            <a:spLocks noChangeArrowheads="1"/>
          </p:cNvSpPr>
          <p:nvPr/>
        </p:nvSpPr>
        <p:spPr bwMode="auto">
          <a:xfrm>
            <a:off x="2747963" y="3286126"/>
            <a:ext cx="1257300" cy="225425"/>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lv-LV" sz="1200"/>
              <a:t>2  4  3  1 </a:t>
            </a:r>
            <a:endParaRPr lang="en-US" altLang="lv-LV" sz="1200">
              <a:solidFill>
                <a:schemeClr val="tx2"/>
              </a:solidFill>
            </a:endParaRPr>
          </a:p>
        </p:txBody>
      </p:sp>
      <p:sp>
        <p:nvSpPr>
          <p:cNvPr id="18443" name="Line 11"/>
          <p:cNvSpPr>
            <a:spLocks noChangeShapeType="1"/>
          </p:cNvSpPr>
          <p:nvPr/>
        </p:nvSpPr>
        <p:spPr bwMode="auto">
          <a:xfrm>
            <a:off x="5100638" y="3025775"/>
            <a:ext cx="336550" cy="1206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8444" name="Line 12"/>
          <p:cNvSpPr>
            <a:spLocks noChangeShapeType="1"/>
          </p:cNvSpPr>
          <p:nvPr/>
        </p:nvSpPr>
        <p:spPr bwMode="auto">
          <a:xfrm flipH="1">
            <a:off x="3530600" y="3025775"/>
            <a:ext cx="336550" cy="1206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8445" name="AutoShape 14"/>
          <p:cNvSpPr>
            <a:spLocks noChangeArrowheads="1"/>
          </p:cNvSpPr>
          <p:nvPr/>
        </p:nvSpPr>
        <p:spPr bwMode="auto">
          <a:xfrm>
            <a:off x="8677276" y="3267075"/>
            <a:ext cx="1304925" cy="217488"/>
          </a:xfrm>
          <a:prstGeom prst="roundRect">
            <a:avLst>
              <a:gd name="adj" fmla="val 16667"/>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200"/>
              <a:t>7 2 9 4 3 7 6</a:t>
            </a:r>
          </a:p>
        </p:txBody>
      </p:sp>
      <p:sp>
        <p:nvSpPr>
          <p:cNvPr id="18446" name="AutoShape 15"/>
          <p:cNvSpPr>
            <a:spLocks noChangeArrowheads="1"/>
          </p:cNvSpPr>
          <p:nvPr/>
        </p:nvSpPr>
        <p:spPr bwMode="auto">
          <a:xfrm>
            <a:off x="6875463" y="3267075"/>
            <a:ext cx="360362" cy="217488"/>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200"/>
              <a:t>1</a:t>
            </a:r>
          </a:p>
        </p:txBody>
      </p:sp>
      <p:sp>
        <p:nvSpPr>
          <p:cNvPr id="18447" name="AutoShape 16"/>
          <p:cNvSpPr>
            <a:spLocks noChangeArrowheads="1"/>
          </p:cNvSpPr>
          <p:nvPr/>
        </p:nvSpPr>
        <p:spPr bwMode="auto">
          <a:xfrm>
            <a:off x="6967538" y="2743201"/>
            <a:ext cx="2482850" cy="219075"/>
          </a:xfrm>
          <a:prstGeom prst="roundRect">
            <a:avLst>
              <a:gd name="adj" fmla="val 16667"/>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200"/>
              <a:t>7  </a:t>
            </a:r>
            <a:r>
              <a:rPr lang="en-US" altLang="lv-LV" sz="1200" u="sng">
                <a:solidFill>
                  <a:srgbClr val="000000"/>
                </a:solidFill>
              </a:rPr>
              <a:t>2 </a:t>
            </a:r>
            <a:r>
              <a:rPr lang="en-US" altLang="lv-LV" sz="1200"/>
              <a:t> 9  4 3  7  6  1</a:t>
            </a:r>
            <a:endParaRPr lang="en-US" altLang="lv-LV" sz="1200" b="1">
              <a:solidFill>
                <a:schemeClr val="accent1"/>
              </a:solidFill>
              <a:sym typeface="Symbol" panose="05050102010706020507" pitchFamily="18" charset="2"/>
            </a:endParaRPr>
          </a:p>
        </p:txBody>
      </p:sp>
      <p:cxnSp>
        <p:nvCxnSpPr>
          <p:cNvPr id="18448" name="AutoShape 17"/>
          <p:cNvCxnSpPr>
            <a:cxnSpLocks noChangeShapeType="1"/>
            <a:stCxn id="18446" idx="0"/>
            <a:endCxn id="18447" idx="2"/>
          </p:cNvCxnSpPr>
          <p:nvPr/>
        </p:nvCxnSpPr>
        <p:spPr bwMode="auto">
          <a:xfrm flipV="1">
            <a:off x="7056439" y="2962275"/>
            <a:ext cx="1152525" cy="30480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449" name="AutoShape 18"/>
          <p:cNvCxnSpPr>
            <a:cxnSpLocks noChangeShapeType="1"/>
            <a:stCxn id="18445" idx="0"/>
            <a:endCxn id="18447" idx="2"/>
          </p:cNvCxnSpPr>
          <p:nvPr/>
        </p:nvCxnSpPr>
        <p:spPr bwMode="auto">
          <a:xfrm flipH="1" flipV="1">
            <a:off x="8208964" y="2962275"/>
            <a:ext cx="1120775" cy="30480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8450" name="Line 19"/>
          <p:cNvSpPr>
            <a:spLocks noChangeShapeType="1"/>
          </p:cNvSpPr>
          <p:nvPr/>
        </p:nvSpPr>
        <p:spPr bwMode="auto">
          <a:xfrm>
            <a:off x="8959850" y="3048000"/>
            <a:ext cx="336550" cy="1206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8451" name="Line 20"/>
          <p:cNvSpPr>
            <a:spLocks noChangeShapeType="1"/>
          </p:cNvSpPr>
          <p:nvPr/>
        </p:nvSpPr>
        <p:spPr bwMode="auto">
          <a:xfrm flipH="1">
            <a:off x="7283450" y="3003550"/>
            <a:ext cx="336550" cy="1206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8452" name="Text Box 21"/>
          <p:cNvSpPr txBox="1">
            <a:spLocks noChangeArrowheads="1"/>
          </p:cNvSpPr>
          <p:nvPr/>
        </p:nvSpPr>
        <p:spPr bwMode="auto">
          <a:xfrm>
            <a:off x="3733801" y="3657601"/>
            <a:ext cx="1241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b="1"/>
              <a:t>Good call</a:t>
            </a:r>
          </a:p>
        </p:txBody>
      </p:sp>
      <p:sp>
        <p:nvSpPr>
          <p:cNvPr id="18453" name="Text Box 22"/>
          <p:cNvSpPr txBox="1">
            <a:spLocks noChangeArrowheads="1"/>
          </p:cNvSpPr>
          <p:nvPr/>
        </p:nvSpPr>
        <p:spPr bwMode="auto">
          <a:xfrm>
            <a:off x="7620001" y="3657601"/>
            <a:ext cx="1082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b="1"/>
              <a:t>Bad call</a:t>
            </a:r>
          </a:p>
        </p:txBody>
      </p:sp>
      <p:grpSp>
        <p:nvGrpSpPr>
          <p:cNvPr id="18454" name="Group 27"/>
          <p:cNvGrpSpPr>
            <a:grpSpLocks/>
          </p:cNvGrpSpPr>
          <p:nvPr/>
        </p:nvGrpSpPr>
        <p:grpSpPr bwMode="auto">
          <a:xfrm>
            <a:off x="4343400" y="4953000"/>
            <a:ext cx="4343400" cy="381000"/>
            <a:chOff x="1776" y="3264"/>
            <a:chExt cx="2736" cy="240"/>
          </a:xfrm>
        </p:grpSpPr>
        <p:sp>
          <p:nvSpPr>
            <p:cNvPr id="18461" name="AutoShape 25"/>
            <p:cNvSpPr>
              <a:spLocks noChangeArrowheads="1"/>
            </p:cNvSpPr>
            <p:nvPr/>
          </p:nvSpPr>
          <p:spPr bwMode="auto">
            <a:xfrm>
              <a:off x="3600" y="3264"/>
              <a:ext cx="912" cy="240"/>
            </a:xfrm>
            <a:prstGeom prst="roundRect">
              <a:avLst>
                <a:gd name="adj" fmla="val 16667"/>
              </a:avLst>
            </a:prstGeom>
            <a:solidFill>
              <a:schemeClr val="bg2"/>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8462" name="AutoShape 24"/>
            <p:cNvSpPr>
              <a:spLocks noChangeArrowheads="1"/>
            </p:cNvSpPr>
            <p:nvPr/>
          </p:nvSpPr>
          <p:spPr bwMode="auto">
            <a:xfrm>
              <a:off x="1776" y="3264"/>
              <a:ext cx="624" cy="240"/>
            </a:xfrm>
            <a:prstGeom prst="roundRect">
              <a:avLst>
                <a:gd name="adj" fmla="val 16667"/>
              </a:avLst>
            </a:prstGeom>
            <a:solidFill>
              <a:schemeClr val="bg2"/>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8463" name="Rectangle 26"/>
            <p:cNvSpPr>
              <a:spLocks noChangeArrowheads="1"/>
            </p:cNvSpPr>
            <p:nvPr/>
          </p:nvSpPr>
          <p:spPr bwMode="auto">
            <a:xfrm>
              <a:off x="2352" y="3264"/>
              <a:ext cx="1296" cy="24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8464" name="AutoShape 23"/>
            <p:cNvSpPr>
              <a:spLocks noChangeArrowheads="1"/>
            </p:cNvSpPr>
            <p:nvPr/>
          </p:nvSpPr>
          <p:spPr bwMode="auto">
            <a:xfrm>
              <a:off x="1776" y="3264"/>
              <a:ext cx="2736" cy="24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1 2 3 4 5 6 7 8 9 10 11 12 13 14 15 16</a:t>
              </a:r>
              <a:endParaRPr lang="en-US" altLang="lv-LV" sz="1800">
                <a:solidFill>
                  <a:schemeClr val="accent1"/>
                </a:solidFill>
              </a:endParaRPr>
            </a:p>
          </p:txBody>
        </p:sp>
      </p:grpSp>
      <p:sp>
        <p:nvSpPr>
          <p:cNvPr id="18455" name="Text Box 28"/>
          <p:cNvSpPr txBox="1">
            <a:spLocks noChangeArrowheads="1"/>
          </p:cNvSpPr>
          <p:nvPr/>
        </p:nvSpPr>
        <p:spPr bwMode="auto">
          <a:xfrm>
            <a:off x="5487989" y="5638801"/>
            <a:ext cx="1546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b="1"/>
              <a:t>Good pivots</a:t>
            </a:r>
          </a:p>
        </p:txBody>
      </p:sp>
      <p:sp>
        <p:nvSpPr>
          <p:cNvPr id="18456" name="Text Box 29"/>
          <p:cNvSpPr txBox="1">
            <a:spLocks noChangeArrowheads="1"/>
          </p:cNvSpPr>
          <p:nvPr/>
        </p:nvSpPr>
        <p:spPr bwMode="auto">
          <a:xfrm>
            <a:off x="3962401" y="5638801"/>
            <a:ext cx="1387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b="1"/>
              <a:t>Bad pivots</a:t>
            </a:r>
          </a:p>
        </p:txBody>
      </p:sp>
      <p:sp>
        <p:nvSpPr>
          <p:cNvPr id="18457" name="Text Box 30"/>
          <p:cNvSpPr txBox="1">
            <a:spLocks noChangeArrowheads="1"/>
          </p:cNvSpPr>
          <p:nvPr/>
        </p:nvSpPr>
        <p:spPr bwMode="auto">
          <a:xfrm>
            <a:off x="7299326" y="5638801"/>
            <a:ext cx="1387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b="1"/>
              <a:t>Bad pivots</a:t>
            </a:r>
          </a:p>
        </p:txBody>
      </p:sp>
      <p:sp>
        <p:nvSpPr>
          <p:cNvPr id="18458" name="AutoShape 31"/>
          <p:cNvSpPr>
            <a:spLocks/>
          </p:cNvSpPr>
          <p:nvPr/>
        </p:nvSpPr>
        <p:spPr bwMode="auto">
          <a:xfrm rot="16200000">
            <a:off x="6134100" y="4533900"/>
            <a:ext cx="228600" cy="1981200"/>
          </a:xfrm>
          <a:prstGeom prst="leftBrace">
            <a:avLst>
              <a:gd name="adj1" fmla="val 72222"/>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8459" name="AutoShape 32"/>
          <p:cNvSpPr>
            <a:spLocks/>
          </p:cNvSpPr>
          <p:nvPr/>
        </p:nvSpPr>
        <p:spPr bwMode="auto">
          <a:xfrm rot="16200000">
            <a:off x="4648200" y="5105400"/>
            <a:ext cx="228600" cy="838200"/>
          </a:xfrm>
          <a:prstGeom prst="leftBrace">
            <a:avLst>
              <a:gd name="adj1" fmla="val 30556"/>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8460" name="AutoShape 33"/>
          <p:cNvSpPr>
            <a:spLocks/>
          </p:cNvSpPr>
          <p:nvPr/>
        </p:nvSpPr>
        <p:spPr bwMode="auto">
          <a:xfrm rot="16200000">
            <a:off x="7924800" y="4876800"/>
            <a:ext cx="228600" cy="1295400"/>
          </a:xfrm>
          <a:prstGeom prst="leftBrace">
            <a:avLst>
              <a:gd name="adj1" fmla="val 47222"/>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3779802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pPr eaLnBrk="1" hangingPunct="1"/>
            <a:r>
              <a:rPr lang="en-US" altLang="lv-LV" smtClean="0"/>
              <a:t>Expected Running Time, Part 2</a:t>
            </a:r>
          </a:p>
        </p:txBody>
      </p:sp>
      <p:sp>
        <p:nvSpPr>
          <p:cNvPr id="2054"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a:solidFill>
                  <a:schemeClr val="tx2"/>
                </a:solidFill>
              </a:rPr>
              <a:t>Probabilistic Fact:</a:t>
            </a:r>
            <a:r>
              <a:rPr lang="en-US" altLang="lv-LV" sz="2000"/>
              <a:t> The expected number of coin tosses required in order to get </a:t>
            </a:r>
            <a:r>
              <a:rPr lang="en-US" altLang="lv-LV" sz="2000" b="1" i="1">
                <a:latin typeface="Times New Roman" panose="02020603050405020304" pitchFamily="18" charset="0"/>
              </a:rPr>
              <a:t>k</a:t>
            </a:r>
            <a:r>
              <a:rPr lang="en-US" altLang="lv-LV" sz="2000"/>
              <a:t> heads is </a:t>
            </a:r>
            <a:r>
              <a:rPr lang="en-US" altLang="lv-LV" sz="2000">
                <a:latin typeface="Times New Roman" panose="02020603050405020304" pitchFamily="18" charset="0"/>
              </a:rPr>
              <a:t>2</a:t>
            </a:r>
            <a:r>
              <a:rPr lang="en-US" altLang="lv-LV" sz="2000" b="1" i="1">
                <a:latin typeface="Times New Roman" panose="02020603050405020304" pitchFamily="18" charset="0"/>
              </a:rPr>
              <a:t>k</a:t>
            </a:r>
          </a:p>
          <a:p>
            <a:pPr eaLnBrk="1" hangingPunct="1">
              <a:lnSpc>
                <a:spcPct val="90000"/>
              </a:lnSpc>
            </a:pPr>
            <a:r>
              <a:rPr lang="en-US" altLang="lv-LV" sz="2000"/>
              <a:t>For a node of depth </a:t>
            </a:r>
            <a:r>
              <a:rPr lang="en-US" altLang="lv-LV" sz="2000" b="1" i="1">
                <a:latin typeface="Times New Roman" panose="02020603050405020304" pitchFamily="18" charset="0"/>
              </a:rPr>
              <a:t>i</a:t>
            </a:r>
            <a:r>
              <a:rPr lang="en-US" altLang="lv-LV" sz="2000"/>
              <a:t>, we expect</a:t>
            </a:r>
          </a:p>
          <a:p>
            <a:pPr lvl="1" eaLnBrk="1" hangingPunct="1">
              <a:lnSpc>
                <a:spcPct val="90000"/>
              </a:lnSpc>
            </a:pPr>
            <a:r>
              <a:rPr lang="en-US" altLang="lv-LV" sz="1800" b="1" i="1">
                <a:latin typeface="Times New Roman" panose="02020603050405020304" pitchFamily="18" charset="0"/>
              </a:rPr>
              <a:t>i</a:t>
            </a:r>
            <a:r>
              <a:rPr lang="en-US" altLang="lv-LV" sz="1800">
                <a:latin typeface="Symbol" panose="05050102010706020507" pitchFamily="18" charset="2"/>
              </a:rPr>
              <a:t>/</a:t>
            </a:r>
            <a:r>
              <a:rPr lang="en-US" altLang="lv-LV" sz="1800">
                <a:latin typeface="Times New Roman" panose="02020603050405020304" pitchFamily="18" charset="0"/>
              </a:rPr>
              <a:t>2 </a:t>
            </a:r>
            <a:r>
              <a:rPr lang="en-US" altLang="lv-LV" sz="1800"/>
              <a:t>ancestors are good calls</a:t>
            </a:r>
          </a:p>
          <a:p>
            <a:pPr lvl="1" eaLnBrk="1" hangingPunct="1">
              <a:lnSpc>
                <a:spcPct val="90000"/>
              </a:lnSpc>
            </a:pPr>
            <a:r>
              <a:rPr lang="en-US" altLang="lv-LV" sz="1800"/>
              <a:t>The size of the input sequence for the current call is at most (</a:t>
            </a:r>
            <a:r>
              <a:rPr lang="en-US" altLang="lv-LV" sz="1800">
                <a:latin typeface="Times New Roman" panose="02020603050405020304" pitchFamily="18" charset="0"/>
              </a:rPr>
              <a:t>3</a:t>
            </a:r>
            <a:r>
              <a:rPr lang="en-US" altLang="lv-LV" sz="1800">
                <a:latin typeface="Symbol" panose="05050102010706020507" pitchFamily="18" charset="2"/>
              </a:rPr>
              <a:t>/</a:t>
            </a:r>
            <a:r>
              <a:rPr lang="en-US" altLang="lv-LV" sz="1800">
                <a:latin typeface="Times New Roman" panose="02020603050405020304" pitchFamily="18" charset="0"/>
              </a:rPr>
              <a:t>4</a:t>
            </a:r>
            <a:r>
              <a:rPr lang="en-US" altLang="lv-LV" sz="1800"/>
              <a:t>)</a:t>
            </a:r>
            <a:r>
              <a:rPr lang="en-US" altLang="lv-LV" sz="1800" b="1" i="1" baseline="30000">
                <a:latin typeface="Times New Roman" panose="02020603050405020304" pitchFamily="18" charset="0"/>
              </a:rPr>
              <a:t>i</a:t>
            </a:r>
            <a:r>
              <a:rPr lang="en-US" altLang="lv-LV" sz="1800" baseline="30000">
                <a:latin typeface="Symbol" panose="05050102010706020507" pitchFamily="18" charset="2"/>
              </a:rPr>
              <a:t>/</a:t>
            </a:r>
            <a:r>
              <a:rPr lang="en-US" altLang="lv-LV" sz="1800" baseline="30000">
                <a:latin typeface="Times New Roman" panose="02020603050405020304" pitchFamily="18" charset="0"/>
              </a:rPr>
              <a:t>2</a:t>
            </a:r>
            <a:r>
              <a:rPr lang="en-US" altLang="lv-LV" sz="1800" b="1" i="1">
                <a:latin typeface="Times New Roman" panose="02020603050405020304" pitchFamily="18" charset="0"/>
              </a:rPr>
              <a:t>n</a:t>
            </a:r>
          </a:p>
        </p:txBody>
      </p:sp>
      <p:sp>
        <p:nvSpPr>
          <p:cNvPr id="205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C644992-6BC3-4D23-BE52-E263B159126C}" type="slidenum">
              <a:rPr lang="en-US" altLang="lv-LV" sz="1400"/>
              <a:pPr eaLnBrk="1" hangingPunct="1"/>
              <a:t>39</a:t>
            </a:fld>
            <a:endParaRPr lang="en-US" altLang="lv-LV" sz="1400"/>
          </a:p>
        </p:txBody>
      </p:sp>
      <p:graphicFrame>
        <p:nvGraphicFramePr>
          <p:cNvPr id="2050" name="Object 6"/>
          <p:cNvGraphicFramePr>
            <a:graphicFrameLocks noChangeAspect="1"/>
          </p:cNvGraphicFramePr>
          <p:nvPr/>
        </p:nvGraphicFramePr>
        <p:xfrm>
          <a:off x="6019800" y="3200401"/>
          <a:ext cx="4876800" cy="3052763"/>
        </p:xfrm>
        <a:graphic>
          <a:graphicData uri="http://schemas.openxmlformats.org/presentationml/2006/ole">
            <mc:AlternateContent xmlns:mc="http://schemas.openxmlformats.org/markup-compatibility/2006">
              <mc:Choice xmlns:v="urn:schemas-microsoft-com:vml" Requires="v">
                <p:oleObj spid="_x0000_s2054" name="VISIO" r:id="rId3" imgW="7510680" imgH="4271040" progId="Visio.Drawing.6">
                  <p:embed/>
                </p:oleObj>
              </mc:Choice>
              <mc:Fallback>
                <p:oleObj name="VISIO" r:id="rId3" imgW="7510680" imgH="4271040" progId="Visio.Drawing.6">
                  <p:embed/>
                  <p:pic>
                    <p:nvPicPr>
                      <p:cNvPr id="205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3200401"/>
                        <a:ext cx="4876800" cy="305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5" name="Rectangle 7" descr="Rectangle: Click to edit Master text styles&#10;Second level&#10;Third level&#10;Fourth level&#10;Fifth level"/>
          <p:cNvSpPr>
            <a:spLocks noChangeArrowheads="1"/>
          </p:cNvSpPr>
          <p:nvPr/>
        </p:nvSpPr>
        <p:spPr bwMode="auto">
          <a:xfrm>
            <a:off x="2133600" y="3124200"/>
            <a:ext cx="4191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lnSpc>
                <a:spcPct val="90000"/>
              </a:lnSpc>
              <a:spcBef>
                <a:spcPct val="20000"/>
              </a:spcBef>
              <a:buClr>
                <a:schemeClr val="hlink"/>
              </a:buClr>
              <a:buSzPct val="110000"/>
              <a:buFont typeface="Wingdings" panose="05000000000000000000" pitchFamily="2" charset="2"/>
              <a:buBlip>
                <a:blip r:embed="rId5"/>
              </a:buBlip>
            </a:pPr>
            <a:r>
              <a:rPr lang="en-US" altLang="lv-LV" sz="2000"/>
              <a:t>Therefore, we have</a:t>
            </a:r>
          </a:p>
          <a:p>
            <a:pPr lvl="1" algn="l" eaLnBrk="1" hangingPunct="1">
              <a:lnSpc>
                <a:spcPct val="90000"/>
              </a:lnSpc>
              <a:spcBef>
                <a:spcPct val="20000"/>
              </a:spcBef>
              <a:buClr>
                <a:schemeClr val="tx1"/>
              </a:buClr>
              <a:buSzPct val="60000"/>
              <a:buFont typeface="Wingdings" panose="05000000000000000000" pitchFamily="2" charset="2"/>
              <a:buChar char="n"/>
            </a:pPr>
            <a:r>
              <a:rPr lang="en-US" altLang="lv-LV" sz="1800"/>
              <a:t>For a node of depth </a:t>
            </a:r>
            <a:r>
              <a:rPr lang="en-US" altLang="lv-LV" sz="1800">
                <a:latin typeface="Times New Roman" panose="02020603050405020304" pitchFamily="18" charset="0"/>
              </a:rPr>
              <a:t>2log</a:t>
            </a:r>
            <a:r>
              <a:rPr lang="en-US" altLang="lv-LV" sz="1800" baseline="-25000">
                <a:latin typeface="Times New Roman" panose="02020603050405020304" pitchFamily="18" charset="0"/>
              </a:rPr>
              <a:t>4</a:t>
            </a:r>
            <a:r>
              <a:rPr lang="en-US" altLang="lv-LV" sz="1800" baseline="-25000">
                <a:latin typeface="Symbol" panose="05050102010706020507" pitchFamily="18" charset="2"/>
              </a:rPr>
              <a:t>/</a:t>
            </a:r>
            <a:r>
              <a:rPr lang="en-US" altLang="lv-LV" sz="1800" baseline="-25000">
                <a:latin typeface="Times New Roman" panose="02020603050405020304" pitchFamily="18" charset="0"/>
              </a:rPr>
              <a:t>3</a:t>
            </a:r>
            <a:r>
              <a:rPr lang="en-US" altLang="lv-LV" sz="1800" b="1" i="1">
                <a:latin typeface="Times New Roman" panose="02020603050405020304" pitchFamily="18" charset="0"/>
              </a:rPr>
              <a:t>n</a:t>
            </a:r>
            <a:r>
              <a:rPr lang="en-US" altLang="lv-LV" sz="1800"/>
              <a:t>, the expected input size is one</a:t>
            </a:r>
          </a:p>
          <a:p>
            <a:pPr lvl="1" algn="l" eaLnBrk="1" hangingPunct="1">
              <a:lnSpc>
                <a:spcPct val="90000"/>
              </a:lnSpc>
              <a:spcBef>
                <a:spcPct val="20000"/>
              </a:spcBef>
              <a:buClr>
                <a:schemeClr val="tx1"/>
              </a:buClr>
              <a:buSzPct val="60000"/>
              <a:buFont typeface="Wingdings" panose="05000000000000000000" pitchFamily="2" charset="2"/>
              <a:buChar char="n"/>
            </a:pPr>
            <a:r>
              <a:rPr lang="en-US" altLang="lv-LV" sz="1800"/>
              <a:t>The expected height of the quick-sort tree is </a:t>
            </a:r>
            <a:r>
              <a:rPr lang="en-US" altLang="lv-LV" sz="1800" b="1" i="1">
                <a:latin typeface="Times New Roman" panose="02020603050405020304" pitchFamily="18" charset="0"/>
              </a:rPr>
              <a:t>O</a:t>
            </a:r>
            <a:r>
              <a:rPr lang="en-US" altLang="lv-LV" sz="1800">
                <a:latin typeface="Times New Roman" panose="02020603050405020304" pitchFamily="18" charset="0"/>
              </a:rPr>
              <a:t>(log </a:t>
            </a:r>
            <a:r>
              <a:rPr lang="en-US" altLang="lv-LV" sz="1800" b="1" i="1">
                <a:latin typeface="Times New Roman" panose="02020603050405020304" pitchFamily="18" charset="0"/>
              </a:rPr>
              <a:t>n</a:t>
            </a:r>
            <a:r>
              <a:rPr lang="en-US" altLang="lv-LV" sz="1800">
                <a:latin typeface="Times New Roman" panose="02020603050405020304" pitchFamily="18" charset="0"/>
              </a:rPr>
              <a:t>)</a:t>
            </a:r>
          </a:p>
          <a:p>
            <a:pPr algn="l" eaLnBrk="1" hangingPunct="1">
              <a:lnSpc>
                <a:spcPct val="90000"/>
              </a:lnSpc>
              <a:spcBef>
                <a:spcPct val="20000"/>
              </a:spcBef>
              <a:buClr>
                <a:schemeClr val="hlink"/>
              </a:buClr>
              <a:buSzPct val="110000"/>
              <a:buFont typeface="Wingdings" panose="05000000000000000000" pitchFamily="2" charset="2"/>
              <a:buBlip>
                <a:blip r:embed="rId5"/>
              </a:buBlip>
            </a:pPr>
            <a:r>
              <a:rPr lang="en-US" altLang="lv-LV" sz="2000"/>
              <a:t>The amount or work done at the nodes of the same depth is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b="1" i="1">
                <a:latin typeface="Times New Roman" panose="02020603050405020304" pitchFamily="18" charset="0"/>
              </a:rPr>
              <a:t>n</a:t>
            </a:r>
            <a:r>
              <a:rPr lang="en-US" altLang="lv-LV" sz="2000">
                <a:latin typeface="Times New Roman" panose="02020603050405020304" pitchFamily="18" charset="0"/>
              </a:rPr>
              <a:t>)</a:t>
            </a:r>
            <a:endParaRPr lang="en-US" altLang="lv-LV" sz="2000"/>
          </a:p>
          <a:p>
            <a:pPr algn="l" eaLnBrk="1" hangingPunct="1">
              <a:lnSpc>
                <a:spcPct val="90000"/>
              </a:lnSpc>
              <a:spcBef>
                <a:spcPct val="20000"/>
              </a:spcBef>
              <a:buClr>
                <a:schemeClr val="hlink"/>
              </a:buClr>
              <a:buSzPct val="110000"/>
              <a:buFont typeface="Wingdings" panose="05000000000000000000" pitchFamily="2" charset="2"/>
              <a:buBlip>
                <a:blip r:embed="rId5"/>
              </a:buBlip>
            </a:pPr>
            <a:r>
              <a:rPr lang="en-US" altLang="lv-LV" sz="2000"/>
              <a:t>Thus, the expected running time of quick-sort is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b="1" i="1">
                <a:latin typeface="Times New Roman" panose="02020603050405020304" pitchFamily="18" charset="0"/>
              </a:rPr>
              <a:t>n </a:t>
            </a:r>
            <a:r>
              <a:rPr lang="en-US" altLang="lv-LV" sz="2000">
                <a:latin typeface="Times New Roman" panose="02020603050405020304" pitchFamily="18" charset="0"/>
              </a:rPr>
              <a:t>log </a:t>
            </a:r>
            <a:r>
              <a:rPr lang="en-US" altLang="lv-LV" sz="2000" b="1" i="1">
                <a:latin typeface="Times New Roman" panose="02020603050405020304" pitchFamily="18" charset="0"/>
              </a:rPr>
              <a:t>n</a:t>
            </a:r>
            <a:r>
              <a:rPr lang="en-US" altLang="lv-LV" sz="2000">
                <a:latin typeface="Times New Roman" panose="02020603050405020304" pitchFamily="18" charset="0"/>
              </a:rPr>
              <a:t>)</a:t>
            </a:r>
          </a:p>
        </p:txBody>
      </p:sp>
    </p:spTree>
    <p:extLst>
      <p:ext uri="{BB962C8B-B14F-4D97-AF65-F5344CB8AC3E}">
        <p14:creationId xmlns:p14="http://schemas.microsoft.com/office/powerpoint/2010/main" val="2936096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T</a:t>
            </a:r>
            <a:r>
              <a:rPr lang="en-US" dirty="0"/>
              <a:t>he behavior of algorithms</a:t>
            </a:r>
          </a:p>
        </p:txBody>
      </p:sp>
      <p:sp>
        <p:nvSpPr>
          <p:cNvPr id="3" name="Content Placeholder 2"/>
          <p:cNvSpPr>
            <a:spLocks noGrp="1"/>
          </p:cNvSpPr>
          <p:nvPr>
            <p:ph idx="1"/>
          </p:nvPr>
        </p:nvSpPr>
        <p:spPr/>
        <p:txBody>
          <a:bodyPr>
            <a:normAutofit fontScale="92500" lnSpcReduction="20000"/>
          </a:bodyPr>
          <a:lstStyle/>
          <a:p>
            <a:r>
              <a:rPr lang="en-US" dirty="0" smtClean="0"/>
              <a:t>Some may differ depending on the original state of the data set (sorted, unsorted, partially sorted)</a:t>
            </a:r>
          </a:p>
          <a:p>
            <a:r>
              <a:rPr lang="en-US" dirty="0" smtClean="0"/>
              <a:t>Others may behave the same way regardless of the data</a:t>
            </a:r>
          </a:p>
          <a:p>
            <a:r>
              <a:rPr lang="en-US" dirty="0" smtClean="0"/>
              <a:t>Typically, we obtain a best case, worst case, and average case</a:t>
            </a:r>
            <a:endParaRPr lang="lv-LV" dirty="0" smtClean="0"/>
          </a:p>
          <a:p>
            <a:r>
              <a:rPr lang="en-US" dirty="0"/>
              <a:t>We may also find that the number of comparisons and number of data movements don’t apparently coincide</a:t>
            </a:r>
          </a:p>
          <a:p>
            <a:r>
              <a:rPr lang="en-US" dirty="0"/>
              <a:t>An algorithm maybe very efficient in one case, and perform poorly on the </a:t>
            </a:r>
            <a:r>
              <a:rPr lang="en-US" dirty="0" smtClean="0"/>
              <a:t>other</a:t>
            </a:r>
            <a:endParaRPr lang="lv-LV" dirty="0" smtClean="0"/>
          </a:p>
          <a:p>
            <a:r>
              <a:rPr lang="en-US" dirty="0"/>
              <a:t>Yet another consideration is the complexity of the algorithms themselves</a:t>
            </a:r>
          </a:p>
          <a:p>
            <a:r>
              <a:rPr lang="en-US" dirty="0"/>
              <a:t>Some methods are considerably less efficient than others</a:t>
            </a:r>
          </a:p>
          <a:p>
            <a:r>
              <a:rPr lang="en-US" dirty="0"/>
              <a:t>However, for smaller data sets, they may prove to be faster, because their coding is simpler and executes faster</a:t>
            </a:r>
          </a:p>
          <a:p>
            <a:endParaRPr lang="en-US" dirty="0"/>
          </a:p>
          <a:p>
            <a:pPr lvl="1"/>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4</a:t>
            </a:fld>
            <a:endParaRPr lang="en-US" dirty="0"/>
          </a:p>
        </p:txBody>
      </p:sp>
    </p:spTree>
    <p:extLst>
      <p:ext uri="{BB962C8B-B14F-4D97-AF65-F5344CB8AC3E}">
        <p14:creationId xmlns:p14="http://schemas.microsoft.com/office/powerpoint/2010/main" val="2847179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1026"/>
          <p:cNvSpPr>
            <a:spLocks noGrp="1" noChangeArrowheads="1"/>
          </p:cNvSpPr>
          <p:nvPr>
            <p:ph type="title"/>
          </p:nvPr>
        </p:nvSpPr>
        <p:spPr/>
        <p:txBody>
          <a:bodyPr/>
          <a:lstStyle/>
          <a:p>
            <a:pPr eaLnBrk="1" hangingPunct="1"/>
            <a:r>
              <a:rPr lang="en-US" altLang="lv-LV" smtClean="0"/>
              <a:t>Summary of Sorting Algorithms</a:t>
            </a:r>
          </a:p>
        </p:txBody>
      </p:sp>
      <p:sp>
        <p:nvSpPr>
          <p:cNvPr id="1945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C649D3E-101B-4D0A-95F1-6DCFAB26CDA1}" type="slidenum">
              <a:rPr lang="en-US" altLang="lv-LV" sz="1400"/>
              <a:pPr eaLnBrk="1" hangingPunct="1"/>
              <a:t>40</a:t>
            </a:fld>
            <a:endParaRPr lang="en-US" altLang="lv-LV" sz="1400"/>
          </a:p>
        </p:txBody>
      </p:sp>
      <p:graphicFrame>
        <p:nvGraphicFramePr>
          <p:cNvPr id="144644" name="Group 1284"/>
          <p:cNvGraphicFramePr>
            <a:graphicFrameLocks noGrp="1"/>
          </p:cNvGraphicFramePr>
          <p:nvPr/>
        </p:nvGraphicFramePr>
        <p:xfrm>
          <a:off x="2381250" y="1628776"/>
          <a:ext cx="7905750" cy="4564063"/>
        </p:xfrm>
        <a:graphic>
          <a:graphicData uri="http://schemas.openxmlformats.org/drawingml/2006/table">
            <a:tbl>
              <a:tblPr/>
              <a:tblGrid>
                <a:gridCol w="2376488">
                  <a:extLst>
                    <a:ext uri="{9D8B030D-6E8A-4147-A177-3AD203B41FA5}">
                      <a16:colId xmlns:a16="http://schemas.microsoft.com/office/drawing/2014/main" val="20000"/>
                    </a:ext>
                  </a:extLst>
                </a:gridCol>
                <a:gridCol w="1995487">
                  <a:extLst>
                    <a:ext uri="{9D8B030D-6E8A-4147-A177-3AD203B41FA5}">
                      <a16:colId xmlns:a16="http://schemas.microsoft.com/office/drawing/2014/main" val="20001"/>
                    </a:ext>
                  </a:extLst>
                </a:gridCol>
                <a:gridCol w="3533775">
                  <a:extLst>
                    <a:ext uri="{9D8B030D-6E8A-4147-A177-3AD203B41FA5}">
                      <a16:colId xmlns:a16="http://schemas.microsoft.com/office/drawing/2014/main" val="20002"/>
                    </a:ext>
                  </a:extLst>
                </a:gridCol>
              </a:tblGrid>
              <a:tr h="51819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2"/>
                          </a:solidFill>
                          <a:effectLst/>
                          <a:latin typeface="Tahoma" pitchFamily="34" charset="0"/>
                        </a:rPr>
                        <a:t>Algorithm</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2"/>
                          </a:solidFill>
                          <a:effectLst/>
                          <a:latin typeface="Tahoma" pitchFamily="34" charset="0"/>
                        </a:rPr>
                        <a:t>Time</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2"/>
                          </a:solidFill>
                          <a:effectLst/>
                          <a:latin typeface="Tahoma" pitchFamily="34" charset="0"/>
                        </a:rPr>
                        <a:t>Notes</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80650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selection-sort</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O</a:t>
                      </a:r>
                      <a:r>
                        <a:rPr kumimoji="0" lang="en-US" sz="2400" b="0" i="0" u="none" strike="noStrike" cap="none" normalizeH="0" baseline="0" smtClean="0">
                          <a:ln>
                            <a:noFill/>
                          </a:ln>
                          <a:solidFill>
                            <a:schemeClr val="tx1"/>
                          </a:solidFill>
                          <a:effectLst/>
                          <a:latin typeface="Times New Roman" pitchFamily="18" charset="0"/>
                        </a:rPr>
                        <a:t>(</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30000" smtClean="0">
                          <a:ln>
                            <a:noFill/>
                          </a:ln>
                          <a:solidFill>
                            <a:schemeClr val="tx1"/>
                          </a:solidFill>
                          <a:effectLst/>
                          <a:latin typeface="Times New Roman" pitchFamily="18" charset="0"/>
                        </a:rPr>
                        <a:t>2</a:t>
                      </a:r>
                      <a:r>
                        <a:rPr kumimoji="0" lang="en-US" sz="2400" b="0" i="0" u="none" strike="noStrike" cap="none" normalizeH="0" baseline="0" smtClean="0">
                          <a:ln>
                            <a:noFill/>
                          </a:ln>
                          <a:solidFill>
                            <a:schemeClr val="tx1"/>
                          </a:solidFill>
                          <a:effectLst/>
                          <a:latin typeface="Times New Roman" pitchFamily="18" charset="0"/>
                        </a:rPr>
                        <a:t>)</a:t>
                      </a:r>
                      <a:endParaRPr kumimoji="0" lang="en-US" sz="2400" b="0" i="0" u="none" strike="noStrike" cap="none" normalizeH="0" baseline="0" smtClean="0">
                        <a:ln>
                          <a:noFill/>
                        </a:ln>
                        <a:solidFill>
                          <a:schemeClr val="tx1"/>
                        </a:solidFill>
                        <a:effectLst/>
                        <a:latin typeface="Tahoma" pitchFamily="34"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in-place</a:t>
                      </a:r>
                    </a:p>
                    <a:p>
                      <a:pPr marL="0" marR="0" lvl="0" indent="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slow (good for small inputs)</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80491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insertion-sort</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O</a:t>
                      </a:r>
                      <a:r>
                        <a:rPr kumimoji="0" lang="en-US" sz="2400" b="0" i="0" u="none" strike="noStrike" cap="none" normalizeH="0" baseline="0" smtClean="0">
                          <a:ln>
                            <a:noFill/>
                          </a:ln>
                          <a:solidFill>
                            <a:schemeClr val="tx1"/>
                          </a:solidFill>
                          <a:effectLst/>
                          <a:latin typeface="Times New Roman" pitchFamily="18" charset="0"/>
                        </a:rPr>
                        <a:t>(</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30000" smtClean="0">
                          <a:ln>
                            <a:noFill/>
                          </a:ln>
                          <a:solidFill>
                            <a:schemeClr val="tx1"/>
                          </a:solidFill>
                          <a:effectLst/>
                          <a:latin typeface="Times New Roman" pitchFamily="18" charset="0"/>
                        </a:rPr>
                        <a:t>2</a:t>
                      </a:r>
                      <a:r>
                        <a:rPr kumimoji="0" lang="en-US" sz="2400" b="0" i="0" u="none" strike="noStrike" cap="none" normalizeH="0" baseline="0" smtClean="0">
                          <a:ln>
                            <a:noFill/>
                          </a:ln>
                          <a:solidFill>
                            <a:schemeClr val="tx1"/>
                          </a:solidFill>
                          <a:effectLst/>
                          <a:latin typeface="Times New Roman" pitchFamily="18" charset="0"/>
                        </a:rPr>
                        <a:t>)</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in-place</a:t>
                      </a:r>
                    </a:p>
                    <a:p>
                      <a:pPr marL="0" marR="0" lvl="0" indent="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slow (good for small inputs)</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82301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quick-sort</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O</a:t>
                      </a:r>
                      <a:r>
                        <a:rPr kumimoji="0" lang="en-US" sz="2400" b="0" i="0" u="none" strike="noStrike" cap="none" normalizeH="0" baseline="0" smtClean="0">
                          <a:ln>
                            <a:noFill/>
                          </a:ln>
                          <a:solidFill>
                            <a:schemeClr val="tx1"/>
                          </a:solidFill>
                          <a:effectLst/>
                          <a:latin typeface="Times New Roman" pitchFamily="18" charset="0"/>
                        </a:rPr>
                        <a:t>(</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0" smtClean="0">
                          <a:ln>
                            <a:noFill/>
                          </a:ln>
                          <a:solidFill>
                            <a:schemeClr val="tx1"/>
                          </a:solidFill>
                          <a:effectLst/>
                          <a:latin typeface="Times New Roman" pitchFamily="18" charset="0"/>
                        </a:rPr>
                        <a:t> log </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0" smtClean="0">
                          <a:ln>
                            <a:noFill/>
                          </a:ln>
                          <a:solidFill>
                            <a:schemeClr val="tx1"/>
                          </a:solidFill>
                          <a:effectLst/>
                          <a:latin typeface="Times New Roman" pitchFamily="18" charset="0"/>
                        </a:rPr>
                        <a:t>)</a:t>
                      </a:r>
                      <a:br>
                        <a:rPr kumimoji="0" lang="en-US" sz="2400" b="0" i="0" u="none" strike="noStrike" cap="none" normalizeH="0" baseline="0" smtClean="0">
                          <a:ln>
                            <a:noFill/>
                          </a:ln>
                          <a:solidFill>
                            <a:schemeClr val="tx1"/>
                          </a:solidFill>
                          <a:effectLst/>
                          <a:latin typeface="Times New Roman" pitchFamily="18" charset="0"/>
                        </a:rPr>
                      </a:br>
                      <a:r>
                        <a:rPr kumimoji="0" lang="en-US" sz="2400" b="0" i="0" u="none" strike="noStrike" cap="none" normalizeH="0" baseline="0" smtClean="0">
                          <a:ln>
                            <a:noFill/>
                          </a:ln>
                          <a:solidFill>
                            <a:schemeClr val="tx1"/>
                          </a:solidFill>
                          <a:effectLst/>
                          <a:latin typeface="Times New Roman" pitchFamily="18" charset="0"/>
                        </a:rPr>
                        <a:t>expected</a:t>
                      </a:r>
                      <a:endParaRPr kumimoji="0" lang="en-US" sz="2400" b="0" i="0" u="none" strike="noStrike" cap="none" normalizeH="0" baseline="0" smtClean="0">
                        <a:ln>
                          <a:noFill/>
                        </a:ln>
                        <a:solidFill>
                          <a:schemeClr val="tx1"/>
                        </a:solidFill>
                        <a:effectLst/>
                        <a:latin typeface="Tahoma" pitchFamily="34"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in-place, randomized</a:t>
                      </a:r>
                    </a:p>
                    <a:p>
                      <a:pPr marL="0" marR="0" lvl="0" indent="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fastest (good for large inputs)</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80650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heap-sort</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O</a:t>
                      </a:r>
                      <a:r>
                        <a:rPr kumimoji="0" lang="en-US" sz="2400" b="0" i="0" u="none" strike="noStrike" cap="none" normalizeH="0" baseline="0" smtClean="0">
                          <a:ln>
                            <a:noFill/>
                          </a:ln>
                          <a:solidFill>
                            <a:schemeClr val="tx1"/>
                          </a:solidFill>
                          <a:effectLst/>
                          <a:latin typeface="Times New Roman" pitchFamily="18" charset="0"/>
                        </a:rPr>
                        <a:t>(</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0" smtClean="0">
                          <a:ln>
                            <a:noFill/>
                          </a:ln>
                          <a:solidFill>
                            <a:schemeClr val="tx1"/>
                          </a:solidFill>
                          <a:effectLst/>
                          <a:latin typeface="Times New Roman" pitchFamily="18" charset="0"/>
                        </a:rPr>
                        <a:t> log </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0" smtClean="0">
                          <a:ln>
                            <a:noFill/>
                          </a:ln>
                          <a:solidFill>
                            <a:schemeClr val="tx1"/>
                          </a:solidFill>
                          <a:effectLst/>
                          <a:latin typeface="Times New Roman" pitchFamily="18" charset="0"/>
                        </a:rPr>
                        <a:t>)</a:t>
                      </a:r>
                      <a:endParaRPr kumimoji="0" lang="en-US" sz="2400" b="0" i="0" u="none" strike="noStrike" cap="none" normalizeH="0" baseline="0" smtClean="0">
                        <a:ln>
                          <a:noFill/>
                        </a:ln>
                        <a:solidFill>
                          <a:schemeClr val="tx1"/>
                        </a:solidFill>
                        <a:effectLst/>
                        <a:latin typeface="Tahoma" pitchFamily="34"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in-place</a:t>
                      </a:r>
                    </a:p>
                    <a:p>
                      <a:pPr marL="0" marR="0" lvl="0" indent="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fast (good for large inputs)</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4"/>
                  </a:ext>
                </a:extLst>
              </a:tr>
              <a:tr h="80491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merge-sort</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O</a:t>
                      </a:r>
                      <a:r>
                        <a:rPr kumimoji="0" lang="en-US" sz="2400" b="0" i="0" u="none" strike="noStrike" cap="none" normalizeH="0" baseline="0" smtClean="0">
                          <a:ln>
                            <a:noFill/>
                          </a:ln>
                          <a:solidFill>
                            <a:schemeClr val="tx1"/>
                          </a:solidFill>
                          <a:effectLst/>
                          <a:latin typeface="Times New Roman" pitchFamily="18" charset="0"/>
                        </a:rPr>
                        <a:t>(</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0" smtClean="0">
                          <a:ln>
                            <a:noFill/>
                          </a:ln>
                          <a:solidFill>
                            <a:schemeClr val="tx1"/>
                          </a:solidFill>
                          <a:effectLst/>
                          <a:latin typeface="Times New Roman" pitchFamily="18" charset="0"/>
                        </a:rPr>
                        <a:t> log </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0" smtClean="0">
                          <a:ln>
                            <a:noFill/>
                          </a:ln>
                          <a:solidFill>
                            <a:schemeClr val="tx1"/>
                          </a:solidFill>
                          <a:effectLst/>
                          <a:latin typeface="Times New Roman" pitchFamily="18" charset="0"/>
                        </a:rPr>
                        <a:t>)</a:t>
                      </a:r>
                      <a:endParaRPr kumimoji="0" lang="en-US" sz="2400" b="0" i="0" u="none" strike="noStrike" cap="none" normalizeH="0" baseline="0" smtClean="0">
                        <a:ln>
                          <a:noFill/>
                        </a:ln>
                        <a:solidFill>
                          <a:schemeClr val="tx1"/>
                        </a:solidFill>
                        <a:effectLst/>
                        <a:latin typeface="Tahoma" pitchFamily="34"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sequential data access</a:t>
                      </a:r>
                    </a:p>
                    <a:p>
                      <a:pPr marL="0" marR="0" lvl="0" indent="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fast  (good for huge inputs)</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5125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26"/>
          <p:cNvSpPr>
            <a:spLocks noGrp="1" noChangeArrowheads="1"/>
          </p:cNvSpPr>
          <p:nvPr>
            <p:ph type="title"/>
          </p:nvPr>
        </p:nvSpPr>
        <p:spPr/>
        <p:txBody>
          <a:bodyPr>
            <a:normAutofit/>
          </a:bodyPr>
          <a:lstStyle/>
          <a:p>
            <a:pPr eaLnBrk="1" hangingPunct="1">
              <a:defRPr/>
            </a:pPr>
            <a:r>
              <a:rPr lang="lv-LV" dirty="0" smtClean="0"/>
              <a:t>Lower-Bound on Sorting</a:t>
            </a:r>
            <a:endParaRPr lang="en-US" dirty="0" smtClean="0"/>
          </a:p>
        </p:txBody>
      </p:sp>
      <p:sp>
        <p:nvSpPr>
          <p:cNvPr id="7" name="Content Placeholder 6"/>
          <p:cNvSpPr>
            <a:spLocks noGrp="1"/>
          </p:cNvSpPr>
          <p:nvPr>
            <p:ph sz="half" idx="2"/>
          </p:nvPr>
        </p:nvSpPr>
        <p:spPr>
          <a:xfrm>
            <a:off x="5867400" y="1752600"/>
            <a:ext cx="5715000" cy="3162472"/>
          </a:xfrm>
        </p:spPr>
        <p:txBody>
          <a:bodyPr/>
          <a:lstStyle/>
          <a:p>
            <a:pPr eaLnBrk="1" hangingPunct="1">
              <a:lnSpc>
                <a:spcPct val="90000"/>
              </a:lnSpc>
            </a:pPr>
            <a:r>
              <a:rPr lang="lv-LV" altLang="lv-LV" sz="2000" dirty="0" smtClean="0"/>
              <a:t>A</a:t>
            </a:r>
            <a:r>
              <a:rPr lang="en-US" altLang="lv-LV" sz="2000" dirty="0" err="1" smtClean="0"/>
              <a:t>lgorithm</a:t>
            </a:r>
            <a:r>
              <a:rPr lang="en-US" altLang="lv-LV" sz="2000" dirty="0" smtClean="0"/>
              <a:t> </a:t>
            </a:r>
            <a:r>
              <a:rPr lang="lv-LV" altLang="lv-LV" sz="2000" dirty="0" smtClean="0"/>
              <a:t>compares</a:t>
            </a:r>
            <a:r>
              <a:rPr lang="en-US" altLang="lv-LV" sz="2000" dirty="0" smtClean="0"/>
              <a:t> </a:t>
            </a:r>
            <a:r>
              <a:rPr lang="en-US" altLang="lv-LV" sz="2000" dirty="0"/>
              <a:t>n elements, x</a:t>
            </a:r>
            <a:r>
              <a:rPr lang="en-US" altLang="lv-LV" sz="2000" baseline="-25000" dirty="0"/>
              <a:t>1</a:t>
            </a:r>
            <a:r>
              <a:rPr lang="en-US" altLang="lv-LV" sz="2000" dirty="0"/>
              <a:t>, x</a:t>
            </a:r>
            <a:r>
              <a:rPr lang="en-US" altLang="lv-LV" sz="2000" baseline="-25000" dirty="0"/>
              <a:t>2</a:t>
            </a:r>
            <a:r>
              <a:rPr lang="en-US" altLang="lv-LV" sz="2000" dirty="0"/>
              <a:t>, …, </a:t>
            </a:r>
            <a:r>
              <a:rPr lang="en-US" altLang="lv-LV" sz="2000" dirty="0" err="1"/>
              <a:t>x</a:t>
            </a:r>
            <a:r>
              <a:rPr lang="en-US" altLang="lv-LV" sz="2000" baseline="-25000" dirty="0" err="1"/>
              <a:t>n</a:t>
            </a:r>
            <a:r>
              <a:rPr lang="en-US" altLang="lv-LV" sz="2000" dirty="0"/>
              <a:t>.</a:t>
            </a:r>
            <a:endParaRPr lang="lv-LV" altLang="lv-LV" sz="2000" dirty="0"/>
          </a:p>
          <a:p>
            <a:r>
              <a:rPr lang="lv-LV" sz="2000" dirty="0"/>
              <a:t>H</a:t>
            </a:r>
            <a:r>
              <a:rPr lang="en-US" sz="2000" dirty="0"/>
              <a:t>ow many comparisons </a:t>
            </a:r>
            <a:r>
              <a:rPr lang="en-US" sz="2000" dirty="0" smtClean="0"/>
              <a:t>to </a:t>
            </a:r>
            <a:r>
              <a:rPr lang="en-US" sz="2000" dirty="0"/>
              <a:t>sort a list </a:t>
            </a:r>
            <a:r>
              <a:rPr lang="en-US" sz="2000" dirty="0" smtClean="0"/>
              <a:t>of</a:t>
            </a:r>
            <a:r>
              <a:rPr lang="lv-LV" sz="2000" dirty="0" smtClean="0"/>
              <a:t> length</a:t>
            </a:r>
            <a:r>
              <a:rPr lang="en-US" sz="2000" dirty="0" smtClean="0"/>
              <a:t> </a:t>
            </a:r>
            <a:r>
              <a:rPr lang="en-US" sz="2000" i="1" dirty="0"/>
              <a:t>n</a:t>
            </a:r>
            <a:r>
              <a:rPr lang="en-US" sz="2000" dirty="0"/>
              <a:t> </a:t>
            </a:r>
            <a:r>
              <a:rPr lang="lv-LV" sz="2000" dirty="0" smtClean="0"/>
              <a:t>?</a:t>
            </a:r>
            <a:endParaRPr lang="lv-LV" sz="2000" dirty="0"/>
          </a:p>
          <a:p>
            <a:r>
              <a:rPr lang="lv-LV" sz="2000" dirty="0" smtClean="0"/>
              <a:t>S</a:t>
            </a:r>
            <a:r>
              <a:rPr lang="en-US" sz="2000" dirty="0" err="1"/>
              <a:t>orting</a:t>
            </a:r>
            <a:r>
              <a:rPr lang="en-US" sz="2000" dirty="0"/>
              <a:t> algorithms a</a:t>
            </a:r>
            <a:r>
              <a:rPr lang="lv-LV" sz="2000" dirty="0"/>
              <a:t>re</a:t>
            </a:r>
            <a:r>
              <a:rPr lang="en-US" sz="2000" dirty="0"/>
              <a:t> binary trees</a:t>
            </a:r>
            <a:r>
              <a:rPr lang="lv-LV" sz="2000" dirty="0"/>
              <a:t> with arcs </a:t>
            </a:r>
            <a:r>
              <a:rPr lang="en-US" sz="2000" dirty="0"/>
              <a:t>yes (Y) or no (N)</a:t>
            </a:r>
          </a:p>
          <a:p>
            <a:r>
              <a:rPr lang="en-US" sz="2000" dirty="0"/>
              <a:t>The nonterminal nodes represent comparisons; terminal nodes represent </a:t>
            </a:r>
            <a:r>
              <a:rPr lang="en-US" sz="2000" dirty="0" smtClean="0"/>
              <a:t>orderings </a:t>
            </a:r>
            <a:r>
              <a:rPr lang="en-US" sz="2000" dirty="0"/>
              <a:t>of the list</a:t>
            </a:r>
            <a:r>
              <a:rPr lang="lv-LV" sz="2000" dirty="0"/>
              <a:t>. </a:t>
            </a:r>
          </a:p>
          <a:p>
            <a:r>
              <a:rPr lang="en-US" sz="2000" dirty="0"/>
              <a:t>This type of tree is referred to as a </a:t>
            </a:r>
            <a:r>
              <a:rPr lang="en-US" sz="2000" b="1" i="1" dirty="0"/>
              <a:t>decision </a:t>
            </a:r>
            <a:r>
              <a:rPr lang="en-US" sz="2000" b="1" i="1" dirty="0" smtClean="0"/>
              <a:t>tree</a:t>
            </a:r>
            <a:endParaRPr lang="en-US" sz="2000" dirty="0"/>
          </a:p>
        </p:txBody>
      </p:sp>
      <p:grpSp>
        <p:nvGrpSpPr>
          <p:cNvPr id="8" name="Group 7"/>
          <p:cNvGrpSpPr/>
          <p:nvPr/>
        </p:nvGrpSpPr>
        <p:grpSpPr>
          <a:xfrm>
            <a:off x="8610600" y="4887913"/>
            <a:ext cx="2442755" cy="1676400"/>
            <a:chOff x="2209801" y="1066800"/>
            <a:chExt cx="3886201" cy="2667000"/>
          </a:xfrm>
        </p:grpSpPr>
        <p:sp>
          <p:nvSpPr>
            <p:cNvPr id="2055" name="AutoShape 1092"/>
            <p:cNvSpPr>
              <a:spLocks noChangeArrowheads="1"/>
            </p:cNvSpPr>
            <p:nvPr/>
          </p:nvSpPr>
          <p:spPr bwMode="auto">
            <a:xfrm>
              <a:off x="2819401" y="1828800"/>
              <a:ext cx="2514600" cy="1447800"/>
            </a:xfrm>
            <a:prstGeom prst="flowChartDecision">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400"/>
                <a:t>Is x</a:t>
              </a:r>
              <a:r>
                <a:rPr lang="en-US" altLang="lv-LV" sz="1400" baseline="-25000"/>
                <a:t>i</a:t>
              </a:r>
              <a:r>
                <a:rPr lang="en-US" altLang="lv-LV" sz="1400"/>
                <a:t> &lt; x</a:t>
              </a:r>
              <a:r>
                <a:rPr lang="en-US" altLang="lv-LV" sz="1400" baseline="-25000"/>
                <a:t>j</a:t>
              </a:r>
              <a:r>
                <a:rPr lang="en-US" altLang="lv-LV" sz="1400"/>
                <a:t>?</a:t>
              </a:r>
            </a:p>
          </p:txBody>
        </p:sp>
        <p:cxnSp>
          <p:nvCxnSpPr>
            <p:cNvPr id="2056" name="AutoShape 1095"/>
            <p:cNvCxnSpPr>
              <a:cxnSpLocks noChangeShapeType="1"/>
              <a:stCxn id="2055" idx="1"/>
            </p:cNvCxnSpPr>
            <p:nvPr/>
          </p:nvCxnSpPr>
          <p:spPr bwMode="auto">
            <a:xfrm rot="10800000" flipV="1">
              <a:off x="2209801" y="2552699"/>
              <a:ext cx="609600" cy="1116013"/>
            </a:xfrm>
            <a:prstGeom prst="bentConnector2">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57" name="AutoShape 1096"/>
            <p:cNvCxnSpPr>
              <a:cxnSpLocks noChangeShapeType="1"/>
              <a:stCxn id="2055" idx="3"/>
            </p:cNvCxnSpPr>
            <p:nvPr/>
          </p:nvCxnSpPr>
          <p:spPr bwMode="auto">
            <a:xfrm>
              <a:off x="5343527" y="2552700"/>
              <a:ext cx="752475" cy="1181100"/>
            </a:xfrm>
            <a:prstGeom prst="bentConnector2">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58" name="Text Box 1097"/>
            <p:cNvSpPr txBox="1">
              <a:spLocks noChangeArrowheads="1"/>
            </p:cNvSpPr>
            <p:nvPr/>
          </p:nvSpPr>
          <p:spPr bwMode="auto">
            <a:xfrm>
              <a:off x="2283123" y="2068163"/>
              <a:ext cx="712331" cy="48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400" dirty="0"/>
                <a:t>yes</a:t>
              </a:r>
            </a:p>
          </p:txBody>
        </p:sp>
        <p:sp>
          <p:nvSpPr>
            <p:cNvPr id="2059" name="Text Box 1098"/>
            <p:cNvSpPr txBox="1">
              <a:spLocks noChangeArrowheads="1"/>
            </p:cNvSpPr>
            <p:nvPr/>
          </p:nvSpPr>
          <p:spPr bwMode="auto">
            <a:xfrm>
              <a:off x="5480051" y="2147540"/>
              <a:ext cx="607466" cy="48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400"/>
                <a:t>no</a:t>
              </a:r>
            </a:p>
          </p:txBody>
        </p:sp>
        <p:cxnSp>
          <p:nvCxnSpPr>
            <p:cNvPr id="2060" name="AutoShape 1101"/>
            <p:cNvCxnSpPr>
              <a:cxnSpLocks noChangeShapeType="1"/>
              <a:endCxn id="2055" idx="0"/>
            </p:cNvCxnSpPr>
            <p:nvPr/>
          </p:nvCxnSpPr>
          <p:spPr bwMode="auto">
            <a:xfrm rot="5400000">
              <a:off x="4019551" y="1123950"/>
              <a:ext cx="762000" cy="647700"/>
            </a:xfrm>
            <a:prstGeom prst="bentConnector3">
              <a:avLst>
                <a:gd name="adj1" fmla="val 50000"/>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grpSp>
      <p:graphicFrame>
        <p:nvGraphicFramePr>
          <p:cNvPr id="19" name="Object 54"/>
          <p:cNvGraphicFramePr>
            <a:graphicFrameLocks noChangeAspect="1"/>
          </p:cNvGraphicFramePr>
          <p:nvPr>
            <p:extLst>
              <p:ext uri="{D42A27DB-BD31-4B8C-83A1-F6EECF244321}">
                <p14:modId xmlns:p14="http://schemas.microsoft.com/office/powerpoint/2010/main" val="2742902319"/>
              </p:ext>
            </p:extLst>
          </p:nvPr>
        </p:nvGraphicFramePr>
        <p:xfrm>
          <a:off x="996200" y="2996067"/>
          <a:ext cx="5610225" cy="3176587"/>
        </p:xfrm>
        <a:graphic>
          <a:graphicData uri="http://schemas.openxmlformats.org/presentationml/2006/ole">
            <mc:AlternateContent xmlns:mc="http://schemas.openxmlformats.org/markup-compatibility/2006">
              <mc:Choice xmlns:v="urn:schemas-microsoft-com:vml" Requires="v">
                <p:oleObj spid="_x0000_s3078" name="VISIO" r:id="rId4" imgW="7208640" imgH="4082400" progId="Visio.Drawing.6">
                  <p:embed/>
                </p:oleObj>
              </mc:Choice>
              <mc:Fallback>
                <p:oleObj name="VISIO" r:id="rId4" imgW="7208640" imgH="4082400" progId="Visio.Drawing.6">
                  <p:embed/>
                  <p:pic>
                    <p:nvPicPr>
                      <p:cNvPr id="19"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200" y="2996067"/>
                        <a:ext cx="5610225" cy="317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46033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Three Comparisons for n=3</a:t>
            </a:r>
            <a:endParaRPr lang="lv-LV" dirty="0"/>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lstStyle/>
              <a:p>
                <a14:m>
                  <m:oMath xmlns:m="http://schemas.openxmlformats.org/officeDocument/2006/math">
                    <m:func>
                      <m:funcPr>
                        <m:ctrlPr>
                          <a:rPr lang="lv-LV" i="1" smtClean="0">
                            <a:latin typeface="Cambria Math" panose="02040503050406030204" pitchFamily="18" charset="0"/>
                          </a:rPr>
                        </m:ctrlPr>
                      </m:funcPr>
                      <m:fName>
                        <m:sSub>
                          <m:sSubPr>
                            <m:ctrlPr>
                              <a:rPr lang="lv-LV" i="1" smtClean="0">
                                <a:latin typeface="Cambria Math" panose="02040503050406030204" pitchFamily="18" charset="0"/>
                              </a:rPr>
                            </m:ctrlPr>
                          </m:sSubPr>
                          <m:e>
                            <m:r>
                              <m:rPr>
                                <m:sty m:val="p"/>
                              </m:rPr>
                              <a:rPr lang="lv-LV" i="0" smtClean="0">
                                <a:latin typeface="Cambria Math" panose="02040503050406030204" pitchFamily="18" charset="0"/>
                              </a:rPr>
                              <m:t>log</m:t>
                            </m:r>
                          </m:e>
                          <m:sub>
                            <m:r>
                              <a:rPr lang="lv-LV" b="0" i="1" smtClean="0">
                                <a:latin typeface="Cambria Math" panose="02040503050406030204" pitchFamily="18" charset="0"/>
                              </a:rPr>
                              <m:t>2</m:t>
                            </m:r>
                          </m:sub>
                        </m:sSub>
                      </m:fName>
                      <m:e>
                        <m:r>
                          <a:rPr lang="lv-LV" b="0" i="1" smtClean="0">
                            <a:latin typeface="Cambria Math" panose="02040503050406030204" pitchFamily="18" charset="0"/>
                          </a:rPr>
                          <m:t>3!=</m:t>
                        </m:r>
                        <m:func>
                          <m:funcPr>
                            <m:ctrlPr>
                              <a:rPr lang="lv-LV" i="1">
                                <a:latin typeface="Cambria Math" panose="02040503050406030204" pitchFamily="18" charset="0"/>
                              </a:rPr>
                            </m:ctrlPr>
                          </m:funcPr>
                          <m:fName>
                            <m:sSub>
                              <m:sSubPr>
                                <m:ctrlPr>
                                  <a:rPr lang="lv-LV" i="1">
                                    <a:latin typeface="Cambria Math" panose="02040503050406030204" pitchFamily="18" charset="0"/>
                                  </a:rPr>
                                </m:ctrlPr>
                              </m:sSubPr>
                              <m:e>
                                <m:r>
                                  <m:rPr>
                                    <m:sty m:val="p"/>
                                  </m:rPr>
                                  <a:rPr lang="lv-LV">
                                    <a:latin typeface="Cambria Math" panose="02040503050406030204" pitchFamily="18" charset="0"/>
                                  </a:rPr>
                                  <m:t>log</m:t>
                                </m:r>
                              </m:e>
                              <m:sub>
                                <m:r>
                                  <a:rPr lang="lv-LV" i="1">
                                    <a:latin typeface="Cambria Math" panose="02040503050406030204" pitchFamily="18" charset="0"/>
                                  </a:rPr>
                                  <m:t>2</m:t>
                                </m:r>
                              </m:sub>
                            </m:sSub>
                          </m:fName>
                          <m:e>
                            <m:r>
                              <a:rPr lang="lv-LV" b="0" i="1" smtClean="0">
                                <a:latin typeface="Cambria Math" panose="02040503050406030204" pitchFamily="18" charset="0"/>
                              </a:rPr>
                              <m:t>6</m:t>
                            </m:r>
                            <m:r>
                              <a:rPr lang="lv-LV" i="1" smtClean="0">
                                <a:latin typeface="Cambria Math" panose="02040503050406030204" pitchFamily="18" charset="0"/>
                                <a:ea typeface="Cambria Math" panose="02040503050406030204" pitchFamily="18" charset="0"/>
                              </a:rPr>
                              <m:t>≈</m:t>
                            </m:r>
                            <m:r>
                              <a:rPr lang="lv-LV" b="0" i="1" smtClean="0">
                                <a:latin typeface="Cambria Math" panose="02040503050406030204" pitchFamily="18" charset="0"/>
                                <a:ea typeface="Cambria Math" panose="02040503050406030204" pitchFamily="18" charset="0"/>
                              </a:rPr>
                              <m:t>2.58</m:t>
                            </m:r>
                            <m:r>
                              <a:rPr lang="lv-LV" i="1">
                                <a:latin typeface="Cambria Math" panose="02040503050406030204" pitchFamily="18" charset="0"/>
                              </a:rPr>
                              <m:t> </m:t>
                            </m:r>
                          </m:e>
                        </m:func>
                      </m:e>
                    </m:func>
                  </m:oMath>
                </a14:m>
                <a:r>
                  <a:rPr lang="lv-LV" dirty="0" smtClean="0"/>
                  <a:t>.</a:t>
                </a:r>
              </a:p>
              <a:p>
                <a:r>
                  <a:rPr lang="lv-LV" dirty="0" smtClean="0"/>
                  <a:t>Cannot sort with just 2 comparisons: </a:t>
                </a:r>
                <a:br>
                  <a:rPr lang="lv-LV" dirty="0" smtClean="0"/>
                </a:br>
                <a:r>
                  <a:rPr lang="lv-LV" dirty="0" smtClean="0"/>
                  <a:t>[YY, YN, NY, NN] – not enough information to distinguish between 6 possibilities.</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a:blip r:embed="rId2"/>
                <a:stretch>
                  <a:fillRect l="-2203" t="-1630"/>
                </a:stretch>
              </a:blipFill>
            </p:spPr>
            <p:txBody>
              <a:bodyPr/>
              <a:lstStyle/>
              <a:p>
                <a:r>
                  <a:rPr lang="lv-LV">
                    <a:noFill/>
                  </a:rPr>
                  <a:t> </a:t>
                </a:r>
              </a:p>
            </p:txBody>
          </p:sp>
        </mc:Fallback>
      </mc:AlternateContent>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758" y="1913823"/>
            <a:ext cx="5234833"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5083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p:cNvSpPr>
            <a:spLocks noGrp="1" noChangeArrowheads="1"/>
          </p:cNvSpPr>
          <p:nvPr>
            <p:ph type="title"/>
          </p:nvPr>
        </p:nvSpPr>
        <p:spPr/>
        <p:txBody>
          <a:bodyPr/>
          <a:lstStyle/>
          <a:p>
            <a:pPr eaLnBrk="1" hangingPunct="1"/>
            <a:r>
              <a:rPr lang="en-US" altLang="lv-LV" smtClean="0"/>
              <a:t>The Lower Bound</a:t>
            </a:r>
          </a:p>
        </p:txBody>
      </p:sp>
      <mc:AlternateContent xmlns:mc="http://schemas.openxmlformats.org/markup-compatibility/2006" xmlns:a14="http://schemas.microsoft.com/office/drawing/2010/main">
        <mc:Choice Requires="a14">
          <p:sp>
            <p:nvSpPr>
              <p:cNvPr id="5127" name="Rectangle 3" descr="Rectangle: Click to edit Master text styles&#10;Second level&#10;Third level&#10;Fourth level&#10;Fifth level"/>
              <p:cNvSpPr>
                <a:spLocks noGrp="1" noChangeArrowheads="1"/>
              </p:cNvSpPr>
              <p:nvPr>
                <p:ph idx="1"/>
              </p:nvPr>
            </p:nvSpPr>
            <p:spPr/>
            <p:txBody>
              <a:bodyPr>
                <a:normAutofit fontScale="92500"/>
              </a:bodyPr>
              <a:lstStyle/>
              <a:p>
                <a:pPr eaLnBrk="1" hangingPunct="1">
                  <a:lnSpc>
                    <a:spcPct val="90000"/>
                  </a:lnSpc>
                </a:pPr>
                <a:r>
                  <a:rPr lang="en-US" altLang="lv-LV" dirty="0" smtClean="0"/>
                  <a:t>Any comparison-based sorting algorithms takes at least log (n!) time</a:t>
                </a:r>
              </a:p>
              <a:p>
                <a:pPr eaLnBrk="1" hangingPunct="1">
                  <a:lnSpc>
                    <a:spcPct val="90000"/>
                  </a:lnSpc>
                </a:pPr>
                <a:r>
                  <a:rPr lang="en-US" altLang="lv-LV" dirty="0"/>
                  <a:t>Therefore, any such algorithm takes time at </a:t>
                </a:r>
                <a:r>
                  <a:rPr lang="en-US" altLang="lv-LV" dirty="0" smtClean="0"/>
                  <a:t>least</a:t>
                </a:r>
                <a:endParaRPr lang="en-US" altLang="lv-LV" dirty="0"/>
              </a:p>
              <a:p>
                <a:pPr eaLnBrk="1" hangingPunct="1">
                  <a:lnSpc>
                    <a:spcPct val="90000"/>
                  </a:lnSpc>
                </a:pPr>
                <a:endParaRPr lang="en-US" altLang="lv-LV" dirty="0"/>
              </a:p>
              <a:p>
                <a:pPr eaLnBrk="1" hangingPunct="1">
                  <a:lnSpc>
                    <a:spcPct val="90000"/>
                  </a:lnSpc>
                </a:pPr>
                <a:endParaRPr lang="en-US" altLang="lv-LV" dirty="0"/>
              </a:p>
              <a:p>
                <a:pPr eaLnBrk="1" hangingPunct="1">
                  <a:lnSpc>
                    <a:spcPct val="90000"/>
                  </a:lnSpc>
                </a:pPr>
                <a:endParaRPr lang="en-US" altLang="lv-LV" dirty="0"/>
              </a:p>
              <a:p>
                <a:pPr eaLnBrk="1" hangingPunct="1">
                  <a:lnSpc>
                    <a:spcPct val="90000"/>
                  </a:lnSpc>
                </a:pPr>
                <a:r>
                  <a:rPr lang="lv-LV" altLang="lv-LV" dirty="0" smtClean="0"/>
                  <a:t>A</a:t>
                </a:r>
                <a:r>
                  <a:rPr lang="en-US" altLang="lv-LV" dirty="0" err="1" smtClean="0"/>
                  <a:t>ny</a:t>
                </a:r>
                <a:r>
                  <a:rPr lang="en-US" altLang="lv-LV" dirty="0" smtClean="0"/>
                  <a:t> </a:t>
                </a:r>
                <a:r>
                  <a:rPr lang="en-US" altLang="lv-LV" dirty="0"/>
                  <a:t>comparison-based sorting algorithm must run in </a:t>
                </a:r>
                <a14:m>
                  <m:oMath xmlns:m="http://schemas.openxmlformats.org/officeDocument/2006/math">
                    <m:r>
                      <m:rPr>
                        <m:nor/>
                      </m:rPr>
                      <a:rPr lang="el-GR"/>
                      <m:t>Ω</m:t>
                    </m:r>
                    <m:r>
                      <a:rPr lang="en-US" altLang="lv-LV" i="1" dirty="0" smtClean="0">
                        <a:latin typeface="Cambria Math" panose="02040503050406030204" pitchFamily="18" charset="0"/>
                      </a:rPr>
                      <m:t>(</m:t>
                    </m:r>
                    <m:r>
                      <a:rPr lang="en-US" altLang="lv-LV" i="1" dirty="0" smtClean="0">
                        <a:latin typeface="Cambria Math" panose="02040503050406030204" pitchFamily="18" charset="0"/>
                      </a:rPr>
                      <m:t>𝑛</m:t>
                    </m:r>
                    <m:r>
                      <a:rPr lang="en-US" altLang="lv-LV" i="1" dirty="0" smtClean="0">
                        <a:latin typeface="Cambria Math" panose="02040503050406030204" pitchFamily="18" charset="0"/>
                      </a:rPr>
                      <m:t> ∙</m:t>
                    </m:r>
                    <m:func>
                      <m:funcPr>
                        <m:ctrlPr>
                          <a:rPr lang="en-US" altLang="lv-LV" i="1" dirty="0" smtClean="0">
                            <a:latin typeface="Cambria Math" panose="02040503050406030204" pitchFamily="18" charset="0"/>
                          </a:rPr>
                        </m:ctrlPr>
                      </m:funcPr>
                      <m:fName>
                        <m:sSub>
                          <m:sSubPr>
                            <m:ctrlPr>
                              <a:rPr lang="en-US" altLang="lv-LV" i="1" dirty="0" smtClean="0">
                                <a:latin typeface="Cambria Math" panose="02040503050406030204" pitchFamily="18" charset="0"/>
                              </a:rPr>
                            </m:ctrlPr>
                          </m:sSubPr>
                          <m:e>
                            <m:r>
                              <m:rPr>
                                <m:sty m:val="p"/>
                              </m:rPr>
                              <a:rPr lang="en-US" altLang="lv-LV" i="0" dirty="0" smtClean="0">
                                <a:latin typeface="Cambria Math" panose="02040503050406030204" pitchFamily="18" charset="0"/>
                              </a:rPr>
                              <m:t>log</m:t>
                            </m:r>
                          </m:e>
                          <m:sub>
                            <m:r>
                              <a:rPr lang="lv-LV" altLang="lv-LV" b="0" i="1" dirty="0" smtClean="0">
                                <a:latin typeface="Cambria Math" panose="02040503050406030204" pitchFamily="18" charset="0"/>
                              </a:rPr>
                              <m:t>2</m:t>
                            </m:r>
                          </m:sub>
                        </m:sSub>
                      </m:fName>
                      <m:e>
                        <m:r>
                          <a:rPr lang="lv-LV" altLang="lv-LV" b="0" i="1" dirty="0" smtClean="0">
                            <a:latin typeface="Cambria Math" panose="02040503050406030204" pitchFamily="18" charset="0"/>
                          </a:rPr>
                          <m:t>𝑛</m:t>
                        </m:r>
                      </m:e>
                    </m:func>
                    <m:r>
                      <a:rPr lang="en-US" altLang="lv-LV" i="1" dirty="0" smtClean="0">
                        <a:latin typeface="Cambria Math" panose="02040503050406030204" pitchFamily="18" charset="0"/>
                      </a:rPr>
                      <m:t>)</m:t>
                    </m:r>
                  </m:oMath>
                </a14:m>
                <a:r>
                  <a:rPr lang="en-US" altLang="lv-LV" dirty="0"/>
                  <a:t> time</a:t>
                </a:r>
                <a:r>
                  <a:rPr lang="en-US" altLang="lv-LV" dirty="0" smtClean="0"/>
                  <a:t>.</a:t>
                </a:r>
                <a:endParaRPr lang="lv-LV" altLang="lv-LV" dirty="0" smtClean="0"/>
              </a:p>
              <a:p>
                <a:pPr eaLnBrk="1" hangingPunct="1">
                  <a:lnSpc>
                    <a:spcPct val="90000"/>
                  </a:lnSpc>
                </a:pPr>
                <a:r>
                  <a:rPr lang="en-US" altLang="lv-LV" dirty="0">
                    <a:hlinkClick r:id="rId3"/>
                  </a:rPr>
                  <a:t>https://</a:t>
                </a:r>
                <a:r>
                  <a:rPr lang="en-US" altLang="lv-LV" dirty="0" smtClean="0">
                    <a:hlinkClick r:id="rId3"/>
                  </a:rPr>
                  <a:t>en.wikipedia.org/wiki/Comparison_sort</a:t>
                </a:r>
                <a:endParaRPr lang="lv-LV" altLang="lv-LV" dirty="0" smtClean="0"/>
              </a:p>
              <a:p>
                <a:pPr eaLnBrk="1" hangingPunct="1">
                  <a:lnSpc>
                    <a:spcPct val="90000"/>
                  </a:lnSpc>
                </a:pPr>
                <a:r>
                  <a:rPr lang="lv-LV" altLang="lv-LV" dirty="0" smtClean="0"/>
                  <a:t>Array of length n=16 is the shortest for which exact number of comparisons is not known (at least 45, at most 46).</a:t>
                </a:r>
                <a:endParaRPr lang="en-US" altLang="lv-LV" dirty="0"/>
              </a:p>
              <a:p>
                <a:pPr eaLnBrk="1" hangingPunct="1">
                  <a:lnSpc>
                    <a:spcPct val="90000"/>
                  </a:lnSpc>
                </a:pPr>
                <a:endParaRPr lang="en-US" altLang="lv-LV" sz="2000" dirty="0"/>
              </a:p>
            </p:txBody>
          </p:sp>
        </mc:Choice>
        <mc:Fallback xmlns="">
          <p:sp>
            <p:nvSpPr>
              <p:cNvPr id="512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blipFill>
                <a:blip r:embed="rId4"/>
                <a:stretch>
                  <a:fillRect l="-928" t="-2101" r="-1565"/>
                </a:stretch>
              </a:blipFill>
            </p:spPr>
            <p:txBody>
              <a:bodyPr/>
              <a:lstStyle/>
              <a:p>
                <a:r>
                  <a:rPr lang="lv-LV">
                    <a:noFill/>
                  </a:rPr>
                  <a:t> </a:t>
                </a:r>
              </a:p>
            </p:txBody>
          </p:sp>
        </mc:Fallback>
      </mc:AlternateContent>
      <p:graphicFrame>
        <p:nvGraphicFramePr>
          <p:cNvPr id="5122" name="Object 33"/>
          <p:cNvGraphicFramePr>
            <a:graphicFrameLocks noChangeAspect="1"/>
          </p:cNvGraphicFramePr>
          <p:nvPr>
            <p:extLst>
              <p:ext uri="{D42A27DB-BD31-4B8C-83A1-F6EECF244321}">
                <p14:modId xmlns:p14="http://schemas.microsoft.com/office/powerpoint/2010/main" val="2092358380"/>
              </p:ext>
            </p:extLst>
          </p:nvPr>
        </p:nvGraphicFramePr>
        <p:xfrm>
          <a:off x="3429000" y="2438400"/>
          <a:ext cx="5715000" cy="1273175"/>
        </p:xfrm>
        <a:graphic>
          <a:graphicData uri="http://schemas.openxmlformats.org/presentationml/2006/ole">
            <mc:AlternateContent xmlns:mc="http://schemas.openxmlformats.org/markup-compatibility/2006">
              <mc:Choice xmlns:v="urn:schemas-microsoft-com:vml" Requires="v">
                <p:oleObj spid="_x0000_s4102" name="Equation" r:id="rId5" imgW="2336760" imgH="520560" progId="Equation.3">
                  <p:embed/>
                </p:oleObj>
              </mc:Choice>
              <mc:Fallback>
                <p:oleObj name="Equation" r:id="rId5" imgW="2336760" imgH="520560" progId="Equation.3">
                  <p:embed/>
                  <p:pic>
                    <p:nvPicPr>
                      <p:cNvPr id="5122" name="Object 33"/>
                      <p:cNvPicPr>
                        <a:picLocks noChangeAspect="1" noChangeArrowheads="1"/>
                      </p:cNvPicPr>
                      <p:nvPr/>
                    </p:nvPicPr>
                    <p:blipFill>
                      <a:blip r:embed="rId6"/>
                      <a:srcRect/>
                      <a:stretch>
                        <a:fillRect/>
                      </a:stretch>
                    </p:blipFill>
                    <p:spPr bwMode="auto">
                      <a:xfrm>
                        <a:off x="3429000" y="2438400"/>
                        <a:ext cx="5715000" cy="127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38604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 (continued)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It can be proven that the path length from the root to a randomly chosen leaf in an </a:t>
                </a:r>
                <a:r>
                  <a:rPr lang="en-US" i="1" dirty="0" smtClean="0"/>
                  <a:t>m</a:t>
                </a:r>
                <a:r>
                  <a:rPr lang="en-US" dirty="0" smtClean="0"/>
                  <a:t>-leaf decision tree is not less than </a:t>
                </a:r>
                <a14:m>
                  <m:oMath xmlns:m="http://schemas.openxmlformats.org/officeDocument/2006/math">
                    <m:func>
                      <m:funcPr>
                        <m:ctrlPr>
                          <a:rPr lang="en-US" i="1" dirty="0" smtClean="0">
                            <a:latin typeface="Cambria Math" panose="02040503050406030204" pitchFamily="18" charset="0"/>
                          </a:rPr>
                        </m:ctrlPr>
                      </m:funcPr>
                      <m:fName>
                        <m:sSub>
                          <m:sSubPr>
                            <m:ctrlPr>
                              <a:rPr lang="en-US"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lv-LV" b="0" i="1" dirty="0" smtClean="0">
                                <a:latin typeface="Cambria Math" panose="02040503050406030204" pitchFamily="18" charset="0"/>
                              </a:rPr>
                              <m:t>2</m:t>
                            </m:r>
                          </m:sub>
                        </m:sSub>
                      </m:fName>
                      <m:e>
                        <m:r>
                          <a:rPr lang="lv-LV" b="0" i="1" dirty="0" smtClean="0">
                            <a:latin typeface="Cambria Math" panose="02040503050406030204" pitchFamily="18" charset="0"/>
                          </a:rPr>
                          <m:t>𝑚</m:t>
                        </m:r>
                      </m:e>
                    </m:func>
                  </m:oMath>
                </a14:m>
                <a:endParaRPr lang="en-US" i="1" dirty="0" smtClean="0"/>
              </a:p>
              <a:p>
                <a:r>
                  <a:rPr lang="en-US" dirty="0" smtClean="0"/>
                  <a:t>In addition, the required number of comparisons, </a:t>
                </a:r>
                <a14:m>
                  <m:oMath xmlns:m="http://schemas.openxmlformats.org/officeDocument/2006/math">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lv-LV" i="1" dirty="0">
                                <a:latin typeface="Cambria Math" panose="02040503050406030204" pitchFamily="18" charset="0"/>
                              </a:rPr>
                              <m:t>2</m:t>
                            </m:r>
                          </m:sub>
                        </m:sSub>
                      </m:fName>
                      <m:e>
                        <m:r>
                          <a:rPr lang="lv-LV" b="0" i="1" dirty="0" smtClean="0">
                            <a:latin typeface="Cambria Math" panose="02040503050406030204" pitchFamily="18" charset="0"/>
                          </a:rPr>
                          <m:t>(</m:t>
                        </m:r>
                        <m:r>
                          <a:rPr lang="lv-LV" b="0" i="1" dirty="0" smtClean="0">
                            <a:latin typeface="Cambria Math" panose="02040503050406030204" pitchFamily="18" charset="0"/>
                          </a:rPr>
                          <m:t>𝑛</m:t>
                        </m:r>
                        <m:r>
                          <a:rPr lang="lv-LV" b="0" i="1" dirty="0" smtClean="0">
                            <a:latin typeface="Cambria Math" panose="02040503050406030204" pitchFamily="18" charset="0"/>
                          </a:rPr>
                          <m:t>!) </m:t>
                        </m:r>
                      </m:e>
                    </m:func>
                  </m:oMath>
                </a14:m>
                <a:r>
                  <a:rPr lang="lv-LV" dirty="0" smtClean="0"/>
                  <a:t> </a:t>
                </a:r>
                <a:r>
                  <a:rPr lang="en-US" dirty="0" smtClean="0"/>
                  <a:t>for both the average and worst cases is </a:t>
                </a:r>
                <a:r>
                  <a:rPr lang="en-US" i="1" dirty="0" smtClean="0"/>
                  <a:t>O</a:t>
                </a:r>
                <a:r>
                  <a:rPr lang="en-US" dirty="0" smtClean="0"/>
                  <a:t>(</a:t>
                </a:r>
                <a:r>
                  <a:rPr lang="en-US" i="1" dirty="0" smtClean="0"/>
                  <a:t>n</a:t>
                </a:r>
                <a:r>
                  <a:rPr lang="en-US" dirty="0" smtClean="0"/>
                  <a:t> </a:t>
                </a:r>
                <a14:m>
                  <m:oMath xmlns:m="http://schemas.openxmlformats.org/officeDocument/2006/math">
                    <m:func>
                      <m:funcPr>
                        <m:ctrlPr>
                          <a:rPr lang="en-US" i="1" dirty="0" smtClean="0">
                            <a:latin typeface="Cambria Math" panose="02040503050406030204" pitchFamily="18" charset="0"/>
                          </a:rPr>
                        </m:ctrlPr>
                      </m:funcPr>
                      <m:fName>
                        <m:sSub>
                          <m:sSubPr>
                            <m:ctrlPr>
                              <a:rPr lang="en-US" i="1" dirty="0" smtClean="0">
                                <a:latin typeface="Cambria Math" panose="02040503050406030204" pitchFamily="18" charset="0"/>
                              </a:rPr>
                            </m:ctrlPr>
                          </m:sSubPr>
                          <m:e>
                            <m:r>
                              <m:rPr>
                                <m:sty m:val="p"/>
                              </m:rPr>
                              <a:rPr lang="en-US" dirty="0">
                                <a:latin typeface="Cambria Math" panose="02040503050406030204" pitchFamily="18" charset="0"/>
                              </a:rPr>
                              <m:t>log</m:t>
                            </m:r>
                          </m:e>
                          <m:sub>
                            <m:r>
                              <a:rPr lang="lv-LV" i="1" dirty="0">
                                <a:latin typeface="Cambria Math" panose="02040503050406030204" pitchFamily="18" charset="0"/>
                              </a:rPr>
                              <m:t>2</m:t>
                            </m:r>
                          </m:sub>
                        </m:sSub>
                      </m:fName>
                      <m:e>
                        <m:r>
                          <a:rPr lang="lv-LV" b="0" i="1" dirty="0" smtClean="0">
                            <a:latin typeface="Cambria Math" panose="02040503050406030204" pitchFamily="18" charset="0"/>
                          </a:rPr>
                          <m:t>𝑛</m:t>
                        </m:r>
                      </m:e>
                    </m:func>
                  </m:oMath>
                </a14:m>
                <a:r>
                  <a:rPr lang="en-US" dirty="0" smtClean="0"/>
                  <a:t>)</a:t>
                </a:r>
              </a:p>
              <a:p>
                <a:r>
                  <a:rPr lang="en-US" dirty="0" smtClean="0"/>
                  <a:t>So the best that can be expected for average cases is </a:t>
                </a:r>
                <a:r>
                  <a:rPr lang="en-US" i="1" dirty="0"/>
                  <a:t>O</a:t>
                </a:r>
                <a:r>
                  <a:rPr lang="en-US" dirty="0"/>
                  <a:t>(</a:t>
                </a:r>
                <a:r>
                  <a:rPr lang="en-US" i="1" dirty="0"/>
                  <a:t>n</a:t>
                </a:r>
                <a:r>
                  <a:rPr lang="en-US" dirty="0"/>
                  <a:t> </a:t>
                </a:r>
                <a14:m>
                  <m:oMath xmlns:m="http://schemas.openxmlformats.org/officeDocument/2006/math">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lv-LV" i="1" dirty="0">
                                <a:latin typeface="Cambria Math" panose="02040503050406030204" pitchFamily="18" charset="0"/>
                              </a:rPr>
                              <m:t>2</m:t>
                            </m:r>
                          </m:sub>
                        </m:sSub>
                      </m:fName>
                      <m:e>
                        <m:r>
                          <a:rPr lang="lv-LV" i="1" dirty="0">
                            <a:latin typeface="Cambria Math" panose="02040503050406030204" pitchFamily="18" charset="0"/>
                          </a:rPr>
                          <m:t>𝑛</m:t>
                        </m:r>
                      </m:e>
                    </m:func>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80" t="-1185" r="-1380"/>
                </a:stretch>
              </a:blipFill>
            </p:spPr>
            <p:txBody>
              <a:bodyPr/>
              <a:lstStyle/>
              <a:p>
                <a:r>
                  <a:rPr lang="lv-LV">
                    <a:noFill/>
                  </a:rPr>
                  <a:t> </a:t>
                </a:r>
              </a:p>
            </p:txBody>
          </p:sp>
        </mc:Fallback>
      </mc:AlternateContent>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44</a:t>
            </a:fld>
            <a:endParaRPr lang="en-US" dirty="0"/>
          </a:p>
        </p:txBody>
      </p:sp>
    </p:spTree>
    <p:extLst>
      <p:ext uri="{BB962C8B-B14F-4D97-AF65-F5344CB8AC3E}">
        <p14:creationId xmlns:p14="http://schemas.microsoft.com/office/powerpoint/2010/main" val="142534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1995387-8EEB-47D5-AEE4-C6110D06624F}" type="slidenum">
              <a:rPr lang="lv-LV" altLang="en-US" sz="1400"/>
              <a:pPr>
                <a:spcBef>
                  <a:spcPct val="0"/>
                </a:spcBef>
                <a:buFontTx/>
                <a:buNone/>
              </a:pPr>
              <a:t>5</a:t>
            </a:fld>
            <a:endParaRPr lang="lv-LV" altLang="en-US" sz="1400"/>
          </a:p>
        </p:txBody>
      </p:sp>
      <p:sp>
        <p:nvSpPr>
          <p:cNvPr id="9219" name="Rectangle 2"/>
          <p:cNvSpPr>
            <a:spLocks noGrp="1" noChangeArrowheads="1"/>
          </p:cNvSpPr>
          <p:nvPr>
            <p:ph type="title"/>
          </p:nvPr>
        </p:nvSpPr>
        <p:spPr/>
        <p:txBody>
          <a:bodyPr/>
          <a:lstStyle/>
          <a:p>
            <a:pPr eaLnBrk="1" hangingPunct="1"/>
            <a:r>
              <a:rPr lang="lv-LV" altLang="en-US" dirty="0" smtClean="0">
                <a:solidFill>
                  <a:schemeClr val="tx1"/>
                </a:solidFill>
              </a:rPr>
              <a:t>Sorting data in an array</a:t>
            </a:r>
          </a:p>
        </p:txBody>
      </p:sp>
      <mc:AlternateContent xmlns:mc="http://schemas.openxmlformats.org/markup-compatibility/2006" xmlns:a14="http://schemas.microsoft.com/office/drawing/2010/main">
        <mc:Choice Requires="a14">
          <p:sp>
            <p:nvSpPr>
              <p:cNvPr id="351235" name="Rectangle 3"/>
              <p:cNvSpPr>
                <a:spLocks noGrp="1" noChangeArrowheads="1"/>
              </p:cNvSpPr>
              <p:nvPr>
                <p:ph type="body" idx="1"/>
              </p:nvPr>
            </p:nvSpPr>
            <p:spPr/>
            <p:txBody>
              <a:bodyPr/>
              <a:lstStyle/>
              <a:p>
                <a:pPr eaLnBrk="1" hangingPunct="1">
                  <a:lnSpc>
                    <a:spcPct val="96000"/>
                  </a:lnSpc>
                </a:pPr>
                <a:r>
                  <a:rPr lang="lv-LV" altLang="en-US" dirty="0" smtClean="0"/>
                  <a:t>Assume that the data </a:t>
                </a:r>
                <a:r>
                  <a:rPr lang="en-US" altLang="en-US" dirty="0" smtClean="0"/>
                  <a:t>table</a:t>
                </a:r>
                <a:r>
                  <a:rPr lang="lv-LV" altLang="en-US" dirty="0" smtClean="0"/>
                  <a:t> is A[0..n-1]</a:t>
                </a:r>
              </a:p>
              <a:p>
                <a:pPr eaLnBrk="1" hangingPunct="1">
                  <a:lnSpc>
                    <a:spcPct val="96000"/>
                  </a:lnSpc>
                </a:pPr>
                <a:r>
                  <a:rPr lang="lv-LV" altLang="en-US" dirty="0" smtClean="0"/>
                  <a:t>We can compare any pair of elements directly: For any two elements in the array, we have either </a:t>
                </a:r>
                <a14:m>
                  <m:oMath xmlns:m="http://schemas.openxmlformats.org/officeDocument/2006/math">
                    <m:r>
                      <a:rPr lang="lv-LV" altLang="en-US" i="1" dirty="0" smtClean="0">
                        <a:latin typeface="Cambria Math" panose="02040503050406030204" pitchFamily="18" charset="0"/>
                      </a:rPr>
                      <m:t>𝑥</m:t>
                    </m:r>
                    <m:r>
                      <a:rPr lang="lv-LV" altLang="en-US" i="1" dirty="0" smtClean="0">
                        <a:latin typeface="Cambria Math" panose="02040503050406030204" pitchFamily="18" charset="0"/>
                      </a:rPr>
                      <m:t>&lt;</m:t>
                    </m:r>
                    <m:r>
                      <a:rPr lang="lv-LV" altLang="en-US" i="1" dirty="0" smtClean="0">
                        <a:latin typeface="Cambria Math" panose="02040503050406030204" pitchFamily="18" charset="0"/>
                      </a:rPr>
                      <m:t>𝑦</m:t>
                    </m:r>
                  </m:oMath>
                </a14:m>
                <a:r>
                  <a:rPr lang="lv-LV" altLang="en-US" dirty="0" smtClean="0"/>
                  <a:t>, or </a:t>
                </a:r>
                <a14:m>
                  <m:oMath xmlns:m="http://schemas.openxmlformats.org/officeDocument/2006/math">
                    <m:r>
                      <a:rPr lang="lv-LV" altLang="en-US" i="1" dirty="0" smtClean="0">
                        <a:latin typeface="Cambria Math" panose="02040503050406030204" pitchFamily="18" charset="0"/>
                      </a:rPr>
                      <m:t>𝑥</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𝑦</m:t>
                    </m:r>
                  </m:oMath>
                </a14:m>
                <a:r>
                  <a:rPr lang="lv-LV" altLang="en-US" dirty="0" smtClean="0"/>
                  <a:t>, or </a:t>
                </a:r>
                <a14:m>
                  <m:oMath xmlns:m="http://schemas.openxmlformats.org/officeDocument/2006/math">
                    <m:r>
                      <a:rPr lang="lv-LV" altLang="en-US" i="1" dirty="0" smtClean="0">
                        <a:latin typeface="Cambria Math" panose="02040503050406030204" pitchFamily="18" charset="0"/>
                      </a:rPr>
                      <m:t>𝑥</m:t>
                    </m:r>
                    <m:r>
                      <a:rPr lang="lv-LV" altLang="en-US" i="1" dirty="0" smtClean="0">
                        <a:latin typeface="Cambria Math" panose="02040503050406030204" pitchFamily="18" charset="0"/>
                      </a:rPr>
                      <m:t>&gt;</m:t>
                    </m:r>
                    <m:r>
                      <a:rPr lang="lv-LV" altLang="en-US" i="1" dirty="0" smtClean="0">
                        <a:latin typeface="Cambria Math" panose="02040503050406030204" pitchFamily="18" charset="0"/>
                      </a:rPr>
                      <m:t>𝑦</m:t>
                    </m:r>
                  </m:oMath>
                </a14:m>
                <a:r>
                  <a:rPr lang="lv-LV" altLang="en-US" dirty="0" smtClean="0"/>
                  <a:t>. </a:t>
                </a:r>
              </a:p>
              <a:p>
                <a:pPr eaLnBrk="1" hangingPunct="1">
                  <a:lnSpc>
                    <a:spcPct val="96000"/>
                  </a:lnSpc>
                </a:pPr>
                <a:r>
                  <a:rPr lang="en-US" altLang="en-US" dirty="0" smtClean="0"/>
                  <a:t>We want to sort the table in non-decreasing order:</a:t>
                </a:r>
                <a:r>
                  <a:rPr lang="lv-LV" altLang="en-US" dirty="0" smtClean="0"/>
                  <a:t> </a:t>
                </a:r>
              </a:p>
              <a:p>
                <a:pPr marL="0" indent="0" eaLnBrk="1" hangingPunct="1">
                  <a:lnSpc>
                    <a:spcPct val="96000"/>
                  </a:lnSpc>
                  <a:buNone/>
                </a:pPr>
                <a14:m>
                  <m:oMathPara xmlns:m="http://schemas.openxmlformats.org/officeDocument/2006/math">
                    <m:oMathParaPr>
                      <m:jc m:val="centerGroup"/>
                    </m:oMathParaPr>
                    <m:oMath xmlns:m="http://schemas.openxmlformats.org/officeDocument/2006/math">
                      <m:r>
                        <a:rPr lang="lv-LV" altLang="en-US" i="1" dirty="0" smtClean="0">
                          <a:latin typeface="Cambria Math" panose="02040503050406030204" pitchFamily="18" charset="0"/>
                        </a:rPr>
                        <m:t>𝐴</m:t>
                      </m:r>
                      <m:r>
                        <a:rPr lang="lv-LV" altLang="en-US" i="1" dirty="0" smtClean="0">
                          <a:latin typeface="Cambria Math" panose="02040503050406030204" pitchFamily="18" charset="0"/>
                        </a:rPr>
                        <m:t>[0]≤</m:t>
                      </m:r>
                      <m:r>
                        <a:rPr lang="lv-LV" altLang="en-US" i="1" dirty="0" smtClean="0">
                          <a:latin typeface="Cambria Math" panose="02040503050406030204" pitchFamily="18" charset="0"/>
                        </a:rPr>
                        <m:t>𝐴</m:t>
                      </m:r>
                      <m:r>
                        <a:rPr lang="lv-LV" altLang="en-US" i="1" dirty="0" smtClean="0">
                          <a:latin typeface="Cambria Math" panose="02040503050406030204" pitchFamily="18" charset="0"/>
                        </a:rPr>
                        <m:t>[1]≤</m:t>
                      </m:r>
                      <m:r>
                        <a:rPr lang="lv-LV" altLang="en-US" i="1" dirty="0" smtClean="0">
                          <a:latin typeface="Cambria Math" panose="02040503050406030204" pitchFamily="18" charset="0"/>
                        </a:rPr>
                        <m:t>𝐴</m:t>
                      </m:r>
                      <m:r>
                        <a:rPr lang="lv-LV" altLang="en-US" i="1" dirty="0" smtClean="0">
                          <a:latin typeface="Cambria Math" panose="02040503050406030204" pitchFamily="18" charset="0"/>
                        </a:rPr>
                        <m:t>[2]≤⋯≤</m:t>
                      </m:r>
                      <m:r>
                        <a:rPr lang="lv-LV" altLang="en-US" i="1" dirty="0" smtClean="0">
                          <a:latin typeface="Cambria Math" panose="02040503050406030204" pitchFamily="18" charset="0"/>
                        </a:rPr>
                        <m:t>𝐴</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rPr>
                        <m:t>−1]</m:t>
                      </m:r>
                    </m:oMath>
                  </m:oMathPara>
                </a14:m>
                <a:endParaRPr lang="en-US" altLang="en-US" dirty="0" smtClean="0"/>
              </a:p>
            </p:txBody>
          </p:sp>
        </mc:Choice>
        <mc:Fallback xmlns="">
          <p:sp>
            <p:nvSpPr>
              <p:cNvPr id="351235" name="Rectangle 3"/>
              <p:cNvSpPr>
                <a:spLocks noGrp="1" noRot="1" noChangeAspect="1" noMove="1" noResize="1" noEditPoints="1" noAdjustHandles="1" noChangeArrowheads="1" noChangeShapeType="1" noTextEdit="1"/>
              </p:cNvSpPr>
              <p:nvPr>
                <p:ph type="body" idx="1"/>
              </p:nvPr>
            </p:nvSpPr>
            <p:spPr>
              <a:blipFill>
                <a:blip r:embed="rId2"/>
                <a:stretch>
                  <a:fillRect l="-780" t="-1481"/>
                </a:stretch>
              </a:blipFill>
            </p:spPr>
            <p:txBody>
              <a:bodyPr/>
              <a:lstStyle/>
              <a:p>
                <a:r>
                  <a:rPr lang="lv-LV">
                    <a:noFill/>
                  </a:rPr>
                  <a:t> </a:t>
                </a:r>
              </a:p>
            </p:txBody>
          </p:sp>
        </mc:Fallback>
      </mc:AlternateContent>
    </p:spTree>
    <p:extLst>
      <p:ext uri="{BB962C8B-B14F-4D97-AF65-F5344CB8AC3E}">
        <p14:creationId xmlns:p14="http://schemas.microsoft.com/office/powerpoint/2010/main" val="2056178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1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1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1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12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lv-LV" altLang="en-US" dirty="0" smtClean="0"/>
              <a:t>Typical States in Tables</a:t>
            </a:r>
          </a:p>
        </p:txBody>
      </p:sp>
      <p:sp>
        <p:nvSpPr>
          <p:cNvPr id="362499" name="Rectangle 3"/>
          <p:cNvSpPr>
            <a:spLocks noGrp="1" noChangeArrowheads="1"/>
          </p:cNvSpPr>
          <p:nvPr>
            <p:ph idx="1"/>
          </p:nvPr>
        </p:nvSpPr>
        <p:spPr>
          <a:xfrm>
            <a:off x="1422400" y="1752601"/>
            <a:ext cx="10160000" cy="975080"/>
          </a:xfrm>
        </p:spPr>
        <p:txBody>
          <a:bodyPr/>
          <a:lstStyle/>
          <a:p>
            <a:pPr eaLnBrk="1" hangingPunct="1">
              <a:lnSpc>
                <a:spcPct val="90000"/>
              </a:lnSpc>
            </a:pPr>
            <a:r>
              <a:rPr lang="lv-LV" altLang="en-US" sz="2800" dirty="0" smtClean="0"/>
              <a:t>Many simple algorithms allow to illustrate the sortable array – its division in regions. </a:t>
            </a:r>
            <a:endParaRPr lang="lv-LV" altLang="en-US" sz="2800" dirty="0"/>
          </a:p>
        </p:txBody>
      </p:sp>
      <p:sp>
        <p:nvSpPr>
          <p:cNvPr id="1024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EEDB4FA-2CD3-47E8-ACCF-EDD4E79C0F52}" type="slidenum">
              <a:rPr lang="lv-LV" altLang="en-US" sz="1400"/>
              <a:pPr>
                <a:spcBef>
                  <a:spcPct val="0"/>
                </a:spcBef>
                <a:buFontTx/>
                <a:buNone/>
              </a:pPr>
              <a:t>6</a:t>
            </a:fld>
            <a:endParaRPr lang="lv-LV" altLang="en-US" sz="1400"/>
          </a:p>
        </p:txBody>
      </p:sp>
      <p:graphicFrame>
        <p:nvGraphicFramePr>
          <p:cNvPr id="362521" name="Group 25"/>
          <p:cNvGraphicFramePr>
            <a:graphicFrameLocks noGrp="1"/>
          </p:cNvGraphicFramePr>
          <p:nvPr>
            <p:extLst/>
          </p:nvPr>
        </p:nvGraphicFramePr>
        <p:xfrm>
          <a:off x="3124200" y="2819401"/>
          <a:ext cx="6096000" cy="517880"/>
        </p:xfrm>
        <a:graphic>
          <a:graphicData uri="http://schemas.openxmlformats.org/drawingml/2006/table">
            <a:tbl>
              <a:tblPr/>
              <a:tblGrid>
                <a:gridCol w="3048000">
                  <a:extLst>
                    <a:ext uri="{9D8B030D-6E8A-4147-A177-3AD203B41FA5}">
                      <a16:colId xmlns:a16="http://schemas.microsoft.com/office/drawing/2014/main" val="2710771351"/>
                    </a:ext>
                  </a:extLst>
                </a:gridCol>
                <a:gridCol w="3048000">
                  <a:extLst>
                    <a:ext uri="{9D8B030D-6E8A-4147-A177-3AD203B41FA5}">
                      <a16:colId xmlns:a16="http://schemas.microsoft.com/office/drawing/2014/main" val="396617236"/>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dirty="0" smtClean="0">
                          <a:ln>
                            <a:noFill/>
                          </a:ln>
                          <a:solidFill>
                            <a:schemeClr val="tx1"/>
                          </a:solidFill>
                          <a:effectLst/>
                          <a:latin typeface="Times New Roman" panose="02020603050405020304" pitchFamily="18" charset="0"/>
                        </a:rPr>
                        <a:t>Ordered part</a:t>
                      </a:r>
                      <a:endParaRPr kumimoji="0" lang="en-GB" altLang="en-US" sz="2800" b="0" i="0" u="none" strike="noStrike" cap="none" normalizeH="0" baseline="0" dirty="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dirty="0" smtClean="0">
                          <a:ln>
                            <a:noFill/>
                          </a:ln>
                          <a:solidFill>
                            <a:schemeClr val="tx1"/>
                          </a:solidFill>
                          <a:effectLst/>
                          <a:latin typeface="Times New Roman" panose="02020603050405020304" pitchFamily="18" charset="0"/>
                        </a:rPr>
                        <a:t>Unordered part</a:t>
                      </a:r>
                      <a:endParaRPr kumimoji="0" lang="en-GB" altLang="en-US" sz="2800" b="0" i="0" u="none" strike="noStrike" cap="none" normalizeH="0" baseline="0" dirty="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4096772114"/>
                  </a:ext>
                </a:extLst>
              </a:tr>
            </a:tbl>
          </a:graphicData>
        </a:graphic>
      </p:graphicFrame>
      <p:graphicFrame>
        <p:nvGraphicFramePr>
          <p:cNvPr id="362545" name="Group 49"/>
          <p:cNvGraphicFramePr>
            <a:graphicFrameLocks noGrp="1"/>
          </p:cNvGraphicFramePr>
          <p:nvPr/>
        </p:nvGraphicFramePr>
        <p:xfrm>
          <a:off x="3124200" y="3581401"/>
          <a:ext cx="6096000" cy="517880"/>
        </p:xfrm>
        <a:graphic>
          <a:graphicData uri="http://schemas.openxmlformats.org/drawingml/2006/table">
            <a:tbl>
              <a:tblPr/>
              <a:tblGrid>
                <a:gridCol w="6096000">
                  <a:extLst>
                    <a:ext uri="{9D8B030D-6E8A-4147-A177-3AD203B41FA5}">
                      <a16:colId xmlns:a16="http://schemas.microsoft.com/office/drawing/2014/main" val="1716714627"/>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657553115"/>
                  </a:ext>
                </a:extLst>
              </a:tr>
            </a:tbl>
          </a:graphicData>
        </a:graphic>
      </p:graphicFrame>
      <p:graphicFrame>
        <p:nvGraphicFramePr>
          <p:cNvPr id="362546" name="Group 50"/>
          <p:cNvGraphicFramePr>
            <a:graphicFrameLocks noGrp="1"/>
          </p:cNvGraphicFramePr>
          <p:nvPr/>
        </p:nvGraphicFramePr>
        <p:xfrm>
          <a:off x="3124200" y="5029201"/>
          <a:ext cx="6121400" cy="517880"/>
        </p:xfrm>
        <a:graphic>
          <a:graphicData uri="http://schemas.openxmlformats.org/drawingml/2006/table">
            <a:tbl>
              <a:tblPr/>
              <a:tblGrid>
                <a:gridCol w="208270">
                  <a:extLst>
                    <a:ext uri="{9D8B030D-6E8A-4147-A177-3AD203B41FA5}">
                      <a16:colId xmlns:a16="http://schemas.microsoft.com/office/drawing/2014/main" val="2700682187"/>
                    </a:ext>
                  </a:extLst>
                </a:gridCol>
                <a:gridCol w="5913130">
                  <a:extLst>
                    <a:ext uri="{9D8B030D-6E8A-4147-A177-3AD203B41FA5}">
                      <a16:colId xmlns:a16="http://schemas.microsoft.com/office/drawing/2014/main" val="2215636502"/>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L="91435" marR="91435"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L="91435" marR="91435"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1084217365"/>
                  </a:ext>
                </a:extLst>
              </a:tr>
            </a:tbl>
          </a:graphicData>
        </a:graphic>
      </p:graphicFrame>
      <p:graphicFrame>
        <p:nvGraphicFramePr>
          <p:cNvPr id="362539" name="Group 43"/>
          <p:cNvGraphicFramePr>
            <a:graphicFrameLocks noGrp="1"/>
          </p:cNvGraphicFramePr>
          <p:nvPr/>
        </p:nvGraphicFramePr>
        <p:xfrm>
          <a:off x="3124200" y="5638801"/>
          <a:ext cx="6096000" cy="517880"/>
        </p:xfrm>
        <a:graphic>
          <a:graphicData uri="http://schemas.openxmlformats.org/drawingml/2006/table">
            <a:tbl>
              <a:tblPr/>
              <a:tblGrid>
                <a:gridCol w="6096000">
                  <a:extLst>
                    <a:ext uri="{9D8B030D-6E8A-4147-A177-3AD203B41FA5}">
                      <a16:colId xmlns:a16="http://schemas.microsoft.com/office/drawing/2014/main" val="4011365974"/>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572288819"/>
                  </a:ext>
                </a:extLst>
              </a:tr>
            </a:tbl>
          </a:graphicData>
        </a:graphic>
      </p:graphicFrame>
      <p:graphicFrame>
        <p:nvGraphicFramePr>
          <p:cNvPr id="362556" name="Group 60"/>
          <p:cNvGraphicFramePr>
            <a:graphicFrameLocks noGrp="1"/>
          </p:cNvGraphicFramePr>
          <p:nvPr/>
        </p:nvGraphicFramePr>
        <p:xfrm>
          <a:off x="3124200" y="4191001"/>
          <a:ext cx="6122988" cy="517880"/>
        </p:xfrm>
        <a:graphic>
          <a:graphicData uri="http://schemas.openxmlformats.org/drawingml/2006/table">
            <a:tbl>
              <a:tblPr/>
              <a:tblGrid>
                <a:gridCol w="5914718">
                  <a:extLst>
                    <a:ext uri="{9D8B030D-6E8A-4147-A177-3AD203B41FA5}">
                      <a16:colId xmlns:a16="http://schemas.microsoft.com/office/drawing/2014/main" val="1054895455"/>
                    </a:ext>
                  </a:extLst>
                </a:gridCol>
                <a:gridCol w="208270">
                  <a:extLst>
                    <a:ext uri="{9D8B030D-6E8A-4147-A177-3AD203B41FA5}">
                      <a16:colId xmlns:a16="http://schemas.microsoft.com/office/drawing/2014/main" val="1754603074"/>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L="91435" marR="91435"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L="91435" marR="91435"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179918172"/>
                  </a:ext>
                </a:extLst>
              </a:tr>
            </a:tbl>
          </a:graphicData>
        </a:graphic>
      </p:graphicFrame>
    </p:spTree>
    <p:extLst>
      <p:ext uri="{BB962C8B-B14F-4D97-AF65-F5344CB8AC3E}">
        <p14:creationId xmlns:p14="http://schemas.microsoft.com/office/powerpoint/2010/main" val="2623395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 calcmode="lin" valueType="num">
                                      <p:cBhvr additive="base">
                                        <p:cTn id="7" dur="500" fill="hold"/>
                                        <p:tgtEl>
                                          <p:spTgt spid="3624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24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62521"/>
                                        </p:tgtEl>
                                        <p:attrNameLst>
                                          <p:attrName>style.visibility</p:attrName>
                                        </p:attrNameLst>
                                      </p:cBhvr>
                                      <p:to>
                                        <p:strVal val="visible"/>
                                      </p:to>
                                    </p:set>
                                    <p:anim calcmode="lin" valueType="num">
                                      <p:cBhvr additive="base">
                                        <p:cTn id="13" dur="500" fill="hold"/>
                                        <p:tgtEl>
                                          <p:spTgt spid="362521"/>
                                        </p:tgtEl>
                                        <p:attrNameLst>
                                          <p:attrName>ppt_x</p:attrName>
                                        </p:attrNameLst>
                                      </p:cBhvr>
                                      <p:tavLst>
                                        <p:tav tm="0">
                                          <p:val>
                                            <p:strVal val="0-#ppt_w/2"/>
                                          </p:val>
                                        </p:tav>
                                        <p:tav tm="100000">
                                          <p:val>
                                            <p:strVal val="#ppt_x"/>
                                          </p:val>
                                        </p:tav>
                                      </p:tavLst>
                                    </p:anim>
                                    <p:anim calcmode="lin" valueType="num">
                                      <p:cBhvr additive="base">
                                        <p:cTn id="14" dur="500" fill="hold"/>
                                        <p:tgtEl>
                                          <p:spTgt spid="36252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62545"/>
                                        </p:tgtEl>
                                        <p:attrNameLst>
                                          <p:attrName>style.visibility</p:attrName>
                                        </p:attrNameLst>
                                      </p:cBhvr>
                                      <p:to>
                                        <p:strVal val="visible"/>
                                      </p:to>
                                    </p:set>
                                    <p:anim calcmode="lin" valueType="num">
                                      <p:cBhvr additive="base">
                                        <p:cTn id="19" dur="500" fill="hold"/>
                                        <p:tgtEl>
                                          <p:spTgt spid="362545"/>
                                        </p:tgtEl>
                                        <p:attrNameLst>
                                          <p:attrName>ppt_x</p:attrName>
                                        </p:attrNameLst>
                                      </p:cBhvr>
                                      <p:tavLst>
                                        <p:tav tm="0">
                                          <p:val>
                                            <p:strVal val="0-#ppt_w/2"/>
                                          </p:val>
                                        </p:tav>
                                        <p:tav tm="100000">
                                          <p:val>
                                            <p:strVal val="#ppt_x"/>
                                          </p:val>
                                        </p:tav>
                                      </p:tavLst>
                                    </p:anim>
                                    <p:anim calcmode="lin" valueType="num">
                                      <p:cBhvr additive="base">
                                        <p:cTn id="20" dur="500" fill="hold"/>
                                        <p:tgtEl>
                                          <p:spTgt spid="36254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36255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362546"/>
                                        </p:tgtEl>
                                        <p:attrNameLst>
                                          <p:attrName>style.visibility</p:attrName>
                                        </p:attrNameLst>
                                      </p:cBhvr>
                                      <p:to>
                                        <p:strVal val="visible"/>
                                      </p:to>
                                    </p:set>
                                    <p:anim calcmode="lin" valueType="num">
                                      <p:cBhvr additive="base">
                                        <p:cTn id="29" dur="500" fill="hold"/>
                                        <p:tgtEl>
                                          <p:spTgt spid="362546"/>
                                        </p:tgtEl>
                                        <p:attrNameLst>
                                          <p:attrName>ppt_x</p:attrName>
                                        </p:attrNameLst>
                                      </p:cBhvr>
                                      <p:tavLst>
                                        <p:tav tm="0">
                                          <p:val>
                                            <p:strVal val="0-#ppt_w/2"/>
                                          </p:val>
                                        </p:tav>
                                        <p:tav tm="100000">
                                          <p:val>
                                            <p:strVal val="#ppt_x"/>
                                          </p:val>
                                        </p:tav>
                                      </p:tavLst>
                                    </p:anim>
                                    <p:anim calcmode="lin" valueType="num">
                                      <p:cBhvr additive="base">
                                        <p:cTn id="30" dur="500" fill="hold"/>
                                        <p:tgtEl>
                                          <p:spTgt spid="362546"/>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362539"/>
                                        </p:tgtEl>
                                        <p:attrNameLst>
                                          <p:attrName>style.visibility</p:attrName>
                                        </p:attrNameLst>
                                      </p:cBhvr>
                                      <p:to>
                                        <p:strVal val="visible"/>
                                      </p:to>
                                    </p:set>
                                    <p:anim calcmode="lin" valueType="num">
                                      <p:cBhvr additive="base">
                                        <p:cTn id="35" dur="500" fill="hold"/>
                                        <p:tgtEl>
                                          <p:spTgt spid="362539"/>
                                        </p:tgtEl>
                                        <p:attrNameLst>
                                          <p:attrName>ppt_x</p:attrName>
                                        </p:attrNameLst>
                                      </p:cBhvr>
                                      <p:tavLst>
                                        <p:tav tm="0">
                                          <p:val>
                                            <p:strVal val="0-#ppt_w/2"/>
                                          </p:val>
                                        </p:tav>
                                        <p:tav tm="100000">
                                          <p:val>
                                            <p:strVal val="#ppt_x"/>
                                          </p:val>
                                        </p:tav>
                                      </p:tavLst>
                                    </p:anim>
                                    <p:anim calcmode="lin" valueType="num">
                                      <p:cBhvr additive="base">
                                        <p:cTn id="36" dur="500" fill="hold"/>
                                        <p:tgtEl>
                                          <p:spTgt spid="3625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lv-LV" altLang="en-US" dirty="0" smtClean="0">
                <a:solidFill>
                  <a:schemeClr val="tx1"/>
                </a:solidFill>
              </a:rPr>
              <a:t>Insertion Sort</a:t>
            </a:r>
          </a:p>
        </p:txBody>
      </p:sp>
      <p:sp>
        <p:nvSpPr>
          <p:cNvPr id="363523" name="Rectangle 3"/>
          <p:cNvSpPr>
            <a:spLocks noGrp="1" noChangeArrowheads="1"/>
          </p:cNvSpPr>
          <p:nvPr>
            <p:ph idx="1"/>
          </p:nvPr>
        </p:nvSpPr>
        <p:spPr>
          <a:xfrm>
            <a:off x="1422400" y="1752601"/>
            <a:ext cx="10160000" cy="636231"/>
          </a:xfrm>
        </p:spPr>
        <p:txBody>
          <a:bodyPr/>
          <a:lstStyle/>
          <a:p>
            <a:pPr eaLnBrk="1" hangingPunct="1">
              <a:lnSpc>
                <a:spcPct val="90000"/>
              </a:lnSpc>
            </a:pPr>
            <a:r>
              <a:rPr lang="lv-LV" altLang="en-US" sz="2800" dirty="0" smtClean="0"/>
              <a:t>Any element in the unordred part is inserted into its right place.</a:t>
            </a:r>
            <a:endParaRPr lang="lv-LV" altLang="en-US" sz="2800" dirty="0"/>
          </a:p>
        </p:txBody>
      </p:sp>
      <p:sp>
        <p:nvSpPr>
          <p:cNvPr id="1126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3F79440-E965-4CCD-8018-C57416A181FD}" type="slidenum">
              <a:rPr lang="lv-LV" altLang="en-US" sz="1400"/>
              <a:pPr>
                <a:spcBef>
                  <a:spcPct val="0"/>
                </a:spcBef>
                <a:buFontTx/>
                <a:buNone/>
              </a:pPr>
              <a:t>7</a:t>
            </a:fld>
            <a:endParaRPr lang="lv-LV" altLang="en-US" sz="1400"/>
          </a:p>
        </p:txBody>
      </p:sp>
      <p:graphicFrame>
        <p:nvGraphicFramePr>
          <p:cNvPr id="363549" name="Group 29"/>
          <p:cNvGraphicFramePr>
            <a:graphicFrameLocks noGrp="1"/>
          </p:cNvGraphicFramePr>
          <p:nvPr/>
        </p:nvGraphicFramePr>
        <p:xfrm>
          <a:off x="3200400" y="2667001"/>
          <a:ext cx="6019800" cy="517880"/>
        </p:xfrm>
        <a:graphic>
          <a:graphicData uri="http://schemas.openxmlformats.org/drawingml/2006/table">
            <a:tbl>
              <a:tblPr/>
              <a:tblGrid>
                <a:gridCol w="669925">
                  <a:extLst>
                    <a:ext uri="{9D8B030D-6E8A-4147-A177-3AD203B41FA5}">
                      <a16:colId xmlns:a16="http://schemas.microsoft.com/office/drawing/2014/main" val="1340273067"/>
                    </a:ext>
                  </a:extLst>
                </a:gridCol>
                <a:gridCol w="666750">
                  <a:extLst>
                    <a:ext uri="{9D8B030D-6E8A-4147-A177-3AD203B41FA5}">
                      <a16:colId xmlns:a16="http://schemas.microsoft.com/office/drawing/2014/main" val="202146246"/>
                    </a:ext>
                  </a:extLst>
                </a:gridCol>
                <a:gridCol w="669925">
                  <a:extLst>
                    <a:ext uri="{9D8B030D-6E8A-4147-A177-3AD203B41FA5}">
                      <a16:colId xmlns:a16="http://schemas.microsoft.com/office/drawing/2014/main" val="1227048734"/>
                    </a:ext>
                  </a:extLst>
                </a:gridCol>
                <a:gridCol w="669925">
                  <a:extLst>
                    <a:ext uri="{9D8B030D-6E8A-4147-A177-3AD203B41FA5}">
                      <a16:colId xmlns:a16="http://schemas.microsoft.com/office/drawing/2014/main" val="4039791066"/>
                    </a:ext>
                  </a:extLst>
                </a:gridCol>
                <a:gridCol w="666750">
                  <a:extLst>
                    <a:ext uri="{9D8B030D-6E8A-4147-A177-3AD203B41FA5}">
                      <a16:colId xmlns:a16="http://schemas.microsoft.com/office/drawing/2014/main" val="3763592390"/>
                    </a:ext>
                  </a:extLst>
                </a:gridCol>
                <a:gridCol w="669925">
                  <a:extLst>
                    <a:ext uri="{9D8B030D-6E8A-4147-A177-3AD203B41FA5}">
                      <a16:colId xmlns:a16="http://schemas.microsoft.com/office/drawing/2014/main" val="3953549799"/>
                    </a:ext>
                  </a:extLst>
                </a:gridCol>
                <a:gridCol w="669925">
                  <a:extLst>
                    <a:ext uri="{9D8B030D-6E8A-4147-A177-3AD203B41FA5}">
                      <a16:colId xmlns:a16="http://schemas.microsoft.com/office/drawing/2014/main" val="3733954880"/>
                    </a:ext>
                  </a:extLst>
                </a:gridCol>
                <a:gridCol w="666750">
                  <a:extLst>
                    <a:ext uri="{9D8B030D-6E8A-4147-A177-3AD203B41FA5}">
                      <a16:colId xmlns:a16="http://schemas.microsoft.com/office/drawing/2014/main" val="1236431065"/>
                    </a:ext>
                  </a:extLst>
                </a:gridCol>
                <a:gridCol w="669925">
                  <a:extLst>
                    <a:ext uri="{9D8B030D-6E8A-4147-A177-3AD203B41FA5}">
                      <a16:colId xmlns:a16="http://schemas.microsoft.com/office/drawing/2014/main" val="4215762113"/>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2220519883"/>
                  </a:ext>
                </a:extLst>
              </a:tr>
            </a:tbl>
          </a:graphicData>
        </a:graphic>
      </p:graphicFrame>
      <p:graphicFrame>
        <p:nvGraphicFramePr>
          <p:cNvPr id="363572" name="Group 52"/>
          <p:cNvGraphicFramePr>
            <a:graphicFrameLocks noGrp="1"/>
          </p:cNvGraphicFramePr>
          <p:nvPr/>
        </p:nvGraphicFramePr>
        <p:xfrm>
          <a:off x="3200400" y="3352801"/>
          <a:ext cx="6019800" cy="517880"/>
        </p:xfrm>
        <a:graphic>
          <a:graphicData uri="http://schemas.openxmlformats.org/drawingml/2006/table">
            <a:tbl>
              <a:tblPr/>
              <a:tblGrid>
                <a:gridCol w="669925">
                  <a:extLst>
                    <a:ext uri="{9D8B030D-6E8A-4147-A177-3AD203B41FA5}">
                      <a16:colId xmlns:a16="http://schemas.microsoft.com/office/drawing/2014/main" val="1422694020"/>
                    </a:ext>
                  </a:extLst>
                </a:gridCol>
                <a:gridCol w="666750">
                  <a:extLst>
                    <a:ext uri="{9D8B030D-6E8A-4147-A177-3AD203B41FA5}">
                      <a16:colId xmlns:a16="http://schemas.microsoft.com/office/drawing/2014/main" val="80609411"/>
                    </a:ext>
                  </a:extLst>
                </a:gridCol>
                <a:gridCol w="669925">
                  <a:extLst>
                    <a:ext uri="{9D8B030D-6E8A-4147-A177-3AD203B41FA5}">
                      <a16:colId xmlns:a16="http://schemas.microsoft.com/office/drawing/2014/main" val="3865961000"/>
                    </a:ext>
                  </a:extLst>
                </a:gridCol>
                <a:gridCol w="669925">
                  <a:extLst>
                    <a:ext uri="{9D8B030D-6E8A-4147-A177-3AD203B41FA5}">
                      <a16:colId xmlns:a16="http://schemas.microsoft.com/office/drawing/2014/main" val="3057383641"/>
                    </a:ext>
                  </a:extLst>
                </a:gridCol>
                <a:gridCol w="666750">
                  <a:extLst>
                    <a:ext uri="{9D8B030D-6E8A-4147-A177-3AD203B41FA5}">
                      <a16:colId xmlns:a16="http://schemas.microsoft.com/office/drawing/2014/main" val="2689120280"/>
                    </a:ext>
                  </a:extLst>
                </a:gridCol>
                <a:gridCol w="669925">
                  <a:extLst>
                    <a:ext uri="{9D8B030D-6E8A-4147-A177-3AD203B41FA5}">
                      <a16:colId xmlns:a16="http://schemas.microsoft.com/office/drawing/2014/main" val="1555344978"/>
                    </a:ext>
                  </a:extLst>
                </a:gridCol>
                <a:gridCol w="669925">
                  <a:extLst>
                    <a:ext uri="{9D8B030D-6E8A-4147-A177-3AD203B41FA5}">
                      <a16:colId xmlns:a16="http://schemas.microsoft.com/office/drawing/2014/main" val="245909840"/>
                    </a:ext>
                  </a:extLst>
                </a:gridCol>
                <a:gridCol w="666750">
                  <a:extLst>
                    <a:ext uri="{9D8B030D-6E8A-4147-A177-3AD203B41FA5}">
                      <a16:colId xmlns:a16="http://schemas.microsoft.com/office/drawing/2014/main" val="3369929296"/>
                    </a:ext>
                  </a:extLst>
                </a:gridCol>
                <a:gridCol w="669925">
                  <a:extLst>
                    <a:ext uri="{9D8B030D-6E8A-4147-A177-3AD203B41FA5}">
                      <a16:colId xmlns:a16="http://schemas.microsoft.com/office/drawing/2014/main" val="1312862764"/>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2189153361"/>
                  </a:ext>
                </a:extLst>
              </a:tr>
            </a:tbl>
          </a:graphicData>
        </a:graphic>
      </p:graphicFrame>
      <p:graphicFrame>
        <p:nvGraphicFramePr>
          <p:cNvPr id="363595" name="Group 75"/>
          <p:cNvGraphicFramePr>
            <a:graphicFrameLocks noGrp="1"/>
          </p:cNvGraphicFramePr>
          <p:nvPr/>
        </p:nvGraphicFramePr>
        <p:xfrm>
          <a:off x="3200400" y="4038601"/>
          <a:ext cx="6019800" cy="517880"/>
        </p:xfrm>
        <a:graphic>
          <a:graphicData uri="http://schemas.openxmlformats.org/drawingml/2006/table">
            <a:tbl>
              <a:tblPr/>
              <a:tblGrid>
                <a:gridCol w="669925">
                  <a:extLst>
                    <a:ext uri="{9D8B030D-6E8A-4147-A177-3AD203B41FA5}">
                      <a16:colId xmlns:a16="http://schemas.microsoft.com/office/drawing/2014/main" val="1452484399"/>
                    </a:ext>
                  </a:extLst>
                </a:gridCol>
                <a:gridCol w="666750">
                  <a:extLst>
                    <a:ext uri="{9D8B030D-6E8A-4147-A177-3AD203B41FA5}">
                      <a16:colId xmlns:a16="http://schemas.microsoft.com/office/drawing/2014/main" val="1198935017"/>
                    </a:ext>
                  </a:extLst>
                </a:gridCol>
                <a:gridCol w="669925">
                  <a:extLst>
                    <a:ext uri="{9D8B030D-6E8A-4147-A177-3AD203B41FA5}">
                      <a16:colId xmlns:a16="http://schemas.microsoft.com/office/drawing/2014/main" val="886717238"/>
                    </a:ext>
                  </a:extLst>
                </a:gridCol>
                <a:gridCol w="669925">
                  <a:extLst>
                    <a:ext uri="{9D8B030D-6E8A-4147-A177-3AD203B41FA5}">
                      <a16:colId xmlns:a16="http://schemas.microsoft.com/office/drawing/2014/main" val="3061431759"/>
                    </a:ext>
                  </a:extLst>
                </a:gridCol>
                <a:gridCol w="666750">
                  <a:extLst>
                    <a:ext uri="{9D8B030D-6E8A-4147-A177-3AD203B41FA5}">
                      <a16:colId xmlns:a16="http://schemas.microsoft.com/office/drawing/2014/main" val="4084365159"/>
                    </a:ext>
                  </a:extLst>
                </a:gridCol>
                <a:gridCol w="669925">
                  <a:extLst>
                    <a:ext uri="{9D8B030D-6E8A-4147-A177-3AD203B41FA5}">
                      <a16:colId xmlns:a16="http://schemas.microsoft.com/office/drawing/2014/main" val="3838934857"/>
                    </a:ext>
                  </a:extLst>
                </a:gridCol>
                <a:gridCol w="669925">
                  <a:extLst>
                    <a:ext uri="{9D8B030D-6E8A-4147-A177-3AD203B41FA5}">
                      <a16:colId xmlns:a16="http://schemas.microsoft.com/office/drawing/2014/main" val="2110685179"/>
                    </a:ext>
                  </a:extLst>
                </a:gridCol>
                <a:gridCol w="666750">
                  <a:extLst>
                    <a:ext uri="{9D8B030D-6E8A-4147-A177-3AD203B41FA5}">
                      <a16:colId xmlns:a16="http://schemas.microsoft.com/office/drawing/2014/main" val="1370010187"/>
                    </a:ext>
                  </a:extLst>
                </a:gridCol>
                <a:gridCol w="669925">
                  <a:extLst>
                    <a:ext uri="{9D8B030D-6E8A-4147-A177-3AD203B41FA5}">
                      <a16:colId xmlns:a16="http://schemas.microsoft.com/office/drawing/2014/main" val="2199616466"/>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3968070926"/>
                  </a:ext>
                </a:extLst>
              </a:tr>
            </a:tbl>
          </a:graphicData>
        </a:graphic>
      </p:graphicFrame>
      <p:graphicFrame>
        <p:nvGraphicFramePr>
          <p:cNvPr id="363620" name="Group 100"/>
          <p:cNvGraphicFramePr>
            <a:graphicFrameLocks noGrp="1"/>
          </p:cNvGraphicFramePr>
          <p:nvPr/>
        </p:nvGraphicFramePr>
        <p:xfrm>
          <a:off x="3200400" y="4724401"/>
          <a:ext cx="6019800" cy="517880"/>
        </p:xfrm>
        <a:graphic>
          <a:graphicData uri="http://schemas.openxmlformats.org/drawingml/2006/table">
            <a:tbl>
              <a:tblPr/>
              <a:tblGrid>
                <a:gridCol w="669925">
                  <a:extLst>
                    <a:ext uri="{9D8B030D-6E8A-4147-A177-3AD203B41FA5}">
                      <a16:colId xmlns:a16="http://schemas.microsoft.com/office/drawing/2014/main" val="241427005"/>
                    </a:ext>
                  </a:extLst>
                </a:gridCol>
                <a:gridCol w="666750">
                  <a:extLst>
                    <a:ext uri="{9D8B030D-6E8A-4147-A177-3AD203B41FA5}">
                      <a16:colId xmlns:a16="http://schemas.microsoft.com/office/drawing/2014/main" val="1528027313"/>
                    </a:ext>
                  </a:extLst>
                </a:gridCol>
                <a:gridCol w="669925">
                  <a:extLst>
                    <a:ext uri="{9D8B030D-6E8A-4147-A177-3AD203B41FA5}">
                      <a16:colId xmlns:a16="http://schemas.microsoft.com/office/drawing/2014/main" val="3001656668"/>
                    </a:ext>
                  </a:extLst>
                </a:gridCol>
                <a:gridCol w="669925">
                  <a:extLst>
                    <a:ext uri="{9D8B030D-6E8A-4147-A177-3AD203B41FA5}">
                      <a16:colId xmlns:a16="http://schemas.microsoft.com/office/drawing/2014/main" val="1513419363"/>
                    </a:ext>
                  </a:extLst>
                </a:gridCol>
                <a:gridCol w="666750">
                  <a:extLst>
                    <a:ext uri="{9D8B030D-6E8A-4147-A177-3AD203B41FA5}">
                      <a16:colId xmlns:a16="http://schemas.microsoft.com/office/drawing/2014/main" val="1087459274"/>
                    </a:ext>
                  </a:extLst>
                </a:gridCol>
                <a:gridCol w="669925">
                  <a:extLst>
                    <a:ext uri="{9D8B030D-6E8A-4147-A177-3AD203B41FA5}">
                      <a16:colId xmlns:a16="http://schemas.microsoft.com/office/drawing/2014/main" val="3515725874"/>
                    </a:ext>
                  </a:extLst>
                </a:gridCol>
                <a:gridCol w="669925">
                  <a:extLst>
                    <a:ext uri="{9D8B030D-6E8A-4147-A177-3AD203B41FA5}">
                      <a16:colId xmlns:a16="http://schemas.microsoft.com/office/drawing/2014/main" val="3317699202"/>
                    </a:ext>
                  </a:extLst>
                </a:gridCol>
                <a:gridCol w="666750">
                  <a:extLst>
                    <a:ext uri="{9D8B030D-6E8A-4147-A177-3AD203B41FA5}">
                      <a16:colId xmlns:a16="http://schemas.microsoft.com/office/drawing/2014/main" val="1675036020"/>
                    </a:ext>
                  </a:extLst>
                </a:gridCol>
                <a:gridCol w="669925">
                  <a:extLst>
                    <a:ext uri="{9D8B030D-6E8A-4147-A177-3AD203B41FA5}">
                      <a16:colId xmlns:a16="http://schemas.microsoft.com/office/drawing/2014/main" val="1570623595"/>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1383934600"/>
                  </a:ext>
                </a:extLst>
              </a:tr>
            </a:tbl>
          </a:graphicData>
        </a:graphic>
      </p:graphicFrame>
      <p:graphicFrame>
        <p:nvGraphicFramePr>
          <p:cNvPr id="363643" name="Group 123"/>
          <p:cNvGraphicFramePr>
            <a:graphicFrameLocks noGrp="1"/>
          </p:cNvGraphicFramePr>
          <p:nvPr/>
        </p:nvGraphicFramePr>
        <p:xfrm>
          <a:off x="3200400" y="5410201"/>
          <a:ext cx="6019800" cy="517880"/>
        </p:xfrm>
        <a:graphic>
          <a:graphicData uri="http://schemas.openxmlformats.org/drawingml/2006/table">
            <a:tbl>
              <a:tblPr/>
              <a:tblGrid>
                <a:gridCol w="669925">
                  <a:extLst>
                    <a:ext uri="{9D8B030D-6E8A-4147-A177-3AD203B41FA5}">
                      <a16:colId xmlns:a16="http://schemas.microsoft.com/office/drawing/2014/main" val="612704797"/>
                    </a:ext>
                  </a:extLst>
                </a:gridCol>
                <a:gridCol w="666750">
                  <a:extLst>
                    <a:ext uri="{9D8B030D-6E8A-4147-A177-3AD203B41FA5}">
                      <a16:colId xmlns:a16="http://schemas.microsoft.com/office/drawing/2014/main" val="1785072949"/>
                    </a:ext>
                  </a:extLst>
                </a:gridCol>
                <a:gridCol w="669925">
                  <a:extLst>
                    <a:ext uri="{9D8B030D-6E8A-4147-A177-3AD203B41FA5}">
                      <a16:colId xmlns:a16="http://schemas.microsoft.com/office/drawing/2014/main" val="1513177880"/>
                    </a:ext>
                  </a:extLst>
                </a:gridCol>
                <a:gridCol w="669925">
                  <a:extLst>
                    <a:ext uri="{9D8B030D-6E8A-4147-A177-3AD203B41FA5}">
                      <a16:colId xmlns:a16="http://schemas.microsoft.com/office/drawing/2014/main" val="2877679735"/>
                    </a:ext>
                  </a:extLst>
                </a:gridCol>
                <a:gridCol w="666750">
                  <a:extLst>
                    <a:ext uri="{9D8B030D-6E8A-4147-A177-3AD203B41FA5}">
                      <a16:colId xmlns:a16="http://schemas.microsoft.com/office/drawing/2014/main" val="3155577593"/>
                    </a:ext>
                  </a:extLst>
                </a:gridCol>
                <a:gridCol w="669925">
                  <a:extLst>
                    <a:ext uri="{9D8B030D-6E8A-4147-A177-3AD203B41FA5}">
                      <a16:colId xmlns:a16="http://schemas.microsoft.com/office/drawing/2014/main" val="739294324"/>
                    </a:ext>
                  </a:extLst>
                </a:gridCol>
                <a:gridCol w="669925">
                  <a:extLst>
                    <a:ext uri="{9D8B030D-6E8A-4147-A177-3AD203B41FA5}">
                      <a16:colId xmlns:a16="http://schemas.microsoft.com/office/drawing/2014/main" val="2948012981"/>
                    </a:ext>
                  </a:extLst>
                </a:gridCol>
                <a:gridCol w="666750">
                  <a:extLst>
                    <a:ext uri="{9D8B030D-6E8A-4147-A177-3AD203B41FA5}">
                      <a16:colId xmlns:a16="http://schemas.microsoft.com/office/drawing/2014/main" val="817111981"/>
                    </a:ext>
                  </a:extLst>
                </a:gridCol>
                <a:gridCol w="669925">
                  <a:extLst>
                    <a:ext uri="{9D8B030D-6E8A-4147-A177-3AD203B41FA5}">
                      <a16:colId xmlns:a16="http://schemas.microsoft.com/office/drawing/2014/main" val="3109597854"/>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1216198014"/>
                  </a:ext>
                </a:extLst>
              </a:tr>
            </a:tbl>
          </a:graphicData>
        </a:graphic>
      </p:graphicFrame>
      <p:graphicFrame>
        <p:nvGraphicFramePr>
          <p:cNvPr id="363681" name="Group 161"/>
          <p:cNvGraphicFramePr>
            <a:graphicFrameLocks noGrp="1"/>
          </p:cNvGraphicFramePr>
          <p:nvPr/>
        </p:nvGraphicFramePr>
        <p:xfrm>
          <a:off x="3200400" y="6019801"/>
          <a:ext cx="6019800" cy="517880"/>
        </p:xfrm>
        <a:graphic>
          <a:graphicData uri="http://schemas.openxmlformats.org/drawingml/2006/table">
            <a:tbl>
              <a:tblPr/>
              <a:tblGrid>
                <a:gridCol w="669925">
                  <a:extLst>
                    <a:ext uri="{9D8B030D-6E8A-4147-A177-3AD203B41FA5}">
                      <a16:colId xmlns:a16="http://schemas.microsoft.com/office/drawing/2014/main" val="148722246"/>
                    </a:ext>
                  </a:extLst>
                </a:gridCol>
                <a:gridCol w="666750">
                  <a:extLst>
                    <a:ext uri="{9D8B030D-6E8A-4147-A177-3AD203B41FA5}">
                      <a16:colId xmlns:a16="http://schemas.microsoft.com/office/drawing/2014/main" val="3929032704"/>
                    </a:ext>
                  </a:extLst>
                </a:gridCol>
                <a:gridCol w="669925">
                  <a:extLst>
                    <a:ext uri="{9D8B030D-6E8A-4147-A177-3AD203B41FA5}">
                      <a16:colId xmlns:a16="http://schemas.microsoft.com/office/drawing/2014/main" val="2370172872"/>
                    </a:ext>
                  </a:extLst>
                </a:gridCol>
                <a:gridCol w="669925">
                  <a:extLst>
                    <a:ext uri="{9D8B030D-6E8A-4147-A177-3AD203B41FA5}">
                      <a16:colId xmlns:a16="http://schemas.microsoft.com/office/drawing/2014/main" val="4144584319"/>
                    </a:ext>
                  </a:extLst>
                </a:gridCol>
                <a:gridCol w="666750">
                  <a:extLst>
                    <a:ext uri="{9D8B030D-6E8A-4147-A177-3AD203B41FA5}">
                      <a16:colId xmlns:a16="http://schemas.microsoft.com/office/drawing/2014/main" val="1267869587"/>
                    </a:ext>
                  </a:extLst>
                </a:gridCol>
                <a:gridCol w="669925">
                  <a:extLst>
                    <a:ext uri="{9D8B030D-6E8A-4147-A177-3AD203B41FA5}">
                      <a16:colId xmlns:a16="http://schemas.microsoft.com/office/drawing/2014/main" val="2551263335"/>
                    </a:ext>
                  </a:extLst>
                </a:gridCol>
                <a:gridCol w="669925">
                  <a:extLst>
                    <a:ext uri="{9D8B030D-6E8A-4147-A177-3AD203B41FA5}">
                      <a16:colId xmlns:a16="http://schemas.microsoft.com/office/drawing/2014/main" val="4003011118"/>
                    </a:ext>
                  </a:extLst>
                </a:gridCol>
                <a:gridCol w="666750">
                  <a:extLst>
                    <a:ext uri="{9D8B030D-6E8A-4147-A177-3AD203B41FA5}">
                      <a16:colId xmlns:a16="http://schemas.microsoft.com/office/drawing/2014/main" val="3461352905"/>
                    </a:ext>
                  </a:extLst>
                </a:gridCol>
                <a:gridCol w="669925">
                  <a:extLst>
                    <a:ext uri="{9D8B030D-6E8A-4147-A177-3AD203B41FA5}">
                      <a16:colId xmlns:a16="http://schemas.microsoft.com/office/drawing/2014/main" val="634304349"/>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912384142"/>
                  </a:ext>
                </a:extLst>
              </a:tr>
            </a:tbl>
          </a:graphicData>
        </a:graphic>
      </p:graphicFrame>
    </p:spTree>
    <p:extLst>
      <p:ext uri="{BB962C8B-B14F-4D97-AF65-F5344CB8AC3E}">
        <p14:creationId xmlns:p14="http://schemas.microsoft.com/office/powerpoint/2010/main" val="3372416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3523">
                                            <p:txEl>
                                              <p:pRg st="0" end="0"/>
                                            </p:txEl>
                                          </p:spTgt>
                                        </p:tgtEl>
                                        <p:attrNameLst>
                                          <p:attrName>style.visibility</p:attrName>
                                        </p:attrNameLst>
                                      </p:cBhvr>
                                      <p:to>
                                        <p:strVal val="visible"/>
                                      </p:to>
                                    </p:set>
                                    <p:anim calcmode="lin" valueType="num">
                                      <p:cBhvr additive="base">
                                        <p:cTn id="7" dur="500" fill="hold"/>
                                        <p:tgtEl>
                                          <p:spTgt spid="3635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35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63549"/>
                                        </p:tgtEl>
                                        <p:attrNameLst>
                                          <p:attrName>style.visibility</p:attrName>
                                        </p:attrNameLst>
                                      </p:cBhvr>
                                      <p:to>
                                        <p:strVal val="visible"/>
                                      </p:to>
                                    </p:set>
                                    <p:anim calcmode="lin" valueType="num">
                                      <p:cBhvr additive="base">
                                        <p:cTn id="13" dur="500" fill="hold"/>
                                        <p:tgtEl>
                                          <p:spTgt spid="363549"/>
                                        </p:tgtEl>
                                        <p:attrNameLst>
                                          <p:attrName>ppt_x</p:attrName>
                                        </p:attrNameLst>
                                      </p:cBhvr>
                                      <p:tavLst>
                                        <p:tav tm="0">
                                          <p:val>
                                            <p:strVal val="0-#ppt_w/2"/>
                                          </p:val>
                                        </p:tav>
                                        <p:tav tm="100000">
                                          <p:val>
                                            <p:strVal val="#ppt_x"/>
                                          </p:val>
                                        </p:tav>
                                      </p:tavLst>
                                    </p:anim>
                                    <p:anim calcmode="lin" valueType="num">
                                      <p:cBhvr additive="base">
                                        <p:cTn id="14" dur="500" fill="hold"/>
                                        <p:tgtEl>
                                          <p:spTgt spid="36354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63572"/>
                                        </p:tgtEl>
                                        <p:attrNameLst>
                                          <p:attrName>style.visibility</p:attrName>
                                        </p:attrNameLst>
                                      </p:cBhvr>
                                      <p:to>
                                        <p:strVal val="visible"/>
                                      </p:to>
                                    </p:set>
                                    <p:anim calcmode="lin" valueType="num">
                                      <p:cBhvr additive="base">
                                        <p:cTn id="19" dur="500" fill="hold"/>
                                        <p:tgtEl>
                                          <p:spTgt spid="363572"/>
                                        </p:tgtEl>
                                        <p:attrNameLst>
                                          <p:attrName>ppt_x</p:attrName>
                                        </p:attrNameLst>
                                      </p:cBhvr>
                                      <p:tavLst>
                                        <p:tav tm="0">
                                          <p:val>
                                            <p:strVal val="0-#ppt_w/2"/>
                                          </p:val>
                                        </p:tav>
                                        <p:tav tm="100000">
                                          <p:val>
                                            <p:strVal val="#ppt_x"/>
                                          </p:val>
                                        </p:tav>
                                      </p:tavLst>
                                    </p:anim>
                                    <p:anim calcmode="lin" valueType="num">
                                      <p:cBhvr additive="base">
                                        <p:cTn id="20" dur="500" fill="hold"/>
                                        <p:tgtEl>
                                          <p:spTgt spid="36357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63595"/>
                                        </p:tgtEl>
                                        <p:attrNameLst>
                                          <p:attrName>style.visibility</p:attrName>
                                        </p:attrNameLst>
                                      </p:cBhvr>
                                      <p:to>
                                        <p:strVal val="visible"/>
                                      </p:to>
                                    </p:set>
                                    <p:anim calcmode="lin" valueType="num">
                                      <p:cBhvr additive="base">
                                        <p:cTn id="25" dur="500" fill="hold"/>
                                        <p:tgtEl>
                                          <p:spTgt spid="363595"/>
                                        </p:tgtEl>
                                        <p:attrNameLst>
                                          <p:attrName>ppt_x</p:attrName>
                                        </p:attrNameLst>
                                      </p:cBhvr>
                                      <p:tavLst>
                                        <p:tav tm="0">
                                          <p:val>
                                            <p:strVal val="0-#ppt_w/2"/>
                                          </p:val>
                                        </p:tav>
                                        <p:tav tm="100000">
                                          <p:val>
                                            <p:strVal val="#ppt_x"/>
                                          </p:val>
                                        </p:tav>
                                      </p:tavLst>
                                    </p:anim>
                                    <p:anim calcmode="lin" valueType="num">
                                      <p:cBhvr additive="base">
                                        <p:cTn id="26" dur="500" fill="hold"/>
                                        <p:tgtEl>
                                          <p:spTgt spid="36359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63620"/>
                                        </p:tgtEl>
                                        <p:attrNameLst>
                                          <p:attrName>style.visibility</p:attrName>
                                        </p:attrNameLst>
                                      </p:cBhvr>
                                      <p:to>
                                        <p:strVal val="visible"/>
                                      </p:to>
                                    </p:set>
                                    <p:anim calcmode="lin" valueType="num">
                                      <p:cBhvr additive="base">
                                        <p:cTn id="31" dur="500" fill="hold"/>
                                        <p:tgtEl>
                                          <p:spTgt spid="363620"/>
                                        </p:tgtEl>
                                        <p:attrNameLst>
                                          <p:attrName>ppt_x</p:attrName>
                                        </p:attrNameLst>
                                      </p:cBhvr>
                                      <p:tavLst>
                                        <p:tav tm="0">
                                          <p:val>
                                            <p:strVal val="0-#ppt_w/2"/>
                                          </p:val>
                                        </p:tav>
                                        <p:tav tm="100000">
                                          <p:val>
                                            <p:strVal val="#ppt_x"/>
                                          </p:val>
                                        </p:tav>
                                      </p:tavLst>
                                    </p:anim>
                                    <p:anim calcmode="lin" valueType="num">
                                      <p:cBhvr additive="base">
                                        <p:cTn id="32" dur="500" fill="hold"/>
                                        <p:tgtEl>
                                          <p:spTgt spid="36362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63643"/>
                                        </p:tgtEl>
                                        <p:attrNameLst>
                                          <p:attrName>style.visibility</p:attrName>
                                        </p:attrNameLst>
                                      </p:cBhvr>
                                      <p:to>
                                        <p:strVal val="visible"/>
                                      </p:to>
                                    </p:set>
                                    <p:anim calcmode="lin" valueType="num">
                                      <p:cBhvr additive="base">
                                        <p:cTn id="37" dur="500" fill="hold"/>
                                        <p:tgtEl>
                                          <p:spTgt spid="363643"/>
                                        </p:tgtEl>
                                        <p:attrNameLst>
                                          <p:attrName>ppt_x</p:attrName>
                                        </p:attrNameLst>
                                      </p:cBhvr>
                                      <p:tavLst>
                                        <p:tav tm="0">
                                          <p:val>
                                            <p:strVal val="0-#ppt_w/2"/>
                                          </p:val>
                                        </p:tav>
                                        <p:tav tm="100000">
                                          <p:val>
                                            <p:strVal val="#ppt_x"/>
                                          </p:val>
                                        </p:tav>
                                      </p:tavLst>
                                    </p:anim>
                                    <p:anim calcmode="lin" valueType="num">
                                      <p:cBhvr additive="base">
                                        <p:cTn id="38" dur="500" fill="hold"/>
                                        <p:tgtEl>
                                          <p:spTgt spid="36364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636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lv-LV" altLang="en-US" dirty="0" smtClean="0">
                <a:solidFill>
                  <a:schemeClr val="tx1"/>
                </a:solidFill>
              </a:rPr>
              <a:t>Insertion Sort</a:t>
            </a:r>
          </a:p>
        </p:txBody>
      </p:sp>
      <p:sp>
        <p:nvSpPr>
          <p:cNvPr id="12292" name="Rectangle 3"/>
          <p:cNvSpPr>
            <a:spLocks noGrp="1" noChangeArrowheads="1"/>
          </p:cNvSpPr>
          <p:nvPr>
            <p:ph idx="1"/>
          </p:nvPr>
        </p:nvSpPr>
        <p:spPr/>
        <p:txBody>
          <a:bodyPr>
            <a:normAutofit fontScale="92500" lnSpcReduction="10000"/>
          </a:bodyPr>
          <a:lstStyle/>
          <a:p>
            <a:pPr eaLnBrk="1" hangingPunct="1">
              <a:lnSpc>
                <a:spcPct val="96000"/>
              </a:lnSpc>
              <a:buFontTx/>
              <a:buNone/>
            </a:pPr>
            <a:r>
              <a:rPr lang="en-US" altLang="en-US" sz="2800" b="1" dirty="0" smtClean="0"/>
              <a:t>function</a:t>
            </a:r>
            <a:r>
              <a:rPr lang="lv-LV" altLang="en-US" sz="2800" b="1" dirty="0" smtClean="0"/>
              <a:t> </a:t>
            </a:r>
            <a:r>
              <a:rPr lang="lv-LV" altLang="en-US" sz="2800" i="1" dirty="0"/>
              <a:t>InsertionSort</a:t>
            </a:r>
            <a:r>
              <a:rPr lang="lv-LV" altLang="en-US" sz="2800" dirty="0"/>
              <a:t>(</a:t>
            </a:r>
            <a:r>
              <a:rPr lang="lv-LV" altLang="en-US" sz="2800" b="1" dirty="0"/>
              <a:t>table </a:t>
            </a:r>
            <a:r>
              <a:rPr lang="lv-LV" altLang="en-US" sz="2800" dirty="0"/>
              <a:t>A[0..n-1])</a:t>
            </a:r>
          </a:p>
          <a:p>
            <a:pPr eaLnBrk="1" hangingPunct="1">
              <a:lnSpc>
                <a:spcPct val="96000"/>
              </a:lnSpc>
              <a:buFontTx/>
              <a:buNone/>
            </a:pPr>
            <a:r>
              <a:rPr lang="en-US" altLang="en-US" sz="2800" dirty="0" smtClean="0">
                <a:solidFill>
                  <a:srgbClr val="43B02A"/>
                </a:solidFill>
              </a:rPr>
              <a:t>    </a:t>
            </a:r>
            <a:r>
              <a:rPr lang="lv-LV" altLang="en-US" sz="2800" dirty="0" smtClean="0">
                <a:solidFill>
                  <a:srgbClr val="43B02A"/>
                </a:solidFill>
              </a:rPr>
              <a:t>{Order by inserting every element somewhere in the left part}</a:t>
            </a:r>
            <a:endParaRPr lang="lv-LV" altLang="en-US" sz="2800" dirty="0">
              <a:solidFill>
                <a:srgbClr val="43B02A"/>
              </a:solidFill>
            </a:endParaRPr>
          </a:p>
          <a:p>
            <a:pPr eaLnBrk="1" hangingPunct="1">
              <a:lnSpc>
                <a:spcPct val="96000"/>
              </a:lnSpc>
              <a:buFontTx/>
              <a:buNone/>
            </a:pPr>
            <a:r>
              <a:rPr lang="lv-LV" altLang="en-US" sz="2800" dirty="0"/>
              <a:t>	</a:t>
            </a:r>
            <a:r>
              <a:rPr lang="lv-LV" altLang="en-US" sz="2800" b="1" dirty="0"/>
              <a:t>for </a:t>
            </a:r>
            <a:r>
              <a:rPr lang="lv-LV" altLang="en-US" sz="2800" dirty="0"/>
              <a:t>i</a:t>
            </a:r>
            <a:r>
              <a:rPr lang="lv-LV" altLang="en-US" sz="2800" i="1" dirty="0"/>
              <a:t> </a:t>
            </a:r>
            <a:r>
              <a:rPr lang="lv-LV" altLang="en-US" sz="2800" b="1" dirty="0"/>
              <a:t>from </a:t>
            </a:r>
            <a:r>
              <a:rPr lang="lv-LV" altLang="en-US" sz="2800" dirty="0"/>
              <a:t>1 </a:t>
            </a:r>
            <a:r>
              <a:rPr lang="lv-LV" altLang="en-US" sz="2800" b="1" dirty="0"/>
              <a:t>to </a:t>
            </a:r>
            <a:r>
              <a:rPr lang="lv-LV" altLang="en-US" sz="2800" dirty="0"/>
              <a:t>n-1 </a:t>
            </a:r>
            <a:r>
              <a:rPr lang="lv-LV" altLang="en-US" sz="2800" b="1" dirty="0"/>
              <a:t>do</a:t>
            </a:r>
          </a:p>
          <a:p>
            <a:pPr eaLnBrk="1" hangingPunct="1">
              <a:lnSpc>
                <a:spcPct val="96000"/>
              </a:lnSpc>
              <a:buFontTx/>
              <a:buNone/>
            </a:pPr>
            <a:r>
              <a:rPr lang="lv-LV" altLang="en-US" sz="2800" b="1" dirty="0">
                <a:solidFill>
                  <a:srgbClr val="43B02A"/>
                </a:solidFill>
              </a:rPr>
              <a:t>		</a:t>
            </a:r>
            <a:r>
              <a:rPr lang="lv-LV" altLang="en-US" sz="2800" dirty="0">
                <a:solidFill>
                  <a:srgbClr val="43B02A"/>
                </a:solidFill>
              </a:rPr>
              <a:t>j = i	{ j </a:t>
            </a:r>
            <a:r>
              <a:rPr lang="lv-LV" altLang="en-US" sz="2800" dirty="0" smtClean="0">
                <a:solidFill>
                  <a:srgbClr val="43B02A"/>
                </a:solidFill>
              </a:rPr>
              <a:t>goes leftwards until it finds the place for A[i]}</a:t>
            </a:r>
            <a:endParaRPr lang="lv-LV" altLang="en-US" sz="2800" dirty="0">
              <a:solidFill>
                <a:srgbClr val="43B02A"/>
              </a:solidFill>
            </a:endParaRPr>
          </a:p>
          <a:p>
            <a:pPr eaLnBrk="1" hangingPunct="1">
              <a:lnSpc>
                <a:spcPct val="96000"/>
              </a:lnSpc>
              <a:buFontTx/>
              <a:buNone/>
            </a:pPr>
            <a:r>
              <a:rPr lang="lv-LV" altLang="en-US" sz="2800" dirty="0"/>
              <a:t>		x = A[i]</a:t>
            </a:r>
          </a:p>
          <a:p>
            <a:pPr eaLnBrk="1" hangingPunct="1">
              <a:lnSpc>
                <a:spcPct val="96000"/>
              </a:lnSpc>
              <a:buFontTx/>
              <a:buNone/>
            </a:pPr>
            <a:r>
              <a:rPr lang="lv-LV" altLang="en-US" sz="2800" dirty="0"/>
              <a:t>		</a:t>
            </a:r>
            <a:r>
              <a:rPr lang="lv-LV" altLang="en-US" sz="2800" b="1" dirty="0"/>
              <a:t>while </a:t>
            </a:r>
            <a:r>
              <a:rPr lang="lv-LV" altLang="en-US" sz="2800" dirty="0"/>
              <a:t>j &gt;= 1 </a:t>
            </a:r>
            <a:r>
              <a:rPr lang="lv-LV" altLang="en-US" sz="2800" b="1" dirty="0"/>
              <a:t>and</a:t>
            </a:r>
            <a:r>
              <a:rPr lang="lv-LV" altLang="en-US" sz="2800" dirty="0"/>
              <a:t> A[j-1] &gt; x </a:t>
            </a:r>
            <a:r>
              <a:rPr lang="lv-LV" altLang="en-US" sz="2800" b="1" dirty="0"/>
              <a:t>do</a:t>
            </a:r>
          </a:p>
          <a:p>
            <a:pPr eaLnBrk="1" hangingPunct="1">
              <a:lnSpc>
                <a:spcPct val="96000"/>
              </a:lnSpc>
              <a:buFontTx/>
              <a:buNone/>
            </a:pPr>
            <a:r>
              <a:rPr lang="lv-LV" altLang="en-US" sz="2800" b="1" dirty="0"/>
              <a:t>			</a:t>
            </a:r>
            <a:r>
              <a:rPr lang="lv-LV" altLang="en-US" sz="2800" dirty="0"/>
              <a:t>A[j] = A[j-1]</a:t>
            </a:r>
          </a:p>
          <a:p>
            <a:pPr eaLnBrk="1" hangingPunct="1">
              <a:lnSpc>
                <a:spcPct val="96000"/>
              </a:lnSpc>
              <a:buFontTx/>
              <a:buNone/>
            </a:pPr>
            <a:r>
              <a:rPr lang="lv-LV" altLang="en-US" sz="2800" dirty="0"/>
              <a:t>			j = j-1</a:t>
            </a:r>
          </a:p>
          <a:p>
            <a:pPr eaLnBrk="1" hangingPunct="1">
              <a:lnSpc>
                <a:spcPct val="96000"/>
              </a:lnSpc>
              <a:buFontTx/>
              <a:buNone/>
            </a:pPr>
            <a:r>
              <a:rPr lang="lv-LV" altLang="en-US" sz="2800" dirty="0"/>
              <a:t>		A[j] = x</a:t>
            </a:r>
          </a:p>
        </p:txBody>
      </p:sp>
      <p:sp>
        <p:nvSpPr>
          <p:cNvPr id="1229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663C31D-7ED6-4441-877D-B838641CD713}" type="slidenum">
              <a:rPr lang="lv-LV" altLang="en-US" sz="1400"/>
              <a:pPr>
                <a:spcBef>
                  <a:spcPct val="0"/>
                </a:spcBef>
                <a:buFontTx/>
                <a:buNone/>
              </a:pPr>
              <a:t>8</a:t>
            </a:fld>
            <a:endParaRPr lang="lv-LV" altLang="en-US" sz="1400"/>
          </a:p>
        </p:txBody>
      </p:sp>
    </p:spTree>
    <p:extLst>
      <p:ext uri="{BB962C8B-B14F-4D97-AF65-F5344CB8AC3E}">
        <p14:creationId xmlns:p14="http://schemas.microsoft.com/office/powerpoint/2010/main" val="3443274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lv-LV" sz="3600" dirty="0" smtClean="0">
                <a:latin typeface="Calibri" pitchFamily="34" charset="0"/>
                <a:cs typeface="Calibri" pitchFamily="34" charset="0"/>
              </a:rPr>
              <a:t>Insertion Sort</a:t>
            </a:r>
            <a:endParaRPr lang="en-US" sz="3600" dirty="0">
              <a:latin typeface="Calibri" pitchFamily="34" charset="0"/>
              <a:cs typeface="Calibri" pitchFamily="34" charset="0"/>
            </a:endParaRPr>
          </a:p>
        </p:txBody>
      </p:sp>
      <p:sp>
        <p:nvSpPr>
          <p:cNvPr id="16387" name="Rectangle 3"/>
          <p:cNvSpPr>
            <a:spLocks noGrp="1" noChangeArrowheads="1"/>
          </p:cNvSpPr>
          <p:nvPr>
            <p:ph idx="1"/>
          </p:nvPr>
        </p:nvSpPr>
        <p:spPr>
          <a:xfrm>
            <a:off x="1422400" y="1752601"/>
            <a:ext cx="10160000" cy="2362199"/>
          </a:xfrm>
        </p:spPr>
        <p:txBody>
          <a:bodyPr>
            <a:normAutofit/>
          </a:bodyPr>
          <a:lstStyle/>
          <a:p>
            <a:pPr>
              <a:spcBef>
                <a:spcPts val="900"/>
              </a:spcBef>
            </a:pPr>
            <a:r>
              <a:rPr lang="en-US" dirty="0" smtClean="0">
                <a:latin typeface="Calibri" pitchFamily="34" charset="0"/>
                <a:cs typeface="Calibri" pitchFamily="34" charset="0"/>
              </a:rPr>
              <a:t>The sort can be implemented with the following code:</a:t>
            </a:r>
            <a:endParaRPr lang="lv-LV" dirty="0" smtClean="0">
              <a:latin typeface="Calibri" pitchFamily="34" charset="0"/>
              <a:cs typeface="Calibri" pitchFamily="34" charset="0"/>
            </a:endParaRPr>
          </a:p>
          <a:p>
            <a:pPr marL="0" indent="0">
              <a:spcBef>
                <a:spcPts val="900"/>
              </a:spcBef>
              <a:buNone/>
            </a:pPr>
            <a:r>
              <a:rPr lang="en-US" sz="2000" dirty="0" err="1" smtClean="0">
                <a:latin typeface="Courier New" pitchFamily="49" charset="0"/>
                <a:cs typeface="Courier New" pitchFamily="49" charset="0"/>
              </a:rPr>
              <a:t>insertionsort</a:t>
            </a:r>
            <a:r>
              <a:rPr lang="en-US" sz="2000" dirty="0" smtClean="0">
                <a:latin typeface="Courier New" pitchFamily="49" charset="0"/>
                <a:cs typeface="Courier New" pitchFamily="49" charset="0"/>
              </a:rPr>
              <a:t>(</a:t>
            </a:r>
            <a:r>
              <a:rPr lang="lv-LV" sz="2000" dirty="0" smtClean="0">
                <a:latin typeface="Courier New" pitchFamily="49" charset="0"/>
                <a:cs typeface="Courier New" pitchFamily="49" charset="0"/>
              </a:rPr>
              <a:t>arr</a:t>
            </a:r>
            <a:r>
              <a:rPr lang="en-US" sz="2000" dirty="0" smtClean="0">
                <a:latin typeface="Courier New" pitchFamily="49" charset="0"/>
                <a:cs typeface="Courier New" pitchFamily="49" charset="0"/>
              </a:rPr>
              <a:t>[],</a:t>
            </a:r>
            <a:r>
              <a:rPr lang="en-US" sz="2000" dirty="0">
                <a:latin typeface="Courier New" pitchFamily="49" charset="0"/>
                <a:cs typeface="Courier New" pitchFamily="49" charset="0"/>
              </a:rPr>
              <a:t>n)</a:t>
            </a:r>
          </a:p>
          <a:p>
            <a:pPr marL="0" indent="0">
              <a:buNone/>
            </a:pPr>
            <a:r>
              <a:rPr lang="lv-LV"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for</a:t>
            </a:r>
            <a:r>
              <a:rPr lang="en-US" sz="2000" dirty="0" smtClean="0">
                <a:latin typeface="Courier New" pitchFamily="49" charset="0"/>
                <a:cs typeface="Courier New" pitchFamily="49" charset="0"/>
              </a:rPr>
              <a:t>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1 </a:t>
            </a:r>
            <a:r>
              <a:rPr lang="en-US" sz="2000" b="1" i="1" dirty="0">
                <a:latin typeface="Courier New" pitchFamily="49" charset="0"/>
                <a:cs typeface="Courier New" pitchFamily="49" charset="0"/>
              </a:rPr>
              <a:t>to</a:t>
            </a:r>
            <a:r>
              <a:rPr lang="en-US" sz="2000" i="1" dirty="0">
                <a:latin typeface="Courier New" pitchFamily="49" charset="0"/>
                <a:cs typeface="Courier New" pitchFamily="49" charset="0"/>
              </a:rPr>
              <a:t> </a:t>
            </a:r>
            <a:r>
              <a:rPr lang="en-US" sz="2000" dirty="0" smtClean="0">
                <a:latin typeface="Courier New" pitchFamily="49" charset="0"/>
                <a:cs typeface="Courier New" pitchFamily="49" charset="0"/>
              </a:rPr>
              <a:t>n-1</a:t>
            </a:r>
            <a:r>
              <a:rPr lang="lv-LV"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marL="0" indent="0">
              <a:buNone/>
            </a:pPr>
            <a:r>
              <a:rPr lang="lv-LV" sz="2000" i="1" dirty="0" smtClean="0">
                <a:solidFill>
                  <a:srgbClr val="0033CC"/>
                </a:solidFill>
                <a:latin typeface="Courier New" pitchFamily="49" charset="0"/>
                <a:cs typeface="Courier New" pitchFamily="49" charset="0"/>
              </a:rPr>
              <a:t>    </a:t>
            </a:r>
            <a:r>
              <a:rPr lang="en-US" sz="2000" i="1" dirty="0" smtClean="0">
                <a:solidFill>
                  <a:srgbClr val="0033CC"/>
                </a:solidFill>
                <a:latin typeface="Courier New" pitchFamily="49" charset="0"/>
                <a:cs typeface="Courier New" pitchFamily="49" charset="0"/>
              </a:rPr>
              <a:t>move </a:t>
            </a:r>
            <a:r>
              <a:rPr lang="en-US" sz="2000" i="1" dirty="0">
                <a:solidFill>
                  <a:srgbClr val="0033CC"/>
                </a:solidFill>
                <a:latin typeface="Courier New" pitchFamily="49" charset="0"/>
                <a:cs typeface="Courier New" pitchFamily="49" charset="0"/>
              </a:rPr>
              <a:t>all </a:t>
            </a:r>
            <a:r>
              <a:rPr lang="lv-LV" sz="2000" dirty="0" smtClean="0">
                <a:solidFill>
                  <a:srgbClr val="0033CC"/>
                </a:solidFill>
                <a:latin typeface="Courier New" pitchFamily="49" charset="0"/>
                <a:cs typeface="Courier New" pitchFamily="49" charset="0"/>
              </a:rPr>
              <a:t>arr</a:t>
            </a:r>
            <a:r>
              <a:rPr lang="en-US" sz="2000" dirty="0" smtClean="0">
                <a:solidFill>
                  <a:srgbClr val="0033CC"/>
                </a:solidFill>
                <a:latin typeface="Courier New" pitchFamily="49" charset="0"/>
                <a:cs typeface="Courier New" pitchFamily="49" charset="0"/>
              </a:rPr>
              <a:t>[j</a:t>
            </a:r>
            <a:r>
              <a:rPr lang="en-US" sz="2000" dirty="0">
                <a:solidFill>
                  <a:srgbClr val="0033CC"/>
                </a:solidFill>
                <a:latin typeface="Courier New" pitchFamily="49" charset="0"/>
                <a:cs typeface="Courier New" pitchFamily="49" charset="0"/>
              </a:rPr>
              <a:t>] </a:t>
            </a:r>
            <a:r>
              <a:rPr lang="en-US" sz="2000" i="1" dirty="0">
                <a:solidFill>
                  <a:srgbClr val="0033CC"/>
                </a:solidFill>
                <a:latin typeface="Courier New" pitchFamily="49" charset="0"/>
                <a:cs typeface="Courier New" pitchFamily="49" charset="0"/>
              </a:rPr>
              <a:t>greater than </a:t>
            </a:r>
            <a:r>
              <a:rPr lang="lv-LV" sz="2000" dirty="0" smtClean="0">
                <a:solidFill>
                  <a:srgbClr val="0033CC"/>
                </a:solidFill>
                <a:latin typeface="Courier New" pitchFamily="49" charset="0"/>
                <a:cs typeface="Courier New" pitchFamily="49" charset="0"/>
              </a:rPr>
              <a:t>arr</a:t>
            </a:r>
            <a:r>
              <a:rPr lang="en-US" sz="2000" dirty="0" smtClean="0">
                <a:solidFill>
                  <a:srgbClr val="0033CC"/>
                </a:solidFill>
                <a:latin typeface="Courier New" pitchFamily="49" charset="0"/>
                <a:cs typeface="Courier New" pitchFamily="49" charset="0"/>
              </a:rPr>
              <a:t>[</a:t>
            </a:r>
            <a:r>
              <a:rPr lang="en-US" sz="2000" dirty="0" err="1" smtClean="0">
                <a:solidFill>
                  <a:srgbClr val="0033CC"/>
                </a:solidFill>
                <a:latin typeface="Courier New" pitchFamily="49" charset="0"/>
                <a:cs typeface="Courier New" pitchFamily="49" charset="0"/>
              </a:rPr>
              <a:t>i</a:t>
            </a:r>
            <a:r>
              <a:rPr lang="en-US" sz="2000" dirty="0">
                <a:solidFill>
                  <a:srgbClr val="0033CC"/>
                </a:solidFill>
                <a:latin typeface="Courier New" pitchFamily="49" charset="0"/>
                <a:cs typeface="Courier New" pitchFamily="49" charset="0"/>
              </a:rPr>
              <a:t>] </a:t>
            </a:r>
            <a:r>
              <a:rPr lang="en-US" sz="2000" i="1" dirty="0">
                <a:solidFill>
                  <a:srgbClr val="0033CC"/>
                </a:solidFill>
                <a:latin typeface="Courier New" pitchFamily="49" charset="0"/>
                <a:cs typeface="Courier New" pitchFamily="49" charset="0"/>
              </a:rPr>
              <a:t>by one position</a:t>
            </a:r>
            <a:r>
              <a:rPr lang="en-US" sz="2000" dirty="0">
                <a:solidFill>
                  <a:srgbClr val="0033CC"/>
                </a:solidFill>
                <a:latin typeface="Courier New" pitchFamily="49" charset="0"/>
                <a:cs typeface="Courier New" pitchFamily="49" charset="0"/>
              </a:rPr>
              <a:t>;</a:t>
            </a:r>
          </a:p>
          <a:p>
            <a:pPr marL="0" indent="0">
              <a:buNone/>
            </a:pPr>
            <a:r>
              <a:rPr lang="lv-LV" sz="2000" i="1" dirty="0" smtClean="0">
                <a:solidFill>
                  <a:srgbClr val="0033CC"/>
                </a:solidFill>
                <a:latin typeface="Courier New" pitchFamily="49" charset="0"/>
                <a:cs typeface="Courier New" pitchFamily="49" charset="0"/>
              </a:rPr>
              <a:t>    </a:t>
            </a:r>
            <a:r>
              <a:rPr lang="en-US" sz="2000" i="1" dirty="0" smtClean="0">
                <a:solidFill>
                  <a:srgbClr val="0033CC"/>
                </a:solidFill>
                <a:latin typeface="Courier New" pitchFamily="49" charset="0"/>
                <a:cs typeface="Courier New" pitchFamily="49" charset="0"/>
              </a:rPr>
              <a:t>place </a:t>
            </a:r>
            <a:r>
              <a:rPr lang="en-US" sz="2000" dirty="0">
                <a:solidFill>
                  <a:srgbClr val="0033CC"/>
                </a:solidFill>
                <a:latin typeface="Courier New" pitchFamily="49" charset="0"/>
                <a:cs typeface="Courier New" pitchFamily="49" charset="0"/>
              </a:rPr>
              <a:t>data[</a:t>
            </a:r>
            <a:r>
              <a:rPr lang="en-US" sz="2000" dirty="0" err="1">
                <a:solidFill>
                  <a:srgbClr val="0033CC"/>
                </a:solidFill>
                <a:latin typeface="Courier New" pitchFamily="49" charset="0"/>
                <a:cs typeface="Courier New" pitchFamily="49" charset="0"/>
              </a:rPr>
              <a:t>i</a:t>
            </a:r>
            <a:r>
              <a:rPr lang="en-US" sz="2000" dirty="0">
                <a:solidFill>
                  <a:srgbClr val="0033CC"/>
                </a:solidFill>
                <a:latin typeface="Courier New" pitchFamily="49" charset="0"/>
                <a:cs typeface="Courier New" pitchFamily="49" charset="0"/>
              </a:rPr>
              <a:t>] </a:t>
            </a:r>
            <a:r>
              <a:rPr lang="en-US" sz="2000" i="1" dirty="0">
                <a:solidFill>
                  <a:srgbClr val="0033CC"/>
                </a:solidFill>
                <a:latin typeface="Courier New" pitchFamily="49" charset="0"/>
                <a:cs typeface="Courier New" pitchFamily="49" charset="0"/>
              </a:rPr>
              <a:t>in its proper position</a:t>
            </a:r>
            <a:r>
              <a:rPr lang="en-US" sz="2000" dirty="0" smtClean="0">
                <a:solidFill>
                  <a:srgbClr val="0033CC"/>
                </a:solidFill>
                <a:latin typeface="Courier New" pitchFamily="49" charset="0"/>
                <a:cs typeface="Courier New" pitchFamily="49" charset="0"/>
              </a:rPr>
              <a:t>;</a:t>
            </a:r>
            <a:endParaRPr lang="en-US" sz="2000" dirty="0">
              <a:solidFill>
                <a:srgbClr val="0033CC"/>
              </a:solidFill>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9</a:t>
            </a:fld>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4166912"/>
            <a:ext cx="608647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4115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3115</TotalTime>
  <Words>3086</Words>
  <Application>Microsoft Office PowerPoint</Application>
  <PresentationFormat>Widescreen</PresentationFormat>
  <Paragraphs>684</Paragraphs>
  <Slides>44</Slides>
  <Notes>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8" baseType="lpstr">
      <vt:lpstr>ＭＳ Ｐゴシック</vt:lpstr>
      <vt:lpstr>Arial</vt:lpstr>
      <vt:lpstr>Calibri</vt:lpstr>
      <vt:lpstr>Calibri Light</vt:lpstr>
      <vt:lpstr>Cambria Math</vt:lpstr>
      <vt:lpstr>Courier New</vt:lpstr>
      <vt:lpstr>Liberation Mono</vt:lpstr>
      <vt:lpstr>Symbol</vt:lpstr>
      <vt:lpstr>Tahoma</vt:lpstr>
      <vt:lpstr>Times New Roman</vt:lpstr>
      <vt:lpstr>Wingdings</vt:lpstr>
      <vt:lpstr>Office Theme</vt:lpstr>
      <vt:lpstr>VISIO</vt:lpstr>
      <vt:lpstr>Equation</vt:lpstr>
      <vt:lpstr>Data Structures Sorting Algorithms</vt:lpstr>
      <vt:lpstr>Objectives</vt:lpstr>
      <vt:lpstr>Classifying Sorting Methods</vt:lpstr>
      <vt:lpstr>The behavior of algorithms</vt:lpstr>
      <vt:lpstr>Sorting data in an array</vt:lpstr>
      <vt:lpstr>Typical States in Tables</vt:lpstr>
      <vt:lpstr>Insertion Sort</vt:lpstr>
      <vt:lpstr>Insertion Sort</vt:lpstr>
      <vt:lpstr>Insertion Sort</vt:lpstr>
      <vt:lpstr>Selection Sort</vt:lpstr>
      <vt:lpstr>Selection Sort</vt:lpstr>
      <vt:lpstr>Selection Sort</vt:lpstr>
      <vt:lpstr>Bubble Sort</vt:lpstr>
      <vt:lpstr>Heap Sort</vt:lpstr>
      <vt:lpstr>Heap Sort</vt:lpstr>
      <vt:lpstr>Heap Sort</vt:lpstr>
      <vt:lpstr>Heap Sort</vt:lpstr>
      <vt:lpstr>Heap Sort complexity</vt:lpstr>
      <vt:lpstr>Merge Sort</vt:lpstr>
      <vt:lpstr>MergeSort</vt:lpstr>
      <vt:lpstr>Analysis of MergeSort</vt:lpstr>
      <vt:lpstr>Divide-and-Conquer Paradigm</vt:lpstr>
      <vt:lpstr>Merge-Sort</vt:lpstr>
      <vt:lpstr>Merging Two Sorted Sequences</vt:lpstr>
      <vt:lpstr>How to Merge? (Temp. Array)</vt:lpstr>
      <vt:lpstr>MergeSort Visualized</vt:lpstr>
      <vt:lpstr>Analysis of Merge-Sort</vt:lpstr>
      <vt:lpstr>Summary of Sorting Algorithms</vt:lpstr>
      <vt:lpstr>Quicksort: Intro</vt:lpstr>
      <vt:lpstr>Quicksort: Use of Pivot</vt:lpstr>
      <vt:lpstr>Quicksort</vt:lpstr>
      <vt:lpstr>Quick Sort Example</vt:lpstr>
      <vt:lpstr>Quick Sort Example</vt:lpstr>
      <vt:lpstr>Quick Sort</vt:lpstr>
      <vt:lpstr>QuickSort analysis</vt:lpstr>
      <vt:lpstr>Quicksort: Time Complexity</vt:lpstr>
      <vt:lpstr>Worst-case Running Time</vt:lpstr>
      <vt:lpstr>Expected Running Time</vt:lpstr>
      <vt:lpstr>Expected Running Time, Part 2</vt:lpstr>
      <vt:lpstr>Summary of Sorting Algorithms</vt:lpstr>
      <vt:lpstr>Lower-Bound on Sorting</vt:lpstr>
      <vt:lpstr>Three Comparisons for n=3</vt:lpstr>
      <vt:lpstr>The Lower Bound</vt:lpstr>
      <vt:lpstr>Decision Trees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Kalvis Apsītis</dc:creator>
  <cp:lastModifiedBy>Kalvis Apsītis</cp:lastModifiedBy>
  <cp:revision>142</cp:revision>
  <dcterms:created xsi:type="dcterms:W3CDTF">2021-01-03T18:25:44Z</dcterms:created>
  <dcterms:modified xsi:type="dcterms:W3CDTF">2022-03-21T12:41:05Z</dcterms:modified>
</cp:coreProperties>
</file>