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9" r:id="rId2"/>
    <p:sldId id="320" r:id="rId3"/>
    <p:sldId id="321" r:id="rId4"/>
    <p:sldId id="322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F376A08-3FB1-4E3F-802A-4EE86649553A}">
          <p14:sldIdLst>
            <p14:sldId id="319"/>
          </p14:sldIdLst>
        </p14:section>
        <p14:section name="Untitled Section" id="{BB6CFFB9-27F2-4785-A203-4374D329DE66}">
          <p14:sldIdLst>
            <p14:sldId id="320"/>
            <p14:sldId id="321"/>
            <p14:sldId id="322"/>
          </p14:sldIdLst>
        </p14:section>
        <p14:section name="RadixSort" id="{6D9A9059-904A-4C2A-9F21-F9662ED1B968}">
          <p14:sldIdLst>
            <p14:sldId id="300"/>
            <p14:sldId id="301"/>
            <p14:sldId id="302"/>
            <p14:sldId id="303"/>
          </p14:sldIdLst>
        </p14:section>
        <p14:section name="Bucket and Radix Sort" id="{E518DE15-0318-45CB-A71A-E61A7873C429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Counting Sort" id="{69BC1CD8-FC3B-48E8-A3A3-80E9FCC13A9D}">
          <p14:sldIdLst>
            <p14:sldId id="312"/>
            <p14:sldId id="313"/>
          </p14:sldIdLst>
        </p14:section>
        <p14:section name="Sorting in STL" id="{00BBF7FB-AD61-4042-B5BB-D430DF0F1693}">
          <p14:sldIdLst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79" autoAdjust="0"/>
    <p:restoredTop sz="85655" autoAdjust="0"/>
  </p:normalViewPr>
  <p:slideViewPr>
    <p:cSldViewPr snapToGrid="0">
      <p:cViewPr varScale="1">
        <p:scale>
          <a:sx n="99" d="100"/>
          <a:sy n="9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21.03.2022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60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Consider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data[]</a:t>
            </a:r>
            <a:r>
              <a:rPr lang="en-US" sz="1200" dirty="0" smtClean="0"/>
              <a:t> array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[7 1 1 3 0 7 5 5 7 3]</a:t>
            </a:r>
            <a:endParaRPr lang="lv-LV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 The largest value in the array, 7, is determined and used to create the array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count[]</a:t>
            </a:r>
            <a:endParaRPr lang="en-US" sz="1200" dirty="0" smtClean="0"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Next, we process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data[]</a:t>
            </a:r>
            <a:r>
              <a:rPr lang="en-US" sz="1200" dirty="0" smtClean="0">
                <a:cs typeface="Courier New" pitchFamily="49" charset="0"/>
              </a:rPr>
              <a:t>, incrementing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count[data[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sz="1200" dirty="0" smtClean="0">
                <a:cs typeface="Courier New" pitchFamily="49" charset="0"/>
              </a:rPr>
              <a:t>by 1 for each occurrence of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data[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200" dirty="0" smtClean="0">
                <a:cs typeface="Courier New" pitchFamily="49" charset="0"/>
              </a:rPr>
              <a:t>, shown in Figure 9.17b</a:t>
            </a:r>
          </a:p>
          <a:p>
            <a:r>
              <a:rPr lang="en-US" sz="1200" dirty="0" smtClean="0">
                <a:cs typeface="Courier New" pitchFamily="49" charset="0"/>
              </a:rPr>
              <a:t>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count[]</a:t>
            </a:r>
            <a:r>
              <a:rPr lang="en-US" sz="1200" dirty="0" smtClean="0">
                <a:cs typeface="Courier New" pitchFamily="49" charset="0"/>
              </a:rPr>
              <a:t> array is then processed such that each location </a:t>
            </a:r>
            <a:r>
              <a:rPr lang="en-US" sz="1200" i="1" dirty="0" err="1" smtClean="0">
                <a:cs typeface="Courier New" pitchFamily="49" charset="0"/>
              </a:rPr>
              <a:t>i</a:t>
            </a:r>
            <a:r>
              <a:rPr lang="en-US" sz="1200" dirty="0" smtClean="0">
                <a:cs typeface="Courier New" pitchFamily="49" charset="0"/>
              </a:rPr>
              <a:t> contains the accumulated count for values </a:t>
            </a:r>
            <a:r>
              <a:rPr lang="en-US" sz="1200" u="sng" dirty="0" smtClean="0">
                <a:cs typeface="Courier New" pitchFamily="49" charset="0"/>
              </a:rPr>
              <a:t>&lt;</a:t>
            </a:r>
            <a:r>
              <a:rPr lang="en-US" sz="1200" dirty="0" smtClean="0">
                <a:cs typeface="Courier New" pitchFamily="49" charset="0"/>
              </a:rPr>
              <a:t> </a:t>
            </a:r>
            <a:r>
              <a:rPr lang="en-US" sz="1200" i="1" dirty="0" err="1" smtClean="0">
                <a:cs typeface="Courier New" pitchFamily="49" charset="0"/>
              </a:rPr>
              <a:t>i</a:t>
            </a:r>
            <a:endParaRPr lang="en-US" sz="1200" i="1" dirty="0" smtClean="0"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So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count[0]</a:t>
            </a:r>
            <a:r>
              <a:rPr lang="en-US" sz="1200" dirty="0" smtClean="0">
                <a:cs typeface="Courier New" pitchFamily="49" charset="0"/>
              </a:rPr>
              <a:t> accumulate counts for values </a:t>
            </a:r>
            <a:r>
              <a:rPr lang="en-US" sz="1200" u="sng" dirty="0" smtClean="0">
                <a:cs typeface="Courier New" pitchFamily="49" charset="0"/>
              </a:rPr>
              <a:t>&lt;</a:t>
            </a:r>
            <a:r>
              <a:rPr lang="en-US" sz="1200" dirty="0" smtClean="0">
                <a:cs typeface="Courier New" pitchFamily="49" charset="0"/>
              </a:rPr>
              <a:t> 0 (1);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count[1]</a:t>
            </a:r>
            <a:r>
              <a:rPr lang="en-US" sz="1200" dirty="0" smtClean="0">
                <a:cs typeface="Courier New" pitchFamily="49" charset="0"/>
              </a:rPr>
              <a:t> accumulates values </a:t>
            </a:r>
            <a:r>
              <a:rPr lang="en-US" sz="1200" u="sng" dirty="0" smtClean="0">
                <a:cs typeface="Courier New" pitchFamily="49" charset="0"/>
              </a:rPr>
              <a:t>&lt;</a:t>
            </a:r>
            <a:r>
              <a:rPr lang="en-US" sz="1200" dirty="0" smtClean="0">
                <a:cs typeface="Courier New" pitchFamily="49" charset="0"/>
              </a:rPr>
              <a:t> 1 (all 0s plus all 1s = 3), etc.</a:t>
            </a:r>
            <a:endParaRPr lang="lv-LV" sz="1200" dirty="0" smtClean="0">
              <a:cs typeface="Courier New" pitchFamily="49" charset="0"/>
            </a:endParaRPr>
          </a:p>
          <a:p>
            <a:r>
              <a:rPr lang="en-US" sz="1200" dirty="0" smtClean="0"/>
              <a:t>Once this has been completed, we place the data into the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200" dirty="0" smtClean="0"/>
              <a:t>array as previously specified, starting with the last item in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data[]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data[9]</a:t>
            </a:r>
            <a:r>
              <a:rPr lang="en-US" sz="1200" dirty="0" smtClean="0"/>
              <a:t> = 3, and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count[3]</a:t>
            </a:r>
            <a:r>
              <a:rPr lang="en-US" sz="1200" dirty="0" smtClean="0"/>
              <a:t> - 1 = 5 – 1 = 4, so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[4]</a:t>
            </a:r>
            <a:r>
              <a:rPr lang="en-US" sz="1200" dirty="0" smtClean="0"/>
              <a:t> 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data[9]</a:t>
            </a:r>
            <a:r>
              <a:rPr lang="en-US" sz="1200" dirty="0" smtClean="0"/>
              <a:t> = 3</a:t>
            </a:r>
          </a:p>
          <a:p>
            <a:r>
              <a:rPr lang="en-US" sz="1200" dirty="0" smtClean="0"/>
              <a:t>After the value is paced,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count[3]</a:t>
            </a:r>
            <a:r>
              <a:rPr lang="en-US" sz="1200" dirty="0" smtClean="0"/>
              <a:t> is decremented by 1</a:t>
            </a:r>
            <a:endParaRPr lang="lv-LV" sz="1200" dirty="0" smtClean="0"/>
          </a:p>
          <a:p>
            <a:r>
              <a:rPr lang="en-US" sz="1200" dirty="0" smtClean="0"/>
              <a:t>The process is then repeated with the remaining values in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data[]</a:t>
            </a:r>
            <a:r>
              <a:rPr lang="en-US" sz="1200" dirty="0" smtClean="0"/>
              <a:t> until we move the last value, then the contents of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200" dirty="0" smtClean="0"/>
              <a:t> is transferred back into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data[]</a:t>
            </a:r>
            <a:endParaRPr lang="en-US" sz="1200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0411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functions are shown in Figure 9.18 on pages 529 – 531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9057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21.03.2022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21.03.2022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21.03.2022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21.03.2022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smtClean="0">
                <a:ea typeface="ＭＳ Ｐゴシック" panose="020B0600070205080204" pitchFamily="34" charset="-128"/>
              </a:rPr>
              <a:t>Sorting Algorithms in Special Cases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13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Key range </a:t>
            </a:r>
            <a:r>
              <a:rPr lang="en-US" altLang="lv-LV">
                <a:latin typeface="Times New Roman" panose="02020603050405020304" pitchFamily="18" charset="0"/>
              </a:rPr>
              <a:t>[0, 9]</a:t>
            </a:r>
            <a:endParaRPr lang="en-US" altLang="lv-LV">
              <a:latin typeface="Symbol" panose="05050102010706020507" pitchFamily="18" charset="2"/>
            </a:endParaRP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FE95041-27DD-40CE-A7D6-758DA5C876E2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  <p:grpSp>
        <p:nvGrpSpPr>
          <p:cNvPr id="2055" name="Group 61"/>
          <p:cNvGrpSpPr>
            <a:grpSpLocks/>
          </p:cNvGrpSpPr>
          <p:nvPr/>
        </p:nvGrpSpPr>
        <p:grpSpPr bwMode="auto">
          <a:xfrm>
            <a:off x="2687638" y="2209800"/>
            <a:ext cx="6781800" cy="457200"/>
            <a:chOff x="744" y="1392"/>
            <a:chExt cx="4272" cy="288"/>
          </a:xfrm>
        </p:grpSpPr>
        <p:cxnSp>
          <p:nvCxnSpPr>
            <p:cNvPr id="2096" name="AutoShape 11"/>
            <p:cNvCxnSpPr>
              <a:cxnSpLocks noChangeShapeType="1"/>
              <a:stCxn id="2097" idx="3"/>
              <a:endCxn id="2102" idx="1"/>
            </p:cNvCxnSpPr>
            <p:nvPr/>
          </p:nvCxnSpPr>
          <p:spPr bwMode="auto">
            <a:xfrm>
              <a:off x="1182" y="1536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7" name="AutoShape 4"/>
            <p:cNvSpPr>
              <a:spLocks noChangeArrowheads="1"/>
            </p:cNvSpPr>
            <p:nvPr/>
          </p:nvSpPr>
          <p:spPr bwMode="auto">
            <a:xfrm>
              <a:off x="74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7, </a:t>
              </a:r>
              <a:r>
                <a:rPr lang="en-US" altLang="lv-LV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98" name="AutoShape 5"/>
            <p:cNvSpPr>
              <a:spLocks noChangeArrowheads="1"/>
            </p:cNvSpPr>
            <p:nvPr/>
          </p:nvSpPr>
          <p:spPr bwMode="auto">
            <a:xfrm>
              <a:off x="1512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1, </a:t>
              </a:r>
              <a:r>
                <a:rPr lang="en-US" altLang="lv-LV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99" name="AutoShape 6"/>
            <p:cNvSpPr>
              <a:spLocks noChangeArrowheads="1"/>
            </p:cNvSpPr>
            <p:nvPr/>
          </p:nvSpPr>
          <p:spPr bwMode="auto">
            <a:xfrm>
              <a:off x="2280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3, </a:t>
              </a:r>
              <a:r>
                <a:rPr lang="en-US" altLang="lv-LV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00" name="AutoShape 7"/>
            <p:cNvSpPr>
              <a:spLocks noChangeArrowheads="1"/>
            </p:cNvSpPr>
            <p:nvPr/>
          </p:nvSpPr>
          <p:spPr bwMode="auto">
            <a:xfrm>
              <a:off x="3048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7, </a:t>
              </a:r>
              <a:r>
                <a:rPr lang="en-US" altLang="lv-LV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01" name="AutoShape 8"/>
            <p:cNvSpPr>
              <a:spLocks noChangeArrowheads="1"/>
            </p:cNvSpPr>
            <p:nvPr/>
          </p:nvSpPr>
          <p:spPr bwMode="auto">
            <a:xfrm>
              <a:off x="3816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3, </a:t>
              </a:r>
              <a:r>
                <a:rPr lang="en-US" altLang="lv-LV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02" name="AutoShape 9"/>
            <p:cNvSpPr>
              <a:spLocks noChangeArrowheads="1"/>
            </p:cNvSpPr>
            <p:nvPr/>
          </p:nvSpPr>
          <p:spPr bwMode="auto">
            <a:xfrm>
              <a:off x="458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7, </a:t>
              </a:r>
              <a:r>
                <a:rPr lang="en-US" altLang="lv-LV" b="1" i="1"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2056" name="Group 63"/>
          <p:cNvGrpSpPr>
            <a:grpSpLocks/>
          </p:cNvGrpSpPr>
          <p:nvPr/>
        </p:nvGrpSpPr>
        <p:grpSpPr bwMode="auto">
          <a:xfrm>
            <a:off x="2687638" y="5715000"/>
            <a:ext cx="6781800" cy="457200"/>
            <a:chOff x="744" y="3600"/>
            <a:chExt cx="4272" cy="288"/>
          </a:xfrm>
        </p:grpSpPr>
        <p:cxnSp>
          <p:nvCxnSpPr>
            <p:cNvPr id="2089" name="AutoShape 48"/>
            <p:cNvCxnSpPr>
              <a:cxnSpLocks noChangeShapeType="1"/>
              <a:stCxn id="2090" idx="3"/>
              <a:endCxn id="2095" idx="1"/>
            </p:cNvCxnSpPr>
            <p:nvPr/>
          </p:nvCxnSpPr>
          <p:spPr bwMode="auto">
            <a:xfrm>
              <a:off x="1182" y="3744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0" name="AutoShape 49"/>
            <p:cNvSpPr>
              <a:spLocks noChangeArrowheads="1"/>
            </p:cNvSpPr>
            <p:nvPr/>
          </p:nvSpPr>
          <p:spPr bwMode="auto">
            <a:xfrm>
              <a:off x="74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1, </a:t>
              </a:r>
              <a:r>
                <a:rPr lang="en-US" altLang="lv-LV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91" name="AutoShape 50"/>
            <p:cNvSpPr>
              <a:spLocks noChangeArrowheads="1"/>
            </p:cNvSpPr>
            <p:nvPr/>
          </p:nvSpPr>
          <p:spPr bwMode="auto">
            <a:xfrm>
              <a:off x="1512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3, </a:t>
              </a:r>
              <a:r>
                <a:rPr lang="en-US" altLang="lv-LV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92" name="AutoShape 51"/>
            <p:cNvSpPr>
              <a:spLocks noChangeArrowheads="1"/>
            </p:cNvSpPr>
            <p:nvPr/>
          </p:nvSpPr>
          <p:spPr bwMode="auto">
            <a:xfrm>
              <a:off x="2280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3, </a:t>
              </a:r>
              <a:r>
                <a:rPr lang="en-US" altLang="lv-LV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93" name="AutoShape 52"/>
            <p:cNvSpPr>
              <a:spLocks noChangeArrowheads="1"/>
            </p:cNvSpPr>
            <p:nvPr/>
          </p:nvSpPr>
          <p:spPr bwMode="auto">
            <a:xfrm>
              <a:off x="3048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7, </a:t>
              </a:r>
              <a:r>
                <a:rPr lang="en-US" altLang="lv-LV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94" name="AutoShape 53"/>
            <p:cNvSpPr>
              <a:spLocks noChangeArrowheads="1"/>
            </p:cNvSpPr>
            <p:nvPr/>
          </p:nvSpPr>
          <p:spPr bwMode="auto">
            <a:xfrm>
              <a:off x="3816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7, </a:t>
              </a:r>
              <a:r>
                <a:rPr lang="en-US" altLang="lv-LV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095" name="AutoShape 54"/>
            <p:cNvSpPr>
              <a:spLocks noChangeArrowheads="1"/>
            </p:cNvSpPr>
            <p:nvPr/>
          </p:nvSpPr>
          <p:spPr bwMode="auto">
            <a:xfrm>
              <a:off x="458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7, </a:t>
              </a:r>
              <a:r>
                <a:rPr lang="en-US" altLang="lv-LV" b="1" i="1"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2057" name="AutoShape 55"/>
          <p:cNvSpPr>
            <a:spLocks noChangeArrowheads="1"/>
          </p:cNvSpPr>
          <p:nvPr/>
        </p:nvSpPr>
        <p:spPr bwMode="auto">
          <a:xfrm>
            <a:off x="5888038" y="279717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Phase 1</a:t>
            </a:r>
          </a:p>
        </p:txBody>
      </p:sp>
      <p:sp>
        <p:nvSpPr>
          <p:cNvPr id="2058" name="AutoShape 56"/>
          <p:cNvSpPr>
            <a:spLocks noChangeArrowheads="1"/>
          </p:cNvSpPr>
          <p:nvPr/>
        </p:nvSpPr>
        <p:spPr bwMode="auto">
          <a:xfrm>
            <a:off x="5888038" y="5105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Phase 2</a:t>
            </a:r>
          </a:p>
        </p:txBody>
      </p:sp>
      <p:grpSp>
        <p:nvGrpSpPr>
          <p:cNvPr id="2059" name="Group 64"/>
          <p:cNvGrpSpPr>
            <a:grpSpLocks/>
          </p:cNvGrpSpPr>
          <p:nvPr/>
        </p:nvGrpSpPr>
        <p:grpSpPr bwMode="auto">
          <a:xfrm>
            <a:off x="2173288" y="3476626"/>
            <a:ext cx="7808912" cy="1247775"/>
            <a:chOff x="409" y="2190"/>
            <a:chExt cx="4919" cy="786"/>
          </a:xfrm>
        </p:grpSpPr>
        <p:cxnSp>
          <p:nvCxnSpPr>
            <p:cNvPr id="2060" name="AutoShape 35"/>
            <p:cNvCxnSpPr>
              <a:cxnSpLocks noChangeShapeType="1"/>
              <a:stCxn id="2073" idx="3"/>
              <a:endCxn id="2077" idx="1"/>
            </p:cNvCxnSpPr>
            <p:nvPr/>
          </p:nvCxnSpPr>
          <p:spPr bwMode="auto">
            <a:xfrm>
              <a:off x="4134" y="2334"/>
              <a:ext cx="7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1" name="Rectangle 12"/>
            <p:cNvSpPr>
              <a:spLocks noChangeArrowheads="1"/>
            </p:cNvSpPr>
            <p:nvPr/>
          </p:nvSpPr>
          <p:spPr bwMode="auto">
            <a:xfrm>
              <a:off x="79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62" name="Rectangle 19"/>
            <p:cNvSpPr>
              <a:spLocks noChangeArrowheads="1"/>
            </p:cNvSpPr>
            <p:nvPr/>
          </p:nvSpPr>
          <p:spPr bwMode="auto">
            <a:xfrm>
              <a:off x="108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63" name="Rectangle 20"/>
            <p:cNvSpPr>
              <a:spLocks noChangeArrowheads="1"/>
            </p:cNvSpPr>
            <p:nvPr/>
          </p:nvSpPr>
          <p:spPr bwMode="auto">
            <a:xfrm>
              <a:off x="136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64" name="Rectangle 21"/>
            <p:cNvSpPr>
              <a:spLocks noChangeArrowheads="1"/>
            </p:cNvSpPr>
            <p:nvPr/>
          </p:nvSpPr>
          <p:spPr bwMode="auto">
            <a:xfrm>
              <a:off x="165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65" name="Rectangle 22"/>
            <p:cNvSpPr>
              <a:spLocks noChangeArrowheads="1"/>
            </p:cNvSpPr>
            <p:nvPr/>
          </p:nvSpPr>
          <p:spPr bwMode="auto">
            <a:xfrm>
              <a:off x="194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66" name="Rectangle 23"/>
            <p:cNvSpPr>
              <a:spLocks noChangeArrowheads="1"/>
            </p:cNvSpPr>
            <p:nvPr/>
          </p:nvSpPr>
          <p:spPr bwMode="auto">
            <a:xfrm>
              <a:off x="223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67" name="Rectangle 24"/>
            <p:cNvSpPr>
              <a:spLocks noChangeArrowheads="1"/>
            </p:cNvSpPr>
            <p:nvPr/>
          </p:nvSpPr>
          <p:spPr bwMode="auto">
            <a:xfrm>
              <a:off x="252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68" name="Rectangle 25"/>
            <p:cNvSpPr>
              <a:spLocks noChangeArrowheads="1"/>
            </p:cNvSpPr>
            <p:nvPr/>
          </p:nvSpPr>
          <p:spPr bwMode="auto">
            <a:xfrm>
              <a:off x="280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69" name="Rectangle 26"/>
            <p:cNvSpPr>
              <a:spLocks noChangeArrowheads="1"/>
            </p:cNvSpPr>
            <p:nvPr/>
          </p:nvSpPr>
          <p:spPr bwMode="auto">
            <a:xfrm>
              <a:off x="309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070" name="Rectangle 27"/>
            <p:cNvSpPr>
              <a:spLocks noChangeArrowheads="1"/>
            </p:cNvSpPr>
            <p:nvPr/>
          </p:nvSpPr>
          <p:spPr bwMode="auto">
            <a:xfrm>
              <a:off x="338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71" name="Text Box 28"/>
            <p:cNvSpPr txBox="1">
              <a:spLocks noChangeArrowheads="1"/>
            </p:cNvSpPr>
            <p:nvPr/>
          </p:nvSpPr>
          <p:spPr bwMode="auto">
            <a:xfrm>
              <a:off x="480" y="268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72" name="AutoShape 29"/>
            <p:cNvSpPr>
              <a:spLocks noChangeArrowheads="1"/>
            </p:cNvSpPr>
            <p:nvPr/>
          </p:nvSpPr>
          <p:spPr bwMode="auto">
            <a:xfrm>
              <a:off x="8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1, </a:t>
              </a:r>
              <a:r>
                <a:rPr lang="en-US" altLang="lv-LV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73" name="AutoShape 30"/>
            <p:cNvSpPr>
              <a:spLocks noChangeArrowheads="1"/>
            </p:cNvSpPr>
            <p:nvPr/>
          </p:nvSpPr>
          <p:spPr bwMode="auto">
            <a:xfrm>
              <a:off x="36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7, </a:t>
              </a:r>
              <a:r>
                <a:rPr lang="en-US" altLang="lv-LV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74" name="AutoShape 31"/>
            <p:cNvSpPr>
              <a:spLocks noChangeArrowheads="1"/>
            </p:cNvSpPr>
            <p:nvPr/>
          </p:nvSpPr>
          <p:spPr bwMode="auto">
            <a:xfrm>
              <a:off x="42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7, </a:t>
              </a:r>
              <a:r>
                <a:rPr lang="en-US" altLang="lv-LV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075" name="AutoShape 32"/>
            <p:cNvSpPr>
              <a:spLocks noChangeArrowheads="1"/>
            </p:cNvSpPr>
            <p:nvPr/>
          </p:nvSpPr>
          <p:spPr bwMode="auto">
            <a:xfrm>
              <a:off x="2640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3, </a:t>
              </a:r>
              <a:r>
                <a:rPr lang="en-US" altLang="lv-LV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76" name="AutoShape 33"/>
            <p:cNvSpPr>
              <a:spLocks noChangeArrowheads="1"/>
            </p:cNvSpPr>
            <p:nvPr/>
          </p:nvSpPr>
          <p:spPr bwMode="auto">
            <a:xfrm>
              <a:off x="20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3, </a:t>
              </a:r>
              <a:r>
                <a:rPr lang="en-US" altLang="lv-LV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77" name="AutoShape 34"/>
            <p:cNvSpPr>
              <a:spLocks noChangeArrowheads="1"/>
            </p:cNvSpPr>
            <p:nvPr/>
          </p:nvSpPr>
          <p:spPr bwMode="auto">
            <a:xfrm>
              <a:off x="48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7, </a:t>
              </a:r>
              <a:r>
                <a:rPr lang="en-US" altLang="lv-LV" b="1" i="1"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2078" name="AutoShape 36"/>
            <p:cNvCxnSpPr>
              <a:cxnSpLocks noChangeShapeType="1"/>
              <a:stCxn id="2076" idx="3"/>
              <a:endCxn id="2075" idx="1"/>
            </p:cNvCxnSpPr>
            <p:nvPr/>
          </p:nvCxnSpPr>
          <p:spPr bwMode="auto">
            <a:xfrm>
              <a:off x="2454" y="2334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9" name="Text Box 38"/>
            <p:cNvSpPr txBox="1">
              <a:spLocks noChangeArrowheads="1"/>
            </p:cNvSpPr>
            <p:nvPr/>
          </p:nvSpPr>
          <p:spPr bwMode="auto">
            <a:xfrm>
              <a:off x="811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lang="en-US" altLang="lv-LV" sz="1800">
                <a:latin typeface="Times New Roman" panose="02020603050405020304" pitchFamily="18" charset="0"/>
              </a:endParaRPr>
            </a:p>
          </p:txBody>
        </p:sp>
        <p:sp>
          <p:nvSpPr>
            <p:cNvPr id="2080" name="Text Box 40"/>
            <p:cNvSpPr txBox="1">
              <a:spLocks noChangeArrowheads="1"/>
            </p:cNvSpPr>
            <p:nvPr/>
          </p:nvSpPr>
          <p:spPr bwMode="auto">
            <a:xfrm>
              <a:off x="1389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lang="en-US" altLang="lv-LV" sz="1800">
                <a:latin typeface="Times New Roman" panose="02020603050405020304" pitchFamily="18" charset="0"/>
              </a:endParaRPr>
            </a:p>
          </p:txBody>
        </p:sp>
        <p:sp>
          <p:nvSpPr>
            <p:cNvPr id="2081" name="Text Box 42"/>
            <p:cNvSpPr txBox="1">
              <a:spLocks noChangeArrowheads="1"/>
            </p:cNvSpPr>
            <p:nvPr/>
          </p:nvSpPr>
          <p:spPr bwMode="auto">
            <a:xfrm>
              <a:off x="1968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lang="en-US" altLang="lv-LV" sz="1800">
                <a:latin typeface="Times New Roman" panose="02020603050405020304" pitchFamily="18" charset="0"/>
              </a:endParaRPr>
            </a:p>
          </p:txBody>
        </p:sp>
        <p:sp>
          <p:nvSpPr>
            <p:cNvPr id="2082" name="Text Box 43"/>
            <p:cNvSpPr txBox="1">
              <a:spLocks noChangeArrowheads="1"/>
            </p:cNvSpPr>
            <p:nvPr/>
          </p:nvSpPr>
          <p:spPr bwMode="auto">
            <a:xfrm>
              <a:off x="225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lang="en-US" altLang="lv-LV" sz="1800">
                <a:latin typeface="Times New Roman" panose="02020603050405020304" pitchFamily="18" charset="0"/>
              </a:endParaRPr>
            </a:p>
          </p:txBody>
        </p:sp>
        <p:sp>
          <p:nvSpPr>
            <p:cNvPr id="2083" name="Text Box 44"/>
            <p:cNvSpPr txBox="1">
              <a:spLocks noChangeArrowheads="1"/>
            </p:cNvSpPr>
            <p:nvPr/>
          </p:nvSpPr>
          <p:spPr bwMode="auto">
            <a:xfrm>
              <a:off x="254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lang="en-US" altLang="lv-LV" sz="1800">
                <a:latin typeface="Times New Roman" panose="02020603050405020304" pitchFamily="18" charset="0"/>
              </a:endParaRPr>
            </a:p>
          </p:txBody>
        </p:sp>
        <p:sp>
          <p:nvSpPr>
            <p:cNvPr id="2084" name="Text Box 46"/>
            <p:cNvSpPr txBox="1">
              <a:spLocks noChangeArrowheads="1"/>
            </p:cNvSpPr>
            <p:nvPr/>
          </p:nvSpPr>
          <p:spPr bwMode="auto">
            <a:xfrm>
              <a:off x="312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lang="en-US" altLang="lv-LV" sz="1800">
                <a:latin typeface="Times New Roman" panose="02020603050405020304" pitchFamily="18" charset="0"/>
              </a:endParaRPr>
            </a:p>
          </p:txBody>
        </p:sp>
        <p:sp>
          <p:nvSpPr>
            <p:cNvPr id="2085" name="Text Box 47"/>
            <p:cNvSpPr txBox="1">
              <a:spLocks noChangeArrowheads="1"/>
            </p:cNvSpPr>
            <p:nvPr/>
          </p:nvSpPr>
          <p:spPr bwMode="auto">
            <a:xfrm>
              <a:off x="341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lang="en-US" altLang="lv-LV" sz="1800">
                <a:latin typeface="Times New Roman" panose="02020603050405020304" pitchFamily="18" charset="0"/>
              </a:endParaRPr>
            </a:p>
          </p:txBody>
        </p:sp>
        <p:sp>
          <p:nvSpPr>
            <p:cNvPr id="2086" name="Freeform 58"/>
            <p:cNvSpPr>
              <a:spLocks/>
            </p:cNvSpPr>
            <p:nvPr/>
          </p:nvSpPr>
          <p:spPr bwMode="auto">
            <a:xfrm>
              <a:off x="409" y="2304"/>
              <a:ext cx="815" cy="522"/>
            </a:xfrm>
            <a:custGeom>
              <a:avLst/>
              <a:gdLst>
                <a:gd name="T0" fmla="*/ 815 w 815"/>
                <a:gd name="T1" fmla="*/ 522 h 522"/>
                <a:gd name="T2" fmla="*/ 653 w 815"/>
                <a:gd name="T3" fmla="*/ 288 h 522"/>
                <a:gd name="T4" fmla="*/ 41 w 815"/>
                <a:gd name="T5" fmla="*/ 144 h 522"/>
                <a:gd name="T6" fmla="*/ 407 w 815"/>
                <a:gd name="T7" fmla="*/ 0 h 5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5"/>
                <a:gd name="T13" fmla="*/ 0 h 522"/>
                <a:gd name="T14" fmla="*/ 815 w 815"/>
                <a:gd name="T15" fmla="*/ 522 h 5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5" h="522">
                  <a:moveTo>
                    <a:pt x="815" y="522"/>
                  </a:moveTo>
                  <a:cubicBezTo>
                    <a:pt x="788" y="484"/>
                    <a:pt x="782" y="351"/>
                    <a:pt x="653" y="288"/>
                  </a:cubicBezTo>
                  <a:cubicBezTo>
                    <a:pt x="524" y="225"/>
                    <a:pt x="82" y="192"/>
                    <a:pt x="41" y="144"/>
                  </a:cubicBezTo>
                  <a:cubicBezTo>
                    <a:pt x="0" y="96"/>
                    <a:pt x="331" y="30"/>
                    <a:pt x="407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087" name="Freeform 59"/>
            <p:cNvSpPr>
              <a:spLocks/>
            </p:cNvSpPr>
            <p:nvPr/>
          </p:nvSpPr>
          <p:spPr bwMode="auto">
            <a:xfrm>
              <a:off x="1711" y="2322"/>
              <a:ext cx="299" cy="498"/>
            </a:xfrm>
            <a:custGeom>
              <a:avLst/>
              <a:gdLst>
                <a:gd name="T0" fmla="*/ 89 w 299"/>
                <a:gd name="T1" fmla="*/ 498 h 498"/>
                <a:gd name="T2" fmla="*/ 35 w 299"/>
                <a:gd name="T3" fmla="*/ 108 h 498"/>
                <a:gd name="T4" fmla="*/ 299 w 299"/>
                <a:gd name="T5" fmla="*/ 0 h 498"/>
                <a:gd name="T6" fmla="*/ 0 60000 65536"/>
                <a:gd name="T7" fmla="*/ 0 60000 65536"/>
                <a:gd name="T8" fmla="*/ 0 60000 65536"/>
                <a:gd name="T9" fmla="*/ 0 w 299"/>
                <a:gd name="T10" fmla="*/ 0 h 498"/>
                <a:gd name="T11" fmla="*/ 299 w 299"/>
                <a:gd name="T12" fmla="*/ 498 h 4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498">
                  <a:moveTo>
                    <a:pt x="89" y="498"/>
                  </a:moveTo>
                  <a:cubicBezTo>
                    <a:pt x="80" y="433"/>
                    <a:pt x="0" y="191"/>
                    <a:pt x="35" y="108"/>
                  </a:cubicBezTo>
                  <a:cubicBezTo>
                    <a:pt x="70" y="25"/>
                    <a:pt x="244" y="22"/>
                    <a:pt x="299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088" name="Freeform 60"/>
            <p:cNvSpPr>
              <a:spLocks/>
            </p:cNvSpPr>
            <p:nvPr/>
          </p:nvSpPr>
          <p:spPr bwMode="auto">
            <a:xfrm>
              <a:off x="2958" y="2340"/>
              <a:ext cx="732" cy="486"/>
            </a:xfrm>
            <a:custGeom>
              <a:avLst/>
              <a:gdLst>
                <a:gd name="T0" fmla="*/ 0 w 732"/>
                <a:gd name="T1" fmla="*/ 486 h 486"/>
                <a:gd name="T2" fmla="*/ 78 w 732"/>
                <a:gd name="T3" fmla="*/ 264 h 486"/>
                <a:gd name="T4" fmla="*/ 348 w 732"/>
                <a:gd name="T5" fmla="*/ 96 h 486"/>
                <a:gd name="T6" fmla="*/ 732 w 732"/>
                <a:gd name="T7" fmla="*/ 0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2"/>
                <a:gd name="T13" fmla="*/ 0 h 486"/>
                <a:gd name="T14" fmla="*/ 732 w 732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2" h="486">
                  <a:moveTo>
                    <a:pt x="0" y="486"/>
                  </a:moveTo>
                  <a:cubicBezTo>
                    <a:pt x="12" y="449"/>
                    <a:pt x="20" y="329"/>
                    <a:pt x="78" y="264"/>
                  </a:cubicBezTo>
                  <a:cubicBezTo>
                    <a:pt x="136" y="199"/>
                    <a:pt x="239" y="140"/>
                    <a:pt x="348" y="96"/>
                  </a:cubicBezTo>
                  <a:cubicBezTo>
                    <a:pt x="457" y="52"/>
                    <a:pt x="652" y="20"/>
                    <a:pt x="73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25148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Properties and Extensions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Key-type Property</a:t>
            </a:r>
          </a:p>
          <a:p>
            <a:pPr lvl="1" eaLnBrk="1" hangingPunct="1"/>
            <a:r>
              <a:rPr lang="en-US" altLang="lv-LV" sz="2000"/>
              <a:t>The keys are used as indices into an array and cannot be arbitrary objects</a:t>
            </a:r>
          </a:p>
          <a:p>
            <a:pPr lvl="1" eaLnBrk="1" hangingPunct="1"/>
            <a:r>
              <a:rPr lang="en-US" altLang="lv-LV" sz="2000"/>
              <a:t>No external comparator</a:t>
            </a:r>
          </a:p>
          <a:p>
            <a:pPr eaLnBrk="1" hangingPunct="1"/>
            <a:r>
              <a:rPr lang="en-US" altLang="lv-LV" sz="2400">
                <a:solidFill>
                  <a:schemeClr val="tx2"/>
                </a:solidFill>
              </a:rPr>
              <a:t>Stable</a:t>
            </a:r>
            <a:r>
              <a:rPr lang="en-US" altLang="lv-LV" sz="2400"/>
              <a:t> Sort Property</a:t>
            </a:r>
          </a:p>
          <a:p>
            <a:pPr lvl="1" eaLnBrk="1" hangingPunct="1"/>
            <a:r>
              <a:rPr lang="en-US" altLang="lv-LV" sz="2000"/>
              <a:t>The relative order of any two items with the same key is preserved after the execution of the algorithm</a:t>
            </a:r>
          </a:p>
          <a:p>
            <a:pPr lvl="1" eaLnBrk="1" hangingPunct="1"/>
            <a:endParaRPr lang="en-US" altLang="lv-LV" sz="2000"/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/>
              <a:t>Extensions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Integer keys in the range </a:t>
            </a:r>
            <a:r>
              <a:rPr lang="en-US" altLang="lv-LV" sz="2000">
                <a:latin typeface="Times New Roman" panose="02020603050405020304" pitchFamily="18" charset="0"/>
              </a:rPr>
              <a:t>[</a:t>
            </a:r>
            <a:r>
              <a:rPr lang="en-US" altLang="lv-LV" sz="2000" b="1" i="1">
                <a:latin typeface="Times New Roman" panose="02020603050405020304" pitchFamily="18" charset="0"/>
              </a:rPr>
              <a:t>a</a:t>
            </a:r>
            <a:r>
              <a:rPr lang="en-US" altLang="lv-LV" sz="2000">
                <a:latin typeface="Times New Roman" panose="02020603050405020304" pitchFamily="18" charset="0"/>
              </a:rPr>
              <a:t>, </a:t>
            </a:r>
            <a:r>
              <a:rPr lang="en-US" altLang="lv-LV" sz="2000" b="1" i="1">
                <a:latin typeface="Times New Roman" panose="02020603050405020304" pitchFamily="18" charset="0"/>
              </a:rPr>
              <a:t>b</a:t>
            </a:r>
            <a:r>
              <a:rPr lang="en-US" altLang="lv-LV" sz="2000">
                <a:latin typeface="Times New Roman" panose="02020603050405020304" pitchFamily="18" charset="0"/>
              </a:rPr>
              <a:t>]</a:t>
            </a:r>
            <a:endParaRPr lang="en-US" altLang="lv-LV" sz="2000"/>
          </a:p>
          <a:p>
            <a:pPr lvl="2" eaLnBrk="1" hangingPunct="1">
              <a:lnSpc>
                <a:spcPct val="90000"/>
              </a:lnSpc>
            </a:pPr>
            <a:r>
              <a:rPr lang="en-US" altLang="lv-LV" sz="1800"/>
              <a:t>Put entry 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>
                <a:latin typeface="Times New Roman" panose="02020603050405020304" pitchFamily="18" charset="0"/>
              </a:rPr>
              <a:t>,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/>
              <a:t> into bucket</a:t>
            </a:r>
            <a:br>
              <a:rPr lang="en-US" altLang="lv-LV" sz="1800"/>
            </a:br>
            <a:r>
              <a:rPr lang="en-US" altLang="lv-LV" sz="1800" b="1" i="1">
                <a:latin typeface="Times New Roman" panose="02020603050405020304" pitchFamily="18" charset="0"/>
              </a:rPr>
              <a:t>B</a:t>
            </a:r>
            <a:r>
              <a:rPr lang="en-US" altLang="lv-LV" sz="1800">
                <a:latin typeface="Times New Roman" panose="02020603050405020304" pitchFamily="18" charset="0"/>
              </a:rPr>
              <a:t>[</a:t>
            </a:r>
            <a:r>
              <a:rPr lang="en-US" altLang="lv-LV" sz="1800" b="1" i="1">
                <a:latin typeface="Times New Roman" panose="02020603050405020304" pitchFamily="18" charset="0"/>
              </a:rPr>
              <a:t>k </a:t>
            </a:r>
            <a:r>
              <a:rPr lang="en-US" altLang="lv-LV" sz="1800">
                <a:latin typeface="Symbol" panose="05050102010706020507" pitchFamily="18" charset="2"/>
              </a:rPr>
              <a:t>-</a:t>
            </a:r>
            <a:r>
              <a:rPr lang="en-US" altLang="lv-LV" sz="1800" b="1" i="1">
                <a:latin typeface="Times New Roman" panose="02020603050405020304" pitchFamily="18" charset="0"/>
              </a:rPr>
              <a:t> a</a:t>
            </a:r>
            <a:r>
              <a:rPr lang="en-US" altLang="lv-LV" sz="1800">
                <a:latin typeface="Times New Roman" panose="02020603050405020304" pitchFamily="18" charset="0"/>
              </a:rPr>
              <a:t>]</a:t>
            </a:r>
            <a:r>
              <a:rPr lang="en-US" altLang="lv-LV" sz="1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String keys from a set </a:t>
            </a:r>
            <a:r>
              <a:rPr lang="en-US" altLang="lv-LV" sz="2000" b="1" i="1">
                <a:latin typeface="Times New Roman" panose="02020603050405020304" pitchFamily="18" charset="0"/>
              </a:rPr>
              <a:t>D</a:t>
            </a:r>
            <a:r>
              <a:rPr lang="en-US" altLang="lv-LV" sz="2000"/>
              <a:t> of possible strings, where </a:t>
            </a:r>
            <a:r>
              <a:rPr lang="en-US" altLang="lv-LV" sz="2000" b="1" i="1">
                <a:latin typeface="Times New Roman" panose="02020603050405020304" pitchFamily="18" charset="0"/>
              </a:rPr>
              <a:t>D</a:t>
            </a:r>
            <a:r>
              <a:rPr lang="en-US" altLang="lv-LV" sz="2000"/>
              <a:t> has constant size (e.g., names of the 50 U.S. states)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lv-LV" sz="1800"/>
              <a:t>Sort </a:t>
            </a:r>
            <a:r>
              <a:rPr lang="en-US" altLang="lv-LV" sz="1800" b="1" i="1">
                <a:latin typeface="Times New Roman" panose="02020603050405020304" pitchFamily="18" charset="0"/>
              </a:rPr>
              <a:t>D</a:t>
            </a:r>
            <a:r>
              <a:rPr lang="en-US" altLang="lv-LV" sz="1800"/>
              <a:t> and compute the rank </a:t>
            </a:r>
            <a:r>
              <a:rPr lang="en-US" altLang="lv-LV" sz="1800" b="1" i="1"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of each string 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/>
              <a:t> of </a:t>
            </a:r>
            <a:r>
              <a:rPr lang="en-US" altLang="lv-LV" sz="1800" b="1" i="1">
                <a:latin typeface="Times New Roman" panose="02020603050405020304" pitchFamily="18" charset="0"/>
              </a:rPr>
              <a:t>D</a:t>
            </a:r>
            <a:r>
              <a:rPr lang="en-US" altLang="lv-LV" sz="1800"/>
              <a:t> in the sorted sequence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lv-LV" sz="1800"/>
              <a:t>Put entry 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>
                <a:latin typeface="Times New Roman" panose="02020603050405020304" pitchFamily="18" charset="0"/>
              </a:rPr>
              <a:t>,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/>
              <a:t> into bucket </a:t>
            </a:r>
            <a:br>
              <a:rPr lang="en-US" altLang="lv-LV" sz="1800"/>
            </a:br>
            <a:r>
              <a:rPr lang="en-US" altLang="lv-LV" sz="1800" b="1" i="1">
                <a:latin typeface="Times New Roman" panose="02020603050405020304" pitchFamily="18" charset="0"/>
              </a:rPr>
              <a:t>B</a:t>
            </a:r>
            <a:r>
              <a:rPr lang="en-US" altLang="lv-LV" sz="1800">
                <a:latin typeface="Times New Roman" panose="02020603050405020304" pitchFamily="18" charset="0"/>
              </a:rPr>
              <a:t>[</a:t>
            </a:r>
            <a:r>
              <a:rPr lang="en-US" altLang="lv-LV" sz="1800" b="1" i="1"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>
                <a:latin typeface="Times New Roman" panose="02020603050405020304" pitchFamily="18" charset="0"/>
              </a:rPr>
              <a:t>)]</a:t>
            </a:r>
            <a:endParaRPr lang="en-US" altLang="lv-LV" sz="1800"/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926993-9DFF-4FEC-8616-5EF10722FB3D}" type="slidenum">
              <a:rPr lang="en-US" altLang="lv-LV" sz="1400"/>
              <a:pPr eaLnBrk="1" hangingPunct="1"/>
              <a:t>11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92436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Radix-Sort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Radix-sort is a specialization of lexicographic-sort that uses bucket-sort as the stable sorting algorithm in each dimension</a:t>
            </a:r>
          </a:p>
          <a:p>
            <a:pPr eaLnBrk="1" hangingPunct="1"/>
            <a:r>
              <a:rPr lang="en-US" altLang="lv-LV" sz="2000" dirty="0"/>
              <a:t>Radix-sort is applicable to tuples where the keys in each dimension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/>
              <a:t>are integers in the range </a:t>
            </a:r>
            <a:r>
              <a:rPr lang="en-US" altLang="lv-LV" sz="2000" dirty="0">
                <a:latin typeface="Times New Roman" panose="02020603050405020304" pitchFamily="18" charset="0"/>
              </a:rPr>
              <a:t>[0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, N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- </a:t>
            </a:r>
            <a:r>
              <a:rPr lang="en-US" altLang="lv-LV" sz="2000" dirty="0">
                <a:latin typeface="Times New Roman" panose="02020603050405020304" pitchFamily="18" charset="0"/>
              </a:rPr>
              <a:t>1]</a:t>
            </a:r>
          </a:p>
          <a:p>
            <a:pPr eaLnBrk="1" hangingPunct="1"/>
            <a:r>
              <a:rPr lang="en-US" altLang="lv-LV" sz="2000" dirty="0"/>
              <a:t>Radix-sort runs in time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d</a:t>
            </a:r>
            <a:r>
              <a:rPr lang="en-US" altLang="lv-LV" sz="2000" dirty="0">
                <a:latin typeface="Times New Roman" panose="02020603050405020304" pitchFamily="18" charset="0"/>
              </a:rPr>
              <a:t>(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+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7DDFD5F-2F72-4B80-986A-E04B10D4DADC}" type="slidenum">
              <a:rPr lang="en-US" altLang="lv-LV" sz="1400"/>
              <a:pPr eaLnBrk="1" hangingPunct="1"/>
              <a:t>12</a:t>
            </a:fld>
            <a:endParaRPr lang="en-US" altLang="lv-LV" sz="1400"/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7010400" y="1981200"/>
            <a:ext cx="4114800" cy="281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radixSort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S, N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-tuples such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that (0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0)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lv-LV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…, x</a:t>
            </a:r>
            <a:r>
              <a:rPr lang="en-US" altLang="lv-LV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 and</a:t>
            </a:r>
            <a:b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lv-LV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…, x</a:t>
            </a:r>
            <a:r>
              <a:rPr lang="en-US" altLang="lv-LV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</a:rPr>
              <a:t>-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…, 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</a:rPr>
              <a:t>-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1)</a:t>
            </a:r>
            <a:b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for each tuple 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lv-LV" sz="20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…, x</a:t>
            </a:r>
            <a:r>
              <a:rPr lang="en-US" altLang="lv-LV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 in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sorted in</a:t>
            </a:r>
            <a:b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lexicographic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downto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bucketSort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17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Radix-Sort for Binary Numbers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Consider a sequence of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/>
              <a:t>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b</a:t>
            </a:r>
            <a:r>
              <a:rPr lang="en-US" altLang="lv-LV" sz="2400" dirty="0"/>
              <a:t>-bit integers </a:t>
            </a:r>
            <a:br>
              <a:rPr lang="en-US" altLang="lv-LV" sz="2400" dirty="0"/>
            </a:br>
            <a:r>
              <a:rPr lang="en-US" altLang="lv-LV" sz="2400" dirty="0"/>
              <a:t>	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x</a:t>
            </a:r>
            <a:r>
              <a:rPr lang="en-US" altLang="lv-LV" sz="2400" dirty="0">
                <a:latin typeface="Times New Roman" panose="02020603050405020304" pitchFamily="18" charset="0"/>
              </a:rPr>
              <a:t> </a:t>
            </a:r>
            <a:r>
              <a:rPr lang="en-US" altLang="lv-LV" sz="2400" dirty="0">
                <a:latin typeface="Symbol" panose="05050102010706020507" pitchFamily="18" charset="2"/>
              </a:rPr>
              <a:t>=</a:t>
            </a:r>
            <a:r>
              <a:rPr lang="en-US" altLang="lv-LV" sz="2400" dirty="0">
                <a:latin typeface="Times New Roman" panose="02020603050405020304" pitchFamily="18" charset="0"/>
              </a:rPr>
              <a:t> </a:t>
            </a:r>
            <a:r>
              <a:rPr lang="en-US" altLang="lv-LV" sz="2400" b="1" i="1" dirty="0" err="1">
                <a:latin typeface="Times New Roman" panose="02020603050405020304" pitchFamily="18" charset="0"/>
              </a:rPr>
              <a:t>x</a:t>
            </a:r>
            <a:r>
              <a:rPr lang="en-US" altLang="lv-LV" sz="2400" b="1" i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lv-LV" sz="2400" b="1" i="1" baseline="-25000" dirty="0">
                <a:latin typeface="Symbol" panose="05050102010706020507" pitchFamily="18" charset="2"/>
              </a:rPr>
              <a:t> </a:t>
            </a:r>
            <a:r>
              <a:rPr lang="en-US" altLang="lv-LV" sz="2400" baseline="-25000" dirty="0">
                <a:latin typeface="Symbol" panose="05050102010706020507" pitchFamily="18" charset="2"/>
              </a:rPr>
              <a:t>- 1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 … x</a:t>
            </a:r>
            <a:r>
              <a:rPr lang="en-US" altLang="lv-LV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x</a:t>
            </a:r>
            <a:r>
              <a:rPr lang="en-US" altLang="lv-LV" sz="2400" baseline="-25000" dirty="0">
                <a:latin typeface="Times New Roman" panose="02020603050405020304" pitchFamily="18" charset="0"/>
              </a:rPr>
              <a:t>0</a:t>
            </a:r>
            <a:endParaRPr lang="en-US" altLang="lv-LV" sz="2400" dirty="0"/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We represent each element as a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b</a:t>
            </a:r>
            <a:r>
              <a:rPr lang="en-US" altLang="lv-LV" sz="2400" dirty="0"/>
              <a:t>-tuple of integers in the range </a:t>
            </a:r>
            <a:r>
              <a:rPr lang="en-US" altLang="lv-LV" sz="2400" dirty="0">
                <a:latin typeface="Times New Roman" panose="02020603050405020304" pitchFamily="18" charset="0"/>
              </a:rPr>
              <a:t>[0, 1]</a:t>
            </a:r>
            <a:r>
              <a:rPr lang="en-US" altLang="lv-LV" sz="2400" dirty="0"/>
              <a:t> and apply radix-sort with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>
                <a:latin typeface="Times New Roman" panose="02020603050405020304" pitchFamily="18" charset="0"/>
              </a:rPr>
              <a:t> </a:t>
            </a:r>
            <a:r>
              <a:rPr lang="en-US" altLang="lv-LV" sz="2400" dirty="0">
                <a:latin typeface="Symbol" panose="05050102010706020507" pitchFamily="18" charset="2"/>
              </a:rPr>
              <a:t>=</a:t>
            </a:r>
            <a:r>
              <a:rPr lang="en-US" altLang="lv-LV" sz="2400" dirty="0">
                <a:latin typeface="Times New Roman" panose="02020603050405020304" pitchFamily="18" charset="0"/>
              </a:rPr>
              <a:t>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This application of the radix-sort algorithm runs in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400" dirty="0">
                <a:latin typeface="Times New Roman" panose="02020603050405020304" pitchFamily="18" charset="0"/>
              </a:rPr>
              <a:t>(</a:t>
            </a:r>
            <a:r>
              <a:rPr lang="en-US" altLang="lv-LV" sz="2400" b="1" i="1" dirty="0" err="1">
                <a:latin typeface="Times New Roman" panose="02020603050405020304" pitchFamily="18" charset="0"/>
              </a:rPr>
              <a:t>bn</a:t>
            </a:r>
            <a:r>
              <a:rPr lang="en-US" altLang="lv-LV" sz="2400" dirty="0">
                <a:latin typeface="Times New Roman" panose="02020603050405020304" pitchFamily="18" charset="0"/>
              </a:rPr>
              <a:t>) </a:t>
            </a:r>
            <a:r>
              <a:rPr lang="en-US" altLang="lv-LV" sz="2400" dirty="0"/>
              <a:t>time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For example, we can sort a sequence of 32-bit integers in linear time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73F3B5C-40BD-4269-9B62-025799172A8D}" type="slidenum">
              <a:rPr lang="en-US" altLang="lv-LV" sz="1400"/>
              <a:pPr eaLnBrk="1" hangingPunct="1"/>
              <a:t>13</a:t>
            </a:fld>
            <a:endParaRPr lang="en-US" altLang="lv-LV" sz="1400"/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6705600" y="2667000"/>
            <a:ext cx="3581400" cy="3424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binaryRadixSort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-bit</a:t>
            </a:r>
            <a:b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integers </a:t>
            </a:r>
            <a:b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sorted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replace each element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/>
            </a:r>
            <a:b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of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with the item (0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0 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to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lv-LV" sz="2000">
                <a:solidFill>
                  <a:schemeClr val="accent2"/>
                </a:solidFill>
                <a:latin typeface="Symbol" panose="05050102010706020507" pitchFamily="18" charset="2"/>
              </a:rPr>
              <a:t> -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replace the key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b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	each item 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k, x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 of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	with bit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lv-LV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endParaRPr lang="en-US" altLang="lv-LV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bucketSort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S, 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309269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Sorting a sequence of 4-bit integers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0D32558-1D80-4C36-8161-02A91490B8B7}" type="slidenum">
              <a:rPr lang="en-US" altLang="lv-LV" sz="1400"/>
              <a:pPr eaLnBrk="1" hangingPunct="1"/>
              <a:t>14</a:t>
            </a:fld>
            <a:endParaRPr lang="en-US" altLang="lv-LV" sz="1400"/>
          </a:p>
        </p:txBody>
      </p:sp>
      <p:grpSp>
        <p:nvGrpSpPr>
          <p:cNvPr id="7175" name="Group 13"/>
          <p:cNvGrpSpPr>
            <a:grpSpLocks/>
          </p:cNvGrpSpPr>
          <p:nvPr/>
        </p:nvGrpSpPr>
        <p:grpSpPr bwMode="auto">
          <a:xfrm>
            <a:off x="2590800" y="2438400"/>
            <a:ext cx="685800" cy="3429000"/>
            <a:chOff x="816" y="1488"/>
            <a:chExt cx="432" cy="2160"/>
          </a:xfrm>
        </p:grpSpPr>
        <p:cxnSp>
          <p:nvCxnSpPr>
            <p:cNvPr id="7208" name="AutoShape 5"/>
            <p:cNvCxnSpPr>
              <a:cxnSpLocks noChangeShapeType="1"/>
              <a:stCxn id="7209" idx="2"/>
              <a:endCxn id="7213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9" name="AutoShape 6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1001</a:t>
              </a:r>
              <a:endParaRPr lang="en-US" altLang="lv-LV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0" name="AutoShape 7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0010</a:t>
              </a:r>
              <a:endParaRPr lang="en-US" altLang="lv-LV" b="1" i="1">
                <a:latin typeface="Times New Roman" panose="02020603050405020304" pitchFamily="18" charset="0"/>
              </a:endParaRPr>
            </a:p>
          </p:txBody>
        </p:sp>
        <p:sp>
          <p:nvSpPr>
            <p:cNvPr id="7211" name="AutoShape 8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1101</a:t>
              </a:r>
              <a:endParaRPr lang="en-US" altLang="lv-LV" b="1" i="1">
                <a:latin typeface="Times New Roman" panose="02020603050405020304" pitchFamily="18" charset="0"/>
              </a:endParaRPr>
            </a:p>
          </p:txBody>
        </p:sp>
        <p:sp>
          <p:nvSpPr>
            <p:cNvPr id="7212" name="AutoShape 9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0001</a:t>
              </a:r>
              <a:endParaRPr lang="en-US" altLang="lv-LV" b="1" i="1">
                <a:latin typeface="Times New Roman" panose="02020603050405020304" pitchFamily="18" charset="0"/>
              </a:endParaRPr>
            </a:p>
          </p:txBody>
        </p:sp>
        <p:sp>
          <p:nvSpPr>
            <p:cNvPr id="7213" name="AutoShape 10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1110</a:t>
              </a:r>
              <a:endParaRPr lang="en-US" altLang="lv-LV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76" name="Group 42"/>
          <p:cNvGrpSpPr>
            <a:grpSpLocks/>
          </p:cNvGrpSpPr>
          <p:nvPr/>
        </p:nvGrpSpPr>
        <p:grpSpPr bwMode="auto">
          <a:xfrm>
            <a:off x="4267200" y="2438400"/>
            <a:ext cx="685800" cy="3429000"/>
            <a:chOff x="1728" y="1536"/>
            <a:chExt cx="432" cy="2160"/>
          </a:xfrm>
        </p:grpSpPr>
        <p:cxnSp>
          <p:nvCxnSpPr>
            <p:cNvPr id="7202" name="AutoShape 15"/>
            <p:cNvCxnSpPr>
              <a:cxnSpLocks noChangeShapeType="1"/>
              <a:stCxn id="7203" idx="2"/>
              <a:endCxn id="7207" idx="0"/>
            </p:cNvCxnSpPr>
            <p:nvPr/>
          </p:nvCxnSpPr>
          <p:spPr bwMode="auto">
            <a:xfrm>
              <a:off x="1944" y="1830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3" name="AutoShape 16"/>
            <p:cNvSpPr>
              <a:spLocks noChangeArrowheads="1"/>
            </p:cNvSpPr>
            <p:nvPr/>
          </p:nvSpPr>
          <p:spPr bwMode="auto">
            <a:xfrm>
              <a:off x="1728" y="153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001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04" name="AutoShape 17"/>
            <p:cNvSpPr>
              <a:spLocks noChangeArrowheads="1"/>
            </p:cNvSpPr>
            <p:nvPr/>
          </p:nvSpPr>
          <p:spPr bwMode="auto">
            <a:xfrm>
              <a:off x="1728" y="200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111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05" name="AutoShape 18"/>
            <p:cNvSpPr>
              <a:spLocks noChangeArrowheads="1"/>
            </p:cNvSpPr>
            <p:nvPr/>
          </p:nvSpPr>
          <p:spPr bwMode="auto">
            <a:xfrm>
              <a:off x="1728" y="247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100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06" name="AutoShape 19"/>
            <p:cNvSpPr>
              <a:spLocks noChangeArrowheads="1"/>
            </p:cNvSpPr>
            <p:nvPr/>
          </p:nvSpPr>
          <p:spPr bwMode="auto">
            <a:xfrm>
              <a:off x="1728" y="294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110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07" name="AutoShape 20"/>
            <p:cNvSpPr>
              <a:spLocks noChangeArrowheads="1"/>
            </p:cNvSpPr>
            <p:nvPr/>
          </p:nvSpPr>
          <p:spPr bwMode="auto">
            <a:xfrm>
              <a:off x="1728" y="340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000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7177" name="Group 21"/>
          <p:cNvGrpSpPr>
            <a:grpSpLocks/>
          </p:cNvGrpSpPr>
          <p:nvPr/>
        </p:nvGrpSpPr>
        <p:grpSpPr bwMode="auto">
          <a:xfrm>
            <a:off x="5943600" y="2438400"/>
            <a:ext cx="685800" cy="3429000"/>
            <a:chOff x="816" y="1488"/>
            <a:chExt cx="432" cy="2160"/>
          </a:xfrm>
        </p:grpSpPr>
        <p:cxnSp>
          <p:nvCxnSpPr>
            <p:cNvPr id="7196" name="AutoShape 22"/>
            <p:cNvCxnSpPr>
              <a:cxnSpLocks noChangeShapeType="1"/>
              <a:stCxn id="7197" idx="2"/>
              <a:endCxn id="7201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7" name="AutoShape 23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10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01</a:t>
              </a:r>
              <a:endParaRPr lang="en-US" altLang="lv-LV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8" name="AutoShape 24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11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7199" name="AutoShape 25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00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7200" name="AutoShape 26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00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201" name="AutoShape 27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11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7178" name="Group 28"/>
          <p:cNvGrpSpPr>
            <a:grpSpLocks/>
          </p:cNvGrpSpPr>
          <p:nvPr/>
        </p:nvGrpSpPr>
        <p:grpSpPr bwMode="auto">
          <a:xfrm>
            <a:off x="7620000" y="2438400"/>
            <a:ext cx="685800" cy="3429000"/>
            <a:chOff x="816" y="1488"/>
            <a:chExt cx="432" cy="2160"/>
          </a:xfrm>
        </p:grpSpPr>
        <p:cxnSp>
          <p:nvCxnSpPr>
            <p:cNvPr id="7190" name="AutoShape 29"/>
            <p:cNvCxnSpPr>
              <a:cxnSpLocks noChangeShapeType="1"/>
              <a:stCxn id="7191" idx="2"/>
              <a:endCxn id="7195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AutoShape 30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1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001</a:t>
              </a:r>
              <a:endParaRPr lang="en-US" altLang="lv-LV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2" name="AutoShape 31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0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001</a:t>
              </a:r>
            </a:p>
          </p:txBody>
        </p:sp>
        <p:sp>
          <p:nvSpPr>
            <p:cNvPr id="7193" name="AutoShape 32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0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010</a:t>
              </a:r>
            </a:p>
          </p:txBody>
        </p:sp>
        <p:sp>
          <p:nvSpPr>
            <p:cNvPr id="7194" name="AutoShape 33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1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7195" name="AutoShape 34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latin typeface="Times New Roman" panose="02020603050405020304" pitchFamily="18" charset="0"/>
                </a:rPr>
                <a:t>1</a:t>
              </a:r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110</a:t>
              </a:r>
            </a:p>
          </p:txBody>
        </p:sp>
      </p:grpSp>
      <p:grpSp>
        <p:nvGrpSpPr>
          <p:cNvPr id="7179" name="Group 35"/>
          <p:cNvGrpSpPr>
            <a:grpSpLocks/>
          </p:cNvGrpSpPr>
          <p:nvPr/>
        </p:nvGrpSpPr>
        <p:grpSpPr bwMode="auto">
          <a:xfrm>
            <a:off x="9296400" y="2438400"/>
            <a:ext cx="685800" cy="3429000"/>
            <a:chOff x="816" y="1488"/>
            <a:chExt cx="432" cy="2160"/>
          </a:xfrm>
        </p:grpSpPr>
        <p:cxnSp>
          <p:nvCxnSpPr>
            <p:cNvPr id="7184" name="AutoShape 36"/>
            <p:cNvCxnSpPr>
              <a:cxnSpLocks noChangeShapeType="1"/>
              <a:stCxn id="7185" idx="2"/>
              <a:endCxn id="7189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5" name="AutoShape 37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7186" name="AutoShape 38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0010</a:t>
              </a:r>
            </a:p>
          </p:txBody>
        </p:sp>
        <p:sp>
          <p:nvSpPr>
            <p:cNvPr id="7187" name="AutoShape 39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1001</a:t>
              </a:r>
            </a:p>
          </p:txBody>
        </p:sp>
        <p:sp>
          <p:nvSpPr>
            <p:cNvPr id="7188" name="AutoShape 40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1101</a:t>
              </a:r>
            </a:p>
          </p:txBody>
        </p:sp>
        <p:sp>
          <p:nvSpPr>
            <p:cNvPr id="7189" name="AutoShape 41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1110</a:t>
              </a:r>
            </a:p>
          </p:txBody>
        </p:sp>
      </p:grpSp>
      <p:sp>
        <p:nvSpPr>
          <p:cNvPr id="7180" name="AutoShape 43"/>
          <p:cNvSpPr>
            <a:spLocks noChangeArrowheads="1"/>
          </p:cNvSpPr>
          <p:nvPr/>
        </p:nvSpPr>
        <p:spPr bwMode="auto">
          <a:xfrm rot="16200000">
            <a:off x="35814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lIns="182880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olidFill>
                <a:schemeClr val="tx2"/>
              </a:solidFill>
            </a:endParaRPr>
          </a:p>
        </p:txBody>
      </p:sp>
      <p:sp>
        <p:nvSpPr>
          <p:cNvPr id="7181" name="AutoShape 44"/>
          <p:cNvSpPr>
            <a:spLocks noChangeArrowheads="1"/>
          </p:cNvSpPr>
          <p:nvPr/>
        </p:nvSpPr>
        <p:spPr bwMode="auto">
          <a:xfrm rot="16200000">
            <a:off x="52578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lIns="182880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olidFill>
                <a:schemeClr val="tx2"/>
              </a:solidFill>
            </a:endParaRPr>
          </a:p>
        </p:txBody>
      </p:sp>
      <p:sp>
        <p:nvSpPr>
          <p:cNvPr id="7182" name="AutoShape 45"/>
          <p:cNvSpPr>
            <a:spLocks noChangeArrowheads="1"/>
          </p:cNvSpPr>
          <p:nvPr/>
        </p:nvSpPr>
        <p:spPr bwMode="auto">
          <a:xfrm rot="16200000">
            <a:off x="69342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lIns="182880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olidFill>
                <a:schemeClr val="tx2"/>
              </a:solidFill>
            </a:endParaRPr>
          </a:p>
        </p:txBody>
      </p:sp>
      <p:sp>
        <p:nvSpPr>
          <p:cNvPr id="7183" name="AutoShape 46"/>
          <p:cNvSpPr>
            <a:spLocks noChangeArrowheads="1"/>
          </p:cNvSpPr>
          <p:nvPr/>
        </p:nvSpPr>
        <p:spPr bwMode="auto">
          <a:xfrm rot="16200000">
            <a:off x="86106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lIns="182880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Lexicographic Order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lv-LV" dirty="0"/>
              <a:t>A </a:t>
            </a:r>
            <a:r>
              <a:rPr lang="en-US" altLang="lv-LV" b="1" i="1" dirty="0">
                <a:latin typeface="Times New Roman" panose="02020603050405020304" pitchFamily="18" charset="0"/>
              </a:rPr>
              <a:t>d-</a:t>
            </a:r>
            <a:r>
              <a:rPr lang="en-US" altLang="lv-LV" dirty="0"/>
              <a:t>tuple is a sequence of </a:t>
            </a:r>
            <a:r>
              <a:rPr lang="en-US" altLang="lv-LV" b="1" i="1" dirty="0">
                <a:latin typeface="Times New Roman" panose="02020603050405020304" pitchFamily="18" charset="0"/>
              </a:rPr>
              <a:t>d</a:t>
            </a:r>
            <a:r>
              <a:rPr lang="en-US" altLang="lv-LV" dirty="0"/>
              <a:t> keys 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baseline="-25000" dirty="0">
                <a:latin typeface="Times New Roman" panose="02020603050405020304" pitchFamily="18" charset="0"/>
              </a:rPr>
              <a:t>1</a:t>
            </a:r>
            <a:r>
              <a:rPr lang="en-US" altLang="lv-LV" dirty="0">
                <a:latin typeface="Times New Roman" panose="02020603050405020304" pitchFamily="18" charset="0"/>
              </a:rPr>
              <a:t>, </a:t>
            </a:r>
            <a:r>
              <a:rPr lang="en-US" altLang="lv-LV" b="1" i="1" dirty="0">
                <a:latin typeface="Times New Roman" panose="02020603050405020304" pitchFamily="18" charset="0"/>
              </a:rPr>
              <a:t>k</a:t>
            </a:r>
            <a:r>
              <a:rPr lang="en-US" altLang="lv-LV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dirty="0">
                <a:latin typeface="Times New Roman" panose="02020603050405020304" pitchFamily="18" charset="0"/>
              </a:rPr>
              <a:t>, </a:t>
            </a:r>
            <a:r>
              <a:rPr lang="en-US" altLang="lv-LV" b="1" i="1" dirty="0">
                <a:latin typeface="Times New Roman" panose="02020603050405020304" pitchFamily="18" charset="0"/>
              </a:rPr>
              <a:t>…</a:t>
            </a:r>
            <a:r>
              <a:rPr lang="en-US" altLang="lv-LV" dirty="0">
                <a:latin typeface="Times New Roman" panose="02020603050405020304" pitchFamily="18" charset="0"/>
              </a:rPr>
              <a:t>,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k</a:t>
            </a:r>
            <a:r>
              <a:rPr lang="en-US" altLang="lv-LV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r>
              <a:rPr lang="en-US" altLang="lv-LV" dirty="0"/>
              <a:t>, where key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k</a:t>
            </a:r>
            <a:r>
              <a:rPr lang="en-US" altLang="lv-LV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lv-LV" dirty="0"/>
              <a:t> is said to be the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i-</a:t>
            </a:r>
            <a:r>
              <a:rPr lang="en-US" altLang="lv-LV" dirty="0" err="1"/>
              <a:t>th</a:t>
            </a:r>
            <a:r>
              <a:rPr lang="en-US" altLang="lv-LV" dirty="0"/>
              <a:t> dimension of the tuple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dirty="0"/>
              <a:t>Example:</a:t>
            </a:r>
          </a:p>
          <a:p>
            <a:pPr lvl="1" eaLnBrk="1" hangingPunct="1"/>
            <a:r>
              <a:rPr lang="en-US" altLang="lv-LV" sz="2000" dirty="0"/>
              <a:t>The Cartesian coordinates of a point in space are a 3-tuple</a:t>
            </a:r>
          </a:p>
          <a:p>
            <a:pPr eaLnBrk="1" hangingPunct="1"/>
            <a:r>
              <a:rPr lang="en-US" altLang="lv-LV" dirty="0"/>
              <a:t>The lexicographic order of two </a:t>
            </a:r>
            <a:r>
              <a:rPr lang="en-US" altLang="lv-LV" b="1" i="1" dirty="0">
                <a:latin typeface="Times New Roman" panose="02020603050405020304" pitchFamily="18" charset="0"/>
              </a:rPr>
              <a:t>d-</a:t>
            </a:r>
            <a:r>
              <a:rPr lang="en-US" altLang="lv-LV" dirty="0"/>
              <a:t>tuples is recursively defined as follows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x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lv-LV" sz="2000" dirty="0">
                <a:latin typeface="Times New Roman" panose="02020603050405020304" pitchFamily="18" charset="0"/>
              </a:rPr>
              <a:t>,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x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sz="2000" dirty="0">
                <a:latin typeface="Times New Roman" panose="02020603050405020304" pitchFamily="18" charset="0"/>
              </a:rPr>
              <a:t>,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…</a:t>
            </a:r>
            <a:r>
              <a:rPr lang="en-US" altLang="lv-LV" sz="2000" dirty="0">
                <a:latin typeface="Times New Roman" panose="02020603050405020304" pitchFamily="18" charset="0"/>
              </a:rPr>
              <a:t>,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x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altLang="lv-LV" sz="2000" dirty="0">
                <a:latin typeface="Times New Roman" panose="02020603050405020304" pitchFamily="18" charset="0"/>
              </a:rPr>
              <a:t> 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y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lv-LV" sz="2000" dirty="0">
                <a:latin typeface="Times New Roman" panose="02020603050405020304" pitchFamily="18" charset="0"/>
              </a:rPr>
              <a:t>,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y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sz="2000" dirty="0">
                <a:latin typeface="Times New Roman" panose="02020603050405020304" pitchFamily="18" charset="0"/>
              </a:rPr>
              <a:t>,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…</a:t>
            </a:r>
            <a:r>
              <a:rPr lang="en-US" altLang="lv-LV" sz="2000" dirty="0">
                <a:latin typeface="Times New Roman" panose="02020603050405020304" pitchFamily="18" charset="0"/>
              </a:rPr>
              <a:t>,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y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br>
              <a:rPr lang="en-US" altLang="lv-LV" sz="2000" dirty="0">
                <a:latin typeface="Times New Roman" panose="02020603050405020304" pitchFamily="18" charset="0"/>
              </a:rPr>
            </a:b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lv-LV" sz="2000" b="1" i="1" dirty="0">
                <a:latin typeface="Times New Roman" panose="02020603050405020304" pitchFamily="18" charset="0"/>
              </a:rPr>
              <a:t>x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lv-LV" sz="2000" dirty="0"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altLang="lv-LV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y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  </a:t>
            </a:r>
            <a:r>
              <a:rPr lang="en-US" altLang="lv-LV" dirty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lv-LV" sz="2000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lv-LV" sz="2000" dirty="0">
                <a:sym typeface="Symbol" panose="05050102010706020507" pitchFamily="18" charset="2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x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lv-LV" sz="2000" baseline="-25000" dirty="0">
                <a:latin typeface="Symbol" panose="05050102010706020507" pitchFamily="18" charset="2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y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lv-LV" dirty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lv-LV" sz="2000" dirty="0">
                <a:sym typeface="Symbol" panose="05050102010706020507" pitchFamily="18" charset="2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x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sz="2000" dirty="0">
                <a:latin typeface="Times New Roman" panose="02020603050405020304" pitchFamily="18" charset="0"/>
              </a:rPr>
              <a:t>,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…</a:t>
            </a:r>
            <a:r>
              <a:rPr lang="en-US" altLang="lv-LV" sz="2000" dirty="0">
                <a:latin typeface="Times New Roman" panose="02020603050405020304" pitchFamily="18" charset="0"/>
              </a:rPr>
              <a:t>,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x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altLang="lv-LV" sz="2000" dirty="0">
                <a:latin typeface="Times New Roman" panose="02020603050405020304" pitchFamily="18" charset="0"/>
              </a:rPr>
              <a:t> 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y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sz="2000" dirty="0">
                <a:latin typeface="Times New Roman" panose="02020603050405020304" pitchFamily="18" charset="0"/>
              </a:rPr>
              <a:t>,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…</a:t>
            </a:r>
            <a:r>
              <a:rPr lang="en-US" altLang="lv-LV" sz="2000" dirty="0">
                <a:latin typeface="Times New Roman" panose="02020603050405020304" pitchFamily="18" charset="0"/>
              </a:rPr>
              <a:t>,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y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>
                <a:latin typeface="Times New Roman" panose="02020603050405020304" pitchFamily="18" charset="0"/>
              </a:rPr>
              <a:t>	</a:t>
            </a:r>
            <a:r>
              <a:rPr lang="en-US" altLang="lv-LV" dirty="0"/>
              <a:t>I.e., the tuples are compared by the first dimension, then by the second dimension, etc.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28DD70-2E5E-4875-92A0-EC389C62BBF0}" type="slidenum">
              <a:rPr lang="en-US" altLang="lv-LV" sz="1400"/>
              <a:pPr eaLnBrk="1" hangingPunct="1"/>
              <a:t>15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63208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Lexicographic-Sort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Let </a:t>
            </a:r>
            <a:r>
              <a:rPr lang="en-US" altLang="lv-LV" sz="2000" b="1" i="1">
                <a:latin typeface="Times New Roman" panose="02020603050405020304" pitchFamily="18" charset="0"/>
              </a:rPr>
              <a:t>C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i</a:t>
            </a:r>
            <a:r>
              <a:rPr lang="en-US" altLang="lv-LV" sz="2000"/>
              <a:t> be the comparator that compares two tuples by their </a:t>
            </a:r>
            <a:r>
              <a:rPr lang="en-US" altLang="lv-LV" sz="2000" b="1" i="1">
                <a:latin typeface="Times New Roman" panose="02020603050405020304" pitchFamily="18" charset="0"/>
              </a:rPr>
              <a:t>i-</a:t>
            </a:r>
            <a:r>
              <a:rPr lang="en-US" altLang="lv-LV" sz="2000"/>
              <a:t>th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Let </a:t>
            </a:r>
            <a:r>
              <a:rPr lang="en-US" altLang="lv-LV" sz="2000" b="1" i="1">
                <a:latin typeface="Times New Roman" panose="02020603050405020304" pitchFamily="18" charset="0"/>
              </a:rPr>
              <a:t>stableSort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latin typeface="Times New Roman" panose="02020603050405020304" pitchFamily="18" charset="0"/>
              </a:rPr>
              <a:t>, </a:t>
            </a:r>
            <a:r>
              <a:rPr lang="en-US" altLang="lv-LV" sz="2000" b="1" i="1">
                <a:latin typeface="Times New Roman" panose="02020603050405020304" pitchFamily="18" charset="0"/>
              </a:rPr>
              <a:t>C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be a stable sorting algorithm that uses comparator </a:t>
            </a:r>
            <a:r>
              <a:rPr lang="en-US" altLang="lv-LV" sz="2000" b="1" i="1">
                <a:latin typeface="Times New Roman" panose="02020603050405020304" pitchFamily="18" charset="0"/>
              </a:rPr>
              <a:t>C</a:t>
            </a:r>
            <a:endParaRPr lang="en-US" altLang="lv-LV" sz="2000"/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Lexicographic-sort sorts a sequence of </a:t>
            </a:r>
            <a:r>
              <a:rPr lang="en-US" altLang="lv-LV" sz="2000" b="1" i="1">
                <a:latin typeface="Times New Roman" panose="02020603050405020304" pitchFamily="18" charset="0"/>
              </a:rPr>
              <a:t>d-</a:t>
            </a:r>
            <a:r>
              <a:rPr lang="en-US" altLang="lv-LV" sz="2000"/>
              <a:t>tuples in lexicographic order by executing</a:t>
            </a:r>
            <a:r>
              <a:rPr lang="en-US" altLang="lv-LV" sz="2000" b="1" i="1">
                <a:latin typeface="Times New Roman" panose="02020603050405020304" pitchFamily="18" charset="0"/>
              </a:rPr>
              <a:t> d </a:t>
            </a:r>
            <a:r>
              <a:rPr lang="en-US" altLang="lv-LV" sz="2000"/>
              <a:t>times algorithm </a:t>
            </a:r>
            <a:r>
              <a:rPr lang="en-US" altLang="lv-LV" sz="2000" b="1" i="1">
                <a:latin typeface="Times New Roman" panose="02020603050405020304" pitchFamily="18" charset="0"/>
              </a:rPr>
              <a:t>stableSort</a:t>
            </a:r>
            <a:r>
              <a:rPr lang="en-US" altLang="lv-LV" sz="2000"/>
              <a:t>, one per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Lexicographic-sort runs in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dT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))</a:t>
            </a:r>
            <a:r>
              <a:rPr lang="en-US" altLang="lv-LV" sz="2000"/>
              <a:t> time, where </a:t>
            </a:r>
            <a:r>
              <a:rPr lang="en-US" altLang="lv-LV" sz="2000" b="1" i="1">
                <a:latin typeface="Times New Roman" panose="02020603050405020304" pitchFamily="18" charset="0"/>
              </a:rPr>
              <a:t>T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is the running time of </a:t>
            </a:r>
            <a:r>
              <a:rPr lang="en-US" altLang="lv-LV" sz="2000" b="1" i="1">
                <a:latin typeface="Times New Roman" panose="02020603050405020304" pitchFamily="18" charset="0"/>
              </a:rPr>
              <a:t>stableSort 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F863B6D-EEB7-4B9E-818C-E334CAA95EA8}" type="slidenum">
              <a:rPr lang="en-US" altLang="lv-LV" sz="1400"/>
              <a:pPr eaLnBrk="1" hangingPunct="1"/>
              <a:t>16</a:t>
            </a:fld>
            <a:endParaRPr lang="en-US" altLang="lv-LV" sz="1400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6858000" y="1590676"/>
            <a:ext cx="3962400" cy="226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lexicographicSort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-tuples</a:t>
            </a:r>
            <a:b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sorted in</a:t>
            </a:r>
            <a:b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	lexicographic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lv-LV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downto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stableSort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lv-LV" sz="2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6858000" y="4029075"/>
            <a:ext cx="411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lv-LV"/>
              <a:t>Example: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lv-LV" sz="2000">
                <a:latin typeface="Times New Roman" panose="02020603050405020304" pitchFamily="18" charset="0"/>
              </a:rPr>
              <a:t>(7,4,6) (5,1,5) (2,4,6) (2, 1, 4) (3, 2, 4)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lv-LV" sz="2000">
                <a:latin typeface="Times New Roman" panose="02020603050405020304" pitchFamily="18" charset="0"/>
              </a:rPr>
              <a:t>(2, 1, 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lv-LV" sz="2000">
                <a:latin typeface="Times New Roman" panose="02020603050405020304" pitchFamily="18" charset="0"/>
              </a:rPr>
              <a:t>) (3, 2, 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lv-LV" sz="2000">
                <a:latin typeface="Times New Roman" panose="02020603050405020304" pitchFamily="18" charset="0"/>
              </a:rPr>
              <a:t>) (5,1,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en-US" altLang="lv-LV" sz="2000">
                <a:latin typeface="Times New Roman" panose="02020603050405020304" pitchFamily="18" charset="0"/>
              </a:rPr>
              <a:t>) (7,4,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r>
              <a:rPr lang="en-US" altLang="lv-LV" sz="2000">
                <a:latin typeface="Times New Roman" panose="02020603050405020304" pitchFamily="18" charset="0"/>
              </a:rPr>
              <a:t>) (2,4,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lv-LV" sz="2000">
                <a:latin typeface="Times New Roman" panose="02020603050405020304" pitchFamily="18" charset="0"/>
              </a:rPr>
              <a:t>(2, 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2000">
                <a:latin typeface="Times New Roman" panose="02020603050405020304" pitchFamily="18" charset="0"/>
              </a:rPr>
              <a:t>, 4) (5,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2000">
                <a:latin typeface="Times New Roman" panose="02020603050405020304" pitchFamily="18" charset="0"/>
              </a:rPr>
              <a:t>,5) (3, 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lv-LV" sz="2000">
                <a:latin typeface="Times New Roman" panose="02020603050405020304" pitchFamily="18" charset="0"/>
              </a:rPr>
              <a:t>, 4) (7,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lv-LV" sz="2000">
                <a:latin typeface="Times New Roman" panose="02020603050405020304" pitchFamily="18" charset="0"/>
              </a:rPr>
              <a:t>,6) (2,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lv-LV" sz="2000">
                <a:latin typeface="Times New Roman" panose="02020603050405020304" pitchFamily="18" charset="0"/>
              </a:rPr>
              <a:t>,6)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lv-LV" sz="2000">
                <a:latin typeface="Times New Roman" panose="02020603050405020304" pitchFamily="18" charset="0"/>
              </a:rPr>
              <a:t>, 1, 4) (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lv-LV" sz="2000">
                <a:latin typeface="Times New Roman" panose="02020603050405020304" pitchFamily="18" charset="0"/>
              </a:rPr>
              <a:t>,4,6) (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lv-LV" sz="2000">
                <a:latin typeface="Times New Roman" panose="02020603050405020304" pitchFamily="18" charset="0"/>
              </a:rPr>
              <a:t>, 2, 4) (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en-US" altLang="lv-LV" sz="2000">
                <a:latin typeface="Times New Roman" panose="02020603050405020304" pitchFamily="18" charset="0"/>
              </a:rPr>
              <a:t>,1,5) (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r>
              <a:rPr lang="en-US" altLang="lv-LV" sz="2000">
                <a:latin typeface="Times New Roman" panose="02020603050405020304" pitchFamily="18" charset="0"/>
              </a:rPr>
              <a:t>,4,6)</a:t>
            </a:r>
          </a:p>
        </p:txBody>
      </p:sp>
    </p:spTree>
    <p:extLst>
      <p:ext uri="{BB962C8B-B14F-4D97-AF65-F5344CB8AC3E}">
        <p14:creationId xmlns:p14="http://schemas.microsoft.com/office/powerpoint/2010/main" val="34759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Counting </a:t>
            </a:r>
            <a:r>
              <a:rPr lang="en-US" b="1" i="1" dirty="0"/>
              <a:t>sort</a:t>
            </a:r>
            <a:r>
              <a:rPr lang="en-US" dirty="0"/>
              <a:t> is an algorithm for sorting a collection of objects according to keys that are small </a:t>
            </a:r>
            <a:r>
              <a:rPr lang="en-US" dirty="0" smtClean="0"/>
              <a:t>integers</a:t>
            </a:r>
          </a:p>
          <a:p>
            <a:pPr>
              <a:spcBef>
                <a:spcPts val="24"/>
              </a:spcBef>
            </a:pPr>
            <a:r>
              <a:rPr lang="en-US" dirty="0"/>
              <a:t>It operates by counting the number of objects that have </a:t>
            </a:r>
            <a:r>
              <a:rPr lang="en-US" dirty="0" smtClean="0"/>
              <a:t>distinct </a:t>
            </a:r>
            <a:r>
              <a:rPr lang="en-US" dirty="0"/>
              <a:t>key </a:t>
            </a:r>
            <a:r>
              <a:rPr lang="en-US" dirty="0" smtClean="0"/>
              <a:t>values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It then uses </a:t>
            </a:r>
            <a:r>
              <a:rPr lang="en-US" dirty="0"/>
              <a:t>arithmetic on those counts to determine the positions of each key value in the output </a:t>
            </a:r>
            <a:r>
              <a:rPr lang="en-US" dirty="0" smtClean="0"/>
              <a:t>sequence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Its </a:t>
            </a:r>
            <a:r>
              <a:rPr lang="en-US" dirty="0"/>
              <a:t>running time is linear in the number of items and the maximum key </a:t>
            </a:r>
            <a:r>
              <a:rPr lang="en-US" dirty="0" smtClean="0"/>
              <a:t>value</a:t>
            </a:r>
          </a:p>
          <a:p>
            <a:pPr>
              <a:spcBef>
                <a:spcPts val="24"/>
              </a:spcBef>
            </a:pPr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/>
              <a:t>it is only suitable for use </a:t>
            </a:r>
            <a:r>
              <a:rPr lang="en-US" dirty="0" smtClean="0"/>
              <a:t>in </a:t>
            </a:r>
            <a:r>
              <a:rPr lang="en-US" dirty="0"/>
              <a:t>situations where the keys are not significantly larger than the number of </a:t>
            </a:r>
            <a:r>
              <a:rPr lang="en-US" dirty="0" smtClean="0"/>
              <a:t>items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However</a:t>
            </a:r>
            <a:r>
              <a:rPr lang="en-US" dirty="0"/>
              <a:t>, it is often used as a subroutine in another sorting algorithm, radix sort, that can handle larger keys more efficiently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Counting Sort – 2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06433"/>
            <a:ext cx="4978400" cy="4114800"/>
          </a:xfrm>
        </p:spPr>
        <p:txBody>
          <a:bodyPr/>
          <a:lstStyle/>
          <a:p>
            <a:r>
              <a:rPr lang="lv-LV" sz="1800" dirty="0" smtClean="0"/>
              <a:t>A</a:t>
            </a:r>
            <a:r>
              <a:rPr lang="en-US" sz="1800" dirty="0" err="1" smtClean="0"/>
              <a:t>rray</a:t>
            </a:r>
            <a:r>
              <a:rPr lang="en-US" sz="1800" dirty="0" smtClean="0"/>
              <a:t> </a:t>
            </a:r>
            <a:r>
              <a:rPr lang="en-US" sz="1800" dirty="0"/>
              <a:t>of counters,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count[],</a:t>
            </a:r>
            <a:r>
              <a:rPr lang="en-US" sz="1800" dirty="0"/>
              <a:t> to track the number of times each value occurs in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data[]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count[]</a:t>
            </a:r>
            <a:r>
              <a:rPr lang="en-US" sz="1800" dirty="0"/>
              <a:t> array is indexed with the values from data</a:t>
            </a:r>
          </a:p>
          <a:p>
            <a:pPr lvl="1"/>
            <a:r>
              <a:rPr lang="en-US" sz="1800" dirty="0"/>
              <a:t>Once the count is completed, the counters indicating the values </a:t>
            </a:r>
            <a:r>
              <a:rPr lang="en-US" sz="1800" u="sng" dirty="0"/>
              <a:t>&lt;</a:t>
            </a:r>
            <a:r>
              <a:rPr lang="en-US" sz="1800" dirty="0"/>
              <a:t> </a:t>
            </a:r>
            <a:r>
              <a:rPr lang="en-US" sz="1800" i="1" dirty="0" err="1"/>
              <a:t>i</a:t>
            </a:r>
            <a:r>
              <a:rPr lang="en-US" sz="1800" dirty="0"/>
              <a:t> are added together and stored in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count[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sz="1800" dirty="0">
                <a:cs typeface="Courier New" pitchFamily="49" charset="0"/>
              </a:rPr>
              <a:t>Consequently,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count[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]-1</a:t>
            </a:r>
            <a:r>
              <a:rPr lang="en-US" sz="1800" dirty="0">
                <a:cs typeface="Courier New" pitchFamily="49" charset="0"/>
              </a:rPr>
              <a:t> indicates the location of </a:t>
            </a:r>
            <a:r>
              <a:rPr lang="en-US" sz="1800" i="1" dirty="0" err="1">
                <a:cs typeface="Courier New" pitchFamily="49" charset="0"/>
              </a:rPr>
              <a:t>i</a:t>
            </a:r>
            <a:r>
              <a:rPr lang="en-US" sz="1800" dirty="0">
                <a:cs typeface="Courier New" pitchFamily="49" charset="0"/>
              </a:rPr>
              <a:t> in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data[]</a:t>
            </a:r>
            <a:r>
              <a:rPr lang="en-US" sz="1800" dirty="0">
                <a:cs typeface="Courier New" pitchFamily="49" charset="0"/>
              </a:rPr>
              <a:t> array</a:t>
            </a:r>
          </a:p>
          <a:p>
            <a:pPr marL="0" indent="0">
              <a:buNone/>
            </a:pPr>
            <a:endParaRPr lang="lv-LV" sz="1800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167640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195072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 bwMode="auto">
          <a:xfrm>
            <a:off x="222504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 bwMode="auto">
          <a:xfrm>
            <a:off x="249936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277368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304800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332232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auto">
          <a:xfrm>
            <a:off x="359664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>
            <a:off x="626364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434340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 bwMode="auto">
          <a:xfrm>
            <a:off x="461772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 bwMode="auto">
          <a:xfrm>
            <a:off x="489204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 bwMode="auto">
          <a:xfrm>
            <a:off x="516636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 bwMode="auto">
          <a:xfrm>
            <a:off x="544068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 bwMode="auto">
          <a:xfrm>
            <a:off x="571500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7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 bwMode="auto">
          <a:xfrm>
            <a:off x="5989320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7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985" y="1750741"/>
            <a:ext cx="2847975" cy="2219325"/>
          </a:xfrm>
          <a:prstGeom prst="rect">
            <a:avLst/>
          </a:prstGeom>
        </p:spPr>
      </p:pic>
      <p:sp>
        <p:nvSpPr>
          <p:cNvPr id="25" name="Rectangle 24"/>
          <p:cNvSpPr>
            <a:spLocks noChangeAspect="1"/>
          </p:cNvSpPr>
          <p:nvPr/>
        </p:nvSpPr>
        <p:spPr bwMode="auto">
          <a:xfrm>
            <a:off x="1123176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 bwMode="auto">
          <a:xfrm>
            <a:off x="1397496" y="4343400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01626" y="397006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6318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81118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85918" y="3962400"/>
            <a:ext cx="30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4518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9318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7918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2718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6600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86118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350" y="4782363"/>
            <a:ext cx="4590143" cy="13247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153465" y="357916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output[]</a:t>
            </a:r>
            <a:endParaRPr lang="lv-LV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81118" y="4648200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j=3; count[3]--; output[4]=3;</a:t>
            </a:r>
            <a:endParaRPr lang="lv-LV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397006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18092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22892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7692" y="3962400"/>
            <a:ext cx="30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56292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61092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89692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4492" y="3962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170321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197753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225185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252617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280049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>
            <a:spLocks noChangeAspect="1"/>
          </p:cNvSpPr>
          <p:nvPr/>
        </p:nvSpPr>
        <p:spPr bwMode="auto">
          <a:xfrm>
            <a:off x="307481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 bwMode="auto">
          <a:xfrm>
            <a:off x="334913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62345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7</a:t>
            </a:r>
          </a:p>
        </p:txBody>
      </p:sp>
      <p:sp>
        <p:nvSpPr>
          <p:cNvPr id="56" name="Rectangle 55"/>
          <p:cNvSpPr>
            <a:spLocks noChangeAspect="1"/>
          </p:cNvSpPr>
          <p:nvPr/>
        </p:nvSpPr>
        <p:spPr bwMode="auto">
          <a:xfrm>
            <a:off x="629045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9</a:t>
            </a:r>
          </a:p>
        </p:txBody>
      </p:sp>
      <p:sp>
        <p:nvSpPr>
          <p:cNvPr id="57" name="Rectangle 56"/>
          <p:cNvSpPr>
            <a:spLocks noChangeAspect="1"/>
          </p:cNvSpPr>
          <p:nvPr/>
        </p:nvSpPr>
        <p:spPr bwMode="auto">
          <a:xfrm>
            <a:off x="437021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 bwMode="auto">
          <a:xfrm>
            <a:off x="464453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59" name="Rectangle 58"/>
          <p:cNvSpPr>
            <a:spLocks noChangeAspect="1"/>
          </p:cNvSpPr>
          <p:nvPr/>
        </p:nvSpPr>
        <p:spPr bwMode="auto">
          <a:xfrm>
            <a:off x="491885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60" name="Rectangle 59"/>
          <p:cNvSpPr>
            <a:spLocks noChangeAspect="1"/>
          </p:cNvSpPr>
          <p:nvPr/>
        </p:nvSpPr>
        <p:spPr bwMode="auto">
          <a:xfrm>
            <a:off x="519317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61" name="Rectangle 60"/>
          <p:cNvSpPr>
            <a:spLocks noChangeAspect="1"/>
          </p:cNvSpPr>
          <p:nvPr/>
        </p:nvSpPr>
        <p:spPr bwMode="auto">
          <a:xfrm>
            <a:off x="546749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 bwMode="auto">
          <a:xfrm>
            <a:off x="574181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7</a:t>
            </a:r>
          </a:p>
        </p:txBody>
      </p:sp>
      <p:sp>
        <p:nvSpPr>
          <p:cNvPr id="63" name="Rectangle 62"/>
          <p:cNvSpPr>
            <a:spLocks noChangeAspect="1"/>
          </p:cNvSpPr>
          <p:nvPr/>
        </p:nvSpPr>
        <p:spPr bwMode="auto">
          <a:xfrm>
            <a:off x="6016130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7</a:t>
            </a:r>
          </a:p>
        </p:txBody>
      </p:sp>
      <p:sp>
        <p:nvSpPr>
          <p:cNvPr id="64" name="Rectangle 63"/>
          <p:cNvSpPr>
            <a:spLocks noChangeAspect="1"/>
          </p:cNvSpPr>
          <p:nvPr/>
        </p:nvSpPr>
        <p:spPr bwMode="auto">
          <a:xfrm>
            <a:off x="1149986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Rectangle 64"/>
          <p:cNvSpPr>
            <a:spLocks noChangeAspect="1"/>
          </p:cNvSpPr>
          <p:nvPr/>
        </p:nvSpPr>
        <p:spPr bwMode="auto">
          <a:xfrm>
            <a:off x="1424306" y="5574268"/>
            <a:ext cx="274320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28436" y="520093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03128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07928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12728" y="5193268"/>
            <a:ext cx="30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41328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6128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74728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79528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03410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12928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07928" y="587906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j=7; count[7]--; output[9]=</a:t>
            </a:r>
            <a:r>
              <a:rPr lang="lv-LV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lv-LV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70210" y="520093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44902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49702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54502" y="5193268"/>
            <a:ext cx="30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83102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87902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16502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21302" y="51932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lv-LV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296969" y="1971301"/>
                <a:ext cx="443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969" y="1971301"/>
                <a:ext cx="44319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276600" y="2738735"/>
                <a:ext cx="443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738735"/>
                <a:ext cx="44319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/>
          <p:nvPr/>
        </p:nvCxnSpPr>
        <p:spPr bwMode="auto">
          <a:xfrm>
            <a:off x="3870960" y="2286000"/>
            <a:ext cx="4724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>
            <a:stCxn id="86" idx="3"/>
          </p:cNvCxnSpPr>
          <p:nvPr/>
        </p:nvCxnSpPr>
        <p:spPr bwMode="auto">
          <a:xfrm flipV="1">
            <a:off x="3719798" y="2969567"/>
            <a:ext cx="47120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2137504" y="204879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800" dirty="0" smtClean="0"/>
              <a:t>Input size</a:t>
            </a:r>
            <a:endParaRPr lang="lv-LV" sz="1800" dirty="0"/>
          </a:p>
        </p:txBody>
      </p:sp>
      <p:sp>
        <p:nvSpPr>
          <p:cNvPr id="92" name="TextBox 91"/>
          <p:cNvSpPr txBox="1"/>
          <p:nvPr/>
        </p:nvSpPr>
        <p:spPr>
          <a:xfrm>
            <a:off x="1883576" y="2772816"/>
            <a:ext cx="17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800" dirty="0" smtClean="0"/>
              <a:t>Keyspace size</a:t>
            </a:r>
            <a:endParaRPr lang="lv-LV" sz="1800" dirty="0"/>
          </a:p>
        </p:txBody>
      </p:sp>
    </p:spTree>
    <p:extLst>
      <p:ext uri="{BB962C8B-B14F-4D97-AF65-F5344CB8AC3E}">
        <p14:creationId xmlns:p14="http://schemas.microsoft.com/office/powerpoint/2010/main" val="279123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in the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a number of sorting algorithms in the STL, particularly in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&lt;algorithm&gt;</a:t>
            </a:r>
            <a:r>
              <a:rPr lang="en-US" dirty="0" smtClean="0"/>
              <a:t> library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Among the algorithms that are implemented in the library are the quicksort, mergesort, and heap sort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The first group of functions are called partial sorting functions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The first of </a:t>
            </a:r>
            <a:r>
              <a:rPr lang="en-US" dirty="0"/>
              <a:t>these </a:t>
            </a:r>
            <a:r>
              <a:rPr lang="en-US" dirty="0" smtClean="0"/>
              <a:t>picks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 = middle – first</a:t>
            </a:r>
            <a:r>
              <a:rPr lang="en-US" dirty="0" smtClean="0">
                <a:cs typeface="Courier New" pitchFamily="49" charset="0"/>
              </a:rPr>
              <a:t> smallest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elements and orders them in the range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[first, middle)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So the code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partial_sort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(v1.begin(),v1.begin()+3,v1.end());</a:t>
            </a:r>
          </a:p>
          <a:p>
            <a:pPr marL="339725" indent="0">
              <a:spcBef>
                <a:spcPts val="600"/>
              </a:spcBef>
              <a:buNone/>
            </a:pPr>
            <a:r>
              <a:rPr lang="en-US" dirty="0" smtClean="0">
                <a:cs typeface="Courier New" pitchFamily="49" charset="0"/>
              </a:rPr>
              <a:t>takes the three smallest values in vector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v1</a:t>
            </a:r>
            <a:r>
              <a:rPr lang="en-US" dirty="0" smtClean="0">
                <a:cs typeface="Courier New" pitchFamily="49" charset="0"/>
              </a:rPr>
              <a:t> and puts them in the first three locations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Comparisons to find Maximum or Minimum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Problem:</a:t>
            </a:r>
            <a:r>
              <a:rPr lang="lv-LV" dirty="0" smtClean="0"/>
              <a:t> Find a precise estimate of the necessary comparisons to determine a maximum of the given array.</a:t>
            </a:r>
          </a:p>
          <a:p>
            <a:pPr lvl="1"/>
            <a:r>
              <a:rPr lang="lv-LV" dirty="0" smtClean="0"/>
              <a:t>Consider the "brute force" search. </a:t>
            </a:r>
          </a:p>
          <a:p>
            <a:pPr lvl="1"/>
            <a:r>
              <a:rPr lang="lv-LV" dirty="0" smtClean="0"/>
              <a:t>How many comparisons are needed?</a:t>
            </a:r>
          </a:p>
          <a:p>
            <a:pPr lvl="1"/>
            <a:r>
              <a:rPr lang="lv-LV" dirty="0" smtClean="0"/>
              <a:t>Can we hope to do better?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44630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in the STL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default ordering is ascending order, but this can be changed in the fourth parameter of the function</a:t>
            </a:r>
          </a:p>
          <a:p>
            <a:r>
              <a:rPr lang="en-US" dirty="0" smtClean="0"/>
              <a:t>So the call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partial_sort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(v2.begin()+1,v2.begin()+4,v2.end(),greater&lt;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&gt;());</a:t>
            </a:r>
          </a:p>
          <a:p>
            <a:pPr marL="339725" indent="0">
              <a:spcBef>
                <a:spcPts val="600"/>
              </a:spcBef>
              <a:buNone/>
            </a:pPr>
            <a:r>
              <a:rPr lang="en-US" dirty="0" smtClean="0"/>
              <a:t>takes the largest three values 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v2</a:t>
            </a:r>
            <a:r>
              <a:rPr lang="en-US" dirty="0" smtClean="0">
                <a:cs typeface="Courier New" pitchFamily="49" charset="0"/>
              </a:rPr>
              <a:t> and puts them into positions two through four in descending order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In both cases, the order of the values outside the destination range is unspecified</a:t>
            </a:r>
          </a:p>
          <a:p>
            <a:r>
              <a:rPr lang="en-US" dirty="0" smtClean="0">
                <a:cs typeface="Courier New" pitchFamily="49" charset="0"/>
              </a:rPr>
              <a:t>A third version takes the first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k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last1 - first1</a:t>
            </a:r>
            <a:r>
              <a:rPr lang="en-US" dirty="0" smtClean="0"/>
              <a:t> 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last2 - first2 </a:t>
            </a:r>
            <a:r>
              <a:rPr lang="en-US" dirty="0" smtClean="0">
                <a:cs typeface="Courier New" pitchFamily="49" charset="0"/>
              </a:rPr>
              <a:t>elements from the range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[first1,last1)</a:t>
            </a:r>
          </a:p>
          <a:p>
            <a:r>
              <a:rPr lang="en-US" dirty="0" smtClean="0">
                <a:cs typeface="Courier New" pitchFamily="49" charset="0"/>
              </a:rPr>
              <a:t>It then overwrites the elements in the range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[first2,last2)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in the STL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in this case, the call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partial_sort_copy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(v2.begin(),v2.begin()+4,v3.begin(),v3.end());</a:t>
            </a:r>
          </a:p>
          <a:p>
            <a:pPr marL="339725" indent="0">
              <a:spcBef>
                <a:spcPts val="60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akes the first four integers of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 and puts them into the first four locations of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v3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In addition, an iterator is returned pointing to the first position following the last copied number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The last variation of the partial sort is similar to this third one, but allows for providing a relation to direct the sort order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The program of Figure 9.18 also demonstrates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partition()</a:t>
            </a:r>
            <a:r>
              <a:rPr lang="en-US" dirty="0" smtClean="0">
                <a:cs typeface="Courier New" pitchFamily="49" charset="0"/>
              </a:rPr>
              <a:t> function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This function orders two ranges with respect to one another, using a Boolean function to separate the ranges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in the STL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Values for which the function is true are placed in the first range; those for which it is false, in the second</a:t>
            </a:r>
          </a:p>
          <a:p>
            <a:r>
              <a:rPr lang="en-US" dirty="0"/>
              <a:t>T</a:t>
            </a:r>
            <a:r>
              <a:rPr lang="en-US" dirty="0" smtClean="0"/>
              <a:t>he most useful function is probably the one </a:t>
            </a:r>
            <a:r>
              <a:rPr lang="en-US" dirty="0"/>
              <a:t>that implements the </a:t>
            </a:r>
            <a:r>
              <a:rPr lang="en-US" dirty="0" smtClean="0"/>
              <a:t>quicksort,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sort()</a:t>
            </a:r>
            <a:endParaRPr lang="en-US" dirty="0" smtClean="0"/>
          </a:p>
          <a:p>
            <a:r>
              <a:rPr lang="en-US" dirty="0" smtClean="0"/>
              <a:t>If we call it as follows: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sort(v1.begin(),v1.end());</a:t>
            </a:r>
          </a:p>
          <a:p>
            <a:pPr marL="0" indent="339725">
              <a:spcBef>
                <a:spcPts val="600"/>
              </a:spcBef>
              <a:buNone/>
            </a:pPr>
            <a:r>
              <a:rPr lang="en-US" dirty="0"/>
              <a:t>i</a:t>
            </a:r>
            <a:r>
              <a:rPr lang="en-US" dirty="0" smtClean="0"/>
              <a:t>t will sort the entire list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v1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into ascending order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There is a second version that allows for explicit specification of the sorting relation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Stable sorting functions are also provided in the STL; </a:t>
            </a:r>
            <a:r>
              <a:rPr lang="en-US" b="1" i="1" dirty="0" smtClean="0"/>
              <a:t>stable</a:t>
            </a:r>
            <a:r>
              <a:rPr lang="en-US" dirty="0" smtClean="0"/>
              <a:t> algorithms preserve the original order of equal items</a:t>
            </a:r>
          </a:p>
          <a:p>
            <a:pPr marL="0" indent="0">
              <a:spcBef>
                <a:spcPts val="24"/>
              </a:spcBef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2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"/>
              </a:spcBef>
            </a:pPr>
            <a:r>
              <a:rPr lang="lv-LV" dirty="0" smtClean="0"/>
              <a:t>If we order items "one-by-one", we typically get</a:t>
            </a:r>
            <a:r>
              <a:rPr lang="en-US" dirty="0" smtClean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smtClean="0"/>
              <a:t>algorithms</a:t>
            </a:r>
            <a:r>
              <a:rPr lang="lv-LV" dirty="0" smtClean="0"/>
              <a:t>: if length increases 2 times, the runtime grows 4 times. </a:t>
            </a:r>
            <a:endParaRPr lang="lv-LV" dirty="0"/>
          </a:p>
          <a:p>
            <a:pPr>
              <a:spcBef>
                <a:spcPts val="24"/>
              </a:spcBef>
            </a:pPr>
            <a:r>
              <a:rPr lang="lv-LV" dirty="0" smtClean="0"/>
              <a:t>C</a:t>
            </a:r>
            <a:r>
              <a:rPr lang="en-US" dirty="0" err="1" smtClean="0"/>
              <a:t>ounting</a:t>
            </a:r>
            <a:r>
              <a:rPr lang="en-US" dirty="0" smtClean="0"/>
              <a:t> sort is the fastest among the algorithms, </a:t>
            </a:r>
            <a:r>
              <a:rPr lang="lv-LV" dirty="0" smtClean="0"/>
              <a:t>it limits on what are the input data (no big gaps, no negative numbers). </a:t>
            </a:r>
          </a:p>
          <a:p>
            <a:pPr>
              <a:spcBef>
                <a:spcPts val="24"/>
              </a:spcBef>
            </a:pPr>
            <a:r>
              <a:rPr lang="lv-LV" dirty="0" smtClean="0"/>
              <a:t>Comparison sort algorithms: M</a:t>
            </a:r>
            <a:r>
              <a:rPr lang="en-US" dirty="0" err="1" smtClean="0"/>
              <a:t>ergesort</a:t>
            </a:r>
            <a:r>
              <a:rPr lang="en-US" dirty="0" smtClean="0"/>
              <a:t>, </a:t>
            </a:r>
            <a:r>
              <a:rPr lang="lv-LV" dirty="0" smtClean="0"/>
              <a:t>Q</a:t>
            </a:r>
            <a:r>
              <a:rPr lang="en-US" dirty="0" err="1" smtClean="0"/>
              <a:t>uicksort</a:t>
            </a:r>
            <a:r>
              <a:rPr lang="en-US" dirty="0" smtClean="0"/>
              <a:t> and Shell sort </a:t>
            </a:r>
            <a:r>
              <a:rPr lang="lv-LV" dirty="0" smtClean="0"/>
              <a:t>are fast on typical (random) data. (We did not analyze Shell sort – same as Quicksort, does not have good worst-case behavior.)</a:t>
            </a:r>
          </a:p>
          <a:p>
            <a:pPr>
              <a:spcBef>
                <a:spcPts val="24"/>
              </a:spcBef>
            </a:pPr>
            <a:endParaRPr lang="lv-LV" dirty="0" smtClean="0"/>
          </a:p>
          <a:p>
            <a:pPr>
              <a:spcBef>
                <a:spcPts val="24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7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Comparisons to find Maximum </a:t>
            </a:r>
            <a:r>
              <a:rPr lang="lv-LV" dirty="0" smtClean="0"/>
              <a:t>and </a:t>
            </a:r>
            <a:r>
              <a:rPr lang="lv-LV" dirty="0"/>
              <a:t>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Comparisons to find Max and Min simultaneously. </a:t>
            </a:r>
          </a:p>
          <a:p>
            <a:pPr lvl="1"/>
            <a:r>
              <a:rPr lang="lv-LV" dirty="0" smtClean="0"/>
              <a:t>Brute force approach – first find maximum, then find minimum. </a:t>
            </a:r>
          </a:p>
          <a:p>
            <a:pPr lvl="1"/>
            <a:r>
              <a:rPr lang="lv-LV" dirty="0" smtClean="0"/>
              <a:t>Which comparisons are redundant?</a:t>
            </a:r>
          </a:p>
          <a:p>
            <a:r>
              <a:rPr lang="lv-LV" dirty="0" smtClean="0"/>
              <a:t>Optimal algorithm that runs in 2 phases:</a:t>
            </a:r>
          </a:p>
          <a:p>
            <a:pPr lvl="1"/>
            <a:r>
              <a:rPr lang="lv-LV" dirty="0" smtClean="0"/>
              <a:t>Phase #1: Out of 2n numbers compare n separate pairs. </a:t>
            </a:r>
          </a:p>
          <a:p>
            <a:pPr lvl="1"/>
            <a:r>
              <a:rPr lang="lv-LV" dirty="0" smtClean="0"/>
              <a:t>Phase #2: Find maximum among the greatest numbers in each pair. </a:t>
            </a:r>
          </a:p>
          <a:p>
            <a:pPr lvl="1"/>
            <a:r>
              <a:rPr lang="lv-LV" dirty="0" smtClean="0"/>
              <a:t>Phase #3: Find minimum among the smallest numbers in each pair.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6435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Find 2nd Largest; Find the Median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How many comparisons to find the 2nd largest number </a:t>
            </a:r>
            <a:r>
              <a:rPr lang="lv-LV" smtClean="0"/>
              <a:t>among n?</a:t>
            </a:r>
            <a:endParaRPr lang="lv-LV" dirty="0" smtClean="0"/>
          </a:p>
          <a:p>
            <a:r>
              <a:rPr lang="lv-LV" dirty="0"/>
              <a:t>How many comparisons to find </a:t>
            </a:r>
            <a:r>
              <a:rPr lang="lv-LV" dirty="0" smtClean="0"/>
              <a:t>the median </a:t>
            </a:r>
            <a:r>
              <a:rPr lang="lv-LV" dirty="0"/>
              <a:t>among </a:t>
            </a:r>
            <a:r>
              <a:rPr lang="lv-LV" dirty="0" smtClean="0"/>
              <a:t>n</a:t>
            </a:r>
            <a:r>
              <a:rPr lang="lv-LV" dirty="0"/>
              <a:t>?</a:t>
            </a:r>
          </a:p>
          <a:p>
            <a:pPr marL="0" indent="0">
              <a:buNone/>
            </a:pPr>
            <a:endParaRPr lang="lv-LV" dirty="0" smtClean="0"/>
          </a:p>
          <a:p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8485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Digital Sorting – General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02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lv-LV" altLang="en-US" sz="2800" dirty="0"/>
                  <a:t>For all algorithms that count key comparisons, sorting algorithm needs at least </a:t>
                </a:r>
                <a14:m>
                  <m:oMath xmlns:m="http://schemas.openxmlformats.org/officeDocument/2006/math">
                    <m:r>
                      <a:rPr lang="lv-LV" altLang="en-US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(</m:t>
                    </m:r>
                    <m:r>
                      <a:rPr lang="lv-LV" altLang="en-US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lv-LV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∙</m:t>
                    </m:r>
                    <m:r>
                      <m:rPr>
                        <m:sty m:val="p"/>
                      </m:rPr>
                      <a:rPr lang="lv-LV" altLang="en-US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lv-LV" altLang="en-US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⁡</m:t>
                    </m:r>
                    <m:r>
                      <a:rPr lang="lv-LV" altLang="en-US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lv-LV" altLang="en-US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steps. In </a:t>
                </a:r>
                <a:r>
                  <a:rPr lang="lv-LV" altLang="en-US" sz="2800" dirty="0"/>
                  <a:t>special cases one can sort </a:t>
                </a:r>
                <a:r>
                  <a:rPr lang="lv-LV" altLang="en-US" sz="2800" dirty="0" smtClean="0"/>
                  <a:t>faster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lv-LV" altLang="en-US" sz="2800" dirty="0" smtClean="0"/>
                  <a:t>View the sorting keys as data that can be converted into smaller numbers.</a:t>
                </a:r>
                <a:endParaRPr lang="lv-LV" altLang="en-US" sz="28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lv-LV" altLang="en-US" sz="2800" dirty="0" smtClean="0"/>
                  <a:t>If the keys are numbers, they can be indices in an array.</a:t>
                </a:r>
                <a:endParaRPr lang="lv-LV" altLang="en-US" sz="28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lv-LV" altLang="en-US" sz="2800" dirty="0" smtClean="0"/>
                  <a:t>If the keys are strings, they can be split into characters. </a:t>
                </a:r>
                <a:endParaRPr lang="lv-LV" altLang="en-US" sz="28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lv-LV" altLang="en-US" sz="2800" dirty="0" smtClean="0"/>
                  <a:t>Finally, any key can be viewed as a binary number; and individual bits can be used to sort. </a:t>
                </a:r>
                <a:endParaRPr lang="lv-LV" altLang="en-US" sz="2800" dirty="0"/>
              </a:p>
            </p:txBody>
          </p:sp>
        </mc:Choice>
        <mc:Fallback xmlns="">
          <p:sp>
            <p:nvSpPr>
              <p:cNvPr id="385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630" r="-96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4CC25C-D127-4F85-BAA4-C1C9365ECA2F}" type="slidenum">
              <a:rPr lang="lv-LV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lv-LV" altLang="en-US" sz="1400"/>
          </a:p>
        </p:txBody>
      </p:sp>
    </p:spTree>
    <p:extLst>
      <p:ext uri="{BB962C8B-B14F-4D97-AF65-F5344CB8AC3E}">
        <p14:creationId xmlns:p14="http://schemas.microsoft.com/office/powerpoint/2010/main" val="15666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Classical Sorting Approach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0" y="1752601"/>
            <a:ext cx="4343400" cy="4114800"/>
          </a:xfrm>
        </p:spPr>
        <p:txBody>
          <a:bodyPr>
            <a:normAutofit fontScale="85000" lnSpcReduction="10000"/>
          </a:bodyPr>
          <a:lstStyle/>
          <a:p>
            <a:r>
              <a:rPr lang="lv-LV" dirty="0" smtClean="0"/>
              <a:t>Puched cards: Keys (such as postal indices, etc.) take fixed number of positions. </a:t>
            </a:r>
          </a:p>
          <a:p>
            <a:r>
              <a:rPr lang="lv-LV" dirty="0" smtClean="0"/>
              <a:t>Typically starts from the last position (then moves backwards).</a:t>
            </a:r>
          </a:p>
          <a:p>
            <a:r>
              <a:rPr lang="lv-LV" dirty="0" smtClean="0"/>
              <a:t>Sorts into buckets. Collect them from the buckets, stack them on top of each other and sort by the next position. </a:t>
            </a:r>
          </a:p>
          <a:p>
            <a:r>
              <a:rPr lang="lv-LV" dirty="0" smtClean="0"/>
              <a:t>And so on... </a:t>
            </a:r>
          </a:p>
          <a:p>
            <a:r>
              <a:rPr lang="lv-LV" dirty="0" smtClean="0"/>
              <a:t>IBM, US Census (since 1923)</a:t>
            </a:r>
          </a:p>
          <a:p>
            <a:endParaRPr lang="lv-LV" dirty="0"/>
          </a:p>
        </p:txBody>
      </p:sp>
      <p:pic>
        <p:nvPicPr>
          <p:cNvPr id="6146" name="Picture 2" descr="https://upload.wikimedia.org/wikipedia/commons/thumb/7/7e/SEACComputer_038.jpg/1024px-SEACComputer_0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24968"/>
            <a:ext cx="5934244" cy="475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0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2A3ED1-8E52-4BFD-BBBF-094D19E3A0E0}" type="slidenum">
              <a:rPr lang="lv-LV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lv-LV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smtClean="0"/>
              <a:t>RadixSort</a:t>
            </a:r>
          </a:p>
        </p:txBody>
      </p:sp>
      <p:graphicFrame>
        <p:nvGraphicFramePr>
          <p:cNvPr id="384123" name="Group 123"/>
          <p:cNvGraphicFramePr>
            <a:graphicFrameLocks noGrp="1"/>
          </p:cNvGraphicFramePr>
          <p:nvPr/>
        </p:nvGraphicFramePr>
        <p:xfrm>
          <a:off x="3048000" y="2209801"/>
          <a:ext cx="6096000" cy="51788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49442429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776782969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89878961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521655585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3365189555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72198899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403126959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CX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8D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AX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8D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BZ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8D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BY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8D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AZ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8D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BX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8D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AY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55363"/>
                  </a:ext>
                </a:extLst>
              </a:tr>
            </a:tbl>
          </a:graphicData>
        </a:graphic>
      </p:graphicFrame>
      <p:graphicFrame>
        <p:nvGraphicFramePr>
          <p:cNvPr id="384064" name="Group 64"/>
          <p:cNvGraphicFramePr>
            <a:graphicFrameLocks noGrp="1"/>
          </p:cNvGraphicFramePr>
          <p:nvPr/>
        </p:nvGraphicFramePr>
        <p:xfrm>
          <a:off x="3048000" y="2971800"/>
          <a:ext cx="6096000" cy="1036638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1508238539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889021346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1664797158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990256238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103824103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6629128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862886189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CX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AX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BX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BY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AY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BZ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AZ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21457"/>
                  </a:ext>
                </a:extLst>
              </a:tr>
              <a:tr h="518319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66113"/>
                  </a:ext>
                </a:extLst>
              </a:tr>
            </a:tbl>
          </a:graphicData>
        </a:graphic>
      </p:graphicFrame>
      <p:graphicFrame>
        <p:nvGraphicFramePr>
          <p:cNvPr id="384098" name="Group 98"/>
          <p:cNvGraphicFramePr>
            <a:graphicFrameLocks noGrp="1"/>
          </p:cNvGraphicFramePr>
          <p:nvPr/>
        </p:nvGraphicFramePr>
        <p:xfrm>
          <a:off x="3048000" y="4191000"/>
          <a:ext cx="6096000" cy="1036638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113310789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497176307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145986123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306788169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44541098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4001538302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90878829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AX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AY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AZ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BX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BY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BZ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CX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207232"/>
                  </a:ext>
                </a:extLst>
              </a:tr>
              <a:tr h="518319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542693"/>
                  </a:ext>
                </a:extLst>
              </a:tr>
            </a:tbl>
          </a:graphicData>
        </a:graphic>
      </p:graphicFrame>
      <p:graphicFrame>
        <p:nvGraphicFramePr>
          <p:cNvPr id="384124" name="Group 124"/>
          <p:cNvGraphicFramePr>
            <a:graphicFrameLocks noGrp="1"/>
          </p:cNvGraphicFramePr>
          <p:nvPr/>
        </p:nvGraphicFramePr>
        <p:xfrm>
          <a:off x="3048000" y="5334001"/>
          <a:ext cx="6096000" cy="51788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3667659906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405953523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1029562139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1612002207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1152010578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23092518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38876928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AX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D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AY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D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AZ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D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BX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D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BY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D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BZ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D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CX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57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75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4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RadixSort algorithm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000" b="1" dirty="0" smtClean="0"/>
              <a:t>function</a:t>
            </a:r>
            <a:r>
              <a:rPr lang="lv-LV" altLang="en-US" sz="2000" b="1" dirty="0" smtClean="0"/>
              <a:t> </a:t>
            </a:r>
            <a:r>
              <a:rPr lang="lv-LV" altLang="en-US" sz="2000" i="1" dirty="0"/>
              <a:t>RadixSort </a:t>
            </a:r>
            <a:r>
              <a:rPr lang="lv-LV" altLang="en-US" sz="2000" dirty="0"/>
              <a:t>(</a:t>
            </a:r>
            <a:r>
              <a:rPr lang="lv-LV" altLang="en-US" sz="2000" b="1" dirty="0"/>
              <a:t>table</a:t>
            </a:r>
            <a:r>
              <a:rPr lang="lv-LV" altLang="en-US" sz="2000" dirty="0"/>
              <a:t> A[0..n-1]):</a:t>
            </a:r>
          </a:p>
          <a:p>
            <a:pPr eaLnBrk="1" hangingPunct="1">
              <a:buFontTx/>
              <a:buNone/>
            </a:pPr>
            <a:r>
              <a:rPr lang="lv-LV" altLang="en-US" sz="2000" dirty="0">
                <a:solidFill>
                  <a:srgbClr val="43B02A"/>
                </a:solidFill>
              </a:rPr>
              <a:t>{A </a:t>
            </a:r>
            <a:r>
              <a:rPr lang="lv-LV" altLang="en-US" sz="2000" dirty="0" smtClean="0">
                <a:solidFill>
                  <a:srgbClr val="43B02A"/>
                </a:solidFill>
              </a:rPr>
              <a:t>is the array of pointers to be ordered.}</a:t>
            </a:r>
            <a:endParaRPr lang="lv-LV" altLang="en-US" sz="2000" dirty="0">
              <a:solidFill>
                <a:srgbClr val="43B02A"/>
              </a:solidFill>
            </a:endParaRPr>
          </a:p>
          <a:p>
            <a:pPr eaLnBrk="1" hangingPunct="1">
              <a:buFontTx/>
              <a:buNone/>
            </a:pPr>
            <a:r>
              <a:rPr lang="lv-LV" altLang="en-US" sz="2000" dirty="0">
                <a:solidFill>
                  <a:srgbClr val="43B02A"/>
                </a:solidFill>
              </a:rPr>
              <a:t>{S[0..N-1] </a:t>
            </a:r>
            <a:r>
              <a:rPr lang="lv-LV" altLang="en-US" sz="2000" dirty="0" smtClean="0">
                <a:solidFill>
                  <a:srgbClr val="43B02A"/>
                </a:solidFill>
              </a:rPr>
              <a:t>is a table of queues.}</a:t>
            </a:r>
            <a:endParaRPr lang="lv-LV" altLang="en-US" sz="2000" dirty="0">
              <a:solidFill>
                <a:srgbClr val="43B02A"/>
              </a:solidFill>
            </a:endParaRPr>
          </a:p>
          <a:p>
            <a:pPr eaLnBrk="1" hangingPunct="1">
              <a:buFontTx/>
              <a:buNone/>
            </a:pPr>
            <a:r>
              <a:rPr lang="lv-LV" altLang="en-US" sz="2000" dirty="0"/>
              <a:t>	</a:t>
            </a:r>
            <a:r>
              <a:rPr lang="lv-LV" altLang="en-US" sz="2000" b="1" dirty="0"/>
              <a:t>for </a:t>
            </a:r>
            <a:r>
              <a:rPr lang="lv-LV" altLang="en-US" sz="2000" dirty="0"/>
              <a:t>i </a:t>
            </a:r>
            <a:r>
              <a:rPr lang="lv-LV" altLang="en-US" sz="2000" b="1" dirty="0"/>
              <a:t>from </a:t>
            </a:r>
            <a:r>
              <a:rPr lang="lv-LV" altLang="en-US" sz="2000" dirty="0"/>
              <a:t>0 </a:t>
            </a:r>
            <a:r>
              <a:rPr lang="lv-LV" altLang="en-US" sz="2000" b="1" dirty="0"/>
              <a:t>to </a:t>
            </a:r>
            <a:r>
              <a:rPr lang="lv-LV" altLang="en-US" sz="2000" dirty="0"/>
              <a:t>K-1</a:t>
            </a:r>
            <a:r>
              <a:rPr lang="lv-LV" altLang="en-US" sz="2000" b="1" dirty="0"/>
              <a:t>do </a:t>
            </a:r>
            <a:r>
              <a:rPr lang="lv-LV" altLang="en-US" sz="2000" dirty="0"/>
              <a:t>S[i] = </a:t>
            </a:r>
            <a:r>
              <a:rPr lang="lv-LV" altLang="en-US" sz="2000" i="1" dirty="0"/>
              <a:t>MakeEmptyQueue</a:t>
            </a:r>
            <a:r>
              <a:rPr lang="lv-LV" altLang="en-US" sz="2000" dirty="0"/>
              <a:t>()</a:t>
            </a:r>
          </a:p>
          <a:p>
            <a:pPr eaLnBrk="1" hangingPunct="1">
              <a:buFontTx/>
              <a:buNone/>
            </a:pPr>
            <a:r>
              <a:rPr lang="lv-LV" altLang="en-US" sz="2000" dirty="0"/>
              <a:t>	</a:t>
            </a:r>
            <a:r>
              <a:rPr lang="lv-LV" altLang="en-US" sz="2000" b="1" dirty="0"/>
              <a:t>for </a:t>
            </a:r>
            <a:r>
              <a:rPr lang="lv-LV" altLang="en-US" sz="2000" dirty="0"/>
              <a:t>k</a:t>
            </a:r>
            <a:r>
              <a:rPr lang="lv-LV" altLang="en-US" sz="2000" b="1" dirty="0"/>
              <a:t> from </a:t>
            </a:r>
            <a:r>
              <a:rPr lang="lv-LV" altLang="en-US" sz="2000" dirty="0"/>
              <a:t>0 </a:t>
            </a:r>
            <a:r>
              <a:rPr lang="lv-LV" altLang="en-US" sz="2000" b="1" dirty="0"/>
              <a:t>to </a:t>
            </a:r>
            <a:r>
              <a:rPr lang="lv-LV" altLang="en-US" sz="2000" dirty="0"/>
              <a:t>K-1</a:t>
            </a:r>
            <a:r>
              <a:rPr lang="lv-LV" altLang="en-US" sz="2000" b="1" dirty="0"/>
              <a:t>do </a:t>
            </a:r>
          </a:p>
          <a:p>
            <a:pPr eaLnBrk="1" hangingPunct="1">
              <a:buFontTx/>
              <a:buNone/>
            </a:pPr>
            <a:r>
              <a:rPr lang="lv-LV" altLang="en-US" sz="2000" dirty="0"/>
              <a:t>		</a:t>
            </a:r>
            <a:r>
              <a:rPr lang="lv-LV" altLang="en-US" sz="2000" b="1" dirty="0"/>
              <a:t>for </a:t>
            </a:r>
            <a:r>
              <a:rPr lang="lv-LV" altLang="en-US" sz="2000" dirty="0"/>
              <a:t>j</a:t>
            </a:r>
            <a:r>
              <a:rPr lang="lv-LV" altLang="en-US" sz="2000" b="1" dirty="0"/>
              <a:t> from </a:t>
            </a:r>
            <a:r>
              <a:rPr lang="lv-LV" altLang="en-US" sz="2000" dirty="0"/>
              <a:t>0 </a:t>
            </a:r>
            <a:r>
              <a:rPr lang="lv-LV" altLang="en-US" sz="2000" b="1" dirty="0"/>
              <a:t>to </a:t>
            </a:r>
            <a:r>
              <a:rPr lang="lv-LV" altLang="en-US" sz="2000" dirty="0"/>
              <a:t>n-1</a:t>
            </a:r>
            <a:r>
              <a:rPr lang="lv-LV" altLang="en-US" sz="2000" b="1" dirty="0"/>
              <a:t>do </a:t>
            </a:r>
          </a:p>
          <a:p>
            <a:pPr lvl="2" eaLnBrk="1" hangingPunct="1">
              <a:buFontTx/>
              <a:buNone/>
            </a:pPr>
            <a:r>
              <a:rPr lang="lv-LV" altLang="en-US" sz="2000" i="1" dirty="0" smtClean="0"/>
              <a:t>		Enqueue</a:t>
            </a:r>
            <a:r>
              <a:rPr lang="lv-LV" altLang="en-US" sz="2000" dirty="0" smtClean="0"/>
              <a:t>(A[j], S[Keyk(A[j])])</a:t>
            </a:r>
          </a:p>
          <a:p>
            <a:pPr eaLnBrk="1" hangingPunct="1">
              <a:buFontTx/>
              <a:buNone/>
            </a:pPr>
            <a:r>
              <a:rPr lang="lv-LV" altLang="en-US" sz="2000" dirty="0"/>
              <a:t>		j = 0</a:t>
            </a:r>
          </a:p>
          <a:p>
            <a:pPr eaLnBrk="1" hangingPunct="1">
              <a:buFontTx/>
              <a:buNone/>
            </a:pPr>
            <a:r>
              <a:rPr lang="lv-LV" altLang="en-US" sz="2000" dirty="0"/>
              <a:t>		</a:t>
            </a:r>
            <a:r>
              <a:rPr lang="lv-LV" altLang="en-US" sz="2000" b="1" dirty="0"/>
              <a:t>for </a:t>
            </a:r>
            <a:r>
              <a:rPr lang="lv-LV" altLang="en-US" sz="2000" dirty="0"/>
              <a:t>i </a:t>
            </a:r>
            <a:r>
              <a:rPr lang="lv-LV" altLang="en-US" sz="2000" b="1" dirty="0"/>
              <a:t>from </a:t>
            </a:r>
            <a:r>
              <a:rPr lang="lv-LV" altLang="en-US" sz="2000" dirty="0"/>
              <a:t>0 </a:t>
            </a:r>
            <a:r>
              <a:rPr lang="lv-LV" altLang="en-US" sz="2000" b="1" dirty="0"/>
              <a:t>to </a:t>
            </a:r>
            <a:r>
              <a:rPr lang="lv-LV" altLang="en-US" sz="2000" dirty="0"/>
              <a:t>N-1</a:t>
            </a:r>
            <a:r>
              <a:rPr lang="lv-LV" altLang="en-US" sz="2000" b="1" dirty="0"/>
              <a:t>do </a:t>
            </a:r>
          </a:p>
          <a:p>
            <a:pPr eaLnBrk="1" hangingPunct="1">
              <a:buFontTx/>
              <a:buNone/>
            </a:pPr>
            <a:r>
              <a:rPr lang="lv-LV" altLang="en-US" sz="2000" b="1" dirty="0"/>
              <a:t>			until </a:t>
            </a:r>
            <a:r>
              <a:rPr lang="lv-LV" altLang="en-US" sz="2000" i="1" dirty="0"/>
              <a:t>IsEmptySet</a:t>
            </a:r>
            <a:r>
              <a:rPr lang="lv-LV" altLang="en-US" sz="2000" dirty="0"/>
              <a:t>(S[i]) </a:t>
            </a:r>
            <a:r>
              <a:rPr lang="lv-LV" altLang="en-US" sz="2000" b="1" dirty="0"/>
              <a:t>do</a:t>
            </a:r>
          </a:p>
          <a:p>
            <a:pPr eaLnBrk="1" hangingPunct="1">
              <a:buFontTx/>
              <a:buNone/>
            </a:pPr>
            <a:r>
              <a:rPr lang="lv-LV" altLang="en-US" sz="2000" b="1" dirty="0"/>
              <a:t>				</a:t>
            </a:r>
            <a:r>
              <a:rPr lang="lv-LV" altLang="en-US" sz="2000" dirty="0"/>
              <a:t>A[j] = </a:t>
            </a:r>
            <a:r>
              <a:rPr lang="lv-LV" altLang="en-US" sz="2000" i="1" dirty="0"/>
              <a:t>Dequeue</a:t>
            </a:r>
            <a:r>
              <a:rPr lang="lv-LV" altLang="en-US" sz="2000" dirty="0"/>
              <a:t>(S[i])</a:t>
            </a:r>
          </a:p>
          <a:p>
            <a:pPr eaLnBrk="1" hangingPunct="1">
              <a:buFontTx/>
              <a:buNone/>
            </a:pPr>
            <a:r>
              <a:rPr lang="lv-LV" altLang="en-US" sz="2000" dirty="0"/>
              <a:t>				j = j+1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9D96FC-BB43-408B-A0AA-77AE6D728A52}" type="slidenum">
              <a:rPr lang="lv-LV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lv-LV" altLang="en-US" sz="1400"/>
          </a:p>
        </p:txBody>
      </p:sp>
    </p:spTree>
    <p:extLst>
      <p:ext uri="{BB962C8B-B14F-4D97-AF65-F5344CB8AC3E}">
        <p14:creationId xmlns:p14="http://schemas.microsoft.com/office/powerpoint/2010/main" val="48200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Bucket-Sort: Revisited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Let be </a:t>
            </a:r>
            <a:r>
              <a:rPr lang="en-US" altLang="lv-LV" sz="2000" b="1" i="1">
                <a:latin typeface="Times New Roman" panose="02020603050405020304" pitchFamily="18" charset="0"/>
              </a:rPr>
              <a:t>S</a:t>
            </a:r>
            <a:r>
              <a:rPr lang="en-US" altLang="lv-LV" sz="2000"/>
              <a:t> be a sequence of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(key, element) entries with keys in the range </a:t>
            </a:r>
            <a:r>
              <a:rPr lang="en-US" altLang="lv-LV" sz="2000">
                <a:latin typeface="Times New Roman" panose="02020603050405020304" pitchFamily="18" charset="0"/>
              </a:rPr>
              <a:t>[0,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latin typeface="Symbol" panose="05050102010706020507" pitchFamily="18" charset="2"/>
              </a:rPr>
              <a:t>- </a:t>
            </a:r>
            <a:r>
              <a:rPr lang="en-US" altLang="lv-LV" sz="2000">
                <a:latin typeface="Times New Roman" panose="02020603050405020304" pitchFamily="18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Bucket-sort uses the keys as indices into an auxiliary array </a:t>
            </a:r>
            <a:r>
              <a:rPr lang="en-US" altLang="lv-LV" sz="2000" b="1" i="1">
                <a:latin typeface="Times New Roman" panose="02020603050405020304" pitchFamily="18" charset="0"/>
              </a:rPr>
              <a:t>B</a:t>
            </a:r>
            <a:r>
              <a:rPr lang="en-US" altLang="lv-LV" sz="2000"/>
              <a:t> of sequences (buckets)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</a:rPr>
              <a:t>Phase 1</a:t>
            </a:r>
            <a:r>
              <a:rPr lang="en-US" altLang="lv-LV" sz="1800"/>
              <a:t>: Empty sequence </a:t>
            </a:r>
            <a:r>
              <a:rPr lang="en-US" altLang="lv-LV" sz="1800" b="1" i="1">
                <a:latin typeface="Times New Roman" panose="02020603050405020304" pitchFamily="18" charset="0"/>
              </a:rPr>
              <a:t>S</a:t>
            </a:r>
            <a:r>
              <a:rPr lang="en-US" altLang="lv-LV" sz="1800"/>
              <a:t> by moving each entry 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>
                <a:latin typeface="Times New Roman" panose="02020603050405020304" pitchFamily="18" charset="0"/>
              </a:rPr>
              <a:t>,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/>
              <a:t> into its bucket </a:t>
            </a:r>
            <a:r>
              <a:rPr lang="en-US" altLang="lv-LV" sz="1800" b="1" i="1">
                <a:latin typeface="Times New Roman" panose="02020603050405020304" pitchFamily="18" charset="0"/>
              </a:rPr>
              <a:t>B</a:t>
            </a:r>
            <a:r>
              <a:rPr lang="en-US" altLang="lv-LV" sz="1800">
                <a:latin typeface="Times New Roman" panose="02020603050405020304" pitchFamily="18" charset="0"/>
              </a:rPr>
              <a:t>[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</a:rPr>
              <a:t>Phase 2</a:t>
            </a:r>
            <a:r>
              <a:rPr lang="en-US" altLang="lv-LV" sz="1800"/>
              <a:t>: For </a:t>
            </a:r>
            <a:r>
              <a:rPr lang="en-US" altLang="lv-LV" sz="1800" b="1" i="1">
                <a:latin typeface="Times New Roman" panose="02020603050405020304" pitchFamily="18" charset="0"/>
              </a:rPr>
              <a:t>i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1800">
                <a:latin typeface="Times New Roman" panose="02020603050405020304" pitchFamily="18" charset="0"/>
              </a:rPr>
              <a:t> 0, </a:t>
            </a:r>
            <a:r>
              <a:rPr lang="en-US" altLang="lv-LV" sz="1800" b="1">
                <a:latin typeface="Times New Roman" panose="02020603050405020304" pitchFamily="18" charset="0"/>
              </a:rPr>
              <a:t>…</a:t>
            </a:r>
            <a:r>
              <a:rPr lang="en-US" altLang="lv-LV" sz="1800" i="1">
                <a:latin typeface="Times New Roman" panose="02020603050405020304" pitchFamily="18" charset="0"/>
              </a:rPr>
              <a:t>,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latin typeface="Times New Roman" panose="02020603050405020304" pitchFamily="18" charset="0"/>
              </a:rPr>
              <a:t>N </a:t>
            </a:r>
            <a:r>
              <a:rPr lang="en-US" altLang="lv-LV" sz="1800">
                <a:latin typeface="Symbol" panose="05050102010706020507" pitchFamily="18" charset="2"/>
              </a:rPr>
              <a:t>-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1</a:t>
            </a:r>
            <a:r>
              <a:rPr lang="en-US" altLang="lv-LV" sz="1800"/>
              <a:t>, move the entries of bucket </a:t>
            </a:r>
            <a:r>
              <a:rPr lang="en-US" altLang="lv-LV" sz="1800" b="1" i="1">
                <a:latin typeface="Times New Roman" panose="02020603050405020304" pitchFamily="18" charset="0"/>
              </a:rPr>
              <a:t>B</a:t>
            </a:r>
            <a:r>
              <a:rPr lang="en-US" altLang="lv-LV" sz="1800">
                <a:latin typeface="Times New Roman" panose="02020603050405020304" pitchFamily="18" charset="0"/>
              </a:rPr>
              <a:t>[</a:t>
            </a:r>
            <a:r>
              <a:rPr lang="en-US" altLang="lv-LV" sz="1800" b="1" i="1">
                <a:latin typeface="Times New Roman" panose="02020603050405020304" pitchFamily="18" charset="0"/>
              </a:rPr>
              <a:t>i</a:t>
            </a:r>
            <a:r>
              <a:rPr lang="en-US" altLang="lv-LV" sz="1800">
                <a:latin typeface="Times New Roman" panose="02020603050405020304" pitchFamily="18" charset="0"/>
              </a:rPr>
              <a:t>] </a:t>
            </a:r>
            <a:r>
              <a:rPr lang="en-US" altLang="lv-LV" sz="1800"/>
              <a:t>to the end of  sequence </a:t>
            </a:r>
            <a:r>
              <a:rPr lang="en-US" altLang="lv-LV" sz="1800" b="1" i="1">
                <a:latin typeface="Times New Roman" panose="02020603050405020304" pitchFamily="18" charset="0"/>
              </a:rPr>
              <a:t>S</a:t>
            </a:r>
            <a:endParaRPr lang="en-US" altLang="lv-LV" sz="1800"/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Analysis: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Phase 1 takes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/>
              <a:t>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Phase 2 takes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latin typeface="Symbol" panose="05050102010706020507" pitchFamily="18" charset="2"/>
              </a:rPr>
              <a:t>+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/>
              <a:t> time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/>
              <a:t>	Bucket-sort takes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latin typeface="Symbol" panose="05050102010706020507" pitchFamily="18" charset="2"/>
              </a:rPr>
              <a:t>+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time 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EF66166-93A3-45E2-82EB-46FE7B3354ED}" type="slidenum">
              <a:rPr lang="en-US" altLang="lv-LV" sz="1400"/>
              <a:pPr eaLnBrk="1" hangingPunct="1"/>
              <a:t>9</a:t>
            </a:fld>
            <a:endParaRPr lang="en-US" altLang="lv-LV" sz="1400"/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6477000" y="1676400"/>
            <a:ext cx="3810000" cy="4675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bucketSort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S,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of (key, element)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items with keys in the range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[0,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Symbol" panose="05050102010706020507" pitchFamily="18" charset="2"/>
              </a:rPr>
              <a:t>-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1]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sorted by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increasing keys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array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empty sequences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S.empty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S.front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S.eraseFront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.insertBack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0 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to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lv-LV" sz="1800">
                <a:solidFill>
                  <a:schemeClr val="accent2"/>
                </a:solidFill>
                <a:latin typeface="Symbol" panose="05050102010706020507" pitchFamily="18" charset="2"/>
              </a:rPr>
              <a:t>-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.empty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.front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.eraseFront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S.insertBack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2384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1966</Words>
  <Application>Microsoft Office PowerPoint</Application>
  <PresentationFormat>Widescreen</PresentationFormat>
  <Paragraphs>368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Wingdings</vt:lpstr>
      <vt:lpstr>Office Theme</vt:lpstr>
      <vt:lpstr>Data Structures Sorting Algorithms in Special Cases</vt:lpstr>
      <vt:lpstr>Comparisons to find Maximum or Minimum</vt:lpstr>
      <vt:lpstr>Comparisons to find Maximum and Minimum</vt:lpstr>
      <vt:lpstr>Find 2nd Largest; Find the Median</vt:lpstr>
      <vt:lpstr>Digital Sorting – General Approach</vt:lpstr>
      <vt:lpstr>Classical Sorting Approach</vt:lpstr>
      <vt:lpstr>RadixSort</vt:lpstr>
      <vt:lpstr>RadixSort algorithm</vt:lpstr>
      <vt:lpstr>Bucket-Sort: Revisited</vt:lpstr>
      <vt:lpstr>Example</vt:lpstr>
      <vt:lpstr>Properties and Extensions</vt:lpstr>
      <vt:lpstr>Radix-Sort</vt:lpstr>
      <vt:lpstr>Radix-Sort for Binary Numbers</vt:lpstr>
      <vt:lpstr>Example</vt:lpstr>
      <vt:lpstr>Lexicographic Order</vt:lpstr>
      <vt:lpstr>Lexicographic-Sort</vt:lpstr>
      <vt:lpstr>Counting Sort</vt:lpstr>
      <vt:lpstr>Counting Sort – 2 </vt:lpstr>
      <vt:lpstr>Sorting in the STL</vt:lpstr>
      <vt:lpstr>Sorting in the STL (continued)</vt:lpstr>
      <vt:lpstr>Sorting in the STL (continued)</vt:lpstr>
      <vt:lpstr>Sorting in the STL (continued)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144</cp:revision>
  <dcterms:created xsi:type="dcterms:W3CDTF">2021-01-03T18:25:44Z</dcterms:created>
  <dcterms:modified xsi:type="dcterms:W3CDTF">2022-03-21T12:18:50Z</dcterms:modified>
</cp:coreProperties>
</file>