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4D96DB-843E-406C-B204-788BB4C411B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Breadth First Search" id="{89EF2CB9-4C43-408F-A6F7-541700DA31E1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More Graph Concepts" id="{8AE7C108-2C3F-4A13-83EC-DB8818C1CC66}">
          <p14:sldIdLst>
            <p14:sldId id="279"/>
            <p14:sldId id="280"/>
            <p14:sldId id="281"/>
            <p14:sldId id="282"/>
          </p14:sldIdLst>
        </p14:section>
        <p14:section name="Depth First Search" id="{630894FE-44DF-4A4E-AB0C-9BACA7CA7A0C}">
          <p14:sldIdLst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FS Applications" id="{B892B66A-0740-4309-B726-E314CFADA08D}">
          <p14:sldIdLst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79" autoAdjust="0"/>
    <p:restoredTop sz="85655" autoAdjust="0"/>
  </p:normalViewPr>
  <p:slideViewPr>
    <p:cSldViewPr snapToGrid="0">
      <p:cViewPr varScale="1">
        <p:scale>
          <a:sx n="99" d="100"/>
          <a:sy n="9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9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Graphs - Introduction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18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Edge List Structure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122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reference to position in vertex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Edge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origin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destination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reference to position in edge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Vertex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sequence of vertex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Edge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sequence of edge objects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C518A6-A805-4C13-A7B3-5AF9FC9A2AB0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cxnSp>
        <p:nvCxnSpPr>
          <p:cNvPr id="12292" name="AutoShape 46"/>
          <p:cNvCxnSpPr>
            <a:cxnSpLocks noChangeShapeType="1"/>
            <a:stCxn id="12317" idx="2"/>
            <a:endCxn id="12314" idx="6"/>
          </p:cNvCxnSpPr>
          <p:nvPr/>
        </p:nvCxnSpPr>
        <p:spPr bwMode="auto">
          <a:xfrm flipH="1">
            <a:off x="7327900" y="5943600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23"/>
          <p:cNvCxnSpPr>
            <a:cxnSpLocks noChangeShapeType="1"/>
            <a:stCxn id="12313" idx="2"/>
            <a:endCxn id="12305" idx="6"/>
          </p:cNvCxnSpPr>
          <p:nvPr/>
        </p:nvCxnSpPr>
        <p:spPr bwMode="auto">
          <a:xfrm flipH="1">
            <a:off x="7324725" y="3505200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Oval 4"/>
          <p:cNvSpPr>
            <a:spLocks noChangeArrowheads="1"/>
          </p:cNvSpPr>
          <p:nvPr/>
        </p:nvSpPr>
        <p:spPr bwMode="auto">
          <a:xfrm>
            <a:off x="7435849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2297" name="Oval 5"/>
          <p:cNvSpPr>
            <a:spLocks noChangeArrowheads="1"/>
          </p:cNvSpPr>
          <p:nvPr/>
        </p:nvSpPr>
        <p:spPr bwMode="auto">
          <a:xfrm>
            <a:off x="8350249" y="16065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9264649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cxnSp>
        <p:nvCxnSpPr>
          <p:cNvPr id="12299" name="AutoShape 8"/>
          <p:cNvCxnSpPr>
            <a:cxnSpLocks noChangeShapeType="1"/>
            <a:stCxn id="12297" idx="5"/>
            <a:endCxn id="12298" idx="1"/>
          </p:cNvCxnSpPr>
          <p:nvPr/>
        </p:nvCxnSpPr>
        <p:spPr bwMode="auto">
          <a:xfrm>
            <a:off x="8610599" y="1876425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9"/>
          <p:cNvCxnSpPr>
            <a:cxnSpLocks noChangeShapeType="1"/>
            <a:stCxn id="12297" idx="3"/>
            <a:endCxn id="12296" idx="7"/>
          </p:cNvCxnSpPr>
          <p:nvPr/>
        </p:nvCxnSpPr>
        <p:spPr bwMode="auto">
          <a:xfrm flipH="1">
            <a:off x="7696199" y="1876425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2"/>
          <p:cNvCxnSpPr>
            <a:cxnSpLocks noChangeShapeType="1"/>
            <a:stCxn id="12298" idx="2"/>
            <a:endCxn id="12296" idx="6"/>
          </p:cNvCxnSpPr>
          <p:nvPr/>
        </p:nvCxnSpPr>
        <p:spPr bwMode="auto">
          <a:xfrm flipH="1">
            <a:off x="7750174" y="2700338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750174" y="1920876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8958263" y="1920876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2304" name="Text Box 18"/>
          <p:cNvSpPr txBox="1">
            <a:spLocks noChangeArrowheads="1"/>
          </p:cNvSpPr>
          <p:nvPr/>
        </p:nvSpPr>
        <p:spPr bwMode="auto">
          <a:xfrm>
            <a:off x="8347074" y="2287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2305" name="Oval 19"/>
          <p:cNvSpPr>
            <a:spLocks noChangeArrowheads="1"/>
          </p:cNvSpPr>
          <p:nvPr/>
        </p:nvSpPr>
        <p:spPr bwMode="auto">
          <a:xfrm>
            <a:off x="7010399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8202612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9394824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08" name="Rectangle 35"/>
          <p:cNvSpPr>
            <a:spLocks noChangeArrowheads="1"/>
          </p:cNvSpPr>
          <p:nvPr/>
        </p:nvSpPr>
        <p:spPr bwMode="auto">
          <a:xfrm>
            <a:off x="7239000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9" name="Rectangle 37"/>
          <p:cNvSpPr>
            <a:spLocks noChangeArrowheads="1"/>
          </p:cNvSpPr>
          <p:nvPr/>
        </p:nvSpPr>
        <p:spPr bwMode="auto">
          <a:xfrm>
            <a:off x="7458075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2310" name="Oval 38"/>
          <p:cNvSpPr>
            <a:spLocks noChangeArrowheads="1"/>
          </p:cNvSpPr>
          <p:nvPr/>
        </p:nvSpPr>
        <p:spPr bwMode="auto">
          <a:xfrm>
            <a:off x="10515599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z</a:t>
            </a:r>
          </a:p>
        </p:txBody>
      </p:sp>
      <p:cxnSp>
        <p:nvCxnSpPr>
          <p:cNvPr id="12311" name="AutoShape 39"/>
          <p:cNvCxnSpPr>
            <a:cxnSpLocks noChangeShapeType="1"/>
            <a:stCxn id="12310" idx="2"/>
            <a:endCxn id="12298" idx="6"/>
          </p:cNvCxnSpPr>
          <p:nvPr/>
        </p:nvCxnSpPr>
        <p:spPr bwMode="auto">
          <a:xfrm flipH="1">
            <a:off x="9578974" y="2700338"/>
            <a:ext cx="927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Text Box 40"/>
          <p:cNvSpPr txBox="1">
            <a:spLocks noChangeArrowheads="1"/>
          </p:cNvSpPr>
          <p:nvPr/>
        </p:nvSpPr>
        <p:spPr bwMode="auto">
          <a:xfrm>
            <a:off x="9790112" y="2287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sp>
        <p:nvSpPr>
          <p:cNvPr id="12313" name="Oval 41"/>
          <p:cNvSpPr>
            <a:spLocks noChangeArrowheads="1"/>
          </p:cNvSpPr>
          <p:nvPr/>
        </p:nvSpPr>
        <p:spPr bwMode="auto">
          <a:xfrm>
            <a:off x="10588624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14" name="Oval 42"/>
          <p:cNvSpPr>
            <a:spLocks noChangeArrowheads="1"/>
          </p:cNvSpPr>
          <p:nvPr/>
        </p:nvSpPr>
        <p:spPr bwMode="auto">
          <a:xfrm>
            <a:off x="7013574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15" name="Oval 43"/>
          <p:cNvSpPr>
            <a:spLocks noChangeArrowheads="1"/>
          </p:cNvSpPr>
          <p:nvPr/>
        </p:nvSpPr>
        <p:spPr bwMode="auto">
          <a:xfrm>
            <a:off x="8205787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16" name="Oval 44"/>
          <p:cNvSpPr>
            <a:spLocks noChangeArrowheads="1"/>
          </p:cNvSpPr>
          <p:nvPr/>
        </p:nvSpPr>
        <p:spPr bwMode="auto">
          <a:xfrm>
            <a:off x="9397999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17" name="Oval 45"/>
          <p:cNvSpPr>
            <a:spLocks noChangeArrowheads="1"/>
          </p:cNvSpPr>
          <p:nvPr/>
        </p:nvSpPr>
        <p:spPr bwMode="auto">
          <a:xfrm>
            <a:off x="10591799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2318" name="AutoShape 63"/>
          <p:cNvCxnSpPr>
            <a:cxnSpLocks noChangeShapeType="1"/>
            <a:endCxn id="12308" idx="2"/>
          </p:cNvCxnSpPr>
          <p:nvPr/>
        </p:nvCxnSpPr>
        <p:spPr bwMode="auto">
          <a:xfrm flipV="1">
            <a:off x="7161213" y="5364164"/>
            <a:ext cx="1873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AutoShape 64"/>
          <p:cNvCxnSpPr>
            <a:cxnSpLocks noChangeShapeType="1"/>
          </p:cNvCxnSpPr>
          <p:nvPr/>
        </p:nvCxnSpPr>
        <p:spPr bwMode="auto">
          <a:xfrm flipV="1">
            <a:off x="8358188" y="5364164"/>
            <a:ext cx="1365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AutoShape 65"/>
          <p:cNvCxnSpPr>
            <a:cxnSpLocks noChangeShapeType="1"/>
          </p:cNvCxnSpPr>
          <p:nvPr/>
        </p:nvCxnSpPr>
        <p:spPr bwMode="auto">
          <a:xfrm flipV="1">
            <a:off x="9545638" y="5364164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66"/>
          <p:cNvCxnSpPr>
            <a:cxnSpLocks noChangeShapeType="1"/>
          </p:cNvCxnSpPr>
          <p:nvPr/>
        </p:nvCxnSpPr>
        <p:spPr bwMode="auto">
          <a:xfrm flipV="1">
            <a:off x="10739438" y="5364164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2" name="Rectangle 74"/>
          <p:cNvSpPr>
            <a:spLocks noChangeArrowheads="1"/>
          </p:cNvSpPr>
          <p:nvPr/>
        </p:nvSpPr>
        <p:spPr bwMode="auto">
          <a:xfrm>
            <a:off x="7181850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2323" name="Rectangle 78"/>
          <p:cNvSpPr>
            <a:spLocks noChangeArrowheads="1"/>
          </p:cNvSpPr>
          <p:nvPr/>
        </p:nvSpPr>
        <p:spPr bwMode="auto">
          <a:xfrm>
            <a:off x="8366125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2324" name="Rectangle 81"/>
          <p:cNvSpPr>
            <a:spLocks noChangeArrowheads="1"/>
          </p:cNvSpPr>
          <p:nvPr/>
        </p:nvSpPr>
        <p:spPr bwMode="auto">
          <a:xfrm>
            <a:off x="9550400" y="40195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sp>
        <p:nvSpPr>
          <p:cNvPr id="12325" name="Rectangle 84"/>
          <p:cNvSpPr>
            <a:spLocks noChangeArrowheads="1"/>
          </p:cNvSpPr>
          <p:nvPr/>
        </p:nvSpPr>
        <p:spPr bwMode="auto">
          <a:xfrm>
            <a:off x="10734675" y="401478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z</a:t>
            </a:r>
          </a:p>
        </p:txBody>
      </p:sp>
      <p:cxnSp>
        <p:nvCxnSpPr>
          <p:cNvPr id="12326" name="AutoShape 85"/>
          <p:cNvCxnSpPr>
            <a:cxnSpLocks noChangeShapeType="1"/>
            <a:endCxn id="12322" idx="0"/>
          </p:cNvCxnSpPr>
          <p:nvPr/>
        </p:nvCxnSpPr>
        <p:spPr bwMode="auto">
          <a:xfrm>
            <a:off x="7158038" y="35004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7" name="AutoShape 87"/>
          <p:cNvCxnSpPr>
            <a:cxnSpLocks noChangeShapeType="1"/>
            <a:endCxn id="12323" idx="0"/>
          </p:cNvCxnSpPr>
          <p:nvPr/>
        </p:nvCxnSpPr>
        <p:spPr bwMode="auto">
          <a:xfrm>
            <a:off x="8350249" y="35004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AutoShape 88"/>
          <p:cNvCxnSpPr>
            <a:cxnSpLocks noChangeShapeType="1"/>
            <a:endCxn id="12324" idx="0"/>
          </p:cNvCxnSpPr>
          <p:nvPr/>
        </p:nvCxnSpPr>
        <p:spPr bwMode="auto">
          <a:xfrm>
            <a:off x="9547224" y="35052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AutoShape 89"/>
          <p:cNvCxnSpPr>
            <a:cxnSpLocks noChangeShapeType="1"/>
            <a:endCxn id="12325" idx="0"/>
          </p:cNvCxnSpPr>
          <p:nvPr/>
        </p:nvCxnSpPr>
        <p:spPr bwMode="auto">
          <a:xfrm>
            <a:off x="10734675" y="3500439"/>
            <a:ext cx="157163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0" name="Freeform 92"/>
          <p:cNvSpPr>
            <a:spLocks/>
          </p:cNvSpPr>
          <p:nvPr/>
        </p:nvSpPr>
        <p:spPr bwMode="auto">
          <a:xfrm>
            <a:off x="7348537" y="4352925"/>
            <a:ext cx="1090612" cy="838200"/>
          </a:xfrm>
          <a:custGeom>
            <a:avLst/>
            <a:gdLst>
              <a:gd name="T0" fmla="*/ 0 w 720"/>
              <a:gd name="T1" fmla="*/ 838200 h 504"/>
              <a:gd name="T2" fmla="*/ 554394 w 720"/>
              <a:gd name="T3" fmla="*/ 389164 h 504"/>
              <a:gd name="T4" fmla="*/ 1090612 w 720"/>
              <a:gd name="T5" fmla="*/ 0 h 504"/>
              <a:gd name="T6" fmla="*/ 0 60000 65536"/>
              <a:gd name="T7" fmla="*/ 0 60000 65536"/>
              <a:gd name="T8" fmla="*/ 0 60000 65536"/>
              <a:gd name="T9" fmla="*/ 0 w 720"/>
              <a:gd name="T10" fmla="*/ 0 h 504"/>
              <a:gd name="T11" fmla="*/ 720 w 720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504">
                <a:moveTo>
                  <a:pt x="0" y="504"/>
                </a:moveTo>
                <a:cubicBezTo>
                  <a:pt x="61" y="459"/>
                  <a:pt x="198" y="204"/>
                  <a:pt x="366" y="234"/>
                </a:cubicBezTo>
                <a:cubicBezTo>
                  <a:pt x="534" y="264"/>
                  <a:pt x="646" y="49"/>
                  <a:pt x="72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31" name="Rectangle 100"/>
          <p:cNvSpPr>
            <a:spLocks noChangeArrowheads="1"/>
          </p:cNvSpPr>
          <p:nvPr/>
        </p:nvSpPr>
        <p:spPr bwMode="auto">
          <a:xfrm>
            <a:off x="6867525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32" name="Line 101"/>
          <p:cNvSpPr>
            <a:spLocks noChangeShapeType="1"/>
          </p:cNvSpPr>
          <p:nvPr/>
        </p:nvSpPr>
        <p:spPr bwMode="auto">
          <a:xfrm flipV="1">
            <a:off x="7013575" y="36576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33" name="Rectangle 102"/>
          <p:cNvSpPr>
            <a:spLocks noChangeArrowheads="1"/>
          </p:cNvSpPr>
          <p:nvPr/>
        </p:nvSpPr>
        <p:spPr bwMode="auto">
          <a:xfrm>
            <a:off x="8067675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34" name="Line 103"/>
          <p:cNvSpPr>
            <a:spLocks noChangeShapeType="1"/>
          </p:cNvSpPr>
          <p:nvPr/>
        </p:nvSpPr>
        <p:spPr bwMode="auto">
          <a:xfrm flipV="1">
            <a:off x="8205787" y="36480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35" name="Rectangle 104"/>
          <p:cNvSpPr>
            <a:spLocks noChangeArrowheads="1"/>
          </p:cNvSpPr>
          <p:nvPr/>
        </p:nvSpPr>
        <p:spPr bwMode="auto">
          <a:xfrm>
            <a:off x="9240838" y="40195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36" name="Line 105"/>
          <p:cNvSpPr>
            <a:spLocks noChangeShapeType="1"/>
          </p:cNvSpPr>
          <p:nvPr/>
        </p:nvSpPr>
        <p:spPr bwMode="auto">
          <a:xfrm flipV="1">
            <a:off x="9397999" y="36433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37" name="Rectangle 106"/>
          <p:cNvSpPr>
            <a:spLocks noChangeArrowheads="1"/>
          </p:cNvSpPr>
          <p:nvPr/>
        </p:nvSpPr>
        <p:spPr bwMode="auto">
          <a:xfrm>
            <a:off x="10420350" y="401478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38" name="Line 107"/>
          <p:cNvSpPr>
            <a:spLocks noChangeShapeType="1"/>
          </p:cNvSpPr>
          <p:nvPr/>
        </p:nvSpPr>
        <p:spPr bwMode="auto">
          <a:xfrm flipV="1">
            <a:off x="10591799" y="36433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39" name="Rectangle 108"/>
          <p:cNvSpPr>
            <a:spLocks noChangeArrowheads="1"/>
          </p:cNvSpPr>
          <p:nvPr/>
        </p:nvSpPr>
        <p:spPr bwMode="auto">
          <a:xfrm>
            <a:off x="7019925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40" name="Line 91"/>
          <p:cNvSpPr>
            <a:spLocks noChangeShapeType="1"/>
          </p:cNvSpPr>
          <p:nvPr/>
        </p:nvSpPr>
        <p:spPr bwMode="auto">
          <a:xfrm flipV="1">
            <a:off x="7118350" y="4343401"/>
            <a:ext cx="220663" cy="847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41" name="Rectangle 109"/>
          <p:cNvSpPr>
            <a:spLocks noChangeArrowheads="1"/>
          </p:cNvSpPr>
          <p:nvPr/>
        </p:nvSpPr>
        <p:spPr bwMode="auto">
          <a:xfrm>
            <a:off x="6800850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42" name="AutoShape 110"/>
          <p:cNvCxnSpPr>
            <a:cxnSpLocks noChangeShapeType="1"/>
            <a:endCxn id="12314" idx="1"/>
          </p:cNvCxnSpPr>
          <p:nvPr/>
        </p:nvCxnSpPr>
        <p:spPr bwMode="auto">
          <a:xfrm>
            <a:off x="6896100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3" name="Rectangle 111"/>
          <p:cNvSpPr>
            <a:spLocks noChangeArrowheads="1"/>
          </p:cNvSpPr>
          <p:nvPr/>
        </p:nvSpPr>
        <p:spPr bwMode="auto">
          <a:xfrm>
            <a:off x="8429625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44" name="Rectangle 112"/>
          <p:cNvSpPr>
            <a:spLocks noChangeArrowheads="1"/>
          </p:cNvSpPr>
          <p:nvPr/>
        </p:nvSpPr>
        <p:spPr bwMode="auto">
          <a:xfrm>
            <a:off x="8648700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2345" name="Rectangle 113"/>
          <p:cNvSpPr>
            <a:spLocks noChangeArrowheads="1"/>
          </p:cNvSpPr>
          <p:nvPr/>
        </p:nvSpPr>
        <p:spPr bwMode="auto">
          <a:xfrm>
            <a:off x="8210550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46" name="Rectangle 114"/>
          <p:cNvSpPr>
            <a:spLocks noChangeArrowheads="1"/>
          </p:cNvSpPr>
          <p:nvPr/>
        </p:nvSpPr>
        <p:spPr bwMode="auto">
          <a:xfrm>
            <a:off x="7991475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47" name="AutoShape 115"/>
          <p:cNvCxnSpPr>
            <a:cxnSpLocks noChangeShapeType="1"/>
          </p:cNvCxnSpPr>
          <p:nvPr/>
        </p:nvCxnSpPr>
        <p:spPr bwMode="auto">
          <a:xfrm>
            <a:off x="8086725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8" name="Freeform 93"/>
          <p:cNvSpPr>
            <a:spLocks/>
          </p:cNvSpPr>
          <p:nvPr/>
        </p:nvSpPr>
        <p:spPr bwMode="auto">
          <a:xfrm>
            <a:off x="8523288" y="4362451"/>
            <a:ext cx="1106487" cy="828675"/>
          </a:xfrm>
          <a:custGeom>
            <a:avLst/>
            <a:gdLst>
              <a:gd name="T0" fmla="*/ 0 w 720"/>
              <a:gd name="T1" fmla="*/ 828675 h 522"/>
              <a:gd name="T2" fmla="*/ 387270 w 720"/>
              <a:gd name="T3" fmla="*/ 400050 h 522"/>
              <a:gd name="T4" fmla="*/ 912852 w 720"/>
              <a:gd name="T5" fmla="*/ 247650 h 522"/>
              <a:gd name="T6" fmla="*/ 1078825 w 720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22"/>
              <a:gd name="T14" fmla="*/ 720 w 720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22">
                <a:moveTo>
                  <a:pt x="0" y="522"/>
                </a:moveTo>
                <a:cubicBezTo>
                  <a:pt x="42" y="477"/>
                  <a:pt x="66" y="324"/>
                  <a:pt x="252" y="252"/>
                </a:cubicBezTo>
                <a:cubicBezTo>
                  <a:pt x="438" y="180"/>
                  <a:pt x="468" y="240"/>
                  <a:pt x="594" y="156"/>
                </a:cubicBezTo>
                <a:cubicBezTo>
                  <a:pt x="720" y="72"/>
                  <a:pt x="679" y="33"/>
                  <a:pt x="70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49" name="Line 94"/>
          <p:cNvSpPr>
            <a:spLocks noChangeShapeType="1"/>
          </p:cNvSpPr>
          <p:nvPr/>
        </p:nvSpPr>
        <p:spPr bwMode="auto">
          <a:xfrm flipV="1">
            <a:off x="8299449" y="4352925"/>
            <a:ext cx="230188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50" name="Rectangle 120"/>
          <p:cNvSpPr>
            <a:spLocks noChangeArrowheads="1"/>
          </p:cNvSpPr>
          <p:nvPr/>
        </p:nvSpPr>
        <p:spPr bwMode="auto">
          <a:xfrm>
            <a:off x="9615488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51" name="Rectangle 121"/>
          <p:cNvSpPr>
            <a:spLocks noChangeArrowheads="1"/>
          </p:cNvSpPr>
          <p:nvPr/>
        </p:nvSpPr>
        <p:spPr bwMode="auto">
          <a:xfrm>
            <a:off x="9834563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2352" name="Rectangle 122"/>
          <p:cNvSpPr>
            <a:spLocks noChangeArrowheads="1"/>
          </p:cNvSpPr>
          <p:nvPr/>
        </p:nvSpPr>
        <p:spPr bwMode="auto">
          <a:xfrm>
            <a:off x="9396413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53" name="Rectangle 123"/>
          <p:cNvSpPr>
            <a:spLocks noChangeArrowheads="1"/>
          </p:cNvSpPr>
          <p:nvPr/>
        </p:nvSpPr>
        <p:spPr bwMode="auto">
          <a:xfrm>
            <a:off x="9177338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54" name="AutoShape 124"/>
          <p:cNvCxnSpPr>
            <a:cxnSpLocks noChangeShapeType="1"/>
          </p:cNvCxnSpPr>
          <p:nvPr/>
        </p:nvCxnSpPr>
        <p:spPr bwMode="auto">
          <a:xfrm>
            <a:off x="9272588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5" name="Line 97"/>
          <p:cNvSpPr>
            <a:spLocks noChangeShapeType="1"/>
          </p:cNvSpPr>
          <p:nvPr/>
        </p:nvSpPr>
        <p:spPr bwMode="auto">
          <a:xfrm flipH="1" flipV="1">
            <a:off x="9688512" y="4352926"/>
            <a:ext cx="1905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56" name="Freeform 98"/>
          <p:cNvSpPr>
            <a:spLocks/>
          </p:cNvSpPr>
          <p:nvPr/>
        </p:nvSpPr>
        <p:spPr bwMode="auto">
          <a:xfrm>
            <a:off x="7429499" y="4362451"/>
            <a:ext cx="2076450" cy="828675"/>
          </a:xfrm>
          <a:custGeom>
            <a:avLst/>
            <a:gdLst>
              <a:gd name="T0" fmla="*/ 2076450 w 1308"/>
              <a:gd name="T1" fmla="*/ 828675 h 522"/>
              <a:gd name="T2" fmla="*/ 1714500 w 1308"/>
              <a:gd name="T3" fmla="*/ 323850 h 522"/>
              <a:gd name="T4" fmla="*/ 561975 w 1308"/>
              <a:gd name="T5" fmla="*/ 504825 h 522"/>
              <a:gd name="T6" fmla="*/ 0 w 1308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1308"/>
              <a:gd name="T13" fmla="*/ 0 h 522"/>
              <a:gd name="T14" fmla="*/ 1308 w 1308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8" h="522">
                <a:moveTo>
                  <a:pt x="1308" y="522"/>
                </a:moveTo>
                <a:cubicBezTo>
                  <a:pt x="1272" y="469"/>
                  <a:pt x="1239" y="238"/>
                  <a:pt x="1080" y="204"/>
                </a:cubicBezTo>
                <a:cubicBezTo>
                  <a:pt x="936" y="114"/>
                  <a:pt x="531" y="353"/>
                  <a:pt x="354" y="318"/>
                </a:cubicBezTo>
                <a:cubicBezTo>
                  <a:pt x="177" y="283"/>
                  <a:pt x="74" y="6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57" name="Rectangle 125"/>
          <p:cNvSpPr>
            <a:spLocks noChangeArrowheads="1"/>
          </p:cNvSpPr>
          <p:nvPr/>
        </p:nvSpPr>
        <p:spPr bwMode="auto">
          <a:xfrm>
            <a:off x="10820400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58" name="Rectangle 126"/>
          <p:cNvSpPr>
            <a:spLocks noChangeArrowheads="1"/>
          </p:cNvSpPr>
          <p:nvPr/>
        </p:nvSpPr>
        <p:spPr bwMode="auto">
          <a:xfrm>
            <a:off x="11039475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sp>
        <p:nvSpPr>
          <p:cNvPr id="12359" name="Rectangle 127"/>
          <p:cNvSpPr>
            <a:spLocks noChangeArrowheads="1"/>
          </p:cNvSpPr>
          <p:nvPr/>
        </p:nvSpPr>
        <p:spPr bwMode="auto">
          <a:xfrm>
            <a:off x="10601325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60" name="Rectangle 128"/>
          <p:cNvSpPr>
            <a:spLocks noChangeArrowheads="1"/>
          </p:cNvSpPr>
          <p:nvPr/>
        </p:nvSpPr>
        <p:spPr bwMode="auto">
          <a:xfrm>
            <a:off x="10382250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61" name="AutoShape 129"/>
          <p:cNvCxnSpPr>
            <a:cxnSpLocks noChangeShapeType="1"/>
          </p:cNvCxnSpPr>
          <p:nvPr/>
        </p:nvCxnSpPr>
        <p:spPr bwMode="auto">
          <a:xfrm>
            <a:off x="10477500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62" name="Freeform 95"/>
          <p:cNvSpPr>
            <a:spLocks/>
          </p:cNvSpPr>
          <p:nvPr/>
        </p:nvSpPr>
        <p:spPr bwMode="auto">
          <a:xfrm>
            <a:off x="9772650" y="4343401"/>
            <a:ext cx="962025" cy="847725"/>
          </a:xfrm>
          <a:custGeom>
            <a:avLst/>
            <a:gdLst>
              <a:gd name="T0" fmla="*/ 962025 w 606"/>
              <a:gd name="T1" fmla="*/ 847725 h 534"/>
              <a:gd name="T2" fmla="*/ 842963 w 606"/>
              <a:gd name="T3" fmla="*/ 447675 h 534"/>
              <a:gd name="T4" fmla="*/ 328612 w 606"/>
              <a:gd name="T5" fmla="*/ 376237 h 534"/>
              <a:gd name="T6" fmla="*/ 0 w 606"/>
              <a:gd name="T7" fmla="*/ 0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534"/>
              <a:gd name="T14" fmla="*/ 606 w 606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534">
                <a:moveTo>
                  <a:pt x="606" y="534"/>
                </a:moveTo>
                <a:cubicBezTo>
                  <a:pt x="606" y="534"/>
                  <a:pt x="606" y="330"/>
                  <a:pt x="531" y="282"/>
                </a:cubicBezTo>
                <a:cubicBezTo>
                  <a:pt x="456" y="234"/>
                  <a:pt x="279" y="294"/>
                  <a:pt x="207" y="237"/>
                </a:cubicBezTo>
                <a:cubicBezTo>
                  <a:pt x="135" y="180"/>
                  <a:pt x="43" y="5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63" name="Line 96"/>
          <p:cNvSpPr>
            <a:spLocks noChangeShapeType="1"/>
          </p:cNvSpPr>
          <p:nvPr/>
        </p:nvSpPr>
        <p:spPr bwMode="auto">
          <a:xfrm flipH="1" flipV="1">
            <a:off x="10882313" y="4352926"/>
            <a:ext cx="14287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64" name="Line 131"/>
          <p:cNvSpPr>
            <a:spLocks noChangeShapeType="1"/>
          </p:cNvSpPr>
          <p:nvPr/>
        </p:nvSpPr>
        <p:spPr bwMode="auto">
          <a:xfrm>
            <a:off x="6800849" y="30480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72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Adjacency List Structure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Incidence sequence for each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sequence of references to edge objects of incident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Augmented edge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references to associated positions in incidence sequences of end vertices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B0C844-4F96-4D7E-977D-89603EC0EDDE}" type="slidenum">
              <a:rPr lang="en-US" altLang="lv-LV" sz="1400"/>
              <a:pPr eaLnBrk="1" hangingPunct="1"/>
              <a:t>11</a:t>
            </a:fld>
            <a:endParaRPr lang="en-US" altLang="lv-LV" sz="1400"/>
          </a:p>
        </p:txBody>
      </p:sp>
      <p:cxnSp>
        <p:nvCxnSpPr>
          <p:cNvPr id="13318" name="AutoShape 4"/>
          <p:cNvCxnSpPr>
            <a:cxnSpLocks noChangeShapeType="1"/>
            <a:stCxn id="13333" idx="2"/>
            <a:endCxn id="13332" idx="6"/>
          </p:cNvCxnSpPr>
          <p:nvPr/>
        </p:nvCxnSpPr>
        <p:spPr bwMode="auto">
          <a:xfrm flipH="1">
            <a:off x="7556501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AutoShape 5"/>
          <p:cNvCxnSpPr>
            <a:cxnSpLocks noChangeShapeType="1"/>
            <a:stCxn id="13329" idx="2"/>
            <a:endCxn id="13327" idx="6"/>
          </p:cNvCxnSpPr>
          <p:nvPr/>
        </p:nvCxnSpPr>
        <p:spPr bwMode="auto">
          <a:xfrm flipH="1">
            <a:off x="75533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79692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88804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97980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cxnSp>
        <p:nvCxnSpPr>
          <p:cNvPr id="13323" name="AutoShape 9"/>
          <p:cNvCxnSpPr>
            <a:cxnSpLocks noChangeShapeType="1"/>
            <a:stCxn id="13321" idx="5"/>
            <a:endCxn id="13322" idx="1"/>
          </p:cNvCxnSpPr>
          <p:nvPr/>
        </p:nvCxnSpPr>
        <p:spPr bwMode="auto">
          <a:xfrm>
            <a:off x="9140826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0"/>
          <p:cNvCxnSpPr>
            <a:cxnSpLocks noChangeShapeType="1"/>
            <a:stCxn id="13321" idx="3"/>
            <a:endCxn id="13320" idx="7"/>
          </p:cNvCxnSpPr>
          <p:nvPr/>
        </p:nvCxnSpPr>
        <p:spPr bwMode="auto">
          <a:xfrm flipH="1">
            <a:off x="8229601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8424863" y="1600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9336088" y="1600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72390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88534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105029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746760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686676" y="5192714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3332" name="Oval 24"/>
          <p:cNvSpPr>
            <a:spLocks noChangeArrowheads="1"/>
          </p:cNvSpPr>
          <p:nvPr/>
        </p:nvSpPr>
        <p:spPr bwMode="auto">
          <a:xfrm>
            <a:off x="72421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33" name="Oval 27"/>
          <p:cNvSpPr>
            <a:spLocks noChangeArrowheads="1"/>
          </p:cNvSpPr>
          <p:nvPr/>
        </p:nvSpPr>
        <p:spPr bwMode="auto">
          <a:xfrm>
            <a:off x="102997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3334" name="AutoShape 28"/>
          <p:cNvCxnSpPr>
            <a:cxnSpLocks noChangeShapeType="1"/>
            <a:endCxn id="13330" idx="2"/>
          </p:cNvCxnSpPr>
          <p:nvPr/>
        </p:nvCxnSpPr>
        <p:spPr bwMode="auto">
          <a:xfrm flipV="1">
            <a:off x="7394576" y="5648326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1"/>
          <p:cNvCxnSpPr>
            <a:cxnSpLocks noChangeShapeType="1"/>
            <a:endCxn id="13371" idx="2"/>
          </p:cNvCxnSpPr>
          <p:nvPr/>
        </p:nvCxnSpPr>
        <p:spPr bwMode="auto">
          <a:xfrm flipV="1">
            <a:off x="10447338" y="5637214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Rectangle 32"/>
          <p:cNvSpPr>
            <a:spLocks noChangeArrowheads="1"/>
          </p:cNvSpPr>
          <p:nvPr/>
        </p:nvSpPr>
        <p:spPr bwMode="auto">
          <a:xfrm>
            <a:off x="74104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3337" name="Rectangle 33"/>
          <p:cNvSpPr>
            <a:spLocks noChangeArrowheads="1"/>
          </p:cNvSpPr>
          <p:nvPr/>
        </p:nvSpPr>
        <p:spPr bwMode="auto">
          <a:xfrm>
            <a:off x="90170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3338" name="Rectangle 34"/>
          <p:cNvSpPr>
            <a:spLocks noChangeArrowheads="1"/>
          </p:cNvSpPr>
          <p:nvPr/>
        </p:nvSpPr>
        <p:spPr bwMode="auto">
          <a:xfrm>
            <a:off x="10658476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cxnSp>
        <p:nvCxnSpPr>
          <p:cNvPr id="13339" name="AutoShape 36"/>
          <p:cNvCxnSpPr>
            <a:cxnSpLocks noChangeShapeType="1"/>
            <a:endCxn id="13336" idx="0"/>
          </p:cNvCxnSpPr>
          <p:nvPr/>
        </p:nvCxnSpPr>
        <p:spPr bwMode="auto">
          <a:xfrm>
            <a:off x="7386639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AutoShape 37"/>
          <p:cNvCxnSpPr>
            <a:cxnSpLocks noChangeShapeType="1"/>
            <a:endCxn id="13337" idx="0"/>
          </p:cNvCxnSpPr>
          <p:nvPr/>
        </p:nvCxnSpPr>
        <p:spPr bwMode="auto">
          <a:xfrm>
            <a:off x="90011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AutoShape 38"/>
          <p:cNvCxnSpPr>
            <a:cxnSpLocks noChangeShapeType="1"/>
            <a:endCxn id="13338" idx="0"/>
          </p:cNvCxnSpPr>
          <p:nvPr/>
        </p:nvCxnSpPr>
        <p:spPr bwMode="auto">
          <a:xfrm>
            <a:off x="10655300" y="28956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2" name="Freeform 40"/>
          <p:cNvSpPr>
            <a:spLocks/>
          </p:cNvSpPr>
          <p:nvPr/>
        </p:nvSpPr>
        <p:spPr bwMode="auto">
          <a:xfrm>
            <a:off x="7558088" y="3567114"/>
            <a:ext cx="823912" cy="1747837"/>
          </a:xfrm>
          <a:custGeom>
            <a:avLst/>
            <a:gdLst>
              <a:gd name="T0" fmla="*/ 4762 w 519"/>
              <a:gd name="T1" fmla="*/ 1747837 h 1101"/>
              <a:gd name="T2" fmla="*/ 171450 w 519"/>
              <a:gd name="T3" fmla="*/ 1090612 h 1101"/>
              <a:gd name="T4" fmla="*/ 290512 w 519"/>
              <a:gd name="T5" fmla="*/ 360362 h 1101"/>
              <a:gd name="T6" fmla="*/ 823912 w 519"/>
              <a:gd name="T7" fmla="*/ 0 h 1101"/>
              <a:gd name="T8" fmla="*/ 0 60000 65536"/>
              <a:gd name="T9" fmla="*/ 0 60000 65536"/>
              <a:gd name="T10" fmla="*/ 0 60000 65536"/>
              <a:gd name="T11" fmla="*/ 0 60000 65536"/>
              <a:gd name="T12" fmla="*/ 0 w 519"/>
              <a:gd name="T13" fmla="*/ 0 h 1101"/>
              <a:gd name="T14" fmla="*/ 519 w 519"/>
              <a:gd name="T15" fmla="*/ 1101 h 1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9" h="1101">
                <a:moveTo>
                  <a:pt x="3" y="1101"/>
                </a:moveTo>
                <a:cubicBezTo>
                  <a:pt x="20" y="1032"/>
                  <a:pt x="0" y="798"/>
                  <a:pt x="108" y="687"/>
                </a:cubicBezTo>
                <a:cubicBezTo>
                  <a:pt x="216" y="576"/>
                  <a:pt x="115" y="341"/>
                  <a:pt x="183" y="227"/>
                </a:cubicBezTo>
                <a:cubicBezTo>
                  <a:pt x="251" y="113"/>
                  <a:pt x="449" y="47"/>
                  <a:pt x="519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43" name="Rectangle 41"/>
          <p:cNvSpPr>
            <a:spLocks noChangeArrowheads="1"/>
          </p:cNvSpPr>
          <p:nvPr/>
        </p:nvSpPr>
        <p:spPr bwMode="auto">
          <a:xfrm>
            <a:off x="70961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44" name="Line 42"/>
          <p:cNvSpPr>
            <a:spLocks noChangeShapeType="1"/>
          </p:cNvSpPr>
          <p:nvPr/>
        </p:nvSpPr>
        <p:spPr bwMode="auto">
          <a:xfrm flipV="1">
            <a:off x="7242176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45" name="Rectangle 43"/>
          <p:cNvSpPr>
            <a:spLocks noChangeArrowheads="1"/>
          </p:cNvSpPr>
          <p:nvPr/>
        </p:nvSpPr>
        <p:spPr bwMode="auto">
          <a:xfrm>
            <a:off x="87185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46" name="Line 44"/>
          <p:cNvSpPr>
            <a:spLocks noChangeShapeType="1"/>
          </p:cNvSpPr>
          <p:nvPr/>
        </p:nvSpPr>
        <p:spPr bwMode="auto">
          <a:xfrm flipV="1">
            <a:off x="88566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47" name="Rectangle 45"/>
          <p:cNvSpPr>
            <a:spLocks noChangeArrowheads="1"/>
          </p:cNvSpPr>
          <p:nvPr/>
        </p:nvSpPr>
        <p:spPr bwMode="auto">
          <a:xfrm>
            <a:off x="10348914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48" name="Line 46"/>
          <p:cNvSpPr>
            <a:spLocks noChangeShapeType="1"/>
          </p:cNvSpPr>
          <p:nvPr/>
        </p:nvSpPr>
        <p:spPr bwMode="auto">
          <a:xfrm flipV="1">
            <a:off x="105060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49" name="Rectangle 49"/>
          <p:cNvSpPr>
            <a:spLocks noChangeArrowheads="1"/>
          </p:cNvSpPr>
          <p:nvPr/>
        </p:nvSpPr>
        <p:spPr bwMode="auto">
          <a:xfrm>
            <a:off x="7248526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0" name="Freeform 50"/>
          <p:cNvSpPr>
            <a:spLocks/>
          </p:cNvSpPr>
          <p:nvPr/>
        </p:nvSpPr>
        <p:spPr bwMode="auto">
          <a:xfrm>
            <a:off x="7072314" y="3729038"/>
            <a:ext cx="485775" cy="1581150"/>
          </a:xfrm>
          <a:custGeom>
            <a:avLst/>
            <a:gdLst>
              <a:gd name="T0" fmla="*/ 280987 w 306"/>
              <a:gd name="T1" fmla="*/ 1581150 h 996"/>
              <a:gd name="T2" fmla="*/ 242888 w 306"/>
              <a:gd name="T3" fmla="*/ 738188 h 996"/>
              <a:gd name="T4" fmla="*/ 209550 w 306"/>
              <a:gd name="T5" fmla="*/ 0 h 996"/>
              <a:gd name="T6" fmla="*/ 0 60000 65536"/>
              <a:gd name="T7" fmla="*/ 0 60000 65536"/>
              <a:gd name="T8" fmla="*/ 0 60000 65536"/>
              <a:gd name="T9" fmla="*/ 0 w 306"/>
              <a:gd name="T10" fmla="*/ 0 h 996"/>
              <a:gd name="T11" fmla="*/ 306 w 306"/>
              <a:gd name="T12" fmla="*/ 996 h 9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" h="996">
                <a:moveTo>
                  <a:pt x="177" y="996"/>
                </a:moveTo>
                <a:cubicBezTo>
                  <a:pt x="173" y="908"/>
                  <a:pt x="306" y="606"/>
                  <a:pt x="153" y="465"/>
                </a:cubicBezTo>
                <a:cubicBezTo>
                  <a:pt x="0" y="324"/>
                  <a:pt x="137" y="97"/>
                  <a:pt x="13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51" name="Rectangle 51"/>
          <p:cNvSpPr>
            <a:spLocks noChangeArrowheads="1"/>
          </p:cNvSpPr>
          <p:nvPr/>
        </p:nvSpPr>
        <p:spPr bwMode="auto">
          <a:xfrm>
            <a:off x="702945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352" name="AutoShape 52"/>
          <p:cNvCxnSpPr>
            <a:cxnSpLocks noChangeShapeType="1"/>
            <a:endCxn id="13332" idx="1"/>
          </p:cNvCxnSpPr>
          <p:nvPr/>
        </p:nvCxnSpPr>
        <p:spPr bwMode="auto">
          <a:xfrm>
            <a:off x="7129463" y="5405439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3" name="Rectangle 74"/>
          <p:cNvSpPr>
            <a:spLocks noChangeArrowheads="1"/>
          </p:cNvSpPr>
          <p:nvPr/>
        </p:nvSpPr>
        <p:spPr bwMode="auto">
          <a:xfrm>
            <a:off x="67818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54" name="Rectangle 75"/>
          <p:cNvSpPr>
            <a:spLocks noChangeArrowheads="1"/>
          </p:cNvSpPr>
          <p:nvPr/>
        </p:nvSpPr>
        <p:spPr bwMode="auto">
          <a:xfrm>
            <a:off x="84042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55" name="Rectangle 76"/>
          <p:cNvSpPr>
            <a:spLocks noChangeArrowheads="1"/>
          </p:cNvSpPr>
          <p:nvPr/>
        </p:nvSpPr>
        <p:spPr bwMode="auto">
          <a:xfrm>
            <a:off x="10034589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56" name="Oval 77"/>
          <p:cNvSpPr>
            <a:spLocks noChangeArrowheads="1"/>
          </p:cNvSpPr>
          <p:nvPr/>
        </p:nvSpPr>
        <p:spPr bwMode="auto">
          <a:xfrm>
            <a:off x="67246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solidFill>
                <a:schemeClr val="tx2"/>
              </a:solidFill>
            </a:endParaRPr>
          </a:p>
        </p:txBody>
      </p:sp>
      <p:sp>
        <p:nvSpPr>
          <p:cNvPr id="13357" name="Oval 78"/>
          <p:cNvSpPr>
            <a:spLocks noChangeArrowheads="1"/>
          </p:cNvSpPr>
          <p:nvPr/>
        </p:nvSpPr>
        <p:spPr bwMode="auto">
          <a:xfrm>
            <a:off x="82232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solidFill>
                <a:schemeClr val="tx2"/>
              </a:solidFill>
            </a:endParaRPr>
          </a:p>
        </p:txBody>
      </p:sp>
      <p:sp>
        <p:nvSpPr>
          <p:cNvPr id="13358" name="Oval 79"/>
          <p:cNvSpPr>
            <a:spLocks noChangeArrowheads="1"/>
          </p:cNvSpPr>
          <p:nvPr/>
        </p:nvSpPr>
        <p:spPr bwMode="auto">
          <a:xfrm>
            <a:off x="91440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solidFill>
                <a:schemeClr val="tx2"/>
              </a:solidFill>
            </a:endParaRPr>
          </a:p>
        </p:txBody>
      </p:sp>
      <p:sp>
        <p:nvSpPr>
          <p:cNvPr id="13359" name="Oval 80"/>
          <p:cNvSpPr>
            <a:spLocks noChangeArrowheads="1"/>
          </p:cNvSpPr>
          <p:nvPr/>
        </p:nvSpPr>
        <p:spPr bwMode="auto">
          <a:xfrm>
            <a:off x="101346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solidFill>
                <a:schemeClr val="tx2"/>
              </a:solidFill>
            </a:endParaRPr>
          </a:p>
        </p:txBody>
      </p:sp>
      <p:cxnSp>
        <p:nvCxnSpPr>
          <p:cNvPr id="13360" name="AutoShape 81"/>
          <p:cNvCxnSpPr>
            <a:cxnSpLocks noChangeShapeType="1"/>
            <a:endCxn id="13356" idx="0"/>
          </p:cNvCxnSpPr>
          <p:nvPr/>
        </p:nvCxnSpPr>
        <p:spPr bwMode="auto">
          <a:xfrm flipH="1">
            <a:off x="6877051" y="3562351"/>
            <a:ext cx="47625" cy="5429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1" name="AutoShape 82"/>
          <p:cNvCxnSpPr>
            <a:cxnSpLocks noChangeShapeType="1"/>
          </p:cNvCxnSpPr>
          <p:nvPr/>
        </p:nvCxnSpPr>
        <p:spPr bwMode="auto">
          <a:xfrm flipH="1">
            <a:off x="8380413" y="3576639"/>
            <a:ext cx="177800" cy="5476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2" name="AutoShape 83"/>
          <p:cNvCxnSpPr>
            <a:cxnSpLocks noChangeShapeType="1"/>
            <a:endCxn id="13359" idx="0"/>
          </p:cNvCxnSpPr>
          <p:nvPr/>
        </p:nvCxnSpPr>
        <p:spPr bwMode="auto">
          <a:xfrm>
            <a:off x="10179050" y="3581401"/>
            <a:ext cx="107950" cy="52387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3" name="AutoShape 84"/>
          <p:cNvCxnSpPr>
            <a:cxnSpLocks noChangeShapeType="1"/>
            <a:stCxn id="13358" idx="2"/>
            <a:endCxn id="13357" idx="6"/>
          </p:cNvCxnSpPr>
          <p:nvPr/>
        </p:nvCxnSpPr>
        <p:spPr bwMode="auto">
          <a:xfrm flipH="1">
            <a:off x="8537575" y="4267200"/>
            <a:ext cx="596900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4" name="AutoShape 85"/>
          <p:cNvCxnSpPr>
            <a:cxnSpLocks noChangeShapeType="1"/>
            <a:endCxn id="13351" idx="0"/>
          </p:cNvCxnSpPr>
          <p:nvPr/>
        </p:nvCxnSpPr>
        <p:spPr bwMode="auto">
          <a:xfrm>
            <a:off x="6872288" y="4271964"/>
            <a:ext cx="266700" cy="9112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5" name="AutoShape 86"/>
          <p:cNvCxnSpPr>
            <a:cxnSpLocks noChangeShapeType="1"/>
          </p:cNvCxnSpPr>
          <p:nvPr/>
        </p:nvCxnSpPr>
        <p:spPr bwMode="auto">
          <a:xfrm rot="5400000">
            <a:off x="7657307" y="4463257"/>
            <a:ext cx="919163" cy="527050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6" name="AutoShape 87"/>
          <p:cNvCxnSpPr>
            <a:cxnSpLocks noChangeShapeType="1"/>
          </p:cNvCxnSpPr>
          <p:nvPr/>
        </p:nvCxnSpPr>
        <p:spPr bwMode="auto">
          <a:xfrm rot="16200000" flipH="1">
            <a:off x="9275763" y="4283075"/>
            <a:ext cx="919162" cy="877888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7" name="AutoShape 88"/>
          <p:cNvCxnSpPr>
            <a:cxnSpLocks noChangeShapeType="1"/>
          </p:cNvCxnSpPr>
          <p:nvPr/>
        </p:nvCxnSpPr>
        <p:spPr bwMode="auto">
          <a:xfrm rot="16200000" flipH="1">
            <a:off x="10031413" y="4522788"/>
            <a:ext cx="901700" cy="3905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8" name="Line 89"/>
          <p:cNvSpPr>
            <a:spLocks noChangeShapeType="1"/>
          </p:cNvSpPr>
          <p:nvPr/>
        </p:nvSpPr>
        <p:spPr bwMode="auto">
          <a:xfrm>
            <a:off x="7248525" y="5414963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69" name="Freeform 90"/>
          <p:cNvSpPr>
            <a:spLocks/>
          </p:cNvSpPr>
          <p:nvPr/>
        </p:nvSpPr>
        <p:spPr bwMode="auto">
          <a:xfrm>
            <a:off x="7567614" y="4395788"/>
            <a:ext cx="1082675" cy="1585912"/>
          </a:xfrm>
          <a:custGeom>
            <a:avLst/>
            <a:gdLst>
              <a:gd name="T0" fmla="*/ 0 w 682"/>
              <a:gd name="T1" fmla="*/ 1120775 h 999"/>
              <a:gd name="T2" fmla="*/ 400050 w 682"/>
              <a:gd name="T3" fmla="*/ 1504950 h 999"/>
              <a:gd name="T4" fmla="*/ 1000125 w 682"/>
              <a:gd name="T5" fmla="*/ 633412 h 999"/>
              <a:gd name="T6" fmla="*/ 890588 w 682"/>
              <a:gd name="T7" fmla="*/ 0 h 999"/>
              <a:gd name="T8" fmla="*/ 0 60000 65536"/>
              <a:gd name="T9" fmla="*/ 0 60000 65536"/>
              <a:gd name="T10" fmla="*/ 0 60000 65536"/>
              <a:gd name="T11" fmla="*/ 0 60000 65536"/>
              <a:gd name="T12" fmla="*/ 0 w 682"/>
              <a:gd name="T13" fmla="*/ 0 h 999"/>
              <a:gd name="T14" fmla="*/ 682 w 682"/>
              <a:gd name="T15" fmla="*/ 999 h 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2" h="999">
                <a:moveTo>
                  <a:pt x="0" y="706"/>
                </a:moveTo>
                <a:cubicBezTo>
                  <a:pt x="42" y="746"/>
                  <a:pt x="147" y="999"/>
                  <a:pt x="252" y="948"/>
                </a:cubicBezTo>
                <a:cubicBezTo>
                  <a:pt x="357" y="897"/>
                  <a:pt x="578" y="557"/>
                  <a:pt x="630" y="399"/>
                </a:cubicBezTo>
                <a:cubicBezTo>
                  <a:pt x="682" y="241"/>
                  <a:pt x="575" y="83"/>
                  <a:pt x="561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70" name="Freeform 91"/>
          <p:cNvSpPr>
            <a:spLocks/>
          </p:cNvSpPr>
          <p:nvPr/>
        </p:nvSpPr>
        <p:spPr bwMode="auto">
          <a:xfrm>
            <a:off x="6580189" y="4395789"/>
            <a:ext cx="790575" cy="1474787"/>
          </a:xfrm>
          <a:custGeom>
            <a:avLst/>
            <a:gdLst>
              <a:gd name="T0" fmla="*/ 790575 w 498"/>
              <a:gd name="T1" fmla="*/ 1144587 h 929"/>
              <a:gd name="T2" fmla="*/ 506413 w 498"/>
              <a:gd name="T3" fmla="*/ 1395412 h 929"/>
              <a:gd name="T4" fmla="*/ 53975 w 498"/>
              <a:gd name="T5" fmla="*/ 671512 h 929"/>
              <a:gd name="T6" fmla="*/ 182563 w 498"/>
              <a:gd name="T7" fmla="*/ 0 h 929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929"/>
              <a:gd name="T14" fmla="*/ 498 w 498"/>
              <a:gd name="T15" fmla="*/ 929 h 9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929">
                <a:moveTo>
                  <a:pt x="498" y="721"/>
                </a:moveTo>
                <a:cubicBezTo>
                  <a:pt x="468" y="747"/>
                  <a:pt x="396" y="929"/>
                  <a:pt x="319" y="879"/>
                </a:cubicBezTo>
                <a:cubicBezTo>
                  <a:pt x="242" y="829"/>
                  <a:pt x="68" y="569"/>
                  <a:pt x="34" y="423"/>
                </a:cubicBezTo>
                <a:cubicBezTo>
                  <a:pt x="0" y="277"/>
                  <a:pt x="98" y="88"/>
                  <a:pt x="115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71" name="Rectangle 93"/>
          <p:cNvSpPr>
            <a:spLocks noChangeArrowheads="1"/>
          </p:cNvSpPr>
          <p:nvPr/>
        </p:nvSpPr>
        <p:spPr bwMode="auto">
          <a:xfrm>
            <a:off x="1057275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2" name="Rectangle 94"/>
          <p:cNvSpPr>
            <a:spLocks noChangeArrowheads="1"/>
          </p:cNvSpPr>
          <p:nvPr/>
        </p:nvSpPr>
        <p:spPr bwMode="auto">
          <a:xfrm>
            <a:off x="10791826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3373" name="Rectangle 95"/>
          <p:cNvSpPr>
            <a:spLocks noChangeArrowheads="1"/>
          </p:cNvSpPr>
          <p:nvPr/>
        </p:nvSpPr>
        <p:spPr bwMode="auto">
          <a:xfrm>
            <a:off x="10353676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4" name="Rectangle 96"/>
          <p:cNvSpPr>
            <a:spLocks noChangeArrowheads="1"/>
          </p:cNvSpPr>
          <p:nvPr/>
        </p:nvSpPr>
        <p:spPr bwMode="auto">
          <a:xfrm>
            <a:off x="1013460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5" name="Line 97"/>
          <p:cNvSpPr>
            <a:spLocks noChangeShapeType="1"/>
          </p:cNvSpPr>
          <p:nvPr/>
        </p:nvSpPr>
        <p:spPr bwMode="auto">
          <a:xfrm>
            <a:off x="10353675" y="5403850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76" name="Freeform 72"/>
          <p:cNvSpPr>
            <a:spLocks/>
          </p:cNvSpPr>
          <p:nvPr/>
        </p:nvSpPr>
        <p:spPr bwMode="auto">
          <a:xfrm>
            <a:off x="9334500" y="3562351"/>
            <a:ext cx="1181100" cy="1724025"/>
          </a:xfrm>
          <a:custGeom>
            <a:avLst/>
            <a:gdLst>
              <a:gd name="T0" fmla="*/ 1133475 w 744"/>
              <a:gd name="T1" fmla="*/ 1724025 h 1086"/>
              <a:gd name="T2" fmla="*/ 933450 w 744"/>
              <a:gd name="T3" fmla="*/ 1214437 h 1086"/>
              <a:gd name="T4" fmla="*/ 428625 w 744"/>
              <a:gd name="T5" fmla="*/ 171450 h 1086"/>
              <a:gd name="T6" fmla="*/ 0 w 744"/>
              <a:gd name="T7" fmla="*/ 0 h 1086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086"/>
              <a:gd name="T14" fmla="*/ 744 w 744"/>
              <a:gd name="T15" fmla="*/ 1086 h 10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086">
                <a:moveTo>
                  <a:pt x="714" y="1086"/>
                </a:moveTo>
                <a:cubicBezTo>
                  <a:pt x="693" y="1033"/>
                  <a:pt x="744" y="870"/>
                  <a:pt x="588" y="765"/>
                </a:cubicBezTo>
                <a:cubicBezTo>
                  <a:pt x="432" y="660"/>
                  <a:pt x="366" y="192"/>
                  <a:pt x="270" y="108"/>
                </a:cubicBezTo>
                <a:cubicBezTo>
                  <a:pt x="174" y="24"/>
                  <a:pt x="56" y="2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77" name="Freeform 73"/>
          <p:cNvSpPr>
            <a:spLocks/>
          </p:cNvSpPr>
          <p:nvPr/>
        </p:nvSpPr>
        <p:spPr bwMode="auto">
          <a:xfrm>
            <a:off x="10691814" y="3729039"/>
            <a:ext cx="566737" cy="1557337"/>
          </a:xfrm>
          <a:custGeom>
            <a:avLst/>
            <a:gdLst>
              <a:gd name="T0" fmla="*/ 0 w 357"/>
              <a:gd name="T1" fmla="*/ 1557337 h 981"/>
              <a:gd name="T2" fmla="*/ 566737 w 357"/>
              <a:gd name="T3" fmla="*/ 728662 h 981"/>
              <a:gd name="T4" fmla="*/ 138112 w 357"/>
              <a:gd name="T5" fmla="*/ 0 h 981"/>
              <a:gd name="T6" fmla="*/ 0 60000 65536"/>
              <a:gd name="T7" fmla="*/ 0 60000 65536"/>
              <a:gd name="T8" fmla="*/ 0 60000 65536"/>
              <a:gd name="T9" fmla="*/ 0 w 357"/>
              <a:gd name="T10" fmla="*/ 0 h 981"/>
              <a:gd name="T11" fmla="*/ 357 w 357"/>
              <a:gd name="T12" fmla="*/ 981 h 9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7" h="981">
                <a:moveTo>
                  <a:pt x="0" y="981"/>
                </a:moveTo>
                <a:cubicBezTo>
                  <a:pt x="59" y="894"/>
                  <a:pt x="343" y="623"/>
                  <a:pt x="357" y="459"/>
                </a:cubicBezTo>
                <a:cubicBezTo>
                  <a:pt x="319" y="294"/>
                  <a:pt x="143" y="96"/>
                  <a:pt x="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13378" name="AutoShape 71"/>
          <p:cNvCxnSpPr>
            <a:cxnSpLocks noChangeShapeType="1"/>
          </p:cNvCxnSpPr>
          <p:nvPr/>
        </p:nvCxnSpPr>
        <p:spPr bwMode="auto">
          <a:xfrm>
            <a:off x="10233025" y="5405439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9" name="Freeform 98"/>
          <p:cNvSpPr>
            <a:spLocks/>
          </p:cNvSpPr>
          <p:nvPr/>
        </p:nvSpPr>
        <p:spPr bwMode="auto">
          <a:xfrm>
            <a:off x="9224963" y="4410075"/>
            <a:ext cx="1219200" cy="1371600"/>
          </a:xfrm>
          <a:custGeom>
            <a:avLst/>
            <a:gdLst>
              <a:gd name="T0" fmla="*/ 1219200 w 768"/>
              <a:gd name="T1" fmla="*/ 1104900 h 864"/>
              <a:gd name="T2" fmla="*/ 990600 w 768"/>
              <a:gd name="T3" fmla="*/ 1357313 h 864"/>
              <a:gd name="T4" fmla="*/ 323850 w 768"/>
              <a:gd name="T5" fmla="*/ 1014413 h 864"/>
              <a:gd name="T6" fmla="*/ 0 w 768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864"/>
              <a:gd name="T14" fmla="*/ 768 w 76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864">
                <a:moveTo>
                  <a:pt x="768" y="696"/>
                </a:moveTo>
                <a:cubicBezTo>
                  <a:pt x="744" y="722"/>
                  <a:pt x="718" y="864"/>
                  <a:pt x="624" y="855"/>
                </a:cubicBezTo>
                <a:cubicBezTo>
                  <a:pt x="530" y="846"/>
                  <a:pt x="308" y="782"/>
                  <a:pt x="204" y="639"/>
                </a:cubicBezTo>
                <a:cubicBezTo>
                  <a:pt x="100" y="496"/>
                  <a:pt x="43" y="133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80" name="Freeform 99"/>
          <p:cNvSpPr>
            <a:spLocks/>
          </p:cNvSpPr>
          <p:nvPr/>
        </p:nvSpPr>
        <p:spPr bwMode="auto">
          <a:xfrm>
            <a:off x="10448926" y="4262439"/>
            <a:ext cx="906463" cy="1673225"/>
          </a:xfrm>
          <a:custGeom>
            <a:avLst/>
            <a:gdLst>
              <a:gd name="T0" fmla="*/ 228600 w 571"/>
              <a:gd name="T1" fmla="*/ 1271587 h 1054"/>
              <a:gd name="T2" fmla="*/ 581025 w 571"/>
              <a:gd name="T3" fmla="*/ 1604962 h 1054"/>
              <a:gd name="T4" fmla="*/ 809625 w 571"/>
              <a:gd name="T5" fmla="*/ 862012 h 1054"/>
              <a:gd name="T6" fmla="*/ 0 w 571"/>
              <a:gd name="T7" fmla="*/ 0 h 1054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1054"/>
              <a:gd name="T14" fmla="*/ 571 w 571"/>
              <a:gd name="T15" fmla="*/ 1054 h 10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1054">
                <a:moveTo>
                  <a:pt x="144" y="801"/>
                </a:moveTo>
                <a:cubicBezTo>
                  <a:pt x="181" y="836"/>
                  <a:pt x="305" y="1054"/>
                  <a:pt x="366" y="1011"/>
                </a:cubicBezTo>
                <a:cubicBezTo>
                  <a:pt x="427" y="968"/>
                  <a:pt x="571" y="711"/>
                  <a:pt x="510" y="543"/>
                </a:cubicBezTo>
                <a:cubicBezTo>
                  <a:pt x="449" y="375"/>
                  <a:pt x="106" y="113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81" name="Line 100"/>
          <p:cNvSpPr>
            <a:spLocks noChangeShapeType="1"/>
          </p:cNvSpPr>
          <p:nvPr/>
        </p:nvSpPr>
        <p:spPr bwMode="auto">
          <a:xfrm>
            <a:off x="70294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815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Adjacency Matrix Structure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Augmented vertex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Integer key (index) associated with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2D-array adjacency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Reference to edge object for 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Null for non nonadjacent vertices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The “old fashioned” version just has 0 for no edge and 1 for edge</a:t>
            </a:r>
          </a:p>
          <a:p>
            <a:pPr eaLnBrk="1" hangingPunct="1">
              <a:lnSpc>
                <a:spcPct val="90000"/>
              </a:lnSpc>
            </a:pPr>
            <a:endParaRPr lang="en-US" altLang="lv-LV" sz="20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52DB0C-FCB9-45D6-8075-9B800D3BD66C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78930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88042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97218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cxnSp>
        <p:nvCxnSpPr>
          <p:cNvPr id="14345" name="AutoShape 8"/>
          <p:cNvCxnSpPr>
            <a:cxnSpLocks noChangeShapeType="1"/>
            <a:stCxn id="14343" idx="5"/>
            <a:endCxn id="14344" idx="1"/>
          </p:cNvCxnSpPr>
          <p:nvPr/>
        </p:nvCxnSpPr>
        <p:spPr bwMode="auto">
          <a:xfrm>
            <a:off x="9064626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9"/>
          <p:cNvCxnSpPr>
            <a:cxnSpLocks noChangeShapeType="1"/>
            <a:stCxn id="14343" idx="3"/>
            <a:endCxn id="14342" idx="7"/>
          </p:cNvCxnSpPr>
          <p:nvPr/>
        </p:nvCxnSpPr>
        <p:spPr bwMode="auto">
          <a:xfrm flipH="1">
            <a:off x="8153401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8348663" y="1600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9259888" y="1600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4349" name="Line 68"/>
          <p:cNvSpPr>
            <a:spLocks noChangeShapeType="1"/>
          </p:cNvSpPr>
          <p:nvPr/>
        </p:nvSpPr>
        <p:spPr bwMode="auto">
          <a:xfrm>
            <a:off x="69532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graphicFrame>
        <p:nvGraphicFramePr>
          <p:cNvPr id="215721" name="Group 6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81926"/>
              </p:ext>
            </p:extLst>
          </p:nvPr>
        </p:nvGraphicFramePr>
        <p:xfrm>
          <a:off x="8001000" y="4116388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5534943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001307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413032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0664079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65791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494"/>
                  </a:ext>
                </a:extLst>
              </a:tr>
              <a:tr h="379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867320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80443"/>
                  </a:ext>
                </a:extLst>
              </a:tr>
            </a:tbl>
          </a:graphicData>
        </a:graphic>
      </p:graphicFrame>
      <p:cxnSp>
        <p:nvCxnSpPr>
          <p:cNvPr id="14375" name="AutoShape 481"/>
          <p:cNvCxnSpPr>
            <a:cxnSpLocks noChangeShapeType="1"/>
            <a:stCxn id="14383" idx="2"/>
            <a:endCxn id="14382" idx="6"/>
          </p:cNvCxnSpPr>
          <p:nvPr/>
        </p:nvCxnSpPr>
        <p:spPr bwMode="auto">
          <a:xfrm flipH="1">
            <a:off x="7480301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6" name="AutoShape 482"/>
          <p:cNvCxnSpPr>
            <a:cxnSpLocks noChangeShapeType="1"/>
            <a:stCxn id="14379" idx="2"/>
            <a:endCxn id="14377" idx="6"/>
          </p:cNvCxnSpPr>
          <p:nvPr/>
        </p:nvCxnSpPr>
        <p:spPr bwMode="auto">
          <a:xfrm flipH="1">
            <a:off x="74771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7" name="Oval 483"/>
          <p:cNvSpPr>
            <a:spLocks noChangeArrowheads="1"/>
          </p:cNvSpPr>
          <p:nvPr/>
        </p:nvSpPr>
        <p:spPr bwMode="auto">
          <a:xfrm>
            <a:off x="71628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78" name="Oval 484"/>
          <p:cNvSpPr>
            <a:spLocks noChangeArrowheads="1"/>
          </p:cNvSpPr>
          <p:nvPr/>
        </p:nvSpPr>
        <p:spPr bwMode="auto">
          <a:xfrm>
            <a:off x="87772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79" name="Oval 485"/>
          <p:cNvSpPr>
            <a:spLocks noChangeArrowheads="1"/>
          </p:cNvSpPr>
          <p:nvPr/>
        </p:nvSpPr>
        <p:spPr bwMode="auto">
          <a:xfrm>
            <a:off x="104267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80" name="Rectangle 486"/>
          <p:cNvSpPr>
            <a:spLocks noChangeArrowheads="1"/>
          </p:cNvSpPr>
          <p:nvPr/>
        </p:nvSpPr>
        <p:spPr bwMode="auto">
          <a:xfrm>
            <a:off x="739140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81" name="Rectangle 487"/>
          <p:cNvSpPr>
            <a:spLocks noChangeArrowheads="1"/>
          </p:cNvSpPr>
          <p:nvPr/>
        </p:nvSpPr>
        <p:spPr bwMode="auto">
          <a:xfrm>
            <a:off x="7610476" y="5192714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4382" name="Oval 488"/>
          <p:cNvSpPr>
            <a:spLocks noChangeArrowheads="1"/>
          </p:cNvSpPr>
          <p:nvPr/>
        </p:nvSpPr>
        <p:spPr bwMode="auto">
          <a:xfrm>
            <a:off x="71659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83" name="Oval 489"/>
          <p:cNvSpPr>
            <a:spLocks noChangeArrowheads="1"/>
          </p:cNvSpPr>
          <p:nvPr/>
        </p:nvSpPr>
        <p:spPr bwMode="auto">
          <a:xfrm>
            <a:off x="102235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4384" name="AutoShape 490"/>
          <p:cNvCxnSpPr>
            <a:cxnSpLocks noChangeShapeType="1"/>
            <a:endCxn id="14380" idx="2"/>
          </p:cNvCxnSpPr>
          <p:nvPr/>
        </p:nvCxnSpPr>
        <p:spPr bwMode="auto">
          <a:xfrm flipV="1">
            <a:off x="7318376" y="5648326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5" name="AutoShape 491"/>
          <p:cNvCxnSpPr>
            <a:cxnSpLocks noChangeShapeType="1"/>
            <a:endCxn id="14406" idx="2"/>
          </p:cNvCxnSpPr>
          <p:nvPr/>
        </p:nvCxnSpPr>
        <p:spPr bwMode="auto">
          <a:xfrm flipV="1">
            <a:off x="10371138" y="5637214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6" name="Rectangle 492"/>
          <p:cNvSpPr>
            <a:spLocks noChangeArrowheads="1"/>
          </p:cNvSpPr>
          <p:nvPr/>
        </p:nvSpPr>
        <p:spPr bwMode="auto">
          <a:xfrm>
            <a:off x="73342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4387" name="Rectangle 493"/>
          <p:cNvSpPr>
            <a:spLocks noChangeArrowheads="1"/>
          </p:cNvSpPr>
          <p:nvPr/>
        </p:nvSpPr>
        <p:spPr bwMode="auto">
          <a:xfrm>
            <a:off x="89408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4388" name="Rectangle 494"/>
          <p:cNvSpPr>
            <a:spLocks noChangeArrowheads="1"/>
          </p:cNvSpPr>
          <p:nvPr/>
        </p:nvSpPr>
        <p:spPr bwMode="auto">
          <a:xfrm>
            <a:off x="10582276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cxnSp>
        <p:nvCxnSpPr>
          <p:cNvPr id="14389" name="AutoShape 495"/>
          <p:cNvCxnSpPr>
            <a:cxnSpLocks noChangeShapeType="1"/>
            <a:endCxn id="14386" idx="0"/>
          </p:cNvCxnSpPr>
          <p:nvPr/>
        </p:nvCxnSpPr>
        <p:spPr bwMode="auto">
          <a:xfrm>
            <a:off x="7310439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0" name="AutoShape 496"/>
          <p:cNvCxnSpPr>
            <a:cxnSpLocks noChangeShapeType="1"/>
            <a:endCxn id="14387" idx="0"/>
          </p:cNvCxnSpPr>
          <p:nvPr/>
        </p:nvCxnSpPr>
        <p:spPr bwMode="auto">
          <a:xfrm>
            <a:off x="89249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1" name="AutoShape 497"/>
          <p:cNvCxnSpPr>
            <a:cxnSpLocks noChangeShapeType="1"/>
            <a:endCxn id="14388" idx="0"/>
          </p:cNvCxnSpPr>
          <p:nvPr/>
        </p:nvCxnSpPr>
        <p:spPr bwMode="auto">
          <a:xfrm>
            <a:off x="10579100" y="28956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2" name="Freeform 498"/>
          <p:cNvSpPr>
            <a:spLocks/>
          </p:cNvSpPr>
          <p:nvPr/>
        </p:nvSpPr>
        <p:spPr bwMode="auto">
          <a:xfrm>
            <a:off x="7486650" y="3567113"/>
            <a:ext cx="819150" cy="1814512"/>
          </a:xfrm>
          <a:custGeom>
            <a:avLst/>
            <a:gdLst>
              <a:gd name="T0" fmla="*/ 0 w 516"/>
              <a:gd name="T1" fmla="*/ 1814512 h 1143"/>
              <a:gd name="T2" fmla="*/ 285750 w 516"/>
              <a:gd name="T3" fmla="*/ 360362 h 1143"/>
              <a:gd name="T4" fmla="*/ 819150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393" name="Rectangle 499"/>
          <p:cNvSpPr>
            <a:spLocks noChangeArrowheads="1"/>
          </p:cNvSpPr>
          <p:nvPr/>
        </p:nvSpPr>
        <p:spPr bwMode="auto">
          <a:xfrm>
            <a:off x="70199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94" name="Line 500"/>
          <p:cNvSpPr>
            <a:spLocks noChangeShapeType="1"/>
          </p:cNvSpPr>
          <p:nvPr/>
        </p:nvSpPr>
        <p:spPr bwMode="auto">
          <a:xfrm flipV="1">
            <a:off x="7165976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395" name="Rectangle 501"/>
          <p:cNvSpPr>
            <a:spLocks noChangeArrowheads="1"/>
          </p:cNvSpPr>
          <p:nvPr/>
        </p:nvSpPr>
        <p:spPr bwMode="auto">
          <a:xfrm>
            <a:off x="86423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96" name="Line 502"/>
          <p:cNvSpPr>
            <a:spLocks noChangeShapeType="1"/>
          </p:cNvSpPr>
          <p:nvPr/>
        </p:nvSpPr>
        <p:spPr bwMode="auto">
          <a:xfrm flipV="1">
            <a:off x="87804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397" name="Rectangle 503"/>
          <p:cNvSpPr>
            <a:spLocks noChangeArrowheads="1"/>
          </p:cNvSpPr>
          <p:nvPr/>
        </p:nvSpPr>
        <p:spPr bwMode="auto">
          <a:xfrm>
            <a:off x="10272714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98" name="Line 504"/>
          <p:cNvSpPr>
            <a:spLocks noChangeShapeType="1"/>
          </p:cNvSpPr>
          <p:nvPr/>
        </p:nvSpPr>
        <p:spPr bwMode="auto">
          <a:xfrm flipV="1">
            <a:off x="104298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399" name="Rectangle 505"/>
          <p:cNvSpPr>
            <a:spLocks noChangeArrowheads="1"/>
          </p:cNvSpPr>
          <p:nvPr/>
        </p:nvSpPr>
        <p:spPr bwMode="auto">
          <a:xfrm>
            <a:off x="7172326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00" name="Freeform 506"/>
          <p:cNvSpPr>
            <a:spLocks/>
          </p:cNvSpPr>
          <p:nvPr/>
        </p:nvSpPr>
        <p:spPr bwMode="auto">
          <a:xfrm>
            <a:off x="6924675" y="3762376"/>
            <a:ext cx="342900" cy="1628775"/>
          </a:xfrm>
          <a:custGeom>
            <a:avLst/>
            <a:gdLst>
              <a:gd name="T0" fmla="*/ 342900 w 216"/>
              <a:gd name="T1" fmla="*/ 1628775 h 1026"/>
              <a:gd name="T2" fmla="*/ 95250 w 216"/>
              <a:gd name="T3" fmla="*/ 819150 h 1026"/>
              <a:gd name="T4" fmla="*/ 66675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401" name="Rectangle 507"/>
          <p:cNvSpPr>
            <a:spLocks noChangeArrowheads="1"/>
          </p:cNvSpPr>
          <p:nvPr/>
        </p:nvSpPr>
        <p:spPr bwMode="auto">
          <a:xfrm>
            <a:off x="695325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402" name="AutoShape 508"/>
          <p:cNvCxnSpPr>
            <a:cxnSpLocks noChangeShapeType="1"/>
            <a:endCxn id="14382" idx="1"/>
          </p:cNvCxnSpPr>
          <p:nvPr/>
        </p:nvCxnSpPr>
        <p:spPr bwMode="auto">
          <a:xfrm>
            <a:off x="7053263" y="5405439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3" name="Rectangle 509"/>
          <p:cNvSpPr>
            <a:spLocks noChangeArrowheads="1"/>
          </p:cNvSpPr>
          <p:nvPr/>
        </p:nvSpPr>
        <p:spPr bwMode="auto">
          <a:xfrm>
            <a:off x="67056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0</a:t>
            </a:r>
          </a:p>
        </p:txBody>
      </p:sp>
      <p:sp>
        <p:nvSpPr>
          <p:cNvPr id="14404" name="Rectangle 510"/>
          <p:cNvSpPr>
            <a:spLocks noChangeArrowheads="1"/>
          </p:cNvSpPr>
          <p:nvPr/>
        </p:nvSpPr>
        <p:spPr bwMode="auto">
          <a:xfrm>
            <a:off x="83280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</a:t>
            </a:r>
          </a:p>
        </p:txBody>
      </p:sp>
      <p:sp>
        <p:nvSpPr>
          <p:cNvPr id="14405" name="Rectangle 511"/>
          <p:cNvSpPr>
            <a:spLocks noChangeArrowheads="1"/>
          </p:cNvSpPr>
          <p:nvPr/>
        </p:nvSpPr>
        <p:spPr bwMode="auto">
          <a:xfrm>
            <a:off x="9958389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</a:t>
            </a:r>
          </a:p>
        </p:txBody>
      </p:sp>
      <p:sp>
        <p:nvSpPr>
          <p:cNvPr id="14406" name="Rectangle 527"/>
          <p:cNvSpPr>
            <a:spLocks noChangeArrowheads="1"/>
          </p:cNvSpPr>
          <p:nvPr/>
        </p:nvSpPr>
        <p:spPr bwMode="auto">
          <a:xfrm>
            <a:off x="1049655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07" name="Rectangle 528"/>
          <p:cNvSpPr>
            <a:spLocks noChangeArrowheads="1"/>
          </p:cNvSpPr>
          <p:nvPr/>
        </p:nvSpPr>
        <p:spPr bwMode="auto">
          <a:xfrm>
            <a:off x="10715626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4408" name="Rectangle 529"/>
          <p:cNvSpPr>
            <a:spLocks noChangeArrowheads="1"/>
          </p:cNvSpPr>
          <p:nvPr/>
        </p:nvSpPr>
        <p:spPr bwMode="auto">
          <a:xfrm>
            <a:off x="10277476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09" name="Rectangle 530"/>
          <p:cNvSpPr>
            <a:spLocks noChangeArrowheads="1"/>
          </p:cNvSpPr>
          <p:nvPr/>
        </p:nvSpPr>
        <p:spPr bwMode="auto">
          <a:xfrm>
            <a:off x="1005840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10" name="Freeform 532"/>
          <p:cNvSpPr>
            <a:spLocks/>
          </p:cNvSpPr>
          <p:nvPr/>
        </p:nvSpPr>
        <p:spPr bwMode="auto">
          <a:xfrm>
            <a:off x="9296400" y="3581400"/>
            <a:ext cx="1104900" cy="1809750"/>
          </a:xfrm>
          <a:custGeom>
            <a:avLst/>
            <a:gdLst>
              <a:gd name="T0" fmla="*/ 1104900 w 696"/>
              <a:gd name="T1" fmla="*/ 1809750 h 1140"/>
              <a:gd name="T2" fmla="*/ 619125 w 696"/>
              <a:gd name="T3" fmla="*/ 495300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411" name="Freeform 533"/>
          <p:cNvSpPr>
            <a:spLocks/>
          </p:cNvSpPr>
          <p:nvPr/>
        </p:nvSpPr>
        <p:spPr bwMode="auto">
          <a:xfrm>
            <a:off x="10601325" y="3729039"/>
            <a:ext cx="311150" cy="1652587"/>
          </a:xfrm>
          <a:custGeom>
            <a:avLst/>
            <a:gdLst>
              <a:gd name="T0" fmla="*/ 0 w 196"/>
              <a:gd name="T1" fmla="*/ 1652587 h 1041"/>
              <a:gd name="T2" fmla="*/ 285750 w 196"/>
              <a:gd name="T3" fmla="*/ 681037 h 1041"/>
              <a:gd name="T4" fmla="*/ 152400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14412" name="AutoShape 534"/>
          <p:cNvCxnSpPr>
            <a:cxnSpLocks noChangeShapeType="1"/>
          </p:cNvCxnSpPr>
          <p:nvPr/>
        </p:nvCxnSpPr>
        <p:spPr bwMode="auto">
          <a:xfrm>
            <a:off x="10156825" y="5405439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13" name="Freeform 683"/>
          <p:cNvSpPr>
            <a:spLocks/>
          </p:cNvSpPr>
          <p:nvPr/>
        </p:nvSpPr>
        <p:spPr bwMode="auto">
          <a:xfrm>
            <a:off x="7772400" y="4832350"/>
            <a:ext cx="838200" cy="349250"/>
          </a:xfrm>
          <a:custGeom>
            <a:avLst/>
            <a:gdLst>
              <a:gd name="T0" fmla="*/ 838200 w 528"/>
              <a:gd name="T1" fmla="*/ 196850 h 220"/>
              <a:gd name="T2" fmla="*/ 295275 w 528"/>
              <a:gd name="T3" fmla="*/ 25400 h 220"/>
              <a:gd name="T4" fmla="*/ 0 w 528"/>
              <a:gd name="T5" fmla="*/ 349250 h 220"/>
              <a:gd name="T6" fmla="*/ 0 60000 65536"/>
              <a:gd name="T7" fmla="*/ 0 60000 65536"/>
              <a:gd name="T8" fmla="*/ 0 60000 65536"/>
              <a:gd name="T9" fmla="*/ 0 w 528"/>
              <a:gd name="T10" fmla="*/ 0 h 220"/>
              <a:gd name="T11" fmla="*/ 528 w 528"/>
              <a:gd name="T12" fmla="*/ 220 h 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414" name="Freeform 684"/>
          <p:cNvSpPr>
            <a:spLocks/>
          </p:cNvSpPr>
          <p:nvPr/>
        </p:nvSpPr>
        <p:spPr bwMode="auto">
          <a:xfrm>
            <a:off x="7620000" y="3956051"/>
            <a:ext cx="1371600" cy="1216025"/>
          </a:xfrm>
          <a:custGeom>
            <a:avLst/>
            <a:gdLst>
              <a:gd name="T0" fmla="*/ 1371600 w 864"/>
              <a:gd name="T1" fmla="*/ 717550 h 766"/>
              <a:gd name="T2" fmla="*/ 904875 w 864"/>
              <a:gd name="T3" fmla="*/ 34925 h 766"/>
              <a:gd name="T4" fmla="*/ 266700 w 864"/>
              <a:gd name="T5" fmla="*/ 511175 h 766"/>
              <a:gd name="T6" fmla="*/ 0 w 864"/>
              <a:gd name="T7" fmla="*/ 1216025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766"/>
              <a:gd name="T14" fmla="*/ 864 w 864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415" name="Freeform 685"/>
          <p:cNvSpPr>
            <a:spLocks/>
          </p:cNvSpPr>
          <p:nvPr/>
        </p:nvSpPr>
        <p:spPr bwMode="auto">
          <a:xfrm>
            <a:off x="9477375" y="4884738"/>
            <a:ext cx="647700" cy="296862"/>
          </a:xfrm>
          <a:custGeom>
            <a:avLst/>
            <a:gdLst>
              <a:gd name="T0" fmla="*/ 0 w 408"/>
              <a:gd name="T1" fmla="*/ 227012 h 187"/>
              <a:gd name="T2" fmla="*/ 428625 w 408"/>
              <a:gd name="T3" fmla="*/ 11112 h 187"/>
              <a:gd name="T4" fmla="*/ 647700 w 408"/>
              <a:gd name="T5" fmla="*/ 296862 h 187"/>
              <a:gd name="T6" fmla="*/ 0 60000 65536"/>
              <a:gd name="T7" fmla="*/ 0 60000 65536"/>
              <a:gd name="T8" fmla="*/ 0 60000 65536"/>
              <a:gd name="T9" fmla="*/ 0 w 408"/>
              <a:gd name="T10" fmla="*/ 0 h 187"/>
              <a:gd name="T11" fmla="*/ 408 w 408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416" name="Freeform 686"/>
          <p:cNvSpPr>
            <a:spLocks/>
          </p:cNvSpPr>
          <p:nvPr/>
        </p:nvSpPr>
        <p:spPr bwMode="auto">
          <a:xfrm>
            <a:off x="9058276" y="5448300"/>
            <a:ext cx="981075" cy="482600"/>
          </a:xfrm>
          <a:custGeom>
            <a:avLst/>
            <a:gdLst>
              <a:gd name="T0" fmla="*/ 0 w 618"/>
              <a:gd name="T1" fmla="*/ 0 h 304"/>
              <a:gd name="T2" fmla="*/ 314325 w 618"/>
              <a:gd name="T3" fmla="*/ 476250 h 304"/>
              <a:gd name="T4" fmla="*/ 981075 w 618"/>
              <a:gd name="T5" fmla="*/ 38100 h 304"/>
              <a:gd name="T6" fmla="*/ 0 60000 65536"/>
              <a:gd name="T7" fmla="*/ 0 60000 65536"/>
              <a:gd name="T8" fmla="*/ 0 60000 65536"/>
              <a:gd name="T9" fmla="*/ 0 w 618"/>
              <a:gd name="T10" fmla="*/ 0 h 304"/>
              <a:gd name="T11" fmla="*/ 618 w 61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354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graphicFrame>
        <p:nvGraphicFramePr>
          <p:cNvPr id="216215" name="Group 151"/>
          <p:cNvGraphicFramePr>
            <a:graphicFrameLocks noGrp="1"/>
          </p:cNvGraphicFramePr>
          <p:nvPr>
            <p:ph idx="1"/>
          </p:nvPr>
        </p:nvGraphicFramePr>
        <p:xfrm>
          <a:off x="1422400" y="1752600"/>
          <a:ext cx="10160000" cy="4243578"/>
        </p:xfrm>
        <a:graphic>
          <a:graphicData uri="http://schemas.openxmlformats.org/drawingml/2006/table">
            <a:tbl>
              <a:tblPr/>
              <a:tblGrid>
                <a:gridCol w="3486395">
                  <a:extLst>
                    <a:ext uri="{9D8B030D-6E8A-4147-A177-3AD203B41FA5}">
                      <a16:colId xmlns:a16="http://schemas.microsoft.com/office/drawing/2014/main" val="2619732761"/>
                    </a:ext>
                  </a:extLst>
                </a:gridCol>
                <a:gridCol w="1202836">
                  <a:extLst>
                    <a:ext uri="{9D8B030D-6E8A-4147-A177-3AD203B41FA5}">
                      <a16:colId xmlns:a16="http://schemas.microsoft.com/office/drawing/2014/main" val="4064575072"/>
                    </a:ext>
                  </a:extLst>
                </a:gridCol>
                <a:gridCol w="3419231">
                  <a:extLst>
                    <a:ext uri="{9D8B030D-6E8A-4147-A177-3AD203B41FA5}">
                      <a16:colId xmlns:a16="http://schemas.microsoft.com/office/drawing/2014/main" val="2342672886"/>
                    </a:ext>
                  </a:extLst>
                </a:gridCol>
                <a:gridCol w="2051538">
                  <a:extLst>
                    <a:ext uri="{9D8B030D-6E8A-4147-A177-3AD203B41FA5}">
                      <a16:colId xmlns:a16="http://schemas.microsoft.com/office/drawing/2014/main" val="772245420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lv-LV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vertices, </a:t>
                      </a:r>
                      <a:r>
                        <a:rPr kumimoji="0" lang="en-US" altLang="lv-LV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no self-loops</a:t>
                      </a:r>
                    </a:p>
                  </a:txBody>
                  <a:tcPr marL="117231" marR="117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Edge</a:t>
                      </a:r>
                      <a:b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Adjacency</a:t>
                      </a:r>
                      <a:b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Adjacency Matrix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227897"/>
                  </a:ext>
                </a:extLst>
              </a:tr>
              <a:tr h="4730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Space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+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+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lv-LV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737452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v.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incidentEdges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deg(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514043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u.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isAdjacentTo 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min(deg(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), deg(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))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846311"/>
                  </a:ext>
                </a:extLst>
              </a:tr>
              <a:tr h="382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insertVertex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lv-LV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250691"/>
                  </a:ext>
                </a:extLst>
              </a:tr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insertEdge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v, w, o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756878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eraseVertex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deg(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lv-LV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84950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eraseEdge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867442"/>
                  </a:ext>
                </a:extLst>
              </a:tr>
            </a:tbl>
          </a:graphicData>
        </a:graphic>
      </p:graphicFrame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5854A1-AC66-4F93-B858-D1387FCAE22F}" type="slidenum">
              <a:rPr lang="en-US" altLang="lv-LV" sz="1400"/>
              <a:pPr eaLnBrk="1" hangingPunct="1"/>
              <a:t>13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4815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Breadth-First Search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Breadth-first search (BFS)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A BFS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Computes a spanning forest of G</a:t>
            </a:r>
          </a:p>
        </p:txBody>
      </p:sp>
      <p:sp>
        <p:nvSpPr>
          <p:cNvPr id="410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BFS on a graph with 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/>
              <a:t> vertices and </a:t>
            </a:r>
            <a:r>
              <a:rPr lang="en-US" altLang="lv-LV" sz="2400" b="1" i="1">
                <a:latin typeface="Times New Roman" panose="02020603050405020304" pitchFamily="18" charset="0"/>
              </a:rPr>
              <a:t>m</a:t>
            </a:r>
            <a:r>
              <a:rPr lang="en-US" altLang="lv-LV" sz="2400"/>
              <a:t> edges takes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>
                <a:latin typeface="Symbol" panose="05050102010706020507" pitchFamily="18" charset="2"/>
              </a:rPr>
              <a:t> + </a:t>
            </a:r>
            <a:r>
              <a:rPr lang="en-US" altLang="lv-LV" sz="2400" b="1" i="1">
                <a:latin typeface="Times New Roman" panose="02020603050405020304" pitchFamily="18" charset="0"/>
              </a:rPr>
              <a:t>m</a:t>
            </a:r>
            <a:r>
              <a:rPr lang="en-US" altLang="lv-LV" sz="2400">
                <a:latin typeface="Times New Roman" panose="02020603050405020304" pitchFamily="18" charset="0"/>
              </a:rPr>
              <a:t> )</a:t>
            </a:r>
            <a:r>
              <a:rPr lang="en-US" altLang="lv-LV" sz="2400"/>
              <a:t> time</a:t>
            </a:r>
          </a:p>
          <a:p>
            <a:pPr eaLnBrk="1" hangingPunct="1"/>
            <a:r>
              <a:rPr lang="en-US" altLang="lv-LV" sz="2400"/>
              <a:t>BFS can be further extended to solve other graph problems</a:t>
            </a:r>
          </a:p>
          <a:p>
            <a:pPr lvl="1" eaLnBrk="1" hangingPunct="1"/>
            <a:r>
              <a:rPr lang="en-US" altLang="lv-LV" sz="2000"/>
              <a:t>Find and report a path with the minimum number of edges between two given vertices </a:t>
            </a:r>
          </a:p>
          <a:p>
            <a:pPr lvl="1" eaLnBrk="1" hangingPunct="1"/>
            <a:r>
              <a:rPr lang="en-US" altLang="lv-LV" sz="2000"/>
              <a:t>Find a simple cycle, if there is one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2A0EDB-5069-4544-86E2-1EFBD046AFE8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57497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BFS Algorithm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1422400" y="1752600"/>
            <a:ext cx="4978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1800"/>
              <a:t>The algorithm uses a mechanism for setting and getting “labels” of vertices and edges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1CECA1-FCAE-4D0F-9617-ECC927129FF2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6781800" y="1576552"/>
            <a:ext cx="4419600" cy="482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empty sequence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.insertBack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.empty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L</a:t>
            </a:r>
            <a:r>
              <a:rPr lang="en-US" altLang="lv-LV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 baseline="-25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empty sequence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L</a:t>
            </a:r>
            <a:r>
              <a:rPr lang="en-US" altLang="lv-LV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.elements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v.incidentEdges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DISCOVERY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		L</a:t>
            </a:r>
            <a:r>
              <a:rPr lang="en-US" altLang="lv-LV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 baseline="-25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.insertBack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CROSS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2209800" y="2738439"/>
            <a:ext cx="3581400" cy="3582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labeling of the edges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and partition of the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vertices 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 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92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93BCED8-8684-4487-AAF0-1661241A3C7B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  <p:sp>
        <p:nvSpPr>
          <p:cNvPr id="6148" name="AutoShape 86"/>
          <p:cNvSpPr>
            <a:spLocks noChangeArrowheads="1"/>
          </p:cNvSpPr>
          <p:nvPr/>
        </p:nvSpPr>
        <p:spPr bwMode="auto">
          <a:xfrm>
            <a:off x="2635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49" name="AutoShape 81"/>
          <p:cNvSpPr>
            <a:spLocks noChangeArrowheads="1"/>
          </p:cNvSpPr>
          <p:nvPr/>
        </p:nvSpPr>
        <p:spPr bwMode="auto">
          <a:xfrm>
            <a:off x="3240089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1" name="Oval 4"/>
          <p:cNvSpPr>
            <a:spLocks noChangeAspect="1" noChangeArrowheads="1"/>
          </p:cNvSpPr>
          <p:nvPr/>
        </p:nvSpPr>
        <p:spPr bwMode="auto">
          <a:xfrm>
            <a:off x="4078288" y="4997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6152" name="Oval 5"/>
          <p:cNvSpPr>
            <a:spLocks noChangeAspect="1" noChangeArrowheads="1"/>
          </p:cNvSpPr>
          <p:nvPr/>
        </p:nvSpPr>
        <p:spPr bwMode="auto">
          <a:xfrm>
            <a:off x="2857501" y="499745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6153" name="Oval 6"/>
          <p:cNvSpPr>
            <a:spLocks noChangeAspect="1" noChangeArrowheads="1"/>
          </p:cNvSpPr>
          <p:nvPr/>
        </p:nvSpPr>
        <p:spPr bwMode="auto">
          <a:xfrm>
            <a:off x="3486151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6154" name="Oval 7"/>
          <p:cNvSpPr>
            <a:spLocks noChangeAspect="1" noChangeArrowheads="1"/>
          </p:cNvSpPr>
          <p:nvPr/>
        </p:nvSpPr>
        <p:spPr bwMode="auto">
          <a:xfrm>
            <a:off x="3467101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6155" name="AutoShape 8"/>
          <p:cNvCxnSpPr>
            <a:cxnSpLocks noChangeAspect="1" noChangeShapeType="1"/>
            <a:stCxn id="6153" idx="3"/>
            <a:endCxn id="6152" idx="7"/>
          </p:cNvCxnSpPr>
          <p:nvPr/>
        </p:nvCxnSpPr>
        <p:spPr bwMode="auto">
          <a:xfrm flipH="1">
            <a:off x="3170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AutoShape 9"/>
          <p:cNvCxnSpPr>
            <a:cxnSpLocks noChangeAspect="1" noChangeShapeType="1"/>
            <a:stCxn id="6154" idx="1"/>
            <a:endCxn id="6152" idx="5"/>
          </p:cNvCxnSpPr>
          <p:nvPr/>
        </p:nvCxnSpPr>
        <p:spPr bwMode="auto">
          <a:xfrm flipH="1" flipV="1">
            <a:off x="3170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0"/>
          <p:cNvCxnSpPr>
            <a:cxnSpLocks noChangeAspect="1" noChangeShapeType="1"/>
            <a:stCxn id="6154" idx="7"/>
            <a:endCxn id="6151" idx="3"/>
          </p:cNvCxnSpPr>
          <p:nvPr/>
        </p:nvCxnSpPr>
        <p:spPr bwMode="auto">
          <a:xfrm flipV="1">
            <a:off x="3779839" y="531971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1"/>
          <p:cNvCxnSpPr>
            <a:cxnSpLocks noChangeAspect="1" noChangeShapeType="1"/>
            <a:stCxn id="6153" idx="5"/>
            <a:endCxn id="6151" idx="1"/>
          </p:cNvCxnSpPr>
          <p:nvPr/>
        </p:nvCxnSpPr>
        <p:spPr bwMode="auto">
          <a:xfrm>
            <a:off x="3798889" y="4597401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2"/>
          <p:cNvCxnSpPr>
            <a:cxnSpLocks noChangeAspect="1" noChangeShapeType="1"/>
            <a:stCxn id="6152" idx="6"/>
            <a:endCxn id="6151" idx="2"/>
          </p:cNvCxnSpPr>
          <p:nvPr/>
        </p:nvCxnSpPr>
        <p:spPr bwMode="auto">
          <a:xfrm>
            <a:off x="3241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0" name="Oval 13"/>
          <p:cNvSpPr>
            <a:spLocks noChangeAspect="1" noChangeArrowheads="1"/>
          </p:cNvSpPr>
          <p:nvPr/>
        </p:nvSpPr>
        <p:spPr bwMode="auto">
          <a:xfrm>
            <a:off x="5300663" y="4997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6161" name="AutoShape 15"/>
          <p:cNvCxnSpPr>
            <a:cxnSpLocks noChangeAspect="1" noChangeShapeType="1"/>
            <a:stCxn id="6176" idx="7"/>
            <a:endCxn id="6160" idx="3"/>
          </p:cNvCxnSpPr>
          <p:nvPr/>
        </p:nvCxnSpPr>
        <p:spPr bwMode="auto">
          <a:xfrm flipV="1">
            <a:off x="5002214" y="531971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6"/>
          <p:cNvCxnSpPr>
            <a:cxnSpLocks noChangeAspect="1" noChangeShapeType="1"/>
            <a:stCxn id="6160" idx="1"/>
            <a:endCxn id="6153" idx="6"/>
          </p:cNvCxnSpPr>
          <p:nvPr/>
        </p:nvCxnSpPr>
        <p:spPr bwMode="auto">
          <a:xfrm flipH="1" flipV="1">
            <a:off x="3870326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Text Box 58"/>
          <p:cNvSpPr txBox="1">
            <a:spLocks noChangeArrowheads="1"/>
          </p:cNvSpPr>
          <p:nvPr/>
        </p:nvSpPr>
        <p:spPr bwMode="auto">
          <a:xfrm>
            <a:off x="3336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6164" name="Text Box 60"/>
          <p:cNvSpPr txBox="1">
            <a:spLocks noChangeArrowheads="1"/>
          </p:cNvSpPr>
          <p:nvPr/>
        </p:nvSpPr>
        <p:spPr bwMode="auto">
          <a:xfrm>
            <a:off x="3303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6165" name="Oval 61"/>
          <p:cNvSpPr>
            <a:spLocks noChangeAspect="1" noChangeArrowheads="1"/>
          </p:cNvSpPr>
          <p:nvPr/>
        </p:nvSpPr>
        <p:spPr bwMode="auto">
          <a:xfrm>
            <a:off x="2525713" y="2117726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6166" name="Text Box 62"/>
          <p:cNvSpPr txBox="1">
            <a:spLocks noChangeArrowheads="1"/>
          </p:cNvSpPr>
          <p:nvPr/>
        </p:nvSpPr>
        <p:spPr bwMode="auto">
          <a:xfrm>
            <a:off x="3336926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6167" name="Oval 63"/>
          <p:cNvSpPr>
            <a:spLocks noChangeAspect="1" noChangeArrowheads="1"/>
          </p:cNvSpPr>
          <p:nvPr/>
        </p:nvSpPr>
        <p:spPr bwMode="auto">
          <a:xfrm>
            <a:off x="2525713" y="16891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6168" name="Text Box 64"/>
          <p:cNvSpPr txBox="1">
            <a:spLocks noChangeArrowheads="1"/>
          </p:cNvSpPr>
          <p:nvPr/>
        </p:nvSpPr>
        <p:spPr bwMode="auto">
          <a:xfrm>
            <a:off x="3336926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unexplored vertex</a:t>
            </a:r>
          </a:p>
        </p:txBody>
      </p:sp>
      <p:sp>
        <p:nvSpPr>
          <p:cNvPr id="6169" name="Text Box 65"/>
          <p:cNvSpPr txBox="1">
            <a:spLocks noChangeArrowheads="1"/>
          </p:cNvSpPr>
          <p:nvPr/>
        </p:nvSpPr>
        <p:spPr bwMode="auto">
          <a:xfrm>
            <a:off x="3336926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unexplored edge</a:t>
            </a:r>
          </a:p>
        </p:txBody>
      </p:sp>
      <p:grpSp>
        <p:nvGrpSpPr>
          <p:cNvPr id="6170" name="Group 73"/>
          <p:cNvGrpSpPr>
            <a:grpSpLocks/>
          </p:cNvGrpSpPr>
          <p:nvPr/>
        </p:nvGrpSpPr>
        <p:grpSpPr bwMode="auto">
          <a:xfrm>
            <a:off x="2270125" y="2728914"/>
            <a:ext cx="877888" cy="852487"/>
            <a:chOff x="432" y="1691"/>
            <a:chExt cx="937" cy="537"/>
          </a:xfrm>
        </p:grpSpPr>
        <p:sp>
          <p:nvSpPr>
            <p:cNvPr id="6217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6218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6219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6171" name="AutoShape 75"/>
          <p:cNvSpPr>
            <a:spLocks noChangeArrowheads="1"/>
          </p:cNvSpPr>
          <p:nvPr/>
        </p:nvSpPr>
        <p:spPr bwMode="auto">
          <a:xfrm rot="5400000">
            <a:off x="8283576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2" name="AutoShape 76"/>
          <p:cNvSpPr>
            <a:spLocks noChangeArrowheads="1"/>
          </p:cNvSpPr>
          <p:nvPr/>
        </p:nvSpPr>
        <p:spPr bwMode="auto">
          <a:xfrm rot="8100000" flipH="1" flipV="1">
            <a:off x="5729288" y="3629026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3" name="Text Box 78"/>
          <p:cNvSpPr txBox="1">
            <a:spLocks noChangeArrowheads="1"/>
          </p:cNvSpPr>
          <p:nvPr/>
        </p:nvSpPr>
        <p:spPr bwMode="auto">
          <a:xfrm>
            <a:off x="2743201" y="40227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74" name="Text Box 82"/>
          <p:cNvSpPr txBox="1">
            <a:spLocks noChangeArrowheads="1"/>
          </p:cNvSpPr>
          <p:nvPr/>
        </p:nvSpPr>
        <p:spPr bwMode="auto">
          <a:xfrm>
            <a:off x="2133601" y="47466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6175" name="AutoShape 83"/>
          <p:cNvCxnSpPr>
            <a:cxnSpLocks noChangeAspect="1" noChangeShapeType="1"/>
            <a:stCxn id="6151" idx="6"/>
            <a:endCxn id="6160" idx="2"/>
          </p:cNvCxnSpPr>
          <p:nvPr/>
        </p:nvCxnSpPr>
        <p:spPr bwMode="auto">
          <a:xfrm>
            <a:off x="4452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6" name="Oval 84"/>
          <p:cNvSpPr>
            <a:spLocks noChangeAspect="1" noChangeArrowheads="1"/>
          </p:cNvSpPr>
          <p:nvPr/>
        </p:nvSpPr>
        <p:spPr bwMode="auto">
          <a:xfrm>
            <a:off x="4689476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6177" name="AutoShape 85"/>
          <p:cNvCxnSpPr>
            <a:cxnSpLocks noChangeAspect="1" noChangeShapeType="1"/>
            <a:stCxn id="6151" idx="5"/>
            <a:endCxn id="6176" idx="1"/>
          </p:cNvCxnSpPr>
          <p:nvPr/>
        </p:nvCxnSpPr>
        <p:spPr bwMode="auto">
          <a:xfrm>
            <a:off x="4391025" y="5319714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78" name="Group 106"/>
          <p:cNvGrpSpPr>
            <a:grpSpLocks/>
          </p:cNvGrpSpPr>
          <p:nvPr/>
        </p:nvGrpSpPr>
        <p:grpSpPr bwMode="auto">
          <a:xfrm>
            <a:off x="6715126" y="1289051"/>
            <a:ext cx="3533775" cy="2073275"/>
            <a:chOff x="3264" y="812"/>
            <a:chExt cx="2226" cy="1306"/>
          </a:xfrm>
        </p:grpSpPr>
        <p:sp>
          <p:nvSpPr>
            <p:cNvPr id="6198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199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200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6201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6202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6203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6204" name="AutoShape 93"/>
            <p:cNvCxnSpPr>
              <a:cxnSpLocks noChangeAspect="1" noChangeShapeType="1"/>
              <a:stCxn id="6202" idx="3"/>
              <a:endCxn id="6201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5" name="AutoShape 94"/>
            <p:cNvCxnSpPr>
              <a:cxnSpLocks noChangeAspect="1" noChangeShapeType="1"/>
              <a:stCxn id="6203" idx="1"/>
              <a:endCxn id="6201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6" name="AutoShape 95"/>
            <p:cNvCxnSpPr>
              <a:cxnSpLocks noChangeAspect="1" noChangeShapeType="1"/>
              <a:stCxn id="6203" idx="7"/>
              <a:endCxn id="6200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7" name="AutoShape 96"/>
            <p:cNvCxnSpPr>
              <a:cxnSpLocks noChangeAspect="1" noChangeShapeType="1"/>
              <a:stCxn id="6202" idx="5"/>
              <a:endCxn id="6200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8" name="AutoShape 97"/>
            <p:cNvCxnSpPr>
              <a:cxnSpLocks noChangeAspect="1" noChangeShapeType="1"/>
              <a:stCxn id="6201" idx="6"/>
              <a:endCxn id="6200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09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6210" name="AutoShape 99"/>
            <p:cNvCxnSpPr>
              <a:cxnSpLocks noChangeAspect="1" noChangeShapeType="1"/>
              <a:stCxn id="6215" idx="7"/>
              <a:endCxn id="6209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1" name="AutoShape 100"/>
            <p:cNvCxnSpPr>
              <a:cxnSpLocks noChangeAspect="1" noChangeShapeType="1"/>
              <a:stCxn id="6209" idx="1"/>
              <a:endCxn id="6202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12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13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6214" name="AutoShape 103"/>
            <p:cNvCxnSpPr>
              <a:cxnSpLocks noChangeAspect="1" noChangeShapeType="1"/>
              <a:stCxn id="6200" idx="6"/>
              <a:endCxn id="6209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15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6216" name="AutoShape 105"/>
            <p:cNvCxnSpPr>
              <a:cxnSpLocks noChangeAspect="1" noChangeShapeType="1"/>
              <a:stCxn id="6200" idx="5"/>
              <a:endCxn id="6215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79" name="AutoShape 108"/>
          <p:cNvSpPr>
            <a:spLocks noChangeArrowheads="1"/>
          </p:cNvSpPr>
          <p:nvPr/>
        </p:nvSpPr>
        <p:spPr bwMode="auto">
          <a:xfrm>
            <a:off x="7215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0" name="AutoShape 109"/>
          <p:cNvSpPr>
            <a:spLocks noChangeArrowheads="1"/>
          </p:cNvSpPr>
          <p:nvPr/>
        </p:nvSpPr>
        <p:spPr bwMode="auto">
          <a:xfrm>
            <a:off x="7820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1" name="Oval 110"/>
          <p:cNvSpPr>
            <a:spLocks noChangeAspect="1" noChangeArrowheads="1"/>
          </p:cNvSpPr>
          <p:nvPr/>
        </p:nvSpPr>
        <p:spPr bwMode="auto">
          <a:xfrm>
            <a:off x="8658226" y="499745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6182" name="Oval 111"/>
          <p:cNvSpPr>
            <a:spLocks noChangeAspect="1" noChangeArrowheads="1"/>
          </p:cNvSpPr>
          <p:nvPr/>
        </p:nvSpPr>
        <p:spPr bwMode="auto">
          <a:xfrm>
            <a:off x="7437438" y="4997451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6183" name="Oval 112"/>
          <p:cNvSpPr>
            <a:spLocks noChangeAspect="1" noChangeArrowheads="1"/>
          </p:cNvSpPr>
          <p:nvPr/>
        </p:nvSpPr>
        <p:spPr bwMode="auto">
          <a:xfrm>
            <a:off x="8066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6184" name="Oval 113"/>
          <p:cNvSpPr>
            <a:spLocks noChangeAspect="1" noChangeArrowheads="1"/>
          </p:cNvSpPr>
          <p:nvPr/>
        </p:nvSpPr>
        <p:spPr bwMode="auto">
          <a:xfrm>
            <a:off x="8047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6185" name="AutoShape 114"/>
          <p:cNvCxnSpPr>
            <a:cxnSpLocks noChangeAspect="1" noChangeShapeType="1"/>
            <a:stCxn id="6183" idx="3"/>
            <a:endCxn id="6182" idx="7"/>
          </p:cNvCxnSpPr>
          <p:nvPr/>
        </p:nvCxnSpPr>
        <p:spPr bwMode="auto">
          <a:xfrm flipH="1">
            <a:off x="7750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6" name="AutoShape 115"/>
          <p:cNvCxnSpPr>
            <a:cxnSpLocks noChangeAspect="1" noChangeShapeType="1"/>
            <a:stCxn id="6184" idx="1"/>
            <a:endCxn id="6182" idx="5"/>
          </p:cNvCxnSpPr>
          <p:nvPr/>
        </p:nvCxnSpPr>
        <p:spPr bwMode="auto">
          <a:xfrm flipH="1" flipV="1">
            <a:off x="7750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7" name="AutoShape 116"/>
          <p:cNvCxnSpPr>
            <a:cxnSpLocks noChangeAspect="1" noChangeShapeType="1"/>
            <a:stCxn id="6184" idx="7"/>
            <a:endCxn id="6181" idx="3"/>
          </p:cNvCxnSpPr>
          <p:nvPr/>
        </p:nvCxnSpPr>
        <p:spPr bwMode="auto">
          <a:xfrm flipV="1">
            <a:off x="8359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8" name="AutoShape 117"/>
          <p:cNvCxnSpPr>
            <a:cxnSpLocks noChangeAspect="1" noChangeShapeType="1"/>
            <a:stCxn id="6183" idx="5"/>
            <a:endCxn id="6181" idx="1"/>
          </p:cNvCxnSpPr>
          <p:nvPr/>
        </p:nvCxnSpPr>
        <p:spPr bwMode="auto">
          <a:xfrm>
            <a:off x="8378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9" name="AutoShape 118"/>
          <p:cNvCxnSpPr>
            <a:cxnSpLocks noChangeAspect="1" noChangeShapeType="1"/>
            <a:stCxn id="6182" idx="6"/>
            <a:endCxn id="6181" idx="2"/>
          </p:cNvCxnSpPr>
          <p:nvPr/>
        </p:nvCxnSpPr>
        <p:spPr bwMode="auto">
          <a:xfrm>
            <a:off x="7821614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0" name="Oval 119"/>
          <p:cNvSpPr>
            <a:spLocks noChangeAspect="1" noChangeArrowheads="1"/>
          </p:cNvSpPr>
          <p:nvPr/>
        </p:nvSpPr>
        <p:spPr bwMode="auto">
          <a:xfrm>
            <a:off x="9880601" y="499745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6191" name="AutoShape 120"/>
          <p:cNvCxnSpPr>
            <a:cxnSpLocks noChangeAspect="1" noChangeShapeType="1"/>
            <a:stCxn id="6196" idx="7"/>
            <a:endCxn id="6190" idx="3"/>
          </p:cNvCxnSpPr>
          <p:nvPr/>
        </p:nvCxnSpPr>
        <p:spPr bwMode="auto">
          <a:xfrm flipV="1">
            <a:off x="9582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2" name="AutoShape 121"/>
          <p:cNvCxnSpPr>
            <a:cxnSpLocks noChangeAspect="1" noChangeShapeType="1"/>
            <a:stCxn id="6190" idx="1"/>
            <a:endCxn id="6183" idx="6"/>
          </p:cNvCxnSpPr>
          <p:nvPr/>
        </p:nvCxnSpPr>
        <p:spPr bwMode="auto">
          <a:xfrm flipH="1" flipV="1">
            <a:off x="8450264" y="4448176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3" name="Text Box 122"/>
          <p:cNvSpPr txBox="1">
            <a:spLocks noChangeArrowheads="1"/>
          </p:cNvSpPr>
          <p:nvPr/>
        </p:nvSpPr>
        <p:spPr bwMode="auto">
          <a:xfrm>
            <a:off x="7323139" y="40227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94" name="Text Box 123"/>
          <p:cNvSpPr txBox="1">
            <a:spLocks noChangeArrowheads="1"/>
          </p:cNvSpPr>
          <p:nvPr/>
        </p:nvSpPr>
        <p:spPr bwMode="auto">
          <a:xfrm>
            <a:off x="6713539" y="47466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6195" name="AutoShape 124"/>
          <p:cNvCxnSpPr>
            <a:cxnSpLocks noChangeAspect="1" noChangeShapeType="1"/>
            <a:stCxn id="6181" idx="6"/>
            <a:endCxn id="6190" idx="2"/>
          </p:cNvCxnSpPr>
          <p:nvPr/>
        </p:nvCxnSpPr>
        <p:spPr bwMode="auto">
          <a:xfrm>
            <a:off x="9042401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6" name="Oval 125"/>
          <p:cNvSpPr>
            <a:spLocks noChangeAspect="1" noChangeArrowheads="1"/>
          </p:cNvSpPr>
          <p:nvPr/>
        </p:nvSpPr>
        <p:spPr bwMode="auto">
          <a:xfrm>
            <a:off x="9269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6197" name="AutoShape 126"/>
          <p:cNvCxnSpPr>
            <a:cxnSpLocks noChangeAspect="1" noChangeShapeType="1"/>
            <a:stCxn id="6181" idx="5"/>
            <a:endCxn id="6196" idx="1"/>
          </p:cNvCxnSpPr>
          <p:nvPr/>
        </p:nvCxnSpPr>
        <p:spPr bwMode="auto">
          <a:xfrm>
            <a:off x="8970964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033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Breadth-First Search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9B14BB9-227A-4515-96D2-47B18FC04724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(cont.)</a:t>
            </a:r>
          </a:p>
        </p:txBody>
      </p:sp>
      <p:sp>
        <p:nvSpPr>
          <p:cNvPr id="7173" name="AutoShape 1079"/>
          <p:cNvSpPr>
            <a:spLocks noChangeArrowheads="1"/>
          </p:cNvSpPr>
          <p:nvPr/>
        </p:nvSpPr>
        <p:spPr bwMode="auto">
          <a:xfrm rot="5400000">
            <a:off x="8234363" y="37576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4" name="AutoShape 1080"/>
          <p:cNvSpPr>
            <a:spLocks noChangeArrowheads="1"/>
          </p:cNvSpPr>
          <p:nvPr/>
        </p:nvSpPr>
        <p:spPr bwMode="auto">
          <a:xfrm rot="8100000" flipH="1" flipV="1">
            <a:off x="5691188" y="37338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5" name="AutoShape 1081"/>
          <p:cNvSpPr>
            <a:spLocks noChangeArrowheads="1"/>
          </p:cNvSpPr>
          <p:nvPr/>
        </p:nvSpPr>
        <p:spPr bwMode="auto">
          <a:xfrm rot="5400000">
            <a:off x="3814763" y="37576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7176" name="Group 1101"/>
          <p:cNvGrpSpPr>
            <a:grpSpLocks/>
          </p:cNvGrpSpPr>
          <p:nvPr/>
        </p:nvGrpSpPr>
        <p:grpSpPr bwMode="auto">
          <a:xfrm>
            <a:off x="2219326" y="1508126"/>
            <a:ext cx="3649663" cy="2073275"/>
            <a:chOff x="384" y="950"/>
            <a:chExt cx="2299" cy="1306"/>
          </a:xfrm>
        </p:grpSpPr>
        <p:sp>
          <p:nvSpPr>
            <p:cNvPr id="7243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44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45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7246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7247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7248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7249" name="AutoShape 1088"/>
            <p:cNvCxnSpPr>
              <a:cxnSpLocks noChangeAspect="1" noChangeShapeType="1"/>
              <a:stCxn id="7247" idx="3"/>
              <a:endCxn id="7246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0" name="AutoShape 1089"/>
            <p:cNvCxnSpPr>
              <a:cxnSpLocks noChangeAspect="1" noChangeShapeType="1"/>
              <a:stCxn id="7248" idx="1"/>
              <a:endCxn id="7246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1" name="AutoShape 1090"/>
            <p:cNvCxnSpPr>
              <a:cxnSpLocks noChangeAspect="1" noChangeShapeType="1"/>
              <a:stCxn id="7248" idx="7"/>
              <a:endCxn id="7245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2" name="AutoShape 1091"/>
            <p:cNvCxnSpPr>
              <a:cxnSpLocks noChangeAspect="1" noChangeShapeType="1"/>
              <a:stCxn id="7247" idx="5"/>
              <a:endCxn id="7245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3" name="AutoShape 1092"/>
            <p:cNvCxnSpPr>
              <a:cxnSpLocks noChangeAspect="1" noChangeShapeType="1"/>
              <a:stCxn id="7246" idx="6"/>
              <a:endCxn id="7245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54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7255" name="AutoShape 1094"/>
            <p:cNvCxnSpPr>
              <a:cxnSpLocks noChangeAspect="1" noChangeShapeType="1"/>
              <a:stCxn id="7260" idx="7"/>
              <a:endCxn id="7254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6" name="AutoShape 1095"/>
            <p:cNvCxnSpPr>
              <a:cxnSpLocks noChangeAspect="1" noChangeShapeType="1"/>
              <a:stCxn id="7254" idx="1"/>
              <a:endCxn id="7247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57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58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259" name="AutoShape 1098"/>
            <p:cNvCxnSpPr>
              <a:cxnSpLocks noChangeAspect="1" noChangeShapeType="1"/>
              <a:stCxn id="7245" idx="6"/>
              <a:endCxn id="7254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60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7261" name="AutoShape 1100"/>
            <p:cNvCxnSpPr>
              <a:cxnSpLocks noChangeAspect="1" noChangeShapeType="1"/>
              <a:stCxn id="7245" idx="5"/>
              <a:endCxn id="7260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77" name="Group 1125"/>
          <p:cNvGrpSpPr>
            <a:grpSpLocks/>
          </p:cNvGrpSpPr>
          <p:nvPr/>
        </p:nvGrpSpPr>
        <p:grpSpPr bwMode="auto">
          <a:xfrm>
            <a:off x="2219326" y="4151314"/>
            <a:ext cx="3649663" cy="2130425"/>
            <a:chOff x="438" y="2616"/>
            <a:chExt cx="2299" cy="1342"/>
          </a:xfrm>
        </p:grpSpPr>
        <p:sp>
          <p:nvSpPr>
            <p:cNvPr id="7222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3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4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5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7226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7227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7228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7229" name="AutoShape 1109"/>
            <p:cNvCxnSpPr>
              <a:cxnSpLocks noChangeAspect="1" noChangeShapeType="1"/>
              <a:stCxn id="7227" idx="3"/>
              <a:endCxn id="7226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0" name="AutoShape 1110"/>
            <p:cNvCxnSpPr>
              <a:cxnSpLocks noChangeAspect="1" noChangeShapeType="1"/>
              <a:stCxn id="7228" idx="1"/>
              <a:endCxn id="7226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1" name="AutoShape 1111"/>
            <p:cNvCxnSpPr>
              <a:cxnSpLocks noChangeAspect="1" noChangeShapeType="1"/>
              <a:stCxn id="7228" idx="7"/>
              <a:endCxn id="7225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2" name="AutoShape 1112"/>
            <p:cNvCxnSpPr>
              <a:cxnSpLocks noChangeAspect="1" noChangeShapeType="1"/>
              <a:stCxn id="7227" idx="5"/>
              <a:endCxn id="7225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3" name="AutoShape 1113"/>
            <p:cNvCxnSpPr>
              <a:cxnSpLocks noChangeAspect="1" noChangeShapeType="1"/>
              <a:stCxn id="7226" idx="6"/>
              <a:endCxn id="7225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34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7235" name="AutoShape 1115"/>
            <p:cNvCxnSpPr>
              <a:cxnSpLocks noChangeAspect="1" noChangeShapeType="1"/>
              <a:stCxn id="7240" idx="7"/>
              <a:endCxn id="7234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6" name="AutoShape 1116"/>
            <p:cNvCxnSpPr>
              <a:cxnSpLocks noChangeAspect="1" noChangeShapeType="1"/>
              <a:stCxn id="7234" idx="1"/>
              <a:endCxn id="7227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37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38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239" name="AutoShape 1119"/>
            <p:cNvCxnSpPr>
              <a:cxnSpLocks noChangeAspect="1" noChangeShapeType="1"/>
              <a:stCxn id="7225" idx="6"/>
              <a:endCxn id="7234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40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7241" name="AutoShape 1121"/>
            <p:cNvCxnSpPr>
              <a:cxnSpLocks noChangeAspect="1" noChangeShapeType="1"/>
              <a:stCxn id="7225" idx="5"/>
              <a:endCxn id="7240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42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178" name="Group 1170"/>
          <p:cNvGrpSpPr>
            <a:grpSpLocks/>
          </p:cNvGrpSpPr>
          <p:nvPr/>
        </p:nvGrpSpPr>
        <p:grpSpPr bwMode="auto">
          <a:xfrm>
            <a:off x="6637338" y="1508126"/>
            <a:ext cx="3649662" cy="2130425"/>
            <a:chOff x="3072" y="950"/>
            <a:chExt cx="2299" cy="1342"/>
          </a:xfrm>
        </p:grpSpPr>
        <p:sp>
          <p:nvSpPr>
            <p:cNvPr id="7201" name="AutoShape 1127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2" name="AutoShape 1128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3" name="AutoShape 1129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4" name="Oval 1130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7205" name="Oval 1131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7206" name="Oval 1132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7207" name="Oval 1133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7208" name="AutoShape 1134"/>
            <p:cNvCxnSpPr>
              <a:cxnSpLocks noChangeAspect="1" noChangeShapeType="1"/>
              <a:stCxn id="7206" idx="3"/>
              <a:endCxn id="7205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9" name="AutoShape 1135"/>
            <p:cNvCxnSpPr>
              <a:cxnSpLocks noChangeAspect="1" noChangeShapeType="1"/>
              <a:stCxn id="7207" idx="1"/>
              <a:endCxn id="7205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0" name="AutoShape 1136"/>
            <p:cNvCxnSpPr>
              <a:cxnSpLocks noChangeAspect="1" noChangeShapeType="1"/>
              <a:stCxn id="7207" idx="7"/>
              <a:endCxn id="7204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1" name="AutoShape 1137"/>
            <p:cNvCxnSpPr>
              <a:cxnSpLocks noChangeAspect="1" noChangeShapeType="1"/>
              <a:stCxn id="7206" idx="5"/>
              <a:endCxn id="7204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2" name="AutoShape 1138"/>
            <p:cNvCxnSpPr>
              <a:cxnSpLocks noChangeAspect="1" noChangeShapeType="1"/>
              <a:stCxn id="7205" idx="6"/>
              <a:endCxn id="7204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3" name="Oval 1139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7214" name="AutoShape 1140"/>
            <p:cNvCxnSpPr>
              <a:cxnSpLocks noChangeAspect="1" noChangeShapeType="1"/>
              <a:stCxn id="7219" idx="7"/>
              <a:endCxn id="7213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AutoShape 1141"/>
            <p:cNvCxnSpPr>
              <a:cxnSpLocks noChangeAspect="1" noChangeShapeType="1"/>
              <a:stCxn id="7213" idx="1"/>
              <a:endCxn id="7206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6" name="Text Box 1142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17" name="Text Box 1143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218" name="AutoShape 1144"/>
            <p:cNvCxnSpPr>
              <a:cxnSpLocks noChangeAspect="1" noChangeShapeType="1"/>
              <a:stCxn id="7204" idx="6"/>
              <a:endCxn id="7213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9" name="Oval 1145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7220" name="AutoShape 1146"/>
            <p:cNvCxnSpPr>
              <a:cxnSpLocks noChangeAspect="1" noChangeShapeType="1"/>
              <a:stCxn id="7204" idx="5"/>
              <a:endCxn id="7219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1" name="Text Box 1147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179" name="Group 1171"/>
          <p:cNvGrpSpPr>
            <a:grpSpLocks/>
          </p:cNvGrpSpPr>
          <p:nvPr/>
        </p:nvGrpSpPr>
        <p:grpSpPr bwMode="auto">
          <a:xfrm>
            <a:off x="6637338" y="4151314"/>
            <a:ext cx="3649662" cy="2130425"/>
            <a:chOff x="3221" y="2615"/>
            <a:chExt cx="2299" cy="1342"/>
          </a:xfrm>
        </p:grpSpPr>
        <p:sp>
          <p:nvSpPr>
            <p:cNvPr id="7180" name="AutoShape 1148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1" name="AutoShape 1149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2" name="AutoShape 1150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3" name="Oval 1151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7184" name="Oval 1152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7185" name="Oval 1153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7186" name="Oval 1154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7187" name="AutoShape 1155"/>
            <p:cNvCxnSpPr>
              <a:cxnSpLocks noChangeAspect="1" noChangeShapeType="1"/>
              <a:stCxn id="7185" idx="3"/>
              <a:endCxn id="7184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156"/>
            <p:cNvCxnSpPr>
              <a:cxnSpLocks noChangeAspect="1" noChangeShapeType="1"/>
              <a:stCxn id="7186" idx="1"/>
              <a:endCxn id="7184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AutoShape 1157"/>
            <p:cNvCxnSpPr>
              <a:cxnSpLocks noChangeAspect="1" noChangeShapeType="1"/>
              <a:stCxn id="7186" idx="7"/>
              <a:endCxn id="7183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AutoShape 1158"/>
            <p:cNvCxnSpPr>
              <a:cxnSpLocks noChangeAspect="1" noChangeShapeType="1"/>
              <a:stCxn id="7185" idx="5"/>
              <a:endCxn id="7183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1" name="AutoShape 1159"/>
            <p:cNvCxnSpPr>
              <a:cxnSpLocks noChangeAspect="1" noChangeShapeType="1"/>
              <a:stCxn id="7184" idx="6"/>
              <a:endCxn id="7183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2" name="Oval 1160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7193" name="AutoShape 1161"/>
            <p:cNvCxnSpPr>
              <a:cxnSpLocks noChangeAspect="1" noChangeShapeType="1"/>
              <a:stCxn id="7198" idx="7"/>
              <a:endCxn id="7192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4" name="AutoShape 1162"/>
            <p:cNvCxnSpPr>
              <a:cxnSpLocks noChangeAspect="1" noChangeShapeType="1"/>
              <a:stCxn id="7192" idx="1"/>
              <a:endCxn id="7185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5" name="Text Box 1163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96" name="Text Box 1164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197" name="AutoShape 1165"/>
            <p:cNvCxnSpPr>
              <a:cxnSpLocks noChangeAspect="1" noChangeShapeType="1"/>
              <a:stCxn id="7183" idx="6"/>
              <a:endCxn id="7192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8" name="Oval 1166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7199" name="AutoShape 1167"/>
            <p:cNvCxnSpPr>
              <a:cxnSpLocks noChangeAspect="1" noChangeShapeType="1"/>
              <a:stCxn id="7183" idx="5"/>
              <a:endCxn id="7198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0" name="Text Box 1168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3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Breadth-First Search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5ED8172-3CDA-4B98-9937-CEA5495D43FD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(cont.)</a:t>
            </a:r>
          </a:p>
        </p:txBody>
      </p:sp>
      <p:grpSp>
        <p:nvGrpSpPr>
          <p:cNvPr id="8197" name="Group 3"/>
          <p:cNvGrpSpPr>
            <a:grpSpLocks/>
          </p:cNvGrpSpPr>
          <p:nvPr/>
        </p:nvGrpSpPr>
        <p:grpSpPr bwMode="auto">
          <a:xfrm>
            <a:off x="2133601" y="1450976"/>
            <a:ext cx="3649663" cy="2130425"/>
            <a:chOff x="3221" y="2615"/>
            <a:chExt cx="2299" cy="1342"/>
          </a:xfrm>
        </p:grpSpPr>
        <p:sp>
          <p:nvSpPr>
            <p:cNvPr id="8243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4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5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6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8247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8248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8249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8250" name="AutoShape 11"/>
            <p:cNvCxnSpPr>
              <a:cxnSpLocks noChangeAspect="1" noChangeShapeType="1"/>
              <a:stCxn id="8248" idx="3"/>
              <a:endCxn id="8247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1" name="AutoShape 12"/>
            <p:cNvCxnSpPr>
              <a:cxnSpLocks noChangeAspect="1" noChangeShapeType="1"/>
              <a:stCxn id="8249" idx="1"/>
              <a:endCxn id="8247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2" name="AutoShape 13"/>
            <p:cNvCxnSpPr>
              <a:cxnSpLocks noChangeAspect="1" noChangeShapeType="1"/>
              <a:stCxn id="8249" idx="7"/>
              <a:endCxn id="8246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3" name="AutoShape 14"/>
            <p:cNvCxnSpPr>
              <a:cxnSpLocks noChangeAspect="1" noChangeShapeType="1"/>
              <a:stCxn id="8248" idx="5"/>
              <a:endCxn id="8246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4" name="AutoShape 15"/>
            <p:cNvCxnSpPr>
              <a:cxnSpLocks noChangeAspect="1" noChangeShapeType="1"/>
              <a:stCxn id="8247" idx="6"/>
              <a:endCxn id="8246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5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8256" name="AutoShape 17"/>
            <p:cNvCxnSpPr>
              <a:cxnSpLocks noChangeAspect="1" noChangeShapeType="1"/>
              <a:stCxn id="8261" idx="7"/>
              <a:endCxn id="8255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7" name="AutoShape 18"/>
            <p:cNvCxnSpPr>
              <a:cxnSpLocks noChangeAspect="1" noChangeShapeType="1"/>
              <a:stCxn id="8255" idx="1"/>
              <a:endCxn id="8248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8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59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8260" name="AutoShape 21"/>
            <p:cNvCxnSpPr>
              <a:cxnSpLocks noChangeAspect="1" noChangeShapeType="1"/>
              <a:stCxn id="8246" idx="6"/>
              <a:endCxn id="8255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1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8262" name="AutoShape 23"/>
            <p:cNvCxnSpPr>
              <a:cxnSpLocks noChangeAspect="1" noChangeShapeType="1"/>
              <a:stCxn id="8246" idx="5"/>
              <a:endCxn id="8261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3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8198" name="AutoShape 26"/>
          <p:cNvSpPr>
            <a:spLocks noChangeArrowheads="1"/>
          </p:cNvSpPr>
          <p:nvPr/>
        </p:nvSpPr>
        <p:spPr bwMode="auto">
          <a:xfrm rot="8100000" flipH="1" flipV="1">
            <a:off x="5691188" y="37338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199" name="AutoShape 27"/>
          <p:cNvSpPr>
            <a:spLocks noChangeArrowheads="1"/>
          </p:cNvSpPr>
          <p:nvPr/>
        </p:nvSpPr>
        <p:spPr bwMode="auto">
          <a:xfrm rot="5400000">
            <a:off x="3730626" y="37576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8200" name="Group 50"/>
          <p:cNvGrpSpPr>
            <a:grpSpLocks/>
          </p:cNvGrpSpPr>
          <p:nvPr/>
        </p:nvGrpSpPr>
        <p:grpSpPr bwMode="auto">
          <a:xfrm>
            <a:off x="2133601" y="4152901"/>
            <a:ext cx="3649663" cy="2130425"/>
            <a:chOff x="384" y="2616"/>
            <a:chExt cx="2299" cy="1342"/>
          </a:xfrm>
        </p:grpSpPr>
        <p:sp>
          <p:nvSpPr>
            <p:cNvPr id="8222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3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4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5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8226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8227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8228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8229" name="AutoShape 36"/>
            <p:cNvCxnSpPr>
              <a:cxnSpLocks noChangeAspect="1" noChangeShapeType="1"/>
              <a:stCxn id="8227" idx="3"/>
              <a:endCxn id="8226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0" name="AutoShape 37"/>
            <p:cNvCxnSpPr>
              <a:cxnSpLocks noChangeAspect="1" noChangeShapeType="1"/>
              <a:stCxn id="8228" idx="1"/>
              <a:endCxn id="8226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1" name="AutoShape 38"/>
            <p:cNvCxnSpPr>
              <a:cxnSpLocks noChangeAspect="1" noChangeShapeType="1"/>
              <a:stCxn id="8228" idx="7"/>
              <a:endCxn id="8225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2" name="AutoShape 39"/>
            <p:cNvCxnSpPr>
              <a:cxnSpLocks noChangeAspect="1" noChangeShapeType="1"/>
              <a:stCxn id="8227" idx="5"/>
              <a:endCxn id="8225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3" name="AutoShape 40"/>
            <p:cNvCxnSpPr>
              <a:cxnSpLocks noChangeAspect="1" noChangeShapeType="1"/>
              <a:stCxn id="8226" idx="6"/>
              <a:endCxn id="8225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4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8235" name="AutoShape 42"/>
            <p:cNvCxnSpPr>
              <a:cxnSpLocks noChangeAspect="1" noChangeShapeType="1"/>
              <a:stCxn id="8240" idx="7"/>
              <a:endCxn id="8234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6" name="AutoShape 43"/>
            <p:cNvCxnSpPr>
              <a:cxnSpLocks noChangeAspect="1" noChangeShapeType="1"/>
              <a:stCxn id="8234" idx="1"/>
              <a:endCxn id="8227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7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38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8239" name="AutoShape 46"/>
            <p:cNvCxnSpPr>
              <a:cxnSpLocks noChangeAspect="1" noChangeShapeType="1"/>
              <a:stCxn id="8225" idx="6"/>
              <a:endCxn id="8234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0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8241" name="AutoShape 48"/>
            <p:cNvCxnSpPr>
              <a:cxnSpLocks noChangeAspect="1" noChangeShapeType="1"/>
              <a:stCxn id="8225" idx="5"/>
              <a:endCxn id="8240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2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8201" name="AutoShape 52"/>
          <p:cNvSpPr>
            <a:spLocks noChangeArrowheads="1"/>
          </p:cNvSpPr>
          <p:nvPr/>
        </p:nvSpPr>
        <p:spPr bwMode="auto">
          <a:xfrm>
            <a:off x="7567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02" name="AutoShape 53"/>
          <p:cNvSpPr>
            <a:spLocks noChangeArrowheads="1"/>
          </p:cNvSpPr>
          <p:nvPr/>
        </p:nvSpPr>
        <p:spPr bwMode="auto">
          <a:xfrm>
            <a:off x="6972301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03" name="AutoShape 54"/>
          <p:cNvSpPr>
            <a:spLocks noChangeArrowheads="1"/>
          </p:cNvSpPr>
          <p:nvPr/>
        </p:nvSpPr>
        <p:spPr bwMode="auto">
          <a:xfrm>
            <a:off x="7577139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04" name="Oval 55"/>
          <p:cNvSpPr>
            <a:spLocks noChangeAspect="1" noChangeArrowheads="1"/>
          </p:cNvSpPr>
          <p:nvPr/>
        </p:nvSpPr>
        <p:spPr bwMode="auto">
          <a:xfrm>
            <a:off x="8415338" y="2425701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8205" name="Oval 56"/>
          <p:cNvSpPr>
            <a:spLocks noChangeAspect="1" noChangeArrowheads="1"/>
          </p:cNvSpPr>
          <p:nvPr/>
        </p:nvSpPr>
        <p:spPr bwMode="auto">
          <a:xfrm>
            <a:off x="7194551" y="242570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8206" name="Oval 57"/>
          <p:cNvSpPr>
            <a:spLocks noChangeAspect="1" noChangeArrowheads="1"/>
          </p:cNvSpPr>
          <p:nvPr/>
        </p:nvSpPr>
        <p:spPr bwMode="auto">
          <a:xfrm>
            <a:off x="7823201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8207" name="Oval 58"/>
          <p:cNvSpPr>
            <a:spLocks noChangeAspect="1" noChangeArrowheads="1"/>
          </p:cNvSpPr>
          <p:nvPr/>
        </p:nvSpPr>
        <p:spPr bwMode="auto">
          <a:xfrm>
            <a:off x="7804151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8208" name="AutoShape 59"/>
          <p:cNvCxnSpPr>
            <a:cxnSpLocks noChangeAspect="1" noChangeShapeType="1"/>
            <a:stCxn id="8206" idx="3"/>
            <a:endCxn id="8205" idx="7"/>
          </p:cNvCxnSpPr>
          <p:nvPr/>
        </p:nvCxnSpPr>
        <p:spPr bwMode="auto">
          <a:xfrm flipH="1">
            <a:off x="7507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60"/>
          <p:cNvCxnSpPr>
            <a:cxnSpLocks noChangeAspect="1" noChangeShapeType="1"/>
            <a:stCxn id="8207" idx="1"/>
            <a:endCxn id="8205" idx="5"/>
          </p:cNvCxnSpPr>
          <p:nvPr/>
        </p:nvCxnSpPr>
        <p:spPr bwMode="auto">
          <a:xfrm flipH="1" flipV="1">
            <a:off x="7507288" y="2757489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61"/>
          <p:cNvCxnSpPr>
            <a:cxnSpLocks noChangeAspect="1" noChangeShapeType="1"/>
            <a:stCxn id="8207" idx="7"/>
            <a:endCxn id="8204" idx="3"/>
          </p:cNvCxnSpPr>
          <p:nvPr/>
        </p:nvCxnSpPr>
        <p:spPr bwMode="auto">
          <a:xfrm flipV="1">
            <a:off x="8116889" y="27574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62"/>
          <p:cNvCxnSpPr>
            <a:cxnSpLocks noChangeAspect="1" noChangeShapeType="1"/>
            <a:stCxn id="8206" idx="5"/>
            <a:endCxn id="8204" idx="1"/>
          </p:cNvCxnSpPr>
          <p:nvPr/>
        </p:nvCxnSpPr>
        <p:spPr bwMode="auto">
          <a:xfrm>
            <a:off x="8135939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63"/>
          <p:cNvCxnSpPr>
            <a:cxnSpLocks noChangeAspect="1" noChangeShapeType="1"/>
            <a:stCxn id="8205" idx="6"/>
            <a:endCxn id="8204" idx="2"/>
          </p:cNvCxnSpPr>
          <p:nvPr/>
        </p:nvCxnSpPr>
        <p:spPr bwMode="auto">
          <a:xfrm>
            <a:off x="7578726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3" name="Oval 64"/>
          <p:cNvSpPr>
            <a:spLocks noChangeAspect="1" noChangeArrowheads="1"/>
          </p:cNvSpPr>
          <p:nvPr/>
        </p:nvSpPr>
        <p:spPr bwMode="auto">
          <a:xfrm>
            <a:off x="9637713" y="2425701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8214" name="AutoShape 65"/>
          <p:cNvCxnSpPr>
            <a:cxnSpLocks noChangeAspect="1" noChangeShapeType="1"/>
            <a:stCxn id="8219" idx="7"/>
            <a:endCxn id="8213" idx="3"/>
          </p:cNvCxnSpPr>
          <p:nvPr/>
        </p:nvCxnSpPr>
        <p:spPr bwMode="auto">
          <a:xfrm flipV="1">
            <a:off x="9339264" y="27574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66"/>
          <p:cNvCxnSpPr>
            <a:cxnSpLocks noChangeAspect="1" noChangeShapeType="1"/>
            <a:stCxn id="8213" idx="1"/>
            <a:endCxn id="8206" idx="6"/>
          </p:cNvCxnSpPr>
          <p:nvPr/>
        </p:nvCxnSpPr>
        <p:spPr bwMode="auto">
          <a:xfrm flipH="1" flipV="1">
            <a:off x="8207376" y="1876426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67"/>
          <p:cNvSpPr txBox="1">
            <a:spLocks noChangeArrowheads="1"/>
          </p:cNvSpPr>
          <p:nvPr/>
        </p:nvSpPr>
        <p:spPr bwMode="auto">
          <a:xfrm>
            <a:off x="7080251" y="145097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17" name="Text Box 68"/>
          <p:cNvSpPr txBox="1">
            <a:spLocks noChangeArrowheads="1"/>
          </p:cNvSpPr>
          <p:nvPr/>
        </p:nvSpPr>
        <p:spPr bwMode="auto">
          <a:xfrm>
            <a:off x="6470651" y="217487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8218" name="AutoShape 69"/>
          <p:cNvCxnSpPr>
            <a:cxnSpLocks noChangeAspect="1" noChangeShapeType="1"/>
            <a:stCxn id="8204" idx="6"/>
            <a:endCxn id="8213" idx="2"/>
          </p:cNvCxnSpPr>
          <p:nvPr/>
        </p:nvCxnSpPr>
        <p:spPr bwMode="auto">
          <a:xfrm>
            <a:off x="8799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9" name="Oval 70"/>
          <p:cNvSpPr>
            <a:spLocks noChangeAspect="1" noChangeArrowheads="1"/>
          </p:cNvSpPr>
          <p:nvPr/>
        </p:nvSpPr>
        <p:spPr bwMode="auto">
          <a:xfrm>
            <a:off x="9026526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8220" name="AutoShape 71"/>
          <p:cNvCxnSpPr>
            <a:cxnSpLocks noChangeAspect="1" noChangeShapeType="1"/>
            <a:stCxn id="8204" idx="5"/>
            <a:endCxn id="8219" idx="1"/>
          </p:cNvCxnSpPr>
          <p:nvPr/>
        </p:nvCxnSpPr>
        <p:spPr bwMode="auto">
          <a:xfrm>
            <a:off x="8728075" y="2757489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Text Box 72"/>
          <p:cNvSpPr txBox="1">
            <a:spLocks noChangeArrowheads="1"/>
          </p:cNvSpPr>
          <p:nvPr/>
        </p:nvSpPr>
        <p:spPr bwMode="auto">
          <a:xfrm>
            <a:off x="7061201" y="288925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422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Properties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400">
                <a:solidFill>
                  <a:schemeClr val="tx2"/>
                </a:solidFill>
              </a:rPr>
              <a:t>Notation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: connected component of </a:t>
            </a:r>
            <a:r>
              <a:rPr lang="en-US" altLang="lv-LV" sz="2000" b="1" i="1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400">
                <a:solidFill>
                  <a:schemeClr val="tx2"/>
                </a:solidFill>
              </a:rPr>
              <a:t>Property 1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000"/>
              <a:t>	</a:t>
            </a:r>
            <a:r>
              <a:rPr lang="en-US" altLang="lv-LV" sz="2000" b="1" i="1">
                <a:latin typeface="Times New Roman" panose="02020603050405020304" pitchFamily="18" charset="0"/>
              </a:rPr>
              <a:t>BFS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G, s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visits all the vertices and edges of </a:t>
            </a:r>
            <a:r>
              <a:rPr lang="en-US" altLang="lv-LV" sz="2000" b="1" i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400">
                <a:solidFill>
                  <a:schemeClr val="tx2"/>
                </a:solidFill>
              </a:rPr>
              <a:t>Property 2</a:t>
            </a:r>
            <a:endParaRPr lang="en-US" altLang="lv-LV" sz="2400"/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000"/>
              <a:t>	The discovery edges labeled by </a:t>
            </a:r>
            <a:r>
              <a:rPr lang="en-US" altLang="lv-LV" sz="2000" b="1" i="1">
                <a:latin typeface="Times New Roman" panose="02020603050405020304" pitchFamily="18" charset="0"/>
              </a:rPr>
              <a:t>BFS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G, s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form a spanning tree </a:t>
            </a:r>
            <a:r>
              <a:rPr lang="en-US" altLang="lv-LV" sz="2000" b="1" i="1">
                <a:latin typeface="Times New Roman" panose="02020603050405020304" pitchFamily="18" charset="0"/>
              </a:rPr>
              <a:t>T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 of </a:t>
            </a:r>
            <a:r>
              <a:rPr lang="en-US" altLang="lv-LV" sz="2000" b="1" i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400">
                <a:solidFill>
                  <a:schemeClr val="tx2"/>
                </a:solidFill>
              </a:rPr>
              <a:t>Property 3</a:t>
            </a:r>
            <a:endParaRPr lang="en-US" altLang="lv-LV" sz="2400"/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000"/>
              <a:t>	For each vertex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/>
              <a:t> in </a:t>
            </a:r>
            <a:r>
              <a:rPr lang="en-US" altLang="lv-LV" sz="2000" b="1" i="1">
                <a:latin typeface="Times New Roman" panose="02020603050405020304" pitchFamily="18" charset="0"/>
              </a:rPr>
              <a:t>L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lv-LV" sz="1800"/>
              <a:t>The path of  </a:t>
            </a:r>
            <a:r>
              <a:rPr lang="en-US" altLang="lv-LV" sz="1800" b="1" i="1">
                <a:latin typeface="Times New Roman" panose="02020603050405020304" pitchFamily="18" charset="0"/>
              </a:rPr>
              <a:t>T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s</a:t>
            </a:r>
            <a:r>
              <a:rPr lang="en-US" altLang="lv-LV" sz="1800"/>
              <a:t> from </a:t>
            </a:r>
            <a:r>
              <a:rPr lang="en-US" altLang="lv-LV" sz="1800" b="1" i="1">
                <a:latin typeface="Times New Roman" panose="02020603050405020304" pitchFamily="18" charset="0"/>
              </a:rPr>
              <a:t>s </a:t>
            </a:r>
            <a:r>
              <a:rPr lang="en-US" altLang="lv-LV" sz="1800"/>
              <a:t>to </a:t>
            </a:r>
            <a:r>
              <a:rPr lang="en-US" altLang="lv-LV" sz="1800" b="1" i="1">
                <a:latin typeface="Times New Roman" panose="02020603050405020304" pitchFamily="18" charset="0"/>
              </a:rPr>
              <a:t>v </a:t>
            </a:r>
            <a:r>
              <a:rPr lang="en-US" altLang="lv-LV" sz="1800"/>
              <a:t>has </a:t>
            </a:r>
            <a:r>
              <a:rPr lang="en-US" altLang="lv-LV" sz="1800" b="1" i="1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edges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lv-LV" sz="1800"/>
              <a:t>Every path from </a:t>
            </a:r>
            <a:r>
              <a:rPr lang="en-US" altLang="lv-LV" sz="1800" b="1" i="1">
                <a:latin typeface="Times New Roman" panose="02020603050405020304" pitchFamily="18" charset="0"/>
              </a:rPr>
              <a:t>s </a:t>
            </a:r>
            <a:r>
              <a:rPr lang="en-US" altLang="lv-LV" sz="1800"/>
              <a:t>to </a:t>
            </a:r>
            <a:r>
              <a:rPr lang="en-US" altLang="lv-LV" sz="1800" b="1" i="1">
                <a:latin typeface="Times New Roman" panose="02020603050405020304" pitchFamily="18" charset="0"/>
              </a:rPr>
              <a:t>v </a:t>
            </a:r>
            <a:r>
              <a:rPr lang="en-US" altLang="lv-LV" sz="1800"/>
              <a:t>in </a:t>
            </a:r>
            <a:r>
              <a:rPr lang="en-US" altLang="lv-LV" sz="1800" b="1" i="1"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s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has at least </a:t>
            </a:r>
            <a:r>
              <a:rPr lang="en-US" altLang="lv-LV" sz="1800" b="1" i="1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edges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93E8F0C-1BA1-48E0-B4DC-92B7534E5923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  <p:sp>
        <p:nvSpPr>
          <p:cNvPr id="9222" name="AutoShape 18"/>
          <p:cNvSpPr>
            <a:spLocks noChangeArrowheads="1"/>
          </p:cNvSpPr>
          <p:nvPr/>
        </p:nvSpPr>
        <p:spPr bwMode="auto">
          <a:xfrm>
            <a:off x="7567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AutoShape 19"/>
          <p:cNvSpPr>
            <a:spLocks noChangeArrowheads="1"/>
          </p:cNvSpPr>
          <p:nvPr/>
        </p:nvSpPr>
        <p:spPr bwMode="auto">
          <a:xfrm>
            <a:off x="6972301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AutoShape 20"/>
          <p:cNvSpPr>
            <a:spLocks noChangeArrowheads="1"/>
          </p:cNvSpPr>
          <p:nvPr/>
        </p:nvSpPr>
        <p:spPr bwMode="auto">
          <a:xfrm>
            <a:off x="7577139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5" name="Oval 21"/>
          <p:cNvSpPr>
            <a:spLocks noChangeAspect="1" noChangeArrowheads="1"/>
          </p:cNvSpPr>
          <p:nvPr/>
        </p:nvSpPr>
        <p:spPr bwMode="auto">
          <a:xfrm>
            <a:off x="8415338" y="5016501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26" name="Oval 22"/>
          <p:cNvSpPr>
            <a:spLocks noChangeAspect="1" noChangeArrowheads="1"/>
          </p:cNvSpPr>
          <p:nvPr/>
        </p:nvSpPr>
        <p:spPr bwMode="auto">
          <a:xfrm>
            <a:off x="7194551" y="501650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27" name="Oval 23"/>
          <p:cNvSpPr>
            <a:spLocks noChangeAspect="1" noChangeArrowheads="1"/>
          </p:cNvSpPr>
          <p:nvPr/>
        </p:nvSpPr>
        <p:spPr bwMode="auto">
          <a:xfrm>
            <a:off x="7823201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228" name="Oval 24"/>
          <p:cNvSpPr>
            <a:spLocks noChangeAspect="1" noChangeArrowheads="1"/>
          </p:cNvSpPr>
          <p:nvPr/>
        </p:nvSpPr>
        <p:spPr bwMode="auto">
          <a:xfrm>
            <a:off x="7804151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9229" name="AutoShape 25"/>
          <p:cNvCxnSpPr>
            <a:cxnSpLocks noChangeAspect="1" noChangeShapeType="1"/>
            <a:stCxn id="9227" idx="3"/>
            <a:endCxn id="9226" idx="7"/>
          </p:cNvCxnSpPr>
          <p:nvPr/>
        </p:nvCxnSpPr>
        <p:spPr bwMode="auto">
          <a:xfrm flipH="1">
            <a:off x="7507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26"/>
          <p:cNvCxnSpPr>
            <a:cxnSpLocks noChangeAspect="1" noChangeShapeType="1"/>
            <a:stCxn id="9228" idx="1"/>
            <a:endCxn id="9226" idx="5"/>
          </p:cNvCxnSpPr>
          <p:nvPr/>
        </p:nvCxnSpPr>
        <p:spPr bwMode="auto">
          <a:xfrm flipH="1" flipV="1">
            <a:off x="7507288" y="5348289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27"/>
          <p:cNvCxnSpPr>
            <a:cxnSpLocks noChangeAspect="1" noChangeShapeType="1"/>
            <a:stCxn id="9228" idx="7"/>
            <a:endCxn id="9225" idx="3"/>
          </p:cNvCxnSpPr>
          <p:nvPr/>
        </p:nvCxnSpPr>
        <p:spPr bwMode="auto">
          <a:xfrm flipV="1">
            <a:off x="8116889" y="53482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28"/>
          <p:cNvCxnSpPr>
            <a:cxnSpLocks noChangeAspect="1" noChangeShapeType="1"/>
            <a:stCxn id="9227" idx="5"/>
            <a:endCxn id="9225" idx="1"/>
          </p:cNvCxnSpPr>
          <p:nvPr/>
        </p:nvCxnSpPr>
        <p:spPr bwMode="auto">
          <a:xfrm>
            <a:off x="8135939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29"/>
          <p:cNvCxnSpPr>
            <a:cxnSpLocks noChangeAspect="1" noChangeShapeType="1"/>
            <a:stCxn id="9226" idx="6"/>
            <a:endCxn id="9225" idx="2"/>
          </p:cNvCxnSpPr>
          <p:nvPr/>
        </p:nvCxnSpPr>
        <p:spPr bwMode="auto">
          <a:xfrm>
            <a:off x="7578726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4" name="Oval 30"/>
          <p:cNvSpPr>
            <a:spLocks noChangeAspect="1" noChangeArrowheads="1"/>
          </p:cNvSpPr>
          <p:nvPr/>
        </p:nvSpPr>
        <p:spPr bwMode="auto">
          <a:xfrm>
            <a:off x="9637713" y="5016501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35" name="AutoShape 31"/>
          <p:cNvCxnSpPr>
            <a:cxnSpLocks noChangeAspect="1" noChangeShapeType="1"/>
            <a:stCxn id="9240" idx="7"/>
            <a:endCxn id="9234" idx="3"/>
          </p:cNvCxnSpPr>
          <p:nvPr/>
        </p:nvCxnSpPr>
        <p:spPr bwMode="auto">
          <a:xfrm flipV="1">
            <a:off x="9339264" y="53482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32"/>
          <p:cNvCxnSpPr>
            <a:cxnSpLocks noChangeAspect="1" noChangeShapeType="1"/>
            <a:stCxn id="9234" idx="1"/>
            <a:endCxn id="9227" idx="6"/>
          </p:cNvCxnSpPr>
          <p:nvPr/>
        </p:nvCxnSpPr>
        <p:spPr bwMode="auto">
          <a:xfrm flipH="1" flipV="1">
            <a:off x="8207376" y="4467226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Text Box 33"/>
          <p:cNvSpPr txBox="1">
            <a:spLocks noChangeArrowheads="1"/>
          </p:cNvSpPr>
          <p:nvPr/>
        </p:nvSpPr>
        <p:spPr bwMode="auto">
          <a:xfrm>
            <a:off x="7080251" y="404177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38" name="Text Box 34"/>
          <p:cNvSpPr txBox="1">
            <a:spLocks noChangeArrowheads="1"/>
          </p:cNvSpPr>
          <p:nvPr/>
        </p:nvSpPr>
        <p:spPr bwMode="auto">
          <a:xfrm>
            <a:off x="6470651" y="476567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9239" name="AutoShape 35"/>
          <p:cNvCxnSpPr>
            <a:cxnSpLocks noChangeAspect="1" noChangeShapeType="1"/>
            <a:stCxn id="9225" idx="6"/>
            <a:endCxn id="9234" idx="2"/>
          </p:cNvCxnSpPr>
          <p:nvPr/>
        </p:nvCxnSpPr>
        <p:spPr bwMode="auto">
          <a:xfrm>
            <a:off x="8799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0" name="Oval 36"/>
          <p:cNvSpPr>
            <a:spLocks noChangeAspect="1" noChangeArrowheads="1"/>
          </p:cNvSpPr>
          <p:nvPr/>
        </p:nvSpPr>
        <p:spPr bwMode="auto">
          <a:xfrm>
            <a:off x="9026526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9241" name="AutoShape 37"/>
          <p:cNvCxnSpPr>
            <a:cxnSpLocks noChangeAspect="1" noChangeShapeType="1"/>
            <a:stCxn id="9225" idx="5"/>
            <a:endCxn id="9240" idx="1"/>
          </p:cNvCxnSpPr>
          <p:nvPr/>
        </p:nvCxnSpPr>
        <p:spPr bwMode="auto">
          <a:xfrm>
            <a:off x="8728075" y="5348289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2" name="Text Box 38"/>
          <p:cNvSpPr txBox="1">
            <a:spLocks noChangeArrowheads="1"/>
          </p:cNvSpPr>
          <p:nvPr/>
        </p:nvSpPr>
        <p:spPr bwMode="auto">
          <a:xfrm>
            <a:off x="7061201" y="548005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43" name="Oval 40"/>
          <p:cNvSpPr>
            <a:spLocks noChangeAspect="1" noChangeArrowheads="1"/>
          </p:cNvSpPr>
          <p:nvPr/>
        </p:nvSpPr>
        <p:spPr bwMode="auto">
          <a:xfrm>
            <a:off x="8393113" y="24066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44" name="Oval 41"/>
          <p:cNvSpPr>
            <a:spLocks noChangeAspect="1" noChangeArrowheads="1"/>
          </p:cNvSpPr>
          <p:nvPr/>
        </p:nvSpPr>
        <p:spPr bwMode="auto">
          <a:xfrm>
            <a:off x="7172326" y="24066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45" name="Oval 42"/>
          <p:cNvSpPr>
            <a:spLocks noChangeAspect="1" noChangeArrowheads="1"/>
          </p:cNvSpPr>
          <p:nvPr/>
        </p:nvSpPr>
        <p:spPr bwMode="auto">
          <a:xfrm>
            <a:off x="7800976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246" name="Oval 43"/>
          <p:cNvSpPr>
            <a:spLocks noChangeAspect="1" noChangeArrowheads="1"/>
          </p:cNvSpPr>
          <p:nvPr/>
        </p:nvSpPr>
        <p:spPr bwMode="auto">
          <a:xfrm>
            <a:off x="7781926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9247" name="AutoShape 44"/>
          <p:cNvCxnSpPr>
            <a:cxnSpLocks noChangeAspect="1" noChangeShapeType="1"/>
            <a:stCxn id="9245" idx="3"/>
            <a:endCxn id="9244" idx="7"/>
          </p:cNvCxnSpPr>
          <p:nvPr/>
        </p:nvCxnSpPr>
        <p:spPr bwMode="auto">
          <a:xfrm flipH="1">
            <a:off x="7485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AutoShape 45"/>
          <p:cNvCxnSpPr>
            <a:cxnSpLocks noChangeAspect="1" noChangeShapeType="1"/>
            <a:stCxn id="9246" idx="1"/>
            <a:endCxn id="9244" idx="5"/>
          </p:cNvCxnSpPr>
          <p:nvPr/>
        </p:nvCxnSpPr>
        <p:spPr bwMode="auto">
          <a:xfrm flipH="1" flipV="1">
            <a:off x="7485063" y="2728914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46"/>
          <p:cNvCxnSpPr>
            <a:cxnSpLocks noChangeAspect="1" noChangeShapeType="1"/>
            <a:stCxn id="9246" idx="7"/>
            <a:endCxn id="9243" idx="3"/>
          </p:cNvCxnSpPr>
          <p:nvPr/>
        </p:nvCxnSpPr>
        <p:spPr bwMode="auto">
          <a:xfrm flipV="1">
            <a:off x="8094664" y="272891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0" name="AutoShape 47"/>
          <p:cNvCxnSpPr>
            <a:cxnSpLocks noChangeAspect="1" noChangeShapeType="1"/>
            <a:stCxn id="9245" idx="5"/>
            <a:endCxn id="9243" idx="1"/>
          </p:cNvCxnSpPr>
          <p:nvPr/>
        </p:nvCxnSpPr>
        <p:spPr bwMode="auto">
          <a:xfrm>
            <a:off x="8113714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AutoShape 48"/>
          <p:cNvCxnSpPr>
            <a:cxnSpLocks noChangeAspect="1" noChangeShapeType="1"/>
            <a:stCxn id="9244" idx="6"/>
            <a:endCxn id="9243" idx="2"/>
          </p:cNvCxnSpPr>
          <p:nvPr/>
        </p:nvCxnSpPr>
        <p:spPr bwMode="auto">
          <a:xfrm>
            <a:off x="7546976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2" name="Oval 49"/>
          <p:cNvSpPr>
            <a:spLocks noChangeAspect="1" noChangeArrowheads="1"/>
          </p:cNvSpPr>
          <p:nvPr/>
        </p:nvSpPr>
        <p:spPr bwMode="auto">
          <a:xfrm>
            <a:off x="9615488" y="24066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53" name="AutoShape 50"/>
          <p:cNvCxnSpPr>
            <a:cxnSpLocks noChangeAspect="1" noChangeShapeType="1"/>
            <a:stCxn id="9256" idx="7"/>
            <a:endCxn id="9252" idx="3"/>
          </p:cNvCxnSpPr>
          <p:nvPr/>
        </p:nvCxnSpPr>
        <p:spPr bwMode="auto">
          <a:xfrm flipV="1">
            <a:off x="9317039" y="272891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51"/>
          <p:cNvCxnSpPr>
            <a:cxnSpLocks noChangeAspect="1" noChangeShapeType="1"/>
            <a:stCxn id="9252" idx="1"/>
            <a:endCxn id="9245" idx="6"/>
          </p:cNvCxnSpPr>
          <p:nvPr/>
        </p:nvCxnSpPr>
        <p:spPr bwMode="auto">
          <a:xfrm flipH="1" flipV="1">
            <a:off x="8175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52"/>
          <p:cNvCxnSpPr>
            <a:cxnSpLocks noChangeAspect="1" noChangeShapeType="1"/>
            <a:stCxn id="9243" idx="6"/>
            <a:endCxn id="9252" idx="2"/>
          </p:cNvCxnSpPr>
          <p:nvPr/>
        </p:nvCxnSpPr>
        <p:spPr bwMode="auto">
          <a:xfrm>
            <a:off x="8767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6" name="Oval 53"/>
          <p:cNvSpPr>
            <a:spLocks noChangeAspect="1" noChangeArrowheads="1"/>
          </p:cNvSpPr>
          <p:nvPr/>
        </p:nvSpPr>
        <p:spPr bwMode="auto">
          <a:xfrm>
            <a:off x="9004301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9257" name="AutoShape 54"/>
          <p:cNvCxnSpPr>
            <a:cxnSpLocks noChangeAspect="1" noChangeShapeType="1"/>
            <a:stCxn id="9243" idx="5"/>
            <a:endCxn id="9256" idx="1"/>
          </p:cNvCxnSpPr>
          <p:nvPr/>
        </p:nvCxnSpPr>
        <p:spPr bwMode="auto">
          <a:xfrm>
            <a:off x="8705850" y="2728914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3644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Graphs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A graph is a pair 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V, E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/>
              <a:t> is a set of nodes, called </a:t>
            </a:r>
            <a:r>
              <a:rPr lang="en-US" altLang="lv-LV" sz="1800">
                <a:solidFill>
                  <a:schemeClr val="tx2"/>
                </a:solidFill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/>
              <a:t> is a collection of pairs of vertices, called </a:t>
            </a:r>
            <a:r>
              <a:rPr lang="en-US" altLang="lv-LV" sz="1800">
                <a:solidFill>
                  <a:schemeClr val="tx2"/>
                </a:solidFill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A vertex represents an airport and stores the 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An edge represents a flight route between two airports and stores the mileage of the route</a:t>
            </a:r>
          </a:p>
        </p:txBody>
      </p:sp>
      <p:sp>
        <p:nvSpPr>
          <p:cNvPr id="5126" name="Oval 12"/>
          <p:cNvSpPr>
            <a:spLocks noChangeArrowheads="1"/>
          </p:cNvSpPr>
          <p:nvPr/>
        </p:nvSpPr>
        <p:spPr bwMode="auto">
          <a:xfrm>
            <a:off x="6324601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5127" name="Oval 99"/>
          <p:cNvSpPr>
            <a:spLocks noChangeArrowheads="1"/>
          </p:cNvSpPr>
          <p:nvPr/>
        </p:nvSpPr>
        <p:spPr bwMode="auto">
          <a:xfrm>
            <a:off x="8839201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sp>
        <p:nvSpPr>
          <p:cNvPr id="5128" name="Oval 100"/>
          <p:cNvSpPr>
            <a:spLocks noChangeArrowheads="1"/>
          </p:cNvSpPr>
          <p:nvPr/>
        </p:nvSpPr>
        <p:spPr bwMode="auto">
          <a:xfrm>
            <a:off x="8588376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MIA</a:t>
            </a:r>
          </a:p>
        </p:txBody>
      </p:sp>
      <p:sp>
        <p:nvSpPr>
          <p:cNvPr id="5129" name="Oval 101"/>
          <p:cNvSpPr>
            <a:spLocks noChangeArrowheads="1"/>
          </p:cNvSpPr>
          <p:nvPr/>
        </p:nvSpPr>
        <p:spPr bwMode="auto">
          <a:xfrm>
            <a:off x="6035676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DFW</a:t>
            </a:r>
          </a:p>
        </p:txBody>
      </p:sp>
      <p:sp>
        <p:nvSpPr>
          <p:cNvPr id="5130" name="Oval 102"/>
          <p:cNvSpPr>
            <a:spLocks noChangeArrowheads="1"/>
          </p:cNvSpPr>
          <p:nvPr/>
        </p:nvSpPr>
        <p:spPr bwMode="auto">
          <a:xfrm>
            <a:off x="4114801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SFO</a:t>
            </a:r>
          </a:p>
        </p:txBody>
      </p:sp>
      <p:sp>
        <p:nvSpPr>
          <p:cNvPr id="5131" name="Oval 103"/>
          <p:cNvSpPr>
            <a:spLocks noChangeArrowheads="1"/>
          </p:cNvSpPr>
          <p:nvPr/>
        </p:nvSpPr>
        <p:spPr bwMode="auto">
          <a:xfrm>
            <a:off x="4267201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LAX</a:t>
            </a:r>
          </a:p>
        </p:txBody>
      </p:sp>
      <p:sp>
        <p:nvSpPr>
          <p:cNvPr id="5132" name="Oval 104"/>
          <p:cNvSpPr>
            <a:spLocks noChangeArrowheads="1"/>
          </p:cNvSpPr>
          <p:nvPr/>
        </p:nvSpPr>
        <p:spPr bwMode="auto">
          <a:xfrm>
            <a:off x="7902576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LGA</a:t>
            </a:r>
          </a:p>
        </p:txBody>
      </p:sp>
      <p:sp>
        <p:nvSpPr>
          <p:cNvPr id="5133" name="Oval 105"/>
          <p:cNvSpPr>
            <a:spLocks noChangeArrowheads="1"/>
          </p:cNvSpPr>
          <p:nvPr/>
        </p:nvSpPr>
        <p:spPr bwMode="auto">
          <a:xfrm>
            <a:off x="2286001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HNL</a:t>
            </a:r>
          </a:p>
        </p:txBody>
      </p:sp>
      <p:cxnSp>
        <p:nvCxnSpPr>
          <p:cNvPr id="5134" name="AutoShape 106"/>
          <p:cNvCxnSpPr>
            <a:cxnSpLocks noChangeShapeType="1"/>
            <a:stCxn id="5130" idx="6"/>
            <a:endCxn id="5126" idx="2"/>
          </p:cNvCxnSpPr>
          <p:nvPr/>
        </p:nvCxnSpPr>
        <p:spPr bwMode="auto">
          <a:xfrm flipV="1">
            <a:off x="5060951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07"/>
          <p:cNvCxnSpPr>
            <a:cxnSpLocks noChangeShapeType="1"/>
            <a:stCxn id="5129" idx="0"/>
            <a:endCxn id="5126" idx="4"/>
          </p:cNvCxnSpPr>
          <p:nvPr/>
        </p:nvCxnSpPr>
        <p:spPr bwMode="auto">
          <a:xfrm flipV="1">
            <a:off x="6503989" y="4581526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08"/>
          <p:cNvCxnSpPr>
            <a:cxnSpLocks noChangeShapeType="1"/>
            <a:stCxn id="5129" idx="7"/>
            <a:endCxn id="5132" idx="3"/>
          </p:cNvCxnSpPr>
          <p:nvPr/>
        </p:nvCxnSpPr>
        <p:spPr bwMode="auto">
          <a:xfrm flipV="1">
            <a:off x="6835776" y="5124451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09"/>
          <p:cNvCxnSpPr>
            <a:cxnSpLocks noChangeShapeType="1"/>
            <a:stCxn id="5132" idx="0"/>
            <a:endCxn id="5127" idx="3"/>
          </p:cNvCxnSpPr>
          <p:nvPr/>
        </p:nvCxnSpPr>
        <p:spPr bwMode="auto">
          <a:xfrm flipV="1">
            <a:off x="8370889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10"/>
          <p:cNvCxnSpPr>
            <a:cxnSpLocks noChangeShapeType="1"/>
            <a:stCxn id="5126" idx="6"/>
            <a:endCxn id="5127" idx="2"/>
          </p:cNvCxnSpPr>
          <p:nvPr/>
        </p:nvCxnSpPr>
        <p:spPr bwMode="auto">
          <a:xfrm flipV="1">
            <a:off x="7270751" y="4187826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111"/>
          <p:cNvCxnSpPr>
            <a:cxnSpLocks noChangeShapeType="1"/>
            <a:stCxn id="5133" idx="6"/>
            <a:endCxn id="5131" idx="2"/>
          </p:cNvCxnSpPr>
          <p:nvPr/>
        </p:nvCxnSpPr>
        <p:spPr bwMode="auto">
          <a:xfrm>
            <a:off x="3232151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12"/>
          <p:cNvCxnSpPr>
            <a:cxnSpLocks noChangeShapeType="1"/>
            <a:stCxn id="5130" idx="4"/>
            <a:endCxn id="5131" idx="0"/>
          </p:cNvCxnSpPr>
          <p:nvPr/>
        </p:nvCxnSpPr>
        <p:spPr bwMode="auto">
          <a:xfrm>
            <a:off x="4583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13"/>
          <p:cNvCxnSpPr>
            <a:cxnSpLocks noChangeShapeType="1"/>
            <a:stCxn id="5132" idx="4"/>
            <a:endCxn id="5128" idx="0"/>
          </p:cNvCxnSpPr>
          <p:nvPr/>
        </p:nvCxnSpPr>
        <p:spPr bwMode="auto">
          <a:xfrm>
            <a:off x="8370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114"/>
          <p:cNvCxnSpPr>
            <a:cxnSpLocks noChangeShapeType="1"/>
            <a:endCxn id="5129" idx="6"/>
          </p:cNvCxnSpPr>
          <p:nvPr/>
        </p:nvCxnSpPr>
        <p:spPr bwMode="auto">
          <a:xfrm flipH="1" flipV="1">
            <a:off x="6981826" y="5857876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115"/>
          <p:cNvCxnSpPr>
            <a:cxnSpLocks noChangeShapeType="1"/>
            <a:stCxn id="5131" idx="6"/>
            <a:endCxn id="5129" idx="2"/>
          </p:cNvCxnSpPr>
          <p:nvPr/>
        </p:nvCxnSpPr>
        <p:spPr bwMode="auto">
          <a:xfrm>
            <a:off x="5213350" y="5715001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116"/>
          <p:cNvCxnSpPr>
            <a:cxnSpLocks noChangeShapeType="1"/>
            <a:stCxn id="5131" idx="7"/>
            <a:endCxn id="5126" idx="3"/>
          </p:cNvCxnSpPr>
          <p:nvPr/>
        </p:nvCxnSpPr>
        <p:spPr bwMode="auto">
          <a:xfrm flipV="1">
            <a:off x="5067301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5" name="Text Box 118"/>
          <p:cNvSpPr txBox="1">
            <a:spLocks noChangeArrowheads="1"/>
          </p:cNvSpPr>
          <p:nvPr/>
        </p:nvSpPr>
        <p:spPr bwMode="auto">
          <a:xfrm rot="21252715">
            <a:off x="7605714" y="394017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849</a:t>
            </a:r>
          </a:p>
        </p:txBody>
      </p:sp>
      <p:sp>
        <p:nvSpPr>
          <p:cNvPr id="5146" name="Text Box 119"/>
          <p:cNvSpPr txBox="1">
            <a:spLocks noChangeArrowheads="1"/>
          </p:cNvSpPr>
          <p:nvPr/>
        </p:nvSpPr>
        <p:spPr bwMode="auto">
          <a:xfrm rot="16937753">
            <a:off x="6284119" y="4672807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802</a:t>
            </a:r>
          </a:p>
        </p:txBody>
      </p:sp>
      <p:sp>
        <p:nvSpPr>
          <p:cNvPr id="5147" name="Text Box 120"/>
          <p:cNvSpPr txBox="1">
            <a:spLocks noChangeArrowheads="1"/>
          </p:cNvSpPr>
          <p:nvPr/>
        </p:nvSpPr>
        <p:spPr bwMode="auto">
          <a:xfrm rot="20055131">
            <a:off x="6959600" y="50895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1387</a:t>
            </a:r>
          </a:p>
        </p:txBody>
      </p:sp>
      <p:sp>
        <p:nvSpPr>
          <p:cNvPr id="5148" name="Text Box 121"/>
          <p:cNvSpPr txBox="1">
            <a:spLocks noChangeArrowheads="1"/>
          </p:cNvSpPr>
          <p:nvPr/>
        </p:nvSpPr>
        <p:spPr bwMode="auto">
          <a:xfrm rot="19463698">
            <a:off x="5146675" y="48514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1743</a:t>
            </a:r>
          </a:p>
        </p:txBody>
      </p:sp>
      <p:sp>
        <p:nvSpPr>
          <p:cNvPr id="5149" name="Text Box 122"/>
          <p:cNvSpPr txBox="1">
            <a:spLocks noChangeArrowheads="1"/>
          </p:cNvSpPr>
          <p:nvPr/>
        </p:nvSpPr>
        <p:spPr bwMode="auto">
          <a:xfrm rot="20910655">
            <a:off x="5257800" y="4114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1843</a:t>
            </a:r>
          </a:p>
        </p:txBody>
      </p:sp>
      <p:sp>
        <p:nvSpPr>
          <p:cNvPr id="5150" name="Text Box 123"/>
          <p:cNvSpPr txBox="1">
            <a:spLocks noChangeArrowheads="1"/>
          </p:cNvSpPr>
          <p:nvPr/>
        </p:nvSpPr>
        <p:spPr bwMode="auto">
          <a:xfrm rot="2626382">
            <a:off x="8555038" y="53181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1099</a:t>
            </a:r>
          </a:p>
        </p:txBody>
      </p:sp>
      <p:sp>
        <p:nvSpPr>
          <p:cNvPr id="5151" name="Text Box 124"/>
          <p:cNvSpPr txBox="1">
            <a:spLocks noChangeArrowheads="1"/>
          </p:cNvSpPr>
          <p:nvPr/>
        </p:nvSpPr>
        <p:spPr bwMode="auto">
          <a:xfrm rot="565849">
            <a:off x="7499350" y="56229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1120</a:t>
            </a:r>
          </a:p>
        </p:txBody>
      </p:sp>
      <p:sp>
        <p:nvSpPr>
          <p:cNvPr id="5152" name="Text Box 125"/>
          <p:cNvSpPr txBox="1">
            <a:spLocks noChangeArrowheads="1"/>
          </p:cNvSpPr>
          <p:nvPr/>
        </p:nvSpPr>
        <p:spPr bwMode="auto">
          <a:xfrm rot="695916">
            <a:off x="5299075" y="54419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1233</a:t>
            </a:r>
          </a:p>
        </p:txBody>
      </p:sp>
      <p:sp>
        <p:nvSpPr>
          <p:cNvPr id="5153" name="Text Box 126"/>
          <p:cNvSpPr txBox="1">
            <a:spLocks noChangeArrowheads="1"/>
          </p:cNvSpPr>
          <p:nvPr/>
        </p:nvSpPr>
        <p:spPr bwMode="auto">
          <a:xfrm rot="4665015">
            <a:off x="4518820" y="497919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337</a:t>
            </a:r>
          </a:p>
        </p:txBody>
      </p:sp>
      <p:sp>
        <p:nvSpPr>
          <p:cNvPr id="5154" name="Text Box 127"/>
          <p:cNvSpPr txBox="1">
            <a:spLocks noChangeArrowheads="1"/>
          </p:cNvSpPr>
          <p:nvPr/>
        </p:nvSpPr>
        <p:spPr bwMode="auto">
          <a:xfrm rot="832501">
            <a:off x="3451225" y="5257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2555</a:t>
            </a:r>
          </a:p>
        </p:txBody>
      </p:sp>
      <p:sp>
        <p:nvSpPr>
          <p:cNvPr id="5155" name="Text Box 128"/>
          <p:cNvSpPr txBox="1">
            <a:spLocks noChangeArrowheads="1"/>
          </p:cNvSpPr>
          <p:nvPr/>
        </p:nvSpPr>
        <p:spPr bwMode="auto">
          <a:xfrm rot="19708333">
            <a:off x="8307389" y="425132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2391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Setting/getting a vertex/edge label takes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(1)</a:t>
            </a:r>
            <a:r>
              <a:rPr lang="en-US" altLang="lv-LV" sz="24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</a:t>
            </a:r>
            <a:r>
              <a:rPr lang="en-US" altLang="lv-LV" sz="2000">
                <a:solidFill>
                  <a:schemeClr val="tx2"/>
                </a:solidFill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</a:t>
            </a:r>
            <a:r>
              <a:rPr lang="en-US" altLang="lv-LV" sz="2000">
                <a:solidFill>
                  <a:schemeClr val="tx2"/>
                </a:solidFill>
              </a:rPr>
              <a:t>DISCOVERY</a:t>
            </a:r>
            <a:r>
              <a:rPr lang="en-US" altLang="lv-LV" sz="2000"/>
              <a:t> or </a:t>
            </a:r>
            <a:r>
              <a:rPr lang="en-US" altLang="lv-LV" sz="2000">
                <a:solidFill>
                  <a:schemeClr val="accent2"/>
                </a:solidFill>
              </a:rPr>
              <a:t>CROSS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Each vertex is inserted once into a sequence </a:t>
            </a:r>
            <a:r>
              <a:rPr lang="en-US" altLang="lv-LV" sz="2400" b="1" i="1">
                <a:latin typeface="Times New Roman" panose="02020603050405020304" pitchFamily="18" charset="0"/>
              </a:rPr>
              <a:t>L</a:t>
            </a:r>
            <a:r>
              <a:rPr lang="en-US" altLang="lv-LV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lv-LV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BFS runs in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n </a:t>
            </a:r>
            <a:r>
              <a:rPr lang="en-US" altLang="lv-LV" sz="2400">
                <a:latin typeface="Symbol" panose="05050102010706020507" pitchFamily="18" charset="2"/>
              </a:rPr>
              <a:t>+</a:t>
            </a:r>
            <a:r>
              <a:rPr lang="en-US" altLang="lv-LV" sz="2400" b="1" i="1">
                <a:latin typeface="Times New Roman" panose="02020603050405020304" pitchFamily="18" charset="0"/>
              </a:rPr>
              <a:t> m</a:t>
            </a:r>
            <a:r>
              <a:rPr lang="en-US" altLang="lv-LV" sz="2400">
                <a:latin typeface="Times New Roman" panose="02020603050405020304" pitchFamily="18" charset="0"/>
              </a:rPr>
              <a:t>)</a:t>
            </a:r>
            <a:r>
              <a:rPr lang="en-US" altLang="lv-LV" sz="240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Recall that </a:t>
            </a:r>
            <a:r>
              <a:rPr lang="en-US" altLang="lv-LV" sz="2800" b="1">
                <a:latin typeface="Symbol" panose="05050102010706020507" pitchFamily="18" charset="2"/>
              </a:rPr>
              <a:t>S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v </a:t>
            </a:r>
            <a:r>
              <a:rPr lang="en-US" altLang="lv-LV" sz="2000">
                <a:latin typeface="Times New Roman" panose="02020603050405020304" pitchFamily="18" charset="0"/>
              </a:rPr>
              <a:t>deg(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 b="1" i="1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latin typeface="Symbol" panose="05050102010706020507" pitchFamily="18" charset="2"/>
              </a:rPr>
              <a:t>= </a:t>
            </a:r>
            <a:r>
              <a:rPr lang="en-US" altLang="lv-LV" sz="2000">
                <a:latin typeface="Times New Roman" panose="02020603050405020304" pitchFamily="18" charset="0"/>
              </a:rPr>
              <a:t>2</a:t>
            </a:r>
            <a:r>
              <a:rPr lang="en-US" altLang="lv-LV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5073BB-A3EC-4A12-B5D0-6D8471448986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70407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Using the </a:t>
            </a:r>
            <a:r>
              <a:rPr lang="en-US" altLang="lv-LV" sz="2800">
                <a:solidFill>
                  <a:schemeClr val="tx2"/>
                </a:solidFill>
              </a:rPr>
              <a:t>template method pattern</a:t>
            </a:r>
            <a:r>
              <a:rPr lang="en-US" altLang="lv-LV" sz="2800"/>
              <a:t>, we can specialize the BFS traversal of a graph </a:t>
            </a:r>
            <a:r>
              <a:rPr lang="en-US" altLang="lv-LV" sz="2800" b="1" i="1">
                <a:latin typeface="Times New Roman" panose="02020603050405020304" pitchFamily="18" charset="0"/>
              </a:rPr>
              <a:t>G</a:t>
            </a:r>
            <a:r>
              <a:rPr lang="en-US" altLang="lv-LV" sz="2800" b="1" i="1"/>
              <a:t> </a:t>
            </a:r>
            <a:r>
              <a:rPr lang="en-US" altLang="lv-LV" sz="2800"/>
              <a:t>to solve the following problems in </a:t>
            </a:r>
            <a:r>
              <a:rPr lang="en-US" altLang="lv-LV" sz="2800" b="1" i="1">
                <a:latin typeface="Times New Roman" panose="02020603050405020304" pitchFamily="18" charset="0"/>
              </a:rPr>
              <a:t>O</a:t>
            </a:r>
            <a:r>
              <a:rPr lang="en-US" altLang="lv-LV" sz="2800">
                <a:latin typeface="Times New Roman" panose="02020603050405020304" pitchFamily="18" charset="0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</a:rPr>
              <a:t>n </a:t>
            </a:r>
            <a:r>
              <a:rPr lang="en-US" altLang="lv-LV" sz="2800">
                <a:latin typeface="Symbol" panose="05050102010706020507" pitchFamily="18" charset="2"/>
              </a:rPr>
              <a:t>+</a:t>
            </a:r>
            <a:r>
              <a:rPr lang="en-US" altLang="lv-LV" sz="2800" b="1" i="1">
                <a:latin typeface="Times New Roman" panose="02020603050405020304" pitchFamily="18" charset="0"/>
              </a:rPr>
              <a:t> m</a:t>
            </a:r>
            <a:r>
              <a:rPr lang="en-US" altLang="lv-LV" sz="2800">
                <a:latin typeface="Times New Roman" panose="02020603050405020304" pitchFamily="18" charset="0"/>
              </a:rPr>
              <a:t>)</a:t>
            </a:r>
            <a:r>
              <a:rPr lang="en-US" altLang="lv-LV" sz="2800"/>
              <a:t> time</a:t>
            </a:r>
          </a:p>
          <a:p>
            <a:pPr lvl="1" eaLnBrk="1" hangingPunct="1"/>
            <a:r>
              <a:rPr lang="en-US" altLang="lv-LV"/>
              <a:t>Compute the connected components of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endParaRPr lang="en-US" altLang="lv-LV"/>
          </a:p>
          <a:p>
            <a:pPr lvl="1" eaLnBrk="1" hangingPunct="1"/>
            <a:r>
              <a:rPr lang="en-US" altLang="lv-LV"/>
              <a:t>Compute a spanning forest of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endParaRPr lang="en-US" altLang="lv-LV"/>
          </a:p>
          <a:p>
            <a:pPr lvl="1" eaLnBrk="1" hangingPunct="1"/>
            <a:r>
              <a:rPr lang="en-US" altLang="lv-LV"/>
              <a:t>Find a simple cycle in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r>
              <a:rPr lang="en-US" altLang="lv-LV"/>
              <a:t>, or report that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r>
              <a:rPr lang="en-US" altLang="lv-LV"/>
              <a:t> is a forest</a:t>
            </a:r>
          </a:p>
          <a:p>
            <a:pPr lvl="1" eaLnBrk="1" hangingPunct="1"/>
            <a:r>
              <a:rPr lang="en-US" altLang="lv-LV"/>
              <a:t>Given two vertices of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r>
              <a:rPr lang="en-US" altLang="lv-LV"/>
              <a:t>, find a path in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r>
              <a:rPr lang="en-US" altLang="lv-LV"/>
              <a:t> between them with the minimum number of edges, or report that no such path exists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6994CE0-D78F-4862-8131-C25810D20B0A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8038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DFS vs. BFS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D40DFA7-6187-4FB6-821C-949544EE8239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  <p:grpSp>
        <p:nvGrpSpPr>
          <p:cNvPr id="12293" name="Group 41"/>
          <p:cNvGrpSpPr>
            <a:grpSpLocks/>
          </p:cNvGrpSpPr>
          <p:nvPr/>
        </p:nvGrpSpPr>
        <p:grpSpPr bwMode="auto">
          <a:xfrm>
            <a:off x="6232526" y="3841751"/>
            <a:ext cx="3649663" cy="2130425"/>
            <a:chOff x="3116" y="2546"/>
            <a:chExt cx="2299" cy="1342"/>
          </a:xfrm>
        </p:grpSpPr>
        <p:sp>
          <p:nvSpPr>
            <p:cNvPr id="12333" name="AutoShape 4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34" name="AutoShape 5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35" name="AutoShape 6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36" name="Oval 7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12337" name="Oval 8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2338" name="Oval 9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2339" name="Oval 10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2340" name="AutoShape 11"/>
            <p:cNvCxnSpPr>
              <a:cxnSpLocks noChangeAspect="1" noChangeShapeType="1"/>
              <a:stCxn id="12338" idx="3"/>
              <a:endCxn id="12337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1" name="AutoShape 12"/>
            <p:cNvCxnSpPr>
              <a:cxnSpLocks noChangeAspect="1" noChangeShapeType="1"/>
              <a:stCxn id="12339" idx="1"/>
              <a:endCxn id="12337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2" name="AutoShape 13"/>
            <p:cNvCxnSpPr>
              <a:cxnSpLocks noChangeAspect="1" noChangeShapeType="1"/>
              <a:stCxn id="12339" idx="7"/>
              <a:endCxn id="12336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3" name="AutoShape 14"/>
            <p:cNvCxnSpPr>
              <a:cxnSpLocks noChangeAspect="1" noChangeShapeType="1"/>
              <a:stCxn id="12338" idx="5"/>
              <a:endCxn id="12336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4" name="AutoShape 15"/>
            <p:cNvCxnSpPr>
              <a:cxnSpLocks noChangeAspect="1" noChangeShapeType="1"/>
              <a:stCxn id="12337" idx="6"/>
              <a:endCxn id="12336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5" name="Oval 16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12346" name="AutoShape 17"/>
            <p:cNvCxnSpPr>
              <a:cxnSpLocks noChangeAspect="1" noChangeShapeType="1"/>
              <a:stCxn id="12351" idx="7"/>
              <a:endCxn id="12345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7" name="AutoShape 18"/>
            <p:cNvCxnSpPr>
              <a:cxnSpLocks noChangeAspect="1" noChangeShapeType="1"/>
              <a:stCxn id="12345" idx="1"/>
              <a:endCxn id="12338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8" name="Text Box 19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349" name="Text Box 20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50" name="AutoShape 21"/>
            <p:cNvCxnSpPr>
              <a:cxnSpLocks noChangeAspect="1" noChangeShapeType="1"/>
              <a:stCxn id="12336" idx="6"/>
              <a:endCxn id="12345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51" name="Oval 22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12352" name="AutoShape 23"/>
            <p:cNvCxnSpPr>
              <a:cxnSpLocks noChangeAspect="1" noChangeShapeType="1"/>
              <a:stCxn id="12336" idx="5"/>
              <a:endCxn id="12351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53" name="Text Box 24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2294" name="Oval 25"/>
          <p:cNvSpPr>
            <a:spLocks noChangeAspect="1" noChangeArrowheads="1"/>
          </p:cNvSpPr>
          <p:nvPr/>
        </p:nvSpPr>
        <p:spPr bwMode="auto">
          <a:xfrm>
            <a:off x="3963988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2295" name="Oval 26"/>
          <p:cNvSpPr>
            <a:spLocks noChangeAspect="1" noChangeArrowheads="1"/>
          </p:cNvSpPr>
          <p:nvPr/>
        </p:nvSpPr>
        <p:spPr bwMode="auto">
          <a:xfrm>
            <a:off x="2743201" y="48148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2296" name="Oval 27"/>
          <p:cNvSpPr>
            <a:spLocks noChangeAspect="1" noChangeArrowheads="1"/>
          </p:cNvSpPr>
          <p:nvPr/>
        </p:nvSpPr>
        <p:spPr bwMode="auto">
          <a:xfrm>
            <a:off x="3371851" y="408305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2297" name="Oval 28"/>
          <p:cNvSpPr>
            <a:spLocks noChangeAspect="1" noChangeArrowheads="1"/>
          </p:cNvSpPr>
          <p:nvPr/>
        </p:nvSpPr>
        <p:spPr bwMode="auto">
          <a:xfrm>
            <a:off x="3352801" y="5546726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2298" name="AutoShape 29"/>
          <p:cNvCxnSpPr>
            <a:cxnSpLocks noChangeAspect="1" noChangeShapeType="1"/>
            <a:stCxn id="12296" idx="3"/>
            <a:endCxn id="12295" idx="7"/>
          </p:cNvCxnSpPr>
          <p:nvPr/>
        </p:nvCxnSpPr>
        <p:spPr bwMode="auto">
          <a:xfrm flipH="1">
            <a:off x="3055938" y="4414839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30"/>
          <p:cNvCxnSpPr>
            <a:cxnSpLocks noChangeAspect="1" noChangeShapeType="1"/>
            <a:stCxn id="12297" idx="1"/>
            <a:endCxn id="12295" idx="5"/>
          </p:cNvCxnSpPr>
          <p:nvPr/>
        </p:nvCxnSpPr>
        <p:spPr bwMode="auto">
          <a:xfrm flipH="1" flipV="1">
            <a:off x="3055938" y="514667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31"/>
          <p:cNvCxnSpPr>
            <a:cxnSpLocks noChangeAspect="1" noChangeShapeType="1"/>
            <a:stCxn id="12297" idx="7"/>
            <a:endCxn id="12294" idx="3"/>
          </p:cNvCxnSpPr>
          <p:nvPr/>
        </p:nvCxnSpPr>
        <p:spPr bwMode="auto">
          <a:xfrm flipV="1">
            <a:off x="3665539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32"/>
          <p:cNvCxnSpPr>
            <a:cxnSpLocks noChangeAspect="1" noChangeShapeType="1"/>
            <a:stCxn id="12296" idx="5"/>
            <a:endCxn id="12294" idx="1"/>
          </p:cNvCxnSpPr>
          <p:nvPr/>
        </p:nvCxnSpPr>
        <p:spPr bwMode="auto">
          <a:xfrm>
            <a:off x="3684589" y="4414839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33"/>
          <p:cNvCxnSpPr>
            <a:cxnSpLocks noChangeAspect="1" noChangeShapeType="1"/>
            <a:stCxn id="12295" idx="6"/>
            <a:endCxn id="12294" idx="2"/>
          </p:cNvCxnSpPr>
          <p:nvPr/>
        </p:nvCxnSpPr>
        <p:spPr bwMode="auto">
          <a:xfrm>
            <a:off x="3127376" y="499745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3" name="Oval 34"/>
          <p:cNvSpPr>
            <a:spLocks noChangeAspect="1" noChangeArrowheads="1"/>
          </p:cNvSpPr>
          <p:nvPr/>
        </p:nvSpPr>
        <p:spPr bwMode="auto">
          <a:xfrm>
            <a:off x="5186363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12304" name="AutoShape 35"/>
          <p:cNvCxnSpPr>
            <a:cxnSpLocks noChangeAspect="1" noChangeShapeType="1"/>
            <a:stCxn id="12307" idx="7"/>
            <a:endCxn id="12303" idx="3"/>
          </p:cNvCxnSpPr>
          <p:nvPr/>
        </p:nvCxnSpPr>
        <p:spPr bwMode="auto">
          <a:xfrm flipV="1">
            <a:off x="4887914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36"/>
          <p:cNvCxnSpPr>
            <a:cxnSpLocks noChangeAspect="1" noChangeShapeType="1"/>
            <a:stCxn id="12303" idx="1"/>
            <a:endCxn id="12296" idx="6"/>
          </p:cNvCxnSpPr>
          <p:nvPr/>
        </p:nvCxnSpPr>
        <p:spPr bwMode="auto">
          <a:xfrm flipH="1" flipV="1">
            <a:off x="3756026" y="426561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37"/>
          <p:cNvCxnSpPr>
            <a:cxnSpLocks noChangeAspect="1" noChangeShapeType="1"/>
            <a:stCxn id="12294" idx="6"/>
            <a:endCxn id="12303" idx="2"/>
          </p:cNvCxnSpPr>
          <p:nvPr/>
        </p:nvCxnSpPr>
        <p:spPr bwMode="auto">
          <a:xfrm>
            <a:off x="4348163" y="499745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Oval 38"/>
          <p:cNvSpPr>
            <a:spLocks noChangeAspect="1" noChangeArrowheads="1"/>
          </p:cNvSpPr>
          <p:nvPr/>
        </p:nvSpPr>
        <p:spPr bwMode="auto">
          <a:xfrm>
            <a:off x="4575176" y="5546726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12308" name="AutoShape 39"/>
          <p:cNvCxnSpPr>
            <a:cxnSpLocks noChangeAspect="1" noChangeShapeType="1"/>
            <a:stCxn id="12294" idx="5"/>
            <a:endCxn id="12307" idx="1"/>
          </p:cNvCxnSpPr>
          <p:nvPr/>
        </p:nvCxnSpPr>
        <p:spPr bwMode="auto">
          <a:xfrm>
            <a:off x="4276725" y="514667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 Box 43"/>
          <p:cNvSpPr txBox="1">
            <a:spLocks noChangeArrowheads="1"/>
          </p:cNvSpPr>
          <p:nvPr/>
        </p:nvSpPr>
        <p:spPr bwMode="auto">
          <a:xfrm>
            <a:off x="3352801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DFS</a:t>
            </a:r>
          </a:p>
        </p:txBody>
      </p:sp>
      <p:sp>
        <p:nvSpPr>
          <p:cNvPr id="12310" name="Text Box 44"/>
          <p:cNvSpPr txBox="1">
            <a:spLocks noChangeArrowheads="1"/>
          </p:cNvSpPr>
          <p:nvPr/>
        </p:nvSpPr>
        <p:spPr bwMode="auto">
          <a:xfrm>
            <a:off x="7262814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BFS</a:t>
            </a:r>
          </a:p>
        </p:txBody>
      </p:sp>
      <p:graphicFrame>
        <p:nvGraphicFramePr>
          <p:cNvPr id="238678" name="Group 86"/>
          <p:cNvGraphicFramePr>
            <a:graphicFrameLocks noGrp="1"/>
          </p:cNvGraphicFramePr>
          <p:nvPr/>
        </p:nvGraphicFramePr>
        <p:xfrm>
          <a:off x="3352801" y="1671638"/>
          <a:ext cx="5203825" cy="2139949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Applications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Spanning forest, connected components, paths, cycles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Shortest paths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Biconnected components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23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DFS vs. BFS (cont.)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400" dirty="0">
                <a:solidFill>
                  <a:schemeClr val="accent2"/>
                </a:solidFill>
              </a:rPr>
              <a:t>Back edge</a:t>
            </a:r>
            <a:r>
              <a:rPr lang="en-US" altLang="lv-LV" sz="2400" dirty="0"/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(</a:t>
            </a:r>
            <a:r>
              <a:rPr lang="en-US" altLang="lv-LV" sz="2400" b="1" i="1" dirty="0" err="1">
                <a:latin typeface="Times New Roman" panose="02020603050405020304" pitchFamily="18" charset="0"/>
              </a:rPr>
              <a:t>v,w</a:t>
            </a:r>
            <a:r>
              <a:rPr lang="en-US" altLang="lv-LV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w </a:t>
            </a:r>
            <a:r>
              <a:rPr lang="en-US" altLang="lv-LV" sz="2000" dirty="0"/>
              <a:t>is an ancestor of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in the tree of discovery edges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400" dirty="0">
                <a:solidFill>
                  <a:schemeClr val="accent2"/>
                </a:solidFill>
              </a:rPr>
              <a:t>Cross edge</a:t>
            </a:r>
            <a:r>
              <a:rPr lang="en-US" altLang="lv-LV" sz="2400" dirty="0"/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(</a:t>
            </a:r>
            <a:r>
              <a:rPr lang="en-US" altLang="lv-LV" sz="2400" b="1" i="1" dirty="0" err="1">
                <a:latin typeface="Times New Roman" panose="02020603050405020304" pitchFamily="18" charset="0"/>
              </a:rPr>
              <a:t>v,w</a:t>
            </a:r>
            <a:r>
              <a:rPr lang="en-US" altLang="lv-LV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w</a:t>
            </a:r>
            <a:r>
              <a:rPr lang="en-US" altLang="lv-LV" sz="2000" dirty="0"/>
              <a:t> is in the same level as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or in the next level</a:t>
            </a:r>
          </a:p>
          <a:p>
            <a:pPr lvl="1" eaLnBrk="1" hangingPunct="1"/>
            <a:endParaRPr lang="en-US" altLang="lv-LV" sz="2000" dirty="0"/>
          </a:p>
          <a:p>
            <a:endParaRPr lang="lv-LV" dirty="0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5D188E7-6041-4F1B-AE88-6326AD7E8A24}" type="slidenum">
              <a:rPr lang="en-US" altLang="lv-LV" sz="1400"/>
              <a:pPr eaLnBrk="1" hangingPunct="1"/>
              <a:t>23</a:t>
            </a:fld>
            <a:endParaRPr lang="en-US" altLang="lv-LV" sz="1400" dirty="0"/>
          </a:p>
        </p:txBody>
      </p:sp>
      <p:grpSp>
        <p:nvGrpSpPr>
          <p:cNvPr id="13319" name="Group 5"/>
          <p:cNvGrpSpPr>
            <a:grpSpLocks/>
          </p:cNvGrpSpPr>
          <p:nvPr/>
        </p:nvGrpSpPr>
        <p:grpSpPr bwMode="auto">
          <a:xfrm>
            <a:off x="6232526" y="3657601"/>
            <a:ext cx="3649663" cy="2130425"/>
            <a:chOff x="3116" y="2546"/>
            <a:chExt cx="2299" cy="1342"/>
          </a:xfrm>
        </p:grpSpPr>
        <p:sp>
          <p:nvSpPr>
            <p:cNvPr id="13337" name="AutoShape 6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3338" name="AutoShape 7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3339" name="AutoShape 8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3340" name="Oval 9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13341" name="Oval 10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3342" name="Oval 11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3343" name="Oval 12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3344" name="AutoShape 13"/>
            <p:cNvCxnSpPr>
              <a:cxnSpLocks noChangeAspect="1" noChangeShapeType="1"/>
              <a:stCxn id="13342" idx="3"/>
              <a:endCxn id="13341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5" name="AutoShape 14"/>
            <p:cNvCxnSpPr>
              <a:cxnSpLocks noChangeAspect="1" noChangeShapeType="1"/>
              <a:stCxn id="13343" idx="1"/>
              <a:endCxn id="13341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6" name="AutoShape 15"/>
            <p:cNvCxnSpPr>
              <a:cxnSpLocks noChangeAspect="1" noChangeShapeType="1"/>
              <a:stCxn id="13343" idx="7"/>
              <a:endCxn id="13340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7" name="AutoShape 16"/>
            <p:cNvCxnSpPr>
              <a:cxnSpLocks noChangeAspect="1" noChangeShapeType="1"/>
              <a:stCxn id="13342" idx="5"/>
              <a:endCxn id="13340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8" name="AutoShape 17"/>
            <p:cNvCxnSpPr>
              <a:cxnSpLocks noChangeAspect="1" noChangeShapeType="1"/>
              <a:stCxn id="13341" idx="6"/>
              <a:endCxn id="13340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9" name="Oval 18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13350" name="AutoShape 19"/>
            <p:cNvCxnSpPr>
              <a:cxnSpLocks noChangeAspect="1" noChangeShapeType="1"/>
              <a:stCxn id="13355" idx="7"/>
              <a:endCxn id="13349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1" name="AutoShape 20"/>
            <p:cNvCxnSpPr>
              <a:cxnSpLocks noChangeAspect="1" noChangeShapeType="1"/>
              <a:stCxn id="13349" idx="1"/>
              <a:endCxn id="13342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2" name="Text Box 21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53" name="Text Box 22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3354" name="AutoShape 23"/>
            <p:cNvCxnSpPr>
              <a:cxnSpLocks noChangeAspect="1" noChangeShapeType="1"/>
              <a:stCxn id="13340" idx="6"/>
              <a:endCxn id="13349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5" name="Oval 24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13356" name="AutoShape 25"/>
            <p:cNvCxnSpPr>
              <a:cxnSpLocks noChangeAspect="1" noChangeShapeType="1"/>
              <a:stCxn id="13340" idx="5"/>
              <a:endCxn id="13355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7" name="Text Box 26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3320" name="Oval 28"/>
          <p:cNvSpPr>
            <a:spLocks noChangeAspect="1" noChangeArrowheads="1"/>
          </p:cNvSpPr>
          <p:nvPr/>
        </p:nvSpPr>
        <p:spPr bwMode="auto">
          <a:xfrm>
            <a:off x="3963988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3321" name="Oval 29"/>
          <p:cNvSpPr>
            <a:spLocks noChangeAspect="1" noChangeArrowheads="1"/>
          </p:cNvSpPr>
          <p:nvPr/>
        </p:nvSpPr>
        <p:spPr bwMode="auto">
          <a:xfrm>
            <a:off x="2743201" y="46307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3322" name="Oval 30"/>
          <p:cNvSpPr>
            <a:spLocks noChangeAspect="1" noChangeArrowheads="1"/>
          </p:cNvSpPr>
          <p:nvPr/>
        </p:nvSpPr>
        <p:spPr bwMode="auto">
          <a:xfrm>
            <a:off x="3371851" y="389890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3323" name="Oval 31"/>
          <p:cNvSpPr>
            <a:spLocks noChangeAspect="1" noChangeArrowheads="1"/>
          </p:cNvSpPr>
          <p:nvPr/>
        </p:nvSpPr>
        <p:spPr bwMode="auto">
          <a:xfrm>
            <a:off x="3352801" y="5362576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3324" name="AutoShape 32"/>
          <p:cNvCxnSpPr>
            <a:cxnSpLocks noChangeAspect="1" noChangeShapeType="1"/>
            <a:stCxn id="13322" idx="3"/>
            <a:endCxn id="13321" idx="7"/>
          </p:cNvCxnSpPr>
          <p:nvPr/>
        </p:nvCxnSpPr>
        <p:spPr bwMode="auto">
          <a:xfrm flipH="1">
            <a:off x="3055938" y="4230689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33"/>
          <p:cNvCxnSpPr>
            <a:cxnSpLocks noChangeAspect="1" noChangeShapeType="1"/>
            <a:stCxn id="13323" idx="1"/>
            <a:endCxn id="13321" idx="5"/>
          </p:cNvCxnSpPr>
          <p:nvPr/>
        </p:nvCxnSpPr>
        <p:spPr bwMode="auto">
          <a:xfrm flipH="1" flipV="1">
            <a:off x="3055938" y="496252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34"/>
          <p:cNvCxnSpPr>
            <a:cxnSpLocks noChangeAspect="1" noChangeShapeType="1"/>
            <a:stCxn id="13323" idx="7"/>
            <a:endCxn id="13320" idx="3"/>
          </p:cNvCxnSpPr>
          <p:nvPr/>
        </p:nvCxnSpPr>
        <p:spPr bwMode="auto">
          <a:xfrm flipV="1">
            <a:off x="3665539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35"/>
          <p:cNvCxnSpPr>
            <a:cxnSpLocks noChangeAspect="1" noChangeShapeType="1"/>
            <a:stCxn id="13322" idx="5"/>
            <a:endCxn id="13320" idx="1"/>
          </p:cNvCxnSpPr>
          <p:nvPr/>
        </p:nvCxnSpPr>
        <p:spPr bwMode="auto">
          <a:xfrm>
            <a:off x="3684589" y="4230689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36"/>
          <p:cNvCxnSpPr>
            <a:cxnSpLocks noChangeAspect="1" noChangeShapeType="1"/>
            <a:stCxn id="13321" idx="6"/>
            <a:endCxn id="13320" idx="2"/>
          </p:cNvCxnSpPr>
          <p:nvPr/>
        </p:nvCxnSpPr>
        <p:spPr bwMode="auto">
          <a:xfrm>
            <a:off x="3127376" y="481330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9" name="Oval 37"/>
          <p:cNvSpPr>
            <a:spLocks noChangeAspect="1" noChangeArrowheads="1"/>
          </p:cNvSpPr>
          <p:nvPr/>
        </p:nvSpPr>
        <p:spPr bwMode="auto">
          <a:xfrm>
            <a:off x="5186363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13330" name="AutoShape 38"/>
          <p:cNvCxnSpPr>
            <a:cxnSpLocks noChangeAspect="1" noChangeShapeType="1"/>
            <a:stCxn id="13333" idx="7"/>
            <a:endCxn id="13329" idx="3"/>
          </p:cNvCxnSpPr>
          <p:nvPr/>
        </p:nvCxnSpPr>
        <p:spPr bwMode="auto">
          <a:xfrm flipV="1">
            <a:off x="4887914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39"/>
          <p:cNvCxnSpPr>
            <a:cxnSpLocks noChangeAspect="1" noChangeShapeType="1"/>
            <a:stCxn id="13329" idx="1"/>
            <a:endCxn id="13322" idx="6"/>
          </p:cNvCxnSpPr>
          <p:nvPr/>
        </p:nvCxnSpPr>
        <p:spPr bwMode="auto">
          <a:xfrm flipH="1" flipV="1">
            <a:off x="3756026" y="408146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40"/>
          <p:cNvCxnSpPr>
            <a:cxnSpLocks noChangeAspect="1" noChangeShapeType="1"/>
            <a:stCxn id="13320" idx="6"/>
            <a:endCxn id="13329" idx="2"/>
          </p:cNvCxnSpPr>
          <p:nvPr/>
        </p:nvCxnSpPr>
        <p:spPr bwMode="auto">
          <a:xfrm>
            <a:off x="4348163" y="481330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Oval 41"/>
          <p:cNvSpPr>
            <a:spLocks noChangeAspect="1" noChangeArrowheads="1"/>
          </p:cNvSpPr>
          <p:nvPr/>
        </p:nvSpPr>
        <p:spPr bwMode="auto">
          <a:xfrm>
            <a:off x="4575176" y="5362576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13334" name="AutoShape 42"/>
          <p:cNvCxnSpPr>
            <a:cxnSpLocks noChangeAspect="1" noChangeShapeType="1"/>
            <a:stCxn id="13320" idx="5"/>
            <a:endCxn id="13333" idx="1"/>
          </p:cNvCxnSpPr>
          <p:nvPr/>
        </p:nvCxnSpPr>
        <p:spPr bwMode="auto">
          <a:xfrm>
            <a:off x="4276725" y="496252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Text Box 43"/>
          <p:cNvSpPr txBox="1">
            <a:spLocks noChangeArrowheads="1"/>
          </p:cNvSpPr>
          <p:nvPr/>
        </p:nvSpPr>
        <p:spPr bwMode="auto">
          <a:xfrm>
            <a:off x="3352801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DFS</a:t>
            </a:r>
          </a:p>
        </p:txBody>
      </p:sp>
      <p:sp>
        <p:nvSpPr>
          <p:cNvPr id="13336" name="Text Box 44"/>
          <p:cNvSpPr txBox="1">
            <a:spLocks noChangeArrowheads="1"/>
          </p:cNvSpPr>
          <p:nvPr/>
        </p:nvSpPr>
        <p:spPr bwMode="auto">
          <a:xfrm>
            <a:off x="7262814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4293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Subgraphs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A subgraph S of a graph G is a graph such that </a:t>
            </a:r>
          </a:p>
          <a:p>
            <a:pPr lvl="1" eaLnBrk="1" hangingPunct="1"/>
            <a:r>
              <a:rPr lang="en-US" altLang="lv-LV" sz="2000" dirty="0"/>
              <a:t>The vertices of S are a subset of the vertices of G</a:t>
            </a:r>
          </a:p>
          <a:p>
            <a:pPr lvl="1" eaLnBrk="1" hangingPunct="1"/>
            <a:r>
              <a:rPr lang="en-US" altLang="lv-LV" sz="2000" dirty="0"/>
              <a:t>The edges of S are a subset of the edges of G</a:t>
            </a:r>
          </a:p>
          <a:p>
            <a:pPr eaLnBrk="1" hangingPunct="1"/>
            <a:r>
              <a:rPr lang="en-US" altLang="lv-LV" dirty="0"/>
              <a:t>A spanning subgraph of G is a subgraph that contains all the vertices of G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B33D9F-D1D9-436B-BD46-5EECCDB4F58B}" type="slidenum">
              <a:rPr lang="en-US" altLang="lv-LV" sz="1400"/>
              <a:pPr eaLnBrk="1" hangingPunct="1"/>
              <a:t>24</a:t>
            </a:fld>
            <a:endParaRPr lang="en-US" altLang="lv-LV" sz="1400"/>
          </a:p>
        </p:txBody>
      </p:sp>
      <p:sp>
        <p:nvSpPr>
          <p:cNvPr id="4102" name="Text Box 16"/>
          <p:cNvSpPr txBox="1">
            <a:spLocks noChangeArrowheads="1"/>
          </p:cNvSpPr>
          <p:nvPr/>
        </p:nvSpPr>
        <p:spPr bwMode="auto">
          <a:xfrm>
            <a:off x="7416800" y="36512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Subgraph</a:t>
            </a:r>
          </a:p>
        </p:txBody>
      </p:sp>
      <p:sp>
        <p:nvSpPr>
          <p:cNvPr id="4103" name="Text Box 27"/>
          <p:cNvSpPr txBox="1">
            <a:spLocks noChangeArrowheads="1"/>
          </p:cNvSpPr>
          <p:nvPr/>
        </p:nvSpPr>
        <p:spPr bwMode="auto">
          <a:xfrm>
            <a:off x="7023100" y="62325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Spanning subgraph</a:t>
            </a:r>
          </a:p>
        </p:txBody>
      </p:sp>
      <p:sp>
        <p:nvSpPr>
          <p:cNvPr id="4104" name="Oval 5"/>
          <p:cNvSpPr>
            <a:spLocks noChangeAspect="1" noChangeArrowheads="1"/>
          </p:cNvSpPr>
          <p:nvPr/>
        </p:nvSpPr>
        <p:spPr bwMode="auto">
          <a:xfrm>
            <a:off x="8769351" y="2484437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5" name="Oval 6"/>
          <p:cNvSpPr>
            <a:spLocks noChangeAspect="1" noChangeArrowheads="1"/>
          </p:cNvSpPr>
          <p:nvPr/>
        </p:nvSpPr>
        <p:spPr bwMode="auto">
          <a:xfrm>
            <a:off x="7305676" y="2484437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6" name="Oval 7"/>
          <p:cNvSpPr>
            <a:spLocks noChangeAspect="1" noChangeArrowheads="1"/>
          </p:cNvSpPr>
          <p:nvPr/>
        </p:nvSpPr>
        <p:spPr bwMode="auto">
          <a:xfrm>
            <a:off x="8037513" y="17526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7" name="Oval 8"/>
          <p:cNvSpPr>
            <a:spLocks noChangeAspect="1" noChangeArrowheads="1"/>
          </p:cNvSpPr>
          <p:nvPr/>
        </p:nvSpPr>
        <p:spPr bwMode="auto">
          <a:xfrm>
            <a:off x="8037513" y="32162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08" name="AutoShape 9"/>
          <p:cNvCxnSpPr>
            <a:cxnSpLocks noChangeAspect="1" noChangeShapeType="1"/>
            <a:stCxn id="4106" idx="3"/>
            <a:endCxn id="4105" idx="7"/>
          </p:cNvCxnSpPr>
          <p:nvPr/>
        </p:nvCxnSpPr>
        <p:spPr bwMode="auto">
          <a:xfrm flipH="1">
            <a:off x="7616826" y="20716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9" name="AutoShape 10"/>
          <p:cNvCxnSpPr>
            <a:cxnSpLocks noChangeAspect="1" noChangeShapeType="1"/>
            <a:stCxn id="4107" idx="1"/>
            <a:endCxn id="4105" idx="5"/>
          </p:cNvCxnSpPr>
          <p:nvPr/>
        </p:nvCxnSpPr>
        <p:spPr bwMode="auto">
          <a:xfrm flipH="1" flipV="1">
            <a:off x="7616826" y="280352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1"/>
          <p:cNvCxnSpPr>
            <a:cxnSpLocks noChangeAspect="1" noChangeShapeType="1"/>
            <a:stCxn id="4107" idx="7"/>
            <a:endCxn id="4104" idx="3"/>
          </p:cNvCxnSpPr>
          <p:nvPr/>
        </p:nvCxnSpPr>
        <p:spPr bwMode="auto">
          <a:xfrm flipV="1">
            <a:off x="8348663" y="2803524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2"/>
          <p:cNvCxnSpPr>
            <a:cxnSpLocks noChangeAspect="1" noChangeShapeType="1"/>
            <a:stCxn id="4106" idx="5"/>
            <a:endCxn id="4104" idx="1"/>
          </p:cNvCxnSpPr>
          <p:nvPr/>
        </p:nvCxnSpPr>
        <p:spPr bwMode="auto">
          <a:xfrm>
            <a:off x="8348663" y="20716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3"/>
          <p:cNvCxnSpPr>
            <a:cxnSpLocks noChangeAspect="1" noChangeShapeType="1"/>
            <a:stCxn id="4106" idx="4"/>
            <a:endCxn id="4107" idx="0"/>
          </p:cNvCxnSpPr>
          <p:nvPr/>
        </p:nvCxnSpPr>
        <p:spPr bwMode="auto">
          <a:xfrm>
            <a:off x="8218488" y="21256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3" name="Oval 14"/>
          <p:cNvSpPr>
            <a:spLocks noChangeAspect="1" noChangeArrowheads="1"/>
          </p:cNvSpPr>
          <p:nvPr/>
        </p:nvSpPr>
        <p:spPr bwMode="auto">
          <a:xfrm>
            <a:off x="10020301" y="2484437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14" name="AutoShape 15"/>
          <p:cNvCxnSpPr>
            <a:cxnSpLocks noChangeAspect="1" noChangeShapeType="1"/>
            <a:stCxn id="4104" idx="6"/>
            <a:endCxn id="4113" idx="2"/>
          </p:cNvCxnSpPr>
          <p:nvPr/>
        </p:nvCxnSpPr>
        <p:spPr bwMode="auto">
          <a:xfrm>
            <a:off x="9142413" y="2666999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28"/>
          <p:cNvCxnSpPr>
            <a:cxnSpLocks noChangeAspect="1" noChangeShapeType="1"/>
            <a:stCxn id="4107" idx="6"/>
            <a:endCxn id="4113" idx="3"/>
          </p:cNvCxnSpPr>
          <p:nvPr/>
        </p:nvCxnSpPr>
        <p:spPr bwMode="auto">
          <a:xfrm flipV="1">
            <a:off x="8412164" y="2806699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29"/>
          <p:cNvCxnSpPr>
            <a:cxnSpLocks noChangeAspect="1" noChangeShapeType="1"/>
            <a:stCxn id="4113" idx="1"/>
            <a:endCxn id="4106" idx="6"/>
          </p:cNvCxnSpPr>
          <p:nvPr/>
        </p:nvCxnSpPr>
        <p:spPr bwMode="auto">
          <a:xfrm flipH="1" flipV="1">
            <a:off x="8412164" y="19351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7" name="Oval 32"/>
          <p:cNvSpPr>
            <a:spLocks noChangeAspect="1" noChangeArrowheads="1"/>
          </p:cNvSpPr>
          <p:nvPr/>
        </p:nvSpPr>
        <p:spPr bwMode="auto">
          <a:xfrm>
            <a:off x="8767763" y="50657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8" name="Oval 33"/>
          <p:cNvSpPr>
            <a:spLocks noChangeAspect="1" noChangeArrowheads="1"/>
          </p:cNvSpPr>
          <p:nvPr/>
        </p:nvSpPr>
        <p:spPr bwMode="auto">
          <a:xfrm>
            <a:off x="7304088" y="50657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9" name="Oval 34"/>
          <p:cNvSpPr>
            <a:spLocks noChangeAspect="1" noChangeArrowheads="1"/>
          </p:cNvSpPr>
          <p:nvPr/>
        </p:nvSpPr>
        <p:spPr bwMode="auto">
          <a:xfrm>
            <a:off x="8035926" y="43338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0" name="Oval 35"/>
          <p:cNvSpPr>
            <a:spLocks noChangeAspect="1" noChangeArrowheads="1"/>
          </p:cNvSpPr>
          <p:nvPr/>
        </p:nvSpPr>
        <p:spPr bwMode="auto">
          <a:xfrm>
            <a:off x="8035926" y="57975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21" name="AutoShape 36"/>
          <p:cNvCxnSpPr>
            <a:cxnSpLocks noChangeAspect="1" noChangeShapeType="1"/>
            <a:stCxn id="4119" idx="3"/>
            <a:endCxn id="4118" idx="7"/>
          </p:cNvCxnSpPr>
          <p:nvPr/>
        </p:nvCxnSpPr>
        <p:spPr bwMode="auto">
          <a:xfrm flipH="1">
            <a:off x="7615238" y="46529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2" name="AutoShape 37"/>
          <p:cNvCxnSpPr>
            <a:cxnSpLocks noChangeAspect="1" noChangeShapeType="1"/>
            <a:stCxn id="4120" idx="1"/>
            <a:endCxn id="4118" idx="5"/>
          </p:cNvCxnSpPr>
          <p:nvPr/>
        </p:nvCxnSpPr>
        <p:spPr bwMode="auto">
          <a:xfrm flipH="1" flipV="1">
            <a:off x="7615238" y="5384799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3" name="AutoShape 38"/>
          <p:cNvCxnSpPr>
            <a:cxnSpLocks noChangeAspect="1" noChangeShapeType="1"/>
            <a:stCxn id="4120" idx="7"/>
            <a:endCxn id="4117" idx="3"/>
          </p:cNvCxnSpPr>
          <p:nvPr/>
        </p:nvCxnSpPr>
        <p:spPr bwMode="auto">
          <a:xfrm flipV="1">
            <a:off x="8347076" y="5384799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4" name="AutoShape 39"/>
          <p:cNvCxnSpPr>
            <a:cxnSpLocks noChangeAspect="1" noChangeShapeType="1"/>
            <a:stCxn id="4119" idx="5"/>
            <a:endCxn id="4117" idx="1"/>
          </p:cNvCxnSpPr>
          <p:nvPr/>
        </p:nvCxnSpPr>
        <p:spPr bwMode="auto">
          <a:xfrm>
            <a:off x="8347076" y="46529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5" name="AutoShape 40"/>
          <p:cNvCxnSpPr>
            <a:cxnSpLocks noChangeAspect="1" noChangeShapeType="1"/>
            <a:stCxn id="4119" idx="4"/>
            <a:endCxn id="4120" idx="0"/>
          </p:cNvCxnSpPr>
          <p:nvPr/>
        </p:nvCxnSpPr>
        <p:spPr bwMode="auto">
          <a:xfrm>
            <a:off x="8216900" y="47069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6" name="Oval 41"/>
          <p:cNvSpPr>
            <a:spLocks noChangeAspect="1" noChangeArrowheads="1"/>
          </p:cNvSpPr>
          <p:nvPr/>
        </p:nvSpPr>
        <p:spPr bwMode="auto">
          <a:xfrm>
            <a:off x="10018713" y="50657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27" name="AutoShape 42"/>
          <p:cNvCxnSpPr>
            <a:cxnSpLocks noChangeAspect="1" noChangeShapeType="1"/>
            <a:stCxn id="4117" idx="6"/>
            <a:endCxn id="4126" idx="2"/>
          </p:cNvCxnSpPr>
          <p:nvPr/>
        </p:nvCxnSpPr>
        <p:spPr bwMode="auto">
          <a:xfrm>
            <a:off x="9140825" y="5248274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8" name="AutoShape 43"/>
          <p:cNvCxnSpPr>
            <a:cxnSpLocks noChangeAspect="1" noChangeShapeType="1"/>
            <a:stCxn id="4120" idx="6"/>
            <a:endCxn id="4126" idx="3"/>
          </p:cNvCxnSpPr>
          <p:nvPr/>
        </p:nvCxnSpPr>
        <p:spPr bwMode="auto">
          <a:xfrm flipV="1">
            <a:off x="8410576" y="5387974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9" name="AutoShape 44"/>
          <p:cNvCxnSpPr>
            <a:cxnSpLocks noChangeAspect="1" noChangeShapeType="1"/>
            <a:stCxn id="4126" idx="1"/>
            <a:endCxn id="4119" idx="6"/>
          </p:cNvCxnSpPr>
          <p:nvPr/>
        </p:nvCxnSpPr>
        <p:spPr bwMode="auto">
          <a:xfrm flipH="1" flipV="1">
            <a:off x="8410576" y="45164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760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Connectivity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mtClean="0"/>
              <a:t>A graph is connected if there is a path between every pair of vertices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mtClean="0"/>
              <a:t>A connected component of a graph G is a maximal connected subgraph of G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078C634-70EE-4FC5-95F7-B28699297422}" type="slidenum">
              <a:rPr lang="en-US" altLang="lv-LV" sz="1400"/>
              <a:pPr eaLnBrk="1" hangingPunct="1"/>
              <a:t>25</a:t>
            </a:fld>
            <a:endParaRPr lang="en-US" altLang="lv-LV" sz="1400"/>
          </a:p>
        </p:txBody>
      </p:sp>
      <p:grpSp>
        <p:nvGrpSpPr>
          <p:cNvPr id="5126" name="Group 34"/>
          <p:cNvGrpSpPr>
            <a:grpSpLocks noChangeAspect="1"/>
          </p:cNvGrpSpPr>
          <p:nvPr/>
        </p:nvGrpSpPr>
        <p:grpSpPr bwMode="auto">
          <a:xfrm>
            <a:off x="7686675" y="1741486"/>
            <a:ext cx="3081338" cy="1830388"/>
            <a:chOff x="2855" y="994"/>
            <a:chExt cx="2425" cy="1440"/>
          </a:xfrm>
        </p:grpSpPr>
        <p:sp>
          <p:nvSpPr>
            <p:cNvPr id="5139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40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41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42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43" name="AutoShape 11"/>
            <p:cNvCxnSpPr>
              <a:cxnSpLocks noChangeAspect="1" noChangeShapeType="1"/>
              <a:stCxn id="5141" idx="3"/>
              <a:endCxn id="5140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2"/>
            <p:cNvCxnSpPr>
              <a:cxnSpLocks noChangeAspect="1" noChangeShapeType="1"/>
              <a:stCxn id="5142" idx="1"/>
              <a:endCxn id="5140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5" name="AutoShape 13"/>
            <p:cNvCxnSpPr>
              <a:cxnSpLocks noChangeAspect="1" noChangeShapeType="1"/>
              <a:stCxn id="5142" idx="7"/>
              <a:endCxn id="5139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6" name="AutoShape 14"/>
            <p:cNvCxnSpPr>
              <a:cxnSpLocks noChangeAspect="1" noChangeShapeType="1"/>
              <a:stCxn id="5141" idx="5"/>
              <a:endCxn id="5139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7" name="AutoShape 15"/>
            <p:cNvCxnSpPr>
              <a:cxnSpLocks noChangeAspect="1" noChangeShapeType="1"/>
              <a:stCxn id="5141" idx="4"/>
              <a:endCxn id="5142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8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49" name="AutoShape 33"/>
            <p:cNvCxnSpPr>
              <a:cxnSpLocks noChangeAspect="1" noChangeShapeType="1"/>
              <a:stCxn id="5139" idx="6"/>
              <a:endCxn id="5148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7" name="Text Box 35"/>
          <p:cNvSpPr txBox="1">
            <a:spLocks noChangeArrowheads="1"/>
          </p:cNvSpPr>
          <p:nvPr/>
        </p:nvSpPr>
        <p:spPr bwMode="auto">
          <a:xfrm>
            <a:off x="7797800" y="3570287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Connected graph</a:t>
            </a:r>
          </a:p>
        </p:txBody>
      </p:sp>
      <p:grpSp>
        <p:nvGrpSpPr>
          <p:cNvPr id="5128" name="Group 49"/>
          <p:cNvGrpSpPr>
            <a:grpSpLocks/>
          </p:cNvGrpSpPr>
          <p:nvPr/>
        </p:nvGrpSpPr>
        <p:grpSpPr bwMode="auto">
          <a:xfrm>
            <a:off x="7686675" y="4173536"/>
            <a:ext cx="3081338" cy="1830388"/>
            <a:chOff x="3353" y="2543"/>
            <a:chExt cx="1941" cy="1153"/>
          </a:xfrm>
        </p:grpSpPr>
        <p:sp>
          <p:nvSpPr>
            <p:cNvPr id="5130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1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2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3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34" name="AutoShape 41"/>
            <p:cNvCxnSpPr>
              <a:cxnSpLocks noChangeAspect="1" noChangeShapeType="1"/>
              <a:stCxn id="5132" idx="3"/>
              <a:endCxn id="5131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AutoShape 42"/>
            <p:cNvCxnSpPr>
              <a:cxnSpLocks noChangeAspect="1" noChangeShapeType="1"/>
              <a:stCxn id="5133" idx="1"/>
              <a:endCxn id="5131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6" name="AutoShape 45"/>
            <p:cNvCxnSpPr>
              <a:cxnSpLocks noChangeAspect="1" noChangeShapeType="1"/>
              <a:stCxn id="5132" idx="4"/>
              <a:endCxn id="5133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7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38" name="AutoShape 47"/>
            <p:cNvCxnSpPr>
              <a:cxnSpLocks noChangeAspect="1" noChangeShapeType="1"/>
              <a:stCxn id="5130" idx="6"/>
              <a:endCxn id="5137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9" name="Text Box 48"/>
          <p:cNvSpPr txBox="1">
            <a:spLocks noChangeArrowheads="1"/>
          </p:cNvSpPr>
          <p:nvPr/>
        </p:nvSpPr>
        <p:spPr bwMode="auto">
          <a:xfrm>
            <a:off x="7404100" y="6003925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Non connected graph with two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708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Trees and Forests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A (free) tree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T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T has no cycles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/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A forest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The connected components of a forest are 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46454A-6069-4F25-978A-E0FD86F91F83}" type="slidenum">
              <a:rPr lang="en-US" altLang="lv-LV" sz="1400"/>
              <a:pPr eaLnBrk="1" hangingPunct="1"/>
              <a:t>26</a:t>
            </a:fld>
            <a:endParaRPr lang="en-US" altLang="lv-LV" sz="140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7562850" y="3117851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Tree</a:t>
            </a: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7175500" y="5699126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Forest</a:t>
            </a:r>
          </a:p>
        </p:txBody>
      </p:sp>
      <p:sp>
        <p:nvSpPr>
          <p:cNvPr id="6152" name="Oval 6"/>
          <p:cNvSpPr>
            <a:spLocks noChangeAspect="1" noChangeArrowheads="1"/>
          </p:cNvSpPr>
          <p:nvPr/>
        </p:nvSpPr>
        <p:spPr bwMode="auto">
          <a:xfrm>
            <a:off x="9702801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3" name="Oval 7"/>
          <p:cNvSpPr>
            <a:spLocks noChangeAspect="1" noChangeArrowheads="1"/>
          </p:cNvSpPr>
          <p:nvPr/>
        </p:nvSpPr>
        <p:spPr bwMode="auto">
          <a:xfrm>
            <a:off x="8793163" y="195262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4" name="Oval 8"/>
          <p:cNvSpPr>
            <a:spLocks noChangeAspect="1" noChangeArrowheads="1"/>
          </p:cNvSpPr>
          <p:nvPr/>
        </p:nvSpPr>
        <p:spPr bwMode="auto">
          <a:xfrm>
            <a:off x="7913688" y="194627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5" name="Oval 9"/>
          <p:cNvSpPr>
            <a:spLocks noChangeAspect="1" noChangeArrowheads="1"/>
          </p:cNvSpPr>
          <p:nvPr/>
        </p:nvSpPr>
        <p:spPr bwMode="auto">
          <a:xfrm>
            <a:off x="8797926" y="268287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56" name="AutoShape 10"/>
          <p:cNvCxnSpPr>
            <a:cxnSpLocks noChangeAspect="1" noChangeShapeType="1"/>
            <a:stCxn id="6154" idx="6"/>
            <a:endCxn id="6153" idx="2"/>
          </p:cNvCxnSpPr>
          <p:nvPr/>
        </p:nvCxnSpPr>
        <p:spPr bwMode="auto">
          <a:xfrm>
            <a:off x="82883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1"/>
          <p:cNvCxnSpPr>
            <a:cxnSpLocks noChangeAspect="1" noChangeShapeType="1"/>
            <a:stCxn id="6155" idx="0"/>
            <a:endCxn id="6153" idx="4"/>
          </p:cNvCxnSpPr>
          <p:nvPr/>
        </p:nvCxnSpPr>
        <p:spPr bwMode="auto">
          <a:xfrm flipH="1" flipV="1">
            <a:off x="8975726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8" name="Oval 15"/>
          <p:cNvSpPr>
            <a:spLocks noChangeAspect="1" noChangeArrowheads="1"/>
          </p:cNvSpPr>
          <p:nvPr/>
        </p:nvSpPr>
        <p:spPr bwMode="auto">
          <a:xfrm>
            <a:off x="9702801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59" name="AutoShape 16"/>
          <p:cNvCxnSpPr>
            <a:cxnSpLocks noChangeAspect="1" noChangeShapeType="1"/>
            <a:stCxn id="6152" idx="2"/>
            <a:endCxn id="6153" idx="6"/>
          </p:cNvCxnSpPr>
          <p:nvPr/>
        </p:nvCxnSpPr>
        <p:spPr bwMode="auto">
          <a:xfrm flipH="1">
            <a:off x="9167814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7"/>
          <p:cNvCxnSpPr>
            <a:cxnSpLocks noChangeAspect="1" noChangeShapeType="1"/>
            <a:stCxn id="6155" idx="6"/>
            <a:endCxn id="6158" idx="2"/>
          </p:cNvCxnSpPr>
          <p:nvPr/>
        </p:nvCxnSpPr>
        <p:spPr bwMode="auto">
          <a:xfrm flipV="1">
            <a:off x="9172576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61" name="Group 51"/>
          <p:cNvGrpSpPr>
            <a:grpSpLocks/>
          </p:cNvGrpSpPr>
          <p:nvPr/>
        </p:nvGrpSpPr>
        <p:grpSpPr bwMode="auto">
          <a:xfrm>
            <a:off x="7162800" y="4368800"/>
            <a:ext cx="3657600" cy="1098550"/>
            <a:chOff x="3168" y="2752"/>
            <a:chExt cx="2304" cy="692"/>
          </a:xfrm>
        </p:grpSpPr>
        <p:sp>
          <p:nvSpPr>
            <p:cNvPr id="6162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grpSp>
          <p:nvGrpSpPr>
            <p:cNvPr id="6163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6172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sp>
            <p:nvSpPr>
              <p:cNvPr id="6173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sp>
            <p:nvSpPr>
              <p:cNvPr id="6174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cxnSp>
            <p:nvCxnSpPr>
              <p:cNvPr id="6175" name="AutoShape 37"/>
              <p:cNvCxnSpPr>
                <a:cxnSpLocks noChangeAspect="1" noChangeShapeType="1"/>
                <a:stCxn id="6174" idx="0"/>
                <a:endCxn id="6173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76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cxnSp>
            <p:nvCxnSpPr>
              <p:cNvPr id="6177" name="AutoShape 39"/>
              <p:cNvCxnSpPr>
                <a:cxnSpLocks noChangeAspect="1" noChangeShapeType="1"/>
                <a:stCxn id="6172" idx="2"/>
                <a:endCxn id="6173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8" name="AutoShape 40"/>
              <p:cNvCxnSpPr>
                <a:cxnSpLocks noChangeAspect="1" noChangeShapeType="1"/>
                <a:stCxn id="6174" idx="6"/>
                <a:endCxn id="6176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64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6165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sp>
            <p:nvSpPr>
              <p:cNvPr id="6166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sp>
            <p:nvSpPr>
              <p:cNvPr id="6167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sp>
            <p:nvSpPr>
              <p:cNvPr id="6168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cxnSp>
            <p:nvCxnSpPr>
              <p:cNvPr id="6169" name="AutoShape 46"/>
              <p:cNvCxnSpPr>
                <a:cxnSpLocks noChangeAspect="1" noChangeShapeType="1"/>
                <a:stCxn id="6168" idx="1"/>
                <a:endCxn id="6166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0" name="AutoShape 47"/>
              <p:cNvCxnSpPr>
                <a:cxnSpLocks noChangeAspect="1" noChangeShapeType="1"/>
                <a:stCxn id="6167" idx="0"/>
                <a:endCxn id="6166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1" name="AutoShape 48"/>
              <p:cNvCxnSpPr>
                <a:cxnSpLocks noChangeAspect="1" noChangeShapeType="1"/>
                <a:stCxn id="6165" idx="2"/>
                <a:endCxn id="6166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0675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Spanning Trees and Forests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A spanning tree of a connected graph is a spanning subgraph that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 spanning tree is not unique unless the graph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Spanning trees have applications to the design of communication networks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 spanning forest of a graph is a spanning subgraph that is a forest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90A1CD-E05F-4AB1-A269-AEB1199221D2}" type="slidenum">
              <a:rPr lang="en-US" altLang="lv-LV" sz="1400"/>
              <a:pPr eaLnBrk="1" hangingPunct="1"/>
              <a:t>27</a:t>
            </a:fld>
            <a:endParaRPr lang="en-US" altLang="lv-LV" sz="1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645400" y="35750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Graph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7251700" y="61563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Spanning tree</a:t>
            </a:r>
          </a:p>
        </p:txBody>
      </p:sp>
      <p:sp>
        <p:nvSpPr>
          <p:cNvPr id="7176" name="Oval 6"/>
          <p:cNvSpPr>
            <a:spLocks noChangeAspect="1" noChangeArrowheads="1"/>
          </p:cNvSpPr>
          <p:nvPr/>
        </p:nvSpPr>
        <p:spPr bwMode="auto">
          <a:xfrm>
            <a:off x="8997951" y="2408237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7" name="Oval 7"/>
          <p:cNvSpPr>
            <a:spLocks noChangeAspect="1" noChangeArrowheads="1"/>
          </p:cNvSpPr>
          <p:nvPr/>
        </p:nvSpPr>
        <p:spPr bwMode="auto">
          <a:xfrm>
            <a:off x="7534276" y="2408237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8" name="Oval 8"/>
          <p:cNvSpPr>
            <a:spLocks noChangeAspect="1" noChangeArrowheads="1"/>
          </p:cNvSpPr>
          <p:nvPr/>
        </p:nvSpPr>
        <p:spPr bwMode="auto">
          <a:xfrm>
            <a:off x="8266113" y="16764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9" name="Oval 9"/>
          <p:cNvSpPr>
            <a:spLocks noChangeAspect="1" noChangeArrowheads="1"/>
          </p:cNvSpPr>
          <p:nvPr/>
        </p:nvSpPr>
        <p:spPr bwMode="auto">
          <a:xfrm>
            <a:off x="8266113" y="31400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180" name="AutoShape 10"/>
          <p:cNvCxnSpPr>
            <a:cxnSpLocks noChangeAspect="1" noChangeShapeType="1"/>
            <a:stCxn id="7178" idx="3"/>
            <a:endCxn id="7177" idx="7"/>
          </p:cNvCxnSpPr>
          <p:nvPr/>
        </p:nvCxnSpPr>
        <p:spPr bwMode="auto">
          <a:xfrm flipH="1">
            <a:off x="7845426" y="19954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1"/>
          <p:cNvCxnSpPr>
            <a:cxnSpLocks noChangeAspect="1" noChangeShapeType="1"/>
            <a:stCxn id="7179" idx="1"/>
            <a:endCxn id="7177" idx="5"/>
          </p:cNvCxnSpPr>
          <p:nvPr/>
        </p:nvCxnSpPr>
        <p:spPr bwMode="auto">
          <a:xfrm flipH="1" flipV="1">
            <a:off x="7845426" y="272732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12"/>
          <p:cNvCxnSpPr>
            <a:cxnSpLocks noChangeAspect="1" noChangeShapeType="1"/>
            <a:stCxn id="7179" idx="7"/>
            <a:endCxn id="7176" idx="3"/>
          </p:cNvCxnSpPr>
          <p:nvPr/>
        </p:nvCxnSpPr>
        <p:spPr bwMode="auto">
          <a:xfrm flipV="1">
            <a:off x="8577263" y="2727324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3"/>
          <p:cNvCxnSpPr>
            <a:cxnSpLocks noChangeAspect="1" noChangeShapeType="1"/>
            <a:stCxn id="7178" idx="5"/>
            <a:endCxn id="7176" idx="1"/>
          </p:cNvCxnSpPr>
          <p:nvPr/>
        </p:nvCxnSpPr>
        <p:spPr bwMode="auto">
          <a:xfrm>
            <a:off x="8577263" y="1995488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4"/>
          <p:cNvCxnSpPr>
            <a:cxnSpLocks noChangeAspect="1" noChangeShapeType="1"/>
            <a:stCxn id="7178" idx="4"/>
            <a:endCxn id="7179" idx="0"/>
          </p:cNvCxnSpPr>
          <p:nvPr/>
        </p:nvCxnSpPr>
        <p:spPr bwMode="auto">
          <a:xfrm>
            <a:off x="8447088" y="2049463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5" name="Oval 15"/>
          <p:cNvSpPr>
            <a:spLocks noChangeAspect="1" noChangeArrowheads="1"/>
          </p:cNvSpPr>
          <p:nvPr/>
        </p:nvSpPr>
        <p:spPr bwMode="auto">
          <a:xfrm>
            <a:off x="10248901" y="2408237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186" name="AutoShape 16"/>
          <p:cNvCxnSpPr>
            <a:cxnSpLocks noChangeAspect="1" noChangeShapeType="1"/>
            <a:stCxn id="7176" idx="6"/>
            <a:endCxn id="7185" idx="2"/>
          </p:cNvCxnSpPr>
          <p:nvPr/>
        </p:nvCxnSpPr>
        <p:spPr bwMode="auto">
          <a:xfrm>
            <a:off x="9371013" y="2590799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7"/>
          <p:cNvCxnSpPr>
            <a:cxnSpLocks noChangeAspect="1" noChangeShapeType="1"/>
            <a:stCxn id="7179" idx="6"/>
            <a:endCxn id="7185" idx="3"/>
          </p:cNvCxnSpPr>
          <p:nvPr/>
        </p:nvCxnSpPr>
        <p:spPr bwMode="auto">
          <a:xfrm flipV="1">
            <a:off x="8640764" y="2730499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8"/>
          <p:cNvCxnSpPr>
            <a:cxnSpLocks noChangeAspect="1" noChangeShapeType="1"/>
            <a:stCxn id="7185" idx="1"/>
            <a:endCxn id="7178" idx="6"/>
          </p:cNvCxnSpPr>
          <p:nvPr/>
        </p:nvCxnSpPr>
        <p:spPr bwMode="auto">
          <a:xfrm flipH="1" flipV="1">
            <a:off x="8640764" y="18589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Oval 19"/>
          <p:cNvSpPr>
            <a:spLocks noChangeAspect="1" noChangeArrowheads="1"/>
          </p:cNvSpPr>
          <p:nvPr/>
        </p:nvSpPr>
        <p:spPr bwMode="auto">
          <a:xfrm>
            <a:off x="8996363" y="49895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0" name="Oval 20"/>
          <p:cNvSpPr>
            <a:spLocks noChangeAspect="1" noChangeArrowheads="1"/>
          </p:cNvSpPr>
          <p:nvPr/>
        </p:nvSpPr>
        <p:spPr bwMode="auto">
          <a:xfrm>
            <a:off x="7532688" y="49895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1" name="Oval 21"/>
          <p:cNvSpPr>
            <a:spLocks noChangeAspect="1" noChangeArrowheads="1"/>
          </p:cNvSpPr>
          <p:nvPr/>
        </p:nvSpPr>
        <p:spPr bwMode="auto">
          <a:xfrm>
            <a:off x="8264526" y="42576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2" name="Oval 22"/>
          <p:cNvSpPr>
            <a:spLocks noChangeAspect="1" noChangeArrowheads="1"/>
          </p:cNvSpPr>
          <p:nvPr/>
        </p:nvSpPr>
        <p:spPr bwMode="auto">
          <a:xfrm>
            <a:off x="8264526" y="57213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193" name="AutoShape 23"/>
          <p:cNvCxnSpPr>
            <a:cxnSpLocks noChangeAspect="1" noChangeShapeType="1"/>
            <a:stCxn id="7191" idx="3"/>
            <a:endCxn id="7190" idx="7"/>
          </p:cNvCxnSpPr>
          <p:nvPr/>
        </p:nvCxnSpPr>
        <p:spPr bwMode="auto">
          <a:xfrm flipH="1">
            <a:off x="7843838" y="45767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24"/>
          <p:cNvCxnSpPr>
            <a:cxnSpLocks noChangeAspect="1" noChangeShapeType="1"/>
            <a:stCxn id="7192" idx="1"/>
            <a:endCxn id="7190" idx="5"/>
          </p:cNvCxnSpPr>
          <p:nvPr/>
        </p:nvCxnSpPr>
        <p:spPr bwMode="auto">
          <a:xfrm flipH="1" flipV="1">
            <a:off x="7843838" y="5308599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AutoShape 25"/>
          <p:cNvCxnSpPr>
            <a:cxnSpLocks noChangeAspect="1" noChangeShapeType="1"/>
            <a:stCxn id="7192" idx="7"/>
            <a:endCxn id="7189" idx="3"/>
          </p:cNvCxnSpPr>
          <p:nvPr/>
        </p:nvCxnSpPr>
        <p:spPr bwMode="auto">
          <a:xfrm flipV="1">
            <a:off x="8575676" y="5308599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AutoShape 26"/>
          <p:cNvCxnSpPr>
            <a:cxnSpLocks noChangeAspect="1" noChangeShapeType="1"/>
            <a:stCxn id="7191" idx="5"/>
            <a:endCxn id="7189" idx="1"/>
          </p:cNvCxnSpPr>
          <p:nvPr/>
        </p:nvCxnSpPr>
        <p:spPr bwMode="auto">
          <a:xfrm>
            <a:off x="8575676" y="45767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AutoShape 27"/>
          <p:cNvCxnSpPr>
            <a:cxnSpLocks noChangeAspect="1" noChangeShapeType="1"/>
            <a:stCxn id="7191" idx="4"/>
            <a:endCxn id="7192" idx="0"/>
          </p:cNvCxnSpPr>
          <p:nvPr/>
        </p:nvCxnSpPr>
        <p:spPr bwMode="auto">
          <a:xfrm>
            <a:off x="8445500" y="463073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Oval 28"/>
          <p:cNvSpPr>
            <a:spLocks noChangeAspect="1" noChangeArrowheads="1"/>
          </p:cNvSpPr>
          <p:nvPr/>
        </p:nvSpPr>
        <p:spPr bwMode="auto">
          <a:xfrm>
            <a:off x="10247313" y="49895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199" name="AutoShape 29"/>
          <p:cNvCxnSpPr>
            <a:cxnSpLocks noChangeAspect="1" noChangeShapeType="1"/>
            <a:stCxn id="7189" idx="6"/>
            <a:endCxn id="7198" idx="2"/>
          </p:cNvCxnSpPr>
          <p:nvPr/>
        </p:nvCxnSpPr>
        <p:spPr bwMode="auto">
          <a:xfrm>
            <a:off x="9369425" y="5172074"/>
            <a:ext cx="8699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AutoShape 30"/>
          <p:cNvCxnSpPr>
            <a:cxnSpLocks noChangeAspect="1" noChangeShapeType="1"/>
            <a:stCxn id="7192" idx="6"/>
            <a:endCxn id="7198" idx="3"/>
          </p:cNvCxnSpPr>
          <p:nvPr/>
        </p:nvCxnSpPr>
        <p:spPr bwMode="auto">
          <a:xfrm flipV="1">
            <a:off x="8639176" y="5311774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AutoShape 31"/>
          <p:cNvCxnSpPr>
            <a:cxnSpLocks noChangeAspect="1" noChangeShapeType="1"/>
            <a:stCxn id="7198" idx="1"/>
            <a:endCxn id="7191" idx="6"/>
          </p:cNvCxnSpPr>
          <p:nvPr/>
        </p:nvCxnSpPr>
        <p:spPr bwMode="auto">
          <a:xfrm flipH="1" flipV="1">
            <a:off x="8639176" y="444023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2184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Depth-First Search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Depth-first search (DFS)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A DFS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Computes a spanning forest of G</a:t>
            </a:r>
          </a:p>
        </p:txBody>
      </p:sp>
      <p:sp>
        <p:nvSpPr>
          <p:cNvPr id="819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DFS on a graph with 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/>
              <a:t> vertices and </a:t>
            </a:r>
            <a:r>
              <a:rPr lang="en-US" altLang="lv-LV" sz="2400" b="1" i="1">
                <a:latin typeface="Times New Roman" panose="02020603050405020304" pitchFamily="18" charset="0"/>
              </a:rPr>
              <a:t>m</a:t>
            </a:r>
            <a:r>
              <a:rPr lang="en-US" altLang="lv-LV" sz="2400"/>
              <a:t> edges takes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>
                <a:latin typeface="Symbol" panose="05050102010706020507" pitchFamily="18" charset="2"/>
              </a:rPr>
              <a:t> + </a:t>
            </a:r>
            <a:r>
              <a:rPr lang="en-US" altLang="lv-LV" sz="2400" b="1" i="1">
                <a:latin typeface="Times New Roman" panose="02020603050405020304" pitchFamily="18" charset="0"/>
              </a:rPr>
              <a:t>m</a:t>
            </a:r>
            <a:r>
              <a:rPr lang="en-US" altLang="lv-LV" sz="2400">
                <a:latin typeface="Times New Roman" panose="02020603050405020304" pitchFamily="18" charset="0"/>
              </a:rPr>
              <a:t> )</a:t>
            </a:r>
            <a:r>
              <a:rPr lang="en-US" altLang="lv-LV" sz="24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DFS can be further extended to solve other graph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Find and report a path between two given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Find a cycle in the 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Depth-first search is to graphs what Euler tour is to binary trees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CEFC35-1798-4E7E-BCC5-08428A5E2020}" type="slidenum">
              <a:rPr lang="en-US" altLang="lv-LV" sz="1400"/>
              <a:pPr eaLnBrk="1" hangingPunct="1"/>
              <a:t>28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3510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DFS Algorithm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1800"/>
              <a:t>The algorithm uses a mechanism for setting and getting “labels” of vertices and edges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E82CD8-7A95-4EC4-AE47-F6299C03EF8C}" type="slidenum">
              <a:rPr lang="en-US" altLang="lv-LV" sz="1400"/>
              <a:pPr eaLnBrk="1" hangingPunct="1"/>
              <a:t>29</a:t>
            </a:fld>
            <a:endParaRPr lang="en-US" altLang="lv-LV" sz="140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6934200" y="1981200"/>
            <a:ext cx="4038600" cy="4192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and a start vertex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labeling of the edges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in the connected component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as discovery edges and back edges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DISCOVERY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w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286000" y="2587625"/>
            <a:ext cx="3733800" cy="3582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labeling of the edges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as discovery edges and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back edges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63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Edge Types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 smtClean="0"/>
              <a:t>Undirected </a:t>
            </a:r>
            <a:r>
              <a:rPr lang="en-US" altLang="lv-LV" sz="2000" dirty="0"/>
              <a:t>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unordered pair of vertices</a:t>
            </a:r>
            <a:r>
              <a:rPr lang="en-US" altLang="lv-LV" sz="1800" dirty="0">
                <a:latin typeface="Times New Roman" panose="02020603050405020304" pitchFamily="18" charset="0"/>
              </a:rPr>
              <a:t> (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u</a:t>
            </a:r>
            <a:r>
              <a:rPr lang="en-US" altLang="lv-LV" sz="1800" dirty="0" err="1">
                <a:latin typeface="Times New Roman" panose="02020603050405020304" pitchFamily="18" charset="0"/>
              </a:rPr>
              <a:t>,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e.g., a flight </a:t>
            </a:r>
            <a:r>
              <a:rPr lang="lv-LV" altLang="lv-LV" sz="1800" dirty="0" smtClean="0"/>
              <a:t>distance</a:t>
            </a:r>
            <a:endParaRPr lang="en-US" altLang="lv-LV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 smtClean="0"/>
              <a:t>Undirected </a:t>
            </a:r>
            <a:r>
              <a:rPr lang="en-US" altLang="lv-LV" sz="2000" dirty="0"/>
              <a:t>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e.g., flight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ordered pair of vertices</a:t>
            </a:r>
            <a:r>
              <a:rPr lang="en-US" altLang="lv-LV" sz="1800" dirty="0">
                <a:latin typeface="Times New Roman" panose="02020603050405020304" pitchFamily="18" charset="0"/>
              </a:rPr>
              <a:t> (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u</a:t>
            </a:r>
            <a:r>
              <a:rPr lang="en-US" altLang="lv-LV" sz="1800" dirty="0" err="1">
                <a:latin typeface="Times New Roman" panose="02020603050405020304" pitchFamily="18" charset="0"/>
              </a:rPr>
              <a:t>,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first vertex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u</a:t>
            </a:r>
            <a:r>
              <a:rPr lang="en-US" altLang="lv-LV" sz="1800" dirty="0"/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second vertex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1800" dirty="0"/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lv-LV" altLang="lv-LV" sz="1800" dirty="0"/>
              <a:t>For example</a:t>
            </a:r>
            <a:r>
              <a:rPr lang="en-US" altLang="lv-LV" sz="1800" dirty="0"/>
              <a:t>, a flight</a:t>
            </a:r>
            <a:endParaRPr lang="lv-LV" altLang="lv-LV" sz="1800" dirty="0"/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lv-LV" altLang="lv-LV" sz="1800" dirty="0"/>
              <a:t>For example</a:t>
            </a:r>
            <a:r>
              <a:rPr lang="en-US" altLang="lv-LV" sz="1800" dirty="0"/>
              <a:t>, </a:t>
            </a:r>
            <a:r>
              <a:rPr lang="lv-LV" altLang="lv-LV" sz="1800" dirty="0"/>
              <a:t>(flight) </a:t>
            </a:r>
            <a:r>
              <a:rPr lang="en-US" altLang="lv-LV" sz="1800" dirty="0"/>
              <a:t>route network</a:t>
            </a:r>
          </a:p>
          <a:p>
            <a:endParaRPr lang="lv-LV" dirty="0"/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7315200" y="506456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9807575" y="506456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cxnSp>
        <p:nvCxnSpPr>
          <p:cNvPr id="6152" name="AutoShape 7"/>
          <p:cNvCxnSpPr>
            <a:cxnSpLocks noChangeShapeType="1"/>
            <a:stCxn id="6150" idx="6"/>
            <a:endCxn id="6151" idx="2"/>
          </p:cNvCxnSpPr>
          <p:nvPr/>
        </p:nvCxnSpPr>
        <p:spPr bwMode="auto">
          <a:xfrm>
            <a:off x="8261349" y="5293162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8288337" y="4884003"/>
            <a:ext cx="1987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/>
              <a:t>flight</a:t>
            </a:r>
          </a:p>
          <a:p>
            <a:pPr eaLnBrk="1" hangingPunct="1"/>
            <a:r>
              <a:rPr lang="en-US" altLang="lv-LV" dirty="0"/>
              <a:t>AA 1206</a:t>
            </a:r>
          </a:p>
        </p:txBody>
      </p:sp>
      <p:sp>
        <p:nvSpPr>
          <p:cNvPr id="6154" name="Oval 9"/>
          <p:cNvSpPr>
            <a:spLocks noChangeArrowheads="1"/>
          </p:cNvSpPr>
          <p:nvPr/>
        </p:nvSpPr>
        <p:spPr bwMode="auto">
          <a:xfrm>
            <a:off x="1828800" y="467994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6155" name="Oval 10"/>
          <p:cNvSpPr>
            <a:spLocks noChangeArrowheads="1"/>
          </p:cNvSpPr>
          <p:nvPr/>
        </p:nvSpPr>
        <p:spPr bwMode="auto">
          <a:xfrm>
            <a:off x="4321175" y="467994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cxnSp>
        <p:nvCxnSpPr>
          <p:cNvPr id="6156" name="AutoShape 11"/>
          <p:cNvCxnSpPr>
            <a:cxnSpLocks noChangeShapeType="1"/>
            <a:stCxn id="6154" idx="6"/>
            <a:endCxn id="6155" idx="2"/>
          </p:cNvCxnSpPr>
          <p:nvPr/>
        </p:nvCxnSpPr>
        <p:spPr bwMode="auto">
          <a:xfrm>
            <a:off x="2774949" y="4908549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3089274" y="4495800"/>
            <a:ext cx="883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849</a:t>
            </a:r>
          </a:p>
          <a:p>
            <a:pPr eaLnBrk="1" hangingPunct="1"/>
            <a:r>
              <a:rPr lang="en-US" altLang="lv-LV"/>
              <a:t>miles</a:t>
            </a:r>
          </a:p>
        </p:txBody>
      </p:sp>
    </p:spTree>
    <p:extLst>
      <p:ext uri="{BB962C8B-B14F-4D97-AF65-F5344CB8AC3E}">
        <p14:creationId xmlns:p14="http://schemas.microsoft.com/office/powerpoint/2010/main" val="232830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F8AD6BC-8DF0-457B-9044-9FB0E3E6ACB2}" type="slidenum">
              <a:rPr lang="en-US" altLang="lv-LV" sz="1400"/>
              <a:pPr eaLnBrk="1" hangingPunct="1"/>
              <a:t>30</a:t>
            </a:fld>
            <a:endParaRPr lang="en-US" altLang="lv-LV" sz="1400"/>
          </a:p>
        </p:txBody>
      </p:sp>
      <p:grpSp>
        <p:nvGrpSpPr>
          <p:cNvPr id="10245" name="Group 74"/>
          <p:cNvGrpSpPr>
            <a:grpSpLocks/>
          </p:cNvGrpSpPr>
          <p:nvPr/>
        </p:nvGrpSpPr>
        <p:grpSpPr bwMode="auto">
          <a:xfrm>
            <a:off x="2667000" y="4265614"/>
            <a:ext cx="3081338" cy="1830387"/>
            <a:chOff x="816" y="2592"/>
            <a:chExt cx="1941" cy="1153"/>
          </a:xfrm>
        </p:grpSpPr>
        <p:sp>
          <p:nvSpPr>
            <p:cNvPr id="10285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0286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0287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0288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0289" name="AutoShape 8"/>
            <p:cNvCxnSpPr>
              <a:cxnSpLocks noChangeAspect="1" noChangeShapeType="1"/>
              <a:stCxn id="10287" idx="3"/>
              <a:endCxn id="10286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0" name="AutoShape 9"/>
            <p:cNvCxnSpPr>
              <a:cxnSpLocks noChangeAspect="1" noChangeShapeType="1"/>
              <a:stCxn id="10288" idx="1"/>
              <a:endCxn id="10286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1" name="AutoShape 10"/>
            <p:cNvCxnSpPr>
              <a:cxnSpLocks noChangeAspect="1" noChangeShapeType="1"/>
              <a:stCxn id="10288" idx="7"/>
              <a:endCxn id="10285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2" name="AutoShape 11"/>
            <p:cNvCxnSpPr>
              <a:cxnSpLocks noChangeAspect="1" noChangeShapeType="1"/>
              <a:stCxn id="10287" idx="5"/>
              <a:endCxn id="10285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3" name="AutoShape 12"/>
            <p:cNvCxnSpPr>
              <a:cxnSpLocks noChangeAspect="1" noChangeShapeType="1"/>
              <a:stCxn id="10287" idx="4"/>
              <a:endCxn id="10288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94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0295" name="AutoShape 15"/>
            <p:cNvCxnSpPr>
              <a:cxnSpLocks noChangeAspect="1" noChangeShapeType="1"/>
              <a:stCxn id="10288" idx="6"/>
              <a:endCxn id="10294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6" name="AutoShape 16"/>
            <p:cNvCxnSpPr>
              <a:cxnSpLocks noChangeAspect="1" noChangeShapeType="1"/>
              <a:stCxn id="10294" idx="1"/>
              <a:endCxn id="10287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46" name="Group 55"/>
          <p:cNvGrpSpPr>
            <a:grpSpLocks/>
          </p:cNvGrpSpPr>
          <p:nvPr/>
        </p:nvGrpSpPr>
        <p:grpSpPr bwMode="auto">
          <a:xfrm>
            <a:off x="6972300" y="1600200"/>
            <a:ext cx="3081338" cy="1830388"/>
            <a:chOff x="862" y="2601"/>
            <a:chExt cx="1941" cy="1153"/>
          </a:xfrm>
        </p:grpSpPr>
        <p:sp>
          <p:nvSpPr>
            <p:cNvPr id="10273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0274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0275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0276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0277" name="AutoShape 21"/>
            <p:cNvCxnSpPr>
              <a:cxnSpLocks noChangeAspect="1" noChangeShapeType="1"/>
              <a:stCxn id="10275" idx="3"/>
              <a:endCxn id="10274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8" name="AutoShape 22"/>
            <p:cNvCxnSpPr>
              <a:cxnSpLocks noChangeAspect="1" noChangeShapeType="1"/>
              <a:stCxn id="10276" idx="1"/>
              <a:endCxn id="10274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9" name="AutoShape 23"/>
            <p:cNvCxnSpPr>
              <a:cxnSpLocks noChangeAspect="1" noChangeShapeType="1"/>
              <a:stCxn id="10276" idx="7"/>
              <a:endCxn id="10273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0" name="AutoShape 24"/>
            <p:cNvCxnSpPr>
              <a:cxnSpLocks noChangeAspect="1" noChangeShapeType="1"/>
              <a:stCxn id="10275" idx="5"/>
              <a:endCxn id="10273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1" name="AutoShape 25"/>
            <p:cNvCxnSpPr>
              <a:cxnSpLocks noChangeAspect="1" noChangeShapeType="1"/>
              <a:stCxn id="10275" idx="4"/>
              <a:endCxn id="10276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2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0283" name="AutoShape 28"/>
            <p:cNvCxnSpPr>
              <a:cxnSpLocks noChangeAspect="1" noChangeShapeType="1"/>
              <a:stCxn id="10276" idx="6"/>
              <a:endCxn id="10282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4" name="AutoShape 29"/>
            <p:cNvCxnSpPr>
              <a:cxnSpLocks noChangeAspect="1" noChangeShapeType="1"/>
              <a:stCxn id="10282" idx="1"/>
              <a:endCxn id="10275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47" name="Group 54"/>
          <p:cNvGrpSpPr>
            <a:grpSpLocks/>
          </p:cNvGrpSpPr>
          <p:nvPr/>
        </p:nvGrpSpPr>
        <p:grpSpPr bwMode="auto">
          <a:xfrm>
            <a:off x="6972300" y="4267200"/>
            <a:ext cx="3081338" cy="1830388"/>
            <a:chOff x="3398" y="1075"/>
            <a:chExt cx="1941" cy="1153"/>
          </a:xfrm>
        </p:grpSpPr>
        <p:sp>
          <p:nvSpPr>
            <p:cNvPr id="10261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0262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0263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0264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0265" name="AutoShape 34"/>
            <p:cNvCxnSpPr>
              <a:cxnSpLocks noChangeAspect="1" noChangeShapeType="1"/>
              <a:stCxn id="10263" idx="3"/>
              <a:endCxn id="10262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6" name="AutoShape 35"/>
            <p:cNvCxnSpPr>
              <a:cxnSpLocks noChangeAspect="1" noChangeShapeType="1"/>
              <a:stCxn id="10264" idx="1"/>
              <a:endCxn id="10262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7" name="AutoShape 36"/>
            <p:cNvCxnSpPr>
              <a:cxnSpLocks noChangeAspect="1" noChangeShapeType="1"/>
              <a:stCxn id="10264" idx="7"/>
              <a:endCxn id="10261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8" name="AutoShape 37"/>
            <p:cNvCxnSpPr>
              <a:cxnSpLocks noChangeAspect="1" noChangeShapeType="1"/>
              <a:stCxn id="10263" idx="5"/>
              <a:endCxn id="10261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9" name="AutoShape 38"/>
            <p:cNvCxnSpPr>
              <a:cxnSpLocks noChangeAspect="1" noChangeShapeType="1"/>
              <a:stCxn id="10263" idx="4"/>
              <a:endCxn id="10264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70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0271" name="AutoShape 40"/>
            <p:cNvCxnSpPr>
              <a:cxnSpLocks noChangeAspect="1" noChangeShapeType="1"/>
              <a:stCxn id="10264" idx="6"/>
              <a:endCxn id="10270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2" name="AutoShape 41"/>
            <p:cNvCxnSpPr>
              <a:cxnSpLocks noChangeAspect="1" noChangeShapeType="1"/>
              <a:stCxn id="10270" idx="1"/>
              <a:endCxn id="10263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8" name="Text Box 58"/>
          <p:cNvSpPr txBox="1">
            <a:spLocks noChangeArrowheads="1"/>
          </p:cNvSpPr>
          <p:nvPr/>
        </p:nvSpPr>
        <p:spPr bwMode="auto">
          <a:xfrm>
            <a:off x="3336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10249" name="Text Box 60"/>
          <p:cNvSpPr txBox="1">
            <a:spLocks noChangeArrowheads="1"/>
          </p:cNvSpPr>
          <p:nvPr/>
        </p:nvSpPr>
        <p:spPr bwMode="auto">
          <a:xfrm>
            <a:off x="3336926" y="33528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</a:rPr>
              <a:t>back edge</a:t>
            </a:r>
          </a:p>
        </p:txBody>
      </p:sp>
      <p:sp>
        <p:nvSpPr>
          <p:cNvPr id="10250" name="Oval 61"/>
          <p:cNvSpPr>
            <a:spLocks noChangeAspect="1" noChangeArrowheads="1"/>
          </p:cNvSpPr>
          <p:nvPr/>
        </p:nvSpPr>
        <p:spPr bwMode="auto">
          <a:xfrm>
            <a:off x="2525713" y="2117726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0251" name="Text Box 62"/>
          <p:cNvSpPr txBox="1">
            <a:spLocks noChangeArrowheads="1"/>
          </p:cNvSpPr>
          <p:nvPr/>
        </p:nvSpPr>
        <p:spPr bwMode="auto">
          <a:xfrm>
            <a:off x="3336926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10252" name="Oval 63"/>
          <p:cNvSpPr>
            <a:spLocks noChangeAspect="1" noChangeArrowheads="1"/>
          </p:cNvSpPr>
          <p:nvPr/>
        </p:nvSpPr>
        <p:spPr bwMode="auto">
          <a:xfrm>
            <a:off x="2525713" y="16891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0253" name="Text Box 64"/>
          <p:cNvSpPr txBox="1">
            <a:spLocks noChangeArrowheads="1"/>
          </p:cNvSpPr>
          <p:nvPr/>
        </p:nvSpPr>
        <p:spPr bwMode="auto">
          <a:xfrm>
            <a:off x="3336926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unexplored vertex</a:t>
            </a:r>
          </a:p>
        </p:txBody>
      </p:sp>
      <p:sp>
        <p:nvSpPr>
          <p:cNvPr id="10254" name="Text Box 65"/>
          <p:cNvSpPr txBox="1">
            <a:spLocks noChangeArrowheads="1"/>
          </p:cNvSpPr>
          <p:nvPr/>
        </p:nvSpPr>
        <p:spPr bwMode="auto">
          <a:xfrm>
            <a:off x="3336926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unexplored edge</a:t>
            </a:r>
          </a:p>
        </p:txBody>
      </p:sp>
      <p:grpSp>
        <p:nvGrpSpPr>
          <p:cNvPr id="10255" name="Group 73"/>
          <p:cNvGrpSpPr>
            <a:grpSpLocks/>
          </p:cNvGrpSpPr>
          <p:nvPr/>
        </p:nvGrpSpPr>
        <p:grpSpPr bwMode="auto">
          <a:xfrm>
            <a:off x="2270125" y="2728914"/>
            <a:ext cx="877888" cy="852487"/>
            <a:chOff x="432" y="1691"/>
            <a:chExt cx="937" cy="537"/>
          </a:xfrm>
        </p:grpSpPr>
        <p:sp>
          <p:nvSpPr>
            <p:cNvPr id="10258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59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60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0256" name="AutoShape 75"/>
          <p:cNvSpPr>
            <a:spLocks noChangeArrowheads="1"/>
          </p:cNvSpPr>
          <p:nvPr/>
        </p:nvSpPr>
        <p:spPr bwMode="auto">
          <a:xfrm rot="5400000">
            <a:off x="8283576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7" name="AutoShape 76"/>
          <p:cNvSpPr>
            <a:spLocks noChangeArrowheads="1"/>
          </p:cNvSpPr>
          <p:nvPr/>
        </p:nvSpPr>
        <p:spPr bwMode="auto">
          <a:xfrm rot="8100000" flipH="1" flipV="1">
            <a:off x="5729288" y="3629026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7675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Depth-First Search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FD877E4-0D60-486C-B060-18E30FA4F729}" type="slidenum">
              <a:rPr lang="en-US" altLang="lv-LV" sz="1400"/>
              <a:pPr eaLnBrk="1" hangingPunct="1"/>
              <a:t>31</a:t>
            </a:fld>
            <a:endParaRPr lang="en-US" altLang="lv-LV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(cont.)</a:t>
            </a:r>
          </a:p>
        </p:txBody>
      </p:sp>
      <p:grpSp>
        <p:nvGrpSpPr>
          <p:cNvPr id="11269" name="Group 1064"/>
          <p:cNvGrpSpPr>
            <a:grpSpLocks/>
          </p:cNvGrpSpPr>
          <p:nvPr/>
        </p:nvGrpSpPr>
        <p:grpSpPr bwMode="auto">
          <a:xfrm>
            <a:off x="2416175" y="4341814"/>
            <a:ext cx="3081338" cy="1830387"/>
            <a:chOff x="689" y="1181"/>
            <a:chExt cx="1941" cy="1153"/>
          </a:xfrm>
        </p:grpSpPr>
        <p:sp>
          <p:nvSpPr>
            <p:cNvPr id="11312" name="Oval 1027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1313" name="Oval 1028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1314" name="Oval 1029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1315" name="Oval 1030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1316" name="AutoShape 1031"/>
            <p:cNvCxnSpPr>
              <a:cxnSpLocks noChangeAspect="1" noChangeShapeType="1"/>
              <a:stCxn id="11314" idx="3"/>
              <a:endCxn id="11313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7" name="AutoShape 1032"/>
            <p:cNvCxnSpPr>
              <a:cxnSpLocks noChangeAspect="1" noChangeShapeType="1"/>
              <a:stCxn id="11315" idx="1"/>
              <a:endCxn id="11313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8" name="AutoShape 1033"/>
            <p:cNvCxnSpPr>
              <a:cxnSpLocks noChangeAspect="1" noChangeShapeType="1"/>
              <a:stCxn id="11315" idx="7"/>
              <a:endCxn id="11312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9" name="AutoShape 1034"/>
            <p:cNvCxnSpPr>
              <a:cxnSpLocks noChangeAspect="1" noChangeShapeType="1"/>
              <a:stCxn id="11314" idx="5"/>
              <a:endCxn id="11312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0" name="AutoShape 1035"/>
            <p:cNvCxnSpPr>
              <a:cxnSpLocks noChangeAspect="1" noChangeShapeType="1"/>
              <a:stCxn id="11314" idx="4"/>
              <a:endCxn id="11315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21" name="Oval 1036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1322" name="AutoShape 1037"/>
            <p:cNvCxnSpPr>
              <a:cxnSpLocks noChangeAspect="1" noChangeShapeType="1"/>
              <a:stCxn id="11315" idx="6"/>
              <a:endCxn id="11321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3" name="AutoShape 1038"/>
            <p:cNvCxnSpPr>
              <a:cxnSpLocks noChangeAspect="1" noChangeShapeType="1"/>
              <a:stCxn id="11321" idx="1"/>
              <a:endCxn id="11314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70" name="Group 1065"/>
          <p:cNvGrpSpPr>
            <a:grpSpLocks/>
          </p:cNvGrpSpPr>
          <p:nvPr/>
        </p:nvGrpSpPr>
        <p:grpSpPr bwMode="auto">
          <a:xfrm>
            <a:off x="7053264" y="1676400"/>
            <a:ext cx="3081337" cy="1830388"/>
            <a:chOff x="593" y="2600"/>
            <a:chExt cx="1941" cy="1153"/>
          </a:xfrm>
        </p:grpSpPr>
        <p:sp>
          <p:nvSpPr>
            <p:cNvPr id="11300" name="Oval 1039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1301" name="Oval 1040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1302" name="Oval 1041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1303" name="Oval 1042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1304" name="AutoShape 1043"/>
            <p:cNvCxnSpPr>
              <a:cxnSpLocks noChangeAspect="1" noChangeShapeType="1"/>
              <a:stCxn id="11302" idx="3"/>
              <a:endCxn id="11301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5" name="AutoShape 1044"/>
            <p:cNvCxnSpPr>
              <a:cxnSpLocks noChangeAspect="1" noChangeShapeType="1"/>
              <a:stCxn id="11303" idx="1"/>
              <a:endCxn id="11301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6" name="AutoShape 1045"/>
            <p:cNvCxnSpPr>
              <a:cxnSpLocks noChangeAspect="1" noChangeShapeType="1"/>
              <a:stCxn id="11303" idx="7"/>
              <a:endCxn id="11300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7" name="AutoShape 1046"/>
            <p:cNvCxnSpPr>
              <a:cxnSpLocks noChangeAspect="1" noChangeShapeType="1"/>
              <a:stCxn id="11302" idx="5"/>
              <a:endCxn id="11300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8" name="AutoShape 1047"/>
            <p:cNvCxnSpPr>
              <a:cxnSpLocks noChangeAspect="1" noChangeShapeType="1"/>
              <a:stCxn id="11302" idx="4"/>
              <a:endCxn id="11303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9" name="Oval 1048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1310" name="AutoShape 1049"/>
            <p:cNvCxnSpPr>
              <a:cxnSpLocks noChangeAspect="1" noChangeShapeType="1"/>
              <a:stCxn id="11303" idx="6"/>
              <a:endCxn id="11309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1" name="AutoShape 1050"/>
            <p:cNvCxnSpPr>
              <a:cxnSpLocks noChangeAspect="1" noChangeShapeType="1"/>
              <a:stCxn id="11309" idx="1"/>
              <a:endCxn id="11302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71" name="Group 1063"/>
          <p:cNvGrpSpPr>
            <a:grpSpLocks/>
          </p:cNvGrpSpPr>
          <p:nvPr/>
        </p:nvGrpSpPr>
        <p:grpSpPr bwMode="auto">
          <a:xfrm>
            <a:off x="7053264" y="4341814"/>
            <a:ext cx="3081337" cy="1830387"/>
            <a:chOff x="3377" y="1085"/>
            <a:chExt cx="1941" cy="1153"/>
          </a:xfrm>
        </p:grpSpPr>
        <p:sp>
          <p:nvSpPr>
            <p:cNvPr id="11288" name="Oval 1051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1289" name="Oval 1052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1290" name="Oval 1053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1291" name="Oval 1054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1292" name="AutoShape 1055"/>
            <p:cNvCxnSpPr>
              <a:cxnSpLocks noChangeAspect="1" noChangeShapeType="1"/>
              <a:stCxn id="11290" idx="3"/>
              <a:endCxn id="11289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3" name="AutoShape 1056"/>
            <p:cNvCxnSpPr>
              <a:cxnSpLocks noChangeAspect="1" noChangeShapeType="1"/>
              <a:stCxn id="11291" idx="1"/>
              <a:endCxn id="11289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4" name="AutoShape 1057"/>
            <p:cNvCxnSpPr>
              <a:cxnSpLocks noChangeAspect="1" noChangeShapeType="1"/>
              <a:stCxn id="11291" idx="7"/>
              <a:endCxn id="11288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AutoShape 1058"/>
            <p:cNvCxnSpPr>
              <a:cxnSpLocks noChangeAspect="1" noChangeShapeType="1"/>
              <a:stCxn id="11290" idx="5"/>
              <a:endCxn id="11288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6" name="AutoShape 1059"/>
            <p:cNvCxnSpPr>
              <a:cxnSpLocks noChangeAspect="1" noChangeShapeType="1"/>
              <a:stCxn id="11290" idx="4"/>
              <a:endCxn id="11291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7" name="Oval 1060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1298" name="AutoShape 1061"/>
            <p:cNvCxnSpPr>
              <a:cxnSpLocks noChangeAspect="1" noChangeShapeType="1"/>
              <a:stCxn id="11291" idx="6"/>
              <a:endCxn id="11297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9" name="AutoShape 1062"/>
            <p:cNvCxnSpPr>
              <a:cxnSpLocks noChangeAspect="1" noChangeShapeType="1"/>
              <a:stCxn id="11297" idx="1"/>
              <a:endCxn id="11290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72" name="Group 1078"/>
          <p:cNvGrpSpPr>
            <a:grpSpLocks/>
          </p:cNvGrpSpPr>
          <p:nvPr/>
        </p:nvGrpSpPr>
        <p:grpSpPr bwMode="auto">
          <a:xfrm>
            <a:off x="2414589" y="1676400"/>
            <a:ext cx="3081337" cy="1830388"/>
            <a:chOff x="499" y="1056"/>
            <a:chExt cx="1941" cy="1153"/>
          </a:xfrm>
        </p:grpSpPr>
        <p:sp>
          <p:nvSpPr>
            <p:cNvPr id="11276" name="Oval 1066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1277" name="Oval 1067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1278" name="Oval 106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1279" name="Oval 1069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1280" name="AutoShape 1070"/>
            <p:cNvCxnSpPr>
              <a:cxnSpLocks noChangeAspect="1" noChangeShapeType="1"/>
              <a:stCxn id="11278" idx="3"/>
              <a:endCxn id="11277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1" name="AutoShape 1071"/>
            <p:cNvCxnSpPr>
              <a:cxnSpLocks noChangeAspect="1" noChangeShapeType="1"/>
              <a:stCxn id="11279" idx="1"/>
              <a:endCxn id="11277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2" name="AutoShape 1072"/>
            <p:cNvCxnSpPr>
              <a:cxnSpLocks noChangeAspect="1" noChangeShapeType="1"/>
              <a:stCxn id="11279" idx="7"/>
              <a:endCxn id="11276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1073"/>
            <p:cNvCxnSpPr>
              <a:cxnSpLocks noChangeAspect="1" noChangeShapeType="1"/>
              <a:stCxn id="11278" idx="5"/>
              <a:endCxn id="11276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AutoShape 1074"/>
            <p:cNvCxnSpPr>
              <a:cxnSpLocks noChangeAspect="1" noChangeShapeType="1"/>
              <a:stCxn id="11278" idx="4"/>
              <a:endCxn id="11279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5" name="Oval 1075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1286" name="AutoShape 1076"/>
            <p:cNvCxnSpPr>
              <a:cxnSpLocks noChangeAspect="1" noChangeShapeType="1"/>
              <a:stCxn id="11279" idx="6"/>
              <a:endCxn id="11285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7" name="AutoShape 1077"/>
            <p:cNvCxnSpPr>
              <a:cxnSpLocks noChangeAspect="1" noChangeShapeType="1"/>
              <a:stCxn id="11285" idx="1"/>
              <a:endCxn id="11278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3" name="AutoShape 1079"/>
          <p:cNvSpPr>
            <a:spLocks noChangeArrowheads="1"/>
          </p:cNvSpPr>
          <p:nvPr/>
        </p:nvSpPr>
        <p:spPr bwMode="auto">
          <a:xfrm rot="5400000">
            <a:off x="8364538" y="37576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4" name="AutoShape 1080"/>
          <p:cNvSpPr>
            <a:spLocks noChangeArrowheads="1"/>
          </p:cNvSpPr>
          <p:nvPr/>
        </p:nvSpPr>
        <p:spPr bwMode="auto">
          <a:xfrm rot="8100000" flipH="1" flipV="1">
            <a:off x="5691188" y="37338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5" name="AutoShape 1081"/>
          <p:cNvSpPr>
            <a:spLocks noChangeArrowheads="1"/>
          </p:cNvSpPr>
          <p:nvPr/>
        </p:nvSpPr>
        <p:spPr bwMode="auto">
          <a:xfrm rot="5400000">
            <a:off x="3727451" y="37576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8869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DFS and Maze Traversal 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The DFS algorithm is similar to a classic strategy for exploring a maze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mark each intersection, corner and dead end (vertex) 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mark each corridor (edge ) traversed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keep track of the path back to the entrance (start vertex) by means of a rope (recursion stack)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48623E8-1D54-4C26-9DF2-962622B08DFE}" type="slidenum">
              <a:rPr lang="en-US" altLang="lv-LV" sz="1400"/>
              <a:pPr eaLnBrk="1" hangingPunct="1"/>
              <a:t>32</a:t>
            </a:fld>
            <a:endParaRPr lang="en-US" altLang="lv-LV" sz="1400"/>
          </a:p>
        </p:txBody>
      </p:sp>
      <p:sp>
        <p:nvSpPr>
          <p:cNvPr id="12294" name="Rectangle 33"/>
          <p:cNvSpPr>
            <a:spLocks noChangeArrowheads="1"/>
          </p:cNvSpPr>
          <p:nvPr/>
        </p:nvSpPr>
        <p:spPr bwMode="auto">
          <a:xfrm>
            <a:off x="7248525" y="2282826"/>
            <a:ext cx="4181475" cy="358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5" name="Line 34"/>
          <p:cNvSpPr>
            <a:spLocks noChangeShapeType="1"/>
          </p:cNvSpPr>
          <p:nvPr/>
        </p:nvSpPr>
        <p:spPr bwMode="auto">
          <a:xfrm>
            <a:off x="7248524" y="2262189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296" name="Line 35"/>
          <p:cNvSpPr>
            <a:spLocks noChangeShapeType="1"/>
          </p:cNvSpPr>
          <p:nvPr/>
        </p:nvSpPr>
        <p:spPr bwMode="auto">
          <a:xfrm>
            <a:off x="11429999" y="2262189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297" name="Line 36"/>
          <p:cNvSpPr>
            <a:spLocks noChangeShapeType="1"/>
          </p:cNvSpPr>
          <p:nvPr/>
        </p:nvSpPr>
        <p:spPr bwMode="auto">
          <a:xfrm flipV="1">
            <a:off x="7845425" y="2262188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298" name="Line 37"/>
          <p:cNvSpPr>
            <a:spLocks noChangeShapeType="1"/>
          </p:cNvSpPr>
          <p:nvPr/>
        </p:nvSpPr>
        <p:spPr bwMode="auto">
          <a:xfrm flipV="1">
            <a:off x="7248525" y="5846763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299" name="Line 38"/>
          <p:cNvSpPr>
            <a:spLocks noChangeShapeType="1"/>
          </p:cNvSpPr>
          <p:nvPr/>
        </p:nvSpPr>
        <p:spPr bwMode="auto">
          <a:xfrm>
            <a:off x="7845424" y="2859089"/>
            <a:ext cx="0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0" name="Line 39"/>
          <p:cNvSpPr>
            <a:spLocks noChangeShapeType="1"/>
          </p:cNvSpPr>
          <p:nvPr/>
        </p:nvSpPr>
        <p:spPr bwMode="auto">
          <a:xfrm>
            <a:off x="9040812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1" name="Line 40"/>
          <p:cNvSpPr>
            <a:spLocks noChangeShapeType="1"/>
          </p:cNvSpPr>
          <p:nvPr/>
        </p:nvSpPr>
        <p:spPr bwMode="auto">
          <a:xfrm>
            <a:off x="8443912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2" name="Line 41"/>
          <p:cNvSpPr>
            <a:spLocks noChangeShapeType="1"/>
          </p:cNvSpPr>
          <p:nvPr/>
        </p:nvSpPr>
        <p:spPr bwMode="auto">
          <a:xfrm flipH="1">
            <a:off x="7845424" y="4054475"/>
            <a:ext cx="59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3" name="Line 43"/>
          <p:cNvSpPr>
            <a:spLocks noChangeShapeType="1"/>
          </p:cNvSpPr>
          <p:nvPr/>
        </p:nvSpPr>
        <p:spPr bwMode="auto">
          <a:xfrm flipH="1">
            <a:off x="10234613" y="2859088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4" name="Line 44"/>
          <p:cNvSpPr>
            <a:spLocks noChangeShapeType="1"/>
          </p:cNvSpPr>
          <p:nvPr/>
        </p:nvSpPr>
        <p:spPr bwMode="auto">
          <a:xfrm>
            <a:off x="9040812" y="4651375"/>
            <a:ext cx="0" cy="1195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5" name="Line 45"/>
          <p:cNvSpPr>
            <a:spLocks noChangeShapeType="1"/>
          </p:cNvSpPr>
          <p:nvPr/>
        </p:nvSpPr>
        <p:spPr bwMode="auto">
          <a:xfrm>
            <a:off x="9637712" y="2262189"/>
            <a:ext cx="0" cy="177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6" name="Line 46"/>
          <p:cNvSpPr>
            <a:spLocks noChangeShapeType="1"/>
          </p:cNvSpPr>
          <p:nvPr/>
        </p:nvSpPr>
        <p:spPr bwMode="auto">
          <a:xfrm>
            <a:off x="10234612" y="3475039"/>
            <a:ext cx="0" cy="2371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7" name="Line 47"/>
          <p:cNvSpPr>
            <a:spLocks noChangeShapeType="1"/>
          </p:cNvSpPr>
          <p:nvPr/>
        </p:nvSpPr>
        <p:spPr bwMode="auto">
          <a:xfrm flipH="1">
            <a:off x="10833099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8" name="Line 48"/>
          <p:cNvSpPr>
            <a:spLocks noChangeShapeType="1"/>
          </p:cNvSpPr>
          <p:nvPr/>
        </p:nvSpPr>
        <p:spPr bwMode="auto">
          <a:xfrm>
            <a:off x="10833099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9" name="Line 49"/>
          <p:cNvSpPr>
            <a:spLocks noChangeShapeType="1"/>
          </p:cNvSpPr>
          <p:nvPr/>
        </p:nvSpPr>
        <p:spPr bwMode="auto">
          <a:xfrm flipH="1">
            <a:off x="9040812" y="4035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0" name="Line 50"/>
          <p:cNvSpPr>
            <a:spLocks noChangeShapeType="1"/>
          </p:cNvSpPr>
          <p:nvPr/>
        </p:nvSpPr>
        <p:spPr bwMode="auto">
          <a:xfrm flipH="1">
            <a:off x="7854949" y="2868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1" name="Line 51"/>
          <p:cNvSpPr>
            <a:spLocks noChangeShapeType="1"/>
          </p:cNvSpPr>
          <p:nvPr/>
        </p:nvSpPr>
        <p:spPr bwMode="auto">
          <a:xfrm>
            <a:off x="9637712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2" name="Line 52"/>
          <p:cNvSpPr>
            <a:spLocks noChangeShapeType="1"/>
          </p:cNvSpPr>
          <p:nvPr/>
        </p:nvSpPr>
        <p:spPr bwMode="auto">
          <a:xfrm flipH="1">
            <a:off x="9637712" y="46513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3" name="Line 53"/>
          <p:cNvSpPr>
            <a:spLocks noChangeShapeType="1"/>
          </p:cNvSpPr>
          <p:nvPr/>
        </p:nvSpPr>
        <p:spPr bwMode="auto">
          <a:xfrm>
            <a:off x="8443912" y="4073525"/>
            <a:ext cx="0" cy="11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4" name="Line 54"/>
          <p:cNvSpPr>
            <a:spLocks noChangeShapeType="1"/>
          </p:cNvSpPr>
          <p:nvPr/>
        </p:nvSpPr>
        <p:spPr bwMode="auto">
          <a:xfrm flipH="1">
            <a:off x="7267574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5" name="Line 55"/>
          <p:cNvSpPr>
            <a:spLocks noChangeShapeType="1"/>
          </p:cNvSpPr>
          <p:nvPr/>
        </p:nvSpPr>
        <p:spPr bwMode="auto">
          <a:xfrm>
            <a:off x="7864474" y="4670425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6" name="Line 60"/>
          <p:cNvSpPr>
            <a:spLocks noChangeShapeType="1"/>
          </p:cNvSpPr>
          <p:nvPr/>
        </p:nvSpPr>
        <p:spPr bwMode="auto">
          <a:xfrm>
            <a:off x="9040812" y="2262188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7" name="Line 69"/>
          <p:cNvSpPr>
            <a:spLocks noChangeShapeType="1"/>
          </p:cNvSpPr>
          <p:nvPr/>
        </p:nvSpPr>
        <p:spPr bwMode="auto">
          <a:xfrm flipH="1" flipV="1">
            <a:off x="7696200" y="2560638"/>
            <a:ext cx="10461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8" name="Line 70"/>
          <p:cNvSpPr>
            <a:spLocks noChangeShapeType="1"/>
          </p:cNvSpPr>
          <p:nvPr/>
        </p:nvSpPr>
        <p:spPr bwMode="auto">
          <a:xfrm flipH="1">
            <a:off x="7591424" y="2187575"/>
            <a:ext cx="0" cy="1568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9" name="Line 71"/>
          <p:cNvSpPr>
            <a:spLocks noChangeShapeType="1"/>
          </p:cNvSpPr>
          <p:nvPr/>
        </p:nvSpPr>
        <p:spPr bwMode="auto">
          <a:xfrm rot="16200000" flipH="1">
            <a:off x="7867649" y="3479800"/>
            <a:ext cx="0" cy="552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0" name="Line 72"/>
          <p:cNvSpPr>
            <a:spLocks noChangeShapeType="1"/>
          </p:cNvSpPr>
          <p:nvPr/>
        </p:nvSpPr>
        <p:spPr bwMode="auto">
          <a:xfrm rot="5400000" flipH="1" flipV="1">
            <a:off x="7835899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1" name="Line 73"/>
          <p:cNvSpPr>
            <a:spLocks noChangeShapeType="1"/>
          </p:cNvSpPr>
          <p:nvPr/>
        </p:nvSpPr>
        <p:spPr bwMode="auto">
          <a:xfrm rot="5400000" flipH="1" flipV="1">
            <a:off x="8457406" y="2845594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2" name="Line 74"/>
          <p:cNvSpPr>
            <a:spLocks noChangeShapeType="1"/>
          </p:cNvSpPr>
          <p:nvPr/>
        </p:nvSpPr>
        <p:spPr bwMode="auto">
          <a:xfrm rot="16200000" flipH="1">
            <a:off x="8443118" y="2831306"/>
            <a:ext cx="0" cy="5984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3" name="Line 75"/>
          <p:cNvSpPr>
            <a:spLocks noChangeShapeType="1"/>
          </p:cNvSpPr>
          <p:nvPr/>
        </p:nvSpPr>
        <p:spPr bwMode="auto">
          <a:xfrm rot="16200000" flipH="1">
            <a:off x="9035256" y="2855119"/>
            <a:ext cx="0" cy="550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4" name="Line 77"/>
          <p:cNvSpPr>
            <a:spLocks noChangeShapeType="1"/>
          </p:cNvSpPr>
          <p:nvPr/>
        </p:nvSpPr>
        <p:spPr bwMode="auto">
          <a:xfrm rot="5400000" flipH="1" flipV="1">
            <a:off x="9041606" y="2848769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5" name="Line 78"/>
          <p:cNvSpPr>
            <a:spLocks noChangeShapeType="1"/>
          </p:cNvSpPr>
          <p:nvPr/>
        </p:nvSpPr>
        <p:spPr bwMode="auto">
          <a:xfrm rot="5400000" flipH="1" flipV="1">
            <a:off x="9016999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6" name="Line 79"/>
          <p:cNvSpPr>
            <a:spLocks noChangeShapeType="1"/>
          </p:cNvSpPr>
          <p:nvPr/>
        </p:nvSpPr>
        <p:spPr bwMode="auto">
          <a:xfrm rot="5400000" flipH="1" flipV="1">
            <a:off x="8097837" y="3775075"/>
            <a:ext cx="1289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7" name="Line 80"/>
          <p:cNvSpPr>
            <a:spLocks noChangeShapeType="1"/>
          </p:cNvSpPr>
          <p:nvPr/>
        </p:nvSpPr>
        <p:spPr bwMode="auto">
          <a:xfrm>
            <a:off x="10833099" y="2859089"/>
            <a:ext cx="0" cy="117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763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Properties of DFS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mtClean="0">
                <a:solidFill>
                  <a:schemeClr val="tx2"/>
                </a:solidFill>
              </a:rPr>
              <a:t>Property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/>
              <a:t>	</a:t>
            </a:r>
            <a:r>
              <a:rPr lang="en-US" altLang="lv-LV" sz="2400" b="1" i="1">
                <a:latin typeface="Times New Roman" panose="02020603050405020304" pitchFamily="18" charset="0"/>
              </a:rPr>
              <a:t>DFS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G, v</a:t>
            </a:r>
            <a:r>
              <a:rPr lang="en-US" altLang="lv-LV" sz="2400">
                <a:latin typeface="Times New Roman" panose="02020603050405020304" pitchFamily="18" charset="0"/>
              </a:rPr>
              <a:t>) </a:t>
            </a:r>
            <a:r>
              <a:rPr lang="en-US" altLang="lv-LV" sz="2400"/>
              <a:t>visits all the vertices and edges in the connected component of </a:t>
            </a:r>
            <a:r>
              <a:rPr lang="en-US" altLang="lv-LV" sz="2400" b="1" i="1">
                <a:latin typeface="Times New Roman" panose="02020603050405020304" pitchFamily="18" charset="0"/>
              </a:rPr>
              <a:t>v</a:t>
            </a:r>
            <a:endParaRPr lang="en-US" altLang="lv-LV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mtClean="0">
                <a:solidFill>
                  <a:schemeClr val="tx2"/>
                </a:solidFill>
              </a:rPr>
              <a:t>Property 2</a:t>
            </a:r>
            <a:endParaRPr lang="en-US" altLang="lv-LV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/>
              <a:t>	The discovery edges labeled by </a:t>
            </a:r>
            <a:r>
              <a:rPr lang="en-US" altLang="lv-LV" sz="2400" b="1" i="1">
                <a:latin typeface="Times New Roman" panose="02020603050405020304" pitchFamily="18" charset="0"/>
              </a:rPr>
              <a:t>DFS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G, v</a:t>
            </a:r>
            <a:r>
              <a:rPr lang="en-US" altLang="lv-LV" sz="2400">
                <a:latin typeface="Times New Roman" panose="02020603050405020304" pitchFamily="18" charset="0"/>
              </a:rPr>
              <a:t>) </a:t>
            </a:r>
            <a:r>
              <a:rPr lang="en-US" altLang="lv-LV" sz="2400"/>
              <a:t>form a spanning tree of the connected component of </a:t>
            </a:r>
            <a:r>
              <a:rPr lang="en-US" altLang="lv-LV" sz="2400" b="1" i="1">
                <a:latin typeface="Times New Roman" panose="02020603050405020304" pitchFamily="18" charset="0"/>
              </a:rPr>
              <a:t>v</a:t>
            </a:r>
            <a:endParaRPr lang="en-US" altLang="lv-LV" sz="2400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A84E624-FA4A-4DA9-8038-BA3A0E76C838}" type="slidenum">
              <a:rPr lang="en-US" altLang="lv-LV" sz="1400"/>
              <a:pPr eaLnBrk="1" hangingPunct="1"/>
              <a:t>33</a:t>
            </a:fld>
            <a:endParaRPr lang="en-US" altLang="lv-LV" sz="1400"/>
          </a:p>
        </p:txBody>
      </p:sp>
      <p:grpSp>
        <p:nvGrpSpPr>
          <p:cNvPr id="13318" name="Group 5"/>
          <p:cNvGrpSpPr>
            <a:grpSpLocks/>
          </p:cNvGrpSpPr>
          <p:nvPr/>
        </p:nvGrpSpPr>
        <p:grpSpPr bwMode="auto">
          <a:xfrm>
            <a:off x="7158037" y="2743200"/>
            <a:ext cx="4043363" cy="2401888"/>
            <a:chOff x="3377" y="1085"/>
            <a:chExt cx="1941" cy="1153"/>
          </a:xfrm>
        </p:grpSpPr>
        <p:sp>
          <p:nvSpPr>
            <p:cNvPr id="13319" name="Oval 6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D</a:t>
              </a:r>
            </a:p>
          </p:txBody>
        </p:sp>
        <p:sp>
          <p:nvSpPr>
            <p:cNvPr id="13320" name="Oval 7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B</a:t>
              </a:r>
            </a:p>
          </p:txBody>
        </p:sp>
        <p:sp>
          <p:nvSpPr>
            <p:cNvPr id="13321" name="Oval 8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A</a:t>
              </a:r>
            </a:p>
          </p:txBody>
        </p:sp>
        <p:sp>
          <p:nvSpPr>
            <p:cNvPr id="13322" name="Oval 9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C</a:t>
              </a:r>
            </a:p>
          </p:txBody>
        </p:sp>
        <p:cxnSp>
          <p:nvCxnSpPr>
            <p:cNvPr id="13323" name="AutoShape 10"/>
            <p:cNvCxnSpPr>
              <a:cxnSpLocks noChangeAspect="1" noChangeShapeType="1"/>
              <a:stCxn id="13321" idx="3"/>
              <a:endCxn id="13320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AutoShape 11"/>
            <p:cNvCxnSpPr>
              <a:cxnSpLocks noChangeAspect="1" noChangeShapeType="1"/>
              <a:stCxn id="13322" idx="1"/>
              <a:endCxn id="13320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AutoShape 12"/>
            <p:cNvCxnSpPr>
              <a:cxnSpLocks noChangeAspect="1" noChangeShapeType="1"/>
              <a:stCxn id="13322" idx="7"/>
              <a:endCxn id="13319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AutoShape 13"/>
            <p:cNvCxnSpPr>
              <a:cxnSpLocks noChangeAspect="1" noChangeShapeType="1"/>
              <a:stCxn id="13321" idx="5"/>
              <a:endCxn id="13319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7" name="AutoShape 14"/>
            <p:cNvCxnSpPr>
              <a:cxnSpLocks noChangeAspect="1" noChangeShapeType="1"/>
              <a:stCxn id="13321" idx="4"/>
              <a:endCxn id="13322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8" name="Oval 15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E</a:t>
              </a:r>
            </a:p>
          </p:txBody>
        </p:sp>
        <p:cxnSp>
          <p:nvCxnSpPr>
            <p:cNvPr id="13329" name="AutoShape 16"/>
            <p:cNvCxnSpPr>
              <a:cxnSpLocks noChangeAspect="1" noChangeShapeType="1"/>
              <a:stCxn id="13322" idx="6"/>
              <a:endCxn id="13328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0" name="AutoShape 17"/>
            <p:cNvCxnSpPr>
              <a:cxnSpLocks noChangeAspect="1" noChangeShapeType="1"/>
              <a:stCxn id="13328" idx="1"/>
              <a:endCxn id="13321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124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 of DFS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Setting/getting a vertex/edge label takes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(1)</a:t>
            </a:r>
            <a:r>
              <a:rPr lang="en-US" altLang="lv-LV" sz="24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</a:t>
            </a:r>
            <a:r>
              <a:rPr lang="en-US" altLang="lv-LV" sz="2000">
                <a:solidFill>
                  <a:schemeClr val="tx2"/>
                </a:solidFill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</a:t>
            </a:r>
            <a:r>
              <a:rPr lang="en-US" altLang="lv-LV" sz="2000">
                <a:solidFill>
                  <a:schemeClr val="tx2"/>
                </a:solidFill>
              </a:rPr>
              <a:t>DISCOVERY</a:t>
            </a:r>
            <a:r>
              <a:rPr lang="en-US" altLang="lv-LV" sz="2000"/>
              <a:t> or </a:t>
            </a:r>
            <a:r>
              <a:rPr lang="en-US" altLang="lv-LV" sz="2000">
                <a:solidFill>
                  <a:schemeClr val="accent2"/>
                </a:solidFill>
              </a:rPr>
              <a:t>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DFS runs in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n </a:t>
            </a:r>
            <a:r>
              <a:rPr lang="en-US" altLang="lv-LV" sz="2400">
                <a:latin typeface="Symbol" panose="05050102010706020507" pitchFamily="18" charset="2"/>
              </a:rPr>
              <a:t>+</a:t>
            </a:r>
            <a:r>
              <a:rPr lang="en-US" altLang="lv-LV" sz="2400" b="1" i="1">
                <a:latin typeface="Times New Roman" panose="02020603050405020304" pitchFamily="18" charset="0"/>
              </a:rPr>
              <a:t> m</a:t>
            </a:r>
            <a:r>
              <a:rPr lang="en-US" altLang="lv-LV" sz="2400">
                <a:latin typeface="Times New Roman" panose="02020603050405020304" pitchFamily="18" charset="0"/>
              </a:rPr>
              <a:t>)</a:t>
            </a:r>
            <a:r>
              <a:rPr lang="en-US" altLang="lv-LV" sz="240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Recall that </a:t>
            </a:r>
            <a:r>
              <a:rPr lang="en-US" altLang="lv-LV" sz="2800" b="1">
                <a:latin typeface="Symbol" panose="05050102010706020507" pitchFamily="18" charset="2"/>
              </a:rPr>
              <a:t>S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v </a:t>
            </a:r>
            <a:r>
              <a:rPr lang="en-US" altLang="lv-LV" sz="2000">
                <a:latin typeface="Times New Roman" panose="02020603050405020304" pitchFamily="18" charset="0"/>
              </a:rPr>
              <a:t>deg(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 b="1" i="1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latin typeface="Symbol" panose="05050102010706020507" pitchFamily="18" charset="2"/>
              </a:rPr>
              <a:t>= </a:t>
            </a:r>
            <a:r>
              <a:rPr lang="en-US" altLang="lv-LV" sz="2000">
                <a:latin typeface="Times New Roman" panose="02020603050405020304" pitchFamily="18" charset="0"/>
              </a:rPr>
              <a:t>2</a:t>
            </a:r>
            <a:r>
              <a:rPr lang="en-US" altLang="lv-LV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513D6A-E443-4B53-8D05-A081CFD52649}" type="slidenum">
              <a:rPr lang="en-US" altLang="lv-LV" sz="1400"/>
              <a:pPr eaLnBrk="1" hangingPunct="1"/>
              <a:t>34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0887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Path Finding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We can specialize the DFS algorithm to find a path between two given vertices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and 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/>
              <a:t> using the template method pattern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We call </a:t>
            </a:r>
            <a:r>
              <a:rPr lang="en-US" altLang="lv-LV" sz="2000" b="1" i="1">
                <a:latin typeface="Times New Roman" panose="02020603050405020304" pitchFamily="18" charset="0"/>
              </a:rPr>
              <a:t>DFS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G, u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with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as the start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We use a stack </a:t>
            </a:r>
            <a:r>
              <a:rPr lang="en-US" altLang="lv-LV" sz="2000" b="1" i="1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 to keep track of the path between the start vertex and the current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As soon as destination vertex 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/>
              <a:t> is encountered, we return the path as the contents of the stack 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B450E06-55F7-4B02-8265-47B66B5CA742}" type="slidenum">
              <a:rPr lang="en-US" altLang="lv-LV" sz="1400"/>
              <a:pPr eaLnBrk="1" hangingPunct="1"/>
              <a:t>35</a:t>
            </a:fld>
            <a:endParaRPr lang="en-US" altLang="lv-LV" sz="1400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6934200" y="1828800"/>
            <a:ext cx="4038600" cy="4468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pathDFS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v, z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S.push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S.elements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v.incidentEdges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DISCOVERY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S.push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pathDFS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w, z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S.pop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S.pop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20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Cycle Finding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can specialize the DFS algorithm to find a simple cycle using the template method pattern</a:t>
            </a:r>
          </a:p>
          <a:p>
            <a:pPr eaLnBrk="1" hangingPunct="1"/>
            <a:r>
              <a:rPr lang="en-US" altLang="lv-LV" sz="2000"/>
              <a:t>We use a stack </a:t>
            </a:r>
            <a:r>
              <a:rPr lang="en-US" altLang="lv-LV" sz="2000" b="1" i="1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 to keep track of the path between the start vertex and the current vertex</a:t>
            </a:r>
          </a:p>
          <a:p>
            <a:pPr eaLnBrk="1" hangingPunct="1"/>
            <a:r>
              <a:rPr lang="en-US" altLang="lv-LV" sz="2000"/>
              <a:t>As soon as a back edge 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v, w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is encountered, we return the cycle as the portion of the stack from the top to vertex </a:t>
            </a:r>
            <a:r>
              <a:rPr lang="en-US" altLang="lv-LV" b="1" i="1">
                <a:latin typeface="Times New Roman" panose="02020603050405020304" pitchFamily="18" charset="0"/>
              </a:rPr>
              <a:t>w</a:t>
            </a:r>
            <a:endParaRPr lang="en-US" altLang="lv-LV" sz="200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B7327F9-EA20-48CB-8716-3EE95BF140E7}" type="slidenum">
              <a:rPr lang="en-US" altLang="lv-LV" sz="1400"/>
              <a:pPr eaLnBrk="1" hangingPunct="1"/>
              <a:t>36</a:t>
            </a:fld>
            <a:endParaRPr lang="en-US" altLang="lv-LV" sz="1400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934200" y="1676400"/>
            <a:ext cx="4038600" cy="475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600">
                <a:latin typeface="Times New Roman" panose="02020603050405020304" pitchFamily="18" charset="0"/>
              </a:rPr>
              <a:t> 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cycleDFS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G, v, z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v.setLabel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S.push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6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v.incidentEdges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e.getLabel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6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lv-LV" sz="1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S.push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 sz="16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w.getLabel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6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6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			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DISCOVERY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pathDFS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w, z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S.pop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 sz="16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en-US" altLang="lv-LV" sz="1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new empty stack</a:t>
            </a:r>
            <a:endParaRPr lang="en-US" altLang="lv-LV" sz="16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o </a:t>
            </a:r>
            <a:r>
              <a:rPr lang="en-US" altLang="lv-LV" sz="1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S.pop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  <a:endParaRPr lang="en-US" altLang="lv-LV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T.push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until 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6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  <a:endParaRPr lang="en-US" altLang="lv-LV" sz="16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T.elements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  <a:endParaRPr lang="en-US" altLang="lv-LV" sz="16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S.pop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04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Digraphs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673600" cy="4114800"/>
          </a:xfrm>
        </p:spPr>
        <p:txBody>
          <a:bodyPr/>
          <a:lstStyle/>
          <a:p>
            <a:pPr eaLnBrk="1" hangingPunct="1"/>
            <a:r>
              <a:rPr lang="en-US" altLang="lv-LV" sz="2800" dirty="0"/>
              <a:t>A </a:t>
            </a:r>
            <a:r>
              <a:rPr lang="en-US" altLang="lv-LV" sz="2800" dirty="0">
                <a:solidFill>
                  <a:schemeClr val="tx2"/>
                </a:solidFill>
              </a:rPr>
              <a:t>digraph</a:t>
            </a:r>
            <a:r>
              <a:rPr lang="en-US" altLang="lv-LV" sz="2800" dirty="0"/>
              <a:t> is a graph whose edges are all directed</a:t>
            </a:r>
          </a:p>
          <a:p>
            <a:pPr lvl="1" eaLnBrk="1" hangingPunct="1"/>
            <a:r>
              <a:rPr lang="en-US" altLang="lv-LV" sz="2000" dirty="0"/>
              <a:t>Short for “directed graph”</a:t>
            </a:r>
          </a:p>
          <a:p>
            <a:pPr eaLnBrk="1" hangingPunct="1"/>
            <a:r>
              <a:rPr lang="en-US" altLang="lv-LV" sz="2800" dirty="0"/>
              <a:t>Applications</a:t>
            </a:r>
          </a:p>
          <a:p>
            <a:pPr lvl="1" eaLnBrk="1" hangingPunct="1"/>
            <a:r>
              <a:rPr lang="en-US" altLang="lv-LV" dirty="0"/>
              <a:t>one-way streets</a:t>
            </a:r>
          </a:p>
          <a:p>
            <a:pPr lvl="1" eaLnBrk="1" hangingPunct="1"/>
            <a:r>
              <a:rPr lang="en-US" altLang="lv-LV" dirty="0"/>
              <a:t>flights</a:t>
            </a:r>
          </a:p>
          <a:p>
            <a:pPr lvl="1" eaLnBrk="1" hangingPunct="1"/>
            <a:r>
              <a:rPr lang="en-US" altLang="lv-LV" dirty="0"/>
              <a:t>task scheduling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EBABB27-D6A9-4934-8BE9-B1E80074245C}" type="slidenum">
              <a:rPr lang="en-US" altLang="lv-LV" sz="1400"/>
              <a:pPr eaLnBrk="1" hangingPunct="1"/>
              <a:t>37</a:t>
            </a:fld>
            <a:endParaRPr lang="en-US" altLang="lv-LV" sz="1400"/>
          </a:p>
        </p:txBody>
      </p:sp>
      <p:grpSp>
        <p:nvGrpSpPr>
          <p:cNvPr id="4102" name="Group 17"/>
          <p:cNvGrpSpPr>
            <a:grpSpLocks/>
          </p:cNvGrpSpPr>
          <p:nvPr/>
        </p:nvGrpSpPr>
        <p:grpSpPr bwMode="auto">
          <a:xfrm>
            <a:off x="7239001" y="2095500"/>
            <a:ext cx="2828925" cy="3352800"/>
            <a:chOff x="3600" y="1320"/>
            <a:chExt cx="1782" cy="2112"/>
          </a:xfrm>
        </p:grpSpPr>
        <p:sp>
          <p:nvSpPr>
            <p:cNvPr id="4103" name="Oval 4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4104" name="Oval 5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C</a:t>
              </a:r>
            </a:p>
          </p:txBody>
        </p:sp>
        <p:sp>
          <p:nvSpPr>
            <p:cNvPr id="4105" name="Oval 6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E</a:t>
              </a:r>
            </a:p>
          </p:txBody>
        </p:sp>
        <p:sp>
          <p:nvSpPr>
            <p:cNvPr id="4106" name="Oval 7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sp>
          <p:nvSpPr>
            <p:cNvPr id="4107" name="Oval 8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D</a:t>
              </a:r>
            </a:p>
          </p:txBody>
        </p:sp>
        <p:cxnSp>
          <p:nvCxnSpPr>
            <p:cNvPr id="4108" name="AutoShape 9"/>
            <p:cNvCxnSpPr>
              <a:cxnSpLocks noChangeShapeType="1"/>
              <a:stCxn id="4103" idx="1"/>
              <a:endCxn id="4104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AutoShape 10"/>
            <p:cNvCxnSpPr>
              <a:cxnSpLocks noChangeShapeType="1"/>
              <a:stCxn id="4103" idx="7"/>
              <a:endCxn id="4106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" name="AutoShape 11"/>
            <p:cNvCxnSpPr>
              <a:cxnSpLocks noChangeShapeType="1"/>
              <a:stCxn id="4104" idx="0"/>
              <a:endCxn id="4105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1" name="AutoShape 12"/>
            <p:cNvCxnSpPr>
              <a:cxnSpLocks noChangeShapeType="1"/>
              <a:stCxn id="4107" idx="1"/>
              <a:endCxn id="4105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AutoShape 13"/>
            <p:cNvCxnSpPr>
              <a:cxnSpLocks noChangeShapeType="1"/>
              <a:stCxn id="4106" idx="0"/>
              <a:endCxn id="4107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14"/>
            <p:cNvCxnSpPr>
              <a:cxnSpLocks noChangeShapeType="1"/>
              <a:stCxn id="4103" idx="0"/>
              <a:endCxn id="4107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15"/>
            <p:cNvCxnSpPr>
              <a:cxnSpLocks noChangeShapeType="1"/>
              <a:stCxn id="4104" idx="7"/>
              <a:endCxn id="4107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16"/>
            <p:cNvCxnSpPr>
              <a:cxnSpLocks noChangeShapeType="1"/>
              <a:stCxn id="4103" idx="2"/>
              <a:endCxn id="4105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108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Digraph Properties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6246702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graph G=(V,E) such that</a:t>
            </a:r>
          </a:p>
          <a:p>
            <a:pPr lvl="1" eaLnBrk="1" hangingPunct="1"/>
            <a:r>
              <a:rPr lang="en-US" altLang="en-US" dirty="0"/>
              <a:t>Each edge goes in </a:t>
            </a:r>
            <a:r>
              <a:rPr lang="en-US" altLang="en-US" dirty="0">
                <a:solidFill>
                  <a:schemeClr val="tx2"/>
                </a:solidFill>
              </a:rPr>
              <a:t>one direction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>
                <a:solidFill>
                  <a:srgbClr val="2D44A4"/>
                </a:solidFill>
              </a:rPr>
              <a:t>Edge (</a:t>
            </a:r>
            <a:r>
              <a:rPr lang="en-US" altLang="en-US" dirty="0" err="1">
                <a:solidFill>
                  <a:srgbClr val="2D44A4"/>
                </a:solidFill>
              </a:rPr>
              <a:t>a,b</a:t>
            </a:r>
            <a:r>
              <a:rPr lang="en-US" altLang="en-US" dirty="0">
                <a:solidFill>
                  <a:srgbClr val="2D44A4"/>
                </a:solidFill>
              </a:rPr>
              <a:t>) goes from a to b, but not b to a</a:t>
            </a:r>
          </a:p>
          <a:p>
            <a:pPr eaLnBrk="1" hangingPunct="1"/>
            <a:r>
              <a:rPr lang="en-US" altLang="en-US" sz="2800" dirty="0"/>
              <a:t>If G is simple, </a:t>
            </a:r>
            <a:r>
              <a:rPr lang="en-US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u="sng" dirty="0">
                <a:solidFill>
                  <a:schemeClr val="tx2"/>
                </a:solidFill>
                <a:latin typeface="Symbol" panose="05050102010706020507" pitchFamily="18" charset="2"/>
              </a:rPr>
              <a:t>&lt;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chemeClr val="tx2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800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8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 eaLnBrk="1" hangingPunct="1"/>
            <a:r>
              <a:rPr lang="en-US" altLang="en-US" sz="2800" dirty="0"/>
              <a:t>If we keep in-edges and out-edges in separate adjacency lists, we can perform listing of incoming edges and outgoing edges in time proportional to their size</a:t>
            </a:r>
            <a:endParaRPr lang="en-US" altLang="en-US" dirty="0" smtClean="0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BD114BC-DB3C-4105-ABFD-3AE58708FAA5}" type="slidenum">
              <a:rPr lang="en-US" altLang="lv-LV" sz="1400"/>
              <a:pPr eaLnBrk="1" hangingPunct="1"/>
              <a:t>38</a:t>
            </a:fld>
            <a:endParaRPr lang="en-US" altLang="lv-LV" sz="1400"/>
          </a:p>
        </p:txBody>
      </p:sp>
      <p:sp>
        <p:nvSpPr>
          <p:cNvPr id="5122" name="Footer Placeholder 5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lv-LV" sz="1400" dirty="0" smtClean="0"/>
          </a:p>
          <a:p>
            <a:pPr eaLnBrk="1" hangingPunct="1"/>
            <a:endParaRPr lang="en-US" altLang="lv-LV" sz="1400" dirty="0"/>
          </a:p>
        </p:txBody>
      </p:sp>
      <p:grpSp>
        <p:nvGrpSpPr>
          <p:cNvPr id="5126" name="Group 71"/>
          <p:cNvGrpSpPr>
            <a:grpSpLocks/>
          </p:cNvGrpSpPr>
          <p:nvPr/>
        </p:nvGrpSpPr>
        <p:grpSpPr bwMode="auto">
          <a:xfrm>
            <a:off x="9175751" y="2401888"/>
            <a:ext cx="2233613" cy="2827337"/>
            <a:chOff x="3600" y="1320"/>
            <a:chExt cx="1782" cy="2112"/>
          </a:xfrm>
        </p:grpSpPr>
        <p:sp>
          <p:nvSpPr>
            <p:cNvPr id="5127" name="Oval 72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/>
                <a:t>A</a:t>
              </a:r>
            </a:p>
          </p:txBody>
        </p:sp>
        <p:sp>
          <p:nvSpPr>
            <p:cNvPr id="5128" name="Oval 73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C</a:t>
              </a:r>
            </a:p>
          </p:txBody>
        </p:sp>
        <p:sp>
          <p:nvSpPr>
            <p:cNvPr id="5129" name="Oval 74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E</a:t>
              </a:r>
            </a:p>
          </p:txBody>
        </p:sp>
        <p:sp>
          <p:nvSpPr>
            <p:cNvPr id="5130" name="Oval 75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sp>
          <p:nvSpPr>
            <p:cNvPr id="5131" name="Oval 76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D</a:t>
              </a:r>
            </a:p>
          </p:txBody>
        </p:sp>
        <p:cxnSp>
          <p:nvCxnSpPr>
            <p:cNvPr id="5132" name="AutoShape 77"/>
            <p:cNvCxnSpPr>
              <a:cxnSpLocks noChangeShapeType="1"/>
              <a:stCxn id="5127" idx="1"/>
              <a:endCxn id="5128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3" name="AutoShape 78"/>
            <p:cNvCxnSpPr>
              <a:cxnSpLocks noChangeShapeType="1"/>
              <a:stCxn id="5127" idx="7"/>
              <a:endCxn id="5130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4" name="AutoShape 79"/>
            <p:cNvCxnSpPr>
              <a:cxnSpLocks noChangeShapeType="1"/>
              <a:stCxn id="5128" idx="0"/>
              <a:endCxn id="5129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AutoShape 80"/>
            <p:cNvCxnSpPr>
              <a:cxnSpLocks noChangeShapeType="1"/>
              <a:stCxn id="5131" idx="1"/>
              <a:endCxn id="5129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6" name="AutoShape 81"/>
            <p:cNvCxnSpPr>
              <a:cxnSpLocks noChangeShapeType="1"/>
              <a:stCxn id="5130" idx="0"/>
              <a:endCxn id="5131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7" name="AutoShape 82"/>
            <p:cNvCxnSpPr>
              <a:cxnSpLocks noChangeShapeType="1"/>
              <a:stCxn id="5127" idx="0"/>
              <a:endCxn id="5131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8" name="AutoShape 83"/>
            <p:cNvCxnSpPr>
              <a:cxnSpLocks noChangeShapeType="1"/>
              <a:stCxn id="5128" idx="7"/>
              <a:endCxn id="5131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84"/>
            <p:cNvCxnSpPr>
              <a:cxnSpLocks noChangeShapeType="1"/>
              <a:stCxn id="5127" idx="2"/>
              <a:endCxn id="5129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4643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Digraph Application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tx2"/>
                </a:solidFill>
              </a:rPr>
              <a:t>Scheduling</a:t>
            </a:r>
            <a:r>
              <a:rPr lang="en-US" altLang="en-US" sz="2800"/>
              <a:t>: edge (a,b) means task a must be completed before b can be started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769BB1-699E-4778-BFB6-9727BDBDEC05}" type="slidenum">
              <a:rPr lang="en-US" altLang="lv-LV" sz="1400"/>
              <a:pPr eaLnBrk="1" hangingPunct="1"/>
              <a:t>39</a:t>
            </a:fld>
            <a:endParaRPr lang="en-US" altLang="lv-LV" sz="1400"/>
          </a:p>
        </p:txBody>
      </p:sp>
      <p:sp>
        <p:nvSpPr>
          <p:cNvPr id="6150" name="Oval 153"/>
          <p:cNvSpPr>
            <a:spLocks noChangeArrowheads="1"/>
          </p:cNvSpPr>
          <p:nvPr/>
        </p:nvSpPr>
        <p:spPr bwMode="auto">
          <a:xfrm>
            <a:off x="8305800" y="5302250"/>
            <a:ext cx="1676400" cy="10223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The good life</a:t>
            </a:r>
          </a:p>
        </p:txBody>
      </p:sp>
      <p:sp>
        <p:nvSpPr>
          <p:cNvPr id="6151" name="Oval 155"/>
          <p:cNvSpPr>
            <a:spLocks noChangeArrowheads="1"/>
          </p:cNvSpPr>
          <p:nvPr/>
        </p:nvSpPr>
        <p:spPr bwMode="auto">
          <a:xfrm>
            <a:off x="4510088" y="47244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ics141</a:t>
            </a:r>
          </a:p>
        </p:txBody>
      </p:sp>
      <p:sp>
        <p:nvSpPr>
          <p:cNvPr id="6152" name="Oval 156"/>
          <p:cNvSpPr>
            <a:spLocks noChangeArrowheads="1"/>
          </p:cNvSpPr>
          <p:nvPr/>
        </p:nvSpPr>
        <p:spPr bwMode="auto">
          <a:xfrm>
            <a:off x="3051175" y="471011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ics131</a:t>
            </a:r>
          </a:p>
        </p:txBody>
      </p:sp>
      <p:sp>
        <p:nvSpPr>
          <p:cNvPr id="6153" name="Oval 157"/>
          <p:cNvSpPr>
            <a:spLocks noChangeArrowheads="1"/>
          </p:cNvSpPr>
          <p:nvPr/>
        </p:nvSpPr>
        <p:spPr bwMode="auto">
          <a:xfrm>
            <a:off x="5929313" y="47244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ics121</a:t>
            </a:r>
          </a:p>
        </p:txBody>
      </p:sp>
      <p:sp>
        <p:nvSpPr>
          <p:cNvPr id="6154" name="Oval 158"/>
          <p:cNvSpPr>
            <a:spLocks noChangeArrowheads="1"/>
          </p:cNvSpPr>
          <p:nvPr/>
        </p:nvSpPr>
        <p:spPr bwMode="auto">
          <a:xfrm>
            <a:off x="4481513" y="3751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ics53</a:t>
            </a:r>
          </a:p>
        </p:txBody>
      </p:sp>
      <p:sp>
        <p:nvSpPr>
          <p:cNvPr id="6155" name="Oval 159"/>
          <p:cNvSpPr>
            <a:spLocks noChangeArrowheads="1"/>
          </p:cNvSpPr>
          <p:nvPr/>
        </p:nvSpPr>
        <p:spPr bwMode="auto">
          <a:xfrm>
            <a:off x="5929313" y="380841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ics52</a:t>
            </a:r>
          </a:p>
        </p:txBody>
      </p:sp>
      <p:sp>
        <p:nvSpPr>
          <p:cNvPr id="6156" name="Oval 160"/>
          <p:cNvSpPr>
            <a:spLocks noChangeArrowheads="1"/>
          </p:cNvSpPr>
          <p:nvPr/>
        </p:nvSpPr>
        <p:spPr bwMode="auto">
          <a:xfrm>
            <a:off x="3051175" y="3751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ics51</a:t>
            </a:r>
          </a:p>
        </p:txBody>
      </p:sp>
      <p:sp>
        <p:nvSpPr>
          <p:cNvPr id="6157" name="Oval 161"/>
          <p:cNvSpPr>
            <a:spLocks noChangeArrowheads="1"/>
          </p:cNvSpPr>
          <p:nvPr/>
        </p:nvSpPr>
        <p:spPr bwMode="auto">
          <a:xfrm>
            <a:off x="5943600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ics23</a:t>
            </a:r>
          </a:p>
        </p:txBody>
      </p:sp>
      <p:sp>
        <p:nvSpPr>
          <p:cNvPr id="6158" name="Oval 162"/>
          <p:cNvSpPr>
            <a:spLocks noChangeArrowheads="1"/>
          </p:cNvSpPr>
          <p:nvPr/>
        </p:nvSpPr>
        <p:spPr bwMode="auto">
          <a:xfrm>
            <a:off x="4495800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ics22</a:t>
            </a:r>
          </a:p>
        </p:txBody>
      </p:sp>
      <p:sp>
        <p:nvSpPr>
          <p:cNvPr id="6159" name="Oval 163"/>
          <p:cNvSpPr>
            <a:spLocks noChangeArrowheads="1"/>
          </p:cNvSpPr>
          <p:nvPr/>
        </p:nvSpPr>
        <p:spPr bwMode="auto">
          <a:xfrm>
            <a:off x="3051175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ics21</a:t>
            </a:r>
          </a:p>
        </p:txBody>
      </p:sp>
      <p:cxnSp>
        <p:nvCxnSpPr>
          <p:cNvPr id="6160" name="AutoShape 164"/>
          <p:cNvCxnSpPr>
            <a:cxnSpLocks noChangeShapeType="1"/>
            <a:stCxn id="6159" idx="6"/>
            <a:endCxn id="6158" idx="2"/>
          </p:cNvCxnSpPr>
          <p:nvPr/>
        </p:nvCxnSpPr>
        <p:spPr bwMode="auto">
          <a:xfrm>
            <a:off x="4132263" y="2954338"/>
            <a:ext cx="3492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65"/>
          <p:cNvCxnSpPr>
            <a:cxnSpLocks noChangeShapeType="1"/>
            <a:stCxn id="6158" idx="6"/>
            <a:endCxn id="6157" idx="2"/>
          </p:cNvCxnSpPr>
          <p:nvPr/>
        </p:nvCxnSpPr>
        <p:spPr bwMode="auto">
          <a:xfrm>
            <a:off x="5576889" y="2954338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66"/>
          <p:cNvCxnSpPr>
            <a:cxnSpLocks noChangeShapeType="1"/>
            <a:stCxn id="6159" idx="4"/>
            <a:endCxn id="6156" idx="0"/>
          </p:cNvCxnSpPr>
          <p:nvPr/>
        </p:nvCxnSpPr>
        <p:spPr bwMode="auto">
          <a:xfrm>
            <a:off x="3584575" y="3214689"/>
            <a:ext cx="0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167"/>
          <p:cNvCxnSpPr>
            <a:cxnSpLocks noChangeShapeType="1"/>
            <a:stCxn id="6157" idx="4"/>
            <a:endCxn id="6155" idx="0"/>
          </p:cNvCxnSpPr>
          <p:nvPr/>
        </p:nvCxnSpPr>
        <p:spPr bwMode="auto">
          <a:xfrm flipH="1">
            <a:off x="6462714" y="3214689"/>
            <a:ext cx="14287" cy="579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168"/>
          <p:cNvCxnSpPr>
            <a:cxnSpLocks noChangeShapeType="1"/>
            <a:stCxn id="6156" idx="6"/>
            <a:endCxn id="6154" idx="2"/>
          </p:cNvCxnSpPr>
          <p:nvPr/>
        </p:nvCxnSpPr>
        <p:spPr bwMode="auto">
          <a:xfrm>
            <a:off x="4132263" y="3997325"/>
            <a:ext cx="3349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169"/>
          <p:cNvCxnSpPr>
            <a:cxnSpLocks noChangeShapeType="1"/>
            <a:stCxn id="6159" idx="5"/>
            <a:endCxn id="6154" idx="1"/>
          </p:cNvCxnSpPr>
          <p:nvPr/>
        </p:nvCxnSpPr>
        <p:spPr bwMode="auto">
          <a:xfrm>
            <a:off x="3962400" y="3143251"/>
            <a:ext cx="674688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170"/>
          <p:cNvCxnSpPr>
            <a:cxnSpLocks noChangeShapeType="1"/>
            <a:stCxn id="6158" idx="4"/>
            <a:endCxn id="6154" idx="0"/>
          </p:cNvCxnSpPr>
          <p:nvPr/>
        </p:nvCxnSpPr>
        <p:spPr bwMode="auto">
          <a:xfrm flipH="1">
            <a:off x="5014914" y="3214689"/>
            <a:ext cx="14287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171"/>
          <p:cNvCxnSpPr>
            <a:cxnSpLocks noChangeShapeType="1"/>
            <a:stCxn id="6157" idx="3"/>
            <a:endCxn id="6154" idx="7"/>
          </p:cNvCxnSpPr>
          <p:nvPr/>
        </p:nvCxnSpPr>
        <p:spPr bwMode="auto">
          <a:xfrm flipH="1">
            <a:off x="5392739" y="3143251"/>
            <a:ext cx="706437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172"/>
          <p:cNvCxnSpPr>
            <a:cxnSpLocks noChangeShapeType="1"/>
            <a:stCxn id="6155" idx="4"/>
            <a:endCxn id="6153" idx="0"/>
          </p:cNvCxnSpPr>
          <p:nvPr/>
        </p:nvCxnSpPr>
        <p:spPr bwMode="auto">
          <a:xfrm>
            <a:off x="6462713" y="4314825"/>
            <a:ext cx="0" cy="395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173"/>
          <p:cNvCxnSpPr>
            <a:cxnSpLocks noChangeShapeType="1"/>
            <a:stCxn id="6159" idx="2"/>
            <a:endCxn id="6152" idx="2"/>
          </p:cNvCxnSpPr>
          <p:nvPr/>
        </p:nvCxnSpPr>
        <p:spPr bwMode="auto">
          <a:xfrm rot="10800000" flipH="1" flipV="1">
            <a:off x="3036889" y="2954339"/>
            <a:ext cx="1587" cy="2001837"/>
          </a:xfrm>
          <a:prstGeom prst="curvedConnector3">
            <a:avLst>
              <a:gd name="adj1" fmla="val -135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174"/>
          <p:cNvCxnSpPr>
            <a:cxnSpLocks noChangeShapeType="1"/>
            <a:stCxn id="6156" idx="5"/>
            <a:endCxn id="6151" idx="1"/>
          </p:cNvCxnSpPr>
          <p:nvPr/>
        </p:nvCxnSpPr>
        <p:spPr bwMode="auto">
          <a:xfrm>
            <a:off x="3962401" y="4186238"/>
            <a:ext cx="703263" cy="595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Oval 175"/>
          <p:cNvSpPr>
            <a:spLocks noChangeArrowheads="1"/>
          </p:cNvSpPr>
          <p:nvPr/>
        </p:nvSpPr>
        <p:spPr bwMode="auto">
          <a:xfrm>
            <a:off x="8610600" y="4132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ics161</a:t>
            </a:r>
          </a:p>
        </p:txBody>
      </p:sp>
      <p:sp>
        <p:nvSpPr>
          <p:cNvPr id="6172" name="Oval 176"/>
          <p:cNvSpPr>
            <a:spLocks noChangeArrowheads="1"/>
          </p:cNvSpPr>
          <p:nvPr/>
        </p:nvSpPr>
        <p:spPr bwMode="auto">
          <a:xfrm>
            <a:off x="4038600" y="56388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ics151</a:t>
            </a:r>
          </a:p>
        </p:txBody>
      </p:sp>
      <p:cxnSp>
        <p:nvCxnSpPr>
          <p:cNvPr id="6173" name="AutoShape 177"/>
          <p:cNvCxnSpPr>
            <a:cxnSpLocks noChangeShapeType="1"/>
            <a:stCxn id="6156" idx="4"/>
            <a:endCxn id="6172" idx="0"/>
          </p:cNvCxnSpPr>
          <p:nvPr/>
        </p:nvCxnSpPr>
        <p:spPr bwMode="auto">
          <a:xfrm rot="16200000" flipH="1">
            <a:off x="3394869" y="4447382"/>
            <a:ext cx="1366838" cy="987425"/>
          </a:xfrm>
          <a:prstGeom prst="curvedConnector3">
            <a:avLst>
              <a:gd name="adj1" fmla="val 3402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178"/>
          <p:cNvCxnSpPr>
            <a:cxnSpLocks noChangeShapeType="1"/>
            <a:stCxn id="6157" idx="6"/>
            <a:endCxn id="6172" idx="6"/>
          </p:cNvCxnSpPr>
          <p:nvPr/>
        </p:nvCxnSpPr>
        <p:spPr bwMode="auto">
          <a:xfrm flipH="1">
            <a:off x="5119688" y="2954339"/>
            <a:ext cx="1905000" cy="2930525"/>
          </a:xfrm>
          <a:prstGeom prst="curvedConnector3">
            <a:avLst>
              <a:gd name="adj1" fmla="val -251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179"/>
          <p:cNvCxnSpPr>
            <a:cxnSpLocks noChangeShapeType="1"/>
            <a:stCxn id="6157" idx="6"/>
            <a:endCxn id="6171" idx="0"/>
          </p:cNvCxnSpPr>
          <p:nvPr/>
        </p:nvCxnSpPr>
        <p:spPr bwMode="auto">
          <a:xfrm>
            <a:off x="7024688" y="2954339"/>
            <a:ext cx="2119312" cy="11636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180"/>
          <p:cNvCxnSpPr>
            <a:cxnSpLocks noChangeShapeType="1"/>
            <a:stCxn id="6171" idx="4"/>
            <a:endCxn id="6150" idx="0"/>
          </p:cNvCxnSpPr>
          <p:nvPr/>
        </p:nvCxnSpPr>
        <p:spPr bwMode="auto">
          <a:xfrm>
            <a:off x="9144000" y="4638675"/>
            <a:ext cx="0" cy="649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7" name="Oval 181"/>
          <p:cNvSpPr>
            <a:spLocks noChangeArrowheads="1"/>
          </p:cNvSpPr>
          <p:nvPr/>
        </p:nvSpPr>
        <p:spPr bwMode="auto">
          <a:xfrm>
            <a:off x="7391400" y="473392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ics171</a:t>
            </a:r>
          </a:p>
        </p:txBody>
      </p:sp>
      <p:cxnSp>
        <p:nvCxnSpPr>
          <p:cNvPr id="6178" name="AutoShape 182"/>
          <p:cNvCxnSpPr>
            <a:cxnSpLocks noChangeShapeType="1"/>
            <a:stCxn id="6155" idx="6"/>
            <a:endCxn id="6177" idx="0"/>
          </p:cNvCxnSpPr>
          <p:nvPr/>
        </p:nvCxnSpPr>
        <p:spPr bwMode="auto">
          <a:xfrm>
            <a:off x="7010400" y="4054476"/>
            <a:ext cx="914400" cy="6651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87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</a:t>
            </a:r>
          </a:p>
        </p:txBody>
      </p:sp>
      <p:sp>
        <p:nvSpPr>
          <p:cNvPr id="1030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lv-LV"/>
              <a:t>Electronic circuits</a:t>
            </a:r>
          </a:p>
          <a:p>
            <a:pPr lvl="1" eaLnBrk="1" hangingPunct="1"/>
            <a:r>
              <a:rPr lang="en-US" altLang="lv-LV" sz="2000"/>
              <a:t>Printed circuit board</a:t>
            </a:r>
          </a:p>
          <a:p>
            <a:pPr lvl="1" eaLnBrk="1" hangingPunct="1"/>
            <a:r>
              <a:rPr lang="en-US" altLang="lv-LV" sz="2000"/>
              <a:t>Integrated circuit</a:t>
            </a:r>
          </a:p>
          <a:p>
            <a:pPr eaLnBrk="1" hangingPunct="1"/>
            <a:r>
              <a:rPr lang="en-US" altLang="lv-LV"/>
              <a:t>Transportation networks</a:t>
            </a:r>
          </a:p>
          <a:p>
            <a:pPr lvl="1" eaLnBrk="1" hangingPunct="1"/>
            <a:r>
              <a:rPr lang="en-US" altLang="lv-LV" sz="2000"/>
              <a:t>Highway network</a:t>
            </a:r>
          </a:p>
          <a:p>
            <a:pPr lvl="1" eaLnBrk="1" hangingPunct="1"/>
            <a:r>
              <a:rPr lang="en-US" altLang="lv-LV" sz="2000"/>
              <a:t>Flight network</a:t>
            </a:r>
          </a:p>
          <a:p>
            <a:pPr eaLnBrk="1" hangingPunct="1"/>
            <a:r>
              <a:rPr lang="en-US" altLang="lv-LV"/>
              <a:t>Computer networks</a:t>
            </a:r>
          </a:p>
          <a:p>
            <a:pPr lvl="1" eaLnBrk="1" hangingPunct="1"/>
            <a:r>
              <a:rPr lang="en-US" altLang="lv-LV" sz="2000"/>
              <a:t>Local area network</a:t>
            </a:r>
          </a:p>
          <a:p>
            <a:pPr lvl="1" eaLnBrk="1" hangingPunct="1"/>
            <a:r>
              <a:rPr lang="en-US" altLang="lv-LV" sz="2000"/>
              <a:t>Internet</a:t>
            </a:r>
          </a:p>
          <a:p>
            <a:pPr lvl="1" eaLnBrk="1" hangingPunct="1"/>
            <a:r>
              <a:rPr lang="en-US" altLang="lv-LV" sz="2000"/>
              <a:t>Web</a:t>
            </a:r>
          </a:p>
          <a:p>
            <a:pPr eaLnBrk="1" hangingPunct="1"/>
            <a:r>
              <a:rPr lang="en-US" altLang="lv-LV"/>
              <a:t>Databases</a:t>
            </a:r>
          </a:p>
          <a:p>
            <a:pPr lvl="1" eaLnBrk="1" hangingPunct="1"/>
            <a:r>
              <a:rPr lang="en-US" altLang="lv-LV" sz="2000"/>
              <a:t>Entity-relationship diagram</a:t>
            </a:r>
          </a:p>
        </p:txBody>
      </p:sp>
      <p:graphicFrame>
        <p:nvGraphicFramePr>
          <p:cNvPr id="1026" name="Object 2052"/>
          <p:cNvGraphicFramePr>
            <a:graphicFrameLocks noChangeAspect="1"/>
          </p:cNvGraphicFramePr>
          <p:nvPr/>
        </p:nvGraphicFramePr>
        <p:xfrm>
          <a:off x="2133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10087200" imgH="7006320" progId="Visio.Drawing.6">
                  <p:embed/>
                </p:oleObj>
              </mc:Choice>
              <mc:Fallback>
                <p:oleObj name="VISIO" r:id="rId3" imgW="10087200" imgH="7006320" progId="Visio.Drawing.6">
                  <p:embed/>
                  <p:pic>
                    <p:nvPicPr>
                      <p:cNvPr id="1026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2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Directed DFS</a:t>
            </a:r>
          </a:p>
        </p:txBody>
      </p:sp>
      <p:sp>
        <p:nvSpPr>
          <p:cNvPr id="294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587875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We can specialize the traversal algorithms (DFS and BFS) to digraphs by traversing edges only along their direction</a:t>
            </a:r>
          </a:p>
          <a:p>
            <a:pPr eaLnBrk="1" hangingPunct="1">
              <a:defRPr/>
            </a:pPr>
            <a:r>
              <a:rPr lang="en-US" sz="2000" dirty="0"/>
              <a:t>In the directed DFS algorithm, we have four types of edges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discovery edges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accent6"/>
                </a:solidFill>
              </a:rPr>
              <a:t>back edges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forward edges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cross edges</a:t>
            </a:r>
          </a:p>
          <a:p>
            <a:pPr eaLnBrk="1" hangingPunct="1">
              <a:defRPr/>
            </a:pPr>
            <a:r>
              <a:rPr lang="en-US" sz="2000" dirty="0"/>
              <a:t>A directed DFS starting at a vertex 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dirty="0"/>
              <a:t> determines the vertices </a:t>
            </a:r>
            <a:r>
              <a:rPr lang="en-US" sz="2000" dirty="0">
                <a:solidFill>
                  <a:schemeClr val="tx2"/>
                </a:solidFill>
              </a:rPr>
              <a:t>reachable</a:t>
            </a:r>
            <a:r>
              <a:rPr lang="en-US" sz="2000" dirty="0"/>
              <a:t> from </a:t>
            </a:r>
            <a:r>
              <a:rPr lang="en-US" sz="2000" b="1" i="1" dirty="0">
                <a:latin typeface="Times New Roman" pitchFamily="18" charset="0"/>
              </a:rPr>
              <a:t>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87F7AC2-6819-48CA-8BD1-5152C3D258F6}" type="slidenum">
              <a:rPr lang="en-US" altLang="lv-LV" sz="1400"/>
              <a:pPr eaLnBrk="1" hangingPunct="1"/>
              <a:t>40</a:t>
            </a:fld>
            <a:endParaRPr lang="en-US" altLang="lv-LV" sz="1400"/>
          </a:p>
        </p:txBody>
      </p:sp>
      <p:sp>
        <p:nvSpPr>
          <p:cNvPr id="294916" name="Oval 4"/>
          <p:cNvSpPr>
            <a:spLocks noChangeArrowheads="1"/>
          </p:cNvSpPr>
          <p:nvPr/>
        </p:nvSpPr>
        <p:spPr bwMode="auto">
          <a:xfrm>
            <a:off x="7934325" y="49911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40458C"/>
                </a:solidFill>
              </a:rPr>
              <a:t>A</a:t>
            </a:r>
          </a:p>
        </p:txBody>
      </p:sp>
      <p:sp>
        <p:nvSpPr>
          <p:cNvPr id="294917" name="Oval 5"/>
          <p:cNvSpPr>
            <a:spLocks noChangeArrowheads="1"/>
          </p:cNvSpPr>
          <p:nvPr/>
        </p:nvSpPr>
        <p:spPr bwMode="auto">
          <a:xfrm>
            <a:off x="7239000" y="3619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40458C"/>
                </a:solidFill>
              </a:rPr>
              <a:t>C</a:t>
            </a:r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>
            <a:off x="7629525" y="2095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40458C"/>
                </a:solidFill>
              </a:rPr>
              <a:t>E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9610725" y="42481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40458C"/>
                </a:solidFill>
              </a:rPr>
              <a:t>B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9153525" y="2857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40458C"/>
                </a:solidFill>
              </a:rPr>
              <a:t>D</a:t>
            </a:r>
          </a:p>
        </p:txBody>
      </p:sp>
      <p:cxnSp>
        <p:nvCxnSpPr>
          <p:cNvPr id="7179" name="AutoShape 9"/>
          <p:cNvCxnSpPr>
            <a:cxnSpLocks noChangeShapeType="1"/>
            <a:stCxn id="294916" idx="1"/>
            <a:endCxn id="294917" idx="4"/>
          </p:cNvCxnSpPr>
          <p:nvPr/>
        </p:nvCxnSpPr>
        <p:spPr bwMode="auto">
          <a:xfrm flipH="1" flipV="1">
            <a:off x="7467600" y="4086226"/>
            <a:ext cx="533400" cy="962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AutoShape 10"/>
          <p:cNvCxnSpPr>
            <a:cxnSpLocks noChangeShapeType="1"/>
            <a:stCxn id="294916" idx="6"/>
            <a:endCxn id="294919" idx="3"/>
          </p:cNvCxnSpPr>
          <p:nvPr/>
        </p:nvCxnSpPr>
        <p:spPr bwMode="auto">
          <a:xfrm flipV="1">
            <a:off x="8391526" y="4638676"/>
            <a:ext cx="1285875" cy="581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1"/>
          <p:cNvCxnSpPr>
            <a:cxnSpLocks noChangeShapeType="1"/>
            <a:stCxn id="294917" idx="0"/>
            <a:endCxn id="294918" idx="4"/>
          </p:cNvCxnSpPr>
          <p:nvPr/>
        </p:nvCxnSpPr>
        <p:spPr bwMode="auto">
          <a:xfrm rot="5400000" flipH="1" flipV="1">
            <a:off x="7129463" y="2890838"/>
            <a:ext cx="1066800" cy="390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924" name="AutoShape 12"/>
          <p:cNvCxnSpPr>
            <a:cxnSpLocks noChangeShapeType="1"/>
            <a:stCxn id="294920" idx="1"/>
            <a:endCxn id="294918" idx="6"/>
          </p:cNvCxnSpPr>
          <p:nvPr/>
        </p:nvCxnSpPr>
        <p:spPr bwMode="auto">
          <a:xfrm flipH="1" flipV="1">
            <a:off x="8096250" y="2324100"/>
            <a:ext cx="1123950" cy="590550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5" name="AutoShape 13"/>
          <p:cNvCxnSpPr>
            <a:cxnSpLocks noChangeShapeType="1"/>
            <a:endCxn id="294920" idx="5"/>
          </p:cNvCxnSpPr>
          <p:nvPr/>
        </p:nvCxnSpPr>
        <p:spPr bwMode="auto">
          <a:xfrm rot="16200000" flipV="1">
            <a:off x="9196388" y="3595688"/>
            <a:ext cx="990600" cy="295275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6" name="AutoShape 14"/>
          <p:cNvCxnSpPr>
            <a:cxnSpLocks noChangeShapeType="1"/>
            <a:stCxn id="294916" idx="7"/>
            <a:endCxn id="294920" idx="3"/>
          </p:cNvCxnSpPr>
          <p:nvPr/>
        </p:nvCxnSpPr>
        <p:spPr bwMode="auto">
          <a:xfrm rot="5400000" flipH="1" flipV="1">
            <a:off x="7867650" y="3705225"/>
            <a:ext cx="1809750" cy="895350"/>
          </a:xfrm>
          <a:prstGeom prst="straightConnector1">
            <a:avLst/>
          </a:prstGeom>
          <a:noFill/>
          <a:ln w="38100">
            <a:solidFill>
              <a:schemeClr val="accent5">
                <a:lumMod val="50000"/>
              </a:schemeClr>
            </a:solidFill>
            <a:prstDash val="dashDot"/>
            <a:round/>
            <a:headEnd/>
            <a:tailEnd type="triangle" w="med" len="lg"/>
          </a:ln>
          <a:effectLst/>
        </p:spPr>
      </p:cxnSp>
      <p:cxnSp>
        <p:nvCxnSpPr>
          <p:cNvPr id="7185" name="AutoShape 15"/>
          <p:cNvCxnSpPr>
            <a:cxnSpLocks noChangeShapeType="1"/>
            <a:stCxn id="294917" idx="7"/>
            <a:endCxn id="294920" idx="2"/>
          </p:cNvCxnSpPr>
          <p:nvPr/>
        </p:nvCxnSpPr>
        <p:spPr bwMode="auto">
          <a:xfrm flipV="1">
            <a:off x="7629526" y="3086100"/>
            <a:ext cx="1514475" cy="590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6"/>
          <p:cNvCxnSpPr>
            <a:cxnSpLocks noChangeShapeType="1"/>
            <a:stCxn id="294916" idx="2"/>
            <a:endCxn id="294918" idx="2"/>
          </p:cNvCxnSpPr>
          <p:nvPr/>
        </p:nvCxnSpPr>
        <p:spPr bwMode="auto">
          <a:xfrm rot="10800000">
            <a:off x="7620000" y="2324100"/>
            <a:ext cx="304800" cy="2895600"/>
          </a:xfrm>
          <a:prstGeom prst="curvedConnector3">
            <a:avLst>
              <a:gd name="adj1" fmla="val 501560"/>
            </a:avLst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753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Terminology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End vertices 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Edges incident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Degree 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>
                <a:solidFill>
                  <a:srgbClr val="FF0000"/>
                </a:solidFill>
              </a:rPr>
              <a:t>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>
                <a:solidFill>
                  <a:srgbClr val="FF0000"/>
                </a:solidFill>
              </a:rPr>
              <a:t>h and </a:t>
            </a:r>
            <a:r>
              <a:rPr lang="en-US" altLang="lv-LV" sz="1800" dirty="0" err="1">
                <a:solidFill>
                  <a:srgbClr val="FF0000"/>
                </a:solidFill>
              </a:rPr>
              <a:t>i</a:t>
            </a:r>
            <a:r>
              <a:rPr lang="en-US" altLang="lv-LV" sz="1800" dirty="0">
                <a:solidFill>
                  <a:srgbClr val="FF0000"/>
                </a:solidFill>
              </a:rPr>
              <a:t>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>
                <a:solidFill>
                  <a:srgbClr val="FF0000"/>
                </a:solidFill>
              </a:rPr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>
                <a:solidFill>
                  <a:srgbClr val="FF0000"/>
                </a:solidFill>
              </a:rPr>
              <a:t>j is a self-loop</a:t>
            </a:r>
          </a:p>
        </p:txBody>
      </p:sp>
      <p:grpSp>
        <p:nvGrpSpPr>
          <p:cNvPr id="7174" name="Group 32"/>
          <p:cNvGrpSpPr>
            <a:grpSpLocks/>
          </p:cNvGrpSpPr>
          <p:nvPr/>
        </p:nvGrpSpPr>
        <p:grpSpPr bwMode="auto">
          <a:xfrm>
            <a:off x="6100763" y="2208213"/>
            <a:ext cx="4197350" cy="3200400"/>
            <a:chOff x="2808" y="1104"/>
            <a:chExt cx="2644" cy="2016"/>
          </a:xfrm>
        </p:grpSpPr>
        <p:sp>
          <p:nvSpPr>
            <p:cNvPr id="717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X</a:t>
              </a:r>
            </a:p>
          </p:txBody>
        </p:sp>
        <p:sp>
          <p:nvSpPr>
            <p:cNvPr id="7176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U</a:t>
              </a:r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V</a:t>
              </a:r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W</a:t>
              </a:r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Z</a:t>
              </a:r>
            </a:p>
          </p:txBody>
        </p:sp>
        <p:cxnSp>
          <p:nvCxnSpPr>
            <p:cNvPr id="7180" name="AutoShape 9"/>
            <p:cNvCxnSpPr>
              <a:cxnSpLocks noChangeShapeType="1"/>
              <a:stCxn id="7177" idx="3"/>
              <a:endCxn id="7176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AutoShape 10"/>
            <p:cNvCxnSpPr>
              <a:cxnSpLocks noChangeShapeType="1"/>
              <a:stCxn id="7178" idx="1"/>
              <a:endCxn id="7176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11"/>
            <p:cNvCxnSpPr>
              <a:cxnSpLocks noChangeShapeType="1"/>
              <a:stCxn id="7178" idx="7"/>
              <a:endCxn id="7175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3"/>
            <p:cNvCxnSpPr>
              <a:cxnSpLocks noChangeShapeType="1"/>
              <a:stCxn id="7177" idx="5"/>
              <a:endCxn id="717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4"/>
            <p:cNvCxnSpPr>
              <a:cxnSpLocks noChangeShapeType="1"/>
              <a:stCxn id="7177" idx="4"/>
              <a:endCxn id="7178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5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Y</a:t>
              </a:r>
            </a:p>
          </p:txBody>
        </p:sp>
        <p:cxnSp>
          <p:nvCxnSpPr>
            <p:cNvPr id="7186" name="AutoShape 16"/>
            <p:cNvCxnSpPr>
              <a:cxnSpLocks noChangeShapeType="1"/>
              <a:stCxn id="7178" idx="5"/>
              <a:endCxn id="7185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7"/>
            <p:cNvCxnSpPr>
              <a:cxnSpLocks noChangeShapeType="1"/>
              <a:stCxn id="7175" idx="4"/>
              <a:endCxn id="7185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c</a:t>
              </a:r>
            </a:p>
          </p:txBody>
        </p:sp>
        <p:sp>
          <p:nvSpPr>
            <p:cNvPr id="7190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e</a:t>
              </a:r>
            </a:p>
          </p:txBody>
        </p:sp>
        <p:sp>
          <p:nvSpPr>
            <p:cNvPr id="7192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d</a:t>
              </a:r>
            </a:p>
          </p:txBody>
        </p:sp>
        <p:sp>
          <p:nvSpPr>
            <p:cNvPr id="7193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f</a:t>
              </a:r>
            </a:p>
          </p:txBody>
        </p:sp>
        <p:sp>
          <p:nvSpPr>
            <p:cNvPr id="7194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g</a:t>
              </a:r>
            </a:p>
          </p:txBody>
        </p:sp>
        <p:sp>
          <p:nvSpPr>
            <p:cNvPr id="7195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h</a:t>
              </a:r>
            </a:p>
          </p:txBody>
        </p:sp>
        <p:sp>
          <p:nvSpPr>
            <p:cNvPr id="7196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i</a:t>
              </a:r>
            </a:p>
          </p:txBody>
        </p:sp>
        <p:sp>
          <p:nvSpPr>
            <p:cNvPr id="7197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j</a:t>
              </a:r>
            </a:p>
          </p:txBody>
        </p:sp>
        <p:cxnSp>
          <p:nvCxnSpPr>
            <p:cNvPr id="7198" name="AutoShape 29"/>
            <p:cNvCxnSpPr>
              <a:cxnSpLocks noChangeShapeType="1"/>
              <a:stCxn id="7175" idx="5"/>
              <a:endCxn id="7179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AutoShape 30"/>
            <p:cNvCxnSpPr>
              <a:cxnSpLocks noChangeShapeType="1"/>
              <a:stCxn id="7175" idx="7"/>
              <a:endCxn id="7179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0" name="AutoShape 31"/>
            <p:cNvCxnSpPr>
              <a:cxnSpLocks noChangeShapeType="1"/>
              <a:stCxn id="7179" idx="5"/>
              <a:endCxn id="7179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106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Terminology (cont.)</a:t>
            </a:r>
          </a:p>
        </p:txBody>
      </p:sp>
      <p:sp>
        <p:nvSpPr>
          <p:cNvPr id="82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>
                <a:solidFill>
                  <a:schemeClr val="tx2"/>
                </a:solidFill>
              </a:rPr>
              <a:t>P</a:t>
            </a:r>
            <a:r>
              <a:rPr lang="en-US" altLang="lv-LV" sz="1800" baseline="-25000" dirty="0">
                <a:solidFill>
                  <a:schemeClr val="tx2"/>
                </a:solidFill>
              </a:rPr>
              <a:t>1</a:t>
            </a:r>
            <a:r>
              <a:rPr lang="en-US" altLang="lv-LV" sz="1800" dirty="0">
                <a:solidFill>
                  <a:schemeClr val="tx2"/>
                </a:solidFill>
              </a:rPr>
              <a:t>=(</a:t>
            </a:r>
            <a:r>
              <a:rPr lang="en-US" altLang="lv-LV" sz="1800" dirty="0" err="1">
                <a:solidFill>
                  <a:schemeClr val="tx2"/>
                </a:solidFill>
              </a:rPr>
              <a:t>V,b,X,h,Z</a:t>
            </a:r>
            <a:r>
              <a:rPr lang="en-US" altLang="lv-LV" sz="1800" dirty="0">
                <a:solidFill>
                  <a:schemeClr val="tx2"/>
                </a:solidFill>
              </a:rPr>
              <a:t>)</a:t>
            </a:r>
            <a:r>
              <a:rPr lang="en-US" altLang="lv-LV" sz="1800" dirty="0"/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>
                <a:solidFill>
                  <a:schemeClr val="accent2"/>
                </a:solidFill>
              </a:rPr>
              <a:t>P</a:t>
            </a:r>
            <a:r>
              <a:rPr lang="en-US" altLang="lv-LV" sz="1800" baseline="-25000" dirty="0">
                <a:solidFill>
                  <a:schemeClr val="accent2"/>
                </a:solidFill>
              </a:rPr>
              <a:t>2</a:t>
            </a:r>
            <a:r>
              <a:rPr lang="en-US" altLang="lv-LV" sz="1800" dirty="0">
                <a:solidFill>
                  <a:schemeClr val="accent2"/>
                </a:solidFill>
              </a:rPr>
              <a:t>=(</a:t>
            </a:r>
            <a:r>
              <a:rPr lang="en-US" altLang="lv-LV" sz="1800" dirty="0" err="1">
                <a:solidFill>
                  <a:schemeClr val="accent2"/>
                </a:solidFill>
              </a:rPr>
              <a:t>U,c,W,e,X,g,Y,f,W,d,V</a:t>
            </a:r>
            <a:r>
              <a:rPr lang="en-US" altLang="lv-LV" sz="1800" dirty="0">
                <a:solidFill>
                  <a:schemeClr val="accent2"/>
                </a:solidFill>
              </a:rPr>
              <a:t>)</a:t>
            </a:r>
            <a:r>
              <a:rPr lang="en-US" altLang="lv-LV" sz="1800" dirty="0"/>
              <a:t> is a path that is not simple</a:t>
            </a:r>
          </a:p>
        </p:txBody>
      </p:sp>
      <p:sp>
        <p:nvSpPr>
          <p:cNvPr id="8196" name="Freeform 30"/>
          <p:cNvSpPr>
            <a:spLocks/>
          </p:cNvSpPr>
          <p:nvPr/>
        </p:nvSpPr>
        <p:spPr bwMode="auto">
          <a:xfrm>
            <a:off x="8239125" y="2905126"/>
            <a:ext cx="1570038" cy="2149475"/>
          </a:xfrm>
          <a:custGeom>
            <a:avLst/>
            <a:gdLst>
              <a:gd name="T0" fmla="*/ 742950 w 989"/>
              <a:gd name="T1" fmla="*/ 0 h 1354"/>
              <a:gd name="T2" fmla="*/ 819150 w 989"/>
              <a:gd name="T3" fmla="*/ 1352550 h 1354"/>
              <a:gd name="T4" fmla="*/ 1476375 w 989"/>
              <a:gd name="T5" fmla="*/ 2057400 h 1354"/>
              <a:gd name="T6" fmla="*/ 1381125 w 989"/>
              <a:gd name="T7" fmla="*/ 800100 h 1354"/>
              <a:gd name="T8" fmla="*/ 695325 w 989"/>
              <a:gd name="T9" fmla="*/ 1276350 h 1354"/>
              <a:gd name="T10" fmla="*/ 0 w 989"/>
              <a:gd name="T11" fmla="*/ 76200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197" name="Text Box 29"/>
          <p:cNvSpPr txBox="1">
            <a:spLocks noChangeArrowheads="1"/>
          </p:cNvSpPr>
          <p:nvPr/>
        </p:nvSpPr>
        <p:spPr bwMode="auto">
          <a:xfrm>
            <a:off x="9677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P</a:t>
            </a:r>
            <a:r>
              <a:rPr lang="en-US" altLang="lv-LV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198" name="Freeform 28"/>
          <p:cNvSpPr>
            <a:spLocks/>
          </p:cNvSpPr>
          <p:nvPr/>
        </p:nvSpPr>
        <p:spPr bwMode="auto">
          <a:xfrm>
            <a:off x="9172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733425 w 1032"/>
              <a:gd name="T3" fmla="*/ 628650 h 464"/>
              <a:gd name="T4" fmla="*/ 1638300 w 1032"/>
              <a:gd name="T5" fmla="*/ 647700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1" name="Oval 4"/>
          <p:cNvSpPr>
            <a:spLocks noChangeArrowheads="1"/>
          </p:cNvSpPr>
          <p:nvPr/>
        </p:nvSpPr>
        <p:spPr bwMode="auto">
          <a:xfrm>
            <a:off x="9601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X</a:t>
            </a:r>
          </a:p>
        </p:txBody>
      </p:sp>
      <p:sp>
        <p:nvSpPr>
          <p:cNvPr id="8202" name="Oval 5"/>
          <p:cNvSpPr>
            <a:spLocks noChangeArrowheads="1"/>
          </p:cNvSpPr>
          <p:nvPr/>
        </p:nvSpPr>
        <p:spPr bwMode="auto">
          <a:xfrm>
            <a:off x="7772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</a:t>
            </a:r>
          </a:p>
        </p:txBody>
      </p:sp>
      <p:sp>
        <p:nvSpPr>
          <p:cNvPr id="8203" name="Oval 6"/>
          <p:cNvSpPr>
            <a:spLocks noChangeArrowheads="1"/>
          </p:cNvSpPr>
          <p:nvPr/>
        </p:nvSpPr>
        <p:spPr bwMode="auto">
          <a:xfrm>
            <a:off x="8686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V</a:t>
            </a:r>
          </a:p>
        </p:txBody>
      </p:sp>
      <p:sp>
        <p:nvSpPr>
          <p:cNvPr id="8204" name="Oval 7"/>
          <p:cNvSpPr>
            <a:spLocks noChangeArrowheads="1"/>
          </p:cNvSpPr>
          <p:nvPr/>
        </p:nvSpPr>
        <p:spPr bwMode="auto">
          <a:xfrm>
            <a:off x="8686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W</a:t>
            </a:r>
          </a:p>
        </p:txBody>
      </p:sp>
      <p:sp>
        <p:nvSpPr>
          <p:cNvPr id="8205" name="Oval 8"/>
          <p:cNvSpPr>
            <a:spLocks noChangeArrowheads="1"/>
          </p:cNvSpPr>
          <p:nvPr/>
        </p:nvSpPr>
        <p:spPr bwMode="auto">
          <a:xfrm>
            <a:off x="10820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</a:t>
            </a:r>
          </a:p>
        </p:txBody>
      </p:sp>
      <p:cxnSp>
        <p:nvCxnSpPr>
          <p:cNvPr id="8206" name="AutoShape 9"/>
          <p:cNvCxnSpPr>
            <a:cxnSpLocks noChangeShapeType="1"/>
            <a:stCxn id="8203" idx="3"/>
            <a:endCxn id="8202" idx="7"/>
          </p:cNvCxnSpPr>
          <p:nvPr/>
        </p:nvCxnSpPr>
        <p:spPr bwMode="auto">
          <a:xfrm flipH="1">
            <a:off x="8162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"/>
          <p:cNvCxnSpPr>
            <a:cxnSpLocks noChangeShapeType="1"/>
            <a:stCxn id="8204" idx="1"/>
            <a:endCxn id="8202" idx="5"/>
          </p:cNvCxnSpPr>
          <p:nvPr/>
        </p:nvCxnSpPr>
        <p:spPr bwMode="auto">
          <a:xfrm flipH="1" flipV="1">
            <a:off x="8162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1"/>
          <p:cNvCxnSpPr>
            <a:cxnSpLocks noChangeShapeType="1"/>
            <a:stCxn id="8204" idx="7"/>
            <a:endCxn id="8201" idx="3"/>
          </p:cNvCxnSpPr>
          <p:nvPr/>
        </p:nvCxnSpPr>
        <p:spPr bwMode="auto">
          <a:xfrm flipV="1">
            <a:off x="907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2"/>
          <p:cNvCxnSpPr>
            <a:cxnSpLocks noChangeShapeType="1"/>
            <a:stCxn id="8201" idx="6"/>
            <a:endCxn id="8205" idx="2"/>
          </p:cNvCxnSpPr>
          <p:nvPr/>
        </p:nvCxnSpPr>
        <p:spPr bwMode="auto">
          <a:xfrm>
            <a:off x="10067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3"/>
          <p:cNvCxnSpPr>
            <a:cxnSpLocks noChangeShapeType="1"/>
            <a:stCxn id="8203" idx="5"/>
            <a:endCxn id="8201" idx="1"/>
          </p:cNvCxnSpPr>
          <p:nvPr/>
        </p:nvCxnSpPr>
        <p:spPr bwMode="auto">
          <a:xfrm>
            <a:off x="907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4"/>
          <p:cNvCxnSpPr>
            <a:cxnSpLocks noChangeShapeType="1"/>
            <a:stCxn id="8203" idx="4"/>
            <a:endCxn id="8204" idx="0"/>
          </p:cNvCxnSpPr>
          <p:nvPr/>
        </p:nvCxnSpPr>
        <p:spPr bwMode="auto">
          <a:xfrm>
            <a:off x="8915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2" name="Oval 15"/>
          <p:cNvSpPr>
            <a:spLocks noChangeArrowheads="1"/>
          </p:cNvSpPr>
          <p:nvPr/>
        </p:nvSpPr>
        <p:spPr bwMode="auto">
          <a:xfrm>
            <a:off x="9610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Y</a:t>
            </a:r>
          </a:p>
        </p:txBody>
      </p:sp>
      <p:cxnSp>
        <p:nvCxnSpPr>
          <p:cNvPr id="8213" name="AutoShape 16"/>
          <p:cNvCxnSpPr>
            <a:cxnSpLocks noChangeShapeType="1"/>
            <a:stCxn id="8204" idx="5"/>
            <a:endCxn id="8212" idx="1"/>
          </p:cNvCxnSpPr>
          <p:nvPr/>
        </p:nvCxnSpPr>
        <p:spPr bwMode="auto">
          <a:xfrm>
            <a:off x="9077326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17"/>
          <p:cNvCxnSpPr>
            <a:cxnSpLocks noChangeShapeType="1"/>
            <a:stCxn id="8201" idx="4"/>
            <a:endCxn id="8212" idx="0"/>
          </p:cNvCxnSpPr>
          <p:nvPr/>
        </p:nvCxnSpPr>
        <p:spPr bwMode="auto">
          <a:xfrm>
            <a:off x="9829801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5" name="Text Box 18"/>
          <p:cNvSpPr txBox="1">
            <a:spLocks noChangeArrowheads="1"/>
          </p:cNvSpPr>
          <p:nvPr/>
        </p:nvSpPr>
        <p:spPr bwMode="auto">
          <a:xfrm>
            <a:off x="8162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8216" name="Text Box 19"/>
          <p:cNvSpPr txBox="1">
            <a:spLocks noChangeArrowheads="1"/>
          </p:cNvSpPr>
          <p:nvPr/>
        </p:nvSpPr>
        <p:spPr bwMode="auto">
          <a:xfrm>
            <a:off x="8150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8217" name="Text Box 20"/>
          <p:cNvSpPr txBox="1">
            <a:spLocks noChangeArrowheads="1"/>
          </p:cNvSpPr>
          <p:nvPr/>
        </p:nvSpPr>
        <p:spPr bwMode="auto">
          <a:xfrm>
            <a:off x="9372601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8218" name="Text Box 21"/>
          <p:cNvSpPr txBox="1">
            <a:spLocks noChangeArrowheads="1"/>
          </p:cNvSpPr>
          <p:nvPr/>
        </p:nvSpPr>
        <p:spPr bwMode="auto">
          <a:xfrm>
            <a:off x="9296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sp>
        <p:nvSpPr>
          <p:cNvPr id="8219" name="Text Box 22"/>
          <p:cNvSpPr txBox="1">
            <a:spLocks noChangeArrowheads="1"/>
          </p:cNvSpPr>
          <p:nvPr/>
        </p:nvSpPr>
        <p:spPr bwMode="auto">
          <a:xfrm>
            <a:off x="8610601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8220" name="Text Box 23"/>
          <p:cNvSpPr txBox="1">
            <a:spLocks noChangeArrowheads="1"/>
          </p:cNvSpPr>
          <p:nvPr/>
        </p:nvSpPr>
        <p:spPr bwMode="auto">
          <a:xfrm>
            <a:off x="9150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f</a:t>
            </a:r>
          </a:p>
        </p:txBody>
      </p:sp>
      <p:sp>
        <p:nvSpPr>
          <p:cNvPr id="8221" name="Text Box 24"/>
          <p:cNvSpPr txBox="1">
            <a:spLocks noChangeArrowheads="1"/>
          </p:cNvSpPr>
          <p:nvPr/>
        </p:nvSpPr>
        <p:spPr bwMode="auto">
          <a:xfrm>
            <a:off x="9791701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g</a:t>
            </a:r>
          </a:p>
        </p:txBody>
      </p:sp>
      <p:sp>
        <p:nvSpPr>
          <p:cNvPr id="8222" name="Text Box 25"/>
          <p:cNvSpPr txBox="1">
            <a:spLocks noChangeArrowheads="1"/>
          </p:cNvSpPr>
          <p:nvPr/>
        </p:nvSpPr>
        <p:spPr bwMode="auto">
          <a:xfrm>
            <a:off x="10296525" y="35052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8458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</a:rPr>
              <a:t>P</a:t>
            </a:r>
            <a:r>
              <a:rPr lang="en-US" altLang="lv-LV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03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Terminology (cont.)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Cycle</a:t>
            </a:r>
          </a:p>
          <a:p>
            <a:pPr lvl="1" eaLnBrk="1" hangingPunct="1"/>
            <a:r>
              <a:rPr lang="en-US" altLang="lv-LV" sz="1800"/>
              <a:t>circular sequence of alternating vertices and edges </a:t>
            </a:r>
          </a:p>
          <a:p>
            <a:pPr lvl="1" eaLnBrk="1" hangingPunct="1"/>
            <a:r>
              <a:rPr lang="en-US" altLang="lv-LV" sz="1800"/>
              <a:t>each edge is preceded and followed by its endpoints</a:t>
            </a:r>
          </a:p>
          <a:p>
            <a:pPr eaLnBrk="1" hangingPunct="1"/>
            <a:r>
              <a:rPr lang="en-US" altLang="lv-LV" sz="2000"/>
              <a:t>Simple cycle</a:t>
            </a:r>
          </a:p>
          <a:p>
            <a:pPr lvl="1" eaLnBrk="1" hangingPunct="1"/>
            <a:r>
              <a:rPr lang="en-US" altLang="lv-LV" sz="1800"/>
              <a:t>cycle such that all its vertices and edges are distinct</a:t>
            </a:r>
          </a:p>
          <a:p>
            <a:pPr eaLnBrk="1" hangingPunct="1"/>
            <a:r>
              <a:rPr lang="en-US" altLang="lv-LV" sz="2000"/>
              <a:t>Examples</a:t>
            </a:r>
          </a:p>
          <a:p>
            <a:pPr lvl="1" eaLnBrk="1" hangingPunct="1"/>
            <a:r>
              <a:rPr lang="en-US" altLang="lv-LV" sz="1800">
                <a:solidFill>
                  <a:schemeClr val="tx2"/>
                </a:solidFill>
              </a:rPr>
              <a:t>C</a:t>
            </a:r>
            <a:r>
              <a:rPr lang="en-US" altLang="lv-LV" sz="1800" baseline="-25000">
                <a:solidFill>
                  <a:schemeClr val="tx2"/>
                </a:solidFill>
              </a:rPr>
              <a:t>1</a:t>
            </a:r>
            <a:r>
              <a:rPr lang="en-US" altLang="lv-LV" sz="1800">
                <a:solidFill>
                  <a:schemeClr val="tx2"/>
                </a:solidFill>
              </a:rPr>
              <a:t>=(V,b,X,g,Y,f,W,c,U,a,</a:t>
            </a:r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</a:t>
            </a:r>
            <a:r>
              <a:rPr lang="en-US" altLang="lv-LV" sz="1800">
                <a:solidFill>
                  <a:schemeClr val="tx2"/>
                </a:solidFill>
              </a:rPr>
              <a:t>)</a:t>
            </a:r>
            <a:r>
              <a:rPr lang="en-US" altLang="lv-LV" sz="1800"/>
              <a:t> is a simple cycle</a:t>
            </a:r>
          </a:p>
          <a:p>
            <a:pPr lvl="1" eaLnBrk="1" hangingPunct="1"/>
            <a:r>
              <a:rPr lang="en-US" altLang="lv-LV" sz="1800">
                <a:solidFill>
                  <a:schemeClr val="accent2"/>
                </a:solidFill>
              </a:rPr>
              <a:t>C</a:t>
            </a:r>
            <a:r>
              <a:rPr lang="en-US" altLang="lv-LV" sz="1800" baseline="-25000">
                <a:solidFill>
                  <a:schemeClr val="accent2"/>
                </a:solidFill>
              </a:rPr>
              <a:t>2</a:t>
            </a:r>
            <a:r>
              <a:rPr lang="en-US" altLang="lv-LV" sz="1800">
                <a:solidFill>
                  <a:schemeClr val="accent2"/>
                </a:solidFill>
              </a:rPr>
              <a:t>=(U,c,W,e,X,g,Y,f,W,d,V,a,</a:t>
            </a:r>
            <a:r>
              <a:rPr lang="en-US" altLang="lv-LV" sz="1800">
                <a:solidFill>
                  <a:schemeClr val="accent2"/>
                </a:solidFill>
                <a:sym typeface="Symbol" panose="05050102010706020507" pitchFamily="18" charset="2"/>
              </a:rPr>
              <a:t></a:t>
            </a:r>
            <a:r>
              <a:rPr lang="en-US" altLang="lv-LV" sz="1800">
                <a:solidFill>
                  <a:schemeClr val="accent2"/>
                </a:solidFill>
              </a:rPr>
              <a:t>)</a:t>
            </a:r>
            <a:r>
              <a:rPr lang="en-US" altLang="lv-LV" sz="1800"/>
              <a:t> is a cycle that is not simple</a:t>
            </a:r>
          </a:p>
        </p:txBody>
      </p:sp>
      <p:sp>
        <p:nvSpPr>
          <p:cNvPr id="9220" name="Freeform 6"/>
          <p:cNvSpPr>
            <a:spLocks/>
          </p:cNvSpPr>
          <p:nvPr/>
        </p:nvSpPr>
        <p:spPr bwMode="auto">
          <a:xfrm>
            <a:off x="7429501" y="2667001"/>
            <a:ext cx="2182813" cy="2652713"/>
          </a:xfrm>
          <a:custGeom>
            <a:avLst/>
            <a:gdLst>
              <a:gd name="T0" fmla="*/ 1209675 w 1375"/>
              <a:gd name="T1" fmla="*/ 57150 h 1671"/>
              <a:gd name="T2" fmla="*/ 1933576 w 1375"/>
              <a:gd name="T3" fmla="*/ 828675 h 1671"/>
              <a:gd name="T4" fmla="*/ 1866901 w 1375"/>
              <a:gd name="T5" fmla="*/ 2647951 h 1671"/>
              <a:gd name="T6" fmla="*/ 38100 w 1375"/>
              <a:gd name="T7" fmla="*/ 800100 h 1671"/>
              <a:gd name="T8" fmla="*/ 723900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3" name="Freeform 4"/>
          <p:cNvSpPr>
            <a:spLocks/>
          </p:cNvSpPr>
          <p:nvPr/>
        </p:nvSpPr>
        <p:spPr bwMode="auto">
          <a:xfrm>
            <a:off x="7705725" y="2735264"/>
            <a:ext cx="1570038" cy="2319337"/>
          </a:xfrm>
          <a:custGeom>
            <a:avLst/>
            <a:gdLst>
              <a:gd name="T0" fmla="*/ 9525 w 989"/>
              <a:gd name="T1" fmla="*/ 617537 h 1461"/>
              <a:gd name="T2" fmla="*/ 704850 w 989"/>
              <a:gd name="T3" fmla="*/ 150812 h 1461"/>
              <a:gd name="T4" fmla="*/ 819150 w 989"/>
              <a:gd name="T5" fmla="*/ 1522412 h 1461"/>
              <a:gd name="T6" fmla="*/ 1476375 w 989"/>
              <a:gd name="T7" fmla="*/ 2227262 h 1461"/>
              <a:gd name="T8" fmla="*/ 1381125 w 989"/>
              <a:gd name="T9" fmla="*/ 969962 h 1461"/>
              <a:gd name="T10" fmla="*/ 695325 w 989"/>
              <a:gd name="T11" fmla="*/ 1446212 h 1461"/>
              <a:gd name="T12" fmla="*/ 0 w 989"/>
              <a:gd name="T13" fmla="*/ 931862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9504364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  <a:r>
              <a:rPr lang="en-US" altLang="lv-LV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9067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X</a:t>
            </a:r>
          </a:p>
        </p:txBody>
      </p:sp>
      <p:sp>
        <p:nvSpPr>
          <p:cNvPr id="9226" name="Oval 8"/>
          <p:cNvSpPr>
            <a:spLocks noChangeArrowheads="1"/>
          </p:cNvSpPr>
          <p:nvPr/>
        </p:nvSpPr>
        <p:spPr bwMode="auto">
          <a:xfrm>
            <a:off x="72390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</a:t>
            </a:r>
          </a:p>
        </p:txBody>
      </p:sp>
      <p:sp>
        <p:nvSpPr>
          <p:cNvPr id="9227" name="Oval 9"/>
          <p:cNvSpPr>
            <a:spLocks noChangeArrowheads="1"/>
          </p:cNvSpPr>
          <p:nvPr/>
        </p:nvSpPr>
        <p:spPr bwMode="auto">
          <a:xfrm>
            <a:off x="81534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V</a:t>
            </a:r>
          </a:p>
        </p:txBody>
      </p:sp>
      <p:sp>
        <p:nvSpPr>
          <p:cNvPr id="9228" name="Oval 10"/>
          <p:cNvSpPr>
            <a:spLocks noChangeArrowheads="1"/>
          </p:cNvSpPr>
          <p:nvPr/>
        </p:nvSpPr>
        <p:spPr bwMode="auto">
          <a:xfrm>
            <a:off x="81534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W</a:t>
            </a:r>
          </a:p>
        </p:txBody>
      </p:sp>
      <p:sp>
        <p:nvSpPr>
          <p:cNvPr id="9229" name="Oval 11"/>
          <p:cNvSpPr>
            <a:spLocks noChangeArrowheads="1"/>
          </p:cNvSpPr>
          <p:nvPr/>
        </p:nvSpPr>
        <p:spPr bwMode="auto">
          <a:xfrm>
            <a:off x="102870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</a:t>
            </a:r>
          </a:p>
        </p:txBody>
      </p:sp>
      <p:cxnSp>
        <p:nvCxnSpPr>
          <p:cNvPr id="9230" name="AutoShape 12"/>
          <p:cNvCxnSpPr>
            <a:cxnSpLocks noChangeShapeType="1"/>
            <a:stCxn id="9227" idx="3"/>
            <a:endCxn id="9226" idx="7"/>
          </p:cNvCxnSpPr>
          <p:nvPr/>
        </p:nvCxnSpPr>
        <p:spPr bwMode="auto">
          <a:xfrm flipH="1">
            <a:off x="76295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3"/>
          <p:cNvCxnSpPr>
            <a:cxnSpLocks noChangeShapeType="1"/>
            <a:stCxn id="9228" idx="1"/>
            <a:endCxn id="9226" idx="5"/>
          </p:cNvCxnSpPr>
          <p:nvPr/>
        </p:nvCxnSpPr>
        <p:spPr bwMode="auto">
          <a:xfrm flipH="1" flipV="1">
            <a:off x="76295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4"/>
          <p:cNvCxnSpPr>
            <a:cxnSpLocks noChangeShapeType="1"/>
            <a:stCxn id="9228" idx="7"/>
            <a:endCxn id="9225" idx="3"/>
          </p:cNvCxnSpPr>
          <p:nvPr/>
        </p:nvCxnSpPr>
        <p:spPr bwMode="auto">
          <a:xfrm flipV="1">
            <a:off x="8543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5"/>
          <p:cNvCxnSpPr>
            <a:cxnSpLocks noChangeShapeType="1"/>
            <a:stCxn id="9225" idx="6"/>
            <a:endCxn id="9229" idx="2"/>
          </p:cNvCxnSpPr>
          <p:nvPr/>
        </p:nvCxnSpPr>
        <p:spPr bwMode="auto">
          <a:xfrm>
            <a:off x="95345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6"/>
          <p:cNvCxnSpPr>
            <a:cxnSpLocks noChangeShapeType="1"/>
            <a:stCxn id="9227" idx="5"/>
            <a:endCxn id="9225" idx="1"/>
          </p:cNvCxnSpPr>
          <p:nvPr/>
        </p:nvCxnSpPr>
        <p:spPr bwMode="auto">
          <a:xfrm>
            <a:off x="8543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7"/>
          <p:cNvCxnSpPr>
            <a:cxnSpLocks noChangeShapeType="1"/>
            <a:stCxn id="9227" idx="4"/>
            <a:endCxn id="9228" idx="0"/>
          </p:cNvCxnSpPr>
          <p:nvPr/>
        </p:nvCxnSpPr>
        <p:spPr bwMode="auto">
          <a:xfrm>
            <a:off x="83820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Oval 18"/>
          <p:cNvSpPr>
            <a:spLocks noChangeArrowheads="1"/>
          </p:cNvSpPr>
          <p:nvPr/>
        </p:nvSpPr>
        <p:spPr bwMode="auto">
          <a:xfrm>
            <a:off x="90773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Y</a:t>
            </a:r>
          </a:p>
        </p:txBody>
      </p:sp>
      <p:cxnSp>
        <p:nvCxnSpPr>
          <p:cNvPr id="9237" name="AutoShape 19"/>
          <p:cNvCxnSpPr>
            <a:cxnSpLocks noChangeShapeType="1"/>
            <a:stCxn id="9228" idx="5"/>
            <a:endCxn id="9236" idx="1"/>
          </p:cNvCxnSpPr>
          <p:nvPr/>
        </p:nvCxnSpPr>
        <p:spPr bwMode="auto">
          <a:xfrm>
            <a:off x="8543926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0"/>
          <p:cNvCxnSpPr>
            <a:cxnSpLocks noChangeShapeType="1"/>
            <a:stCxn id="9225" idx="4"/>
            <a:endCxn id="9236" idx="0"/>
          </p:cNvCxnSpPr>
          <p:nvPr/>
        </p:nvCxnSpPr>
        <p:spPr bwMode="auto">
          <a:xfrm>
            <a:off x="9296401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1"/>
          <p:cNvSpPr txBox="1">
            <a:spLocks noChangeArrowheads="1"/>
          </p:cNvSpPr>
          <p:nvPr/>
        </p:nvSpPr>
        <p:spPr bwMode="auto">
          <a:xfrm>
            <a:off x="74676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9240" name="Text Box 22"/>
          <p:cNvSpPr txBox="1">
            <a:spLocks noChangeArrowheads="1"/>
          </p:cNvSpPr>
          <p:nvPr/>
        </p:nvSpPr>
        <p:spPr bwMode="auto">
          <a:xfrm>
            <a:off x="74676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9241" name="Text Box 23"/>
          <p:cNvSpPr txBox="1">
            <a:spLocks noChangeArrowheads="1"/>
          </p:cNvSpPr>
          <p:nvPr/>
        </p:nvSpPr>
        <p:spPr bwMode="auto">
          <a:xfrm>
            <a:off x="8915401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9242" name="Text Box 24"/>
          <p:cNvSpPr txBox="1">
            <a:spLocks noChangeArrowheads="1"/>
          </p:cNvSpPr>
          <p:nvPr/>
        </p:nvSpPr>
        <p:spPr bwMode="auto">
          <a:xfrm>
            <a:off x="87630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sp>
        <p:nvSpPr>
          <p:cNvPr id="9243" name="Text Box 25"/>
          <p:cNvSpPr txBox="1">
            <a:spLocks noChangeArrowheads="1"/>
          </p:cNvSpPr>
          <p:nvPr/>
        </p:nvSpPr>
        <p:spPr bwMode="auto">
          <a:xfrm>
            <a:off x="8077201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9244" name="Text Box 26"/>
          <p:cNvSpPr txBox="1">
            <a:spLocks noChangeArrowheads="1"/>
          </p:cNvSpPr>
          <p:nvPr/>
        </p:nvSpPr>
        <p:spPr bwMode="auto">
          <a:xfrm>
            <a:off x="84486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f</a:t>
            </a:r>
          </a:p>
        </p:txBody>
      </p:sp>
      <p:sp>
        <p:nvSpPr>
          <p:cNvPr id="9245" name="Text Box 27"/>
          <p:cNvSpPr txBox="1">
            <a:spLocks noChangeArrowheads="1"/>
          </p:cNvSpPr>
          <p:nvPr/>
        </p:nvSpPr>
        <p:spPr bwMode="auto">
          <a:xfrm>
            <a:off x="9448801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g</a:t>
            </a:r>
          </a:p>
        </p:txBody>
      </p:sp>
      <p:sp>
        <p:nvSpPr>
          <p:cNvPr id="9246" name="Text Box 28"/>
          <p:cNvSpPr txBox="1">
            <a:spLocks noChangeArrowheads="1"/>
          </p:cNvSpPr>
          <p:nvPr/>
        </p:nvSpPr>
        <p:spPr bwMode="auto">
          <a:xfrm>
            <a:off x="9763125" y="35052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</a:t>
            </a:r>
          </a:p>
        </p:txBody>
      </p:sp>
      <p:sp>
        <p:nvSpPr>
          <p:cNvPr id="9247" name="Text Box 29"/>
          <p:cNvSpPr txBox="1">
            <a:spLocks noChangeArrowheads="1"/>
          </p:cNvSpPr>
          <p:nvPr/>
        </p:nvSpPr>
        <p:spPr bwMode="auto">
          <a:xfrm>
            <a:off x="79184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</a:rPr>
              <a:t>C</a:t>
            </a:r>
            <a:r>
              <a:rPr lang="en-US" altLang="lv-LV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494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Properties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0" y="1752600"/>
            <a:ext cx="4978400" cy="1670050"/>
          </a:xfrm>
        </p:spPr>
        <p:txBody>
          <a:bodyPr>
            <a:normAutofit lnSpcReduction="10000"/>
          </a:bodyPr>
          <a:lstStyle/>
          <a:p>
            <a:pPr marL="114300" indent="-114300" eaLnBrk="1" hangingPunct="1">
              <a:buNone/>
            </a:pPr>
            <a:r>
              <a:rPr lang="en-US" altLang="lv-LV" sz="2400" dirty="0"/>
              <a:t>Notation</a:t>
            </a:r>
          </a:p>
          <a:p>
            <a:pPr marL="1371600" lvl="1" indent="-914400" eaLnBrk="1" hangingPunct="1">
              <a:buNone/>
            </a:pPr>
            <a:r>
              <a:rPr lang="en-US" altLang="lv-LV" sz="2000" b="1" i="1" dirty="0">
                <a:latin typeface="Times New Roman" panose="02020603050405020304" pitchFamily="18" charset="0"/>
              </a:rPr>
              <a:t>   n	</a:t>
            </a:r>
            <a:r>
              <a:rPr lang="en-US" altLang="lv-LV" sz="2000" dirty="0"/>
              <a:t>number of vertices</a:t>
            </a:r>
          </a:p>
          <a:p>
            <a:pPr marL="1371600" lvl="1" indent="-914400" eaLnBrk="1" hangingPunct="1">
              <a:buNone/>
            </a:pPr>
            <a:r>
              <a:rPr lang="en-US" altLang="lv-LV" sz="2000" b="1" i="1" dirty="0">
                <a:latin typeface="Times New Roman" panose="02020603050405020304" pitchFamily="18" charset="0"/>
              </a:rPr>
              <a:t>   m	</a:t>
            </a:r>
            <a:r>
              <a:rPr lang="en-US" altLang="lv-LV" sz="2000" dirty="0"/>
              <a:t>number of edges</a:t>
            </a:r>
          </a:p>
          <a:p>
            <a:pPr marL="1371600" lvl="1" indent="-914400" eaLnBrk="1" hangingPunct="1">
              <a:buNone/>
            </a:pPr>
            <a:r>
              <a:rPr lang="en-US" altLang="lv-LV" sz="2000" dirty="0" err="1">
                <a:latin typeface="Times New Roman" panose="02020603050405020304" pitchFamily="18" charset="0"/>
              </a:rPr>
              <a:t>deg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degree of vertex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endParaRPr lang="en-US" altLang="lv-LV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346200" y="1905000"/>
            <a:ext cx="4978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 dirty="0">
                <a:solidFill>
                  <a:schemeClr val="tx2"/>
                </a:solidFill>
              </a:rPr>
              <a:t>Property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800" b="1" dirty="0" err="1">
                <a:latin typeface="Symbol" panose="05050102010706020507" pitchFamily="18" charset="2"/>
              </a:rPr>
              <a:t>S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 err="1">
                <a:latin typeface="Times New Roman" panose="02020603050405020304" pitchFamily="18" charset="0"/>
              </a:rPr>
              <a:t>deg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= </a:t>
            </a:r>
            <a:r>
              <a:rPr lang="en-US" altLang="lv-LV" sz="2000" dirty="0">
                <a:latin typeface="Times New Roman" panose="02020603050405020304" pitchFamily="18" charset="0"/>
              </a:rPr>
              <a:t>2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dirty="0">
                <a:solidFill>
                  <a:srgbClr val="000000"/>
                </a:solidFill>
              </a:rPr>
              <a:t>Proof:</a:t>
            </a:r>
            <a:r>
              <a:rPr lang="en-US" altLang="lv-LV" sz="2000" dirty="0"/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 dirty="0">
                <a:solidFill>
                  <a:schemeClr val="tx2"/>
                </a:solidFill>
              </a:rPr>
              <a:t>Property 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 	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m </a:t>
            </a:r>
            <a:r>
              <a:rPr lang="en-US" altLang="lv-LV" sz="2000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000" b="1" dirty="0">
                <a:latin typeface="Symbol" panose="05050102010706020507" pitchFamily="18" charset="2"/>
              </a:rPr>
              <a:t>-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1)</a:t>
            </a:r>
            <a:r>
              <a:rPr lang="en-US" altLang="lv-LV" sz="2000" b="1" dirty="0">
                <a:latin typeface="Symbol" panose="05050102010706020507" pitchFamily="18" charset="2"/>
              </a:rPr>
              <a:t>/</a:t>
            </a:r>
            <a:r>
              <a:rPr lang="en-US" altLang="lv-LV" sz="2000" dirty="0">
                <a:latin typeface="Times New Roman" panose="02020603050405020304" pitchFamily="18" charset="0"/>
              </a:rPr>
              <a:t>2</a:t>
            </a:r>
            <a:endParaRPr lang="en-US" altLang="lv-LV" sz="2000" baseline="30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dirty="0">
                <a:solidFill>
                  <a:srgbClr val="000000"/>
                </a:solidFill>
              </a:rPr>
              <a:t>Proof:</a:t>
            </a:r>
            <a:r>
              <a:rPr lang="en-US" altLang="lv-LV" sz="2000" dirty="0"/>
              <a:t> each vertex has degree at most 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000" b="1" dirty="0">
                <a:latin typeface="Symbol" panose="05050102010706020507" pitchFamily="18" charset="2"/>
              </a:rPr>
              <a:t>-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lv-LV" sz="1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 dirty="0">
                <a:solidFill>
                  <a:schemeClr val="tx2"/>
                </a:solidFill>
              </a:rPr>
              <a:t>What is the bound for a directed graph?</a:t>
            </a:r>
          </a:p>
          <a:p>
            <a:endParaRPr lang="lv-LV" dirty="0"/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617220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7086600" y="4114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7086600" y="6019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800100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251" name="AutoShape 9"/>
          <p:cNvCxnSpPr>
            <a:cxnSpLocks noChangeShapeType="1"/>
            <a:stCxn id="10248" idx="5"/>
            <a:endCxn id="10250" idx="1"/>
          </p:cNvCxnSpPr>
          <p:nvPr/>
        </p:nvCxnSpPr>
        <p:spPr bwMode="auto">
          <a:xfrm>
            <a:off x="7346950" y="4384675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0"/>
          <p:cNvCxnSpPr>
            <a:cxnSpLocks noChangeShapeType="1"/>
            <a:stCxn id="10248" idx="3"/>
            <a:endCxn id="10247" idx="7"/>
          </p:cNvCxnSpPr>
          <p:nvPr/>
        </p:nvCxnSpPr>
        <p:spPr bwMode="auto">
          <a:xfrm flipH="1">
            <a:off x="6432550" y="4384675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9" idx="1"/>
            <a:endCxn id="10247" idx="5"/>
          </p:cNvCxnSpPr>
          <p:nvPr/>
        </p:nvCxnSpPr>
        <p:spPr bwMode="auto">
          <a:xfrm flipH="1" flipV="1">
            <a:off x="6432550" y="5299075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0" idx="3"/>
            <a:endCxn id="10249" idx="7"/>
          </p:cNvCxnSpPr>
          <p:nvPr/>
        </p:nvCxnSpPr>
        <p:spPr bwMode="auto">
          <a:xfrm flipH="1">
            <a:off x="7346950" y="5299075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50" idx="2"/>
            <a:endCxn id="10247" idx="6"/>
          </p:cNvCxnSpPr>
          <p:nvPr/>
        </p:nvCxnSpPr>
        <p:spPr bwMode="auto">
          <a:xfrm flipH="1">
            <a:off x="6486525" y="5181600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49" idx="0"/>
            <a:endCxn id="10248" idx="4"/>
          </p:cNvCxnSpPr>
          <p:nvPr/>
        </p:nvCxnSpPr>
        <p:spPr bwMode="auto">
          <a:xfrm flipV="1">
            <a:off x="7239000" y="4429125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001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/>
              <a:t>Example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>
                <a:latin typeface="Times New Roman" panose="02020603050405020304" pitchFamily="18" charset="0"/>
              </a:rPr>
              <a:t>4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b="1" i="1">
                <a:latin typeface="Times New Roman" panose="02020603050405020304" pitchFamily="18" charset="0"/>
              </a:rPr>
              <a:t>m </a:t>
            </a:r>
            <a:r>
              <a:rPr lang="en-US" altLang="lv-LV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>
                <a:latin typeface="Times New Roman" panose="02020603050405020304" pitchFamily="18" charset="0"/>
              </a:rPr>
              <a:t>6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>
                <a:latin typeface="Times New Roman" panose="02020603050405020304" pitchFamily="18" charset="0"/>
              </a:rPr>
              <a:t>deg(</a:t>
            </a:r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Symbol" panose="05050102010706020507" pitchFamily="18" charset="2"/>
              </a:rPr>
              <a:t>= </a:t>
            </a:r>
            <a:r>
              <a:rPr lang="en-US" altLang="lv-LV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1704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Main Methods of the Graph ADT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 err="1" smtClean="0"/>
              <a:t>Accessor</a:t>
            </a:r>
            <a:r>
              <a:rPr lang="en-US" altLang="lv-LV" sz="2000" dirty="0" smtClean="0"/>
              <a:t> </a:t>
            </a:r>
            <a:r>
              <a:rPr lang="en-US" altLang="lv-LV" sz="2000" dirty="0"/>
              <a:t>methods</a:t>
            </a:r>
          </a:p>
          <a:p>
            <a:pPr lvl="1" eaLnBrk="1" hangingPunct="1"/>
            <a:r>
              <a:rPr lang="en-US" altLang="lv-LV" sz="1800" b="1" dirty="0" err="1"/>
              <a:t>e.</a:t>
            </a:r>
            <a:r>
              <a:rPr lang="en-US" altLang="lv-LV" sz="1800" b="1" dirty="0" err="1">
                <a:solidFill>
                  <a:schemeClr val="tx2"/>
                </a:solidFill>
              </a:rPr>
              <a:t>endVertices</a:t>
            </a:r>
            <a:r>
              <a:rPr lang="en-US" altLang="lv-LV" sz="1800" b="1" dirty="0"/>
              <a:t>():</a:t>
            </a:r>
            <a:r>
              <a:rPr lang="en-US" altLang="lv-LV" sz="1800" dirty="0"/>
              <a:t> a list of the two </a:t>
            </a:r>
            <a:r>
              <a:rPr lang="en-US" altLang="lv-LV" sz="1800" dirty="0" smtClean="0"/>
              <a:t>end</a:t>
            </a:r>
            <a:r>
              <a:rPr lang="lv-LV" altLang="lv-LV" sz="1800" dirty="0" smtClean="0"/>
              <a:t> </a:t>
            </a:r>
            <a:r>
              <a:rPr lang="en-US" altLang="lv-LV" sz="1800" dirty="0" smtClean="0"/>
              <a:t>vertices </a:t>
            </a:r>
            <a:r>
              <a:rPr lang="en-US" altLang="lv-LV" sz="1800" dirty="0"/>
              <a:t>of e</a:t>
            </a:r>
          </a:p>
          <a:p>
            <a:pPr lvl="1" eaLnBrk="1" hangingPunct="1"/>
            <a:r>
              <a:rPr lang="en-US" altLang="lv-LV" sz="1800" b="1" dirty="0" err="1"/>
              <a:t>e.</a:t>
            </a:r>
            <a:r>
              <a:rPr lang="en-US" altLang="lv-LV" sz="1800" b="1" dirty="0" err="1">
                <a:solidFill>
                  <a:schemeClr val="tx2"/>
                </a:solidFill>
              </a:rPr>
              <a:t>opposite</a:t>
            </a:r>
            <a:r>
              <a:rPr lang="en-US" altLang="lv-LV" sz="1800" b="1" dirty="0"/>
              <a:t>(v):</a:t>
            </a:r>
            <a:r>
              <a:rPr lang="en-US" altLang="lv-LV" sz="1800" dirty="0"/>
              <a:t> the vertex opposite of v on e</a:t>
            </a:r>
          </a:p>
          <a:p>
            <a:pPr lvl="1" eaLnBrk="1" hangingPunct="1"/>
            <a:r>
              <a:rPr lang="en-US" altLang="lv-LV" sz="1800" b="1" dirty="0" err="1"/>
              <a:t>u.</a:t>
            </a:r>
            <a:r>
              <a:rPr lang="en-US" altLang="lv-LV" sz="1800" b="1" dirty="0" err="1">
                <a:solidFill>
                  <a:schemeClr val="tx2"/>
                </a:solidFill>
              </a:rPr>
              <a:t>isAdjacentTo</a:t>
            </a:r>
            <a:r>
              <a:rPr lang="en-US" altLang="lv-LV" sz="1800" b="1" dirty="0"/>
              <a:t>(v):</a:t>
            </a:r>
            <a:r>
              <a:rPr lang="en-US" altLang="lv-LV" sz="1800" dirty="0"/>
              <a:t> true </a:t>
            </a:r>
            <a:r>
              <a:rPr lang="en-US" altLang="lv-LV" sz="1800" dirty="0" err="1"/>
              <a:t>iff</a:t>
            </a:r>
            <a:r>
              <a:rPr lang="en-US" altLang="lv-LV" sz="1800" dirty="0"/>
              <a:t> u and v are </a:t>
            </a:r>
            <a:r>
              <a:rPr lang="en-US" altLang="lv-LV" sz="1800" dirty="0" smtClean="0"/>
              <a:t>adjacent</a:t>
            </a:r>
            <a:endParaRPr lang="en-US" altLang="lv-LV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Update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 err="1">
                <a:solidFill>
                  <a:schemeClr val="tx2"/>
                </a:solidFill>
              </a:rPr>
              <a:t>insertVertex</a:t>
            </a:r>
            <a:r>
              <a:rPr lang="en-US" altLang="lv-LV" sz="1800" b="1" dirty="0"/>
              <a:t>(o):</a:t>
            </a:r>
            <a:r>
              <a:rPr lang="en-US" altLang="lv-LV" sz="1800" dirty="0"/>
              <a:t> insert a vertex storing element 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 err="1">
                <a:solidFill>
                  <a:schemeClr val="tx2"/>
                </a:solidFill>
              </a:rPr>
              <a:t>insertEdge</a:t>
            </a:r>
            <a:r>
              <a:rPr lang="en-US" altLang="lv-LV" sz="1800" b="1" dirty="0"/>
              <a:t>(v, w, o):</a:t>
            </a:r>
            <a:r>
              <a:rPr lang="en-US" altLang="lv-LV" sz="1800" dirty="0"/>
              <a:t> insert an edge (</a:t>
            </a:r>
            <a:r>
              <a:rPr lang="en-US" altLang="lv-LV" sz="1800" dirty="0" err="1"/>
              <a:t>v,w</a:t>
            </a:r>
            <a:r>
              <a:rPr lang="en-US" altLang="lv-LV" sz="1800" dirty="0"/>
              <a:t>) storing element 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 err="1">
                <a:solidFill>
                  <a:schemeClr val="tx2"/>
                </a:solidFill>
              </a:rPr>
              <a:t>eraseVertex</a:t>
            </a:r>
            <a:r>
              <a:rPr lang="en-US" altLang="lv-LV" sz="1800" b="1" dirty="0"/>
              <a:t>(v):</a:t>
            </a:r>
            <a:r>
              <a:rPr lang="en-US" altLang="lv-LV" sz="1800" dirty="0"/>
              <a:t> remove vertex v (and its incident edges)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 err="1">
                <a:solidFill>
                  <a:schemeClr val="tx2"/>
                </a:solidFill>
              </a:rPr>
              <a:t>eraseEdge</a:t>
            </a:r>
            <a:r>
              <a:rPr lang="en-US" altLang="lv-LV" sz="1800" b="1" dirty="0"/>
              <a:t>(e):</a:t>
            </a:r>
            <a:r>
              <a:rPr lang="en-US" altLang="lv-LV" sz="1800" dirty="0"/>
              <a:t> remove edge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 err="1"/>
              <a:t>Iterable</a:t>
            </a:r>
            <a:r>
              <a:rPr lang="en-US" altLang="lv-LV" sz="2000" dirty="0"/>
              <a:t> collection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 err="1">
                <a:solidFill>
                  <a:schemeClr val="tx2"/>
                </a:solidFill>
              </a:rPr>
              <a:t>incidentEdges</a:t>
            </a:r>
            <a:r>
              <a:rPr lang="en-US" altLang="lv-LV" sz="1800" b="1" dirty="0"/>
              <a:t>(v):</a:t>
            </a:r>
            <a:r>
              <a:rPr lang="en-US" altLang="lv-LV" sz="1800" dirty="0"/>
              <a:t> list of edges incident to v</a:t>
            </a:r>
            <a:endParaRPr lang="en-US" altLang="lv-LV" sz="18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>
                <a:solidFill>
                  <a:schemeClr val="tx2"/>
                </a:solidFill>
              </a:rPr>
              <a:t>vertices</a:t>
            </a:r>
            <a:r>
              <a:rPr lang="en-US" altLang="lv-LV" sz="1800" b="1" dirty="0"/>
              <a:t>():</a:t>
            </a:r>
            <a:r>
              <a:rPr lang="en-US" altLang="lv-LV" sz="1800" dirty="0"/>
              <a:t> list of all vertices in the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>
                <a:solidFill>
                  <a:schemeClr val="tx2"/>
                </a:solidFill>
              </a:rPr>
              <a:t>edges</a:t>
            </a:r>
            <a:r>
              <a:rPr lang="en-US" altLang="lv-LV" sz="1800" b="1" dirty="0"/>
              <a:t>(): </a:t>
            </a:r>
            <a:r>
              <a:rPr lang="en-US" altLang="lv-LV" sz="1800" dirty="0"/>
              <a:t>list of all edges in the graph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123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2318</Words>
  <Application>Microsoft Office PowerPoint</Application>
  <PresentationFormat>Widescreen</PresentationFormat>
  <Paragraphs>792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VISIO</vt:lpstr>
      <vt:lpstr>Data Structures Graphs - Introduction</vt:lpstr>
      <vt:lpstr>Graphs</vt:lpstr>
      <vt:lpstr>Edge Types</vt:lpstr>
      <vt:lpstr>Applications</vt:lpstr>
      <vt:lpstr>Terminology</vt:lpstr>
      <vt:lpstr>Terminology (cont.)</vt:lpstr>
      <vt:lpstr>Terminology (cont.)</vt:lpstr>
      <vt:lpstr>Properties</vt:lpstr>
      <vt:lpstr>Main Methods of the Graph ADT</vt:lpstr>
      <vt:lpstr>Edge List Structure</vt:lpstr>
      <vt:lpstr>Adjacency List Structure</vt:lpstr>
      <vt:lpstr>Adjacency Matrix Structure</vt:lpstr>
      <vt:lpstr>Performance</vt:lpstr>
      <vt:lpstr>Breadth-First Search</vt:lpstr>
      <vt:lpstr>BFS Algorithm</vt:lpstr>
      <vt:lpstr>Example</vt:lpstr>
      <vt:lpstr>Example (cont.)</vt:lpstr>
      <vt:lpstr>Example (cont.)</vt:lpstr>
      <vt:lpstr>Properties</vt:lpstr>
      <vt:lpstr>Analysis</vt:lpstr>
      <vt:lpstr>Applications</vt:lpstr>
      <vt:lpstr>DFS vs. BFS</vt:lpstr>
      <vt:lpstr>DFS vs. BFS (cont.)</vt:lpstr>
      <vt:lpstr>Subgraphs</vt:lpstr>
      <vt:lpstr>Connectivity</vt:lpstr>
      <vt:lpstr>Trees and Forests</vt:lpstr>
      <vt:lpstr>Spanning Trees and Forests</vt:lpstr>
      <vt:lpstr>Depth-First Search</vt:lpstr>
      <vt:lpstr>DFS Algorithm</vt:lpstr>
      <vt:lpstr>Example</vt:lpstr>
      <vt:lpstr>Example (cont.)</vt:lpstr>
      <vt:lpstr>DFS and Maze Traversal </vt:lpstr>
      <vt:lpstr>Properties of DFS</vt:lpstr>
      <vt:lpstr>Analysis of DFS</vt:lpstr>
      <vt:lpstr>Path Finding</vt:lpstr>
      <vt:lpstr>Cycle Finding</vt:lpstr>
      <vt:lpstr>Digraphs</vt:lpstr>
      <vt:lpstr>Digraph Properties</vt:lpstr>
      <vt:lpstr>Digraph Application</vt:lpstr>
      <vt:lpstr>Directed 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148</cp:revision>
  <dcterms:created xsi:type="dcterms:W3CDTF">2021-01-03T18:25:44Z</dcterms:created>
  <dcterms:modified xsi:type="dcterms:W3CDTF">2022-03-23T21:53:33Z</dcterms:modified>
</cp:coreProperties>
</file>