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84" r:id="rId6"/>
    <p:sldId id="261" r:id="rId7"/>
    <p:sldId id="264" r:id="rId8"/>
    <p:sldId id="267" r:id="rId9"/>
    <p:sldId id="283" r:id="rId10"/>
    <p:sldId id="277" r:id="rId11"/>
    <p:sldId id="280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EADEA6D-A2D8-4A0F-A758-101C5936D332}">
          <p14:sldIdLst>
            <p14:sldId id="256"/>
          </p14:sldIdLst>
        </p14:section>
        <p14:section name="Topological Sorting" id="{6B9571EB-BCA7-4E2E-8E8B-C1E8B0B4F70C}">
          <p14:sldIdLst>
            <p14:sldId id="257"/>
            <p14:sldId id="258"/>
            <p14:sldId id="259"/>
            <p14:sldId id="284"/>
            <p14:sldId id="261"/>
            <p14:sldId id="264"/>
            <p14:sldId id="267"/>
            <p14:sldId id="283"/>
          </p14:sldIdLst>
        </p14:section>
        <p14:section name="Connectivity in Undirected Graphs" id="{9DB47DD6-1BB9-410E-82DA-C7C6CBAED7F8}">
          <p14:sldIdLst>
            <p14:sldId id="277"/>
          </p14:sldIdLst>
        </p14:section>
        <p14:section name="Connectivity in Directed Graphs" id="{F0CF505C-E3C8-4640-A304-83565267156C}">
          <p14:sldIdLst>
            <p14:sldId id="280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79" autoAdjust="0"/>
    <p:restoredTop sz="85655" autoAdjust="0"/>
  </p:normalViewPr>
  <p:slideViewPr>
    <p:cSldViewPr snapToGrid="0">
      <p:cViewPr varScale="1">
        <p:scale>
          <a:sx n="99" d="100"/>
          <a:sy n="99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# Every module has the following content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Title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Table of Contents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</a:t>
            </a:r>
            <a:r>
              <a:rPr lang="en-US" altLang="lv-LV" baseline="0" dirty="0" smtClean="0">
                <a:latin typeface="Arial" panose="020B0604020202020204" pitchFamily="34" charset="0"/>
              </a:rPr>
              <a:t> where are we in the material?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Motivation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 why</a:t>
            </a:r>
            <a:r>
              <a:rPr lang="en-US" altLang="lv-LV" baseline="0" dirty="0" smtClean="0">
                <a:latin typeface="Arial" panose="020B0604020202020204" pitchFamily="34" charset="0"/>
              </a:rPr>
              <a:t> do we need this module?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Anchor Task (1x) – introduce the key problem</a:t>
            </a:r>
            <a:r>
              <a:rPr lang="en-US" altLang="lv-LV" baseline="0" dirty="0" smtClean="0">
                <a:latin typeface="Arial" panose="020B0604020202020204" pitchFamily="34" charset="0"/>
              </a:rPr>
              <a:t> handled by this</a:t>
            </a:r>
            <a:r>
              <a:rPr lang="en-US" altLang="lv-LV" dirty="0" smtClean="0">
                <a:latin typeface="Arial" panose="020B0604020202020204" pitchFamily="34" charset="0"/>
              </a:rPr>
              <a:t> module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Objectives (1x)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Theory Section (1 subtitle + more slides) or Demo Section (1 subtitle + more slides)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Summary (1x)</a:t>
            </a:r>
            <a:br>
              <a:rPr lang="en-US" altLang="lv-LV" dirty="0" smtClean="0">
                <a:latin typeface="Arial" panose="020B0604020202020204" pitchFamily="34" charset="0"/>
              </a:rPr>
            </a:br>
            <a:r>
              <a:rPr lang="en-US" altLang="lv-LV" dirty="0" smtClean="0">
                <a:latin typeface="Arial" panose="020B0604020202020204" pitchFamily="34" charset="0"/>
              </a:rPr>
              <a:t>* References (1x)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5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We then remove any edges leading from a vertex to </a:t>
            </a:r>
            <a:r>
              <a:rPr lang="en-US" i="1" dirty="0" smtClean="0">
                <a:cs typeface="Courier New" pitchFamily="49" charset="0"/>
              </a:rPr>
              <a:t>v</a:t>
            </a:r>
            <a:endParaRPr lang="en-US" dirty="0" smtClean="0">
              <a:cs typeface="Courier New" pitchFamily="49" charset="0"/>
            </a:endParaRP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Figure 8.18 shows this process; the graph in Figure 8.18a goes through a series of deletions (Figure 8.18b-f) to produce the sequence </a:t>
            </a:r>
            <a:r>
              <a:rPr lang="en-US" i="1" dirty="0" smtClean="0">
                <a:cs typeface="Courier New" pitchFamily="49" charset="0"/>
              </a:rPr>
              <a:t>g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i="1" dirty="0" smtClean="0">
                <a:cs typeface="Courier New" pitchFamily="49" charset="0"/>
              </a:rPr>
              <a:t> e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i="1" dirty="0" smtClean="0">
                <a:cs typeface="Courier New" pitchFamily="49" charset="0"/>
              </a:rPr>
              <a:t> b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i="1" dirty="0" smtClean="0">
                <a:cs typeface="Courier New" pitchFamily="49" charset="0"/>
              </a:rPr>
              <a:t> f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i="1" dirty="0" smtClean="0">
                <a:cs typeface="Courier New" pitchFamily="49" charset="0"/>
              </a:rPr>
              <a:t> d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i="1" dirty="0" smtClean="0">
                <a:cs typeface="Courier New" pitchFamily="49" charset="0"/>
              </a:rPr>
              <a:t> c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i="1" dirty="0" smtClean="0">
                <a:cs typeface="Courier New" pitchFamily="49" charset="0"/>
              </a:rPr>
              <a:t> a</a:t>
            </a:r>
          </a:p>
          <a:p>
            <a:endParaRPr lang="en-US" dirty="0" smtClean="0"/>
          </a:p>
          <a:p>
            <a:r>
              <a:rPr lang="en-US" dirty="0" smtClean="0"/>
              <a:t>It is not actually necessary to delete the edges and vertices from a digraph during this processing</a:t>
            </a:r>
          </a:p>
          <a:p>
            <a:r>
              <a:rPr lang="en-US" dirty="0" smtClean="0"/>
              <a:t>If we can determine that all successors of the vertex </a:t>
            </a:r>
            <a:r>
              <a:rPr lang="en-US" i="1" dirty="0" smtClean="0"/>
              <a:t>v</a:t>
            </a:r>
            <a:r>
              <a:rPr lang="en-US" dirty="0" smtClean="0"/>
              <a:t> have been processed, they can be considered deleted</a:t>
            </a:r>
          </a:p>
          <a:p>
            <a:r>
              <a:rPr lang="en-US" dirty="0" smtClean="0"/>
              <a:t>This is once again handled by applying the depth-first search techniques seen earlier</a:t>
            </a:r>
          </a:p>
          <a:p>
            <a:r>
              <a:rPr lang="en-US" dirty="0" smtClean="0"/>
              <a:t>Basically, if the search backtracks to </a:t>
            </a:r>
            <a:r>
              <a:rPr lang="en-US" i="1" dirty="0" smtClean="0"/>
              <a:t>v</a:t>
            </a:r>
            <a:r>
              <a:rPr lang="en-US" dirty="0" smtClean="0"/>
              <a:t>, then all its successors can be assumed to have already been searched</a:t>
            </a:r>
          </a:p>
          <a:p>
            <a:r>
              <a:rPr lang="en-US" dirty="0" smtClean="0"/>
              <a:t>The table at the bottom shows how the numbers are assigned for each vertex of the graph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76973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Connectivity in Undirected Graphs (continued)</a:t>
            </a:r>
          </a:p>
          <a:p>
            <a:pPr lvl="1"/>
            <a:r>
              <a:rPr lang="en-US" dirty="0" smtClean="0"/>
              <a:t>We can detect articulation points by extending the depth-first algorithm to create a tree with forward and back edges</a:t>
            </a:r>
          </a:p>
          <a:p>
            <a:pPr lvl="1"/>
            <a:r>
              <a:rPr lang="en-US" dirty="0" smtClean="0"/>
              <a:t>A vertex in the resulting tree is an articulation point if it has at least one subtree unconnected with any of its predecessors by a back edge</a:t>
            </a:r>
          </a:p>
          <a:p>
            <a:pPr lvl="1"/>
            <a:r>
              <a:rPr lang="en-US" dirty="0" smtClean="0"/>
              <a:t>This is illustrated in Figure 8.16 on page 417</a:t>
            </a:r>
          </a:p>
          <a:p>
            <a:pPr lvl="1"/>
            <a:r>
              <a:rPr lang="en-US" dirty="0" smtClean="0"/>
              <a:t>A special case of articulation points occurs when the vertex involved is a root with more than one descendant</a:t>
            </a:r>
          </a:p>
          <a:p>
            <a:pPr lvl="1"/>
            <a:r>
              <a:rPr lang="en-US" dirty="0" smtClean="0"/>
              <a:t>In the case of the graph in Figure 8.16, </a:t>
            </a:r>
            <a:r>
              <a:rPr lang="en-US" i="1" dirty="0" smtClean="0"/>
              <a:t>a</a:t>
            </a:r>
            <a:r>
              <a:rPr lang="en-US" dirty="0" smtClean="0"/>
              <a:t> is the root, and has three incident edges; however, only one becomes a forward edge</a:t>
            </a:r>
          </a:p>
          <a:p>
            <a:pPr lvl="1"/>
            <a:r>
              <a:rPr lang="en-US" dirty="0" smtClean="0"/>
              <a:t>This is because the other two are processed by the depth-first search</a:t>
            </a:r>
          </a:p>
          <a:p>
            <a:pPr lvl="1"/>
            <a:endParaRPr lang="en-US" dirty="0" smtClean="0"/>
          </a:p>
          <a:p>
            <a:r>
              <a:rPr lang="en-US" sz="2000" dirty="0" smtClean="0"/>
              <a:t>Consequently, if </a:t>
            </a:r>
            <a:r>
              <a:rPr lang="en-US" sz="2000" i="1" dirty="0" smtClean="0"/>
              <a:t>a</a:t>
            </a:r>
            <a:r>
              <a:rPr lang="en-US" sz="2000" dirty="0" smtClean="0"/>
              <a:t> is reached again, there will be no untried edge, whereas if </a:t>
            </a:r>
            <a:r>
              <a:rPr lang="en-US" sz="2000" i="1" dirty="0" smtClean="0"/>
              <a:t>a</a:t>
            </a:r>
            <a:r>
              <a:rPr lang="en-US" sz="2000" dirty="0" smtClean="0"/>
              <a:t> were a cut-vertex there would be at least one such edge</a:t>
            </a:r>
          </a:p>
          <a:p>
            <a:r>
              <a:rPr lang="en-US" sz="2000" dirty="0" smtClean="0"/>
              <a:t>So for a given vertex, </a:t>
            </a:r>
            <a:r>
              <a:rPr lang="en-US" sz="2000" i="1" dirty="0" smtClean="0"/>
              <a:t>v</a:t>
            </a:r>
            <a:r>
              <a:rPr lang="en-US" sz="2000" dirty="0" smtClean="0"/>
              <a:t>, the vertex is an articulation point if:</a:t>
            </a:r>
          </a:p>
          <a:p>
            <a:pPr lvl="1"/>
            <a:r>
              <a:rPr lang="en-US" sz="2000" i="1" dirty="0" smtClean="0"/>
              <a:t>v</a:t>
            </a:r>
            <a:r>
              <a:rPr lang="en-US" sz="2000" dirty="0" smtClean="0"/>
              <a:t> is the root of a depth-first tree and has more than one descendant in the tree </a:t>
            </a:r>
            <a:r>
              <a:rPr lang="en-US" sz="2000" i="1" dirty="0" smtClean="0"/>
              <a:t>OR</a:t>
            </a:r>
            <a:endParaRPr lang="en-US" sz="2000" dirty="0" smtClean="0"/>
          </a:p>
          <a:p>
            <a:pPr lvl="1"/>
            <a:r>
              <a:rPr lang="en-US" sz="2000" dirty="0" smtClean="0"/>
              <a:t>at least one of </a:t>
            </a:r>
            <a:r>
              <a:rPr lang="en-US" sz="2000" i="1" dirty="0" smtClean="0"/>
              <a:t>v</a:t>
            </a:r>
            <a:r>
              <a:rPr lang="en-US" sz="2000" dirty="0" smtClean="0"/>
              <a:t>’s subtrees includes no vertex connected by a back edge with any of </a:t>
            </a:r>
            <a:r>
              <a:rPr lang="en-US" sz="2000" i="1" dirty="0" smtClean="0"/>
              <a:t>v’s </a:t>
            </a:r>
            <a:r>
              <a:rPr lang="en-US" sz="2000" dirty="0" smtClean="0"/>
              <a:t>predecessors</a:t>
            </a:r>
          </a:p>
          <a:p>
            <a:r>
              <a:rPr lang="en-US" sz="2000" dirty="0" smtClean="0"/>
              <a:t>To find articulation points,  a parameter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(v)</a:t>
            </a:r>
            <a:r>
              <a:rPr lang="en-US" sz="2000" dirty="0" smtClean="0">
                <a:cs typeface="Courier New" pitchFamily="49" charset="0"/>
              </a:rPr>
              <a:t>is used, defined as the smallest value of the set of vertices connected by a back edge with either </a:t>
            </a:r>
            <a:r>
              <a:rPr lang="en-US" sz="2000" i="1" dirty="0" smtClean="0"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 or a predecessor of </a:t>
            </a:r>
            <a:r>
              <a:rPr lang="en-US" sz="2000" i="1" dirty="0" smtClean="0">
                <a:cs typeface="Courier New" pitchFamily="49" charset="0"/>
              </a:rPr>
              <a:t>v</a:t>
            </a:r>
          </a:p>
          <a:p>
            <a:r>
              <a:rPr lang="en-US" sz="2000" dirty="0" smtClean="0">
                <a:cs typeface="Courier New" pitchFamily="49" charset="0"/>
              </a:rPr>
              <a:t>A stack is used to store the currently processed edges; after the cut-vertex is identified, the graph edges comprising the block are output</a:t>
            </a:r>
          </a:p>
          <a:p>
            <a:r>
              <a:rPr lang="en-US" sz="2000" dirty="0" smtClean="0">
                <a:cs typeface="Courier New" pitchFamily="49" charset="0"/>
              </a:rPr>
              <a:t>The pseudocode for the algorithm is on pages 416 and 418</a:t>
            </a:r>
          </a:p>
          <a:p>
            <a:pPr lvl="1"/>
            <a:endParaRPr lang="en-US" dirty="0" smtClean="0"/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4952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Connectivity in Directed Graphs (continued)</a:t>
            </a:r>
          </a:p>
          <a:p>
            <a:pPr lvl="1"/>
            <a:r>
              <a:rPr lang="en-US" dirty="0" smtClean="0"/>
              <a:t>Depth-first search can also be used in determining SCCs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root of the SCC</a:t>
            </a:r>
            <a:r>
              <a:rPr lang="en-US" dirty="0" smtClean="0"/>
              <a:t> is the first vertex of the SCC for which the depth-first search is applied</a:t>
            </a:r>
          </a:p>
          <a:p>
            <a:pPr lvl="1"/>
            <a:r>
              <a:rPr lang="en-US" dirty="0" smtClean="0"/>
              <a:t>Because every vertex in the SCC is reachable from this root, the value of the root will be less than the value of any other vertex in the SCC</a:t>
            </a:r>
          </a:p>
          <a:p>
            <a:pPr lvl="1"/>
            <a:r>
              <a:rPr lang="en-US" dirty="0" smtClean="0"/>
              <a:t>Only after those vertices are visited will the depth-first search backtrack to the root</a:t>
            </a:r>
          </a:p>
          <a:p>
            <a:pPr lvl="1"/>
            <a:r>
              <a:rPr lang="en-US" dirty="0" smtClean="0"/>
              <a:t>At that point the SCC that is accessible from this root can be output</a:t>
            </a:r>
          </a:p>
          <a:p>
            <a:pPr lvl="1"/>
            <a:r>
              <a:rPr lang="en-US" dirty="0" smtClean="0"/>
              <a:t>The problem then is how to find these vertices in the digraph, which is a problem similar to finding cut-vertices in an undirected graph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Connectivity in Directed Graphs (continued)</a:t>
            </a:r>
          </a:p>
          <a:p>
            <a:pPr lvl="1"/>
            <a:r>
              <a:rPr lang="en-US" dirty="0" smtClean="0"/>
              <a:t>To do this,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(v)</a:t>
            </a:r>
            <a:r>
              <a:rPr lang="en-US" dirty="0" smtClean="0"/>
              <a:t> parameter is used, which is the lower of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(v)</a:t>
            </a:r>
            <a:r>
              <a:rPr lang="en-US" dirty="0" smtClean="0"/>
              <a:t> and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(u)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being a vertex reachable from </a:t>
            </a:r>
            <a:r>
              <a:rPr lang="en-US" i="1" dirty="0" smtClean="0"/>
              <a:t>v</a:t>
            </a:r>
            <a:r>
              <a:rPr lang="en-US" dirty="0" smtClean="0"/>
              <a:t> and in the same SCC</a:t>
            </a:r>
          </a:p>
          <a:p>
            <a:pPr lvl="1"/>
            <a:r>
              <a:rPr lang="en-US" dirty="0" smtClean="0"/>
              <a:t>Of course this leads to the question of how we can determine if two vertices are in the same SCC before we determine if it is an SCC</a:t>
            </a:r>
          </a:p>
          <a:p>
            <a:pPr lvl="1"/>
            <a:r>
              <a:rPr lang="en-US" dirty="0" smtClean="0"/>
              <a:t>This can be done using a stack to store the vertices of all SCCs under construction</a:t>
            </a:r>
          </a:p>
          <a:p>
            <a:pPr lvl="1"/>
            <a:r>
              <a:rPr lang="en-US" dirty="0" smtClean="0"/>
              <a:t>The topmost vertices will be in the current SCC</a:t>
            </a:r>
          </a:p>
          <a:p>
            <a:pPr lvl="1"/>
            <a:r>
              <a:rPr lang="en-US" dirty="0" smtClean="0"/>
              <a:t>This way we know what vertices are already in the SCC even though the construction isn’t finished</a:t>
            </a:r>
          </a:p>
          <a:p>
            <a:pPr lvl="1"/>
            <a:r>
              <a:rPr lang="en-US" dirty="0" smtClean="0"/>
              <a:t>The algorithm, attributed to Robert Trajan, is shown on page 419; an example of the execution is shown in Figure 8.17 on page 420</a:t>
            </a: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6245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many graph problems we want to find a path from a given vertex to any other vertex</a:t>
            </a:r>
          </a:p>
          <a:p>
            <a:r>
              <a:rPr lang="en-US" dirty="0" smtClean="0"/>
              <a:t>In undirected graphs this means there are no separate pieces in the graph (subgraphs)</a:t>
            </a:r>
          </a:p>
          <a:p>
            <a:r>
              <a:rPr lang="en-US" dirty="0" smtClean="0"/>
              <a:t>In a digraph, we may be able to get to some vertices in a particular direction, but not return to the starting vertex</a:t>
            </a:r>
          </a:p>
          <a:p>
            <a:endParaRPr lang="lv-LV" dirty="0" smtClean="0"/>
          </a:p>
          <a:p>
            <a:pPr>
              <a:spcBef>
                <a:spcPts val="24"/>
              </a:spcBef>
            </a:pPr>
            <a:r>
              <a:rPr lang="en-US" dirty="0" smtClean="0"/>
              <a:t>Connectivity is described in terms of degrees; a graph is more or less connected depending on the number of different paths between vertices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An </a:t>
            </a:r>
            <a:r>
              <a:rPr lang="en-US" b="1" i="1" dirty="0" smtClean="0"/>
              <a:t>n-connected</a:t>
            </a:r>
            <a:r>
              <a:rPr lang="en-US" dirty="0" smtClean="0"/>
              <a:t> graph has at least </a:t>
            </a:r>
            <a:r>
              <a:rPr lang="en-US" i="1" dirty="0" smtClean="0"/>
              <a:t>n</a:t>
            </a:r>
            <a:r>
              <a:rPr lang="en-US" dirty="0" smtClean="0"/>
              <a:t> different paths between any two vertices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This means there are </a:t>
            </a:r>
            <a:r>
              <a:rPr lang="en-US" i="1" dirty="0" smtClean="0"/>
              <a:t>n</a:t>
            </a:r>
            <a:r>
              <a:rPr lang="en-US" dirty="0" smtClean="0"/>
              <a:t> paths between the vertices that have no vertices in common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096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5061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23.03.2022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Graph Algorithms:</a:t>
            </a:r>
            <a:br>
              <a:rPr lang="en-US" altLang="lv-LV" dirty="0" smtClean="0">
                <a:ea typeface="ＭＳ Ｐゴシック" panose="020B0600070205080204" pitchFamily="34" charset="-128"/>
              </a:rPr>
            </a:br>
            <a:r>
              <a:rPr lang="en-US" altLang="lv-LV" dirty="0" smtClean="0">
                <a:ea typeface="ＭＳ Ｐゴシック" panose="020B0600070205080204" pitchFamily="34" charset="-128"/>
              </a:rPr>
              <a:t>Topological Sorting</a:t>
            </a:r>
            <a:br>
              <a:rPr lang="en-US" altLang="lv-LV" dirty="0" smtClean="0">
                <a:ea typeface="ＭＳ Ｐゴシック" panose="020B0600070205080204" pitchFamily="34" charset="-128"/>
              </a:rPr>
            </a:br>
            <a:r>
              <a:rPr lang="en-US" altLang="lv-LV" dirty="0" smtClean="0">
                <a:ea typeface="ＭＳ Ｐゴシック" panose="020B0600070205080204" pitchFamily="34" charset="-128"/>
              </a:rPr>
              <a:t>Strong Connectivity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54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</a:t>
            </a:r>
            <a:r>
              <a:rPr lang="en-US" dirty="0" smtClean="0"/>
              <a:t>in Undirected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One special type of graph is the </a:t>
            </a:r>
            <a:r>
              <a:rPr lang="en-US" b="1" i="1" dirty="0" smtClean="0"/>
              <a:t>biconnected</a:t>
            </a:r>
            <a:r>
              <a:rPr lang="en-US" dirty="0" smtClean="0"/>
              <a:t> (or </a:t>
            </a:r>
            <a:r>
              <a:rPr lang="en-US" b="1" i="1" dirty="0" smtClean="0"/>
              <a:t>2-connected</a:t>
            </a:r>
            <a:r>
              <a:rPr lang="en-US" dirty="0" smtClean="0"/>
              <a:t>) graph, which has at least two non-overlapping paths between two vertices</a:t>
            </a:r>
          </a:p>
          <a:p>
            <a:pPr lvl="1"/>
            <a:r>
              <a:rPr lang="en-US" dirty="0" smtClean="0"/>
              <a:t>If we can find a vertex that </a:t>
            </a:r>
            <a:r>
              <a:rPr lang="en-US" i="1" dirty="0" smtClean="0"/>
              <a:t>always</a:t>
            </a:r>
            <a:r>
              <a:rPr lang="en-US" dirty="0" smtClean="0"/>
              <a:t> has to be included in the path between vertices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, then the graph is not biconnected</a:t>
            </a:r>
          </a:p>
          <a:p>
            <a:pPr lvl="1"/>
            <a:r>
              <a:rPr lang="en-US" dirty="0" smtClean="0"/>
              <a:t>Removing this vertex, and its incident edges, will split the graph into two subgraphs</a:t>
            </a:r>
          </a:p>
          <a:p>
            <a:pPr lvl="1"/>
            <a:r>
              <a:rPr lang="en-US" dirty="0" smtClean="0"/>
              <a:t>These vertices are referred to as </a:t>
            </a:r>
            <a:r>
              <a:rPr lang="en-US" b="1" i="1" dirty="0" smtClean="0"/>
              <a:t>cut-vertices</a:t>
            </a:r>
            <a:r>
              <a:rPr lang="en-US" dirty="0" smtClean="0"/>
              <a:t> or </a:t>
            </a:r>
            <a:r>
              <a:rPr lang="en-US" b="1" i="1" dirty="0" smtClean="0"/>
              <a:t>articulation points</a:t>
            </a:r>
            <a:endParaRPr lang="en-US" dirty="0" smtClean="0"/>
          </a:p>
          <a:p>
            <a:pPr lvl="1"/>
            <a:r>
              <a:rPr lang="en-US" dirty="0" smtClean="0"/>
              <a:t>If the graph can be split on an edge, the edge is referred to as a </a:t>
            </a:r>
            <a:r>
              <a:rPr lang="en-US" b="1" i="1" dirty="0" smtClean="0"/>
              <a:t>cut-edge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b="1" i="1" dirty="0" smtClean="0"/>
              <a:t>bridge</a:t>
            </a:r>
          </a:p>
          <a:p>
            <a:pPr lvl="1"/>
            <a:r>
              <a:rPr lang="en-US" dirty="0" smtClean="0"/>
              <a:t>If connected subgraphs have no articulation points or bridges, they are called blocks (if there are at least two vertices, they are </a:t>
            </a:r>
            <a:r>
              <a:rPr lang="en-US" b="1" i="1" dirty="0" smtClean="0"/>
              <a:t>biconnected components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in D</a:t>
            </a:r>
            <a:r>
              <a:rPr lang="en-US" dirty="0" smtClean="0"/>
              <a:t>irected </a:t>
            </a:r>
            <a:r>
              <a:rPr lang="en-US" dirty="0"/>
              <a:t>Graphs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Connectivity in D</a:t>
            </a:r>
            <a:r>
              <a:rPr lang="en-US" dirty="0" smtClean="0"/>
              <a:t>irected </a:t>
            </a:r>
            <a:r>
              <a:rPr lang="en-US" dirty="0"/>
              <a:t>Graphs (continued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directed graphs, defining connectedness depends on whether or not the direction of the edges is considered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weakly connected</a:t>
            </a:r>
            <a:r>
              <a:rPr lang="en-US" dirty="0" smtClean="0"/>
              <a:t> digraph is one where the undirected graph with the same edges and vertices is connected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strongly connected</a:t>
            </a:r>
            <a:r>
              <a:rPr lang="en-US" dirty="0" smtClean="0"/>
              <a:t> digraph has, for every pair of vertices, a path between them in both directions</a:t>
            </a:r>
          </a:p>
          <a:p>
            <a:pPr lvl="1"/>
            <a:r>
              <a:rPr lang="en-US" dirty="0" smtClean="0"/>
              <a:t>A digraph may not be strongly connected, yet contain </a:t>
            </a:r>
            <a:r>
              <a:rPr lang="en-US" b="1" i="1" dirty="0" smtClean="0"/>
              <a:t> strongly connected components </a:t>
            </a:r>
            <a:r>
              <a:rPr lang="en-US" dirty="0" smtClean="0"/>
              <a:t>(SCCs)</a:t>
            </a:r>
          </a:p>
          <a:p>
            <a:pPr lvl="1"/>
            <a:r>
              <a:rPr lang="en-US" dirty="0" smtClean="0"/>
              <a:t>These are subsets of vertices in the digraph that of themselves represent a strongly connected digraph</a:t>
            </a:r>
          </a:p>
        </p:txBody>
      </p:sp>
    </p:spTree>
    <p:extLst>
      <p:ext uri="{BB962C8B-B14F-4D97-AF65-F5344CB8AC3E}">
        <p14:creationId xmlns:p14="http://schemas.microsoft.com/office/powerpoint/2010/main" val="15646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Reachability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</a:t>
            </a:r>
            <a:r>
              <a:rPr lang="en-US" altLang="en-US" smtClean="0">
                <a:solidFill>
                  <a:schemeClr val="tx2"/>
                </a:solidFill>
              </a:rPr>
              <a:t>tree</a:t>
            </a:r>
            <a:r>
              <a:rPr lang="en-US" altLang="en-US" smtClean="0"/>
              <a:t> rooted at v: vertices reachable from v via directed paths</a:t>
            </a:r>
            <a:endParaRPr lang="en-US" altLang="en-US" sz="2800"/>
          </a:p>
        </p:txBody>
      </p:sp>
      <p:sp>
        <p:nvSpPr>
          <p:cNvPr id="8194" name="Footer Placeholder 5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lv-LV" sz="1400" dirty="0" smtClean="0"/>
          </a:p>
          <a:p>
            <a:pPr eaLnBrk="1" hangingPunct="1"/>
            <a:endParaRPr lang="en-US" altLang="lv-LV" sz="1400" dirty="0"/>
          </a:p>
        </p:txBody>
      </p:sp>
      <p:sp>
        <p:nvSpPr>
          <p:cNvPr id="8199" name="Oval 167"/>
          <p:cNvSpPr>
            <a:spLocks noChangeArrowheads="1"/>
          </p:cNvSpPr>
          <p:nvPr/>
        </p:nvSpPr>
        <p:spPr bwMode="auto">
          <a:xfrm>
            <a:off x="2535238" y="5100638"/>
            <a:ext cx="360362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8200" name="Oval 168"/>
          <p:cNvSpPr>
            <a:spLocks noChangeArrowheads="1"/>
          </p:cNvSpPr>
          <p:nvPr/>
        </p:nvSpPr>
        <p:spPr bwMode="auto">
          <a:xfrm>
            <a:off x="3505201" y="4338639"/>
            <a:ext cx="360363" cy="3841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C</a:t>
            </a:r>
          </a:p>
        </p:txBody>
      </p:sp>
      <p:sp>
        <p:nvSpPr>
          <p:cNvPr id="8201" name="Oval 169"/>
          <p:cNvSpPr>
            <a:spLocks noChangeArrowheads="1"/>
          </p:cNvSpPr>
          <p:nvPr/>
        </p:nvSpPr>
        <p:spPr bwMode="auto">
          <a:xfrm>
            <a:off x="2533650" y="3500438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E</a:t>
            </a:r>
          </a:p>
        </p:txBody>
      </p:sp>
      <p:sp>
        <p:nvSpPr>
          <p:cNvPr id="8202" name="Oval 170"/>
          <p:cNvSpPr>
            <a:spLocks noChangeArrowheads="1"/>
          </p:cNvSpPr>
          <p:nvPr/>
        </p:nvSpPr>
        <p:spPr bwMode="auto">
          <a:xfrm>
            <a:off x="4495801" y="5100638"/>
            <a:ext cx="360363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8203" name="Oval 171"/>
          <p:cNvSpPr>
            <a:spLocks noChangeArrowheads="1"/>
          </p:cNvSpPr>
          <p:nvPr/>
        </p:nvSpPr>
        <p:spPr bwMode="auto">
          <a:xfrm>
            <a:off x="4495800" y="3500438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cxnSp>
        <p:nvCxnSpPr>
          <p:cNvPr id="8204" name="AutoShape 172"/>
          <p:cNvCxnSpPr>
            <a:cxnSpLocks noChangeShapeType="1"/>
            <a:stCxn id="8211" idx="1"/>
            <a:endCxn id="8203" idx="5"/>
          </p:cNvCxnSpPr>
          <p:nvPr/>
        </p:nvCxnSpPr>
        <p:spPr bwMode="auto">
          <a:xfrm flipH="1" flipV="1">
            <a:off x="4805364" y="3843339"/>
            <a:ext cx="9810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73"/>
          <p:cNvCxnSpPr>
            <a:cxnSpLocks noChangeShapeType="1"/>
            <a:stCxn id="8199" idx="6"/>
            <a:endCxn id="8202" idx="2"/>
          </p:cNvCxnSpPr>
          <p:nvPr/>
        </p:nvCxnSpPr>
        <p:spPr bwMode="auto">
          <a:xfrm>
            <a:off x="2909889" y="52943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74"/>
          <p:cNvCxnSpPr>
            <a:cxnSpLocks noChangeShapeType="1"/>
            <a:stCxn id="8200" idx="1"/>
            <a:endCxn id="8201" idx="5"/>
          </p:cNvCxnSpPr>
          <p:nvPr/>
        </p:nvCxnSpPr>
        <p:spPr bwMode="auto">
          <a:xfrm flipH="1" flipV="1">
            <a:off x="2843214" y="3843339"/>
            <a:ext cx="714375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75"/>
          <p:cNvCxnSpPr>
            <a:cxnSpLocks noChangeShapeType="1"/>
            <a:stCxn id="8203" idx="2"/>
            <a:endCxn id="8201" idx="6"/>
          </p:cNvCxnSpPr>
          <p:nvPr/>
        </p:nvCxnSpPr>
        <p:spPr bwMode="auto">
          <a:xfrm flipH="1">
            <a:off x="2909889" y="36941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76"/>
          <p:cNvCxnSpPr>
            <a:cxnSpLocks noChangeShapeType="1"/>
            <a:stCxn id="8202" idx="0"/>
            <a:endCxn id="8203" idx="4"/>
          </p:cNvCxnSpPr>
          <p:nvPr/>
        </p:nvCxnSpPr>
        <p:spPr bwMode="auto">
          <a:xfrm flipV="1">
            <a:off x="4676775" y="3900488"/>
            <a:ext cx="0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77"/>
          <p:cNvCxnSpPr>
            <a:cxnSpLocks noChangeShapeType="1"/>
            <a:stCxn id="8199" idx="7"/>
            <a:endCxn id="8200" idx="3"/>
          </p:cNvCxnSpPr>
          <p:nvPr/>
        </p:nvCxnSpPr>
        <p:spPr bwMode="auto">
          <a:xfrm flipV="1">
            <a:off x="2843214" y="4681538"/>
            <a:ext cx="714375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78"/>
          <p:cNvCxnSpPr>
            <a:cxnSpLocks noChangeShapeType="1"/>
            <a:stCxn id="8200" idx="7"/>
            <a:endCxn id="8203" idx="3"/>
          </p:cNvCxnSpPr>
          <p:nvPr/>
        </p:nvCxnSpPr>
        <p:spPr bwMode="auto">
          <a:xfrm flipV="1">
            <a:off x="3813176" y="3843339"/>
            <a:ext cx="735013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1" name="Oval 180"/>
          <p:cNvSpPr>
            <a:spLocks noChangeArrowheads="1"/>
          </p:cNvSpPr>
          <p:nvPr/>
        </p:nvSpPr>
        <p:spPr bwMode="auto">
          <a:xfrm>
            <a:off x="5734050" y="4387851"/>
            <a:ext cx="361950" cy="3857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F</a:t>
            </a:r>
          </a:p>
        </p:txBody>
      </p:sp>
      <p:cxnSp>
        <p:nvCxnSpPr>
          <p:cNvPr id="8212" name="AutoShape 181"/>
          <p:cNvCxnSpPr>
            <a:cxnSpLocks noChangeShapeType="1"/>
            <a:stCxn id="8201" idx="4"/>
            <a:endCxn id="8199" idx="0"/>
          </p:cNvCxnSpPr>
          <p:nvPr/>
        </p:nvCxnSpPr>
        <p:spPr bwMode="auto">
          <a:xfrm>
            <a:off x="2714625" y="3900488"/>
            <a:ext cx="1588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82"/>
          <p:cNvCxnSpPr>
            <a:cxnSpLocks noChangeShapeType="1"/>
            <a:stCxn id="8202" idx="7"/>
            <a:endCxn id="8211" idx="3"/>
          </p:cNvCxnSpPr>
          <p:nvPr/>
        </p:nvCxnSpPr>
        <p:spPr bwMode="auto">
          <a:xfrm flipV="1">
            <a:off x="4803776" y="4730750"/>
            <a:ext cx="982663" cy="412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184"/>
          <p:cNvCxnSpPr>
            <a:cxnSpLocks noChangeShapeType="1"/>
            <a:stCxn id="8202" idx="1"/>
            <a:endCxn id="8200" idx="5"/>
          </p:cNvCxnSpPr>
          <p:nvPr/>
        </p:nvCxnSpPr>
        <p:spPr bwMode="auto">
          <a:xfrm flipH="1" flipV="1">
            <a:off x="3813176" y="4681538"/>
            <a:ext cx="735013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5" name="Oval 205"/>
          <p:cNvSpPr>
            <a:spLocks noChangeArrowheads="1"/>
          </p:cNvSpPr>
          <p:nvPr/>
        </p:nvSpPr>
        <p:spPr bwMode="auto">
          <a:xfrm>
            <a:off x="6894513" y="4176714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A</a:t>
            </a:r>
          </a:p>
        </p:txBody>
      </p:sp>
      <p:sp>
        <p:nvSpPr>
          <p:cNvPr id="8216" name="Oval 206"/>
          <p:cNvSpPr>
            <a:spLocks noChangeArrowheads="1"/>
          </p:cNvSpPr>
          <p:nvPr/>
        </p:nvSpPr>
        <p:spPr bwMode="auto">
          <a:xfrm>
            <a:off x="7694613" y="3546475"/>
            <a:ext cx="296862" cy="317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C</a:t>
            </a:r>
          </a:p>
        </p:txBody>
      </p:sp>
      <p:sp>
        <p:nvSpPr>
          <p:cNvPr id="8217" name="Oval 207"/>
          <p:cNvSpPr>
            <a:spLocks noChangeArrowheads="1"/>
          </p:cNvSpPr>
          <p:nvPr/>
        </p:nvSpPr>
        <p:spPr bwMode="auto">
          <a:xfrm>
            <a:off x="6892925" y="2852739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E</a:t>
            </a:r>
          </a:p>
        </p:txBody>
      </p:sp>
      <p:sp>
        <p:nvSpPr>
          <p:cNvPr id="8218" name="Oval 209"/>
          <p:cNvSpPr>
            <a:spLocks noChangeArrowheads="1"/>
          </p:cNvSpPr>
          <p:nvPr/>
        </p:nvSpPr>
        <p:spPr bwMode="auto">
          <a:xfrm>
            <a:off x="8510588" y="2852739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D</a:t>
            </a:r>
          </a:p>
        </p:txBody>
      </p:sp>
      <p:cxnSp>
        <p:nvCxnSpPr>
          <p:cNvPr id="8219" name="AutoShape 212"/>
          <p:cNvCxnSpPr>
            <a:cxnSpLocks noChangeShapeType="1"/>
            <a:stCxn id="8216" idx="1"/>
            <a:endCxn id="8217" idx="5"/>
          </p:cNvCxnSpPr>
          <p:nvPr/>
        </p:nvCxnSpPr>
        <p:spPr bwMode="auto">
          <a:xfrm flipH="1" flipV="1">
            <a:off x="7148513" y="3136901"/>
            <a:ext cx="588962" cy="442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0" name="AutoShape 213"/>
          <p:cNvCxnSpPr>
            <a:cxnSpLocks noChangeShapeType="1"/>
            <a:stCxn id="8218" idx="2"/>
            <a:endCxn id="8217" idx="6"/>
          </p:cNvCxnSpPr>
          <p:nvPr/>
        </p:nvCxnSpPr>
        <p:spPr bwMode="auto">
          <a:xfrm flipH="1">
            <a:off x="7202489" y="3013075"/>
            <a:ext cx="12969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1" name="AutoShape 218"/>
          <p:cNvCxnSpPr>
            <a:cxnSpLocks noChangeShapeType="1"/>
            <a:stCxn id="8217" idx="4"/>
            <a:endCxn id="8215" idx="0"/>
          </p:cNvCxnSpPr>
          <p:nvPr/>
        </p:nvCxnSpPr>
        <p:spPr bwMode="auto">
          <a:xfrm>
            <a:off x="7042150" y="3182938"/>
            <a:ext cx="1588" cy="982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2" name="Oval 240"/>
          <p:cNvSpPr>
            <a:spLocks noChangeArrowheads="1"/>
          </p:cNvSpPr>
          <p:nvPr/>
        </p:nvSpPr>
        <p:spPr bwMode="auto">
          <a:xfrm>
            <a:off x="6894513" y="6081714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A</a:t>
            </a:r>
          </a:p>
        </p:txBody>
      </p:sp>
      <p:sp>
        <p:nvSpPr>
          <p:cNvPr id="8223" name="Oval 241"/>
          <p:cNvSpPr>
            <a:spLocks noChangeArrowheads="1"/>
          </p:cNvSpPr>
          <p:nvPr/>
        </p:nvSpPr>
        <p:spPr bwMode="auto">
          <a:xfrm>
            <a:off x="7694613" y="5451475"/>
            <a:ext cx="296862" cy="317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C</a:t>
            </a:r>
          </a:p>
        </p:txBody>
      </p:sp>
      <p:sp>
        <p:nvSpPr>
          <p:cNvPr id="8224" name="Oval 242"/>
          <p:cNvSpPr>
            <a:spLocks noChangeArrowheads="1"/>
          </p:cNvSpPr>
          <p:nvPr/>
        </p:nvSpPr>
        <p:spPr bwMode="auto">
          <a:xfrm>
            <a:off x="6892925" y="4757739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E</a:t>
            </a:r>
          </a:p>
        </p:txBody>
      </p:sp>
      <p:sp>
        <p:nvSpPr>
          <p:cNvPr id="8225" name="Oval 243"/>
          <p:cNvSpPr>
            <a:spLocks noChangeArrowheads="1"/>
          </p:cNvSpPr>
          <p:nvPr/>
        </p:nvSpPr>
        <p:spPr bwMode="auto">
          <a:xfrm>
            <a:off x="8510588" y="6081714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B</a:t>
            </a:r>
          </a:p>
        </p:txBody>
      </p:sp>
      <p:sp>
        <p:nvSpPr>
          <p:cNvPr id="8226" name="Oval 244"/>
          <p:cNvSpPr>
            <a:spLocks noChangeArrowheads="1"/>
          </p:cNvSpPr>
          <p:nvPr/>
        </p:nvSpPr>
        <p:spPr bwMode="auto">
          <a:xfrm>
            <a:off x="8510588" y="4757739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D</a:t>
            </a:r>
          </a:p>
        </p:txBody>
      </p:sp>
      <p:cxnSp>
        <p:nvCxnSpPr>
          <p:cNvPr id="8227" name="AutoShape 246"/>
          <p:cNvCxnSpPr>
            <a:cxnSpLocks noChangeShapeType="1"/>
            <a:stCxn id="8222" idx="6"/>
            <a:endCxn id="8225" idx="2"/>
          </p:cNvCxnSpPr>
          <p:nvPr/>
        </p:nvCxnSpPr>
        <p:spPr bwMode="auto">
          <a:xfrm>
            <a:off x="7202489" y="6242050"/>
            <a:ext cx="12969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8" name="AutoShape 247"/>
          <p:cNvCxnSpPr>
            <a:cxnSpLocks noChangeShapeType="1"/>
            <a:stCxn id="8223" idx="1"/>
            <a:endCxn id="8224" idx="5"/>
          </p:cNvCxnSpPr>
          <p:nvPr/>
        </p:nvCxnSpPr>
        <p:spPr bwMode="auto">
          <a:xfrm flipH="1" flipV="1">
            <a:off x="7148513" y="5041901"/>
            <a:ext cx="588962" cy="442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9" name="AutoShape 249"/>
          <p:cNvCxnSpPr>
            <a:cxnSpLocks noChangeShapeType="1"/>
            <a:stCxn id="8225" idx="0"/>
            <a:endCxn id="8226" idx="4"/>
          </p:cNvCxnSpPr>
          <p:nvPr/>
        </p:nvCxnSpPr>
        <p:spPr bwMode="auto">
          <a:xfrm flipV="1">
            <a:off x="8659813" y="5087938"/>
            <a:ext cx="0" cy="982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0" name="Oval 252"/>
          <p:cNvSpPr>
            <a:spLocks noChangeArrowheads="1"/>
          </p:cNvSpPr>
          <p:nvPr/>
        </p:nvSpPr>
        <p:spPr bwMode="auto">
          <a:xfrm>
            <a:off x="9531350" y="5491164"/>
            <a:ext cx="298450" cy="3206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F</a:t>
            </a:r>
          </a:p>
        </p:txBody>
      </p:sp>
      <p:cxnSp>
        <p:nvCxnSpPr>
          <p:cNvPr id="8231" name="AutoShape 254"/>
          <p:cNvCxnSpPr>
            <a:cxnSpLocks noChangeShapeType="1"/>
            <a:stCxn id="8225" idx="7"/>
            <a:endCxn id="8230" idx="3"/>
          </p:cNvCxnSpPr>
          <p:nvPr/>
        </p:nvCxnSpPr>
        <p:spPr bwMode="auto">
          <a:xfrm flipV="1">
            <a:off x="8764589" y="5775326"/>
            <a:ext cx="809625" cy="3413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2" name="AutoShape 255"/>
          <p:cNvCxnSpPr>
            <a:cxnSpLocks noChangeShapeType="1"/>
            <a:stCxn id="8225" idx="1"/>
            <a:endCxn id="8223" idx="5"/>
          </p:cNvCxnSpPr>
          <p:nvPr/>
        </p:nvCxnSpPr>
        <p:spPr bwMode="auto">
          <a:xfrm flipH="1" flipV="1">
            <a:off x="7947026" y="5735638"/>
            <a:ext cx="606425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994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Strong </a:t>
            </a:r>
            <a:r>
              <a:rPr lang="en-US" altLang="en-US" dirty="0" smtClean="0"/>
              <a:t>Connectivity – 1 </a:t>
            </a:r>
            <a:endParaRPr lang="en-US" altLang="en-US" dirty="0" smtClean="0"/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Each vertex can reach all other vertices</a:t>
            </a:r>
            <a:endParaRPr lang="en-US" altLang="en-US" sz="2800"/>
          </a:p>
        </p:txBody>
      </p:sp>
      <p:grpSp>
        <p:nvGrpSpPr>
          <p:cNvPr id="9223" name="Group 112"/>
          <p:cNvGrpSpPr>
            <a:grpSpLocks/>
          </p:cNvGrpSpPr>
          <p:nvPr/>
        </p:nvGrpSpPr>
        <p:grpSpPr bwMode="auto">
          <a:xfrm>
            <a:off x="4038600" y="2525714"/>
            <a:ext cx="4953000" cy="3646487"/>
            <a:chOff x="1584" y="1591"/>
            <a:chExt cx="3120" cy="2297"/>
          </a:xfrm>
        </p:grpSpPr>
        <p:sp>
          <p:nvSpPr>
            <p:cNvPr id="9224" name="Oval 92"/>
            <p:cNvSpPr>
              <a:spLocks noChangeArrowheads="1"/>
            </p:cNvSpPr>
            <p:nvPr/>
          </p:nvSpPr>
          <p:spPr bwMode="auto">
            <a:xfrm>
              <a:off x="1680" y="159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a</a:t>
              </a:r>
            </a:p>
          </p:txBody>
        </p:sp>
        <p:sp>
          <p:nvSpPr>
            <p:cNvPr id="9225" name="Oval 93"/>
            <p:cNvSpPr>
              <a:spLocks noChangeArrowheads="1"/>
            </p:cNvSpPr>
            <p:nvPr/>
          </p:nvSpPr>
          <p:spPr bwMode="auto">
            <a:xfrm>
              <a:off x="2552" y="268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d</a:t>
              </a:r>
            </a:p>
          </p:txBody>
        </p:sp>
        <p:sp>
          <p:nvSpPr>
            <p:cNvPr id="9226" name="Oval 94"/>
            <p:cNvSpPr>
              <a:spLocks noChangeArrowheads="1"/>
            </p:cNvSpPr>
            <p:nvPr/>
          </p:nvSpPr>
          <p:spPr bwMode="auto">
            <a:xfrm>
              <a:off x="3153" y="20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c</a:t>
              </a:r>
            </a:p>
          </p:txBody>
        </p:sp>
        <p:sp>
          <p:nvSpPr>
            <p:cNvPr id="9227" name="Oval 95"/>
            <p:cNvSpPr>
              <a:spLocks noChangeArrowheads="1"/>
            </p:cNvSpPr>
            <p:nvPr/>
          </p:nvSpPr>
          <p:spPr bwMode="auto">
            <a:xfrm>
              <a:off x="4318" y="34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b</a:t>
              </a:r>
            </a:p>
          </p:txBody>
        </p:sp>
        <p:sp>
          <p:nvSpPr>
            <p:cNvPr id="9228" name="Oval 96"/>
            <p:cNvSpPr>
              <a:spLocks noChangeArrowheads="1"/>
            </p:cNvSpPr>
            <p:nvPr/>
          </p:nvSpPr>
          <p:spPr bwMode="auto">
            <a:xfrm>
              <a:off x="3530" y="2933"/>
              <a:ext cx="385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e</a:t>
              </a:r>
            </a:p>
          </p:txBody>
        </p:sp>
        <p:sp>
          <p:nvSpPr>
            <p:cNvPr id="9229" name="Oval 97"/>
            <p:cNvSpPr>
              <a:spLocks noChangeArrowheads="1"/>
            </p:cNvSpPr>
            <p:nvPr/>
          </p:nvSpPr>
          <p:spPr bwMode="auto">
            <a:xfrm>
              <a:off x="1584" y="3509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f</a:t>
              </a:r>
            </a:p>
          </p:txBody>
        </p:sp>
        <p:sp>
          <p:nvSpPr>
            <p:cNvPr id="9230" name="Oval 98"/>
            <p:cNvSpPr>
              <a:spLocks noChangeArrowheads="1"/>
            </p:cNvSpPr>
            <p:nvPr/>
          </p:nvSpPr>
          <p:spPr bwMode="auto">
            <a:xfrm>
              <a:off x="4286" y="1855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g</a:t>
              </a:r>
            </a:p>
          </p:txBody>
        </p:sp>
        <p:cxnSp>
          <p:nvCxnSpPr>
            <p:cNvPr id="9231" name="AutoShape 99"/>
            <p:cNvCxnSpPr>
              <a:cxnSpLocks noChangeShapeType="1"/>
              <a:stCxn id="9224" idx="4"/>
              <a:endCxn id="9229" idx="0"/>
            </p:cNvCxnSpPr>
            <p:nvPr/>
          </p:nvCxnSpPr>
          <p:spPr bwMode="auto">
            <a:xfrm flipH="1">
              <a:off x="1777" y="1994"/>
              <a:ext cx="96" cy="14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2" name="AutoShape 100"/>
            <p:cNvCxnSpPr>
              <a:cxnSpLocks noChangeShapeType="1"/>
              <a:stCxn id="9224" idx="5"/>
              <a:endCxn id="9225" idx="1"/>
            </p:cNvCxnSpPr>
            <p:nvPr/>
          </p:nvCxnSpPr>
          <p:spPr bwMode="auto">
            <a:xfrm>
              <a:off x="2009" y="1938"/>
              <a:ext cx="600" cy="7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3" name="AutoShape 101"/>
            <p:cNvCxnSpPr>
              <a:cxnSpLocks noChangeShapeType="1"/>
              <a:stCxn id="9224" idx="6"/>
              <a:endCxn id="9226" idx="2"/>
            </p:cNvCxnSpPr>
            <p:nvPr/>
          </p:nvCxnSpPr>
          <p:spPr bwMode="auto">
            <a:xfrm>
              <a:off x="2089" y="1782"/>
              <a:ext cx="1042" cy="4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4" name="AutoShape 102"/>
            <p:cNvCxnSpPr>
              <a:cxnSpLocks noChangeShapeType="1"/>
              <a:stCxn id="9230" idx="1"/>
              <a:endCxn id="9224" idx="7"/>
            </p:cNvCxnSpPr>
            <p:nvPr/>
          </p:nvCxnSpPr>
          <p:spPr bwMode="auto">
            <a:xfrm flipH="1" flipV="1">
              <a:off x="2009" y="1623"/>
              <a:ext cx="2334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5" name="AutoShape 103"/>
            <p:cNvCxnSpPr>
              <a:cxnSpLocks noChangeShapeType="1"/>
              <a:stCxn id="9226" idx="6"/>
              <a:endCxn id="9230" idx="2"/>
            </p:cNvCxnSpPr>
            <p:nvPr/>
          </p:nvCxnSpPr>
          <p:spPr bwMode="auto">
            <a:xfrm flipV="1">
              <a:off x="3562" y="2046"/>
              <a:ext cx="701" cy="1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AutoShape 104"/>
            <p:cNvCxnSpPr>
              <a:cxnSpLocks noChangeShapeType="1"/>
              <a:stCxn id="9230" idx="4"/>
              <a:endCxn id="9227" idx="0"/>
            </p:cNvCxnSpPr>
            <p:nvPr/>
          </p:nvCxnSpPr>
          <p:spPr bwMode="auto">
            <a:xfrm>
              <a:off x="4479" y="2258"/>
              <a:ext cx="32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AutoShape 105"/>
            <p:cNvCxnSpPr>
              <a:cxnSpLocks noChangeShapeType="1"/>
              <a:stCxn id="9225" idx="6"/>
              <a:endCxn id="9228" idx="2"/>
            </p:cNvCxnSpPr>
            <p:nvPr/>
          </p:nvCxnSpPr>
          <p:spPr bwMode="auto">
            <a:xfrm>
              <a:off x="2961" y="2872"/>
              <a:ext cx="546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8" name="AutoShape 106"/>
            <p:cNvCxnSpPr>
              <a:cxnSpLocks noChangeShapeType="1"/>
              <a:stCxn id="9228" idx="5"/>
              <a:endCxn id="9227" idx="1"/>
            </p:cNvCxnSpPr>
            <p:nvPr/>
          </p:nvCxnSpPr>
          <p:spPr bwMode="auto">
            <a:xfrm>
              <a:off x="3859" y="3280"/>
              <a:ext cx="516" cy="1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9" name="AutoShape 107"/>
            <p:cNvCxnSpPr>
              <a:cxnSpLocks noChangeShapeType="1"/>
              <a:stCxn id="9229" idx="7"/>
              <a:endCxn id="9225" idx="3"/>
            </p:cNvCxnSpPr>
            <p:nvPr/>
          </p:nvCxnSpPr>
          <p:spPr bwMode="auto">
            <a:xfrm flipV="1">
              <a:off x="1913" y="3028"/>
              <a:ext cx="696" cy="5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0" name="AutoShape 108"/>
            <p:cNvCxnSpPr>
              <a:cxnSpLocks noChangeShapeType="1"/>
              <a:stCxn id="9229" idx="6"/>
              <a:endCxn id="9228" idx="3"/>
            </p:cNvCxnSpPr>
            <p:nvPr/>
          </p:nvCxnSpPr>
          <p:spPr bwMode="auto">
            <a:xfrm flipV="1">
              <a:off x="1992" y="3280"/>
              <a:ext cx="1594" cy="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1" name="AutoShape 109"/>
            <p:cNvCxnSpPr>
              <a:cxnSpLocks noChangeShapeType="1"/>
              <a:stCxn id="9227" idx="2"/>
              <a:endCxn id="9229" idx="5"/>
            </p:cNvCxnSpPr>
            <p:nvPr/>
          </p:nvCxnSpPr>
          <p:spPr bwMode="auto">
            <a:xfrm flipH="1">
              <a:off x="1913" y="3590"/>
              <a:ext cx="2383" cy="2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2" name="AutoShape 110"/>
            <p:cNvCxnSpPr>
              <a:cxnSpLocks noChangeShapeType="1"/>
              <a:stCxn id="9225" idx="7"/>
              <a:endCxn id="9230" idx="3"/>
            </p:cNvCxnSpPr>
            <p:nvPr/>
          </p:nvCxnSpPr>
          <p:spPr bwMode="auto">
            <a:xfrm flipV="1">
              <a:off x="2881" y="2202"/>
              <a:ext cx="1462" cy="5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294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Strong Connectivity – </a:t>
            </a:r>
            <a:r>
              <a:rPr lang="en-US" altLang="en-US" dirty="0" smtClean="0"/>
              <a:t>2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Pick a vertex v in G</a:t>
            </a:r>
          </a:p>
          <a:p>
            <a:r>
              <a:rPr lang="en-US" altLang="en-US" dirty="0"/>
              <a:t>Perform a</a:t>
            </a:r>
            <a:r>
              <a:rPr lang="lv-LV" altLang="en-US" dirty="0"/>
              <a:t> (single iteration of)</a:t>
            </a:r>
            <a:r>
              <a:rPr lang="en-US" altLang="en-US" dirty="0"/>
              <a:t> DFS from v in G</a:t>
            </a:r>
          </a:p>
          <a:p>
            <a:pPr lvl="1"/>
            <a:r>
              <a:rPr lang="en-US" altLang="en-US" sz="2000" dirty="0"/>
              <a:t>If there’s a w not visited, print “no”</a:t>
            </a:r>
          </a:p>
          <a:p>
            <a:r>
              <a:rPr lang="en-US" altLang="en-US" dirty="0"/>
              <a:t>Let G’ be G with edges reversed</a:t>
            </a:r>
          </a:p>
          <a:p>
            <a:r>
              <a:rPr lang="en-US" altLang="en-US" dirty="0"/>
              <a:t>Perform a DFS from v in G’</a:t>
            </a:r>
          </a:p>
          <a:p>
            <a:pPr lvl="1"/>
            <a:r>
              <a:rPr lang="en-US" altLang="en-US" sz="2000" dirty="0"/>
              <a:t>If there’s a w not visited, print “no”</a:t>
            </a:r>
          </a:p>
          <a:p>
            <a:pPr lvl="1"/>
            <a:r>
              <a:rPr lang="en-US" altLang="en-US" sz="2000" dirty="0"/>
              <a:t>Else, print “yes”</a:t>
            </a:r>
          </a:p>
          <a:p>
            <a:r>
              <a:rPr lang="en-US" altLang="en-US" dirty="0"/>
              <a:t>Running time: O(</a:t>
            </a:r>
            <a:r>
              <a:rPr lang="en-US" altLang="en-US" dirty="0" err="1"/>
              <a:t>n+m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endParaRPr lang="lv-LV" dirty="0"/>
          </a:p>
        </p:txBody>
      </p:sp>
      <p:sp>
        <p:nvSpPr>
          <p:cNvPr id="10247" name="Text Box 1205"/>
          <p:cNvSpPr txBox="1">
            <a:spLocks noChangeArrowheads="1"/>
          </p:cNvSpPr>
          <p:nvPr/>
        </p:nvSpPr>
        <p:spPr bwMode="auto">
          <a:xfrm>
            <a:off x="962324" y="20716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G:</a:t>
            </a:r>
          </a:p>
        </p:txBody>
      </p:sp>
      <p:sp>
        <p:nvSpPr>
          <p:cNvPr id="10248" name="Text Box 1206"/>
          <p:cNvSpPr txBox="1">
            <a:spLocks noChangeArrowheads="1"/>
          </p:cNvSpPr>
          <p:nvPr/>
        </p:nvSpPr>
        <p:spPr bwMode="auto">
          <a:xfrm>
            <a:off x="944861" y="44958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G’:</a:t>
            </a:r>
          </a:p>
        </p:txBody>
      </p:sp>
      <p:sp>
        <p:nvSpPr>
          <p:cNvPr id="10249" name="Oval 1207"/>
          <p:cNvSpPr>
            <a:spLocks noChangeArrowheads="1"/>
          </p:cNvSpPr>
          <p:nvPr/>
        </p:nvSpPr>
        <p:spPr bwMode="auto">
          <a:xfrm>
            <a:off x="1538586" y="197326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a</a:t>
            </a:r>
          </a:p>
        </p:txBody>
      </p:sp>
      <p:sp>
        <p:nvSpPr>
          <p:cNvPr id="10250" name="Oval 1209"/>
          <p:cNvSpPr>
            <a:spLocks noChangeArrowheads="1"/>
          </p:cNvSpPr>
          <p:nvPr/>
        </p:nvSpPr>
        <p:spPr bwMode="auto">
          <a:xfrm>
            <a:off x="2270424" y="2844801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d</a:t>
            </a:r>
          </a:p>
        </p:txBody>
      </p:sp>
      <p:sp>
        <p:nvSpPr>
          <p:cNvPr id="10251" name="Oval 1210"/>
          <p:cNvSpPr>
            <a:spLocks noChangeArrowheads="1"/>
          </p:cNvSpPr>
          <p:nvPr/>
        </p:nvSpPr>
        <p:spPr bwMode="auto">
          <a:xfrm>
            <a:off x="2775249" y="23002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c</a:t>
            </a:r>
          </a:p>
        </p:txBody>
      </p:sp>
      <p:sp>
        <p:nvSpPr>
          <p:cNvPr id="10252" name="Oval 1211"/>
          <p:cNvSpPr>
            <a:spLocks noChangeArrowheads="1"/>
          </p:cNvSpPr>
          <p:nvPr/>
        </p:nvSpPr>
        <p:spPr bwMode="auto">
          <a:xfrm>
            <a:off x="3753149" y="3419476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b</a:t>
            </a:r>
          </a:p>
        </p:txBody>
      </p:sp>
      <p:sp>
        <p:nvSpPr>
          <p:cNvPr id="10253" name="Oval 1212"/>
          <p:cNvSpPr>
            <a:spLocks noChangeArrowheads="1"/>
          </p:cNvSpPr>
          <p:nvPr/>
        </p:nvSpPr>
        <p:spPr bwMode="auto">
          <a:xfrm>
            <a:off x="3091161" y="304641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e</a:t>
            </a:r>
          </a:p>
        </p:txBody>
      </p:sp>
      <p:sp>
        <p:nvSpPr>
          <p:cNvPr id="10254" name="Oval 1213"/>
          <p:cNvSpPr>
            <a:spLocks noChangeArrowheads="1"/>
          </p:cNvSpPr>
          <p:nvPr/>
        </p:nvSpPr>
        <p:spPr bwMode="auto">
          <a:xfrm>
            <a:off x="1457624" y="35067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f</a:t>
            </a:r>
          </a:p>
        </p:txBody>
      </p:sp>
      <p:sp>
        <p:nvSpPr>
          <p:cNvPr id="10255" name="Oval 1214"/>
          <p:cNvSpPr>
            <a:spLocks noChangeArrowheads="1"/>
          </p:cNvSpPr>
          <p:nvPr/>
        </p:nvSpPr>
        <p:spPr bwMode="auto">
          <a:xfrm>
            <a:off x="3726161" y="2184401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g</a:t>
            </a:r>
          </a:p>
        </p:txBody>
      </p:sp>
      <p:cxnSp>
        <p:nvCxnSpPr>
          <p:cNvPr id="10256" name="AutoShape 1215"/>
          <p:cNvCxnSpPr>
            <a:cxnSpLocks noChangeShapeType="1"/>
            <a:stCxn id="10249" idx="4"/>
            <a:endCxn id="10254" idx="0"/>
          </p:cNvCxnSpPr>
          <p:nvPr/>
        </p:nvCxnSpPr>
        <p:spPr bwMode="auto">
          <a:xfrm flipH="1">
            <a:off x="1619549" y="2295526"/>
            <a:ext cx="80962" cy="11922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216"/>
          <p:cNvCxnSpPr>
            <a:cxnSpLocks noChangeShapeType="1"/>
            <a:stCxn id="10249" idx="5"/>
            <a:endCxn id="10250" idx="1"/>
          </p:cNvCxnSpPr>
          <p:nvPr/>
        </p:nvCxnSpPr>
        <p:spPr bwMode="auto">
          <a:xfrm>
            <a:off x="1814811" y="2251076"/>
            <a:ext cx="503238" cy="6191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217"/>
          <p:cNvCxnSpPr>
            <a:cxnSpLocks noChangeShapeType="1"/>
            <a:stCxn id="10249" idx="6"/>
            <a:endCxn id="10251" idx="2"/>
          </p:cNvCxnSpPr>
          <p:nvPr/>
        </p:nvCxnSpPr>
        <p:spPr bwMode="auto">
          <a:xfrm>
            <a:off x="1881487" y="2125664"/>
            <a:ext cx="874713" cy="3270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218"/>
          <p:cNvCxnSpPr>
            <a:cxnSpLocks noChangeShapeType="1"/>
            <a:stCxn id="10255" idx="1"/>
            <a:endCxn id="10249" idx="7"/>
          </p:cNvCxnSpPr>
          <p:nvPr/>
        </p:nvCxnSpPr>
        <p:spPr bwMode="auto">
          <a:xfrm flipH="1" flipV="1">
            <a:off x="1814812" y="1998664"/>
            <a:ext cx="19589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1219"/>
          <p:cNvCxnSpPr>
            <a:cxnSpLocks noChangeShapeType="1"/>
            <a:stCxn id="10251" idx="6"/>
            <a:endCxn id="10255" idx="2"/>
          </p:cNvCxnSpPr>
          <p:nvPr/>
        </p:nvCxnSpPr>
        <p:spPr bwMode="auto">
          <a:xfrm flipV="1">
            <a:off x="3118149" y="2336800"/>
            <a:ext cx="588962" cy="1158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1220"/>
          <p:cNvCxnSpPr>
            <a:cxnSpLocks noChangeShapeType="1"/>
            <a:stCxn id="10255" idx="4"/>
            <a:endCxn id="10252" idx="0"/>
          </p:cNvCxnSpPr>
          <p:nvPr/>
        </p:nvCxnSpPr>
        <p:spPr bwMode="auto">
          <a:xfrm>
            <a:off x="3888086" y="2506663"/>
            <a:ext cx="26988" cy="8937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1221"/>
          <p:cNvCxnSpPr>
            <a:cxnSpLocks noChangeShapeType="1"/>
            <a:stCxn id="10250" idx="6"/>
            <a:endCxn id="10253" idx="2"/>
          </p:cNvCxnSpPr>
          <p:nvPr/>
        </p:nvCxnSpPr>
        <p:spPr bwMode="auto">
          <a:xfrm>
            <a:off x="2613325" y="2997201"/>
            <a:ext cx="458787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1222"/>
          <p:cNvCxnSpPr>
            <a:cxnSpLocks noChangeShapeType="1"/>
            <a:stCxn id="10253" idx="5"/>
            <a:endCxn id="10252" idx="1"/>
          </p:cNvCxnSpPr>
          <p:nvPr/>
        </p:nvCxnSpPr>
        <p:spPr bwMode="auto">
          <a:xfrm>
            <a:off x="3367386" y="3324225"/>
            <a:ext cx="433388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1223"/>
          <p:cNvCxnSpPr>
            <a:cxnSpLocks noChangeShapeType="1"/>
            <a:stCxn id="10254" idx="7"/>
            <a:endCxn id="10250" idx="3"/>
          </p:cNvCxnSpPr>
          <p:nvPr/>
        </p:nvCxnSpPr>
        <p:spPr bwMode="auto">
          <a:xfrm flipV="1">
            <a:off x="1733849" y="3122614"/>
            <a:ext cx="584200" cy="409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1224"/>
          <p:cNvCxnSpPr>
            <a:cxnSpLocks noChangeShapeType="1"/>
            <a:stCxn id="10254" idx="6"/>
            <a:endCxn id="10253" idx="3"/>
          </p:cNvCxnSpPr>
          <p:nvPr/>
        </p:nvCxnSpPr>
        <p:spPr bwMode="auto">
          <a:xfrm flipV="1">
            <a:off x="1800524" y="3324226"/>
            <a:ext cx="1338262" cy="33496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1225"/>
          <p:cNvCxnSpPr>
            <a:cxnSpLocks noChangeShapeType="1"/>
            <a:stCxn id="10252" idx="2"/>
            <a:endCxn id="10254" idx="5"/>
          </p:cNvCxnSpPr>
          <p:nvPr/>
        </p:nvCxnSpPr>
        <p:spPr bwMode="auto">
          <a:xfrm flipH="1">
            <a:off x="1733849" y="3571876"/>
            <a:ext cx="200025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7" name="Oval 1228"/>
          <p:cNvSpPr>
            <a:spLocks noChangeArrowheads="1"/>
          </p:cNvSpPr>
          <p:nvPr/>
        </p:nvSpPr>
        <p:spPr bwMode="auto">
          <a:xfrm>
            <a:off x="1527474" y="425926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a</a:t>
            </a:r>
          </a:p>
        </p:txBody>
      </p:sp>
      <p:sp>
        <p:nvSpPr>
          <p:cNvPr id="10268" name="Oval 1229"/>
          <p:cNvSpPr>
            <a:spLocks noChangeArrowheads="1"/>
          </p:cNvSpPr>
          <p:nvPr/>
        </p:nvSpPr>
        <p:spPr bwMode="auto">
          <a:xfrm>
            <a:off x="2259311" y="5130801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d</a:t>
            </a:r>
          </a:p>
        </p:txBody>
      </p:sp>
      <p:sp>
        <p:nvSpPr>
          <p:cNvPr id="10269" name="Oval 1230"/>
          <p:cNvSpPr>
            <a:spLocks noChangeArrowheads="1"/>
          </p:cNvSpPr>
          <p:nvPr/>
        </p:nvSpPr>
        <p:spPr bwMode="auto">
          <a:xfrm>
            <a:off x="2764136" y="45862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c</a:t>
            </a:r>
          </a:p>
        </p:txBody>
      </p:sp>
      <p:sp>
        <p:nvSpPr>
          <p:cNvPr id="10270" name="Oval 1231"/>
          <p:cNvSpPr>
            <a:spLocks noChangeArrowheads="1"/>
          </p:cNvSpPr>
          <p:nvPr/>
        </p:nvSpPr>
        <p:spPr bwMode="auto">
          <a:xfrm>
            <a:off x="3742036" y="5705476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b</a:t>
            </a:r>
          </a:p>
        </p:txBody>
      </p:sp>
      <p:sp>
        <p:nvSpPr>
          <p:cNvPr id="10271" name="Oval 1232"/>
          <p:cNvSpPr>
            <a:spLocks noChangeArrowheads="1"/>
          </p:cNvSpPr>
          <p:nvPr/>
        </p:nvSpPr>
        <p:spPr bwMode="auto">
          <a:xfrm>
            <a:off x="3080049" y="533241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e</a:t>
            </a:r>
          </a:p>
        </p:txBody>
      </p:sp>
      <p:sp>
        <p:nvSpPr>
          <p:cNvPr id="10272" name="Oval 1233"/>
          <p:cNvSpPr>
            <a:spLocks noChangeArrowheads="1"/>
          </p:cNvSpPr>
          <p:nvPr/>
        </p:nvSpPr>
        <p:spPr bwMode="auto">
          <a:xfrm>
            <a:off x="1446511" y="57927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f</a:t>
            </a:r>
          </a:p>
        </p:txBody>
      </p:sp>
      <p:sp>
        <p:nvSpPr>
          <p:cNvPr id="10273" name="Oval 1234"/>
          <p:cNvSpPr>
            <a:spLocks noChangeArrowheads="1"/>
          </p:cNvSpPr>
          <p:nvPr/>
        </p:nvSpPr>
        <p:spPr bwMode="auto">
          <a:xfrm>
            <a:off x="3715049" y="4470401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g</a:t>
            </a:r>
          </a:p>
        </p:txBody>
      </p:sp>
      <p:cxnSp>
        <p:nvCxnSpPr>
          <p:cNvPr id="10274" name="AutoShape 1235"/>
          <p:cNvCxnSpPr>
            <a:cxnSpLocks noChangeShapeType="1"/>
            <a:stCxn id="10267" idx="4"/>
            <a:endCxn id="10272" idx="0"/>
          </p:cNvCxnSpPr>
          <p:nvPr/>
        </p:nvCxnSpPr>
        <p:spPr bwMode="auto">
          <a:xfrm flipH="1">
            <a:off x="1608437" y="4581526"/>
            <a:ext cx="80963" cy="1192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5" name="AutoShape 1236"/>
          <p:cNvCxnSpPr>
            <a:cxnSpLocks noChangeShapeType="1"/>
            <a:stCxn id="10267" idx="5"/>
            <a:endCxn id="10268" idx="1"/>
          </p:cNvCxnSpPr>
          <p:nvPr/>
        </p:nvCxnSpPr>
        <p:spPr bwMode="auto">
          <a:xfrm>
            <a:off x="1803700" y="4537076"/>
            <a:ext cx="503237" cy="619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AutoShape 1237"/>
          <p:cNvCxnSpPr>
            <a:cxnSpLocks noChangeShapeType="1"/>
            <a:stCxn id="10267" idx="6"/>
            <a:endCxn id="10269" idx="2"/>
          </p:cNvCxnSpPr>
          <p:nvPr/>
        </p:nvCxnSpPr>
        <p:spPr bwMode="auto">
          <a:xfrm>
            <a:off x="1870374" y="4411664"/>
            <a:ext cx="874712" cy="327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AutoShape 1238"/>
          <p:cNvCxnSpPr>
            <a:cxnSpLocks noChangeShapeType="1"/>
            <a:stCxn id="10273" idx="1"/>
            <a:endCxn id="10267" idx="7"/>
          </p:cNvCxnSpPr>
          <p:nvPr/>
        </p:nvCxnSpPr>
        <p:spPr bwMode="auto">
          <a:xfrm flipH="1" flipV="1">
            <a:off x="1803700" y="4284664"/>
            <a:ext cx="1958975" cy="2111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8" name="AutoShape 1239"/>
          <p:cNvCxnSpPr>
            <a:cxnSpLocks noChangeShapeType="1"/>
            <a:stCxn id="10269" idx="6"/>
            <a:endCxn id="10273" idx="2"/>
          </p:cNvCxnSpPr>
          <p:nvPr/>
        </p:nvCxnSpPr>
        <p:spPr bwMode="auto">
          <a:xfrm flipV="1">
            <a:off x="3107037" y="4622800"/>
            <a:ext cx="588963" cy="1158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9" name="AutoShape 1240"/>
          <p:cNvCxnSpPr>
            <a:cxnSpLocks noChangeShapeType="1"/>
            <a:stCxn id="10273" idx="4"/>
            <a:endCxn id="10270" idx="0"/>
          </p:cNvCxnSpPr>
          <p:nvPr/>
        </p:nvCxnSpPr>
        <p:spPr bwMode="auto">
          <a:xfrm>
            <a:off x="3876975" y="4792663"/>
            <a:ext cx="26987" cy="893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0" name="AutoShape 1241"/>
          <p:cNvCxnSpPr>
            <a:cxnSpLocks noChangeShapeType="1"/>
            <a:stCxn id="10268" idx="6"/>
            <a:endCxn id="10271" idx="2"/>
          </p:cNvCxnSpPr>
          <p:nvPr/>
        </p:nvCxnSpPr>
        <p:spPr bwMode="auto">
          <a:xfrm>
            <a:off x="2602211" y="5283201"/>
            <a:ext cx="458788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AutoShape 1242"/>
          <p:cNvCxnSpPr>
            <a:cxnSpLocks noChangeShapeType="1"/>
            <a:stCxn id="10271" idx="5"/>
            <a:endCxn id="10270" idx="1"/>
          </p:cNvCxnSpPr>
          <p:nvPr/>
        </p:nvCxnSpPr>
        <p:spPr bwMode="auto">
          <a:xfrm>
            <a:off x="3356275" y="5610225"/>
            <a:ext cx="433387" cy="1206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AutoShape 1243"/>
          <p:cNvCxnSpPr>
            <a:cxnSpLocks noChangeShapeType="1"/>
            <a:stCxn id="10272" idx="7"/>
            <a:endCxn id="10268" idx="3"/>
          </p:cNvCxnSpPr>
          <p:nvPr/>
        </p:nvCxnSpPr>
        <p:spPr bwMode="auto">
          <a:xfrm flipV="1">
            <a:off x="1722736" y="5408614"/>
            <a:ext cx="584200" cy="4095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3" name="AutoShape 1244"/>
          <p:cNvCxnSpPr>
            <a:cxnSpLocks noChangeShapeType="1"/>
            <a:stCxn id="10272" idx="6"/>
            <a:endCxn id="10271" idx="3"/>
          </p:cNvCxnSpPr>
          <p:nvPr/>
        </p:nvCxnSpPr>
        <p:spPr bwMode="auto">
          <a:xfrm flipV="1">
            <a:off x="1789412" y="5610226"/>
            <a:ext cx="1338263" cy="334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4" name="AutoShape 1245"/>
          <p:cNvCxnSpPr>
            <a:cxnSpLocks noChangeShapeType="1"/>
            <a:stCxn id="10270" idx="2"/>
            <a:endCxn id="10272" idx="5"/>
          </p:cNvCxnSpPr>
          <p:nvPr/>
        </p:nvCxnSpPr>
        <p:spPr bwMode="auto">
          <a:xfrm flipH="1">
            <a:off x="1722736" y="5857876"/>
            <a:ext cx="2000250" cy="2127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1246"/>
          <p:cNvCxnSpPr>
            <a:cxnSpLocks noChangeShapeType="1"/>
            <a:stCxn id="10250" idx="7"/>
            <a:endCxn id="10255" idx="3"/>
          </p:cNvCxnSpPr>
          <p:nvPr/>
        </p:nvCxnSpPr>
        <p:spPr bwMode="auto">
          <a:xfrm flipV="1">
            <a:off x="2546650" y="2462214"/>
            <a:ext cx="1227137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6" name="AutoShape 1247"/>
          <p:cNvCxnSpPr>
            <a:cxnSpLocks noChangeShapeType="1"/>
            <a:stCxn id="10273" idx="3"/>
            <a:endCxn id="10268" idx="7"/>
          </p:cNvCxnSpPr>
          <p:nvPr/>
        </p:nvCxnSpPr>
        <p:spPr bwMode="auto">
          <a:xfrm flipH="1">
            <a:off x="2535536" y="4748214"/>
            <a:ext cx="1227138" cy="40798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7587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Strongly Connected Components</a:t>
            </a:r>
            <a:endParaRPr lang="en-US" altLang="en-US" dirty="0" smtClean="0"/>
          </a:p>
        </p:txBody>
      </p:sp>
      <p:sp>
        <p:nvSpPr>
          <p:cNvPr id="11268" name="Rectangle 80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Maximal subgraphs such that each vertex can reach all other vertices in the subgraph</a:t>
            </a:r>
          </a:p>
          <a:p>
            <a:pPr eaLnBrk="1" hangingPunct="1"/>
            <a:r>
              <a:rPr lang="en-US" altLang="en-US" dirty="0"/>
              <a:t>Can also be done in O(</a:t>
            </a:r>
            <a:r>
              <a:rPr lang="en-US" altLang="en-US" dirty="0" err="1"/>
              <a:t>n+m</a:t>
            </a:r>
            <a:r>
              <a:rPr lang="en-US" altLang="en-US" dirty="0"/>
              <a:t>) time using DFS, but is more complicated (similar to </a:t>
            </a:r>
            <a:r>
              <a:rPr lang="en-US" altLang="en-US" dirty="0" err="1"/>
              <a:t>biconnectivity</a:t>
            </a:r>
            <a:r>
              <a:rPr lang="en-US" altLang="en-US" dirty="0" smtClean="0"/>
              <a:t>).</a:t>
            </a:r>
            <a:r>
              <a:rPr lang="lv-LV" altLang="en-US" dirty="0" smtClean="0"/>
              <a:t> This would be Kosaraju Algorithm (see handout). </a:t>
            </a:r>
            <a:endParaRPr lang="en-US" altLang="en-US" dirty="0"/>
          </a:p>
        </p:txBody>
      </p:sp>
      <p:sp>
        <p:nvSpPr>
          <p:cNvPr id="11270" name="Rectangle 78"/>
          <p:cNvSpPr>
            <a:spLocks noChangeArrowheads="1"/>
          </p:cNvSpPr>
          <p:nvPr/>
        </p:nvSpPr>
        <p:spPr bwMode="auto">
          <a:xfrm>
            <a:off x="8010068" y="4216503"/>
            <a:ext cx="166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3100" b="1">
                <a:solidFill>
                  <a:srgbClr val="000000"/>
                </a:solidFill>
                <a:latin typeface="Times New Roman" panose="02020603050405020304" pitchFamily="18" charset="0"/>
              </a:rPr>
              <a:t>{ a , c , g }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1271" name="Rectangle 79"/>
          <p:cNvSpPr>
            <a:spLocks noChangeArrowheads="1"/>
          </p:cNvSpPr>
          <p:nvPr/>
        </p:nvSpPr>
        <p:spPr bwMode="auto">
          <a:xfrm>
            <a:off x="8077201" y="5189539"/>
            <a:ext cx="21383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3100" b="1">
                <a:solidFill>
                  <a:srgbClr val="000000"/>
                </a:solidFill>
                <a:latin typeface="Times New Roman" panose="02020603050405020304" pitchFamily="18" charset="0"/>
              </a:rPr>
              <a:t>{ f , d , e , b }</a:t>
            </a:r>
            <a:endParaRPr lang="en-US" altLang="en-US" b="1">
              <a:latin typeface="Times" panose="02020603050405020304" pitchFamily="18" charset="0"/>
            </a:endParaRPr>
          </a:p>
        </p:txBody>
      </p:sp>
      <p:grpSp>
        <p:nvGrpSpPr>
          <p:cNvPr id="11272" name="Group 101"/>
          <p:cNvGrpSpPr>
            <a:grpSpLocks/>
          </p:cNvGrpSpPr>
          <p:nvPr/>
        </p:nvGrpSpPr>
        <p:grpSpPr bwMode="auto">
          <a:xfrm>
            <a:off x="3861854" y="4001294"/>
            <a:ext cx="3554412" cy="2536825"/>
            <a:chOff x="751" y="1719"/>
            <a:chExt cx="2832" cy="2162"/>
          </a:xfrm>
        </p:grpSpPr>
        <p:sp>
          <p:nvSpPr>
            <p:cNvPr id="11274" name="Oval 81"/>
            <p:cNvSpPr>
              <a:spLocks noChangeArrowheads="1"/>
            </p:cNvSpPr>
            <p:nvPr/>
          </p:nvSpPr>
          <p:spPr bwMode="auto">
            <a:xfrm>
              <a:off x="839" y="1719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a</a:t>
              </a:r>
            </a:p>
          </p:txBody>
        </p:sp>
        <p:sp>
          <p:nvSpPr>
            <p:cNvPr id="11275" name="Oval 82"/>
            <p:cNvSpPr>
              <a:spLocks noChangeArrowheads="1"/>
            </p:cNvSpPr>
            <p:nvPr/>
          </p:nvSpPr>
          <p:spPr bwMode="auto">
            <a:xfrm>
              <a:off x="1630" y="2745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d</a:t>
              </a:r>
            </a:p>
          </p:txBody>
        </p:sp>
        <p:sp>
          <p:nvSpPr>
            <p:cNvPr id="11276" name="Oval 83"/>
            <p:cNvSpPr>
              <a:spLocks noChangeArrowheads="1"/>
            </p:cNvSpPr>
            <p:nvPr/>
          </p:nvSpPr>
          <p:spPr bwMode="auto">
            <a:xfrm>
              <a:off x="2176" y="2104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c</a:t>
              </a:r>
            </a:p>
          </p:txBody>
        </p:sp>
        <p:sp>
          <p:nvSpPr>
            <p:cNvPr id="11277" name="Oval 84"/>
            <p:cNvSpPr>
              <a:spLocks noChangeArrowheads="1"/>
            </p:cNvSpPr>
            <p:nvPr/>
          </p:nvSpPr>
          <p:spPr bwMode="auto">
            <a:xfrm>
              <a:off x="3233" y="3421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b</a:t>
              </a:r>
            </a:p>
          </p:txBody>
        </p:sp>
        <p:sp>
          <p:nvSpPr>
            <p:cNvPr id="11278" name="Oval 85"/>
            <p:cNvSpPr>
              <a:spLocks noChangeArrowheads="1"/>
            </p:cNvSpPr>
            <p:nvPr/>
          </p:nvSpPr>
          <p:spPr bwMode="auto">
            <a:xfrm>
              <a:off x="2517" y="2982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e</a:t>
              </a:r>
            </a:p>
          </p:txBody>
        </p:sp>
        <p:sp>
          <p:nvSpPr>
            <p:cNvPr id="11279" name="Oval 86"/>
            <p:cNvSpPr>
              <a:spLocks noChangeArrowheads="1"/>
            </p:cNvSpPr>
            <p:nvPr/>
          </p:nvSpPr>
          <p:spPr bwMode="auto">
            <a:xfrm>
              <a:off x="751" y="3524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f</a:t>
              </a:r>
            </a:p>
          </p:txBody>
        </p:sp>
        <p:sp>
          <p:nvSpPr>
            <p:cNvPr id="11280" name="Oval 87"/>
            <p:cNvSpPr>
              <a:spLocks noChangeArrowheads="1"/>
            </p:cNvSpPr>
            <p:nvPr/>
          </p:nvSpPr>
          <p:spPr bwMode="auto">
            <a:xfrm>
              <a:off x="3204" y="1968"/>
              <a:ext cx="350" cy="3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g</a:t>
              </a:r>
            </a:p>
          </p:txBody>
        </p:sp>
        <p:cxnSp>
          <p:nvCxnSpPr>
            <p:cNvPr id="11281" name="AutoShape 88"/>
            <p:cNvCxnSpPr>
              <a:cxnSpLocks noChangeShapeType="1"/>
              <a:stCxn id="11274" idx="4"/>
              <a:endCxn id="11279" idx="0"/>
            </p:cNvCxnSpPr>
            <p:nvPr/>
          </p:nvCxnSpPr>
          <p:spPr bwMode="auto">
            <a:xfrm flipH="1">
              <a:off x="926" y="2098"/>
              <a:ext cx="88" cy="14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2" name="AutoShape 90"/>
            <p:cNvCxnSpPr>
              <a:cxnSpLocks noChangeShapeType="1"/>
              <a:stCxn id="11274" idx="6"/>
              <a:endCxn id="11276" idx="2"/>
            </p:cNvCxnSpPr>
            <p:nvPr/>
          </p:nvCxnSpPr>
          <p:spPr bwMode="auto">
            <a:xfrm>
              <a:off x="1209" y="1898"/>
              <a:ext cx="946" cy="3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3" name="AutoShape 91"/>
            <p:cNvCxnSpPr>
              <a:cxnSpLocks noChangeShapeType="1"/>
              <a:stCxn id="11280" idx="1"/>
              <a:endCxn id="11274" idx="7"/>
            </p:cNvCxnSpPr>
            <p:nvPr/>
          </p:nvCxnSpPr>
          <p:spPr bwMode="auto">
            <a:xfrm flipH="1" flipV="1">
              <a:off x="1137" y="1749"/>
              <a:ext cx="2118" cy="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4" name="AutoShape 92"/>
            <p:cNvCxnSpPr>
              <a:cxnSpLocks noChangeShapeType="1"/>
              <a:stCxn id="11276" idx="6"/>
              <a:endCxn id="11280" idx="2"/>
            </p:cNvCxnSpPr>
            <p:nvPr/>
          </p:nvCxnSpPr>
          <p:spPr bwMode="auto">
            <a:xfrm flipV="1">
              <a:off x="2546" y="2147"/>
              <a:ext cx="637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5" name="AutoShape 93"/>
            <p:cNvCxnSpPr>
              <a:cxnSpLocks noChangeShapeType="1"/>
              <a:stCxn id="11280" idx="4"/>
              <a:endCxn id="11277" idx="0"/>
            </p:cNvCxnSpPr>
            <p:nvPr/>
          </p:nvCxnSpPr>
          <p:spPr bwMode="auto">
            <a:xfrm>
              <a:off x="3379" y="2347"/>
              <a:ext cx="29" cy="10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6" name="AutoShape 94"/>
            <p:cNvCxnSpPr>
              <a:cxnSpLocks noChangeShapeType="1"/>
              <a:stCxn id="11275" idx="6"/>
              <a:endCxn id="11278" idx="2"/>
            </p:cNvCxnSpPr>
            <p:nvPr/>
          </p:nvCxnSpPr>
          <p:spPr bwMode="auto">
            <a:xfrm>
              <a:off x="2001" y="2924"/>
              <a:ext cx="496" cy="2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7" name="AutoShape 95"/>
            <p:cNvCxnSpPr>
              <a:cxnSpLocks noChangeShapeType="1"/>
              <a:stCxn id="11278" idx="5"/>
              <a:endCxn id="11277" idx="1"/>
            </p:cNvCxnSpPr>
            <p:nvPr/>
          </p:nvCxnSpPr>
          <p:spPr bwMode="auto">
            <a:xfrm>
              <a:off x="2816" y="3309"/>
              <a:ext cx="468" cy="14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8" name="AutoShape 96"/>
            <p:cNvCxnSpPr>
              <a:cxnSpLocks noChangeShapeType="1"/>
              <a:stCxn id="11279" idx="7"/>
              <a:endCxn id="11275" idx="3"/>
            </p:cNvCxnSpPr>
            <p:nvPr/>
          </p:nvCxnSpPr>
          <p:spPr bwMode="auto">
            <a:xfrm flipV="1">
              <a:off x="1050" y="3072"/>
              <a:ext cx="631" cy="4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9" name="AutoShape 97"/>
            <p:cNvCxnSpPr>
              <a:cxnSpLocks noChangeShapeType="1"/>
              <a:stCxn id="11279" idx="6"/>
              <a:endCxn id="11278" idx="3"/>
            </p:cNvCxnSpPr>
            <p:nvPr/>
          </p:nvCxnSpPr>
          <p:spPr bwMode="auto">
            <a:xfrm flipV="1">
              <a:off x="1122" y="3309"/>
              <a:ext cx="1447" cy="3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0" name="AutoShape 98"/>
            <p:cNvCxnSpPr>
              <a:cxnSpLocks noChangeShapeType="1"/>
              <a:stCxn id="11277" idx="2"/>
              <a:endCxn id="11279" idx="5"/>
            </p:cNvCxnSpPr>
            <p:nvPr/>
          </p:nvCxnSpPr>
          <p:spPr bwMode="auto">
            <a:xfrm flipH="1">
              <a:off x="1050" y="3601"/>
              <a:ext cx="2162" cy="2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5803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DAGs and Topological Ordering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lv-LV" dirty="0"/>
              <a:t>A directed acyclic graph (DAG) is a digraph that has no directed cycles</a:t>
            </a:r>
          </a:p>
          <a:p>
            <a:r>
              <a:rPr lang="en-US" altLang="lv-LV" dirty="0"/>
              <a:t>A topological ordering of a digraph is a numbering </a:t>
            </a:r>
          </a:p>
          <a:p>
            <a:pPr algn="ctr">
              <a:buNone/>
            </a:pPr>
            <a:r>
              <a:rPr lang="en-US" altLang="lv-LV" b="1" i="1" dirty="0">
                <a:latin typeface="Times New Roman" panose="02020603050405020304" pitchFamily="18" charset="0"/>
              </a:rPr>
              <a:t>	v</a:t>
            </a:r>
            <a:r>
              <a:rPr lang="en-US" altLang="lv-LV" baseline="-25000" dirty="0">
                <a:latin typeface="Times New Roman" panose="02020603050405020304" pitchFamily="18" charset="0"/>
              </a:rPr>
              <a:t>1 </a:t>
            </a:r>
            <a:r>
              <a:rPr lang="en-US" altLang="lv-LV" b="1" i="1" dirty="0">
                <a:latin typeface="Times New Roman" panose="02020603050405020304" pitchFamily="18" charset="0"/>
              </a:rPr>
              <a:t>, …, </a:t>
            </a:r>
            <a:r>
              <a:rPr lang="en-US" altLang="lv-LV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lv-LV" dirty="0"/>
              <a:t> </a:t>
            </a:r>
          </a:p>
          <a:p>
            <a:pPr>
              <a:buNone/>
            </a:pPr>
            <a:r>
              <a:rPr lang="en-US" altLang="lv-LV" dirty="0"/>
              <a:t>	of the vertices such that for every edge 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v</a:t>
            </a:r>
            <a:r>
              <a:rPr lang="en-US" altLang="lv-LV" b="1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lv-LV" b="1" i="1" dirty="0">
                <a:latin typeface="Times New Roman" panose="02020603050405020304" pitchFamily="18" charset="0"/>
              </a:rPr>
              <a:t>, </a:t>
            </a:r>
            <a:r>
              <a:rPr lang="en-US" altLang="lv-LV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r>
              <a:rPr lang="en-US" altLang="lv-LV" dirty="0"/>
              <a:t>, we have </a:t>
            </a:r>
            <a:r>
              <a:rPr lang="en-US" altLang="lv-LV" b="1" i="1" dirty="0" err="1">
                <a:latin typeface="Times New Roman" panose="02020603050405020304" pitchFamily="18" charset="0"/>
              </a:rPr>
              <a:t>i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Symbol" panose="05050102010706020507" pitchFamily="18" charset="2"/>
              </a:rPr>
              <a:t>&lt;</a:t>
            </a:r>
            <a:r>
              <a:rPr lang="en-US" altLang="lv-LV" b="1" i="1" dirty="0">
                <a:latin typeface="Times New Roman" panose="02020603050405020304" pitchFamily="18" charset="0"/>
              </a:rPr>
              <a:t> j</a:t>
            </a:r>
          </a:p>
          <a:p>
            <a:r>
              <a:rPr lang="en-US" altLang="lv-LV" dirty="0"/>
              <a:t>Example: in a task scheduling digraph, a topological ordering a task sequence that satisfies the </a:t>
            </a:r>
            <a:r>
              <a:rPr lang="en-US" altLang="lv-LV" dirty="0" smtClean="0"/>
              <a:t>precedence </a:t>
            </a:r>
            <a:r>
              <a:rPr lang="en-US" altLang="lv-LV" dirty="0"/>
              <a:t>constraints</a:t>
            </a:r>
          </a:p>
          <a:p>
            <a:pPr>
              <a:buNone/>
            </a:pPr>
            <a:r>
              <a:rPr lang="en-US" altLang="lv-LV" b="1" dirty="0" smtClean="0">
                <a:solidFill>
                  <a:schemeClr val="tx2"/>
                </a:solidFill>
              </a:rPr>
              <a:t>Theorem:</a:t>
            </a:r>
            <a:br>
              <a:rPr lang="en-US" altLang="lv-LV" b="1" dirty="0" smtClean="0">
                <a:solidFill>
                  <a:schemeClr val="tx2"/>
                </a:solidFill>
              </a:rPr>
            </a:br>
            <a:r>
              <a:rPr lang="en-US" altLang="lv-LV" dirty="0" smtClean="0"/>
              <a:t>A </a:t>
            </a:r>
            <a:r>
              <a:rPr lang="en-US" altLang="lv-LV" dirty="0"/>
              <a:t>digraph admits a topological ordering if and only if it is a DAG</a:t>
            </a:r>
          </a:p>
          <a:p>
            <a:endParaRPr lang="lv-LV" dirty="0"/>
          </a:p>
        </p:txBody>
      </p:sp>
      <p:sp>
        <p:nvSpPr>
          <p:cNvPr id="24582" name="Oval 4"/>
          <p:cNvSpPr>
            <a:spLocks noChangeArrowheads="1"/>
          </p:cNvSpPr>
          <p:nvPr/>
        </p:nvSpPr>
        <p:spPr bwMode="auto">
          <a:xfrm>
            <a:off x="1499122" y="22098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1499122" y="3200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24584" name="Oval 6"/>
          <p:cNvSpPr>
            <a:spLocks noChangeArrowheads="1"/>
          </p:cNvSpPr>
          <p:nvPr/>
        </p:nvSpPr>
        <p:spPr bwMode="auto">
          <a:xfrm>
            <a:off x="2794522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sp>
        <p:nvSpPr>
          <p:cNvPr id="24585" name="Oval 7"/>
          <p:cNvSpPr>
            <a:spLocks noChangeArrowheads="1"/>
          </p:cNvSpPr>
          <p:nvPr/>
        </p:nvSpPr>
        <p:spPr bwMode="auto">
          <a:xfrm>
            <a:off x="2794522" y="2743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C</a:t>
            </a:r>
          </a:p>
        </p:txBody>
      </p:sp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4080397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E</a:t>
            </a:r>
          </a:p>
        </p:txBody>
      </p:sp>
      <p:cxnSp>
        <p:nvCxnSpPr>
          <p:cNvPr id="24587" name="AutoShape 9"/>
          <p:cNvCxnSpPr>
            <a:cxnSpLocks noChangeShapeType="1"/>
            <a:stCxn id="24582" idx="7"/>
            <a:endCxn id="24584" idx="2"/>
          </p:cNvCxnSpPr>
          <p:nvPr/>
        </p:nvCxnSpPr>
        <p:spPr bwMode="auto">
          <a:xfrm flipV="1">
            <a:off x="1889647" y="18288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0"/>
          <p:cNvCxnSpPr>
            <a:cxnSpLocks noChangeShapeType="1"/>
            <a:stCxn id="24582" idx="5"/>
            <a:endCxn id="24585" idx="2"/>
          </p:cNvCxnSpPr>
          <p:nvPr/>
        </p:nvCxnSpPr>
        <p:spPr bwMode="auto">
          <a:xfrm>
            <a:off x="1889647" y="26098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1"/>
          <p:cNvCxnSpPr>
            <a:cxnSpLocks noChangeShapeType="1"/>
            <a:stCxn id="24584" idx="6"/>
            <a:endCxn id="24586" idx="2"/>
          </p:cNvCxnSpPr>
          <p:nvPr/>
        </p:nvCxnSpPr>
        <p:spPr bwMode="auto">
          <a:xfrm>
            <a:off x="3261248" y="18288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2"/>
          <p:cNvCxnSpPr>
            <a:cxnSpLocks noChangeShapeType="1"/>
            <a:stCxn id="24585" idx="0"/>
            <a:endCxn id="24584" idx="4"/>
          </p:cNvCxnSpPr>
          <p:nvPr/>
        </p:nvCxnSpPr>
        <p:spPr bwMode="auto">
          <a:xfrm flipV="1">
            <a:off x="3023122" y="20669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3"/>
          <p:cNvCxnSpPr>
            <a:cxnSpLocks noChangeShapeType="1"/>
            <a:stCxn id="24583" idx="6"/>
            <a:endCxn id="24585" idx="3"/>
          </p:cNvCxnSpPr>
          <p:nvPr/>
        </p:nvCxnSpPr>
        <p:spPr bwMode="auto">
          <a:xfrm flipV="1">
            <a:off x="1965847" y="31432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Text Box 14"/>
          <p:cNvSpPr txBox="1">
            <a:spLocks noChangeArrowheads="1"/>
          </p:cNvSpPr>
          <p:nvPr/>
        </p:nvSpPr>
        <p:spPr bwMode="auto">
          <a:xfrm>
            <a:off x="3620022" y="3200400"/>
            <a:ext cx="109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DAG </a:t>
            </a:r>
            <a:r>
              <a:rPr lang="en-US" altLang="lv-LV" b="1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4593" name="Oval 15"/>
          <p:cNvSpPr>
            <a:spLocks noChangeArrowheads="1"/>
          </p:cNvSpPr>
          <p:nvPr/>
        </p:nvSpPr>
        <p:spPr bwMode="auto">
          <a:xfrm>
            <a:off x="1499122" y="47974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24594" name="Oval 16"/>
          <p:cNvSpPr>
            <a:spLocks noChangeArrowheads="1"/>
          </p:cNvSpPr>
          <p:nvPr/>
        </p:nvSpPr>
        <p:spPr bwMode="auto">
          <a:xfrm>
            <a:off x="1499122" y="57880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24595" name="Oval 17"/>
          <p:cNvSpPr>
            <a:spLocks noChangeArrowheads="1"/>
          </p:cNvSpPr>
          <p:nvPr/>
        </p:nvSpPr>
        <p:spPr bwMode="auto">
          <a:xfrm>
            <a:off x="2794522" y="4187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sp>
        <p:nvSpPr>
          <p:cNvPr id="24596" name="Oval 18"/>
          <p:cNvSpPr>
            <a:spLocks noChangeArrowheads="1"/>
          </p:cNvSpPr>
          <p:nvPr/>
        </p:nvSpPr>
        <p:spPr bwMode="auto">
          <a:xfrm>
            <a:off x="2794522" y="5330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C</a:t>
            </a:r>
          </a:p>
        </p:txBody>
      </p:sp>
      <p:sp>
        <p:nvSpPr>
          <p:cNvPr id="24597" name="Oval 19"/>
          <p:cNvSpPr>
            <a:spLocks noChangeArrowheads="1"/>
          </p:cNvSpPr>
          <p:nvPr/>
        </p:nvSpPr>
        <p:spPr bwMode="auto">
          <a:xfrm>
            <a:off x="4080397" y="4187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E</a:t>
            </a:r>
          </a:p>
        </p:txBody>
      </p:sp>
      <p:cxnSp>
        <p:nvCxnSpPr>
          <p:cNvPr id="24598" name="AutoShape 20"/>
          <p:cNvCxnSpPr>
            <a:cxnSpLocks noChangeShapeType="1"/>
            <a:stCxn id="24593" idx="7"/>
            <a:endCxn id="24595" idx="2"/>
          </p:cNvCxnSpPr>
          <p:nvPr/>
        </p:nvCxnSpPr>
        <p:spPr bwMode="auto">
          <a:xfrm flipV="1">
            <a:off x="1889647" y="4416425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1"/>
          <p:cNvCxnSpPr>
            <a:cxnSpLocks noChangeShapeType="1"/>
            <a:stCxn id="24593" idx="5"/>
            <a:endCxn id="24596" idx="2"/>
          </p:cNvCxnSpPr>
          <p:nvPr/>
        </p:nvCxnSpPr>
        <p:spPr bwMode="auto">
          <a:xfrm>
            <a:off x="1889647" y="5197475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2"/>
          <p:cNvCxnSpPr>
            <a:cxnSpLocks noChangeShapeType="1"/>
            <a:stCxn id="24595" idx="6"/>
            <a:endCxn id="24597" idx="2"/>
          </p:cNvCxnSpPr>
          <p:nvPr/>
        </p:nvCxnSpPr>
        <p:spPr bwMode="auto">
          <a:xfrm>
            <a:off x="3261248" y="4416425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23"/>
          <p:cNvCxnSpPr>
            <a:cxnSpLocks noChangeShapeType="1"/>
            <a:stCxn id="24596" idx="0"/>
            <a:endCxn id="24595" idx="4"/>
          </p:cNvCxnSpPr>
          <p:nvPr/>
        </p:nvCxnSpPr>
        <p:spPr bwMode="auto">
          <a:xfrm flipV="1">
            <a:off x="3023122" y="4654550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24"/>
          <p:cNvCxnSpPr>
            <a:cxnSpLocks noChangeShapeType="1"/>
            <a:stCxn id="24594" idx="6"/>
            <a:endCxn id="24596" idx="3"/>
          </p:cNvCxnSpPr>
          <p:nvPr/>
        </p:nvCxnSpPr>
        <p:spPr bwMode="auto">
          <a:xfrm flipV="1">
            <a:off x="1965847" y="5730875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3175522" y="5562601"/>
            <a:ext cx="2082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Topological ordering of </a:t>
            </a:r>
            <a:r>
              <a:rPr lang="en-US" altLang="lv-LV" b="1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4604" name="Text Box 26"/>
          <p:cNvSpPr txBox="1">
            <a:spLocks noChangeArrowheads="1"/>
          </p:cNvSpPr>
          <p:nvPr/>
        </p:nvSpPr>
        <p:spPr bwMode="auto">
          <a:xfrm>
            <a:off x="1194322" y="5410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605" name="Text Box 27"/>
          <p:cNvSpPr txBox="1">
            <a:spLocks noChangeArrowheads="1"/>
          </p:cNvSpPr>
          <p:nvPr/>
        </p:nvSpPr>
        <p:spPr bwMode="auto">
          <a:xfrm>
            <a:off x="1194322" y="4419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06" name="Text Box 28"/>
          <p:cNvSpPr txBox="1">
            <a:spLocks noChangeArrowheads="1"/>
          </p:cNvSpPr>
          <p:nvPr/>
        </p:nvSpPr>
        <p:spPr bwMode="auto">
          <a:xfrm>
            <a:off x="3175522" y="5029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07" name="Text Box 29"/>
          <p:cNvSpPr txBox="1">
            <a:spLocks noChangeArrowheads="1"/>
          </p:cNvSpPr>
          <p:nvPr/>
        </p:nvSpPr>
        <p:spPr bwMode="auto">
          <a:xfrm>
            <a:off x="3099322" y="38100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08" name="Text Box 30"/>
          <p:cNvSpPr txBox="1">
            <a:spLocks noChangeArrowheads="1"/>
          </p:cNvSpPr>
          <p:nvPr/>
        </p:nvSpPr>
        <p:spPr bwMode="auto">
          <a:xfrm>
            <a:off x="4318522" y="38100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180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Topological Sorting – Example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Number vertices, so that (</a:t>
            </a:r>
            <a:r>
              <a:rPr lang="en-US" altLang="en-US" dirty="0" err="1"/>
              <a:t>u,v</a:t>
            </a:r>
            <a:r>
              <a:rPr lang="en-US" altLang="en-US" dirty="0"/>
              <a:t>) in E implies u &lt; v</a:t>
            </a:r>
          </a:p>
          <a:p>
            <a:endParaRPr lang="lv-LV" dirty="0"/>
          </a:p>
        </p:txBody>
      </p:sp>
      <p:sp>
        <p:nvSpPr>
          <p:cNvPr id="25604" name="Oval 259"/>
          <p:cNvSpPr>
            <a:spLocks noChangeArrowheads="1"/>
          </p:cNvSpPr>
          <p:nvPr/>
        </p:nvSpPr>
        <p:spPr bwMode="auto">
          <a:xfrm>
            <a:off x="712422" y="2251076"/>
            <a:ext cx="9302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05" name="Oval 260"/>
          <p:cNvSpPr>
            <a:spLocks noChangeArrowheads="1"/>
          </p:cNvSpPr>
          <p:nvPr/>
        </p:nvSpPr>
        <p:spPr bwMode="auto">
          <a:xfrm>
            <a:off x="763222" y="2767013"/>
            <a:ext cx="2073275" cy="5143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06" name="Oval 261"/>
          <p:cNvSpPr>
            <a:spLocks noChangeArrowheads="1"/>
          </p:cNvSpPr>
          <p:nvPr/>
        </p:nvSpPr>
        <p:spPr bwMode="auto">
          <a:xfrm>
            <a:off x="3195272" y="2724151"/>
            <a:ext cx="714375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07" name="Oval 262"/>
          <p:cNvSpPr>
            <a:spLocks noChangeArrowheads="1"/>
          </p:cNvSpPr>
          <p:nvPr/>
        </p:nvSpPr>
        <p:spPr bwMode="auto">
          <a:xfrm>
            <a:off x="2450733" y="3541714"/>
            <a:ext cx="527050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08" name="Oval 263"/>
          <p:cNvSpPr>
            <a:spLocks noChangeArrowheads="1"/>
          </p:cNvSpPr>
          <p:nvPr/>
        </p:nvSpPr>
        <p:spPr bwMode="auto">
          <a:xfrm>
            <a:off x="3669933" y="3505201"/>
            <a:ext cx="1131888" cy="4302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09" name="Oval 264"/>
          <p:cNvSpPr>
            <a:spLocks noChangeArrowheads="1"/>
          </p:cNvSpPr>
          <p:nvPr/>
        </p:nvSpPr>
        <p:spPr bwMode="auto">
          <a:xfrm>
            <a:off x="906097" y="3886201"/>
            <a:ext cx="638175" cy="4032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10" name="Oval 265"/>
          <p:cNvSpPr>
            <a:spLocks noChangeArrowheads="1"/>
          </p:cNvSpPr>
          <p:nvPr/>
        </p:nvSpPr>
        <p:spPr bwMode="auto">
          <a:xfrm>
            <a:off x="1917333" y="4324350"/>
            <a:ext cx="1887538" cy="400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11" name="Oval 266"/>
          <p:cNvSpPr>
            <a:spLocks noChangeArrowheads="1"/>
          </p:cNvSpPr>
          <p:nvPr/>
        </p:nvSpPr>
        <p:spPr bwMode="auto">
          <a:xfrm>
            <a:off x="4100147" y="4719638"/>
            <a:ext cx="1246187" cy="3238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12" name="Oval 267"/>
          <p:cNvSpPr>
            <a:spLocks noChangeArrowheads="1"/>
          </p:cNvSpPr>
          <p:nvPr/>
        </p:nvSpPr>
        <p:spPr bwMode="auto">
          <a:xfrm>
            <a:off x="712421" y="4953000"/>
            <a:ext cx="1738312" cy="520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13" name="Oval 268"/>
          <p:cNvSpPr>
            <a:spLocks noChangeArrowheads="1"/>
          </p:cNvSpPr>
          <p:nvPr/>
        </p:nvSpPr>
        <p:spPr bwMode="auto">
          <a:xfrm>
            <a:off x="2298334" y="5715000"/>
            <a:ext cx="671513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14" name="Oval 269"/>
          <p:cNvSpPr>
            <a:spLocks noChangeArrowheads="1"/>
          </p:cNvSpPr>
          <p:nvPr/>
        </p:nvSpPr>
        <p:spPr bwMode="auto">
          <a:xfrm>
            <a:off x="3669934" y="5943600"/>
            <a:ext cx="2163763" cy="527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25615" name="AutoShape 270"/>
          <p:cNvCxnSpPr>
            <a:cxnSpLocks noChangeShapeType="1"/>
            <a:stCxn id="25604" idx="5"/>
            <a:endCxn id="25605" idx="0"/>
          </p:cNvCxnSpPr>
          <p:nvPr/>
        </p:nvCxnSpPr>
        <p:spPr bwMode="auto">
          <a:xfrm>
            <a:off x="1506172" y="2543175"/>
            <a:ext cx="293687" cy="204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271"/>
          <p:cNvCxnSpPr>
            <a:cxnSpLocks noChangeShapeType="1"/>
            <a:stCxn id="25605" idx="7"/>
            <a:endCxn id="25606" idx="2"/>
          </p:cNvCxnSpPr>
          <p:nvPr/>
        </p:nvCxnSpPr>
        <p:spPr bwMode="auto">
          <a:xfrm>
            <a:off x="2533283" y="2822576"/>
            <a:ext cx="642938" cy="23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AutoShape 272"/>
          <p:cNvCxnSpPr>
            <a:cxnSpLocks noChangeShapeType="1"/>
            <a:stCxn id="25605" idx="4"/>
            <a:endCxn id="25607" idx="1"/>
          </p:cNvCxnSpPr>
          <p:nvPr/>
        </p:nvCxnSpPr>
        <p:spPr bwMode="auto">
          <a:xfrm>
            <a:off x="1799859" y="3300413"/>
            <a:ext cx="728663" cy="25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AutoShape 273"/>
          <p:cNvCxnSpPr>
            <a:cxnSpLocks noChangeShapeType="1"/>
            <a:stCxn id="25606" idx="5"/>
            <a:endCxn id="25608" idx="0"/>
          </p:cNvCxnSpPr>
          <p:nvPr/>
        </p:nvCxnSpPr>
        <p:spPr bwMode="auto">
          <a:xfrm>
            <a:off x="3804871" y="2951164"/>
            <a:ext cx="431800" cy="534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274"/>
          <p:cNvCxnSpPr>
            <a:cxnSpLocks noChangeShapeType="1"/>
            <a:stCxn id="25607" idx="6"/>
            <a:endCxn id="25608" idx="2"/>
          </p:cNvCxnSpPr>
          <p:nvPr/>
        </p:nvCxnSpPr>
        <p:spPr bwMode="auto">
          <a:xfrm>
            <a:off x="2996833" y="3663950"/>
            <a:ext cx="654050" cy="57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AutoShape 275"/>
          <p:cNvCxnSpPr>
            <a:cxnSpLocks noChangeShapeType="1"/>
            <a:stCxn id="25608" idx="4"/>
            <a:endCxn id="25610" idx="7"/>
          </p:cNvCxnSpPr>
          <p:nvPr/>
        </p:nvCxnSpPr>
        <p:spPr bwMode="auto">
          <a:xfrm flipH="1">
            <a:off x="3528647" y="3954464"/>
            <a:ext cx="708025" cy="409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276"/>
          <p:cNvCxnSpPr>
            <a:cxnSpLocks noChangeShapeType="1"/>
            <a:stCxn id="25608" idx="3"/>
            <a:endCxn id="25609" idx="6"/>
          </p:cNvCxnSpPr>
          <p:nvPr/>
        </p:nvCxnSpPr>
        <p:spPr bwMode="auto">
          <a:xfrm flipH="1">
            <a:off x="1563321" y="3890963"/>
            <a:ext cx="2271712" cy="196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277"/>
          <p:cNvCxnSpPr>
            <a:cxnSpLocks noChangeShapeType="1"/>
            <a:stCxn id="25608" idx="5"/>
            <a:endCxn id="25611" idx="0"/>
          </p:cNvCxnSpPr>
          <p:nvPr/>
        </p:nvCxnSpPr>
        <p:spPr bwMode="auto">
          <a:xfrm>
            <a:off x="4636721" y="3890964"/>
            <a:ext cx="87312" cy="809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AutoShape 278"/>
          <p:cNvCxnSpPr>
            <a:cxnSpLocks noChangeShapeType="1"/>
            <a:stCxn id="25611" idx="1"/>
            <a:endCxn id="25610" idx="6"/>
          </p:cNvCxnSpPr>
          <p:nvPr/>
        </p:nvCxnSpPr>
        <p:spPr bwMode="auto">
          <a:xfrm flipH="1" flipV="1">
            <a:off x="3823922" y="4524375"/>
            <a:ext cx="458787" cy="223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AutoShape 279"/>
          <p:cNvCxnSpPr>
            <a:cxnSpLocks noChangeShapeType="1"/>
            <a:stCxn id="25609" idx="5"/>
            <a:endCxn id="25610" idx="1"/>
          </p:cNvCxnSpPr>
          <p:nvPr/>
        </p:nvCxnSpPr>
        <p:spPr bwMode="auto">
          <a:xfrm>
            <a:off x="1450608" y="4249738"/>
            <a:ext cx="742950" cy="114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AutoShape 280"/>
          <p:cNvCxnSpPr>
            <a:cxnSpLocks noChangeShapeType="1"/>
            <a:stCxn id="25610" idx="4"/>
            <a:endCxn id="25612" idx="7"/>
          </p:cNvCxnSpPr>
          <p:nvPr/>
        </p:nvCxnSpPr>
        <p:spPr bwMode="auto">
          <a:xfrm rot="5400000">
            <a:off x="2376915" y="4544219"/>
            <a:ext cx="304800" cy="665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AutoShape 281"/>
          <p:cNvCxnSpPr>
            <a:cxnSpLocks noChangeShapeType="1"/>
            <a:stCxn id="25612" idx="5"/>
            <a:endCxn id="25613" idx="1"/>
          </p:cNvCxnSpPr>
          <p:nvPr/>
        </p:nvCxnSpPr>
        <p:spPr bwMode="auto">
          <a:xfrm rot="16200000" flipH="1">
            <a:off x="2114977" y="5479257"/>
            <a:ext cx="363538" cy="200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282"/>
          <p:cNvCxnSpPr>
            <a:cxnSpLocks noChangeShapeType="1"/>
            <a:stCxn id="25613" idx="6"/>
            <a:endCxn id="25614" idx="2"/>
          </p:cNvCxnSpPr>
          <p:nvPr/>
        </p:nvCxnSpPr>
        <p:spPr bwMode="auto">
          <a:xfrm>
            <a:off x="2988897" y="5870575"/>
            <a:ext cx="661987" cy="336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556" name="Rectangle 244"/>
          <p:cNvSpPr>
            <a:spLocks noChangeArrowheads="1"/>
          </p:cNvSpPr>
          <p:nvPr/>
        </p:nvSpPr>
        <p:spPr bwMode="auto">
          <a:xfrm>
            <a:off x="2018934" y="4402139"/>
            <a:ext cx="14972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</a:rPr>
              <a:t>write </a:t>
            </a:r>
            <a:r>
              <a:rPr lang="en-US" altLang="en-US" sz="1600" dirty="0" err="1">
                <a:latin typeface="+mn-lt"/>
              </a:rPr>
              <a:t>c.s</a:t>
            </a:r>
            <a:r>
              <a:rPr lang="en-US" altLang="en-US" sz="1600" dirty="0">
                <a:latin typeface="+mn-lt"/>
              </a:rPr>
              <a:t>. program</a:t>
            </a:r>
          </a:p>
        </p:txBody>
      </p:sp>
      <p:sp>
        <p:nvSpPr>
          <p:cNvPr id="269551" name="Rectangle 239"/>
          <p:cNvSpPr>
            <a:spLocks noChangeArrowheads="1"/>
          </p:cNvSpPr>
          <p:nvPr/>
        </p:nvSpPr>
        <p:spPr bwMode="auto">
          <a:xfrm>
            <a:off x="1079133" y="3962401"/>
            <a:ext cx="368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</a:rPr>
              <a:t>play</a:t>
            </a:r>
          </a:p>
        </p:txBody>
      </p:sp>
      <p:sp>
        <p:nvSpPr>
          <p:cNvPr id="269546" name="Rectangle 234"/>
          <p:cNvSpPr>
            <a:spLocks noChangeArrowheads="1"/>
          </p:cNvSpPr>
          <p:nvPr/>
        </p:nvSpPr>
        <p:spPr bwMode="auto">
          <a:xfrm>
            <a:off x="812434" y="2251076"/>
            <a:ext cx="6892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</a:rPr>
              <a:t>wake up</a:t>
            </a:r>
          </a:p>
        </p:txBody>
      </p:sp>
      <p:sp>
        <p:nvSpPr>
          <p:cNvPr id="269547" name="Rectangle 235"/>
          <p:cNvSpPr>
            <a:spLocks noChangeArrowheads="1"/>
          </p:cNvSpPr>
          <p:nvPr/>
        </p:nvSpPr>
        <p:spPr bwMode="auto">
          <a:xfrm>
            <a:off x="3441333" y="2724151"/>
            <a:ext cx="2404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</a:rPr>
              <a:t>eat</a:t>
            </a:r>
          </a:p>
        </p:txBody>
      </p:sp>
      <p:sp>
        <p:nvSpPr>
          <p:cNvPr id="269548" name="Rectangle 236"/>
          <p:cNvSpPr>
            <a:spLocks noChangeArrowheads="1"/>
          </p:cNvSpPr>
          <p:nvPr/>
        </p:nvSpPr>
        <p:spPr bwMode="auto">
          <a:xfrm>
            <a:off x="2571383" y="3524251"/>
            <a:ext cx="623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</a:rPr>
              <a:t>nap</a:t>
            </a:r>
          </a:p>
        </p:txBody>
      </p:sp>
      <p:sp>
        <p:nvSpPr>
          <p:cNvPr id="269549" name="Rectangle 237"/>
          <p:cNvSpPr>
            <a:spLocks noChangeArrowheads="1"/>
          </p:cNvSpPr>
          <p:nvPr/>
        </p:nvSpPr>
        <p:spPr bwMode="auto">
          <a:xfrm>
            <a:off x="956897" y="2867026"/>
            <a:ext cx="16062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</a:rPr>
              <a:t>study computer sci.</a:t>
            </a:r>
          </a:p>
        </p:txBody>
      </p:sp>
      <p:sp>
        <p:nvSpPr>
          <p:cNvPr id="269550" name="Rectangle 238"/>
          <p:cNvSpPr>
            <a:spLocks noChangeArrowheads="1"/>
          </p:cNvSpPr>
          <p:nvPr/>
        </p:nvSpPr>
        <p:spPr bwMode="auto">
          <a:xfrm>
            <a:off x="3820747" y="3586164"/>
            <a:ext cx="7486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</a:rPr>
              <a:t>more </a:t>
            </a:r>
            <a:r>
              <a:rPr lang="en-US" altLang="en-US" sz="1600" dirty="0" err="1">
                <a:latin typeface="+mn-lt"/>
              </a:rPr>
              <a:t>c.s</a:t>
            </a:r>
            <a:r>
              <a:rPr lang="en-US" altLang="en-US" sz="1600" dirty="0">
                <a:latin typeface="+mn-lt"/>
              </a:rPr>
              <a:t>.</a:t>
            </a:r>
          </a:p>
        </p:txBody>
      </p:sp>
      <p:sp>
        <p:nvSpPr>
          <p:cNvPr id="269552" name="Rectangle 240"/>
          <p:cNvSpPr>
            <a:spLocks noChangeArrowheads="1"/>
          </p:cNvSpPr>
          <p:nvPr/>
        </p:nvSpPr>
        <p:spPr bwMode="auto">
          <a:xfrm>
            <a:off x="4376372" y="4741864"/>
            <a:ext cx="7357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</a:rPr>
              <a:t>work out</a:t>
            </a:r>
          </a:p>
        </p:txBody>
      </p:sp>
      <p:sp>
        <p:nvSpPr>
          <p:cNvPr id="25638" name="Rectangle 241"/>
          <p:cNvSpPr>
            <a:spLocks noChangeArrowheads="1"/>
          </p:cNvSpPr>
          <p:nvPr/>
        </p:nvSpPr>
        <p:spPr bwMode="auto">
          <a:xfrm>
            <a:off x="712421" y="5043488"/>
            <a:ext cx="63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 </a:t>
            </a:r>
          </a:p>
        </p:txBody>
      </p:sp>
      <p:sp>
        <p:nvSpPr>
          <p:cNvPr id="269554" name="Rectangle 242"/>
          <p:cNvSpPr>
            <a:spLocks noChangeArrowheads="1"/>
          </p:cNvSpPr>
          <p:nvPr/>
        </p:nvSpPr>
        <p:spPr bwMode="auto">
          <a:xfrm>
            <a:off x="2417397" y="5737226"/>
            <a:ext cx="423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</a:rPr>
              <a:t>sleep</a:t>
            </a:r>
          </a:p>
        </p:txBody>
      </p:sp>
      <p:sp>
        <p:nvSpPr>
          <p:cNvPr id="269555" name="Rectangle 243"/>
          <p:cNvSpPr>
            <a:spLocks noChangeArrowheads="1"/>
          </p:cNvSpPr>
          <p:nvPr/>
        </p:nvSpPr>
        <p:spPr bwMode="auto">
          <a:xfrm>
            <a:off x="3725496" y="6081713"/>
            <a:ext cx="2057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en-US" sz="1600" dirty="0">
                <a:latin typeface="+mn-lt"/>
              </a:rPr>
              <a:t>dream about graphs</a:t>
            </a:r>
          </a:p>
        </p:txBody>
      </p:sp>
      <p:sp>
        <p:nvSpPr>
          <p:cNvPr id="25642" name="Rectangle 246"/>
          <p:cNvSpPr>
            <a:spLocks noChangeArrowheads="1"/>
          </p:cNvSpPr>
          <p:nvPr/>
        </p:nvSpPr>
        <p:spPr bwMode="auto">
          <a:xfrm>
            <a:off x="1642696" y="2133601"/>
            <a:ext cx="112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1</a:t>
            </a:r>
          </a:p>
        </p:txBody>
      </p:sp>
      <p:sp>
        <p:nvSpPr>
          <p:cNvPr id="25643" name="Rectangle 247"/>
          <p:cNvSpPr>
            <a:spLocks noChangeArrowheads="1"/>
          </p:cNvSpPr>
          <p:nvPr/>
        </p:nvSpPr>
        <p:spPr bwMode="auto">
          <a:xfrm>
            <a:off x="2306271" y="2571751"/>
            <a:ext cx="112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2</a:t>
            </a:r>
          </a:p>
        </p:txBody>
      </p:sp>
      <p:sp>
        <p:nvSpPr>
          <p:cNvPr id="25644" name="Rectangle 248"/>
          <p:cNvSpPr>
            <a:spLocks noChangeArrowheads="1"/>
          </p:cNvSpPr>
          <p:nvPr/>
        </p:nvSpPr>
        <p:spPr bwMode="auto">
          <a:xfrm>
            <a:off x="3987434" y="2522538"/>
            <a:ext cx="112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3</a:t>
            </a:r>
          </a:p>
        </p:txBody>
      </p:sp>
      <p:sp>
        <p:nvSpPr>
          <p:cNvPr id="25645" name="Rectangle 249"/>
          <p:cNvSpPr>
            <a:spLocks noChangeArrowheads="1"/>
          </p:cNvSpPr>
          <p:nvPr/>
        </p:nvSpPr>
        <p:spPr bwMode="auto">
          <a:xfrm>
            <a:off x="3003184" y="3297238"/>
            <a:ext cx="112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4</a:t>
            </a:r>
          </a:p>
        </p:txBody>
      </p:sp>
      <p:sp>
        <p:nvSpPr>
          <p:cNvPr id="25646" name="Rectangle 250"/>
          <p:cNvSpPr>
            <a:spLocks noChangeArrowheads="1"/>
          </p:cNvSpPr>
          <p:nvPr/>
        </p:nvSpPr>
        <p:spPr bwMode="auto">
          <a:xfrm>
            <a:off x="4430346" y="3281363"/>
            <a:ext cx="112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5</a:t>
            </a:r>
          </a:p>
        </p:txBody>
      </p:sp>
      <p:sp>
        <p:nvSpPr>
          <p:cNvPr id="25647" name="Rectangle 251"/>
          <p:cNvSpPr>
            <a:spLocks noChangeArrowheads="1"/>
          </p:cNvSpPr>
          <p:nvPr/>
        </p:nvSpPr>
        <p:spPr bwMode="auto">
          <a:xfrm>
            <a:off x="4836746" y="4445001"/>
            <a:ext cx="112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6</a:t>
            </a:r>
          </a:p>
        </p:txBody>
      </p:sp>
      <p:sp>
        <p:nvSpPr>
          <p:cNvPr id="25648" name="Rectangle 252"/>
          <p:cNvSpPr>
            <a:spLocks noChangeArrowheads="1"/>
          </p:cNvSpPr>
          <p:nvPr/>
        </p:nvSpPr>
        <p:spPr bwMode="auto">
          <a:xfrm>
            <a:off x="1431559" y="3709988"/>
            <a:ext cx="112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7</a:t>
            </a:r>
          </a:p>
        </p:txBody>
      </p:sp>
      <p:sp>
        <p:nvSpPr>
          <p:cNvPr id="25649" name="Rectangle 253"/>
          <p:cNvSpPr>
            <a:spLocks noChangeArrowheads="1"/>
          </p:cNvSpPr>
          <p:nvPr/>
        </p:nvSpPr>
        <p:spPr bwMode="auto">
          <a:xfrm>
            <a:off x="3100021" y="4114801"/>
            <a:ext cx="112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8</a:t>
            </a:r>
          </a:p>
        </p:txBody>
      </p:sp>
      <p:sp>
        <p:nvSpPr>
          <p:cNvPr id="25650" name="Rectangle 254"/>
          <p:cNvSpPr>
            <a:spLocks noChangeArrowheads="1"/>
          </p:cNvSpPr>
          <p:nvPr/>
        </p:nvSpPr>
        <p:spPr bwMode="auto">
          <a:xfrm>
            <a:off x="1307734" y="4724401"/>
            <a:ext cx="112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9</a:t>
            </a:r>
          </a:p>
        </p:txBody>
      </p:sp>
      <p:sp>
        <p:nvSpPr>
          <p:cNvPr id="269567" name="Rectangle 255"/>
          <p:cNvSpPr>
            <a:spLocks noChangeArrowheads="1"/>
          </p:cNvSpPr>
          <p:nvPr/>
        </p:nvSpPr>
        <p:spPr bwMode="auto">
          <a:xfrm>
            <a:off x="2847608" y="5473701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</a:rPr>
              <a:t>10</a:t>
            </a:r>
          </a:p>
        </p:txBody>
      </p:sp>
      <p:sp>
        <p:nvSpPr>
          <p:cNvPr id="269568" name="Rectangle 256"/>
          <p:cNvSpPr>
            <a:spLocks noChangeArrowheads="1"/>
          </p:cNvSpPr>
          <p:nvPr/>
        </p:nvSpPr>
        <p:spPr bwMode="auto">
          <a:xfrm>
            <a:off x="4968509" y="5715001"/>
            <a:ext cx="1975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</a:rPr>
              <a:t>11</a:t>
            </a:r>
          </a:p>
        </p:txBody>
      </p:sp>
      <p:sp>
        <p:nvSpPr>
          <p:cNvPr id="269569" name="Text Box 257"/>
          <p:cNvSpPr txBox="1">
            <a:spLocks noChangeArrowheads="1"/>
          </p:cNvSpPr>
          <p:nvPr/>
        </p:nvSpPr>
        <p:spPr bwMode="auto">
          <a:xfrm>
            <a:off x="785447" y="5029200"/>
            <a:ext cx="15700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1600" dirty="0">
                <a:latin typeface="+mn-lt"/>
              </a:rPr>
              <a:t>bake cookies</a:t>
            </a:r>
          </a:p>
        </p:txBody>
      </p:sp>
    </p:spTree>
    <p:extLst>
      <p:ext uri="{BB962C8B-B14F-4D97-AF65-F5344CB8AC3E}">
        <p14:creationId xmlns:p14="http://schemas.microsoft.com/office/powerpoint/2010/main" val="242303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for Topological Sorting</a:t>
            </a:r>
          </a:p>
        </p:txBody>
      </p:sp>
      <p:sp>
        <p:nvSpPr>
          <p:cNvPr id="26628" name="Rectangle 1106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 smtClean="0"/>
              <a:t>The pseudocode leaves some questions unanswered.</a:t>
            </a:r>
          </a:p>
          <a:p>
            <a:endParaRPr lang="en-US" altLang="en-US" dirty="0"/>
          </a:p>
          <a:p>
            <a:r>
              <a:rPr lang="en-US" altLang="en-US" dirty="0" smtClean="0"/>
              <a:t>Which graph representation</a:t>
            </a:r>
          </a:p>
          <a:p>
            <a:pPr lvl="1"/>
            <a:r>
              <a:rPr lang="en-US" altLang="en-US" dirty="0" smtClean="0"/>
              <a:t>Adjacency lists? </a:t>
            </a:r>
          </a:p>
          <a:p>
            <a:pPr lvl="1"/>
            <a:r>
              <a:rPr lang="en-US" altLang="en-US" dirty="0" smtClean="0"/>
              <a:t>Adjacency matrix?</a:t>
            </a:r>
          </a:p>
          <a:p>
            <a:r>
              <a:rPr lang="en-US" altLang="en-US" dirty="0" smtClean="0"/>
              <a:t>Efficiently find a vertex with no outgoing edges?</a:t>
            </a:r>
          </a:p>
          <a:p>
            <a:r>
              <a:rPr lang="en-US" altLang="en-US" dirty="0" smtClean="0"/>
              <a:t>Can this algorithm achieve the running </a:t>
            </a:r>
            <a:r>
              <a:rPr lang="en-US" altLang="en-US" dirty="0"/>
              <a:t>time: O(n + m</a:t>
            </a:r>
            <a:r>
              <a:rPr lang="en-US" altLang="en-US" dirty="0" smtClean="0"/>
              <a:t>) ? </a:t>
            </a:r>
            <a:endParaRPr lang="en-US" altLang="en-US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26630" name="Text Box 1105"/>
          <p:cNvSpPr txBox="1">
            <a:spLocks noChangeArrowheads="1"/>
          </p:cNvSpPr>
          <p:nvPr/>
        </p:nvSpPr>
        <p:spPr bwMode="auto">
          <a:xfrm>
            <a:off x="543827" y="1811187"/>
            <a:ext cx="5257800" cy="25495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 </a:t>
            </a:r>
            <a:r>
              <a:rPr lang="en-US" altLang="lv-LV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TopologicalSort</a:t>
            </a:r>
            <a:r>
              <a:rPr lang="en-US" altLang="lv-LV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/>
            <a:r>
              <a:rPr lang="en-US" altLang="lv-LV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H</a:t>
            </a:r>
            <a:r>
              <a:rPr lang="en-US" altLang="lv-LV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lv-LV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// Temporary copy of </a:t>
            </a:r>
            <a:r>
              <a:rPr lang="en-US" altLang="lv-LV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</a:p>
          <a:p>
            <a:pPr algn="l" eaLnBrk="1" hangingPunct="1"/>
            <a:r>
              <a:rPr lang="en-US" altLang="lv-LV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n</a:t>
            </a:r>
            <a:r>
              <a:rPr lang="en-US" altLang="lv-LV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20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G.numVertices</a:t>
            </a:r>
            <a:r>
              <a:rPr lang="en-US" altLang="lv-LV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  <a:endParaRPr lang="en-US" altLang="lv-LV" sz="2000" i="1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lv-LV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while</a:t>
            </a:r>
            <a:r>
              <a:rPr lang="en-US" altLang="lv-LV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lv-LV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is not empty</a:t>
            </a:r>
            <a:r>
              <a:rPr lang="en-US" altLang="lv-LV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pPr algn="l" eaLnBrk="1" hangingPunct="1"/>
            <a:r>
              <a:rPr lang="en-US" altLang="lv-LV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lv-LV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lv-LV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be a vertex with no outgoing edges</a:t>
            </a:r>
          </a:p>
          <a:p>
            <a:pPr algn="l" eaLnBrk="1" hangingPunct="1"/>
            <a:r>
              <a:rPr lang="en-US" altLang="lv-LV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Label </a:t>
            </a:r>
            <a:r>
              <a:rPr lang="en-US" altLang="lv-LV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lv-LV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 </a:t>
            </a:r>
            <a:r>
              <a:rPr lang="en-US" altLang="lv-LV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algn="l" eaLnBrk="1" hangingPunct="1"/>
            <a:r>
              <a:rPr lang="en-US" altLang="lv-LV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 </a:t>
            </a:r>
            <a:r>
              <a:rPr lang="en-US" altLang="lv-LV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lv-LV" sz="2000" dirty="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lv-LV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algn="l" eaLnBrk="1" hangingPunct="1"/>
            <a:r>
              <a:rPr lang="en-US" altLang="lv-LV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Remove </a:t>
            </a:r>
            <a:r>
              <a:rPr lang="en-US" altLang="lv-LV" sz="2000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lv-LV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from </a:t>
            </a:r>
            <a:r>
              <a:rPr lang="en-US" altLang="lv-LV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endParaRPr lang="en-US" altLang="lv-LV" sz="2000" b="1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29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r>
              <a:rPr lang="lv-LV" dirty="0" smtClean="0"/>
              <a:t> – Brute </a:t>
            </a:r>
            <a:r>
              <a:rPr lang="lv-LV" dirty="0" smtClean="0"/>
              <a:t>Force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550" y="1752600"/>
            <a:ext cx="4514850" cy="41148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topologicalSort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(digraph)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1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|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|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find a minimal vertex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v;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(v)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96925" indent="-796925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remove from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digraph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vertex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v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and all edges incident with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v;</a:t>
            </a:r>
          </a:p>
          <a:p>
            <a:r>
              <a:rPr lang="en-US" sz="2000" dirty="0">
                <a:cs typeface="Courier New" pitchFamily="49" charset="0"/>
              </a:rPr>
              <a:t>As can be seen, we locate a vertex, </a:t>
            </a:r>
            <a:r>
              <a:rPr lang="en-US" sz="2000" i="1" dirty="0">
                <a:cs typeface="Courier New" pitchFamily="49" charset="0"/>
              </a:rPr>
              <a:t>v</a:t>
            </a:r>
            <a:r>
              <a:rPr lang="en-US" sz="2000" dirty="0">
                <a:cs typeface="Courier New" pitchFamily="49" charset="0"/>
              </a:rPr>
              <a:t> with no outgoing edges</a:t>
            </a:r>
          </a:p>
          <a:p>
            <a:pPr>
              <a:spcBef>
                <a:spcPts val="24"/>
              </a:spcBef>
            </a:pPr>
            <a:r>
              <a:rPr lang="en-US" sz="2000" dirty="0">
                <a:cs typeface="Courier New" pitchFamily="49" charset="0"/>
              </a:rPr>
              <a:t>Such a vertex is called a </a:t>
            </a:r>
            <a:r>
              <a:rPr lang="en-US" sz="2000" b="1" i="1" dirty="0">
                <a:cs typeface="Courier New" pitchFamily="49" charset="0"/>
              </a:rPr>
              <a:t>minimal vertex</a:t>
            </a:r>
            <a:r>
              <a:rPr lang="en-US" sz="2000" dirty="0">
                <a:cs typeface="Courier New" pitchFamily="49" charset="0"/>
              </a:rPr>
              <a:t> or </a:t>
            </a:r>
            <a:r>
              <a:rPr lang="en-US" sz="2000" b="1" i="1" dirty="0">
                <a:cs typeface="Courier New" pitchFamily="49" charset="0"/>
              </a:rPr>
              <a:t>sink</a:t>
            </a:r>
            <a:endParaRPr lang="en-US" sz="2000" dirty="0">
              <a:cs typeface="Courier New" pitchFamily="49" charset="0"/>
            </a:endParaRPr>
          </a:p>
          <a:p>
            <a:endParaRPr lang="lv-LV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0769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62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Topological Sort: Improved Algorithm – 1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7920" y="1752600"/>
            <a:ext cx="3543883" cy="3077902"/>
            <a:chOff x="719198" y="1752600"/>
            <a:chExt cx="5106988" cy="4435476"/>
          </a:xfrm>
        </p:grpSpPr>
        <p:sp>
          <p:nvSpPr>
            <p:cNvPr id="28677" name="Rectangle 134"/>
            <p:cNvSpPr>
              <a:spLocks noChangeArrowheads="1"/>
            </p:cNvSpPr>
            <p:nvPr/>
          </p:nvSpPr>
          <p:spPr bwMode="auto">
            <a:xfrm>
              <a:off x="719198" y="2719389"/>
              <a:ext cx="23812" cy="79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678" name="Rectangle 142"/>
            <p:cNvSpPr>
              <a:spLocks noChangeArrowheads="1"/>
            </p:cNvSpPr>
            <p:nvPr/>
          </p:nvSpPr>
          <p:spPr bwMode="auto">
            <a:xfrm>
              <a:off x="3135373" y="3673475"/>
              <a:ext cx="23812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679" name="Rectangle 160"/>
            <p:cNvSpPr>
              <a:spLocks noChangeArrowheads="1"/>
            </p:cNvSpPr>
            <p:nvPr/>
          </p:nvSpPr>
          <p:spPr bwMode="auto">
            <a:xfrm>
              <a:off x="5357874" y="36734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680" name="Rectangle 179"/>
            <p:cNvSpPr>
              <a:spLocks noChangeArrowheads="1"/>
            </p:cNvSpPr>
            <p:nvPr/>
          </p:nvSpPr>
          <p:spPr bwMode="auto">
            <a:xfrm>
              <a:off x="811274" y="57562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681" name="Oval 192"/>
            <p:cNvSpPr>
              <a:spLocks noChangeArrowheads="1"/>
            </p:cNvSpPr>
            <p:nvPr/>
          </p:nvSpPr>
          <p:spPr bwMode="auto">
            <a:xfrm>
              <a:off x="2740086" y="17526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682" name="Oval 193"/>
            <p:cNvSpPr>
              <a:spLocks noChangeArrowheads="1"/>
            </p:cNvSpPr>
            <p:nvPr/>
          </p:nvSpPr>
          <p:spPr bwMode="auto">
            <a:xfrm>
              <a:off x="2811524" y="44958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683" name="Oval 194"/>
            <p:cNvSpPr>
              <a:spLocks noChangeArrowheads="1"/>
            </p:cNvSpPr>
            <p:nvPr/>
          </p:nvSpPr>
          <p:spPr bwMode="auto">
            <a:xfrm>
              <a:off x="3025836" y="30892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684" name="Oval 195"/>
            <p:cNvSpPr>
              <a:spLocks noChangeArrowheads="1"/>
            </p:cNvSpPr>
            <p:nvPr/>
          </p:nvSpPr>
          <p:spPr bwMode="auto">
            <a:xfrm>
              <a:off x="901761" y="49053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685" name="Oval 196"/>
            <p:cNvSpPr>
              <a:spLocks noChangeArrowheads="1"/>
            </p:cNvSpPr>
            <p:nvPr/>
          </p:nvSpPr>
          <p:spPr bwMode="auto">
            <a:xfrm>
              <a:off x="4645086" y="36226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686" name="Oval 197"/>
            <p:cNvSpPr>
              <a:spLocks noChangeArrowheads="1"/>
            </p:cNvSpPr>
            <p:nvPr/>
          </p:nvSpPr>
          <p:spPr bwMode="auto">
            <a:xfrm>
              <a:off x="1898711" y="36020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687" name="Oval 198"/>
            <p:cNvSpPr>
              <a:spLocks noChangeArrowheads="1"/>
            </p:cNvSpPr>
            <p:nvPr/>
          </p:nvSpPr>
          <p:spPr bwMode="auto">
            <a:xfrm>
              <a:off x="5270561" y="19256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688" name="Oval 199"/>
            <p:cNvSpPr>
              <a:spLocks noChangeArrowheads="1"/>
            </p:cNvSpPr>
            <p:nvPr/>
          </p:nvSpPr>
          <p:spPr bwMode="auto">
            <a:xfrm>
              <a:off x="787461" y="26670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689" name="Oval 200"/>
            <p:cNvSpPr>
              <a:spLocks noChangeArrowheads="1"/>
            </p:cNvSpPr>
            <p:nvPr/>
          </p:nvSpPr>
          <p:spPr bwMode="auto">
            <a:xfrm>
              <a:off x="3106799" y="56213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28690" name="AutoShape 203"/>
            <p:cNvCxnSpPr>
              <a:cxnSpLocks noChangeShapeType="1"/>
              <a:stCxn id="28681" idx="2"/>
              <a:endCxn id="28688" idx="7"/>
            </p:cNvCxnSpPr>
            <p:nvPr/>
          </p:nvCxnSpPr>
          <p:spPr bwMode="auto">
            <a:xfrm flipH="1">
              <a:off x="1262123" y="2036764"/>
              <a:ext cx="1458912" cy="6937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1" name="AutoShape 204"/>
            <p:cNvCxnSpPr>
              <a:cxnSpLocks noChangeShapeType="1"/>
              <a:stCxn id="28681" idx="4"/>
              <a:endCxn id="28683" idx="0"/>
            </p:cNvCxnSpPr>
            <p:nvPr/>
          </p:nvCxnSpPr>
          <p:spPr bwMode="auto">
            <a:xfrm>
              <a:off x="3017898" y="2338389"/>
              <a:ext cx="285750" cy="7318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AutoShape 205"/>
            <p:cNvCxnSpPr>
              <a:cxnSpLocks noChangeShapeType="1"/>
              <a:stCxn id="28687" idx="2"/>
              <a:endCxn id="28683" idx="7"/>
            </p:cNvCxnSpPr>
            <p:nvPr/>
          </p:nvCxnSpPr>
          <p:spPr bwMode="auto">
            <a:xfrm flipH="1">
              <a:off x="3500498" y="2209801"/>
              <a:ext cx="1751012" cy="942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3" name="AutoShape 206"/>
            <p:cNvCxnSpPr>
              <a:cxnSpLocks noChangeShapeType="1"/>
              <a:stCxn id="28685" idx="2"/>
              <a:endCxn id="28682" idx="7"/>
            </p:cNvCxnSpPr>
            <p:nvPr/>
          </p:nvCxnSpPr>
          <p:spPr bwMode="auto">
            <a:xfrm flipH="1">
              <a:off x="3286185" y="3906838"/>
              <a:ext cx="1339850" cy="652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4" name="AutoShape 207"/>
            <p:cNvCxnSpPr>
              <a:cxnSpLocks noChangeShapeType="1"/>
              <a:stCxn id="28685" idx="3"/>
              <a:endCxn id="28689" idx="7"/>
            </p:cNvCxnSpPr>
            <p:nvPr/>
          </p:nvCxnSpPr>
          <p:spPr bwMode="auto">
            <a:xfrm flipH="1">
              <a:off x="3581460" y="4125914"/>
              <a:ext cx="1144588" cy="1558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5" name="AutoShape 208"/>
            <p:cNvCxnSpPr>
              <a:cxnSpLocks noChangeShapeType="1"/>
              <a:stCxn id="28684" idx="6"/>
              <a:endCxn id="28689" idx="2"/>
            </p:cNvCxnSpPr>
            <p:nvPr/>
          </p:nvCxnSpPr>
          <p:spPr bwMode="auto">
            <a:xfrm>
              <a:off x="1476436" y="5189538"/>
              <a:ext cx="1611313" cy="7159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6" name="AutoShape 209"/>
            <p:cNvCxnSpPr>
              <a:cxnSpLocks noChangeShapeType="1"/>
              <a:stCxn id="28682" idx="4"/>
              <a:endCxn id="28689" idx="1"/>
            </p:cNvCxnSpPr>
            <p:nvPr/>
          </p:nvCxnSpPr>
          <p:spPr bwMode="auto">
            <a:xfrm>
              <a:off x="3089336" y="5081588"/>
              <a:ext cx="98425" cy="603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7" name="AutoShape 210"/>
            <p:cNvCxnSpPr>
              <a:cxnSpLocks noChangeShapeType="1"/>
              <a:stCxn id="28686" idx="5"/>
              <a:endCxn id="28682" idx="1"/>
            </p:cNvCxnSpPr>
            <p:nvPr/>
          </p:nvCxnSpPr>
          <p:spPr bwMode="auto">
            <a:xfrm>
              <a:off x="2373373" y="4105276"/>
              <a:ext cx="519112" cy="454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8" name="AutoShape 211"/>
            <p:cNvCxnSpPr>
              <a:cxnSpLocks noChangeShapeType="1"/>
              <a:stCxn id="28688" idx="5"/>
              <a:endCxn id="28686" idx="1"/>
            </p:cNvCxnSpPr>
            <p:nvPr/>
          </p:nvCxnSpPr>
          <p:spPr bwMode="auto">
            <a:xfrm>
              <a:off x="1262123" y="3170238"/>
              <a:ext cx="717550" cy="4953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9" name="AutoShape 212"/>
            <p:cNvCxnSpPr>
              <a:cxnSpLocks noChangeShapeType="1"/>
              <a:stCxn id="28688" idx="4"/>
              <a:endCxn id="28684" idx="0"/>
            </p:cNvCxnSpPr>
            <p:nvPr/>
          </p:nvCxnSpPr>
          <p:spPr bwMode="auto">
            <a:xfrm>
              <a:off x="1065273" y="3252789"/>
              <a:ext cx="114300" cy="16335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0" name="AutoShape 213"/>
            <p:cNvCxnSpPr>
              <a:cxnSpLocks noChangeShapeType="1"/>
              <a:stCxn id="28688" idx="6"/>
              <a:endCxn id="28683" idx="2"/>
            </p:cNvCxnSpPr>
            <p:nvPr/>
          </p:nvCxnSpPr>
          <p:spPr bwMode="auto">
            <a:xfrm>
              <a:off x="1362135" y="2951164"/>
              <a:ext cx="1644650" cy="422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1" name="AutoShape 214"/>
            <p:cNvCxnSpPr>
              <a:cxnSpLocks noChangeShapeType="1"/>
              <a:stCxn id="28683" idx="6"/>
              <a:endCxn id="28685" idx="1"/>
            </p:cNvCxnSpPr>
            <p:nvPr/>
          </p:nvCxnSpPr>
          <p:spPr bwMode="auto">
            <a:xfrm>
              <a:off x="3600510" y="3373439"/>
              <a:ext cx="1125538" cy="3127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2" name="AutoShape 215"/>
            <p:cNvCxnSpPr>
              <a:cxnSpLocks noChangeShapeType="1"/>
              <a:stCxn id="28687" idx="3"/>
              <a:endCxn id="28685" idx="7"/>
            </p:cNvCxnSpPr>
            <p:nvPr/>
          </p:nvCxnSpPr>
          <p:spPr bwMode="auto">
            <a:xfrm flipH="1">
              <a:off x="5119749" y="2428875"/>
              <a:ext cx="231775" cy="1257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/>
          <p:cNvGrpSpPr/>
          <p:nvPr/>
        </p:nvGrpSpPr>
        <p:grpSpPr>
          <a:xfrm>
            <a:off x="4288956" y="1872677"/>
            <a:ext cx="3719772" cy="3230664"/>
            <a:chOff x="3760788" y="1752600"/>
            <a:chExt cx="5106988" cy="4435476"/>
          </a:xfrm>
        </p:grpSpPr>
        <p:sp>
          <p:nvSpPr>
            <p:cNvPr id="32" name="Rectangle 3"/>
            <p:cNvSpPr>
              <a:spLocks noChangeArrowheads="1"/>
            </p:cNvSpPr>
            <p:nvPr/>
          </p:nvSpPr>
          <p:spPr bwMode="auto">
            <a:xfrm>
              <a:off x="3760788" y="2719389"/>
              <a:ext cx="23812" cy="79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6176963" y="3673475"/>
              <a:ext cx="23812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8399464" y="36734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864" y="57562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5781676" y="17526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5853114" y="44958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6067426" y="30892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3943351" y="49053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7686676" y="36226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4940301" y="36020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8312151" y="19256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3829051" y="26670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148389" y="56213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9</a:t>
              </a:r>
            </a:p>
          </p:txBody>
        </p:sp>
        <p:cxnSp>
          <p:nvCxnSpPr>
            <p:cNvPr id="45" name="AutoShape 16"/>
            <p:cNvCxnSpPr>
              <a:cxnSpLocks noChangeShapeType="1"/>
              <a:stCxn id="36" idx="2"/>
              <a:endCxn id="43" idx="7"/>
            </p:cNvCxnSpPr>
            <p:nvPr/>
          </p:nvCxnSpPr>
          <p:spPr bwMode="auto">
            <a:xfrm flipH="1">
              <a:off x="4303713" y="2036764"/>
              <a:ext cx="1458912" cy="69373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17"/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>
              <a:off x="6059488" y="2338389"/>
              <a:ext cx="285750" cy="7318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8"/>
            <p:cNvCxnSpPr>
              <a:cxnSpLocks noChangeShapeType="1"/>
              <a:stCxn id="42" idx="2"/>
              <a:endCxn id="38" idx="7"/>
            </p:cNvCxnSpPr>
            <p:nvPr/>
          </p:nvCxnSpPr>
          <p:spPr bwMode="auto">
            <a:xfrm flipH="1">
              <a:off x="6542088" y="2209801"/>
              <a:ext cx="1751012" cy="942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40" idx="2"/>
              <a:endCxn id="37" idx="7"/>
            </p:cNvCxnSpPr>
            <p:nvPr/>
          </p:nvCxnSpPr>
          <p:spPr bwMode="auto">
            <a:xfrm flipH="1">
              <a:off x="6327775" y="3906838"/>
              <a:ext cx="1339850" cy="652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20"/>
            <p:cNvCxnSpPr>
              <a:cxnSpLocks noChangeShapeType="1"/>
              <a:stCxn id="40" idx="3"/>
              <a:endCxn id="44" idx="7"/>
            </p:cNvCxnSpPr>
            <p:nvPr/>
          </p:nvCxnSpPr>
          <p:spPr bwMode="auto">
            <a:xfrm flipH="1">
              <a:off x="6623050" y="4125914"/>
              <a:ext cx="1144588" cy="1558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21"/>
            <p:cNvCxnSpPr>
              <a:cxnSpLocks noChangeShapeType="1"/>
              <a:stCxn id="39" idx="6"/>
              <a:endCxn id="44" idx="2"/>
            </p:cNvCxnSpPr>
            <p:nvPr/>
          </p:nvCxnSpPr>
          <p:spPr bwMode="auto">
            <a:xfrm>
              <a:off x="4518026" y="5189538"/>
              <a:ext cx="1611313" cy="715962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22"/>
            <p:cNvCxnSpPr>
              <a:cxnSpLocks noChangeShapeType="1"/>
              <a:stCxn id="37" idx="4"/>
              <a:endCxn id="44" idx="1"/>
            </p:cNvCxnSpPr>
            <p:nvPr/>
          </p:nvCxnSpPr>
          <p:spPr bwMode="auto">
            <a:xfrm>
              <a:off x="6130926" y="5081588"/>
              <a:ext cx="98425" cy="603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23"/>
            <p:cNvCxnSpPr>
              <a:cxnSpLocks noChangeShapeType="1"/>
              <a:stCxn id="41" idx="5"/>
              <a:endCxn id="37" idx="1"/>
            </p:cNvCxnSpPr>
            <p:nvPr/>
          </p:nvCxnSpPr>
          <p:spPr bwMode="auto">
            <a:xfrm>
              <a:off x="5414963" y="4105276"/>
              <a:ext cx="519112" cy="454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24"/>
            <p:cNvCxnSpPr>
              <a:cxnSpLocks noChangeShapeType="1"/>
              <a:stCxn id="43" idx="5"/>
              <a:endCxn id="41" idx="1"/>
            </p:cNvCxnSpPr>
            <p:nvPr/>
          </p:nvCxnSpPr>
          <p:spPr bwMode="auto">
            <a:xfrm>
              <a:off x="4303713" y="3170238"/>
              <a:ext cx="717550" cy="495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25"/>
            <p:cNvCxnSpPr>
              <a:cxnSpLocks noChangeShapeType="1"/>
              <a:stCxn id="43" idx="4"/>
              <a:endCxn id="39" idx="0"/>
            </p:cNvCxnSpPr>
            <p:nvPr/>
          </p:nvCxnSpPr>
          <p:spPr bwMode="auto">
            <a:xfrm>
              <a:off x="4106863" y="3252789"/>
              <a:ext cx="114300" cy="163353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26"/>
            <p:cNvCxnSpPr>
              <a:cxnSpLocks noChangeShapeType="1"/>
              <a:stCxn id="43" idx="6"/>
              <a:endCxn id="38" idx="2"/>
            </p:cNvCxnSpPr>
            <p:nvPr/>
          </p:nvCxnSpPr>
          <p:spPr bwMode="auto">
            <a:xfrm>
              <a:off x="4403725" y="2951164"/>
              <a:ext cx="1644650" cy="4222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27"/>
            <p:cNvCxnSpPr>
              <a:cxnSpLocks noChangeShapeType="1"/>
              <a:stCxn id="38" idx="6"/>
              <a:endCxn id="40" idx="1"/>
            </p:cNvCxnSpPr>
            <p:nvPr/>
          </p:nvCxnSpPr>
          <p:spPr bwMode="auto">
            <a:xfrm>
              <a:off x="6642100" y="3373439"/>
              <a:ext cx="1125538" cy="3127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28"/>
            <p:cNvCxnSpPr>
              <a:cxnSpLocks noChangeShapeType="1"/>
              <a:stCxn id="42" idx="3"/>
              <a:endCxn id="40" idx="7"/>
            </p:cNvCxnSpPr>
            <p:nvPr/>
          </p:nvCxnSpPr>
          <p:spPr bwMode="auto">
            <a:xfrm flipH="1">
              <a:off x="8161339" y="2428875"/>
              <a:ext cx="231775" cy="1257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8" name="Group 57"/>
          <p:cNvGrpSpPr/>
          <p:nvPr/>
        </p:nvGrpSpPr>
        <p:grpSpPr>
          <a:xfrm>
            <a:off x="8289705" y="1873938"/>
            <a:ext cx="3719698" cy="3230599"/>
            <a:chOff x="3760788" y="1752600"/>
            <a:chExt cx="5106988" cy="4435476"/>
          </a:xfrm>
        </p:grpSpPr>
        <p:sp>
          <p:nvSpPr>
            <p:cNvPr id="59" name="Rectangle 3"/>
            <p:cNvSpPr>
              <a:spLocks noChangeArrowheads="1"/>
            </p:cNvSpPr>
            <p:nvPr/>
          </p:nvSpPr>
          <p:spPr bwMode="auto">
            <a:xfrm>
              <a:off x="3760788" y="2719389"/>
              <a:ext cx="23812" cy="79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0" name="Rectangle 4"/>
            <p:cNvSpPr>
              <a:spLocks noChangeArrowheads="1"/>
            </p:cNvSpPr>
            <p:nvPr/>
          </p:nvSpPr>
          <p:spPr bwMode="auto">
            <a:xfrm>
              <a:off x="6176963" y="3673475"/>
              <a:ext cx="23812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8399464" y="36734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3852864" y="57562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5781676" y="17526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5853114" y="44958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6067426" y="30892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6" name="Oval 10"/>
            <p:cNvSpPr>
              <a:spLocks noChangeArrowheads="1"/>
            </p:cNvSpPr>
            <p:nvPr/>
          </p:nvSpPr>
          <p:spPr bwMode="auto">
            <a:xfrm>
              <a:off x="3943351" y="49053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8</a:t>
              </a:r>
            </a:p>
          </p:txBody>
        </p:sp>
        <p:sp>
          <p:nvSpPr>
            <p:cNvPr id="67" name="Oval 11"/>
            <p:cNvSpPr>
              <a:spLocks noChangeArrowheads="1"/>
            </p:cNvSpPr>
            <p:nvPr/>
          </p:nvSpPr>
          <p:spPr bwMode="auto">
            <a:xfrm>
              <a:off x="7686676" y="36226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8" name="Oval 12"/>
            <p:cNvSpPr>
              <a:spLocks noChangeArrowheads="1"/>
            </p:cNvSpPr>
            <p:nvPr/>
          </p:nvSpPr>
          <p:spPr bwMode="auto">
            <a:xfrm>
              <a:off x="4940301" y="36020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8312151" y="19256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3829051" y="26670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6148389" y="56213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9</a:t>
              </a:r>
            </a:p>
          </p:txBody>
        </p:sp>
        <p:cxnSp>
          <p:nvCxnSpPr>
            <p:cNvPr id="72" name="AutoShape 16"/>
            <p:cNvCxnSpPr>
              <a:cxnSpLocks noChangeShapeType="1"/>
              <a:stCxn id="63" idx="2"/>
              <a:endCxn id="70" idx="7"/>
            </p:cNvCxnSpPr>
            <p:nvPr/>
          </p:nvCxnSpPr>
          <p:spPr bwMode="auto">
            <a:xfrm flipH="1">
              <a:off x="4303713" y="2036764"/>
              <a:ext cx="1458912" cy="69373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17"/>
            <p:cNvCxnSpPr>
              <a:cxnSpLocks noChangeShapeType="1"/>
              <a:stCxn id="63" idx="4"/>
              <a:endCxn id="65" idx="0"/>
            </p:cNvCxnSpPr>
            <p:nvPr/>
          </p:nvCxnSpPr>
          <p:spPr bwMode="auto">
            <a:xfrm>
              <a:off x="6059488" y="2338389"/>
              <a:ext cx="285750" cy="7318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18"/>
            <p:cNvCxnSpPr>
              <a:cxnSpLocks noChangeShapeType="1"/>
              <a:stCxn id="69" idx="2"/>
              <a:endCxn id="65" idx="7"/>
            </p:cNvCxnSpPr>
            <p:nvPr/>
          </p:nvCxnSpPr>
          <p:spPr bwMode="auto">
            <a:xfrm flipH="1">
              <a:off x="6542088" y="2209801"/>
              <a:ext cx="1751012" cy="942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19"/>
            <p:cNvCxnSpPr>
              <a:cxnSpLocks noChangeShapeType="1"/>
              <a:stCxn id="67" idx="2"/>
              <a:endCxn id="64" idx="7"/>
            </p:cNvCxnSpPr>
            <p:nvPr/>
          </p:nvCxnSpPr>
          <p:spPr bwMode="auto">
            <a:xfrm flipH="1">
              <a:off x="6327775" y="3906838"/>
              <a:ext cx="1339850" cy="652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20"/>
            <p:cNvCxnSpPr>
              <a:cxnSpLocks noChangeShapeType="1"/>
              <a:stCxn id="67" idx="3"/>
              <a:endCxn id="71" idx="7"/>
            </p:cNvCxnSpPr>
            <p:nvPr/>
          </p:nvCxnSpPr>
          <p:spPr bwMode="auto">
            <a:xfrm flipH="1">
              <a:off x="6623050" y="4125914"/>
              <a:ext cx="1144588" cy="1558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21"/>
            <p:cNvCxnSpPr>
              <a:cxnSpLocks noChangeShapeType="1"/>
              <a:stCxn id="66" idx="6"/>
              <a:endCxn id="71" idx="2"/>
            </p:cNvCxnSpPr>
            <p:nvPr/>
          </p:nvCxnSpPr>
          <p:spPr bwMode="auto">
            <a:xfrm>
              <a:off x="4518026" y="5189538"/>
              <a:ext cx="1611313" cy="7159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AutoShape 22"/>
            <p:cNvCxnSpPr>
              <a:cxnSpLocks noChangeShapeType="1"/>
              <a:stCxn id="64" idx="4"/>
              <a:endCxn id="71" idx="1"/>
            </p:cNvCxnSpPr>
            <p:nvPr/>
          </p:nvCxnSpPr>
          <p:spPr bwMode="auto">
            <a:xfrm>
              <a:off x="6130926" y="5081588"/>
              <a:ext cx="98425" cy="603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23"/>
            <p:cNvCxnSpPr>
              <a:cxnSpLocks noChangeShapeType="1"/>
              <a:stCxn id="68" idx="5"/>
              <a:endCxn id="64" idx="1"/>
            </p:cNvCxnSpPr>
            <p:nvPr/>
          </p:nvCxnSpPr>
          <p:spPr bwMode="auto">
            <a:xfrm>
              <a:off x="5414963" y="4105276"/>
              <a:ext cx="519112" cy="454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24"/>
            <p:cNvCxnSpPr>
              <a:cxnSpLocks noChangeShapeType="1"/>
              <a:stCxn id="70" idx="5"/>
              <a:endCxn id="68" idx="1"/>
            </p:cNvCxnSpPr>
            <p:nvPr/>
          </p:nvCxnSpPr>
          <p:spPr bwMode="auto">
            <a:xfrm>
              <a:off x="4303713" y="3170238"/>
              <a:ext cx="717550" cy="495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25"/>
            <p:cNvCxnSpPr>
              <a:cxnSpLocks noChangeShapeType="1"/>
              <a:stCxn id="70" idx="4"/>
              <a:endCxn id="66" idx="0"/>
            </p:cNvCxnSpPr>
            <p:nvPr/>
          </p:nvCxnSpPr>
          <p:spPr bwMode="auto">
            <a:xfrm>
              <a:off x="4106863" y="3252789"/>
              <a:ext cx="114300" cy="163353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26"/>
            <p:cNvCxnSpPr>
              <a:cxnSpLocks noChangeShapeType="1"/>
              <a:stCxn id="70" idx="6"/>
              <a:endCxn id="65" idx="2"/>
            </p:cNvCxnSpPr>
            <p:nvPr/>
          </p:nvCxnSpPr>
          <p:spPr bwMode="auto">
            <a:xfrm>
              <a:off x="4403725" y="2951164"/>
              <a:ext cx="1644650" cy="4222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27"/>
            <p:cNvCxnSpPr>
              <a:cxnSpLocks noChangeShapeType="1"/>
              <a:stCxn id="65" idx="6"/>
              <a:endCxn id="67" idx="1"/>
            </p:cNvCxnSpPr>
            <p:nvPr/>
          </p:nvCxnSpPr>
          <p:spPr bwMode="auto">
            <a:xfrm>
              <a:off x="6642100" y="3373439"/>
              <a:ext cx="1125538" cy="3127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28"/>
            <p:cNvCxnSpPr>
              <a:cxnSpLocks noChangeShapeType="1"/>
              <a:stCxn id="69" idx="3"/>
              <a:endCxn id="67" idx="7"/>
            </p:cNvCxnSpPr>
            <p:nvPr/>
          </p:nvCxnSpPr>
          <p:spPr bwMode="auto">
            <a:xfrm flipH="1">
              <a:off x="8161339" y="2428875"/>
              <a:ext cx="231775" cy="1257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4535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Topological Sort: Improved Algorithm – 2</a:t>
            </a:r>
            <a:endParaRPr lang="en-US" alt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52615" y="2209800"/>
            <a:ext cx="3406131" cy="2958263"/>
            <a:chOff x="3760788" y="1752600"/>
            <a:chExt cx="5106988" cy="4435476"/>
          </a:xfrm>
        </p:grpSpPr>
        <p:sp>
          <p:nvSpPr>
            <p:cNvPr id="31749" name="Rectangle 3"/>
            <p:cNvSpPr>
              <a:spLocks noChangeArrowheads="1"/>
            </p:cNvSpPr>
            <p:nvPr/>
          </p:nvSpPr>
          <p:spPr bwMode="auto">
            <a:xfrm>
              <a:off x="3760788" y="2719389"/>
              <a:ext cx="23812" cy="79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6176963" y="3673475"/>
              <a:ext cx="23812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8399464" y="36734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3852864" y="57562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6727" name="Oval 7"/>
            <p:cNvSpPr>
              <a:spLocks noChangeArrowheads="1"/>
            </p:cNvSpPr>
            <p:nvPr/>
          </p:nvSpPr>
          <p:spPr bwMode="auto">
            <a:xfrm>
              <a:off x="5781676" y="17526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728" name="Oval 8"/>
            <p:cNvSpPr>
              <a:spLocks noChangeArrowheads="1"/>
            </p:cNvSpPr>
            <p:nvPr/>
          </p:nvSpPr>
          <p:spPr bwMode="auto">
            <a:xfrm>
              <a:off x="5853114" y="44958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7</a:t>
              </a:r>
            </a:p>
          </p:txBody>
        </p:sp>
        <p:sp>
          <p:nvSpPr>
            <p:cNvPr id="31755" name="Oval 9"/>
            <p:cNvSpPr>
              <a:spLocks noChangeArrowheads="1"/>
            </p:cNvSpPr>
            <p:nvPr/>
          </p:nvSpPr>
          <p:spPr bwMode="auto">
            <a:xfrm>
              <a:off x="6067426" y="30892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6730" name="Oval 10"/>
            <p:cNvSpPr>
              <a:spLocks noChangeArrowheads="1"/>
            </p:cNvSpPr>
            <p:nvPr/>
          </p:nvSpPr>
          <p:spPr bwMode="auto">
            <a:xfrm>
              <a:off x="3943351" y="49053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8</a:t>
              </a:r>
            </a:p>
          </p:txBody>
        </p:sp>
        <p:sp>
          <p:nvSpPr>
            <p:cNvPr id="31757" name="Oval 11"/>
            <p:cNvSpPr>
              <a:spLocks noChangeArrowheads="1"/>
            </p:cNvSpPr>
            <p:nvPr/>
          </p:nvSpPr>
          <p:spPr bwMode="auto">
            <a:xfrm>
              <a:off x="7686676" y="36226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6732" name="Oval 12"/>
            <p:cNvSpPr>
              <a:spLocks noChangeArrowheads="1"/>
            </p:cNvSpPr>
            <p:nvPr/>
          </p:nvSpPr>
          <p:spPr bwMode="auto">
            <a:xfrm>
              <a:off x="4940301" y="36020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59" name="Oval 13"/>
            <p:cNvSpPr>
              <a:spLocks noChangeArrowheads="1"/>
            </p:cNvSpPr>
            <p:nvPr/>
          </p:nvSpPr>
          <p:spPr bwMode="auto">
            <a:xfrm>
              <a:off x="8312151" y="19256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6734" name="Oval 14"/>
            <p:cNvSpPr>
              <a:spLocks noChangeArrowheads="1"/>
            </p:cNvSpPr>
            <p:nvPr/>
          </p:nvSpPr>
          <p:spPr bwMode="auto">
            <a:xfrm>
              <a:off x="3829051" y="26670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735" name="Oval 15"/>
            <p:cNvSpPr>
              <a:spLocks noChangeArrowheads="1"/>
            </p:cNvSpPr>
            <p:nvPr/>
          </p:nvSpPr>
          <p:spPr bwMode="auto">
            <a:xfrm>
              <a:off x="6148389" y="56213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9</a:t>
              </a:r>
            </a:p>
          </p:txBody>
        </p:sp>
        <p:cxnSp>
          <p:nvCxnSpPr>
            <p:cNvPr id="31762" name="AutoShape 16"/>
            <p:cNvCxnSpPr>
              <a:cxnSpLocks noChangeShapeType="1"/>
              <a:stCxn id="286727" idx="2"/>
              <a:endCxn id="286734" idx="7"/>
            </p:cNvCxnSpPr>
            <p:nvPr/>
          </p:nvCxnSpPr>
          <p:spPr bwMode="auto">
            <a:xfrm flipH="1">
              <a:off x="4303713" y="2036764"/>
              <a:ext cx="1458912" cy="69373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3" name="AutoShape 17"/>
            <p:cNvCxnSpPr>
              <a:cxnSpLocks noChangeShapeType="1"/>
              <a:stCxn id="286727" idx="4"/>
              <a:endCxn id="31755" idx="0"/>
            </p:cNvCxnSpPr>
            <p:nvPr/>
          </p:nvCxnSpPr>
          <p:spPr bwMode="auto">
            <a:xfrm>
              <a:off x="6059488" y="2338389"/>
              <a:ext cx="285750" cy="7318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4" name="AutoShape 18"/>
            <p:cNvCxnSpPr>
              <a:cxnSpLocks noChangeShapeType="1"/>
              <a:stCxn id="31759" idx="2"/>
              <a:endCxn id="31755" idx="7"/>
            </p:cNvCxnSpPr>
            <p:nvPr/>
          </p:nvCxnSpPr>
          <p:spPr bwMode="auto">
            <a:xfrm flipH="1">
              <a:off x="6542088" y="2209801"/>
              <a:ext cx="1751012" cy="942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5" name="AutoShape 19"/>
            <p:cNvCxnSpPr>
              <a:cxnSpLocks noChangeShapeType="1"/>
              <a:stCxn id="31757" idx="2"/>
              <a:endCxn id="286728" idx="7"/>
            </p:cNvCxnSpPr>
            <p:nvPr/>
          </p:nvCxnSpPr>
          <p:spPr bwMode="auto">
            <a:xfrm flipH="1">
              <a:off x="6327775" y="3906838"/>
              <a:ext cx="1339850" cy="652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6" name="AutoShape 20"/>
            <p:cNvCxnSpPr>
              <a:cxnSpLocks noChangeShapeType="1"/>
              <a:stCxn id="31757" idx="3"/>
              <a:endCxn id="286735" idx="7"/>
            </p:cNvCxnSpPr>
            <p:nvPr/>
          </p:nvCxnSpPr>
          <p:spPr bwMode="auto">
            <a:xfrm flipH="1">
              <a:off x="6623050" y="4125914"/>
              <a:ext cx="1144588" cy="1558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7" name="AutoShape 21"/>
            <p:cNvCxnSpPr>
              <a:cxnSpLocks noChangeShapeType="1"/>
              <a:stCxn id="286730" idx="6"/>
              <a:endCxn id="286735" idx="2"/>
            </p:cNvCxnSpPr>
            <p:nvPr/>
          </p:nvCxnSpPr>
          <p:spPr bwMode="auto">
            <a:xfrm>
              <a:off x="4518026" y="5189538"/>
              <a:ext cx="1611313" cy="7159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8" name="AutoShape 22"/>
            <p:cNvCxnSpPr>
              <a:cxnSpLocks noChangeShapeType="1"/>
              <a:stCxn id="286728" idx="4"/>
              <a:endCxn id="286735" idx="1"/>
            </p:cNvCxnSpPr>
            <p:nvPr/>
          </p:nvCxnSpPr>
          <p:spPr bwMode="auto">
            <a:xfrm>
              <a:off x="6130926" y="5081588"/>
              <a:ext cx="98425" cy="603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AutoShape 23"/>
            <p:cNvCxnSpPr>
              <a:cxnSpLocks noChangeShapeType="1"/>
              <a:stCxn id="286732" idx="5"/>
              <a:endCxn id="286728" idx="1"/>
            </p:cNvCxnSpPr>
            <p:nvPr/>
          </p:nvCxnSpPr>
          <p:spPr bwMode="auto">
            <a:xfrm>
              <a:off x="5414963" y="4105276"/>
              <a:ext cx="519112" cy="454025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0" name="AutoShape 24"/>
            <p:cNvCxnSpPr>
              <a:cxnSpLocks noChangeShapeType="1"/>
              <a:stCxn id="286734" idx="5"/>
              <a:endCxn id="286732" idx="1"/>
            </p:cNvCxnSpPr>
            <p:nvPr/>
          </p:nvCxnSpPr>
          <p:spPr bwMode="auto">
            <a:xfrm>
              <a:off x="4303713" y="3170238"/>
              <a:ext cx="717550" cy="4953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1" name="AutoShape 25"/>
            <p:cNvCxnSpPr>
              <a:cxnSpLocks noChangeShapeType="1"/>
              <a:stCxn id="286734" idx="4"/>
              <a:endCxn id="286730" idx="0"/>
            </p:cNvCxnSpPr>
            <p:nvPr/>
          </p:nvCxnSpPr>
          <p:spPr bwMode="auto">
            <a:xfrm>
              <a:off x="4106863" y="3252789"/>
              <a:ext cx="114300" cy="16335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2" name="AutoShape 26"/>
            <p:cNvCxnSpPr>
              <a:cxnSpLocks noChangeShapeType="1"/>
              <a:stCxn id="286734" idx="6"/>
              <a:endCxn id="31755" idx="2"/>
            </p:cNvCxnSpPr>
            <p:nvPr/>
          </p:nvCxnSpPr>
          <p:spPr bwMode="auto">
            <a:xfrm>
              <a:off x="4403725" y="2951164"/>
              <a:ext cx="1644650" cy="4222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3" name="AutoShape 27"/>
            <p:cNvCxnSpPr>
              <a:cxnSpLocks noChangeShapeType="1"/>
              <a:stCxn id="31755" idx="6"/>
              <a:endCxn id="31757" idx="1"/>
            </p:cNvCxnSpPr>
            <p:nvPr/>
          </p:nvCxnSpPr>
          <p:spPr bwMode="auto">
            <a:xfrm>
              <a:off x="6642100" y="3373439"/>
              <a:ext cx="1125538" cy="3127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4" name="AutoShape 28"/>
            <p:cNvCxnSpPr>
              <a:cxnSpLocks noChangeShapeType="1"/>
              <a:stCxn id="31759" idx="3"/>
              <a:endCxn id="31757" idx="7"/>
            </p:cNvCxnSpPr>
            <p:nvPr/>
          </p:nvCxnSpPr>
          <p:spPr bwMode="auto">
            <a:xfrm flipH="1">
              <a:off x="8161339" y="2428875"/>
              <a:ext cx="231775" cy="1257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/>
          <p:cNvGrpSpPr/>
          <p:nvPr/>
        </p:nvGrpSpPr>
        <p:grpSpPr>
          <a:xfrm>
            <a:off x="4174962" y="2228018"/>
            <a:ext cx="3516567" cy="3054178"/>
            <a:chOff x="3760788" y="1752600"/>
            <a:chExt cx="5106988" cy="4435476"/>
          </a:xfrm>
        </p:grpSpPr>
        <p:sp>
          <p:nvSpPr>
            <p:cNvPr id="32" name="Rectangle 3"/>
            <p:cNvSpPr>
              <a:spLocks noChangeArrowheads="1"/>
            </p:cNvSpPr>
            <p:nvPr/>
          </p:nvSpPr>
          <p:spPr bwMode="auto">
            <a:xfrm>
              <a:off x="3760788" y="2719389"/>
              <a:ext cx="23812" cy="79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6176963" y="3673475"/>
              <a:ext cx="23812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8399464" y="36734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864" y="57562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5781676" y="17526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5853114" y="44958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7</a:t>
              </a:r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6067426" y="30892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3943351" y="49053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8</a:t>
              </a:r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7686676" y="36226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4940301" y="36020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6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8312151" y="19256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3829051" y="26670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148389" y="56213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9</a:t>
              </a:r>
            </a:p>
          </p:txBody>
        </p:sp>
        <p:cxnSp>
          <p:nvCxnSpPr>
            <p:cNvPr id="45" name="AutoShape 16"/>
            <p:cNvCxnSpPr>
              <a:cxnSpLocks noChangeShapeType="1"/>
              <a:stCxn id="36" idx="2"/>
              <a:endCxn id="43" idx="7"/>
            </p:cNvCxnSpPr>
            <p:nvPr/>
          </p:nvCxnSpPr>
          <p:spPr bwMode="auto">
            <a:xfrm flipH="1">
              <a:off x="4303713" y="2036764"/>
              <a:ext cx="1458912" cy="69373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17"/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>
              <a:off x="6059488" y="2338389"/>
              <a:ext cx="285750" cy="7318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8"/>
            <p:cNvCxnSpPr>
              <a:cxnSpLocks noChangeShapeType="1"/>
              <a:stCxn id="42" idx="2"/>
              <a:endCxn id="38" idx="7"/>
            </p:cNvCxnSpPr>
            <p:nvPr/>
          </p:nvCxnSpPr>
          <p:spPr bwMode="auto">
            <a:xfrm flipH="1">
              <a:off x="6542088" y="2209801"/>
              <a:ext cx="1751012" cy="942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40" idx="2"/>
              <a:endCxn id="37" idx="7"/>
            </p:cNvCxnSpPr>
            <p:nvPr/>
          </p:nvCxnSpPr>
          <p:spPr bwMode="auto">
            <a:xfrm flipH="1">
              <a:off x="6327775" y="3906838"/>
              <a:ext cx="1339850" cy="652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20"/>
            <p:cNvCxnSpPr>
              <a:cxnSpLocks noChangeShapeType="1"/>
              <a:stCxn id="40" idx="3"/>
              <a:endCxn id="44" idx="7"/>
            </p:cNvCxnSpPr>
            <p:nvPr/>
          </p:nvCxnSpPr>
          <p:spPr bwMode="auto">
            <a:xfrm flipH="1">
              <a:off x="6623050" y="4125914"/>
              <a:ext cx="1144588" cy="1558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21"/>
            <p:cNvCxnSpPr>
              <a:cxnSpLocks noChangeShapeType="1"/>
              <a:stCxn id="39" idx="6"/>
              <a:endCxn id="44" idx="2"/>
            </p:cNvCxnSpPr>
            <p:nvPr/>
          </p:nvCxnSpPr>
          <p:spPr bwMode="auto">
            <a:xfrm>
              <a:off x="4518026" y="5189538"/>
              <a:ext cx="1611313" cy="7159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22"/>
            <p:cNvCxnSpPr>
              <a:cxnSpLocks noChangeShapeType="1"/>
              <a:stCxn id="37" idx="4"/>
              <a:endCxn id="44" idx="1"/>
            </p:cNvCxnSpPr>
            <p:nvPr/>
          </p:nvCxnSpPr>
          <p:spPr bwMode="auto">
            <a:xfrm>
              <a:off x="6130926" y="5081588"/>
              <a:ext cx="98425" cy="603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23"/>
            <p:cNvCxnSpPr>
              <a:cxnSpLocks noChangeShapeType="1"/>
              <a:stCxn id="41" idx="5"/>
              <a:endCxn id="37" idx="1"/>
            </p:cNvCxnSpPr>
            <p:nvPr/>
          </p:nvCxnSpPr>
          <p:spPr bwMode="auto">
            <a:xfrm>
              <a:off x="5414963" y="4105276"/>
              <a:ext cx="519112" cy="4540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24"/>
            <p:cNvCxnSpPr>
              <a:cxnSpLocks noChangeShapeType="1"/>
              <a:stCxn id="43" idx="5"/>
              <a:endCxn id="41" idx="1"/>
            </p:cNvCxnSpPr>
            <p:nvPr/>
          </p:nvCxnSpPr>
          <p:spPr bwMode="auto">
            <a:xfrm>
              <a:off x="4303713" y="3170238"/>
              <a:ext cx="717550" cy="4953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25"/>
            <p:cNvCxnSpPr>
              <a:cxnSpLocks noChangeShapeType="1"/>
              <a:stCxn id="43" idx="4"/>
              <a:endCxn id="39" idx="0"/>
            </p:cNvCxnSpPr>
            <p:nvPr/>
          </p:nvCxnSpPr>
          <p:spPr bwMode="auto">
            <a:xfrm>
              <a:off x="4106863" y="3252789"/>
              <a:ext cx="114300" cy="16335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26"/>
            <p:cNvCxnSpPr>
              <a:cxnSpLocks noChangeShapeType="1"/>
              <a:stCxn id="43" idx="6"/>
              <a:endCxn id="38" idx="2"/>
            </p:cNvCxnSpPr>
            <p:nvPr/>
          </p:nvCxnSpPr>
          <p:spPr bwMode="auto">
            <a:xfrm>
              <a:off x="4403725" y="2951164"/>
              <a:ext cx="1644650" cy="4222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27"/>
            <p:cNvCxnSpPr>
              <a:cxnSpLocks noChangeShapeType="1"/>
              <a:stCxn id="38" idx="6"/>
              <a:endCxn id="40" idx="1"/>
            </p:cNvCxnSpPr>
            <p:nvPr/>
          </p:nvCxnSpPr>
          <p:spPr bwMode="auto">
            <a:xfrm>
              <a:off x="6642100" y="3373439"/>
              <a:ext cx="1125538" cy="3127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28"/>
            <p:cNvCxnSpPr>
              <a:cxnSpLocks noChangeShapeType="1"/>
              <a:stCxn id="42" idx="3"/>
              <a:endCxn id="40" idx="7"/>
            </p:cNvCxnSpPr>
            <p:nvPr/>
          </p:nvCxnSpPr>
          <p:spPr bwMode="auto">
            <a:xfrm flipH="1">
              <a:off x="8161339" y="2428875"/>
              <a:ext cx="231775" cy="1257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8" name="Group 57"/>
          <p:cNvGrpSpPr/>
          <p:nvPr/>
        </p:nvGrpSpPr>
        <p:grpSpPr>
          <a:xfrm>
            <a:off x="8462134" y="2290372"/>
            <a:ext cx="3525363" cy="3061817"/>
            <a:chOff x="3760788" y="1752600"/>
            <a:chExt cx="5106988" cy="4435476"/>
          </a:xfrm>
        </p:grpSpPr>
        <p:sp>
          <p:nvSpPr>
            <p:cNvPr id="59" name="Rectangle 3"/>
            <p:cNvSpPr>
              <a:spLocks noChangeArrowheads="1"/>
            </p:cNvSpPr>
            <p:nvPr/>
          </p:nvSpPr>
          <p:spPr bwMode="auto">
            <a:xfrm>
              <a:off x="3760788" y="2719389"/>
              <a:ext cx="23812" cy="79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0" name="Rectangle 4"/>
            <p:cNvSpPr>
              <a:spLocks noChangeArrowheads="1"/>
            </p:cNvSpPr>
            <p:nvPr/>
          </p:nvSpPr>
          <p:spPr bwMode="auto">
            <a:xfrm>
              <a:off x="6176963" y="3673475"/>
              <a:ext cx="23812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8399464" y="36734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3852864" y="57562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5781676" y="17526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5853114" y="44958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7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6067426" y="30892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10"/>
            <p:cNvSpPr>
              <a:spLocks noChangeArrowheads="1"/>
            </p:cNvSpPr>
            <p:nvPr/>
          </p:nvSpPr>
          <p:spPr bwMode="auto">
            <a:xfrm>
              <a:off x="3943351" y="49053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8</a:t>
              </a:r>
            </a:p>
          </p:txBody>
        </p:sp>
        <p:sp>
          <p:nvSpPr>
            <p:cNvPr id="67" name="Oval 11"/>
            <p:cNvSpPr>
              <a:spLocks noChangeArrowheads="1"/>
            </p:cNvSpPr>
            <p:nvPr/>
          </p:nvSpPr>
          <p:spPr bwMode="auto">
            <a:xfrm>
              <a:off x="7686676" y="36226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5</a:t>
              </a:r>
            </a:p>
          </p:txBody>
        </p:sp>
        <p:sp>
          <p:nvSpPr>
            <p:cNvPr id="68" name="Oval 12"/>
            <p:cNvSpPr>
              <a:spLocks noChangeArrowheads="1"/>
            </p:cNvSpPr>
            <p:nvPr/>
          </p:nvSpPr>
          <p:spPr bwMode="auto">
            <a:xfrm>
              <a:off x="4940301" y="36020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6</a:t>
              </a:r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8312151" y="19256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3829051" y="26670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6148389" y="56213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9</a:t>
              </a:r>
            </a:p>
          </p:txBody>
        </p:sp>
        <p:cxnSp>
          <p:nvCxnSpPr>
            <p:cNvPr id="72" name="AutoShape 16"/>
            <p:cNvCxnSpPr>
              <a:cxnSpLocks noChangeShapeType="1"/>
              <a:stCxn id="63" idx="2"/>
              <a:endCxn id="70" idx="7"/>
            </p:cNvCxnSpPr>
            <p:nvPr/>
          </p:nvCxnSpPr>
          <p:spPr bwMode="auto">
            <a:xfrm flipH="1">
              <a:off x="4303713" y="2036764"/>
              <a:ext cx="1458912" cy="69373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17"/>
            <p:cNvCxnSpPr>
              <a:cxnSpLocks noChangeShapeType="1"/>
              <a:stCxn id="63" idx="4"/>
              <a:endCxn id="65" idx="0"/>
            </p:cNvCxnSpPr>
            <p:nvPr/>
          </p:nvCxnSpPr>
          <p:spPr bwMode="auto">
            <a:xfrm>
              <a:off x="6059488" y="2338389"/>
              <a:ext cx="285750" cy="7318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18"/>
            <p:cNvCxnSpPr>
              <a:cxnSpLocks noChangeShapeType="1"/>
              <a:stCxn id="69" idx="2"/>
              <a:endCxn id="65" idx="7"/>
            </p:cNvCxnSpPr>
            <p:nvPr/>
          </p:nvCxnSpPr>
          <p:spPr bwMode="auto">
            <a:xfrm flipH="1">
              <a:off x="6542088" y="2209801"/>
              <a:ext cx="1751012" cy="942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19"/>
            <p:cNvCxnSpPr>
              <a:cxnSpLocks noChangeShapeType="1"/>
              <a:stCxn id="67" idx="2"/>
              <a:endCxn id="64" idx="7"/>
            </p:cNvCxnSpPr>
            <p:nvPr/>
          </p:nvCxnSpPr>
          <p:spPr bwMode="auto">
            <a:xfrm flipH="1">
              <a:off x="6327775" y="3906838"/>
              <a:ext cx="1339850" cy="652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20"/>
            <p:cNvCxnSpPr>
              <a:cxnSpLocks noChangeShapeType="1"/>
              <a:stCxn id="67" idx="3"/>
              <a:endCxn id="71" idx="7"/>
            </p:cNvCxnSpPr>
            <p:nvPr/>
          </p:nvCxnSpPr>
          <p:spPr bwMode="auto">
            <a:xfrm flipH="1">
              <a:off x="6623050" y="4125914"/>
              <a:ext cx="1144588" cy="1558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21"/>
            <p:cNvCxnSpPr>
              <a:cxnSpLocks noChangeShapeType="1"/>
              <a:stCxn id="66" idx="6"/>
              <a:endCxn id="71" idx="2"/>
            </p:cNvCxnSpPr>
            <p:nvPr/>
          </p:nvCxnSpPr>
          <p:spPr bwMode="auto">
            <a:xfrm>
              <a:off x="4518026" y="5189538"/>
              <a:ext cx="1611313" cy="7159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AutoShape 22"/>
            <p:cNvCxnSpPr>
              <a:cxnSpLocks noChangeShapeType="1"/>
              <a:stCxn id="64" idx="4"/>
              <a:endCxn id="71" idx="1"/>
            </p:cNvCxnSpPr>
            <p:nvPr/>
          </p:nvCxnSpPr>
          <p:spPr bwMode="auto">
            <a:xfrm>
              <a:off x="6130926" y="5081588"/>
              <a:ext cx="98425" cy="603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23"/>
            <p:cNvCxnSpPr>
              <a:cxnSpLocks noChangeShapeType="1"/>
              <a:stCxn id="68" idx="5"/>
              <a:endCxn id="64" idx="1"/>
            </p:cNvCxnSpPr>
            <p:nvPr/>
          </p:nvCxnSpPr>
          <p:spPr bwMode="auto">
            <a:xfrm>
              <a:off x="5414963" y="4105276"/>
              <a:ext cx="519112" cy="4540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24"/>
            <p:cNvCxnSpPr>
              <a:cxnSpLocks noChangeShapeType="1"/>
              <a:stCxn id="70" idx="5"/>
              <a:endCxn id="68" idx="1"/>
            </p:cNvCxnSpPr>
            <p:nvPr/>
          </p:nvCxnSpPr>
          <p:spPr bwMode="auto">
            <a:xfrm>
              <a:off x="4303713" y="3170238"/>
              <a:ext cx="717550" cy="495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25"/>
            <p:cNvCxnSpPr>
              <a:cxnSpLocks noChangeShapeType="1"/>
              <a:stCxn id="70" idx="4"/>
              <a:endCxn id="66" idx="0"/>
            </p:cNvCxnSpPr>
            <p:nvPr/>
          </p:nvCxnSpPr>
          <p:spPr bwMode="auto">
            <a:xfrm>
              <a:off x="4106863" y="3252789"/>
              <a:ext cx="114300" cy="16335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26"/>
            <p:cNvCxnSpPr>
              <a:cxnSpLocks noChangeShapeType="1"/>
              <a:stCxn id="70" idx="6"/>
              <a:endCxn id="65" idx="2"/>
            </p:cNvCxnSpPr>
            <p:nvPr/>
          </p:nvCxnSpPr>
          <p:spPr bwMode="auto">
            <a:xfrm>
              <a:off x="4403725" y="2951164"/>
              <a:ext cx="1644650" cy="422275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27"/>
            <p:cNvCxnSpPr>
              <a:cxnSpLocks noChangeShapeType="1"/>
              <a:stCxn id="65" idx="6"/>
              <a:endCxn id="67" idx="1"/>
            </p:cNvCxnSpPr>
            <p:nvPr/>
          </p:nvCxnSpPr>
          <p:spPr bwMode="auto">
            <a:xfrm>
              <a:off x="6642100" y="3373439"/>
              <a:ext cx="1125538" cy="31273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28"/>
            <p:cNvCxnSpPr>
              <a:cxnSpLocks noChangeShapeType="1"/>
              <a:stCxn id="69" idx="3"/>
              <a:endCxn id="67" idx="7"/>
            </p:cNvCxnSpPr>
            <p:nvPr/>
          </p:nvCxnSpPr>
          <p:spPr bwMode="auto">
            <a:xfrm flipH="1">
              <a:off x="8161339" y="2428875"/>
              <a:ext cx="231775" cy="1257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77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Topological Sort: Improved Algorithm – </a:t>
            </a:r>
            <a:r>
              <a:rPr lang="en-US" altLang="en-US" dirty="0" smtClean="0"/>
              <a:t>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99714" y="1529961"/>
            <a:ext cx="3146800" cy="2733031"/>
            <a:chOff x="3760788" y="1752600"/>
            <a:chExt cx="5106988" cy="4435476"/>
          </a:xfrm>
        </p:grpSpPr>
        <p:sp>
          <p:nvSpPr>
            <p:cNvPr id="34821" name="Rectangle 3"/>
            <p:cNvSpPr>
              <a:spLocks noChangeArrowheads="1"/>
            </p:cNvSpPr>
            <p:nvPr/>
          </p:nvSpPr>
          <p:spPr bwMode="auto">
            <a:xfrm>
              <a:off x="3760788" y="2719389"/>
              <a:ext cx="23812" cy="79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4822" name="Rectangle 4"/>
            <p:cNvSpPr>
              <a:spLocks noChangeArrowheads="1"/>
            </p:cNvSpPr>
            <p:nvPr/>
          </p:nvSpPr>
          <p:spPr bwMode="auto">
            <a:xfrm>
              <a:off x="6176963" y="3673475"/>
              <a:ext cx="23812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4823" name="Rectangle 5"/>
            <p:cNvSpPr>
              <a:spLocks noChangeArrowheads="1"/>
            </p:cNvSpPr>
            <p:nvPr/>
          </p:nvSpPr>
          <p:spPr bwMode="auto">
            <a:xfrm>
              <a:off x="8399464" y="36734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4824" name="Rectangle 6"/>
            <p:cNvSpPr>
              <a:spLocks noChangeArrowheads="1"/>
            </p:cNvSpPr>
            <p:nvPr/>
          </p:nvSpPr>
          <p:spPr bwMode="auto">
            <a:xfrm>
              <a:off x="3852864" y="57562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9799" name="Oval 7"/>
            <p:cNvSpPr>
              <a:spLocks noChangeArrowheads="1"/>
            </p:cNvSpPr>
            <p:nvPr/>
          </p:nvSpPr>
          <p:spPr bwMode="auto">
            <a:xfrm>
              <a:off x="5781676" y="17526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9800" name="Oval 8"/>
            <p:cNvSpPr>
              <a:spLocks noChangeArrowheads="1"/>
            </p:cNvSpPr>
            <p:nvPr/>
          </p:nvSpPr>
          <p:spPr bwMode="auto">
            <a:xfrm>
              <a:off x="5853114" y="44958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7</a:t>
              </a:r>
            </a:p>
          </p:txBody>
        </p:sp>
        <p:sp>
          <p:nvSpPr>
            <p:cNvPr id="289801" name="Oval 9"/>
            <p:cNvSpPr>
              <a:spLocks noChangeArrowheads="1"/>
            </p:cNvSpPr>
            <p:nvPr/>
          </p:nvSpPr>
          <p:spPr bwMode="auto">
            <a:xfrm>
              <a:off x="6067426" y="30892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4</a:t>
              </a:r>
            </a:p>
          </p:txBody>
        </p:sp>
        <p:sp>
          <p:nvSpPr>
            <p:cNvPr id="289802" name="Oval 10"/>
            <p:cNvSpPr>
              <a:spLocks noChangeArrowheads="1"/>
            </p:cNvSpPr>
            <p:nvPr/>
          </p:nvSpPr>
          <p:spPr bwMode="auto">
            <a:xfrm>
              <a:off x="3943351" y="49053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8</a:t>
              </a:r>
            </a:p>
          </p:txBody>
        </p:sp>
        <p:sp>
          <p:nvSpPr>
            <p:cNvPr id="289803" name="Oval 11"/>
            <p:cNvSpPr>
              <a:spLocks noChangeArrowheads="1"/>
            </p:cNvSpPr>
            <p:nvPr/>
          </p:nvSpPr>
          <p:spPr bwMode="auto">
            <a:xfrm>
              <a:off x="7686676" y="36226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5</a:t>
              </a:r>
            </a:p>
          </p:txBody>
        </p:sp>
        <p:sp>
          <p:nvSpPr>
            <p:cNvPr id="289804" name="Oval 12"/>
            <p:cNvSpPr>
              <a:spLocks noChangeArrowheads="1"/>
            </p:cNvSpPr>
            <p:nvPr/>
          </p:nvSpPr>
          <p:spPr bwMode="auto">
            <a:xfrm>
              <a:off x="4940301" y="36020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6</a:t>
              </a:r>
            </a:p>
          </p:txBody>
        </p:sp>
        <p:sp>
          <p:nvSpPr>
            <p:cNvPr id="34831" name="Oval 13"/>
            <p:cNvSpPr>
              <a:spLocks noChangeArrowheads="1"/>
            </p:cNvSpPr>
            <p:nvPr/>
          </p:nvSpPr>
          <p:spPr bwMode="auto">
            <a:xfrm>
              <a:off x="8312151" y="19256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289806" name="Oval 14"/>
            <p:cNvSpPr>
              <a:spLocks noChangeArrowheads="1"/>
            </p:cNvSpPr>
            <p:nvPr/>
          </p:nvSpPr>
          <p:spPr bwMode="auto">
            <a:xfrm>
              <a:off x="3829051" y="26670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9807" name="Oval 15"/>
            <p:cNvSpPr>
              <a:spLocks noChangeArrowheads="1"/>
            </p:cNvSpPr>
            <p:nvPr/>
          </p:nvSpPr>
          <p:spPr bwMode="auto">
            <a:xfrm>
              <a:off x="6148389" y="56213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9</a:t>
              </a:r>
            </a:p>
          </p:txBody>
        </p:sp>
        <p:cxnSp>
          <p:nvCxnSpPr>
            <p:cNvPr id="34834" name="AutoShape 16"/>
            <p:cNvCxnSpPr>
              <a:cxnSpLocks noChangeShapeType="1"/>
              <a:stCxn id="289799" idx="2"/>
              <a:endCxn id="289806" idx="7"/>
            </p:cNvCxnSpPr>
            <p:nvPr/>
          </p:nvCxnSpPr>
          <p:spPr bwMode="auto">
            <a:xfrm flipH="1">
              <a:off x="4303713" y="2036764"/>
              <a:ext cx="1458912" cy="69373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5" name="AutoShape 17"/>
            <p:cNvCxnSpPr>
              <a:cxnSpLocks noChangeShapeType="1"/>
              <a:stCxn id="289799" idx="4"/>
              <a:endCxn id="289801" idx="0"/>
            </p:cNvCxnSpPr>
            <p:nvPr/>
          </p:nvCxnSpPr>
          <p:spPr bwMode="auto">
            <a:xfrm>
              <a:off x="6059488" y="2338389"/>
              <a:ext cx="285750" cy="7318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6" name="AutoShape 18"/>
            <p:cNvCxnSpPr>
              <a:cxnSpLocks noChangeShapeType="1"/>
              <a:stCxn id="34831" idx="2"/>
              <a:endCxn id="289801" idx="7"/>
            </p:cNvCxnSpPr>
            <p:nvPr/>
          </p:nvCxnSpPr>
          <p:spPr bwMode="auto">
            <a:xfrm flipH="1">
              <a:off x="6542088" y="2209801"/>
              <a:ext cx="1751012" cy="942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7" name="AutoShape 19"/>
            <p:cNvCxnSpPr>
              <a:cxnSpLocks noChangeShapeType="1"/>
              <a:stCxn id="289803" idx="2"/>
              <a:endCxn id="289800" idx="7"/>
            </p:cNvCxnSpPr>
            <p:nvPr/>
          </p:nvCxnSpPr>
          <p:spPr bwMode="auto">
            <a:xfrm flipH="1">
              <a:off x="6327775" y="3906838"/>
              <a:ext cx="1339850" cy="652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8" name="AutoShape 20"/>
            <p:cNvCxnSpPr>
              <a:cxnSpLocks noChangeShapeType="1"/>
              <a:stCxn id="289803" idx="3"/>
              <a:endCxn id="289807" idx="7"/>
            </p:cNvCxnSpPr>
            <p:nvPr/>
          </p:nvCxnSpPr>
          <p:spPr bwMode="auto">
            <a:xfrm flipH="1">
              <a:off x="6623050" y="4125914"/>
              <a:ext cx="1144588" cy="1558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9" name="AutoShape 21"/>
            <p:cNvCxnSpPr>
              <a:cxnSpLocks noChangeShapeType="1"/>
              <a:stCxn id="289802" idx="6"/>
              <a:endCxn id="289807" idx="2"/>
            </p:cNvCxnSpPr>
            <p:nvPr/>
          </p:nvCxnSpPr>
          <p:spPr bwMode="auto">
            <a:xfrm>
              <a:off x="4518026" y="5189538"/>
              <a:ext cx="1611313" cy="7159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0" name="AutoShape 22"/>
            <p:cNvCxnSpPr>
              <a:cxnSpLocks noChangeShapeType="1"/>
              <a:stCxn id="289800" idx="4"/>
              <a:endCxn id="289807" idx="1"/>
            </p:cNvCxnSpPr>
            <p:nvPr/>
          </p:nvCxnSpPr>
          <p:spPr bwMode="auto">
            <a:xfrm>
              <a:off x="6130926" y="5081588"/>
              <a:ext cx="98425" cy="603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1" name="AutoShape 23"/>
            <p:cNvCxnSpPr>
              <a:cxnSpLocks noChangeShapeType="1"/>
              <a:stCxn id="289804" idx="5"/>
              <a:endCxn id="289800" idx="1"/>
            </p:cNvCxnSpPr>
            <p:nvPr/>
          </p:nvCxnSpPr>
          <p:spPr bwMode="auto">
            <a:xfrm>
              <a:off x="5414963" y="4105276"/>
              <a:ext cx="519112" cy="4540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2" name="AutoShape 24"/>
            <p:cNvCxnSpPr>
              <a:cxnSpLocks noChangeShapeType="1"/>
              <a:stCxn id="289806" idx="5"/>
              <a:endCxn id="289804" idx="1"/>
            </p:cNvCxnSpPr>
            <p:nvPr/>
          </p:nvCxnSpPr>
          <p:spPr bwMode="auto">
            <a:xfrm>
              <a:off x="4303713" y="3170238"/>
              <a:ext cx="717550" cy="495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3" name="AutoShape 25"/>
            <p:cNvCxnSpPr>
              <a:cxnSpLocks noChangeShapeType="1"/>
              <a:stCxn id="289806" idx="4"/>
              <a:endCxn id="289802" idx="0"/>
            </p:cNvCxnSpPr>
            <p:nvPr/>
          </p:nvCxnSpPr>
          <p:spPr bwMode="auto">
            <a:xfrm>
              <a:off x="4106863" y="3252789"/>
              <a:ext cx="114300" cy="16335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4" name="AutoShape 26"/>
            <p:cNvCxnSpPr>
              <a:cxnSpLocks noChangeShapeType="1"/>
              <a:stCxn id="289806" idx="6"/>
              <a:endCxn id="289801" idx="2"/>
            </p:cNvCxnSpPr>
            <p:nvPr/>
          </p:nvCxnSpPr>
          <p:spPr bwMode="auto">
            <a:xfrm>
              <a:off x="4403725" y="2951164"/>
              <a:ext cx="1644650" cy="422275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5" name="AutoShape 27"/>
            <p:cNvCxnSpPr>
              <a:cxnSpLocks noChangeShapeType="1"/>
              <a:stCxn id="289801" idx="6"/>
              <a:endCxn id="289803" idx="1"/>
            </p:cNvCxnSpPr>
            <p:nvPr/>
          </p:nvCxnSpPr>
          <p:spPr bwMode="auto">
            <a:xfrm>
              <a:off x="6642100" y="3373439"/>
              <a:ext cx="1125538" cy="3127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6" name="AutoShape 28"/>
            <p:cNvCxnSpPr>
              <a:cxnSpLocks noChangeShapeType="1"/>
              <a:stCxn id="34831" idx="3"/>
              <a:endCxn id="289803" idx="7"/>
            </p:cNvCxnSpPr>
            <p:nvPr/>
          </p:nvCxnSpPr>
          <p:spPr bwMode="auto">
            <a:xfrm flipH="1">
              <a:off x="8161339" y="2428875"/>
              <a:ext cx="231775" cy="1257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/>
          <p:cNvGrpSpPr/>
          <p:nvPr/>
        </p:nvGrpSpPr>
        <p:grpSpPr>
          <a:xfrm>
            <a:off x="6639915" y="1504339"/>
            <a:ext cx="3203563" cy="2782330"/>
            <a:chOff x="3760788" y="1752600"/>
            <a:chExt cx="5106988" cy="4435476"/>
          </a:xfrm>
        </p:grpSpPr>
        <p:sp>
          <p:nvSpPr>
            <p:cNvPr id="32" name="Rectangle 3"/>
            <p:cNvSpPr>
              <a:spLocks noChangeArrowheads="1"/>
            </p:cNvSpPr>
            <p:nvPr/>
          </p:nvSpPr>
          <p:spPr bwMode="auto">
            <a:xfrm>
              <a:off x="3760788" y="2719389"/>
              <a:ext cx="23812" cy="79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6176963" y="3673475"/>
              <a:ext cx="23812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8399464" y="36734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864" y="57562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5781676" y="17526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5853114" y="44958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7</a:t>
              </a:r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6067426" y="30892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4</a:t>
              </a:r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3943351" y="49053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8</a:t>
              </a:r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7686676" y="36226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5</a:t>
              </a:r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4940301" y="36020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6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8312151" y="19256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3829051" y="26670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3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148389" y="56213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9</a:t>
              </a:r>
            </a:p>
          </p:txBody>
        </p:sp>
        <p:cxnSp>
          <p:nvCxnSpPr>
            <p:cNvPr id="45" name="AutoShape 16"/>
            <p:cNvCxnSpPr>
              <a:cxnSpLocks noChangeShapeType="1"/>
              <a:stCxn id="36" idx="2"/>
              <a:endCxn id="43" idx="7"/>
            </p:cNvCxnSpPr>
            <p:nvPr/>
          </p:nvCxnSpPr>
          <p:spPr bwMode="auto">
            <a:xfrm flipH="1">
              <a:off x="4303713" y="2036764"/>
              <a:ext cx="1458912" cy="69373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17"/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>
              <a:off x="6059488" y="2338389"/>
              <a:ext cx="285750" cy="7318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8"/>
            <p:cNvCxnSpPr>
              <a:cxnSpLocks noChangeShapeType="1"/>
              <a:stCxn id="42" idx="2"/>
              <a:endCxn id="38" idx="7"/>
            </p:cNvCxnSpPr>
            <p:nvPr/>
          </p:nvCxnSpPr>
          <p:spPr bwMode="auto">
            <a:xfrm flipH="1">
              <a:off x="6542088" y="2209801"/>
              <a:ext cx="1751012" cy="942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9"/>
            <p:cNvCxnSpPr>
              <a:cxnSpLocks noChangeShapeType="1"/>
              <a:stCxn id="40" idx="2"/>
              <a:endCxn id="37" idx="7"/>
            </p:cNvCxnSpPr>
            <p:nvPr/>
          </p:nvCxnSpPr>
          <p:spPr bwMode="auto">
            <a:xfrm flipH="1">
              <a:off x="6327775" y="3906838"/>
              <a:ext cx="1339850" cy="652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20"/>
            <p:cNvCxnSpPr>
              <a:cxnSpLocks noChangeShapeType="1"/>
              <a:stCxn id="40" idx="3"/>
              <a:endCxn id="44" idx="7"/>
            </p:cNvCxnSpPr>
            <p:nvPr/>
          </p:nvCxnSpPr>
          <p:spPr bwMode="auto">
            <a:xfrm flipH="1">
              <a:off x="6623050" y="4125914"/>
              <a:ext cx="1144588" cy="1558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21"/>
            <p:cNvCxnSpPr>
              <a:cxnSpLocks noChangeShapeType="1"/>
              <a:stCxn id="39" idx="6"/>
              <a:endCxn id="44" idx="2"/>
            </p:cNvCxnSpPr>
            <p:nvPr/>
          </p:nvCxnSpPr>
          <p:spPr bwMode="auto">
            <a:xfrm>
              <a:off x="4518026" y="5189538"/>
              <a:ext cx="1611313" cy="7159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22"/>
            <p:cNvCxnSpPr>
              <a:cxnSpLocks noChangeShapeType="1"/>
              <a:stCxn id="37" idx="4"/>
              <a:endCxn id="44" idx="1"/>
            </p:cNvCxnSpPr>
            <p:nvPr/>
          </p:nvCxnSpPr>
          <p:spPr bwMode="auto">
            <a:xfrm>
              <a:off x="6130926" y="5081588"/>
              <a:ext cx="98425" cy="603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23"/>
            <p:cNvCxnSpPr>
              <a:cxnSpLocks noChangeShapeType="1"/>
              <a:stCxn id="41" idx="5"/>
              <a:endCxn id="37" idx="1"/>
            </p:cNvCxnSpPr>
            <p:nvPr/>
          </p:nvCxnSpPr>
          <p:spPr bwMode="auto">
            <a:xfrm>
              <a:off x="5414963" y="4105276"/>
              <a:ext cx="519112" cy="4540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24"/>
            <p:cNvCxnSpPr>
              <a:cxnSpLocks noChangeShapeType="1"/>
              <a:stCxn id="43" idx="5"/>
              <a:endCxn id="41" idx="1"/>
            </p:cNvCxnSpPr>
            <p:nvPr/>
          </p:nvCxnSpPr>
          <p:spPr bwMode="auto">
            <a:xfrm>
              <a:off x="4303713" y="3170238"/>
              <a:ext cx="717550" cy="495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25"/>
            <p:cNvCxnSpPr>
              <a:cxnSpLocks noChangeShapeType="1"/>
              <a:stCxn id="43" idx="4"/>
              <a:endCxn id="39" idx="0"/>
            </p:cNvCxnSpPr>
            <p:nvPr/>
          </p:nvCxnSpPr>
          <p:spPr bwMode="auto">
            <a:xfrm>
              <a:off x="4106863" y="3252789"/>
              <a:ext cx="114300" cy="16335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26"/>
            <p:cNvCxnSpPr>
              <a:cxnSpLocks noChangeShapeType="1"/>
              <a:stCxn id="43" idx="6"/>
              <a:endCxn id="38" idx="2"/>
            </p:cNvCxnSpPr>
            <p:nvPr/>
          </p:nvCxnSpPr>
          <p:spPr bwMode="auto">
            <a:xfrm>
              <a:off x="4403725" y="2951164"/>
              <a:ext cx="1644650" cy="4222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27"/>
            <p:cNvCxnSpPr>
              <a:cxnSpLocks noChangeShapeType="1"/>
              <a:stCxn id="38" idx="6"/>
              <a:endCxn id="40" idx="1"/>
            </p:cNvCxnSpPr>
            <p:nvPr/>
          </p:nvCxnSpPr>
          <p:spPr bwMode="auto">
            <a:xfrm>
              <a:off x="6642100" y="3373439"/>
              <a:ext cx="1125538" cy="3127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28"/>
            <p:cNvCxnSpPr>
              <a:cxnSpLocks noChangeShapeType="1"/>
              <a:stCxn id="42" idx="3"/>
              <a:endCxn id="40" idx="7"/>
            </p:cNvCxnSpPr>
            <p:nvPr/>
          </p:nvCxnSpPr>
          <p:spPr bwMode="auto">
            <a:xfrm flipH="1">
              <a:off x="8161339" y="2428875"/>
              <a:ext cx="231775" cy="1257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8" name="Group 57"/>
          <p:cNvGrpSpPr/>
          <p:nvPr/>
        </p:nvGrpSpPr>
        <p:grpSpPr>
          <a:xfrm>
            <a:off x="3761808" y="3918515"/>
            <a:ext cx="3298377" cy="2864677"/>
            <a:chOff x="3760788" y="1752600"/>
            <a:chExt cx="5106988" cy="4435476"/>
          </a:xfrm>
        </p:grpSpPr>
        <p:sp>
          <p:nvSpPr>
            <p:cNvPr id="59" name="Rectangle 3"/>
            <p:cNvSpPr>
              <a:spLocks noChangeArrowheads="1"/>
            </p:cNvSpPr>
            <p:nvPr/>
          </p:nvSpPr>
          <p:spPr bwMode="auto">
            <a:xfrm>
              <a:off x="3760788" y="2719389"/>
              <a:ext cx="23812" cy="79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0" name="Rectangle 4"/>
            <p:cNvSpPr>
              <a:spLocks noChangeArrowheads="1"/>
            </p:cNvSpPr>
            <p:nvPr/>
          </p:nvSpPr>
          <p:spPr bwMode="auto">
            <a:xfrm>
              <a:off x="6176963" y="3673475"/>
              <a:ext cx="23812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8399464" y="36734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3852864" y="57562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5781676" y="17526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2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5853114" y="44958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7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6067426" y="30892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4</a:t>
              </a:r>
            </a:p>
          </p:txBody>
        </p:sp>
        <p:sp>
          <p:nvSpPr>
            <p:cNvPr id="66" name="Oval 10"/>
            <p:cNvSpPr>
              <a:spLocks noChangeArrowheads="1"/>
            </p:cNvSpPr>
            <p:nvPr/>
          </p:nvSpPr>
          <p:spPr bwMode="auto">
            <a:xfrm>
              <a:off x="3943351" y="49053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8</a:t>
              </a:r>
            </a:p>
          </p:txBody>
        </p:sp>
        <p:sp>
          <p:nvSpPr>
            <p:cNvPr id="67" name="Oval 11"/>
            <p:cNvSpPr>
              <a:spLocks noChangeArrowheads="1"/>
            </p:cNvSpPr>
            <p:nvPr/>
          </p:nvSpPr>
          <p:spPr bwMode="auto">
            <a:xfrm>
              <a:off x="7686676" y="36226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5</a:t>
              </a:r>
            </a:p>
          </p:txBody>
        </p:sp>
        <p:sp>
          <p:nvSpPr>
            <p:cNvPr id="68" name="Oval 12"/>
            <p:cNvSpPr>
              <a:spLocks noChangeArrowheads="1"/>
            </p:cNvSpPr>
            <p:nvPr/>
          </p:nvSpPr>
          <p:spPr bwMode="auto">
            <a:xfrm>
              <a:off x="4940301" y="36020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6</a:t>
              </a:r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8312151" y="19256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3829051" y="26670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3</a:t>
              </a:r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6148389" y="56213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9</a:t>
              </a:r>
            </a:p>
          </p:txBody>
        </p:sp>
        <p:cxnSp>
          <p:nvCxnSpPr>
            <p:cNvPr id="72" name="AutoShape 16"/>
            <p:cNvCxnSpPr>
              <a:cxnSpLocks noChangeShapeType="1"/>
              <a:stCxn id="63" idx="2"/>
              <a:endCxn id="70" idx="7"/>
            </p:cNvCxnSpPr>
            <p:nvPr/>
          </p:nvCxnSpPr>
          <p:spPr bwMode="auto">
            <a:xfrm flipH="1">
              <a:off x="4303713" y="2036764"/>
              <a:ext cx="1458912" cy="6937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17"/>
            <p:cNvCxnSpPr>
              <a:cxnSpLocks noChangeShapeType="1"/>
              <a:stCxn id="63" idx="4"/>
              <a:endCxn id="65" idx="0"/>
            </p:cNvCxnSpPr>
            <p:nvPr/>
          </p:nvCxnSpPr>
          <p:spPr bwMode="auto">
            <a:xfrm>
              <a:off x="6059488" y="2338389"/>
              <a:ext cx="285750" cy="7318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18"/>
            <p:cNvCxnSpPr>
              <a:cxnSpLocks noChangeShapeType="1"/>
              <a:stCxn id="69" idx="2"/>
              <a:endCxn id="65" idx="7"/>
            </p:cNvCxnSpPr>
            <p:nvPr/>
          </p:nvCxnSpPr>
          <p:spPr bwMode="auto">
            <a:xfrm flipH="1">
              <a:off x="6542088" y="2209801"/>
              <a:ext cx="1751012" cy="942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19"/>
            <p:cNvCxnSpPr>
              <a:cxnSpLocks noChangeShapeType="1"/>
              <a:stCxn id="67" idx="2"/>
              <a:endCxn id="64" idx="7"/>
            </p:cNvCxnSpPr>
            <p:nvPr/>
          </p:nvCxnSpPr>
          <p:spPr bwMode="auto">
            <a:xfrm flipH="1">
              <a:off x="6327775" y="3906838"/>
              <a:ext cx="1339850" cy="652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20"/>
            <p:cNvCxnSpPr>
              <a:cxnSpLocks noChangeShapeType="1"/>
              <a:stCxn id="67" idx="3"/>
              <a:endCxn id="71" idx="7"/>
            </p:cNvCxnSpPr>
            <p:nvPr/>
          </p:nvCxnSpPr>
          <p:spPr bwMode="auto">
            <a:xfrm flipH="1">
              <a:off x="6623050" y="4125914"/>
              <a:ext cx="1144588" cy="1558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21"/>
            <p:cNvCxnSpPr>
              <a:cxnSpLocks noChangeShapeType="1"/>
              <a:stCxn id="66" idx="6"/>
              <a:endCxn id="71" idx="2"/>
            </p:cNvCxnSpPr>
            <p:nvPr/>
          </p:nvCxnSpPr>
          <p:spPr bwMode="auto">
            <a:xfrm>
              <a:off x="4518026" y="5189538"/>
              <a:ext cx="1611313" cy="7159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AutoShape 22"/>
            <p:cNvCxnSpPr>
              <a:cxnSpLocks noChangeShapeType="1"/>
              <a:stCxn id="64" idx="4"/>
              <a:endCxn id="71" idx="1"/>
            </p:cNvCxnSpPr>
            <p:nvPr/>
          </p:nvCxnSpPr>
          <p:spPr bwMode="auto">
            <a:xfrm>
              <a:off x="6130926" y="5081588"/>
              <a:ext cx="98425" cy="603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23"/>
            <p:cNvCxnSpPr>
              <a:cxnSpLocks noChangeShapeType="1"/>
              <a:stCxn id="68" idx="5"/>
              <a:endCxn id="64" idx="1"/>
            </p:cNvCxnSpPr>
            <p:nvPr/>
          </p:nvCxnSpPr>
          <p:spPr bwMode="auto">
            <a:xfrm>
              <a:off x="5414963" y="4105276"/>
              <a:ext cx="519112" cy="4540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24"/>
            <p:cNvCxnSpPr>
              <a:cxnSpLocks noChangeShapeType="1"/>
              <a:stCxn id="70" idx="5"/>
              <a:endCxn id="68" idx="1"/>
            </p:cNvCxnSpPr>
            <p:nvPr/>
          </p:nvCxnSpPr>
          <p:spPr bwMode="auto">
            <a:xfrm>
              <a:off x="4303713" y="3170238"/>
              <a:ext cx="717550" cy="495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25"/>
            <p:cNvCxnSpPr>
              <a:cxnSpLocks noChangeShapeType="1"/>
              <a:stCxn id="70" idx="4"/>
              <a:endCxn id="66" idx="0"/>
            </p:cNvCxnSpPr>
            <p:nvPr/>
          </p:nvCxnSpPr>
          <p:spPr bwMode="auto">
            <a:xfrm>
              <a:off x="4106863" y="3252789"/>
              <a:ext cx="114300" cy="16335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26"/>
            <p:cNvCxnSpPr>
              <a:cxnSpLocks noChangeShapeType="1"/>
              <a:stCxn id="70" idx="6"/>
              <a:endCxn id="65" idx="2"/>
            </p:cNvCxnSpPr>
            <p:nvPr/>
          </p:nvCxnSpPr>
          <p:spPr bwMode="auto">
            <a:xfrm>
              <a:off x="4403725" y="2951164"/>
              <a:ext cx="1644650" cy="4222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27"/>
            <p:cNvCxnSpPr>
              <a:cxnSpLocks noChangeShapeType="1"/>
              <a:stCxn id="65" idx="6"/>
              <a:endCxn id="67" idx="1"/>
            </p:cNvCxnSpPr>
            <p:nvPr/>
          </p:nvCxnSpPr>
          <p:spPr bwMode="auto">
            <a:xfrm>
              <a:off x="6642100" y="3373439"/>
              <a:ext cx="1125538" cy="3127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28"/>
            <p:cNvCxnSpPr>
              <a:cxnSpLocks noChangeShapeType="1"/>
              <a:stCxn id="69" idx="3"/>
              <a:endCxn id="67" idx="7"/>
            </p:cNvCxnSpPr>
            <p:nvPr/>
          </p:nvCxnSpPr>
          <p:spPr bwMode="auto">
            <a:xfrm flipH="1">
              <a:off x="8161339" y="2428875"/>
              <a:ext cx="231775" cy="1257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5" name="Group 84"/>
          <p:cNvGrpSpPr/>
          <p:nvPr/>
        </p:nvGrpSpPr>
        <p:grpSpPr>
          <a:xfrm>
            <a:off x="8599818" y="3824645"/>
            <a:ext cx="3344306" cy="2904567"/>
            <a:chOff x="3760788" y="1752600"/>
            <a:chExt cx="5106988" cy="4435476"/>
          </a:xfrm>
        </p:grpSpPr>
        <p:sp>
          <p:nvSpPr>
            <p:cNvPr id="86" name="Rectangle 3"/>
            <p:cNvSpPr>
              <a:spLocks noChangeArrowheads="1"/>
            </p:cNvSpPr>
            <p:nvPr/>
          </p:nvSpPr>
          <p:spPr bwMode="auto">
            <a:xfrm>
              <a:off x="3760788" y="2719389"/>
              <a:ext cx="23812" cy="79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7" name="Rectangle 4"/>
            <p:cNvSpPr>
              <a:spLocks noChangeArrowheads="1"/>
            </p:cNvSpPr>
            <p:nvPr/>
          </p:nvSpPr>
          <p:spPr bwMode="auto">
            <a:xfrm>
              <a:off x="6176963" y="3673475"/>
              <a:ext cx="23812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8" name="Rectangle 5"/>
            <p:cNvSpPr>
              <a:spLocks noChangeArrowheads="1"/>
            </p:cNvSpPr>
            <p:nvPr/>
          </p:nvSpPr>
          <p:spPr bwMode="auto">
            <a:xfrm>
              <a:off x="8399464" y="36734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9" name="Rectangle 6"/>
            <p:cNvSpPr>
              <a:spLocks noChangeArrowheads="1"/>
            </p:cNvSpPr>
            <p:nvPr/>
          </p:nvSpPr>
          <p:spPr bwMode="auto">
            <a:xfrm>
              <a:off x="3852864" y="5756275"/>
              <a:ext cx="22225" cy="793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5781676" y="17526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2</a:t>
              </a:r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5853114" y="44958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7</a:t>
              </a: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6067426" y="30892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4</a:t>
              </a:r>
            </a:p>
          </p:txBody>
        </p:sp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3943351" y="49053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8</a:t>
              </a:r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7686676" y="3622675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5</a:t>
              </a: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4940301" y="36020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6</a:t>
              </a:r>
            </a:p>
          </p:txBody>
        </p:sp>
        <p:sp>
          <p:nvSpPr>
            <p:cNvPr id="96" name="Oval 13"/>
            <p:cNvSpPr>
              <a:spLocks noChangeArrowheads="1"/>
            </p:cNvSpPr>
            <p:nvPr/>
          </p:nvSpPr>
          <p:spPr bwMode="auto">
            <a:xfrm>
              <a:off x="8312151" y="19256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1</a:t>
              </a:r>
            </a:p>
          </p:txBody>
        </p:sp>
        <p:sp>
          <p:nvSpPr>
            <p:cNvPr id="97" name="Oval 14"/>
            <p:cNvSpPr>
              <a:spLocks noChangeArrowheads="1"/>
            </p:cNvSpPr>
            <p:nvPr/>
          </p:nvSpPr>
          <p:spPr bwMode="auto">
            <a:xfrm>
              <a:off x="3829051" y="2667000"/>
              <a:ext cx="555625" cy="5667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3</a:t>
              </a:r>
            </a:p>
          </p:txBody>
        </p:sp>
        <p:sp>
          <p:nvSpPr>
            <p:cNvPr id="98" name="Oval 15"/>
            <p:cNvSpPr>
              <a:spLocks noChangeArrowheads="1"/>
            </p:cNvSpPr>
            <p:nvPr/>
          </p:nvSpPr>
          <p:spPr bwMode="auto">
            <a:xfrm>
              <a:off x="6148389" y="5621339"/>
              <a:ext cx="555625" cy="5667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9</a:t>
              </a:r>
            </a:p>
          </p:txBody>
        </p:sp>
        <p:cxnSp>
          <p:nvCxnSpPr>
            <p:cNvPr id="99" name="AutoShape 16"/>
            <p:cNvCxnSpPr>
              <a:cxnSpLocks noChangeShapeType="1"/>
              <a:stCxn id="90" idx="2"/>
              <a:endCxn id="97" idx="7"/>
            </p:cNvCxnSpPr>
            <p:nvPr/>
          </p:nvCxnSpPr>
          <p:spPr bwMode="auto">
            <a:xfrm flipH="1">
              <a:off x="4303713" y="2036764"/>
              <a:ext cx="1458912" cy="6937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AutoShape 17"/>
            <p:cNvCxnSpPr>
              <a:cxnSpLocks noChangeShapeType="1"/>
              <a:stCxn id="90" idx="4"/>
              <a:endCxn id="92" idx="0"/>
            </p:cNvCxnSpPr>
            <p:nvPr/>
          </p:nvCxnSpPr>
          <p:spPr bwMode="auto">
            <a:xfrm>
              <a:off x="6059488" y="2338389"/>
              <a:ext cx="285750" cy="7318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AutoShape 18"/>
            <p:cNvCxnSpPr>
              <a:cxnSpLocks noChangeShapeType="1"/>
              <a:stCxn id="96" idx="2"/>
              <a:endCxn id="92" idx="7"/>
            </p:cNvCxnSpPr>
            <p:nvPr/>
          </p:nvCxnSpPr>
          <p:spPr bwMode="auto">
            <a:xfrm flipH="1">
              <a:off x="6542088" y="2209801"/>
              <a:ext cx="1751012" cy="942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AutoShape 19"/>
            <p:cNvCxnSpPr>
              <a:cxnSpLocks noChangeShapeType="1"/>
              <a:stCxn id="94" idx="2"/>
              <a:endCxn id="91" idx="7"/>
            </p:cNvCxnSpPr>
            <p:nvPr/>
          </p:nvCxnSpPr>
          <p:spPr bwMode="auto">
            <a:xfrm flipH="1">
              <a:off x="6327775" y="3906838"/>
              <a:ext cx="1339850" cy="652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20"/>
            <p:cNvCxnSpPr>
              <a:cxnSpLocks noChangeShapeType="1"/>
              <a:stCxn id="94" idx="3"/>
              <a:endCxn id="98" idx="7"/>
            </p:cNvCxnSpPr>
            <p:nvPr/>
          </p:nvCxnSpPr>
          <p:spPr bwMode="auto">
            <a:xfrm flipH="1">
              <a:off x="6623050" y="4125914"/>
              <a:ext cx="1144588" cy="1558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AutoShape 21"/>
            <p:cNvCxnSpPr>
              <a:cxnSpLocks noChangeShapeType="1"/>
              <a:stCxn id="93" idx="6"/>
              <a:endCxn id="98" idx="2"/>
            </p:cNvCxnSpPr>
            <p:nvPr/>
          </p:nvCxnSpPr>
          <p:spPr bwMode="auto">
            <a:xfrm>
              <a:off x="4518026" y="5189538"/>
              <a:ext cx="1611313" cy="7159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AutoShape 22"/>
            <p:cNvCxnSpPr>
              <a:cxnSpLocks noChangeShapeType="1"/>
              <a:stCxn id="91" idx="4"/>
              <a:endCxn id="98" idx="1"/>
            </p:cNvCxnSpPr>
            <p:nvPr/>
          </p:nvCxnSpPr>
          <p:spPr bwMode="auto">
            <a:xfrm>
              <a:off x="6130926" y="5081588"/>
              <a:ext cx="98425" cy="603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AutoShape 23"/>
            <p:cNvCxnSpPr>
              <a:cxnSpLocks noChangeShapeType="1"/>
              <a:stCxn id="95" idx="5"/>
              <a:endCxn id="91" idx="1"/>
            </p:cNvCxnSpPr>
            <p:nvPr/>
          </p:nvCxnSpPr>
          <p:spPr bwMode="auto">
            <a:xfrm>
              <a:off x="5414963" y="4105276"/>
              <a:ext cx="519112" cy="4540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AutoShape 24"/>
            <p:cNvCxnSpPr>
              <a:cxnSpLocks noChangeShapeType="1"/>
              <a:stCxn id="97" idx="5"/>
              <a:endCxn id="95" idx="1"/>
            </p:cNvCxnSpPr>
            <p:nvPr/>
          </p:nvCxnSpPr>
          <p:spPr bwMode="auto">
            <a:xfrm>
              <a:off x="4303713" y="3170238"/>
              <a:ext cx="717550" cy="495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AutoShape 25"/>
            <p:cNvCxnSpPr>
              <a:cxnSpLocks noChangeShapeType="1"/>
              <a:stCxn id="97" idx="4"/>
              <a:endCxn id="93" idx="0"/>
            </p:cNvCxnSpPr>
            <p:nvPr/>
          </p:nvCxnSpPr>
          <p:spPr bwMode="auto">
            <a:xfrm>
              <a:off x="4106863" y="3252789"/>
              <a:ext cx="114300" cy="16335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AutoShape 26"/>
            <p:cNvCxnSpPr>
              <a:cxnSpLocks noChangeShapeType="1"/>
              <a:stCxn id="97" idx="6"/>
              <a:endCxn id="92" idx="2"/>
            </p:cNvCxnSpPr>
            <p:nvPr/>
          </p:nvCxnSpPr>
          <p:spPr bwMode="auto">
            <a:xfrm>
              <a:off x="4403725" y="2951164"/>
              <a:ext cx="1644650" cy="4222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27"/>
            <p:cNvCxnSpPr>
              <a:cxnSpLocks noChangeShapeType="1"/>
              <a:stCxn id="92" idx="6"/>
              <a:endCxn id="94" idx="1"/>
            </p:cNvCxnSpPr>
            <p:nvPr/>
          </p:nvCxnSpPr>
          <p:spPr bwMode="auto">
            <a:xfrm>
              <a:off x="6642100" y="3373439"/>
              <a:ext cx="1125538" cy="3127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28"/>
            <p:cNvCxnSpPr>
              <a:cxnSpLocks noChangeShapeType="1"/>
              <a:stCxn id="96" idx="3"/>
              <a:endCxn id="94" idx="7"/>
            </p:cNvCxnSpPr>
            <p:nvPr/>
          </p:nvCxnSpPr>
          <p:spPr bwMode="auto">
            <a:xfrm flipH="1">
              <a:off x="8161339" y="2428875"/>
              <a:ext cx="231775" cy="1257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0618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Implementation with DFS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1800"/>
              <a:t>Simulate the algorithm by using depth-first search</a:t>
            </a:r>
          </a:p>
          <a:p>
            <a:pPr eaLnBrk="1" hangingPunct="1"/>
            <a:r>
              <a:rPr lang="en-US" altLang="lv-LV" sz="1800"/>
              <a:t>O(n+m) time.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6807200" y="1768967"/>
            <a:ext cx="4191000" cy="4497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topologicalDFS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v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graph </a:t>
            </a:r>
            <a:r>
              <a:rPr lang="en-US" altLang="lv-LV" sz="1800" b="1" i="1">
                <a:solidFill>
                  <a:srgbClr val="2D44A4"/>
                </a:solidFill>
                <a:latin typeface="Times New Roman" panose="02020603050405020304" pitchFamily="18" charset="0"/>
              </a:rPr>
              <a:t>G </a:t>
            </a: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and a start vertex </a:t>
            </a:r>
            <a:r>
              <a:rPr lang="en-US" altLang="lv-LV" sz="1800" b="1" i="1">
                <a:solidFill>
                  <a:srgbClr val="2D44A4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sz="1800" b="1" i="1">
                <a:solidFill>
                  <a:srgbClr val="2D44A4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labeling of the vertices of </a:t>
            </a:r>
            <a:r>
              <a:rPr lang="en-US" altLang="lv-LV" sz="1800" b="1" i="1">
                <a:solidFill>
                  <a:srgbClr val="2D44A4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 </a:t>
            </a:r>
            <a:b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		in the connected component of </a:t>
            </a:r>
            <a:r>
              <a:rPr lang="en-US" altLang="lv-LV" sz="1800" b="1" i="1">
                <a:solidFill>
                  <a:srgbClr val="2D44A4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v.outEdges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2D44A4"/>
                </a:solidFill>
                <a:latin typeface="Times New Roman" panose="02020603050405020304" pitchFamily="18" charset="0"/>
              </a:rPr>
              <a:t>{ </a:t>
            </a: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outgoing edges </a:t>
            </a:r>
            <a:r>
              <a:rPr lang="en-US" altLang="lv-LV" sz="1800" b="1">
                <a:solidFill>
                  <a:srgbClr val="2D44A4"/>
                </a:solidFill>
                <a:latin typeface="Times New Roman" panose="02020603050405020304" pitchFamily="18" charset="0"/>
              </a:rPr>
              <a:t>}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2D44A4"/>
                </a:solidFill>
                <a:latin typeface="Times New Roman" panose="02020603050405020304" pitchFamily="18" charset="0"/>
              </a:rPr>
              <a:t>{ </a:t>
            </a:r>
            <a:r>
              <a:rPr lang="en-US" altLang="lv-LV" sz="1800" b="1" i="1">
                <a:solidFill>
                  <a:srgbClr val="2D44A4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is a discovery edge </a:t>
            </a:r>
            <a:r>
              <a:rPr lang="en-US" altLang="lv-LV" sz="1800" b="1">
                <a:solidFill>
                  <a:srgbClr val="2D44A4"/>
                </a:solidFill>
                <a:latin typeface="Times New Roman" panose="02020603050405020304" pitchFamily="18" charset="0"/>
              </a:rPr>
              <a:t>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topologicalDFS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w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2D44A4"/>
                </a:solidFill>
                <a:latin typeface="Times New Roman" panose="02020603050405020304" pitchFamily="18" charset="0"/>
              </a:rPr>
              <a:t>{ </a:t>
            </a:r>
            <a:r>
              <a:rPr lang="en-US" altLang="lv-LV" sz="1800" b="1" i="1">
                <a:solidFill>
                  <a:srgbClr val="2D44A4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is a forward or cross edge </a:t>
            </a:r>
            <a:r>
              <a:rPr lang="en-US" altLang="lv-LV" sz="1800" b="1">
                <a:solidFill>
                  <a:srgbClr val="2D44A4"/>
                </a:solidFill>
                <a:latin typeface="Times New Roman" panose="02020603050405020304" pitchFamily="18" charset="0"/>
              </a:rPr>
              <a:t>}</a:t>
            </a:r>
            <a:endParaRPr lang="en-US" altLang="lv-LV" sz="1800">
              <a:solidFill>
                <a:srgbClr val="2D44A4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Label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with topological number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 - 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2209800" y="2990850"/>
            <a:ext cx="3810000" cy="2724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topologicalDFS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dag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topological ordering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G.numVertices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 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topologicalDFS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253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1612</Words>
  <Application>Microsoft Office PowerPoint</Application>
  <PresentationFormat>Widescreen</PresentationFormat>
  <Paragraphs>286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Courier New</vt:lpstr>
      <vt:lpstr>Symbol</vt:lpstr>
      <vt:lpstr>Tahoma</vt:lpstr>
      <vt:lpstr>Times</vt:lpstr>
      <vt:lpstr>Times New Roman</vt:lpstr>
      <vt:lpstr>Wingdings</vt:lpstr>
      <vt:lpstr>Office Theme</vt:lpstr>
      <vt:lpstr>Graph Algorithms: Topological Sorting Strong Connectivity</vt:lpstr>
      <vt:lpstr>DAGs and Topological Ordering</vt:lpstr>
      <vt:lpstr>Topological Sorting – Example </vt:lpstr>
      <vt:lpstr>Algorithm for Topological Sorting</vt:lpstr>
      <vt:lpstr>Topological Sort – Brute Force</vt:lpstr>
      <vt:lpstr>Topological Sort: Improved Algorithm – 1 </vt:lpstr>
      <vt:lpstr>Topological Sort: Improved Algorithm – 2</vt:lpstr>
      <vt:lpstr>Topological Sort: Improved Algorithm – 3</vt:lpstr>
      <vt:lpstr>Implementation with DFS</vt:lpstr>
      <vt:lpstr>Connectivity in Undirected Graphs</vt:lpstr>
      <vt:lpstr>Connectivity in Directed Graphs – 1 </vt:lpstr>
      <vt:lpstr>Reachability</vt:lpstr>
      <vt:lpstr>Strong Connectivity – 1 </vt:lpstr>
      <vt:lpstr>Strong Connectivity – 2</vt:lpstr>
      <vt:lpstr>Strongly Connected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153</cp:revision>
  <dcterms:created xsi:type="dcterms:W3CDTF">2021-01-03T18:25:44Z</dcterms:created>
  <dcterms:modified xsi:type="dcterms:W3CDTF">2022-03-23T01:14:46Z</dcterms:modified>
</cp:coreProperties>
</file>