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01" r:id="rId39"/>
    <p:sldId id="302" r:id="rId40"/>
    <p:sldId id="303" r:id="rId41"/>
    <p:sldId id="304" r:id="rId42"/>
    <p:sldId id="305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884A3AF-AD8C-4C9A-942B-3FFAB4B9ACF3}">
          <p14:sldIdLst>
            <p14:sldId id="256"/>
          </p14:sldIdLst>
        </p14:section>
        <p14:section name="Shortest Paths" id="{265E1963-7389-425D-81C6-341DB572BB5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inimum Spanning Trees" id="{9EC9613F-EBEE-43BF-A335-63F0CCE959F2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Prim-Jarnik Algorithm" id="{5EEC0799-5A8C-4859-99AD-4BECC5D6C8F4}">
          <p14:sldIdLst>
            <p14:sldId id="301"/>
            <p14:sldId id="302"/>
            <p14:sldId id="303"/>
            <p14:sldId id="304"/>
            <p14:sldId id="305"/>
          </p14:sldIdLst>
        </p14:section>
        <p14:section name="Kruskal Algorithm" id="{1FC26646-C6EF-4DB6-9353-04A2DDB7CC8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Transitive Closure" id="{73890F1D-2405-4DCE-9D66-E3BC72BA2E11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79" autoAdjust="0"/>
    <p:restoredTop sz="85655" autoAdjust="0"/>
  </p:normalViewPr>
  <p:slideViewPr>
    <p:cSldViewPr snapToGrid="0">
      <p:cViewPr varScale="1">
        <p:scale>
          <a:sx n="99" d="100"/>
          <a:sy n="9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-satisfiabilit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dirty="0" smtClean="0"/>
              <a:t>Graph algorithms illustrate most of the algorithmic thinking patterns. (Much like sorting algorithms). </a:t>
            </a:r>
          </a:p>
          <a:p>
            <a:r>
              <a:rPr lang="lv-LV" dirty="0" smtClean="0"/>
              <a:t>Many practical tasks are either directly formulated in graph language or are reducible to the graph language.</a:t>
            </a:r>
          </a:p>
          <a:p>
            <a:r>
              <a:rPr lang="lv-LV" dirty="0" smtClean="0"/>
              <a:t>See 2-Satisfiability  </a:t>
            </a:r>
            <a:r>
              <a:rPr lang="lv-LV" dirty="0" smtClean="0">
                <a:hlinkClick r:id="rId3"/>
              </a:rPr>
              <a:t>https://en.wikipedia.org/wiki/2-satisfiability</a:t>
            </a:r>
            <a:r>
              <a:rPr lang="lv-LV" dirty="0" smtClean="0"/>
              <a:t> 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5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Any of the set operations can be implemented using a generic merge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 smtClean="0"/>
              <a:t>For </a:t>
            </a:r>
            <a:r>
              <a:rPr lang="en-US" altLang="lv-LV" dirty="0" smtClean="0">
                <a:solidFill>
                  <a:schemeClr val="tx2"/>
                </a:solidFill>
              </a:rPr>
              <a:t>intersection</a:t>
            </a:r>
            <a:r>
              <a:rPr lang="en-US" altLang="lv-LV" dirty="0" smtClean="0"/>
              <a:t>: only copy elements that are duplicated in both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 smtClean="0"/>
              <a:t>For </a:t>
            </a:r>
            <a:r>
              <a:rPr lang="en-US" altLang="lv-LV" dirty="0" smtClean="0">
                <a:solidFill>
                  <a:schemeClr val="tx2"/>
                </a:solidFill>
              </a:rPr>
              <a:t>union</a:t>
            </a:r>
            <a:r>
              <a:rPr lang="en-US" altLang="lv-LV" dirty="0" smtClean="0"/>
              <a:t>: copy every element from both lists except for the duplicates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All methods run in linear time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7829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200" dirty="0" smtClean="0"/>
              <a:t>Fig. 8.14 A graph representing (a) the airline connections between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200" dirty="0" smtClean="0"/>
              <a:t>seven cities and (b–d) three possible sets of connections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possibility is shown in Figure 8.14b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48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1515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61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91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28.03.2022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lv-LV" altLang="lv-LV" dirty="0" smtClean="0">
                <a:ea typeface="ＭＳ Ｐゴシック" panose="020B0600070205080204" pitchFamily="34" charset="-128"/>
              </a:rPr>
              <a:t>Graph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 Algorithms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: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/>
            </a:r>
            <a:br>
              <a:rPr lang="en-US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Shortest Paths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, MSTs, Transitive Closures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8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Dijkstra’s Algorithm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Method incidentEdges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We set/get the distance and locator labels of vertex 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/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(deg(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>
                <a:latin typeface="Times New Roman" panose="02020603050405020304" pitchFamily="18" charset="0"/>
              </a:rPr>
              <a:t>))</a:t>
            </a:r>
            <a:r>
              <a:rPr lang="en-US" altLang="lv-LV" sz="180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Setting/getting a label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(1)</a:t>
            </a:r>
            <a:r>
              <a:rPr lang="en-US" altLang="lv-LV" sz="180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Each vertex is inserted once into and removed once from the priority queue, where each insertion or removal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The key of a vertex in the priority queue is modified at most </a:t>
            </a:r>
            <a:r>
              <a:rPr lang="en-US" altLang="lv-LV" sz="1800">
                <a:latin typeface="Times New Roman" panose="02020603050405020304" pitchFamily="18" charset="0"/>
              </a:rPr>
              <a:t>deg(</a:t>
            </a:r>
            <a:r>
              <a:rPr lang="en-US" altLang="lv-LV" sz="1800" b="1" i="1">
                <a:latin typeface="Times New Roman" panose="02020603050405020304" pitchFamily="18" charset="0"/>
              </a:rPr>
              <a:t>w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times, where each key change takes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Dijkstra’s algorithm runs in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((</a:t>
            </a:r>
            <a:r>
              <a:rPr lang="en-US" altLang="lv-LV" sz="2000" b="1" i="1">
                <a:latin typeface="Times New Roman" panose="02020603050405020304" pitchFamily="18" charset="0"/>
              </a:rPr>
              <a:t>n </a:t>
            </a:r>
            <a:r>
              <a:rPr lang="en-US" altLang="lv-LV" sz="2000">
                <a:latin typeface="Symbol" panose="05050102010706020507" pitchFamily="18" charset="2"/>
              </a:rPr>
              <a:t>+</a:t>
            </a:r>
            <a:r>
              <a:rPr lang="en-US" altLang="lv-LV" sz="2000" b="1" i="1">
                <a:latin typeface="Times New Roman" panose="02020603050405020304" pitchFamily="18" charset="0"/>
              </a:rPr>
              <a:t> m</a:t>
            </a:r>
            <a:r>
              <a:rPr lang="en-US" altLang="lv-LV" sz="2000">
                <a:latin typeface="Times New Roman" panose="02020603050405020304" pitchFamily="18" charset="0"/>
              </a:rPr>
              <a:t>) 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Recall that </a:t>
            </a:r>
            <a:r>
              <a:rPr lang="en-US" altLang="lv-LV" b="1" smtClean="0">
                <a:latin typeface="Symbol" panose="05050102010706020507" pitchFamily="18" charset="2"/>
              </a:rPr>
              <a:t>S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latin typeface="Times New Roman" panose="02020603050405020304" pitchFamily="18" charset="0"/>
              </a:rPr>
              <a:t>deg(</a:t>
            </a:r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latin typeface="Symbol" panose="05050102010706020507" pitchFamily="18" charset="2"/>
              </a:rPr>
              <a:t>=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The running time can also be expressed as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  <a:r>
              <a:rPr lang="en-US" altLang="lv-LV" sz="2000">
                <a:latin typeface="Times New Roman" panose="02020603050405020304" pitchFamily="18" charset="0"/>
              </a:rPr>
              <a:t> 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since the graph is connected</a:t>
            </a:r>
          </a:p>
        </p:txBody>
      </p:sp>
    </p:spTree>
    <p:extLst>
      <p:ext uri="{BB962C8B-B14F-4D97-AF65-F5344CB8AC3E}">
        <p14:creationId xmlns:p14="http://schemas.microsoft.com/office/powerpoint/2010/main" val="29906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Shortest Paths Tree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Using the template method pattern, we can extend Dijkstra’s algorithm to return a </a:t>
            </a:r>
            <a:r>
              <a:rPr lang="en-US" altLang="lv-LV" sz="2000">
                <a:solidFill>
                  <a:schemeClr val="tx2"/>
                </a:solidFill>
              </a:rPr>
              <a:t>tree of shortest paths</a:t>
            </a:r>
            <a:r>
              <a:rPr lang="en-US" altLang="lv-LV" sz="2000"/>
              <a:t> from the start vertex to all other vertices</a:t>
            </a:r>
          </a:p>
          <a:p>
            <a:pPr eaLnBrk="1" hangingPunct="1"/>
            <a:r>
              <a:rPr lang="en-US" altLang="lv-LV" sz="2000"/>
              <a:t>We store with each vertex a third label:</a:t>
            </a:r>
          </a:p>
          <a:p>
            <a:pPr lvl="1" eaLnBrk="1" hangingPunct="1"/>
            <a:r>
              <a:rPr lang="en-US" altLang="lv-LV" sz="1800"/>
              <a:t>parent edge in the shortest path tree</a:t>
            </a:r>
          </a:p>
          <a:p>
            <a:pPr eaLnBrk="1" hangingPunct="1"/>
            <a:r>
              <a:rPr lang="en-US" altLang="lv-LV" sz="2000"/>
              <a:t>In the edge relaxation step, we update the parent label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781800" y="1605620"/>
            <a:ext cx="4343400" cy="452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DijkstraShortestPathsTree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…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…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v.setParent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…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>
                <a:latin typeface="Times New Roman" panose="02020603050405020304" pitchFamily="18" charset="0"/>
              </a:rPr>
              <a:t>{ relax edge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z.setParent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	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z.getEntry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7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Why Dijkstra’s Algorithm Works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err="1"/>
              <a:t>Dijkstra’s</a:t>
            </a:r>
            <a:r>
              <a:rPr lang="en-US" altLang="lv-LV" sz="2000" dirty="0"/>
              <a:t> algorithm is </a:t>
            </a:r>
            <a:r>
              <a:rPr lang="lv-LV" altLang="lv-LV" sz="2000" dirty="0" smtClean="0"/>
              <a:t>greedy </a:t>
            </a:r>
            <a:r>
              <a:rPr lang="en-US" altLang="lv-LV" sz="2000" dirty="0" smtClean="0"/>
              <a:t>by </a:t>
            </a:r>
            <a:r>
              <a:rPr lang="en-US" altLang="lv-LV" sz="2000" dirty="0"/>
              <a:t>increasing distance</a:t>
            </a:r>
            <a:r>
              <a:rPr lang="en-US" altLang="lv-LV" sz="2000" dirty="0" smtClean="0"/>
              <a:t>.</a:t>
            </a:r>
            <a:endParaRPr lang="lv-LV" altLang="lv-LV" sz="2000" dirty="0" smtClean="0"/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Suppose it didn’t find all shortest distances. Let F be the first wrong vertex the algorithm processed.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When the previous node, D, on the true shortest path was considered, its distance was correct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But the edge (D,F) was </a:t>
            </a:r>
            <a:r>
              <a:rPr lang="en-US" altLang="lv-LV" sz="2000" dirty="0">
                <a:solidFill>
                  <a:schemeClr val="tx2"/>
                </a:solidFill>
              </a:rPr>
              <a:t>relaxed</a:t>
            </a:r>
            <a:r>
              <a:rPr lang="en-US" altLang="lv-LV" sz="2000" dirty="0"/>
              <a:t> at that time!</a:t>
            </a:r>
          </a:p>
          <a:p>
            <a:pPr eaLnBrk="1" hangingPunct="1"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lv-LV" sz="2000" dirty="0"/>
              <a:t>Thus, so long as d(F)</a:t>
            </a:r>
            <a:r>
              <a:rPr lang="en-US" altLang="lv-LV" sz="2000" u="sng" dirty="0"/>
              <a:t>&gt;</a:t>
            </a:r>
            <a:r>
              <a:rPr lang="en-US" altLang="lv-LV" sz="2000" dirty="0"/>
              <a:t>d(D), F’s distance cannot be wrong.  That is, there is no wrong vertex</a:t>
            </a:r>
          </a:p>
          <a:p>
            <a:pPr eaLnBrk="1" hangingPunct="1"/>
            <a:endParaRPr lang="en-US" altLang="lv-LV" sz="2000" dirty="0"/>
          </a:p>
        </p:txBody>
      </p:sp>
      <p:sp>
        <p:nvSpPr>
          <p:cNvPr id="14342" name="Freeform 70"/>
          <p:cNvSpPr>
            <a:spLocks/>
          </p:cNvSpPr>
          <p:nvPr/>
        </p:nvSpPr>
        <p:spPr bwMode="auto">
          <a:xfrm>
            <a:off x="68802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4343" name="Oval 71"/>
          <p:cNvSpPr>
            <a:spLocks noChangeAspect="1" noChangeArrowheads="1"/>
          </p:cNvSpPr>
          <p:nvPr/>
        </p:nvSpPr>
        <p:spPr bwMode="auto">
          <a:xfrm>
            <a:off x="84042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4344" name="Oval 72"/>
          <p:cNvSpPr>
            <a:spLocks noChangeAspect="1" noChangeArrowheads="1"/>
          </p:cNvSpPr>
          <p:nvPr/>
        </p:nvSpPr>
        <p:spPr bwMode="auto">
          <a:xfrm>
            <a:off x="70310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45" name="Oval 73"/>
          <p:cNvSpPr>
            <a:spLocks noChangeAspect="1" noChangeArrowheads="1"/>
          </p:cNvSpPr>
          <p:nvPr/>
        </p:nvSpPr>
        <p:spPr bwMode="auto">
          <a:xfrm>
            <a:off x="84026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46" name="Oval 74"/>
          <p:cNvSpPr>
            <a:spLocks noChangeAspect="1" noChangeArrowheads="1"/>
          </p:cNvSpPr>
          <p:nvPr/>
        </p:nvSpPr>
        <p:spPr bwMode="auto">
          <a:xfrm>
            <a:off x="7640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4347" name="AutoShape 75"/>
          <p:cNvCxnSpPr>
            <a:cxnSpLocks noChangeAspect="1" noChangeShapeType="1"/>
            <a:stCxn id="14345" idx="2"/>
            <a:endCxn id="14344" idx="0"/>
          </p:cNvCxnSpPr>
          <p:nvPr/>
        </p:nvCxnSpPr>
        <p:spPr bwMode="auto">
          <a:xfrm rot="10800000" flipV="1">
            <a:off x="7213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76"/>
          <p:cNvCxnSpPr>
            <a:cxnSpLocks noChangeAspect="1" noChangeShapeType="1"/>
            <a:stCxn id="14346" idx="2"/>
            <a:endCxn id="14344" idx="4"/>
          </p:cNvCxnSpPr>
          <p:nvPr/>
        </p:nvCxnSpPr>
        <p:spPr bwMode="auto">
          <a:xfrm rot="10800000">
            <a:off x="72136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77"/>
          <p:cNvCxnSpPr>
            <a:cxnSpLocks noChangeAspect="1" noChangeShapeType="1"/>
            <a:stCxn id="14346" idx="6"/>
            <a:endCxn id="14343" idx="3"/>
          </p:cNvCxnSpPr>
          <p:nvPr/>
        </p:nvCxnSpPr>
        <p:spPr bwMode="auto">
          <a:xfrm flipV="1">
            <a:off x="8024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78"/>
          <p:cNvCxnSpPr>
            <a:cxnSpLocks noChangeAspect="1" noChangeShapeType="1"/>
            <a:stCxn id="14345" idx="4"/>
            <a:endCxn id="14343" idx="0"/>
          </p:cNvCxnSpPr>
          <p:nvPr/>
        </p:nvCxnSpPr>
        <p:spPr bwMode="auto">
          <a:xfrm>
            <a:off x="8585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79"/>
          <p:cNvCxnSpPr>
            <a:cxnSpLocks noChangeAspect="1" noChangeShapeType="1"/>
            <a:stCxn id="14344" idx="6"/>
            <a:endCxn id="14343" idx="2"/>
          </p:cNvCxnSpPr>
          <p:nvPr/>
        </p:nvCxnSpPr>
        <p:spPr bwMode="auto">
          <a:xfrm>
            <a:off x="74152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Oval 80"/>
          <p:cNvSpPr>
            <a:spLocks noChangeAspect="1" noChangeArrowheads="1"/>
          </p:cNvSpPr>
          <p:nvPr/>
        </p:nvSpPr>
        <p:spPr bwMode="auto">
          <a:xfrm>
            <a:off x="97663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4353" name="AutoShape 81"/>
          <p:cNvCxnSpPr>
            <a:cxnSpLocks noChangeAspect="1" noChangeShapeType="1"/>
            <a:stCxn id="14356" idx="6"/>
            <a:endCxn id="14352" idx="4"/>
          </p:cNvCxnSpPr>
          <p:nvPr/>
        </p:nvCxnSpPr>
        <p:spPr bwMode="auto">
          <a:xfrm flipV="1">
            <a:off x="95297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82"/>
          <p:cNvCxnSpPr>
            <a:cxnSpLocks noChangeAspect="1" noChangeShapeType="1"/>
            <a:stCxn id="14352" idx="0"/>
            <a:endCxn id="14345" idx="6"/>
          </p:cNvCxnSpPr>
          <p:nvPr/>
        </p:nvCxnSpPr>
        <p:spPr bwMode="auto">
          <a:xfrm rot="5400000" flipH="1">
            <a:off x="9066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83"/>
          <p:cNvCxnSpPr>
            <a:cxnSpLocks noChangeAspect="1" noChangeShapeType="1"/>
            <a:stCxn id="14343" idx="6"/>
            <a:endCxn id="14352" idx="2"/>
          </p:cNvCxnSpPr>
          <p:nvPr/>
        </p:nvCxnSpPr>
        <p:spPr bwMode="auto">
          <a:xfrm>
            <a:off x="87884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84"/>
          <p:cNvSpPr>
            <a:spLocks noChangeAspect="1" noChangeArrowheads="1"/>
          </p:cNvSpPr>
          <p:nvPr/>
        </p:nvSpPr>
        <p:spPr bwMode="auto">
          <a:xfrm>
            <a:off x="9155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4357" name="AutoShape 85"/>
          <p:cNvCxnSpPr>
            <a:cxnSpLocks noChangeAspect="1" noChangeShapeType="1"/>
            <a:stCxn id="14343" idx="5"/>
            <a:endCxn id="14356" idx="2"/>
          </p:cNvCxnSpPr>
          <p:nvPr/>
        </p:nvCxnSpPr>
        <p:spPr bwMode="auto">
          <a:xfrm rot="16200000" flipH="1">
            <a:off x="86010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Text Box 86"/>
          <p:cNvSpPr txBox="1">
            <a:spLocks noChangeArrowheads="1"/>
          </p:cNvSpPr>
          <p:nvPr/>
        </p:nvSpPr>
        <p:spPr bwMode="auto">
          <a:xfrm>
            <a:off x="8637588" y="2698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9" name="Text Box 87"/>
          <p:cNvSpPr txBox="1">
            <a:spLocks noChangeArrowheads="1"/>
          </p:cNvSpPr>
          <p:nvPr/>
        </p:nvSpPr>
        <p:spPr bwMode="auto">
          <a:xfrm>
            <a:off x="100282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60" name="Text Box 88"/>
          <p:cNvSpPr txBox="1">
            <a:spLocks noChangeArrowheads="1"/>
          </p:cNvSpPr>
          <p:nvPr/>
        </p:nvSpPr>
        <p:spPr bwMode="auto">
          <a:xfrm>
            <a:off x="8669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61" name="Text Box 89"/>
          <p:cNvSpPr txBox="1">
            <a:spLocks noChangeArrowheads="1"/>
          </p:cNvSpPr>
          <p:nvPr/>
        </p:nvSpPr>
        <p:spPr bwMode="auto">
          <a:xfrm>
            <a:off x="72977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4362" name="Text Box 90"/>
          <p:cNvSpPr txBox="1">
            <a:spLocks noChangeArrowheads="1"/>
          </p:cNvSpPr>
          <p:nvPr/>
        </p:nvSpPr>
        <p:spPr bwMode="auto">
          <a:xfrm>
            <a:off x="75120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63" name="Text Box 91"/>
          <p:cNvSpPr txBox="1">
            <a:spLocks noChangeArrowheads="1"/>
          </p:cNvSpPr>
          <p:nvPr/>
        </p:nvSpPr>
        <p:spPr bwMode="auto">
          <a:xfrm>
            <a:off x="93360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4364" name="Text Box 92"/>
          <p:cNvSpPr txBox="1">
            <a:spLocks noChangeArrowheads="1"/>
          </p:cNvSpPr>
          <p:nvPr/>
        </p:nvSpPr>
        <p:spPr bwMode="auto">
          <a:xfrm>
            <a:off x="94757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65" name="Text Box 93"/>
          <p:cNvSpPr txBox="1">
            <a:spLocks noChangeArrowheads="1"/>
          </p:cNvSpPr>
          <p:nvPr/>
        </p:nvSpPr>
        <p:spPr bwMode="auto">
          <a:xfrm>
            <a:off x="7335838" y="3003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366" name="Text Box 94"/>
          <p:cNvSpPr txBox="1">
            <a:spLocks noChangeArrowheads="1"/>
          </p:cNvSpPr>
          <p:nvPr/>
        </p:nvSpPr>
        <p:spPr bwMode="auto">
          <a:xfrm>
            <a:off x="77168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67" name="Text Box 95"/>
          <p:cNvSpPr txBox="1">
            <a:spLocks noChangeArrowheads="1"/>
          </p:cNvSpPr>
          <p:nvPr/>
        </p:nvSpPr>
        <p:spPr bwMode="auto">
          <a:xfrm>
            <a:off x="91646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68" name="Text Box 96"/>
          <p:cNvSpPr txBox="1">
            <a:spLocks noChangeArrowheads="1"/>
          </p:cNvSpPr>
          <p:nvPr/>
        </p:nvSpPr>
        <p:spPr bwMode="auto">
          <a:xfrm>
            <a:off x="70310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9" name="Text Box 97"/>
          <p:cNvSpPr txBox="1">
            <a:spLocks noChangeArrowheads="1"/>
          </p:cNvSpPr>
          <p:nvPr/>
        </p:nvSpPr>
        <p:spPr bwMode="auto">
          <a:xfrm>
            <a:off x="97742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70" name="Text Box 98"/>
          <p:cNvSpPr txBox="1">
            <a:spLocks noChangeArrowheads="1"/>
          </p:cNvSpPr>
          <p:nvPr/>
        </p:nvSpPr>
        <p:spPr bwMode="auto">
          <a:xfrm>
            <a:off x="8250238" y="3308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71" name="Text Box 99"/>
          <p:cNvSpPr txBox="1">
            <a:spLocks noChangeArrowheads="1"/>
          </p:cNvSpPr>
          <p:nvPr/>
        </p:nvSpPr>
        <p:spPr bwMode="auto">
          <a:xfrm>
            <a:off x="8097838" y="4146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72" name="Text Box 100"/>
          <p:cNvSpPr txBox="1">
            <a:spLocks noChangeArrowheads="1"/>
          </p:cNvSpPr>
          <p:nvPr/>
        </p:nvSpPr>
        <p:spPr bwMode="auto">
          <a:xfrm>
            <a:off x="8745538" y="4146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263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Why It Doesn’t Work for Negative-Weight Edges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If a node with a negative incident edge were to be added late to the cloud, it could mess up distances for vertices already in the cloud. </a:t>
            </a:r>
            <a:endParaRPr lang="en-US" altLang="lv-LV" sz="2400" dirty="0" smtClean="0"/>
          </a:p>
          <a:p>
            <a:pPr eaLnBrk="1" hangingPunct="1"/>
            <a:r>
              <a:rPr lang="en-US" altLang="lv-LV" sz="2400" dirty="0" err="1"/>
              <a:t>Dijkstra’s</a:t>
            </a:r>
            <a:r>
              <a:rPr lang="en-US" altLang="lv-LV" sz="2400" dirty="0"/>
              <a:t> algorithm is based on the greedy method. It adds vertices by increasing distance</a:t>
            </a:r>
            <a:r>
              <a:rPr lang="en-US" altLang="lv-LV" sz="2400" dirty="0" smtClean="0"/>
              <a:t>.</a:t>
            </a:r>
            <a:endParaRPr lang="lv-LV" altLang="lv-LV" sz="2400" dirty="0"/>
          </a:p>
          <a:p>
            <a:pPr eaLnBrk="1" hangingPunct="1"/>
            <a:r>
              <a:rPr lang="lv-LV" altLang="lv-LV" sz="2400" b="1" dirty="0" smtClean="0"/>
              <a:t>Picture:</a:t>
            </a:r>
            <a:r>
              <a:rPr lang="lv-LV" altLang="lv-LV" sz="2400" dirty="0" smtClean="0"/>
              <a:t> </a:t>
            </a:r>
            <a:r>
              <a:rPr lang="en-US" altLang="lv-LV" sz="2400" dirty="0"/>
              <a:t>C’s true distance is 1, but it is already in the cloud with d(C)=5!</a:t>
            </a:r>
          </a:p>
          <a:p>
            <a:pPr eaLnBrk="1" hangingPunct="1"/>
            <a:endParaRPr lang="en-US" altLang="lv-LV" sz="2400" dirty="0"/>
          </a:p>
        </p:txBody>
      </p:sp>
      <p:pic>
        <p:nvPicPr>
          <p:cNvPr id="15364" name="Picture 36" descr="NA0159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662" y="1270000"/>
            <a:ext cx="14303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Freeform 4"/>
          <p:cNvSpPr>
            <a:spLocks/>
          </p:cNvSpPr>
          <p:nvPr/>
        </p:nvSpPr>
        <p:spPr bwMode="auto">
          <a:xfrm>
            <a:off x="6727826" y="271780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5368" name="Oval 5"/>
          <p:cNvSpPr>
            <a:spLocks noChangeAspect="1" noChangeArrowheads="1"/>
          </p:cNvSpPr>
          <p:nvPr/>
        </p:nvSpPr>
        <p:spPr bwMode="auto">
          <a:xfrm>
            <a:off x="8251826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5369" name="Oval 6"/>
          <p:cNvSpPr>
            <a:spLocks noChangeAspect="1" noChangeArrowheads="1"/>
          </p:cNvSpPr>
          <p:nvPr/>
        </p:nvSpPr>
        <p:spPr bwMode="auto">
          <a:xfrm>
            <a:off x="6878638" y="373380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370" name="Oval 7"/>
          <p:cNvSpPr>
            <a:spLocks noChangeAspect="1" noChangeArrowheads="1"/>
          </p:cNvSpPr>
          <p:nvPr/>
        </p:nvSpPr>
        <p:spPr bwMode="auto">
          <a:xfrm>
            <a:off x="8250238" y="29273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371" name="Oval 8"/>
          <p:cNvSpPr>
            <a:spLocks noChangeAspect="1" noChangeArrowheads="1"/>
          </p:cNvSpPr>
          <p:nvPr/>
        </p:nvSpPr>
        <p:spPr bwMode="auto">
          <a:xfrm>
            <a:off x="74882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5372" name="AutoShape 9"/>
          <p:cNvCxnSpPr>
            <a:cxnSpLocks noChangeAspect="1" noChangeShapeType="1"/>
            <a:stCxn id="15370" idx="2"/>
            <a:endCxn id="15369" idx="0"/>
          </p:cNvCxnSpPr>
          <p:nvPr/>
        </p:nvCxnSpPr>
        <p:spPr bwMode="auto">
          <a:xfrm rot="10800000" flipV="1">
            <a:off x="70612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0"/>
          <p:cNvCxnSpPr>
            <a:cxnSpLocks noChangeAspect="1" noChangeShapeType="1"/>
            <a:stCxn id="15371" idx="2"/>
            <a:endCxn id="15369" idx="4"/>
          </p:cNvCxnSpPr>
          <p:nvPr/>
        </p:nvCxnSpPr>
        <p:spPr bwMode="auto">
          <a:xfrm rot="10800000">
            <a:off x="7061200" y="411797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1"/>
          <p:cNvCxnSpPr>
            <a:cxnSpLocks noChangeAspect="1" noChangeShapeType="1"/>
            <a:stCxn id="15371" idx="6"/>
            <a:endCxn id="15368" idx="3"/>
          </p:cNvCxnSpPr>
          <p:nvPr/>
        </p:nvCxnSpPr>
        <p:spPr bwMode="auto">
          <a:xfrm flipV="1">
            <a:off x="78724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2"/>
          <p:cNvCxnSpPr>
            <a:cxnSpLocks noChangeAspect="1" noChangeShapeType="1"/>
            <a:stCxn id="15370" idx="4"/>
            <a:endCxn id="15368" idx="0"/>
          </p:cNvCxnSpPr>
          <p:nvPr/>
        </p:nvCxnSpPr>
        <p:spPr bwMode="auto">
          <a:xfrm>
            <a:off x="84328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3"/>
          <p:cNvCxnSpPr>
            <a:cxnSpLocks noChangeAspect="1" noChangeShapeType="1"/>
            <a:stCxn id="15369" idx="6"/>
            <a:endCxn id="15368" idx="2"/>
          </p:cNvCxnSpPr>
          <p:nvPr/>
        </p:nvCxnSpPr>
        <p:spPr bwMode="auto">
          <a:xfrm>
            <a:off x="7262814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4"/>
          <p:cNvSpPr>
            <a:spLocks noChangeAspect="1" noChangeArrowheads="1"/>
          </p:cNvSpPr>
          <p:nvPr/>
        </p:nvSpPr>
        <p:spPr bwMode="auto">
          <a:xfrm>
            <a:off x="9613901" y="37338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5378" name="AutoShape 15"/>
          <p:cNvCxnSpPr>
            <a:cxnSpLocks noChangeAspect="1" noChangeShapeType="1"/>
            <a:stCxn id="15381" idx="6"/>
            <a:endCxn id="15377" idx="4"/>
          </p:cNvCxnSpPr>
          <p:nvPr/>
        </p:nvCxnSpPr>
        <p:spPr bwMode="auto">
          <a:xfrm flipV="1">
            <a:off x="9377363" y="411797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6"/>
          <p:cNvCxnSpPr>
            <a:cxnSpLocks noChangeAspect="1" noChangeShapeType="1"/>
            <a:stCxn id="15377" idx="0"/>
            <a:endCxn id="15370" idx="6"/>
          </p:cNvCxnSpPr>
          <p:nvPr/>
        </p:nvCxnSpPr>
        <p:spPr bwMode="auto">
          <a:xfrm rot="5400000" flipH="1">
            <a:off x="89138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7"/>
          <p:cNvCxnSpPr>
            <a:cxnSpLocks noChangeAspect="1" noChangeShapeType="1"/>
            <a:stCxn id="15368" idx="6"/>
            <a:endCxn id="15377" idx="2"/>
          </p:cNvCxnSpPr>
          <p:nvPr/>
        </p:nvCxnSpPr>
        <p:spPr bwMode="auto">
          <a:xfrm>
            <a:off x="8636001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Oval 18"/>
          <p:cNvSpPr>
            <a:spLocks noChangeAspect="1" noChangeArrowheads="1"/>
          </p:cNvSpPr>
          <p:nvPr/>
        </p:nvSpPr>
        <p:spPr bwMode="auto">
          <a:xfrm>
            <a:off x="90027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5382" name="AutoShape 19"/>
          <p:cNvCxnSpPr>
            <a:cxnSpLocks noChangeAspect="1" noChangeShapeType="1"/>
            <a:stCxn id="15368" idx="5"/>
            <a:endCxn id="15381" idx="2"/>
          </p:cNvCxnSpPr>
          <p:nvPr/>
        </p:nvCxnSpPr>
        <p:spPr bwMode="auto">
          <a:xfrm rot="16200000" flipH="1">
            <a:off x="8448676" y="4181476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20"/>
          <p:cNvSpPr txBox="1">
            <a:spLocks noChangeArrowheads="1"/>
          </p:cNvSpPr>
          <p:nvPr/>
        </p:nvSpPr>
        <p:spPr bwMode="auto">
          <a:xfrm>
            <a:off x="8485188" y="26987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84" name="Text Box 21"/>
          <p:cNvSpPr txBox="1">
            <a:spLocks noChangeArrowheads="1"/>
          </p:cNvSpPr>
          <p:nvPr/>
        </p:nvSpPr>
        <p:spPr bwMode="auto">
          <a:xfrm>
            <a:off x="98758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385" name="Text Box 22"/>
          <p:cNvSpPr txBox="1">
            <a:spLocks noChangeArrowheads="1"/>
          </p:cNvSpPr>
          <p:nvPr/>
        </p:nvSpPr>
        <p:spPr bwMode="auto">
          <a:xfrm>
            <a:off x="85169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73596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5388" name="Text Box 25"/>
          <p:cNvSpPr txBox="1">
            <a:spLocks noChangeArrowheads="1"/>
          </p:cNvSpPr>
          <p:nvPr/>
        </p:nvSpPr>
        <p:spPr bwMode="auto">
          <a:xfrm>
            <a:off x="91836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389" name="Text Box 26"/>
          <p:cNvSpPr txBox="1">
            <a:spLocks noChangeArrowheads="1"/>
          </p:cNvSpPr>
          <p:nvPr/>
        </p:nvSpPr>
        <p:spPr bwMode="auto">
          <a:xfrm>
            <a:off x="93233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90" name="Text Box 27"/>
          <p:cNvSpPr txBox="1">
            <a:spLocks noChangeArrowheads="1"/>
          </p:cNvSpPr>
          <p:nvPr/>
        </p:nvSpPr>
        <p:spPr bwMode="auto">
          <a:xfrm>
            <a:off x="7183438" y="3003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91" name="Text Box 28"/>
          <p:cNvSpPr txBox="1">
            <a:spLocks noChangeArrowheads="1"/>
          </p:cNvSpPr>
          <p:nvPr/>
        </p:nvSpPr>
        <p:spPr bwMode="auto">
          <a:xfrm>
            <a:off x="75644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392" name="Text Box 29"/>
          <p:cNvSpPr txBox="1">
            <a:spLocks noChangeArrowheads="1"/>
          </p:cNvSpPr>
          <p:nvPr/>
        </p:nvSpPr>
        <p:spPr bwMode="auto">
          <a:xfrm>
            <a:off x="9012238" y="3613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68786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94" name="Text Box 31"/>
          <p:cNvSpPr txBox="1">
            <a:spLocks noChangeArrowheads="1"/>
          </p:cNvSpPr>
          <p:nvPr/>
        </p:nvSpPr>
        <p:spPr bwMode="auto">
          <a:xfrm>
            <a:off x="9621838" y="441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8097838" y="3308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96" name="Text Box 33"/>
          <p:cNvSpPr txBox="1">
            <a:spLocks noChangeArrowheads="1"/>
          </p:cNvSpPr>
          <p:nvPr/>
        </p:nvSpPr>
        <p:spPr bwMode="auto">
          <a:xfrm>
            <a:off x="7945438" y="4146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97" name="Text Box 34"/>
          <p:cNvSpPr txBox="1">
            <a:spLocks noChangeArrowheads="1"/>
          </p:cNvSpPr>
          <p:nvPr/>
        </p:nvSpPr>
        <p:spPr bwMode="auto">
          <a:xfrm>
            <a:off x="8616950" y="41465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-8</a:t>
            </a:r>
          </a:p>
        </p:txBody>
      </p:sp>
      <p:sp>
        <p:nvSpPr>
          <p:cNvPr id="15400" name="Line 39"/>
          <p:cNvSpPr>
            <a:spLocks noChangeShapeType="1"/>
          </p:cNvSpPr>
          <p:nvPr/>
        </p:nvSpPr>
        <p:spPr bwMode="auto">
          <a:xfrm flipH="1" flipV="1">
            <a:off x="8396288" y="4191001"/>
            <a:ext cx="38100" cy="1160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782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Bellman-Ford Algorithm </a:t>
            </a:r>
            <a:br>
              <a:rPr lang="en-US" dirty="0" smtClean="0"/>
            </a:br>
            <a:r>
              <a:rPr lang="en-US" dirty="0" smtClean="0"/>
              <a:t>(not in book)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Works even with negative-weight edges</a:t>
            </a:r>
          </a:p>
          <a:p>
            <a:pPr eaLnBrk="1" hangingPunct="1"/>
            <a:r>
              <a:rPr lang="en-US" altLang="lv-LV" sz="2000" dirty="0"/>
              <a:t>Must assume directed edges (for otherwise we would have negative-weight cycles)</a:t>
            </a:r>
          </a:p>
          <a:p>
            <a:pPr eaLnBrk="1" hangingPunct="1"/>
            <a:r>
              <a:rPr lang="en-US" altLang="lv-LV" sz="2000" dirty="0"/>
              <a:t>Iteration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finds all shortest paths that use </a:t>
            </a:r>
            <a:r>
              <a:rPr lang="en-US" altLang="lv-LV" sz="2000" dirty="0" err="1"/>
              <a:t>i</a:t>
            </a:r>
            <a:r>
              <a:rPr lang="en-US" altLang="lv-LV" sz="2000" dirty="0"/>
              <a:t> edges.</a:t>
            </a:r>
          </a:p>
          <a:p>
            <a:pPr eaLnBrk="1" hangingPunct="1"/>
            <a:r>
              <a:rPr lang="en-US" altLang="lv-LV" sz="2000" dirty="0"/>
              <a:t>Running time: O(nm).</a:t>
            </a:r>
          </a:p>
          <a:p>
            <a:pPr eaLnBrk="1" hangingPunct="1"/>
            <a:r>
              <a:rPr lang="en-US" altLang="lv-LV" sz="2000" dirty="0"/>
              <a:t>Can be extended to detect a negative-weight cycle if it exists </a:t>
            </a:r>
          </a:p>
          <a:p>
            <a:pPr lvl="1" eaLnBrk="1" hangingPunct="1"/>
            <a:r>
              <a:rPr lang="en-US" altLang="lv-LV" sz="1800" dirty="0"/>
              <a:t>How?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705600" y="1942306"/>
            <a:ext cx="4514850" cy="374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BellmanFord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-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en-US" altLang="lv-LV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each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>
                <a:latin typeface="Times New Roman" panose="02020603050405020304" pitchFamily="18" charset="0"/>
              </a:rPr>
              <a:t>{ relax edge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.origin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75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Bellman-Ford Example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17412" name="Oval 133"/>
          <p:cNvSpPr>
            <a:spLocks noChangeAspect="1" noChangeArrowheads="1"/>
          </p:cNvSpPr>
          <p:nvPr/>
        </p:nvSpPr>
        <p:spPr bwMode="auto">
          <a:xfrm>
            <a:off x="67960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3" name="Text Box 156"/>
          <p:cNvSpPr txBox="1">
            <a:spLocks noChangeArrowheads="1"/>
          </p:cNvSpPr>
          <p:nvPr/>
        </p:nvSpPr>
        <p:spPr bwMode="auto">
          <a:xfrm>
            <a:off x="79629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15" name="Oval 5"/>
          <p:cNvSpPr>
            <a:spLocks noChangeAspect="1" noChangeArrowheads="1"/>
          </p:cNvSpPr>
          <p:nvPr/>
        </p:nvSpPr>
        <p:spPr bwMode="auto">
          <a:xfrm>
            <a:off x="38115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6" name="Oval 6"/>
          <p:cNvSpPr>
            <a:spLocks noChangeAspect="1" noChangeArrowheads="1"/>
          </p:cNvSpPr>
          <p:nvPr/>
        </p:nvSpPr>
        <p:spPr bwMode="auto">
          <a:xfrm>
            <a:off x="2438401" y="2711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7" name="Oval 7"/>
          <p:cNvSpPr>
            <a:spLocks noChangeAspect="1" noChangeArrowheads="1"/>
          </p:cNvSpPr>
          <p:nvPr/>
        </p:nvSpPr>
        <p:spPr bwMode="auto">
          <a:xfrm>
            <a:off x="38100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7418" name="Oval 8"/>
          <p:cNvSpPr>
            <a:spLocks noChangeAspect="1" noChangeArrowheads="1"/>
          </p:cNvSpPr>
          <p:nvPr/>
        </p:nvSpPr>
        <p:spPr bwMode="auto">
          <a:xfrm>
            <a:off x="30480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19" name="AutoShape 9"/>
          <p:cNvCxnSpPr>
            <a:cxnSpLocks noChangeAspect="1" noChangeShapeType="1"/>
            <a:stCxn id="17417" idx="2"/>
            <a:endCxn id="17416" idx="0"/>
          </p:cNvCxnSpPr>
          <p:nvPr/>
        </p:nvCxnSpPr>
        <p:spPr bwMode="auto">
          <a:xfrm rot="10800000" flipV="1">
            <a:off x="2620964" y="2087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0"/>
          <p:cNvCxnSpPr>
            <a:cxnSpLocks noChangeAspect="1" noChangeShapeType="1"/>
            <a:stCxn id="17418" idx="2"/>
            <a:endCxn id="17416" idx="4"/>
          </p:cNvCxnSpPr>
          <p:nvPr/>
        </p:nvCxnSpPr>
        <p:spPr bwMode="auto">
          <a:xfrm rot="10800000">
            <a:off x="2620964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1"/>
          <p:cNvCxnSpPr>
            <a:cxnSpLocks noChangeAspect="1" noChangeShapeType="1"/>
            <a:stCxn id="17418" idx="6"/>
            <a:endCxn id="17415" idx="3"/>
          </p:cNvCxnSpPr>
          <p:nvPr/>
        </p:nvCxnSpPr>
        <p:spPr bwMode="auto">
          <a:xfrm flipV="1">
            <a:off x="34226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2"/>
          <p:cNvCxnSpPr>
            <a:cxnSpLocks noChangeAspect="1" noChangeShapeType="1"/>
            <a:stCxn id="17417" idx="4"/>
            <a:endCxn id="17415" idx="0"/>
          </p:cNvCxnSpPr>
          <p:nvPr/>
        </p:nvCxnSpPr>
        <p:spPr bwMode="auto">
          <a:xfrm>
            <a:off x="3992564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3"/>
          <p:cNvCxnSpPr>
            <a:cxnSpLocks noChangeAspect="1" noChangeShapeType="1"/>
            <a:stCxn id="17416" idx="6"/>
            <a:endCxn id="17415" idx="2"/>
          </p:cNvCxnSpPr>
          <p:nvPr/>
        </p:nvCxnSpPr>
        <p:spPr bwMode="auto">
          <a:xfrm>
            <a:off x="2813051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14"/>
          <p:cNvSpPr>
            <a:spLocks noChangeAspect="1" noChangeArrowheads="1"/>
          </p:cNvSpPr>
          <p:nvPr/>
        </p:nvSpPr>
        <p:spPr bwMode="auto">
          <a:xfrm>
            <a:off x="51736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25" name="AutoShape 15"/>
          <p:cNvCxnSpPr>
            <a:cxnSpLocks noChangeAspect="1" noChangeShapeType="1"/>
            <a:stCxn id="17428" idx="6"/>
            <a:endCxn id="17424" idx="4"/>
          </p:cNvCxnSpPr>
          <p:nvPr/>
        </p:nvCxnSpPr>
        <p:spPr bwMode="auto">
          <a:xfrm flipV="1">
            <a:off x="4937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6"/>
          <p:cNvCxnSpPr>
            <a:cxnSpLocks noChangeAspect="1" noChangeShapeType="1"/>
            <a:stCxn id="17424" idx="0"/>
            <a:endCxn id="17417" idx="6"/>
          </p:cNvCxnSpPr>
          <p:nvPr/>
        </p:nvCxnSpPr>
        <p:spPr bwMode="auto">
          <a:xfrm rot="5400000" flipH="1">
            <a:off x="4464051" y="1808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7"/>
          <p:cNvCxnSpPr>
            <a:cxnSpLocks noChangeAspect="1" noChangeShapeType="1"/>
            <a:stCxn id="17415" idx="6"/>
            <a:endCxn id="17424" idx="2"/>
          </p:cNvCxnSpPr>
          <p:nvPr/>
        </p:nvCxnSpPr>
        <p:spPr bwMode="auto">
          <a:xfrm>
            <a:off x="4186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18"/>
          <p:cNvSpPr>
            <a:spLocks noChangeAspect="1" noChangeArrowheads="1"/>
          </p:cNvSpPr>
          <p:nvPr/>
        </p:nvSpPr>
        <p:spPr bwMode="auto">
          <a:xfrm>
            <a:off x="45624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29" name="AutoShape 19"/>
          <p:cNvCxnSpPr>
            <a:cxnSpLocks noChangeAspect="1" noChangeShapeType="1"/>
            <a:stCxn id="17415" idx="5"/>
            <a:endCxn id="17428" idx="2"/>
          </p:cNvCxnSpPr>
          <p:nvPr/>
        </p:nvCxnSpPr>
        <p:spPr bwMode="auto">
          <a:xfrm rot="16200000" flipH="1">
            <a:off x="40036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4883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1" name="Text Box 27"/>
          <p:cNvSpPr txBox="1">
            <a:spLocks noChangeArrowheads="1"/>
          </p:cNvSpPr>
          <p:nvPr/>
        </p:nvSpPr>
        <p:spPr bwMode="auto">
          <a:xfrm>
            <a:off x="27432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32" name="Text Box 28"/>
          <p:cNvSpPr txBox="1">
            <a:spLocks noChangeArrowheads="1"/>
          </p:cNvSpPr>
          <p:nvPr/>
        </p:nvSpPr>
        <p:spPr bwMode="auto">
          <a:xfrm>
            <a:off x="31242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33" name="Text Box 29"/>
          <p:cNvSpPr txBox="1">
            <a:spLocks noChangeArrowheads="1"/>
          </p:cNvSpPr>
          <p:nvPr/>
        </p:nvSpPr>
        <p:spPr bwMode="auto">
          <a:xfrm>
            <a:off x="45720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24003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35" name="Text Box 31"/>
          <p:cNvSpPr txBox="1">
            <a:spLocks noChangeArrowheads="1"/>
          </p:cNvSpPr>
          <p:nvPr/>
        </p:nvSpPr>
        <p:spPr bwMode="auto">
          <a:xfrm>
            <a:off x="51816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36" name="Text Box 32"/>
          <p:cNvSpPr txBox="1">
            <a:spLocks noChangeArrowheads="1"/>
          </p:cNvSpPr>
          <p:nvPr/>
        </p:nvSpPr>
        <p:spPr bwMode="auto">
          <a:xfrm>
            <a:off x="36195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37" name="Text Box 33"/>
          <p:cNvSpPr txBox="1">
            <a:spLocks noChangeArrowheads="1"/>
          </p:cNvSpPr>
          <p:nvPr/>
        </p:nvSpPr>
        <p:spPr bwMode="auto">
          <a:xfrm>
            <a:off x="35052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8" name="Text Box 34"/>
          <p:cNvSpPr txBox="1">
            <a:spLocks noChangeArrowheads="1"/>
          </p:cNvSpPr>
          <p:nvPr/>
        </p:nvSpPr>
        <p:spPr bwMode="auto">
          <a:xfrm>
            <a:off x="41529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39" name="AutoShape 100"/>
          <p:cNvSpPr>
            <a:spLocks noChangeArrowheads="1"/>
          </p:cNvSpPr>
          <p:nvPr/>
        </p:nvSpPr>
        <p:spPr bwMode="auto">
          <a:xfrm>
            <a:off x="5867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440" name="AutoShape 101"/>
          <p:cNvSpPr>
            <a:spLocks noChangeArrowheads="1"/>
          </p:cNvSpPr>
          <p:nvPr/>
        </p:nvSpPr>
        <p:spPr bwMode="auto">
          <a:xfrm rot="19375579">
            <a:off x="5486401" y="4038601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441" name="AutoShape 102"/>
          <p:cNvSpPr>
            <a:spLocks noChangeArrowheads="1"/>
          </p:cNvSpPr>
          <p:nvPr/>
        </p:nvSpPr>
        <p:spPr bwMode="auto">
          <a:xfrm>
            <a:off x="5867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7442" name="Oval 132"/>
          <p:cNvSpPr>
            <a:spLocks noChangeAspect="1" noChangeArrowheads="1"/>
          </p:cNvSpPr>
          <p:nvPr/>
        </p:nvSpPr>
        <p:spPr bwMode="auto">
          <a:xfrm>
            <a:off x="81549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43" name="Oval 134"/>
          <p:cNvSpPr>
            <a:spLocks noChangeAspect="1" noChangeArrowheads="1"/>
          </p:cNvSpPr>
          <p:nvPr/>
        </p:nvSpPr>
        <p:spPr bwMode="auto">
          <a:xfrm>
            <a:off x="81534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7444" name="Oval 135"/>
          <p:cNvSpPr>
            <a:spLocks noChangeAspect="1" noChangeArrowheads="1"/>
          </p:cNvSpPr>
          <p:nvPr/>
        </p:nvSpPr>
        <p:spPr bwMode="auto">
          <a:xfrm>
            <a:off x="73914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45" name="AutoShape 136"/>
          <p:cNvCxnSpPr>
            <a:cxnSpLocks noChangeAspect="1" noChangeShapeType="1"/>
            <a:stCxn id="17443" idx="2"/>
            <a:endCxn id="17412" idx="0"/>
          </p:cNvCxnSpPr>
          <p:nvPr/>
        </p:nvCxnSpPr>
        <p:spPr bwMode="auto">
          <a:xfrm rot="10800000" flipV="1">
            <a:off x="6978650" y="2087564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AutoShape 137"/>
          <p:cNvCxnSpPr>
            <a:cxnSpLocks noChangeAspect="1" noChangeShapeType="1"/>
            <a:stCxn id="17444" idx="2"/>
            <a:endCxn id="17412" idx="4"/>
          </p:cNvCxnSpPr>
          <p:nvPr/>
        </p:nvCxnSpPr>
        <p:spPr bwMode="auto">
          <a:xfrm rot="10800000">
            <a:off x="6978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AutoShape 138"/>
          <p:cNvCxnSpPr>
            <a:cxnSpLocks noChangeAspect="1" noChangeShapeType="1"/>
            <a:stCxn id="17444" idx="6"/>
            <a:endCxn id="17442" idx="3"/>
          </p:cNvCxnSpPr>
          <p:nvPr/>
        </p:nvCxnSpPr>
        <p:spPr bwMode="auto">
          <a:xfrm flipV="1">
            <a:off x="77660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AutoShape 139"/>
          <p:cNvCxnSpPr>
            <a:cxnSpLocks noChangeAspect="1" noChangeShapeType="1"/>
            <a:stCxn id="17443" idx="4"/>
            <a:endCxn id="17442" idx="0"/>
          </p:cNvCxnSpPr>
          <p:nvPr/>
        </p:nvCxnSpPr>
        <p:spPr bwMode="auto">
          <a:xfrm>
            <a:off x="8335964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AutoShape 140"/>
          <p:cNvCxnSpPr>
            <a:cxnSpLocks noChangeAspect="1" noChangeShapeType="1"/>
            <a:stCxn id="17412" idx="6"/>
            <a:endCxn id="17442" idx="2"/>
          </p:cNvCxnSpPr>
          <p:nvPr/>
        </p:nvCxnSpPr>
        <p:spPr bwMode="auto">
          <a:xfrm>
            <a:off x="7170739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0" name="Oval 141"/>
          <p:cNvSpPr>
            <a:spLocks noChangeAspect="1" noChangeArrowheads="1"/>
          </p:cNvSpPr>
          <p:nvPr/>
        </p:nvSpPr>
        <p:spPr bwMode="auto">
          <a:xfrm>
            <a:off x="95170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51" name="AutoShape 142"/>
          <p:cNvCxnSpPr>
            <a:cxnSpLocks noChangeAspect="1" noChangeShapeType="1"/>
            <a:stCxn id="17454" idx="6"/>
            <a:endCxn id="17450" idx="4"/>
          </p:cNvCxnSpPr>
          <p:nvPr/>
        </p:nvCxnSpPr>
        <p:spPr bwMode="auto">
          <a:xfrm flipV="1">
            <a:off x="9280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AutoShape 143"/>
          <p:cNvCxnSpPr>
            <a:cxnSpLocks noChangeAspect="1" noChangeShapeType="1"/>
            <a:stCxn id="17450" idx="0"/>
            <a:endCxn id="17443" idx="6"/>
          </p:cNvCxnSpPr>
          <p:nvPr/>
        </p:nvCxnSpPr>
        <p:spPr bwMode="auto">
          <a:xfrm rot="5400000" flipH="1">
            <a:off x="8807451" y="1808164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AutoShape 144"/>
          <p:cNvCxnSpPr>
            <a:cxnSpLocks noChangeAspect="1" noChangeShapeType="1"/>
            <a:stCxn id="17442" idx="6"/>
            <a:endCxn id="17450" idx="2"/>
          </p:cNvCxnSpPr>
          <p:nvPr/>
        </p:nvCxnSpPr>
        <p:spPr bwMode="auto">
          <a:xfrm>
            <a:off x="8529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4" name="Oval 145"/>
          <p:cNvSpPr>
            <a:spLocks noChangeAspect="1" noChangeArrowheads="1"/>
          </p:cNvSpPr>
          <p:nvPr/>
        </p:nvSpPr>
        <p:spPr bwMode="auto">
          <a:xfrm>
            <a:off x="89058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55" name="AutoShape 146"/>
          <p:cNvCxnSpPr>
            <a:cxnSpLocks noChangeAspect="1" noChangeShapeType="1"/>
            <a:stCxn id="17442" idx="5"/>
            <a:endCxn id="17454" idx="2"/>
          </p:cNvCxnSpPr>
          <p:nvPr/>
        </p:nvCxnSpPr>
        <p:spPr bwMode="auto">
          <a:xfrm rot="16200000" flipH="1">
            <a:off x="83470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6" name="Text Box 150"/>
          <p:cNvSpPr txBox="1">
            <a:spLocks noChangeArrowheads="1"/>
          </p:cNvSpPr>
          <p:nvPr/>
        </p:nvSpPr>
        <p:spPr bwMode="auto">
          <a:xfrm>
            <a:off x="9226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57" name="Text Box 151"/>
          <p:cNvSpPr txBox="1">
            <a:spLocks noChangeArrowheads="1"/>
          </p:cNvSpPr>
          <p:nvPr/>
        </p:nvSpPr>
        <p:spPr bwMode="auto">
          <a:xfrm>
            <a:off x="7086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58" name="Text Box 152"/>
          <p:cNvSpPr txBox="1">
            <a:spLocks noChangeArrowheads="1"/>
          </p:cNvSpPr>
          <p:nvPr/>
        </p:nvSpPr>
        <p:spPr bwMode="auto">
          <a:xfrm>
            <a:off x="74676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59" name="Text Box 153"/>
          <p:cNvSpPr txBox="1">
            <a:spLocks noChangeArrowheads="1"/>
          </p:cNvSpPr>
          <p:nvPr/>
        </p:nvSpPr>
        <p:spPr bwMode="auto">
          <a:xfrm>
            <a:off x="89154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60" name="Text Box 154"/>
          <p:cNvSpPr txBox="1">
            <a:spLocks noChangeArrowheads="1"/>
          </p:cNvSpPr>
          <p:nvPr/>
        </p:nvSpPr>
        <p:spPr bwMode="auto">
          <a:xfrm>
            <a:off x="67437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61" name="Text Box 155"/>
          <p:cNvSpPr txBox="1">
            <a:spLocks noChangeArrowheads="1"/>
          </p:cNvSpPr>
          <p:nvPr/>
        </p:nvSpPr>
        <p:spPr bwMode="auto">
          <a:xfrm>
            <a:off x="95250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62" name="Text Box 157"/>
          <p:cNvSpPr txBox="1">
            <a:spLocks noChangeArrowheads="1"/>
          </p:cNvSpPr>
          <p:nvPr/>
        </p:nvSpPr>
        <p:spPr bwMode="auto">
          <a:xfrm>
            <a:off x="78486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63" name="Text Box 158"/>
          <p:cNvSpPr txBox="1">
            <a:spLocks noChangeArrowheads="1"/>
          </p:cNvSpPr>
          <p:nvPr/>
        </p:nvSpPr>
        <p:spPr bwMode="auto">
          <a:xfrm>
            <a:off x="84963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64" name="Text Box 203"/>
          <p:cNvSpPr txBox="1">
            <a:spLocks noChangeArrowheads="1"/>
          </p:cNvSpPr>
          <p:nvPr/>
        </p:nvSpPr>
        <p:spPr bwMode="auto">
          <a:xfrm>
            <a:off x="4268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dirty="0"/>
              <a:t>Nodes are labeled with their d(v) values</a:t>
            </a:r>
          </a:p>
        </p:txBody>
      </p:sp>
      <p:sp>
        <p:nvSpPr>
          <p:cNvPr id="17465" name="Text Box 210"/>
          <p:cNvSpPr txBox="1">
            <a:spLocks noChangeArrowheads="1"/>
          </p:cNvSpPr>
          <p:nvPr/>
        </p:nvSpPr>
        <p:spPr bwMode="auto">
          <a:xfrm>
            <a:off x="3581400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66" name="Oval 211"/>
          <p:cNvSpPr>
            <a:spLocks noChangeAspect="1" noChangeArrowheads="1"/>
          </p:cNvSpPr>
          <p:nvPr/>
        </p:nvSpPr>
        <p:spPr bwMode="auto">
          <a:xfrm>
            <a:off x="37734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7467" name="Oval 212"/>
          <p:cNvSpPr>
            <a:spLocks noChangeAspect="1" noChangeArrowheads="1"/>
          </p:cNvSpPr>
          <p:nvPr/>
        </p:nvSpPr>
        <p:spPr bwMode="auto">
          <a:xfrm>
            <a:off x="2400301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468" name="Oval 213"/>
          <p:cNvSpPr>
            <a:spLocks noChangeAspect="1" noChangeArrowheads="1"/>
          </p:cNvSpPr>
          <p:nvPr/>
        </p:nvSpPr>
        <p:spPr bwMode="auto">
          <a:xfrm>
            <a:off x="3771901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17469" name="AutoShape 215"/>
          <p:cNvCxnSpPr>
            <a:cxnSpLocks noChangeAspect="1" noChangeShapeType="1"/>
            <a:stCxn id="17468" idx="2"/>
            <a:endCxn id="17467" idx="0"/>
          </p:cNvCxnSpPr>
          <p:nvPr/>
        </p:nvCxnSpPr>
        <p:spPr bwMode="auto">
          <a:xfrm rot="10800000" flipV="1">
            <a:off x="2582864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AutoShape 216"/>
          <p:cNvCxnSpPr>
            <a:cxnSpLocks noChangeAspect="1" noChangeShapeType="1"/>
            <a:stCxn id="17488" idx="2"/>
            <a:endCxn id="17467" idx="4"/>
          </p:cNvCxnSpPr>
          <p:nvPr/>
        </p:nvCxnSpPr>
        <p:spPr bwMode="auto">
          <a:xfrm rot="10800000">
            <a:off x="2582864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AutoShape 217"/>
          <p:cNvCxnSpPr>
            <a:cxnSpLocks noChangeAspect="1" noChangeShapeType="1"/>
            <a:stCxn id="17488" idx="6"/>
            <a:endCxn id="17466" idx="3"/>
          </p:cNvCxnSpPr>
          <p:nvPr/>
        </p:nvCxnSpPr>
        <p:spPr bwMode="auto">
          <a:xfrm flipV="1">
            <a:off x="3384551" y="5472114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AutoShape 218"/>
          <p:cNvCxnSpPr>
            <a:cxnSpLocks noChangeAspect="1" noChangeShapeType="1"/>
            <a:stCxn id="17468" idx="4"/>
            <a:endCxn id="17466" idx="0"/>
          </p:cNvCxnSpPr>
          <p:nvPr/>
        </p:nvCxnSpPr>
        <p:spPr bwMode="auto">
          <a:xfrm>
            <a:off x="3954464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AutoShape 219"/>
          <p:cNvCxnSpPr>
            <a:cxnSpLocks noChangeAspect="1" noChangeShapeType="1"/>
            <a:stCxn id="17467" idx="6"/>
            <a:endCxn id="17466" idx="2"/>
          </p:cNvCxnSpPr>
          <p:nvPr/>
        </p:nvCxnSpPr>
        <p:spPr bwMode="auto">
          <a:xfrm>
            <a:off x="2774951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4" name="Oval 220"/>
          <p:cNvSpPr>
            <a:spLocks noChangeAspect="1" noChangeArrowheads="1"/>
          </p:cNvSpPr>
          <p:nvPr/>
        </p:nvSpPr>
        <p:spPr bwMode="auto">
          <a:xfrm>
            <a:off x="513556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7475" name="AutoShape 221"/>
          <p:cNvCxnSpPr>
            <a:cxnSpLocks noChangeAspect="1" noChangeShapeType="1"/>
            <a:stCxn id="17478" idx="6"/>
            <a:endCxn id="17474" idx="4"/>
          </p:cNvCxnSpPr>
          <p:nvPr/>
        </p:nvCxnSpPr>
        <p:spPr bwMode="auto">
          <a:xfrm flipV="1">
            <a:off x="4899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222"/>
          <p:cNvCxnSpPr>
            <a:cxnSpLocks noChangeAspect="1" noChangeShapeType="1"/>
            <a:stCxn id="17474" idx="0"/>
            <a:endCxn id="17468" idx="6"/>
          </p:cNvCxnSpPr>
          <p:nvPr/>
        </p:nvCxnSpPr>
        <p:spPr bwMode="auto">
          <a:xfrm rot="5400000" flipH="1">
            <a:off x="4425951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AutoShape 223"/>
          <p:cNvCxnSpPr>
            <a:cxnSpLocks noChangeAspect="1" noChangeShapeType="1"/>
            <a:stCxn id="17466" idx="6"/>
            <a:endCxn id="17474" idx="2"/>
          </p:cNvCxnSpPr>
          <p:nvPr/>
        </p:nvCxnSpPr>
        <p:spPr bwMode="auto">
          <a:xfrm>
            <a:off x="4148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8" name="Oval 224"/>
          <p:cNvSpPr>
            <a:spLocks noChangeAspect="1" noChangeArrowheads="1"/>
          </p:cNvSpPr>
          <p:nvPr/>
        </p:nvSpPr>
        <p:spPr bwMode="auto">
          <a:xfrm>
            <a:off x="452437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79" name="AutoShape 225"/>
          <p:cNvCxnSpPr>
            <a:cxnSpLocks noChangeAspect="1" noChangeShapeType="1"/>
            <a:stCxn id="17466" idx="5"/>
            <a:endCxn id="17478" idx="2"/>
          </p:cNvCxnSpPr>
          <p:nvPr/>
        </p:nvCxnSpPr>
        <p:spPr bwMode="auto">
          <a:xfrm rot="16200000" flipH="1">
            <a:off x="3965576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0" name="Text Box 226"/>
          <p:cNvSpPr txBox="1">
            <a:spLocks noChangeArrowheads="1"/>
          </p:cNvSpPr>
          <p:nvPr/>
        </p:nvSpPr>
        <p:spPr bwMode="auto">
          <a:xfrm>
            <a:off x="4845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81" name="Text Box 227"/>
          <p:cNvSpPr txBox="1">
            <a:spLocks noChangeArrowheads="1"/>
          </p:cNvSpPr>
          <p:nvPr/>
        </p:nvSpPr>
        <p:spPr bwMode="auto">
          <a:xfrm>
            <a:off x="27051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82" name="Text Box 228"/>
          <p:cNvSpPr txBox="1">
            <a:spLocks noChangeArrowheads="1"/>
          </p:cNvSpPr>
          <p:nvPr/>
        </p:nvSpPr>
        <p:spPr bwMode="auto">
          <a:xfrm>
            <a:off x="30861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83" name="Text Box 229"/>
          <p:cNvSpPr txBox="1">
            <a:spLocks noChangeArrowheads="1"/>
          </p:cNvSpPr>
          <p:nvPr/>
        </p:nvSpPr>
        <p:spPr bwMode="auto">
          <a:xfrm>
            <a:off x="45339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84" name="Text Box 230"/>
          <p:cNvSpPr txBox="1">
            <a:spLocks noChangeArrowheads="1"/>
          </p:cNvSpPr>
          <p:nvPr/>
        </p:nvSpPr>
        <p:spPr bwMode="auto">
          <a:xfrm>
            <a:off x="2362200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485" name="Text Box 231"/>
          <p:cNvSpPr txBox="1">
            <a:spLocks noChangeArrowheads="1"/>
          </p:cNvSpPr>
          <p:nvPr/>
        </p:nvSpPr>
        <p:spPr bwMode="auto">
          <a:xfrm>
            <a:off x="5143500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86" name="Text Box 232"/>
          <p:cNvSpPr txBox="1">
            <a:spLocks noChangeArrowheads="1"/>
          </p:cNvSpPr>
          <p:nvPr/>
        </p:nvSpPr>
        <p:spPr bwMode="auto">
          <a:xfrm>
            <a:off x="3467100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87" name="Text Box 233"/>
          <p:cNvSpPr txBox="1">
            <a:spLocks noChangeArrowheads="1"/>
          </p:cNvSpPr>
          <p:nvPr/>
        </p:nvSpPr>
        <p:spPr bwMode="auto">
          <a:xfrm>
            <a:off x="4114800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88" name="Oval 214"/>
          <p:cNvSpPr>
            <a:spLocks noChangeAspect="1" noChangeArrowheads="1"/>
          </p:cNvSpPr>
          <p:nvPr/>
        </p:nvSpPr>
        <p:spPr bwMode="auto">
          <a:xfrm>
            <a:off x="30099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89" name="Oval 204"/>
          <p:cNvSpPr>
            <a:spLocks noChangeAspect="1" noChangeArrowheads="1"/>
          </p:cNvSpPr>
          <p:nvPr/>
        </p:nvSpPr>
        <p:spPr bwMode="auto">
          <a:xfrm>
            <a:off x="6553201" y="25273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490" name="Oval 206"/>
          <p:cNvSpPr>
            <a:spLocks noChangeAspect="1" noChangeArrowheads="1"/>
          </p:cNvSpPr>
          <p:nvPr/>
        </p:nvSpPr>
        <p:spPr bwMode="auto">
          <a:xfrm>
            <a:off x="83962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7491" name="Oval 205"/>
          <p:cNvSpPr>
            <a:spLocks noChangeAspect="1" noChangeArrowheads="1"/>
          </p:cNvSpPr>
          <p:nvPr/>
        </p:nvSpPr>
        <p:spPr bwMode="auto">
          <a:xfrm>
            <a:off x="97678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7492" name="Oval 207"/>
          <p:cNvSpPr>
            <a:spLocks noChangeAspect="1" noChangeArrowheads="1"/>
          </p:cNvSpPr>
          <p:nvPr/>
        </p:nvSpPr>
        <p:spPr bwMode="auto">
          <a:xfrm>
            <a:off x="5386388" y="5029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17493" name="Oval 209"/>
          <p:cNvSpPr>
            <a:spLocks noChangeAspect="1" noChangeArrowheads="1"/>
          </p:cNvSpPr>
          <p:nvPr/>
        </p:nvSpPr>
        <p:spPr bwMode="auto">
          <a:xfrm>
            <a:off x="2147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94" name="Oval 234"/>
          <p:cNvSpPr>
            <a:spLocks noChangeAspect="1" noChangeArrowheads="1"/>
          </p:cNvSpPr>
          <p:nvPr/>
        </p:nvSpPr>
        <p:spPr bwMode="auto">
          <a:xfrm>
            <a:off x="29718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495" name="Oval 208"/>
          <p:cNvSpPr>
            <a:spLocks noChangeAspect="1" noChangeArrowheads="1"/>
          </p:cNvSpPr>
          <p:nvPr/>
        </p:nvSpPr>
        <p:spPr bwMode="auto">
          <a:xfrm>
            <a:off x="2833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496" name="Oval 235"/>
          <p:cNvSpPr>
            <a:spLocks noChangeAspect="1" noChangeArrowheads="1"/>
          </p:cNvSpPr>
          <p:nvPr/>
        </p:nvSpPr>
        <p:spPr bwMode="auto">
          <a:xfrm>
            <a:off x="46482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7497" name="Oval 236"/>
          <p:cNvSpPr>
            <a:spLocks noChangeAspect="1" noChangeArrowheads="1"/>
          </p:cNvSpPr>
          <p:nvPr/>
        </p:nvSpPr>
        <p:spPr bwMode="auto">
          <a:xfrm>
            <a:off x="817721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7498" name="Oval 237"/>
          <p:cNvSpPr>
            <a:spLocks noChangeAspect="1" noChangeArrowheads="1"/>
          </p:cNvSpPr>
          <p:nvPr/>
        </p:nvSpPr>
        <p:spPr bwMode="auto">
          <a:xfrm>
            <a:off x="6804026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99" name="Oval 238"/>
          <p:cNvSpPr>
            <a:spLocks noChangeAspect="1" noChangeArrowheads="1"/>
          </p:cNvSpPr>
          <p:nvPr/>
        </p:nvSpPr>
        <p:spPr bwMode="auto">
          <a:xfrm>
            <a:off x="8175626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7500" name="Oval 239"/>
          <p:cNvSpPr>
            <a:spLocks noChangeAspect="1" noChangeArrowheads="1"/>
          </p:cNvSpPr>
          <p:nvPr/>
        </p:nvSpPr>
        <p:spPr bwMode="auto">
          <a:xfrm>
            <a:off x="741362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17501" name="AutoShape 240"/>
          <p:cNvCxnSpPr>
            <a:cxnSpLocks noChangeAspect="1" noChangeShapeType="1"/>
            <a:stCxn id="17499" idx="2"/>
            <a:endCxn id="17498" idx="0"/>
          </p:cNvCxnSpPr>
          <p:nvPr/>
        </p:nvCxnSpPr>
        <p:spPr bwMode="auto">
          <a:xfrm rot="10800000" flipV="1">
            <a:off x="6986589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2" name="AutoShape 241"/>
          <p:cNvCxnSpPr>
            <a:cxnSpLocks noChangeAspect="1" noChangeShapeType="1"/>
            <a:stCxn id="17500" idx="2"/>
            <a:endCxn id="17498" idx="4"/>
          </p:cNvCxnSpPr>
          <p:nvPr/>
        </p:nvCxnSpPr>
        <p:spPr bwMode="auto">
          <a:xfrm rot="10800000">
            <a:off x="6986589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3" name="AutoShape 242"/>
          <p:cNvCxnSpPr>
            <a:cxnSpLocks noChangeAspect="1" noChangeShapeType="1"/>
            <a:stCxn id="17500" idx="6"/>
            <a:endCxn id="17497" idx="3"/>
          </p:cNvCxnSpPr>
          <p:nvPr/>
        </p:nvCxnSpPr>
        <p:spPr bwMode="auto">
          <a:xfrm flipV="1">
            <a:off x="7788276" y="54721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4" name="AutoShape 243"/>
          <p:cNvCxnSpPr>
            <a:cxnSpLocks noChangeAspect="1" noChangeShapeType="1"/>
            <a:stCxn id="17499" idx="4"/>
            <a:endCxn id="17497" idx="0"/>
          </p:cNvCxnSpPr>
          <p:nvPr/>
        </p:nvCxnSpPr>
        <p:spPr bwMode="auto">
          <a:xfrm>
            <a:off x="8358189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5" name="AutoShape 244"/>
          <p:cNvCxnSpPr>
            <a:cxnSpLocks noChangeAspect="1" noChangeShapeType="1"/>
            <a:stCxn id="17498" idx="6"/>
            <a:endCxn id="17497" idx="2"/>
          </p:cNvCxnSpPr>
          <p:nvPr/>
        </p:nvCxnSpPr>
        <p:spPr bwMode="auto">
          <a:xfrm>
            <a:off x="7178676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6" name="Oval 245"/>
          <p:cNvSpPr>
            <a:spLocks noChangeAspect="1" noChangeArrowheads="1"/>
          </p:cNvSpPr>
          <p:nvPr/>
        </p:nvSpPr>
        <p:spPr bwMode="auto">
          <a:xfrm>
            <a:off x="95392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cxnSp>
        <p:nvCxnSpPr>
          <p:cNvPr id="17507" name="AutoShape 246"/>
          <p:cNvCxnSpPr>
            <a:cxnSpLocks noChangeAspect="1" noChangeShapeType="1"/>
            <a:stCxn id="17510" idx="6"/>
            <a:endCxn id="17506" idx="4"/>
          </p:cNvCxnSpPr>
          <p:nvPr/>
        </p:nvCxnSpPr>
        <p:spPr bwMode="auto">
          <a:xfrm flipV="1">
            <a:off x="9302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8" name="AutoShape 247"/>
          <p:cNvCxnSpPr>
            <a:cxnSpLocks noChangeAspect="1" noChangeShapeType="1"/>
            <a:stCxn id="17506" idx="0"/>
            <a:endCxn id="17499" idx="6"/>
          </p:cNvCxnSpPr>
          <p:nvPr/>
        </p:nvCxnSpPr>
        <p:spPr bwMode="auto">
          <a:xfrm rot="5400000" flipH="1">
            <a:off x="8829676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9" name="AutoShape 248"/>
          <p:cNvCxnSpPr>
            <a:cxnSpLocks noChangeAspect="1" noChangeShapeType="1"/>
            <a:stCxn id="17497" idx="6"/>
            <a:endCxn id="17506" idx="2"/>
          </p:cNvCxnSpPr>
          <p:nvPr/>
        </p:nvCxnSpPr>
        <p:spPr bwMode="auto">
          <a:xfrm>
            <a:off x="8551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0" name="Oval 249"/>
          <p:cNvSpPr>
            <a:spLocks noChangeAspect="1" noChangeArrowheads="1"/>
          </p:cNvSpPr>
          <p:nvPr/>
        </p:nvSpPr>
        <p:spPr bwMode="auto">
          <a:xfrm>
            <a:off x="89281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7511" name="AutoShape 250"/>
          <p:cNvCxnSpPr>
            <a:cxnSpLocks noChangeAspect="1" noChangeShapeType="1"/>
            <a:stCxn id="17497" idx="5"/>
            <a:endCxn id="17510" idx="2"/>
          </p:cNvCxnSpPr>
          <p:nvPr/>
        </p:nvCxnSpPr>
        <p:spPr bwMode="auto">
          <a:xfrm rot="16200000" flipH="1">
            <a:off x="8369301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2" name="Text Box 251"/>
          <p:cNvSpPr txBox="1">
            <a:spLocks noChangeArrowheads="1"/>
          </p:cNvSpPr>
          <p:nvPr/>
        </p:nvSpPr>
        <p:spPr bwMode="auto">
          <a:xfrm>
            <a:off x="9248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513" name="Text Box 252"/>
          <p:cNvSpPr txBox="1">
            <a:spLocks noChangeArrowheads="1"/>
          </p:cNvSpPr>
          <p:nvPr/>
        </p:nvSpPr>
        <p:spPr bwMode="auto">
          <a:xfrm>
            <a:off x="7108825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514" name="Text Box 253"/>
          <p:cNvSpPr txBox="1">
            <a:spLocks noChangeArrowheads="1"/>
          </p:cNvSpPr>
          <p:nvPr/>
        </p:nvSpPr>
        <p:spPr bwMode="auto">
          <a:xfrm>
            <a:off x="74898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515" name="Text Box 254"/>
          <p:cNvSpPr txBox="1">
            <a:spLocks noChangeArrowheads="1"/>
          </p:cNvSpPr>
          <p:nvPr/>
        </p:nvSpPr>
        <p:spPr bwMode="auto">
          <a:xfrm>
            <a:off x="89376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516" name="Text Box 255"/>
          <p:cNvSpPr txBox="1">
            <a:spLocks noChangeArrowheads="1"/>
          </p:cNvSpPr>
          <p:nvPr/>
        </p:nvSpPr>
        <p:spPr bwMode="auto">
          <a:xfrm>
            <a:off x="6765925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517" name="Text Box 256"/>
          <p:cNvSpPr txBox="1">
            <a:spLocks noChangeArrowheads="1"/>
          </p:cNvSpPr>
          <p:nvPr/>
        </p:nvSpPr>
        <p:spPr bwMode="auto">
          <a:xfrm>
            <a:off x="9547225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518" name="Text Box 257"/>
          <p:cNvSpPr txBox="1">
            <a:spLocks noChangeArrowheads="1"/>
          </p:cNvSpPr>
          <p:nvPr/>
        </p:nvSpPr>
        <p:spPr bwMode="auto">
          <a:xfrm>
            <a:off x="7985125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7519" name="Text Box 258"/>
          <p:cNvSpPr txBox="1">
            <a:spLocks noChangeArrowheads="1"/>
          </p:cNvSpPr>
          <p:nvPr/>
        </p:nvSpPr>
        <p:spPr bwMode="auto">
          <a:xfrm>
            <a:off x="78708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520" name="Text Box 259"/>
          <p:cNvSpPr txBox="1">
            <a:spLocks noChangeArrowheads="1"/>
          </p:cNvSpPr>
          <p:nvPr/>
        </p:nvSpPr>
        <p:spPr bwMode="auto">
          <a:xfrm>
            <a:off x="85185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521" name="Oval 260"/>
          <p:cNvSpPr>
            <a:spLocks noChangeAspect="1" noChangeArrowheads="1"/>
          </p:cNvSpPr>
          <p:nvPr/>
        </p:nvSpPr>
        <p:spPr bwMode="auto">
          <a:xfrm>
            <a:off x="9005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12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DAG-based Algorithm </a:t>
            </a:r>
            <a:br>
              <a:rPr lang="en-US" dirty="0" smtClean="0"/>
            </a:br>
            <a:r>
              <a:rPr lang="en-US" dirty="0" smtClean="0"/>
              <a:t>(not in book)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Works even with negative-weight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Uses topological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Doesn’t use any fancy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Is much faster than </a:t>
            </a:r>
            <a:r>
              <a:rPr lang="en-US" altLang="lv-LV" sz="2000" dirty="0" err="1"/>
              <a:t>Dijkstra’s</a:t>
            </a:r>
            <a:r>
              <a:rPr lang="en-US" altLang="lv-LV" sz="2000" dirty="0"/>
              <a:t>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Running time: O(</a:t>
            </a:r>
            <a:r>
              <a:rPr lang="en-US" altLang="lv-LV" sz="2000" dirty="0" err="1"/>
              <a:t>n+m</a:t>
            </a:r>
            <a:r>
              <a:rPr lang="en-US" altLang="lv-LV" sz="2000" dirty="0"/>
              <a:t>).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6781800" y="2085921"/>
            <a:ext cx="45148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DagDistances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latin typeface="Times New Roman" panose="02020603050405020304" pitchFamily="18" charset="0"/>
              </a:rPr>
              <a:t>	{ Perform a topological sort of the vertices }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n 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do    </a:t>
            </a:r>
            <a:r>
              <a:rPr lang="en-US" altLang="lv-LV" sz="1800">
                <a:latin typeface="Times New Roman" panose="02020603050405020304" pitchFamily="18" charset="0"/>
              </a:rPr>
              <a:t>{in topological order}</a:t>
            </a:r>
            <a:endParaRPr lang="en-US" altLang="lv-LV" sz="1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each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u.outEdges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>
                <a:latin typeface="Times New Roman" panose="02020603050405020304" pitchFamily="18" charset="0"/>
              </a:rPr>
              <a:t>{ relax edge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8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DAG Example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19460" name="Oval 2"/>
          <p:cNvSpPr>
            <a:spLocks noChangeAspect="1" noChangeArrowheads="1"/>
          </p:cNvSpPr>
          <p:nvPr/>
        </p:nvSpPr>
        <p:spPr bwMode="auto">
          <a:xfrm>
            <a:off x="67960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79629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38115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2438401" y="27114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38100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466" name="Oval 8"/>
          <p:cNvSpPr>
            <a:spLocks noChangeAspect="1" noChangeArrowheads="1"/>
          </p:cNvSpPr>
          <p:nvPr/>
        </p:nvSpPr>
        <p:spPr bwMode="auto">
          <a:xfrm>
            <a:off x="30480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67" name="AutoShape 9"/>
          <p:cNvCxnSpPr>
            <a:cxnSpLocks noChangeAspect="1" noChangeShapeType="1"/>
            <a:stCxn id="19465" idx="2"/>
            <a:endCxn id="19464" idx="0"/>
          </p:cNvCxnSpPr>
          <p:nvPr/>
        </p:nvCxnSpPr>
        <p:spPr bwMode="auto">
          <a:xfrm rot="10800000" flipV="1">
            <a:off x="2620964" y="20875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6" idx="2"/>
            <a:endCxn id="19464" idx="4"/>
          </p:cNvCxnSpPr>
          <p:nvPr/>
        </p:nvCxnSpPr>
        <p:spPr bwMode="auto">
          <a:xfrm rot="10800000">
            <a:off x="2620964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6" idx="6"/>
            <a:endCxn id="19463" idx="3"/>
          </p:cNvCxnSpPr>
          <p:nvPr/>
        </p:nvCxnSpPr>
        <p:spPr bwMode="auto">
          <a:xfrm flipV="1">
            <a:off x="34226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5" idx="4"/>
            <a:endCxn id="19463" idx="0"/>
          </p:cNvCxnSpPr>
          <p:nvPr/>
        </p:nvCxnSpPr>
        <p:spPr bwMode="auto">
          <a:xfrm>
            <a:off x="3992564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3"/>
          <p:cNvCxnSpPr>
            <a:cxnSpLocks noChangeAspect="1" noChangeShapeType="1"/>
            <a:stCxn id="19464" idx="6"/>
            <a:endCxn id="19463" idx="2"/>
          </p:cNvCxnSpPr>
          <p:nvPr/>
        </p:nvCxnSpPr>
        <p:spPr bwMode="auto">
          <a:xfrm>
            <a:off x="2813051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Oval 14"/>
          <p:cNvSpPr>
            <a:spLocks noChangeAspect="1" noChangeArrowheads="1"/>
          </p:cNvSpPr>
          <p:nvPr/>
        </p:nvSpPr>
        <p:spPr bwMode="auto">
          <a:xfrm>
            <a:off x="51736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73" name="AutoShape 15"/>
          <p:cNvCxnSpPr>
            <a:cxnSpLocks noChangeAspect="1" noChangeShapeType="1"/>
            <a:stCxn id="19476" idx="6"/>
            <a:endCxn id="19472" idx="4"/>
          </p:cNvCxnSpPr>
          <p:nvPr/>
        </p:nvCxnSpPr>
        <p:spPr bwMode="auto">
          <a:xfrm flipV="1">
            <a:off x="4937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6"/>
          <p:cNvCxnSpPr>
            <a:cxnSpLocks noChangeAspect="1" noChangeShapeType="1"/>
            <a:stCxn id="19472" idx="0"/>
            <a:endCxn id="19465" idx="6"/>
          </p:cNvCxnSpPr>
          <p:nvPr/>
        </p:nvCxnSpPr>
        <p:spPr bwMode="auto">
          <a:xfrm rot="5400000" flipH="1">
            <a:off x="4464051" y="18081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7"/>
          <p:cNvCxnSpPr>
            <a:cxnSpLocks noChangeAspect="1" noChangeShapeType="1"/>
            <a:stCxn id="19463" idx="6"/>
            <a:endCxn id="19472" idx="2"/>
          </p:cNvCxnSpPr>
          <p:nvPr/>
        </p:nvCxnSpPr>
        <p:spPr bwMode="auto">
          <a:xfrm>
            <a:off x="4186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Oval 18"/>
          <p:cNvSpPr>
            <a:spLocks noChangeAspect="1" noChangeArrowheads="1"/>
          </p:cNvSpPr>
          <p:nvPr/>
        </p:nvSpPr>
        <p:spPr bwMode="auto">
          <a:xfrm>
            <a:off x="45624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77" name="AutoShape 19"/>
          <p:cNvCxnSpPr>
            <a:cxnSpLocks noChangeAspect="1" noChangeShapeType="1"/>
            <a:stCxn id="19463" idx="5"/>
            <a:endCxn id="19476" idx="2"/>
          </p:cNvCxnSpPr>
          <p:nvPr/>
        </p:nvCxnSpPr>
        <p:spPr bwMode="auto">
          <a:xfrm rot="16200000" flipH="1">
            <a:off x="40036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4883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79" name="Text Box 21"/>
          <p:cNvSpPr txBox="1">
            <a:spLocks noChangeArrowheads="1"/>
          </p:cNvSpPr>
          <p:nvPr/>
        </p:nvSpPr>
        <p:spPr bwMode="auto">
          <a:xfrm>
            <a:off x="27432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480" name="Text Box 22"/>
          <p:cNvSpPr txBox="1">
            <a:spLocks noChangeArrowheads="1"/>
          </p:cNvSpPr>
          <p:nvPr/>
        </p:nvSpPr>
        <p:spPr bwMode="auto">
          <a:xfrm>
            <a:off x="31242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481" name="Text Box 23"/>
          <p:cNvSpPr txBox="1">
            <a:spLocks noChangeArrowheads="1"/>
          </p:cNvSpPr>
          <p:nvPr/>
        </p:nvSpPr>
        <p:spPr bwMode="auto">
          <a:xfrm>
            <a:off x="45720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24003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483" name="Text Box 25"/>
          <p:cNvSpPr txBox="1">
            <a:spLocks noChangeArrowheads="1"/>
          </p:cNvSpPr>
          <p:nvPr/>
        </p:nvSpPr>
        <p:spPr bwMode="auto">
          <a:xfrm>
            <a:off x="51816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36195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35052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86" name="Text Box 28"/>
          <p:cNvSpPr txBox="1">
            <a:spLocks noChangeArrowheads="1"/>
          </p:cNvSpPr>
          <p:nvPr/>
        </p:nvSpPr>
        <p:spPr bwMode="auto">
          <a:xfrm>
            <a:off x="41529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487" name="AutoShape 29"/>
          <p:cNvSpPr>
            <a:spLocks noChangeArrowheads="1"/>
          </p:cNvSpPr>
          <p:nvPr/>
        </p:nvSpPr>
        <p:spPr bwMode="auto">
          <a:xfrm>
            <a:off x="5867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88" name="AutoShape 30"/>
          <p:cNvSpPr>
            <a:spLocks noChangeArrowheads="1"/>
          </p:cNvSpPr>
          <p:nvPr/>
        </p:nvSpPr>
        <p:spPr bwMode="auto">
          <a:xfrm rot="19375579">
            <a:off x="5486401" y="4038601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89" name="AutoShape 31"/>
          <p:cNvSpPr>
            <a:spLocks noChangeArrowheads="1"/>
          </p:cNvSpPr>
          <p:nvPr/>
        </p:nvSpPr>
        <p:spPr bwMode="auto">
          <a:xfrm>
            <a:off x="5867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9490" name="Oval 32"/>
          <p:cNvSpPr>
            <a:spLocks noChangeAspect="1" noChangeArrowheads="1"/>
          </p:cNvSpPr>
          <p:nvPr/>
        </p:nvSpPr>
        <p:spPr bwMode="auto">
          <a:xfrm>
            <a:off x="8154988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91" name="Oval 33"/>
          <p:cNvSpPr>
            <a:spLocks noChangeAspect="1" noChangeArrowheads="1"/>
          </p:cNvSpPr>
          <p:nvPr/>
        </p:nvSpPr>
        <p:spPr bwMode="auto">
          <a:xfrm>
            <a:off x="8153401" y="190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492" name="Oval 34"/>
          <p:cNvSpPr>
            <a:spLocks noChangeAspect="1" noChangeArrowheads="1"/>
          </p:cNvSpPr>
          <p:nvPr/>
        </p:nvSpPr>
        <p:spPr bwMode="auto">
          <a:xfrm>
            <a:off x="7391401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93" name="AutoShape 35"/>
          <p:cNvCxnSpPr>
            <a:cxnSpLocks noChangeAspect="1" noChangeShapeType="1"/>
            <a:stCxn id="19491" idx="2"/>
            <a:endCxn id="19460" idx="0"/>
          </p:cNvCxnSpPr>
          <p:nvPr/>
        </p:nvCxnSpPr>
        <p:spPr bwMode="auto">
          <a:xfrm rot="10800000" flipV="1">
            <a:off x="6978650" y="2087564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4" name="AutoShape 36"/>
          <p:cNvCxnSpPr>
            <a:cxnSpLocks noChangeAspect="1" noChangeShapeType="1"/>
            <a:stCxn id="19492" idx="2"/>
            <a:endCxn id="19460" idx="4"/>
          </p:cNvCxnSpPr>
          <p:nvPr/>
        </p:nvCxnSpPr>
        <p:spPr bwMode="auto">
          <a:xfrm rot="10800000">
            <a:off x="6978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AutoShape 37"/>
          <p:cNvCxnSpPr>
            <a:cxnSpLocks noChangeAspect="1" noChangeShapeType="1"/>
            <a:stCxn id="19492" idx="6"/>
            <a:endCxn id="19490" idx="3"/>
          </p:cNvCxnSpPr>
          <p:nvPr/>
        </p:nvCxnSpPr>
        <p:spPr bwMode="auto">
          <a:xfrm flipV="1">
            <a:off x="7766051" y="30337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38"/>
          <p:cNvCxnSpPr>
            <a:cxnSpLocks noChangeAspect="1" noChangeShapeType="1"/>
            <a:stCxn id="19491" idx="4"/>
            <a:endCxn id="19490" idx="0"/>
          </p:cNvCxnSpPr>
          <p:nvPr/>
        </p:nvCxnSpPr>
        <p:spPr bwMode="auto">
          <a:xfrm>
            <a:off x="8335964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39"/>
          <p:cNvCxnSpPr>
            <a:cxnSpLocks noChangeAspect="1" noChangeShapeType="1"/>
            <a:stCxn id="19460" idx="6"/>
            <a:endCxn id="19490" idx="2"/>
          </p:cNvCxnSpPr>
          <p:nvPr/>
        </p:nvCxnSpPr>
        <p:spPr bwMode="auto">
          <a:xfrm>
            <a:off x="7170739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8" name="Oval 40"/>
          <p:cNvSpPr>
            <a:spLocks noChangeAspect="1" noChangeArrowheads="1"/>
          </p:cNvSpPr>
          <p:nvPr/>
        </p:nvSpPr>
        <p:spPr bwMode="auto">
          <a:xfrm>
            <a:off x="9517063" y="27114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99" name="AutoShape 41"/>
          <p:cNvCxnSpPr>
            <a:cxnSpLocks noChangeAspect="1" noChangeShapeType="1"/>
            <a:stCxn id="19502" idx="6"/>
            <a:endCxn id="19498" idx="4"/>
          </p:cNvCxnSpPr>
          <p:nvPr/>
        </p:nvCxnSpPr>
        <p:spPr bwMode="auto">
          <a:xfrm flipV="1">
            <a:off x="9280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42"/>
          <p:cNvCxnSpPr>
            <a:cxnSpLocks noChangeAspect="1" noChangeShapeType="1"/>
            <a:stCxn id="19498" idx="0"/>
            <a:endCxn id="19491" idx="6"/>
          </p:cNvCxnSpPr>
          <p:nvPr/>
        </p:nvCxnSpPr>
        <p:spPr bwMode="auto">
          <a:xfrm rot="5400000" flipH="1">
            <a:off x="8807451" y="1808164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43"/>
          <p:cNvCxnSpPr>
            <a:cxnSpLocks noChangeAspect="1" noChangeShapeType="1"/>
            <a:stCxn id="19490" idx="6"/>
            <a:endCxn id="19498" idx="2"/>
          </p:cNvCxnSpPr>
          <p:nvPr/>
        </p:nvCxnSpPr>
        <p:spPr bwMode="auto">
          <a:xfrm>
            <a:off x="8529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44"/>
          <p:cNvSpPr>
            <a:spLocks noChangeAspect="1" noChangeArrowheads="1"/>
          </p:cNvSpPr>
          <p:nvPr/>
        </p:nvSpPr>
        <p:spPr bwMode="auto">
          <a:xfrm>
            <a:off x="890587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503" name="AutoShape 45"/>
          <p:cNvCxnSpPr>
            <a:cxnSpLocks noChangeAspect="1" noChangeShapeType="1"/>
            <a:stCxn id="19490" idx="5"/>
            <a:endCxn id="19502" idx="2"/>
          </p:cNvCxnSpPr>
          <p:nvPr/>
        </p:nvCxnSpPr>
        <p:spPr bwMode="auto">
          <a:xfrm rot="16200000" flipH="1">
            <a:off x="8347076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46"/>
          <p:cNvSpPr txBox="1">
            <a:spLocks noChangeArrowheads="1"/>
          </p:cNvSpPr>
          <p:nvPr/>
        </p:nvSpPr>
        <p:spPr bwMode="auto">
          <a:xfrm>
            <a:off x="9226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05" name="Text Box 47"/>
          <p:cNvSpPr txBox="1">
            <a:spLocks noChangeArrowheads="1"/>
          </p:cNvSpPr>
          <p:nvPr/>
        </p:nvSpPr>
        <p:spPr bwMode="auto">
          <a:xfrm>
            <a:off x="708660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506" name="Text Box 48"/>
          <p:cNvSpPr txBox="1">
            <a:spLocks noChangeArrowheads="1"/>
          </p:cNvSpPr>
          <p:nvPr/>
        </p:nvSpPr>
        <p:spPr bwMode="auto">
          <a:xfrm>
            <a:off x="74676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07" name="Text Box 49"/>
          <p:cNvSpPr txBox="1">
            <a:spLocks noChangeArrowheads="1"/>
          </p:cNvSpPr>
          <p:nvPr/>
        </p:nvSpPr>
        <p:spPr bwMode="auto">
          <a:xfrm>
            <a:off x="891540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08" name="Text Box 50"/>
          <p:cNvSpPr txBox="1">
            <a:spLocks noChangeArrowheads="1"/>
          </p:cNvSpPr>
          <p:nvPr/>
        </p:nvSpPr>
        <p:spPr bwMode="auto">
          <a:xfrm>
            <a:off x="6743700" y="33909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509" name="Text Box 51"/>
          <p:cNvSpPr txBox="1">
            <a:spLocks noChangeArrowheads="1"/>
          </p:cNvSpPr>
          <p:nvPr/>
        </p:nvSpPr>
        <p:spPr bwMode="auto">
          <a:xfrm>
            <a:off x="952500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10" name="Text Box 52"/>
          <p:cNvSpPr txBox="1">
            <a:spLocks noChangeArrowheads="1"/>
          </p:cNvSpPr>
          <p:nvPr/>
        </p:nvSpPr>
        <p:spPr bwMode="auto">
          <a:xfrm>
            <a:off x="78486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11" name="Text Box 53"/>
          <p:cNvSpPr txBox="1">
            <a:spLocks noChangeArrowheads="1"/>
          </p:cNvSpPr>
          <p:nvPr/>
        </p:nvSpPr>
        <p:spPr bwMode="auto">
          <a:xfrm>
            <a:off x="849630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512" name="Text Box 54"/>
          <p:cNvSpPr txBox="1">
            <a:spLocks noChangeArrowheads="1"/>
          </p:cNvSpPr>
          <p:nvPr/>
        </p:nvSpPr>
        <p:spPr bwMode="auto">
          <a:xfrm>
            <a:off x="4268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Nodes are labeled with their d(v) values</a:t>
            </a:r>
          </a:p>
        </p:txBody>
      </p:sp>
      <p:sp>
        <p:nvSpPr>
          <p:cNvPr id="19513" name="Text Box 55"/>
          <p:cNvSpPr txBox="1">
            <a:spLocks noChangeArrowheads="1"/>
          </p:cNvSpPr>
          <p:nvPr/>
        </p:nvSpPr>
        <p:spPr bwMode="auto">
          <a:xfrm>
            <a:off x="3581400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514" name="Oval 56"/>
          <p:cNvSpPr>
            <a:spLocks noChangeAspect="1" noChangeArrowheads="1"/>
          </p:cNvSpPr>
          <p:nvPr/>
        </p:nvSpPr>
        <p:spPr bwMode="auto">
          <a:xfrm>
            <a:off x="37734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9515" name="Oval 57"/>
          <p:cNvSpPr>
            <a:spLocks noChangeAspect="1" noChangeArrowheads="1"/>
          </p:cNvSpPr>
          <p:nvPr/>
        </p:nvSpPr>
        <p:spPr bwMode="auto">
          <a:xfrm>
            <a:off x="2400301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9516" name="Oval 58"/>
          <p:cNvSpPr>
            <a:spLocks noChangeAspect="1" noChangeArrowheads="1"/>
          </p:cNvSpPr>
          <p:nvPr/>
        </p:nvSpPr>
        <p:spPr bwMode="auto">
          <a:xfrm>
            <a:off x="3771901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19517" name="AutoShape 59"/>
          <p:cNvCxnSpPr>
            <a:cxnSpLocks noChangeAspect="1" noChangeShapeType="1"/>
            <a:stCxn id="19516" idx="2"/>
            <a:endCxn id="19515" idx="0"/>
          </p:cNvCxnSpPr>
          <p:nvPr/>
        </p:nvCxnSpPr>
        <p:spPr bwMode="auto">
          <a:xfrm rot="10800000" flipV="1">
            <a:off x="2582864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AutoShape 60"/>
          <p:cNvCxnSpPr>
            <a:cxnSpLocks noChangeAspect="1" noChangeShapeType="1"/>
            <a:stCxn id="19536" idx="2"/>
            <a:endCxn id="19515" idx="4"/>
          </p:cNvCxnSpPr>
          <p:nvPr/>
        </p:nvCxnSpPr>
        <p:spPr bwMode="auto">
          <a:xfrm rot="10800000">
            <a:off x="2582864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9" name="AutoShape 61"/>
          <p:cNvCxnSpPr>
            <a:cxnSpLocks noChangeAspect="1" noChangeShapeType="1"/>
            <a:stCxn id="19536" idx="6"/>
            <a:endCxn id="19514" idx="3"/>
          </p:cNvCxnSpPr>
          <p:nvPr/>
        </p:nvCxnSpPr>
        <p:spPr bwMode="auto">
          <a:xfrm flipV="1">
            <a:off x="3384551" y="5472114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AutoShape 62"/>
          <p:cNvCxnSpPr>
            <a:cxnSpLocks noChangeAspect="1" noChangeShapeType="1"/>
            <a:stCxn id="19516" idx="4"/>
            <a:endCxn id="19514" idx="0"/>
          </p:cNvCxnSpPr>
          <p:nvPr/>
        </p:nvCxnSpPr>
        <p:spPr bwMode="auto">
          <a:xfrm>
            <a:off x="3954464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AutoShape 63"/>
          <p:cNvCxnSpPr>
            <a:cxnSpLocks noChangeAspect="1" noChangeShapeType="1"/>
            <a:stCxn id="19515" idx="6"/>
            <a:endCxn id="19514" idx="2"/>
          </p:cNvCxnSpPr>
          <p:nvPr/>
        </p:nvCxnSpPr>
        <p:spPr bwMode="auto">
          <a:xfrm>
            <a:off x="2774951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2" name="Oval 64"/>
          <p:cNvSpPr>
            <a:spLocks noChangeAspect="1" noChangeArrowheads="1"/>
          </p:cNvSpPr>
          <p:nvPr/>
        </p:nvSpPr>
        <p:spPr bwMode="auto">
          <a:xfrm>
            <a:off x="513556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9523" name="AutoShape 65"/>
          <p:cNvCxnSpPr>
            <a:cxnSpLocks noChangeAspect="1" noChangeShapeType="1"/>
            <a:stCxn id="19526" idx="6"/>
            <a:endCxn id="19522" idx="4"/>
          </p:cNvCxnSpPr>
          <p:nvPr/>
        </p:nvCxnSpPr>
        <p:spPr bwMode="auto">
          <a:xfrm flipV="1">
            <a:off x="4899025" y="5524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AutoShape 66"/>
          <p:cNvCxnSpPr>
            <a:cxnSpLocks noChangeAspect="1" noChangeShapeType="1"/>
            <a:stCxn id="19522" idx="0"/>
            <a:endCxn id="19516" idx="6"/>
          </p:cNvCxnSpPr>
          <p:nvPr/>
        </p:nvCxnSpPr>
        <p:spPr bwMode="auto">
          <a:xfrm rot="5400000" flipH="1">
            <a:off x="4425951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5" name="AutoShape 67"/>
          <p:cNvCxnSpPr>
            <a:cxnSpLocks noChangeAspect="1" noChangeShapeType="1"/>
            <a:stCxn id="19514" idx="6"/>
            <a:endCxn id="19522" idx="2"/>
          </p:cNvCxnSpPr>
          <p:nvPr/>
        </p:nvCxnSpPr>
        <p:spPr bwMode="auto">
          <a:xfrm>
            <a:off x="4148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6" name="Oval 68"/>
          <p:cNvSpPr>
            <a:spLocks noChangeAspect="1" noChangeArrowheads="1"/>
          </p:cNvSpPr>
          <p:nvPr/>
        </p:nvSpPr>
        <p:spPr bwMode="auto">
          <a:xfrm>
            <a:off x="452437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527" name="AutoShape 69"/>
          <p:cNvCxnSpPr>
            <a:cxnSpLocks noChangeAspect="1" noChangeShapeType="1"/>
            <a:stCxn id="19514" idx="5"/>
            <a:endCxn id="19526" idx="2"/>
          </p:cNvCxnSpPr>
          <p:nvPr/>
        </p:nvCxnSpPr>
        <p:spPr bwMode="auto">
          <a:xfrm rot="16200000" flipH="1">
            <a:off x="3965576" y="55927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8" name="Text Box 70"/>
          <p:cNvSpPr txBox="1">
            <a:spLocks noChangeArrowheads="1"/>
          </p:cNvSpPr>
          <p:nvPr/>
        </p:nvSpPr>
        <p:spPr bwMode="auto">
          <a:xfrm>
            <a:off x="4845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29" name="Text Box 71"/>
          <p:cNvSpPr txBox="1">
            <a:spLocks noChangeArrowheads="1"/>
          </p:cNvSpPr>
          <p:nvPr/>
        </p:nvSpPr>
        <p:spPr bwMode="auto">
          <a:xfrm>
            <a:off x="2705100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530" name="Text Box 72"/>
          <p:cNvSpPr txBox="1">
            <a:spLocks noChangeArrowheads="1"/>
          </p:cNvSpPr>
          <p:nvPr/>
        </p:nvSpPr>
        <p:spPr bwMode="auto">
          <a:xfrm>
            <a:off x="30861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31" name="Text Box 73"/>
          <p:cNvSpPr txBox="1">
            <a:spLocks noChangeArrowheads="1"/>
          </p:cNvSpPr>
          <p:nvPr/>
        </p:nvSpPr>
        <p:spPr bwMode="auto">
          <a:xfrm>
            <a:off x="4533900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32" name="Text Box 74"/>
          <p:cNvSpPr txBox="1">
            <a:spLocks noChangeArrowheads="1"/>
          </p:cNvSpPr>
          <p:nvPr/>
        </p:nvSpPr>
        <p:spPr bwMode="auto">
          <a:xfrm>
            <a:off x="2362200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533" name="Text Box 75"/>
          <p:cNvSpPr txBox="1">
            <a:spLocks noChangeArrowheads="1"/>
          </p:cNvSpPr>
          <p:nvPr/>
        </p:nvSpPr>
        <p:spPr bwMode="auto">
          <a:xfrm>
            <a:off x="5143500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34" name="Text Box 76"/>
          <p:cNvSpPr txBox="1">
            <a:spLocks noChangeArrowheads="1"/>
          </p:cNvSpPr>
          <p:nvPr/>
        </p:nvSpPr>
        <p:spPr bwMode="auto">
          <a:xfrm>
            <a:off x="3467100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35" name="Text Box 77"/>
          <p:cNvSpPr txBox="1">
            <a:spLocks noChangeArrowheads="1"/>
          </p:cNvSpPr>
          <p:nvPr/>
        </p:nvSpPr>
        <p:spPr bwMode="auto">
          <a:xfrm>
            <a:off x="4191000" y="5486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536" name="Oval 78"/>
          <p:cNvSpPr>
            <a:spLocks noChangeAspect="1" noChangeArrowheads="1"/>
          </p:cNvSpPr>
          <p:nvPr/>
        </p:nvSpPr>
        <p:spPr bwMode="auto">
          <a:xfrm>
            <a:off x="30099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537" name="Oval 80"/>
          <p:cNvSpPr>
            <a:spLocks noChangeAspect="1" noChangeArrowheads="1"/>
          </p:cNvSpPr>
          <p:nvPr/>
        </p:nvSpPr>
        <p:spPr bwMode="auto">
          <a:xfrm>
            <a:off x="83962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9538" name="Oval 81"/>
          <p:cNvSpPr>
            <a:spLocks noChangeAspect="1" noChangeArrowheads="1"/>
          </p:cNvSpPr>
          <p:nvPr/>
        </p:nvSpPr>
        <p:spPr bwMode="auto">
          <a:xfrm>
            <a:off x="9767888" y="25146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39" name="Oval 82"/>
          <p:cNvSpPr>
            <a:spLocks noChangeAspect="1" noChangeArrowheads="1"/>
          </p:cNvSpPr>
          <p:nvPr/>
        </p:nvSpPr>
        <p:spPr bwMode="auto">
          <a:xfrm>
            <a:off x="5386388" y="50292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19540" name="Oval 84"/>
          <p:cNvSpPr>
            <a:spLocks noChangeAspect="1" noChangeArrowheads="1"/>
          </p:cNvSpPr>
          <p:nvPr/>
        </p:nvSpPr>
        <p:spPr bwMode="auto">
          <a:xfrm>
            <a:off x="29718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9541" name="Oval 86"/>
          <p:cNvSpPr>
            <a:spLocks noChangeAspect="1" noChangeArrowheads="1"/>
          </p:cNvSpPr>
          <p:nvPr/>
        </p:nvSpPr>
        <p:spPr bwMode="auto">
          <a:xfrm>
            <a:off x="4648201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9542" name="Oval 87"/>
          <p:cNvSpPr>
            <a:spLocks noChangeAspect="1" noChangeArrowheads="1"/>
          </p:cNvSpPr>
          <p:nvPr/>
        </p:nvSpPr>
        <p:spPr bwMode="auto">
          <a:xfrm>
            <a:off x="8177213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</a:p>
        </p:txBody>
      </p:sp>
      <p:sp>
        <p:nvSpPr>
          <p:cNvPr id="19543" name="Oval 88"/>
          <p:cNvSpPr>
            <a:spLocks noChangeAspect="1" noChangeArrowheads="1"/>
          </p:cNvSpPr>
          <p:nvPr/>
        </p:nvSpPr>
        <p:spPr bwMode="auto">
          <a:xfrm>
            <a:off x="6804026" y="5149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544" name="Oval 89"/>
          <p:cNvSpPr>
            <a:spLocks noChangeAspect="1" noChangeArrowheads="1"/>
          </p:cNvSpPr>
          <p:nvPr/>
        </p:nvSpPr>
        <p:spPr bwMode="auto">
          <a:xfrm>
            <a:off x="8175626" y="43434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545" name="Oval 90"/>
          <p:cNvSpPr>
            <a:spLocks noChangeAspect="1" noChangeArrowheads="1"/>
          </p:cNvSpPr>
          <p:nvPr/>
        </p:nvSpPr>
        <p:spPr bwMode="auto">
          <a:xfrm>
            <a:off x="7413626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19546" name="AutoShape 91"/>
          <p:cNvCxnSpPr>
            <a:cxnSpLocks noChangeAspect="1" noChangeShapeType="1"/>
            <a:stCxn id="19544" idx="2"/>
            <a:endCxn id="19543" idx="0"/>
          </p:cNvCxnSpPr>
          <p:nvPr/>
        </p:nvCxnSpPr>
        <p:spPr bwMode="auto">
          <a:xfrm rot="10800000" flipV="1">
            <a:off x="6986589" y="4525964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7" name="AutoShape 92"/>
          <p:cNvCxnSpPr>
            <a:cxnSpLocks noChangeAspect="1" noChangeShapeType="1"/>
            <a:stCxn id="19545" idx="2"/>
            <a:endCxn id="19543" idx="4"/>
          </p:cNvCxnSpPr>
          <p:nvPr/>
        </p:nvCxnSpPr>
        <p:spPr bwMode="auto">
          <a:xfrm rot="10800000">
            <a:off x="6986589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8" name="AutoShape 93"/>
          <p:cNvCxnSpPr>
            <a:cxnSpLocks noChangeAspect="1" noChangeShapeType="1"/>
            <a:stCxn id="19545" idx="6"/>
            <a:endCxn id="19542" idx="3"/>
          </p:cNvCxnSpPr>
          <p:nvPr/>
        </p:nvCxnSpPr>
        <p:spPr bwMode="auto">
          <a:xfrm flipV="1">
            <a:off x="7788276" y="54721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9" name="AutoShape 94"/>
          <p:cNvCxnSpPr>
            <a:cxnSpLocks noChangeAspect="1" noChangeShapeType="1"/>
            <a:stCxn id="19544" idx="4"/>
            <a:endCxn id="19542" idx="0"/>
          </p:cNvCxnSpPr>
          <p:nvPr/>
        </p:nvCxnSpPr>
        <p:spPr bwMode="auto">
          <a:xfrm>
            <a:off x="8358189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0" name="AutoShape 95"/>
          <p:cNvCxnSpPr>
            <a:cxnSpLocks noChangeAspect="1" noChangeShapeType="1"/>
            <a:stCxn id="19543" idx="6"/>
            <a:endCxn id="19542" idx="2"/>
          </p:cNvCxnSpPr>
          <p:nvPr/>
        </p:nvCxnSpPr>
        <p:spPr bwMode="auto">
          <a:xfrm>
            <a:off x="7178676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1" name="Oval 96"/>
          <p:cNvSpPr>
            <a:spLocks noChangeAspect="1" noChangeArrowheads="1"/>
          </p:cNvSpPr>
          <p:nvPr/>
        </p:nvSpPr>
        <p:spPr bwMode="auto">
          <a:xfrm>
            <a:off x="9539288" y="5149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</a:p>
        </p:txBody>
      </p:sp>
      <p:cxnSp>
        <p:nvCxnSpPr>
          <p:cNvPr id="19552" name="AutoShape 97"/>
          <p:cNvCxnSpPr>
            <a:cxnSpLocks noChangeAspect="1" noChangeShapeType="1"/>
            <a:stCxn id="19555" idx="6"/>
            <a:endCxn id="19551" idx="4"/>
          </p:cNvCxnSpPr>
          <p:nvPr/>
        </p:nvCxnSpPr>
        <p:spPr bwMode="auto">
          <a:xfrm flipV="1">
            <a:off x="9302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3" name="AutoShape 98"/>
          <p:cNvCxnSpPr>
            <a:cxnSpLocks noChangeAspect="1" noChangeShapeType="1"/>
            <a:stCxn id="19551" idx="0"/>
            <a:endCxn id="19544" idx="6"/>
          </p:cNvCxnSpPr>
          <p:nvPr/>
        </p:nvCxnSpPr>
        <p:spPr bwMode="auto">
          <a:xfrm rot="5400000" flipH="1">
            <a:off x="8829676" y="4246564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4" name="AutoShape 99"/>
          <p:cNvCxnSpPr>
            <a:cxnSpLocks noChangeAspect="1" noChangeShapeType="1"/>
            <a:stCxn id="19542" idx="6"/>
            <a:endCxn id="19551" idx="2"/>
          </p:cNvCxnSpPr>
          <p:nvPr/>
        </p:nvCxnSpPr>
        <p:spPr bwMode="auto">
          <a:xfrm>
            <a:off x="8551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5" name="Oval 100"/>
          <p:cNvSpPr>
            <a:spLocks noChangeAspect="1" noChangeArrowheads="1"/>
          </p:cNvSpPr>
          <p:nvPr/>
        </p:nvSpPr>
        <p:spPr bwMode="auto">
          <a:xfrm>
            <a:off x="8928101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556" name="AutoShape 101"/>
          <p:cNvCxnSpPr>
            <a:cxnSpLocks noChangeAspect="1" noChangeShapeType="1"/>
            <a:stCxn id="19542" idx="5"/>
            <a:endCxn id="19555" idx="2"/>
          </p:cNvCxnSpPr>
          <p:nvPr/>
        </p:nvCxnSpPr>
        <p:spPr bwMode="auto">
          <a:xfrm rot="16200000" flipH="1">
            <a:off x="8369301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7" name="Text Box 102"/>
          <p:cNvSpPr txBox="1">
            <a:spLocks noChangeArrowheads="1"/>
          </p:cNvSpPr>
          <p:nvPr/>
        </p:nvSpPr>
        <p:spPr bwMode="auto">
          <a:xfrm>
            <a:off x="9248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58" name="Text Box 103"/>
          <p:cNvSpPr txBox="1">
            <a:spLocks noChangeArrowheads="1"/>
          </p:cNvSpPr>
          <p:nvPr/>
        </p:nvSpPr>
        <p:spPr bwMode="auto">
          <a:xfrm>
            <a:off x="7108825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559" name="Text Box 104"/>
          <p:cNvSpPr txBox="1">
            <a:spLocks noChangeArrowheads="1"/>
          </p:cNvSpPr>
          <p:nvPr/>
        </p:nvSpPr>
        <p:spPr bwMode="auto">
          <a:xfrm>
            <a:off x="74898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560" name="Text Box 105"/>
          <p:cNvSpPr txBox="1">
            <a:spLocks noChangeArrowheads="1"/>
          </p:cNvSpPr>
          <p:nvPr/>
        </p:nvSpPr>
        <p:spPr bwMode="auto">
          <a:xfrm>
            <a:off x="8937625" y="5029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61" name="Text Box 106"/>
          <p:cNvSpPr txBox="1">
            <a:spLocks noChangeArrowheads="1"/>
          </p:cNvSpPr>
          <p:nvPr/>
        </p:nvSpPr>
        <p:spPr bwMode="auto">
          <a:xfrm>
            <a:off x="6765925" y="58293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19562" name="Text Box 107"/>
          <p:cNvSpPr txBox="1">
            <a:spLocks noChangeArrowheads="1"/>
          </p:cNvSpPr>
          <p:nvPr/>
        </p:nvSpPr>
        <p:spPr bwMode="auto">
          <a:xfrm>
            <a:off x="9547225" y="5829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63" name="Text Box 108"/>
          <p:cNvSpPr txBox="1">
            <a:spLocks noChangeArrowheads="1"/>
          </p:cNvSpPr>
          <p:nvPr/>
        </p:nvSpPr>
        <p:spPr bwMode="auto">
          <a:xfrm>
            <a:off x="7985125" y="4724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19564" name="Text Box 109"/>
          <p:cNvSpPr txBox="1">
            <a:spLocks noChangeArrowheads="1"/>
          </p:cNvSpPr>
          <p:nvPr/>
        </p:nvSpPr>
        <p:spPr bwMode="auto">
          <a:xfrm>
            <a:off x="78708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65" name="Text Box 110"/>
          <p:cNvSpPr txBox="1">
            <a:spLocks noChangeArrowheads="1"/>
          </p:cNvSpPr>
          <p:nvPr/>
        </p:nvSpPr>
        <p:spPr bwMode="auto">
          <a:xfrm>
            <a:off x="8518525" y="556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566" name="Oval 111"/>
          <p:cNvSpPr>
            <a:spLocks noChangeAspect="1" noChangeArrowheads="1"/>
          </p:cNvSpPr>
          <p:nvPr/>
        </p:nvSpPr>
        <p:spPr bwMode="auto">
          <a:xfrm>
            <a:off x="9082088" y="571500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67" name="Text Box 112"/>
          <p:cNvSpPr txBox="1">
            <a:spLocks noChangeArrowheads="1"/>
          </p:cNvSpPr>
          <p:nvPr/>
        </p:nvSpPr>
        <p:spPr bwMode="auto">
          <a:xfrm>
            <a:off x="367347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68" name="Text Box 114"/>
          <p:cNvSpPr txBox="1">
            <a:spLocks noChangeArrowheads="1"/>
          </p:cNvSpPr>
          <p:nvPr/>
        </p:nvSpPr>
        <p:spPr bwMode="auto">
          <a:xfrm>
            <a:off x="36131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69" name="Text Box 115"/>
          <p:cNvSpPr txBox="1">
            <a:spLocks noChangeArrowheads="1"/>
          </p:cNvSpPr>
          <p:nvPr/>
        </p:nvSpPr>
        <p:spPr bwMode="auto">
          <a:xfrm>
            <a:off x="498792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70" name="Text Box 116"/>
          <p:cNvSpPr txBox="1">
            <a:spLocks noChangeArrowheads="1"/>
          </p:cNvSpPr>
          <p:nvPr/>
        </p:nvSpPr>
        <p:spPr bwMode="auto">
          <a:xfrm>
            <a:off x="22415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71" name="Text Box 117"/>
          <p:cNvSpPr txBox="1">
            <a:spLocks noChangeArrowheads="1"/>
          </p:cNvSpPr>
          <p:nvPr/>
        </p:nvSpPr>
        <p:spPr bwMode="auto">
          <a:xfrm>
            <a:off x="3308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72" name="Text Box 118"/>
          <p:cNvSpPr txBox="1">
            <a:spLocks noChangeArrowheads="1"/>
          </p:cNvSpPr>
          <p:nvPr/>
        </p:nvSpPr>
        <p:spPr bwMode="auto">
          <a:xfrm>
            <a:off x="4832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73" name="Text Box 119"/>
          <p:cNvSpPr txBox="1">
            <a:spLocks noChangeArrowheads="1"/>
          </p:cNvSpPr>
          <p:nvPr/>
        </p:nvSpPr>
        <p:spPr bwMode="auto">
          <a:xfrm>
            <a:off x="806132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74" name="Text Box 120"/>
          <p:cNvSpPr txBox="1">
            <a:spLocks noChangeArrowheads="1"/>
          </p:cNvSpPr>
          <p:nvPr/>
        </p:nvSpPr>
        <p:spPr bwMode="auto">
          <a:xfrm>
            <a:off x="80010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75" name="Text Box 121"/>
          <p:cNvSpPr txBox="1">
            <a:spLocks noChangeArrowheads="1"/>
          </p:cNvSpPr>
          <p:nvPr/>
        </p:nvSpPr>
        <p:spPr bwMode="auto">
          <a:xfrm>
            <a:off x="937577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76" name="Text Box 122"/>
          <p:cNvSpPr txBox="1">
            <a:spLocks noChangeArrowheads="1"/>
          </p:cNvSpPr>
          <p:nvPr/>
        </p:nvSpPr>
        <p:spPr bwMode="auto">
          <a:xfrm>
            <a:off x="66294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77" name="Text Box 123"/>
          <p:cNvSpPr txBox="1">
            <a:spLocks noChangeArrowheads="1"/>
          </p:cNvSpPr>
          <p:nvPr/>
        </p:nvSpPr>
        <p:spPr bwMode="auto">
          <a:xfrm>
            <a:off x="7696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78" name="Text Box 124"/>
          <p:cNvSpPr txBox="1">
            <a:spLocks noChangeArrowheads="1"/>
          </p:cNvSpPr>
          <p:nvPr/>
        </p:nvSpPr>
        <p:spPr bwMode="auto">
          <a:xfrm>
            <a:off x="9220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79" name="Oval 79"/>
          <p:cNvSpPr>
            <a:spLocks noChangeAspect="1" noChangeArrowheads="1"/>
          </p:cNvSpPr>
          <p:nvPr/>
        </p:nvSpPr>
        <p:spPr bwMode="auto">
          <a:xfrm>
            <a:off x="7010401" y="2528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9580" name="Text Box 125"/>
          <p:cNvSpPr txBox="1">
            <a:spLocks noChangeArrowheads="1"/>
          </p:cNvSpPr>
          <p:nvPr/>
        </p:nvSpPr>
        <p:spPr bwMode="auto">
          <a:xfrm>
            <a:off x="36417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81" name="Text Box 126"/>
          <p:cNvSpPr txBox="1">
            <a:spLocks noChangeArrowheads="1"/>
          </p:cNvSpPr>
          <p:nvPr/>
        </p:nvSpPr>
        <p:spPr bwMode="auto">
          <a:xfrm>
            <a:off x="3581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82" name="Text Box 127"/>
          <p:cNvSpPr txBox="1">
            <a:spLocks noChangeArrowheads="1"/>
          </p:cNvSpPr>
          <p:nvPr/>
        </p:nvSpPr>
        <p:spPr bwMode="auto">
          <a:xfrm>
            <a:off x="49561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83" name="Text Box 128"/>
          <p:cNvSpPr txBox="1">
            <a:spLocks noChangeArrowheads="1"/>
          </p:cNvSpPr>
          <p:nvPr/>
        </p:nvSpPr>
        <p:spPr bwMode="auto">
          <a:xfrm>
            <a:off x="22098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84" name="Text Box 129"/>
          <p:cNvSpPr txBox="1">
            <a:spLocks noChangeArrowheads="1"/>
          </p:cNvSpPr>
          <p:nvPr/>
        </p:nvSpPr>
        <p:spPr bwMode="auto">
          <a:xfrm>
            <a:off x="3276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85" name="Text Box 130"/>
          <p:cNvSpPr txBox="1">
            <a:spLocks noChangeArrowheads="1"/>
          </p:cNvSpPr>
          <p:nvPr/>
        </p:nvSpPr>
        <p:spPr bwMode="auto">
          <a:xfrm>
            <a:off x="4800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86" name="Text Box 131"/>
          <p:cNvSpPr txBox="1">
            <a:spLocks noChangeArrowheads="1"/>
          </p:cNvSpPr>
          <p:nvPr/>
        </p:nvSpPr>
        <p:spPr bwMode="auto">
          <a:xfrm>
            <a:off x="80613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587" name="Text Box 132"/>
          <p:cNvSpPr txBox="1">
            <a:spLocks noChangeArrowheads="1"/>
          </p:cNvSpPr>
          <p:nvPr/>
        </p:nvSpPr>
        <p:spPr bwMode="auto">
          <a:xfrm>
            <a:off x="80010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588" name="Text Box 133"/>
          <p:cNvSpPr txBox="1">
            <a:spLocks noChangeArrowheads="1"/>
          </p:cNvSpPr>
          <p:nvPr/>
        </p:nvSpPr>
        <p:spPr bwMode="auto">
          <a:xfrm>
            <a:off x="93757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589" name="Text Box 134"/>
          <p:cNvSpPr txBox="1">
            <a:spLocks noChangeArrowheads="1"/>
          </p:cNvSpPr>
          <p:nvPr/>
        </p:nvSpPr>
        <p:spPr bwMode="auto">
          <a:xfrm>
            <a:off x="6629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590" name="Text Box 135"/>
          <p:cNvSpPr txBox="1">
            <a:spLocks noChangeArrowheads="1"/>
          </p:cNvSpPr>
          <p:nvPr/>
        </p:nvSpPr>
        <p:spPr bwMode="auto">
          <a:xfrm>
            <a:off x="7696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591" name="Text Box 136"/>
          <p:cNvSpPr txBox="1">
            <a:spLocks noChangeArrowheads="1"/>
          </p:cNvSpPr>
          <p:nvPr/>
        </p:nvSpPr>
        <p:spPr bwMode="auto">
          <a:xfrm>
            <a:off x="9220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592" name="Oval 83"/>
          <p:cNvSpPr>
            <a:spLocks noChangeAspect="1" noChangeArrowheads="1"/>
          </p:cNvSpPr>
          <p:nvPr/>
        </p:nvSpPr>
        <p:spPr bwMode="auto">
          <a:xfrm>
            <a:off x="2667001" y="4967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593" name="Oval 137"/>
          <p:cNvSpPr>
            <a:spLocks noChangeAspect="1" noChangeArrowheads="1"/>
          </p:cNvSpPr>
          <p:nvPr/>
        </p:nvSpPr>
        <p:spPr bwMode="auto">
          <a:xfrm>
            <a:off x="7315201" y="5715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7918450" y="6324600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(two steps)</a:t>
            </a:r>
          </a:p>
        </p:txBody>
      </p:sp>
    </p:spTree>
    <p:extLst>
      <p:ext uri="{BB962C8B-B14F-4D97-AF65-F5344CB8AC3E}">
        <p14:creationId xmlns:p14="http://schemas.microsoft.com/office/powerpoint/2010/main" val="35513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Minimum Spanning Trees</a:t>
            </a:r>
            <a:endParaRPr lang="en-US" altLang="lv-LV" sz="400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Spanning subgraph</a:t>
            </a:r>
          </a:p>
          <a:p>
            <a:pPr lvl="1" eaLnBrk="1" hangingPunct="1"/>
            <a:r>
              <a:rPr lang="en-US" altLang="lv-LV" sz="1800" dirty="0"/>
              <a:t>Subgraph of a graph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containing all the vertices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endParaRPr lang="en-US" altLang="lv-LV" sz="18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Spanning tree</a:t>
            </a:r>
          </a:p>
          <a:p>
            <a:pPr lvl="1" eaLnBrk="1" hangingPunct="1"/>
            <a:r>
              <a:rPr lang="en-US" altLang="lv-LV" sz="1800" dirty="0"/>
              <a:t>Spanning subgraph that is itself a (free)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Minimum spanning tree (MST)</a:t>
            </a:r>
          </a:p>
          <a:p>
            <a:pPr lvl="1" eaLnBrk="1" hangingPunct="1"/>
            <a:r>
              <a:rPr lang="en-US" altLang="lv-LV" sz="1800" dirty="0"/>
              <a:t>Spanning tree of a weighted graph with minimum total edge weight</a:t>
            </a:r>
          </a:p>
          <a:p>
            <a:pPr eaLnBrk="1" hangingPunct="1"/>
            <a:r>
              <a:rPr lang="en-US" altLang="lv-LV" sz="2000" dirty="0"/>
              <a:t>Applications</a:t>
            </a:r>
          </a:p>
          <a:p>
            <a:pPr lvl="1" eaLnBrk="1" hangingPunct="1"/>
            <a:r>
              <a:rPr lang="en-US" altLang="lv-LV" sz="1800" dirty="0"/>
              <a:t>Communications networks</a:t>
            </a:r>
          </a:p>
          <a:p>
            <a:pPr lvl="1" eaLnBrk="1" hangingPunct="1"/>
            <a:r>
              <a:rPr lang="en-US" altLang="lv-LV" sz="1800" dirty="0"/>
              <a:t>Transportation networks</a:t>
            </a:r>
          </a:p>
          <a:p>
            <a:pPr lvl="1" eaLnBrk="1" hangingPunct="1"/>
            <a:endParaRPr lang="en-US" altLang="lv-LV" sz="1800" dirty="0"/>
          </a:p>
        </p:txBody>
      </p:sp>
      <p:sp>
        <p:nvSpPr>
          <p:cNvPr id="4102" name="Oval 12"/>
          <p:cNvSpPr>
            <a:spLocks noChangeArrowheads="1"/>
          </p:cNvSpPr>
          <p:nvPr/>
        </p:nvSpPr>
        <p:spPr bwMode="auto">
          <a:xfrm>
            <a:off x="84296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4103" name="Oval 99"/>
          <p:cNvSpPr>
            <a:spLocks noChangeArrowheads="1"/>
          </p:cNvSpPr>
          <p:nvPr/>
        </p:nvSpPr>
        <p:spPr bwMode="auto">
          <a:xfrm>
            <a:off x="100266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4104" name="Oval 100"/>
          <p:cNvSpPr>
            <a:spLocks noChangeArrowheads="1"/>
          </p:cNvSpPr>
          <p:nvPr/>
        </p:nvSpPr>
        <p:spPr bwMode="auto">
          <a:xfrm>
            <a:off x="96345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4105" name="Oval 101"/>
          <p:cNvSpPr>
            <a:spLocks noChangeArrowheads="1"/>
          </p:cNvSpPr>
          <p:nvPr/>
        </p:nvSpPr>
        <p:spPr bwMode="auto">
          <a:xfrm>
            <a:off x="82931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4106" name="Oval 102"/>
          <p:cNvSpPr>
            <a:spLocks noChangeArrowheads="1"/>
          </p:cNvSpPr>
          <p:nvPr/>
        </p:nvSpPr>
        <p:spPr bwMode="auto">
          <a:xfrm>
            <a:off x="67976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4107" name="Oval 103"/>
          <p:cNvSpPr>
            <a:spLocks noChangeArrowheads="1"/>
          </p:cNvSpPr>
          <p:nvPr/>
        </p:nvSpPr>
        <p:spPr bwMode="auto">
          <a:xfrm>
            <a:off x="69342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4108" name="Oval 104"/>
          <p:cNvSpPr>
            <a:spLocks noChangeArrowheads="1"/>
          </p:cNvSpPr>
          <p:nvPr/>
        </p:nvSpPr>
        <p:spPr bwMode="auto">
          <a:xfrm>
            <a:off x="101123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4109" name="AutoShape 106"/>
          <p:cNvCxnSpPr>
            <a:cxnSpLocks noChangeShapeType="1"/>
            <a:stCxn id="4106" idx="7"/>
            <a:endCxn id="4102" idx="3"/>
          </p:cNvCxnSpPr>
          <p:nvPr/>
        </p:nvCxnSpPr>
        <p:spPr bwMode="auto">
          <a:xfrm flipV="1">
            <a:off x="75977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07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87614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08"/>
          <p:cNvCxnSpPr>
            <a:cxnSpLocks noChangeShapeType="1"/>
            <a:stCxn id="4105" idx="6"/>
            <a:endCxn id="4108" idx="2"/>
          </p:cNvCxnSpPr>
          <p:nvPr/>
        </p:nvCxnSpPr>
        <p:spPr bwMode="auto">
          <a:xfrm flipV="1">
            <a:off x="9239249" y="3800476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09"/>
          <p:cNvCxnSpPr>
            <a:cxnSpLocks noChangeShapeType="1"/>
            <a:stCxn id="4108" idx="0"/>
            <a:endCxn id="4103" idx="4"/>
          </p:cNvCxnSpPr>
          <p:nvPr/>
        </p:nvCxnSpPr>
        <p:spPr bwMode="auto">
          <a:xfrm flipH="1" flipV="1">
            <a:off x="104949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10"/>
          <p:cNvCxnSpPr>
            <a:cxnSpLocks noChangeShapeType="1"/>
            <a:stCxn id="4102" idx="5"/>
            <a:endCxn id="4103" idx="1"/>
          </p:cNvCxnSpPr>
          <p:nvPr/>
        </p:nvCxnSpPr>
        <p:spPr bwMode="auto">
          <a:xfrm>
            <a:off x="9229724" y="2305051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12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72659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13"/>
          <p:cNvCxnSpPr>
            <a:cxnSpLocks noChangeShapeType="1"/>
            <a:stCxn id="4108" idx="4"/>
            <a:endCxn id="4104" idx="0"/>
          </p:cNvCxnSpPr>
          <p:nvPr/>
        </p:nvCxnSpPr>
        <p:spPr bwMode="auto">
          <a:xfrm flipH="1">
            <a:off x="10102849" y="4038601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14"/>
          <p:cNvCxnSpPr>
            <a:cxnSpLocks noChangeShapeType="1"/>
            <a:stCxn id="4104" idx="1"/>
            <a:endCxn id="4105" idx="5"/>
          </p:cNvCxnSpPr>
          <p:nvPr/>
        </p:nvCxnSpPr>
        <p:spPr bwMode="auto">
          <a:xfrm flipH="1" flipV="1">
            <a:off x="90932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15"/>
          <p:cNvCxnSpPr>
            <a:cxnSpLocks noChangeShapeType="1"/>
            <a:stCxn id="4107" idx="7"/>
            <a:endCxn id="4105" idx="3"/>
          </p:cNvCxnSpPr>
          <p:nvPr/>
        </p:nvCxnSpPr>
        <p:spPr bwMode="auto">
          <a:xfrm flipV="1">
            <a:off x="77343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16"/>
          <p:cNvCxnSpPr>
            <a:cxnSpLocks noChangeShapeType="1"/>
            <a:stCxn id="4106" idx="5"/>
            <a:endCxn id="4105" idx="1"/>
          </p:cNvCxnSpPr>
          <p:nvPr/>
        </p:nvCxnSpPr>
        <p:spPr bwMode="auto">
          <a:xfrm>
            <a:off x="7597774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9" name="Text Box 127"/>
          <p:cNvSpPr txBox="1">
            <a:spLocks noChangeArrowheads="1"/>
          </p:cNvSpPr>
          <p:nvPr/>
        </p:nvSpPr>
        <p:spPr bwMode="auto">
          <a:xfrm>
            <a:off x="9515475" y="2041526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</a:t>
            </a:r>
          </a:p>
        </p:txBody>
      </p:sp>
      <p:sp>
        <p:nvSpPr>
          <p:cNvPr id="4120" name="Text Box 130"/>
          <p:cNvSpPr txBox="1">
            <a:spLocks noChangeArrowheads="1"/>
          </p:cNvSpPr>
          <p:nvPr/>
        </p:nvSpPr>
        <p:spPr bwMode="auto">
          <a:xfrm>
            <a:off x="7753350" y="23463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21" name="Text Box 131"/>
          <p:cNvSpPr txBox="1">
            <a:spLocks noChangeArrowheads="1"/>
          </p:cNvSpPr>
          <p:nvPr/>
        </p:nvSpPr>
        <p:spPr bwMode="auto">
          <a:xfrm>
            <a:off x="7907337" y="326072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9</a:t>
            </a:r>
          </a:p>
        </p:txBody>
      </p:sp>
      <p:sp>
        <p:nvSpPr>
          <p:cNvPr id="4122" name="Text Box 132"/>
          <p:cNvSpPr txBox="1">
            <a:spLocks noChangeArrowheads="1"/>
          </p:cNvSpPr>
          <p:nvPr/>
        </p:nvSpPr>
        <p:spPr bwMode="auto">
          <a:xfrm>
            <a:off x="7772400" y="4419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</a:t>
            </a:r>
          </a:p>
        </p:txBody>
      </p:sp>
      <p:sp>
        <p:nvSpPr>
          <p:cNvPr id="4123" name="Text Box 133"/>
          <p:cNvSpPr txBox="1">
            <a:spLocks noChangeArrowheads="1"/>
          </p:cNvSpPr>
          <p:nvPr/>
        </p:nvSpPr>
        <p:spPr bwMode="auto">
          <a:xfrm>
            <a:off x="8809037" y="29654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124" name="Text Box 134"/>
          <p:cNvSpPr txBox="1">
            <a:spLocks noChangeArrowheads="1"/>
          </p:cNvSpPr>
          <p:nvPr/>
        </p:nvSpPr>
        <p:spPr bwMode="auto">
          <a:xfrm>
            <a:off x="9472612" y="3562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25" name="Text Box 135"/>
          <p:cNvSpPr txBox="1">
            <a:spLocks noChangeArrowheads="1"/>
          </p:cNvSpPr>
          <p:nvPr/>
        </p:nvSpPr>
        <p:spPr bwMode="auto">
          <a:xfrm>
            <a:off x="10353675" y="4459289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26" name="Text Box 136"/>
          <p:cNvSpPr txBox="1">
            <a:spLocks noChangeArrowheads="1"/>
          </p:cNvSpPr>
          <p:nvPr/>
        </p:nvSpPr>
        <p:spPr bwMode="auto">
          <a:xfrm>
            <a:off x="9366250" y="441325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5</a:t>
            </a:r>
          </a:p>
        </p:txBody>
      </p:sp>
      <p:sp>
        <p:nvSpPr>
          <p:cNvPr id="4127" name="Text Box 137"/>
          <p:cNvSpPr txBox="1">
            <a:spLocks noChangeArrowheads="1"/>
          </p:cNvSpPr>
          <p:nvPr/>
        </p:nvSpPr>
        <p:spPr bwMode="auto">
          <a:xfrm>
            <a:off x="10514012" y="303212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128" name="Text Box 138"/>
          <p:cNvSpPr txBox="1">
            <a:spLocks noChangeArrowheads="1"/>
          </p:cNvSpPr>
          <p:nvPr/>
        </p:nvSpPr>
        <p:spPr bwMode="auto">
          <a:xfrm>
            <a:off x="7315200" y="39592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3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Cycle Property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Cycle Property: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T</a:t>
            </a:r>
            <a:r>
              <a:rPr lang="en-US" altLang="lv-LV" sz="1800"/>
              <a:t> be a minimum spanning tree of a weighted graph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endParaRPr lang="en-US" altLang="lv-LV" sz="1800"/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be an edge of </a:t>
            </a:r>
            <a:r>
              <a:rPr lang="en-US" altLang="lv-LV" sz="1800" b="1" i="1">
                <a:latin typeface="Times New Roman" panose="02020603050405020304" pitchFamily="18" charset="0"/>
              </a:rPr>
              <a:t>G</a:t>
            </a:r>
            <a:r>
              <a:rPr lang="en-US" altLang="lv-LV" sz="1800"/>
              <a:t> that is not in </a:t>
            </a:r>
            <a:r>
              <a:rPr lang="en-US" altLang="lv-LV" sz="1800" b="1" i="1">
                <a:latin typeface="Times New Roman" panose="02020603050405020304" pitchFamily="18" charset="0"/>
              </a:rPr>
              <a:t>T </a:t>
            </a:r>
            <a:r>
              <a:rPr lang="en-US" altLang="lv-LV" sz="1800"/>
              <a:t>and </a:t>
            </a:r>
            <a:r>
              <a:rPr lang="en-US" altLang="lv-LV" sz="1800" b="1" i="1">
                <a:latin typeface="Times New Roman" panose="02020603050405020304" pitchFamily="18" charset="0"/>
              </a:rPr>
              <a:t>C</a:t>
            </a:r>
            <a:r>
              <a:rPr lang="en-US" altLang="lv-LV" sz="1800"/>
              <a:t> let be the cycle formed by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T</a:t>
            </a:r>
            <a:endParaRPr lang="en-US" altLang="lv-LV" sz="1800"/>
          </a:p>
          <a:p>
            <a:pPr lvl="1" eaLnBrk="1" hangingPunct="1"/>
            <a:r>
              <a:rPr lang="en-US" altLang="lv-LV" sz="1800"/>
              <a:t>For every edge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/>
              <a:t> of </a:t>
            </a:r>
            <a:r>
              <a:rPr lang="en-US" altLang="lv-LV" sz="1800" b="1" i="1">
                <a:latin typeface="Times New Roman" panose="02020603050405020304" pitchFamily="18" charset="0"/>
              </a:rPr>
              <a:t>C,</a:t>
            </a:r>
            <a:r>
              <a:rPr lang="en-US" altLang="lv-LV" sz="1800"/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</a:rPr>
              <a:t>Proof:</a:t>
            </a:r>
          </a:p>
          <a:p>
            <a:pPr lvl="1" eaLnBrk="1" hangingPunct="1"/>
            <a:r>
              <a:rPr lang="en-US" altLang="lv-LV" sz="1800"/>
              <a:t>By contradiction</a:t>
            </a:r>
          </a:p>
          <a:p>
            <a:pPr lvl="1" eaLnBrk="1" hangingPunct="1"/>
            <a:r>
              <a:rPr lang="en-US" altLang="lv-LV" sz="1800"/>
              <a:t>If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latin typeface="Symbol" panose="05050102010706020507" pitchFamily="18" charset="2"/>
                <a:sym typeface="Symbol" panose="05050102010706020507" pitchFamily="18" charset="2"/>
              </a:rPr>
              <a:t>&gt;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/>
              <a:t>we can get a spanning tree of smaller weight by replacing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endParaRPr lang="en-US" altLang="lv-LV" sz="1600"/>
          </a:p>
        </p:txBody>
      </p:sp>
      <p:grpSp>
        <p:nvGrpSpPr>
          <p:cNvPr id="5126" name="Group 91"/>
          <p:cNvGrpSpPr>
            <a:grpSpLocks/>
          </p:cNvGrpSpPr>
          <p:nvPr/>
        </p:nvGrpSpPr>
        <p:grpSpPr bwMode="auto">
          <a:xfrm>
            <a:off x="6713538" y="1447801"/>
            <a:ext cx="3344862" cy="2119313"/>
            <a:chOff x="3269" y="969"/>
            <a:chExt cx="2107" cy="1335"/>
          </a:xfrm>
        </p:grpSpPr>
        <p:sp>
          <p:nvSpPr>
            <p:cNvPr id="5157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58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59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60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61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62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63" name="AutoShape 37"/>
            <p:cNvCxnSpPr>
              <a:cxnSpLocks noChangeShapeType="1"/>
              <a:stCxn id="5157" idx="5"/>
              <a:endCxn id="5159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38"/>
            <p:cNvCxnSpPr>
              <a:cxnSpLocks noChangeShapeType="1"/>
              <a:stCxn id="5159" idx="3"/>
              <a:endCxn id="5160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39"/>
            <p:cNvCxnSpPr>
              <a:cxnSpLocks noChangeShapeType="1"/>
              <a:stCxn id="5157" idx="3"/>
              <a:endCxn id="5160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40"/>
            <p:cNvCxnSpPr>
              <a:cxnSpLocks noChangeShapeType="1"/>
              <a:stCxn id="5159" idx="6"/>
              <a:endCxn id="5162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41"/>
            <p:cNvCxnSpPr>
              <a:cxnSpLocks noChangeShapeType="1"/>
              <a:stCxn id="5160" idx="6"/>
              <a:endCxn id="5162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42"/>
            <p:cNvCxnSpPr>
              <a:cxnSpLocks noChangeShapeType="1"/>
              <a:stCxn id="5157" idx="6"/>
              <a:endCxn id="5158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43"/>
            <p:cNvCxnSpPr>
              <a:cxnSpLocks noChangeShapeType="1"/>
              <a:stCxn id="5159" idx="7"/>
              <a:endCxn id="5158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44"/>
            <p:cNvCxnSpPr>
              <a:cxnSpLocks noChangeShapeType="1"/>
              <a:stCxn id="5161" idx="1"/>
              <a:endCxn id="5158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45"/>
            <p:cNvCxnSpPr>
              <a:cxnSpLocks noChangeShapeType="1"/>
              <a:stCxn id="5162" idx="7"/>
              <a:endCxn id="5161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2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5173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74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75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76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77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5178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5179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9</a:t>
              </a:r>
            </a:p>
          </p:txBody>
        </p:sp>
        <p:sp>
          <p:nvSpPr>
            <p:cNvPr id="5180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8</a:t>
              </a:r>
            </a:p>
          </p:txBody>
        </p:sp>
        <p:sp>
          <p:nvSpPr>
            <p:cNvPr id="5181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82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lv-LV" sz="2000" b="1" i="1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83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5127" name="Group 92"/>
          <p:cNvGrpSpPr>
            <a:grpSpLocks/>
          </p:cNvGrpSpPr>
          <p:nvPr/>
        </p:nvGrpSpPr>
        <p:grpSpPr bwMode="auto">
          <a:xfrm>
            <a:off x="6713538" y="4357688"/>
            <a:ext cx="3344862" cy="2119312"/>
            <a:chOff x="3269" y="2697"/>
            <a:chExt cx="2107" cy="1335"/>
          </a:xfrm>
        </p:grpSpPr>
        <p:sp>
          <p:nvSpPr>
            <p:cNvPr id="5130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1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2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3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4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5135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cxnSp>
          <p:nvCxnSpPr>
            <p:cNvPr id="5136" name="AutoShape 61"/>
            <p:cNvCxnSpPr>
              <a:cxnSpLocks noChangeShapeType="1"/>
              <a:stCxn id="5130" idx="5"/>
              <a:endCxn id="5132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7" name="AutoShape 62"/>
            <p:cNvCxnSpPr>
              <a:cxnSpLocks noChangeShapeType="1"/>
              <a:stCxn id="5132" idx="3"/>
              <a:endCxn id="5133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63"/>
            <p:cNvCxnSpPr>
              <a:cxnSpLocks noChangeShapeType="1"/>
              <a:stCxn id="5130" idx="3"/>
              <a:endCxn id="5133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64"/>
            <p:cNvCxnSpPr>
              <a:cxnSpLocks noChangeShapeType="1"/>
              <a:stCxn id="5132" idx="6"/>
              <a:endCxn id="5135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65"/>
            <p:cNvCxnSpPr>
              <a:cxnSpLocks noChangeShapeType="1"/>
              <a:stCxn id="5133" idx="6"/>
              <a:endCxn id="5135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66"/>
            <p:cNvCxnSpPr>
              <a:cxnSpLocks noChangeShapeType="1"/>
              <a:stCxn id="5130" idx="6"/>
              <a:endCxn id="5131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67"/>
            <p:cNvCxnSpPr>
              <a:cxnSpLocks noChangeShapeType="1"/>
              <a:stCxn id="5132" idx="7"/>
              <a:endCxn id="5131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68"/>
            <p:cNvCxnSpPr>
              <a:cxnSpLocks noChangeShapeType="1"/>
              <a:stCxn id="5134" idx="1"/>
              <a:endCxn id="5131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69"/>
            <p:cNvCxnSpPr>
              <a:cxnSpLocks noChangeShapeType="1"/>
              <a:stCxn id="5135" idx="7"/>
              <a:endCxn id="5134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8</a:t>
              </a:r>
            </a:p>
          </p:txBody>
        </p:sp>
        <p:sp>
          <p:nvSpPr>
            <p:cNvPr id="5146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47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48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49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50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7</a:t>
              </a:r>
            </a:p>
          </p:txBody>
        </p:sp>
        <p:sp>
          <p:nvSpPr>
            <p:cNvPr id="5151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152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9</a:t>
              </a:r>
            </a:p>
          </p:txBody>
        </p:sp>
        <p:sp>
          <p:nvSpPr>
            <p:cNvPr id="5153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8</a:t>
              </a:r>
            </a:p>
          </p:txBody>
        </p:sp>
        <p:sp>
          <p:nvSpPr>
            <p:cNvPr id="5154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lv-LV" sz="2000" b="1" i="1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55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56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 b="1" i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5128" name="AutoShape 79"/>
          <p:cNvSpPr>
            <a:spLocks noChangeArrowheads="1"/>
          </p:cNvSpPr>
          <p:nvPr/>
        </p:nvSpPr>
        <p:spPr bwMode="auto">
          <a:xfrm>
            <a:off x="7296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5129" name="Text Box 89"/>
          <p:cNvSpPr txBox="1">
            <a:spLocks noChangeArrowheads="1"/>
          </p:cNvSpPr>
          <p:nvPr/>
        </p:nvSpPr>
        <p:spPr bwMode="auto">
          <a:xfrm>
            <a:off x="7762876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Replacing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e </a:t>
            </a:r>
            <a:r>
              <a:rPr lang="en-US" altLang="lv-LV" sz="1800"/>
              <a:t>yields</a:t>
            </a:r>
            <a:br>
              <a:rPr lang="en-US" altLang="lv-LV" sz="1800"/>
            </a:br>
            <a:r>
              <a:rPr lang="en-US" altLang="lv-LV" sz="1800"/>
              <a:t>a better spanning tree </a:t>
            </a:r>
          </a:p>
        </p:txBody>
      </p:sp>
    </p:spTree>
    <p:extLst>
      <p:ext uri="{BB962C8B-B14F-4D97-AF65-F5344CB8AC3E}">
        <p14:creationId xmlns:p14="http://schemas.microsoft.com/office/powerpoint/2010/main" val="376813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Weighted Graphs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In a weighted graph, each edge has an associated numerical value, called the weight of the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Edge weights may represent, distances, costs,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 a  flight route graph, the weight of an edge represents the distance in miles between the endpoint airports</a:t>
            </a:r>
          </a:p>
        </p:txBody>
      </p:sp>
      <p:sp>
        <p:nvSpPr>
          <p:cNvPr id="4102" name="Oval 4"/>
          <p:cNvSpPr>
            <a:spLocks noChangeArrowheads="1"/>
          </p:cNvSpPr>
          <p:nvPr/>
        </p:nvSpPr>
        <p:spPr bwMode="auto">
          <a:xfrm>
            <a:off x="6324601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4103" name="Oval 5"/>
          <p:cNvSpPr>
            <a:spLocks noChangeArrowheads="1"/>
          </p:cNvSpPr>
          <p:nvPr/>
        </p:nvSpPr>
        <p:spPr bwMode="auto">
          <a:xfrm>
            <a:off x="8839201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4104" name="Oval 6"/>
          <p:cNvSpPr>
            <a:spLocks noChangeArrowheads="1"/>
          </p:cNvSpPr>
          <p:nvPr/>
        </p:nvSpPr>
        <p:spPr bwMode="auto">
          <a:xfrm>
            <a:off x="8588376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4105" name="Oval 7"/>
          <p:cNvSpPr>
            <a:spLocks noChangeArrowheads="1"/>
          </p:cNvSpPr>
          <p:nvPr/>
        </p:nvSpPr>
        <p:spPr bwMode="auto">
          <a:xfrm>
            <a:off x="6035676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4106" name="Oval 8"/>
          <p:cNvSpPr>
            <a:spLocks noChangeArrowheads="1"/>
          </p:cNvSpPr>
          <p:nvPr/>
        </p:nvSpPr>
        <p:spPr bwMode="auto">
          <a:xfrm>
            <a:off x="4114801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4107" name="Oval 9"/>
          <p:cNvSpPr>
            <a:spLocks noChangeArrowheads="1"/>
          </p:cNvSpPr>
          <p:nvPr/>
        </p:nvSpPr>
        <p:spPr bwMode="auto">
          <a:xfrm>
            <a:off x="4267201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4108" name="Oval 10"/>
          <p:cNvSpPr>
            <a:spLocks noChangeArrowheads="1"/>
          </p:cNvSpPr>
          <p:nvPr/>
        </p:nvSpPr>
        <p:spPr bwMode="auto">
          <a:xfrm>
            <a:off x="7902576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4109" name="Oval 11"/>
          <p:cNvSpPr>
            <a:spLocks noChangeArrowheads="1"/>
          </p:cNvSpPr>
          <p:nvPr/>
        </p:nvSpPr>
        <p:spPr bwMode="auto">
          <a:xfrm>
            <a:off x="2286001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4110" name="AutoShape 12"/>
          <p:cNvCxnSpPr>
            <a:cxnSpLocks noChangeShapeType="1"/>
            <a:stCxn id="4106" idx="6"/>
            <a:endCxn id="4102" idx="2"/>
          </p:cNvCxnSpPr>
          <p:nvPr/>
        </p:nvCxnSpPr>
        <p:spPr bwMode="auto">
          <a:xfrm flipV="1">
            <a:off x="5060951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3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6503989" y="4451351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4"/>
          <p:cNvCxnSpPr>
            <a:cxnSpLocks noChangeShapeType="1"/>
            <a:stCxn id="4105" idx="7"/>
            <a:endCxn id="4108" idx="3"/>
          </p:cNvCxnSpPr>
          <p:nvPr/>
        </p:nvCxnSpPr>
        <p:spPr bwMode="auto">
          <a:xfrm flipV="1">
            <a:off x="6835776" y="499427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5"/>
          <p:cNvCxnSpPr>
            <a:cxnSpLocks noChangeShapeType="1"/>
            <a:stCxn id="4108" idx="0"/>
            <a:endCxn id="4103" idx="3"/>
          </p:cNvCxnSpPr>
          <p:nvPr/>
        </p:nvCxnSpPr>
        <p:spPr bwMode="auto">
          <a:xfrm flipV="1">
            <a:off x="8370889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6"/>
          <p:cNvCxnSpPr>
            <a:cxnSpLocks noChangeShapeType="1"/>
            <a:stCxn id="4102" idx="6"/>
            <a:endCxn id="4103" idx="2"/>
          </p:cNvCxnSpPr>
          <p:nvPr/>
        </p:nvCxnSpPr>
        <p:spPr bwMode="auto">
          <a:xfrm flipV="1">
            <a:off x="7270751" y="4057651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7"/>
          <p:cNvCxnSpPr>
            <a:cxnSpLocks noChangeShapeType="1"/>
            <a:stCxn id="4109" idx="6"/>
            <a:endCxn id="4107" idx="2"/>
          </p:cNvCxnSpPr>
          <p:nvPr/>
        </p:nvCxnSpPr>
        <p:spPr bwMode="auto">
          <a:xfrm>
            <a:off x="3232151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8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4583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9"/>
          <p:cNvCxnSpPr>
            <a:cxnSpLocks noChangeShapeType="1"/>
            <a:stCxn id="4108" idx="4"/>
            <a:endCxn id="4104" idx="0"/>
          </p:cNvCxnSpPr>
          <p:nvPr/>
        </p:nvCxnSpPr>
        <p:spPr bwMode="auto">
          <a:xfrm>
            <a:off x="8370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20"/>
          <p:cNvCxnSpPr>
            <a:cxnSpLocks noChangeShapeType="1"/>
            <a:endCxn id="4105" idx="6"/>
          </p:cNvCxnSpPr>
          <p:nvPr/>
        </p:nvCxnSpPr>
        <p:spPr bwMode="auto">
          <a:xfrm flipH="1" flipV="1">
            <a:off x="6981826" y="572770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21"/>
          <p:cNvCxnSpPr>
            <a:cxnSpLocks noChangeShapeType="1"/>
            <a:stCxn id="4107" idx="6"/>
            <a:endCxn id="4105" idx="2"/>
          </p:cNvCxnSpPr>
          <p:nvPr/>
        </p:nvCxnSpPr>
        <p:spPr bwMode="auto">
          <a:xfrm>
            <a:off x="5213350" y="5584826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22"/>
          <p:cNvCxnSpPr>
            <a:cxnSpLocks noChangeShapeType="1"/>
            <a:stCxn id="4107" idx="7"/>
            <a:endCxn id="4102" idx="3"/>
          </p:cNvCxnSpPr>
          <p:nvPr/>
        </p:nvCxnSpPr>
        <p:spPr bwMode="auto">
          <a:xfrm flipV="1">
            <a:off x="5067301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Text Box 23"/>
          <p:cNvSpPr txBox="1">
            <a:spLocks noChangeArrowheads="1"/>
          </p:cNvSpPr>
          <p:nvPr/>
        </p:nvSpPr>
        <p:spPr bwMode="auto">
          <a:xfrm rot="21252715">
            <a:off x="7605714" y="381000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849</a:t>
            </a:r>
          </a:p>
        </p:txBody>
      </p:sp>
      <p:sp>
        <p:nvSpPr>
          <p:cNvPr id="4122" name="Text Box 24"/>
          <p:cNvSpPr txBox="1">
            <a:spLocks noChangeArrowheads="1"/>
          </p:cNvSpPr>
          <p:nvPr/>
        </p:nvSpPr>
        <p:spPr bwMode="auto">
          <a:xfrm rot="16937753">
            <a:off x="6284119" y="4542632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4123" name="Text Box 25"/>
          <p:cNvSpPr txBox="1">
            <a:spLocks noChangeArrowheads="1"/>
          </p:cNvSpPr>
          <p:nvPr/>
        </p:nvSpPr>
        <p:spPr bwMode="auto">
          <a:xfrm rot="20055131">
            <a:off x="6959600" y="49593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1387</a:t>
            </a:r>
          </a:p>
        </p:txBody>
      </p:sp>
      <p:sp>
        <p:nvSpPr>
          <p:cNvPr id="4124" name="Text Box 26"/>
          <p:cNvSpPr txBox="1">
            <a:spLocks noChangeArrowheads="1"/>
          </p:cNvSpPr>
          <p:nvPr/>
        </p:nvSpPr>
        <p:spPr bwMode="auto">
          <a:xfrm rot="19463698">
            <a:off x="5146675" y="47212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1743</a:t>
            </a:r>
          </a:p>
        </p:txBody>
      </p:sp>
      <p:sp>
        <p:nvSpPr>
          <p:cNvPr id="4125" name="Text Box 27"/>
          <p:cNvSpPr txBox="1">
            <a:spLocks noChangeArrowheads="1"/>
          </p:cNvSpPr>
          <p:nvPr/>
        </p:nvSpPr>
        <p:spPr bwMode="auto">
          <a:xfrm rot="20910655">
            <a:off x="5257800" y="39846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1843</a:t>
            </a:r>
          </a:p>
        </p:txBody>
      </p:sp>
      <p:sp>
        <p:nvSpPr>
          <p:cNvPr id="4126" name="Text Box 28"/>
          <p:cNvSpPr txBox="1">
            <a:spLocks noChangeArrowheads="1"/>
          </p:cNvSpPr>
          <p:nvPr/>
        </p:nvSpPr>
        <p:spPr bwMode="auto">
          <a:xfrm rot="2626382">
            <a:off x="8555038" y="5187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4127" name="Text Box 29"/>
          <p:cNvSpPr txBox="1">
            <a:spLocks noChangeArrowheads="1"/>
          </p:cNvSpPr>
          <p:nvPr/>
        </p:nvSpPr>
        <p:spPr bwMode="auto">
          <a:xfrm rot="565849">
            <a:off x="7499350" y="54927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4128" name="Text Box 30"/>
          <p:cNvSpPr txBox="1">
            <a:spLocks noChangeArrowheads="1"/>
          </p:cNvSpPr>
          <p:nvPr/>
        </p:nvSpPr>
        <p:spPr bwMode="auto">
          <a:xfrm rot="695916">
            <a:off x="5299075" y="531177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4129" name="Text Box 31"/>
          <p:cNvSpPr txBox="1">
            <a:spLocks noChangeArrowheads="1"/>
          </p:cNvSpPr>
          <p:nvPr/>
        </p:nvSpPr>
        <p:spPr bwMode="auto">
          <a:xfrm rot="4665015">
            <a:off x="4518820" y="484902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4130" name="Text Box 32"/>
          <p:cNvSpPr txBox="1">
            <a:spLocks noChangeArrowheads="1"/>
          </p:cNvSpPr>
          <p:nvPr/>
        </p:nvSpPr>
        <p:spPr bwMode="auto">
          <a:xfrm rot="832501">
            <a:off x="3451225" y="51276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2555</a:t>
            </a:r>
          </a:p>
        </p:txBody>
      </p:sp>
      <p:sp>
        <p:nvSpPr>
          <p:cNvPr id="4131" name="Text Box 33"/>
          <p:cNvSpPr txBox="1">
            <a:spLocks noChangeArrowheads="1"/>
          </p:cNvSpPr>
          <p:nvPr/>
        </p:nvSpPr>
        <p:spPr bwMode="auto">
          <a:xfrm rot="19708333">
            <a:off x="8307389" y="41116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142</a:t>
            </a:r>
          </a:p>
        </p:txBody>
      </p:sp>
      <p:cxnSp>
        <p:nvCxnSpPr>
          <p:cNvPr id="4132" name="AutoShape 34"/>
          <p:cNvCxnSpPr>
            <a:cxnSpLocks noChangeShapeType="1"/>
            <a:stCxn id="4103" idx="4"/>
            <a:endCxn id="4104" idx="7"/>
          </p:cNvCxnSpPr>
          <p:nvPr/>
        </p:nvCxnSpPr>
        <p:spPr bwMode="auto">
          <a:xfrm>
            <a:off x="9307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3" name="Text Box 35"/>
          <p:cNvSpPr txBox="1">
            <a:spLocks noChangeArrowheads="1"/>
          </p:cNvSpPr>
          <p:nvPr/>
        </p:nvSpPr>
        <p:spPr bwMode="auto">
          <a:xfrm rot="5207815">
            <a:off x="9186863" y="469741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41892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Partition Property</a:t>
            </a:r>
          </a:p>
        </p:txBody>
      </p:sp>
      <p:sp>
        <p:nvSpPr>
          <p:cNvPr id="6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 dirty="0">
                <a:solidFill>
                  <a:schemeClr val="tx2"/>
                </a:solidFill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Consider a partition of the vertices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into subsets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/>
              <a:t> and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V</a:t>
            </a:r>
            <a:endParaRPr lang="en-US" altLang="lv-LV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/>
              <a:t> be an edge of minimum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There is a minimum spanning tree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  <a:r>
              <a:rPr lang="en-US" altLang="lv-LV" sz="1800" dirty="0"/>
              <a:t> containing edge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 dirty="0">
                <a:solidFill>
                  <a:schemeClr val="tx2"/>
                </a:solidFill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Let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</a:t>
            </a:r>
            <a:r>
              <a:rPr lang="en-US" altLang="lv-LV" sz="1800" dirty="0"/>
              <a:t> be an MST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If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</a:t>
            </a:r>
            <a:r>
              <a:rPr lang="en-US" altLang="lv-LV" sz="1800" dirty="0"/>
              <a:t> does not contain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e,</a:t>
            </a:r>
            <a:r>
              <a:rPr lang="en-US" altLang="lv-LV" sz="1800" dirty="0"/>
              <a:t> consider the cycle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C</a:t>
            </a:r>
            <a:r>
              <a:rPr lang="en-US" altLang="lv-LV" sz="1800" dirty="0"/>
              <a:t> formed by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/>
              <a:t> with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T </a:t>
            </a:r>
            <a:r>
              <a:rPr lang="en-US" altLang="lv-LV" sz="1800" dirty="0"/>
              <a:t>and let 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1800" dirty="0"/>
              <a:t> be an edge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C</a:t>
            </a:r>
            <a:r>
              <a:rPr lang="en-US" altLang="lv-LV" sz="1800" dirty="0"/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By the cycle property,</a:t>
            </a:r>
            <a:br>
              <a:rPr lang="en-US" altLang="lv-LV" sz="1800" dirty="0"/>
            </a:br>
            <a:r>
              <a:rPr lang="en-US" altLang="lv-LV" sz="1800" dirty="0"/>
              <a:t>		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Thus,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 </a:t>
            </a:r>
            <a:r>
              <a:rPr lang="en-US" altLang="lv-LV" sz="1800" b="1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weight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endParaRPr lang="en-US" altLang="lv-LV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We obtain another MST by replacing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f  </a:t>
            </a:r>
            <a:r>
              <a:rPr lang="en-US" altLang="lv-LV" sz="1800" dirty="0"/>
              <a:t>with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48" name="Freeform 150"/>
          <p:cNvSpPr>
            <a:spLocks/>
          </p:cNvSpPr>
          <p:nvPr/>
        </p:nvSpPr>
        <p:spPr bwMode="auto">
          <a:xfrm>
            <a:off x="9072563" y="4191000"/>
            <a:ext cx="1293812" cy="2133600"/>
          </a:xfrm>
          <a:custGeom>
            <a:avLst/>
            <a:gdLst>
              <a:gd name="T0" fmla="*/ 30241867 w 815"/>
              <a:gd name="T1" fmla="*/ 1882556035 h 1344"/>
              <a:gd name="T2" fmla="*/ 619958211 w 815"/>
              <a:gd name="T3" fmla="*/ 2147483647 h 1344"/>
              <a:gd name="T4" fmla="*/ 1496972182 w 815"/>
              <a:gd name="T5" fmla="*/ 2147483647 h 1344"/>
              <a:gd name="T6" fmla="*/ 2048885626 w 815"/>
              <a:gd name="T7" fmla="*/ 1754028907 h 1344"/>
              <a:gd name="T8" fmla="*/ 1527214037 w 815"/>
              <a:gd name="T9" fmla="*/ 657761534 h 1344"/>
              <a:gd name="T10" fmla="*/ 378023277 w 815"/>
              <a:gd name="T11" fmla="*/ 204133425 h 1344"/>
              <a:gd name="T12" fmla="*/ 30241867 w 815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49" name="Freeform 151"/>
          <p:cNvSpPr>
            <a:spLocks/>
          </p:cNvSpPr>
          <p:nvPr/>
        </p:nvSpPr>
        <p:spPr bwMode="auto">
          <a:xfrm>
            <a:off x="6781801" y="45640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50" name="Text Box 152"/>
          <p:cNvSpPr txBox="1">
            <a:spLocks noChangeArrowheads="1"/>
          </p:cNvSpPr>
          <p:nvPr/>
        </p:nvSpPr>
        <p:spPr bwMode="auto">
          <a:xfrm>
            <a:off x="7215188" y="41910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151" name="Text Box 153"/>
          <p:cNvSpPr txBox="1">
            <a:spLocks noChangeArrowheads="1"/>
          </p:cNvSpPr>
          <p:nvPr/>
        </p:nvSpPr>
        <p:spPr bwMode="auto">
          <a:xfrm>
            <a:off x="9805988" y="41910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152" name="Freeform 149"/>
          <p:cNvSpPr>
            <a:spLocks/>
          </p:cNvSpPr>
          <p:nvPr/>
        </p:nvSpPr>
        <p:spPr bwMode="auto">
          <a:xfrm>
            <a:off x="9096375" y="1219200"/>
            <a:ext cx="1250950" cy="2133600"/>
          </a:xfrm>
          <a:custGeom>
            <a:avLst/>
            <a:gdLst>
              <a:gd name="T0" fmla="*/ 30241878 w 788"/>
              <a:gd name="T1" fmla="*/ 1882556035 h 1344"/>
              <a:gd name="T2" fmla="*/ 619958444 w 788"/>
              <a:gd name="T3" fmla="*/ 2147483647 h 1344"/>
              <a:gd name="T4" fmla="*/ 1496972746 w 788"/>
              <a:gd name="T5" fmla="*/ 2147483647 h 1344"/>
              <a:gd name="T6" fmla="*/ 1980842993 w 788"/>
              <a:gd name="T7" fmla="*/ 1602819190 h 1344"/>
              <a:gd name="T8" fmla="*/ 1527214611 w 788"/>
              <a:gd name="T9" fmla="*/ 657761534 h 1344"/>
              <a:gd name="T10" fmla="*/ 378023420 w 788"/>
              <a:gd name="T11" fmla="*/ 204133425 h 1344"/>
              <a:gd name="T12" fmla="*/ 30241878 w 788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53" name="Freeform 148"/>
          <p:cNvSpPr>
            <a:spLocks/>
          </p:cNvSpPr>
          <p:nvPr/>
        </p:nvSpPr>
        <p:spPr bwMode="auto">
          <a:xfrm>
            <a:off x="6805614" y="15922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6156" name="Oval 55"/>
          <p:cNvSpPr>
            <a:spLocks noChangeArrowheads="1"/>
          </p:cNvSpPr>
          <p:nvPr/>
        </p:nvSpPr>
        <p:spPr bwMode="auto">
          <a:xfrm>
            <a:off x="7315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7" name="Oval 56"/>
          <p:cNvSpPr>
            <a:spLocks noChangeArrowheads="1"/>
          </p:cNvSpPr>
          <p:nvPr/>
        </p:nvSpPr>
        <p:spPr bwMode="auto">
          <a:xfrm>
            <a:off x="9296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8" name="Oval 57"/>
          <p:cNvSpPr>
            <a:spLocks noChangeArrowheads="1"/>
          </p:cNvSpPr>
          <p:nvPr/>
        </p:nvSpPr>
        <p:spPr bwMode="auto">
          <a:xfrm>
            <a:off x="8001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9" name="Oval 58"/>
          <p:cNvSpPr>
            <a:spLocks noChangeArrowheads="1"/>
          </p:cNvSpPr>
          <p:nvPr/>
        </p:nvSpPr>
        <p:spPr bwMode="auto">
          <a:xfrm>
            <a:off x="7010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Oval 59"/>
          <p:cNvSpPr>
            <a:spLocks noChangeArrowheads="1"/>
          </p:cNvSpPr>
          <p:nvPr/>
        </p:nvSpPr>
        <p:spPr bwMode="auto">
          <a:xfrm>
            <a:off x="9982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Oval 60"/>
          <p:cNvSpPr>
            <a:spLocks noChangeArrowheads="1"/>
          </p:cNvSpPr>
          <p:nvPr/>
        </p:nvSpPr>
        <p:spPr bwMode="auto">
          <a:xfrm>
            <a:off x="9448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62" name="AutoShape 61"/>
          <p:cNvCxnSpPr>
            <a:cxnSpLocks noChangeShapeType="1"/>
            <a:stCxn id="6156" idx="5"/>
            <a:endCxn id="6158" idx="1"/>
          </p:cNvCxnSpPr>
          <p:nvPr/>
        </p:nvCxnSpPr>
        <p:spPr bwMode="auto">
          <a:xfrm>
            <a:off x="7575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2"/>
          <p:cNvCxnSpPr>
            <a:cxnSpLocks noChangeShapeType="1"/>
            <a:stCxn id="6158" idx="3"/>
            <a:endCxn id="6159" idx="7"/>
          </p:cNvCxnSpPr>
          <p:nvPr/>
        </p:nvCxnSpPr>
        <p:spPr bwMode="auto">
          <a:xfrm flipH="1">
            <a:off x="7270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63"/>
          <p:cNvCxnSpPr>
            <a:cxnSpLocks noChangeShapeType="1"/>
            <a:stCxn id="6156" idx="3"/>
            <a:endCxn id="6159" idx="0"/>
          </p:cNvCxnSpPr>
          <p:nvPr/>
        </p:nvCxnSpPr>
        <p:spPr bwMode="auto">
          <a:xfrm flipH="1">
            <a:off x="7162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4"/>
          <p:cNvCxnSpPr>
            <a:cxnSpLocks noChangeShapeType="1"/>
            <a:stCxn id="6158" idx="6"/>
            <a:endCxn id="6161" idx="1"/>
          </p:cNvCxnSpPr>
          <p:nvPr/>
        </p:nvCxnSpPr>
        <p:spPr bwMode="auto">
          <a:xfrm>
            <a:off x="8315326" y="2486026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5"/>
          <p:cNvCxnSpPr>
            <a:cxnSpLocks noChangeShapeType="1"/>
            <a:stCxn id="6159" idx="6"/>
            <a:endCxn id="6161" idx="2"/>
          </p:cNvCxnSpPr>
          <p:nvPr/>
        </p:nvCxnSpPr>
        <p:spPr bwMode="auto">
          <a:xfrm flipV="1">
            <a:off x="7324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6"/>
          <p:cNvCxnSpPr>
            <a:cxnSpLocks noChangeShapeType="1"/>
            <a:stCxn id="6156" idx="6"/>
            <a:endCxn id="6157" idx="2"/>
          </p:cNvCxnSpPr>
          <p:nvPr/>
        </p:nvCxnSpPr>
        <p:spPr bwMode="auto">
          <a:xfrm flipV="1">
            <a:off x="7629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7"/>
          <p:cNvCxnSpPr>
            <a:cxnSpLocks noChangeShapeType="1"/>
            <a:stCxn id="6158" idx="7"/>
            <a:endCxn id="6157" idx="3"/>
          </p:cNvCxnSpPr>
          <p:nvPr/>
        </p:nvCxnSpPr>
        <p:spPr bwMode="auto">
          <a:xfrm flipV="1">
            <a:off x="8261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68"/>
          <p:cNvCxnSpPr>
            <a:cxnSpLocks noChangeShapeType="1"/>
            <a:stCxn id="6160" idx="1"/>
            <a:endCxn id="6157" idx="5"/>
          </p:cNvCxnSpPr>
          <p:nvPr/>
        </p:nvCxnSpPr>
        <p:spPr bwMode="auto">
          <a:xfrm flipH="1" flipV="1">
            <a:off x="9556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69"/>
          <p:cNvCxnSpPr>
            <a:cxnSpLocks noChangeShapeType="1"/>
            <a:stCxn id="6161" idx="7"/>
            <a:endCxn id="6160" idx="3"/>
          </p:cNvCxnSpPr>
          <p:nvPr/>
        </p:nvCxnSpPr>
        <p:spPr bwMode="auto">
          <a:xfrm flipV="1">
            <a:off x="9709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70"/>
          <p:cNvSpPr txBox="1">
            <a:spLocks noChangeArrowheads="1"/>
          </p:cNvSpPr>
          <p:nvPr/>
        </p:nvSpPr>
        <p:spPr bwMode="auto">
          <a:xfrm>
            <a:off x="8291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72" name="Text Box 71"/>
          <p:cNvSpPr txBox="1">
            <a:spLocks noChangeArrowheads="1"/>
          </p:cNvSpPr>
          <p:nvPr/>
        </p:nvSpPr>
        <p:spPr bwMode="auto">
          <a:xfrm>
            <a:off x="9837738" y="16478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73" name="Text Box 72"/>
          <p:cNvSpPr txBox="1">
            <a:spLocks noChangeArrowheads="1"/>
          </p:cNvSpPr>
          <p:nvPr/>
        </p:nvSpPr>
        <p:spPr bwMode="auto">
          <a:xfrm>
            <a:off x="6942138" y="2206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74" name="Text Box 73"/>
          <p:cNvSpPr txBox="1">
            <a:spLocks noChangeArrowheads="1"/>
          </p:cNvSpPr>
          <p:nvPr/>
        </p:nvSpPr>
        <p:spPr bwMode="auto">
          <a:xfrm>
            <a:off x="8847138" y="2333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175" name="Text Box 74"/>
          <p:cNvSpPr txBox="1">
            <a:spLocks noChangeArrowheads="1"/>
          </p:cNvSpPr>
          <p:nvPr/>
        </p:nvSpPr>
        <p:spPr bwMode="auto">
          <a:xfrm>
            <a:off x="7529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176" name="Text Box 75"/>
          <p:cNvSpPr txBox="1">
            <a:spLocks noChangeArrowheads="1"/>
          </p:cNvSpPr>
          <p:nvPr/>
        </p:nvSpPr>
        <p:spPr bwMode="auto">
          <a:xfrm>
            <a:off x="8169276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6177" name="Text Box 76"/>
          <p:cNvSpPr txBox="1">
            <a:spLocks noChangeArrowheads="1"/>
          </p:cNvSpPr>
          <p:nvPr/>
        </p:nvSpPr>
        <p:spPr bwMode="auto">
          <a:xfrm>
            <a:off x="9829801" y="2667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78" name="Text Box 77"/>
          <p:cNvSpPr txBox="1">
            <a:spLocks noChangeArrowheads="1"/>
          </p:cNvSpPr>
          <p:nvPr/>
        </p:nvSpPr>
        <p:spPr bwMode="auto">
          <a:xfrm>
            <a:off x="8847138" y="1952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6179" name="Text Box 78"/>
          <p:cNvSpPr txBox="1">
            <a:spLocks noChangeArrowheads="1"/>
          </p:cNvSpPr>
          <p:nvPr/>
        </p:nvSpPr>
        <p:spPr bwMode="auto">
          <a:xfrm>
            <a:off x="7735888" y="26828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180" name="Text Box 79"/>
          <p:cNvSpPr txBox="1">
            <a:spLocks noChangeArrowheads="1"/>
          </p:cNvSpPr>
          <p:nvPr/>
        </p:nvSpPr>
        <p:spPr bwMode="auto">
          <a:xfrm>
            <a:off x="8601075" y="276225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81" name="Text Box 81"/>
          <p:cNvSpPr txBox="1">
            <a:spLocks noChangeArrowheads="1"/>
          </p:cNvSpPr>
          <p:nvPr/>
        </p:nvSpPr>
        <p:spPr bwMode="auto">
          <a:xfrm>
            <a:off x="7870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82" name="AutoShape 110"/>
          <p:cNvSpPr>
            <a:spLocks noChangeArrowheads="1"/>
          </p:cNvSpPr>
          <p:nvPr/>
        </p:nvSpPr>
        <p:spPr bwMode="auto">
          <a:xfrm>
            <a:off x="7480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3" name="Oval 114"/>
          <p:cNvSpPr>
            <a:spLocks noChangeArrowheads="1"/>
          </p:cNvSpPr>
          <p:nvPr/>
        </p:nvSpPr>
        <p:spPr bwMode="auto">
          <a:xfrm>
            <a:off x="7315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4" name="Oval 115"/>
          <p:cNvSpPr>
            <a:spLocks noChangeArrowheads="1"/>
          </p:cNvSpPr>
          <p:nvPr/>
        </p:nvSpPr>
        <p:spPr bwMode="auto">
          <a:xfrm>
            <a:off x="9296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5" name="Oval 116"/>
          <p:cNvSpPr>
            <a:spLocks noChangeArrowheads="1"/>
          </p:cNvSpPr>
          <p:nvPr/>
        </p:nvSpPr>
        <p:spPr bwMode="auto">
          <a:xfrm>
            <a:off x="8001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Oval 117"/>
          <p:cNvSpPr>
            <a:spLocks noChangeArrowheads="1"/>
          </p:cNvSpPr>
          <p:nvPr/>
        </p:nvSpPr>
        <p:spPr bwMode="auto">
          <a:xfrm>
            <a:off x="7010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Oval 118"/>
          <p:cNvSpPr>
            <a:spLocks noChangeArrowheads="1"/>
          </p:cNvSpPr>
          <p:nvPr/>
        </p:nvSpPr>
        <p:spPr bwMode="auto">
          <a:xfrm>
            <a:off x="9982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8" name="Oval 119"/>
          <p:cNvSpPr>
            <a:spLocks noChangeArrowheads="1"/>
          </p:cNvSpPr>
          <p:nvPr/>
        </p:nvSpPr>
        <p:spPr bwMode="auto">
          <a:xfrm>
            <a:off x="9448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89" name="AutoShape 120"/>
          <p:cNvCxnSpPr>
            <a:cxnSpLocks noChangeShapeType="1"/>
            <a:stCxn id="6183" idx="5"/>
            <a:endCxn id="6185" idx="1"/>
          </p:cNvCxnSpPr>
          <p:nvPr/>
        </p:nvCxnSpPr>
        <p:spPr bwMode="auto">
          <a:xfrm>
            <a:off x="7575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21"/>
          <p:cNvCxnSpPr>
            <a:cxnSpLocks noChangeShapeType="1"/>
            <a:stCxn id="6185" idx="3"/>
            <a:endCxn id="6186" idx="7"/>
          </p:cNvCxnSpPr>
          <p:nvPr/>
        </p:nvCxnSpPr>
        <p:spPr bwMode="auto">
          <a:xfrm flipH="1">
            <a:off x="7270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22"/>
          <p:cNvCxnSpPr>
            <a:cxnSpLocks noChangeShapeType="1"/>
            <a:stCxn id="6183" idx="3"/>
            <a:endCxn id="6186" idx="0"/>
          </p:cNvCxnSpPr>
          <p:nvPr/>
        </p:nvCxnSpPr>
        <p:spPr bwMode="auto">
          <a:xfrm flipH="1">
            <a:off x="7162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123"/>
          <p:cNvCxnSpPr>
            <a:cxnSpLocks noChangeShapeType="1"/>
            <a:stCxn id="6185" idx="6"/>
            <a:endCxn id="6188" idx="1"/>
          </p:cNvCxnSpPr>
          <p:nvPr/>
        </p:nvCxnSpPr>
        <p:spPr bwMode="auto">
          <a:xfrm>
            <a:off x="8315326" y="5472114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124"/>
          <p:cNvCxnSpPr>
            <a:cxnSpLocks noChangeShapeType="1"/>
            <a:stCxn id="6186" idx="6"/>
            <a:endCxn id="6188" idx="2"/>
          </p:cNvCxnSpPr>
          <p:nvPr/>
        </p:nvCxnSpPr>
        <p:spPr bwMode="auto">
          <a:xfrm flipV="1">
            <a:off x="7324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125"/>
          <p:cNvCxnSpPr>
            <a:cxnSpLocks noChangeShapeType="1"/>
            <a:stCxn id="6183" idx="6"/>
            <a:endCxn id="6184" idx="2"/>
          </p:cNvCxnSpPr>
          <p:nvPr/>
        </p:nvCxnSpPr>
        <p:spPr bwMode="auto">
          <a:xfrm flipV="1">
            <a:off x="7629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126"/>
          <p:cNvCxnSpPr>
            <a:cxnSpLocks noChangeShapeType="1"/>
            <a:stCxn id="6185" idx="7"/>
            <a:endCxn id="6184" idx="3"/>
          </p:cNvCxnSpPr>
          <p:nvPr/>
        </p:nvCxnSpPr>
        <p:spPr bwMode="auto">
          <a:xfrm flipV="1">
            <a:off x="8261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127"/>
          <p:cNvCxnSpPr>
            <a:cxnSpLocks noChangeShapeType="1"/>
            <a:stCxn id="6187" idx="1"/>
            <a:endCxn id="6184" idx="5"/>
          </p:cNvCxnSpPr>
          <p:nvPr/>
        </p:nvCxnSpPr>
        <p:spPr bwMode="auto">
          <a:xfrm flipH="1" flipV="1">
            <a:off x="9556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128"/>
          <p:cNvCxnSpPr>
            <a:cxnSpLocks noChangeShapeType="1"/>
            <a:stCxn id="6188" idx="7"/>
            <a:endCxn id="6187" idx="3"/>
          </p:cNvCxnSpPr>
          <p:nvPr/>
        </p:nvCxnSpPr>
        <p:spPr bwMode="auto">
          <a:xfrm flipV="1">
            <a:off x="9709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8" name="Text Box 129"/>
          <p:cNvSpPr txBox="1">
            <a:spLocks noChangeArrowheads="1"/>
          </p:cNvSpPr>
          <p:nvPr/>
        </p:nvSpPr>
        <p:spPr bwMode="auto">
          <a:xfrm>
            <a:off x="8291513" y="4343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6199" name="Text Box 130"/>
          <p:cNvSpPr txBox="1">
            <a:spLocks noChangeArrowheads="1"/>
          </p:cNvSpPr>
          <p:nvPr/>
        </p:nvSpPr>
        <p:spPr bwMode="auto">
          <a:xfrm>
            <a:off x="9837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200" name="Text Box 131"/>
          <p:cNvSpPr txBox="1">
            <a:spLocks noChangeArrowheads="1"/>
          </p:cNvSpPr>
          <p:nvPr/>
        </p:nvSpPr>
        <p:spPr bwMode="auto">
          <a:xfrm>
            <a:off x="6942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01" name="Text Box 132"/>
          <p:cNvSpPr txBox="1">
            <a:spLocks noChangeArrowheads="1"/>
          </p:cNvSpPr>
          <p:nvPr/>
        </p:nvSpPr>
        <p:spPr bwMode="auto">
          <a:xfrm>
            <a:off x="8847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202" name="Text Box 133"/>
          <p:cNvSpPr txBox="1">
            <a:spLocks noChangeArrowheads="1"/>
          </p:cNvSpPr>
          <p:nvPr/>
        </p:nvSpPr>
        <p:spPr bwMode="auto">
          <a:xfrm>
            <a:off x="7529513" y="5105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203" name="Text Box 134"/>
          <p:cNvSpPr txBox="1">
            <a:spLocks noChangeArrowheads="1"/>
          </p:cNvSpPr>
          <p:nvPr/>
        </p:nvSpPr>
        <p:spPr bwMode="auto">
          <a:xfrm>
            <a:off x="8169276" y="6096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204" name="Text Box 135"/>
          <p:cNvSpPr txBox="1">
            <a:spLocks noChangeArrowheads="1"/>
          </p:cNvSpPr>
          <p:nvPr/>
        </p:nvSpPr>
        <p:spPr bwMode="auto">
          <a:xfrm>
            <a:off x="9829801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205" name="Text Box 136"/>
          <p:cNvSpPr txBox="1">
            <a:spLocks noChangeArrowheads="1"/>
          </p:cNvSpPr>
          <p:nvPr/>
        </p:nvSpPr>
        <p:spPr bwMode="auto">
          <a:xfrm>
            <a:off x="8847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6206" name="Text Box 137"/>
          <p:cNvSpPr txBox="1">
            <a:spLocks noChangeArrowheads="1"/>
          </p:cNvSpPr>
          <p:nvPr/>
        </p:nvSpPr>
        <p:spPr bwMode="auto">
          <a:xfrm>
            <a:off x="7735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6207" name="Text Box 138"/>
          <p:cNvSpPr txBox="1">
            <a:spLocks noChangeArrowheads="1"/>
          </p:cNvSpPr>
          <p:nvPr/>
        </p:nvSpPr>
        <p:spPr bwMode="auto">
          <a:xfrm>
            <a:off x="8601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208" name="Text Box 139"/>
          <p:cNvSpPr txBox="1">
            <a:spLocks noChangeArrowheads="1"/>
          </p:cNvSpPr>
          <p:nvPr/>
        </p:nvSpPr>
        <p:spPr bwMode="auto">
          <a:xfrm>
            <a:off x="7870825" y="4419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209" name="Text Box 141"/>
          <p:cNvSpPr txBox="1">
            <a:spLocks noChangeArrowheads="1"/>
          </p:cNvSpPr>
          <p:nvPr/>
        </p:nvSpPr>
        <p:spPr bwMode="auto">
          <a:xfrm>
            <a:off x="7762876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Replacing </a:t>
            </a:r>
            <a:r>
              <a:rPr lang="en-US" altLang="lv-LV" sz="1800" b="1" i="1">
                <a:latin typeface="Times New Roman" panose="02020603050405020304" pitchFamily="18" charset="0"/>
              </a:rPr>
              <a:t>f</a:t>
            </a:r>
            <a:r>
              <a:rPr lang="en-US" altLang="lv-LV" sz="1800"/>
              <a:t> with </a:t>
            </a:r>
            <a:r>
              <a:rPr lang="en-US" altLang="lv-LV" sz="1800" b="1" i="1">
                <a:latin typeface="Times New Roman" panose="02020603050405020304" pitchFamily="18" charset="0"/>
              </a:rPr>
              <a:t>e </a:t>
            </a:r>
            <a:r>
              <a:rPr lang="en-US" altLang="lv-LV" sz="1800"/>
              <a:t>yields</a:t>
            </a:r>
            <a:br>
              <a:rPr lang="en-US" altLang="lv-LV" sz="1800"/>
            </a:br>
            <a:r>
              <a:rPr lang="en-US" altLang="lv-LV" sz="1800"/>
              <a:t>another MST</a:t>
            </a:r>
          </a:p>
        </p:txBody>
      </p:sp>
      <p:sp>
        <p:nvSpPr>
          <p:cNvPr id="6210" name="Text Box 142"/>
          <p:cNvSpPr txBox="1">
            <a:spLocks noChangeArrowheads="1"/>
          </p:cNvSpPr>
          <p:nvPr/>
        </p:nvSpPr>
        <p:spPr bwMode="auto">
          <a:xfrm>
            <a:off x="7239000" y="12192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211" name="Text Box 143"/>
          <p:cNvSpPr txBox="1">
            <a:spLocks noChangeArrowheads="1"/>
          </p:cNvSpPr>
          <p:nvPr/>
        </p:nvSpPr>
        <p:spPr bwMode="auto">
          <a:xfrm>
            <a:off x="9829800" y="1219201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971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000" dirty="0" smtClean="0"/>
              <a:t>Partition vertices </a:t>
            </a:r>
            <a:r>
              <a:rPr lang="en-US" sz="2000" dirty="0"/>
              <a:t>into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Initially, single-vertex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Keep an MST for each cluster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Merge “closest” clusters and their MSTs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A priority queue stores the edges outside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Key: weight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Element: edge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000" dirty="0"/>
              <a:t>At the end of the algorithm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One cluster and one MST</a:t>
            </a:r>
          </a:p>
          <a:p>
            <a:endParaRPr lang="lv-LV" sz="2000" dirty="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29400" y="1811338"/>
            <a:ext cx="4572000" cy="452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KruskalMST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each vertex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Create a cluster consisting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let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Insert all edges into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lv-LV" sz="1800" b="1" i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the 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union of the MSTs of the clusters}</a:t>
            </a:r>
            <a:endParaRPr lang="en-US" altLang="lv-LV" sz="1800">
              <a:solidFill>
                <a:srgbClr val="8186C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has fewer than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edges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G.endVertices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getCluster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i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getCluster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if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Add edge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mergeClusters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0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Example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Campus Tour</a:t>
            </a:r>
          </a:p>
        </p:txBody>
      </p:sp>
      <p:sp>
        <p:nvSpPr>
          <p:cNvPr id="8196" name="Freeform 80"/>
          <p:cNvSpPr>
            <a:spLocks/>
          </p:cNvSpPr>
          <p:nvPr/>
        </p:nvSpPr>
        <p:spPr bwMode="auto">
          <a:xfrm>
            <a:off x="4543425" y="28178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7" name="Freeform 79"/>
          <p:cNvSpPr>
            <a:spLocks/>
          </p:cNvSpPr>
          <p:nvPr/>
        </p:nvSpPr>
        <p:spPr bwMode="auto">
          <a:xfrm>
            <a:off x="5143500" y="22590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8" name="Freeform 78"/>
          <p:cNvSpPr>
            <a:spLocks/>
          </p:cNvSpPr>
          <p:nvPr/>
        </p:nvSpPr>
        <p:spPr bwMode="auto">
          <a:xfrm>
            <a:off x="4492625" y="14970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199" name="Freeform 77"/>
          <p:cNvSpPr>
            <a:spLocks/>
          </p:cNvSpPr>
          <p:nvPr/>
        </p:nvSpPr>
        <p:spPr bwMode="auto">
          <a:xfrm>
            <a:off x="3875089" y="1976439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0" name="Freeform 76"/>
          <p:cNvSpPr>
            <a:spLocks/>
          </p:cNvSpPr>
          <p:nvPr/>
        </p:nvSpPr>
        <p:spPr bwMode="auto">
          <a:xfrm>
            <a:off x="3841750" y="2917826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Freeform 75"/>
          <p:cNvSpPr>
            <a:spLocks/>
          </p:cNvSpPr>
          <p:nvPr/>
        </p:nvSpPr>
        <p:spPr bwMode="auto">
          <a:xfrm>
            <a:off x="3194050" y="2532064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2" name="Freeform 74"/>
          <p:cNvSpPr>
            <a:spLocks/>
          </p:cNvSpPr>
          <p:nvPr/>
        </p:nvSpPr>
        <p:spPr bwMode="auto">
          <a:xfrm>
            <a:off x="2514601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8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4" name="Freeform 35"/>
          <p:cNvSpPr>
            <a:spLocks/>
          </p:cNvSpPr>
          <p:nvPr/>
        </p:nvSpPr>
        <p:spPr bwMode="auto">
          <a:xfrm>
            <a:off x="2306638" y="3124201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5" name="Oval 36"/>
          <p:cNvSpPr>
            <a:spLocks noChangeArrowheads="1"/>
          </p:cNvSpPr>
          <p:nvPr/>
        </p:nvSpPr>
        <p:spPr bwMode="auto">
          <a:xfrm>
            <a:off x="2724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06" name="Oval 37"/>
          <p:cNvSpPr>
            <a:spLocks noChangeArrowheads="1"/>
          </p:cNvSpPr>
          <p:nvPr/>
        </p:nvSpPr>
        <p:spPr bwMode="auto">
          <a:xfrm>
            <a:off x="4705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207" name="Oval 38"/>
          <p:cNvSpPr>
            <a:spLocks noChangeArrowheads="1"/>
          </p:cNvSpPr>
          <p:nvPr/>
        </p:nvSpPr>
        <p:spPr bwMode="auto">
          <a:xfrm>
            <a:off x="3343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08" name="Oval 39"/>
          <p:cNvSpPr>
            <a:spLocks noChangeArrowheads="1"/>
          </p:cNvSpPr>
          <p:nvPr/>
        </p:nvSpPr>
        <p:spPr bwMode="auto">
          <a:xfrm>
            <a:off x="2419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09" name="Oval 40"/>
          <p:cNvSpPr>
            <a:spLocks noChangeArrowheads="1"/>
          </p:cNvSpPr>
          <p:nvPr/>
        </p:nvSpPr>
        <p:spPr bwMode="auto">
          <a:xfrm>
            <a:off x="5391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210" name="Oval 41"/>
          <p:cNvSpPr>
            <a:spLocks noChangeArrowheads="1"/>
          </p:cNvSpPr>
          <p:nvPr/>
        </p:nvSpPr>
        <p:spPr bwMode="auto">
          <a:xfrm>
            <a:off x="4064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11" name="AutoShape 42"/>
          <p:cNvCxnSpPr>
            <a:cxnSpLocks noChangeShapeType="1"/>
            <a:stCxn id="8205" idx="5"/>
            <a:endCxn id="8207" idx="1"/>
          </p:cNvCxnSpPr>
          <p:nvPr/>
        </p:nvCxnSpPr>
        <p:spPr bwMode="auto">
          <a:xfrm>
            <a:off x="2984501" y="22161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43"/>
          <p:cNvCxnSpPr>
            <a:cxnSpLocks noChangeShapeType="1"/>
            <a:stCxn id="8207" idx="3"/>
            <a:endCxn id="8208" idx="7"/>
          </p:cNvCxnSpPr>
          <p:nvPr/>
        </p:nvCxnSpPr>
        <p:spPr bwMode="auto">
          <a:xfrm flipH="1">
            <a:off x="2679701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44"/>
          <p:cNvCxnSpPr>
            <a:cxnSpLocks noChangeShapeType="1"/>
            <a:stCxn id="8205" idx="3"/>
            <a:endCxn id="8208" idx="0"/>
          </p:cNvCxnSpPr>
          <p:nvPr/>
        </p:nvCxnSpPr>
        <p:spPr bwMode="auto">
          <a:xfrm flipH="1">
            <a:off x="2571750" y="2216151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45"/>
          <p:cNvCxnSpPr>
            <a:cxnSpLocks noChangeShapeType="1"/>
            <a:stCxn id="8207" idx="5"/>
            <a:endCxn id="8210" idx="1"/>
          </p:cNvCxnSpPr>
          <p:nvPr/>
        </p:nvCxnSpPr>
        <p:spPr bwMode="auto">
          <a:xfrm>
            <a:off x="3603626" y="29051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46"/>
          <p:cNvCxnSpPr>
            <a:cxnSpLocks noChangeShapeType="1"/>
            <a:stCxn id="8208" idx="6"/>
            <a:endCxn id="8210" idx="2"/>
          </p:cNvCxnSpPr>
          <p:nvPr/>
        </p:nvCxnSpPr>
        <p:spPr bwMode="auto">
          <a:xfrm flipV="1">
            <a:off x="2733675" y="32670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47"/>
          <p:cNvCxnSpPr>
            <a:cxnSpLocks noChangeShapeType="1"/>
            <a:stCxn id="8205" idx="6"/>
            <a:endCxn id="8232" idx="1"/>
          </p:cNvCxnSpPr>
          <p:nvPr/>
        </p:nvCxnSpPr>
        <p:spPr bwMode="auto">
          <a:xfrm>
            <a:off x="3038476" y="20986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49"/>
          <p:cNvCxnSpPr>
            <a:cxnSpLocks noChangeShapeType="1"/>
            <a:stCxn id="8209" idx="1"/>
            <a:endCxn id="8206" idx="5"/>
          </p:cNvCxnSpPr>
          <p:nvPr/>
        </p:nvCxnSpPr>
        <p:spPr bwMode="auto">
          <a:xfrm flipH="1" flipV="1">
            <a:off x="4965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50"/>
          <p:cNvCxnSpPr>
            <a:cxnSpLocks noChangeShapeType="1"/>
            <a:stCxn id="8233" idx="7"/>
            <a:endCxn id="8209" idx="3"/>
          </p:cNvCxnSpPr>
          <p:nvPr/>
        </p:nvCxnSpPr>
        <p:spPr bwMode="auto">
          <a:xfrm flipV="1">
            <a:off x="5010150" y="2708276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Text Box 52"/>
          <p:cNvSpPr txBox="1">
            <a:spLocks noChangeArrowheads="1"/>
          </p:cNvSpPr>
          <p:nvPr/>
        </p:nvSpPr>
        <p:spPr bwMode="auto">
          <a:xfrm>
            <a:off x="5191126" y="1981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220" name="Text Box 53"/>
          <p:cNvSpPr txBox="1">
            <a:spLocks noChangeArrowheads="1"/>
          </p:cNvSpPr>
          <p:nvPr/>
        </p:nvSpPr>
        <p:spPr bwMode="auto">
          <a:xfrm>
            <a:off x="235108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</a:t>
            </a:r>
          </a:p>
        </p:txBody>
      </p:sp>
      <p:sp>
        <p:nvSpPr>
          <p:cNvPr id="8221" name="Text Box 54"/>
          <p:cNvSpPr txBox="1">
            <a:spLocks noChangeArrowheads="1"/>
          </p:cNvSpPr>
          <p:nvPr/>
        </p:nvSpPr>
        <p:spPr bwMode="auto">
          <a:xfrm>
            <a:off x="4191001" y="2590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8222" name="Text Box 55"/>
          <p:cNvSpPr txBox="1">
            <a:spLocks noChangeArrowheads="1"/>
          </p:cNvSpPr>
          <p:nvPr/>
        </p:nvSpPr>
        <p:spPr bwMode="auto">
          <a:xfrm>
            <a:off x="2938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223" name="Text Box 56"/>
          <p:cNvSpPr txBox="1">
            <a:spLocks noChangeArrowheads="1"/>
          </p:cNvSpPr>
          <p:nvPr/>
        </p:nvSpPr>
        <p:spPr bwMode="auto">
          <a:xfrm>
            <a:off x="3290889" y="33528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224" name="Text Box 57"/>
          <p:cNvSpPr txBox="1">
            <a:spLocks noChangeArrowheads="1"/>
          </p:cNvSpPr>
          <p:nvPr/>
        </p:nvSpPr>
        <p:spPr bwMode="auto">
          <a:xfrm>
            <a:off x="524351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8225" name="Text Box 58"/>
          <p:cNvSpPr txBox="1">
            <a:spLocks noChangeArrowheads="1"/>
          </p:cNvSpPr>
          <p:nvPr/>
        </p:nvSpPr>
        <p:spPr bwMode="auto">
          <a:xfrm>
            <a:off x="3429001" y="1828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3055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8227" name="AutoShape 66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28" name="AutoShape 67"/>
          <p:cNvSpPr>
            <a:spLocks noChangeArrowheads="1"/>
          </p:cNvSpPr>
          <p:nvPr/>
        </p:nvSpPr>
        <p:spPr bwMode="auto">
          <a:xfrm rot="8100000" flipH="1" flipV="1">
            <a:off x="5764214" y="3797301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29" name="AutoShape 68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8230" name="AutoShape 69"/>
          <p:cNvCxnSpPr>
            <a:cxnSpLocks noChangeShapeType="1"/>
            <a:stCxn id="8233" idx="0"/>
            <a:endCxn id="8206" idx="4"/>
          </p:cNvCxnSpPr>
          <p:nvPr/>
        </p:nvCxnSpPr>
        <p:spPr bwMode="auto">
          <a:xfrm flipH="1" flipV="1">
            <a:off x="4857750" y="19907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Text Box 70"/>
          <p:cNvSpPr txBox="1">
            <a:spLocks noChangeArrowheads="1"/>
          </p:cNvSpPr>
          <p:nvPr/>
        </p:nvSpPr>
        <p:spPr bwMode="auto">
          <a:xfrm>
            <a:off x="4572001" y="22796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232" name="Oval 71"/>
          <p:cNvSpPr>
            <a:spLocks noChangeArrowheads="1"/>
          </p:cNvSpPr>
          <p:nvPr/>
        </p:nvSpPr>
        <p:spPr bwMode="auto">
          <a:xfrm>
            <a:off x="4057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233" name="Oval 72"/>
          <p:cNvSpPr>
            <a:spLocks noChangeArrowheads="1"/>
          </p:cNvSpPr>
          <p:nvPr/>
        </p:nvSpPr>
        <p:spPr bwMode="auto">
          <a:xfrm>
            <a:off x="4749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234" name="AutoShape 73"/>
          <p:cNvCxnSpPr>
            <a:cxnSpLocks noChangeShapeType="1"/>
            <a:stCxn id="8232" idx="4"/>
            <a:endCxn id="8210" idx="0"/>
          </p:cNvCxnSpPr>
          <p:nvPr/>
        </p:nvCxnSpPr>
        <p:spPr bwMode="auto">
          <a:xfrm>
            <a:off x="4210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Text Box 81"/>
          <p:cNvSpPr txBox="1">
            <a:spLocks noChangeArrowheads="1"/>
          </p:cNvSpPr>
          <p:nvPr/>
        </p:nvSpPr>
        <p:spPr bwMode="auto">
          <a:xfrm>
            <a:off x="3659189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236" name="AutoShape 82"/>
          <p:cNvCxnSpPr>
            <a:cxnSpLocks noChangeShapeType="1"/>
            <a:stCxn id="8232" idx="3"/>
            <a:endCxn id="8207" idx="7"/>
          </p:cNvCxnSpPr>
          <p:nvPr/>
        </p:nvCxnSpPr>
        <p:spPr bwMode="auto">
          <a:xfrm flipH="1">
            <a:off x="3603626" y="24590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7" name="Text Box 83"/>
          <p:cNvSpPr txBox="1">
            <a:spLocks noChangeArrowheads="1"/>
          </p:cNvSpPr>
          <p:nvPr/>
        </p:nvSpPr>
        <p:spPr bwMode="auto">
          <a:xfrm>
            <a:off x="3590926" y="22479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8238" name="Freeform 84"/>
          <p:cNvSpPr>
            <a:spLocks/>
          </p:cNvSpPr>
          <p:nvPr/>
        </p:nvSpPr>
        <p:spPr bwMode="auto">
          <a:xfrm>
            <a:off x="4522788" y="54991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9" name="Freeform 85"/>
          <p:cNvSpPr>
            <a:spLocks/>
          </p:cNvSpPr>
          <p:nvPr/>
        </p:nvSpPr>
        <p:spPr bwMode="auto">
          <a:xfrm>
            <a:off x="5122863" y="49403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0" name="Freeform 86"/>
          <p:cNvSpPr>
            <a:spLocks/>
          </p:cNvSpPr>
          <p:nvPr/>
        </p:nvSpPr>
        <p:spPr bwMode="auto">
          <a:xfrm>
            <a:off x="4471988" y="41783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1" name="Freeform 87"/>
          <p:cNvSpPr>
            <a:spLocks/>
          </p:cNvSpPr>
          <p:nvPr/>
        </p:nvSpPr>
        <p:spPr bwMode="auto">
          <a:xfrm>
            <a:off x="3854450" y="4657726"/>
            <a:ext cx="668338" cy="669925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2" name="Freeform 88"/>
          <p:cNvSpPr>
            <a:spLocks/>
          </p:cNvSpPr>
          <p:nvPr/>
        </p:nvSpPr>
        <p:spPr bwMode="auto">
          <a:xfrm>
            <a:off x="3821113" y="55991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3" name="Freeform 89"/>
          <p:cNvSpPr>
            <a:spLocks/>
          </p:cNvSpPr>
          <p:nvPr/>
        </p:nvSpPr>
        <p:spPr bwMode="auto">
          <a:xfrm>
            <a:off x="3173413" y="52133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4" name="Freeform 90"/>
          <p:cNvSpPr>
            <a:spLocks/>
          </p:cNvSpPr>
          <p:nvPr/>
        </p:nvSpPr>
        <p:spPr bwMode="auto">
          <a:xfrm>
            <a:off x="2222500" y="44132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45" name="Oval 92"/>
          <p:cNvSpPr>
            <a:spLocks noChangeArrowheads="1"/>
          </p:cNvSpPr>
          <p:nvPr/>
        </p:nvSpPr>
        <p:spPr bwMode="auto">
          <a:xfrm>
            <a:off x="2703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46" name="Oval 93"/>
          <p:cNvSpPr>
            <a:spLocks noChangeArrowheads="1"/>
          </p:cNvSpPr>
          <p:nvPr/>
        </p:nvSpPr>
        <p:spPr bwMode="auto">
          <a:xfrm>
            <a:off x="4684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247" name="Oval 94"/>
          <p:cNvSpPr>
            <a:spLocks noChangeArrowheads="1"/>
          </p:cNvSpPr>
          <p:nvPr/>
        </p:nvSpPr>
        <p:spPr bwMode="auto">
          <a:xfrm>
            <a:off x="3322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48" name="Oval 95"/>
          <p:cNvSpPr>
            <a:spLocks noChangeArrowheads="1"/>
          </p:cNvSpPr>
          <p:nvPr/>
        </p:nvSpPr>
        <p:spPr bwMode="auto">
          <a:xfrm>
            <a:off x="2398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49" name="Oval 96"/>
          <p:cNvSpPr>
            <a:spLocks noChangeArrowheads="1"/>
          </p:cNvSpPr>
          <p:nvPr/>
        </p:nvSpPr>
        <p:spPr bwMode="auto">
          <a:xfrm>
            <a:off x="5370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250" name="Oval 97"/>
          <p:cNvSpPr>
            <a:spLocks noChangeArrowheads="1"/>
          </p:cNvSpPr>
          <p:nvPr/>
        </p:nvSpPr>
        <p:spPr bwMode="auto">
          <a:xfrm>
            <a:off x="4043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51" name="AutoShape 98"/>
          <p:cNvCxnSpPr>
            <a:cxnSpLocks noChangeShapeType="1"/>
            <a:stCxn id="8245" idx="5"/>
            <a:endCxn id="8247" idx="1"/>
          </p:cNvCxnSpPr>
          <p:nvPr/>
        </p:nvCxnSpPr>
        <p:spPr bwMode="auto">
          <a:xfrm>
            <a:off x="2963864" y="48974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AutoShape 99"/>
          <p:cNvCxnSpPr>
            <a:cxnSpLocks noChangeShapeType="1"/>
            <a:stCxn id="8247" idx="3"/>
            <a:endCxn id="8248" idx="7"/>
          </p:cNvCxnSpPr>
          <p:nvPr/>
        </p:nvCxnSpPr>
        <p:spPr bwMode="auto">
          <a:xfrm flipH="1">
            <a:off x="2659064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AutoShape 100"/>
          <p:cNvCxnSpPr>
            <a:cxnSpLocks noChangeShapeType="1"/>
            <a:stCxn id="8245" idx="3"/>
            <a:endCxn id="8248" idx="0"/>
          </p:cNvCxnSpPr>
          <p:nvPr/>
        </p:nvCxnSpPr>
        <p:spPr bwMode="auto">
          <a:xfrm flipH="1">
            <a:off x="2551113" y="48974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AutoShape 101"/>
          <p:cNvCxnSpPr>
            <a:cxnSpLocks noChangeShapeType="1"/>
            <a:stCxn id="8247" idx="5"/>
            <a:endCxn id="8250" idx="1"/>
          </p:cNvCxnSpPr>
          <p:nvPr/>
        </p:nvCxnSpPr>
        <p:spPr bwMode="auto">
          <a:xfrm>
            <a:off x="3582989" y="55864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AutoShape 102"/>
          <p:cNvCxnSpPr>
            <a:cxnSpLocks noChangeShapeType="1"/>
            <a:stCxn id="8248" idx="6"/>
            <a:endCxn id="8250" idx="2"/>
          </p:cNvCxnSpPr>
          <p:nvPr/>
        </p:nvCxnSpPr>
        <p:spPr bwMode="auto">
          <a:xfrm flipV="1">
            <a:off x="2713038" y="59483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AutoShape 103"/>
          <p:cNvCxnSpPr>
            <a:cxnSpLocks noChangeShapeType="1"/>
            <a:stCxn id="8245" idx="6"/>
            <a:endCxn id="8269" idx="1"/>
          </p:cNvCxnSpPr>
          <p:nvPr/>
        </p:nvCxnSpPr>
        <p:spPr bwMode="auto">
          <a:xfrm>
            <a:off x="3017839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AutoShape 104"/>
          <p:cNvCxnSpPr>
            <a:cxnSpLocks noChangeShapeType="1"/>
            <a:stCxn id="8249" idx="1"/>
            <a:endCxn id="8246" idx="5"/>
          </p:cNvCxnSpPr>
          <p:nvPr/>
        </p:nvCxnSpPr>
        <p:spPr bwMode="auto">
          <a:xfrm flipH="1" flipV="1">
            <a:off x="4945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AutoShape 105"/>
          <p:cNvCxnSpPr>
            <a:cxnSpLocks noChangeShapeType="1"/>
            <a:stCxn id="8270" idx="7"/>
            <a:endCxn id="8249" idx="3"/>
          </p:cNvCxnSpPr>
          <p:nvPr/>
        </p:nvCxnSpPr>
        <p:spPr bwMode="auto">
          <a:xfrm flipV="1">
            <a:off x="4989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9" name="Text Box 106"/>
          <p:cNvSpPr txBox="1">
            <a:spLocks noChangeArrowheads="1"/>
          </p:cNvSpPr>
          <p:nvPr/>
        </p:nvSpPr>
        <p:spPr bwMode="auto">
          <a:xfrm>
            <a:off x="5170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260" name="Text Box 107"/>
          <p:cNvSpPr txBox="1">
            <a:spLocks noChangeArrowheads="1"/>
          </p:cNvSpPr>
          <p:nvPr/>
        </p:nvSpPr>
        <p:spPr bwMode="auto">
          <a:xfrm>
            <a:off x="2330451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61" name="Text Box 108"/>
          <p:cNvSpPr txBox="1">
            <a:spLocks noChangeArrowheads="1"/>
          </p:cNvSpPr>
          <p:nvPr/>
        </p:nvSpPr>
        <p:spPr bwMode="auto">
          <a:xfrm>
            <a:off x="4170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8262" name="Text Box 109"/>
          <p:cNvSpPr txBox="1">
            <a:spLocks noChangeArrowheads="1"/>
          </p:cNvSpPr>
          <p:nvPr/>
        </p:nvSpPr>
        <p:spPr bwMode="auto">
          <a:xfrm>
            <a:off x="2917826" y="50577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263" name="Text Box 110"/>
          <p:cNvSpPr txBox="1">
            <a:spLocks noChangeArrowheads="1"/>
          </p:cNvSpPr>
          <p:nvPr/>
        </p:nvSpPr>
        <p:spPr bwMode="auto">
          <a:xfrm>
            <a:off x="3270251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264" name="Text Box 111"/>
          <p:cNvSpPr txBox="1">
            <a:spLocks noChangeArrowheads="1"/>
          </p:cNvSpPr>
          <p:nvPr/>
        </p:nvSpPr>
        <p:spPr bwMode="auto">
          <a:xfrm>
            <a:off x="5222876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2</a:t>
            </a:r>
          </a:p>
        </p:txBody>
      </p:sp>
      <p:sp>
        <p:nvSpPr>
          <p:cNvPr id="8265" name="Text Box 112"/>
          <p:cNvSpPr txBox="1">
            <a:spLocks noChangeArrowheads="1"/>
          </p:cNvSpPr>
          <p:nvPr/>
        </p:nvSpPr>
        <p:spPr bwMode="auto">
          <a:xfrm>
            <a:off x="3408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266" name="Text Box 113"/>
          <p:cNvSpPr txBox="1">
            <a:spLocks noChangeArrowheads="1"/>
          </p:cNvSpPr>
          <p:nvPr/>
        </p:nvSpPr>
        <p:spPr bwMode="auto">
          <a:xfrm>
            <a:off x="3035301" y="56673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8267" name="AutoShape 114"/>
          <p:cNvCxnSpPr>
            <a:cxnSpLocks noChangeShapeType="1"/>
            <a:stCxn id="8270" idx="0"/>
            <a:endCxn id="8246" idx="4"/>
          </p:cNvCxnSpPr>
          <p:nvPr/>
        </p:nvCxnSpPr>
        <p:spPr bwMode="auto">
          <a:xfrm flipH="1" flipV="1">
            <a:off x="4837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8" name="Text Box 115"/>
          <p:cNvSpPr txBox="1">
            <a:spLocks noChangeArrowheads="1"/>
          </p:cNvSpPr>
          <p:nvPr/>
        </p:nvSpPr>
        <p:spPr bwMode="auto">
          <a:xfrm>
            <a:off x="4551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269" name="Oval 116"/>
          <p:cNvSpPr>
            <a:spLocks noChangeArrowheads="1"/>
          </p:cNvSpPr>
          <p:nvPr/>
        </p:nvSpPr>
        <p:spPr bwMode="auto">
          <a:xfrm>
            <a:off x="4037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270" name="Oval 117"/>
          <p:cNvSpPr>
            <a:spLocks noChangeArrowheads="1"/>
          </p:cNvSpPr>
          <p:nvPr/>
        </p:nvSpPr>
        <p:spPr bwMode="auto">
          <a:xfrm>
            <a:off x="4729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271" name="AutoShape 118"/>
          <p:cNvCxnSpPr>
            <a:cxnSpLocks noChangeShapeType="1"/>
            <a:stCxn id="8269" idx="4"/>
            <a:endCxn id="8250" idx="0"/>
          </p:cNvCxnSpPr>
          <p:nvPr/>
        </p:nvCxnSpPr>
        <p:spPr bwMode="auto">
          <a:xfrm>
            <a:off x="4189413" y="51847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2" name="Text Box 119"/>
          <p:cNvSpPr txBox="1">
            <a:spLocks noChangeArrowheads="1"/>
          </p:cNvSpPr>
          <p:nvPr/>
        </p:nvSpPr>
        <p:spPr bwMode="auto">
          <a:xfrm>
            <a:off x="3638551" y="53625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273" name="AutoShape 120"/>
          <p:cNvCxnSpPr>
            <a:cxnSpLocks noChangeShapeType="1"/>
            <a:stCxn id="8269" idx="3"/>
            <a:endCxn id="8247" idx="7"/>
          </p:cNvCxnSpPr>
          <p:nvPr/>
        </p:nvCxnSpPr>
        <p:spPr bwMode="auto">
          <a:xfrm flipH="1">
            <a:off x="3582989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4" name="Text Box 121"/>
          <p:cNvSpPr txBox="1">
            <a:spLocks noChangeArrowheads="1"/>
          </p:cNvSpPr>
          <p:nvPr/>
        </p:nvSpPr>
        <p:spPr bwMode="auto">
          <a:xfrm>
            <a:off x="3570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8275" name="Freeform 122"/>
          <p:cNvSpPr>
            <a:spLocks/>
          </p:cNvSpPr>
          <p:nvPr/>
        </p:nvSpPr>
        <p:spPr bwMode="auto">
          <a:xfrm>
            <a:off x="8943975" y="2335213"/>
            <a:ext cx="1327150" cy="1255712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6" name="Freeform 124"/>
          <p:cNvSpPr>
            <a:spLocks/>
          </p:cNvSpPr>
          <p:nvPr/>
        </p:nvSpPr>
        <p:spPr bwMode="auto">
          <a:xfrm>
            <a:off x="8829675" y="1524001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7" name="Freeform 125"/>
          <p:cNvSpPr>
            <a:spLocks/>
          </p:cNvSpPr>
          <p:nvPr/>
        </p:nvSpPr>
        <p:spPr bwMode="auto">
          <a:xfrm>
            <a:off x="8212139" y="2003426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8" name="Freeform 126"/>
          <p:cNvSpPr>
            <a:spLocks/>
          </p:cNvSpPr>
          <p:nvPr/>
        </p:nvSpPr>
        <p:spPr bwMode="auto">
          <a:xfrm>
            <a:off x="8178800" y="29448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9" name="Freeform 127"/>
          <p:cNvSpPr>
            <a:spLocks/>
          </p:cNvSpPr>
          <p:nvPr/>
        </p:nvSpPr>
        <p:spPr bwMode="auto">
          <a:xfrm>
            <a:off x="7531100" y="25590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80" name="Freeform 128"/>
          <p:cNvSpPr>
            <a:spLocks/>
          </p:cNvSpPr>
          <p:nvPr/>
        </p:nvSpPr>
        <p:spPr bwMode="auto">
          <a:xfrm>
            <a:off x="6580188" y="17589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81" name="Oval 129"/>
          <p:cNvSpPr>
            <a:spLocks noChangeArrowheads="1"/>
          </p:cNvSpPr>
          <p:nvPr/>
        </p:nvSpPr>
        <p:spPr bwMode="auto">
          <a:xfrm>
            <a:off x="7061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282" name="Oval 130"/>
          <p:cNvSpPr>
            <a:spLocks noChangeArrowheads="1"/>
          </p:cNvSpPr>
          <p:nvPr/>
        </p:nvSpPr>
        <p:spPr bwMode="auto">
          <a:xfrm>
            <a:off x="9042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283" name="Oval 131"/>
          <p:cNvSpPr>
            <a:spLocks noChangeArrowheads="1"/>
          </p:cNvSpPr>
          <p:nvPr/>
        </p:nvSpPr>
        <p:spPr bwMode="auto">
          <a:xfrm>
            <a:off x="7680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284" name="Oval 132"/>
          <p:cNvSpPr>
            <a:spLocks noChangeArrowheads="1"/>
          </p:cNvSpPr>
          <p:nvPr/>
        </p:nvSpPr>
        <p:spPr bwMode="auto">
          <a:xfrm>
            <a:off x="6756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285" name="Oval 133"/>
          <p:cNvSpPr>
            <a:spLocks noChangeArrowheads="1"/>
          </p:cNvSpPr>
          <p:nvPr/>
        </p:nvSpPr>
        <p:spPr bwMode="auto">
          <a:xfrm>
            <a:off x="9728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286" name="Oval 134"/>
          <p:cNvSpPr>
            <a:spLocks noChangeArrowheads="1"/>
          </p:cNvSpPr>
          <p:nvPr/>
        </p:nvSpPr>
        <p:spPr bwMode="auto">
          <a:xfrm>
            <a:off x="8401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287" name="AutoShape 135"/>
          <p:cNvCxnSpPr>
            <a:cxnSpLocks noChangeShapeType="1"/>
            <a:stCxn id="8281" idx="5"/>
            <a:endCxn id="8283" idx="1"/>
          </p:cNvCxnSpPr>
          <p:nvPr/>
        </p:nvCxnSpPr>
        <p:spPr bwMode="auto">
          <a:xfrm>
            <a:off x="7321551" y="22431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8" name="AutoShape 136"/>
          <p:cNvCxnSpPr>
            <a:cxnSpLocks noChangeShapeType="1"/>
            <a:stCxn id="8283" idx="3"/>
            <a:endCxn id="8284" idx="7"/>
          </p:cNvCxnSpPr>
          <p:nvPr/>
        </p:nvCxnSpPr>
        <p:spPr bwMode="auto">
          <a:xfrm flipH="1">
            <a:off x="7016751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9" name="AutoShape 137"/>
          <p:cNvCxnSpPr>
            <a:cxnSpLocks noChangeShapeType="1"/>
            <a:stCxn id="8281" idx="3"/>
            <a:endCxn id="8284" idx="0"/>
          </p:cNvCxnSpPr>
          <p:nvPr/>
        </p:nvCxnSpPr>
        <p:spPr bwMode="auto">
          <a:xfrm flipH="1">
            <a:off x="6908800" y="22431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0" name="AutoShape 138"/>
          <p:cNvCxnSpPr>
            <a:cxnSpLocks noChangeShapeType="1"/>
            <a:stCxn id="8283" idx="5"/>
            <a:endCxn id="8286" idx="1"/>
          </p:cNvCxnSpPr>
          <p:nvPr/>
        </p:nvCxnSpPr>
        <p:spPr bwMode="auto">
          <a:xfrm>
            <a:off x="7940676" y="29321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1" name="AutoShape 139"/>
          <p:cNvCxnSpPr>
            <a:cxnSpLocks noChangeShapeType="1"/>
            <a:stCxn id="8284" idx="6"/>
            <a:endCxn id="8286" idx="2"/>
          </p:cNvCxnSpPr>
          <p:nvPr/>
        </p:nvCxnSpPr>
        <p:spPr bwMode="auto">
          <a:xfrm flipV="1">
            <a:off x="7070725" y="32940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2" name="AutoShape 140"/>
          <p:cNvCxnSpPr>
            <a:cxnSpLocks noChangeShapeType="1"/>
            <a:stCxn id="8281" idx="6"/>
            <a:endCxn id="8305" idx="1"/>
          </p:cNvCxnSpPr>
          <p:nvPr/>
        </p:nvCxnSpPr>
        <p:spPr bwMode="auto">
          <a:xfrm>
            <a:off x="7375526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3" name="AutoShape 141"/>
          <p:cNvCxnSpPr>
            <a:cxnSpLocks noChangeShapeType="1"/>
            <a:stCxn id="8285" idx="1"/>
            <a:endCxn id="8282" idx="5"/>
          </p:cNvCxnSpPr>
          <p:nvPr/>
        </p:nvCxnSpPr>
        <p:spPr bwMode="auto">
          <a:xfrm flipH="1" flipV="1">
            <a:off x="9302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4" name="AutoShape 142"/>
          <p:cNvCxnSpPr>
            <a:cxnSpLocks noChangeShapeType="1"/>
            <a:stCxn id="8306" idx="7"/>
            <a:endCxn id="8285" idx="3"/>
          </p:cNvCxnSpPr>
          <p:nvPr/>
        </p:nvCxnSpPr>
        <p:spPr bwMode="auto">
          <a:xfrm flipV="1">
            <a:off x="9347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" name="Text Box 143"/>
          <p:cNvSpPr txBox="1">
            <a:spLocks noChangeArrowheads="1"/>
          </p:cNvSpPr>
          <p:nvPr/>
        </p:nvSpPr>
        <p:spPr bwMode="auto">
          <a:xfrm>
            <a:off x="9528176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296" name="Text Box 144"/>
          <p:cNvSpPr txBox="1">
            <a:spLocks noChangeArrowheads="1"/>
          </p:cNvSpPr>
          <p:nvPr/>
        </p:nvSpPr>
        <p:spPr bwMode="auto">
          <a:xfrm>
            <a:off x="6688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97" name="Text Box 145"/>
          <p:cNvSpPr txBox="1">
            <a:spLocks noChangeArrowheads="1"/>
          </p:cNvSpPr>
          <p:nvPr/>
        </p:nvSpPr>
        <p:spPr bwMode="auto">
          <a:xfrm>
            <a:off x="8528051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8298" name="Text Box 146"/>
          <p:cNvSpPr txBox="1">
            <a:spLocks noChangeArrowheads="1"/>
          </p:cNvSpPr>
          <p:nvPr/>
        </p:nvSpPr>
        <p:spPr bwMode="auto">
          <a:xfrm>
            <a:off x="7275513" y="24034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299" name="Text Box 147"/>
          <p:cNvSpPr txBox="1">
            <a:spLocks noChangeArrowheads="1"/>
          </p:cNvSpPr>
          <p:nvPr/>
        </p:nvSpPr>
        <p:spPr bwMode="auto">
          <a:xfrm>
            <a:off x="7627939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300" name="Text Box 148"/>
          <p:cNvSpPr txBox="1">
            <a:spLocks noChangeArrowheads="1"/>
          </p:cNvSpPr>
          <p:nvPr/>
        </p:nvSpPr>
        <p:spPr bwMode="auto">
          <a:xfrm>
            <a:off x="9580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01" name="Text Box 149"/>
          <p:cNvSpPr txBox="1">
            <a:spLocks noChangeArrowheads="1"/>
          </p:cNvSpPr>
          <p:nvPr/>
        </p:nvSpPr>
        <p:spPr bwMode="auto">
          <a:xfrm>
            <a:off x="7766051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302" name="Text Box 150"/>
          <p:cNvSpPr txBox="1">
            <a:spLocks noChangeArrowheads="1"/>
          </p:cNvSpPr>
          <p:nvPr/>
        </p:nvSpPr>
        <p:spPr bwMode="auto">
          <a:xfrm>
            <a:off x="7392988" y="30130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8303" name="AutoShape 151"/>
          <p:cNvCxnSpPr>
            <a:cxnSpLocks noChangeShapeType="1"/>
            <a:stCxn id="8306" idx="0"/>
            <a:endCxn id="8282" idx="4"/>
          </p:cNvCxnSpPr>
          <p:nvPr/>
        </p:nvCxnSpPr>
        <p:spPr bwMode="auto">
          <a:xfrm flipH="1" flipV="1">
            <a:off x="9194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4" name="Text Box 152"/>
          <p:cNvSpPr txBox="1">
            <a:spLocks noChangeArrowheads="1"/>
          </p:cNvSpPr>
          <p:nvPr/>
        </p:nvSpPr>
        <p:spPr bwMode="auto">
          <a:xfrm>
            <a:off x="8909051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305" name="Oval 153"/>
          <p:cNvSpPr>
            <a:spLocks noChangeArrowheads="1"/>
          </p:cNvSpPr>
          <p:nvPr/>
        </p:nvSpPr>
        <p:spPr bwMode="auto">
          <a:xfrm>
            <a:off x="8394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306" name="Oval 154"/>
          <p:cNvSpPr>
            <a:spLocks noChangeArrowheads="1"/>
          </p:cNvSpPr>
          <p:nvPr/>
        </p:nvSpPr>
        <p:spPr bwMode="auto">
          <a:xfrm>
            <a:off x="9086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307" name="AutoShape 155"/>
          <p:cNvCxnSpPr>
            <a:cxnSpLocks noChangeShapeType="1"/>
            <a:stCxn id="8305" idx="4"/>
            <a:endCxn id="8286" idx="0"/>
          </p:cNvCxnSpPr>
          <p:nvPr/>
        </p:nvCxnSpPr>
        <p:spPr bwMode="auto">
          <a:xfrm>
            <a:off x="8547100" y="25304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8" name="Text Box 156"/>
          <p:cNvSpPr txBox="1">
            <a:spLocks noChangeArrowheads="1"/>
          </p:cNvSpPr>
          <p:nvPr/>
        </p:nvSpPr>
        <p:spPr bwMode="auto">
          <a:xfrm>
            <a:off x="7996239" y="27082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309" name="AutoShape 157"/>
          <p:cNvCxnSpPr>
            <a:cxnSpLocks noChangeShapeType="1"/>
            <a:stCxn id="8305" idx="3"/>
            <a:endCxn id="8283" idx="7"/>
          </p:cNvCxnSpPr>
          <p:nvPr/>
        </p:nvCxnSpPr>
        <p:spPr bwMode="auto">
          <a:xfrm flipH="1">
            <a:off x="7940676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10" name="Text Box 158"/>
          <p:cNvSpPr txBox="1">
            <a:spLocks noChangeArrowheads="1"/>
          </p:cNvSpPr>
          <p:nvPr/>
        </p:nvSpPr>
        <p:spPr bwMode="auto">
          <a:xfrm>
            <a:off x="7927976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8311" name="Freeform 159"/>
          <p:cNvSpPr>
            <a:spLocks/>
          </p:cNvSpPr>
          <p:nvPr/>
        </p:nvSpPr>
        <p:spPr bwMode="auto">
          <a:xfrm>
            <a:off x="8993188" y="5000626"/>
            <a:ext cx="1327150" cy="1255713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2" name="Freeform 160"/>
          <p:cNvSpPr>
            <a:spLocks/>
          </p:cNvSpPr>
          <p:nvPr/>
        </p:nvSpPr>
        <p:spPr bwMode="auto">
          <a:xfrm>
            <a:off x="8878888" y="4189414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3" name="Freeform 161"/>
          <p:cNvSpPr>
            <a:spLocks/>
          </p:cNvSpPr>
          <p:nvPr/>
        </p:nvSpPr>
        <p:spPr bwMode="auto">
          <a:xfrm>
            <a:off x="8262938" y="46688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4" name="Freeform 163"/>
          <p:cNvSpPr>
            <a:spLocks/>
          </p:cNvSpPr>
          <p:nvPr/>
        </p:nvSpPr>
        <p:spPr bwMode="auto">
          <a:xfrm>
            <a:off x="7580313" y="5224464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5" name="Freeform 164"/>
          <p:cNvSpPr>
            <a:spLocks/>
          </p:cNvSpPr>
          <p:nvPr/>
        </p:nvSpPr>
        <p:spPr bwMode="auto">
          <a:xfrm>
            <a:off x="6629400" y="4424364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16" name="Oval 165"/>
          <p:cNvSpPr>
            <a:spLocks noChangeArrowheads="1"/>
          </p:cNvSpPr>
          <p:nvPr/>
        </p:nvSpPr>
        <p:spPr bwMode="auto">
          <a:xfrm>
            <a:off x="7110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8317" name="Oval 166"/>
          <p:cNvSpPr>
            <a:spLocks noChangeArrowheads="1"/>
          </p:cNvSpPr>
          <p:nvPr/>
        </p:nvSpPr>
        <p:spPr bwMode="auto">
          <a:xfrm>
            <a:off x="9091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8318" name="Oval 167"/>
          <p:cNvSpPr>
            <a:spLocks noChangeArrowheads="1"/>
          </p:cNvSpPr>
          <p:nvPr/>
        </p:nvSpPr>
        <p:spPr bwMode="auto">
          <a:xfrm>
            <a:off x="7729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8319" name="Oval 168"/>
          <p:cNvSpPr>
            <a:spLocks noChangeArrowheads="1"/>
          </p:cNvSpPr>
          <p:nvPr/>
        </p:nvSpPr>
        <p:spPr bwMode="auto">
          <a:xfrm>
            <a:off x="6805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8320" name="Oval 169"/>
          <p:cNvSpPr>
            <a:spLocks noChangeArrowheads="1"/>
          </p:cNvSpPr>
          <p:nvPr/>
        </p:nvSpPr>
        <p:spPr bwMode="auto">
          <a:xfrm>
            <a:off x="9777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8321" name="Oval 170"/>
          <p:cNvSpPr>
            <a:spLocks noChangeArrowheads="1"/>
          </p:cNvSpPr>
          <p:nvPr/>
        </p:nvSpPr>
        <p:spPr bwMode="auto">
          <a:xfrm>
            <a:off x="8450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8322" name="AutoShape 171"/>
          <p:cNvCxnSpPr>
            <a:cxnSpLocks noChangeShapeType="1"/>
            <a:stCxn id="8316" idx="5"/>
            <a:endCxn id="8318" idx="1"/>
          </p:cNvCxnSpPr>
          <p:nvPr/>
        </p:nvCxnSpPr>
        <p:spPr bwMode="auto">
          <a:xfrm>
            <a:off x="7370764" y="49085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3" name="AutoShape 172"/>
          <p:cNvCxnSpPr>
            <a:cxnSpLocks noChangeShapeType="1"/>
            <a:stCxn id="8318" idx="3"/>
            <a:endCxn id="8319" idx="7"/>
          </p:cNvCxnSpPr>
          <p:nvPr/>
        </p:nvCxnSpPr>
        <p:spPr bwMode="auto">
          <a:xfrm flipH="1">
            <a:off x="7065964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4" name="AutoShape 173"/>
          <p:cNvCxnSpPr>
            <a:cxnSpLocks noChangeShapeType="1"/>
            <a:stCxn id="8316" idx="3"/>
            <a:endCxn id="8319" idx="0"/>
          </p:cNvCxnSpPr>
          <p:nvPr/>
        </p:nvCxnSpPr>
        <p:spPr bwMode="auto">
          <a:xfrm flipH="1">
            <a:off x="6958013" y="49085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5" name="AutoShape 174"/>
          <p:cNvCxnSpPr>
            <a:cxnSpLocks noChangeShapeType="1"/>
            <a:stCxn id="8318" idx="5"/>
            <a:endCxn id="8321" idx="1"/>
          </p:cNvCxnSpPr>
          <p:nvPr/>
        </p:nvCxnSpPr>
        <p:spPr bwMode="auto">
          <a:xfrm>
            <a:off x="7989889" y="55975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6" name="AutoShape 175"/>
          <p:cNvCxnSpPr>
            <a:cxnSpLocks noChangeShapeType="1"/>
            <a:stCxn id="8319" idx="6"/>
            <a:endCxn id="8321" idx="2"/>
          </p:cNvCxnSpPr>
          <p:nvPr/>
        </p:nvCxnSpPr>
        <p:spPr bwMode="auto">
          <a:xfrm flipV="1">
            <a:off x="7119938" y="59594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7" name="AutoShape 176"/>
          <p:cNvCxnSpPr>
            <a:cxnSpLocks noChangeShapeType="1"/>
            <a:stCxn id="8316" idx="6"/>
            <a:endCxn id="8340" idx="1"/>
          </p:cNvCxnSpPr>
          <p:nvPr/>
        </p:nvCxnSpPr>
        <p:spPr bwMode="auto">
          <a:xfrm>
            <a:off x="7424739" y="47910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8" name="AutoShape 177"/>
          <p:cNvCxnSpPr>
            <a:cxnSpLocks noChangeShapeType="1"/>
            <a:stCxn id="8320" idx="1"/>
            <a:endCxn id="8317" idx="5"/>
          </p:cNvCxnSpPr>
          <p:nvPr/>
        </p:nvCxnSpPr>
        <p:spPr bwMode="auto">
          <a:xfrm flipH="1" flipV="1">
            <a:off x="9351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9" name="AutoShape 178"/>
          <p:cNvCxnSpPr>
            <a:cxnSpLocks noChangeShapeType="1"/>
            <a:stCxn id="8341" idx="7"/>
            <a:endCxn id="8320" idx="3"/>
          </p:cNvCxnSpPr>
          <p:nvPr/>
        </p:nvCxnSpPr>
        <p:spPr bwMode="auto">
          <a:xfrm flipV="1">
            <a:off x="9396413" y="54006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0" name="Text Box 179"/>
          <p:cNvSpPr txBox="1">
            <a:spLocks noChangeArrowheads="1"/>
          </p:cNvSpPr>
          <p:nvPr/>
        </p:nvSpPr>
        <p:spPr bwMode="auto">
          <a:xfrm>
            <a:off x="9577388" y="46736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8331" name="Text Box 180"/>
          <p:cNvSpPr txBox="1">
            <a:spLocks noChangeArrowheads="1"/>
          </p:cNvSpPr>
          <p:nvPr/>
        </p:nvSpPr>
        <p:spPr bwMode="auto">
          <a:xfrm>
            <a:off x="6737351" y="5156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32" name="Text Box 181"/>
          <p:cNvSpPr txBox="1">
            <a:spLocks noChangeArrowheads="1"/>
          </p:cNvSpPr>
          <p:nvPr/>
        </p:nvSpPr>
        <p:spPr bwMode="auto">
          <a:xfrm>
            <a:off x="8577263" y="5283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333" name="Text Box 182"/>
          <p:cNvSpPr txBox="1">
            <a:spLocks noChangeArrowheads="1"/>
          </p:cNvSpPr>
          <p:nvPr/>
        </p:nvSpPr>
        <p:spPr bwMode="auto">
          <a:xfrm>
            <a:off x="7324726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8334" name="Text Box 183"/>
          <p:cNvSpPr txBox="1">
            <a:spLocks noChangeArrowheads="1"/>
          </p:cNvSpPr>
          <p:nvPr/>
        </p:nvSpPr>
        <p:spPr bwMode="auto">
          <a:xfrm>
            <a:off x="7677151" y="60452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8335" name="Text Box 184"/>
          <p:cNvSpPr txBox="1">
            <a:spLocks noChangeArrowheads="1"/>
          </p:cNvSpPr>
          <p:nvPr/>
        </p:nvSpPr>
        <p:spPr bwMode="auto">
          <a:xfrm>
            <a:off x="9629776" y="55308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36" name="Text Box 185"/>
          <p:cNvSpPr txBox="1">
            <a:spLocks noChangeArrowheads="1"/>
          </p:cNvSpPr>
          <p:nvPr/>
        </p:nvSpPr>
        <p:spPr bwMode="auto">
          <a:xfrm>
            <a:off x="7815263" y="4521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8337" name="Text Box 186"/>
          <p:cNvSpPr txBox="1">
            <a:spLocks noChangeArrowheads="1"/>
          </p:cNvSpPr>
          <p:nvPr/>
        </p:nvSpPr>
        <p:spPr bwMode="auto">
          <a:xfrm>
            <a:off x="7442201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8338" name="AutoShape 187"/>
          <p:cNvCxnSpPr>
            <a:cxnSpLocks noChangeShapeType="1"/>
            <a:stCxn id="8341" idx="0"/>
            <a:endCxn id="8317" idx="4"/>
          </p:cNvCxnSpPr>
          <p:nvPr/>
        </p:nvCxnSpPr>
        <p:spPr bwMode="auto">
          <a:xfrm flipH="1" flipV="1">
            <a:off x="9244013" y="46831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9" name="Text Box 188"/>
          <p:cNvSpPr txBox="1">
            <a:spLocks noChangeArrowheads="1"/>
          </p:cNvSpPr>
          <p:nvPr/>
        </p:nvSpPr>
        <p:spPr bwMode="auto">
          <a:xfrm>
            <a:off x="8958263" y="4972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8340" name="Oval 189"/>
          <p:cNvSpPr>
            <a:spLocks noChangeArrowheads="1"/>
          </p:cNvSpPr>
          <p:nvPr/>
        </p:nvSpPr>
        <p:spPr bwMode="auto">
          <a:xfrm>
            <a:off x="8443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8341" name="Oval 190"/>
          <p:cNvSpPr>
            <a:spLocks noChangeArrowheads="1"/>
          </p:cNvSpPr>
          <p:nvPr/>
        </p:nvSpPr>
        <p:spPr bwMode="auto">
          <a:xfrm>
            <a:off x="9136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8342" name="AutoShape 191"/>
          <p:cNvCxnSpPr>
            <a:cxnSpLocks noChangeShapeType="1"/>
            <a:stCxn id="8340" idx="4"/>
            <a:endCxn id="8321" idx="0"/>
          </p:cNvCxnSpPr>
          <p:nvPr/>
        </p:nvCxnSpPr>
        <p:spPr bwMode="auto">
          <a:xfrm>
            <a:off x="8596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3" name="Text Box 192"/>
          <p:cNvSpPr txBox="1">
            <a:spLocks noChangeArrowheads="1"/>
          </p:cNvSpPr>
          <p:nvPr/>
        </p:nvSpPr>
        <p:spPr bwMode="auto">
          <a:xfrm>
            <a:off x="8045451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8344" name="AutoShape 193"/>
          <p:cNvCxnSpPr>
            <a:cxnSpLocks noChangeShapeType="1"/>
            <a:stCxn id="8340" idx="3"/>
            <a:endCxn id="8318" idx="7"/>
          </p:cNvCxnSpPr>
          <p:nvPr/>
        </p:nvCxnSpPr>
        <p:spPr bwMode="auto">
          <a:xfrm flipH="1">
            <a:off x="7989889" y="51514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5" name="Text Box 194"/>
          <p:cNvSpPr txBox="1">
            <a:spLocks noChangeArrowheads="1"/>
          </p:cNvSpPr>
          <p:nvPr/>
        </p:nvSpPr>
        <p:spPr bwMode="auto">
          <a:xfrm>
            <a:off x="7977188" y="49403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94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Example (contd.)</a:t>
            </a:r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 rot="5400000">
            <a:off x="81676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		four steps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 rot="8100000" flipH="1" flipV="1">
            <a:off x="5815014" y="3933826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two steps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 rot="5400000">
            <a:off x="37480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Freeform 6"/>
          <p:cNvSpPr>
            <a:spLocks/>
          </p:cNvSpPr>
          <p:nvPr/>
        </p:nvSpPr>
        <p:spPr bwMode="auto">
          <a:xfrm>
            <a:off x="4568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>
            <a:off x="3917951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3235325" y="2493964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7" name="Freeform 10"/>
          <p:cNvSpPr>
            <a:spLocks/>
          </p:cNvSpPr>
          <p:nvPr/>
        </p:nvSpPr>
        <p:spPr bwMode="auto">
          <a:xfrm>
            <a:off x="2284413" y="1693864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2765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4746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3384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2460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5432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4105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34" name="AutoShape 17"/>
          <p:cNvCxnSpPr>
            <a:cxnSpLocks noChangeShapeType="1"/>
            <a:stCxn id="9228" idx="5"/>
            <a:endCxn id="9230" idx="1"/>
          </p:cNvCxnSpPr>
          <p:nvPr/>
        </p:nvCxnSpPr>
        <p:spPr bwMode="auto">
          <a:xfrm>
            <a:off x="3025776" y="21780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30" idx="3"/>
            <a:endCxn id="9231" idx="7"/>
          </p:cNvCxnSpPr>
          <p:nvPr/>
        </p:nvCxnSpPr>
        <p:spPr bwMode="auto">
          <a:xfrm flipH="1">
            <a:off x="2720976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9"/>
          <p:cNvCxnSpPr>
            <a:cxnSpLocks noChangeShapeType="1"/>
            <a:stCxn id="9228" idx="3"/>
            <a:endCxn id="9231" idx="0"/>
          </p:cNvCxnSpPr>
          <p:nvPr/>
        </p:nvCxnSpPr>
        <p:spPr bwMode="auto">
          <a:xfrm flipH="1">
            <a:off x="2613025" y="2178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0"/>
          <p:cNvCxnSpPr>
            <a:cxnSpLocks noChangeShapeType="1"/>
            <a:stCxn id="9230" idx="5"/>
            <a:endCxn id="9233" idx="1"/>
          </p:cNvCxnSpPr>
          <p:nvPr/>
        </p:nvCxnSpPr>
        <p:spPr bwMode="auto">
          <a:xfrm>
            <a:off x="3644901" y="2867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1"/>
          <p:cNvCxnSpPr>
            <a:cxnSpLocks noChangeShapeType="1"/>
            <a:stCxn id="9231" idx="6"/>
            <a:endCxn id="9233" idx="2"/>
          </p:cNvCxnSpPr>
          <p:nvPr/>
        </p:nvCxnSpPr>
        <p:spPr bwMode="auto">
          <a:xfrm flipV="1">
            <a:off x="2774950" y="3228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8" idx="6"/>
            <a:endCxn id="9252" idx="1"/>
          </p:cNvCxnSpPr>
          <p:nvPr/>
        </p:nvCxnSpPr>
        <p:spPr bwMode="auto">
          <a:xfrm>
            <a:off x="3079751" y="2060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2" idx="1"/>
            <a:endCxn id="9229" idx="5"/>
          </p:cNvCxnSpPr>
          <p:nvPr/>
        </p:nvCxnSpPr>
        <p:spPr bwMode="auto">
          <a:xfrm flipH="1" flipV="1">
            <a:off x="5006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53" idx="7"/>
            <a:endCxn id="9232" idx="3"/>
          </p:cNvCxnSpPr>
          <p:nvPr/>
        </p:nvCxnSpPr>
        <p:spPr bwMode="auto">
          <a:xfrm flipV="1">
            <a:off x="5051425" y="2670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5232401" y="19431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2392363" y="2425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4232276" y="255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2979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3332164" y="3314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5284788" y="28003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3470276" y="1790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3097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250" name="AutoShape 33"/>
          <p:cNvCxnSpPr>
            <a:cxnSpLocks noChangeShapeType="1"/>
            <a:stCxn id="9253" idx="0"/>
            <a:endCxn id="9229" idx="4"/>
          </p:cNvCxnSpPr>
          <p:nvPr/>
        </p:nvCxnSpPr>
        <p:spPr bwMode="auto">
          <a:xfrm flipH="1" flipV="1">
            <a:off x="4899025" y="1952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4613276" y="22415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252" name="Oval 35"/>
          <p:cNvSpPr>
            <a:spLocks noChangeArrowheads="1"/>
          </p:cNvSpPr>
          <p:nvPr/>
        </p:nvSpPr>
        <p:spPr bwMode="auto">
          <a:xfrm>
            <a:off x="4098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253" name="Oval 36"/>
          <p:cNvSpPr>
            <a:spLocks noChangeArrowheads="1"/>
          </p:cNvSpPr>
          <p:nvPr/>
        </p:nvSpPr>
        <p:spPr bwMode="auto">
          <a:xfrm>
            <a:off x="4791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254" name="AutoShape 37"/>
          <p:cNvCxnSpPr>
            <a:cxnSpLocks noChangeShapeType="1"/>
            <a:stCxn id="9252" idx="4"/>
            <a:endCxn id="9233" idx="0"/>
          </p:cNvCxnSpPr>
          <p:nvPr/>
        </p:nvCxnSpPr>
        <p:spPr bwMode="auto">
          <a:xfrm>
            <a:off x="4251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5" name="Text Box 38"/>
          <p:cNvSpPr txBox="1">
            <a:spLocks noChangeArrowheads="1"/>
          </p:cNvSpPr>
          <p:nvPr/>
        </p:nvSpPr>
        <p:spPr bwMode="auto">
          <a:xfrm>
            <a:off x="3700464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256" name="AutoShape 39"/>
          <p:cNvCxnSpPr>
            <a:cxnSpLocks noChangeShapeType="1"/>
            <a:stCxn id="9252" idx="3"/>
            <a:endCxn id="9230" idx="7"/>
          </p:cNvCxnSpPr>
          <p:nvPr/>
        </p:nvCxnSpPr>
        <p:spPr bwMode="auto">
          <a:xfrm flipH="1">
            <a:off x="3644901" y="2420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Text Box 40"/>
          <p:cNvSpPr txBox="1">
            <a:spLocks noChangeArrowheads="1"/>
          </p:cNvSpPr>
          <p:nvPr/>
        </p:nvSpPr>
        <p:spPr bwMode="auto">
          <a:xfrm>
            <a:off x="3632201" y="2209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9258" name="Freeform 41"/>
          <p:cNvSpPr>
            <a:spLocks/>
          </p:cNvSpPr>
          <p:nvPr/>
        </p:nvSpPr>
        <p:spPr bwMode="auto">
          <a:xfrm>
            <a:off x="4532314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59" name="Freeform 42"/>
          <p:cNvSpPr>
            <a:spLocks/>
          </p:cNvSpPr>
          <p:nvPr/>
        </p:nvSpPr>
        <p:spPr bwMode="auto">
          <a:xfrm>
            <a:off x="3881438" y="46053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2252664" y="4343401"/>
            <a:ext cx="1508125" cy="1985963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7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2728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62" name="Oval 46"/>
          <p:cNvSpPr>
            <a:spLocks noChangeArrowheads="1"/>
          </p:cNvSpPr>
          <p:nvPr/>
        </p:nvSpPr>
        <p:spPr bwMode="auto">
          <a:xfrm>
            <a:off x="4710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3348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2424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5395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4068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67" name="AutoShape 51"/>
          <p:cNvCxnSpPr>
            <a:cxnSpLocks noChangeShapeType="1"/>
            <a:stCxn id="9261" idx="5"/>
            <a:endCxn id="9263" idx="1"/>
          </p:cNvCxnSpPr>
          <p:nvPr/>
        </p:nvCxnSpPr>
        <p:spPr bwMode="auto">
          <a:xfrm>
            <a:off x="2989264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52"/>
          <p:cNvCxnSpPr>
            <a:cxnSpLocks noChangeShapeType="1"/>
            <a:stCxn id="9263" idx="3"/>
            <a:endCxn id="9264" idx="7"/>
          </p:cNvCxnSpPr>
          <p:nvPr/>
        </p:nvCxnSpPr>
        <p:spPr bwMode="auto">
          <a:xfrm flipH="1">
            <a:off x="2684464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AutoShape 53"/>
          <p:cNvCxnSpPr>
            <a:cxnSpLocks noChangeShapeType="1"/>
            <a:stCxn id="9261" idx="3"/>
            <a:endCxn id="9264" idx="0"/>
          </p:cNvCxnSpPr>
          <p:nvPr/>
        </p:nvCxnSpPr>
        <p:spPr bwMode="auto">
          <a:xfrm flipH="1">
            <a:off x="2576513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4"/>
          <p:cNvCxnSpPr>
            <a:cxnSpLocks noChangeShapeType="1"/>
            <a:stCxn id="9263" idx="5"/>
            <a:endCxn id="9266" idx="1"/>
          </p:cNvCxnSpPr>
          <p:nvPr/>
        </p:nvCxnSpPr>
        <p:spPr bwMode="auto">
          <a:xfrm>
            <a:off x="3608389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AutoShape 55"/>
          <p:cNvCxnSpPr>
            <a:cxnSpLocks noChangeShapeType="1"/>
            <a:stCxn id="9264" idx="6"/>
            <a:endCxn id="9266" idx="2"/>
          </p:cNvCxnSpPr>
          <p:nvPr/>
        </p:nvCxnSpPr>
        <p:spPr bwMode="auto">
          <a:xfrm flipV="1">
            <a:off x="2738438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2" name="AutoShape 56"/>
          <p:cNvCxnSpPr>
            <a:cxnSpLocks noChangeShapeType="1"/>
            <a:stCxn id="9261" idx="6"/>
            <a:endCxn id="9285" idx="1"/>
          </p:cNvCxnSpPr>
          <p:nvPr/>
        </p:nvCxnSpPr>
        <p:spPr bwMode="auto">
          <a:xfrm>
            <a:off x="3043239" y="4727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3" name="AutoShape 57"/>
          <p:cNvCxnSpPr>
            <a:cxnSpLocks noChangeShapeType="1"/>
            <a:stCxn id="9265" idx="1"/>
            <a:endCxn id="9262" idx="5"/>
          </p:cNvCxnSpPr>
          <p:nvPr/>
        </p:nvCxnSpPr>
        <p:spPr bwMode="auto">
          <a:xfrm flipH="1" flipV="1">
            <a:off x="4970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58"/>
          <p:cNvCxnSpPr>
            <a:cxnSpLocks noChangeShapeType="1"/>
            <a:stCxn id="9286" idx="7"/>
            <a:endCxn id="9265" idx="3"/>
          </p:cNvCxnSpPr>
          <p:nvPr/>
        </p:nvCxnSpPr>
        <p:spPr bwMode="auto">
          <a:xfrm flipV="1">
            <a:off x="5014913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5195888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2355851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4195763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2943226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3295651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5248276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3433763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3060701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283" name="AutoShape 67"/>
          <p:cNvCxnSpPr>
            <a:cxnSpLocks noChangeShapeType="1"/>
            <a:stCxn id="9286" idx="0"/>
            <a:endCxn id="9262" idx="4"/>
          </p:cNvCxnSpPr>
          <p:nvPr/>
        </p:nvCxnSpPr>
        <p:spPr bwMode="auto">
          <a:xfrm flipH="1" flipV="1">
            <a:off x="4862513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4576763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285" name="Oval 69"/>
          <p:cNvSpPr>
            <a:spLocks noChangeArrowheads="1"/>
          </p:cNvSpPr>
          <p:nvPr/>
        </p:nvSpPr>
        <p:spPr bwMode="auto">
          <a:xfrm>
            <a:off x="4062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286" name="Oval 70"/>
          <p:cNvSpPr>
            <a:spLocks noChangeArrowheads="1"/>
          </p:cNvSpPr>
          <p:nvPr/>
        </p:nvSpPr>
        <p:spPr bwMode="auto">
          <a:xfrm>
            <a:off x="4754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287" name="AutoShape 71"/>
          <p:cNvCxnSpPr>
            <a:cxnSpLocks noChangeShapeType="1"/>
            <a:stCxn id="9285" idx="4"/>
            <a:endCxn id="9266" idx="0"/>
          </p:cNvCxnSpPr>
          <p:nvPr/>
        </p:nvCxnSpPr>
        <p:spPr bwMode="auto">
          <a:xfrm>
            <a:off x="4214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3663951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289" name="AutoShape 73"/>
          <p:cNvCxnSpPr>
            <a:cxnSpLocks noChangeShapeType="1"/>
            <a:stCxn id="9285" idx="3"/>
            <a:endCxn id="9263" idx="7"/>
          </p:cNvCxnSpPr>
          <p:nvPr/>
        </p:nvCxnSpPr>
        <p:spPr bwMode="auto">
          <a:xfrm flipH="1">
            <a:off x="3608389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3595688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9291" name="Freeform 75"/>
          <p:cNvSpPr>
            <a:spLocks/>
          </p:cNvSpPr>
          <p:nvPr/>
        </p:nvSpPr>
        <p:spPr bwMode="auto">
          <a:xfrm>
            <a:off x="8985250" y="1468439"/>
            <a:ext cx="1335088" cy="2078037"/>
          </a:xfrm>
          <a:custGeom>
            <a:avLst/>
            <a:gdLst>
              <a:gd name="T0" fmla="*/ 155575 w 841"/>
              <a:gd name="T1" fmla="*/ 1544637 h 1309"/>
              <a:gd name="T2" fmla="*/ 136525 w 841"/>
              <a:gd name="T3" fmla="*/ 1874837 h 1309"/>
              <a:gd name="T4" fmla="*/ 498475 w 841"/>
              <a:gd name="T5" fmla="*/ 1947862 h 1309"/>
              <a:gd name="T6" fmla="*/ 1327150 w 841"/>
              <a:gd name="T7" fmla="*/ 1096962 h 1309"/>
              <a:gd name="T8" fmla="*/ 546100 w 841"/>
              <a:gd name="T9" fmla="*/ 144462 h 1309"/>
              <a:gd name="T10" fmla="*/ 69850 w 841"/>
              <a:gd name="T11" fmla="*/ 230187 h 1309"/>
              <a:gd name="T12" fmla="*/ 127000 w 841"/>
              <a:gd name="T13" fmla="*/ 515937 h 1309"/>
              <a:gd name="T14" fmla="*/ 650875 w 841"/>
              <a:gd name="T15" fmla="*/ 1039812 h 1309"/>
              <a:gd name="T16" fmla="*/ 508000 w 841"/>
              <a:gd name="T17" fmla="*/ 1258887 h 1309"/>
              <a:gd name="T18" fmla="*/ 155575 w 841"/>
              <a:gd name="T19" fmla="*/ 154463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92" name="Freeform 76"/>
          <p:cNvSpPr>
            <a:spLocks/>
          </p:cNvSpPr>
          <p:nvPr/>
        </p:nvSpPr>
        <p:spPr bwMode="auto">
          <a:xfrm>
            <a:off x="8334376" y="1958976"/>
            <a:ext cx="684213" cy="1674813"/>
          </a:xfrm>
          <a:custGeom>
            <a:avLst/>
            <a:gdLst>
              <a:gd name="T0" fmla="*/ 53975 w 431"/>
              <a:gd name="T1" fmla="*/ 303213 h 1055"/>
              <a:gd name="T2" fmla="*/ 128588 w 431"/>
              <a:gd name="T3" fmla="*/ 836613 h 1055"/>
              <a:gd name="T4" fmla="*/ 128588 w 431"/>
              <a:gd name="T5" fmla="*/ 1455738 h 1055"/>
              <a:gd name="T6" fmla="*/ 547688 w 431"/>
              <a:gd name="T7" fmla="*/ 1474788 h 1055"/>
              <a:gd name="T8" fmla="*/ 654050 w 431"/>
              <a:gd name="T9" fmla="*/ 258763 h 1055"/>
              <a:gd name="T10" fmla="*/ 361950 w 431"/>
              <a:gd name="T11" fmla="*/ 7938 h 1055"/>
              <a:gd name="T12" fmla="*/ 53975 w 431"/>
              <a:gd name="T13" fmla="*/ 303213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93" name="Freeform 77"/>
          <p:cNvSpPr>
            <a:spLocks/>
          </p:cNvSpPr>
          <p:nvPr/>
        </p:nvSpPr>
        <p:spPr bwMode="auto">
          <a:xfrm>
            <a:off x="6705601" y="1697038"/>
            <a:ext cx="1508125" cy="1985962"/>
          </a:xfrm>
          <a:custGeom>
            <a:avLst/>
            <a:gdLst>
              <a:gd name="T0" fmla="*/ 30163 w 950"/>
              <a:gd name="T1" fmla="*/ 1585912 h 1251"/>
              <a:gd name="T2" fmla="*/ 153988 w 950"/>
              <a:gd name="T3" fmla="*/ 1928812 h 1251"/>
              <a:gd name="T4" fmla="*/ 496888 w 950"/>
              <a:gd name="T5" fmla="*/ 1909762 h 1251"/>
              <a:gd name="T6" fmla="*/ 595313 w 950"/>
              <a:gd name="T7" fmla="*/ 1466849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7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2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294" name="Oval 78"/>
          <p:cNvSpPr>
            <a:spLocks noChangeArrowheads="1"/>
          </p:cNvSpPr>
          <p:nvPr/>
        </p:nvSpPr>
        <p:spPr bwMode="auto">
          <a:xfrm>
            <a:off x="7181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95" name="Oval 79"/>
          <p:cNvSpPr>
            <a:spLocks noChangeArrowheads="1"/>
          </p:cNvSpPr>
          <p:nvPr/>
        </p:nvSpPr>
        <p:spPr bwMode="auto">
          <a:xfrm>
            <a:off x="9163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296" name="Oval 80"/>
          <p:cNvSpPr>
            <a:spLocks noChangeArrowheads="1"/>
          </p:cNvSpPr>
          <p:nvPr/>
        </p:nvSpPr>
        <p:spPr bwMode="auto">
          <a:xfrm>
            <a:off x="7800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97" name="Oval 81"/>
          <p:cNvSpPr>
            <a:spLocks noChangeArrowheads="1"/>
          </p:cNvSpPr>
          <p:nvPr/>
        </p:nvSpPr>
        <p:spPr bwMode="auto">
          <a:xfrm>
            <a:off x="6877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298" name="Oval 82"/>
          <p:cNvSpPr>
            <a:spLocks noChangeArrowheads="1"/>
          </p:cNvSpPr>
          <p:nvPr/>
        </p:nvSpPr>
        <p:spPr bwMode="auto">
          <a:xfrm>
            <a:off x="9848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299" name="Oval 83"/>
          <p:cNvSpPr>
            <a:spLocks noChangeArrowheads="1"/>
          </p:cNvSpPr>
          <p:nvPr/>
        </p:nvSpPr>
        <p:spPr bwMode="auto">
          <a:xfrm>
            <a:off x="8521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300" name="AutoShape 84"/>
          <p:cNvCxnSpPr>
            <a:cxnSpLocks noChangeShapeType="1"/>
            <a:stCxn id="9294" idx="5"/>
            <a:endCxn id="9296" idx="1"/>
          </p:cNvCxnSpPr>
          <p:nvPr/>
        </p:nvCxnSpPr>
        <p:spPr bwMode="auto">
          <a:xfrm>
            <a:off x="7442201" y="2198689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1" name="AutoShape 85"/>
          <p:cNvCxnSpPr>
            <a:cxnSpLocks noChangeShapeType="1"/>
            <a:stCxn id="9296" idx="3"/>
            <a:endCxn id="9297" idx="7"/>
          </p:cNvCxnSpPr>
          <p:nvPr/>
        </p:nvCxnSpPr>
        <p:spPr bwMode="auto">
          <a:xfrm flipH="1">
            <a:off x="7137401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2" name="AutoShape 86"/>
          <p:cNvCxnSpPr>
            <a:cxnSpLocks noChangeShapeType="1"/>
            <a:stCxn id="9294" idx="3"/>
            <a:endCxn id="9297" idx="0"/>
          </p:cNvCxnSpPr>
          <p:nvPr/>
        </p:nvCxnSpPr>
        <p:spPr bwMode="auto">
          <a:xfrm flipH="1">
            <a:off x="7029450" y="219868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3" name="AutoShape 87"/>
          <p:cNvCxnSpPr>
            <a:cxnSpLocks noChangeShapeType="1"/>
            <a:stCxn id="9296" idx="5"/>
            <a:endCxn id="9299" idx="1"/>
          </p:cNvCxnSpPr>
          <p:nvPr/>
        </p:nvCxnSpPr>
        <p:spPr bwMode="auto">
          <a:xfrm>
            <a:off x="8061326" y="288766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4" name="AutoShape 88"/>
          <p:cNvCxnSpPr>
            <a:cxnSpLocks noChangeShapeType="1"/>
            <a:stCxn id="9297" idx="6"/>
            <a:endCxn id="9299" idx="2"/>
          </p:cNvCxnSpPr>
          <p:nvPr/>
        </p:nvCxnSpPr>
        <p:spPr bwMode="auto">
          <a:xfrm flipV="1">
            <a:off x="7191375" y="324961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5" name="AutoShape 89"/>
          <p:cNvCxnSpPr>
            <a:cxnSpLocks noChangeShapeType="1"/>
            <a:stCxn id="9294" idx="6"/>
            <a:endCxn id="9318" idx="1"/>
          </p:cNvCxnSpPr>
          <p:nvPr/>
        </p:nvCxnSpPr>
        <p:spPr bwMode="auto">
          <a:xfrm>
            <a:off x="7496176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6" name="AutoShape 90"/>
          <p:cNvCxnSpPr>
            <a:cxnSpLocks noChangeShapeType="1"/>
            <a:stCxn id="9298" idx="1"/>
            <a:endCxn id="9295" idx="5"/>
          </p:cNvCxnSpPr>
          <p:nvPr/>
        </p:nvCxnSpPr>
        <p:spPr bwMode="auto">
          <a:xfrm flipH="1" flipV="1">
            <a:off x="9423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7" name="AutoShape 91"/>
          <p:cNvCxnSpPr>
            <a:cxnSpLocks noChangeShapeType="1"/>
            <a:stCxn id="9319" idx="7"/>
            <a:endCxn id="9298" idx="3"/>
          </p:cNvCxnSpPr>
          <p:nvPr/>
        </p:nvCxnSpPr>
        <p:spPr bwMode="auto">
          <a:xfrm flipV="1">
            <a:off x="9467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8" name="Text Box 92"/>
          <p:cNvSpPr txBox="1">
            <a:spLocks noChangeArrowheads="1"/>
          </p:cNvSpPr>
          <p:nvPr/>
        </p:nvSpPr>
        <p:spPr bwMode="auto">
          <a:xfrm>
            <a:off x="9648826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309" name="Text Box 93"/>
          <p:cNvSpPr txBox="1">
            <a:spLocks noChangeArrowheads="1"/>
          </p:cNvSpPr>
          <p:nvPr/>
        </p:nvSpPr>
        <p:spPr bwMode="auto">
          <a:xfrm>
            <a:off x="6808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10" name="Text Box 94"/>
          <p:cNvSpPr txBox="1">
            <a:spLocks noChangeArrowheads="1"/>
          </p:cNvSpPr>
          <p:nvPr/>
        </p:nvSpPr>
        <p:spPr bwMode="auto">
          <a:xfrm>
            <a:off x="8648701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311" name="Text Box 95"/>
          <p:cNvSpPr txBox="1">
            <a:spLocks noChangeArrowheads="1"/>
          </p:cNvSpPr>
          <p:nvPr/>
        </p:nvSpPr>
        <p:spPr bwMode="auto">
          <a:xfrm>
            <a:off x="7396163" y="23590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7748589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313" name="Text Box 97"/>
          <p:cNvSpPr txBox="1">
            <a:spLocks noChangeArrowheads="1"/>
          </p:cNvSpPr>
          <p:nvPr/>
        </p:nvSpPr>
        <p:spPr bwMode="auto">
          <a:xfrm>
            <a:off x="9701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7886701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9315" name="Text Box 99"/>
          <p:cNvSpPr txBox="1">
            <a:spLocks noChangeArrowheads="1"/>
          </p:cNvSpPr>
          <p:nvPr/>
        </p:nvSpPr>
        <p:spPr bwMode="auto">
          <a:xfrm>
            <a:off x="7513638" y="2968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316" name="AutoShape 100"/>
          <p:cNvCxnSpPr>
            <a:cxnSpLocks noChangeShapeType="1"/>
            <a:stCxn id="9319" idx="0"/>
            <a:endCxn id="9295" idx="4"/>
          </p:cNvCxnSpPr>
          <p:nvPr/>
        </p:nvCxnSpPr>
        <p:spPr bwMode="auto">
          <a:xfrm flipH="1" flipV="1">
            <a:off x="9315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7" name="Text Box 101"/>
          <p:cNvSpPr txBox="1">
            <a:spLocks noChangeArrowheads="1"/>
          </p:cNvSpPr>
          <p:nvPr/>
        </p:nvSpPr>
        <p:spPr bwMode="auto">
          <a:xfrm>
            <a:off x="9029701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318" name="Oval 102"/>
          <p:cNvSpPr>
            <a:spLocks noChangeArrowheads="1"/>
          </p:cNvSpPr>
          <p:nvPr/>
        </p:nvSpPr>
        <p:spPr bwMode="auto">
          <a:xfrm>
            <a:off x="8515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319" name="Oval 103"/>
          <p:cNvSpPr>
            <a:spLocks noChangeArrowheads="1"/>
          </p:cNvSpPr>
          <p:nvPr/>
        </p:nvSpPr>
        <p:spPr bwMode="auto">
          <a:xfrm>
            <a:off x="9207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320" name="AutoShape 104"/>
          <p:cNvCxnSpPr>
            <a:cxnSpLocks noChangeShapeType="1"/>
            <a:stCxn id="9318" idx="4"/>
            <a:endCxn id="9299" idx="0"/>
          </p:cNvCxnSpPr>
          <p:nvPr/>
        </p:nvCxnSpPr>
        <p:spPr bwMode="auto">
          <a:xfrm>
            <a:off x="8667750" y="2486026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1" name="Text Box 105"/>
          <p:cNvSpPr txBox="1">
            <a:spLocks noChangeArrowheads="1"/>
          </p:cNvSpPr>
          <p:nvPr/>
        </p:nvSpPr>
        <p:spPr bwMode="auto">
          <a:xfrm>
            <a:off x="8116889" y="26638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322" name="AutoShape 106"/>
          <p:cNvCxnSpPr>
            <a:cxnSpLocks noChangeShapeType="1"/>
            <a:stCxn id="9318" idx="3"/>
            <a:endCxn id="9296" idx="7"/>
          </p:cNvCxnSpPr>
          <p:nvPr/>
        </p:nvCxnSpPr>
        <p:spPr bwMode="auto">
          <a:xfrm flipH="1">
            <a:off x="8061326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3" name="Text Box 107"/>
          <p:cNvSpPr txBox="1">
            <a:spLocks noChangeArrowheads="1"/>
          </p:cNvSpPr>
          <p:nvPr/>
        </p:nvSpPr>
        <p:spPr bwMode="auto">
          <a:xfrm>
            <a:off x="8048626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9324" name="Freeform 108"/>
          <p:cNvSpPr>
            <a:spLocks/>
          </p:cNvSpPr>
          <p:nvPr/>
        </p:nvSpPr>
        <p:spPr bwMode="auto">
          <a:xfrm>
            <a:off x="9018589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325" name="Freeform 110"/>
          <p:cNvSpPr>
            <a:spLocks/>
          </p:cNvSpPr>
          <p:nvPr/>
        </p:nvSpPr>
        <p:spPr bwMode="auto">
          <a:xfrm>
            <a:off x="6738939" y="4346575"/>
            <a:ext cx="2306637" cy="2012950"/>
          </a:xfrm>
          <a:custGeom>
            <a:avLst/>
            <a:gdLst>
              <a:gd name="T0" fmla="*/ 30162 w 1453"/>
              <a:gd name="T1" fmla="*/ 1582737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9326" name="Oval 111"/>
          <p:cNvSpPr>
            <a:spLocks noChangeArrowheads="1"/>
          </p:cNvSpPr>
          <p:nvPr/>
        </p:nvSpPr>
        <p:spPr bwMode="auto">
          <a:xfrm>
            <a:off x="7215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327" name="Oval 112"/>
          <p:cNvSpPr>
            <a:spLocks noChangeArrowheads="1"/>
          </p:cNvSpPr>
          <p:nvPr/>
        </p:nvSpPr>
        <p:spPr bwMode="auto">
          <a:xfrm>
            <a:off x="9196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G</a:t>
            </a:r>
          </a:p>
        </p:txBody>
      </p:sp>
      <p:sp>
        <p:nvSpPr>
          <p:cNvPr id="9328" name="Oval 113"/>
          <p:cNvSpPr>
            <a:spLocks noChangeArrowheads="1"/>
          </p:cNvSpPr>
          <p:nvPr/>
        </p:nvSpPr>
        <p:spPr bwMode="auto">
          <a:xfrm>
            <a:off x="7834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329" name="Oval 114"/>
          <p:cNvSpPr>
            <a:spLocks noChangeArrowheads="1"/>
          </p:cNvSpPr>
          <p:nvPr/>
        </p:nvSpPr>
        <p:spPr bwMode="auto">
          <a:xfrm>
            <a:off x="6910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9330" name="Oval 115"/>
          <p:cNvSpPr>
            <a:spLocks noChangeArrowheads="1"/>
          </p:cNvSpPr>
          <p:nvPr/>
        </p:nvSpPr>
        <p:spPr bwMode="auto">
          <a:xfrm>
            <a:off x="9882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9331" name="Oval 116"/>
          <p:cNvSpPr>
            <a:spLocks noChangeArrowheads="1"/>
          </p:cNvSpPr>
          <p:nvPr/>
        </p:nvSpPr>
        <p:spPr bwMode="auto">
          <a:xfrm>
            <a:off x="8555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332" name="AutoShape 117"/>
          <p:cNvCxnSpPr>
            <a:cxnSpLocks noChangeShapeType="1"/>
            <a:stCxn id="9326" idx="5"/>
            <a:endCxn id="9328" idx="1"/>
          </p:cNvCxnSpPr>
          <p:nvPr/>
        </p:nvCxnSpPr>
        <p:spPr bwMode="auto">
          <a:xfrm>
            <a:off x="7475539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3" name="AutoShape 118"/>
          <p:cNvCxnSpPr>
            <a:cxnSpLocks noChangeShapeType="1"/>
            <a:stCxn id="9328" idx="3"/>
            <a:endCxn id="9329" idx="7"/>
          </p:cNvCxnSpPr>
          <p:nvPr/>
        </p:nvCxnSpPr>
        <p:spPr bwMode="auto">
          <a:xfrm flipH="1">
            <a:off x="7170739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4" name="AutoShape 119"/>
          <p:cNvCxnSpPr>
            <a:cxnSpLocks noChangeShapeType="1"/>
            <a:stCxn id="9326" idx="3"/>
            <a:endCxn id="9329" idx="0"/>
          </p:cNvCxnSpPr>
          <p:nvPr/>
        </p:nvCxnSpPr>
        <p:spPr bwMode="auto">
          <a:xfrm flipH="1">
            <a:off x="7062788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5" name="AutoShape 120"/>
          <p:cNvCxnSpPr>
            <a:cxnSpLocks noChangeShapeType="1"/>
            <a:stCxn id="9328" idx="5"/>
            <a:endCxn id="9331" idx="1"/>
          </p:cNvCxnSpPr>
          <p:nvPr/>
        </p:nvCxnSpPr>
        <p:spPr bwMode="auto">
          <a:xfrm>
            <a:off x="8094664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6" name="AutoShape 121"/>
          <p:cNvCxnSpPr>
            <a:cxnSpLocks noChangeShapeType="1"/>
            <a:stCxn id="9329" idx="6"/>
            <a:endCxn id="9331" idx="2"/>
          </p:cNvCxnSpPr>
          <p:nvPr/>
        </p:nvCxnSpPr>
        <p:spPr bwMode="auto">
          <a:xfrm flipV="1">
            <a:off x="7224713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7" name="AutoShape 122"/>
          <p:cNvCxnSpPr>
            <a:cxnSpLocks noChangeShapeType="1"/>
            <a:stCxn id="9326" idx="6"/>
            <a:endCxn id="9350" idx="1"/>
          </p:cNvCxnSpPr>
          <p:nvPr/>
        </p:nvCxnSpPr>
        <p:spPr bwMode="auto">
          <a:xfrm>
            <a:off x="7529514" y="4727576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8" name="AutoShape 123"/>
          <p:cNvCxnSpPr>
            <a:cxnSpLocks noChangeShapeType="1"/>
            <a:stCxn id="9330" idx="1"/>
            <a:endCxn id="9327" idx="5"/>
          </p:cNvCxnSpPr>
          <p:nvPr/>
        </p:nvCxnSpPr>
        <p:spPr bwMode="auto">
          <a:xfrm flipH="1" flipV="1">
            <a:off x="9456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9" name="AutoShape 124"/>
          <p:cNvCxnSpPr>
            <a:cxnSpLocks noChangeShapeType="1"/>
            <a:stCxn id="9351" idx="7"/>
            <a:endCxn id="9330" idx="3"/>
          </p:cNvCxnSpPr>
          <p:nvPr/>
        </p:nvCxnSpPr>
        <p:spPr bwMode="auto">
          <a:xfrm flipV="1">
            <a:off x="9501188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0" name="Text Box 125"/>
          <p:cNvSpPr txBox="1">
            <a:spLocks noChangeArrowheads="1"/>
          </p:cNvSpPr>
          <p:nvPr/>
        </p:nvSpPr>
        <p:spPr bwMode="auto">
          <a:xfrm>
            <a:off x="9682163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341" name="Text Box 126"/>
          <p:cNvSpPr txBox="1">
            <a:spLocks noChangeArrowheads="1"/>
          </p:cNvSpPr>
          <p:nvPr/>
        </p:nvSpPr>
        <p:spPr bwMode="auto">
          <a:xfrm>
            <a:off x="6842126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42" name="Text Box 127"/>
          <p:cNvSpPr txBox="1">
            <a:spLocks noChangeArrowheads="1"/>
          </p:cNvSpPr>
          <p:nvPr/>
        </p:nvSpPr>
        <p:spPr bwMode="auto">
          <a:xfrm>
            <a:off x="8682038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343" name="Text Box 128"/>
          <p:cNvSpPr txBox="1">
            <a:spLocks noChangeArrowheads="1"/>
          </p:cNvSpPr>
          <p:nvPr/>
        </p:nvSpPr>
        <p:spPr bwMode="auto">
          <a:xfrm>
            <a:off x="7429501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44" name="Text Box 129"/>
          <p:cNvSpPr txBox="1">
            <a:spLocks noChangeArrowheads="1"/>
          </p:cNvSpPr>
          <p:nvPr/>
        </p:nvSpPr>
        <p:spPr bwMode="auto">
          <a:xfrm>
            <a:off x="7781926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10</a:t>
            </a:r>
          </a:p>
        </p:txBody>
      </p:sp>
      <p:sp>
        <p:nvSpPr>
          <p:cNvPr id="9345" name="Text Box 130"/>
          <p:cNvSpPr txBox="1">
            <a:spLocks noChangeArrowheads="1"/>
          </p:cNvSpPr>
          <p:nvPr/>
        </p:nvSpPr>
        <p:spPr bwMode="auto">
          <a:xfrm>
            <a:off x="9734551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346" name="Text Box 131"/>
          <p:cNvSpPr txBox="1">
            <a:spLocks noChangeArrowheads="1"/>
          </p:cNvSpPr>
          <p:nvPr/>
        </p:nvSpPr>
        <p:spPr bwMode="auto">
          <a:xfrm>
            <a:off x="7920038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347" name="Text Box 132"/>
          <p:cNvSpPr txBox="1">
            <a:spLocks noChangeArrowheads="1"/>
          </p:cNvSpPr>
          <p:nvPr/>
        </p:nvSpPr>
        <p:spPr bwMode="auto">
          <a:xfrm>
            <a:off x="7546976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cxnSp>
        <p:nvCxnSpPr>
          <p:cNvPr id="9348" name="AutoShape 133"/>
          <p:cNvCxnSpPr>
            <a:cxnSpLocks noChangeShapeType="1"/>
            <a:stCxn id="9351" idx="0"/>
            <a:endCxn id="9327" idx="4"/>
          </p:cNvCxnSpPr>
          <p:nvPr/>
        </p:nvCxnSpPr>
        <p:spPr bwMode="auto">
          <a:xfrm flipH="1" flipV="1">
            <a:off x="9348788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9" name="Text Box 134"/>
          <p:cNvSpPr txBox="1">
            <a:spLocks noChangeArrowheads="1"/>
          </p:cNvSpPr>
          <p:nvPr/>
        </p:nvSpPr>
        <p:spPr bwMode="auto">
          <a:xfrm>
            <a:off x="9063038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6</a:t>
            </a:r>
          </a:p>
        </p:txBody>
      </p:sp>
      <p:sp>
        <p:nvSpPr>
          <p:cNvPr id="9350" name="Oval 135"/>
          <p:cNvSpPr>
            <a:spLocks noChangeArrowheads="1"/>
          </p:cNvSpPr>
          <p:nvPr/>
        </p:nvSpPr>
        <p:spPr bwMode="auto">
          <a:xfrm>
            <a:off x="8548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sp>
        <p:nvSpPr>
          <p:cNvPr id="9351" name="Oval 136"/>
          <p:cNvSpPr>
            <a:spLocks noChangeArrowheads="1"/>
          </p:cNvSpPr>
          <p:nvPr/>
        </p:nvSpPr>
        <p:spPr bwMode="auto">
          <a:xfrm>
            <a:off x="9240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H</a:t>
            </a:r>
          </a:p>
        </p:txBody>
      </p:sp>
      <p:cxnSp>
        <p:nvCxnSpPr>
          <p:cNvPr id="9352" name="AutoShape 137"/>
          <p:cNvCxnSpPr>
            <a:cxnSpLocks noChangeShapeType="1"/>
            <a:stCxn id="9350" idx="4"/>
            <a:endCxn id="9331" idx="0"/>
          </p:cNvCxnSpPr>
          <p:nvPr/>
        </p:nvCxnSpPr>
        <p:spPr bwMode="auto">
          <a:xfrm>
            <a:off x="8701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3" name="Text Box 138"/>
          <p:cNvSpPr txBox="1">
            <a:spLocks noChangeArrowheads="1"/>
          </p:cNvSpPr>
          <p:nvPr/>
        </p:nvSpPr>
        <p:spPr bwMode="auto">
          <a:xfrm>
            <a:off x="8150226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11</a:t>
            </a:r>
          </a:p>
        </p:txBody>
      </p:sp>
      <p:cxnSp>
        <p:nvCxnSpPr>
          <p:cNvPr id="9354" name="AutoShape 139"/>
          <p:cNvCxnSpPr>
            <a:cxnSpLocks noChangeShapeType="1"/>
            <a:stCxn id="9350" idx="3"/>
            <a:endCxn id="9328" idx="7"/>
          </p:cNvCxnSpPr>
          <p:nvPr/>
        </p:nvCxnSpPr>
        <p:spPr bwMode="auto">
          <a:xfrm flipH="1">
            <a:off x="8094664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5" name="Text Box 140"/>
          <p:cNvSpPr txBox="1">
            <a:spLocks noChangeArrowheads="1"/>
          </p:cNvSpPr>
          <p:nvPr/>
        </p:nvSpPr>
        <p:spPr bwMode="auto">
          <a:xfrm>
            <a:off x="8081963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15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Data Structure for Kruskal’s Algorithm</a:t>
            </a:r>
            <a:endParaRPr lang="en-US" altLang="en-US" sz="4000">
              <a:cs typeface="Tahoma" pitchFamily="34" charset="0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The algorithm maintains a forest of trees</a:t>
            </a:r>
          </a:p>
          <a:p>
            <a:pPr eaLnBrk="1" hangingPunct="1"/>
            <a:r>
              <a:rPr lang="en-US" altLang="en-US" sz="2600"/>
              <a:t>A priority queue extracts the edges by increasing weight</a:t>
            </a:r>
          </a:p>
          <a:p>
            <a:pPr eaLnBrk="1" hangingPunct="1"/>
            <a:r>
              <a:rPr lang="en-US" altLang="en-US" sz="2600"/>
              <a:t>An edge is accepted it if connects distinct trees</a:t>
            </a:r>
          </a:p>
          <a:p>
            <a:pPr eaLnBrk="1" hangingPunct="1"/>
            <a:r>
              <a:rPr lang="en-US" altLang="en-US" sz="2600"/>
              <a:t>We need a data structure that maintains a </a:t>
            </a:r>
            <a:r>
              <a:rPr lang="en-US" altLang="en-US" sz="2600">
                <a:solidFill>
                  <a:schemeClr val="tx2"/>
                </a:solidFill>
              </a:rPr>
              <a:t>partition</a:t>
            </a:r>
            <a:r>
              <a:rPr lang="en-US" altLang="en-US" sz="2600"/>
              <a:t>, i.e., a collection of disjoint sets, with operations:</a:t>
            </a:r>
          </a:p>
          <a:p>
            <a:pPr lvl="1" eaLnBrk="1" hangingPunct="1"/>
            <a:r>
              <a:rPr lang="en-US" altLang="en-US" sz="2200">
                <a:solidFill>
                  <a:srgbClr val="C52D2D"/>
                </a:solidFill>
              </a:rPr>
              <a:t>makeSet</a:t>
            </a:r>
            <a:r>
              <a:rPr lang="en-US" altLang="en-US" sz="2200"/>
              <a:t>(u): create a set consisting of u</a:t>
            </a:r>
            <a:endParaRPr lang="en-US" altLang="en-US" sz="2200">
              <a:solidFill>
                <a:srgbClr val="C52D2D"/>
              </a:solidFill>
            </a:endParaRPr>
          </a:p>
          <a:p>
            <a:pPr lvl="1" eaLnBrk="1" hangingPunct="1"/>
            <a:r>
              <a:rPr lang="en-US" altLang="en-US" sz="2200">
                <a:solidFill>
                  <a:srgbClr val="C52D2D"/>
                </a:solidFill>
              </a:rPr>
              <a:t>find</a:t>
            </a:r>
            <a:r>
              <a:rPr lang="en-US" altLang="en-US" sz="2200"/>
              <a:t>(u): return the set storing u</a:t>
            </a:r>
          </a:p>
          <a:p>
            <a:pPr lvl="1" eaLnBrk="1" hangingPunct="1"/>
            <a:r>
              <a:rPr lang="en-US" altLang="en-US" sz="2200">
                <a:solidFill>
                  <a:srgbClr val="C52D2D"/>
                </a:solidFill>
              </a:rPr>
              <a:t>union</a:t>
            </a:r>
            <a:r>
              <a:rPr lang="en-US" altLang="en-US" sz="2200"/>
              <a:t>(A, B): replace sets A and B with their union</a:t>
            </a:r>
          </a:p>
        </p:txBody>
      </p:sp>
    </p:spTree>
    <p:extLst>
      <p:ext uri="{BB962C8B-B14F-4D97-AF65-F5344CB8AC3E}">
        <p14:creationId xmlns:p14="http://schemas.microsoft.com/office/powerpoint/2010/main" val="12364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 of List-based Partition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5816600" cy="480059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Each set is stored in a sequence</a:t>
            </a:r>
          </a:p>
          <a:p>
            <a:pPr eaLnBrk="1" hangingPunct="1"/>
            <a:r>
              <a:rPr lang="en-US" altLang="en-US" sz="2000" dirty="0"/>
              <a:t>Each element has a reference back to the set</a:t>
            </a:r>
          </a:p>
          <a:p>
            <a:pPr lvl="1" eaLnBrk="1" hangingPunct="1"/>
            <a:r>
              <a:rPr lang="en-US" altLang="en-US" sz="2000" dirty="0"/>
              <a:t>operation</a:t>
            </a:r>
            <a:r>
              <a:rPr lang="en-US" altLang="en-US" sz="2000" dirty="0">
                <a:solidFill>
                  <a:srgbClr val="C52D2D"/>
                </a:solidFill>
              </a:rPr>
              <a:t> find</a:t>
            </a:r>
            <a:r>
              <a:rPr lang="en-US" altLang="en-US" sz="2000" dirty="0"/>
              <a:t>(u) takes O(1) time, and returns the set of which u is a member.</a:t>
            </a:r>
          </a:p>
          <a:p>
            <a:pPr lvl="1" eaLnBrk="1" hangingPunct="1"/>
            <a:r>
              <a:rPr lang="en-US" altLang="en-US" sz="2000" dirty="0"/>
              <a:t>in operation </a:t>
            </a:r>
            <a:r>
              <a:rPr lang="en-US" altLang="en-US" sz="2000" dirty="0">
                <a:solidFill>
                  <a:srgbClr val="C52D2D"/>
                </a:solidFill>
              </a:rPr>
              <a:t>union</a:t>
            </a:r>
            <a:r>
              <a:rPr lang="en-US" altLang="en-US" sz="2000" dirty="0"/>
              <a:t>(A,B), we move the elements of the smaller set to the sequence of the larger set and update their references</a:t>
            </a:r>
          </a:p>
          <a:p>
            <a:pPr lvl="1" eaLnBrk="1" hangingPunct="1"/>
            <a:r>
              <a:rPr lang="en-US" altLang="en-US" sz="2000" dirty="0"/>
              <a:t>the time for operation </a:t>
            </a:r>
            <a:r>
              <a:rPr lang="en-US" altLang="en-US" sz="2000" dirty="0">
                <a:solidFill>
                  <a:srgbClr val="C52D2D"/>
                </a:solidFill>
              </a:rPr>
              <a:t>union</a:t>
            </a:r>
            <a:r>
              <a:rPr lang="en-US" altLang="en-US" sz="2000" dirty="0"/>
              <a:t>(A,B) is min(|A|, |B|)</a:t>
            </a:r>
          </a:p>
          <a:p>
            <a:pPr eaLnBrk="1" hangingPunct="1"/>
            <a:r>
              <a:rPr lang="en-US" altLang="en-US" sz="2000" dirty="0"/>
              <a:t>Whenever an element is processed, it goes into a set of size at least double, hence each element is processed at most log n times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498" y="2209800"/>
            <a:ext cx="4111688" cy="174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Partition-Based Implementation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Partition-based version of Kruskal’s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Cluster merges as unions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Cluster locations as finds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Running time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log </a:t>
            </a:r>
            <a:r>
              <a:rPr lang="en-US" altLang="lv-LV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PQ operations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lv-LV" sz="200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UF operations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lv-LV" sz="200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502400" y="1676400"/>
            <a:ext cx="4800600" cy="4800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KruskalMST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Initialize a partition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each vertex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P.makeSet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let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Insert all edges into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Q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lv-LV" sz="1800" b="1" i="1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the </a:t>
            </a:r>
            <a:r>
              <a:rPr lang="en-US" altLang="lv-LV" sz="1800">
                <a:solidFill>
                  <a:srgbClr val="8186C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union of the MSTs of the clusters}</a:t>
            </a:r>
            <a:endParaRPr lang="en-US" altLang="lv-LV" sz="1800">
              <a:solidFill>
                <a:srgbClr val="8186C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has fewer than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lv-LV" sz="18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edges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G.endVertices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P.find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i="1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P.find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if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Add edge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P.union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lv-LV" sz="1800" b="1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76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Analysis of List-based Representation</a:t>
            </a:r>
          </a:p>
        </p:txBody>
      </p:sp>
      <p:sp>
        <p:nvSpPr>
          <p:cNvPr id="265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When doing a union, always move elements from the smaller set to the larger set</a:t>
            </a:r>
          </a:p>
          <a:p>
            <a:pPr lvl="1" eaLnBrk="1" hangingPunct="1">
              <a:defRPr/>
            </a:pPr>
            <a:r>
              <a:rPr lang="en-US" dirty="0" smtClean="0"/>
              <a:t>Each time an element is moved it goes to a set of size at least double its old set</a:t>
            </a:r>
          </a:p>
          <a:p>
            <a:pPr lvl="1" eaLnBrk="1" hangingPunct="1">
              <a:defRPr/>
            </a:pPr>
            <a:r>
              <a:rPr lang="en-US" dirty="0" smtClean="0"/>
              <a:t>Thus, an element can be moved at most O(log n) times</a:t>
            </a:r>
          </a:p>
          <a:p>
            <a:pPr eaLnBrk="1" hangingPunct="1">
              <a:defRPr/>
            </a:pPr>
            <a:r>
              <a:rPr lang="en-US" dirty="0" smtClean="0"/>
              <a:t>Total time needed to do n unions and finds is O(n log n).</a:t>
            </a:r>
          </a:p>
        </p:txBody>
      </p:sp>
    </p:spTree>
    <p:extLst>
      <p:ext uri="{BB962C8B-B14F-4D97-AF65-F5344CB8AC3E}">
        <p14:creationId xmlns:p14="http://schemas.microsoft.com/office/powerpoint/2010/main" val="295093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Tree-based Implementation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lv-LV"/>
              <a:t>Each element is stored in a node, which contains a pointer to a </a:t>
            </a:r>
            <a:r>
              <a:rPr lang="en-US" altLang="lv-LV">
                <a:solidFill>
                  <a:schemeClr val="tx2"/>
                </a:solidFill>
              </a:rPr>
              <a:t>set</a:t>
            </a:r>
            <a:r>
              <a:rPr lang="en-US" altLang="lv-LV"/>
              <a:t>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A node v whose set pointer points back to v is also a set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Each set is a tree, rooted at a node with a self-referencing set pointer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For example: The sets “1”, “2”, and “5”:</a:t>
            </a:r>
          </a:p>
          <a:p>
            <a:pPr eaLnBrk="1" hangingPunct="1">
              <a:lnSpc>
                <a:spcPct val="80000"/>
              </a:lnSpc>
            </a:pPr>
            <a:endParaRPr lang="en-US" altLang="lv-LV"/>
          </a:p>
        </p:txBody>
      </p:sp>
      <p:sp>
        <p:nvSpPr>
          <p:cNvPr id="9222" name="AutoShape 7"/>
          <p:cNvSpPr>
            <a:spLocks noChangeAspect="1" noChangeArrowheads="1" noTextEdit="1"/>
          </p:cNvSpPr>
          <p:nvPr/>
        </p:nvSpPr>
        <p:spPr bwMode="auto">
          <a:xfrm>
            <a:off x="4114800" y="3946526"/>
            <a:ext cx="4876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H="1" flipV="1">
            <a:off x="8023225" y="6103938"/>
            <a:ext cx="463550" cy="24606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4" name="Freeform 10"/>
          <p:cNvSpPr>
            <a:spLocks/>
          </p:cNvSpPr>
          <p:nvPr/>
        </p:nvSpPr>
        <p:spPr bwMode="auto">
          <a:xfrm>
            <a:off x="7915276" y="6046788"/>
            <a:ext cx="138113" cy="100012"/>
          </a:xfrm>
          <a:custGeom>
            <a:avLst/>
            <a:gdLst>
              <a:gd name="T0" fmla="*/ 96838 w 87"/>
              <a:gd name="T1" fmla="*/ 100012 h 63"/>
              <a:gd name="T2" fmla="*/ 0 w 87"/>
              <a:gd name="T3" fmla="*/ 0 h 63"/>
              <a:gd name="T4" fmla="*/ 138113 w 87"/>
              <a:gd name="T5" fmla="*/ 22225 h 63"/>
              <a:gd name="T6" fmla="*/ 96838 w 87"/>
              <a:gd name="T7" fmla="*/ 100012 h 63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3"/>
              <a:gd name="T14" fmla="*/ 87 w 87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3">
                <a:moveTo>
                  <a:pt x="61" y="63"/>
                </a:moveTo>
                <a:lnTo>
                  <a:pt x="0" y="0"/>
                </a:lnTo>
                <a:lnTo>
                  <a:pt x="87" y="14"/>
                </a:lnTo>
                <a:lnTo>
                  <a:pt x="61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V="1">
            <a:off x="7740651" y="5580064"/>
            <a:ext cx="155575" cy="3635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6" name="Freeform 12"/>
          <p:cNvSpPr>
            <a:spLocks/>
          </p:cNvSpPr>
          <p:nvPr/>
        </p:nvSpPr>
        <p:spPr bwMode="auto">
          <a:xfrm>
            <a:off x="7850188" y="5468938"/>
            <a:ext cx="93662" cy="138112"/>
          </a:xfrm>
          <a:custGeom>
            <a:avLst/>
            <a:gdLst>
              <a:gd name="T0" fmla="*/ 0 w 59"/>
              <a:gd name="T1" fmla="*/ 104775 h 87"/>
              <a:gd name="T2" fmla="*/ 93662 w 59"/>
              <a:gd name="T3" fmla="*/ 0 h 87"/>
              <a:gd name="T4" fmla="*/ 82550 w 59"/>
              <a:gd name="T5" fmla="*/ 138112 h 87"/>
              <a:gd name="T6" fmla="*/ 0 w 59"/>
              <a:gd name="T7" fmla="*/ 104775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7"/>
              <a:gd name="T14" fmla="*/ 59 w 59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7">
                <a:moveTo>
                  <a:pt x="0" y="66"/>
                </a:moveTo>
                <a:lnTo>
                  <a:pt x="59" y="0"/>
                </a:lnTo>
                <a:lnTo>
                  <a:pt x="52" y="87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 flipV="1">
            <a:off x="6451601" y="5537200"/>
            <a:ext cx="220663" cy="4064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8" name="Freeform 14"/>
          <p:cNvSpPr>
            <a:spLocks/>
          </p:cNvSpPr>
          <p:nvPr/>
        </p:nvSpPr>
        <p:spPr bwMode="auto">
          <a:xfrm>
            <a:off x="6627813" y="5429251"/>
            <a:ext cx="101600" cy="138113"/>
          </a:xfrm>
          <a:custGeom>
            <a:avLst/>
            <a:gdLst>
              <a:gd name="T0" fmla="*/ 0 w 64"/>
              <a:gd name="T1" fmla="*/ 96838 h 87"/>
              <a:gd name="T2" fmla="*/ 101600 w 64"/>
              <a:gd name="T3" fmla="*/ 0 h 87"/>
              <a:gd name="T4" fmla="*/ 77787 w 64"/>
              <a:gd name="T5" fmla="*/ 138113 h 87"/>
              <a:gd name="T6" fmla="*/ 0 w 64"/>
              <a:gd name="T7" fmla="*/ 96838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1"/>
                </a:moveTo>
                <a:lnTo>
                  <a:pt x="64" y="0"/>
                </a:lnTo>
                <a:lnTo>
                  <a:pt x="49" y="87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 flipH="1" flipV="1">
            <a:off x="4956176" y="4835526"/>
            <a:ext cx="207963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30" name="Freeform 16"/>
          <p:cNvSpPr>
            <a:spLocks/>
          </p:cNvSpPr>
          <p:nvPr/>
        </p:nvSpPr>
        <p:spPr bwMode="auto">
          <a:xfrm>
            <a:off x="4905375" y="4725988"/>
            <a:ext cx="95250" cy="138112"/>
          </a:xfrm>
          <a:custGeom>
            <a:avLst/>
            <a:gdLst>
              <a:gd name="T0" fmla="*/ 15875 w 60"/>
              <a:gd name="T1" fmla="*/ 138112 h 87"/>
              <a:gd name="T2" fmla="*/ 0 w 60"/>
              <a:gd name="T3" fmla="*/ 0 h 87"/>
              <a:gd name="T4" fmla="*/ 95250 w 60"/>
              <a:gd name="T5" fmla="*/ 100012 h 87"/>
              <a:gd name="T6" fmla="*/ 15875 w 60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10" y="87"/>
                </a:moveTo>
                <a:lnTo>
                  <a:pt x="0" y="0"/>
                </a:lnTo>
                <a:lnTo>
                  <a:pt x="60" y="63"/>
                </a:lnTo>
                <a:lnTo>
                  <a:pt x="10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 flipV="1">
            <a:off x="4349751" y="4827588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32" name="Freeform 18"/>
          <p:cNvSpPr>
            <a:spLocks/>
          </p:cNvSpPr>
          <p:nvPr/>
        </p:nvSpPr>
        <p:spPr bwMode="auto">
          <a:xfrm>
            <a:off x="4505325" y="4718051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33" name="Freeform 19"/>
          <p:cNvSpPr>
            <a:spLocks/>
          </p:cNvSpPr>
          <p:nvPr/>
        </p:nvSpPr>
        <p:spPr bwMode="auto">
          <a:xfrm>
            <a:off x="4552950" y="4383088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34" name="Freeform 20"/>
          <p:cNvSpPr>
            <a:spLocks/>
          </p:cNvSpPr>
          <p:nvPr/>
        </p:nvSpPr>
        <p:spPr bwMode="auto">
          <a:xfrm>
            <a:off x="4552950" y="4383088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4676775" y="4448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lv-LV" sz="1800"/>
          </a:p>
        </p:txBody>
      </p:sp>
      <p:sp>
        <p:nvSpPr>
          <p:cNvPr id="9236" name="Freeform 22"/>
          <p:cNvSpPr>
            <a:spLocks/>
          </p:cNvSpPr>
          <p:nvPr/>
        </p:nvSpPr>
        <p:spPr bwMode="auto">
          <a:xfrm>
            <a:off x="4959350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3421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3421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37" name="Freeform 23"/>
          <p:cNvSpPr>
            <a:spLocks/>
          </p:cNvSpPr>
          <p:nvPr/>
        </p:nvSpPr>
        <p:spPr bwMode="auto">
          <a:xfrm>
            <a:off x="4959350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4787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4787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38" name="Rectangle 24"/>
          <p:cNvSpPr>
            <a:spLocks noChangeArrowheads="1"/>
          </p:cNvSpPr>
          <p:nvPr/>
        </p:nvSpPr>
        <p:spPr bwMode="auto">
          <a:xfrm>
            <a:off x="5080000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lv-LV" sz="1800"/>
          </a:p>
        </p:txBody>
      </p:sp>
      <p:sp>
        <p:nvSpPr>
          <p:cNvPr id="9239" name="Freeform 25"/>
          <p:cNvSpPr>
            <a:spLocks/>
          </p:cNvSpPr>
          <p:nvPr/>
        </p:nvSpPr>
        <p:spPr bwMode="auto">
          <a:xfrm>
            <a:off x="4146550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2979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2979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40" name="Freeform 26"/>
          <p:cNvSpPr>
            <a:spLocks/>
          </p:cNvSpPr>
          <p:nvPr/>
        </p:nvSpPr>
        <p:spPr bwMode="auto">
          <a:xfrm>
            <a:off x="4146550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4267200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lv-LV" sz="1800"/>
          </a:p>
        </p:txBody>
      </p:sp>
      <p:sp>
        <p:nvSpPr>
          <p:cNvPr id="9242" name="Freeform 28"/>
          <p:cNvSpPr>
            <a:spLocks/>
          </p:cNvSpPr>
          <p:nvPr/>
        </p:nvSpPr>
        <p:spPr bwMode="auto">
          <a:xfrm>
            <a:off x="4743451" y="4065589"/>
            <a:ext cx="519113" cy="568325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7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4699001" y="4246564"/>
            <a:ext cx="87313" cy="136525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4" name="Line 30"/>
          <p:cNvSpPr>
            <a:spLocks noChangeShapeType="1"/>
          </p:cNvSpPr>
          <p:nvPr/>
        </p:nvSpPr>
        <p:spPr bwMode="auto">
          <a:xfrm flipH="1" flipV="1">
            <a:off x="6642101" y="4835526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6589714" y="4725988"/>
            <a:ext cx="96837" cy="138112"/>
          </a:xfrm>
          <a:custGeom>
            <a:avLst/>
            <a:gdLst>
              <a:gd name="T0" fmla="*/ 17462 w 61"/>
              <a:gd name="T1" fmla="*/ 138112 h 87"/>
              <a:gd name="T2" fmla="*/ 0 w 61"/>
              <a:gd name="T3" fmla="*/ 0 h 87"/>
              <a:gd name="T4" fmla="*/ 96837 w 61"/>
              <a:gd name="T5" fmla="*/ 100012 h 87"/>
              <a:gd name="T6" fmla="*/ 17462 w 61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6" name="Line 32"/>
          <p:cNvSpPr>
            <a:spLocks noChangeShapeType="1"/>
          </p:cNvSpPr>
          <p:nvPr/>
        </p:nvSpPr>
        <p:spPr bwMode="auto">
          <a:xfrm flipV="1">
            <a:off x="6034088" y="4827588"/>
            <a:ext cx="201612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7" name="Freeform 33"/>
          <p:cNvSpPr>
            <a:spLocks/>
          </p:cNvSpPr>
          <p:nvPr/>
        </p:nvSpPr>
        <p:spPr bwMode="auto">
          <a:xfrm>
            <a:off x="6191250" y="4718051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48" name="Freeform 34"/>
          <p:cNvSpPr>
            <a:spLocks/>
          </p:cNvSpPr>
          <p:nvPr/>
        </p:nvSpPr>
        <p:spPr bwMode="auto">
          <a:xfrm>
            <a:off x="6238875" y="4383088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49" name="Freeform 35"/>
          <p:cNvSpPr>
            <a:spLocks/>
          </p:cNvSpPr>
          <p:nvPr/>
        </p:nvSpPr>
        <p:spPr bwMode="auto">
          <a:xfrm>
            <a:off x="6238875" y="4383088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50" name="Rectangle 36"/>
          <p:cNvSpPr>
            <a:spLocks noChangeArrowheads="1"/>
          </p:cNvSpPr>
          <p:nvPr/>
        </p:nvSpPr>
        <p:spPr bwMode="auto">
          <a:xfrm>
            <a:off x="6364288" y="4448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lv-LV" sz="1800"/>
          </a:p>
        </p:txBody>
      </p:sp>
      <p:sp>
        <p:nvSpPr>
          <p:cNvPr id="9251" name="Freeform 37"/>
          <p:cNvSpPr>
            <a:spLocks/>
          </p:cNvSpPr>
          <p:nvPr/>
        </p:nvSpPr>
        <p:spPr bwMode="auto">
          <a:xfrm>
            <a:off x="6645275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3421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3421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52" name="Freeform 38"/>
          <p:cNvSpPr>
            <a:spLocks/>
          </p:cNvSpPr>
          <p:nvPr/>
        </p:nvSpPr>
        <p:spPr bwMode="auto">
          <a:xfrm>
            <a:off x="6645275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53" name="Rectangle 39"/>
          <p:cNvSpPr>
            <a:spLocks noChangeArrowheads="1"/>
          </p:cNvSpPr>
          <p:nvPr/>
        </p:nvSpPr>
        <p:spPr bwMode="auto">
          <a:xfrm>
            <a:off x="6767513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lv-LV" sz="1800"/>
          </a:p>
        </p:txBody>
      </p:sp>
      <p:sp>
        <p:nvSpPr>
          <p:cNvPr id="9254" name="Freeform 40"/>
          <p:cNvSpPr>
            <a:spLocks/>
          </p:cNvSpPr>
          <p:nvPr/>
        </p:nvSpPr>
        <p:spPr bwMode="auto">
          <a:xfrm>
            <a:off x="5832475" y="5060950"/>
            <a:ext cx="406400" cy="407988"/>
          </a:xfrm>
          <a:custGeom>
            <a:avLst/>
            <a:gdLst>
              <a:gd name="T0" fmla="*/ 0 w 921"/>
              <a:gd name="T1" fmla="*/ 203994 h 922"/>
              <a:gd name="T2" fmla="*/ 202979 w 921"/>
              <a:gd name="T3" fmla="*/ 0 h 922"/>
              <a:gd name="T4" fmla="*/ 406400 w 921"/>
              <a:gd name="T5" fmla="*/ 203994 h 922"/>
              <a:gd name="T6" fmla="*/ 406400 w 921"/>
              <a:gd name="T7" fmla="*/ 203994 h 922"/>
              <a:gd name="T8" fmla="*/ 202979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55" name="Freeform 41"/>
          <p:cNvSpPr>
            <a:spLocks/>
          </p:cNvSpPr>
          <p:nvPr/>
        </p:nvSpPr>
        <p:spPr bwMode="auto">
          <a:xfrm>
            <a:off x="5832475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1612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1612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7" y="0"/>
                </a:cubicBezTo>
                <a:cubicBezTo>
                  <a:pt x="198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8" y="257"/>
                  <a:pt x="127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56" name="Rectangle 42"/>
          <p:cNvSpPr>
            <a:spLocks noChangeArrowheads="1"/>
          </p:cNvSpPr>
          <p:nvPr/>
        </p:nvSpPr>
        <p:spPr bwMode="auto">
          <a:xfrm>
            <a:off x="5954713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lv-LV" sz="1800"/>
          </a:p>
        </p:txBody>
      </p:sp>
      <p:sp>
        <p:nvSpPr>
          <p:cNvPr id="9257" name="Freeform 43"/>
          <p:cNvSpPr>
            <a:spLocks/>
          </p:cNvSpPr>
          <p:nvPr/>
        </p:nvSpPr>
        <p:spPr bwMode="auto">
          <a:xfrm>
            <a:off x="6429376" y="4065589"/>
            <a:ext cx="519113" cy="568325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7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58" name="Freeform 44"/>
          <p:cNvSpPr>
            <a:spLocks/>
          </p:cNvSpPr>
          <p:nvPr/>
        </p:nvSpPr>
        <p:spPr bwMode="auto">
          <a:xfrm>
            <a:off x="6384926" y="4246564"/>
            <a:ext cx="87313" cy="136525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59" name="Line 45"/>
          <p:cNvSpPr>
            <a:spLocks noChangeShapeType="1"/>
          </p:cNvSpPr>
          <p:nvPr/>
        </p:nvSpPr>
        <p:spPr bwMode="auto">
          <a:xfrm flipH="1" flipV="1">
            <a:off x="8550276" y="4835526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60" name="Freeform 46"/>
          <p:cNvSpPr>
            <a:spLocks/>
          </p:cNvSpPr>
          <p:nvPr/>
        </p:nvSpPr>
        <p:spPr bwMode="auto">
          <a:xfrm>
            <a:off x="8497889" y="4725988"/>
            <a:ext cx="98425" cy="138112"/>
          </a:xfrm>
          <a:custGeom>
            <a:avLst/>
            <a:gdLst>
              <a:gd name="T0" fmla="*/ 17463 w 62"/>
              <a:gd name="T1" fmla="*/ 138112 h 87"/>
              <a:gd name="T2" fmla="*/ 0 w 62"/>
              <a:gd name="T3" fmla="*/ 0 h 87"/>
              <a:gd name="T4" fmla="*/ 98425 w 62"/>
              <a:gd name="T5" fmla="*/ 100012 h 87"/>
              <a:gd name="T6" fmla="*/ 17463 w 62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7"/>
              <a:gd name="T14" fmla="*/ 62 w 62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7">
                <a:moveTo>
                  <a:pt x="11" y="87"/>
                </a:moveTo>
                <a:lnTo>
                  <a:pt x="0" y="0"/>
                </a:lnTo>
                <a:lnTo>
                  <a:pt x="62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61" name="Line 47"/>
          <p:cNvSpPr>
            <a:spLocks noChangeShapeType="1"/>
          </p:cNvSpPr>
          <p:nvPr/>
        </p:nvSpPr>
        <p:spPr bwMode="auto">
          <a:xfrm flipV="1">
            <a:off x="7943851" y="4827588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62" name="Freeform 48"/>
          <p:cNvSpPr>
            <a:spLocks/>
          </p:cNvSpPr>
          <p:nvPr/>
        </p:nvSpPr>
        <p:spPr bwMode="auto">
          <a:xfrm>
            <a:off x="8099425" y="4718051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80963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63" name="Freeform 49"/>
          <p:cNvSpPr>
            <a:spLocks/>
          </p:cNvSpPr>
          <p:nvPr/>
        </p:nvSpPr>
        <p:spPr bwMode="auto">
          <a:xfrm>
            <a:off x="8147050" y="4383088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64" name="Freeform 50"/>
          <p:cNvSpPr>
            <a:spLocks/>
          </p:cNvSpPr>
          <p:nvPr/>
        </p:nvSpPr>
        <p:spPr bwMode="auto">
          <a:xfrm>
            <a:off x="8147050" y="4383088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65" name="Rectangle 51"/>
          <p:cNvSpPr>
            <a:spLocks noChangeArrowheads="1"/>
          </p:cNvSpPr>
          <p:nvPr/>
        </p:nvSpPr>
        <p:spPr bwMode="auto">
          <a:xfrm>
            <a:off x="8272463" y="4448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lv-LV" sz="1800"/>
          </a:p>
        </p:txBody>
      </p:sp>
      <p:sp>
        <p:nvSpPr>
          <p:cNvPr id="9266" name="Freeform 52"/>
          <p:cNvSpPr>
            <a:spLocks/>
          </p:cNvSpPr>
          <p:nvPr/>
        </p:nvSpPr>
        <p:spPr bwMode="auto">
          <a:xfrm>
            <a:off x="8553450" y="50609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67" name="Freeform 53"/>
          <p:cNvSpPr>
            <a:spLocks/>
          </p:cNvSpPr>
          <p:nvPr/>
        </p:nvSpPr>
        <p:spPr bwMode="auto">
          <a:xfrm>
            <a:off x="8553450" y="5060950"/>
            <a:ext cx="407988" cy="407988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8 w 257"/>
              <a:gd name="T5" fmla="*/ 204788 h 257"/>
              <a:gd name="T6" fmla="*/ 407988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8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68" name="Rectangle 54"/>
          <p:cNvSpPr>
            <a:spLocks noChangeArrowheads="1"/>
          </p:cNvSpPr>
          <p:nvPr/>
        </p:nvSpPr>
        <p:spPr bwMode="auto">
          <a:xfrm>
            <a:off x="8610600" y="51276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lv-LV" sz="1800"/>
          </a:p>
        </p:txBody>
      </p:sp>
      <p:sp>
        <p:nvSpPr>
          <p:cNvPr id="9269" name="Freeform 55"/>
          <p:cNvSpPr>
            <a:spLocks/>
          </p:cNvSpPr>
          <p:nvPr/>
        </p:nvSpPr>
        <p:spPr bwMode="auto">
          <a:xfrm>
            <a:off x="7740650" y="5060950"/>
            <a:ext cx="406400" cy="407988"/>
          </a:xfrm>
          <a:custGeom>
            <a:avLst/>
            <a:gdLst>
              <a:gd name="T0" fmla="*/ 0 w 922"/>
              <a:gd name="T1" fmla="*/ 203994 h 922"/>
              <a:gd name="T2" fmla="*/ 203200 w 922"/>
              <a:gd name="T3" fmla="*/ 0 h 922"/>
              <a:gd name="T4" fmla="*/ 406400 w 922"/>
              <a:gd name="T5" fmla="*/ 203994 h 922"/>
              <a:gd name="T6" fmla="*/ 406400 w 922"/>
              <a:gd name="T7" fmla="*/ 203994 h 922"/>
              <a:gd name="T8" fmla="*/ 203200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70" name="Freeform 56"/>
          <p:cNvSpPr>
            <a:spLocks/>
          </p:cNvSpPr>
          <p:nvPr/>
        </p:nvSpPr>
        <p:spPr bwMode="auto">
          <a:xfrm>
            <a:off x="7740650" y="5060950"/>
            <a:ext cx="406400" cy="407988"/>
          </a:xfrm>
          <a:custGeom>
            <a:avLst/>
            <a:gdLst>
              <a:gd name="T0" fmla="*/ 0 w 256"/>
              <a:gd name="T1" fmla="*/ 204788 h 257"/>
              <a:gd name="T2" fmla="*/ 203200 w 256"/>
              <a:gd name="T3" fmla="*/ 0 h 257"/>
              <a:gd name="T4" fmla="*/ 406400 w 256"/>
              <a:gd name="T5" fmla="*/ 204788 h 257"/>
              <a:gd name="T6" fmla="*/ 406400 w 256"/>
              <a:gd name="T7" fmla="*/ 204788 h 257"/>
              <a:gd name="T8" fmla="*/ 203200 w 256"/>
              <a:gd name="T9" fmla="*/ 407988 h 257"/>
              <a:gd name="T10" fmla="*/ 0 w 256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71" name="Rectangle 57"/>
          <p:cNvSpPr>
            <a:spLocks noChangeArrowheads="1"/>
          </p:cNvSpPr>
          <p:nvPr/>
        </p:nvSpPr>
        <p:spPr bwMode="auto">
          <a:xfrm>
            <a:off x="7862888" y="5127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lv-LV" sz="1800"/>
          </a:p>
        </p:txBody>
      </p:sp>
      <p:sp>
        <p:nvSpPr>
          <p:cNvPr id="9272" name="Freeform 58"/>
          <p:cNvSpPr>
            <a:spLocks/>
          </p:cNvSpPr>
          <p:nvPr/>
        </p:nvSpPr>
        <p:spPr bwMode="auto">
          <a:xfrm>
            <a:off x="8337551" y="4065589"/>
            <a:ext cx="519113" cy="568325"/>
          </a:xfrm>
          <a:custGeom>
            <a:avLst/>
            <a:gdLst>
              <a:gd name="T0" fmla="*/ 215900 w 327"/>
              <a:gd name="T1" fmla="*/ 520700 h 358"/>
              <a:gd name="T2" fmla="*/ 500063 w 327"/>
              <a:gd name="T3" fmla="*/ 368300 h 358"/>
              <a:gd name="T4" fmla="*/ 284163 w 327"/>
              <a:gd name="T5" fmla="*/ 46037 h 358"/>
              <a:gd name="T6" fmla="*/ 0 w 327"/>
              <a:gd name="T7" fmla="*/ 196850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73" name="Freeform 59"/>
          <p:cNvSpPr>
            <a:spLocks/>
          </p:cNvSpPr>
          <p:nvPr/>
        </p:nvSpPr>
        <p:spPr bwMode="auto">
          <a:xfrm>
            <a:off x="8293101" y="4246564"/>
            <a:ext cx="87313" cy="136525"/>
          </a:xfrm>
          <a:custGeom>
            <a:avLst/>
            <a:gdLst>
              <a:gd name="T0" fmla="*/ 87313 w 55"/>
              <a:gd name="T1" fmla="*/ 0 h 86"/>
              <a:gd name="T2" fmla="*/ 57150 w 55"/>
              <a:gd name="T3" fmla="*/ 136525 h 86"/>
              <a:gd name="T4" fmla="*/ 0 w 55"/>
              <a:gd name="T5" fmla="*/ 9525 h 86"/>
              <a:gd name="T6" fmla="*/ 87313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74" name="Freeform 60"/>
          <p:cNvSpPr>
            <a:spLocks/>
          </p:cNvSpPr>
          <p:nvPr/>
        </p:nvSpPr>
        <p:spPr bwMode="auto">
          <a:xfrm>
            <a:off x="8281989" y="6146800"/>
            <a:ext cx="407987" cy="407988"/>
          </a:xfrm>
          <a:custGeom>
            <a:avLst/>
            <a:gdLst>
              <a:gd name="T0" fmla="*/ 0 w 922"/>
              <a:gd name="T1" fmla="*/ 203773 h 921"/>
              <a:gd name="T2" fmla="*/ 203994 w 922"/>
              <a:gd name="T3" fmla="*/ 0 h 921"/>
              <a:gd name="T4" fmla="*/ 407987 w 922"/>
              <a:gd name="T5" fmla="*/ 203773 h 921"/>
              <a:gd name="T6" fmla="*/ 407987 w 922"/>
              <a:gd name="T7" fmla="*/ 203773 h 921"/>
              <a:gd name="T8" fmla="*/ 203994 w 922"/>
              <a:gd name="T9" fmla="*/ 407988 h 921"/>
              <a:gd name="T10" fmla="*/ 0 w 922"/>
              <a:gd name="T11" fmla="*/ 203773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75" name="Freeform 61"/>
          <p:cNvSpPr>
            <a:spLocks/>
          </p:cNvSpPr>
          <p:nvPr/>
        </p:nvSpPr>
        <p:spPr bwMode="auto">
          <a:xfrm>
            <a:off x="8281989" y="6146800"/>
            <a:ext cx="407987" cy="407988"/>
          </a:xfrm>
          <a:custGeom>
            <a:avLst/>
            <a:gdLst>
              <a:gd name="T0" fmla="*/ 0 w 257"/>
              <a:gd name="T1" fmla="*/ 203200 h 257"/>
              <a:gd name="T2" fmla="*/ 204787 w 257"/>
              <a:gd name="T3" fmla="*/ 0 h 257"/>
              <a:gd name="T4" fmla="*/ 407987 w 257"/>
              <a:gd name="T5" fmla="*/ 203200 h 257"/>
              <a:gd name="T6" fmla="*/ 407987 w 257"/>
              <a:gd name="T7" fmla="*/ 203200 h 257"/>
              <a:gd name="T8" fmla="*/ 204787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7" y="58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76" name="Rectangle 62"/>
          <p:cNvSpPr>
            <a:spLocks noChangeArrowheads="1"/>
          </p:cNvSpPr>
          <p:nvPr/>
        </p:nvSpPr>
        <p:spPr bwMode="auto">
          <a:xfrm>
            <a:off x="8342313" y="6215064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lv-LV" sz="1800"/>
          </a:p>
        </p:txBody>
      </p:sp>
      <p:sp>
        <p:nvSpPr>
          <p:cNvPr id="9277" name="Freeform 63"/>
          <p:cNvSpPr>
            <a:spLocks/>
          </p:cNvSpPr>
          <p:nvPr/>
        </p:nvSpPr>
        <p:spPr bwMode="auto">
          <a:xfrm>
            <a:off x="7537450" y="5740400"/>
            <a:ext cx="406400" cy="406400"/>
          </a:xfrm>
          <a:custGeom>
            <a:avLst/>
            <a:gdLst>
              <a:gd name="T0" fmla="*/ 0 w 921"/>
              <a:gd name="T1" fmla="*/ 203200 h 922"/>
              <a:gd name="T2" fmla="*/ 202979 w 921"/>
              <a:gd name="T3" fmla="*/ 0 h 922"/>
              <a:gd name="T4" fmla="*/ 406400 w 921"/>
              <a:gd name="T5" fmla="*/ 203200 h 922"/>
              <a:gd name="T6" fmla="*/ 406400 w 921"/>
              <a:gd name="T7" fmla="*/ 203200 h 922"/>
              <a:gd name="T8" fmla="*/ 202979 w 921"/>
              <a:gd name="T9" fmla="*/ 406400 h 922"/>
              <a:gd name="T10" fmla="*/ 0 w 921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78" name="Freeform 64"/>
          <p:cNvSpPr>
            <a:spLocks/>
          </p:cNvSpPr>
          <p:nvPr/>
        </p:nvSpPr>
        <p:spPr bwMode="auto">
          <a:xfrm>
            <a:off x="7537450" y="5740400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8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8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79" name="Rectangle 65"/>
          <p:cNvSpPr>
            <a:spLocks noChangeArrowheads="1"/>
          </p:cNvSpPr>
          <p:nvPr/>
        </p:nvSpPr>
        <p:spPr bwMode="auto">
          <a:xfrm>
            <a:off x="7594601" y="5805489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lv-LV" sz="1800"/>
          </a:p>
        </p:txBody>
      </p:sp>
      <p:sp>
        <p:nvSpPr>
          <p:cNvPr id="9280" name="Freeform 66"/>
          <p:cNvSpPr>
            <a:spLocks/>
          </p:cNvSpPr>
          <p:nvPr/>
        </p:nvSpPr>
        <p:spPr bwMode="auto">
          <a:xfrm>
            <a:off x="6248400" y="5740400"/>
            <a:ext cx="406400" cy="406400"/>
          </a:xfrm>
          <a:custGeom>
            <a:avLst/>
            <a:gdLst>
              <a:gd name="T0" fmla="*/ 0 w 922"/>
              <a:gd name="T1" fmla="*/ 203200 h 922"/>
              <a:gd name="T2" fmla="*/ 203200 w 922"/>
              <a:gd name="T3" fmla="*/ 0 h 922"/>
              <a:gd name="T4" fmla="*/ 406400 w 922"/>
              <a:gd name="T5" fmla="*/ 203200 h 922"/>
              <a:gd name="T6" fmla="*/ 406400 w 922"/>
              <a:gd name="T7" fmla="*/ 203200 h 922"/>
              <a:gd name="T8" fmla="*/ 203200 w 922"/>
              <a:gd name="T9" fmla="*/ 406400 h 922"/>
              <a:gd name="T10" fmla="*/ 0 w 922"/>
              <a:gd name="T11" fmla="*/ 203200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9281" name="Freeform 67"/>
          <p:cNvSpPr>
            <a:spLocks/>
          </p:cNvSpPr>
          <p:nvPr/>
        </p:nvSpPr>
        <p:spPr bwMode="auto">
          <a:xfrm>
            <a:off x="6248400" y="5740400"/>
            <a:ext cx="406400" cy="406400"/>
          </a:xfrm>
          <a:custGeom>
            <a:avLst/>
            <a:gdLst>
              <a:gd name="T0" fmla="*/ 0 w 256"/>
              <a:gd name="T1" fmla="*/ 203200 h 256"/>
              <a:gd name="T2" fmla="*/ 203200 w 256"/>
              <a:gd name="T3" fmla="*/ 0 h 256"/>
              <a:gd name="T4" fmla="*/ 406400 w 256"/>
              <a:gd name="T5" fmla="*/ 203200 h 256"/>
              <a:gd name="T6" fmla="*/ 406400 w 256"/>
              <a:gd name="T7" fmla="*/ 203200 h 256"/>
              <a:gd name="T8" fmla="*/ 203200 w 256"/>
              <a:gd name="T9" fmla="*/ 406400 h 256"/>
              <a:gd name="T10" fmla="*/ 0 w 256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9282" name="Rectangle 68"/>
          <p:cNvSpPr>
            <a:spLocks noChangeArrowheads="1"/>
          </p:cNvSpPr>
          <p:nvPr/>
        </p:nvSpPr>
        <p:spPr bwMode="auto">
          <a:xfrm>
            <a:off x="6372225" y="58054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lv-LV" sz="1800"/>
          </a:p>
        </p:txBody>
      </p:sp>
    </p:spTree>
    <p:extLst>
      <p:ext uri="{BB962C8B-B14F-4D97-AF65-F5344CB8AC3E}">
        <p14:creationId xmlns:p14="http://schemas.microsoft.com/office/powerpoint/2010/main" val="174642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Union-Find Operations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To do a </a:t>
            </a:r>
            <a:r>
              <a:rPr lang="en-US" altLang="lv-LV" dirty="0">
                <a:solidFill>
                  <a:schemeClr val="tx2"/>
                </a:solidFill>
              </a:rPr>
              <a:t>union</a:t>
            </a:r>
            <a:r>
              <a:rPr lang="en-US" altLang="lv-LV" dirty="0"/>
              <a:t>, simply make the root of one tree point to the root of the other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lv-LV" dirty="0"/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To do a </a:t>
            </a:r>
            <a:r>
              <a:rPr lang="en-US" altLang="lv-LV" dirty="0">
                <a:solidFill>
                  <a:schemeClr val="tx2"/>
                </a:solidFill>
              </a:rPr>
              <a:t>find</a:t>
            </a:r>
            <a:r>
              <a:rPr lang="en-US" altLang="lv-LV" dirty="0"/>
              <a:t>, follow set-name pointers from the starting node until reaching a node whose set-name pointer refers back to itself</a:t>
            </a:r>
          </a:p>
        </p:txBody>
      </p:sp>
      <p:sp>
        <p:nvSpPr>
          <p:cNvPr id="10246" name="AutoShape 11"/>
          <p:cNvSpPr>
            <a:spLocks noChangeAspect="1" noChangeArrowheads="1" noTextEdit="1"/>
          </p:cNvSpPr>
          <p:nvPr/>
        </p:nvSpPr>
        <p:spPr bwMode="auto">
          <a:xfrm>
            <a:off x="7086600" y="1774825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47" name="Line 13"/>
          <p:cNvSpPr>
            <a:spLocks noChangeShapeType="1"/>
          </p:cNvSpPr>
          <p:nvPr/>
        </p:nvSpPr>
        <p:spPr bwMode="auto">
          <a:xfrm flipH="1" flipV="1">
            <a:off x="9315450" y="3936999"/>
            <a:ext cx="465138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48" name="Freeform 14"/>
          <p:cNvSpPr>
            <a:spLocks/>
          </p:cNvSpPr>
          <p:nvPr/>
        </p:nvSpPr>
        <p:spPr bwMode="auto">
          <a:xfrm>
            <a:off x="9207501" y="3879849"/>
            <a:ext cx="138113" cy="101600"/>
          </a:xfrm>
          <a:custGeom>
            <a:avLst/>
            <a:gdLst>
              <a:gd name="T0" fmla="*/ 96838 w 87"/>
              <a:gd name="T1" fmla="*/ 101600 h 64"/>
              <a:gd name="T2" fmla="*/ 0 w 87"/>
              <a:gd name="T3" fmla="*/ 0 h 64"/>
              <a:gd name="T4" fmla="*/ 138113 w 87"/>
              <a:gd name="T5" fmla="*/ 22225 h 64"/>
              <a:gd name="T6" fmla="*/ 96838 w 87"/>
              <a:gd name="T7" fmla="*/ 10160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49" name="Line 15"/>
          <p:cNvSpPr>
            <a:spLocks noChangeShapeType="1"/>
          </p:cNvSpPr>
          <p:nvPr/>
        </p:nvSpPr>
        <p:spPr bwMode="auto">
          <a:xfrm flipV="1">
            <a:off x="9031288" y="3411538"/>
            <a:ext cx="157162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0" name="Freeform 16"/>
          <p:cNvSpPr>
            <a:spLocks/>
          </p:cNvSpPr>
          <p:nvPr/>
        </p:nvSpPr>
        <p:spPr bwMode="auto">
          <a:xfrm>
            <a:off x="9142413" y="3300412"/>
            <a:ext cx="93662" cy="139700"/>
          </a:xfrm>
          <a:custGeom>
            <a:avLst/>
            <a:gdLst>
              <a:gd name="T0" fmla="*/ 0 w 59"/>
              <a:gd name="T1" fmla="*/ 104775 h 88"/>
              <a:gd name="T2" fmla="*/ 93662 w 59"/>
              <a:gd name="T3" fmla="*/ 0 h 88"/>
              <a:gd name="T4" fmla="*/ 82550 w 59"/>
              <a:gd name="T5" fmla="*/ 139700 h 88"/>
              <a:gd name="T6" fmla="*/ 0 w 59"/>
              <a:gd name="T7" fmla="*/ 104775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1" name="Line 17"/>
          <p:cNvSpPr>
            <a:spLocks noChangeShapeType="1"/>
          </p:cNvSpPr>
          <p:nvPr/>
        </p:nvSpPr>
        <p:spPr bwMode="auto">
          <a:xfrm flipV="1">
            <a:off x="7739063" y="3703638"/>
            <a:ext cx="222250" cy="40798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2" name="Freeform 18"/>
          <p:cNvSpPr>
            <a:spLocks/>
          </p:cNvSpPr>
          <p:nvPr/>
        </p:nvSpPr>
        <p:spPr bwMode="auto">
          <a:xfrm>
            <a:off x="7916863" y="3595687"/>
            <a:ext cx="101600" cy="138112"/>
          </a:xfrm>
          <a:custGeom>
            <a:avLst/>
            <a:gdLst>
              <a:gd name="T0" fmla="*/ 0 w 64"/>
              <a:gd name="T1" fmla="*/ 95250 h 87"/>
              <a:gd name="T2" fmla="*/ 101600 w 64"/>
              <a:gd name="T3" fmla="*/ 0 h 87"/>
              <a:gd name="T4" fmla="*/ 77787 w 64"/>
              <a:gd name="T5" fmla="*/ 138112 h 87"/>
              <a:gd name="T6" fmla="*/ 0 w 64"/>
              <a:gd name="T7" fmla="*/ 9525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3" name="Line 19"/>
          <p:cNvSpPr>
            <a:spLocks noChangeShapeType="1"/>
          </p:cNvSpPr>
          <p:nvPr/>
        </p:nvSpPr>
        <p:spPr bwMode="auto">
          <a:xfrm flipH="1" flipV="1">
            <a:off x="7931151" y="3000375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4" name="Freeform 20"/>
          <p:cNvSpPr>
            <a:spLocks/>
          </p:cNvSpPr>
          <p:nvPr/>
        </p:nvSpPr>
        <p:spPr bwMode="auto">
          <a:xfrm>
            <a:off x="7878764" y="2890837"/>
            <a:ext cx="96837" cy="138112"/>
          </a:xfrm>
          <a:custGeom>
            <a:avLst/>
            <a:gdLst>
              <a:gd name="T0" fmla="*/ 17462 w 61"/>
              <a:gd name="T1" fmla="*/ 138112 h 87"/>
              <a:gd name="T2" fmla="*/ 0 w 61"/>
              <a:gd name="T3" fmla="*/ 0 h 87"/>
              <a:gd name="T4" fmla="*/ 96837 w 61"/>
              <a:gd name="T5" fmla="*/ 100012 h 87"/>
              <a:gd name="T6" fmla="*/ 17462 w 61"/>
              <a:gd name="T7" fmla="*/ 138112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5" name="Line 21"/>
          <p:cNvSpPr>
            <a:spLocks noChangeShapeType="1"/>
          </p:cNvSpPr>
          <p:nvPr/>
        </p:nvSpPr>
        <p:spPr bwMode="auto">
          <a:xfrm flipV="1">
            <a:off x="7321551" y="2992437"/>
            <a:ext cx="201613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6" name="Freeform 22"/>
          <p:cNvSpPr>
            <a:spLocks/>
          </p:cNvSpPr>
          <p:nvPr/>
        </p:nvSpPr>
        <p:spPr bwMode="auto">
          <a:xfrm>
            <a:off x="7478713" y="2882900"/>
            <a:ext cx="95250" cy="138113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3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7" name="Freeform 23"/>
          <p:cNvSpPr>
            <a:spLocks/>
          </p:cNvSpPr>
          <p:nvPr/>
        </p:nvSpPr>
        <p:spPr bwMode="auto">
          <a:xfrm>
            <a:off x="7526339" y="2546349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58" name="Freeform 24"/>
          <p:cNvSpPr>
            <a:spLocks/>
          </p:cNvSpPr>
          <p:nvPr/>
        </p:nvSpPr>
        <p:spPr bwMode="auto">
          <a:xfrm>
            <a:off x="7526339" y="2546349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9" name="Rectangle 25"/>
          <p:cNvSpPr>
            <a:spLocks noChangeArrowheads="1"/>
          </p:cNvSpPr>
          <p:nvPr/>
        </p:nvSpPr>
        <p:spPr bwMode="auto">
          <a:xfrm>
            <a:off x="7650163" y="26114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lv-LV"/>
          </a:p>
        </p:txBody>
      </p:sp>
      <p:sp>
        <p:nvSpPr>
          <p:cNvPr id="10260" name="Freeform 26"/>
          <p:cNvSpPr>
            <a:spLocks/>
          </p:cNvSpPr>
          <p:nvPr/>
        </p:nvSpPr>
        <p:spPr bwMode="auto">
          <a:xfrm>
            <a:off x="7934325" y="3227388"/>
            <a:ext cx="407988" cy="407987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61" name="Freeform 27"/>
          <p:cNvSpPr>
            <a:spLocks/>
          </p:cNvSpPr>
          <p:nvPr/>
        </p:nvSpPr>
        <p:spPr bwMode="auto">
          <a:xfrm>
            <a:off x="7934325" y="3227388"/>
            <a:ext cx="407988" cy="407987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62" name="Rectangle 28"/>
          <p:cNvSpPr>
            <a:spLocks noChangeArrowheads="1"/>
          </p:cNvSpPr>
          <p:nvPr/>
        </p:nvSpPr>
        <p:spPr bwMode="auto">
          <a:xfrm>
            <a:off x="8053388" y="3290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lv-LV"/>
          </a:p>
        </p:txBody>
      </p:sp>
      <p:sp>
        <p:nvSpPr>
          <p:cNvPr id="10263" name="Freeform 29"/>
          <p:cNvSpPr>
            <a:spLocks/>
          </p:cNvSpPr>
          <p:nvPr/>
        </p:nvSpPr>
        <p:spPr bwMode="auto">
          <a:xfrm>
            <a:off x="7118350" y="3227388"/>
            <a:ext cx="407988" cy="407987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64" name="Freeform 30"/>
          <p:cNvSpPr>
            <a:spLocks/>
          </p:cNvSpPr>
          <p:nvPr/>
        </p:nvSpPr>
        <p:spPr bwMode="auto">
          <a:xfrm>
            <a:off x="7118350" y="3227388"/>
            <a:ext cx="407988" cy="407987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65" name="Rectangle 31"/>
          <p:cNvSpPr>
            <a:spLocks noChangeArrowheads="1"/>
          </p:cNvSpPr>
          <p:nvPr/>
        </p:nvSpPr>
        <p:spPr bwMode="auto">
          <a:xfrm>
            <a:off x="7239000" y="3290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lv-LV"/>
          </a:p>
        </p:txBody>
      </p:sp>
      <p:sp>
        <p:nvSpPr>
          <p:cNvPr id="10266" name="Freeform 32"/>
          <p:cNvSpPr>
            <a:spLocks noEditPoints="1"/>
          </p:cNvSpPr>
          <p:nvPr/>
        </p:nvSpPr>
        <p:spPr bwMode="auto">
          <a:xfrm>
            <a:off x="7716838" y="2251075"/>
            <a:ext cx="514350" cy="523875"/>
          </a:xfrm>
          <a:custGeom>
            <a:avLst/>
            <a:gdLst>
              <a:gd name="T0" fmla="*/ 247207 w 1161"/>
              <a:gd name="T1" fmla="*/ 508831 h 1184"/>
              <a:gd name="T2" fmla="*/ 207778 w 1161"/>
              <a:gd name="T3" fmla="*/ 497327 h 1184"/>
              <a:gd name="T4" fmla="*/ 298155 w 1161"/>
              <a:gd name="T5" fmla="*/ 503522 h 1184"/>
              <a:gd name="T6" fmla="*/ 276890 w 1161"/>
              <a:gd name="T7" fmla="*/ 522990 h 1184"/>
              <a:gd name="T8" fmla="*/ 336698 w 1161"/>
              <a:gd name="T9" fmla="*/ 500867 h 1184"/>
              <a:gd name="T10" fmla="*/ 360178 w 1161"/>
              <a:gd name="T11" fmla="*/ 517681 h 1184"/>
              <a:gd name="T12" fmla="*/ 336698 w 1161"/>
              <a:gd name="T13" fmla="*/ 500867 h 1184"/>
              <a:gd name="T14" fmla="*/ 398721 w 1161"/>
              <a:gd name="T15" fmla="*/ 482284 h 1184"/>
              <a:gd name="T16" fmla="*/ 420429 w 1161"/>
              <a:gd name="T17" fmla="*/ 492018 h 1184"/>
              <a:gd name="T18" fmla="*/ 400493 w 1161"/>
              <a:gd name="T19" fmla="*/ 503079 h 1184"/>
              <a:gd name="T20" fmla="*/ 439036 w 1161"/>
              <a:gd name="T21" fmla="*/ 452196 h 1184"/>
              <a:gd name="T22" fmla="*/ 467833 w 1161"/>
              <a:gd name="T23" fmla="*/ 450426 h 1184"/>
              <a:gd name="T24" fmla="*/ 439036 w 1161"/>
              <a:gd name="T25" fmla="*/ 452196 h 1184"/>
              <a:gd name="T26" fmla="*/ 480237 w 1161"/>
              <a:gd name="T27" fmla="*/ 391136 h 1184"/>
              <a:gd name="T28" fmla="*/ 500616 w 1161"/>
              <a:gd name="T29" fmla="*/ 393791 h 1184"/>
              <a:gd name="T30" fmla="*/ 490870 w 1161"/>
              <a:gd name="T31" fmla="*/ 414144 h 1184"/>
              <a:gd name="T32" fmla="*/ 491313 w 1161"/>
              <a:gd name="T33" fmla="*/ 349102 h 1184"/>
              <a:gd name="T34" fmla="*/ 493528 w 1161"/>
              <a:gd name="T35" fmla="*/ 330519 h 1184"/>
              <a:gd name="T36" fmla="*/ 512135 w 1161"/>
              <a:gd name="T37" fmla="*/ 348660 h 1184"/>
              <a:gd name="T38" fmla="*/ 498401 w 1161"/>
              <a:gd name="T39" fmla="*/ 361491 h 1184"/>
              <a:gd name="T40" fmla="*/ 489541 w 1161"/>
              <a:gd name="T41" fmla="*/ 272557 h 1184"/>
              <a:gd name="T42" fmla="*/ 513021 w 1161"/>
              <a:gd name="T43" fmla="*/ 289370 h 1184"/>
              <a:gd name="T44" fmla="*/ 480237 w 1161"/>
              <a:gd name="T45" fmla="*/ 234947 h 1184"/>
              <a:gd name="T46" fmla="*/ 492642 w 1161"/>
              <a:gd name="T47" fmla="*/ 208842 h 1184"/>
              <a:gd name="T48" fmla="*/ 480237 w 1161"/>
              <a:gd name="T49" fmla="*/ 234947 h 1184"/>
              <a:gd name="T50" fmla="*/ 450112 w 1161"/>
              <a:gd name="T51" fmla="*/ 149110 h 1184"/>
              <a:gd name="T52" fmla="*/ 470048 w 1161"/>
              <a:gd name="T53" fmla="*/ 184507 h 1184"/>
              <a:gd name="T54" fmla="*/ 412012 w 1161"/>
              <a:gd name="T55" fmla="*/ 119022 h 1184"/>
              <a:gd name="T56" fmla="*/ 409796 w 1161"/>
              <a:gd name="T57" fmla="*/ 103094 h 1184"/>
              <a:gd name="T58" fmla="*/ 428403 w 1161"/>
              <a:gd name="T59" fmla="*/ 106191 h 1184"/>
              <a:gd name="T60" fmla="*/ 422201 w 1161"/>
              <a:gd name="T61" fmla="*/ 131854 h 1184"/>
              <a:gd name="T62" fmla="*/ 375241 w 1161"/>
              <a:gd name="T63" fmla="*/ 84953 h 1184"/>
              <a:gd name="T64" fmla="*/ 376570 w 1161"/>
              <a:gd name="T65" fmla="*/ 61502 h 1184"/>
              <a:gd name="T66" fmla="*/ 394291 w 1161"/>
              <a:gd name="T67" fmla="*/ 74776 h 1184"/>
              <a:gd name="T68" fmla="*/ 331381 w 1161"/>
              <a:gd name="T69" fmla="*/ 56193 h 1184"/>
              <a:gd name="T70" fmla="*/ 314103 w 1161"/>
              <a:gd name="T71" fmla="*/ 48228 h 1184"/>
              <a:gd name="T72" fmla="*/ 339799 w 1161"/>
              <a:gd name="T73" fmla="*/ 37167 h 1184"/>
              <a:gd name="T74" fmla="*/ 345558 w 1161"/>
              <a:gd name="T75" fmla="*/ 53095 h 1184"/>
              <a:gd name="T76" fmla="*/ 258283 w 1161"/>
              <a:gd name="T77" fmla="*/ 27433 h 1184"/>
              <a:gd name="T78" fmla="*/ 283535 w 1161"/>
              <a:gd name="T79" fmla="*/ 13274 h 1184"/>
              <a:gd name="T80" fmla="*/ 220626 w 1161"/>
              <a:gd name="T81" fmla="*/ 21681 h 1184"/>
              <a:gd name="T82" fmla="*/ 201133 w 1161"/>
              <a:gd name="T83" fmla="*/ 442 h 1184"/>
              <a:gd name="T84" fmla="*/ 220626 w 1161"/>
              <a:gd name="T85" fmla="*/ 21681 h 1184"/>
              <a:gd name="T86" fmla="*/ 143983 w 1161"/>
              <a:gd name="T87" fmla="*/ 26990 h 1184"/>
              <a:gd name="T88" fmla="*/ 136451 w 1161"/>
              <a:gd name="T89" fmla="*/ 7964 h 1184"/>
              <a:gd name="T90" fmla="*/ 158602 w 1161"/>
              <a:gd name="T91" fmla="*/ 3982 h 1184"/>
              <a:gd name="T92" fmla="*/ 105440 w 1161"/>
              <a:gd name="T93" fmla="*/ 41591 h 1184"/>
              <a:gd name="T94" fmla="*/ 90820 w 1161"/>
              <a:gd name="T95" fmla="*/ 51768 h 1184"/>
              <a:gd name="T96" fmla="*/ 93035 w 1161"/>
              <a:gd name="T97" fmla="*/ 25220 h 1184"/>
              <a:gd name="T98" fmla="*/ 111199 w 1161"/>
              <a:gd name="T99" fmla="*/ 28760 h 1184"/>
              <a:gd name="T100" fmla="*/ 47403 w 1161"/>
              <a:gd name="T101" fmla="*/ 91147 h 1184"/>
              <a:gd name="T102" fmla="*/ 46074 w 1161"/>
              <a:gd name="T103" fmla="*/ 62387 h 1184"/>
              <a:gd name="T104" fmla="*/ 27910 w 1161"/>
              <a:gd name="T105" fmla="*/ 123889 h 1184"/>
              <a:gd name="T106" fmla="*/ 21265 w 1161"/>
              <a:gd name="T107" fmla="*/ 140703 h 1184"/>
              <a:gd name="T108" fmla="*/ 3544 w 1161"/>
              <a:gd name="T109" fmla="*/ 126544 h 1184"/>
              <a:gd name="T110" fmla="*/ 23923 w 1161"/>
              <a:gd name="T111" fmla="*/ 110173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67" name="Freeform 33"/>
          <p:cNvSpPr>
            <a:spLocks/>
          </p:cNvSpPr>
          <p:nvPr/>
        </p:nvSpPr>
        <p:spPr bwMode="auto">
          <a:xfrm>
            <a:off x="7672388" y="2409825"/>
            <a:ext cx="88900" cy="136525"/>
          </a:xfrm>
          <a:custGeom>
            <a:avLst/>
            <a:gdLst>
              <a:gd name="T0" fmla="*/ 88900 w 56"/>
              <a:gd name="T1" fmla="*/ 0 h 86"/>
              <a:gd name="T2" fmla="*/ 57150 w 56"/>
              <a:gd name="T3" fmla="*/ 136525 h 86"/>
              <a:gd name="T4" fmla="*/ 0 w 56"/>
              <a:gd name="T5" fmla="*/ 9525 h 86"/>
              <a:gd name="T6" fmla="*/ 88900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 flipH="1" flipV="1">
            <a:off x="9845676" y="2665412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69" name="Freeform 35"/>
          <p:cNvSpPr>
            <a:spLocks/>
          </p:cNvSpPr>
          <p:nvPr/>
        </p:nvSpPr>
        <p:spPr bwMode="auto">
          <a:xfrm>
            <a:off x="9791701" y="2555874"/>
            <a:ext cx="98425" cy="139700"/>
          </a:xfrm>
          <a:custGeom>
            <a:avLst/>
            <a:gdLst>
              <a:gd name="T0" fmla="*/ 19050 w 62"/>
              <a:gd name="T1" fmla="*/ 139700 h 88"/>
              <a:gd name="T2" fmla="*/ 0 w 62"/>
              <a:gd name="T3" fmla="*/ 0 h 88"/>
              <a:gd name="T4" fmla="*/ 98425 w 62"/>
              <a:gd name="T5" fmla="*/ 100012 h 88"/>
              <a:gd name="T6" fmla="*/ 19050 w 62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70" name="Line 36"/>
          <p:cNvSpPr>
            <a:spLocks noChangeShapeType="1"/>
          </p:cNvSpPr>
          <p:nvPr/>
        </p:nvSpPr>
        <p:spPr bwMode="auto">
          <a:xfrm flipV="1">
            <a:off x="9236076" y="2657474"/>
            <a:ext cx="201613" cy="43973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71" name="Freeform 37"/>
          <p:cNvSpPr>
            <a:spLocks/>
          </p:cNvSpPr>
          <p:nvPr/>
        </p:nvSpPr>
        <p:spPr bwMode="auto">
          <a:xfrm>
            <a:off x="9391650" y="2547937"/>
            <a:ext cx="96838" cy="138112"/>
          </a:xfrm>
          <a:custGeom>
            <a:avLst/>
            <a:gdLst>
              <a:gd name="T0" fmla="*/ 0 w 61"/>
              <a:gd name="T1" fmla="*/ 101600 h 87"/>
              <a:gd name="T2" fmla="*/ 96838 w 61"/>
              <a:gd name="T3" fmla="*/ 0 h 87"/>
              <a:gd name="T4" fmla="*/ 80963 w 61"/>
              <a:gd name="T5" fmla="*/ 138112 h 87"/>
              <a:gd name="T6" fmla="*/ 0 w 61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72" name="Freeform 38"/>
          <p:cNvSpPr>
            <a:spLocks/>
          </p:cNvSpPr>
          <p:nvPr/>
        </p:nvSpPr>
        <p:spPr bwMode="auto">
          <a:xfrm>
            <a:off x="9439275" y="2212974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73" name="Freeform 39"/>
          <p:cNvSpPr>
            <a:spLocks/>
          </p:cNvSpPr>
          <p:nvPr/>
        </p:nvSpPr>
        <p:spPr bwMode="auto">
          <a:xfrm>
            <a:off x="9439275" y="2212974"/>
            <a:ext cx="407988" cy="407988"/>
          </a:xfrm>
          <a:custGeom>
            <a:avLst/>
            <a:gdLst>
              <a:gd name="T0" fmla="*/ 0 w 257"/>
              <a:gd name="T1" fmla="*/ 203200 h 257"/>
              <a:gd name="T2" fmla="*/ 204788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4788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74" name="Rectangle 40"/>
          <p:cNvSpPr>
            <a:spLocks noChangeArrowheads="1"/>
          </p:cNvSpPr>
          <p:nvPr/>
        </p:nvSpPr>
        <p:spPr bwMode="auto">
          <a:xfrm>
            <a:off x="9563100" y="22780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lv-LV"/>
          </a:p>
        </p:txBody>
      </p:sp>
      <p:sp>
        <p:nvSpPr>
          <p:cNvPr id="10275" name="Freeform 41"/>
          <p:cNvSpPr>
            <a:spLocks/>
          </p:cNvSpPr>
          <p:nvPr/>
        </p:nvSpPr>
        <p:spPr bwMode="auto">
          <a:xfrm>
            <a:off x="9847264" y="2892424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76" name="Freeform 42"/>
          <p:cNvSpPr>
            <a:spLocks/>
          </p:cNvSpPr>
          <p:nvPr/>
        </p:nvSpPr>
        <p:spPr bwMode="auto">
          <a:xfrm>
            <a:off x="9847264" y="2892424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4787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4787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77" name="Rectangle 43"/>
          <p:cNvSpPr>
            <a:spLocks noChangeArrowheads="1"/>
          </p:cNvSpPr>
          <p:nvPr/>
        </p:nvSpPr>
        <p:spPr bwMode="auto">
          <a:xfrm>
            <a:off x="9910763" y="2959099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lv-LV"/>
          </a:p>
        </p:txBody>
      </p:sp>
      <p:sp>
        <p:nvSpPr>
          <p:cNvPr id="10278" name="Freeform 44"/>
          <p:cNvSpPr>
            <a:spLocks/>
          </p:cNvSpPr>
          <p:nvPr/>
        </p:nvSpPr>
        <p:spPr bwMode="auto">
          <a:xfrm>
            <a:off x="9031289" y="2892424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79" name="Freeform 45"/>
          <p:cNvSpPr>
            <a:spLocks/>
          </p:cNvSpPr>
          <p:nvPr/>
        </p:nvSpPr>
        <p:spPr bwMode="auto">
          <a:xfrm>
            <a:off x="9031289" y="2892424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4787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4787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80" name="Rectangle 46"/>
          <p:cNvSpPr>
            <a:spLocks noChangeArrowheads="1"/>
          </p:cNvSpPr>
          <p:nvPr/>
        </p:nvSpPr>
        <p:spPr bwMode="auto">
          <a:xfrm>
            <a:off x="9151938" y="29590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lv-LV"/>
          </a:p>
        </p:txBody>
      </p:sp>
      <p:sp>
        <p:nvSpPr>
          <p:cNvPr id="10281" name="Freeform 47"/>
          <p:cNvSpPr>
            <a:spLocks/>
          </p:cNvSpPr>
          <p:nvPr/>
        </p:nvSpPr>
        <p:spPr bwMode="auto">
          <a:xfrm>
            <a:off x="9631363" y="1893887"/>
            <a:ext cx="520700" cy="569912"/>
          </a:xfrm>
          <a:custGeom>
            <a:avLst/>
            <a:gdLst>
              <a:gd name="T0" fmla="*/ 215900 w 328"/>
              <a:gd name="T1" fmla="*/ 522287 h 359"/>
              <a:gd name="T2" fmla="*/ 501650 w 328"/>
              <a:gd name="T3" fmla="*/ 369887 h 359"/>
              <a:gd name="T4" fmla="*/ 284162 w 328"/>
              <a:gd name="T5" fmla="*/ 46037 h 359"/>
              <a:gd name="T6" fmla="*/ 0 w 328"/>
              <a:gd name="T7" fmla="*/ 19685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82" name="Freeform 48"/>
          <p:cNvSpPr>
            <a:spLocks/>
          </p:cNvSpPr>
          <p:nvPr/>
        </p:nvSpPr>
        <p:spPr bwMode="auto">
          <a:xfrm>
            <a:off x="9586913" y="2076450"/>
            <a:ext cx="87312" cy="136525"/>
          </a:xfrm>
          <a:custGeom>
            <a:avLst/>
            <a:gdLst>
              <a:gd name="T0" fmla="*/ 87312 w 55"/>
              <a:gd name="T1" fmla="*/ 0 h 86"/>
              <a:gd name="T2" fmla="*/ 57150 w 55"/>
              <a:gd name="T3" fmla="*/ 136525 h 86"/>
              <a:gd name="T4" fmla="*/ 0 w 55"/>
              <a:gd name="T5" fmla="*/ 7938 h 86"/>
              <a:gd name="T6" fmla="*/ 87312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83" name="Freeform 49"/>
          <p:cNvSpPr>
            <a:spLocks/>
          </p:cNvSpPr>
          <p:nvPr/>
        </p:nvSpPr>
        <p:spPr bwMode="auto">
          <a:xfrm>
            <a:off x="9575800" y="3981449"/>
            <a:ext cx="407988" cy="406400"/>
          </a:xfrm>
          <a:custGeom>
            <a:avLst/>
            <a:gdLst>
              <a:gd name="T0" fmla="*/ 0 w 922"/>
              <a:gd name="T1" fmla="*/ 202979 h 921"/>
              <a:gd name="T2" fmla="*/ 203994 w 922"/>
              <a:gd name="T3" fmla="*/ 0 h 921"/>
              <a:gd name="T4" fmla="*/ 407988 w 922"/>
              <a:gd name="T5" fmla="*/ 202979 h 921"/>
              <a:gd name="T6" fmla="*/ 407988 w 922"/>
              <a:gd name="T7" fmla="*/ 202979 h 921"/>
              <a:gd name="T8" fmla="*/ 203994 w 922"/>
              <a:gd name="T9" fmla="*/ 406400 h 921"/>
              <a:gd name="T10" fmla="*/ 0 w 922"/>
              <a:gd name="T11" fmla="*/ 202979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84" name="Freeform 50"/>
          <p:cNvSpPr>
            <a:spLocks/>
          </p:cNvSpPr>
          <p:nvPr/>
        </p:nvSpPr>
        <p:spPr bwMode="auto">
          <a:xfrm>
            <a:off x="9575800" y="3981449"/>
            <a:ext cx="407988" cy="406400"/>
          </a:xfrm>
          <a:custGeom>
            <a:avLst/>
            <a:gdLst>
              <a:gd name="T0" fmla="*/ 0 w 257"/>
              <a:gd name="T1" fmla="*/ 203200 h 256"/>
              <a:gd name="T2" fmla="*/ 204788 w 257"/>
              <a:gd name="T3" fmla="*/ 0 h 256"/>
              <a:gd name="T4" fmla="*/ 407988 w 257"/>
              <a:gd name="T5" fmla="*/ 203200 h 256"/>
              <a:gd name="T6" fmla="*/ 407988 w 257"/>
              <a:gd name="T7" fmla="*/ 203200 h 256"/>
              <a:gd name="T8" fmla="*/ 204788 w 257"/>
              <a:gd name="T9" fmla="*/ 406400 h 256"/>
              <a:gd name="T10" fmla="*/ 0 w 257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85" name="Rectangle 51"/>
          <p:cNvSpPr>
            <a:spLocks noChangeArrowheads="1"/>
          </p:cNvSpPr>
          <p:nvPr/>
        </p:nvSpPr>
        <p:spPr bwMode="auto">
          <a:xfrm>
            <a:off x="9632950" y="4049713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lv-LV"/>
          </a:p>
        </p:txBody>
      </p:sp>
      <p:sp>
        <p:nvSpPr>
          <p:cNvPr id="10286" name="Freeform 52"/>
          <p:cNvSpPr>
            <a:spLocks/>
          </p:cNvSpPr>
          <p:nvPr/>
        </p:nvSpPr>
        <p:spPr bwMode="auto">
          <a:xfrm>
            <a:off x="8828089" y="3571875"/>
            <a:ext cx="407987" cy="409575"/>
          </a:xfrm>
          <a:custGeom>
            <a:avLst/>
            <a:gdLst>
              <a:gd name="T0" fmla="*/ 0 w 922"/>
              <a:gd name="T1" fmla="*/ 204788 h 922"/>
              <a:gd name="T2" fmla="*/ 203994 w 922"/>
              <a:gd name="T3" fmla="*/ 0 h 922"/>
              <a:gd name="T4" fmla="*/ 407987 w 922"/>
              <a:gd name="T5" fmla="*/ 204788 h 922"/>
              <a:gd name="T6" fmla="*/ 407987 w 922"/>
              <a:gd name="T7" fmla="*/ 204788 h 922"/>
              <a:gd name="T8" fmla="*/ 203994 w 922"/>
              <a:gd name="T9" fmla="*/ 409575 h 922"/>
              <a:gd name="T10" fmla="*/ 0 w 922"/>
              <a:gd name="T11" fmla="*/ 204788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87" name="Freeform 53"/>
          <p:cNvSpPr>
            <a:spLocks/>
          </p:cNvSpPr>
          <p:nvPr/>
        </p:nvSpPr>
        <p:spPr bwMode="auto">
          <a:xfrm>
            <a:off x="8828089" y="3571875"/>
            <a:ext cx="407987" cy="409575"/>
          </a:xfrm>
          <a:custGeom>
            <a:avLst/>
            <a:gdLst>
              <a:gd name="T0" fmla="*/ 0 w 257"/>
              <a:gd name="T1" fmla="*/ 204788 h 258"/>
              <a:gd name="T2" fmla="*/ 203200 w 257"/>
              <a:gd name="T3" fmla="*/ 0 h 258"/>
              <a:gd name="T4" fmla="*/ 407987 w 257"/>
              <a:gd name="T5" fmla="*/ 204788 h 258"/>
              <a:gd name="T6" fmla="*/ 407987 w 257"/>
              <a:gd name="T7" fmla="*/ 204788 h 258"/>
              <a:gd name="T8" fmla="*/ 203200 w 257"/>
              <a:gd name="T9" fmla="*/ 409575 h 258"/>
              <a:gd name="T10" fmla="*/ 0 w 257"/>
              <a:gd name="T11" fmla="*/ 204788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88" name="Rectangle 54"/>
          <p:cNvSpPr>
            <a:spLocks noChangeArrowheads="1"/>
          </p:cNvSpPr>
          <p:nvPr/>
        </p:nvSpPr>
        <p:spPr bwMode="auto">
          <a:xfrm>
            <a:off x="8890001" y="3638550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lv-LV"/>
          </a:p>
        </p:txBody>
      </p:sp>
      <p:sp>
        <p:nvSpPr>
          <p:cNvPr id="10289" name="Freeform 55"/>
          <p:cNvSpPr>
            <a:spLocks/>
          </p:cNvSpPr>
          <p:nvPr/>
        </p:nvSpPr>
        <p:spPr bwMode="auto">
          <a:xfrm>
            <a:off x="7535864" y="3906838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290" name="Freeform 56"/>
          <p:cNvSpPr>
            <a:spLocks/>
          </p:cNvSpPr>
          <p:nvPr/>
        </p:nvSpPr>
        <p:spPr bwMode="auto">
          <a:xfrm>
            <a:off x="7535864" y="3906838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3200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3200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1" name="Rectangle 57"/>
          <p:cNvSpPr>
            <a:spLocks noChangeArrowheads="1"/>
          </p:cNvSpPr>
          <p:nvPr/>
        </p:nvSpPr>
        <p:spPr bwMode="auto">
          <a:xfrm>
            <a:off x="7656513" y="3971924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lv-LV"/>
          </a:p>
        </p:txBody>
      </p:sp>
      <p:sp>
        <p:nvSpPr>
          <p:cNvPr id="10292" name="Line 58"/>
          <p:cNvSpPr>
            <a:spLocks noChangeShapeType="1"/>
          </p:cNvSpPr>
          <p:nvPr/>
        </p:nvSpPr>
        <p:spPr bwMode="auto">
          <a:xfrm flipV="1">
            <a:off x="7934326" y="2443163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3" name="Freeform 59"/>
          <p:cNvSpPr>
            <a:spLocks/>
          </p:cNvSpPr>
          <p:nvPr/>
        </p:nvSpPr>
        <p:spPr bwMode="auto">
          <a:xfrm>
            <a:off x="9301163" y="2401888"/>
            <a:ext cx="138112" cy="85725"/>
          </a:xfrm>
          <a:custGeom>
            <a:avLst/>
            <a:gdLst>
              <a:gd name="T0" fmla="*/ 0 w 87"/>
              <a:gd name="T1" fmla="*/ 0 h 54"/>
              <a:gd name="T2" fmla="*/ 138112 w 87"/>
              <a:gd name="T3" fmla="*/ 14288 h 54"/>
              <a:gd name="T4" fmla="*/ 19050 w 87"/>
              <a:gd name="T5" fmla="*/ 85725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4" name="AutoShape 60"/>
          <p:cNvSpPr>
            <a:spLocks noChangeAspect="1" noChangeArrowheads="1" noTextEdit="1"/>
          </p:cNvSpPr>
          <p:nvPr/>
        </p:nvSpPr>
        <p:spPr bwMode="auto">
          <a:xfrm>
            <a:off x="8332788" y="4103688"/>
            <a:ext cx="3021012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5" name="Line 62"/>
          <p:cNvSpPr>
            <a:spLocks noChangeShapeType="1"/>
          </p:cNvSpPr>
          <p:nvPr/>
        </p:nvSpPr>
        <p:spPr bwMode="auto">
          <a:xfrm flipH="1" flipV="1">
            <a:off x="10440989" y="6186488"/>
            <a:ext cx="390525" cy="207962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6" name="Freeform 63"/>
          <p:cNvSpPr>
            <a:spLocks/>
          </p:cNvSpPr>
          <p:nvPr/>
        </p:nvSpPr>
        <p:spPr bwMode="auto">
          <a:xfrm>
            <a:off x="10301289" y="6110288"/>
            <a:ext cx="180975" cy="133350"/>
          </a:xfrm>
          <a:custGeom>
            <a:avLst/>
            <a:gdLst>
              <a:gd name="T0" fmla="*/ 125413 w 114"/>
              <a:gd name="T1" fmla="*/ 133350 h 84"/>
              <a:gd name="T2" fmla="*/ 0 w 114"/>
              <a:gd name="T3" fmla="*/ 0 h 84"/>
              <a:gd name="T4" fmla="*/ 180975 w 114"/>
              <a:gd name="T5" fmla="*/ 31750 h 84"/>
              <a:gd name="T6" fmla="*/ 125413 w 114"/>
              <a:gd name="T7" fmla="*/ 1333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84"/>
              <a:gd name="T14" fmla="*/ 114 w 114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84">
                <a:moveTo>
                  <a:pt x="79" y="84"/>
                </a:moveTo>
                <a:lnTo>
                  <a:pt x="0" y="0"/>
                </a:lnTo>
                <a:lnTo>
                  <a:pt x="114" y="20"/>
                </a:lnTo>
                <a:lnTo>
                  <a:pt x="79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7" name="Line 64"/>
          <p:cNvSpPr>
            <a:spLocks noChangeShapeType="1"/>
          </p:cNvSpPr>
          <p:nvPr/>
        </p:nvSpPr>
        <p:spPr bwMode="auto">
          <a:xfrm flipV="1">
            <a:off x="10137775" y="5719764"/>
            <a:ext cx="127000" cy="295275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8" name="Freeform 65"/>
          <p:cNvSpPr>
            <a:spLocks/>
          </p:cNvSpPr>
          <p:nvPr/>
        </p:nvSpPr>
        <p:spPr bwMode="auto">
          <a:xfrm>
            <a:off x="10206038" y="5573713"/>
            <a:ext cx="120650" cy="182562"/>
          </a:xfrm>
          <a:custGeom>
            <a:avLst/>
            <a:gdLst>
              <a:gd name="T0" fmla="*/ 0 w 76"/>
              <a:gd name="T1" fmla="*/ 136525 h 115"/>
              <a:gd name="T2" fmla="*/ 120650 w 76"/>
              <a:gd name="T3" fmla="*/ 0 h 115"/>
              <a:gd name="T4" fmla="*/ 106363 w 76"/>
              <a:gd name="T5" fmla="*/ 182562 h 115"/>
              <a:gd name="T6" fmla="*/ 0 w 76"/>
              <a:gd name="T7" fmla="*/ 136525 h 11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15"/>
              <a:gd name="T14" fmla="*/ 76 w 76"/>
              <a:gd name="T15" fmla="*/ 115 h 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15">
                <a:moveTo>
                  <a:pt x="0" y="86"/>
                </a:moveTo>
                <a:lnTo>
                  <a:pt x="76" y="0"/>
                </a:lnTo>
                <a:lnTo>
                  <a:pt x="67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99" name="Line 66"/>
          <p:cNvSpPr>
            <a:spLocks noChangeShapeType="1"/>
          </p:cNvSpPr>
          <p:nvPr/>
        </p:nvSpPr>
        <p:spPr bwMode="auto">
          <a:xfrm flipV="1">
            <a:off x="8939214" y="5946776"/>
            <a:ext cx="204787" cy="37941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0" name="Freeform 67"/>
          <p:cNvSpPr>
            <a:spLocks/>
          </p:cNvSpPr>
          <p:nvPr/>
        </p:nvSpPr>
        <p:spPr bwMode="auto">
          <a:xfrm>
            <a:off x="9102725" y="5848350"/>
            <a:ext cx="95250" cy="127000"/>
          </a:xfrm>
          <a:custGeom>
            <a:avLst/>
            <a:gdLst>
              <a:gd name="T0" fmla="*/ 0 w 60"/>
              <a:gd name="T1" fmla="*/ 88900 h 80"/>
              <a:gd name="T2" fmla="*/ 95250 w 60"/>
              <a:gd name="T3" fmla="*/ 0 h 80"/>
              <a:gd name="T4" fmla="*/ 73025 w 60"/>
              <a:gd name="T5" fmla="*/ 127000 h 80"/>
              <a:gd name="T6" fmla="*/ 0 w 60"/>
              <a:gd name="T7" fmla="*/ 88900 h 8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0"/>
              <a:gd name="T14" fmla="*/ 60 w 6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0">
                <a:moveTo>
                  <a:pt x="0" y="56"/>
                </a:moveTo>
                <a:lnTo>
                  <a:pt x="60" y="0"/>
                </a:lnTo>
                <a:lnTo>
                  <a:pt x="46" y="8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1" name="Line 68"/>
          <p:cNvSpPr>
            <a:spLocks noChangeShapeType="1"/>
          </p:cNvSpPr>
          <p:nvPr/>
        </p:nvSpPr>
        <p:spPr bwMode="auto">
          <a:xfrm flipH="1" flipV="1">
            <a:off x="9117014" y="5294313"/>
            <a:ext cx="192087" cy="4000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2" name="Freeform 69"/>
          <p:cNvSpPr>
            <a:spLocks/>
          </p:cNvSpPr>
          <p:nvPr/>
        </p:nvSpPr>
        <p:spPr bwMode="auto">
          <a:xfrm>
            <a:off x="9067800" y="5192714"/>
            <a:ext cx="90488" cy="128587"/>
          </a:xfrm>
          <a:custGeom>
            <a:avLst/>
            <a:gdLst>
              <a:gd name="T0" fmla="*/ 15875 w 57"/>
              <a:gd name="T1" fmla="*/ 128587 h 81"/>
              <a:gd name="T2" fmla="*/ 0 w 57"/>
              <a:gd name="T3" fmla="*/ 0 h 81"/>
              <a:gd name="T4" fmla="*/ 90488 w 57"/>
              <a:gd name="T5" fmla="*/ 93662 h 81"/>
              <a:gd name="T6" fmla="*/ 15875 w 57"/>
              <a:gd name="T7" fmla="*/ 12858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9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3" name="Line 70"/>
          <p:cNvSpPr>
            <a:spLocks noChangeShapeType="1"/>
          </p:cNvSpPr>
          <p:nvPr/>
        </p:nvSpPr>
        <p:spPr bwMode="auto">
          <a:xfrm flipV="1">
            <a:off x="8550276" y="5287963"/>
            <a:ext cx="187325" cy="40640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4" name="Freeform 71"/>
          <p:cNvSpPr>
            <a:spLocks/>
          </p:cNvSpPr>
          <p:nvPr/>
        </p:nvSpPr>
        <p:spPr bwMode="auto">
          <a:xfrm>
            <a:off x="8696325" y="5184775"/>
            <a:ext cx="88900" cy="128588"/>
          </a:xfrm>
          <a:custGeom>
            <a:avLst/>
            <a:gdLst>
              <a:gd name="T0" fmla="*/ 0 w 56"/>
              <a:gd name="T1" fmla="*/ 95250 h 81"/>
              <a:gd name="T2" fmla="*/ 88900 w 56"/>
              <a:gd name="T3" fmla="*/ 0 h 81"/>
              <a:gd name="T4" fmla="*/ 74613 w 56"/>
              <a:gd name="T5" fmla="*/ 128588 h 81"/>
              <a:gd name="T6" fmla="*/ 0 w 56"/>
              <a:gd name="T7" fmla="*/ 9525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1"/>
              <a:gd name="T14" fmla="*/ 56 w 56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1">
                <a:moveTo>
                  <a:pt x="0" y="60"/>
                </a:moveTo>
                <a:lnTo>
                  <a:pt x="56" y="0"/>
                </a:lnTo>
                <a:lnTo>
                  <a:pt x="47" y="81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5" name="Freeform 72"/>
          <p:cNvSpPr>
            <a:spLocks/>
          </p:cNvSpPr>
          <p:nvPr/>
        </p:nvSpPr>
        <p:spPr bwMode="auto">
          <a:xfrm>
            <a:off x="8740776" y="4873626"/>
            <a:ext cx="377825" cy="379413"/>
          </a:xfrm>
          <a:custGeom>
            <a:avLst/>
            <a:gdLst>
              <a:gd name="T0" fmla="*/ 0 w 922"/>
              <a:gd name="T1" fmla="*/ 189707 h 922"/>
              <a:gd name="T2" fmla="*/ 188913 w 922"/>
              <a:gd name="T3" fmla="*/ 0 h 922"/>
              <a:gd name="T4" fmla="*/ 377825 w 922"/>
              <a:gd name="T5" fmla="*/ 189707 h 922"/>
              <a:gd name="T6" fmla="*/ 377825 w 922"/>
              <a:gd name="T7" fmla="*/ 189707 h 922"/>
              <a:gd name="T8" fmla="*/ 188913 w 922"/>
              <a:gd name="T9" fmla="*/ 379413 h 922"/>
              <a:gd name="T10" fmla="*/ 0 w 922"/>
              <a:gd name="T11" fmla="*/ 18970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06" name="Freeform 73"/>
          <p:cNvSpPr>
            <a:spLocks/>
          </p:cNvSpPr>
          <p:nvPr/>
        </p:nvSpPr>
        <p:spPr bwMode="auto">
          <a:xfrm>
            <a:off x="8740776" y="4873626"/>
            <a:ext cx="377825" cy="379413"/>
          </a:xfrm>
          <a:custGeom>
            <a:avLst/>
            <a:gdLst>
              <a:gd name="T0" fmla="*/ 0 w 238"/>
              <a:gd name="T1" fmla="*/ 188913 h 239"/>
              <a:gd name="T2" fmla="*/ 188913 w 238"/>
              <a:gd name="T3" fmla="*/ 0 h 239"/>
              <a:gd name="T4" fmla="*/ 377825 w 238"/>
              <a:gd name="T5" fmla="*/ 188913 h 239"/>
              <a:gd name="T6" fmla="*/ 377825 w 238"/>
              <a:gd name="T7" fmla="*/ 188913 h 239"/>
              <a:gd name="T8" fmla="*/ 188913 w 238"/>
              <a:gd name="T9" fmla="*/ 379413 h 239"/>
              <a:gd name="T10" fmla="*/ 0 w 238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07" name="Rectangle 74"/>
          <p:cNvSpPr>
            <a:spLocks noChangeArrowheads="1"/>
          </p:cNvSpPr>
          <p:nvPr/>
        </p:nvSpPr>
        <p:spPr bwMode="auto">
          <a:xfrm>
            <a:off x="8853488" y="493236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lv-LV"/>
          </a:p>
        </p:txBody>
      </p:sp>
      <p:sp>
        <p:nvSpPr>
          <p:cNvPr id="10308" name="Freeform 75"/>
          <p:cNvSpPr>
            <a:spLocks/>
          </p:cNvSpPr>
          <p:nvPr/>
        </p:nvSpPr>
        <p:spPr bwMode="auto">
          <a:xfrm>
            <a:off x="9118601" y="5505451"/>
            <a:ext cx="379413" cy="377825"/>
          </a:xfrm>
          <a:custGeom>
            <a:avLst/>
            <a:gdLst>
              <a:gd name="T0" fmla="*/ 0 w 921"/>
              <a:gd name="T1" fmla="*/ 188913 h 922"/>
              <a:gd name="T2" fmla="*/ 189912 w 921"/>
              <a:gd name="T3" fmla="*/ 0 h 922"/>
              <a:gd name="T4" fmla="*/ 379413 w 921"/>
              <a:gd name="T5" fmla="*/ 188913 h 922"/>
              <a:gd name="T6" fmla="*/ 379413 w 921"/>
              <a:gd name="T7" fmla="*/ 188913 h 922"/>
              <a:gd name="T8" fmla="*/ 189912 w 921"/>
              <a:gd name="T9" fmla="*/ 377825 h 922"/>
              <a:gd name="T10" fmla="*/ 0 w 921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09" name="Freeform 76"/>
          <p:cNvSpPr>
            <a:spLocks/>
          </p:cNvSpPr>
          <p:nvPr/>
        </p:nvSpPr>
        <p:spPr bwMode="auto">
          <a:xfrm>
            <a:off x="9118601" y="5505451"/>
            <a:ext cx="379413" cy="377825"/>
          </a:xfrm>
          <a:custGeom>
            <a:avLst/>
            <a:gdLst>
              <a:gd name="T0" fmla="*/ 0 w 239"/>
              <a:gd name="T1" fmla="*/ 188913 h 238"/>
              <a:gd name="T2" fmla="*/ 190500 w 239"/>
              <a:gd name="T3" fmla="*/ 0 h 238"/>
              <a:gd name="T4" fmla="*/ 379413 w 239"/>
              <a:gd name="T5" fmla="*/ 188913 h 238"/>
              <a:gd name="T6" fmla="*/ 379413 w 239"/>
              <a:gd name="T7" fmla="*/ 188913 h 238"/>
              <a:gd name="T8" fmla="*/ 190500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20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20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10" name="Rectangle 77"/>
          <p:cNvSpPr>
            <a:spLocks noChangeArrowheads="1"/>
          </p:cNvSpPr>
          <p:nvPr/>
        </p:nvSpPr>
        <p:spPr bwMode="auto">
          <a:xfrm>
            <a:off x="9228138" y="55641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lv-LV"/>
          </a:p>
        </p:txBody>
      </p:sp>
      <p:sp>
        <p:nvSpPr>
          <p:cNvPr id="10311" name="Freeform 78"/>
          <p:cNvSpPr>
            <a:spLocks/>
          </p:cNvSpPr>
          <p:nvPr/>
        </p:nvSpPr>
        <p:spPr bwMode="auto">
          <a:xfrm>
            <a:off x="8361363" y="5505451"/>
            <a:ext cx="379412" cy="377825"/>
          </a:xfrm>
          <a:custGeom>
            <a:avLst/>
            <a:gdLst>
              <a:gd name="T0" fmla="*/ 0 w 921"/>
              <a:gd name="T1" fmla="*/ 188913 h 922"/>
              <a:gd name="T2" fmla="*/ 189500 w 921"/>
              <a:gd name="T3" fmla="*/ 0 h 922"/>
              <a:gd name="T4" fmla="*/ 379412 w 921"/>
              <a:gd name="T5" fmla="*/ 188913 h 922"/>
              <a:gd name="T6" fmla="*/ 379412 w 921"/>
              <a:gd name="T7" fmla="*/ 188913 h 922"/>
              <a:gd name="T8" fmla="*/ 189500 w 921"/>
              <a:gd name="T9" fmla="*/ 377825 h 922"/>
              <a:gd name="T10" fmla="*/ 0 w 921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0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0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12" name="Freeform 79"/>
          <p:cNvSpPr>
            <a:spLocks/>
          </p:cNvSpPr>
          <p:nvPr/>
        </p:nvSpPr>
        <p:spPr bwMode="auto">
          <a:xfrm>
            <a:off x="8361363" y="5505451"/>
            <a:ext cx="379412" cy="377825"/>
          </a:xfrm>
          <a:custGeom>
            <a:avLst/>
            <a:gdLst>
              <a:gd name="T0" fmla="*/ 0 w 239"/>
              <a:gd name="T1" fmla="*/ 188913 h 238"/>
              <a:gd name="T2" fmla="*/ 188912 w 239"/>
              <a:gd name="T3" fmla="*/ 0 h 238"/>
              <a:gd name="T4" fmla="*/ 379412 w 239"/>
              <a:gd name="T5" fmla="*/ 188913 h 238"/>
              <a:gd name="T6" fmla="*/ 379412 w 239"/>
              <a:gd name="T7" fmla="*/ 188913 h 238"/>
              <a:gd name="T8" fmla="*/ 188912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13" name="Rectangle 80"/>
          <p:cNvSpPr>
            <a:spLocks noChangeArrowheads="1"/>
          </p:cNvSpPr>
          <p:nvPr/>
        </p:nvSpPr>
        <p:spPr bwMode="auto">
          <a:xfrm>
            <a:off x="8470900" y="55641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lv-LV"/>
          </a:p>
        </p:txBody>
      </p:sp>
      <p:sp>
        <p:nvSpPr>
          <p:cNvPr id="10314" name="Line 81"/>
          <p:cNvSpPr>
            <a:spLocks noChangeShapeType="1"/>
          </p:cNvSpPr>
          <p:nvPr/>
        </p:nvSpPr>
        <p:spPr bwMode="auto">
          <a:xfrm flipH="1" flipV="1">
            <a:off x="10891839" y="4984751"/>
            <a:ext cx="192087" cy="398463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15" name="Freeform 82"/>
          <p:cNvSpPr>
            <a:spLocks/>
          </p:cNvSpPr>
          <p:nvPr/>
        </p:nvSpPr>
        <p:spPr bwMode="auto">
          <a:xfrm>
            <a:off x="10844214" y="4883150"/>
            <a:ext cx="90487" cy="128588"/>
          </a:xfrm>
          <a:custGeom>
            <a:avLst/>
            <a:gdLst>
              <a:gd name="T0" fmla="*/ 15875 w 57"/>
              <a:gd name="T1" fmla="*/ 128588 h 81"/>
              <a:gd name="T2" fmla="*/ 0 w 57"/>
              <a:gd name="T3" fmla="*/ 0 h 81"/>
              <a:gd name="T4" fmla="*/ 90487 w 57"/>
              <a:gd name="T5" fmla="*/ 92075 h 81"/>
              <a:gd name="T6" fmla="*/ 15875 w 57"/>
              <a:gd name="T7" fmla="*/ 128588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8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16" name="Line 83"/>
          <p:cNvSpPr>
            <a:spLocks noChangeShapeType="1"/>
          </p:cNvSpPr>
          <p:nvPr/>
        </p:nvSpPr>
        <p:spPr bwMode="auto">
          <a:xfrm flipV="1">
            <a:off x="10326689" y="5019675"/>
            <a:ext cx="168275" cy="363538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17" name="Freeform 84"/>
          <p:cNvSpPr>
            <a:spLocks/>
          </p:cNvSpPr>
          <p:nvPr/>
        </p:nvSpPr>
        <p:spPr bwMode="auto">
          <a:xfrm>
            <a:off x="10436226" y="4875214"/>
            <a:ext cx="125413" cy="180975"/>
          </a:xfrm>
          <a:custGeom>
            <a:avLst/>
            <a:gdLst>
              <a:gd name="T0" fmla="*/ 0 w 79"/>
              <a:gd name="T1" fmla="*/ 133350 h 114"/>
              <a:gd name="T2" fmla="*/ 125413 w 79"/>
              <a:gd name="T3" fmla="*/ 0 h 114"/>
              <a:gd name="T4" fmla="*/ 104775 w 79"/>
              <a:gd name="T5" fmla="*/ 180975 h 114"/>
              <a:gd name="T6" fmla="*/ 0 w 79"/>
              <a:gd name="T7" fmla="*/ 133350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114"/>
              <a:gd name="T14" fmla="*/ 79 w 79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114">
                <a:moveTo>
                  <a:pt x="0" y="84"/>
                </a:moveTo>
                <a:lnTo>
                  <a:pt x="79" y="0"/>
                </a:lnTo>
                <a:lnTo>
                  <a:pt x="66" y="114"/>
                </a:lnTo>
                <a:lnTo>
                  <a:pt x="0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18" name="Freeform 85"/>
          <p:cNvSpPr>
            <a:spLocks/>
          </p:cNvSpPr>
          <p:nvPr/>
        </p:nvSpPr>
        <p:spPr bwMode="auto">
          <a:xfrm>
            <a:off x="10517189" y="4564064"/>
            <a:ext cx="377825" cy="377825"/>
          </a:xfrm>
          <a:custGeom>
            <a:avLst/>
            <a:gdLst>
              <a:gd name="T0" fmla="*/ 0 w 921"/>
              <a:gd name="T1" fmla="*/ 188707 h 921"/>
              <a:gd name="T2" fmla="*/ 189118 w 921"/>
              <a:gd name="T3" fmla="*/ 0 h 921"/>
              <a:gd name="T4" fmla="*/ 377825 w 921"/>
              <a:gd name="T5" fmla="*/ 188707 h 921"/>
              <a:gd name="T6" fmla="*/ 377825 w 921"/>
              <a:gd name="T7" fmla="*/ 188707 h 921"/>
              <a:gd name="T8" fmla="*/ 189118 w 921"/>
              <a:gd name="T9" fmla="*/ 377825 h 921"/>
              <a:gd name="T10" fmla="*/ 0 w 921"/>
              <a:gd name="T11" fmla="*/ 18870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19" name="Freeform 86"/>
          <p:cNvSpPr>
            <a:spLocks/>
          </p:cNvSpPr>
          <p:nvPr/>
        </p:nvSpPr>
        <p:spPr bwMode="auto">
          <a:xfrm>
            <a:off x="10517189" y="4564064"/>
            <a:ext cx="377825" cy="377825"/>
          </a:xfrm>
          <a:custGeom>
            <a:avLst/>
            <a:gdLst>
              <a:gd name="T0" fmla="*/ 0 w 238"/>
              <a:gd name="T1" fmla="*/ 188913 h 238"/>
              <a:gd name="T2" fmla="*/ 188913 w 238"/>
              <a:gd name="T3" fmla="*/ 0 h 238"/>
              <a:gd name="T4" fmla="*/ 377825 w 238"/>
              <a:gd name="T5" fmla="*/ 188913 h 238"/>
              <a:gd name="T6" fmla="*/ 377825 w 238"/>
              <a:gd name="T7" fmla="*/ 188913 h 238"/>
              <a:gd name="T8" fmla="*/ 188913 w 238"/>
              <a:gd name="T9" fmla="*/ 377825 h 238"/>
              <a:gd name="T10" fmla="*/ 0 w 238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8"/>
              <a:gd name="T20" fmla="*/ 238 w 23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20" name="Rectangle 87"/>
          <p:cNvSpPr>
            <a:spLocks noChangeArrowheads="1"/>
          </p:cNvSpPr>
          <p:nvPr/>
        </p:nvSpPr>
        <p:spPr bwMode="auto">
          <a:xfrm>
            <a:off x="10628313" y="4624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lv-LV"/>
          </a:p>
        </p:txBody>
      </p:sp>
      <p:sp>
        <p:nvSpPr>
          <p:cNvPr id="10321" name="Freeform 88"/>
          <p:cNvSpPr>
            <a:spLocks/>
          </p:cNvSpPr>
          <p:nvPr/>
        </p:nvSpPr>
        <p:spPr bwMode="auto">
          <a:xfrm>
            <a:off x="10895013" y="5194301"/>
            <a:ext cx="379412" cy="379413"/>
          </a:xfrm>
          <a:custGeom>
            <a:avLst/>
            <a:gdLst>
              <a:gd name="T0" fmla="*/ 0 w 922"/>
              <a:gd name="T1" fmla="*/ 189501 h 921"/>
              <a:gd name="T2" fmla="*/ 189706 w 922"/>
              <a:gd name="T3" fmla="*/ 0 h 921"/>
              <a:gd name="T4" fmla="*/ 379412 w 922"/>
              <a:gd name="T5" fmla="*/ 189501 h 921"/>
              <a:gd name="T6" fmla="*/ 379412 w 922"/>
              <a:gd name="T7" fmla="*/ 189501 h 921"/>
              <a:gd name="T8" fmla="*/ 189706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22" name="Freeform 89"/>
          <p:cNvSpPr>
            <a:spLocks/>
          </p:cNvSpPr>
          <p:nvPr/>
        </p:nvSpPr>
        <p:spPr bwMode="auto">
          <a:xfrm>
            <a:off x="10895013" y="5194301"/>
            <a:ext cx="379412" cy="379413"/>
          </a:xfrm>
          <a:custGeom>
            <a:avLst/>
            <a:gdLst>
              <a:gd name="T0" fmla="*/ 0 w 239"/>
              <a:gd name="T1" fmla="*/ 188913 h 239"/>
              <a:gd name="T2" fmla="*/ 188912 w 239"/>
              <a:gd name="T3" fmla="*/ 0 h 239"/>
              <a:gd name="T4" fmla="*/ 379412 w 239"/>
              <a:gd name="T5" fmla="*/ 188913 h 239"/>
              <a:gd name="T6" fmla="*/ 379412 w 239"/>
              <a:gd name="T7" fmla="*/ 188913 h 239"/>
              <a:gd name="T8" fmla="*/ 188912 w 239"/>
              <a:gd name="T9" fmla="*/ 379413 h 239"/>
              <a:gd name="T10" fmla="*/ 0 w 239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23" name="Rectangle 90"/>
          <p:cNvSpPr>
            <a:spLocks noChangeArrowheads="1"/>
          </p:cNvSpPr>
          <p:nvPr/>
        </p:nvSpPr>
        <p:spPr bwMode="auto">
          <a:xfrm>
            <a:off x="10952163" y="5254625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lv-LV"/>
          </a:p>
        </p:txBody>
      </p:sp>
      <p:sp>
        <p:nvSpPr>
          <p:cNvPr id="10324" name="Freeform 91"/>
          <p:cNvSpPr>
            <a:spLocks/>
          </p:cNvSpPr>
          <p:nvPr/>
        </p:nvSpPr>
        <p:spPr bwMode="auto">
          <a:xfrm>
            <a:off x="10137776" y="5194301"/>
            <a:ext cx="379413" cy="379413"/>
          </a:xfrm>
          <a:custGeom>
            <a:avLst/>
            <a:gdLst>
              <a:gd name="T0" fmla="*/ 0 w 922"/>
              <a:gd name="T1" fmla="*/ 189501 h 921"/>
              <a:gd name="T2" fmla="*/ 189707 w 922"/>
              <a:gd name="T3" fmla="*/ 0 h 921"/>
              <a:gd name="T4" fmla="*/ 379413 w 922"/>
              <a:gd name="T5" fmla="*/ 189501 h 921"/>
              <a:gd name="T6" fmla="*/ 379413 w 922"/>
              <a:gd name="T7" fmla="*/ 189501 h 921"/>
              <a:gd name="T8" fmla="*/ 189707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25" name="Freeform 92"/>
          <p:cNvSpPr>
            <a:spLocks/>
          </p:cNvSpPr>
          <p:nvPr/>
        </p:nvSpPr>
        <p:spPr bwMode="auto">
          <a:xfrm>
            <a:off x="10137776" y="5194301"/>
            <a:ext cx="379413" cy="379413"/>
          </a:xfrm>
          <a:custGeom>
            <a:avLst/>
            <a:gdLst>
              <a:gd name="T0" fmla="*/ 0 w 239"/>
              <a:gd name="T1" fmla="*/ 188913 h 239"/>
              <a:gd name="T2" fmla="*/ 188913 w 239"/>
              <a:gd name="T3" fmla="*/ 0 h 239"/>
              <a:gd name="T4" fmla="*/ 379413 w 239"/>
              <a:gd name="T5" fmla="*/ 188913 h 239"/>
              <a:gd name="T6" fmla="*/ 379413 w 239"/>
              <a:gd name="T7" fmla="*/ 188913 h 239"/>
              <a:gd name="T8" fmla="*/ 188913 w 239"/>
              <a:gd name="T9" fmla="*/ 379413 h 239"/>
              <a:gd name="T10" fmla="*/ 0 w 239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26" name="Rectangle 93"/>
          <p:cNvSpPr>
            <a:spLocks noChangeArrowheads="1"/>
          </p:cNvSpPr>
          <p:nvPr/>
        </p:nvSpPr>
        <p:spPr bwMode="auto">
          <a:xfrm>
            <a:off x="10245725" y="52546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lv-LV"/>
          </a:p>
        </p:txBody>
      </p:sp>
      <p:sp>
        <p:nvSpPr>
          <p:cNvPr id="10327" name="Freeform 94"/>
          <p:cNvSpPr>
            <a:spLocks/>
          </p:cNvSpPr>
          <p:nvPr/>
        </p:nvSpPr>
        <p:spPr bwMode="auto">
          <a:xfrm>
            <a:off x="10707688" y="4273550"/>
            <a:ext cx="468312" cy="522288"/>
          </a:xfrm>
          <a:custGeom>
            <a:avLst/>
            <a:gdLst>
              <a:gd name="T0" fmla="*/ 187325 w 295"/>
              <a:gd name="T1" fmla="*/ 479425 h 329"/>
              <a:gd name="T2" fmla="*/ 450850 w 295"/>
              <a:gd name="T3" fmla="*/ 336550 h 329"/>
              <a:gd name="T4" fmla="*/ 250825 w 295"/>
              <a:gd name="T5" fmla="*/ 36513 h 329"/>
              <a:gd name="T6" fmla="*/ 0 w 295"/>
              <a:gd name="T7" fmla="*/ 130175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295"/>
              <a:gd name="T13" fmla="*/ 0 h 329"/>
              <a:gd name="T14" fmla="*/ 295 w 295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" h="329">
                <a:moveTo>
                  <a:pt x="118" y="302"/>
                </a:moveTo>
                <a:cubicBezTo>
                  <a:pt x="199" y="329"/>
                  <a:pt x="273" y="289"/>
                  <a:pt x="284" y="212"/>
                </a:cubicBezTo>
                <a:cubicBezTo>
                  <a:pt x="295" y="135"/>
                  <a:pt x="239" y="51"/>
                  <a:pt x="158" y="23"/>
                </a:cubicBezTo>
                <a:cubicBezTo>
                  <a:pt x="90" y="0"/>
                  <a:pt x="25" y="25"/>
                  <a:pt x="0" y="82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28" name="Freeform 95"/>
          <p:cNvSpPr>
            <a:spLocks/>
          </p:cNvSpPr>
          <p:nvPr/>
        </p:nvSpPr>
        <p:spPr bwMode="auto">
          <a:xfrm>
            <a:off x="10650538" y="4389439"/>
            <a:ext cx="114300" cy="174625"/>
          </a:xfrm>
          <a:custGeom>
            <a:avLst/>
            <a:gdLst>
              <a:gd name="T0" fmla="*/ 114300 w 72"/>
              <a:gd name="T1" fmla="*/ 1588 h 110"/>
              <a:gd name="T2" fmla="*/ 55563 w 72"/>
              <a:gd name="T3" fmla="*/ 174625 h 110"/>
              <a:gd name="T4" fmla="*/ 0 w 72"/>
              <a:gd name="T5" fmla="*/ 0 h 110"/>
              <a:gd name="T6" fmla="*/ 114300 w 72"/>
              <a:gd name="T7" fmla="*/ 1588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110"/>
              <a:gd name="T14" fmla="*/ 72 w 72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110">
                <a:moveTo>
                  <a:pt x="72" y="1"/>
                </a:moveTo>
                <a:lnTo>
                  <a:pt x="35" y="110"/>
                </a:lnTo>
                <a:lnTo>
                  <a:pt x="0" y="0"/>
                </a:lnTo>
                <a:lnTo>
                  <a:pt x="7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29" name="Freeform 96"/>
          <p:cNvSpPr>
            <a:spLocks/>
          </p:cNvSpPr>
          <p:nvPr/>
        </p:nvSpPr>
        <p:spPr bwMode="auto">
          <a:xfrm>
            <a:off x="10642601" y="6205539"/>
            <a:ext cx="379413" cy="377825"/>
          </a:xfrm>
          <a:custGeom>
            <a:avLst/>
            <a:gdLst>
              <a:gd name="T0" fmla="*/ 0 w 922"/>
              <a:gd name="T1" fmla="*/ 188913 h 922"/>
              <a:gd name="T2" fmla="*/ 189707 w 922"/>
              <a:gd name="T3" fmla="*/ 0 h 922"/>
              <a:gd name="T4" fmla="*/ 379413 w 922"/>
              <a:gd name="T5" fmla="*/ 188913 h 922"/>
              <a:gd name="T6" fmla="*/ 379413 w 922"/>
              <a:gd name="T7" fmla="*/ 188913 h 922"/>
              <a:gd name="T8" fmla="*/ 189707 w 922"/>
              <a:gd name="T9" fmla="*/ 377825 h 922"/>
              <a:gd name="T10" fmla="*/ 0 w 922"/>
              <a:gd name="T11" fmla="*/ 188913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30" name="Freeform 97"/>
          <p:cNvSpPr>
            <a:spLocks/>
          </p:cNvSpPr>
          <p:nvPr/>
        </p:nvSpPr>
        <p:spPr bwMode="auto">
          <a:xfrm>
            <a:off x="10642601" y="6205539"/>
            <a:ext cx="379413" cy="377825"/>
          </a:xfrm>
          <a:custGeom>
            <a:avLst/>
            <a:gdLst>
              <a:gd name="T0" fmla="*/ 0 w 239"/>
              <a:gd name="T1" fmla="*/ 188913 h 238"/>
              <a:gd name="T2" fmla="*/ 188913 w 239"/>
              <a:gd name="T3" fmla="*/ 0 h 238"/>
              <a:gd name="T4" fmla="*/ 379413 w 239"/>
              <a:gd name="T5" fmla="*/ 188913 h 238"/>
              <a:gd name="T6" fmla="*/ 379413 w 239"/>
              <a:gd name="T7" fmla="*/ 188913 h 238"/>
              <a:gd name="T8" fmla="*/ 188913 w 239"/>
              <a:gd name="T9" fmla="*/ 377825 h 238"/>
              <a:gd name="T10" fmla="*/ 0 w 239"/>
              <a:gd name="T11" fmla="*/ 188913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31" name="Rectangle 98"/>
          <p:cNvSpPr>
            <a:spLocks noChangeArrowheads="1"/>
          </p:cNvSpPr>
          <p:nvPr/>
        </p:nvSpPr>
        <p:spPr bwMode="auto">
          <a:xfrm>
            <a:off x="10694988" y="6267450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lv-LV"/>
          </a:p>
        </p:txBody>
      </p:sp>
      <p:sp>
        <p:nvSpPr>
          <p:cNvPr id="10332" name="Freeform 99"/>
          <p:cNvSpPr>
            <a:spLocks/>
          </p:cNvSpPr>
          <p:nvPr/>
        </p:nvSpPr>
        <p:spPr bwMode="auto">
          <a:xfrm>
            <a:off x="9948864" y="5826126"/>
            <a:ext cx="377825" cy="379413"/>
          </a:xfrm>
          <a:custGeom>
            <a:avLst/>
            <a:gdLst>
              <a:gd name="T0" fmla="*/ 0 w 922"/>
              <a:gd name="T1" fmla="*/ 189501 h 921"/>
              <a:gd name="T2" fmla="*/ 188913 w 922"/>
              <a:gd name="T3" fmla="*/ 0 h 921"/>
              <a:gd name="T4" fmla="*/ 377825 w 922"/>
              <a:gd name="T5" fmla="*/ 189501 h 921"/>
              <a:gd name="T6" fmla="*/ 377825 w 922"/>
              <a:gd name="T7" fmla="*/ 189501 h 921"/>
              <a:gd name="T8" fmla="*/ 188913 w 922"/>
              <a:gd name="T9" fmla="*/ 379413 h 921"/>
              <a:gd name="T10" fmla="*/ 0 w 922"/>
              <a:gd name="T11" fmla="*/ 189501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33" name="Freeform 100"/>
          <p:cNvSpPr>
            <a:spLocks/>
          </p:cNvSpPr>
          <p:nvPr/>
        </p:nvSpPr>
        <p:spPr bwMode="auto">
          <a:xfrm>
            <a:off x="9948864" y="5826126"/>
            <a:ext cx="377825" cy="379413"/>
          </a:xfrm>
          <a:custGeom>
            <a:avLst/>
            <a:gdLst>
              <a:gd name="T0" fmla="*/ 0 w 238"/>
              <a:gd name="T1" fmla="*/ 188913 h 239"/>
              <a:gd name="T2" fmla="*/ 188913 w 238"/>
              <a:gd name="T3" fmla="*/ 0 h 239"/>
              <a:gd name="T4" fmla="*/ 377825 w 238"/>
              <a:gd name="T5" fmla="*/ 188913 h 239"/>
              <a:gd name="T6" fmla="*/ 377825 w 238"/>
              <a:gd name="T7" fmla="*/ 188913 h 239"/>
              <a:gd name="T8" fmla="*/ 188913 w 238"/>
              <a:gd name="T9" fmla="*/ 379413 h 239"/>
              <a:gd name="T10" fmla="*/ 0 w 238"/>
              <a:gd name="T11" fmla="*/ 188913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34" name="Rectangle 101"/>
          <p:cNvSpPr>
            <a:spLocks noChangeArrowheads="1"/>
          </p:cNvSpPr>
          <p:nvPr/>
        </p:nvSpPr>
        <p:spPr bwMode="auto">
          <a:xfrm>
            <a:off x="10004425" y="5886450"/>
            <a:ext cx="2274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lv-LV"/>
          </a:p>
        </p:txBody>
      </p:sp>
      <p:sp>
        <p:nvSpPr>
          <p:cNvPr id="10335" name="Freeform 102"/>
          <p:cNvSpPr>
            <a:spLocks/>
          </p:cNvSpPr>
          <p:nvPr/>
        </p:nvSpPr>
        <p:spPr bwMode="auto">
          <a:xfrm>
            <a:off x="8748713" y="6135688"/>
            <a:ext cx="379412" cy="379412"/>
          </a:xfrm>
          <a:custGeom>
            <a:avLst/>
            <a:gdLst>
              <a:gd name="T0" fmla="*/ 0 w 922"/>
              <a:gd name="T1" fmla="*/ 189706 h 922"/>
              <a:gd name="T2" fmla="*/ 189706 w 922"/>
              <a:gd name="T3" fmla="*/ 0 h 922"/>
              <a:gd name="T4" fmla="*/ 379412 w 922"/>
              <a:gd name="T5" fmla="*/ 189706 h 922"/>
              <a:gd name="T6" fmla="*/ 379412 w 922"/>
              <a:gd name="T7" fmla="*/ 189706 h 922"/>
              <a:gd name="T8" fmla="*/ 189706 w 922"/>
              <a:gd name="T9" fmla="*/ 379412 h 922"/>
              <a:gd name="T10" fmla="*/ 0 w 922"/>
              <a:gd name="T11" fmla="*/ 189706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0336" name="Freeform 103"/>
          <p:cNvSpPr>
            <a:spLocks/>
          </p:cNvSpPr>
          <p:nvPr/>
        </p:nvSpPr>
        <p:spPr bwMode="auto">
          <a:xfrm>
            <a:off x="8748713" y="6135688"/>
            <a:ext cx="379412" cy="379412"/>
          </a:xfrm>
          <a:custGeom>
            <a:avLst/>
            <a:gdLst>
              <a:gd name="T0" fmla="*/ 0 w 239"/>
              <a:gd name="T1" fmla="*/ 190500 h 239"/>
              <a:gd name="T2" fmla="*/ 190500 w 239"/>
              <a:gd name="T3" fmla="*/ 0 h 239"/>
              <a:gd name="T4" fmla="*/ 379412 w 239"/>
              <a:gd name="T5" fmla="*/ 190500 h 239"/>
              <a:gd name="T6" fmla="*/ 379412 w 239"/>
              <a:gd name="T7" fmla="*/ 190500 h 239"/>
              <a:gd name="T8" fmla="*/ 190500 w 239"/>
              <a:gd name="T9" fmla="*/ 379412 h 239"/>
              <a:gd name="T10" fmla="*/ 0 w 239"/>
              <a:gd name="T11" fmla="*/ 190500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5" y="0"/>
                  <a:pt x="239" y="54"/>
                  <a:pt x="239" y="120"/>
                </a:cubicBezTo>
                <a:cubicBezTo>
                  <a:pt x="239" y="120"/>
                  <a:pt x="239" y="120"/>
                  <a:pt x="239" y="120"/>
                </a:cubicBezTo>
                <a:cubicBezTo>
                  <a:pt x="239" y="186"/>
                  <a:pt x="185" y="239"/>
                  <a:pt x="120" y="239"/>
                </a:cubicBezTo>
                <a:cubicBezTo>
                  <a:pt x="54" y="239"/>
                  <a:pt x="0" y="186"/>
                  <a:pt x="0" y="12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37" name="Rectangle 104"/>
          <p:cNvSpPr>
            <a:spLocks noChangeArrowheads="1"/>
          </p:cNvSpPr>
          <p:nvPr/>
        </p:nvSpPr>
        <p:spPr bwMode="auto">
          <a:xfrm>
            <a:off x="8859838" y="6196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lv-LV"/>
          </a:p>
        </p:txBody>
      </p:sp>
      <p:sp>
        <p:nvSpPr>
          <p:cNvPr id="10338" name="Line 105"/>
          <p:cNvSpPr>
            <a:spLocks noChangeShapeType="1"/>
          </p:cNvSpPr>
          <p:nvPr/>
        </p:nvSpPr>
        <p:spPr bwMode="auto">
          <a:xfrm flipV="1">
            <a:off x="9118601" y="4776788"/>
            <a:ext cx="1287463" cy="2857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339" name="Freeform 106"/>
          <p:cNvSpPr>
            <a:spLocks/>
          </p:cNvSpPr>
          <p:nvPr/>
        </p:nvSpPr>
        <p:spPr bwMode="auto">
          <a:xfrm>
            <a:off x="10387014" y="4738688"/>
            <a:ext cx="130175" cy="80962"/>
          </a:xfrm>
          <a:custGeom>
            <a:avLst/>
            <a:gdLst>
              <a:gd name="T0" fmla="*/ 0 w 82"/>
              <a:gd name="T1" fmla="*/ 0 h 51"/>
              <a:gd name="T2" fmla="*/ 130175 w 82"/>
              <a:gd name="T3" fmla="*/ 14287 h 51"/>
              <a:gd name="T4" fmla="*/ 17462 w 82"/>
              <a:gd name="T5" fmla="*/ 80962 h 51"/>
              <a:gd name="T6" fmla="*/ 0 w 82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51"/>
              <a:gd name="T14" fmla="*/ 82 w 8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51">
                <a:moveTo>
                  <a:pt x="0" y="0"/>
                </a:moveTo>
                <a:lnTo>
                  <a:pt x="82" y="9"/>
                </a:lnTo>
                <a:lnTo>
                  <a:pt x="11" y="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630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Shortest Paths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Given a weighted graph and two vertices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and </a:t>
            </a:r>
            <a:r>
              <a:rPr lang="en-US" altLang="lv-LV" sz="2000" b="1" i="1">
                <a:latin typeface="Times New Roman" panose="02020603050405020304" pitchFamily="18" charset="0"/>
              </a:rPr>
              <a:t>v</a:t>
            </a:r>
            <a:r>
              <a:rPr lang="en-US" altLang="lv-LV" sz="2000"/>
              <a:t>, we want to find a path of minimum total weight between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and </a:t>
            </a:r>
            <a:r>
              <a:rPr lang="en-US" altLang="lv-LV" sz="2000" b="1" i="1">
                <a:latin typeface="Times New Roman" panose="02020603050405020304" pitchFamily="18" charset="0"/>
              </a:rPr>
              <a:t>v.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Length of a path is the sum of the weights of its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Shortest path between Providence and Honolulu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Driving directions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6324601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8839201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8588376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035676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4114801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4267201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5132" name="Oval 10"/>
          <p:cNvSpPr>
            <a:spLocks noChangeArrowheads="1"/>
          </p:cNvSpPr>
          <p:nvPr/>
        </p:nvSpPr>
        <p:spPr bwMode="auto">
          <a:xfrm>
            <a:off x="7902576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2286001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5134" name="AutoShape 12"/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5060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3"/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6503989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4"/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6835776" y="5222876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5"/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8370889" y="4467226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6"/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7280276" y="4286251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7"/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3241676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8"/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4583113" y="4908551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9"/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8370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0"/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6981826" y="5956301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1"/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5222876" y="5813426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22"/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5067301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23"/>
          <p:cNvSpPr txBox="1">
            <a:spLocks noChangeArrowheads="1"/>
          </p:cNvSpPr>
          <p:nvPr/>
        </p:nvSpPr>
        <p:spPr bwMode="auto">
          <a:xfrm rot="21252715">
            <a:off x="7605714" y="403860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5146" name="Text Box 24"/>
          <p:cNvSpPr txBox="1">
            <a:spLocks noChangeArrowheads="1"/>
          </p:cNvSpPr>
          <p:nvPr/>
        </p:nvSpPr>
        <p:spPr bwMode="auto">
          <a:xfrm rot="16937753">
            <a:off x="6284119" y="4771232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 rot="20055131">
            <a:off x="6959600" y="5187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1387</a:t>
            </a:r>
          </a:p>
        </p:txBody>
      </p:sp>
      <p:sp>
        <p:nvSpPr>
          <p:cNvPr id="5148" name="Text Box 26"/>
          <p:cNvSpPr txBox="1">
            <a:spLocks noChangeArrowheads="1"/>
          </p:cNvSpPr>
          <p:nvPr/>
        </p:nvSpPr>
        <p:spPr bwMode="auto">
          <a:xfrm rot="19463698">
            <a:off x="5146675" y="49498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 rot="20910655">
            <a:off x="5257800" y="42132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1843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 rot="2626382">
            <a:off x="8555038" y="54165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 rot="565849">
            <a:off x="7499350" y="57213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5152" name="Text Box 30"/>
          <p:cNvSpPr txBox="1">
            <a:spLocks noChangeArrowheads="1"/>
          </p:cNvSpPr>
          <p:nvPr/>
        </p:nvSpPr>
        <p:spPr bwMode="auto">
          <a:xfrm rot="695916">
            <a:off x="5299075" y="554037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 rot="4665015">
            <a:off x="4518820" y="507762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 rot="832501">
            <a:off x="3451225" y="53562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 rot="19708333">
            <a:off x="8307389" y="43402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142</a:t>
            </a:r>
          </a:p>
        </p:txBody>
      </p:sp>
      <p:cxnSp>
        <p:nvCxnSpPr>
          <p:cNvPr id="5156" name="AutoShape 34"/>
          <p:cNvCxnSpPr>
            <a:cxnSpLocks noChangeShapeType="1"/>
            <a:stCxn id="5127" idx="4"/>
            <a:endCxn id="5128" idx="7"/>
          </p:cNvCxnSpPr>
          <p:nvPr/>
        </p:nvCxnSpPr>
        <p:spPr bwMode="auto">
          <a:xfrm>
            <a:off x="9307513" y="4533901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Text Box 35"/>
          <p:cNvSpPr txBox="1">
            <a:spLocks noChangeArrowheads="1"/>
          </p:cNvSpPr>
          <p:nvPr/>
        </p:nvSpPr>
        <p:spPr bwMode="auto">
          <a:xfrm rot="5207815">
            <a:off x="9186863" y="4926013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42521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Union-Find Heuristic 1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Union by size: </a:t>
            </a:r>
          </a:p>
          <a:p>
            <a:pPr lvl="1" eaLnBrk="1" hangingPunct="1"/>
            <a:r>
              <a:rPr lang="en-US" altLang="lv-LV" sz="2000"/>
              <a:t>When performing a </a:t>
            </a:r>
            <a:r>
              <a:rPr lang="en-US" altLang="lv-LV" sz="2000">
                <a:solidFill>
                  <a:schemeClr val="tx2"/>
                </a:solidFill>
              </a:rPr>
              <a:t>union</a:t>
            </a:r>
            <a:r>
              <a:rPr lang="en-US" altLang="lv-LV" sz="2000"/>
              <a:t>, make the root of smaller tree point to the root of the larger</a:t>
            </a:r>
          </a:p>
          <a:p>
            <a:pPr eaLnBrk="1" hangingPunct="1"/>
            <a:r>
              <a:rPr lang="en-US" altLang="lv-LV"/>
              <a:t>Implies O(n log n) time for performing n union-find operations:</a:t>
            </a:r>
          </a:p>
          <a:p>
            <a:pPr lvl="1" eaLnBrk="1" hangingPunct="1"/>
            <a:r>
              <a:rPr lang="en-US" altLang="lv-LV" sz="2000"/>
              <a:t>Each time we follow a pointer, we are going to a subtree of size at least double the size of the previous subtree</a:t>
            </a:r>
          </a:p>
          <a:p>
            <a:pPr lvl="1" eaLnBrk="1" hangingPunct="1"/>
            <a:r>
              <a:rPr lang="en-US" altLang="lv-LV" sz="2000"/>
              <a:t>Thus, we will follow at most O(log n) pointers for any find. </a:t>
            </a:r>
          </a:p>
        </p:txBody>
      </p:sp>
      <p:sp>
        <p:nvSpPr>
          <p:cNvPr id="11270" name="AutoShape 7"/>
          <p:cNvSpPr>
            <a:spLocks noChangeAspect="1" noChangeArrowheads="1" noTextEdit="1"/>
          </p:cNvSpPr>
          <p:nvPr/>
        </p:nvSpPr>
        <p:spPr bwMode="auto">
          <a:xfrm>
            <a:off x="6858000" y="2312989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 flipH="1" flipV="1">
            <a:off x="9086850" y="4475163"/>
            <a:ext cx="465138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2" name="Freeform 10"/>
          <p:cNvSpPr>
            <a:spLocks/>
          </p:cNvSpPr>
          <p:nvPr/>
        </p:nvSpPr>
        <p:spPr bwMode="auto">
          <a:xfrm>
            <a:off x="8978901" y="4418013"/>
            <a:ext cx="138113" cy="101600"/>
          </a:xfrm>
          <a:custGeom>
            <a:avLst/>
            <a:gdLst>
              <a:gd name="T0" fmla="*/ 96838 w 87"/>
              <a:gd name="T1" fmla="*/ 101600 h 64"/>
              <a:gd name="T2" fmla="*/ 0 w 87"/>
              <a:gd name="T3" fmla="*/ 0 h 64"/>
              <a:gd name="T4" fmla="*/ 138113 w 87"/>
              <a:gd name="T5" fmla="*/ 22225 h 64"/>
              <a:gd name="T6" fmla="*/ 96838 w 87"/>
              <a:gd name="T7" fmla="*/ 10160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V="1">
            <a:off x="8802688" y="3949701"/>
            <a:ext cx="157162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4" name="Freeform 12"/>
          <p:cNvSpPr>
            <a:spLocks/>
          </p:cNvSpPr>
          <p:nvPr/>
        </p:nvSpPr>
        <p:spPr bwMode="auto">
          <a:xfrm>
            <a:off x="8913813" y="3838575"/>
            <a:ext cx="93662" cy="139700"/>
          </a:xfrm>
          <a:custGeom>
            <a:avLst/>
            <a:gdLst>
              <a:gd name="T0" fmla="*/ 0 w 59"/>
              <a:gd name="T1" fmla="*/ 104775 h 88"/>
              <a:gd name="T2" fmla="*/ 93662 w 59"/>
              <a:gd name="T3" fmla="*/ 0 h 88"/>
              <a:gd name="T4" fmla="*/ 82550 w 59"/>
              <a:gd name="T5" fmla="*/ 139700 h 88"/>
              <a:gd name="T6" fmla="*/ 0 w 59"/>
              <a:gd name="T7" fmla="*/ 104775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 flipV="1">
            <a:off x="7510463" y="4241800"/>
            <a:ext cx="222250" cy="40798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6" name="Freeform 14"/>
          <p:cNvSpPr>
            <a:spLocks/>
          </p:cNvSpPr>
          <p:nvPr/>
        </p:nvSpPr>
        <p:spPr bwMode="auto">
          <a:xfrm>
            <a:off x="7688263" y="4133851"/>
            <a:ext cx="101600" cy="138113"/>
          </a:xfrm>
          <a:custGeom>
            <a:avLst/>
            <a:gdLst>
              <a:gd name="T0" fmla="*/ 0 w 64"/>
              <a:gd name="T1" fmla="*/ 95250 h 87"/>
              <a:gd name="T2" fmla="*/ 101600 w 64"/>
              <a:gd name="T3" fmla="*/ 0 h 87"/>
              <a:gd name="T4" fmla="*/ 77787 w 64"/>
              <a:gd name="T5" fmla="*/ 138113 h 87"/>
              <a:gd name="T6" fmla="*/ 0 w 64"/>
              <a:gd name="T7" fmla="*/ 9525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H="1" flipV="1">
            <a:off x="7702551" y="3538538"/>
            <a:ext cx="206375" cy="43021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8" name="Freeform 16"/>
          <p:cNvSpPr>
            <a:spLocks/>
          </p:cNvSpPr>
          <p:nvPr/>
        </p:nvSpPr>
        <p:spPr bwMode="auto">
          <a:xfrm>
            <a:off x="7650164" y="3429001"/>
            <a:ext cx="96837" cy="138113"/>
          </a:xfrm>
          <a:custGeom>
            <a:avLst/>
            <a:gdLst>
              <a:gd name="T0" fmla="*/ 17462 w 61"/>
              <a:gd name="T1" fmla="*/ 138113 h 87"/>
              <a:gd name="T2" fmla="*/ 0 w 61"/>
              <a:gd name="T3" fmla="*/ 0 h 87"/>
              <a:gd name="T4" fmla="*/ 96837 w 61"/>
              <a:gd name="T5" fmla="*/ 100013 h 87"/>
              <a:gd name="T6" fmla="*/ 17462 w 61"/>
              <a:gd name="T7" fmla="*/ 138113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V="1">
            <a:off x="7092951" y="3530600"/>
            <a:ext cx="201613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80" name="Freeform 18"/>
          <p:cNvSpPr>
            <a:spLocks/>
          </p:cNvSpPr>
          <p:nvPr/>
        </p:nvSpPr>
        <p:spPr bwMode="auto">
          <a:xfrm>
            <a:off x="7250113" y="3421063"/>
            <a:ext cx="95250" cy="138112"/>
          </a:xfrm>
          <a:custGeom>
            <a:avLst/>
            <a:gdLst>
              <a:gd name="T0" fmla="*/ 0 w 60"/>
              <a:gd name="T1" fmla="*/ 101600 h 87"/>
              <a:gd name="T2" fmla="*/ 95250 w 60"/>
              <a:gd name="T3" fmla="*/ 0 h 87"/>
              <a:gd name="T4" fmla="*/ 79375 w 60"/>
              <a:gd name="T5" fmla="*/ 138112 h 87"/>
              <a:gd name="T6" fmla="*/ 0 w 60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81" name="Freeform 19"/>
          <p:cNvSpPr>
            <a:spLocks/>
          </p:cNvSpPr>
          <p:nvPr/>
        </p:nvSpPr>
        <p:spPr bwMode="auto">
          <a:xfrm>
            <a:off x="7297739" y="3084514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282" name="Freeform 20"/>
          <p:cNvSpPr>
            <a:spLocks/>
          </p:cNvSpPr>
          <p:nvPr/>
        </p:nvSpPr>
        <p:spPr bwMode="auto">
          <a:xfrm>
            <a:off x="7297739" y="3084514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3200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3200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83" name="Rectangle 21"/>
          <p:cNvSpPr>
            <a:spLocks noChangeArrowheads="1"/>
          </p:cNvSpPr>
          <p:nvPr/>
        </p:nvSpPr>
        <p:spPr bwMode="auto">
          <a:xfrm>
            <a:off x="7421563" y="31496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lv-LV"/>
          </a:p>
        </p:txBody>
      </p:sp>
      <p:sp>
        <p:nvSpPr>
          <p:cNvPr id="11284" name="Freeform 22"/>
          <p:cNvSpPr>
            <a:spLocks/>
          </p:cNvSpPr>
          <p:nvPr/>
        </p:nvSpPr>
        <p:spPr bwMode="auto">
          <a:xfrm>
            <a:off x="7705725" y="37655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285" name="Freeform 23"/>
          <p:cNvSpPr>
            <a:spLocks/>
          </p:cNvSpPr>
          <p:nvPr/>
        </p:nvSpPr>
        <p:spPr bwMode="auto">
          <a:xfrm>
            <a:off x="7705725" y="3765550"/>
            <a:ext cx="407988" cy="407988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86" name="Rectangle 24"/>
          <p:cNvSpPr>
            <a:spLocks noChangeArrowheads="1"/>
          </p:cNvSpPr>
          <p:nvPr/>
        </p:nvSpPr>
        <p:spPr bwMode="auto">
          <a:xfrm>
            <a:off x="7824788" y="38290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lv-LV"/>
          </a:p>
        </p:txBody>
      </p:sp>
      <p:sp>
        <p:nvSpPr>
          <p:cNvPr id="11287" name="Freeform 25"/>
          <p:cNvSpPr>
            <a:spLocks/>
          </p:cNvSpPr>
          <p:nvPr/>
        </p:nvSpPr>
        <p:spPr bwMode="auto">
          <a:xfrm>
            <a:off x="6889750" y="3765550"/>
            <a:ext cx="407988" cy="407988"/>
          </a:xfrm>
          <a:custGeom>
            <a:avLst/>
            <a:gdLst>
              <a:gd name="T0" fmla="*/ 0 w 921"/>
              <a:gd name="T1" fmla="*/ 203994 h 922"/>
              <a:gd name="T2" fmla="*/ 203773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3773 w 921"/>
              <a:gd name="T9" fmla="*/ 407988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288" name="Freeform 26"/>
          <p:cNvSpPr>
            <a:spLocks/>
          </p:cNvSpPr>
          <p:nvPr/>
        </p:nvSpPr>
        <p:spPr bwMode="auto">
          <a:xfrm>
            <a:off x="6889750" y="3765550"/>
            <a:ext cx="407988" cy="407988"/>
          </a:xfrm>
          <a:custGeom>
            <a:avLst/>
            <a:gdLst>
              <a:gd name="T0" fmla="*/ 0 w 257"/>
              <a:gd name="T1" fmla="*/ 203200 h 257"/>
              <a:gd name="T2" fmla="*/ 203200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3200 w 257"/>
              <a:gd name="T9" fmla="*/ 407988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89" name="Rectangle 27"/>
          <p:cNvSpPr>
            <a:spLocks noChangeArrowheads="1"/>
          </p:cNvSpPr>
          <p:nvPr/>
        </p:nvSpPr>
        <p:spPr bwMode="auto">
          <a:xfrm>
            <a:off x="7010400" y="38290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lv-LV"/>
          </a:p>
        </p:txBody>
      </p:sp>
      <p:sp>
        <p:nvSpPr>
          <p:cNvPr id="11290" name="Freeform 28"/>
          <p:cNvSpPr>
            <a:spLocks noEditPoints="1"/>
          </p:cNvSpPr>
          <p:nvPr/>
        </p:nvSpPr>
        <p:spPr bwMode="auto">
          <a:xfrm>
            <a:off x="7488238" y="2789239"/>
            <a:ext cx="514350" cy="523875"/>
          </a:xfrm>
          <a:custGeom>
            <a:avLst/>
            <a:gdLst>
              <a:gd name="T0" fmla="*/ 247207 w 1161"/>
              <a:gd name="T1" fmla="*/ 508831 h 1184"/>
              <a:gd name="T2" fmla="*/ 207778 w 1161"/>
              <a:gd name="T3" fmla="*/ 497327 h 1184"/>
              <a:gd name="T4" fmla="*/ 298155 w 1161"/>
              <a:gd name="T5" fmla="*/ 503522 h 1184"/>
              <a:gd name="T6" fmla="*/ 276890 w 1161"/>
              <a:gd name="T7" fmla="*/ 522990 h 1184"/>
              <a:gd name="T8" fmla="*/ 336698 w 1161"/>
              <a:gd name="T9" fmla="*/ 500867 h 1184"/>
              <a:gd name="T10" fmla="*/ 360178 w 1161"/>
              <a:gd name="T11" fmla="*/ 517681 h 1184"/>
              <a:gd name="T12" fmla="*/ 336698 w 1161"/>
              <a:gd name="T13" fmla="*/ 500867 h 1184"/>
              <a:gd name="T14" fmla="*/ 398721 w 1161"/>
              <a:gd name="T15" fmla="*/ 482284 h 1184"/>
              <a:gd name="T16" fmla="*/ 420429 w 1161"/>
              <a:gd name="T17" fmla="*/ 492018 h 1184"/>
              <a:gd name="T18" fmla="*/ 400493 w 1161"/>
              <a:gd name="T19" fmla="*/ 503079 h 1184"/>
              <a:gd name="T20" fmla="*/ 439036 w 1161"/>
              <a:gd name="T21" fmla="*/ 452196 h 1184"/>
              <a:gd name="T22" fmla="*/ 467833 w 1161"/>
              <a:gd name="T23" fmla="*/ 450426 h 1184"/>
              <a:gd name="T24" fmla="*/ 439036 w 1161"/>
              <a:gd name="T25" fmla="*/ 452196 h 1184"/>
              <a:gd name="T26" fmla="*/ 480237 w 1161"/>
              <a:gd name="T27" fmla="*/ 391136 h 1184"/>
              <a:gd name="T28" fmla="*/ 500616 w 1161"/>
              <a:gd name="T29" fmla="*/ 393791 h 1184"/>
              <a:gd name="T30" fmla="*/ 490870 w 1161"/>
              <a:gd name="T31" fmla="*/ 414144 h 1184"/>
              <a:gd name="T32" fmla="*/ 491313 w 1161"/>
              <a:gd name="T33" fmla="*/ 349102 h 1184"/>
              <a:gd name="T34" fmla="*/ 493528 w 1161"/>
              <a:gd name="T35" fmla="*/ 330519 h 1184"/>
              <a:gd name="T36" fmla="*/ 512135 w 1161"/>
              <a:gd name="T37" fmla="*/ 348660 h 1184"/>
              <a:gd name="T38" fmla="*/ 498401 w 1161"/>
              <a:gd name="T39" fmla="*/ 361491 h 1184"/>
              <a:gd name="T40" fmla="*/ 489541 w 1161"/>
              <a:gd name="T41" fmla="*/ 272557 h 1184"/>
              <a:gd name="T42" fmla="*/ 513021 w 1161"/>
              <a:gd name="T43" fmla="*/ 289370 h 1184"/>
              <a:gd name="T44" fmla="*/ 480237 w 1161"/>
              <a:gd name="T45" fmla="*/ 234947 h 1184"/>
              <a:gd name="T46" fmla="*/ 492642 w 1161"/>
              <a:gd name="T47" fmla="*/ 208842 h 1184"/>
              <a:gd name="T48" fmla="*/ 480237 w 1161"/>
              <a:gd name="T49" fmla="*/ 234947 h 1184"/>
              <a:gd name="T50" fmla="*/ 450112 w 1161"/>
              <a:gd name="T51" fmla="*/ 149110 h 1184"/>
              <a:gd name="T52" fmla="*/ 470048 w 1161"/>
              <a:gd name="T53" fmla="*/ 184507 h 1184"/>
              <a:gd name="T54" fmla="*/ 412012 w 1161"/>
              <a:gd name="T55" fmla="*/ 119022 h 1184"/>
              <a:gd name="T56" fmla="*/ 409796 w 1161"/>
              <a:gd name="T57" fmla="*/ 103094 h 1184"/>
              <a:gd name="T58" fmla="*/ 428403 w 1161"/>
              <a:gd name="T59" fmla="*/ 106191 h 1184"/>
              <a:gd name="T60" fmla="*/ 422201 w 1161"/>
              <a:gd name="T61" fmla="*/ 131854 h 1184"/>
              <a:gd name="T62" fmla="*/ 375241 w 1161"/>
              <a:gd name="T63" fmla="*/ 84953 h 1184"/>
              <a:gd name="T64" fmla="*/ 376570 w 1161"/>
              <a:gd name="T65" fmla="*/ 61502 h 1184"/>
              <a:gd name="T66" fmla="*/ 394291 w 1161"/>
              <a:gd name="T67" fmla="*/ 74776 h 1184"/>
              <a:gd name="T68" fmla="*/ 331381 w 1161"/>
              <a:gd name="T69" fmla="*/ 56193 h 1184"/>
              <a:gd name="T70" fmla="*/ 314103 w 1161"/>
              <a:gd name="T71" fmla="*/ 48228 h 1184"/>
              <a:gd name="T72" fmla="*/ 339799 w 1161"/>
              <a:gd name="T73" fmla="*/ 37167 h 1184"/>
              <a:gd name="T74" fmla="*/ 345558 w 1161"/>
              <a:gd name="T75" fmla="*/ 53095 h 1184"/>
              <a:gd name="T76" fmla="*/ 258283 w 1161"/>
              <a:gd name="T77" fmla="*/ 27433 h 1184"/>
              <a:gd name="T78" fmla="*/ 283535 w 1161"/>
              <a:gd name="T79" fmla="*/ 13274 h 1184"/>
              <a:gd name="T80" fmla="*/ 220626 w 1161"/>
              <a:gd name="T81" fmla="*/ 21681 h 1184"/>
              <a:gd name="T82" fmla="*/ 201133 w 1161"/>
              <a:gd name="T83" fmla="*/ 442 h 1184"/>
              <a:gd name="T84" fmla="*/ 220626 w 1161"/>
              <a:gd name="T85" fmla="*/ 21681 h 1184"/>
              <a:gd name="T86" fmla="*/ 143983 w 1161"/>
              <a:gd name="T87" fmla="*/ 26990 h 1184"/>
              <a:gd name="T88" fmla="*/ 136451 w 1161"/>
              <a:gd name="T89" fmla="*/ 7964 h 1184"/>
              <a:gd name="T90" fmla="*/ 158602 w 1161"/>
              <a:gd name="T91" fmla="*/ 3982 h 1184"/>
              <a:gd name="T92" fmla="*/ 105440 w 1161"/>
              <a:gd name="T93" fmla="*/ 41591 h 1184"/>
              <a:gd name="T94" fmla="*/ 90820 w 1161"/>
              <a:gd name="T95" fmla="*/ 51768 h 1184"/>
              <a:gd name="T96" fmla="*/ 93035 w 1161"/>
              <a:gd name="T97" fmla="*/ 25220 h 1184"/>
              <a:gd name="T98" fmla="*/ 111199 w 1161"/>
              <a:gd name="T99" fmla="*/ 28760 h 1184"/>
              <a:gd name="T100" fmla="*/ 47403 w 1161"/>
              <a:gd name="T101" fmla="*/ 91147 h 1184"/>
              <a:gd name="T102" fmla="*/ 46074 w 1161"/>
              <a:gd name="T103" fmla="*/ 62387 h 1184"/>
              <a:gd name="T104" fmla="*/ 27910 w 1161"/>
              <a:gd name="T105" fmla="*/ 123889 h 1184"/>
              <a:gd name="T106" fmla="*/ 21265 w 1161"/>
              <a:gd name="T107" fmla="*/ 140703 h 1184"/>
              <a:gd name="T108" fmla="*/ 3544 w 1161"/>
              <a:gd name="T109" fmla="*/ 126544 h 1184"/>
              <a:gd name="T110" fmla="*/ 23923 w 1161"/>
              <a:gd name="T111" fmla="*/ 110173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291" name="Freeform 29"/>
          <p:cNvSpPr>
            <a:spLocks/>
          </p:cNvSpPr>
          <p:nvPr/>
        </p:nvSpPr>
        <p:spPr bwMode="auto">
          <a:xfrm>
            <a:off x="7443788" y="2947989"/>
            <a:ext cx="88900" cy="136525"/>
          </a:xfrm>
          <a:custGeom>
            <a:avLst/>
            <a:gdLst>
              <a:gd name="T0" fmla="*/ 88900 w 56"/>
              <a:gd name="T1" fmla="*/ 0 h 86"/>
              <a:gd name="T2" fmla="*/ 57150 w 56"/>
              <a:gd name="T3" fmla="*/ 136525 h 86"/>
              <a:gd name="T4" fmla="*/ 0 w 56"/>
              <a:gd name="T5" fmla="*/ 9525 h 86"/>
              <a:gd name="T6" fmla="*/ 88900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 flipH="1" flipV="1">
            <a:off x="9617076" y="3203575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93" name="Freeform 31"/>
          <p:cNvSpPr>
            <a:spLocks/>
          </p:cNvSpPr>
          <p:nvPr/>
        </p:nvSpPr>
        <p:spPr bwMode="auto">
          <a:xfrm>
            <a:off x="9563101" y="3094038"/>
            <a:ext cx="98425" cy="139700"/>
          </a:xfrm>
          <a:custGeom>
            <a:avLst/>
            <a:gdLst>
              <a:gd name="T0" fmla="*/ 19050 w 62"/>
              <a:gd name="T1" fmla="*/ 139700 h 88"/>
              <a:gd name="T2" fmla="*/ 0 w 62"/>
              <a:gd name="T3" fmla="*/ 0 h 88"/>
              <a:gd name="T4" fmla="*/ 98425 w 62"/>
              <a:gd name="T5" fmla="*/ 100012 h 88"/>
              <a:gd name="T6" fmla="*/ 19050 w 62"/>
              <a:gd name="T7" fmla="*/ 13970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94" name="Line 32"/>
          <p:cNvSpPr>
            <a:spLocks noChangeShapeType="1"/>
          </p:cNvSpPr>
          <p:nvPr/>
        </p:nvSpPr>
        <p:spPr bwMode="auto">
          <a:xfrm flipV="1">
            <a:off x="9007476" y="3195639"/>
            <a:ext cx="201613" cy="4397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95" name="Freeform 33"/>
          <p:cNvSpPr>
            <a:spLocks/>
          </p:cNvSpPr>
          <p:nvPr/>
        </p:nvSpPr>
        <p:spPr bwMode="auto">
          <a:xfrm>
            <a:off x="9163050" y="3086101"/>
            <a:ext cx="96838" cy="138113"/>
          </a:xfrm>
          <a:custGeom>
            <a:avLst/>
            <a:gdLst>
              <a:gd name="T0" fmla="*/ 0 w 61"/>
              <a:gd name="T1" fmla="*/ 101600 h 87"/>
              <a:gd name="T2" fmla="*/ 96838 w 61"/>
              <a:gd name="T3" fmla="*/ 0 h 87"/>
              <a:gd name="T4" fmla="*/ 80963 w 61"/>
              <a:gd name="T5" fmla="*/ 138113 h 87"/>
              <a:gd name="T6" fmla="*/ 0 w 61"/>
              <a:gd name="T7" fmla="*/ 10160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96" name="Freeform 34"/>
          <p:cNvSpPr>
            <a:spLocks/>
          </p:cNvSpPr>
          <p:nvPr/>
        </p:nvSpPr>
        <p:spPr bwMode="auto">
          <a:xfrm>
            <a:off x="9210675" y="2751139"/>
            <a:ext cx="407988" cy="407987"/>
          </a:xfrm>
          <a:custGeom>
            <a:avLst/>
            <a:gdLst>
              <a:gd name="T0" fmla="*/ 0 w 921"/>
              <a:gd name="T1" fmla="*/ 203994 h 922"/>
              <a:gd name="T2" fmla="*/ 204215 w 921"/>
              <a:gd name="T3" fmla="*/ 0 h 922"/>
              <a:gd name="T4" fmla="*/ 407988 w 921"/>
              <a:gd name="T5" fmla="*/ 203994 h 922"/>
              <a:gd name="T6" fmla="*/ 407988 w 921"/>
              <a:gd name="T7" fmla="*/ 203994 h 922"/>
              <a:gd name="T8" fmla="*/ 204215 w 921"/>
              <a:gd name="T9" fmla="*/ 407987 h 922"/>
              <a:gd name="T10" fmla="*/ 0 w 921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297" name="Freeform 35"/>
          <p:cNvSpPr>
            <a:spLocks/>
          </p:cNvSpPr>
          <p:nvPr/>
        </p:nvSpPr>
        <p:spPr bwMode="auto">
          <a:xfrm>
            <a:off x="9210675" y="2751139"/>
            <a:ext cx="407988" cy="407987"/>
          </a:xfrm>
          <a:custGeom>
            <a:avLst/>
            <a:gdLst>
              <a:gd name="T0" fmla="*/ 0 w 257"/>
              <a:gd name="T1" fmla="*/ 203200 h 257"/>
              <a:gd name="T2" fmla="*/ 204788 w 257"/>
              <a:gd name="T3" fmla="*/ 0 h 257"/>
              <a:gd name="T4" fmla="*/ 407988 w 257"/>
              <a:gd name="T5" fmla="*/ 203200 h 257"/>
              <a:gd name="T6" fmla="*/ 407988 w 257"/>
              <a:gd name="T7" fmla="*/ 203200 h 257"/>
              <a:gd name="T8" fmla="*/ 204788 w 257"/>
              <a:gd name="T9" fmla="*/ 407987 h 257"/>
              <a:gd name="T10" fmla="*/ 0 w 257"/>
              <a:gd name="T11" fmla="*/ 203200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298" name="Rectangle 36"/>
          <p:cNvSpPr>
            <a:spLocks noChangeArrowheads="1"/>
          </p:cNvSpPr>
          <p:nvPr/>
        </p:nvSpPr>
        <p:spPr bwMode="auto">
          <a:xfrm>
            <a:off x="9334500" y="28162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lv-LV"/>
          </a:p>
        </p:txBody>
      </p:sp>
      <p:sp>
        <p:nvSpPr>
          <p:cNvPr id="11299" name="Freeform 37"/>
          <p:cNvSpPr>
            <a:spLocks/>
          </p:cNvSpPr>
          <p:nvPr/>
        </p:nvSpPr>
        <p:spPr bwMode="auto">
          <a:xfrm>
            <a:off x="9618664" y="3430589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300" name="Freeform 38"/>
          <p:cNvSpPr>
            <a:spLocks/>
          </p:cNvSpPr>
          <p:nvPr/>
        </p:nvSpPr>
        <p:spPr bwMode="auto">
          <a:xfrm>
            <a:off x="9618664" y="3430589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4787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4787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01" name="Rectangle 39"/>
          <p:cNvSpPr>
            <a:spLocks noChangeArrowheads="1"/>
          </p:cNvSpPr>
          <p:nvPr/>
        </p:nvSpPr>
        <p:spPr bwMode="auto">
          <a:xfrm>
            <a:off x="9682163" y="3497264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lv-LV"/>
          </a:p>
        </p:txBody>
      </p:sp>
      <p:sp>
        <p:nvSpPr>
          <p:cNvPr id="11302" name="Freeform 40"/>
          <p:cNvSpPr>
            <a:spLocks/>
          </p:cNvSpPr>
          <p:nvPr/>
        </p:nvSpPr>
        <p:spPr bwMode="auto">
          <a:xfrm>
            <a:off x="8802689" y="3430589"/>
            <a:ext cx="407987" cy="407987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7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303" name="Freeform 41"/>
          <p:cNvSpPr>
            <a:spLocks/>
          </p:cNvSpPr>
          <p:nvPr/>
        </p:nvSpPr>
        <p:spPr bwMode="auto">
          <a:xfrm>
            <a:off x="8802689" y="3430589"/>
            <a:ext cx="407987" cy="407987"/>
          </a:xfrm>
          <a:custGeom>
            <a:avLst/>
            <a:gdLst>
              <a:gd name="T0" fmla="*/ 0 w 257"/>
              <a:gd name="T1" fmla="*/ 204787 h 257"/>
              <a:gd name="T2" fmla="*/ 204787 w 257"/>
              <a:gd name="T3" fmla="*/ 0 h 257"/>
              <a:gd name="T4" fmla="*/ 407987 w 257"/>
              <a:gd name="T5" fmla="*/ 204787 h 257"/>
              <a:gd name="T6" fmla="*/ 407987 w 257"/>
              <a:gd name="T7" fmla="*/ 204787 h 257"/>
              <a:gd name="T8" fmla="*/ 204787 w 257"/>
              <a:gd name="T9" fmla="*/ 407987 h 257"/>
              <a:gd name="T10" fmla="*/ 0 w 257"/>
              <a:gd name="T11" fmla="*/ 20478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04" name="Rectangle 42"/>
          <p:cNvSpPr>
            <a:spLocks noChangeArrowheads="1"/>
          </p:cNvSpPr>
          <p:nvPr/>
        </p:nvSpPr>
        <p:spPr bwMode="auto">
          <a:xfrm>
            <a:off x="8923338" y="349726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lv-LV"/>
          </a:p>
        </p:txBody>
      </p:sp>
      <p:sp>
        <p:nvSpPr>
          <p:cNvPr id="11305" name="Freeform 43"/>
          <p:cNvSpPr>
            <a:spLocks/>
          </p:cNvSpPr>
          <p:nvPr/>
        </p:nvSpPr>
        <p:spPr bwMode="auto">
          <a:xfrm>
            <a:off x="9402763" y="2432051"/>
            <a:ext cx="520700" cy="569913"/>
          </a:xfrm>
          <a:custGeom>
            <a:avLst/>
            <a:gdLst>
              <a:gd name="T0" fmla="*/ 215900 w 328"/>
              <a:gd name="T1" fmla="*/ 522288 h 359"/>
              <a:gd name="T2" fmla="*/ 501650 w 328"/>
              <a:gd name="T3" fmla="*/ 369888 h 359"/>
              <a:gd name="T4" fmla="*/ 284162 w 328"/>
              <a:gd name="T5" fmla="*/ 46038 h 359"/>
              <a:gd name="T6" fmla="*/ 0 w 328"/>
              <a:gd name="T7" fmla="*/ 19685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06" name="Freeform 44"/>
          <p:cNvSpPr>
            <a:spLocks/>
          </p:cNvSpPr>
          <p:nvPr/>
        </p:nvSpPr>
        <p:spPr bwMode="auto">
          <a:xfrm>
            <a:off x="9358313" y="2614614"/>
            <a:ext cx="87312" cy="136525"/>
          </a:xfrm>
          <a:custGeom>
            <a:avLst/>
            <a:gdLst>
              <a:gd name="T0" fmla="*/ 87312 w 55"/>
              <a:gd name="T1" fmla="*/ 0 h 86"/>
              <a:gd name="T2" fmla="*/ 57150 w 55"/>
              <a:gd name="T3" fmla="*/ 136525 h 86"/>
              <a:gd name="T4" fmla="*/ 0 w 55"/>
              <a:gd name="T5" fmla="*/ 7938 h 86"/>
              <a:gd name="T6" fmla="*/ 87312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07" name="Freeform 45"/>
          <p:cNvSpPr>
            <a:spLocks/>
          </p:cNvSpPr>
          <p:nvPr/>
        </p:nvSpPr>
        <p:spPr bwMode="auto">
          <a:xfrm>
            <a:off x="9347200" y="4519613"/>
            <a:ext cx="407988" cy="406400"/>
          </a:xfrm>
          <a:custGeom>
            <a:avLst/>
            <a:gdLst>
              <a:gd name="T0" fmla="*/ 0 w 922"/>
              <a:gd name="T1" fmla="*/ 202979 h 921"/>
              <a:gd name="T2" fmla="*/ 203994 w 922"/>
              <a:gd name="T3" fmla="*/ 0 h 921"/>
              <a:gd name="T4" fmla="*/ 407988 w 922"/>
              <a:gd name="T5" fmla="*/ 202979 h 921"/>
              <a:gd name="T6" fmla="*/ 407988 w 922"/>
              <a:gd name="T7" fmla="*/ 202979 h 921"/>
              <a:gd name="T8" fmla="*/ 203994 w 922"/>
              <a:gd name="T9" fmla="*/ 406400 h 921"/>
              <a:gd name="T10" fmla="*/ 0 w 922"/>
              <a:gd name="T11" fmla="*/ 202979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308" name="Freeform 46"/>
          <p:cNvSpPr>
            <a:spLocks/>
          </p:cNvSpPr>
          <p:nvPr/>
        </p:nvSpPr>
        <p:spPr bwMode="auto">
          <a:xfrm>
            <a:off x="9347200" y="4519613"/>
            <a:ext cx="407988" cy="406400"/>
          </a:xfrm>
          <a:custGeom>
            <a:avLst/>
            <a:gdLst>
              <a:gd name="T0" fmla="*/ 0 w 257"/>
              <a:gd name="T1" fmla="*/ 203200 h 256"/>
              <a:gd name="T2" fmla="*/ 204788 w 257"/>
              <a:gd name="T3" fmla="*/ 0 h 256"/>
              <a:gd name="T4" fmla="*/ 407988 w 257"/>
              <a:gd name="T5" fmla="*/ 203200 h 256"/>
              <a:gd name="T6" fmla="*/ 407988 w 257"/>
              <a:gd name="T7" fmla="*/ 203200 h 256"/>
              <a:gd name="T8" fmla="*/ 204788 w 257"/>
              <a:gd name="T9" fmla="*/ 406400 h 256"/>
              <a:gd name="T10" fmla="*/ 0 w 257"/>
              <a:gd name="T11" fmla="*/ 203200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09" name="Rectangle 47"/>
          <p:cNvSpPr>
            <a:spLocks noChangeArrowheads="1"/>
          </p:cNvSpPr>
          <p:nvPr/>
        </p:nvSpPr>
        <p:spPr bwMode="auto">
          <a:xfrm>
            <a:off x="9404350" y="458787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lv-LV"/>
          </a:p>
        </p:txBody>
      </p:sp>
      <p:sp>
        <p:nvSpPr>
          <p:cNvPr id="11310" name="Freeform 48"/>
          <p:cNvSpPr>
            <a:spLocks/>
          </p:cNvSpPr>
          <p:nvPr/>
        </p:nvSpPr>
        <p:spPr bwMode="auto">
          <a:xfrm>
            <a:off x="8599489" y="4110039"/>
            <a:ext cx="407987" cy="409575"/>
          </a:xfrm>
          <a:custGeom>
            <a:avLst/>
            <a:gdLst>
              <a:gd name="T0" fmla="*/ 0 w 922"/>
              <a:gd name="T1" fmla="*/ 204788 h 922"/>
              <a:gd name="T2" fmla="*/ 203994 w 922"/>
              <a:gd name="T3" fmla="*/ 0 h 922"/>
              <a:gd name="T4" fmla="*/ 407987 w 922"/>
              <a:gd name="T5" fmla="*/ 204788 h 922"/>
              <a:gd name="T6" fmla="*/ 407987 w 922"/>
              <a:gd name="T7" fmla="*/ 204788 h 922"/>
              <a:gd name="T8" fmla="*/ 203994 w 922"/>
              <a:gd name="T9" fmla="*/ 409575 h 922"/>
              <a:gd name="T10" fmla="*/ 0 w 922"/>
              <a:gd name="T11" fmla="*/ 204788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311" name="Freeform 49"/>
          <p:cNvSpPr>
            <a:spLocks/>
          </p:cNvSpPr>
          <p:nvPr/>
        </p:nvSpPr>
        <p:spPr bwMode="auto">
          <a:xfrm>
            <a:off x="8599489" y="4110039"/>
            <a:ext cx="407987" cy="409575"/>
          </a:xfrm>
          <a:custGeom>
            <a:avLst/>
            <a:gdLst>
              <a:gd name="T0" fmla="*/ 0 w 257"/>
              <a:gd name="T1" fmla="*/ 204788 h 258"/>
              <a:gd name="T2" fmla="*/ 203200 w 257"/>
              <a:gd name="T3" fmla="*/ 0 h 258"/>
              <a:gd name="T4" fmla="*/ 407987 w 257"/>
              <a:gd name="T5" fmla="*/ 204788 h 258"/>
              <a:gd name="T6" fmla="*/ 407987 w 257"/>
              <a:gd name="T7" fmla="*/ 204788 h 258"/>
              <a:gd name="T8" fmla="*/ 203200 w 257"/>
              <a:gd name="T9" fmla="*/ 409575 h 258"/>
              <a:gd name="T10" fmla="*/ 0 w 257"/>
              <a:gd name="T11" fmla="*/ 204788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12" name="Rectangle 50"/>
          <p:cNvSpPr>
            <a:spLocks noChangeArrowheads="1"/>
          </p:cNvSpPr>
          <p:nvPr/>
        </p:nvSpPr>
        <p:spPr bwMode="auto">
          <a:xfrm>
            <a:off x="8661401" y="4176714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lv-LV"/>
          </a:p>
        </p:txBody>
      </p:sp>
      <p:sp>
        <p:nvSpPr>
          <p:cNvPr id="11313" name="Freeform 51"/>
          <p:cNvSpPr>
            <a:spLocks/>
          </p:cNvSpPr>
          <p:nvPr/>
        </p:nvSpPr>
        <p:spPr bwMode="auto">
          <a:xfrm>
            <a:off x="7307264" y="4445000"/>
            <a:ext cx="407987" cy="407988"/>
          </a:xfrm>
          <a:custGeom>
            <a:avLst/>
            <a:gdLst>
              <a:gd name="T0" fmla="*/ 0 w 922"/>
              <a:gd name="T1" fmla="*/ 203994 h 922"/>
              <a:gd name="T2" fmla="*/ 203994 w 922"/>
              <a:gd name="T3" fmla="*/ 0 h 922"/>
              <a:gd name="T4" fmla="*/ 407987 w 922"/>
              <a:gd name="T5" fmla="*/ 203994 h 922"/>
              <a:gd name="T6" fmla="*/ 407987 w 922"/>
              <a:gd name="T7" fmla="*/ 203994 h 922"/>
              <a:gd name="T8" fmla="*/ 203994 w 922"/>
              <a:gd name="T9" fmla="*/ 407988 h 922"/>
              <a:gd name="T10" fmla="*/ 0 w 922"/>
              <a:gd name="T11" fmla="*/ 203994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1314" name="Freeform 52"/>
          <p:cNvSpPr>
            <a:spLocks/>
          </p:cNvSpPr>
          <p:nvPr/>
        </p:nvSpPr>
        <p:spPr bwMode="auto">
          <a:xfrm>
            <a:off x="7307264" y="4445000"/>
            <a:ext cx="407987" cy="407988"/>
          </a:xfrm>
          <a:custGeom>
            <a:avLst/>
            <a:gdLst>
              <a:gd name="T0" fmla="*/ 0 w 257"/>
              <a:gd name="T1" fmla="*/ 204788 h 257"/>
              <a:gd name="T2" fmla="*/ 203200 w 257"/>
              <a:gd name="T3" fmla="*/ 0 h 257"/>
              <a:gd name="T4" fmla="*/ 407987 w 257"/>
              <a:gd name="T5" fmla="*/ 204788 h 257"/>
              <a:gd name="T6" fmla="*/ 407987 w 257"/>
              <a:gd name="T7" fmla="*/ 204788 h 257"/>
              <a:gd name="T8" fmla="*/ 203200 w 257"/>
              <a:gd name="T9" fmla="*/ 407988 h 257"/>
              <a:gd name="T10" fmla="*/ 0 w 257"/>
              <a:gd name="T11" fmla="*/ 204788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15" name="Rectangle 53"/>
          <p:cNvSpPr>
            <a:spLocks noChangeArrowheads="1"/>
          </p:cNvSpPr>
          <p:nvPr/>
        </p:nvSpPr>
        <p:spPr bwMode="auto">
          <a:xfrm>
            <a:off x="7427913" y="45100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lv-LV"/>
          </a:p>
        </p:txBody>
      </p:sp>
      <p:sp>
        <p:nvSpPr>
          <p:cNvPr id="11316" name="Line 54"/>
          <p:cNvSpPr>
            <a:spLocks noChangeShapeType="1"/>
          </p:cNvSpPr>
          <p:nvPr/>
        </p:nvSpPr>
        <p:spPr bwMode="auto">
          <a:xfrm flipV="1">
            <a:off x="7705726" y="2981326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1317" name="Freeform 55"/>
          <p:cNvSpPr>
            <a:spLocks/>
          </p:cNvSpPr>
          <p:nvPr/>
        </p:nvSpPr>
        <p:spPr bwMode="auto">
          <a:xfrm>
            <a:off x="9072563" y="2940051"/>
            <a:ext cx="138112" cy="85725"/>
          </a:xfrm>
          <a:custGeom>
            <a:avLst/>
            <a:gdLst>
              <a:gd name="T0" fmla="*/ 0 w 87"/>
              <a:gd name="T1" fmla="*/ 0 h 54"/>
              <a:gd name="T2" fmla="*/ 138112 w 87"/>
              <a:gd name="T3" fmla="*/ 14288 h 54"/>
              <a:gd name="T4" fmla="*/ 19050 w 87"/>
              <a:gd name="T5" fmla="*/ 85725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3035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Union-Find Heuristic 2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Path compression: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After performing a find, compress all the pointers on the path just traversed so that they all point to the root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endParaRPr lang="en-US" altLang="lv-LV"/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Implies O(n log</a:t>
            </a:r>
            <a:r>
              <a:rPr lang="en-US" altLang="lv-LV" baseline="30000"/>
              <a:t>*</a:t>
            </a:r>
            <a:r>
              <a:rPr lang="en-US" altLang="lv-LV"/>
              <a:t> n) time for performing n union-find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Proof is somewhat involved… (and not in the book)</a:t>
            </a:r>
          </a:p>
        </p:txBody>
      </p:sp>
      <p:sp>
        <p:nvSpPr>
          <p:cNvPr id="12294" name="AutoShape 12"/>
          <p:cNvSpPr>
            <a:spLocks noChangeAspect="1" noChangeArrowheads="1" noTextEdit="1"/>
          </p:cNvSpPr>
          <p:nvPr/>
        </p:nvSpPr>
        <p:spPr bwMode="auto">
          <a:xfrm>
            <a:off x="3001963" y="2438400"/>
            <a:ext cx="18907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5" name="Line 14"/>
          <p:cNvSpPr>
            <a:spLocks noChangeShapeType="1"/>
          </p:cNvSpPr>
          <p:nvPr/>
        </p:nvSpPr>
        <p:spPr bwMode="auto">
          <a:xfrm flipV="1">
            <a:off x="3465513" y="4005264"/>
            <a:ext cx="279400" cy="2111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6" name="Freeform 15"/>
          <p:cNvSpPr>
            <a:spLocks/>
          </p:cNvSpPr>
          <p:nvPr/>
        </p:nvSpPr>
        <p:spPr bwMode="auto">
          <a:xfrm>
            <a:off x="3709989" y="3932238"/>
            <a:ext cx="130175" cy="114300"/>
          </a:xfrm>
          <a:custGeom>
            <a:avLst/>
            <a:gdLst>
              <a:gd name="T0" fmla="*/ 0 w 82"/>
              <a:gd name="T1" fmla="*/ 44450 h 72"/>
              <a:gd name="T2" fmla="*/ 130175 w 82"/>
              <a:gd name="T3" fmla="*/ 0 h 72"/>
              <a:gd name="T4" fmla="*/ 52388 w 82"/>
              <a:gd name="T5" fmla="*/ 114300 h 72"/>
              <a:gd name="T6" fmla="*/ 0 w 82"/>
              <a:gd name="T7" fmla="*/ 4445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72"/>
              <a:gd name="T14" fmla="*/ 82 w 82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72">
                <a:moveTo>
                  <a:pt x="0" y="28"/>
                </a:moveTo>
                <a:lnTo>
                  <a:pt x="82" y="0"/>
                </a:lnTo>
                <a:lnTo>
                  <a:pt x="33" y="72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7" name="Line 16"/>
          <p:cNvSpPr>
            <a:spLocks noChangeShapeType="1"/>
          </p:cNvSpPr>
          <p:nvPr/>
        </p:nvSpPr>
        <p:spPr bwMode="auto">
          <a:xfrm flipH="1" flipV="1">
            <a:off x="4173539" y="3994150"/>
            <a:ext cx="325437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8" name="Freeform 17"/>
          <p:cNvSpPr>
            <a:spLocks/>
          </p:cNvSpPr>
          <p:nvPr/>
        </p:nvSpPr>
        <p:spPr bwMode="auto">
          <a:xfrm>
            <a:off x="4097339" y="3952875"/>
            <a:ext cx="96837" cy="71438"/>
          </a:xfrm>
          <a:custGeom>
            <a:avLst/>
            <a:gdLst>
              <a:gd name="T0" fmla="*/ 68262 w 61"/>
              <a:gd name="T1" fmla="*/ 71438 h 45"/>
              <a:gd name="T2" fmla="*/ 0 w 61"/>
              <a:gd name="T3" fmla="*/ 0 h 45"/>
              <a:gd name="T4" fmla="*/ 96837 w 61"/>
              <a:gd name="T5" fmla="*/ 17463 h 45"/>
              <a:gd name="T6" fmla="*/ 68262 w 61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299" name="Line 18"/>
          <p:cNvSpPr>
            <a:spLocks noChangeShapeType="1"/>
          </p:cNvSpPr>
          <p:nvPr/>
        </p:nvSpPr>
        <p:spPr bwMode="auto">
          <a:xfrm flipV="1">
            <a:off x="3973514" y="3659188"/>
            <a:ext cx="96837" cy="222250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0" name="Freeform 19"/>
          <p:cNvSpPr>
            <a:spLocks/>
          </p:cNvSpPr>
          <p:nvPr/>
        </p:nvSpPr>
        <p:spPr bwMode="auto">
          <a:xfrm>
            <a:off x="4025901" y="3548063"/>
            <a:ext cx="92075" cy="138112"/>
          </a:xfrm>
          <a:custGeom>
            <a:avLst/>
            <a:gdLst>
              <a:gd name="T0" fmla="*/ 0 w 58"/>
              <a:gd name="T1" fmla="*/ 103187 h 87"/>
              <a:gd name="T2" fmla="*/ 92075 w 58"/>
              <a:gd name="T3" fmla="*/ 0 h 87"/>
              <a:gd name="T4" fmla="*/ 79375 w 58"/>
              <a:gd name="T5" fmla="*/ 138112 h 87"/>
              <a:gd name="T6" fmla="*/ 0 w 58"/>
              <a:gd name="T7" fmla="*/ 10318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87"/>
              <a:gd name="T14" fmla="*/ 58 w 5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87">
                <a:moveTo>
                  <a:pt x="0" y="65"/>
                </a:moveTo>
                <a:lnTo>
                  <a:pt x="58" y="0"/>
                </a:lnTo>
                <a:lnTo>
                  <a:pt x="50" y="87"/>
                </a:lnTo>
                <a:lnTo>
                  <a:pt x="0" y="6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1" name="Line 20"/>
          <p:cNvSpPr>
            <a:spLocks noChangeShapeType="1"/>
          </p:cNvSpPr>
          <p:nvPr/>
        </p:nvSpPr>
        <p:spPr bwMode="auto">
          <a:xfrm flipV="1">
            <a:off x="3471864" y="48831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2" name="Freeform 21"/>
          <p:cNvSpPr>
            <a:spLocks/>
          </p:cNvSpPr>
          <p:nvPr/>
        </p:nvSpPr>
        <p:spPr bwMode="auto">
          <a:xfrm>
            <a:off x="3595689" y="4808539"/>
            <a:ext cx="71437" cy="96837"/>
          </a:xfrm>
          <a:custGeom>
            <a:avLst/>
            <a:gdLst>
              <a:gd name="T0" fmla="*/ 0 w 45"/>
              <a:gd name="T1" fmla="*/ 66675 h 61"/>
              <a:gd name="T2" fmla="*/ 71437 w 45"/>
              <a:gd name="T3" fmla="*/ 0 h 61"/>
              <a:gd name="T4" fmla="*/ 55562 w 45"/>
              <a:gd name="T5" fmla="*/ 96837 h 61"/>
              <a:gd name="T6" fmla="*/ 0 w 45"/>
              <a:gd name="T7" fmla="*/ 66675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3" name="Line 22"/>
          <p:cNvSpPr>
            <a:spLocks noChangeShapeType="1"/>
          </p:cNvSpPr>
          <p:nvPr/>
        </p:nvSpPr>
        <p:spPr bwMode="auto">
          <a:xfrm flipH="1" flipV="1">
            <a:off x="3606801" y="4391026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4" name="Freeform 23"/>
          <p:cNvSpPr>
            <a:spLocks/>
          </p:cNvSpPr>
          <p:nvPr/>
        </p:nvSpPr>
        <p:spPr bwMode="auto">
          <a:xfrm>
            <a:off x="3570288" y="4313239"/>
            <a:ext cx="68262" cy="98425"/>
          </a:xfrm>
          <a:custGeom>
            <a:avLst/>
            <a:gdLst>
              <a:gd name="T0" fmla="*/ 11112 w 43"/>
              <a:gd name="T1" fmla="*/ 98425 h 62"/>
              <a:gd name="T2" fmla="*/ 0 w 43"/>
              <a:gd name="T3" fmla="*/ 0 h 62"/>
              <a:gd name="T4" fmla="*/ 68262 w 43"/>
              <a:gd name="T5" fmla="*/ 71438 h 62"/>
              <a:gd name="T6" fmla="*/ 11112 w 43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7" y="62"/>
                </a:moveTo>
                <a:lnTo>
                  <a:pt x="0" y="0"/>
                </a:lnTo>
                <a:lnTo>
                  <a:pt x="43" y="45"/>
                </a:lnTo>
                <a:lnTo>
                  <a:pt x="7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5" name="Line 24"/>
          <p:cNvSpPr>
            <a:spLocks noChangeShapeType="1"/>
          </p:cNvSpPr>
          <p:nvPr/>
        </p:nvSpPr>
        <p:spPr bwMode="auto">
          <a:xfrm flipV="1">
            <a:off x="3179763" y="4418014"/>
            <a:ext cx="127000" cy="2746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6" name="Freeform 25"/>
          <p:cNvSpPr>
            <a:spLocks/>
          </p:cNvSpPr>
          <p:nvPr/>
        </p:nvSpPr>
        <p:spPr bwMode="auto">
          <a:xfrm>
            <a:off x="3262313" y="4308476"/>
            <a:ext cx="93662" cy="136525"/>
          </a:xfrm>
          <a:custGeom>
            <a:avLst/>
            <a:gdLst>
              <a:gd name="T0" fmla="*/ 0 w 59"/>
              <a:gd name="T1" fmla="*/ 100012 h 86"/>
              <a:gd name="T2" fmla="*/ 93662 w 59"/>
              <a:gd name="T3" fmla="*/ 0 h 86"/>
              <a:gd name="T4" fmla="*/ 79375 w 59"/>
              <a:gd name="T5" fmla="*/ 136525 h 86"/>
              <a:gd name="T6" fmla="*/ 0 w 59"/>
              <a:gd name="T7" fmla="*/ 100012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6"/>
              <a:gd name="T14" fmla="*/ 59 w 5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6">
                <a:moveTo>
                  <a:pt x="0" y="63"/>
                </a:moveTo>
                <a:lnTo>
                  <a:pt x="59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7" name="Freeform 26"/>
          <p:cNvSpPr>
            <a:spLocks/>
          </p:cNvSpPr>
          <p:nvPr/>
        </p:nvSpPr>
        <p:spPr bwMode="auto">
          <a:xfrm>
            <a:off x="3322638" y="40735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08" name="Freeform 27"/>
          <p:cNvSpPr>
            <a:spLocks/>
          </p:cNvSpPr>
          <p:nvPr/>
        </p:nvSpPr>
        <p:spPr bwMode="auto">
          <a:xfrm>
            <a:off x="3322638" y="40735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09" name="Rectangle 28"/>
          <p:cNvSpPr>
            <a:spLocks noChangeArrowheads="1"/>
          </p:cNvSpPr>
          <p:nvPr/>
        </p:nvSpPr>
        <p:spPr bwMode="auto">
          <a:xfrm>
            <a:off x="3408364" y="41211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lv-LV"/>
          </a:p>
        </p:txBody>
      </p:sp>
      <p:sp>
        <p:nvSpPr>
          <p:cNvPr id="12310" name="Freeform 29"/>
          <p:cNvSpPr>
            <a:spLocks/>
          </p:cNvSpPr>
          <p:nvPr/>
        </p:nvSpPr>
        <p:spPr bwMode="auto">
          <a:xfrm>
            <a:off x="3608388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303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303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11" name="Freeform 30"/>
          <p:cNvSpPr>
            <a:spLocks/>
          </p:cNvSpPr>
          <p:nvPr/>
        </p:nvSpPr>
        <p:spPr bwMode="auto">
          <a:xfrm>
            <a:off x="3608388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2" name="Rectangle 31"/>
          <p:cNvSpPr>
            <a:spLocks noChangeArrowheads="1"/>
          </p:cNvSpPr>
          <p:nvPr/>
        </p:nvSpPr>
        <p:spPr bwMode="auto">
          <a:xfrm>
            <a:off x="3695701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lv-LV"/>
          </a:p>
        </p:txBody>
      </p:sp>
      <p:sp>
        <p:nvSpPr>
          <p:cNvPr id="12313" name="Freeform 32"/>
          <p:cNvSpPr>
            <a:spLocks/>
          </p:cNvSpPr>
          <p:nvPr/>
        </p:nvSpPr>
        <p:spPr bwMode="auto">
          <a:xfrm>
            <a:off x="3036888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272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272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14" name="Freeform 33"/>
          <p:cNvSpPr>
            <a:spLocks/>
          </p:cNvSpPr>
          <p:nvPr/>
        </p:nvSpPr>
        <p:spPr bwMode="auto">
          <a:xfrm>
            <a:off x="3036888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5" name="Rectangle 34"/>
          <p:cNvSpPr>
            <a:spLocks noChangeArrowheads="1"/>
          </p:cNvSpPr>
          <p:nvPr/>
        </p:nvSpPr>
        <p:spPr bwMode="auto">
          <a:xfrm>
            <a:off x="3124201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lv-LV"/>
          </a:p>
        </p:txBody>
      </p:sp>
      <p:sp>
        <p:nvSpPr>
          <p:cNvPr id="12316" name="Line 35"/>
          <p:cNvSpPr>
            <a:spLocks noChangeShapeType="1"/>
          </p:cNvSpPr>
          <p:nvPr/>
        </p:nvSpPr>
        <p:spPr bwMode="auto">
          <a:xfrm flipH="1" flipV="1">
            <a:off x="4545013" y="3103564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7" name="Freeform 36"/>
          <p:cNvSpPr>
            <a:spLocks/>
          </p:cNvSpPr>
          <p:nvPr/>
        </p:nvSpPr>
        <p:spPr bwMode="auto">
          <a:xfrm>
            <a:off x="4506913" y="3025775"/>
            <a:ext cx="68262" cy="96838"/>
          </a:xfrm>
          <a:custGeom>
            <a:avLst/>
            <a:gdLst>
              <a:gd name="T0" fmla="*/ 12700 w 43"/>
              <a:gd name="T1" fmla="*/ 96838 h 61"/>
              <a:gd name="T2" fmla="*/ 0 w 43"/>
              <a:gd name="T3" fmla="*/ 0 h 61"/>
              <a:gd name="T4" fmla="*/ 68262 w 43"/>
              <a:gd name="T5" fmla="*/ 71438 h 61"/>
              <a:gd name="T6" fmla="*/ 12700 w 43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8" name="Line 37"/>
          <p:cNvSpPr>
            <a:spLocks noChangeShapeType="1"/>
          </p:cNvSpPr>
          <p:nvPr/>
        </p:nvSpPr>
        <p:spPr bwMode="auto">
          <a:xfrm flipV="1">
            <a:off x="4117976" y="3128964"/>
            <a:ext cx="125413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19" name="Freeform 38"/>
          <p:cNvSpPr>
            <a:spLocks/>
          </p:cNvSpPr>
          <p:nvPr/>
        </p:nvSpPr>
        <p:spPr bwMode="auto">
          <a:xfrm>
            <a:off x="4198938" y="3021014"/>
            <a:ext cx="95250" cy="136525"/>
          </a:xfrm>
          <a:custGeom>
            <a:avLst/>
            <a:gdLst>
              <a:gd name="T0" fmla="*/ 0 w 60"/>
              <a:gd name="T1" fmla="*/ 100012 h 86"/>
              <a:gd name="T2" fmla="*/ 95250 w 60"/>
              <a:gd name="T3" fmla="*/ 0 h 86"/>
              <a:gd name="T4" fmla="*/ 79375 w 60"/>
              <a:gd name="T5" fmla="*/ 136525 h 86"/>
              <a:gd name="T6" fmla="*/ 0 w 60"/>
              <a:gd name="T7" fmla="*/ 100012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20" name="Freeform 39"/>
          <p:cNvSpPr>
            <a:spLocks/>
          </p:cNvSpPr>
          <p:nvPr/>
        </p:nvSpPr>
        <p:spPr bwMode="auto">
          <a:xfrm>
            <a:off x="4260850" y="2786063"/>
            <a:ext cx="285750" cy="285750"/>
          </a:xfrm>
          <a:custGeom>
            <a:avLst/>
            <a:gdLst>
              <a:gd name="T0" fmla="*/ 0 w 921"/>
              <a:gd name="T1" fmla="*/ 142720 h 921"/>
              <a:gd name="T2" fmla="*/ 142720 w 921"/>
              <a:gd name="T3" fmla="*/ 0 h 921"/>
              <a:gd name="T4" fmla="*/ 285750 w 921"/>
              <a:gd name="T5" fmla="*/ 142720 h 921"/>
              <a:gd name="T6" fmla="*/ 285750 w 921"/>
              <a:gd name="T7" fmla="*/ 142720 h 921"/>
              <a:gd name="T8" fmla="*/ 142720 w 921"/>
              <a:gd name="T9" fmla="*/ 285750 h 921"/>
              <a:gd name="T10" fmla="*/ 0 w 921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21" name="Freeform 40"/>
          <p:cNvSpPr>
            <a:spLocks/>
          </p:cNvSpPr>
          <p:nvPr/>
        </p:nvSpPr>
        <p:spPr bwMode="auto">
          <a:xfrm>
            <a:off x="4260850" y="2786063"/>
            <a:ext cx="285750" cy="285750"/>
          </a:xfrm>
          <a:custGeom>
            <a:avLst/>
            <a:gdLst>
              <a:gd name="T0" fmla="*/ 0 w 180"/>
              <a:gd name="T1" fmla="*/ 141288 h 180"/>
              <a:gd name="T2" fmla="*/ 142875 w 180"/>
              <a:gd name="T3" fmla="*/ 0 h 180"/>
              <a:gd name="T4" fmla="*/ 285750 w 180"/>
              <a:gd name="T5" fmla="*/ 141288 h 180"/>
              <a:gd name="T6" fmla="*/ 285750 w 180"/>
              <a:gd name="T7" fmla="*/ 141288 h 180"/>
              <a:gd name="T8" fmla="*/ 142875 w 180"/>
              <a:gd name="T9" fmla="*/ 285750 h 180"/>
              <a:gd name="T10" fmla="*/ 0 w 180"/>
              <a:gd name="T11" fmla="*/ 141288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22" name="Rectangle 41"/>
          <p:cNvSpPr>
            <a:spLocks noChangeArrowheads="1"/>
          </p:cNvSpPr>
          <p:nvPr/>
        </p:nvSpPr>
        <p:spPr bwMode="auto">
          <a:xfrm>
            <a:off x="4346576" y="28305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lv-LV"/>
          </a:p>
        </p:txBody>
      </p:sp>
      <p:sp>
        <p:nvSpPr>
          <p:cNvPr id="12323" name="Freeform 42"/>
          <p:cNvSpPr>
            <a:spLocks/>
          </p:cNvSpPr>
          <p:nvPr/>
        </p:nvSpPr>
        <p:spPr bwMode="auto">
          <a:xfrm>
            <a:off x="4546600" y="3262313"/>
            <a:ext cx="285750" cy="285750"/>
          </a:xfrm>
          <a:custGeom>
            <a:avLst/>
            <a:gdLst>
              <a:gd name="T0" fmla="*/ 0 w 922"/>
              <a:gd name="T1" fmla="*/ 142720 h 921"/>
              <a:gd name="T2" fmla="*/ 142875 w 922"/>
              <a:gd name="T3" fmla="*/ 0 h 921"/>
              <a:gd name="T4" fmla="*/ 285750 w 922"/>
              <a:gd name="T5" fmla="*/ 142720 h 921"/>
              <a:gd name="T6" fmla="*/ 285750 w 922"/>
              <a:gd name="T7" fmla="*/ 142720 h 921"/>
              <a:gd name="T8" fmla="*/ 142875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24" name="Freeform 43"/>
          <p:cNvSpPr>
            <a:spLocks/>
          </p:cNvSpPr>
          <p:nvPr/>
        </p:nvSpPr>
        <p:spPr bwMode="auto">
          <a:xfrm>
            <a:off x="4546600" y="3262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25" name="Rectangle 44"/>
          <p:cNvSpPr>
            <a:spLocks noChangeArrowheads="1"/>
          </p:cNvSpPr>
          <p:nvPr/>
        </p:nvSpPr>
        <p:spPr bwMode="auto">
          <a:xfrm>
            <a:off x="4589463" y="33067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lv-LV"/>
          </a:p>
        </p:txBody>
      </p:sp>
      <p:sp>
        <p:nvSpPr>
          <p:cNvPr id="12326" name="Freeform 45"/>
          <p:cNvSpPr>
            <a:spLocks/>
          </p:cNvSpPr>
          <p:nvPr/>
        </p:nvSpPr>
        <p:spPr bwMode="auto">
          <a:xfrm>
            <a:off x="3973514" y="3262313"/>
            <a:ext cx="287337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7 w 922"/>
              <a:gd name="T5" fmla="*/ 142720 h 921"/>
              <a:gd name="T6" fmla="*/ 287337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27" name="Freeform 46"/>
          <p:cNvSpPr>
            <a:spLocks/>
          </p:cNvSpPr>
          <p:nvPr/>
        </p:nvSpPr>
        <p:spPr bwMode="auto">
          <a:xfrm>
            <a:off x="3973514" y="3262313"/>
            <a:ext cx="287337" cy="285750"/>
          </a:xfrm>
          <a:custGeom>
            <a:avLst/>
            <a:gdLst>
              <a:gd name="T0" fmla="*/ 0 w 181"/>
              <a:gd name="T1" fmla="*/ 142875 h 180"/>
              <a:gd name="T2" fmla="*/ 144462 w 181"/>
              <a:gd name="T3" fmla="*/ 0 h 180"/>
              <a:gd name="T4" fmla="*/ 287337 w 181"/>
              <a:gd name="T5" fmla="*/ 142875 h 180"/>
              <a:gd name="T6" fmla="*/ 287337 w 181"/>
              <a:gd name="T7" fmla="*/ 142875 h 180"/>
              <a:gd name="T8" fmla="*/ 144462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28" name="Rectangle 47"/>
          <p:cNvSpPr>
            <a:spLocks noChangeArrowheads="1"/>
          </p:cNvSpPr>
          <p:nvPr/>
        </p:nvSpPr>
        <p:spPr bwMode="auto">
          <a:xfrm>
            <a:off x="4064001" y="33067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lv-LV"/>
          </a:p>
        </p:txBody>
      </p:sp>
      <p:sp>
        <p:nvSpPr>
          <p:cNvPr id="12329" name="Freeform 48"/>
          <p:cNvSpPr>
            <a:spLocks/>
          </p:cNvSpPr>
          <p:nvPr/>
        </p:nvSpPr>
        <p:spPr bwMode="auto">
          <a:xfrm>
            <a:off x="4405313" y="2566988"/>
            <a:ext cx="354012" cy="393700"/>
          </a:xfrm>
          <a:custGeom>
            <a:avLst/>
            <a:gdLst>
              <a:gd name="T0" fmla="*/ 141287 w 223"/>
              <a:gd name="T1" fmla="*/ 360363 h 248"/>
              <a:gd name="T2" fmla="*/ 339725 w 223"/>
              <a:gd name="T3" fmla="*/ 254000 h 248"/>
              <a:gd name="T4" fmla="*/ 188912 w 223"/>
              <a:gd name="T5" fmla="*/ 26988 h 248"/>
              <a:gd name="T6" fmla="*/ 0 w 223"/>
              <a:gd name="T7" fmla="*/ 98425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30" name="Freeform 49"/>
          <p:cNvSpPr>
            <a:spLocks/>
          </p:cNvSpPr>
          <p:nvPr/>
        </p:nvSpPr>
        <p:spPr bwMode="auto">
          <a:xfrm>
            <a:off x="4360863" y="2654301"/>
            <a:ext cx="87312" cy="131763"/>
          </a:xfrm>
          <a:custGeom>
            <a:avLst/>
            <a:gdLst>
              <a:gd name="T0" fmla="*/ 87312 w 55"/>
              <a:gd name="T1" fmla="*/ 0 h 83"/>
              <a:gd name="T2" fmla="*/ 42862 w 55"/>
              <a:gd name="T3" fmla="*/ 131763 h 83"/>
              <a:gd name="T4" fmla="*/ 0 w 55"/>
              <a:gd name="T5" fmla="*/ 0 h 83"/>
              <a:gd name="T6" fmla="*/ 87312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31" name="Freeform 50"/>
          <p:cNvSpPr>
            <a:spLocks/>
          </p:cNvSpPr>
          <p:nvPr/>
        </p:nvSpPr>
        <p:spPr bwMode="auto">
          <a:xfrm>
            <a:off x="4356100" y="4024313"/>
            <a:ext cx="285750" cy="285750"/>
          </a:xfrm>
          <a:custGeom>
            <a:avLst/>
            <a:gdLst>
              <a:gd name="T0" fmla="*/ 0 w 921"/>
              <a:gd name="T1" fmla="*/ 142875 h 922"/>
              <a:gd name="T2" fmla="*/ 143030 w 921"/>
              <a:gd name="T3" fmla="*/ 0 h 922"/>
              <a:gd name="T4" fmla="*/ 285750 w 921"/>
              <a:gd name="T5" fmla="*/ 142875 h 922"/>
              <a:gd name="T6" fmla="*/ 285750 w 921"/>
              <a:gd name="T7" fmla="*/ 142875 h 922"/>
              <a:gd name="T8" fmla="*/ 143030 w 921"/>
              <a:gd name="T9" fmla="*/ 285750 h 922"/>
              <a:gd name="T10" fmla="*/ 0 w 921"/>
              <a:gd name="T11" fmla="*/ 142875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32" name="Freeform 51"/>
          <p:cNvSpPr>
            <a:spLocks/>
          </p:cNvSpPr>
          <p:nvPr/>
        </p:nvSpPr>
        <p:spPr bwMode="auto">
          <a:xfrm>
            <a:off x="4356100" y="4024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33" name="Rectangle 52"/>
          <p:cNvSpPr>
            <a:spLocks noChangeArrowheads="1"/>
          </p:cNvSpPr>
          <p:nvPr/>
        </p:nvSpPr>
        <p:spPr bwMode="auto">
          <a:xfrm>
            <a:off x="4400550" y="40719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lv-LV"/>
          </a:p>
        </p:txBody>
      </p:sp>
      <p:sp>
        <p:nvSpPr>
          <p:cNvPr id="12334" name="Freeform 53"/>
          <p:cNvSpPr>
            <a:spLocks/>
          </p:cNvSpPr>
          <p:nvPr/>
        </p:nvSpPr>
        <p:spPr bwMode="auto">
          <a:xfrm>
            <a:off x="3830639" y="3738563"/>
            <a:ext cx="287337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7 w 922"/>
              <a:gd name="T5" fmla="*/ 142720 h 921"/>
              <a:gd name="T6" fmla="*/ 287337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35" name="Freeform 54"/>
          <p:cNvSpPr>
            <a:spLocks/>
          </p:cNvSpPr>
          <p:nvPr/>
        </p:nvSpPr>
        <p:spPr bwMode="auto">
          <a:xfrm>
            <a:off x="3830639" y="3738563"/>
            <a:ext cx="287337" cy="285750"/>
          </a:xfrm>
          <a:custGeom>
            <a:avLst/>
            <a:gdLst>
              <a:gd name="T0" fmla="*/ 0 w 181"/>
              <a:gd name="T1" fmla="*/ 142875 h 180"/>
              <a:gd name="T2" fmla="*/ 142875 w 181"/>
              <a:gd name="T3" fmla="*/ 0 h 180"/>
              <a:gd name="T4" fmla="*/ 287337 w 181"/>
              <a:gd name="T5" fmla="*/ 142875 h 180"/>
              <a:gd name="T6" fmla="*/ 287337 w 181"/>
              <a:gd name="T7" fmla="*/ 142875 h 180"/>
              <a:gd name="T8" fmla="*/ 142875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36" name="Rectangle 55"/>
          <p:cNvSpPr>
            <a:spLocks noChangeArrowheads="1"/>
          </p:cNvSpPr>
          <p:nvPr/>
        </p:nvSpPr>
        <p:spPr bwMode="auto">
          <a:xfrm>
            <a:off x="3875088" y="37830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lv-LV"/>
          </a:p>
        </p:txBody>
      </p:sp>
      <p:sp>
        <p:nvSpPr>
          <p:cNvPr id="12337" name="Freeform 56"/>
          <p:cNvSpPr>
            <a:spLocks/>
          </p:cNvSpPr>
          <p:nvPr/>
        </p:nvSpPr>
        <p:spPr bwMode="auto">
          <a:xfrm>
            <a:off x="3328988" y="50260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38" name="Freeform 57"/>
          <p:cNvSpPr>
            <a:spLocks/>
          </p:cNvSpPr>
          <p:nvPr/>
        </p:nvSpPr>
        <p:spPr bwMode="auto">
          <a:xfrm>
            <a:off x="3328988" y="50260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39" name="Rectangle 58"/>
          <p:cNvSpPr>
            <a:spLocks noChangeArrowheads="1"/>
          </p:cNvSpPr>
          <p:nvPr/>
        </p:nvSpPr>
        <p:spPr bwMode="auto">
          <a:xfrm>
            <a:off x="3417889" y="50752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lv-LV"/>
          </a:p>
        </p:txBody>
      </p:sp>
      <p:sp>
        <p:nvSpPr>
          <p:cNvPr id="12340" name="AutoShape 59"/>
          <p:cNvSpPr>
            <a:spLocks noChangeAspect="1" noChangeArrowheads="1" noTextEdit="1"/>
          </p:cNvSpPr>
          <p:nvPr/>
        </p:nvSpPr>
        <p:spPr bwMode="auto">
          <a:xfrm>
            <a:off x="6010275" y="2438400"/>
            <a:ext cx="21034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1" name="Freeform 61"/>
          <p:cNvSpPr>
            <a:spLocks/>
          </p:cNvSpPr>
          <p:nvPr/>
        </p:nvSpPr>
        <p:spPr bwMode="auto">
          <a:xfrm>
            <a:off x="6373814" y="2792414"/>
            <a:ext cx="1063625" cy="1900237"/>
          </a:xfrm>
          <a:custGeom>
            <a:avLst/>
            <a:gdLst>
              <a:gd name="T0" fmla="*/ 26988 w 670"/>
              <a:gd name="T1" fmla="*/ 1900237 h 1197"/>
              <a:gd name="T2" fmla="*/ 992188 w 670"/>
              <a:gd name="T3" fmla="*/ 6350 h 1197"/>
              <a:gd name="T4" fmla="*/ 1063625 w 670"/>
              <a:gd name="T5" fmla="*/ 0 h 1197"/>
              <a:gd name="T6" fmla="*/ 0 60000 65536"/>
              <a:gd name="T7" fmla="*/ 0 60000 65536"/>
              <a:gd name="T8" fmla="*/ 0 60000 65536"/>
              <a:gd name="T9" fmla="*/ 0 w 670"/>
              <a:gd name="T10" fmla="*/ 0 h 1197"/>
              <a:gd name="T11" fmla="*/ 670 w 670"/>
              <a:gd name="T12" fmla="*/ 1197 h 1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0" h="1197">
                <a:moveTo>
                  <a:pt x="17" y="1197"/>
                </a:moveTo>
                <a:cubicBezTo>
                  <a:pt x="0" y="589"/>
                  <a:pt x="272" y="55"/>
                  <a:pt x="625" y="4"/>
                </a:cubicBezTo>
                <a:cubicBezTo>
                  <a:pt x="640" y="2"/>
                  <a:pt x="655" y="0"/>
                  <a:pt x="670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2" name="Freeform 62"/>
          <p:cNvSpPr>
            <a:spLocks/>
          </p:cNvSpPr>
          <p:nvPr/>
        </p:nvSpPr>
        <p:spPr bwMode="auto">
          <a:xfrm>
            <a:off x="7421564" y="2747963"/>
            <a:ext cx="134937" cy="87312"/>
          </a:xfrm>
          <a:custGeom>
            <a:avLst/>
            <a:gdLst>
              <a:gd name="T0" fmla="*/ 7937 w 85"/>
              <a:gd name="T1" fmla="*/ 0 h 55"/>
              <a:gd name="T2" fmla="*/ 134937 w 85"/>
              <a:gd name="T3" fmla="*/ 53975 h 55"/>
              <a:gd name="T4" fmla="*/ 0 w 85"/>
              <a:gd name="T5" fmla="*/ 87312 h 55"/>
              <a:gd name="T6" fmla="*/ 7937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5" y="0"/>
                </a:moveTo>
                <a:lnTo>
                  <a:pt x="85" y="34"/>
                </a:lnTo>
                <a:lnTo>
                  <a:pt x="0" y="55"/>
                </a:lnTo>
                <a:lnTo>
                  <a:pt x="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3" name="Freeform 63"/>
          <p:cNvSpPr>
            <a:spLocks/>
          </p:cNvSpPr>
          <p:nvPr/>
        </p:nvSpPr>
        <p:spPr bwMode="auto">
          <a:xfrm>
            <a:off x="6686551" y="2860676"/>
            <a:ext cx="701675" cy="1355725"/>
          </a:xfrm>
          <a:custGeom>
            <a:avLst/>
            <a:gdLst>
              <a:gd name="T0" fmla="*/ 0 w 442"/>
              <a:gd name="T1" fmla="*/ 1355725 h 854"/>
              <a:gd name="T2" fmla="*/ 701675 w 442"/>
              <a:gd name="T3" fmla="*/ 0 h 854"/>
              <a:gd name="T4" fmla="*/ 0 60000 65536"/>
              <a:gd name="T5" fmla="*/ 0 60000 65536"/>
              <a:gd name="T6" fmla="*/ 0 w 442"/>
              <a:gd name="T7" fmla="*/ 0 h 854"/>
              <a:gd name="T8" fmla="*/ 442 w 442"/>
              <a:gd name="T9" fmla="*/ 854 h 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2" h="854">
                <a:moveTo>
                  <a:pt x="0" y="854"/>
                </a:moveTo>
                <a:cubicBezTo>
                  <a:pt x="9" y="424"/>
                  <a:pt x="196" y="61"/>
                  <a:pt x="442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4" name="Freeform 64"/>
          <p:cNvSpPr>
            <a:spLocks/>
          </p:cNvSpPr>
          <p:nvPr/>
        </p:nvSpPr>
        <p:spPr bwMode="auto">
          <a:xfrm>
            <a:off x="7372350" y="2817813"/>
            <a:ext cx="134938" cy="87312"/>
          </a:xfrm>
          <a:custGeom>
            <a:avLst/>
            <a:gdLst>
              <a:gd name="T0" fmla="*/ 0 w 85"/>
              <a:gd name="T1" fmla="*/ 0 h 55"/>
              <a:gd name="T2" fmla="*/ 134938 w 85"/>
              <a:gd name="T3" fmla="*/ 28575 h 55"/>
              <a:gd name="T4" fmla="*/ 9525 w 85"/>
              <a:gd name="T5" fmla="*/ 87312 h 55"/>
              <a:gd name="T6" fmla="*/ 0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0" y="0"/>
                </a:moveTo>
                <a:lnTo>
                  <a:pt x="85" y="18"/>
                </a:lnTo>
                <a:lnTo>
                  <a:pt x="6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5" name="Freeform 65"/>
          <p:cNvSpPr>
            <a:spLocks/>
          </p:cNvSpPr>
          <p:nvPr/>
        </p:nvSpPr>
        <p:spPr bwMode="auto">
          <a:xfrm>
            <a:off x="6970713" y="2938464"/>
            <a:ext cx="404812" cy="942975"/>
          </a:xfrm>
          <a:custGeom>
            <a:avLst/>
            <a:gdLst>
              <a:gd name="T0" fmla="*/ 223837 w 255"/>
              <a:gd name="T1" fmla="*/ 942975 h 594"/>
              <a:gd name="T2" fmla="*/ 404812 w 255"/>
              <a:gd name="T3" fmla="*/ 0 h 594"/>
              <a:gd name="T4" fmla="*/ 0 60000 65536"/>
              <a:gd name="T5" fmla="*/ 0 60000 65536"/>
              <a:gd name="T6" fmla="*/ 0 w 255"/>
              <a:gd name="T7" fmla="*/ 0 h 594"/>
              <a:gd name="T8" fmla="*/ 255 w 255"/>
              <a:gd name="T9" fmla="*/ 594 h 5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5" h="594">
                <a:moveTo>
                  <a:pt x="141" y="594"/>
                </a:moveTo>
                <a:cubicBezTo>
                  <a:pt x="0" y="316"/>
                  <a:pt x="40" y="110"/>
                  <a:pt x="255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6" name="Freeform 66"/>
          <p:cNvSpPr>
            <a:spLocks/>
          </p:cNvSpPr>
          <p:nvPr/>
        </p:nvSpPr>
        <p:spPr bwMode="auto">
          <a:xfrm>
            <a:off x="7348538" y="2889251"/>
            <a:ext cx="138112" cy="93663"/>
          </a:xfrm>
          <a:custGeom>
            <a:avLst/>
            <a:gdLst>
              <a:gd name="T0" fmla="*/ 0 w 87"/>
              <a:gd name="T1" fmla="*/ 12700 h 59"/>
              <a:gd name="T2" fmla="*/ 138112 w 87"/>
              <a:gd name="T3" fmla="*/ 0 h 59"/>
              <a:gd name="T4" fmla="*/ 34925 w 87"/>
              <a:gd name="T5" fmla="*/ 93663 h 59"/>
              <a:gd name="T6" fmla="*/ 0 w 87"/>
              <a:gd name="T7" fmla="*/ 12700 h 59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9"/>
              <a:gd name="T14" fmla="*/ 87 w 87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9">
                <a:moveTo>
                  <a:pt x="0" y="8"/>
                </a:moveTo>
                <a:lnTo>
                  <a:pt x="87" y="0"/>
                </a:lnTo>
                <a:lnTo>
                  <a:pt x="22" y="59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7" name="Freeform 67"/>
          <p:cNvSpPr>
            <a:spLocks noEditPoints="1"/>
          </p:cNvSpPr>
          <p:nvPr/>
        </p:nvSpPr>
        <p:spPr bwMode="auto">
          <a:xfrm>
            <a:off x="6675438" y="4005263"/>
            <a:ext cx="285750" cy="222250"/>
          </a:xfrm>
          <a:custGeom>
            <a:avLst/>
            <a:gdLst>
              <a:gd name="T0" fmla="*/ 5561 w 925"/>
              <a:gd name="T1" fmla="*/ 202412 h 717"/>
              <a:gd name="T2" fmla="*/ 21933 w 925"/>
              <a:gd name="T3" fmla="*/ 190013 h 717"/>
              <a:gd name="T4" fmla="*/ 36452 w 925"/>
              <a:gd name="T5" fmla="*/ 191873 h 717"/>
              <a:gd name="T6" fmla="*/ 34290 w 925"/>
              <a:gd name="T7" fmla="*/ 206441 h 717"/>
              <a:gd name="T8" fmla="*/ 17917 w 925"/>
              <a:gd name="T9" fmla="*/ 218840 h 717"/>
              <a:gd name="T10" fmla="*/ 3398 w 925"/>
              <a:gd name="T11" fmla="*/ 216980 h 717"/>
              <a:gd name="T12" fmla="*/ 5561 w 925"/>
              <a:gd name="T13" fmla="*/ 202412 h 717"/>
              <a:gd name="T14" fmla="*/ 54679 w 925"/>
              <a:gd name="T15" fmla="*/ 165215 h 717"/>
              <a:gd name="T16" fmla="*/ 71051 w 925"/>
              <a:gd name="T17" fmla="*/ 152816 h 717"/>
              <a:gd name="T18" fmla="*/ 85571 w 925"/>
              <a:gd name="T19" fmla="*/ 154676 h 717"/>
              <a:gd name="T20" fmla="*/ 83408 w 925"/>
              <a:gd name="T21" fmla="*/ 169245 h 717"/>
              <a:gd name="T22" fmla="*/ 67035 w 925"/>
              <a:gd name="T23" fmla="*/ 181644 h 717"/>
              <a:gd name="T24" fmla="*/ 52825 w 925"/>
              <a:gd name="T25" fmla="*/ 179474 h 717"/>
              <a:gd name="T26" fmla="*/ 54679 w 925"/>
              <a:gd name="T27" fmla="*/ 165215 h 717"/>
              <a:gd name="T28" fmla="*/ 104106 w 925"/>
              <a:gd name="T29" fmla="*/ 127709 h 717"/>
              <a:gd name="T30" fmla="*/ 120478 w 925"/>
              <a:gd name="T31" fmla="*/ 115310 h 717"/>
              <a:gd name="T32" fmla="*/ 134689 w 925"/>
              <a:gd name="T33" fmla="*/ 117479 h 717"/>
              <a:gd name="T34" fmla="*/ 132835 w 925"/>
              <a:gd name="T35" fmla="*/ 131738 h 717"/>
              <a:gd name="T36" fmla="*/ 116462 w 925"/>
              <a:gd name="T37" fmla="*/ 144447 h 717"/>
              <a:gd name="T38" fmla="*/ 101943 w 925"/>
              <a:gd name="T39" fmla="*/ 142277 h 717"/>
              <a:gd name="T40" fmla="*/ 104106 w 925"/>
              <a:gd name="T41" fmla="*/ 127709 h 717"/>
              <a:gd name="T42" fmla="*/ 153224 w 925"/>
              <a:gd name="T43" fmla="*/ 90512 h 717"/>
              <a:gd name="T44" fmla="*/ 169597 w 925"/>
              <a:gd name="T45" fmla="*/ 78113 h 717"/>
              <a:gd name="T46" fmla="*/ 184116 w 925"/>
              <a:gd name="T47" fmla="*/ 79973 h 717"/>
              <a:gd name="T48" fmla="*/ 181953 w 925"/>
              <a:gd name="T49" fmla="*/ 94541 h 717"/>
              <a:gd name="T50" fmla="*/ 165581 w 925"/>
              <a:gd name="T51" fmla="*/ 106940 h 717"/>
              <a:gd name="T52" fmla="*/ 151061 w 925"/>
              <a:gd name="T53" fmla="*/ 105081 h 717"/>
              <a:gd name="T54" fmla="*/ 153224 w 925"/>
              <a:gd name="T55" fmla="*/ 90512 h 717"/>
              <a:gd name="T56" fmla="*/ 202342 w 925"/>
              <a:gd name="T57" fmla="*/ 53315 h 717"/>
              <a:gd name="T58" fmla="*/ 218715 w 925"/>
              <a:gd name="T59" fmla="*/ 40916 h 717"/>
              <a:gd name="T60" fmla="*/ 233234 w 925"/>
              <a:gd name="T61" fmla="*/ 42776 h 717"/>
              <a:gd name="T62" fmla="*/ 231380 w 925"/>
              <a:gd name="T63" fmla="*/ 57345 h 717"/>
              <a:gd name="T64" fmla="*/ 214699 w 925"/>
              <a:gd name="T65" fmla="*/ 69744 h 717"/>
              <a:gd name="T66" fmla="*/ 200488 w 925"/>
              <a:gd name="T67" fmla="*/ 67574 h 717"/>
              <a:gd name="T68" fmla="*/ 202342 w 925"/>
              <a:gd name="T69" fmla="*/ 53315 h 717"/>
              <a:gd name="T70" fmla="*/ 251769 w 925"/>
              <a:gd name="T71" fmla="*/ 15809 h 717"/>
              <a:gd name="T72" fmla="*/ 268142 w 925"/>
              <a:gd name="T73" fmla="*/ 3410 h 717"/>
              <a:gd name="T74" fmla="*/ 282352 w 925"/>
              <a:gd name="T75" fmla="*/ 5579 h 717"/>
              <a:gd name="T76" fmla="*/ 280498 w 925"/>
              <a:gd name="T77" fmla="*/ 19838 h 717"/>
              <a:gd name="T78" fmla="*/ 264126 w 925"/>
              <a:gd name="T79" fmla="*/ 32547 h 717"/>
              <a:gd name="T80" fmla="*/ 249606 w 925"/>
              <a:gd name="T81" fmla="*/ 30377 h 717"/>
              <a:gd name="T82" fmla="*/ 251769 w 925"/>
              <a:gd name="T83" fmla="*/ 15809 h 7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25"/>
              <a:gd name="T127" fmla="*/ 0 h 717"/>
              <a:gd name="T128" fmla="*/ 925 w 925"/>
              <a:gd name="T129" fmla="*/ 717 h 7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25" h="717">
                <a:moveTo>
                  <a:pt x="18" y="653"/>
                </a:moveTo>
                <a:lnTo>
                  <a:pt x="71" y="613"/>
                </a:lnTo>
                <a:cubicBezTo>
                  <a:pt x="86" y="602"/>
                  <a:pt x="107" y="605"/>
                  <a:pt x="118" y="619"/>
                </a:cubicBezTo>
                <a:cubicBezTo>
                  <a:pt x="129" y="634"/>
                  <a:pt x="126" y="655"/>
                  <a:pt x="111" y="666"/>
                </a:cubicBezTo>
                <a:lnTo>
                  <a:pt x="58" y="706"/>
                </a:lnTo>
                <a:cubicBezTo>
                  <a:pt x="43" y="717"/>
                  <a:pt x="22" y="714"/>
                  <a:pt x="11" y="700"/>
                </a:cubicBezTo>
                <a:cubicBezTo>
                  <a:pt x="0" y="685"/>
                  <a:pt x="3" y="664"/>
                  <a:pt x="18" y="653"/>
                </a:cubicBezTo>
                <a:close/>
                <a:moveTo>
                  <a:pt x="177" y="533"/>
                </a:moveTo>
                <a:lnTo>
                  <a:pt x="230" y="493"/>
                </a:lnTo>
                <a:cubicBezTo>
                  <a:pt x="245" y="482"/>
                  <a:pt x="266" y="484"/>
                  <a:pt x="277" y="499"/>
                </a:cubicBezTo>
                <a:cubicBezTo>
                  <a:pt x="288" y="514"/>
                  <a:pt x="285" y="535"/>
                  <a:pt x="270" y="546"/>
                </a:cubicBezTo>
                <a:lnTo>
                  <a:pt x="217" y="586"/>
                </a:lnTo>
                <a:cubicBezTo>
                  <a:pt x="203" y="597"/>
                  <a:pt x="182" y="594"/>
                  <a:pt x="171" y="579"/>
                </a:cubicBezTo>
                <a:cubicBezTo>
                  <a:pt x="160" y="565"/>
                  <a:pt x="163" y="544"/>
                  <a:pt x="177" y="533"/>
                </a:cubicBezTo>
                <a:close/>
                <a:moveTo>
                  <a:pt x="337" y="412"/>
                </a:moveTo>
                <a:lnTo>
                  <a:pt x="390" y="372"/>
                </a:lnTo>
                <a:cubicBezTo>
                  <a:pt x="404" y="361"/>
                  <a:pt x="425" y="364"/>
                  <a:pt x="436" y="379"/>
                </a:cubicBezTo>
                <a:cubicBezTo>
                  <a:pt x="447" y="393"/>
                  <a:pt x="444" y="414"/>
                  <a:pt x="430" y="425"/>
                </a:cubicBezTo>
                <a:lnTo>
                  <a:pt x="377" y="466"/>
                </a:lnTo>
                <a:cubicBezTo>
                  <a:pt x="362" y="477"/>
                  <a:pt x="341" y="474"/>
                  <a:pt x="330" y="459"/>
                </a:cubicBezTo>
                <a:cubicBezTo>
                  <a:pt x="319" y="444"/>
                  <a:pt x="322" y="423"/>
                  <a:pt x="337" y="412"/>
                </a:cubicBezTo>
                <a:close/>
                <a:moveTo>
                  <a:pt x="496" y="292"/>
                </a:moveTo>
                <a:lnTo>
                  <a:pt x="549" y="252"/>
                </a:lnTo>
                <a:cubicBezTo>
                  <a:pt x="564" y="241"/>
                  <a:pt x="585" y="244"/>
                  <a:pt x="596" y="258"/>
                </a:cubicBezTo>
                <a:cubicBezTo>
                  <a:pt x="607" y="273"/>
                  <a:pt x="604" y="294"/>
                  <a:pt x="589" y="305"/>
                </a:cubicBezTo>
                <a:lnTo>
                  <a:pt x="536" y="345"/>
                </a:lnTo>
                <a:cubicBezTo>
                  <a:pt x="521" y="356"/>
                  <a:pt x="501" y="353"/>
                  <a:pt x="489" y="339"/>
                </a:cubicBezTo>
                <a:cubicBezTo>
                  <a:pt x="478" y="324"/>
                  <a:pt x="481" y="303"/>
                  <a:pt x="496" y="292"/>
                </a:cubicBezTo>
                <a:close/>
                <a:moveTo>
                  <a:pt x="655" y="172"/>
                </a:moveTo>
                <a:lnTo>
                  <a:pt x="708" y="132"/>
                </a:lnTo>
                <a:cubicBezTo>
                  <a:pt x="723" y="121"/>
                  <a:pt x="744" y="124"/>
                  <a:pt x="755" y="138"/>
                </a:cubicBezTo>
                <a:cubicBezTo>
                  <a:pt x="766" y="153"/>
                  <a:pt x="763" y="174"/>
                  <a:pt x="749" y="185"/>
                </a:cubicBezTo>
                <a:lnTo>
                  <a:pt x="695" y="225"/>
                </a:lnTo>
                <a:cubicBezTo>
                  <a:pt x="681" y="236"/>
                  <a:pt x="660" y="233"/>
                  <a:pt x="649" y="218"/>
                </a:cubicBezTo>
                <a:cubicBezTo>
                  <a:pt x="638" y="204"/>
                  <a:pt x="641" y="183"/>
                  <a:pt x="655" y="172"/>
                </a:cubicBezTo>
                <a:close/>
                <a:moveTo>
                  <a:pt x="815" y="51"/>
                </a:moveTo>
                <a:lnTo>
                  <a:pt x="868" y="11"/>
                </a:lnTo>
                <a:cubicBezTo>
                  <a:pt x="882" y="0"/>
                  <a:pt x="903" y="3"/>
                  <a:pt x="914" y="18"/>
                </a:cubicBezTo>
                <a:cubicBezTo>
                  <a:pt x="925" y="33"/>
                  <a:pt x="923" y="53"/>
                  <a:pt x="908" y="64"/>
                </a:cubicBezTo>
                <a:lnTo>
                  <a:pt x="855" y="105"/>
                </a:lnTo>
                <a:cubicBezTo>
                  <a:pt x="840" y="116"/>
                  <a:pt x="819" y="113"/>
                  <a:pt x="808" y="98"/>
                </a:cubicBezTo>
                <a:cubicBezTo>
                  <a:pt x="797" y="83"/>
                  <a:pt x="800" y="63"/>
                  <a:pt x="815" y="51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48" name="Freeform 68"/>
          <p:cNvSpPr>
            <a:spLocks/>
          </p:cNvSpPr>
          <p:nvPr/>
        </p:nvSpPr>
        <p:spPr bwMode="auto">
          <a:xfrm>
            <a:off x="6950076" y="3932239"/>
            <a:ext cx="111125" cy="98425"/>
          </a:xfrm>
          <a:custGeom>
            <a:avLst/>
            <a:gdLst>
              <a:gd name="T0" fmla="*/ 0 w 70"/>
              <a:gd name="T1" fmla="*/ 38100 h 62"/>
              <a:gd name="T2" fmla="*/ 111125 w 70"/>
              <a:gd name="T3" fmla="*/ 0 h 62"/>
              <a:gd name="T4" fmla="*/ 44450 w 70"/>
              <a:gd name="T5" fmla="*/ 98425 h 62"/>
              <a:gd name="T6" fmla="*/ 0 w 70"/>
              <a:gd name="T7" fmla="*/ 38100 h 62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62"/>
              <a:gd name="T14" fmla="*/ 70 w 7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62">
                <a:moveTo>
                  <a:pt x="0" y="24"/>
                </a:moveTo>
                <a:lnTo>
                  <a:pt x="70" y="0"/>
                </a:lnTo>
                <a:lnTo>
                  <a:pt x="28" y="62"/>
                </a:lnTo>
                <a:lnTo>
                  <a:pt x="0" y="2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49" name="Line 69"/>
          <p:cNvSpPr>
            <a:spLocks noChangeShapeType="1"/>
          </p:cNvSpPr>
          <p:nvPr/>
        </p:nvSpPr>
        <p:spPr bwMode="auto">
          <a:xfrm flipH="1" flipV="1">
            <a:off x="7394575" y="3994150"/>
            <a:ext cx="325438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0" name="Freeform 70"/>
          <p:cNvSpPr>
            <a:spLocks/>
          </p:cNvSpPr>
          <p:nvPr/>
        </p:nvSpPr>
        <p:spPr bwMode="auto">
          <a:xfrm>
            <a:off x="7318375" y="3952875"/>
            <a:ext cx="96838" cy="71438"/>
          </a:xfrm>
          <a:custGeom>
            <a:avLst/>
            <a:gdLst>
              <a:gd name="T0" fmla="*/ 68263 w 61"/>
              <a:gd name="T1" fmla="*/ 71438 h 45"/>
              <a:gd name="T2" fmla="*/ 0 w 61"/>
              <a:gd name="T3" fmla="*/ 0 h 45"/>
              <a:gd name="T4" fmla="*/ 96838 w 61"/>
              <a:gd name="T5" fmla="*/ 17463 h 45"/>
              <a:gd name="T6" fmla="*/ 68263 w 61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1" name="Freeform 71"/>
          <p:cNvSpPr>
            <a:spLocks noEditPoints="1"/>
          </p:cNvSpPr>
          <p:nvPr/>
        </p:nvSpPr>
        <p:spPr bwMode="auto">
          <a:xfrm>
            <a:off x="7183438" y="3630614"/>
            <a:ext cx="125412" cy="263525"/>
          </a:xfrm>
          <a:custGeom>
            <a:avLst/>
            <a:gdLst>
              <a:gd name="T0" fmla="*/ 2162 w 406"/>
              <a:gd name="T1" fmla="*/ 247658 h 847"/>
              <a:gd name="T2" fmla="*/ 10502 w 406"/>
              <a:gd name="T3" fmla="*/ 228679 h 847"/>
              <a:gd name="T4" fmla="*/ 23785 w 406"/>
              <a:gd name="T5" fmla="*/ 223390 h 847"/>
              <a:gd name="T6" fmla="*/ 29345 w 406"/>
              <a:gd name="T7" fmla="*/ 236768 h 847"/>
              <a:gd name="T8" fmla="*/ 21314 w 406"/>
              <a:gd name="T9" fmla="*/ 255747 h 847"/>
              <a:gd name="T10" fmla="*/ 7722 w 406"/>
              <a:gd name="T11" fmla="*/ 261347 h 847"/>
              <a:gd name="T12" fmla="*/ 2162 w 406"/>
              <a:gd name="T13" fmla="*/ 247658 h 847"/>
              <a:gd name="T14" fmla="*/ 26565 w 406"/>
              <a:gd name="T15" fmla="*/ 190721 h 847"/>
              <a:gd name="T16" fmla="*/ 34596 w 406"/>
              <a:gd name="T17" fmla="*/ 171431 h 847"/>
              <a:gd name="T18" fmla="*/ 48188 w 406"/>
              <a:gd name="T19" fmla="*/ 166142 h 847"/>
              <a:gd name="T20" fmla="*/ 53748 w 406"/>
              <a:gd name="T21" fmla="*/ 179832 h 847"/>
              <a:gd name="T22" fmla="*/ 45408 w 406"/>
              <a:gd name="T23" fmla="*/ 198810 h 847"/>
              <a:gd name="T24" fmla="*/ 32125 w 406"/>
              <a:gd name="T25" fmla="*/ 204100 h 847"/>
              <a:gd name="T26" fmla="*/ 26565 w 406"/>
              <a:gd name="T27" fmla="*/ 190721 h 847"/>
              <a:gd name="T28" fmla="*/ 50968 w 406"/>
              <a:gd name="T29" fmla="*/ 133474 h 847"/>
              <a:gd name="T30" fmla="*/ 58999 w 406"/>
              <a:gd name="T31" fmla="*/ 114495 h 847"/>
              <a:gd name="T32" fmla="*/ 72591 w 406"/>
              <a:gd name="T33" fmla="*/ 108895 h 847"/>
              <a:gd name="T34" fmla="*/ 77842 w 406"/>
              <a:gd name="T35" fmla="*/ 122584 h 847"/>
              <a:gd name="T36" fmla="*/ 69811 w 406"/>
              <a:gd name="T37" fmla="*/ 141563 h 847"/>
              <a:gd name="T38" fmla="*/ 56219 w 406"/>
              <a:gd name="T39" fmla="*/ 147163 h 847"/>
              <a:gd name="T40" fmla="*/ 50968 w 406"/>
              <a:gd name="T41" fmla="*/ 133474 h 847"/>
              <a:gd name="T42" fmla="*/ 75062 w 406"/>
              <a:gd name="T43" fmla="*/ 76537 h 847"/>
              <a:gd name="T44" fmla="*/ 83402 w 406"/>
              <a:gd name="T45" fmla="*/ 57247 h 847"/>
              <a:gd name="T46" fmla="*/ 96685 w 406"/>
              <a:gd name="T47" fmla="*/ 51958 h 847"/>
              <a:gd name="T48" fmla="*/ 102245 w 406"/>
              <a:gd name="T49" fmla="*/ 65648 h 847"/>
              <a:gd name="T50" fmla="*/ 94213 w 406"/>
              <a:gd name="T51" fmla="*/ 84627 h 847"/>
              <a:gd name="T52" fmla="*/ 80622 w 406"/>
              <a:gd name="T53" fmla="*/ 89916 h 847"/>
              <a:gd name="T54" fmla="*/ 75062 w 406"/>
              <a:gd name="T55" fmla="*/ 76537 h 847"/>
              <a:gd name="T56" fmla="*/ 99465 w 406"/>
              <a:gd name="T57" fmla="*/ 19290 h 847"/>
              <a:gd name="T58" fmla="*/ 104407 w 406"/>
              <a:gd name="T59" fmla="*/ 7778 h 847"/>
              <a:gd name="T60" fmla="*/ 117998 w 406"/>
              <a:gd name="T61" fmla="*/ 2489 h 847"/>
              <a:gd name="T62" fmla="*/ 123250 w 406"/>
              <a:gd name="T63" fmla="*/ 15868 h 847"/>
              <a:gd name="T64" fmla="*/ 118307 w 406"/>
              <a:gd name="T65" fmla="*/ 27379 h 847"/>
              <a:gd name="T66" fmla="*/ 105025 w 406"/>
              <a:gd name="T67" fmla="*/ 32980 h 847"/>
              <a:gd name="T68" fmla="*/ 99465 w 406"/>
              <a:gd name="T69" fmla="*/ 19290 h 8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06"/>
              <a:gd name="T106" fmla="*/ 0 h 847"/>
              <a:gd name="T107" fmla="*/ 406 w 406"/>
              <a:gd name="T108" fmla="*/ 847 h 84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06" h="847">
                <a:moveTo>
                  <a:pt x="7" y="796"/>
                </a:moveTo>
                <a:lnTo>
                  <a:pt x="34" y="735"/>
                </a:lnTo>
                <a:cubicBezTo>
                  <a:pt x="41" y="718"/>
                  <a:pt x="60" y="710"/>
                  <a:pt x="77" y="718"/>
                </a:cubicBezTo>
                <a:cubicBezTo>
                  <a:pt x="94" y="725"/>
                  <a:pt x="102" y="744"/>
                  <a:pt x="95" y="761"/>
                </a:cubicBezTo>
                <a:lnTo>
                  <a:pt x="69" y="822"/>
                </a:lnTo>
                <a:cubicBezTo>
                  <a:pt x="61" y="839"/>
                  <a:pt x="42" y="847"/>
                  <a:pt x="25" y="840"/>
                </a:cubicBezTo>
                <a:cubicBezTo>
                  <a:pt x="8" y="833"/>
                  <a:pt x="0" y="813"/>
                  <a:pt x="7" y="796"/>
                </a:cubicBezTo>
                <a:close/>
                <a:moveTo>
                  <a:pt x="86" y="613"/>
                </a:moveTo>
                <a:lnTo>
                  <a:pt x="112" y="551"/>
                </a:lnTo>
                <a:cubicBezTo>
                  <a:pt x="120" y="535"/>
                  <a:pt x="139" y="527"/>
                  <a:pt x="156" y="534"/>
                </a:cubicBezTo>
                <a:cubicBezTo>
                  <a:pt x="173" y="541"/>
                  <a:pt x="181" y="561"/>
                  <a:pt x="174" y="578"/>
                </a:cubicBezTo>
                <a:lnTo>
                  <a:pt x="147" y="639"/>
                </a:lnTo>
                <a:cubicBezTo>
                  <a:pt x="140" y="656"/>
                  <a:pt x="121" y="664"/>
                  <a:pt x="104" y="656"/>
                </a:cubicBezTo>
                <a:cubicBezTo>
                  <a:pt x="87" y="649"/>
                  <a:pt x="79" y="630"/>
                  <a:pt x="86" y="613"/>
                </a:cubicBezTo>
                <a:close/>
                <a:moveTo>
                  <a:pt x="165" y="429"/>
                </a:moveTo>
                <a:lnTo>
                  <a:pt x="191" y="368"/>
                </a:lnTo>
                <a:cubicBezTo>
                  <a:pt x="198" y="351"/>
                  <a:pt x="218" y="343"/>
                  <a:pt x="235" y="350"/>
                </a:cubicBezTo>
                <a:cubicBezTo>
                  <a:pt x="252" y="358"/>
                  <a:pt x="259" y="377"/>
                  <a:pt x="252" y="394"/>
                </a:cubicBezTo>
                <a:lnTo>
                  <a:pt x="226" y="455"/>
                </a:lnTo>
                <a:cubicBezTo>
                  <a:pt x="219" y="472"/>
                  <a:pt x="199" y="480"/>
                  <a:pt x="182" y="473"/>
                </a:cubicBezTo>
                <a:cubicBezTo>
                  <a:pt x="165" y="466"/>
                  <a:pt x="158" y="446"/>
                  <a:pt x="165" y="429"/>
                </a:cubicBezTo>
                <a:close/>
                <a:moveTo>
                  <a:pt x="243" y="246"/>
                </a:moveTo>
                <a:lnTo>
                  <a:pt x="270" y="184"/>
                </a:lnTo>
                <a:cubicBezTo>
                  <a:pt x="277" y="168"/>
                  <a:pt x="296" y="160"/>
                  <a:pt x="313" y="167"/>
                </a:cubicBezTo>
                <a:cubicBezTo>
                  <a:pt x="330" y="174"/>
                  <a:pt x="338" y="194"/>
                  <a:pt x="331" y="211"/>
                </a:cubicBezTo>
                <a:lnTo>
                  <a:pt x="305" y="272"/>
                </a:lnTo>
                <a:cubicBezTo>
                  <a:pt x="297" y="289"/>
                  <a:pt x="278" y="297"/>
                  <a:pt x="261" y="289"/>
                </a:cubicBezTo>
                <a:cubicBezTo>
                  <a:pt x="244" y="282"/>
                  <a:pt x="236" y="262"/>
                  <a:pt x="243" y="246"/>
                </a:cubicBezTo>
                <a:close/>
                <a:moveTo>
                  <a:pt x="322" y="62"/>
                </a:moveTo>
                <a:lnTo>
                  <a:pt x="338" y="25"/>
                </a:lnTo>
                <a:cubicBezTo>
                  <a:pt x="345" y="8"/>
                  <a:pt x="365" y="0"/>
                  <a:pt x="382" y="8"/>
                </a:cubicBezTo>
                <a:cubicBezTo>
                  <a:pt x="399" y="15"/>
                  <a:pt x="406" y="34"/>
                  <a:pt x="399" y="51"/>
                </a:cubicBezTo>
                <a:lnTo>
                  <a:pt x="383" y="88"/>
                </a:lnTo>
                <a:cubicBezTo>
                  <a:pt x="376" y="105"/>
                  <a:pt x="356" y="113"/>
                  <a:pt x="340" y="106"/>
                </a:cubicBezTo>
                <a:cubicBezTo>
                  <a:pt x="323" y="99"/>
                  <a:pt x="315" y="79"/>
                  <a:pt x="322" y="62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52" name="Freeform 72"/>
          <p:cNvSpPr>
            <a:spLocks/>
          </p:cNvSpPr>
          <p:nvPr/>
        </p:nvSpPr>
        <p:spPr bwMode="auto">
          <a:xfrm>
            <a:off x="7259639" y="3548064"/>
            <a:ext cx="79375" cy="117475"/>
          </a:xfrm>
          <a:custGeom>
            <a:avLst/>
            <a:gdLst>
              <a:gd name="T0" fmla="*/ 0 w 50"/>
              <a:gd name="T1" fmla="*/ 87312 h 74"/>
              <a:gd name="T2" fmla="*/ 79375 w 50"/>
              <a:gd name="T3" fmla="*/ 0 h 74"/>
              <a:gd name="T4" fmla="*/ 68263 w 50"/>
              <a:gd name="T5" fmla="*/ 117475 h 74"/>
              <a:gd name="T6" fmla="*/ 0 w 50"/>
              <a:gd name="T7" fmla="*/ 87312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74"/>
              <a:gd name="T14" fmla="*/ 50 w 5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74">
                <a:moveTo>
                  <a:pt x="0" y="55"/>
                </a:moveTo>
                <a:lnTo>
                  <a:pt x="50" y="0"/>
                </a:lnTo>
                <a:lnTo>
                  <a:pt x="43" y="74"/>
                </a:lnTo>
                <a:lnTo>
                  <a:pt x="0" y="55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3" name="Line 73"/>
          <p:cNvSpPr>
            <a:spLocks noChangeShapeType="1"/>
          </p:cNvSpPr>
          <p:nvPr/>
        </p:nvSpPr>
        <p:spPr bwMode="auto">
          <a:xfrm flipV="1">
            <a:off x="6692901" y="48831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4" name="Freeform 74"/>
          <p:cNvSpPr>
            <a:spLocks/>
          </p:cNvSpPr>
          <p:nvPr/>
        </p:nvSpPr>
        <p:spPr bwMode="auto">
          <a:xfrm>
            <a:off x="6816725" y="4808539"/>
            <a:ext cx="71438" cy="96837"/>
          </a:xfrm>
          <a:custGeom>
            <a:avLst/>
            <a:gdLst>
              <a:gd name="T0" fmla="*/ 0 w 45"/>
              <a:gd name="T1" fmla="*/ 66675 h 61"/>
              <a:gd name="T2" fmla="*/ 71438 w 45"/>
              <a:gd name="T3" fmla="*/ 0 h 61"/>
              <a:gd name="T4" fmla="*/ 55563 w 45"/>
              <a:gd name="T5" fmla="*/ 96837 h 61"/>
              <a:gd name="T6" fmla="*/ 0 w 45"/>
              <a:gd name="T7" fmla="*/ 66675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5" name="Line 75"/>
          <p:cNvSpPr>
            <a:spLocks noChangeShapeType="1"/>
          </p:cNvSpPr>
          <p:nvPr/>
        </p:nvSpPr>
        <p:spPr bwMode="auto">
          <a:xfrm flipH="1" flipV="1">
            <a:off x="6827838" y="4391026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6" name="Freeform 76"/>
          <p:cNvSpPr>
            <a:spLocks/>
          </p:cNvSpPr>
          <p:nvPr/>
        </p:nvSpPr>
        <p:spPr bwMode="auto">
          <a:xfrm>
            <a:off x="6789738" y="4313239"/>
            <a:ext cx="68262" cy="98425"/>
          </a:xfrm>
          <a:custGeom>
            <a:avLst/>
            <a:gdLst>
              <a:gd name="T0" fmla="*/ 12700 w 43"/>
              <a:gd name="T1" fmla="*/ 98425 h 62"/>
              <a:gd name="T2" fmla="*/ 0 w 43"/>
              <a:gd name="T3" fmla="*/ 0 h 62"/>
              <a:gd name="T4" fmla="*/ 68262 w 43"/>
              <a:gd name="T5" fmla="*/ 71438 h 62"/>
              <a:gd name="T6" fmla="*/ 12700 w 43"/>
              <a:gd name="T7" fmla="*/ 98425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8" y="62"/>
                </a:moveTo>
                <a:lnTo>
                  <a:pt x="0" y="0"/>
                </a:lnTo>
                <a:lnTo>
                  <a:pt x="43" y="45"/>
                </a:lnTo>
                <a:lnTo>
                  <a:pt x="8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7" name="Freeform 77"/>
          <p:cNvSpPr>
            <a:spLocks noEditPoints="1"/>
          </p:cNvSpPr>
          <p:nvPr/>
        </p:nvSpPr>
        <p:spPr bwMode="auto">
          <a:xfrm>
            <a:off x="6388101" y="4389438"/>
            <a:ext cx="157163" cy="315912"/>
          </a:xfrm>
          <a:custGeom>
            <a:avLst/>
            <a:gdLst>
              <a:gd name="T0" fmla="*/ 2480 w 507"/>
              <a:gd name="T1" fmla="*/ 299727 h 1015"/>
              <a:gd name="T2" fmla="*/ 11160 w 507"/>
              <a:gd name="T3" fmla="*/ 280742 h 1015"/>
              <a:gd name="T4" fmla="*/ 24799 w 507"/>
              <a:gd name="T5" fmla="*/ 275762 h 1015"/>
              <a:gd name="T6" fmla="*/ 29759 w 507"/>
              <a:gd name="T7" fmla="*/ 289456 h 1015"/>
              <a:gd name="T8" fmla="*/ 21389 w 507"/>
              <a:gd name="T9" fmla="*/ 308131 h 1015"/>
              <a:gd name="T10" fmla="*/ 7440 w 507"/>
              <a:gd name="T11" fmla="*/ 313422 h 1015"/>
              <a:gd name="T12" fmla="*/ 2480 w 507"/>
              <a:gd name="T13" fmla="*/ 299727 h 1015"/>
              <a:gd name="T14" fmla="*/ 28209 w 507"/>
              <a:gd name="T15" fmla="*/ 243081 h 1015"/>
              <a:gd name="T16" fmla="*/ 36888 w 507"/>
              <a:gd name="T17" fmla="*/ 224406 h 1015"/>
              <a:gd name="T18" fmla="*/ 50528 w 507"/>
              <a:gd name="T19" fmla="*/ 219115 h 1015"/>
              <a:gd name="T20" fmla="*/ 55798 w 507"/>
              <a:gd name="T21" fmla="*/ 233121 h 1015"/>
              <a:gd name="T22" fmla="*/ 47118 w 507"/>
              <a:gd name="T23" fmla="*/ 251796 h 1015"/>
              <a:gd name="T24" fmla="*/ 33479 w 507"/>
              <a:gd name="T25" fmla="*/ 256776 h 1015"/>
              <a:gd name="T26" fmla="*/ 28209 w 507"/>
              <a:gd name="T27" fmla="*/ 243081 h 1015"/>
              <a:gd name="T28" fmla="*/ 54248 w 507"/>
              <a:gd name="T29" fmla="*/ 186746 h 1015"/>
              <a:gd name="T30" fmla="*/ 62927 w 507"/>
              <a:gd name="T31" fmla="*/ 167760 h 1015"/>
              <a:gd name="T32" fmla="*/ 76567 w 507"/>
              <a:gd name="T33" fmla="*/ 162780 h 1015"/>
              <a:gd name="T34" fmla="*/ 81526 w 507"/>
              <a:gd name="T35" fmla="*/ 176475 h 1015"/>
              <a:gd name="T36" fmla="*/ 72847 w 507"/>
              <a:gd name="T37" fmla="*/ 195461 h 1015"/>
              <a:gd name="T38" fmla="*/ 59207 w 507"/>
              <a:gd name="T39" fmla="*/ 200441 h 1015"/>
              <a:gd name="T40" fmla="*/ 54248 w 507"/>
              <a:gd name="T41" fmla="*/ 186746 h 1015"/>
              <a:gd name="T42" fmla="*/ 79976 w 507"/>
              <a:gd name="T43" fmla="*/ 130100 h 1015"/>
              <a:gd name="T44" fmla="*/ 88656 w 507"/>
              <a:gd name="T45" fmla="*/ 111425 h 1015"/>
              <a:gd name="T46" fmla="*/ 102295 w 507"/>
              <a:gd name="T47" fmla="*/ 106134 h 1015"/>
              <a:gd name="T48" fmla="*/ 107255 w 507"/>
              <a:gd name="T49" fmla="*/ 120140 h 1015"/>
              <a:gd name="T50" fmla="*/ 98886 w 507"/>
              <a:gd name="T51" fmla="*/ 138815 h 1015"/>
              <a:gd name="T52" fmla="*/ 84936 w 507"/>
              <a:gd name="T53" fmla="*/ 143794 h 1015"/>
              <a:gd name="T54" fmla="*/ 79976 w 507"/>
              <a:gd name="T55" fmla="*/ 130100 h 1015"/>
              <a:gd name="T56" fmla="*/ 105705 w 507"/>
              <a:gd name="T57" fmla="*/ 73765 h 1015"/>
              <a:gd name="T58" fmla="*/ 114385 w 507"/>
              <a:gd name="T59" fmla="*/ 54779 h 1015"/>
              <a:gd name="T60" fmla="*/ 128024 w 507"/>
              <a:gd name="T61" fmla="*/ 49799 h 1015"/>
              <a:gd name="T62" fmla="*/ 133294 w 507"/>
              <a:gd name="T63" fmla="*/ 63494 h 1015"/>
              <a:gd name="T64" fmla="*/ 124614 w 507"/>
              <a:gd name="T65" fmla="*/ 82480 h 1015"/>
              <a:gd name="T66" fmla="*/ 110975 w 507"/>
              <a:gd name="T67" fmla="*/ 87459 h 1015"/>
              <a:gd name="T68" fmla="*/ 105705 w 507"/>
              <a:gd name="T69" fmla="*/ 73765 h 1015"/>
              <a:gd name="T70" fmla="*/ 131744 w 507"/>
              <a:gd name="T71" fmla="*/ 17118 h 1015"/>
              <a:gd name="T72" fmla="*/ 136084 w 507"/>
              <a:gd name="T73" fmla="*/ 7470 h 1015"/>
              <a:gd name="T74" fmla="*/ 149723 w 507"/>
              <a:gd name="T75" fmla="*/ 2490 h 1015"/>
              <a:gd name="T76" fmla="*/ 154993 w 507"/>
              <a:gd name="T77" fmla="*/ 16185 h 1015"/>
              <a:gd name="T78" fmla="*/ 150343 w 507"/>
              <a:gd name="T79" fmla="*/ 25833 h 1015"/>
              <a:gd name="T80" fmla="*/ 136704 w 507"/>
              <a:gd name="T81" fmla="*/ 31124 h 1015"/>
              <a:gd name="T82" fmla="*/ 131744 w 507"/>
              <a:gd name="T83" fmla="*/ 17118 h 10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07"/>
              <a:gd name="T127" fmla="*/ 0 h 1015"/>
              <a:gd name="T128" fmla="*/ 507 w 507"/>
              <a:gd name="T129" fmla="*/ 1015 h 10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07" h="1015">
                <a:moveTo>
                  <a:pt x="8" y="963"/>
                </a:moveTo>
                <a:lnTo>
                  <a:pt x="36" y="902"/>
                </a:lnTo>
                <a:cubicBezTo>
                  <a:pt x="44" y="886"/>
                  <a:pt x="63" y="878"/>
                  <a:pt x="80" y="886"/>
                </a:cubicBezTo>
                <a:cubicBezTo>
                  <a:pt x="97" y="894"/>
                  <a:pt x="104" y="913"/>
                  <a:pt x="96" y="930"/>
                </a:cubicBezTo>
                <a:lnTo>
                  <a:pt x="69" y="990"/>
                </a:lnTo>
                <a:cubicBezTo>
                  <a:pt x="61" y="1007"/>
                  <a:pt x="41" y="1015"/>
                  <a:pt x="24" y="1007"/>
                </a:cubicBezTo>
                <a:cubicBezTo>
                  <a:pt x="8" y="999"/>
                  <a:pt x="0" y="979"/>
                  <a:pt x="8" y="963"/>
                </a:cubicBezTo>
                <a:close/>
                <a:moveTo>
                  <a:pt x="91" y="781"/>
                </a:moveTo>
                <a:lnTo>
                  <a:pt x="119" y="721"/>
                </a:lnTo>
                <a:cubicBezTo>
                  <a:pt x="127" y="704"/>
                  <a:pt x="147" y="697"/>
                  <a:pt x="163" y="704"/>
                </a:cubicBezTo>
                <a:cubicBezTo>
                  <a:pt x="180" y="712"/>
                  <a:pt x="187" y="732"/>
                  <a:pt x="180" y="749"/>
                </a:cubicBezTo>
                <a:lnTo>
                  <a:pt x="152" y="809"/>
                </a:lnTo>
                <a:cubicBezTo>
                  <a:pt x="144" y="826"/>
                  <a:pt x="124" y="833"/>
                  <a:pt x="108" y="825"/>
                </a:cubicBezTo>
                <a:cubicBezTo>
                  <a:pt x="91" y="818"/>
                  <a:pt x="84" y="798"/>
                  <a:pt x="91" y="781"/>
                </a:cubicBezTo>
                <a:close/>
                <a:moveTo>
                  <a:pt x="175" y="600"/>
                </a:moveTo>
                <a:lnTo>
                  <a:pt x="203" y="539"/>
                </a:lnTo>
                <a:cubicBezTo>
                  <a:pt x="210" y="523"/>
                  <a:pt x="230" y="515"/>
                  <a:pt x="247" y="523"/>
                </a:cubicBezTo>
                <a:cubicBezTo>
                  <a:pt x="263" y="531"/>
                  <a:pt x="271" y="550"/>
                  <a:pt x="263" y="567"/>
                </a:cubicBezTo>
                <a:lnTo>
                  <a:pt x="235" y="628"/>
                </a:lnTo>
                <a:cubicBezTo>
                  <a:pt x="228" y="644"/>
                  <a:pt x="208" y="652"/>
                  <a:pt x="191" y="644"/>
                </a:cubicBezTo>
                <a:cubicBezTo>
                  <a:pt x="174" y="636"/>
                  <a:pt x="167" y="616"/>
                  <a:pt x="175" y="600"/>
                </a:cubicBezTo>
                <a:close/>
                <a:moveTo>
                  <a:pt x="258" y="418"/>
                </a:moveTo>
                <a:lnTo>
                  <a:pt x="286" y="358"/>
                </a:lnTo>
                <a:cubicBezTo>
                  <a:pt x="294" y="341"/>
                  <a:pt x="313" y="334"/>
                  <a:pt x="330" y="341"/>
                </a:cubicBezTo>
                <a:cubicBezTo>
                  <a:pt x="347" y="349"/>
                  <a:pt x="354" y="369"/>
                  <a:pt x="346" y="386"/>
                </a:cubicBezTo>
                <a:lnTo>
                  <a:pt x="319" y="446"/>
                </a:lnTo>
                <a:cubicBezTo>
                  <a:pt x="311" y="463"/>
                  <a:pt x="291" y="470"/>
                  <a:pt x="274" y="462"/>
                </a:cubicBezTo>
                <a:cubicBezTo>
                  <a:pt x="258" y="455"/>
                  <a:pt x="250" y="435"/>
                  <a:pt x="258" y="418"/>
                </a:cubicBezTo>
                <a:close/>
                <a:moveTo>
                  <a:pt x="341" y="237"/>
                </a:moveTo>
                <a:lnTo>
                  <a:pt x="369" y="176"/>
                </a:lnTo>
                <a:cubicBezTo>
                  <a:pt x="377" y="160"/>
                  <a:pt x="397" y="152"/>
                  <a:pt x="413" y="160"/>
                </a:cubicBezTo>
                <a:cubicBezTo>
                  <a:pt x="430" y="168"/>
                  <a:pt x="437" y="187"/>
                  <a:pt x="430" y="204"/>
                </a:cubicBezTo>
                <a:lnTo>
                  <a:pt x="402" y="265"/>
                </a:lnTo>
                <a:cubicBezTo>
                  <a:pt x="394" y="281"/>
                  <a:pt x="374" y="289"/>
                  <a:pt x="358" y="281"/>
                </a:cubicBezTo>
                <a:cubicBezTo>
                  <a:pt x="341" y="273"/>
                  <a:pt x="334" y="254"/>
                  <a:pt x="341" y="237"/>
                </a:cubicBezTo>
                <a:close/>
                <a:moveTo>
                  <a:pt x="425" y="55"/>
                </a:moveTo>
                <a:lnTo>
                  <a:pt x="439" y="24"/>
                </a:lnTo>
                <a:cubicBezTo>
                  <a:pt x="447" y="8"/>
                  <a:pt x="467" y="0"/>
                  <a:pt x="483" y="8"/>
                </a:cubicBezTo>
                <a:cubicBezTo>
                  <a:pt x="500" y="16"/>
                  <a:pt x="507" y="35"/>
                  <a:pt x="500" y="52"/>
                </a:cubicBezTo>
                <a:lnTo>
                  <a:pt x="485" y="83"/>
                </a:lnTo>
                <a:cubicBezTo>
                  <a:pt x="478" y="100"/>
                  <a:pt x="458" y="107"/>
                  <a:pt x="441" y="100"/>
                </a:cubicBezTo>
                <a:cubicBezTo>
                  <a:pt x="424" y="92"/>
                  <a:pt x="417" y="72"/>
                  <a:pt x="425" y="55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58" name="Freeform 78"/>
          <p:cNvSpPr>
            <a:spLocks/>
          </p:cNvSpPr>
          <p:nvPr/>
        </p:nvSpPr>
        <p:spPr bwMode="auto">
          <a:xfrm>
            <a:off x="6496051" y="4308476"/>
            <a:ext cx="80963" cy="117475"/>
          </a:xfrm>
          <a:custGeom>
            <a:avLst/>
            <a:gdLst>
              <a:gd name="T0" fmla="*/ 0 w 51"/>
              <a:gd name="T1" fmla="*/ 85725 h 74"/>
              <a:gd name="T2" fmla="*/ 80963 w 51"/>
              <a:gd name="T3" fmla="*/ 0 h 74"/>
              <a:gd name="T4" fmla="*/ 68263 w 51"/>
              <a:gd name="T5" fmla="*/ 117475 h 74"/>
              <a:gd name="T6" fmla="*/ 0 w 51"/>
              <a:gd name="T7" fmla="*/ 85725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74"/>
              <a:gd name="T14" fmla="*/ 51 w 51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74">
                <a:moveTo>
                  <a:pt x="0" y="54"/>
                </a:moveTo>
                <a:lnTo>
                  <a:pt x="51" y="0"/>
                </a:lnTo>
                <a:lnTo>
                  <a:pt x="43" y="74"/>
                </a:lnTo>
                <a:lnTo>
                  <a:pt x="0" y="5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59" name="Freeform 79"/>
          <p:cNvSpPr>
            <a:spLocks/>
          </p:cNvSpPr>
          <p:nvPr/>
        </p:nvSpPr>
        <p:spPr bwMode="auto">
          <a:xfrm>
            <a:off x="6543675" y="40735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60" name="Freeform 80"/>
          <p:cNvSpPr>
            <a:spLocks/>
          </p:cNvSpPr>
          <p:nvPr/>
        </p:nvSpPr>
        <p:spPr bwMode="auto">
          <a:xfrm>
            <a:off x="6543675" y="40735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61" name="Rectangle 81"/>
          <p:cNvSpPr>
            <a:spLocks noChangeArrowheads="1"/>
          </p:cNvSpPr>
          <p:nvPr/>
        </p:nvSpPr>
        <p:spPr bwMode="auto">
          <a:xfrm>
            <a:off x="6629401" y="41211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lv-LV"/>
          </a:p>
        </p:txBody>
      </p:sp>
      <p:sp>
        <p:nvSpPr>
          <p:cNvPr id="12362" name="Freeform 82"/>
          <p:cNvSpPr>
            <a:spLocks/>
          </p:cNvSpPr>
          <p:nvPr/>
        </p:nvSpPr>
        <p:spPr bwMode="auto">
          <a:xfrm>
            <a:off x="6829425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303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303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63" name="Freeform 83"/>
          <p:cNvSpPr>
            <a:spLocks/>
          </p:cNvSpPr>
          <p:nvPr/>
        </p:nvSpPr>
        <p:spPr bwMode="auto">
          <a:xfrm>
            <a:off x="6829425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64" name="Rectangle 84"/>
          <p:cNvSpPr>
            <a:spLocks noChangeArrowheads="1"/>
          </p:cNvSpPr>
          <p:nvPr/>
        </p:nvSpPr>
        <p:spPr bwMode="auto">
          <a:xfrm>
            <a:off x="6918326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lv-LV"/>
          </a:p>
        </p:txBody>
      </p:sp>
      <p:sp>
        <p:nvSpPr>
          <p:cNvPr id="12365" name="Freeform 85"/>
          <p:cNvSpPr>
            <a:spLocks/>
          </p:cNvSpPr>
          <p:nvPr/>
        </p:nvSpPr>
        <p:spPr bwMode="auto">
          <a:xfrm>
            <a:off x="6257925" y="4549775"/>
            <a:ext cx="285750" cy="285750"/>
          </a:xfrm>
          <a:custGeom>
            <a:avLst/>
            <a:gdLst>
              <a:gd name="T0" fmla="*/ 0 w 921"/>
              <a:gd name="T1" fmla="*/ 143030 h 921"/>
              <a:gd name="T2" fmla="*/ 142720 w 921"/>
              <a:gd name="T3" fmla="*/ 0 h 921"/>
              <a:gd name="T4" fmla="*/ 285750 w 921"/>
              <a:gd name="T5" fmla="*/ 143030 h 921"/>
              <a:gd name="T6" fmla="*/ 285750 w 921"/>
              <a:gd name="T7" fmla="*/ 143030 h 921"/>
              <a:gd name="T8" fmla="*/ 142720 w 921"/>
              <a:gd name="T9" fmla="*/ 285750 h 921"/>
              <a:gd name="T10" fmla="*/ 0 w 921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66" name="Freeform 86"/>
          <p:cNvSpPr>
            <a:spLocks/>
          </p:cNvSpPr>
          <p:nvPr/>
        </p:nvSpPr>
        <p:spPr bwMode="auto">
          <a:xfrm>
            <a:off x="6257925" y="454977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67" name="Rectangle 87"/>
          <p:cNvSpPr>
            <a:spLocks noChangeArrowheads="1"/>
          </p:cNvSpPr>
          <p:nvPr/>
        </p:nvSpPr>
        <p:spPr bwMode="auto">
          <a:xfrm>
            <a:off x="6346826" y="45974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lv-LV"/>
          </a:p>
        </p:txBody>
      </p:sp>
      <p:sp>
        <p:nvSpPr>
          <p:cNvPr id="12368" name="Line 88"/>
          <p:cNvSpPr>
            <a:spLocks noChangeShapeType="1"/>
          </p:cNvSpPr>
          <p:nvPr/>
        </p:nvSpPr>
        <p:spPr bwMode="auto">
          <a:xfrm flipH="1" flipV="1">
            <a:off x="7766051" y="3103564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69" name="Freeform 89"/>
          <p:cNvSpPr>
            <a:spLocks/>
          </p:cNvSpPr>
          <p:nvPr/>
        </p:nvSpPr>
        <p:spPr bwMode="auto">
          <a:xfrm>
            <a:off x="7727951" y="3025775"/>
            <a:ext cx="68263" cy="96838"/>
          </a:xfrm>
          <a:custGeom>
            <a:avLst/>
            <a:gdLst>
              <a:gd name="T0" fmla="*/ 12700 w 43"/>
              <a:gd name="T1" fmla="*/ 96838 h 61"/>
              <a:gd name="T2" fmla="*/ 0 w 43"/>
              <a:gd name="T3" fmla="*/ 0 h 61"/>
              <a:gd name="T4" fmla="*/ 68263 w 43"/>
              <a:gd name="T5" fmla="*/ 71438 h 61"/>
              <a:gd name="T6" fmla="*/ 12700 w 43"/>
              <a:gd name="T7" fmla="*/ 96838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70" name="Line 90"/>
          <p:cNvSpPr>
            <a:spLocks noChangeShapeType="1"/>
          </p:cNvSpPr>
          <p:nvPr/>
        </p:nvSpPr>
        <p:spPr bwMode="auto">
          <a:xfrm flipV="1">
            <a:off x="7339013" y="3128964"/>
            <a:ext cx="125412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71" name="Freeform 91"/>
          <p:cNvSpPr>
            <a:spLocks/>
          </p:cNvSpPr>
          <p:nvPr/>
        </p:nvSpPr>
        <p:spPr bwMode="auto">
          <a:xfrm>
            <a:off x="7419975" y="3021014"/>
            <a:ext cx="95250" cy="136525"/>
          </a:xfrm>
          <a:custGeom>
            <a:avLst/>
            <a:gdLst>
              <a:gd name="T0" fmla="*/ 0 w 60"/>
              <a:gd name="T1" fmla="*/ 100012 h 86"/>
              <a:gd name="T2" fmla="*/ 95250 w 60"/>
              <a:gd name="T3" fmla="*/ 0 h 86"/>
              <a:gd name="T4" fmla="*/ 79375 w 60"/>
              <a:gd name="T5" fmla="*/ 136525 h 86"/>
              <a:gd name="T6" fmla="*/ 0 w 60"/>
              <a:gd name="T7" fmla="*/ 100012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72" name="Freeform 92"/>
          <p:cNvSpPr>
            <a:spLocks/>
          </p:cNvSpPr>
          <p:nvPr/>
        </p:nvSpPr>
        <p:spPr bwMode="auto">
          <a:xfrm>
            <a:off x="7481888" y="2786063"/>
            <a:ext cx="285750" cy="285750"/>
          </a:xfrm>
          <a:custGeom>
            <a:avLst/>
            <a:gdLst>
              <a:gd name="T0" fmla="*/ 0 w 921"/>
              <a:gd name="T1" fmla="*/ 142720 h 921"/>
              <a:gd name="T2" fmla="*/ 142720 w 921"/>
              <a:gd name="T3" fmla="*/ 0 h 921"/>
              <a:gd name="T4" fmla="*/ 285750 w 921"/>
              <a:gd name="T5" fmla="*/ 142720 h 921"/>
              <a:gd name="T6" fmla="*/ 285750 w 921"/>
              <a:gd name="T7" fmla="*/ 142720 h 921"/>
              <a:gd name="T8" fmla="*/ 142720 w 921"/>
              <a:gd name="T9" fmla="*/ 285750 h 921"/>
              <a:gd name="T10" fmla="*/ 0 w 921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73" name="Freeform 93"/>
          <p:cNvSpPr>
            <a:spLocks/>
          </p:cNvSpPr>
          <p:nvPr/>
        </p:nvSpPr>
        <p:spPr bwMode="auto">
          <a:xfrm>
            <a:off x="7481888" y="2786063"/>
            <a:ext cx="285750" cy="285750"/>
          </a:xfrm>
          <a:custGeom>
            <a:avLst/>
            <a:gdLst>
              <a:gd name="T0" fmla="*/ 0 w 180"/>
              <a:gd name="T1" fmla="*/ 141288 h 180"/>
              <a:gd name="T2" fmla="*/ 142875 w 180"/>
              <a:gd name="T3" fmla="*/ 0 h 180"/>
              <a:gd name="T4" fmla="*/ 285750 w 180"/>
              <a:gd name="T5" fmla="*/ 141288 h 180"/>
              <a:gd name="T6" fmla="*/ 285750 w 180"/>
              <a:gd name="T7" fmla="*/ 141288 h 180"/>
              <a:gd name="T8" fmla="*/ 142875 w 180"/>
              <a:gd name="T9" fmla="*/ 285750 h 180"/>
              <a:gd name="T10" fmla="*/ 0 w 180"/>
              <a:gd name="T11" fmla="*/ 141288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74" name="Rectangle 94"/>
          <p:cNvSpPr>
            <a:spLocks noChangeArrowheads="1"/>
          </p:cNvSpPr>
          <p:nvPr/>
        </p:nvSpPr>
        <p:spPr bwMode="auto">
          <a:xfrm>
            <a:off x="7567614" y="28305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lv-LV"/>
          </a:p>
        </p:txBody>
      </p:sp>
      <p:sp>
        <p:nvSpPr>
          <p:cNvPr id="12375" name="Freeform 95"/>
          <p:cNvSpPr>
            <a:spLocks/>
          </p:cNvSpPr>
          <p:nvPr/>
        </p:nvSpPr>
        <p:spPr bwMode="auto">
          <a:xfrm>
            <a:off x="7767638" y="3262313"/>
            <a:ext cx="285750" cy="285750"/>
          </a:xfrm>
          <a:custGeom>
            <a:avLst/>
            <a:gdLst>
              <a:gd name="T0" fmla="*/ 0 w 922"/>
              <a:gd name="T1" fmla="*/ 142720 h 921"/>
              <a:gd name="T2" fmla="*/ 142875 w 922"/>
              <a:gd name="T3" fmla="*/ 0 h 921"/>
              <a:gd name="T4" fmla="*/ 285750 w 922"/>
              <a:gd name="T5" fmla="*/ 142720 h 921"/>
              <a:gd name="T6" fmla="*/ 285750 w 922"/>
              <a:gd name="T7" fmla="*/ 142720 h 921"/>
              <a:gd name="T8" fmla="*/ 142875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76" name="Freeform 96"/>
          <p:cNvSpPr>
            <a:spLocks/>
          </p:cNvSpPr>
          <p:nvPr/>
        </p:nvSpPr>
        <p:spPr bwMode="auto">
          <a:xfrm>
            <a:off x="7767638" y="3262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77" name="Rectangle 97"/>
          <p:cNvSpPr>
            <a:spLocks noChangeArrowheads="1"/>
          </p:cNvSpPr>
          <p:nvPr/>
        </p:nvSpPr>
        <p:spPr bwMode="auto">
          <a:xfrm>
            <a:off x="7812088" y="33067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lv-LV"/>
          </a:p>
        </p:txBody>
      </p:sp>
      <p:sp>
        <p:nvSpPr>
          <p:cNvPr id="12378" name="Freeform 98"/>
          <p:cNvSpPr>
            <a:spLocks/>
          </p:cNvSpPr>
          <p:nvPr/>
        </p:nvSpPr>
        <p:spPr bwMode="auto">
          <a:xfrm>
            <a:off x="7194550" y="3262313"/>
            <a:ext cx="287338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8 w 922"/>
              <a:gd name="T5" fmla="*/ 142720 h 921"/>
              <a:gd name="T6" fmla="*/ 287338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79" name="Freeform 99"/>
          <p:cNvSpPr>
            <a:spLocks/>
          </p:cNvSpPr>
          <p:nvPr/>
        </p:nvSpPr>
        <p:spPr bwMode="auto">
          <a:xfrm>
            <a:off x="7194550" y="3262313"/>
            <a:ext cx="287338" cy="285750"/>
          </a:xfrm>
          <a:custGeom>
            <a:avLst/>
            <a:gdLst>
              <a:gd name="T0" fmla="*/ 0 w 181"/>
              <a:gd name="T1" fmla="*/ 142875 h 180"/>
              <a:gd name="T2" fmla="*/ 144463 w 181"/>
              <a:gd name="T3" fmla="*/ 0 h 180"/>
              <a:gd name="T4" fmla="*/ 287338 w 181"/>
              <a:gd name="T5" fmla="*/ 142875 h 180"/>
              <a:gd name="T6" fmla="*/ 287338 w 181"/>
              <a:gd name="T7" fmla="*/ 142875 h 180"/>
              <a:gd name="T8" fmla="*/ 144463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80" name="Rectangle 100"/>
          <p:cNvSpPr>
            <a:spLocks noChangeArrowheads="1"/>
          </p:cNvSpPr>
          <p:nvPr/>
        </p:nvSpPr>
        <p:spPr bwMode="auto">
          <a:xfrm>
            <a:off x="7285039" y="33067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lv-LV"/>
          </a:p>
        </p:txBody>
      </p:sp>
      <p:sp>
        <p:nvSpPr>
          <p:cNvPr id="12381" name="Freeform 101"/>
          <p:cNvSpPr>
            <a:spLocks/>
          </p:cNvSpPr>
          <p:nvPr/>
        </p:nvSpPr>
        <p:spPr bwMode="auto">
          <a:xfrm>
            <a:off x="7626351" y="2566988"/>
            <a:ext cx="354013" cy="393700"/>
          </a:xfrm>
          <a:custGeom>
            <a:avLst/>
            <a:gdLst>
              <a:gd name="T0" fmla="*/ 141288 w 223"/>
              <a:gd name="T1" fmla="*/ 360363 h 248"/>
              <a:gd name="T2" fmla="*/ 339725 w 223"/>
              <a:gd name="T3" fmla="*/ 254000 h 248"/>
              <a:gd name="T4" fmla="*/ 188913 w 223"/>
              <a:gd name="T5" fmla="*/ 26988 h 248"/>
              <a:gd name="T6" fmla="*/ 0 w 223"/>
              <a:gd name="T7" fmla="*/ 98425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82" name="Freeform 102"/>
          <p:cNvSpPr>
            <a:spLocks/>
          </p:cNvSpPr>
          <p:nvPr/>
        </p:nvSpPr>
        <p:spPr bwMode="auto">
          <a:xfrm>
            <a:off x="7581901" y="2654301"/>
            <a:ext cx="87313" cy="131763"/>
          </a:xfrm>
          <a:custGeom>
            <a:avLst/>
            <a:gdLst>
              <a:gd name="T0" fmla="*/ 87313 w 55"/>
              <a:gd name="T1" fmla="*/ 0 h 83"/>
              <a:gd name="T2" fmla="*/ 42863 w 55"/>
              <a:gd name="T3" fmla="*/ 131763 h 83"/>
              <a:gd name="T4" fmla="*/ 0 w 55"/>
              <a:gd name="T5" fmla="*/ 0 h 83"/>
              <a:gd name="T6" fmla="*/ 87313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83" name="Freeform 103"/>
          <p:cNvSpPr>
            <a:spLocks/>
          </p:cNvSpPr>
          <p:nvPr/>
        </p:nvSpPr>
        <p:spPr bwMode="auto">
          <a:xfrm>
            <a:off x="7577138" y="4024313"/>
            <a:ext cx="285750" cy="285750"/>
          </a:xfrm>
          <a:custGeom>
            <a:avLst/>
            <a:gdLst>
              <a:gd name="T0" fmla="*/ 0 w 921"/>
              <a:gd name="T1" fmla="*/ 142875 h 922"/>
              <a:gd name="T2" fmla="*/ 143030 w 921"/>
              <a:gd name="T3" fmla="*/ 0 h 922"/>
              <a:gd name="T4" fmla="*/ 285750 w 921"/>
              <a:gd name="T5" fmla="*/ 142875 h 922"/>
              <a:gd name="T6" fmla="*/ 285750 w 921"/>
              <a:gd name="T7" fmla="*/ 142875 h 922"/>
              <a:gd name="T8" fmla="*/ 143030 w 921"/>
              <a:gd name="T9" fmla="*/ 285750 h 922"/>
              <a:gd name="T10" fmla="*/ 0 w 921"/>
              <a:gd name="T11" fmla="*/ 142875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84" name="Freeform 104"/>
          <p:cNvSpPr>
            <a:spLocks/>
          </p:cNvSpPr>
          <p:nvPr/>
        </p:nvSpPr>
        <p:spPr bwMode="auto">
          <a:xfrm>
            <a:off x="7577138" y="4024313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85" name="Rectangle 105"/>
          <p:cNvSpPr>
            <a:spLocks noChangeArrowheads="1"/>
          </p:cNvSpPr>
          <p:nvPr/>
        </p:nvSpPr>
        <p:spPr bwMode="auto">
          <a:xfrm>
            <a:off x="7618413" y="40719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lv-LV"/>
          </a:p>
        </p:txBody>
      </p:sp>
      <p:sp>
        <p:nvSpPr>
          <p:cNvPr id="12386" name="Freeform 106"/>
          <p:cNvSpPr>
            <a:spLocks/>
          </p:cNvSpPr>
          <p:nvPr/>
        </p:nvSpPr>
        <p:spPr bwMode="auto">
          <a:xfrm>
            <a:off x="7051675" y="3738563"/>
            <a:ext cx="287338" cy="285750"/>
          </a:xfrm>
          <a:custGeom>
            <a:avLst/>
            <a:gdLst>
              <a:gd name="T0" fmla="*/ 0 w 922"/>
              <a:gd name="T1" fmla="*/ 142720 h 921"/>
              <a:gd name="T2" fmla="*/ 143669 w 922"/>
              <a:gd name="T3" fmla="*/ 0 h 921"/>
              <a:gd name="T4" fmla="*/ 287338 w 922"/>
              <a:gd name="T5" fmla="*/ 142720 h 921"/>
              <a:gd name="T6" fmla="*/ 287338 w 922"/>
              <a:gd name="T7" fmla="*/ 142720 h 921"/>
              <a:gd name="T8" fmla="*/ 143669 w 922"/>
              <a:gd name="T9" fmla="*/ 285750 h 921"/>
              <a:gd name="T10" fmla="*/ 0 w 922"/>
              <a:gd name="T11" fmla="*/ 14272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87" name="Freeform 107"/>
          <p:cNvSpPr>
            <a:spLocks/>
          </p:cNvSpPr>
          <p:nvPr/>
        </p:nvSpPr>
        <p:spPr bwMode="auto">
          <a:xfrm>
            <a:off x="7051675" y="3738563"/>
            <a:ext cx="287338" cy="285750"/>
          </a:xfrm>
          <a:custGeom>
            <a:avLst/>
            <a:gdLst>
              <a:gd name="T0" fmla="*/ 0 w 181"/>
              <a:gd name="T1" fmla="*/ 142875 h 180"/>
              <a:gd name="T2" fmla="*/ 142875 w 181"/>
              <a:gd name="T3" fmla="*/ 0 h 180"/>
              <a:gd name="T4" fmla="*/ 287338 w 181"/>
              <a:gd name="T5" fmla="*/ 142875 h 180"/>
              <a:gd name="T6" fmla="*/ 287338 w 181"/>
              <a:gd name="T7" fmla="*/ 142875 h 180"/>
              <a:gd name="T8" fmla="*/ 142875 w 181"/>
              <a:gd name="T9" fmla="*/ 285750 h 180"/>
              <a:gd name="T10" fmla="*/ 0 w 181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88" name="Rectangle 108"/>
          <p:cNvSpPr>
            <a:spLocks noChangeArrowheads="1"/>
          </p:cNvSpPr>
          <p:nvPr/>
        </p:nvSpPr>
        <p:spPr bwMode="auto">
          <a:xfrm>
            <a:off x="7096125" y="37830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lv-LV"/>
          </a:p>
        </p:txBody>
      </p:sp>
      <p:sp>
        <p:nvSpPr>
          <p:cNvPr id="12389" name="Freeform 109"/>
          <p:cNvSpPr>
            <a:spLocks/>
          </p:cNvSpPr>
          <p:nvPr/>
        </p:nvSpPr>
        <p:spPr bwMode="auto">
          <a:xfrm>
            <a:off x="6550025" y="5026025"/>
            <a:ext cx="285750" cy="285750"/>
          </a:xfrm>
          <a:custGeom>
            <a:avLst/>
            <a:gdLst>
              <a:gd name="T0" fmla="*/ 0 w 922"/>
              <a:gd name="T1" fmla="*/ 143030 h 921"/>
              <a:gd name="T2" fmla="*/ 142875 w 922"/>
              <a:gd name="T3" fmla="*/ 0 h 921"/>
              <a:gd name="T4" fmla="*/ 285750 w 922"/>
              <a:gd name="T5" fmla="*/ 143030 h 921"/>
              <a:gd name="T6" fmla="*/ 285750 w 922"/>
              <a:gd name="T7" fmla="*/ 143030 h 921"/>
              <a:gd name="T8" fmla="*/ 142875 w 922"/>
              <a:gd name="T9" fmla="*/ 285750 h 921"/>
              <a:gd name="T10" fmla="*/ 0 w 922"/>
              <a:gd name="T11" fmla="*/ 143030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v-LV"/>
          </a:p>
        </p:txBody>
      </p:sp>
      <p:sp>
        <p:nvSpPr>
          <p:cNvPr id="12390" name="Freeform 110"/>
          <p:cNvSpPr>
            <a:spLocks/>
          </p:cNvSpPr>
          <p:nvPr/>
        </p:nvSpPr>
        <p:spPr bwMode="auto">
          <a:xfrm>
            <a:off x="6550025" y="5026025"/>
            <a:ext cx="285750" cy="285750"/>
          </a:xfrm>
          <a:custGeom>
            <a:avLst/>
            <a:gdLst>
              <a:gd name="T0" fmla="*/ 0 w 180"/>
              <a:gd name="T1" fmla="*/ 142875 h 180"/>
              <a:gd name="T2" fmla="*/ 142875 w 180"/>
              <a:gd name="T3" fmla="*/ 0 h 180"/>
              <a:gd name="T4" fmla="*/ 285750 w 180"/>
              <a:gd name="T5" fmla="*/ 142875 h 180"/>
              <a:gd name="T6" fmla="*/ 285750 w 180"/>
              <a:gd name="T7" fmla="*/ 142875 h 180"/>
              <a:gd name="T8" fmla="*/ 142875 w 180"/>
              <a:gd name="T9" fmla="*/ 285750 h 180"/>
              <a:gd name="T10" fmla="*/ 0 w 180"/>
              <a:gd name="T11" fmla="*/ 142875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2391" name="Rectangle 111"/>
          <p:cNvSpPr>
            <a:spLocks noChangeArrowheads="1"/>
          </p:cNvSpPr>
          <p:nvPr/>
        </p:nvSpPr>
        <p:spPr bwMode="auto">
          <a:xfrm>
            <a:off x="6638926" y="50752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11850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Proof of log* n Amortized Time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lv-LV"/>
              <a:t>For each node v that is a root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lv-LV" sz="2000"/>
              <a:t>define n(v) to be the size of the subtree rooted at v (including v)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lv-LV" sz="2000"/>
              <a:t>identified a set with the root of its associated tree.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We update the size field of v each time a set is unioned into v. Thus, if v is not a root, then n(v) is the largest the subtree rooted at v can be, which occurs just before we union v into some other node whose size is at least as large as v ’s.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For any node v, then, define the </a:t>
            </a:r>
            <a:r>
              <a:rPr lang="en-US" altLang="lv-LV">
                <a:solidFill>
                  <a:schemeClr val="tx2"/>
                </a:solidFill>
              </a:rPr>
              <a:t>rank</a:t>
            </a:r>
            <a:r>
              <a:rPr lang="en-US" altLang="lv-LV"/>
              <a:t> of v, which we denote as r (v), as r (v) = [log n(v)]: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Thus, n(v) ≥ 2</a:t>
            </a:r>
            <a:r>
              <a:rPr lang="en-US" altLang="lv-LV" baseline="30000"/>
              <a:t>r(v)</a:t>
            </a:r>
            <a:r>
              <a:rPr lang="en-US" altLang="lv-LV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lv-LV"/>
              <a:t>Also, since there are at most n nodes in the tree of v, r (v) = [log n], for each node v.</a:t>
            </a:r>
          </a:p>
        </p:txBody>
      </p:sp>
    </p:spTree>
    <p:extLst>
      <p:ext uri="{BB962C8B-B14F-4D97-AF65-F5344CB8AC3E}">
        <p14:creationId xmlns:p14="http://schemas.microsoft.com/office/powerpoint/2010/main" val="354420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Proof of log* n Amortized Time (2)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For each node v with parent 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r (v ) &gt; r (w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>
                <a:solidFill>
                  <a:schemeClr val="tx2"/>
                </a:solidFill>
              </a:rPr>
              <a:t>Claim:</a:t>
            </a:r>
            <a:r>
              <a:rPr lang="en-US" altLang="lv-LV" b="1"/>
              <a:t> </a:t>
            </a:r>
            <a:r>
              <a:rPr lang="en-US" altLang="lv-LV"/>
              <a:t>There are at most n/ 2</a:t>
            </a:r>
            <a:r>
              <a:rPr lang="en-US" altLang="lv-LV" baseline="30000"/>
              <a:t>s</a:t>
            </a:r>
            <a:r>
              <a:rPr lang="en-US" altLang="lv-LV"/>
              <a:t> nodes of rank 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>
                <a:solidFill>
                  <a:schemeClr val="tx2"/>
                </a:solidFill>
              </a:rPr>
              <a:t>Proof:</a:t>
            </a:r>
            <a:r>
              <a:rPr lang="en-US" altLang="lv-LV" b="1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Since r (v) &lt; r (w), for any node v with parent w, ranks are monotonically increasing as we follow parent pointers up any tree.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Thus, if r (v) = r (w) for two nodes v and w, then the nodes counted in n(v) must be separate and distinct from the nodes counted in n(w).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If a node v is of rank s, then n(v) ≥ 2</a:t>
            </a:r>
            <a:r>
              <a:rPr lang="en-US" altLang="lv-LV" sz="2000" baseline="30000"/>
              <a:t>s</a:t>
            </a:r>
            <a:r>
              <a:rPr lang="en-US" altLang="lv-LV" sz="20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Therefore, since there are at most n nodes total, there can be at most n/ 2</a:t>
            </a:r>
            <a:r>
              <a:rPr lang="en-US" altLang="lv-LV" sz="2000" baseline="30000"/>
              <a:t>s</a:t>
            </a:r>
            <a:r>
              <a:rPr lang="en-US" altLang="lv-LV" sz="2000"/>
              <a:t> that are of rank s.</a:t>
            </a:r>
          </a:p>
          <a:p>
            <a:pPr eaLnBrk="1" hangingPunct="1">
              <a:lnSpc>
                <a:spcPct val="90000"/>
              </a:lnSpc>
            </a:pP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269319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Proof of log* n Amortized Time (3)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Definition: Tower of two’s function: </a:t>
            </a:r>
          </a:p>
          <a:p>
            <a:pPr lvl="1" eaLnBrk="1" hangingPunct="1"/>
            <a:r>
              <a:rPr lang="en-US" altLang="lv-LV" smtClean="0"/>
              <a:t>t(i) = 2</a:t>
            </a:r>
            <a:r>
              <a:rPr lang="en-US" altLang="lv-LV" baseline="30000" smtClean="0"/>
              <a:t>t(i-1)</a:t>
            </a:r>
          </a:p>
          <a:p>
            <a:pPr eaLnBrk="1" hangingPunct="1"/>
            <a:r>
              <a:rPr lang="en-US" altLang="lv-LV" smtClean="0"/>
              <a:t>Nodes v and u are in the same rank group g if </a:t>
            </a:r>
          </a:p>
          <a:p>
            <a:pPr lvl="1" eaLnBrk="1" hangingPunct="1"/>
            <a:r>
              <a:rPr lang="en-US" altLang="lv-LV" smtClean="0"/>
              <a:t>g = log*(r(v)) = log*(r(u)):</a:t>
            </a:r>
          </a:p>
          <a:p>
            <a:pPr eaLnBrk="1" hangingPunct="1"/>
            <a:r>
              <a:rPr lang="en-US" altLang="lv-LV" smtClean="0"/>
              <a:t>Since the largest rank is log n, the largest rank group is </a:t>
            </a:r>
          </a:p>
          <a:p>
            <a:pPr lvl="1" eaLnBrk="1" hangingPunct="1"/>
            <a:r>
              <a:rPr lang="en-US" altLang="lv-LV" smtClean="0"/>
              <a:t>log*(log n) = (log* n) - 1</a:t>
            </a:r>
          </a:p>
          <a:p>
            <a:pPr eaLnBrk="1" hangingPunct="1"/>
            <a:endParaRPr lang="en-US" altLang="lv-LV" baseline="30000" smtClean="0"/>
          </a:p>
        </p:txBody>
      </p:sp>
    </p:spTree>
    <p:extLst>
      <p:ext uri="{BB962C8B-B14F-4D97-AF65-F5344CB8AC3E}">
        <p14:creationId xmlns:p14="http://schemas.microsoft.com/office/powerpoint/2010/main" val="387928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Proof of log* n Amortized Time (4)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Charge 1 cyber-dollar per pointer hop during a find:</a:t>
            </a:r>
          </a:p>
          <a:p>
            <a:pPr lvl="1" eaLnBrk="1" hangingPunct="1"/>
            <a:r>
              <a:rPr lang="en-US" altLang="lv-LV"/>
              <a:t>If w is the root or if w is in a different rank group than v, then charge the find operation one cyber-dollar.</a:t>
            </a:r>
          </a:p>
          <a:p>
            <a:pPr lvl="1" eaLnBrk="1" hangingPunct="1"/>
            <a:r>
              <a:rPr lang="en-US" altLang="lv-LV"/>
              <a:t>Otherwise (w is not a root and v and w are in the same rank group), charge the node v one cyber-dollar.</a:t>
            </a:r>
          </a:p>
          <a:p>
            <a:pPr eaLnBrk="1" hangingPunct="1"/>
            <a:r>
              <a:rPr lang="en-US" altLang="lv-LV" sz="2800"/>
              <a:t>Since there are most (log* n)-1 rank groups, this rule guarantees that any find operation is charged at most log* n cyber-dollars.</a:t>
            </a:r>
          </a:p>
        </p:txBody>
      </p:sp>
    </p:spTree>
    <p:extLst>
      <p:ext uri="{BB962C8B-B14F-4D97-AF65-F5344CB8AC3E}">
        <p14:creationId xmlns:p14="http://schemas.microsoft.com/office/powerpoint/2010/main" val="49660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Proof of log* n Amortized Time (5)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After we charge a node v then v will get a new parent, which is a node higher up in v ’s tree. </a:t>
            </a:r>
          </a:p>
          <a:p>
            <a:pPr eaLnBrk="1" hangingPunct="1">
              <a:defRPr/>
            </a:pPr>
            <a:r>
              <a:rPr lang="en-US" dirty="0"/>
              <a:t>The rank of v ’s new parent will be greater than the rank of v ’s old parent w. </a:t>
            </a:r>
          </a:p>
          <a:p>
            <a:pPr eaLnBrk="1" hangingPunct="1">
              <a:defRPr/>
            </a:pPr>
            <a:r>
              <a:rPr lang="en-US" dirty="0"/>
              <a:t>Thus, any node v can be charged at most the number of different ranks that are in v ’s rank group. </a:t>
            </a:r>
            <a:endParaRPr lang="lv-LV" dirty="0" smtClean="0"/>
          </a:p>
          <a:p>
            <a:pPr eaLnBrk="1" hangingPunct="1">
              <a:defRPr/>
            </a:pPr>
            <a:endParaRPr lang="lv-LV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If v is in rank group g &gt; 0, then v can be charged at most t(g)-t(g-1) times before v has a parent in a higher rank group (and from that point on, v will never be charged again). In other words, the total number, C, of cyber-dollars that can ever be charged to nodes </a:t>
            </a:r>
            <a:r>
              <a:rPr lang="en-US" dirty="0" smtClean="0"/>
              <a:t>is bounded.</a:t>
            </a:r>
            <a:endParaRPr lang="en-US" dirty="0"/>
          </a:p>
          <a:p>
            <a:endParaRPr lang="lv-LV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4952999" y="3810000"/>
          <a:ext cx="332951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815840" imgH="457200" progId="Equation.3">
                  <p:embed/>
                </p:oleObj>
              </mc:Choice>
              <mc:Fallback>
                <p:oleObj name="Equation" r:id="rId3" imgW="1815840" imgH="4572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99" y="3810000"/>
                        <a:ext cx="332951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32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dirty="0"/>
              <a:t>Proof of log* n Amortized Time (end)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lv-LV" dirty="0"/>
              <a:t>Bounding </a:t>
            </a:r>
            <a:r>
              <a:rPr lang="en-US" altLang="lv-LV" i="1" dirty="0"/>
              <a:t>n</a:t>
            </a:r>
            <a:r>
              <a:rPr lang="en-US" altLang="lv-LV" dirty="0"/>
              <a:t>(</a:t>
            </a:r>
            <a:r>
              <a:rPr lang="en-US" altLang="lv-LV" i="1" dirty="0"/>
              <a:t>g</a:t>
            </a:r>
            <a:r>
              <a:rPr lang="en-US" altLang="lv-LV" dirty="0"/>
              <a:t>):</a:t>
            </a:r>
          </a:p>
          <a:p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lv-LV" dirty="0"/>
              <a:t>Returning to C: </a:t>
            </a:r>
          </a:p>
          <a:p>
            <a:endParaRPr lang="lv-LV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209800" y="2438400"/>
          <a:ext cx="2209800" cy="34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384200" imgH="2171520" progId="Equation.3">
                  <p:embed/>
                </p:oleObj>
              </mc:Choice>
              <mc:Fallback>
                <p:oleObj name="Equation" r:id="rId3" imgW="1384200" imgH="21715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2209800" cy="34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6578600" y="2514600"/>
          <a:ext cx="37084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879560" imgH="1625400" progId="Equation.3">
                  <p:embed/>
                </p:oleObj>
              </mc:Choice>
              <mc:Fallback>
                <p:oleObj name="Equation" r:id="rId5" imgW="1879560" imgH="162540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14600"/>
                        <a:ext cx="3708400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14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z="4000"/>
              <a:t>Prim-Jarnik’s Algorithm</a:t>
            </a:r>
            <a:endParaRPr lang="en-US" altLang="lv-LV" sz="4000">
              <a:cs typeface="Tahoma" panose="020B0604030504040204" pitchFamily="34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/>
              <a:t>Similar to Dijkstra’s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/>
              <a:t>We pick an arbitrary vertex </a:t>
            </a:r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r>
              <a:rPr lang="en-US" altLang="lv-LV"/>
              <a:t> and we grow the MST as a cloud of vertices, starting from </a:t>
            </a:r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/>
          </a:p>
          <a:p>
            <a:pPr eaLnBrk="1" hangingPunct="1">
              <a:lnSpc>
                <a:spcPct val="110000"/>
              </a:lnSpc>
            </a:pPr>
            <a:r>
              <a:rPr lang="en-US" altLang="lv-LV"/>
              <a:t>We store with each vertex </a:t>
            </a:r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/>
              <a:t> label </a:t>
            </a:r>
            <a:r>
              <a:rPr lang="en-US" altLang="lv-LV" b="1" i="1">
                <a:latin typeface="Times New Roman" panose="02020603050405020304" pitchFamily="18" charset="0"/>
              </a:rPr>
              <a:t>d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v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representing the smallest weight of an edge connecting </a:t>
            </a:r>
            <a:r>
              <a:rPr lang="en-US" altLang="lv-LV" b="1" i="1">
                <a:latin typeface="Times New Roman" panose="02020603050405020304" pitchFamily="18" charset="0"/>
              </a:rPr>
              <a:t>v </a:t>
            </a:r>
            <a:r>
              <a:rPr lang="en-US" altLang="lv-LV"/>
              <a:t>to a vertex in the cloud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/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/>
              <a:t>We add to the cloud the vertex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/>
              <a:t>We update the labels of the vertices adjacent to </a:t>
            </a:r>
            <a:r>
              <a:rPr lang="en-US" altLang="lv-LV" sz="2000" b="1" i="1">
                <a:latin typeface="Times New Roman" panose="02020603050405020304" pitchFamily="18" charset="0"/>
              </a:rPr>
              <a:t>u</a:t>
            </a:r>
            <a:r>
              <a:rPr lang="en-US" altLang="lv-LV" sz="2000"/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lv-LV"/>
          </a:p>
          <a:p>
            <a:pPr eaLnBrk="1" hangingPunct="1">
              <a:lnSpc>
                <a:spcPct val="110000"/>
              </a:lnSpc>
            </a:pP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6472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Prim-Jarnik’s Algorithm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lv-LV" sz="1800"/>
              <a:t>Key: distance</a:t>
            </a:r>
          </a:p>
          <a:p>
            <a:pPr lvl="1" eaLnBrk="1" hangingPunct="1"/>
            <a:r>
              <a:rPr lang="en-US" altLang="lv-LV" sz="1800"/>
              <a:t>Value: vertex</a:t>
            </a:r>
          </a:p>
          <a:p>
            <a:pPr lvl="1" eaLnBrk="1" hangingPunct="1"/>
            <a:r>
              <a:rPr lang="en-US" altLang="lv-LV" sz="1800"/>
              <a:t>Recall that method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changes the key of entry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endParaRPr lang="en-US" altLang="lv-LV" sz="1800"/>
          </a:p>
          <a:p>
            <a:pPr eaLnBrk="1" hangingPunct="1"/>
            <a:r>
              <a:rPr lang="en-US" altLang="lv-LV" sz="2000"/>
              <a:t>We store three labels with each vertex:</a:t>
            </a:r>
          </a:p>
          <a:p>
            <a:pPr lvl="1" eaLnBrk="1" hangingPunct="1"/>
            <a:r>
              <a:rPr lang="en-US" altLang="lv-LV" sz="1800"/>
              <a:t>Distance</a:t>
            </a:r>
          </a:p>
          <a:p>
            <a:pPr lvl="1" eaLnBrk="1" hangingPunct="1"/>
            <a:r>
              <a:rPr lang="en-US" altLang="lv-LV" sz="1800"/>
              <a:t>Parent edge in MST</a:t>
            </a:r>
          </a:p>
          <a:p>
            <a:pPr lvl="1" eaLnBrk="1" hangingPunct="1"/>
            <a:r>
              <a:rPr lang="en-US" altLang="lv-LV" sz="1800"/>
              <a:t>Entry in priority queue</a:t>
            </a:r>
            <a:endParaRPr lang="en-US" altLang="lv-LV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7010400" y="1777454"/>
            <a:ext cx="411480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PrimJarnikMST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vertex of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v.setParent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Q.insert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v.setLocator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z.setParent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z.getEntry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1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Shortest Path Properties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Property 1: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A subpath of a shortest path is itself a shortest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Property 2: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There is a tree of shortest paths from a start vertex to all the other vertices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tx2"/>
                </a:solidFill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lv-LV" sz="1800"/>
              <a:t>	Tree of shortest paths from Providence</a:t>
            </a: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6324601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ORD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8839201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PVD</a:t>
            </a:r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8588376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MIA</a:t>
            </a:r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6035676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DFW</a:t>
            </a:r>
          </a:p>
        </p:txBody>
      </p:sp>
      <p:sp>
        <p:nvSpPr>
          <p:cNvPr id="6154" name="Oval 8"/>
          <p:cNvSpPr>
            <a:spLocks noChangeArrowheads="1"/>
          </p:cNvSpPr>
          <p:nvPr/>
        </p:nvSpPr>
        <p:spPr bwMode="auto">
          <a:xfrm>
            <a:off x="4114801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SFO</a:t>
            </a:r>
          </a:p>
        </p:txBody>
      </p:sp>
      <p:sp>
        <p:nvSpPr>
          <p:cNvPr id="6155" name="Oval 9"/>
          <p:cNvSpPr>
            <a:spLocks noChangeArrowheads="1"/>
          </p:cNvSpPr>
          <p:nvPr/>
        </p:nvSpPr>
        <p:spPr bwMode="auto">
          <a:xfrm>
            <a:off x="4267201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LAX</a:t>
            </a:r>
          </a:p>
        </p:txBody>
      </p:sp>
      <p:sp>
        <p:nvSpPr>
          <p:cNvPr id="6156" name="Oval 10"/>
          <p:cNvSpPr>
            <a:spLocks noChangeArrowheads="1"/>
          </p:cNvSpPr>
          <p:nvPr/>
        </p:nvSpPr>
        <p:spPr bwMode="auto">
          <a:xfrm>
            <a:off x="7902576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LGA</a:t>
            </a:r>
          </a:p>
        </p:txBody>
      </p:sp>
      <p:sp>
        <p:nvSpPr>
          <p:cNvPr id="6157" name="Oval 11"/>
          <p:cNvSpPr>
            <a:spLocks noChangeArrowheads="1"/>
          </p:cNvSpPr>
          <p:nvPr/>
        </p:nvSpPr>
        <p:spPr bwMode="auto">
          <a:xfrm>
            <a:off x="2286001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HNL</a:t>
            </a:r>
          </a:p>
        </p:txBody>
      </p:sp>
      <p:cxnSp>
        <p:nvCxnSpPr>
          <p:cNvPr id="6158" name="AutoShape 12"/>
          <p:cNvCxnSpPr>
            <a:cxnSpLocks noChangeShapeType="1"/>
            <a:stCxn id="6154" idx="6"/>
            <a:endCxn id="6150" idx="2"/>
          </p:cNvCxnSpPr>
          <p:nvPr/>
        </p:nvCxnSpPr>
        <p:spPr bwMode="auto">
          <a:xfrm flipV="1">
            <a:off x="5070476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3"/>
          <p:cNvCxnSpPr>
            <a:cxnSpLocks noChangeShapeType="1"/>
            <a:stCxn id="6153" idx="0"/>
            <a:endCxn id="6150" idx="4"/>
          </p:cNvCxnSpPr>
          <p:nvPr/>
        </p:nvCxnSpPr>
        <p:spPr bwMode="auto">
          <a:xfrm flipV="1">
            <a:off x="6503989" y="4591051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4"/>
          <p:cNvCxnSpPr>
            <a:cxnSpLocks noChangeShapeType="1"/>
            <a:stCxn id="6153" idx="7"/>
            <a:endCxn id="6156" idx="3"/>
          </p:cNvCxnSpPr>
          <p:nvPr/>
        </p:nvCxnSpPr>
        <p:spPr bwMode="auto">
          <a:xfrm flipV="1">
            <a:off x="6835776" y="5133976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5"/>
          <p:cNvCxnSpPr>
            <a:cxnSpLocks noChangeShapeType="1"/>
            <a:stCxn id="6156" idx="0"/>
            <a:endCxn id="6151" idx="3"/>
          </p:cNvCxnSpPr>
          <p:nvPr/>
        </p:nvCxnSpPr>
        <p:spPr bwMode="auto">
          <a:xfrm flipV="1">
            <a:off x="8370889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6"/>
          <p:cNvCxnSpPr>
            <a:cxnSpLocks noChangeShapeType="1"/>
            <a:stCxn id="6150" idx="6"/>
            <a:endCxn id="6151" idx="2"/>
          </p:cNvCxnSpPr>
          <p:nvPr/>
        </p:nvCxnSpPr>
        <p:spPr bwMode="auto">
          <a:xfrm flipV="1">
            <a:off x="7280276" y="4187826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7"/>
          <p:cNvCxnSpPr>
            <a:cxnSpLocks noChangeShapeType="1"/>
            <a:stCxn id="6157" idx="6"/>
            <a:endCxn id="6155" idx="2"/>
          </p:cNvCxnSpPr>
          <p:nvPr/>
        </p:nvCxnSpPr>
        <p:spPr bwMode="auto">
          <a:xfrm>
            <a:off x="3241676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18"/>
          <p:cNvCxnSpPr>
            <a:cxnSpLocks noChangeShapeType="1"/>
            <a:stCxn id="6154" idx="4"/>
            <a:endCxn id="6155" idx="0"/>
          </p:cNvCxnSpPr>
          <p:nvPr/>
        </p:nvCxnSpPr>
        <p:spPr bwMode="auto">
          <a:xfrm>
            <a:off x="4583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19"/>
          <p:cNvCxnSpPr>
            <a:cxnSpLocks noChangeShapeType="1"/>
            <a:stCxn id="6156" idx="4"/>
            <a:endCxn id="6152" idx="0"/>
          </p:cNvCxnSpPr>
          <p:nvPr/>
        </p:nvCxnSpPr>
        <p:spPr bwMode="auto">
          <a:xfrm>
            <a:off x="8370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0"/>
          <p:cNvCxnSpPr>
            <a:cxnSpLocks noChangeShapeType="1"/>
            <a:endCxn id="6153" idx="6"/>
          </p:cNvCxnSpPr>
          <p:nvPr/>
        </p:nvCxnSpPr>
        <p:spPr bwMode="auto">
          <a:xfrm flipH="1" flipV="1">
            <a:off x="6991351" y="58578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1"/>
          <p:cNvCxnSpPr>
            <a:cxnSpLocks noChangeShapeType="1"/>
            <a:stCxn id="6155" idx="6"/>
            <a:endCxn id="6153" idx="2"/>
          </p:cNvCxnSpPr>
          <p:nvPr/>
        </p:nvCxnSpPr>
        <p:spPr bwMode="auto">
          <a:xfrm>
            <a:off x="5222875" y="5715001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2"/>
          <p:cNvCxnSpPr>
            <a:cxnSpLocks noChangeShapeType="1"/>
            <a:stCxn id="6155" idx="7"/>
            <a:endCxn id="6150" idx="3"/>
          </p:cNvCxnSpPr>
          <p:nvPr/>
        </p:nvCxnSpPr>
        <p:spPr bwMode="auto">
          <a:xfrm flipV="1">
            <a:off x="5067301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9" name="Text Box 23"/>
          <p:cNvSpPr txBox="1">
            <a:spLocks noChangeArrowheads="1"/>
          </p:cNvSpPr>
          <p:nvPr/>
        </p:nvSpPr>
        <p:spPr bwMode="auto">
          <a:xfrm rot="21252715">
            <a:off x="7605714" y="39401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6170" name="Text Box 24"/>
          <p:cNvSpPr txBox="1">
            <a:spLocks noChangeArrowheads="1"/>
          </p:cNvSpPr>
          <p:nvPr/>
        </p:nvSpPr>
        <p:spPr bwMode="auto">
          <a:xfrm rot="16937753">
            <a:off x="6284119" y="46728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802</a:t>
            </a:r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 rot="20055131">
            <a:off x="6959600" y="50895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6172" name="Text Box 26"/>
          <p:cNvSpPr txBox="1">
            <a:spLocks noChangeArrowheads="1"/>
          </p:cNvSpPr>
          <p:nvPr/>
        </p:nvSpPr>
        <p:spPr bwMode="auto">
          <a:xfrm rot="19463698">
            <a:off x="5146675" y="48514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6173" name="Text Box 27"/>
          <p:cNvSpPr txBox="1">
            <a:spLocks noChangeArrowheads="1"/>
          </p:cNvSpPr>
          <p:nvPr/>
        </p:nvSpPr>
        <p:spPr bwMode="auto">
          <a:xfrm rot="20910655">
            <a:off x="5257800" y="4114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6174" name="Text Box 28"/>
          <p:cNvSpPr txBox="1">
            <a:spLocks noChangeArrowheads="1"/>
          </p:cNvSpPr>
          <p:nvPr/>
        </p:nvSpPr>
        <p:spPr bwMode="auto">
          <a:xfrm rot="2626382">
            <a:off x="8555038" y="53181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1099</a:t>
            </a:r>
          </a:p>
        </p:txBody>
      </p:sp>
      <p:sp>
        <p:nvSpPr>
          <p:cNvPr id="6175" name="Text Box 29"/>
          <p:cNvSpPr txBox="1">
            <a:spLocks noChangeArrowheads="1"/>
          </p:cNvSpPr>
          <p:nvPr/>
        </p:nvSpPr>
        <p:spPr bwMode="auto">
          <a:xfrm rot="565849">
            <a:off x="7499350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1120</a:t>
            </a:r>
          </a:p>
        </p:txBody>
      </p:sp>
      <p:sp>
        <p:nvSpPr>
          <p:cNvPr id="6176" name="Text Box 30"/>
          <p:cNvSpPr txBox="1">
            <a:spLocks noChangeArrowheads="1"/>
          </p:cNvSpPr>
          <p:nvPr/>
        </p:nvSpPr>
        <p:spPr bwMode="auto">
          <a:xfrm rot="695916">
            <a:off x="5299075" y="5441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1233</a:t>
            </a:r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 rot="4665015">
            <a:off x="4518820" y="49791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337</a:t>
            </a:r>
          </a:p>
        </p:txBody>
      </p:sp>
      <p:sp>
        <p:nvSpPr>
          <p:cNvPr id="6178" name="Text Box 32"/>
          <p:cNvSpPr txBox="1">
            <a:spLocks noChangeArrowheads="1"/>
          </p:cNvSpPr>
          <p:nvPr/>
        </p:nvSpPr>
        <p:spPr bwMode="auto">
          <a:xfrm rot="832501">
            <a:off x="3451225" y="5257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6179" name="Text Box 33"/>
          <p:cNvSpPr txBox="1">
            <a:spLocks noChangeArrowheads="1"/>
          </p:cNvSpPr>
          <p:nvPr/>
        </p:nvSpPr>
        <p:spPr bwMode="auto">
          <a:xfrm rot="19708333">
            <a:off x="8307389" y="4241801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6180" name="AutoShape 34"/>
          <p:cNvCxnSpPr>
            <a:cxnSpLocks noChangeShapeType="1"/>
            <a:stCxn id="6151" idx="4"/>
            <a:endCxn id="6152" idx="7"/>
          </p:cNvCxnSpPr>
          <p:nvPr/>
        </p:nvCxnSpPr>
        <p:spPr bwMode="auto">
          <a:xfrm>
            <a:off x="9307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1" name="Text Box 35"/>
          <p:cNvSpPr txBox="1">
            <a:spLocks noChangeArrowheads="1"/>
          </p:cNvSpPr>
          <p:nvPr/>
        </p:nvSpPr>
        <p:spPr bwMode="auto">
          <a:xfrm rot="5207815">
            <a:off x="9186863" y="4827588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1205</a:t>
            </a:r>
          </a:p>
        </p:txBody>
      </p:sp>
    </p:spTree>
    <p:extLst>
      <p:ext uri="{BB962C8B-B14F-4D97-AF65-F5344CB8AC3E}">
        <p14:creationId xmlns:p14="http://schemas.microsoft.com/office/powerpoint/2010/main" val="41805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Minimum Spanning Trees</a:t>
            </a:r>
          </a:p>
        </p:txBody>
      </p:sp>
      <p:sp>
        <p:nvSpPr>
          <p:cNvPr id="15364" name="Freeform 39"/>
          <p:cNvSpPr>
            <a:spLocks/>
          </p:cNvSpPr>
          <p:nvPr/>
        </p:nvSpPr>
        <p:spPr bwMode="auto">
          <a:xfrm>
            <a:off x="2133600" y="3124201"/>
            <a:ext cx="806450" cy="862013"/>
          </a:xfrm>
          <a:custGeom>
            <a:avLst/>
            <a:gdLst>
              <a:gd name="T0" fmla="*/ 105846587 w 508"/>
              <a:gd name="T1" fmla="*/ 619958717 h 543"/>
              <a:gd name="T2" fmla="*/ 211693173 w 508"/>
              <a:gd name="T3" fmla="*/ 1118949918 h 543"/>
              <a:gd name="T4" fmla="*/ 846772693 w 508"/>
              <a:gd name="T5" fmla="*/ 1270159313 h 543"/>
              <a:gd name="T6" fmla="*/ 1255037908 w 508"/>
              <a:gd name="T7" fmla="*/ 529233080 h 543"/>
              <a:gd name="T8" fmla="*/ 695563156 w 508"/>
              <a:gd name="T9" fmla="*/ 15120946 h 543"/>
              <a:gd name="T10" fmla="*/ 105846587 w 508"/>
              <a:gd name="T11" fmla="*/ 61995871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2724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4705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3409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2419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5391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4857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372" name="AutoShape 10"/>
          <p:cNvCxnSpPr>
            <a:cxnSpLocks noChangeShapeType="1"/>
            <a:stCxn id="15366" idx="5"/>
            <a:endCxn id="15368" idx="1"/>
          </p:cNvCxnSpPr>
          <p:nvPr/>
        </p:nvCxnSpPr>
        <p:spPr bwMode="auto">
          <a:xfrm>
            <a:off x="2984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1"/>
          <p:cNvCxnSpPr>
            <a:cxnSpLocks noChangeShapeType="1"/>
            <a:stCxn id="15368" idx="3"/>
            <a:endCxn id="15369" idx="7"/>
          </p:cNvCxnSpPr>
          <p:nvPr/>
        </p:nvCxnSpPr>
        <p:spPr bwMode="auto">
          <a:xfrm flipH="1">
            <a:off x="2679700" y="2860676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2"/>
          <p:cNvCxnSpPr>
            <a:cxnSpLocks noChangeShapeType="1"/>
            <a:stCxn id="15366" idx="3"/>
            <a:endCxn id="15369" idx="0"/>
          </p:cNvCxnSpPr>
          <p:nvPr/>
        </p:nvCxnSpPr>
        <p:spPr bwMode="auto">
          <a:xfrm flipH="1">
            <a:off x="2571750" y="2251076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3"/>
          <p:cNvCxnSpPr>
            <a:cxnSpLocks noChangeShapeType="1"/>
            <a:stCxn id="15368" idx="6"/>
            <a:endCxn id="15371" idx="1"/>
          </p:cNvCxnSpPr>
          <p:nvPr/>
        </p:nvCxnSpPr>
        <p:spPr bwMode="auto">
          <a:xfrm>
            <a:off x="3724276" y="2743201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4"/>
          <p:cNvCxnSpPr>
            <a:cxnSpLocks noChangeShapeType="1"/>
            <a:stCxn id="15369" idx="6"/>
            <a:endCxn id="15371" idx="2"/>
          </p:cNvCxnSpPr>
          <p:nvPr/>
        </p:nvCxnSpPr>
        <p:spPr bwMode="auto">
          <a:xfrm flipV="1">
            <a:off x="2743201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5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 flipV="1">
            <a:off x="3038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6"/>
          <p:cNvCxnSpPr>
            <a:cxnSpLocks noChangeShapeType="1"/>
            <a:stCxn id="15368" idx="7"/>
            <a:endCxn id="15367" idx="3"/>
          </p:cNvCxnSpPr>
          <p:nvPr/>
        </p:nvCxnSpPr>
        <p:spPr bwMode="auto">
          <a:xfrm flipV="1">
            <a:off x="3670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7"/>
          <p:cNvCxnSpPr>
            <a:cxnSpLocks noChangeShapeType="1"/>
            <a:stCxn id="15370" idx="1"/>
            <a:endCxn id="15367" idx="5"/>
          </p:cNvCxnSpPr>
          <p:nvPr/>
        </p:nvCxnSpPr>
        <p:spPr bwMode="auto">
          <a:xfrm flipH="1" flipV="1">
            <a:off x="4965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8"/>
          <p:cNvCxnSpPr>
            <a:cxnSpLocks noChangeShapeType="1"/>
            <a:stCxn id="15371" idx="7"/>
            <a:endCxn id="15370" idx="3"/>
          </p:cNvCxnSpPr>
          <p:nvPr/>
        </p:nvCxnSpPr>
        <p:spPr bwMode="auto">
          <a:xfrm flipV="1">
            <a:off x="5118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Text Box 19"/>
          <p:cNvSpPr txBox="1">
            <a:spLocks noChangeArrowheads="1"/>
          </p:cNvSpPr>
          <p:nvPr/>
        </p:nvSpPr>
        <p:spPr bwMode="auto">
          <a:xfrm>
            <a:off x="3700463" y="1676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5191126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35108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84" name="Text Box 22"/>
          <p:cNvSpPr txBox="1">
            <a:spLocks noChangeArrowheads="1"/>
          </p:cNvSpPr>
          <p:nvPr/>
        </p:nvSpPr>
        <p:spPr bwMode="auto">
          <a:xfrm>
            <a:off x="4319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2938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5</a:t>
            </a:r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3578226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524351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4171951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3144838" y="2940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0" name="Text Box 32"/>
          <p:cNvSpPr txBox="1">
            <a:spLocks noChangeArrowheads="1"/>
          </p:cNvSpPr>
          <p:nvPr/>
        </p:nvSpPr>
        <p:spPr bwMode="auto">
          <a:xfrm>
            <a:off x="2190751" y="3429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5086351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2495551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93" name="Text Box 35"/>
          <p:cNvSpPr txBox="1">
            <a:spLocks noChangeArrowheads="1"/>
          </p:cNvSpPr>
          <p:nvPr/>
        </p:nvSpPr>
        <p:spPr bwMode="auto">
          <a:xfrm>
            <a:off x="3409951" y="22764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4" name="Text Box 36"/>
          <p:cNvSpPr txBox="1">
            <a:spLocks noChangeArrowheads="1"/>
          </p:cNvSpPr>
          <p:nvPr/>
        </p:nvSpPr>
        <p:spPr bwMode="auto">
          <a:xfrm>
            <a:off x="565308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95" name="Text Box 37"/>
          <p:cNvSpPr txBox="1">
            <a:spLocks noChangeArrowheads="1"/>
          </p:cNvSpPr>
          <p:nvPr/>
        </p:nvSpPr>
        <p:spPr bwMode="auto">
          <a:xfrm>
            <a:off x="4914901" y="1463676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  <a:endParaRPr lang="en-US" altLang="lv-LV" sz="1800" b="1">
              <a:solidFill>
                <a:schemeClr val="tx2"/>
              </a:solidFill>
            </a:endParaRPr>
          </a:p>
        </p:txBody>
      </p:sp>
      <p:sp>
        <p:nvSpPr>
          <p:cNvPr id="15396" name="Freeform 40"/>
          <p:cNvSpPr>
            <a:spLocks/>
          </p:cNvSpPr>
          <p:nvPr/>
        </p:nvSpPr>
        <p:spPr bwMode="auto">
          <a:xfrm>
            <a:off x="2219326" y="4195763"/>
            <a:ext cx="1120775" cy="2184400"/>
          </a:xfrm>
          <a:custGeom>
            <a:avLst/>
            <a:gdLst>
              <a:gd name="T0" fmla="*/ 105846576 w 706"/>
              <a:gd name="T1" fmla="*/ 1806951390 h 1376"/>
              <a:gd name="T2" fmla="*/ 120967508 w 706"/>
              <a:gd name="T3" fmla="*/ 2147483647 h 1376"/>
              <a:gd name="T4" fmla="*/ 786288677 w 706"/>
              <a:gd name="T5" fmla="*/ 2147483647 h 1376"/>
              <a:gd name="T6" fmla="*/ 1270158708 w 706"/>
              <a:gd name="T7" fmla="*/ 2147483647 h 1376"/>
              <a:gd name="T8" fmla="*/ 1754028937 w 706"/>
              <a:gd name="T9" fmla="*/ 869453201 h 1376"/>
              <a:gd name="T10" fmla="*/ 1421368030 w 706"/>
              <a:gd name="T11" fmla="*/ 128527179 h 1376"/>
              <a:gd name="T12" fmla="*/ 423386302 w 706"/>
              <a:gd name="T13" fmla="*/ 279736550 h 1376"/>
              <a:gd name="T14" fmla="*/ 105846576 w 706"/>
              <a:gd name="T15" fmla="*/ 1806951390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397" name="Oval 41"/>
          <p:cNvSpPr>
            <a:spLocks noChangeArrowheads="1"/>
          </p:cNvSpPr>
          <p:nvPr/>
        </p:nvSpPr>
        <p:spPr bwMode="auto">
          <a:xfrm>
            <a:off x="2800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398" name="Oval 42"/>
          <p:cNvSpPr>
            <a:spLocks noChangeArrowheads="1"/>
          </p:cNvSpPr>
          <p:nvPr/>
        </p:nvSpPr>
        <p:spPr bwMode="auto">
          <a:xfrm>
            <a:off x="4781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5399" name="Oval 43"/>
          <p:cNvSpPr>
            <a:spLocks noChangeArrowheads="1"/>
          </p:cNvSpPr>
          <p:nvPr/>
        </p:nvSpPr>
        <p:spPr bwMode="auto">
          <a:xfrm>
            <a:off x="3486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5400" name="Oval 44"/>
          <p:cNvSpPr>
            <a:spLocks noChangeArrowheads="1"/>
          </p:cNvSpPr>
          <p:nvPr/>
        </p:nvSpPr>
        <p:spPr bwMode="auto">
          <a:xfrm>
            <a:off x="2495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A</a:t>
            </a:r>
          </a:p>
        </p:txBody>
      </p:sp>
      <p:sp>
        <p:nvSpPr>
          <p:cNvPr id="15401" name="Oval 45"/>
          <p:cNvSpPr>
            <a:spLocks noChangeArrowheads="1"/>
          </p:cNvSpPr>
          <p:nvPr/>
        </p:nvSpPr>
        <p:spPr bwMode="auto">
          <a:xfrm>
            <a:off x="5467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402" name="Oval 46"/>
          <p:cNvSpPr>
            <a:spLocks noChangeArrowheads="1"/>
          </p:cNvSpPr>
          <p:nvPr/>
        </p:nvSpPr>
        <p:spPr bwMode="auto">
          <a:xfrm>
            <a:off x="4933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403" name="AutoShape 47"/>
          <p:cNvCxnSpPr>
            <a:cxnSpLocks noChangeShapeType="1"/>
            <a:stCxn id="15397" idx="5"/>
            <a:endCxn id="15399" idx="1"/>
          </p:cNvCxnSpPr>
          <p:nvPr/>
        </p:nvCxnSpPr>
        <p:spPr bwMode="auto">
          <a:xfrm>
            <a:off x="3060700" y="4699001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48"/>
          <p:cNvCxnSpPr>
            <a:cxnSpLocks noChangeShapeType="1"/>
            <a:stCxn id="15399" idx="3"/>
            <a:endCxn id="15400" idx="7"/>
          </p:cNvCxnSpPr>
          <p:nvPr/>
        </p:nvCxnSpPr>
        <p:spPr bwMode="auto">
          <a:xfrm flipH="1">
            <a:off x="2755900" y="5299076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AutoShape 49"/>
          <p:cNvCxnSpPr>
            <a:cxnSpLocks noChangeShapeType="1"/>
            <a:stCxn id="15397" idx="3"/>
            <a:endCxn id="15400" idx="0"/>
          </p:cNvCxnSpPr>
          <p:nvPr/>
        </p:nvCxnSpPr>
        <p:spPr bwMode="auto">
          <a:xfrm flipH="1">
            <a:off x="2647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6" name="AutoShape 50"/>
          <p:cNvCxnSpPr>
            <a:cxnSpLocks noChangeShapeType="1"/>
            <a:stCxn id="15399" idx="6"/>
            <a:endCxn id="15402" idx="1"/>
          </p:cNvCxnSpPr>
          <p:nvPr/>
        </p:nvCxnSpPr>
        <p:spPr bwMode="auto">
          <a:xfrm>
            <a:off x="3800476" y="5181601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AutoShape 51"/>
          <p:cNvCxnSpPr>
            <a:cxnSpLocks noChangeShapeType="1"/>
            <a:stCxn id="15400" idx="6"/>
            <a:endCxn id="15402" idx="2"/>
          </p:cNvCxnSpPr>
          <p:nvPr/>
        </p:nvCxnSpPr>
        <p:spPr bwMode="auto">
          <a:xfrm flipV="1">
            <a:off x="2819401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AutoShape 52"/>
          <p:cNvCxnSpPr>
            <a:cxnSpLocks noChangeShapeType="1"/>
            <a:stCxn id="15397" idx="6"/>
            <a:endCxn id="15398" idx="2"/>
          </p:cNvCxnSpPr>
          <p:nvPr/>
        </p:nvCxnSpPr>
        <p:spPr bwMode="auto">
          <a:xfrm flipV="1">
            <a:off x="3124201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AutoShape 53"/>
          <p:cNvCxnSpPr>
            <a:cxnSpLocks noChangeShapeType="1"/>
            <a:stCxn id="15399" idx="7"/>
            <a:endCxn id="15398" idx="3"/>
          </p:cNvCxnSpPr>
          <p:nvPr/>
        </p:nvCxnSpPr>
        <p:spPr bwMode="auto">
          <a:xfrm flipV="1">
            <a:off x="3746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AutoShape 54"/>
          <p:cNvCxnSpPr>
            <a:cxnSpLocks noChangeShapeType="1"/>
            <a:stCxn id="15401" idx="1"/>
            <a:endCxn id="15398" idx="5"/>
          </p:cNvCxnSpPr>
          <p:nvPr/>
        </p:nvCxnSpPr>
        <p:spPr bwMode="auto">
          <a:xfrm flipH="1" flipV="1">
            <a:off x="5041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AutoShape 55"/>
          <p:cNvCxnSpPr>
            <a:cxnSpLocks noChangeShapeType="1"/>
            <a:stCxn id="15402" idx="7"/>
            <a:endCxn id="15401" idx="3"/>
          </p:cNvCxnSpPr>
          <p:nvPr/>
        </p:nvCxnSpPr>
        <p:spPr bwMode="auto">
          <a:xfrm flipV="1">
            <a:off x="5194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2" name="Text Box 56"/>
          <p:cNvSpPr txBox="1">
            <a:spLocks noChangeArrowheads="1"/>
          </p:cNvSpPr>
          <p:nvPr/>
        </p:nvSpPr>
        <p:spPr bwMode="auto">
          <a:xfrm>
            <a:off x="3776663" y="4114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3" name="Text Box 57"/>
          <p:cNvSpPr txBox="1">
            <a:spLocks noChangeArrowheads="1"/>
          </p:cNvSpPr>
          <p:nvPr/>
        </p:nvSpPr>
        <p:spPr bwMode="auto">
          <a:xfrm>
            <a:off x="5267326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15414" name="Text Box 58"/>
          <p:cNvSpPr txBox="1">
            <a:spLocks noChangeArrowheads="1"/>
          </p:cNvSpPr>
          <p:nvPr/>
        </p:nvSpPr>
        <p:spPr bwMode="auto">
          <a:xfrm>
            <a:off x="2427288" y="4902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15" name="Text Box 59"/>
          <p:cNvSpPr txBox="1">
            <a:spLocks noChangeArrowheads="1"/>
          </p:cNvSpPr>
          <p:nvPr/>
        </p:nvSpPr>
        <p:spPr bwMode="auto">
          <a:xfrm>
            <a:off x="4395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16" name="Text Box 60"/>
          <p:cNvSpPr txBox="1">
            <a:spLocks noChangeArrowheads="1"/>
          </p:cNvSpPr>
          <p:nvPr/>
        </p:nvSpPr>
        <p:spPr bwMode="auto">
          <a:xfrm>
            <a:off x="3014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17" name="Text Box 61"/>
          <p:cNvSpPr txBox="1">
            <a:spLocks noChangeArrowheads="1"/>
          </p:cNvSpPr>
          <p:nvPr/>
        </p:nvSpPr>
        <p:spPr bwMode="auto">
          <a:xfrm>
            <a:off x="3654426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8" name="Text Box 62"/>
          <p:cNvSpPr txBox="1">
            <a:spLocks noChangeArrowheads="1"/>
          </p:cNvSpPr>
          <p:nvPr/>
        </p:nvSpPr>
        <p:spPr bwMode="auto">
          <a:xfrm>
            <a:off x="5319713" y="52768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419" name="Text Box 63"/>
          <p:cNvSpPr txBox="1">
            <a:spLocks noChangeArrowheads="1"/>
          </p:cNvSpPr>
          <p:nvPr/>
        </p:nvSpPr>
        <p:spPr bwMode="auto">
          <a:xfrm>
            <a:off x="4248151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420" name="Text Box 64"/>
          <p:cNvSpPr txBox="1">
            <a:spLocks noChangeArrowheads="1"/>
          </p:cNvSpPr>
          <p:nvPr/>
        </p:nvSpPr>
        <p:spPr bwMode="auto">
          <a:xfrm>
            <a:off x="3221038" y="537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2266951" y="58674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22" name="Text Box 66"/>
          <p:cNvSpPr txBox="1">
            <a:spLocks noChangeArrowheads="1"/>
          </p:cNvSpPr>
          <p:nvPr/>
        </p:nvSpPr>
        <p:spPr bwMode="auto">
          <a:xfrm>
            <a:off x="5162551" y="5729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23" name="Text Box 67"/>
          <p:cNvSpPr txBox="1">
            <a:spLocks noChangeArrowheads="1"/>
          </p:cNvSpPr>
          <p:nvPr/>
        </p:nvSpPr>
        <p:spPr bwMode="auto">
          <a:xfrm>
            <a:off x="2571751" y="4205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24" name="Text Box 68"/>
          <p:cNvSpPr txBox="1">
            <a:spLocks noChangeArrowheads="1"/>
          </p:cNvSpPr>
          <p:nvPr/>
        </p:nvSpPr>
        <p:spPr bwMode="auto">
          <a:xfrm>
            <a:off x="3486151" y="47148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25" name="Text Box 69"/>
          <p:cNvSpPr txBox="1">
            <a:spLocks noChangeArrowheads="1"/>
          </p:cNvSpPr>
          <p:nvPr/>
        </p:nvSpPr>
        <p:spPr bwMode="auto">
          <a:xfrm>
            <a:off x="5729288" y="46624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426" name="Text Box 70"/>
          <p:cNvSpPr txBox="1">
            <a:spLocks noChangeArrowheads="1"/>
          </p:cNvSpPr>
          <p:nvPr/>
        </p:nvSpPr>
        <p:spPr bwMode="auto">
          <a:xfrm>
            <a:off x="5008563" y="3900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5427" name="Freeform 71"/>
          <p:cNvSpPr>
            <a:spLocks/>
          </p:cNvSpPr>
          <p:nvPr/>
        </p:nvSpPr>
        <p:spPr bwMode="auto">
          <a:xfrm>
            <a:off x="6581775" y="1760539"/>
            <a:ext cx="1841500" cy="2181225"/>
          </a:xfrm>
          <a:custGeom>
            <a:avLst/>
            <a:gdLst>
              <a:gd name="T0" fmla="*/ 105846568 w 1160"/>
              <a:gd name="T1" fmla="*/ 1801911078 h 1374"/>
              <a:gd name="T2" fmla="*/ 120967499 w 1160"/>
              <a:gd name="T3" fmla="*/ 2147483647 h 1374"/>
              <a:gd name="T4" fmla="*/ 786288617 w 1160"/>
              <a:gd name="T5" fmla="*/ 2147483647 h 1374"/>
              <a:gd name="T6" fmla="*/ 1723786943 w 1160"/>
              <a:gd name="T7" fmla="*/ 2147483647 h 1374"/>
              <a:gd name="T8" fmla="*/ 2147483647 w 1160"/>
              <a:gd name="T9" fmla="*/ 1378526169 h 1374"/>
              <a:gd name="T10" fmla="*/ 1602819097 w 1160"/>
              <a:gd name="T11" fmla="*/ 183972184 h 1374"/>
              <a:gd name="T12" fmla="*/ 423386270 w 1160"/>
              <a:gd name="T13" fmla="*/ 274696239 h 1374"/>
              <a:gd name="T14" fmla="*/ 105846568 w 1160"/>
              <a:gd name="T15" fmla="*/ 1801911078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28" name="Oval 72"/>
          <p:cNvSpPr>
            <a:spLocks noChangeArrowheads="1"/>
          </p:cNvSpPr>
          <p:nvPr/>
        </p:nvSpPr>
        <p:spPr bwMode="auto">
          <a:xfrm>
            <a:off x="7162800" y="1981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29" name="Oval 73"/>
          <p:cNvSpPr>
            <a:spLocks noChangeArrowheads="1"/>
          </p:cNvSpPr>
          <p:nvPr/>
        </p:nvSpPr>
        <p:spPr bwMode="auto">
          <a:xfrm>
            <a:off x="914400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sp>
        <p:nvSpPr>
          <p:cNvPr id="15430" name="Oval 74"/>
          <p:cNvSpPr>
            <a:spLocks noChangeArrowheads="1"/>
          </p:cNvSpPr>
          <p:nvPr/>
        </p:nvSpPr>
        <p:spPr bwMode="auto">
          <a:xfrm>
            <a:off x="7848600" y="2590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31" name="Oval 75"/>
          <p:cNvSpPr>
            <a:spLocks noChangeArrowheads="1"/>
          </p:cNvSpPr>
          <p:nvPr/>
        </p:nvSpPr>
        <p:spPr bwMode="auto">
          <a:xfrm>
            <a:off x="685800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32" name="Oval 76"/>
          <p:cNvSpPr>
            <a:spLocks noChangeArrowheads="1"/>
          </p:cNvSpPr>
          <p:nvPr/>
        </p:nvSpPr>
        <p:spPr bwMode="auto">
          <a:xfrm>
            <a:off x="982980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433" name="Oval 77"/>
          <p:cNvSpPr>
            <a:spLocks noChangeArrowheads="1"/>
          </p:cNvSpPr>
          <p:nvPr/>
        </p:nvSpPr>
        <p:spPr bwMode="auto">
          <a:xfrm>
            <a:off x="92964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434" name="AutoShape 78"/>
          <p:cNvCxnSpPr>
            <a:cxnSpLocks noChangeShapeType="1"/>
            <a:stCxn id="15428" idx="5"/>
            <a:endCxn id="15430" idx="1"/>
          </p:cNvCxnSpPr>
          <p:nvPr/>
        </p:nvCxnSpPr>
        <p:spPr bwMode="auto">
          <a:xfrm>
            <a:off x="7423150" y="2260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AutoShape 79"/>
          <p:cNvCxnSpPr>
            <a:cxnSpLocks noChangeShapeType="1"/>
            <a:stCxn id="15430" idx="3"/>
            <a:endCxn id="15431" idx="7"/>
          </p:cNvCxnSpPr>
          <p:nvPr/>
        </p:nvCxnSpPr>
        <p:spPr bwMode="auto">
          <a:xfrm flipH="1">
            <a:off x="7118350" y="2870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AutoShape 80"/>
          <p:cNvCxnSpPr>
            <a:cxnSpLocks noChangeShapeType="1"/>
            <a:stCxn id="15428" idx="3"/>
            <a:endCxn id="15431" idx="0"/>
          </p:cNvCxnSpPr>
          <p:nvPr/>
        </p:nvCxnSpPr>
        <p:spPr bwMode="auto">
          <a:xfrm flipH="1">
            <a:off x="7010400" y="2260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AutoShape 81"/>
          <p:cNvCxnSpPr>
            <a:cxnSpLocks noChangeShapeType="1"/>
            <a:stCxn id="15430" idx="6"/>
            <a:endCxn id="15433" idx="1"/>
          </p:cNvCxnSpPr>
          <p:nvPr/>
        </p:nvCxnSpPr>
        <p:spPr bwMode="auto">
          <a:xfrm>
            <a:off x="8172450" y="2743201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AutoShape 82"/>
          <p:cNvCxnSpPr>
            <a:cxnSpLocks noChangeShapeType="1"/>
            <a:stCxn id="15431" idx="6"/>
            <a:endCxn id="15433" idx="2"/>
          </p:cNvCxnSpPr>
          <p:nvPr/>
        </p:nvCxnSpPr>
        <p:spPr bwMode="auto">
          <a:xfrm flipV="1">
            <a:off x="7181851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AutoShape 83"/>
          <p:cNvCxnSpPr>
            <a:cxnSpLocks noChangeShapeType="1"/>
            <a:stCxn id="15428" idx="6"/>
            <a:endCxn id="15429" idx="2"/>
          </p:cNvCxnSpPr>
          <p:nvPr/>
        </p:nvCxnSpPr>
        <p:spPr bwMode="auto">
          <a:xfrm flipV="1">
            <a:off x="7486651" y="18288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0" name="AutoShape 84"/>
          <p:cNvCxnSpPr>
            <a:cxnSpLocks noChangeShapeType="1"/>
            <a:stCxn id="15430" idx="7"/>
            <a:endCxn id="15429" idx="3"/>
          </p:cNvCxnSpPr>
          <p:nvPr/>
        </p:nvCxnSpPr>
        <p:spPr bwMode="auto">
          <a:xfrm flipV="1">
            <a:off x="8108950" y="1946276"/>
            <a:ext cx="1079500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5"/>
          <p:cNvCxnSpPr>
            <a:cxnSpLocks noChangeShapeType="1"/>
            <a:stCxn id="15432" idx="1"/>
            <a:endCxn id="15429" idx="5"/>
          </p:cNvCxnSpPr>
          <p:nvPr/>
        </p:nvCxnSpPr>
        <p:spPr bwMode="auto">
          <a:xfrm flipH="1" flipV="1">
            <a:off x="940435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86"/>
          <p:cNvCxnSpPr>
            <a:cxnSpLocks noChangeShapeType="1"/>
            <a:stCxn id="15433" idx="7"/>
            <a:endCxn id="15432" idx="3"/>
          </p:cNvCxnSpPr>
          <p:nvPr/>
        </p:nvCxnSpPr>
        <p:spPr bwMode="auto">
          <a:xfrm flipV="1">
            <a:off x="955675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3" name="Text Box 87"/>
          <p:cNvSpPr txBox="1">
            <a:spLocks noChangeArrowheads="1"/>
          </p:cNvSpPr>
          <p:nvPr/>
        </p:nvSpPr>
        <p:spPr bwMode="auto">
          <a:xfrm>
            <a:off x="8139113" y="1676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4" name="Text Box 88"/>
          <p:cNvSpPr txBox="1">
            <a:spLocks noChangeArrowheads="1"/>
          </p:cNvSpPr>
          <p:nvPr/>
        </p:nvSpPr>
        <p:spPr bwMode="auto">
          <a:xfrm>
            <a:off x="9629776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4</a:t>
            </a:r>
          </a:p>
        </p:txBody>
      </p:sp>
      <p:sp>
        <p:nvSpPr>
          <p:cNvPr id="15445" name="Text Box 89"/>
          <p:cNvSpPr txBox="1">
            <a:spLocks noChangeArrowheads="1"/>
          </p:cNvSpPr>
          <p:nvPr/>
        </p:nvSpPr>
        <p:spPr bwMode="auto">
          <a:xfrm>
            <a:off x="678973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46" name="Text Box 90"/>
          <p:cNvSpPr txBox="1">
            <a:spLocks noChangeArrowheads="1"/>
          </p:cNvSpPr>
          <p:nvPr/>
        </p:nvSpPr>
        <p:spPr bwMode="auto">
          <a:xfrm>
            <a:off x="875823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47" name="Text Box 91"/>
          <p:cNvSpPr txBox="1">
            <a:spLocks noChangeArrowheads="1"/>
          </p:cNvSpPr>
          <p:nvPr/>
        </p:nvSpPr>
        <p:spPr bwMode="auto">
          <a:xfrm>
            <a:off x="737711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48" name="Text Box 92"/>
          <p:cNvSpPr txBox="1">
            <a:spLocks noChangeArrowheads="1"/>
          </p:cNvSpPr>
          <p:nvPr/>
        </p:nvSpPr>
        <p:spPr bwMode="auto">
          <a:xfrm>
            <a:off x="8016876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9" name="Text Box 93"/>
          <p:cNvSpPr txBox="1">
            <a:spLocks noChangeArrowheads="1"/>
          </p:cNvSpPr>
          <p:nvPr/>
        </p:nvSpPr>
        <p:spPr bwMode="auto">
          <a:xfrm>
            <a:off x="968216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450" name="Text Box 94"/>
          <p:cNvSpPr txBox="1">
            <a:spLocks noChangeArrowheads="1"/>
          </p:cNvSpPr>
          <p:nvPr/>
        </p:nvSpPr>
        <p:spPr bwMode="auto">
          <a:xfrm>
            <a:off x="8610601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451" name="Text Box 95"/>
          <p:cNvSpPr txBox="1">
            <a:spLocks noChangeArrowheads="1"/>
          </p:cNvSpPr>
          <p:nvPr/>
        </p:nvSpPr>
        <p:spPr bwMode="auto">
          <a:xfrm>
            <a:off x="7583488" y="2940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52" name="Text Box 96"/>
          <p:cNvSpPr txBox="1">
            <a:spLocks noChangeArrowheads="1"/>
          </p:cNvSpPr>
          <p:nvPr/>
        </p:nvSpPr>
        <p:spPr bwMode="auto">
          <a:xfrm>
            <a:off x="6629401" y="3429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53" name="Text Box 97"/>
          <p:cNvSpPr txBox="1">
            <a:spLocks noChangeArrowheads="1"/>
          </p:cNvSpPr>
          <p:nvPr/>
        </p:nvSpPr>
        <p:spPr bwMode="auto">
          <a:xfrm>
            <a:off x="9525001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54" name="Text Box 98"/>
          <p:cNvSpPr txBox="1">
            <a:spLocks noChangeArrowheads="1"/>
          </p:cNvSpPr>
          <p:nvPr/>
        </p:nvSpPr>
        <p:spPr bwMode="auto">
          <a:xfrm>
            <a:off x="6934201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55" name="Text Box 99"/>
          <p:cNvSpPr txBox="1">
            <a:spLocks noChangeArrowheads="1"/>
          </p:cNvSpPr>
          <p:nvPr/>
        </p:nvSpPr>
        <p:spPr bwMode="auto">
          <a:xfrm>
            <a:off x="7848601" y="22764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56" name="Text Box 100"/>
          <p:cNvSpPr txBox="1">
            <a:spLocks noChangeArrowheads="1"/>
          </p:cNvSpPr>
          <p:nvPr/>
        </p:nvSpPr>
        <p:spPr bwMode="auto">
          <a:xfrm>
            <a:off x="1009173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solidFill>
                  <a:schemeClr val="tx2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457" name="Text Box 101"/>
          <p:cNvSpPr txBox="1">
            <a:spLocks noChangeArrowheads="1"/>
          </p:cNvSpPr>
          <p:nvPr/>
        </p:nvSpPr>
        <p:spPr bwMode="auto">
          <a:xfrm>
            <a:off x="9371013" y="146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5458" name="Freeform 102"/>
          <p:cNvSpPr>
            <a:spLocks/>
          </p:cNvSpPr>
          <p:nvPr/>
        </p:nvSpPr>
        <p:spPr bwMode="auto">
          <a:xfrm>
            <a:off x="6553201" y="3889376"/>
            <a:ext cx="3336925" cy="2511425"/>
          </a:xfrm>
          <a:custGeom>
            <a:avLst/>
            <a:gdLst>
              <a:gd name="T0" fmla="*/ 206652766 w 2102"/>
              <a:gd name="T1" fmla="*/ 2147483647 h 1582"/>
              <a:gd name="T2" fmla="*/ 176410905 w 2102"/>
              <a:gd name="T3" fmla="*/ 2147483647 h 1582"/>
              <a:gd name="T4" fmla="*/ 1265118247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10 h 1582"/>
              <a:gd name="T10" fmla="*/ 2147483647 w 2102"/>
              <a:gd name="T11" fmla="*/ 57964394 h 1582"/>
              <a:gd name="T12" fmla="*/ 2147483647 w 2102"/>
              <a:gd name="T13" fmla="*/ 466229755 h 1582"/>
              <a:gd name="T14" fmla="*/ 524192455 w 2102"/>
              <a:gd name="T15" fmla="*/ 919857938 h 1582"/>
              <a:gd name="T16" fmla="*/ 206652766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5459" name="Oval 103"/>
          <p:cNvSpPr>
            <a:spLocks noChangeArrowheads="1"/>
          </p:cNvSpPr>
          <p:nvPr/>
        </p:nvSpPr>
        <p:spPr bwMode="auto">
          <a:xfrm>
            <a:off x="7197725" y="45164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60" name="Oval 104"/>
          <p:cNvSpPr>
            <a:spLocks noChangeArrowheads="1"/>
          </p:cNvSpPr>
          <p:nvPr/>
        </p:nvSpPr>
        <p:spPr bwMode="auto">
          <a:xfrm>
            <a:off x="9178925" y="42116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5461" name="Oval 105"/>
          <p:cNvSpPr>
            <a:spLocks noChangeArrowheads="1"/>
          </p:cNvSpPr>
          <p:nvPr/>
        </p:nvSpPr>
        <p:spPr bwMode="auto">
          <a:xfrm>
            <a:off x="7883525" y="51260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62" name="Oval 106"/>
          <p:cNvSpPr>
            <a:spLocks noChangeArrowheads="1"/>
          </p:cNvSpPr>
          <p:nvPr/>
        </p:nvSpPr>
        <p:spPr bwMode="auto">
          <a:xfrm>
            <a:off x="6892925" y="58118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63" name="Oval 107"/>
          <p:cNvSpPr>
            <a:spLocks noChangeArrowheads="1"/>
          </p:cNvSpPr>
          <p:nvPr/>
        </p:nvSpPr>
        <p:spPr bwMode="auto">
          <a:xfrm>
            <a:off x="9864725" y="49736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sp>
        <p:nvSpPr>
          <p:cNvPr id="15464" name="Oval 108"/>
          <p:cNvSpPr>
            <a:spLocks noChangeArrowheads="1"/>
          </p:cNvSpPr>
          <p:nvPr/>
        </p:nvSpPr>
        <p:spPr bwMode="auto">
          <a:xfrm>
            <a:off x="9331325" y="5659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5465" name="AutoShape 109"/>
          <p:cNvCxnSpPr>
            <a:cxnSpLocks noChangeShapeType="1"/>
            <a:stCxn id="15459" idx="5"/>
            <a:endCxn id="15461" idx="1"/>
          </p:cNvCxnSpPr>
          <p:nvPr/>
        </p:nvCxnSpPr>
        <p:spPr bwMode="auto">
          <a:xfrm>
            <a:off x="7458075" y="4795838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6" name="AutoShape 110"/>
          <p:cNvCxnSpPr>
            <a:cxnSpLocks noChangeShapeType="1"/>
            <a:stCxn id="15461" idx="3"/>
            <a:endCxn id="15462" idx="7"/>
          </p:cNvCxnSpPr>
          <p:nvPr/>
        </p:nvCxnSpPr>
        <p:spPr bwMode="auto">
          <a:xfrm flipH="1">
            <a:off x="7153275" y="5405438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7" name="AutoShape 111"/>
          <p:cNvCxnSpPr>
            <a:cxnSpLocks noChangeShapeType="1"/>
            <a:stCxn id="15459" idx="3"/>
            <a:endCxn id="15462" idx="0"/>
          </p:cNvCxnSpPr>
          <p:nvPr/>
        </p:nvCxnSpPr>
        <p:spPr bwMode="auto">
          <a:xfrm flipH="1">
            <a:off x="7045325" y="4795838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8" name="AutoShape 112"/>
          <p:cNvCxnSpPr>
            <a:cxnSpLocks noChangeShapeType="1"/>
            <a:stCxn id="15461" idx="6"/>
            <a:endCxn id="15464" idx="1"/>
          </p:cNvCxnSpPr>
          <p:nvPr/>
        </p:nvCxnSpPr>
        <p:spPr bwMode="auto">
          <a:xfrm>
            <a:off x="8207375" y="5278439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" name="AutoShape 113"/>
          <p:cNvCxnSpPr>
            <a:cxnSpLocks noChangeShapeType="1"/>
            <a:stCxn id="15462" idx="6"/>
            <a:endCxn id="15464" idx="2"/>
          </p:cNvCxnSpPr>
          <p:nvPr/>
        </p:nvCxnSpPr>
        <p:spPr bwMode="auto">
          <a:xfrm flipV="1">
            <a:off x="7216776" y="5811838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0" name="AutoShape 114"/>
          <p:cNvCxnSpPr>
            <a:cxnSpLocks noChangeShapeType="1"/>
            <a:stCxn id="15459" idx="6"/>
            <a:endCxn id="15460" idx="2"/>
          </p:cNvCxnSpPr>
          <p:nvPr/>
        </p:nvCxnSpPr>
        <p:spPr bwMode="auto">
          <a:xfrm flipV="1">
            <a:off x="7521575" y="4364038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1" name="AutoShape 115"/>
          <p:cNvCxnSpPr>
            <a:cxnSpLocks noChangeShapeType="1"/>
            <a:stCxn id="15461" idx="7"/>
            <a:endCxn id="15460" idx="3"/>
          </p:cNvCxnSpPr>
          <p:nvPr/>
        </p:nvCxnSpPr>
        <p:spPr bwMode="auto">
          <a:xfrm flipV="1">
            <a:off x="8143875" y="4491038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2" name="AutoShape 116"/>
          <p:cNvCxnSpPr>
            <a:cxnSpLocks noChangeShapeType="1"/>
            <a:stCxn id="15463" idx="1"/>
            <a:endCxn id="15460" idx="5"/>
          </p:cNvCxnSpPr>
          <p:nvPr/>
        </p:nvCxnSpPr>
        <p:spPr bwMode="auto">
          <a:xfrm flipH="1" flipV="1">
            <a:off x="9439275" y="4491039"/>
            <a:ext cx="469900" cy="517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3" name="AutoShape 117"/>
          <p:cNvCxnSpPr>
            <a:cxnSpLocks noChangeShapeType="1"/>
            <a:stCxn id="15464" idx="7"/>
            <a:endCxn id="15463" idx="3"/>
          </p:cNvCxnSpPr>
          <p:nvPr/>
        </p:nvCxnSpPr>
        <p:spPr bwMode="auto">
          <a:xfrm flipV="1">
            <a:off x="9591675" y="5243513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74" name="Text Box 118"/>
          <p:cNvSpPr txBox="1">
            <a:spLocks noChangeArrowheads="1"/>
          </p:cNvSpPr>
          <p:nvPr/>
        </p:nvSpPr>
        <p:spPr bwMode="auto">
          <a:xfrm>
            <a:off x="8174038" y="42116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75" name="Text Box 119"/>
          <p:cNvSpPr txBox="1">
            <a:spLocks noChangeArrowheads="1"/>
          </p:cNvSpPr>
          <p:nvPr/>
        </p:nvSpPr>
        <p:spPr bwMode="auto">
          <a:xfrm>
            <a:off x="9664701" y="45307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476" name="Text Box 120"/>
          <p:cNvSpPr txBox="1">
            <a:spLocks noChangeArrowheads="1"/>
          </p:cNvSpPr>
          <p:nvPr/>
        </p:nvSpPr>
        <p:spPr bwMode="auto">
          <a:xfrm>
            <a:off x="6824663" y="4999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77" name="Text Box 121"/>
          <p:cNvSpPr txBox="1">
            <a:spLocks noChangeArrowheads="1"/>
          </p:cNvSpPr>
          <p:nvPr/>
        </p:nvSpPr>
        <p:spPr bwMode="auto">
          <a:xfrm>
            <a:off x="8793163" y="52165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78" name="Text Box 122"/>
          <p:cNvSpPr txBox="1">
            <a:spLocks noChangeArrowheads="1"/>
          </p:cNvSpPr>
          <p:nvPr/>
        </p:nvSpPr>
        <p:spPr bwMode="auto">
          <a:xfrm>
            <a:off x="7412038" y="49117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79" name="Text Box 123"/>
          <p:cNvSpPr txBox="1">
            <a:spLocks noChangeArrowheads="1"/>
          </p:cNvSpPr>
          <p:nvPr/>
        </p:nvSpPr>
        <p:spPr bwMode="auto">
          <a:xfrm>
            <a:off x="8051801" y="59023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0" name="Text Box 124"/>
          <p:cNvSpPr txBox="1">
            <a:spLocks noChangeArrowheads="1"/>
          </p:cNvSpPr>
          <p:nvPr/>
        </p:nvSpPr>
        <p:spPr bwMode="auto">
          <a:xfrm>
            <a:off x="9717088" y="5373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3</a:t>
            </a:r>
          </a:p>
        </p:txBody>
      </p:sp>
      <p:sp>
        <p:nvSpPr>
          <p:cNvPr id="15481" name="Text Box 125"/>
          <p:cNvSpPr txBox="1">
            <a:spLocks noChangeArrowheads="1"/>
          </p:cNvSpPr>
          <p:nvPr/>
        </p:nvSpPr>
        <p:spPr bwMode="auto">
          <a:xfrm>
            <a:off x="8645526" y="47593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5482" name="Text Box 126"/>
          <p:cNvSpPr txBox="1">
            <a:spLocks noChangeArrowheads="1"/>
          </p:cNvSpPr>
          <p:nvPr/>
        </p:nvSpPr>
        <p:spPr bwMode="auto">
          <a:xfrm>
            <a:off x="7618413" y="5475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5483" name="Text Box 127"/>
          <p:cNvSpPr txBox="1">
            <a:spLocks noChangeArrowheads="1"/>
          </p:cNvSpPr>
          <p:nvPr/>
        </p:nvSpPr>
        <p:spPr bwMode="auto">
          <a:xfrm>
            <a:off x="6664326" y="59642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84" name="Text Box 128"/>
          <p:cNvSpPr txBox="1">
            <a:spLocks noChangeArrowheads="1"/>
          </p:cNvSpPr>
          <p:nvPr/>
        </p:nvSpPr>
        <p:spPr bwMode="auto">
          <a:xfrm>
            <a:off x="9559926" y="58261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5" name="Text Box 129"/>
          <p:cNvSpPr txBox="1">
            <a:spLocks noChangeArrowheads="1"/>
          </p:cNvSpPr>
          <p:nvPr/>
        </p:nvSpPr>
        <p:spPr bwMode="auto">
          <a:xfrm>
            <a:off x="6969126" y="430212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86" name="Text Box 130"/>
          <p:cNvSpPr txBox="1">
            <a:spLocks noChangeArrowheads="1"/>
          </p:cNvSpPr>
          <p:nvPr/>
        </p:nvSpPr>
        <p:spPr bwMode="auto">
          <a:xfrm>
            <a:off x="7883526" y="48117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87" name="Text Box 131"/>
          <p:cNvSpPr txBox="1">
            <a:spLocks noChangeArrowheads="1"/>
          </p:cNvSpPr>
          <p:nvPr/>
        </p:nvSpPr>
        <p:spPr bwMode="auto">
          <a:xfrm>
            <a:off x="10144126" y="4757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488" name="Text Box 132"/>
          <p:cNvSpPr txBox="1">
            <a:spLocks noChangeArrowheads="1"/>
          </p:cNvSpPr>
          <p:nvPr/>
        </p:nvSpPr>
        <p:spPr bwMode="auto">
          <a:xfrm>
            <a:off x="9405938" y="39973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5489" name="AutoShape 133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490" name="AutoShape 134"/>
          <p:cNvSpPr>
            <a:spLocks noChangeArrowheads="1"/>
          </p:cNvSpPr>
          <p:nvPr/>
        </p:nvSpPr>
        <p:spPr bwMode="auto">
          <a:xfrm rot="8100000" flipH="1" flipV="1">
            <a:off x="5764214" y="3797301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5491" name="AutoShape 135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3728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Minimum Spanning Trees</a:t>
            </a:r>
          </a:p>
        </p:txBody>
      </p:sp>
      <p:sp>
        <p:nvSpPr>
          <p:cNvPr id="16389" name="Freeform 3"/>
          <p:cNvSpPr>
            <a:spLocks/>
          </p:cNvSpPr>
          <p:nvPr/>
        </p:nvSpPr>
        <p:spPr bwMode="auto">
          <a:xfrm>
            <a:off x="2286001" y="1630363"/>
            <a:ext cx="4037013" cy="2557462"/>
          </a:xfrm>
          <a:custGeom>
            <a:avLst/>
            <a:gdLst>
              <a:gd name="T0" fmla="*/ 206652808 w 2543"/>
              <a:gd name="T1" fmla="*/ 2147483647 h 1611"/>
              <a:gd name="T2" fmla="*/ 176410941 w 2543"/>
              <a:gd name="T3" fmla="*/ 2147483647 h 1611"/>
              <a:gd name="T4" fmla="*/ 1265118505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444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85 h 1611"/>
              <a:gd name="T16" fmla="*/ 2147483647 w 2543"/>
              <a:gd name="T17" fmla="*/ 131048109 h 1611"/>
              <a:gd name="T18" fmla="*/ 2147483647 w 2543"/>
              <a:gd name="T19" fmla="*/ 539313367 h 1611"/>
              <a:gd name="T20" fmla="*/ 524192562 w 2543"/>
              <a:gd name="T21" fmla="*/ 992941464 h 1611"/>
              <a:gd name="T22" fmla="*/ 20665280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2930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4911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3616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2625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5597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5064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16396" name="AutoShape 10"/>
          <p:cNvCxnSpPr>
            <a:cxnSpLocks noChangeShapeType="1"/>
            <a:stCxn id="16390" idx="5"/>
            <a:endCxn id="16392" idx="1"/>
          </p:cNvCxnSpPr>
          <p:nvPr/>
        </p:nvCxnSpPr>
        <p:spPr bwMode="auto">
          <a:xfrm>
            <a:off x="3190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1"/>
          <p:cNvCxnSpPr>
            <a:cxnSpLocks noChangeShapeType="1"/>
            <a:stCxn id="16392" idx="3"/>
            <a:endCxn id="16393" idx="7"/>
          </p:cNvCxnSpPr>
          <p:nvPr/>
        </p:nvCxnSpPr>
        <p:spPr bwMode="auto">
          <a:xfrm flipH="1">
            <a:off x="2886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2"/>
          <p:cNvCxnSpPr>
            <a:cxnSpLocks noChangeShapeType="1"/>
            <a:stCxn id="16390" idx="3"/>
            <a:endCxn id="16393" idx="0"/>
          </p:cNvCxnSpPr>
          <p:nvPr/>
        </p:nvCxnSpPr>
        <p:spPr bwMode="auto">
          <a:xfrm flipH="1">
            <a:off x="2778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3"/>
          <p:cNvCxnSpPr>
            <a:cxnSpLocks noChangeShapeType="1"/>
            <a:stCxn id="16392" idx="6"/>
            <a:endCxn id="16395" idx="1"/>
          </p:cNvCxnSpPr>
          <p:nvPr/>
        </p:nvCxnSpPr>
        <p:spPr bwMode="auto">
          <a:xfrm>
            <a:off x="3940175" y="3065464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4"/>
          <p:cNvCxnSpPr>
            <a:cxnSpLocks noChangeShapeType="1"/>
            <a:stCxn id="16393" idx="6"/>
            <a:endCxn id="16395" idx="2"/>
          </p:cNvCxnSpPr>
          <p:nvPr/>
        </p:nvCxnSpPr>
        <p:spPr bwMode="auto">
          <a:xfrm flipV="1">
            <a:off x="2949576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5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 flipV="1">
            <a:off x="3254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6"/>
          <p:cNvCxnSpPr>
            <a:cxnSpLocks noChangeShapeType="1"/>
            <a:stCxn id="16392" idx="7"/>
            <a:endCxn id="16391" idx="3"/>
          </p:cNvCxnSpPr>
          <p:nvPr/>
        </p:nvCxnSpPr>
        <p:spPr bwMode="auto">
          <a:xfrm flipV="1">
            <a:off x="3876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7"/>
          <p:cNvCxnSpPr>
            <a:cxnSpLocks noChangeShapeType="1"/>
            <a:stCxn id="16394" idx="1"/>
            <a:endCxn id="16391" idx="5"/>
          </p:cNvCxnSpPr>
          <p:nvPr/>
        </p:nvCxnSpPr>
        <p:spPr bwMode="auto">
          <a:xfrm flipH="1" flipV="1">
            <a:off x="5172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8"/>
          <p:cNvCxnSpPr>
            <a:cxnSpLocks noChangeShapeType="1"/>
            <a:stCxn id="16395" idx="7"/>
            <a:endCxn id="16394" idx="3"/>
          </p:cNvCxnSpPr>
          <p:nvPr/>
        </p:nvCxnSpPr>
        <p:spPr bwMode="auto">
          <a:xfrm flipV="1">
            <a:off x="5324475" y="3040064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3906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5397501" y="23177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2557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4525963" y="3003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3144838" y="26987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3784601" y="3689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5449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4378326" y="2546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3351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2397126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5292726" y="36131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>
            <a:off x="2701926" y="20891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17" name="Text Box 31"/>
          <p:cNvSpPr txBox="1">
            <a:spLocks noChangeArrowheads="1"/>
          </p:cNvSpPr>
          <p:nvPr/>
        </p:nvSpPr>
        <p:spPr bwMode="auto">
          <a:xfrm>
            <a:off x="3616326" y="2598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5876926" y="25447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5138738" y="17843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6420" name="Freeform 34"/>
          <p:cNvSpPr>
            <a:spLocks/>
          </p:cNvSpPr>
          <p:nvPr/>
        </p:nvSpPr>
        <p:spPr bwMode="auto">
          <a:xfrm>
            <a:off x="6257926" y="3467101"/>
            <a:ext cx="4037013" cy="2582863"/>
          </a:xfrm>
          <a:custGeom>
            <a:avLst/>
            <a:gdLst>
              <a:gd name="T0" fmla="*/ 206652808 w 2543"/>
              <a:gd name="T1" fmla="*/ 2147483647 h 1627"/>
              <a:gd name="T2" fmla="*/ 176410941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3 h 1627"/>
              <a:gd name="T12" fmla="*/ 2147483647 w 2543"/>
              <a:gd name="T13" fmla="*/ 131048161 h 1627"/>
              <a:gd name="T14" fmla="*/ 2147483647 w 2543"/>
              <a:gd name="T15" fmla="*/ 539313578 h 1627"/>
              <a:gd name="T16" fmla="*/ 524192562 w 2543"/>
              <a:gd name="T17" fmla="*/ 992941854 h 1627"/>
              <a:gd name="T18" fmla="*/ 20665280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6421" name="Oval 35"/>
          <p:cNvSpPr>
            <a:spLocks noChangeArrowheads="1"/>
          </p:cNvSpPr>
          <p:nvPr/>
        </p:nvSpPr>
        <p:spPr bwMode="auto">
          <a:xfrm>
            <a:off x="6902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422" name="Oval 36"/>
          <p:cNvSpPr>
            <a:spLocks noChangeArrowheads="1"/>
          </p:cNvSpPr>
          <p:nvPr/>
        </p:nvSpPr>
        <p:spPr bwMode="auto">
          <a:xfrm>
            <a:off x="8883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423" name="Oval 37"/>
          <p:cNvSpPr>
            <a:spLocks noChangeArrowheads="1"/>
          </p:cNvSpPr>
          <p:nvPr/>
        </p:nvSpPr>
        <p:spPr bwMode="auto">
          <a:xfrm>
            <a:off x="7588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424" name="Oval 38"/>
          <p:cNvSpPr>
            <a:spLocks noChangeArrowheads="1"/>
          </p:cNvSpPr>
          <p:nvPr/>
        </p:nvSpPr>
        <p:spPr bwMode="auto">
          <a:xfrm>
            <a:off x="6597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425" name="Oval 39"/>
          <p:cNvSpPr>
            <a:spLocks noChangeArrowheads="1"/>
          </p:cNvSpPr>
          <p:nvPr/>
        </p:nvSpPr>
        <p:spPr bwMode="auto">
          <a:xfrm>
            <a:off x="9569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426" name="Oval 40"/>
          <p:cNvSpPr>
            <a:spLocks noChangeArrowheads="1"/>
          </p:cNvSpPr>
          <p:nvPr/>
        </p:nvSpPr>
        <p:spPr bwMode="auto">
          <a:xfrm>
            <a:off x="9036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6427" name="AutoShape 41"/>
          <p:cNvCxnSpPr>
            <a:cxnSpLocks noChangeShapeType="1"/>
            <a:stCxn id="16421" idx="5"/>
            <a:endCxn id="16423" idx="1"/>
          </p:cNvCxnSpPr>
          <p:nvPr/>
        </p:nvCxnSpPr>
        <p:spPr bwMode="auto">
          <a:xfrm>
            <a:off x="7162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AutoShape 42"/>
          <p:cNvCxnSpPr>
            <a:cxnSpLocks noChangeShapeType="1"/>
            <a:stCxn id="16423" idx="3"/>
            <a:endCxn id="16424" idx="7"/>
          </p:cNvCxnSpPr>
          <p:nvPr/>
        </p:nvCxnSpPr>
        <p:spPr bwMode="auto">
          <a:xfrm flipH="1">
            <a:off x="6858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AutoShape 43"/>
          <p:cNvCxnSpPr>
            <a:cxnSpLocks noChangeShapeType="1"/>
            <a:stCxn id="16421" idx="3"/>
            <a:endCxn id="16424" idx="0"/>
          </p:cNvCxnSpPr>
          <p:nvPr/>
        </p:nvCxnSpPr>
        <p:spPr bwMode="auto">
          <a:xfrm flipH="1">
            <a:off x="6750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AutoShape 44"/>
          <p:cNvCxnSpPr>
            <a:cxnSpLocks noChangeShapeType="1"/>
            <a:stCxn id="16423" idx="6"/>
            <a:endCxn id="16426" idx="1"/>
          </p:cNvCxnSpPr>
          <p:nvPr/>
        </p:nvCxnSpPr>
        <p:spPr bwMode="auto">
          <a:xfrm>
            <a:off x="7912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45"/>
          <p:cNvCxnSpPr>
            <a:cxnSpLocks noChangeShapeType="1"/>
            <a:stCxn id="16424" idx="6"/>
            <a:endCxn id="16426" idx="2"/>
          </p:cNvCxnSpPr>
          <p:nvPr/>
        </p:nvCxnSpPr>
        <p:spPr bwMode="auto">
          <a:xfrm flipV="1">
            <a:off x="6921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46"/>
          <p:cNvCxnSpPr>
            <a:cxnSpLocks noChangeShapeType="1"/>
            <a:stCxn id="16421" idx="6"/>
            <a:endCxn id="16422" idx="2"/>
          </p:cNvCxnSpPr>
          <p:nvPr/>
        </p:nvCxnSpPr>
        <p:spPr bwMode="auto">
          <a:xfrm flipV="1">
            <a:off x="7226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47"/>
          <p:cNvCxnSpPr>
            <a:cxnSpLocks noChangeShapeType="1"/>
            <a:stCxn id="16423" idx="7"/>
            <a:endCxn id="16422" idx="3"/>
          </p:cNvCxnSpPr>
          <p:nvPr/>
        </p:nvCxnSpPr>
        <p:spPr bwMode="auto">
          <a:xfrm flipV="1">
            <a:off x="7848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8"/>
          <p:cNvCxnSpPr>
            <a:cxnSpLocks noChangeShapeType="1"/>
            <a:stCxn id="16425" idx="1"/>
            <a:endCxn id="16422" idx="5"/>
          </p:cNvCxnSpPr>
          <p:nvPr/>
        </p:nvCxnSpPr>
        <p:spPr bwMode="auto">
          <a:xfrm flipH="1" flipV="1">
            <a:off x="9144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9"/>
          <p:cNvCxnSpPr>
            <a:cxnSpLocks noChangeShapeType="1"/>
            <a:stCxn id="16426" idx="7"/>
            <a:endCxn id="16425" idx="3"/>
          </p:cNvCxnSpPr>
          <p:nvPr/>
        </p:nvCxnSpPr>
        <p:spPr bwMode="auto">
          <a:xfrm flipV="1">
            <a:off x="9296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6" name="Text Box 50"/>
          <p:cNvSpPr txBox="1">
            <a:spLocks noChangeArrowheads="1"/>
          </p:cNvSpPr>
          <p:nvPr/>
        </p:nvSpPr>
        <p:spPr bwMode="auto">
          <a:xfrm>
            <a:off x="7878763" y="38354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37" name="Text Box 51"/>
          <p:cNvSpPr txBox="1">
            <a:spLocks noChangeArrowheads="1"/>
          </p:cNvSpPr>
          <p:nvPr/>
        </p:nvSpPr>
        <p:spPr bwMode="auto">
          <a:xfrm>
            <a:off x="9369426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38" name="Text Box 52"/>
          <p:cNvSpPr txBox="1">
            <a:spLocks noChangeArrowheads="1"/>
          </p:cNvSpPr>
          <p:nvPr/>
        </p:nvSpPr>
        <p:spPr bwMode="auto">
          <a:xfrm>
            <a:off x="6529388" y="4622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39" name="Text Box 53"/>
          <p:cNvSpPr txBox="1">
            <a:spLocks noChangeArrowheads="1"/>
          </p:cNvSpPr>
          <p:nvPr/>
        </p:nvSpPr>
        <p:spPr bwMode="auto">
          <a:xfrm>
            <a:off x="8497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40" name="Text Box 54"/>
          <p:cNvSpPr txBox="1">
            <a:spLocks noChangeArrowheads="1"/>
          </p:cNvSpPr>
          <p:nvPr/>
        </p:nvSpPr>
        <p:spPr bwMode="auto">
          <a:xfrm>
            <a:off x="7116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1" name="Text Box 55"/>
          <p:cNvSpPr txBox="1">
            <a:spLocks noChangeArrowheads="1"/>
          </p:cNvSpPr>
          <p:nvPr/>
        </p:nvSpPr>
        <p:spPr bwMode="auto">
          <a:xfrm>
            <a:off x="7756526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7</a:t>
            </a:r>
          </a:p>
        </p:txBody>
      </p:sp>
      <p:sp>
        <p:nvSpPr>
          <p:cNvPr id="16442" name="Text Box 56"/>
          <p:cNvSpPr txBox="1">
            <a:spLocks noChangeArrowheads="1"/>
          </p:cNvSpPr>
          <p:nvPr/>
        </p:nvSpPr>
        <p:spPr bwMode="auto">
          <a:xfrm>
            <a:off x="9421813" y="4997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3" name="Text Box 57"/>
          <p:cNvSpPr txBox="1">
            <a:spLocks noChangeArrowheads="1"/>
          </p:cNvSpPr>
          <p:nvPr/>
        </p:nvSpPr>
        <p:spPr bwMode="auto">
          <a:xfrm>
            <a:off x="8350251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9</a:t>
            </a:r>
          </a:p>
        </p:txBody>
      </p:sp>
      <p:sp>
        <p:nvSpPr>
          <p:cNvPr id="16444" name="Text Box 58"/>
          <p:cNvSpPr txBox="1">
            <a:spLocks noChangeArrowheads="1"/>
          </p:cNvSpPr>
          <p:nvPr/>
        </p:nvSpPr>
        <p:spPr bwMode="auto">
          <a:xfrm>
            <a:off x="7323138" y="5099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8</a:t>
            </a:r>
          </a:p>
        </p:txBody>
      </p:sp>
      <p:sp>
        <p:nvSpPr>
          <p:cNvPr id="16445" name="Text Box 59"/>
          <p:cNvSpPr txBox="1">
            <a:spLocks noChangeArrowheads="1"/>
          </p:cNvSpPr>
          <p:nvPr/>
        </p:nvSpPr>
        <p:spPr bwMode="auto">
          <a:xfrm>
            <a:off x="6369051" y="55880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46" name="Text Box 60"/>
          <p:cNvSpPr txBox="1">
            <a:spLocks noChangeArrowheads="1"/>
          </p:cNvSpPr>
          <p:nvPr/>
        </p:nvSpPr>
        <p:spPr bwMode="auto">
          <a:xfrm>
            <a:off x="9264651" y="5449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7" name="Text Box 61"/>
          <p:cNvSpPr txBox="1">
            <a:spLocks noChangeArrowheads="1"/>
          </p:cNvSpPr>
          <p:nvPr/>
        </p:nvSpPr>
        <p:spPr bwMode="auto">
          <a:xfrm>
            <a:off x="6673851" y="3925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48" name="Text Box 62"/>
          <p:cNvSpPr txBox="1">
            <a:spLocks noChangeArrowheads="1"/>
          </p:cNvSpPr>
          <p:nvPr/>
        </p:nvSpPr>
        <p:spPr bwMode="auto">
          <a:xfrm>
            <a:off x="7588251" y="44354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9" name="Text Box 63"/>
          <p:cNvSpPr txBox="1">
            <a:spLocks noChangeArrowheads="1"/>
          </p:cNvSpPr>
          <p:nvPr/>
        </p:nvSpPr>
        <p:spPr bwMode="auto">
          <a:xfrm>
            <a:off x="9848851" y="43815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6450" name="Text Box 64"/>
          <p:cNvSpPr txBox="1">
            <a:spLocks noChangeArrowheads="1"/>
          </p:cNvSpPr>
          <p:nvPr/>
        </p:nvSpPr>
        <p:spPr bwMode="auto">
          <a:xfrm>
            <a:off x="9110663" y="3621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sym typeface="Symbol" panose="05050102010706020507" pitchFamily="18" charset="2"/>
              </a:rPr>
              <a:t>7</a:t>
            </a:r>
            <a:endParaRPr lang="en-US" altLang="lv-LV" sz="1800">
              <a:solidFill>
                <a:schemeClr val="tx2"/>
              </a:solidFill>
            </a:endParaRPr>
          </a:p>
        </p:txBody>
      </p:sp>
      <p:sp>
        <p:nvSpPr>
          <p:cNvPr id="16451" name="AutoShape 65"/>
          <p:cNvSpPr>
            <a:spLocks noChangeArrowheads="1"/>
          </p:cNvSpPr>
          <p:nvPr/>
        </p:nvSpPr>
        <p:spPr bwMode="auto">
          <a:xfrm rot="13500000" flipH="1" flipV="1">
            <a:off x="5765007" y="3796507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0834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22425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000" dirty="0"/>
              <a:t>Graph operations</a:t>
            </a:r>
          </a:p>
          <a:p>
            <a:pPr lvl="1" eaLnBrk="1" hangingPunct="1">
              <a:defRPr/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 eaLnBrk="1" hangingPunct="1">
              <a:defRPr/>
            </a:pPr>
            <a:r>
              <a:rPr lang="en-US" sz="2000" dirty="0"/>
              <a:t>Label operations</a:t>
            </a:r>
          </a:p>
          <a:p>
            <a:pPr lvl="1" eaLnBrk="1" hangingPunct="1">
              <a:defRPr/>
            </a:pPr>
            <a:r>
              <a:rPr lang="en-US" sz="1800" dirty="0"/>
              <a:t>We set/get the distance, parent and locator labels of vertex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(deg(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))</a:t>
            </a:r>
            <a:r>
              <a:rPr lang="en-US" sz="1800" dirty="0"/>
              <a:t> times</a:t>
            </a:r>
          </a:p>
          <a:p>
            <a:pPr lvl="1" eaLnBrk="1" hangingPunct="1">
              <a:defRPr/>
            </a:pPr>
            <a:r>
              <a:rPr lang="en-US" sz="1800" dirty="0"/>
              <a:t>Setting/getting a label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(1)</a:t>
            </a:r>
            <a:r>
              <a:rPr lang="en-US" sz="1800" dirty="0"/>
              <a:t> time</a:t>
            </a:r>
          </a:p>
          <a:p>
            <a:pPr eaLnBrk="1" hangingPunct="1">
              <a:defRPr/>
            </a:pPr>
            <a:r>
              <a:rPr lang="en-US" sz="2000" dirty="0"/>
              <a:t>Priority queue operations</a:t>
            </a:r>
          </a:p>
          <a:p>
            <a:pPr lvl="1" eaLnBrk="1" hangingPunct="1">
              <a:defRPr/>
            </a:pPr>
            <a:r>
              <a:rPr lang="en-US" sz="1800" dirty="0"/>
              <a:t>Each vertex is inserted once into and removed once from the priority queue, where each insertion or removal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</a:t>
            </a:r>
          </a:p>
          <a:p>
            <a:pPr lvl="1" eaLnBrk="1" hangingPunct="1">
              <a:defRPr/>
            </a:pPr>
            <a:r>
              <a:rPr lang="en-US" sz="1800" dirty="0"/>
              <a:t>The key of a vertex 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/>
              <a:t> in the priority queue is modified at most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times, where each key change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</a:t>
            </a:r>
          </a:p>
          <a:p>
            <a:pPr eaLnBrk="1" hangingPunct="1">
              <a:defRPr/>
            </a:pPr>
            <a:r>
              <a:rPr lang="en-US" sz="2000" dirty="0"/>
              <a:t>Prim-</a:t>
            </a:r>
            <a:r>
              <a:rPr lang="en-US" sz="2000" dirty="0" err="1"/>
              <a:t>Jarnik’s</a:t>
            </a:r>
            <a:r>
              <a:rPr lang="en-US" sz="2000" dirty="0"/>
              <a:t> algorithm runs in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((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 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log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 time provided the graph is represented by the adjacency list structure</a:t>
            </a:r>
          </a:p>
          <a:p>
            <a:pPr lvl="1" eaLnBrk="1" hangingPunct="1">
              <a:defRPr/>
            </a:pPr>
            <a:r>
              <a:rPr lang="en-US" sz="1800" dirty="0"/>
              <a:t>Recall that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sz="1800" b="1" i="1" baseline="-25000" dirty="0" err="1">
                <a:latin typeface="Times New Roman" pitchFamily="18" charset="0"/>
              </a:rPr>
              <a:t>v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</a:rPr>
              <a:t>)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dirty="0">
                <a:latin typeface="Times New Roman" pitchFamily="18" charset="0"/>
              </a:rPr>
              <a:t>m</a:t>
            </a:r>
          </a:p>
          <a:p>
            <a:pPr eaLnBrk="1" hangingPunct="1">
              <a:defRPr/>
            </a:pPr>
            <a:r>
              <a:rPr lang="en-US" sz="2000" dirty="0"/>
              <a:t>The running time 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since the graph is connected</a:t>
            </a:r>
          </a:p>
        </p:txBody>
      </p:sp>
    </p:spTree>
    <p:extLst>
      <p:ext uri="{BB962C8B-B14F-4D97-AF65-F5344CB8AC3E}">
        <p14:creationId xmlns:p14="http://schemas.microsoft.com/office/powerpoint/2010/main" val="2426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Kruskal’s Algorithm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vertices are partitioned into clouds</a:t>
            </a:r>
          </a:p>
          <a:p>
            <a:pPr lvl="1" eaLnBrk="1" hangingPunct="1"/>
            <a:r>
              <a:rPr lang="en-US" altLang="lv-LV" sz="1800" dirty="0"/>
              <a:t>We start with one cloud per vertex</a:t>
            </a:r>
          </a:p>
          <a:p>
            <a:pPr lvl="1" eaLnBrk="1" hangingPunct="1"/>
            <a:r>
              <a:rPr lang="en-US" altLang="lv-LV" sz="1800" dirty="0"/>
              <a:t>Clouds are merged during the execution of the algorithm</a:t>
            </a:r>
          </a:p>
          <a:p>
            <a:pPr eaLnBrk="1" hangingPunct="1"/>
            <a:r>
              <a:rPr lang="en-US" altLang="lv-LV" sz="2000" dirty="0"/>
              <a:t>Partition ADT:</a:t>
            </a:r>
          </a:p>
          <a:p>
            <a:pPr lvl="1" eaLnBrk="1" hangingPunct="1"/>
            <a:r>
              <a:rPr lang="en-US" altLang="lv-LV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create set </a:t>
            </a:r>
            <a:r>
              <a:rPr lang="en-US" altLang="lv-LV" sz="1800" dirty="0">
                <a:latin typeface="Times New Roman" panose="02020603050405020304" pitchFamily="18" charset="0"/>
              </a:rPr>
              <a:t>{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} </a:t>
            </a:r>
            <a:r>
              <a:rPr lang="en-US" altLang="lv-LV" sz="1800" dirty="0"/>
              <a:t>and return a locator for object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</a:p>
          <a:p>
            <a:pPr lvl="1" eaLnBrk="1" hangingPunct="1"/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return the set of the object with locator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l</a:t>
            </a:r>
          </a:p>
          <a:p>
            <a:pPr lvl="1" eaLnBrk="1" hangingPunct="1"/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A,B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merge sets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 </a:t>
            </a:r>
            <a:r>
              <a:rPr lang="en-US" altLang="lv-LV" sz="1800" dirty="0"/>
              <a:t>and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B</a:t>
            </a:r>
            <a:r>
              <a:rPr lang="en-US" altLang="lv-LV" sz="1800" dirty="0"/>
              <a:t> </a:t>
            </a:r>
            <a:endParaRPr lang="en-US" altLang="lv-LV" sz="1800" b="1" i="1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lv-LV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6858000" y="1670050"/>
            <a:ext cx="4267200" cy="466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 b="0"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KruskalMSF</a:t>
            </a: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Input 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weighted graph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endParaRPr lang="en-US" altLang="lv-LV" sz="1800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Output 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labeling of the edges of a</a:t>
            </a:r>
            <a:b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minimum spanning forest of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lv-LV" sz="1000" b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all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 b="0">
                <a:latin typeface="Times New Roman" panose="02020603050405020304" pitchFamily="18" charset="0"/>
              </a:rPr>
              <a:t>{ elementary cloud }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v.setLocator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all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G.edges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	Q.insert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 b="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Q.empty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e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[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u,v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]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e.endVertices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u.getLocator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v.getLocator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		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 b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lv-LV" sz="1800" b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 B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		 setMSFedge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0">
                <a:latin typeface="Times New Roman" panose="02020603050405020304" pitchFamily="18" charset="0"/>
              </a:rPr>
              <a:t>{ merge clouds }</a:t>
            </a:r>
          </a:p>
          <a:p>
            <a:pPr algn="l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0">
                <a:latin typeface="Times New Roman" panose="02020603050405020304" pitchFamily="18" charset="0"/>
              </a:rPr>
              <a:t>			</a:t>
            </a:r>
            <a:r>
              <a:rPr lang="en-US" altLang="lv-LV" sz="1800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A, B</a:t>
            </a:r>
            <a:r>
              <a:rPr lang="en-US" altLang="lv-LV" sz="1800" b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4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0"/>
              <a:t>Campus Tour</a:t>
            </a:r>
          </a:p>
        </p:txBody>
      </p:sp>
      <p:sp>
        <p:nvSpPr>
          <p:cNvPr id="7172" name="Freeform 80"/>
          <p:cNvSpPr>
            <a:spLocks/>
          </p:cNvSpPr>
          <p:nvPr/>
        </p:nvSpPr>
        <p:spPr bwMode="auto">
          <a:xfrm>
            <a:off x="4543425" y="28178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3" name="Freeform 79"/>
          <p:cNvSpPr>
            <a:spLocks/>
          </p:cNvSpPr>
          <p:nvPr/>
        </p:nvSpPr>
        <p:spPr bwMode="auto">
          <a:xfrm>
            <a:off x="5143500" y="22590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4" name="Freeform 78"/>
          <p:cNvSpPr>
            <a:spLocks/>
          </p:cNvSpPr>
          <p:nvPr/>
        </p:nvSpPr>
        <p:spPr bwMode="auto">
          <a:xfrm>
            <a:off x="4492625" y="14970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5" name="Freeform 77"/>
          <p:cNvSpPr>
            <a:spLocks/>
          </p:cNvSpPr>
          <p:nvPr/>
        </p:nvSpPr>
        <p:spPr bwMode="auto">
          <a:xfrm>
            <a:off x="3875089" y="1976439"/>
            <a:ext cx="668337" cy="66992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6" name="Freeform 76"/>
          <p:cNvSpPr>
            <a:spLocks/>
          </p:cNvSpPr>
          <p:nvPr/>
        </p:nvSpPr>
        <p:spPr bwMode="auto">
          <a:xfrm>
            <a:off x="3841750" y="2917826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7" name="Freeform 75"/>
          <p:cNvSpPr>
            <a:spLocks/>
          </p:cNvSpPr>
          <p:nvPr/>
        </p:nvSpPr>
        <p:spPr bwMode="auto">
          <a:xfrm>
            <a:off x="3194050" y="2532064"/>
            <a:ext cx="596900" cy="554037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78" name="Freeform 74"/>
          <p:cNvSpPr>
            <a:spLocks/>
          </p:cNvSpPr>
          <p:nvPr/>
        </p:nvSpPr>
        <p:spPr bwMode="auto">
          <a:xfrm>
            <a:off x="2514601" y="1752600"/>
            <a:ext cx="676275" cy="674688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80" name="Freeform 35"/>
          <p:cNvSpPr>
            <a:spLocks/>
          </p:cNvSpPr>
          <p:nvPr/>
        </p:nvSpPr>
        <p:spPr bwMode="auto">
          <a:xfrm>
            <a:off x="2306638" y="3124201"/>
            <a:ext cx="588962" cy="595313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181" name="Oval 36"/>
          <p:cNvSpPr>
            <a:spLocks noChangeArrowheads="1"/>
          </p:cNvSpPr>
          <p:nvPr/>
        </p:nvSpPr>
        <p:spPr bwMode="auto">
          <a:xfrm>
            <a:off x="2724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182" name="Oval 37"/>
          <p:cNvSpPr>
            <a:spLocks noChangeArrowheads="1"/>
          </p:cNvSpPr>
          <p:nvPr/>
        </p:nvSpPr>
        <p:spPr bwMode="auto">
          <a:xfrm>
            <a:off x="4705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183" name="Oval 38"/>
          <p:cNvSpPr>
            <a:spLocks noChangeArrowheads="1"/>
          </p:cNvSpPr>
          <p:nvPr/>
        </p:nvSpPr>
        <p:spPr bwMode="auto">
          <a:xfrm>
            <a:off x="3343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184" name="Oval 39"/>
          <p:cNvSpPr>
            <a:spLocks noChangeArrowheads="1"/>
          </p:cNvSpPr>
          <p:nvPr/>
        </p:nvSpPr>
        <p:spPr bwMode="auto">
          <a:xfrm>
            <a:off x="2419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185" name="Oval 40"/>
          <p:cNvSpPr>
            <a:spLocks noChangeArrowheads="1"/>
          </p:cNvSpPr>
          <p:nvPr/>
        </p:nvSpPr>
        <p:spPr bwMode="auto">
          <a:xfrm>
            <a:off x="5391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186" name="Oval 41"/>
          <p:cNvSpPr>
            <a:spLocks noChangeArrowheads="1"/>
          </p:cNvSpPr>
          <p:nvPr/>
        </p:nvSpPr>
        <p:spPr bwMode="auto">
          <a:xfrm>
            <a:off x="4064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187" name="AutoShape 42"/>
          <p:cNvCxnSpPr>
            <a:cxnSpLocks noChangeShapeType="1"/>
            <a:stCxn id="7181" idx="5"/>
            <a:endCxn id="7183" idx="1"/>
          </p:cNvCxnSpPr>
          <p:nvPr/>
        </p:nvCxnSpPr>
        <p:spPr bwMode="auto">
          <a:xfrm>
            <a:off x="2984501" y="22161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3"/>
          <p:cNvCxnSpPr>
            <a:cxnSpLocks noChangeShapeType="1"/>
            <a:stCxn id="7183" idx="3"/>
            <a:endCxn id="7184" idx="7"/>
          </p:cNvCxnSpPr>
          <p:nvPr/>
        </p:nvCxnSpPr>
        <p:spPr bwMode="auto">
          <a:xfrm flipH="1">
            <a:off x="2679701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  <a:stCxn id="7181" idx="3"/>
            <a:endCxn id="7184" idx="0"/>
          </p:cNvCxnSpPr>
          <p:nvPr/>
        </p:nvCxnSpPr>
        <p:spPr bwMode="auto">
          <a:xfrm flipH="1">
            <a:off x="2571750" y="2216151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45"/>
          <p:cNvCxnSpPr>
            <a:cxnSpLocks noChangeShapeType="1"/>
            <a:stCxn id="7183" idx="5"/>
            <a:endCxn id="7186" idx="1"/>
          </p:cNvCxnSpPr>
          <p:nvPr/>
        </p:nvCxnSpPr>
        <p:spPr bwMode="auto">
          <a:xfrm>
            <a:off x="3603626" y="29051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46"/>
          <p:cNvCxnSpPr>
            <a:cxnSpLocks noChangeShapeType="1"/>
            <a:stCxn id="7184" idx="6"/>
            <a:endCxn id="7186" idx="2"/>
          </p:cNvCxnSpPr>
          <p:nvPr/>
        </p:nvCxnSpPr>
        <p:spPr bwMode="auto">
          <a:xfrm flipV="1">
            <a:off x="2733675" y="32670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47"/>
          <p:cNvCxnSpPr>
            <a:cxnSpLocks noChangeShapeType="1"/>
            <a:stCxn id="7181" idx="6"/>
            <a:endCxn id="7208" idx="1"/>
          </p:cNvCxnSpPr>
          <p:nvPr/>
        </p:nvCxnSpPr>
        <p:spPr bwMode="auto">
          <a:xfrm>
            <a:off x="3038476" y="20986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49"/>
          <p:cNvCxnSpPr>
            <a:cxnSpLocks noChangeShapeType="1"/>
            <a:stCxn id="7185" idx="1"/>
            <a:endCxn id="7182" idx="5"/>
          </p:cNvCxnSpPr>
          <p:nvPr/>
        </p:nvCxnSpPr>
        <p:spPr bwMode="auto">
          <a:xfrm flipH="1" flipV="1">
            <a:off x="4965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50"/>
          <p:cNvCxnSpPr>
            <a:cxnSpLocks noChangeShapeType="1"/>
            <a:stCxn id="7209" idx="7"/>
            <a:endCxn id="7185" idx="3"/>
          </p:cNvCxnSpPr>
          <p:nvPr/>
        </p:nvCxnSpPr>
        <p:spPr bwMode="auto">
          <a:xfrm flipV="1">
            <a:off x="5010150" y="2708276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52"/>
          <p:cNvSpPr txBox="1">
            <a:spLocks noChangeArrowheads="1"/>
          </p:cNvSpPr>
          <p:nvPr/>
        </p:nvSpPr>
        <p:spPr bwMode="auto">
          <a:xfrm>
            <a:off x="5191126" y="1981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196" name="Text Box 53"/>
          <p:cNvSpPr txBox="1">
            <a:spLocks noChangeArrowheads="1"/>
          </p:cNvSpPr>
          <p:nvPr/>
        </p:nvSpPr>
        <p:spPr bwMode="auto">
          <a:xfrm>
            <a:off x="2351088" y="2463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</a:t>
            </a:r>
          </a:p>
        </p:txBody>
      </p:sp>
      <p:sp>
        <p:nvSpPr>
          <p:cNvPr id="7197" name="Text Box 54"/>
          <p:cNvSpPr txBox="1">
            <a:spLocks noChangeArrowheads="1"/>
          </p:cNvSpPr>
          <p:nvPr/>
        </p:nvSpPr>
        <p:spPr bwMode="auto">
          <a:xfrm>
            <a:off x="4191001" y="2590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3</a:t>
            </a:r>
          </a:p>
        </p:txBody>
      </p:sp>
      <p:sp>
        <p:nvSpPr>
          <p:cNvPr id="7198" name="Text Box 55"/>
          <p:cNvSpPr txBox="1">
            <a:spLocks noChangeArrowheads="1"/>
          </p:cNvSpPr>
          <p:nvPr/>
        </p:nvSpPr>
        <p:spPr bwMode="auto">
          <a:xfrm>
            <a:off x="2938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199" name="Text Box 56"/>
          <p:cNvSpPr txBox="1">
            <a:spLocks noChangeArrowheads="1"/>
          </p:cNvSpPr>
          <p:nvPr/>
        </p:nvSpPr>
        <p:spPr bwMode="auto">
          <a:xfrm>
            <a:off x="3290889" y="33528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200" name="Text Box 57"/>
          <p:cNvSpPr txBox="1">
            <a:spLocks noChangeArrowheads="1"/>
          </p:cNvSpPr>
          <p:nvPr/>
        </p:nvSpPr>
        <p:spPr bwMode="auto">
          <a:xfrm>
            <a:off x="5243513" y="2838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2</a:t>
            </a:r>
          </a:p>
        </p:txBody>
      </p:sp>
      <p:sp>
        <p:nvSpPr>
          <p:cNvPr id="7201" name="Text Box 58"/>
          <p:cNvSpPr txBox="1">
            <a:spLocks noChangeArrowheads="1"/>
          </p:cNvSpPr>
          <p:nvPr/>
        </p:nvSpPr>
        <p:spPr bwMode="auto">
          <a:xfrm>
            <a:off x="3429001" y="1828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202" name="Text Box 59"/>
          <p:cNvSpPr txBox="1">
            <a:spLocks noChangeArrowheads="1"/>
          </p:cNvSpPr>
          <p:nvPr/>
        </p:nvSpPr>
        <p:spPr bwMode="auto">
          <a:xfrm>
            <a:off x="3055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sp>
        <p:nvSpPr>
          <p:cNvPr id="7203" name="AutoShape 66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AutoShape 67"/>
          <p:cNvSpPr>
            <a:spLocks noChangeArrowheads="1"/>
          </p:cNvSpPr>
          <p:nvPr/>
        </p:nvSpPr>
        <p:spPr bwMode="auto">
          <a:xfrm rot="8100000" flipH="1" flipV="1">
            <a:off x="5764214" y="3797301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AutoShape 68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7206" name="AutoShape 69"/>
          <p:cNvCxnSpPr>
            <a:cxnSpLocks noChangeShapeType="1"/>
            <a:stCxn id="7209" idx="0"/>
            <a:endCxn id="7182" idx="4"/>
          </p:cNvCxnSpPr>
          <p:nvPr/>
        </p:nvCxnSpPr>
        <p:spPr bwMode="auto">
          <a:xfrm flipH="1" flipV="1">
            <a:off x="4857750" y="19907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7" name="Text Box 70"/>
          <p:cNvSpPr txBox="1">
            <a:spLocks noChangeArrowheads="1"/>
          </p:cNvSpPr>
          <p:nvPr/>
        </p:nvSpPr>
        <p:spPr bwMode="auto">
          <a:xfrm>
            <a:off x="4572001" y="22796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208" name="Oval 71"/>
          <p:cNvSpPr>
            <a:spLocks noChangeArrowheads="1"/>
          </p:cNvSpPr>
          <p:nvPr/>
        </p:nvSpPr>
        <p:spPr bwMode="auto">
          <a:xfrm>
            <a:off x="4057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209" name="Oval 72"/>
          <p:cNvSpPr>
            <a:spLocks noChangeArrowheads="1"/>
          </p:cNvSpPr>
          <p:nvPr/>
        </p:nvSpPr>
        <p:spPr bwMode="auto">
          <a:xfrm>
            <a:off x="4749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210" name="AutoShape 73"/>
          <p:cNvCxnSpPr>
            <a:cxnSpLocks noChangeShapeType="1"/>
            <a:stCxn id="7208" idx="4"/>
            <a:endCxn id="7186" idx="0"/>
          </p:cNvCxnSpPr>
          <p:nvPr/>
        </p:nvCxnSpPr>
        <p:spPr bwMode="auto">
          <a:xfrm>
            <a:off x="4210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81"/>
          <p:cNvSpPr txBox="1">
            <a:spLocks noChangeArrowheads="1"/>
          </p:cNvSpPr>
          <p:nvPr/>
        </p:nvSpPr>
        <p:spPr bwMode="auto">
          <a:xfrm>
            <a:off x="3659189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212" name="AutoShape 82"/>
          <p:cNvCxnSpPr>
            <a:cxnSpLocks noChangeShapeType="1"/>
            <a:stCxn id="7208" idx="3"/>
            <a:endCxn id="7183" idx="7"/>
          </p:cNvCxnSpPr>
          <p:nvPr/>
        </p:nvCxnSpPr>
        <p:spPr bwMode="auto">
          <a:xfrm flipH="1">
            <a:off x="3603626" y="24590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3" name="Text Box 83"/>
          <p:cNvSpPr txBox="1">
            <a:spLocks noChangeArrowheads="1"/>
          </p:cNvSpPr>
          <p:nvPr/>
        </p:nvSpPr>
        <p:spPr bwMode="auto">
          <a:xfrm>
            <a:off x="3590926" y="22479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7214" name="Freeform 84"/>
          <p:cNvSpPr>
            <a:spLocks/>
          </p:cNvSpPr>
          <p:nvPr/>
        </p:nvSpPr>
        <p:spPr bwMode="auto">
          <a:xfrm>
            <a:off x="4522788" y="54991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5" name="Freeform 85"/>
          <p:cNvSpPr>
            <a:spLocks/>
          </p:cNvSpPr>
          <p:nvPr/>
        </p:nvSpPr>
        <p:spPr bwMode="auto">
          <a:xfrm>
            <a:off x="5122863" y="49403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6" name="Freeform 86"/>
          <p:cNvSpPr>
            <a:spLocks/>
          </p:cNvSpPr>
          <p:nvPr/>
        </p:nvSpPr>
        <p:spPr bwMode="auto">
          <a:xfrm>
            <a:off x="4471988" y="41783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7" name="Freeform 87"/>
          <p:cNvSpPr>
            <a:spLocks/>
          </p:cNvSpPr>
          <p:nvPr/>
        </p:nvSpPr>
        <p:spPr bwMode="auto">
          <a:xfrm>
            <a:off x="3854450" y="4657726"/>
            <a:ext cx="668338" cy="66992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8" name="Freeform 88"/>
          <p:cNvSpPr>
            <a:spLocks/>
          </p:cNvSpPr>
          <p:nvPr/>
        </p:nvSpPr>
        <p:spPr bwMode="auto">
          <a:xfrm>
            <a:off x="3821113" y="55991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19" name="Freeform 89"/>
          <p:cNvSpPr>
            <a:spLocks/>
          </p:cNvSpPr>
          <p:nvPr/>
        </p:nvSpPr>
        <p:spPr bwMode="auto">
          <a:xfrm>
            <a:off x="3173413" y="5213350"/>
            <a:ext cx="596900" cy="554038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20" name="Freeform 90"/>
          <p:cNvSpPr>
            <a:spLocks/>
          </p:cNvSpPr>
          <p:nvPr/>
        </p:nvSpPr>
        <p:spPr bwMode="auto">
          <a:xfrm>
            <a:off x="2222500" y="4413250"/>
            <a:ext cx="958850" cy="2052638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21" name="Oval 92"/>
          <p:cNvSpPr>
            <a:spLocks noChangeArrowheads="1"/>
          </p:cNvSpPr>
          <p:nvPr/>
        </p:nvSpPr>
        <p:spPr bwMode="auto">
          <a:xfrm>
            <a:off x="2703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222" name="Oval 93"/>
          <p:cNvSpPr>
            <a:spLocks noChangeArrowheads="1"/>
          </p:cNvSpPr>
          <p:nvPr/>
        </p:nvSpPr>
        <p:spPr bwMode="auto">
          <a:xfrm>
            <a:off x="4684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223" name="Oval 94"/>
          <p:cNvSpPr>
            <a:spLocks noChangeArrowheads="1"/>
          </p:cNvSpPr>
          <p:nvPr/>
        </p:nvSpPr>
        <p:spPr bwMode="auto">
          <a:xfrm>
            <a:off x="3322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224" name="Oval 95"/>
          <p:cNvSpPr>
            <a:spLocks noChangeArrowheads="1"/>
          </p:cNvSpPr>
          <p:nvPr/>
        </p:nvSpPr>
        <p:spPr bwMode="auto">
          <a:xfrm>
            <a:off x="2398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225" name="Oval 96"/>
          <p:cNvSpPr>
            <a:spLocks noChangeArrowheads="1"/>
          </p:cNvSpPr>
          <p:nvPr/>
        </p:nvSpPr>
        <p:spPr bwMode="auto">
          <a:xfrm>
            <a:off x="5370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226" name="Oval 97"/>
          <p:cNvSpPr>
            <a:spLocks noChangeArrowheads="1"/>
          </p:cNvSpPr>
          <p:nvPr/>
        </p:nvSpPr>
        <p:spPr bwMode="auto">
          <a:xfrm>
            <a:off x="4043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227" name="AutoShape 98"/>
          <p:cNvCxnSpPr>
            <a:cxnSpLocks noChangeShapeType="1"/>
            <a:stCxn id="7221" idx="5"/>
            <a:endCxn id="7223" idx="1"/>
          </p:cNvCxnSpPr>
          <p:nvPr/>
        </p:nvCxnSpPr>
        <p:spPr bwMode="auto">
          <a:xfrm>
            <a:off x="2963864" y="48974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8" name="AutoShape 99"/>
          <p:cNvCxnSpPr>
            <a:cxnSpLocks noChangeShapeType="1"/>
            <a:stCxn id="7223" idx="3"/>
            <a:endCxn id="7224" idx="7"/>
          </p:cNvCxnSpPr>
          <p:nvPr/>
        </p:nvCxnSpPr>
        <p:spPr bwMode="auto">
          <a:xfrm flipH="1">
            <a:off x="2659064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9" name="AutoShape 100"/>
          <p:cNvCxnSpPr>
            <a:cxnSpLocks noChangeShapeType="1"/>
            <a:stCxn id="7221" idx="3"/>
            <a:endCxn id="7224" idx="0"/>
          </p:cNvCxnSpPr>
          <p:nvPr/>
        </p:nvCxnSpPr>
        <p:spPr bwMode="auto">
          <a:xfrm flipH="1">
            <a:off x="2551113" y="48974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AutoShape 101"/>
          <p:cNvCxnSpPr>
            <a:cxnSpLocks noChangeShapeType="1"/>
            <a:stCxn id="7223" idx="5"/>
            <a:endCxn id="7226" idx="1"/>
          </p:cNvCxnSpPr>
          <p:nvPr/>
        </p:nvCxnSpPr>
        <p:spPr bwMode="auto">
          <a:xfrm>
            <a:off x="3582989" y="55864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AutoShape 102"/>
          <p:cNvCxnSpPr>
            <a:cxnSpLocks noChangeShapeType="1"/>
            <a:stCxn id="7224" idx="6"/>
            <a:endCxn id="7226" idx="2"/>
          </p:cNvCxnSpPr>
          <p:nvPr/>
        </p:nvCxnSpPr>
        <p:spPr bwMode="auto">
          <a:xfrm flipV="1">
            <a:off x="2713038" y="59483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AutoShape 103"/>
          <p:cNvCxnSpPr>
            <a:cxnSpLocks noChangeShapeType="1"/>
            <a:stCxn id="7221" idx="6"/>
            <a:endCxn id="7245" idx="1"/>
          </p:cNvCxnSpPr>
          <p:nvPr/>
        </p:nvCxnSpPr>
        <p:spPr bwMode="auto">
          <a:xfrm>
            <a:off x="3017839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3" name="AutoShape 104"/>
          <p:cNvCxnSpPr>
            <a:cxnSpLocks noChangeShapeType="1"/>
            <a:stCxn id="7225" idx="1"/>
            <a:endCxn id="7222" idx="5"/>
          </p:cNvCxnSpPr>
          <p:nvPr/>
        </p:nvCxnSpPr>
        <p:spPr bwMode="auto">
          <a:xfrm flipH="1" flipV="1">
            <a:off x="4945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4" name="AutoShape 105"/>
          <p:cNvCxnSpPr>
            <a:cxnSpLocks noChangeShapeType="1"/>
            <a:stCxn id="7246" idx="7"/>
            <a:endCxn id="7225" idx="3"/>
          </p:cNvCxnSpPr>
          <p:nvPr/>
        </p:nvCxnSpPr>
        <p:spPr bwMode="auto">
          <a:xfrm flipV="1">
            <a:off x="4989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5" name="Text Box 106"/>
          <p:cNvSpPr txBox="1">
            <a:spLocks noChangeArrowheads="1"/>
          </p:cNvSpPr>
          <p:nvPr/>
        </p:nvSpPr>
        <p:spPr bwMode="auto">
          <a:xfrm>
            <a:off x="5170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236" name="Text Box 107"/>
          <p:cNvSpPr txBox="1">
            <a:spLocks noChangeArrowheads="1"/>
          </p:cNvSpPr>
          <p:nvPr/>
        </p:nvSpPr>
        <p:spPr bwMode="auto">
          <a:xfrm>
            <a:off x="2330451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237" name="Text Box 108"/>
          <p:cNvSpPr txBox="1">
            <a:spLocks noChangeArrowheads="1"/>
          </p:cNvSpPr>
          <p:nvPr/>
        </p:nvSpPr>
        <p:spPr bwMode="auto">
          <a:xfrm>
            <a:off x="4170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3</a:t>
            </a:r>
          </a:p>
        </p:txBody>
      </p:sp>
      <p:sp>
        <p:nvSpPr>
          <p:cNvPr id="7238" name="Text Box 109"/>
          <p:cNvSpPr txBox="1">
            <a:spLocks noChangeArrowheads="1"/>
          </p:cNvSpPr>
          <p:nvPr/>
        </p:nvSpPr>
        <p:spPr bwMode="auto">
          <a:xfrm>
            <a:off x="2917826" y="50577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239" name="Text Box 110"/>
          <p:cNvSpPr txBox="1">
            <a:spLocks noChangeArrowheads="1"/>
          </p:cNvSpPr>
          <p:nvPr/>
        </p:nvSpPr>
        <p:spPr bwMode="auto">
          <a:xfrm>
            <a:off x="3270251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240" name="Text Box 111"/>
          <p:cNvSpPr txBox="1">
            <a:spLocks noChangeArrowheads="1"/>
          </p:cNvSpPr>
          <p:nvPr/>
        </p:nvSpPr>
        <p:spPr bwMode="auto">
          <a:xfrm>
            <a:off x="5222876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2</a:t>
            </a:r>
          </a:p>
        </p:txBody>
      </p:sp>
      <p:sp>
        <p:nvSpPr>
          <p:cNvPr id="7241" name="Text Box 112"/>
          <p:cNvSpPr txBox="1">
            <a:spLocks noChangeArrowheads="1"/>
          </p:cNvSpPr>
          <p:nvPr/>
        </p:nvSpPr>
        <p:spPr bwMode="auto">
          <a:xfrm>
            <a:off x="3408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242" name="Text Box 113"/>
          <p:cNvSpPr txBox="1">
            <a:spLocks noChangeArrowheads="1"/>
          </p:cNvSpPr>
          <p:nvPr/>
        </p:nvSpPr>
        <p:spPr bwMode="auto">
          <a:xfrm>
            <a:off x="3035301" y="5667376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7243" name="AutoShape 114"/>
          <p:cNvCxnSpPr>
            <a:cxnSpLocks noChangeShapeType="1"/>
            <a:stCxn id="7246" idx="0"/>
            <a:endCxn id="7222" idx="4"/>
          </p:cNvCxnSpPr>
          <p:nvPr/>
        </p:nvCxnSpPr>
        <p:spPr bwMode="auto">
          <a:xfrm flipH="1" flipV="1">
            <a:off x="4837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4" name="Text Box 115"/>
          <p:cNvSpPr txBox="1">
            <a:spLocks noChangeArrowheads="1"/>
          </p:cNvSpPr>
          <p:nvPr/>
        </p:nvSpPr>
        <p:spPr bwMode="auto">
          <a:xfrm>
            <a:off x="4551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245" name="Oval 116"/>
          <p:cNvSpPr>
            <a:spLocks noChangeArrowheads="1"/>
          </p:cNvSpPr>
          <p:nvPr/>
        </p:nvSpPr>
        <p:spPr bwMode="auto">
          <a:xfrm>
            <a:off x="4037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246" name="Oval 117"/>
          <p:cNvSpPr>
            <a:spLocks noChangeArrowheads="1"/>
          </p:cNvSpPr>
          <p:nvPr/>
        </p:nvSpPr>
        <p:spPr bwMode="auto">
          <a:xfrm>
            <a:off x="4729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247" name="AutoShape 118"/>
          <p:cNvCxnSpPr>
            <a:cxnSpLocks noChangeShapeType="1"/>
            <a:stCxn id="7245" idx="4"/>
            <a:endCxn id="7226" idx="0"/>
          </p:cNvCxnSpPr>
          <p:nvPr/>
        </p:nvCxnSpPr>
        <p:spPr bwMode="auto">
          <a:xfrm>
            <a:off x="4189413" y="51847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48" name="Text Box 119"/>
          <p:cNvSpPr txBox="1">
            <a:spLocks noChangeArrowheads="1"/>
          </p:cNvSpPr>
          <p:nvPr/>
        </p:nvSpPr>
        <p:spPr bwMode="auto">
          <a:xfrm>
            <a:off x="3638551" y="53625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249" name="AutoShape 120"/>
          <p:cNvCxnSpPr>
            <a:cxnSpLocks noChangeShapeType="1"/>
            <a:stCxn id="7245" idx="3"/>
            <a:endCxn id="7223" idx="7"/>
          </p:cNvCxnSpPr>
          <p:nvPr/>
        </p:nvCxnSpPr>
        <p:spPr bwMode="auto">
          <a:xfrm flipH="1">
            <a:off x="3582989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50" name="Text Box 121"/>
          <p:cNvSpPr txBox="1">
            <a:spLocks noChangeArrowheads="1"/>
          </p:cNvSpPr>
          <p:nvPr/>
        </p:nvSpPr>
        <p:spPr bwMode="auto">
          <a:xfrm>
            <a:off x="3570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7251" name="Freeform 122"/>
          <p:cNvSpPr>
            <a:spLocks/>
          </p:cNvSpPr>
          <p:nvPr/>
        </p:nvSpPr>
        <p:spPr bwMode="auto">
          <a:xfrm>
            <a:off x="8943975" y="2335213"/>
            <a:ext cx="1327150" cy="1255712"/>
          </a:xfrm>
          <a:custGeom>
            <a:avLst/>
            <a:gdLst>
              <a:gd name="T0" fmla="*/ 48 w 836"/>
              <a:gd name="T1" fmla="*/ 455 h 791"/>
              <a:gd name="T2" fmla="*/ 36 w 836"/>
              <a:gd name="T3" fmla="*/ 663 h 791"/>
              <a:gd name="T4" fmla="*/ 264 w 836"/>
              <a:gd name="T5" fmla="*/ 709 h 791"/>
              <a:gd name="T6" fmla="*/ 786 w 836"/>
              <a:gd name="T7" fmla="*/ 173 h 791"/>
              <a:gd name="T8" fmla="*/ 564 w 836"/>
              <a:gd name="T9" fmla="*/ 17 h 791"/>
              <a:gd name="T10" fmla="*/ 270 w 836"/>
              <a:gd name="T11" fmla="*/ 275 h 791"/>
              <a:gd name="T12" fmla="*/ 48 w 836"/>
              <a:gd name="T13" fmla="*/ 455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2" name="Freeform 124"/>
          <p:cNvSpPr>
            <a:spLocks/>
          </p:cNvSpPr>
          <p:nvPr/>
        </p:nvSpPr>
        <p:spPr bwMode="auto">
          <a:xfrm>
            <a:off x="8829675" y="1524001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3" name="Freeform 125"/>
          <p:cNvSpPr>
            <a:spLocks/>
          </p:cNvSpPr>
          <p:nvPr/>
        </p:nvSpPr>
        <p:spPr bwMode="auto">
          <a:xfrm>
            <a:off x="8212139" y="2003426"/>
            <a:ext cx="668337" cy="66992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4" name="Freeform 126"/>
          <p:cNvSpPr>
            <a:spLocks/>
          </p:cNvSpPr>
          <p:nvPr/>
        </p:nvSpPr>
        <p:spPr bwMode="auto">
          <a:xfrm>
            <a:off x="8178800" y="29448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5" name="Freeform 127"/>
          <p:cNvSpPr>
            <a:spLocks/>
          </p:cNvSpPr>
          <p:nvPr/>
        </p:nvSpPr>
        <p:spPr bwMode="auto">
          <a:xfrm>
            <a:off x="7531100" y="2559050"/>
            <a:ext cx="596900" cy="554038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6" name="Freeform 128"/>
          <p:cNvSpPr>
            <a:spLocks/>
          </p:cNvSpPr>
          <p:nvPr/>
        </p:nvSpPr>
        <p:spPr bwMode="auto">
          <a:xfrm>
            <a:off x="6580188" y="1758950"/>
            <a:ext cx="958850" cy="2052638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57" name="Oval 129"/>
          <p:cNvSpPr>
            <a:spLocks noChangeArrowheads="1"/>
          </p:cNvSpPr>
          <p:nvPr/>
        </p:nvSpPr>
        <p:spPr bwMode="auto">
          <a:xfrm>
            <a:off x="7061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258" name="Oval 130"/>
          <p:cNvSpPr>
            <a:spLocks noChangeArrowheads="1"/>
          </p:cNvSpPr>
          <p:nvPr/>
        </p:nvSpPr>
        <p:spPr bwMode="auto">
          <a:xfrm>
            <a:off x="9042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259" name="Oval 131"/>
          <p:cNvSpPr>
            <a:spLocks noChangeArrowheads="1"/>
          </p:cNvSpPr>
          <p:nvPr/>
        </p:nvSpPr>
        <p:spPr bwMode="auto">
          <a:xfrm>
            <a:off x="7680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260" name="Oval 132"/>
          <p:cNvSpPr>
            <a:spLocks noChangeArrowheads="1"/>
          </p:cNvSpPr>
          <p:nvPr/>
        </p:nvSpPr>
        <p:spPr bwMode="auto">
          <a:xfrm>
            <a:off x="6756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261" name="Oval 133"/>
          <p:cNvSpPr>
            <a:spLocks noChangeArrowheads="1"/>
          </p:cNvSpPr>
          <p:nvPr/>
        </p:nvSpPr>
        <p:spPr bwMode="auto">
          <a:xfrm>
            <a:off x="9728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262" name="Oval 134"/>
          <p:cNvSpPr>
            <a:spLocks noChangeArrowheads="1"/>
          </p:cNvSpPr>
          <p:nvPr/>
        </p:nvSpPr>
        <p:spPr bwMode="auto">
          <a:xfrm>
            <a:off x="8401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263" name="AutoShape 135"/>
          <p:cNvCxnSpPr>
            <a:cxnSpLocks noChangeShapeType="1"/>
            <a:stCxn id="7257" idx="5"/>
            <a:endCxn id="7259" idx="1"/>
          </p:cNvCxnSpPr>
          <p:nvPr/>
        </p:nvCxnSpPr>
        <p:spPr bwMode="auto">
          <a:xfrm>
            <a:off x="7321551" y="2243139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4" name="AutoShape 136"/>
          <p:cNvCxnSpPr>
            <a:cxnSpLocks noChangeShapeType="1"/>
            <a:stCxn id="7259" idx="3"/>
            <a:endCxn id="7260" idx="7"/>
          </p:cNvCxnSpPr>
          <p:nvPr/>
        </p:nvCxnSpPr>
        <p:spPr bwMode="auto">
          <a:xfrm flipH="1">
            <a:off x="7016751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5" name="AutoShape 137"/>
          <p:cNvCxnSpPr>
            <a:cxnSpLocks noChangeShapeType="1"/>
            <a:stCxn id="7257" idx="3"/>
            <a:endCxn id="7260" idx="0"/>
          </p:cNvCxnSpPr>
          <p:nvPr/>
        </p:nvCxnSpPr>
        <p:spPr bwMode="auto">
          <a:xfrm flipH="1">
            <a:off x="6908800" y="224313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6" name="AutoShape 138"/>
          <p:cNvCxnSpPr>
            <a:cxnSpLocks noChangeShapeType="1"/>
            <a:stCxn id="7259" idx="5"/>
            <a:endCxn id="7262" idx="1"/>
          </p:cNvCxnSpPr>
          <p:nvPr/>
        </p:nvCxnSpPr>
        <p:spPr bwMode="auto">
          <a:xfrm>
            <a:off x="7940676" y="293211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7" name="AutoShape 139"/>
          <p:cNvCxnSpPr>
            <a:cxnSpLocks noChangeShapeType="1"/>
            <a:stCxn id="7260" idx="6"/>
            <a:endCxn id="7262" idx="2"/>
          </p:cNvCxnSpPr>
          <p:nvPr/>
        </p:nvCxnSpPr>
        <p:spPr bwMode="auto">
          <a:xfrm flipV="1">
            <a:off x="7070725" y="329406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8" name="AutoShape 140"/>
          <p:cNvCxnSpPr>
            <a:cxnSpLocks noChangeShapeType="1"/>
            <a:stCxn id="7257" idx="6"/>
            <a:endCxn id="7281" idx="1"/>
          </p:cNvCxnSpPr>
          <p:nvPr/>
        </p:nvCxnSpPr>
        <p:spPr bwMode="auto">
          <a:xfrm>
            <a:off x="7375526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69" name="AutoShape 141"/>
          <p:cNvCxnSpPr>
            <a:cxnSpLocks noChangeShapeType="1"/>
            <a:stCxn id="7261" idx="1"/>
            <a:endCxn id="7258" idx="5"/>
          </p:cNvCxnSpPr>
          <p:nvPr/>
        </p:nvCxnSpPr>
        <p:spPr bwMode="auto">
          <a:xfrm flipH="1" flipV="1">
            <a:off x="9302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0" name="AutoShape 142"/>
          <p:cNvCxnSpPr>
            <a:cxnSpLocks noChangeShapeType="1"/>
            <a:stCxn id="7282" idx="7"/>
            <a:endCxn id="7261" idx="3"/>
          </p:cNvCxnSpPr>
          <p:nvPr/>
        </p:nvCxnSpPr>
        <p:spPr bwMode="auto">
          <a:xfrm flipV="1">
            <a:off x="9347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" name="Text Box 143"/>
          <p:cNvSpPr txBox="1">
            <a:spLocks noChangeArrowheads="1"/>
          </p:cNvSpPr>
          <p:nvPr/>
        </p:nvSpPr>
        <p:spPr bwMode="auto">
          <a:xfrm>
            <a:off x="9528176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272" name="Text Box 144"/>
          <p:cNvSpPr txBox="1">
            <a:spLocks noChangeArrowheads="1"/>
          </p:cNvSpPr>
          <p:nvPr/>
        </p:nvSpPr>
        <p:spPr bwMode="auto">
          <a:xfrm>
            <a:off x="6688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273" name="Text Box 145"/>
          <p:cNvSpPr txBox="1">
            <a:spLocks noChangeArrowheads="1"/>
          </p:cNvSpPr>
          <p:nvPr/>
        </p:nvSpPr>
        <p:spPr bwMode="auto">
          <a:xfrm>
            <a:off x="8528051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3</a:t>
            </a:r>
          </a:p>
        </p:txBody>
      </p:sp>
      <p:sp>
        <p:nvSpPr>
          <p:cNvPr id="7274" name="Text Box 146"/>
          <p:cNvSpPr txBox="1">
            <a:spLocks noChangeArrowheads="1"/>
          </p:cNvSpPr>
          <p:nvPr/>
        </p:nvSpPr>
        <p:spPr bwMode="auto">
          <a:xfrm>
            <a:off x="7275513" y="24034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275" name="Text Box 147"/>
          <p:cNvSpPr txBox="1">
            <a:spLocks noChangeArrowheads="1"/>
          </p:cNvSpPr>
          <p:nvPr/>
        </p:nvSpPr>
        <p:spPr bwMode="auto">
          <a:xfrm>
            <a:off x="7627939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276" name="Text Box 148"/>
          <p:cNvSpPr txBox="1">
            <a:spLocks noChangeArrowheads="1"/>
          </p:cNvSpPr>
          <p:nvPr/>
        </p:nvSpPr>
        <p:spPr bwMode="auto">
          <a:xfrm>
            <a:off x="9580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277" name="Text Box 149"/>
          <p:cNvSpPr txBox="1">
            <a:spLocks noChangeArrowheads="1"/>
          </p:cNvSpPr>
          <p:nvPr/>
        </p:nvSpPr>
        <p:spPr bwMode="auto">
          <a:xfrm>
            <a:off x="7766051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278" name="Text Box 150"/>
          <p:cNvSpPr txBox="1">
            <a:spLocks noChangeArrowheads="1"/>
          </p:cNvSpPr>
          <p:nvPr/>
        </p:nvSpPr>
        <p:spPr bwMode="auto">
          <a:xfrm>
            <a:off x="7392988" y="301307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7279" name="AutoShape 151"/>
          <p:cNvCxnSpPr>
            <a:cxnSpLocks noChangeShapeType="1"/>
            <a:stCxn id="7282" idx="0"/>
            <a:endCxn id="7258" idx="4"/>
          </p:cNvCxnSpPr>
          <p:nvPr/>
        </p:nvCxnSpPr>
        <p:spPr bwMode="auto">
          <a:xfrm flipH="1" flipV="1">
            <a:off x="9194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80" name="Text Box 152"/>
          <p:cNvSpPr txBox="1">
            <a:spLocks noChangeArrowheads="1"/>
          </p:cNvSpPr>
          <p:nvPr/>
        </p:nvSpPr>
        <p:spPr bwMode="auto">
          <a:xfrm>
            <a:off x="8909051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281" name="Oval 153"/>
          <p:cNvSpPr>
            <a:spLocks noChangeArrowheads="1"/>
          </p:cNvSpPr>
          <p:nvPr/>
        </p:nvSpPr>
        <p:spPr bwMode="auto">
          <a:xfrm>
            <a:off x="8394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282" name="Oval 154"/>
          <p:cNvSpPr>
            <a:spLocks noChangeArrowheads="1"/>
          </p:cNvSpPr>
          <p:nvPr/>
        </p:nvSpPr>
        <p:spPr bwMode="auto">
          <a:xfrm>
            <a:off x="9086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283" name="AutoShape 155"/>
          <p:cNvCxnSpPr>
            <a:cxnSpLocks noChangeShapeType="1"/>
            <a:stCxn id="7281" idx="4"/>
            <a:endCxn id="7262" idx="0"/>
          </p:cNvCxnSpPr>
          <p:nvPr/>
        </p:nvCxnSpPr>
        <p:spPr bwMode="auto">
          <a:xfrm>
            <a:off x="8547100" y="2530476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84" name="Text Box 156"/>
          <p:cNvSpPr txBox="1">
            <a:spLocks noChangeArrowheads="1"/>
          </p:cNvSpPr>
          <p:nvPr/>
        </p:nvSpPr>
        <p:spPr bwMode="auto">
          <a:xfrm>
            <a:off x="7996239" y="270827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285" name="AutoShape 157"/>
          <p:cNvCxnSpPr>
            <a:cxnSpLocks noChangeShapeType="1"/>
            <a:stCxn id="7281" idx="3"/>
            <a:endCxn id="7259" idx="7"/>
          </p:cNvCxnSpPr>
          <p:nvPr/>
        </p:nvCxnSpPr>
        <p:spPr bwMode="auto">
          <a:xfrm flipH="1">
            <a:off x="7940676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86" name="Text Box 158"/>
          <p:cNvSpPr txBox="1">
            <a:spLocks noChangeArrowheads="1"/>
          </p:cNvSpPr>
          <p:nvPr/>
        </p:nvSpPr>
        <p:spPr bwMode="auto">
          <a:xfrm>
            <a:off x="7927976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7287" name="Freeform 159"/>
          <p:cNvSpPr>
            <a:spLocks/>
          </p:cNvSpPr>
          <p:nvPr/>
        </p:nvSpPr>
        <p:spPr bwMode="auto">
          <a:xfrm>
            <a:off x="8993188" y="5000626"/>
            <a:ext cx="1327150" cy="1255713"/>
          </a:xfrm>
          <a:custGeom>
            <a:avLst/>
            <a:gdLst>
              <a:gd name="T0" fmla="*/ 48 w 836"/>
              <a:gd name="T1" fmla="*/ 455 h 791"/>
              <a:gd name="T2" fmla="*/ 36 w 836"/>
              <a:gd name="T3" fmla="*/ 663 h 791"/>
              <a:gd name="T4" fmla="*/ 264 w 836"/>
              <a:gd name="T5" fmla="*/ 709 h 791"/>
              <a:gd name="T6" fmla="*/ 786 w 836"/>
              <a:gd name="T7" fmla="*/ 173 h 791"/>
              <a:gd name="T8" fmla="*/ 564 w 836"/>
              <a:gd name="T9" fmla="*/ 17 h 791"/>
              <a:gd name="T10" fmla="*/ 270 w 836"/>
              <a:gd name="T11" fmla="*/ 275 h 791"/>
              <a:gd name="T12" fmla="*/ 48 w 836"/>
              <a:gd name="T13" fmla="*/ 455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88" name="Freeform 160"/>
          <p:cNvSpPr>
            <a:spLocks/>
          </p:cNvSpPr>
          <p:nvPr/>
        </p:nvSpPr>
        <p:spPr bwMode="auto">
          <a:xfrm>
            <a:off x="8878888" y="4189414"/>
            <a:ext cx="730250" cy="663575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89" name="Freeform 161"/>
          <p:cNvSpPr>
            <a:spLocks/>
          </p:cNvSpPr>
          <p:nvPr/>
        </p:nvSpPr>
        <p:spPr bwMode="auto">
          <a:xfrm>
            <a:off x="8262938" y="4668838"/>
            <a:ext cx="684212" cy="1674812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90" name="Freeform 163"/>
          <p:cNvSpPr>
            <a:spLocks/>
          </p:cNvSpPr>
          <p:nvPr/>
        </p:nvSpPr>
        <p:spPr bwMode="auto">
          <a:xfrm>
            <a:off x="7580313" y="5224464"/>
            <a:ext cx="596900" cy="554037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91" name="Freeform 164"/>
          <p:cNvSpPr>
            <a:spLocks/>
          </p:cNvSpPr>
          <p:nvPr/>
        </p:nvSpPr>
        <p:spPr bwMode="auto">
          <a:xfrm>
            <a:off x="6629400" y="4424364"/>
            <a:ext cx="958850" cy="2052637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7292" name="Oval 165"/>
          <p:cNvSpPr>
            <a:spLocks noChangeArrowheads="1"/>
          </p:cNvSpPr>
          <p:nvPr/>
        </p:nvSpPr>
        <p:spPr bwMode="auto">
          <a:xfrm>
            <a:off x="7110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7293" name="Oval 166"/>
          <p:cNvSpPr>
            <a:spLocks noChangeArrowheads="1"/>
          </p:cNvSpPr>
          <p:nvPr/>
        </p:nvSpPr>
        <p:spPr bwMode="auto">
          <a:xfrm>
            <a:off x="9091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7294" name="Oval 167"/>
          <p:cNvSpPr>
            <a:spLocks noChangeArrowheads="1"/>
          </p:cNvSpPr>
          <p:nvPr/>
        </p:nvSpPr>
        <p:spPr bwMode="auto">
          <a:xfrm>
            <a:off x="7729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7295" name="Oval 168"/>
          <p:cNvSpPr>
            <a:spLocks noChangeArrowheads="1"/>
          </p:cNvSpPr>
          <p:nvPr/>
        </p:nvSpPr>
        <p:spPr bwMode="auto">
          <a:xfrm>
            <a:off x="6805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7296" name="Oval 169"/>
          <p:cNvSpPr>
            <a:spLocks noChangeArrowheads="1"/>
          </p:cNvSpPr>
          <p:nvPr/>
        </p:nvSpPr>
        <p:spPr bwMode="auto">
          <a:xfrm>
            <a:off x="9777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7297" name="Oval 170"/>
          <p:cNvSpPr>
            <a:spLocks noChangeArrowheads="1"/>
          </p:cNvSpPr>
          <p:nvPr/>
        </p:nvSpPr>
        <p:spPr bwMode="auto">
          <a:xfrm>
            <a:off x="8450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7298" name="AutoShape 171"/>
          <p:cNvCxnSpPr>
            <a:cxnSpLocks noChangeShapeType="1"/>
            <a:stCxn id="7292" idx="5"/>
            <a:endCxn id="7294" idx="1"/>
          </p:cNvCxnSpPr>
          <p:nvPr/>
        </p:nvCxnSpPr>
        <p:spPr bwMode="auto">
          <a:xfrm>
            <a:off x="7370764" y="49085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99" name="AutoShape 172"/>
          <p:cNvCxnSpPr>
            <a:cxnSpLocks noChangeShapeType="1"/>
            <a:stCxn id="7294" idx="3"/>
            <a:endCxn id="7295" idx="7"/>
          </p:cNvCxnSpPr>
          <p:nvPr/>
        </p:nvCxnSpPr>
        <p:spPr bwMode="auto">
          <a:xfrm flipH="1">
            <a:off x="7065964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0" name="AutoShape 173"/>
          <p:cNvCxnSpPr>
            <a:cxnSpLocks noChangeShapeType="1"/>
            <a:stCxn id="7292" idx="3"/>
            <a:endCxn id="7295" idx="0"/>
          </p:cNvCxnSpPr>
          <p:nvPr/>
        </p:nvCxnSpPr>
        <p:spPr bwMode="auto">
          <a:xfrm flipH="1">
            <a:off x="6958013" y="49085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1" name="AutoShape 174"/>
          <p:cNvCxnSpPr>
            <a:cxnSpLocks noChangeShapeType="1"/>
            <a:stCxn id="7294" idx="5"/>
            <a:endCxn id="7297" idx="1"/>
          </p:cNvCxnSpPr>
          <p:nvPr/>
        </p:nvCxnSpPr>
        <p:spPr bwMode="auto">
          <a:xfrm>
            <a:off x="7989889" y="55975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2" name="AutoShape 175"/>
          <p:cNvCxnSpPr>
            <a:cxnSpLocks noChangeShapeType="1"/>
            <a:stCxn id="7295" idx="6"/>
            <a:endCxn id="7297" idx="2"/>
          </p:cNvCxnSpPr>
          <p:nvPr/>
        </p:nvCxnSpPr>
        <p:spPr bwMode="auto">
          <a:xfrm flipV="1">
            <a:off x="7119938" y="59594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3" name="AutoShape 176"/>
          <p:cNvCxnSpPr>
            <a:cxnSpLocks noChangeShapeType="1"/>
            <a:stCxn id="7292" idx="6"/>
            <a:endCxn id="7316" idx="1"/>
          </p:cNvCxnSpPr>
          <p:nvPr/>
        </p:nvCxnSpPr>
        <p:spPr bwMode="auto">
          <a:xfrm>
            <a:off x="7424739" y="47910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4" name="AutoShape 177"/>
          <p:cNvCxnSpPr>
            <a:cxnSpLocks noChangeShapeType="1"/>
            <a:stCxn id="7296" idx="1"/>
            <a:endCxn id="7293" idx="5"/>
          </p:cNvCxnSpPr>
          <p:nvPr/>
        </p:nvCxnSpPr>
        <p:spPr bwMode="auto">
          <a:xfrm flipH="1" flipV="1">
            <a:off x="9351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05" name="AutoShape 178"/>
          <p:cNvCxnSpPr>
            <a:cxnSpLocks noChangeShapeType="1"/>
            <a:stCxn id="7317" idx="7"/>
            <a:endCxn id="7296" idx="3"/>
          </p:cNvCxnSpPr>
          <p:nvPr/>
        </p:nvCxnSpPr>
        <p:spPr bwMode="auto">
          <a:xfrm flipV="1">
            <a:off x="9396413" y="54006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06" name="Text Box 179"/>
          <p:cNvSpPr txBox="1">
            <a:spLocks noChangeArrowheads="1"/>
          </p:cNvSpPr>
          <p:nvPr/>
        </p:nvSpPr>
        <p:spPr bwMode="auto">
          <a:xfrm>
            <a:off x="9577388" y="46736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4</a:t>
            </a:r>
          </a:p>
        </p:txBody>
      </p:sp>
      <p:sp>
        <p:nvSpPr>
          <p:cNvPr id="7307" name="Text Box 180"/>
          <p:cNvSpPr txBox="1">
            <a:spLocks noChangeArrowheads="1"/>
          </p:cNvSpPr>
          <p:nvPr/>
        </p:nvSpPr>
        <p:spPr bwMode="auto">
          <a:xfrm>
            <a:off x="6737351" y="51562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308" name="Text Box 181"/>
          <p:cNvSpPr txBox="1">
            <a:spLocks noChangeArrowheads="1"/>
          </p:cNvSpPr>
          <p:nvPr/>
        </p:nvSpPr>
        <p:spPr bwMode="auto">
          <a:xfrm>
            <a:off x="8577263" y="5283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309" name="Text Box 182"/>
          <p:cNvSpPr txBox="1">
            <a:spLocks noChangeArrowheads="1"/>
          </p:cNvSpPr>
          <p:nvPr/>
        </p:nvSpPr>
        <p:spPr bwMode="auto">
          <a:xfrm>
            <a:off x="7324726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7310" name="Text Box 183"/>
          <p:cNvSpPr txBox="1">
            <a:spLocks noChangeArrowheads="1"/>
          </p:cNvSpPr>
          <p:nvPr/>
        </p:nvSpPr>
        <p:spPr bwMode="auto">
          <a:xfrm>
            <a:off x="7677151" y="60452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7311" name="Text Box 184"/>
          <p:cNvSpPr txBox="1">
            <a:spLocks noChangeArrowheads="1"/>
          </p:cNvSpPr>
          <p:nvPr/>
        </p:nvSpPr>
        <p:spPr bwMode="auto">
          <a:xfrm>
            <a:off x="9629776" y="55308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312" name="Text Box 185"/>
          <p:cNvSpPr txBox="1">
            <a:spLocks noChangeArrowheads="1"/>
          </p:cNvSpPr>
          <p:nvPr/>
        </p:nvSpPr>
        <p:spPr bwMode="auto">
          <a:xfrm>
            <a:off x="7815263" y="4521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7313" name="Text Box 186"/>
          <p:cNvSpPr txBox="1">
            <a:spLocks noChangeArrowheads="1"/>
          </p:cNvSpPr>
          <p:nvPr/>
        </p:nvSpPr>
        <p:spPr bwMode="auto">
          <a:xfrm>
            <a:off x="7442201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7314" name="AutoShape 187"/>
          <p:cNvCxnSpPr>
            <a:cxnSpLocks noChangeShapeType="1"/>
            <a:stCxn id="7317" idx="0"/>
            <a:endCxn id="7293" idx="4"/>
          </p:cNvCxnSpPr>
          <p:nvPr/>
        </p:nvCxnSpPr>
        <p:spPr bwMode="auto">
          <a:xfrm flipH="1" flipV="1">
            <a:off x="9244013" y="46831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15" name="Text Box 188"/>
          <p:cNvSpPr txBox="1">
            <a:spLocks noChangeArrowheads="1"/>
          </p:cNvSpPr>
          <p:nvPr/>
        </p:nvSpPr>
        <p:spPr bwMode="auto">
          <a:xfrm>
            <a:off x="8958263" y="49720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7316" name="Oval 189"/>
          <p:cNvSpPr>
            <a:spLocks noChangeArrowheads="1"/>
          </p:cNvSpPr>
          <p:nvPr/>
        </p:nvSpPr>
        <p:spPr bwMode="auto">
          <a:xfrm>
            <a:off x="8443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7317" name="Oval 190"/>
          <p:cNvSpPr>
            <a:spLocks noChangeArrowheads="1"/>
          </p:cNvSpPr>
          <p:nvPr/>
        </p:nvSpPr>
        <p:spPr bwMode="auto">
          <a:xfrm>
            <a:off x="9136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7318" name="AutoShape 191"/>
          <p:cNvCxnSpPr>
            <a:cxnSpLocks noChangeShapeType="1"/>
            <a:stCxn id="7316" idx="4"/>
            <a:endCxn id="7297" idx="0"/>
          </p:cNvCxnSpPr>
          <p:nvPr/>
        </p:nvCxnSpPr>
        <p:spPr bwMode="auto">
          <a:xfrm>
            <a:off x="8596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19" name="Text Box 192"/>
          <p:cNvSpPr txBox="1">
            <a:spLocks noChangeArrowheads="1"/>
          </p:cNvSpPr>
          <p:nvPr/>
        </p:nvSpPr>
        <p:spPr bwMode="auto">
          <a:xfrm>
            <a:off x="8045451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7320" name="AutoShape 193"/>
          <p:cNvCxnSpPr>
            <a:cxnSpLocks noChangeShapeType="1"/>
            <a:stCxn id="7316" idx="3"/>
            <a:endCxn id="7294" idx="7"/>
          </p:cNvCxnSpPr>
          <p:nvPr/>
        </p:nvCxnSpPr>
        <p:spPr bwMode="auto">
          <a:xfrm flipH="1">
            <a:off x="7989889" y="51514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21" name="Text Box 194"/>
          <p:cNvSpPr txBox="1">
            <a:spLocks noChangeArrowheads="1"/>
          </p:cNvSpPr>
          <p:nvPr/>
        </p:nvSpPr>
        <p:spPr bwMode="auto">
          <a:xfrm>
            <a:off x="7977188" y="49403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827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 b="0"/>
              <a:t>Campus Tour</a:t>
            </a:r>
          </a:p>
        </p:txBody>
      </p:sp>
      <p:sp>
        <p:nvSpPr>
          <p:cNvPr id="8197" name="AutoShape 3"/>
          <p:cNvSpPr>
            <a:spLocks noChangeArrowheads="1"/>
          </p:cNvSpPr>
          <p:nvPr/>
        </p:nvSpPr>
        <p:spPr bwMode="auto">
          <a:xfrm rot="5400000">
            <a:off x="81676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		four steps</a:t>
            </a:r>
          </a:p>
        </p:txBody>
      </p:sp>
      <p:sp>
        <p:nvSpPr>
          <p:cNvPr id="8198" name="AutoShape 4"/>
          <p:cNvSpPr>
            <a:spLocks noChangeArrowheads="1"/>
          </p:cNvSpPr>
          <p:nvPr/>
        </p:nvSpPr>
        <p:spPr bwMode="auto">
          <a:xfrm rot="8100000" flipH="1" flipV="1">
            <a:off x="5815014" y="3933826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two steps</a:t>
            </a:r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 rot="5400000">
            <a:off x="3748088" y="3779838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200" name="Freeform 6"/>
          <p:cNvSpPr>
            <a:spLocks/>
          </p:cNvSpPr>
          <p:nvPr/>
        </p:nvSpPr>
        <p:spPr bwMode="auto">
          <a:xfrm>
            <a:off x="4568825" y="1447800"/>
            <a:ext cx="1335088" cy="2078038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Freeform 8"/>
          <p:cNvSpPr>
            <a:spLocks/>
          </p:cNvSpPr>
          <p:nvPr/>
        </p:nvSpPr>
        <p:spPr bwMode="auto">
          <a:xfrm>
            <a:off x="3917951" y="1938338"/>
            <a:ext cx="684213" cy="1674812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3235325" y="2493964"/>
            <a:ext cx="596900" cy="554037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3" name="Freeform 10"/>
          <p:cNvSpPr>
            <a:spLocks/>
          </p:cNvSpPr>
          <p:nvPr/>
        </p:nvSpPr>
        <p:spPr bwMode="auto">
          <a:xfrm>
            <a:off x="2284413" y="1693864"/>
            <a:ext cx="958850" cy="2052637"/>
          </a:xfrm>
          <a:custGeom>
            <a:avLst/>
            <a:gdLst>
              <a:gd name="T0" fmla="*/ 136 w 604"/>
              <a:gd name="T1" fmla="*/ 418 h 1293"/>
              <a:gd name="T2" fmla="*/ 22 w 604"/>
              <a:gd name="T3" fmla="*/ 988 h 1293"/>
              <a:gd name="T4" fmla="*/ 100 w 604"/>
              <a:gd name="T5" fmla="*/ 1204 h 1293"/>
              <a:gd name="T6" fmla="*/ 316 w 604"/>
              <a:gd name="T7" fmla="*/ 1192 h 1293"/>
              <a:gd name="T8" fmla="*/ 418 w 604"/>
              <a:gd name="T9" fmla="*/ 598 h 1293"/>
              <a:gd name="T10" fmla="*/ 589 w 604"/>
              <a:gd name="T11" fmla="*/ 177 h 1293"/>
              <a:gd name="T12" fmla="*/ 328 w 604"/>
              <a:gd name="T13" fmla="*/ 40 h 1293"/>
              <a:gd name="T14" fmla="*/ 136 w 604"/>
              <a:gd name="T15" fmla="*/ 418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2765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4746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3384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2460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5432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4105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210" name="AutoShape 17"/>
          <p:cNvCxnSpPr>
            <a:cxnSpLocks noChangeShapeType="1"/>
            <a:stCxn id="8204" idx="5"/>
            <a:endCxn id="8206" idx="1"/>
          </p:cNvCxnSpPr>
          <p:nvPr/>
        </p:nvCxnSpPr>
        <p:spPr bwMode="auto">
          <a:xfrm>
            <a:off x="3025776" y="2178051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8"/>
          <p:cNvCxnSpPr>
            <a:cxnSpLocks noChangeShapeType="1"/>
            <a:stCxn id="8206" idx="3"/>
            <a:endCxn id="8207" idx="7"/>
          </p:cNvCxnSpPr>
          <p:nvPr/>
        </p:nvCxnSpPr>
        <p:spPr bwMode="auto">
          <a:xfrm flipH="1">
            <a:off x="2720976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9"/>
          <p:cNvCxnSpPr>
            <a:cxnSpLocks noChangeShapeType="1"/>
            <a:stCxn id="8204" idx="3"/>
            <a:endCxn id="8207" idx="0"/>
          </p:cNvCxnSpPr>
          <p:nvPr/>
        </p:nvCxnSpPr>
        <p:spPr bwMode="auto">
          <a:xfrm flipH="1">
            <a:off x="2613025" y="2178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0"/>
          <p:cNvCxnSpPr>
            <a:cxnSpLocks noChangeShapeType="1"/>
            <a:stCxn id="8206" idx="5"/>
            <a:endCxn id="8209" idx="1"/>
          </p:cNvCxnSpPr>
          <p:nvPr/>
        </p:nvCxnSpPr>
        <p:spPr bwMode="auto">
          <a:xfrm>
            <a:off x="3644901" y="2867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1"/>
          <p:cNvCxnSpPr>
            <a:cxnSpLocks noChangeShapeType="1"/>
            <a:stCxn id="8207" idx="6"/>
            <a:endCxn id="8209" idx="2"/>
          </p:cNvCxnSpPr>
          <p:nvPr/>
        </p:nvCxnSpPr>
        <p:spPr bwMode="auto">
          <a:xfrm flipV="1">
            <a:off x="2774950" y="3228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2"/>
          <p:cNvCxnSpPr>
            <a:cxnSpLocks noChangeShapeType="1"/>
            <a:stCxn id="8204" idx="6"/>
            <a:endCxn id="8228" idx="1"/>
          </p:cNvCxnSpPr>
          <p:nvPr/>
        </p:nvCxnSpPr>
        <p:spPr bwMode="auto">
          <a:xfrm>
            <a:off x="3079751" y="2060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3"/>
          <p:cNvCxnSpPr>
            <a:cxnSpLocks noChangeShapeType="1"/>
            <a:stCxn id="8208" idx="1"/>
            <a:endCxn id="8205" idx="5"/>
          </p:cNvCxnSpPr>
          <p:nvPr/>
        </p:nvCxnSpPr>
        <p:spPr bwMode="auto">
          <a:xfrm flipH="1" flipV="1">
            <a:off x="5006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4"/>
          <p:cNvCxnSpPr>
            <a:cxnSpLocks noChangeShapeType="1"/>
            <a:stCxn id="8229" idx="7"/>
            <a:endCxn id="8208" idx="3"/>
          </p:cNvCxnSpPr>
          <p:nvPr/>
        </p:nvCxnSpPr>
        <p:spPr bwMode="auto">
          <a:xfrm flipV="1">
            <a:off x="5051425" y="2670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5232401" y="19431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2392363" y="2425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232276" y="255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2979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5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3332164" y="3314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223" name="Text Box 30"/>
          <p:cNvSpPr txBox="1">
            <a:spLocks noChangeArrowheads="1"/>
          </p:cNvSpPr>
          <p:nvPr/>
        </p:nvSpPr>
        <p:spPr bwMode="auto">
          <a:xfrm>
            <a:off x="5284788" y="28003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4" name="Text Box 31"/>
          <p:cNvSpPr txBox="1">
            <a:spLocks noChangeArrowheads="1"/>
          </p:cNvSpPr>
          <p:nvPr/>
        </p:nvSpPr>
        <p:spPr bwMode="auto">
          <a:xfrm>
            <a:off x="3470276" y="1790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3097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226" name="AutoShape 33"/>
          <p:cNvCxnSpPr>
            <a:cxnSpLocks noChangeShapeType="1"/>
            <a:stCxn id="8229" idx="0"/>
            <a:endCxn id="8205" idx="4"/>
          </p:cNvCxnSpPr>
          <p:nvPr/>
        </p:nvCxnSpPr>
        <p:spPr bwMode="auto">
          <a:xfrm flipH="1" flipV="1">
            <a:off x="4899025" y="1952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4613276" y="22415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228" name="Oval 35"/>
          <p:cNvSpPr>
            <a:spLocks noChangeArrowheads="1"/>
          </p:cNvSpPr>
          <p:nvPr/>
        </p:nvSpPr>
        <p:spPr bwMode="auto">
          <a:xfrm>
            <a:off x="4098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229" name="Oval 36"/>
          <p:cNvSpPr>
            <a:spLocks noChangeArrowheads="1"/>
          </p:cNvSpPr>
          <p:nvPr/>
        </p:nvSpPr>
        <p:spPr bwMode="auto">
          <a:xfrm>
            <a:off x="4791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230" name="AutoShape 37"/>
          <p:cNvCxnSpPr>
            <a:cxnSpLocks noChangeShapeType="1"/>
            <a:stCxn id="8228" idx="4"/>
            <a:endCxn id="8209" idx="0"/>
          </p:cNvCxnSpPr>
          <p:nvPr/>
        </p:nvCxnSpPr>
        <p:spPr bwMode="auto">
          <a:xfrm>
            <a:off x="4251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3700464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232" name="AutoShape 39"/>
          <p:cNvCxnSpPr>
            <a:cxnSpLocks noChangeShapeType="1"/>
            <a:stCxn id="8228" idx="3"/>
            <a:endCxn id="8206" idx="7"/>
          </p:cNvCxnSpPr>
          <p:nvPr/>
        </p:nvCxnSpPr>
        <p:spPr bwMode="auto">
          <a:xfrm flipH="1">
            <a:off x="3644901" y="2420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3" name="Text Box 40"/>
          <p:cNvSpPr txBox="1">
            <a:spLocks noChangeArrowheads="1"/>
          </p:cNvSpPr>
          <p:nvPr/>
        </p:nvSpPr>
        <p:spPr bwMode="auto">
          <a:xfrm>
            <a:off x="3632201" y="22098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8234" name="Freeform 41"/>
          <p:cNvSpPr>
            <a:spLocks/>
          </p:cNvSpPr>
          <p:nvPr/>
        </p:nvSpPr>
        <p:spPr bwMode="auto">
          <a:xfrm>
            <a:off x="4532314" y="4114800"/>
            <a:ext cx="1335087" cy="2078038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5" name="Freeform 42"/>
          <p:cNvSpPr>
            <a:spLocks/>
          </p:cNvSpPr>
          <p:nvPr/>
        </p:nvSpPr>
        <p:spPr bwMode="auto">
          <a:xfrm>
            <a:off x="3881438" y="4605338"/>
            <a:ext cx="684212" cy="1674812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6" name="Freeform 44"/>
          <p:cNvSpPr>
            <a:spLocks/>
          </p:cNvSpPr>
          <p:nvPr/>
        </p:nvSpPr>
        <p:spPr bwMode="auto">
          <a:xfrm>
            <a:off x="2252664" y="4343401"/>
            <a:ext cx="1508125" cy="1985963"/>
          </a:xfrm>
          <a:custGeom>
            <a:avLst/>
            <a:gdLst>
              <a:gd name="T0" fmla="*/ 19 w 950"/>
              <a:gd name="T1" fmla="*/ 999 h 1251"/>
              <a:gd name="T2" fmla="*/ 97 w 950"/>
              <a:gd name="T3" fmla="*/ 1215 h 1251"/>
              <a:gd name="T4" fmla="*/ 313 w 950"/>
              <a:gd name="T5" fmla="*/ 1203 h 1251"/>
              <a:gd name="T6" fmla="*/ 375 w 950"/>
              <a:gd name="T7" fmla="*/ 924 h 1251"/>
              <a:gd name="T8" fmla="*/ 399 w 950"/>
              <a:gd name="T9" fmla="*/ 546 h 1251"/>
              <a:gd name="T10" fmla="*/ 657 w 950"/>
              <a:gd name="T11" fmla="*/ 780 h 1251"/>
              <a:gd name="T12" fmla="*/ 915 w 950"/>
              <a:gd name="T13" fmla="*/ 804 h 1251"/>
              <a:gd name="T14" fmla="*/ 867 w 950"/>
              <a:gd name="T15" fmla="*/ 486 h 1251"/>
              <a:gd name="T16" fmla="*/ 675 w 950"/>
              <a:gd name="T17" fmla="*/ 390 h 1251"/>
              <a:gd name="T18" fmla="*/ 477 w 950"/>
              <a:gd name="T19" fmla="*/ 66 h 1251"/>
              <a:gd name="T20" fmla="*/ 147 w 950"/>
              <a:gd name="T21" fmla="*/ 156 h 1251"/>
              <a:gd name="T22" fmla="*/ 19 w 950"/>
              <a:gd name="T23" fmla="*/ 999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2728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4710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3348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2424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5395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4068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243" name="AutoShape 51"/>
          <p:cNvCxnSpPr>
            <a:cxnSpLocks noChangeShapeType="1"/>
            <a:stCxn id="8237" idx="5"/>
            <a:endCxn id="8239" idx="1"/>
          </p:cNvCxnSpPr>
          <p:nvPr/>
        </p:nvCxnSpPr>
        <p:spPr bwMode="auto">
          <a:xfrm>
            <a:off x="2989264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AutoShape 52"/>
          <p:cNvCxnSpPr>
            <a:cxnSpLocks noChangeShapeType="1"/>
            <a:stCxn id="8239" idx="3"/>
            <a:endCxn id="8240" idx="7"/>
          </p:cNvCxnSpPr>
          <p:nvPr/>
        </p:nvCxnSpPr>
        <p:spPr bwMode="auto">
          <a:xfrm flipH="1">
            <a:off x="2684464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AutoShape 53"/>
          <p:cNvCxnSpPr>
            <a:cxnSpLocks noChangeShapeType="1"/>
            <a:stCxn id="8237" idx="3"/>
            <a:endCxn id="8240" idx="0"/>
          </p:cNvCxnSpPr>
          <p:nvPr/>
        </p:nvCxnSpPr>
        <p:spPr bwMode="auto">
          <a:xfrm flipH="1">
            <a:off x="2576513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6" name="AutoShape 54"/>
          <p:cNvCxnSpPr>
            <a:cxnSpLocks noChangeShapeType="1"/>
            <a:stCxn id="8239" idx="5"/>
            <a:endCxn id="8242" idx="1"/>
          </p:cNvCxnSpPr>
          <p:nvPr/>
        </p:nvCxnSpPr>
        <p:spPr bwMode="auto">
          <a:xfrm>
            <a:off x="3608389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7" name="AutoShape 55"/>
          <p:cNvCxnSpPr>
            <a:cxnSpLocks noChangeShapeType="1"/>
            <a:stCxn id="8240" idx="6"/>
            <a:endCxn id="8242" idx="2"/>
          </p:cNvCxnSpPr>
          <p:nvPr/>
        </p:nvCxnSpPr>
        <p:spPr bwMode="auto">
          <a:xfrm flipV="1">
            <a:off x="2738438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8" name="AutoShape 56"/>
          <p:cNvCxnSpPr>
            <a:cxnSpLocks noChangeShapeType="1"/>
            <a:stCxn id="8237" idx="6"/>
            <a:endCxn id="8261" idx="1"/>
          </p:cNvCxnSpPr>
          <p:nvPr/>
        </p:nvCxnSpPr>
        <p:spPr bwMode="auto">
          <a:xfrm>
            <a:off x="3043239" y="4727576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9" name="AutoShape 57"/>
          <p:cNvCxnSpPr>
            <a:cxnSpLocks noChangeShapeType="1"/>
            <a:stCxn id="8241" idx="1"/>
            <a:endCxn id="8238" idx="5"/>
          </p:cNvCxnSpPr>
          <p:nvPr/>
        </p:nvCxnSpPr>
        <p:spPr bwMode="auto">
          <a:xfrm flipH="1" flipV="1">
            <a:off x="4970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0" name="AutoShape 58"/>
          <p:cNvCxnSpPr>
            <a:cxnSpLocks noChangeShapeType="1"/>
            <a:stCxn id="8262" idx="7"/>
            <a:endCxn id="8241" idx="3"/>
          </p:cNvCxnSpPr>
          <p:nvPr/>
        </p:nvCxnSpPr>
        <p:spPr bwMode="auto">
          <a:xfrm flipV="1">
            <a:off x="5014913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5195888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2355851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4195763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2943226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3295651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5248276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3433763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3060701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259" name="AutoShape 67"/>
          <p:cNvCxnSpPr>
            <a:cxnSpLocks noChangeShapeType="1"/>
            <a:stCxn id="8262" idx="0"/>
            <a:endCxn id="8238" idx="4"/>
          </p:cNvCxnSpPr>
          <p:nvPr/>
        </p:nvCxnSpPr>
        <p:spPr bwMode="auto">
          <a:xfrm flipH="1" flipV="1">
            <a:off x="4862513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0" name="Text Box 68"/>
          <p:cNvSpPr txBox="1">
            <a:spLocks noChangeArrowheads="1"/>
          </p:cNvSpPr>
          <p:nvPr/>
        </p:nvSpPr>
        <p:spPr bwMode="auto">
          <a:xfrm>
            <a:off x="4576763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4062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4754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263" name="AutoShape 71"/>
          <p:cNvCxnSpPr>
            <a:cxnSpLocks noChangeShapeType="1"/>
            <a:stCxn id="8261" idx="4"/>
            <a:endCxn id="8242" idx="0"/>
          </p:cNvCxnSpPr>
          <p:nvPr/>
        </p:nvCxnSpPr>
        <p:spPr bwMode="auto">
          <a:xfrm>
            <a:off x="4214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4" name="Text Box 72"/>
          <p:cNvSpPr txBox="1">
            <a:spLocks noChangeArrowheads="1"/>
          </p:cNvSpPr>
          <p:nvPr/>
        </p:nvSpPr>
        <p:spPr bwMode="auto">
          <a:xfrm>
            <a:off x="3663951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265" name="AutoShape 73"/>
          <p:cNvCxnSpPr>
            <a:cxnSpLocks noChangeShapeType="1"/>
            <a:stCxn id="8261" idx="3"/>
            <a:endCxn id="8239" idx="7"/>
          </p:cNvCxnSpPr>
          <p:nvPr/>
        </p:nvCxnSpPr>
        <p:spPr bwMode="auto">
          <a:xfrm flipH="1">
            <a:off x="3608389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6" name="Text Box 74"/>
          <p:cNvSpPr txBox="1">
            <a:spLocks noChangeArrowheads="1"/>
          </p:cNvSpPr>
          <p:nvPr/>
        </p:nvSpPr>
        <p:spPr bwMode="auto">
          <a:xfrm>
            <a:off x="3595688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8267" name="Freeform 75"/>
          <p:cNvSpPr>
            <a:spLocks/>
          </p:cNvSpPr>
          <p:nvPr/>
        </p:nvSpPr>
        <p:spPr bwMode="auto">
          <a:xfrm>
            <a:off x="8985250" y="1468439"/>
            <a:ext cx="1335088" cy="2078037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68" name="Freeform 76"/>
          <p:cNvSpPr>
            <a:spLocks/>
          </p:cNvSpPr>
          <p:nvPr/>
        </p:nvSpPr>
        <p:spPr bwMode="auto">
          <a:xfrm>
            <a:off x="8334376" y="1958976"/>
            <a:ext cx="684213" cy="1674813"/>
          </a:xfrm>
          <a:custGeom>
            <a:avLst/>
            <a:gdLst>
              <a:gd name="T0" fmla="*/ 34 w 431"/>
              <a:gd name="T1" fmla="*/ 191 h 1055"/>
              <a:gd name="T2" fmla="*/ 81 w 431"/>
              <a:gd name="T3" fmla="*/ 527 h 1055"/>
              <a:gd name="T4" fmla="*/ 81 w 431"/>
              <a:gd name="T5" fmla="*/ 917 h 1055"/>
              <a:gd name="T6" fmla="*/ 345 w 431"/>
              <a:gd name="T7" fmla="*/ 929 h 1055"/>
              <a:gd name="T8" fmla="*/ 412 w 431"/>
              <a:gd name="T9" fmla="*/ 163 h 1055"/>
              <a:gd name="T10" fmla="*/ 228 w 431"/>
              <a:gd name="T11" fmla="*/ 5 h 1055"/>
              <a:gd name="T12" fmla="*/ 34 w 431"/>
              <a:gd name="T13" fmla="*/ 191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69" name="Freeform 77"/>
          <p:cNvSpPr>
            <a:spLocks/>
          </p:cNvSpPr>
          <p:nvPr/>
        </p:nvSpPr>
        <p:spPr bwMode="auto">
          <a:xfrm>
            <a:off x="6705601" y="1697038"/>
            <a:ext cx="1508125" cy="1985962"/>
          </a:xfrm>
          <a:custGeom>
            <a:avLst/>
            <a:gdLst>
              <a:gd name="T0" fmla="*/ 19 w 950"/>
              <a:gd name="T1" fmla="*/ 999 h 1251"/>
              <a:gd name="T2" fmla="*/ 97 w 950"/>
              <a:gd name="T3" fmla="*/ 1215 h 1251"/>
              <a:gd name="T4" fmla="*/ 313 w 950"/>
              <a:gd name="T5" fmla="*/ 1203 h 1251"/>
              <a:gd name="T6" fmla="*/ 375 w 950"/>
              <a:gd name="T7" fmla="*/ 924 h 1251"/>
              <a:gd name="T8" fmla="*/ 399 w 950"/>
              <a:gd name="T9" fmla="*/ 546 h 1251"/>
              <a:gd name="T10" fmla="*/ 657 w 950"/>
              <a:gd name="T11" fmla="*/ 780 h 1251"/>
              <a:gd name="T12" fmla="*/ 915 w 950"/>
              <a:gd name="T13" fmla="*/ 804 h 1251"/>
              <a:gd name="T14" fmla="*/ 867 w 950"/>
              <a:gd name="T15" fmla="*/ 486 h 1251"/>
              <a:gd name="T16" fmla="*/ 675 w 950"/>
              <a:gd name="T17" fmla="*/ 390 h 1251"/>
              <a:gd name="T18" fmla="*/ 477 w 950"/>
              <a:gd name="T19" fmla="*/ 66 h 1251"/>
              <a:gd name="T20" fmla="*/ 147 w 950"/>
              <a:gd name="T21" fmla="*/ 156 h 1251"/>
              <a:gd name="T22" fmla="*/ 19 w 950"/>
              <a:gd name="T23" fmla="*/ 999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70" name="Oval 78"/>
          <p:cNvSpPr>
            <a:spLocks noChangeArrowheads="1"/>
          </p:cNvSpPr>
          <p:nvPr/>
        </p:nvSpPr>
        <p:spPr bwMode="auto">
          <a:xfrm>
            <a:off x="7181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271" name="Oval 79"/>
          <p:cNvSpPr>
            <a:spLocks noChangeArrowheads="1"/>
          </p:cNvSpPr>
          <p:nvPr/>
        </p:nvSpPr>
        <p:spPr bwMode="auto">
          <a:xfrm>
            <a:off x="9163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272" name="Oval 80"/>
          <p:cNvSpPr>
            <a:spLocks noChangeArrowheads="1"/>
          </p:cNvSpPr>
          <p:nvPr/>
        </p:nvSpPr>
        <p:spPr bwMode="auto">
          <a:xfrm>
            <a:off x="7800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273" name="Oval 81"/>
          <p:cNvSpPr>
            <a:spLocks noChangeArrowheads="1"/>
          </p:cNvSpPr>
          <p:nvPr/>
        </p:nvSpPr>
        <p:spPr bwMode="auto">
          <a:xfrm>
            <a:off x="6877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274" name="Oval 82"/>
          <p:cNvSpPr>
            <a:spLocks noChangeArrowheads="1"/>
          </p:cNvSpPr>
          <p:nvPr/>
        </p:nvSpPr>
        <p:spPr bwMode="auto">
          <a:xfrm>
            <a:off x="9848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275" name="Oval 83"/>
          <p:cNvSpPr>
            <a:spLocks noChangeArrowheads="1"/>
          </p:cNvSpPr>
          <p:nvPr/>
        </p:nvSpPr>
        <p:spPr bwMode="auto">
          <a:xfrm>
            <a:off x="8521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276" name="AutoShape 84"/>
          <p:cNvCxnSpPr>
            <a:cxnSpLocks noChangeShapeType="1"/>
            <a:stCxn id="8270" idx="5"/>
            <a:endCxn id="8272" idx="1"/>
          </p:cNvCxnSpPr>
          <p:nvPr/>
        </p:nvCxnSpPr>
        <p:spPr bwMode="auto">
          <a:xfrm>
            <a:off x="7442201" y="2198689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77" name="AutoShape 85"/>
          <p:cNvCxnSpPr>
            <a:cxnSpLocks noChangeShapeType="1"/>
            <a:stCxn id="8272" idx="3"/>
            <a:endCxn id="8273" idx="7"/>
          </p:cNvCxnSpPr>
          <p:nvPr/>
        </p:nvCxnSpPr>
        <p:spPr bwMode="auto">
          <a:xfrm flipH="1">
            <a:off x="7137401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78" name="AutoShape 86"/>
          <p:cNvCxnSpPr>
            <a:cxnSpLocks noChangeShapeType="1"/>
            <a:stCxn id="8270" idx="3"/>
            <a:endCxn id="8273" idx="0"/>
          </p:cNvCxnSpPr>
          <p:nvPr/>
        </p:nvCxnSpPr>
        <p:spPr bwMode="auto">
          <a:xfrm flipH="1">
            <a:off x="7029450" y="2198689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79" name="AutoShape 87"/>
          <p:cNvCxnSpPr>
            <a:cxnSpLocks noChangeShapeType="1"/>
            <a:stCxn id="8272" idx="5"/>
            <a:endCxn id="8275" idx="1"/>
          </p:cNvCxnSpPr>
          <p:nvPr/>
        </p:nvCxnSpPr>
        <p:spPr bwMode="auto">
          <a:xfrm>
            <a:off x="8061326" y="2887664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0" name="AutoShape 88"/>
          <p:cNvCxnSpPr>
            <a:cxnSpLocks noChangeShapeType="1"/>
            <a:stCxn id="8273" idx="6"/>
            <a:endCxn id="8275" idx="2"/>
          </p:cNvCxnSpPr>
          <p:nvPr/>
        </p:nvCxnSpPr>
        <p:spPr bwMode="auto">
          <a:xfrm flipV="1">
            <a:off x="7191375" y="3249614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1" name="AutoShape 89"/>
          <p:cNvCxnSpPr>
            <a:cxnSpLocks noChangeShapeType="1"/>
            <a:stCxn id="8270" idx="6"/>
            <a:endCxn id="8294" idx="1"/>
          </p:cNvCxnSpPr>
          <p:nvPr/>
        </p:nvCxnSpPr>
        <p:spPr bwMode="auto">
          <a:xfrm>
            <a:off x="7496176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2" name="AutoShape 90"/>
          <p:cNvCxnSpPr>
            <a:cxnSpLocks noChangeShapeType="1"/>
            <a:stCxn id="8274" idx="1"/>
            <a:endCxn id="8271" idx="5"/>
          </p:cNvCxnSpPr>
          <p:nvPr/>
        </p:nvCxnSpPr>
        <p:spPr bwMode="auto">
          <a:xfrm flipH="1" flipV="1">
            <a:off x="9423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3" name="AutoShape 91"/>
          <p:cNvCxnSpPr>
            <a:cxnSpLocks noChangeShapeType="1"/>
            <a:stCxn id="8295" idx="7"/>
            <a:endCxn id="8274" idx="3"/>
          </p:cNvCxnSpPr>
          <p:nvPr/>
        </p:nvCxnSpPr>
        <p:spPr bwMode="auto">
          <a:xfrm flipV="1">
            <a:off x="9467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9648826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6808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86" name="Text Box 94"/>
          <p:cNvSpPr txBox="1">
            <a:spLocks noChangeArrowheads="1"/>
          </p:cNvSpPr>
          <p:nvPr/>
        </p:nvSpPr>
        <p:spPr bwMode="auto">
          <a:xfrm>
            <a:off x="8648701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87" name="Text Box 95"/>
          <p:cNvSpPr txBox="1">
            <a:spLocks noChangeArrowheads="1"/>
          </p:cNvSpPr>
          <p:nvPr/>
        </p:nvSpPr>
        <p:spPr bwMode="auto">
          <a:xfrm>
            <a:off x="7396163" y="23590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88" name="Text Box 96"/>
          <p:cNvSpPr txBox="1">
            <a:spLocks noChangeArrowheads="1"/>
          </p:cNvSpPr>
          <p:nvPr/>
        </p:nvSpPr>
        <p:spPr bwMode="auto">
          <a:xfrm>
            <a:off x="7748589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289" name="Text Box 97"/>
          <p:cNvSpPr txBox="1">
            <a:spLocks noChangeArrowheads="1"/>
          </p:cNvSpPr>
          <p:nvPr/>
        </p:nvSpPr>
        <p:spPr bwMode="auto">
          <a:xfrm>
            <a:off x="9701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90" name="Text Box 98"/>
          <p:cNvSpPr txBox="1">
            <a:spLocks noChangeArrowheads="1"/>
          </p:cNvSpPr>
          <p:nvPr/>
        </p:nvSpPr>
        <p:spPr bwMode="auto">
          <a:xfrm>
            <a:off x="7886701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8291" name="Text Box 99"/>
          <p:cNvSpPr txBox="1">
            <a:spLocks noChangeArrowheads="1"/>
          </p:cNvSpPr>
          <p:nvPr/>
        </p:nvSpPr>
        <p:spPr bwMode="auto">
          <a:xfrm>
            <a:off x="7513638" y="2968626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292" name="AutoShape 100"/>
          <p:cNvCxnSpPr>
            <a:cxnSpLocks noChangeShapeType="1"/>
            <a:stCxn id="8295" idx="0"/>
            <a:endCxn id="8271" idx="4"/>
          </p:cNvCxnSpPr>
          <p:nvPr/>
        </p:nvCxnSpPr>
        <p:spPr bwMode="auto">
          <a:xfrm flipH="1" flipV="1">
            <a:off x="9315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3" name="Text Box 101"/>
          <p:cNvSpPr txBox="1">
            <a:spLocks noChangeArrowheads="1"/>
          </p:cNvSpPr>
          <p:nvPr/>
        </p:nvSpPr>
        <p:spPr bwMode="auto">
          <a:xfrm>
            <a:off x="9029701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294" name="Oval 102"/>
          <p:cNvSpPr>
            <a:spLocks noChangeArrowheads="1"/>
          </p:cNvSpPr>
          <p:nvPr/>
        </p:nvSpPr>
        <p:spPr bwMode="auto">
          <a:xfrm>
            <a:off x="8515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295" name="Oval 103"/>
          <p:cNvSpPr>
            <a:spLocks noChangeArrowheads="1"/>
          </p:cNvSpPr>
          <p:nvPr/>
        </p:nvSpPr>
        <p:spPr bwMode="auto">
          <a:xfrm>
            <a:off x="9207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296" name="AutoShape 104"/>
          <p:cNvCxnSpPr>
            <a:cxnSpLocks noChangeShapeType="1"/>
            <a:stCxn id="8294" idx="4"/>
            <a:endCxn id="8275" idx="0"/>
          </p:cNvCxnSpPr>
          <p:nvPr/>
        </p:nvCxnSpPr>
        <p:spPr bwMode="auto">
          <a:xfrm>
            <a:off x="8667750" y="2486026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8116889" y="2663826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298" name="AutoShape 106"/>
          <p:cNvCxnSpPr>
            <a:cxnSpLocks noChangeShapeType="1"/>
            <a:stCxn id="8294" idx="3"/>
            <a:endCxn id="8272" idx="7"/>
          </p:cNvCxnSpPr>
          <p:nvPr/>
        </p:nvCxnSpPr>
        <p:spPr bwMode="auto">
          <a:xfrm flipH="1">
            <a:off x="8061326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8048626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  <p:sp>
        <p:nvSpPr>
          <p:cNvPr id="8300" name="Freeform 108"/>
          <p:cNvSpPr>
            <a:spLocks/>
          </p:cNvSpPr>
          <p:nvPr/>
        </p:nvSpPr>
        <p:spPr bwMode="auto">
          <a:xfrm>
            <a:off x="9018589" y="4114800"/>
            <a:ext cx="1335087" cy="2078038"/>
          </a:xfrm>
          <a:custGeom>
            <a:avLst/>
            <a:gdLst>
              <a:gd name="T0" fmla="*/ 98 w 841"/>
              <a:gd name="T1" fmla="*/ 973 h 1309"/>
              <a:gd name="T2" fmla="*/ 86 w 841"/>
              <a:gd name="T3" fmla="*/ 1181 h 1309"/>
              <a:gd name="T4" fmla="*/ 314 w 841"/>
              <a:gd name="T5" fmla="*/ 1227 h 1309"/>
              <a:gd name="T6" fmla="*/ 836 w 841"/>
              <a:gd name="T7" fmla="*/ 691 h 1309"/>
              <a:gd name="T8" fmla="*/ 344 w 841"/>
              <a:gd name="T9" fmla="*/ 91 h 1309"/>
              <a:gd name="T10" fmla="*/ 44 w 841"/>
              <a:gd name="T11" fmla="*/ 145 h 1309"/>
              <a:gd name="T12" fmla="*/ 80 w 841"/>
              <a:gd name="T13" fmla="*/ 325 h 1309"/>
              <a:gd name="T14" fmla="*/ 410 w 841"/>
              <a:gd name="T15" fmla="*/ 655 h 1309"/>
              <a:gd name="T16" fmla="*/ 320 w 841"/>
              <a:gd name="T17" fmla="*/ 793 h 1309"/>
              <a:gd name="T18" fmla="*/ 98 w 841"/>
              <a:gd name="T19" fmla="*/ 973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01" name="Freeform 110"/>
          <p:cNvSpPr>
            <a:spLocks/>
          </p:cNvSpPr>
          <p:nvPr/>
        </p:nvSpPr>
        <p:spPr bwMode="auto">
          <a:xfrm>
            <a:off x="6738939" y="4346575"/>
            <a:ext cx="2306637" cy="2012950"/>
          </a:xfrm>
          <a:custGeom>
            <a:avLst/>
            <a:gdLst>
              <a:gd name="T0" fmla="*/ 19 w 1453"/>
              <a:gd name="T1" fmla="*/ 997 h 1268"/>
              <a:gd name="T2" fmla="*/ 97 w 1453"/>
              <a:gd name="T3" fmla="*/ 1213 h 1268"/>
              <a:gd name="T4" fmla="*/ 313 w 1453"/>
              <a:gd name="T5" fmla="*/ 1201 h 1268"/>
              <a:gd name="T6" fmla="*/ 375 w 1453"/>
              <a:gd name="T7" fmla="*/ 922 h 1268"/>
              <a:gd name="T8" fmla="*/ 399 w 1453"/>
              <a:gd name="T9" fmla="*/ 544 h 1268"/>
              <a:gd name="T10" fmla="*/ 657 w 1453"/>
              <a:gd name="T11" fmla="*/ 778 h 1268"/>
              <a:gd name="T12" fmla="*/ 819 w 1453"/>
              <a:gd name="T13" fmla="*/ 838 h 1268"/>
              <a:gd name="T14" fmla="*/ 921 w 1453"/>
              <a:gd name="T15" fmla="*/ 736 h 1268"/>
              <a:gd name="T16" fmla="*/ 909 w 1453"/>
              <a:gd name="T17" fmla="*/ 568 h 1268"/>
              <a:gd name="T18" fmla="*/ 735 w 1453"/>
              <a:gd name="T19" fmla="*/ 502 h 1268"/>
              <a:gd name="T20" fmla="*/ 645 w 1453"/>
              <a:gd name="T21" fmla="*/ 352 h 1268"/>
              <a:gd name="T22" fmla="*/ 981 w 1453"/>
              <a:gd name="T23" fmla="*/ 364 h 1268"/>
              <a:gd name="T24" fmla="*/ 1131 w 1453"/>
              <a:gd name="T25" fmla="*/ 598 h 1268"/>
              <a:gd name="T26" fmla="*/ 1095 w 1453"/>
              <a:gd name="T27" fmla="*/ 1012 h 1268"/>
              <a:gd name="T28" fmla="*/ 1155 w 1453"/>
              <a:gd name="T29" fmla="*/ 1174 h 1268"/>
              <a:gd name="T30" fmla="*/ 1395 w 1453"/>
              <a:gd name="T31" fmla="*/ 1108 h 1268"/>
              <a:gd name="T32" fmla="*/ 1353 w 1453"/>
              <a:gd name="T33" fmla="*/ 214 h 1268"/>
              <a:gd name="T34" fmla="*/ 795 w 1453"/>
              <a:gd name="T35" fmla="*/ 70 h 1268"/>
              <a:gd name="T36" fmla="*/ 147 w 1453"/>
              <a:gd name="T37" fmla="*/ 154 h 1268"/>
              <a:gd name="T38" fmla="*/ 19 w 1453"/>
              <a:gd name="T39" fmla="*/ 99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302" name="Oval 111"/>
          <p:cNvSpPr>
            <a:spLocks noChangeArrowheads="1"/>
          </p:cNvSpPr>
          <p:nvPr/>
        </p:nvSpPr>
        <p:spPr bwMode="auto">
          <a:xfrm>
            <a:off x="7215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8303" name="Oval 112"/>
          <p:cNvSpPr>
            <a:spLocks noChangeArrowheads="1"/>
          </p:cNvSpPr>
          <p:nvPr/>
        </p:nvSpPr>
        <p:spPr bwMode="auto">
          <a:xfrm>
            <a:off x="9196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G</a:t>
            </a:r>
          </a:p>
        </p:txBody>
      </p:sp>
      <p:sp>
        <p:nvSpPr>
          <p:cNvPr id="8304" name="Oval 113"/>
          <p:cNvSpPr>
            <a:spLocks noChangeArrowheads="1"/>
          </p:cNvSpPr>
          <p:nvPr/>
        </p:nvSpPr>
        <p:spPr bwMode="auto">
          <a:xfrm>
            <a:off x="7834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8305" name="Oval 114"/>
          <p:cNvSpPr>
            <a:spLocks noChangeArrowheads="1"/>
          </p:cNvSpPr>
          <p:nvPr/>
        </p:nvSpPr>
        <p:spPr bwMode="auto">
          <a:xfrm>
            <a:off x="6910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8306" name="Oval 115"/>
          <p:cNvSpPr>
            <a:spLocks noChangeArrowheads="1"/>
          </p:cNvSpPr>
          <p:nvPr/>
        </p:nvSpPr>
        <p:spPr bwMode="auto">
          <a:xfrm>
            <a:off x="9882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8307" name="Oval 116"/>
          <p:cNvSpPr>
            <a:spLocks noChangeArrowheads="1"/>
          </p:cNvSpPr>
          <p:nvPr/>
        </p:nvSpPr>
        <p:spPr bwMode="auto">
          <a:xfrm>
            <a:off x="8555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cxnSp>
        <p:nvCxnSpPr>
          <p:cNvPr id="8308" name="AutoShape 117"/>
          <p:cNvCxnSpPr>
            <a:cxnSpLocks noChangeShapeType="1"/>
            <a:stCxn id="8302" idx="5"/>
            <a:endCxn id="8304" idx="1"/>
          </p:cNvCxnSpPr>
          <p:nvPr/>
        </p:nvCxnSpPr>
        <p:spPr bwMode="auto">
          <a:xfrm>
            <a:off x="7475539" y="4845051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9" name="AutoShape 118"/>
          <p:cNvCxnSpPr>
            <a:cxnSpLocks noChangeShapeType="1"/>
            <a:stCxn id="8304" idx="3"/>
            <a:endCxn id="8305" idx="7"/>
          </p:cNvCxnSpPr>
          <p:nvPr/>
        </p:nvCxnSpPr>
        <p:spPr bwMode="auto">
          <a:xfrm flipH="1">
            <a:off x="7170739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0" name="AutoShape 119"/>
          <p:cNvCxnSpPr>
            <a:cxnSpLocks noChangeShapeType="1"/>
            <a:stCxn id="8302" idx="3"/>
            <a:endCxn id="8305" idx="0"/>
          </p:cNvCxnSpPr>
          <p:nvPr/>
        </p:nvCxnSpPr>
        <p:spPr bwMode="auto">
          <a:xfrm flipH="1">
            <a:off x="7062788" y="4845051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1" name="AutoShape 120"/>
          <p:cNvCxnSpPr>
            <a:cxnSpLocks noChangeShapeType="1"/>
            <a:stCxn id="8304" idx="5"/>
            <a:endCxn id="8307" idx="1"/>
          </p:cNvCxnSpPr>
          <p:nvPr/>
        </p:nvCxnSpPr>
        <p:spPr bwMode="auto">
          <a:xfrm>
            <a:off x="8094664" y="5534026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2" name="AutoShape 121"/>
          <p:cNvCxnSpPr>
            <a:cxnSpLocks noChangeShapeType="1"/>
            <a:stCxn id="8305" idx="6"/>
            <a:endCxn id="8307" idx="2"/>
          </p:cNvCxnSpPr>
          <p:nvPr/>
        </p:nvCxnSpPr>
        <p:spPr bwMode="auto">
          <a:xfrm flipV="1">
            <a:off x="7224713" y="5895976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3" name="AutoShape 122"/>
          <p:cNvCxnSpPr>
            <a:cxnSpLocks noChangeShapeType="1"/>
            <a:stCxn id="8302" idx="6"/>
            <a:endCxn id="8326" idx="1"/>
          </p:cNvCxnSpPr>
          <p:nvPr/>
        </p:nvCxnSpPr>
        <p:spPr bwMode="auto">
          <a:xfrm>
            <a:off x="7529514" y="4727576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4" name="AutoShape 123"/>
          <p:cNvCxnSpPr>
            <a:cxnSpLocks noChangeShapeType="1"/>
            <a:stCxn id="8306" idx="1"/>
            <a:endCxn id="8303" idx="5"/>
          </p:cNvCxnSpPr>
          <p:nvPr/>
        </p:nvCxnSpPr>
        <p:spPr bwMode="auto">
          <a:xfrm flipH="1" flipV="1">
            <a:off x="9456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15" name="AutoShape 124"/>
          <p:cNvCxnSpPr>
            <a:cxnSpLocks noChangeShapeType="1"/>
            <a:stCxn id="8327" idx="7"/>
            <a:endCxn id="8306" idx="3"/>
          </p:cNvCxnSpPr>
          <p:nvPr/>
        </p:nvCxnSpPr>
        <p:spPr bwMode="auto">
          <a:xfrm flipV="1">
            <a:off x="9501188" y="5337176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16" name="Text Box 125"/>
          <p:cNvSpPr txBox="1">
            <a:spLocks noChangeArrowheads="1"/>
          </p:cNvSpPr>
          <p:nvPr/>
        </p:nvSpPr>
        <p:spPr bwMode="auto">
          <a:xfrm>
            <a:off x="9682163" y="46101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317" name="Text Box 126"/>
          <p:cNvSpPr txBox="1">
            <a:spLocks noChangeArrowheads="1"/>
          </p:cNvSpPr>
          <p:nvPr/>
        </p:nvSpPr>
        <p:spPr bwMode="auto">
          <a:xfrm>
            <a:off x="6842126" y="509270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18" name="Text Box 127"/>
          <p:cNvSpPr txBox="1">
            <a:spLocks noChangeArrowheads="1"/>
          </p:cNvSpPr>
          <p:nvPr/>
        </p:nvSpPr>
        <p:spPr bwMode="auto">
          <a:xfrm>
            <a:off x="8682038" y="5219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319" name="Text Box 128"/>
          <p:cNvSpPr txBox="1">
            <a:spLocks noChangeArrowheads="1"/>
          </p:cNvSpPr>
          <p:nvPr/>
        </p:nvSpPr>
        <p:spPr bwMode="auto">
          <a:xfrm>
            <a:off x="7429501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320" name="Text Box 129"/>
          <p:cNvSpPr txBox="1">
            <a:spLocks noChangeArrowheads="1"/>
          </p:cNvSpPr>
          <p:nvPr/>
        </p:nvSpPr>
        <p:spPr bwMode="auto">
          <a:xfrm>
            <a:off x="7781926" y="5981701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10</a:t>
            </a:r>
          </a:p>
        </p:txBody>
      </p:sp>
      <p:sp>
        <p:nvSpPr>
          <p:cNvPr id="8321" name="Text Box 130"/>
          <p:cNvSpPr txBox="1">
            <a:spLocks noChangeArrowheads="1"/>
          </p:cNvSpPr>
          <p:nvPr/>
        </p:nvSpPr>
        <p:spPr bwMode="auto">
          <a:xfrm>
            <a:off x="9734551" y="5467351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22" name="Text Box 131"/>
          <p:cNvSpPr txBox="1">
            <a:spLocks noChangeArrowheads="1"/>
          </p:cNvSpPr>
          <p:nvPr/>
        </p:nvSpPr>
        <p:spPr bwMode="auto">
          <a:xfrm>
            <a:off x="7920038" y="44577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323" name="Text Box 132"/>
          <p:cNvSpPr txBox="1">
            <a:spLocks noChangeArrowheads="1"/>
          </p:cNvSpPr>
          <p:nvPr/>
        </p:nvSpPr>
        <p:spPr bwMode="auto">
          <a:xfrm>
            <a:off x="7546976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cxnSp>
        <p:nvCxnSpPr>
          <p:cNvPr id="8324" name="AutoShape 133"/>
          <p:cNvCxnSpPr>
            <a:cxnSpLocks noChangeShapeType="1"/>
            <a:stCxn id="8327" idx="0"/>
            <a:endCxn id="8303" idx="4"/>
          </p:cNvCxnSpPr>
          <p:nvPr/>
        </p:nvCxnSpPr>
        <p:spPr bwMode="auto">
          <a:xfrm flipH="1" flipV="1">
            <a:off x="9348788" y="4619626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5" name="Text Box 134"/>
          <p:cNvSpPr txBox="1">
            <a:spLocks noChangeArrowheads="1"/>
          </p:cNvSpPr>
          <p:nvPr/>
        </p:nvSpPr>
        <p:spPr bwMode="auto">
          <a:xfrm>
            <a:off x="9063038" y="49085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8326" name="Oval 135"/>
          <p:cNvSpPr>
            <a:spLocks noChangeArrowheads="1"/>
          </p:cNvSpPr>
          <p:nvPr/>
        </p:nvSpPr>
        <p:spPr bwMode="auto">
          <a:xfrm>
            <a:off x="8548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sp>
        <p:nvSpPr>
          <p:cNvPr id="8327" name="Oval 136"/>
          <p:cNvSpPr>
            <a:spLocks noChangeArrowheads="1"/>
          </p:cNvSpPr>
          <p:nvPr/>
        </p:nvSpPr>
        <p:spPr bwMode="auto">
          <a:xfrm>
            <a:off x="9240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H</a:t>
            </a:r>
          </a:p>
        </p:txBody>
      </p:sp>
      <p:cxnSp>
        <p:nvCxnSpPr>
          <p:cNvPr id="8328" name="AutoShape 137"/>
          <p:cNvCxnSpPr>
            <a:cxnSpLocks noChangeShapeType="1"/>
            <a:stCxn id="8326" idx="4"/>
            <a:endCxn id="8307" idx="0"/>
          </p:cNvCxnSpPr>
          <p:nvPr/>
        </p:nvCxnSpPr>
        <p:spPr bwMode="auto">
          <a:xfrm>
            <a:off x="8701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29" name="Text Box 138"/>
          <p:cNvSpPr txBox="1">
            <a:spLocks noChangeArrowheads="1"/>
          </p:cNvSpPr>
          <p:nvPr/>
        </p:nvSpPr>
        <p:spPr bwMode="auto">
          <a:xfrm>
            <a:off x="8150226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11</a:t>
            </a:r>
          </a:p>
        </p:txBody>
      </p:sp>
      <p:cxnSp>
        <p:nvCxnSpPr>
          <p:cNvPr id="8330" name="AutoShape 139"/>
          <p:cNvCxnSpPr>
            <a:cxnSpLocks noChangeShapeType="1"/>
            <a:stCxn id="8326" idx="3"/>
            <a:endCxn id="8304" idx="7"/>
          </p:cNvCxnSpPr>
          <p:nvPr/>
        </p:nvCxnSpPr>
        <p:spPr bwMode="auto">
          <a:xfrm flipH="1">
            <a:off x="8094664" y="5087939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1" name="Text Box 140"/>
          <p:cNvSpPr txBox="1">
            <a:spLocks noChangeArrowheads="1"/>
          </p:cNvSpPr>
          <p:nvPr/>
        </p:nvSpPr>
        <p:spPr bwMode="auto">
          <a:xfrm>
            <a:off x="8081963" y="4876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573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Partition Implementation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/>
              <a:t>Partition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 set is represented the sequence of its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A position stores a reference back to the sequence itself (for operation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The position of an element in the sequence serves as locator for the element in the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/>
              <a:t>In operation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/>
              <a:t>, we move the elements of the smaller sequence into to the larger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/>
              <a:t>Worst-case running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makeSet, find</a:t>
            </a:r>
            <a:r>
              <a:rPr lang="en-US" altLang="lv-LV" sz="1800"/>
              <a:t>: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(1)</a:t>
            </a:r>
            <a:endParaRPr lang="en-US" altLang="lv-LV" sz="180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1800"/>
              <a:t>: </a:t>
            </a:r>
            <a:r>
              <a:rPr lang="en-US" altLang="lv-LV" sz="1800" b="1" i="1">
                <a:latin typeface="Times New Roman" panose="02020603050405020304" pitchFamily="18" charset="0"/>
              </a:rPr>
              <a:t>O</a:t>
            </a:r>
            <a:r>
              <a:rPr lang="en-US" altLang="lv-LV" sz="1800">
                <a:latin typeface="Times New Roman" panose="02020603050405020304" pitchFamily="18" charset="0"/>
              </a:rPr>
              <a:t>(min(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A</a:t>
            </a:r>
            <a:r>
              <a:rPr lang="en-US" altLang="lv-LV" sz="1800" b="1" i="1">
                <a:latin typeface="Times New Roman" panose="02020603050405020304" pitchFamily="18" charset="0"/>
              </a:rPr>
              <a:t>,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 b="1" i="1" baseline="-25000">
                <a:latin typeface="Times New Roman" panose="02020603050405020304" pitchFamily="18" charset="0"/>
              </a:rPr>
              <a:t>B</a:t>
            </a:r>
            <a:r>
              <a:rPr lang="en-US" altLang="lv-LV" sz="180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Amortized analysis</a:t>
            </a:r>
          </a:p>
          <a:p>
            <a:pPr lvl="1" eaLnBrk="1" hangingPunct="1"/>
            <a:r>
              <a:rPr lang="en-US" altLang="lv-LV" sz="1800" dirty="0"/>
              <a:t>Consider a series of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/>
              <a:t> </a:t>
            </a:r>
            <a:r>
              <a:rPr lang="en-US" altLang="lv-LV" sz="1800" dirty="0" err="1"/>
              <a:t>Partiton</a:t>
            </a:r>
            <a:r>
              <a:rPr lang="en-US" altLang="lv-LV" sz="1800" dirty="0"/>
              <a:t> ADT operations that includes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/>
              <a:t> </a:t>
            </a:r>
            <a:r>
              <a:rPr lang="en-US" altLang="lv-LV" sz="1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operations </a:t>
            </a:r>
          </a:p>
          <a:p>
            <a:pPr lvl="1" eaLnBrk="1" hangingPunct="1"/>
            <a:r>
              <a:rPr lang="en-US" altLang="lv-LV" sz="1800" dirty="0"/>
              <a:t>Each time we move an element into a new sequence, the size of its set at least doubles</a:t>
            </a:r>
          </a:p>
          <a:p>
            <a:pPr lvl="1" eaLnBrk="1" hangingPunct="1"/>
            <a:r>
              <a:rPr lang="en-US" altLang="lv-LV" sz="1800" dirty="0"/>
              <a:t>An element is moved at most </a:t>
            </a:r>
            <a:r>
              <a:rPr lang="en-US" altLang="lv-LV" sz="1800" dirty="0">
                <a:latin typeface="Times New Roman" panose="02020603050405020304" pitchFamily="18" charset="0"/>
              </a:rPr>
              <a:t>log</a:t>
            </a:r>
            <a:r>
              <a:rPr lang="en-US" altLang="lv-LV" sz="1800" baseline="-25000" dirty="0">
                <a:latin typeface="Times New Roman" panose="02020603050405020304" pitchFamily="18" charset="0"/>
              </a:rPr>
              <a:t>2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/>
              <a:t>times</a:t>
            </a:r>
          </a:p>
          <a:p>
            <a:pPr lvl="1" eaLnBrk="1" hangingPunct="1"/>
            <a:r>
              <a:rPr lang="en-US" altLang="lv-LV" sz="1800" dirty="0"/>
              <a:t>Moving an element takes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(1) </a:t>
            </a:r>
            <a:r>
              <a:rPr lang="en-US" altLang="lv-LV" sz="1800" dirty="0"/>
              <a:t>time</a:t>
            </a:r>
          </a:p>
          <a:p>
            <a:pPr lvl="1" eaLnBrk="1" hangingPunct="1"/>
            <a:r>
              <a:rPr lang="en-US" altLang="lv-LV" sz="1800" dirty="0"/>
              <a:t>The total time for the series of operations is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dirty="0">
                <a:latin typeface="Symbol" panose="05050102010706020507" pitchFamily="18" charset="2"/>
                <a:sym typeface="Symbol" panose="05050102010706020507" pitchFamily="18" charset="2"/>
              </a:rPr>
              <a:t></a:t>
            </a:r>
            <a:r>
              <a:rPr lang="en-US" altLang="lv-LV" sz="1800" dirty="0">
                <a:latin typeface="Times New Roman" panose="02020603050405020304" pitchFamily="18" charset="0"/>
              </a:rPr>
              <a:t>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 log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07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 of Kruskal’s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lv-LV"/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Methods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vertices</a:t>
            </a:r>
            <a:r>
              <a:rPr lang="en-US" altLang="lv-LV" sz="2000"/>
              <a:t> and edges are called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Method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endVertices</a:t>
            </a:r>
            <a:r>
              <a:rPr lang="en-US" altLang="lv-LV" sz="2000"/>
              <a:t> is called 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/>
              <a:t>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perform 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lv-LV" sz="2000"/>
              <a:t> operations and </a:t>
            </a:r>
            <a:r>
              <a:rPr lang="en-US" altLang="lv-LV" sz="2000" b="1" i="1">
                <a:latin typeface="Times New Roman" panose="02020603050405020304" pitchFamily="18" charset="0"/>
              </a:rPr>
              <a:t>m</a:t>
            </a:r>
            <a:r>
              <a:rPr lang="en-US" altLang="lv-LV" sz="2000"/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removeMin</a:t>
            </a:r>
            <a:r>
              <a:rPr lang="en-US" altLang="lv-LV" sz="2000"/>
              <a:t>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Partition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perform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makeSet</a:t>
            </a:r>
            <a:r>
              <a:rPr lang="en-US" altLang="lv-LV" sz="2000"/>
              <a:t> operations,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find</a:t>
            </a:r>
            <a:r>
              <a:rPr lang="en-US" altLang="lv-LV" sz="2000"/>
              <a:t> operations and no more than </a:t>
            </a:r>
            <a:r>
              <a:rPr lang="en-US" altLang="lv-LV" sz="2000" b="1" i="1">
                <a:latin typeface="Times New Roman" panose="02020603050405020304" pitchFamily="18" charset="0"/>
              </a:rPr>
              <a:t>n </a:t>
            </a:r>
            <a:r>
              <a:rPr lang="en-US" altLang="lv-LV" sz="2000">
                <a:latin typeface="Symbol" panose="05050102010706020507" pitchFamily="18" charset="2"/>
              </a:rPr>
              <a:t>-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Times New Roman" panose="02020603050405020304" pitchFamily="18" charset="0"/>
              </a:rPr>
              <a:t>1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union</a:t>
            </a:r>
            <a:r>
              <a:rPr lang="en-US" altLang="lv-LV" sz="2000"/>
              <a:t> operations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/>
              <a:t>We set vertex labels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times and get them </a:t>
            </a:r>
            <a:r>
              <a:rPr lang="en-US" altLang="lv-LV" sz="2000">
                <a:latin typeface="Times New Roman" panose="02020603050405020304" pitchFamily="18" charset="0"/>
              </a:rPr>
              <a:t>2</a:t>
            </a:r>
            <a:r>
              <a:rPr lang="en-US" altLang="lv-LV" sz="2000" b="1" i="1">
                <a:latin typeface="Times New Roman" panose="02020603050405020304" pitchFamily="18" charset="0"/>
              </a:rPr>
              <a:t>m </a:t>
            </a:r>
            <a:r>
              <a:rPr lang="en-US" altLang="lv-LV" sz="2000"/>
              <a:t>times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/>
              <a:t>Kruskal’s algorithm runs in time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((</a:t>
            </a:r>
            <a:r>
              <a:rPr lang="en-US" altLang="lv-LV" b="1" i="1">
                <a:latin typeface="Times New Roman" panose="02020603050405020304" pitchFamily="18" charset="0"/>
              </a:rPr>
              <a:t>n </a:t>
            </a:r>
            <a:r>
              <a:rPr lang="en-US" altLang="lv-LV">
                <a:latin typeface="Symbol" panose="05050102010706020507" pitchFamily="18" charset="2"/>
              </a:rPr>
              <a:t>+</a:t>
            </a:r>
            <a:r>
              <a:rPr lang="en-US" altLang="lv-LV" b="1" i="1">
                <a:latin typeface="Times New Roman" panose="02020603050405020304" pitchFamily="18" charset="0"/>
              </a:rPr>
              <a:t> m</a:t>
            </a:r>
            <a:r>
              <a:rPr lang="en-US" altLang="lv-LV">
                <a:latin typeface="Times New Roman" panose="02020603050405020304" pitchFamily="18" charset="0"/>
              </a:rPr>
              <a:t>) log 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>
                <a:latin typeface="Times New Roman" panose="02020603050405020304" pitchFamily="18" charset="0"/>
              </a:rPr>
              <a:t>)</a:t>
            </a:r>
            <a:r>
              <a:rPr lang="en-US" altLang="lv-LV"/>
              <a:t> time provided the graph has no parallel edges and is represented by the adjacency list structure</a:t>
            </a:r>
          </a:p>
        </p:txBody>
      </p:sp>
    </p:spTree>
    <p:extLst>
      <p:ext uri="{BB962C8B-B14F-4D97-AF65-F5344CB8AC3E}">
        <p14:creationId xmlns:p14="http://schemas.microsoft.com/office/powerpoint/2010/main" val="15871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an airline that has routes between seven </a:t>
            </a:r>
            <a:r>
              <a:rPr lang="en-US" dirty="0" smtClean="0"/>
              <a:t>cities as in the figure: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If </a:t>
            </a:r>
            <a:r>
              <a:rPr lang="en-US" dirty="0" smtClean="0"/>
              <a:t>economic hardships force the airline to cut routes, which ones should be kept to preserve a route to each city, if only indirectly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80" y="2922662"/>
            <a:ext cx="6076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6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However, we want to make sure we have the minimum connections necessary to preserve the routes</a:t>
            </a:r>
          </a:p>
          <a:p>
            <a:r>
              <a:rPr lang="en-US" dirty="0" smtClean="0"/>
              <a:t>To accomplish this, a spanning tree should be used, specifically one created using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depthFirstSearch()</a:t>
            </a:r>
          </a:p>
          <a:p>
            <a:r>
              <a:rPr lang="en-US" dirty="0" smtClean="0">
                <a:cs typeface="Courier New" pitchFamily="49" charset="0"/>
              </a:rPr>
              <a:t>There is a possibility of multiple spanning trees (Figure 8.14c-d), but each of these has the minimum number of edges</a:t>
            </a:r>
          </a:p>
          <a:p>
            <a:r>
              <a:rPr lang="en-US" dirty="0" smtClean="0">
                <a:cs typeface="Courier New" pitchFamily="49" charset="0"/>
              </a:rPr>
              <a:t>We don’t know which of these might be optimal, since we haven’t taken distances into account</a:t>
            </a:r>
          </a:p>
          <a:p>
            <a:r>
              <a:rPr lang="en-US" dirty="0" smtClean="0">
                <a:cs typeface="Courier New" pitchFamily="49" charset="0"/>
              </a:rPr>
              <a:t>The airline, wanting to minimize costs, will want to use the shortest distances for the connections</a:t>
            </a:r>
          </a:p>
          <a:p>
            <a:r>
              <a:rPr lang="en-US" dirty="0" smtClean="0">
                <a:cs typeface="Courier New" pitchFamily="49" charset="0"/>
              </a:rPr>
              <a:t>So what we want to find is the </a:t>
            </a:r>
            <a:r>
              <a:rPr lang="en-US" b="1" i="1" dirty="0" smtClean="0">
                <a:cs typeface="Courier New" pitchFamily="49" charset="0"/>
              </a:rPr>
              <a:t>minimum spanning tree</a:t>
            </a:r>
            <a:r>
              <a:rPr lang="en-US" dirty="0" smtClean="0">
                <a:cs typeface="Courier New" pitchFamily="49" charset="0"/>
              </a:rPr>
              <a:t>, where the sum of the edge weights is minimal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Dijkstra’s Algorithm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The distance of a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from a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is the length of a shortest path between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and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endParaRPr lang="en-US" altLang="lv-LV" sz="2000" dirty="0"/>
          </a:p>
          <a:p>
            <a:pPr eaLnBrk="1" hangingPunct="1"/>
            <a:r>
              <a:rPr lang="en-US" altLang="lv-LV" sz="2000" dirty="0" err="1"/>
              <a:t>Dijkstra’s</a:t>
            </a:r>
            <a:r>
              <a:rPr lang="en-US" altLang="lv-LV" sz="2000" dirty="0"/>
              <a:t> algorithm computes the distances of all the vertices from a given start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endParaRPr lang="en-US" altLang="lv-LV" sz="2000" dirty="0"/>
          </a:p>
          <a:p>
            <a:pPr eaLnBrk="1" hangingPunct="1"/>
            <a:r>
              <a:rPr lang="en-US" altLang="lv-LV" sz="2000" dirty="0"/>
              <a:t>Assumptions:</a:t>
            </a:r>
          </a:p>
          <a:p>
            <a:pPr lvl="1" eaLnBrk="1" hangingPunct="1"/>
            <a:r>
              <a:rPr lang="en-US" altLang="lv-LV" sz="1800" dirty="0"/>
              <a:t>the graph is connected</a:t>
            </a:r>
          </a:p>
          <a:p>
            <a:pPr lvl="1" eaLnBrk="1" hangingPunct="1"/>
            <a:r>
              <a:rPr lang="en-US" altLang="lv-LV" sz="1800" dirty="0"/>
              <a:t>the edges are undirected</a:t>
            </a:r>
          </a:p>
          <a:p>
            <a:pPr lvl="1" eaLnBrk="1" hangingPunct="1"/>
            <a:r>
              <a:rPr lang="en-US" altLang="lv-LV" sz="1800" dirty="0"/>
              <a:t>the edge weights are </a:t>
            </a:r>
            <a:r>
              <a:rPr lang="en-US" altLang="lv-LV" sz="1800" dirty="0">
                <a:solidFill>
                  <a:schemeClr val="tx2"/>
                </a:solidFill>
              </a:rPr>
              <a:t>nonnegative</a:t>
            </a:r>
            <a:endParaRPr lang="en-US" altLang="lv-LV" sz="2800" dirty="0">
              <a:solidFill>
                <a:schemeClr val="tx2"/>
              </a:solidFill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We grow a “</a:t>
            </a:r>
            <a:r>
              <a:rPr lang="en-US" altLang="lv-LV" sz="2000" dirty="0">
                <a:solidFill>
                  <a:schemeClr val="tx2"/>
                </a:solidFill>
              </a:rPr>
              <a:t>cloud</a:t>
            </a:r>
            <a:r>
              <a:rPr lang="en-US" altLang="lv-LV" sz="2000" dirty="0"/>
              <a:t>” of vertices, beginning with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and eventually covering all the vertices</a:t>
            </a:r>
          </a:p>
          <a:p>
            <a:pPr eaLnBrk="1" hangingPunct="1"/>
            <a:r>
              <a:rPr lang="en-US" altLang="lv-LV" sz="2000" dirty="0"/>
              <a:t>We store with each vertex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a </a:t>
            </a:r>
            <a:r>
              <a:rPr lang="en-US" altLang="lv-LV" sz="2000" dirty="0">
                <a:solidFill>
                  <a:schemeClr val="tx2"/>
                </a:solidFill>
              </a:rPr>
              <a:t>label</a:t>
            </a:r>
            <a:r>
              <a:rPr lang="en-US" altLang="lv-LV" sz="2000" dirty="0"/>
              <a:t> 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representing the distance of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v</a:t>
            </a:r>
            <a:r>
              <a:rPr lang="en-US" altLang="lv-LV" sz="2000" dirty="0"/>
              <a:t> from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s</a:t>
            </a:r>
            <a:r>
              <a:rPr lang="en-US" altLang="lv-LV" sz="2000" dirty="0"/>
              <a:t> in the subgraph consisting of the cloud and its adjacent vertices</a:t>
            </a:r>
          </a:p>
          <a:p>
            <a:pPr eaLnBrk="1" hangingPunct="1"/>
            <a:r>
              <a:rPr lang="en-US" altLang="lv-LV" sz="2000" dirty="0"/>
              <a:t>At each step</a:t>
            </a:r>
          </a:p>
          <a:p>
            <a:pPr lvl="1" eaLnBrk="1" hangingPunct="1"/>
            <a:r>
              <a:rPr lang="en-US" altLang="lv-LV" sz="1800" dirty="0"/>
              <a:t>We add to the cloud the vertex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 </a:t>
            </a:r>
            <a:r>
              <a:rPr lang="en-US" altLang="lv-LV" sz="1800" dirty="0"/>
              <a:t>outside the cloud with the smallest distance label,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d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1800" dirty="0"/>
              <a:t>We update the labels of the vertices adjacent to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u</a:t>
            </a:r>
            <a:r>
              <a:rPr lang="en-US" altLang="lv-LV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7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problem we looked at earlier involving finding a spanning tree in a simple graph is a case of this where edge weights = 1</a:t>
            </a:r>
          </a:p>
          <a:p>
            <a:r>
              <a:rPr lang="en-US" dirty="0" smtClean="0"/>
              <a:t>So each spanning tree is a minimum tree in a simple graph</a:t>
            </a:r>
          </a:p>
          <a:p>
            <a:r>
              <a:rPr lang="en-US" dirty="0" smtClean="0"/>
              <a:t>There are a number of </a:t>
            </a:r>
            <a:r>
              <a:rPr lang="en-US" dirty="0"/>
              <a:t>s</a:t>
            </a:r>
            <a:r>
              <a:rPr lang="en-US" dirty="0" smtClean="0"/>
              <a:t>olutions to the minimum spanning tree problem, and we will consider two</a:t>
            </a:r>
          </a:p>
          <a:p>
            <a:r>
              <a:rPr lang="en-US" dirty="0" smtClean="0"/>
              <a:t>One popular algorithm is Kruskal’s algorithm, developed by Joseph Kruskal in 1956</a:t>
            </a:r>
          </a:p>
          <a:p>
            <a:r>
              <a:rPr lang="en-US" dirty="0" smtClean="0"/>
              <a:t>It orders the edges by weight, and then checks to see if they can be added to the tree under construction</a:t>
            </a:r>
          </a:p>
          <a:p>
            <a:r>
              <a:rPr lang="en-US" dirty="0" smtClean="0"/>
              <a:t>It will be added if its inclusion doesn’t create a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algorithm is as follows: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KruskalAlgorithm(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weighted connected undirected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tree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edges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sequence of all edges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sorted by 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   for (i = 1; i # |</a:t>
            </a:r>
            <a:r>
              <a:rPr lang="nn-NO" sz="1600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nn-NO" sz="1600" i="1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|tree| &lt; |</a:t>
            </a:r>
            <a:r>
              <a:rPr lang="nn-NO" sz="16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| – 1; i++)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if e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edges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does not form a cycle with edges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add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ei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tree;</a:t>
            </a:r>
          </a:p>
          <a:p>
            <a:r>
              <a:rPr lang="en-US" dirty="0" smtClean="0">
                <a:cs typeface="Courier New" pitchFamily="49" charset="0"/>
              </a:rPr>
              <a:t>A step-by-step example of the application of this algorithm is shown in Figure 8-15ba-bf on page 413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It is not necessary to order the edges in order to build a spanning tree, any order of edges can be used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An algorithm developed by Dijkstra in 1960 (and independently by Robert Kalaba) pursues this approach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algorithm is shown below: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DijkstraMethod(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weighted connected undirected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tree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edges 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an unsorted sequence of all edges of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graph;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for i = 1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add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there is a cycle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remove an edge with maximum weight from this only cycle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cs typeface="Courier New" pitchFamily="49" charset="0"/>
              </a:rPr>
              <a:t>In this algorithm, edges are added to the tree one-by-one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If a cycle results, the edge in the cycle with maximum weight is removed</a:t>
            </a:r>
          </a:p>
          <a:p>
            <a:pPr>
              <a:spcBef>
                <a:spcPts val="24"/>
              </a:spcBef>
            </a:pPr>
            <a:r>
              <a:rPr lang="en-US" dirty="0" smtClean="0">
                <a:cs typeface="Courier New" pitchFamily="49" charset="0"/>
              </a:rPr>
              <a:t>The use of this method is shown in Figure 8.15ca-cl on page 414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1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Decorator Pattern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/>
              <a:t>Labels are commonly used in graph algorithms</a:t>
            </a:r>
          </a:p>
          <a:p>
            <a:pPr lvl="1" eaLnBrk="1" hangingPunct="1"/>
            <a:r>
              <a:rPr lang="en-US" altLang="lv-LV" sz="1800" dirty="0"/>
              <a:t>Auxiliary data</a:t>
            </a:r>
          </a:p>
          <a:p>
            <a:pPr lvl="1" eaLnBrk="1" hangingPunct="1"/>
            <a:r>
              <a:rPr lang="en-US" altLang="lv-LV" sz="1800" dirty="0"/>
              <a:t>Output</a:t>
            </a:r>
          </a:p>
          <a:p>
            <a:pPr eaLnBrk="1" hangingPunct="1"/>
            <a:r>
              <a:rPr lang="en-US" altLang="lv-LV" sz="2000" dirty="0"/>
              <a:t>Examples</a:t>
            </a:r>
          </a:p>
          <a:p>
            <a:pPr lvl="1" eaLnBrk="1" hangingPunct="1"/>
            <a:r>
              <a:rPr lang="en-US" altLang="lv-LV" sz="1800" dirty="0"/>
              <a:t>DFS: unexplored/visited label for vertices and unexplored/ forward/back labels for edges</a:t>
            </a:r>
          </a:p>
          <a:p>
            <a:pPr lvl="1" eaLnBrk="1" hangingPunct="1"/>
            <a:r>
              <a:rPr lang="en-US" altLang="lv-LV" sz="1800" dirty="0" err="1"/>
              <a:t>Dijkstra</a:t>
            </a:r>
            <a:r>
              <a:rPr lang="en-US" altLang="lv-LV" sz="1800" dirty="0"/>
              <a:t> and Prim-</a:t>
            </a:r>
            <a:r>
              <a:rPr lang="en-US" altLang="lv-LV" sz="1800" dirty="0" err="1"/>
              <a:t>Jarnik</a:t>
            </a:r>
            <a:r>
              <a:rPr lang="en-US" altLang="lv-LV" sz="1800" dirty="0"/>
              <a:t>: distance, locator, and parent labels for vertices</a:t>
            </a:r>
          </a:p>
          <a:p>
            <a:pPr lvl="1" eaLnBrk="1" hangingPunct="1"/>
            <a:r>
              <a:rPr lang="en-US" altLang="lv-LV" sz="1800" dirty="0" err="1"/>
              <a:t>Kruskal</a:t>
            </a:r>
            <a:r>
              <a:rPr lang="en-US" altLang="lv-LV" sz="1800" dirty="0"/>
              <a:t>: locator label for vertices and MSF label for edges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decorator pattern extends the methods of the Position ADT to support the handling of attributes (labels)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has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tests whether the position has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get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returns the value of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set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a, x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sets to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x</a:t>
            </a:r>
            <a:r>
              <a:rPr lang="en-US" altLang="lv-LV" sz="1800" dirty="0"/>
              <a:t> the value of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destroy</a:t>
            </a:r>
            <a:r>
              <a:rPr lang="en-US" altLang="lv-LV" sz="1800" dirty="0">
                <a:latin typeface="Times New Roman" panose="02020603050405020304" pitchFamily="18" charset="0"/>
              </a:rPr>
              <a:t>(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</a:t>
            </a:r>
            <a:r>
              <a:rPr lang="en-US" altLang="lv-LV" sz="1800" dirty="0">
                <a:latin typeface="Times New Roman" panose="02020603050405020304" pitchFamily="18" charset="0"/>
              </a:rPr>
              <a:t>)</a:t>
            </a:r>
            <a:r>
              <a:rPr lang="en-US" altLang="lv-LV" sz="1800" dirty="0"/>
              <a:t>: removes attribute </a:t>
            </a:r>
            <a:r>
              <a:rPr lang="en-US" altLang="lv-LV" sz="1800" b="1" i="1" dirty="0">
                <a:latin typeface="Times New Roman" panose="02020603050405020304" pitchFamily="18" charset="0"/>
              </a:rPr>
              <a:t>a </a:t>
            </a:r>
            <a:r>
              <a:rPr lang="en-US" altLang="lv-LV" sz="1800" dirty="0"/>
              <a:t>and its associated value (for cleanup purposes)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decorator pattern can be implemented by storing a dictionary of (attribute, value) items at each position</a:t>
            </a:r>
            <a:endParaRPr lang="en-US" alt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247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MST and Traveling Salesperson Problem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978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tour of a graph is a spanning cycle (e.g., a cycle that goes through all the vertices)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 traveling salesperson tour of a weighted graph is a tour that is simple (i.e., no repeated vertices or edges) and has </a:t>
            </a:r>
            <a:r>
              <a:rPr lang="en-US" altLang="lv-LV" sz="2000" dirty="0" err="1"/>
              <a:t>has</a:t>
            </a:r>
            <a:r>
              <a:rPr lang="en-US" altLang="lv-LV" sz="2000" dirty="0"/>
              <a:t> minimum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No polynomial-time algorithms are known for computing traveling salesperson tours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The traveling salesperson problem (TSP) is a major open problem in computer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Find a polynomial-time algorithm  computing a traveling salesperson tour or prove that none exists</a:t>
            </a:r>
          </a:p>
        </p:txBody>
      </p:sp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7315200" y="2514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B</a:t>
            </a:r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9296400" y="2209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D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80010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C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7010400" y="3810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A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9982200" y="2971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F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9448800" y="3657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E</a:t>
            </a:r>
          </a:p>
        </p:txBody>
      </p:sp>
      <p:cxnSp>
        <p:nvCxnSpPr>
          <p:cNvPr id="12300" name="AutoShape 10"/>
          <p:cNvCxnSpPr>
            <a:cxnSpLocks noChangeShapeType="1"/>
            <a:stCxn id="12294" idx="5"/>
            <a:endCxn id="12296" idx="1"/>
          </p:cNvCxnSpPr>
          <p:nvPr/>
        </p:nvCxnSpPr>
        <p:spPr bwMode="auto">
          <a:xfrm>
            <a:off x="7575550" y="2784475"/>
            <a:ext cx="469900" cy="374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1"/>
          <p:cNvCxnSpPr>
            <a:cxnSpLocks noChangeShapeType="1"/>
            <a:stCxn id="12296" idx="3"/>
            <a:endCxn id="12297" idx="7"/>
          </p:cNvCxnSpPr>
          <p:nvPr/>
        </p:nvCxnSpPr>
        <p:spPr bwMode="auto">
          <a:xfrm flipH="1">
            <a:off x="7270750" y="3394075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2"/>
          <p:cNvCxnSpPr>
            <a:cxnSpLocks noChangeShapeType="1"/>
            <a:stCxn id="12294" idx="3"/>
            <a:endCxn id="12297" idx="0"/>
          </p:cNvCxnSpPr>
          <p:nvPr/>
        </p:nvCxnSpPr>
        <p:spPr bwMode="auto">
          <a:xfrm flipH="1">
            <a:off x="7162800" y="2784475"/>
            <a:ext cx="196850" cy="1016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3"/>
          <p:cNvCxnSpPr>
            <a:cxnSpLocks noChangeShapeType="1"/>
            <a:stCxn id="12296" idx="6"/>
            <a:endCxn id="12299" idx="1"/>
          </p:cNvCxnSpPr>
          <p:nvPr/>
        </p:nvCxnSpPr>
        <p:spPr bwMode="auto">
          <a:xfrm>
            <a:off x="8315326" y="3276601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4"/>
          <p:cNvCxnSpPr>
            <a:cxnSpLocks noChangeShapeType="1"/>
            <a:stCxn id="12297" idx="6"/>
            <a:endCxn id="12299" idx="2"/>
          </p:cNvCxnSpPr>
          <p:nvPr/>
        </p:nvCxnSpPr>
        <p:spPr bwMode="auto">
          <a:xfrm flipV="1">
            <a:off x="7324725" y="3810000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5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 flipV="1">
            <a:off x="7629525" y="23622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6"/>
          <p:cNvCxnSpPr>
            <a:cxnSpLocks noChangeShapeType="1"/>
            <a:stCxn id="12296" idx="7"/>
            <a:endCxn id="12295" idx="3"/>
          </p:cNvCxnSpPr>
          <p:nvPr/>
        </p:nvCxnSpPr>
        <p:spPr bwMode="auto">
          <a:xfrm flipV="1">
            <a:off x="8261350" y="2479675"/>
            <a:ext cx="1079500" cy="6794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7"/>
          <p:cNvCxnSpPr>
            <a:cxnSpLocks noChangeShapeType="1"/>
            <a:stCxn id="12298" idx="1"/>
            <a:endCxn id="12295" idx="5"/>
          </p:cNvCxnSpPr>
          <p:nvPr/>
        </p:nvCxnSpPr>
        <p:spPr bwMode="auto">
          <a:xfrm flipH="1" flipV="1">
            <a:off x="9556750" y="24796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8"/>
          <p:cNvCxnSpPr>
            <a:cxnSpLocks noChangeShapeType="1"/>
            <a:stCxn id="12299" idx="7"/>
            <a:endCxn id="12298" idx="3"/>
          </p:cNvCxnSpPr>
          <p:nvPr/>
        </p:nvCxnSpPr>
        <p:spPr bwMode="auto">
          <a:xfrm flipV="1">
            <a:off x="9709150" y="3241675"/>
            <a:ext cx="317500" cy="450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 Box 19"/>
          <p:cNvSpPr txBox="1">
            <a:spLocks noChangeArrowheads="1"/>
          </p:cNvSpPr>
          <p:nvPr/>
        </p:nvSpPr>
        <p:spPr bwMode="auto">
          <a:xfrm>
            <a:off x="8291513" y="22098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7</a:t>
            </a:r>
          </a:p>
        </p:txBody>
      </p:sp>
      <p:sp>
        <p:nvSpPr>
          <p:cNvPr id="12310" name="Text Box 20"/>
          <p:cNvSpPr txBox="1">
            <a:spLocks noChangeArrowheads="1"/>
          </p:cNvSpPr>
          <p:nvPr/>
        </p:nvSpPr>
        <p:spPr bwMode="auto">
          <a:xfrm>
            <a:off x="9782176" y="252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311" name="Text Box 21"/>
          <p:cNvSpPr txBox="1">
            <a:spLocks noChangeArrowheads="1"/>
          </p:cNvSpPr>
          <p:nvPr/>
        </p:nvSpPr>
        <p:spPr bwMode="auto">
          <a:xfrm>
            <a:off x="6942138" y="299720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8910638" y="3214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8</a:t>
            </a:r>
          </a:p>
        </p:txBody>
      </p:sp>
      <p:sp>
        <p:nvSpPr>
          <p:cNvPr id="12313" name="Text Box 23"/>
          <p:cNvSpPr txBox="1">
            <a:spLocks noChangeArrowheads="1"/>
          </p:cNvSpPr>
          <p:nvPr/>
        </p:nvSpPr>
        <p:spPr bwMode="auto">
          <a:xfrm>
            <a:off x="7529513" y="2909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314" name="Text Box 24"/>
          <p:cNvSpPr txBox="1">
            <a:spLocks noChangeArrowheads="1"/>
          </p:cNvSpPr>
          <p:nvPr/>
        </p:nvSpPr>
        <p:spPr bwMode="auto">
          <a:xfrm>
            <a:off x="9834563" y="33718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315" name="Text Box 25"/>
          <p:cNvSpPr txBox="1">
            <a:spLocks noChangeArrowheads="1"/>
          </p:cNvSpPr>
          <p:nvPr/>
        </p:nvSpPr>
        <p:spPr bwMode="auto">
          <a:xfrm>
            <a:off x="8763001" y="2757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16" name="Text Box 26"/>
          <p:cNvSpPr txBox="1">
            <a:spLocks noChangeArrowheads="1"/>
          </p:cNvSpPr>
          <p:nvPr/>
        </p:nvSpPr>
        <p:spPr bwMode="auto">
          <a:xfrm>
            <a:off x="7735888" y="3473451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/>
              <a:t>6</a:t>
            </a:r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8197851" y="38592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318" name="Text Box 31"/>
          <p:cNvSpPr txBox="1">
            <a:spLocks noChangeArrowheads="1"/>
          </p:cNvSpPr>
          <p:nvPr/>
        </p:nvSpPr>
        <p:spPr bwMode="auto">
          <a:xfrm>
            <a:off x="7050089" y="4378326"/>
            <a:ext cx="29531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0"/>
              <a:t>Example of traveling</a:t>
            </a:r>
            <a:br>
              <a:rPr lang="en-US" altLang="lv-LV" b="0"/>
            </a:br>
            <a:r>
              <a:rPr lang="en-US" altLang="lv-LV" b="0"/>
              <a:t>salesperson tour</a:t>
            </a:r>
          </a:p>
          <a:p>
            <a:pPr eaLnBrk="1" hangingPunct="1"/>
            <a:r>
              <a:rPr lang="en-US" altLang="lv-LV" b="0"/>
              <a:t>(with weight 17)</a:t>
            </a:r>
          </a:p>
        </p:txBody>
      </p:sp>
    </p:spTree>
    <p:extLst>
      <p:ext uri="{BB962C8B-B14F-4D97-AF65-F5344CB8AC3E}">
        <p14:creationId xmlns:p14="http://schemas.microsoft.com/office/powerpoint/2010/main" val="6114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MST as a TSP Approximation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292726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We can approximate a TSP tour with a tour of at most twice the weight for the case of Euclidean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Vertices are points in the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Every pair of vertices is connected by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The weight of an edge is the length of the segment joining the 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000" dirty="0"/>
              <a:t>Approximation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Compute a minimum spanning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Form an Eulerian circuit around the MST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1800" dirty="0"/>
              <a:t>Transform the circuit into a tour</a:t>
            </a:r>
          </a:p>
          <a:p>
            <a:pPr lvl="1" eaLnBrk="1" hangingPunct="1">
              <a:lnSpc>
                <a:spcPct val="90000"/>
              </a:lnSpc>
            </a:pPr>
            <a:endParaRPr lang="en-US" altLang="lv-LV" sz="1800" dirty="0"/>
          </a:p>
        </p:txBody>
      </p:sp>
      <p:sp>
        <p:nvSpPr>
          <p:cNvPr id="13318" name="AutoShape 4"/>
          <p:cNvSpPr>
            <a:spLocks noChangeArrowheads="1"/>
          </p:cNvSpPr>
          <p:nvPr/>
        </p:nvSpPr>
        <p:spPr bwMode="auto">
          <a:xfrm rot="5400000">
            <a:off x="8396288" y="28305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7848600" y="1612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8099425" y="1930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7848600" y="2374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7696200" y="2616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8943975" y="1993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4" name="Oval 10"/>
          <p:cNvSpPr>
            <a:spLocks noChangeArrowheads="1"/>
          </p:cNvSpPr>
          <p:nvPr/>
        </p:nvSpPr>
        <p:spPr bwMode="auto">
          <a:xfrm>
            <a:off x="9020175" y="1600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5" name="Oval 11"/>
          <p:cNvSpPr>
            <a:spLocks noChangeArrowheads="1"/>
          </p:cNvSpPr>
          <p:nvPr/>
        </p:nvSpPr>
        <p:spPr bwMode="auto">
          <a:xfrm>
            <a:off x="9020175" y="2603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6" name="Oval 12"/>
          <p:cNvSpPr>
            <a:spLocks noChangeArrowheads="1"/>
          </p:cNvSpPr>
          <p:nvPr/>
        </p:nvSpPr>
        <p:spPr bwMode="auto">
          <a:xfrm>
            <a:off x="9242425" y="2289175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27" name="Oval 13"/>
          <p:cNvSpPr>
            <a:spLocks noChangeArrowheads="1"/>
          </p:cNvSpPr>
          <p:nvPr/>
        </p:nvSpPr>
        <p:spPr bwMode="auto">
          <a:xfrm>
            <a:off x="9667875" y="22987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13328" name="AutoShape 14"/>
          <p:cNvCxnSpPr>
            <a:cxnSpLocks noChangeShapeType="1"/>
            <a:stCxn id="13319" idx="5"/>
            <a:endCxn id="13320" idx="1"/>
          </p:cNvCxnSpPr>
          <p:nvPr/>
        </p:nvCxnSpPr>
        <p:spPr bwMode="auto">
          <a:xfrm>
            <a:off x="7978776" y="1752600"/>
            <a:ext cx="1428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5"/>
          <p:cNvCxnSpPr>
            <a:cxnSpLocks noChangeShapeType="1"/>
            <a:stCxn id="13321" idx="7"/>
            <a:endCxn id="13320" idx="3"/>
          </p:cNvCxnSpPr>
          <p:nvPr/>
        </p:nvCxnSpPr>
        <p:spPr bwMode="auto">
          <a:xfrm flipV="1">
            <a:off x="7978776" y="2070100"/>
            <a:ext cx="142875" cy="317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6"/>
          <p:cNvCxnSpPr>
            <a:cxnSpLocks noChangeShapeType="1"/>
            <a:stCxn id="13320" idx="6"/>
            <a:endCxn id="13323" idx="2"/>
          </p:cNvCxnSpPr>
          <p:nvPr/>
        </p:nvCxnSpPr>
        <p:spPr bwMode="auto">
          <a:xfrm>
            <a:off x="8261350" y="2006600"/>
            <a:ext cx="673100" cy="63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7"/>
          <p:cNvCxnSpPr>
            <a:cxnSpLocks noChangeShapeType="1"/>
            <a:stCxn id="13323" idx="0"/>
            <a:endCxn id="13324" idx="4"/>
          </p:cNvCxnSpPr>
          <p:nvPr/>
        </p:nvCxnSpPr>
        <p:spPr bwMode="auto">
          <a:xfrm flipV="1">
            <a:off x="9020175" y="1762125"/>
            <a:ext cx="76200" cy="2222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18"/>
          <p:cNvCxnSpPr>
            <a:cxnSpLocks noChangeShapeType="1"/>
            <a:stCxn id="13326" idx="6"/>
            <a:endCxn id="13327" idx="2"/>
          </p:cNvCxnSpPr>
          <p:nvPr/>
        </p:nvCxnSpPr>
        <p:spPr bwMode="auto">
          <a:xfrm>
            <a:off x="9404350" y="2365376"/>
            <a:ext cx="254000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19"/>
          <p:cNvCxnSpPr>
            <a:cxnSpLocks noChangeShapeType="1"/>
            <a:stCxn id="13326" idx="0"/>
            <a:endCxn id="13323" idx="5"/>
          </p:cNvCxnSpPr>
          <p:nvPr/>
        </p:nvCxnSpPr>
        <p:spPr bwMode="auto">
          <a:xfrm flipH="1" flipV="1">
            <a:off x="9074151" y="2133600"/>
            <a:ext cx="244475" cy="146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0"/>
          <p:cNvCxnSpPr>
            <a:cxnSpLocks noChangeShapeType="1"/>
            <a:stCxn id="13322" idx="7"/>
            <a:endCxn id="13321" idx="3"/>
          </p:cNvCxnSpPr>
          <p:nvPr/>
        </p:nvCxnSpPr>
        <p:spPr bwMode="auto">
          <a:xfrm flipV="1">
            <a:off x="7826375" y="2514600"/>
            <a:ext cx="44450" cy="114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1"/>
          <p:cNvCxnSpPr>
            <a:cxnSpLocks noChangeShapeType="1"/>
            <a:stCxn id="13325" idx="7"/>
            <a:endCxn id="13326" idx="3"/>
          </p:cNvCxnSpPr>
          <p:nvPr/>
        </p:nvCxnSpPr>
        <p:spPr bwMode="auto">
          <a:xfrm flipV="1">
            <a:off x="9150350" y="2428876"/>
            <a:ext cx="114300" cy="1873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Oval 22"/>
          <p:cNvSpPr>
            <a:spLocks noChangeArrowheads="1"/>
          </p:cNvSpPr>
          <p:nvPr/>
        </p:nvSpPr>
        <p:spPr bwMode="auto">
          <a:xfrm>
            <a:off x="7858125" y="3365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37" name="Oval 23"/>
          <p:cNvSpPr>
            <a:spLocks noChangeArrowheads="1"/>
          </p:cNvSpPr>
          <p:nvPr/>
        </p:nvSpPr>
        <p:spPr bwMode="auto">
          <a:xfrm>
            <a:off x="8108950" y="36830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38" name="Oval 24"/>
          <p:cNvSpPr>
            <a:spLocks noChangeArrowheads="1"/>
          </p:cNvSpPr>
          <p:nvPr/>
        </p:nvSpPr>
        <p:spPr bwMode="auto">
          <a:xfrm>
            <a:off x="7858125" y="4127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39" name="Oval 25"/>
          <p:cNvSpPr>
            <a:spLocks noChangeArrowheads="1"/>
          </p:cNvSpPr>
          <p:nvPr/>
        </p:nvSpPr>
        <p:spPr bwMode="auto">
          <a:xfrm>
            <a:off x="7705725" y="4368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0" name="Oval 26"/>
          <p:cNvSpPr>
            <a:spLocks noChangeArrowheads="1"/>
          </p:cNvSpPr>
          <p:nvPr/>
        </p:nvSpPr>
        <p:spPr bwMode="auto">
          <a:xfrm>
            <a:off x="8953500" y="3746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1" name="Oval 27"/>
          <p:cNvSpPr>
            <a:spLocks noChangeArrowheads="1"/>
          </p:cNvSpPr>
          <p:nvPr/>
        </p:nvSpPr>
        <p:spPr bwMode="auto">
          <a:xfrm>
            <a:off x="9029700" y="33528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2" name="Oval 28"/>
          <p:cNvSpPr>
            <a:spLocks noChangeArrowheads="1"/>
          </p:cNvSpPr>
          <p:nvPr/>
        </p:nvSpPr>
        <p:spPr bwMode="auto">
          <a:xfrm>
            <a:off x="9029700" y="43561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3" name="Oval 29"/>
          <p:cNvSpPr>
            <a:spLocks noChangeArrowheads="1"/>
          </p:cNvSpPr>
          <p:nvPr/>
        </p:nvSpPr>
        <p:spPr bwMode="auto">
          <a:xfrm>
            <a:off x="9251950" y="4041775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44" name="Oval 30"/>
          <p:cNvSpPr>
            <a:spLocks noChangeArrowheads="1"/>
          </p:cNvSpPr>
          <p:nvPr/>
        </p:nvSpPr>
        <p:spPr bwMode="auto">
          <a:xfrm>
            <a:off x="9677400" y="40513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13345" name="AutoShape 31"/>
          <p:cNvCxnSpPr>
            <a:cxnSpLocks noChangeShapeType="1"/>
            <a:stCxn id="13336" idx="5"/>
            <a:endCxn id="13337" idx="1"/>
          </p:cNvCxnSpPr>
          <p:nvPr/>
        </p:nvCxnSpPr>
        <p:spPr bwMode="auto">
          <a:xfrm>
            <a:off x="7988301" y="3505200"/>
            <a:ext cx="142875" cy="190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6" name="AutoShape 32"/>
          <p:cNvCxnSpPr>
            <a:cxnSpLocks noChangeShapeType="1"/>
            <a:stCxn id="13338" idx="7"/>
            <a:endCxn id="13337" idx="3"/>
          </p:cNvCxnSpPr>
          <p:nvPr/>
        </p:nvCxnSpPr>
        <p:spPr bwMode="auto">
          <a:xfrm flipV="1">
            <a:off x="7988301" y="3822700"/>
            <a:ext cx="142875" cy="317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AutoShape 33"/>
          <p:cNvCxnSpPr>
            <a:cxnSpLocks noChangeShapeType="1"/>
            <a:stCxn id="13337" idx="6"/>
            <a:endCxn id="13340" idx="2"/>
          </p:cNvCxnSpPr>
          <p:nvPr/>
        </p:nvCxnSpPr>
        <p:spPr bwMode="auto">
          <a:xfrm>
            <a:off x="8270875" y="3759200"/>
            <a:ext cx="673100" cy="635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AutoShape 34"/>
          <p:cNvCxnSpPr>
            <a:cxnSpLocks noChangeShapeType="1"/>
            <a:stCxn id="13340" idx="0"/>
            <a:endCxn id="13341" idx="4"/>
          </p:cNvCxnSpPr>
          <p:nvPr/>
        </p:nvCxnSpPr>
        <p:spPr bwMode="auto">
          <a:xfrm flipV="1">
            <a:off x="9029700" y="3514725"/>
            <a:ext cx="76200" cy="2222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9" name="AutoShape 35"/>
          <p:cNvCxnSpPr>
            <a:cxnSpLocks noChangeShapeType="1"/>
            <a:stCxn id="13343" idx="6"/>
            <a:endCxn id="13344" idx="2"/>
          </p:cNvCxnSpPr>
          <p:nvPr/>
        </p:nvCxnSpPr>
        <p:spPr bwMode="auto">
          <a:xfrm>
            <a:off x="9413875" y="4117976"/>
            <a:ext cx="254000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AutoShape 36"/>
          <p:cNvCxnSpPr>
            <a:cxnSpLocks noChangeShapeType="1"/>
            <a:stCxn id="13343" idx="0"/>
            <a:endCxn id="13340" idx="5"/>
          </p:cNvCxnSpPr>
          <p:nvPr/>
        </p:nvCxnSpPr>
        <p:spPr bwMode="auto">
          <a:xfrm flipH="1" flipV="1">
            <a:off x="9083676" y="3886200"/>
            <a:ext cx="244475" cy="146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1" name="AutoShape 37"/>
          <p:cNvCxnSpPr>
            <a:cxnSpLocks noChangeShapeType="1"/>
            <a:stCxn id="13339" idx="7"/>
            <a:endCxn id="13338" idx="3"/>
          </p:cNvCxnSpPr>
          <p:nvPr/>
        </p:nvCxnSpPr>
        <p:spPr bwMode="auto">
          <a:xfrm flipV="1">
            <a:off x="7835900" y="4267200"/>
            <a:ext cx="44450" cy="1143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2" name="AutoShape 38"/>
          <p:cNvCxnSpPr>
            <a:cxnSpLocks noChangeShapeType="1"/>
            <a:stCxn id="13342" idx="7"/>
            <a:endCxn id="13343" idx="3"/>
          </p:cNvCxnSpPr>
          <p:nvPr/>
        </p:nvCxnSpPr>
        <p:spPr bwMode="auto">
          <a:xfrm flipV="1">
            <a:off x="9159875" y="4181476"/>
            <a:ext cx="114300" cy="18732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3" name="Freeform 39"/>
          <p:cNvSpPr>
            <a:spLocks/>
          </p:cNvSpPr>
          <p:nvPr/>
        </p:nvSpPr>
        <p:spPr bwMode="auto">
          <a:xfrm>
            <a:off x="7594600" y="3243263"/>
            <a:ext cx="2400300" cy="1395412"/>
          </a:xfrm>
          <a:custGeom>
            <a:avLst/>
            <a:gdLst>
              <a:gd name="T0" fmla="*/ 304 w 1512"/>
              <a:gd name="T1" fmla="*/ 69 h 879"/>
              <a:gd name="T2" fmla="*/ 448 w 1512"/>
              <a:gd name="T3" fmla="*/ 213 h 879"/>
              <a:gd name="T4" fmla="*/ 802 w 1512"/>
              <a:gd name="T5" fmla="*/ 273 h 879"/>
              <a:gd name="T6" fmla="*/ 892 w 1512"/>
              <a:gd name="T7" fmla="*/ 33 h 879"/>
              <a:gd name="T8" fmla="*/ 1060 w 1512"/>
              <a:gd name="T9" fmla="*/ 75 h 879"/>
              <a:gd name="T10" fmla="*/ 1024 w 1512"/>
              <a:gd name="T11" fmla="*/ 357 h 879"/>
              <a:gd name="T12" fmla="*/ 1120 w 1512"/>
              <a:gd name="T13" fmla="*/ 453 h 879"/>
              <a:gd name="T14" fmla="*/ 1456 w 1512"/>
              <a:gd name="T15" fmla="*/ 501 h 879"/>
              <a:gd name="T16" fmla="*/ 1456 w 1512"/>
              <a:gd name="T17" fmla="*/ 645 h 879"/>
              <a:gd name="T18" fmla="*/ 1168 w 1512"/>
              <a:gd name="T19" fmla="*/ 645 h 879"/>
              <a:gd name="T20" fmla="*/ 976 w 1512"/>
              <a:gd name="T21" fmla="*/ 837 h 879"/>
              <a:gd name="T22" fmla="*/ 832 w 1512"/>
              <a:gd name="T23" fmla="*/ 783 h 879"/>
              <a:gd name="T24" fmla="*/ 976 w 1512"/>
              <a:gd name="T25" fmla="*/ 549 h 879"/>
              <a:gd name="T26" fmla="*/ 880 w 1512"/>
              <a:gd name="T27" fmla="*/ 453 h 879"/>
              <a:gd name="T28" fmla="*/ 448 w 1512"/>
              <a:gd name="T29" fmla="*/ 405 h 879"/>
              <a:gd name="T30" fmla="*/ 304 w 1512"/>
              <a:gd name="T31" fmla="*/ 645 h 879"/>
              <a:gd name="T32" fmla="*/ 184 w 1512"/>
              <a:gd name="T33" fmla="*/ 861 h 879"/>
              <a:gd name="T34" fmla="*/ 16 w 1512"/>
              <a:gd name="T35" fmla="*/ 753 h 879"/>
              <a:gd name="T36" fmla="*/ 280 w 1512"/>
              <a:gd name="T37" fmla="*/ 351 h 879"/>
              <a:gd name="T38" fmla="*/ 94 w 1512"/>
              <a:gd name="T39" fmla="*/ 195 h 8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12"/>
              <a:gd name="T61" fmla="*/ 0 h 879"/>
              <a:gd name="T62" fmla="*/ 1512 w 1512"/>
              <a:gd name="T63" fmla="*/ 879 h 87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12" h="879">
                <a:moveTo>
                  <a:pt x="304" y="69"/>
                </a:moveTo>
                <a:cubicBezTo>
                  <a:pt x="328" y="129"/>
                  <a:pt x="365" y="179"/>
                  <a:pt x="448" y="213"/>
                </a:cubicBezTo>
                <a:cubicBezTo>
                  <a:pt x="531" y="247"/>
                  <a:pt x="728" y="303"/>
                  <a:pt x="802" y="273"/>
                </a:cubicBezTo>
                <a:cubicBezTo>
                  <a:pt x="876" y="243"/>
                  <a:pt x="849" y="66"/>
                  <a:pt x="892" y="33"/>
                </a:cubicBezTo>
                <a:cubicBezTo>
                  <a:pt x="935" y="0"/>
                  <a:pt x="1038" y="21"/>
                  <a:pt x="1060" y="75"/>
                </a:cubicBezTo>
                <a:cubicBezTo>
                  <a:pt x="1082" y="129"/>
                  <a:pt x="1014" y="294"/>
                  <a:pt x="1024" y="357"/>
                </a:cubicBezTo>
                <a:cubicBezTo>
                  <a:pt x="1034" y="420"/>
                  <a:pt x="1048" y="429"/>
                  <a:pt x="1120" y="453"/>
                </a:cubicBezTo>
                <a:cubicBezTo>
                  <a:pt x="1192" y="477"/>
                  <a:pt x="1400" y="469"/>
                  <a:pt x="1456" y="501"/>
                </a:cubicBezTo>
                <a:cubicBezTo>
                  <a:pt x="1512" y="533"/>
                  <a:pt x="1504" y="621"/>
                  <a:pt x="1456" y="645"/>
                </a:cubicBezTo>
                <a:cubicBezTo>
                  <a:pt x="1408" y="669"/>
                  <a:pt x="1248" y="613"/>
                  <a:pt x="1168" y="645"/>
                </a:cubicBezTo>
                <a:cubicBezTo>
                  <a:pt x="1088" y="677"/>
                  <a:pt x="1032" y="814"/>
                  <a:pt x="976" y="837"/>
                </a:cubicBezTo>
                <a:cubicBezTo>
                  <a:pt x="920" y="860"/>
                  <a:pt x="832" y="831"/>
                  <a:pt x="832" y="783"/>
                </a:cubicBezTo>
                <a:cubicBezTo>
                  <a:pt x="832" y="735"/>
                  <a:pt x="968" y="604"/>
                  <a:pt x="976" y="549"/>
                </a:cubicBezTo>
                <a:cubicBezTo>
                  <a:pt x="984" y="494"/>
                  <a:pt x="968" y="477"/>
                  <a:pt x="880" y="453"/>
                </a:cubicBezTo>
                <a:cubicBezTo>
                  <a:pt x="792" y="429"/>
                  <a:pt x="544" y="373"/>
                  <a:pt x="448" y="405"/>
                </a:cubicBezTo>
                <a:cubicBezTo>
                  <a:pt x="352" y="437"/>
                  <a:pt x="348" y="569"/>
                  <a:pt x="304" y="645"/>
                </a:cubicBezTo>
                <a:cubicBezTo>
                  <a:pt x="260" y="721"/>
                  <a:pt x="232" y="843"/>
                  <a:pt x="184" y="861"/>
                </a:cubicBezTo>
                <a:cubicBezTo>
                  <a:pt x="136" y="879"/>
                  <a:pt x="0" y="838"/>
                  <a:pt x="16" y="753"/>
                </a:cubicBezTo>
                <a:cubicBezTo>
                  <a:pt x="32" y="668"/>
                  <a:pt x="267" y="444"/>
                  <a:pt x="280" y="351"/>
                </a:cubicBezTo>
                <a:cubicBezTo>
                  <a:pt x="293" y="258"/>
                  <a:pt x="133" y="227"/>
                  <a:pt x="94" y="19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3354" name="AutoShape 40"/>
          <p:cNvSpPr>
            <a:spLocks noChangeArrowheads="1"/>
          </p:cNvSpPr>
          <p:nvPr/>
        </p:nvSpPr>
        <p:spPr bwMode="auto">
          <a:xfrm rot="5400000">
            <a:off x="8396288" y="46339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3355" name="Oval 41"/>
          <p:cNvSpPr>
            <a:spLocks noChangeArrowheads="1"/>
          </p:cNvSpPr>
          <p:nvPr/>
        </p:nvSpPr>
        <p:spPr bwMode="auto">
          <a:xfrm>
            <a:off x="7848600" y="5168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6" name="Oval 42"/>
          <p:cNvSpPr>
            <a:spLocks noChangeArrowheads="1"/>
          </p:cNvSpPr>
          <p:nvPr/>
        </p:nvSpPr>
        <p:spPr bwMode="auto">
          <a:xfrm>
            <a:off x="8099425" y="54864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7" name="Oval 43"/>
          <p:cNvSpPr>
            <a:spLocks noChangeArrowheads="1"/>
          </p:cNvSpPr>
          <p:nvPr/>
        </p:nvSpPr>
        <p:spPr bwMode="auto">
          <a:xfrm>
            <a:off x="7848600" y="5930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8" name="Oval 44"/>
          <p:cNvSpPr>
            <a:spLocks noChangeArrowheads="1"/>
          </p:cNvSpPr>
          <p:nvPr/>
        </p:nvSpPr>
        <p:spPr bwMode="auto">
          <a:xfrm>
            <a:off x="7696200" y="6172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59" name="Oval 45"/>
          <p:cNvSpPr>
            <a:spLocks noChangeArrowheads="1"/>
          </p:cNvSpPr>
          <p:nvPr/>
        </p:nvSpPr>
        <p:spPr bwMode="auto">
          <a:xfrm>
            <a:off x="8943975" y="55499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0" name="Oval 46"/>
          <p:cNvSpPr>
            <a:spLocks noChangeArrowheads="1"/>
          </p:cNvSpPr>
          <p:nvPr/>
        </p:nvSpPr>
        <p:spPr bwMode="auto">
          <a:xfrm>
            <a:off x="9020175" y="51562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1" name="Oval 47"/>
          <p:cNvSpPr>
            <a:spLocks noChangeArrowheads="1"/>
          </p:cNvSpPr>
          <p:nvPr/>
        </p:nvSpPr>
        <p:spPr bwMode="auto">
          <a:xfrm>
            <a:off x="9020175" y="61595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2" name="Oval 48"/>
          <p:cNvSpPr>
            <a:spLocks noChangeArrowheads="1"/>
          </p:cNvSpPr>
          <p:nvPr/>
        </p:nvSpPr>
        <p:spPr bwMode="auto">
          <a:xfrm>
            <a:off x="9242425" y="5845175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sp>
        <p:nvSpPr>
          <p:cNvPr id="13363" name="Oval 49"/>
          <p:cNvSpPr>
            <a:spLocks noChangeArrowheads="1"/>
          </p:cNvSpPr>
          <p:nvPr/>
        </p:nvSpPr>
        <p:spPr bwMode="auto">
          <a:xfrm>
            <a:off x="9667875" y="5854700"/>
            <a:ext cx="152400" cy="1524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0"/>
          </a:p>
        </p:txBody>
      </p:sp>
      <p:cxnSp>
        <p:nvCxnSpPr>
          <p:cNvPr id="13364" name="AutoShape 50"/>
          <p:cNvCxnSpPr>
            <a:cxnSpLocks noChangeShapeType="1"/>
            <a:stCxn id="13355" idx="5"/>
            <a:endCxn id="13356" idx="1"/>
          </p:cNvCxnSpPr>
          <p:nvPr/>
        </p:nvCxnSpPr>
        <p:spPr bwMode="auto">
          <a:xfrm>
            <a:off x="7978776" y="5308600"/>
            <a:ext cx="142875" cy="190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AutoShape 51"/>
          <p:cNvCxnSpPr>
            <a:cxnSpLocks noChangeShapeType="1"/>
            <a:stCxn id="13357" idx="7"/>
            <a:endCxn id="13356" idx="3"/>
          </p:cNvCxnSpPr>
          <p:nvPr/>
        </p:nvCxnSpPr>
        <p:spPr bwMode="auto">
          <a:xfrm flipV="1">
            <a:off x="7978776" y="5626100"/>
            <a:ext cx="142875" cy="317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AutoShape 52"/>
          <p:cNvCxnSpPr>
            <a:cxnSpLocks noChangeShapeType="1"/>
            <a:stCxn id="13356" idx="6"/>
            <a:endCxn id="13359" idx="2"/>
          </p:cNvCxnSpPr>
          <p:nvPr/>
        </p:nvCxnSpPr>
        <p:spPr bwMode="auto">
          <a:xfrm>
            <a:off x="8261350" y="5562600"/>
            <a:ext cx="673100" cy="635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AutoShape 53"/>
          <p:cNvCxnSpPr>
            <a:cxnSpLocks noChangeShapeType="1"/>
            <a:stCxn id="13359" idx="0"/>
            <a:endCxn id="13360" idx="4"/>
          </p:cNvCxnSpPr>
          <p:nvPr/>
        </p:nvCxnSpPr>
        <p:spPr bwMode="auto">
          <a:xfrm flipV="1">
            <a:off x="9020175" y="5318125"/>
            <a:ext cx="76200" cy="22225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8" name="AutoShape 54"/>
          <p:cNvCxnSpPr>
            <a:cxnSpLocks noChangeShapeType="1"/>
            <a:stCxn id="13362" idx="6"/>
            <a:endCxn id="13363" idx="2"/>
          </p:cNvCxnSpPr>
          <p:nvPr/>
        </p:nvCxnSpPr>
        <p:spPr bwMode="auto">
          <a:xfrm>
            <a:off x="9404350" y="5921376"/>
            <a:ext cx="254000" cy="95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9" name="AutoShape 55"/>
          <p:cNvCxnSpPr>
            <a:cxnSpLocks noChangeShapeType="1"/>
            <a:stCxn id="13362" idx="0"/>
            <a:endCxn id="13359" idx="5"/>
          </p:cNvCxnSpPr>
          <p:nvPr/>
        </p:nvCxnSpPr>
        <p:spPr bwMode="auto">
          <a:xfrm flipH="1" flipV="1">
            <a:off x="9074151" y="5689600"/>
            <a:ext cx="244475" cy="146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0" name="AutoShape 56"/>
          <p:cNvCxnSpPr>
            <a:cxnSpLocks noChangeShapeType="1"/>
            <a:stCxn id="13358" idx="7"/>
            <a:endCxn id="13357" idx="3"/>
          </p:cNvCxnSpPr>
          <p:nvPr/>
        </p:nvCxnSpPr>
        <p:spPr bwMode="auto">
          <a:xfrm flipV="1">
            <a:off x="7826375" y="6070600"/>
            <a:ext cx="44450" cy="1143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1" name="AutoShape 57"/>
          <p:cNvCxnSpPr>
            <a:cxnSpLocks noChangeShapeType="1"/>
            <a:stCxn id="13361" idx="7"/>
            <a:endCxn id="13362" idx="3"/>
          </p:cNvCxnSpPr>
          <p:nvPr/>
        </p:nvCxnSpPr>
        <p:spPr bwMode="auto">
          <a:xfrm flipV="1">
            <a:off x="9150350" y="5984876"/>
            <a:ext cx="114300" cy="187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2" name="AutoShape 58"/>
          <p:cNvCxnSpPr>
            <a:cxnSpLocks noChangeShapeType="1"/>
            <a:stCxn id="13358" idx="6"/>
            <a:endCxn id="13359" idx="3"/>
          </p:cNvCxnSpPr>
          <p:nvPr/>
        </p:nvCxnSpPr>
        <p:spPr bwMode="auto">
          <a:xfrm flipV="1">
            <a:off x="7858126" y="5689600"/>
            <a:ext cx="1108075" cy="558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3" name="AutoShape 59"/>
          <p:cNvCxnSpPr>
            <a:cxnSpLocks noChangeShapeType="1"/>
            <a:stCxn id="13361" idx="6"/>
            <a:endCxn id="13363" idx="3"/>
          </p:cNvCxnSpPr>
          <p:nvPr/>
        </p:nvCxnSpPr>
        <p:spPr bwMode="auto">
          <a:xfrm flipV="1">
            <a:off x="9182100" y="5994400"/>
            <a:ext cx="508000" cy="2413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4" name="AutoShape 60"/>
          <p:cNvCxnSpPr>
            <a:cxnSpLocks noChangeShapeType="1"/>
            <a:stCxn id="13363" idx="1"/>
            <a:endCxn id="13360" idx="5"/>
          </p:cNvCxnSpPr>
          <p:nvPr/>
        </p:nvCxnSpPr>
        <p:spPr bwMode="auto">
          <a:xfrm flipH="1" flipV="1">
            <a:off x="9150350" y="5295900"/>
            <a:ext cx="539750" cy="571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5" name="AutoShape 61"/>
          <p:cNvCxnSpPr>
            <a:cxnSpLocks noChangeShapeType="1"/>
            <a:stCxn id="13355" idx="6"/>
            <a:endCxn id="13360" idx="2"/>
          </p:cNvCxnSpPr>
          <p:nvPr/>
        </p:nvCxnSpPr>
        <p:spPr bwMode="auto">
          <a:xfrm flipV="1">
            <a:off x="8010526" y="5232400"/>
            <a:ext cx="1000125" cy="12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49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Transitive Closure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7228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Given a digraph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r>
              <a:rPr lang="en-US" altLang="lv-LV" dirty="0"/>
              <a:t>, the transitive closure of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r>
              <a:rPr lang="en-US" altLang="lv-LV" dirty="0"/>
              <a:t> is the digraph </a:t>
            </a:r>
            <a:r>
              <a:rPr lang="en-US" altLang="lv-LV" b="1" i="1" dirty="0">
                <a:latin typeface="Times New Roman" panose="02020603050405020304" pitchFamily="18" charset="0"/>
              </a:rPr>
              <a:t>G*</a:t>
            </a:r>
            <a:r>
              <a:rPr lang="en-US" altLang="lv-LV" dirty="0"/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b="1" i="1" dirty="0">
                <a:latin typeface="Times New Roman" panose="02020603050405020304" pitchFamily="18" charset="0"/>
              </a:rPr>
              <a:t>G*</a:t>
            </a:r>
            <a:r>
              <a:rPr lang="en-US" altLang="lv-LV" dirty="0"/>
              <a:t> has the same vertices as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endParaRPr lang="en-US" altLang="lv-LV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/>
              <a:t>if </a:t>
            </a:r>
            <a:r>
              <a:rPr lang="en-US" altLang="lv-LV" b="1" i="1" dirty="0">
                <a:latin typeface="Times New Roman" panose="02020603050405020304" pitchFamily="18" charset="0"/>
              </a:rPr>
              <a:t>G</a:t>
            </a:r>
            <a:r>
              <a:rPr lang="en-US" altLang="lv-LV" dirty="0"/>
              <a:t> has a directed path from </a:t>
            </a:r>
            <a:r>
              <a:rPr lang="en-US" altLang="lv-LV" b="1" i="1" dirty="0">
                <a:latin typeface="Times New Roman" panose="02020603050405020304" pitchFamily="18" charset="0"/>
              </a:rPr>
              <a:t>u</a:t>
            </a:r>
            <a:r>
              <a:rPr lang="en-US" altLang="lv-LV" dirty="0"/>
              <a:t> to </a:t>
            </a:r>
            <a:r>
              <a:rPr lang="en-US" altLang="lv-LV" b="1" i="1" dirty="0">
                <a:latin typeface="Times New Roman" panose="02020603050405020304" pitchFamily="18" charset="0"/>
              </a:rPr>
              <a:t>v </a:t>
            </a:r>
            <a:r>
              <a:rPr lang="en-US" altLang="lv-LV" dirty="0"/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u </a:t>
            </a:r>
            <a:r>
              <a:rPr lang="en-US" altLang="lv-LV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lv-LV" b="1" i="1" dirty="0">
                <a:latin typeface="Times New Roman" panose="02020603050405020304" pitchFamily="18" charset="0"/>
              </a:rPr>
              <a:t>v</a:t>
            </a:r>
            <a:r>
              <a:rPr lang="en-US" altLang="lv-LV" dirty="0"/>
              <a:t>), </a:t>
            </a:r>
            <a:r>
              <a:rPr lang="en-US" altLang="lv-LV" b="1" i="1" dirty="0">
                <a:latin typeface="Times New Roman" panose="02020603050405020304" pitchFamily="18" charset="0"/>
              </a:rPr>
              <a:t>G*</a:t>
            </a:r>
            <a:r>
              <a:rPr lang="en-US" altLang="lv-LV" dirty="0"/>
              <a:t> has a directed edge from </a:t>
            </a:r>
            <a:r>
              <a:rPr lang="en-US" altLang="lv-LV" b="1" i="1" dirty="0">
                <a:latin typeface="Times New Roman" panose="02020603050405020304" pitchFamily="18" charset="0"/>
              </a:rPr>
              <a:t>u</a:t>
            </a:r>
            <a:r>
              <a:rPr lang="en-US" altLang="lv-LV" dirty="0"/>
              <a:t> to </a:t>
            </a:r>
            <a:r>
              <a:rPr lang="en-US" altLang="lv-LV" b="1" i="1" dirty="0"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The transitive closure provides reachability information about a digraph</a:t>
            </a:r>
          </a:p>
        </p:txBody>
      </p:sp>
      <p:sp>
        <p:nvSpPr>
          <p:cNvPr id="12292" name="Freeform 2"/>
          <p:cNvSpPr>
            <a:spLocks/>
          </p:cNvSpPr>
          <p:nvPr/>
        </p:nvSpPr>
        <p:spPr bwMode="auto">
          <a:xfrm>
            <a:off x="7315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69342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69342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82296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82296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95154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12300" name="AutoShape 10"/>
          <p:cNvCxnSpPr>
            <a:cxnSpLocks noChangeShapeType="1"/>
            <a:stCxn id="12295" idx="7"/>
            <a:endCxn id="12297" idx="2"/>
          </p:cNvCxnSpPr>
          <p:nvPr/>
        </p:nvCxnSpPr>
        <p:spPr bwMode="auto">
          <a:xfrm flipV="1">
            <a:off x="7324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1"/>
          <p:cNvCxnSpPr>
            <a:cxnSpLocks noChangeShapeType="1"/>
            <a:stCxn id="12295" idx="5"/>
            <a:endCxn id="12298" idx="2"/>
          </p:cNvCxnSpPr>
          <p:nvPr/>
        </p:nvCxnSpPr>
        <p:spPr bwMode="auto">
          <a:xfrm>
            <a:off x="7324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2"/>
          <p:cNvCxnSpPr>
            <a:cxnSpLocks noChangeShapeType="1"/>
            <a:stCxn id="12297" idx="6"/>
            <a:endCxn id="12299" idx="2"/>
          </p:cNvCxnSpPr>
          <p:nvPr/>
        </p:nvCxnSpPr>
        <p:spPr bwMode="auto">
          <a:xfrm>
            <a:off x="8696326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3"/>
          <p:cNvCxnSpPr>
            <a:cxnSpLocks noChangeShapeType="1"/>
            <a:stCxn id="12298" idx="0"/>
            <a:endCxn id="12297" idx="4"/>
          </p:cNvCxnSpPr>
          <p:nvPr/>
        </p:nvCxnSpPr>
        <p:spPr bwMode="auto">
          <a:xfrm flipV="1">
            <a:off x="8458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4"/>
          <p:cNvCxnSpPr>
            <a:cxnSpLocks noChangeShapeType="1"/>
            <a:stCxn id="12296" idx="6"/>
            <a:endCxn id="12298" idx="3"/>
          </p:cNvCxnSpPr>
          <p:nvPr/>
        </p:nvCxnSpPr>
        <p:spPr bwMode="auto">
          <a:xfrm flipV="1">
            <a:off x="7400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Oval 15"/>
          <p:cNvSpPr>
            <a:spLocks noChangeArrowheads="1"/>
          </p:cNvSpPr>
          <p:nvPr/>
        </p:nvSpPr>
        <p:spPr bwMode="auto">
          <a:xfrm>
            <a:off x="6934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B</a:t>
            </a:r>
          </a:p>
        </p:txBody>
      </p:sp>
      <p:sp>
        <p:nvSpPr>
          <p:cNvPr id="12306" name="Oval 16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A</a:t>
            </a:r>
          </a:p>
        </p:txBody>
      </p:sp>
      <p:sp>
        <p:nvSpPr>
          <p:cNvPr id="12307" name="Oval 17"/>
          <p:cNvSpPr>
            <a:spLocks noChangeArrowheads="1"/>
          </p:cNvSpPr>
          <p:nvPr/>
        </p:nvSpPr>
        <p:spPr bwMode="auto">
          <a:xfrm>
            <a:off x="8229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D</a:t>
            </a:r>
          </a:p>
        </p:txBody>
      </p:sp>
      <p:sp>
        <p:nvSpPr>
          <p:cNvPr id="12308" name="Oval 18"/>
          <p:cNvSpPr>
            <a:spLocks noChangeArrowheads="1"/>
          </p:cNvSpPr>
          <p:nvPr/>
        </p:nvSpPr>
        <p:spPr bwMode="auto">
          <a:xfrm>
            <a:off x="8229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C</a:t>
            </a:r>
          </a:p>
        </p:txBody>
      </p:sp>
      <p:sp>
        <p:nvSpPr>
          <p:cNvPr id="12309" name="Oval 19"/>
          <p:cNvSpPr>
            <a:spLocks noChangeArrowheads="1"/>
          </p:cNvSpPr>
          <p:nvPr/>
        </p:nvSpPr>
        <p:spPr bwMode="auto">
          <a:xfrm>
            <a:off x="9515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E</a:t>
            </a:r>
          </a:p>
        </p:txBody>
      </p:sp>
      <p:cxnSp>
        <p:nvCxnSpPr>
          <p:cNvPr id="12310" name="AutoShape 20"/>
          <p:cNvCxnSpPr>
            <a:cxnSpLocks noChangeShapeType="1"/>
            <a:stCxn id="12305" idx="7"/>
            <a:endCxn id="12307" idx="2"/>
          </p:cNvCxnSpPr>
          <p:nvPr/>
        </p:nvCxnSpPr>
        <p:spPr bwMode="auto">
          <a:xfrm flipV="1">
            <a:off x="7324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1"/>
          <p:cNvCxnSpPr>
            <a:cxnSpLocks noChangeShapeType="1"/>
            <a:stCxn id="12305" idx="5"/>
            <a:endCxn id="12308" idx="2"/>
          </p:cNvCxnSpPr>
          <p:nvPr/>
        </p:nvCxnSpPr>
        <p:spPr bwMode="auto">
          <a:xfrm>
            <a:off x="7324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2"/>
          <p:cNvCxnSpPr>
            <a:cxnSpLocks noChangeShapeType="1"/>
            <a:stCxn id="12307" idx="6"/>
            <a:endCxn id="12309" idx="2"/>
          </p:cNvCxnSpPr>
          <p:nvPr/>
        </p:nvCxnSpPr>
        <p:spPr bwMode="auto">
          <a:xfrm>
            <a:off x="8696326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3"/>
          <p:cNvCxnSpPr>
            <a:cxnSpLocks noChangeShapeType="1"/>
            <a:stCxn id="12308" idx="0"/>
            <a:endCxn id="12307" idx="4"/>
          </p:cNvCxnSpPr>
          <p:nvPr/>
        </p:nvCxnSpPr>
        <p:spPr bwMode="auto">
          <a:xfrm flipV="1">
            <a:off x="8458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24"/>
          <p:cNvCxnSpPr>
            <a:cxnSpLocks noChangeShapeType="1"/>
            <a:stCxn id="12306" idx="6"/>
            <a:endCxn id="12308" idx="3"/>
          </p:cNvCxnSpPr>
          <p:nvPr/>
        </p:nvCxnSpPr>
        <p:spPr bwMode="auto">
          <a:xfrm flipV="1">
            <a:off x="7400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25"/>
          <p:cNvCxnSpPr>
            <a:cxnSpLocks noChangeShapeType="1"/>
            <a:stCxn id="12305" idx="0"/>
            <a:endCxn id="12309" idx="1"/>
          </p:cNvCxnSpPr>
          <p:nvPr/>
        </p:nvCxnSpPr>
        <p:spPr bwMode="auto">
          <a:xfrm rot="16200000">
            <a:off x="8101013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26"/>
          <p:cNvCxnSpPr>
            <a:cxnSpLocks noChangeShapeType="1"/>
            <a:stCxn id="12306" idx="5"/>
            <a:endCxn id="12309" idx="4"/>
          </p:cNvCxnSpPr>
          <p:nvPr/>
        </p:nvCxnSpPr>
        <p:spPr bwMode="auto">
          <a:xfrm rot="5400000" flipH="1" flipV="1">
            <a:off x="7767638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7"/>
          <p:cNvCxnSpPr>
            <a:cxnSpLocks noChangeShapeType="1"/>
            <a:stCxn id="12308" idx="7"/>
            <a:endCxn id="12309" idx="3"/>
          </p:cNvCxnSpPr>
          <p:nvPr/>
        </p:nvCxnSpPr>
        <p:spPr bwMode="auto">
          <a:xfrm flipV="1">
            <a:off x="8620126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 Box 28"/>
          <p:cNvSpPr txBox="1">
            <a:spLocks noChangeArrowheads="1"/>
          </p:cNvSpPr>
          <p:nvPr/>
        </p:nvSpPr>
        <p:spPr bwMode="auto">
          <a:xfrm>
            <a:off x="9399588" y="2555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2319" name="Text Box 29"/>
          <p:cNvSpPr txBox="1">
            <a:spLocks noChangeArrowheads="1"/>
          </p:cNvSpPr>
          <p:nvPr/>
        </p:nvSpPr>
        <p:spPr bwMode="auto">
          <a:xfrm>
            <a:off x="9424988" y="5867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b="1" i="1">
                <a:latin typeface="Times New Roman" panose="02020603050405020304" pitchFamily="18" charset="0"/>
              </a:rPr>
              <a:t>G*</a:t>
            </a:r>
          </a:p>
        </p:txBody>
      </p:sp>
    </p:spTree>
    <p:extLst>
      <p:ext uri="{BB962C8B-B14F-4D97-AF65-F5344CB8AC3E}">
        <p14:creationId xmlns:p14="http://schemas.microsoft.com/office/powerpoint/2010/main" val="12444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the 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1027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Transitive closure is achievable by DFS starting at each vertex:</a:t>
                </a:r>
                <a:br>
                  <a:rPr lang="en-US" altLang="en-US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dirty="0" smtClean="0"/>
              </a:p>
              <a:p>
                <a:pPr marL="0" indent="0" eaLnBrk="1" hangingPunct="1">
                  <a:buNone/>
                </a:pPr>
                <a:r>
                  <a:rPr lang="en-US" alt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Transitivity: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If there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way to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go from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to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and from </a:t>
                </a:r>
                <a:r>
                  <a:rPr lang="en-US" altLang="en-US" dirty="0" smtClean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then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there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is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way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to 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go 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from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to </a:t>
                </a:r>
                <a:r>
                  <a:rPr lang="en-US" altLang="en-US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en-US" dirty="0" smtClean="0"/>
              </a:p>
              <a:p>
                <a:pPr marL="0" indent="0" eaLnBrk="1" hangingPunct="1">
                  <a:buNone/>
                </a:pPr>
                <a:r>
                  <a:rPr lang="en-US" altLang="en-US" dirty="0" smtClean="0"/>
                  <a:t>We can use </a:t>
                </a:r>
                <a:r>
                  <a:rPr lang="en-US" altLang="en-US" dirty="0"/>
                  <a:t>dynamic programming: The Floyd-</a:t>
                </a:r>
                <a:r>
                  <a:rPr lang="en-US" altLang="en-US" dirty="0" err="1"/>
                  <a:t>Warshall</a:t>
                </a:r>
                <a:r>
                  <a:rPr lang="en-US" altLang="en-US" dirty="0"/>
                  <a:t> Algorithm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317" name="Rectangle 1027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630" r="-10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6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Floyd-Warshall Transitive Closure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Idea #1: Number the vertices 1, 2, …, n.</a:t>
            </a:r>
          </a:p>
          <a:p>
            <a:pPr eaLnBrk="1" hangingPunct="1"/>
            <a:r>
              <a:rPr lang="en-US" altLang="en-US" sz="2800"/>
              <a:t>Idea #2: Consider paths that use only vertices numbered 1, 2, …, k, as intermediate vertices: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581401" y="3905250"/>
            <a:ext cx="238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5997576" y="4859339"/>
            <a:ext cx="23813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8220076" y="4859339"/>
            <a:ext cx="22225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4346" name="Oval 12"/>
          <p:cNvSpPr>
            <a:spLocks noChangeArrowheads="1"/>
          </p:cNvSpPr>
          <p:nvPr/>
        </p:nvSpPr>
        <p:spPr bwMode="auto">
          <a:xfrm>
            <a:off x="5673726" y="5681664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k</a:t>
            </a:r>
          </a:p>
        </p:txBody>
      </p:sp>
      <p:sp>
        <p:nvSpPr>
          <p:cNvPr id="14347" name="Oval 14"/>
          <p:cNvSpPr>
            <a:spLocks noChangeArrowheads="1"/>
          </p:cNvSpPr>
          <p:nvPr/>
        </p:nvSpPr>
        <p:spPr bwMode="auto">
          <a:xfrm>
            <a:off x="7507289" y="4808539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j</a:t>
            </a:r>
          </a:p>
        </p:txBody>
      </p:sp>
      <p:sp>
        <p:nvSpPr>
          <p:cNvPr id="14348" name="Oval 16"/>
          <p:cNvSpPr>
            <a:spLocks noChangeArrowheads="1"/>
          </p:cNvSpPr>
          <p:nvPr/>
        </p:nvSpPr>
        <p:spPr bwMode="auto">
          <a:xfrm>
            <a:off x="3649664" y="3852864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i</a:t>
            </a:r>
          </a:p>
        </p:txBody>
      </p:sp>
      <p:cxnSp>
        <p:nvCxnSpPr>
          <p:cNvPr id="14349" name="AutoShape 28"/>
          <p:cNvCxnSpPr>
            <a:cxnSpLocks noChangeShapeType="1"/>
            <a:stCxn id="14348" idx="5"/>
            <a:endCxn id="14346" idx="1"/>
          </p:cNvCxnSpPr>
          <p:nvPr/>
        </p:nvCxnSpPr>
        <p:spPr bwMode="auto">
          <a:xfrm rot="16200000" flipH="1">
            <a:off x="4244976" y="4235451"/>
            <a:ext cx="1389063" cy="1630363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29"/>
          <p:cNvCxnSpPr>
            <a:cxnSpLocks noChangeShapeType="1"/>
            <a:stCxn id="14346" idx="7"/>
            <a:endCxn id="14347" idx="3"/>
          </p:cNvCxnSpPr>
          <p:nvPr/>
        </p:nvCxnSpPr>
        <p:spPr bwMode="auto">
          <a:xfrm rot="16200000">
            <a:off x="6651625" y="4808538"/>
            <a:ext cx="433388" cy="1439862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2225675" y="4986339"/>
            <a:ext cx="26809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Uses only vertices</a:t>
            </a:r>
          </a:p>
          <a:p>
            <a:pPr eaLnBrk="1" hangingPunct="1"/>
            <a:r>
              <a:rPr lang="en-US" altLang="lv-LV"/>
              <a:t>numbered 1,…,k-1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6530975" y="5502276"/>
            <a:ext cx="26809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/>
              <a:t>Uses only vertices</a:t>
            </a:r>
          </a:p>
          <a:p>
            <a:pPr eaLnBrk="1" hangingPunct="1"/>
            <a:r>
              <a:rPr lang="en-US" altLang="lv-LV"/>
              <a:t>numbered 1,…,k-1</a:t>
            </a:r>
          </a:p>
        </p:txBody>
      </p:sp>
      <p:cxnSp>
        <p:nvCxnSpPr>
          <p:cNvPr id="14353" name="AutoShape 32"/>
          <p:cNvCxnSpPr>
            <a:cxnSpLocks noChangeShapeType="1"/>
            <a:stCxn id="14348" idx="6"/>
            <a:endCxn id="14347" idx="1"/>
          </p:cNvCxnSpPr>
          <p:nvPr/>
        </p:nvCxnSpPr>
        <p:spPr bwMode="auto">
          <a:xfrm>
            <a:off x="4224338" y="4137026"/>
            <a:ext cx="3363912" cy="735013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 Box 33"/>
          <p:cNvSpPr txBox="1">
            <a:spLocks noChangeArrowheads="1"/>
          </p:cNvSpPr>
          <p:nvPr/>
        </p:nvSpPr>
        <p:spPr bwMode="auto">
          <a:xfrm>
            <a:off x="5562600" y="3352801"/>
            <a:ext cx="49537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Uses only vertices numbered 1,…,k</a:t>
            </a:r>
          </a:p>
          <a:p>
            <a:pPr eaLnBrk="1" hangingPunct="1"/>
            <a:r>
              <a:rPr lang="en-US" altLang="lv-LV">
                <a:solidFill>
                  <a:schemeClr val="tx2"/>
                </a:solidFill>
              </a:rPr>
              <a:t>(add this edge if it’s not already in)</a:t>
            </a:r>
          </a:p>
        </p:txBody>
      </p:sp>
    </p:spTree>
    <p:extLst>
      <p:ext uri="{BB962C8B-B14F-4D97-AF65-F5344CB8AC3E}">
        <p14:creationId xmlns:p14="http://schemas.microsoft.com/office/powerpoint/2010/main" val="9931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Example of the Powers of a Relation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78772" y="1274055"/>
            <a:ext cx="2950428" cy="2007950"/>
            <a:chOff x="576144" y="1623585"/>
            <a:chExt cx="5900856" cy="4708808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6144" y="1623585"/>
              <a:ext cx="773016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29613" y="1205887"/>
            <a:ext cx="2657187" cy="2027316"/>
            <a:chOff x="498329" y="723626"/>
            <a:chExt cx="5978671" cy="4776254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1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399" y="4191001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1" y="42672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98329" y="723626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6952129" y="376208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52129" y="4575300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86482" y="4575300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2341" y="376208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29400" y="3762088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3694320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22341" y="4812486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87988" y="4846370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2806" y="3125501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  <a:r>
              <a:rPr lang="en-US" sz="3200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752777" y="4270325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5715000" y="2143698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543800" y="3355611"/>
            <a:ext cx="304800" cy="309333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5715000" y="415152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984283" y="3202983"/>
            <a:ext cx="3349719" cy="2170104"/>
            <a:chOff x="674346" y="1005026"/>
            <a:chExt cx="5955056" cy="4298578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1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1" y="1676400"/>
              <a:ext cx="381001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399" y="4191001"/>
              <a:ext cx="380999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399" y="4267201"/>
              <a:ext cx="380999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74346" y="1005026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4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117398" y="5807775"/>
            <a:ext cx="8229600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pair (</a:t>
            </a:r>
            <a:r>
              <a:rPr lang="en-US" sz="2400" dirty="0" err="1"/>
              <a:t>x,y</a:t>
            </a:r>
            <a:r>
              <a:rPr lang="en-US" sz="2400" dirty="0"/>
              <a:t>) is in  </a:t>
            </a:r>
            <a:r>
              <a:rPr lang="en-US" sz="2400" i="1" dirty="0"/>
              <a:t>R</a:t>
            </a:r>
            <a:r>
              <a:rPr lang="en-US" sz="2400" i="1" baseline="30000" dirty="0">
                <a:ea typeface="Cambria Math" pitchFamily="18" charset="0"/>
              </a:rPr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 if there is a path of length </a:t>
            </a:r>
            <a:r>
              <a:rPr lang="lv-LV" sz="2400" dirty="0" smtClean="0"/>
              <a:t>=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/>
              <a:t>x</a:t>
            </a:r>
            <a:r>
              <a:rPr lang="en-US" sz="2400" dirty="0"/>
              <a:t> to </a:t>
            </a:r>
            <a:r>
              <a:rPr lang="en-US" sz="2400" i="1" dirty="0"/>
              <a:t>y</a:t>
            </a:r>
            <a:r>
              <a:rPr lang="en-US" sz="2400" dirty="0"/>
              <a:t>  in </a:t>
            </a:r>
            <a:r>
              <a:rPr lang="en-US" sz="2400" i="1" dirty="0" smtClean="0"/>
              <a:t>R</a:t>
            </a:r>
            <a:r>
              <a:rPr lang="en-US" sz="2400" dirty="0"/>
              <a:t> </a:t>
            </a:r>
            <a:r>
              <a:rPr lang="en-US" sz="2400" dirty="0" smtClean="0"/>
              <a:t>(following </a:t>
            </a:r>
            <a:r>
              <a:rPr lang="en-US" sz="2400" dirty="0"/>
              <a:t>the direction of the arrows). </a:t>
            </a:r>
            <a:endParaRPr lang="en-US" sz="2400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534400" y="361812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8458200" y="445632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7049642" y="448925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965232" y="1332164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041253" y="1242022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017086" y="3213448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229143" y="3158675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738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Edge Relaxation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Consider an edge </a:t>
            </a:r>
            <a:r>
              <a:rPr lang="en-US" altLang="lv-LV" sz="2000" b="1" i="1">
                <a:latin typeface="Times New Roman" panose="02020603050405020304" pitchFamily="18" charset="0"/>
              </a:rPr>
              <a:t>e </a:t>
            </a:r>
            <a:r>
              <a:rPr lang="en-US" altLang="lv-LV" sz="2000" b="1" i="1">
                <a:latin typeface="Symbol" panose="05050102010706020507" pitchFamily="18" charset="2"/>
              </a:rPr>
              <a:t>=</a:t>
            </a:r>
            <a:r>
              <a:rPr lang="en-US" altLang="lv-LV" sz="2000" b="1" i="1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u,z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  <a:r>
              <a:rPr lang="en-US" altLang="lv-LV" sz="2000"/>
              <a:t> such that</a:t>
            </a:r>
          </a:p>
          <a:p>
            <a:pPr lvl="1" eaLnBrk="1" hangingPunct="1"/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is the vertex most recently added to the cloud</a:t>
            </a:r>
          </a:p>
          <a:p>
            <a:pPr lvl="1" eaLnBrk="1" hangingPunct="1"/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/>
              <a:t> is not in the cloud</a:t>
            </a:r>
          </a:p>
          <a:p>
            <a:pPr eaLnBrk="1" hangingPunct="1"/>
            <a:endParaRPr lang="en-US" altLang="lv-LV" sz="2000"/>
          </a:p>
          <a:p>
            <a:pPr eaLnBrk="1" hangingPunct="1"/>
            <a:r>
              <a:rPr lang="en-US" altLang="lv-LV" sz="2000"/>
              <a:t>The relaxation of edge </a:t>
            </a:r>
            <a:r>
              <a:rPr lang="en-US" altLang="lv-LV" sz="2000" b="1" i="1">
                <a:latin typeface="Times New Roman" panose="02020603050405020304" pitchFamily="18" charset="0"/>
              </a:rPr>
              <a:t>e </a:t>
            </a:r>
            <a:r>
              <a:rPr lang="en-US" altLang="lv-LV" sz="2000"/>
              <a:t>updates distance </a:t>
            </a:r>
            <a:r>
              <a:rPr lang="en-US" altLang="lv-LV" sz="2000" b="1" i="1"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as follows: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b="1" i="1"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min{</a:t>
            </a:r>
            <a:r>
              <a:rPr lang="en-US" altLang="lv-LV" sz="1800" b="1" i="1"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r>
              <a:rPr lang="en-US" altLang="lv-LV" sz="1800">
                <a:latin typeface="Times New Roman" panose="02020603050405020304" pitchFamily="18" charset="0"/>
              </a:rPr>
              <a:t>)</a:t>
            </a:r>
            <a:r>
              <a:rPr lang="en-US" altLang="lv-LV" sz="1800" b="1" i="1">
                <a:latin typeface="Times New Roman" panose="02020603050405020304" pitchFamily="18" charset="0"/>
              </a:rPr>
              <a:t>,d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latin typeface="Times New Roman" panose="02020603050405020304" pitchFamily="18" charset="0"/>
              </a:rPr>
              <a:t>)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latin typeface="Times New Roman" panose="02020603050405020304" pitchFamily="18" charset="0"/>
              </a:rPr>
              <a:t>weight</a:t>
            </a:r>
            <a:r>
              <a:rPr lang="en-US" altLang="lv-LV" sz="1800"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)}</a:t>
            </a:r>
          </a:p>
        </p:txBody>
      </p:sp>
      <p:sp>
        <p:nvSpPr>
          <p:cNvPr id="8198" name="AutoShape 20"/>
          <p:cNvSpPr>
            <a:spLocks noChangeArrowheads="1"/>
          </p:cNvSpPr>
          <p:nvPr/>
        </p:nvSpPr>
        <p:spPr bwMode="auto">
          <a:xfrm rot="5400000">
            <a:off x="9251951" y="3971926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8199" name="Rectangle 17"/>
          <p:cNvSpPr>
            <a:spLocks noChangeArrowheads="1"/>
          </p:cNvSpPr>
          <p:nvPr/>
        </p:nvSpPr>
        <p:spPr bwMode="auto">
          <a:xfrm>
            <a:off x="10636250" y="228600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20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8200" name="Freeform 13"/>
          <p:cNvSpPr>
            <a:spLocks/>
          </p:cNvSpPr>
          <p:nvPr/>
        </p:nvSpPr>
        <p:spPr bwMode="auto">
          <a:xfrm>
            <a:off x="7227888" y="206533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10941051" y="2667001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cxnSp>
        <p:nvCxnSpPr>
          <p:cNvPr id="8202" name="AutoShape 9"/>
          <p:cNvCxnSpPr>
            <a:cxnSpLocks noChangeShapeType="1"/>
            <a:stCxn id="8205" idx="7"/>
            <a:endCxn id="8206" idx="2"/>
          </p:cNvCxnSpPr>
          <p:nvPr/>
        </p:nvCxnSpPr>
        <p:spPr bwMode="auto">
          <a:xfrm rot="16200000">
            <a:off x="8328026" y="1895476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0"/>
          <p:cNvCxnSpPr>
            <a:cxnSpLocks noChangeShapeType="1"/>
            <a:stCxn id="8205" idx="6"/>
            <a:endCxn id="8207" idx="2"/>
          </p:cNvCxnSpPr>
          <p:nvPr/>
        </p:nvCxnSpPr>
        <p:spPr bwMode="auto">
          <a:xfrm>
            <a:off x="7699375" y="3189289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1"/>
          <p:cNvCxnSpPr>
            <a:cxnSpLocks noChangeShapeType="1"/>
            <a:stCxn id="8206" idx="6"/>
            <a:endCxn id="8201" idx="1"/>
          </p:cNvCxnSpPr>
          <p:nvPr/>
        </p:nvCxnSpPr>
        <p:spPr bwMode="auto">
          <a:xfrm>
            <a:off x="982186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Oval 5"/>
          <p:cNvSpPr>
            <a:spLocks noChangeArrowheads="1"/>
          </p:cNvSpPr>
          <p:nvPr/>
        </p:nvSpPr>
        <p:spPr bwMode="auto">
          <a:xfrm>
            <a:off x="7407275" y="3051176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06" name="Oval 7"/>
          <p:cNvSpPr>
            <a:spLocks noChangeArrowheads="1"/>
          </p:cNvSpPr>
          <p:nvPr/>
        </p:nvSpPr>
        <p:spPr bwMode="auto">
          <a:xfrm>
            <a:off x="9523413" y="2438401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930116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8208" name="AutoShape 15"/>
          <p:cNvCxnSpPr>
            <a:cxnSpLocks noChangeShapeType="1"/>
            <a:stCxn id="8207" idx="6"/>
            <a:endCxn id="8201" idx="3"/>
          </p:cNvCxnSpPr>
          <p:nvPr/>
        </p:nvCxnSpPr>
        <p:spPr bwMode="auto">
          <a:xfrm flipV="1">
            <a:off x="959802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8921751" y="2128838"/>
            <a:ext cx="1046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50</a:t>
            </a:r>
            <a:endParaRPr lang="en-US" altLang="lv-LV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 rot="230089">
            <a:off x="10255250" y="23050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10</a:t>
            </a:r>
            <a:endParaRPr lang="en-US" altLang="lv-LV" sz="1800" baseline="-25000">
              <a:latin typeface="Times New Roman" panose="02020603050405020304" pitchFamily="18" charset="0"/>
            </a:endParaRPr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11158538" y="2743201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8212" name="Rectangle 22"/>
          <p:cNvSpPr>
            <a:spLocks noChangeArrowheads="1"/>
          </p:cNvSpPr>
          <p:nvPr/>
        </p:nvSpPr>
        <p:spPr bwMode="auto">
          <a:xfrm>
            <a:off x="7408863" y="27574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9340850" y="25908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4" name="Rectangle 27"/>
          <p:cNvSpPr>
            <a:spLocks noChangeArrowheads="1"/>
          </p:cNvSpPr>
          <p:nvPr/>
        </p:nvSpPr>
        <p:spPr bwMode="auto">
          <a:xfrm>
            <a:off x="10634663" y="4756151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20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8215" name="Freeform 28"/>
          <p:cNvSpPr>
            <a:spLocks/>
          </p:cNvSpPr>
          <p:nvPr/>
        </p:nvSpPr>
        <p:spPr bwMode="auto">
          <a:xfrm>
            <a:off x="7226300" y="453548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49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8216" name="Oval 29"/>
          <p:cNvSpPr>
            <a:spLocks noChangeArrowheads="1"/>
          </p:cNvSpPr>
          <p:nvPr/>
        </p:nvSpPr>
        <p:spPr bwMode="auto">
          <a:xfrm>
            <a:off x="10939463" y="5137151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cxnSp>
        <p:nvCxnSpPr>
          <p:cNvPr id="8217" name="AutoShape 30"/>
          <p:cNvCxnSpPr>
            <a:cxnSpLocks noChangeShapeType="1"/>
            <a:stCxn id="8220" idx="7"/>
            <a:endCxn id="8221" idx="2"/>
          </p:cNvCxnSpPr>
          <p:nvPr/>
        </p:nvCxnSpPr>
        <p:spPr bwMode="auto">
          <a:xfrm rot="16200000">
            <a:off x="8326438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31"/>
          <p:cNvCxnSpPr>
            <a:cxnSpLocks noChangeShapeType="1"/>
            <a:stCxn id="8220" idx="6"/>
            <a:endCxn id="8222" idx="2"/>
          </p:cNvCxnSpPr>
          <p:nvPr/>
        </p:nvCxnSpPr>
        <p:spPr bwMode="auto">
          <a:xfrm>
            <a:off x="7697788" y="5659439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32"/>
          <p:cNvCxnSpPr>
            <a:cxnSpLocks noChangeShapeType="1"/>
            <a:stCxn id="8221" idx="6"/>
            <a:endCxn id="8216" idx="1"/>
          </p:cNvCxnSpPr>
          <p:nvPr/>
        </p:nvCxnSpPr>
        <p:spPr bwMode="auto">
          <a:xfrm>
            <a:off x="9820276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0" name="Oval 33"/>
          <p:cNvSpPr>
            <a:spLocks noChangeArrowheads="1"/>
          </p:cNvSpPr>
          <p:nvPr/>
        </p:nvSpPr>
        <p:spPr bwMode="auto">
          <a:xfrm>
            <a:off x="7405688" y="5521326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21" name="Oval 34"/>
          <p:cNvSpPr>
            <a:spLocks noChangeArrowheads="1"/>
          </p:cNvSpPr>
          <p:nvPr/>
        </p:nvSpPr>
        <p:spPr bwMode="auto">
          <a:xfrm>
            <a:off x="9521825" y="4908551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800" b="1" i="1">
              <a:latin typeface="Times New Roman" panose="02020603050405020304" pitchFamily="18" charset="0"/>
            </a:endParaRPr>
          </a:p>
        </p:txBody>
      </p:sp>
      <p:sp>
        <p:nvSpPr>
          <p:cNvPr id="8222" name="Oval 35"/>
          <p:cNvSpPr>
            <a:spLocks noChangeArrowheads="1"/>
          </p:cNvSpPr>
          <p:nvPr/>
        </p:nvSpPr>
        <p:spPr bwMode="auto">
          <a:xfrm>
            <a:off x="9299576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8223" name="AutoShape 36"/>
          <p:cNvCxnSpPr>
            <a:cxnSpLocks noChangeShapeType="1"/>
            <a:stCxn id="8222" idx="6"/>
            <a:endCxn id="8216" idx="3"/>
          </p:cNvCxnSpPr>
          <p:nvPr/>
        </p:nvCxnSpPr>
        <p:spPr bwMode="auto">
          <a:xfrm flipV="1">
            <a:off x="959643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Rectangle 37"/>
          <p:cNvSpPr>
            <a:spLocks noChangeArrowheads="1"/>
          </p:cNvSpPr>
          <p:nvPr/>
        </p:nvSpPr>
        <p:spPr bwMode="auto">
          <a:xfrm>
            <a:off x="8920163" y="4598988"/>
            <a:ext cx="104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lv-LV" sz="18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50</a:t>
            </a:r>
            <a:endParaRPr lang="en-US" altLang="lv-LV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5" name="Rectangle 38"/>
          <p:cNvSpPr>
            <a:spLocks noChangeArrowheads="1"/>
          </p:cNvSpPr>
          <p:nvPr/>
        </p:nvSpPr>
        <p:spPr bwMode="auto">
          <a:xfrm rot="230089">
            <a:off x="10253663" y="4775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lv-LV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6" name="Rectangle 39"/>
          <p:cNvSpPr>
            <a:spLocks noChangeArrowheads="1"/>
          </p:cNvSpPr>
          <p:nvPr/>
        </p:nvSpPr>
        <p:spPr bwMode="auto">
          <a:xfrm>
            <a:off x="11156950" y="5213351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z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8227" name="Rectangle 40"/>
          <p:cNvSpPr>
            <a:spLocks noChangeArrowheads="1"/>
          </p:cNvSpPr>
          <p:nvPr/>
        </p:nvSpPr>
        <p:spPr bwMode="auto">
          <a:xfrm>
            <a:off x="7407275" y="52276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8" name="Rectangle 41"/>
          <p:cNvSpPr>
            <a:spLocks noChangeArrowheads="1"/>
          </p:cNvSpPr>
          <p:nvPr/>
        </p:nvSpPr>
        <p:spPr bwMode="auto">
          <a:xfrm>
            <a:off x="9339263" y="506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9" name="Text Box 43"/>
          <p:cNvSpPr txBox="1">
            <a:spLocks noChangeArrowheads="1"/>
          </p:cNvSpPr>
          <p:nvPr/>
        </p:nvSpPr>
        <p:spPr bwMode="auto">
          <a:xfrm>
            <a:off x="10109200" y="25146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8230" name="Text Box 44"/>
          <p:cNvSpPr txBox="1">
            <a:spLocks noChangeArrowheads="1"/>
          </p:cNvSpPr>
          <p:nvPr/>
        </p:nvSpPr>
        <p:spPr bwMode="auto">
          <a:xfrm>
            <a:off x="10109200" y="50292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23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Transitive Closure in a Directed Graph</a:t>
            </a:r>
            <a:endParaRPr lang="lv-LV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838200" y="4203541"/>
            <a:ext cx="5181600" cy="1973422"/>
          </a:xfrm>
        </p:spPr>
        <p:txBody>
          <a:bodyPr/>
          <a:lstStyle/>
          <a:p>
            <a:r>
              <a:rPr lang="lv-LV" dirty="0" smtClean="0"/>
              <a:t>Find the transitive closure of R. </a:t>
            </a:r>
            <a:endParaRPr lang="lv-LV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6172200" y="4315089"/>
            <a:ext cx="5181600" cy="1861874"/>
          </a:xfrm>
        </p:spPr>
        <p:txBody>
          <a:bodyPr/>
          <a:lstStyle/>
          <a:p>
            <a:r>
              <a:rPr lang="lv-LV" dirty="0" smtClean="0"/>
              <a:t>Transitive closure can add some loops (if the path ever returns back to the same vertex.</a:t>
            </a:r>
            <a:endParaRPr lang="lv-LV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166421"/>
            <a:ext cx="2950428" cy="2007950"/>
            <a:chOff x="576144" y="1623585"/>
            <a:chExt cx="5900856" cy="4708808"/>
          </a:xfrm>
        </p:grpSpPr>
        <p:sp>
          <p:nvSpPr>
            <p:cNvPr id="5" name="Oval 4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76144" y="1623585"/>
                  <a:ext cx="773016" cy="1082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1623585"/>
                  <a:ext cx="773016" cy="1082642"/>
                </a:xfrm>
                <a:prstGeom prst="rect">
                  <a:avLst/>
                </a:prstGeom>
                <a:blipFill>
                  <a:blip r:embed="rId2"/>
                  <a:stretch>
                    <a:fillRect l="-4762" r="-1587"/>
                  </a:stretch>
                </a:blipFill>
              </p:spPr>
              <p:txBody>
                <a:bodyPr/>
                <a:lstStyle/>
                <a:p>
                  <a:r>
                    <a:rPr lang="lv-LV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763488" y="2120411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Oval 22"/>
          <p:cNvSpPr/>
          <p:nvPr/>
        </p:nvSpPr>
        <p:spPr>
          <a:xfrm>
            <a:off x="7479774" y="254304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79774" y="33228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009489" y="33228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009489" y="254304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47364" y="2575541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32694" y="2510554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2469" y="3550347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14064" y="3582840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cxnSp>
        <p:nvCxnSpPr>
          <p:cNvPr id="31" name="Straight Arrow Connector 30"/>
          <p:cNvCxnSpPr>
            <a:stCxn id="23" idx="6"/>
            <a:endCxn id="26" idx="2"/>
          </p:cNvCxnSpPr>
          <p:nvPr/>
        </p:nvCxnSpPr>
        <p:spPr>
          <a:xfrm>
            <a:off x="7662654" y="2634488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7"/>
            <a:endCxn id="26" idx="3"/>
          </p:cNvCxnSpPr>
          <p:nvPr/>
        </p:nvCxnSpPr>
        <p:spPr>
          <a:xfrm flipV="1">
            <a:off x="7635872" y="2699146"/>
            <a:ext cx="1400399" cy="65052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4"/>
            <a:endCxn id="25" idx="0"/>
          </p:cNvCxnSpPr>
          <p:nvPr/>
        </p:nvCxnSpPr>
        <p:spPr>
          <a:xfrm>
            <a:off x="9100929" y="2725928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24" idx="6"/>
          </p:cNvCxnSpPr>
          <p:nvPr/>
        </p:nvCxnSpPr>
        <p:spPr>
          <a:xfrm flipH="1">
            <a:off x="7662654" y="3414332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34252" y="2208354"/>
                <a:ext cx="386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52" y="2208354"/>
                <a:ext cx="386508" cy="461665"/>
              </a:xfrm>
              <a:prstGeom prst="rect">
                <a:avLst/>
              </a:prstGeom>
              <a:blipFill>
                <a:blip r:embed="rId3"/>
                <a:stretch>
                  <a:fillRect l="-4762" r="-2063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>
            <a:spLocks noChangeAspect="1"/>
          </p:cNvSpPr>
          <p:nvPr/>
        </p:nvSpPr>
        <p:spPr>
          <a:xfrm>
            <a:off x="6527274" y="2156875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Arc 37"/>
          <p:cNvSpPr/>
          <p:nvPr/>
        </p:nvSpPr>
        <p:spPr>
          <a:xfrm>
            <a:off x="8976894" y="2313856"/>
            <a:ext cx="228600" cy="274912"/>
          </a:xfrm>
          <a:prstGeom prst="arc">
            <a:avLst>
              <a:gd name="adj1" fmla="val 7072626"/>
              <a:gd name="adj2" fmla="val 37884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9" name="Arc 38"/>
          <p:cNvSpPr/>
          <p:nvPr/>
        </p:nvSpPr>
        <p:spPr>
          <a:xfrm flipV="1">
            <a:off x="7456914" y="3462776"/>
            <a:ext cx="228600" cy="274912"/>
          </a:xfrm>
          <a:prstGeom prst="arc">
            <a:avLst>
              <a:gd name="adj1" fmla="val 7072626"/>
              <a:gd name="adj2" fmla="val 394312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0" name="Arc 39"/>
          <p:cNvSpPr/>
          <p:nvPr/>
        </p:nvSpPr>
        <p:spPr>
          <a:xfrm flipV="1">
            <a:off x="8986629" y="3472437"/>
            <a:ext cx="228600" cy="274912"/>
          </a:xfrm>
          <a:prstGeom prst="arc">
            <a:avLst>
              <a:gd name="adj1" fmla="val 6834303"/>
              <a:gd name="adj2" fmla="val 42837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7" name="Straight Arrow Connector 36"/>
          <p:cNvCxnSpPr>
            <a:stCxn id="23" idx="5"/>
            <a:endCxn id="25" idx="7"/>
          </p:cNvCxnSpPr>
          <p:nvPr/>
        </p:nvCxnSpPr>
        <p:spPr>
          <a:xfrm>
            <a:off x="7635872" y="2699146"/>
            <a:ext cx="1529715" cy="650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4"/>
            <a:endCxn id="24" idx="0"/>
          </p:cNvCxnSpPr>
          <p:nvPr/>
        </p:nvCxnSpPr>
        <p:spPr>
          <a:xfrm>
            <a:off x="7571214" y="2725928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"Multiplication" – for Relations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/>
              </p:nvPr>
            </p:nvGraphicFramePr>
            <p:xfrm>
              <a:off x="1143000" y="3882202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49832438"/>
                  </p:ext>
                </p:extLst>
              </p:nvPr>
            </p:nvGraphicFramePr>
            <p:xfrm>
              <a:off x="1143000" y="3882202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639" r="-2041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39" r="-1013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639" r="-277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00000" r="-2041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0000" r="-101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00000" r="-277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203279" r="-2041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3279" r="-1013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203279" r="-277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303279" r="-2041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3279" r="-1013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303279" r="-277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821472" y="1578855"/>
            <a:ext cx="2950428" cy="2007950"/>
            <a:chOff x="576144" y="1623585"/>
            <a:chExt cx="5900856" cy="4708808"/>
          </a:xfrm>
        </p:grpSpPr>
        <p:sp>
          <p:nvSpPr>
            <p:cNvPr id="9" name="Oval 8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6144" y="1623585"/>
              <a:ext cx="773016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707932" y="1636964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4399" y="4371961"/>
                <a:ext cx="978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9" y="4371961"/>
                <a:ext cx="97860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4826770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586779"/>
                  </p:ext>
                </p:extLst>
              </p:nvPr>
            </p:nvGraphicFramePr>
            <p:xfrm>
              <a:off x="4826770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00000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00000" r="-2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203279" r="-2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3279" r="-1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203279" r="-2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303279" r="-2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03279" r="-1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303279" r="-2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Group 24"/>
          <p:cNvGrpSpPr/>
          <p:nvPr/>
        </p:nvGrpSpPr>
        <p:grpSpPr>
          <a:xfrm>
            <a:off x="5143500" y="1498421"/>
            <a:ext cx="2657187" cy="2027316"/>
            <a:chOff x="498329" y="723626"/>
            <a:chExt cx="5978671" cy="4776254"/>
          </a:xfrm>
        </p:grpSpPr>
        <p:sp>
          <p:nvSpPr>
            <p:cNvPr id="26" name="Oval 25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6400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1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399" y="4191001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1" y="42672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8329" y="723626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>
            <a:spLocks noChangeAspect="1"/>
          </p:cNvSpPr>
          <p:nvPr/>
        </p:nvSpPr>
        <p:spPr>
          <a:xfrm>
            <a:off x="5155140" y="1534556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14134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8812657"/>
                  </p:ext>
                </p:extLst>
              </p:nvPr>
            </p:nvGraphicFramePr>
            <p:xfrm>
              <a:off x="714134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00000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0000" r="-1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00000" r="-2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203279" r="-2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203279" r="-1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203279" r="-2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303279" r="-2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303279" r="-1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303279" r="-2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966835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8321514"/>
                  </p:ext>
                </p:extLst>
              </p:nvPr>
            </p:nvGraphicFramePr>
            <p:xfrm>
              <a:off x="966835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1639" r="-30579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1639" r="-2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1639" r="-1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1639" r="-434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100000" r="-3057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100000" r="-2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100000" r="-1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100000" r="-43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203279" r="-30579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203279" r="-2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203279" r="-1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203279" r="-434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303279" r="-305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303279" r="-2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303279" r="-1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303279" r="-434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43802" y="4256361"/>
                <a:ext cx="1136786" cy="555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02" y="4256361"/>
                <a:ext cx="1136786" cy="555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91620" y="4350169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20" y="4350169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020896" y="439304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96" y="4393049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4752975" y="3817515"/>
            <a:ext cx="1838645" cy="43884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7" name="Rounded Rectangle 46"/>
          <p:cNvSpPr/>
          <p:nvPr/>
        </p:nvSpPr>
        <p:spPr>
          <a:xfrm>
            <a:off x="7953375" y="3849858"/>
            <a:ext cx="489851" cy="15984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458200" y="1962724"/>
                <a:ext cx="2419350" cy="90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lv-LV"/>
                                    <m:t>∧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962724"/>
                <a:ext cx="2419350" cy="9012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10476139" y="3849858"/>
            <a:ext cx="496662" cy="40650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0" name="Oval 49"/>
          <p:cNvSpPr/>
          <p:nvPr/>
        </p:nvSpPr>
        <p:spPr>
          <a:xfrm>
            <a:off x="5215081" y="3843577"/>
            <a:ext cx="428337" cy="428337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2" name="Oval 51"/>
          <p:cNvSpPr/>
          <p:nvPr/>
        </p:nvSpPr>
        <p:spPr>
          <a:xfrm>
            <a:off x="7977331" y="4215052"/>
            <a:ext cx="428337" cy="428337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21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Transitive Closure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8" y="1576042"/>
            <a:ext cx="11703139" cy="2323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540743" y="4521180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7769455"/>
                  </p:ext>
                </p:extLst>
              </p:nvPr>
            </p:nvGraphicFramePr>
            <p:xfrm>
              <a:off x="540743" y="4521180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639" r="-2041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39" r="-1013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639" r="-277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01639" r="-20416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639" r="-10137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01639" r="-277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201639" r="-20416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1639" r="-10137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201639" r="-2778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301639" r="-20416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1639" r="-10137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301639" r="-2778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3036304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498162"/>
                  </p:ext>
                </p:extLst>
              </p:nvPr>
            </p:nvGraphicFramePr>
            <p:xfrm>
              <a:off x="3036304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101639" r="-20434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1639" r="-10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101639" r="-289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201639" r="-2043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1639" r="-10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201639" r="-289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301639" r="-20434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01639" r="-10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301639" r="-289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5458073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7468881"/>
                  </p:ext>
                </p:extLst>
              </p:nvPr>
            </p:nvGraphicFramePr>
            <p:xfrm>
              <a:off x="5458073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01639" r="-20434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1639" r="-10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01639" r="-289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201639" r="-2043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639" r="-10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201639" r="-289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301639" r="-20434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01639" r="-10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301639" r="-289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95485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5197090"/>
                  </p:ext>
                </p:extLst>
              </p:nvPr>
            </p:nvGraphicFramePr>
            <p:xfrm>
              <a:off x="7795485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01639" r="-20434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1639" r="-10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01639" r="-289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201639" r="-2043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201639" r="-10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201639" r="-289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301639" r="-20434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301639" r="-10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301639" r="-289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5384" y="4970472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lv-LV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384" y="4970472"/>
                <a:ext cx="55656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6244" y="4990668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lv-LV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244" y="4990668"/>
                <a:ext cx="5565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9824085" y="36498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24085" y="44297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353800" y="44297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353800" y="36498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91675" y="3682389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7005" y="3617402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46780" y="4657195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58375" y="4689688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cxnSp>
        <p:nvCxnSpPr>
          <p:cNvPr id="22" name="Straight Arrow Connector 21"/>
          <p:cNvCxnSpPr>
            <a:stCxn id="14" idx="6"/>
            <a:endCxn id="17" idx="2"/>
          </p:cNvCxnSpPr>
          <p:nvPr/>
        </p:nvCxnSpPr>
        <p:spPr>
          <a:xfrm>
            <a:off x="10006965" y="3741336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7"/>
            <a:endCxn id="17" idx="3"/>
          </p:cNvCxnSpPr>
          <p:nvPr/>
        </p:nvCxnSpPr>
        <p:spPr>
          <a:xfrm flipV="1">
            <a:off x="9980183" y="3805994"/>
            <a:ext cx="1400399" cy="65052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6" idx="0"/>
          </p:cNvCxnSpPr>
          <p:nvPr/>
        </p:nvCxnSpPr>
        <p:spPr>
          <a:xfrm>
            <a:off x="11445240" y="3832776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6"/>
          </p:cNvCxnSpPr>
          <p:nvPr/>
        </p:nvCxnSpPr>
        <p:spPr>
          <a:xfrm flipH="1">
            <a:off x="10006965" y="4521180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78563" y="3315202"/>
                <a:ext cx="386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563" y="3315202"/>
                <a:ext cx="386508" cy="461665"/>
              </a:xfrm>
              <a:prstGeom prst="rect">
                <a:avLst/>
              </a:prstGeom>
              <a:blipFill>
                <a:blip r:embed="rId9"/>
                <a:stretch>
                  <a:fillRect l="-3125" r="-187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>
            <a:spLocks noChangeAspect="1"/>
          </p:cNvSpPr>
          <p:nvPr/>
        </p:nvSpPr>
        <p:spPr>
          <a:xfrm>
            <a:off x="8871585" y="3263723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8" name="Arc 27"/>
          <p:cNvSpPr/>
          <p:nvPr/>
        </p:nvSpPr>
        <p:spPr>
          <a:xfrm>
            <a:off x="11321205" y="3420704"/>
            <a:ext cx="228600" cy="274912"/>
          </a:xfrm>
          <a:prstGeom prst="arc">
            <a:avLst>
              <a:gd name="adj1" fmla="val 7072626"/>
              <a:gd name="adj2" fmla="val 37884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9" name="Arc 28"/>
          <p:cNvSpPr/>
          <p:nvPr/>
        </p:nvSpPr>
        <p:spPr>
          <a:xfrm flipV="1">
            <a:off x="9801225" y="4569624"/>
            <a:ext cx="228600" cy="274912"/>
          </a:xfrm>
          <a:prstGeom prst="arc">
            <a:avLst>
              <a:gd name="adj1" fmla="val 7072626"/>
              <a:gd name="adj2" fmla="val 394312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0" name="Arc 29"/>
          <p:cNvSpPr/>
          <p:nvPr/>
        </p:nvSpPr>
        <p:spPr>
          <a:xfrm flipV="1">
            <a:off x="11330940" y="4579285"/>
            <a:ext cx="228600" cy="274912"/>
          </a:xfrm>
          <a:prstGeom prst="arc">
            <a:avLst>
              <a:gd name="adj1" fmla="val 6834303"/>
              <a:gd name="adj2" fmla="val 42837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76935" y="4983976"/>
                <a:ext cx="5838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35" y="4983976"/>
                <a:ext cx="58381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14" idx="5"/>
            <a:endCxn id="16" idx="0"/>
          </p:cNvCxnSpPr>
          <p:nvPr/>
        </p:nvCxnSpPr>
        <p:spPr>
          <a:xfrm>
            <a:off x="9980183" y="3805994"/>
            <a:ext cx="1465057" cy="623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4"/>
            <a:endCxn id="15" idx="0"/>
          </p:cNvCxnSpPr>
          <p:nvPr/>
        </p:nvCxnSpPr>
        <p:spPr>
          <a:xfrm>
            <a:off x="9915525" y="3832776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66930" y="6345716"/>
                <a:ext cx="607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complexity: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/>
                  <a:t> times multiply, spend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every time.</a:t>
                </a:r>
                <a:endParaRPr lang="lv-LV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30" y="6345716"/>
                <a:ext cx="6074548" cy="369332"/>
              </a:xfrm>
              <a:prstGeom prst="rect">
                <a:avLst/>
              </a:prstGeom>
              <a:blipFill>
                <a:blip r:embed="rId11"/>
                <a:stretch>
                  <a:fillRect l="-802" t="-9836" r="-100" b="-245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Efficient: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Warshall(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u="sng" dirty="0" smtClean="0"/>
                  <a:t>: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u="sng" dirty="0" smtClean="0"/>
                  <a:t> matrix of zeros-ones)</a:t>
                </a:r>
                <a:r>
                  <a:rPr lang="en-US" i="1" dirty="0" smtClean="0"/>
                  <a:t>  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// Matrix is for a relation 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for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:=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bit operations.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Warshall's</a:t>
            </a:r>
            <a:r>
              <a:rPr lang="en-US" dirty="0" smtClean="0"/>
              <a:t>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0129"/>
            <a:ext cx="10515600" cy="866833"/>
          </a:xfrm>
        </p:spPr>
        <p:txBody>
          <a:bodyPr/>
          <a:lstStyle/>
          <a:p>
            <a:r>
              <a:rPr lang="en-US" dirty="0" smtClean="0"/>
              <a:t>Relation to the left is given by a matrix. Find its transitive closure.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8" y="1690688"/>
            <a:ext cx="8972550" cy="32670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16916" y="2886419"/>
            <a:ext cx="539826" cy="418641"/>
          </a:xfrm>
          <a:prstGeom prst="right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635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supposed to work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</a:t>
            </a:r>
            <a:r>
              <a:rPr lang="en-US" b="1" dirty="0"/>
              <a:t>idea: </a:t>
            </a:r>
            <a:r>
              <a:rPr lang="en-US" dirty="0" smtClean="0"/>
              <a:t>A </a:t>
            </a:r>
            <a:r>
              <a:rPr lang="en-US" dirty="0"/>
              <a:t>path exists between two vertices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i</a:t>
            </a:r>
            <a:r>
              <a:rPr lang="en-US" dirty="0"/>
              <a:t> to j; or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path from </a:t>
            </a:r>
            <a:r>
              <a:rPr lang="en-US" dirty="0" err="1"/>
              <a:t>i</a:t>
            </a:r>
            <a:r>
              <a:rPr lang="en-US" dirty="0"/>
              <a:t> to j going through vertex 1; or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path from </a:t>
            </a:r>
            <a:r>
              <a:rPr lang="en-US" dirty="0" err="1"/>
              <a:t>i</a:t>
            </a:r>
            <a:r>
              <a:rPr lang="en-US" dirty="0"/>
              <a:t> to j going through vertex 1 and/or 2; or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path from </a:t>
            </a:r>
            <a:r>
              <a:rPr lang="en-US" dirty="0" err="1"/>
              <a:t>i</a:t>
            </a:r>
            <a:r>
              <a:rPr lang="en-US" dirty="0"/>
              <a:t> to j going through vertex 1, 2, and/or 3; or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/>
              <a:t>a</a:t>
            </a:r>
            <a:r>
              <a:rPr lang="en-US" dirty="0" smtClean="0"/>
              <a:t>nd so on…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33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Warshall</a:t>
            </a:r>
            <a:r>
              <a:rPr lang="en-US" dirty="0" smtClean="0"/>
              <a:t> Algorithm on a Real Graph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31316"/>
                <a:ext cx="10515600" cy="1046602"/>
              </a:xfrm>
            </p:spPr>
            <p:txBody>
              <a:bodyPr/>
              <a:lstStyle/>
              <a:p>
                <a:r>
                  <a:rPr lang="en-US" dirty="0" smtClean="0"/>
                  <a:t>Cannot be impatient and finish faster than after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iterations.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31316"/>
                <a:ext cx="10515600" cy="1046602"/>
              </a:xfrm>
              <a:blipFill>
                <a:blip r:embed="rId2"/>
                <a:stretch>
                  <a:fillRect l="-1043" t="-988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9" y="1690688"/>
            <a:ext cx="10918590" cy="37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9220" name="Freeform 71"/>
          <p:cNvSpPr>
            <a:spLocks/>
          </p:cNvSpPr>
          <p:nvPr/>
        </p:nvSpPr>
        <p:spPr bwMode="auto">
          <a:xfrm>
            <a:off x="3535364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9222" name="Oval 3"/>
          <p:cNvSpPr>
            <a:spLocks noChangeAspect="1" noChangeArrowheads="1"/>
          </p:cNvSpPr>
          <p:nvPr/>
        </p:nvSpPr>
        <p:spPr bwMode="auto">
          <a:xfrm>
            <a:off x="3811588" y="2482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23" name="Oval 4"/>
          <p:cNvSpPr>
            <a:spLocks noChangeAspect="1" noChangeArrowheads="1"/>
          </p:cNvSpPr>
          <p:nvPr/>
        </p:nvSpPr>
        <p:spPr bwMode="auto">
          <a:xfrm>
            <a:off x="2438401" y="24828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24" name="Oval 5"/>
          <p:cNvSpPr>
            <a:spLocks noChangeAspect="1" noChangeArrowheads="1"/>
          </p:cNvSpPr>
          <p:nvPr/>
        </p:nvSpPr>
        <p:spPr bwMode="auto">
          <a:xfrm>
            <a:off x="3810001" y="16764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25" name="Oval 6"/>
          <p:cNvSpPr>
            <a:spLocks noChangeAspect="1" noChangeArrowheads="1"/>
          </p:cNvSpPr>
          <p:nvPr/>
        </p:nvSpPr>
        <p:spPr bwMode="auto">
          <a:xfrm>
            <a:off x="3048001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26" name="AutoShape 7"/>
          <p:cNvCxnSpPr>
            <a:cxnSpLocks noChangeAspect="1" noChangeShapeType="1"/>
            <a:stCxn id="9224" idx="2"/>
            <a:endCxn id="9223" idx="0"/>
          </p:cNvCxnSpPr>
          <p:nvPr/>
        </p:nvCxnSpPr>
        <p:spPr bwMode="auto">
          <a:xfrm rot="10800000" flipV="1">
            <a:off x="2620963" y="1858964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8"/>
          <p:cNvCxnSpPr>
            <a:cxnSpLocks noChangeAspect="1" noChangeShapeType="1"/>
            <a:stCxn id="9225" idx="2"/>
            <a:endCxn id="9223" idx="4"/>
          </p:cNvCxnSpPr>
          <p:nvPr/>
        </p:nvCxnSpPr>
        <p:spPr bwMode="auto">
          <a:xfrm rot="10800000">
            <a:off x="2620964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9"/>
          <p:cNvCxnSpPr>
            <a:cxnSpLocks noChangeAspect="1" noChangeShapeType="1"/>
            <a:stCxn id="9225" idx="6"/>
            <a:endCxn id="9222" idx="3"/>
          </p:cNvCxnSpPr>
          <p:nvPr/>
        </p:nvCxnSpPr>
        <p:spPr bwMode="auto">
          <a:xfrm flipV="1">
            <a:off x="3422651" y="2805114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0"/>
          <p:cNvCxnSpPr>
            <a:cxnSpLocks noChangeAspect="1" noChangeShapeType="1"/>
            <a:stCxn id="9224" idx="4"/>
            <a:endCxn id="9222" idx="0"/>
          </p:cNvCxnSpPr>
          <p:nvPr/>
        </p:nvCxnSpPr>
        <p:spPr bwMode="auto">
          <a:xfrm>
            <a:off x="3992564" y="2060576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1"/>
          <p:cNvCxnSpPr>
            <a:cxnSpLocks noChangeAspect="1" noChangeShapeType="1"/>
            <a:stCxn id="9223" idx="6"/>
            <a:endCxn id="9222" idx="2"/>
          </p:cNvCxnSpPr>
          <p:nvPr/>
        </p:nvCxnSpPr>
        <p:spPr bwMode="auto">
          <a:xfrm>
            <a:off x="2813051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Oval 12"/>
          <p:cNvSpPr>
            <a:spLocks noChangeAspect="1" noChangeArrowheads="1"/>
          </p:cNvSpPr>
          <p:nvPr/>
        </p:nvSpPr>
        <p:spPr bwMode="auto">
          <a:xfrm>
            <a:off x="5173663" y="2482851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32" name="AutoShape 13"/>
          <p:cNvCxnSpPr>
            <a:cxnSpLocks noChangeAspect="1" noChangeShapeType="1"/>
            <a:stCxn id="9235" idx="6"/>
            <a:endCxn id="9231" idx="4"/>
          </p:cNvCxnSpPr>
          <p:nvPr/>
        </p:nvCxnSpPr>
        <p:spPr bwMode="auto">
          <a:xfrm flipV="1">
            <a:off x="4937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4"/>
          <p:cNvCxnSpPr>
            <a:cxnSpLocks noChangeAspect="1" noChangeShapeType="1"/>
            <a:stCxn id="9231" idx="0"/>
            <a:endCxn id="9224" idx="6"/>
          </p:cNvCxnSpPr>
          <p:nvPr/>
        </p:nvCxnSpPr>
        <p:spPr bwMode="auto">
          <a:xfrm rot="5400000" flipH="1">
            <a:off x="4468813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5"/>
          <p:cNvCxnSpPr>
            <a:cxnSpLocks noChangeAspect="1" noChangeShapeType="1"/>
            <a:stCxn id="9222" idx="6"/>
            <a:endCxn id="9231" idx="2"/>
          </p:cNvCxnSpPr>
          <p:nvPr/>
        </p:nvCxnSpPr>
        <p:spPr bwMode="auto">
          <a:xfrm>
            <a:off x="4186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Oval 16"/>
          <p:cNvSpPr>
            <a:spLocks noChangeAspect="1" noChangeArrowheads="1"/>
          </p:cNvSpPr>
          <p:nvPr/>
        </p:nvSpPr>
        <p:spPr bwMode="auto">
          <a:xfrm>
            <a:off x="4562476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36" name="AutoShape 17"/>
          <p:cNvCxnSpPr>
            <a:cxnSpLocks noChangeAspect="1" noChangeShapeType="1"/>
            <a:stCxn id="9222" idx="5"/>
            <a:endCxn id="9235" idx="2"/>
          </p:cNvCxnSpPr>
          <p:nvPr/>
        </p:nvCxnSpPr>
        <p:spPr bwMode="auto">
          <a:xfrm rot="16200000" flipH="1">
            <a:off x="4003676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7" name="AutoShape 18"/>
          <p:cNvSpPr>
            <a:spLocks noChangeArrowheads="1"/>
          </p:cNvSpPr>
          <p:nvPr/>
        </p:nvSpPr>
        <p:spPr bwMode="auto">
          <a:xfrm rot="5400000">
            <a:off x="82343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AutoShape 19"/>
          <p:cNvSpPr>
            <a:spLocks noChangeArrowheads="1"/>
          </p:cNvSpPr>
          <p:nvPr/>
        </p:nvSpPr>
        <p:spPr bwMode="auto">
          <a:xfrm rot="8100000" flipH="1" flipV="1">
            <a:off x="5691188" y="3619501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9" name="AutoShape 20"/>
          <p:cNvSpPr>
            <a:spLocks noChangeArrowheads="1"/>
          </p:cNvSpPr>
          <p:nvPr/>
        </p:nvSpPr>
        <p:spPr bwMode="auto">
          <a:xfrm rot="5400000">
            <a:off x="3814763" y="3643313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0" name="Text Box 21"/>
          <p:cNvSpPr txBox="1">
            <a:spLocks noChangeArrowheads="1"/>
          </p:cNvSpPr>
          <p:nvPr/>
        </p:nvSpPr>
        <p:spPr bwMode="auto">
          <a:xfrm>
            <a:off x="4044950" y="1447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41" name="Text Box 22"/>
          <p:cNvSpPr txBox="1">
            <a:spLocks noChangeArrowheads="1"/>
          </p:cNvSpPr>
          <p:nvPr/>
        </p:nvSpPr>
        <p:spPr bwMode="auto">
          <a:xfrm>
            <a:off x="54356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242" name="Text Box 23"/>
          <p:cNvSpPr txBox="1">
            <a:spLocks noChangeArrowheads="1"/>
          </p:cNvSpPr>
          <p:nvPr/>
        </p:nvSpPr>
        <p:spPr bwMode="auto">
          <a:xfrm>
            <a:off x="40767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43" name="Text Box 24"/>
          <p:cNvSpPr txBox="1">
            <a:spLocks noChangeArrowheads="1"/>
          </p:cNvSpPr>
          <p:nvPr/>
        </p:nvSpPr>
        <p:spPr bwMode="auto">
          <a:xfrm>
            <a:off x="27051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244" name="Text Box 25"/>
          <p:cNvSpPr txBox="1">
            <a:spLocks noChangeArrowheads="1"/>
          </p:cNvSpPr>
          <p:nvPr/>
        </p:nvSpPr>
        <p:spPr bwMode="auto">
          <a:xfrm>
            <a:off x="2895601" y="2994026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45" name="Text Box 26"/>
          <p:cNvSpPr txBox="1">
            <a:spLocks noChangeArrowheads="1"/>
          </p:cNvSpPr>
          <p:nvPr/>
        </p:nvSpPr>
        <p:spPr bwMode="auto">
          <a:xfrm>
            <a:off x="4757738" y="2994026"/>
            <a:ext cx="347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46" name="Text Box 27"/>
          <p:cNvSpPr txBox="1">
            <a:spLocks noChangeArrowheads="1"/>
          </p:cNvSpPr>
          <p:nvPr/>
        </p:nvSpPr>
        <p:spPr bwMode="auto">
          <a:xfrm>
            <a:off x="4883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47" name="Text Box 28"/>
          <p:cNvSpPr txBox="1">
            <a:spLocks noChangeArrowheads="1"/>
          </p:cNvSpPr>
          <p:nvPr/>
        </p:nvSpPr>
        <p:spPr bwMode="auto">
          <a:xfrm>
            <a:off x="2743200" y="1752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48" name="Text Box 33"/>
          <p:cNvSpPr txBox="1">
            <a:spLocks noChangeArrowheads="1"/>
          </p:cNvSpPr>
          <p:nvPr/>
        </p:nvSpPr>
        <p:spPr bwMode="auto">
          <a:xfrm>
            <a:off x="3124200" y="2362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49" name="Text Box 34"/>
          <p:cNvSpPr txBox="1">
            <a:spLocks noChangeArrowheads="1"/>
          </p:cNvSpPr>
          <p:nvPr/>
        </p:nvSpPr>
        <p:spPr bwMode="auto">
          <a:xfrm>
            <a:off x="4572000" y="2362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2438400" y="3162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51" name="Text Box 37"/>
          <p:cNvSpPr txBox="1">
            <a:spLocks noChangeArrowheads="1"/>
          </p:cNvSpPr>
          <p:nvPr/>
        </p:nvSpPr>
        <p:spPr bwMode="auto">
          <a:xfrm>
            <a:off x="5181600" y="3162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52" name="Text Box 38"/>
          <p:cNvSpPr txBox="1">
            <a:spLocks noChangeArrowheads="1"/>
          </p:cNvSpPr>
          <p:nvPr/>
        </p:nvSpPr>
        <p:spPr bwMode="auto">
          <a:xfrm>
            <a:off x="3657600" y="2057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53" name="Text Box 39"/>
          <p:cNvSpPr txBox="1">
            <a:spLocks noChangeArrowheads="1"/>
          </p:cNvSpPr>
          <p:nvPr/>
        </p:nvSpPr>
        <p:spPr bwMode="auto">
          <a:xfrm>
            <a:off x="3505200" y="2895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54" name="Text Box 40"/>
          <p:cNvSpPr txBox="1">
            <a:spLocks noChangeArrowheads="1"/>
          </p:cNvSpPr>
          <p:nvPr/>
        </p:nvSpPr>
        <p:spPr bwMode="auto">
          <a:xfrm>
            <a:off x="4152900" y="28956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255" name="Freeform 72"/>
          <p:cNvSpPr>
            <a:spLocks/>
          </p:cNvSpPr>
          <p:nvPr/>
        </p:nvSpPr>
        <p:spPr bwMode="auto">
          <a:xfrm>
            <a:off x="3479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9256" name="Oval 73"/>
          <p:cNvSpPr>
            <a:spLocks noChangeAspect="1" noChangeArrowheads="1"/>
          </p:cNvSpPr>
          <p:nvPr/>
        </p:nvSpPr>
        <p:spPr bwMode="auto">
          <a:xfrm>
            <a:off x="3792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57" name="Oval 74"/>
          <p:cNvSpPr>
            <a:spLocks noChangeAspect="1" noChangeArrowheads="1"/>
          </p:cNvSpPr>
          <p:nvPr/>
        </p:nvSpPr>
        <p:spPr bwMode="auto">
          <a:xfrm>
            <a:off x="2419351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58" name="Oval 75"/>
          <p:cNvSpPr>
            <a:spLocks noChangeAspect="1" noChangeArrowheads="1"/>
          </p:cNvSpPr>
          <p:nvPr/>
        </p:nvSpPr>
        <p:spPr bwMode="auto">
          <a:xfrm>
            <a:off x="3790951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59" name="Oval 76"/>
          <p:cNvSpPr>
            <a:spLocks noChangeAspect="1" noChangeArrowheads="1"/>
          </p:cNvSpPr>
          <p:nvPr/>
        </p:nvSpPr>
        <p:spPr bwMode="auto">
          <a:xfrm>
            <a:off x="3028951" y="5969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E</a:t>
            </a:r>
          </a:p>
        </p:txBody>
      </p:sp>
      <p:cxnSp>
        <p:nvCxnSpPr>
          <p:cNvPr id="9260" name="AutoShape 77"/>
          <p:cNvCxnSpPr>
            <a:cxnSpLocks noChangeAspect="1" noChangeShapeType="1"/>
            <a:stCxn id="9258" idx="2"/>
            <a:endCxn id="9257" idx="0"/>
          </p:cNvCxnSpPr>
          <p:nvPr/>
        </p:nvCxnSpPr>
        <p:spPr bwMode="auto">
          <a:xfrm rot="10800000" flipV="1">
            <a:off x="2601913" y="4537076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78"/>
          <p:cNvCxnSpPr>
            <a:cxnSpLocks noChangeAspect="1" noChangeShapeType="1"/>
            <a:stCxn id="9259" idx="2"/>
            <a:endCxn id="9257" idx="4"/>
          </p:cNvCxnSpPr>
          <p:nvPr/>
        </p:nvCxnSpPr>
        <p:spPr bwMode="auto">
          <a:xfrm rot="10800000">
            <a:off x="2601914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9"/>
          <p:cNvCxnSpPr>
            <a:cxnSpLocks noChangeAspect="1" noChangeShapeType="1"/>
            <a:stCxn id="9259" idx="6"/>
            <a:endCxn id="9256" idx="3"/>
          </p:cNvCxnSpPr>
          <p:nvPr/>
        </p:nvCxnSpPr>
        <p:spPr bwMode="auto">
          <a:xfrm flipV="1">
            <a:off x="3403601" y="5492751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80"/>
          <p:cNvCxnSpPr>
            <a:cxnSpLocks noChangeAspect="1" noChangeShapeType="1"/>
            <a:stCxn id="9258" idx="4"/>
            <a:endCxn id="9256" idx="0"/>
          </p:cNvCxnSpPr>
          <p:nvPr/>
        </p:nvCxnSpPr>
        <p:spPr bwMode="auto">
          <a:xfrm>
            <a:off x="3973514" y="4738689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81"/>
          <p:cNvCxnSpPr>
            <a:cxnSpLocks noChangeAspect="1" noChangeShapeType="1"/>
            <a:stCxn id="9257" idx="6"/>
            <a:endCxn id="9256" idx="2"/>
          </p:cNvCxnSpPr>
          <p:nvPr/>
        </p:nvCxnSpPr>
        <p:spPr bwMode="auto">
          <a:xfrm>
            <a:off x="2794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5" name="Oval 82"/>
          <p:cNvSpPr>
            <a:spLocks noChangeAspect="1" noChangeArrowheads="1"/>
          </p:cNvSpPr>
          <p:nvPr/>
        </p:nvSpPr>
        <p:spPr bwMode="auto">
          <a:xfrm>
            <a:off x="5154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</a:t>
            </a:r>
          </a:p>
        </p:txBody>
      </p:sp>
      <p:cxnSp>
        <p:nvCxnSpPr>
          <p:cNvPr id="9266" name="AutoShape 83"/>
          <p:cNvCxnSpPr>
            <a:cxnSpLocks noChangeAspect="1" noChangeShapeType="1"/>
            <a:stCxn id="9269" idx="6"/>
            <a:endCxn id="9265" idx="4"/>
          </p:cNvCxnSpPr>
          <p:nvPr/>
        </p:nvCxnSpPr>
        <p:spPr bwMode="auto">
          <a:xfrm flipV="1">
            <a:off x="4918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AutoShape 84"/>
          <p:cNvCxnSpPr>
            <a:cxnSpLocks noChangeAspect="1" noChangeShapeType="1"/>
            <a:stCxn id="9265" idx="0"/>
            <a:endCxn id="9258" idx="6"/>
          </p:cNvCxnSpPr>
          <p:nvPr/>
        </p:nvCxnSpPr>
        <p:spPr bwMode="auto">
          <a:xfrm rot="5400000" flipH="1">
            <a:off x="4449763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85"/>
          <p:cNvCxnSpPr>
            <a:cxnSpLocks noChangeAspect="1" noChangeShapeType="1"/>
            <a:stCxn id="9256" idx="6"/>
            <a:endCxn id="9265" idx="2"/>
          </p:cNvCxnSpPr>
          <p:nvPr/>
        </p:nvCxnSpPr>
        <p:spPr bwMode="auto">
          <a:xfrm>
            <a:off x="4176714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9" name="Oval 86"/>
          <p:cNvSpPr>
            <a:spLocks noChangeAspect="1" noChangeArrowheads="1"/>
          </p:cNvSpPr>
          <p:nvPr/>
        </p:nvSpPr>
        <p:spPr bwMode="auto">
          <a:xfrm>
            <a:off x="4543426" y="596900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270" name="AutoShape 87"/>
          <p:cNvCxnSpPr>
            <a:cxnSpLocks noChangeAspect="1" noChangeShapeType="1"/>
            <a:stCxn id="9256" idx="5"/>
            <a:endCxn id="9269" idx="2"/>
          </p:cNvCxnSpPr>
          <p:nvPr/>
        </p:nvCxnSpPr>
        <p:spPr bwMode="auto">
          <a:xfrm rot="16200000" flipH="1">
            <a:off x="3989388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1" name="Text Box 88"/>
          <p:cNvSpPr txBox="1">
            <a:spLocks noChangeArrowheads="1"/>
          </p:cNvSpPr>
          <p:nvPr/>
        </p:nvSpPr>
        <p:spPr bwMode="auto">
          <a:xfrm>
            <a:off x="4025900" y="4125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72" name="Text Box 89"/>
          <p:cNvSpPr txBox="1">
            <a:spLocks noChangeArrowheads="1"/>
          </p:cNvSpPr>
          <p:nvPr/>
        </p:nvSpPr>
        <p:spPr bwMode="auto">
          <a:xfrm>
            <a:off x="5416550" y="4953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273" name="Text Box 90"/>
          <p:cNvSpPr txBox="1">
            <a:spLocks noChangeArrowheads="1"/>
          </p:cNvSpPr>
          <p:nvPr/>
        </p:nvSpPr>
        <p:spPr bwMode="auto">
          <a:xfrm>
            <a:off x="4057650" y="4953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274" name="Text Box 91"/>
          <p:cNvSpPr txBox="1">
            <a:spLocks noChangeArrowheads="1"/>
          </p:cNvSpPr>
          <p:nvPr/>
        </p:nvSpPr>
        <p:spPr bwMode="auto">
          <a:xfrm>
            <a:off x="2686050" y="4953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275" name="Text Box 92"/>
          <p:cNvSpPr txBox="1">
            <a:spLocks noChangeArrowheads="1"/>
          </p:cNvSpPr>
          <p:nvPr/>
        </p:nvSpPr>
        <p:spPr bwMode="auto">
          <a:xfrm>
            <a:off x="2959100" y="5676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276" name="Text Box 93"/>
          <p:cNvSpPr txBox="1">
            <a:spLocks noChangeArrowheads="1"/>
          </p:cNvSpPr>
          <p:nvPr/>
        </p:nvSpPr>
        <p:spPr bwMode="auto">
          <a:xfrm>
            <a:off x="4705350" y="56769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9277" name="Text Box 94"/>
          <p:cNvSpPr txBox="1">
            <a:spLocks noChangeArrowheads="1"/>
          </p:cNvSpPr>
          <p:nvPr/>
        </p:nvSpPr>
        <p:spPr bwMode="auto">
          <a:xfrm>
            <a:off x="4864100" y="4368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78" name="Text Box 95"/>
          <p:cNvSpPr txBox="1">
            <a:spLocks noChangeArrowheads="1"/>
          </p:cNvSpPr>
          <p:nvPr/>
        </p:nvSpPr>
        <p:spPr bwMode="auto">
          <a:xfrm>
            <a:off x="2724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79" name="Text Box 96"/>
          <p:cNvSpPr txBox="1">
            <a:spLocks noChangeArrowheads="1"/>
          </p:cNvSpPr>
          <p:nvPr/>
        </p:nvSpPr>
        <p:spPr bwMode="auto">
          <a:xfrm>
            <a:off x="3105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80" name="Text Box 97"/>
          <p:cNvSpPr txBox="1">
            <a:spLocks noChangeArrowheads="1"/>
          </p:cNvSpPr>
          <p:nvPr/>
        </p:nvSpPr>
        <p:spPr bwMode="auto">
          <a:xfrm>
            <a:off x="4552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81" name="Text Box 98"/>
          <p:cNvSpPr txBox="1">
            <a:spLocks noChangeArrowheads="1"/>
          </p:cNvSpPr>
          <p:nvPr/>
        </p:nvSpPr>
        <p:spPr bwMode="auto">
          <a:xfrm>
            <a:off x="2419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82" name="Text Box 99"/>
          <p:cNvSpPr txBox="1">
            <a:spLocks noChangeArrowheads="1"/>
          </p:cNvSpPr>
          <p:nvPr/>
        </p:nvSpPr>
        <p:spPr bwMode="auto">
          <a:xfrm>
            <a:off x="5162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83" name="Text Box 100"/>
          <p:cNvSpPr txBox="1">
            <a:spLocks noChangeArrowheads="1"/>
          </p:cNvSpPr>
          <p:nvPr/>
        </p:nvSpPr>
        <p:spPr bwMode="auto">
          <a:xfrm>
            <a:off x="3638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84" name="Text Box 101"/>
          <p:cNvSpPr txBox="1">
            <a:spLocks noChangeArrowheads="1"/>
          </p:cNvSpPr>
          <p:nvPr/>
        </p:nvSpPr>
        <p:spPr bwMode="auto">
          <a:xfrm>
            <a:off x="3486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85" name="Text Box 102"/>
          <p:cNvSpPr txBox="1">
            <a:spLocks noChangeArrowheads="1"/>
          </p:cNvSpPr>
          <p:nvPr/>
        </p:nvSpPr>
        <p:spPr bwMode="auto">
          <a:xfrm>
            <a:off x="4133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9286" name="Group 165"/>
          <p:cNvGrpSpPr>
            <a:grpSpLocks/>
          </p:cNvGrpSpPr>
          <p:nvPr/>
        </p:nvGrpSpPr>
        <p:grpSpPr bwMode="auto">
          <a:xfrm>
            <a:off x="6915150" y="1430338"/>
            <a:ext cx="3390900" cy="2227262"/>
            <a:chOff x="3396" y="901"/>
            <a:chExt cx="2136" cy="1403"/>
          </a:xfrm>
        </p:grpSpPr>
        <p:sp>
          <p:nvSpPr>
            <p:cNvPr id="9318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lv-LV"/>
            </a:p>
          </p:txBody>
        </p:sp>
        <p:sp>
          <p:nvSpPr>
            <p:cNvPr id="9319" name="Oval 104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C</a:t>
              </a:r>
            </a:p>
          </p:txBody>
        </p:sp>
        <p:sp>
          <p:nvSpPr>
            <p:cNvPr id="9320" name="Oval 105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B</a:t>
              </a:r>
            </a:p>
          </p:txBody>
        </p:sp>
        <p:sp>
          <p:nvSpPr>
            <p:cNvPr id="9321" name="Oval 106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9322" name="Oval 107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E</a:t>
              </a:r>
            </a:p>
          </p:txBody>
        </p:sp>
        <p:cxnSp>
          <p:nvCxnSpPr>
            <p:cNvPr id="9323" name="AutoShape 108"/>
            <p:cNvCxnSpPr>
              <a:cxnSpLocks noChangeAspect="1" noChangeShapeType="1"/>
              <a:stCxn id="9321" idx="2"/>
              <a:endCxn id="9320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" name="AutoShape 109"/>
            <p:cNvCxnSpPr>
              <a:cxnSpLocks noChangeAspect="1" noChangeShapeType="1"/>
              <a:stCxn id="9322" idx="2"/>
              <a:endCxn id="9320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" name="AutoShape 110"/>
            <p:cNvCxnSpPr>
              <a:cxnSpLocks noChangeAspect="1" noChangeShapeType="1"/>
              <a:stCxn id="9322" idx="6"/>
              <a:endCxn id="9319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" name="AutoShape 111"/>
            <p:cNvCxnSpPr>
              <a:cxnSpLocks noChangeAspect="1" noChangeShapeType="1"/>
              <a:stCxn id="9321" idx="4"/>
              <a:endCxn id="9319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" name="AutoShape 112"/>
            <p:cNvCxnSpPr>
              <a:cxnSpLocks noChangeAspect="1" noChangeShapeType="1"/>
              <a:stCxn id="9320" idx="6"/>
              <a:endCxn id="9319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8" name="Oval 113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9329" name="AutoShape 114"/>
            <p:cNvCxnSpPr>
              <a:cxnSpLocks noChangeAspect="1" noChangeShapeType="1"/>
              <a:stCxn id="9332" idx="6"/>
              <a:endCxn id="9328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" name="AutoShape 115"/>
            <p:cNvCxnSpPr>
              <a:cxnSpLocks noChangeAspect="1" noChangeShapeType="1"/>
              <a:stCxn id="9328" idx="0"/>
              <a:endCxn id="9321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" name="AutoShape 116"/>
            <p:cNvCxnSpPr>
              <a:cxnSpLocks noChangeAspect="1" noChangeShapeType="1"/>
              <a:stCxn id="9319" idx="6"/>
              <a:endCxn id="9328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2" name="Oval 117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/>
                <a:t>F</a:t>
              </a:r>
            </a:p>
          </p:txBody>
        </p:sp>
        <p:cxnSp>
          <p:nvCxnSpPr>
            <p:cNvPr id="9333" name="AutoShape 118"/>
            <p:cNvCxnSpPr>
              <a:cxnSpLocks noChangeAspect="1" noChangeShapeType="1"/>
              <a:stCxn id="9319" idx="5"/>
              <a:endCxn id="9332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4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35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9336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337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338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9339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340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341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342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343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44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45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346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47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348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9287" name="Freeform 134"/>
          <p:cNvSpPr>
            <a:spLocks/>
          </p:cNvSpPr>
          <p:nvPr/>
        </p:nvSpPr>
        <p:spPr bwMode="auto">
          <a:xfrm>
            <a:off x="7280275" y="4114801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7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9288" name="Oval 135"/>
          <p:cNvSpPr>
            <a:spLocks noChangeAspect="1" noChangeArrowheads="1"/>
          </p:cNvSpPr>
          <p:nvPr/>
        </p:nvSpPr>
        <p:spPr bwMode="auto">
          <a:xfrm>
            <a:off x="8307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9289" name="Oval 136"/>
          <p:cNvSpPr>
            <a:spLocks noChangeAspect="1" noChangeArrowheads="1"/>
          </p:cNvSpPr>
          <p:nvPr/>
        </p:nvSpPr>
        <p:spPr bwMode="auto">
          <a:xfrm>
            <a:off x="6934201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B</a:t>
            </a:r>
          </a:p>
        </p:txBody>
      </p:sp>
      <p:sp>
        <p:nvSpPr>
          <p:cNvPr id="9290" name="Oval 137"/>
          <p:cNvSpPr>
            <a:spLocks noChangeAspect="1" noChangeArrowheads="1"/>
          </p:cNvSpPr>
          <p:nvPr/>
        </p:nvSpPr>
        <p:spPr bwMode="auto">
          <a:xfrm>
            <a:off x="8305801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91" name="Oval 138"/>
          <p:cNvSpPr>
            <a:spLocks noChangeAspect="1" noChangeArrowheads="1"/>
          </p:cNvSpPr>
          <p:nvPr/>
        </p:nvSpPr>
        <p:spPr bwMode="auto">
          <a:xfrm>
            <a:off x="7543801" y="59753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9292" name="AutoShape 139"/>
          <p:cNvCxnSpPr>
            <a:cxnSpLocks noChangeAspect="1" noChangeShapeType="1"/>
            <a:stCxn id="9290" idx="2"/>
            <a:endCxn id="9289" idx="0"/>
          </p:cNvCxnSpPr>
          <p:nvPr/>
        </p:nvCxnSpPr>
        <p:spPr bwMode="auto">
          <a:xfrm rot="10800000" flipV="1">
            <a:off x="7116763" y="4543426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3" name="AutoShape 140"/>
          <p:cNvCxnSpPr>
            <a:cxnSpLocks noChangeAspect="1" noChangeShapeType="1"/>
            <a:stCxn id="9291" idx="2"/>
            <a:endCxn id="9289" idx="4"/>
          </p:cNvCxnSpPr>
          <p:nvPr/>
        </p:nvCxnSpPr>
        <p:spPr bwMode="auto">
          <a:xfrm rot="10800000">
            <a:off x="7116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4" name="AutoShape 141"/>
          <p:cNvCxnSpPr>
            <a:cxnSpLocks noChangeAspect="1" noChangeShapeType="1"/>
            <a:stCxn id="9291" idx="6"/>
            <a:endCxn id="9288" idx="3"/>
          </p:cNvCxnSpPr>
          <p:nvPr/>
        </p:nvCxnSpPr>
        <p:spPr bwMode="auto">
          <a:xfrm flipV="1">
            <a:off x="7927975" y="5499101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5" name="AutoShape 142"/>
          <p:cNvCxnSpPr>
            <a:cxnSpLocks noChangeAspect="1" noChangeShapeType="1"/>
            <a:stCxn id="9290" idx="4"/>
            <a:endCxn id="9288" idx="0"/>
          </p:cNvCxnSpPr>
          <p:nvPr/>
        </p:nvCxnSpPr>
        <p:spPr bwMode="auto">
          <a:xfrm>
            <a:off x="8488364" y="4745039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6" name="AutoShape 143"/>
          <p:cNvCxnSpPr>
            <a:cxnSpLocks noChangeAspect="1" noChangeShapeType="1"/>
            <a:stCxn id="9289" idx="6"/>
            <a:endCxn id="9288" idx="2"/>
          </p:cNvCxnSpPr>
          <p:nvPr/>
        </p:nvCxnSpPr>
        <p:spPr bwMode="auto">
          <a:xfrm>
            <a:off x="7308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7" name="Oval 144"/>
          <p:cNvSpPr>
            <a:spLocks noChangeAspect="1" noChangeArrowheads="1"/>
          </p:cNvSpPr>
          <p:nvPr/>
        </p:nvSpPr>
        <p:spPr bwMode="auto">
          <a:xfrm>
            <a:off x="9669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9298" name="AutoShape 145"/>
          <p:cNvCxnSpPr>
            <a:cxnSpLocks noChangeAspect="1" noChangeShapeType="1"/>
            <a:stCxn id="9301" idx="6"/>
            <a:endCxn id="9297" idx="4"/>
          </p:cNvCxnSpPr>
          <p:nvPr/>
        </p:nvCxnSpPr>
        <p:spPr bwMode="auto">
          <a:xfrm flipV="1">
            <a:off x="9432925" y="5551489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9" name="AutoShape 146"/>
          <p:cNvCxnSpPr>
            <a:cxnSpLocks noChangeAspect="1" noChangeShapeType="1"/>
            <a:stCxn id="9297" idx="0"/>
            <a:endCxn id="9290" idx="6"/>
          </p:cNvCxnSpPr>
          <p:nvPr/>
        </p:nvCxnSpPr>
        <p:spPr bwMode="auto">
          <a:xfrm rot="5400000" flipH="1">
            <a:off x="8969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00" name="AutoShape 147"/>
          <p:cNvCxnSpPr>
            <a:cxnSpLocks noChangeAspect="1" noChangeShapeType="1"/>
            <a:stCxn id="9288" idx="6"/>
            <a:endCxn id="9297" idx="2"/>
          </p:cNvCxnSpPr>
          <p:nvPr/>
        </p:nvCxnSpPr>
        <p:spPr bwMode="auto">
          <a:xfrm>
            <a:off x="8691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1" name="Oval 148"/>
          <p:cNvSpPr>
            <a:spLocks noChangeAspect="1" noChangeArrowheads="1"/>
          </p:cNvSpPr>
          <p:nvPr/>
        </p:nvSpPr>
        <p:spPr bwMode="auto">
          <a:xfrm>
            <a:off x="9058276" y="5975351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9302" name="AutoShape 149"/>
          <p:cNvCxnSpPr>
            <a:cxnSpLocks noChangeAspect="1" noChangeShapeType="1"/>
            <a:stCxn id="9288" idx="5"/>
            <a:endCxn id="9301" idx="2"/>
          </p:cNvCxnSpPr>
          <p:nvPr/>
        </p:nvCxnSpPr>
        <p:spPr bwMode="auto">
          <a:xfrm rot="16200000" flipH="1">
            <a:off x="8504238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03" name="Text Box 150"/>
          <p:cNvSpPr txBox="1">
            <a:spLocks noChangeArrowheads="1"/>
          </p:cNvSpPr>
          <p:nvPr/>
        </p:nvSpPr>
        <p:spPr bwMode="auto">
          <a:xfrm>
            <a:off x="85407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304" name="Text Box 151"/>
          <p:cNvSpPr txBox="1">
            <a:spLocks noChangeArrowheads="1"/>
          </p:cNvSpPr>
          <p:nvPr/>
        </p:nvSpPr>
        <p:spPr bwMode="auto">
          <a:xfrm>
            <a:off x="9931400" y="4959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305" name="Text Box 152"/>
          <p:cNvSpPr txBox="1">
            <a:spLocks noChangeArrowheads="1"/>
          </p:cNvSpPr>
          <p:nvPr/>
        </p:nvSpPr>
        <p:spPr bwMode="auto">
          <a:xfrm>
            <a:off x="8572500" y="4959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306" name="Text Box 153"/>
          <p:cNvSpPr txBox="1">
            <a:spLocks noChangeArrowheads="1"/>
          </p:cNvSpPr>
          <p:nvPr/>
        </p:nvSpPr>
        <p:spPr bwMode="auto">
          <a:xfrm>
            <a:off x="7200900" y="4959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9307" name="Text Box 154"/>
          <p:cNvSpPr txBox="1">
            <a:spLocks noChangeArrowheads="1"/>
          </p:cNvSpPr>
          <p:nvPr/>
        </p:nvSpPr>
        <p:spPr bwMode="auto">
          <a:xfrm>
            <a:off x="7473950" y="568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308" name="Text Box 155"/>
          <p:cNvSpPr txBox="1">
            <a:spLocks noChangeArrowheads="1"/>
          </p:cNvSpPr>
          <p:nvPr/>
        </p:nvSpPr>
        <p:spPr bwMode="auto">
          <a:xfrm>
            <a:off x="9239250" y="56832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9309" name="Text Box 156"/>
          <p:cNvSpPr txBox="1">
            <a:spLocks noChangeArrowheads="1"/>
          </p:cNvSpPr>
          <p:nvPr/>
        </p:nvSpPr>
        <p:spPr bwMode="auto">
          <a:xfrm>
            <a:off x="9378950" y="43751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10" name="Text Box 157"/>
          <p:cNvSpPr txBox="1">
            <a:spLocks noChangeArrowheads="1"/>
          </p:cNvSpPr>
          <p:nvPr/>
        </p:nvSpPr>
        <p:spPr bwMode="auto">
          <a:xfrm>
            <a:off x="723900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311" name="Text Box 158"/>
          <p:cNvSpPr txBox="1">
            <a:spLocks noChangeArrowheads="1"/>
          </p:cNvSpPr>
          <p:nvPr/>
        </p:nvSpPr>
        <p:spPr bwMode="auto">
          <a:xfrm>
            <a:off x="76200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312" name="Text Box 159"/>
          <p:cNvSpPr txBox="1">
            <a:spLocks noChangeArrowheads="1"/>
          </p:cNvSpPr>
          <p:nvPr/>
        </p:nvSpPr>
        <p:spPr bwMode="auto">
          <a:xfrm>
            <a:off x="90678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13" name="Text Box 160"/>
          <p:cNvSpPr txBox="1">
            <a:spLocks noChangeArrowheads="1"/>
          </p:cNvSpPr>
          <p:nvPr/>
        </p:nvSpPr>
        <p:spPr bwMode="auto">
          <a:xfrm>
            <a:off x="69342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14" name="Text Box 161"/>
          <p:cNvSpPr txBox="1">
            <a:spLocks noChangeArrowheads="1"/>
          </p:cNvSpPr>
          <p:nvPr/>
        </p:nvSpPr>
        <p:spPr bwMode="auto">
          <a:xfrm>
            <a:off x="96774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315" name="Text Box 162"/>
          <p:cNvSpPr txBox="1">
            <a:spLocks noChangeArrowheads="1"/>
          </p:cNvSpPr>
          <p:nvPr/>
        </p:nvSpPr>
        <p:spPr bwMode="auto">
          <a:xfrm>
            <a:off x="815340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316" name="Text Box 163"/>
          <p:cNvSpPr txBox="1">
            <a:spLocks noChangeArrowheads="1"/>
          </p:cNvSpPr>
          <p:nvPr/>
        </p:nvSpPr>
        <p:spPr bwMode="auto">
          <a:xfrm>
            <a:off x="80010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317" name="Text Box 164"/>
          <p:cNvSpPr txBox="1">
            <a:spLocks noChangeArrowheads="1"/>
          </p:cNvSpPr>
          <p:nvPr/>
        </p:nvSpPr>
        <p:spPr bwMode="auto">
          <a:xfrm>
            <a:off x="86487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633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(cont.)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31200" y="6107113"/>
            <a:ext cx="3860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400"/>
              <a:t>Shortest Paths</a:t>
            </a:r>
          </a:p>
        </p:txBody>
      </p:sp>
      <p:sp>
        <p:nvSpPr>
          <p:cNvPr id="10245" name="Freeform 2051"/>
          <p:cNvSpPr>
            <a:spLocks/>
          </p:cNvSpPr>
          <p:nvPr/>
        </p:nvSpPr>
        <p:spPr bwMode="auto">
          <a:xfrm>
            <a:off x="2192339" y="1695450"/>
            <a:ext cx="3711575" cy="2387600"/>
          </a:xfrm>
          <a:custGeom>
            <a:avLst/>
            <a:gdLst>
              <a:gd name="T0" fmla="*/ 2017712 w 2338"/>
              <a:gd name="T1" fmla="*/ 0 h 1504"/>
              <a:gd name="T2" fmla="*/ 3168649 w 2338"/>
              <a:gd name="T3" fmla="*/ 292100 h 1504"/>
              <a:gd name="T4" fmla="*/ 3503613 w 2338"/>
              <a:gd name="T5" fmla="*/ 1508125 h 1504"/>
              <a:gd name="T6" fmla="*/ 1922462 w 2338"/>
              <a:gd name="T7" fmla="*/ 1514475 h 1504"/>
              <a:gd name="T8" fmla="*/ 1455737 w 2338"/>
              <a:gd name="T9" fmla="*/ 2181225 h 1504"/>
              <a:gd name="T10" fmla="*/ 665162 w 2338"/>
              <a:gd name="T11" fmla="*/ 2352675 h 1504"/>
              <a:gd name="T12" fmla="*/ 160337 w 2338"/>
              <a:gd name="T13" fmla="*/ 1971675 h 1504"/>
              <a:gd name="T14" fmla="*/ 65087 w 2338"/>
              <a:gd name="T15" fmla="*/ 990600 h 1504"/>
              <a:gd name="T16" fmla="*/ 550862 w 2338"/>
              <a:gd name="T17" fmla="*/ 219075 h 1504"/>
              <a:gd name="T18" fmla="*/ 1370012 w 2338"/>
              <a:gd name="T19" fmla="*/ 47625 h 1504"/>
              <a:gd name="T20" fmla="*/ 2017712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0246" name="Oval 2052"/>
          <p:cNvSpPr>
            <a:spLocks noChangeAspect="1" noChangeArrowheads="1"/>
          </p:cNvSpPr>
          <p:nvPr/>
        </p:nvSpPr>
        <p:spPr bwMode="auto">
          <a:xfrm>
            <a:off x="3716338" y="27114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0247" name="Oval 2053"/>
          <p:cNvSpPr>
            <a:spLocks noChangeAspect="1" noChangeArrowheads="1"/>
          </p:cNvSpPr>
          <p:nvPr/>
        </p:nvSpPr>
        <p:spPr bwMode="auto">
          <a:xfrm>
            <a:off x="2343151" y="27114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48" name="Oval 2054"/>
          <p:cNvSpPr>
            <a:spLocks noChangeAspect="1" noChangeArrowheads="1"/>
          </p:cNvSpPr>
          <p:nvPr/>
        </p:nvSpPr>
        <p:spPr bwMode="auto">
          <a:xfrm>
            <a:off x="3714751" y="190500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49" name="Oval 2055"/>
          <p:cNvSpPr>
            <a:spLocks noChangeAspect="1" noChangeArrowheads="1"/>
          </p:cNvSpPr>
          <p:nvPr/>
        </p:nvSpPr>
        <p:spPr bwMode="auto">
          <a:xfrm>
            <a:off x="2952751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250" name="AutoShape 2056"/>
          <p:cNvCxnSpPr>
            <a:cxnSpLocks noChangeAspect="1" noChangeShapeType="1"/>
            <a:stCxn id="10248" idx="2"/>
            <a:endCxn id="10247" idx="0"/>
          </p:cNvCxnSpPr>
          <p:nvPr/>
        </p:nvCxnSpPr>
        <p:spPr bwMode="auto">
          <a:xfrm rot="10800000" flipV="1">
            <a:off x="2525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2057"/>
          <p:cNvCxnSpPr>
            <a:cxnSpLocks noChangeAspect="1" noChangeShapeType="1"/>
            <a:stCxn id="10249" idx="2"/>
            <a:endCxn id="10247" idx="4"/>
          </p:cNvCxnSpPr>
          <p:nvPr/>
        </p:nvCxnSpPr>
        <p:spPr bwMode="auto">
          <a:xfrm rot="10800000">
            <a:off x="2525713" y="3095626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058"/>
          <p:cNvCxnSpPr>
            <a:cxnSpLocks noChangeAspect="1" noChangeShapeType="1"/>
            <a:stCxn id="10249" idx="6"/>
            <a:endCxn id="10246" idx="3"/>
          </p:cNvCxnSpPr>
          <p:nvPr/>
        </p:nvCxnSpPr>
        <p:spPr bwMode="auto">
          <a:xfrm flipV="1">
            <a:off x="3336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2059"/>
          <p:cNvCxnSpPr>
            <a:cxnSpLocks noChangeAspect="1" noChangeShapeType="1"/>
            <a:stCxn id="10248" idx="4"/>
            <a:endCxn id="10246" idx="0"/>
          </p:cNvCxnSpPr>
          <p:nvPr/>
        </p:nvCxnSpPr>
        <p:spPr bwMode="auto">
          <a:xfrm>
            <a:off x="3897314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2060"/>
          <p:cNvCxnSpPr>
            <a:cxnSpLocks noChangeAspect="1" noChangeShapeType="1"/>
            <a:stCxn id="10247" idx="6"/>
            <a:endCxn id="10246" idx="2"/>
          </p:cNvCxnSpPr>
          <p:nvPr/>
        </p:nvCxnSpPr>
        <p:spPr bwMode="auto">
          <a:xfrm>
            <a:off x="2727326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Oval 2061"/>
          <p:cNvSpPr>
            <a:spLocks noChangeAspect="1" noChangeArrowheads="1"/>
          </p:cNvSpPr>
          <p:nvPr/>
        </p:nvSpPr>
        <p:spPr bwMode="auto">
          <a:xfrm>
            <a:off x="5078413" y="2711451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0256" name="AutoShape 2062"/>
          <p:cNvCxnSpPr>
            <a:cxnSpLocks noChangeAspect="1" noChangeShapeType="1"/>
            <a:stCxn id="10259" idx="6"/>
            <a:endCxn id="10255" idx="4"/>
          </p:cNvCxnSpPr>
          <p:nvPr/>
        </p:nvCxnSpPr>
        <p:spPr bwMode="auto">
          <a:xfrm flipV="1">
            <a:off x="4841875" y="3095626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2063"/>
          <p:cNvCxnSpPr>
            <a:cxnSpLocks noChangeAspect="1" noChangeShapeType="1"/>
            <a:stCxn id="10255" idx="0"/>
            <a:endCxn id="10248" idx="6"/>
          </p:cNvCxnSpPr>
          <p:nvPr/>
        </p:nvCxnSpPr>
        <p:spPr bwMode="auto">
          <a:xfrm rot="5400000" flipH="1">
            <a:off x="4378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2064"/>
          <p:cNvCxnSpPr>
            <a:cxnSpLocks noChangeAspect="1" noChangeShapeType="1"/>
            <a:stCxn id="10246" idx="6"/>
            <a:endCxn id="10255" idx="2"/>
          </p:cNvCxnSpPr>
          <p:nvPr/>
        </p:nvCxnSpPr>
        <p:spPr bwMode="auto">
          <a:xfrm>
            <a:off x="4100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Oval 2065"/>
          <p:cNvSpPr>
            <a:spLocks noChangeAspect="1" noChangeArrowheads="1"/>
          </p:cNvSpPr>
          <p:nvPr/>
        </p:nvSpPr>
        <p:spPr bwMode="auto">
          <a:xfrm>
            <a:off x="4467226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F</a:t>
            </a:r>
          </a:p>
        </p:txBody>
      </p:sp>
      <p:cxnSp>
        <p:nvCxnSpPr>
          <p:cNvPr id="10260" name="AutoShape 2066"/>
          <p:cNvCxnSpPr>
            <a:cxnSpLocks noChangeAspect="1" noChangeShapeType="1"/>
            <a:stCxn id="10246" idx="5"/>
            <a:endCxn id="10259" idx="2"/>
          </p:cNvCxnSpPr>
          <p:nvPr/>
        </p:nvCxnSpPr>
        <p:spPr bwMode="auto">
          <a:xfrm rot="16200000" flipH="1">
            <a:off x="3913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67"/>
          <p:cNvSpPr txBox="1">
            <a:spLocks noChangeArrowheads="1"/>
          </p:cNvSpPr>
          <p:nvPr/>
        </p:nvSpPr>
        <p:spPr bwMode="auto">
          <a:xfrm>
            <a:off x="3949700" y="16764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62" name="Text Box 2068"/>
          <p:cNvSpPr txBox="1">
            <a:spLocks noChangeArrowheads="1"/>
          </p:cNvSpPr>
          <p:nvPr/>
        </p:nvSpPr>
        <p:spPr bwMode="auto">
          <a:xfrm>
            <a:off x="53403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263" name="Text Box 2069"/>
          <p:cNvSpPr txBox="1">
            <a:spLocks noChangeArrowheads="1"/>
          </p:cNvSpPr>
          <p:nvPr/>
        </p:nvSpPr>
        <p:spPr bwMode="auto">
          <a:xfrm>
            <a:off x="39814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64" name="Text Box 2070"/>
          <p:cNvSpPr txBox="1">
            <a:spLocks noChangeArrowheads="1"/>
          </p:cNvSpPr>
          <p:nvPr/>
        </p:nvSpPr>
        <p:spPr bwMode="auto">
          <a:xfrm>
            <a:off x="26098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0265" name="Text Box 2071"/>
          <p:cNvSpPr txBox="1">
            <a:spLocks noChangeArrowheads="1"/>
          </p:cNvSpPr>
          <p:nvPr/>
        </p:nvSpPr>
        <p:spPr bwMode="auto">
          <a:xfrm>
            <a:off x="2824163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266" name="Text Box 2072"/>
          <p:cNvSpPr txBox="1">
            <a:spLocks noChangeArrowheads="1"/>
          </p:cNvSpPr>
          <p:nvPr/>
        </p:nvSpPr>
        <p:spPr bwMode="auto">
          <a:xfrm>
            <a:off x="4648200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0267" name="Text Box 2073"/>
          <p:cNvSpPr txBox="1">
            <a:spLocks noChangeArrowheads="1"/>
          </p:cNvSpPr>
          <p:nvPr/>
        </p:nvSpPr>
        <p:spPr bwMode="auto">
          <a:xfrm>
            <a:off x="478790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68" name="Text Box 2074"/>
          <p:cNvSpPr txBox="1">
            <a:spLocks noChangeArrowheads="1"/>
          </p:cNvSpPr>
          <p:nvPr/>
        </p:nvSpPr>
        <p:spPr bwMode="auto">
          <a:xfrm>
            <a:off x="2647950" y="1981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69" name="Text Box 2075"/>
          <p:cNvSpPr txBox="1">
            <a:spLocks noChangeArrowheads="1"/>
          </p:cNvSpPr>
          <p:nvPr/>
        </p:nvSpPr>
        <p:spPr bwMode="auto">
          <a:xfrm>
            <a:off x="302895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270" name="Text Box 2076"/>
          <p:cNvSpPr txBox="1">
            <a:spLocks noChangeArrowheads="1"/>
          </p:cNvSpPr>
          <p:nvPr/>
        </p:nvSpPr>
        <p:spPr bwMode="auto">
          <a:xfrm>
            <a:off x="4476750" y="25908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71" name="Text Box 2077"/>
          <p:cNvSpPr txBox="1">
            <a:spLocks noChangeArrowheads="1"/>
          </p:cNvSpPr>
          <p:nvPr/>
        </p:nvSpPr>
        <p:spPr bwMode="auto">
          <a:xfrm>
            <a:off x="234315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72" name="Text Box 2078"/>
          <p:cNvSpPr txBox="1">
            <a:spLocks noChangeArrowheads="1"/>
          </p:cNvSpPr>
          <p:nvPr/>
        </p:nvSpPr>
        <p:spPr bwMode="auto">
          <a:xfrm>
            <a:off x="5086350" y="33909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73" name="Text Box 2079"/>
          <p:cNvSpPr txBox="1">
            <a:spLocks noChangeArrowheads="1"/>
          </p:cNvSpPr>
          <p:nvPr/>
        </p:nvSpPr>
        <p:spPr bwMode="auto">
          <a:xfrm>
            <a:off x="3562350" y="22860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74" name="Text Box 2080"/>
          <p:cNvSpPr txBox="1">
            <a:spLocks noChangeArrowheads="1"/>
          </p:cNvSpPr>
          <p:nvPr/>
        </p:nvSpPr>
        <p:spPr bwMode="auto">
          <a:xfrm>
            <a:off x="340995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75" name="Text Box 2081"/>
          <p:cNvSpPr txBox="1">
            <a:spLocks noChangeArrowheads="1"/>
          </p:cNvSpPr>
          <p:nvPr/>
        </p:nvSpPr>
        <p:spPr bwMode="auto">
          <a:xfrm>
            <a:off x="4057650" y="31242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76" name="Freeform 2082"/>
          <p:cNvSpPr>
            <a:spLocks/>
          </p:cNvSpPr>
          <p:nvPr/>
        </p:nvSpPr>
        <p:spPr bwMode="auto">
          <a:xfrm>
            <a:off x="6454776" y="3810000"/>
            <a:ext cx="3567113" cy="2459038"/>
          </a:xfrm>
          <a:custGeom>
            <a:avLst/>
            <a:gdLst>
              <a:gd name="T0" fmla="*/ 2022475 w 2247"/>
              <a:gd name="T1" fmla="*/ 36513 h 1549"/>
              <a:gd name="T2" fmla="*/ 3079750 w 2247"/>
              <a:gd name="T3" fmla="*/ 236538 h 1549"/>
              <a:gd name="T4" fmla="*/ 3556001 w 2247"/>
              <a:gd name="T5" fmla="*/ 1455738 h 1549"/>
              <a:gd name="T6" fmla="*/ 3014662 w 2247"/>
              <a:gd name="T7" fmla="*/ 2319338 h 1549"/>
              <a:gd name="T8" fmla="*/ 717550 w 2247"/>
              <a:gd name="T9" fmla="*/ 2295526 h 1549"/>
              <a:gd name="T10" fmla="*/ 79375 w 2247"/>
              <a:gd name="T11" fmla="*/ 1647826 h 1549"/>
              <a:gd name="T12" fmla="*/ 241300 w 2247"/>
              <a:gd name="T13" fmla="*/ 723900 h 1549"/>
              <a:gd name="T14" fmla="*/ 850900 w 2247"/>
              <a:gd name="T15" fmla="*/ 219075 h 1549"/>
              <a:gd name="T16" fmla="*/ 2022475 w 2247"/>
              <a:gd name="T17" fmla="*/ 36513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lv-LV"/>
          </a:p>
        </p:txBody>
      </p:sp>
      <p:sp>
        <p:nvSpPr>
          <p:cNvPr id="10277" name="Oval 2083"/>
          <p:cNvSpPr>
            <a:spLocks noChangeAspect="1" noChangeArrowheads="1"/>
          </p:cNvSpPr>
          <p:nvPr/>
        </p:nvSpPr>
        <p:spPr bwMode="auto">
          <a:xfrm>
            <a:off x="8097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C</a:t>
            </a:r>
          </a:p>
        </p:txBody>
      </p:sp>
      <p:sp>
        <p:nvSpPr>
          <p:cNvPr id="10278" name="Oval 2084"/>
          <p:cNvSpPr>
            <a:spLocks noChangeAspect="1" noChangeArrowheads="1"/>
          </p:cNvSpPr>
          <p:nvPr/>
        </p:nvSpPr>
        <p:spPr bwMode="auto">
          <a:xfrm>
            <a:off x="6724651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9" name="Oval 2085"/>
          <p:cNvSpPr>
            <a:spLocks noChangeAspect="1" noChangeArrowheads="1"/>
          </p:cNvSpPr>
          <p:nvPr/>
        </p:nvSpPr>
        <p:spPr bwMode="auto">
          <a:xfrm>
            <a:off x="8096251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80" name="Oval 2086"/>
          <p:cNvSpPr>
            <a:spLocks noChangeAspect="1" noChangeArrowheads="1"/>
          </p:cNvSpPr>
          <p:nvPr/>
        </p:nvSpPr>
        <p:spPr bwMode="auto">
          <a:xfrm>
            <a:off x="7334251" y="56705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0281" name="AutoShape 2087"/>
          <p:cNvCxnSpPr>
            <a:cxnSpLocks noChangeAspect="1" noChangeShapeType="1"/>
            <a:stCxn id="10279" idx="2"/>
            <a:endCxn id="10278" idx="0"/>
          </p:cNvCxnSpPr>
          <p:nvPr/>
        </p:nvCxnSpPr>
        <p:spPr bwMode="auto">
          <a:xfrm rot="10800000" flipV="1">
            <a:off x="6907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2088"/>
          <p:cNvCxnSpPr>
            <a:cxnSpLocks noChangeAspect="1" noChangeShapeType="1"/>
            <a:stCxn id="10280" idx="2"/>
            <a:endCxn id="10278" idx="4"/>
          </p:cNvCxnSpPr>
          <p:nvPr/>
        </p:nvCxnSpPr>
        <p:spPr bwMode="auto">
          <a:xfrm rot="10800000">
            <a:off x="6907213" y="5246689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2089"/>
          <p:cNvCxnSpPr>
            <a:cxnSpLocks noChangeAspect="1" noChangeShapeType="1"/>
            <a:stCxn id="10280" idx="6"/>
            <a:endCxn id="10277" idx="3"/>
          </p:cNvCxnSpPr>
          <p:nvPr/>
        </p:nvCxnSpPr>
        <p:spPr bwMode="auto">
          <a:xfrm flipV="1">
            <a:off x="7718425" y="5194301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2090"/>
          <p:cNvCxnSpPr>
            <a:cxnSpLocks noChangeAspect="1" noChangeShapeType="1"/>
            <a:stCxn id="10279" idx="4"/>
            <a:endCxn id="10277" idx="0"/>
          </p:cNvCxnSpPr>
          <p:nvPr/>
        </p:nvCxnSpPr>
        <p:spPr bwMode="auto">
          <a:xfrm>
            <a:off x="8278814" y="4440239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2091"/>
          <p:cNvCxnSpPr>
            <a:cxnSpLocks noChangeAspect="1" noChangeShapeType="1"/>
            <a:stCxn id="10278" idx="6"/>
            <a:endCxn id="10277" idx="2"/>
          </p:cNvCxnSpPr>
          <p:nvPr/>
        </p:nvCxnSpPr>
        <p:spPr bwMode="auto">
          <a:xfrm>
            <a:off x="7108826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6" name="Oval 2092"/>
          <p:cNvSpPr>
            <a:spLocks noChangeAspect="1" noChangeArrowheads="1"/>
          </p:cNvSpPr>
          <p:nvPr/>
        </p:nvSpPr>
        <p:spPr bwMode="auto">
          <a:xfrm>
            <a:off x="9459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0287" name="AutoShape 2093"/>
          <p:cNvCxnSpPr>
            <a:cxnSpLocks noChangeAspect="1" noChangeShapeType="1"/>
            <a:stCxn id="10290" idx="6"/>
            <a:endCxn id="10286" idx="4"/>
          </p:cNvCxnSpPr>
          <p:nvPr/>
        </p:nvCxnSpPr>
        <p:spPr bwMode="auto">
          <a:xfrm flipV="1">
            <a:off x="9232901" y="5246689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2094"/>
          <p:cNvCxnSpPr>
            <a:cxnSpLocks noChangeAspect="1" noChangeShapeType="1"/>
            <a:stCxn id="10286" idx="0"/>
            <a:endCxn id="10279" idx="6"/>
          </p:cNvCxnSpPr>
          <p:nvPr/>
        </p:nvCxnSpPr>
        <p:spPr bwMode="auto">
          <a:xfrm rot="5400000" flipH="1">
            <a:off x="8759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2095"/>
          <p:cNvCxnSpPr>
            <a:cxnSpLocks noChangeAspect="1" noChangeShapeType="1"/>
            <a:stCxn id="10277" idx="6"/>
            <a:endCxn id="10286" idx="2"/>
          </p:cNvCxnSpPr>
          <p:nvPr/>
        </p:nvCxnSpPr>
        <p:spPr bwMode="auto">
          <a:xfrm>
            <a:off x="8482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0" name="Oval 2096"/>
          <p:cNvSpPr>
            <a:spLocks noChangeAspect="1" noChangeArrowheads="1"/>
          </p:cNvSpPr>
          <p:nvPr/>
        </p:nvSpPr>
        <p:spPr bwMode="auto">
          <a:xfrm>
            <a:off x="8848726" y="5670551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0291" name="AutoShape 2097"/>
          <p:cNvCxnSpPr>
            <a:cxnSpLocks noChangeAspect="1" noChangeShapeType="1"/>
            <a:stCxn id="10277" idx="5"/>
            <a:endCxn id="10290" idx="2"/>
          </p:cNvCxnSpPr>
          <p:nvPr/>
        </p:nvCxnSpPr>
        <p:spPr bwMode="auto">
          <a:xfrm rot="16200000" flipH="1">
            <a:off x="8289926" y="5314951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Text Box 2098"/>
          <p:cNvSpPr txBox="1">
            <a:spLocks noChangeArrowheads="1"/>
          </p:cNvSpPr>
          <p:nvPr/>
        </p:nvSpPr>
        <p:spPr bwMode="auto">
          <a:xfrm>
            <a:off x="8331200" y="3827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293" name="Text Box 2099"/>
          <p:cNvSpPr txBox="1">
            <a:spLocks noChangeArrowheads="1"/>
          </p:cNvSpPr>
          <p:nvPr/>
        </p:nvSpPr>
        <p:spPr bwMode="auto">
          <a:xfrm>
            <a:off x="9721850" y="4654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294" name="Text Box 2100"/>
          <p:cNvSpPr txBox="1">
            <a:spLocks noChangeArrowheads="1"/>
          </p:cNvSpPr>
          <p:nvPr/>
        </p:nvSpPr>
        <p:spPr bwMode="auto">
          <a:xfrm>
            <a:off x="8362950" y="4654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95" name="Text Box 2101"/>
          <p:cNvSpPr txBox="1">
            <a:spLocks noChangeArrowheads="1"/>
          </p:cNvSpPr>
          <p:nvPr/>
        </p:nvSpPr>
        <p:spPr bwMode="auto">
          <a:xfrm>
            <a:off x="6991350" y="46545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0296" name="Text Box 2102"/>
          <p:cNvSpPr txBox="1">
            <a:spLocks noChangeArrowheads="1"/>
          </p:cNvSpPr>
          <p:nvPr/>
        </p:nvSpPr>
        <p:spPr bwMode="auto">
          <a:xfrm>
            <a:off x="7205663" y="53784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297" name="Text Box 2103"/>
          <p:cNvSpPr txBox="1">
            <a:spLocks noChangeArrowheads="1"/>
          </p:cNvSpPr>
          <p:nvPr/>
        </p:nvSpPr>
        <p:spPr bwMode="auto">
          <a:xfrm>
            <a:off x="9029700" y="53784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0298" name="Text Box 2104"/>
          <p:cNvSpPr txBox="1">
            <a:spLocks noChangeArrowheads="1"/>
          </p:cNvSpPr>
          <p:nvPr/>
        </p:nvSpPr>
        <p:spPr bwMode="auto">
          <a:xfrm>
            <a:off x="9169400" y="407035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99" name="Text Box 2105"/>
          <p:cNvSpPr txBox="1">
            <a:spLocks noChangeArrowheads="1"/>
          </p:cNvSpPr>
          <p:nvPr/>
        </p:nvSpPr>
        <p:spPr bwMode="auto">
          <a:xfrm>
            <a:off x="70294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300" name="Text Box 2106"/>
          <p:cNvSpPr txBox="1">
            <a:spLocks noChangeArrowheads="1"/>
          </p:cNvSpPr>
          <p:nvPr/>
        </p:nvSpPr>
        <p:spPr bwMode="auto">
          <a:xfrm>
            <a:off x="74104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301" name="Text Box 2107"/>
          <p:cNvSpPr txBox="1">
            <a:spLocks noChangeArrowheads="1"/>
          </p:cNvSpPr>
          <p:nvPr/>
        </p:nvSpPr>
        <p:spPr bwMode="auto">
          <a:xfrm>
            <a:off x="88582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302" name="Text Box 2108"/>
          <p:cNvSpPr txBox="1">
            <a:spLocks noChangeArrowheads="1"/>
          </p:cNvSpPr>
          <p:nvPr/>
        </p:nvSpPr>
        <p:spPr bwMode="auto">
          <a:xfrm>
            <a:off x="67246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03" name="Text Box 2109"/>
          <p:cNvSpPr txBox="1">
            <a:spLocks noChangeArrowheads="1"/>
          </p:cNvSpPr>
          <p:nvPr/>
        </p:nvSpPr>
        <p:spPr bwMode="auto">
          <a:xfrm>
            <a:off x="94678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304" name="Text Box 2110"/>
          <p:cNvSpPr txBox="1">
            <a:spLocks noChangeArrowheads="1"/>
          </p:cNvSpPr>
          <p:nvPr/>
        </p:nvSpPr>
        <p:spPr bwMode="auto">
          <a:xfrm>
            <a:off x="794385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05" name="Text Box 2111"/>
          <p:cNvSpPr txBox="1">
            <a:spLocks noChangeArrowheads="1"/>
          </p:cNvSpPr>
          <p:nvPr/>
        </p:nvSpPr>
        <p:spPr bwMode="auto">
          <a:xfrm>
            <a:off x="77914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306" name="Text Box 2112"/>
          <p:cNvSpPr txBox="1">
            <a:spLocks noChangeArrowheads="1"/>
          </p:cNvSpPr>
          <p:nvPr/>
        </p:nvSpPr>
        <p:spPr bwMode="auto">
          <a:xfrm>
            <a:off x="84391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307" name="AutoShape 2113"/>
          <p:cNvSpPr>
            <a:spLocks noChangeArrowheads="1"/>
          </p:cNvSpPr>
          <p:nvPr/>
        </p:nvSpPr>
        <p:spPr bwMode="auto">
          <a:xfrm rot="13500000" flipH="1" flipV="1">
            <a:off x="6034088" y="3871913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7462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Dijkstra’s Algorithm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lv-LV" sz="1800"/>
              <a:t>Key: distance</a:t>
            </a:r>
          </a:p>
          <a:p>
            <a:pPr lvl="1" eaLnBrk="1" hangingPunct="1"/>
            <a:r>
              <a:rPr lang="en-US" altLang="lv-LV" sz="1800"/>
              <a:t>Value: vertex</a:t>
            </a:r>
          </a:p>
          <a:p>
            <a:pPr lvl="1" eaLnBrk="1" hangingPunct="1"/>
            <a:r>
              <a:rPr lang="en-US" altLang="lv-LV" sz="1800"/>
              <a:t>Recall that method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l,k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/>
              <a:t> changes the key of entry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endParaRPr lang="en-US" altLang="lv-LV" sz="1800"/>
          </a:p>
          <a:p>
            <a:pPr eaLnBrk="1" hangingPunct="1"/>
            <a:r>
              <a:rPr lang="en-US" altLang="lv-LV" sz="2000"/>
              <a:t>We store two labels with each vertex:</a:t>
            </a:r>
          </a:p>
          <a:p>
            <a:pPr lvl="1" eaLnBrk="1" hangingPunct="1"/>
            <a:r>
              <a:rPr lang="en-US" altLang="lv-LV" sz="1800"/>
              <a:t>Distance</a:t>
            </a:r>
          </a:p>
          <a:p>
            <a:pPr lvl="1" eaLnBrk="1" hangingPunct="1"/>
            <a:r>
              <a:rPr lang="en-US" altLang="lv-LV" sz="1800"/>
              <a:t>Entry in priority queue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502400" y="1525042"/>
            <a:ext cx="474345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1800"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DijkstraDistances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v.setDistance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lv-LV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Q.insert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v.setEntry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Q.empty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l.getValue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u.incidentEdges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latin typeface="Times New Roman" panose="02020603050405020304" pitchFamily="18" charset="0"/>
              </a:rPr>
              <a:t>{ relax </a:t>
            </a:r>
            <a:r>
              <a:rPr lang="en-US" altLang="lv-LV" sz="1800" b="1" i="1">
                <a:latin typeface="Times New Roman" panose="02020603050405020304" pitchFamily="18" charset="0"/>
              </a:rPr>
              <a:t>e</a:t>
            </a:r>
            <a:r>
              <a:rPr lang="en-US" altLang="lv-LV" sz="1800">
                <a:latin typeface="Times New Roman" panose="02020603050405020304" pitchFamily="18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e.opposite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lv-LV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e.weight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.getDistance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z.setDistance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z.getEntry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lv-LV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r</a:t>
            </a:r>
            <a:r>
              <a:rPr lang="en-US" altLang="lv-LV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8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5445</Words>
  <Application>Microsoft Office PowerPoint</Application>
  <PresentationFormat>Widescreen</PresentationFormat>
  <Paragraphs>1752</Paragraphs>
  <Slides>66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ＭＳ Ｐゴシック</vt:lpstr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Wingdings</vt:lpstr>
      <vt:lpstr>Office Theme</vt:lpstr>
      <vt:lpstr>Equation</vt:lpstr>
      <vt:lpstr>Graph Algorithms:  Shortest Paths, MSTs, Transitive Closures</vt:lpstr>
      <vt:lpstr>Weighted Graphs</vt:lpstr>
      <vt:lpstr>Shortest Paths</vt:lpstr>
      <vt:lpstr>Shortest Path Properties</vt:lpstr>
      <vt:lpstr>Dijkstra’s Algorithm</vt:lpstr>
      <vt:lpstr>Edge Relaxation</vt:lpstr>
      <vt:lpstr>Example</vt:lpstr>
      <vt:lpstr>Example (cont.)</vt:lpstr>
      <vt:lpstr>Dijkstra’s Algorithm</vt:lpstr>
      <vt:lpstr>Analysis of Dijkstra’s Algorithm</vt:lpstr>
      <vt:lpstr>Shortest Paths Tree</vt:lpstr>
      <vt:lpstr>Why Dijkstra’s Algorithm Works</vt:lpstr>
      <vt:lpstr>Why It Doesn’t Work for Negative-Weight Edges</vt:lpstr>
      <vt:lpstr>Bellman-Ford Algorithm  (not in book)</vt:lpstr>
      <vt:lpstr>Bellman-Ford Example</vt:lpstr>
      <vt:lpstr>DAG-based Algorithm  (not in book)</vt:lpstr>
      <vt:lpstr>DAG Example</vt:lpstr>
      <vt:lpstr>Minimum Spanning Trees</vt:lpstr>
      <vt:lpstr>Cycle Property</vt:lpstr>
      <vt:lpstr>Partition Property</vt:lpstr>
      <vt:lpstr>Kruskal’s Algorithm</vt:lpstr>
      <vt:lpstr>Example</vt:lpstr>
      <vt:lpstr>Example (contd.)</vt:lpstr>
      <vt:lpstr>Data Structure for Kruskal’s Algorithm</vt:lpstr>
      <vt:lpstr>Recall of List-based Partition</vt:lpstr>
      <vt:lpstr>Partition-Based Implementation</vt:lpstr>
      <vt:lpstr>Analysis of List-based Representation</vt:lpstr>
      <vt:lpstr>Tree-based Implementation</vt:lpstr>
      <vt:lpstr>Union-Find Operations</vt:lpstr>
      <vt:lpstr>Union-Find Heuristic 1</vt:lpstr>
      <vt:lpstr>Union-Find Heuristic 2</vt:lpstr>
      <vt:lpstr>Proof of log* n Amortized Time</vt:lpstr>
      <vt:lpstr>Proof of log* n Amortized Time (2)</vt:lpstr>
      <vt:lpstr>Proof of log* n Amortized Time (3)</vt:lpstr>
      <vt:lpstr>Proof of log* n Amortized Time (4)</vt:lpstr>
      <vt:lpstr>Proof of log* n Amortized Time (5)</vt:lpstr>
      <vt:lpstr>Proof of log* n Amortized Time (end)</vt:lpstr>
      <vt:lpstr>Prim-Jarnik’s Algorithm</vt:lpstr>
      <vt:lpstr>Prim-Jarnik’s Algorithm (cont.)</vt:lpstr>
      <vt:lpstr>Example</vt:lpstr>
      <vt:lpstr>Example (contd.)</vt:lpstr>
      <vt:lpstr>Analysis</vt:lpstr>
      <vt:lpstr>Kruskal’s Algorithm</vt:lpstr>
      <vt:lpstr>Example</vt:lpstr>
      <vt:lpstr>Example (contd.)</vt:lpstr>
      <vt:lpstr>Partition Implementation</vt:lpstr>
      <vt:lpstr>Analysis of Kruskal’s Algorithm</vt:lpstr>
      <vt:lpstr>Spanning Trees</vt:lpstr>
      <vt:lpstr>Spanning Trees (continued)</vt:lpstr>
      <vt:lpstr>Spanning Trees (continued)</vt:lpstr>
      <vt:lpstr>Spanning Trees (continued)</vt:lpstr>
      <vt:lpstr>Spanning Trees (continued)</vt:lpstr>
      <vt:lpstr>Decorator Pattern</vt:lpstr>
      <vt:lpstr>MST and Traveling Salesperson Problem</vt:lpstr>
      <vt:lpstr>MST as a TSP Approximation</vt:lpstr>
      <vt:lpstr>Transitive Closure</vt:lpstr>
      <vt:lpstr>Computing the Transitive Closure</vt:lpstr>
      <vt:lpstr>Floyd-Warshall Transitive Closure</vt:lpstr>
      <vt:lpstr>Example of the Powers of a Relation</vt:lpstr>
      <vt:lpstr>Transitive Closure in a Directed Graph</vt:lpstr>
      <vt:lpstr>Matrix "Multiplication" – for Relations</vt:lpstr>
      <vt:lpstr>Computing Transitive Closure</vt:lpstr>
      <vt:lpstr>More Efficient: Warshall Algorithm</vt:lpstr>
      <vt:lpstr>Example of Warshall's Algorithm</vt:lpstr>
      <vt:lpstr>How it is supposed to work</vt:lpstr>
      <vt:lpstr>Warshall Algorithm on a Real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156</cp:revision>
  <dcterms:created xsi:type="dcterms:W3CDTF">2021-01-03T18:25:44Z</dcterms:created>
  <dcterms:modified xsi:type="dcterms:W3CDTF">2022-03-28T13:22:34Z</dcterms:modified>
</cp:coreProperties>
</file>