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354B5F-A225-4C1D-B221-9E01F2A52399}">
          <p14:sldIdLst>
            <p14:sldId id="256"/>
            <p14:sldId id="257"/>
          </p14:sldIdLst>
        </p14:section>
        <p14:section name="Maps and Dictionaries" id="{F2A63287-00DF-47DC-81D0-077D67A069DD}">
          <p14:sldIdLst>
            <p14:sldId id="259"/>
            <p14:sldId id="260"/>
            <p14:sldId id="261"/>
            <p14:sldId id="262"/>
            <p14:sldId id="263"/>
            <p14:sldId id="264"/>
            <p14:sldId id="265"/>
          </p14:sldIdLst>
        </p14:section>
        <p14:section name="List Implementation" id="{B160BC6D-4B0C-4BDB-A8B0-9E98711BE48C}">
          <p14:sldIdLst>
            <p14:sldId id="266"/>
            <p14:sldId id="267"/>
            <p14:sldId id="268"/>
            <p14:sldId id="269"/>
            <p14:sldId id="270"/>
            <p14:sldId id="271"/>
            <p14:sldId id="272"/>
            <p14:sldId id="273"/>
            <p14:sldId id="274"/>
            <p14:sldId id="275"/>
          </p14:sldIdLst>
        </p14:section>
        <p14:section name="Hashing in General" id="{A228B91F-5FA7-4AC6-9945-CC947A93FA93}">
          <p14:sldIdLst>
            <p14:sldId id="277"/>
            <p14:sldId id="278"/>
            <p14:sldId id="279"/>
            <p14:sldId id="280"/>
            <p14:sldId id="281"/>
            <p14:sldId id="282"/>
            <p14:sldId id="283"/>
            <p14:sldId id="284"/>
            <p14:sldId id="285"/>
            <p14:sldId id="286"/>
            <p14:sldId id="287"/>
            <p14:sldId id="288"/>
          </p14:sldIdLst>
        </p14:section>
        <p14:section name="Hash Functions" id="{84FB7F24-49F3-4AA2-9E60-F9382200C101}">
          <p14:sldIdLst>
            <p14:sldId id="289"/>
            <p14:sldId id="290"/>
            <p14:sldId id="291"/>
            <p14:sldId id="292"/>
            <p14:sldId id="293"/>
            <p14:sldId id="294"/>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79" autoAdjust="0"/>
    <p:restoredTop sz="62759" autoAdjust="0"/>
  </p:normalViewPr>
  <p:slideViewPr>
    <p:cSldViewPr snapToGrid="0">
      <p:cViewPr>
        <p:scale>
          <a:sx n="100" d="100"/>
          <a:sy n="100" d="100"/>
        </p:scale>
        <p:origin x="21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04.04.2022</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Why storing maps and dictionaries differs from array and list structures?</a:t>
            </a:r>
          </a:p>
          <a:p>
            <a:endParaRPr lang="lv-LV" dirty="0" smtClean="0"/>
          </a:p>
          <a:p>
            <a:r>
              <a:rPr lang="lv-LV" dirty="0" smtClean="0"/>
              <a:t>Searching by a key (where keys do not follow each other directly)</a:t>
            </a:r>
          </a:p>
          <a:p>
            <a:r>
              <a:rPr lang="lv-LV" dirty="0" smtClean="0"/>
              <a:t>Set is a particular case of a map (no info field is stored, just the key)</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extLst>
      <p:ext uri="{BB962C8B-B14F-4D97-AF65-F5344CB8AC3E}">
        <p14:creationId xmlns:p14="http://schemas.microsoft.com/office/powerpoint/2010/main" val="32262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34</a:t>
            </a:fld>
            <a:endParaRPr lang="en-US" dirty="0"/>
          </a:p>
        </p:txBody>
      </p:sp>
    </p:spTree>
    <p:extLst>
      <p:ext uri="{BB962C8B-B14F-4D97-AF65-F5344CB8AC3E}">
        <p14:creationId xmlns:p14="http://schemas.microsoft.com/office/powerpoint/2010/main" val="90426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35</a:t>
            </a:fld>
            <a:endParaRPr lang="en-US" dirty="0"/>
          </a:p>
        </p:txBody>
      </p:sp>
    </p:spTree>
    <p:extLst>
      <p:ext uri="{BB962C8B-B14F-4D97-AF65-F5344CB8AC3E}">
        <p14:creationId xmlns:p14="http://schemas.microsoft.com/office/powerpoint/2010/main" val="2217047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36</a:t>
            </a:fld>
            <a:endParaRPr lang="en-US" dirty="0"/>
          </a:p>
        </p:txBody>
      </p:sp>
    </p:spTree>
    <p:extLst>
      <p:ext uri="{BB962C8B-B14F-4D97-AF65-F5344CB8AC3E}">
        <p14:creationId xmlns:p14="http://schemas.microsoft.com/office/powerpoint/2010/main" val="4161951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37</a:t>
            </a:fld>
            <a:endParaRPr lang="en-US" dirty="0"/>
          </a:p>
        </p:txBody>
      </p:sp>
    </p:spTree>
    <p:extLst>
      <p:ext uri="{BB962C8B-B14F-4D97-AF65-F5344CB8AC3E}">
        <p14:creationId xmlns:p14="http://schemas.microsoft.com/office/powerpoint/2010/main" val="306530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38</a:t>
            </a:fld>
            <a:endParaRPr lang="en-US" dirty="0"/>
          </a:p>
        </p:txBody>
      </p:sp>
    </p:spTree>
    <p:extLst>
      <p:ext uri="{BB962C8B-B14F-4D97-AF65-F5344CB8AC3E}">
        <p14:creationId xmlns:p14="http://schemas.microsoft.com/office/powerpoint/2010/main" val="2980489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39</a:t>
            </a:fld>
            <a:endParaRPr lang="en-US" dirty="0"/>
          </a:p>
        </p:txBody>
      </p:sp>
    </p:spTree>
    <p:extLst>
      <p:ext uri="{BB962C8B-B14F-4D97-AF65-F5344CB8AC3E}">
        <p14:creationId xmlns:p14="http://schemas.microsoft.com/office/powerpoint/2010/main" val="80278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41</a:t>
            </a:fld>
            <a:endParaRPr lang="en-US" dirty="0"/>
          </a:p>
        </p:txBody>
      </p:sp>
    </p:spTree>
    <p:extLst>
      <p:ext uri="{BB962C8B-B14F-4D97-AF65-F5344CB8AC3E}">
        <p14:creationId xmlns:p14="http://schemas.microsoft.com/office/powerpoint/2010/main" val="358263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lv-LV" sz="1200" b="1" dirty="0" smtClean="0">
                <a:solidFill>
                  <a:schemeClr val="tx2"/>
                </a:solidFill>
              </a:rPr>
              <a:t>find</a:t>
            </a:r>
            <a:r>
              <a:rPr lang="en-US" altLang="lv-LV" sz="1200" b="1" dirty="0" smtClean="0"/>
              <a:t>(k): </a:t>
            </a:r>
            <a:r>
              <a:rPr lang="en-US" altLang="lv-LV" sz="1200" dirty="0" smtClean="0"/>
              <a:t>if the map M has an entry with key k, return its associated value; else, return null </a:t>
            </a:r>
          </a:p>
          <a:p>
            <a:pPr eaLnBrk="1" hangingPunct="1"/>
            <a:r>
              <a:rPr lang="en-US" altLang="lv-LV" sz="1200" b="1" dirty="0" smtClean="0">
                <a:solidFill>
                  <a:schemeClr val="tx2"/>
                </a:solidFill>
              </a:rPr>
              <a:t>put</a:t>
            </a:r>
            <a:r>
              <a:rPr lang="en-US" altLang="lv-LV" sz="1200" b="1" dirty="0" smtClean="0"/>
              <a:t>(k, v):</a:t>
            </a:r>
            <a:r>
              <a:rPr lang="en-US" altLang="lv-LV" sz="1200" dirty="0" smtClean="0"/>
              <a:t> insert entry (k, v) into the map M; if key k is not already in M, then return </a:t>
            </a:r>
            <a:r>
              <a:rPr lang="en-US" altLang="lv-LV" sz="1200" dirty="0" smtClean="0">
                <a:solidFill>
                  <a:srgbClr val="000000"/>
                </a:solidFill>
              </a:rPr>
              <a:t>null</a:t>
            </a:r>
            <a:r>
              <a:rPr lang="en-US" altLang="lv-LV" sz="1200" dirty="0" smtClean="0"/>
              <a:t>; else, return old value associated with k</a:t>
            </a:r>
          </a:p>
          <a:p>
            <a:pPr eaLnBrk="1" hangingPunct="1"/>
            <a:r>
              <a:rPr lang="en-US" altLang="lv-LV" sz="1200" b="1" dirty="0" smtClean="0">
                <a:solidFill>
                  <a:schemeClr val="tx2"/>
                </a:solidFill>
              </a:rPr>
              <a:t>erase</a:t>
            </a:r>
            <a:r>
              <a:rPr lang="en-US" altLang="lv-LV" sz="1200" b="1" dirty="0" smtClean="0"/>
              <a:t>(k): </a:t>
            </a:r>
            <a:r>
              <a:rPr lang="en-US" altLang="lv-LV" sz="1200" dirty="0" smtClean="0"/>
              <a:t>if the map M has an entry with key k, remove it from M and return its associated value; else, return null </a:t>
            </a:r>
          </a:p>
          <a:p>
            <a:pPr eaLnBrk="1" hangingPunct="1"/>
            <a:r>
              <a:rPr lang="en-US" altLang="lv-LV" sz="1200" b="1" dirty="0" smtClean="0">
                <a:solidFill>
                  <a:schemeClr val="tx2"/>
                </a:solidFill>
              </a:rPr>
              <a:t>size</a:t>
            </a:r>
            <a:r>
              <a:rPr lang="en-US" altLang="lv-LV" sz="1200" b="1" dirty="0" smtClean="0"/>
              <a:t>(), </a:t>
            </a:r>
            <a:r>
              <a:rPr lang="en-US" altLang="lv-LV" sz="1200" b="1" dirty="0" smtClean="0">
                <a:solidFill>
                  <a:schemeClr val="tx2"/>
                </a:solidFill>
              </a:rPr>
              <a:t>empty</a:t>
            </a:r>
            <a:r>
              <a:rPr lang="en-US" altLang="lv-LV" sz="1200" b="1" dirty="0" smtClean="0"/>
              <a:t>()</a:t>
            </a:r>
          </a:p>
          <a:p>
            <a:pPr eaLnBrk="1" hangingPunct="1"/>
            <a:r>
              <a:rPr lang="en-US" altLang="lv-LV" sz="1200" b="1" dirty="0" err="1" smtClean="0">
                <a:solidFill>
                  <a:schemeClr val="tx2"/>
                </a:solidFill>
              </a:rPr>
              <a:t>entrySet</a:t>
            </a:r>
            <a:r>
              <a:rPr lang="en-US" altLang="lv-LV" sz="1200" b="1" dirty="0" smtClean="0"/>
              <a:t>():</a:t>
            </a:r>
            <a:r>
              <a:rPr lang="en-US" altLang="lv-LV" sz="1200" dirty="0" smtClean="0"/>
              <a:t> return a list of the entries in M</a:t>
            </a:r>
            <a:endParaRPr lang="en-US" altLang="lv-LV" sz="1200" dirty="0" smtClean="0">
              <a:solidFill>
                <a:schemeClr val="tx2"/>
              </a:solidFill>
            </a:endParaRPr>
          </a:p>
          <a:p>
            <a:pPr eaLnBrk="1" hangingPunct="1"/>
            <a:r>
              <a:rPr lang="en-US" altLang="lv-LV" sz="1200" b="1" dirty="0" err="1" smtClean="0">
                <a:solidFill>
                  <a:schemeClr val="tx2"/>
                </a:solidFill>
              </a:rPr>
              <a:t>keySet</a:t>
            </a:r>
            <a:r>
              <a:rPr lang="en-US" altLang="lv-LV" sz="1200" b="1" dirty="0" smtClean="0"/>
              <a:t>():</a:t>
            </a:r>
            <a:r>
              <a:rPr lang="en-US" altLang="lv-LV" sz="1200" dirty="0" smtClean="0"/>
              <a:t> return a list of the keys in M</a:t>
            </a:r>
          </a:p>
          <a:p>
            <a:pPr eaLnBrk="1" hangingPunct="1"/>
            <a:r>
              <a:rPr lang="en-US" altLang="lv-LV" sz="1200" b="1" dirty="0" smtClean="0">
                <a:solidFill>
                  <a:schemeClr val="tx2"/>
                </a:solidFill>
              </a:rPr>
              <a:t>values</a:t>
            </a:r>
            <a:r>
              <a:rPr lang="en-US" altLang="lv-LV" sz="1200" b="1" dirty="0" smtClean="0"/>
              <a:t>():</a:t>
            </a:r>
            <a:r>
              <a:rPr lang="en-US" altLang="lv-LV" sz="1200" dirty="0" smtClean="0"/>
              <a:t> return a list of the values in M</a:t>
            </a:r>
          </a:p>
          <a:p>
            <a:endParaRPr lang="lv-LV" dirty="0"/>
          </a:p>
        </p:txBody>
      </p:sp>
    </p:spTree>
    <p:extLst>
      <p:ext uri="{BB962C8B-B14F-4D97-AF65-F5344CB8AC3E}">
        <p14:creationId xmlns:p14="http://schemas.microsoft.com/office/powerpoint/2010/main" val="311337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7</a:t>
            </a:fld>
            <a:endParaRPr lang="lv-LV"/>
          </a:p>
        </p:txBody>
      </p:sp>
    </p:spTree>
    <p:extLst>
      <p:ext uri="{BB962C8B-B14F-4D97-AF65-F5344CB8AC3E}">
        <p14:creationId xmlns:p14="http://schemas.microsoft.com/office/powerpoint/2010/main" val="65646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7482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167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1318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23</a:t>
            </a:fld>
            <a:endParaRPr lang="en-US" dirty="0"/>
          </a:p>
        </p:txBody>
      </p:sp>
    </p:spTree>
    <p:extLst>
      <p:ext uri="{BB962C8B-B14F-4D97-AF65-F5344CB8AC3E}">
        <p14:creationId xmlns:p14="http://schemas.microsoft.com/office/powerpoint/2010/main" val="1321364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32</a:t>
            </a:fld>
            <a:endParaRPr lang="en-US" dirty="0"/>
          </a:p>
        </p:txBody>
      </p:sp>
    </p:spTree>
    <p:extLst>
      <p:ext uri="{BB962C8B-B14F-4D97-AF65-F5344CB8AC3E}">
        <p14:creationId xmlns:p14="http://schemas.microsoft.com/office/powerpoint/2010/main" val="157107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33</a:t>
            </a:fld>
            <a:endParaRPr lang="en-US" dirty="0"/>
          </a:p>
        </p:txBody>
      </p:sp>
    </p:spTree>
    <p:extLst>
      <p:ext uri="{BB962C8B-B14F-4D97-AF65-F5344CB8AC3E}">
        <p14:creationId xmlns:p14="http://schemas.microsoft.com/office/powerpoint/2010/main" val="423895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04.04.2022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04.04.2022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04.04.2022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04.04.2022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04.04.2022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04.04.2022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04.04.2022</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04.04.2022</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04.04.2022</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04.04.2022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04.04.2022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04.04.2022</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normAutofit fontScale="90000"/>
          </a:bodyPr>
          <a:lstStyle/>
          <a:p>
            <a:pPr eaLnBrk="1" hangingPunct="1"/>
            <a:r>
              <a:rPr lang="en-US" altLang="lv-LV" dirty="0" smtClean="0">
                <a:ea typeface="ＭＳ Ｐゴシック" panose="020B0600070205080204" pitchFamily="34" charset="-128"/>
              </a:rPr>
              <a:t>Maps, Dictionaries, Hashing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extLst>
      <p:ext uri="{BB962C8B-B14F-4D97-AF65-F5344CB8AC3E}">
        <p14:creationId xmlns:p14="http://schemas.microsoft.com/office/powerpoint/2010/main" val="922007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dirty="0" smtClean="0"/>
              <a:t>Unsorted List as a Map</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mtClean="0"/>
              <a:t>We can efficiently implement a map using an unsorted list </a:t>
            </a:r>
          </a:p>
          <a:p>
            <a:pPr lvl="1" eaLnBrk="1" hangingPunct="1"/>
            <a:r>
              <a:rPr lang="en-US" altLang="lv-LV" smtClean="0"/>
              <a:t>We store the items of the map in a list S (based on a doubly-linked list), in arbitrary order</a:t>
            </a:r>
          </a:p>
        </p:txBody>
      </p:sp>
      <p:grpSp>
        <p:nvGrpSpPr>
          <p:cNvPr id="8198" name="Group 59"/>
          <p:cNvGrpSpPr>
            <a:grpSpLocks/>
          </p:cNvGrpSpPr>
          <p:nvPr/>
        </p:nvGrpSpPr>
        <p:grpSpPr bwMode="auto">
          <a:xfrm>
            <a:off x="2305050" y="3886201"/>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spTree>
    <p:extLst>
      <p:ext uri="{BB962C8B-B14F-4D97-AF65-F5344CB8AC3E}">
        <p14:creationId xmlns:p14="http://schemas.microsoft.com/office/powerpoint/2010/main" val="156262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Algorithm</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find(k):</a:t>
            </a:r>
            <a:endParaRPr lang="en-US" altLang="lv-LV" b="1" dirty="0">
              <a:solidFill>
                <a:srgbClr val="96A5E2"/>
              </a:solidFill>
            </a:endParaRPr>
          </a:p>
          <a:p>
            <a:pPr eaLnBrk="1" hangingPunct="1">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Font typeface="Wingdings" panose="05000000000000000000" pitchFamily="2" charset="2"/>
              <a:buNone/>
            </a:pPr>
            <a:r>
              <a:rPr lang="en-US" altLang="lv-LV" b="1" dirty="0"/>
              <a:t>			return </a:t>
            </a:r>
            <a:r>
              <a:rPr lang="en-US" altLang="lv-LV" dirty="0"/>
              <a:t>p</a:t>
            </a:r>
          </a:p>
          <a:p>
            <a:pPr eaLnBrk="1" hangingPunct="1">
              <a:buFont typeface="Wingdings" panose="05000000000000000000" pitchFamily="2" charset="2"/>
              <a:buNone/>
            </a:pPr>
            <a:r>
              <a:rPr lang="en-US" altLang="lv-LV" b="1" dirty="0"/>
              <a:t>	return </a:t>
            </a:r>
            <a:r>
              <a:rPr lang="en-US" altLang="lv-LV" dirty="0" err="1"/>
              <a:t>S.end</a:t>
            </a:r>
            <a:r>
              <a:rPr lang="en-US" altLang="lv-LV" dirty="0"/>
              <a:t>()</a:t>
            </a:r>
            <a:r>
              <a:rPr lang="en-US" altLang="lv-LV" b="1" dirty="0"/>
              <a:t> </a:t>
            </a:r>
            <a:r>
              <a:rPr lang="en-US" altLang="lv-LV" dirty="0">
                <a:solidFill>
                  <a:srgbClr val="43B02A"/>
                </a:solidFill>
              </a:rPr>
              <a:t>{there is no entry with key equal to k}</a:t>
            </a:r>
          </a:p>
        </p:txBody>
      </p:sp>
      <p:sp>
        <p:nvSpPr>
          <p:cNvPr id="9223" name="TextBox 6"/>
          <p:cNvSpPr txBox="1">
            <a:spLocks noChangeArrowheads="1"/>
          </p:cNvSpPr>
          <p:nvPr/>
        </p:nvSpPr>
        <p:spPr bwMode="auto">
          <a:xfrm>
            <a:off x="6553201" y="4495801"/>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a:t>We use p</a:t>
            </a:r>
            <a:r>
              <a:rPr lang="en-US" altLang="lv-LV">
                <a:sym typeface="Symbol" panose="05050102010706020507" pitchFamily="18" charset="2"/>
              </a:rPr>
              <a:t></a:t>
            </a:r>
            <a:r>
              <a:rPr lang="en-US" altLang="lv-LV"/>
              <a:t>key() as a</a:t>
            </a:r>
            <a:br>
              <a:rPr lang="en-US" altLang="lv-LV"/>
            </a:br>
            <a:r>
              <a:rPr lang="en-US" altLang="lv-LV"/>
              <a:t>shortcut for (*p).key() </a:t>
            </a:r>
          </a:p>
        </p:txBody>
      </p:sp>
      <p:cxnSp>
        <p:nvCxnSpPr>
          <p:cNvPr id="9224" name="Straight Arrow Connector 8"/>
          <p:cNvCxnSpPr>
            <a:cxnSpLocks noChangeShapeType="1"/>
          </p:cNvCxnSpPr>
          <p:nvPr/>
        </p:nvCxnSpPr>
        <p:spPr bwMode="auto">
          <a:xfrm rot="10800000">
            <a:off x="4648200" y="3200400"/>
            <a:ext cx="2362200" cy="12954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62364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The put Algorithm</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put(</a:t>
            </a:r>
            <a:r>
              <a:rPr lang="en-US" altLang="lv-LV" dirty="0" err="1"/>
              <a:t>k,v</a:t>
            </a:r>
            <a:r>
              <a:rPr lang="en-US" altLang="lv-LV" dirty="0"/>
              <a:t>):</a:t>
            </a:r>
          </a:p>
          <a:p>
            <a:pPr eaLnBrk="1" hangingPunct="1">
              <a:buClr>
                <a:srgbClr val="40458C"/>
              </a:buClr>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Clr>
                <a:srgbClr val="40458C"/>
              </a:buClr>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Clr>
                <a:srgbClr val="40458C"/>
              </a:buClr>
              <a:buFont typeface="Wingdings" panose="05000000000000000000" pitchFamily="2" charset="2"/>
              <a:buNone/>
            </a:pPr>
            <a:r>
              <a:rPr lang="en-US" altLang="lv-LV" dirty="0"/>
              <a:t>			</a:t>
            </a:r>
            <a:r>
              <a:rPr lang="en-US" altLang="lv-LV" dirty="0" err="1"/>
              <a:t>p</a:t>
            </a:r>
            <a:r>
              <a:rPr lang="en-US" altLang="lv-LV" dirty="0" err="1">
                <a:sym typeface="Symbol" panose="05050102010706020507" pitchFamily="18" charset="2"/>
              </a:rPr>
              <a:t>setValue</a:t>
            </a:r>
            <a:r>
              <a:rPr lang="en-US" altLang="lv-LV" dirty="0">
                <a:sym typeface="Symbol" panose="05050102010706020507" pitchFamily="18" charset="2"/>
              </a:rPr>
              <a:t>(v)</a:t>
            </a:r>
            <a:endParaRPr lang="en-US" altLang="lv-LV" dirty="0"/>
          </a:p>
          <a:p>
            <a:pPr eaLnBrk="1" hangingPunct="1">
              <a:buClr>
                <a:srgbClr val="40458C"/>
              </a:buClr>
              <a:buFont typeface="Wingdings" panose="05000000000000000000" pitchFamily="2" charset="2"/>
              <a:buNone/>
            </a:pPr>
            <a:r>
              <a:rPr lang="en-US" altLang="lv-LV" dirty="0"/>
              <a:t>			return p</a:t>
            </a:r>
          </a:p>
          <a:p>
            <a:pPr eaLnBrk="1" hangingPunct="1">
              <a:buClr>
                <a:srgbClr val="40458C"/>
              </a:buClr>
              <a:buFont typeface="Wingdings" panose="05000000000000000000" pitchFamily="2" charset="2"/>
              <a:buNone/>
            </a:pPr>
            <a:r>
              <a:rPr lang="en-US" altLang="lv-LV" dirty="0"/>
              <a:t>	p = </a:t>
            </a:r>
            <a:r>
              <a:rPr lang="en-US" altLang="lv-LV" dirty="0" err="1"/>
              <a:t>S.insertBack</a:t>
            </a:r>
            <a:r>
              <a:rPr lang="en-US" altLang="lv-LV" dirty="0"/>
              <a:t>((</a:t>
            </a:r>
            <a:r>
              <a:rPr lang="en-US" altLang="lv-LV" dirty="0" err="1"/>
              <a:t>k,v</a:t>
            </a:r>
            <a:r>
              <a:rPr lang="en-US" altLang="lv-LV" dirty="0"/>
              <a:t>))</a:t>
            </a:r>
            <a:r>
              <a:rPr lang="en-US" altLang="lv-LV" b="1" dirty="0"/>
              <a:t> </a:t>
            </a:r>
            <a:r>
              <a:rPr lang="en-US" altLang="lv-LV" dirty="0">
                <a:solidFill>
                  <a:srgbClr val="43B02A"/>
                </a:solidFill>
              </a:rPr>
              <a:t>{there is no entry with key k}</a:t>
            </a:r>
          </a:p>
          <a:p>
            <a:pPr eaLnBrk="1" hangingPunct="1">
              <a:buFont typeface="Wingdings" panose="05000000000000000000" pitchFamily="2" charset="2"/>
              <a:buNone/>
            </a:pPr>
            <a:r>
              <a:rPr lang="en-US" altLang="lv-LV" dirty="0"/>
              <a:t>	n = n + 1 	</a:t>
            </a:r>
            <a:r>
              <a:rPr lang="en-US" altLang="lv-LV" dirty="0">
                <a:solidFill>
                  <a:srgbClr val="43B02A"/>
                </a:solidFill>
              </a:rPr>
              <a:t>{increment number of entries}</a:t>
            </a:r>
          </a:p>
          <a:p>
            <a:pPr eaLnBrk="1" hangingPunct="1">
              <a:buFont typeface="Wingdings" panose="05000000000000000000" pitchFamily="2" charset="2"/>
              <a:buNone/>
            </a:pPr>
            <a:r>
              <a:rPr lang="en-US" altLang="lv-LV" b="1" dirty="0"/>
              <a:t>	return </a:t>
            </a:r>
            <a:r>
              <a:rPr lang="en-US" altLang="lv-LV" dirty="0"/>
              <a:t>p</a:t>
            </a:r>
          </a:p>
        </p:txBody>
      </p:sp>
    </p:spTree>
    <p:extLst>
      <p:ext uri="{BB962C8B-B14F-4D97-AF65-F5344CB8AC3E}">
        <p14:creationId xmlns:p14="http://schemas.microsoft.com/office/powerpoint/2010/main" val="316963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The erase Algorithm</a:t>
            </a:r>
          </a:p>
        </p:txBody>
      </p:sp>
      <p:sp>
        <p:nvSpPr>
          <p:cNvPr id="15667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b="1" dirty="0"/>
              <a:t>Algorithm </a:t>
            </a:r>
            <a:r>
              <a:rPr lang="en-US" dirty="0"/>
              <a:t>erase(k):				</a:t>
            </a:r>
          </a:p>
          <a:p>
            <a:pPr eaLnBrk="1" hangingPunct="1">
              <a:lnSpc>
                <a:spcPct val="90000"/>
              </a:lnSpc>
              <a:buFont typeface="Wingdings" panose="05000000000000000000" pitchFamily="2" charset="2"/>
              <a:buNone/>
              <a:defRPr/>
            </a:pPr>
            <a:r>
              <a:rPr lang="en-US" b="1" dirty="0"/>
              <a:t>	for each </a:t>
            </a:r>
            <a:r>
              <a:rPr lang="en-US" dirty="0"/>
              <a:t>p in [</a:t>
            </a:r>
            <a:r>
              <a:rPr lang="en-US" dirty="0" err="1"/>
              <a:t>S.begin</a:t>
            </a:r>
            <a:r>
              <a:rPr lang="en-US" dirty="0"/>
              <a:t>(), </a:t>
            </a:r>
            <a:r>
              <a:rPr lang="en-US" dirty="0" err="1"/>
              <a:t>S.end</a:t>
            </a:r>
            <a:r>
              <a:rPr lang="en-US" dirty="0"/>
              <a:t>()) </a:t>
            </a:r>
            <a:r>
              <a:rPr lang="en-US" b="1" dirty="0"/>
              <a:t>do 	</a:t>
            </a:r>
          </a:p>
          <a:p>
            <a:pPr eaLnBrk="1" hangingPunct="1">
              <a:lnSpc>
                <a:spcPct val="90000"/>
              </a:lnSpc>
              <a:buFont typeface="Wingdings" panose="05000000000000000000" pitchFamily="2" charset="2"/>
              <a:buNone/>
              <a:defRPr/>
            </a:pPr>
            <a:r>
              <a:rPr lang="en-US" dirty="0"/>
              <a:t>		</a:t>
            </a:r>
            <a:r>
              <a:rPr lang="en-US" b="1" dirty="0"/>
              <a:t>if </a:t>
            </a:r>
            <a:r>
              <a:rPr lang="en-US" dirty="0" err="1"/>
              <a:t>p.key</a:t>
            </a:r>
            <a:r>
              <a:rPr lang="en-US" dirty="0"/>
              <a:t>() = k  </a:t>
            </a:r>
            <a:r>
              <a:rPr lang="en-US" b="1" dirty="0"/>
              <a:t>then	</a:t>
            </a:r>
            <a:r>
              <a:rPr lang="en-US" dirty="0"/>
              <a:t>			</a:t>
            </a:r>
          </a:p>
          <a:p>
            <a:pPr eaLnBrk="1" hangingPunct="1">
              <a:lnSpc>
                <a:spcPct val="90000"/>
              </a:lnSpc>
              <a:buFont typeface="Wingdings" panose="05000000000000000000" pitchFamily="2" charset="2"/>
              <a:buNone/>
              <a:defRPr/>
            </a:pPr>
            <a:r>
              <a:rPr lang="en-US" dirty="0"/>
              <a:t>			</a:t>
            </a:r>
            <a:r>
              <a:rPr lang="en-US" dirty="0" err="1"/>
              <a:t>S.erase</a:t>
            </a:r>
            <a:r>
              <a:rPr lang="en-US" dirty="0"/>
              <a:t>(p)		</a:t>
            </a:r>
          </a:p>
          <a:p>
            <a:pPr eaLnBrk="1" hangingPunct="1">
              <a:lnSpc>
                <a:spcPct val="90000"/>
              </a:lnSpc>
              <a:buFont typeface="Wingdings" panose="05000000000000000000" pitchFamily="2" charset="2"/>
              <a:buNone/>
              <a:defRPr/>
            </a:pPr>
            <a:r>
              <a:rPr lang="en-US" dirty="0"/>
              <a:t>			n = n – 1 	</a:t>
            </a:r>
            <a:r>
              <a:rPr lang="en-US" dirty="0">
                <a:solidFill>
                  <a:srgbClr val="43B02A"/>
                </a:solidFill>
              </a:rPr>
              <a:t>{decrement number of entries}</a:t>
            </a:r>
          </a:p>
        </p:txBody>
      </p:sp>
    </p:spTree>
    <p:extLst>
      <p:ext uri="{BB962C8B-B14F-4D97-AF65-F5344CB8AC3E}">
        <p14:creationId xmlns:p14="http://schemas.microsoft.com/office/powerpoint/2010/main" val="2201972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z="4000"/>
              <a:t>Performance of a List-Based Map</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400"/>
              <a:t>Performance:</a:t>
            </a:r>
          </a:p>
          <a:p>
            <a:pPr lvl="1" eaLnBrk="1" hangingPunct="1"/>
            <a:r>
              <a:rPr lang="en-US" altLang="lv-LV" sz="2000">
                <a:solidFill>
                  <a:schemeClr val="tx2"/>
                </a:solidFill>
              </a:rPr>
              <a:t>put</a:t>
            </a:r>
            <a:r>
              <a:rPr lang="en-US" altLang="lv-LV" sz="2000"/>
              <a: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we need to determine whether it is already in the sequence</a:t>
            </a:r>
            <a:endParaRPr lang="en-US" altLang="lv-LV" smtClean="0"/>
          </a:p>
          <a:p>
            <a:pPr lvl="1" eaLnBrk="1" hangingPunct="1"/>
            <a:r>
              <a:rPr lang="en-US" altLang="lv-LV" sz="2000">
                <a:solidFill>
                  <a:schemeClr val="tx2"/>
                </a:solidFill>
              </a:rPr>
              <a:t>find</a:t>
            </a:r>
            <a:r>
              <a:rPr lang="en-US" altLang="lv-LV" sz="2000"/>
              <a:t> and </a:t>
            </a:r>
            <a:r>
              <a:rPr lang="en-US" altLang="lv-LV" sz="2000">
                <a:solidFill>
                  <a:schemeClr val="tx2"/>
                </a:solidFill>
              </a:rPr>
              <a:t>erase </a:t>
            </a:r>
            <a:r>
              <a:rPr lang="en-US" altLang="lv-LV" sz="2000"/>
              <a:t>take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in the worst case (the item is not found) we traverse the entire sequence to look for an item with the given key</a:t>
            </a:r>
          </a:p>
          <a:p>
            <a:pPr eaLnBrk="1" hangingPunct="1"/>
            <a:r>
              <a:rPr lang="en-US" altLang="lv-LV" sz="2400"/>
              <a:t>The unsorted list implementation is effective only for maps of small size or for maps in which puts are the most common operations, while searches and removals are rarely performed (e.g., historical record of logins to a workstation)</a:t>
            </a:r>
          </a:p>
        </p:txBody>
      </p:sp>
    </p:spTree>
    <p:extLst>
      <p:ext uri="{BB962C8B-B14F-4D97-AF65-F5344CB8AC3E}">
        <p14:creationId xmlns:p14="http://schemas.microsoft.com/office/powerpoint/2010/main" val="59954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A List-Based Dictionary</a:t>
            </a:r>
          </a:p>
        </p:txBody>
      </p:sp>
      <p:sp>
        <p:nvSpPr>
          <p:cNvPr id="8197" name="Rectangle 3" descr="Rectangle: Click to edit Master text styles&#10;Second level&#10;Third level&#10;Fourth level&#10;Fifth level"/>
          <p:cNvSpPr>
            <a:spLocks noGrp="1" noChangeArrowheads="1"/>
          </p:cNvSpPr>
          <p:nvPr>
            <p:ph idx="1"/>
          </p:nvPr>
        </p:nvSpPr>
        <p:spPr/>
        <p:txBody>
          <a:bodyPr>
            <a:normAutofit fontScale="92500" lnSpcReduction="20000"/>
          </a:bodyPr>
          <a:lstStyle/>
          <a:p>
            <a:pPr eaLnBrk="1" hangingPunct="1">
              <a:lnSpc>
                <a:spcPct val="90000"/>
              </a:lnSpc>
            </a:pPr>
            <a:r>
              <a:rPr lang="en-US" altLang="lv-LV" dirty="0"/>
              <a:t>A log file or audit trail is a dictionary implemented by means of an unsorted sequence</a:t>
            </a:r>
          </a:p>
          <a:p>
            <a:pPr lvl="1" eaLnBrk="1" hangingPunct="1">
              <a:lnSpc>
                <a:spcPct val="90000"/>
              </a:lnSpc>
            </a:pPr>
            <a:r>
              <a:rPr lang="en-US" altLang="lv-LV" dirty="0"/>
              <a:t>We store the items of the dictionary in a sequence (based on a doubly-linked list or array), in arbitrary order</a:t>
            </a:r>
          </a:p>
          <a:p>
            <a:pPr eaLnBrk="1" hangingPunct="1">
              <a:lnSpc>
                <a:spcPct val="90000"/>
              </a:lnSpc>
            </a:pPr>
            <a:r>
              <a:rPr lang="en-US" altLang="lv-LV" dirty="0"/>
              <a:t>Performance:</a:t>
            </a:r>
          </a:p>
          <a:p>
            <a:pPr lvl="1" eaLnBrk="1" hangingPunct="1">
              <a:lnSpc>
                <a:spcPct val="90000"/>
              </a:lnSpc>
            </a:pPr>
            <a:r>
              <a:rPr lang="en-US" altLang="lv-LV" dirty="0">
                <a:solidFill>
                  <a:schemeClr val="tx2"/>
                </a:solidFill>
              </a:rPr>
              <a:t>put</a:t>
            </a:r>
            <a:r>
              <a:rPr lang="en-US" altLang="lv-LV" dirty="0"/>
              <a:t>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 since we can insert the new item at the beginning or at the end of the sequence</a:t>
            </a:r>
          </a:p>
          <a:p>
            <a:pPr lvl="1" eaLnBrk="1" hangingPunct="1">
              <a:lnSpc>
                <a:spcPct val="90000"/>
              </a:lnSpc>
            </a:pPr>
            <a:r>
              <a:rPr lang="en-US" altLang="lv-LV" dirty="0">
                <a:solidFill>
                  <a:schemeClr val="tx2"/>
                </a:solidFill>
              </a:rPr>
              <a:t>find</a:t>
            </a:r>
            <a:r>
              <a:rPr lang="en-US" altLang="lv-LV" dirty="0"/>
              <a:t> and </a:t>
            </a:r>
            <a:r>
              <a:rPr lang="en-US" altLang="lv-LV" dirty="0">
                <a:solidFill>
                  <a:schemeClr val="tx2"/>
                </a:solidFill>
              </a:rPr>
              <a:t>erase </a:t>
            </a:r>
            <a:r>
              <a:rPr lang="en-US" altLang="lv-LV" dirty="0"/>
              <a:t>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time since in the worst case (the item is not found) we traverse the entire sequence to look for an item with the given key</a:t>
            </a:r>
          </a:p>
          <a:p>
            <a:pPr eaLnBrk="1" hangingPunct="1">
              <a:lnSpc>
                <a:spcPct val="90000"/>
              </a:lnSpc>
            </a:pPr>
            <a:r>
              <a:rPr lang="en-US" altLang="lv-LV" dirty="0"/>
              <a:t>The log file is effective only for dictionaries of small size or for dictionaries on which insertions are the most common operations, while searches and removals are rarely performed (e.g., historical record of logins to a workstation)</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4446C9-9E24-48A3-AB0D-8D49C40C679A}" type="slidenum">
              <a:rPr lang="en-US" altLang="lv-LV" sz="1400"/>
              <a:pPr eaLnBrk="1" hangingPunct="1"/>
              <a:t>15</a:t>
            </a:fld>
            <a:endParaRPr lang="en-US" altLang="lv-LV" sz="1400"/>
          </a:p>
        </p:txBody>
      </p:sp>
    </p:spTree>
    <p:extLst>
      <p:ext uri="{BB962C8B-B14F-4D97-AF65-F5344CB8AC3E}">
        <p14:creationId xmlns:p14="http://schemas.microsoft.com/office/powerpoint/2010/main" val="310846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put, erase Algorithms</a:t>
            </a:r>
          </a:p>
        </p:txBody>
      </p:sp>
      <p:sp>
        <p:nvSpPr>
          <p:cNvPr id="145411" name="Rectangle 3" descr="Rectangle: Click to edit Master text styles&#10;Second level&#10;Third level&#10;Fourth level&#10;Fifth level"/>
          <p:cNvSpPr>
            <a:spLocks noGrp="1" noChangeArrowheads="1"/>
          </p:cNvSpPr>
          <p:nvPr>
            <p:ph idx="1"/>
          </p:nvPr>
        </p:nvSpPr>
        <p:spPr/>
        <p:txBody>
          <a:bodyPr>
            <a:normAutofit fontScale="77500" lnSpcReduction="20000"/>
          </a:bodyPr>
          <a:lstStyle/>
          <a:p>
            <a:pPr eaLnBrk="1" hangingPunct="1">
              <a:buFont typeface="Wingdings" panose="05000000000000000000" pitchFamily="2" charset="2"/>
              <a:buNone/>
              <a:defRPr/>
            </a:pPr>
            <a:r>
              <a:rPr lang="en-US" sz="2200" b="1" dirty="0"/>
              <a:t>Algorithm </a:t>
            </a:r>
            <a:r>
              <a:rPr lang="en-US" sz="2200" dirty="0"/>
              <a:t>find(k)		</a:t>
            </a:r>
          </a:p>
          <a:p>
            <a:pPr eaLnBrk="1" hangingPunct="1">
              <a:buFont typeface="Wingdings" panose="05000000000000000000" pitchFamily="2" charset="2"/>
              <a:buNone/>
              <a:defRPr/>
            </a:pPr>
            <a:r>
              <a:rPr lang="en-US" b="1" dirty="0"/>
              <a:t>for each </a:t>
            </a:r>
            <a:r>
              <a:rPr lang="en-US" dirty="0"/>
              <a:t>p </a:t>
            </a:r>
            <a:r>
              <a:rPr lang="en-US" dirty="0">
                <a:sym typeface="Symbol"/>
              </a:rPr>
              <a:t>in [</a:t>
            </a:r>
            <a:r>
              <a:rPr lang="en-US" dirty="0" err="1">
                <a:sym typeface="Symbol"/>
              </a:rPr>
              <a:t>S.begin</a:t>
            </a:r>
            <a:r>
              <a:rPr lang="en-US" dirty="0">
                <a:sym typeface="Symbol"/>
              </a:rPr>
              <a:t>(), </a:t>
            </a:r>
            <a:r>
              <a:rPr lang="en-US" dirty="0" err="1">
                <a:sym typeface="Symbol"/>
              </a:rPr>
              <a:t>S.end</a:t>
            </a:r>
            <a:r>
              <a:rPr lang="en-US" dirty="0"/>
              <a:t>()) </a:t>
            </a:r>
            <a:r>
              <a:rPr lang="en-US" b="1" dirty="0"/>
              <a:t>do</a:t>
            </a:r>
            <a:r>
              <a:rPr lang="en-US" sz="2200" b="1" dirty="0"/>
              <a:t>	</a:t>
            </a:r>
            <a:r>
              <a:rPr lang="en-US" sz="2200" dirty="0"/>
              <a:t>	</a:t>
            </a:r>
          </a:p>
          <a:p>
            <a:pPr eaLnBrk="1" hangingPunct="1">
              <a:buFont typeface="Wingdings" panose="05000000000000000000" pitchFamily="2" charset="2"/>
              <a:buNone/>
              <a:defRPr/>
            </a:pPr>
            <a:r>
              <a:rPr lang="en-US" sz="2200" b="1" dirty="0"/>
              <a:t>	if </a:t>
            </a:r>
            <a:r>
              <a:rPr lang="en-US" sz="2200" dirty="0" err="1"/>
              <a:t>p.key</a:t>
            </a:r>
            <a:r>
              <a:rPr lang="en-US" sz="2200" dirty="0"/>
              <a:t>() = k  </a:t>
            </a:r>
            <a:r>
              <a:rPr lang="en-US" sz="2200" b="1" dirty="0"/>
              <a:t>then	</a:t>
            </a:r>
            <a:r>
              <a:rPr lang="en-US" sz="2200" dirty="0"/>
              <a:t>	</a:t>
            </a:r>
          </a:p>
          <a:p>
            <a:pPr eaLnBrk="1" hangingPunct="1">
              <a:buFont typeface="Wingdings" panose="05000000000000000000" pitchFamily="2" charset="2"/>
              <a:buNone/>
              <a:defRPr/>
            </a:pPr>
            <a:r>
              <a:rPr lang="en-US" sz="2200" dirty="0"/>
              <a:t>		</a:t>
            </a:r>
            <a:r>
              <a:rPr lang="en-US" sz="2200" b="1" dirty="0"/>
              <a:t>return</a:t>
            </a:r>
            <a:r>
              <a:rPr lang="en-US" sz="2200" dirty="0"/>
              <a:t> p		</a:t>
            </a:r>
          </a:p>
          <a:p>
            <a:pPr eaLnBrk="1" hangingPunct="1">
              <a:buFont typeface="Wingdings" panose="05000000000000000000" pitchFamily="2" charset="2"/>
              <a:buNone/>
              <a:defRPr/>
            </a:pPr>
            <a:endParaRPr lang="en-US" sz="2200" dirty="0"/>
          </a:p>
          <a:p>
            <a:pPr eaLnBrk="1" hangingPunct="1">
              <a:buFont typeface="Wingdings" panose="05000000000000000000" pitchFamily="2" charset="2"/>
              <a:buNone/>
              <a:defRPr/>
            </a:pPr>
            <a:r>
              <a:rPr lang="en-US" sz="2200" b="1" dirty="0"/>
              <a:t>Algorithm </a:t>
            </a:r>
            <a:r>
              <a:rPr lang="en-US" sz="2200" dirty="0"/>
              <a:t>put(k, v)		</a:t>
            </a:r>
          </a:p>
          <a:p>
            <a:pPr eaLnBrk="1" hangingPunct="1">
              <a:buFont typeface="Wingdings" panose="05000000000000000000" pitchFamily="2" charset="2"/>
              <a:buNone/>
              <a:defRPr/>
            </a:pPr>
            <a:r>
              <a:rPr lang="en-US" sz="2200" dirty="0"/>
              <a:t>Create a new entry e = (k, v)	</a:t>
            </a:r>
          </a:p>
          <a:p>
            <a:pPr eaLnBrk="1" hangingPunct="1">
              <a:buFont typeface="Wingdings" panose="05000000000000000000" pitchFamily="2" charset="2"/>
              <a:buNone/>
              <a:defRPr/>
            </a:pPr>
            <a:r>
              <a:rPr lang="en-US" sz="2200" dirty="0"/>
              <a:t>p = </a:t>
            </a:r>
            <a:r>
              <a:rPr lang="en-US" sz="2200" dirty="0" err="1"/>
              <a:t>S.insertBack</a:t>
            </a:r>
            <a:r>
              <a:rPr lang="en-US" sz="2200" dirty="0"/>
              <a:t>(e)	</a:t>
            </a:r>
            <a:r>
              <a:rPr lang="en-US" sz="2200" dirty="0">
                <a:solidFill>
                  <a:srgbClr val="43B02A"/>
                </a:solidFill>
              </a:rPr>
              <a:t>{S is unordered}</a:t>
            </a:r>
          </a:p>
          <a:p>
            <a:pPr eaLnBrk="1" hangingPunct="1">
              <a:buFont typeface="Wingdings" panose="05000000000000000000" pitchFamily="2" charset="2"/>
              <a:buNone/>
              <a:defRPr/>
            </a:pPr>
            <a:r>
              <a:rPr lang="en-US" sz="2200" b="1" dirty="0"/>
              <a:t>return </a:t>
            </a:r>
            <a:r>
              <a:rPr lang="en-US" sz="2200" dirty="0"/>
              <a:t>p</a:t>
            </a:r>
          </a:p>
          <a:p>
            <a:pPr eaLnBrk="1" hangingPunct="1">
              <a:buFont typeface="Wingdings" panose="05000000000000000000" pitchFamily="2" charset="2"/>
              <a:buNone/>
              <a:defRPr/>
            </a:pPr>
            <a:endParaRPr lang="en-US" sz="2200" dirty="0"/>
          </a:p>
          <a:p>
            <a:pPr eaLnBrk="1" hangingPunct="1">
              <a:buClr>
                <a:srgbClr val="40458C"/>
              </a:buClr>
              <a:buFont typeface="Wingdings" panose="05000000000000000000" pitchFamily="2" charset="2"/>
              <a:buNone/>
              <a:defRPr/>
            </a:pPr>
            <a:r>
              <a:rPr lang="en-US" sz="2000" b="1" dirty="0"/>
              <a:t>Algorithm </a:t>
            </a:r>
            <a:r>
              <a:rPr lang="en-US" sz="2000" dirty="0"/>
              <a:t>erase(k):		</a:t>
            </a:r>
          </a:p>
          <a:p>
            <a:pPr eaLnBrk="1" hangingPunct="1">
              <a:buClr>
                <a:srgbClr val="40458C"/>
              </a:buClr>
              <a:buFont typeface="Wingdings" panose="05000000000000000000" pitchFamily="2" charset="2"/>
              <a:buNone/>
              <a:defRPr/>
            </a:pPr>
            <a:r>
              <a:rPr lang="en-US" sz="2000" b="1" dirty="0"/>
              <a:t>for each </a:t>
            </a:r>
            <a:r>
              <a:rPr lang="en-US" sz="2000" dirty="0"/>
              <a:t>p </a:t>
            </a:r>
            <a:r>
              <a:rPr lang="en-US" sz="2000" dirty="0">
                <a:sym typeface="Symbol"/>
              </a:rPr>
              <a:t>in [</a:t>
            </a:r>
            <a:r>
              <a:rPr lang="en-US" sz="2000" dirty="0" err="1">
                <a:sym typeface="Symbol"/>
              </a:rPr>
              <a:t>S.begin</a:t>
            </a:r>
            <a:r>
              <a:rPr lang="en-US" sz="2000" dirty="0">
                <a:sym typeface="Symbol"/>
              </a:rPr>
              <a:t>(), </a:t>
            </a:r>
            <a:r>
              <a:rPr lang="en-US" sz="2000" dirty="0" err="1">
                <a:sym typeface="Symbol"/>
              </a:rPr>
              <a:t>S.end</a:t>
            </a:r>
            <a:r>
              <a:rPr lang="en-US" sz="2000" dirty="0"/>
              <a:t>()) </a:t>
            </a:r>
            <a:r>
              <a:rPr lang="en-US" sz="2000" b="1" dirty="0"/>
              <a:t>do</a:t>
            </a:r>
            <a:endParaRPr lang="en-US" sz="2000" dirty="0"/>
          </a:p>
          <a:p>
            <a:pPr eaLnBrk="1" hangingPunct="1">
              <a:buClr>
                <a:srgbClr val="40458C"/>
              </a:buClr>
              <a:buFont typeface="Wingdings" panose="05000000000000000000" pitchFamily="2" charset="2"/>
              <a:buNone/>
              <a:defRPr/>
            </a:pPr>
            <a:r>
              <a:rPr lang="en-US" sz="2000" b="1" dirty="0"/>
              <a:t>	if </a:t>
            </a:r>
            <a:r>
              <a:rPr lang="en-US" sz="2000" dirty="0" err="1"/>
              <a:t>p.key</a:t>
            </a:r>
            <a:r>
              <a:rPr lang="en-US" sz="2000" dirty="0"/>
              <a:t>() = k </a:t>
            </a:r>
            <a:r>
              <a:rPr lang="en-US" sz="2000" b="1" dirty="0"/>
              <a:t>then	</a:t>
            </a:r>
            <a:r>
              <a:rPr lang="en-US" sz="2000" dirty="0"/>
              <a:t>	</a:t>
            </a:r>
          </a:p>
          <a:p>
            <a:pPr eaLnBrk="1" hangingPunct="1">
              <a:buClr>
                <a:srgbClr val="40458C"/>
              </a:buClr>
              <a:buFont typeface="Wingdings" panose="05000000000000000000" pitchFamily="2" charset="2"/>
              <a:buNone/>
              <a:defRPr/>
            </a:pPr>
            <a:r>
              <a:rPr lang="en-US" sz="2000" dirty="0"/>
              <a:t>		</a:t>
            </a:r>
            <a:r>
              <a:rPr lang="en-US" sz="2000" dirty="0" err="1"/>
              <a:t>S.erase</a:t>
            </a:r>
            <a:r>
              <a:rPr lang="en-US" sz="2000" dirty="0"/>
              <a:t>(p)</a:t>
            </a:r>
            <a:endParaRPr lang="en-US" sz="2200"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A0A048-DBF2-476A-AB3D-014A4BC8B907}" type="slidenum">
              <a:rPr lang="en-US" altLang="lv-LV" sz="1400"/>
              <a:pPr eaLnBrk="1" hangingPunct="1"/>
              <a:t>16</a:t>
            </a:fld>
            <a:endParaRPr lang="en-US" altLang="lv-LV" sz="1400"/>
          </a:p>
        </p:txBody>
      </p:sp>
    </p:spTree>
    <p:extLst>
      <p:ext uri="{BB962C8B-B14F-4D97-AF65-F5344CB8AC3E}">
        <p14:creationId xmlns:p14="http://schemas.microsoft.com/office/powerpoint/2010/main" val="3919702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Sorted Array or Sorted List</a:t>
            </a:r>
            <a:r>
              <a:rPr lang="lv-LV" altLang="lv-LV" dirty="0" smtClean="0"/>
              <a:t> Implementation</a:t>
            </a:r>
            <a:endParaRPr lang="en-US" altLang="lv-LV" dirty="0" smtClean="0"/>
          </a:p>
        </p:txBody>
      </p:sp>
      <p:sp>
        <p:nvSpPr>
          <p:cNvPr id="11269"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eaLnBrk="1" hangingPunct="1">
              <a:lnSpc>
                <a:spcPct val="90000"/>
              </a:lnSpc>
            </a:pPr>
            <a:r>
              <a:rPr lang="en-US" altLang="lv-LV" dirty="0"/>
              <a:t>A search table is a dictionary implemented by means of a sorted array</a:t>
            </a:r>
          </a:p>
          <a:p>
            <a:pPr lvl="1" eaLnBrk="1" hangingPunct="1">
              <a:lnSpc>
                <a:spcPct val="90000"/>
              </a:lnSpc>
            </a:pPr>
            <a:r>
              <a:rPr lang="en-US" altLang="lv-LV" sz="2000" dirty="0"/>
              <a:t>We store the items of the dictionary in an array-based sequence, sorted by key</a:t>
            </a:r>
          </a:p>
          <a:p>
            <a:pPr lvl="1" eaLnBrk="1" hangingPunct="1">
              <a:lnSpc>
                <a:spcPct val="90000"/>
              </a:lnSpc>
            </a:pPr>
            <a:r>
              <a:rPr lang="en-US" altLang="lv-LV" sz="2000" dirty="0"/>
              <a:t>We use an external comparator for the keys</a:t>
            </a:r>
          </a:p>
          <a:p>
            <a:pPr eaLnBrk="1" hangingPunct="1">
              <a:lnSpc>
                <a:spcPct val="90000"/>
              </a:lnSpc>
            </a:pPr>
            <a:r>
              <a:rPr lang="en-US" altLang="lv-LV" dirty="0"/>
              <a:t>Performance:</a:t>
            </a:r>
          </a:p>
          <a:p>
            <a:pPr lvl="1" eaLnBrk="1" hangingPunct="1">
              <a:lnSpc>
                <a:spcPct val="90000"/>
              </a:lnSpc>
            </a:pPr>
            <a:r>
              <a:rPr lang="en-US" altLang="lv-LV" sz="2000" dirty="0">
                <a:solidFill>
                  <a:schemeClr val="tx2"/>
                </a:solidFill>
              </a:rPr>
              <a:t>find</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using binary search</a:t>
            </a:r>
          </a:p>
          <a:p>
            <a:pPr lvl="1" eaLnBrk="1" hangingPunct="1">
              <a:lnSpc>
                <a:spcPct val="90000"/>
              </a:lnSpc>
            </a:pPr>
            <a:r>
              <a:rPr lang="en-US" altLang="lv-LV" sz="2000" dirty="0">
                <a:solidFill>
                  <a:schemeClr val="tx2"/>
                </a:solidFill>
              </a:rPr>
              <a:t>put</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make room for the new item</a:t>
            </a:r>
            <a:endParaRPr lang="en-US" altLang="lv-LV" dirty="0"/>
          </a:p>
          <a:p>
            <a:pPr lvl="1" eaLnBrk="1" hangingPunct="1">
              <a:lnSpc>
                <a:spcPct val="90000"/>
              </a:lnSpc>
            </a:pPr>
            <a:r>
              <a:rPr lang="en-US" altLang="lv-LV" sz="2000" dirty="0">
                <a:solidFill>
                  <a:schemeClr val="tx2"/>
                </a:solidFill>
              </a:rPr>
              <a:t>erase </a:t>
            </a:r>
            <a:r>
              <a:rPr lang="en-US" altLang="lv-LV" sz="2000" dirty="0"/>
              <a:t>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compact the items after the removal</a:t>
            </a:r>
          </a:p>
          <a:p>
            <a:pPr eaLnBrk="1" hangingPunct="1">
              <a:lnSpc>
                <a:spcPct val="90000"/>
              </a:lnSpc>
            </a:pPr>
            <a:r>
              <a:rPr lang="en-US" altLang="lv-LV" dirty="0"/>
              <a:t>A search table is effective only for dictionaries of small size or for dictionaries on which searches are the most common operations, while insertions and removals are rarely performed (e.g., credit card authorizations)</a:t>
            </a:r>
            <a:endParaRPr lang="en-US" altLang="lv-LV" sz="2800" dirty="0"/>
          </a:p>
        </p:txBody>
      </p:sp>
    </p:spTree>
    <p:extLst>
      <p:ext uri="{BB962C8B-B14F-4D97-AF65-F5344CB8AC3E}">
        <p14:creationId xmlns:p14="http://schemas.microsoft.com/office/powerpoint/2010/main" val="308038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Binary Search</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Binary search performs operation </a:t>
            </a:r>
            <a:r>
              <a:rPr lang="en-US" altLang="lv-LV" dirty="0">
                <a:solidFill>
                  <a:schemeClr val="tx2"/>
                </a:solidFill>
              </a:rPr>
              <a:t>find</a:t>
            </a:r>
            <a:r>
              <a:rPr lang="en-US" altLang="lv-LV" dirty="0"/>
              <a:t>(k) on a dictionary implemented by means of an array-based sequence, sorted by key</a:t>
            </a:r>
          </a:p>
          <a:p>
            <a:pPr lvl="1" eaLnBrk="1" hangingPunct="1"/>
            <a:r>
              <a:rPr lang="en-US" altLang="lv-LV" sz="2000" dirty="0"/>
              <a:t>similar to the high-low game</a:t>
            </a:r>
          </a:p>
          <a:p>
            <a:pPr lvl="1" eaLnBrk="1" hangingPunct="1"/>
            <a:r>
              <a:rPr lang="en-US" altLang="lv-LV" sz="2000" dirty="0"/>
              <a:t>at each step, the number of candidate items is halved</a:t>
            </a:r>
          </a:p>
          <a:p>
            <a:pPr lvl="1" eaLnBrk="1" hangingPunct="1"/>
            <a:r>
              <a:rPr lang="en-US" altLang="lv-LV" sz="2000" dirty="0"/>
              <a:t>terminates after a logarithmic number of steps</a:t>
            </a:r>
          </a:p>
          <a:p>
            <a:pPr eaLnBrk="1" hangingPunct="1"/>
            <a:r>
              <a:rPr lang="en-US" altLang="lv-LV" dirty="0"/>
              <a:t>Example: </a:t>
            </a:r>
            <a:r>
              <a:rPr lang="en-US" altLang="lv-LV" dirty="0">
                <a:solidFill>
                  <a:schemeClr val="tx2"/>
                </a:solidFill>
              </a:rPr>
              <a:t>find</a:t>
            </a:r>
            <a:r>
              <a:rPr lang="en-US" altLang="lv-LV" dirty="0"/>
              <a:t>(7)</a:t>
            </a:r>
          </a:p>
        </p:txBody>
      </p:sp>
      <p:sp>
        <p:nvSpPr>
          <p:cNvPr id="12294" name="Line 5"/>
          <p:cNvSpPr>
            <a:spLocks noChangeShapeType="1"/>
          </p:cNvSpPr>
          <p:nvPr/>
        </p:nvSpPr>
        <p:spPr bwMode="auto">
          <a:xfrm>
            <a:off x="2903538" y="44196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5" name="Oval 6"/>
          <p:cNvSpPr>
            <a:spLocks noChangeArrowheads="1"/>
          </p:cNvSpPr>
          <p:nvPr/>
        </p:nvSpPr>
        <p:spPr bwMode="auto">
          <a:xfrm>
            <a:off x="3189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296" name="Oval 7"/>
          <p:cNvSpPr>
            <a:spLocks noChangeArrowheads="1"/>
          </p:cNvSpPr>
          <p:nvPr/>
        </p:nvSpPr>
        <p:spPr bwMode="auto">
          <a:xfrm>
            <a:off x="3798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297" name="Oval 8"/>
          <p:cNvSpPr>
            <a:spLocks noChangeArrowheads="1"/>
          </p:cNvSpPr>
          <p:nvPr/>
        </p:nvSpPr>
        <p:spPr bwMode="auto">
          <a:xfrm>
            <a:off x="4408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298" name="Oval 9"/>
          <p:cNvSpPr>
            <a:spLocks noChangeArrowheads="1"/>
          </p:cNvSpPr>
          <p:nvPr/>
        </p:nvSpPr>
        <p:spPr bwMode="auto">
          <a:xfrm>
            <a:off x="5018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299" name="Oval 10"/>
          <p:cNvSpPr>
            <a:spLocks noChangeArrowheads="1"/>
          </p:cNvSpPr>
          <p:nvPr/>
        </p:nvSpPr>
        <p:spPr bwMode="auto">
          <a:xfrm>
            <a:off x="5627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32107" name="Oval 11"/>
          <p:cNvSpPr>
            <a:spLocks noChangeArrowheads="1"/>
          </p:cNvSpPr>
          <p:nvPr/>
        </p:nvSpPr>
        <p:spPr bwMode="auto">
          <a:xfrm>
            <a:off x="6237288" y="42672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12301" name="Oval 12"/>
          <p:cNvSpPr>
            <a:spLocks noChangeArrowheads="1"/>
          </p:cNvSpPr>
          <p:nvPr/>
        </p:nvSpPr>
        <p:spPr bwMode="auto">
          <a:xfrm>
            <a:off x="6846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02" name="Oval 13"/>
          <p:cNvSpPr>
            <a:spLocks noChangeArrowheads="1"/>
          </p:cNvSpPr>
          <p:nvPr/>
        </p:nvSpPr>
        <p:spPr bwMode="auto">
          <a:xfrm>
            <a:off x="7456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03" name="Oval 14"/>
          <p:cNvSpPr>
            <a:spLocks noChangeArrowheads="1"/>
          </p:cNvSpPr>
          <p:nvPr/>
        </p:nvSpPr>
        <p:spPr bwMode="auto">
          <a:xfrm>
            <a:off x="8066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04" name="Oval 15"/>
          <p:cNvSpPr>
            <a:spLocks noChangeArrowheads="1"/>
          </p:cNvSpPr>
          <p:nvPr/>
        </p:nvSpPr>
        <p:spPr bwMode="auto">
          <a:xfrm>
            <a:off x="8675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05" name="Oval 16"/>
          <p:cNvSpPr>
            <a:spLocks noChangeArrowheads="1"/>
          </p:cNvSpPr>
          <p:nvPr/>
        </p:nvSpPr>
        <p:spPr bwMode="auto">
          <a:xfrm>
            <a:off x="9285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06" name="Oval 17"/>
          <p:cNvSpPr>
            <a:spLocks noChangeArrowheads="1"/>
          </p:cNvSpPr>
          <p:nvPr/>
        </p:nvSpPr>
        <p:spPr bwMode="auto">
          <a:xfrm>
            <a:off x="9894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07" name="Line 18"/>
          <p:cNvSpPr>
            <a:spLocks noChangeShapeType="1"/>
          </p:cNvSpPr>
          <p:nvPr/>
        </p:nvSpPr>
        <p:spPr bwMode="auto">
          <a:xfrm>
            <a:off x="2751138" y="5029200"/>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8" name="Oval 19"/>
          <p:cNvSpPr>
            <a:spLocks noChangeArrowheads="1"/>
          </p:cNvSpPr>
          <p:nvPr/>
        </p:nvSpPr>
        <p:spPr bwMode="auto">
          <a:xfrm>
            <a:off x="31892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32116" name="Oval 20"/>
          <p:cNvSpPr>
            <a:spLocks noChangeArrowheads="1"/>
          </p:cNvSpPr>
          <p:nvPr/>
        </p:nvSpPr>
        <p:spPr bwMode="auto">
          <a:xfrm>
            <a:off x="3798888" y="48768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12310" name="Oval 21"/>
          <p:cNvSpPr>
            <a:spLocks noChangeArrowheads="1"/>
          </p:cNvSpPr>
          <p:nvPr/>
        </p:nvSpPr>
        <p:spPr bwMode="auto">
          <a:xfrm>
            <a:off x="44084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11" name="Oval 22"/>
          <p:cNvSpPr>
            <a:spLocks noChangeArrowheads="1"/>
          </p:cNvSpPr>
          <p:nvPr/>
        </p:nvSpPr>
        <p:spPr bwMode="auto">
          <a:xfrm>
            <a:off x="50180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312" name="Oval 23"/>
          <p:cNvSpPr>
            <a:spLocks noChangeArrowheads="1"/>
          </p:cNvSpPr>
          <p:nvPr/>
        </p:nvSpPr>
        <p:spPr bwMode="auto">
          <a:xfrm>
            <a:off x="56276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13" name="Oval 24"/>
          <p:cNvSpPr>
            <a:spLocks noChangeArrowheads="1"/>
          </p:cNvSpPr>
          <p:nvPr/>
        </p:nvSpPr>
        <p:spPr bwMode="auto">
          <a:xfrm>
            <a:off x="6237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14" name="Oval 25"/>
          <p:cNvSpPr>
            <a:spLocks noChangeArrowheads="1"/>
          </p:cNvSpPr>
          <p:nvPr/>
        </p:nvSpPr>
        <p:spPr bwMode="auto">
          <a:xfrm>
            <a:off x="6846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15" name="Oval 26"/>
          <p:cNvSpPr>
            <a:spLocks noChangeArrowheads="1"/>
          </p:cNvSpPr>
          <p:nvPr/>
        </p:nvSpPr>
        <p:spPr bwMode="auto">
          <a:xfrm>
            <a:off x="74564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16" name="Oval 27"/>
          <p:cNvSpPr>
            <a:spLocks noChangeArrowheads="1"/>
          </p:cNvSpPr>
          <p:nvPr/>
        </p:nvSpPr>
        <p:spPr bwMode="auto">
          <a:xfrm>
            <a:off x="80660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17" name="Oval 28"/>
          <p:cNvSpPr>
            <a:spLocks noChangeArrowheads="1"/>
          </p:cNvSpPr>
          <p:nvPr/>
        </p:nvSpPr>
        <p:spPr bwMode="auto">
          <a:xfrm>
            <a:off x="86756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18" name="Oval 29"/>
          <p:cNvSpPr>
            <a:spLocks noChangeArrowheads="1"/>
          </p:cNvSpPr>
          <p:nvPr/>
        </p:nvSpPr>
        <p:spPr bwMode="auto">
          <a:xfrm>
            <a:off x="9285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19" name="Oval 30"/>
          <p:cNvSpPr>
            <a:spLocks noChangeArrowheads="1"/>
          </p:cNvSpPr>
          <p:nvPr/>
        </p:nvSpPr>
        <p:spPr bwMode="auto">
          <a:xfrm>
            <a:off x="9894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20" name="Line 31"/>
          <p:cNvSpPr>
            <a:spLocks noChangeShapeType="1"/>
          </p:cNvSpPr>
          <p:nvPr/>
        </p:nvSpPr>
        <p:spPr bwMode="auto">
          <a:xfrm>
            <a:off x="2827338" y="5638800"/>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1" name="Oval 32"/>
          <p:cNvSpPr>
            <a:spLocks noChangeArrowheads="1"/>
          </p:cNvSpPr>
          <p:nvPr/>
        </p:nvSpPr>
        <p:spPr bwMode="auto">
          <a:xfrm>
            <a:off x="3189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22" name="Oval 33"/>
          <p:cNvSpPr>
            <a:spLocks noChangeArrowheads="1"/>
          </p:cNvSpPr>
          <p:nvPr/>
        </p:nvSpPr>
        <p:spPr bwMode="auto">
          <a:xfrm>
            <a:off x="3798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23" name="Oval 34"/>
          <p:cNvSpPr>
            <a:spLocks noChangeArrowheads="1"/>
          </p:cNvSpPr>
          <p:nvPr/>
        </p:nvSpPr>
        <p:spPr bwMode="auto">
          <a:xfrm>
            <a:off x="44084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32131" name="Oval 35"/>
          <p:cNvSpPr>
            <a:spLocks noChangeArrowheads="1"/>
          </p:cNvSpPr>
          <p:nvPr/>
        </p:nvSpPr>
        <p:spPr bwMode="auto">
          <a:xfrm>
            <a:off x="5018088" y="54864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12325" name="Oval 36"/>
          <p:cNvSpPr>
            <a:spLocks noChangeArrowheads="1"/>
          </p:cNvSpPr>
          <p:nvPr/>
        </p:nvSpPr>
        <p:spPr bwMode="auto">
          <a:xfrm>
            <a:off x="56276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26" name="Oval 37"/>
          <p:cNvSpPr>
            <a:spLocks noChangeArrowheads="1"/>
          </p:cNvSpPr>
          <p:nvPr/>
        </p:nvSpPr>
        <p:spPr bwMode="auto">
          <a:xfrm>
            <a:off x="6237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27" name="Oval 38"/>
          <p:cNvSpPr>
            <a:spLocks noChangeArrowheads="1"/>
          </p:cNvSpPr>
          <p:nvPr/>
        </p:nvSpPr>
        <p:spPr bwMode="auto">
          <a:xfrm>
            <a:off x="6846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28" name="Oval 39"/>
          <p:cNvSpPr>
            <a:spLocks noChangeArrowheads="1"/>
          </p:cNvSpPr>
          <p:nvPr/>
        </p:nvSpPr>
        <p:spPr bwMode="auto">
          <a:xfrm>
            <a:off x="74564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29" name="Oval 40"/>
          <p:cNvSpPr>
            <a:spLocks noChangeArrowheads="1"/>
          </p:cNvSpPr>
          <p:nvPr/>
        </p:nvSpPr>
        <p:spPr bwMode="auto">
          <a:xfrm>
            <a:off x="80660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30" name="Oval 41"/>
          <p:cNvSpPr>
            <a:spLocks noChangeArrowheads="1"/>
          </p:cNvSpPr>
          <p:nvPr/>
        </p:nvSpPr>
        <p:spPr bwMode="auto">
          <a:xfrm>
            <a:off x="86756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31" name="Oval 42"/>
          <p:cNvSpPr>
            <a:spLocks noChangeArrowheads="1"/>
          </p:cNvSpPr>
          <p:nvPr/>
        </p:nvSpPr>
        <p:spPr bwMode="auto">
          <a:xfrm>
            <a:off x="9285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32" name="Oval 43"/>
          <p:cNvSpPr>
            <a:spLocks noChangeArrowheads="1"/>
          </p:cNvSpPr>
          <p:nvPr/>
        </p:nvSpPr>
        <p:spPr bwMode="auto">
          <a:xfrm>
            <a:off x="9894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33" name="Line 44"/>
          <p:cNvSpPr>
            <a:spLocks noChangeShapeType="1"/>
          </p:cNvSpPr>
          <p:nvPr/>
        </p:nvSpPr>
        <p:spPr bwMode="auto">
          <a:xfrm>
            <a:off x="2903538" y="62484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34" name="Oval 45"/>
          <p:cNvSpPr>
            <a:spLocks noChangeArrowheads="1"/>
          </p:cNvSpPr>
          <p:nvPr/>
        </p:nvSpPr>
        <p:spPr bwMode="auto">
          <a:xfrm>
            <a:off x="3189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35" name="Oval 46"/>
          <p:cNvSpPr>
            <a:spLocks noChangeArrowheads="1"/>
          </p:cNvSpPr>
          <p:nvPr/>
        </p:nvSpPr>
        <p:spPr bwMode="auto">
          <a:xfrm>
            <a:off x="3798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36" name="Oval 47"/>
          <p:cNvSpPr>
            <a:spLocks noChangeArrowheads="1"/>
          </p:cNvSpPr>
          <p:nvPr/>
        </p:nvSpPr>
        <p:spPr bwMode="auto">
          <a:xfrm>
            <a:off x="4408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37" name="Oval 48"/>
          <p:cNvSpPr>
            <a:spLocks noChangeArrowheads="1"/>
          </p:cNvSpPr>
          <p:nvPr/>
        </p:nvSpPr>
        <p:spPr bwMode="auto">
          <a:xfrm>
            <a:off x="5018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32145" name="Oval 49"/>
          <p:cNvSpPr>
            <a:spLocks noChangeArrowheads="1"/>
          </p:cNvSpPr>
          <p:nvPr/>
        </p:nvSpPr>
        <p:spPr bwMode="auto">
          <a:xfrm>
            <a:off x="5627688" y="60960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12339" name="Oval 50"/>
          <p:cNvSpPr>
            <a:spLocks noChangeArrowheads="1"/>
          </p:cNvSpPr>
          <p:nvPr/>
        </p:nvSpPr>
        <p:spPr bwMode="auto">
          <a:xfrm>
            <a:off x="6237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40" name="Oval 51"/>
          <p:cNvSpPr>
            <a:spLocks noChangeArrowheads="1"/>
          </p:cNvSpPr>
          <p:nvPr/>
        </p:nvSpPr>
        <p:spPr bwMode="auto">
          <a:xfrm>
            <a:off x="6846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41" name="Oval 52"/>
          <p:cNvSpPr>
            <a:spLocks noChangeArrowheads="1"/>
          </p:cNvSpPr>
          <p:nvPr/>
        </p:nvSpPr>
        <p:spPr bwMode="auto">
          <a:xfrm>
            <a:off x="7456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42" name="Oval 53"/>
          <p:cNvSpPr>
            <a:spLocks noChangeArrowheads="1"/>
          </p:cNvSpPr>
          <p:nvPr/>
        </p:nvSpPr>
        <p:spPr bwMode="auto">
          <a:xfrm>
            <a:off x="8066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43" name="Oval 54"/>
          <p:cNvSpPr>
            <a:spLocks noChangeArrowheads="1"/>
          </p:cNvSpPr>
          <p:nvPr/>
        </p:nvSpPr>
        <p:spPr bwMode="auto">
          <a:xfrm>
            <a:off x="86756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44" name="Oval 55"/>
          <p:cNvSpPr>
            <a:spLocks noChangeArrowheads="1"/>
          </p:cNvSpPr>
          <p:nvPr/>
        </p:nvSpPr>
        <p:spPr bwMode="auto">
          <a:xfrm>
            <a:off x="9285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45" name="Oval 56"/>
          <p:cNvSpPr>
            <a:spLocks noChangeArrowheads="1"/>
          </p:cNvSpPr>
          <p:nvPr/>
        </p:nvSpPr>
        <p:spPr bwMode="auto">
          <a:xfrm>
            <a:off x="9894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46" name="Oval 57"/>
          <p:cNvSpPr>
            <a:spLocks noChangeArrowheads="1"/>
          </p:cNvSpPr>
          <p:nvPr/>
        </p:nvSpPr>
        <p:spPr bwMode="auto">
          <a:xfrm>
            <a:off x="259873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7" name="Oval 58"/>
          <p:cNvSpPr>
            <a:spLocks noChangeArrowheads="1"/>
          </p:cNvSpPr>
          <p:nvPr/>
        </p:nvSpPr>
        <p:spPr bwMode="auto">
          <a:xfrm>
            <a:off x="259873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8" name="Oval 59"/>
          <p:cNvSpPr>
            <a:spLocks noChangeArrowheads="1"/>
          </p:cNvSpPr>
          <p:nvPr/>
        </p:nvSpPr>
        <p:spPr bwMode="auto">
          <a:xfrm>
            <a:off x="259873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9" name="Oval 60"/>
          <p:cNvSpPr>
            <a:spLocks noChangeArrowheads="1"/>
          </p:cNvSpPr>
          <p:nvPr/>
        </p:nvSpPr>
        <p:spPr bwMode="auto">
          <a:xfrm>
            <a:off x="2608263"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50" name="Text Box 61"/>
          <p:cNvSpPr txBox="1">
            <a:spLocks noChangeArrowheads="1"/>
          </p:cNvSpPr>
          <p:nvPr/>
        </p:nvSpPr>
        <p:spPr bwMode="auto">
          <a:xfrm>
            <a:off x="6213475" y="451326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1" name="Text Box 62"/>
          <p:cNvSpPr txBox="1">
            <a:spLocks noChangeArrowheads="1"/>
          </p:cNvSpPr>
          <p:nvPr/>
        </p:nvSpPr>
        <p:spPr bwMode="auto">
          <a:xfrm>
            <a:off x="2598738" y="45148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2" name="Text Box 63"/>
          <p:cNvSpPr txBox="1">
            <a:spLocks noChangeArrowheads="1"/>
          </p:cNvSpPr>
          <p:nvPr/>
        </p:nvSpPr>
        <p:spPr bwMode="auto">
          <a:xfrm>
            <a:off x="9913938" y="45132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3" name="Text Box 64"/>
          <p:cNvSpPr txBox="1">
            <a:spLocks noChangeArrowheads="1"/>
          </p:cNvSpPr>
          <p:nvPr/>
        </p:nvSpPr>
        <p:spPr bwMode="auto">
          <a:xfrm>
            <a:off x="3770313" y="5133975"/>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4" name="Text Box 65"/>
          <p:cNvSpPr txBox="1">
            <a:spLocks noChangeArrowheads="1"/>
          </p:cNvSpPr>
          <p:nvPr/>
        </p:nvSpPr>
        <p:spPr bwMode="auto">
          <a:xfrm>
            <a:off x="2598738" y="513556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5" name="Text Box 66"/>
          <p:cNvSpPr txBox="1">
            <a:spLocks noChangeArrowheads="1"/>
          </p:cNvSpPr>
          <p:nvPr/>
        </p:nvSpPr>
        <p:spPr bwMode="auto">
          <a:xfrm>
            <a:off x="5627688" y="51339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6" name="Text Box 67"/>
          <p:cNvSpPr txBox="1">
            <a:spLocks noChangeArrowheads="1"/>
          </p:cNvSpPr>
          <p:nvPr/>
        </p:nvSpPr>
        <p:spPr bwMode="auto">
          <a:xfrm>
            <a:off x="5008563" y="57546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7" name="Text Box 68"/>
          <p:cNvSpPr txBox="1">
            <a:spLocks noChangeArrowheads="1"/>
          </p:cNvSpPr>
          <p:nvPr/>
        </p:nvSpPr>
        <p:spPr bwMode="auto">
          <a:xfrm>
            <a:off x="4427538" y="57562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8" name="Text Box 69"/>
          <p:cNvSpPr txBox="1">
            <a:spLocks noChangeArrowheads="1"/>
          </p:cNvSpPr>
          <p:nvPr/>
        </p:nvSpPr>
        <p:spPr bwMode="auto">
          <a:xfrm>
            <a:off x="5627688" y="575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9" name="Text Box 70"/>
          <p:cNvSpPr txBox="1">
            <a:spLocks noChangeArrowheads="1"/>
          </p:cNvSpPr>
          <p:nvPr/>
        </p:nvSpPr>
        <p:spPr bwMode="auto">
          <a:xfrm>
            <a:off x="5380038" y="6370638"/>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405005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SortedMap, SortedSet Implementations</a:t>
            </a:r>
            <a:endParaRPr lang="lv-LV" dirty="0"/>
          </a:p>
        </p:txBody>
      </p:sp>
      <p:sp>
        <p:nvSpPr>
          <p:cNvPr id="3" name="Content Placeholder 2"/>
          <p:cNvSpPr>
            <a:spLocks noGrp="1"/>
          </p:cNvSpPr>
          <p:nvPr>
            <p:ph idx="1"/>
          </p:nvPr>
        </p:nvSpPr>
        <p:spPr/>
        <p:txBody>
          <a:bodyPr/>
          <a:lstStyle/>
          <a:p>
            <a:r>
              <a:rPr lang="lv-LV" dirty="0" smtClean="0"/>
              <a:t>An important subcase for Maps and Sets are SortedSets and SortedMaps – iterator can return entries in a sorted order. </a:t>
            </a:r>
          </a:p>
          <a:p>
            <a:r>
              <a:rPr lang="lv-LV" dirty="0" smtClean="0"/>
              <a:t>Typically implemented as Binary Search Trees or k-ary Search Trees. </a:t>
            </a:r>
            <a:endParaRPr lang="lv-LV" dirty="0"/>
          </a:p>
        </p:txBody>
      </p:sp>
    </p:spTree>
    <p:extLst>
      <p:ext uri="{BB962C8B-B14F-4D97-AF65-F5344CB8AC3E}">
        <p14:creationId xmlns:p14="http://schemas.microsoft.com/office/powerpoint/2010/main" val="263438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Objectives</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lv-LV" altLang="lv-LV" dirty="0" smtClean="0"/>
              <a:t>Define </a:t>
            </a:r>
            <a:r>
              <a:rPr lang="en-US" altLang="lv-LV" dirty="0" smtClean="0"/>
              <a:t>Maps, Sets and Dictionaries as ADTs</a:t>
            </a:r>
            <a:endParaRPr lang="lv-LV" altLang="lv-LV" dirty="0" smtClean="0"/>
          </a:p>
          <a:p>
            <a:r>
              <a:rPr lang="lv-LV" altLang="lv-LV" dirty="0" smtClean="0"/>
              <a:t>Consider some implementations that do not use hashing</a:t>
            </a:r>
          </a:p>
          <a:p>
            <a:r>
              <a:rPr lang="lv-LV" altLang="lv-LV" dirty="0" smtClean="0"/>
              <a:t>Introduce basics of hashing</a:t>
            </a:r>
          </a:p>
          <a:p>
            <a:r>
              <a:rPr lang="lv-LV" altLang="lv-LV" dirty="0" smtClean="0"/>
              <a:t>Compare several familes of </a:t>
            </a:r>
            <a:r>
              <a:rPr lang="lv-LV" altLang="lv-LV" dirty="0"/>
              <a:t>h</a:t>
            </a:r>
            <a:r>
              <a:rPr lang="en-US" altLang="lv-LV" dirty="0" smtClean="0"/>
              <a:t>ash </a:t>
            </a:r>
            <a:r>
              <a:rPr lang="lv-LV" altLang="lv-LV" dirty="0" smtClean="0"/>
              <a:t>f</a:t>
            </a:r>
            <a:r>
              <a:rPr lang="en-US" altLang="lv-LV" dirty="0" err="1" smtClean="0"/>
              <a:t>unctions</a:t>
            </a:r>
            <a:endParaRPr lang="en-US" altLang="lv-LV" dirty="0"/>
          </a:p>
          <a:p>
            <a:r>
              <a:rPr lang="lv-LV" altLang="lv-LV" dirty="0" smtClean="0"/>
              <a:t>Resolve collisions – separate chaining, open addressing</a:t>
            </a:r>
            <a:endParaRPr lang="en-US" altLang="lv-LV" dirty="0"/>
          </a:p>
          <a:p>
            <a:r>
              <a:rPr lang="en-US" altLang="lv-LV" dirty="0" smtClean="0"/>
              <a:t>Perfect </a:t>
            </a:r>
            <a:r>
              <a:rPr lang="en-US" altLang="lv-LV" dirty="0"/>
              <a:t>Hash Functions</a:t>
            </a:r>
          </a:p>
          <a:p>
            <a:r>
              <a:rPr lang="en-US" altLang="lv-LV" dirty="0" smtClean="0"/>
              <a:t>Rehashing</a:t>
            </a:r>
            <a:r>
              <a:rPr lang="lv-LV" altLang="lv-LV" dirty="0" smtClean="0"/>
              <a:t> and Dynamic Rehashing for</a:t>
            </a:r>
            <a:r>
              <a:rPr lang="en-US" altLang="lv-LV" dirty="0" smtClean="0"/>
              <a:t> </a:t>
            </a:r>
            <a:r>
              <a:rPr lang="en-US" altLang="lv-LV" dirty="0"/>
              <a:t>Extendible Files</a:t>
            </a:r>
          </a:p>
          <a:p>
            <a:endParaRPr lang="en-US" altLang="lv-LV" dirty="0" smtClean="0"/>
          </a:p>
          <a:p>
            <a:endParaRPr lang="en-US" altLang="lv-LV" dirty="0" smtClean="0"/>
          </a:p>
          <a:p>
            <a:endParaRPr lang="en-US" altLang="lv-LV" dirty="0" smtClean="0"/>
          </a:p>
        </p:txBody>
      </p:sp>
    </p:spTree>
    <p:extLst>
      <p:ext uri="{BB962C8B-B14F-4D97-AF65-F5344CB8AC3E}">
        <p14:creationId xmlns:p14="http://schemas.microsoft.com/office/powerpoint/2010/main" val="176959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mn-lt"/>
                <a:cs typeface="Calibri" pitchFamily="34" charset="0"/>
              </a:rPr>
              <a:t>What is Hashing?</a:t>
            </a:r>
            <a:endParaRPr lang="en-US" sz="3600" dirty="0">
              <a:latin typeface="+mn-lt"/>
              <a:cs typeface="Calibri" pitchFamily="34" charset="0"/>
            </a:endParaRPr>
          </a:p>
        </p:txBody>
      </p:sp>
      <p:sp>
        <p:nvSpPr>
          <p:cNvPr id="16387" name="Rectangle 3"/>
          <p:cNvSpPr>
            <a:spLocks noGrp="1" noChangeArrowheads="1"/>
          </p:cNvSpPr>
          <p:nvPr>
            <p:ph idx="1"/>
          </p:nvPr>
        </p:nvSpPr>
        <p:spPr/>
        <p:txBody>
          <a:bodyPr/>
          <a:lstStyle/>
          <a:p>
            <a:pPr>
              <a:spcBef>
                <a:spcPts val="24"/>
              </a:spcBef>
            </a:pPr>
            <a:r>
              <a:rPr lang="lv-LV" dirty="0" smtClean="0">
                <a:cs typeface="Calibri" pitchFamily="34" charset="0"/>
              </a:rPr>
              <a:t>Hash tables </a:t>
            </a:r>
            <a:r>
              <a:rPr lang="en-US" dirty="0" smtClean="0">
                <a:cs typeface="Calibri" pitchFamily="34" charset="0"/>
              </a:rPr>
              <a:t>reduce the search time from </a:t>
            </a:r>
            <a:r>
              <a:rPr lang="en-US" i="1" dirty="0" smtClean="0">
                <a:cs typeface="Calibri" pitchFamily="34" charset="0"/>
              </a:rPr>
              <a:t>O</a:t>
            </a:r>
            <a:r>
              <a:rPr lang="en-US" dirty="0" smtClean="0">
                <a:cs typeface="Calibri" pitchFamily="34" charset="0"/>
              </a:rPr>
              <a:t>(</a:t>
            </a:r>
            <a:r>
              <a:rPr lang="en-US" i="1" dirty="0" smtClean="0">
                <a:cs typeface="Calibri" pitchFamily="34" charset="0"/>
              </a:rPr>
              <a:t>n</a:t>
            </a:r>
            <a:r>
              <a:rPr lang="en-US" dirty="0" smtClean="0">
                <a:cs typeface="Calibri" pitchFamily="34" charset="0"/>
              </a:rPr>
              <a:t>) or </a:t>
            </a:r>
            <a:r>
              <a:rPr lang="en-US" i="1" dirty="0" smtClean="0">
                <a:cs typeface="Calibri" pitchFamily="34" charset="0"/>
              </a:rPr>
              <a:t>O</a:t>
            </a:r>
            <a:r>
              <a:rPr lang="en-US" dirty="0" smtClean="0">
                <a:cs typeface="Calibri" pitchFamily="34" charset="0"/>
              </a:rPr>
              <a:t>(l</a:t>
            </a:r>
            <a:r>
              <a:rPr lang="lv-LV" dirty="0" smtClean="0">
                <a:cs typeface="Calibri" pitchFamily="34" charset="0"/>
              </a:rPr>
              <a:t>o</a:t>
            </a:r>
            <a:r>
              <a:rPr lang="en-US" dirty="0" smtClean="0">
                <a:cs typeface="Calibri" pitchFamily="34" charset="0"/>
              </a:rPr>
              <a:t>g </a:t>
            </a:r>
            <a:r>
              <a:rPr lang="en-US" i="1" dirty="0" smtClean="0">
                <a:cs typeface="Calibri" pitchFamily="34" charset="0"/>
              </a:rPr>
              <a:t>n</a:t>
            </a:r>
            <a:r>
              <a:rPr lang="en-US" dirty="0" smtClean="0">
                <a:cs typeface="Calibri" pitchFamily="34" charset="0"/>
              </a:rPr>
              <a:t>) to 1 or at least </a:t>
            </a:r>
            <a:r>
              <a:rPr lang="en-US" i="1" dirty="0" smtClean="0">
                <a:cs typeface="Calibri" pitchFamily="34" charset="0"/>
              </a:rPr>
              <a:t>O</a:t>
            </a:r>
            <a:r>
              <a:rPr lang="en-US" dirty="0" smtClean="0">
                <a:cs typeface="Calibri" pitchFamily="34" charset="0"/>
              </a:rPr>
              <a:t>(1)</a:t>
            </a:r>
          </a:p>
          <a:p>
            <a:pPr>
              <a:spcBef>
                <a:spcPts val="24"/>
              </a:spcBef>
            </a:pPr>
            <a:r>
              <a:rPr lang="en-US" dirty="0">
                <a:cs typeface="Calibri" pitchFamily="34" charset="0"/>
              </a:rPr>
              <a:t>No matter how many elements there are, the run time is the same</a:t>
            </a:r>
          </a:p>
          <a:p>
            <a:pPr>
              <a:spcBef>
                <a:spcPts val="24"/>
              </a:spcBef>
            </a:pPr>
            <a:r>
              <a:rPr lang="lv-LV" dirty="0" smtClean="0">
                <a:cs typeface="Calibri" pitchFamily="34" charset="0"/>
              </a:rPr>
              <a:t>I</a:t>
            </a:r>
            <a:r>
              <a:rPr lang="en-US" dirty="0" smtClean="0">
                <a:cs typeface="Calibri" pitchFamily="34" charset="0"/>
              </a:rPr>
              <a:t>n real applications </a:t>
            </a:r>
            <a:r>
              <a:rPr lang="lv-LV" dirty="0" smtClean="0">
                <a:cs typeface="Calibri" pitchFamily="34" charset="0"/>
              </a:rPr>
              <a:t>it might be more complicated (time/space tradeoff)</a:t>
            </a:r>
            <a:endParaRPr lang="en-US" dirty="0" smtClean="0">
              <a:cs typeface="Calibri" pitchFamily="34" charset="0"/>
            </a:endParaRPr>
          </a:p>
          <a:p>
            <a:pPr>
              <a:spcBef>
                <a:spcPts val="24"/>
              </a:spcBef>
            </a:pPr>
            <a:r>
              <a:rPr lang="en-US" dirty="0" smtClean="0">
                <a:cs typeface="Calibri" pitchFamily="34" charset="0"/>
              </a:rPr>
              <a:t>The task is to develop a function, </a:t>
            </a:r>
            <a:r>
              <a:rPr lang="en-US" i="1" dirty="0" smtClean="0">
                <a:cs typeface="Calibri" pitchFamily="34" charset="0"/>
              </a:rPr>
              <a:t>h</a:t>
            </a:r>
            <a:r>
              <a:rPr lang="en-US" dirty="0" smtClean="0">
                <a:cs typeface="Calibri" pitchFamily="34" charset="0"/>
              </a:rPr>
              <a:t>, that can transform a key, </a:t>
            </a:r>
            <a:r>
              <a:rPr lang="en-US" i="1" dirty="0" smtClean="0">
                <a:cs typeface="Calibri" pitchFamily="34" charset="0"/>
              </a:rPr>
              <a:t>K</a:t>
            </a:r>
            <a:r>
              <a:rPr lang="en-US" dirty="0" smtClean="0">
                <a:cs typeface="Calibri" pitchFamily="34" charset="0"/>
              </a:rPr>
              <a:t>, into an index for a table used to store items of the same type as </a:t>
            </a:r>
            <a:r>
              <a:rPr lang="en-US" i="1" dirty="0" smtClean="0">
                <a:cs typeface="Calibri" pitchFamily="34" charset="0"/>
              </a:rPr>
              <a:t>K</a:t>
            </a:r>
            <a:endParaRPr lang="en-US" dirty="0" smtClean="0">
              <a:cs typeface="Calibri" pitchFamily="34" charset="0"/>
            </a:endParaRPr>
          </a:p>
          <a:p>
            <a:pPr>
              <a:spcBef>
                <a:spcPts val="24"/>
              </a:spcBef>
            </a:pPr>
            <a:r>
              <a:rPr lang="en-US" dirty="0" smtClean="0">
                <a:cs typeface="Calibri" pitchFamily="34" charset="0"/>
              </a:rPr>
              <a:t>The function </a:t>
            </a:r>
            <a:r>
              <a:rPr lang="en-US" i="1" dirty="0" smtClean="0">
                <a:cs typeface="Calibri" pitchFamily="34" charset="0"/>
              </a:rPr>
              <a:t>h</a:t>
            </a:r>
            <a:r>
              <a:rPr lang="en-US" dirty="0" smtClean="0">
                <a:cs typeface="Calibri" pitchFamily="34" charset="0"/>
              </a:rPr>
              <a:t> is called a </a:t>
            </a:r>
            <a:r>
              <a:rPr lang="en-US" b="1" i="1" dirty="0">
                <a:cs typeface="Calibri" pitchFamily="34" charset="0"/>
              </a:rPr>
              <a:t>h</a:t>
            </a:r>
            <a:r>
              <a:rPr lang="en-US" b="1" i="1" dirty="0" smtClean="0">
                <a:cs typeface="Calibri" pitchFamily="34" charset="0"/>
              </a:rPr>
              <a:t>ash function</a:t>
            </a:r>
            <a:endParaRPr lang="en-US" dirty="0" smtClean="0">
              <a:cs typeface="Calibri" pitchFamily="34" charset="0"/>
            </a:endParaRPr>
          </a:p>
          <a:p>
            <a:endParaRPr lang="en-US" dirty="0">
              <a:cs typeface="Calibri" pitchFamily="34" charset="0"/>
            </a:endParaRPr>
          </a:p>
        </p:txBody>
      </p:sp>
    </p:spTree>
    <p:extLst>
      <p:ext uri="{BB962C8B-B14F-4D97-AF65-F5344CB8AC3E}">
        <p14:creationId xmlns:p14="http://schemas.microsoft.com/office/powerpoint/2010/main" val="399589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Typically Hash Functions are not Perfect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If </a:t>
            </a:r>
            <a:r>
              <a:rPr lang="en-US" i="1" dirty="0">
                <a:cs typeface="Calibri" pitchFamily="34" charset="0"/>
              </a:rPr>
              <a:t>h</a:t>
            </a:r>
            <a:r>
              <a:rPr lang="en-US" dirty="0">
                <a:cs typeface="Calibri" pitchFamily="34" charset="0"/>
              </a:rPr>
              <a:t> is able to transform different key values into different hash values, it is called a </a:t>
            </a:r>
            <a:r>
              <a:rPr lang="en-US" b="1" i="1" dirty="0">
                <a:cs typeface="Calibri" pitchFamily="34" charset="0"/>
              </a:rPr>
              <a:t>perfect hash function</a:t>
            </a:r>
            <a:endParaRPr lang="en-US" dirty="0">
              <a:cs typeface="Calibri" pitchFamily="34" charset="0"/>
            </a:endParaRPr>
          </a:p>
          <a:p>
            <a:pPr>
              <a:spcBef>
                <a:spcPts val="24"/>
              </a:spcBef>
            </a:pPr>
            <a:r>
              <a:rPr lang="en-US" dirty="0">
                <a:cs typeface="Calibri" pitchFamily="34" charset="0"/>
              </a:rPr>
              <a:t>For the hash function to be perfect, the table must have as many positions as there are items to be hashed</a:t>
            </a:r>
          </a:p>
          <a:p>
            <a:pPr>
              <a:spcBef>
                <a:spcPts val="24"/>
              </a:spcBef>
            </a:pPr>
            <a:r>
              <a:rPr lang="en-US" dirty="0" smtClean="0">
                <a:cs typeface="Calibri" pitchFamily="34" charset="0"/>
              </a:rPr>
              <a:t>Consider </a:t>
            </a:r>
            <a:r>
              <a:rPr lang="en-US" dirty="0">
                <a:cs typeface="Calibri" pitchFamily="34" charset="0"/>
              </a:rPr>
              <a:t>a symbol table for a compiler, to store all the variable names</a:t>
            </a:r>
          </a:p>
          <a:p>
            <a:pPr>
              <a:spcBef>
                <a:spcPts val="24"/>
              </a:spcBef>
            </a:pPr>
            <a:r>
              <a:rPr lang="en-US" dirty="0" smtClean="0">
                <a:cs typeface="Calibri" pitchFamily="34" charset="0"/>
              </a:rPr>
              <a:t>Given the nature of the variable names typically used, a table with 1000 positions may be more than adequate</a:t>
            </a:r>
          </a:p>
          <a:p>
            <a:pPr>
              <a:spcBef>
                <a:spcPts val="24"/>
              </a:spcBef>
            </a:pPr>
            <a:r>
              <a:rPr lang="en-US" dirty="0">
                <a:cs typeface="Calibri" pitchFamily="34" charset="0"/>
              </a:rPr>
              <a:t>However, even if we wanted to handle all possible variable names, we still need to design an appropriate </a:t>
            </a:r>
            <a:r>
              <a:rPr lang="en-US" i="1" dirty="0">
                <a:cs typeface="Calibri" pitchFamily="34" charset="0"/>
              </a:rPr>
              <a:t>h</a:t>
            </a:r>
            <a:endParaRPr lang="en-US" dirty="0">
              <a:cs typeface="Calibri" pitchFamily="34" charset="0"/>
            </a:endParaRPr>
          </a:p>
        </p:txBody>
      </p:sp>
    </p:spTree>
    <p:extLst>
      <p:ext uri="{BB962C8B-B14F-4D97-AF65-F5344CB8AC3E}">
        <p14:creationId xmlns:p14="http://schemas.microsoft.com/office/powerpoint/2010/main" val="127353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Collisions</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normAutofit fontScale="92500" lnSpcReduction="10000"/>
          </a:bodyPr>
          <a:lstStyle/>
          <a:p>
            <a:r>
              <a:rPr lang="en-US" dirty="0">
                <a:cs typeface="Calibri" pitchFamily="34" charset="0"/>
              </a:rPr>
              <a:t>For example, we could define </a:t>
            </a:r>
            <a:r>
              <a:rPr lang="en-US" i="1" dirty="0">
                <a:cs typeface="Calibri" pitchFamily="34" charset="0"/>
              </a:rPr>
              <a:t>h</a:t>
            </a:r>
            <a:r>
              <a:rPr lang="en-US" dirty="0">
                <a:cs typeface="Calibri" pitchFamily="34" charset="0"/>
              </a:rPr>
              <a:t> to be the sum of the ASCII values of the letters in the variable name</a:t>
            </a:r>
          </a:p>
          <a:p>
            <a:r>
              <a:rPr lang="en-US" dirty="0" smtClean="0">
                <a:cs typeface="Calibri" pitchFamily="34" charset="0"/>
              </a:rPr>
              <a:t>If we restrict variables to 31 letters, we will need 3782 positions, since a variable with of 31 characters all “z” would sum to 31 ∙ 122 (the ASCII code for “z”) = 3782</a:t>
            </a:r>
          </a:p>
          <a:p>
            <a:r>
              <a:rPr lang="en-US" dirty="0">
                <a:cs typeface="Calibri" pitchFamily="34" charset="0"/>
              </a:rPr>
              <a:t>Even then, the function will not produce unique values, for </a:t>
            </a:r>
            <a:r>
              <a:rPr lang="en-US" i="1" dirty="0">
                <a:cs typeface="Calibri" pitchFamily="34" charset="0"/>
              </a:rPr>
              <a:t>h</a:t>
            </a:r>
            <a:r>
              <a:rPr lang="en-US" dirty="0">
                <a:cs typeface="Calibri" pitchFamily="34" charset="0"/>
              </a:rPr>
              <a:t>(“abc”) = 97 + 98 + 99 = 294, and </a:t>
            </a:r>
            <a:r>
              <a:rPr lang="en-US" i="1" dirty="0">
                <a:cs typeface="Calibri" pitchFamily="34" charset="0"/>
              </a:rPr>
              <a:t>h</a:t>
            </a:r>
            <a:r>
              <a:rPr lang="en-US" dirty="0">
                <a:cs typeface="Calibri" pitchFamily="34" charset="0"/>
              </a:rPr>
              <a:t>(“</a:t>
            </a:r>
            <a:r>
              <a:rPr lang="en-US" dirty="0" smtClean="0">
                <a:cs typeface="Calibri" pitchFamily="34" charset="0"/>
              </a:rPr>
              <a:t>acb”) </a:t>
            </a:r>
            <a:r>
              <a:rPr lang="en-US" dirty="0">
                <a:cs typeface="Calibri" pitchFamily="34" charset="0"/>
              </a:rPr>
              <a:t>= 97 + </a:t>
            </a:r>
            <a:r>
              <a:rPr lang="en-US" dirty="0" smtClean="0">
                <a:cs typeface="Calibri" pitchFamily="34" charset="0"/>
              </a:rPr>
              <a:t>99 </a:t>
            </a:r>
            <a:r>
              <a:rPr lang="en-US" dirty="0">
                <a:cs typeface="Calibri" pitchFamily="34" charset="0"/>
              </a:rPr>
              <a:t>+ </a:t>
            </a:r>
            <a:r>
              <a:rPr lang="en-US" dirty="0" smtClean="0">
                <a:cs typeface="Calibri" pitchFamily="34" charset="0"/>
              </a:rPr>
              <a:t>98 </a:t>
            </a:r>
            <a:r>
              <a:rPr lang="en-US" dirty="0">
                <a:cs typeface="Calibri" pitchFamily="34" charset="0"/>
              </a:rPr>
              <a:t>= </a:t>
            </a:r>
            <a:r>
              <a:rPr lang="en-US" dirty="0" smtClean="0">
                <a:cs typeface="Calibri" pitchFamily="34" charset="0"/>
              </a:rPr>
              <a:t>294</a:t>
            </a:r>
          </a:p>
          <a:p>
            <a:r>
              <a:rPr lang="en-US" dirty="0">
                <a:cs typeface="Calibri" pitchFamily="34" charset="0"/>
              </a:rPr>
              <a:t>This is called a </a:t>
            </a:r>
            <a:r>
              <a:rPr lang="en-US" b="1" i="1" dirty="0">
                <a:cs typeface="Calibri" pitchFamily="34" charset="0"/>
              </a:rPr>
              <a:t>collision</a:t>
            </a:r>
            <a:r>
              <a:rPr lang="en-US" dirty="0">
                <a:cs typeface="Calibri" pitchFamily="34" charset="0"/>
              </a:rPr>
              <a:t>, and is a measure of the usefulness of a hash function</a:t>
            </a:r>
          </a:p>
          <a:p>
            <a:r>
              <a:rPr lang="en-US" dirty="0" smtClean="0">
                <a:cs typeface="Calibri" pitchFamily="34" charset="0"/>
              </a:rPr>
              <a:t>Avoiding collisions can be achieved by making </a:t>
            </a:r>
            <a:r>
              <a:rPr lang="en-US" i="1" dirty="0" smtClean="0">
                <a:cs typeface="Calibri" pitchFamily="34" charset="0"/>
              </a:rPr>
              <a:t>h</a:t>
            </a:r>
            <a:r>
              <a:rPr lang="en-US" dirty="0" smtClean="0">
                <a:cs typeface="Calibri" pitchFamily="34" charset="0"/>
              </a:rPr>
              <a:t> more complex, but complexity and speed must be balanced</a:t>
            </a:r>
            <a:endParaRPr lang="en-US" dirty="0">
              <a:cs typeface="Calibri" pitchFamily="34" charset="0"/>
            </a:endParaRPr>
          </a:p>
        </p:txBody>
      </p:sp>
    </p:spTree>
    <p:extLst>
      <p:ext uri="{BB962C8B-B14F-4D97-AF65-F5344CB8AC3E}">
        <p14:creationId xmlns:p14="http://schemas.microsoft.com/office/powerpoint/2010/main" val="320980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total possible number of hash functions for </a:t>
                </a:r>
                <a:r>
                  <a:rPr lang="en-US" i="1" dirty="0" smtClean="0"/>
                  <a:t>n</a:t>
                </a:r>
                <a:r>
                  <a:rPr lang="en-US" dirty="0" smtClean="0"/>
                  <a:t> items assigned to </a:t>
                </a:r>
                <a:r>
                  <a:rPr lang="en-US" i="1" dirty="0" smtClean="0"/>
                  <a:t>m</a:t>
                </a:r>
                <a:r>
                  <a:rPr lang="en-US" dirty="0" smtClean="0"/>
                  <a:t> positions in a table (</a:t>
                </a:r>
                <a:r>
                  <a:rPr lang="en-US" i="1" dirty="0" smtClean="0"/>
                  <a:t>n</a:t>
                </a:r>
                <a:r>
                  <a:rPr lang="en-US" dirty="0" smtClean="0"/>
                  <a:t> </a:t>
                </a:r>
                <a:r>
                  <a:rPr lang="en-US" u="sng" dirty="0" smtClean="0"/>
                  <a:t>&lt;</a:t>
                </a:r>
                <a:r>
                  <a:rPr lang="en-US" dirty="0" smtClean="0"/>
                  <a:t> </a:t>
                </a:r>
                <a:r>
                  <a:rPr lang="en-US" i="1" dirty="0" smtClean="0"/>
                  <a:t>m</a:t>
                </a:r>
                <a:r>
                  <a:rPr lang="en-US" dirty="0" smtClean="0"/>
                  <a:t>) is </a:t>
                </a:r>
                <a:r>
                  <a:rPr lang="en-US" i="1" dirty="0" smtClean="0"/>
                  <a:t>m</a:t>
                </a:r>
                <a:r>
                  <a:rPr lang="en-US" i="1" baseline="30000" dirty="0" smtClean="0"/>
                  <a:t>n</a:t>
                </a:r>
                <a:endParaRPr lang="en-US" dirty="0" smtClean="0"/>
              </a:p>
              <a:p>
                <a:pPr>
                  <a:spcBef>
                    <a:spcPts val="24"/>
                  </a:spcBef>
                </a:pPr>
                <a:r>
                  <a:rPr lang="en-US" dirty="0" smtClean="0"/>
                  <a:t>The number of perfect hash functions is equal to the number of different placements of these items, and is </a:t>
                </a:r>
                <a14:m>
                  <m:oMath xmlns:m="http://schemas.openxmlformats.org/officeDocument/2006/math">
                    <m:f>
                      <m:fPr>
                        <m:ctrlPr>
                          <a:rPr lang="en-US" sz="1800" i="1">
                            <a:latin typeface="Cambria Math" panose="02040503050406030204" pitchFamily="18" charset="0"/>
                          </a:rPr>
                        </m:ctrlPr>
                      </m:fPr>
                      <m:num>
                        <m:r>
                          <m:rPr>
                            <m:nor/>
                          </m:rPr>
                          <a:rPr lang="en-US" sz="1800" i="1" dirty="0"/>
                          <m:t>m</m:t>
                        </m:r>
                        <m:r>
                          <a:rPr lang="en-US" sz="1800" i="1">
                            <a:latin typeface="Cambria Math"/>
                          </a:rPr>
                          <m:t>!</m:t>
                        </m:r>
                      </m:num>
                      <m:den>
                        <m:d>
                          <m:dPr>
                            <m:ctrlPr>
                              <a:rPr lang="en-US" sz="1800" i="1">
                                <a:latin typeface="Cambria Math" panose="02040503050406030204" pitchFamily="18" charset="0"/>
                              </a:rPr>
                            </m:ctrlPr>
                          </m:dPr>
                          <m:e>
                            <m:r>
                              <m:rPr>
                                <m:nor/>
                              </m:rPr>
                              <a:rPr lang="en-US" sz="1800" i="1" dirty="0"/>
                              <m:t>m</m:t>
                            </m:r>
                            <m:r>
                              <a:rPr lang="en-US" sz="1800" i="1">
                                <a:latin typeface="Cambria Math"/>
                              </a:rPr>
                              <m:t>−</m:t>
                            </m:r>
                            <m:r>
                              <m:rPr>
                                <m:nor/>
                              </m:rPr>
                              <a:rPr lang="en-US" sz="1800" i="1" dirty="0"/>
                              <m:t>n</m:t>
                            </m:r>
                          </m:e>
                        </m:d>
                        <m:r>
                          <a:rPr lang="en-US" sz="1800" i="1">
                            <a:latin typeface="Cambria Math"/>
                          </a:rPr>
                          <m:t>!</m:t>
                        </m:r>
                      </m:den>
                    </m:f>
                  </m:oMath>
                </a14:m>
                <a:endParaRPr lang="en-US" sz="1800" dirty="0"/>
              </a:p>
              <a:p>
                <a:pPr>
                  <a:spcBef>
                    <a:spcPts val="24"/>
                  </a:spcBef>
                </a:pPr>
                <a:r>
                  <a:rPr lang="en-US" dirty="0" smtClean="0"/>
                  <a:t>With 50 elements and a 100-position array, we would have a total of 100</a:t>
                </a:r>
                <a:r>
                  <a:rPr lang="en-US" baseline="30000" dirty="0" smtClean="0"/>
                  <a:t>50</a:t>
                </a:r>
                <a:r>
                  <a:rPr lang="en-US" dirty="0" smtClean="0"/>
                  <a:t> hash functions and about 10</a:t>
                </a:r>
                <a:r>
                  <a:rPr lang="en-US" baseline="30000" dirty="0" smtClean="0"/>
                  <a:t>94</a:t>
                </a:r>
                <a:r>
                  <a:rPr lang="en-US" dirty="0" smtClean="0"/>
                  <a:t> perfect hash functions (about 1 in a million)</a:t>
                </a:r>
              </a:p>
              <a:p>
                <a:pPr>
                  <a:spcBef>
                    <a:spcPts val="24"/>
                  </a:spcBef>
                </a:pPr>
                <a:r>
                  <a:rPr lang="en-US" dirty="0" smtClean="0"/>
                  <a:t>Most of the perfect hashes are impractical and cannot be expressed in a simple formula</a:t>
                </a:r>
              </a:p>
              <a:p>
                <a:pPr>
                  <a:spcBef>
                    <a:spcPts val="24"/>
                  </a:spcBef>
                </a:pPr>
                <a:r>
                  <a:rPr lang="en-US" dirty="0" smtClean="0"/>
                  <a:t>However, even among those that can, a number of possibilities exist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80" t="-1185" r="-960"/>
                </a:stretch>
              </a:blipFill>
            </p:spPr>
            <p:txBody>
              <a:bodyPr/>
              <a:lstStyle/>
              <a:p>
                <a:r>
                  <a:rPr lang="lv-LV">
                    <a:noFill/>
                  </a:rPr>
                  <a:t> </a:t>
                </a:r>
              </a:p>
            </p:txBody>
          </p:sp>
        </mc:Fallback>
      </mc:AlternateContent>
    </p:spTree>
    <p:extLst>
      <p:ext uri="{BB962C8B-B14F-4D97-AF65-F5344CB8AC3E}">
        <p14:creationId xmlns:p14="http://schemas.microsoft.com/office/powerpoint/2010/main" val="130717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smtClean="0"/>
              <a:t>Hash Functions and Hash Tables</a:t>
            </a:r>
          </a:p>
        </p:txBody>
      </p:sp>
      <p:sp>
        <p:nvSpPr>
          <p:cNvPr id="1030"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latin typeface="+mj-lt"/>
              </a:rPr>
              <a:t>A </a:t>
            </a:r>
            <a:r>
              <a:rPr lang="en-US" altLang="lv-LV" sz="2400" dirty="0">
                <a:solidFill>
                  <a:schemeClr val="tx2"/>
                </a:solidFill>
                <a:latin typeface="+mj-lt"/>
              </a:rPr>
              <a:t>hash function</a:t>
            </a:r>
            <a:r>
              <a:rPr lang="en-US" altLang="lv-LV" sz="2400" dirty="0">
                <a:latin typeface="+mj-lt"/>
              </a:rPr>
              <a:t> </a:t>
            </a:r>
            <a:r>
              <a:rPr lang="en-US" altLang="lv-LV" sz="2400" b="1" i="1" dirty="0">
                <a:latin typeface="+mj-lt"/>
              </a:rPr>
              <a:t>h</a:t>
            </a:r>
            <a:r>
              <a:rPr lang="en-US" altLang="lv-LV" sz="2400" dirty="0">
                <a:latin typeface="+mj-lt"/>
              </a:rPr>
              <a:t> maps keys of a given type to integers in a fixed interval [0, </a:t>
            </a:r>
            <a:r>
              <a:rPr lang="en-US" altLang="lv-LV" sz="2400" b="1" i="1" dirty="0">
                <a:latin typeface="+mj-lt"/>
              </a:rPr>
              <a:t>N </a:t>
            </a:r>
            <a:r>
              <a:rPr lang="en-US" altLang="lv-LV" sz="2400" dirty="0">
                <a:latin typeface="+mj-lt"/>
              </a:rPr>
              <a:t>- 1]</a:t>
            </a:r>
          </a:p>
          <a:p>
            <a:pPr eaLnBrk="1" hangingPunct="1"/>
            <a:r>
              <a:rPr lang="en-US" altLang="lv-LV" sz="2400" dirty="0">
                <a:latin typeface="+mj-lt"/>
              </a:rPr>
              <a:t>Example:</a:t>
            </a:r>
            <a:br>
              <a:rPr lang="en-US" altLang="lv-LV" sz="2400" dirty="0">
                <a:latin typeface="+mj-lt"/>
              </a:rPr>
            </a:br>
            <a:r>
              <a:rPr lang="en-US" altLang="lv-LV" sz="2400" dirty="0">
                <a:latin typeface="+mj-lt"/>
              </a:rPr>
              <a:t>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 </a:t>
            </a:r>
            <a:r>
              <a:rPr lang="en-US" altLang="lv-LV" sz="2400" b="1" i="1" dirty="0">
                <a:latin typeface="+mj-lt"/>
              </a:rPr>
              <a:t>x</a:t>
            </a:r>
            <a:r>
              <a:rPr lang="en-US" altLang="lv-LV" sz="2400" dirty="0">
                <a:latin typeface="+mj-lt"/>
              </a:rPr>
              <a:t> mod </a:t>
            </a:r>
            <a:r>
              <a:rPr lang="en-US" altLang="lv-LV" sz="2400" b="1" i="1" dirty="0">
                <a:latin typeface="+mj-lt"/>
              </a:rPr>
              <a:t>N</a:t>
            </a:r>
            <a:br>
              <a:rPr lang="en-US" altLang="lv-LV" sz="2400" b="1" i="1" dirty="0">
                <a:latin typeface="+mj-lt"/>
              </a:rPr>
            </a:br>
            <a:r>
              <a:rPr lang="en-US" altLang="lv-LV" sz="2400" dirty="0">
                <a:latin typeface="+mj-lt"/>
              </a:rPr>
              <a:t>is a hash function for integer keys</a:t>
            </a:r>
          </a:p>
          <a:p>
            <a:pPr eaLnBrk="1" hangingPunct="1"/>
            <a:r>
              <a:rPr lang="en-US" altLang="lv-LV" sz="2400" dirty="0">
                <a:latin typeface="+mj-lt"/>
              </a:rPr>
              <a:t>The integer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is called the </a:t>
            </a:r>
            <a:r>
              <a:rPr lang="en-US" altLang="lv-LV" sz="2400" dirty="0">
                <a:solidFill>
                  <a:schemeClr val="tx2"/>
                </a:solidFill>
                <a:latin typeface="+mj-lt"/>
              </a:rPr>
              <a:t>hash value</a:t>
            </a:r>
            <a:r>
              <a:rPr lang="en-US" altLang="lv-LV" sz="2400" dirty="0">
                <a:latin typeface="+mj-lt"/>
              </a:rPr>
              <a:t> of key </a:t>
            </a:r>
            <a:r>
              <a:rPr lang="en-US" altLang="lv-LV" sz="2400" b="1" i="1" dirty="0">
                <a:latin typeface="+mj-lt"/>
              </a:rPr>
              <a:t>x</a:t>
            </a:r>
          </a:p>
        </p:txBody>
      </p:sp>
      <p:sp>
        <p:nvSpPr>
          <p:cNvPr id="2" name="Content Placeholder 1"/>
          <p:cNvSpPr>
            <a:spLocks noGrp="1"/>
          </p:cNvSpPr>
          <p:nvPr>
            <p:ph sz="half" idx="2"/>
          </p:nvPr>
        </p:nvSpPr>
        <p:spPr/>
        <p:txBody>
          <a:bodyPr/>
          <a:lstStyle/>
          <a:p>
            <a:pPr eaLnBrk="1" hangingPunct="1"/>
            <a:r>
              <a:rPr lang="en-US" altLang="lv-LV" sz="2400" dirty="0">
                <a:latin typeface="+mj-lt"/>
              </a:rPr>
              <a:t>A </a:t>
            </a:r>
            <a:r>
              <a:rPr lang="en-US" altLang="lv-LV" sz="2400" dirty="0">
                <a:solidFill>
                  <a:schemeClr val="tx2"/>
                </a:solidFill>
                <a:latin typeface="+mj-lt"/>
              </a:rPr>
              <a:t>hash table</a:t>
            </a:r>
            <a:r>
              <a:rPr lang="en-US" altLang="lv-LV" sz="2400" dirty="0">
                <a:latin typeface="+mj-lt"/>
              </a:rPr>
              <a:t> for a given key type consists of</a:t>
            </a:r>
          </a:p>
          <a:p>
            <a:pPr lvl="1" eaLnBrk="1" hangingPunct="1"/>
            <a:r>
              <a:rPr lang="en-US" altLang="lv-LV" dirty="0">
                <a:latin typeface="+mj-lt"/>
              </a:rPr>
              <a:t>Hash function </a:t>
            </a:r>
            <a:r>
              <a:rPr lang="en-US" altLang="lv-LV" b="1" i="1" dirty="0">
                <a:latin typeface="+mj-lt"/>
              </a:rPr>
              <a:t>h</a:t>
            </a:r>
            <a:endParaRPr lang="en-US" altLang="lv-LV" dirty="0">
              <a:latin typeface="+mj-lt"/>
            </a:endParaRPr>
          </a:p>
          <a:p>
            <a:pPr lvl="1" eaLnBrk="1" hangingPunct="1"/>
            <a:r>
              <a:rPr lang="en-US" altLang="lv-LV" dirty="0">
                <a:latin typeface="+mj-lt"/>
              </a:rPr>
              <a:t>Array (called table) of size </a:t>
            </a:r>
            <a:r>
              <a:rPr lang="en-US" altLang="lv-LV" b="1" i="1" dirty="0">
                <a:latin typeface="+mj-lt"/>
              </a:rPr>
              <a:t>N</a:t>
            </a:r>
          </a:p>
          <a:p>
            <a:pPr eaLnBrk="1" hangingPunct="1"/>
            <a:r>
              <a:rPr lang="en-US" altLang="lv-LV" sz="2400" dirty="0">
                <a:latin typeface="+mj-lt"/>
              </a:rPr>
              <a:t>When implementing a map with a hash table, the goal is to store item (</a:t>
            </a:r>
            <a:r>
              <a:rPr lang="en-US" altLang="lv-LV" sz="2400" b="1" i="1" dirty="0">
                <a:latin typeface="+mj-lt"/>
              </a:rPr>
              <a:t>k</a:t>
            </a:r>
            <a:r>
              <a:rPr lang="en-US" altLang="lv-LV" sz="2400" dirty="0">
                <a:latin typeface="+mj-lt"/>
              </a:rPr>
              <a:t>, </a:t>
            </a:r>
            <a:r>
              <a:rPr lang="en-US" altLang="lv-LV" sz="2400" b="1" i="1" dirty="0">
                <a:latin typeface="+mj-lt"/>
              </a:rPr>
              <a:t>o</a:t>
            </a:r>
            <a:r>
              <a:rPr lang="en-US" altLang="lv-LV" sz="2400" dirty="0">
                <a:latin typeface="+mj-lt"/>
              </a:rPr>
              <a:t>) at index </a:t>
            </a:r>
            <a:r>
              <a:rPr lang="en-US" altLang="lv-LV" sz="2400" b="1" i="1" dirty="0" err="1">
                <a:latin typeface="+mj-lt"/>
              </a:rPr>
              <a:t>i</a:t>
            </a:r>
            <a:r>
              <a:rPr lang="en-US" altLang="lv-LV" sz="2400" dirty="0">
                <a:latin typeface="+mj-lt"/>
              </a:rPr>
              <a:t> = </a:t>
            </a:r>
            <a:r>
              <a:rPr lang="en-US" altLang="lv-LV" sz="2400" b="1" i="1" dirty="0">
                <a:latin typeface="+mj-lt"/>
              </a:rPr>
              <a:t>h</a:t>
            </a:r>
            <a:r>
              <a:rPr lang="en-US" altLang="lv-LV" sz="2400" dirty="0">
                <a:latin typeface="+mj-lt"/>
              </a:rPr>
              <a:t>(</a:t>
            </a:r>
            <a:r>
              <a:rPr lang="en-US" altLang="lv-LV" sz="2400" b="1" i="1" dirty="0">
                <a:latin typeface="+mj-lt"/>
              </a:rPr>
              <a:t>k</a:t>
            </a:r>
            <a:r>
              <a:rPr lang="en-US" altLang="lv-LV" sz="2400" dirty="0">
                <a:latin typeface="+mj-lt"/>
              </a:rPr>
              <a:t>)</a:t>
            </a:r>
            <a:endParaRPr lang="en-US" altLang="lv-LV" dirty="0">
              <a:latin typeface="+mj-lt"/>
            </a:endParaRPr>
          </a:p>
        </p:txBody>
      </p:sp>
    </p:spTree>
    <p:extLst>
      <p:ext uri="{BB962C8B-B14F-4D97-AF65-F5344CB8AC3E}">
        <p14:creationId xmlns:p14="http://schemas.microsoft.com/office/powerpoint/2010/main" val="3120314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Hash Functions: Multiplication Method</a:t>
            </a:r>
            <a:endParaRPr lang="lv-LV"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marL="0" indent="0" algn="just">
                  <a:buNone/>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h</m:t>
                      </m:r>
                      <m:r>
                        <a:rPr lang="lv-LV" sz="2400" i="1" dirty="0" smtClean="0">
                          <a:latin typeface="Cambria Math" panose="02040503050406030204" pitchFamily="18" charset="0"/>
                        </a:rPr>
                        <m:t>(</m:t>
                      </m:r>
                      <m:r>
                        <a:rPr lang="lv-LV" sz="2400" i="1" dirty="0" smtClean="0">
                          <a:latin typeface="Cambria Math" panose="02040503050406030204" pitchFamily="18" charset="0"/>
                        </a:rPr>
                        <m:t>𝑘</m:t>
                      </m:r>
                      <m:r>
                        <a:rPr lang="lv-LV" sz="2400" i="1" dirty="0" smtClean="0">
                          <a:latin typeface="Cambria Math" panose="02040503050406030204" pitchFamily="18" charset="0"/>
                        </a:rPr>
                        <m:t>) = (</m:t>
                      </m:r>
                      <m:r>
                        <a:rPr lang="lv-LV" sz="2400" b="0" i="1" dirty="0" smtClean="0">
                          <a:latin typeface="Cambria Math" panose="02040503050406030204" pitchFamily="18" charset="0"/>
                        </a:rPr>
                        <m:t>𝑎</m:t>
                      </m:r>
                      <m:r>
                        <a:rPr lang="lv-LV" sz="2400" i="1" dirty="0" smtClean="0">
                          <a:latin typeface="Cambria Math" panose="02040503050406030204" pitchFamily="18" charset="0"/>
                        </a:rPr>
                        <m:t>𝑘</m:t>
                      </m:r>
                      <m:r>
                        <a:rPr lang="lv-LV" sz="2400" i="1" dirty="0" smtClean="0">
                          <a:latin typeface="Cambria Math" panose="02040503050406030204" pitchFamily="18" charset="0"/>
                        </a:rPr>
                        <m:t>  </m:t>
                      </m:r>
                      <m:r>
                        <m:rPr>
                          <m:sty m:val="p"/>
                        </m:rPr>
                        <a:rPr lang="lv-LV" sz="2400" i="0" dirty="0" smtClean="0">
                          <a:latin typeface="Cambria Math" panose="02040503050406030204" pitchFamily="18" charset="0"/>
                        </a:rPr>
                        <m:t>mod</m:t>
                      </m:r>
                      <m:r>
                        <a:rPr lang="lv-LV" sz="2400" i="1" dirty="0" smtClean="0">
                          <a:latin typeface="Cambria Math" panose="02040503050406030204" pitchFamily="18" charset="0"/>
                        </a:rPr>
                        <m:t> </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2</m:t>
                          </m:r>
                        </m:e>
                        <m:sup>
                          <m:r>
                            <a:rPr lang="lv-LV" sz="2400" b="0" i="1" dirty="0" smtClean="0">
                              <a:latin typeface="Cambria Math" panose="02040503050406030204" pitchFamily="18" charset="0"/>
                            </a:rPr>
                            <m:t>𝑤</m:t>
                          </m:r>
                        </m:sup>
                      </m:sSup>
                      <m:r>
                        <a:rPr lang="lv-LV" sz="2400" i="1" dirty="0" smtClean="0">
                          <a:latin typeface="Cambria Math" panose="02040503050406030204" pitchFamily="18" charset="0"/>
                        </a:rPr>
                        <m:t>) &gt;&gt; (</m:t>
                      </m:r>
                      <m:r>
                        <a:rPr lang="lv-LV" sz="2400" i="1" dirty="0" smtClean="0">
                          <a:latin typeface="Cambria Math" panose="02040503050406030204" pitchFamily="18" charset="0"/>
                        </a:rPr>
                        <m:t>𝑤</m:t>
                      </m:r>
                      <m:r>
                        <a:rPr lang="lv-LV" sz="2400" i="1" dirty="0" smtClean="0">
                          <a:latin typeface="Cambria Math" panose="02040503050406030204" pitchFamily="18" charset="0"/>
                        </a:rPr>
                        <m:t>−</m:t>
                      </m:r>
                      <m:r>
                        <a:rPr lang="lv-LV" sz="2400" i="1" dirty="0" smtClean="0">
                          <a:latin typeface="Cambria Math" panose="02040503050406030204" pitchFamily="18" charset="0"/>
                        </a:rPr>
                        <m:t>𝑟</m:t>
                      </m:r>
                      <m:r>
                        <a:rPr lang="lv-LV" sz="2400" i="1" dirty="0" smtClean="0">
                          <a:latin typeface="Cambria Math" panose="02040503050406030204" pitchFamily="18" charset="0"/>
                        </a:rPr>
                        <m:t>)</m:t>
                      </m:r>
                    </m:oMath>
                  </m:oMathPara>
                </a14:m>
                <a:endParaRPr lang="lv-LV" sz="2400" dirty="0" smtClean="0"/>
              </a:p>
              <a:p>
                <a:r>
                  <a:rPr lang="lv-LV" dirty="0" smtClean="0"/>
                  <a:t>In this example </a:t>
                </a:r>
                <a14:m>
                  <m:oMath xmlns:m="http://schemas.openxmlformats.org/officeDocument/2006/math">
                    <m:r>
                      <a:rPr lang="lv-LV" i="1" dirty="0" smtClean="0">
                        <a:latin typeface="Cambria Math" panose="02040503050406030204" pitchFamily="18" charset="0"/>
                      </a:rPr>
                      <m:t>𝑤</m:t>
                    </m:r>
                  </m:oMath>
                </a14:m>
                <a:r>
                  <a:rPr lang="lv-LV" dirty="0" smtClean="0"/>
                  <a:t> is the length of a "machine word" in bits. </a:t>
                </a:r>
              </a:p>
              <a:p>
                <a14:m>
                  <m:oMath xmlns:m="http://schemas.openxmlformats.org/officeDocument/2006/math">
                    <m:r>
                      <a:rPr lang="lv-LV" i="1" dirty="0" smtClean="0">
                        <a:latin typeface="Cambria Math" panose="02040503050406030204" pitchFamily="18" charset="0"/>
                      </a:rPr>
                      <m:t>𝑎</m:t>
                    </m:r>
                  </m:oMath>
                </a14:m>
                <a:r>
                  <a:rPr lang="lv-LV" dirty="0" smtClean="0"/>
                  <a:t> should be odd; not too close to a power of 2.</a:t>
                </a:r>
                <a:endParaRPr lang="lv-LV"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203" r="-2693"/>
                </a:stretch>
              </a:blipFill>
            </p:spPr>
            <p:txBody>
              <a:bodyPr/>
              <a:lstStyle/>
              <a:p>
                <a:r>
                  <a:rPr lang="lv-LV">
                    <a:noFill/>
                  </a:rPr>
                  <a:t> </a:t>
                </a:r>
              </a:p>
            </p:txBody>
          </p:sp>
        </mc:Fallback>
      </mc:AlternateContent>
      <p:pic>
        <p:nvPicPr>
          <p:cNvPr id="5" name="Picture 4"/>
          <p:cNvPicPr>
            <a:picLocks noChangeAspect="1"/>
          </p:cNvPicPr>
          <p:nvPr/>
        </p:nvPicPr>
        <p:blipFill>
          <a:blip r:embed="rId3"/>
          <a:stretch>
            <a:fillRect/>
          </a:stretch>
        </p:blipFill>
        <p:spPr>
          <a:xfrm>
            <a:off x="6604000" y="2362200"/>
            <a:ext cx="4686300" cy="3114675"/>
          </a:xfrm>
          <a:prstGeom prst="rect">
            <a:avLst/>
          </a:prstGeom>
        </p:spPr>
      </p:pic>
    </p:spTree>
    <p:extLst>
      <p:ext uri="{BB962C8B-B14F-4D97-AF65-F5344CB8AC3E}">
        <p14:creationId xmlns:p14="http://schemas.microsoft.com/office/powerpoint/2010/main" val="72868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Example</a:t>
            </a: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a:t>We design a hash table for a map storing entries as (SSN, Name), where SSN (social security number) is a nine-digit positive integer</a:t>
            </a:r>
          </a:p>
          <a:p>
            <a:pPr eaLnBrk="1" hangingPunct="1"/>
            <a:r>
              <a:rPr lang="en-US" altLang="lv-LV"/>
              <a:t>Our hash table uses an array of size</a:t>
            </a:r>
            <a:r>
              <a:rPr lang="en-US" altLang="lv-LV">
                <a:latin typeface="Times New Roman" panose="02020603050405020304" pitchFamily="18" charset="0"/>
              </a:rPr>
              <a:t> </a:t>
            </a:r>
            <a:r>
              <a:rPr lang="en-US" altLang="lv-LV" b="1" i="1">
                <a:latin typeface="Times New Roman" panose="02020603050405020304" pitchFamily="18" charset="0"/>
              </a:rPr>
              <a:t>N</a:t>
            </a:r>
            <a:r>
              <a:rPr lang="en-US" altLang="lv-LV" b="1" i="1">
                <a:latin typeface="Symbol" panose="05050102010706020507" pitchFamily="18" charset="2"/>
              </a:rPr>
              <a:t> </a:t>
            </a:r>
            <a:r>
              <a:rPr lang="en-US" altLang="lv-LV">
                <a:latin typeface="Symbol" panose="05050102010706020507" pitchFamily="18" charset="2"/>
              </a:rPr>
              <a:t>= </a:t>
            </a:r>
            <a:r>
              <a:rPr lang="en-US" altLang="lv-LV">
                <a:latin typeface="Times New Roman" panose="02020603050405020304" pitchFamily="18" charset="0"/>
              </a:rPr>
              <a:t>10,000</a:t>
            </a:r>
            <a:r>
              <a:rPr lang="en-US" altLang="lv-LV"/>
              <a:t> and the hash function</a:t>
            </a:r>
            <a:br>
              <a:rPr lang="en-US" altLang="lv-LV"/>
            </a:br>
            <a:r>
              <a:rPr lang="en-US" altLang="lv-LV" b="1" i="1">
                <a:latin typeface="Times New Roman" panose="02020603050405020304" pitchFamily="18" charset="0"/>
              </a:rPr>
              <a:t>h</a:t>
            </a:r>
            <a:r>
              <a:rPr lang="en-US" altLang="lv-LV">
                <a:latin typeface="Times New Roman" panose="02020603050405020304" pitchFamily="18" charset="0"/>
              </a:rPr>
              <a:t>(</a:t>
            </a:r>
            <a:r>
              <a:rPr lang="en-US" altLang="lv-LV" b="1" i="1">
                <a:latin typeface="Times New Roman" panose="02020603050405020304" pitchFamily="18" charset="0"/>
              </a:rPr>
              <a:t>x</a:t>
            </a:r>
            <a:r>
              <a:rPr lang="en-US" altLang="lv-LV">
                <a:latin typeface="Times New Roman" panose="02020603050405020304" pitchFamily="18" charset="0"/>
              </a:rPr>
              <a:t>)</a:t>
            </a:r>
            <a:r>
              <a:rPr lang="en-US" altLang="lv-LV">
                <a:latin typeface="Symbol" panose="05050102010706020507" pitchFamily="18" charset="2"/>
              </a:rPr>
              <a:t> = </a:t>
            </a:r>
            <a:r>
              <a:rPr lang="en-US" altLang="lv-LV">
                <a:latin typeface="Times New Roman" panose="02020603050405020304" pitchFamily="18" charset="0"/>
              </a:rPr>
              <a:t>last four digits of </a:t>
            </a:r>
            <a:r>
              <a:rPr lang="en-US" altLang="lv-LV" b="1" i="1">
                <a:latin typeface="Times New Roman" panose="02020603050405020304" pitchFamily="18" charset="0"/>
              </a:rPr>
              <a:t>x</a:t>
            </a:r>
          </a:p>
        </p:txBody>
      </p:sp>
      <p:grpSp>
        <p:nvGrpSpPr>
          <p:cNvPr id="14342" name="Group 30"/>
          <p:cNvGrpSpPr>
            <a:grpSpLocks/>
          </p:cNvGrpSpPr>
          <p:nvPr/>
        </p:nvGrpSpPr>
        <p:grpSpPr bwMode="auto">
          <a:xfrm>
            <a:off x="6781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endParaRPr lang="en-US" altLang="lv-LV"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ym typeface="Symbol" panose="05050102010706020507" pitchFamily="18"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lv-LV">
                  <a:latin typeface="Times New Roman" panose="02020603050405020304" pitchFamily="18"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grpSp>
    </p:spTree>
    <p:extLst>
      <p:ext uri="{BB962C8B-B14F-4D97-AF65-F5344CB8AC3E}">
        <p14:creationId xmlns:p14="http://schemas.microsoft.com/office/powerpoint/2010/main" val="172903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Hash Functions</a:t>
            </a:r>
          </a:p>
        </p:txBody>
      </p:sp>
      <p:sp>
        <p:nvSpPr>
          <p:cNvPr id="2054"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t>A hash function is usually specified as the composition of two functions:</a:t>
            </a:r>
          </a:p>
          <a:p>
            <a:pPr eaLnBrk="1" hangingPunct="1">
              <a:buFont typeface="Wingdings" panose="05000000000000000000" pitchFamily="2" charset="2"/>
              <a:buNone/>
            </a:pPr>
            <a:r>
              <a:rPr lang="en-US" altLang="lv-LV" smtClean="0"/>
              <a:t>	</a:t>
            </a:r>
            <a:r>
              <a:rPr lang="en-US" altLang="lv-LV" smtClean="0">
                <a:solidFill>
                  <a:schemeClr val="tx2"/>
                </a:solidFill>
              </a:rPr>
              <a:t>Hash code</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1</a:t>
            </a:r>
            <a:r>
              <a:rPr lang="en-US" altLang="lv-LV" smtClean="0">
                <a:latin typeface="Times New Roman" panose="02020603050405020304" pitchFamily="18" charset="0"/>
              </a:rPr>
              <a:t>:</a:t>
            </a:r>
            <a:r>
              <a:rPr lang="en-US" altLang="lv-LV" smtClean="0"/>
              <a:t> </a:t>
            </a:r>
            <a:r>
              <a:rPr lang="en-US" altLang="lv-LV" smtClean="0">
                <a:latin typeface="Times New Roman" panose="02020603050405020304" pitchFamily="18" charset="0"/>
              </a:rPr>
              <a:t>keys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t> </a:t>
            </a:r>
            <a:r>
              <a:rPr lang="en-US" altLang="lv-LV" smtClean="0">
                <a:latin typeface="Times New Roman" panose="02020603050405020304" pitchFamily="18" charset="0"/>
              </a:rPr>
              <a:t>integers</a:t>
            </a:r>
          </a:p>
          <a:p>
            <a:pPr eaLnBrk="1" hangingPunct="1">
              <a:buFont typeface="Wingdings" panose="05000000000000000000" pitchFamily="2" charset="2"/>
              <a:buNone/>
            </a:pPr>
            <a:r>
              <a:rPr lang="en-US" altLang="lv-LV" smtClean="0">
                <a:solidFill>
                  <a:schemeClr val="tx2"/>
                </a:solidFill>
              </a:rPr>
              <a:t>	Compression function</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a:t>
            </a:r>
            <a:r>
              <a:rPr lang="en-US" altLang="lv-LV" smtClean="0">
                <a:latin typeface="Times New Roman" panose="02020603050405020304" pitchFamily="18" charset="0"/>
              </a:rPr>
              <a:t>: integers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latin typeface="Times New Roman" panose="02020603050405020304" pitchFamily="18" charset="0"/>
              </a:rPr>
              <a:t> [0, </a:t>
            </a:r>
            <a:r>
              <a:rPr lang="en-US" altLang="lv-LV" b="1" i="1" smtClean="0">
                <a:latin typeface="Times New Roman" panose="02020603050405020304" pitchFamily="18" charset="0"/>
              </a:rPr>
              <a:t>N</a:t>
            </a:r>
            <a:r>
              <a:rPr lang="en-US" altLang="lv-LV" b="1" i="1" smtClean="0">
                <a:latin typeface="Symbol" panose="05050102010706020507" pitchFamily="18" charset="2"/>
              </a:rPr>
              <a:t> </a:t>
            </a:r>
            <a:r>
              <a:rPr lang="en-US" altLang="lv-LV" smtClean="0">
                <a:latin typeface="Symbol" panose="05050102010706020507" pitchFamily="18" charset="2"/>
              </a:rPr>
              <a:t>- </a:t>
            </a:r>
            <a:r>
              <a:rPr lang="en-US" altLang="lv-LV" smtClean="0">
                <a:latin typeface="Times New Roman" panose="02020603050405020304" pitchFamily="18" charset="0"/>
              </a:rPr>
              <a:t>1]</a:t>
            </a:r>
          </a:p>
        </p:txBody>
      </p:sp>
      <p:sp>
        <p:nvSpPr>
          <p:cNvPr id="2055"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lv-LV" sz="2400"/>
              <a:t>The hash code is applied first, and the compression function is applied next on the result, i.e., </a:t>
            </a:r>
            <a:br>
              <a:rPr lang="en-US" altLang="lv-LV" sz="2400"/>
            </a:br>
            <a:r>
              <a:rPr lang="en-US" altLang="lv-LV" sz="2400"/>
              <a:t>	</a:t>
            </a:r>
            <a:r>
              <a:rPr lang="en-US" altLang="lv-LV" sz="2400" b="1" i="1">
                <a:latin typeface="Times New Roman" panose="02020603050405020304" pitchFamily="18" charset="0"/>
              </a:rPr>
              <a:t>h</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 = </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2</a:t>
            </a:r>
            <a:r>
              <a:rPr lang="en-US" altLang="lv-LV" sz="2400">
                <a:latin typeface="Times New Roman" panose="02020603050405020304" pitchFamily="18" charset="0"/>
              </a:rPr>
              <a:t>(</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1</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a:t>
            </a:r>
          </a:p>
          <a:p>
            <a:pPr eaLnBrk="1" hangingPunct="1"/>
            <a:r>
              <a:rPr lang="en-US" altLang="lv-LV" sz="2400"/>
              <a:t>The goal of the hash function is to  “disperse” the keys in an apparently random way</a:t>
            </a:r>
          </a:p>
        </p:txBody>
      </p:sp>
    </p:spTree>
    <p:extLst>
      <p:ext uri="{BB962C8B-B14F-4D97-AF65-F5344CB8AC3E}">
        <p14:creationId xmlns:p14="http://schemas.microsoft.com/office/powerpoint/2010/main" val="182335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Hash Codes</a:t>
            </a:r>
            <a:endParaRPr lang="en-US" altLang="lv-LV" smtClean="0">
              <a:cs typeface="Tahoma" panose="020B0604030504040204" pitchFamily="34" charset="0"/>
            </a:endParaRPr>
          </a:p>
        </p:txBody>
      </p:sp>
      <p:sp>
        <p:nvSpPr>
          <p:cNvPr id="147459" name="Rectangle 3" descr="Rectangle: Click to edit Master text styles&#10;Second level&#10;Third level&#10;Fourth level&#10;Fifth level"/>
          <p:cNvSpPr>
            <a:spLocks noGrp="1" noChangeArrowheads="1"/>
          </p:cNvSpPr>
          <p:nvPr>
            <p:ph sz="half" idx="1"/>
          </p:nvPr>
        </p:nvSpPr>
        <p:spPr/>
        <p:txBody>
          <a:bodyPr>
            <a:normAutofit lnSpcReduction="10000"/>
          </a:bodyPr>
          <a:lstStyle/>
          <a:p>
            <a:pPr eaLnBrk="1" hangingPunct="1">
              <a:lnSpc>
                <a:spcPct val="110000"/>
              </a:lnSpc>
              <a:defRPr/>
            </a:pPr>
            <a:r>
              <a:rPr lang="en-US" sz="2400" dirty="0">
                <a:solidFill>
                  <a:schemeClr val="tx2"/>
                </a:solidFill>
              </a:rPr>
              <a:t>Memory address</a:t>
            </a:r>
            <a:r>
              <a:rPr lang="en-US" sz="2400" dirty="0"/>
              <a:t>:</a:t>
            </a:r>
          </a:p>
          <a:p>
            <a:pPr lvl="1" eaLnBrk="1" hangingPunct="1">
              <a:lnSpc>
                <a:spcPct val="110000"/>
              </a:lnSpc>
              <a:defRPr/>
            </a:pPr>
            <a:r>
              <a:rPr lang="en-US" sz="2000" dirty="0"/>
              <a:t>We reinterpret the memory address of the key object as an integer</a:t>
            </a:r>
          </a:p>
          <a:p>
            <a:pPr lvl="1" eaLnBrk="1" hangingPunct="1">
              <a:lnSpc>
                <a:spcPct val="110000"/>
              </a:lnSpc>
              <a:defRPr/>
            </a:pPr>
            <a:r>
              <a:rPr lang="en-US" sz="2000" dirty="0"/>
              <a:t>Good in general, except for numeric and string keys</a:t>
            </a:r>
          </a:p>
          <a:p>
            <a:pPr eaLnBrk="1" hangingPunct="1">
              <a:lnSpc>
                <a:spcPct val="110000"/>
              </a:lnSpc>
              <a:defRPr/>
            </a:pPr>
            <a:r>
              <a:rPr lang="en-US" sz="2400" dirty="0">
                <a:solidFill>
                  <a:schemeClr val="tx2"/>
                </a:solidFill>
              </a:rPr>
              <a:t>Integer cast</a:t>
            </a:r>
            <a:r>
              <a:rPr lang="en-US" sz="2400" dirty="0"/>
              <a:t>:</a:t>
            </a:r>
          </a:p>
          <a:p>
            <a:pPr lvl="1" eaLnBrk="1" hangingPunct="1">
              <a:lnSpc>
                <a:spcPct val="110000"/>
              </a:lnSpc>
              <a:defRPr/>
            </a:pPr>
            <a:r>
              <a:rPr lang="en-US" sz="2000" dirty="0"/>
              <a:t>We reinterpret the bits of the key as an integer</a:t>
            </a:r>
          </a:p>
          <a:p>
            <a:pPr lvl="1" eaLnBrk="1" hangingPunct="1">
              <a:lnSpc>
                <a:spcPct val="110000"/>
              </a:lnSpc>
              <a:defRPr/>
            </a:pPr>
            <a:r>
              <a:rPr lang="en-US" sz="2000" dirty="0"/>
              <a:t>Suitable for keys of length less than or equal to the number of bits of the integer type (e.g., byte, short, </a:t>
            </a:r>
            <a:r>
              <a:rPr lang="en-US" sz="2000" dirty="0" err="1"/>
              <a:t>int</a:t>
            </a:r>
            <a:r>
              <a:rPr lang="en-US" sz="2000" dirty="0"/>
              <a:t> and float in C++)</a:t>
            </a:r>
          </a:p>
        </p:txBody>
      </p:sp>
      <p:sp>
        <p:nvSpPr>
          <p:cNvPr id="2" name="Content Placeholder 1"/>
          <p:cNvSpPr>
            <a:spLocks noGrp="1"/>
          </p:cNvSpPr>
          <p:nvPr>
            <p:ph sz="half" idx="2"/>
          </p:nvPr>
        </p:nvSpPr>
        <p:spPr/>
        <p:txBody>
          <a:bodyPr>
            <a:normAutofit lnSpcReduction="10000"/>
          </a:bodyPr>
          <a:lstStyle/>
          <a:p>
            <a:pPr eaLnBrk="1" hangingPunct="1"/>
            <a:r>
              <a:rPr lang="en-US" altLang="lv-LV" sz="2400" dirty="0">
                <a:solidFill>
                  <a:schemeClr val="tx2"/>
                </a:solidFill>
              </a:rPr>
              <a:t>Component sum</a:t>
            </a:r>
            <a:r>
              <a:rPr lang="en-US" altLang="lv-LV" sz="2400" dirty="0"/>
              <a:t>:</a:t>
            </a:r>
          </a:p>
          <a:p>
            <a:pPr lvl="1" eaLnBrk="1" hangingPunct="1"/>
            <a:r>
              <a:rPr lang="en-US" altLang="lv-LV" sz="2000" dirty="0"/>
              <a:t>We partition the bits of the key into components of fixed length (e.g., 16 or 32 bits) and we sum the components (ignoring overflows)</a:t>
            </a:r>
          </a:p>
          <a:p>
            <a:pPr lvl="1" eaLnBrk="1" hangingPunct="1"/>
            <a:r>
              <a:rPr lang="en-US" altLang="lv-LV" sz="2000" dirty="0"/>
              <a:t>Suitable for numeric keys of fixed length greater than or equal to the number of bits of the integer type (e.g., long and double in C++)</a:t>
            </a:r>
          </a:p>
          <a:p>
            <a:endParaRPr lang="lv-LV" dirty="0"/>
          </a:p>
        </p:txBody>
      </p:sp>
    </p:spTree>
    <p:extLst>
      <p:ext uri="{BB962C8B-B14F-4D97-AF65-F5344CB8AC3E}">
        <p14:creationId xmlns:p14="http://schemas.microsoft.com/office/powerpoint/2010/main" val="163955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Hash Codes (cont.)</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solidFill>
                  <a:schemeClr val="tx2"/>
                </a:solidFill>
              </a:rPr>
              <a:t>Polynomial accumulation</a:t>
            </a:r>
            <a:r>
              <a:rPr lang="en-US" altLang="lv-LV" sz="2400"/>
              <a:t>:</a:t>
            </a:r>
          </a:p>
          <a:p>
            <a:pPr lvl="1" eaLnBrk="1" hangingPunct="1">
              <a:lnSpc>
                <a:spcPct val="90000"/>
              </a:lnSpc>
            </a:pPr>
            <a:r>
              <a:rPr lang="en-US" altLang="lv-LV" sz="2000"/>
              <a:t>We partition the bits of the key into a sequence of components of fixed length (e.g., 8, 16 or 32 bits)</a:t>
            </a:r>
            <a:br>
              <a:rPr lang="en-US" altLang="lv-LV" sz="2000"/>
            </a:br>
            <a:r>
              <a:rPr lang="en-US" altLang="lv-LV" sz="2000"/>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0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a:t>
            </a:r>
            <a:r>
              <a:rPr lang="en-US" altLang="lv-LV" sz="2000">
                <a:latin typeface="Times New Roman" panose="02020603050405020304" pitchFamily="18" charset="0"/>
              </a:rPr>
              <a:t> …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1" eaLnBrk="1" hangingPunct="1">
              <a:lnSpc>
                <a:spcPct val="90000"/>
              </a:lnSpc>
            </a:pPr>
            <a:r>
              <a:rPr lang="en-US" altLang="lv-LV" sz="2000"/>
              <a:t>We evaluate the polynomial</a:t>
            </a:r>
          </a:p>
          <a:p>
            <a:pPr lvl="1" eaLnBrk="1" hangingPunct="1">
              <a:lnSpc>
                <a:spcPct val="90000"/>
              </a:lnSpc>
              <a:buFont typeface="Wingdings" panose="05000000000000000000" pitchFamily="2" charset="2"/>
              <a:buNone/>
            </a:pPr>
            <a:r>
              <a:rPr lang="en-US" altLang="lv-LV" sz="2000" b="1" i="1">
                <a:latin typeface="Times New Roman" panose="02020603050405020304" pitchFamily="18" charset="0"/>
              </a:rPr>
              <a:t>	p</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a:t>
            </a:r>
            <a:r>
              <a:rPr lang="en-US" altLang="lv-LV" sz="2000" b="1" i="1">
                <a:latin typeface="Times New Roman" panose="02020603050405020304" pitchFamily="18" charset="0"/>
              </a:rPr>
              <a:t> a</a:t>
            </a:r>
            <a:r>
              <a:rPr lang="en-US" altLang="lv-LV" sz="2000" baseline="-25000">
                <a:latin typeface="Times New Roman" panose="02020603050405020304" pitchFamily="18" charset="0"/>
              </a:rPr>
              <a:t>0</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z</a:t>
            </a:r>
            <a:r>
              <a:rPr lang="en-US" altLang="lv-LV" sz="2000" baseline="-25000">
                <a:latin typeface="Times New Roman" panose="02020603050405020304" pitchFamily="18" charset="0"/>
              </a:rPr>
              <a:t> </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2 </a:t>
            </a:r>
            <a:r>
              <a:rPr lang="en-US" altLang="lv-LV" sz="2000" b="1" i="1">
                <a:latin typeface="Times New Roman" panose="02020603050405020304" pitchFamily="18" charset="0"/>
              </a:rPr>
              <a:t>z</a:t>
            </a:r>
            <a:r>
              <a:rPr lang="en-US" altLang="lv-LV" sz="2000" baseline="30000">
                <a:latin typeface="Times New Roman" panose="02020603050405020304" pitchFamily="18" charset="0"/>
              </a:rPr>
              <a:t>2</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 </a:t>
            </a:r>
            <a:br>
              <a:rPr lang="en-US" altLang="lv-LV" sz="2000">
                <a:latin typeface="Times New Roman" panose="02020603050405020304" pitchFamily="18" charset="0"/>
              </a:rPr>
            </a:br>
            <a:r>
              <a:rPr lang="en-US" altLang="lv-LV" sz="2000">
                <a:latin typeface="Times New Roman" panose="02020603050405020304" pitchFamily="18" charset="0"/>
              </a:rPr>
              <a:t>			 …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z</a:t>
            </a:r>
            <a:r>
              <a:rPr lang="en-US" altLang="lv-LV" sz="2000" b="1" i="1" baseline="30000">
                <a:latin typeface="Times New Roman" panose="02020603050405020304" pitchFamily="18" charset="0"/>
              </a:rPr>
              <a:t>n</a:t>
            </a:r>
            <a:r>
              <a:rPr lang="en-US" altLang="lv-LV" sz="2000" baseline="30000">
                <a:latin typeface="Symbol" panose="05050102010706020507" pitchFamily="18" charset="2"/>
              </a:rPr>
              <a:t>-</a:t>
            </a:r>
            <a:r>
              <a:rPr lang="en-US" altLang="lv-LV" sz="2000" baseline="30000">
                <a:latin typeface="Times New Roman" panose="02020603050405020304" pitchFamily="18" charset="0"/>
              </a:rPr>
              <a:t>1</a:t>
            </a:r>
          </a:p>
          <a:p>
            <a:pPr lvl="1" eaLnBrk="1" hangingPunct="1">
              <a:lnSpc>
                <a:spcPct val="90000"/>
              </a:lnSpc>
              <a:buFont typeface="Wingdings" panose="05000000000000000000" pitchFamily="2" charset="2"/>
              <a:buNone/>
            </a:pPr>
            <a:r>
              <a:rPr lang="en-US" altLang="lv-LV" sz="2000"/>
              <a:t>	at a fixed value </a:t>
            </a:r>
            <a:r>
              <a:rPr lang="en-US" altLang="lv-LV" sz="2000" b="1" i="1">
                <a:latin typeface="Times New Roman" panose="02020603050405020304" pitchFamily="18" charset="0"/>
              </a:rPr>
              <a:t>z</a:t>
            </a:r>
            <a:r>
              <a:rPr lang="en-US" altLang="lv-LV" sz="2000"/>
              <a:t>, ignoring overflows</a:t>
            </a:r>
          </a:p>
          <a:p>
            <a:pPr lvl="1" eaLnBrk="1" hangingPunct="1">
              <a:lnSpc>
                <a:spcPct val="90000"/>
              </a:lnSpc>
            </a:pPr>
            <a:r>
              <a:rPr lang="en-US" altLang="lv-LV" sz="2000"/>
              <a:t>Especially suitable for strings (e.g., the choice </a:t>
            </a:r>
            <a:r>
              <a:rPr lang="en-US" altLang="lv-LV" sz="2000" b="1" i="1">
                <a:latin typeface="Times New Roman" panose="02020603050405020304" pitchFamily="18" charset="0"/>
              </a:rPr>
              <a:t>z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a:t>33</a:t>
            </a:r>
            <a:r>
              <a:rPr lang="en-US" altLang="lv-LV" sz="2000">
                <a:latin typeface="Times New Roman" panose="02020603050405020304" pitchFamily="18" charset="0"/>
              </a:rPr>
              <a:t> </a:t>
            </a:r>
            <a:r>
              <a:rPr lang="en-US" altLang="lv-LV" sz="2000"/>
              <a:t>gives at most 6 collisions on a set of 50,000 English words)</a:t>
            </a:r>
          </a:p>
        </p:txBody>
      </p:sp>
      <p:sp>
        <p:nvSpPr>
          <p:cNvPr id="2" name="Content Placeholder 1"/>
          <p:cNvSpPr>
            <a:spLocks noGrp="1"/>
          </p:cNvSpPr>
          <p:nvPr>
            <p:ph sz="half" idx="2"/>
          </p:nvPr>
        </p:nvSpPr>
        <p:spPr/>
        <p:txBody>
          <a:bodyPr/>
          <a:lstStyle/>
          <a:p>
            <a:pPr eaLnBrk="1" hangingPunct="1"/>
            <a:r>
              <a:rPr lang="en-US" altLang="lv-LV" sz="2400" dirty="0"/>
              <a:t>Polynomial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a:t>
            </a:r>
            <a:r>
              <a:rPr lang="en-US" altLang="lv-LV" sz="2400" dirty="0"/>
              <a:t> can be evaluated in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time using Horner’s rule:</a:t>
            </a:r>
          </a:p>
          <a:p>
            <a:pPr lvl="1" eaLnBrk="1" hangingPunct="1"/>
            <a:r>
              <a:rPr lang="en-US" altLang="lv-LV" sz="2000" dirty="0"/>
              <a:t>The following polynomials are successively computed, each from the previous one in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aseline="-25000" dirty="0">
                <a:latin typeface="Times New Roman" panose="02020603050405020304" pitchFamily="18" charset="0"/>
              </a:rPr>
              <a:t>0</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1" i="1" baseline="-25000" dirty="0">
                <a:latin typeface="Times New Roman" panose="02020603050405020304" pitchFamily="18" charset="0"/>
              </a:rPr>
              <a:t>i</a:t>
            </a:r>
            <a:r>
              <a:rPr lang="en-US" altLang="lv-LV" sz="2000" baseline="-25000" dirty="0">
                <a:latin typeface="Times New Roman" panose="02020603050405020304" pitchFamily="18" charset="0"/>
              </a:rPr>
              <a: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 </a:t>
            </a:r>
            <a:r>
              <a:rPr lang="en-US" altLang="lv-LV" sz="2000" dirty="0">
                <a:latin typeface="Symbol" panose="05050102010706020507" pitchFamily="18" charset="2"/>
              </a:rPr>
              <a: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zp</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br>
              <a:rPr lang="en-US" altLang="lv-LV" sz="2000" dirty="0">
                <a:latin typeface="Times New Roman" panose="02020603050405020304" pitchFamily="18" charset="0"/>
              </a:rPr>
            </a:b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i</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 2, …, </a:t>
            </a:r>
            <a:r>
              <a:rPr lang="en-US" altLang="lv-LV" sz="2000" b="1" i="1" dirty="0">
                <a:latin typeface="Times New Roman" panose="02020603050405020304" pitchFamily="18" charset="0"/>
              </a:rPr>
              <a:t>n </a:t>
            </a:r>
            <a:r>
              <a:rPr lang="en-US" altLang="lv-LV" sz="2000" dirty="0">
                <a:latin typeface="Symbol" panose="05050102010706020507" pitchFamily="18" charset="2"/>
              </a:rPr>
              <a:t>-</a:t>
            </a:r>
            <a:r>
              <a:rPr lang="en-US" altLang="lv-LV" sz="2000" dirty="0">
                <a:latin typeface="Times New Roman" panose="02020603050405020304" pitchFamily="18" charset="0"/>
              </a:rPr>
              <a:t>1)</a:t>
            </a:r>
          </a:p>
          <a:p>
            <a:pPr eaLnBrk="1" hangingPunct="1"/>
            <a:r>
              <a:rPr lang="en-US" altLang="lv-LV" sz="2400" dirty="0"/>
              <a:t>We have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b="1" i="1" dirty="0">
                <a:latin typeface="Times New Roman" panose="02020603050405020304" pitchFamily="18" charset="0"/>
              </a:rPr>
              <a:t> p</a:t>
            </a:r>
            <a:r>
              <a:rPr lang="en-US" altLang="lv-LV" sz="2400" b="1" i="1" baseline="-25000" dirty="0">
                <a:latin typeface="Times New Roman" panose="02020603050405020304" pitchFamily="18" charset="0"/>
              </a:rPr>
              <a:t>n</a:t>
            </a:r>
            <a:r>
              <a:rPr lang="en-US" altLang="lv-LV" sz="2400" baseline="-25000" dirty="0">
                <a:latin typeface="Symbol" panose="05050102010706020507" pitchFamily="18" charset="2"/>
              </a:rPr>
              <a:t>-</a:t>
            </a:r>
            <a:r>
              <a:rPr lang="en-US" altLang="lv-LV" sz="2400" baseline="-25000" dirty="0">
                <a:latin typeface="Times New Roman" panose="02020603050405020304" pitchFamily="18" charset="0"/>
              </a:rPr>
              <a:t>1</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p>
          <a:p>
            <a:endParaRPr lang="lv-LV" dirty="0"/>
          </a:p>
        </p:txBody>
      </p:sp>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DBDA21-E63C-44CA-8FEE-E76FC03EC109}" type="slidenum">
              <a:rPr lang="en-US" altLang="lv-LV" sz="1400"/>
              <a:pPr eaLnBrk="1" hangingPunct="1"/>
              <a:t>29</a:t>
            </a:fld>
            <a:endParaRPr lang="en-US" altLang="lv-LV" sz="1400"/>
          </a:p>
        </p:txBody>
      </p:sp>
    </p:spTree>
    <p:extLst>
      <p:ext uri="{BB962C8B-B14F-4D97-AF65-F5344CB8AC3E}">
        <p14:creationId xmlns:p14="http://schemas.microsoft.com/office/powerpoint/2010/main" val="276142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Maps</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A map models a searchable collection of key-value entries</a:t>
            </a:r>
          </a:p>
          <a:p>
            <a:pPr eaLnBrk="1" hangingPunct="1">
              <a:defRPr/>
            </a:pPr>
            <a:r>
              <a:rPr lang="en-US" dirty="0" smtClean="0"/>
              <a:t>The main operations of a map are for searching, inserting, and deleting items</a:t>
            </a:r>
          </a:p>
          <a:p>
            <a:pPr eaLnBrk="1" hangingPunct="1">
              <a:defRPr/>
            </a:pPr>
            <a:r>
              <a:rPr lang="en-US" dirty="0" smtClean="0"/>
              <a:t>Multiple entries with the same key are </a:t>
            </a:r>
            <a:r>
              <a:rPr lang="en-US" dirty="0" smtClean="0">
                <a:solidFill>
                  <a:schemeClr val="tx2"/>
                </a:solidFill>
              </a:rPr>
              <a:t>not</a:t>
            </a:r>
            <a:r>
              <a:rPr lang="en-US" dirty="0" smtClean="0"/>
              <a:t> allowed</a:t>
            </a:r>
          </a:p>
          <a:p>
            <a:pPr eaLnBrk="1" hangingPunct="1">
              <a:defRPr/>
            </a:pPr>
            <a:r>
              <a:rPr lang="en-US" dirty="0" smtClean="0"/>
              <a:t>Applications:</a:t>
            </a:r>
          </a:p>
          <a:p>
            <a:pPr lvl="1" eaLnBrk="1" hangingPunct="1">
              <a:defRPr/>
            </a:pPr>
            <a:r>
              <a:rPr lang="en-US" dirty="0" smtClean="0"/>
              <a:t>address book</a:t>
            </a:r>
          </a:p>
          <a:p>
            <a:pPr lvl="1" eaLnBrk="1" hangingPunct="1">
              <a:defRPr/>
            </a:pPr>
            <a:r>
              <a:rPr lang="en-US" dirty="0" smtClean="0"/>
              <a:t>student-record database</a:t>
            </a:r>
          </a:p>
        </p:txBody>
      </p:sp>
    </p:spTree>
    <p:extLst>
      <p:ext uri="{BB962C8B-B14F-4D97-AF65-F5344CB8AC3E}">
        <p14:creationId xmlns:p14="http://schemas.microsoft.com/office/powerpoint/2010/main" val="215474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Compression Functions</a:t>
            </a:r>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solidFill>
                  <a:schemeClr val="tx2"/>
                </a:solidFill>
              </a:rPr>
              <a:t>Division</a:t>
            </a:r>
            <a:r>
              <a:rPr lang="en-US" altLang="lv-LV" smtClean="0"/>
              <a:t>:</a:t>
            </a:r>
          </a:p>
          <a:p>
            <a:pPr lvl="1" eaLnBrk="1" hangingPunct="1"/>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 </a:t>
            </a:r>
            <a:r>
              <a:rPr lang="en-US" altLang="lv-LV" smtClean="0">
                <a:latin typeface="Times New Roman" panose="02020603050405020304" pitchFamily="18" charset="0"/>
              </a:rPr>
              <a:t>(</a:t>
            </a:r>
            <a:r>
              <a:rPr lang="en-US" altLang="lv-LV" b="1" i="1" smtClean="0">
                <a:latin typeface="Times New Roman" panose="02020603050405020304" pitchFamily="18" charset="0"/>
              </a:rPr>
              <a:t>y</a:t>
            </a:r>
            <a:r>
              <a:rPr lang="en-US" altLang="lv-LV" smtClean="0">
                <a:latin typeface="Times New Roman" panose="02020603050405020304" pitchFamily="18" charset="0"/>
              </a:rPr>
              <a:t>) </a:t>
            </a:r>
            <a:r>
              <a:rPr lang="en-US" altLang="lv-LV" smtClean="0">
                <a:latin typeface="Symbol" panose="05050102010706020507" pitchFamily="18" charset="2"/>
              </a:rPr>
              <a:t>=</a:t>
            </a:r>
            <a:r>
              <a:rPr lang="en-US" altLang="lv-LV" b="1" i="1" smtClean="0">
                <a:latin typeface="Times New Roman" panose="02020603050405020304" pitchFamily="18" charset="0"/>
              </a:rPr>
              <a:t> y </a:t>
            </a:r>
            <a:r>
              <a:rPr lang="en-US" altLang="lv-LV" smtClean="0">
                <a:latin typeface="Times New Roman" panose="02020603050405020304" pitchFamily="18" charset="0"/>
              </a:rPr>
              <a:t>mod</a:t>
            </a:r>
            <a:r>
              <a:rPr lang="en-US" altLang="lv-LV" b="1" i="1" smtClean="0">
                <a:latin typeface="Times New Roman" panose="02020603050405020304" pitchFamily="18" charset="0"/>
              </a:rPr>
              <a:t> N</a:t>
            </a:r>
            <a:endParaRPr lang="en-US" altLang="lv-LV" smtClean="0"/>
          </a:p>
          <a:p>
            <a:pPr lvl="1" eaLnBrk="1" hangingPunct="1"/>
            <a:r>
              <a:rPr lang="en-US" altLang="lv-LV" smtClean="0"/>
              <a:t>The size </a:t>
            </a:r>
            <a:r>
              <a:rPr lang="en-US" altLang="lv-LV" b="1" i="1" smtClean="0">
                <a:latin typeface="Times New Roman" panose="02020603050405020304" pitchFamily="18" charset="0"/>
              </a:rPr>
              <a:t>N</a:t>
            </a:r>
            <a:r>
              <a:rPr lang="en-US" altLang="lv-LV" smtClean="0"/>
              <a:t> of the hash table is usually chosen to be a prime </a:t>
            </a:r>
          </a:p>
          <a:p>
            <a:pPr lvl="1" eaLnBrk="1" hangingPunct="1"/>
            <a:r>
              <a:rPr lang="en-US" altLang="lv-LV" smtClean="0"/>
              <a:t>The reason has to do with number theory and is beyond the scope of this course</a:t>
            </a:r>
          </a:p>
        </p:txBody>
      </p:sp>
      <p:sp>
        <p:nvSpPr>
          <p:cNvPr id="2" name="Content Placeholder 1"/>
          <p:cNvSpPr>
            <a:spLocks noGrp="1"/>
          </p:cNvSpPr>
          <p:nvPr>
            <p:ph sz="half" idx="2"/>
          </p:nvPr>
        </p:nvSpPr>
        <p:spPr/>
        <p:txBody>
          <a:bodyPr/>
          <a:lstStyle/>
          <a:p>
            <a:pPr eaLnBrk="1" hangingPunct="1"/>
            <a:r>
              <a:rPr lang="en-US" altLang="lv-LV" dirty="0">
                <a:solidFill>
                  <a:schemeClr val="tx2"/>
                </a:solidFill>
              </a:rPr>
              <a:t>Multiply, Add and Divide (MAD)</a:t>
            </a:r>
            <a:r>
              <a:rPr lang="en-US" altLang="lv-LV" dirty="0"/>
              <a:t>:</a:t>
            </a:r>
          </a:p>
          <a:p>
            <a:pPr lvl="1" eaLnBrk="1" hangingPunct="1"/>
            <a:r>
              <a:rPr lang="en-US" altLang="lv-LV" b="1" i="1" dirty="0">
                <a:latin typeface="Times New Roman" panose="02020603050405020304" pitchFamily="18" charset="0"/>
              </a:rPr>
              <a:t>h</a:t>
            </a:r>
            <a:r>
              <a:rPr lang="en-US" altLang="lv-LV" baseline="-25000" dirty="0">
                <a:latin typeface="Times New Roman" panose="02020603050405020304" pitchFamily="18" charset="0"/>
              </a:rPr>
              <a:t>2 </a:t>
            </a:r>
            <a:r>
              <a:rPr lang="en-US" altLang="lv-LV" dirty="0">
                <a:latin typeface="Times New Roman" panose="02020603050405020304" pitchFamily="18" charset="0"/>
              </a:rPr>
              <a:t>(</a:t>
            </a:r>
            <a:r>
              <a:rPr lang="en-US" altLang="lv-LV" b="1" i="1" dirty="0">
                <a:latin typeface="Times New Roman" panose="02020603050405020304" pitchFamily="18" charset="0"/>
              </a:rPr>
              <a:t>y</a:t>
            </a:r>
            <a:r>
              <a:rPr lang="en-US" altLang="lv-LV" dirty="0">
                <a:latin typeface="Times New Roman" panose="02020603050405020304" pitchFamily="18" charset="0"/>
              </a:rPr>
              <a:t>) </a:t>
            </a:r>
            <a:r>
              <a:rPr lang="en-US" altLang="lv-LV" dirty="0">
                <a:latin typeface="Symbol" panose="05050102010706020507" pitchFamily="18" charset="2"/>
              </a:rPr>
              <a:t>=</a:t>
            </a:r>
            <a:r>
              <a:rPr lang="en-US" altLang="lv-LV" b="1" i="1" dirty="0">
                <a:latin typeface="Times New Roman" panose="02020603050405020304" pitchFamily="18" charset="0"/>
              </a:rPr>
              <a:t> </a:t>
            </a:r>
            <a:r>
              <a:rPr lang="en-US" altLang="lv-LV" dirty="0">
                <a:latin typeface="Times New Roman" panose="02020603050405020304" pitchFamily="18" charset="0"/>
              </a:rPr>
              <a:t>(</a:t>
            </a:r>
            <a:r>
              <a:rPr lang="en-US" altLang="lv-LV" b="1" i="1" dirty="0">
                <a:latin typeface="Times New Roman" panose="02020603050405020304" pitchFamily="18" charset="0"/>
              </a:rPr>
              <a:t>ay </a:t>
            </a:r>
            <a:r>
              <a:rPr lang="en-US" altLang="lv-LV" dirty="0">
                <a:latin typeface="Symbol" panose="05050102010706020507" pitchFamily="18" charset="2"/>
              </a:rPr>
              <a:t>+</a:t>
            </a:r>
            <a:r>
              <a:rPr lang="en-US" altLang="lv-LV" b="1" i="1" dirty="0">
                <a:latin typeface="Times New Roman" panose="02020603050405020304" pitchFamily="18" charset="0"/>
              </a:rPr>
              <a:t> b</a:t>
            </a:r>
            <a:r>
              <a:rPr lang="en-US" altLang="lv-LV" dirty="0">
                <a:latin typeface="Times New Roman" panose="02020603050405020304" pitchFamily="18" charset="0"/>
              </a:rPr>
              <a:t>)</a:t>
            </a:r>
            <a:r>
              <a:rPr lang="en-US" altLang="lv-LV" b="1" i="1" dirty="0">
                <a:latin typeface="Times New Roman" panose="02020603050405020304" pitchFamily="18" charset="0"/>
              </a:rPr>
              <a:t> </a:t>
            </a:r>
            <a:r>
              <a:rPr lang="en-US" altLang="lv-LV" dirty="0">
                <a:latin typeface="Times New Roman" panose="02020603050405020304" pitchFamily="18" charset="0"/>
              </a:rPr>
              <a:t>mod</a:t>
            </a:r>
            <a:r>
              <a:rPr lang="en-US" altLang="lv-LV" b="1" i="1" dirty="0">
                <a:latin typeface="Times New Roman" panose="02020603050405020304" pitchFamily="18" charset="0"/>
              </a:rPr>
              <a:t> N</a:t>
            </a:r>
          </a:p>
          <a:p>
            <a:pPr lvl="1" eaLnBrk="1" hangingPunct="1"/>
            <a:r>
              <a:rPr lang="en-US" altLang="lv-LV" b="1" i="1" dirty="0">
                <a:latin typeface="Times New Roman" panose="02020603050405020304" pitchFamily="18" charset="0"/>
              </a:rPr>
              <a:t>a</a:t>
            </a:r>
            <a:r>
              <a:rPr lang="en-US" altLang="lv-LV" dirty="0"/>
              <a:t> and </a:t>
            </a:r>
            <a:r>
              <a:rPr lang="en-US" altLang="lv-LV" b="1" i="1" dirty="0">
                <a:latin typeface="Times New Roman" panose="02020603050405020304" pitchFamily="18" charset="0"/>
              </a:rPr>
              <a:t>b</a:t>
            </a:r>
            <a:r>
              <a:rPr lang="en-US" altLang="lv-LV" dirty="0"/>
              <a:t> are nonnegative integers such that</a:t>
            </a:r>
            <a:br>
              <a:rPr lang="en-US" altLang="lv-LV" dirty="0"/>
            </a:br>
            <a:r>
              <a:rPr lang="en-US" altLang="lv-LV" dirty="0"/>
              <a:t>	 </a:t>
            </a:r>
            <a:r>
              <a:rPr lang="en-US" altLang="lv-LV" b="1" i="1" dirty="0">
                <a:latin typeface="Times New Roman" panose="02020603050405020304" pitchFamily="18" charset="0"/>
              </a:rPr>
              <a:t>a </a:t>
            </a:r>
            <a:r>
              <a:rPr lang="en-US" altLang="lv-LV" dirty="0">
                <a:latin typeface="Times New Roman" panose="02020603050405020304" pitchFamily="18" charset="0"/>
              </a:rPr>
              <a:t>mod</a:t>
            </a:r>
            <a:r>
              <a:rPr lang="en-US" altLang="lv-LV" b="1" i="1" dirty="0">
                <a:latin typeface="Times New Roman" panose="02020603050405020304" pitchFamily="18" charset="0"/>
              </a:rPr>
              <a:t> N</a:t>
            </a:r>
            <a:r>
              <a:rPr lang="en-US" altLang="lv-LV" i="1" dirty="0">
                <a:latin typeface="Times New Roman" panose="02020603050405020304" pitchFamily="18" charset="0"/>
              </a:rPr>
              <a:t> </a:t>
            </a:r>
            <a:r>
              <a:rPr lang="en-US" altLang="lv-LV" dirty="0">
                <a:latin typeface="Symbol" panose="05050102010706020507" pitchFamily="18" charset="2"/>
                <a:sym typeface="Symbol" panose="05050102010706020507" pitchFamily="18" charset="2"/>
              </a:rPr>
              <a:t></a:t>
            </a:r>
            <a:r>
              <a:rPr lang="en-US" altLang="lv-LV" dirty="0">
                <a:latin typeface="Times New Roman" panose="02020603050405020304" pitchFamily="18" charset="0"/>
                <a:sym typeface="Symbol" panose="05050102010706020507" pitchFamily="18" charset="2"/>
              </a:rPr>
              <a:t> 0</a:t>
            </a:r>
          </a:p>
          <a:p>
            <a:pPr lvl="1" eaLnBrk="1" hangingPunct="1"/>
            <a:r>
              <a:rPr lang="en-US" altLang="lv-LV" dirty="0">
                <a:sym typeface="Symbol" panose="05050102010706020507" pitchFamily="18" charset="2"/>
              </a:rPr>
              <a:t>Otherwise, every integer would map to the same value </a:t>
            </a:r>
            <a:r>
              <a:rPr lang="en-US" altLang="lv-LV" b="1" i="1" dirty="0">
                <a:latin typeface="Times New Roman" panose="02020603050405020304" pitchFamily="18" charset="0"/>
              </a:rPr>
              <a:t>b</a:t>
            </a:r>
            <a:r>
              <a:rPr lang="en-US" altLang="lv-LV" dirty="0">
                <a:sym typeface="Symbol" panose="05050102010706020507" pitchFamily="18" charset="2"/>
              </a:rPr>
              <a:t> </a:t>
            </a:r>
          </a:p>
        </p:txBody>
      </p:sp>
    </p:spTree>
    <p:extLst>
      <p:ext uri="{BB962C8B-B14F-4D97-AF65-F5344CB8AC3E}">
        <p14:creationId xmlns:p14="http://schemas.microsoft.com/office/powerpoint/2010/main" val="3858481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Hash </a:t>
            </a:r>
            <a:r>
              <a:rPr lang="en-US" altLang="lv-LV" dirty="0" err="1" smtClean="0"/>
              <a:t>Tabl</a:t>
            </a:r>
            <a:r>
              <a:rPr lang="lv-LV" altLang="lv-LV" dirty="0" smtClean="0"/>
              <a:t>es for Dictionary ADTs</a:t>
            </a:r>
            <a:endParaRPr lang="en-US" altLang="lv-LV" dirty="0" smtClean="0"/>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smtClean="0"/>
              <a:t>We can also create a hash-table dictionary implementation.</a:t>
            </a:r>
          </a:p>
          <a:p>
            <a:pPr eaLnBrk="1" hangingPunct="1"/>
            <a:r>
              <a:rPr lang="en-US" altLang="lv-LV" dirty="0" smtClean="0"/>
              <a:t>If we use separate chaining to handle collisions, then each operation can be delegated to a list-based dictionary stored at each hash table cell.</a:t>
            </a:r>
          </a:p>
        </p:txBody>
      </p:sp>
    </p:spTree>
    <p:extLst>
      <p:ext uri="{BB962C8B-B14F-4D97-AF65-F5344CB8AC3E}">
        <p14:creationId xmlns:p14="http://schemas.microsoft.com/office/powerpoint/2010/main" val="108616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Mod-Division in Hash Functions</a:t>
            </a:r>
            <a:endParaRPr lang="en-US" dirty="0"/>
          </a:p>
        </p:txBody>
      </p:sp>
      <p:sp>
        <p:nvSpPr>
          <p:cNvPr id="3" name="Content Placeholder 2"/>
          <p:cNvSpPr>
            <a:spLocks noGrp="1"/>
          </p:cNvSpPr>
          <p:nvPr>
            <p:ph idx="1"/>
          </p:nvPr>
        </p:nvSpPr>
        <p:spPr/>
        <p:txBody>
          <a:bodyPr>
            <a:normAutofit fontScale="92500"/>
          </a:bodyPr>
          <a:lstStyle/>
          <a:p>
            <a:r>
              <a:rPr lang="en-US" dirty="0" smtClean="0"/>
              <a:t>Hash functions must guarantee that the value they produce is a valid index to the table</a:t>
            </a:r>
          </a:p>
          <a:p>
            <a:r>
              <a:rPr lang="en-US" dirty="0" smtClean="0"/>
              <a:t>A fairly easy way to ensure this is to use modular division, and divide the keys by the size of the table, so </a:t>
            </a:r>
            <a:r>
              <a:rPr lang="en-US" i="1" dirty="0" smtClean="0"/>
              <a:t>h</a:t>
            </a:r>
            <a:r>
              <a:rPr lang="en-US" dirty="0" smtClean="0"/>
              <a:t>(</a:t>
            </a:r>
            <a:r>
              <a:rPr lang="en-US" i="1" dirty="0" smtClean="0"/>
              <a:t>K</a:t>
            </a:r>
            <a:r>
              <a:rPr lang="en-US" dirty="0" smtClean="0"/>
              <a:t>) = </a:t>
            </a:r>
            <a:r>
              <a:rPr lang="en-US" i="1" dirty="0" smtClean="0"/>
              <a:t>K</a:t>
            </a:r>
            <a:r>
              <a:rPr lang="en-US" dirty="0" smtClean="0"/>
              <a:t> mod </a:t>
            </a:r>
            <a:r>
              <a:rPr lang="en-US" i="1" dirty="0" smtClean="0"/>
              <a:t>TSize</a:t>
            </a:r>
            <a:r>
              <a:rPr lang="en-US" dirty="0" smtClean="0"/>
              <a:t> where </a:t>
            </a:r>
            <a:r>
              <a:rPr lang="en-US" i="1" dirty="0" smtClean="0"/>
              <a:t>TSize</a:t>
            </a:r>
            <a:r>
              <a:rPr lang="en-US" dirty="0" smtClean="0"/>
              <a:t> = </a:t>
            </a:r>
            <a:r>
              <a:rPr lang="en-US" i="1" dirty="0" smtClean="0"/>
              <a:t>sizeof</a:t>
            </a:r>
            <a:r>
              <a:rPr lang="en-US" dirty="0" smtClean="0"/>
              <a:t>(</a:t>
            </a:r>
            <a:r>
              <a:rPr lang="en-US" i="1" dirty="0" smtClean="0"/>
              <a:t>table</a:t>
            </a:r>
            <a:r>
              <a:rPr lang="en-US" dirty="0" smtClean="0"/>
              <a:t>)</a:t>
            </a:r>
          </a:p>
          <a:p>
            <a:r>
              <a:rPr lang="en-US" dirty="0" smtClean="0"/>
              <a:t>This works best if the table size is a prime number, but if not, we can use </a:t>
            </a:r>
            <a:r>
              <a:rPr lang="en-US" i="1" dirty="0"/>
              <a:t>h</a:t>
            </a:r>
            <a:r>
              <a:rPr lang="en-US" dirty="0"/>
              <a:t>(</a:t>
            </a:r>
            <a:r>
              <a:rPr lang="en-US" i="1" dirty="0"/>
              <a:t>K</a:t>
            </a:r>
            <a:r>
              <a:rPr lang="en-US" dirty="0"/>
              <a:t>) = </a:t>
            </a:r>
            <a:r>
              <a:rPr lang="en-US" dirty="0" smtClean="0"/>
              <a:t>(</a:t>
            </a:r>
            <a:r>
              <a:rPr lang="en-US" i="1" dirty="0" smtClean="0"/>
              <a:t>K</a:t>
            </a:r>
            <a:r>
              <a:rPr lang="en-US" dirty="0" smtClean="0"/>
              <a:t> mod </a:t>
            </a:r>
            <a:r>
              <a:rPr lang="en-US" i="1" dirty="0" smtClean="0"/>
              <a:t>p</a:t>
            </a:r>
            <a:r>
              <a:rPr lang="en-US" dirty="0" smtClean="0"/>
              <a:t>) mod </a:t>
            </a:r>
            <a:r>
              <a:rPr lang="en-US" i="1" dirty="0" smtClean="0"/>
              <a:t>TSize </a:t>
            </a:r>
            <a:r>
              <a:rPr lang="en-US" dirty="0" smtClean="0"/>
              <a:t>for a prime </a:t>
            </a:r>
            <a:r>
              <a:rPr lang="en-US" i="1" dirty="0" smtClean="0"/>
              <a:t>p</a:t>
            </a:r>
            <a:r>
              <a:rPr lang="en-US" dirty="0" smtClean="0"/>
              <a:t> </a:t>
            </a:r>
            <a:r>
              <a:rPr lang="en-US" u="sng" dirty="0" smtClean="0"/>
              <a:t>&gt;</a:t>
            </a:r>
            <a:r>
              <a:rPr lang="en-US" dirty="0" smtClean="0"/>
              <a:t> </a:t>
            </a:r>
            <a:r>
              <a:rPr lang="en-US" i="1" dirty="0" smtClean="0"/>
              <a:t>TSize</a:t>
            </a:r>
          </a:p>
          <a:p>
            <a:r>
              <a:rPr lang="en-US" dirty="0" smtClean="0"/>
              <a:t>However, nonprimes work well for the divisor provided they do not have any prime factors less than 20</a:t>
            </a:r>
          </a:p>
          <a:p>
            <a:r>
              <a:rPr lang="en-US" dirty="0" smtClean="0"/>
              <a:t>The division method is frequently used when little is known about the keys</a:t>
            </a:r>
            <a:endParaRPr lang="en-US" dirty="0"/>
          </a:p>
        </p:txBody>
      </p:sp>
    </p:spTree>
    <p:extLst>
      <p:ext uri="{BB962C8B-B14F-4D97-AF65-F5344CB8AC3E}">
        <p14:creationId xmlns:p14="http://schemas.microsoft.com/office/powerpoint/2010/main" val="3791516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1 </a:t>
            </a:r>
            <a:endParaRPr lang="en-US" dirty="0"/>
          </a:p>
        </p:txBody>
      </p:sp>
      <p:sp>
        <p:nvSpPr>
          <p:cNvPr id="3" name="Content Placeholder 2"/>
          <p:cNvSpPr>
            <a:spLocks noGrp="1"/>
          </p:cNvSpPr>
          <p:nvPr>
            <p:ph idx="1"/>
          </p:nvPr>
        </p:nvSpPr>
        <p:spPr/>
        <p:txBody>
          <a:bodyPr/>
          <a:lstStyle/>
          <a:p>
            <a:r>
              <a:rPr lang="en-US" dirty="0" smtClean="0"/>
              <a:t>In folding, the keys are divided into parts which are then combined (or “folded”) together and often transformed into the address</a:t>
            </a:r>
          </a:p>
          <a:p>
            <a:r>
              <a:rPr lang="en-US" dirty="0" smtClean="0"/>
              <a:t>Two types of folding are used, </a:t>
            </a:r>
            <a:r>
              <a:rPr lang="en-US" b="1" i="1" dirty="0" smtClean="0"/>
              <a:t>shift folding</a:t>
            </a:r>
            <a:r>
              <a:rPr lang="en-US" dirty="0" smtClean="0"/>
              <a:t> and </a:t>
            </a:r>
            <a:r>
              <a:rPr lang="en-US" b="1" i="1" dirty="0" smtClean="0"/>
              <a:t>boundary folding</a:t>
            </a:r>
            <a:endParaRPr lang="en-US" dirty="0" smtClean="0"/>
          </a:p>
          <a:p>
            <a:pPr>
              <a:spcBef>
                <a:spcPts val="24"/>
              </a:spcBef>
            </a:pPr>
            <a:r>
              <a:rPr lang="en-US" dirty="0" smtClean="0"/>
              <a:t>In shift folding, the parts are placed underneath each other and then processed (for example, by adding)</a:t>
            </a:r>
          </a:p>
          <a:p>
            <a:pPr>
              <a:spcBef>
                <a:spcPts val="24"/>
              </a:spcBef>
            </a:pPr>
            <a:r>
              <a:rPr lang="en-US" dirty="0" smtClean="0"/>
              <a:t>Using a Social </a:t>
            </a:r>
            <a:r>
              <a:rPr lang="en-US" dirty="0"/>
              <a:t>S</a:t>
            </a:r>
            <a:r>
              <a:rPr lang="en-US" dirty="0" smtClean="0"/>
              <a:t>ecurity number, say 123-45-6789, we can divide it into three parts - 123, 456, and 789 – and add them to get 1368</a:t>
            </a:r>
          </a:p>
          <a:p>
            <a:pPr>
              <a:spcBef>
                <a:spcPts val="24"/>
              </a:spcBef>
            </a:pPr>
            <a:r>
              <a:rPr lang="en-US" dirty="0" smtClean="0"/>
              <a:t>This can then be divided modulo </a:t>
            </a:r>
            <a:r>
              <a:rPr lang="en-US" i="1" dirty="0" smtClean="0"/>
              <a:t>TSize</a:t>
            </a:r>
            <a:r>
              <a:rPr lang="en-US" dirty="0" smtClean="0"/>
              <a:t> to get the address</a:t>
            </a:r>
          </a:p>
          <a:p>
            <a:pPr>
              <a:spcBef>
                <a:spcPts val="24"/>
              </a:spcBef>
            </a:pPr>
            <a:r>
              <a:rPr lang="en-US" dirty="0" smtClean="0"/>
              <a:t>With boundary folding, the key is visualized as being written on a piece of paper and folded on the boundaries between the parts</a:t>
            </a:r>
          </a:p>
        </p:txBody>
      </p:sp>
    </p:spTree>
    <p:extLst>
      <p:ext uri="{BB962C8B-B14F-4D97-AF65-F5344CB8AC3E}">
        <p14:creationId xmlns:p14="http://schemas.microsoft.com/office/powerpoint/2010/main" val="361953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Hash Functions – 2 </a:t>
            </a:r>
            <a:endParaRPr lang="en-US" dirty="0"/>
          </a:p>
        </p:txBody>
      </p:sp>
      <p:sp>
        <p:nvSpPr>
          <p:cNvPr id="3" name="Content Placeholder 2"/>
          <p:cNvSpPr>
            <a:spLocks noGrp="1"/>
          </p:cNvSpPr>
          <p:nvPr>
            <p:ph idx="1"/>
          </p:nvPr>
        </p:nvSpPr>
        <p:spPr/>
        <p:txBody>
          <a:bodyPr/>
          <a:lstStyle/>
          <a:p>
            <a:pPr>
              <a:spcBef>
                <a:spcPts val="24"/>
              </a:spcBef>
            </a:pPr>
            <a:r>
              <a:rPr lang="en-US" dirty="0" smtClean="0"/>
              <a:t>The result is that alternating parts of the key are reversed, so the Social </a:t>
            </a:r>
            <a:r>
              <a:rPr lang="en-US" dirty="0"/>
              <a:t>S</a:t>
            </a:r>
            <a:r>
              <a:rPr lang="en-US" dirty="0" smtClean="0"/>
              <a:t>ecurity number part would be 123, 654, 789, totaling 1566</a:t>
            </a:r>
          </a:p>
          <a:p>
            <a:pPr>
              <a:spcBef>
                <a:spcPts val="24"/>
              </a:spcBef>
            </a:pPr>
            <a:r>
              <a:rPr lang="en-US" dirty="0" smtClean="0"/>
              <a:t>As can be seen, in both versions, the key is divided into even length parts of some fixed size, plus any leftover digits</a:t>
            </a:r>
          </a:p>
          <a:p>
            <a:pPr>
              <a:spcBef>
                <a:spcPts val="24"/>
              </a:spcBef>
            </a:pPr>
            <a:r>
              <a:rPr lang="en-US" dirty="0" smtClean="0"/>
              <a:t>Then these are added together and the result is divided modulo the table size</a:t>
            </a:r>
          </a:p>
          <a:p>
            <a:pPr>
              <a:spcBef>
                <a:spcPts val="24"/>
              </a:spcBef>
            </a:pPr>
            <a:r>
              <a:rPr lang="en-US" dirty="0" smtClean="0"/>
              <a:t>Consequently this is very fast and efficient, especially if bit strings are used instead of numbers</a:t>
            </a:r>
          </a:p>
          <a:p>
            <a:pPr>
              <a:spcBef>
                <a:spcPts val="24"/>
              </a:spcBef>
            </a:pPr>
            <a:r>
              <a:rPr lang="en-US" dirty="0" smtClean="0"/>
              <a:t>With character strings, one approach is to exclusively-or the individual character together and use the result</a:t>
            </a:r>
          </a:p>
          <a:p>
            <a:pPr>
              <a:spcBef>
                <a:spcPts val="24"/>
              </a:spcBef>
            </a:pPr>
            <a:r>
              <a:rPr lang="en-US" dirty="0" smtClean="0"/>
              <a:t>In this way, </a:t>
            </a:r>
            <a:r>
              <a:rPr lang="en-US" i="1" dirty="0" smtClean="0"/>
              <a:t>h</a:t>
            </a:r>
            <a:r>
              <a:rPr lang="en-US" dirty="0" smtClean="0"/>
              <a:t>(“abcd”) = “a” </a:t>
            </a:r>
            <a:r>
              <a:rPr lang="en-US" dirty="0" smtClean="0">
                <a:latin typeface="Cambria Math"/>
                <a:ea typeface="Cambria Math"/>
              </a:rPr>
              <a:t>⋁ </a:t>
            </a:r>
            <a:r>
              <a:rPr lang="en-US" dirty="0" smtClean="0"/>
              <a:t>“b” </a:t>
            </a:r>
            <a:r>
              <a:rPr lang="en-US" dirty="0" smtClean="0">
                <a:latin typeface="Cambria Math"/>
                <a:ea typeface="Cambria Math"/>
              </a:rPr>
              <a:t>⋁ </a:t>
            </a:r>
            <a:r>
              <a:rPr lang="en-US" dirty="0" smtClean="0"/>
              <a:t>“c” </a:t>
            </a:r>
            <a:r>
              <a:rPr lang="en-US" dirty="0" smtClean="0">
                <a:latin typeface="Cambria Math"/>
                <a:ea typeface="Cambria Math"/>
              </a:rPr>
              <a:t>⋁ “d”</a:t>
            </a:r>
          </a:p>
        </p:txBody>
      </p:sp>
    </p:spTree>
    <p:extLst>
      <p:ext uri="{BB962C8B-B14F-4D97-AF65-F5344CB8AC3E}">
        <p14:creationId xmlns:p14="http://schemas.microsoft.com/office/powerpoint/2010/main" val="355276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3 </a:t>
            </a:r>
            <a:endParaRPr lang="en-US" dirty="0"/>
          </a:p>
        </p:txBody>
      </p:sp>
      <p:sp>
        <p:nvSpPr>
          <p:cNvPr id="3" name="Content Placeholder 2"/>
          <p:cNvSpPr>
            <a:spLocks noGrp="1"/>
          </p:cNvSpPr>
          <p:nvPr>
            <p:ph idx="1"/>
          </p:nvPr>
        </p:nvSpPr>
        <p:spPr/>
        <p:txBody>
          <a:bodyPr/>
          <a:lstStyle/>
          <a:p>
            <a:r>
              <a:rPr lang="en-US" dirty="0" smtClean="0"/>
              <a:t>However, this is limited, because it will only generate values between 0 and 127</a:t>
            </a:r>
          </a:p>
          <a:p>
            <a:pPr>
              <a:spcBef>
                <a:spcPts val="24"/>
              </a:spcBef>
            </a:pPr>
            <a:r>
              <a:rPr lang="en-US" dirty="0" smtClean="0"/>
              <a:t>A better approach is to use chunks of characters, where each chunk has as many characters as bytes in an integer</a:t>
            </a:r>
          </a:p>
          <a:p>
            <a:pPr>
              <a:spcBef>
                <a:spcPts val="24"/>
              </a:spcBef>
            </a:pPr>
            <a:r>
              <a:rPr lang="en-US" dirty="0" smtClean="0"/>
              <a:t>On the IBM PC, integers are often 2 bytes long, so </a:t>
            </a:r>
            <a:r>
              <a:rPr lang="en-US" i="1" dirty="0"/>
              <a:t>h</a:t>
            </a:r>
            <a:r>
              <a:rPr lang="en-US" dirty="0"/>
              <a:t>(“abcd”) = “</a:t>
            </a:r>
            <a:r>
              <a:rPr lang="en-US" dirty="0" smtClean="0"/>
              <a:t>ab” </a:t>
            </a:r>
            <a:r>
              <a:rPr lang="en-US" dirty="0">
                <a:latin typeface="Cambria Math"/>
                <a:ea typeface="Cambria Math"/>
              </a:rPr>
              <a:t>⋁ </a:t>
            </a:r>
            <a:r>
              <a:rPr lang="en-US" dirty="0" smtClean="0"/>
              <a:t>“cd”, which would then be divided modulo </a:t>
            </a:r>
            <a:r>
              <a:rPr lang="en-US" i="1" dirty="0" smtClean="0"/>
              <a:t>TSize</a:t>
            </a:r>
            <a:endParaRPr lang="en-US" dirty="0" smtClean="0"/>
          </a:p>
          <a:p>
            <a:pPr lvl="1"/>
            <a:endParaRPr lang="en-US" dirty="0"/>
          </a:p>
        </p:txBody>
      </p:sp>
    </p:spTree>
    <p:extLst>
      <p:ext uri="{BB962C8B-B14F-4D97-AF65-F5344CB8AC3E}">
        <p14:creationId xmlns:p14="http://schemas.microsoft.com/office/powerpoint/2010/main" val="38075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Mid-Square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mid-square approach, the numeric value of the key is squared and the middle part is extracted to serve as the address</a:t>
            </a:r>
          </a:p>
          <a:p>
            <a:pPr>
              <a:spcBef>
                <a:spcPts val="24"/>
              </a:spcBef>
            </a:pPr>
            <a:r>
              <a:rPr lang="en-US" dirty="0" smtClean="0"/>
              <a:t>If the key is non-numeric, some type of preprocessing needs to be done to create a numeric value, such as folding</a:t>
            </a:r>
          </a:p>
          <a:p>
            <a:pPr>
              <a:spcBef>
                <a:spcPts val="24"/>
              </a:spcBef>
            </a:pPr>
            <a:r>
              <a:rPr lang="en-US" dirty="0" smtClean="0"/>
              <a:t>Since the entire key participates in generating the address, there is a better chance of generating different addresses for different keys</a:t>
            </a:r>
          </a:p>
          <a:p>
            <a:pPr>
              <a:spcBef>
                <a:spcPts val="24"/>
              </a:spcBef>
            </a:pPr>
            <a:r>
              <a:rPr lang="en-US" dirty="0" smtClean="0"/>
              <a:t>So if the key is 3121, 3121</a:t>
            </a:r>
            <a:r>
              <a:rPr lang="en-US" baseline="30000" dirty="0" smtClean="0"/>
              <a:t>2</a:t>
            </a:r>
            <a:r>
              <a:rPr lang="en-US" dirty="0" smtClean="0"/>
              <a:t> = 9,740,641, and if the table has 1000 locations, </a:t>
            </a:r>
            <a:r>
              <a:rPr lang="en-US" i="1" dirty="0" smtClean="0"/>
              <a:t>h</a:t>
            </a:r>
            <a:r>
              <a:rPr lang="en-US" dirty="0" smtClean="0"/>
              <a:t>(3121) = 406, which is the middle part </a:t>
            </a:r>
            <a:r>
              <a:rPr lang="en-US" dirty="0"/>
              <a:t>of </a:t>
            </a:r>
            <a:r>
              <a:rPr lang="en-US" dirty="0" smtClean="0"/>
              <a:t>3121</a:t>
            </a:r>
            <a:r>
              <a:rPr lang="en-US" baseline="30000" dirty="0" smtClean="0"/>
              <a:t>2</a:t>
            </a:r>
          </a:p>
          <a:p>
            <a:pPr>
              <a:spcBef>
                <a:spcPts val="24"/>
              </a:spcBef>
            </a:pPr>
            <a:r>
              <a:rPr lang="en-US" dirty="0" smtClean="0"/>
              <a:t>In application, powers </a:t>
            </a:r>
            <a:r>
              <a:rPr lang="en-US" dirty="0"/>
              <a:t>of two </a:t>
            </a:r>
            <a:r>
              <a:rPr lang="en-US" dirty="0" smtClean="0"/>
              <a:t>are </a:t>
            </a:r>
            <a:r>
              <a:rPr lang="en-US" dirty="0"/>
              <a:t>more efficient </a:t>
            </a:r>
            <a:r>
              <a:rPr lang="en-US" dirty="0" smtClean="0"/>
              <a:t>for the table size and the middle of the bit string of the square of the key is used</a:t>
            </a:r>
          </a:p>
          <a:p>
            <a:pPr>
              <a:spcBef>
                <a:spcPts val="24"/>
              </a:spcBef>
            </a:pPr>
            <a:r>
              <a:rPr lang="en-US" dirty="0" smtClean="0"/>
              <a:t>Assuming a table size of 1024, 3121</a:t>
            </a:r>
            <a:r>
              <a:rPr lang="en-US" baseline="30000" dirty="0" smtClean="0"/>
              <a:t>2</a:t>
            </a:r>
            <a:r>
              <a:rPr lang="en-US" dirty="0" smtClean="0"/>
              <a:t> is represented by the bit string 1001010 </a:t>
            </a:r>
            <a:r>
              <a:rPr lang="en-US" i="1" dirty="0" smtClean="0"/>
              <a:t>0101000010 </a:t>
            </a:r>
            <a:r>
              <a:rPr lang="en-US" dirty="0" smtClean="0"/>
              <a:t>1100001, and the key, 322, is in italics</a:t>
            </a:r>
            <a:endParaRPr lang="en-US" dirty="0"/>
          </a:p>
        </p:txBody>
      </p:sp>
    </p:spTree>
    <p:extLst>
      <p:ext uri="{BB962C8B-B14F-4D97-AF65-F5344CB8AC3E}">
        <p14:creationId xmlns:p14="http://schemas.microsoft.com/office/powerpoint/2010/main" val="373525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Extraction Approach</a:t>
            </a:r>
            <a:endParaRPr lang="en-US" dirty="0"/>
          </a:p>
        </p:txBody>
      </p:sp>
      <p:sp>
        <p:nvSpPr>
          <p:cNvPr id="3" name="Content Placeholder 2"/>
          <p:cNvSpPr>
            <a:spLocks noGrp="1"/>
          </p:cNvSpPr>
          <p:nvPr>
            <p:ph idx="1"/>
          </p:nvPr>
        </p:nvSpPr>
        <p:spPr/>
        <p:txBody>
          <a:bodyPr>
            <a:normAutofit fontScale="92500"/>
          </a:bodyPr>
          <a:lstStyle/>
          <a:p>
            <a:r>
              <a:rPr lang="en-US" dirty="0" smtClean="0"/>
              <a:t>In the extraction approach, the address is derived by using a portion of the key</a:t>
            </a:r>
          </a:p>
          <a:p>
            <a:pPr>
              <a:spcBef>
                <a:spcPts val="24"/>
              </a:spcBef>
            </a:pPr>
            <a:r>
              <a:rPr lang="en-US" dirty="0" smtClean="0"/>
              <a:t>Using the SSN 123-45-6789, we could use the first four digits, 1234, the last four 6789, or the first two combined with the last two 1289</a:t>
            </a:r>
          </a:p>
          <a:p>
            <a:pPr>
              <a:spcBef>
                <a:spcPts val="24"/>
              </a:spcBef>
            </a:pPr>
            <a:r>
              <a:rPr lang="en-US" dirty="0" smtClean="0"/>
              <a:t>Other combinations are also possible, but each time only a portion of the key is used</a:t>
            </a:r>
          </a:p>
          <a:p>
            <a:pPr>
              <a:spcBef>
                <a:spcPts val="24"/>
              </a:spcBef>
            </a:pPr>
            <a:r>
              <a:rPr lang="en-US" dirty="0" smtClean="0"/>
              <a:t>With careful choice of digits, this may be sufficient for address generation</a:t>
            </a:r>
          </a:p>
          <a:p>
            <a:pPr>
              <a:spcBef>
                <a:spcPts val="24"/>
              </a:spcBef>
            </a:pPr>
            <a:r>
              <a:rPr lang="en-US" dirty="0" smtClean="0"/>
              <a:t>For example, some universities give international students ID numbers beginning with 999; ISBNs start with digits representing the publisher</a:t>
            </a:r>
          </a:p>
          <a:p>
            <a:pPr>
              <a:spcBef>
                <a:spcPts val="24"/>
              </a:spcBef>
            </a:pPr>
            <a:r>
              <a:rPr lang="en-US" dirty="0" smtClean="0"/>
              <a:t>So these could be excluded from the address generation if the nature of the data is appropriately limited</a:t>
            </a:r>
            <a:endParaRPr lang="en-US" dirty="0"/>
          </a:p>
        </p:txBody>
      </p:sp>
    </p:spTree>
    <p:extLst>
      <p:ext uri="{BB962C8B-B14F-4D97-AF65-F5344CB8AC3E}">
        <p14:creationId xmlns:p14="http://schemas.microsoft.com/office/powerpoint/2010/main" val="125841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Radix Transformation Approach</a:t>
            </a:r>
            <a:endParaRPr lang="en-US" dirty="0"/>
          </a:p>
        </p:txBody>
      </p:sp>
      <p:sp>
        <p:nvSpPr>
          <p:cNvPr id="3" name="Content Placeholder 2"/>
          <p:cNvSpPr>
            <a:spLocks noGrp="1"/>
          </p:cNvSpPr>
          <p:nvPr>
            <p:ph idx="1"/>
          </p:nvPr>
        </p:nvSpPr>
        <p:spPr/>
        <p:txBody>
          <a:bodyPr/>
          <a:lstStyle/>
          <a:p>
            <a:pPr>
              <a:spcBef>
                <a:spcPts val="24"/>
              </a:spcBef>
            </a:pPr>
            <a:r>
              <a:rPr lang="en-US" dirty="0" smtClean="0"/>
              <a:t>With radix transformation, the key is transformed into a different base</a:t>
            </a:r>
          </a:p>
          <a:p>
            <a:pPr>
              <a:spcBef>
                <a:spcPts val="24"/>
              </a:spcBef>
            </a:pPr>
            <a:r>
              <a:rPr lang="en-US" dirty="0" smtClean="0"/>
              <a:t>For instance, if </a:t>
            </a:r>
            <a:r>
              <a:rPr lang="en-US" i="1" dirty="0" smtClean="0"/>
              <a:t>K</a:t>
            </a:r>
            <a:r>
              <a:rPr lang="en-US" dirty="0" smtClean="0"/>
              <a:t> is 345 in decimal, its value in base 9 is 423</a:t>
            </a:r>
          </a:p>
          <a:p>
            <a:pPr>
              <a:spcBef>
                <a:spcPts val="24"/>
              </a:spcBef>
            </a:pPr>
            <a:r>
              <a:rPr lang="en-US" dirty="0" smtClean="0"/>
              <a:t>This result is then divided modulo </a:t>
            </a:r>
            <a:r>
              <a:rPr lang="en-US" i="1" dirty="0" smtClean="0"/>
              <a:t>TSize</a:t>
            </a:r>
            <a:r>
              <a:rPr lang="en-US" dirty="0" smtClean="0"/>
              <a:t>, and the resulting value becomes the address top which </a:t>
            </a:r>
            <a:r>
              <a:rPr lang="en-US" i="1" dirty="0" smtClean="0"/>
              <a:t>K</a:t>
            </a:r>
            <a:r>
              <a:rPr lang="en-US" dirty="0" smtClean="0"/>
              <a:t> is hashed</a:t>
            </a:r>
          </a:p>
          <a:p>
            <a:pPr>
              <a:spcBef>
                <a:spcPts val="24"/>
              </a:spcBef>
            </a:pPr>
            <a:r>
              <a:rPr lang="en-US" dirty="0" smtClean="0"/>
              <a:t>The drawback to this approach is collisions cannot be avoided</a:t>
            </a:r>
          </a:p>
          <a:p>
            <a:pPr>
              <a:spcBef>
                <a:spcPts val="24"/>
              </a:spcBef>
            </a:pPr>
            <a:r>
              <a:rPr lang="en-US" dirty="0" smtClean="0"/>
              <a:t>For example, if </a:t>
            </a:r>
            <a:r>
              <a:rPr lang="en-US" i="1" dirty="0" smtClean="0"/>
              <a:t>TSize</a:t>
            </a:r>
            <a:r>
              <a:rPr lang="en-US" dirty="0" smtClean="0"/>
              <a:t> is 100, then although 345 and 245 in decimal will not collide, 345 and 264 will because 264 is 323 in base nine</a:t>
            </a:r>
          </a:p>
          <a:p>
            <a:pPr>
              <a:spcBef>
                <a:spcPts val="24"/>
              </a:spcBef>
            </a:pPr>
            <a:r>
              <a:rPr lang="en-US" dirty="0" smtClean="0"/>
              <a:t>Since 345 is 423, these two values will collide when divided modulo 100</a:t>
            </a:r>
            <a:endParaRPr lang="en-US" dirty="0"/>
          </a:p>
        </p:txBody>
      </p:sp>
    </p:spTree>
    <p:extLst>
      <p:ext uri="{BB962C8B-B14F-4D97-AF65-F5344CB8AC3E}">
        <p14:creationId xmlns:p14="http://schemas.microsoft.com/office/powerpoint/2010/main" val="262778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a:t> </a:t>
            </a:r>
            <a:r>
              <a:rPr lang="lv-LV" dirty="0" smtClean="0"/>
              <a:t>– 1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little is known about the keys, a </a:t>
            </a:r>
            <a:r>
              <a:rPr lang="en-US" b="1" i="1" dirty="0" smtClean="0"/>
              <a:t>universal class of hash functions</a:t>
            </a:r>
            <a:r>
              <a:rPr lang="en-US" dirty="0" smtClean="0"/>
              <a:t> can be used</a:t>
            </a:r>
          </a:p>
          <a:p>
            <a:pPr>
              <a:spcBef>
                <a:spcPts val="24"/>
              </a:spcBef>
            </a:pPr>
            <a:r>
              <a:rPr lang="en-US" dirty="0" smtClean="0"/>
              <a:t>Functions are universal when a randomly chosen member of the class will be expected to distribute a sample evenly, guaranteeing low collisions</a:t>
            </a:r>
          </a:p>
          <a:p>
            <a:pPr>
              <a:spcBef>
                <a:spcPts val="24"/>
              </a:spcBef>
            </a:pPr>
            <a:r>
              <a:rPr lang="en-US" dirty="0" smtClean="0"/>
              <a:t>This idea was first considered by Larry Carter and Mark Wegman in 1979</a:t>
            </a:r>
          </a:p>
          <a:p>
            <a:pPr>
              <a:spcBef>
                <a:spcPts val="24"/>
              </a:spcBef>
            </a:pPr>
            <a:r>
              <a:rPr lang="en-US" dirty="0" smtClean="0"/>
              <a:t>We define </a:t>
            </a:r>
            <a:r>
              <a:rPr lang="en-US" i="1" dirty="0" smtClean="0"/>
              <a:t>H</a:t>
            </a:r>
            <a:r>
              <a:rPr lang="en-US" dirty="0" smtClean="0"/>
              <a:t> as a class of functions from a set of </a:t>
            </a:r>
            <a:r>
              <a:rPr lang="en-US" i="1" dirty="0" smtClean="0"/>
              <a:t>keys</a:t>
            </a:r>
            <a:r>
              <a:rPr lang="en-US" dirty="0" smtClean="0"/>
              <a:t> to a hash table of size </a:t>
            </a:r>
            <a:r>
              <a:rPr lang="en-US" i="1" dirty="0" smtClean="0"/>
              <a:t>TSize</a:t>
            </a:r>
          </a:p>
          <a:p>
            <a:pPr>
              <a:spcBef>
                <a:spcPts val="24"/>
              </a:spcBef>
            </a:pPr>
            <a:r>
              <a:rPr lang="en-US" i="1" dirty="0" smtClean="0"/>
              <a:t>H </a:t>
            </a:r>
            <a:r>
              <a:rPr lang="en-US" dirty="0" smtClean="0"/>
              <a:t>is called universal if no distinct pair of keys are mapped to the same position in the table by a function chosen at random from </a:t>
            </a:r>
            <a:r>
              <a:rPr lang="en-US" i="1" dirty="0" smtClean="0"/>
              <a:t>h</a:t>
            </a:r>
            <a:r>
              <a:rPr lang="en-US" dirty="0" smtClean="0"/>
              <a:t> with a probability of 1 / </a:t>
            </a:r>
            <a:r>
              <a:rPr lang="en-US" i="1" dirty="0" smtClean="0"/>
              <a:t>TSize</a:t>
            </a:r>
          </a:p>
          <a:p>
            <a:pPr>
              <a:spcBef>
                <a:spcPts val="24"/>
              </a:spcBef>
            </a:pPr>
            <a:r>
              <a:rPr lang="en-US" dirty="0" smtClean="0"/>
              <a:t>This basically means there is one chance in </a:t>
            </a:r>
            <a:r>
              <a:rPr lang="en-US" i="1" dirty="0" smtClean="0"/>
              <a:t>TSize</a:t>
            </a:r>
            <a:r>
              <a:rPr lang="en-US" dirty="0" smtClean="0"/>
              <a:t> that two randomly chosen keys collide when hashed with a randomly chosen function</a:t>
            </a:r>
            <a:endParaRPr lang="en-US" dirty="0"/>
          </a:p>
        </p:txBody>
      </p:sp>
    </p:spTree>
    <p:extLst>
      <p:ext uri="{BB962C8B-B14F-4D97-AF65-F5344CB8AC3E}">
        <p14:creationId xmlns:p14="http://schemas.microsoft.com/office/powerpoint/2010/main" val="345205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Entry and Map ADT</a:t>
            </a:r>
          </a:p>
        </p:txBody>
      </p:sp>
      <p:sp>
        <p:nvSpPr>
          <p:cNvPr id="5123" name="Content Placeholder 2" descr="Rectangle: Click to edit Master text styles&#10;Second level&#10;Third level&#10;Fourth level&#10;Fifth level"/>
          <p:cNvSpPr>
            <a:spLocks noGrp="1"/>
          </p:cNvSpPr>
          <p:nvPr>
            <p:ph sz="half" idx="1"/>
          </p:nvPr>
        </p:nvSpPr>
        <p:spPr/>
        <p:txBody>
          <a:bodyPr/>
          <a:lstStyle/>
          <a:p>
            <a:pPr marL="0" indent="0">
              <a:buNone/>
            </a:pPr>
            <a:r>
              <a:rPr lang="lv-LV" altLang="lv-LV" sz="2400" b="1" u="sng" dirty="0" smtClean="0"/>
              <a:t>Entry ADT</a:t>
            </a:r>
          </a:p>
          <a:p>
            <a:r>
              <a:rPr lang="en-US" altLang="lv-LV" sz="2400" dirty="0" smtClean="0"/>
              <a:t>An entry stores a key-value pair (</a:t>
            </a:r>
            <a:r>
              <a:rPr lang="en-US" altLang="lv-LV" sz="2400" dirty="0" err="1" smtClean="0"/>
              <a:t>k,v</a:t>
            </a:r>
            <a:r>
              <a:rPr lang="en-US" altLang="lv-LV" sz="2400" dirty="0" smtClean="0"/>
              <a:t>)</a:t>
            </a:r>
          </a:p>
          <a:p>
            <a:r>
              <a:rPr lang="en-US" altLang="lv-LV" sz="2400" dirty="0" smtClean="0"/>
              <a:t>Methods:</a:t>
            </a:r>
          </a:p>
          <a:p>
            <a:pPr lvl="1"/>
            <a:r>
              <a:rPr lang="en-US" altLang="lv-LV" b="1" dirty="0" smtClean="0">
                <a:solidFill>
                  <a:schemeClr val="tx2"/>
                </a:solidFill>
              </a:rPr>
              <a:t>key</a:t>
            </a:r>
            <a:r>
              <a:rPr lang="en-US" altLang="lv-LV" b="1" dirty="0" smtClean="0"/>
              <a:t>():</a:t>
            </a:r>
            <a:r>
              <a:rPr lang="en-US" altLang="lv-LV" dirty="0" smtClean="0"/>
              <a:t> return the associated key</a:t>
            </a:r>
          </a:p>
          <a:p>
            <a:pPr lvl="1"/>
            <a:r>
              <a:rPr lang="en-US" altLang="lv-LV" b="1" dirty="0" smtClean="0">
                <a:solidFill>
                  <a:schemeClr val="tx2"/>
                </a:solidFill>
              </a:rPr>
              <a:t>value</a:t>
            </a:r>
            <a:r>
              <a:rPr lang="en-US" altLang="lv-LV" b="1" dirty="0" smtClean="0"/>
              <a:t>():</a:t>
            </a:r>
            <a:r>
              <a:rPr lang="en-US" altLang="lv-LV" dirty="0" smtClean="0"/>
              <a:t> return the associated value</a:t>
            </a:r>
          </a:p>
          <a:p>
            <a:pPr lvl="1"/>
            <a:r>
              <a:rPr lang="en-US" altLang="lv-LV" b="1" dirty="0" err="1" smtClean="0">
                <a:solidFill>
                  <a:schemeClr val="tx2"/>
                </a:solidFill>
              </a:rPr>
              <a:t>setKey</a:t>
            </a:r>
            <a:r>
              <a:rPr lang="en-US" altLang="lv-LV" b="1" dirty="0" smtClean="0"/>
              <a:t>(k):</a:t>
            </a:r>
            <a:r>
              <a:rPr lang="en-US" altLang="lv-LV" dirty="0" smtClean="0"/>
              <a:t> set the key to k</a:t>
            </a:r>
          </a:p>
          <a:p>
            <a:pPr lvl="1"/>
            <a:r>
              <a:rPr lang="en-US" altLang="lv-LV" b="1" dirty="0" err="1" smtClean="0">
                <a:solidFill>
                  <a:schemeClr val="tx2"/>
                </a:solidFill>
              </a:rPr>
              <a:t>setValue</a:t>
            </a:r>
            <a:r>
              <a:rPr lang="en-US" altLang="lv-LV" b="1" dirty="0" smtClean="0"/>
              <a:t>(v):</a:t>
            </a:r>
            <a:r>
              <a:rPr lang="en-US" altLang="lv-LV" dirty="0" smtClean="0"/>
              <a:t> set the value to v </a:t>
            </a:r>
          </a:p>
          <a:p>
            <a:endParaRPr lang="en-US" altLang="lv-LV" sz="2400" dirty="0" smtClean="0"/>
          </a:p>
        </p:txBody>
      </p:sp>
      <mc:AlternateContent xmlns:mc="http://schemas.openxmlformats.org/markup-compatibility/2006" xmlns:a14="http://schemas.microsoft.com/office/drawing/2010/main">
        <mc:Choice Requires="a14">
          <p:sp>
            <p:nvSpPr>
              <p:cNvPr id="2" name="Content Placeholder 1"/>
              <p:cNvSpPr>
                <a:spLocks noGrp="1"/>
              </p:cNvSpPr>
              <p:nvPr>
                <p:ph sz="half" idx="2"/>
              </p:nvPr>
            </p:nvSpPr>
            <p:spPr/>
            <p:txBody>
              <a:bodyPr/>
              <a:lstStyle/>
              <a:p>
                <a:pPr marL="0" indent="0" eaLnBrk="1" hangingPunct="1">
                  <a:buNone/>
                </a:pPr>
                <a:r>
                  <a:rPr lang="lv-LV" altLang="lv-LV" sz="2000" b="1" u="sng" dirty="0" smtClean="0">
                    <a:solidFill>
                      <a:schemeClr val="tx2"/>
                    </a:solidFill>
                  </a:rPr>
                  <a:t>Map ADT</a:t>
                </a:r>
              </a:p>
              <a:p>
                <a:pPr eaLnBrk="1" hangingPunct="1"/>
                <a:r>
                  <a:rPr lang="en-US" altLang="lv-LV" sz="2000" b="1" dirty="0" smtClean="0">
                    <a:solidFill>
                      <a:schemeClr val="tx2"/>
                    </a:solidFill>
                  </a:rPr>
                  <a:t>find</a:t>
                </a:r>
                <a:r>
                  <a:rPr lang="en-US" altLang="lv-LV" sz="2000" b="1" dirty="0" smtClean="0"/>
                  <a:t>(k</a:t>
                </a:r>
                <a:r>
                  <a:rPr lang="en-US" altLang="lv-LV" sz="2000" b="1" dirty="0"/>
                  <a:t>): </a:t>
                </a:r>
                <a:r>
                  <a:rPr lang="en-US" altLang="lv-LV" sz="2000" dirty="0" smtClean="0"/>
                  <a:t>if </a:t>
                </a:r>
                <a:r>
                  <a:rPr lang="en-US" altLang="lv-LV" sz="2000" dirty="0"/>
                  <a:t>the map M has </a:t>
                </a:r>
                <a:r>
                  <a:rPr lang="en-US" altLang="lv-LV" sz="2000" dirty="0" smtClean="0"/>
                  <a:t>entry </a:t>
                </a:r>
                <a:r>
                  <a:rPr lang="en-US" altLang="lv-LV" sz="2000" dirty="0"/>
                  <a:t>with key </a:t>
                </a:r>
                <a:r>
                  <a:rPr lang="en-US" altLang="lv-LV" sz="2000" dirty="0" smtClean="0"/>
                  <a:t>k</a:t>
                </a:r>
                <a:r>
                  <a:rPr lang="lv-LV" altLang="lv-LV" sz="2000" dirty="0" smtClean="0"/>
                  <a:t>, return iterator. E</a:t>
                </a:r>
                <a:r>
                  <a:rPr lang="en-US" altLang="lv-LV" sz="2000" dirty="0" err="1" smtClean="0"/>
                  <a:t>lse</a:t>
                </a:r>
                <a:r>
                  <a:rPr lang="en-US" altLang="lv-LV" sz="2000" dirty="0" smtClean="0"/>
                  <a:t> return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b="1" dirty="0" smtClean="0"/>
                  <a:t>):</a:t>
                </a:r>
                <a:r>
                  <a:rPr lang="lv-LV" altLang="lv-LV" sz="2000" dirty="0" smtClean="0"/>
                  <a:t> </a:t>
                </a:r>
                <a:r>
                  <a:rPr lang="en-US" altLang="lv-LV" sz="2000" dirty="0" smtClean="0"/>
                  <a:t>if no </a:t>
                </a:r>
                <a:r>
                  <a:rPr lang="en-US" altLang="lv-LV" sz="2000" dirty="0"/>
                  <a:t>entry with </a:t>
                </a:r>
                <a:r>
                  <a:rPr lang="en-US" altLang="lv-LV" sz="2000" dirty="0" smtClean="0"/>
                  <a:t>key </a:t>
                </a:r>
                <a14:m>
                  <m:oMath xmlns:m="http://schemas.openxmlformats.org/officeDocument/2006/math">
                    <m:r>
                      <a:rPr lang="en-US" altLang="lv-LV" sz="2000" i="1" dirty="0" smtClean="0">
                        <a:latin typeface="Cambria Math" panose="02040503050406030204" pitchFamily="18" charset="0"/>
                      </a:rPr>
                      <m:t>𝑘</m:t>
                    </m:r>
                  </m:oMath>
                </a14:m>
                <a:r>
                  <a:rPr lang="en-US" altLang="lv-LV" sz="2000" dirty="0"/>
                  <a:t>, </a:t>
                </a:r>
                <a:r>
                  <a:rPr lang="en-US" altLang="lv-LV" sz="2000" dirty="0" smtClean="0"/>
                  <a:t>insert </a:t>
                </a:r>
                <a:r>
                  <a:rPr lang="en-US" altLang="lv-LV" sz="2000" dirty="0"/>
                  <a:t>entry </a:t>
                </a:r>
                <a14:m>
                  <m:oMath xmlns:m="http://schemas.openxmlformats.org/officeDocument/2006/math">
                    <m:r>
                      <a:rPr lang="en-US" altLang="lv-LV" sz="2000" i="1" dirty="0" smtClean="0">
                        <a:latin typeface="Cambria Math" panose="02040503050406030204" pitchFamily="18" charset="0"/>
                      </a:rPr>
                      <m:t>(</m:t>
                    </m:r>
                    <m:r>
                      <a:rPr lang="en-US" altLang="lv-LV" sz="2000" i="1" dirty="0" smtClean="0">
                        <a:latin typeface="Cambria Math" panose="02040503050406030204" pitchFamily="18" charset="0"/>
                      </a:rPr>
                      <m:t>𝑘</m:t>
                    </m:r>
                    <m:r>
                      <a:rPr lang="en-US" altLang="lv-LV" sz="2000" i="1" dirty="0" smtClean="0">
                        <a:latin typeface="Cambria Math" panose="02040503050406030204" pitchFamily="18" charset="0"/>
                      </a:rPr>
                      <m:t>, </m:t>
                    </m:r>
                    <m:r>
                      <a:rPr lang="en-US" altLang="lv-LV" sz="2000" i="1" dirty="0" smtClean="0">
                        <a:latin typeface="Cambria Math" panose="02040503050406030204" pitchFamily="18" charset="0"/>
                      </a:rPr>
                      <m:t>𝑣</m:t>
                    </m:r>
                    <m:r>
                      <a:rPr lang="en-US" altLang="lv-LV" sz="2000" i="1" dirty="0" smtClean="0">
                        <a:latin typeface="Cambria Math" panose="02040503050406030204" pitchFamily="18" charset="0"/>
                      </a:rPr>
                      <m:t>)</m:t>
                    </m:r>
                  </m:oMath>
                </a14:m>
                <a:r>
                  <a:rPr lang="en-US" altLang="lv-LV" sz="2000" dirty="0"/>
                  <a:t>, </a:t>
                </a:r>
                <a:r>
                  <a:rPr lang="en-US" altLang="lv-LV" sz="2000" dirty="0" smtClean="0"/>
                  <a:t/>
                </a:r>
                <a:br>
                  <a:rPr lang="en-US" altLang="lv-LV" sz="2000" dirty="0" smtClean="0"/>
                </a:br>
                <a:r>
                  <a:rPr lang="en-US" altLang="lv-LV" sz="2000" dirty="0" smtClean="0"/>
                  <a:t>else </a:t>
                </a:r>
                <a:r>
                  <a:rPr lang="en-US" altLang="lv-LV" sz="2000" dirty="0"/>
                  <a:t>replace previous pair </a:t>
                </a:r>
                <a14:m>
                  <m:oMath xmlns:m="http://schemas.openxmlformats.org/officeDocument/2006/math">
                    <m:r>
                      <a:rPr lang="en-US" altLang="lv-LV" sz="2000" i="1" dirty="0" smtClean="0">
                        <a:latin typeface="Cambria Math" panose="02040503050406030204" pitchFamily="18" charset="0"/>
                      </a:rPr>
                      <m:t>(</m:t>
                    </m:r>
                    <m:r>
                      <a:rPr lang="en-US" altLang="lv-LV" sz="2000" i="1" dirty="0" smtClean="0">
                        <a:latin typeface="Cambria Math" panose="02040503050406030204" pitchFamily="18" charset="0"/>
                      </a:rPr>
                      <m:t>𝑘</m:t>
                    </m:r>
                    <m:r>
                      <a:rPr lang="en-US" altLang="lv-LV" sz="2000" i="1" dirty="0" smtClean="0">
                        <a:latin typeface="Cambria Math" panose="02040503050406030204" pitchFamily="18" charset="0"/>
                      </a:rPr>
                      <m:t>, </m:t>
                    </m:r>
                    <m:r>
                      <a:rPr lang="en-US" altLang="lv-LV" sz="2000" i="1" dirty="0" err="1" smtClean="0">
                        <a:latin typeface="Cambria Math" panose="02040503050406030204" pitchFamily="18" charset="0"/>
                      </a:rPr>
                      <m:t>𝑣𝑂𝑙𝑑</m:t>
                    </m:r>
                    <m:r>
                      <a:rPr lang="en-US" altLang="lv-LV" sz="2000" i="1" dirty="0" smtClean="0">
                        <a:latin typeface="Cambria Math" panose="02040503050406030204" pitchFamily="18" charset="0"/>
                      </a:rPr>
                      <m:t>)</m:t>
                    </m:r>
                  </m:oMath>
                </a14:m>
                <a:r>
                  <a:rPr lang="en-US" altLang="lv-LV" sz="2000" dirty="0" smtClean="0"/>
                  <a:t>,</a:t>
                </a:r>
                <a:br>
                  <a:rPr lang="en-US" altLang="lv-LV" sz="2000" dirty="0" smtClean="0"/>
                </a:br>
                <a:r>
                  <a:rPr lang="en-US" altLang="lv-LV" sz="2000" dirty="0" smtClean="0"/>
                  <a:t>return </a:t>
                </a:r>
                <a:r>
                  <a:rPr lang="en-US" altLang="lv-LV" sz="2000" dirty="0"/>
                  <a:t>iterator to this pair </a:t>
                </a:r>
                <a14:m>
                  <m:oMath xmlns:m="http://schemas.openxmlformats.org/officeDocument/2006/math">
                    <m:r>
                      <a:rPr lang="en-US" altLang="lv-LV" sz="2000" i="1" dirty="0" smtClean="0">
                        <a:latin typeface="Cambria Math" panose="02040503050406030204" pitchFamily="18" charset="0"/>
                      </a:rPr>
                      <m:t>(</m:t>
                    </m:r>
                    <m:r>
                      <a:rPr lang="en-US" altLang="lv-LV" sz="2000" i="1" dirty="0" err="1">
                        <a:latin typeface="Cambria Math" panose="02040503050406030204" pitchFamily="18" charset="0"/>
                      </a:rPr>
                      <m:t>𝑘</m:t>
                    </m:r>
                    <m:r>
                      <a:rPr lang="en-US" altLang="lv-LV" sz="2000" i="1" dirty="0" err="1">
                        <a:latin typeface="Cambria Math" panose="02040503050406030204" pitchFamily="18" charset="0"/>
                      </a:rPr>
                      <m:t>,</m:t>
                    </m:r>
                    <m:r>
                      <a:rPr lang="en-US" altLang="lv-LV" sz="2000" i="1" dirty="0" err="1">
                        <a:latin typeface="Cambria Math" panose="02040503050406030204" pitchFamily="18" charset="0"/>
                      </a:rPr>
                      <m:t>𝑣</m:t>
                    </m:r>
                    <m:r>
                      <a:rPr lang="en-US" altLang="lv-LV" sz="2000" i="1" dirty="0">
                        <a:latin typeface="Cambria Math" panose="02040503050406030204" pitchFamily="18" charset="0"/>
                      </a:rPr>
                      <m:t>)</m:t>
                    </m:r>
                  </m:oMath>
                </a14:m>
                <a:endParaRPr lang="en-US" altLang="lv-LV" sz="2000" dirty="0"/>
              </a:p>
              <a:p>
                <a:pPr eaLnBrk="1" hangingPunct="1"/>
                <a:r>
                  <a:rPr lang="en-US" altLang="lv-LV" sz="2000" b="1" dirty="0">
                    <a:solidFill>
                      <a:schemeClr val="tx2"/>
                    </a:solidFill>
                  </a:rPr>
                  <a:t>erase</a:t>
                </a:r>
                <a:r>
                  <a:rPr lang="en-US" altLang="lv-LV" sz="2000" b="1" dirty="0"/>
                  <a:t>(k):</a:t>
                </a:r>
                <a:r>
                  <a:rPr lang="en-US" altLang="lv-LV" sz="2000" dirty="0"/>
                  <a:t> if the map </a:t>
                </a:r>
                <a14:m>
                  <m:oMath xmlns:m="http://schemas.openxmlformats.org/officeDocument/2006/math">
                    <m:r>
                      <a:rPr lang="en-US" altLang="lv-LV" sz="2000" i="1" dirty="0" smtClean="0">
                        <a:latin typeface="Cambria Math" panose="02040503050406030204" pitchFamily="18" charset="0"/>
                      </a:rPr>
                      <m:t>𝑀</m:t>
                    </m:r>
                  </m:oMath>
                </a14:m>
                <a:r>
                  <a:rPr lang="en-US" altLang="lv-LV" sz="2000" dirty="0"/>
                  <a:t> has an entry with key </a:t>
                </a:r>
                <a14:m>
                  <m:oMath xmlns:m="http://schemas.openxmlformats.org/officeDocument/2006/math">
                    <m:r>
                      <a:rPr lang="en-US" altLang="lv-LV" sz="2000" i="1" dirty="0" smtClean="0">
                        <a:latin typeface="Cambria Math" panose="02040503050406030204" pitchFamily="18" charset="0"/>
                      </a:rPr>
                      <m:t>𝑘</m:t>
                    </m:r>
                  </m:oMath>
                </a14:m>
                <a:r>
                  <a:rPr lang="en-US" altLang="lv-LV" sz="2000" dirty="0"/>
                  <a:t>, remove it from </a:t>
                </a:r>
                <a14:m>
                  <m:oMath xmlns:m="http://schemas.openxmlformats.org/officeDocument/2006/math">
                    <m:r>
                      <a:rPr lang="en-US" altLang="lv-LV" sz="2000" i="1" dirty="0" smtClean="0">
                        <a:latin typeface="Cambria Math" panose="02040503050406030204" pitchFamily="18" charset="0"/>
                      </a:rPr>
                      <m:t>𝑀</m:t>
                    </m:r>
                  </m:oMath>
                </a14:m>
                <a:endParaRPr lang="en-US" altLang="lv-LV" sz="2000" dirty="0"/>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a:t>
                </a:r>
                <a:r>
                  <a:rPr lang="lv-LV" altLang="lv-LV" sz="2000" dirty="0"/>
                  <a:t>to</a:t>
                </a:r>
                <a:r>
                  <a:rPr lang="lv-LV" altLang="lv-LV" sz="2000" dirty="0" smtClean="0"/>
                  <a:t> </a:t>
                </a:r>
                <a14:m>
                  <m:oMath xmlns:m="http://schemas.openxmlformats.org/officeDocument/2006/math">
                    <m:r>
                      <a:rPr lang="en-US" altLang="lv-LV" sz="2000" i="1" dirty="0" smtClean="0">
                        <a:latin typeface="Cambria Math" panose="02040503050406030204" pitchFamily="18" charset="0"/>
                      </a:rPr>
                      <m:t>𝑀</m:t>
                    </m:r>
                  </m:oMath>
                </a14:m>
                <a:endParaRPr lang="en-US" altLang="lv-LV" sz="2000" dirty="0">
                  <a:solidFill>
                    <a:schemeClr val="tx2"/>
                  </a:solidFill>
                </a:endParaRPr>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blipFill>
                <a:blip r:embed="rId3"/>
                <a:stretch>
                  <a:fillRect l="-1224" t="-889" r="-1346"/>
                </a:stretch>
              </a:blipFill>
            </p:spPr>
            <p:txBody>
              <a:bodyPr/>
              <a:lstStyle/>
              <a:p>
                <a:r>
                  <a:rPr lang="lv-LV">
                    <a:noFill/>
                  </a:rPr>
                  <a:t> </a:t>
                </a:r>
              </a:p>
            </p:txBody>
          </p:sp>
        </mc:Fallback>
      </mc:AlternateContent>
    </p:spTree>
    <p:extLst>
      <p:ext uri="{BB962C8B-B14F-4D97-AF65-F5344CB8AC3E}">
        <p14:creationId xmlns:p14="http://schemas.microsoft.com/office/powerpoint/2010/main" val="3725980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Hash Funnctions – 2 </a:t>
            </a:r>
            <a:endParaRPr lang="lv-LV" dirty="0"/>
          </a:p>
        </p:txBody>
      </p:sp>
      <p:sp>
        <p:nvSpPr>
          <p:cNvPr id="3" name="Content Placeholder 2"/>
          <p:cNvSpPr>
            <a:spLocks noGrp="1"/>
          </p:cNvSpPr>
          <p:nvPr>
            <p:ph idx="1"/>
          </p:nvPr>
        </p:nvSpPr>
        <p:spPr>
          <a:xfrm>
            <a:off x="1422400" y="4757737"/>
            <a:ext cx="10160000" cy="1109664"/>
          </a:xfrm>
        </p:spPr>
        <p:txBody>
          <a:bodyPr/>
          <a:lstStyle/>
          <a:p>
            <a:r>
              <a:rPr lang="lv-LV" smtClean="0"/>
              <a:t>If you pick worst-case keys (and then pick a,b,p randomly) – it has nice properties.</a:t>
            </a:r>
            <a:endParaRPr lang="lv-LV"/>
          </a:p>
        </p:txBody>
      </p:sp>
      <p:pic>
        <p:nvPicPr>
          <p:cNvPr id="4" name="Picture 3"/>
          <p:cNvPicPr>
            <a:picLocks noChangeAspect="1"/>
          </p:cNvPicPr>
          <p:nvPr/>
        </p:nvPicPr>
        <p:blipFill>
          <a:blip r:embed="rId2"/>
          <a:stretch>
            <a:fillRect/>
          </a:stretch>
        </p:blipFill>
        <p:spPr>
          <a:xfrm>
            <a:off x="1919287" y="2100262"/>
            <a:ext cx="8353425" cy="2657475"/>
          </a:xfrm>
          <a:prstGeom prst="rect">
            <a:avLst/>
          </a:prstGeom>
        </p:spPr>
      </p:pic>
    </p:spTree>
    <p:extLst>
      <p:ext uri="{BB962C8B-B14F-4D97-AF65-F5344CB8AC3E}">
        <p14:creationId xmlns:p14="http://schemas.microsoft.com/office/powerpoint/2010/main" val="375284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smtClean="0"/>
              <a:t> – 3 </a:t>
            </a:r>
            <a:endParaRPr lang="en-US" dirty="0"/>
          </a:p>
        </p:txBody>
      </p:sp>
      <p:sp>
        <p:nvSpPr>
          <p:cNvPr id="3" name="Content Placeholder 2"/>
          <p:cNvSpPr>
            <a:spLocks noGrp="1"/>
          </p:cNvSpPr>
          <p:nvPr>
            <p:ph idx="1"/>
          </p:nvPr>
        </p:nvSpPr>
        <p:spPr/>
        <p:txBody>
          <a:bodyPr/>
          <a:lstStyle/>
          <a:p>
            <a:r>
              <a:rPr lang="en-US" dirty="0" smtClean="0"/>
              <a:t>Universal Hash Functions (continued)</a:t>
            </a:r>
          </a:p>
          <a:p>
            <a:pPr lvl="1"/>
            <a:r>
              <a:rPr lang="en-US" dirty="0" smtClean="0"/>
              <a:t>One example of such a class of functions is defined for a prime number </a:t>
            </a:r>
            <a:r>
              <a:rPr lang="en-US" i="1" dirty="0" smtClean="0"/>
              <a:t>p</a:t>
            </a:r>
            <a:r>
              <a:rPr lang="en-US" dirty="0" smtClean="0"/>
              <a:t> </a:t>
            </a:r>
            <a:r>
              <a:rPr lang="en-US" u="sng" dirty="0" smtClean="0"/>
              <a:t>&gt;</a:t>
            </a:r>
            <a:r>
              <a:rPr lang="en-US" dirty="0" smtClean="0"/>
              <a:t> |</a:t>
            </a:r>
            <a:r>
              <a:rPr lang="en-US" i="1" dirty="0" smtClean="0"/>
              <a:t>keys</a:t>
            </a:r>
            <a:r>
              <a:rPr lang="en-US" dirty="0" smtClean="0"/>
              <a:t>| and random numbers </a:t>
            </a:r>
            <a:r>
              <a:rPr lang="en-US" i="1" dirty="0" smtClean="0"/>
              <a:t>a</a:t>
            </a:r>
            <a:r>
              <a:rPr lang="en-US" dirty="0" smtClean="0"/>
              <a:t> and </a:t>
            </a:r>
            <a:r>
              <a:rPr lang="en-US" i="1" dirty="0" smtClean="0"/>
              <a:t>b</a:t>
            </a:r>
            <a:endParaRPr lang="en-US" dirty="0" smtClean="0"/>
          </a:p>
          <a:p>
            <a:pPr marL="57150" indent="0" algn="ctr">
              <a:spcBef>
                <a:spcPts val="600"/>
              </a:spcBef>
              <a:buNone/>
            </a:pPr>
            <a:r>
              <a:rPr lang="en-US" sz="2000" i="1" dirty="0"/>
              <a:t>H </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 ((</a:t>
            </a:r>
            <a:r>
              <a:rPr lang="en-US" sz="2000" i="1" dirty="0"/>
              <a:t>aK+b</a:t>
            </a:r>
            <a:r>
              <a:rPr lang="en-US" sz="2000" dirty="0"/>
              <a:t>) mod </a:t>
            </a:r>
            <a:r>
              <a:rPr lang="en-US" sz="2000" i="1" dirty="0"/>
              <a:t>p</a:t>
            </a:r>
            <a:r>
              <a:rPr lang="en-US" sz="2000" dirty="0"/>
              <a:t>) mod </a:t>
            </a:r>
            <a:r>
              <a:rPr lang="en-US" sz="2000" i="1" dirty="0"/>
              <a:t>TSize </a:t>
            </a:r>
            <a:r>
              <a:rPr lang="en-US" sz="2000" dirty="0"/>
              <a:t>and 0 ≤ </a:t>
            </a:r>
            <a:r>
              <a:rPr lang="en-US" sz="2000" i="1" dirty="0"/>
              <a:t>a</a:t>
            </a:r>
            <a:r>
              <a:rPr lang="en-US" sz="2000" dirty="0"/>
              <a:t>, </a:t>
            </a:r>
            <a:r>
              <a:rPr lang="en-US" sz="2000" i="1" dirty="0"/>
              <a:t>b </a:t>
            </a:r>
            <a:r>
              <a:rPr lang="en-US" sz="2000" dirty="0"/>
              <a:t>&lt; </a:t>
            </a:r>
            <a:r>
              <a:rPr lang="en-US" sz="2000" i="1" dirty="0"/>
              <a:t>p</a:t>
            </a:r>
            <a:r>
              <a:rPr lang="en-US" sz="2000" dirty="0"/>
              <a:t>}</a:t>
            </a:r>
          </a:p>
          <a:p>
            <a:pPr marL="800100" lvl="1">
              <a:spcBef>
                <a:spcPts val="600"/>
              </a:spcBef>
            </a:pPr>
            <a:r>
              <a:rPr lang="en-US" dirty="0" smtClean="0"/>
              <a:t>Another class of functions is for keys considered as sequences of bytes, </a:t>
            </a:r>
            <a:r>
              <a:rPr lang="en-US" i="1" dirty="0" smtClean="0"/>
              <a:t>K</a:t>
            </a:r>
            <a:r>
              <a:rPr lang="en-US" dirty="0" smtClean="0"/>
              <a:t> = </a:t>
            </a:r>
            <a:r>
              <a:rPr lang="en-US" i="1" dirty="0" smtClean="0"/>
              <a:t>K</a:t>
            </a:r>
            <a:r>
              <a:rPr lang="en-US" baseline="-25000" dirty="0" smtClean="0"/>
              <a:t>0</a:t>
            </a:r>
            <a:r>
              <a:rPr lang="en-US" i="1" dirty="0" smtClean="0"/>
              <a:t>K</a:t>
            </a:r>
            <a:r>
              <a:rPr lang="en-US" baseline="-25000" dirty="0" smtClean="0"/>
              <a:t>1</a:t>
            </a:r>
            <a:r>
              <a:rPr lang="en-US" dirty="0" smtClean="0"/>
              <a:t> … </a:t>
            </a:r>
            <a:r>
              <a:rPr lang="en-US" i="1" dirty="0" smtClean="0"/>
              <a:t>K</a:t>
            </a:r>
            <a:r>
              <a:rPr lang="en-US" i="1" baseline="-25000" dirty="0" smtClean="0"/>
              <a:t>r</a:t>
            </a:r>
            <a:r>
              <a:rPr lang="en-US" baseline="-25000" dirty="0" smtClean="0"/>
              <a:t>-1</a:t>
            </a:r>
            <a:r>
              <a:rPr lang="en-US" dirty="0" smtClean="0"/>
              <a:t> </a:t>
            </a:r>
          </a:p>
          <a:p>
            <a:pPr marL="800100" lvl="1">
              <a:spcBef>
                <a:spcPts val="600"/>
              </a:spcBef>
            </a:pPr>
            <a:r>
              <a:rPr lang="en-US" dirty="0" smtClean="0"/>
              <a:t>For a prime </a:t>
            </a:r>
            <a:r>
              <a:rPr lang="en-US" i="1" dirty="0" smtClean="0"/>
              <a:t>p</a:t>
            </a:r>
            <a:r>
              <a:rPr lang="en-US" dirty="0" smtClean="0"/>
              <a:t> </a:t>
            </a:r>
            <a:r>
              <a:rPr lang="en-US" u="sng" dirty="0" smtClean="0"/>
              <a:t>&gt;</a:t>
            </a:r>
            <a:r>
              <a:rPr lang="en-US" dirty="0" smtClean="0"/>
              <a:t> 2</a:t>
            </a:r>
            <a:r>
              <a:rPr lang="en-US" baseline="30000" dirty="0" smtClean="0"/>
              <a:t>8</a:t>
            </a:r>
            <a:r>
              <a:rPr lang="en-US" dirty="0" smtClean="0"/>
              <a:t> = 256 and a sequence </a:t>
            </a:r>
            <a:r>
              <a:rPr lang="en-US" i="1" dirty="0" smtClean="0"/>
              <a:t>a</a:t>
            </a:r>
            <a:r>
              <a:rPr lang="en-US" dirty="0" smtClean="0"/>
              <a:t> = </a:t>
            </a:r>
            <a:r>
              <a:rPr lang="en-US" i="1" dirty="0" smtClean="0"/>
              <a:t>a</a:t>
            </a:r>
            <a:r>
              <a:rPr lang="en-US" baseline="-25000" dirty="0" smtClean="0"/>
              <a:t>0</a:t>
            </a:r>
            <a:r>
              <a:rPr lang="en-US" i="1" baseline="-25000" dirty="0" smtClean="0"/>
              <a:t> </a:t>
            </a:r>
            <a:r>
              <a:rPr lang="en-US" i="1" dirty="0" smtClean="0"/>
              <a:t>,</a:t>
            </a:r>
            <a:r>
              <a:rPr lang="en-US" i="1" baseline="-25000" dirty="0" smtClean="0"/>
              <a:t> </a:t>
            </a:r>
            <a:r>
              <a:rPr lang="en-US" i="1" dirty="0" smtClean="0"/>
              <a:t>a</a:t>
            </a:r>
            <a:r>
              <a:rPr lang="en-US" baseline="-25000" dirty="0" smtClean="0"/>
              <a:t>1 </a:t>
            </a:r>
            <a:r>
              <a:rPr lang="en-US" dirty="0" smtClean="0"/>
              <a:t>, …, </a:t>
            </a:r>
            <a:r>
              <a:rPr lang="en-US" i="1" dirty="0" smtClean="0"/>
              <a:t>a</a:t>
            </a:r>
            <a:r>
              <a:rPr lang="en-US" i="1" baseline="-25000" dirty="0" smtClean="0"/>
              <a:t>r</a:t>
            </a:r>
            <a:r>
              <a:rPr lang="en-US" baseline="-25000" dirty="0" smtClean="0"/>
              <a:t>-1</a:t>
            </a:r>
            <a:r>
              <a:rPr lang="en-US" dirty="0" smtClean="0"/>
              <a:t> ,</a:t>
            </a:r>
          </a:p>
          <a:p>
            <a:pPr marL="0" indent="0">
              <a:buNone/>
            </a:pPr>
            <a:endParaRPr lang="en-US" sz="2000" dirty="0"/>
          </a:p>
        </p:txBody>
      </p:sp>
      <p:graphicFrame>
        <p:nvGraphicFramePr>
          <p:cNvPr id="6" name="Object 5"/>
          <p:cNvGraphicFramePr>
            <a:graphicFrameLocks noChangeAspect="1"/>
          </p:cNvGraphicFramePr>
          <p:nvPr>
            <p:extLst/>
          </p:nvPr>
        </p:nvGraphicFramePr>
        <p:xfrm>
          <a:off x="1981200" y="4876800"/>
          <a:ext cx="7810500" cy="762000"/>
        </p:xfrm>
        <a:graphic>
          <a:graphicData uri="http://schemas.openxmlformats.org/presentationml/2006/ole">
            <mc:AlternateContent xmlns:mc="http://schemas.openxmlformats.org/markup-compatibility/2006">
              <mc:Choice xmlns:v="urn:schemas-microsoft-com:vml" Requires="v">
                <p:oleObj spid="_x0000_s3076" name="Equation" r:id="rId4" imgW="7810200" imgH="761760" progId="">
                  <p:embed/>
                </p:oleObj>
              </mc:Choice>
              <mc:Fallback>
                <p:oleObj name="Equation" r:id="rId4" imgW="7810200" imgH="761760" progId="">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7810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258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Cryptographic Hash Functions</a:t>
            </a:r>
            <a:endParaRPr lang="lv-LV" dirty="0"/>
          </a:p>
        </p:txBody>
      </p:sp>
      <p:sp>
        <p:nvSpPr>
          <p:cNvPr id="6" name="Content Placeholder 5"/>
          <p:cNvSpPr>
            <a:spLocks noGrp="1"/>
          </p:cNvSpPr>
          <p:nvPr>
            <p:ph idx="1"/>
          </p:nvPr>
        </p:nvSpPr>
        <p:spPr/>
        <p:txBody>
          <a:bodyPr/>
          <a:lstStyle/>
          <a:p>
            <a:r>
              <a:rPr lang="lv-LV" sz="2000" dirty="0" smtClean="0"/>
              <a:t>M</a:t>
            </a:r>
            <a:r>
              <a:rPr lang="en-US" sz="2000" dirty="0" smtClean="0"/>
              <a:t>aps </a:t>
            </a:r>
            <a:r>
              <a:rPr lang="en-US" sz="2000" dirty="0"/>
              <a:t>data of an arbitrary size </a:t>
            </a:r>
            <a:r>
              <a:rPr lang="en-US" sz="2000" dirty="0" smtClean="0"/>
              <a:t>to </a:t>
            </a:r>
            <a:r>
              <a:rPr lang="en-US" sz="2000" dirty="0"/>
              <a:t>a bit array of a fixed size (the "hash </a:t>
            </a:r>
            <a:r>
              <a:rPr lang="en-US" sz="2000" dirty="0" smtClean="0"/>
              <a:t>value"</a:t>
            </a:r>
            <a:r>
              <a:rPr lang="lv-LV" sz="2000" dirty="0" smtClean="0"/>
              <a:t> </a:t>
            </a:r>
            <a:r>
              <a:rPr lang="en-US" sz="2000" dirty="0" smtClean="0"/>
              <a:t>or </a:t>
            </a:r>
            <a:r>
              <a:rPr lang="en-US" sz="2000" dirty="0"/>
              <a:t>"message digest"). </a:t>
            </a:r>
            <a:endParaRPr lang="lv-LV" sz="2000" dirty="0" smtClean="0"/>
          </a:p>
          <a:p>
            <a:r>
              <a:rPr lang="en-US" sz="2000" dirty="0" smtClean="0"/>
              <a:t>It </a:t>
            </a:r>
            <a:r>
              <a:rPr lang="en-US" sz="2000" dirty="0"/>
              <a:t>is a </a:t>
            </a:r>
            <a:r>
              <a:rPr lang="en-US" sz="2000" b="1" i="1" dirty="0">
                <a:solidFill>
                  <a:srgbClr val="0070C0"/>
                </a:solidFill>
              </a:rPr>
              <a:t>one-way </a:t>
            </a:r>
            <a:r>
              <a:rPr lang="en-US" sz="2000" b="1" i="1" dirty="0" smtClean="0">
                <a:solidFill>
                  <a:srgbClr val="0070C0"/>
                </a:solidFill>
              </a:rPr>
              <a:t>function</a:t>
            </a:r>
            <a:r>
              <a:rPr lang="lv-LV" sz="2000" dirty="0" smtClean="0"/>
              <a:t>: </a:t>
            </a:r>
            <a:r>
              <a:rPr lang="en-US" sz="2000" dirty="0" smtClean="0"/>
              <a:t>it </a:t>
            </a:r>
            <a:r>
              <a:rPr lang="en-US" sz="2000" dirty="0"/>
              <a:t>is practically infeasible to invert </a:t>
            </a:r>
            <a:r>
              <a:rPr lang="en-US" sz="2000" dirty="0" smtClean="0"/>
              <a:t>the </a:t>
            </a:r>
            <a:r>
              <a:rPr lang="en-US" sz="2000" dirty="0"/>
              <a:t>computation</a:t>
            </a:r>
            <a:r>
              <a:rPr lang="en-US" sz="2000" dirty="0" smtClean="0"/>
              <a:t>.</a:t>
            </a:r>
            <a:endParaRPr lang="lv-LV" sz="2000" dirty="0" smtClean="0"/>
          </a:p>
          <a:p>
            <a:pPr lvl="1"/>
            <a:r>
              <a:rPr lang="lv-LV" sz="2000" dirty="0" smtClean="0"/>
              <a:t>Relatively fast to compute (but slower than non-cryptographic hash functions)</a:t>
            </a:r>
          </a:p>
          <a:p>
            <a:pPr lvl="1"/>
            <a:r>
              <a:rPr lang="lv-LV" sz="2000" dirty="0" smtClean="0"/>
              <a:t>Cannot reverse hash computation (except by exhaustive list of values)</a:t>
            </a:r>
          </a:p>
          <a:p>
            <a:pPr lvl="1"/>
            <a:r>
              <a:rPr lang="lv-LV" sz="2000" dirty="0" smtClean="0"/>
              <a:t>Cannot get a collision in practice (in theory collisions are unavoidable)</a:t>
            </a:r>
          </a:p>
          <a:p>
            <a:pPr lvl="1"/>
            <a:r>
              <a:rPr lang="lv-LV" sz="2000" dirty="0" smtClean="0"/>
              <a:t>A</a:t>
            </a:r>
            <a:r>
              <a:rPr lang="en-US" sz="2000" dirty="0" smtClean="0"/>
              <a:t> </a:t>
            </a:r>
            <a:r>
              <a:rPr lang="en-US" sz="2000" dirty="0"/>
              <a:t>small change to a message </a:t>
            </a:r>
            <a:r>
              <a:rPr lang="lv-LV" sz="2000" dirty="0" smtClean="0"/>
              <a:t>typically changes about 1/2 of the bits</a:t>
            </a:r>
          </a:p>
          <a:p>
            <a:r>
              <a:rPr lang="lv-LV" sz="2000" dirty="0" smtClean="0"/>
              <a:t>SHA-2 family of hash functions (SHA-256, SHA-384, SHA-512).</a:t>
            </a:r>
          </a:p>
          <a:p>
            <a:r>
              <a:rPr lang="lv-LV" sz="2000" dirty="0" smtClean="0"/>
              <a:t>Authenticate Debian Linux packages, DKIM email authentication (anti-spoofing mechanism), blockchains used in cryptocurrency transactions.</a:t>
            </a:r>
          </a:p>
          <a:p>
            <a:r>
              <a:rPr lang="lv-LV" sz="2000" dirty="0" smtClean="0"/>
              <a:t>All of this is not in the scope of our course.</a:t>
            </a:r>
          </a:p>
        </p:txBody>
      </p:sp>
    </p:spTree>
    <p:extLst>
      <p:ext uri="{BB962C8B-B14F-4D97-AF65-F5344CB8AC3E}">
        <p14:creationId xmlns:p14="http://schemas.microsoft.com/office/powerpoint/2010/main" val="3303182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lv-LV" altLang="lv-LV" dirty="0" smtClean="0"/>
              <a:t>Map ADT </a:t>
            </a:r>
            <a:r>
              <a:rPr lang="en-US" altLang="lv-LV" dirty="0"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normAutofit fontScale="85000" lnSpcReduction="20000"/>
          </a:bodyPr>
          <a:lstStyle/>
          <a:p>
            <a:pPr eaLnBrk="1" hangingPunct="1">
              <a:lnSpc>
                <a:spcPct val="80000"/>
              </a:lnSpc>
              <a:buFont typeface="Wingdings" panose="05000000000000000000" pitchFamily="2" charset="2"/>
              <a:buNone/>
            </a:pPr>
            <a:r>
              <a:rPr lang="en-US" altLang="lv-LV" sz="2000" b="1" i="1" dirty="0">
                <a:solidFill>
                  <a:schemeClr val="tx2"/>
                </a:solidFill>
              </a:rPr>
              <a:t>Operation	Output		Map</a:t>
            </a:r>
            <a:endParaRPr lang="en-US" altLang="lv-LV" sz="2000" b="1" i="1" dirty="0"/>
          </a:p>
          <a:p>
            <a:pPr eaLnBrk="1" hangingPunct="1">
              <a:lnSpc>
                <a:spcPct val="80000"/>
              </a:lnSpc>
              <a:buFont typeface="Wingdings" panose="05000000000000000000" pitchFamily="2" charset="2"/>
              <a:buNone/>
            </a:pPr>
            <a:r>
              <a:rPr lang="en-US" altLang="lv-LV" sz="2000" dirty="0"/>
              <a:t>empty()		</a:t>
            </a:r>
            <a:r>
              <a:rPr lang="en-US" altLang="lv-LV" sz="2000" b="1" dirty="0"/>
              <a:t>true	</a:t>
            </a:r>
            <a:r>
              <a:rPr lang="en-US" altLang="lv-LV" sz="2000" dirty="0"/>
              <a:t>	</a:t>
            </a:r>
            <a:r>
              <a:rPr lang="en-US" altLang="lv-LV" sz="2000" dirty="0">
                <a:cs typeface="Tahoma" panose="020B0604030504040204" pitchFamily="34" charset="0"/>
              </a:rPr>
              <a:t>Ø</a:t>
            </a:r>
          </a:p>
          <a:p>
            <a:pPr eaLnBrk="1" hangingPunct="1">
              <a:lnSpc>
                <a:spcPct val="80000"/>
              </a:lnSpc>
              <a:buFont typeface="Wingdings" panose="05000000000000000000" pitchFamily="2" charset="2"/>
              <a:buNone/>
            </a:pPr>
            <a:r>
              <a:rPr lang="en-US" altLang="lv-LV" sz="2000" dirty="0"/>
              <a:t>put(5,A)	</a:t>
            </a:r>
            <a:r>
              <a:rPr lang="lv-LV" altLang="lv-LV" sz="2000" dirty="0" smtClean="0"/>
              <a:t>	</a:t>
            </a:r>
            <a:r>
              <a:rPr lang="en-US" altLang="lv-LV" sz="2000" dirty="0" smtClean="0"/>
              <a:t>[(</a:t>
            </a:r>
            <a:r>
              <a:rPr lang="en-US" altLang="lv-LV" sz="2000" dirty="0"/>
              <a:t>5,A)]</a:t>
            </a:r>
            <a:r>
              <a:rPr lang="en-US" altLang="lv-LV" sz="2000" b="1" dirty="0"/>
              <a:t>		</a:t>
            </a:r>
            <a:r>
              <a:rPr lang="en-US" altLang="lv-LV" sz="2000" dirty="0"/>
              <a:t>(5,A)	</a:t>
            </a:r>
          </a:p>
          <a:p>
            <a:pPr eaLnBrk="1" hangingPunct="1">
              <a:lnSpc>
                <a:spcPct val="80000"/>
              </a:lnSpc>
              <a:buFont typeface="Wingdings" panose="05000000000000000000" pitchFamily="2" charset="2"/>
              <a:buNone/>
            </a:pPr>
            <a:r>
              <a:rPr lang="en-US" altLang="lv-LV" sz="2000" dirty="0"/>
              <a:t>put(7,B)	</a:t>
            </a:r>
            <a:r>
              <a:rPr lang="lv-LV" altLang="lv-LV" sz="2000" dirty="0" smtClean="0"/>
              <a:t>	</a:t>
            </a:r>
            <a:r>
              <a:rPr lang="en-US" altLang="lv-LV" sz="2000" dirty="0" smtClean="0"/>
              <a:t>[(</a:t>
            </a:r>
            <a:r>
              <a:rPr lang="en-US" altLang="lv-LV" sz="2000" dirty="0"/>
              <a:t>7,B)] </a:t>
            </a:r>
            <a:r>
              <a:rPr lang="en-US" altLang="lv-LV" sz="2000" b="1" dirty="0"/>
              <a:t>		</a:t>
            </a:r>
            <a:r>
              <a:rPr lang="en-US" altLang="lv-LV" sz="2000" dirty="0"/>
              <a:t>(5,A),(7,B)	</a:t>
            </a:r>
          </a:p>
          <a:p>
            <a:pPr eaLnBrk="1" hangingPunct="1">
              <a:lnSpc>
                <a:spcPct val="80000"/>
              </a:lnSpc>
              <a:buFont typeface="Wingdings" panose="05000000000000000000" pitchFamily="2" charset="2"/>
              <a:buNone/>
            </a:pPr>
            <a:r>
              <a:rPr lang="en-US" altLang="lv-LV" sz="2000" dirty="0"/>
              <a:t>put(2,C)	</a:t>
            </a:r>
            <a:r>
              <a:rPr lang="lv-LV" altLang="lv-LV" sz="2000" dirty="0" smtClean="0"/>
              <a:t>	</a:t>
            </a:r>
            <a:r>
              <a:rPr lang="en-US" altLang="lv-LV" sz="2000" dirty="0" smtClean="0"/>
              <a:t>[(</a:t>
            </a:r>
            <a:r>
              <a:rPr lang="en-US" altLang="lv-LV" sz="2000" dirty="0"/>
              <a:t>2,C)] </a:t>
            </a:r>
            <a:r>
              <a:rPr lang="en-US" altLang="lv-LV" sz="2000" b="1" dirty="0"/>
              <a:t>		</a:t>
            </a:r>
            <a:r>
              <a:rPr lang="en-US" altLang="lv-LV" sz="2000" dirty="0"/>
              <a:t>(5,A),(7,B),(2,C)	</a:t>
            </a:r>
          </a:p>
          <a:p>
            <a:pPr eaLnBrk="1" hangingPunct="1">
              <a:lnSpc>
                <a:spcPct val="80000"/>
              </a:lnSpc>
              <a:buFont typeface="Wingdings" panose="05000000000000000000" pitchFamily="2" charset="2"/>
              <a:buNone/>
            </a:pPr>
            <a:r>
              <a:rPr lang="en-US" altLang="lv-LV" sz="2000" dirty="0"/>
              <a:t>put(8,D)	</a:t>
            </a:r>
            <a:r>
              <a:rPr lang="lv-LV" altLang="lv-LV" sz="2000" dirty="0" smtClean="0"/>
              <a:t>	</a:t>
            </a:r>
            <a:r>
              <a:rPr lang="en-US" altLang="lv-LV" sz="2000" dirty="0" smtClean="0"/>
              <a:t>[(</a:t>
            </a:r>
            <a:r>
              <a:rPr lang="en-US" altLang="lv-LV" sz="2000" dirty="0"/>
              <a:t>8,D)] </a:t>
            </a:r>
            <a:r>
              <a:rPr lang="en-US" altLang="lv-LV" sz="2000" b="1" dirty="0"/>
              <a:t>		</a:t>
            </a:r>
            <a:r>
              <a:rPr lang="en-US" altLang="lv-LV" sz="2000" dirty="0"/>
              <a:t>(5,A),(7,B),(2,C),(8,D)	</a:t>
            </a:r>
          </a:p>
          <a:p>
            <a:pPr eaLnBrk="1" hangingPunct="1">
              <a:lnSpc>
                <a:spcPct val="80000"/>
              </a:lnSpc>
              <a:buFont typeface="Wingdings" panose="05000000000000000000" pitchFamily="2" charset="2"/>
              <a:buNone/>
            </a:pPr>
            <a:r>
              <a:rPr lang="en-US" altLang="lv-LV" sz="2000" dirty="0"/>
              <a:t>put(2,E)	</a:t>
            </a:r>
            <a:r>
              <a:rPr lang="lv-LV" altLang="lv-LV" sz="2000" dirty="0" smtClean="0"/>
              <a:t>	</a:t>
            </a:r>
            <a:r>
              <a:rPr lang="en-US" altLang="lv-LV" sz="2000" dirty="0" smtClean="0"/>
              <a:t>[(</a:t>
            </a:r>
            <a:r>
              <a:rPr lang="en-US" altLang="lv-LV" sz="2000" dirty="0"/>
              <a:t>2,E)]		(5,A),(7,B),(2,E),(8,D)	</a:t>
            </a:r>
          </a:p>
          <a:p>
            <a:pPr eaLnBrk="1" hangingPunct="1">
              <a:lnSpc>
                <a:spcPct val="80000"/>
              </a:lnSpc>
              <a:buFont typeface="Wingdings" panose="05000000000000000000" pitchFamily="2" charset="2"/>
              <a:buNone/>
            </a:pPr>
            <a:r>
              <a:rPr lang="en-US" altLang="lv-LV" sz="2000" dirty="0"/>
              <a:t>find(7)		[(7,B)]		(5,A),(7,B),(2,E),(8,D)	</a:t>
            </a:r>
          </a:p>
          <a:p>
            <a:pPr eaLnBrk="1" hangingPunct="1">
              <a:lnSpc>
                <a:spcPct val="80000"/>
              </a:lnSpc>
              <a:buFont typeface="Wingdings" panose="05000000000000000000" pitchFamily="2" charset="2"/>
              <a:buNone/>
            </a:pPr>
            <a:r>
              <a:rPr lang="en-US" altLang="lv-LV" sz="2000" dirty="0"/>
              <a:t>find(4)		end</a:t>
            </a:r>
            <a:r>
              <a:rPr lang="en-US" altLang="lv-LV" sz="2000" b="1" dirty="0"/>
              <a:t>		</a:t>
            </a:r>
            <a:r>
              <a:rPr lang="en-US" altLang="lv-LV" sz="2000" dirty="0"/>
              <a:t>(5,A),(7,B),(2,E),(8,D)	</a:t>
            </a:r>
          </a:p>
          <a:p>
            <a:pPr eaLnBrk="1" hangingPunct="1">
              <a:lnSpc>
                <a:spcPct val="80000"/>
              </a:lnSpc>
              <a:buFont typeface="Wingdings" panose="05000000000000000000" pitchFamily="2" charset="2"/>
              <a:buNone/>
            </a:pPr>
            <a:r>
              <a:rPr lang="en-US" altLang="lv-LV" sz="2000" dirty="0"/>
              <a:t>find(2)		[(2,E)] 		(5,A),(7,B),(2,E),(8,D)	</a:t>
            </a:r>
          </a:p>
          <a:p>
            <a:pPr eaLnBrk="1" hangingPunct="1">
              <a:lnSpc>
                <a:spcPct val="80000"/>
              </a:lnSpc>
              <a:buFont typeface="Wingdings" panose="05000000000000000000" pitchFamily="2" charset="2"/>
              <a:buNone/>
            </a:pPr>
            <a:r>
              <a:rPr lang="en-US" altLang="lv-LV" sz="2000" dirty="0"/>
              <a:t>size()		4		(5,A),(7,B),(2,E),(8,D)	</a:t>
            </a:r>
          </a:p>
          <a:p>
            <a:pPr eaLnBrk="1" hangingPunct="1">
              <a:lnSpc>
                <a:spcPct val="80000"/>
              </a:lnSpc>
              <a:buFont typeface="Wingdings" panose="05000000000000000000" pitchFamily="2" charset="2"/>
              <a:buNone/>
            </a:pPr>
            <a:r>
              <a:rPr lang="en-US" altLang="lv-LV" sz="2000" dirty="0"/>
              <a:t>erase(5)	</a:t>
            </a:r>
            <a:r>
              <a:rPr lang="lv-LV" altLang="lv-LV" sz="2000" dirty="0" smtClean="0"/>
              <a:t>	</a:t>
            </a:r>
            <a:r>
              <a:rPr lang="en-US" altLang="lv-LV" sz="2000" dirty="0" smtClean="0"/>
              <a:t>—</a:t>
            </a:r>
            <a:r>
              <a:rPr lang="en-US" altLang="lv-LV" sz="2000" dirty="0"/>
              <a:t>		(7,B),(2,E),(8,D)	</a:t>
            </a:r>
          </a:p>
          <a:p>
            <a:pPr eaLnBrk="1" hangingPunct="1">
              <a:lnSpc>
                <a:spcPct val="80000"/>
              </a:lnSpc>
              <a:buFont typeface="Wingdings" panose="05000000000000000000" pitchFamily="2" charset="2"/>
              <a:buNone/>
            </a:pPr>
            <a:r>
              <a:rPr lang="en-US" altLang="lv-LV" sz="2000" dirty="0"/>
              <a:t>erase(2)	</a:t>
            </a:r>
            <a:r>
              <a:rPr lang="lv-LV" altLang="lv-LV" sz="2000" dirty="0" smtClean="0"/>
              <a:t>	</a:t>
            </a:r>
            <a:r>
              <a:rPr lang="en-US" altLang="lv-LV" sz="2000" dirty="0" smtClean="0"/>
              <a:t>— </a:t>
            </a:r>
            <a:r>
              <a:rPr lang="en-US" altLang="lv-LV" sz="2000" dirty="0"/>
              <a:t>		(7,B),(8,D)	</a:t>
            </a:r>
          </a:p>
          <a:p>
            <a:pPr eaLnBrk="1" hangingPunct="1">
              <a:lnSpc>
                <a:spcPct val="80000"/>
              </a:lnSpc>
              <a:buFont typeface="Wingdings" panose="05000000000000000000" pitchFamily="2" charset="2"/>
              <a:buNone/>
            </a:pPr>
            <a:r>
              <a:rPr lang="en-US" altLang="lv-LV" sz="2000" dirty="0"/>
              <a:t>find(2)		end</a:t>
            </a:r>
            <a:r>
              <a:rPr lang="en-US" altLang="lv-LV" sz="2000" b="1" dirty="0"/>
              <a:t>		</a:t>
            </a:r>
            <a:r>
              <a:rPr lang="en-US" altLang="lv-LV" sz="2000" dirty="0"/>
              <a:t>(7,B),(8,D)	</a:t>
            </a:r>
          </a:p>
          <a:p>
            <a:pPr eaLnBrk="1" hangingPunct="1">
              <a:lnSpc>
                <a:spcPct val="80000"/>
              </a:lnSpc>
              <a:buFont typeface="Wingdings" panose="05000000000000000000" pitchFamily="2" charset="2"/>
              <a:buNone/>
            </a:pPr>
            <a:r>
              <a:rPr lang="en-US" altLang="lv-LV" sz="2000" dirty="0"/>
              <a:t>empty()		</a:t>
            </a:r>
            <a:r>
              <a:rPr lang="en-US" altLang="lv-LV" sz="2000" b="1" dirty="0"/>
              <a:t>false		</a:t>
            </a:r>
            <a:r>
              <a:rPr lang="en-US" altLang="lv-LV" sz="2000" dirty="0"/>
              <a:t>(7,B),(8,D)</a:t>
            </a:r>
          </a:p>
        </p:txBody>
      </p:sp>
    </p:spTree>
    <p:extLst>
      <p:ext uri="{BB962C8B-B14F-4D97-AF65-F5344CB8AC3E}">
        <p14:creationId xmlns:p14="http://schemas.microsoft.com/office/powerpoint/2010/main" val="4339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ADT</a:t>
            </a:r>
            <a:endParaRPr lang="lv-LV" dirty="0"/>
          </a:p>
        </p:txBody>
      </p:sp>
      <p:sp>
        <p:nvSpPr>
          <p:cNvPr id="3" name="Content Placeholder 2"/>
          <p:cNvSpPr>
            <a:spLocks noGrp="1"/>
          </p:cNvSpPr>
          <p:nvPr>
            <p:ph idx="1"/>
          </p:nvPr>
        </p:nvSpPr>
        <p:spPr/>
        <p:txBody>
          <a:bodyPr/>
          <a:lstStyle/>
          <a:p>
            <a:pPr eaLnBrk="1" hangingPunct="1"/>
            <a:r>
              <a:rPr lang="en-US" altLang="lv-LV" sz="2000" b="1" dirty="0">
                <a:solidFill>
                  <a:schemeClr val="tx2"/>
                </a:solidFill>
              </a:rPr>
              <a:t>find</a:t>
            </a:r>
            <a:r>
              <a:rPr lang="en-US" altLang="lv-LV" sz="2000" b="1" dirty="0"/>
              <a:t>(k): </a:t>
            </a:r>
            <a:br>
              <a:rPr lang="en-US" altLang="lv-LV" sz="2000" b="1" dirty="0"/>
            </a:br>
            <a:r>
              <a:rPr lang="en-US" altLang="lv-LV" sz="2000" b="1" dirty="0"/>
              <a:t>    </a:t>
            </a:r>
            <a:r>
              <a:rPr lang="en-US" altLang="lv-LV" sz="2000" dirty="0"/>
              <a:t>if the map M has an entry with key k:</a:t>
            </a:r>
            <a:br>
              <a:rPr lang="en-US" altLang="lv-LV" sz="2000" dirty="0"/>
            </a:br>
            <a:r>
              <a:rPr lang="en-US" altLang="lv-LV" sz="2000" dirty="0"/>
              <a:t>        return and iterator to it; </a:t>
            </a:r>
            <a:br>
              <a:rPr lang="en-US" altLang="lv-LV" sz="2000" dirty="0"/>
            </a:br>
            <a:r>
              <a:rPr lang="en-US" altLang="lv-LV" sz="2000" dirty="0"/>
              <a:t>    else:</a:t>
            </a:r>
            <a:br>
              <a:rPr lang="en-US" altLang="lv-LV" sz="2000" dirty="0"/>
            </a:br>
            <a:r>
              <a:rPr lang="en-US" altLang="lv-LV" sz="2000" dirty="0"/>
              <a:t>        return 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br>
              <a:rPr lang="en-US" altLang="lv-LV" sz="2000" dirty="0"/>
            </a:br>
            <a:r>
              <a:rPr lang="en-US" altLang="lv-LV" sz="2000" dirty="0"/>
              <a:t>    if there is no entry with key k, </a:t>
            </a:r>
            <a:br>
              <a:rPr lang="en-US" altLang="lv-LV" sz="2000" dirty="0"/>
            </a:br>
            <a:r>
              <a:rPr lang="en-US" altLang="lv-LV" sz="2000" dirty="0"/>
              <a:t>        insert entry (k, v), </a:t>
            </a:r>
            <a:br>
              <a:rPr lang="en-US" altLang="lv-LV" sz="2000" dirty="0"/>
            </a:br>
            <a:r>
              <a:rPr lang="en-US" altLang="lv-LV" sz="2000" dirty="0"/>
              <a:t>    else replace previous pair (k, </a:t>
            </a:r>
            <a:r>
              <a:rPr lang="en-US" altLang="lv-LV" sz="2000" dirty="0" err="1"/>
              <a:t>vOld</a:t>
            </a:r>
            <a:r>
              <a:rPr lang="en-US" altLang="lv-LV" sz="2000" dirty="0"/>
              <a:t>) with (</a:t>
            </a:r>
            <a:r>
              <a:rPr lang="en-US" altLang="lv-LV" sz="2000" dirty="0" err="1"/>
              <a:t>k,v</a:t>
            </a:r>
            <a:r>
              <a:rPr lang="en-US" altLang="lv-LV" sz="2000" dirty="0"/>
              <a:t>)</a:t>
            </a:r>
            <a:br>
              <a:rPr lang="en-US" altLang="lv-LV" sz="2000" dirty="0"/>
            </a:br>
            <a:r>
              <a:rPr lang="en-US" altLang="lv-LV" sz="2000" dirty="0"/>
              <a:t>    return iterator to this pair (</a:t>
            </a:r>
            <a:r>
              <a:rPr lang="en-US" altLang="lv-LV" sz="2000" dirty="0" err="1"/>
              <a:t>k,v</a:t>
            </a:r>
            <a:r>
              <a:rPr lang="en-US" altLang="lv-LV" sz="2000" dirty="0"/>
              <a:t>)</a:t>
            </a:r>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a:t>
            </a:r>
            <a:r>
              <a:rPr lang="en-US" altLang="lv-LV" sz="2000" dirty="0" smtClean="0"/>
              <a:t>M</a:t>
            </a:r>
            <a:endParaRPr lang="en-US" altLang="lv-LV" sz="2000" dirty="0">
              <a:solidFill>
                <a:schemeClr val="tx2"/>
              </a:solidFill>
            </a:endParaRPr>
          </a:p>
        </p:txBody>
      </p:sp>
    </p:spTree>
    <p:extLst>
      <p:ext uri="{BB962C8B-B14F-4D97-AF65-F5344CB8AC3E}">
        <p14:creationId xmlns:p14="http://schemas.microsoft.com/office/powerpoint/2010/main" val="275500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Dictionary</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The dictionary ADT models a searchable collection of key-element entries</a:t>
            </a:r>
          </a:p>
          <a:p>
            <a:pPr eaLnBrk="1" hangingPunct="1">
              <a:defRPr/>
            </a:pPr>
            <a:r>
              <a:rPr lang="en-US" dirty="0" smtClean="0"/>
              <a:t>The main operations of a dictionary are searching, inserting, and deleting items</a:t>
            </a:r>
          </a:p>
          <a:p>
            <a:pPr eaLnBrk="1" hangingPunct="1">
              <a:defRPr/>
            </a:pPr>
            <a:r>
              <a:rPr lang="en-US" dirty="0" smtClean="0"/>
              <a:t>Multiple items with the same key </a:t>
            </a:r>
            <a:r>
              <a:rPr lang="en-US" dirty="0" smtClean="0">
                <a:solidFill>
                  <a:schemeClr val="tx2"/>
                </a:solidFill>
              </a:rPr>
              <a:t>are</a:t>
            </a:r>
            <a:r>
              <a:rPr lang="en-US" dirty="0" smtClean="0"/>
              <a:t> allowed</a:t>
            </a:r>
          </a:p>
          <a:p>
            <a:pPr eaLnBrk="1" hangingPunct="1">
              <a:defRPr/>
            </a:pPr>
            <a:r>
              <a:rPr lang="en-US" dirty="0" smtClean="0"/>
              <a:t>Applications:</a:t>
            </a:r>
          </a:p>
          <a:p>
            <a:pPr lvl="1" eaLnBrk="1" hangingPunct="1">
              <a:defRPr/>
            </a:pPr>
            <a:r>
              <a:rPr lang="en-US" dirty="0" smtClean="0"/>
              <a:t>word-definition pairs</a:t>
            </a:r>
          </a:p>
          <a:p>
            <a:pPr lvl="1" eaLnBrk="1" hangingPunct="1">
              <a:defRPr/>
            </a:pPr>
            <a:r>
              <a:rPr lang="en-US" dirty="0" smtClean="0"/>
              <a:t>credit card authorizations</a:t>
            </a:r>
          </a:p>
          <a:p>
            <a:pPr lvl="1" eaLnBrk="1" hangingPunct="1">
              <a:defRPr/>
            </a:pPr>
            <a:r>
              <a:rPr lang="en-US" dirty="0" smtClean="0"/>
              <a:t>DNS mapping of host names (e.g., datastructures.net) to internet IP addresses (e.g., 128.148.34.101)</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448EF6-8709-455A-86AF-71C4582FDA03}" type="slidenum">
              <a:rPr lang="en-US" altLang="lv-LV" sz="1400"/>
              <a:pPr eaLnBrk="1" hangingPunct="1"/>
              <a:t>7</a:t>
            </a:fld>
            <a:endParaRPr lang="en-US" altLang="lv-LV" sz="1400"/>
          </a:p>
        </p:txBody>
      </p:sp>
    </p:spTree>
    <p:extLst>
      <p:ext uri="{BB962C8B-B14F-4D97-AF65-F5344CB8AC3E}">
        <p14:creationId xmlns:p14="http://schemas.microsoft.com/office/powerpoint/2010/main" val="4033797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050"/>
          <p:cNvSpPr>
            <a:spLocks noGrp="1" noChangeArrowheads="1"/>
          </p:cNvSpPr>
          <p:nvPr>
            <p:ph type="title"/>
          </p:nvPr>
        </p:nvSpPr>
        <p:spPr/>
        <p:txBody>
          <a:bodyPr/>
          <a:lstStyle/>
          <a:p>
            <a:pPr eaLnBrk="1" hangingPunct="1"/>
            <a:r>
              <a:rPr lang="en-US" altLang="lv-LV" dirty="0" smtClean="0"/>
              <a:t>Dictionary ADT</a:t>
            </a:r>
          </a:p>
        </p:txBody>
      </p:sp>
      <p:sp>
        <p:nvSpPr>
          <p:cNvPr id="6149" name="Rectangle 2052"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eaLnBrk="1" hangingPunct="1">
              <a:lnSpc>
                <a:spcPct val="110000"/>
              </a:lnSpc>
            </a:pPr>
            <a:r>
              <a:rPr lang="en-US" altLang="lv-LV" sz="2000" b="1" dirty="0" smtClean="0">
                <a:solidFill>
                  <a:schemeClr val="tx2"/>
                </a:solidFill>
              </a:rPr>
              <a:t>find</a:t>
            </a:r>
            <a:r>
              <a:rPr lang="en-US" altLang="lv-LV" sz="2000" b="1" dirty="0" smtClean="0"/>
              <a:t>(k</a:t>
            </a:r>
            <a:r>
              <a:rPr lang="en-US" altLang="lv-LV" sz="2000" b="1" dirty="0"/>
              <a:t>): </a:t>
            </a:r>
            <a:r>
              <a:rPr lang="lv-LV" altLang="lv-LV" sz="2000" b="1" dirty="0" smtClean="0"/>
              <a:t/>
            </a:r>
            <a:br>
              <a:rPr lang="lv-LV" altLang="lv-LV" sz="2000" b="1" dirty="0" smtClean="0"/>
            </a:br>
            <a:r>
              <a:rPr lang="lv-LV" altLang="lv-LV" sz="2000" b="1" dirty="0" smtClean="0"/>
              <a:t>    </a:t>
            </a:r>
            <a:r>
              <a:rPr lang="en-US" altLang="lv-LV" sz="2000" dirty="0" smtClean="0"/>
              <a:t>if </a:t>
            </a:r>
            <a:r>
              <a:rPr lang="en-US" altLang="lv-LV" sz="2000" dirty="0"/>
              <a:t>there is an entry with key k,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an iterator to it, </a:t>
            </a:r>
            <a:r>
              <a:rPr lang="lv-LV" altLang="lv-LV" sz="2000" dirty="0" smtClean="0"/>
              <a:t/>
            </a:r>
            <a:br>
              <a:rPr lang="lv-LV" altLang="lv-LV" sz="2000" dirty="0" smtClean="0"/>
            </a:br>
            <a:r>
              <a:rPr lang="lv-LV" altLang="lv-LV" sz="2000" dirty="0" smtClean="0"/>
              <a:t>    </a:t>
            </a:r>
            <a:r>
              <a:rPr lang="en-US" altLang="lv-LV" sz="2000" dirty="0" smtClean="0"/>
              <a:t>else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the special iterator </a:t>
            </a:r>
            <a:r>
              <a:rPr lang="en-US" altLang="lv-LV" sz="2000" dirty="0">
                <a:solidFill>
                  <a:schemeClr val="tx2"/>
                </a:solidFill>
              </a:rPr>
              <a:t>end</a:t>
            </a:r>
            <a:r>
              <a:rPr lang="en-US" altLang="lv-LV" sz="2000" dirty="0"/>
              <a:t> </a:t>
            </a:r>
          </a:p>
          <a:p>
            <a:pPr eaLnBrk="1" hangingPunct="1">
              <a:lnSpc>
                <a:spcPct val="110000"/>
              </a:lnSpc>
            </a:pPr>
            <a:r>
              <a:rPr lang="en-US" altLang="lv-LV" sz="2000" b="1" dirty="0" err="1">
                <a:solidFill>
                  <a:schemeClr val="tx2"/>
                </a:solidFill>
              </a:rPr>
              <a:t>findAll</a:t>
            </a:r>
            <a:r>
              <a:rPr lang="en-US" altLang="lv-LV" sz="2000" b="1" dirty="0"/>
              <a:t>(k):</a:t>
            </a:r>
            <a:r>
              <a:rPr lang="en-US" altLang="lv-LV" sz="2000" dirty="0"/>
              <a:t>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iterators b and e such that all entries with key k are in the iterator range [b, e) </a:t>
            </a:r>
            <a:r>
              <a:rPr lang="lv-LV" altLang="lv-LV" sz="2000" dirty="0" smtClean="0"/>
              <a:t/>
            </a:r>
            <a:br>
              <a:rPr lang="lv-LV" altLang="lv-LV" sz="2000" dirty="0" smtClean="0"/>
            </a:br>
            <a:r>
              <a:rPr lang="lv-LV" altLang="lv-LV" sz="2000" dirty="0" smtClean="0"/>
              <a:t>        </a:t>
            </a:r>
            <a:r>
              <a:rPr lang="en-US" altLang="lv-LV" sz="2000" dirty="0" smtClean="0"/>
              <a:t>starting </a:t>
            </a:r>
            <a:r>
              <a:rPr lang="en-US" altLang="lv-LV" sz="2000" dirty="0"/>
              <a:t>at b and ending just prior to e</a:t>
            </a:r>
          </a:p>
          <a:p>
            <a:pPr eaLnBrk="1" hangingPunct="1">
              <a:lnSpc>
                <a:spcPct val="110000"/>
              </a:lnSpc>
            </a:pPr>
            <a:r>
              <a:rPr lang="en-US" altLang="lv-LV" sz="2000" b="1" dirty="0">
                <a:solidFill>
                  <a:schemeClr val="tx2"/>
                </a:solidFill>
              </a:rPr>
              <a:t>put</a:t>
            </a:r>
            <a:r>
              <a:rPr lang="en-US" altLang="lv-LV" sz="2000" b="1" dirty="0"/>
              <a:t>(k, o): </a:t>
            </a:r>
            <a:r>
              <a:rPr lang="en-US" altLang="lv-LV" sz="2000" dirty="0" smtClean="0"/>
              <a:t>inserts </a:t>
            </a:r>
            <a:r>
              <a:rPr lang="en-US" altLang="lv-LV" sz="2000" dirty="0"/>
              <a:t>and returns an iterator to it</a:t>
            </a:r>
          </a:p>
          <a:p>
            <a:pPr eaLnBrk="1" hangingPunct="1">
              <a:lnSpc>
                <a:spcPct val="110000"/>
              </a:lnSpc>
            </a:pPr>
            <a:r>
              <a:rPr lang="en-US" altLang="lv-LV" sz="2000" b="1" dirty="0">
                <a:solidFill>
                  <a:schemeClr val="tx2"/>
                </a:solidFill>
              </a:rPr>
              <a:t>erase</a:t>
            </a:r>
            <a:r>
              <a:rPr lang="en-US" altLang="lv-LV" sz="2000" b="1" dirty="0"/>
              <a:t>(k):</a:t>
            </a:r>
            <a:r>
              <a:rPr lang="en-US" altLang="lv-LV" sz="2000" dirty="0"/>
              <a:t> remove an entry with key k</a:t>
            </a:r>
          </a:p>
          <a:p>
            <a:pPr eaLnBrk="1" hangingPunct="1">
              <a:lnSpc>
                <a:spcPct val="110000"/>
              </a:lnSpc>
            </a:pPr>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the beginning and end of the dictionary</a:t>
            </a:r>
          </a:p>
          <a:p>
            <a:pPr eaLnBrk="1" hangingPunct="1">
              <a:lnSpc>
                <a:spcPct val="110000"/>
              </a:lnSpc>
            </a:pPr>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7679439-FB12-46CB-87A6-EDA953744F74}" type="slidenum">
              <a:rPr lang="en-US" altLang="lv-LV" sz="1400"/>
              <a:pPr eaLnBrk="1" hangingPunct="1"/>
              <a:t>8</a:t>
            </a:fld>
            <a:endParaRPr lang="en-US" altLang="lv-LV" sz="1400"/>
          </a:p>
        </p:txBody>
      </p:sp>
    </p:spTree>
    <p:extLst>
      <p:ext uri="{BB962C8B-B14F-4D97-AF65-F5344CB8AC3E}">
        <p14:creationId xmlns:p14="http://schemas.microsoft.com/office/powerpoint/2010/main" val="38670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lv-LV" altLang="lv-LV" dirty="0" smtClean="0"/>
              <a:t>Dictionary </a:t>
            </a:r>
            <a:r>
              <a:rPr lang="en-US" altLang="lv-LV" dirty="0"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lang="en-US" altLang="lv-LV" sz="2000" dirty="0">
                <a:solidFill>
                  <a:schemeClr val="tx2"/>
                </a:solidFill>
              </a:rPr>
              <a:t>Operation		Output		Dictionary</a:t>
            </a:r>
            <a:r>
              <a:rPr lang="en-US" altLang="lv-LV" sz="2000" b="1" dirty="0"/>
              <a:t>	</a:t>
            </a:r>
          </a:p>
          <a:p>
            <a:pPr eaLnBrk="1" hangingPunct="1">
              <a:lnSpc>
                <a:spcPct val="80000"/>
              </a:lnSpc>
              <a:buFont typeface="Wingdings" panose="05000000000000000000" pitchFamily="2" charset="2"/>
              <a:buNone/>
            </a:pPr>
            <a:r>
              <a:rPr lang="en-US" altLang="lv-LV" sz="2000" dirty="0"/>
              <a:t>put(5,A)		(5,A)		(5,A)	</a:t>
            </a:r>
          </a:p>
          <a:p>
            <a:pPr eaLnBrk="1" hangingPunct="1">
              <a:lnSpc>
                <a:spcPct val="80000"/>
              </a:lnSpc>
              <a:buFont typeface="Wingdings" panose="05000000000000000000" pitchFamily="2" charset="2"/>
              <a:buNone/>
            </a:pPr>
            <a:r>
              <a:rPr lang="en-US" altLang="lv-LV" sz="2000" dirty="0"/>
              <a:t>put(7,B)		(7,B)		(5,A),(7,B)	</a:t>
            </a:r>
          </a:p>
          <a:p>
            <a:pPr eaLnBrk="1" hangingPunct="1">
              <a:lnSpc>
                <a:spcPct val="80000"/>
              </a:lnSpc>
              <a:buFont typeface="Wingdings" panose="05000000000000000000" pitchFamily="2" charset="2"/>
              <a:buNone/>
            </a:pPr>
            <a:r>
              <a:rPr lang="en-US" altLang="lv-LV" sz="2000" dirty="0"/>
              <a:t>put(2,C)		(2,C)		(5,A),(7,B),(2,C)	</a:t>
            </a:r>
          </a:p>
          <a:p>
            <a:pPr eaLnBrk="1" hangingPunct="1">
              <a:lnSpc>
                <a:spcPct val="80000"/>
              </a:lnSpc>
              <a:buFont typeface="Wingdings" panose="05000000000000000000" pitchFamily="2" charset="2"/>
              <a:buNone/>
            </a:pPr>
            <a:r>
              <a:rPr lang="en-US" altLang="lv-LV" sz="2000" dirty="0"/>
              <a:t>put(8,D)		(8,D)		(5,A),(7,B),(2,C),(8,D)</a:t>
            </a:r>
          </a:p>
          <a:p>
            <a:pPr eaLnBrk="1" hangingPunct="1">
              <a:lnSpc>
                <a:spcPct val="80000"/>
              </a:lnSpc>
              <a:buFont typeface="Wingdings" panose="05000000000000000000" pitchFamily="2" charset="2"/>
              <a:buNone/>
            </a:pPr>
            <a:r>
              <a:rPr lang="en-US" altLang="lv-LV" sz="2000" dirty="0"/>
              <a:t>put(2,E)		(2,E)		(5,A),(7,B),(2,C),(8,D),(2,E)</a:t>
            </a:r>
          </a:p>
          <a:p>
            <a:pPr eaLnBrk="1" hangingPunct="1">
              <a:lnSpc>
                <a:spcPct val="80000"/>
              </a:lnSpc>
              <a:buFont typeface="Wingdings" panose="05000000000000000000" pitchFamily="2" charset="2"/>
              <a:buNone/>
            </a:pPr>
            <a:r>
              <a:rPr lang="en-US" altLang="lv-LV" sz="2000" dirty="0"/>
              <a:t>find(7)		</a:t>
            </a:r>
            <a:r>
              <a:rPr lang="en-US" altLang="lv-LV" sz="2000" dirty="0" smtClean="0"/>
              <a:t>(</a:t>
            </a:r>
            <a:r>
              <a:rPr lang="en-US" altLang="lv-LV" sz="2000" dirty="0"/>
              <a:t>7,B)		(5,A),(7,B),(2,C),(8,D),(2,E)</a:t>
            </a:r>
          </a:p>
          <a:p>
            <a:pPr eaLnBrk="1" hangingPunct="1">
              <a:lnSpc>
                <a:spcPct val="80000"/>
              </a:lnSpc>
              <a:buFont typeface="Wingdings" panose="05000000000000000000" pitchFamily="2" charset="2"/>
              <a:buNone/>
            </a:pPr>
            <a:r>
              <a:rPr lang="en-US" altLang="lv-LV" sz="2000" dirty="0"/>
              <a:t>find(4)		</a:t>
            </a:r>
            <a:r>
              <a:rPr lang="en-US" altLang="lv-LV" sz="2000" b="1" dirty="0" smtClean="0"/>
              <a:t>end</a:t>
            </a:r>
            <a:r>
              <a:rPr lang="en-US" altLang="lv-LV" sz="2000" b="1" dirty="0"/>
              <a:t>		</a:t>
            </a:r>
            <a:r>
              <a:rPr lang="en-US" altLang="lv-LV" sz="2000" dirty="0"/>
              <a:t>(5,A),(7,B),(2,C),(8,D),(2,E)</a:t>
            </a:r>
          </a:p>
          <a:p>
            <a:pPr eaLnBrk="1" hangingPunct="1">
              <a:lnSpc>
                <a:spcPct val="80000"/>
              </a:lnSpc>
              <a:buFont typeface="Wingdings" panose="05000000000000000000" pitchFamily="2" charset="2"/>
              <a:buNone/>
            </a:pPr>
            <a:r>
              <a:rPr lang="en-US" altLang="lv-LV" sz="2000" dirty="0"/>
              <a:t>find(2)		</a:t>
            </a:r>
            <a:r>
              <a:rPr lang="en-US" altLang="lv-LV" sz="2000" dirty="0" smtClean="0"/>
              <a:t>(</a:t>
            </a:r>
            <a:r>
              <a:rPr lang="en-US" altLang="lv-LV" sz="2000" dirty="0"/>
              <a:t>2,C)		(5,A),(7,B),(2,C),(8,D),(2,E)</a:t>
            </a:r>
          </a:p>
          <a:p>
            <a:pPr eaLnBrk="1" hangingPunct="1">
              <a:lnSpc>
                <a:spcPct val="80000"/>
              </a:lnSpc>
              <a:buFont typeface="Wingdings" panose="05000000000000000000" pitchFamily="2" charset="2"/>
              <a:buNone/>
            </a:pPr>
            <a:r>
              <a:rPr lang="en-US" altLang="lv-LV" sz="2000" dirty="0" err="1"/>
              <a:t>findAll</a:t>
            </a:r>
            <a:r>
              <a:rPr lang="en-US" altLang="lv-LV" sz="2000" dirty="0"/>
              <a:t>(2)		{(2,C),(2,E)}	(5,A),(7,B),(2,C),(8,D),(2,E)</a:t>
            </a:r>
          </a:p>
          <a:p>
            <a:pPr eaLnBrk="1" hangingPunct="1">
              <a:lnSpc>
                <a:spcPct val="80000"/>
              </a:lnSpc>
              <a:buFont typeface="Wingdings" panose="05000000000000000000" pitchFamily="2" charset="2"/>
              <a:buNone/>
            </a:pPr>
            <a:r>
              <a:rPr lang="en-US" altLang="lv-LV" sz="2000" dirty="0"/>
              <a:t>size()		</a:t>
            </a:r>
            <a:r>
              <a:rPr lang="en-US" altLang="lv-LV" sz="2000" dirty="0" smtClean="0"/>
              <a:t>5</a:t>
            </a:r>
            <a:r>
              <a:rPr lang="en-US" altLang="lv-LV" sz="2000" dirty="0"/>
              <a:t>		(5,A),(7,B),(2,C),(8,D),(2,E)</a:t>
            </a:r>
          </a:p>
          <a:p>
            <a:pPr eaLnBrk="1" hangingPunct="1">
              <a:lnSpc>
                <a:spcPct val="80000"/>
              </a:lnSpc>
              <a:buFont typeface="Wingdings" panose="05000000000000000000" pitchFamily="2" charset="2"/>
              <a:buNone/>
            </a:pPr>
            <a:r>
              <a:rPr lang="en-US" altLang="lv-LV" sz="2000" dirty="0"/>
              <a:t>erase(5)		—		(7,B),(2,C),(8,D),(2,E)</a:t>
            </a:r>
          </a:p>
          <a:p>
            <a:pPr eaLnBrk="1" hangingPunct="1">
              <a:lnSpc>
                <a:spcPct val="80000"/>
              </a:lnSpc>
              <a:buFont typeface="Wingdings" panose="05000000000000000000" pitchFamily="2" charset="2"/>
              <a:buNone/>
            </a:pPr>
            <a:r>
              <a:rPr lang="en-US" altLang="lv-LV" sz="2000" dirty="0"/>
              <a:t>find(5)		</a:t>
            </a:r>
            <a:r>
              <a:rPr lang="en-US" altLang="lv-LV" sz="2000" b="1" dirty="0" smtClean="0"/>
              <a:t>end</a:t>
            </a:r>
            <a:r>
              <a:rPr lang="en-US" altLang="lv-LV" sz="2000" b="1" dirty="0"/>
              <a:t>		</a:t>
            </a:r>
            <a:r>
              <a:rPr lang="en-US" altLang="lv-LV" sz="2000" dirty="0"/>
              <a:t>(7,B),(2,C),(8,D),(2,E)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4C8358-02A9-49E8-97FB-91B47F579A19}" type="slidenum">
              <a:rPr lang="en-US" altLang="lv-LV" sz="1400"/>
              <a:pPr eaLnBrk="1" hangingPunct="1"/>
              <a:t>9</a:t>
            </a:fld>
            <a:endParaRPr lang="en-US" altLang="lv-LV" sz="1400"/>
          </a:p>
        </p:txBody>
      </p:sp>
    </p:spTree>
    <p:extLst>
      <p:ext uri="{BB962C8B-B14F-4D97-AF65-F5344CB8AC3E}">
        <p14:creationId xmlns:p14="http://schemas.microsoft.com/office/powerpoint/2010/main" val="4205952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3149</Words>
  <Application>Microsoft Office PowerPoint</Application>
  <PresentationFormat>Widescreen</PresentationFormat>
  <Paragraphs>424</Paragraphs>
  <Slides>42</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ＭＳ Ｐゴシック</vt:lpstr>
      <vt:lpstr>Arial</vt:lpstr>
      <vt:lpstr>Calibri</vt:lpstr>
      <vt:lpstr>Calibri Light</vt:lpstr>
      <vt:lpstr>Cambria Math</vt:lpstr>
      <vt:lpstr>Symbol</vt:lpstr>
      <vt:lpstr>Tahoma</vt:lpstr>
      <vt:lpstr>Times New Roman</vt:lpstr>
      <vt:lpstr>Wingdings</vt:lpstr>
      <vt:lpstr>Office Theme</vt:lpstr>
      <vt:lpstr>Equation</vt:lpstr>
      <vt:lpstr>Maps, Dictionaries, Hashing</vt:lpstr>
      <vt:lpstr>Objectives</vt:lpstr>
      <vt:lpstr>Maps</vt:lpstr>
      <vt:lpstr>Entry and Map ADT</vt:lpstr>
      <vt:lpstr>Map ADT Example</vt:lpstr>
      <vt:lpstr>Set ADT</vt:lpstr>
      <vt:lpstr>Dictionary</vt:lpstr>
      <vt:lpstr>Dictionary ADT</vt:lpstr>
      <vt:lpstr>Dictionary Example</vt:lpstr>
      <vt:lpstr>Unsorted List as a Map</vt:lpstr>
      <vt:lpstr>The find Algorithm</vt:lpstr>
      <vt:lpstr>The put Algorithm</vt:lpstr>
      <vt:lpstr>The erase Algorithm</vt:lpstr>
      <vt:lpstr>Performance of a List-Based Map</vt:lpstr>
      <vt:lpstr>A List-Based Dictionary</vt:lpstr>
      <vt:lpstr>The find, put, erase Algorithms</vt:lpstr>
      <vt:lpstr>Sorted Array or Sorted List Implementation</vt:lpstr>
      <vt:lpstr>Binary Search</vt:lpstr>
      <vt:lpstr>SortedMap, SortedSet Implementations</vt:lpstr>
      <vt:lpstr>What is Hashing?</vt:lpstr>
      <vt:lpstr>Typically Hash Functions are not Perfect</vt:lpstr>
      <vt:lpstr>Collisions</vt:lpstr>
      <vt:lpstr>Hash Functions</vt:lpstr>
      <vt:lpstr>Hash Functions and Hash Tables</vt:lpstr>
      <vt:lpstr>Hash Functions: Multiplication Method</vt:lpstr>
      <vt:lpstr>Example</vt:lpstr>
      <vt:lpstr>Hash Functions</vt:lpstr>
      <vt:lpstr>Hash Codes</vt:lpstr>
      <vt:lpstr>Hash Codes (cont.)</vt:lpstr>
      <vt:lpstr>Compression Functions</vt:lpstr>
      <vt:lpstr>Hash Tables for Dictionary ADTs</vt:lpstr>
      <vt:lpstr>Mod-Division in Hash Functions</vt:lpstr>
      <vt:lpstr>Folding in Hash Functions – 1 </vt:lpstr>
      <vt:lpstr>Folding in Hash Functions – 2 </vt:lpstr>
      <vt:lpstr>Folding in Hash Functions – 3 </vt:lpstr>
      <vt:lpstr>Mid-Square Approach</vt:lpstr>
      <vt:lpstr>Extraction Approach</vt:lpstr>
      <vt:lpstr>Radix Transformation Approach</vt:lpstr>
      <vt:lpstr>Universal Hash Functions – 1 </vt:lpstr>
      <vt:lpstr>Universal Hash Funnctions – 2 </vt:lpstr>
      <vt:lpstr>Universal Hash Functions – 3 </vt:lpstr>
      <vt:lpstr>Cryptographic Hash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160</cp:revision>
  <dcterms:created xsi:type="dcterms:W3CDTF">2021-01-03T18:25:44Z</dcterms:created>
  <dcterms:modified xsi:type="dcterms:W3CDTF">2022-04-04T16:14:41Z</dcterms:modified>
</cp:coreProperties>
</file>