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1A98373-CFC4-468C-B56A-8BCB53EAE2F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Linear Probing" id="{40CFF9B9-7BC1-497B-9033-202117D98BC2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Double Hashing" id="{94B02DAE-000D-4689-AB3D-7BCD680AB62E}">
          <p14:sldIdLst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Chaining" id="{6BCE08BB-8D83-4352-9816-3DC194F019B5}">
          <p14:sldIdLst>
            <p14:sldId id="280"/>
            <p14:sldId id="281"/>
            <p14:sldId id="282"/>
            <p14:sldId id="283"/>
            <p14:sldId id="284"/>
          </p14:sldIdLst>
        </p14:section>
        <p14:section name="Cuckoo Hashing" id="{6EEA09F4-D957-4D28-973F-3A46006A1518}">
          <p14:sldIdLst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Dynamic Hashing" id="{337C505B-6C12-4944-8DC0-CBCF958FB06E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00FF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179" autoAdjust="0"/>
    <p:restoredTop sz="62759" autoAdjust="0"/>
  </p:normalViewPr>
  <p:slideViewPr>
    <p:cSldViewPr snapToGrid="0">
      <p:cViewPr varScale="1">
        <p:scale>
          <a:sx n="61" d="100"/>
          <a:sy n="6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6C08E-8AD4-46C5-BAC9-3D04C6463705}" type="datetimeFigureOut">
              <a:rPr lang="lv-LV" smtClean="0"/>
              <a:t>20.04.2022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66039-0D76-41FD-AC12-640C7F3A8E5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0676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57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7764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7223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635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3984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5264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8815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2495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4548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One method in particular for which rehashing is important is </a:t>
            </a:r>
            <a:r>
              <a:rPr lang="en-US" b="1" i="1" dirty="0" smtClean="0"/>
              <a:t>cuckoo hashing</a:t>
            </a:r>
            <a:r>
              <a:rPr lang="en-US" dirty="0" smtClean="0"/>
              <a:t>, first described by </a:t>
            </a:r>
            <a:r>
              <a:rPr lang="en-US" dirty="0" err="1" smtClean="0"/>
              <a:t>Rasmus</a:t>
            </a:r>
            <a:r>
              <a:rPr lang="en-US" dirty="0" smtClean="0"/>
              <a:t> </a:t>
            </a:r>
            <a:r>
              <a:rPr lang="en-US" dirty="0" err="1" smtClean="0"/>
              <a:t>Pagh</a:t>
            </a:r>
            <a:r>
              <a:rPr lang="en-US" dirty="0" smtClean="0"/>
              <a:t> and </a:t>
            </a:r>
            <a:r>
              <a:rPr lang="en-US" dirty="0" err="1" smtClean="0"/>
              <a:t>Flemming</a:t>
            </a:r>
            <a:r>
              <a:rPr lang="en-US" dirty="0" smtClean="0"/>
              <a:t> </a:t>
            </a:r>
            <a:r>
              <a:rPr lang="en-US" dirty="0" err="1" smtClean="0"/>
              <a:t>Rodler</a:t>
            </a:r>
            <a:r>
              <a:rPr lang="en-US" dirty="0" smtClean="0"/>
              <a:t> in 2001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417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621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3068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970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819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7200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9670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 smtClean="0"/>
              <a:t>https://courses.csail.mit.edu/6.006/fall09/lecture_notes/lecture01.pdf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9071757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lv-LV" b="1" dirty="0" smtClean="0"/>
              <a:t>Hysteresis Effect:</a:t>
            </a:r>
            <a:r>
              <a:rPr lang="lv-LV" dirty="0" smtClean="0"/>
              <a:t> Growing the table does not follow the same path as shrinking the table.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7278106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253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3341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5824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701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Processing fixed bodies of data occurs frequently in a variety of applications</a:t>
            </a:r>
          </a:p>
          <a:p>
            <a:r>
              <a:rPr lang="en-US" dirty="0" smtClean="0"/>
              <a:t>Dictionaries and tables of reserved words in compilers are among several examples</a:t>
            </a:r>
          </a:p>
          <a:p>
            <a:r>
              <a:rPr lang="en-US" dirty="0" smtClean="0"/>
              <a:t>Creating perfect hash functions requires a great deal of work</a:t>
            </a:r>
          </a:p>
          <a:p>
            <a:r>
              <a:rPr lang="en-US" dirty="0" smtClean="0"/>
              <a:t>Such functions are rare; as we saw earlier, for 50 elements in a 100-position array, only 1 function in a million is perfect</a:t>
            </a:r>
          </a:p>
          <a:p>
            <a:r>
              <a:rPr lang="en-US" dirty="0" smtClean="0"/>
              <a:t>All the other functions will lead to collisions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2007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1637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440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4792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8968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8340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1470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700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54992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6311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9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2260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4485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6891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15589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92540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19349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78781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734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549183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466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544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Notice that though we obtain better results with this approach, we don’t avoid clustering entirely</a:t>
            </a:r>
          </a:p>
          <a:p>
            <a:pPr lvl="1">
              <a:spcBef>
                <a:spcPts val="24"/>
              </a:spcBef>
            </a:pPr>
            <a:r>
              <a:rPr lang="en-US" dirty="0" smtClean="0"/>
              <a:t>This is because the same probe sequence is used for any collision, creating </a:t>
            </a:r>
            <a:r>
              <a:rPr lang="en-US" b="1" i="1" dirty="0" smtClean="0"/>
              <a:t>secondary clusters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34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831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20.04.2022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1895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20.04.2022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0558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20.04.2022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086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20.04.2022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3022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20.04.2022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8711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20.04.2022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044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20.04.2022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724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20.04.2022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6670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20.04.2022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5597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20.04.2022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0645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20.04.2022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8013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EB7B1-3A76-4692-AABD-C23989DC5F71}" type="datetimeFigureOut">
              <a:rPr lang="lv-LV" smtClean="0"/>
              <a:t>20.04.2022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0053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 smtClean="0"/>
              <a:t>Collision Handling</a:t>
            </a:r>
            <a:endParaRPr lang="lv-LV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lv-LV" dirty="0" smtClean="0"/>
              <a:t>Perfect Hash Functions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lv-LV" dirty="0" smtClean="0"/>
              <a:t>Separate Chaining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lv-LV" dirty="0" smtClean="0"/>
              <a:t>Linear Probing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lv-LV" dirty="0" smtClean="0"/>
              <a:t>Double </a:t>
            </a:r>
            <a:r>
              <a:rPr lang="lv-LV" dirty="0"/>
              <a:t>Hashing</a:t>
            </a:r>
          </a:p>
        </p:txBody>
      </p:sp>
    </p:spTree>
    <p:extLst>
      <p:ext uri="{BB962C8B-B14F-4D97-AF65-F5344CB8AC3E}">
        <p14:creationId xmlns:p14="http://schemas.microsoft.com/office/powerpoint/2010/main" val="218090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Linear Probing</a:t>
            </a:r>
          </a:p>
        </p:txBody>
      </p:sp>
      <p:sp>
        <p:nvSpPr>
          <p:cNvPr id="1741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lv-LV" sz="2000" b="1" dirty="0">
                <a:solidFill>
                  <a:schemeClr val="tx2"/>
                </a:solidFill>
              </a:rPr>
              <a:t>Open addressing</a:t>
            </a:r>
            <a:r>
              <a:rPr lang="en-US" altLang="lv-LV" sz="2000" b="1" dirty="0"/>
              <a:t>:</a:t>
            </a:r>
            <a:r>
              <a:rPr lang="en-US" altLang="lv-LV" sz="2000" dirty="0"/>
              <a:t> </a:t>
            </a:r>
            <a:r>
              <a:rPr lang="lv-LV" altLang="lv-LV" sz="2000" dirty="0" smtClean="0"/>
              <a:t>Opposed to "separate chaining" – </a:t>
            </a:r>
            <a:r>
              <a:rPr lang="en-US" altLang="lv-LV" sz="2000" dirty="0" smtClean="0"/>
              <a:t>the</a:t>
            </a:r>
            <a:r>
              <a:rPr lang="lv-LV" altLang="lv-LV" sz="2000" dirty="0" smtClean="0"/>
              <a:t> </a:t>
            </a:r>
            <a:r>
              <a:rPr lang="en-US" altLang="lv-LV" sz="2000" dirty="0" smtClean="0"/>
              <a:t>colliding </a:t>
            </a:r>
            <a:r>
              <a:rPr lang="en-US" altLang="lv-LV" sz="2000" dirty="0"/>
              <a:t>item is placed in a different cell of the table</a:t>
            </a:r>
            <a:endParaRPr lang="en-US" altLang="lv-LV" sz="2000" b="1" dirty="0"/>
          </a:p>
          <a:p>
            <a:pPr eaLnBrk="1" hangingPunct="1"/>
            <a:r>
              <a:rPr lang="en-US" altLang="lv-LV" sz="2000" dirty="0">
                <a:solidFill>
                  <a:schemeClr val="tx2"/>
                </a:solidFill>
              </a:rPr>
              <a:t>Linear probing:</a:t>
            </a:r>
            <a:r>
              <a:rPr lang="en-US" altLang="lv-LV" sz="2000" dirty="0"/>
              <a:t> handles collisions by placing the colliding item in the next (circularly) available table cell</a:t>
            </a:r>
          </a:p>
          <a:p>
            <a:pPr eaLnBrk="1" hangingPunct="1"/>
            <a:r>
              <a:rPr lang="en-US" altLang="lv-LV" sz="2000" dirty="0"/>
              <a:t>Each table cell inspected is referred to as a “probe”</a:t>
            </a:r>
          </a:p>
          <a:p>
            <a:pPr eaLnBrk="1" hangingPunct="1"/>
            <a:r>
              <a:rPr lang="en-US" altLang="lv-LV" sz="2000" dirty="0"/>
              <a:t>Colliding items lump together, causing future collisions to cause a longer sequence of probes</a:t>
            </a:r>
          </a:p>
        </p:txBody>
      </p:sp>
      <p:sp>
        <p:nvSpPr>
          <p:cNvPr id="17414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sz="half" idx="2"/>
          </p:nvPr>
        </p:nvSpPr>
        <p:spPr>
          <a:xfrm>
            <a:off x="6604000" y="1752600"/>
            <a:ext cx="4978400" cy="1928814"/>
          </a:xfrm>
        </p:spPr>
        <p:txBody>
          <a:bodyPr/>
          <a:lstStyle/>
          <a:p>
            <a:pPr eaLnBrk="1" hangingPunct="1"/>
            <a:r>
              <a:rPr lang="en-US" altLang="lv-LV" dirty="0" smtClean="0"/>
              <a:t>Example:</a:t>
            </a:r>
          </a:p>
          <a:p>
            <a:pPr lvl="1" eaLnBrk="1" hangingPunct="1"/>
            <a:r>
              <a:rPr lang="en-US" altLang="lv-LV" b="1" i="1" dirty="0" smtClean="0">
                <a:latin typeface="Times New Roman" panose="02020603050405020304" pitchFamily="18" charset="0"/>
              </a:rPr>
              <a:t>h</a:t>
            </a:r>
            <a:r>
              <a:rPr lang="en-US" altLang="lv-LV" dirty="0" smtClean="0">
                <a:latin typeface="Times New Roman" panose="02020603050405020304" pitchFamily="18" charset="0"/>
              </a:rPr>
              <a:t>(</a:t>
            </a:r>
            <a:r>
              <a:rPr lang="en-US" altLang="lv-LV" b="1" i="1" dirty="0" smtClean="0">
                <a:latin typeface="Times New Roman" panose="02020603050405020304" pitchFamily="18" charset="0"/>
              </a:rPr>
              <a:t>x</a:t>
            </a:r>
            <a:r>
              <a:rPr lang="en-US" altLang="lv-LV" dirty="0" smtClean="0">
                <a:latin typeface="Times New Roman" panose="02020603050405020304" pitchFamily="18" charset="0"/>
              </a:rPr>
              <a:t>) </a:t>
            </a:r>
            <a:r>
              <a:rPr lang="en-US" altLang="lv-LV" dirty="0" smtClean="0">
                <a:latin typeface="Symbol" panose="05050102010706020507" pitchFamily="18" charset="2"/>
              </a:rPr>
              <a:t>=</a:t>
            </a:r>
            <a:r>
              <a:rPr lang="en-US" altLang="lv-LV" b="1" i="1" dirty="0" smtClean="0">
                <a:latin typeface="Times New Roman" panose="02020603050405020304" pitchFamily="18" charset="0"/>
              </a:rPr>
              <a:t> x </a:t>
            </a:r>
            <a:r>
              <a:rPr lang="en-US" altLang="lv-LV" dirty="0" smtClean="0">
                <a:latin typeface="Times New Roman" panose="02020603050405020304" pitchFamily="18" charset="0"/>
              </a:rPr>
              <a:t>mod</a:t>
            </a:r>
            <a:r>
              <a:rPr lang="en-US" altLang="lv-LV" b="1" i="1" dirty="0" smtClean="0">
                <a:latin typeface="Times New Roman" panose="02020603050405020304" pitchFamily="18" charset="0"/>
              </a:rPr>
              <a:t> </a:t>
            </a:r>
            <a:r>
              <a:rPr lang="en-US" altLang="lv-LV" dirty="0" smtClean="0">
                <a:latin typeface="Times New Roman" panose="02020603050405020304" pitchFamily="18" charset="0"/>
              </a:rPr>
              <a:t>13</a:t>
            </a:r>
          </a:p>
          <a:p>
            <a:pPr lvl="1" eaLnBrk="1" hangingPunct="1"/>
            <a:r>
              <a:rPr lang="en-US" altLang="lv-LV" dirty="0" smtClean="0"/>
              <a:t>Insert keys 18, 41, 22, 44, 59, 32, 31, 73, in this order</a:t>
            </a:r>
          </a:p>
          <a:p>
            <a:pPr lvl="1" eaLnBrk="1" hangingPunct="1"/>
            <a:endParaRPr lang="en-US" altLang="lv-LV" dirty="0" smtClean="0"/>
          </a:p>
        </p:txBody>
      </p:sp>
      <p:sp>
        <p:nvSpPr>
          <p:cNvPr id="17415" name="Rectangle 5"/>
          <p:cNvSpPr>
            <a:spLocks noChangeArrowheads="1"/>
          </p:cNvSpPr>
          <p:nvPr/>
        </p:nvSpPr>
        <p:spPr bwMode="auto">
          <a:xfrm>
            <a:off x="64008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 </a:t>
            </a:r>
          </a:p>
        </p:txBody>
      </p:sp>
      <p:sp>
        <p:nvSpPr>
          <p:cNvPr id="17416" name="Rectangle 6"/>
          <p:cNvSpPr>
            <a:spLocks noChangeArrowheads="1"/>
          </p:cNvSpPr>
          <p:nvPr/>
        </p:nvSpPr>
        <p:spPr bwMode="auto">
          <a:xfrm>
            <a:off x="67056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 </a:t>
            </a:r>
          </a:p>
        </p:txBody>
      </p:sp>
      <p:sp>
        <p:nvSpPr>
          <p:cNvPr id="17417" name="Rectangle 7"/>
          <p:cNvSpPr>
            <a:spLocks noChangeArrowheads="1"/>
          </p:cNvSpPr>
          <p:nvPr/>
        </p:nvSpPr>
        <p:spPr bwMode="auto">
          <a:xfrm>
            <a:off x="70104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 </a:t>
            </a:r>
          </a:p>
        </p:txBody>
      </p:sp>
      <p:sp>
        <p:nvSpPr>
          <p:cNvPr id="17418" name="Rectangle 8"/>
          <p:cNvSpPr>
            <a:spLocks noChangeArrowheads="1"/>
          </p:cNvSpPr>
          <p:nvPr/>
        </p:nvSpPr>
        <p:spPr bwMode="auto">
          <a:xfrm>
            <a:off x="73152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 </a:t>
            </a:r>
          </a:p>
        </p:txBody>
      </p:sp>
      <p:sp>
        <p:nvSpPr>
          <p:cNvPr id="17419" name="Rectangle 9"/>
          <p:cNvSpPr>
            <a:spLocks noChangeArrowheads="1"/>
          </p:cNvSpPr>
          <p:nvPr/>
        </p:nvSpPr>
        <p:spPr bwMode="auto">
          <a:xfrm>
            <a:off x="76200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 </a:t>
            </a:r>
          </a:p>
        </p:txBody>
      </p:sp>
      <p:sp>
        <p:nvSpPr>
          <p:cNvPr id="17420" name="Rectangle 10"/>
          <p:cNvSpPr>
            <a:spLocks noChangeArrowheads="1"/>
          </p:cNvSpPr>
          <p:nvPr/>
        </p:nvSpPr>
        <p:spPr bwMode="auto">
          <a:xfrm>
            <a:off x="79248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 </a:t>
            </a:r>
          </a:p>
        </p:txBody>
      </p:sp>
      <p:sp>
        <p:nvSpPr>
          <p:cNvPr id="17421" name="Rectangle 11"/>
          <p:cNvSpPr>
            <a:spLocks noChangeArrowheads="1"/>
          </p:cNvSpPr>
          <p:nvPr/>
        </p:nvSpPr>
        <p:spPr bwMode="auto">
          <a:xfrm>
            <a:off x="82296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 </a:t>
            </a:r>
          </a:p>
        </p:txBody>
      </p:sp>
      <p:sp>
        <p:nvSpPr>
          <p:cNvPr id="17422" name="Rectangle 12"/>
          <p:cNvSpPr>
            <a:spLocks noChangeArrowheads="1"/>
          </p:cNvSpPr>
          <p:nvPr/>
        </p:nvSpPr>
        <p:spPr bwMode="auto">
          <a:xfrm>
            <a:off x="85344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 </a:t>
            </a:r>
          </a:p>
        </p:txBody>
      </p:sp>
      <p:sp>
        <p:nvSpPr>
          <p:cNvPr id="17423" name="Rectangle 13"/>
          <p:cNvSpPr>
            <a:spLocks noChangeArrowheads="1"/>
          </p:cNvSpPr>
          <p:nvPr/>
        </p:nvSpPr>
        <p:spPr bwMode="auto">
          <a:xfrm>
            <a:off x="88392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  </a:t>
            </a:r>
          </a:p>
        </p:txBody>
      </p:sp>
      <p:sp>
        <p:nvSpPr>
          <p:cNvPr id="17424" name="Rectangle 14"/>
          <p:cNvSpPr>
            <a:spLocks noChangeArrowheads="1"/>
          </p:cNvSpPr>
          <p:nvPr/>
        </p:nvSpPr>
        <p:spPr bwMode="auto">
          <a:xfrm>
            <a:off x="91440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 </a:t>
            </a:r>
          </a:p>
        </p:txBody>
      </p:sp>
      <p:sp>
        <p:nvSpPr>
          <p:cNvPr id="17425" name="Rectangle 15"/>
          <p:cNvSpPr>
            <a:spLocks noChangeArrowheads="1"/>
          </p:cNvSpPr>
          <p:nvPr/>
        </p:nvSpPr>
        <p:spPr bwMode="auto">
          <a:xfrm>
            <a:off x="94488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 </a:t>
            </a:r>
          </a:p>
        </p:txBody>
      </p:sp>
      <p:sp>
        <p:nvSpPr>
          <p:cNvPr id="17426" name="Rectangle 16"/>
          <p:cNvSpPr>
            <a:spLocks noChangeArrowheads="1"/>
          </p:cNvSpPr>
          <p:nvPr/>
        </p:nvSpPr>
        <p:spPr bwMode="auto">
          <a:xfrm>
            <a:off x="97536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 </a:t>
            </a:r>
          </a:p>
        </p:txBody>
      </p:sp>
      <p:sp>
        <p:nvSpPr>
          <p:cNvPr id="17427" name="Rectangle 17"/>
          <p:cNvSpPr>
            <a:spLocks noChangeArrowheads="1"/>
          </p:cNvSpPr>
          <p:nvPr/>
        </p:nvSpPr>
        <p:spPr bwMode="auto">
          <a:xfrm>
            <a:off x="100584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 </a:t>
            </a:r>
          </a:p>
        </p:txBody>
      </p:sp>
      <p:sp>
        <p:nvSpPr>
          <p:cNvPr id="17428" name="Text Box 18"/>
          <p:cNvSpPr txBox="1">
            <a:spLocks noChangeArrowheads="1"/>
          </p:cNvSpPr>
          <p:nvPr/>
        </p:nvSpPr>
        <p:spPr bwMode="auto">
          <a:xfrm>
            <a:off x="6403975" y="45339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7429" name="Text Box 19"/>
          <p:cNvSpPr txBox="1">
            <a:spLocks noChangeArrowheads="1"/>
          </p:cNvSpPr>
          <p:nvPr/>
        </p:nvSpPr>
        <p:spPr bwMode="auto">
          <a:xfrm>
            <a:off x="6705600" y="45339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7430" name="Text Box 20"/>
          <p:cNvSpPr txBox="1">
            <a:spLocks noChangeArrowheads="1"/>
          </p:cNvSpPr>
          <p:nvPr/>
        </p:nvSpPr>
        <p:spPr bwMode="auto">
          <a:xfrm>
            <a:off x="7007225" y="45339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7431" name="Text Box 21"/>
          <p:cNvSpPr txBox="1">
            <a:spLocks noChangeArrowheads="1"/>
          </p:cNvSpPr>
          <p:nvPr/>
        </p:nvSpPr>
        <p:spPr bwMode="auto">
          <a:xfrm>
            <a:off x="7308850" y="45339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7432" name="Text Box 22"/>
          <p:cNvSpPr txBox="1">
            <a:spLocks noChangeArrowheads="1"/>
          </p:cNvSpPr>
          <p:nvPr/>
        </p:nvSpPr>
        <p:spPr bwMode="auto">
          <a:xfrm>
            <a:off x="7610475" y="45339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7433" name="Text Box 23"/>
          <p:cNvSpPr txBox="1">
            <a:spLocks noChangeArrowheads="1"/>
          </p:cNvSpPr>
          <p:nvPr/>
        </p:nvSpPr>
        <p:spPr bwMode="auto">
          <a:xfrm>
            <a:off x="7912100" y="45339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7434" name="Text Box 24"/>
          <p:cNvSpPr txBox="1">
            <a:spLocks noChangeArrowheads="1"/>
          </p:cNvSpPr>
          <p:nvPr/>
        </p:nvSpPr>
        <p:spPr bwMode="auto">
          <a:xfrm>
            <a:off x="8213725" y="45339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7435" name="Text Box 25"/>
          <p:cNvSpPr txBox="1">
            <a:spLocks noChangeArrowheads="1"/>
          </p:cNvSpPr>
          <p:nvPr/>
        </p:nvSpPr>
        <p:spPr bwMode="auto">
          <a:xfrm>
            <a:off x="8515350" y="45339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7436" name="Text Box 26"/>
          <p:cNvSpPr txBox="1">
            <a:spLocks noChangeArrowheads="1"/>
          </p:cNvSpPr>
          <p:nvPr/>
        </p:nvSpPr>
        <p:spPr bwMode="auto">
          <a:xfrm>
            <a:off x="8816975" y="45339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7437" name="Text Box 27"/>
          <p:cNvSpPr txBox="1">
            <a:spLocks noChangeArrowheads="1"/>
          </p:cNvSpPr>
          <p:nvPr/>
        </p:nvSpPr>
        <p:spPr bwMode="auto">
          <a:xfrm>
            <a:off x="9118600" y="45339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7438" name="Text Box 28"/>
          <p:cNvSpPr txBox="1">
            <a:spLocks noChangeArrowheads="1"/>
          </p:cNvSpPr>
          <p:nvPr/>
        </p:nvSpPr>
        <p:spPr bwMode="auto">
          <a:xfrm>
            <a:off x="9363075" y="4533901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7439" name="Text Box 29"/>
          <p:cNvSpPr txBox="1">
            <a:spLocks noChangeArrowheads="1"/>
          </p:cNvSpPr>
          <p:nvPr/>
        </p:nvSpPr>
        <p:spPr bwMode="auto">
          <a:xfrm>
            <a:off x="9664700" y="4533901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17440" name="Text Box 30"/>
          <p:cNvSpPr txBox="1">
            <a:spLocks noChangeArrowheads="1"/>
          </p:cNvSpPr>
          <p:nvPr/>
        </p:nvSpPr>
        <p:spPr bwMode="auto">
          <a:xfrm>
            <a:off x="9966325" y="4533901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17441" name="Rectangle 31"/>
          <p:cNvSpPr>
            <a:spLocks noChangeArrowheads="1"/>
          </p:cNvSpPr>
          <p:nvPr/>
        </p:nvSpPr>
        <p:spPr bwMode="auto">
          <a:xfrm>
            <a:off x="64008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 </a:t>
            </a:r>
          </a:p>
        </p:txBody>
      </p:sp>
      <p:sp>
        <p:nvSpPr>
          <p:cNvPr id="17442" name="Rectangle 32"/>
          <p:cNvSpPr>
            <a:spLocks noChangeArrowheads="1"/>
          </p:cNvSpPr>
          <p:nvPr/>
        </p:nvSpPr>
        <p:spPr bwMode="auto">
          <a:xfrm>
            <a:off x="6705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 </a:t>
            </a:r>
          </a:p>
        </p:txBody>
      </p:sp>
      <p:sp>
        <p:nvSpPr>
          <p:cNvPr id="17443" name="Rectangle 33"/>
          <p:cNvSpPr>
            <a:spLocks noChangeArrowheads="1"/>
          </p:cNvSpPr>
          <p:nvPr/>
        </p:nvSpPr>
        <p:spPr bwMode="auto">
          <a:xfrm>
            <a:off x="7010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45720" rIns="45720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41</a:t>
            </a:r>
          </a:p>
        </p:txBody>
      </p:sp>
      <p:sp>
        <p:nvSpPr>
          <p:cNvPr id="17444" name="Rectangle 34"/>
          <p:cNvSpPr>
            <a:spLocks noChangeArrowheads="1"/>
          </p:cNvSpPr>
          <p:nvPr/>
        </p:nvSpPr>
        <p:spPr bwMode="auto">
          <a:xfrm>
            <a:off x="7315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 </a:t>
            </a:r>
          </a:p>
        </p:txBody>
      </p:sp>
      <p:sp>
        <p:nvSpPr>
          <p:cNvPr id="17445" name="Rectangle 35"/>
          <p:cNvSpPr>
            <a:spLocks noChangeArrowheads="1"/>
          </p:cNvSpPr>
          <p:nvPr/>
        </p:nvSpPr>
        <p:spPr bwMode="auto">
          <a:xfrm>
            <a:off x="76200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 </a:t>
            </a:r>
          </a:p>
        </p:txBody>
      </p:sp>
      <p:sp>
        <p:nvSpPr>
          <p:cNvPr id="17446" name="Rectangle 36"/>
          <p:cNvSpPr>
            <a:spLocks noChangeArrowheads="1"/>
          </p:cNvSpPr>
          <p:nvPr/>
        </p:nvSpPr>
        <p:spPr bwMode="auto">
          <a:xfrm>
            <a:off x="79248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45720" rIns="45720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18</a:t>
            </a:r>
          </a:p>
        </p:txBody>
      </p:sp>
      <p:sp>
        <p:nvSpPr>
          <p:cNvPr id="17447" name="Rectangle 37"/>
          <p:cNvSpPr>
            <a:spLocks noChangeArrowheads="1"/>
          </p:cNvSpPr>
          <p:nvPr/>
        </p:nvSpPr>
        <p:spPr bwMode="auto">
          <a:xfrm>
            <a:off x="8229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45720" rIns="45720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44</a:t>
            </a:r>
          </a:p>
        </p:txBody>
      </p:sp>
      <p:sp>
        <p:nvSpPr>
          <p:cNvPr id="17448" name="Rectangle 38"/>
          <p:cNvSpPr>
            <a:spLocks noChangeArrowheads="1"/>
          </p:cNvSpPr>
          <p:nvPr/>
        </p:nvSpPr>
        <p:spPr bwMode="auto">
          <a:xfrm>
            <a:off x="8534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45720" rIns="45720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59</a:t>
            </a:r>
          </a:p>
        </p:txBody>
      </p:sp>
      <p:sp>
        <p:nvSpPr>
          <p:cNvPr id="17449" name="Rectangle 39"/>
          <p:cNvSpPr>
            <a:spLocks noChangeArrowheads="1"/>
          </p:cNvSpPr>
          <p:nvPr/>
        </p:nvSpPr>
        <p:spPr bwMode="auto">
          <a:xfrm>
            <a:off x="8839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45720" rIns="45720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32</a:t>
            </a:r>
          </a:p>
        </p:txBody>
      </p:sp>
      <p:sp>
        <p:nvSpPr>
          <p:cNvPr id="17450" name="Rectangle 40"/>
          <p:cNvSpPr>
            <a:spLocks noChangeArrowheads="1"/>
          </p:cNvSpPr>
          <p:nvPr/>
        </p:nvSpPr>
        <p:spPr bwMode="auto">
          <a:xfrm>
            <a:off x="91440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45720" rIns="45720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22</a:t>
            </a:r>
          </a:p>
        </p:txBody>
      </p:sp>
      <p:sp>
        <p:nvSpPr>
          <p:cNvPr id="17451" name="Rectangle 41"/>
          <p:cNvSpPr>
            <a:spLocks noChangeArrowheads="1"/>
          </p:cNvSpPr>
          <p:nvPr/>
        </p:nvSpPr>
        <p:spPr bwMode="auto">
          <a:xfrm>
            <a:off x="94488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45720" rIns="45720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31</a:t>
            </a:r>
          </a:p>
        </p:txBody>
      </p:sp>
      <p:sp>
        <p:nvSpPr>
          <p:cNvPr id="17452" name="Rectangle 42"/>
          <p:cNvSpPr>
            <a:spLocks noChangeArrowheads="1"/>
          </p:cNvSpPr>
          <p:nvPr/>
        </p:nvSpPr>
        <p:spPr bwMode="auto">
          <a:xfrm>
            <a:off x="9753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45720" rIns="45720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73</a:t>
            </a:r>
          </a:p>
        </p:txBody>
      </p:sp>
      <p:sp>
        <p:nvSpPr>
          <p:cNvPr id="17453" name="Rectangle 43"/>
          <p:cNvSpPr>
            <a:spLocks noChangeArrowheads="1"/>
          </p:cNvSpPr>
          <p:nvPr/>
        </p:nvSpPr>
        <p:spPr bwMode="auto">
          <a:xfrm>
            <a:off x="10058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 </a:t>
            </a:r>
          </a:p>
        </p:txBody>
      </p:sp>
      <p:sp>
        <p:nvSpPr>
          <p:cNvPr id="17454" name="Text Box 44"/>
          <p:cNvSpPr txBox="1">
            <a:spLocks noChangeArrowheads="1"/>
          </p:cNvSpPr>
          <p:nvPr/>
        </p:nvSpPr>
        <p:spPr bwMode="auto">
          <a:xfrm>
            <a:off x="6403975" y="57531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7455" name="Text Box 45"/>
          <p:cNvSpPr txBox="1">
            <a:spLocks noChangeArrowheads="1"/>
          </p:cNvSpPr>
          <p:nvPr/>
        </p:nvSpPr>
        <p:spPr bwMode="auto">
          <a:xfrm>
            <a:off x="6705600" y="57531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7456" name="Text Box 46"/>
          <p:cNvSpPr txBox="1">
            <a:spLocks noChangeArrowheads="1"/>
          </p:cNvSpPr>
          <p:nvPr/>
        </p:nvSpPr>
        <p:spPr bwMode="auto">
          <a:xfrm>
            <a:off x="7007225" y="57531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7457" name="Text Box 47"/>
          <p:cNvSpPr txBox="1">
            <a:spLocks noChangeArrowheads="1"/>
          </p:cNvSpPr>
          <p:nvPr/>
        </p:nvSpPr>
        <p:spPr bwMode="auto">
          <a:xfrm>
            <a:off x="7308850" y="57531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7458" name="Text Box 48"/>
          <p:cNvSpPr txBox="1">
            <a:spLocks noChangeArrowheads="1"/>
          </p:cNvSpPr>
          <p:nvPr/>
        </p:nvSpPr>
        <p:spPr bwMode="auto">
          <a:xfrm>
            <a:off x="7610475" y="57531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7459" name="Text Box 49"/>
          <p:cNvSpPr txBox="1">
            <a:spLocks noChangeArrowheads="1"/>
          </p:cNvSpPr>
          <p:nvPr/>
        </p:nvSpPr>
        <p:spPr bwMode="auto">
          <a:xfrm>
            <a:off x="7912100" y="57531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7460" name="Text Box 50"/>
          <p:cNvSpPr txBox="1">
            <a:spLocks noChangeArrowheads="1"/>
          </p:cNvSpPr>
          <p:nvPr/>
        </p:nvSpPr>
        <p:spPr bwMode="auto">
          <a:xfrm>
            <a:off x="8213725" y="57531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7461" name="Text Box 51"/>
          <p:cNvSpPr txBox="1">
            <a:spLocks noChangeArrowheads="1"/>
          </p:cNvSpPr>
          <p:nvPr/>
        </p:nvSpPr>
        <p:spPr bwMode="auto">
          <a:xfrm>
            <a:off x="8515350" y="57531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7462" name="Text Box 52"/>
          <p:cNvSpPr txBox="1">
            <a:spLocks noChangeArrowheads="1"/>
          </p:cNvSpPr>
          <p:nvPr/>
        </p:nvSpPr>
        <p:spPr bwMode="auto">
          <a:xfrm>
            <a:off x="8816975" y="57531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7463" name="Text Box 53"/>
          <p:cNvSpPr txBox="1">
            <a:spLocks noChangeArrowheads="1"/>
          </p:cNvSpPr>
          <p:nvPr/>
        </p:nvSpPr>
        <p:spPr bwMode="auto">
          <a:xfrm>
            <a:off x="9118600" y="57531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7464" name="Text Box 54"/>
          <p:cNvSpPr txBox="1">
            <a:spLocks noChangeArrowheads="1"/>
          </p:cNvSpPr>
          <p:nvPr/>
        </p:nvSpPr>
        <p:spPr bwMode="auto">
          <a:xfrm>
            <a:off x="9363075" y="5753101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7465" name="Text Box 55"/>
          <p:cNvSpPr txBox="1">
            <a:spLocks noChangeArrowheads="1"/>
          </p:cNvSpPr>
          <p:nvPr/>
        </p:nvSpPr>
        <p:spPr bwMode="auto">
          <a:xfrm>
            <a:off x="9664700" y="5753101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17466" name="Text Box 56"/>
          <p:cNvSpPr txBox="1">
            <a:spLocks noChangeArrowheads="1"/>
          </p:cNvSpPr>
          <p:nvPr/>
        </p:nvSpPr>
        <p:spPr bwMode="auto">
          <a:xfrm>
            <a:off x="9966325" y="5753101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17467" name="AutoShape 57"/>
          <p:cNvSpPr>
            <a:spLocks noChangeArrowheads="1"/>
          </p:cNvSpPr>
          <p:nvPr/>
        </p:nvSpPr>
        <p:spPr bwMode="auto">
          <a:xfrm>
            <a:off x="8229600" y="49530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91573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Search with Linear Probing</a:t>
            </a:r>
          </a:p>
        </p:txBody>
      </p:sp>
      <p:sp>
        <p:nvSpPr>
          <p:cNvPr id="615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lv-LV" sz="2400"/>
              <a:t>Consider a hash table </a:t>
            </a:r>
            <a:r>
              <a:rPr lang="en-US" altLang="lv-LV" sz="2400" b="1" i="1">
                <a:latin typeface="Times New Roman" panose="02020603050405020304" pitchFamily="18" charset="0"/>
              </a:rPr>
              <a:t>A</a:t>
            </a:r>
            <a:r>
              <a:rPr lang="en-US" altLang="lv-LV" sz="2400"/>
              <a:t> that uses linear probing</a:t>
            </a:r>
          </a:p>
          <a:p>
            <a:pPr eaLnBrk="1" hangingPunct="1"/>
            <a:r>
              <a:rPr lang="en-US" altLang="lv-LV" sz="2400">
                <a:solidFill>
                  <a:schemeClr val="tx2"/>
                </a:solidFill>
              </a:rPr>
              <a:t>find</a:t>
            </a:r>
            <a:r>
              <a:rPr lang="en-US" altLang="lv-LV" sz="2400">
                <a:latin typeface="Times New Roman" panose="02020603050405020304" pitchFamily="18" charset="0"/>
              </a:rPr>
              <a:t>(</a:t>
            </a:r>
            <a:r>
              <a:rPr lang="en-US" altLang="lv-LV" sz="2400" b="1" i="1">
                <a:latin typeface="Times New Roman" panose="02020603050405020304" pitchFamily="18" charset="0"/>
              </a:rPr>
              <a:t>k</a:t>
            </a:r>
            <a:r>
              <a:rPr lang="en-US" altLang="lv-LV" sz="2400">
                <a:latin typeface="Times New Roman" panose="02020603050405020304" pitchFamily="18" charset="0"/>
              </a:rPr>
              <a:t>)</a:t>
            </a:r>
          </a:p>
          <a:p>
            <a:pPr lvl="1" eaLnBrk="1" hangingPunct="1"/>
            <a:r>
              <a:rPr lang="en-US" altLang="lv-LV" sz="2000"/>
              <a:t>We start at cell </a:t>
            </a:r>
            <a:r>
              <a:rPr lang="en-US" altLang="lv-LV" sz="2000" b="1" i="1">
                <a:latin typeface="Times New Roman" panose="02020603050405020304" pitchFamily="18" charset="0"/>
              </a:rPr>
              <a:t>h</a:t>
            </a:r>
            <a:r>
              <a:rPr lang="en-US" altLang="lv-LV" sz="2000">
                <a:latin typeface="Times New Roman" panose="02020603050405020304" pitchFamily="18" charset="0"/>
              </a:rPr>
              <a:t>(</a:t>
            </a:r>
            <a:r>
              <a:rPr lang="en-US" altLang="lv-LV" sz="2000" b="1" i="1">
                <a:latin typeface="Times New Roman" panose="02020603050405020304" pitchFamily="18" charset="0"/>
              </a:rPr>
              <a:t>k</a:t>
            </a:r>
            <a:r>
              <a:rPr lang="en-US" altLang="lv-LV" sz="2000">
                <a:latin typeface="Times New Roman" panose="02020603050405020304" pitchFamily="18" charset="0"/>
              </a:rPr>
              <a:t>) </a:t>
            </a:r>
            <a:endParaRPr lang="en-US" altLang="lv-LV" sz="2000"/>
          </a:p>
          <a:p>
            <a:pPr lvl="1" eaLnBrk="1" hangingPunct="1"/>
            <a:r>
              <a:rPr lang="en-US" altLang="lv-LV" sz="2000"/>
              <a:t>We probe consecutive locations until one of the following occurs</a:t>
            </a:r>
          </a:p>
          <a:p>
            <a:pPr lvl="2" eaLnBrk="1" hangingPunct="1"/>
            <a:r>
              <a:rPr lang="en-US" altLang="lv-LV" sz="1800"/>
              <a:t>An item with key </a:t>
            </a:r>
            <a:r>
              <a:rPr lang="en-US" altLang="lv-LV" sz="1800" b="1" i="1">
                <a:latin typeface="Times New Roman" panose="02020603050405020304" pitchFamily="18" charset="0"/>
              </a:rPr>
              <a:t>k</a:t>
            </a:r>
            <a:r>
              <a:rPr lang="en-US" altLang="lv-LV" sz="1800"/>
              <a:t> is found, or</a:t>
            </a:r>
          </a:p>
          <a:p>
            <a:pPr lvl="2" eaLnBrk="1" hangingPunct="1"/>
            <a:r>
              <a:rPr lang="en-US" altLang="lv-LV" sz="1800"/>
              <a:t>An empty cell is found, or</a:t>
            </a:r>
          </a:p>
          <a:p>
            <a:pPr lvl="2" eaLnBrk="1" hangingPunct="1"/>
            <a:r>
              <a:rPr lang="en-US" altLang="lv-LV" sz="1800" b="1" i="1">
                <a:latin typeface="Times New Roman" panose="02020603050405020304" pitchFamily="18" charset="0"/>
              </a:rPr>
              <a:t>N</a:t>
            </a:r>
            <a:r>
              <a:rPr lang="en-US" altLang="lv-LV" sz="1800"/>
              <a:t> cells have been unsuccessfully probed </a:t>
            </a:r>
          </a:p>
        </p:txBody>
      </p:sp>
      <p:sp>
        <p:nvSpPr>
          <p:cNvPr id="6151" name="Text Box 4"/>
          <p:cNvSpPr txBox="1">
            <a:spLocks noChangeArrowheads="1"/>
          </p:cNvSpPr>
          <p:nvPr/>
        </p:nvSpPr>
        <p:spPr bwMode="auto">
          <a:xfrm>
            <a:off x="6858000" y="1676400"/>
            <a:ext cx="3810000" cy="47704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285750" defTabSz="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285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285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285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285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lv-LV" sz="2000">
                <a:latin typeface="Times New Roman" panose="02020603050405020304" pitchFamily="18" charset="0"/>
              </a:rPr>
              <a:t> </a:t>
            </a:r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find</a:t>
            </a: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k</a:t>
            </a: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</a:rPr>
              <a:t>)	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00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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h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k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p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00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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0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2000" b="1">
                <a:solidFill>
                  <a:srgbClr val="000000"/>
                </a:solidFill>
                <a:latin typeface="Times New Roman" panose="02020603050405020304" pitchFamily="18" charset="0"/>
              </a:rPr>
              <a:t>repeat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 b="1">
                <a:solidFill>
                  <a:srgbClr val="000000"/>
                </a:solidFill>
                <a:latin typeface="Times New Roman" panose="02020603050405020304" pitchFamily="18" charset="0"/>
              </a:rPr>
              <a:t>		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c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00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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A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[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]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lv-LV" sz="2000" b="1">
                <a:solidFill>
                  <a:srgbClr val="000000"/>
                </a:solidFill>
                <a:latin typeface="Times New Roman" panose="02020603050405020304" pitchFamily="18" charset="0"/>
              </a:rPr>
              <a:t>if 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c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00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=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00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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			</a:t>
            </a:r>
            <a:r>
              <a:rPr lang="en-US" altLang="lv-LV" sz="2000" b="1">
                <a:solidFill>
                  <a:srgbClr val="000000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null</a:t>
            </a:r>
            <a:endParaRPr lang="en-US" altLang="lv-LV" sz="2000" b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 b="1">
                <a:solidFill>
                  <a:srgbClr val="000000"/>
                </a:solidFill>
                <a:latin typeface="Times New Roman" panose="02020603050405020304" pitchFamily="18" charset="0"/>
              </a:rPr>
              <a:t>		 else if 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c.key 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() </a:t>
            </a:r>
            <a:r>
              <a:rPr lang="en-US" altLang="lv-LV" sz="200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=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k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lv-LV" sz="2000" b="1">
                <a:solidFill>
                  <a:srgbClr val="000000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c.value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endParaRPr lang="en-US" altLang="lv-LV" sz="20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 b="1">
                <a:solidFill>
                  <a:srgbClr val="000000"/>
                </a:solidFill>
                <a:latin typeface="Times New Roman" panose="02020603050405020304" pitchFamily="18" charset="0"/>
              </a:rPr>
              <a:t>		else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 b="1">
                <a:solidFill>
                  <a:srgbClr val="000000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00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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00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1)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mod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N</a:t>
            </a:r>
            <a:endParaRPr lang="en-US" altLang="lv-LV" sz="20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 b="1">
                <a:solidFill>
                  <a:srgbClr val="000000"/>
                </a:solidFill>
                <a:latin typeface="Times New Roman" panose="02020603050405020304" pitchFamily="18" charset="0"/>
              </a:rPr>
              <a:t>		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p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00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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p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00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 b="1">
                <a:solidFill>
                  <a:srgbClr val="000000"/>
                </a:solidFill>
                <a:latin typeface="Times New Roman" panose="02020603050405020304" pitchFamily="18" charset="0"/>
              </a:rPr>
              <a:t>until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 	 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p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00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=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	</a:t>
            </a:r>
            <a:r>
              <a:rPr lang="en-US" altLang="lv-LV" sz="2000" b="1">
                <a:solidFill>
                  <a:srgbClr val="000000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3429651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Updates with Linear Probing</a:t>
            </a:r>
          </a:p>
        </p:txBody>
      </p:sp>
      <p:sp>
        <p:nvSpPr>
          <p:cNvPr id="18437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200" dirty="0"/>
              <a:t>To handle insertions and deletions, we introduce a special object, called </a:t>
            </a:r>
            <a:r>
              <a:rPr lang="en-US" altLang="lv-LV" sz="2200" b="1" i="1" dirty="0">
                <a:latin typeface="Times New Roman" panose="02020603050405020304" pitchFamily="18" charset="0"/>
              </a:rPr>
              <a:t>AVAILABLE</a:t>
            </a:r>
            <a:r>
              <a:rPr lang="en-US" altLang="lv-LV" sz="2200" dirty="0"/>
              <a:t>, which replaces deleted elements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200" dirty="0">
                <a:solidFill>
                  <a:schemeClr val="tx2"/>
                </a:solidFill>
              </a:rPr>
              <a:t>erase</a:t>
            </a:r>
            <a:r>
              <a:rPr lang="en-US" altLang="lv-LV" sz="2200" dirty="0">
                <a:latin typeface="Times New Roman" panose="02020603050405020304" pitchFamily="18" charset="0"/>
              </a:rPr>
              <a:t>(</a:t>
            </a:r>
            <a:r>
              <a:rPr lang="en-US" altLang="lv-LV" sz="2200" b="1" i="1" dirty="0">
                <a:latin typeface="Times New Roman" panose="02020603050405020304" pitchFamily="18" charset="0"/>
              </a:rPr>
              <a:t>k</a:t>
            </a:r>
            <a:r>
              <a:rPr lang="en-US" altLang="lv-LV" sz="2200" dirty="0">
                <a:latin typeface="Times New Roman" panose="02020603050405020304" pitchFamily="18" charset="0"/>
              </a:rPr>
              <a:t>)</a:t>
            </a:r>
            <a:endParaRPr lang="en-US" altLang="lv-LV" sz="2200" dirty="0"/>
          </a:p>
          <a:p>
            <a:pPr lvl="1" eaLnBrk="1" hangingPunct="1">
              <a:lnSpc>
                <a:spcPct val="90000"/>
              </a:lnSpc>
            </a:pPr>
            <a:r>
              <a:rPr lang="en-US" altLang="lv-LV" sz="1900" dirty="0"/>
              <a:t>We search for an entry with key </a:t>
            </a:r>
            <a:r>
              <a:rPr lang="en-US" altLang="lv-LV" sz="1900" b="1" i="1" dirty="0">
                <a:latin typeface="Times New Roman" panose="02020603050405020304" pitchFamily="18" charset="0"/>
              </a:rPr>
              <a:t>k</a:t>
            </a:r>
            <a:r>
              <a:rPr lang="en-US" altLang="lv-LV" sz="19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900" dirty="0"/>
              <a:t>If such an entry </a:t>
            </a:r>
            <a:r>
              <a:rPr lang="en-US" altLang="lv-LV" sz="2200" dirty="0">
                <a:latin typeface="Times New Roman" panose="02020603050405020304" pitchFamily="18" charset="0"/>
              </a:rPr>
              <a:t>(</a:t>
            </a:r>
            <a:r>
              <a:rPr lang="en-US" altLang="lv-LV" sz="2200" b="1" i="1" dirty="0">
                <a:latin typeface="Times New Roman" panose="02020603050405020304" pitchFamily="18" charset="0"/>
              </a:rPr>
              <a:t>k, o</a:t>
            </a:r>
            <a:r>
              <a:rPr lang="en-US" altLang="lv-LV" sz="2200" dirty="0">
                <a:latin typeface="Times New Roman" panose="02020603050405020304" pitchFamily="18" charset="0"/>
              </a:rPr>
              <a:t>)</a:t>
            </a:r>
            <a:r>
              <a:rPr lang="en-US" altLang="lv-LV" sz="1900" dirty="0"/>
              <a:t> is found, we replace it with the special item </a:t>
            </a:r>
            <a:r>
              <a:rPr lang="en-US" altLang="lv-LV" sz="1900" b="1" i="1" dirty="0">
                <a:latin typeface="Times New Roman" panose="02020603050405020304" pitchFamily="18" charset="0"/>
              </a:rPr>
              <a:t>AVAILABLE</a:t>
            </a:r>
            <a:r>
              <a:rPr lang="en-US" altLang="lv-LV" sz="1900" dirty="0"/>
              <a:t> and we return element </a:t>
            </a:r>
            <a:r>
              <a:rPr lang="en-US" altLang="lv-LV" sz="2200" b="1" i="1" dirty="0">
                <a:latin typeface="Times New Roman" panose="02020603050405020304" pitchFamily="18" charset="0"/>
              </a:rPr>
              <a:t>o</a:t>
            </a:r>
            <a:endParaRPr lang="en-US" altLang="lv-LV" sz="1900" dirty="0"/>
          </a:p>
          <a:p>
            <a:pPr lvl="1" eaLnBrk="1" hangingPunct="1">
              <a:lnSpc>
                <a:spcPct val="90000"/>
              </a:lnSpc>
            </a:pPr>
            <a:r>
              <a:rPr lang="en-US" altLang="lv-LV" sz="1900" dirty="0"/>
              <a:t>Else, we return </a:t>
            </a:r>
            <a:r>
              <a:rPr lang="en-US" altLang="lv-LV" sz="1900" b="1" i="1" dirty="0">
                <a:latin typeface="Times New Roman" panose="02020603050405020304" pitchFamily="18" charset="0"/>
              </a:rPr>
              <a:t>null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dirty="0">
                <a:solidFill>
                  <a:schemeClr val="tx2"/>
                </a:solidFill>
              </a:rPr>
              <a:t>put</a:t>
            </a:r>
            <a:r>
              <a:rPr lang="en-US" altLang="lv-LV" dirty="0">
                <a:latin typeface="Times New Roman" panose="02020603050405020304" pitchFamily="18" charset="0"/>
              </a:rPr>
              <a:t>(</a:t>
            </a:r>
            <a:r>
              <a:rPr lang="en-US" altLang="lv-LV" b="1" i="1" dirty="0">
                <a:latin typeface="Times New Roman" panose="02020603050405020304" pitchFamily="18" charset="0"/>
              </a:rPr>
              <a:t>k, o</a:t>
            </a:r>
            <a:r>
              <a:rPr lang="en-US" altLang="lv-LV" dirty="0">
                <a:latin typeface="Times New Roman" panose="02020603050405020304" pitchFamily="18" charset="0"/>
              </a:rPr>
              <a:t>)</a:t>
            </a:r>
            <a:endParaRPr lang="en-US" altLang="lv-LV" dirty="0"/>
          </a:p>
          <a:p>
            <a:pPr lvl="1" eaLnBrk="1" hangingPunct="1">
              <a:lnSpc>
                <a:spcPct val="90000"/>
              </a:lnSpc>
            </a:pPr>
            <a:r>
              <a:rPr lang="en-US" altLang="lv-LV" dirty="0"/>
              <a:t>We throw an exception if the table is full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dirty="0"/>
              <a:t>We start at cell </a:t>
            </a:r>
            <a:r>
              <a:rPr lang="en-US" altLang="lv-LV" b="1" i="1" dirty="0">
                <a:latin typeface="Times New Roman" panose="02020603050405020304" pitchFamily="18" charset="0"/>
              </a:rPr>
              <a:t>h</a:t>
            </a:r>
            <a:r>
              <a:rPr lang="en-US" altLang="lv-LV" dirty="0">
                <a:latin typeface="Times New Roman" panose="02020603050405020304" pitchFamily="18" charset="0"/>
              </a:rPr>
              <a:t>(</a:t>
            </a:r>
            <a:r>
              <a:rPr lang="en-US" altLang="lv-LV" b="1" i="1" dirty="0">
                <a:latin typeface="Times New Roman" panose="02020603050405020304" pitchFamily="18" charset="0"/>
              </a:rPr>
              <a:t>k</a:t>
            </a:r>
            <a:r>
              <a:rPr lang="en-US" altLang="lv-LV" dirty="0">
                <a:latin typeface="Times New Roman" panose="02020603050405020304" pitchFamily="18" charset="0"/>
              </a:rPr>
              <a:t>) </a:t>
            </a:r>
            <a:endParaRPr lang="en-US" altLang="lv-LV" dirty="0"/>
          </a:p>
          <a:p>
            <a:pPr lvl="1" eaLnBrk="1" hangingPunct="1">
              <a:lnSpc>
                <a:spcPct val="90000"/>
              </a:lnSpc>
            </a:pPr>
            <a:r>
              <a:rPr lang="en-US" altLang="lv-LV" dirty="0"/>
              <a:t>We probe consecutive cells until one of the following occurs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lv-LV" dirty="0"/>
              <a:t>A cell </a:t>
            </a:r>
            <a:r>
              <a:rPr lang="en-US" altLang="lv-LV" b="1" i="1" dirty="0" err="1">
                <a:latin typeface="Times New Roman" panose="02020603050405020304" pitchFamily="18" charset="0"/>
              </a:rPr>
              <a:t>i</a:t>
            </a:r>
            <a:r>
              <a:rPr lang="en-US" altLang="lv-LV" dirty="0"/>
              <a:t> is found that is either empty or stores </a:t>
            </a:r>
            <a:r>
              <a:rPr lang="en-US" altLang="lv-LV" b="1" i="1" dirty="0">
                <a:latin typeface="Times New Roman" panose="02020603050405020304" pitchFamily="18" charset="0"/>
              </a:rPr>
              <a:t>AVAILABLE</a:t>
            </a:r>
            <a:r>
              <a:rPr lang="en-US" altLang="lv-LV" dirty="0"/>
              <a:t>, or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lv-LV" b="1" i="1" dirty="0">
                <a:latin typeface="Times New Roman" panose="02020603050405020304" pitchFamily="18" charset="0"/>
              </a:rPr>
              <a:t>N</a:t>
            </a:r>
            <a:r>
              <a:rPr lang="en-US" altLang="lv-LV" dirty="0"/>
              <a:t> cells have been unsuccessfully probed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dirty="0"/>
              <a:t>We store </a:t>
            </a:r>
            <a:r>
              <a:rPr lang="en-US" altLang="lv-LV" dirty="0">
                <a:latin typeface="Times New Roman" panose="02020603050405020304" pitchFamily="18" charset="0"/>
              </a:rPr>
              <a:t>(</a:t>
            </a:r>
            <a:r>
              <a:rPr lang="en-US" altLang="lv-LV" b="1" i="1" dirty="0">
                <a:latin typeface="Times New Roman" panose="02020603050405020304" pitchFamily="18" charset="0"/>
              </a:rPr>
              <a:t>k, o</a:t>
            </a:r>
            <a:r>
              <a:rPr lang="en-US" altLang="lv-LV" dirty="0">
                <a:latin typeface="Times New Roman" panose="02020603050405020304" pitchFamily="18" charset="0"/>
              </a:rPr>
              <a:t>)</a:t>
            </a:r>
            <a:r>
              <a:rPr lang="en-US" altLang="lv-LV" dirty="0"/>
              <a:t> in cell </a:t>
            </a:r>
            <a:r>
              <a:rPr lang="en-US" altLang="lv-LV" b="1" i="1" dirty="0" err="1">
                <a:latin typeface="Times New Roman" panose="02020603050405020304" pitchFamily="18" charset="0"/>
              </a:rPr>
              <a:t>i</a:t>
            </a:r>
            <a:endParaRPr lang="en-US" altLang="lv-LV" b="1" i="1" dirty="0">
              <a:latin typeface="Times New Roman" panose="02020603050405020304" pitchFamily="18" charset="0"/>
            </a:endParaRP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11832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</a:t>
            </a:r>
            <a:r>
              <a:rPr lang="lv-LV" dirty="0" smtClean="0"/>
              <a:t> for Linear Probing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data be removed from a hash table?</a:t>
            </a:r>
          </a:p>
          <a:p>
            <a:r>
              <a:rPr lang="en-US" dirty="0" smtClean="0"/>
              <a:t>If chaining is used, the deletion of an element entails deleting the node from the linked list holding the element</a:t>
            </a:r>
          </a:p>
          <a:p>
            <a:r>
              <a:rPr lang="en-US" dirty="0" smtClean="0"/>
              <a:t>For the other techniques we’ve considered, deletion usually involves more careful handling of collision issues, unless a perfect hash function is used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95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 (continued)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91400" y="1752600"/>
            <a:ext cx="4191000" cy="4114800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 sz="2000" dirty="0"/>
              <a:t>A solution to this is to leave the deleted keys in the table with some type of indicator that the keys are not valid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This way, searches for elements won’t terminate prematurely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When new keys are inserted, they can overwrite the marked </a:t>
            </a:r>
            <a:r>
              <a:rPr lang="en-US" sz="2000" dirty="0" smtClean="0"/>
              <a:t>keys</a:t>
            </a:r>
            <a:endParaRPr lang="lv-LV" sz="2000" dirty="0" smtClean="0"/>
          </a:p>
          <a:p>
            <a:r>
              <a:rPr lang="en-US" sz="2000" dirty="0"/>
              <a:t>The drawback to this is that of the table has far more deletions than insertions</a:t>
            </a:r>
          </a:p>
          <a:p>
            <a:r>
              <a:rPr lang="en-US" sz="2000" dirty="0"/>
              <a:t>It will become overloaded with deleted records, slowing down search times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402" y="1905000"/>
            <a:ext cx="6076950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435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Quadratic Probing – 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As can be seen from the figure, empty cells immediately following clusters tend to be filled more quickly than other locations</a:t>
            </a:r>
          </a:p>
          <a:p>
            <a:r>
              <a:rPr lang="en-US" dirty="0" smtClean="0"/>
              <a:t>So if a cluster is created, it tends to grow, and as it grows, it increases the likelihood of growing even larger</a:t>
            </a:r>
          </a:p>
          <a:p>
            <a:r>
              <a:rPr lang="en-US" dirty="0" smtClean="0"/>
              <a:t>This behavior significantly reduces the efficiency of the hash table for processing data</a:t>
            </a:r>
          </a:p>
          <a:p>
            <a:r>
              <a:rPr lang="en-US" dirty="0" smtClean="0"/>
              <a:t>So to avoid cluster creation and buildup, a better choice of the probing function, </a:t>
            </a:r>
            <a:r>
              <a:rPr lang="en-US" i="1" dirty="0" smtClean="0"/>
              <a:t>p</a:t>
            </a:r>
            <a:r>
              <a:rPr lang="en-US" dirty="0" smtClean="0"/>
              <a:t>, needs to be found</a:t>
            </a:r>
          </a:p>
          <a:p>
            <a:r>
              <a:rPr lang="en-US" dirty="0" smtClean="0"/>
              <a:t>One possibility is to use a quadratic function producing the formula</a:t>
            </a:r>
          </a:p>
          <a:p>
            <a:pPr marL="57150" indent="0" algn="ctr">
              <a:spcBef>
                <a:spcPts val="600"/>
              </a:spcBef>
              <a:buNone/>
            </a:pPr>
            <a:r>
              <a:rPr lang="nn-NO" sz="2000" i="1" dirty="0"/>
              <a:t>p</a:t>
            </a:r>
            <a:r>
              <a:rPr lang="nn-NO" sz="2000" dirty="0"/>
              <a:t>(</a:t>
            </a:r>
            <a:r>
              <a:rPr lang="nn-NO" sz="2000" i="1" dirty="0"/>
              <a:t>i</a:t>
            </a:r>
            <a:r>
              <a:rPr lang="nn-NO" sz="2000" dirty="0"/>
              <a:t>) = </a:t>
            </a:r>
            <a:r>
              <a:rPr lang="nn-NO" sz="2000" i="1" dirty="0"/>
              <a:t>h</a:t>
            </a:r>
            <a:r>
              <a:rPr lang="nn-NO" sz="2000" dirty="0"/>
              <a:t>(</a:t>
            </a:r>
            <a:r>
              <a:rPr lang="nn-NO" sz="2000" i="1" dirty="0"/>
              <a:t>K</a:t>
            </a:r>
            <a:r>
              <a:rPr lang="nn-NO" sz="2000" dirty="0"/>
              <a:t>) + (–1)</a:t>
            </a:r>
            <a:r>
              <a:rPr lang="nn-NO" sz="2000" i="1" baseline="30000" dirty="0"/>
              <a:t>i</a:t>
            </a:r>
            <a:r>
              <a:rPr lang="nn-NO" sz="2000" baseline="30000" dirty="0"/>
              <a:t>–1</a:t>
            </a:r>
            <a:r>
              <a:rPr lang="nn-NO" sz="2000" dirty="0"/>
              <a:t>((</a:t>
            </a:r>
            <a:r>
              <a:rPr lang="nn-NO" sz="2000" i="1" dirty="0"/>
              <a:t>i </a:t>
            </a:r>
            <a:r>
              <a:rPr lang="nn-NO" sz="2000" dirty="0"/>
              <a:t>+ 1)/2)</a:t>
            </a:r>
            <a:r>
              <a:rPr lang="nn-NO" sz="2000" baseline="30000" dirty="0"/>
              <a:t>2</a:t>
            </a:r>
            <a:r>
              <a:rPr lang="nn-NO" sz="2000" dirty="0"/>
              <a:t> for </a:t>
            </a:r>
            <a:r>
              <a:rPr lang="nn-NO" sz="2000" i="1" dirty="0"/>
              <a:t>i </a:t>
            </a:r>
            <a:r>
              <a:rPr lang="nn-NO" sz="2000" dirty="0"/>
              <a:t>= 1, 2, . . . , </a:t>
            </a:r>
            <a:r>
              <a:rPr lang="nn-NO" sz="2000" i="1" dirty="0"/>
              <a:t>TSize </a:t>
            </a:r>
            <a:r>
              <a:rPr lang="nn-NO" sz="2000" dirty="0"/>
              <a:t>– 1</a:t>
            </a:r>
            <a:endParaRPr lang="en-US" sz="2000" dirty="0"/>
          </a:p>
          <a:p>
            <a:pPr>
              <a:spcBef>
                <a:spcPts val="600"/>
              </a:spcBef>
            </a:pPr>
            <a:r>
              <a:rPr lang="en-US" dirty="0" smtClean="0"/>
              <a:t>Expressed as a sequence of probes, this is</a:t>
            </a:r>
          </a:p>
          <a:p>
            <a:pPr marL="57150" indent="0" algn="ctr">
              <a:spcBef>
                <a:spcPts val="600"/>
              </a:spcBef>
              <a:buNone/>
            </a:pPr>
            <a:r>
              <a:rPr lang="nn-NO" sz="2000" i="1" dirty="0"/>
              <a:t>h</a:t>
            </a:r>
            <a:r>
              <a:rPr lang="nn-NO" sz="2000" dirty="0"/>
              <a:t>(</a:t>
            </a:r>
            <a:r>
              <a:rPr lang="nn-NO" sz="2000" i="1" dirty="0"/>
              <a:t>K</a:t>
            </a:r>
            <a:r>
              <a:rPr lang="nn-NO" sz="2000" dirty="0"/>
              <a:t>) + </a:t>
            </a:r>
            <a:r>
              <a:rPr lang="nn-NO" sz="2000" i="1" dirty="0"/>
              <a:t>i</a:t>
            </a:r>
            <a:r>
              <a:rPr lang="nn-NO" sz="2000" baseline="30000" dirty="0"/>
              <a:t>2</a:t>
            </a:r>
            <a:r>
              <a:rPr lang="nn-NO" sz="2000" dirty="0"/>
              <a:t>, </a:t>
            </a:r>
            <a:r>
              <a:rPr lang="nn-NO" sz="2000" i="1" dirty="0"/>
              <a:t>h</a:t>
            </a:r>
            <a:r>
              <a:rPr lang="nn-NO" sz="2000" dirty="0"/>
              <a:t>(</a:t>
            </a:r>
            <a:r>
              <a:rPr lang="nn-NO" sz="2000" i="1" dirty="0"/>
              <a:t>K</a:t>
            </a:r>
            <a:r>
              <a:rPr lang="nn-NO" sz="2000" dirty="0"/>
              <a:t>) – </a:t>
            </a:r>
            <a:r>
              <a:rPr lang="nn-NO" sz="2000" i="1" dirty="0"/>
              <a:t>i</a:t>
            </a:r>
            <a:r>
              <a:rPr lang="nn-NO" sz="2000" baseline="30000" dirty="0"/>
              <a:t>2</a:t>
            </a:r>
            <a:r>
              <a:rPr lang="nn-NO" sz="2000" dirty="0"/>
              <a:t> for </a:t>
            </a:r>
            <a:r>
              <a:rPr lang="nn-NO" sz="2000" i="1" dirty="0"/>
              <a:t>i </a:t>
            </a:r>
            <a:r>
              <a:rPr lang="nn-NO" sz="2000" dirty="0"/>
              <a:t>= 1, 2, . . . , (</a:t>
            </a:r>
            <a:r>
              <a:rPr lang="nn-NO" sz="2000" i="1" dirty="0"/>
              <a:t>TSize </a:t>
            </a:r>
            <a:r>
              <a:rPr lang="nn-NO" sz="2000" dirty="0"/>
              <a:t>– 1)/2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939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Quadratic Probing –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Starting with the first hash, this produces the sequence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pt-BR" sz="2000" i="1" dirty="0"/>
              <a:t>h</a:t>
            </a:r>
            <a:r>
              <a:rPr lang="pt-BR" sz="2000" dirty="0"/>
              <a:t>(</a:t>
            </a:r>
            <a:r>
              <a:rPr lang="pt-BR" sz="2000" i="1" dirty="0"/>
              <a:t>K</a:t>
            </a:r>
            <a:r>
              <a:rPr lang="pt-BR" sz="2000" dirty="0"/>
              <a:t>), </a:t>
            </a:r>
            <a:r>
              <a:rPr lang="pt-BR" sz="2000" i="1" dirty="0"/>
              <a:t>h</a:t>
            </a:r>
            <a:r>
              <a:rPr lang="pt-BR" sz="2000" dirty="0"/>
              <a:t>(</a:t>
            </a:r>
            <a:r>
              <a:rPr lang="pt-BR" sz="2000" i="1" dirty="0"/>
              <a:t>K</a:t>
            </a:r>
            <a:r>
              <a:rPr lang="pt-BR" sz="2000" dirty="0"/>
              <a:t>) + 1, </a:t>
            </a:r>
            <a:r>
              <a:rPr lang="pt-BR" sz="2000" i="1" dirty="0"/>
              <a:t>h</a:t>
            </a:r>
            <a:r>
              <a:rPr lang="pt-BR" sz="2000" dirty="0"/>
              <a:t>(</a:t>
            </a:r>
            <a:r>
              <a:rPr lang="pt-BR" sz="2000" i="1" dirty="0"/>
              <a:t>K</a:t>
            </a:r>
            <a:r>
              <a:rPr lang="pt-BR" sz="2000" dirty="0"/>
              <a:t>) – 1, </a:t>
            </a:r>
            <a:r>
              <a:rPr lang="pt-BR" sz="2000" i="1" dirty="0"/>
              <a:t>h</a:t>
            </a:r>
            <a:r>
              <a:rPr lang="pt-BR" sz="2000" dirty="0"/>
              <a:t>(</a:t>
            </a:r>
            <a:r>
              <a:rPr lang="pt-BR" sz="2000" i="1" dirty="0"/>
              <a:t>K</a:t>
            </a:r>
            <a:r>
              <a:rPr lang="pt-BR" sz="2000" dirty="0"/>
              <a:t>) + 4, </a:t>
            </a:r>
            <a:r>
              <a:rPr lang="pt-BR" sz="2000" i="1" dirty="0"/>
              <a:t>h</a:t>
            </a:r>
            <a:r>
              <a:rPr lang="pt-BR" sz="2000" dirty="0"/>
              <a:t>(</a:t>
            </a:r>
            <a:r>
              <a:rPr lang="pt-BR" sz="2000" i="1" dirty="0"/>
              <a:t>K</a:t>
            </a:r>
            <a:r>
              <a:rPr lang="pt-BR" sz="2000" dirty="0"/>
              <a:t>) – 4, . . . , </a:t>
            </a:r>
            <a:r>
              <a:rPr lang="pt-BR" sz="2000" i="1" dirty="0"/>
              <a:t>h</a:t>
            </a:r>
            <a:r>
              <a:rPr lang="pt-BR" sz="2000" dirty="0"/>
              <a:t>(</a:t>
            </a:r>
            <a:r>
              <a:rPr lang="pt-BR" sz="2000" i="1" dirty="0"/>
              <a:t>K</a:t>
            </a:r>
            <a:r>
              <a:rPr lang="pt-BR" sz="2000" dirty="0"/>
              <a:t>) + (</a:t>
            </a:r>
            <a:r>
              <a:rPr lang="pt-BR" sz="2000" i="1" dirty="0"/>
              <a:t>TSize </a:t>
            </a:r>
            <a:r>
              <a:rPr lang="pt-BR" sz="2000" dirty="0"/>
              <a:t>– 1)</a:t>
            </a:r>
            <a:r>
              <a:rPr lang="pt-BR" sz="2000" baseline="30000" dirty="0"/>
              <a:t>2</a:t>
            </a:r>
            <a:r>
              <a:rPr lang="pt-BR" sz="2000" dirty="0"/>
              <a:t>/4, 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en-US" sz="2000" i="1" dirty="0"/>
              <a:t>h</a:t>
            </a:r>
            <a:r>
              <a:rPr lang="en-US" sz="2000" dirty="0"/>
              <a:t>(</a:t>
            </a:r>
            <a:r>
              <a:rPr lang="en-US" sz="2000" i="1" dirty="0"/>
              <a:t>K</a:t>
            </a:r>
            <a:r>
              <a:rPr lang="en-US" sz="2000" dirty="0"/>
              <a:t>) – (</a:t>
            </a:r>
            <a:r>
              <a:rPr lang="en-US" sz="2000" i="1" dirty="0"/>
              <a:t>TSize </a:t>
            </a:r>
            <a:r>
              <a:rPr lang="en-US" sz="2000" dirty="0"/>
              <a:t>– 1)</a:t>
            </a:r>
            <a:r>
              <a:rPr lang="en-US" sz="2000" baseline="30000" dirty="0"/>
              <a:t>2</a:t>
            </a:r>
            <a:r>
              <a:rPr lang="en-US" sz="2000" dirty="0"/>
              <a:t>/4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Each of these values is divided modulo </a:t>
            </a:r>
            <a:r>
              <a:rPr lang="en-US" i="1" dirty="0" smtClean="0"/>
              <a:t>TSize</a:t>
            </a:r>
          </a:p>
          <a:p>
            <a:pPr lvl="1">
              <a:spcBef>
                <a:spcPts val="24"/>
              </a:spcBef>
            </a:pPr>
            <a:r>
              <a:rPr lang="en-US" dirty="0" smtClean="0"/>
              <a:t>Because the value of </a:t>
            </a:r>
            <a:r>
              <a:rPr lang="en-US" i="1" dirty="0" smtClean="0"/>
              <a:t>h</a:t>
            </a:r>
            <a:r>
              <a:rPr lang="en-US" dirty="0" smtClean="0"/>
              <a:t>(</a:t>
            </a:r>
            <a:r>
              <a:rPr lang="en-US" i="1" dirty="0" smtClean="0"/>
              <a:t>K</a:t>
            </a:r>
            <a:r>
              <a:rPr lang="en-US" dirty="0" smtClean="0"/>
              <a:t>) tries only the even or odd positions in the table, the size of the table should not be an even number</a:t>
            </a:r>
          </a:p>
          <a:p>
            <a:pPr lvl="1">
              <a:spcBef>
                <a:spcPts val="24"/>
              </a:spcBef>
            </a:pPr>
            <a:r>
              <a:rPr lang="en-US" dirty="0" smtClean="0"/>
              <a:t>The ideal value for the table size is a prime of the form 4</a:t>
            </a:r>
            <a:r>
              <a:rPr lang="en-US" i="1" dirty="0" smtClean="0"/>
              <a:t>j</a:t>
            </a:r>
            <a:r>
              <a:rPr lang="en-US" dirty="0" smtClean="0"/>
              <a:t> + 3, which </a:t>
            </a:r>
            <a:r>
              <a:rPr lang="en-US" i="1" dirty="0" smtClean="0"/>
              <a:t>j</a:t>
            </a:r>
            <a:r>
              <a:rPr lang="en-US" dirty="0" smtClean="0"/>
              <a:t> is an integer</a:t>
            </a:r>
          </a:p>
          <a:p>
            <a:pPr lvl="1">
              <a:spcBef>
                <a:spcPts val="24"/>
              </a:spcBef>
            </a:pPr>
            <a:r>
              <a:rPr lang="en-US" dirty="0" smtClean="0"/>
              <a:t>This will guarantee that all the table locations will be checked in the probing process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09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Quadratic Probing –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752600"/>
            <a:ext cx="5992091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88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Double Hashing</a:t>
            </a:r>
          </a:p>
        </p:txBody>
      </p:sp>
      <p:sp>
        <p:nvSpPr>
          <p:cNvPr id="1556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400" dirty="0"/>
              <a:t>Double hashing uses a secondary hash function </a:t>
            </a:r>
            <a:r>
              <a:rPr lang="en-US" sz="2400" b="1" i="1" dirty="0">
                <a:latin typeface="Times New Roman" pitchFamily="18" charset="0"/>
              </a:rPr>
              <a:t>d</a:t>
            </a:r>
            <a:r>
              <a:rPr lang="en-US" sz="2400" dirty="0">
                <a:latin typeface="Times New Roman" pitchFamily="18" charset="0"/>
              </a:rPr>
              <a:t>(</a:t>
            </a:r>
            <a:r>
              <a:rPr lang="en-US" sz="2400" b="1" i="1" dirty="0">
                <a:latin typeface="Times New Roman" pitchFamily="18" charset="0"/>
              </a:rPr>
              <a:t>k</a:t>
            </a:r>
            <a:r>
              <a:rPr lang="en-US" sz="2400" dirty="0">
                <a:latin typeface="Times New Roman" pitchFamily="18" charset="0"/>
              </a:rPr>
              <a:t>) </a:t>
            </a:r>
            <a:r>
              <a:rPr lang="en-US" sz="2400" dirty="0"/>
              <a:t>and handles collisions by placing an item in the first available cell of the series</a:t>
            </a:r>
            <a:br>
              <a:rPr lang="en-US" sz="2400" dirty="0"/>
            </a:br>
            <a:r>
              <a:rPr lang="en-US" sz="2400" dirty="0">
                <a:latin typeface="Times New Roman" pitchFamily="18" charset="0"/>
              </a:rPr>
              <a:t>	(</a:t>
            </a:r>
            <a:r>
              <a:rPr lang="en-US" sz="2400" b="1" i="1" dirty="0" err="1">
                <a:latin typeface="Times New Roman" pitchFamily="18" charset="0"/>
              </a:rPr>
              <a:t>i</a:t>
            </a:r>
            <a:r>
              <a:rPr lang="en-US" sz="2400" i="1" dirty="0">
                <a:latin typeface="Times New Roman" pitchFamily="18" charset="0"/>
              </a:rPr>
              <a:t> </a:t>
            </a:r>
            <a:r>
              <a:rPr lang="en-US" sz="2400" dirty="0">
                <a:latin typeface="Symbol" pitchFamily="18" charset="2"/>
              </a:rPr>
              <a:t>+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b="1" i="1" dirty="0" err="1">
                <a:latin typeface="Times New Roman" pitchFamily="18" charset="0"/>
              </a:rPr>
              <a:t>jd</a:t>
            </a:r>
            <a:r>
              <a:rPr lang="en-US" sz="2400" dirty="0">
                <a:latin typeface="Times New Roman" pitchFamily="18" charset="0"/>
              </a:rPr>
              <a:t>(</a:t>
            </a:r>
            <a:r>
              <a:rPr lang="en-US" sz="2400" b="1" i="1" dirty="0">
                <a:latin typeface="Times New Roman" pitchFamily="18" charset="0"/>
              </a:rPr>
              <a:t>k</a:t>
            </a:r>
            <a:r>
              <a:rPr lang="en-US" sz="2400" dirty="0">
                <a:latin typeface="Times New Roman" pitchFamily="18" charset="0"/>
              </a:rPr>
              <a:t>)) mod </a:t>
            </a:r>
            <a:r>
              <a:rPr lang="en-US" sz="2400" b="1" i="1" dirty="0">
                <a:latin typeface="Times New Roman" pitchFamily="18" charset="0"/>
              </a:rPr>
              <a:t>N</a:t>
            </a:r>
            <a:br>
              <a:rPr lang="en-US" sz="2400" b="1" i="1" dirty="0">
                <a:latin typeface="Times New Roman" pitchFamily="18" charset="0"/>
              </a:rPr>
            </a:br>
            <a:r>
              <a:rPr lang="en-US" sz="2400" b="1" i="1" dirty="0">
                <a:latin typeface="Times New Roman" pitchFamily="18" charset="0"/>
              </a:rPr>
              <a:t> </a:t>
            </a:r>
            <a:r>
              <a:rPr lang="en-US" sz="2400" dirty="0"/>
              <a:t>for </a:t>
            </a:r>
            <a:r>
              <a:rPr lang="en-US" sz="2400" b="1" i="1" dirty="0">
                <a:latin typeface="Times New Roman" pitchFamily="18" charset="0"/>
              </a:rPr>
              <a:t>j</a:t>
            </a:r>
            <a:r>
              <a:rPr lang="en-US" sz="2400" i="1" dirty="0">
                <a:latin typeface="Times New Roman" pitchFamily="18" charset="0"/>
              </a:rPr>
              <a:t> </a:t>
            </a:r>
            <a:r>
              <a:rPr lang="en-US" sz="2400" dirty="0">
                <a:latin typeface="Symbol" pitchFamily="18" charset="2"/>
              </a:rPr>
              <a:t>=</a:t>
            </a:r>
            <a:r>
              <a:rPr lang="en-US" sz="2400" dirty="0">
                <a:latin typeface="Times New Roman" pitchFamily="18" charset="0"/>
              </a:rPr>
              <a:t> 0,  1, … , </a:t>
            </a:r>
            <a:r>
              <a:rPr lang="en-US" sz="2400" b="1" i="1" dirty="0">
                <a:latin typeface="Times New Roman" pitchFamily="18" charset="0"/>
              </a:rPr>
              <a:t>N </a:t>
            </a:r>
            <a:r>
              <a:rPr lang="en-US" sz="2400" dirty="0">
                <a:latin typeface="Symbol" pitchFamily="18" charset="2"/>
              </a:rPr>
              <a:t>-</a:t>
            </a:r>
            <a:r>
              <a:rPr lang="en-US" sz="2400" dirty="0">
                <a:latin typeface="Times New Roman" pitchFamily="18" charset="0"/>
              </a:rPr>
              <a:t> 1</a:t>
            </a:r>
          </a:p>
          <a:p>
            <a:pPr eaLnBrk="1" hangingPunct="1">
              <a:defRPr/>
            </a:pPr>
            <a:r>
              <a:rPr lang="en-US" sz="2400" dirty="0"/>
              <a:t>The secondary hash function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>
                <a:latin typeface="Times New Roman" pitchFamily="18" charset="0"/>
              </a:rPr>
              <a:t>(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dirty="0">
                <a:latin typeface="Times New Roman" pitchFamily="18" charset="0"/>
              </a:rPr>
              <a:t>)</a:t>
            </a:r>
            <a:r>
              <a:rPr lang="en-US" sz="2400" dirty="0"/>
              <a:t> cannot have zero values</a:t>
            </a:r>
          </a:p>
          <a:p>
            <a:pPr eaLnBrk="1" hangingPunct="1">
              <a:defRPr/>
            </a:pPr>
            <a:r>
              <a:rPr lang="en-US" sz="2400" dirty="0"/>
              <a:t>The table size </a:t>
            </a:r>
            <a:r>
              <a:rPr lang="en-US" sz="2400" b="1" i="1" dirty="0">
                <a:latin typeface="Times New Roman" pitchFamily="18" charset="0"/>
              </a:rPr>
              <a:t>N</a:t>
            </a:r>
            <a:r>
              <a:rPr lang="en-US" sz="2400" dirty="0"/>
              <a:t> must be a prime to allow probing of all the cells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400" dirty="0"/>
              <a:t>Common choice of compression function for the secondary hash function: 	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lv-LV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lv-LV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lv-LV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lv-LV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lv-LV" sz="2000" dirty="0">
                <a:latin typeface="Times New Roman" panose="02020603050405020304" pitchFamily="18" charset="0"/>
              </a:rPr>
              <a:t> </a:t>
            </a:r>
            <a:r>
              <a:rPr lang="en-US" altLang="lv-LV" sz="2000" dirty="0">
                <a:latin typeface="Symbol" panose="05050102010706020507" pitchFamily="18" charset="2"/>
              </a:rPr>
              <a:t>=</a:t>
            </a:r>
            <a:r>
              <a:rPr lang="en-US" altLang="lv-LV" sz="2000" dirty="0">
                <a:latin typeface="Times New Roman" panose="02020603050405020304" pitchFamily="18" charset="0"/>
              </a:rPr>
              <a:t>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q</a:t>
            </a:r>
            <a:r>
              <a:rPr lang="en-US" altLang="lv-LV" sz="2000" i="1" dirty="0">
                <a:latin typeface="Times New Roman" panose="02020603050405020304" pitchFamily="18" charset="0"/>
              </a:rPr>
              <a:t> </a:t>
            </a:r>
            <a:r>
              <a:rPr lang="en-US" altLang="lv-LV" sz="2000" dirty="0">
                <a:latin typeface="Symbol" panose="05050102010706020507" pitchFamily="18" charset="2"/>
              </a:rPr>
              <a:t>-</a:t>
            </a:r>
            <a:r>
              <a:rPr lang="en-US" altLang="lv-LV" sz="2000" dirty="0">
                <a:latin typeface="Times New Roman" panose="02020603050405020304" pitchFamily="18" charset="0"/>
              </a:rPr>
              <a:t>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k</a:t>
            </a:r>
            <a:r>
              <a:rPr lang="en-US" altLang="lv-LV" sz="2000" dirty="0">
                <a:latin typeface="Times New Roman" panose="02020603050405020304" pitchFamily="18" charset="0"/>
              </a:rPr>
              <a:t> mod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q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2400" dirty="0"/>
              <a:t>		where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 b="1" i="1" dirty="0">
                <a:latin typeface="Times New Roman" panose="02020603050405020304" pitchFamily="18" charset="0"/>
              </a:rPr>
              <a:t>q</a:t>
            </a:r>
            <a:r>
              <a:rPr lang="en-US" altLang="lv-LV" sz="2000" i="1" dirty="0">
                <a:latin typeface="Times New Roman" panose="02020603050405020304" pitchFamily="18" charset="0"/>
              </a:rPr>
              <a:t> </a:t>
            </a:r>
            <a:r>
              <a:rPr lang="en-US" altLang="lv-LV" sz="2000" dirty="0">
                <a:latin typeface="Symbol" panose="05050102010706020507" pitchFamily="18" charset="2"/>
              </a:rPr>
              <a:t>&lt;</a:t>
            </a:r>
            <a:r>
              <a:rPr lang="en-US" altLang="lv-LV" sz="2000" dirty="0">
                <a:latin typeface="Times New Roman" panose="02020603050405020304" pitchFamily="18" charset="0"/>
              </a:rPr>
              <a:t>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 b="1" i="1" dirty="0">
                <a:latin typeface="Times New Roman" panose="02020603050405020304" pitchFamily="18" charset="0"/>
              </a:rPr>
              <a:t>q</a:t>
            </a:r>
            <a:r>
              <a:rPr lang="en-US" altLang="lv-LV" sz="2000" dirty="0"/>
              <a:t> is a prime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400" dirty="0"/>
              <a:t>The possible values for </a:t>
            </a:r>
            <a:r>
              <a:rPr lang="en-US" altLang="lv-LV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lv-LV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lv-LV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lv-LV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lv-LV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lv-LV" sz="2400" dirty="0"/>
              <a:t> are</a:t>
            </a:r>
            <a:br>
              <a:rPr lang="en-US" altLang="lv-LV" sz="2400" dirty="0"/>
            </a:br>
            <a:r>
              <a:rPr lang="en-US" altLang="lv-LV" sz="2400" dirty="0"/>
              <a:t>	 </a:t>
            </a:r>
            <a:r>
              <a:rPr lang="en-US" altLang="lv-LV" sz="2400" dirty="0">
                <a:latin typeface="Times New Roman" panose="02020603050405020304" pitchFamily="18" charset="0"/>
              </a:rPr>
              <a:t>1, 2, … , </a:t>
            </a:r>
            <a:r>
              <a:rPr lang="en-US" altLang="lv-LV" sz="2400" b="1" i="1" dirty="0">
                <a:latin typeface="Times New Roman" panose="02020603050405020304" pitchFamily="18" charset="0"/>
              </a:rPr>
              <a:t>q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59594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Example of Double Hashing</a:t>
            </a:r>
          </a:p>
        </p:txBody>
      </p:sp>
      <p:sp>
        <p:nvSpPr>
          <p:cNvPr id="8197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lv-LV" dirty="0"/>
              <a:t>Consider a hash table storing integer keys that handles collision with double hashing</a:t>
            </a:r>
          </a:p>
          <a:p>
            <a:pPr lvl="1" eaLnBrk="1" hangingPunct="1"/>
            <a:r>
              <a:rPr lang="en-US" altLang="lv-LV" sz="2000" b="1" i="1" dirty="0">
                <a:latin typeface="Times New Roman" panose="02020603050405020304" pitchFamily="18" charset="0"/>
              </a:rPr>
              <a:t>N</a:t>
            </a:r>
            <a:r>
              <a:rPr lang="en-US" altLang="lv-LV" sz="2000" b="1" i="1" dirty="0">
                <a:latin typeface="Symbol" panose="05050102010706020507" pitchFamily="18" charset="2"/>
              </a:rPr>
              <a:t> </a:t>
            </a:r>
            <a:r>
              <a:rPr lang="en-US" altLang="lv-LV" sz="2000" dirty="0">
                <a:latin typeface="Symbol" panose="05050102010706020507" pitchFamily="18" charset="2"/>
              </a:rPr>
              <a:t>= </a:t>
            </a:r>
            <a:r>
              <a:rPr lang="en-US" altLang="lv-LV" sz="2000" dirty="0">
                <a:latin typeface="Times New Roman" panose="02020603050405020304" pitchFamily="18" charset="0"/>
              </a:rPr>
              <a:t>13</a:t>
            </a:r>
            <a:r>
              <a:rPr lang="en-US" altLang="lv-LV" sz="2000" dirty="0"/>
              <a:t> </a:t>
            </a:r>
          </a:p>
          <a:p>
            <a:pPr lvl="1" eaLnBrk="1" hangingPunct="1"/>
            <a:r>
              <a:rPr lang="en-US" altLang="lv-LV" sz="2000" b="1" i="1" dirty="0">
                <a:latin typeface="Times New Roman" panose="02020603050405020304" pitchFamily="18" charset="0"/>
              </a:rPr>
              <a:t>h</a:t>
            </a:r>
            <a:r>
              <a:rPr lang="en-US" altLang="lv-LV" sz="2000" dirty="0">
                <a:latin typeface="Times New Roman" panose="02020603050405020304" pitchFamily="18" charset="0"/>
              </a:rPr>
              <a:t>(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k</a:t>
            </a:r>
            <a:r>
              <a:rPr lang="en-US" altLang="lv-LV" sz="2000" dirty="0">
                <a:latin typeface="Times New Roman" panose="02020603050405020304" pitchFamily="18" charset="0"/>
              </a:rPr>
              <a:t>) </a:t>
            </a:r>
            <a:r>
              <a:rPr lang="en-US" altLang="lv-LV" sz="2000" dirty="0">
                <a:latin typeface="Symbol" panose="05050102010706020507" pitchFamily="18" charset="2"/>
              </a:rPr>
              <a:t>=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 k </a:t>
            </a:r>
            <a:r>
              <a:rPr lang="en-US" altLang="lv-LV" sz="2000" dirty="0">
                <a:latin typeface="Times New Roman" panose="02020603050405020304" pitchFamily="18" charset="0"/>
              </a:rPr>
              <a:t>mod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 </a:t>
            </a:r>
            <a:r>
              <a:rPr lang="en-US" altLang="lv-LV" sz="2000" dirty="0">
                <a:latin typeface="Times New Roman" panose="02020603050405020304" pitchFamily="18" charset="0"/>
              </a:rPr>
              <a:t>13</a:t>
            </a:r>
            <a:r>
              <a:rPr lang="en-US" altLang="lv-LV" sz="2000" dirty="0"/>
              <a:t> </a:t>
            </a:r>
          </a:p>
          <a:p>
            <a:pPr lvl="1" eaLnBrk="1" hangingPunct="1"/>
            <a:r>
              <a:rPr lang="en-US" altLang="lv-LV" sz="2000" b="1" i="1" dirty="0">
                <a:latin typeface="Times New Roman" panose="02020603050405020304" pitchFamily="18" charset="0"/>
              </a:rPr>
              <a:t>d</a:t>
            </a:r>
            <a:r>
              <a:rPr lang="en-US" altLang="lv-LV" sz="2000" dirty="0">
                <a:latin typeface="Times New Roman" panose="02020603050405020304" pitchFamily="18" charset="0"/>
              </a:rPr>
              <a:t>(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k</a:t>
            </a:r>
            <a:r>
              <a:rPr lang="en-US" altLang="lv-LV" sz="2000" dirty="0">
                <a:latin typeface="Times New Roman" panose="02020603050405020304" pitchFamily="18" charset="0"/>
              </a:rPr>
              <a:t>) </a:t>
            </a:r>
            <a:r>
              <a:rPr lang="en-US" altLang="lv-LV" sz="2000" dirty="0">
                <a:latin typeface="Symbol" panose="05050102010706020507" pitchFamily="18" charset="2"/>
              </a:rPr>
              <a:t>=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 </a:t>
            </a:r>
            <a:r>
              <a:rPr lang="en-US" altLang="lv-LV" sz="2000" dirty="0">
                <a:latin typeface="Times New Roman" panose="02020603050405020304" pitchFamily="18" charset="0"/>
              </a:rPr>
              <a:t>7 </a:t>
            </a:r>
            <a:r>
              <a:rPr lang="en-US" altLang="lv-LV" sz="2000" dirty="0">
                <a:latin typeface="Symbol" panose="05050102010706020507" pitchFamily="18" charset="2"/>
              </a:rPr>
              <a:t>-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 k </a:t>
            </a:r>
            <a:r>
              <a:rPr lang="en-US" altLang="lv-LV" sz="2000" dirty="0">
                <a:latin typeface="Times New Roman" panose="02020603050405020304" pitchFamily="18" charset="0"/>
              </a:rPr>
              <a:t>mod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 </a:t>
            </a:r>
            <a:r>
              <a:rPr lang="en-US" altLang="lv-LV" sz="2000" dirty="0">
                <a:latin typeface="Times New Roman" panose="02020603050405020304" pitchFamily="18" charset="0"/>
              </a:rPr>
              <a:t>7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lang="en-US" altLang="lv-LV" dirty="0"/>
              <a:t>Insert keys 18, 41, 22, 44, 59, 32, 31, 73, in this order</a:t>
            </a:r>
          </a:p>
        </p:txBody>
      </p:sp>
      <p:sp>
        <p:nvSpPr>
          <p:cNvPr id="8199" name="Rectangle 4"/>
          <p:cNvSpPr>
            <a:spLocks noChangeArrowheads="1"/>
          </p:cNvSpPr>
          <p:nvPr/>
        </p:nvSpPr>
        <p:spPr bwMode="auto">
          <a:xfrm>
            <a:off x="7070725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 </a:t>
            </a:r>
          </a:p>
        </p:txBody>
      </p:sp>
      <p:sp>
        <p:nvSpPr>
          <p:cNvPr id="8200" name="Rectangle 5"/>
          <p:cNvSpPr>
            <a:spLocks noChangeArrowheads="1"/>
          </p:cNvSpPr>
          <p:nvPr/>
        </p:nvSpPr>
        <p:spPr bwMode="auto">
          <a:xfrm>
            <a:off x="7375525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 </a:t>
            </a:r>
          </a:p>
        </p:txBody>
      </p:sp>
      <p:sp>
        <p:nvSpPr>
          <p:cNvPr id="8201" name="Rectangle 6"/>
          <p:cNvSpPr>
            <a:spLocks noChangeArrowheads="1"/>
          </p:cNvSpPr>
          <p:nvPr/>
        </p:nvSpPr>
        <p:spPr bwMode="auto">
          <a:xfrm>
            <a:off x="7680325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 </a:t>
            </a:r>
          </a:p>
        </p:txBody>
      </p:sp>
      <p:sp>
        <p:nvSpPr>
          <p:cNvPr id="8202" name="Rectangle 7"/>
          <p:cNvSpPr>
            <a:spLocks noChangeArrowheads="1"/>
          </p:cNvSpPr>
          <p:nvPr/>
        </p:nvSpPr>
        <p:spPr bwMode="auto">
          <a:xfrm>
            <a:off x="7985125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 </a:t>
            </a:r>
          </a:p>
        </p:txBody>
      </p:sp>
      <p:sp>
        <p:nvSpPr>
          <p:cNvPr id="8203" name="Rectangle 8"/>
          <p:cNvSpPr>
            <a:spLocks noChangeArrowheads="1"/>
          </p:cNvSpPr>
          <p:nvPr/>
        </p:nvSpPr>
        <p:spPr bwMode="auto">
          <a:xfrm>
            <a:off x="8289925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 </a:t>
            </a:r>
          </a:p>
        </p:txBody>
      </p:sp>
      <p:sp>
        <p:nvSpPr>
          <p:cNvPr id="8204" name="Rectangle 9"/>
          <p:cNvSpPr>
            <a:spLocks noChangeArrowheads="1"/>
          </p:cNvSpPr>
          <p:nvPr/>
        </p:nvSpPr>
        <p:spPr bwMode="auto">
          <a:xfrm>
            <a:off x="8594725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 </a:t>
            </a:r>
          </a:p>
        </p:txBody>
      </p:sp>
      <p:sp>
        <p:nvSpPr>
          <p:cNvPr id="8205" name="Rectangle 10"/>
          <p:cNvSpPr>
            <a:spLocks noChangeArrowheads="1"/>
          </p:cNvSpPr>
          <p:nvPr/>
        </p:nvSpPr>
        <p:spPr bwMode="auto">
          <a:xfrm>
            <a:off x="8899525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 </a:t>
            </a:r>
          </a:p>
        </p:txBody>
      </p:sp>
      <p:sp>
        <p:nvSpPr>
          <p:cNvPr id="8206" name="Rectangle 11"/>
          <p:cNvSpPr>
            <a:spLocks noChangeArrowheads="1"/>
          </p:cNvSpPr>
          <p:nvPr/>
        </p:nvSpPr>
        <p:spPr bwMode="auto">
          <a:xfrm>
            <a:off x="9204325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 </a:t>
            </a:r>
          </a:p>
        </p:txBody>
      </p:sp>
      <p:sp>
        <p:nvSpPr>
          <p:cNvPr id="8207" name="Rectangle 12"/>
          <p:cNvSpPr>
            <a:spLocks noChangeArrowheads="1"/>
          </p:cNvSpPr>
          <p:nvPr/>
        </p:nvSpPr>
        <p:spPr bwMode="auto">
          <a:xfrm>
            <a:off x="9509125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  </a:t>
            </a:r>
          </a:p>
        </p:txBody>
      </p:sp>
      <p:sp>
        <p:nvSpPr>
          <p:cNvPr id="8208" name="Rectangle 13"/>
          <p:cNvSpPr>
            <a:spLocks noChangeArrowheads="1"/>
          </p:cNvSpPr>
          <p:nvPr/>
        </p:nvSpPr>
        <p:spPr bwMode="auto">
          <a:xfrm>
            <a:off x="9813925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 </a:t>
            </a:r>
          </a:p>
        </p:txBody>
      </p:sp>
      <p:sp>
        <p:nvSpPr>
          <p:cNvPr id="8209" name="Rectangle 14"/>
          <p:cNvSpPr>
            <a:spLocks noChangeArrowheads="1"/>
          </p:cNvSpPr>
          <p:nvPr/>
        </p:nvSpPr>
        <p:spPr bwMode="auto">
          <a:xfrm>
            <a:off x="10118725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 </a:t>
            </a:r>
          </a:p>
        </p:txBody>
      </p:sp>
      <p:sp>
        <p:nvSpPr>
          <p:cNvPr id="8210" name="Rectangle 15"/>
          <p:cNvSpPr>
            <a:spLocks noChangeArrowheads="1"/>
          </p:cNvSpPr>
          <p:nvPr/>
        </p:nvSpPr>
        <p:spPr bwMode="auto">
          <a:xfrm>
            <a:off x="10423525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 </a:t>
            </a:r>
          </a:p>
        </p:txBody>
      </p:sp>
      <p:sp>
        <p:nvSpPr>
          <p:cNvPr id="8211" name="Rectangle 16"/>
          <p:cNvSpPr>
            <a:spLocks noChangeArrowheads="1"/>
          </p:cNvSpPr>
          <p:nvPr/>
        </p:nvSpPr>
        <p:spPr bwMode="auto">
          <a:xfrm>
            <a:off x="10728325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 </a:t>
            </a:r>
          </a:p>
        </p:txBody>
      </p:sp>
      <p:sp>
        <p:nvSpPr>
          <p:cNvPr id="8212" name="Text Box 17"/>
          <p:cNvSpPr txBox="1">
            <a:spLocks noChangeArrowheads="1"/>
          </p:cNvSpPr>
          <p:nvPr/>
        </p:nvSpPr>
        <p:spPr bwMode="auto">
          <a:xfrm>
            <a:off x="7073900" y="45339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213" name="Text Box 18"/>
          <p:cNvSpPr txBox="1">
            <a:spLocks noChangeArrowheads="1"/>
          </p:cNvSpPr>
          <p:nvPr/>
        </p:nvSpPr>
        <p:spPr bwMode="auto">
          <a:xfrm>
            <a:off x="7375525" y="45339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214" name="Text Box 19"/>
          <p:cNvSpPr txBox="1">
            <a:spLocks noChangeArrowheads="1"/>
          </p:cNvSpPr>
          <p:nvPr/>
        </p:nvSpPr>
        <p:spPr bwMode="auto">
          <a:xfrm>
            <a:off x="7677150" y="45339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215" name="Text Box 20"/>
          <p:cNvSpPr txBox="1">
            <a:spLocks noChangeArrowheads="1"/>
          </p:cNvSpPr>
          <p:nvPr/>
        </p:nvSpPr>
        <p:spPr bwMode="auto">
          <a:xfrm>
            <a:off x="7978775" y="45339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216" name="Text Box 21"/>
          <p:cNvSpPr txBox="1">
            <a:spLocks noChangeArrowheads="1"/>
          </p:cNvSpPr>
          <p:nvPr/>
        </p:nvSpPr>
        <p:spPr bwMode="auto">
          <a:xfrm>
            <a:off x="8280400" y="45339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8217" name="Text Box 22"/>
          <p:cNvSpPr txBox="1">
            <a:spLocks noChangeArrowheads="1"/>
          </p:cNvSpPr>
          <p:nvPr/>
        </p:nvSpPr>
        <p:spPr bwMode="auto">
          <a:xfrm>
            <a:off x="8582025" y="45339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218" name="Text Box 23"/>
          <p:cNvSpPr txBox="1">
            <a:spLocks noChangeArrowheads="1"/>
          </p:cNvSpPr>
          <p:nvPr/>
        </p:nvSpPr>
        <p:spPr bwMode="auto">
          <a:xfrm>
            <a:off x="8883650" y="45339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8219" name="Text Box 24"/>
          <p:cNvSpPr txBox="1">
            <a:spLocks noChangeArrowheads="1"/>
          </p:cNvSpPr>
          <p:nvPr/>
        </p:nvSpPr>
        <p:spPr bwMode="auto">
          <a:xfrm>
            <a:off x="9185275" y="45339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8220" name="Text Box 25"/>
          <p:cNvSpPr txBox="1">
            <a:spLocks noChangeArrowheads="1"/>
          </p:cNvSpPr>
          <p:nvPr/>
        </p:nvSpPr>
        <p:spPr bwMode="auto">
          <a:xfrm>
            <a:off x="9486900" y="45339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8221" name="Text Box 26"/>
          <p:cNvSpPr txBox="1">
            <a:spLocks noChangeArrowheads="1"/>
          </p:cNvSpPr>
          <p:nvPr/>
        </p:nvSpPr>
        <p:spPr bwMode="auto">
          <a:xfrm>
            <a:off x="9788525" y="45339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8222" name="Text Box 27"/>
          <p:cNvSpPr txBox="1">
            <a:spLocks noChangeArrowheads="1"/>
          </p:cNvSpPr>
          <p:nvPr/>
        </p:nvSpPr>
        <p:spPr bwMode="auto">
          <a:xfrm>
            <a:off x="10033000" y="4533901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8223" name="Text Box 28"/>
          <p:cNvSpPr txBox="1">
            <a:spLocks noChangeArrowheads="1"/>
          </p:cNvSpPr>
          <p:nvPr/>
        </p:nvSpPr>
        <p:spPr bwMode="auto">
          <a:xfrm>
            <a:off x="10334625" y="4533901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8224" name="Text Box 29"/>
          <p:cNvSpPr txBox="1">
            <a:spLocks noChangeArrowheads="1"/>
          </p:cNvSpPr>
          <p:nvPr/>
        </p:nvSpPr>
        <p:spPr bwMode="auto">
          <a:xfrm>
            <a:off x="10636250" y="4533901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8225" name="Rectangle 30"/>
          <p:cNvSpPr>
            <a:spLocks noChangeArrowheads="1"/>
          </p:cNvSpPr>
          <p:nvPr/>
        </p:nvSpPr>
        <p:spPr bwMode="auto">
          <a:xfrm>
            <a:off x="7070725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31</a:t>
            </a:r>
          </a:p>
        </p:txBody>
      </p:sp>
      <p:sp>
        <p:nvSpPr>
          <p:cNvPr id="8226" name="Rectangle 31"/>
          <p:cNvSpPr>
            <a:spLocks noChangeArrowheads="1"/>
          </p:cNvSpPr>
          <p:nvPr/>
        </p:nvSpPr>
        <p:spPr bwMode="auto">
          <a:xfrm>
            <a:off x="7375525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 </a:t>
            </a:r>
          </a:p>
        </p:txBody>
      </p:sp>
      <p:sp>
        <p:nvSpPr>
          <p:cNvPr id="8227" name="Rectangle 32"/>
          <p:cNvSpPr>
            <a:spLocks noChangeArrowheads="1"/>
          </p:cNvSpPr>
          <p:nvPr/>
        </p:nvSpPr>
        <p:spPr bwMode="auto">
          <a:xfrm>
            <a:off x="7680325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41</a:t>
            </a:r>
          </a:p>
        </p:txBody>
      </p:sp>
      <p:sp>
        <p:nvSpPr>
          <p:cNvPr id="8228" name="Rectangle 33"/>
          <p:cNvSpPr>
            <a:spLocks noChangeArrowheads="1"/>
          </p:cNvSpPr>
          <p:nvPr/>
        </p:nvSpPr>
        <p:spPr bwMode="auto">
          <a:xfrm>
            <a:off x="7985125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 </a:t>
            </a:r>
          </a:p>
        </p:txBody>
      </p:sp>
      <p:sp>
        <p:nvSpPr>
          <p:cNvPr id="8229" name="Rectangle 34"/>
          <p:cNvSpPr>
            <a:spLocks noChangeArrowheads="1"/>
          </p:cNvSpPr>
          <p:nvPr/>
        </p:nvSpPr>
        <p:spPr bwMode="auto">
          <a:xfrm>
            <a:off x="8289925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 </a:t>
            </a:r>
          </a:p>
        </p:txBody>
      </p:sp>
      <p:sp>
        <p:nvSpPr>
          <p:cNvPr id="8230" name="Rectangle 35"/>
          <p:cNvSpPr>
            <a:spLocks noChangeArrowheads="1"/>
          </p:cNvSpPr>
          <p:nvPr/>
        </p:nvSpPr>
        <p:spPr bwMode="auto">
          <a:xfrm>
            <a:off x="8594725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18</a:t>
            </a:r>
          </a:p>
        </p:txBody>
      </p:sp>
      <p:sp>
        <p:nvSpPr>
          <p:cNvPr id="8231" name="Rectangle 36"/>
          <p:cNvSpPr>
            <a:spLocks noChangeArrowheads="1"/>
          </p:cNvSpPr>
          <p:nvPr/>
        </p:nvSpPr>
        <p:spPr bwMode="auto">
          <a:xfrm>
            <a:off x="8899525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32</a:t>
            </a:r>
          </a:p>
        </p:txBody>
      </p:sp>
      <p:sp>
        <p:nvSpPr>
          <p:cNvPr id="8232" name="Rectangle 37"/>
          <p:cNvSpPr>
            <a:spLocks noChangeArrowheads="1"/>
          </p:cNvSpPr>
          <p:nvPr/>
        </p:nvSpPr>
        <p:spPr bwMode="auto">
          <a:xfrm>
            <a:off x="9204325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59</a:t>
            </a:r>
          </a:p>
        </p:txBody>
      </p:sp>
      <p:sp>
        <p:nvSpPr>
          <p:cNvPr id="8233" name="Rectangle 38"/>
          <p:cNvSpPr>
            <a:spLocks noChangeArrowheads="1"/>
          </p:cNvSpPr>
          <p:nvPr/>
        </p:nvSpPr>
        <p:spPr bwMode="auto">
          <a:xfrm>
            <a:off x="9509125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73</a:t>
            </a:r>
          </a:p>
        </p:txBody>
      </p:sp>
      <p:sp>
        <p:nvSpPr>
          <p:cNvPr id="8234" name="Rectangle 39"/>
          <p:cNvSpPr>
            <a:spLocks noChangeArrowheads="1"/>
          </p:cNvSpPr>
          <p:nvPr/>
        </p:nvSpPr>
        <p:spPr bwMode="auto">
          <a:xfrm>
            <a:off x="9813925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22</a:t>
            </a:r>
          </a:p>
        </p:txBody>
      </p:sp>
      <p:sp>
        <p:nvSpPr>
          <p:cNvPr id="8235" name="Rectangle 40"/>
          <p:cNvSpPr>
            <a:spLocks noChangeArrowheads="1"/>
          </p:cNvSpPr>
          <p:nvPr/>
        </p:nvSpPr>
        <p:spPr bwMode="auto">
          <a:xfrm>
            <a:off x="10118725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44</a:t>
            </a:r>
          </a:p>
        </p:txBody>
      </p:sp>
      <p:sp>
        <p:nvSpPr>
          <p:cNvPr id="8236" name="Rectangle 41"/>
          <p:cNvSpPr>
            <a:spLocks noChangeArrowheads="1"/>
          </p:cNvSpPr>
          <p:nvPr/>
        </p:nvSpPr>
        <p:spPr bwMode="auto">
          <a:xfrm>
            <a:off x="10423525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/>
          </a:p>
        </p:txBody>
      </p:sp>
      <p:sp>
        <p:nvSpPr>
          <p:cNvPr id="8237" name="Rectangle 42"/>
          <p:cNvSpPr>
            <a:spLocks noChangeArrowheads="1"/>
          </p:cNvSpPr>
          <p:nvPr/>
        </p:nvSpPr>
        <p:spPr bwMode="auto">
          <a:xfrm>
            <a:off x="10728325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 </a:t>
            </a:r>
          </a:p>
        </p:txBody>
      </p:sp>
      <p:sp>
        <p:nvSpPr>
          <p:cNvPr id="8238" name="Text Box 43"/>
          <p:cNvSpPr txBox="1">
            <a:spLocks noChangeArrowheads="1"/>
          </p:cNvSpPr>
          <p:nvPr/>
        </p:nvSpPr>
        <p:spPr bwMode="auto">
          <a:xfrm>
            <a:off x="7073900" y="57531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239" name="Text Box 44"/>
          <p:cNvSpPr txBox="1">
            <a:spLocks noChangeArrowheads="1"/>
          </p:cNvSpPr>
          <p:nvPr/>
        </p:nvSpPr>
        <p:spPr bwMode="auto">
          <a:xfrm>
            <a:off x="7375525" y="57531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240" name="Text Box 45"/>
          <p:cNvSpPr txBox="1">
            <a:spLocks noChangeArrowheads="1"/>
          </p:cNvSpPr>
          <p:nvPr/>
        </p:nvSpPr>
        <p:spPr bwMode="auto">
          <a:xfrm>
            <a:off x="7677150" y="57531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241" name="Text Box 46"/>
          <p:cNvSpPr txBox="1">
            <a:spLocks noChangeArrowheads="1"/>
          </p:cNvSpPr>
          <p:nvPr/>
        </p:nvSpPr>
        <p:spPr bwMode="auto">
          <a:xfrm>
            <a:off x="7978775" y="57531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242" name="Text Box 47"/>
          <p:cNvSpPr txBox="1">
            <a:spLocks noChangeArrowheads="1"/>
          </p:cNvSpPr>
          <p:nvPr/>
        </p:nvSpPr>
        <p:spPr bwMode="auto">
          <a:xfrm>
            <a:off x="8280400" y="57531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8243" name="Text Box 48"/>
          <p:cNvSpPr txBox="1">
            <a:spLocks noChangeArrowheads="1"/>
          </p:cNvSpPr>
          <p:nvPr/>
        </p:nvSpPr>
        <p:spPr bwMode="auto">
          <a:xfrm>
            <a:off x="8582025" y="57531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244" name="Text Box 49"/>
          <p:cNvSpPr txBox="1">
            <a:spLocks noChangeArrowheads="1"/>
          </p:cNvSpPr>
          <p:nvPr/>
        </p:nvSpPr>
        <p:spPr bwMode="auto">
          <a:xfrm>
            <a:off x="8883650" y="57531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8245" name="Text Box 50"/>
          <p:cNvSpPr txBox="1">
            <a:spLocks noChangeArrowheads="1"/>
          </p:cNvSpPr>
          <p:nvPr/>
        </p:nvSpPr>
        <p:spPr bwMode="auto">
          <a:xfrm>
            <a:off x="9185275" y="57531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8246" name="Text Box 51"/>
          <p:cNvSpPr txBox="1">
            <a:spLocks noChangeArrowheads="1"/>
          </p:cNvSpPr>
          <p:nvPr/>
        </p:nvSpPr>
        <p:spPr bwMode="auto">
          <a:xfrm>
            <a:off x="9486900" y="57531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8247" name="Text Box 52"/>
          <p:cNvSpPr txBox="1">
            <a:spLocks noChangeArrowheads="1"/>
          </p:cNvSpPr>
          <p:nvPr/>
        </p:nvSpPr>
        <p:spPr bwMode="auto">
          <a:xfrm>
            <a:off x="9788525" y="57531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8248" name="Text Box 53"/>
          <p:cNvSpPr txBox="1">
            <a:spLocks noChangeArrowheads="1"/>
          </p:cNvSpPr>
          <p:nvPr/>
        </p:nvSpPr>
        <p:spPr bwMode="auto">
          <a:xfrm>
            <a:off x="10033000" y="5753101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8249" name="Text Box 54"/>
          <p:cNvSpPr txBox="1">
            <a:spLocks noChangeArrowheads="1"/>
          </p:cNvSpPr>
          <p:nvPr/>
        </p:nvSpPr>
        <p:spPr bwMode="auto">
          <a:xfrm>
            <a:off x="10334625" y="5753101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8250" name="Text Box 55"/>
          <p:cNvSpPr txBox="1">
            <a:spLocks noChangeArrowheads="1"/>
          </p:cNvSpPr>
          <p:nvPr/>
        </p:nvSpPr>
        <p:spPr bwMode="auto">
          <a:xfrm>
            <a:off x="10636250" y="5753101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8251" name="AutoShape 56"/>
          <p:cNvSpPr>
            <a:spLocks noChangeArrowheads="1"/>
          </p:cNvSpPr>
          <p:nvPr/>
        </p:nvSpPr>
        <p:spPr bwMode="auto">
          <a:xfrm>
            <a:off x="8899525" y="49530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graphicFrame>
        <p:nvGraphicFramePr>
          <p:cNvPr id="8194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4690428"/>
              </p:ext>
            </p:extLst>
          </p:nvPr>
        </p:nvGraphicFramePr>
        <p:xfrm>
          <a:off x="7527925" y="1676400"/>
          <a:ext cx="2933700" cy="230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Worksheet" r:id="rId3" imgW="2934081" imgH="2305507" progId="Excel.Sheet.8">
                  <p:embed/>
                </p:oleObj>
              </mc:Choice>
              <mc:Fallback>
                <p:oleObj name="Worksheet" r:id="rId3" imgW="2934081" imgH="2305507" progId="Excel.Sheet.8">
                  <p:embed/>
                  <p:pic>
                    <p:nvPicPr>
                      <p:cNvPr id="8194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7925" y="1676400"/>
                        <a:ext cx="2933700" cy="23050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493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Naive Algorithm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dirty="0" smtClean="0"/>
              <a:t>NaiveStringMatcher(T</a:t>
            </a:r>
            <a:r>
              <a:rPr lang="lv-LV" dirty="0"/>
              <a:t>, P)</a:t>
            </a:r>
          </a:p>
          <a:p>
            <a:pPr marL="0" indent="0">
              <a:buNone/>
            </a:pPr>
            <a:r>
              <a:rPr lang="lv-LV" dirty="0" smtClean="0"/>
              <a:t>1.  n=T.length</a:t>
            </a:r>
            <a:endParaRPr lang="lv-LV" dirty="0"/>
          </a:p>
          <a:p>
            <a:pPr marL="0" indent="0">
              <a:buNone/>
            </a:pPr>
            <a:r>
              <a:rPr lang="lv-LV" dirty="0" smtClean="0"/>
              <a:t>2.  m=P.length</a:t>
            </a:r>
            <a:endParaRPr lang="lv-LV" dirty="0"/>
          </a:p>
          <a:p>
            <a:pPr marL="0" indent="0">
              <a:buNone/>
            </a:pPr>
            <a:r>
              <a:rPr lang="lv-LV" dirty="0" smtClean="0"/>
              <a:t>3.  </a:t>
            </a:r>
            <a:r>
              <a:rPr lang="lv-LV" b="1" dirty="0" smtClean="0"/>
              <a:t>for</a:t>
            </a:r>
            <a:r>
              <a:rPr lang="lv-LV" dirty="0" smtClean="0"/>
              <a:t> </a:t>
            </a:r>
            <a:r>
              <a:rPr lang="lv-LV" dirty="0"/>
              <a:t>i=0 </a:t>
            </a:r>
            <a:r>
              <a:rPr lang="lv-LV" b="1" dirty="0"/>
              <a:t>to</a:t>
            </a:r>
            <a:r>
              <a:rPr lang="lv-LV" dirty="0"/>
              <a:t> n−</a:t>
            </a:r>
            <a:r>
              <a:rPr lang="lv-LV" dirty="0" smtClean="0"/>
              <a:t>m</a:t>
            </a:r>
          </a:p>
          <a:p>
            <a:pPr marL="0" indent="0">
              <a:buNone/>
            </a:pPr>
            <a:r>
              <a:rPr lang="lv-LV" dirty="0" smtClean="0"/>
              <a:t>4.        </a:t>
            </a:r>
            <a:r>
              <a:rPr lang="lv-LV" b="1" dirty="0" smtClean="0"/>
              <a:t>if</a:t>
            </a:r>
            <a:r>
              <a:rPr lang="lv-LV" dirty="0" smtClean="0"/>
              <a:t> (P[0],…,P[m−1])==(T[i],…,T[i+m−1]])</a:t>
            </a:r>
          </a:p>
          <a:p>
            <a:pPr marL="0" indent="0">
              <a:buNone/>
            </a:pPr>
            <a:r>
              <a:rPr lang="lv-LV" dirty="0" smtClean="0"/>
              <a:t>5.</a:t>
            </a:r>
            <a:r>
              <a:rPr lang="lv-LV" dirty="0"/>
              <a:t>	</a:t>
            </a:r>
            <a:r>
              <a:rPr lang="lv-LV" dirty="0" smtClean="0"/>
              <a:t>    </a:t>
            </a:r>
            <a:r>
              <a:rPr lang="lv-LV" b="1" dirty="0" smtClean="0"/>
              <a:t>print</a:t>
            </a:r>
            <a:r>
              <a:rPr lang="lv-LV" dirty="0" smtClean="0"/>
              <a:t> "Found pattern, offset = {i}"</a:t>
            </a:r>
          </a:p>
          <a:p>
            <a:pPr marL="0" indent="0">
              <a:buNone/>
            </a:pPr>
            <a:endParaRPr lang="lv-LV" dirty="0"/>
          </a:p>
          <a:p>
            <a:pPr marL="0" indent="0">
              <a:buNone/>
            </a:pPr>
            <a:r>
              <a:rPr lang="lv-LV" dirty="0" smtClean="0"/>
              <a:t>Worst-case input? Worst-case running time?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18420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 Resolution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best approach to secondary clustering is through the technique of </a:t>
            </a:r>
            <a:r>
              <a:rPr lang="en-US" b="1" i="1" dirty="0" smtClean="0"/>
              <a:t>double hashing</a:t>
            </a:r>
            <a:endParaRPr lang="en-US" dirty="0"/>
          </a:p>
          <a:p>
            <a:pPr>
              <a:spcBef>
                <a:spcPts val="24"/>
              </a:spcBef>
            </a:pPr>
            <a:r>
              <a:rPr lang="en-US" dirty="0" smtClean="0"/>
              <a:t>This utilizes two hashing functions, one for the primary hash and the </a:t>
            </a:r>
            <a:r>
              <a:rPr lang="en-US" dirty="0"/>
              <a:t>o</a:t>
            </a:r>
            <a:r>
              <a:rPr lang="en-US" dirty="0" smtClean="0"/>
              <a:t>ther to resolve collisions</a:t>
            </a:r>
          </a:p>
          <a:p>
            <a:pPr>
              <a:spcBef>
                <a:spcPts val="24"/>
              </a:spcBef>
            </a:pPr>
            <a:r>
              <a:rPr lang="en-US" dirty="0" smtClean="0"/>
              <a:t>In this way the probing sequence becomes</a:t>
            </a:r>
            <a:r>
              <a:rPr lang="lv-LV" dirty="0" smtClean="0"/>
              <a:t/>
            </a:r>
            <a:br>
              <a:rPr lang="lv-LV" dirty="0" smtClean="0"/>
            </a:br>
            <a:r>
              <a:rPr lang="pt-BR" sz="2000" i="1" dirty="0" smtClean="0"/>
              <a:t>h</a:t>
            </a:r>
            <a:r>
              <a:rPr lang="pt-BR" sz="2000" dirty="0" smtClean="0"/>
              <a:t>(</a:t>
            </a:r>
            <a:r>
              <a:rPr lang="pt-BR" sz="2000" i="1" dirty="0" smtClean="0"/>
              <a:t>K</a:t>
            </a:r>
            <a:r>
              <a:rPr lang="pt-BR" sz="2000" dirty="0"/>
              <a:t>), </a:t>
            </a:r>
            <a:r>
              <a:rPr lang="pt-BR" sz="2000" i="1" dirty="0"/>
              <a:t>h</a:t>
            </a:r>
            <a:r>
              <a:rPr lang="pt-BR" sz="2000" dirty="0"/>
              <a:t>(</a:t>
            </a:r>
            <a:r>
              <a:rPr lang="pt-BR" sz="2000" i="1" dirty="0"/>
              <a:t>K</a:t>
            </a:r>
            <a:r>
              <a:rPr lang="pt-BR" sz="2000" dirty="0"/>
              <a:t>) + </a:t>
            </a:r>
            <a:r>
              <a:rPr lang="pt-BR" sz="2000" i="1" dirty="0"/>
              <a:t>h</a:t>
            </a:r>
            <a:r>
              <a:rPr lang="pt-BR" sz="2000" i="1" baseline="-25000" dirty="0"/>
              <a:t>p</a:t>
            </a:r>
            <a:r>
              <a:rPr lang="pt-BR" sz="2000" dirty="0"/>
              <a:t>(</a:t>
            </a:r>
            <a:r>
              <a:rPr lang="pt-BR" sz="2000" i="1" dirty="0"/>
              <a:t>K</a:t>
            </a:r>
            <a:r>
              <a:rPr lang="pt-BR" sz="2000" dirty="0"/>
              <a:t>), . . . , </a:t>
            </a:r>
            <a:r>
              <a:rPr lang="pt-BR" sz="2000" i="1" dirty="0"/>
              <a:t>h</a:t>
            </a:r>
            <a:r>
              <a:rPr lang="pt-BR" sz="2000" dirty="0"/>
              <a:t>(</a:t>
            </a:r>
            <a:r>
              <a:rPr lang="pt-BR" sz="2000" i="1" dirty="0"/>
              <a:t>K</a:t>
            </a:r>
            <a:r>
              <a:rPr lang="pt-BR" sz="2000" dirty="0"/>
              <a:t>) + </a:t>
            </a:r>
            <a:r>
              <a:rPr lang="pt-BR" sz="2000" i="1" dirty="0"/>
              <a:t>i </a:t>
            </a:r>
            <a:r>
              <a:rPr lang="pt-BR" sz="2000" dirty="0"/>
              <a:t>· </a:t>
            </a:r>
            <a:r>
              <a:rPr lang="pt-BR" sz="2000" i="1" dirty="0"/>
              <a:t>h</a:t>
            </a:r>
            <a:r>
              <a:rPr lang="pt-BR" sz="2000" i="1" baseline="-25000" dirty="0"/>
              <a:t>p</a:t>
            </a:r>
            <a:r>
              <a:rPr lang="pt-BR" sz="2000" dirty="0"/>
              <a:t>(</a:t>
            </a:r>
            <a:r>
              <a:rPr lang="pt-BR" sz="2000" i="1" dirty="0"/>
              <a:t>K</a:t>
            </a:r>
            <a:r>
              <a:rPr lang="pt-BR" sz="2000" dirty="0"/>
              <a:t>), . . .</a:t>
            </a:r>
            <a:endParaRPr lang="en-US" sz="2000" dirty="0"/>
          </a:p>
          <a:p>
            <a:pPr>
              <a:spcBef>
                <a:spcPts val="600"/>
              </a:spcBef>
            </a:pPr>
            <a:r>
              <a:rPr lang="en-US" dirty="0" smtClean="0"/>
              <a:t>Here, </a:t>
            </a:r>
            <a:r>
              <a:rPr lang="en-US" i="1" dirty="0" smtClean="0"/>
              <a:t>h</a:t>
            </a:r>
            <a:r>
              <a:rPr lang="en-US" dirty="0" smtClean="0"/>
              <a:t> is the primary hashing function and </a:t>
            </a:r>
            <a:r>
              <a:rPr lang="en-US" i="1" dirty="0" smtClean="0"/>
              <a:t>h</a:t>
            </a:r>
            <a:r>
              <a:rPr lang="en-US" i="1" baseline="-25000" dirty="0" smtClean="0"/>
              <a:t>p</a:t>
            </a:r>
            <a:r>
              <a:rPr lang="en-US" i="1" dirty="0" smtClean="0"/>
              <a:t> </a:t>
            </a:r>
            <a:r>
              <a:rPr lang="en-US" dirty="0" smtClean="0"/>
              <a:t>is the secondary hash</a:t>
            </a:r>
          </a:p>
          <a:p>
            <a:pPr>
              <a:spcBef>
                <a:spcPts val="24"/>
              </a:spcBef>
            </a:pPr>
            <a:r>
              <a:rPr lang="en-US" dirty="0" smtClean="0"/>
              <a:t>The table size should be a prime number so every location is included in the sequence, since the values above are divided modulo </a:t>
            </a:r>
            <a:r>
              <a:rPr lang="en-US" i="1" dirty="0" smtClean="0"/>
              <a:t>TSize</a:t>
            </a:r>
            <a:endParaRPr lang="en-US" dirty="0" smtClean="0"/>
          </a:p>
          <a:p>
            <a:pPr>
              <a:spcBef>
                <a:spcPts val="24"/>
              </a:spcBef>
            </a:pPr>
            <a:r>
              <a:rPr lang="en-US" dirty="0" smtClean="0"/>
              <a:t>Empirical evidence shows that this approach works well to eliminate secondary clustering, since the probe sequence is based on </a:t>
            </a:r>
            <a:r>
              <a:rPr lang="en-US" i="1" dirty="0" smtClean="0"/>
              <a:t>h</a:t>
            </a:r>
            <a:r>
              <a:rPr lang="en-US" i="1" baseline="-25000" dirty="0"/>
              <a:t>p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25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 Resolution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This is because the probing sequence for key </a:t>
            </a:r>
            <a:r>
              <a:rPr lang="en-US" i="1" dirty="0" smtClean="0"/>
              <a:t>K</a:t>
            </a:r>
            <a:r>
              <a:rPr lang="en-US" baseline="-25000" dirty="0" smtClean="0"/>
              <a:t>1</a:t>
            </a:r>
            <a:r>
              <a:rPr lang="en-US" dirty="0" smtClean="0"/>
              <a:t> hashed to location </a:t>
            </a:r>
            <a:r>
              <a:rPr lang="en-US" i="1" dirty="0" smtClean="0"/>
              <a:t>j</a:t>
            </a:r>
            <a:r>
              <a:rPr lang="en-US" dirty="0" smtClean="0"/>
              <a:t> is</a:t>
            </a:r>
            <a:r>
              <a:rPr lang="lv-LV" dirty="0" smtClean="0"/>
              <a:t/>
            </a:r>
            <a:br>
              <a:rPr lang="lv-LV" dirty="0" smtClean="0"/>
            </a:br>
            <a:r>
              <a:rPr lang="en-US" sz="2000" i="1" dirty="0" smtClean="0"/>
              <a:t>j</a:t>
            </a:r>
            <a:r>
              <a:rPr lang="en-US" sz="2000" i="1" dirty="0"/>
              <a:t>, j </a:t>
            </a:r>
            <a:r>
              <a:rPr lang="en-US" sz="2000" dirty="0"/>
              <a:t>+ </a:t>
            </a:r>
            <a:r>
              <a:rPr lang="en-US" sz="2000" i="1" dirty="0"/>
              <a:t>h</a:t>
            </a:r>
            <a:r>
              <a:rPr lang="en-US" sz="2000" i="1" baseline="-25000" dirty="0"/>
              <a:t>p</a:t>
            </a:r>
            <a:r>
              <a:rPr lang="en-US" sz="2000" dirty="0"/>
              <a:t>(</a:t>
            </a:r>
            <a:r>
              <a:rPr lang="en-US" sz="2000" i="1" dirty="0"/>
              <a:t>K</a:t>
            </a:r>
            <a:r>
              <a:rPr lang="en-US" sz="2000" baseline="-25000" dirty="0"/>
              <a:t>1</a:t>
            </a:r>
            <a:r>
              <a:rPr lang="en-US" sz="2000" dirty="0"/>
              <a:t>), </a:t>
            </a:r>
            <a:r>
              <a:rPr lang="en-US" sz="2000" i="1" dirty="0"/>
              <a:t>j </a:t>
            </a:r>
            <a:r>
              <a:rPr lang="en-US" sz="2000" dirty="0"/>
              <a:t>+ 2 · </a:t>
            </a:r>
            <a:r>
              <a:rPr lang="en-US" sz="2000" i="1" dirty="0"/>
              <a:t>h</a:t>
            </a:r>
            <a:r>
              <a:rPr lang="en-US" sz="2000" i="1" baseline="-25000" dirty="0"/>
              <a:t>p</a:t>
            </a:r>
            <a:r>
              <a:rPr lang="en-US" sz="2000" dirty="0"/>
              <a:t>(</a:t>
            </a:r>
            <a:r>
              <a:rPr lang="en-US" sz="2000" i="1" dirty="0"/>
              <a:t>K</a:t>
            </a:r>
            <a:r>
              <a:rPr lang="en-US" sz="2000" baseline="-25000" dirty="0"/>
              <a:t>1</a:t>
            </a:r>
            <a:r>
              <a:rPr lang="en-US" sz="2000" dirty="0"/>
              <a:t>), . . .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And if another key hashes to </a:t>
            </a:r>
            <a:r>
              <a:rPr lang="en-US" i="1" dirty="0"/>
              <a:t>j </a:t>
            </a:r>
            <a:r>
              <a:rPr lang="en-US" dirty="0"/>
              <a:t>+ </a:t>
            </a:r>
            <a:r>
              <a:rPr lang="en-US" i="1" dirty="0"/>
              <a:t>h</a:t>
            </a:r>
            <a:r>
              <a:rPr lang="en-US" i="1" baseline="-25000" dirty="0"/>
              <a:t>p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baseline="-25000" dirty="0"/>
              <a:t>1</a:t>
            </a:r>
            <a:r>
              <a:rPr lang="en-US" dirty="0" smtClean="0"/>
              <a:t>), the next location to be checked is </a:t>
            </a:r>
            <a:r>
              <a:rPr lang="lv-LV" dirty="0" smtClean="0"/>
              <a:t/>
            </a:r>
            <a:br>
              <a:rPr lang="lv-LV" dirty="0" smtClean="0"/>
            </a:br>
            <a:r>
              <a:rPr lang="en-US" i="1" dirty="0" smtClean="0"/>
              <a:t>j </a:t>
            </a:r>
            <a:r>
              <a:rPr lang="en-US" dirty="0"/>
              <a:t>+ </a:t>
            </a:r>
            <a:r>
              <a:rPr lang="en-US" i="1" dirty="0"/>
              <a:t>h</a:t>
            </a:r>
            <a:r>
              <a:rPr lang="en-US" i="1" baseline="-25000" dirty="0"/>
              <a:t>p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baseline="-25000" dirty="0"/>
              <a:t>1</a:t>
            </a:r>
            <a:r>
              <a:rPr lang="en-US" dirty="0"/>
              <a:t>) + </a:t>
            </a:r>
            <a:r>
              <a:rPr lang="en-US" i="1" dirty="0"/>
              <a:t>h</a:t>
            </a:r>
            <a:r>
              <a:rPr lang="en-US" i="1" baseline="-25000" dirty="0"/>
              <a:t>p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baseline="-25000" dirty="0"/>
              <a:t>2</a:t>
            </a:r>
            <a:r>
              <a:rPr lang="en-US" dirty="0" smtClean="0"/>
              <a:t>), not </a:t>
            </a:r>
            <a:r>
              <a:rPr lang="en-US" dirty="0"/>
              <a:t> </a:t>
            </a:r>
            <a:r>
              <a:rPr lang="en-US" i="1" dirty="0"/>
              <a:t>j </a:t>
            </a:r>
            <a:r>
              <a:rPr lang="en-US" dirty="0"/>
              <a:t>+ 2 · </a:t>
            </a:r>
            <a:r>
              <a:rPr lang="en-US" i="1" dirty="0"/>
              <a:t>h</a:t>
            </a:r>
            <a:r>
              <a:rPr lang="en-US" i="1" baseline="-25000" dirty="0"/>
              <a:t>p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baseline="-25000" dirty="0"/>
              <a:t>1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This avoids secondary clustering, as long as </a:t>
            </a:r>
            <a:r>
              <a:rPr lang="en-US" i="1" dirty="0" smtClean="0"/>
              <a:t>h</a:t>
            </a:r>
            <a:r>
              <a:rPr lang="en-US" i="1" baseline="-25000" dirty="0" smtClean="0"/>
              <a:t>p</a:t>
            </a:r>
            <a:r>
              <a:rPr lang="en-US" dirty="0" smtClean="0"/>
              <a:t> is well chosen</a:t>
            </a:r>
          </a:p>
          <a:p>
            <a:r>
              <a:rPr lang="en-US" dirty="0" smtClean="0"/>
              <a:t>So even if two keys hash to the same position initially, the probing sequences can be different for each key</a:t>
            </a:r>
          </a:p>
          <a:p>
            <a:r>
              <a:rPr lang="en-US" dirty="0" smtClean="0"/>
              <a:t>The use of two different hash functions can be time-consuming, so it is possible to define the second hash in terms of the first</a:t>
            </a:r>
          </a:p>
          <a:p>
            <a:r>
              <a:rPr lang="en-US" dirty="0" smtClean="0"/>
              <a:t>For example, the function could be </a:t>
            </a:r>
            <a:r>
              <a:rPr lang="en-US" i="1" dirty="0"/>
              <a:t>h</a:t>
            </a:r>
            <a:r>
              <a:rPr lang="en-US" i="1" baseline="-25000" dirty="0"/>
              <a:t>p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) = </a:t>
            </a:r>
            <a:r>
              <a:rPr lang="en-US" i="1" dirty="0"/>
              <a:t>i </a:t>
            </a:r>
            <a:r>
              <a:rPr lang="en-US" dirty="0"/>
              <a:t>· </a:t>
            </a:r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) + </a:t>
            </a:r>
            <a:r>
              <a:rPr lang="en-US" dirty="0" smtClean="0"/>
              <a:t>1; for key </a:t>
            </a:r>
            <a:r>
              <a:rPr lang="en-US" i="1" dirty="0" smtClean="0"/>
              <a:t>K</a:t>
            </a:r>
            <a:r>
              <a:rPr lang="en-US" baseline="-25000" dirty="0" smtClean="0"/>
              <a:t>1</a:t>
            </a:r>
            <a:r>
              <a:rPr lang="en-US" dirty="0" smtClean="0"/>
              <a:t> the probe sequence is </a:t>
            </a:r>
            <a:r>
              <a:rPr lang="pl-PL" i="1" dirty="0"/>
              <a:t>j, </a:t>
            </a:r>
            <a:r>
              <a:rPr lang="pl-PL" dirty="0"/>
              <a:t>2</a:t>
            </a:r>
            <a:r>
              <a:rPr lang="pl-PL" i="1" dirty="0"/>
              <a:t>j </a:t>
            </a:r>
            <a:r>
              <a:rPr lang="pl-PL" dirty="0"/>
              <a:t>+ 1, 5</a:t>
            </a:r>
            <a:r>
              <a:rPr lang="pl-PL" i="1" dirty="0"/>
              <a:t>j </a:t>
            </a:r>
            <a:r>
              <a:rPr lang="pl-PL" dirty="0"/>
              <a:t>+ 2, . . </a:t>
            </a:r>
            <a:r>
              <a:rPr lang="pl-PL" dirty="0" smtClean="0"/>
              <a:t>.</a:t>
            </a:r>
            <a:r>
              <a:rPr lang="en-US" dirty="0" smtClean="0"/>
              <a:t> ; if </a:t>
            </a:r>
            <a:r>
              <a:rPr lang="en-US" i="1" dirty="0" smtClean="0"/>
              <a:t>K</a:t>
            </a:r>
            <a:r>
              <a:rPr lang="en-US" baseline="-25000" dirty="0" smtClean="0"/>
              <a:t>2</a:t>
            </a:r>
            <a:r>
              <a:rPr lang="en-US" dirty="0" smtClean="0"/>
              <a:t> hashes to </a:t>
            </a:r>
            <a:r>
              <a:rPr lang="pl-PL" dirty="0"/>
              <a:t>2</a:t>
            </a:r>
            <a:r>
              <a:rPr lang="pl-PL" i="1" dirty="0"/>
              <a:t>j </a:t>
            </a:r>
            <a:r>
              <a:rPr lang="pl-PL" dirty="0"/>
              <a:t>+ </a:t>
            </a:r>
            <a:r>
              <a:rPr lang="pl-PL" dirty="0" smtClean="0"/>
              <a:t>1</a:t>
            </a:r>
            <a:r>
              <a:rPr lang="en-US" dirty="0" smtClean="0"/>
              <a:t>, the sequence is </a:t>
            </a:r>
            <a:r>
              <a:rPr lang="pl-PL" dirty="0"/>
              <a:t>2</a:t>
            </a:r>
            <a:r>
              <a:rPr lang="pl-PL" i="1" dirty="0"/>
              <a:t>j </a:t>
            </a:r>
            <a:r>
              <a:rPr lang="pl-PL" dirty="0"/>
              <a:t>+ 1, 4</a:t>
            </a:r>
            <a:r>
              <a:rPr lang="pl-PL" i="1" dirty="0"/>
              <a:t>j </a:t>
            </a:r>
            <a:r>
              <a:rPr lang="pl-PL" dirty="0"/>
              <a:t>+ 3, 10</a:t>
            </a:r>
            <a:r>
              <a:rPr lang="pl-PL" i="1" dirty="0"/>
              <a:t>j </a:t>
            </a:r>
            <a:r>
              <a:rPr lang="pl-PL" dirty="0"/>
              <a:t>+ 11, . . 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512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Efficiency of Probing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efficiency of these techniques depends on the size of the table and number of elements in the table</a:t>
            </a:r>
          </a:p>
          <a:p>
            <a:r>
              <a:rPr lang="en-US" dirty="0" smtClean="0"/>
              <a:t>There are formulas, developed by Donald Knuth, that approximate the number of times for successful and unsuccessful searches</a:t>
            </a:r>
            <a:r>
              <a:rPr lang="lv-LV" dirty="0" smtClean="0"/>
              <a:t>:</a:t>
            </a:r>
            <a:endParaRPr lang="en-US" dirty="0" smtClean="0"/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762376"/>
            <a:ext cx="6086475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67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Successful, Unsuccessful Searches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752600"/>
            <a:ext cx="5715000" cy="461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894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Performance of Hashing</a:t>
            </a:r>
          </a:p>
        </p:txBody>
      </p:sp>
      <p:sp>
        <p:nvSpPr>
          <p:cNvPr id="922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In the worst case, searches, insertions and removals on a hash table take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O</a:t>
            </a:r>
            <a:r>
              <a:rPr lang="en-US" altLang="lv-LV" sz="2000" dirty="0">
                <a:latin typeface="Times New Roman" panose="02020603050405020304" pitchFamily="18" charset="0"/>
              </a:rPr>
              <a:t>(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n</a:t>
            </a:r>
            <a:r>
              <a:rPr lang="en-US" altLang="lv-LV" sz="2000" dirty="0">
                <a:latin typeface="Times New Roman" panose="02020603050405020304" pitchFamily="18" charset="0"/>
              </a:rPr>
              <a:t>) </a:t>
            </a:r>
            <a:r>
              <a:rPr lang="en-US" altLang="lv-LV" sz="2000" dirty="0"/>
              <a:t>time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The worst case occurs when all the keys inserted into the map collide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The load factor </a:t>
            </a:r>
            <a:r>
              <a:rPr lang="en-US" altLang="lv-LV" sz="2000" b="1" i="1" dirty="0">
                <a:latin typeface="Symbol" panose="05050102010706020507" pitchFamily="18" charset="2"/>
              </a:rPr>
              <a:t>a</a:t>
            </a:r>
            <a:r>
              <a:rPr lang="en-US" altLang="lv-LV" sz="2000" dirty="0">
                <a:latin typeface="Times New Roman" panose="02020603050405020304" pitchFamily="18" charset="0"/>
              </a:rPr>
              <a:t> </a:t>
            </a:r>
            <a:r>
              <a:rPr lang="en-US" altLang="lv-LV" sz="2000" dirty="0">
                <a:latin typeface="Symbol" panose="05050102010706020507" pitchFamily="18" charset="2"/>
              </a:rPr>
              <a:t>=</a:t>
            </a:r>
            <a:r>
              <a:rPr lang="en-US" altLang="lv-LV" sz="2000" dirty="0">
                <a:latin typeface="Times New Roman" panose="02020603050405020304" pitchFamily="18" charset="0"/>
              </a:rPr>
              <a:t>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n</a:t>
            </a:r>
            <a:r>
              <a:rPr lang="en-US" altLang="lv-LV" sz="2000" dirty="0">
                <a:latin typeface="Symbol" panose="05050102010706020507" pitchFamily="18" charset="2"/>
              </a:rPr>
              <a:t>/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N </a:t>
            </a:r>
            <a:r>
              <a:rPr lang="en-US" altLang="lv-LV" sz="2000" dirty="0"/>
              <a:t>affects the performance of a hash table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Assuming that the hash values are like random numbers, it can be shown that the expected number of probes for an insertion with open addressing is</a:t>
            </a:r>
            <a:br>
              <a:rPr lang="en-US" altLang="lv-LV" sz="2000" dirty="0"/>
            </a:br>
            <a:r>
              <a:rPr lang="en-US" altLang="lv-LV" sz="2000" dirty="0"/>
              <a:t>	</a:t>
            </a:r>
            <a:r>
              <a:rPr lang="en-US" altLang="lv-LV" sz="2000" dirty="0">
                <a:latin typeface="Times New Roman" panose="02020603050405020304" pitchFamily="18" charset="0"/>
              </a:rPr>
              <a:t>1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 </a:t>
            </a:r>
            <a:r>
              <a:rPr lang="en-US" altLang="lv-LV" sz="2000" dirty="0">
                <a:latin typeface="Symbol" panose="05050102010706020507" pitchFamily="18" charset="2"/>
              </a:rPr>
              <a:t>/ </a:t>
            </a:r>
            <a:r>
              <a:rPr lang="en-US" altLang="lv-LV" sz="2000" dirty="0">
                <a:latin typeface="Times New Roman" panose="02020603050405020304" pitchFamily="18" charset="0"/>
              </a:rPr>
              <a:t>(1 </a:t>
            </a:r>
            <a:r>
              <a:rPr lang="en-US" altLang="lv-LV" sz="2000" dirty="0">
                <a:latin typeface="Symbol" panose="05050102010706020507" pitchFamily="18" charset="2"/>
              </a:rPr>
              <a:t>-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 </a:t>
            </a:r>
            <a:r>
              <a:rPr lang="en-US" altLang="lv-LV" sz="2000" b="1" i="1" dirty="0">
                <a:latin typeface="Symbol" panose="05050102010706020507" pitchFamily="18" charset="2"/>
              </a:rPr>
              <a:t>a</a:t>
            </a:r>
            <a:r>
              <a:rPr lang="en-US" altLang="lv-LV" sz="2000" dirty="0">
                <a:latin typeface="Times New Roman" panose="02020603050405020304" pitchFamily="18" charset="0"/>
              </a:rPr>
              <a:t>)</a:t>
            </a:r>
            <a:r>
              <a:rPr lang="en-US" altLang="lv-LV" sz="2000" dirty="0">
                <a:latin typeface="Symbol" panose="05050102010706020507" pitchFamily="18" charset="2"/>
              </a:rPr>
              <a:t>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400" dirty="0"/>
              <a:t>The expected running time of all the dictionary ADT operations in a hash table is </a:t>
            </a:r>
            <a:r>
              <a:rPr lang="en-US" altLang="lv-LV" sz="2400" b="1" i="1" dirty="0">
                <a:latin typeface="Times New Roman" panose="02020603050405020304" pitchFamily="18" charset="0"/>
              </a:rPr>
              <a:t>O</a:t>
            </a:r>
            <a:r>
              <a:rPr lang="en-US" altLang="lv-LV" sz="2400" dirty="0">
                <a:latin typeface="Times New Roman" panose="02020603050405020304" pitchFamily="18" charset="0"/>
              </a:rPr>
              <a:t>(1)</a:t>
            </a:r>
            <a:r>
              <a:rPr lang="en-US" altLang="lv-LV" sz="2400" dirty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400" dirty="0"/>
              <a:t>In practice, hashing is very fast provided the load factor is not close to 100%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400" dirty="0"/>
              <a:t>Applications of hash tables: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/>
              <a:t>small databases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/>
              <a:t>compilers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/>
              <a:t>browser caches</a:t>
            </a:r>
            <a:endParaRPr lang="en-US" altLang="lv-LV" sz="2000" dirty="0">
              <a:latin typeface="Times New Roman" panose="02020603050405020304" pitchFamily="18" charset="0"/>
            </a:endParaRPr>
          </a:p>
          <a:p>
            <a:endParaRPr lang="lv-LV" dirty="0"/>
          </a:p>
        </p:txBody>
      </p:sp>
      <p:sp>
        <p:nvSpPr>
          <p:cNvPr id="922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D996F25-B9F8-4496-AF49-23905C772732}" type="slidenum">
              <a:rPr lang="en-US" altLang="lv-LV" sz="1400"/>
              <a:pPr eaLnBrk="1" hangingPunct="1"/>
              <a:t>24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17777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Chaining: Introduction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dirty="0"/>
              <a:t>In </a:t>
            </a:r>
            <a:r>
              <a:rPr lang="en-US" sz="1800" b="1" i="1" dirty="0"/>
              <a:t>chaining</a:t>
            </a:r>
            <a:r>
              <a:rPr lang="en-US" sz="1800" dirty="0"/>
              <a:t>, the keys are not stored in the table, but in the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info</a:t>
            </a:r>
            <a:r>
              <a:rPr lang="en-US" sz="1800" dirty="0"/>
              <a:t> portion of a linked list of nodes associated with each table position</a:t>
            </a:r>
          </a:p>
          <a:p>
            <a:r>
              <a:rPr lang="en-US" sz="1800" dirty="0"/>
              <a:t>This </a:t>
            </a:r>
            <a:r>
              <a:rPr lang="lv-LV" sz="1800" dirty="0"/>
              <a:t>is</a:t>
            </a:r>
            <a:r>
              <a:rPr lang="en-US" sz="1800" dirty="0"/>
              <a:t> called </a:t>
            </a:r>
            <a:r>
              <a:rPr lang="en-US" sz="1800" b="1" i="1" dirty="0"/>
              <a:t>separate chaining</a:t>
            </a:r>
            <a:r>
              <a:rPr lang="en-US" sz="1800" dirty="0"/>
              <a:t>, and the table is called a </a:t>
            </a:r>
            <a:r>
              <a:rPr lang="en-US" sz="1800" b="1" i="1" dirty="0"/>
              <a:t>scatter table</a:t>
            </a:r>
            <a:endParaRPr lang="en-US" sz="1800" dirty="0"/>
          </a:p>
          <a:p>
            <a:r>
              <a:rPr lang="en-US" sz="1800" dirty="0"/>
              <a:t>This is very fast for short lists, but as they increase in size, performance can degrade sharply</a:t>
            </a:r>
          </a:p>
          <a:p>
            <a:r>
              <a:rPr lang="en-US" sz="1800" dirty="0"/>
              <a:t>Gains in performance can be made if the lists are ordered so unsuccessful searches don’t traverse the entire list, or by using self-organizing linked lists</a:t>
            </a:r>
          </a:p>
          <a:p>
            <a:r>
              <a:rPr lang="en-US" sz="1800" dirty="0"/>
              <a:t>This approach requires additional space for the pointers, so if there are a large number of keys involved, space requirements can be </a:t>
            </a:r>
            <a:r>
              <a:rPr lang="en-US" sz="1800" dirty="0" smtClean="0"/>
              <a:t>high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2057400"/>
            <a:ext cx="4575277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29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Collision Handling</a:t>
            </a: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b="1" dirty="0" smtClean="0">
                <a:solidFill>
                  <a:schemeClr val="tx2"/>
                </a:solidFill>
              </a:rPr>
              <a:t>Separate Chaining:</a:t>
            </a:r>
            <a:r>
              <a:rPr lang="en-US" altLang="lv-LV" dirty="0" smtClean="0"/>
              <a:t> </a:t>
            </a:r>
            <a:r>
              <a:rPr lang="lv-LV" altLang="lv-LV" dirty="0" smtClean="0"/>
              <a:t>L</a:t>
            </a:r>
            <a:r>
              <a:rPr lang="en-US" altLang="lv-LV" dirty="0" smtClean="0"/>
              <a:t>et each cell in the table point to a linked list of entries that map there</a:t>
            </a:r>
            <a:r>
              <a:rPr lang="lv-LV" altLang="lv-LV" dirty="0" smtClean="0"/>
              <a:t>. </a:t>
            </a:r>
          </a:p>
          <a:p>
            <a:pPr eaLnBrk="1" hangingPunct="1"/>
            <a:r>
              <a:rPr lang="en-US" altLang="lv-LV" dirty="0"/>
              <a:t>Separate chaining is simple, but requires additional memory outside the </a:t>
            </a:r>
            <a:r>
              <a:rPr lang="en-US" altLang="lv-LV" dirty="0" smtClean="0"/>
              <a:t>table</a:t>
            </a:r>
            <a:endParaRPr lang="lv-LV" altLang="lv-LV" dirty="0" smtClean="0"/>
          </a:p>
          <a:p>
            <a:pPr eaLnBrk="1" hangingPunct="1"/>
            <a:r>
              <a:rPr lang="lv-LV" altLang="lv-LV" dirty="0" smtClean="0"/>
              <a:t>An example with phone numbers:</a:t>
            </a:r>
            <a:endParaRPr lang="en-US" altLang="lv-LV" dirty="0" smtClean="0"/>
          </a:p>
        </p:txBody>
      </p:sp>
      <p:grpSp>
        <p:nvGrpSpPr>
          <p:cNvPr id="5128" name="Group 5"/>
          <p:cNvGrpSpPr>
            <a:grpSpLocks/>
          </p:cNvGrpSpPr>
          <p:nvPr/>
        </p:nvGrpSpPr>
        <p:grpSpPr bwMode="auto">
          <a:xfrm>
            <a:off x="3200400" y="4038600"/>
            <a:ext cx="4198937" cy="1676400"/>
            <a:chOff x="2155" y="2160"/>
            <a:chExt cx="2789" cy="1056"/>
          </a:xfrm>
        </p:grpSpPr>
        <p:sp>
          <p:nvSpPr>
            <p:cNvPr id="5130" name="Rectangle 6"/>
            <p:cNvSpPr>
              <a:spLocks noChangeArrowheads="1"/>
            </p:cNvSpPr>
            <p:nvPr/>
          </p:nvSpPr>
          <p:spPr bwMode="auto">
            <a:xfrm>
              <a:off x="2372" y="2208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>
                  <a:sym typeface="Symbol" panose="05050102010706020507" pitchFamily="18" charset="2"/>
                </a:rPr>
                <a:t></a:t>
              </a:r>
              <a:endParaRPr lang="en-US" altLang="lv-LV" sz="1800"/>
            </a:p>
          </p:txBody>
        </p:sp>
        <p:sp>
          <p:nvSpPr>
            <p:cNvPr id="5131" name="Rectangle 7"/>
            <p:cNvSpPr>
              <a:spLocks noChangeArrowheads="1"/>
            </p:cNvSpPr>
            <p:nvPr/>
          </p:nvSpPr>
          <p:spPr bwMode="auto">
            <a:xfrm>
              <a:off x="2372" y="2400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5132" name="Rectangle 8"/>
            <p:cNvSpPr>
              <a:spLocks noChangeArrowheads="1"/>
            </p:cNvSpPr>
            <p:nvPr/>
          </p:nvSpPr>
          <p:spPr bwMode="auto">
            <a:xfrm>
              <a:off x="2372" y="2592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>
                  <a:sym typeface="Symbol" panose="05050102010706020507" pitchFamily="18" charset="2"/>
                </a:rPr>
                <a:t></a:t>
              </a:r>
            </a:p>
          </p:txBody>
        </p:sp>
        <p:sp>
          <p:nvSpPr>
            <p:cNvPr id="5133" name="Rectangle 9"/>
            <p:cNvSpPr>
              <a:spLocks noChangeArrowheads="1"/>
            </p:cNvSpPr>
            <p:nvPr/>
          </p:nvSpPr>
          <p:spPr bwMode="auto">
            <a:xfrm>
              <a:off x="2372" y="2784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>
                  <a:sym typeface="Symbol" panose="05050102010706020507" pitchFamily="18" charset="2"/>
                </a:rPr>
                <a:t></a:t>
              </a:r>
            </a:p>
          </p:txBody>
        </p:sp>
        <p:sp>
          <p:nvSpPr>
            <p:cNvPr id="5134" name="Rectangle 10"/>
            <p:cNvSpPr>
              <a:spLocks noChangeArrowheads="1"/>
            </p:cNvSpPr>
            <p:nvPr/>
          </p:nvSpPr>
          <p:spPr bwMode="auto">
            <a:xfrm>
              <a:off x="2372" y="2976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5135" name="Text Box 11"/>
            <p:cNvSpPr txBox="1">
              <a:spLocks noChangeArrowheads="1"/>
            </p:cNvSpPr>
            <p:nvPr/>
          </p:nvSpPr>
          <p:spPr bwMode="auto">
            <a:xfrm>
              <a:off x="2155" y="2160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136" name="Text Box 12"/>
            <p:cNvSpPr txBox="1">
              <a:spLocks noChangeArrowheads="1"/>
            </p:cNvSpPr>
            <p:nvPr/>
          </p:nvSpPr>
          <p:spPr bwMode="auto">
            <a:xfrm>
              <a:off x="2155" y="2352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137" name="Text Box 13"/>
            <p:cNvSpPr txBox="1">
              <a:spLocks noChangeArrowheads="1"/>
            </p:cNvSpPr>
            <p:nvPr/>
          </p:nvSpPr>
          <p:spPr bwMode="auto">
            <a:xfrm>
              <a:off x="2155" y="2544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138" name="Text Box 14"/>
            <p:cNvSpPr txBox="1">
              <a:spLocks noChangeArrowheads="1"/>
            </p:cNvSpPr>
            <p:nvPr/>
          </p:nvSpPr>
          <p:spPr bwMode="auto">
            <a:xfrm>
              <a:off x="2155" y="2736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139" name="Text Box 15"/>
            <p:cNvSpPr txBox="1">
              <a:spLocks noChangeArrowheads="1"/>
            </p:cNvSpPr>
            <p:nvPr/>
          </p:nvSpPr>
          <p:spPr bwMode="auto">
            <a:xfrm>
              <a:off x="2155" y="2928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140" name="AutoShape 16"/>
            <p:cNvSpPr>
              <a:spLocks noChangeArrowheads="1"/>
            </p:cNvSpPr>
            <p:nvPr/>
          </p:nvSpPr>
          <p:spPr bwMode="auto">
            <a:xfrm>
              <a:off x="2736" y="2976"/>
              <a:ext cx="1008" cy="19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600" b="1"/>
                <a:t>451-229-0004</a:t>
              </a:r>
            </a:p>
          </p:txBody>
        </p:sp>
        <p:sp>
          <p:nvSpPr>
            <p:cNvPr id="5141" name="AutoShape 17"/>
            <p:cNvSpPr>
              <a:spLocks noChangeArrowheads="1"/>
            </p:cNvSpPr>
            <p:nvPr/>
          </p:nvSpPr>
          <p:spPr bwMode="auto">
            <a:xfrm>
              <a:off x="3936" y="2976"/>
              <a:ext cx="1008" cy="19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600" b="1"/>
                <a:t>981-101-0004</a:t>
              </a:r>
            </a:p>
          </p:txBody>
        </p:sp>
        <p:cxnSp>
          <p:nvCxnSpPr>
            <p:cNvPr id="5142" name="AutoShape 18"/>
            <p:cNvCxnSpPr>
              <a:cxnSpLocks noChangeShapeType="1"/>
              <a:stCxn id="5140" idx="3"/>
              <a:endCxn id="5141" idx="1"/>
            </p:cNvCxnSpPr>
            <p:nvPr/>
          </p:nvCxnSpPr>
          <p:spPr bwMode="auto">
            <a:xfrm>
              <a:off x="3750" y="3072"/>
              <a:ext cx="18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43" name="Line 19"/>
            <p:cNvSpPr>
              <a:spLocks noChangeShapeType="1"/>
            </p:cNvSpPr>
            <p:nvPr/>
          </p:nvSpPr>
          <p:spPr bwMode="auto">
            <a:xfrm>
              <a:off x="2468" y="3072"/>
              <a:ext cx="2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  <p:sp>
          <p:nvSpPr>
            <p:cNvPr id="5144" name="AutoShape 20"/>
            <p:cNvSpPr>
              <a:spLocks noChangeArrowheads="1"/>
            </p:cNvSpPr>
            <p:nvPr/>
          </p:nvSpPr>
          <p:spPr bwMode="auto">
            <a:xfrm>
              <a:off x="2736" y="2400"/>
              <a:ext cx="1008" cy="19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600" b="1"/>
                <a:t>025-612-0001</a:t>
              </a:r>
            </a:p>
          </p:txBody>
        </p:sp>
        <p:sp>
          <p:nvSpPr>
            <p:cNvPr id="5145" name="Line 21"/>
            <p:cNvSpPr>
              <a:spLocks noChangeShapeType="1"/>
            </p:cNvSpPr>
            <p:nvPr/>
          </p:nvSpPr>
          <p:spPr bwMode="auto">
            <a:xfrm>
              <a:off x="2468" y="2496"/>
              <a:ext cx="2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</p:grpSp>
    </p:spTree>
    <p:extLst>
      <p:ext uri="{BB962C8B-B14F-4D97-AF65-F5344CB8AC3E}">
        <p14:creationId xmlns:p14="http://schemas.microsoft.com/office/powerpoint/2010/main" val="391919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z="4000"/>
              <a:t>Map with Separate Chaining</a:t>
            </a:r>
          </a:p>
        </p:txBody>
      </p:sp>
      <p:sp>
        <p:nvSpPr>
          <p:cNvPr id="1638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dirty="0"/>
              <a:t>Delegate operations to a list-based map at each cell: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lv-LV" sz="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2000" b="1" dirty="0"/>
              <a:t>Algorithm </a:t>
            </a:r>
            <a:r>
              <a:rPr lang="en-US" altLang="lv-LV" sz="2000" dirty="0">
                <a:solidFill>
                  <a:schemeClr val="tx2"/>
                </a:solidFill>
              </a:rPr>
              <a:t>find</a:t>
            </a:r>
            <a:r>
              <a:rPr lang="en-US" altLang="lv-LV" sz="2000" dirty="0"/>
              <a:t>(k):	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2000" b="1" dirty="0"/>
              <a:t>return </a:t>
            </a:r>
            <a:r>
              <a:rPr lang="en-US" altLang="lv-LV" sz="2000" dirty="0"/>
              <a:t>A[h(k)].find(k) 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lv-LV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2000" b="1" dirty="0"/>
              <a:t>Algorithm </a:t>
            </a:r>
            <a:r>
              <a:rPr lang="en-US" altLang="lv-LV" sz="2000" dirty="0">
                <a:solidFill>
                  <a:schemeClr val="tx2"/>
                </a:solidFill>
              </a:rPr>
              <a:t>put</a:t>
            </a:r>
            <a:r>
              <a:rPr lang="en-US" altLang="lv-LV" sz="2000" dirty="0"/>
              <a:t>(</a:t>
            </a:r>
            <a:r>
              <a:rPr lang="en-US" altLang="lv-LV" sz="2000" dirty="0" err="1"/>
              <a:t>k,v</a:t>
            </a:r>
            <a:r>
              <a:rPr lang="en-US" altLang="lv-LV" sz="2000" dirty="0"/>
              <a:t>):		</a:t>
            </a:r>
            <a:endParaRPr lang="en-US" altLang="lv-LV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2000" dirty="0"/>
              <a:t>t = A[h(k)].put(</a:t>
            </a:r>
            <a:r>
              <a:rPr lang="en-US" altLang="lv-LV" sz="2000" dirty="0" err="1"/>
              <a:t>k,v</a:t>
            </a:r>
            <a:r>
              <a:rPr lang="en-US" altLang="lv-LV" sz="2000" dirty="0"/>
              <a:t>) 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2000" b="1" dirty="0"/>
              <a:t>if </a:t>
            </a:r>
            <a:r>
              <a:rPr lang="en-US" altLang="lv-LV" sz="2000" dirty="0"/>
              <a:t>t = </a:t>
            </a:r>
            <a:r>
              <a:rPr lang="en-US" altLang="lv-LV" sz="2000" b="1" dirty="0"/>
              <a:t>null then 		</a:t>
            </a:r>
            <a:r>
              <a:rPr lang="en-US" altLang="lv-LV" sz="2000" dirty="0">
                <a:solidFill>
                  <a:srgbClr val="43B02A"/>
                </a:solidFill>
              </a:rPr>
              <a:t>{k is a new key}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2000" dirty="0"/>
              <a:t>	n = n + 1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2000" b="1" dirty="0"/>
              <a:t>return </a:t>
            </a:r>
            <a:r>
              <a:rPr lang="en-US" altLang="lv-LV" sz="2000" dirty="0"/>
              <a:t>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lv-LV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2000" b="1" dirty="0"/>
              <a:t>Algorithm </a:t>
            </a:r>
            <a:r>
              <a:rPr lang="en-US" altLang="lv-LV" sz="2000" dirty="0">
                <a:solidFill>
                  <a:schemeClr val="tx2"/>
                </a:solidFill>
              </a:rPr>
              <a:t>erase</a:t>
            </a:r>
            <a:r>
              <a:rPr lang="en-US" altLang="lv-LV" sz="2000" dirty="0"/>
              <a:t>(k):	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2000" dirty="0"/>
              <a:t>t = A[h(k)].erase(k)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2000" b="1" dirty="0"/>
              <a:t>if </a:t>
            </a:r>
            <a:r>
              <a:rPr lang="en-US" altLang="lv-LV" sz="2000" dirty="0"/>
              <a:t>t </a:t>
            </a:r>
            <a:r>
              <a:rPr lang="en-US" altLang="lv-LV" sz="2000" dirty="0">
                <a:cs typeface="Tahoma" panose="020B0604030504040204" pitchFamily="34" charset="0"/>
              </a:rPr>
              <a:t>≠</a:t>
            </a:r>
            <a:r>
              <a:rPr lang="en-US" altLang="lv-LV" sz="2000" dirty="0"/>
              <a:t> </a:t>
            </a:r>
            <a:r>
              <a:rPr lang="en-US" altLang="lv-LV" sz="2000" b="1" dirty="0"/>
              <a:t>null then 	         </a:t>
            </a:r>
            <a:r>
              <a:rPr lang="en-US" altLang="lv-LV" sz="2000" b="1" dirty="0">
                <a:solidFill>
                  <a:srgbClr val="43B02A"/>
                </a:solidFill>
              </a:rPr>
              <a:t> </a:t>
            </a:r>
            <a:r>
              <a:rPr lang="en-US" altLang="lv-LV" sz="2000" dirty="0">
                <a:solidFill>
                  <a:srgbClr val="43B02A"/>
                </a:solidFill>
              </a:rPr>
              <a:t>{k was found}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2000" dirty="0"/>
              <a:t>	n = n - 1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2000" b="1" dirty="0"/>
              <a:t>return </a:t>
            </a:r>
            <a:r>
              <a:rPr lang="en-US" altLang="lv-LV" sz="2000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93699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Coalesced Chaining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lv-LV" sz="1800" b="1" i="1" dirty="0"/>
              <a:t>C</a:t>
            </a:r>
            <a:r>
              <a:rPr lang="en-US" sz="1800" b="1" i="1" dirty="0" err="1"/>
              <a:t>oalesced</a:t>
            </a:r>
            <a:r>
              <a:rPr lang="en-US" sz="1800" b="1" i="1" dirty="0"/>
              <a:t> chaining</a:t>
            </a:r>
            <a:r>
              <a:rPr lang="en-US" sz="1800" dirty="0"/>
              <a:t> combines chaining and linear probing</a:t>
            </a:r>
          </a:p>
          <a:p>
            <a:pPr>
              <a:spcBef>
                <a:spcPts val="24"/>
              </a:spcBef>
            </a:pPr>
            <a:r>
              <a:rPr lang="lv-LV" sz="1800" dirty="0"/>
              <a:t>T</a:t>
            </a:r>
            <a:r>
              <a:rPr lang="en-US" sz="1800" dirty="0"/>
              <a:t>he first available position is found for the colliding key, and </a:t>
            </a:r>
            <a:r>
              <a:rPr lang="lv-LV" sz="1800" dirty="0" smtClean="0"/>
              <a:t>its index</a:t>
            </a:r>
            <a:r>
              <a:rPr lang="en-US" sz="1800" dirty="0" smtClean="0"/>
              <a:t> </a:t>
            </a:r>
            <a:r>
              <a:rPr lang="en-US" sz="1800" dirty="0"/>
              <a:t>is stored with the stored key</a:t>
            </a:r>
            <a:endParaRPr lang="lv-LV" sz="1800" dirty="0"/>
          </a:p>
          <a:p>
            <a:r>
              <a:rPr lang="lv-LV" sz="1800" dirty="0" smtClean="0"/>
              <a:t>T</a:t>
            </a:r>
            <a:r>
              <a:rPr lang="en-US" sz="1800" dirty="0" smtClean="0"/>
              <a:t>he </a:t>
            </a:r>
            <a:r>
              <a:rPr lang="en-US" sz="1800" dirty="0"/>
              <a:t>next element in the list can be </a:t>
            </a:r>
            <a:r>
              <a:rPr lang="en-US" sz="1800" dirty="0" smtClean="0"/>
              <a:t>accessed</a:t>
            </a:r>
            <a:r>
              <a:rPr lang="lv-LV" sz="1800" dirty="0" smtClean="0"/>
              <a:t> without sequential search.</a:t>
            </a:r>
            <a:endParaRPr lang="en-US" sz="1800" dirty="0"/>
          </a:p>
          <a:p>
            <a:r>
              <a:rPr lang="en-US" sz="1800" dirty="0"/>
              <a:t>Each position in the table is an object that consists of two elements,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info</a:t>
            </a:r>
            <a:r>
              <a:rPr lang="en-US" sz="1800" dirty="0"/>
              <a:t> for the key and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sz="1800" dirty="0"/>
              <a:t> which is the index of the key that </a:t>
            </a:r>
            <a:r>
              <a:rPr lang="en-US" sz="1800" dirty="0" smtClean="0"/>
              <a:t>collided with this position</a:t>
            </a:r>
            <a:endParaRPr lang="lv-LV" sz="1800" dirty="0" smtClean="0"/>
          </a:p>
          <a:p>
            <a:pPr marL="342900" lvl="1" indent="-342900">
              <a:buFontTx/>
              <a:buChar char="•"/>
            </a:pPr>
            <a:r>
              <a:rPr lang="en-US" sz="1800" dirty="0"/>
              <a:t>Figure </a:t>
            </a:r>
            <a:r>
              <a:rPr lang="en-US" sz="1800" dirty="0" smtClean="0"/>
              <a:t>shows </a:t>
            </a:r>
            <a:r>
              <a:rPr lang="en-US" sz="1800" dirty="0"/>
              <a:t>an example of coalesced hashing where a key ends up in the last position in the table</a:t>
            </a:r>
          </a:p>
          <a:p>
            <a:pPr marL="0" indent="0">
              <a:buNone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76400"/>
            <a:ext cx="4943475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575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 Resolution (continued)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5600" y="1752600"/>
            <a:ext cx="4876800" cy="4114800"/>
          </a:xfrm>
        </p:spPr>
        <p:txBody>
          <a:bodyPr/>
          <a:lstStyle/>
          <a:p>
            <a:r>
              <a:rPr lang="en-US" sz="2000" dirty="0"/>
              <a:t>For keys for which there is no room in the table, an overflow area known as the </a:t>
            </a:r>
            <a:r>
              <a:rPr lang="en-US" sz="2000" b="1" i="1" dirty="0"/>
              <a:t>cellar</a:t>
            </a:r>
            <a:r>
              <a:rPr lang="en-US" sz="2000" dirty="0"/>
              <a:t> can be dynamically located in the </a:t>
            </a:r>
            <a:r>
              <a:rPr lang="en-US" sz="2000" dirty="0" smtClean="0"/>
              <a:t>arrays</a:t>
            </a:r>
            <a:endParaRPr lang="lv-LV" sz="2000" dirty="0" smtClean="0"/>
          </a:p>
          <a:p>
            <a:r>
              <a:rPr lang="en-US" sz="2000" dirty="0"/>
              <a:t>Keys that hash without colliding are stored in their home locations, as can be seen in </a:t>
            </a:r>
            <a:r>
              <a:rPr lang="lv-LV" sz="2000" dirty="0" smtClean="0"/>
              <a:t>(</a:t>
            </a:r>
            <a:r>
              <a:rPr lang="en-US" sz="2000" dirty="0" smtClean="0"/>
              <a:t>a</a:t>
            </a:r>
            <a:r>
              <a:rPr lang="lv-LV" sz="2000" dirty="0" smtClean="0"/>
              <a:t>)</a:t>
            </a:r>
            <a:endParaRPr lang="en-US" sz="2000" dirty="0"/>
          </a:p>
          <a:p>
            <a:r>
              <a:rPr lang="en-US" sz="2000" dirty="0"/>
              <a:t>Keys that collide are put in the last available position in the cellar and linked back to their home </a:t>
            </a:r>
            <a:r>
              <a:rPr lang="en-US" sz="2000" dirty="0" smtClean="0"/>
              <a:t>position</a:t>
            </a:r>
            <a:r>
              <a:rPr lang="lv-LV" sz="2000" dirty="0" smtClean="0"/>
              <a:t> as in (b)</a:t>
            </a:r>
            <a:endParaRPr lang="en-US" sz="2000" dirty="0"/>
          </a:p>
          <a:p>
            <a:r>
              <a:rPr lang="en-US" sz="2000" dirty="0"/>
              <a:t>If the cellar is filled, available cells are used in the table, as seen in </a:t>
            </a:r>
            <a:r>
              <a:rPr lang="lv-LV" sz="2000" dirty="0" smtClean="0"/>
              <a:t>(c)</a:t>
            </a:r>
            <a:endParaRPr lang="en-US" sz="2000" dirty="0"/>
          </a:p>
          <a:p>
            <a:endParaRPr lang="en-US" sz="1800" dirty="0"/>
          </a:p>
          <a:p>
            <a:endParaRPr lang="lv-LV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28800"/>
            <a:ext cx="5571651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439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Faster String Search by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lv-LV" dirty="0" smtClean="0"/>
              <a:t>Text T</a:t>
            </a:r>
            <a:r>
              <a:rPr lang="lv-LV" dirty="0"/>
              <a:t>, </a:t>
            </a:r>
            <a:r>
              <a:rPr lang="lv-LV" dirty="0" smtClean="0"/>
              <a:t>pattern </a:t>
            </a:r>
            <a:r>
              <a:rPr lang="lv-LV" dirty="0"/>
              <a:t>P </a:t>
            </a:r>
            <a:r>
              <a:rPr lang="lv-LV" dirty="0" smtClean="0"/>
              <a:t>are just (huge) inegers.</a:t>
            </a:r>
            <a:endParaRPr lang="lv-LV" dirty="0"/>
          </a:p>
          <a:p>
            <a:r>
              <a:rPr lang="lv-LV" dirty="0" smtClean="0"/>
              <a:t>Assume that their letters are used as "digits"</a:t>
            </a:r>
          </a:p>
          <a:p>
            <a:r>
              <a:rPr lang="lv-LV" dirty="0" smtClean="0"/>
              <a:t>If your alphabet is </a:t>
            </a:r>
            <a:r>
              <a:rPr lang="lv-LV" dirty="0"/>
              <a:t>S={0,1,2,…,9</a:t>
            </a:r>
            <a:r>
              <a:rPr lang="lv-LV" dirty="0" smtClean="0"/>
              <a:t>}, then they can be interpreted as regular digits.</a:t>
            </a:r>
          </a:p>
          <a:p>
            <a:endParaRPr lang="lv-LV" dirty="0" smtClean="0"/>
          </a:p>
          <a:p>
            <a:r>
              <a:rPr lang="lv-LV" dirty="0" smtClean="0"/>
              <a:t>Otherwise, just use a different base of the number notation.</a:t>
            </a:r>
            <a:endParaRPr lang="lv-LV" dirty="0"/>
          </a:p>
          <a:p>
            <a:r>
              <a:rPr lang="lv-LV" dirty="0" smtClean="0"/>
              <a:t>Example: Consider string </a:t>
            </a:r>
            <a:r>
              <a:rPr lang="lv-LV" dirty="0"/>
              <a:t>"pt". </a:t>
            </a:r>
            <a:r>
              <a:rPr lang="lv-LV" dirty="0" smtClean="0"/>
              <a:t>The ASCII values of </a:t>
            </a:r>
            <a:r>
              <a:rPr lang="lv-LV" dirty="0"/>
              <a:t>"p" </a:t>
            </a:r>
            <a:r>
              <a:rPr lang="lv-LV" dirty="0" smtClean="0"/>
              <a:t>and </a:t>
            </a:r>
            <a:r>
              <a:rPr lang="lv-LV" dirty="0"/>
              <a:t>"t" </a:t>
            </a:r>
            <a:r>
              <a:rPr lang="lv-LV" dirty="0" smtClean="0"/>
              <a:t>are </a:t>
            </a:r>
            <a:r>
              <a:rPr lang="lv-LV" dirty="0"/>
              <a:t>x70 </a:t>
            </a:r>
            <a:r>
              <a:rPr lang="lv-LV" dirty="0" smtClean="0"/>
              <a:t>and </a:t>
            </a:r>
            <a:r>
              <a:rPr lang="lv-LV" dirty="0"/>
              <a:t>x74 </a:t>
            </a:r>
            <a:r>
              <a:rPr lang="lv-LV" dirty="0" smtClean="0"/>
              <a:t>(or </a:t>
            </a:r>
            <a:r>
              <a:rPr lang="lv-LV" dirty="0"/>
              <a:t>112 </a:t>
            </a:r>
            <a:r>
              <a:rPr lang="lv-LV" dirty="0" smtClean="0"/>
              <a:t>and 116 in decimal). </a:t>
            </a:r>
          </a:p>
          <a:p>
            <a:r>
              <a:rPr lang="lv-LV" dirty="0" smtClean="0"/>
              <a:t>If ASCII has </a:t>
            </a:r>
            <a:r>
              <a:rPr lang="lv-LV" dirty="0"/>
              <a:t>128 </a:t>
            </a:r>
            <a:r>
              <a:rPr lang="lv-LV" dirty="0" smtClean="0"/>
              <a:t>symbols, compute "</a:t>
            </a:r>
            <a:r>
              <a:rPr lang="lv-LV" dirty="0"/>
              <a:t>pt" </a:t>
            </a:r>
            <a:r>
              <a:rPr lang="lv-LV" dirty="0" smtClean="0"/>
              <a:t>for base "128": </a:t>
            </a:r>
            <a:br>
              <a:rPr lang="lv-LV" dirty="0" smtClean="0"/>
            </a:br>
            <a:r>
              <a:rPr lang="lv-LV" dirty="0" smtClean="0"/>
              <a:t>112</a:t>
            </a:r>
            <a:r>
              <a:rPr lang="lv-LV" dirty="0"/>
              <a:t>⋅128+116=14452.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22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C</a:t>
            </a:r>
            <a:r>
              <a:rPr lang="en-US" dirty="0" err="1" smtClean="0"/>
              <a:t>uckoo</a:t>
            </a:r>
            <a:r>
              <a:rPr lang="en-US" dirty="0" smtClean="0"/>
              <a:t> hashing</a:t>
            </a:r>
            <a:r>
              <a:rPr lang="lv-LV" dirty="0" smtClean="0"/>
              <a:t> – 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Two tables,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  <a:r>
              <a:rPr lang="en-US" dirty="0" smtClean="0"/>
              <a:t> and </a:t>
            </a:r>
            <a:r>
              <a:rPr lang="en-US" i="1" dirty="0" smtClean="0"/>
              <a:t>T</a:t>
            </a:r>
            <a:r>
              <a:rPr lang="en-US" baseline="-25000" dirty="0" smtClean="0"/>
              <a:t>2</a:t>
            </a:r>
            <a:r>
              <a:rPr lang="en-US" dirty="0" smtClean="0"/>
              <a:t>, and two hash tables, </a:t>
            </a:r>
            <a:r>
              <a:rPr lang="en-US" i="1" dirty="0" smtClean="0"/>
              <a:t>h</a:t>
            </a:r>
            <a:r>
              <a:rPr lang="en-US" baseline="-25000" dirty="0" smtClean="0"/>
              <a:t>1</a:t>
            </a:r>
            <a:r>
              <a:rPr lang="en-US" dirty="0" smtClean="0"/>
              <a:t> and </a:t>
            </a:r>
            <a:r>
              <a:rPr lang="en-US" i="1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, are used in the cuckoo hash</a:t>
            </a:r>
          </a:p>
          <a:p>
            <a:r>
              <a:rPr lang="en-US" dirty="0" smtClean="0"/>
              <a:t>Inserting a key </a:t>
            </a:r>
            <a:r>
              <a:rPr lang="en-US" i="1" dirty="0" smtClean="0"/>
              <a:t>K</a:t>
            </a:r>
            <a:r>
              <a:rPr lang="en-US" baseline="-25000" dirty="0" smtClean="0"/>
              <a:t>1</a:t>
            </a:r>
            <a:r>
              <a:rPr lang="en-US" dirty="0" smtClean="0"/>
              <a:t> into table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  <a:r>
              <a:rPr lang="en-US" dirty="0" smtClean="0"/>
              <a:t> uses hash function </a:t>
            </a:r>
            <a:r>
              <a:rPr lang="en-US" i="1" dirty="0" smtClean="0"/>
              <a:t>h</a:t>
            </a:r>
            <a:r>
              <a:rPr lang="en-US" baseline="-25000" dirty="0" smtClean="0"/>
              <a:t>1</a:t>
            </a:r>
            <a:r>
              <a:rPr lang="en-US" dirty="0" smtClean="0"/>
              <a:t>, and if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  <a:r>
              <a:rPr lang="en-US" dirty="0" smtClean="0"/>
              <a:t>[</a:t>
            </a:r>
            <a:r>
              <a:rPr lang="en-US" i="1" dirty="0" smtClean="0"/>
              <a:t>h</a:t>
            </a:r>
            <a:r>
              <a:rPr lang="en-US" baseline="-25000" dirty="0" smtClean="0"/>
              <a:t>1</a:t>
            </a:r>
            <a:r>
              <a:rPr lang="en-US" dirty="0" smtClean="0"/>
              <a:t>(</a:t>
            </a:r>
            <a:r>
              <a:rPr lang="en-US" i="1" dirty="0" smtClean="0"/>
              <a:t>K</a:t>
            </a:r>
            <a:r>
              <a:rPr lang="en-US" baseline="-25000" dirty="0" smtClean="0"/>
              <a:t>1</a:t>
            </a:r>
            <a:r>
              <a:rPr lang="en-US" dirty="0" smtClean="0"/>
              <a:t>)] is open, the key is inserted there</a:t>
            </a:r>
          </a:p>
          <a:p>
            <a:r>
              <a:rPr lang="en-US" dirty="0" smtClean="0"/>
              <a:t>If the location is occupied by a key, say </a:t>
            </a:r>
            <a:r>
              <a:rPr lang="en-US" i="1" dirty="0" smtClean="0"/>
              <a:t>K</a:t>
            </a:r>
            <a:r>
              <a:rPr lang="en-US" baseline="-25000" dirty="0" smtClean="0"/>
              <a:t>2</a:t>
            </a:r>
            <a:r>
              <a:rPr lang="en-US" dirty="0" smtClean="0"/>
              <a:t>, this key is removed to allow </a:t>
            </a:r>
            <a:r>
              <a:rPr lang="en-US" i="1" dirty="0" smtClean="0"/>
              <a:t>K</a:t>
            </a:r>
            <a:r>
              <a:rPr lang="en-US" baseline="-25000" dirty="0" smtClean="0"/>
              <a:t>1</a:t>
            </a:r>
            <a:r>
              <a:rPr lang="en-US" dirty="0" smtClean="0"/>
              <a:t> to be placed, and </a:t>
            </a:r>
            <a:r>
              <a:rPr lang="en-US" i="1" dirty="0" smtClean="0"/>
              <a:t>K</a:t>
            </a:r>
            <a:r>
              <a:rPr lang="en-US" baseline="-25000" dirty="0" smtClean="0"/>
              <a:t>2</a:t>
            </a:r>
            <a:r>
              <a:rPr lang="en-US" dirty="0" smtClean="0"/>
              <a:t> is placed in the second table at </a:t>
            </a:r>
            <a:r>
              <a:rPr lang="en-US" i="1" dirty="0" smtClean="0"/>
              <a:t>T</a:t>
            </a:r>
            <a:r>
              <a:rPr lang="en-US" baseline="-25000" dirty="0" smtClean="0"/>
              <a:t>2</a:t>
            </a:r>
            <a:r>
              <a:rPr lang="en-US" dirty="0" smtClean="0"/>
              <a:t>[</a:t>
            </a:r>
            <a:r>
              <a:rPr lang="en-US" i="1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(</a:t>
            </a:r>
            <a:r>
              <a:rPr lang="en-US" i="1" dirty="0" smtClean="0"/>
              <a:t>K</a:t>
            </a:r>
            <a:r>
              <a:rPr lang="en-US" baseline="-25000" dirty="0" smtClean="0"/>
              <a:t>2</a:t>
            </a:r>
            <a:r>
              <a:rPr lang="en-US" dirty="0" smtClean="0"/>
              <a:t>)]</a:t>
            </a:r>
          </a:p>
          <a:p>
            <a:r>
              <a:rPr lang="en-US" dirty="0" smtClean="0"/>
              <a:t>If this location is occupied by key </a:t>
            </a:r>
            <a:r>
              <a:rPr lang="en-US" i="1" dirty="0" smtClean="0"/>
              <a:t>K</a:t>
            </a:r>
            <a:r>
              <a:rPr lang="en-US" baseline="-25000" dirty="0" smtClean="0"/>
              <a:t>3</a:t>
            </a:r>
            <a:r>
              <a:rPr lang="en-US" dirty="0" smtClean="0"/>
              <a:t>, it is moved to make room for </a:t>
            </a:r>
            <a:r>
              <a:rPr lang="en-US" i="1" dirty="0" smtClean="0"/>
              <a:t>K</a:t>
            </a:r>
            <a:r>
              <a:rPr lang="en-US" baseline="-25000" dirty="0" smtClean="0"/>
              <a:t>2</a:t>
            </a:r>
            <a:r>
              <a:rPr lang="en-US" dirty="0" smtClean="0"/>
              <a:t>, and an attempt is made to place </a:t>
            </a:r>
            <a:r>
              <a:rPr lang="en-US" i="1" dirty="0" smtClean="0"/>
              <a:t>K</a:t>
            </a:r>
            <a:r>
              <a:rPr lang="en-US" baseline="-25000" dirty="0" smtClean="0"/>
              <a:t>3</a:t>
            </a:r>
            <a:r>
              <a:rPr lang="en-US" dirty="0" smtClean="0"/>
              <a:t> at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  <a:r>
              <a:rPr lang="en-US" dirty="0" smtClean="0"/>
              <a:t>[</a:t>
            </a:r>
            <a:r>
              <a:rPr lang="en-US" i="1" dirty="0" smtClean="0"/>
              <a:t>h</a:t>
            </a:r>
            <a:r>
              <a:rPr lang="en-US" baseline="-25000" dirty="0" smtClean="0"/>
              <a:t>1</a:t>
            </a:r>
            <a:r>
              <a:rPr lang="en-US" dirty="0" smtClean="0"/>
              <a:t>(</a:t>
            </a:r>
            <a:r>
              <a:rPr lang="en-US" i="1" dirty="0" smtClean="0"/>
              <a:t>K</a:t>
            </a:r>
            <a:r>
              <a:rPr lang="en-US" baseline="-25000" dirty="0" smtClean="0"/>
              <a:t>3</a:t>
            </a:r>
            <a:r>
              <a:rPr lang="en-US" dirty="0" smtClean="0"/>
              <a:t>)]</a:t>
            </a:r>
          </a:p>
          <a:p>
            <a:r>
              <a:rPr lang="en-US" dirty="0" smtClean="0"/>
              <a:t>So the key that is being placed in or moved to the table has priority over a key that is already there</a:t>
            </a:r>
          </a:p>
          <a:p>
            <a:r>
              <a:rPr lang="en-US" dirty="0" smtClean="0"/>
              <a:t>There is a possibility that a sequence like this could lead to an infinite loop if it ends up back at the first position that was tried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69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C</a:t>
            </a:r>
            <a:r>
              <a:rPr lang="en-US" dirty="0" err="1"/>
              <a:t>uckoo</a:t>
            </a:r>
            <a:r>
              <a:rPr lang="en-US" dirty="0"/>
              <a:t> hashing</a:t>
            </a:r>
            <a:r>
              <a:rPr lang="lv-LV" dirty="0"/>
              <a:t> – </a:t>
            </a:r>
            <a:r>
              <a:rPr lang="lv-LV" dirty="0" smtClean="0"/>
              <a:t>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also possible the search will fail because both tables are full</a:t>
            </a:r>
          </a:p>
          <a:p>
            <a:r>
              <a:rPr lang="en-US" dirty="0" smtClean="0"/>
              <a:t>To circumvent this, a limit is set on tries which if exceeded causes rehashing to take place with two new, larger tables and new hash functions</a:t>
            </a:r>
          </a:p>
          <a:p>
            <a:r>
              <a:rPr lang="en-US" dirty="0" smtClean="0"/>
              <a:t>Then the keys from the old tables are rehashed to the new ones</a:t>
            </a:r>
          </a:p>
          <a:p>
            <a:r>
              <a:rPr lang="en-US" dirty="0" smtClean="0"/>
              <a:t>If during this the limit on number of tries is exceeded, rehashing is performed again with yet larger tables and new hash functions</a:t>
            </a:r>
          </a:p>
          <a:p>
            <a:r>
              <a:rPr lang="en-US" dirty="0" smtClean="0"/>
              <a:t>The pseudocode for this process is shown on the next slide</a:t>
            </a:r>
          </a:p>
          <a:p>
            <a:r>
              <a:rPr lang="en-US" dirty="0" smtClean="0"/>
              <a:t>Execution of this algorithm is illustrated in Figure 10.13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59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C</a:t>
            </a:r>
            <a:r>
              <a:rPr lang="en-US" dirty="0" err="1"/>
              <a:t>uckoo</a:t>
            </a:r>
            <a:r>
              <a:rPr lang="en-US" dirty="0"/>
              <a:t> hashing</a:t>
            </a:r>
            <a:r>
              <a:rPr lang="lv-LV" dirty="0"/>
              <a:t> – </a:t>
            </a:r>
            <a:r>
              <a:rPr lang="lv-LV" dirty="0" smtClean="0"/>
              <a:t>3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	insert(K)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/>
              <a:t>		   if K </a:t>
            </a:r>
            <a:r>
              <a:rPr lang="en-US" sz="2000" i="1" dirty="0"/>
              <a:t>is already in </a:t>
            </a:r>
            <a:r>
              <a:rPr lang="en-US" sz="2000" dirty="0"/>
              <a:t>T1[h1(K)] </a:t>
            </a:r>
            <a:r>
              <a:rPr lang="en-US" sz="2000" i="1" dirty="0"/>
              <a:t>or in </a:t>
            </a:r>
            <a:r>
              <a:rPr lang="en-US" sz="2000" dirty="0"/>
              <a:t>T2[h2(K)]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i="1" dirty="0"/>
              <a:t>		      do nothing</a:t>
            </a:r>
            <a:r>
              <a:rPr lang="en-US" sz="2000" dirty="0"/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/>
              <a:t>		   for i = 0 </a:t>
            </a:r>
            <a:r>
              <a:rPr lang="en-US" sz="2000" i="1" dirty="0"/>
              <a:t>to </a:t>
            </a:r>
            <a:r>
              <a:rPr lang="en-US" sz="2000" dirty="0"/>
              <a:t>maxLoop-1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/>
              <a:t>		      swap(K,T1[h1(K)]);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/>
              <a:t>		      if K </a:t>
            </a:r>
            <a:r>
              <a:rPr lang="en-US" sz="2000" i="1" dirty="0"/>
              <a:t>is null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/>
              <a:t>		         return;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/>
              <a:t>		      swap(K,T2[h2(K)]);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/>
              <a:t>		      if K </a:t>
            </a:r>
            <a:r>
              <a:rPr lang="en-US" sz="2000" i="1" dirty="0"/>
              <a:t>is null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/>
              <a:t>		         return;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/>
              <a:t>		   rehash();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/>
              <a:t>		   insert(K);</a:t>
            </a:r>
          </a:p>
        </p:txBody>
      </p:sp>
    </p:spTree>
    <p:extLst>
      <p:ext uri="{BB962C8B-B14F-4D97-AF65-F5344CB8AC3E}">
        <p14:creationId xmlns:p14="http://schemas.microsoft.com/office/powerpoint/2010/main" val="412327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C</a:t>
            </a:r>
            <a:r>
              <a:rPr lang="en-US" dirty="0" err="1"/>
              <a:t>uckoo</a:t>
            </a:r>
            <a:r>
              <a:rPr lang="en-US" dirty="0"/>
              <a:t> hashing</a:t>
            </a:r>
            <a:r>
              <a:rPr lang="lv-LV" dirty="0"/>
              <a:t> – </a:t>
            </a:r>
            <a:r>
              <a:rPr lang="lv-LV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1200" dirty="0"/>
              <a:t>Fig. 10.13 An example of the application of cuckoo hashing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850" y="1676400"/>
            <a:ext cx="4686300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408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Cuckoo Hashing – 5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Initially, key 2 is inserted in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  <a:r>
              <a:rPr lang="en-US" dirty="0" smtClean="0"/>
              <a:t>[</a:t>
            </a:r>
            <a:r>
              <a:rPr lang="en-US" i="1" dirty="0" smtClean="0"/>
              <a:t>h</a:t>
            </a:r>
            <a:r>
              <a:rPr lang="en-US" baseline="-25000" dirty="0" smtClean="0"/>
              <a:t>1</a:t>
            </a:r>
            <a:r>
              <a:rPr lang="en-US" dirty="0" smtClean="0"/>
              <a:t>(2)], as shown in Figure 10.13a</a:t>
            </a:r>
          </a:p>
          <a:p>
            <a:r>
              <a:rPr lang="en-US" dirty="0" smtClean="0"/>
              <a:t>When key 7 is inserted, </a:t>
            </a:r>
            <a:r>
              <a:rPr lang="en-US" i="1" dirty="0" smtClean="0"/>
              <a:t>h</a:t>
            </a:r>
            <a:r>
              <a:rPr lang="en-US" baseline="-25000" dirty="0" smtClean="0"/>
              <a:t>1</a:t>
            </a:r>
            <a:r>
              <a:rPr lang="en-US" dirty="0" smtClean="0"/>
              <a:t>(7) = </a:t>
            </a:r>
            <a:r>
              <a:rPr lang="en-US" i="1" dirty="0"/>
              <a:t>h</a:t>
            </a:r>
            <a:r>
              <a:rPr lang="en-US" baseline="-25000" dirty="0"/>
              <a:t>1</a:t>
            </a:r>
            <a:r>
              <a:rPr lang="en-US" dirty="0"/>
              <a:t>(2</a:t>
            </a:r>
            <a:r>
              <a:rPr lang="en-US" dirty="0" smtClean="0"/>
              <a:t>) so 2 is moved out to make room for 7 in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  <a:r>
              <a:rPr lang="en-US" dirty="0" smtClean="0"/>
              <a:t>, and 2 is placed in </a:t>
            </a:r>
            <a:r>
              <a:rPr lang="en-US" i="1" dirty="0" smtClean="0"/>
              <a:t>T</a:t>
            </a:r>
            <a:r>
              <a:rPr lang="en-US" baseline="-25000" dirty="0" smtClean="0"/>
              <a:t>2</a:t>
            </a:r>
            <a:r>
              <a:rPr lang="en-US" dirty="0" smtClean="0"/>
              <a:t>[</a:t>
            </a:r>
            <a:r>
              <a:rPr lang="en-US" i="1" dirty="0" smtClean="0"/>
              <a:t>h</a:t>
            </a:r>
            <a:r>
              <a:rPr lang="en-US" baseline="-25000" dirty="0"/>
              <a:t>2</a:t>
            </a:r>
            <a:r>
              <a:rPr lang="en-US" dirty="0" smtClean="0"/>
              <a:t>(2)], shown in Figure 10.13b</a:t>
            </a:r>
          </a:p>
          <a:p>
            <a:r>
              <a:rPr lang="en-US" dirty="0" smtClean="0"/>
              <a:t>Then key 12 attempts to be inserted, but </a:t>
            </a:r>
            <a:r>
              <a:rPr lang="en-US" i="1" dirty="0" smtClean="0"/>
              <a:t>h</a:t>
            </a:r>
            <a:r>
              <a:rPr lang="en-US" baseline="-25000" dirty="0" smtClean="0"/>
              <a:t>1</a:t>
            </a:r>
            <a:r>
              <a:rPr lang="en-US" dirty="0" smtClean="0"/>
              <a:t>(12) </a:t>
            </a:r>
            <a:r>
              <a:rPr lang="en-US" dirty="0"/>
              <a:t>= </a:t>
            </a:r>
            <a:r>
              <a:rPr lang="en-US" i="1" dirty="0" smtClean="0"/>
              <a:t>h</a:t>
            </a:r>
            <a:r>
              <a:rPr lang="en-US" baseline="-25000" dirty="0" smtClean="0"/>
              <a:t>1</a:t>
            </a:r>
            <a:r>
              <a:rPr lang="en-US" dirty="0" smtClean="0"/>
              <a:t>(7), so 12 replaces 7 in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  <a:r>
              <a:rPr lang="en-US" dirty="0" smtClean="0"/>
              <a:t>; in transferring 7 to</a:t>
            </a:r>
            <a:r>
              <a:rPr lang="en-US" i="1" dirty="0"/>
              <a:t> </a:t>
            </a:r>
            <a:r>
              <a:rPr lang="en-US" i="1" dirty="0" smtClean="0"/>
              <a:t>T</a:t>
            </a:r>
            <a:r>
              <a:rPr lang="en-US" baseline="-25000" dirty="0" smtClean="0"/>
              <a:t>2</a:t>
            </a:r>
            <a:r>
              <a:rPr lang="en-US" dirty="0" smtClean="0"/>
              <a:t>, </a:t>
            </a:r>
            <a:r>
              <a:rPr lang="en-US" i="1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(7</a:t>
            </a:r>
            <a:r>
              <a:rPr lang="en-US" dirty="0"/>
              <a:t>) = </a:t>
            </a:r>
            <a:r>
              <a:rPr lang="en-US" i="1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(2), so 2 is moved out (Figure 10.13c-d)</a:t>
            </a:r>
          </a:p>
          <a:p>
            <a:r>
              <a:rPr lang="en-US" dirty="0" smtClean="0"/>
              <a:t>This process continues in Figure 10-13e-h, so the potential loop is broken by exceeding the value of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maxloop</a:t>
            </a:r>
            <a:r>
              <a:rPr lang="en-US" dirty="0" smtClean="0"/>
              <a:t>, and rehashing occurs</a:t>
            </a:r>
          </a:p>
          <a:p>
            <a:r>
              <a:rPr lang="en-US" dirty="0" smtClean="0"/>
              <a:t>Figure 10.13i-l illustrates this, including the addition of key 13</a:t>
            </a:r>
          </a:p>
          <a:p>
            <a:r>
              <a:rPr lang="en-US" dirty="0" smtClean="0"/>
              <a:t>Searching for a key in this scheme requires at most two tests to check both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  <a:r>
              <a:rPr lang="en-US" dirty="0" smtClean="0"/>
              <a:t>[</a:t>
            </a:r>
            <a:r>
              <a:rPr lang="en-US" i="1" dirty="0" smtClean="0"/>
              <a:t>h</a:t>
            </a:r>
            <a:r>
              <a:rPr lang="en-US" baseline="-25000" dirty="0" smtClean="0"/>
              <a:t>1</a:t>
            </a:r>
            <a:r>
              <a:rPr lang="en-US" i="1" dirty="0" smtClean="0"/>
              <a:t>(K</a:t>
            </a:r>
            <a:r>
              <a:rPr lang="en-US" dirty="0" smtClean="0"/>
              <a:t>)] and </a:t>
            </a:r>
            <a:r>
              <a:rPr lang="en-US" i="1" dirty="0" smtClean="0"/>
              <a:t>T</a:t>
            </a:r>
            <a:r>
              <a:rPr lang="en-US" baseline="-25000" dirty="0" smtClean="0"/>
              <a:t>2</a:t>
            </a:r>
            <a:r>
              <a:rPr lang="en-US" dirty="0" smtClean="0"/>
              <a:t>[</a:t>
            </a:r>
            <a:r>
              <a:rPr lang="en-US" i="1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(</a:t>
            </a:r>
            <a:r>
              <a:rPr lang="en-US" i="1" dirty="0" smtClean="0"/>
              <a:t>K</a:t>
            </a:r>
            <a:r>
              <a:rPr lang="en-US" dirty="0" smtClean="0"/>
              <a:t>)]</a:t>
            </a:r>
          </a:p>
        </p:txBody>
      </p:sp>
    </p:spTree>
    <p:extLst>
      <p:ext uri="{BB962C8B-B14F-4D97-AF65-F5344CB8AC3E}">
        <p14:creationId xmlns:p14="http://schemas.microsoft.com/office/powerpoint/2010/main" val="85605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Cuckoo Hashing – </a:t>
            </a:r>
            <a:r>
              <a:rPr lang="lv-LV" dirty="0" smtClean="0"/>
              <a:t>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point to note is that rehashing may be limited, so that instead of creating tables, only new hash functions are created and keys reprocessed</a:t>
            </a:r>
          </a:p>
          <a:p>
            <a:r>
              <a:rPr lang="en-US" dirty="0" smtClean="0"/>
              <a:t>However, this would be a global operation requiring both tables be completely processed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80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 smtClean="0"/>
              <a:t>Dynamic Resizing </a:t>
            </a:r>
            <a:br>
              <a:rPr lang="lv-LV" dirty="0" smtClean="0"/>
            </a:br>
            <a:r>
              <a:rPr lang="lv-LV" dirty="0" smtClean="0"/>
              <a:t>(Rehashing)</a:t>
            </a:r>
            <a:endParaRPr lang="lv-LV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0886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Hash Table Growing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Want constant time (load factor should be smaller than 1 – otherwise we have too many collisions). </a:t>
            </a:r>
          </a:p>
          <a:p>
            <a:r>
              <a:rPr lang="lv-LV" dirty="0" smtClean="0"/>
              <a:t>Want O(n) space – the table size "m" should not exceed "n" by much. </a:t>
            </a:r>
          </a:p>
          <a:p>
            <a:endParaRPr lang="lv-LV" dirty="0"/>
          </a:p>
          <a:p>
            <a:pPr marL="0" indent="0">
              <a:buNone/>
            </a:pPr>
            <a:r>
              <a:rPr lang="lv-LV" b="1" dirty="0" smtClean="0"/>
              <a:t>Rehashing:</a:t>
            </a:r>
          </a:p>
          <a:p>
            <a:r>
              <a:rPr lang="lv-LV" dirty="0" smtClean="0"/>
              <a:t>Increase m</a:t>
            </a:r>
          </a:p>
          <a:p>
            <a:r>
              <a:rPr lang="lv-LV" dirty="0" smtClean="0"/>
              <a:t>Come up with a new hash function</a:t>
            </a:r>
          </a:p>
          <a:p>
            <a:r>
              <a:rPr lang="lv-LV" dirty="0" smtClean="0"/>
              <a:t>Rehash all the items. </a:t>
            </a:r>
          </a:p>
          <a:p>
            <a:pPr marL="0" indent="0">
              <a:buNone/>
            </a:pPr>
            <a:endParaRPr lang="lv-LV" dirty="0" smtClean="0"/>
          </a:p>
          <a:p>
            <a:pPr marL="0" indent="0">
              <a:buNone/>
            </a:pPr>
            <a:endParaRPr lang="lv-LV" dirty="0"/>
          </a:p>
          <a:p>
            <a:pPr marL="0" indent="0">
              <a:buNone/>
            </a:pPr>
            <a:endParaRPr lang="lv-LV" dirty="0" smtClean="0"/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59014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b="1" dirty="0" smtClean="0"/>
              <a:t>Amortized analysis: </a:t>
            </a:r>
            <a:r>
              <a:rPr lang="lv-LV" dirty="0" smtClean="0"/>
              <a:t>Operation takes "T(n) amortized" if k operations take no more than k*T(n) time.</a:t>
            </a:r>
          </a:p>
          <a:p>
            <a:r>
              <a:rPr lang="lv-LV" dirty="0" smtClean="0"/>
              <a:t>Amortized means "the average over all operations" (it is not "the expected time" in probabilistic sense – as the algorithms are not probabilistic). But it is averaged over a longer chain of operations.</a:t>
            </a:r>
          </a:p>
          <a:p>
            <a:r>
              <a:rPr lang="lv-LV" dirty="0" smtClean="0"/>
              <a:t>For example, k inserts take Theta(k) time </a:t>
            </a:r>
            <a:r>
              <a:rPr lang="lv-LV" dirty="0" smtClean="0">
                <a:sym typeface="Wingdings" panose="05000000000000000000" pitchFamily="2" charset="2"/>
              </a:rPr>
              <a:t> O(1) amortized per insertion.</a:t>
            </a:r>
            <a:endParaRPr lang="lv-LV" dirty="0" smtClean="0"/>
          </a:p>
          <a:p>
            <a:endParaRPr lang="lv-LV" b="1" dirty="0"/>
          </a:p>
          <a:p>
            <a:endParaRPr lang="lv-LV" b="1" dirty="0" smtClean="0"/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401443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Shrinking on Deletion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For long-living hashes also need to shrink tables – to keep it efficient. </a:t>
            </a:r>
          </a:p>
          <a:p>
            <a:r>
              <a:rPr lang="lv-LV" dirty="0" smtClean="0"/>
              <a:t>When do you trigger the shrinking in half? </a:t>
            </a:r>
          </a:p>
          <a:p>
            <a:pPr marL="0" indent="0">
              <a:buNone/>
            </a:pPr>
            <a:endParaRPr lang="lv-LV" dirty="0" smtClean="0"/>
          </a:p>
          <a:p>
            <a:pPr marL="0" indent="0">
              <a:buNone/>
            </a:pPr>
            <a:endParaRPr lang="lv-LV" dirty="0"/>
          </a:p>
          <a:p>
            <a:pPr marL="0" indent="0">
              <a:buNone/>
            </a:pPr>
            <a:endParaRPr lang="lv-LV" dirty="0"/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81028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Rolling Hash ADT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"r" – data structure that maintains a string (and also rolling hash computations)</a:t>
            </a:r>
          </a:p>
          <a:p>
            <a:r>
              <a:rPr lang="lv-LV" dirty="0" smtClean="0"/>
              <a:t>r.append(c) – add one more character to the end of the rolling hash</a:t>
            </a:r>
          </a:p>
          <a:p>
            <a:r>
              <a:rPr lang="lv-LV" dirty="0" smtClean="0"/>
              <a:t>r.skip(c) – delete the first character.</a:t>
            </a:r>
          </a:p>
          <a:p>
            <a:r>
              <a:rPr lang="lv-LV" dirty="0" smtClean="0"/>
              <a:t>r() – get the current has value.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97623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hash tables become full, no more items can be added</a:t>
            </a:r>
          </a:p>
          <a:p>
            <a:r>
              <a:rPr lang="en-US" dirty="0" smtClean="0"/>
              <a:t>As they fill up and reach certain levels of occupancy (saturation), their efficiency falls due to increased  searching needed to place items</a:t>
            </a:r>
          </a:p>
          <a:p>
            <a:r>
              <a:rPr lang="en-US" dirty="0" smtClean="0"/>
              <a:t>A solution to these problems is rehashing, allocating a new, larger table, possibly modifying the hash function (and at least </a:t>
            </a:r>
            <a:r>
              <a:rPr lang="en-US" i="1" dirty="0" smtClean="0"/>
              <a:t>TSize</a:t>
            </a:r>
            <a:r>
              <a:rPr lang="en-US" dirty="0" smtClean="0"/>
              <a:t>), and hashing all the items from the old table to the new</a:t>
            </a:r>
          </a:p>
          <a:p>
            <a:r>
              <a:rPr lang="en-US" dirty="0" smtClean="0"/>
              <a:t>The old table is then discarded and all further hashes are done to the new table with the new function</a:t>
            </a:r>
          </a:p>
          <a:p>
            <a:r>
              <a:rPr lang="en-US" dirty="0" smtClean="0"/>
              <a:t>The size of the new table can be determined in a number of ways: doubled, a prime closest to doubled, etc.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7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Functions for Extendible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While rehashing adds flexibility to hashing by allowing for dynamic expansion of the has table, it has drawbacks</a:t>
            </a:r>
          </a:p>
          <a:p>
            <a:r>
              <a:rPr lang="en-US" dirty="0" smtClean="0"/>
              <a:t>In particular, the entire process comes to a halt while the new table(s) are created and the values rehashed to the new table</a:t>
            </a:r>
          </a:p>
          <a:p>
            <a:r>
              <a:rPr lang="en-US" dirty="0" smtClean="0"/>
              <a:t>The time required for this may be unacceptable in many cases</a:t>
            </a:r>
          </a:p>
          <a:p>
            <a:r>
              <a:rPr lang="en-US" dirty="0" smtClean="0"/>
              <a:t>An alternative approach is to expand the table rather than replace it, and only allow for local rehashing and local changes</a:t>
            </a:r>
          </a:p>
          <a:p>
            <a:r>
              <a:rPr lang="en-US" dirty="0" smtClean="0"/>
              <a:t>This approach won’t work with arrays, because expanding an array can’t be done by simply adding locations to the end</a:t>
            </a:r>
          </a:p>
          <a:p>
            <a:r>
              <a:rPr lang="en-US" dirty="0" smtClean="0"/>
              <a:t>However, it can be managed if the data is kept in a file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70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Hash Functions for Extendible Files</a:t>
            </a:r>
            <a:br>
              <a:rPr lang="en-US" dirty="0" smtClean="0"/>
            </a:br>
            <a:r>
              <a:rPr lang="en-US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There are some hashing techniques that take into account variable sizes of tables or files</a:t>
            </a:r>
          </a:p>
          <a:p>
            <a:r>
              <a:rPr lang="en-US" dirty="0" smtClean="0"/>
              <a:t>These fall into two groups: directory and directoryless</a:t>
            </a:r>
          </a:p>
          <a:p>
            <a:r>
              <a:rPr lang="en-US" dirty="0" smtClean="0"/>
              <a:t>In directory schemes, a directory or index of keys </a:t>
            </a:r>
            <a:r>
              <a:rPr lang="en-US" dirty="0"/>
              <a:t>c</a:t>
            </a:r>
            <a:r>
              <a:rPr lang="en-US" dirty="0" smtClean="0"/>
              <a:t>ontrols access to the keys themselves</a:t>
            </a:r>
          </a:p>
          <a:p>
            <a:r>
              <a:rPr lang="en-US" dirty="0" smtClean="0"/>
              <a:t>There are a number of techniques that fall into this category</a:t>
            </a:r>
          </a:p>
          <a:p>
            <a:pPr lvl="1"/>
            <a:r>
              <a:rPr lang="en-US" b="1" i="1" dirty="0" smtClean="0"/>
              <a:t>Expandable hashing</a:t>
            </a:r>
            <a:r>
              <a:rPr lang="en-US" dirty="0" smtClean="0"/>
              <a:t>, developed by Gary D. Knott in 1971</a:t>
            </a:r>
          </a:p>
          <a:p>
            <a:pPr lvl="1"/>
            <a:r>
              <a:rPr lang="en-US" b="1" i="1" dirty="0" smtClean="0"/>
              <a:t>Dynamic hashing</a:t>
            </a:r>
            <a:r>
              <a:rPr lang="en-US" dirty="0" smtClean="0"/>
              <a:t>, developed by Per-Âke Larson in 1978</a:t>
            </a:r>
          </a:p>
          <a:p>
            <a:pPr lvl="1"/>
            <a:r>
              <a:rPr lang="en-US" b="1" i="1" dirty="0" smtClean="0"/>
              <a:t>Extendible hashing</a:t>
            </a:r>
            <a:r>
              <a:rPr lang="en-US" dirty="0" smtClean="0"/>
              <a:t>, </a:t>
            </a:r>
            <a:r>
              <a:rPr lang="en-US" dirty="0"/>
              <a:t>d</a:t>
            </a:r>
            <a:r>
              <a:rPr lang="en-US" dirty="0" smtClean="0"/>
              <a:t>eveloped by Ronald Fagin and others in 1979</a:t>
            </a:r>
          </a:p>
          <a:p>
            <a:r>
              <a:rPr lang="en-US" dirty="0" smtClean="0"/>
              <a:t>All of these distribute keys among buckets in similar ways</a:t>
            </a:r>
          </a:p>
          <a:p>
            <a:r>
              <a:rPr lang="en-US" dirty="0" smtClean="0"/>
              <a:t>The structure of the directory or index is the main difference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23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Hash Functions for Extendible Files</a:t>
            </a:r>
            <a:br>
              <a:rPr lang="en-US" dirty="0" smtClean="0"/>
            </a:br>
            <a:r>
              <a:rPr lang="en-US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binary tree is used as the bucket index in expandable and dynamic hashing; extendible hashing uses a table</a:t>
            </a:r>
          </a:p>
          <a:p>
            <a:r>
              <a:rPr lang="en-US" b="1" i="1" dirty="0" smtClean="0"/>
              <a:t>Virtual hashing</a:t>
            </a:r>
            <a:r>
              <a:rPr lang="en-US" dirty="0" smtClean="0"/>
              <a:t>, developed in 1978, is a directoryless technique, defined as “</a:t>
            </a:r>
            <a:r>
              <a:rPr lang="en-US" dirty="0"/>
              <a:t>any hashing which </a:t>
            </a:r>
            <a:r>
              <a:rPr lang="en-US" dirty="0" smtClean="0"/>
              <a:t>may dynamically </a:t>
            </a:r>
            <a:r>
              <a:rPr lang="en-US" dirty="0"/>
              <a:t>change its hashing </a:t>
            </a:r>
            <a:r>
              <a:rPr lang="en-US" dirty="0" smtClean="0"/>
              <a:t>function” by its developer, Witold Litwin</a:t>
            </a:r>
          </a:p>
          <a:p>
            <a:r>
              <a:rPr lang="en-US" dirty="0" smtClean="0"/>
              <a:t>One example of this technique is linear hashing, developed by Litwin in 1980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00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Hash Functions for Extendible Files</a:t>
            </a:r>
            <a:br>
              <a:rPr lang="en-US" dirty="0" smtClean="0"/>
            </a:br>
            <a:r>
              <a:rPr lang="en-US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Extendible Hashing</a:t>
            </a:r>
          </a:p>
          <a:p>
            <a:pPr lvl="1"/>
            <a:r>
              <a:rPr lang="en-US" dirty="0" smtClean="0"/>
              <a:t>Consider a dynamically changing file with fixed-size buckets to which a hashing method has been applied</a:t>
            </a:r>
          </a:p>
          <a:p>
            <a:pPr lvl="1"/>
            <a:r>
              <a:rPr lang="en-US" dirty="0" smtClean="0"/>
              <a:t>The data stored in the buckets is indirectly accessed through an index that is dynamically adjusted to reflect file changes</a:t>
            </a:r>
          </a:p>
          <a:p>
            <a:pPr lvl="1"/>
            <a:r>
              <a:rPr lang="en-US" dirty="0" smtClean="0"/>
              <a:t>The index, which is an expandable table, is the characteristic feature of extendible hashing</a:t>
            </a:r>
          </a:p>
          <a:p>
            <a:pPr lvl="1"/>
            <a:r>
              <a:rPr lang="en-US" dirty="0" smtClean="0"/>
              <a:t>When certain keys are hashed, they indicate a position in the index, not the file</a:t>
            </a:r>
          </a:p>
          <a:p>
            <a:pPr lvl="1"/>
            <a:r>
              <a:rPr lang="en-US" dirty="0" smtClean="0"/>
              <a:t>The values the hash function return are called </a:t>
            </a:r>
            <a:r>
              <a:rPr lang="en-US" b="1" i="1" dirty="0" smtClean="0"/>
              <a:t>pseudokeys</a:t>
            </a:r>
            <a:endParaRPr lang="en-US" dirty="0" smtClean="0"/>
          </a:p>
          <a:p>
            <a:pPr lvl="1"/>
            <a:r>
              <a:rPr lang="en-US" dirty="0" smtClean="0"/>
              <a:t>This way, the file doesn’t need reorganization as data are added or deleted, because the changes are recorded in the index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23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Hash Functions for Extendible Files</a:t>
            </a:r>
            <a:br>
              <a:rPr lang="en-US" dirty="0" smtClean="0"/>
            </a:br>
            <a:r>
              <a:rPr lang="en-US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Extendible Hashing (continued)</a:t>
            </a:r>
          </a:p>
          <a:p>
            <a:pPr lvl="1"/>
            <a:r>
              <a:rPr lang="en-US" dirty="0" smtClean="0"/>
              <a:t>Only one hash function can be used, but depending on the size of the table, only a portion of the address </a:t>
            </a:r>
            <a:r>
              <a:rPr lang="en-US" i="1" dirty="0" smtClean="0"/>
              <a:t>h</a:t>
            </a:r>
            <a:r>
              <a:rPr lang="en-US" dirty="0" smtClean="0"/>
              <a:t>(</a:t>
            </a:r>
            <a:r>
              <a:rPr lang="en-US" i="1" dirty="0" smtClean="0"/>
              <a:t>K</a:t>
            </a:r>
            <a:r>
              <a:rPr lang="en-US" dirty="0" smtClean="0"/>
              <a:t>) is used</a:t>
            </a:r>
          </a:p>
          <a:p>
            <a:pPr lvl="1"/>
            <a:r>
              <a:rPr lang="en-US" dirty="0" smtClean="0"/>
              <a:t>An easy way to do this is to look at the address as a string of bits from which only the leftmost </a:t>
            </a:r>
            <a:r>
              <a:rPr lang="en-US" i="1" dirty="0" smtClean="0"/>
              <a:t>i</a:t>
            </a:r>
            <a:r>
              <a:rPr lang="en-US" dirty="0" smtClean="0"/>
              <a:t> bits can be used</a:t>
            </a:r>
          </a:p>
          <a:p>
            <a:pPr lvl="1"/>
            <a:r>
              <a:rPr lang="en-US" dirty="0" smtClean="0"/>
              <a:t>This number </a:t>
            </a:r>
            <a:r>
              <a:rPr lang="en-US" i="1" dirty="0" smtClean="0"/>
              <a:t>i</a:t>
            </a:r>
            <a:r>
              <a:rPr lang="en-US" dirty="0" smtClean="0"/>
              <a:t> is called the </a:t>
            </a:r>
            <a:r>
              <a:rPr lang="en-US" b="1" i="1" dirty="0" smtClean="0"/>
              <a:t>depth</a:t>
            </a:r>
            <a:r>
              <a:rPr lang="en-US" dirty="0" smtClean="0"/>
              <a:t> of the directory; a directory of depth two is shown in Figure 10.14a</a:t>
            </a:r>
          </a:p>
          <a:p>
            <a:pPr lvl="1"/>
            <a:r>
              <a:rPr lang="en-US" dirty="0" smtClean="0"/>
              <a:t>As an example, assume </a:t>
            </a:r>
            <a:r>
              <a:rPr lang="en-US" i="1" dirty="0" smtClean="0"/>
              <a:t>h</a:t>
            </a:r>
            <a:r>
              <a:rPr lang="en-US" dirty="0" smtClean="0"/>
              <a:t> generates a pattern of five bits with a value of 01011</a:t>
            </a:r>
          </a:p>
          <a:p>
            <a:pPr lvl="1"/>
            <a:r>
              <a:rPr lang="en-US" dirty="0" smtClean="0"/>
              <a:t>With a depth of two, the two leftmost bits are 01, and this is the position in the directory containing a pointer to the bucket where the key can be found or inserted</a:t>
            </a:r>
          </a:p>
          <a:p>
            <a:pPr lvl="1"/>
            <a:r>
              <a:rPr lang="en-US" dirty="0" smtClean="0"/>
              <a:t>Figure 10.14 shows the </a:t>
            </a:r>
            <a:r>
              <a:rPr lang="en-US" i="1" dirty="0" smtClean="0"/>
              <a:t>h</a:t>
            </a:r>
            <a:r>
              <a:rPr lang="en-US" dirty="0" smtClean="0"/>
              <a:t> values in the buckets, which represent the keys actually stored in the buckets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59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Hash Functions for Extendible Files</a:t>
            </a:r>
            <a:br>
              <a:rPr lang="en-US" dirty="0" smtClean="0"/>
            </a:br>
            <a:r>
              <a:rPr lang="en-US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spcBef>
                <a:spcPts val="1800"/>
              </a:spcBef>
              <a:buNone/>
            </a:pPr>
            <a:r>
              <a:rPr lang="en-US" sz="1200" dirty="0"/>
              <a:t>Fig. 10.14 An example of extendible hashing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964" y="1905001"/>
            <a:ext cx="5210175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968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Hash Functions for Extendible Files</a:t>
            </a:r>
            <a:br>
              <a:rPr lang="en-US" dirty="0" smtClean="0"/>
            </a:br>
            <a:r>
              <a:rPr lang="en-US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Extendible Hashing (continued)</a:t>
            </a:r>
          </a:p>
          <a:p>
            <a:pPr lvl="1"/>
            <a:r>
              <a:rPr lang="en-US" dirty="0" smtClean="0"/>
              <a:t>There is a </a:t>
            </a:r>
            <a:r>
              <a:rPr lang="en-US" b="1" i="1" dirty="0" smtClean="0"/>
              <a:t>local depth</a:t>
            </a:r>
            <a:r>
              <a:rPr lang="en-US" b="1" dirty="0" smtClean="0"/>
              <a:t> </a:t>
            </a:r>
            <a:r>
              <a:rPr lang="en-US" dirty="0" smtClean="0"/>
              <a:t>associated with each bucket that indicates the number of leftmost bits in </a:t>
            </a:r>
            <a:r>
              <a:rPr lang="en-US" i="1" dirty="0" smtClean="0"/>
              <a:t>h</a:t>
            </a:r>
            <a:r>
              <a:rPr lang="en-US" dirty="0" smtClean="0"/>
              <a:t>(</a:t>
            </a:r>
            <a:r>
              <a:rPr lang="en-US" i="1" dirty="0" smtClean="0"/>
              <a:t>K</a:t>
            </a:r>
            <a:r>
              <a:rPr lang="en-US" dirty="0" smtClean="0"/>
              <a:t>); these bits are the same for all keys in the bucket</a:t>
            </a:r>
          </a:p>
          <a:p>
            <a:pPr lvl="1"/>
            <a:r>
              <a:rPr lang="en-US" dirty="0" smtClean="0"/>
              <a:t>These local depths are shown at the top of each bucket in Figure 10.14; for example, bucket </a:t>
            </a:r>
            <a:r>
              <a:rPr lang="en-US" i="1" dirty="0" smtClean="0"/>
              <a:t>b</a:t>
            </a:r>
            <a:r>
              <a:rPr lang="en-US" baseline="-25000" dirty="0" smtClean="0"/>
              <a:t>00</a:t>
            </a:r>
            <a:r>
              <a:rPr lang="en-US" dirty="0" smtClean="0"/>
              <a:t> holds all keys for which </a:t>
            </a:r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 smtClean="0"/>
              <a:t>) starts with 00</a:t>
            </a:r>
          </a:p>
          <a:p>
            <a:pPr lvl="1"/>
            <a:r>
              <a:rPr lang="en-US" dirty="0" smtClean="0"/>
              <a:t>Importantly, the local depth indicates whether the bucket can be accessed from only one location in the directory or at least two</a:t>
            </a:r>
          </a:p>
          <a:p>
            <a:pPr lvl="1"/>
            <a:r>
              <a:rPr lang="en-US" dirty="0" smtClean="0"/>
              <a:t>If the local depth is equal to the depth of the directory, the size of the directory must be changed after the bucket is split in case of overflow</a:t>
            </a:r>
          </a:p>
          <a:p>
            <a:pPr lvl="1"/>
            <a:r>
              <a:rPr lang="en-US" dirty="0" smtClean="0"/>
              <a:t>If the local depth is smaller than the directory depth, only half the pointers pointing to the bucket need to be changed to point to the new one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17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Hash Functions for Extendible Files</a:t>
            </a:r>
            <a:br>
              <a:rPr lang="en-US" dirty="0" smtClean="0"/>
            </a:br>
            <a:r>
              <a:rPr lang="en-US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Extendible Hashing (continued)</a:t>
            </a:r>
          </a:p>
          <a:p>
            <a:pPr lvl="1"/>
            <a:r>
              <a:rPr lang="en-US" dirty="0" smtClean="0"/>
              <a:t>This is illustrated in Figure 10.14b; when a key with </a:t>
            </a:r>
            <a:r>
              <a:rPr lang="en-US" i="1" dirty="0" smtClean="0"/>
              <a:t>h</a:t>
            </a:r>
            <a:r>
              <a:rPr lang="en-US" dirty="0" smtClean="0"/>
              <a:t> value 11001 arrives, the first two bits send it to the fourth directory position</a:t>
            </a:r>
          </a:p>
          <a:p>
            <a:pPr lvl="1"/>
            <a:r>
              <a:rPr lang="en-US" dirty="0" smtClean="0"/>
              <a:t>From there it goes to bucket </a:t>
            </a:r>
            <a:r>
              <a:rPr lang="en-US" i="1" dirty="0" smtClean="0"/>
              <a:t>b</a:t>
            </a:r>
            <a:r>
              <a:rPr lang="en-US" baseline="-25000" dirty="0" smtClean="0"/>
              <a:t>1</a:t>
            </a:r>
            <a:r>
              <a:rPr lang="en-US" dirty="0" smtClean="0"/>
              <a:t>, where keys whose </a:t>
            </a:r>
            <a:r>
              <a:rPr lang="en-US" i="1" dirty="0" smtClean="0"/>
              <a:t>h</a:t>
            </a:r>
            <a:r>
              <a:rPr lang="en-US" dirty="0" smtClean="0"/>
              <a:t>-values start with 1 are stored</a:t>
            </a:r>
          </a:p>
          <a:p>
            <a:pPr lvl="1"/>
            <a:r>
              <a:rPr lang="en-US" dirty="0" smtClean="0"/>
              <a:t>This causes an overflow, splitting bucket </a:t>
            </a:r>
            <a:r>
              <a:rPr lang="en-US" i="1" dirty="0" smtClean="0"/>
              <a:t>b</a:t>
            </a:r>
            <a:r>
              <a:rPr lang="en-US" baseline="-25000" dirty="0" smtClean="0"/>
              <a:t>1</a:t>
            </a:r>
            <a:r>
              <a:rPr lang="en-US" dirty="0" smtClean="0"/>
              <a:t> into </a:t>
            </a:r>
            <a:r>
              <a:rPr lang="en-US" i="1" dirty="0" smtClean="0"/>
              <a:t>b</a:t>
            </a:r>
            <a:r>
              <a:rPr lang="en-US" baseline="-25000" dirty="0" smtClean="0"/>
              <a:t>10</a:t>
            </a:r>
            <a:r>
              <a:rPr lang="en-US" dirty="0" smtClean="0"/>
              <a:t>, which is the new name for </a:t>
            </a:r>
            <a:r>
              <a:rPr lang="en-US" i="1" dirty="0" smtClean="0"/>
              <a:t>b</a:t>
            </a:r>
            <a:r>
              <a:rPr lang="en-US" baseline="-25000" dirty="0" smtClean="0"/>
              <a:t>1</a:t>
            </a:r>
            <a:r>
              <a:rPr lang="en-US" dirty="0" smtClean="0"/>
              <a:t>, and </a:t>
            </a:r>
            <a:r>
              <a:rPr lang="en-US" i="1" dirty="0" smtClean="0"/>
              <a:t>b</a:t>
            </a:r>
            <a:r>
              <a:rPr lang="en-US" baseline="-25000" dirty="0" smtClean="0"/>
              <a:t>11</a:t>
            </a:r>
            <a:r>
              <a:rPr lang="en-US" dirty="0" smtClean="0"/>
              <a:t>; their local depths are set to two</a:t>
            </a:r>
          </a:p>
          <a:p>
            <a:pPr lvl="1"/>
            <a:r>
              <a:rPr lang="en-US" dirty="0" smtClean="0"/>
              <a:t>Bucket </a:t>
            </a:r>
            <a:r>
              <a:rPr lang="en-US" i="1" dirty="0" smtClean="0"/>
              <a:t>b</a:t>
            </a:r>
            <a:r>
              <a:rPr lang="en-US" baseline="-25000" dirty="0" smtClean="0"/>
              <a:t>11 </a:t>
            </a:r>
            <a:r>
              <a:rPr lang="en-US" dirty="0" smtClean="0"/>
              <a:t>is now pointed at by the pointer in position 11, and </a:t>
            </a:r>
            <a:r>
              <a:rPr lang="en-US" i="1" dirty="0" smtClean="0"/>
              <a:t>b</a:t>
            </a:r>
            <a:r>
              <a:rPr lang="en-US" baseline="-25000" dirty="0" smtClean="0"/>
              <a:t>1</a:t>
            </a:r>
            <a:r>
              <a:rPr lang="en-US" dirty="0" smtClean="0"/>
              <a:t>’s keys are split between </a:t>
            </a:r>
            <a:r>
              <a:rPr lang="en-US" i="1" dirty="0" smtClean="0"/>
              <a:t>b</a:t>
            </a:r>
            <a:r>
              <a:rPr lang="en-US" baseline="-25000" dirty="0" smtClean="0"/>
              <a:t>10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baseline="-25000" dirty="0" smtClean="0"/>
              <a:t>11</a:t>
            </a:r>
            <a:endParaRPr lang="en-US" dirty="0" smtClean="0"/>
          </a:p>
          <a:p>
            <a:pPr lvl="1"/>
            <a:r>
              <a:rPr lang="en-US" dirty="0" smtClean="0"/>
              <a:t>Things are more complicated if a bucket whose local depth is equal to the depth of the directory overflows</a:t>
            </a:r>
          </a:p>
          <a:p>
            <a:pPr lvl="1"/>
            <a:r>
              <a:rPr lang="en-US" dirty="0" smtClean="0"/>
              <a:t>Consider what happens when a key with </a:t>
            </a:r>
            <a:r>
              <a:rPr lang="en-US" i="1" dirty="0" smtClean="0"/>
              <a:t>h</a:t>
            </a:r>
            <a:r>
              <a:rPr lang="en-US" dirty="0" smtClean="0"/>
              <a:t>-value 0001 arrives at the table in Figure 10.14b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4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Hash Functions for Extendible Files</a:t>
            </a:r>
            <a:br>
              <a:rPr lang="en-US" dirty="0" smtClean="0"/>
            </a:br>
            <a:r>
              <a:rPr lang="en-US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Extendible Hashing (continued)</a:t>
            </a:r>
          </a:p>
          <a:p>
            <a:pPr lvl="1"/>
            <a:r>
              <a:rPr lang="en-US" dirty="0" smtClean="0"/>
              <a:t>It is hashed through position 00 to bucket </a:t>
            </a:r>
            <a:r>
              <a:rPr lang="en-US" i="1" dirty="0" smtClean="0"/>
              <a:t>b</a:t>
            </a:r>
            <a:r>
              <a:rPr lang="en-US" baseline="-25000" dirty="0" smtClean="0"/>
              <a:t>00</a:t>
            </a:r>
            <a:endParaRPr lang="en-US" dirty="0"/>
          </a:p>
          <a:p>
            <a:pPr lvl="1"/>
            <a:r>
              <a:rPr lang="en-US" dirty="0" smtClean="0"/>
              <a:t>This causes a split, but there is no room in the directory for a pointer to the new bucket</a:t>
            </a:r>
          </a:p>
          <a:p>
            <a:pPr lvl="1"/>
            <a:r>
              <a:rPr lang="en-US" dirty="0" smtClean="0"/>
              <a:t>As a consequence, the directory size is doubled, making its depth three, </a:t>
            </a:r>
            <a:r>
              <a:rPr lang="en-US" i="1" dirty="0" smtClean="0"/>
              <a:t>b</a:t>
            </a:r>
            <a:r>
              <a:rPr lang="en-US" baseline="-25000" dirty="0" smtClean="0"/>
              <a:t>00</a:t>
            </a:r>
            <a:r>
              <a:rPr lang="en-US" dirty="0" smtClean="0"/>
              <a:t> becomes </a:t>
            </a:r>
            <a:r>
              <a:rPr lang="en-US" i="1" dirty="0" smtClean="0"/>
              <a:t>b</a:t>
            </a:r>
            <a:r>
              <a:rPr lang="en-US" baseline="-25000" dirty="0" smtClean="0"/>
              <a:t>000</a:t>
            </a:r>
            <a:r>
              <a:rPr lang="en-US" dirty="0" smtClean="0"/>
              <a:t>, and </a:t>
            </a:r>
            <a:r>
              <a:rPr lang="en-US" i="1" dirty="0" smtClean="0"/>
              <a:t>b</a:t>
            </a:r>
            <a:r>
              <a:rPr lang="en-US" baseline="-25000" dirty="0" smtClean="0"/>
              <a:t>001</a:t>
            </a:r>
            <a:r>
              <a:rPr lang="en-US" dirty="0" smtClean="0"/>
              <a:t> is the new bucket</a:t>
            </a:r>
          </a:p>
          <a:p>
            <a:pPr lvl="1"/>
            <a:r>
              <a:rPr lang="en-US" dirty="0" smtClean="0"/>
              <a:t>The keys are divided between these two buckets; the ones with an </a:t>
            </a:r>
            <a:r>
              <a:rPr lang="en-US" i="1" dirty="0" smtClean="0"/>
              <a:t>h</a:t>
            </a:r>
            <a:r>
              <a:rPr lang="en-US" dirty="0" smtClean="0"/>
              <a:t>-value starting with 000 go in </a:t>
            </a:r>
            <a:r>
              <a:rPr lang="en-US" i="1" dirty="0" smtClean="0"/>
              <a:t>b</a:t>
            </a:r>
            <a:r>
              <a:rPr lang="en-US" baseline="-25000" dirty="0" smtClean="0"/>
              <a:t>000</a:t>
            </a:r>
            <a:r>
              <a:rPr lang="en-US" dirty="0" smtClean="0"/>
              <a:t>, and remaining ones go in </a:t>
            </a:r>
            <a:r>
              <a:rPr lang="en-US" i="1" dirty="0" smtClean="0"/>
              <a:t>b</a:t>
            </a:r>
            <a:r>
              <a:rPr lang="en-US" baseline="-25000" dirty="0" smtClean="0"/>
              <a:t>001</a:t>
            </a:r>
            <a:endParaRPr lang="en-US" dirty="0" smtClean="0"/>
          </a:p>
          <a:p>
            <a:pPr lvl="1"/>
            <a:r>
              <a:rPr lang="en-US" dirty="0" smtClean="0"/>
              <a:t>In addition, all the slots of the new directory have to have their proper values set </a:t>
            </a:r>
            <a:r>
              <a:rPr lang="en-US" dirty="0"/>
              <a:t>by having </a:t>
            </a:r>
            <a:r>
              <a:rPr lang="en-US" i="1" dirty="0"/>
              <a:t>newdirectory</a:t>
            </a:r>
            <a:r>
              <a:rPr lang="en-US" dirty="0"/>
              <a:t>[2 · </a:t>
            </a:r>
            <a:r>
              <a:rPr lang="en-US" i="1" dirty="0"/>
              <a:t>i</a:t>
            </a:r>
            <a:r>
              <a:rPr lang="en-US" dirty="0"/>
              <a:t>] = </a:t>
            </a:r>
            <a:r>
              <a:rPr lang="en-US" i="1" dirty="0"/>
              <a:t>olddirectory</a:t>
            </a:r>
            <a:r>
              <a:rPr lang="en-US" dirty="0"/>
              <a:t>[</a:t>
            </a:r>
            <a:r>
              <a:rPr lang="en-US" i="1" dirty="0"/>
              <a:t>i</a:t>
            </a:r>
            <a:r>
              <a:rPr lang="en-US" dirty="0"/>
              <a:t>] and </a:t>
            </a:r>
            <a:r>
              <a:rPr lang="en-US" i="1" dirty="0"/>
              <a:t>newdirectory</a:t>
            </a:r>
            <a:r>
              <a:rPr lang="en-US" dirty="0"/>
              <a:t>[2 </a:t>
            </a:r>
            <a:r>
              <a:rPr lang="en-US" dirty="0" smtClean="0"/>
              <a:t>·</a:t>
            </a:r>
            <a:r>
              <a:rPr lang="en-US" i="1" dirty="0" smtClean="0"/>
              <a:t>i </a:t>
            </a:r>
            <a:r>
              <a:rPr lang="en-US" dirty="0"/>
              <a:t>+ 1] = </a:t>
            </a:r>
            <a:r>
              <a:rPr lang="en-US" i="1" dirty="0"/>
              <a:t>olddirectory</a:t>
            </a:r>
            <a:r>
              <a:rPr lang="en-US" dirty="0"/>
              <a:t>[</a:t>
            </a:r>
            <a:r>
              <a:rPr lang="en-US" i="1" dirty="0"/>
              <a:t>i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This is done for the </a:t>
            </a:r>
            <a:r>
              <a:rPr lang="en-US" i="1" dirty="0" smtClean="0"/>
              <a:t>i</a:t>
            </a:r>
            <a:r>
              <a:rPr lang="en-US" dirty="0" smtClean="0"/>
              <a:t>s that range over positions of </a:t>
            </a:r>
            <a:r>
              <a:rPr lang="en-US" i="1" dirty="0" smtClean="0"/>
              <a:t>olddirectory</a:t>
            </a:r>
            <a:r>
              <a:rPr lang="en-US" dirty="0" smtClean="0"/>
              <a:t>, except for the position referring to the bucket that was just split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15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Concrete rolling hashes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v-LV" sz="2000" dirty="0" smtClean="0"/>
                  <a:t>Consider "text" in 10-digit alphabet: </a:t>
                </a:r>
                <a:r>
                  <a:rPr lang="lv-LV" sz="2000" dirty="0"/>
                  <a:t>T=31415926 </a:t>
                </a:r>
                <a:r>
                  <a:rPr lang="lv-LV" sz="2000" dirty="0" smtClean="0"/>
                  <a:t>(n=8</a:t>
                </a:r>
                <a:r>
                  <a:rPr lang="lv-LV" sz="2000" dirty="0"/>
                  <a:t>); </a:t>
                </a:r>
                <a:r>
                  <a:rPr lang="lv-LV" sz="2000" dirty="0" smtClean="0"/>
                  <a:t>and pattern </a:t>
                </a:r>
                <a:r>
                  <a:rPr lang="lv-LV" sz="2000" dirty="0"/>
                  <a:t>P=14159 </a:t>
                </a:r>
                <a:r>
                  <a:rPr lang="lv-LV" sz="2000" dirty="0" smtClean="0"/>
                  <a:t>(length </a:t>
                </a:r>
                <a:r>
                  <a:rPr lang="lv-LV" sz="2000" dirty="0"/>
                  <a:t>m=5).</a:t>
                </a:r>
              </a:p>
              <a:p>
                <a:r>
                  <a:rPr lang="lv-LV" sz="2000" dirty="0" smtClean="0"/>
                  <a:t>Look at all T's substring of length m=5:</a:t>
                </a:r>
                <a:br>
                  <a:rPr lang="lv-LV" sz="2000" dirty="0" smtClean="0"/>
                </a:br>
                <a:r>
                  <a:rPr lang="lv-LV" sz="2000" dirty="0" smtClean="0"/>
                  <a:t>t0=31415,t1=14159,t2=41592,t3=15926.</a:t>
                </a:r>
              </a:p>
              <a:p>
                <a:r>
                  <a:rPr lang="lv-LV" sz="2000" dirty="0" smtClean="0"/>
                  <a:t>The first number </a:t>
                </a:r>
                <a:r>
                  <a:rPr lang="lv-LV" sz="2000" dirty="0"/>
                  <a:t>t0=31415 </a:t>
                </a:r>
                <a:r>
                  <a:rPr lang="lv-LV" sz="2000" dirty="0" smtClean="0"/>
                  <a:t>is computed as in Horner's scheme:</a:t>
                </a:r>
                <a:r>
                  <a:rPr lang="lv-LV" sz="2000" dirty="0"/>
                  <a:t/>
                </a:r>
                <a:br>
                  <a:rPr lang="lv-LV" sz="2000" dirty="0"/>
                </a:br>
                <a:r>
                  <a:rPr lang="lv-LV" sz="2000" dirty="0" smtClean="0"/>
                  <a:t>t0=10</a:t>
                </a:r>
                <a:r>
                  <a:rPr lang="lv-LV" sz="2000" dirty="0"/>
                  <a:t>⋅(10⋅(10⋅(10⋅3+1)+4)+1)+</a:t>
                </a:r>
                <a:r>
                  <a:rPr lang="lv-LV" sz="2000" dirty="0" smtClean="0"/>
                  <a:t>5=31415.</a:t>
                </a:r>
              </a:p>
              <a:p>
                <a:r>
                  <a:rPr lang="lv-LV" sz="2000" dirty="0" smtClean="0"/>
                  <a:t>t1 obtained from </a:t>
                </a:r>
                <a:r>
                  <a:rPr lang="lv-LV" sz="2000" dirty="0"/>
                  <a:t>t0 </a:t>
                </a:r>
                <a:r>
                  <a:rPr lang="lv-LV" sz="2000" dirty="0" smtClean="0"/>
                  <a:t>in constant time:</a:t>
                </a:r>
                <a:br>
                  <a:rPr lang="lv-LV" sz="2000" dirty="0" smtClean="0"/>
                </a:br>
                <a:r>
                  <a:rPr lang="lv-LV" sz="2000" dirty="0" smtClean="0"/>
                  <a:t>t1</a:t>
                </a:r>
                <a:r>
                  <a:rPr lang="lv-LV" sz="2000" dirty="0"/>
                  <a:t>=(t0−104⋅T[0])⋅10+T[5]=(31415−10000⋅3)⋅10+9=14159.</a:t>
                </a:r>
              </a:p>
              <a:p>
                <a:pPr marL="0" indent="0">
                  <a:buNone/>
                </a:pPr>
                <a:r>
                  <a:rPr lang="lv-LV" sz="2000" dirty="0" smtClean="0"/>
                  <a:t>If patterns are long – we still might encounter humge numbers. To make it compute faster, look at modular arithmetic (mod q) for some large prime.</a:t>
                </a:r>
                <a:endParaRPr lang="lv-LV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lv-LV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lv-LV" sz="20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lv-LV" sz="2000" i="1" dirty="0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lv-LV" sz="20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lv-LV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lv-LV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lv-LV" sz="2000" i="0" dirty="0" smtClean="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lv-LV" sz="20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lv-LV" sz="200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lv-LV" sz="2000" i="1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lv-LV" sz="2000" dirty="0"/>
              </a:p>
              <a:p>
                <a:pPr marL="0" indent="0">
                  <a:buNone/>
                </a:pPr>
                <a:r>
                  <a:rPr lang="lv-LV" sz="2000" dirty="0" smtClean="0"/>
                  <a:t>where prime </a:t>
                </a:r>
                <a:r>
                  <a:rPr lang="lv-LV" sz="2000" smtClean="0"/>
                  <a:t>q is sufficiently large to avoid most false positives </a:t>
                </a:r>
                <a:r>
                  <a:rPr lang="lv-LV" sz="2000" dirty="0"/>
                  <a:t>(spurious hits</a:t>
                </a:r>
                <a:r>
                  <a:rPr lang="lv-LV" sz="2000" dirty="0" smtClean="0"/>
                  <a:t>).</a:t>
                </a:r>
                <a:endParaRPr lang="lv-LV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0" t="-889" r="-840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975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Hash Functions for Extendible Files</a:t>
            </a:r>
            <a:br>
              <a:rPr lang="en-US" dirty="0" smtClean="0"/>
            </a:br>
            <a:r>
              <a:rPr lang="en-US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Extendible Hashing (continued)</a:t>
            </a:r>
          </a:p>
          <a:p>
            <a:pPr lvl="1"/>
            <a:r>
              <a:rPr lang="en-US" dirty="0" smtClean="0"/>
              <a:t>The algorithm for inserting a record into a file using extendible hashing is shown on page 573</a:t>
            </a:r>
          </a:p>
          <a:p>
            <a:pPr lvl="1"/>
            <a:r>
              <a:rPr lang="en-US" dirty="0" smtClean="0"/>
              <a:t>The main advantage of extendible hashing is that it avoids file reorganization on directory overflow; only the directory is impacted</a:t>
            </a:r>
          </a:p>
          <a:p>
            <a:pPr lvl="1"/>
            <a:r>
              <a:rPr lang="en-US" dirty="0" smtClean="0"/>
              <a:t>Since the directory is most often kept in main memory, costs associated with expanding and updating it are small</a:t>
            </a:r>
          </a:p>
          <a:p>
            <a:pPr lvl="1"/>
            <a:r>
              <a:rPr lang="en-US" dirty="0" smtClean="0"/>
              <a:t>On the other hand, if we have a large file of small buckets, the directory can become so large as to require virtual memory or a file</a:t>
            </a:r>
          </a:p>
          <a:p>
            <a:pPr lvl="1"/>
            <a:r>
              <a:rPr lang="en-US" dirty="0" smtClean="0"/>
              <a:t>This can slow down processing significantly</a:t>
            </a:r>
          </a:p>
          <a:p>
            <a:pPr lvl="1"/>
            <a:r>
              <a:rPr lang="en-US" dirty="0" smtClean="0"/>
              <a:t>The size of the directory doesn’t grow uniformly, since it doubles if a bucket with local depth equal to the directory depth is split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2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Hash Functions for Extendible Files</a:t>
            </a:r>
            <a:br>
              <a:rPr lang="en-US" dirty="0" smtClean="0"/>
            </a:br>
            <a:r>
              <a:rPr lang="en-US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Extendible Hashing (continued)</a:t>
            </a:r>
          </a:p>
          <a:p>
            <a:pPr lvl="1"/>
            <a:r>
              <a:rPr lang="en-US" dirty="0" smtClean="0"/>
              <a:t>This means a large directory will have many redundant entries in it</a:t>
            </a:r>
          </a:p>
          <a:p>
            <a:pPr lvl="1"/>
            <a:r>
              <a:rPr lang="en-US" dirty="0" smtClean="0"/>
              <a:t>To address this problem, a proposal by David Lomet in 1983 suggested using extendible hashing until the directory was too large for main memory</a:t>
            </a:r>
          </a:p>
          <a:p>
            <a:pPr lvl="1"/>
            <a:r>
              <a:rPr lang="en-US" dirty="0" smtClean="0"/>
              <a:t>At that point, the buckets are doubled instead of the directories, and the bits that come after the first </a:t>
            </a:r>
            <a:r>
              <a:rPr lang="en-US" i="1" dirty="0" smtClean="0"/>
              <a:t>depth</a:t>
            </a:r>
            <a:r>
              <a:rPr lang="en-US" dirty="0" smtClean="0"/>
              <a:t> bits in </a:t>
            </a:r>
            <a:r>
              <a:rPr lang="en-US" i="1" dirty="0" smtClean="0"/>
              <a:t>h</a:t>
            </a:r>
            <a:r>
              <a:rPr lang="en-US" dirty="0" smtClean="0"/>
              <a:t>(</a:t>
            </a:r>
            <a:r>
              <a:rPr lang="en-US" i="1" dirty="0" smtClean="0"/>
              <a:t>K</a:t>
            </a:r>
            <a:r>
              <a:rPr lang="en-US" dirty="0" smtClean="0"/>
              <a:t>) are used to distinguish different parts of the bucket</a:t>
            </a:r>
          </a:p>
          <a:p>
            <a:pPr lvl="1"/>
            <a:r>
              <a:rPr lang="en-US" dirty="0" smtClean="0"/>
              <a:t>So if </a:t>
            </a:r>
            <a:r>
              <a:rPr lang="en-US" i="1" dirty="0" smtClean="0"/>
              <a:t>depth</a:t>
            </a:r>
            <a:r>
              <a:rPr lang="en-US" dirty="0" smtClean="0"/>
              <a:t> = 3 and bucket </a:t>
            </a:r>
            <a:r>
              <a:rPr lang="en-US" i="1" dirty="0" smtClean="0"/>
              <a:t>b</a:t>
            </a:r>
            <a:r>
              <a:rPr lang="en-US" baseline="-25000" dirty="0" smtClean="0"/>
              <a:t>10</a:t>
            </a:r>
            <a:r>
              <a:rPr lang="en-US" dirty="0" smtClean="0"/>
              <a:t> has been quadrupled, we use bit strings 00, 01, 10, and 11 to distinguish the parts</a:t>
            </a:r>
          </a:p>
          <a:p>
            <a:pPr lvl="1"/>
            <a:r>
              <a:rPr lang="en-US" dirty="0" smtClean="0"/>
              <a:t>Then, if </a:t>
            </a:r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 smtClean="0"/>
              <a:t>) = 101</a:t>
            </a:r>
            <a:r>
              <a:rPr lang="en-US" i="1" dirty="0" smtClean="0"/>
              <a:t>01</a:t>
            </a:r>
            <a:r>
              <a:rPr lang="en-US" dirty="0" smtClean="0"/>
              <a:t>101, we look for </a:t>
            </a:r>
            <a:r>
              <a:rPr lang="en-US" i="1" dirty="0" smtClean="0"/>
              <a:t>K</a:t>
            </a:r>
            <a:r>
              <a:rPr lang="en-US" dirty="0" smtClean="0"/>
              <a:t> in the second portion (01) of bucket </a:t>
            </a:r>
            <a:r>
              <a:rPr lang="en-US" i="1" dirty="0" smtClean="0"/>
              <a:t>b</a:t>
            </a:r>
            <a:r>
              <a:rPr lang="en-US" baseline="-25000" dirty="0" smtClean="0"/>
              <a:t>101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77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Hash Functions for Extendible Files</a:t>
            </a:r>
            <a:br>
              <a:rPr lang="en-US" dirty="0" smtClean="0"/>
            </a:br>
            <a:r>
              <a:rPr lang="en-US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Linear hashing</a:t>
            </a:r>
          </a:p>
          <a:p>
            <a:pPr lvl="1"/>
            <a:r>
              <a:rPr lang="en-US" dirty="0" smtClean="0"/>
              <a:t>While extendible hashing allows a file to expand without reorganization, it does require storage space for an index</a:t>
            </a:r>
          </a:p>
          <a:p>
            <a:pPr lvl="1"/>
            <a:r>
              <a:rPr lang="en-US" dirty="0" smtClean="0"/>
              <a:t>In Litwin’s method, there is no need for an index because new buckets resulting from splitting existing buckets are added in the same linear way, so indexes don’t need to be retained</a:t>
            </a:r>
          </a:p>
          <a:p>
            <a:pPr lvl="1"/>
            <a:r>
              <a:rPr lang="en-US" dirty="0" smtClean="0"/>
              <a:t>To facilitate this, a pointer </a:t>
            </a:r>
            <a:r>
              <a:rPr lang="en-US" i="1" dirty="0" smtClean="0"/>
              <a:t>split</a:t>
            </a:r>
            <a:r>
              <a:rPr lang="en-US" dirty="0" smtClean="0"/>
              <a:t> is used to indicate which bucket should be split next</a:t>
            </a:r>
          </a:p>
          <a:p>
            <a:pPr lvl="1"/>
            <a:r>
              <a:rPr lang="en-US" dirty="0" smtClean="0"/>
              <a:t>After that bucket is split, the keys in the bucket are divided between that bucket and the new one, which is added to the end of the table</a:t>
            </a:r>
          </a:p>
          <a:p>
            <a:pPr lvl="1"/>
            <a:r>
              <a:rPr lang="en-US" dirty="0" smtClean="0"/>
              <a:t>Figure 10.15 illustrates a series of initial splits where </a:t>
            </a:r>
            <a:r>
              <a:rPr lang="en-US" i="1" dirty="0" smtClean="0"/>
              <a:t>TSize</a:t>
            </a:r>
            <a:r>
              <a:rPr lang="en-US" dirty="0" smtClean="0"/>
              <a:t> = 3</a:t>
            </a:r>
          </a:p>
          <a:p>
            <a:pPr lvl="1"/>
            <a:r>
              <a:rPr lang="en-US" dirty="0" smtClean="0"/>
              <a:t>To begin with, the pointer </a:t>
            </a:r>
            <a:r>
              <a:rPr lang="en-US" i="1" dirty="0" smtClean="0"/>
              <a:t>split</a:t>
            </a:r>
            <a:r>
              <a:rPr lang="en-US" dirty="0" smtClean="0"/>
              <a:t> is 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00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Hash Functions for Extendible Files</a:t>
            </a:r>
            <a:br>
              <a:rPr lang="en-US" dirty="0" smtClean="0"/>
            </a:br>
            <a:r>
              <a:rPr lang="en-US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Linear hashing (continued)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1200" dirty="0"/>
              <a:t>Fig. 10.15 Splitting buckets in the linear hashing technique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If the loading factor exceeds a threshold, a new bucket is made, keys from bucket zero are distributed between buckets zero and three, and </a:t>
            </a:r>
            <a:r>
              <a:rPr lang="en-US" i="1" dirty="0" smtClean="0"/>
              <a:t>split</a:t>
            </a:r>
            <a:r>
              <a:rPr lang="en-US" dirty="0" smtClean="0"/>
              <a:t> is incremented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2114550"/>
            <a:ext cx="607695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419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Hash Functions for Extendible Files</a:t>
            </a:r>
            <a:br>
              <a:rPr lang="en-US" dirty="0" smtClean="0"/>
            </a:br>
            <a:r>
              <a:rPr lang="en-US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hashing (continued)</a:t>
            </a:r>
          </a:p>
          <a:p>
            <a:pPr lvl="1"/>
            <a:r>
              <a:rPr lang="en-US" dirty="0" smtClean="0"/>
              <a:t>The question is, how to perform this distribution?</a:t>
            </a:r>
          </a:p>
          <a:p>
            <a:pPr lvl="1"/>
            <a:r>
              <a:rPr lang="en-US" dirty="0" smtClean="0"/>
              <a:t>With only one hash function, keys from bucket zero are hashed to bucket zero before and after splitting</a:t>
            </a:r>
          </a:p>
          <a:p>
            <a:pPr lvl="1"/>
            <a:r>
              <a:rPr lang="en-US" dirty="0" smtClean="0"/>
              <a:t>So one function isn’t adequate to perform this</a:t>
            </a:r>
          </a:p>
          <a:p>
            <a:pPr lvl="1"/>
            <a:r>
              <a:rPr lang="en-US" dirty="0" smtClean="0"/>
              <a:t>Linear hashing maintains two hash functions at each level of splitting, </a:t>
            </a:r>
            <a:r>
              <a:rPr lang="en-US" i="1" dirty="0" smtClean="0"/>
              <a:t>h</a:t>
            </a:r>
            <a:r>
              <a:rPr lang="en-US" i="1" baseline="-25000" dirty="0" smtClean="0"/>
              <a:t>level</a:t>
            </a:r>
            <a:r>
              <a:rPr lang="en-US" i="1" dirty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h</a:t>
            </a:r>
            <a:r>
              <a:rPr lang="en-US" i="1" baseline="-25000" dirty="0" smtClean="0"/>
              <a:t>level</a:t>
            </a:r>
            <a:r>
              <a:rPr lang="en-US" baseline="-25000" dirty="0" smtClean="0"/>
              <a:t>+1</a:t>
            </a:r>
            <a:r>
              <a:rPr lang="en-US" dirty="0" smtClean="0"/>
              <a:t> with </a:t>
            </a:r>
            <a:r>
              <a:rPr lang="en-US" i="1" dirty="0" smtClean="0"/>
              <a:t>h</a:t>
            </a:r>
            <a:r>
              <a:rPr lang="en-US" i="1" baseline="-25000" dirty="0" smtClean="0"/>
              <a:t>level</a:t>
            </a:r>
            <a:r>
              <a:rPr lang="en-US" dirty="0" smtClean="0"/>
              <a:t> (</a:t>
            </a:r>
            <a:r>
              <a:rPr lang="en-US" i="1" dirty="0" smtClean="0"/>
              <a:t>K</a:t>
            </a:r>
            <a:r>
              <a:rPr lang="en-US" dirty="0" smtClean="0"/>
              <a:t>) = </a:t>
            </a:r>
            <a:r>
              <a:rPr lang="en-US" i="1" dirty="0" smtClean="0"/>
              <a:t>K</a:t>
            </a:r>
            <a:r>
              <a:rPr lang="en-US" dirty="0" smtClean="0"/>
              <a:t> mod (</a:t>
            </a:r>
            <a:r>
              <a:rPr lang="en-US" i="1" dirty="0" smtClean="0"/>
              <a:t>TSize</a:t>
            </a:r>
            <a:r>
              <a:rPr lang="en-US" dirty="0" smtClean="0"/>
              <a:t> ∙ 2</a:t>
            </a:r>
            <a:r>
              <a:rPr lang="en-US" i="1" baseline="30000" dirty="0" smtClean="0"/>
              <a:t>level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first function hashes keys to buckets on the current level that have not yet been split; the second hashes keys to already split buckets</a:t>
            </a:r>
          </a:p>
          <a:p>
            <a:pPr lvl="1"/>
            <a:r>
              <a:rPr lang="en-US" dirty="0" smtClean="0"/>
              <a:t>The algorithm for linear hashing is shown on pages 574 and 575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02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Hash Functions for Extendible Files</a:t>
            </a:r>
            <a:br>
              <a:rPr lang="en-US" dirty="0" smtClean="0"/>
            </a:br>
            <a:r>
              <a:rPr lang="en-US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Linear hashing (continued)</a:t>
            </a:r>
          </a:p>
          <a:p>
            <a:pPr lvl="1"/>
            <a:r>
              <a:rPr lang="en-US" dirty="0" smtClean="0"/>
              <a:t>It may not be clear when a bucket should be split; as the algorithm assumes, a threshold value of the loading factor </a:t>
            </a:r>
            <a:r>
              <a:rPr lang="en-US" dirty="0"/>
              <a:t>i</a:t>
            </a:r>
            <a:r>
              <a:rPr lang="en-US" dirty="0" smtClean="0"/>
              <a:t>s used to decide</a:t>
            </a:r>
          </a:p>
          <a:p>
            <a:pPr lvl="1"/>
            <a:r>
              <a:rPr lang="en-US" dirty="0" smtClean="0"/>
              <a:t>This threshold has to be determined in advance, usually by the designer of the program</a:t>
            </a:r>
          </a:p>
          <a:p>
            <a:pPr lvl="1"/>
            <a:r>
              <a:rPr lang="en-US" dirty="0" smtClean="0"/>
              <a:t>To illustrate, assume keys can be hashed to buckets in a file, and if a bucket is full, overflowing keys are put on a linked list in an overflow area</a:t>
            </a:r>
          </a:p>
          <a:p>
            <a:pPr lvl="1"/>
            <a:r>
              <a:rPr lang="en-US" dirty="0" smtClean="0"/>
              <a:t>This situation is shown in Figure 10.16a, with </a:t>
            </a:r>
            <a:r>
              <a:rPr lang="en-US" i="1" dirty="0" smtClean="0"/>
              <a:t>TSize</a:t>
            </a:r>
            <a:r>
              <a:rPr lang="en-US" dirty="0" smtClean="0"/>
              <a:t> = 3, </a:t>
            </a:r>
            <a:r>
              <a:rPr lang="en-US" i="1" dirty="0" smtClean="0"/>
              <a:t>h</a:t>
            </a:r>
            <a:r>
              <a:rPr lang="en-US" baseline="-25000" dirty="0" smtClean="0"/>
              <a:t>0</a:t>
            </a:r>
            <a:r>
              <a:rPr lang="en-US" dirty="0" smtClean="0"/>
              <a:t>(</a:t>
            </a:r>
            <a:r>
              <a:rPr lang="en-US" i="1" dirty="0" smtClean="0"/>
              <a:t>K</a:t>
            </a:r>
            <a:r>
              <a:rPr lang="en-US" dirty="0" smtClean="0"/>
              <a:t>) = </a:t>
            </a:r>
            <a:r>
              <a:rPr lang="en-US" i="1" dirty="0" smtClean="0"/>
              <a:t>K</a:t>
            </a:r>
            <a:r>
              <a:rPr lang="en-US" dirty="0" smtClean="0"/>
              <a:t> mod </a:t>
            </a:r>
            <a:r>
              <a:rPr lang="en-US" i="1" dirty="0" smtClean="0"/>
              <a:t>TSize</a:t>
            </a:r>
            <a:r>
              <a:rPr lang="en-US" dirty="0" smtClean="0"/>
              <a:t>, and </a:t>
            </a:r>
            <a:r>
              <a:rPr lang="en-US" i="1" dirty="0" smtClean="0"/>
              <a:t>h</a:t>
            </a:r>
            <a:r>
              <a:rPr lang="en-US" baseline="-25000" dirty="0" smtClean="0"/>
              <a:t>1</a:t>
            </a:r>
            <a:r>
              <a:rPr lang="en-US" dirty="0" smtClean="0"/>
              <a:t>(</a:t>
            </a:r>
            <a:r>
              <a:rPr lang="en-US" i="1" dirty="0" smtClean="0"/>
              <a:t>K</a:t>
            </a:r>
            <a:r>
              <a:rPr lang="en-US" dirty="0" smtClean="0"/>
              <a:t>) = </a:t>
            </a:r>
            <a:r>
              <a:rPr lang="en-US" i="1" dirty="0" smtClean="0"/>
              <a:t>K</a:t>
            </a:r>
            <a:r>
              <a:rPr lang="en-US" dirty="0" smtClean="0"/>
              <a:t> mod 2 ∙ </a:t>
            </a:r>
            <a:r>
              <a:rPr lang="en-US" i="1" dirty="0" smtClean="0"/>
              <a:t>TSize</a:t>
            </a:r>
            <a:endParaRPr lang="en-US" dirty="0" smtClean="0"/>
          </a:p>
          <a:p>
            <a:pPr lvl="1"/>
            <a:r>
              <a:rPr lang="en-US" dirty="0" smtClean="0"/>
              <a:t>We’ll let the overflow are size </a:t>
            </a:r>
            <a:r>
              <a:rPr lang="en-US" i="1" dirty="0" smtClean="0"/>
              <a:t>OSize</a:t>
            </a:r>
            <a:r>
              <a:rPr lang="en-US" dirty="0" smtClean="0"/>
              <a:t> = 3, and the highest acceptable loading factor be 80 percent</a:t>
            </a:r>
          </a:p>
          <a:p>
            <a:pPr lvl="1"/>
            <a:r>
              <a:rPr lang="en-US" dirty="0" smtClean="0"/>
              <a:t>The loading factor is defined as the number of elements divided by the number of slots in the file and overflow area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3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Hash Functions for Extendible Files</a:t>
            </a:r>
            <a:br>
              <a:rPr lang="en-US" dirty="0" smtClean="0"/>
            </a:br>
            <a:r>
              <a:rPr lang="en-US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1200" dirty="0"/>
              <a:t>Fig. 10.16 Inserting keys to buckets and overflow areas with the linear hashing technique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764" y="1981201"/>
            <a:ext cx="6086475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680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Hash Functions for Extendible Files</a:t>
            </a:r>
            <a:br>
              <a:rPr lang="en-US" dirty="0" smtClean="0"/>
            </a:br>
            <a:r>
              <a:rPr lang="en-US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Linear hashing (continued)</a:t>
            </a:r>
          </a:p>
          <a:p>
            <a:pPr lvl="1"/>
            <a:r>
              <a:rPr lang="en-US" dirty="0" smtClean="0"/>
              <a:t>Current loading in Figure 10.16a is 75%, but when key 10 arrives it is hashed to position 1 and loading increases to 83%</a:t>
            </a:r>
          </a:p>
          <a:p>
            <a:pPr lvl="1"/>
            <a:r>
              <a:rPr lang="en-US" dirty="0" smtClean="0"/>
              <a:t>The first bucket splits and keys are distributed using function </a:t>
            </a:r>
            <a:r>
              <a:rPr lang="en-US" i="1" dirty="0" smtClean="0"/>
              <a:t>h</a:t>
            </a:r>
            <a:r>
              <a:rPr lang="en-US" baseline="-25000" dirty="0" smtClean="0"/>
              <a:t>1</a:t>
            </a:r>
            <a:r>
              <a:rPr lang="en-US" dirty="0" smtClean="0"/>
              <a:t>, shown in Figure 10.16b</a:t>
            </a:r>
          </a:p>
          <a:p>
            <a:pPr lvl="1"/>
            <a:r>
              <a:rPr lang="en-US" dirty="0" smtClean="0"/>
              <a:t>Of note is the fact that the first bucket has the lowest load, but was the first one that split</a:t>
            </a:r>
          </a:p>
          <a:p>
            <a:pPr lvl="1"/>
            <a:r>
              <a:rPr lang="en-US" dirty="0" smtClean="0"/>
              <a:t>Now assume 21 and 36 are hashed to the table, and 25 arrives as seen in Figure 10.16c</a:t>
            </a:r>
          </a:p>
          <a:p>
            <a:pPr lvl="1"/>
            <a:r>
              <a:rPr lang="en-US" dirty="0" smtClean="0"/>
              <a:t>The loading factor rises to 87%, so another split, this time the second bucket, gives rise to the configuration in Figure 10.16d</a:t>
            </a:r>
          </a:p>
          <a:p>
            <a:pPr lvl="1"/>
            <a:r>
              <a:rPr lang="en-US" dirty="0" smtClean="0"/>
              <a:t>After hashing 27 and 37 another split occurs, and this new situation is shown in Figure 10.16e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52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Hash Functions for Extendible Files</a:t>
            </a:r>
            <a:br>
              <a:rPr lang="en-US" dirty="0" smtClean="0"/>
            </a:br>
            <a:r>
              <a:rPr lang="en-US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Linear hashing (continued)</a:t>
            </a:r>
          </a:p>
          <a:p>
            <a:pPr lvl="1"/>
            <a:r>
              <a:rPr lang="en-US" dirty="0" smtClean="0"/>
              <a:t>In this case, </a:t>
            </a:r>
            <a:r>
              <a:rPr lang="en-US" i="1" dirty="0" smtClean="0"/>
              <a:t>split</a:t>
            </a:r>
            <a:r>
              <a:rPr lang="en-US" dirty="0" smtClean="0"/>
              <a:t> reached the last allowed value on this level, so it is assigned the value zero, and </a:t>
            </a:r>
            <a:r>
              <a:rPr lang="en-US" i="1" dirty="0" smtClean="0"/>
              <a:t>h</a:t>
            </a:r>
            <a:r>
              <a:rPr lang="en-US" baseline="-25000" dirty="0" smtClean="0"/>
              <a:t>1</a:t>
            </a:r>
            <a:r>
              <a:rPr lang="en-US" dirty="0" smtClean="0"/>
              <a:t> is retained for use in further hashing</a:t>
            </a:r>
          </a:p>
          <a:p>
            <a:pPr lvl="1"/>
            <a:r>
              <a:rPr lang="en-US" dirty="0" smtClean="0"/>
              <a:t>In addition, a new function, </a:t>
            </a:r>
            <a:r>
              <a:rPr lang="en-US" i="1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 is defined as </a:t>
            </a:r>
            <a:r>
              <a:rPr lang="en-US" i="1" dirty="0" smtClean="0"/>
              <a:t>K</a:t>
            </a:r>
            <a:r>
              <a:rPr lang="en-US" dirty="0" smtClean="0"/>
              <a:t> mod 4 ∙ </a:t>
            </a:r>
            <a:r>
              <a:rPr lang="en-US" i="1" dirty="0" smtClean="0"/>
              <a:t>TSize</a:t>
            </a:r>
            <a:endParaRPr lang="en-US" dirty="0" smtClean="0"/>
          </a:p>
          <a:p>
            <a:pPr lvl="1"/>
            <a:r>
              <a:rPr lang="en-US" dirty="0" smtClean="0"/>
              <a:t>These steps are presented in a table on the next slide</a:t>
            </a:r>
          </a:p>
          <a:p>
            <a:pPr lvl="1"/>
            <a:r>
              <a:rPr lang="en-US" dirty="0" smtClean="0"/>
              <a:t>Note that since the order of splitting is predetermined, some overflow area is needed with linear hashing</a:t>
            </a:r>
          </a:p>
          <a:p>
            <a:pPr lvl="1"/>
            <a:r>
              <a:rPr lang="en-US" dirty="0" smtClean="0"/>
              <a:t>If files are used, this may lead to more than one file access</a:t>
            </a:r>
          </a:p>
          <a:p>
            <a:pPr lvl="1"/>
            <a:r>
              <a:rPr lang="en-US" dirty="0" smtClean="0"/>
              <a:t>The area can be distinct from buckets, but can also work in the fashion of coalesced hashing by using empty space in buckets, as suggested by James Mullin in 1981</a:t>
            </a:r>
          </a:p>
          <a:p>
            <a:pPr lvl="1"/>
            <a:r>
              <a:rPr lang="en-US" dirty="0" smtClean="0"/>
              <a:t>Overflow areas are not necessary in a directory scheme, but can be used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19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Hash Functions for Extendible Files</a:t>
            </a:r>
            <a:br>
              <a:rPr lang="en-US" dirty="0" smtClean="0"/>
            </a:br>
            <a:r>
              <a:rPr lang="en-US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1200" dirty="0"/>
              <a:t>Table 10-1 Steps in carrying out the hashing and splitting of Figure 10.16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1962150"/>
            <a:ext cx="5257800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415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Rabin-Karp Pseudocode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lv-LV" sz="1800" dirty="0" smtClean="0"/>
                  <a:t>RabinKarpMatcher(T</a:t>
                </a:r>
                <a:r>
                  <a:rPr lang="lv-LV" sz="1800" dirty="0"/>
                  <a:t>, P,d,q)</a:t>
                </a:r>
              </a:p>
              <a:p>
                <a:pPr marL="0" indent="0">
                  <a:buNone/>
                </a:pPr>
                <a:r>
                  <a:rPr lang="lv-LV" sz="1800" dirty="0" smtClean="0"/>
                  <a:t>1. n=T.length</a:t>
                </a:r>
                <a:endParaRPr lang="lv-LV" sz="1800" dirty="0"/>
              </a:p>
              <a:p>
                <a:pPr marL="0" indent="0">
                  <a:buNone/>
                </a:pPr>
                <a:r>
                  <a:rPr lang="lv-LV" sz="1800" dirty="0" smtClean="0"/>
                  <a:t>2. m=P.length</a:t>
                </a:r>
                <a:endParaRPr lang="lv-LV" sz="1800" dirty="0"/>
              </a:p>
              <a:p>
                <a:pPr marL="0" indent="0">
                  <a:buNone/>
                </a:pPr>
                <a:r>
                  <a:rPr lang="lv-LV" sz="1800" dirty="0" smtClean="0"/>
                  <a:t>3. </a:t>
                </a:r>
                <a14:m>
                  <m:oMath xmlns:m="http://schemas.openxmlformats.org/officeDocument/2006/math">
                    <m:r>
                      <a:rPr lang="lv-LV" sz="18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lv-LV" sz="180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lv-LV" sz="1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sz="18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lv-LV" sz="18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lv-LV" sz="18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lv-LV" sz="1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lv-LV" sz="1800" i="0" dirty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lv-LV" sz="1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lv-LV" sz="1800" i="1" dirty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lv-LV" sz="1800" dirty="0"/>
              </a:p>
              <a:p>
                <a:pPr marL="0" indent="0">
                  <a:buNone/>
                </a:pPr>
                <a:r>
                  <a:rPr lang="lv-LV" sz="1800" dirty="0" smtClean="0"/>
                  <a:t>4. p=0</a:t>
                </a:r>
                <a:endParaRPr lang="lv-LV" sz="1800" dirty="0"/>
              </a:p>
              <a:p>
                <a:pPr marL="0" indent="0">
                  <a:buNone/>
                </a:pPr>
                <a:r>
                  <a:rPr lang="lv-LV" sz="1800" dirty="0" smtClean="0"/>
                  <a:t>5. t0=0</a:t>
                </a:r>
                <a:endParaRPr lang="lv-LV" sz="1800" dirty="0"/>
              </a:p>
              <a:p>
                <a:pPr marL="0" indent="0">
                  <a:buNone/>
                </a:pPr>
                <a:r>
                  <a:rPr lang="lv-LV" sz="1800" dirty="0" smtClean="0"/>
                  <a:t>6. </a:t>
                </a:r>
                <a:r>
                  <a:rPr lang="lv-LV" sz="1800" b="1" dirty="0" smtClean="0"/>
                  <a:t>for</a:t>
                </a:r>
                <a:r>
                  <a:rPr lang="lv-LV" sz="1800" dirty="0" smtClean="0"/>
                  <a:t> </a:t>
                </a:r>
                <a:r>
                  <a:rPr lang="lv-LV" sz="1800" dirty="0"/>
                  <a:t>i=0 to m−1  // </a:t>
                </a:r>
                <a:r>
                  <a:rPr lang="lv-LV" sz="1800" dirty="0" smtClean="0"/>
                  <a:t>add using Horner's scheme</a:t>
                </a:r>
                <a:endParaRPr lang="lv-LV" sz="1800" dirty="0"/>
              </a:p>
              <a:p>
                <a:pPr marL="0" indent="0">
                  <a:buNone/>
                </a:pPr>
                <a:r>
                  <a:rPr lang="lv-LV" sz="1800" dirty="0" smtClean="0"/>
                  <a:t>7.      p</a:t>
                </a:r>
                <a:r>
                  <a:rPr lang="lv-LV" sz="1800" dirty="0"/>
                  <a:t>=(d⋅p+P[i</a:t>
                </a:r>
                <a:r>
                  <a:rPr lang="lv-LV" sz="1800" dirty="0" smtClean="0"/>
                  <a:t>]) mod q</a:t>
                </a:r>
                <a:endParaRPr lang="lv-LV" sz="1800" dirty="0"/>
              </a:p>
              <a:p>
                <a:pPr marL="0" indent="0">
                  <a:buNone/>
                </a:pPr>
                <a:r>
                  <a:rPr lang="lv-LV" sz="1800" dirty="0" smtClean="0"/>
                  <a:t>8.          t0</a:t>
                </a:r>
                <a:r>
                  <a:rPr lang="lv-LV" sz="1800" dirty="0"/>
                  <a:t>=(d⋅t0+T[i</a:t>
                </a:r>
                <a:r>
                  <a:rPr lang="lv-LV" sz="1800" dirty="0" smtClean="0"/>
                  <a:t>]) mod q</a:t>
                </a:r>
                <a:endParaRPr lang="lv-LV" sz="1800" dirty="0"/>
              </a:p>
              <a:p>
                <a:pPr marL="0" indent="0">
                  <a:buNone/>
                </a:pPr>
                <a:r>
                  <a:rPr lang="lv-LV" sz="1800" dirty="0" smtClean="0"/>
                  <a:t>9. </a:t>
                </a:r>
                <a:r>
                  <a:rPr lang="lv-LV" sz="1800" b="1" dirty="0" smtClean="0"/>
                  <a:t>for</a:t>
                </a:r>
                <a:r>
                  <a:rPr lang="lv-LV" sz="1800" dirty="0" smtClean="0"/>
                  <a:t> </a:t>
                </a:r>
                <a:r>
                  <a:rPr lang="lv-LV" sz="1800" dirty="0"/>
                  <a:t>s=0 to n−m</a:t>
                </a:r>
              </a:p>
              <a:p>
                <a:pPr marL="0" indent="0">
                  <a:buNone/>
                </a:pPr>
                <a:r>
                  <a:rPr lang="lv-LV" sz="1800" dirty="0"/>
                  <a:t>10	if </a:t>
                </a:r>
                <a14:m>
                  <m:oMath xmlns:m="http://schemas.openxmlformats.org/officeDocument/2006/math">
                    <m:r>
                      <a:rPr lang="lv-LV" sz="18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lv-LV" sz="1800" dirty="0"/>
                  <a:t>==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sz="1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lv-LV" sz="18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lv-LV" sz="1800" dirty="0"/>
              </a:p>
              <a:p>
                <a:pPr marL="0" indent="0">
                  <a:buNone/>
                </a:pPr>
                <a:r>
                  <a:rPr lang="lv-LV" sz="1800" dirty="0"/>
                  <a:t>11	</a:t>
                </a:r>
                <a:r>
                  <a:rPr lang="lv-LV" sz="1800" dirty="0" smtClean="0"/>
                  <a:t>     if </a:t>
                </a:r>
                <a:r>
                  <a:rPr lang="lv-LV" sz="1800" dirty="0"/>
                  <a:t>(P[0],…,P[m−1])==(T[s],…,T[s+m−1])</a:t>
                </a:r>
              </a:p>
              <a:p>
                <a:pPr marL="0" indent="0">
                  <a:buNone/>
                </a:pPr>
                <a:r>
                  <a:rPr lang="lv-LV" sz="1800" dirty="0"/>
                  <a:t>12	</a:t>
                </a:r>
                <a:r>
                  <a:rPr lang="lv-LV" sz="1800" dirty="0" smtClean="0"/>
                  <a:t>          print </a:t>
                </a:r>
                <a:r>
                  <a:rPr lang="lv-LV" sz="1800" dirty="0"/>
                  <a:t>"</a:t>
                </a:r>
                <a:r>
                  <a:rPr lang="lv-LV" sz="1800" dirty="0" smtClean="0"/>
                  <a:t>Pattern occurs with a shift" </a:t>
                </a:r>
                <a:r>
                  <a:rPr lang="lv-LV" sz="1800" dirty="0"/>
                  <a:t>s</a:t>
                </a:r>
              </a:p>
              <a:p>
                <a:pPr marL="0" indent="0">
                  <a:buNone/>
                </a:pPr>
                <a:r>
                  <a:rPr lang="lv-LV" sz="1800" dirty="0" smtClean="0"/>
                  <a:t>13.</a:t>
                </a:r>
                <a:r>
                  <a:rPr lang="lv-LV" sz="1800" dirty="0"/>
                  <a:t>	if </a:t>
                </a:r>
                <a14:m>
                  <m:oMath xmlns:m="http://schemas.openxmlformats.org/officeDocument/2006/math">
                    <m:r>
                      <a:rPr lang="lv-LV" sz="18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lv-LV" sz="180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lv-LV" sz="1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sz="18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lv-LV" sz="18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lv-LV" sz="1800" dirty="0"/>
              </a:p>
              <a:p>
                <a:pPr marL="0" indent="0">
                  <a:buNone/>
                </a:pPr>
                <a:r>
                  <a:rPr lang="lv-LV" sz="1800" dirty="0"/>
                  <a:t>14	ts+1=(d(ts−T[s]⋅h)+T[s+m])modq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1541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100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Hash Functions for Extendible Files</a:t>
            </a:r>
            <a:br>
              <a:rPr lang="en-US" dirty="0" smtClean="0"/>
            </a:br>
            <a:r>
              <a:rPr lang="en-US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hashing (continued)</a:t>
            </a:r>
          </a:p>
          <a:p>
            <a:pPr lvl="1"/>
            <a:r>
              <a:rPr lang="en-US" dirty="0" smtClean="0"/>
              <a:t>As with directory schemes, linear hashing increases the address space by splitting buckets</a:t>
            </a:r>
          </a:p>
          <a:p>
            <a:pPr lvl="1"/>
            <a:r>
              <a:rPr lang="en-US" dirty="0" smtClean="0"/>
              <a:t>Keys from the split bucket are also redistributed between the resulting buckets</a:t>
            </a:r>
          </a:p>
          <a:p>
            <a:pPr lvl="1"/>
            <a:r>
              <a:rPr lang="en-US" dirty="0" smtClean="0"/>
              <a:t>Since no indexes need to be maintained, linear hashing is faster and requires less space than previous methods</a:t>
            </a:r>
          </a:p>
          <a:p>
            <a:pPr lvl="1"/>
            <a:r>
              <a:rPr lang="en-US" dirty="0" smtClean="0"/>
              <a:t>This increase in efficiency is especially noticeable for large files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86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 Resolution</a:t>
            </a:r>
            <a:r>
              <a:rPr lang="lv-LV" dirty="0" smtClean="0"/>
              <a:t> – Overview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M</a:t>
            </a:r>
            <a:r>
              <a:rPr lang="en-US" dirty="0" err="1" smtClean="0"/>
              <a:t>ultiple</a:t>
            </a:r>
            <a:r>
              <a:rPr lang="en-US" dirty="0" smtClean="0"/>
              <a:t> keys </a:t>
            </a:r>
            <a:r>
              <a:rPr lang="lv-LV" dirty="0" smtClean="0"/>
              <a:t>can </a:t>
            </a:r>
            <a:r>
              <a:rPr lang="en-US" dirty="0" smtClean="0"/>
              <a:t>hash to the same location in the table</a:t>
            </a:r>
          </a:p>
          <a:p>
            <a:pPr>
              <a:spcBef>
                <a:spcPts val="24"/>
              </a:spcBef>
            </a:pPr>
            <a:r>
              <a:rPr lang="lv-LV" b="1" dirty="0" smtClean="0"/>
              <a:t>Example:</a:t>
            </a:r>
            <a:r>
              <a:rPr lang="lv-LV" dirty="0" smtClean="0"/>
              <a:t> C</a:t>
            </a:r>
            <a:r>
              <a:rPr lang="en-US" dirty="0" err="1" smtClean="0"/>
              <a:t>onsider</a:t>
            </a:r>
            <a:r>
              <a:rPr lang="en-US" dirty="0" smtClean="0"/>
              <a:t> a function that places names in a table based on hashing the ASCII code of the first letter of the name</a:t>
            </a:r>
            <a:r>
              <a:rPr lang="lv-LV" dirty="0" smtClean="0"/>
              <a:t>. A</a:t>
            </a:r>
            <a:r>
              <a:rPr lang="en-US" dirty="0" err="1" smtClean="0"/>
              <a:t>ll</a:t>
            </a:r>
            <a:r>
              <a:rPr lang="en-US" dirty="0" smtClean="0"/>
              <a:t> names beginning with the same letter would hash to the same position</a:t>
            </a:r>
          </a:p>
          <a:p>
            <a:pPr>
              <a:spcBef>
                <a:spcPts val="24"/>
              </a:spcBef>
            </a:pPr>
            <a:r>
              <a:rPr lang="lv-LV" dirty="0" smtClean="0"/>
              <a:t>If the hash value depends on the</a:t>
            </a:r>
            <a:r>
              <a:rPr lang="en-US" dirty="0" smtClean="0"/>
              <a:t> first </a:t>
            </a:r>
            <a:r>
              <a:rPr lang="en-US" dirty="0"/>
              <a:t>t</a:t>
            </a:r>
            <a:r>
              <a:rPr lang="en-US" dirty="0" smtClean="0"/>
              <a:t>wo letters, </a:t>
            </a:r>
            <a:r>
              <a:rPr lang="lv-LV" dirty="0" smtClean="0"/>
              <a:t>fewer collisions, but problems don't go away.</a:t>
            </a:r>
            <a:endParaRPr lang="en-US" dirty="0" smtClean="0"/>
          </a:p>
          <a:p>
            <a:pPr>
              <a:spcBef>
                <a:spcPts val="24"/>
              </a:spcBef>
            </a:pPr>
            <a:r>
              <a:rPr lang="lv-LV" dirty="0" smtClean="0"/>
              <a:t>I</a:t>
            </a:r>
            <a:r>
              <a:rPr lang="en-US" dirty="0" smtClean="0"/>
              <a:t>f </a:t>
            </a:r>
            <a:r>
              <a:rPr lang="lv-LV" dirty="0" smtClean="0"/>
              <a:t>the computation depends on</a:t>
            </a:r>
            <a:r>
              <a:rPr lang="en-US" dirty="0" smtClean="0"/>
              <a:t> all the letters in the name, there is still a possibility of collisions</a:t>
            </a:r>
            <a:r>
              <a:rPr lang="lv-LV" dirty="0" smtClean="0"/>
              <a:t> (</a:t>
            </a:r>
            <a:r>
              <a:rPr lang="en-US" dirty="0" smtClean="0"/>
              <a:t>if the table only has </a:t>
            </a:r>
            <a:r>
              <a:rPr lang="lv-LV" dirty="0" smtClean="0"/>
              <a:t>limited # of positions)</a:t>
            </a:r>
          </a:p>
          <a:p>
            <a:r>
              <a:rPr lang="lv-LV" dirty="0" smtClean="0"/>
              <a:t>I</a:t>
            </a:r>
            <a:r>
              <a:rPr lang="en-US" dirty="0" smtClean="0"/>
              <a:t>n </a:t>
            </a:r>
            <a:r>
              <a:rPr lang="en-US" dirty="0"/>
              <a:t>addition to using more efficient functions, we also need to consider the size of the table being hashed </a:t>
            </a:r>
            <a:r>
              <a:rPr lang="en-US" dirty="0" smtClean="0"/>
              <a:t>into</a:t>
            </a:r>
            <a:r>
              <a:rPr lang="lv-LV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65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Perfect Hash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lv-LV" dirty="0" smtClean="0"/>
              <a:t>Typically a</a:t>
            </a:r>
            <a:r>
              <a:rPr lang="en-US" dirty="0" smtClean="0"/>
              <a:t> hash function </a:t>
            </a:r>
            <a:r>
              <a:rPr lang="lv-LV" dirty="0" smtClean="0"/>
              <a:t>is</a:t>
            </a:r>
            <a:r>
              <a:rPr lang="en-US" dirty="0" smtClean="0"/>
              <a:t> developed first and then the data </a:t>
            </a:r>
            <a:r>
              <a:rPr lang="lv-LV" dirty="0" smtClean="0"/>
              <a:t>is</a:t>
            </a:r>
            <a:r>
              <a:rPr lang="en-US" dirty="0" smtClean="0"/>
              <a:t> processed into the table</a:t>
            </a:r>
          </a:p>
          <a:p>
            <a:r>
              <a:rPr lang="en-US" dirty="0" smtClean="0"/>
              <a:t>In a number of cases, though, the data is known in advance, and the hash function can be derived after the fact</a:t>
            </a:r>
          </a:p>
          <a:p>
            <a:r>
              <a:rPr lang="en-US" dirty="0" smtClean="0"/>
              <a:t>This function may turn out to be a perfect hash if items hash on the first try</a:t>
            </a:r>
          </a:p>
          <a:p>
            <a:r>
              <a:rPr lang="en-US" dirty="0" smtClean="0"/>
              <a:t>Additionally, if the function uses only as many cells as are available in the table with no empty cells left after the hash, it is called a </a:t>
            </a:r>
            <a:r>
              <a:rPr lang="en-US" b="1" i="1" dirty="0" smtClean="0"/>
              <a:t>minimal perfect hash function</a:t>
            </a:r>
            <a:endParaRPr lang="en-US" dirty="0" smtClean="0"/>
          </a:p>
          <a:p>
            <a:r>
              <a:rPr lang="en-US" dirty="0" smtClean="0"/>
              <a:t>Minimal perfect hash functions avoid the need for collision resolution and also avoid wasting table space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3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Open Addressing in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In open addressing, collisions are resolved by finding an available table position other than the one to which the key hashed</a:t>
            </a:r>
          </a:p>
          <a:p>
            <a:pPr>
              <a:spcBef>
                <a:spcPts val="24"/>
              </a:spcBef>
            </a:pPr>
            <a:r>
              <a:rPr lang="en-US" sz="2000" dirty="0" smtClean="0"/>
              <a:t>If the position </a:t>
            </a:r>
            <a:r>
              <a:rPr lang="en-US" sz="2000" i="1" dirty="0" smtClean="0"/>
              <a:t>h</a:t>
            </a:r>
            <a:r>
              <a:rPr lang="en-US" sz="2000" dirty="0" smtClean="0"/>
              <a:t>(</a:t>
            </a:r>
            <a:r>
              <a:rPr lang="en-US" sz="2000" i="1" dirty="0" smtClean="0"/>
              <a:t>K</a:t>
            </a:r>
            <a:r>
              <a:rPr lang="en-US" sz="2000" dirty="0" smtClean="0"/>
              <a:t>) is already occupied, positions are tried in the probing sequence</a:t>
            </a:r>
            <a:r>
              <a:rPr lang="lv-LV" sz="2000" dirty="0" smtClean="0"/>
              <a:t/>
            </a:r>
            <a:br>
              <a:rPr lang="lv-LV" sz="2000" dirty="0" smtClean="0"/>
            </a:br>
            <a:r>
              <a:rPr lang="en-US" sz="2000" i="1" dirty="0" smtClean="0"/>
              <a:t>norm</a:t>
            </a:r>
            <a:r>
              <a:rPr lang="en-US" sz="2000" dirty="0" smtClean="0"/>
              <a:t>(</a:t>
            </a:r>
            <a:r>
              <a:rPr lang="en-US" sz="2000" i="1" dirty="0" smtClean="0"/>
              <a:t>h</a:t>
            </a:r>
            <a:r>
              <a:rPr lang="en-US" sz="2000" dirty="0" smtClean="0"/>
              <a:t>(</a:t>
            </a:r>
            <a:r>
              <a:rPr lang="en-US" sz="2000" i="1" dirty="0" smtClean="0"/>
              <a:t>K</a:t>
            </a:r>
            <a:r>
              <a:rPr lang="en-US" sz="2000" dirty="0"/>
              <a:t>) + </a:t>
            </a:r>
            <a:r>
              <a:rPr lang="en-US" sz="2000" i="1" dirty="0"/>
              <a:t>p</a:t>
            </a:r>
            <a:r>
              <a:rPr lang="en-US" sz="2000" dirty="0"/>
              <a:t>(1)), </a:t>
            </a:r>
            <a:r>
              <a:rPr lang="en-US" sz="2000" i="1" dirty="0"/>
              <a:t>norm</a:t>
            </a:r>
            <a:r>
              <a:rPr lang="en-US" sz="2000" dirty="0"/>
              <a:t>(</a:t>
            </a:r>
            <a:r>
              <a:rPr lang="en-US" sz="2000" i="1" dirty="0"/>
              <a:t>h</a:t>
            </a:r>
            <a:r>
              <a:rPr lang="en-US" sz="2000" dirty="0"/>
              <a:t>(</a:t>
            </a:r>
            <a:r>
              <a:rPr lang="en-US" sz="2000" i="1" dirty="0"/>
              <a:t>K</a:t>
            </a:r>
            <a:r>
              <a:rPr lang="en-US" sz="2000" dirty="0"/>
              <a:t>) + </a:t>
            </a:r>
            <a:r>
              <a:rPr lang="en-US" sz="2000" i="1" dirty="0"/>
              <a:t>p</a:t>
            </a:r>
            <a:r>
              <a:rPr lang="en-US" sz="2000" dirty="0"/>
              <a:t>(2)), . . . , </a:t>
            </a:r>
            <a:r>
              <a:rPr lang="en-US" sz="2000" i="1" dirty="0"/>
              <a:t>norm</a:t>
            </a:r>
            <a:r>
              <a:rPr lang="en-US" sz="2000" dirty="0"/>
              <a:t>(</a:t>
            </a:r>
            <a:r>
              <a:rPr lang="en-US" sz="2000" i="1" dirty="0"/>
              <a:t>h</a:t>
            </a:r>
            <a:r>
              <a:rPr lang="en-US" sz="2000" dirty="0"/>
              <a:t>(</a:t>
            </a:r>
            <a:r>
              <a:rPr lang="en-US" sz="2000" i="1" dirty="0"/>
              <a:t>K</a:t>
            </a:r>
            <a:r>
              <a:rPr lang="en-US" sz="2000" dirty="0"/>
              <a:t>) + </a:t>
            </a:r>
            <a:r>
              <a:rPr lang="en-US" sz="2000" i="1" dirty="0"/>
              <a:t>p</a:t>
            </a:r>
            <a:r>
              <a:rPr lang="en-US" sz="2000" dirty="0"/>
              <a:t>(</a:t>
            </a:r>
            <a:r>
              <a:rPr lang="en-US" sz="2000" i="1" dirty="0"/>
              <a:t>i</a:t>
            </a:r>
            <a:r>
              <a:rPr lang="en-US" sz="2000" dirty="0"/>
              <a:t>)), . . </a:t>
            </a:r>
            <a:r>
              <a:rPr lang="en-US" sz="2000" dirty="0" smtClean="0"/>
              <a:t>.</a:t>
            </a:r>
            <a:r>
              <a:rPr lang="lv-LV" sz="2000" dirty="0" smtClean="0"/>
              <a:t/>
            </a:r>
            <a:br>
              <a:rPr lang="lv-LV" sz="2000" dirty="0" smtClean="0"/>
            </a:br>
            <a:r>
              <a:rPr lang="en-US" sz="2000" dirty="0" smtClean="0"/>
              <a:t>until </a:t>
            </a:r>
            <a:r>
              <a:rPr lang="en-US" sz="2000" dirty="0"/>
              <a:t>an open location is found, the same positions are tried again, or the table is full</a:t>
            </a:r>
            <a:endParaRPr lang="en-US" sz="2000" dirty="0" smtClean="0"/>
          </a:p>
          <a:p>
            <a:pPr>
              <a:spcBef>
                <a:spcPts val="24"/>
              </a:spcBef>
            </a:pPr>
            <a:r>
              <a:rPr lang="en-US" sz="2000" dirty="0" smtClean="0"/>
              <a:t>The function </a:t>
            </a:r>
            <a:r>
              <a:rPr lang="en-US" sz="2000" i="1" dirty="0" smtClean="0"/>
              <a:t>p</a:t>
            </a:r>
            <a:r>
              <a:rPr lang="en-US" sz="2000" dirty="0" smtClean="0"/>
              <a:t> is called a </a:t>
            </a:r>
            <a:r>
              <a:rPr lang="en-US" sz="2000" b="1" i="1" dirty="0" smtClean="0"/>
              <a:t>probing function</a:t>
            </a:r>
            <a:r>
              <a:rPr lang="en-US" sz="2000" dirty="0" smtClean="0"/>
              <a:t>, </a:t>
            </a:r>
            <a:r>
              <a:rPr lang="en-US" sz="2000" i="1" dirty="0" smtClean="0"/>
              <a:t>i</a:t>
            </a:r>
            <a:r>
              <a:rPr lang="en-US" sz="2000" dirty="0" smtClean="0"/>
              <a:t> is the </a:t>
            </a:r>
            <a:r>
              <a:rPr lang="en-US" sz="2000" b="1" i="1" dirty="0" smtClean="0"/>
              <a:t>probe</a:t>
            </a:r>
            <a:r>
              <a:rPr lang="en-US" sz="2000" dirty="0" smtClean="0"/>
              <a:t>, and norm is a </a:t>
            </a:r>
            <a:r>
              <a:rPr lang="en-US" sz="2000" b="1" i="1" dirty="0" smtClean="0"/>
              <a:t>normalization function</a:t>
            </a:r>
            <a:r>
              <a:rPr lang="en-US" sz="2000" dirty="0" smtClean="0"/>
              <a:t>, often division modulo the table size</a:t>
            </a:r>
          </a:p>
          <a:p>
            <a:pPr>
              <a:spcBef>
                <a:spcPts val="24"/>
              </a:spcBef>
            </a:pPr>
            <a:r>
              <a:rPr lang="en-US" sz="2000" dirty="0" smtClean="0"/>
              <a:t>The simplest realization of this is </a:t>
            </a:r>
            <a:r>
              <a:rPr lang="en-US" sz="2000" b="1" i="1" dirty="0" smtClean="0"/>
              <a:t>linear probing</a:t>
            </a:r>
            <a:r>
              <a:rPr lang="en-US" sz="2000" dirty="0" smtClean="0"/>
              <a:t>, where the search proceeds sequentially from the point of the collision</a:t>
            </a:r>
          </a:p>
          <a:p>
            <a:pPr>
              <a:spcBef>
                <a:spcPts val="24"/>
              </a:spcBef>
            </a:pPr>
            <a:r>
              <a:rPr lang="en-US" sz="2000" dirty="0" smtClean="0"/>
              <a:t>If the end of the table is reached before finding an empty cell, it continued from the beginning of the table</a:t>
            </a:r>
          </a:p>
          <a:p>
            <a:pPr>
              <a:spcBef>
                <a:spcPts val="24"/>
              </a:spcBef>
            </a:pPr>
            <a:r>
              <a:rPr lang="en-US" sz="2000" dirty="0" smtClean="0"/>
              <a:t>If it reaches the cell before the one causing the collision, it then stops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96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3572</TotalTime>
  <Words>5127</Words>
  <Application>Microsoft Office PowerPoint</Application>
  <PresentationFormat>Widescreen</PresentationFormat>
  <Paragraphs>669</Paragraphs>
  <Slides>60</Slides>
  <Notes>46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1" baseType="lpstr">
      <vt:lpstr>Arial</vt:lpstr>
      <vt:lpstr>Calibri</vt:lpstr>
      <vt:lpstr>Calibri Light</vt:lpstr>
      <vt:lpstr>Cambria Math</vt:lpstr>
      <vt:lpstr>Courier New</vt:lpstr>
      <vt:lpstr>Symbol</vt:lpstr>
      <vt:lpstr>Tahoma</vt:lpstr>
      <vt:lpstr>Times New Roman</vt:lpstr>
      <vt:lpstr>Wingdings</vt:lpstr>
      <vt:lpstr>Office Theme</vt:lpstr>
      <vt:lpstr>Worksheet</vt:lpstr>
      <vt:lpstr>Collision Handling</vt:lpstr>
      <vt:lpstr>Naive Algorithm</vt:lpstr>
      <vt:lpstr>Faster String Search by Hashing</vt:lpstr>
      <vt:lpstr>Rolling Hash ADT</vt:lpstr>
      <vt:lpstr>Concrete rolling hashes</vt:lpstr>
      <vt:lpstr>Rabin-Karp Pseudocode</vt:lpstr>
      <vt:lpstr>Collision Resolution – Overview </vt:lpstr>
      <vt:lpstr>Perfect Hash Functions</vt:lpstr>
      <vt:lpstr>Open Addressing in General</vt:lpstr>
      <vt:lpstr>Linear Probing</vt:lpstr>
      <vt:lpstr>Search with Linear Probing</vt:lpstr>
      <vt:lpstr>Updates with Linear Probing</vt:lpstr>
      <vt:lpstr>Deletion for Linear Probing</vt:lpstr>
      <vt:lpstr>Deletion (continued)</vt:lpstr>
      <vt:lpstr>Quadratic Probing – 1 </vt:lpstr>
      <vt:lpstr>Quadratic Probing – 2</vt:lpstr>
      <vt:lpstr>Quadratic Probing – 3</vt:lpstr>
      <vt:lpstr>Double Hashing</vt:lpstr>
      <vt:lpstr>Example of Double Hashing</vt:lpstr>
      <vt:lpstr>Collision Resolution (continued)</vt:lpstr>
      <vt:lpstr>Collision Resolution (continued)</vt:lpstr>
      <vt:lpstr>Efficiency of Probing</vt:lpstr>
      <vt:lpstr>Successful, Unsuccessful Searches</vt:lpstr>
      <vt:lpstr>Performance of Hashing</vt:lpstr>
      <vt:lpstr>Chaining: Introduction</vt:lpstr>
      <vt:lpstr>Collision Handling</vt:lpstr>
      <vt:lpstr>Map with Separate Chaining</vt:lpstr>
      <vt:lpstr>Coalesced Chaining</vt:lpstr>
      <vt:lpstr>Collision Resolution (continued)</vt:lpstr>
      <vt:lpstr>Cuckoo hashing – 1 </vt:lpstr>
      <vt:lpstr>Cuckoo hashing – 2 </vt:lpstr>
      <vt:lpstr>Cuckoo hashing – 3 </vt:lpstr>
      <vt:lpstr>Cuckoo hashing – 4</vt:lpstr>
      <vt:lpstr>Cuckoo Hashing – 5 </vt:lpstr>
      <vt:lpstr>Cuckoo Hashing – 6</vt:lpstr>
      <vt:lpstr>Dynamic Resizing  (Rehashing)</vt:lpstr>
      <vt:lpstr>Hash Table Growing</vt:lpstr>
      <vt:lpstr>PowerPoint Presentation</vt:lpstr>
      <vt:lpstr>Shrinking on Deletion</vt:lpstr>
      <vt:lpstr>Rehashing</vt:lpstr>
      <vt:lpstr>Hash Functions for Extendible Files</vt:lpstr>
      <vt:lpstr>Hash Functions for Extendible Files (continued)</vt:lpstr>
      <vt:lpstr>Hash Functions for Extendible Files (continued)</vt:lpstr>
      <vt:lpstr>Hash Functions for Extendible Files (continued)</vt:lpstr>
      <vt:lpstr>Hash Functions for Extendible Files (continued)</vt:lpstr>
      <vt:lpstr>Hash Functions for Extendible Files (continued)</vt:lpstr>
      <vt:lpstr>Hash Functions for Extendible Files (continued)</vt:lpstr>
      <vt:lpstr>Hash Functions for Extendible Files (continued)</vt:lpstr>
      <vt:lpstr>Hash Functions for Extendible Files (continued)</vt:lpstr>
      <vt:lpstr>Hash Functions for Extendible Files (continued)</vt:lpstr>
      <vt:lpstr>Hash Functions for Extendible Files (continued)</vt:lpstr>
      <vt:lpstr>Hash Functions for Extendible Files (continued)</vt:lpstr>
      <vt:lpstr>Hash Functions for Extendible Files (continued)</vt:lpstr>
      <vt:lpstr>Hash Functions for Extendible Files (continued)</vt:lpstr>
      <vt:lpstr>Hash Functions for Extendible Files (continued)</vt:lpstr>
      <vt:lpstr>Hash Functions for Extendible Files (continued)</vt:lpstr>
      <vt:lpstr>Hash Functions for Extendible Files (continued)</vt:lpstr>
      <vt:lpstr>Hash Functions for Extendible Files (continued)</vt:lpstr>
      <vt:lpstr>Hash Functions for Extendible Files (continued)</vt:lpstr>
      <vt:lpstr>Hash Functions for Extendible Files (continued)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and Its Applications</dc:title>
  <dc:creator>Kalvis Apsītis</dc:creator>
  <cp:lastModifiedBy>Kalvis Apsītis</cp:lastModifiedBy>
  <cp:revision>162</cp:revision>
  <dcterms:created xsi:type="dcterms:W3CDTF">2021-01-03T18:25:44Z</dcterms:created>
  <dcterms:modified xsi:type="dcterms:W3CDTF">2022-04-20T09:30:14Z</dcterms:modified>
</cp:coreProperties>
</file>