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0"/>
  </p:notesMasterIdLst>
  <p:handoutMasterIdLst>
    <p:handoutMasterId r:id="rId71"/>
  </p:handoutMasterIdLst>
  <p:sldIdLst>
    <p:sldId id="512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526" r:id="rId16"/>
    <p:sldId id="527" r:id="rId17"/>
    <p:sldId id="528" r:id="rId18"/>
    <p:sldId id="529" r:id="rId19"/>
    <p:sldId id="530" r:id="rId20"/>
    <p:sldId id="531" r:id="rId21"/>
    <p:sldId id="532" r:id="rId22"/>
    <p:sldId id="533" r:id="rId23"/>
    <p:sldId id="534" r:id="rId24"/>
    <p:sldId id="535" r:id="rId25"/>
    <p:sldId id="536" r:id="rId26"/>
    <p:sldId id="537" r:id="rId27"/>
    <p:sldId id="538" r:id="rId28"/>
    <p:sldId id="539" r:id="rId29"/>
    <p:sldId id="540" r:id="rId30"/>
    <p:sldId id="541" r:id="rId31"/>
    <p:sldId id="542" r:id="rId32"/>
    <p:sldId id="543" r:id="rId33"/>
    <p:sldId id="544" r:id="rId34"/>
    <p:sldId id="545" r:id="rId35"/>
    <p:sldId id="546" r:id="rId36"/>
    <p:sldId id="547" r:id="rId37"/>
    <p:sldId id="548" r:id="rId38"/>
    <p:sldId id="549" r:id="rId39"/>
    <p:sldId id="550" r:id="rId40"/>
    <p:sldId id="551" r:id="rId41"/>
    <p:sldId id="552" r:id="rId42"/>
    <p:sldId id="553" r:id="rId43"/>
    <p:sldId id="554" r:id="rId44"/>
    <p:sldId id="555" r:id="rId45"/>
    <p:sldId id="556" r:id="rId46"/>
    <p:sldId id="557" r:id="rId47"/>
    <p:sldId id="558" r:id="rId48"/>
    <p:sldId id="559" r:id="rId49"/>
    <p:sldId id="560" r:id="rId50"/>
    <p:sldId id="561" r:id="rId51"/>
    <p:sldId id="562" r:id="rId52"/>
    <p:sldId id="563" r:id="rId53"/>
    <p:sldId id="564" r:id="rId54"/>
    <p:sldId id="565" r:id="rId55"/>
    <p:sldId id="566" r:id="rId56"/>
    <p:sldId id="567" r:id="rId57"/>
    <p:sldId id="568" r:id="rId58"/>
    <p:sldId id="569" r:id="rId59"/>
    <p:sldId id="570" r:id="rId60"/>
    <p:sldId id="571" r:id="rId61"/>
    <p:sldId id="572" r:id="rId62"/>
    <p:sldId id="573" r:id="rId63"/>
    <p:sldId id="574" r:id="rId64"/>
    <p:sldId id="575" r:id="rId65"/>
    <p:sldId id="576" r:id="rId66"/>
    <p:sldId id="577" r:id="rId67"/>
    <p:sldId id="578" r:id="rId68"/>
    <p:sldId id="579" r:id="rId6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33AC2C-09A1-4FD1-B07A-E0B9098CA1E0}">
          <p14:sldIdLst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</p14:sldIdLst>
        </p14:section>
        <p14:section name="Heaps" id="{71FD3565-F954-4B04-9D36-D20ADC47DFDC}">
          <p14:sldIdLst>
            <p14:sldId id="532"/>
            <p14:sldId id="533"/>
          </p14:sldIdLst>
        </p14:section>
        <p14:section name="Untitled Section" id="{DE9B0F89-E36F-4348-B2FC-DF2A06FB4F9A}">
          <p14:sldIdLst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</p14:sldIdLst>
        </p14:section>
        <p14:section name="Untitled Section" id="{7C137259-CC0F-4397-B054-0991C6C1208F}">
          <p14:sldIdLst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</p14:sldIdLst>
        </p14:section>
        <p14:section name="Untitled Section" id="{64F4D775-3C5D-42D0-AA0C-FC6A169E8505}">
          <p14:sldIdLst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02A"/>
    <a:srgbClr val="CC00FF"/>
    <a:srgbClr val="FF9966"/>
    <a:srgbClr val="C0C0C0"/>
    <a:srgbClr val="0000FF"/>
    <a:srgbClr val="0033CC"/>
    <a:srgbClr val="43B05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56" autoAdjust="0"/>
    <p:restoredTop sz="64269" autoAdjust="0"/>
  </p:normalViewPr>
  <p:slideViewPr>
    <p:cSldViewPr>
      <p:cViewPr varScale="1">
        <p:scale>
          <a:sx n="74" d="100"/>
          <a:sy n="74" d="100"/>
        </p:scale>
        <p:origin x="124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8.xml"/><Relationship Id="rId3" Type="http://schemas.openxmlformats.org/officeDocument/2006/relationships/slide" Target="slides/slide9.xml"/><Relationship Id="rId7" Type="http://schemas.openxmlformats.org/officeDocument/2006/relationships/slide" Target="slides/slide16.xml"/><Relationship Id="rId2" Type="http://schemas.openxmlformats.org/officeDocument/2006/relationships/slide" Target="slides/slide8.xml"/><Relationship Id="rId1" Type="http://schemas.openxmlformats.org/officeDocument/2006/relationships/slide" Target="slides/slide2.xml"/><Relationship Id="rId6" Type="http://schemas.openxmlformats.org/officeDocument/2006/relationships/slide" Target="slides/slide15.xml"/><Relationship Id="rId5" Type="http://schemas.openxmlformats.org/officeDocument/2006/relationships/slide" Target="slides/slide14.xml"/><Relationship Id="rId4" Type="http://schemas.openxmlformats.org/officeDocument/2006/relationships/slide" Target="slides/slide13.xml"/><Relationship Id="rId9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16233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284744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15829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67617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59421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88887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5120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05371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734230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6393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41317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896035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23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5569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200" dirty="0" smtClean="0"/>
              <a:t>Fig. 8.1 Examples of graphs: (a–d) simple graphs; (c) a complete graph </a:t>
            </a:r>
            <a:r>
              <a:rPr lang="en-US" sz="1200" i="1" dirty="0" smtClean="0"/>
              <a:t>K</a:t>
            </a:r>
            <a:r>
              <a:rPr lang="en-US" sz="1200" baseline="-25000" dirty="0" smtClean="0"/>
              <a:t>4</a:t>
            </a:r>
            <a:r>
              <a:rPr lang="en-US" sz="1200" dirty="0" smtClean="0"/>
              <a:t>; (e) a multigraph;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200" dirty="0" smtClean="0"/>
              <a:t>(f) a </a:t>
            </a:r>
            <a:r>
              <a:rPr lang="en-US" sz="1200" dirty="0" err="1" smtClean="0"/>
              <a:t>pseudograph</a:t>
            </a:r>
            <a:r>
              <a:rPr lang="en-US" sz="1200" dirty="0" smtClean="0"/>
              <a:t>; (g) a circuit in a digraph; (h) a cycle in the digraph</a:t>
            </a:r>
          </a:p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26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445960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31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3155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32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4998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33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56808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dirty="0" smtClean="0"/>
              <a:t>Figure 8.3 shows an example of this traversal; t</a:t>
            </a:r>
            <a:endParaRPr lang="lv-LV" sz="1200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1200" dirty="0" smtClean="0"/>
              <a:t>Fig. 8.3 An example of application of the </a:t>
            </a:r>
            <a:r>
              <a:rPr lang="en-US" sz="1200" dirty="0" err="1" smtClean="0"/>
              <a:t>depthFirstSearch</a:t>
            </a:r>
            <a:r>
              <a:rPr lang="en-US" sz="1200" dirty="0" smtClean="0"/>
              <a:t>() algorithm to a graph</a:t>
            </a:r>
          </a:p>
          <a:p>
            <a:endParaRPr lang="lv-LV" dirty="0" smtClean="0"/>
          </a:p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35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819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44572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13585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93317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45365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86971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20552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3894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81000"/>
            <a:ext cx="10160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 altLang="lv-LV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 altLang="lv-LV" dirty="0"/>
          </a:p>
        </p:txBody>
      </p:sp>
    </p:spTree>
    <p:extLst>
      <p:ext uri="{BB962C8B-B14F-4D97-AF65-F5344CB8AC3E}">
        <p14:creationId xmlns:p14="http://schemas.microsoft.com/office/powerpoint/2010/main" val="317871644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90600" y="22860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  <p:sldLayoutId id="2147483700" r:id="rId6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List ADT</a:t>
            </a:r>
            <a:endParaRPr lang="lv-LV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begin(): </a:t>
            </a:r>
            <a:r>
              <a:rPr lang="lv-LV" dirty="0" smtClean="0"/>
              <a:t> </a:t>
            </a:r>
            <a:r>
              <a:rPr lang="en-US" dirty="0"/>
              <a:t>Return</a:t>
            </a:r>
            <a:r>
              <a:rPr lang="lv-LV" dirty="0"/>
              <a:t> </a:t>
            </a:r>
            <a:r>
              <a:rPr lang="en-US" dirty="0"/>
              <a:t>an</a:t>
            </a:r>
            <a:r>
              <a:rPr lang="lv-LV" dirty="0"/>
              <a:t> </a:t>
            </a:r>
            <a:r>
              <a:rPr lang="en-US" dirty="0"/>
              <a:t>iterator</a:t>
            </a:r>
            <a:r>
              <a:rPr lang="lv-LV" dirty="0"/>
              <a:t> </a:t>
            </a:r>
            <a:r>
              <a:rPr lang="en-US" dirty="0"/>
              <a:t>referring</a:t>
            </a:r>
            <a:r>
              <a:rPr lang="lv-LV" dirty="0"/>
              <a:t> </a:t>
            </a:r>
            <a:r>
              <a:rPr lang="en-US" dirty="0"/>
              <a:t>to</a:t>
            </a:r>
            <a:r>
              <a:rPr lang="lv-LV" dirty="0"/>
              <a:t> </a:t>
            </a:r>
            <a:r>
              <a:rPr lang="en-US" dirty="0"/>
              <a:t>the</a:t>
            </a:r>
            <a:r>
              <a:rPr lang="lv-LV" dirty="0"/>
              <a:t> </a:t>
            </a:r>
            <a:r>
              <a:rPr lang="en-US" dirty="0"/>
              <a:t>first</a:t>
            </a:r>
            <a:r>
              <a:rPr lang="lv-LV" dirty="0"/>
              <a:t> </a:t>
            </a:r>
            <a:r>
              <a:rPr lang="en-US" dirty="0"/>
              <a:t>element</a:t>
            </a:r>
            <a:endParaRPr lang="lv-LV" dirty="0" smtClean="0"/>
          </a:p>
          <a:p>
            <a:r>
              <a:rPr lang="en-US" dirty="0" smtClean="0"/>
              <a:t>end</a:t>
            </a:r>
            <a:r>
              <a:rPr lang="en-US" dirty="0"/>
              <a:t>(): Return an iterator referring to </a:t>
            </a:r>
            <a:r>
              <a:rPr lang="lv-LV" dirty="0" smtClean="0"/>
              <a:t>a location just</a:t>
            </a:r>
            <a:r>
              <a:rPr lang="en-US" dirty="0" smtClean="0"/>
              <a:t> </a:t>
            </a:r>
            <a:r>
              <a:rPr lang="en-US" dirty="0"/>
              <a:t>after the last element </a:t>
            </a:r>
            <a:endParaRPr lang="lv-LV" dirty="0" smtClean="0"/>
          </a:p>
          <a:p>
            <a:r>
              <a:rPr lang="en-US" dirty="0" err="1" smtClean="0"/>
              <a:t>insertFront</a:t>
            </a:r>
            <a:r>
              <a:rPr lang="en-US" dirty="0" smtClean="0"/>
              <a:t>(e):</a:t>
            </a:r>
            <a:r>
              <a:rPr lang="lv-LV" dirty="0" smtClean="0"/>
              <a:t> </a:t>
            </a:r>
            <a:r>
              <a:rPr lang="en-US" dirty="0" smtClean="0"/>
              <a:t>Insert </a:t>
            </a:r>
            <a:r>
              <a:rPr lang="en-US" dirty="0"/>
              <a:t>a new element e into L as the first </a:t>
            </a:r>
            <a:r>
              <a:rPr lang="en-US" dirty="0" smtClean="0"/>
              <a:t>element</a:t>
            </a:r>
            <a:endParaRPr lang="lv-LV" dirty="0" smtClean="0"/>
          </a:p>
          <a:p>
            <a:r>
              <a:rPr lang="en-US" dirty="0" err="1" smtClean="0"/>
              <a:t>insertBack</a:t>
            </a:r>
            <a:r>
              <a:rPr lang="en-US" dirty="0" smtClean="0"/>
              <a:t>(e</a:t>
            </a:r>
            <a:r>
              <a:rPr lang="en-US" dirty="0"/>
              <a:t>): </a:t>
            </a:r>
            <a:r>
              <a:rPr lang="lv-LV" dirty="0" smtClean="0"/>
              <a:t>Insert as the last element.</a:t>
            </a:r>
          </a:p>
          <a:p>
            <a:r>
              <a:rPr lang="en-US" dirty="0" smtClean="0"/>
              <a:t>insert(</a:t>
            </a:r>
            <a:r>
              <a:rPr lang="en-US" dirty="0" err="1" smtClean="0"/>
              <a:t>p,e</a:t>
            </a:r>
            <a:r>
              <a:rPr lang="en-US" dirty="0"/>
              <a:t>): </a:t>
            </a:r>
            <a:r>
              <a:rPr lang="lv-LV" dirty="0" smtClean="0"/>
              <a:t>Insert at position p.</a:t>
            </a:r>
          </a:p>
          <a:p>
            <a:r>
              <a:rPr lang="en-US" dirty="0" err="1" smtClean="0"/>
              <a:t>eraseFront</a:t>
            </a:r>
            <a:r>
              <a:rPr lang="en-US" dirty="0"/>
              <a:t>(): </a:t>
            </a:r>
            <a:r>
              <a:rPr lang="lv-LV" dirty="0" smtClean="0"/>
              <a:t>Erase the first one</a:t>
            </a:r>
          </a:p>
          <a:p>
            <a:r>
              <a:rPr lang="en-US" dirty="0" err="1" smtClean="0"/>
              <a:t>eraseBack</a:t>
            </a:r>
            <a:r>
              <a:rPr lang="en-US" dirty="0"/>
              <a:t>(): </a:t>
            </a:r>
            <a:r>
              <a:rPr lang="lv-LV" dirty="0" smtClean="0"/>
              <a:t>Erase the last one</a:t>
            </a:r>
          </a:p>
          <a:p>
            <a:r>
              <a:rPr lang="en-US" dirty="0" smtClean="0"/>
              <a:t>erase(p):</a:t>
            </a:r>
            <a:r>
              <a:rPr lang="lv-LV" dirty="0" smtClean="0"/>
              <a:t> Erase at position p</a:t>
            </a:r>
            <a:endParaRPr lang="en-US" dirty="0"/>
          </a:p>
          <a:p>
            <a:r>
              <a:rPr lang="lv-LV" dirty="0" smtClean="0"/>
              <a:t>moveNext(p): Move the position to the next one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1665388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Linked List Implementation</a:t>
            </a:r>
          </a:p>
        </p:txBody>
      </p:sp>
      <p:sp>
        <p:nvSpPr>
          <p:cNvPr id="1126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5310186" cy="4114800"/>
          </a:xfrm>
          <a:noFill/>
        </p:spPr>
        <p:txBody>
          <a:bodyPr/>
          <a:lstStyle/>
          <a:p>
            <a:pPr eaLnBrk="1" hangingPunct="1"/>
            <a:r>
              <a:rPr lang="en-US" altLang="lv-LV" sz="2000" dirty="0"/>
              <a:t>A doubly linked list provides a reasonable implementation of the Sequence ADT</a:t>
            </a:r>
          </a:p>
          <a:p>
            <a:pPr eaLnBrk="1" hangingPunct="1"/>
            <a:r>
              <a:rPr lang="en-US" altLang="lv-LV" sz="2000" dirty="0"/>
              <a:t>Nodes implement Position and store:</a:t>
            </a:r>
          </a:p>
          <a:p>
            <a:pPr lvl="1" eaLnBrk="1" hangingPunct="1"/>
            <a:r>
              <a:rPr lang="en-US" altLang="lv-LV" sz="1800" dirty="0"/>
              <a:t>element</a:t>
            </a:r>
          </a:p>
          <a:p>
            <a:pPr lvl="1" eaLnBrk="1" hangingPunct="1"/>
            <a:r>
              <a:rPr lang="en-US" altLang="lv-LV" sz="1800" dirty="0"/>
              <a:t>link to the previous node</a:t>
            </a:r>
          </a:p>
          <a:p>
            <a:pPr lvl="1" eaLnBrk="1" hangingPunct="1"/>
            <a:r>
              <a:rPr lang="en-US" altLang="lv-LV" sz="1800" dirty="0"/>
              <a:t>link to the next node</a:t>
            </a:r>
          </a:p>
          <a:p>
            <a:pPr eaLnBrk="1" hangingPunct="1"/>
            <a:r>
              <a:rPr lang="en-US" altLang="lv-LV" sz="2000" dirty="0"/>
              <a:t>Special trailer and header nodes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F1D5948-E5DC-4F13-8FAB-ED0023315E92}" type="slidenum">
              <a:rPr lang="en-US" altLang="lv-LV" sz="1400"/>
              <a:pPr eaLnBrk="1" hangingPunct="1"/>
              <a:t>10</a:t>
            </a:fld>
            <a:endParaRPr lang="en-US" altLang="lv-LV" sz="1400"/>
          </a:p>
        </p:txBody>
      </p:sp>
      <p:sp>
        <p:nvSpPr>
          <p:cNvPr id="11270" name="Rectangle 15"/>
          <p:cNvSpPr>
            <a:spLocks noChangeArrowheads="1"/>
          </p:cNvSpPr>
          <p:nvPr/>
        </p:nvSpPr>
        <p:spPr bwMode="auto">
          <a:xfrm>
            <a:off x="3429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1" name="Rectangle 16"/>
          <p:cNvSpPr>
            <a:spLocks noChangeArrowheads="1"/>
          </p:cNvSpPr>
          <p:nvPr/>
        </p:nvSpPr>
        <p:spPr bwMode="auto">
          <a:xfrm>
            <a:off x="3733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2" name="Rectangle 17"/>
          <p:cNvSpPr>
            <a:spLocks noChangeArrowheads="1"/>
          </p:cNvSpPr>
          <p:nvPr/>
        </p:nvSpPr>
        <p:spPr bwMode="auto">
          <a:xfrm>
            <a:off x="4038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3" name="Freeform 18"/>
          <p:cNvSpPr>
            <a:spLocks/>
          </p:cNvSpPr>
          <p:nvPr/>
        </p:nvSpPr>
        <p:spPr bwMode="auto">
          <a:xfrm>
            <a:off x="4191000" y="46624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74" name="Rectangle 19"/>
          <p:cNvSpPr>
            <a:spLocks noChangeArrowheads="1"/>
          </p:cNvSpPr>
          <p:nvPr/>
        </p:nvSpPr>
        <p:spPr bwMode="auto">
          <a:xfrm>
            <a:off x="4953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5" name="Rectangle 20"/>
          <p:cNvSpPr>
            <a:spLocks noChangeArrowheads="1"/>
          </p:cNvSpPr>
          <p:nvPr/>
        </p:nvSpPr>
        <p:spPr bwMode="auto">
          <a:xfrm>
            <a:off x="5257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6" name="Rectangle 21"/>
          <p:cNvSpPr>
            <a:spLocks noChangeArrowheads="1"/>
          </p:cNvSpPr>
          <p:nvPr/>
        </p:nvSpPr>
        <p:spPr bwMode="auto">
          <a:xfrm>
            <a:off x="5562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7" name="Freeform 22"/>
          <p:cNvSpPr>
            <a:spLocks/>
          </p:cNvSpPr>
          <p:nvPr/>
        </p:nvSpPr>
        <p:spPr bwMode="auto">
          <a:xfrm>
            <a:off x="5715000" y="46624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78" name="Rectangle 23"/>
          <p:cNvSpPr>
            <a:spLocks noChangeArrowheads="1"/>
          </p:cNvSpPr>
          <p:nvPr/>
        </p:nvSpPr>
        <p:spPr bwMode="auto">
          <a:xfrm>
            <a:off x="6477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9" name="Rectangle 24"/>
          <p:cNvSpPr>
            <a:spLocks noChangeArrowheads="1"/>
          </p:cNvSpPr>
          <p:nvPr/>
        </p:nvSpPr>
        <p:spPr bwMode="auto">
          <a:xfrm>
            <a:off x="6781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80" name="Rectangle 25"/>
          <p:cNvSpPr>
            <a:spLocks noChangeArrowheads="1"/>
          </p:cNvSpPr>
          <p:nvPr/>
        </p:nvSpPr>
        <p:spPr bwMode="auto">
          <a:xfrm>
            <a:off x="7086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81" name="Freeform 26"/>
          <p:cNvSpPr>
            <a:spLocks/>
          </p:cNvSpPr>
          <p:nvPr/>
        </p:nvSpPr>
        <p:spPr bwMode="auto">
          <a:xfrm>
            <a:off x="7239000" y="46624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82" name="Rectangle 27"/>
          <p:cNvSpPr>
            <a:spLocks noChangeArrowheads="1"/>
          </p:cNvSpPr>
          <p:nvPr/>
        </p:nvSpPr>
        <p:spPr bwMode="auto">
          <a:xfrm>
            <a:off x="8001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83" name="Rectangle 28"/>
          <p:cNvSpPr>
            <a:spLocks noChangeArrowheads="1"/>
          </p:cNvSpPr>
          <p:nvPr/>
        </p:nvSpPr>
        <p:spPr bwMode="auto">
          <a:xfrm>
            <a:off x="8305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84" name="Rectangle 29"/>
          <p:cNvSpPr>
            <a:spLocks noChangeArrowheads="1"/>
          </p:cNvSpPr>
          <p:nvPr/>
        </p:nvSpPr>
        <p:spPr bwMode="auto">
          <a:xfrm>
            <a:off x="8610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85" name="Freeform 30"/>
          <p:cNvSpPr>
            <a:spLocks/>
          </p:cNvSpPr>
          <p:nvPr/>
        </p:nvSpPr>
        <p:spPr bwMode="auto">
          <a:xfrm rot="10800000">
            <a:off x="4343400" y="48148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86" name="Freeform 31"/>
          <p:cNvSpPr>
            <a:spLocks/>
          </p:cNvSpPr>
          <p:nvPr/>
        </p:nvSpPr>
        <p:spPr bwMode="auto">
          <a:xfrm rot="10800000">
            <a:off x="5867400" y="48148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87" name="Freeform 32"/>
          <p:cNvSpPr>
            <a:spLocks/>
          </p:cNvSpPr>
          <p:nvPr/>
        </p:nvSpPr>
        <p:spPr bwMode="auto">
          <a:xfrm rot="10800000">
            <a:off x="7391400" y="48148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88" name="Freeform 33"/>
          <p:cNvSpPr>
            <a:spLocks/>
          </p:cNvSpPr>
          <p:nvPr/>
        </p:nvSpPr>
        <p:spPr bwMode="auto">
          <a:xfrm>
            <a:off x="3813176" y="48006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89" name="Freeform 34"/>
          <p:cNvSpPr>
            <a:spLocks/>
          </p:cNvSpPr>
          <p:nvPr/>
        </p:nvSpPr>
        <p:spPr bwMode="auto">
          <a:xfrm>
            <a:off x="5334001" y="48006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90" name="Freeform 35"/>
          <p:cNvSpPr>
            <a:spLocks/>
          </p:cNvSpPr>
          <p:nvPr/>
        </p:nvSpPr>
        <p:spPr bwMode="auto">
          <a:xfrm>
            <a:off x="6854826" y="48006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91" name="Freeform 36"/>
          <p:cNvSpPr>
            <a:spLocks/>
          </p:cNvSpPr>
          <p:nvPr/>
        </p:nvSpPr>
        <p:spPr bwMode="auto">
          <a:xfrm>
            <a:off x="8375651" y="48006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pic>
        <p:nvPicPr>
          <p:cNvPr id="11292" name="Picture 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5384801"/>
            <a:ext cx="685800" cy="835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1293" name="Picture 3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0" y="5384801"/>
            <a:ext cx="685800" cy="8032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1294" name="Picture 3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384801"/>
            <a:ext cx="685800" cy="612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1295" name="Picture 4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425" y="5384801"/>
            <a:ext cx="685800" cy="6635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1296" name="Rectangle 41"/>
          <p:cNvSpPr>
            <a:spLocks noChangeArrowheads="1"/>
          </p:cNvSpPr>
          <p:nvPr/>
        </p:nvSpPr>
        <p:spPr bwMode="auto">
          <a:xfrm>
            <a:off x="9525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97" name="Rectangle 42"/>
          <p:cNvSpPr>
            <a:spLocks noChangeArrowheads="1"/>
          </p:cNvSpPr>
          <p:nvPr/>
        </p:nvSpPr>
        <p:spPr bwMode="auto">
          <a:xfrm>
            <a:off x="2514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98" name="Freeform 43"/>
          <p:cNvSpPr>
            <a:spLocks/>
          </p:cNvSpPr>
          <p:nvPr/>
        </p:nvSpPr>
        <p:spPr bwMode="auto">
          <a:xfrm>
            <a:off x="8763000" y="46482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99" name="Freeform 44"/>
          <p:cNvSpPr>
            <a:spLocks/>
          </p:cNvSpPr>
          <p:nvPr/>
        </p:nvSpPr>
        <p:spPr bwMode="auto">
          <a:xfrm rot="10800000">
            <a:off x="8915400" y="4800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300" name="Freeform 45"/>
          <p:cNvSpPr>
            <a:spLocks/>
          </p:cNvSpPr>
          <p:nvPr/>
        </p:nvSpPr>
        <p:spPr bwMode="auto">
          <a:xfrm>
            <a:off x="2667000" y="46482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301" name="Freeform 46"/>
          <p:cNvSpPr>
            <a:spLocks/>
          </p:cNvSpPr>
          <p:nvPr/>
        </p:nvSpPr>
        <p:spPr bwMode="auto">
          <a:xfrm rot="10800000">
            <a:off x="2819400" y="4800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302" name="Text Box 47"/>
          <p:cNvSpPr txBox="1">
            <a:spLocks noChangeArrowheads="1"/>
          </p:cNvSpPr>
          <p:nvPr/>
        </p:nvSpPr>
        <p:spPr bwMode="auto">
          <a:xfrm>
            <a:off x="9217025" y="4191001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trailer</a:t>
            </a:r>
          </a:p>
        </p:txBody>
      </p:sp>
      <p:sp>
        <p:nvSpPr>
          <p:cNvPr id="11303" name="Text Box 48"/>
          <p:cNvSpPr txBox="1">
            <a:spLocks noChangeArrowheads="1"/>
          </p:cNvSpPr>
          <p:nvPr/>
        </p:nvSpPr>
        <p:spPr bwMode="auto">
          <a:xfrm>
            <a:off x="2149476" y="4267201"/>
            <a:ext cx="957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header</a:t>
            </a:r>
          </a:p>
        </p:txBody>
      </p:sp>
      <p:sp>
        <p:nvSpPr>
          <p:cNvPr id="11304" name="AutoShape 49"/>
          <p:cNvSpPr>
            <a:spLocks noChangeArrowheads="1"/>
          </p:cNvSpPr>
          <p:nvPr/>
        </p:nvSpPr>
        <p:spPr bwMode="auto">
          <a:xfrm>
            <a:off x="3200400" y="4267200"/>
            <a:ext cx="5867400" cy="838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305" name="Text Box 50"/>
          <p:cNvSpPr txBox="1">
            <a:spLocks noChangeArrowheads="1"/>
          </p:cNvSpPr>
          <p:nvPr/>
        </p:nvSpPr>
        <p:spPr bwMode="auto">
          <a:xfrm>
            <a:off x="7135814" y="4251326"/>
            <a:ext cx="1931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nodes/positions</a:t>
            </a:r>
          </a:p>
        </p:txBody>
      </p:sp>
      <p:sp>
        <p:nvSpPr>
          <p:cNvPr id="11306" name="AutoShape 51"/>
          <p:cNvSpPr>
            <a:spLocks noChangeArrowheads="1"/>
          </p:cNvSpPr>
          <p:nvPr/>
        </p:nvSpPr>
        <p:spPr bwMode="auto">
          <a:xfrm>
            <a:off x="3429000" y="5257800"/>
            <a:ext cx="56388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307" name="Text Box 52"/>
          <p:cNvSpPr txBox="1">
            <a:spLocks noChangeArrowheads="1"/>
          </p:cNvSpPr>
          <p:nvPr/>
        </p:nvSpPr>
        <p:spPr bwMode="auto">
          <a:xfrm>
            <a:off x="7872414" y="6019801"/>
            <a:ext cx="1195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>
                <a:solidFill>
                  <a:schemeClr val="tx2"/>
                </a:solidFill>
              </a:rPr>
              <a:t>elements</a:t>
            </a:r>
          </a:p>
        </p:txBody>
      </p:sp>
      <p:sp>
        <p:nvSpPr>
          <p:cNvPr id="11308" name="Rectangle 5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010400" y="1524000"/>
            <a:ext cx="335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lv-LV" sz="2000" dirty="0"/>
              <a:t>Position-based methods run in constant time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lv-LV" sz="2000" dirty="0"/>
              <a:t>Index-based methods require searching from header or trailer while keeping track of indices; hence, run in linear time</a:t>
            </a:r>
          </a:p>
        </p:txBody>
      </p:sp>
    </p:spTree>
    <p:extLst>
      <p:ext uri="{BB962C8B-B14F-4D97-AF65-F5344CB8AC3E}">
        <p14:creationId xmlns:p14="http://schemas.microsoft.com/office/powerpoint/2010/main" val="227065413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Array-based Implementation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3282951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We use a circular array storing positions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A position object stores: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/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/>
              <a:t>Index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Indices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f</a:t>
            </a:r>
            <a:r>
              <a:rPr lang="en-US" altLang="lv-LV" sz="2400" dirty="0"/>
              <a:t> and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l</a:t>
            </a:r>
            <a:r>
              <a:rPr lang="en-US" altLang="lv-LV" sz="2400" dirty="0"/>
              <a:t> keep track of first and last positions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627D62C-C23E-49B0-82CF-1AA8F7EAF48F}" type="slidenum">
              <a:rPr lang="en-US" altLang="lv-LV" sz="1400"/>
              <a:pPr eaLnBrk="1" hangingPunct="1"/>
              <a:t>11</a:t>
            </a:fld>
            <a:endParaRPr lang="en-US" altLang="lv-LV" sz="1400"/>
          </a:p>
        </p:txBody>
      </p:sp>
      <p:sp>
        <p:nvSpPr>
          <p:cNvPr id="12294" name="Rectangle 10"/>
          <p:cNvSpPr>
            <a:spLocks noChangeArrowheads="1"/>
          </p:cNvSpPr>
          <p:nvPr/>
        </p:nvSpPr>
        <p:spPr bwMode="auto">
          <a:xfrm>
            <a:off x="5346700" y="5283200"/>
            <a:ext cx="609600" cy="609600"/>
          </a:xfrm>
          <a:prstGeom prst="rect">
            <a:avLst/>
          </a:prstGeom>
          <a:solidFill>
            <a:srgbClr val="F4E9B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5" name="Rectangle 15"/>
          <p:cNvSpPr>
            <a:spLocks noChangeArrowheads="1"/>
          </p:cNvSpPr>
          <p:nvPr/>
        </p:nvSpPr>
        <p:spPr bwMode="auto">
          <a:xfrm>
            <a:off x="5956300" y="5283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6" name="Rectangle 16"/>
          <p:cNvSpPr>
            <a:spLocks noChangeArrowheads="1"/>
          </p:cNvSpPr>
          <p:nvPr/>
        </p:nvSpPr>
        <p:spPr bwMode="auto">
          <a:xfrm>
            <a:off x="6565900" y="5283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7" name="Rectangle 17"/>
          <p:cNvSpPr>
            <a:spLocks noChangeArrowheads="1"/>
          </p:cNvSpPr>
          <p:nvPr/>
        </p:nvSpPr>
        <p:spPr bwMode="auto">
          <a:xfrm>
            <a:off x="7175500" y="5283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8" name="Rectangle 18"/>
          <p:cNvSpPr>
            <a:spLocks noChangeArrowheads="1"/>
          </p:cNvSpPr>
          <p:nvPr/>
        </p:nvSpPr>
        <p:spPr bwMode="auto">
          <a:xfrm>
            <a:off x="7785100" y="5283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9" name="Rectangle 19"/>
          <p:cNvSpPr>
            <a:spLocks noChangeArrowheads="1"/>
          </p:cNvSpPr>
          <p:nvPr/>
        </p:nvSpPr>
        <p:spPr bwMode="auto">
          <a:xfrm>
            <a:off x="54991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300" name="Rectangle 20"/>
          <p:cNvSpPr>
            <a:spLocks noChangeArrowheads="1"/>
          </p:cNvSpPr>
          <p:nvPr/>
        </p:nvSpPr>
        <p:spPr bwMode="auto">
          <a:xfrm>
            <a:off x="58039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01" name="Rectangle 23"/>
          <p:cNvSpPr>
            <a:spLocks noChangeArrowheads="1"/>
          </p:cNvSpPr>
          <p:nvPr/>
        </p:nvSpPr>
        <p:spPr bwMode="auto">
          <a:xfrm>
            <a:off x="66294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302" name="Rectangle 24"/>
          <p:cNvSpPr>
            <a:spLocks noChangeArrowheads="1"/>
          </p:cNvSpPr>
          <p:nvPr/>
        </p:nvSpPr>
        <p:spPr bwMode="auto">
          <a:xfrm>
            <a:off x="69342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03" name="Rectangle 27"/>
          <p:cNvSpPr>
            <a:spLocks noChangeArrowheads="1"/>
          </p:cNvSpPr>
          <p:nvPr/>
        </p:nvSpPr>
        <p:spPr bwMode="auto">
          <a:xfrm>
            <a:off x="78486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2304" name="Rectangle 28"/>
          <p:cNvSpPr>
            <a:spLocks noChangeArrowheads="1"/>
          </p:cNvSpPr>
          <p:nvPr/>
        </p:nvSpPr>
        <p:spPr bwMode="auto">
          <a:xfrm>
            <a:off x="81534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05" name="Rectangle 31"/>
          <p:cNvSpPr>
            <a:spLocks noChangeArrowheads="1"/>
          </p:cNvSpPr>
          <p:nvPr/>
        </p:nvSpPr>
        <p:spPr bwMode="auto">
          <a:xfrm>
            <a:off x="9043988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2306" name="Rectangle 32"/>
          <p:cNvSpPr>
            <a:spLocks noChangeArrowheads="1"/>
          </p:cNvSpPr>
          <p:nvPr/>
        </p:nvSpPr>
        <p:spPr bwMode="auto">
          <a:xfrm>
            <a:off x="9348788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07" name="Freeform 34"/>
          <p:cNvSpPr>
            <a:spLocks/>
          </p:cNvSpPr>
          <p:nvPr/>
        </p:nvSpPr>
        <p:spPr bwMode="auto">
          <a:xfrm>
            <a:off x="5803900" y="4203700"/>
            <a:ext cx="539750" cy="1358900"/>
          </a:xfrm>
          <a:custGeom>
            <a:avLst/>
            <a:gdLst>
              <a:gd name="T0" fmla="*/ 431800 w 340"/>
              <a:gd name="T1" fmla="*/ 1358900 h 856"/>
              <a:gd name="T2" fmla="*/ 482600 w 340"/>
              <a:gd name="T3" fmla="*/ 863600 h 856"/>
              <a:gd name="T4" fmla="*/ 88900 w 340"/>
              <a:gd name="T5" fmla="*/ 635000 h 856"/>
              <a:gd name="T6" fmla="*/ 0 w 340"/>
              <a:gd name="T7" fmla="*/ 0 h 856"/>
              <a:gd name="T8" fmla="*/ 0 60000 65536"/>
              <a:gd name="T9" fmla="*/ 0 60000 65536"/>
              <a:gd name="T10" fmla="*/ 0 60000 65536"/>
              <a:gd name="T11" fmla="*/ 0 60000 65536"/>
              <a:gd name="T12" fmla="*/ 0 w 340"/>
              <a:gd name="T13" fmla="*/ 0 h 856"/>
              <a:gd name="T14" fmla="*/ 340 w 340"/>
              <a:gd name="T15" fmla="*/ 856 h 8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0" h="856">
                <a:moveTo>
                  <a:pt x="272" y="856"/>
                </a:moveTo>
                <a:cubicBezTo>
                  <a:pt x="277" y="804"/>
                  <a:pt x="340" y="620"/>
                  <a:pt x="304" y="544"/>
                </a:cubicBezTo>
                <a:cubicBezTo>
                  <a:pt x="268" y="468"/>
                  <a:pt x="107" y="491"/>
                  <a:pt x="56" y="400"/>
                </a:cubicBezTo>
                <a:cubicBezTo>
                  <a:pt x="5" y="309"/>
                  <a:pt x="12" y="83"/>
                  <a:pt x="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08" name="Freeform 37"/>
          <p:cNvSpPr>
            <a:spLocks/>
          </p:cNvSpPr>
          <p:nvPr/>
        </p:nvSpPr>
        <p:spPr bwMode="auto">
          <a:xfrm>
            <a:off x="5943600" y="2692400"/>
            <a:ext cx="152400" cy="1371600"/>
          </a:xfrm>
          <a:custGeom>
            <a:avLst/>
            <a:gdLst>
              <a:gd name="T0" fmla="*/ 0 w 96"/>
              <a:gd name="T1" fmla="*/ 1371600 h 864"/>
              <a:gd name="T2" fmla="*/ 114300 w 96"/>
              <a:gd name="T3" fmla="*/ 609600 h 864"/>
              <a:gd name="T4" fmla="*/ 152400 w 96"/>
              <a:gd name="T5" fmla="*/ 0 h 864"/>
              <a:gd name="T6" fmla="*/ 0 60000 65536"/>
              <a:gd name="T7" fmla="*/ 0 60000 65536"/>
              <a:gd name="T8" fmla="*/ 0 60000 65536"/>
              <a:gd name="T9" fmla="*/ 0 w 96"/>
              <a:gd name="T10" fmla="*/ 0 h 864"/>
              <a:gd name="T11" fmla="*/ 96 w 9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864">
                <a:moveTo>
                  <a:pt x="0" y="864"/>
                </a:moveTo>
                <a:cubicBezTo>
                  <a:pt x="12" y="784"/>
                  <a:pt x="56" y="528"/>
                  <a:pt x="72" y="384"/>
                </a:cubicBezTo>
                <a:cubicBezTo>
                  <a:pt x="88" y="240"/>
                  <a:pt x="91" y="80"/>
                  <a:pt x="96" y="0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pic>
        <p:nvPicPr>
          <p:cNvPr id="12309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1866901"/>
            <a:ext cx="685800" cy="83502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2310" name="Picture 4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50" y="1898651"/>
            <a:ext cx="685800" cy="80327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2311" name="Picture 4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588" y="2089151"/>
            <a:ext cx="685800" cy="61277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2312" name="Picture 4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2038351"/>
            <a:ext cx="685800" cy="66357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2313" name="AutoShape 45"/>
          <p:cNvSpPr>
            <a:spLocks noChangeArrowheads="1"/>
          </p:cNvSpPr>
          <p:nvPr/>
        </p:nvSpPr>
        <p:spPr bwMode="auto">
          <a:xfrm>
            <a:off x="5295900" y="3454400"/>
            <a:ext cx="4991100" cy="1295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14" name="Text Box 46"/>
          <p:cNvSpPr txBox="1">
            <a:spLocks noChangeArrowheads="1"/>
          </p:cNvSpPr>
          <p:nvPr/>
        </p:nvSpPr>
        <p:spPr bwMode="auto">
          <a:xfrm>
            <a:off x="9067800" y="4352926"/>
            <a:ext cx="1169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positions</a:t>
            </a:r>
          </a:p>
        </p:txBody>
      </p:sp>
      <p:sp>
        <p:nvSpPr>
          <p:cNvPr id="12315" name="AutoShape 47"/>
          <p:cNvSpPr>
            <a:spLocks noChangeArrowheads="1"/>
          </p:cNvSpPr>
          <p:nvPr/>
        </p:nvSpPr>
        <p:spPr bwMode="auto">
          <a:xfrm>
            <a:off x="5486400" y="1549400"/>
            <a:ext cx="4724400" cy="152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16" name="Text Box 48"/>
          <p:cNvSpPr txBox="1">
            <a:spLocks noChangeArrowheads="1"/>
          </p:cNvSpPr>
          <p:nvPr/>
        </p:nvSpPr>
        <p:spPr bwMode="auto">
          <a:xfrm>
            <a:off x="8915400" y="1587501"/>
            <a:ext cx="1195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>
                <a:solidFill>
                  <a:schemeClr val="tx2"/>
                </a:solidFill>
              </a:rPr>
              <a:t>elements</a:t>
            </a:r>
          </a:p>
        </p:txBody>
      </p:sp>
      <p:sp>
        <p:nvSpPr>
          <p:cNvPr id="12317" name="Rectangle 52"/>
          <p:cNvSpPr>
            <a:spLocks noChangeArrowheads="1"/>
          </p:cNvSpPr>
          <p:nvPr/>
        </p:nvSpPr>
        <p:spPr bwMode="auto">
          <a:xfrm>
            <a:off x="8394700" y="5283200"/>
            <a:ext cx="609600" cy="609600"/>
          </a:xfrm>
          <a:prstGeom prst="rect">
            <a:avLst/>
          </a:prstGeom>
          <a:solidFill>
            <a:srgbClr val="F4E9B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18" name="Rectangle 54"/>
          <p:cNvSpPr>
            <a:spLocks noChangeArrowheads="1"/>
          </p:cNvSpPr>
          <p:nvPr/>
        </p:nvSpPr>
        <p:spPr bwMode="auto">
          <a:xfrm>
            <a:off x="9004300" y="5283200"/>
            <a:ext cx="609600" cy="609600"/>
          </a:xfrm>
          <a:prstGeom prst="rect">
            <a:avLst/>
          </a:prstGeom>
          <a:solidFill>
            <a:srgbClr val="F4E9B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19" name="Rectangle 55"/>
          <p:cNvSpPr>
            <a:spLocks noChangeArrowheads="1"/>
          </p:cNvSpPr>
          <p:nvPr/>
        </p:nvSpPr>
        <p:spPr bwMode="auto">
          <a:xfrm>
            <a:off x="9613900" y="5283200"/>
            <a:ext cx="609600" cy="609600"/>
          </a:xfrm>
          <a:prstGeom prst="rect">
            <a:avLst/>
          </a:prstGeom>
          <a:solidFill>
            <a:srgbClr val="F4E9B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20" name="Freeform 57"/>
          <p:cNvSpPr>
            <a:spLocks/>
          </p:cNvSpPr>
          <p:nvPr/>
        </p:nvSpPr>
        <p:spPr bwMode="auto">
          <a:xfrm>
            <a:off x="6765926" y="4203700"/>
            <a:ext cx="277813" cy="1358900"/>
          </a:xfrm>
          <a:custGeom>
            <a:avLst/>
            <a:gdLst>
              <a:gd name="T0" fmla="*/ 80963 w 175"/>
              <a:gd name="T1" fmla="*/ 1358900 h 856"/>
              <a:gd name="T2" fmla="*/ 28575 w 175"/>
              <a:gd name="T3" fmla="*/ 850900 h 856"/>
              <a:gd name="T4" fmla="*/ 257175 w 175"/>
              <a:gd name="T5" fmla="*/ 482600 h 856"/>
              <a:gd name="T6" fmla="*/ 155575 w 175"/>
              <a:gd name="T7" fmla="*/ 0 h 856"/>
              <a:gd name="T8" fmla="*/ 0 60000 65536"/>
              <a:gd name="T9" fmla="*/ 0 60000 65536"/>
              <a:gd name="T10" fmla="*/ 0 60000 65536"/>
              <a:gd name="T11" fmla="*/ 0 60000 65536"/>
              <a:gd name="T12" fmla="*/ 0 w 175"/>
              <a:gd name="T13" fmla="*/ 0 h 856"/>
              <a:gd name="T14" fmla="*/ 175 w 175"/>
              <a:gd name="T15" fmla="*/ 856 h 8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5" h="856">
                <a:moveTo>
                  <a:pt x="51" y="856"/>
                </a:moveTo>
                <a:cubicBezTo>
                  <a:pt x="46" y="803"/>
                  <a:pt x="0" y="628"/>
                  <a:pt x="18" y="536"/>
                </a:cubicBezTo>
                <a:cubicBezTo>
                  <a:pt x="36" y="444"/>
                  <a:pt x="149" y="393"/>
                  <a:pt x="162" y="304"/>
                </a:cubicBezTo>
                <a:cubicBezTo>
                  <a:pt x="175" y="215"/>
                  <a:pt x="111" y="63"/>
                  <a:pt x="98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21" name="Freeform 58"/>
          <p:cNvSpPr>
            <a:spLocks/>
          </p:cNvSpPr>
          <p:nvPr/>
        </p:nvSpPr>
        <p:spPr bwMode="auto">
          <a:xfrm>
            <a:off x="7467600" y="4216400"/>
            <a:ext cx="685800" cy="1346200"/>
          </a:xfrm>
          <a:custGeom>
            <a:avLst/>
            <a:gdLst>
              <a:gd name="T0" fmla="*/ 0 w 790"/>
              <a:gd name="T1" fmla="*/ 1346200 h 832"/>
              <a:gd name="T2" fmla="*/ 84206 w 790"/>
              <a:gd name="T3" fmla="*/ 893152 h 832"/>
              <a:gd name="T4" fmla="*/ 463566 w 790"/>
              <a:gd name="T5" fmla="*/ 660156 h 832"/>
              <a:gd name="T6" fmla="*/ 685800 w 790"/>
              <a:gd name="T7" fmla="*/ 0 h 832"/>
              <a:gd name="T8" fmla="*/ 0 60000 65536"/>
              <a:gd name="T9" fmla="*/ 0 60000 65536"/>
              <a:gd name="T10" fmla="*/ 0 60000 65536"/>
              <a:gd name="T11" fmla="*/ 0 60000 65536"/>
              <a:gd name="T12" fmla="*/ 0 w 790"/>
              <a:gd name="T13" fmla="*/ 0 h 832"/>
              <a:gd name="T14" fmla="*/ 790 w 790"/>
              <a:gd name="T15" fmla="*/ 832 h 8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90" h="832">
                <a:moveTo>
                  <a:pt x="0" y="832"/>
                </a:moveTo>
                <a:cubicBezTo>
                  <a:pt x="16" y="785"/>
                  <a:pt x="8" y="623"/>
                  <a:pt x="97" y="552"/>
                </a:cubicBezTo>
                <a:cubicBezTo>
                  <a:pt x="186" y="481"/>
                  <a:pt x="418" y="500"/>
                  <a:pt x="534" y="408"/>
                </a:cubicBezTo>
                <a:cubicBezTo>
                  <a:pt x="650" y="316"/>
                  <a:pt x="737" y="85"/>
                  <a:pt x="79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22" name="Freeform 59"/>
          <p:cNvSpPr>
            <a:spLocks/>
          </p:cNvSpPr>
          <p:nvPr/>
        </p:nvSpPr>
        <p:spPr bwMode="auto">
          <a:xfrm>
            <a:off x="8077200" y="4203700"/>
            <a:ext cx="1270000" cy="1358900"/>
          </a:xfrm>
          <a:custGeom>
            <a:avLst/>
            <a:gdLst>
              <a:gd name="T0" fmla="*/ 0 w 1170"/>
              <a:gd name="T1" fmla="*/ 1358900 h 864"/>
              <a:gd name="T2" fmla="*/ 332154 w 1170"/>
              <a:gd name="T3" fmla="*/ 742362 h 864"/>
              <a:gd name="T4" fmla="*/ 966068 w 1170"/>
              <a:gd name="T5" fmla="*/ 415220 h 864"/>
              <a:gd name="T6" fmla="*/ 1270000 w 1170"/>
              <a:gd name="T7" fmla="*/ 0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1170"/>
              <a:gd name="T13" fmla="*/ 0 h 864"/>
              <a:gd name="T14" fmla="*/ 1170 w 1170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0" h="864">
                <a:moveTo>
                  <a:pt x="0" y="864"/>
                </a:moveTo>
                <a:cubicBezTo>
                  <a:pt x="51" y="799"/>
                  <a:pt x="158" y="572"/>
                  <a:pt x="306" y="472"/>
                </a:cubicBezTo>
                <a:cubicBezTo>
                  <a:pt x="454" y="372"/>
                  <a:pt x="746" y="343"/>
                  <a:pt x="890" y="264"/>
                </a:cubicBezTo>
                <a:cubicBezTo>
                  <a:pt x="1034" y="185"/>
                  <a:pt x="1112" y="55"/>
                  <a:pt x="117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23" name="Freeform 60"/>
          <p:cNvSpPr>
            <a:spLocks/>
          </p:cNvSpPr>
          <p:nvPr/>
        </p:nvSpPr>
        <p:spPr bwMode="auto">
          <a:xfrm>
            <a:off x="7086600" y="2692400"/>
            <a:ext cx="152400" cy="1371600"/>
          </a:xfrm>
          <a:custGeom>
            <a:avLst/>
            <a:gdLst>
              <a:gd name="T0" fmla="*/ 0 w 96"/>
              <a:gd name="T1" fmla="*/ 1371600 h 864"/>
              <a:gd name="T2" fmla="*/ 114300 w 96"/>
              <a:gd name="T3" fmla="*/ 609600 h 864"/>
              <a:gd name="T4" fmla="*/ 152400 w 96"/>
              <a:gd name="T5" fmla="*/ 0 h 864"/>
              <a:gd name="T6" fmla="*/ 0 60000 65536"/>
              <a:gd name="T7" fmla="*/ 0 60000 65536"/>
              <a:gd name="T8" fmla="*/ 0 60000 65536"/>
              <a:gd name="T9" fmla="*/ 0 w 96"/>
              <a:gd name="T10" fmla="*/ 0 h 864"/>
              <a:gd name="T11" fmla="*/ 96 w 9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864">
                <a:moveTo>
                  <a:pt x="0" y="864"/>
                </a:moveTo>
                <a:cubicBezTo>
                  <a:pt x="12" y="784"/>
                  <a:pt x="56" y="528"/>
                  <a:pt x="72" y="384"/>
                </a:cubicBezTo>
                <a:cubicBezTo>
                  <a:pt x="88" y="240"/>
                  <a:pt x="91" y="80"/>
                  <a:pt x="96" y="0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24" name="Freeform 61"/>
          <p:cNvSpPr>
            <a:spLocks/>
          </p:cNvSpPr>
          <p:nvPr/>
        </p:nvSpPr>
        <p:spPr bwMode="auto">
          <a:xfrm>
            <a:off x="8305800" y="2692400"/>
            <a:ext cx="152400" cy="1371600"/>
          </a:xfrm>
          <a:custGeom>
            <a:avLst/>
            <a:gdLst>
              <a:gd name="T0" fmla="*/ 0 w 96"/>
              <a:gd name="T1" fmla="*/ 1371600 h 864"/>
              <a:gd name="T2" fmla="*/ 114300 w 96"/>
              <a:gd name="T3" fmla="*/ 609600 h 864"/>
              <a:gd name="T4" fmla="*/ 152400 w 96"/>
              <a:gd name="T5" fmla="*/ 0 h 864"/>
              <a:gd name="T6" fmla="*/ 0 60000 65536"/>
              <a:gd name="T7" fmla="*/ 0 60000 65536"/>
              <a:gd name="T8" fmla="*/ 0 60000 65536"/>
              <a:gd name="T9" fmla="*/ 0 w 96"/>
              <a:gd name="T10" fmla="*/ 0 h 864"/>
              <a:gd name="T11" fmla="*/ 96 w 9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864">
                <a:moveTo>
                  <a:pt x="0" y="864"/>
                </a:moveTo>
                <a:cubicBezTo>
                  <a:pt x="12" y="784"/>
                  <a:pt x="56" y="528"/>
                  <a:pt x="72" y="384"/>
                </a:cubicBezTo>
                <a:cubicBezTo>
                  <a:pt x="88" y="240"/>
                  <a:pt x="91" y="80"/>
                  <a:pt x="96" y="0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25" name="Freeform 62"/>
          <p:cNvSpPr>
            <a:spLocks/>
          </p:cNvSpPr>
          <p:nvPr/>
        </p:nvSpPr>
        <p:spPr bwMode="auto">
          <a:xfrm>
            <a:off x="9499600" y="2692400"/>
            <a:ext cx="152400" cy="1371600"/>
          </a:xfrm>
          <a:custGeom>
            <a:avLst/>
            <a:gdLst>
              <a:gd name="T0" fmla="*/ 0 w 96"/>
              <a:gd name="T1" fmla="*/ 1371600 h 864"/>
              <a:gd name="T2" fmla="*/ 114300 w 96"/>
              <a:gd name="T3" fmla="*/ 609600 h 864"/>
              <a:gd name="T4" fmla="*/ 152400 w 96"/>
              <a:gd name="T5" fmla="*/ 0 h 864"/>
              <a:gd name="T6" fmla="*/ 0 60000 65536"/>
              <a:gd name="T7" fmla="*/ 0 60000 65536"/>
              <a:gd name="T8" fmla="*/ 0 60000 65536"/>
              <a:gd name="T9" fmla="*/ 0 w 96"/>
              <a:gd name="T10" fmla="*/ 0 h 864"/>
              <a:gd name="T11" fmla="*/ 96 w 9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864">
                <a:moveTo>
                  <a:pt x="0" y="864"/>
                </a:moveTo>
                <a:cubicBezTo>
                  <a:pt x="12" y="784"/>
                  <a:pt x="56" y="528"/>
                  <a:pt x="72" y="384"/>
                </a:cubicBezTo>
                <a:cubicBezTo>
                  <a:pt x="88" y="240"/>
                  <a:pt x="91" y="80"/>
                  <a:pt x="96" y="0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26" name="Rectangle 63"/>
          <p:cNvSpPr>
            <a:spLocks noChangeArrowheads="1"/>
          </p:cNvSpPr>
          <p:nvPr/>
        </p:nvSpPr>
        <p:spPr bwMode="auto">
          <a:xfrm>
            <a:off x="4927601" y="5397500"/>
            <a:ext cx="296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latin typeface="Times New Roman" panose="02020603050405020304" pitchFamily="18" charset="0"/>
              </a:rPr>
              <a:t>S</a:t>
            </a:r>
            <a:endParaRPr lang="en-US" altLang="lv-LV" b="1"/>
          </a:p>
        </p:txBody>
      </p:sp>
      <p:sp>
        <p:nvSpPr>
          <p:cNvPr id="12327" name="Rectangle 66"/>
          <p:cNvSpPr>
            <a:spLocks noChangeArrowheads="1"/>
          </p:cNvSpPr>
          <p:nvPr/>
        </p:nvSpPr>
        <p:spPr bwMode="auto">
          <a:xfrm>
            <a:off x="8559800" y="5918200"/>
            <a:ext cx="292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latin typeface="Times New Roman" panose="02020603050405020304" pitchFamily="18" charset="0"/>
              </a:rPr>
              <a:t>l</a:t>
            </a:r>
            <a:endParaRPr lang="en-US" altLang="lv-LV"/>
          </a:p>
        </p:txBody>
      </p:sp>
      <p:sp>
        <p:nvSpPr>
          <p:cNvPr id="12328" name="Rectangle 67"/>
          <p:cNvSpPr>
            <a:spLocks noChangeArrowheads="1"/>
          </p:cNvSpPr>
          <p:nvPr/>
        </p:nvSpPr>
        <p:spPr bwMode="auto">
          <a:xfrm>
            <a:off x="6108700" y="5918200"/>
            <a:ext cx="292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latin typeface="Times New Roman" panose="02020603050405020304" pitchFamily="18" charset="0"/>
              </a:rPr>
              <a:t>f</a:t>
            </a:r>
            <a:endParaRPr lang="en-US" altLang="lv-LV"/>
          </a:p>
        </p:txBody>
      </p:sp>
    </p:spTree>
    <p:extLst>
      <p:ext uri="{BB962C8B-B14F-4D97-AF65-F5344CB8AC3E}">
        <p14:creationId xmlns:p14="http://schemas.microsoft.com/office/powerpoint/2010/main" val="368517514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Comparing Sequence Implementations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93D3727-7592-49B0-AF82-746697CFE14F}" type="slidenum">
              <a:rPr lang="en-US" altLang="lv-LV" sz="1400"/>
              <a:pPr eaLnBrk="1" hangingPunct="1"/>
              <a:t>12</a:t>
            </a:fld>
            <a:endParaRPr lang="en-US" altLang="lv-LV" sz="1400"/>
          </a:p>
        </p:txBody>
      </p:sp>
      <p:graphicFrame>
        <p:nvGraphicFramePr>
          <p:cNvPr id="76909" name="Group 109"/>
          <p:cNvGraphicFramePr>
            <a:graphicFrameLocks noGrp="1"/>
          </p:cNvGraphicFramePr>
          <p:nvPr/>
        </p:nvGraphicFramePr>
        <p:xfrm>
          <a:off x="2438400" y="1616075"/>
          <a:ext cx="7620000" cy="457200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1142433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258243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771371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464550"/>
                  </a:ext>
                </a:extLst>
              </a:tr>
              <a:tr h="2190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size, empty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527340"/>
                  </a:ext>
                </a:extLst>
              </a:tr>
              <a:tr h="400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atIndex, indexOf, at</a:t>
                      </a:r>
                      <a:endParaRPr kumimoji="0" lang="en-US" altLang="lv-LV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92037"/>
                  </a:ext>
                </a:extLst>
              </a:tr>
              <a:tr h="3952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begin, end</a:t>
                      </a:r>
                      <a:endParaRPr kumimoji="0" lang="en-US" altLang="lv-LV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191575"/>
                  </a:ext>
                </a:extLst>
              </a:tr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set(p,e)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625233"/>
                  </a:ext>
                </a:extLst>
              </a:tr>
              <a:tr h="269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set(i,e)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595519"/>
                  </a:ext>
                </a:extLst>
              </a:tr>
              <a:tr h="298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insert(i,e), erase(i)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34617"/>
                  </a:ext>
                </a:extLst>
              </a:tr>
              <a:tr h="298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insertBack, eraseBack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9747565"/>
                  </a:ext>
                </a:extLst>
              </a:tr>
              <a:tr h="298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insertFront, eraseFront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179467"/>
                  </a:ext>
                </a:extLst>
              </a:tr>
              <a:tr h="298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insert(p,e), erase(p)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116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65693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Position ADT</a:t>
            </a:r>
            <a:endParaRPr lang="en-US" altLang="lv-LV" smtClean="0">
              <a:cs typeface="Tahoma" panose="020B0604030504040204" pitchFamily="34" charset="0"/>
            </a:endParaRPr>
          </a:p>
        </p:txBody>
      </p:sp>
      <p:sp>
        <p:nvSpPr>
          <p:cNvPr id="38915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/>
                </a:solidFill>
              </a:rPr>
              <a:t>Position</a:t>
            </a:r>
            <a:r>
              <a:rPr lang="en-US" dirty="0" smtClean="0"/>
              <a:t> ADT models the notion of place within a data structure where a single object is stored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 smtClean="0"/>
              <a:t>It gives a unified view of diverse ways of storing data, such as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a cell of an array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a node of a linked list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 smtClean="0"/>
              <a:t>Just one method: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object </a:t>
            </a:r>
            <a:r>
              <a:rPr lang="en-US" dirty="0" err="1" smtClean="0">
                <a:solidFill>
                  <a:schemeClr val="tx2"/>
                </a:solidFill>
              </a:rPr>
              <a:t>p.element</a:t>
            </a:r>
            <a:r>
              <a:rPr lang="en-US" dirty="0" smtClean="0"/>
              <a:t>(): returns the element at position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In C++ it is convenient to implement this as *</a:t>
            </a:r>
            <a:r>
              <a:rPr lang="en-US" dirty="0" smtClean="0">
                <a:solidFill>
                  <a:schemeClr val="tx2"/>
                </a:solidFill>
              </a:rPr>
              <a:t>p</a:t>
            </a:r>
            <a:endParaRPr lang="en-US" dirty="0" smtClean="0"/>
          </a:p>
        </p:txBody>
      </p:sp>
      <p:sp>
        <p:nvSpPr>
          <p:cNvPr id="4101" name="Slide Number Placeholder 6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FE82FC1-A5D2-43C9-9F2B-1D9FAE1F2ADA}" type="slidenum">
              <a:rPr lang="en-US" altLang="lv-LV" sz="1400"/>
              <a:pPr eaLnBrk="1" hangingPunct="1"/>
              <a:t>13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384880402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Node List ADT</a:t>
            </a:r>
            <a:endParaRPr lang="en-US" altLang="lv-LV" smtClean="0">
              <a:cs typeface="Tahoma" panose="020B0604030504040204" pitchFamily="34" charset="0"/>
            </a:endParaRPr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The </a:t>
            </a:r>
            <a:r>
              <a:rPr lang="en-US" altLang="lv-LV" dirty="0" smtClean="0">
                <a:solidFill>
                  <a:schemeClr val="tx2"/>
                </a:solidFill>
              </a:rPr>
              <a:t>Node List</a:t>
            </a:r>
            <a:r>
              <a:rPr lang="en-US" altLang="lv-LV" dirty="0" smtClean="0"/>
              <a:t> ADT models a sequence of positions storing arbitrary objects</a:t>
            </a:r>
          </a:p>
          <a:p>
            <a:pPr eaLnBrk="1" hangingPunct="1"/>
            <a:r>
              <a:rPr lang="en-US" altLang="lv-LV" dirty="0" smtClean="0"/>
              <a:t>It establishes a before/after relation between positions</a:t>
            </a:r>
          </a:p>
          <a:p>
            <a:pPr eaLnBrk="1" hangingPunct="1"/>
            <a:r>
              <a:rPr lang="en-US" altLang="lv-LV" dirty="0" smtClean="0"/>
              <a:t>Generic methods:</a:t>
            </a:r>
          </a:p>
          <a:p>
            <a:pPr lvl="1" eaLnBrk="1" hangingPunct="1"/>
            <a:r>
              <a:rPr lang="en-US" altLang="lv-LV" dirty="0" smtClean="0">
                <a:solidFill>
                  <a:schemeClr val="tx2"/>
                </a:solidFill>
              </a:rPr>
              <a:t>size</a:t>
            </a:r>
            <a:r>
              <a:rPr lang="en-US" altLang="lv-LV" dirty="0" smtClean="0"/>
              <a:t>(), </a:t>
            </a:r>
            <a:r>
              <a:rPr lang="en-US" altLang="lv-LV" dirty="0" smtClean="0">
                <a:solidFill>
                  <a:schemeClr val="tx2"/>
                </a:solidFill>
              </a:rPr>
              <a:t>empty</a:t>
            </a:r>
            <a:r>
              <a:rPr lang="en-US" altLang="lv-LV" dirty="0" smtClean="0"/>
              <a:t>()</a:t>
            </a:r>
          </a:p>
          <a:p>
            <a:pPr lvl="1" eaLnBrk="1" hangingPunct="1"/>
            <a:endParaRPr lang="en-US" altLang="lv-LV" dirty="0"/>
          </a:p>
          <a:p>
            <a:pPr eaLnBrk="1" hangingPunct="1"/>
            <a:endParaRPr lang="en-US" altLang="lv-LV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dirty="0"/>
              <a:t>Iterators: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>
                <a:solidFill>
                  <a:schemeClr val="tx2"/>
                </a:solidFill>
              </a:rPr>
              <a:t>begin</a:t>
            </a:r>
            <a:r>
              <a:rPr lang="en-US" dirty="0"/>
              <a:t>(), </a:t>
            </a:r>
            <a:r>
              <a:rPr lang="en-US" dirty="0">
                <a:solidFill>
                  <a:schemeClr val="tx2"/>
                </a:solidFill>
              </a:rPr>
              <a:t>end</a:t>
            </a:r>
            <a:r>
              <a:rPr lang="en-US" dirty="0"/>
              <a:t>()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/>
              <a:t>Update methods: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err="1">
                <a:solidFill>
                  <a:schemeClr val="tx2"/>
                </a:solidFill>
              </a:rPr>
              <a:t>insertFront</a:t>
            </a:r>
            <a:r>
              <a:rPr lang="en-US" dirty="0"/>
              <a:t>(e), </a:t>
            </a:r>
            <a:r>
              <a:rPr lang="en-US" dirty="0" err="1">
                <a:solidFill>
                  <a:schemeClr val="tx2"/>
                </a:solidFill>
              </a:rPr>
              <a:t>insertBack</a:t>
            </a:r>
            <a:r>
              <a:rPr lang="en-US" dirty="0"/>
              <a:t>(e)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err="1">
                <a:solidFill>
                  <a:schemeClr val="tx2"/>
                </a:solidFill>
              </a:rPr>
              <a:t>removeFront</a:t>
            </a:r>
            <a:r>
              <a:rPr lang="en-US" dirty="0"/>
              <a:t>(), </a:t>
            </a:r>
            <a:r>
              <a:rPr lang="en-US" dirty="0" err="1">
                <a:solidFill>
                  <a:schemeClr val="tx2"/>
                </a:solidFill>
              </a:rPr>
              <a:t>removeBack</a:t>
            </a:r>
            <a:r>
              <a:rPr lang="en-US" dirty="0"/>
              <a:t>()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/>
              <a:t>Iterator-based update: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>
                <a:solidFill>
                  <a:schemeClr val="tx2"/>
                </a:solidFill>
              </a:rPr>
              <a:t>insert</a:t>
            </a:r>
            <a:r>
              <a:rPr lang="en-US" dirty="0"/>
              <a:t>(p, e)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>
                <a:solidFill>
                  <a:schemeClr val="tx2"/>
                </a:solidFill>
              </a:rPr>
              <a:t>remove</a:t>
            </a:r>
            <a:r>
              <a:rPr lang="en-US" dirty="0"/>
              <a:t>(p)</a:t>
            </a:r>
          </a:p>
          <a:p>
            <a:endParaRPr lang="lv-LV" dirty="0"/>
          </a:p>
        </p:txBody>
      </p:sp>
      <p:sp>
        <p:nvSpPr>
          <p:cNvPr id="5126" name="Slide Number Placeholder 6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142EB8C-686A-40DA-81CC-50AB39A25999}" type="slidenum">
              <a:rPr lang="en-US" altLang="lv-LV" sz="1400"/>
              <a:pPr eaLnBrk="1" hangingPunct="1"/>
              <a:t>14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410853706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Doubly Linked List</a:t>
            </a:r>
            <a:endParaRPr lang="en-US" altLang="lv-LV" smtClean="0">
              <a:cs typeface="Tahoma" panose="020B0604030504040204" pitchFamily="34" charset="0"/>
            </a:endParaRP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5627690" cy="2514599"/>
          </a:xfrm>
        </p:spPr>
        <p:txBody>
          <a:bodyPr/>
          <a:lstStyle/>
          <a:p>
            <a:pPr eaLnBrk="1" hangingPunct="1"/>
            <a:r>
              <a:rPr lang="en-US" altLang="lv-LV" sz="2000" dirty="0"/>
              <a:t>A doubly linked list provides a natural implementation of the Node List ADT</a:t>
            </a:r>
          </a:p>
          <a:p>
            <a:pPr eaLnBrk="1" hangingPunct="1"/>
            <a:r>
              <a:rPr lang="en-US" altLang="lv-LV" sz="2000" dirty="0"/>
              <a:t>Nodes implement Position and store:</a:t>
            </a:r>
          </a:p>
          <a:p>
            <a:pPr lvl="1" eaLnBrk="1" hangingPunct="1"/>
            <a:r>
              <a:rPr lang="en-US" altLang="lv-LV" sz="1800" dirty="0"/>
              <a:t>element</a:t>
            </a:r>
          </a:p>
          <a:p>
            <a:pPr lvl="1" eaLnBrk="1" hangingPunct="1"/>
            <a:r>
              <a:rPr lang="en-US" altLang="lv-LV" sz="1800" dirty="0"/>
              <a:t>link to the previous node</a:t>
            </a:r>
          </a:p>
          <a:p>
            <a:pPr lvl="1" eaLnBrk="1" hangingPunct="1"/>
            <a:r>
              <a:rPr lang="en-US" altLang="lv-LV" sz="1800" dirty="0"/>
              <a:t>link to the next node</a:t>
            </a:r>
          </a:p>
          <a:p>
            <a:pPr eaLnBrk="1" hangingPunct="1"/>
            <a:r>
              <a:rPr lang="en-US" altLang="lv-LV" sz="2000" dirty="0"/>
              <a:t>Special trailer and header nodes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A04046A-E488-4CCD-8A77-2E57C0A6B144}" type="slidenum">
              <a:rPr lang="en-US" altLang="lv-LV" sz="1400"/>
              <a:pPr eaLnBrk="1" hangingPunct="1"/>
              <a:t>15</a:t>
            </a:fld>
            <a:endParaRPr lang="en-US" altLang="lv-LV" sz="1400"/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8797926" y="2514601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51" name="Rectangle 5"/>
          <p:cNvSpPr>
            <a:spLocks noChangeArrowheads="1"/>
          </p:cNvSpPr>
          <p:nvPr/>
        </p:nvSpPr>
        <p:spPr bwMode="auto">
          <a:xfrm>
            <a:off x="9296401" y="2514601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52" name="Rectangle 6"/>
          <p:cNvSpPr>
            <a:spLocks noChangeArrowheads="1"/>
          </p:cNvSpPr>
          <p:nvPr/>
        </p:nvSpPr>
        <p:spPr bwMode="auto">
          <a:xfrm>
            <a:off x="9794876" y="2514601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6153" name="AutoShape 10"/>
          <p:cNvCxnSpPr>
            <a:cxnSpLocks noChangeShapeType="1"/>
          </p:cNvCxnSpPr>
          <p:nvPr/>
        </p:nvCxnSpPr>
        <p:spPr bwMode="auto">
          <a:xfrm rot="10800000">
            <a:off x="8299451" y="2390776"/>
            <a:ext cx="747713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4" name="AutoShape 12"/>
          <p:cNvCxnSpPr>
            <a:cxnSpLocks noChangeShapeType="1"/>
          </p:cNvCxnSpPr>
          <p:nvPr/>
        </p:nvCxnSpPr>
        <p:spPr bwMode="auto">
          <a:xfrm flipV="1">
            <a:off x="10044113" y="2390776"/>
            <a:ext cx="747712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5" name="AutoShape 13"/>
          <p:cNvCxnSpPr>
            <a:cxnSpLocks noChangeShapeType="1"/>
            <a:endCxn id="6158" idx="0"/>
          </p:cNvCxnSpPr>
          <p:nvPr/>
        </p:nvCxnSpPr>
        <p:spPr bwMode="auto">
          <a:xfrm rot="16200000" flipH="1">
            <a:off x="9280525" y="3030538"/>
            <a:ext cx="539750" cy="635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6" name="Text Box 14"/>
          <p:cNvSpPr txBox="1">
            <a:spLocks noChangeArrowheads="1"/>
          </p:cNvSpPr>
          <p:nvPr/>
        </p:nvSpPr>
        <p:spPr bwMode="auto">
          <a:xfrm>
            <a:off x="8215314" y="1993901"/>
            <a:ext cx="67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prev</a:t>
            </a:r>
          </a:p>
        </p:txBody>
      </p:sp>
      <p:sp>
        <p:nvSpPr>
          <p:cNvPr id="6157" name="Text Box 15"/>
          <p:cNvSpPr txBox="1">
            <a:spLocks noChangeArrowheads="1"/>
          </p:cNvSpPr>
          <p:nvPr/>
        </p:nvSpPr>
        <p:spPr bwMode="auto">
          <a:xfrm>
            <a:off x="10147301" y="1993901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next</a:t>
            </a:r>
          </a:p>
        </p:txBody>
      </p:sp>
      <p:sp>
        <p:nvSpPr>
          <p:cNvPr id="6158" name="Text Box 16"/>
          <p:cNvSpPr txBox="1">
            <a:spLocks noChangeArrowheads="1"/>
          </p:cNvSpPr>
          <p:nvPr/>
        </p:nvSpPr>
        <p:spPr bwMode="auto">
          <a:xfrm>
            <a:off x="9191626" y="3303589"/>
            <a:ext cx="722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>
                <a:solidFill>
                  <a:schemeClr val="tx2"/>
                </a:solidFill>
              </a:rPr>
              <a:t>elem</a:t>
            </a:r>
          </a:p>
        </p:txBody>
      </p:sp>
      <p:sp>
        <p:nvSpPr>
          <p:cNvPr id="6159" name="Rectangle 17"/>
          <p:cNvSpPr>
            <a:spLocks noChangeArrowheads="1"/>
          </p:cNvSpPr>
          <p:nvPr/>
        </p:nvSpPr>
        <p:spPr bwMode="auto">
          <a:xfrm>
            <a:off x="34290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0" name="Rectangle 35"/>
          <p:cNvSpPr>
            <a:spLocks noChangeArrowheads="1"/>
          </p:cNvSpPr>
          <p:nvPr/>
        </p:nvSpPr>
        <p:spPr bwMode="auto">
          <a:xfrm>
            <a:off x="37338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1" name="Rectangle 36"/>
          <p:cNvSpPr>
            <a:spLocks noChangeArrowheads="1"/>
          </p:cNvSpPr>
          <p:nvPr/>
        </p:nvSpPr>
        <p:spPr bwMode="auto">
          <a:xfrm>
            <a:off x="40386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2" name="Freeform 40"/>
          <p:cNvSpPr>
            <a:spLocks/>
          </p:cNvSpPr>
          <p:nvPr/>
        </p:nvSpPr>
        <p:spPr bwMode="auto">
          <a:xfrm>
            <a:off x="4191000" y="4951412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63" name="Rectangle 44"/>
          <p:cNvSpPr>
            <a:spLocks noChangeArrowheads="1"/>
          </p:cNvSpPr>
          <p:nvPr/>
        </p:nvSpPr>
        <p:spPr bwMode="auto">
          <a:xfrm>
            <a:off x="49530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4" name="Rectangle 45"/>
          <p:cNvSpPr>
            <a:spLocks noChangeArrowheads="1"/>
          </p:cNvSpPr>
          <p:nvPr/>
        </p:nvSpPr>
        <p:spPr bwMode="auto">
          <a:xfrm>
            <a:off x="52578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5" name="Rectangle 46"/>
          <p:cNvSpPr>
            <a:spLocks noChangeArrowheads="1"/>
          </p:cNvSpPr>
          <p:nvPr/>
        </p:nvSpPr>
        <p:spPr bwMode="auto">
          <a:xfrm>
            <a:off x="55626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6" name="Freeform 47"/>
          <p:cNvSpPr>
            <a:spLocks/>
          </p:cNvSpPr>
          <p:nvPr/>
        </p:nvSpPr>
        <p:spPr bwMode="auto">
          <a:xfrm>
            <a:off x="5715000" y="4951412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67" name="Rectangle 50"/>
          <p:cNvSpPr>
            <a:spLocks noChangeArrowheads="1"/>
          </p:cNvSpPr>
          <p:nvPr/>
        </p:nvSpPr>
        <p:spPr bwMode="auto">
          <a:xfrm>
            <a:off x="64770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8" name="Rectangle 51"/>
          <p:cNvSpPr>
            <a:spLocks noChangeArrowheads="1"/>
          </p:cNvSpPr>
          <p:nvPr/>
        </p:nvSpPr>
        <p:spPr bwMode="auto">
          <a:xfrm>
            <a:off x="67818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9" name="Rectangle 52"/>
          <p:cNvSpPr>
            <a:spLocks noChangeArrowheads="1"/>
          </p:cNvSpPr>
          <p:nvPr/>
        </p:nvSpPr>
        <p:spPr bwMode="auto">
          <a:xfrm>
            <a:off x="70866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70" name="Freeform 53"/>
          <p:cNvSpPr>
            <a:spLocks/>
          </p:cNvSpPr>
          <p:nvPr/>
        </p:nvSpPr>
        <p:spPr bwMode="auto">
          <a:xfrm>
            <a:off x="7239000" y="4951412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71" name="Rectangle 56"/>
          <p:cNvSpPr>
            <a:spLocks noChangeArrowheads="1"/>
          </p:cNvSpPr>
          <p:nvPr/>
        </p:nvSpPr>
        <p:spPr bwMode="auto">
          <a:xfrm>
            <a:off x="80010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72" name="Rectangle 57"/>
          <p:cNvSpPr>
            <a:spLocks noChangeArrowheads="1"/>
          </p:cNvSpPr>
          <p:nvPr/>
        </p:nvSpPr>
        <p:spPr bwMode="auto">
          <a:xfrm>
            <a:off x="83058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73" name="Rectangle 58"/>
          <p:cNvSpPr>
            <a:spLocks noChangeArrowheads="1"/>
          </p:cNvSpPr>
          <p:nvPr/>
        </p:nvSpPr>
        <p:spPr bwMode="auto">
          <a:xfrm>
            <a:off x="86106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74" name="Freeform 41"/>
          <p:cNvSpPr>
            <a:spLocks/>
          </p:cNvSpPr>
          <p:nvPr/>
        </p:nvSpPr>
        <p:spPr bwMode="auto">
          <a:xfrm rot="10800000">
            <a:off x="4343400" y="5103812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75" name="Freeform 48"/>
          <p:cNvSpPr>
            <a:spLocks/>
          </p:cNvSpPr>
          <p:nvPr/>
        </p:nvSpPr>
        <p:spPr bwMode="auto">
          <a:xfrm rot="10800000">
            <a:off x="5867400" y="5103812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76" name="Freeform 54"/>
          <p:cNvSpPr>
            <a:spLocks/>
          </p:cNvSpPr>
          <p:nvPr/>
        </p:nvSpPr>
        <p:spPr bwMode="auto">
          <a:xfrm rot="10800000">
            <a:off x="7391400" y="5103812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77" name="Freeform 63"/>
          <p:cNvSpPr>
            <a:spLocks/>
          </p:cNvSpPr>
          <p:nvPr/>
        </p:nvSpPr>
        <p:spPr bwMode="auto">
          <a:xfrm>
            <a:off x="3813176" y="5089524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78" name="Freeform 64"/>
          <p:cNvSpPr>
            <a:spLocks/>
          </p:cNvSpPr>
          <p:nvPr/>
        </p:nvSpPr>
        <p:spPr bwMode="auto">
          <a:xfrm>
            <a:off x="5334001" y="5089524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79" name="Freeform 65"/>
          <p:cNvSpPr>
            <a:spLocks/>
          </p:cNvSpPr>
          <p:nvPr/>
        </p:nvSpPr>
        <p:spPr bwMode="auto">
          <a:xfrm>
            <a:off x="6854826" y="5089524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80" name="Freeform 66"/>
          <p:cNvSpPr>
            <a:spLocks/>
          </p:cNvSpPr>
          <p:nvPr/>
        </p:nvSpPr>
        <p:spPr bwMode="auto">
          <a:xfrm>
            <a:off x="8375651" y="5089524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pic>
        <p:nvPicPr>
          <p:cNvPr id="6181" name="Picture 6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5673725"/>
            <a:ext cx="685800" cy="835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82" name="Picture 6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0" y="5673725"/>
            <a:ext cx="685800" cy="8032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83" name="Picture 6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673725"/>
            <a:ext cx="685800" cy="612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84" name="Picture 7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425" y="5673725"/>
            <a:ext cx="685800" cy="6635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6185" name="Rectangle 72"/>
          <p:cNvSpPr>
            <a:spLocks noChangeArrowheads="1"/>
          </p:cNvSpPr>
          <p:nvPr/>
        </p:nvSpPr>
        <p:spPr bwMode="auto">
          <a:xfrm>
            <a:off x="95250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86" name="Rectangle 73"/>
          <p:cNvSpPr>
            <a:spLocks noChangeArrowheads="1"/>
          </p:cNvSpPr>
          <p:nvPr/>
        </p:nvSpPr>
        <p:spPr bwMode="auto">
          <a:xfrm>
            <a:off x="25146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87" name="Freeform 74"/>
          <p:cNvSpPr>
            <a:spLocks/>
          </p:cNvSpPr>
          <p:nvPr/>
        </p:nvSpPr>
        <p:spPr bwMode="auto">
          <a:xfrm>
            <a:off x="8763000" y="4937124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88" name="Freeform 75"/>
          <p:cNvSpPr>
            <a:spLocks/>
          </p:cNvSpPr>
          <p:nvPr/>
        </p:nvSpPr>
        <p:spPr bwMode="auto">
          <a:xfrm rot="10800000">
            <a:off x="8915400" y="5089524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89" name="Freeform 76"/>
          <p:cNvSpPr>
            <a:spLocks/>
          </p:cNvSpPr>
          <p:nvPr/>
        </p:nvSpPr>
        <p:spPr bwMode="auto">
          <a:xfrm>
            <a:off x="2667000" y="4937124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90" name="Freeform 77"/>
          <p:cNvSpPr>
            <a:spLocks/>
          </p:cNvSpPr>
          <p:nvPr/>
        </p:nvSpPr>
        <p:spPr bwMode="auto">
          <a:xfrm rot="10800000">
            <a:off x="2819400" y="5089524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91" name="Text Box 78"/>
          <p:cNvSpPr txBox="1">
            <a:spLocks noChangeArrowheads="1"/>
          </p:cNvSpPr>
          <p:nvPr/>
        </p:nvSpPr>
        <p:spPr bwMode="auto">
          <a:xfrm>
            <a:off x="9217025" y="4479925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trailer</a:t>
            </a:r>
          </a:p>
        </p:txBody>
      </p:sp>
      <p:sp>
        <p:nvSpPr>
          <p:cNvPr id="6192" name="Text Box 79"/>
          <p:cNvSpPr txBox="1">
            <a:spLocks noChangeArrowheads="1"/>
          </p:cNvSpPr>
          <p:nvPr/>
        </p:nvSpPr>
        <p:spPr bwMode="auto">
          <a:xfrm>
            <a:off x="2149476" y="4556125"/>
            <a:ext cx="957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header</a:t>
            </a:r>
          </a:p>
        </p:txBody>
      </p:sp>
      <p:sp>
        <p:nvSpPr>
          <p:cNvPr id="6193" name="AutoShape 82"/>
          <p:cNvSpPr>
            <a:spLocks noChangeArrowheads="1"/>
          </p:cNvSpPr>
          <p:nvPr/>
        </p:nvSpPr>
        <p:spPr bwMode="auto">
          <a:xfrm>
            <a:off x="3200400" y="4556124"/>
            <a:ext cx="5867400" cy="838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94" name="Text Box 83"/>
          <p:cNvSpPr txBox="1">
            <a:spLocks noChangeArrowheads="1"/>
          </p:cNvSpPr>
          <p:nvPr/>
        </p:nvSpPr>
        <p:spPr bwMode="auto">
          <a:xfrm>
            <a:off x="7135814" y="4540250"/>
            <a:ext cx="1931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nodes/positions</a:t>
            </a:r>
          </a:p>
        </p:txBody>
      </p:sp>
      <p:sp>
        <p:nvSpPr>
          <p:cNvPr id="6195" name="AutoShape 84"/>
          <p:cNvSpPr>
            <a:spLocks noChangeArrowheads="1"/>
          </p:cNvSpPr>
          <p:nvPr/>
        </p:nvSpPr>
        <p:spPr bwMode="auto">
          <a:xfrm>
            <a:off x="3429000" y="5546724"/>
            <a:ext cx="56388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96" name="Text Box 85"/>
          <p:cNvSpPr txBox="1">
            <a:spLocks noChangeArrowheads="1"/>
          </p:cNvSpPr>
          <p:nvPr/>
        </p:nvSpPr>
        <p:spPr bwMode="auto">
          <a:xfrm>
            <a:off x="7872414" y="6308725"/>
            <a:ext cx="1195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>
                <a:solidFill>
                  <a:schemeClr val="tx2"/>
                </a:solidFill>
              </a:rPr>
              <a:t>elements</a:t>
            </a:r>
          </a:p>
        </p:txBody>
      </p:sp>
      <p:sp>
        <p:nvSpPr>
          <p:cNvPr id="6197" name="Text Box 87"/>
          <p:cNvSpPr txBox="1">
            <a:spLocks noChangeArrowheads="1"/>
          </p:cNvSpPr>
          <p:nvPr/>
        </p:nvSpPr>
        <p:spPr bwMode="auto">
          <a:xfrm>
            <a:off x="10363200" y="335280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node</a:t>
            </a:r>
          </a:p>
        </p:txBody>
      </p:sp>
      <p:sp>
        <p:nvSpPr>
          <p:cNvPr id="6198" name="AutoShape 88"/>
          <p:cNvSpPr>
            <a:spLocks noChangeArrowheads="1"/>
          </p:cNvSpPr>
          <p:nvPr/>
        </p:nvSpPr>
        <p:spPr bwMode="auto">
          <a:xfrm>
            <a:off x="7924800" y="1905000"/>
            <a:ext cx="3200400" cy="1905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215568921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Insertion</a:t>
            </a:r>
          </a:p>
        </p:txBody>
      </p:sp>
      <p:sp>
        <p:nvSpPr>
          <p:cNvPr id="717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000"/>
              <a:t>We visualize operation </a:t>
            </a:r>
            <a:r>
              <a:rPr lang="en-US" altLang="lv-LV" sz="2000">
                <a:solidFill>
                  <a:schemeClr val="tx2"/>
                </a:solidFill>
              </a:rPr>
              <a:t>insert</a:t>
            </a:r>
            <a:r>
              <a:rPr lang="en-US" altLang="lv-LV" sz="2000"/>
              <a:t>(p, x), which inserts x before p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8B7F3AA-2509-4182-8D20-8E3E41C533D0}" type="slidenum">
              <a:rPr lang="en-US" altLang="lv-LV" sz="1400"/>
              <a:pPr eaLnBrk="1" hangingPunct="1"/>
              <a:t>16</a:t>
            </a:fld>
            <a:endParaRPr lang="en-US" altLang="lv-LV" sz="1400"/>
          </a:p>
        </p:txBody>
      </p:sp>
      <p:sp>
        <p:nvSpPr>
          <p:cNvPr id="7172" name="AutoShape 157"/>
          <p:cNvSpPr>
            <a:spLocks noChangeArrowheads="1"/>
          </p:cNvSpPr>
          <p:nvPr/>
        </p:nvSpPr>
        <p:spPr bwMode="auto">
          <a:xfrm>
            <a:off x="6324600" y="4038600"/>
            <a:ext cx="1752600" cy="9906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75" name="Rectangle 50"/>
          <p:cNvSpPr>
            <a:spLocks noChangeArrowheads="1"/>
          </p:cNvSpPr>
          <p:nvPr/>
        </p:nvSpPr>
        <p:spPr bwMode="auto">
          <a:xfrm>
            <a:off x="3657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76" name="Rectangle 51"/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77" name="Rectangle 52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78" name="Freeform 53"/>
          <p:cNvSpPr>
            <a:spLocks/>
          </p:cNvSpPr>
          <p:nvPr/>
        </p:nvSpPr>
        <p:spPr bwMode="auto">
          <a:xfrm>
            <a:off x="4419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79" name="Rectangle 54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0" name="Rectangle 55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1" name="Rectangle 56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2" name="Freeform 57"/>
          <p:cNvSpPr>
            <a:spLocks/>
          </p:cNvSpPr>
          <p:nvPr/>
        </p:nvSpPr>
        <p:spPr bwMode="auto">
          <a:xfrm>
            <a:off x="5943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83" name="Rectangle 58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4" name="Rectangle 59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5" name="Rectangle 60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6" name="Freeform 61"/>
          <p:cNvSpPr>
            <a:spLocks/>
          </p:cNvSpPr>
          <p:nvPr/>
        </p:nvSpPr>
        <p:spPr bwMode="auto">
          <a:xfrm>
            <a:off x="7467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87" name="Rectangle 62"/>
          <p:cNvSpPr>
            <a:spLocks noChangeArrowheads="1"/>
          </p:cNvSpPr>
          <p:nvPr/>
        </p:nvSpPr>
        <p:spPr bwMode="auto">
          <a:xfrm>
            <a:off x="8229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8" name="Rectangle 63"/>
          <p:cNvSpPr>
            <a:spLocks noChangeArrowheads="1"/>
          </p:cNvSpPr>
          <p:nvPr/>
        </p:nvSpPr>
        <p:spPr bwMode="auto">
          <a:xfrm>
            <a:off x="8534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9" name="Rectangle 64"/>
          <p:cNvSpPr>
            <a:spLocks noChangeArrowheads="1"/>
          </p:cNvSpPr>
          <p:nvPr/>
        </p:nvSpPr>
        <p:spPr bwMode="auto">
          <a:xfrm>
            <a:off x="8839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90" name="Freeform 65"/>
          <p:cNvSpPr>
            <a:spLocks/>
          </p:cNvSpPr>
          <p:nvPr/>
        </p:nvSpPr>
        <p:spPr bwMode="auto">
          <a:xfrm rot="10800000">
            <a:off x="4572000" y="56530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1" name="Freeform 66"/>
          <p:cNvSpPr>
            <a:spLocks/>
          </p:cNvSpPr>
          <p:nvPr/>
        </p:nvSpPr>
        <p:spPr bwMode="auto">
          <a:xfrm rot="10800000">
            <a:off x="6096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2" name="Freeform 67"/>
          <p:cNvSpPr>
            <a:spLocks/>
          </p:cNvSpPr>
          <p:nvPr/>
        </p:nvSpPr>
        <p:spPr bwMode="auto">
          <a:xfrm rot="10800000">
            <a:off x="7620000" y="56530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3" name="Rectangle 72"/>
          <p:cNvSpPr>
            <a:spLocks noChangeArrowheads="1"/>
          </p:cNvSpPr>
          <p:nvPr/>
        </p:nvSpPr>
        <p:spPr bwMode="auto">
          <a:xfrm>
            <a:off x="9753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94" name="Rectangle 73"/>
          <p:cNvSpPr>
            <a:spLocks noChangeArrowheads="1"/>
          </p:cNvSpPr>
          <p:nvPr/>
        </p:nvSpPr>
        <p:spPr bwMode="auto">
          <a:xfrm>
            <a:off x="2743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95" name="Freeform 74"/>
          <p:cNvSpPr>
            <a:spLocks/>
          </p:cNvSpPr>
          <p:nvPr/>
        </p:nvSpPr>
        <p:spPr bwMode="auto">
          <a:xfrm>
            <a:off x="8991600" y="5486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6" name="Freeform 75"/>
          <p:cNvSpPr>
            <a:spLocks/>
          </p:cNvSpPr>
          <p:nvPr/>
        </p:nvSpPr>
        <p:spPr bwMode="auto">
          <a:xfrm rot="10800000">
            <a:off x="9144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7" name="Freeform 76"/>
          <p:cNvSpPr>
            <a:spLocks/>
          </p:cNvSpPr>
          <p:nvPr/>
        </p:nvSpPr>
        <p:spPr bwMode="auto">
          <a:xfrm>
            <a:off x="2895600" y="5486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8" name="Freeform 77"/>
          <p:cNvSpPr>
            <a:spLocks/>
          </p:cNvSpPr>
          <p:nvPr/>
        </p:nvSpPr>
        <p:spPr bwMode="auto">
          <a:xfrm rot="10800000">
            <a:off x="3048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9" name="Text Box 78"/>
          <p:cNvSpPr txBox="1">
            <a:spLocks noChangeArrowheads="1"/>
          </p:cNvSpPr>
          <p:nvPr/>
        </p:nvSpPr>
        <p:spPr bwMode="auto">
          <a:xfrm>
            <a:off x="3925888" y="5383213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7200" name="Text Box 79"/>
          <p:cNvSpPr txBox="1">
            <a:spLocks noChangeArrowheads="1"/>
          </p:cNvSpPr>
          <p:nvPr/>
        </p:nvSpPr>
        <p:spPr bwMode="auto">
          <a:xfrm>
            <a:off x="5449888" y="5383213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7201" name="Text Box 80"/>
          <p:cNvSpPr txBox="1">
            <a:spLocks noChangeArrowheads="1"/>
          </p:cNvSpPr>
          <p:nvPr/>
        </p:nvSpPr>
        <p:spPr bwMode="auto">
          <a:xfrm>
            <a:off x="6973888" y="5383213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202" name="Text Box 81"/>
          <p:cNvSpPr txBox="1">
            <a:spLocks noChangeArrowheads="1"/>
          </p:cNvSpPr>
          <p:nvPr/>
        </p:nvSpPr>
        <p:spPr bwMode="auto">
          <a:xfrm>
            <a:off x="8497888" y="5383213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7203" name="Rectangle 4"/>
          <p:cNvSpPr>
            <a:spLocks noChangeArrowheads="1"/>
          </p:cNvSpPr>
          <p:nvPr/>
        </p:nvSpPr>
        <p:spPr bwMode="auto">
          <a:xfrm>
            <a:off x="3657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4" name="Rectangle 5"/>
          <p:cNvSpPr>
            <a:spLocks noChangeArrowheads="1"/>
          </p:cNvSpPr>
          <p:nvPr/>
        </p:nvSpPr>
        <p:spPr bwMode="auto">
          <a:xfrm>
            <a:off x="3962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5" name="Rectangle 6"/>
          <p:cNvSpPr>
            <a:spLocks noChangeArrowheads="1"/>
          </p:cNvSpPr>
          <p:nvPr/>
        </p:nvSpPr>
        <p:spPr bwMode="auto">
          <a:xfrm>
            <a:off x="4267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6" name="Freeform 7"/>
          <p:cNvSpPr>
            <a:spLocks/>
          </p:cNvSpPr>
          <p:nvPr/>
        </p:nvSpPr>
        <p:spPr bwMode="auto">
          <a:xfrm>
            <a:off x="4419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07" name="Rectangle 8"/>
          <p:cNvSpPr>
            <a:spLocks noChangeArrowheads="1"/>
          </p:cNvSpPr>
          <p:nvPr/>
        </p:nvSpPr>
        <p:spPr bwMode="auto">
          <a:xfrm>
            <a:off x="5181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8" name="Rectangle 9"/>
          <p:cNvSpPr>
            <a:spLocks noChangeArrowheads="1"/>
          </p:cNvSpPr>
          <p:nvPr/>
        </p:nvSpPr>
        <p:spPr bwMode="auto">
          <a:xfrm>
            <a:off x="5486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9" name="Rectangle 10"/>
          <p:cNvSpPr>
            <a:spLocks noChangeArrowheads="1"/>
          </p:cNvSpPr>
          <p:nvPr/>
        </p:nvSpPr>
        <p:spPr bwMode="auto">
          <a:xfrm>
            <a:off x="5791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10" name="Freeform 11"/>
          <p:cNvSpPr>
            <a:spLocks/>
          </p:cNvSpPr>
          <p:nvPr/>
        </p:nvSpPr>
        <p:spPr bwMode="auto">
          <a:xfrm>
            <a:off x="5943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grpSp>
        <p:nvGrpSpPr>
          <p:cNvPr id="7211" name="Group 117"/>
          <p:cNvGrpSpPr>
            <a:grpSpLocks/>
          </p:cNvGrpSpPr>
          <p:nvPr/>
        </p:nvGrpSpPr>
        <p:grpSpPr bwMode="auto">
          <a:xfrm>
            <a:off x="6705600" y="2286000"/>
            <a:ext cx="914400" cy="304800"/>
            <a:chOff x="4224" y="1728"/>
            <a:chExt cx="576" cy="192"/>
          </a:xfrm>
        </p:grpSpPr>
        <p:sp>
          <p:nvSpPr>
            <p:cNvPr id="7258" name="Rectangle 16"/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59" name="Rectangle 17"/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60" name="Rectangle 18"/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</p:grpSp>
      <p:sp>
        <p:nvSpPr>
          <p:cNvPr id="7212" name="Freeform 19"/>
          <p:cNvSpPr>
            <a:spLocks/>
          </p:cNvSpPr>
          <p:nvPr/>
        </p:nvSpPr>
        <p:spPr bwMode="auto">
          <a:xfrm rot="10800000">
            <a:off x="4572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13" name="Freeform 20"/>
          <p:cNvSpPr>
            <a:spLocks/>
          </p:cNvSpPr>
          <p:nvPr/>
        </p:nvSpPr>
        <p:spPr bwMode="auto">
          <a:xfrm rot="10800000">
            <a:off x="6096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14" name="Rectangle 30"/>
          <p:cNvSpPr>
            <a:spLocks noChangeArrowheads="1"/>
          </p:cNvSpPr>
          <p:nvPr/>
        </p:nvSpPr>
        <p:spPr bwMode="auto">
          <a:xfrm>
            <a:off x="8229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15" name="Rectangle 31"/>
          <p:cNvSpPr>
            <a:spLocks noChangeArrowheads="1"/>
          </p:cNvSpPr>
          <p:nvPr/>
        </p:nvSpPr>
        <p:spPr bwMode="auto">
          <a:xfrm>
            <a:off x="2743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16" name="Freeform 32"/>
          <p:cNvSpPr>
            <a:spLocks/>
          </p:cNvSpPr>
          <p:nvPr/>
        </p:nvSpPr>
        <p:spPr bwMode="auto">
          <a:xfrm>
            <a:off x="7467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17" name="Freeform 33"/>
          <p:cNvSpPr>
            <a:spLocks/>
          </p:cNvSpPr>
          <p:nvPr/>
        </p:nvSpPr>
        <p:spPr bwMode="auto">
          <a:xfrm rot="10800000">
            <a:off x="7620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18" name="Freeform 34"/>
          <p:cNvSpPr>
            <a:spLocks/>
          </p:cNvSpPr>
          <p:nvPr/>
        </p:nvSpPr>
        <p:spPr bwMode="auto">
          <a:xfrm>
            <a:off x="2895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19" name="Freeform 35"/>
          <p:cNvSpPr>
            <a:spLocks/>
          </p:cNvSpPr>
          <p:nvPr/>
        </p:nvSpPr>
        <p:spPr bwMode="auto">
          <a:xfrm rot="10800000">
            <a:off x="3048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20" name="Text Box 43"/>
          <p:cNvSpPr txBox="1">
            <a:spLocks noChangeArrowheads="1"/>
          </p:cNvSpPr>
          <p:nvPr/>
        </p:nvSpPr>
        <p:spPr bwMode="auto">
          <a:xfrm>
            <a:off x="3940176" y="2200275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7221" name="Text Box 45"/>
          <p:cNvSpPr txBox="1">
            <a:spLocks noChangeArrowheads="1"/>
          </p:cNvSpPr>
          <p:nvPr/>
        </p:nvSpPr>
        <p:spPr bwMode="auto">
          <a:xfrm>
            <a:off x="5437188" y="22002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7222" name="Text Box 47"/>
          <p:cNvSpPr txBox="1">
            <a:spLocks noChangeArrowheads="1"/>
          </p:cNvSpPr>
          <p:nvPr/>
        </p:nvSpPr>
        <p:spPr bwMode="auto">
          <a:xfrm>
            <a:off x="6961188" y="22002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7223" name="Text Box 115"/>
          <p:cNvSpPr txBox="1">
            <a:spLocks noChangeArrowheads="1"/>
          </p:cNvSpPr>
          <p:nvPr/>
        </p:nvSpPr>
        <p:spPr bwMode="auto">
          <a:xfrm>
            <a:off x="6948488" y="1828800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p</a:t>
            </a:r>
          </a:p>
        </p:txBody>
      </p:sp>
      <p:sp>
        <p:nvSpPr>
          <p:cNvPr id="7224" name="Rectangle 120"/>
          <p:cNvSpPr>
            <a:spLocks noChangeArrowheads="1"/>
          </p:cNvSpPr>
          <p:nvPr/>
        </p:nvSpPr>
        <p:spPr bwMode="auto">
          <a:xfrm>
            <a:off x="3657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25" name="Rectangle 121"/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26" name="Rectangle 122"/>
          <p:cNvSpPr>
            <a:spLocks noChangeArrowheads="1"/>
          </p:cNvSpPr>
          <p:nvPr/>
        </p:nvSpPr>
        <p:spPr bwMode="auto">
          <a:xfrm>
            <a:off x="4267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27" name="Freeform 123"/>
          <p:cNvSpPr>
            <a:spLocks/>
          </p:cNvSpPr>
          <p:nvPr/>
        </p:nvSpPr>
        <p:spPr bwMode="auto">
          <a:xfrm>
            <a:off x="4419600" y="36718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28" name="Rectangle 124"/>
          <p:cNvSpPr>
            <a:spLocks noChangeArrowheads="1"/>
          </p:cNvSpPr>
          <p:nvPr/>
        </p:nvSpPr>
        <p:spPr bwMode="auto">
          <a:xfrm>
            <a:off x="5181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29" name="Rectangle 125"/>
          <p:cNvSpPr>
            <a:spLocks noChangeArrowheads="1"/>
          </p:cNvSpPr>
          <p:nvPr/>
        </p:nvSpPr>
        <p:spPr bwMode="auto">
          <a:xfrm>
            <a:off x="5486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30" name="Rectangle 126"/>
          <p:cNvSpPr>
            <a:spLocks noChangeArrowheads="1"/>
          </p:cNvSpPr>
          <p:nvPr/>
        </p:nvSpPr>
        <p:spPr bwMode="auto">
          <a:xfrm>
            <a:off x="5791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31" name="Freeform 127"/>
          <p:cNvSpPr>
            <a:spLocks/>
          </p:cNvSpPr>
          <p:nvPr/>
        </p:nvSpPr>
        <p:spPr bwMode="auto">
          <a:xfrm>
            <a:off x="5943600" y="3638550"/>
            <a:ext cx="2286000" cy="171450"/>
          </a:xfrm>
          <a:custGeom>
            <a:avLst/>
            <a:gdLst>
              <a:gd name="T0" fmla="*/ 0 w 1440"/>
              <a:gd name="T1" fmla="*/ 169863 h 108"/>
              <a:gd name="T2" fmla="*/ 1238250 w 1440"/>
              <a:gd name="T3" fmla="*/ 0 h 108"/>
              <a:gd name="T4" fmla="*/ 2286000 w 1440"/>
              <a:gd name="T5" fmla="*/ 171450 h 108"/>
              <a:gd name="T6" fmla="*/ 0 60000 65536"/>
              <a:gd name="T7" fmla="*/ 0 60000 65536"/>
              <a:gd name="T8" fmla="*/ 0 60000 65536"/>
              <a:gd name="T9" fmla="*/ 0 w 1440"/>
              <a:gd name="T10" fmla="*/ 0 h 108"/>
              <a:gd name="T11" fmla="*/ 1440 w 1440"/>
              <a:gd name="T12" fmla="*/ 108 h 1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8">
                <a:moveTo>
                  <a:pt x="0" y="107"/>
                </a:moveTo>
                <a:cubicBezTo>
                  <a:pt x="130" y="89"/>
                  <a:pt x="540" y="0"/>
                  <a:pt x="780" y="0"/>
                </a:cubicBezTo>
                <a:cubicBezTo>
                  <a:pt x="1020" y="0"/>
                  <a:pt x="1303" y="86"/>
                  <a:pt x="1440" y="10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grpSp>
        <p:nvGrpSpPr>
          <p:cNvPr id="7232" name="Group 128"/>
          <p:cNvGrpSpPr>
            <a:grpSpLocks/>
          </p:cNvGrpSpPr>
          <p:nvPr/>
        </p:nvGrpSpPr>
        <p:grpSpPr bwMode="auto">
          <a:xfrm>
            <a:off x="8229600" y="3657600"/>
            <a:ext cx="914400" cy="304800"/>
            <a:chOff x="4224" y="1728"/>
            <a:chExt cx="576" cy="192"/>
          </a:xfrm>
        </p:grpSpPr>
        <p:sp>
          <p:nvSpPr>
            <p:cNvPr id="7255" name="Rectangle 129"/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56" name="Rectangle 130"/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57" name="Rectangle 131"/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</p:grpSp>
      <p:sp>
        <p:nvSpPr>
          <p:cNvPr id="7233" name="Freeform 132"/>
          <p:cNvSpPr>
            <a:spLocks/>
          </p:cNvSpPr>
          <p:nvPr/>
        </p:nvSpPr>
        <p:spPr bwMode="auto">
          <a:xfrm rot="10800000">
            <a:off x="4572000" y="3824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34" name="Freeform 133"/>
          <p:cNvSpPr>
            <a:spLocks/>
          </p:cNvSpPr>
          <p:nvPr/>
        </p:nvSpPr>
        <p:spPr bwMode="auto">
          <a:xfrm>
            <a:off x="6094413" y="3810001"/>
            <a:ext cx="2286000" cy="161925"/>
          </a:xfrm>
          <a:custGeom>
            <a:avLst/>
            <a:gdLst>
              <a:gd name="T0" fmla="*/ 2286000 w 1440"/>
              <a:gd name="T1" fmla="*/ 1588 h 102"/>
              <a:gd name="T2" fmla="*/ 1077913 w 1440"/>
              <a:gd name="T3" fmla="*/ 161925 h 102"/>
              <a:gd name="T4" fmla="*/ 0 w 1440"/>
              <a:gd name="T5" fmla="*/ 0 h 102"/>
              <a:gd name="T6" fmla="*/ 0 60000 65536"/>
              <a:gd name="T7" fmla="*/ 0 60000 65536"/>
              <a:gd name="T8" fmla="*/ 0 60000 65536"/>
              <a:gd name="T9" fmla="*/ 0 w 1440"/>
              <a:gd name="T10" fmla="*/ 0 h 102"/>
              <a:gd name="T11" fmla="*/ 1440 w 1440"/>
              <a:gd name="T12" fmla="*/ 102 h 1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2">
                <a:moveTo>
                  <a:pt x="1440" y="1"/>
                </a:moveTo>
                <a:cubicBezTo>
                  <a:pt x="1313" y="18"/>
                  <a:pt x="919" y="102"/>
                  <a:pt x="679" y="102"/>
                </a:cubicBezTo>
                <a:cubicBezTo>
                  <a:pt x="439" y="102"/>
                  <a:pt x="141" y="21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35" name="Rectangle 137"/>
          <p:cNvSpPr>
            <a:spLocks noChangeArrowheads="1"/>
          </p:cNvSpPr>
          <p:nvPr/>
        </p:nvSpPr>
        <p:spPr bwMode="auto">
          <a:xfrm>
            <a:off x="9753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36" name="Rectangle 138"/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37" name="Freeform 139"/>
          <p:cNvSpPr>
            <a:spLocks/>
          </p:cNvSpPr>
          <p:nvPr/>
        </p:nvSpPr>
        <p:spPr bwMode="auto">
          <a:xfrm>
            <a:off x="8991600" y="3657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38" name="Freeform 140"/>
          <p:cNvSpPr>
            <a:spLocks/>
          </p:cNvSpPr>
          <p:nvPr/>
        </p:nvSpPr>
        <p:spPr bwMode="auto">
          <a:xfrm rot="10800000">
            <a:off x="9144000" y="3810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39" name="Freeform 141"/>
          <p:cNvSpPr>
            <a:spLocks/>
          </p:cNvSpPr>
          <p:nvPr/>
        </p:nvSpPr>
        <p:spPr bwMode="auto">
          <a:xfrm>
            <a:off x="2895600" y="3657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40" name="Freeform 142"/>
          <p:cNvSpPr>
            <a:spLocks/>
          </p:cNvSpPr>
          <p:nvPr/>
        </p:nvSpPr>
        <p:spPr bwMode="auto">
          <a:xfrm rot="10800000">
            <a:off x="3048000" y="3810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41" name="Text Box 143"/>
          <p:cNvSpPr txBox="1">
            <a:spLocks noChangeArrowheads="1"/>
          </p:cNvSpPr>
          <p:nvPr/>
        </p:nvSpPr>
        <p:spPr bwMode="auto">
          <a:xfrm>
            <a:off x="3922713" y="35718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7242" name="Text Box 144"/>
          <p:cNvSpPr txBox="1">
            <a:spLocks noChangeArrowheads="1"/>
          </p:cNvSpPr>
          <p:nvPr/>
        </p:nvSpPr>
        <p:spPr bwMode="auto">
          <a:xfrm>
            <a:off x="5446713" y="35718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7243" name="Text Box 145"/>
          <p:cNvSpPr txBox="1">
            <a:spLocks noChangeArrowheads="1"/>
          </p:cNvSpPr>
          <p:nvPr/>
        </p:nvSpPr>
        <p:spPr bwMode="auto">
          <a:xfrm>
            <a:off x="8494713" y="35718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7244" name="Text Box 146"/>
          <p:cNvSpPr txBox="1">
            <a:spLocks noChangeArrowheads="1"/>
          </p:cNvSpPr>
          <p:nvPr/>
        </p:nvSpPr>
        <p:spPr bwMode="auto">
          <a:xfrm>
            <a:off x="8534401" y="3200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p</a:t>
            </a:r>
          </a:p>
        </p:txBody>
      </p:sp>
      <p:sp>
        <p:nvSpPr>
          <p:cNvPr id="7245" name="Rectangle 147"/>
          <p:cNvSpPr>
            <a:spLocks noChangeArrowheads="1"/>
          </p:cNvSpPr>
          <p:nvPr/>
        </p:nvSpPr>
        <p:spPr bwMode="auto">
          <a:xfrm>
            <a:off x="6705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46" name="Rectangle 148"/>
          <p:cNvSpPr>
            <a:spLocks noChangeArrowheads="1"/>
          </p:cNvSpPr>
          <p:nvPr/>
        </p:nvSpPr>
        <p:spPr bwMode="auto">
          <a:xfrm>
            <a:off x="7010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47" name="Rectangle 149"/>
          <p:cNvSpPr>
            <a:spLocks noChangeArrowheads="1"/>
          </p:cNvSpPr>
          <p:nvPr/>
        </p:nvSpPr>
        <p:spPr bwMode="auto">
          <a:xfrm>
            <a:off x="7315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48" name="Text Box 151"/>
          <p:cNvSpPr txBox="1">
            <a:spLocks noChangeArrowheads="1"/>
          </p:cNvSpPr>
          <p:nvPr/>
        </p:nvSpPr>
        <p:spPr bwMode="auto">
          <a:xfrm>
            <a:off x="6970713" y="41814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249" name="Freeform 152"/>
          <p:cNvSpPr>
            <a:spLocks/>
          </p:cNvSpPr>
          <p:nvPr/>
        </p:nvSpPr>
        <p:spPr bwMode="auto">
          <a:xfrm>
            <a:off x="5943600" y="3962400"/>
            <a:ext cx="914400" cy="457200"/>
          </a:xfrm>
          <a:custGeom>
            <a:avLst/>
            <a:gdLst>
              <a:gd name="T0" fmla="*/ 914400 w 497"/>
              <a:gd name="T1" fmla="*/ 457200 h 276"/>
              <a:gd name="T2" fmla="*/ 408444 w 497"/>
              <a:gd name="T3" fmla="*/ 37768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50" name="Freeform 153"/>
          <p:cNvSpPr>
            <a:spLocks/>
          </p:cNvSpPr>
          <p:nvPr/>
        </p:nvSpPr>
        <p:spPr bwMode="auto">
          <a:xfrm flipH="1">
            <a:off x="7467600" y="3962400"/>
            <a:ext cx="914400" cy="457200"/>
          </a:xfrm>
          <a:custGeom>
            <a:avLst/>
            <a:gdLst>
              <a:gd name="T0" fmla="*/ 914400 w 497"/>
              <a:gd name="T1" fmla="*/ 457200 h 276"/>
              <a:gd name="T2" fmla="*/ 408444 w 497"/>
              <a:gd name="T3" fmla="*/ 37768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51" name="Text Box 154"/>
          <p:cNvSpPr txBox="1">
            <a:spLocks noChangeArrowheads="1"/>
          </p:cNvSpPr>
          <p:nvPr/>
        </p:nvSpPr>
        <p:spPr bwMode="auto">
          <a:xfrm>
            <a:off x="7620001" y="3962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q</a:t>
            </a:r>
          </a:p>
        </p:txBody>
      </p:sp>
      <p:sp>
        <p:nvSpPr>
          <p:cNvPr id="7252" name="Text Box 155"/>
          <p:cNvSpPr txBox="1">
            <a:spLocks noChangeArrowheads="1"/>
          </p:cNvSpPr>
          <p:nvPr/>
        </p:nvSpPr>
        <p:spPr bwMode="auto">
          <a:xfrm>
            <a:off x="8534401" y="5029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p</a:t>
            </a:r>
          </a:p>
        </p:txBody>
      </p:sp>
      <p:sp>
        <p:nvSpPr>
          <p:cNvPr id="7253" name="Text Box 156"/>
          <p:cNvSpPr txBox="1">
            <a:spLocks noChangeArrowheads="1"/>
          </p:cNvSpPr>
          <p:nvPr/>
        </p:nvSpPr>
        <p:spPr bwMode="auto">
          <a:xfrm>
            <a:off x="7010401" y="5029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426258943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Insertion Algorithm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b="1"/>
              <a:t>Algorithm </a:t>
            </a:r>
            <a:r>
              <a:rPr lang="en-US" altLang="lv-LV">
                <a:solidFill>
                  <a:schemeClr val="tx2"/>
                </a:solidFill>
              </a:rPr>
              <a:t>insert</a:t>
            </a:r>
            <a:r>
              <a:rPr lang="en-US" altLang="lv-LV"/>
              <a:t>(p, e): </a:t>
            </a:r>
            <a:r>
              <a:rPr lang="en-US" altLang="lv-LV">
                <a:solidFill>
                  <a:srgbClr val="2C61F6"/>
                </a:solidFill>
              </a:rPr>
              <a:t>{insert e before p}</a:t>
            </a:r>
            <a:endParaRPr lang="en-US" altLang="lv-LV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/>
              <a:t>	Create a new node v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/>
              <a:t>	v</a:t>
            </a:r>
            <a:r>
              <a:rPr lang="en-US" altLang="lv-LV">
                <a:sym typeface="Symbol" panose="05050102010706020507" pitchFamily="18" charset="2"/>
              </a:rPr>
              <a:t></a:t>
            </a:r>
            <a:r>
              <a:rPr lang="en-US" altLang="lv-LV"/>
              <a:t>element = 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/>
              <a:t>	u = p</a:t>
            </a:r>
            <a:r>
              <a:rPr lang="en-US" altLang="lv-LV">
                <a:sym typeface="Symbol" panose="05050102010706020507" pitchFamily="18" charset="2"/>
              </a:rPr>
              <a:t></a:t>
            </a:r>
            <a:r>
              <a:rPr lang="en-US" altLang="lv-LV"/>
              <a:t>prev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/>
              <a:t>	v</a:t>
            </a:r>
            <a:r>
              <a:rPr lang="en-US" altLang="lv-LV">
                <a:sym typeface="Symbol" panose="05050102010706020507" pitchFamily="18" charset="2"/>
              </a:rPr>
              <a:t></a:t>
            </a:r>
            <a:r>
              <a:rPr lang="en-US" altLang="lv-LV"/>
              <a:t>next = p;  p</a:t>
            </a:r>
            <a:r>
              <a:rPr lang="en-US" altLang="lv-LV">
                <a:sym typeface="Symbol" panose="05050102010706020507" pitchFamily="18" charset="2"/>
              </a:rPr>
              <a:t></a:t>
            </a:r>
            <a:r>
              <a:rPr lang="en-US" altLang="lv-LV"/>
              <a:t>prev = v  </a:t>
            </a:r>
            <a:r>
              <a:rPr lang="en-US" altLang="lv-LV">
                <a:solidFill>
                  <a:srgbClr val="2C61F6"/>
                </a:solidFill>
              </a:rPr>
              <a:t>{link in v before p}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/>
              <a:t>	v</a:t>
            </a:r>
            <a:r>
              <a:rPr lang="en-US" altLang="lv-LV">
                <a:sym typeface="Symbol" panose="05050102010706020507" pitchFamily="18" charset="2"/>
              </a:rPr>
              <a:t></a:t>
            </a:r>
            <a:r>
              <a:rPr lang="en-US" altLang="lv-LV"/>
              <a:t>prev = u;  u</a:t>
            </a:r>
            <a:r>
              <a:rPr lang="en-US" altLang="lv-LV">
                <a:sym typeface="Symbol" panose="05050102010706020507" pitchFamily="18" charset="2"/>
              </a:rPr>
              <a:t></a:t>
            </a:r>
            <a:r>
              <a:rPr lang="en-US" altLang="lv-LV"/>
              <a:t>next = v  </a:t>
            </a:r>
            <a:r>
              <a:rPr lang="en-US" altLang="lv-LV">
                <a:solidFill>
                  <a:srgbClr val="2C61F6"/>
                </a:solidFill>
              </a:rPr>
              <a:t>{link in v after u}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2C3A043-D0E7-4AEA-AB51-BDB5FC4775BF}" type="slidenum">
              <a:rPr lang="en-US" altLang="lv-LV" sz="1400"/>
              <a:pPr eaLnBrk="1" hangingPunct="1"/>
              <a:t>17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185066192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Deletion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000"/>
              <a:t>We visualize </a:t>
            </a:r>
            <a:r>
              <a:rPr lang="en-US" altLang="lv-LV" sz="2000">
                <a:solidFill>
                  <a:schemeClr val="tx2"/>
                </a:solidFill>
              </a:rPr>
              <a:t>remove</a:t>
            </a:r>
            <a:r>
              <a:rPr lang="en-US" altLang="lv-LV" sz="2000"/>
              <a:t>(p)</a:t>
            </a:r>
            <a:endParaRPr lang="en-US" altLang="lv-LV" sz="2800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3B3EB1F-665B-43DB-91F7-56099EF02044}" type="slidenum">
              <a:rPr lang="en-US" altLang="lv-LV" sz="1400"/>
              <a:pPr eaLnBrk="1" hangingPunct="1"/>
              <a:t>18</a:t>
            </a:fld>
            <a:endParaRPr lang="en-US" altLang="lv-LV" sz="1400"/>
          </a:p>
        </p:txBody>
      </p:sp>
      <p:sp>
        <p:nvSpPr>
          <p:cNvPr id="9222" name="AutoShape 4"/>
          <p:cNvSpPr>
            <a:spLocks noChangeArrowheads="1"/>
          </p:cNvSpPr>
          <p:nvPr/>
        </p:nvSpPr>
        <p:spPr bwMode="auto">
          <a:xfrm>
            <a:off x="7810500" y="1828800"/>
            <a:ext cx="1752600" cy="12954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3" name="Rectangle 5"/>
          <p:cNvSpPr>
            <a:spLocks noChangeArrowheads="1"/>
          </p:cNvSpPr>
          <p:nvPr/>
        </p:nvSpPr>
        <p:spPr bwMode="auto">
          <a:xfrm>
            <a:off x="3657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4" name="Rectangle 6"/>
          <p:cNvSpPr>
            <a:spLocks noChangeArrowheads="1"/>
          </p:cNvSpPr>
          <p:nvPr/>
        </p:nvSpPr>
        <p:spPr bwMode="auto">
          <a:xfrm>
            <a:off x="3962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5" name="Rectangle 7"/>
          <p:cNvSpPr>
            <a:spLocks noChangeArrowheads="1"/>
          </p:cNvSpPr>
          <p:nvPr/>
        </p:nvSpPr>
        <p:spPr bwMode="auto">
          <a:xfrm>
            <a:off x="4267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6" name="Freeform 8"/>
          <p:cNvSpPr>
            <a:spLocks/>
          </p:cNvSpPr>
          <p:nvPr/>
        </p:nvSpPr>
        <p:spPr bwMode="auto">
          <a:xfrm>
            <a:off x="4419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27" name="Rectangle 9"/>
          <p:cNvSpPr>
            <a:spLocks noChangeArrowheads="1"/>
          </p:cNvSpPr>
          <p:nvPr/>
        </p:nvSpPr>
        <p:spPr bwMode="auto">
          <a:xfrm>
            <a:off x="5181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8" name="Rectangle 10"/>
          <p:cNvSpPr>
            <a:spLocks noChangeArrowheads="1"/>
          </p:cNvSpPr>
          <p:nvPr/>
        </p:nvSpPr>
        <p:spPr bwMode="auto">
          <a:xfrm>
            <a:off x="5486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9" name="Rectangle 11"/>
          <p:cNvSpPr>
            <a:spLocks noChangeArrowheads="1"/>
          </p:cNvSpPr>
          <p:nvPr/>
        </p:nvSpPr>
        <p:spPr bwMode="auto">
          <a:xfrm>
            <a:off x="5791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0" name="Freeform 12"/>
          <p:cNvSpPr>
            <a:spLocks/>
          </p:cNvSpPr>
          <p:nvPr/>
        </p:nvSpPr>
        <p:spPr bwMode="auto">
          <a:xfrm>
            <a:off x="5943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31" name="Rectangle 13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2" name="Rectangle 14"/>
          <p:cNvSpPr>
            <a:spLocks noChangeArrowheads="1"/>
          </p:cNvSpPr>
          <p:nvPr/>
        </p:nvSpPr>
        <p:spPr bwMode="auto">
          <a:xfrm>
            <a:off x="7010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3" name="Rectangle 15"/>
          <p:cNvSpPr>
            <a:spLocks noChangeArrowheads="1"/>
          </p:cNvSpPr>
          <p:nvPr/>
        </p:nvSpPr>
        <p:spPr bwMode="auto">
          <a:xfrm>
            <a:off x="7315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4" name="Freeform 16"/>
          <p:cNvSpPr>
            <a:spLocks/>
          </p:cNvSpPr>
          <p:nvPr/>
        </p:nvSpPr>
        <p:spPr bwMode="auto">
          <a:xfrm>
            <a:off x="7467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35" name="Rectangle 17"/>
          <p:cNvSpPr>
            <a:spLocks noChangeArrowheads="1"/>
          </p:cNvSpPr>
          <p:nvPr/>
        </p:nvSpPr>
        <p:spPr bwMode="auto">
          <a:xfrm>
            <a:off x="8229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6" name="Rectangle 18"/>
          <p:cNvSpPr>
            <a:spLocks noChangeArrowheads="1"/>
          </p:cNvSpPr>
          <p:nvPr/>
        </p:nvSpPr>
        <p:spPr bwMode="auto">
          <a:xfrm>
            <a:off x="8534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7" name="Rectangle 19"/>
          <p:cNvSpPr>
            <a:spLocks noChangeArrowheads="1"/>
          </p:cNvSpPr>
          <p:nvPr/>
        </p:nvSpPr>
        <p:spPr bwMode="auto">
          <a:xfrm>
            <a:off x="8839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8" name="Freeform 20"/>
          <p:cNvSpPr>
            <a:spLocks/>
          </p:cNvSpPr>
          <p:nvPr/>
        </p:nvSpPr>
        <p:spPr bwMode="auto">
          <a:xfrm rot="10800000">
            <a:off x="4572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39" name="Freeform 21"/>
          <p:cNvSpPr>
            <a:spLocks/>
          </p:cNvSpPr>
          <p:nvPr/>
        </p:nvSpPr>
        <p:spPr bwMode="auto">
          <a:xfrm rot="10800000">
            <a:off x="6096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40" name="Freeform 22"/>
          <p:cNvSpPr>
            <a:spLocks/>
          </p:cNvSpPr>
          <p:nvPr/>
        </p:nvSpPr>
        <p:spPr bwMode="auto">
          <a:xfrm rot="10800000">
            <a:off x="7620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41" name="Rectangle 27"/>
          <p:cNvSpPr>
            <a:spLocks noChangeArrowheads="1"/>
          </p:cNvSpPr>
          <p:nvPr/>
        </p:nvSpPr>
        <p:spPr bwMode="auto">
          <a:xfrm>
            <a:off x="9753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42" name="Rectangle 28"/>
          <p:cNvSpPr>
            <a:spLocks noChangeArrowheads="1"/>
          </p:cNvSpPr>
          <p:nvPr/>
        </p:nvSpPr>
        <p:spPr bwMode="auto">
          <a:xfrm>
            <a:off x="2743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43" name="Freeform 29"/>
          <p:cNvSpPr>
            <a:spLocks/>
          </p:cNvSpPr>
          <p:nvPr/>
        </p:nvSpPr>
        <p:spPr bwMode="auto">
          <a:xfrm>
            <a:off x="8991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44" name="Freeform 30"/>
          <p:cNvSpPr>
            <a:spLocks/>
          </p:cNvSpPr>
          <p:nvPr/>
        </p:nvSpPr>
        <p:spPr bwMode="auto">
          <a:xfrm rot="10800000">
            <a:off x="9144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45" name="Freeform 31"/>
          <p:cNvSpPr>
            <a:spLocks/>
          </p:cNvSpPr>
          <p:nvPr/>
        </p:nvSpPr>
        <p:spPr bwMode="auto">
          <a:xfrm>
            <a:off x="2895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46" name="Freeform 32"/>
          <p:cNvSpPr>
            <a:spLocks/>
          </p:cNvSpPr>
          <p:nvPr/>
        </p:nvSpPr>
        <p:spPr bwMode="auto">
          <a:xfrm rot="10800000">
            <a:off x="3048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47" name="Text Box 33"/>
          <p:cNvSpPr txBox="1">
            <a:spLocks noChangeArrowheads="1"/>
          </p:cNvSpPr>
          <p:nvPr/>
        </p:nvSpPr>
        <p:spPr bwMode="auto">
          <a:xfrm>
            <a:off x="3930651" y="2192338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9248" name="Text Box 34"/>
          <p:cNvSpPr txBox="1">
            <a:spLocks noChangeArrowheads="1"/>
          </p:cNvSpPr>
          <p:nvPr/>
        </p:nvSpPr>
        <p:spPr bwMode="auto">
          <a:xfrm>
            <a:off x="5454651" y="2192338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249" name="Text Box 35"/>
          <p:cNvSpPr txBox="1">
            <a:spLocks noChangeArrowheads="1"/>
          </p:cNvSpPr>
          <p:nvPr/>
        </p:nvSpPr>
        <p:spPr bwMode="auto">
          <a:xfrm>
            <a:off x="6978651" y="2192338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9250" name="Text Box 36"/>
          <p:cNvSpPr txBox="1">
            <a:spLocks noChangeArrowheads="1"/>
          </p:cNvSpPr>
          <p:nvPr/>
        </p:nvSpPr>
        <p:spPr bwMode="auto">
          <a:xfrm>
            <a:off x="8494713" y="22002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9251" name="Text Box 99"/>
          <p:cNvSpPr txBox="1">
            <a:spLocks noChangeArrowheads="1"/>
          </p:cNvSpPr>
          <p:nvPr/>
        </p:nvSpPr>
        <p:spPr bwMode="auto">
          <a:xfrm>
            <a:off x="8496301" y="1752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p</a:t>
            </a:r>
          </a:p>
        </p:txBody>
      </p:sp>
      <p:sp>
        <p:nvSpPr>
          <p:cNvPr id="9252" name="AutoShape 103"/>
          <p:cNvSpPr>
            <a:spLocks noChangeArrowheads="1"/>
          </p:cNvSpPr>
          <p:nvPr/>
        </p:nvSpPr>
        <p:spPr bwMode="auto">
          <a:xfrm>
            <a:off x="7810500" y="3910013"/>
            <a:ext cx="1752600" cy="12954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53" name="Rectangle 104"/>
          <p:cNvSpPr>
            <a:spLocks noChangeArrowheads="1"/>
          </p:cNvSpPr>
          <p:nvPr/>
        </p:nvSpPr>
        <p:spPr bwMode="auto">
          <a:xfrm>
            <a:off x="3657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54" name="Rectangle 105"/>
          <p:cNvSpPr>
            <a:spLocks noChangeArrowheads="1"/>
          </p:cNvSpPr>
          <p:nvPr/>
        </p:nvSpPr>
        <p:spPr bwMode="auto">
          <a:xfrm>
            <a:off x="3962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55" name="Rectangle 106"/>
          <p:cNvSpPr>
            <a:spLocks noChangeArrowheads="1"/>
          </p:cNvSpPr>
          <p:nvPr/>
        </p:nvSpPr>
        <p:spPr bwMode="auto">
          <a:xfrm>
            <a:off x="4267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56" name="Freeform 107"/>
          <p:cNvSpPr>
            <a:spLocks/>
          </p:cNvSpPr>
          <p:nvPr/>
        </p:nvSpPr>
        <p:spPr bwMode="auto">
          <a:xfrm>
            <a:off x="4419600" y="33909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57" name="Rectangle 108"/>
          <p:cNvSpPr>
            <a:spLocks noChangeArrowheads="1"/>
          </p:cNvSpPr>
          <p:nvPr/>
        </p:nvSpPr>
        <p:spPr bwMode="auto">
          <a:xfrm>
            <a:off x="5181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58" name="Rectangle 109"/>
          <p:cNvSpPr>
            <a:spLocks noChangeArrowheads="1"/>
          </p:cNvSpPr>
          <p:nvPr/>
        </p:nvSpPr>
        <p:spPr bwMode="auto">
          <a:xfrm>
            <a:off x="5486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59" name="Rectangle 110"/>
          <p:cNvSpPr>
            <a:spLocks noChangeArrowheads="1"/>
          </p:cNvSpPr>
          <p:nvPr/>
        </p:nvSpPr>
        <p:spPr bwMode="auto">
          <a:xfrm>
            <a:off x="5791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0" name="Freeform 111"/>
          <p:cNvSpPr>
            <a:spLocks/>
          </p:cNvSpPr>
          <p:nvPr/>
        </p:nvSpPr>
        <p:spPr bwMode="auto">
          <a:xfrm>
            <a:off x="5943600" y="33909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61" name="Rectangle 112"/>
          <p:cNvSpPr>
            <a:spLocks noChangeArrowheads="1"/>
          </p:cNvSpPr>
          <p:nvPr/>
        </p:nvSpPr>
        <p:spPr bwMode="auto">
          <a:xfrm>
            <a:off x="6705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2" name="Rectangle 113"/>
          <p:cNvSpPr>
            <a:spLocks noChangeArrowheads="1"/>
          </p:cNvSpPr>
          <p:nvPr/>
        </p:nvSpPr>
        <p:spPr bwMode="auto">
          <a:xfrm>
            <a:off x="7010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3" name="Rectangle 114"/>
          <p:cNvSpPr>
            <a:spLocks noChangeArrowheads="1"/>
          </p:cNvSpPr>
          <p:nvPr/>
        </p:nvSpPr>
        <p:spPr bwMode="auto">
          <a:xfrm>
            <a:off x="7315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4" name="Freeform 115"/>
          <p:cNvSpPr>
            <a:spLocks/>
          </p:cNvSpPr>
          <p:nvPr/>
        </p:nvSpPr>
        <p:spPr bwMode="auto">
          <a:xfrm>
            <a:off x="7467600" y="3340101"/>
            <a:ext cx="2286000" cy="188913"/>
          </a:xfrm>
          <a:custGeom>
            <a:avLst/>
            <a:gdLst>
              <a:gd name="T0" fmla="*/ 0 w 1440"/>
              <a:gd name="T1" fmla="*/ 188913 h 119"/>
              <a:gd name="T2" fmla="*/ 1231900 w 1440"/>
              <a:gd name="T3" fmla="*/ 11113 h 119"/>
              <a:gd name="T4" fmla="*/ 2286000 w 1440"/>
              <a:gd name="T5" fmla="*/ 125413 h 119"/>
              <a:gd name="T6" fmla="*/ 0 60000 65536"/>
              <a:gd name="T7" fmla="*/ 0 60000 65536"/>
              <a:gd name="T8" fmla="*/ 0 60000 65536"/>
              <a:gd name="T9" fmla="*/ 0 w 1440"/>
              <a:gd name="T10" fmla="*/ 0 h 119"/>
              <a:gd name="T11" fmla="*/ 1440 w 1440"/>
              <a:gd name="T12" fmla="*/ 119 h 1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19">
                <a:moveTo>
                  <a:pt x="0" y="119"/>
                </a:moveTo>
                <a:cubicBezTo>
                  <a:pt x="129" y="100"/>
                  <a:pt x="536" y="14"/>
                  <a:pt x="776" y="7"/>
                </a:cubicBezTo>
                <a:cubicBezTo>
                  <a:pt x="1016" y="0"/>
                  <a:pt x="1302" y="64"/>
                  <a:pt x="1440" y="79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65" name="Rectangle 116"/>
          <p:cNvSpPr>
            <a:spLocks noChangeArrowheads="1"/>
          </p:cNvSpPr>
          <p:nvPr/>
        </p:nvSpPr>
        <p:spPr bwMode="auto">
          <a:xfrm>
            <a:off x="82296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6" name="Rectangle 117"/>
          <p:cNvSpPr>
            <a:spLocks noChangeArrowheads="1"/>
          </p:cNvSpPr>
          <p:nvPr/>
        </p:nvSpPr>
        <p:spPr bwMode="auto">
          <a:xfrm>
            <a:off x="85344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7" name="Rectangle 118"/>
          <p:cNvSpPr>
            <a:spLocks noChangeArrowheads="1"/>
          </p:cNvSpPr>
          <p:nvPr/>
        </p:nvSpPr>
        <p:spPr bwMode="auto">
          <a:xfrm>
            <a:off x="88392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8" name="Freeform 119"/>
          <p:cNvSpPr>
            <a:spLocks/>
          </p:cNvSpPr>
          <p:nvPr/>
        </p:nvSpPr>
        <p:spPr bwMode="auto">
          <a:xfrm rot="10800000">
            <a:off x="4572000" y="35433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69" name="Freeform 120"/>
          <p:cNvSpPr>
            <a:spLocks/>
          </p:cNvSpPr>
          <p:nvPr/>
        </p:nvSpPr>
        <p:spPr bwMode="auto">
          <a:xfrm rot="10800000">
            <a:off x="6096000" y="35290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70" name="Freeform 121"/>
          <p:cNvSpPr>
            <a:spLocks/>
          </p:cNvSpPr>
          <p:nvPr/>
        </p:nvSpPr>
        <p:spPr bwMode="auto">
          <a:xfrm>
            <a:off x="7632700" y="3617913"/>
            <a:ext cx="749300" cy="863600"/>
          </a:xfrm>
          <a:custGeom>
            <a:avLst/>
            <a:gdLst>
              <a:gd name="T0" fmla="*/ 749300 w 472"/>
              <a:gd name="T1" fmla="*/ 863600 h 544"/>
              <a:gd name="T2" fmla="*/ 609600 w 472"/>
              <a:gd name="T3" fmla="*/ 241300 h 544"/>
              <a:gd name="T4" fmla="*/ 0 w 472"/>
              <a:gd name="T5" fmla="*/ 0 h 544"/>
              <a:gd name="T6" fmla="*/ 0 60000 65536"/>
              <a:gd name="T7" fmla="*/ 0 60000 65536"/>
              <a:gd name="T8" fmla="*/ 0 60000 65536"/>
              <a:gd name="T9" fmla="*/ 0 w 472"/>
              <a:gd name="T10" fmla="*/ 0 h 544"/>
              <a:gd name="T11" fmla="*/ 472 w 472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" h="544">
                <a:moveTo>
                  <a:pt x="472" y="544"/>
                </a:moveTo>
                <a:cubicBezTo>
                  <a:pt x="457" y="479"/>
                  <a:pt x="463" y="243"/>
                  <a:pt x="384" y="152"/>
                </a:cubicBezTo>
                <a:cubicBezTo>
                  <a:pt x="305" y="61"/>
                  <a:pt x="80" y="32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71" name="Rectangle 126"/>
          <p:cNvSpPr>
            <a:spLocks noChangeArrowheads="1"/>
          </p:cNvSpPr>
          <p:nvPr/>
        </p:nvSpPr>
        <p:spPr bwMode="auto">
          <a:xfrm>
            <a:off x="9753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72" name="Rectangle 127"/>
          <p:cNvSpPr>
            <a:spLocks noChangeArrowheads="1"/>
          </p:cNvSpPr>
          <p:nvPr/>
        </p:nvSpPr>
        <p:spPr bwMode="auto">
          <a:xfrm>
            <a:off x="2743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73" name="Freeform 128"/>
          <p:cNvSpPr>
            <a:spLocks/>
          </p:cNvSpPr>
          <p:nvPr/>
        </p:nvSpPr>
        <p:spPr bwMode="auto">
          <a:xfrm>
            <a:off x="9004300" y="3654425"/>
            <a:ext cx="736600" cy="852488"/>
          </a:xfrm>
          <a:custGeom>
            <a:avLst/>
            <a:gdLst>
              <a:gd name="T0" fmla="*/ 0 w 464"/>
              <a:gd name="T1" fmla="*/ 852488 h 537"/>
              <a:gd name="T2" fmla="*/ 152400 w 464"/>
              <a:gd name="T3" fmla="*/ 141288 h 537"/>
              <a:gd name="T4" fmla="*/ 736600 w 464"/>
              <a:gd name="T5" fmla="*/ 1588 h 537"/>
              <a:gd name="T6" fmla="*/ 0 60000 65536"/>
              <a:gd name="T7" fmla="*/ 0 60000 65536"/>
              <a:gd name="T8" fmla="*/ 0 60000 65536"/>
              <a:gd name="T9" fmla="*/ 0 w 464"/>
              <a:gd name="T10" fmla="*/ 0 h 537"/>
              <a:gd name="T11" fmla="*/ 464 w 464"/>
              <a:gd name="T12" fmla="*/ 537 h 5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4" h="537">
                <a:moveTo>
                  <a:pt x="0" y="537"/>
                </a:moveTo>
                <a:cubicBezTo>
                  <a:pt x="16" y="462"/>
                  <a:pt x="19" y="178"/>
                  <a:pt x="96" y="89"/>
                </a:cubicBezTo>
                <a:cubicBezTo>
                  <a:pt x="173" y="0"/>
                  <a:pt x="387" y="19"/>
                  <a:pt x="464" y="1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74" name="Freeform 129"/>
          <p:cNvSpPr>
            <a:spLocks/>
          </p:cNvSpPr>
          <p:nvPr/>
        </p:nvSpPr>
        <p:spPr bwMode="auto">
          <a:xfrm>
            <a:off x="7632701" y="3529013"/>
            <a:ext cx="2271713" cy="177800"/>
          </a:xfrm>
          <a:custGeom>
            <a:avLst/>
            <a:gdLst>
              <a:gd name="T0" fmla="*/ 2271713 w 1431"/>
              <a:gd name="T1" fmla="*/ 0 h 112"/>
              <a:gd name="T2" fmla="*/ 1079500 w 1431"/>
              <a:gd name="T3" fmla="*/ 177800 h 112"/>
              <a:gd name="T4" fmla="*/ 0 w 1431"/>
              <a:gd name="T5" fmla="*/ 0 h 112"/>
              <a:gd name="T6" fmla="*/ 0 60000 65536"/>
              <a:gd name="T7" fmla="*/ 0 60000 65536"/>
              <a:gd name="T8" fmla="*/ 0 60000 65536"/>
              <a:gd name="T9" fmla="*/ 0 w 1431"/>
              <a:gd name="T10" fmla="*/ 0 h 112"/>
              <a:gd name="T11" fmla="*/ 1431 w 1431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1" h="112">
                <a:moveTo>
                  <a:pt x="1431" y="0"/>
                </a:moveTo>
                <a:cubicBezTo>
                  <a:pt x="1306" y="19"/>
                  <a:pt x="918" y="112"/>
                  <a:pt x="680" y="112"/>
                </a:cubicBezTo>
                <a:cubicBezTo>
                  <a:pt x="442" y="112"/>
                  <a:pt x="142" y="23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75" name="Freeform 130"/>
          <p:cNvSpPr>
            <a:spLocks/>
          </p:cNvSpPr>
          <p:nvPr/>
        </p:nvSpPr>
        <p:spPr bwMode="auto">
          <a:xfrm>
            <a:off x="2895600" y="33766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76" name="Freeform 131"/>
          <p:cNvSpPr>
            <a:spLocks/>
          </p:cNvSpPr>
          <p:nvPr/>
        </p:nvSpPr>
        <p:spPr bwMode="auto">
          <a:xfrm rot="10800000">
            <a:off x="3048000" y="35290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77" name="Text Box 132"/>
          <p:cNvSpPr txBox="1">
            <a:spLocks noChangeArrowheads="1"/>
          </p:cNvSpPr>
          <p:nvPr/>
        </p:nvSpPr>
        <p:spPr bwMode="auto">
          <a:xfrm>
            <a:off x="3930651" y="3276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9278" name="Text Box 133"/>
          <p:cNvSpPr txBox="1">
            <a:spLocks noChangeArrowheads="1"/>
          </p:cNvSpPr>
          <p:nvPr/>
        </p:nvSpPr>
        <p:spPr bwMode="auto">
          <a:xfrm>
            <a:off x="5454651" y="3276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279" name="Text Box 134"/>
          <p:cNvSpPr txBox="1">
            <a:spLocks noChangeArrowheads="1"/>
          </p:cNvSpPr>
          <p:nvPr/>
        </p:nvSpPr>
        <p:spPr bwMode="auto">
          <a:xfrm>
            <a:off x="6978651" y="3276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9280" name="Text Box 135"/>
          <p:cNvSpPr txBox="1">
            <a:spLocks noChangeArrowheads="1"/>
          </p:cNvSpPr>
          <p:nvPr/>
        </p:nvSpPr>
        <p:spPr bwMode="auto">
          <a:xfrm>
            <a:off x="8502651" y="4267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9281" name="Text Box 136"/>
          <p:cNvSpPr txBox="1">
            <a:spLocks noChangeArrowheads="1"/>
          </p:cNvSpPr>
          <p:nvPr/>
        </p:nvSpPr>
        <p:spPr bwMode="auto">
          <a:xfrm>
            <a:off x="8496301" y="38338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p</a:t>
            </a:r>
          </a:p>
        </p:txBody>
      </p:sp>
      <p:sp>
        <p:nvSpPr>
          <p:cNvPr id="9282" name="Rectangle 138"/>
          <p:cNvSpPr>
            <a:spLocks noChangeArrowheads="1"/>
          </p:cNvSpPr>
          <p:nvPr/>
        </p:nvSpPr>
        <p:spPr bwMode="auto">
          <a:xfrm>
            <a:off x="3657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83" name="Rectangle 139"/>
          <p:cNvSpPr>
            <a:spLocks noChangeArrowheads="1"/>
          </p:cNvSpPr>
          <p:nvPr/>
        </p:nvSpPr>
        <p:spPr bwMode="auto">
          <a:xfrm>
            <a:off x="3962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84" name="Rectangle 140"/>
          <p:cNvSpPr>
            <a:spLocks noChangeArrowheads="1"/>
          </p:cNvSpPr>
          <p:nvPr/>
        </p:nvSpPr>
        <p:spPr bwMode="auto">
          <a:xfrm>
            <a:off x="4267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85" name="Freeform 141"/>
          <p:cNvSpPr>
            <a:spLocks/>
          </p:cNvSpPr>
          <p:nvPr/>
        </p:nvSpPr>
        <p:spPr bwMode="auto">
          <a:xfrm>
            <a:off x="4419600" y="54991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86" name="Rectangle 142"/>
          <p:cNvSpPr>
            <a:spLocks noChangeArrowheads="1"/>
          </p:cNvSpPr>
          <p:nvPr/>
        </p:nvSpPr>
        <p:spPr bwMode="auto">
          <a:xfrm>
            <a:off x="5181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87" name="Rectangle 143"/>
          <p:cNvSpPr>
            <a:spLocks noChangeArrowheads="1"/>
          </p:cNvSpPr>
          <p:nvPr/>
        </p:nvSpPr>
        <p:spPr bwMode="auto">
          <a:xfrm>
            <a:off x="5486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88" name="Rectangle 144"/>
          <p:cNvSpPr>
            <a:spLocks noChangeArrowheads="1"/>
          </p:cNvSpPr>
          <p:nvPr/>
        </p:nvSpPr>
        <p:spPr bwMode="auto">
          <a:xfrm>
            <a:off x="5791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89" name="Freeform 145"/>
          <p:cNvSpPr>
            <a:spLocks/>
          </p:cNvSpPr>
          <p:nvPr/>
        </p:nvSpPr>
        <p:spPr bwMode="auto">
          <a:xfrm>
            <a:off x="5943600" y="54991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90" name="Rectangle 146"/>
          <p:cNvSpPr>
            <a:spLocks noChangeArrowheads="1"/>
          </p:cNvSpPr>
          <p:nvPr/>
        </p:nvSpPr>
        <p:spPr bwMode="auto">
          <a:xfrm>
            <a:off x="6705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91" name="Rectangle 147"/>
          <p:cNvSpPr>
            <a:spLocks noChangeArrowheads="1"/>
          </p:cNvSpPr>
          <p:nvPr/>
        </p:nvSpPr>
        <p:spPr bwMode="auto">
          <a:xfrm>
            <a:off x="7010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92" name="Rectangle 148"/>
          <p:cNvSpPr>
            <a:spLocks noChangeArrowheads="1"/>
          </p:cNvSpPr>
          <p:nvPr/>
        </p:nvSpPr>
        <p:spPr bwMode="auto">
          <a:xfrm>
            <a:off x="7315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93" name="Freeform 153"/>
          <p:cNvSpPr>
            <a:spLocks/>
          </p:cNvSpPr>
          <p:nvPr/>
        </p:nvSpPr>
        <p:spPr bwMode="auto">
          <a:xfrm rot="10800000">
            <a:off x="4572000" y="56515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94" name="Freeform 154"/>
          <p:cNvSpPr>
            <a:spLocks/>
          </p:cNvSpPr>
          <p:nvPr/>
        </p:nvSpPr>
        <p:spPr bwMode="auto">
          <a:xfrm rot="10800000">
            <a:off x="6096000" y="56372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95" name="Rectangle 160"/>
          <p:cNvSpPr>
            <a:spLocks noChangeArrowheads="1"/>
          </p:cNvSpPr>
          <p:nvPr/>
        </p:nvSpPr>
        <p:spPr bwMode="auto">
          <a:xfrm>
            <a:off x="8229600" y="54991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96" name="Rectangle 161"/>
          <p:cNvSpPr>
            <a:spLocks noChangeArrowheads="1"/>
          </p:cNvSpPr>
          <p:nvPr/>
        </p:nvSpPr>
        <p:spPr bwMode="auto">
          <a:xfrm>
            <a:off x="2743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97" name="Freeform 164"/>
          <p:cNvSpPr>
            <a:spLocks/>
          </p:cNvSpPr>
          <p:nvPr/>
        </p:nvSpPr>
        <p:spPr bwMode="auto">
          <a:xfrm>
            <a:off x="2895600" y="54848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98" name="Freeform 165"/>
          <p:cNvSpPr>
            <a:spLocks/>
          </p:cNvSpPr>
          <p:nvPr/>
        </p:nvSpPr>
        <p:spPr bwMode="auto">
          <a:xfrm rot="10800000">
            <a:off x="3048000" y="56372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99" name="Text Box 166"/>
          <p:cNvSpPr txBox="1">
            <a:spLocks noChangeArrowheads="1"/>
          </p:cNvSpPr>
          <p:nvPr/>
        </p:nvSpPr>
        <p:spPr bwMode="auto">
          <a:xfrm>
            <a:off x="3930651" y="53848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9300" name="Text Box 167"/>
          <p:cNvSpPr txBox="1">
            <a:spLocks noChangeArrowheads="1"/>
          </p:cNvSpPr>
          <p:nvPr/>
        </p:nvSpPr>
        <p:spPr bwMode="auto">
          <a:xfrm>
            <a:off x="5454651" y="53848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301" name="Text Box 168"/>
          <p:cNvSpPr txBox="1">
            <a:spLocks noChangeArrowheads="1"/>
          </p:cNvSpPr>
          <p:nvPr/>
        </p:nvSpPr>
        <p:spPr bwMode="auto">
          <a:xfrm>
            <a:off x="6978651" y="53848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9302" name="Freeform 171"/>
          <p:cNvSpPr>
            <a:spLocks/>
          </p:cNvSpPr>
          <p:nvPr/>
        </p:nvSpPr>
        <p:spPr bwMode="auto">
          <a:xfrm>
            <a:off x="7467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303" name="Freeform 172"/>
          <p:cNvSpPr>
            <a:spLocks/>
          </p:cNvSpPr>
          <p:nvPr/>
        </p:nvSpPr>
        <p:spPr bwMode="auto">
          <a:xfrm rot="10800000">
            <a:off x="7620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1393198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Deletion Algorithm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b="1"/>
              <a:t>Algorithm </a:t>
            </a:r>
            <a:r>
              <a:rPr lang="en-US" altLang="lv-LV">
                <a:solidFill>
                  <a:schemeClr val="tx2"/>
                </a:solidFill>
              </a:rPr>
              <a:t>remove</a:t>
            </a:r>
            <a:r>
              <a:rPr lang="en-US" altLang="lv-LV"/>
              <a:t>(p):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/>
              <a:t>	u = p</a:t>
            </a:r>
            <a:r>
              <a:rPr lang="en-US" altLang="lv-LV">
                <a:sym typeface="Symbol" panose="05050102010706020507" pitchFamily="18" charset="2"/>
              </a:rPr>
              <a:t></a:t>
            </a:r>
            <a:r>
              <a:rPr lang="en-US" altLang="lv-LV"/>
              <a:t>prev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/>
              <a:t>	w = p</a:t>
            </a:r>
            <a:r>
              <a:rPr lang="en-US" altLang="lv-LV">
                <a:sym typeface="Symbol" panose="05050102010706020507" pitchFamily="18" charset="2"/>
              </a:rPr>
              <a:t></a:t>
            </a:r>
            <a:r>
              <a:rPr lang="en-US" altLang="lv-LV"/>
              <a:t>next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/>
              <a:t>	u</a:t>
            </a:r>
            <a:r>
              <a:rPr lang="en-US" altLang="lv-LV">
                <a:sym typeface="Symbol" panose="05050102010706020507" pitchFamily="18" charset="2"/>
              </a:rPr>
              <a:t></a:t>
            </a:r>
            <a:r>
              <a:rPr lang="en-US" altLang="lv-LV"/>
              <a:t>next = w</a:t>
            </a:r>
            <a:r>
              <a:rPr lang="en-US" altLang="lv-LV">
                <a:solidFill>
                  <a:srgbClr val="2C61F6"/>
                </a:solidFill>
              </a:rPr>
              <a:t> {linking out p}</a:t>
            </a:r>
            <a:endParaRPr lang="en-US" altLang="lv-LV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/>
              <a:t>	w</a:t>
            </a:r>
            <a:r>
              <a:rPr lang="en-US" altLang="lv-LV">
                <a:sym typeface="Symbol" panose="05050102010706020507" pitchFamily="18" charset="2"/>
              </a:rPr>
              <a:t></a:t>
            </a:r>
            <a:r>
              <a:rPr lang="en-US" altLang="lv-LV"/>
              <a:t>prev = u </a:t>
            </a:r>
            <a:endParaRPr lang="en-US" altLang="lv-LV">
              <a:solidFill>
                <a:srgbClr val="2C61F6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lv-LV"/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1173C8E-9E9F-44A9-91F3-C8CC3893DD7D}" type="slidenum">
              <a:rPr lang="en-US" altLang="lv-LV" sz="1400"/>
              <a:pPr eaLnBrk="1" hangingPunct="1"/>
              <a:t>19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241288064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The Array List ADT</a:t>
            </a:r>
          </a:p>
        </p:txBody>
      </p:sp>
      <p:sp>
        <p:nvSpPr>
          <p:cNvPr id="38915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400" dirty="0"/>
              <a:t>The  </a:t>
            </a:r>
            <a:r>
              <a:rPr lang="en-US" sz="2400" dirty="0">
                <a:solidFill>
                  <a:schemeClr val="tx2"/>
                </a:solidFill>
              </a:rPr>
              <a:t>Vector</a:t>
            </a:r>
            <a:r>
              <a:rPr lang="en-US" sz="2400" dirty="0"/>
              <a:t> or </a:t>
            </a:r>
            <a:r>
              <a:rPr lang="en-US" sz="2400" dirty="0">
                <a:solidFill>
                  <a:schemeClr val="tx2"/>
                </a:solidFill>
              </a:rPr>
              <a:t>Array List</a:t>
            </a:r>
            <a:r>
              <a:rPr lang="en-US" sz="2400" dirty="0"/>
              <a:t> ADT extends the notion of array by storing a sequence of objects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400" dirty="0"/>
              <a:t>An element can be accessed, inserted or removed by specifying its </a:t>
            </a:r>
            <a:r>
              <a:rPr lang="en-US" sz="2400" dirty="0">
                <a:solidFill>
                  <a:schemeClr val="tx2"/>
                </a:solidFill>
              </a:rPr>
              <a:t>index</a:t>
            </a:r>
            <a:r>
              <a:rPr lang="en-US" sz="2400" dirty="0"/>
              <a:t> (number of elements preceding it)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400" dirty="0"/>
              <a:t>An exception is thrown if an incorrect index is given (e.g., a negative index</a:t>
            </a:r>
            <a:r>
              <a:rPr lang="en-US" sz="2400" dirty="0" smtClean="0"/>
              <a:t>)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lv-LV" sz="2000" dirty="0"/>
              <a:t>Main methods:</a:t>
            </a:r>
          </a:p>
          <a:p>
            <a:pPr lvl="1" eaLnBrk="1" hangingPunct="1"/>
            <a:r>
              <a:rPr lang="en-US" altLang="lv-LV" sz="2000" dirty="0">
                <a:solidFill>
                  <a:schemeClr val="tx2"/>
                </a:solidFill>
              </a:rPr>
              <a:t>at</a:t>
            </a:r>
            <a:r>
              <a:rPr lang="en-US" altLang="lv-LV" sz="2000" dirty="0"/>
              <a:t>(integer </a:t>
            </a:r>
            <a:r>
              <a:rPr lang="en-US" altLang="lv-LV" sz="2000" dirty="0" err="1"/>
              <a:t>i</a:t>
            </a:r>
            <a:r>
              <a:rPr lang="en-US" altLang="lv-LV" sz="2000" dirty="0"/>
              <a:t>): returns the element at index </a:t>
            </a:r>
            <a:r>
              <a:rPr lang="en-US" altLang="lv-LV" sz="2000" dirty="0" err="1"/>
              <a:t>i</a:t>
            </a:r>
            <a:r>
              <a:rPr lang="en-US" altLang="lv-LV" sz="2000" dirty="0"/>
              <a:t> without removing it</a:t>
            </a:r>
          </a:p>
          <a:p>
            <a:pPr lvl="1" eaLnBrk="1" hangingPunct="1"/>
            <a:r>
              <a:rPr lang="en-US" altLang="lv-LV" sz="2000" dirty="0">
                <a:solidFill>
                  <a:schemeClr val="tx2"/>
                </a:solidFill>
              </a:rPr>
              <a:t>set</a:t>
            </a:r>
            <a:r>
              <a:rPr lang="en-US" altLang="lv-LV" sz="2000" dirty="0"/>
              <a:t>(integer </a:t>
            </a:r>
            <a:r>
              <a:rPr lang="en-US" altLang="lv-LV" sz="2000" dirty="0" err="1"/>
              <a:t>i</a:t>
            </a:r>
            <a:r>
              <a:rPr lang="en-US" altLang="lv-LV" sz="2000" dirty="0"/>
              <a:t>, object o): replace the element at index </a:t>
            </a:r>
            <a:r>
              <a:rPr lang="en-US" altLang="lv-LV" sz="2000" dirty="0" err="1"/>
              <a:t>i</a:t>
            </a:r>
            <a:r>
              <a:rPr lang="en-US" altLang="lv-LV" sz="2000" dirty="0"/>
              <a:t> with o</a:t>
            </a:r>
          </a:p>
          <a:p>
            <a:pPr lvl="1" eaLnBrk="1" hangingPunct="1"/>
            <a:r>
              <a:rPr lang="en-US" altLang="lv-LV" sz="2000" dirty="0">
                <a:solidFill>
                  <a:schemeClr val="tx2"/>
                </a:solidFill>
              </a:rPr>
              <a:t>insert</a:t>
            </a:r>
            <a:r>
              <a:rPr lang="en-US" altLang="lv-LV" sz="2000" dirty="0"/>
              <a:t>(integer </a:t>
            </a:r>
            <a:r>
              <a:rPr lang="en-US" altLang="lv-LV" sz="2000" dirty="0" err="1"/>
              <a:t>i</a:t>
            </a:r>
            <a:r>
              <a:rPr lang="en-US" altLang="lv-LV" sz="2000" dirty="0"/>
              <a:t>, object o): insert a new element o to have index </a:t>
            </a:r>
            <a:r>
              <a:rPr lang="en-US" altLang="lv-LV" sz="2000" dirty="0" err="1"/>
              <a:t>i</a:t>
            </a:r>
            <a:endParaRPr lang="en-US" altLang="lv-LV" sz="2000" dirty="0"/>
          </a:p>
          <a:p>
            <a:pPr lvl="1" eaLnBrk="1" hangingPunct="1"/>
            <a:r>
              <a:rPr lang="en-US" altLang="lv-LV" sz="2000" dirty="0">
                <a:solidFill>
                  <a:schemeClr val="tx2"/>
                </a:solidFill>
              </a:rPr>
              <a:t>erase</a:t>
            </a:r>
            <a:r>
              <a:rPr lang="en-US" altLang="lv-LV" sz="2000" dirty="0"/>
              <a:t>(integer </a:t>
            </a:r>
            <a:r>
              <a:rPr lang="en-US" altLang="lv-LV" sz="2000" dirty="0" err="1"/>
              <a:t>i</a:t>
            </a:r>
            <a:r>
              <a:rPr lang="en-US" altLang="lv-LV" sz="2000" dirty="0"/>
              <a:t>): removes element at index </a:t>
            </a:r>
            <a:r>
              <a:rPr lang="en-US" altLang="lv-LV" sz="2000" dirty="0" err="1"/>
              <a:t>i</a:t>
            </a:r>
            <a:endParaRPr lang="en-US" altLang="lv-LV" sz="2000" dirty="0"/>
          </a:p>
          <a:p>
            <a:pPr eaLnBrk="1" hangingPunct="1"/>
            <a:r>
              <a:rPr lang="en-US" altLang="lv-LV" sz="2000" dirty="0"/>
              <a:t>Additional methods:</a:t>
            </a:r>
          </a:p>
          <a:p>
            <a:pPr lvl="1" eaLnBrk="1" hangingPunct="1"/>
            <a:r>
              <a:rPr lang="en-US" altLang="lv-LV" sz="2000" dirty="0">
                <a:solidFill>
                  <a:schemeClr val="tx2"/>
                </a:solidFill>
              </a:rPr>
              <a:t>size</a:t>
            </a:r>
            <a:r>
              <a:rPr lang="en-US" altLang="lv-LV" sz="2000" dirty="0"/>
              <a:t>()</a:t>
            </a:r>
          </a:p>
          <a:p>
            <a:pPr lvl="1" eaLnBrk="1" hangingPunct="1"/>
            <a:r>
              <a:rPr lang="en-US" altLang="lv-LV" sz="2000" dirty="0">
                <a:solidFill>
                  <a:schemeClr val="tx2"/>
                </a:solidFill>
              </a:rPr>
              <a:t>empty</a:t>
            </a:r>
            <a:r>
              <a:rPr lang="en-US" altLang="lv-LV" sz="2000" dirty="0"/>
              <a:t>()</a:t>
            </a:r>
          </a:p>
          <a:p>
            <a:endParaRPr lang="lv-LV" dirty="0"/>
          </a:p>
        </p:txBody>
      </p:sp>
      <p:sp>
        <p:nvSpPr>
          <p:cNvPr id="4099" name="Slide Number Placeholder 6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132340D-7E1D-4F2F-96C8-9919F73CCB57}" type="slidenum">
              <a:rPr lang="en-US" altLang="lv-LV" sz="1400"/>
              <a:pPr eaLnBrk="1" hangingPunct="1"/>
              <a:t>2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3128877347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Performance</a:t>
            </a: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3000"/>
              <a:t>In the implementation of the List ADT by means of a doubly linked list</a:t>
            </a:r>
          </a:p>
          <a:p>
            <a:pPr lvl="1" eaLnBrk="1" hangingPunct="1"/>
            <a:r>
              <a:rPr lang="en-US" altLang="lv-LV" sz="2600"/>
              <a:t>The space used by a list with </a:t>
            </a:r>
            <a:r>
              <a:rPr lang="en-US" altLang="lv-LV" sz="2600" b="1" i="1">
                <a:latin typeface="Times New Roman" panose="02020603050405020304" pitchFamily="18" charset="0"/>
              </a:rPr>
              <a:t>n</a:t>
            </a:r>
            <a:r>
              <a:rPr lang="en-US" altLang="lv-LV" sz="2600"/>
              <a:t> elements is </a:t>
            </a:r>
            <a:r>
              <a:rPr lang="en-US" altLang="lv-LV" sz="2600" b="1" i="1">
                <a:latin typeface="Times New Roman" panose="02020603050405020304" pitchFamily="18" charset="0"/>
              </a:rPr>
              <a:t>O</a:t>
            </a:r>
            <a:r>
              <a:rPr lang="en-US" altLang="lv-LV" sz="2600">
                <a:latin typeface="Times New Roman" panose="02020603050405020304" pitchFamily="18" charset="0"/>
              </a:rPr>
              <a:t>(</a:t>
            </a:r>
            <a:r>
              <a:rPr lang="en-US" altLang="lv-LV" sz="2600" b="1" i="1">
                <a:latin typeface="Times New Roman" panose="02020603050405020304" pitchFamily="18" charset="0"/>
              </a:rPr>
              <a:t>n</a:t>
            </a:r>
            <a:r>
              <a:rPr lang="en-US" altLang="lv-LV" sz="2600"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lv-LV" sz="2600"/>
              <a:t>The space used by each position of the list is </a:t>
            </a:r>
            <a:r>
              <a:rPr lang="en-US" altLang="lv-LV" sz="2600" b="1" i="1">
                <a:latin typeface="Times New Roman" panose="02020603050405020304" pitchFamily="18" charset="0"/>
              </a:rPr>
              <a:t>O</a:t>
            </a:r>
            <a:r>
              <a:rPr lang="en-US" altLang="lv-LV" sz="2600">
                <a:latin typeface="Times New Roman" panose="02020603050405020304" pitchFamily="18" charset="0"/>
              </a:rPr>
              <a:t>(1)</a:t>
            </a:r>
            <a:endParaRPr lang="en-US" altLang="lv-LV" sz="2600"/>
          </a:p>
          <a:p>
            <a:pPr lvl="1" eaLnBrk="1" hangingPunct="1"/>
            <a:r>
              <a:rPr lang="en-US" altLang="lv-LV" sz="2600"/>
              <a:t>All the operations of the List ADT run in </a:t>
            </a:r>
            <a:r>
              <a:rPr lang="en-US" altLang="lv-LV" sz="2600" b="1" i="1">
                <a:latin typeface="Times New Roman" panose="02020603050405020304" pitchFamily="18" charset="0"/>
              </a:rPr>
              <a:t>O</a:t>
            </a:r>
            <a:r>
              <a:rPr lang="en-US" altLang="lv-LV" sz="2600">
                <a:latin typeface="Times New Roman" panose="02020603050405020304" pitchFamily="18" charset="0"/>
              </a:rPr>
              <a:t>(1)</a:t>
            </a:r>
            <a:r>
              <a:rPr lang="en-US" altLang="lv-LV" sz="2600"/>
              <a:t> time</a:t>
            </a:r>
          </a:p>
          <a:p>
            <a:pPr lvl="1" eaLnBrk="1" hangingPunct="1"/>
            <a:r>
              <a:rPr lang="en-US" altLang="lv-LV" sz="2600"/>
              <a:t>Operation element() of the </a:t>
            </a:r>
            <a:br>
              <a:rPr lang="en-US" altLang="lv-LV" sz="2600"/>
            </a:br>
            <a:r>
              <a:rPr lang="en-US" altLang="lv-LV" sz="2600"/>
              <a:t>Position ADT runs in </a:t>
            </a:r>
            <a:r>
              <a:rPr lang="en-US" altLang="lv-LV" sz="2600" b="1" i="1">
                <a:latin typeface="Times New Roman" panose="02020603050405020304" pitchFamily="18" charset="0"/>
              </a:rPr>
              <a:t>O</a:t>
            </a:r>
            <a:r>
              <a:rPr lang="en-US" altLang="lv-LV" sz="2600">
                <a:latin typeface="Times New Roman" panose="02020603050405020304" pitchFamily="18" charset="0"/>
              </a:rPr>
              <a:t>(1)</a:t>
            </a:r>
            <a:r>
              <a:rPr lang="en-US" altLang="lv-LV" sz="2600"/>
              <a:t> time</a:t>
            </a: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FDA2C59-8BED-4EE7-A7F3-FA493D3185FC}" type="slidenum">
              <a:rPr lang="en-US" altLang="lv-LV" sz="1400"/>
              <a:pPr eaLnBrk="1" hangingPunct="1"/>
              <a:t>20</a:t>
            </a:fld>
            <a:endParaRPr lang="en-US" altLang="lv-LV" sz="1400" dirty="0"/>
          </a:p>
        </p:txBody>
      </p:sp>
    </p:spTree>
    <p:extLst>
      <p:ext uri="{BB962C8B-B14F-4D97-AF65-F5344CB8AC3E}">
        <p14:creationId xmlns:p14="http://schemas.microsoft.com/office/powerpoint/2010/main" val="79943222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After Insert – </a:t>
            </a:r>
            <a:r>
              <a:rPr lang="en-US" altLang="lv-LV" dirty="0" err="1" smtClean="0"/>
              <a:t>Upheap</a:t>
            </a:r>
            <a:r>
              <a:rPr lang="en-US" altLang="lv-LV" dirty="0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315200" y="1752600"/>
            <a:ext cx="4267200" cy="4724400"/>
          </a:xfrm>
        </p:spPr>
        <p:txBody>
          <a:bodyPr/>
          <a:lstStyle/>
          <a:p>
            <a:pPr eaLnBrk="1" hangingPunct="1"/>
            <a:r>
              <a:rPr lang="en-US" altLang="lv-LV" sz="2000" dirty="0"/>
              <a:t>After the insertion of a new key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2000" dirty="0"/>
              <a:t>, the heap-order property may be violated</a:t>
            </a:r>
          </a:p>
          <a:p>
            <a:pPr eaLnBrk="1" hangingPunct="1"/>
            <a:r>
              <a:rPr lang="en-US" altLang="lv-LV" sz="2000" dirty="0"/>
              <a:t>Algorithm </a:t>
            </a:r>
            <a:r>
              <a:rPr lang="en-US" altLang="lv-LV" sz="2000" dirty="0" err="1"/>
              <a:t>upheap</a:t>
            </a:r>
            <a:r>
              <a:rPr lang="en-US" altLang="lv-LV" sz="2000" dirty="0"/>
              <a:t> restores the heap-order property by swapping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2000" dirty="0"/>
              <a:t> along an upward path from the insertion node</a:t>
            </a:r>
          </a:p>
          <a:p>
            <a:pPr eaLnBrk="1" hangingPunct="1"/>
            <a:r>
              <a:rPr lang="en-US" altLang="lv-LV" sz="2000" dirty="0" err="1"/>
              <a:t>Upheap</a:t>
            </a:r>
            <a:r>
              <a:rPr lang="en-US" altLang="lv-LV" sz="2000" dirty="0"/>
              <a:t> terminates when the key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2000" dirty="0"/>
              <a:t> reaches the root or a node whose parent has a key smaller than or equal to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2000" dirty="0"/>
              <a:t> </a:t>
            </a:r>
          </a:p>
          <a:p>
            <a:pPr eaLnBrk="1" hangingPunct="1"/>
            <a:r>
              <a:rPr lang="en-US" altLang="lv-LV" sz="2000" dirty="0"/>
              <a:t>Since a heap has height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</a:rPr>
              <a:t>(log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dirty="0">
                <a:latin typeface="Times New Roman" panose="02020603050405020304" pitchFamily="18" charset="0"/>
              </a:rPr>
              <a:t>)</a:t>
            </a:r>
            <a:r>
              <a:rPr lang="en-US" altLang="lv-LV" sz="2000" dirty="0"/>
              <a:t>, </a:t>
            </a:r>
            <a:r>
              <a:rPr lang="en-US" altLang="lv-LV" sz="2000" dirty="0" err="1"/>
              <a:t>upheap</a:t>
            </a:r>
            <a:r>
              <a:rPr lang="en-US" altLang="lv-LV" sz="2000" dirty="0"/>
              <a:t> runs in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</a:rPr>
              <a:t>(log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dirty="0">
                <a:latin typeface="Times New Roman" panose="02020603050405020304" pitchFamily="18" charset="0"/>
              </a:rPr>
              <a:t>)</a:t>
            </a:r>
            <a:r>
              <a:rPr lang="en-US" altLang="lv-LV" sz="2000" dirty="0"/>
              <a:t> time</a:t>
            </a:r>
          </a:p>
          <a:p>
            <a:endParaRPr lang="lv-LV" sz="2000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1962150"/>
            <a:ext cx="614146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422950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After Removal – </a:t>
            </a:r>
            <a:r>
              <a:rPr lang="en-US" altLang="lv-LV" dirty="0" err="1" smtClean="0"/>
              <a:t>Downheap</a:t>
            </a:r>
            <a:r>
              <a:rPr lang="en-US" altLang="lv-LV" dirty="0" smtClean="0"/>
              <a:t>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7620000" y="1752600"/>
            <a:ext cx="3962400" cy="4572000"/>
          </a:xfrm>
        </p:spPr>
        <p:txBody>
          <a:bodyPr/>
          <a:lstStyle/>
          <a:p>
            <a:pPr eaLnBrk="1" hangingPunct="1"/>
            <a:r>
              <a:rPr lang="en-US" altLang="lv-LV" sz="2000" dirty="0"/>
              <a:t>After replacing the root key with the key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2000" dirty="0"/>
              <a:t> of the last node, the heap-order property may be violated</a:t>
            </a:r>
          </a:p>
          <a:p>
            <a:pPr eaLnBrk="1" hangingPunct="1"/>
            <a:r>
              <a:rPr lang="en-US" altLang="lv-LV" sz="2000" dirty="0"/>
              <a:t>Algorithm </a:t>
            </a:r>
            <a:r>
              <a:rPr lang="en-US" altLang="lv-LV" sz="2000" dirty="0" err="1"/>
              <a:t>downheap</a:t>
            </a:r>
            <a:r>
              <a:rPr lang="en-US" altLang="lv-LV" sz="2000" dirty="0"/>
              <a:t> restores the heap-order property by swapping key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2000" dirty="0"/>
              <a:t> along a downward path from the root</a:t>
            </a:r>
          </a:p>
          <a:p>
            <a:pPr eaLnBrk="1" hangingPunct="1"/>
            <a:r>
              <a:rPr lang="en-US" altLang="lv-LV" sz="2000" dirty="0" err="1"/>
              <a:t>Upheap</a:t>
            </a:r>
            <a:r>
              <a:rPr lang="en-US" altLang="lv-LV" sz="2000" dirty="0"/>
              <a:t> terminates when key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2000" dirty="0"/>
              <a:t> reaches a leaf or a node whose children have keys greater than or equal to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2000" dirty="0"/>
              <a:t> </a:t>
            </a:r>
          </a:p>
          <a:p>
            <a:pPr eaLnBrk="1" hangingPunct="1"/>
            <a:r>
              <a:rPr lang="en-US" altLang="lv-LV" sz="2000" dirty="0"/>
              <a:t>Since a heap has height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</a:rPr>
              <a:t>(log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dirty="0">
                <a:latin typeface="Times New Roman" panose="02020603050405020304" pitchFamily="18" charset="0"/>
              </a:rPr>
              <a:t>)</a:t>
            </a:r>
            <a:r>
              <a:rPr lang="en-US" altLang="lv-LV" sz="2000" dirty="0"/>
              <a:t>, </a:t>
            </a:r>
            <a:r>
              <a:rPr lang="en-US" altLang="lv-LV" sz="2000" dirty="0" err="1"/>
              <a:t>downheap</a:t>
            </a:r>
            <a:r>
              <a:rPr lang="en-US" altLang="lv-LV" sz="2000" dirty="0"/>
              <a:t> runs in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</a:rPr>
              <a:t>(log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dirty="0">
                <a:latin typeface="Times New Roman" panose="02020603050405020304" pitchFamily="18" charset="0"/>
              </a:rPr>
              <a:t>)</a:t>
            </a:r>
            <a:r>
              <a:rPr lang="en-US" altLang="lv-LV" sz="2000" dirty="0"/>
              <a:t> time</a:t>
            </a:r>
          </a:p>
          <a:p>
            <a:endParaRPr lang="lv-LV" sz="2000" dirty="0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237" y="1905000"/>
            <a:ext cx="6350576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806425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pitchFamily="34" charset="0"/>
                <a:cs typeface="Calibri" pitchFamily="34" charset="0"/>
              </a:rPr>
              <a:t>Objectives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Looking ahead – in this chapter, we’ll consider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Graph Representation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Graph Traversals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Shortest Paths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Cycle Detection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Spanning Trees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Connectivity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63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Topological Sort</a:t>
            </a:r>
          </a:p>
          <a:p>
            <a:r>
              <a:rPr lang="en-US" dirty="0" smtClean="0"/>
              <a:t>Networks</a:t>
            </a:r>
          </a:p>
          <a:p>
            <a:r>
              <a:rPr lang="en-US" dirty="0" smtClean="0"/>
              <a:t>Matching</a:t>
            </a:r>
          </a:p>
          <a:p>
            <a:r>
              <a:rPr lang="en-US" dirty="0" smtClean="0"/>
              <a:t>Eulerian and Hamiltonian Graphs</a:t>
            </a:r>
          </a:p>
          <a:p>
            <a:r>
              <a:rPr lang="en-US" dirty="0" smtClean="0"/>
              <a:t>Graph Coloring</a:t>
            </a:r>
          </a:p>
          <a:p>
            <a:r>
              <a:rPr lang="en-US" dirty="0" smtClean="0"/>
              <a:t>NP-Complete Problems in Graph Theory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89910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Introductory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Although trees are quite flexible, they have an inherent limitation in that they can only express hierarchical structures</a:t>
            </a:r>
          </a:p>
          <a:p>
            <a:r>
              <a:rPr lang="en-US" dirty="0" smtClean="0"/>
              <a:t>Fortunately, we can generalize a tree to form a </a:t>
            </a:r>
            <a:r>
              <a:rPr lang="en-US" b="1" i="1" dirty="0" smtClean="0"/>
              <a:t>graph</a:t>
            </a:r>
            <a:r>
              <a:rPr lang="en-US" dirty="0" smtClean="0"/>
              <a:t>, in which this limitation is removed</a:t>
            </a:r>
          </a:p>
          <a:p>
            <a:r>
              <a:rPr lang="en-US" dirty="0" smtClean="0"/>
              <a:t>Informally, a graph is a collection of nodes and the connections between them</a:t>
            </a:r>
          </a:p>
          <a:p>
            <a:r>
              <a:rPr lang="en-US" dirty="0" smtClean="0"/>
              <a:t>Figure 8.1 illustrates some examples of graphs; notice there is typically no limitation on the number of vertices or edges</a:t>
            </a:r>
          </a:p>
          <a:p>
            <a:r>
              <a:rPr lang="en-US" dirty="0" smtClean="0"/>
              <a:t>Consequently, graphs are extremely versatile and applicable to a wide variety of situations</a:t>
            </a:r>
          </a:p>
          <a:p>
            <a:r>
              <a:rPr lang="en-US" dirty="0"/>
              <a:t>Graph theory has developed into a sophisticated field of study since its origins in the early </a:t>
            </a:r>
            <a:r>
              <a:rPr lang="en-US" dirty="0" err="1" smtClean="0"/>
              <a:t>1700s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34343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Introductory Remarks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spcBef>
                <a:spcPts val="1200"/>
              </a:spcBef>
              <a:buNone/>
            </a:pP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52600"/>
            <a:ext cx="69342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812544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Introductory Remarks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And, while many results are theoretical, the applications of graphs are numerous and worth consideration</a:t>
            </a:r>
          </a:p>
          <a:p>
            <a:r>
              <a:rPr lang="en-US" dirty="0" smtClean="0"/>
              <a:t>First, though, we need to consider some definitions</a:t>
            </a:r>
          </a:p>
          <a:p>
            <a:r>
              <a:rPr lang="en-US" dirty="0"/>
              <a:t>A </a:t>
            </a:r>
            <a:r>
              <a:rPr lang="en-US" b="1" i="1" dirty="0" smtClean="0"/>
              <a:t>simple graph</a:t>
            </a:r>
            <a:r>
              <a:rPr lang="en-US" dirty="0" smtClean="0"/>
              <a:t> </a:t>
            </a:r>
            <a:r>
              <a:rPr lang="en-US" i="1" dirty="0"/>
              <a:t>G</a:t>
            </a:r>
            <a:r>
              <a:rPr lang="en-US" dirty="0"/>
              <a:t> = (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) consists of a (finite) set denoted by 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dirty="0"/>
              <a:t>a collection 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dirty="0" smtClean="0"/>
              <a:t>of </a:t>
            </a:r>
            <a:r>
              <a:rPr lang="en-US" dirty="0"/>
              <a:t>unordered pairs {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} of distinct elements from </a:t>
            </a:r>
            <a:r>
              <a:rPr lang="en-US" i="1" dirty="0" smtClean="0"/>
              <a:t>V</a:t>
            </a:r>
          </a:p>
          <a:p>
            <a:r>
              <a:rPr lang="en-US" dirty="0" smtClean="0"/>
              <a:t>Each </a:t>
            </a:r>
            <a:r>
              <a:rPr lang="en-US" dirty="0"/>
              <a:t>element of </a:t>
            </a:r>
            <a:r>
              <a:rPr lang="en-US" i="1" dirty="0"/>
              <a:t>V</a:t>
            </a:r>
            <a:r>
              <a:rPr lang="en-US" dirty="0"/>
              <a:t> is called a </a:t>
            </a:r>
            <a:r>
              <a:rPr lang="en-US" b="1" i="1" dirty="0"/>
              <a:t>vertex</a:t>
            </a:r>
            <a:r>
              <a:rPr lang="en-US" dirty="0"/>
              <a:t> or a </a:t>
            </a:r>
            <a:r>
              <a:rPr lang="en-US" b="1" i="1" dirty="0"/>
              <a:t>point</a:t>
            </a:r>
            <a:r>
              <a:rPr lang="en-US" dirty="0"/>
              <a:t> or a </a:t>
            </a:r>
            <a:r>
              <a:rPr lang="en-US" b="1" i="1" dirty="0"/>
              <a:t>node</a:t>
            </a:r>
            <a:r>
              <a:rPr lang="en-US" dirty="0"/>
              <a:t>, and each element of </a:t>
            </a:r>
            <a:r>
              <a:rPr lang="en-US" i="1" dirty="0"/>
              <a:t>E</a:t>
            </a:r>
            <a:r>
              <a:rPr lang="en-US" dirty="0"/>
              <a:t> is called an </a:t>
            </a:r>
            <a:r>
              <a:rPr lang="en-US" b="1" i="1" dirty="0"/>
              <a:t>edge</a:t>
            </a:r>
            <a:r>
              <a:rPr lang="en-US" dirty="0"/>
              <a:t> or a </a:t>
            </a:r>
            <a:r>
              <a:rPr lang="en-US" b="1" i="1" dirty="0"/>
              <a:t>line</a:t>
            </a:r>
            <a:r>
              <a:rPr lang="en-US" dirty="0"/>
              <a:t> or a </a:t>
            </a:r>
            <a:r>
              <a:rPr lang="en-US" b="1" i="1" dirty="0" smtClean="0"/>
              <a:t>link</a:t>
            </a:r>
          </a:p>
          <a:p>
            <a:r>
              <a:rPr lang="en-US" dirty="0"/>
              <a:t>The number of vertices, the </a:t>
            </a:r>
            <a:r>
              <a:rPr lang="en-US" b="1" i="1" dirty="0"/>
              <a:t>cardinality</a:t>
            </a:r>
            <a:r>
              <a:rPr lang="en-US" dirty="0"/>
              <a:t> of </a:t>
            </a:r>
            <a:r>
              <a:rPr lang="en-US" i="1" dirty="0"/>
              <a:t>V</a:t>
            </a:r>
            <a:r>
              <a:rPr lang="en-US" dirty="0"/>
              <a:t>, is called the </a:t>
            </a:r>
            <a:r>
              <a:rPr lang="en-US" b="1" i="1" dirty="0"/>
              <a:t>order of graph</a:t>
            </a:r>
            <a:r>
              <a:rPr lang="en-US" dirty="0"/>
              <a:t> and devoted by |</a:t>
            </a:r>
            <a:r>
              <a:rPr lang="en-US" i="1" dirty="0"/>
              <a:t>V</a:t>
            </a:r>
            <a:r>
              <a:rPr lang="en-US" dirty="0" smtClean="0"/>
              <a:t>|</a:t>
            </a:r>
          </a:p>
          <a:p>
            <a:r>
              <a:rPr lang="en-US" dirty="0" smtClean="0"/>
              <a:t>The </a:t>
            </a:r>
            <a:r>
              <a:rPr lang="en-US" dirty="0"/>
              <a:t>cardinality of 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dirty="0" smtClean="0"/>
              <a:t>called </a:t>
            </a:r>
            <a:r>
              <a:rPr lang="en-US" dirty="0"/>
              <a:t>the </a:t>
            </a:r>
            <a:r>
              <a:rPr lang="en-US" b="1" i="1" dirty="0"/>
              <a:t>size of </a:t>
            </a:r>
            <a:r>
              <a:rPr lang="en-US" b="1" i="1" dirty="0" smtClean="0"/>
              <a:t>graph</a:t>
            </a:r>
            <a:r>
              <a:rPr lang="en-US" dirty="0" smtClean="0"/>
              <a:t>, is </a:t>
            </a:r>
            <a:r>
              <a:rPr lang="en-US" dirty="0"/>
              <a:t>denoted by |</a:t>
            </a:r>
            <a:r>
              <a:rPr lang="en-US" i="1" dirty="0"/>
              <a:t>E</a:t>
            </a:r>
            <a:r>
              <a:rPr lang="en-US" dirty="0"/>
              <a:t>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60589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Introductory Remarks 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 graph </a:t>
                </a:r>
                <a:r>
                  <a:rPr lang="en-US" i="1" dirty="0"/>
                  <a:t>G</a:t>
                </a:r>
                <a:r>
                  <a:rPr lang="en-US" dirty="0"/>
                  <a:t> = (</a:t>
                </a:r>
                <a:r>
                  <a:rPr lang="en-US" i="1" dirty="0"/>
                  <a:t>V</a:t>
                </a:r>
                <a:r>
                  <a:rPr lang="en-US" dirty="0"/>
                  <a:t>, </a:t>
                </a:r>
                <a:r>
                  <a:rPr lang="en-US" i="1" dirty="0"/>
                  <a:t>E</a:t>
                </a:r>
                <a:r>
                  <a:rPr lang="en-US" dirty="0"/>
                  <a:t>) is </a:t>
                </a:r>
                <a:r>
                  <a:rPr lang="en-US" b="1" i="1" dirty="0"/>
                  <a:t>directed</a:t>
                </a:r>
                <a:r>
                  <a:rPr lang="en-US" dirty="0"/>
                  <a:t> if the edge set is composed of ordered vertex (node) </a:t>
                </a:r>
                <a:r>
                  <a:rPr lang="en-US" dirty="0" smtClean="0"/>
                  <a:t>pairs</a:t>
                </a:r>
              </a:p>
              <a:p>
                <a:r>
                  <a:rPr lang="en-US" dirty="0" smtClean="0"/>
                  <a:t>Now these definitions restrict the number of edges that can occur between any two vertices to one</a:t>
                </a:r>
              </a:p>
              <a:p>
                <a:r>
                  <a:rPr lang="en-US" dirty="0" smtClean="0"/>
                  <a:t>If we allow multiple edges between any two vertices, we have a </a:t>
                </a:r>
                <a:r>
                  <a:rPr lang="en-US" b="1" i="1" dirty="0" smtClean="0"/>
                  <a:t>multigraph</a:t>
                </a:r>
                <a:r>
                  <a:rPr lang="en-US" dirty="0" smtClean="0"/>
                  <a:t> (Figure 8.1e)</a:t>
                </a:r>
              </a:p>
              <a:p>
                <a:r>
                  <a:rPr lang="en-US" dirty="0" smtClean="0"/>
                  <a:t>Formally, a multigraph is defined as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V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E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) where </a:t>
                </a:r>
                <a:r>
                  <a:rPr lang="en-US" i="1" dirty="0" smtClean="0"/>
                  <a:t>V</a:t>
                </a:r>
                <a:r>
                  <a:rPr lang="en-US" dirty="0" smtClean="0"/>
                  <a:t> is the set </a:t>
                </a:r>
                <a:r>
                  <a:rPr lang="en-US" dirty="0"/>
                  <a:t>o</a:t>
                </a:r>
                <a:r>
                  <a:rPr lang="en-US" dirty="0" smtClean="0"/>
                  <a:t>f  vertices, </a:t>
                </a:r>
                <a:r>
                  <a:rPr lang="en-US" i="1" dirty="0" smtClean="0"/>
                  <a:t>E</a:t>
                </a:r>
                <a:r>
                  <a:rPr lang="en-US" dirty="0" smtClean="0"/>
                  <a:t> the edges, and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:</a:t>
                </a:r>
                <a:r>
                  <a:rPr lang="en-US" i="1" dirty="0" smtClean="0"/>
                  <a:t>E</a:t>
                </a:r>
                <a:r>
                  <a:rPr lang="en-US" dirty="0" smtClean="0"/>
                  <a:t> →{{</a:t>
                </a:r>
                <a:r>
                  <a:rPr lang="en-US" i="1" dirty="0" smtClean="0"/>
                  <a:t>v</a:t>
                </a:r>
                <a:r>
                  <a:rPr lang="en-US" i="1" baseline="-25000" dirty="0" smtClean="0"/>
                  <a:t>i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v</a:t>
                </a:r>
                <a:r>
                  <a:rPr lang="en-US" i="1" baseline="-25000" dirty="0" smtClean="0"/>
                  <a:t>j</a:t>
                </a:r>
                <a:r>
                  <a:rPr lang="en-US" dirty="0" smtClean="0"/>
                  <a:t>} : </a:t>
                </a:r>
                <a:r>
                  <a:rPr lang="en-US" i="1" dirty="0" smtClean="0"/>
                  <a:t>v</a:t>
                </a:r>
                <a:r>
                  <a:rPr lang="en-US" i="1" baseline="-25000" dirty="0" smtClean="0"/>
                  <a:t>i</a:t>
                </a:r>
                <a:r>
                  <a:rPr lang="en-US" dirty="0" smtClean="0"/>
                  <a:t>,</a:t>
                </a:r>
                <a:r>
                  <a:rPr lang="en-US" i="1" dirty="0" smtClean="0"/>
                  <a:t>v</a:t>
                </a:r>
                <a:r>
                  <a:rPr lang="en-US" i="1" baseline="-25000" dirty="0" smtClean="0"/>
                  <a:t>j</a:t>
                </a: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i="1" dirty="0" smtClean="0"/>
                  <a:t>V </a:t>
                </a:r>
                <a:r>
                  <a:rPr lang="en-US" dirty="0" smtClean="0"/>
                  <a:t>and </a:t>
                </a:r>
                <a:r>
                  <a:rPr lang="en-US" i="1" dirty="0" smtClean="0"/>
                  <a:t>v</a:t>
                </a:r>
                <a:r>
                  <a:rPr lang="en-US" i="1" baseline="-25000" dirty="0" smtClean="0"/>
                  <a:t>i</a:t>
                </a:r>
                <a:r>
                  <a:rPr lang="en-US" i="1" dirty="0" smtClean="0"/>
                  <a:t> ≠ v</a:t>
                </a:r>
                <a:r>
                  <a:rPr lang="en-US" i="1" baseline="-25000" dirty="0" smtClean="0"/>
                  <a:t>j</a:t>
                </a:r>
                <a:r>
                  <a:rPr lang="en-US" dirty="0" smtClean="0"/>
                  <a:t>} is a function defining edges as pairs of distinct vertices</a:t>
                </a:r>
              </a:p>
              <a:p>
                <a:r>
                  <a:rPr lang="en-US" dirty="0" smtClean="0"/>
                  <a:t>A </a:t>
                </a:r>
                <a:r>
                  <a:rPr lang="en-US" b="1" i="1" dirty="0" smtClean="0"/>
                  <a:t>pseudograph</a:t>
                </a:r>
                <a:r>
                  <a:rPr lang="en-US" dirty="0" smtClean="0"/>
                  <a:t> is a multigraph that drops the </a:t>
                </a:r>
                <a:r>
                  <a:rPr lang="en-US" i="1" dirty="0"/>
                  <a:t>v</a:t>
                </a:r>
                <a:r>
                  <a:rPr lang="en-US" i="1" baseline="-25000" dirty="0"/>
                  <a:t>i</a:t>
                </a:r>
                <a:r>
                  <a:rPr lang="en-US" i="1" dirty="0"/>
                  <a:t> ≠ </a:t>
                </a:r>
                <a:r>
                  <a:rPr lang="en-US" i="1" dirty="0" smtClean="0"/>
                  <a:t>v</a:t>
                </a:r>
                <a:r>
                  <a:rPr lang="en-US" i="1" baseline="-25000" dirty="0" smtClean="0"/>
                  <a:t>j </a:t>
                </a:r>
                <a:r>
                  <a:rPr lang="en-US" dirty="0" smtClean="0"/>
                  <a:t>condition, allowing the graph to have loops (Figure 8.1f)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0" t="-2074" r="-720" b="-593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97210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Introductory Remarks 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 </a:t>
                </a:r>
                <a:r>
                  <a:rPr lang="en-US" b="1" i="1" dirty="0" smtClean="0"/>
                  <a:t>path</a:t>
                </a:r>
                <a:r>
                  <a:rPr lang="en-US" dirty="0" smtClean="0"/>
                  <a:t> between vertices </a:t>
                </a:r>
                <a:r>
                  <a:rPr lang="en-US" i="1" dirty="0" smtClean="0"/>
                  <a:t>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v</a:t>
                </a:r>
                <a:r>
                  <a:rPr lang="en-US" i="1" baseline="-25000" dirty="0" smtClean="0"/>
                  <a:t>n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is a sequence of edges denoted </a:t>
                </a:r>
                <a:r>
                  <a:rPr lang="en-US" i="1" dirty="0" smtClean="0"/>
                  <a:t>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…, </a:t>
                </a:r>
                <a:r>
                  <a:rPr lang="en-US" i="1" dirty="0" smtClean="0"/>
                  <a:t>v</a:t>
                </a:r>
                <a:r>
                  <a:rPr lang="en-US" i="1" baseline="-25000" dirty="0" smtClean="0"/>
                  <a:t>n</a:t>
                </a:r>
                <a:r>
                  <a:rPr lang="en-US" baseline="-25000" dirty="0" smtClean="0"/>
                  <a:t>-1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v</a:t>
                </a:r>
                <a:r>
                  <a:rPr lang="en-US" i="1" baseline="-25000" dirty="0" smtClean="0"/>
                  <a:t>n</a:t>
                </a:r>
                <a:endParaRPr lang="en-US" dirty="0" smtClean="0"/>
              </a:p>
              <a:p>
                <a:r>
                  <a:rPr lang="en-US" dirty="0" smtClean="0"/>
                  <a:t>If </a:t>
                </a:r>
                <a:r>
                  <a:rPr lang="en-US" i="1" dirty="0" smtClean="0"/>
                  <a:t>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= </a:t>
                </a:r>
                <a:r>
                  <a:rPr lang="en-US" i="1" dirty="0" smtClean="0"/>
                  <a:t>v</a:t>
                </a:r>
                <a:r>
                  <a:rPr lang="en-US" i="1" baseline="-25000" dirty="0" smtClean="0"/>
                  <a:t>n</a:t>
                </a:r>
                <a:r>
                  <a:rPr lang="en-US" dirty="0" smtClean="0"/>
                  <a:t>, and the edges don’t repeat, it is a </a:t>
                </a:r>
                <a:r>
                  <a:rPr lang="en-US" b="1" i="1" dirty="0" smtClean="0"/>
                  <a:t>circuit</a:t>
                </a:r>
                <a:r>
                  <a:rPr lang="en-US" dirty="0"/>
                  <a:t> </a:t>
                </a:r>
                <a:r>
                  <a:rPr lang="en-US" dirty="0" smtClean="0"/>
                  <a:t>(Figure 8.1g); if the vertices in a circuit are different, it is a </a:t>
                </a:r>
                <a:r>
                  <a:rPr lang="en-US" b="1" i="1" dirty="0" smtClean="0"/>
                  <a:t>cycle</a:t>
                </a:r>
                <a:r>
                  <a:rPr lang="en-US" dirty="0" smtClean="0"/>
                  <a:t> (Figure 8.1h)</a:t>
                </a:r>
              </a:p>
              <a:p>
                <a:r>
                  <a:rPr lang="en-US" dirty="0" smtClean="0"/>
                  <a:t>A </a:t>
                </a:r>
                <a:r>
                  <a:rPr lang="en-US" b="1" i="1" dirty="0" smtClean="0"/>
                  <a:t>weighted graph</a:t>
                </a:r>
                <a:r>
                  <a:rPr lang="en-US" dirty="0" smtClean="0"/>
                  <a:t> assigns a value to each edge, based on contextual usage</a:t>
                </a:r>
              </a:p>
              <a:p>
                <a:r>
                  <a:rPr lang="en-US" dirty="0" smtClean="0"/>
                  <a:t>A </a:t>
                </a:r>
                <a:r>
                  <a:rPr lang="en-US" b="1" i="1" dirty="0" smtClean="0"/>
                  <a:t>complete</a:t>
                </a:r>
                <a:r>
                  <a:rPr lang="en-US" dirty="0" smtClean="0"/>
                  <a:t> graph of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vertices, denoted </a:t>
                </a:r>
                <a:r>
                  <a:rPr lang="en-US" i="1" dirty="0" smtClean="0"/>
                  <a:t>K</a:t>
                </a:r>
                <a:r>
                  <a:rPr lang="en-US" i="1" baseline="-25000" dirty="0" smtClean="0"/>
                  <a:t>n</a:t>
                </a:r>
                <a:r>
                  <a:rPr lang="en-US" dirty="0" smtClean="0"/>
                  <a:t>, has exactly one edge between each pair of vertices (Figure 8.1c)</a:t>
                </a:r>
              </a:p>
              <a:p>
                <a:r>
                  <a:rPr lang="en-US" dirty="0" smtClean="0"/>
                  <a:t>The edge count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i="1"/>
                          <m:t>E</m:t>
                        </m:r>
                      </m:e>
                    </m:d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2!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−2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</m:d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 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= </a:t>
                </a:r>
                <a:r>
                  <a:rPr lang="en-US" i="1" dirty="0" smtClean="0"/>
                  <a:t>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</m:d>
                        <m:r>
                          <a:rPr lang="en-US" b="0" i="1" baseline="30000" smtClean="0"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1649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Containers and Iterators</a:t>
            </a: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400"/>
              <a:t>An </a:t>
            </a:r>
            <a:r>
              <a:rPr lang="en-US" altLang="lv-LV" sz="2400">
                <a:solidFill>
                  <a:schemeClr val="tx2"/>
                </a:solidFill>
              </a:rPr>
              <a:t>iterator</a:t>
            </a:r>
            <a:r>
              <a:rPr lang="en-US" altLang="lv-LV" sz="2400"/>
              <a:t> abstracts the process of scanning through a collection of elements</a:t>
            </a:r>
          </a:p>
          <a:p>
            <a:pPr eaLnBrk="1" hangingPunct="1"/>
            <a:r>
              <a:rPr lang="en-US" altLang="lv-LV" sz="2400"/>
              <a:t>A </a:t>
            </a:r>
            <a:r>
              <a:rPr lang="en-US" altLang="lv-LV" sz="2400">
                <a:solidFill>
                  <a:schemeClr val="tx2"/>
                </a:solidFill>
              </a:rPr>
              <a:t>container</a:t>
            </a:r>
            <a:r>
              <a:rPr lang="en-US" altLang="lv-LV" sz="2400"/>
              <a:t> is an abstract data structure that supports element access through iterators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begin(): </a:t>
            </a:r>
            <a:r>
              <a:rPr lang="en-US" altLang="lv-LV" sz="2000"/>
              <a:t>returns an iterator to the first element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end(): </a:t>
            </a:r>
            <a:r>
              <a:rPr lang="en-US" altLang="lv-LV" sz="2000"/>
              <a:t>return an iterator to an imaginary position just after the last element</a:t>
            </a:r>
          </a:p>
          <a:p>
            <a:pPr eaLnBrk="1" hangingPunct="1"/>
            <a:r>
              <a:rPr lang="en-US" altLang="lv-LV" sz="2400"/>
              <a:t>An iterator behaves like a pointer to an element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*p: </a:t>
            </a:r>
            <a:r>
              <a:rPr lang="en-US" altLang="lv-LV" sz="2000"/>
              <a:t>returns the element referenced by this iterator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++p:</a:t>
            </a:r>
            <a:r>
              <a:rPr lang="en-US" altLang="lv-LV" sz="2000"/>
              <a:t> advances to the next element</a:t>
            </a:r>
          </a:p>
          <a:p>
            <a:pPr eaLnBrk="1" hangingPunct="1"/>
            <a:r>
              <a:rPr lang="en-US" altLang="lv-LV" sz="2400"/>
              <a:t>Extends the concept of </a:t>
            </a:r>
            <a:r>
              <a:rPr lang="en-US" altLang="lv-LV" sz="2400">
                <a:solidFill>
                  <a:schemeClr val="tx2"/>
                </a:solidFill>
              </a:rPr>
              <a:t>position</a:t>
            </a:r>
            <a:r>
              <a:rPr lang="en-US" altLang="lv-LV" sz="2400"/>
              <a:t> by adding a traversal capability</a:t>
            </a:r>
          </a:p>
        </p:txBody>
      </p:sp>
      <p:sp>
        <p:nvSpPr>
          <p:cNvPr id="4099" name="Slide Number Placeholder 6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789FC58-73DA-442C-8E89-3F2C525195EF}" type="slidenum">
              <a:rPr lang="en-US" altLang="lv-LV" sz="1400"/>
              <a:pPr eaLnBrk="1" hangingPunct="1"/>
              <a:t>3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511235545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Introductory Remarks 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 </a:t>
                </a:r>
                <a:r>
                  <a:rPr lang="en-US" b="1" i="1" dirty="0" smtClean="0"/>
                  <a:t>subgraph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 of a graph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, designated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’, is the graph (</a:t>
                </a:r>
                <a:r>
                  <a:rPr lang="en-US" i="1" dirty="0" smtClean="0"/>
                  <a:t>V</a:t>
                </a:r>
                <a:r>
                  <a:rPr lang="en-US" dirty="0" smtClean="0"/>
                  <a:t>’, </a:t>
                </a:r>
                <a:r>
                  <a:rPr lang="en-US" i="1" dirty="0" smtClean="0"/>
                  <a:t>E</a:t>
                </a:r>
                <a:r>
                  <a:rPr lang="en-US" dirty="0" smtClean="0"/>
                  <a:t>’) where </a:t>
                </a:r>
                <a:r>
                  <a:rPr lang="en-US" i="1" dirty="0" smtClean="0"/>
                  <a:t>V</a:t>
                </a:r>
                <a:r>
                  <a:rPr lang="en-US" dirty="0" smtClean="0"/>
                  <a:t>’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i="1" dirty="0" smtClean="0"/>
                  <a:t>V 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E</a:t>
                </a:r>
                <a:r>
                  <a:rPr lang="en-US" dirty="0" smtClean="0"/>
                  <a:t>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i="1" dirty="0" smtClean="0"/>
                  <a:t>E</a:t>
                </a:r>
              </a:p>
              <a:p>
                <a:r>
                  <a:rPr lang="en-US" dirty="0" smtClean="0"/>
                  <a:t>If the edges of the subgraph are defined such that </a:t>
                </a:r>
                <a:r>
                  <a:rPr lang="en-US" i="1" dirty="0" smtClean="0"/>
                  <a:t>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i="1" dirty="0" smtClean="0"/>
                  <a:t>E</a:t>
                </a:r>
                <a:r>
                  <a:rPr lang="en-US" dirty="0" smtClean="0"/>
                  <a:t> if </a:t>
                </a:r>
                <a:r>
                  <a:rPr lang="en-US" i="1" dirty="0"/>
                  <a:t>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 smtClean="0"/>
                  <a:t>E</a:t>
                </a:r>
                <a:r>
                  <a:rPr lang="en-US" dirty="0" smtClean="0"/>
                  <a:t>’, then the subgraph is said to be </a:t>
                </a:r>
                <a:r>
                  <a:rPr lang="en-US" b="1" i="1" dirty="0" smtClean="0"/>
                  <a:t>induced</a:t>
                </a:r>
                <a:r>
                  <a:rPr lang="en-US" dirty="0" smtClean="0"/>
                  <a:t> on its vertices </a:t>
                </a:r>
                <a:r>
                  <a:rPr lang="en-US" i="1" dirty="0" smtClean="0"/>
                  <a:t>V</a:t>
                </a:r>
                <a:r>
                  <a:rPr lang="en-US" dirty="0" smtClean="0"/>
                  <a:t>’</a:t>
                </a:r>
              </a:p>
              <a:p>
                <a:r>
                  <a:rPr lang="en-US" dirty="0" smtClean="0"/>
                  <a:t>Two vertices are </a:t>
                </a:r>
                <a:r>
                  <a:rPr lang="en-US" b="1" i="1" dirty="0" smtClean="0"/>
                  <a:t>adjacent</a:t>
                </a:r>
                <a:r>
                  <a:rPr lang="en-US" dirty="0"/>
                  <a:t> </a:t>
                </a:r>
                <a:r>
                  <a:rPr lang="en-US" dirty="0" smtClean="0"/>
                  <a:t>if the edge defined by them is in </a:t>
                </a:r>
                <a:r>
                  <a:rPr lang="en-US" i="1" dirty="0" smtClean="0"/>
                  <a:t>E</a:t>
                </a:r>
                <a:endParaRPr lang="en-US" dirty="0"/>
              </a:p>
              <a:p>
                <a:r>
                  <a:rPr lang="en-US" dirty="0" smtClean="0"/>
                  <a:t>That edge is called </a:t>
                </a:r>
                <a:r>
                  <a:rPr lang="en-US" b="1" i="1" dirty="0" smtClean="0"/>
                  <a:t>incident with</a:t>
                </a:r>
                <a:r>
                  <a:rPr lang="en-US" dirty="0" smtClean="0"/>
                  <a:t> the vertices</a:t>
                </a:r>
              </a:p>
              <a:p>
                <a:r>
                  <a:rPr lang="en-US" dirty="0" smtClean="0"/>
                  <a:t> The number of edges incident with a vertex </a:t>
                </a:r>
                <a:r>
                  <a:rPr lang="en-US" i="1" dirty="0" smtClean="0"/>
                  <a:t>v</a:t>
                </a:r>
                <a:r>
                  <a:rPr lang="en-US" dirty="0" smtClean="0"/>
                  <a:t>, is the </a:t>
                </a:r>
                <a:r>
                  <a:rPr lang="en-US" b="1" i="1" dirty="0" smtClean="0"/>
                  <a:t>degree</a:t>
                </a:r>
                <a:r>
                  <a:rPr lang="en-US" dirty="0" smtClean="0"/>
                  <a:t> of the vertex; if the degree is 0, </a:t>
                </a:r>
                <a:r>
                  <a:rPr lang="en-US" i="1" dirty="0" smtClean="0"/>
                  <a:t>v</a:t>
                </a:r>
                <a:r>
                  <a:rPr lang="en-US" dirty="0" smtClean="0"/>
                  <a:t> is called </a:t>
                </a:r>
                <a:r>
                  <a:rPr lang="en-US" b="1" i="1" dirty="0" smtClean="0"/>
                  <a:t>isolated</a:t>
                </a:r>
              </a:p>
              <a:p>
                <a:r>
                  <a:rPr lang="en-US" dirty="0" smtClean="0"/>
                  <a:t>Notice that the definition of a graph allows the set </a:t>
                </a:r>
                <a:r>
                  <a:rPr lang="en-US" i="1" dirty="0" smtClean="0"/>
                  <a:t>E</a:t>
                </a:r>
                <a:r>
                  <a:rPr lang="en-US" dirty="0" smtClean="0"/>
                  <a:t> to be empty, so a graph may be composed of isolated vertices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0" t="-1185" b="-3259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7100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pitchFamily="34" charset="0"/>
                <a:cs typeface="Calibri" pitchFamily="34" charset="0"/>
              </a:rPr>
              <a:t>Graph Representation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Graphs can be represented in a number of ways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One of the simplest is an </a:t>
            </a:r>
            <a:r>
              <a:rPr lang="en-US" b="1" i="1" dirty="0" smtClean="0">
                <a:latin typeface="Calibri" pitchFamily="34" charset="0"/>
                <a:cs typeface="Calibri" pitchFamily="34" charset="0"/>
              </a:rPr>
              <a:t>adjacency list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where each vertex adjacent to a give vertex is listed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This can be designed as a table (known as a </a:t>
            </a:r>
            <a:r>
              <a:rPr lang="en-US" b="1" i="1" dirty="0">
                <a:latin typeface="Calibri" pitchFamily="34" charset="0"/>
                <a:cs typeface="Calibri" pitchFamily="34" charset="0"/>
              </a:rPr>
              <a:t>star representation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or a linked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list, shown in Figure 8.2b-c on page 393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Another representation is as a matrix, which can be designed in two ways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An </a:t>
            </a:r>
            <a:r>
              <a:rPr lang="en-US" b="1" i="1" dirty="0" smtClean="0">
                <a:latin typeface="Calibri" pitchFamily="34" charset="0"/>
                <a:cs typeface="Calibri" pitchFamily="34" charset="0"/>
              </a:rPr>
              <a:t>adjacency matrix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is a </a:t>
            </a:r>
            <a:r>
              <a:rPr lang="en-US" dirty="0"/>
              <a:t>|</a:t>
            </a:r>
            <a:r>
              <a:rPr lang="en-US" i="1" dirty="0"/>
              <a:t>V</a:t>
            </a:r>
            <a:r>
              <a:rPr lang="en-US" dirty="0" smtClean="0"/>
              <a:t>| x </a:t>
            </a:r>
            <a:r>
              <a:rPr lang="en-US" dirty="0"/>
              <a:t>|</a:t>
            </a:r>
            <a:r>
              <a:rPr lang="en-US" i="1" dirty="0"/>
              <a:t>V</a:t>
            </a:r>
            <a:r>
              <a:rPr lang="en-US" dirty="0" smtClean="0"/>
              <a:t>| binary matrix where:</a:t>
            </a: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3648075" y="5548312"/>
          <a:ext cx="4597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4" imgW="4597200" imgH="990360" progId="Equation.DSMT4">
                  <p:embed/>
                </p:oleObj>
              </mc:Choice>
              <mc:Fallback>
                <p:oleObj name="Equation" r:id="rId4" imgW="4597200" imgH="99036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48075" y="5548312"/>
                        <a:ext cx="45974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56350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pitchFamily="34" charset="0"/>
                <a:cs typeface="Calibri" pitchFamily="34" charset="0"/>
              </a:rPr>
              <a:t>Graph Representation (continued)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An example of an adjacency matrix is shown in Figure 8.2d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 order of the vertices in the matrix is arbitrary, so there are n! possible matrices for a graph of 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vertices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It is also possible to generalize an adjacency matrix definition to handle a multigraph by defining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a</a:t>
            </a:r>
            <a:r>
              <a:rPr lang="en-US" i="1" baseline="-25000" dirty="0">
                <a:latin typeface="Calibri" pitchFamily="34" charset="0"/>
                <a:cs typeface="Calibri" pitchFamily="34" charset="0"/>
              </a:rPr>
              <a:t>ij</a:t>
            </a:r>
            <a:r>
              <a:rPr lang="en-US" dirty="0">
                <a:latin typeface="Calibri" pitchFamily="34" charset="0"/>
                <a:cs typeface="Calibri" pitchFamily="34" charset="0"/>
              </a:rPr>
              <a:t> = number of edges between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v</a:t>
            </a:r>
            <a:r>
              <a:rPr lang="en-US" i="1" baseline="-25000" dirty="0">
                <a:latin typeface="Calibri" pitchFamily="34" charset="0"/>
                <a:cs typeface="Calibri" pitchFamily="34" charset="0"/>
              </a:rPr>
              <a:t>i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 and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v</a:t>
            </a:r>
            <a:r>
              <a:rPr lang="en-US" i="1" baseline="-25000" dirty="0">
                <a:latin typeface="Calibri" pitchFamily="34" charset="0"/>
                <a:cs typeface="Calibri" pitchFamily="34" charset="0"/>
              </a:rPr>
              <a:t>j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 second matrix representation is based on incidences, hence the name </a:t>
            </a:r>
            <a:r>
              <a:rPr lang="en-US" b="1" i="1" dirty="0" smtClean="0">
                <a:latin typeface="Calibri" pitchFamily="34" charset="0"/>
                <a:cs typeface="Calibri" pitchFamily="34" charset="0"/>
              </a:rPr>
              <a:t>incidence matrix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An </a:t>
            </a:r>
            <a:r>
              <a:rPr lang="en-US" b="1" i="1" dirty="0" smtClean="0">
                <a:latin typeface="Calibri" pitchFamily="34" charset="0"/>
                <a:cs typeface="Calibri" pitchFamily="34" charset="0"/>
              </a:rPr>
              <a:t>incidence </a:t>
            </a:r>
            <a:r>
              <a:rPr lang="en-US" b="1" i="1" dirty="0">
                <a:latin typeface="Calibri" pitchFamily="34" charset="0"/>
                <a:cs typeface="Calibri" pitchFamily="34" charset="0"/>
              </a:rPr>
              <a:t>matrix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is a </a:t>
            </a:r>
            <a:r>
              <a:rPr lang="en-US" dirty="0"/>
              <a:t>|</a:t>
            </a:r>
            <a:r>
              <a:rPr lang="en-US" i="1" dirty="0"/>
              <a:t>V</a:t>
            </a:r>
            <a:r>
              <a:rPr lang="en-US" dirty="0"/>
              <a:t>| x </a:t>
            </a:r>
            <a:r>
              <a:rPr lang="en-US" dirty="0" smtClean="0"/>
              <a:t>|</a:t>
            </a:r>
            <a:r>
              <a:rPr lang="en-US" i="1" dirty="0" smtClean="0"/>
              <a:t>E</a:t>
            </a:r>
            <a:r>
              <a:rPr lang="en-US" dirty="0" smtClean="0"/>
              <a:t>| </a:t>
            </a:r>
            <a:r>
              <a:rPr lang="en-US" dirty="0"/>
              <a:t>binary matrix where:</a:t>
            </a:r>
          </a:p>
          <a:p>
            <a:pPr marL="0" indent="0">
              <a:buNone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3849688" y="5832475"/>
          <a:ext cx="5194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4" imgW="5194080" imgH="888840" progId="Equation.DSMT4">
                  <p:embed/>
                </p:oleObj>
              </mc:Choice>
              <mc:Fallback>
                <p:oleObj name="Equation" r:id="rId4" imgW="5194080" imgH="888840" progId="Equation.DSMT4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9688" y="5832475"/>
                        <a:ext cx="5194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1633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pitchFamily="34" charset="0"/>
                <a:cs typeface="Calibri" pitchFamily="34" charset="0"/>
              </a:rPr>
              <a:t>Graph Representation (continued)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An example of an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incidence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matrix is shown in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Figure 8.2e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For a multigraph, many columns are the same, and a column with a single 1 represents a loop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As far as usage, the proper structure depends to a great extent on the kinds of operations that need to be done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480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Like tree traversals, graph traversals visit each node once</a:t>
            </a:r>
          </a:p>
          <a:p>
            <a:r>
              <a:rPr lang="en-US" dirty="0" smtClean="0"/>
              <a:t>However, we cannot apply tree traversal algorithms to graphs because of cycles and isolated vertices</a:t>
            </a:r>
          </a:p>
          <a:p>
            <a:r>
              <a:rPr lang="en-US" dirty="0" smtClean="0"/>
              <a:t>One algorithm for graph traversal, called the depth-first search, was developed by John Hopcroft and Robert Tarjan in 1974</a:t>
            </a:r>
          </a:p>
          <a:p>
            <a:r>
              <a:rPr lang="en-US" dirty="0" smtClean="0"/>
              <a:t>In this algorithm, each vertex is visited and then all the unvisited vertices adjacent to that vertex are visited</a:t>
            </a:r>
          </a:p>
          <a:p>
            <a:r>
              <a:rPr lang="en-US" dirty="0" smtClean="0"/>
              <a:t>If the vertex has no adjacent vertices, or if they have all been visited, we backtrack to that vertex’s predecessor</a:t>
            </a:r>
          </a:p>
          <a:p>
            <a:r>
              <a:rPr lang="en-US" dirty="0" smtClean="0"/>
              <a:t>This continues until we return to the vertex where the traversal started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79421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any vertices remain unvisited at this point, the traversal restarts at </a:t>
            </a:r>
            <a:r>
              <a:rPr lang="en-US" dirty="0"/>
              <a:t>o</a:t>
            </a:r>
            <a:r>
              <a:rPr lang="en-US" dirty="0" smtClean="0"/>
              <a:t>ne of the unvisited vertices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Although not necessary, the algorithm assigns unique numbers to the vertices, so they are renumbered</a:t>
            </a:r>
          </a:p>
          <a:p>
            <a:pPr>
              <a:spcBef>
                <a:spcPts val="0"/>
              </a:spcBef>
            </a:pPr>
            <a:r>
              <a:rPr lang="lv-LV" dirty="0" smtClean="0"/>
              <a:t>T</a:t>
            </a:r>
            <a:r>
              <a:rPr lang="en-US" dirty="0" smtClean="0"/>
              <a:t>he numbers indicate the order in which the nodes are visited; the solid lines indicate the edges traversed during the search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2" y="4597400"/>
            <a:ext cx="7532687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263899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algorithm guarantees that we will create a tree (or a forest, which is a set of trees) including the graph’s vertices</a:t>
            </a:r>
          </a:p>
          <a:p>
            <a:r>
              <a:rPr lang="en-US" dirty="0" smtClean="0"/>
              <a:t>Such a tree is called a </a:t>
            </a:r>
            <a:r>
              <a:rPr lang="en-US" b="1" i="1" dirty="0" smtClean="0"/>
              <a:t>spanning tree</a:t>
            </a:r>
            <a:endParaRPr lang="en-US" dirty="0" smtClean="0"/>
          </a:p>
          <a:p>
            <a:r>
              <a:rPr lang="en-US" dirty="0" smtClean="0"/>
              <a:t>The guarantee is based on the algorithm not processing any edge that leads to an already visited node</a:t>
            </a:r>
          </a:p>
          <a:p>
            <a:r>
              <a:rPr lang="en-US" dirty="0" smtClean="0"/>
              <a:t>Consequently, some edges are not included in the tree (marked with dashed lines)</a:t>
            </a:r>
          </a:p>
          <a:p>
            <a:r>
              <a:rPr lang="en-US" dirty="0" smtClean="0"/>
              <a:t>The edges included in the tree are called </a:t>
            </a:r>
            <a:r>
              <a:rPr lang="en-US" b="1" i="1" dirty="0" smtClean="0"/>
              <a:t>forward edges</a:t>
            </a:r>
            <a:r>
              <a:rPr lang="en-US" dirty="0" smtClean="0"/>
              <a:t>; those omitted are called </a:t>
            </a:r>
            <a:r>
              <a:rPr lang="en-US" b="1" i="1" dirty="0" smtClean="0"/>
              <a:t>back edges</a:t>
            </a:r>
            <a:endParaRPr lang="en-US" dirty="0" smtClean="0"/>
          </a:p>
          <a:p>
            <a:r>
              <a:rPr lang="en-US" dirty="0" smtClean="0"/>
              <a:t>In Figure 8.4, we can see this algorithm applied to a </a:t>
            </a:r>
            <a:r>
              <a:rPr lang="en-US" b="1" i="1" dirty="0" smtClean="0"/>
              <a:t>digraph</a:t>
            </a:r>
            <a:r>
              <a:rPr lang="en-US" dirty="0" smtClean="0"/>
              <a:t>, which is a graph where the edges have a direction</a:t>
            </a:r>
            <a:endParaRPr lang="en-US" b="1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33555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200" dirty="0"/>
              <a:t>Fig. 8.4 The depthFirstSearch() algorithm applied to a digraph</a:t>
            </a:r>
          </a:p>
          <a:p>
            <a:pPr marL="0" indent="0" algn="ctr">
              <a:buNone/>
            </a:pPr>
            <a:endParaRPr lang="en-US" sz="1200" dirty="0"/>
          </a:p>
          <a:p>
            <a:r>
              <a:rPr lang="en-US" dirty="0" smtClean="0"/>
              <a:t>Notice in this case we end up with a forest of three trees, because the traversal must follow the direction of the edges</a:t>
            </a:r>
          </a:p>
          <a:p>
            <a:r>
              <a:rPr lang="en-US" dirty="0" smtClean="0"/>
              <a:t>There are a number of algorithms based on depth-first searching</a:t>
            </a:r>
          </a:p>
          <a:p>
            <a:r>
              <a:rPr lang="en-US" dirty="0" smtClean="0"/>
              <a:t>However, some are more efficient if the underlying mechanism is breadth-first instead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295401"/>
            <a:ext cx="607695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2620511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 from our consideration of tree traversals that depth-first traversals used a stack, while breadth-first used queues</a:t>
            </a:r>
          </a:p>
          <a:p>
            <a:r>
              <a:rPr lang="en-US" dirty="0" smtClean="0"/>
              <a:t>This can be extended to graphs, as the pseudocode on page 397 illustrates</a:t>
            </a:r>
          </a:p>
          <a:p>
            <a:r>
              <a:rPr lang="en-US" dirty="0" smtClean="0"/>
              <a:t>Figure 8.4 shows this applied to a graph; Figure 8.5 shows the application to a digraph</a:t>
            </a:r>
          </a:p>
          <a:p>
            <a:r>
              <a:rPr lang="en-US" dirty="0" smtClean="0"/>
              <a:t>In both, the basic operation is to mark </a:t>
            </a:r>
            <a:r>
              <a:rPr lang="en-US" u="sng" dirty="0" smtClean="0"/>
              <a:t>all</a:t>
            </a:r>
            <a:r>
              <a:rPr lang="en-US" dirty="0" smtClean="0"/>
              <a:t> the vertices accessible from a given vertex, placing them in a queue as they are visited</a:t>
            </a:r>
          </a:p>
          <a:p>
            <a:r>
              <a:rPr lang="en-US" dirty="0" smtClean="0"/>
              <a:t>The first vertex in the queue is then removed, and the process repeated</a:t>
            </a:r>
          </a:p>
          <a:p>
            <a:r>
              <a:rPr lang="en-US" dirty="0" smtClean="0"/>
              <a:t>No visited nodes are revisited; if a node has no accessible nodes, the next node in the queue is removed and processed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6687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200" dirty="0"/>
              <a:t>Fig. 8.5 An example of application of the breadthFirstSearch() algorithm to a graph</a:t>
            </a:r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r>
              <a:rPr lang="en-US" sz="1200" dirty="0"/>
              <a:t>Fig. 8.6 The breadthFirstSearch() algorithm applied to a digraph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95400"/>
            <a:ext cx="607695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344" y="3581400"/>
            <a:ext cx="607695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54536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Containers</a:t>
            </a:r>
          </a:p>
        </p:txBody>
      </p:sp>
      <p:sp>
        <p:nvSpPr>
          <p:cNvPr id="5125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lv-LV" sz="2400" dirty="0"/>
              <a:t>Data structures that support iterators are called </a:t>
            </a:r>
            <a:r>
              <a:rPr lang="en-US" altLang="lv-LV" sz="2400" dirty="0">
                <a:solidFill>
                  <a:schemeClr val="tx2"/>
                </a:solidFill>
              </a:rPr>
              <a:t>containers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lv-LV" sz="2400" dirty="0"/>
              <a:t>Examples include Stack, Queue, Vector, List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lv-LV" sz="2400" dirty="0"/>
              <a:t>Various notions of iterator: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lv-LV" sz="2000" dirty="0">
                <a:solidFill>
                  <a:schemeClr val="tx2"/>
                </a:solidFill>
              </a:rPr>
              <a:t>(standard) iterator</a:t>
            </a:r>
            <a:r>
              <a:rPr lang="en-US" altLang="lv-LV" sz="2000" dirty="0"/>
              <a:t>: allows read-write access to elements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lv-LV" sz="2000" dirty="0" err="1">
                <a:solidFill>
                  <a:schemeClr val="tx2"/>
                </a:solidFill>
              </a:rPr>
              <a:t>const</a:t>
            </a:r>
            <a:r>
              <a:rPr lang="en-US" altLang="lv-LV" sz="2000" dirty="0">
                <a:solidFill>
                  <a:schemeClr val="tx2"/>
                </a:solidFill>
              </a:rPr>
              <a:t> iterator</a:t>
            </a:r>
            <a:r>
              <a:rPr lang="en-US" altLang="lv-LV" sz="2000" dirty="0"/>
              <a:t>: provides read-only access to elements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lv-LV" sz="2000" dirty="0">
                <a:solidFill>
                  <a:schemeClr val="tx2"/>
                </a:solidFill>
              </a:rPr>
              <a:t>bidirectional iterator</a:t>
            </a:r>
            <a:r>
              <a:rPr lang="en-US" altLang="lv-LV" sz="2000" dirty="0"/>
              <a:t>: supports both ++p and –p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lv-LV" sz="2000" dirty="0">
                <a:solidFill>
                  <a:schemeClr val="tx2"/>
                </a:solidFill>
              </a:rPr>
              <a:t>random-access iterator</a:t>
            </a:r>
            <a:r>
              <a:rPr lang="en-US" altLang="lv-LV" sz="2000" dirty="0"/>
              <a:t>: supports both </a:t>
            </a:r>
            <a:r>
              <a:rPr lang="en-US" altLang="lv-LV" sz="2000" dirty="0" err="1"/>
              <a:t>p+i</a:t>
            </a:r>
            <a:r>
              <a:rPr lang="en-US" altLang="lv-LV" sz="2000" dirty="0"/>
              <a:t> and p-</a:t>
            </a:r>
            <a:r>
              <a:rPr lang="en-US" altLang="lv-LV" sz="2000" dirty="0" err="1"/>
              <a:t>i</a:t>
            </a:r>
            <a:endParaRPr lang="en-US" altLang="lv-LV" sz="2000" dirty="0"/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86B164A-179E-4241-8831-6A98085B5E92}" type="slidenum">
              <a:rPr lang="en-US" altLang="lv-LV" sz="1400"/>
              <a:pPr eaLnBrk="1" hangingPunct="1"/>
              <a:t>4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1226903996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classical problem in graph theory is finding the shortest path between two nodes, with numerous approaches suggested</a:t>
            </a:r>
          </a:p>
          <a:p>
            <a:r>
              <a:rPr lang="en-US" dirty="0" smtClean="0"/>
              <a:t>The edges of the graph are associated with values denoting such things as distance, time, costs, amounts, etc.</a:t>
            </a:r>
          </a:p>
          <a:p>
            <a:r>
              <a:rPr lang="en-US" dirty="0" smtClean="0"/>
              <a:t>If we’re determining the distance between two vertices, say </a:t>
            </a:r>
            <a:r>
              <a:rPr lang="en-US" i="1" dirty="0" smtClean="0"/>
              <a:t>v</a:t>
            </a:r>
            <a:r>
              <a:rPr lang="en-US" dirty="0" smtClean="0"/>
              <a:t> and </a:t>
            </a:r>
            <a:r>
              <a:rPr lang="en-US" i="1" dirty="0" smtClean="0"/>
              <a:t>u</a:t>
            </a:r>
            <a:r>
              <a:rPr lang="en-US" dirty="0" smtClean="0"/>
              <a:t>, information about the distance between the intermediate vertices in the path, </a:t>
            </a:r>
            <a:r>
              <a:rPr lang="en-US" i="1" dirty="0" smtClean="0"/>
              <a:t>w</a:t>
            </a:r>
            <a:r>
              <a:rPr lang="en-US" dirty="0" smtClean="0"/>
              <a:t>, needs to be kept track of</a:t>
            </a:r>
          </a:p>
          <a:p>
            <a:r>
              <a:rPr lang="en-US" dirty="0" smtClean="0"/>
              <a:t>This can be recorded as a label associated with the vertices</a:t>
            </a:r>
          </a:p>
          <a:p>
            <a:r>
              <a:rPr lang="en-US" dirty="0" smtClean="0"/>
              <a:t>The label may simply be the distance between vertices, or the distance along with the current node’s predecessor in the path</a:t>
            </a:r>
          </a:p>
          <a:p>
            <a:r>
              <a:rPr lang="en-US" dirty="0"/>
              <a:t>M</a:t>
            </a:r>
            <a:r>
              <a:rPr lang="en-US" dirty="0" smtClean="0"/>
              <a:t>ethods for finding shortest paths depend on these labels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24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Based on how many times the labels are updated, solutions to the shortest path problem fall into two groups</a:t>
            </a:r>
          </a:p>
          <a:p>
            <a:r>
              <a:rPr lang="en-US" dirty="0" smtClean="0"/>
              <a:t>In </a:t>
            </a:r>
            <a:r>
              <a:rPr lang="en-US" b="1" i="1" dirty="0" smtClean="0"/>
              <a:t>label-setting</a:t>
            </a:r>
            <a:r>
              <a:rPr lang="en-US" dirty="0" smtClean="0"/>
              <a:t> methods, one vertex is assigned a value that remains unchanged</a:t>
            </a:r>
          </a:p>
          <a:p>
            <a:r>
              <a:rPr lang="en-US" dirty="0" smtClean="0"/>
              <a:t>This occurs each time we go through the vertices that remain to be processed</a:t>
            </a:r>
          </a:p>
          <a:p>
            <a:r>
              <a:rPr lang="en-US" dirty="0" smtClean="0"/>
              <a:t>The main drawback to this is that we cannot process graphs that have negative weights on any edges</a:t>
            </a:r>
          </a:p>
          <a:p>
            <a:r>
              <a:rPr lang="en-US" dirty="0" smtClean="0"/>
              <a:t>In </a:t>
            </a:r>
            <a:r>
              <a:rPr lang="en-US" b="1" i="1" dirty="0" smtClean="0"/>
              <a:t>label-correcting</a:t>
            </a:r>
            <a:r>
              <a:rPr lang="en-US" dirty="0" smtClean="0"/>
              <a:t> methods, any label can be changed</a:t>
            </a:r>
          </a:p>
          <a:p>
            <a:r>
              <a:rPr lang="en-US" dirty="0" smtClean="0"/>
              <a:t>This means it can be applied to graphs with negative weights as long as they don’t have negative cycles (a cycle where the sum of the edges is a negative value)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48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However this method guarantees that after processing is complete, for all vertices the current distances indicate the shortest path</a:t>
            </a:r>
          </a:p>
          <a:p>
            <a:r>
              <a:rPr lang="en-US" dirty="0" smtClean="0"/>
              <a:t>Most of these forms (both label-setting and label-correcting) can be looked at as part of the same general process, however</a:t>
            </a:r>
          </a:p>
          <a:p>
            <a:r>
              <a:rPr lang="en-US" dirty="0" smtClean="0"/>
              <a:t>That is the task of finding the shortest paths from one vertex to all the other vertices, the pseudocode being on page 399</a:t>
            </a:r>
          </a:p>
          <a:p>
            <a:r>
              <a:rPr lang="en-US" dirty="0" smtClean="0"/>
              <a:t>In this algorithm, a label is defined as:</a:t>
            </a:r>
          </a:p>
          <a:p>
            <a:pPr marL="0" indent="0" algn="ctr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label(v) = (currDist(v),predecessor(v))</a:t>
            </a:r>
          </a:p>
          <a:p>
            <a:r>
              <a:rPr lang="en-US" dirty="0" smtClean="0">
                <a:cs typeface="Courier New" pitchFamily="49" charset="0"/>
              </a:rPr>
              <a:t>Two open issues in the code are the design of the set called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toBeChecked</a:t>
            </a:r>
            <a:r>
              <a:rPr lang="en-US" dirty="0" smtClean="0">
                <a:cs typeface="Courier New" pitchFamily="49" charset="0"/>
              </a:rPr>
              <a:t> and the order new values are assigned to </a:t>
            </a:r>
            <a:r>
              <a:rPr lang="en-US" i="1" dirty="0" smtClean="0">
                <a:cs typeface="Courier New" pitchFamily="49" charset="0"/>
              </a:rPr>
              <a:t>v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It is the design of the set that impacts both the choice of </a:t>
            </a:r>
            <a:r>
              <a:rPr lang="en-US" i="1" dirty="0" smtClean="0">
                <a:cs typeface="Courier New" pitchFamily="49" charset="0"/>
              </a:rPr>
              <a:t>v</a:t>
            </a:r>
            <a:r>
              <a:rPr lang="en-US" dirty="0" smtClean="0">
                <a:cs typeface="Courier New" pitchFamily="49" charset="0"/>
              </a:rPr>
              <a:t> and the efficiency of the algorithm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7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distinction between label-setting and label-correcting algorithms is the way the value for vertex </a:t>
            </a:r>
            <a:r>
              <a:rPr lang="en-US" i="1" dirty="0" smtClean="0"/>
              <a:t>v</a:t>
            </a:r>
            <a:r>
              <a:rPr lang="en-US" dirty="0" smtClean="0"/>
              <a:t> is chosen</a:t>
            </a:r>
          </a:p>
          <a:p>
            <a:r>
              <a:rPr lang="en-US" dirty="0" smtClean="0"/>
              <a:t>This is the vertex in the set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toBeChecked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with the smallest current distance</a:t>
            </a:r>
          </a:p>
          <a:p>
            <a:r>
              <a:rPr lang="en-US" dirty="0" smtClean="0">
                <a:cs typeface="Courier New" pitchFamily="49" charset="0"/>
              </a:rPr>
              <a:t>In considering label-setting algorithms, one of the first was developed by Edsgar Dijkstra in 1956</a:t>
            </a:r>
          </a:p>
          <a:p>
            <a:r>
              <a:rPr lang="en-US" dirty="0" smtClean="0">
                <a:cs typeface="Courier New" pitchFamily="49" charset="0"/>
              </a:rPr>
              <a:t>In this algorithm, the shortest from among a number of paths from a vertex, </a:t>
            </a:r>
            <a:r>
              <a:rPr lang="en-US" i="1" dirty="0" smtClean="0">
                <a:cs typeface="Courier New" pitchFamily="49" charset="0"/>
              </a:rPr>
              <a:t>v</a:t>
            </a:r>
            <a:r>
              <a:rPr lang="en-US" dirty="0" smtClean="0">
                <a:cs typeface="Courier New" pitchFamily="49" charset="0"/>
              </a:rPr>
              <a:t>, are tried</a:t>
            </a:r>
          </a:p>
          <a:p>
            <a:r>
              <a:rPr lang="en-US" dirty="0" smtClean="0">
                <a:cs typeface="Courier New" pitchFamily="49" charset="0"/>
              </a:rPr>
              <a:t>This means that a particular path may be extended by adding one more edge to it each time </a:t>
            </a:r>
            <a:r>
              <a:rPr lang="en-US" i="1" dirty="0" smtClean="0">
                <a:cs typeface="Courier New" pitchFamily="49" charset="0"/>
              </a:rPr>
              <a:t>v</a:t>
            </a:r>
            <a:r>
              <a:rPr lang="en-US" dirty="0" smtClean="0">
                <a:cs typeface="Courier New" pitchFamily="49" charset="0"/>
              </a:rPr>
              <a:t> is checked</a:t>
            </a:r>
          </a:p>
          <a:p>
            <a:r>
              <a:rPr lang="en-US" dirty="0" smtClean="0">
                <a:cs typeface="Courier New" pitchFamily="49" charset="0"/>
              </a:rPr>
              <a:t>However, if the path is longer than any other path from that point, it is dropped, and the other path is expanded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8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Since the vertices may have more than one outgoing edge, each new edge adds possible paths for exploration</a:t>
            </a:r>
          </a:p>
          <a:p>
            <a:r>
              <a:rPr lang="en-US" dirty="0" smtClean="0"/>
              <a:t>Thus each vertex is visited, the new paths are started, and the vertex is then not used anymore</a:t>
            </a:r>
          </a:p>
          <a:p>
            <a:r>
              <a:rPr lang="en-US" dirty="0" smtClean="0"/>
              <a:t>Once all the vertices are visited, the algorithm is done</a:t>
            </a:r>
          </a:p>
          <a:p>
            <a:r>
              <a:rPr lang="en-US" dirty="0" smtClean="0"/>
              <a:t>Dijkstra’s algorithm is shown on page 400; it is derived from the general algorithm by changing the line</a:t>
            </a:r>
          </a:p>
          <a:p>
            <a:pPr marL="0" indent="0" algn="ctr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v=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a vertex 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toBeChecked;</a:t>
            </a:r>
          </a:p>
          <a:p>
            <a:pPr marL="339725" indent="-339725">
              <a:spcBef>
                <a:spcPts val="24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/>
              <a:t>to</a:t>
            </a:r>
          </a:p>
          <a:p>
            <a:pPr marL="339725" indent="-339725" algn="ctr">
              <a:spcBef>
                <a:spcPts val="24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v=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a vertex 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toBeChecked 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with minimal currDist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pPr>
              <a:spcBef>
                <a:spcPts val="600"/>
              </a:spcBef>
            </a:pPr>
            <a:r>
              <a:rPr lang="en-US" dirty="0"/>
              <a:t>It </a:t>
            </a:r>
            <a:r>
              <a:rPr lang="en-US" dirty="0" smtClean="0"/>
              <a:t>also extends the condition in 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cs typeface="Courier New" pitchFamily="49" charset="0"/>
              </a:rPr>
              <a:t> to make permanent the current distance of vertices eliminated from the set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13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24"/>
              </a:spcBef>
            </a:pPr>
            <a:r>
              <a:rPr lang="en-US" dirty="0" smtClean="0"/>
              <a:t>Notice that the set’s structure is not indicated; recall it is the structure that determines efficiency</a:t>
            </a:r>
          </a:p>
          <a:p>
            <a:pPr>
              <a:spcBef>
                <a:spcPts val="24"/>
              </a:spcBef>
            </a:pPr>
            <a:r>
              <a:rPr lang="en-US" dirty="0" smtClean="0"/>
              <a:t>Figure 8.7 illustrates this for the graph in part (a)</a:t>
            </a:r>
          </a:p>
          <a:p>
            <a:pPr marL="0" indent="0">
              <a:spcBef>
                <a:spcPts val="24"/>
              </a:spcBef>
              <a:buNone/>
            </a:pPr>
            <a:endParaRPr lang="en-US" dirty="0" smtClean="0"/>
          </a:p>
          <a:p>
            <a:pPr marL="0" indent="0">
              <a:spcBef>
                <a:spcPts val="24"/>
              </a:spcBef>
              <a:buNone/>
            </a:pPr>
            <a:endParaRPr lang="en-US" dirty="0"/>
          </a:p>
          <a:p>
            <a:pPr marL="0" indent="0">
              <a:spcBef>
                <a:spcPts val="24"/>
              </a:spcBef>
              <a:buNone/>
            </a:pPr>
            <a:endParaRPr lang="en-US" dirty="0" smtClean="0"/>
          </a:p>
          <a:p>
            <a:pPr marL="0" indent="0">
              <a:spcBef>
                <a:spcPts val="24"/>
              </a:spcBef>
              <a:buNone/>
            </a:pPr>
            <a:endParaRPr lang="en-US" dirty="0"/>
          </a:p>
          <a:p>
            <a:pPr marL="0" indent="0">
              <a:spcBef>
                <a:spcPts val="24"/>
              </a:spcBef>
              <a:buNone/>
            </a:pPr>
            <a:endParaRPr lang="en-US" dirty="0" smtClean="0"/>
          </a:p>
          <a:p>
            <a:pPr marL="0" indent="0">
              <a:spcBef>
                <a:spcPts val="24"/>
              </a:spcBef>
              <a:buNone/>
            </a:pPr>
            <a:endParaRPr lang="en-US" dirty="0"/>
          </a:p>
          <a:p>
            <a:pPr marL="0" indent="0">
              <a:spcBef>
                <a:spcPts val="24"/>
              </a:spcBef>
              <a:buNone/>
            </a:pPr>
            <a:endParaRPr lang="en-US" dirty="0" smtClean="0"/>
          </a:p>
          <a:p>
            <a:pPr marL="0" indent="0">
              <a:spcBef>
                <a:spcPts val="24"/>
              </a:spcBef>
              <a:buNone/>
            </a:pPr>
            <a:endParaRPr lang="en-US" dirty="0"/>
          </a:p>
          <a:p>
            <a:pPr marL="0" indent="0">
              <a:spcBef>
                <a:spcPts val="24"/>
              </a:spcBef>
              <a:buNone/>
            </a:pPr>
            <a:endParaRPr lang="en-US" dirty="0" smtClean="0"/>
          </a:p>
          <a:p>
            <a:pPr marL="0" indent="0">
              <a:spcBef>
                <a:spcPts val="24"/>
              </a:spcBef>
              <a:buNone/>
            </a:pPr>
            <a:endParaRPr lang="en-US" dirty="0"/>
          </a:p>
          <a:p>
            <a:pPr marL="0" indent="0" algn="ctr">
              <a:spcBef>
                <a:spcPts val="1800"/>
              </a:spcBef>
              <a:buNone/>
            </a:pPr>
            <a:r>
              <a:rPr lang="en-US" sz="1200" dirty="0"/>
              <a:t>Fig. 8.7 An execution of </a:t>
            </a:r>
            <a:r>
              <a:rPr lang="en-US" sz="1200" dirty="0" err="1"/>
              <a:t>DijkstraAlgorithm</a:t>
            </a:r>
            <a:r>
              <a:rPr lang="en-US" sz="1200" dirty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544763"/>
            <a:ext cx="338137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026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 a label-setting algorithm, Dijkstra’s approach may fail when negative weights are used in graphs</a:t>
            </a:r>
          </a:p>
          <a:p>
            <a:r>
              <a:rPr lang="en-US" dirty="0" smtClean="0"/>
              <a:t>To deal with that, a label-correcting algorithm is needed</a:t>
            </a:r>
          </a:p>
          <a:p>
            <a:r>
              <a:rPr lang="en-US" dirty="0" smtClean="0"/>
              <a:t>One of the first label-correcting algorithms was developed by Lester R. Ford, Jr. in the late 1950s</a:t>
            </a:r>
          </a:p>
          <a:p>
            <a:r>
              <a:rPr lang="en-US" dirty="0" smtClean="0"/>
              <a:t>It uses the same technique as Dijkstra’s method to set the current distances, but postpones determining the shortest distance for any vertex until the entire graph is processed</a:t>
            </a:r>
          </a:p>
          <a:p>
            <a:r>
              <a:rPr lang="en-US" dirty="0" smtClean="0"/>
              <a:t>While it is capable of handling graphs with negative weights, it cannot deal with negative cycles</a:t>
            </a:r>
          </a:p>
          <a:p>
            <a:r>
              <a:rPr lang="en-US" dirty="0" smtClean="0"/>
              <a:t>In the algorithm, all edges are watched in an attempt to find an improvement for the current distance of the vertices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1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pseudocode for the algorithm is shown on page 402</a:t>
            </a:r>
          </a:p>
          <a:p>
            <a:r>
              <a:rPr lang="en-US" dirty="0" smtClean="0"/>
              <a:t>To facilitate monitoring the vertices, an alphabetic sequence can be used</a:t>
            </a:r>
          </a:p>
          <a:p>
            <a:r>
              <a:rPr lang="en-US" dirty="0" smtClean="0"/>
              <a:t>That way the algorithm can go through the list repeatedly and adjust any vertex’s current distance as needed</a:t>
            </a:r>
          </a:p>
          <a:p>
            <a:r>
              <a:rPr lang="en-US" dirty="0" smtClean="0"/>
              <a:t>Figure 8.8 contains an example of this; note that the graph does include negatively weighted edges</a:t>
            </a:r>
          </a:p>
          <a:p>
            <a:r>
              <a:rPr lang="en-US" dirty="0" smtClean="0"/>
              <a:t>While a vertex may change its current distance during the same iteration, when done each vertex can be reached by the shortest path from the starting vertex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7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 (continued)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200" dirty="0"/>
              <a:t>Fig. 8.8 FordAlgorithm() applied to a digraph with negative weights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In the case of Dijkstra’s algorithm, we observed that the efficiency can be improved by the choice of data structure</a:t>
            </a:r>
          </a:p>
          <a:p>
            <a:pPr>
              <a:spcBef>
                <a:spcPts val="24"/>
              </a:spcBef>
            </a:pPr>
            <a:r>
              <a:rPr lang="en-US" dirty="0" smtClean="0"/>
              <a:t>This in turn impacts the way the edges and vertices are scanned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1295401"/>
            <a:ext cx="60769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2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observation also holds for label-correcting algorithms; in particular, 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FordAlgorithm()</a:t>
            </a:r>
            <a:r>
              <a:rPr lang="en-US" dirty="0" smtClean="0"/>
              <a:t>specifies no order for edge checking</a:t>
            </a:r>
          </a:p>
          <a:p>
            <a:pPr>
              <a:spcBef>
                <a:spcPts val="24"/>
              </a:spcBef>
            </a:pPr>
            <a:r>
              <a:rPr lang="en-US" dirty="0" smtClean="0"/>
              <a:t>In the example of Figure 8.8, the approach was to visit all adjacency lists of all vertices in each iteration</a:t>
            </a:r>
          </a:p>
          <a:p>
            <a:pPr>
              <a:spcBef>
                <a:spcPts val="24"/>
              </a:spcBef>
            </a:pPr>
            <a:r>
              <a:rPr lang="en-US" dirty="0" smtClean="0"/>
              <a:t>However this requires that all the edges are checked every time, which is inefficient</a:t>
            </a:r>
          </a:p>
          <a:p>
            <a:pPr>
              <a:spcBef>
                <a:spcPts val="24"/>
              </a:spcBef>
            </a:pPr>
            <a:r>
              <a:rPr lang="en-US" dirty="0" smtClean="0"/>
              <a:t>A more sensible organization of the vertices can reduce the number of visits per vertex</a:t>
            </a:r>
          </a:p>
          <a:p>
            <a:pPr>
              <a:spcBef>
                <a:spcPts val="24"/>
              </a:spcBef>
            </a:pPr>
            <a:r>
              <a:rPr lang="en-US" dirty="0" smtClean="0"/>
              <a:t>The generic algorithm on page 399 suggests an improvement by explicitly accessing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toBeChecked</a:t>
            </a:r>
            <a:endParaRPr lang="en-US" dirty="0">
              <a:cs typeface="Courier New" pitchFamily="49" charset="0"/>
            </a:endParaRPr>
          </a:p>
          <a:p>
            <a:pPr>
              <a:spcBef>
                <a:spcPts val="24"/>
              </a:spcBef>
            </a:pPr>
            <a:r>
              <a:rPr lang="en-US" dirty="0" smtClean="0">
                <a:cs typeface="Courier New" pitchFamily="49" charset="0"/>
              </a:rPr>
              <a:t>In 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FordAlgorithm()</a:t>
            </a:r>
            <a:r>
              <a:rPr lang="en-US" dirty="0" smtClean="0">
                <a:cs typeface="Courier New" pitchFamily="49" charset="0"/>
              </a:rPr>
              <a:t>this structure is used implicitly, and then only as the set of all vertices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0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Iterating through a Container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800" dirty="0"/>
              <a:t>Let C be </a:t>
            </a:r>
            <a:r>
              <a:rPr lang="en-US" altLang="lv-LV" sz="2800" dirty="0" smtClean="0"/>
              <a:t>an array-type </a:t>
            </a:r>
            <a:r>
              <a:rPr lang="en-US" altLang="lv-LV" sz="2800" dirty="0"/>
              <a:t>container and p be an iterator for C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lv-LV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for (p = </a:t>
            </a:r>
            <a:r>
              <a:rPr lang="en-US" altLang="lv-LV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C.begin</a:t>
            </a:r>
            <a:r>
              <a:rPr lang="en-US" altLang="lv-LV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 p != </a:t>
            </a:r>
            <a:r>
              <a:rPr lang="en-US" altLang="lv-LV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C.end</a:t>
            </a:r>
            <a:r>
              <a:rPr lang="en-US" altLang="lv-LV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 ++p)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lv-LV" i="1" dirty="0" err="1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loop_body</a:t>
            </a:r>
            <a:endParaRPr lang="en-US" altLang="lv-LV" i="1" dirty="0" smtClean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/>
            <a:r>
              <a:rPr lang="en-US" altLang="lv-LV" sz="2800" dirty="0"/>
              <a:t>Example: (with an STL vector)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lv-LV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typedef</a:t>
            </a:r>
            <a:r>
              <a:rPr lang="en-US" altLang="lv-LV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vector&lt;</a:t>
            </a:r>
            <a:r>
              <a:rPr lang="en-US" altLang="lv-LV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lv-LV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&gt;::iterator </a:t>
            </a:r>
            <a:r>
              <a:rPr lang="en-US" altLang="lv-LV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Iterator</a:t>
            </a:r>
            <a:r>
              <a:rPr lang="en-US" altLang="lv-LV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lv-LV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lv-LV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sum = 0;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lv-LV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for (Iterator p = </a:t>
            </a:r>
            <a:r>
              <a:rPr lang="en-US" altLang="lv-LV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V.begin</a:t>
            </a:r>
            <a:r>
              <a:rPr lang="en-US" altLang="lv-LV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 p != </a:t>
            </a:r>
            <a:r>
              <a:rPr lang="en-US" altLang="lv-LV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V.end</a:t>
            </a:r>
            <a:r>
              <a:rPr lang="en-US" altLang="lv-LV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 ++p)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lv-LV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sum += *p;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lv-LV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return sum;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F5F9973-F4FA-4473-919A-AB2CA1A490E7}" type="slidenum">
              <a:rPr lang="en-US" altLang="lv-LV" sz="1400"/>
              <a:pPr eaLnBrk="1" hangingPunct="1"/>
              <a:t>5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3613103138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 based on this, we can derive a general label-correcting algorithm, shown in pseudocode on page 403</a:t>
            </a:r>
          </a:p>
          <a:p>
            <a:r>
              <a:rPr lang="en-US" dirty="0" smtClean="0"/>
              <a:t>As indicated before, the efficiency of the algorithm depends directly on the data structure used 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toBeChecked</a:t>
            </a:r>
          </a:p>
          <a:p>
            <a:r>
              <a:rPr lang="en-US" dirty="0" smtClean="0">
                <a:cs typeface="Courier New" pitchFamily="49" charset="0"/>
              </a:rPr>
              <a:t>One possibility is a queue, and was the basis for one of the earliest implementations</a:t>
            </a:r>
          </a:p>
          <a:p>
            <a:r>
              <a:rPr lang="en-US" dirty="0" smtClean="0">
                <a:cs typeface="Courier New" pitchFamily="49" charset="0"/>
              </a:rPr>
              <a:t>With a queue, as a vertex, </a:t>
            </a:r>
            <a:r>
              <a:rPr lang="en-US" i="1" dirty="0" smtClean="0">
                <a:cs typeface="Courier New" pitchFamily="49" charset="0"/>
              </a:rPr>
              <a:t>v</a:t>
            </a:r>
            <a:r>
              <a:rPr lang="en-US" dirty="0" smtClean="0">
                <a:cs typeface="Courier New" pitchFamily="49" charset="0"/>
              </a:rPr>
              <a:t> is removed, the current distance to its neighbors is checked</a:t>
            </a:r>
          </a:p>
          <a:p>
            <a:r>
              <a:rPr lang="en-US" dirty="0" smtClean="0">
                <a:cs typeface="Courier New" pitchFamily="49" charset="0"/>
              </a:rPr>
              <a:t>If any of those distances is updated, the vertex whose distance was changed is added to the queue</a:t>
            </a:r>
          </a:p>
          <a:p>
            <a:r>
              <a:rPr lang="en-US" dirty="0" smtClean="0">
                <a:cs typeface="Courier New" pitchFamily="49" charset="0"/>
              </a:rPr>
              <a:t>While straightforward, it can sometimes reevaluate the same labels excessively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2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5257799"/>
            <a:ext cx="10160000" cy="990601"/>
          </a:xfrm>
        </p:spPr>
        <p:txBody>
          <a:bodyPr>
            <a:normAutofit/>
          </a:bodyPr>
          <a:lstStyle/>
          <a:p>
            <a:r>
              <a:rPr lang="en-US" dirty="0" smtClean="0"/>
              <a:t>Figure 8.9 illustrates this problem for the graph of Figure 8.8a</a:t>
            </a:r>
          </a:p>
          <a:p>
            <a:r>
              <a:rPr lang="en-US" dirty="0" smtClean="0"/>
              <a:t>As can be seen, a number of vertices are updated multiple times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1295400"/>
            <a:ext cx="7121157" cy="396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157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avoid this situation, a deque can be used in place of the queue</a:t>
            </a:r>
          </a:p>
          <a:p>
            <a:r>
              <a:rPr lang="en-US" dirty="0" smtClean="0"/>
              <a:t>In this approach, vertices needing to be checked for the first time are added at the end, otherwise they are placed in front</a:t>
            </a:r>
          </a:p>
          <a:p>
            <a:r>
              <a:rPr lang="en-US" dirty="0" smtClean="0"/>
              <a:t>The reasoning behind this is that if a given vertex, </a:t>
            </a:r>
            <a:r>
              <a:rPr lang="en-US" i="1" dirty="0" smtClean="0"/>
              <a:t>v</a:t>
            </a:r>
            <a:r>
              <a:rPr lang="en-US" dirty="0" smtClean="0"/>
              <a:t>, is included for the first time, the vertices accessible from it have yet to be processed, so they will be processed after </a:t>
            </a:r>
            <a:r>
              <a:rPr lang="en-US" i="1" dirty="0" smtClean="0"/>
              <a:t>v</a:t>
            </a:r>
            <a:endParaRPr lang="en-US" dirty="0" smtClean="0"/>
          </a:p>
          <a:p>
            <a:r>
              <a:rPr lang="en-US" dirty="0" smtClean="0"/>
              <a:t>However, if </a:t>
            </a:r>
            <a:r>
              <a:rPr lang="en-US" i="1" dirty="0" smtClean="0"/>
              <a:t>v</a:t>
            </a:r>
            <a:r>
              <a:rPr lang="en-US" dirty="0" smtClean="0"/>
              <a:t> has been processed, those vertices are likely still in the list awaiting processing, so putting </a:t>
            </a:r>
            <a:r>
              <a:rPr lang="en-US" i="1" dirty="0" smtClean="0"/>
              <a:t>v</a:t>
            </a:r>
            <a:r>
              <a:rPr lang="en-US" dirty="0" smtClean="0"/>
              <a:t> in front may avoid unnecessary updates</a:t>
            </a:r>
          </a:p>
          <a:p>
            <a:r>
              <a:rPr lang="en-US" dirty="0" smtClean="0"/>
              <a:t>Figure 8.10 shows the result of using a deque instead of a queue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r>
              <a:rPr lang="en-US" sz="1200" dirty="0"/>
              <a:t>Fig. 8.10 An execution of labelCorrectingAlgorithm(), which applies a </a:t>
            </a:r>
            <a:r>
              <a:rPr lang="en-US" sz="1200" dirty="0" err="1"/>
              <a:t>deque</a:t>
            </a:r>
            <a:endParaRPr lang="en-US" sz="1200" dirty="0"/>
          </a:p>
          <a:p>
            <a:r>
              <a:rPr lang="en-US" dirty="0" smtClean="0"/>
              <a:t>The use of a deque does suffer from one problem, however</a:t>
            </a:r>
          </a:p>
          <a:p>
            <a:r>
              <a:rPr lang="en-US" dirty="0" smtClean="0"/>
              <a:t>Its worst case performance is exponential in the number of vertices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24000"/>
            <a:ext cx="6086475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97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However, the average case is about 60% better than the queue version of the same algorithm</a:t>
            </a:r>
          </a:p>
          <a:p>
            <a:r>
              <a:rPr lang="en-US" dirty="0" smtClean="0"/>
              <a:t>A variation of this approach uses two queues separately, rather than combined in a deque</a:t>
            </a:r>
          </a:p>
          <a:p>
            <a:r>
              <a:rPr lang="en-US" dirty="0" smtClean="0"/>
              <a:t>In this variation, vertices enqueued for the first time are placed in the first queue; otherwise they are placed in the second</a:t>
            </a:r>
          </a:p>
          <a:p>
            <a:r>
              <a:rPr lang="en-US" dirty="0" smtClean="0"/>
              <a:t>Vertices are then dequeued from the first queue if it is not empty; otherwise they are taken from the second</a:t>
            </a:r>
          </a:p>
          <a:p>
            <a:r>
              <a:rPr lang="en-US" dirty="0" smtClean="0"/>
              <a:t>The </a:t>
            </a:r>
            <a:r>
              <a:rPr lang="en-US" b="1" i="1" dirty="0" smtClean="0"/>
              <a:t>threshold algorithm</a:t>
            </a:r>
            <a:r>
              <a:rPr lang="en-US" dirty="0" smtClean="0"/>
              <a:t> is another variation of the label-correcting method that uses two lists</a:t>
            </a:r>
          </a:p>
          <a:p>
            <a:r>
              <a:rPr lang="en-US" dirty="0" smtClean="0"/>
              <a:t>Vertices are removed from the first list for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06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vertex will be added to the end of the first list if the value of its label is below the threshold level</a:t>
            </a:r>
          </a:p>
          <a:p>
            <a:r>
              <a:rPr lang="en-US" dirty="0" smtClean="0"/>
              <a:t>Otherwise it will be added to the second list</a:t>
            </a:r>
          </a:p>
          <a:p>
            <a:r>
              <a:rPr lang="en-US" dirty="0" smtClean="0"/>
              <a:t>If the first list becomes empty, the threshold is modified to a value greater than the minimum label value of all vertices in the second list</a:t>
            </a:r>
          </a:p>
          <a:p>
            <a:r>
              <a:rPr lang="en-US" dirty="0" smtClean="0"/>
              <a:t>Then those vertices whose labels are less than the new threshold are moved from the second list to the first list</a:t>
            </a:r>
          </a:p>
          <a:p>
            <a:r>
              <a:rPr lang="en-US" dirty="0" smtClean="0"/>
              <a:t>Yet another approach is the </a:t>
            </a:r>
            <a:r>
              <a:rPr lang="en-US" b="1" i="1" dirty="0" smtClean="0"/>
              <a:t>small label first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In this method, a vertex is placed at the front of the deque if its label is smaller than the label of the current front of the deque; otherwise it is placed at the rear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5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All-to-All Shortest Path Problem</a:t>
            </a:r>
          </a:p>
          <a:p>
            <a:pPr lvl="1"/>
            <a:r>
              <a:rPr lang="en-US" dirty="0" smtClean="0"/>
              <a:t>Given the issues of finding the shortest path from one vertex to another, the problem of finding all shortest paths between two vertices might seem daunting</a:t>
            </a:r>
          </a:p>
          <a:p>
            <a:pPr lvl="1"/>
            <a:r>
              <a:rPr lang="en-US" dirty="0" smtClean="0"/>
              <a:t>However, a method developed by Stephen Warshall in 1962 does it fairly easily, as long as an adjacency matrix that provides edge weights is available</a:t>
            </a:r>
          </a:p>
          <a:p>
            <a:pPr lvl="1"/>
            <a:r>
              <a:rPr lang="en-US" dirty="0" smtClean="0"/>
              <a:t>This technique can also handle negative edge weights and the algorithm is shown on page 406</a:t>
            </a:r>
          </a:p>
          <a:p>
            <a:pPr lvl="1"/>
            <a:r>
              <a:rPr lang="en-US" dirty="0" smtClean="0"/>
              <a:t>An example of the algorithm’s application, together with the accompanying adjacency matrix, is shown in Figure 8.11 on page 407</a:t>
            </a:r>
          </a:p>
          <a:p>
            <a:pPr lvl="1"/>
            <a:r>
              <a:rPr lang="en-US" dirty="0" smtClean="0"/>
              <a:t>The algorithm can also detect cycles if the diagonal of the matrix is initialized to ∞ instead of 0</a:t>
            </a:r>
          </a:p>
          <a:p>
            <a:pPr lvl="1"/>
            <a:r>
              <a:rPr lang="en-US" dirty="0" smtClean="0"/>
              <a:t>If any of the diagonal values get changed, the graph contains a cycle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7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 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All-to-All Shortest Path Problem</a:t>
                </a:r>
                <a:r>
                  <a:rPr lang="en-US" dirty="0"/>
                  <a:t> </a:t>
                </a:r>
                <a:r>
                  <a:rPr lang="en-US" dirty="0" smtClean="0"/>
                  <a:t>(continued)</a:t>
                </a:r>
              </a:p>
              <a:p>
                <a:pPr lvl="1"/>
                <a:r>
                  <a:rPr lang="en-US" dirty="0" smtClean="0"/>
                  <a:t>As it turns out, if an initial value of ∞ is not changed during processing, then one vertex cannot reach the other</a:t>
                </a:r>
              </a:p>
              <a:p>
                <a:pPr lvl="1"/>
                <a:r>
                  <a:rPr lang="en-US" dirty="0" smtClean="0"/>
                  <a:t>The algorithm’s simplicity is reflected in the determination of its complexity; there are three loops executed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dirty="0" smtClean="0"/>
                  <a:t> times so it is </a:t>
                </a:r>
                <a:r>
                  <a:rPr lang="en-US" i="1" dirty="0" smtClean="0"/>
                  <a:t>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baseline="30000" dirty="0" smtClean="0"/>
                  <a:t>3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This is adequate for dense, near-complete graphs, but if they are sparse, it may be better to use a one-to-all method applied to each vertex</a:t>
                </a:r>
              </a:p>
              <a:p>
                <a:pPr lvl="1"/>
                <a:r>
                  <a:rPr lang="en-US" dirty="0" smtClean="0"/>
                  <a:t>Generally this should be a label-setting algorithm, but recall that these types of routines cannot handle negative edge weights</a:t>
                </a:r>
              </a:p>
              <a:p>
                <a:pPr lvl="1"/>
                <a:r>
                  <a:rPr lang="en-US" dirty="0" smtClean="0"/>
                  <a:t>Fortunately, there are transformations available that eliminate the negative weights while preserving the shortest paths of the original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0" t="-2074" b="-237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4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Floyd-Warshall’s Algorithm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lv-LV" sz="2000" dirty="0"/>
              <a:t>Number vertices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v</a:t>
            </a:r>
            <a:r>
              <a:rPr lang="en-US" altLang="lv-LV" sz="2000" baseline="-25000" dirty="0">
                <a:latin typeface="Times New Roman" panose="02020603050405020304" pitchFamily="18" charset="0"/>
              </a:rPr>
              <a:t>1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, …, </a:t>
            </a:r>
            <a:r>
              <a:rPr lang="en-US" altLang="lv-LV" sz="2000" b="1" i="1" dirty="0" err="1">
                <a:latin typeface="Times New Roman" panose="02020603050405020304" pitchFamily="18" charset="0"/>
              </a:rPr>
              <a:t>v</a:t>
            </a:r>
            <a:r>
              <a:rPr lang="en-US" altLang="lv-LV" sz="2000" b="1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lv-LV" sz="2000" dirty="0"/>
              <a:t> </a:t>
            </a:r>
          </a:p>
          <a:p>
            <a:pPr eaLnBrk="1" hangingPunct="1"/>
            <a:r>
              <a:rPr lang="en-US" altLang="lv-LV" sz="2000" dirty="0"/>
              <a:t>Compute digraphs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G</a:t>
            </a:r>
            <a:r>
              <a:rPr lang="en-US" altLang="lv-LV" sz="2000" baseline="-25000" dirty="0">
                <a:latin typeface="Times New Roman" panose="02020603050405020304" pitchFamily="18" charset="0"/>
              </a:rPr>
              <a:t>0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, …, </a:t>
            </a:r>
            <a:r>
              <a:rPr lang="en-US" altLang="lv-LV" sz="2000" b="1" i="1" dirty="0" err="1">
                <a:latin typeface="Times New Roman" panose="02020603050405020304" pitchFamily="18" charset="0"/>
              </a:rPr>
              <a:t>G</a:t>
            </a:r>
            <a:r>
              <a:rPr lang="en-US" altLang="lv-LV" sz="2000" b="1" i="1" baseline="-25000" dirty="0" err="1">
                <a:latin typeface="Times New Roman" panose="02020603050405020304" pitchFamily="18" charset="0"/>
              </a:rPr>
              <a:t>n</a:t>
            </a:r>
            <a:endParaRPr lang="en-US" altLang="lv-LV" sz="2000" b="1" i="1" baseline="-250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lv-LV" sz="1800" b="1" i="1" dirty="0">
                <a:latin typeface="Times New Roman" panose="02020603050405020304" pitchFamily="18" charset="0"/>
              </a:rPr>
              <a:t>G</a:t>
            </a:r>
            <a:r>
              <a:rPr lang="en-US" altLang="lv-LV" sz="1800" baseline="-25000" dirty="0">
                <a:latin typeface="Times New Roman" panose="02020603050405020304" pitchFamily="18" charset="0"/>
              </a:rPr>
              <a:t>0</a:t>
            </a:r>
            <a:r>
              <a:rPr lang="en-US" altLang="lv-LV" sz="1800" dirty="0">
                <a:latin typeface="Times New Roman" panose="02020603050405020304" pitchFamily="18" charset="0"/>
              </a:rPr>
              <a:t>=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G</a:t>
            </a:r>
            <a:r>
              <a:rPr lang="en-US" altLang="lv-LV" sz="1800" dirty="0">
                <a:latin typeface="Times New Roman" panose="02020603050405020304" pitchFamily="18" charset="0"/>
              </a:rPr>
              <a:t> </a:t>
            </a:r>
            <a:endParaRPr lang="en-US" altLang="lv-LV" sz="1800" baseline="-25000" dirty="0"/>
          </a:p>
          <a:p>
            <a:pPr lvl="1" eaLnBrk="1" hangingPunct="1"/>
            <a:r>
              <a:rPr lang="en-US" altLang="lv-LV" sz="1800" b="1" i="1" dirty="0" err="1">
                <a:latin typeface="Times New Roman" panose="02020603050405020304" pitchFamily="18" charset="0"/>
              </a:rPr>
              <a:t>G</a:t>
            </a:r>
            <a:r>
              <a:rPr lang="en-US" altLang="lv-LV" sz="18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 </a:t>
            </a:r>
            <a:r>
              <a:rPr lang="en-US" altLang="lv-LV" sz="1800" dirty="0"/>
              <a:t>has directed edge </a:t>
            </a:r>
            <a:r>
              <a:rPr lang="en-US" altLang="lv-LV" sz="1800" dirty="0">
                <a:latin typeface="Times New Roman" panose="02020603050405020304" pitchFamily="18" charset="0"/>
              </a:rPr>
              <a:t>(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v</a:t>
            </a:r>
            <a:r>
              <a:rPr lang="en-US" altLang="lv-LV" sz="18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, </a:t>
            </a:r>
            <a:r>
              <a:rPr lang="en-US" altLang="lv-LV" sz="1800" b="1" i="1" dirty="0" err="1">
                <a:latin typeface="Times New Roman" panose="02020603050405020304" pitchFamily="18" charset="0"/>
              </a:rPr>
              <a:t>v</a:t>
            </a:r>
            <a:r>
              <a:rPr lang="en-US" altLang="lv-LV" sz="1800" b="1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lv-LV" sz="1800" dirty="0">
                <a:latin typeface="Times New Roman" panose="02020603050405020304" pitchFamily="18" charset="0"/>
              </a:rPr>
              <a:t>) </a:t>
            </a:r>
            <a:r>
              <a:rPr lang="en-US" altLang="lv-LV" sz="1800" dirty="0"/>
              <a:t>if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G </a:t>
            </a:r>
            <a:r>
              <a:rPr lang="en-US" altLang="lv-LV" sz="1800" dirty="0"/>
              <a:t>has a directed path from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v</a:t>
            </a:r>
            <a:r>
              <a:rPr lang="en-US" altLang="lv-LV" sz="18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lv-LV" sz="1800" dirty="0"/>
              <a:t> to </a:t>
            </a:r>
            <a:r>
              <a:rPr lang="en-US" altLang="lv-LV" sz="1800" b="1" i="1" dirty="0" err="1">
                <a:latin typeface="Times New Roman" panose="02020603050405020304" pitchFamily="18" charset="0"/>
              </a:rPr>
              <a:t>v</a:t>
            </a:r>
            <a:r>
              <a:rPr lang="en-US" altLang="lv-LV" sz="1800" b="1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 </a:t>
            </a:r>
            <a:r>
              <a:rPr lang="en-US" altLang="lv-LV" sz="1800" dirty="0"/>
              <a:t>with intermediate vertices in </a:t>
            </a:r>
            <a:br>
              <a:rPr lang="en-US" altLang="lv-LV" sz="1800" dirty="0"/>
            </a:br>
            <a:r>
              <a:rPr lang="en-US" altLang="lv-LV" sz="1800" dirty="0">
                <a:latin typeface="Times New Roman" panose="02020603050405020304" pitchFamily="18" charset="0"/>
              </a:rPr>
              <a:t>{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v</a:t>
            </a:r>
            <a:r>
              <a:rPr lang="en-US" altLang="lv-LV" sz="1800" baseline="-25000" dirty="0">
                <a:latin typeface="Times New Roman" panose="02020603050405020304" pitchFamily="18" charset="0"/>
              </a:rPr>
              <a:t>1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, …, </a:t>
            </a:r>
            <a:r>
              <a:rPr lang="en-US" altLang="lv-LV" sz="1800" b="1" i="1" dirty="0" err="1">
                <a:latin typeface="Times New Roman" panose="02020603050405020304" pitchFamily="18" charset="0"/>
              </a:rPr>
              <a:t>v</a:t>
            </a:r>
            <a:r>
              <a:rPr lang="en-US" altLang="lv-LV" sz="18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lv-LV" sz="1800" dirty="0">
                <a:latin typeface="Times New Roman" panose="02020603050405020304" pitchFamily="18" charset="0"/>
              </a:rPr>
              <a:t>}</a:t>
            </a:r>
            <a:r>
              <a:rPr lang="en-US" altLang="lv-LV" sz="1800" dirty="0"/>
              <a:t> </a:t>
            </a:r>
          </a:p>
          <a:p>
            <a:pPr eaLnBrk="1" hangingPunct="1"/>
            <a:r>
              <a:rPr lang="en-US" altLang="lv-LV" sz="2000" dirty="0"/>
              <a:t>We have that </a:t>
            </a:r>
            <a:r>
              <a:rPr lang="en-US" altLang="lv-LV" sz="2000" b="1" i="1" dirty="0" err="1">
                <a:latin typeface="Times New Roman" panose="02020603050405020304" pitchFamily="18" charset="0"/>
              </a:rPr>
              <a:t>G</a:t>
            </a:r>
            <a:r>
              <a:rPr lang="en-US" altLang="lv-LV" sz="2000" b="1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lv-LV" sz="2000" b="1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lv-LV" sz="2000" dirty="0">
                <a:latin typeface="Times New Roman" panose="02020603050405020304" pitchFamily="18" charset="0"/>
              </a:rPr>
              <a:t>=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G*</a:t>
            </a:r>
            <a:endParaRPr lang="en-US" altLang="lv-LV" sz="2000" dirty="0"/>
          </a:p>
          <a:p>
            <a:pPr eaLnBrk="1" hangingPunct="1"/>
            <a:r>
              <a:rPr lang="en-US" altLang="lv-LV" sz="2000" dirty="0"/>
              <a:t>In phase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2000" dirty="0"/>
              <a:t>, digraph </a:t>
            </a:r>
            <a:r>
              <a:rPr lang="en-US" altLang="lv-LV" sz="2000" b="1" i="1" dirty="0" err="1">
                <a:latin typeface="Times New Roman" panose="02020603050405020304" pitchFamily="18" charset="0"/>
              </a:rPr>
              <a:t>G</a:t>
            </a:r>
            <a:r>
              <a:rPr lang="en-US" altLang="lv-LV" sz="20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lv-LV" sz="2000" dirty="0"/>
              <a:t> is computed from </a:t>
            </a:r>
            <a:r>
              <a:rPr lang="en-US" altLang="lv-LV" sz="2000" b="1" i="1" dirty="0" err="1">
                <a:latin typeface="Times New Roman" panose="02020603050405020304" pitchFamily="18" charset="0"/>
              </a:rPr>
              <a:t>G</a:t>
            </a:r>
            <a:r>
              <a:rPr lang="en-US" altLang="lv-LV" sz="20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lv-LV" sz="2000" b="1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lv-LV" sz="2000" b="1" i="1" baseline="-25000" dirty="0">
                <a:latin typeface="Symbol" panose="05050102010706020507" pitchFamily="18" charset="2"/>
              </a:rPr>
              <a:t>-</a:t>
            </a:r>
            <a:r>
              <a:rPr lang="en-US" altLang="lv-LV" sz="2000" b="1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lv-LV" sz="2000" baseline="-25000" dirty="0">
                <a:latin typeface="Times New Roman" panose="02020603050405020304" pitchFamily="18" charset="0"/>
              </a:rPr>
              <a:t>1</a:t>
            </a:r>
            <a:endParaRPr lang="en-US" altLang="lv-LV" sz="20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lv-LV" sz="2000" dirty="0"/>
              <a:t>Running time: </a:t>
            </a:r>
            <a:r>
              <a:rPr lang="en-US" altLang="lv-LV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lv-LV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lv-LV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lv-LV" sz="2000" dirty="0"/>
              <a:t>, assuming </a:t>
            </a:r>
            <a:r>
              <a:rPr lang="en-US" altLang="lv-LV" sz="2000" dirty="0" err="1"/>
              <a:t>areAdjacent</a:t>
            </a:r>
            <a:r>
              <a:rPr lang="en-US" altLang="lv-LV" sz="2000" dirty="0"/>
              <a:t> is </a:t>
            </a:r>
            <a:r>
              <a:rPr lang="en-US" altLang="lv-LV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lv-LV" sz="2000" dirty="0"/>
              <a:t> (e.g., adjacency matrix)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6482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80000"/>
              </a:lnSpc>
              <a:buClr>
                <a:schemeClr val="hlink"/>
              </a:buClr>
              <a:buSzPct val="110000"/>
              <a:buNone/>
            </a:pPr>
            <a:r>
              <a:rPr lang="en-US" altLang="lv-LV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1800" dirty="0">
                <a:latin typeface="Times New Roman" panose="02020603050405020304" pitchFamily="18" charset="0"/>
              </a:rPr>
              <a:t> </a:t>
            </a:r>
            <a:r>
              <a:rPr lang="en-US" altLang="lv-LV" sz="18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FloydWarshall</a:t>
            </a:r>
            <a:r>
              <a:rPr lang="en-US" altLang="lv-LV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Clr>
                <a:schemeClr val="hlink"/>
              </a:buClr>
              <a:buSzPct val="110000"/>
              <a:buNone/>
            </a:pPr>
            <a:r>
              <a:rPr lang="en-US" altLang="lv-LV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Input</a:t>
            </a:r>
            <a:r>
              <a:rPr lang="en-US" altLang="lv-LV" sz="1800" dirty="0" smtClean="0">
                <a:latin typeface="Times New Roman" panose="02020603050405020304" pitchFamily="18" charset="0"/>
              </a:rPr>
              <a:t> </a:t>
            </a:r>
            <a:r>
              <a:rPr lang="en-US" altLang="lv-LV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digraph 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endParaRPr lang="en-US" altLang="lv-LV" sz="18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buClr>
                <a:schemeClr val="hlink"/>
              </a:buClr>
              <a:buSzPct val="110000"/>
              <a:buNone/>
            </a:pPr>
            <a:r>
              <a:rPr lang="en-US" altLang="lv-LV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Output</a:t>
            </a:r>
            <a:r>
              <a:rPr lang="en-US" altLang="lv-LV" sz="1800" dirty="0" smtClean="0">
                <a:latin typeface="Times New Roman" panose="02020603050405020304" pitchFamily="18" charset="0"/>
              </a:rPr>
              <a:t> </a:t>
            </a:r>
            <a:r>
              <a:rPr lang="en-US" altLang="lv-LV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transitive closure 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G*</a:t>
            </a:r>
            <a:r>
              <a:rPr lang="en-US" altLang="lv-LV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endParaRPr lang="en-US" altLang="lv-LV" sz="18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buClr>
                <a:schemeClr val="hlink"/>
              </a:buClr>
              <a:buSzPct val="110000"/>
              <a:buNone/>
            </a:pPr>
            <a:r>
              <a:rPr lang="en-US" altLang="lv-LV" sz="18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lv-LV" sz="1800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lv-LV" sz="1800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endParaRPr lang="en-US" altLang="lv-LV" sz="18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buClr>
                <a:schemeClr val="hlink"/>
              </a:buClr>
              <a:buSzPct val="110000"/>
              <a:buNone/>
            </a:pPr>
            <a:r>
              <a:rPr lang="en-US" altLang="lv-LV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for </a:t>
            </a:r>
            <a:r>
              <a:rPr lang="en-US" altLang="lv-LV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all 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v </a:t>
            </a:r>
            <a:r>
              <a:rPr lang="en-US" altLang="lv-LV" sz="1800" dirty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G.vertices</a:t>
            </a:r>
            <a:r>
              <a:rPr lang="en-US" altLang="lv-LV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marL="0" indent="0" eaLnBrk="1" hangingPunct="1">
              <a:lnSpc>
                <a:spcPct val="80000"/>
              </a:lnSpc>
              <a:buClr>
                <a:schemeClr val="hlink"/>
              </a:buClr>
              <a:buSzPct val="110000"/>
              <a:buNone/>
            </a:pPr>
            <a:r>
              <a:rPr lang="en-US" altLang="lv-LV" sz="18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       denote 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as 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</a:p>
          <a:p>
            <a:pPr marL="0" indent="0" eaLnBrk="1" hangingPunct="1">
              <a:lnSpc>
                <a:spcPct val="80000"/>
              </a:lnSpc>
              <a:buClr>
                <a:schemeClr val="hlink"/>
              </a:buClr>
              <a:buSzPct val="110000"/>
              <a:buNone/>
            </a:pPr>
            <a:r>
              <a:rPr lang="en-US" altLang="lv-LV" sz="1800" b="1" i="1" baseline="-25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lv-LV" sz="1800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lv-LV" sz="1800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sz="1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  <a:p>
            <a:pPr marL="0" indent="0" eaLnBrk="1" hangingPunct="1">
              <a:lnSpc>
                <a:spcPct val="80000"/>
              </a:lnSpc>
              <a:buClr>
                <a:schemeClr val="hlink"/>
              </a:buClr>
              <a:buSzPct val="110000"/>
              <a:buNone/>
            </a:pPr>
            <a:r>
              <a:rPr lang="en-US" altLang="lv-LV" sz="18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lv-LV" sz="1800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 baseline="-25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r>
              <a:rPr lang="en-US" altLang="lv-LV" sz="18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</a:p>
          <a:p>
            <a:pPr marL="0" indent="0" eaLnBrk="1" hangingPunct="1">
              <a:lnSpc>
                <a:spcPct val="80000"/>
              </a:lnSpc>
              <a:buClr>
                <a:schemeClr val="hlink"/>
              </a:buClr>
              <a:buSzPct val="110000"/>
              <a:buNone/>
            </a:pPr>
            <a:r>
              <a:rPr lang="en-US" altLang="lv-LV" sz="1800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lv-LV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for 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k </a:t>
            </a:r>
            <a:r>
              <a:rPr lang="en-US" altLang="lv-LV" sz="1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1 </a:t>
            </a:r>
            <a:r>
              <a:rPr lang="en-US" altLang="lv-LV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 </a:t>
            </a:r>
            <a:r>
              <a:rPr lang="en-US" altLang="lv-LV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do</a:t>
            </a:r>
          </a:p>
          <a:p>
            <a:pPr marL="0" indent="0" eaLnBrk="1" hangingPunct="1">
              <a:lnSpc>
                <a:spcPct val="80000"/>
              </a:lnSpc>
              <a:buClr>
                <a:schemeClr val="hlink"/>
              </a:buClr>
              <a:buSzPct val="110000"/>
              <a:buNone/>
            </a:pPr>
            <a:r>
              <a:rPr lang="en-US" altLang="lv-LV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lv-LV" sz="1800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 b="1" i="1" baseline="-25000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US" altLang="lv-LV" sz="18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 b="1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US" altLang="lv-LV" sz="18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 baseline="-25000" dirty="0">
                <a:solidFill>
                  <a:schemeClr val="accent2"/>
                </a:solidFill>
                <a:latin typeface="Symbol" panose="05050102010706020507" pitchFamily="18" charset="2"/>
              </a:rPr>
              <a:t>-</a:t>
            </a:r>
            <a:r>
              <a:rPr lang="en-US" altLang="lv-LV" sz="18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endParaRPr lang="en-US" altLang="lv-LV" sz="1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buClr>
                <a:schemeClr val="hlink"/>
              </a:buClr>
              <a:buSzPct val="110000"/>
              <a:buNone/>
            </a:pPr>
            <a:r>
              <a:rPr lang="en-US" altLang="lv-LV" sz="18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lv-LV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for </a:t>
            </a:r>
            <a:r>
              <a:rPr lang="en-US" altLang="lv-LV" sz="1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1 </a:t>
            </a:r>
            <a:r>
              <a:rPr lang="en-US" altLang="lv-LV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 </a:t>
            </a:r>
            <a:r>
              <a:rPr lang="en-US" altLang="lv-LV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k</a:t>
            </a:r>
            <a:r>
              <a:rPr lang="en-US" altLang="lv-LV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do</a:t>
            </a:r>
          </a:p>
          <a:p>
            <a:pPr marL="0" indent="0" eaLnBrk="1" hangingPunct="1">
              <a:lnSpc>
                <a:spcPct val="80000"/>
              </a:lnSpc>
              <a:buClr>
                <a:schemeClr val="hlink"/>
              </a:buClr>
              <a:buSzPct val="110000"/>
              <a:buNone/>
            </a:pPr>
            <a:r>
              <a:rPr lang="en-US" altLang="lv-LV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 for 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j </a:t>
            </a:r>
            <a:r>
              <a:rPr lang="en-US" altLang="lv-LV" sz="1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1 </a:t>
            </a:r>
            <a:r>
              <a:rPr lang="en-US" altLang="lv-LV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 </a:t>
            </a:r>
            <a:r>
              <a:rPr lang="en-US" altLang="lv-LV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j 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k</a:t>
            </a:r>
            <a:r>
              <a:rPr lang="en-US" altLang="lv-LV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do</a:t>
            </a:r>
          </a:p>
          <a:p>
            <a:pPr marL="0" indent="0" eaLnBrk="1" hangingPunct="1">
              <a:lnSpc>
                <a:spcPct val="80000"/>
              </a:lnSpc>
              <a:buClr>
                <a:schemeClr val="hlink"/>
              </a:buClr>
              <a:buSzPct val="110000"/>
              <a:buNone/>
            </a:pPr>
            <a:r>
              <a:rPr lang="en-US" altLang="lv-LV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if </a:t>
            </a:r>
            <a:r>
              <a:rPr lang="en-US" altLang="lv-LV" sz="1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 b="1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US" altLang="lv-LV" sz="18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 baseline="-25000" dirty="0">
                <a:solidFill>
                  <a:schemeClr val="accent2"/>
                </a:solidFill>
                <a:latin typeface="Symbol" panose="05050102010706020507" pitchFamily="18" charset="2"/>
              </a:rPr>
              <a:t>-</a:t>
            </a:r>
            <a:r>
              <a:rPr lang="en-US" altLang="lv-LV" sz="18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.areAdjacent</a:t>
            </a:r>
            <a:r>
              <a:rPr lang="en-US" altLang="lv-LV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lv-LV" sz="1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 b="1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US" altLang="lv-LV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lv-LV" sz="1800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lv-LV" sz="18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 b="1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US" altLang="lv-LV" sz="18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 baseline="-25000" dirty="0">
                <a:solidFill>
                  <a:schemeClr val="accent2"/>
                </a:solidFill>
                <a:latin typeface="Symbol" panose="05050102010706020507" pitchFamily="18" charset="2"/>
              </a:rPr>
              <a:t>-</a:t>
            </a:r>
            <a:r>
              <a:rPr lang="en-US" altLang="lv-LV" sz="18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.areAdjacent</a:t>
            </a:r>
            <a:r>
              <a:rPr lang="en-US" altLang="lv-LV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 b="1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lv-LV" sz="1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 b="1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j</a:t>
            </a:r>
            <a:r>
              <a:rPr lang="en-US" altLang="lv-LV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Clr>
                <a:schemeClr val="hlink"/>
              </a:buClr>
              <a:buSzPct val="110000"/>
              <a:buNone/>
            </a:pPr>
            <a:r>
              <a:rPr lang="en-US" altLang="lv-LV" sz="18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                   </a:t>
            </a:r>
            <a:r>
              <a:rPr lang="en-US" altLang="lv-LV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lv-LV" sz="1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lv-LV" sz="1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 b="1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US" altLang="lv-LV" sz="1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.areAdjacent</a:t>
            </a:r>
            <a:r>
              <a:rPr lang="en-US" altLang="lv-LV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lv-LV" sz="1800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 b="1" i="1" baseline="-25000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j</a:t>
            </a:r>
            <a:r>
              <a:rPr lang="en-US" altLang="lv-LV" sz="18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) </a:t>
            </a:r>
          </a:p>
          <a:p>
            <a:pPr marL="0" indent="0" eaLnBrk="1" hangingPunct="1">
              <a:lnSpc>
                <a:spcPct val="80000"/>
              </a:lnSpc>
              <a:buClr>
                <a:schemeClr val="hlink"/>
              </a:buClr>
              <a:buSzPct val="110000"/>
              <a:buNone/>
            </a:pP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                        </a:t>
            </a:r>
            <a:r>
              <a:rPr lang="en-US" altLang="lv-LV" sz="1800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 b="1" i="1" baseline="-25000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US" altLang="lv-LV" sz="1800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.insertDirectedEdge</a:t>
            </a:r>
            <a:r>
              <a:rPr lang="en-US" altLang="lv-LV" sz="18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 b="1" i="1" baseline="-25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lv-LV" sz="1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 b="1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j</a:t>
            </a:r>
            <a:r>
              <a:rPr lang="en-US" altLang="lv-LV" sz="18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k</a:t>
            </a:r>
            <a:r>
              <a:rPr lang="en-US" altLang="lv-LV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Clr>
                <a:schemeClr val="hlink"/>
              </a:buClr>
              <a:buSzPct val="110000"/>
              <a:buNone/>
            </a:pPr>
            <a:r>
              <a:rPr lang="en-US" altLang="lv-LV" sz="18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lv-LV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return </a:t>
            </a:r>
            <a:r>
              <a:rPr lang="en-US" altLang="lv-LV" sz="1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 b="1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endParaRPr lang="en-US" altLang="lv-LV" sz="1800" b="1" i="1" baseline="-25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lv-LV" sz="1800" dirty="0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5A6C6EA-BCE5-45F4-8F4B-A04B6200DC09}" type="slidenum">
              <a:rPr lang="en-US" altLang="lv-LV" sz="1400"/>
              <a:pPr eaLnBrk="1" hangingPunct="1"/>
              <a:t>58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267109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Floyd-Warshall Example</a:t>
            </a:r>
          </a:p>
        </p:txBody>
      </p:sp>
      <p:sp>
        <p:nvSpPr>
          <p:cNvPr id="16387" name="Slide Number Placeholder 6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E236AE9-491B-4624-9532-226B6B5DA7D7}" type="slidenum">
              <a:rPr lang="en-US" altLang="lv-LV" sz="1400"/>
              <a:pPr eaLnBrk="1" hangingPunct="1"/>
              <a:t>59</a:t>
            </a:fld>
            <a:endParaRPr lang="en-US" altLang="lv-LV" sz="1400"/>
          </a:p>
        </p:txBody>
      </p:sp>
      <p:sp>
        <p:nvSpPr>
          <p:cNvPr id="16389" name="Freeform 4"/>
          <p:cNvSpPr>
            <a:spLocks/>
          </p:cNvSpPr>
          <p:nvPr/>
        </p:nvSpPr>
        <p:spPr bwMode="auto">
          <a:xfrm>
            <a:off x="5834064" y="2384425"/>
            <a:ext cx="28575" cy="25400"/>
          </a:xfrm>
          <a:custGeom>
            <a:avLst/>
            <a:gdLst>
              <a:gd name="T0" fmla="*/ 28575 w 18"/>
              <a:gd name="T1" fmla="*/ 0 h 16"/>
              <a:gd name="T2" fmla="*/ 14288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12700 h 16"/>
              <a:gd name="T10" fmla="*/ 0 w 18"/>
              <a:gd name="T11" fmla="*/ 25400 h 16"/>
              <a:gd name="T12" fmla="*/ 14288 w 18"/>
              <a:gd name="T13" fmla="*/ 25400 h 16"/>
              <a:gd name="T14" fmla="*/ 28575 w 18"/>
              <a:gd name="T15" fmla="*/ 12700 h 16"/>
              <a:gd name="T16" fmla="*/ 28575 w 18"/>
              <a:gd name="T17" fmla="*/ 0 h 16"/>
              <a:gd name="T18" fmla="*/ 28575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390" name="Freeform 5"/>
          <p:cNvSpPr>
            <a:spLocks/>
          </p:cNvSpPr>
          <p:nvPr/>
        </p:nvSpPr>
        <p:spPr bwMode="auto">
          <a:xfrm>
            <a:off x="5834063" y="2319339"/>
            <a:ext cx="214312" cy="130175"/>
          </a:xfrm>
          <a:custGeom>
            <a:avLst/>
            <a:gdLst>
              <a:gd name="T0" fmla="*/ 14287 w 135"/>
              <a:gd name="T1" fmla="*/ 77787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7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391" name="Freeform 6"/>
          <p:cNvSpPr>
            <a:spLocks/>
          </p:cNvSpPr>
          <p:nvPr/>
        </p:nvSpPr>
        <p:spPr bwMode="auto">
          <a:xfrm>
            <a:off x="5834063" y="2319339"/>
            <a:ext cx="214312" cy="130175"/>
          </a:xfrm>
          <a:custGeom>
            <a:avLst/>
            <a:gdLst>
              <a:gd name="T0" fmla="*/ 14287 w 135"/>
              <a:gd name="T1" fmla="*/ 77787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7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392" name="Freeform 7"/>
          <p:cNvSpPr>
            <a:spLocks/>
          </p:cNvSpPr>
          <p:nvPr/>
        </p:nvSpPr>
        <p:spPr bwMode="auto">
          <a:xfrm>
            <a:off x="3033714" y="4549775"/>
            <a:ext cx="242887" cy="363538"/>
          </a:xfrm>
          <a:custGeom>
            <a:avLst/>
            <a:gdLst>
              <a:gd name="T0" fmla="*/ 0 w 153"/>
              <a:gd name="T1" fmla="*/ 350838 h 229"/>
              <a:gd name="T2" fmla="*/ 28575 w 153"/>
              <a:gd name="T3" fmla="*/ 363538 h 229"/>
              <a:gd name="T4" fmla="*/ 242887 w 153"/>
              <a:gd name="T5" fmla="*/ 12700 h 229"/>
              <a:gd name="T6" fmla="*/ 242887 w 153"/>
              <a:gd name="T7" fmla="*/ 12700 h 229"/>
              <a:gd name="T8" fmla="*/ 214312 w 153"/>
              <a:gd name="T9" fmla="*/ 0 h 229"/>
              <a:gd name="T10" fmla="*/ 214312 w 153"/>
              <a:gd name="T11" fmla="*/ 0 h 229"/>
              <a:gd name="T12" fmla="*/ 0 w 153"/>
              <a:gd name="T13" fmla="*/ 350838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393" name="Freeform 8"/>
          <p:cNvSpPr>
            <a:spLocks/>
          </p:cNvSpPr>
          <p:nvPr/>
        </p:nvSpPr>
        <p:spPr bwMode="auto">
          <a:xfrm>
            <a:off x="3248025" y="4186239"/>
            <a:ext cx="285750" cy="376237"/>
          </a:xfrm>
          <a:custGeom>
            <a:avLst/>
            <a:gdLst>
              <a:gd name="T0" fmla="*/ 0 w 180"/>
              <a:gd name="T1" fmla="*/ 363537 h 237"/>
              <a:gd name="T2" fmla="*/ 28575 w 180"/>
              <a:gd name="T3" fmla="*/ 376237 h 237"/>
              <a:gd name="T4" fmla="*/ 285750 w 180"/>
              <a:gd name="T5" fmla="*/ 14287 h 237"/>
              <a:gd name="T6" fmla="*/ 285750 w 180"/>
              <a:gd name="T7" fmla="*/ 14287 h 237"/>
              <a:gd name="T8" fmla="*/ 257175 w 180"/>
              <a:gd name="T9" fmla="*/ 0 h 237"/>
              <a:gd name="T10" fmla="*/ 257175 w 180"/>
              <a:gd name="T11" fmla="*/ 0 h 237"/>
              <a:gd name="T12" fmla="*/ 0 w 180"/>
              <a:gd name="T13" fmla="*/ 363537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394" name="Freeform 9"/>
          <p:cNvSpPr>
            <a:spLocks/>
          </p:cNvSpPr>
          <p:nvPr/>
        </p:nvSpPr>
        <p:spPr bwMode="auto">
          <a:xfrm>
            <a:off x="3505200" y="3824289"/>
            <a:ext cx="342900" cy="376237"/>
          </a:xfrm>
          <a:custGeom>
            <a:avLst/>
            <a:gdLst>
              <a:gd name="T0" fmla="*/ 0 w 216"/>
              <a:gd name="T1" fmla="*/ 361950 h 237"/>
              <a:gd name="T2" fmla="*/ 28575 w 216"/>
              <a:gd name="T3" fmla="*/ 376237 h 237"/>
              <a:gd name="T4" fmla="*/ 342900 w 216"/>
              <a:gd name="T5" fmla="*/ 12700 h 237"/>
              <a:gd name="T6" fmla="*/ 342900 w 216"/>
              <a:gd name="T7" fmla="*/ 12700 h 237"/>
              <a:gd name="T8" fmla="*/ 314325 w 216"/>
              <a:gd name="T9" fmla="*/ 0 h 237"/>
              <a:gd name="T10" fmla="*/ 314325 w 216"/>
              <a:gd name="T11" fmla="*/ 0 h 237"/>
              <a:gd name="T12" fmla="*/ 0 w 216"/>
              <a:gd name="T13" fmla="*/ 361950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395" name="Freeform 10"/>
          <p:cNvSpPr>
            <a:spLocks/>
          </p:cNvSpPr>
          <p:nvPr/>
        </p:nvSpPr>
        <p:spPr bwMode="auto">
          <a:xfrm>
            <a:off x="3819526" y="3448050"/>
            <a:ext cx="385763" cy="388938"/>
          </a:xfrm>
          <a:custGeom>
            <a:avLst/>
            <a:gdLst>
              <a:gd name="T0" fmla="*/ 0 w 243"/>
              <a:gd name="T1" fmla="*/ 376238 h 245"/>
              <a:gd name="T2" fmla="*/ 28575 w 243"/>
              <a:gd name="T3" fmla="*/ 388938 h 245"/>
              <a:gd name="T4" fmla="*/ 385763 w 243"/>
              <a:gd name="T5" fmla="*/ 25400 h 245"/>
              <a:gd name="T6" fmla="*/ 385763 w 243"/>
              <a:gd name="T7" fmla="*/ 25400 h 245"/>
              <a:gd name="T8" fmla="*/ 371475 w 243"/>
              <a:gd name="T9" fmla="*/ 0 h 245"/>
              <a:gd name="T10" fmla="*/ 357188 w 243"/>
              <a:gd name="T11" fmla="*/ 12700 h 245"/>
              <a:gd name="T12" fmla="*/ 0 w 243"/>
              <a:gd name="T13" fmla="*/ 376238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396" name="Freeform 11"/>
          <p:cNvSpPr>
            <a:spLocks/>
          </p:cNvSpPr>
          <p:nvPr/>
        </p:nvSpPr>
        <p:spPr bwMode="auto">
          <a:xfrm>
            <a:off x="4191001" y="3124200"/>
            <a:ext cx="385763" cy="349250"/>
          </a:xfrm>
          <a:custGeom>
            <a:avLst/>
            <a:gdLst>
              <a:gd name="T0" fmla="*/ 0 w 243"/>
              <a:gd name="T1" fmla="*/ 323850 h 220"/>
              <a:gd name="T2" fmla="*/ 14288 w 243"/>
              <a:gd name="T3" fmla="*/ 349250 h 220"/>
              <a:gd name="T4" fmla="*/ 385763 w 243"/>
              <a:gd name="T5" fmla="*/ 25400 h 220"/>
              <a:gd name="T6" fmla="*/ 385763 w 243"/>
              <a:gd name="T7" fmla="*/ 25400 h 220"/>
              <a:gd name="T8" fmla="*/ 371475 w 243"/>
              <a:gd name="T9" fmla="*/ 0 h 220"/>
              <a:gd name="T10" fmla="*/ 371475 w 243"/>
              <a:gd name="T11" fmla="*/ 0 h 220"/>
              <a:gd name="T12" fmla="*/ 0 w 243"/>
              <a:gd name="T13" fmla="*/ 323850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397" name="Freeform 12"/>
          <p:cNvSpPr>
            <a:spLocks/>
          </p:cNvSpPr>
          <p:nvPr/>
        </p:nvSpPr>
        <p:spPr bwMode="auto">
          <a:xfrm>
            <a:off x="4562476" y="2825750"/>
            <a:ext cx="428625" cy="323850"/>
          </a:xfrm>
          <a:custGeom>
            <a:avLst/>
            <a:gdLst>
              <a:gd name="T0" fmla="*/ 0 w 270"/>
              <a:gd name="T1" fmla="*/ 298450 h 204"/>
              <a:gd name="T2" fmla="*/ 14287 w 270"/>
              <a:gd name="T3" fmla="*/ 323850 h 204"/>
              <a:gd name="T4" fmla="*/ 428625 w 270"/>
              <a:gd name="T5" fmla="*/ 25400 h 204"/>
              <a:gd name="T6" fmla="*/ 428625 w 270"/>
              <a:gd name="T7" fmla="*/ 25400 h 204"/>
              <a:gd name="T8" fmla="*/ 414338 w 270"/>
              <a:gd name="T9" fmla="*/ 0 h 204"/>
              <a:gd name="T10" fmla="*/ 414338 w 270"/>
              <a:gd name="T11" fmla="*/ 0 h 204"/>
              <a:gd name="T12" fmla="*/ 0 w 270"/>
              <a:gd name="T13" fmla="*/ 298450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398" name="Freeform 13"/>
          <p:cNvSpPr>
            <a:spLocks/>
          </p:cNvSpPr>
          <p:nvPr/>
        </p:nvSpPr>
        <p:spPr bwMode="auto">
          <a:xfrm>
            <a:off x="4976813" y="2579688"/>
            <a:ext cx="442912" cy="271462"/>
          </a:xfrm>
          <a:custGeom>
            <a:avLst/>
            <a:gdLst>
              <a:gd name="T0" fmla="*/ 0 w 279"/>
              <a:gd name="T1" fmla="*/ 246062 h 171"/>
              <a:gd name="T2" fmla="*/ 14287 w 279"/>
              <a:gd name="T3" fmla="*/ 271462 h 171"/>
              <a:gd name="T4" fmla="*/ 442912 w 279"/>
              <a:gd name="T5" fmla="*/ 25400 h 171"/>
              <a:gd name="T6" fmla="*/ 442912 w 279"/>
              <a:gd name="T7" fmla="*/ 25400 h 171"/>
              <a:gd name="T8" fmla="*/ 428625 w 279"/>
              <a:gd name="T9" fmla="*/ 0 h 171"/>
              <a:gd name="T10" fmla="*/ 428625 w 279"/>
              <a:gd name="T11" fmla="*/ 0 h 171"/>
              <a:gd name="T12" fmla="*/ 0 w 279"/>
              <a:gd name="T13" fmla="*/ 246062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399" name="Freeform 14"/>
          <p:cNvSpPr>
            <a:spLocks/>
          </p:cNvSpPr>
          <p:nvPr/>
        </p:nvSpPr>
        <p:spPr bwMode="auto">
          <a:xfrm>
            <a:off x="5405438" y="2371726"/>
            <a:ext cx="457200" cy="233363"/>
          </a:xfrm>
          <a:custGeom>
            <a:avLst/>
            <a:gdLst>
              <a:gd name="T0" fmla="*/ 0 w 288"/>
              <a:gd name="T1" fmla="*/ 207963 h 147"/>
              <a:gd name="T2" fmla="*/ 14288 w 288"/>
              <a:gd name="T3" fmla="*/ 233363 h 147"/>
              <a:gd name="T4" fmla="*/ 457200 w 288"/>
              <a:gd name="T5" fmla="*/ 25400 h 147"/>
              <a:gd name="T6" fmla="*/ 442913 w 288"/>
              <a:gd name="T7" fmla="*/ 0 h 147"/>
              <a:gd name="T8" fmla="*/ 0 w 288"/>
              <a:gd name="T9" fmla="*/ 207963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00" name="Freeform 15"/>
          <p:cNvSpPr>
            <a:spLocks/>
          </p:cNvSpPr>
          <p:nvPr/>
        </p:nvSpPr>
        <p:spPr bwMode="auto">
          <a:xfrm>
            <a:off x="3162301" y="5289550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12700 h 16"/>
              <a:gd name="T4" fmla="*/ 14288 w 18"/>
              <a:gd name="T5" fmla="*/ 12700 h 16"/>
              <a:gd name="T6" fmla="*/ 14288 w 18"/>
              <a:gd name="T7" fmla="*/ 25400 h 16"/>
              <a:gd name="T8" fmla="*/ 28575 w 18"/>
              <a:gd name="T9" fmla="*/ 25400 h 16"/>
              <a:gd name="T10" fmla="*/ 28575 w 18"/>
              <a:gd name="T11" fmla="*/ 12700 h 16"/>
              <a:gd name="T12" fmla="*/ 28575 w 18"/>
              <a:gd name="T13" fmla="*/ 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01" name="Freeform 16"/>
          <p:cNvSpPr>
            <a:spLocks/>
          </p:cNvSpPr>
          <p:nvPr/>
        </p:nvSpPr>
        <p:spPr bwMode="auto">
          <a:xfrm>
            <a:off x="3062288" y="5133976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02" name="Freeform 17"/>
          <p:cNvSpPr>
            <a:spLocks/>
          </p:cNvSpPr>
          <p:nvPr/>
        </p:nvSpPr>
        <p:spPr bwMode="auto">
          <a:xfrm>
            <a:off x="3062288" y="5133976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03" name="Freeform 18"/>
          <p:cNvSpPr>
            <a:spLocks/>
          </p:cNvSpPr>
          <p:nvPr/>
        </p:nvSpPr>
        <p:spPr bwMode="auto">
          <a:xfrm>
            <a:off x="8105775" y="5626101"/>
            <a:ext cx="300038" cy="180975"/>
          </a:xfrm>
          <a:custGeom>
            <a:avLst/>
            <a:gdLst>
              <a:gd name="T0" fmla="*/ 300038 w 189"/>
              <a:gd name="T1" fmla="*/ 25400 h 114"/>
              <a:gd name="T2" fmla="*/ 285750 w 189"/>
              <a:gd name="T3" fmla="*/ 0 h 114"/>
              <a:gd name="T4" fmla="*/ 0 w 189"/>
              <a:gd name="T5" fmla="*/ 155575 h 114"/>
              <a:gd name="T6" fmla="*/ 0 w 189"/>
              <a:gd name="T7" fmla="*/ 155575 h 114"/>
              <a:gd name="T8" fmla="*/ 14288 w 189"/>
              <a:gd name="T9" fmla="*/ 180975 h 114"/>
              <a:gd name="T10" fmla="*/ 14288 w 189"/>
              <a:gd name="T11" fmla="*/ 180975 h 114"/>
              <a:gd name="T12" fmla="*/ 300038 w 189"/>
              <a:gd name="T13" fmla="*/ 254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04" name="Freeform 19"/>
          <p:cNvSpPr>
            <a:spLocks/>
          </p:cNvSpPr>
          <p:nvPr/>
        </p:nvSpPr>
        <p:spPr bwMode="auto">
          <a:xfrm>
            <a:off x="7777163" y="5781676"/>
            <a:ext cx="342900" cy="155575"/>
          </a:xfrm>
          <a:custGeom>
            <a:avLst/>
            <a:gdLst>
              <a:gd name="T0" fmla="*/ 342900 w 216"/>
              <a:gd name="T1" fmla="*/ 25400 h 98"/>
              <a:gd name="T2" fmla="*/ 328613 w 216"/>
              <a:gd name="T3" fmla="*/ 0 h 98"/>
              <a:gd name="T4" fmla="*/ 0 w 216"/>
              <a:gd name="T5" fmla="*/ 130175 h 98"/>
              <a:gd name="T6" fmla="*/ 0 w 216"/>
              <a:gd name="T7" fmla="*/ 130175 h 98"/>
              <a:gd name="T8" fmla="*/ 14288 w 216"/>
              <a:gd name="T9" fmla="*/ 155575 h 98"/>
              <a:gd name="T10" fmla="*/ 14288 w 216"/>
              <a:gd name="T11" fmla="*/ 155575 h 98"/>
              <a:gd name="T12" fmla="*/ 342900 w 216"/>
              <a:gd name="T13" fmla="*/ 25400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05" name="Freeform 20"/>
          <p:cNvSpPr>
            <a:spLocks/>
          </p:cNvSpPr>
          <p:nvPr/>
        </p:nvSpPr>
        <p:spPr bwMode="auto">
          <a:xfrm>
            <a:off x="7434264" y="5911850"/>
            <a:ext cx="357187" cy="128588"/>
          </a:xfrm>
          <a:custGeom>
            <a:avLst/>
            <a:gdLst>
              <a:gd name="T0" fmla="*/ 357187 w 225"/>
              <a:gd name="T1" fmla="*/ 25400 h 81"/>
              <a:gd name="T2" fmla="*/ 342900 w 225"/>
              <a:gd name="T3" fmla="*/ 0 h 81"/>
              <a:gd name="T4" fmla="*/ 0 w 225"/>
              <a:gd name="T5" fmla="*/ 103188 h 81"/>
              <a:gd name="T6" fmla="*/ 0 w 225"/>
              <a:gd name="T7" fmla="*/ 103188 h 81"/>
              <a:gd name="T8" fmla="*/ 0 w 225"/>
              <a:gd name="T9" fmla="*/ 128588 h 81"/>
              <a:gd name="T10" fmla="*/ 14287 w 225"/>
              <a:gd name="T11" fmla="*/ 128588 h 81"/>
              <a:gd name="T12" fmla="*/ 357187 w 225"/>
              <a:gd name="T13" fmla="*/ 25400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06" name="Freeform 21"/>
          <p:cNvSpPr>
            <a:spLocks/>
          </p:cNvSpPr>
          <p:nvPr/>
        </p:nvSpPr>
        <p:spPr bwMode="auto">
          <a:xfrm>
            <a:off x="7062789" y="6015039"/>
            <a:ext cx="371475" cy="103187"/>
          </a:xfrm>
          <a:custGeom>
            <a:avLst/>
            <a:gdLst>
              <a:gd name="T0" fmla="*/ 371475 w 234"/>
              <a:gd name="T1" fmla="*/ 25400 h 65"/>
              <a:gd name="T2" fmla="*/ 371475 w 234"/>
              <a:gd name="T3" fmla="*/ 0 h 65"/>
              <a:gd name="T4" fmla="*/ 0 w 234"/>
              <a:gd name="T5" fmla="*/ 77787 h 65"/>
              <a:gd name="T6" fmla="*/ 0 w 234"/>
              <a:gd name="T7" fmla="*/ 77787 h 65"/>
              <a:gd name="T8" fmla="*/ 0 w 234"/>
              <a:gd name="T9" fmla="*/ 103187 h 65"/>
              <a:gd name="T10" fmla="*/ 0 w 234"/>
              <a:gd name="T11" fmla="*/ 103187 h 65"/>
              <a:gd name="T12" fmla="*/ 371475 w 234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07" name="Freeform 22"/>
          <p:cNvSpPr>
            <a:spLocks/>
          </p:cNvSpPr>
          <p:nvPr/>
        </p:nvSpPr>
        <p:spPr bwMode="auto">
          <a:xfrm>
            <a:off x="6276976" y="6092825"/>
            <a:ext cx="785813" cy="90488"/>
          </a:xfrm>
          <a:custGeom>
            <a:avLst/>
            <a:gdLst>
              <a:gd name="T0" fmla="*/ 785813 w 495"/>
              <a:gd name="T1" fmla="*/ 25400 h 57"/>
              <a:gd name="T2" fmla="*/ 785813 w 495"/>
              <a:gd name="T3" fmla="*/ 0 h 57"/>
              <a:gd name="T4" fmla="*/ 0 w 495"/>
              <a:gd name="T5" fmla="*/ 65088 h 57"/>
              <a:gd name="T6" fmla="*/ 0 w 495"/>
              <a:gd name="T7" fmla="*/ 65088 h 57"/>
              <a:gd name="T8" fmla="*/ 0 w 495"/>
              <a:gd name="T9" fmla="*/ 90488 h 57"/>
              <a:gd name="T10" fmla="*/ 0 w 495"/>
              <a:gd name="T11" fmla="*/ 90488 h 57"/>
              <a:gd name="T12" fmla="*/ 785813 w 495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08" name="Freeform 23"/>
          <p:cNvSpPr>
            <a:spLocks/>
          </p:cNvSpPr>
          <p:nvPr/>
        </p:nvSpPr>
        <p:spPr bwMode="auto">
          <a:xfrm>
            <a:off x="5491163" y="6145213"/>
            <a:ext cx="785812" cy="38100"/>
          </a:xfrm>
          <a:custGeom>
            <a:avLst/>
            <a:gdLst>
              <a:gd name="T0" fmla="*/ 785812 w 495"/>
              <a:gd name="T1" fmla="*/ 38100 h 24"/>
              <a:gd name="T2" fmla="*/ 785812 w 495"/>
              <a:gd name="T3" fmla="*/ 12700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25400 h 24"/>
              <a:gd name="T10" fmla="*/ 0 w 495"/>
              <a:gd name="T11" fmla="*/ 25400 h 24"/>
              <a:gd name="T12" fmla="*/ 785812 w 495"/>
              <a:gd name="T13" fmla="*/ 3810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09" name="Freeform 24"/>
          <p:cNvSpPr>
            <a:spLocks/>
          </p:cNvSpPr>
          <p:nvPr/>
        </p:nvSpPr>
        <p:spPr bwMode="auto">
          <a:xfrm>
            <a:off x="4733925" y="6027739"/>
            <a:ext cx="757238" cy="142875"/>
          </a:xfrm>
          <a:custGeom>
            <a:avLst/>
            <a:gdLst>
              <a:gd name="T0" fmla="*/ 757238 w 477"/>
              <a:gd name="T1" fmla="*/ 142875 h 90"/>
              <a:gd name="T2" fmla="*/ 757238 w 477"/>
              <a:gd name="T3" fmla="*/ 117475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26988 h 90"/>
              <a:gd name="T10" fmla="*/ 0 w 477"/>
              <a:gd name="T11" fmla="*/ 26988 h 90"/>
              <a:gd name="T12" fmla="*/ 757238 w 477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10" name="Freeform 25"/>
          <p:cNvSpPr>
            <a:spLocks/>
          </p:cNvSpPr>
          <p:nvPr/>
        </p:nvSpPr>
        <p:spPr bwMode="auto">
          <a:xfrm>
            <a:off x="4376739" y="5949951"/>
            <a:ext cx="357187" cy="104775"/>
          </a:xfrm>
          <a:custGeom>
            <a:avLst/>
            <a:gdLst>
              <a:gd name="T0" fmla="*/ 357187 w 225"/>
              <a:gd name="T1" fmla="*/ 104775 h 66"/>
              <a:gd name="T2" fmla="*/ 357187 w 225"/>
              <a:gd name="T3" fmla="*/ 77787 h 66"/>
              <a:gd name="T4" fmla="*/ 0 w 225"/>
              <a:gd name="T5" fmla="*/ 0 h 66"/>
              <a:gd name="T6" fmla="*/ 14287 w 225"/>
              <a:gd name="T7" fmla="*/ 0 h 66"/>
              <a:gd name="T8" fmla="*/ 0 w 225"/>
              <a:gd name="T9" fmla="*/ 26987 h 66"/>
              <a:gd name="T10" fmla="*/ 0 w 225"/>
              <a:gd name="T11" fmla="*/ 26987 h 66"/>
              <a:gd name="T12" fmla="*/ 357187 w 225"/>
              <a:gd name="T13" fmla="*/ 104775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11" name="Freeform 26"/>
          <p:cNvSpPr>
            <a:spLocks/>
          </p:cNvSpPr>
          <p:nvPr/>
        </p:nvSpPr>
        <p:spPr bwMode="auto">
          <a:xfrm>
            <a:off x="4062413" y="5846764"/>
            <a:ext cx="328612" cy="130175"/>
          </a:xfrm>
          <a:custGeom>
            <a:avLst/>
            <a:gdLst>
              <a:gd name="T0" fmla="*/ 314325 w 207"/>
              <a:gd name="T1" fmla="*/ 130175 h 82"/>
              <a:gd name="T2" fmla="*/ 328612 w 207"/>
              <a:gd name="T3" fmla="*/ 103188 h 82"/>
              <a:gd name="T4" fmla="*/ 14287 w 207"/>
              <a:gd name="T5" fmla="*/ 0 h 82"/>
              <a:gd name="T6" fmla="*/ 14287 w 207"/>
              <a:gd name="T7" fmla="*/ 0 h 82"/>
              <a:gd name="T8" fmla="*/ 0 w 207"/>
              <a:gd name="T9" fmla="*/ 25400 h 82"/>
              <a:gd name="T10" fmla="*/ 0 w 207"/>
              <a:gd name="T11" fmla="*/ 25400 h 82"/>
              <a:gd name="T12" fmla="*/ 314325 w 207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12" name="Freeform 27"/>
          <p:cNvSpPr>
            <a:spLocks/>
          </p:cNvSpPr>
          <p:nvPr/>
        </p:nvSpPr>
        <p:spPr bwMode="auto">
          <a:xfrm>
            <a:off x="3776664" y="5729289"/>
            <a:ext cx="300037" cy="142875"/>
          </a:xfrm>
          <a:custGeom>
            <a:avLst/>
            <a:gdLst>
              <a:gd name="T0" fmla="*/ 285750 w 189"/>
              <a:gd name="T1" fmla="*/ 142875 h 90"/>
              <a:gd name="T2" fmla="*/ 300037 w 189"/>
              <a:gd name="T3" fmla="*/ 117475 h 90"/>
              <a:gd name="T4" fmla="*/ 14287 w 189"/>
              <a:gd name="T5" fmla="*/ 0 h 90"/>
              <a:gd name="T6" fmla="*/ 14287 w 189"/>
              <a:gd name="T7" fmla="*/ 0 h 90"/>
              <a:gd name="T8" fmla="*/ 0 w 189"/>
              <a:gd name="T9" fmla="*/ 26988 h 90"/>
              <a:gd name="T10" fmla="*/ 0 w 189"/>
              <a:gd name="T11" fmla="*/ 26988 h 90"/>
              <a:gd name="T12" fmla="*/ 285750 w 189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13" name="Freeform 28"/>
          <p:cNvSpPr>
            <a:spLocks/>
          </p:cNvSpPr>
          <p:nvPr/>
        </p:nvSpPr>
        <p:spPr bwMode="auto">
          <a:xfrm>
            <a:off x="3519488" y="5600701"/>
            <a:ext cx="271462" cy="155575"/>
          </a:xfrm>
          <a:custGeom>
            <a:avLst/>
            <a:gdLst>
              <a:gd name="T0" fmla="*/ 257175 w 171"/>
              <a:gd name="T1" fmla="*/ 155575 h 98"/>
              <a:gd name="T2" fmla="*/ 271462 w 171"/>
              <a:gd name="T3" fmla="*/ 128588 h 98"/>
              <a:gd name="T4" fmla="*/ 14287 w 171"/>
              <a:gd name="T5" fmla="*/ 0 h 98"/>
              <a:gd name="T6" fmla="*/ 14287 w 171"/>
              <a:gd name="T7" fmla="*/ 0 h 98"/>
              <a:gd name="T8" fmla="*/ 0 w 171"/>
              <a:gd name="T9" fmla="*/ 25400 h 98"/>
              <a:gd name="T10" fmla="*/ 0 w 171"/>
              <a:gd name="T11" fmla="*/ 25400 h 98"/>
              <a:gd name="T12" fmla="*/ 257175 w 171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14" name="Freeform 29"/>
          <p:cNvSpPr>
            <a:spLocks/>
          </p:cNvSpPr>
          <p:nvPr/>
        </p:nvSpPr>
        <p:spPr bwMode="auto">
          <a:xfrm>
            <a:off x="3319463" y="5445126"/>
            <a:ext cx="214312" cy="180975"/>
          </a:xfrm>
          <a:custGeom>
            <a:avLst/>
            <a:gdLst>
              <a:gd name="T0" fmla="*/ 200024 w 135"/>
              <a:gd name="T1" fmla="*/ 180975 h 114"/>
              <a:gd name="T2" fmla="*/ 214312 w 135"/>
              <a:gd name="T3" fmla="*/ 155575 h 114"/>
              <a:gd name="T4" fmla="*/ 28575 w 135"/>
              <a:gd name="T5" fmla="*/ 0 h 114"/>
              <a:gd name="T6" fmla="*/ 28575 w 135"/>
              <a:gd name="T7" fmla="*/ 12700 h 114"/>
              <a:gd name="T8" fmla="*/ 0 w 135"/>
              <a:gd name="T9" fmla="*/ 25400 h 114"/>
              <a:gd name="T10" fmla="*/ 14287 w 135"/>
              <a:gd name="T11" fmla="*/ 25400 h 114"/>
              <a:gd name="T12" fmla="*/ 200024 w 135"/>
              <a:gd name="T13" fmla="*/ 1809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15" name="Freeform 30"/>
          <p:cNvSpPr>
            <a:spLocks/>
          </p:cNvSpPr>
          <p:nvPr/>
        </p:nvSpPr>
        <p:spPr bwMode="auto">
          <a:xfrm>
            <a:off x="3162300" y="5302251"/>
            <a:ext cx="185738" cy="168275"/>
          </a:xfrm>
          <a:custGeom>
            <a:avLst/>
            <a:gdLst>
              <a:gd name="T0" fmla="*/ 157163 w 117"/>
              <a:gd name="T1" fmla="*/ 168275 h 106"/>
              <a:gd name="T2" fmla="*/ 185738 w 117"/>
              <a:gd name="T3" fmla="*/ 155575 h 106"/>
              <a:gd name="T4" fmla="*/ 28575 w 117"/>
              <a:gd name="T5" fmla="*/ 0 h 106"/>
              <a:gd name="T6" fmla="*/ 0 w 117"/>
              <a:gd name="T7" fmla="*/ 12700 h 106"/>
              <a:gd name="T8" fmla="*/ 157163 w 117"/>
              <a:gd name="T9" fmla="*/ 168275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16" name="Freeform 31"/>
          <p:cNvSpPr>
            <a:spLocks/>
          </p:cNvSpPr>
          <p:nvPr/>
        </p:nvSpPr>
        <p:spPr bwMode="auto">
          <a:xfrm>
            <a:off x="8834439" y="5302250"/>
            <a:ext cx="28575" cy="25400"/>
          </a:xfrm>
          <a:custGeom>
            <a:avLst/>
            <a:gdLst>
              <a:gd name="T0" fmla="*/ 0 w 18"/>
              <a:gd name="T1" fmla="*/ 25400 h 16"/>
              <a:gd name="T2" fmla="*/ 14288 w 18"/>
              <a:gd name="T3" fmla="*/ 25400 h 16"/>
              <a:gd name="T4" fmla="*/ 14288 w 18"/>
              <a:gd name="T5" fmla="*/ 25400 h 16"/>
              <a:gd name="T6" fmla="*/ 28575 w 18"/>
              <a:gd name="T7" fmla="*/ 1270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17" name="Freeform 32"/>
          <p:cNvSpPr>
            <a:spLocks/>
          </p:cNvSpPr>
          <p:nvPr/>
        </p:nvSpPr>
        <p:spPr bwMode="auto">
          <a:xfrm>
            <a:off x="8691564" y="5289551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18" name="Freeform 33"/>
          <p:cNvSpPr>
            <a:spLocks/>
          </p:cNvSpPr>
          <p:nvPr/>
        </p:nvSpPr>
        <p:spPr bwMode="auto">
          <a:xfrm>
            <a:off x="8691564" y="5289551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19" name="Freeform 34"/>
          <p:cNvSpPr>
            <a:spLocks/>
          </p:cNvSpPr>
          <p:nvPr/>
        </p:nvSpPr>
        <p:spPr bwMode="auto">
          <a:xfrm>
            <a:off x="9120188" y="1697038"/>
            <a:ext cx="228600" cy="246062"/>
          </a:xfrm>
          <a:custGeom>
            <a:avLst/>
            <a:gdLst>
              <a:gd name="T0" fmla="*/ 28575 w 144"/>
              <a:gd name="T1" fmla="*/ 0 h 155"/>
              <a:gd name="T2" fmla="*/ 0 w 144"/>
              <a:gd name="T3" fmla="*/ 12700 h 155"/>
              <a:gd name="T4" fmla="*/ 200025 w 144"/>
              <a:gd name="T5" fmla="*/ 246062 h 155"/>
              <a:gd name="T6" fmla="*/ 200025 w 144"/>
              <a:gd name="T7" fmla="*/ 246062 h 155"/>
              <a:gd name="T8" fmla="*/ 228600 w 144"/>
              <a:gd name="T9" fmla="*/ 233362 h 155"/>
              <a:gd name="T10" fmla="*/ 228600 w 144"/>
              <a:gd name="T11" fmla="*/ 233362 h 155"/>
              <a:gd name="T12" fmla="*/ 28575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20" name="Freeform 35"/>
          <p:cNvSpPr>
            <a:spLocks/>
          </p:cNvSpPr>
          <p:nvPr/>
        </p:nvSpPr>
        <p:spPr bwMode="auto">
          <a:xfrm>
            <a:off x="9320214" y="1930400"/>
            <a:ext cx="185737" cy="260350"/>
          </a:xfrm>
          <a:custGeom>
            <a:avLst/>
            <a:gdLst>
              <a:gd name="T0" fmla="*/ 28575 w 117"/>
              <a:gd name="T1" fmla="*/ 0 h 164"/>
              <a:gd name="T2" fmla="*/ 0 w 117"/>
              <a:gd name="T3" fmla="*/ 12700 h 164"/>
              <a:gd name="T4" fmla="*/ 157162 w 117"/>
              <a:gd name="T5" fmla="*/ 260350 h 164"/>
              <a:gd name="T6" fmla="*/ 157162 w 117"/>
              <a:gd name="T7" fmla="*/ 260350 h 164"/>
              <a:gd name="T8" fmla="*/ 185737 w 117"/>
              <a:gd name="T9" fmla="*/ 246063 h 164"/>
              <a:gd name="T10" fmla="*/ 185737 w 117"/>
              <a:gd name="T11" fmla="*/ 246063 h 164"/>
              <a:gd name="T12" fmla="*/ 28575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21" name="Freeform 36"/>
          <p:cNvSpPr>
            <a:spLocks/>
          </p:cNvSpPr>
          <p:nvPr/>
        </p:nvSpPr>
        <p:spPr bwMode="auto">
          <a:xfrm>
            <a:off x="9477376" y="2176463"/>
            <a:ext cx="142875" cy="247650"/>
          </a:xfrm>
          <a:custGeom>
            <a:avLst/>
            <a:gdLst>
              <a:gd name="T0" fmla="*/ 28575 w 90"/>
              <a:gd name="T1" fmla="*/ 0 h 156"/>
              <a:gd name="T2" fmla="*/ 0 w 90"/>
              <a:gd name="T3" fmla="*/ 14288 h 156"/>
              <a:gd name="T4" fmla="*/ 114300 w 90"/>
              <a:gd name="T5" fmla="*/ 247650 h 156"/>
              <a:gd name="T6" fmla="*/ 114300 w 90"/>
              <a:gd name="T7" fmla="*/ 247650 h 156"/>
              <a:gd name="T8" fmla="*/ 142875 w 90"/>
              <a:gd name="T9" fmla="*/ 233363 h 156"/>
              <a:gd name="T10" fmla="*/ 142875 w 90"/>
              <a:gd name="T11" fmla="*/ 233363 h 156"/>
              <a:gd name="T12" fmla="*/ 28575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22" name="Freeform 37"/>
          <p:cNvSpPr>
            <a:spLocks/>
          </p:cNvSpPr>
          <p:nvPr/>
        </p:nvSpPr>
        <p:spPr bwMode="auto">
          <a:xfrm>
            <a:off x="9591675" y="2409825"/>
            <a:ext cx="114300" cy="260350"/>
          </a:xfrm>
          <a:custGeom>
            <a:avLst/>
            <a:gdLst>
              <a:gd name="T0" fmla="*/ 28575 w 72"/>
              <a:gd name="T1" fmla="*/ 0 h 164"/>
              <a:gd name="T2" fmla="*/ 0 w 72"/>
              <a:gd name="T3" fmla="*/ 14288 h 164"/>
              <a:gd name="T4" fmla="*/ 85725 w 72"/>
              <a:gd name="T5" fmla="*/ 260350 h 164"/>
              <a:gd name="T6" fmla="*/ 85725 w 72"/>
              <a:gd name="T7" fmla="*/ 247650 h 164"/>
              <a:gd name="T8" fmla="*/ 114300 w 72"/>
              <a:gd name="T9" fmla="*/ 247650 h 164"/>
              <a:gd name="T10" fmla="*/ 114300 w 72"/>
              <a:gd name="T11" fmla="*/ 247650 h 164"/>
              <a:gd name="T12" fmla="*/ 28575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23" name="Freeform 38"/>
          <p:cNvSpPr>
            <a:spLocks/>
          </p:cNvSpPr>
          <p:nvPr/>
        </p:nvSpPr>
        <p:spPr bwMode="auto">
          <a:xfrm>
            <a:off x="9677401" y="2657476"/>
            <a:ext cx="85725" cy="233363"/>
          </a:xfrm>
          <a:custGeom>
            <a:avLst/>
            <a:gdLst>
              <a:gd name="T0" fmla="*/ 28575 w 54"/>
              <a:gd name="T1" fmla="*/ 0 h 147"/>
              <a:gd name="T2" fmla="*/ 0 w 54"/>
              <a:gd name="T3" fmla="*/ 0 h 147"/>
              <a:gd name="T4" fmla="*/ 57150 w 54"/>
              <a:gd name="T5" fmla="*/ 233363 h 147"/>
              <a:gd name="T6" fmla="*/ 57150 w 54"/>
              <a:gd name="T7" fmla="*/ 233363 h 147"/>
              <a:gd name="T8" fmla="*/ 85725 w 54"/>
              <a:gd name="T9" fmla="*/ 233363 h 147"/>
              <a:gd name="T10" fmla="*/ 85725 w 54"/>
              <a:gd name="T11" fmla="*/ 233363 h 147"/>
              <a:gd name="T12" fmla="*/ 28575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24" name="Freeform 39"/>
          <p:cNvSpPr>
            <a:spLocks/>
          </p:cNvSpPr>
          <p:nvPr/>
        </p:nvSpPr>
        <p:spPr bwMode="auto">
          <a:xfrm>
            <a:off x="9734550" y="2890838"/>
            <a:ext cx="57150" cy="246062"/>
          </a:xfrm>
          <a:custGeom>
            <a:avLst/>
            <a:gdLst>
              <a:gd name="T0" fmla="*/ 28575 w 36"/>
              <a:gd name="T1" fmla="*/ 0 h 155"/>
              <a:gd name="T2" fmla="*/ 0 w 36"/>
              <a:gd name="T3" fmla="*/ 0 h 155"/>
              <a:gd name="T4" fmla="*/ 28575 w 36"/>
              <a:gd name="T5" fmla="*/ 246062 h 155"/>
              <a:gd name="T6" fmla="*/ 28575 w 36"/>
              <a:gd name="T7" fmla="*/ 246062 h 155"/>
              <a:gd name="T8" fmla="*/ 57150 w 36"/>
              <a:gd name="T9" fmla="*/ 246062 h 155"/>
              <a:gd name="T10" fmla="*/ 57150 w 36"/>
              <a:gd name="T11" fmla="*/ 246062 h 155"/>
              <a:gd name="T12" fmla="*/ 28575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25" name="Freeform 40"/>
          <p:cNvSpPr>
            <a:spLocks/>
          </p:cNvSpPr>
          <p:nvPr/>
        </p:nvSpPr>
        <p:spPr bwMode="auto">
          <a:xfrm>
            <a:off x="9720264" y="3136901"/>
            <a:ext cx="71437" cy="479425"/>
          </a:xfrm>
          <a:custGeom>
            <a:avLst/>
            <a:gdLst>
              <a:gd name="T0" fmla="*/ 71437 w 45"/>
              <a:gd name="T1" fmla="*/ 0 h 302"/>
              <a:gd name="T2" fmla="*/ 42862 w 45"/>
              <a:gd name="T3" fmla="*/ 0 h 302"/>
              <a:gd name="T4" fmla="*/ 0 w 45"/>
              <a:gd name="T5" fmla="*/ 466725 h 302"/>
              <a:gd name="T6" fmla="*/ 0 w 45"/>
              <a:gd name="T7" fmla="*/ 466725 h 302"/>
              <a:gd name="T8" fmla="*/ 28575 w 45"/>
              <a:gd name="T9" fmla="*/ 479425 h 302"/>
              <a:gd name="T10" fmla="*/ 28575 w 45"/>
              <a:gd name="T11" fmla="*/ 466725 h 302"/>
              <a:gd name="T12" fmla="*/ 71437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26" name="Freeform 41"/>
          <p:cNvSpPr>
            <a:spLocks/>
          </p:cNvSpPr>
          <p:nvPr/>
        </p:nvSpPr>
        <p:spPr bwMode="auto">
          <a:xfrm>
            <a:off x="9605964" y="3603625"/>
            <a:ext cx="142875" cy="427038"/>
          </a:xfrm>
          <a:custGeom>
            <a:avLst/>
            <a:gdLst>
              <a:gd name="T0" fmla="*/ 142875 w 90"/>
              <a:gd name="T1" fmla="*/ 12700 h 269"/>
              <a:gd name="T2" fmla="*/ 114300 w 90"/>
              <a:gd name="T3" fmla="*/ 0 h 269"/>
              <a:gd name="T4" fmla="*/ 0 w 90"/>
              <a:gd name="T5" fmla="*/ 414338 h 269"/>
              <a:gd name="T6" fmla="*/ 0 w 90"/>
              <a:gd name="T7" fmla="*/ 414338 h 269"/>
              <a:gd name="T8" fmla="*/ 28575 w 90"/>
              <a:gd name="T9" fmla="*/ 427038 h 269"/>
              <a:gd name="T10" fmla="*/ 28575 w 90"/>
              <a:gd name="T11" fmla="*/ 427038 h 269"/>
              <a:gd name="T12" fmla="*/ 142875 w 90"/>
              <a:gd name="T13" fmla="*/ 12700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27" name="Freeform 42"/>
          <p:cNvSpPr>
            <a:spLocks/>
          </p:cNvSpPr>
          <p:nvPr/>
        </p:nvSpPr>
        <p:spPr bwMode="auto">
          <a:xfrm>
            <a:off x="9420226" y="4017964"/>
            <a:ext cx="214313" cy="466725"/>
          </a:xfrm>
          <a:custGeom>
            <a:avLst/>
            <a:gdLst>
              <a:gd name="T0" fmla="*/ 214313 w 135"/>
              <a:gd name="T1" fmla="*/ 12700 h 294"/>
              <a:gd name="T2" fmla="*/ 185738 w 135"/>
              <a:gd name="T3" fmla="*/ 0 h 294"/>
              <a:gd name="T4" fmla="*/ 0 w 135"/>
              <a:gd name="T5" fmla="*/ 454025 h 294"/>
              <a:gd name="T6" fmla="*/ 0 w 135"/>
              <a:gd name="T7" fmla="*/ 454025 h 294"/>
              <a:gd name="T8" fmla="*/ 28575 w 135"/>
              <a:gd name="T9" fmla="*/ 466725 h 294"/>
              <a:gd name="T10" fmla="*/ 28575 w 135"/>
              <a:gd name="T11" fmla="*/ 466725 h 294"/>
              <a:gd name="T12" fmla="*/ 214313 w 135"/>
              <a:gd name="T13" fmla="*/ 12700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28" name="Freeform 43"/>
          <p:cNvSpPr>
            <a:spLocks/>
          </p:cNvSpPr>
          <p:nvPr/>
        </p:nvSpPr>
        <p:spPr bwMode="auto">
          <a:xfrm>
            <a:off x="9163050" y="4471989"/>
            <a:ext cx="285750" cy="454025"/>
          </a:xfrm>
          <a:custGeom>
            <a:avLst/>
            <a:gdLst>
              <a:gd name="T0" fmla="*/ 285750 w 180"/>
              <a:gd name="T1" fmla="*/ 12700 h 286"/>
              <a:gd name="T2" fmla="*/ 257175 w 180"/>
              <a:gd name="T3" fmla="*/ 0 h 286"/>
              <a:gd name="T4" fmla="*/ 0 w 180"/>
              <a:gd name="T5" fmla="*/ 441325 h 286"/>
              <a:gd name="T6" fmla="*/ 0 w 180"/>
              <a:gd name="T7" fmla="*/ 441325 h 286"/>
              <a:gd name="T8" fmla="*/ 28575 w 180"/>
              <a:gd name="T9" fmla="*/ 454025 h 286"/>
              <a:gd name="T10" fmla="*/ 28575 w 180"/>
              <a:gd name="T11" fmla="*/ 454025 h 286"/>
              <a:gd name="T12" fmla="*/ 285750 w 180"/>
              <a:gd name="T13" fmla="*/ 12700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29" name="Freeform 44"/>
          <p:cNvSpPr>
            <a:spLocks/>
          </p:cNvSpPr>
          <p:nvPr/>
        </p:nvSpPr>
        <p:spPr bwMode="auto">
          <a:xfrm>
            <a:off x="9005889" y="4913313"/>
            <a:ext cx="185737" cy="220662"/>
          </a:xfrm>
          <a:custGeom>
            <a:avLst/>
            <a:gdLst>
              <a:gd name="T0" fmla="*/ 185737 w 117"/>
              <a:gd name="T1" fmla="*/ 12700 h 139"/>
              <a:gd name="T2" fmla="*/ 157162 w 117"/>
              <a:gd name="T3" fmla="*/ 0 h 139"/>
              <a:gd name="T4" fmla="*/ 0 w 117"/>
              <a:gd name="T5" fmla="*/ 207962 h 139"/>
              <a:gd name="T6" fmla="*/ 0 w 117"/>
              <a:gd name="T7" fmla="*/ 207962 h 139"/>
              <a:gd name="T8" fmla="*/ 28575 w 117"/>
              <a:gd name="T9" fmla="*/ 220662 h 139"/>
              <a:gd name="T10" fmla="*/ 28575 w 117"/>
              <a:gd name="T11" fmla="*/ 220662 h 139"/>
              <a:gd name="T12" fmla="*/ 185737 w 117"/>
              <a:gd name="T13" fmla="*/ 12700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30" name="Freeform 45"/>
          <p:cNvSpPr>
            <a:spLocks/>
          </p:cNvSpPr>
          <p:nvPr/>
        </p:nvSpPr>
        <p:spPr bwMode="auto">
          <a:xfrm>
            <a:off x="8820151" y="5121276"/>
            <a:ext cx="214313" cy="206375"/>
          </a:xfrm>
          <a:custGeom>
            <a:avLst/>
            <a:gdLst>
              <a:gd name="T0" fmla="*/ 214313 w 135"/>
              <a:gd name="T1" fmla="*/ 12700 h 130"/>
              <a:gd name="T2" fmla="*/ 185738 w 135"/>
              <a:gd name="T3" fmla="*/ 0 h 130"/>
              <a:gd name="T4" fmla="*/ 0 w 135"/>
              <a:gd name="T5" fmla="*/ 193675 h 130"/>
              <a:gd name="T6" fmla="*/ 28575 w 135"/>
              <a:gd name="T7" fmla="*/ 206375 h 130"/>
              <a:gd name="T8" fmla="*/ 214313 w 135"/>
              <a:gd name="T9" fmla="*/ 12700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31" name="Freeform 46"/>
          <p:cNvSpPr>
            <a:spLocks/>
          </p:cNvSpPr>
          <p:nvPr/>
        </p:nvSpPr>
        <p:spPr bwMode="auto">
          <a:xfrm>
            <a:off x="3033714" y="3162300"/>
            <a:ext cx="28575" cy="26988"/>
          </a:xfrm>
          <a:custGeom>
            <a:avLst/>
            <a:gdLst>
              <a:gd name="T0" fmla="*/ 14288 w 18"/>
              <a:gd name="T1" fmla="*/ 26988 h 17"/>
              <a:gd name="T2" fmla="*/ 14288 w 18"/>
              <a:gd name="T3" fmla="*/ 26988 h 17"/>
              <a:gd name="T4" fmla="*/ 28575 w 18"/>
              <a:gd name="T5" fmla="*/ 26988 h 17"/>
              <a:gd name="T6" fmla="*/ 28575 w 18"/>
              <a:gd name="T7" fmla="*/ 12700 h 17"/>
              <a:gd name="T8" fmla="*/ 28575 w 18"/>
              <a:gd name="T9" fmla="*/ 0 h 17"/>
              <a:gd name="T10" fmla="*/ 14288 w 18"/>
              <a:gd name="T11" fmla="*/ 0 h 17"/>
              <a:gd name="T12" fmla="*/ 0 w 18"/>
              <a:gd name="T13" fmla="*/ 12700 h 17"/>
              <a:gd name="T14" fmla="*/ 0 w 18"/>
              <a:gd name="T15" fmla="*/ 26988 h 17"/>
              <a:gd name="T16" fmla="*/ 14288 w 18"/>
              <a:gd name="T17" fmla="*/ 26988 h 17"/>
              <a:gd name="T18" fmla="*/ 14288 w 18"/>
              <a:gd name="T19" fmla="*/ 269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32" name="Freeform 47"/>
          <p:cNvSpPr>
            <a:spLocks/>
          </p:cNvSpPr>
          <p:nvPr/>
        </p:nvSpPr>
        <p:spPr bwMode="auto">
          <a:xfrm>
            <a:off x="2933700" y="3162301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33" name="Freeform 48"/>
          <p:cNvSpPr>
            <a:spLocks/>
          </p:cNvSpPr>
          <p:nvPr/>
        </p:nvSpPr>
        <p:spPr bwMode="auto">
          <a:xfrm>
            <a:off x="2933700" y="3162301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34" name="Freeform 49"/>
          <p:cNvSpPr>
            <a:spLocks/>
          </p:cNvSpPr>
          <p:nvPr/>
        </p:nvSpPr>
        <p:spPr bwMode="auto">
          <a:xfrm>
            <a:off x="8277225" y="2514600"/>
            <a:ext cx="285750" cy="311150"/>
          </a:xfrm>
          <a:custGeom>
            <a:avLst/>
            <a:gdLst>
              <a:gd name="T0" fmla="*/ 257175 w 180"/>
              <a:gd name="T1" fmla="*/ 311150 h 196"/>
              <a:gd name="T2" fmla="*/ 285750 w 180"/>
              <a:gd name="T3" fmla="*/ 298450 h 196"/>
              <a:gd name="T4" fmla="*/ 28575 w 180"/>
              <a:gd name="T5" fmla="*/ 0 h 196"/>
              <a:gd name="T6" fmla="*/ 28575 w 180"/>
              <a:gd name="T7" fmla="*/ 0 h 196"/>
              <a:gd name="T8" fmla="*/ 0 w 180"/>
              <a:gd name="T9" fmla="*/ 12700 h 196"/>
              <a:gd name="T10" fmla="*/ 0 w 180"/>
              <a:gd name="T11" fmla="*/ 12700 h 196"/>
              <a:gd name="T12" fmla="*/ 257175 w 180"/>
              <a:gd name="T13" fmla="*/ 31115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35" name="Freeform 50"/>
          <p:cNvSpPr>
            <a:spLocks/>
          </p:cNvSpPr>
          <p:nvPr/>
        </p:nvSpPr>
        <p:spPr bwMode="auto">
          <a:xfrm>
            <a:off x="7991476" y="2228850"/>
            <a:ext cx="314325" cy="298450"/>
          </a:xfrm>
          <a:custGeom>
            <a:avLst/>
            <a:gdLst>
              <a:gd name="T0" fmla="*/ 285750 w 198"/>
              <a:gd name="T1" fmla="*/ 298450 h 188"/>
              <a:gd name="T2" fmla="*/ 314325 w 198"/>
              <a:gd name="T3" fmla="*/ 285750 h 188"/>
              <a:gd name="T4" fmla="*/ 28575 w 198"/>
              <a:gd name="T5" fmla="*/ 12700 h 188"/>
              <a:gd name="T6" fmla="*/ 28575 w 198"/>
              <a:gd name="T7" fmla="*/ 0 h 188"/>
              <a:gd name="T8" fmla="*/ 14288 w 198"/>
              <a:gd name="T9" fmla="*/ 25400 h 188"/>
              <a:gd name="T10" fmla="*/ 0 w 198"/>
              <a:gd name="T11" fmla="*/ 25400 h 188"/>
              <a:gd name="T12" fmla="*/ 285750 w 198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36" name="Freeform 51"/>
          <p:cNvSpPr>
            <a:spLocks/>
          </p:cNvSpPr>
          <p:nvPr/>
        </p:nvSpPr>
        <p:spPr bwMode="auto">
          <a:xfrm>
            <a:off x="7677150" y="2020888"/>
            <a:ext cx="342900" cy="233362"/>
          </a:xfrm>
          <a:custGeom>
            <a:avLst/>
            <a:gdLst>
              <a:gd name="T0" fmla="*/ 328613 w 216"/>
              <a:gd name="T1" fmla="*/ 233362 h 147"/>
              <a:gd name="T2" fmla="*/ 342900 w 216"/>
              <a:gd name="T3" fmla="*/ 207962 h 147"/>
              <a:gd name="T4" fmla="*/ 14288 w 216"/>
              <a:gd name="T5" fmla="*/ 0 h 147"/>
              <a:gd name="T6" fmla="*/ 14288 w 216"/>
              <a:gd name="T7" fmla="*/ 0 h 147"/>
              <a:gd name="T8" fmla="*/ 0 w 216"/>
              <a:gd name="T9" fmla="*/ 26987 h 147"/>
              <a:gd name="T10" fmla="*/ 0 w 216"/>
              <a:gd name="T11" fmla="*/ 26987 h 147"/>
              <a:gd name="T12" fmla="*/ 328613 w 216"/>
              <a:gd name="T13" fmla="*/ 233362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37" name="Freeform 52"/>
          <p:cNvSpPr>
            <a:spLocks/>
          </p:cNvSpPr>
          <p:nvPr/>
        </p:nvSpPr>
        <p:spPr bwMode="auto">
          <a:xfrm>
            <a:off x="7334250" y="1839913"/>
            <a:ext cx="357188" cy="207962"/>
          </a:xfrm>
          <a:custGeom>
            <a:avLst/>
            <a:gdLst>
              <a:gd name="T0" fmla="*/ 342900 w 225"/>
              <a:gd name="T1" fmla="*/ 207962 h 131"/>
              <a:gd name="T2" fmla="*/ 357188 w 225"/>
              <a:gd name="T3" fmla="*/ 180975 h 131"/>
              <a:gd name="T4" fmla="*/ 14288 w 225"/>
              <a:gd name="T5" fmla="*/ 0 h 131"/>
              <a:gd name="T6" fmla="*/ 14288 w 225"/>
              <a:gd name="T7" fmla="*/ 0 h 131"/>
              <a:gd name="T8" fmla="*/ 0 w 225"/>
              <a:gd name="T9" fmla="*/ 25400 h 131"/>
              <a:gd name="T10" fmla="*/ 0 w 225"/>
              <a:gd name="T11" fmla="*/ 25400 h 131"/>
              <a:gd name="T12" fmla="*/ 342900 w 225"/>
              <a:gd name="T13" fmla="*/ 207962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38" name="Freeform 53"/>
          <p:cNvSpPr>
            <a:spLocks/>
          </p:cNvSpPr>
          <p:nvPr/>
        </p:nvSpPr>
        <p:spPr bwMode="auto">
          <a:xfrm>
            <a:off x="6948488" y="1724025"/>
            <a:ext cx="400050" cy="141288"/>
          </a:xfrm>
          <a:custGeom>
            <a:avLst/>
            <a:gdLst>
              <a:gd name="T0" fmla="*/ 385763 w 252"/>
              <a:gd name="T1" fmla="*/ 141288 h 89"/>
              <a:gd name="T2" fmla="*/ 400050 w 252"/>
              <a:gd name="T3" fmla="*/ 115888 h 89"/>
              <a:gd name="T4" fmla="*/ 14288 w 252"/>
              <a:gd name="T5" fmla="*/ 0 h 89"/>
              <a:gd name="T6" fmla="*/ 0 w 252"/>
              <a:gd name="T7" fmla="*/ 0 h 89"/>
              <a:gd name="T8" fmla="*/ 0 w 252"/>
              <a:gd name="T9" fmla="*/ 25400 h 89"/>
              <a:gd name="T10" fmla="*/ 0 w 252"/>
              <a:gd name="T11" fmla="*/ 25400 h 89"/>
              <a:gd name="T12" fmla="*/ 385763 w 252"/>
              <a:gd name="T13" fmla="*/ 141288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39" name="Freeform 54"/>
          <p:cNvSpPr>
            <a:spLocks/>
          </p:cNvSpPr>
          <p:nvPr/>
        </p:nvSpPr>
        <p:spPr bwMode="auto">
          <a:xfrm>
            <a:off x="6534150" y="1646239"/>
            <a:ext cx="414338" cy="103187"/>
          </a:xfrm>
          <a:custGeom>
            <a:avLst/>
            <a:gdLst>
              <a:gd name="T0" fmla="*/ 414338 w 261"/>
              <a:gd name="T1" fmla="*/ 103187 h 65"/>
              <a:gd name="T2" fmla="*/ 414338 w 261"/>
              <a:gd name="T3" fmla="*/ 77787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25400 h 65"/>
              <a:gd name="T10" fmla="*/ 0 w 261"/>
              <a:gd name="T11" fmla="*/ 25400 h 65"/>
              <a:gd name="T12" fmla="*/ 414338 w 261"/>
              <a:gd name="T13" fmla="*/ 103187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40" name="Freeform 55"/>
          <p:cNvSpPr>
            <a:spLocks/>
          </p:cNvSpPr>
          <p:nvPr/>
        </p:nvSpPr>
        <p:spPr bwMode="auto">
          <a:xfrm>
            <a:off x="6091238" y="1631950"/>
            <a:ext cx="442912" cy="39688"/>
          </a:xfrm>
          <a:custGeom>
            <a:avLst/>
            <a:gdLst>
              <a:gd name="T0" fmla="*/ 442912 w 279"/>
              <a:gd name="T1" fmla="*/ 39688 h 25"/>
              <a:gd name="T2" fmla="*/ 442912 w 279"/>
              <a:gd name="T3" fmla="*/ 14288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26988 h 25"/>
              <a:gd name="T10" fmla="*/ 0 w 279"/>
              <a:gd name="T11" fmla="*/ 26988 h 25"/>
              <a:gd name="T12" fmla="*/ 442912 w 279"/>
              <a:gd name="T13" fmla="*/ 39688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41" name="Freeform 56"/>
          <p:cNvSpPr>
            <a:spLocks/>
          </p:cNvSpPr>
          <p:nvPr/>
        </p:nvSpPr>
        <p:spPr bwMode="auto">
          <a:xfrm>
            <a:off x="5634038" y="1631950"/>
            <a:ext cx="457200" cy="65088"/>
          </a:xfrm>
          <a:custGeom>
            <a:avLst/>
            <a:gdLst>
              <a:gd name="T0" fmla="*/ 457200 w 288"/>
              <a:gd name="T1" fmla="*/ 26988 h 41"/>
              <a:gd name="T2" fmla="*/ 457200 w 288"/>
              <a:gd name="T3" fmla="*/ 0 h 41"/>
              <a:gd name="T4" fmla="*/ 0 w 288"/>
              <a:gd name="T5" fmla="*/ 39688 h 41"/>
              <a:gd name="T6" fmla="*/ 0 w 288"/>
              <a:gd name="T7" fmla="*/ 39688 h 41"/>
              <a:gd name="T8" fmla="*/ 0 w 288"/>
              <a:gd name="T9" fmla="*/ 65088 h 41"/>
              <a:gd name="T10" fmla="*/ 0 w 288"/>
              <a:gd name="T11" fmla="*/ 65088 h 41"/>
              <a:gd name="T12" fmla="*/ 457200 w 288"/>
              <a:gd name="T13" fmla="*/ 269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42" name="Freeform 57"/>
          <p:cNvSpPr>
            <a:spLocks/>
          </p:cNvSpPr>
          <p:nvPr/>
        </p:nvSpPr>
        <p:spPr bwMode="auto">
          <a:xfrm>
            <a:off x="5162550" y="1671639"/>
            <a:ext cx="471488" cy="103187"/>
          </a:xfrm>
          <a:custGeom>
            <a:avLst/>
            <a:gdLst>
              <a:gd name="T0" fmla="*/ 471488 w 297"/>
              <a:gd name="T1" fmla="*/ 25400 h 65"/>
              <a:gd name="T2" fmla="*/ 471488 w 297"/>
              <a:gd name="T3" fmla="*/ 0 h 65"/>
              <a:gd name="T4" fmla="*/ 0 w 297"/>
              <a:gd name="T5" fmla="*/ 77787 h 65"/>
              <a:gd name="T6" fmla="*/ 0 w 297"/>
              <a:gd name="T7" fmla="*/ 77787 h 65"/>
              <a:gd name="T8" fmla="*/ 14288 w 297"/>
              <a:gd name="T9" fmla="*/ 103187 h 65"/>
              <a:gd name="T10" fmla="*/ 0 w 297"/>
              <a:gd name="T11" fmla="*/ 103187 h 65"/>
              <a:gd name="T12" fmla="*/ 471488 w 297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43" name="Freeform 58"/>
          <p:cNvSpPr>
            <a:spLocks/>
          </p:cNvSpPr>
          <p:nvPr/>
        </p:nvSpPr>
        <p:spPr bwMode="auto">
          <a:xfrm>
            <a:off x="4748214" y="1749426"/>
            <a:ext cx="428625" cy="130175"/>
          </a:xfrm>
          <a:custGeom>
            <a:avLst/>
            <a:gdLst>
              <a:gd name="T0" fmla="*/ 428625 w 270"/>
              <a:gd name="T1" fmla="*/ 25400 h 82"/>
              <a:gd name="T2" fmla="*/ 414338 w 270"/>
              <a:gd name="T3" fmla="*/ 0 h 82"/>
              <a:gd name="T4" fmla="*/ 0 w 270"/>
              <a:gd name="T5" fmla="*/ 103188 h 82"/>
              <a:gd name="T6" fmla="*/ 0 w 270"/>
              <a:gd name="T7" fmla="*/ 103188 h 82"/>
              <a:gd name="T8" fmla="*/ 14287 w 270"/>
              <a:gd name="T9" fmla="*/ 130175 h 82"/>
              <a:gd name="T10" fmla="*/ 14287 w 270"/>
              <a:gd name="T11" fmla="*/ 130175 h 82"/>
              <a:gd name="T12" fmla="*/ 428625 w 270"/>
              <a:gd name="T13" fmla="*/ 2540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44" name="Freeform 59"/>
          <p:cNvSpPr>
            <a:spLocks/>
          </p:cNvSpPr>
          <p:nvPr/>
        </p:nvSpPr>
        <p:spPr bwMode="auto">
          <a:xfrm>
            <a:off x="4376738" y="1852614"/>
            <a:ext cx="385762" cy="168275"/>
          </a:xfrm>
          <a:custGeom>
            <a:avLst/>
            <a:gdLst>
              <a:gd name="T0" fmla="*/ 385762 w 243"/>
              <a:gd name="T1" fmla="*/ 26988 h 106"/>
              <a:gd name="T2" fmla="*/ 371475 w 243"/>
              <a:gd name="T3" fmla="*/ 0 h 106"/>
              <a:gd name="T4" fmla="*/ 0 w 243"/>
              <a:gd name="T5" fmla="*/ 142875 h 106"/>
              <a:gd name="T6" fmla="*/ 0 w 243"/>
              <a:gd name="T7" fmla="*/ 142875 h 106"/>
              <a:gd name="T8" fmla="*/ 14287 w 243"/>
              <a:gd name="T9" fmla="*/ 168275 h 106"/>
              <a:gd name="T10" fmla="*/ 14287 w 243"/>
              <a:gd name="T11" fmla="*/ 168275 h 106"/>
              <a:gd name="T12" fmla="*/ 385762 w 243"/>
              <a:gd name="T13" fmla="*/ 26988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45" name="Freeform 60"/>
          <p:cNvSpPr>
            <a:spLocks/>
          </p:cNvSpPr>
          <p:nvPr/>
        </p:nvSpPr>
        <p:spPr bwMode="auto">
          <a:xfrm>
            <a:off x="4048125" y="1995488"/>
            <a:ext cx="342900" cy="195262"/>
          </a:xfrm>
          <a:custGeom>
            <a:avLst/>
            <a:gdLst>
              <a:gd name="T0" fmla="*/ 342900 w 216"/>
              <a:gd name="T1" fmla="*/ 25400 h 123"/>
              <a:gd name="T2" fmla="*/ 328613 w 216"/>
              <a:gd name="T3" fmla="*/ 0 h 123"/>
              <a:gd name="T4" fmla="*/ 0 w 216"/>
              <a:gd name="T5" fmla="*/ 168275 h 123"/>
              <a:gd name="T6" fmla="*/ 0 w 216"/>
              <a:gd name="T7" fmla="*/ 168275 h 123"/>
              <a:gd name="T8" fmla="*/ 14288 w 216"/>
              <a:gd name="T9" fmla="*/ 195262 h 123"/>
              <a:gd name="T10" fmla="*/ 14288 w 216"/>
              <a:gd name="T11" fmla="*/ 195262 h 123"/>
              <a:gd name="T12" fmla="*/ 342900 w 216"/>
              <a:gd name="T13" fmla="*/ 254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46" name="Freeform 61"/>
          <p:cNvSpPr>
            <a:spLocks/>
          </p:cNvSpPr>
          <p:nvPr/>
        </p:nvSpPr>
        <p:spPr bwMode="auto">
          <a:xfrm>
            <a:off x="3762375" y="2163763"/>
            <a:ext cx="300038" cy="233362"/>
          </a:xfrm>
          <a:custGeom>
            <a:avLst/>
            <a:gdLst>
              <a:gd name="T0" fmla="*/ 300038 w 189"/>
              <a:gd name="T1" fmla="*/ 26987 h 147"/>
              <a:gd name="T2" fmla="*/ 285750 w 189"/>
              <a:gd name="T3" fmla="*/ 0 h 147"/>
              <a:gd name="T4" fmla="*/ 0 w 189"/>
              <a:gd name="T5" fmla="*/ 207962 h 147"/>
              <a:gd name="T6" fmla="*/ 0 w 189"/>
              <a:gd name="T7" fmla="*/ 207962 h 147"/>
              <a:gd name="T8" fmla="*/ 14288 w 189"/>
              <a:gd name="T9" fmla="*/ 233362 h 147"/>
              <a:gd name="T10" fmla="*/ 14288 w 189"/>
              <a:gd name="T11" fmla="*/ 233362 h 147"/>
              <a:gd name="T12" fmla="*/ 300038 w 189"/>
              <a:gd name="T13" fmla="*/ 2698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47" name="Freeform 62"/>
          <p:cNvSpPr>
            <a:spLocks/>
          </p:cNvSpPr>
          <p:nvPr/>
        </p:nvSpPr>
        <p:spPr bwMode="auto">
          <a:xfrm>
            <a:off x="3476625" y="2371726"/>
            <a:ext cx="300038" cy="258763"/>
          </a:xfrm>
          <a:custGeom>
            <a:avLst/>
            <a:gdLst>
              <a:gd name="T0" fmla="*/ 300038 w 189"/>
              <a:gd name="T1" fmla="*/ 25400 h 163"/>
              <a:gd name="T2" fmla="*/ 285750 w 189"/>
              <a:gd name="T3" fmla="*/ 0 h 163"/>
              <a:gd name="T4" fmla="*/ 14288 w 189"/>
              <a:gd name="T5" fmla="*/ 233363 h 163"/>
              <a:gd name="T6" fmla="*/ 0 w 189"/>
              <a:gd name="T7" fmla="*/ 246063 h 163"/>
              <a:gd name="T8" fmla="*/ 28575 w 189"/>
              <a:gd name="T9" fmla="*/ 258763 h 163"/>
              <a:gd name="T10" fmla="*/ 28575 w 189"/>
              <a:gd name="T11" fmla="*/ 258763 h 163"/>
              <a:gd name="T12" fmla="*/ 300038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48" name="Freeform 63"/>
          <p:cNvSpPr>
            <a:spLocks/>
          </p:cNvSpPr>
          <p:nvPr/>
        </p:nvSpPr>
        <p:spPr bwMode="auto">
          <a:xfrm>
            <a:off x="3248026" y="2617788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58763 h 172"/>
              <a:gd name="T6" fmla="*/ 0 w 162"/>
              <a:gd name="T7" fmla="*/ 2587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49" name="Freeform 64"/>
          <p:cNvSpPr>
            <a:spLocks/>
          </p:cNvSpPr>
          <p:nvPr/>
        </p:nvSpPr>
        <p:spPr bwMode="auto">
          <a:xfrm>
            <a:off x="3033714" y="2876550"/>
            <a:ext cx="242887" cy="312738"/>
          </a:xfrm>
          <a:custGeom>
            <a:avLst/>
            <a:gdLst>
              <a:gd name="T0" fmla="*/ 242887 w 153"/>
              <a:gd name="T1" fmla="*/ 14288 h 197"/>
              <a:gd name="T2" fmla="*/ 214312 w 153"/>
              <a:gd name="T3" fmla="*/ 0 h 197"/>
              <a:gd name="T4" fmla="*/ 0 w 153"/>
              <a:gd name="T5" fmla="*/ 298450 h 197"/>
              <a:gd name="T6" fmla="*/ 28575 w 153"/>
              <a:gd name="T7" fmla="*/ 312738 h 197"/>
              <a:gd name="T8" fmla="*/ 242887 w 153"/>
              <a:gd name="T9" fmla="*/ 14288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50" name="Freeform 65"/>
          <p:cNvSpPr>
            <a:spLocks/>
          </p:cNvSpPr>
          <p:nvPr/>
        </p:nvSpPr>
        <p:spPr bwMode="auto">
          <a:xfrm>
            <a:off x="9063039" y="2138363"/>
            <a:ext cx="28575" cy="25400"/>
          </a:xfrm>
          <a:custGeom>
            <a:avLst/>
            <a:gdLst>
              <a:gd name="T0" fmla="*/ 14288 w 18"/>
              <a:gd name="T1" fmla="*/ 0 h 16"/>
              <a:gd name="T2" fmla="*/ 14288 w 18"/>
              <a:gd name="T3" fmla="*/ 0 h 16"/>
              <a:gd name="T4" fmla="*/ 0 w 18"/>
              <a:gd name="T5" fmla="*/ 12700 h 16"/>
              <a:gd name="T6" fmla="*/ 14288 w 18"/>
              <a:gd name="T7" fmla="*/ 12700 h 16"/>
              <a:gd name="T8" fmla="*/ 14288 w 18"/>
              <a:gd name="T9" fmla="*/ 25400 h 16"/>
              <a:gd name="T10" fmla="*/ 28575 w 18"/>
              <a:gd name="T11" fmla="*/ 12700 h 16"/>
              <a:gd name="T12" fmla="*/ 28575 w 18"/>
              <a:gd name="T13" fmla="*/ 1270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51" name="Freeform 66"/>
          <p:cNvSpPr>
            <a:spLocks/>
          </p:cNvSpPr>
          <p:nvPr/>
        </p:nvSpPr>
        <p:spPr bwMode="auto">
          <a:xfrm>
            <a:off x="9020175" y="1943101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52" name="Freeform 67"/>
          <p:cNvSpPr>
            <a:spLocks/>
          </p:cNvSpPr>
          <p:nvPr/>
        </p:nvSpPr>
        <p:spPr bwMode="auto">
          <a:xfrm>
            <a:off x="9020175" y="1943101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53" name="Freeform 68"/>
          <p:cNvSpPr>
            <a:spLocks/>
          </p:cNvSpPr>
          <p:nvPr/>
        </p:nvSpPr>
        <p:spPr bwMode="auto">
          <a:xfrm>
            <a:off x="8620126" y="2695576"/>
            <a:ext cx="200025" cy="180975"/>
          </a:xfrm>
          <a:custGeom>
            <a:avLst/>
            <a:gdLst>
              <a:gd name="T0" fmla="*/ 0 w 126"/>
              <a:gd name="T1" fmla="*/ 168275 h 114"/>
              <a:gd name="T2" fmla="*/ 28575 w 126"/>
              <a:gd name="T3" fmla="*/ 180975 h 114"/>
              <a:gd name="T4" fmla="*/ 200025 w 126"/>
              <a:gd name="T5" fmla="*/ 12700 h 114"/>
              <a:gd name="T6" fmla="*/ 200025 w 126"/>
              <a:gd name="T7" fmla="*/ 12700 h 114"/>
              <a:gd name="T8" fmla="*/ 171450 w 126"/>
              <a:gd name="T9" fmla="*/ 0 h 114"/>
              <a:gd name="T10" fmla="*/ 171450 w 126"/>
              <a:gd name="T11" fmla="*/ 0 h 114"/>
              <a:gd name="T12" fmla="*/ 0 w 126"/>
              <a:gd name="T13" fmla="*/ 1682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54" name="Freeform 69"/>
          <p:cNvSpPr>
            <a:spLocks/>
          </p:cNvSpPr>
          <p:nvPr/>
        </p:nvSpPr>
        <p:spPr bwMode="auto">
          <a:xfrm>
            <a:off x="8791575" y="2514601"/>
            <a:ext cx="171450" cy="193675"/>
          </a:xfrm>
          <a:custGeom>
            <a:avLst/>
            <a:gdLst>
              <a:gd name="T0" fmla="*/ 0 w 108"/>
              <a:gd name="T1" fmla="*/ 180975 h 122"/>
              <a:gd name="T2" fmla="*/ 28575 w 108"/>
              <a:gd name="T3" fmla="*/ 193675 h 122"/>
              <a:gd name="T4" fmla="*/ 171450 w 108"/>
              <a:gd name="T5" fmla="*/ 12700 h 122"/>
              <a:gd name="T6" fmla="*/ 171450 w 108"/>
              <a:gd name="T7" fmla="*/ 12700 h 122"/>
              <a:gd name="T8" fmla="*/ 142875 w 108"/>
              <a:gd name="T9" fmla="*/ 0 h 122"/>
              <a:gd name="T10" fmla="*/ 142875 w 108"/>
              <a:gd name="T11" fmla="*/ 0 h 122"/>
              <a:gd name="T12" fmla="*/ 0 w 108"/>
              <a:gd name="T13" fmla="*/ 180975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55" name="Freeform 70"/>
          <p:cNvSpPr>
            <a:spLocks/>
          </p:cNvSpPr>
          <p:nvPr/>
        </p:nvSpPr>
        <p:spPr bwMode="auto">
          <a:xfrm>
            <a:off x="8934450" y="2332038"/>
            <a:ext cx="128588" cy="195262"/>
          </a:xfrm>
          <a:custGeom>
            <a:avLst/>
            <a:gdLst>
              <a:gd name="T0" fmla="*/ 0 w 81"/>
              <a:gd name="T1" fmla="*/ 182562 h 123"/>
              <a:gd name="T2" fmla="*/ 28575 w 81"/>
              <a:gd name="T3" fmla="*/ 195262 h 123"/>
              <a:gd name="T4" fmla="*/ 128588 w 81"/>
              <a:gd name="T5" fmla="*/ 14287 h 123"/>
              <a:gd name="T6" fmla="*/ 128588 w 81"/>
              <a:gd name="T7" fmla="*/ 0 h 123"/>
              <a:gd name="T8" fmla="*/ 100013 w 81"/>
              <a:gd name="T9" fmla="*/ 0 h 123"/>
              <a:gd name="T10" fmla="*/ 100013 w 81"/>
              <a:gd name="T11" fmla="*/ 0 h 123"/>
              <a:gd name="T12" fmla="*/ 0 w 81"/>
              <a:gd name="T13" fmla="*/ 182562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56" name="Freeform 71"/>
          <p:cNvSpPr>
            <a:spLocks/>
          </p:cNvSpPr>
          <p:nvPr/>
        </p:nvSpPr>
        <p:spPr bwMode="auto">
          <a:xfrm>
            <a:off x="9034463" y="2138364"/>
            <a:ext cx="57150" cy="193675"/>
          </a:xfrm>
          <a:custGeom>
            <a:avLst/>
            <a:gdLst>
              <a:gd name="T0" fmla="*/ 0 w 36"/>
              <a:gd name="T1" fmla="*/ 193675 h 122"/>
              <a:gd name="T2" fmla="*/ 28575 w 36"/>
              <a:gd name="T3" fmla="*/ 193675 h 122"/>
              <a:gd name="T4" fmla="*/ 57150 w 36"/>
              <a:gd name="T5" fmla="*/ 0 h 122"/>
              <a:gd name="T6" fmla="*/ 28575 w 36"/>
              <a:gd name="T7" fmla="*/ 0 h 122"/>
              <a:gd name="T8" fmla="*/ 0 w 36"/>
              <a:gd name="T9" fmla="*/ 1936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57" name="Freeform 72"/>
          <p:cNvSpPr>
            <a:spLocks/>
          </p:cNvSpPr>
          <p:nvPr/>
        </p:nvSpPr>
        <p:spPr bwMode="auto">
          <a:xfrm>
            <a:off x="8534401" y="2359025"/>
            <a:ext cx="28575" cy="25400"/>
          </a:xfrm>
          <a:custGeom>
            <a:avLst/>
            <a:gdLst>
              <a:gd name="T0" fmla="*/ 14288 w 18"/>
              <a:gd name="T1" fmla="*/ 25400 h 16"/>
              <a:gd name="T2" fmla="*/ 28575 w 18"/>
              <a:gd name="T3" fmla="*/ 25400 h 16"/>
              <a:gd name="T4" fmla="*/ 28575 w 18"/>
              <a:gd name="T5" fmla="*/ 12700 h 16"/>
              <a:gd name="T6" fmla="*/ 28575 w 18"/>
              <a:gd name="T7" fmla="*/ 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12700 h 16"/>
              <a:gd name="T14" fmla="*/ 14288 w 18"/>
              <a:gd name="T15" fmla="*/ 25400 h 16"/>
              <a:gd name="T16" fmla="*/ 14288 w 18"/>
              <a:gd name="T17" fmla="*/ 25400 h 16"/>
              <a:gd name="T18" fmla="*/ 14288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58" name="Freeform 73"/>
          <p:cNvSpPr>
            <a:spLocks/>
          </p:cNvSpPr>
          <p:nvPr/>
        </p:nvSpPr>
        <p:spPr bwMode="auto">
          <a:xfrm>
            <a:off x="8491539" y="2384426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59" name="Freeform 74"/>
          <p:cNvSpPr>
            <a:spLocks/>
          </p:cNvSpPr>
          <p:nvPr/>
        </p:nvSpPr>
        <p:spPr bwMode="auto">
          <a:xfrm>
            <a:off x="8491539" y="2384426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60" name="Freeform 75"/>
          <p:cNvSpPr>
            <a:spLocks/>
          </p:cNvSpPr>
          <p:nvPr/>
        </p:nvSpPr>
        <p:spPr bwMode="auto">
          <a:xfrm>
            <a:off x="8805863" y="1646239"/>
            <a:ext cx="214312" cy="193675"/>
          </a:xfrm>
          <a:custGeom>
            <a:avLst/>
            <a:gdLst>
              <a:gd name="T0" fmla="*/ 214312 w 135"/>
              <a:gd name="T1" fmla="*/ 12700 h 122"/>
              <a:gd name="T2" fmla="*/ 185737 w 135"/>
              <a:gd name="T3" fmla="*/ 0 h 122"/>
              <a:gd name="T4" fmla="*/ 0 w 135"/>
              <a:gd name="T5" fmla="*/ 180975 h 122"/>
              <a:gd name="T6" fmla="*/ 0 w 135"/>
              <a:gd name="T7" fmla="*/ 180975 h 122"/>
              <a:gd name="T8" fmla="*/ 28575 w 135"/>
              <a:gd name="T9" fmla="*/ 193675 h 122"/>
              <a:gd name="T10" fmla="*/ 28575 w 135"/>
              <a:gd name="T11" fmla="*/ 193675 h 122"/>
              <a:gd name="T12" fmla="*/ 214312 w 135"/>
              <a:gd name="T13" fmla="*/ 12700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61" name="Freeform 76"/>
          <p:cNvSpPr>
            <a:spLocks/>
          </p:cNvSpPr>
          <p:nvPr/>
        </p:nvSpPr>
        <p:spPr bwMode="auto">
          <a:xfrm>
            <a:off x="8662988" y="1827214"/>
            <a:ext cx="171450" cy="180975"/>
          </a:xfrm>
          <a:custGeom>
            <a:avLst/>
            <a:gdLst>
              <a:gd name="T0" fmla="*/ 171450 w 108"/>
              <a:gd name="T1" fmla="*/ 12700 h 114"/>
              <a:gd name="T2" fmla="*/ 142875 w 108"/>
              <a:gd name="T3" fmla="*/ 0 h 114"/>
              <a:gd name="T4" fmla="*/ 0 w 108"/>
              <a:gd name="T5" fmla="*/ 168275 h 114"/>
              <a:gd name="T6" fmla="*/ 0 w 108"/>
              <a:gd name="T7" fmla="*/ 168275 h 114"/>
              <a:gd name="T8" fmla="*/ 28575 w 108"/>
              <a:gd name="T9" fmla="*/ 180975 h 114"/>
              <a:gd name="T10" fmla="*/ 28575 w 108"/>
              <a:gd name="T11" fmla="*/ 180975 h 114"/>
              <a:gd name="T12" fmla="*/ 171450 w 108"/>
              <a:gd name="T13" fmla="*/ 127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62" name="Freeform 77"/>
          <p:cNvSpPr>
            <a:spLocks/>
          </p:cNvSpPr>
          <p:nvPr/>
        </p:nvSpPr>
        <p:spPr bwMode="auto">
          <a:xfrm>
            <a:off x="8577263" y="1995488"/>
            <a:ext cx="114300" cy="195262"/>
          </a:xfrm>
          <a:custGeom>
            <a:avLst/>
            <a:gdLst>
              <a:gd name="T0" fmla="*/ 114300 w 72"/>
              <a:gd name="T1" fmla="*/ 12700 h 123"/>
              <a:gd name="T2" fmla="*/ 85725 w 72"/>
              <a:gd name="T3" fmla="*/ 0 h 123"/>
              <a:gd name="T4" fmla="*/ 0 w 72"/>
              <a:gd name="T5" fmla="*/ 180975 h 123"/>
              <a:gd name="T6" fmla="*/ 0 w 72"/>
              <a:gd name="T7" fmla="*/ 180975 h 123"/>
              <a:gd name="T8" fmla="*/ 28575 w 72"/>
              <a:gd name="T9" fmla="*/ 180975 h 123"/>
              <a:gd name="T10" fmla="*/ 28575 w 72"/>
              <a:gd name="T11" fmla="*/ 195262 h 123"/>
              <a:gd name="T12" fmla="*/ 114300 w 72"/>
              <a:gd name="T13" fmla="*/ 127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63" name="Freeform 78"/>
          <p:cNvSpPr>
            <a:spLocks/>
          </p:cNvSpPr>
          <p:nvPr/>
        </p:nvSpPr>
        <p:spPr bwMode="auto">
          <a:xfrm>
            <a:off x="8534400" y="2176463"/>
            <a:ext cx="71438" cy="195262"/>
          </a:xfrm>
          <a:custGeom>
            <a:avLst/>
            <a:gdLst>
              <a:gd name="T0" fmla="*/ 71438 w 45"/>
              <a:gd name="T1" fmla="*/ 0 h 123"/>
              <a:gd name="T2" fmla="*/ 42863 w 45"/>
              <a:gd name="T3" fmla="*/ 0 h 123"/>
              <a:gd name="T4" fmla="*/ 0 w 45"/>
              <a:gd name="T5" fmla="*/ 195262 h 123"/>
              <a:gd name="T6" fmla="*/ 28575 w 45"/>
              <a:gd name="T7" fmla="*/ 195262 h 123"/>
              <a:gd name="T8" fmla="*/ 71438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64" name="Freeform 79"/>
          <p:cNvSpPr>
            <a:spLocks/>
          </p:cNvSpPr>
          <p:nvPr/>
        </p:nvSpPr>
        <p:spPr bwMode="auto">
          <a:xfrm>
            <a:off x="6148389" y="4549775"/>
            <a:ext cx="28575" cy="25400"/>
          </a:xfrm>
          <a:custGeom>
            <a:avLst/>
            <a:gdLst>
              <a:gd name="T0" fmla="*/ 0 w 18"/>
              <a:gd name="T1" fmla="*/ 25400 h 16"/>
              <a:gd name="T2" fmla="*/ 0 w 18"/>
              <a:gd name="T3" fmla="*/ 25400 h 16"/>
              <a:gd name="T4" fmla="*/ 14288 w 18"/>
              <a:gd name="T5" fmla="*/ 25400 h 16"/>
              <a:gd name="T6" fmla="*/ 28575 w 18"/>
              <a:gd name="T7" fmla="*/ 25400 h 16"/>
              <a:gd name="T8" fmla="*/ 28575 w 18"/>
              <a:gd name="T9" fmla="*/ 1270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65" name="Freeform 80"/>
          <p:cNvSpPr>
            <a:spLocks/>
          </p:cNvSpPr>
          <p:nvPr/>
        </p:nvSpPr>
        <p:spPr bwMode="auto">
          <a:xfrm>
            <a:off x="5948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7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66" name="Freeform 81"/>
          <p:cNvSpPr>
            <a:spLocks/>
          </p:cNvSpPr>
          <p:nvPr/>
        </p:nvSpPr>
        <p:spPr bwMode="auto">
          <a:xfrm>
            <a:off x="5948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7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67" name="Freeform 82"/>
          <p:cNvSpPr>
            <a:spLocks/>
          </p:cNvSpPr>
          <p:nvPr/>
        </p:nvSpPr>
        <p:spPr bwMode="auto">
          <a:xfrm>
            <a:off x="8348663" y="2825751"/>
            <a:ext cx="214312" cy="271463"/>
          </a:xfrm>
          <a:custGeom>
            <a:avLst/>
            <a:gdLst>
              <a:gd name="T0" fmla="*/ 214312 w 135"/>
              <a:gd name="T1" fmla="*/ 12700 h 171"/>
              <a:gd name="T2" fmla="*/ 185737 w 135"/>
              <a:gd name="T3" fmla="*/ 0 h 171"/>
              <a:gd name="T4" fmla="*/ 0 w 135"/>
              <a:gd name="T5" fmla="*/ 258763 h 171"/>
              <a:gd name="T6" fmla="*/ 0 w 135"/>
              <a:gd name="T7" fmla="*/ 258763 h 171"/>
              <a:gd name="T8" fmla="*/ 28575 w 135"/>
              <a:gd name="T9" fmla="*/ 271463 h 171"/>
              <a:gd name="T10" fmla="*/ 28575 w 135"/>
              <a:gd name="T11" fmla="*/ 271463 h 171"/>
              <a:gd name="T12" fmla="*/ 214312 w 135"/>
              <a:gd name="T13" fmla="*/ 12700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68" name="Freeform 83"/>
          <p:cNvSpPr>
            <a:spLocks/>
          </p:cNvSpPr>
          <p:nvPr/>
        </p:nvSpPr>
        <p:spPr bwMode="auto">
          <a:xfrm>
            <a:off x="8120064" y="3084513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60350 h 172"/>
              <a:gd name="T6" fmla="*/ 0 w 162"/>
              <a:gd name="T7" fmla="*/ 2460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69" name="Freeform 84"/>
          <p:cNvSpPr>
            <a:spLocks/>
          </p:cNvSpPr>
          <p:nvPr/>
        </p:nvSpPr>
        <p:spPr bwMode="auto">
          <a:xfrm>
            <a:off x="7848600" y="3330575"/>
            <a:ext cx="300038" cy="273050"/>
          </a:xfrm>
          <a:custGeom>
            <a:avLst/>
            <a:gdLst>
              <a:gd name="T0" fmla="*/ 300038 w 189"/>
              <a:gd name="T1" fmla="*/ 26988 h 172"/>
              <a:gd name="T2" fmla="*/ 271463 w 189"/>
              <a:gd name="T3" fmla="*/ 0 h 172"/>
              <a:gd name="T4" fmla="*/ 0 w 189"/>
              <a:gd name="T5" fmla="*/ 247650 h 172"/>
              <a:gd name="T6" fmla="*/ 14288 w 189"/>
              <a:gd name="T7" fmla="*/ 247650 h 172"/>
              <a:gd name="T8" fmla="*/ 28575 w 189"/>
              <a:gd name="T9" fmla="*/ 273050 h 172"/>
              <a:gd name="T10" fmla="*/ 28575 w 189"/>
              <a:gd name="T11" fmla="*/ 273050 h 172"/>
              <a:gd name="T12" fmla="*/ 300038 w 189"/>
              <a:gd name="T13" fmla="*/ 2698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70" name="Freeform 85"/>
          <p:cNvSpPr>
            <a:spLocks/>
          </p:cNvSpPr>
          <p:nvPr/>
        </p:nvSpPr>
        <p:spPr bwMode="auto">
          <a:xfrm>
            <a:off x="7577139" y="3578226"/>
            <a:ext cx="300037" cy="258763"/>
          </a:xfrm>
          <a:custGeom>
            <a:avLst/>
            <a:gdLst>
              <a:gd name="T0" fmla="*/ 300037 w 189"/>
              <a:gd name="T1" fmla="*/ 25400 h 163"/>
              <a:gd name="T2" fmla="*/ 285750 w 189"/>
              <a:gd name="T3" fmla="*/ 0 h 163"/>
              <a:gd name="T4" fmla="*/ 0 w 189"/>
              <a:gd name="T5" fmla="*/ 233363 h 163"/>
              <a:gd name="T6" fmla="*/ 0 w 189"/>
              <a:gd name="T7" fmla="*/ 233363 h 163"/>
              <a:gd name="T8" fmla="*/ 14287 w 189"/>
              <a:gd name="T9" fmla="*/ 258763 h 163"/>
              <a:gd name="T10" fmla="*/ 14287 w 189"/>
              <a:gd name="T11" fmla="*/ 258763 h 163"/>
              <a:gd name="T12" fmla="*/ 300037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71" name="Freeform 86"/>
          <p:cNvSpPr>
            <a:spLocks/>
          </p:cNvSpPr>
          <p:nvPr/>
        </p:nvSpPr>
        <p:spPr bwMode="auto">
          <a:xfrm>
            <a:off x="7248525" y="3811588"/>
            <a:ext cx="342900" cy="246062"/>
          </a:xfrm>
          <a:custGeom>
            <a:avLst/>
            <a:gdLst>
              <a:gd name="T0" fmla="*/ 342900 w 216"/>
              <a:gd name="T1" fmla="*/ 25400 h 155"/>
              <a:gd name="T2" fmla="*/ 328613 w 216"/>
              <a:gd name="T3" fmla="*/ 0 h 155"/>
              <a:gd name="T4" fmla="*/ 0 w 216"/>
              <a:gd name="T5" fmla="*/ 219075 h 155"/>
              <a:gd name="T6" fmla="*/ 0 w 216"/>
              <a:gd name="T7" fmla="*/ 219075 h 155"/>
              <a:gd name="T8" fmla="*/ 14288 w 216"/>
              <a:gd name="T9" fmla="*/ 246062 h 155"/>
              <a:gd name="T10" fmla="*/ 14288 w 216"/>
              <a:gd name="T11" fmla="*/ 246062 h 155"/>
              <a:gd name="T12" fmla="*/ 342900 w 216"/>
              <a:gd name="T13" fmla="*/ 254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72" name="Freeform 87"/>
          <p:cNvSpPr>
            <a:spLocks/>
          </p:cNvSpPr>
          <p:nvPr/>
        </p:nvSpPr>
        <p:spPr bwMode="auto">
          <a:xfrm>
            <a:off x="6905625" y="4030663"/>
            <a:ext cx="357188" cy="220662"/>
          </a:xfrm>
          <a:custGeom>
            <a:avLst/>
            <a:gdLst>
              <a:gd name="T0" fmla="*/ 357188 w 225"/>
              <a:gd name="T1" fmla="*/ 26987 h 139"/>
              <a:gd name="T2" fmla="*/ 342900 w 225"/>
              <a:gd name="T3" fmla="*/ 0 h 139"/>
              <a:gd name="T4" fmla="*/ 0 w 225"/>
              <a:gd name="T5" fmla="*/ 195262 h 139"/>
              <a:gd name="T6" fmla="*/ 0 w 225"/>
              <a:gd name="T7" fmla="*/ 195262 h 139"/>
              <a:gd name="T8" fmla="*/ 14288 w 225"/>
              <a:gd name="T9" fmla="*/ 220662 h 139"/>
              <a:gd name="T10" fmla="*/ 14288 w 225"/>
              <a:gd name="T11" fmla="*/ 220662 h 139"/>
              <a:gd name="T12" fmla="*/ 357188 w 225"/>
              <a:gd name="T13" fmla="*/ 2698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73" name="Freeform 88"/>
          <p:cNvSpPr>
            <a:spLocks/>
          </p:cNvSpPr>
          <p:nvPr/>
        </p:nvSpPr>
        <p:spPr bwMode="auto">
          <a:xfrm>
            <a:off x="6534151" y="4225926"/>
            <a:ext cx="385763" cy="207963"/>
          </a:xfrm>
          <a:custGeom>
            <a:avLst/>
            <a:gdLst>
              <a:gd name="T0" fmla="*/ 385763 w 243"/>
              <a:gd name="T1" fmla="*/ 25400 h 131"/>
              <a:gd name="T2" fmla="*/ 371475 w 243"/>
              <a:gd name="T3" fmla="*/ 0 h 131"/>
              <a:gd name="T4" fmla="*/ 0 w 243"/>
              <a:gd name="T5" fmla="*/ 180975 h 131"/>
              <a:gd name="T6" fmla="*/ 0 w 243"/>
              <a:gd name="T7" fmla="*/ 180975 h 131"/>
              <a:gd name="T8" fmla="*/ 14288 w 243"/>
              <a:gd name="T9" fmla="*/ 207963 h 131"/>
              <a:gd name="T10" fmla="*/ 14288 w 243"/>
              <a:gd name="T11" fmla="*/ 207963 h 131"/>
              <a:gd name="T12" fmla="*/ 385763 w 243"/>
              <a:gd name="T13" fmla="*/ 25400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74" name="Freeform 89"/>
          <p:cNvSpPr>
            <a:spLocks/>
          </p:cNvSpPr>
          <p:nvPr/>
        </p:nvSpPr>
        <p:spPr bwMode="auto">
          <a:xfrm>
            <a:off x="6148388" y="4406901"/>
            <a:ext cx="400050" cy="168275"/>
          </a:xfrm>
          <a:custGeom>
            <a:avLst/>
            <a:gdLst>
              <a:gd name="T0" fmla="*/ 400050 w 252"/>
              <a:gd name="T1" fmla="*/ 26988 h 106"/>
              <a:gd name="T2" fmla="*/ 385763 w 252"/>
              <a:gd name="T3" fmla="*/ 0 h 106"/>
              <a:gd name="T4" fmla="*/ 0 w 252"/>
              <a:gd name="T5" fmla="*/ 142875 h 106"/>
              <a:gd name="T6" fmla="*/ 14288 w 252"/>
              <a:gd name="T7" fmla="*/ 168275 h 106"/>
              <a:gd name="T8" fmla="*/ 400050 w 252"/>
              <a:gd name="T9" fmla="*/ 26988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75" name="Freeform 90"/>
          <p:cNvSpPr>
            <a:spLocks/>
          </p:cNvSpPr>
          <p:nvPr/>
        </p:nvSpPr>
        <p:spPr bwMode="auto">
          <a:xfrm>
            <a:off x="3676651" y="4926013"/>
            <a:ext cx="28575" cy="25400"/>
          </a:xfrm>
          <a:custGeom>
            <a:avLst/>
            <a:gdLst>
              <a:gd name="T0" fmla="*/ 0 w 18"/>
              <a:gd name="T1" fmla="*/ 12700 h 16"/>
              <a:gd name="T2" fmla="*/ 0 w 18"/>
              <a:gd name="T3" fmla="*/ 25400 h 16"/>
              <a:gd name="T4" fmla="*/ 14288 w 18"/>
              <a:gd name="T5" fmla="*/ 25400 h 16"/>
              <a:gd name="T6" fmla="*/ 14288 w 18"/>
              <a:gd name="T7" fmla="*/ 25400 h 16"/>
              <a:gd name="T8" fmla="*/ 28575 w 18"/>
              <a:gd name="T9" fmla="*/ 12700 h 16"/>
              <a:gd name="T10" fmla="*/ 28575 w 18"/>
              <a:gd name="T11" fmla="*/ 12700 h 16"/>
              <a:gd name="T12" fmla="*/ 14288 w 18"/>
              <a:gd name="T13" fmla="*/ 0 h 16"/>
              <a:gd name="T14" fmla="*/ 0 w 18"/>
              <a:gd name="T15" fmla="*/ 0 h 16"/>
              <a:gd name="T16" fmla="*/ 0 w 18"/>
              <a:gd name="T17" fmla="*/ 12700 h 16"/>
              <a:gd name="T18" fmla="*/ 0 w 18"/>
              <a:gd name="T19" fmla="*/ 127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76" name="Freeform 91"/>
          <p:cNvSpPr>
            <a:spLocks/>
          </p:cNvSpPr>
          <p:nvPr/>
        </p:nvSpPr>
        <p:spPr bwMode="auto">
          <a:xfrm>
            <a:off x="3476625" y="4886326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7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77" name="Freeform 92"/>
          <p:cNvSpPr>
            <a:spLocks/>
          </p:cNvSpPr>
          <p:nvPr/>
        </p:nvSpPr>
        <p:spPr bwMode="auto">
          <a:xfrm>
            <a:off x="3476625" y="4886326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7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78" name="Freeform 93"/>
          <p:cNvSpPr>
            <a:spLocks/>
          </p:cNvSpPr>
          <p:nvPr/>
        </p:nvSpPr>
        <p:spPr bwMode="auto">
          <a:xfrm>
            <a:off x="5362575" y="4627564"/>
            <a:ext cx="171450" cy="142875"/>
          </a:xfrm>
          <a:custGeom>
            <a:avLst/>
            <a:gdLst>
              <a:gd name="T0" fmla="*/ 171450 w 108"/>
              <a:gd name="T1" fmla="*/ 25400 h 90"/>
              <a:gd name="T2" fmla="*/ 157163 w 108"/>
              <a:gd name="T3" fmla="*/ 0 h 90"/>
              <a:gd name="T4" fmla="*/ 0 w 108"/>
              <a:gd name="T5" fmla="*/ 117475 h 90"/>
              <a:gd name="T6" fmla="*/ 0 w 108"/>
              <a:gd name="T7" fmla="*/ 117475 h 90"/>
              <a:gd name="T8" fmla="*/ 14288 w 108"/>
              <a:gd name="T9" fmla="*/ 142875 h 90"/>
              <a:gd name="T10" fmla="*/ 14288 w 108"/>
              <a:gd name="T11" fmla="*/ 142875 h 90"/>
              <a:gd name="T12" fmla="*/ 171450 w 108"/>
              <a:gd name="T13" fmla="*/ 2540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79" name="Freeform 94"/>
          <p:cNvSpPr>
            <a:spLocks/>
          </p:cNvSpPr>
          <p:nvPr/>
        </p:nvSpPr>
        <p:spPr bwMode="auto">
          <a:xfrm>
            <a:off x="5162551" y="4745039"/>
            <a:ext cx="214313" cy="115887"/>
          </a:xfrm>
          <a:custGeom>
            <a:avLst/>
            <a:gdLst>
              <a:gd name="T0" fmla="*/ 214313 w 135"/>
              <a:gd name="T1" fmla="*/ 25400 h 73"/>
              <a:gd name="T2" fmla="*/ 200025 w 135"/>
              <a:gd name="T3" fmla="*/ 0 h 73"/>
              <a:gd name="T4" fmla="*/ 0 w 135"/>
              <a:gd name="T5" fmla="*/ 90487 h 73"/>
              <a:gd name="T6" fmla="*/ 0 w 135"/>
              <a:gd name="T7" fmla="*/ 90487 h 73"/>
              <a:gd name="T8" fmla="*/ 14288 w 135"/>
              <a:gd name="T9" fmla="*/ 115887 h 73"/>
              <a:gd name="T10" fmla="*/ 14288 w 135"/>
              <a:gd name="T11" fmla="*/ 115887 h 73"/>
              <a:gd name="T12" fmla="*/ 214313 w 135"/>
              <a:gd name="T13" fmla="*/ 25400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80" name="Freeform 95"/>
          <p:cNvSpPr>
            <a:spLocks/>
          </p:cNvSpPr>
          <p:nvPr/>
        </p:nvSpPr>
        <p:spPr bwMode="auto">
          <a:xfrm>
            <a:off x="4948238" y="4835525"/>
            <a:ext cx="228600" cy="90488"/>
          </a:xfrm>
          <a:custGeom>
            <a:avLst/>
            <a:gdLst>
              <a:gd name="T0" fmla="*/ 228600 w 144"/>
              <a:gd name="T1" fmla="*/ 25400 h 57"/>
              <a:gd name="T2" fmla="*/ 214313 w 144"/>
              <a:gd name="T3" fmla="*/ 0 h 57"/>
              <a:gd name="T4" fmla="*/ 0 w 144"/>
              <a:gd name="T5" fmla="*/ 65088 h 57"/>
              <a:gd name="T6" fmla="*/ 0 w 144"/>
              <a:gd name="T7" fmla="*/ 65088 h 57"/>
              <a:gd name="T8" fmla="*/ 0 w 144"/>
              <a:gd name="T9" fmla="*/ 90488 h 57"/>
              <a:gd name="T10" fmla="*/ 14288 w 144"/>
              <a:gd name="T11" fmla="*/ 90488 h 57"/>
              <a:gd name="T12" fmla="*/ 228600 w 144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81" name="Freeform 96"/>
          <p:cNvSpPr>
            <a:spLocks/>
          </p:cNvSpPr>
          <p:nvPr/>
        </p:nvSpPr>
        <p:spPr bwMode="auto">
          <a:xfrm>
            <a:off x="4705350" y="4900614"/>
            <a:ext cx="242888" cy="77787"/>
          </a:xfrm>
          <a:custGeom>
            <a:avLst/>
            <a:gdLst>
              <a:gd name="T0" fmla="*/ 242888 w 153"/>
              <a:gd name="T1" fmla="*/ 25400 h 49"/>
              <a:gd name="T2" fmla="*/ 242888 w 153"/>
              <a:gd name="T3" fmla="*/ 0 h 49"/>
              <a:gd name="T4" fmla="*/ 0 w 153"/>
              <a:gd name="T5" fmla="*/ 50800 h 49"/>
              <a:gd name="T6" fmla="*/ 0 w 153"/>
              <a:gd name="T7" fmla="*/ 50800 h 49"/>
              <a:gd name="T8" fmla="*/ 0 w 153"/>
              <a:gd name="T9" fmla="*/ 77787 h 49"/>
              <a:gd name="T10" fmla="*/ 0 w 153"/>
              <a:gd name="T11" fmla="*/ 77787 h 49"/>
              <a:gd name="T12" fmla="*/ 242888 w 153"/>
              <a:gd name="T13" fmla="*/ 25400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82" name="Freeform 97"/>
          <p:cNvSpPr>
            <a:spLocks/>
          </p:cNvSpPr>
          <p:nvPr/>
        </p:nvSpPr>
        <p:spPr bwMode="auto">
          <a:xfrm>
            <a:off x="4205288" y="4951414"/>
            <a:ext cx="500062" cy="65087"/>
          </a:xfrm>
          <a:custGeom>
            <a:avLst/>
            <a:gdLst>
              <a:gd name="T0" fmla="*/ 500062 w 315"/>
              <a:gd name="T1" fmla="*/ 26987 h 41"/>
              <a:gd name="T2" fmla="*/ 500062 w 315"/>
              <a:gd name="T3" fmla="*/ 0 h 41"/>
              <a:gd name="T4" fmla="*/ 0 w 315"/>
              <a:gd name="T5" fmla="*/ 39687 h 41"/>
              <a:gd name="T6" fmla="*/ 0 w 315"/>
              <a:gd name="T7" fmla="*/ 39687 h 41"/>
              <a:gd name="T8" fmla="*/ 0 w 315"/>
              <a:gd name="T9" fmla="*/ 65087 h 41"/>
              <a:gd name="T10" fmla="*/ 0 w 315"/>
              <a:gd name="T11" fmla="*/ 65087 h 41"/>
              <a:gd name="T12" fmla="*/ 500062 w 315"/>
              <a:gd name="T13" fmla="*/ 2698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83" name="Freeform 98"/>
          <p:cNvSpPr>
            <a:spLocks/>
          </p:cNvSpPr>
          <p:nvPr/>
        </p:nvSpPr>
        <p:spPr bwMode="auto">
          <a:xfrm>
            <a:off x="3690938" y="4926014"/>
            <a:ext cx="514350" cy="90487"/>
          </a:xfrm>
          <a:custGeom>
            <a:avLst/>
            <a:gdLst>
              <a:gd name="T0" fmla="*/ 514350 w 324"/>
              <a:gd name="T1" fmla="*/ 90487 h 57"/>
              <a:gd name="T2" fmla="*/ 514350 w 324"/>
              <a:gd name="T3" fmla="*/ 65087 h 57"/>
              <a:gd name="T4" fmla="*/ 0 w 324"/>
              <a:gd name="T5" fmla="*/ 0 h 57"/>
              <a:gd name="T6" fmla="*/ 0 w 324"/>
              <a:gd name="T7" fmla="*/ 25400 h 57"/>
              <a:gd name="T8" fmla="*/ 514350 w 324"/>
              <a:gd name="T9" fmla="*/ 9048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84" name="Freeform 99"/>
          <p:cNvSpPr>
            <a:spLocks/>
          </p:cNvSpPr>
          <p:nvPr/>
        </p:nvSpPr>
        <p:spPr bwMode="auto">
          <a:xfrm>
            <a:off x="5462589" y="4186239"/>
            <a:ext cx="28575" cy="26987"/>
          </a:xfrm>
          <a:custGeom>
            <a:avLst/>
            <a:gdLst>
              <a:gd name="T0" fmla="*/ 14288 w 18"/>
              <a:gd name="T1" fmla="*/ 26987 h 17"/>
              <a:gd name="T2" fmla="*/ 28575 w 18"/>
              <a:gd name="T3" fmla="*/ 14287 h 17"/>
              <a:gd name="T4" fmla="*/ 28575 w 18"/>
              <a:gd name="T5" fmla="*/ 0 h 17"/>
              <a:gd name="T6" fmla="*/ 28575 w 18"/>
              <a:gd name="T7" fmla="*/ 0 h 17"/>
              <a:gd name="T8" fmla="*/ 14288 w 18"/>
              <a:gd name="T9" fmla="*/ 0 h 17"/>
              <a:gd name="T10" fmla="*/ 14288 w 18"/>
              <a:gd name="T11" fmla="*/ 0 h 17"/>
              <a:gd name="T12" fmla="*/ 0 w 18"/>
              <a:gd name="T13" fmla="*/ 14287 h 17"/>
              <a:gd name="T14" fmla="*/ 14288 w 18"/>
              <a:gd name="T15" fmla="*/ 14287 h 17"/>
              <a:gd name="T16" fmla="*/ 14288 w 18"/>
              <a:gd name="T17" fmla="*/ 26987 h 17"/>
              <a:gd name="T18" fmla="*/ 14288 w 18"/>
              <a:gd name="T19" fmla="*/ 2698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85" name="Freeform 100"/>
          <p:cNvSpPr>
            <a:spLocks/>
          </p:cNvSpPr>
          <p:nvPr/>
        </p:nvSpPr>
        <p:spPr bwMode="auto">
          <a:xfrm>
            <a:off x="5419725" y="4200526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86" name="Freeform 101"/>
          <p:cNvSpPr>
            <a:spLocks/>
          </p:cNvSpPr>
          <p:nvPr/>
        </p:nvSpPr>
        <p:spPr bwMode="auto">
          <a:xfrm>
            <a:off x="5419725" y="4200526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87" name="Freeform 102"/>
          <p:cNvSpPr>
            <a:spLocks/>
          </p:cNvSpPr>
          <p:nvPr/>
        </p:nvSpPr>
        <p:spPr bwMode="auto">
          <a:xfrm>
            <a:off x="6191251" y="2293938"/>
            <a:ext cx="257175" cy="233362"/>
          </a:xfrm>
          <a:custGeom>
            <a:avLst/>
            <a:gdLst>
              <a:gd name="T0" fmla="*/ 257175 w 162"/>
              <a:gd name="T1" fmla="*/ 12700 h 147"/>
              <a:gd name="T2" fmla="*/ 228600 w 162"/>
              <a:gd name="T3" fmla="*/ 0 h 147"/>
              <a:gd name="T4" fmla="*/ 0 w 162"/>
              <a:gd name="T5" fmla="*/ 220662 h 147"/>
              <a:gd name="T6" fmla="*/ 0 w 162"/>
              <a:gd name="T7" fmla="*/ 220662 h 147"/>
              <a:gd name="T8" fmla="*/ 28575 w 162"/>
              <a:gd name="T9" fmla="*/ 233362 h 147"/>
              <a:gd name="T10" fmla="*/ 28575 w 162"/>
              <a:gd name="T11" fmla="*/ 233362 h 147"/>
              <a:gd name="T12" fmla="*/ 257175 w 162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88" name="Freeform 103"/>
          <p:cNvSpPr>
            <a:spLocks/>
          </p:cNvSpPr>
          <p:nvPr/>
        </p:nvSpPr>
        <p:spPr bwMode="auto">
          <a:xfrm>
            <a:off x="5991225" y="2514601"/>
            <a:ext cx="228600" cy="246063"/>
          </a:xfrm>
          <a:custGeom>
            <a:avLst/>
            <a:gdLst>
              <a:gd name="T0" fmla="*/ 228600 w 144"/>
              <a:gd name="T1" fmla="*/ 12700 h 155"/>
              <a:gd name="T2" fmla="*/ 200025 w 144"/>
              <a:gd name="T3" fmla="*/ 0 h 155"/>
              <a:gd name="T4" fmla="*/ 0 w 144"/>
              <a:gd name="T5" fmla="*/ 233363 h 155"/>
              <a:gd name="T6" fmla="*/ 0 w 144"/>
              <a:gd name="T7" fmla="*/ 233363 h 155"/>
              <a:gd name="T8" fmla="*/ 28575 w 144"/>
              <a:gd name="T9" fmla="*/ 246063 h 155"/>
              <a:gd name="T10" fmla="*/ 28575 w 144"/>
              <a:gd name="T11" fmla="*/ 246063 h 155"/>
              <a:gd name="T12" fmla="*/ 228600 w 144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89" name="Freeform 104"/>
          <p:cNvSpPr>
            <a:spLocks/>
          </p:cNvSpPr>
          <p:nvPr/>
        </p:nvSpPr>
        <p:spPr bwMode="auto">
          <a:xfrm>
            <a:off x="5819776" y="2747963"/>
            <a:ext cx="200025" cy="233362"/>
          </a:xfrm>
          <a:custGeom>
            <a:avLst/>
            <a:gdLst>
              <a:gd name="T0" fmla="*/ 200025 w 126"/>
              <a:gd name="T1" fmla="*/ 12700 h 147"/>
              <a:gd name="T2" fmla="*/ 171450 w 126"/>
              <a:gd name="T3" fmla="*/ 0 h 147"/>
              <a:gd name="T4" fmla="*/ 0 w 126"/>
              <a:gd name="T5" fmla="*/ 220662 h 147"/>
              <a:gd name="T6" fmla="*/ 0 w 126"/>
              <a:gd name="T7" fmla="*/ 220662 h 147"/>
              <a:gd name="T8" fmla="*/ 28575 w 126"/>
              <a:gd name="T9" fmla="*/ 233362 h 147"/>
              <a:gd name="T10" fmla="*/ 28575 w 126"/>
              <a:gd name="T11" fmla="*/ 233362 h 147"/>
              <a:gd name="T12" fmla="*/ 200025 w 126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90" name="Freeform 105"/>
          <p:cNvSpPr>
            <a:spLocks/>
          </p:cNvSpPr>
          <p:nvPr/>
        </p:nvSpPr>
        <p:spPr bwMode="auto">
          <a:xfrm>
            <a:off x="5691188" y="2968626"/>
            <a:ext cx="157162" cy="246063"/>
          </a:xfrm>
          <a:custGeom>
            <a:avLst/>
            <a:gdLst>
              <a:gd name="T0" fmla="*/ 157162 w 99"/>
              <a:gd name="T1" fmla="*/ 12700 h 155"/>
              <a:gd name="T2" fmla="*/ 128587 w 99"/>
              <a:gd name="T3" fmla="*/ 0 h 155"/>
              <a:gd name="T4" fmla="*/ 0 w 99"/>
              <a:gd name="T5" fmla="*/ 233363 h 155"/>
              <a:gd name="T6" fmla="*/ 0 w 99"/>
              <a:gd name="T7" fmla="*/ 233363 h 155"/>
              <a:gd name="T8" fmla="*/ 28575 w 99"/>
              <a:gd name="T9" fmla="*/ 246063 h 155"/>
              <a:gd name="T10" fmla="*/ 28575 w 99"/>
              <a:gd name="T11" fmla="*/ 246063 h 155"/>
              <a:gd name="T12" fmla="*/ 157162 w 99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91" name="Freeform 106"/>
          <p:cNvSpPr>
            <a:spLocks/>
          </p:cNvSpPr>
          <p:nvPr/>
        </p:nvSpPr>
        <p:spPr bwMode="auto">
          <a:xfrm>
            <a:off x="5576889" y="3201988"/>
            <a:ext cx="142875" cy="258762"/>
          </a:xfrm>
          <a:custGeom>
            <a:avLst/>
            <a:gdLst>
              <a:gd name="T0" fmla="*/ 142875 w 90"/>
              <a:gd name="T1" fmla="*/ 12700 h 163"/>
              <a:gd name="T2" fmla="*/ 114300 w 90"/>
              <a:gd name="T3" fmla="*/ 0 h 163"/>
              <a:gd name="T4" fmla="*/ 0 w 90"/>
              <a:gd name="T5" fmla="*/ 246062 h 163"/>
              <a:gd name="T6" fmla="*/ 0 w 90"/>
              <a:gd name="T7" fmla="*/ 246062 h 163"/>
              <a:gd name="T8" fmla="*/ 28575 w 90"/>
              <a:gd name="T9" fmla="*/ 258762 h 163"/>
              <a:gd name="T10" fmla="*/ 28575 w 90"/>
              <a:gd name="T11" fmla="*/ 258762 h 163"/>
              <a:gd name="T12" fmla="*/ 142875 w 90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92" name="Freeform 107"/>
          <p:cNvSpPr>
            <a:spLocks/>
          </p:cNvSpPr>
          <p:nvPr/>
        </p:nvSpPr>
        <p:spPr bwMode="auto">
          <a:xfrm>
            <a:off x="5505451" y="3448051"/>
            <a:ext cx="100013" cy="258763"/>
          </a:xfrm>
          <a:custGeom>
            <a:avLst/>
            <a:gdLst>
              <a:gd name="T0" fmla="*/ 100013 w 63"/>
              <a:gd name="T1" fmla="*/ 12700 h 163"/>
              <a:gd name="T2" fmla="*/ 71438 w 63"/>
              <a:gd name="T3" fmla="*/ 0 h 163"/>
              <a:gd name="T4" fmla="*/ 0 w 63"/>
              <a:gd name="T5" fmla="*/ 246063 h 163"/>
              <a:gd name="T6" fmla="*/ 0 w 63"/>
              <a:gd name="T7" fmla="*/ 246063 h 163"/>
              <a:gd name="T8" fmla="*/ 28575 w 63"/>
              <a:gd name="T9" fmla="*/ 246063 h 163"/>
              <a:gd name="T10" fmla="*/ 28575 w 63"/>
              <a:gd name="T11" fmla="*/ 258763 h 163"/>
              <a:gd name="T12" fmla="*/ 100013 w 63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93" name="Freeform 108"/>
          <p:cNvSpPr>
            <a:spLocks/>
          </p:cNvSpPr>
          <p:nvPr/>
        </p:nvSpPr>
        <p:spPr bwMode="auto">
          <a:xfrm>
            <a:off x="5462589" y="3694113"/>
            <a:ext cx="71437" cy="246062"/>
          </a:xfrm>
          <a:custGeom>
            <a:avLst/>
            <a:gdLst>
              <a:gd name="T0" fmla="*/ 71437 w 45"/>
              <a:gd name="T1" fmla="*/ 0 h 155"/>
              <a:gd name="T2" fmla="*/ 42862 w 45"/>
              <a:gd name="T3" fmla="*/ 0 h 155"/>
              <a:gd name="T4" fmla="*/ 0 w 45"/>
              <a:gd name="T5" fmla="*/ 246062 h 155"/>
              <a:gd name="T6" fmla="*/ 0 w 45"/>
              <a:gd name="T7" fmla="*/ 246062 h 155"/>
              <a:gd name="T8" fmla="*/ 28575 w 45"/>
              <a:gd name="T9" fmla="*/ 246062 h 155"/>
              <a:gd name="T10" fmla="*/ 28575 w 45"/>
              <a:gd name="T11" fmla="*/ 246062 h 155"/>
              <a:gd name="T12" fmla="*/ 71437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94" name="Rectangle 109"/>
          <p:cNvSpPr>
            <a:spLocks noChangeArrowheads="1"/>
          </p:cNvSpPr>
          <p:nvPr/>
        </p:nvSpPr>
        <p:spPr bwMode="auto">
          <a:xfrm>
            <a:off x="5462589" y="3940176"/>
            <a:ext cx="28575" cy="2460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495" name="Freeform 110"/>
          <p:cNvSpPr>
            <a:spLocks/>
          </p:cNvSpPr>
          <p:nvPr/>
        </p:nvSpPr>
        <p:spPr bwMode="auto">
          <a:xfrm>
            <a:off x="3548064" y="3641725"/>
            <a:ext cx="28575" cy="26988"/>
          </a:xfrm>
          <a:custGeom>
            <a:avLst/>
            <a:gdLst>
              <a:gd name="T0" fmla="*/ 0 w 18"/>
              <a:gd name="T1" fmla="*/ 14288 h 17"/>
              <a:gd name="T2" fmla="*/ 0 w 18"/>
              <a:gd name="T3" fmla="*/ 26988 h 17"/>
              <a:gd name="T4" fmla="*/ 14288 w 18"/>
              <a:gd name="T5" fmla="*/ 26988 h 17"/>
              <a:gd name="T6" fmla="*/ 14288 w 18"/>
              <a:gd name="T7" fmla="*/ 26988 h 17"/>
              <a:gd name="T8" fmla="*/ 28575 w 18"/>
              <a:gd name="T9" fmla="*/ 26988 h 17"/>
              <a:gd name="T10" fmla="*/ 28575 w 18"/>
              <a:gd name="T11" fmla="*/ 14288 h 17"/>
              <a:gd name="T12" fmla="*/ 14288 w 18"/>
              <a:gd name="T13" fmla="*/ 0 h 17"/>
              <a:gd name="T14" fmla="*/ 0 w 18"/>
              <a:gd name="T15" fmla="*/ 0 h 17"/>
              <a:gd name="T16" fmla="*/ 0 w 18"/>
              <a:gd name="T17" fmla="*/ 14288 h 17"/>
              <a:gd name="T18" fmla="*/ 0 w 18"/>
              <a:gd name="T19" fmla="*/ 142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96" name="Freeform 111"/>
          <p:cNvSpPr>
            <a:spLocks/>
          </p:cNvSpPr>
          <p:nvPr/>
        </p:nvSpPr>
        <p:spPr bwMode="auto">
          <a:xfrm>
            <a:off x="3348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7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97" name="Freeform 112"/>
          <p:cNvSpPr>
            <a:spLocks/>
          </p:cNvSpPr>
          <p:nvPr/>
        </p:nvSpPr>
        <p:spPr bwMode="auto">
          <a:xfrm>
            <a:off x="3348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7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98" name="Freeform 113"/>
          <p:cNvSpPr>
            <a:spLocks/>
          </p:cNvSpPr>
          <p:nvPr/>
        </p:nvSpPr>
        <p:spPr bwMode="auto">
          <a:xfrm>
            <a:off x="5062539" y="4303714"/>
            <a:ext cx="471487" cy="363537"/>
          </a:xfrm>
          <a:custGeom>
            <a:avLst/>
            <a:gdLst>
              <a:gd name="T0" fmla="*/ 457200 w 297"/>
              <a:gd name="T1" fmla="*/ 363537 h 229"/>
              <a:gd name="T2" fmla="*/ 471487 w 297"/>
              <a:gd name="T3" fmla="*/ 336550 h 229"/>
              <a:gd name="T4" fmla="*/ 14287 w 297"/>
              <a:gd name="T5" fmla="*/ 0 h 229"/>
              <a:gd name="T6" fmla="*/ 14287 w 297"/>
              <a:gd name="T7" fmla="*/ 0 h 229"/>
              <a:gd name="T8" fmla="*/ 0 w 297"/>
              <a:gd name="T9" fmla="*/ 25400 h 229"/>
              <a:gd name="T10" fmla="*/ 0 w 297"/>
              <a:gd name="T11" fmla="*/ 25400 h 229"/>
              <a:gd name="T12" fmla="*/ 457200 w 297"/>
              <a:gd name="T13" fmla="*/ 363537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99" name="Freeform 114"/>
          <p:cNvSpPr>
            <a:spLocks/>
          </p:cNvSpPr>
          <p:nvPr/>
        </p:nvSpPr>
        <p:spPr bwMode="auto">
          <a:xfrm>
            <a:off x="4591051" y="4030663"/>
            <a:ext cx="485775" cy="298450"/>
          </a:xfrm>
          <a:custGeom>
            <a:avLst/>
            <a:gdLst>
              <a:gd name="T0" fmla="*/ 471488 w 306"/>
              <a:gd name="T1" fmla="*/ 298450 h 188"/>
              <a:gd name="T2" fmla="*/ 485775 w 306"/>
              <a:gd name="T3" fmla="*/ 273050 h 188"/>
              <a:gd name="T4" fmla="*/ 14288 w 306"/>
              <a:gd name="T5" fmla="*/ 0 h 188"/>
              <a:gd name="T6" fmla="*/ 14288 w 306"/>
              <a:gd name="T7" fmla="*/ 0 h 188"/>
              <a:gd name="T8" fmla="*/ 0 w 306"/>
              <a:gd name="T9" fmla="*/ 26988 h 188"/>
              <a:gd name="T10" fmla="*/ 0 w 306"/>
              <a:gd name="T11" fmla="*/ 26988 h 188"/>
              <a:gd name="T12" fmla="*/ 471488 w 306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00" name="Freeform 115"/>
          <p:cNvSpPr>
            <a:spLocks/>
          </p:cNvSpPr>
          <p:nvPr/>
        </p:nvSpPr>
        <p:spPr bwMode="auto">
          <a:xfrm>
            <a:off x="4076700" y="3811588"/>
            <a:ext cx="528638" cy="246062"/>
          </a:xfrm>
          <a:custGeom>
            <a:avLst/>
            <a:gdLst>
              <a:gd name="T0" fmla="*/ 514350 w 333"/>
              <a:gd name="T1" fmla="*/ 246062 h 155"/>
              <a:gd name="T2" fmla="*/ 528638 w 333"/>
              <a:gd name="T3" fmla="*/ 219075 h 155"/>
              <a:gd name="T4" fmla="*/ 14288 w 333"/>
              <a:gd name="T5" fmla="*/ 0 h 155"/>
              <a:gd name="T6" fmla="*/ 14288 w 333"/>
              <a:gd name="T7" fmla="*/ 0 h 155"/>
              <a:gd name="T8" fmla="*/ 0 w 333"/>
              <a:gd name="T9" fmla="*/ 25400 h 155"/>
              <a:gd name="T10" fmla="*/ 0 w 333"/>
              <a:gd name="T11" fmla="*/ 25400 h 155"/>
              <a:gd name="T12" fmla="*/ 514350 w 333"/>
              <a:gd name="T13" fmla="*/ 2460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01" name="Freeform 116"/>
          <p:cNvSpPr>
            <a:spLocks/>
          </p:cNvSpPr>
          <p:nvPr/>
        </p:nvSpPr>
        <p:spPr bwMode="auto">
          <a:xfrm>
            <a:off x="3562350" y="3641726"/>
            <a:ext cx="528638" cy="195263"/>
          </a:xfrm>
          <a:custGeom>
            <a:avLst/>
            <a:gdLst>
              <a:gd name="T0" fmla="*/ 514350 w 333"/>
              <a:gd name="T1" fmla="*/ 195263 h 123"/>
              <a:gd name="T2" fmla="*/ 528638 w 333"/>
              <a:gd name="T3" fmla="*/ 169863 h 123"/>
              <a:gd name="T4" fmla="*/ 14288 w 333"/>
              <a:gd name="T5" fmla="*/ 0 h 123"/>
              <a:gd name="T6" fmla="*/ 0 w 333"/>
              <a:gd name="T7" fmla="*/ 26988 h 123"/>
              <a:gd name="T8" fmla="*/ 514350 w 333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02" name="Freeform 117"/>
          <p:cNvSpPr>
            <a:spLocks/>
          </p:cNvSpPr>
          <p:nvPr/>
        </p:nvSpPr>
        <p:spPr bwMode="auto">
          <a:xfrm>
            <a:off x="6477001" y="2747963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0 h 16"/>
              <a:gd name="T4" fmla="*/ 0 w 18"/>
              <a:gd name="T5" fmla="*/ 12700 h 16"/>
              <a:gd name="T6" fmla="*/ 0 w 18"/>
              <a:gd name="T7" fmla="*/ 12700 h 16"/>
              <a:gd name="T8" fmla="*/ 14288 w 18"/>
              <a:gd name="T9" fmla="*/ 25400 h 16"/>
              <a:gd name="T10" fmla="*/ 14288 w 18"/>
              <a:gd name="T11" fmla="*/ 12700 h 16"/>
              <a:gd name="T12" fmla="*/ 28575 w 18"/>
              <a:gd name="T13" fmla="*/ 0 h 16"/>
              <a:gd name="T14" fmla="*/ 14288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03" name="Freeform 118"/>
          <p:cNvSpPr>
            <a:spLocks/>
          </p:cNvSpPr>
          <p:nvPr/>
        </p:nvSpPr>
        <p:spPr bwMode="auto">
          <a:xfrm>
            <a:off x="6419850" y="2552701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04" name="Freeform 119"/>
          <p:cNvSpPr>
            <a:spLocks/>
          </p:cNvSpPr>
          <p:nvPr/>
        </p:nvSpPr>
        <p:spPr bwMode="auto">
          <a:xfrm>
            <a:off x="6419850" y="2552701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05" name="Freeform 120"/>
          <p:cNvSpPr>
            <a:spLocks/>
          </p:cNvSpPr>
          <p:nvPr/>
        </p:nvSpPr>
        <p:spPr bwMode="auto">
          <a:xfrm>
            <a:off x="5505451" y="4419601"/>
            <a:ext cx="257175" cy="233363"/>
          </a:xfrm>
          <a:custGeom>
            <a:avLst/>
            <a:gdLst>
              <a:gd name="T0" fmla="*/ 0 w 162"/>
              <a:gd name="T1" fmla="*/ 220663 h 147"/>
              <a:gd name="T2" fmla="*/ 28575 w 162"/>
              <a:gd name="T3" fmla="*/ 233363 h 147"/>
              <a:gd name="T4" fmla="*/ 257175 w 162"/>
              <a:gd name="T5" fmla="*/ 14288 h 147"/>
              <a:gd name="T6" fmla="*/ 257175 w 162"/>
              <a:gd name="T7" fmla="*/ 14288 h 147"/>
              <a:gd name="T8" fmla="*/ 228600 w 162"/>
              <a:gd name="T9" fmla="*/ 0 h 147"/>
              <a:gd name="T10" fmla="*/ 228600 w 162"/>
              <a:gd name="T11" fmla="*/ 0 h 147"/>
              <a:gd name="T12" fmla="*/ 0 w 162"/>
              <a:gd name="T13" fmla="*/ 220663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06" name="Freeform 121"/>
          <p:cNvSpPr>
            <a:spLocks/>
          </p:cNvSpPr>
          <p:nvPr/>
        </p:nvSpPr>
        <p:spPr bwMode="auto">
          <a:xfrm>
            <a:off x="5734050" y="4200526"/>
            <a:ext cx="228600" cy="233363"/>
          </a:xfrm>
          <a:custGeom>
            <a:avLst/>
            <a:gdLst>
              <a:gd name="T0" fmla="*/ 0 w 144"/>
              <a:gd name="T1" fmla="*/ 219075 h 147"/>
              <a:gd name="T2" fmla="*/ 28575 w 144"/>
              <a:gd name="T3" fmla="*/ 233363 h 147"/>
              <a:gd name="T4" fmla="*/ 228600 w 144"/>
              <a:gd name="T5" fmla="*/ 12700 h 147"/>
              <a:gd name="T6" fmla="*/ 228600 w 144"/>
              <a:gd name="T7" fmla="*/ 12700 h 147"/>
              <a:gd name="T8" fmla="*/ 200025 w 144"/>
              <a:gd name="T9" fmla="*/ 0 h 147"/>
              <a:gd name="T10" fmla="*/ 200025 w 144"/>
              <a:gd name="T11" fmla="*/ 0 h 147"/>
              <a:gd name="T12" fmla="*/ 0 w 144"/>
              <a:gd name="T13" fmla="*/ 21907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07" name="Freeform 122"/>
          <p:cNvSpPr>
            <a:spLocks/>
          </p:cNvSpPr>
          <p:nvPr/>
        </p:nvSpPr>
        <p:spPr bwMode="auto">
          <a:xfrm>
            <a:off x="5934076" y="3967163"/>
            <a:ext cx="200025" cy="246062"/>
          </a:xfrm>
          <a:custGeom>
            <a:avLst/>
            <a:gdLst>
              <a:gd name="T0" fmla="*/ 0 w 126"/>
              <a:gd name="T1" fmla="*/ 233362 h 155"/>
              <a:gd name="T2" fmla="*/ 28575 w 126"/>
              <a:gd name="T3" fmla="*/ 246062 h 155"/>
              <a:gd name="T4" fmla="*/ 200025 w 126"/>
              <a:gd name="T5" fmla="*/ 12700 h 155"/>
              <a:gd name="T6" fmla="*/ 200025 w 126"/>
              <a:gd name="T7" fmla="*/ 12700 h 155"/>
              <a:gd name="T8" fmla="*/ 171450 w 126"/>
              <a:gd name="T9" fmla="*/ 0 h 155"/>
              <a:gd name="T10" fmla="*/ 171450 w 126"/>
              <a:gd name="T11" fmla="*/ 0 h 155"/>
              <a:gd name="T12" fmla="*/ 0 w 126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08" name="Freeform 123"/>
          <p:cNvSpPr>
            <a:spLocks/>
          </p:cNvSpPr>
          <p:nvPr/>
        </p:nvSpPr>
        <p:spPr bwMode="auto">
          <a:xfrm>
            <a:off x="6105525" y="3733801"/>
            <a:ext cx="171450" cy="246063"/>
          </a:xfrm>
          <a:custGeom>
            <a:avLst/>
            <a:gdLst>
              <a:gd name="T0" fmla="*/ 0 w 108"/>
              <a:gd name="T1" fmla="*/ 233363 h 155"/>
              <a:gd name="T2" fmla="*/ 28575 w 108"/>
              <a:gd name="T3" fmla="*/ 246063 h 155"/>
              <a:gd name="T4" fmla="*/ 171450 w 108"/>
              <a:gd name="T5" fmla="*/ 12700 h 155"/>
              <a:gd name="T6" fmla="*/ 171450 w 108"/>
              <a:gd name="T7" fmla="*/ 12700 h 155"/>
              <a:gd name="T8" fmla="*/ 142875 w 108"/>
              <a:gd name="T9" fmla="*/ 0 h 155"/>
              <a:gd name="T10" fmla="*/ 142875 w 108"/>
              <a:gd name="T11" fmla="*/ 0 h 155"/>
              <a:gd name="T12" fmla="*/ 0 w 108"/>
              <a:gd name="T13" fmla="*/ 2333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09" name="Freeform 124"/>
          <p:cNvSpPr>
            <a:spLocks/>
          </p:cNvSpPr>
          <p:nvPr/>
        </p:nvSpPr>
        <p:spPr bwMode="auto">
          <a:xfrm>
            <a:off x="6248400" y="3500438"/>
            <a:ext cx="128588" cy="246062"/>
          </a:xfrm>
          <a:custGeom>
            <a:avLst/>
            <a:gdLst>
              <a:gd name="T0" fmla="*/ 0 w 81"/>
              <a:gd name="T1" fmla="*/ 233362 h 155"/>
              <a:gd name="T2" fmla="*/ 28575 w 81"/>
              <a:gd name="T3" fmla="*/ 246062 h 155"/>
              <a:gd name="T4" fmla="*/ 128588 w 81"/>
              <a:gd name="T5" fmla="*/ 12700 h 155"/>
              <a:gd name="T6" fmla="*/ 128588 w 81"/>
              <a:gd name="T7" fmla="*/ 12700 h 155"/>
              <a:gd name="T8" fmla="*/ 100013 w 81"/>
              <a:gd name="T9" fmla="*/ 0 h 155"/>
              <a:gd name="T10" fmla="*/ 100013 w 81"/>
              <a:gd name="T11" fmla="*/ 0 h 155"/>
              <a:gd name="T12" fmla="*/ 0 w 81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10" name="Freeform 125"/>
          <p:cNvSpPr>
            <a:spLocks/>
          </p:cNvSpPr>
          <p:nvPr/>
        </p:nvSpPr>
        <p:spPr bwMode="auto">
          <a:xfrm>
            <a:off x="6348413" y="3252788"/>
            <a:ext cx="100012" cy="260350"/>
          </a:xfrm>
          <a:custGeom>
            <a:avLst/>
            <a:gdLst>
              <a:gd name="T0" fmla="*/ 0 w 63"/>
              <a:gd name="T1" fmla="*/ 247650 h 164"/>
              <a:gd name="T2" fmla="*/ 28575 w 63"/>
              <a:gd name="T3" fmla="*/ 260350 h 164"/>
              <a:gd name="T4" fmla="*/ 100012 w 63"/>
              <a:gd name="T5" fmla="*/ 14288 h 164"/>
              <a:gd name="T6" fmla="*/ 100012 w 63"/>
              <a:gd name="T7" fmla="*/ 0 h 164"/>
              <a:gd name="T8" fmla="*/ 71437 w 63"/>
              <a:gd name="T9" fmla="*/ 0 h 164"/>
              <a:gd name="T10" fmla="*/ 71437 w 63"/>
              <a:gd name="T11" fmla="*/ 0 h 164"/>
              <a:gd name="T12" fmla="*/ 0 w 63"/>
              <a:gd name="T13" fmla="*/ 24765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11" name="Freeform 126"/>
          <p:cNvSpPr>
            <a:spLocks/>
          </p:cNvSpPr>
          <p:nvPr/>
        </p:nvSpPr>
        <p:spPr bwMode="auto">
          <a:xfrm>
            <a:off x="6419850" y="3006726"/>
            <a:ext cx="71438" cy="246063"/>
          </a:xfrm>
          <a:custGeom>
            <a:avLst/>
            <a:gdLst>
              <a:gd name="T0" fmla="*/ 0 w 45"/>
              <a:gd name="T1" fmla="*/ 246063 h 155"/>
              <a:gd name="T2" fmla="*/ 28575 w 45"/>
              <a:gd name="T3" fmla="*/ 246063 h 155"/>
              <a:gd name="T4" fmla="*/ 71438 w 45"/>
              <a:gd name="T5" fmla="*/ 0 h 155"/>
              <a:gd name="T6" fmla="*/ 71438 w 45"/>
              <a:gd name="T7" fmla="*/ 0 h 155"/>
              <a:gd name="T8" fmla="*/ 42863 w 45"/>
              <a:gd name="T9" fmla="*/ 0 h 155"/>
              <a:gd name="T10" fmla="*/ 42863 w 45"/>
              <a:gd name="T11" fmla="*/ 0 h 155"/>
              <a:gd name="T12" fmla="*/ 0 w 45"/>
              <a:gd name="T13" fmla="*/ 2460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12" name="Rectangle 127"/>
          <p:cNvSpPr>
            <a:spLocks noChangeArrowheads="1"/>
          </p:cNvSpPr>
          <p:nvPr/>
        </p:nvSpPr>
        <p:spPr bwMode="auto">
          <a:xfrm>
            <a:off x="6462714" y="2747963"/>
            <a:ext cx="28575" cy="258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13" name="Freeform 128"/>
          <p:cNvSpPr>
            <a:spLocks/>
          </p:cNvSpPr>
          <p:nvPr/>
        </p:nvSpPr>
        <p:spPr bwMode="auto">
          <a:xfrm>
            <a:off x="8462964" y="5199063"/>
            <a:ext cx="14287" cy="12700"/>
          </a:xfrm>
          <a:custGeom>
            <a:avLst/>
            <a:gdLst>
              <a:gd name="T0" fmla="*/ 0 w 9"/>
              <a:gd name="T1" fmla="*/ 12700 h 8"/>
              <a:gd name="T2" fmla="*/ 14287 w 9"/>
              <a:gd name="T3" fmla="*/ 12700 h 8"/>
              <a:gd name="T4" fmla="*/ 14287 w 9"/>
              <a:gd name="T5" fmla="*/ 12700 h 8"/>
              <a:gd name="T6" fmla="*/ 14287 w 9"/>
              <a:gd name="T7" fmla="*/ 0 h 8"/>
              <a:gd name="T8" fmla="*/ 14287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12700 h 8"/>
              <a:gd name="T16" fmla="*/ 0 w 9"/>
              <a:gd name="T17" fmla="*/ 12700 h 8"/>
              <a:gd name="T18" fmla="*/ 0 w 9"/>
              <a:gd name="T19" fmla="*/ 12700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14" name="Freeform 129"/>
          <p:cNvSpPr>
            <a:spLocks/>
          </p:cNvSpPr>
          <p:nvPr/>
        </p:nvSpPr>
        <p:spPr bwMode="auto">
          <a:xfrm>
            <a:off x="8405813" y="5199064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15" name="Freeform 130"/>
          <p:cNvSpPr>
            <a:spLocks/>
          </p:cNvSpPr>
          <p:nvPr/>
        </p:nvSpPr>
        <p:spPr bwMode="auto">
          <a:xfrm>
            <a:off x="8405813" y="5199064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16" name="Freeform 131"/>
          <p:cNvSpPr>
            <a:spLocks/>
          </p:cNvSpPr>
          <p:nvPr/>
        </p:nvSpPr>
        <p:spPr bwMode="auto">
          <a:xfrm>
            <a:off x="8534400" y="2825750"/>
            <a:ext cx="114300" cy="311150"/>
          </a:xfrm>
          <a:custGeom>
            <a:avLst/>
            <a:gdLst>
              <a:gd name="T0" fmla="*/ 28575 w 72"/>
              <a:gd name="T1" fmla="*/ 0 h 196"/>
              <a:gd name="T2" fmla="*/ 0 w 72"/>
              <a:gd name="T3" fmla="*/ 12700 h 196"/>
              <a:gd name="T4" fmla="*/ 85725 w 72"/>
              <a:gd name="T5" fmla="*/ 311150 h 196"/>
              <a:gd name="T6" fmla="*/ 85725 w 72"/>
              <a:gd name="T7" fmla="*/ 298450 h 196"/>
              <a:gd name="T8" fmla="*/ 114300 w 72"/>
              <a:gd name="T9" fmla="*/ 298450 h 196"/>
              <a:gd name="T10" fmla="*/ 114300 w 72"/>
              <a:gd name="T11" fmla="*/ 298450 h 196"/>
              <a:gd name="T12" fmla="*/ 28575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17" name="Freeform 132"/>
          <p:cNvSpPr>
            <a:spLocks/>
          </p:cNvSpPr>
          <p:nvPr/>
        </p:nvSpPr>
        <p:spPr bwMode="auto">
          <a:xfrm>
            <a:off x="8620126" y="3124200"/>
            <a:ext cx="85725" cy="298450"/>
          </a:xfrm>
          <a:custGeom>
            <a:avLst/>
            <a:gdLst>
              <a:gd name="T0" fmla="*/ 28575 w 54"/>
              <a:gd name="T1" fmla="*/ 0 h 188"/>
              <a:gd name="T2" fmla="*/ 0 w 54"/>
              <a:gd name="T3" fmla="*/ 0 h 188"/>
              <a:gd name="T4" fmla="*/ 57150 w 54"/>
              <a:gd name="T5" fmla="*/ 298450 h 188"/>
              <a:gd name="T6" fmla="*/ 57150 w 54"/>
              <a:gd name="T7" fmla="*/ 298450 h 188"/>
              <a:gd name="T8" fmla="*/ 85725 w 54"/>
              <a:gd name="T9" fmla="*/ 298450 h 188"/>
              <a:gd name="T10" fmla="*/ 85725 w 54"/>
              <a:gd name="T11" fmla="*/ 298450 h 188"/>
              <a:gd name="T12" fmla="*/ 28575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18" name="Freeform 133"/>
          <p:cNvSpPr>
            <a:spLocks/>
          </p:cNvSpPr>
          <p:nvPr/>
        </p:nvSpPr>
        <p:spPr bwMode="auto">
          <a:xfrm>
            <a:off x="8677276" y="3422651"/>
            <a:ext cx="42863" cy="595313"/>
          </a:xfrm>
          <a:custGeom>
            <a:avLst/>
            <a:gdLst>
              <a:gd name="T0" fmla="*/ 28575 w 27"/>
              <a:gd name="T1" fmla="*/ 0 h 375"/>
              <a:gd name="T2" fmla="*/ 0 w 27"/>
              <a:gd name="T3" fmla="*/ 0 h 375"/>
              <a:gd name="T4" fmla="*/ 14288 w 27"/>
              <a:gd name="T5" fmla="*/ 595313 h 375"/>
              <a:gd name="T6" fmla="*/ 14288 w 27"/>
              <a:gd name="T7" fmla="*/ 595313 h 375"/>
              <a:gd name="T8" fmla="*/ 42863 w 27"/>
              <a:gd name="T9" fmla="*/ 595313 h 375"/>
              <a:gd name="T10" fmla="*/ 42863 w 27"/>
              <a:gd name="T11" fmla="*/ 595313 h 375"/>
              <a:gd name="T12" fmla="*/ 28575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19" name="Freeform 134"/>
          <p:cNvSpPr>
            <a:spLocks/>
          </p:cNvSpPr>
          <p:nvPr/>
        </p:nvSpPr>
        <p:spPr bwMode="auto">
          <a:xfrm>
            <a:off x="8620126" y="4017963"/>
            <a:ext cx="100013" cy="609600"/>
          </a:xfrm>
          <a:custGeom>
            <a:avLst/>
            <a:gdLst>
              <a:gd name="T0" fmla="*/ 100013 w 63"/>
              <a:gd name="T1" fmla="*/ 0 h 384"/>
              <a:gd name="T2" fmla="*/ 71438 w 63"/>
              <a:gd name="T3" fmla="*/ 0 h 384"/>
              <a:gd name="T4" fmla="*/ 0 w 63"/>
              <a:gd name="T5" fmla="*/ 596900 h 384"/>
              <a:gd name="T6" fmla="*/ 0 w 63"/>
              <a:gd name="T7" fmla="*/ 596900 h 384"/>
              <a:gd name="T8" fmla="*/ 28575 w 63"/>
              <a:gd name="T9" fmla="*/ 609600 h 384"/>
              <a:gd name="T10" fmla="*/ 28575 w 63"/>
              <a:gd name="T11" fmla="*/ 596900 h 384"/>
              <a:gd name="T12" fmla="*/ 10001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20" name="Freeform 135"/>
          <p:cNvSpPr>
            <a:spLocks/>
          </p:cNvSpPr>
          <p:nvPr/>
        </p:nvSpPr>
        <p:spPr bwMode="auto">
          <a:xfrm>
            <a:off x="8448676" y="4614863"/>
            <a:ext cx="200025" cy="596900"/>
          </a:xfrm>
          <a:custGeom>
            <a:avLst/>
            <a:gdLst>
              <a:gd name="T0" fmla="*/ 200025 w 126"/>
              <a:gd name="T1" fmla="*/ 12700 h 376"/>
              <a:gd name="T2" fmla="*/ 171450 w 126"/>
              <a:gd name="T3" fmla="*/ 0 h 376"/>
              <a:gd name="T4" fmla="*/ 0 w 126"/>
              <a:gd name="T5" fmla="*/ 584200 h 376"/>
              <a:gd name="T6" fmla="*/ 28575 w 126"/>
              <a:gd name="T7" fmla="*/ 596900 h 376"/>
              <a:gd name="T8" fmla="*/ 200025 w 126"/>
              <a:gd name="T9" fmla="*/ 12700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21" name="Oval 136"/>
          <p:cNvSpPr>
            <a:spLocks noChangeArrowheads="1"/>
          </p:cNvSpPr>
          <p:nvPr/>
        </p:nvSpPr>
        <p:spPr bwMode="auto">
          <a:xfrm>
            <a:off x="8148638" y="2592389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22" name="Oval 137"/>
          <p:cNvSpPr>
            <a:spLocks noChangeArrowheads="1"/>
          </p:cNvSpPr>
          <p:nvPr/>
        </p:nvSpPr>
        <p:spPr bwMode="auto">
          <a:xfrm>
            <a:off x="8148638" y="2593976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23" name="Rectangle 138"/>
          <p:cNvSpPr>
            <a:spLocks noChangeArrowheads="1"/>
          </p:cNvSpPr>
          <p:nvPr/>
        </p:nvSpPr>
        <p:spPr bwMode="auto">
          <a:xfrm>
            <a:off x="8320089" y="2708275"/>
            <a:ext cx="40716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JFK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6524" name="Freeform 139"/>
          <p:cNvSpPr>
            <a:spLocks/>
          </p:cNvSpPr>
          <p:nvPr/>
        </p:nvSpPr>
        <p:spPr bwMode="auto">
          <a:xfrm>
            <a:off x="5948364" y="4964114"/>
            <a:ext cx="28575" cy="26987"/>
          </a:xfrm>
          <a:custGeom>
            <a:avLst/>
            <a:gdLst>
              <a:gd name="T0" fmla="*/ 14288 w 18"/>
              <a:gd name="T1" fmla="*/ 0 h 17"/>
              <a:gd name="T2" fmla="*/ 0 w 18"/>
              <a:gd name="T3" fmla="*/ 14287 h 17"/>
              <a:gd name="T4" fmla="*/ 14288 w 18"/>
              <a:gd name="T5" fmla="*/ 14287 h 17"/>
              <a:gd name="T6" fmla="*/ 14288 w 18"/>
              <a:gd name="T7" fmla="*/ 26987 h 17"/>
              <a:gd name="T8" fmla="*/ 28575 w 18"/>
              <a:gd name="T9" fmla="*/ 14287 h 17"/>
              <a:gd name="T10" fmla="*/ 28575 w 18"/>
              <a:gd name="T11" fmla="*/ 14287 h 17"/>
              <a:gd name="T12" fmla="*/ 28575 w 18"/>
              <a:gd name="T13" fmla="*/ 0 h 17"/>
              <a:gd name="T14" fmla="*/ 14288 w 18"/>
              <a:gd name="T15" fmla="*/ 0 h 17"/>
              <a:gd name="T16" fmla="*/ 14288 w 18"/>
              <a:gd name="T17" fmla="*/ 0 h 17"/>
              <a:gd name="T18" fmla="*/ 14288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25" name="Freeform 140"/>
          <p:cNvSpPr>
            <a:spLocks/>
          </p:cNvSpPr>
          <p:nvPr/>
        </p:nvSpPr>
        <p:spPr bwMode="auto">
          <a:xfrm>
            <a:off x="5819775" y="4822826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26" name="Freeform 141"/>
          <p:cNvSpPr>
            <a:spLocks/>
          </p:cNvSpPr>
          <p:nvPr/>
        </p:nvSpPr>
        <p:spPr bwMode="auto">
          <a:xfrm>
            <a:off x="5819775" y="4822826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27" name="Freeform 142"/>
          <p:cNvSpPr>
            <a:spLocks/>
          </p:cNvSpPr>
          <p:nvPr/>
        </p:nvSpPr>
        <p:spPr bwMode="auto">
          <a:xfrm>
            <a:off x="8034339" y="5626100"/>
            <a:ext cx="357187" cy="65088"/>
          </a:xfrm>
          <a:custGeom>
            <a:avLst/>
            <a:gdLst>
              <a:gd name="T0" fmla="*/ 357187 w 225"/>
              <a:gd name="T1" fmla="*/ 25400 h 41"/>
              <a:gd name="T2" fmla="*/ 357187 w 225"/>
              <a:gd name="T3" fmla="*/ 0 h 41"/>
              <a:gd name="T4" fmla="*/ 0 w 225"/>
              <a:gd name="T5" fmla="*/ 39688 h 41"/>
              <a:gd name="T6" fmla="*/ 0 w 225"/>
              <a:gd name="T7" fmla="*/ 39688 h 41"/>
              <a:gd name="T8" fmla="*/ 0 w 225"/>
              <a:gd name="T9" fmla="*/ 65088 h 41"/>
              <a:gd name="T10" fmla="*/ 0 w 225"/>
              <a:gd name="T11" fmla="*/ 65088 h 41"/>
              <a:gd name="T12" fmla="*/ 357187 w 225"/>
              <a:gd name="T13" fmla="*/ 25400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28" name="Freeform 143"/>
          <p:cNvSpPr>
            <a:spLocks/>
          </p:cNvSpPr>
          <p:nvPr/>
        </p:nvSpPr>
        <p:spPr bwMode="auto">
          <a:xfrm>
            <a:off x="7677150" y="5665788"/>
            <a:ext cx="357188" cy="25400"/>
          </a:xfrm>
          <a:custGeom>
            <a:avLst/>
            <a:gdLst>
              <a:gd name="T0" fmla="*/ 357188 w 225"/>
              <a:gd name="T1" fmla="*/ 25400 h 16"/>
              <a:gd name="T2" fmla="*/ 357188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25400 h 16"/>
              <a:gd name="T10" fmla="*/ 0 w 225"/>
              <a:gd name="T11" fmla="*/ 25400 h 16"/>
              <a:gd name="T12" fmla="*/ 357188 w 225"/>
              <a:gd name="T13" fmla="*/ 2540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29" name="Freeform 144"/>
          <p:cNvSpPr>
            <a:spLocks/>
          </p:cNvSpPr>
          <p:nvPr/>
        </p:nvSpPr>
        <p:spPr bwMode="auto">
          <a:xfrm>
            <a:off x="7334250" y="5626100"/>
            <a:ext cx="342900" cy="65088"/>
          </a:xfrm>
          <a:custGeom>
            <a:avLst/>
            <a:gdLst>
              <a:gd name="T0" fmla="*/ 342900 w 216"/>
              <a:gd name="T1" fmla="*/ 65088 h 41"/>
              <a:gd name="T2" fmla="*/ 342900 w 216"/>
              <a:gd name="T3" fmla="*/ 39688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25400 h 41"/>
              <a:gd name="T10" fmla="*/ 0 w 216"/>
              <a:gd name="T11" fmla="*/ 25400 h 41"/>
              <a:gd name="T12" fmla="*/ 342900 w 216"/>
              <a:gd name="T13" fmla="*/ 650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30" name="Freeform 145"/>
          <p:cNvSpPr>
            <a:spLocks/>
          </p:cNvSpPr>
          <p:nvPr/>
        </p:nvSpPr>
        <p:spPr bwMode="auto">
          <a:xfrm>
            <a:off x="7005638" y="5561014"/>
            <a:ext cx="328612" cy="90487"/>
          </a:xfrm>
          <a:custGeom>
            <a:avLst/>
            <a:gdLst>
              <a:gd name="T0" fmla="*/ 328612 w 207"/>
              <a:gd name="T1" fmla="*/ 90487 h 57"/>
              <a:gd name="T2" fmla="*/ 328612 w 207"/>
              <a:gd name="T3" fmla="*/ 65087 h 57"/>
              <a:gd name="T4" fmla="*/ 0 w 207"/>
              <a:gd name="T5" fmla="*/ 0 h 57"/>
              <a:gd name="T6" fmla="*/ 14287 w 207"/>
              <a:gd name="T7" fmla="*/ 0 h 57"/>
              <a:gd name="T8" fmla="*/ 0 w 207"/>
              <a:gd name="T9" fmla="*/ 26987 h 57"/>
              <a:gd name="T10" fmla="*/ 0 w 207"/>
              <a:gd name="T11" fmla="*/ 26987 h 57"/>
              <a:gd name="T12" fmla="*/ 328612 w 207"/>
              <a:gd name="T13" fmla="*/ 9048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31" name="Freeform 146"/>
          <p:cNvSpPr>
            <a:spLocks/>
          </p:cNvSpPr>
          <p:nvPr/>
        </p:nvSpPr>
        <p:spPr bwMode="auto">
          <a:xfrm>
            <a:off x="6705601" y="5457826"/>
            <a:ext cx="314325" cy="130175"/>
          </a:xfrm>
          <a:custGeom>
            <a:avLst/>
            <a:gdLst>
              <a:gd name="T0" fmla="*/ 300038 w 198"/>
              <a:gd name="T1" fmla="*/ 130175 h 82"/>
              <a:gd name="T2" fmla="*/ 314325 w 198"/>
              <a:gd name="T3" fmla="*/ 103188 h 82"/>
              <a:gd name="T4" fmla="*/ 14288 w 198"/>
              <a:gd name="T5" fmla="*/ 0 h 82"/>
              <a:gd name="T6" fmla="*/ 14288 w 198"/>
              <a:gd name="T7" fmla="*/ 0 h 82"/>
              <a:gd name="T8" fmla="*/ 0 w 198"/>
              <a:gd name="T9" fmla="*/ 25400 h 82"/>
              <a:gd name="T10" fmla="*/ 0 w 198"/>
              <a:gd name="T11" fmla="*/ 25400 h 82"/>
              <a:gd name="T12" fmla="*/ 300038 w 198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32" name="Freeform 147"/>
          <p:cNvSpPr>
            <a:spLocks/>
          </p:cNvSpPr>
          <p:nvPr/>
        </p:nvSpPr>
        <p:spPr bwMode="auto">
          <a:xfrm>
            <a:off x="6419850" y="5327651"/>
            <a:ext cx="300038" cy="155575"/>
          </a:xfrm>
          <a:custGeom>
            <a:avLst/>
            <a:gdLst>
              <a:gd name="T0" fmla="*/ 285750 w 189"/>
              <a:gd name="T1" fmla="*/ 155575 h 98"/>
              <a:gd name="T2" fmla="*/ 300038 w 189"/>
              <a:gd name="T3" fmla="*/ 130175 h 98"/>
              <a:gd name="T4" fmla="*/ 14288 w 189"/>
              <a:gd name="T5" fmla="*/ 0 h 98"/>
              <a:gd name="T6" fmla="*/ 14288 w 189"/>
              <a:gd name="T7" fmla="*/ 0 h 98"/>
              <a:gd name="T8" fmla="*/ 0 w 189"/>
              <a:gd name="T9" fmla="*/ 26988 h 98"/>
              <a:gd name="T10" fmla="*/ 0 w 189"/>
              <a:gd name="T11" fmla="*/ 26988 h 98"/>
              <a:gd name="T12" fmla="*/ 285750 w 189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33" name="Freeform 148"/>
          <p:cNvSpPr>
            <a:spLocks/>
          </p:cNvSpPr>
          <p:nvPr/>
        </p:nvSpPr>
        <p:spPr bwMode="auto">
          <a:xfrm>
            <a:off x="6162676" y="5159376"/>
            <a:ext cx="271463" cy="195263"/>
          </a:xfrm>
          <a:custGeom>
            <a:avLst/>
            <a:gdLst>
              <a:gd name="T0" fmla="*/ 257175 w 171"/>
              <a:gd name="T1" fmla="*/ 195263 h 123"/>
              <a:gd name="T2" fmla="*/ 271463 w 171"/>
              <a:gd name="T3" fmla="*/ 168275 h 123"/>
              <a:gd name="T4" fmla="*/ 28575 w 171"/>
              <a:gd name="T5" fmla="*/ 0 h 123"/>
              <a:gd name="T6" fmla="*/ 28575 w 171"/>
              <a:gd name="T7" fmla="*/ 12700 h 123"/>
              <a:gd name="T8" fmla="*/ 0 w 171"/>
              <a:gd name="T9" fmla="*/ 25400 h 123"/>
              <a:gd name="T10" fmla="*/ 14288 w 171"/>
              <a:gd name="T11" fmla="*/ 25400 h 123"/>
              <a:gd name="T12" fmla="*/ 257175 w 171"/>
              <a:gd name="T13" fmla="*/ 19526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34" name="Freeform 149"/>
          <p:cNvSpPr>
            <a:spLocks/>
          </p:cNvSpPr>
          <p:nvPr/>
        </p:nvSpPr>
        <p:spPr bwMode="auto">
          <a:xfrm>
            <a:off x="5948364" y="4964113"/>
            <a:ext cx="242887" cy="220662"/>
          </a:xfrm>
          <a:custGeom>
            <a:avLst/>
            <a:gdLst>
              <a:gd name="T0" fmla="*/ 214312 w 153"/>
              <a:gd name="T1" fmla="*/ 220662 h 139"/>
              <a:gd name="T2" fmla="*/ 242887 w 153"/>
              <a:gd name="T3" fmla="*/ 207962 h 139"/>
              <a:gd name="T4" fmla="*/ 28575 w 153"/>
              <a:gd name="T5" fmla="*/ 0 h 139"/>
              <a:gd name="T6" fmla="*/ 0 w 153"/>
              <a:gd name="T7" fmla="*/ 14287 h 139"/>
              <a:gd name="T8" fmla="*/ 214312 w 153"/>
              <a:gd name="T9" fmla="*/ 220662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535" name="Oval 150"/>
          <p:cNvSpPr>
            <a:spLocks noChangeArrowheads="1"/>
          </p:cNvSpPr>
          <p:nvPr/>
        </p:nvSpPr>
        <p:spPr bwMode="auto">
          <a:xfrm>
            <a:off x="8734425" y="1503364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36" name="Oval 151"/>
          <p:cNvSpPr>
            <a:spLocks noChangeArrowheads="1"/>
          </p:cNvSpPr>
          <p:nvPr/>
        </p:nvSpPr>
        <p:spPr bwMode="auto">
          <a:xfrm>
            <a:off x="8734425" y="1504951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37" name="Rectangle 152"/>
          <p:cNvSpPr>
            <a:spLocks noChangeArrowheads="1"/>
          </p:cNvSpPr>
          <p:nvPr/>
        </p:nvSpPr>
        <p:spPr bwMode="auto">
          <a:xfrm>
            <a:off x="8877301" y="1619250"/>
            <a:ext cx="47448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BOS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6538" name="Oval 153"/>
          <p:cNvSpPr>
            <a:spLocks noChangeArrowheads="1"/>
          </p:cNvSpPr>
          <p:nvPr/>
        </p:nvSpPr>
        <p:spPr bwMode="auto">
          <a:xfrm>
            <a:off x="7991475" y="5418139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39" name="Oval 154"/>
          <p:cNvSpPr>
            <a:spLocks noChangeArrowheads="1"/>
          </p:cNvSpPr>
          <p:nvPr/>
        </p:nvSpPr>
        <p:spPr bwMode="auto">
          <a:xfrm>
            <a:off x="7991475" y="5421314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40" name="Rectangle 155"/>
          <p:cNvSpPr>
            <a:spLocks noChangeArrowheads="1"/>
          </p:cNvSpPr>
          <p:nvPr/>
        </p:nvSpPr>
        <p:spPr bwMode="auto">
          <a:xfrm>
            <a:off x="8134351" y="5521325"/>
            <a:ext cx="47448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MIA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6541" name="Oval 156"/>
          <p:cNvSpPr>
            <a:spLocks noChangeArrowheads="1"/>
          </p:cNvSpPr>
          <p:nvPr/>
        </p:nvSpPr>
        <p:spPr bwMode="auto">
          <a:xfrm>
            <a:off x="6076950" y="2085976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42" name="Oval 157"/>
          <p:cNvSpPr>
            <a:spLocks noChangeArrowheads="1"/>
          </p:cNvSpPr>
          <p:nvPr/>
        </p:nvSpPr>
        <p:spPr bwMode="auto">
          <a:xfrm>
            <a:off x="6076950" y="2089151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43" name="Rectangle 158"/>
          <p:cNvSpPr>
            <a:spLocks noChangeArrowheads="1"/>
          </p:cNvSpPr>
          <p:nvPr/>
        </p:nvSpPr>
        <p:spPr bwMode="auto">
          <a:xfrm>
            <a:off x="6191250" y="2201863"/>
            <a:ext cx="51456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ORD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6544" name="Oval 159"/>
          <p:cNvSpPr>
            <a:spLocks noChangeArrowheads="1"/>
          </p:cNvSpPr>
          <p:nvPr/>
        </p:nvSpPr>
        <p:spPr bwMode="auto">
          <a:xfrm>
            <a:off x="2647950" y="4667250"/>
            <a:ext cx="800100" cy="4397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45" name="Oval 160"/>
          <p:cNvSpPr>
            <a:spLocks noChangeArrowheads="1"/>
          </p:cNvSpPr>
          <p:nvPr/>
        </p:nvSpPr>
        <p:spPr bwMode="auto">
          <a:xfrm>
            <a:off x="2647950" y="4668838"/>
            <a:ext cx="800100" cy="436562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46" name="Rectangle 161"/>
          <p:cNvSpPr>
            <a:spLocks noChangeArrowheads="1"/>
          </p:cNvSpPr>
          <p:nvPr/>
        </p:nvSpPr>
        <p:spPr bwMode="auto">
          <a:xfrm>
            <a:off x="2776538" y="4783138"/>
            <a:ext cx="50174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LAX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6547" name="Oval 162"/>
          <p:cNvSpPr>
            <a:spLocks noChangeArrowheads="1"/>
          </p:cNvSpPr>
          <p:nvPr/>
        </p:nvSpPr>
        <p:spPr bwMode="auto">
          <a:xfrm>
            <a:off x="5119689" y="4419601"/>
            <a:ext cx="814387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48" name="Oval 163"/>
          <p:cNvSpPr>
            <a:spLocks noChangeArrowheads="1"/>
          </p:cNvSpPr>
          <p:nvPr/>
        </p:nvSpPr>
        <p:spPr bwMode="auto">
          <a:xfrm>
            <a:off x="5119689" y="4422776"/>
            <a:ext cx="814387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49" name="Rectangle 164"/>
          <p:cNvSpPr>
            <a:spLocks noChangeArrowheads="1"/>
          </p:cNvSpPr>
          <p:nvPr/>
        </p:nvSpPr>
        <p:spPr bwMode="auto">
          <a:xfrm>
            <a:off x="5233989" y="4537075"/>
            <a:ext cx="54181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DFW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6550" name="Oval 165"/>
          <p:cNvSpPr>
            <a:spLocks noChangeArrowheads="1"/>
          </p:cNvSpPr>
          <p:nvPr/>
        </p:nvSpPr>
        <p:spPr bwMode="auto">
          <a:xfrm>
            <a:off x="2462213" y="3370264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51" name="Oval 166"/>
          <p:cNvSpPr>
            <a:spLocks noChangeArrowheads="1"/>
          </p:cNvSpPr>
          <p:nvPr/>
        </p:nvSpPr>
        <p:spPr bwMode="auto">
          <a:xfrm>
            <a:off x="2462213" y="3373439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52" name="Rectangle 167"/>
          <p:cNvSpPr>
            <a:spLocks noChangeArrowheads="1"/>
          </p:cNvSpPr>
          <p:nvPr/>
        </p:nvSpPr>
        <p:spPr bwMode="auto">
          <a:xfrm>
            <a:off x="2605089" y="3486150"/>
            <a:ext cx="44884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SFO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6553" name="Rectangle 168"/>
          <p:cNvSpPr>
            <a:spLocks noChangeArrowheads="1"/>
          </p:cNvSpPr>
          <p:nvPr/>
        </p:nvSpPr>
        <p:spPr bwMode="auto">
          <a:xfrm>
            <a:off x="2390775" y="2890838"/>
            <a:ext cx="400050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54" name="Rectangle 169"/>
          <p:cNvSpPr>
            <a:spLocks noChangeArrowheads="1"/>
          </p:cNvSpPr>
          <p:nvPr/>
        </p:nvSpPr>
        <p:spPr bwMode="auto">
          <a:xfrm>
            <a:off x="2362201" y="2916239"/>
            <a:ext cx="385763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55" name="Rectangle 170"/>
          <p:cNvSpPr>
            <a:spLocks noChangeArrowheads="1"/>
          </p:cNvSpPr>
          <p:nvPr/>
        </p:nvSpPr>
        <p:spPr bwMode="auto">
          <a:xfrm>
            <a:off x="2362201" y="2917826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56" name="Rectangle 171"/>
          <p:cNvSpPr>
            <a:spLocks noChangeArrowheads="1"/>
          </p:cNvSpPr>
          <p:nvPr/>
        </p:nvSpPr>
        <p:spPr bwMode="auto">
          <a:xfrm>
            <a:off x="2433638" y="2878138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6557" name="Rectangle 172"/>
          <p:cNvSpPr>
            <a:spLocks noChangeArrowheads="1"/>
          </p:cNvSpPr>
          <p:nvPr/>
        </p:nvSpPr>
        <p:spPr bwMode="auto">
          <a:xfrm>
            <a:off x="2576513" y="3033713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6558" name="Rectangle 173"/>
          <p:cNvSpPr>
            <a:spLocks noChangeArrowheads="1"/>
          </p:cNvSpPr>
          <p:nvPr/>
        </p:nvSpPr>
        <p:spPr bwMode="auto">
          <a:xfrm>
            <a:off x="2405063" y="5199063"/>
            <a:ext cx="400050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59" name="Rectangle 174"/>
          <p:cNvSpPr>
            <a:spLocks noChangeArrowheads="1"/>
          </p:cNvSpPr>
          <p:nvPr/>
        </p:nvSpPr>
        <p:spPr bwMode="auto">
          <a:xfrm>
            <a:off x="2376488" y="522446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60" name="Rectangle 175"/>
          <p:cNvSpPr>
            <a:spLocks noChangeArrowheads="1"/>
          </p:cNvSpPr>
          <p:nvPr/>
        </p:nvSpPr>
        <p:spPr bwMode="auto">
          <a:xfrm>
            <a:off x="2376488" y="5226051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61" name="Rectangle 176"/>
          <p:cNvSpPr>
            <a:spLocks noChangeArrowheads="1"/>
          </p:cNvSpPr>
          <p:nvPr/>
        </p:nvSpPr>
        <p:spPr bwMode="auto">
          <a:xfrm>
            <a:off x="2447925" y="518636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6562" name="Rectangle 177"/>
          <p:cNvSpPr>
            <a:spLocks noChangeArrowheads="1"/>
          </p:cNvSpPr>
          <p:nvPr/>
        </p:nvSpPr>
        <p:spPr bwMode="auto">
          <a:xfrm>
            <a:off x="2590800" y="5341938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6563" name="Rectangle 178"/>
          <p:cNvSpPr>
            <a:spLocks noChangeArrowheads="1"/>
          </p:cNvSpPr>
          <p:nvPr/>
        </p:nvSpPr>
        <p:spPr bwMode="auto">
          <a:xfrm>
            <a:off x="5176838" y="4978400"/>
            <a:ext cx="400050" cy="3619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64" name="Rectangle 179"/>
          <p:cNvSpPr>
            <a:spLocks noChangeArrowheads="1"/>
          </p:cNvSpPr>
          <p:nvPr/>
        </p:nvSpPr>
        <p:spPr bwMode="auto">
          <a:xfrm>
            <a:off x="5133975" y="5003800"/>
            <a:ext cx="400050" cy="363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65" name="Rectangle 180"/>
          <p:cNvSpPr>
            <a:spLocks noChangeArrowheads="1"/>
          </p:cNvSpPr>
          <p:nvPr/>
        </p:nvSpPr>
        <p:spPr bwMode="auto">
          <a:xfrm>
            <a:off x="5133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66" name="Rectangle 181"/>
          <p:cNvSpPr>
            <a:spLocks noChangeArrowheads="1"/>
          </p:cNvSpPr>
          <p:nvPr/>
        </p:nvSpPr>
        <p:spPr bwMode="auto">
          <a:xfrm>
            <a:off x="5219700" y="4978400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6567" name="Rectangle 182"/>
          <p:cNvSpPr>
            <a:spLocks noChangeArrowheads="1"/>
          </p:cNvSpPr>
          <p:nvPr/>
        </p:nvSpPr>
        <p:spPr bwMode="auto">
          <a:xfrm>
            <a:off x="5362575" y="512127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6568" name="Rectangle 183"/>
          <p:cNvSpPr>
            <a:spLocks noChangeArrowheads="1"/>
          </p:cNvSpPr>
          <p:nvPr/>
        </p:nvSpPr>
        <p:spPr bwMode="auto">
          <a:xfrm>
            <a:off x="7034213" y="2112963"/>
            <a:ext cx="385762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69" name="Rectangle 184"/>
          <p:cNvSpPr>
            <a:spLocks noChangeArrowheads="1"/>
          </p:cNvSpPr>
          <p:nvPr/>
        </p:nvSpPr>
        <p:spPr bwMode="auto">
          <a:xfrm>
            <a:off x="6991351" y="2138364"/>
            <a:ext cx="385763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70" name="Rectangle 185"/>
          <p:cNvSpPr>
            <a:spLocks noChangeArrowheads="1"/>
          </p:cNvSpPr>
          <p:nvPr/>
        </p:nvSpPr>
        <p:spPr bwMode="auto">
          <a:xfrm>
            <a:off x="6991351" y="2139951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71" name="Rectangle 186"/>
          <p:cNvSpPr>
            <a:spLocks noChangeArrowheads="1"/>
          </p:cNvSpPr>
          <p:nvPr/>
        </p:nvSpPr>
        <p:spPr bwMode="auto">
          <a:xfrm>
            <a:off x="7062788" y="210026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6572" name="Rectangle 187"/>
          <p:cNvSpPr>
            <a:spLocks noChangeArrowheads="1"/>
          </p:cNvSpPr>
          <p:nvPr/>
        </p:nvSpPr>
        <p:spPr bwMode="auto">
          <a:xfrm>
            <a:off x="7205663" y="2255838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6573" name="Rectangle 188"/>
          <p:cNvSpPr>
            <a:spLocks noChangeArrowheads="1"/>
          </p:cNvSpPr>
          <p:nvPr/>
        </p:nvSpPr>
        <p:spPr bwMode="auto">
          <a:xfrm>
            <a:off x="7920038" y="5962650"/>
            <a:ext cx="400050" cy="3635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74" name="Rectangle 189"/>
          <p:cNvSpPr>
            <a:spLocks noChangeArrowheads="1"/>
          </p:cNvSpPr>
          <p:nvPr/>
        </p:nvSpPr>
        <p:spPr bwMode="auto">
          <a:xfrm>
            <a:off x="7877175" y="6002338"/>
            <a:ext cx="400050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75" name="Rectangle 190"/>
          <p:cNvSpPr>
            <a:spLocks noChangeArrowheads="1"/>
          </p:cNvSpPr>
          <p:nvPr/>
        </p:nvSpPr>
        <p:spPr bwMode="auto">
          <a:xfrm>
            <a:off x="7877175" y="6003926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76" name="Rectangle 191"/>
          <p:cNvSpPr>
            <a:spLocks noChangeArrowheads="1"/>
          </p:cNvSpPr>
          <p:nvPr/>
        </p:nvSpPr>
        <p:spPr bwMode="auto">
          <a:xfrm>
            <a:off x="7948613" y="5964238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6577" name="Rectangle 192"/>
          <p:cNvSpPr>
            <a:spLocks noChangeArrowheads="1"/>
          </p:cNvSpPr>
          <p:nvPr/>
        </p:nvSpPr>
        <p:spPr bwMode="auto">
          <a:xfrm>
            <a:off x="8105775" y="610552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6578" name="Rectangle 193"/>
          <p:cNvSpPr>
            <a:spLocks noChangeArrowheads="1"/>
          </p:cNvSpPr>
          <p:nvPr/>
        </p:nvSpPr>
        <p:spPr bwMode="auto">
          <a:xfrm>
            <a:off x="8963026" y="3019425"/>
            <a:ext cx="385763" cy="3635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79" name="Rectangle 194"/>
          <p:cNvSpPr>
            <a:spLocks noChangeArrowheads="1"/>
          </p:cNvSpPr>
          <p:nvPr/>
        </p:nvSpPr>
        <p:spPr bwMode="auto">
          <a:xfrm>
            <a:off x="8920163" y="305911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80" name="Rectangle 195"/>
          <p:cNvSpPr>
            <a:spLocks noChangeArrowheads="1"/>
          </p:cNvSpPr>
          <p:nvPr/>
        </p:nvSpPr>
        <p:spPr bwMode="auto">
          <a:xfrm>
            <a:off x="8920163" y="3060701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581" name="Rectangle 196"/>
          <p:cNvSpPr>
            <a:spLocks noChangeArrowheads="1"/>
          </p:cNvSpPr>
          <p:nvPr/>
        </p:nvSpPr>
        <p:spPr bwMode="auto">
          <a:xfrm>
            <a:off x="8991600" y="302101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6582" name="Rectangle 197"/>
          <p:cNvSpPr>
            <a:spLocks noChangeArrowheads="1"/>
          </p:cNvSpPr>
          <p:nvPr/>
        </p:nvSpPr>
        <p:spPr bwMode="auto">
          <a:xfrm>
            <a:off x="9134475" y="3162300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altLang="en-US" b="1">
              <a:latin typeface="Times" panose="02020603050405020304" pitchFamily="18" charset="0"/>
            </a:endParaRPr>
          </a:p>
        </p:txBody>
      </p:sp>
      <p:pic>
        <p:nvPicPr>
          <p:cNvPr id="16583" name="Picture 19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913" y="12192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01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Implementing Iterators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500">
                <a:solidFill>
                  <a:schemeClr val="tx2"/>
                </a:solidFill>
              </a:rPr>
              <a:t>Array-based</a:t>
            </a:r>
            <a:endParaRPr lang="en-US" altLang="lv-LV" sz="2500"/>
          </a:p>
          <a:p>
            <a:pPr lvl="1" eaLnBrk="1" hangingPunct="1"/>
            <a:r>
              <a:rPr lang="en-US" altLang="lv-LV" sz="2200"/>
              <a:t>array A of the n elements</a:t>
            </a:r>
          </a:p>
          <a:p>
            <a:pPr lvl="1" eaLnBrk="1" hangingPunct="1"/>
            <a:r>
              <a:rPr lang="en-US" altLang="lv-LV" sz="2200"/>
              <a:t>index i that keeps track of the cursor</a:t>
            </a:r>
          </a:p>
          <a:p>
            <a:pPr lvl="1" eaLnBrk="1" hangingPunct="1"/>
            <a:r>
              <a:rPr lang="en-US" altLang="lv-LV" sz="2200">
                <a:solidFill>
                  <a:schemeClr val="tx2"/>
                </a:solidFill>
              </a:rPr>
              <a:t>begin</a:t>
            </a:r>
            <a:r>
              <a:rPr lang="en-US" altLang="lv-LV" sz="2200"/>
              <a:t>() = 0</a:t>
            </a:r>
          </a:p>
          <a:p>
            <a:pPr lvl="1" eaLnBrk="1" hangingPunct="1"/>
            <a:r>
              <a:rPr lang="en-US" altLang="lv-LV" sz="2200">
                <a:solidFill>
                  <a:schemeClr val="tx2"/>
                </a:solidFill>
              </a:rPr>
              <a:t>end</a:t>
            </a:r>
            <a:r>
              <a:rPr lang="en-US" altLang="lv-LV" sz="2200"/>
              <a:t>() = n (index following the last element)</a:t>
            </a:r>
          </a:p>
          <a:p>
            <a:pPr eaLnBrk="1" hangingPunct="1"/>
            <a:r>
              <a:rPr lang="en-US" altLang="lv-LV" sz="2500">
                <a:solidFill>
                  <a:schemeClr val="tx2"/>
                </a:solidFill>
              </a:rPr>
              <a:t>Linked list-based</a:t>
            </a:r>
            <a:endParaRPr lang="en-US" altLang="lv-LV" sz="2500"/>
          </a:p>
          <a:p>
            <a:pPr lvl="1" eaLnBrk="1" hangingPunct="1"/>
            <a:r>
              <a:rPr lang="en-US" altLang="lv-LV" sz="2200"/>
              <a:t>doubly-linked list L storing the elements, with sentinels for header and trailer</a:t>
            </a:r>
          </a:p>
          <a:p>
            <a:pPr lvl="1" eaLnBrk="1" hangingPunct="1"/>
            <a:r>
              <a:rPr lang="en-US" altLang="lv-LV" sz="2200"/>
              <a:t>pointer to node containing the current element</a:t>
            </a:r>
          </a:p>
          <a:p>
            <a:pPr lvl="1" eaLnBrk="1" hangingPunct="1"/>
            <a:r>
              <a:rPr lang="en-US" altLang="lv-LV" sz="2200">
                <a:solidFill>
                  <a:schemeClr val="tx2"/>
                </a:solidFill>
              </a:rPr>
              <a:t>begin</a:t>
            </a:r>
            <a:r>
              <a:rPr lang="en-US" altLang="lv-LV" sz="2200"/>
              <a:t>() = front node</a:t>
            </a:r>
          </a:p>
          <a:p>
            <a:pPr lvl="1" eaLnBrk="1" hangingPunct="1"/>
            <a:r>
              <a:rPr lang="en-US" altLang="lv-LV" sz="2200">
                <a:solidFill>
                  <a:schemeClr val="tx2"/>
                </a:solidFill>
              </a:rPr>
              <a:t>end</a:t>
            </a:r>
            <a:r>
              <a:rPr lang="en-US" altLang="lv-LV" sz="2200"/>
              <a:t>() = trailer node (just after last node)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2D122DF-9BA4-4809-9583-B20D5639864F}" type="slidenum">
              <a:rPr lang="en-US" altLang="lv-LV" sz="1400"/>
              <a:pPr eaLnBrk="1" hangingPunct="1"/>
              <a:t>6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4109507112"/>
      </p:ext>
    </p:extLst>
  </p:cSld>
  <p:clrMapOvr>
    <a:masterClrMapping/>
  </p:clrMapOvr>
  <p:transition spd="slow">
    <p:wip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Floyd-Warshall, Iteration 1</a:t>
            </a:r>
          </a:p>
        </p:txBody>
      </p:sp>
      <p:sp>
        <p:nvSpPr>
          <p:cNvPr id="17411" name="Slide Number Placeholder 6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4D0441F-9A30-4230-8B8A-902EBA4BEF76}" type="slidenum">
              <a:rPr lang="en-US" altLang="lv-LV" sz="1400"/>
              <a:pPr eaLnBrk="1" hangingPunct="1"/>
              <a:t>60</a:t>
            </a:fld>
            <a:endParaRPr lang="en-US" altLang="lv-LV" sz="1400"/>
          </a:p>
        </p:txBody>
      </p:sp>
      <p:sp>
        <p:nvSpPr>
          <p:cNvPr id="17413" name="Freeform 3"/>
          <p:cNvSpPr>
            <a:spLocks/>
          </p:cNvSpPr>
          <p:nvPr/>
        </p:nvSpPr>
        <p:spPr bwMode="auto">
          <a:xfrm>
            <a:off x="5834064" y="2384425"/>
            <a:ext cx="28575" cy="25400"/>
          </a:xfrm>
          <a:custGeom>
            <a:avLst/>
            <a:gdLst>
              <a:gd name="T0" fmla="*/ 28575 w 18"/>
              <a:gd name="T1" fmla="*/ 0 h 16"/>
              <a:gd name="T2" fmla="*/ 14288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12700 h 16"/>
              <a:gd name="T10" fmla="*/ 0 w 18"/>
              <a:gd name="T11" fmla="*/ 25400 h 16"/>
              <a:gd name="T12" fmla="*/ 14288 w 18"/>
              <a:gd name="T13" fmla="*/ 25400 h 16"/>
              <a:gd name="T14" fmla="*/ 28575 w 18"/>
              <a:gd name="T15" fmla="*/ 12700 h 16"/>
              <a:gd name="T16" fmla="*/ 28575 w 18"/>
              <a:gd name="T17" fmla="*/ 0 h 16"/>
              <a:gd name="T18" fmla="*/ 28575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14" name="Freeform 4"/>
          <p:cNvSpPr>
            <a:spLocks/>
          </p:cNvSpPr>
          <p:nvPr/>
        </p:nvSpPr>
        <p:spPr bwMode="auto">
          <a:xfrm>
            <a:off x="5834063" y="2319339"/>
            <a:ext cx="214312" cy="130175"/>
          </a:xfrm>
          <a:custGeom>
            <a:avLst/>
            <a:gdLst>
              <a:gd name="T0" fmla="*/ 14287 w 135"/>
              <a:gd name="T1" fmla="*/ 77787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7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15" name="Freeform 5"/>
          <p:cNvSpPr>
            <a:spLocks/>
          </p:cNvSpPr>
          <p:nvPr/>
        </p:nvSpPr>
        <p:spPr bwMode="auto">
          <a:xfrm>
            <a:off x="5834063" y="2319339"/>
            <a:ext cx="214312" cy="130175"/>
          </a:xfrm>
          <a:custGeom>
            <a:avLst/>
            <a:gdLst>
              <a:gd name="T0" fmla="*/ 14287 w 135"/>
              <a:gd name="T1" fmla="*/ 77787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7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16" name="Freeform 6"/>
          <p:cNvSpPr>
            <a:spLocks/>
          </p:cNvSpPr>
          <p:nvPr/>
        </p:nvSpPr>
        <p:spPr bwMode="auto">
          <a:xfrm>
            <a:off x="3033714" y="4549775"/>
            <a:ext cx="242887" cy="363538"/>
          </a:xfrm>
          <a:custGeom>
            <a:avLst/>
            <a:gdLst>
              <a:gd name="T0" fmla="*/ 0 w 153"/>
              <a:gd name="T1" fmla="*/ 350838 h 229"/>
              <a:gd name="T2" fmla="*/ 28575 w 153"/>
              <a:gd name="T3" fmla="*/ 363538 h 229"/>
              <a:gd name="T4" fmla="*/ 242887 w 153"/>
              <a:gd name="T5" fmla="*/ 12700 h 229"/>
              <a:gd name="T6" fmla="*/ 242887 w 153"/>
              <a:gd name="T7" fmla="*/ 12700 h 229"/>
              <a:gd name="T8" fmla="*/ 214312 w 153"/>
              <a:gd name="T9" fmla="*/ 0 h 229"/>
              <a:gd name="T10" fmla="*/ 214312 w 153"/>
              <a:gd name="T11" fmla="*/ 0 h 229"/>
              <a:gd name="T12" fmla="*/ 0 w 153"/>
              <a:gd name="T13" fmla="*/ 350838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17" name="Freeform 7"/>
          <p:cNvSpPr>
            <a:spLocks/>
          </p:cNvSpPr>
          <p:nvPr/>
        </p:nvSpPr>
        <p:spPr bwMode="auto">
          <a:xfrm>
            <a:off x="3248025" y="4186239"/>
            <a:ext cx="285750" cy="376237"/>
          </a:xfrm>
          <a:custGeom>
            <a:avLst/>
            <a:gdLst>
              <a:gd name="T0" fmla="*/ 0 w 180"/>
              <a:gd name="T1" fmla="*/ 363537 h 237"/>
              <a:gd name="T2" fmla="*/ 28575 w 180"/>
              <a:gd name="T3" fmla="*/ 376237 h 237"/>
              <a:gd name="T4" fmla="*/ 285750 w 180"/>
              <a:gd name="T5" fmla="*/ 14287 h 237"/>
              <a:gd name="T6" fmla="*/ 285750 w 180"/>
              <a:gd name="T7" fmla="*/ 14287 h 237"/>
              <a:gd name="T8" fmla="*/ 257175 w 180"/>
              <a:gd name="T9" fmla="*/ 0 h 237"/>
              <a:gd name="T10" fmla="*/ 257175 w 180"/>
              <a:gd name="T11" fmla="*/ 0 h 237"/>
              <a:gd name="T12" fmla="*/ 0 w 180"/>
              <a:gd name="T13" fmla="*/ 363537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18" name="Freeform 8"/>
          <p:cNvSpPr>
            <a:spLocks/>
          </p:cNvSpPr>
          <p:nvPr/>
        </p:nvSpPr>
        <p:spPr bwMode="auto">
          <a:xfrm>
            <a:off x="3505200" y="3824289"/>
            <a:ext cx="342900" cy="376237"/>
          </a:xfrm>
          <a:custGeom>
            <a:avLst/>
            <a:gdLst>
              <a:gd name="T0" fmla="*/ 0 w 216"/>
              <a:gd name="T1" fmla="*/ 361950 h 237"/>
              <a:gd name="T2" fmla="*/ 28575 w 216"/>
              <a:gd name="T3" fmla="*/ 376237 h 237"/>
              <a:gd name="T4" fmla="*/ 342900 w 216"/>
              <a:gd name="T5" fmla="*/ 12700 h 237"/>
              <a:gd name="T6" fmla="*/ 342900 w 216"/>
              <a:gd name="T7" fmla="*/ 12700 h 237"/>
              <a:gd name="T8" fmla="*/ 314325 w 216"/>
              <a:gd name="T9" fmla="*/ 0 h 237"/>
              <a:gd name="T10" fmla="*/ 314325 w 216"/>
              <a:gd name="T11" fmla="*/ 0 h 237"/>
              <a:gd name="T12" fmla="*/ 0 w 216"/>
              <a:gd name="T13" fmla="*/ 361950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19" name="Freeform 9"/>
          <p:cNvSpPr>
            <a:spLocks/>
          </p:cNvSpPr>
          <p:nvPr/>
        </p:nvSpPr>
        <p:spPr bwMode="auto">
          <a:xfrm>
            <a:off x="3819526" y="3448050"/>
            <a:ext cx="385763" cy="388938"/>
          </a:xfrm>
          <a:custGeom>
            <a:avLst/>
            <a:gdLst>
              <a:gd name="T0" fmla="*/ 0 w 243"/>
              <a:gd name="T1" fmla="*/ 376238 h 245"/>
              <a:gd name="T2" fmla="*/ 28575 w 243"/>
              <a:gd name="T3" fmla="*/ 388938 h 245"/>
              <a:gd name="T4" fmla="*/ 385763 w 243"/>
              <a:gd name="T5" fmla="*/ 25400 h 245"/>
              <a:gd name="T6" fmla="*/ 385763 w 243"/>
              <a:gd name="T7" fmla="*/ 25400 h 245"/>
              <a:gd name="T8" fmla="*/ 371475 w 243"/>
              <a:gd name="T9" fmla="*/ 0 h 245"/>
              <a:gd name="T10" fmla="*/ 357188 w 243"/>
              <a:gd name="T11" fmla="*/ 12700 h 245"/>
              <a:gd name="T12" fmla="*/ 0 w 243"/>
              <a:gd name="T13" fmla="*/ 376238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20" name="Freeform 10"/>
          <p:cNvSpPr>
            <a:spLocks/>
          </p:cNvSpPr>
          <p:nvPr/>
        </p:nvSpPr>
        <p:spPr bwMode="auto">
          <a:xfrm>
            <a:off x="4191001" y="3124200"/>
            <a:ext cx="385763" cy="349250"/>
          </a:xfrm>
          <a:custGeom>
            <a:avLst/>
            <a:gdLst>
              <a:gd name="T0" fmla="*/ 0 w 243"/>
              <a:gd name="T1" fmla="*/ 323850 h 220"/>
              <a:gd name="T2" fmla="*/ 14288 w 243"/>
              <a:gd name="T3" fmla="*/ 349250 h 220"/>
              <a:gd name="T4" fmla="*/ 385763 w 243"/>
              <a:gd name="T5" fmla="*/ 25400 h 220"/>
              <a:gd name="T6" fmla="*/ 385763 w 243"/>
              <a:gd name="T7" fmla="*/ 25400 h 220"/>
              <a:gd name="T8" fmla="*/ 371475 w 243"/>
              <a:gd name="T9" fmla="*/ 0 h 220"/>
              <a:gd name="T10" fmla="*/ 371475 w 243"/>
              <a:gd name="T11" fmla="*/ 0 h 220"/>
              <a:gd name="T12" fmla="*/ 0 w 243"/>
              <a:gd name="T13" fmla="*/ 323850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21" name="Freeform 11"/>
          <p:cNvSpPr>
            <a:spLocks/>
          </p:cNvSpPr>
          <p:nvPr/>
        </p:nvSpPr>
        <p:spPr bwMode="auto">
          <a:xfrm>
            <a:off x="4562476" y="2825750"/>
            <a:ext cx="428625" cy="323850"/>
          </a:xfrm>
          <a:custGeom>
            <a:avLst/>
            <a:gdLst>
              <a:gd name="T0" fmla="*/ 0 w 270"/>
              <a:gd name="T1" fmla="*/ 298450 h 204"/>
              <a:gd name="T2" fmla="*/ 14287 w 270"/>
              <a:gd name="T3" fmla="*/ 323850 h 204"/>
              <a:gd name="T4" fmla="*/ 428625 w 270"/>
              <a:gd name="T5" fmla="*/ 25400 h 204"/>
              <a:gd name="T6" fmla="*/ 428625 w 270"/>
              <a:gd name="T7" fmla="*/ 25400 h 204"/>
              <a:gd name="T8" fmla="*/ 414338 w 270"/>
              <a:gd name="T9" fmla="*/ 0 h 204"/>
              <a:gd name="T10" fmla="*/ 414338 w 270"/>
              <a:gd name="T11" fmla="*/ 0 h 204"/>
              <a:gd name="T12" fmla="*/ 0 w 270"/>
              <a:gd name="T13" fmla="*/ 298450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22" name="Freeform 12"/>
          <p:cNvSpPr>
            <a:spLocks/>
          </p:cNvSpPr>
          <p:nvPr/>
        </p:nvSpPr>
        <p:spPr bwMode="auto">
          <a:xfrm>
            <a:off x="4976813" y="2579688"/>
            <a:ext cx="442912" cy="271462"/>
          </a:xfrm>
          <a:custGeom>
            <a:avLst/>
            <a:gdLst>
              <a:gd name="T0" fmla="*/ 0 w 279"/>
              <a:gd name="T1" fmla="*/ 246062 h 171"/>
              <a:gd name="T2" fmla="*/ 14287 w 279"/>
              <a:gd name="T3" fmla="*/ 271462 h 171"/>
              <a:gd name="T4" fmla="*/ 442912 w 279"/>
              <a:gd name="T5" fmla="*/ 25400 h 171"/>
              <a:gd name="T6" fmla="*/ 442912 w 279"/>
              <a:gd name="T7" fmla="*/ 25400 h 171"/>
              <a:gd name="T8" fmla="*/ 428625 w 279"/>
              <a:gd name="T9" fmla="*/ 0 h 171"/>
              <a:gd name="T10" fmla="*/ 428625 w 279"/>
              <a:gd name="T11" fmla="*/ 0 h 171"/>
              <a:gd name="T12" fmla="*/ 0 w 279"/>
              <a:gd name="T13" fmla="*/ 246062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23" name="Freeform 13"/>
          <p:cNvSpPr>
            <a:spLocks/>
          </p:cNvSpPr>
          <p:nvPr/>
        </p:nvSpPr>
        <p:spPr bwMode="auto">
          <a:xfrm>
            <a:off x="5405438" y="2371726"/>
            <a:ext cx="457200" cy="233363"/>
          </a:xfrm>
          <a:custGeom>
            <a:avLst/>
            <a:gdLst>
              <a:gd name="T0" fmla="*/ 0 w 288"/>
              <a:gd name="T1" fmla="*/ 207963 h 147"/>
              <a:gd name="T2" fmla="*/ 14288 w 288"/>
              <a:gd name="T3" fmla="*/ 233363 h 147"/>
              <a:gd name="T4" fmla="*/ 457200 w 288"/>
              <a:gd name="T5" fmla="*/ 25400 h 147"/>
              <a:gd name="T6" fmla="*/ 442913 w 288"/>
              <a:gd name="T7" fmla="*/ 0 h 147"/>
              <a:gd name="T8" fmla="*/ 0 w 288"/>
              <a:gd name="T9" fmla="*/ 207963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24" name="Freeform 14"/>
          <p:cNvSpPr>
            <a:spLocks/>
          </p:cNvSpPr>
          <p:nvPr/>
        </p:nvSpPr>
        <p:spPr bwMode="auto">
          <a:xfrm>
            <a:off x="3162301" y="5289550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12700 h 16"/>
              <a:gd name="T4" fmla="*/ 14288 w 18"/>
              <a:gd name="T5" fmla="*/ 12700 h 16"/>
              <a:gd name="T6" fmla="*/ 14288 w 18"/>
              <a:gd name="T7" fmla="*/ 25400 h 16"/>
              <a:gd name="T8" fmla="*/ 28575 w 18"/>
              <a:gd name="T9" fmla="*/ 25400 h 16"/>
              <a:gd name="T10" fmla="*/ 28575 w 18"/>
              <a:gd name="T11" fmla="*/ 12700 h 16"/>
              <a:gd name="T12" fmla="*/ 28575 w 18"/>
              <a:gd name="T13" fmla="*/ 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25" name="Freeform 15"/>
          <p:cNvSpPr>
            <a:spLocks/>
          </p:cNvSpPr>
          <p:nvPr/>
        </p:nvSpPr>
        <p:spPr bwMode="auto">
          <a:xfrm>
            <a:off x="3062288" y="5133976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26" name="Freeform 16"/>
          <p:cNvSpPr>
            <a:spLocks/>
          </p:cNvSpPr>
          <p:nvPr/>
        </p:nvSpPr>
        <p:spPr bwMode="auto">
          <a:xfrm>
            <a:off x="3062288" y="5133976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27" name="Freeform 17"/>
          <p:cNvSpPr>
            <a:spLocks/>
          </p:cNvSpPr>
          <p:nvPr/>
        </p:nvSpPr>
        <p:spPr bwMode="auto">
          <a:xfrm>
            <a:off x="8105775" y="5626101"/>
            <a:ext cx="300038" cy="180975"/>
          </a:xfrm>
          <a:custGeom>
            <a:avLst/>
            <a:gdLst>
              <a:gd name="T0" fmla="*/ 300038 w 189"/>
              <a:gd name="T1" fmla="*/ 25400 h 114"/>
              <a:gd name="T2" fmla="*/ 285750 w 189"/>
              <a:gd name="T3" fmla="*/ 0 h 114"/>
              <a:gd name="T4" fmla="*/ 0 w 189"/>
              <a:gd name="T5" fmla="*/ 155575 h 114"/>
              <a:gd name="T6" fmla="*/ 0 w 189"/>
              <a:gd name="T7" fmla="*/ 155575 h 114"/>
              <a:gd name="T8" fmla="*/ 14288 w 189"/>
              <a:gd name="T9" fmla="*/ 180975 h 114"/>
              <a:gd name="T10" fmla="*/ 14288 w 189"/>
              <a:gd name="T11" fmla="*/ 180975 h 114"/>
              <a:gd name="T12" fmla="*/ 300038 w 189"/>
              <a:gd name="T13" fmla="*/ 254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28" name="Freeform 18"/>
          <p:cNvSpPr>
            <a:spLocks/>
          </p:cNvSpPr>
          <p:nvPr/>
        </p:nvSpPr>
        <p:spPr bwMode="auto">
          <a:xfrm>
            <a:off x="7777163" y="5781676"/>
            <a:ext cx="342900" cy="155575"/>
          </a:xfrm>
          <a:custGeom>
            <a:avLst/>
            <a:gdLst>
              <a:gd name="T0" fmla="*/ 342900 w 216"/>
              <a:gd name="T1" fmla="*/ 25400 h 98"/>
              <a:gd name="T2" fmla="*/ 328613 w 216"/>
              <a:gd name="T3" fmla="*/ 0 h 98"/>
              <a:gd name="T4" fmla="*/ 0 w 216"/>
              <a:gd name="T5" fmla="*/ 130175 h 98"/>
              <a:gd name="T6" fmla="*/ 0 w 216"/>
              <a:gd name="T7" fmla="*/ 130175 h 98"/>
              <a:gd name="T8" fmla="*/ 14288 w 216"/>
              <a:gd name="T9" fmla="*/ 155575 h 98"/>
              <a:gd name="T10" fmla="*/ 14288 w 216"/>
              <a:gd name="T11" fmla="*/ 155575 h 98"/>
              <a:gd name="T12" fmla="*/ 342900 w 216"/>
              <a:gd name="T13" fmla="*/ 25400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29" name="Freeform 19"/>
          <p:cNvSpPr>
            <a:spLocks/>
          </p:cNvSpPr>
          <p:nvPr/>
        </p:nvSpPr>
        <p:spPr bwMode="auto">
          <a:xfrm>
            <a:off x="7434264" y="5911850"/>
            <a:ext cx="357187" cy="128588"/>
          </a:xfrm>
          <a:custGeom>
            <a:avLst/>
            <a:gdLst>
              <a:gd name="T0" fmla="*/ 357187 w 225"/>
              <a:gd name="T1" fmla="*/ 25400 h 81"/>
              <a:gd name="T2" fmla="*/ 342900 w 225"/>
              <a:gd name="T3" fmla="*/ 0 h 81"/>
              <a:gd name="T4" fmla="*/ 0 w 225"/>
              <a:gd name="T5" fmla="*/ 103188 h 81"/>
              <a:gd name="T6" fmla="*/ 0 w 225"/>
              <a:gd name="T7" fmla="*/ 103188 h 81"/>
              <a:gd name="T8" fmla="*/ 0 w 225"/>
              <a:gd name="T9" fmla="*/ 128588 h 81"/>
              <a:gd name="T10" fmla="*/ 14287 w 225"/>
              <a:gd name="T11" fmla="*/ 128588 h 81"/>
              <a:gd name="T12" fmla="*/ 357187 w 225"/>
              <a:gd name="T13" fmla="*/ 25400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30" name="Freeform 20"/>
          <p:cNvSpPr>
            <a:spLocks/>
          </p:cNvSpPr>
          <p:nvPr/>
        </p:nvSpPr>
        <p:spPr bwMode="auto">
          <a:xfrm>
            <a:off x="7062789" y="6015039"/>
            <a:ext cx="371475" cy="103187"/>
          </a:xfrm>
          <a:custGeom>
            <a:avLst/>
            <a:gdLst>
              <a:gd name="T0" fmla="*/ 371475 w 234"/>
              <a:gd name="T1" fmla="*/ 25400 h 65"/>
              <a:gd name="T2" fmla="*/ 371475 w 234"/>
              <a:gd name="T3" fmla="*/ 0 h 65"/>
              <a:gd name="T4" fmla="*/ 0 w 234"/>
              <a:gd name="T5" fmla="*/ 77787 h 65"/>
              <a:gd name="T6" fmla="*/ 0 w 234"/>
              <a:gd name="T7" fmla="*/ 77787 h 65"/>
              <a:gd name="T8" fmla="*/ 0 w 234"/>
              <a:gd name="T9" fmla="*/ 103187 h 65"/>
              <a:gd name="T10" fmla="*/ 0 w 234"/>
              <a:gd name="T11" fmla="*/ 103187 h 65"/>
              <a:gd name="T12" fmla="*/ 371475 w 234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31" name="Freeform 21"/>
          <p:cNvSpPr>
            <a:spLocks/>
          </p:cNvSpPr>
          <p:nvPr/>
        </p:nvSpPr>
        <p:spPr bwMode="auto">
          <a:xfrm>
            <a:off x="6276976" y="6092825"/>
            <a:ext cx="785813" cy="90488"/>
          </a:xfrm>
          <a:custGeom>
            <a:avLst/>
            <a:gdLst>
              <a:gd name="T0" fmla="*/ 785813 w 495"/>
              <a:gd name="T1" fmla="*/ 25400 h 57"/>
              <a:gd name="T2" fmla="*/ 785813 w 495"/>
              <a:gd name="T3" fmla="*/ 0 h 57"/>
              <a:gd name="T4" fmla="*/ 0 w 495"/>
              <a:gd name="T5" fmla="*/ 65088 h 57"/>
              <a:gd name="T6" fmla="*/ 0 w 495"/>
              <a:gd name="T7" fmla="*/ 65088 h 57"/>
              <a:gd name="T8" fmla="*/ 0 w 495"/>
              <a:gd name="T9" fmla="*/ 90488 h 57"/>
              <a:gd name="T10" fmla="*/ 0 w 495"/>
              <a:gd name="T11" fmla="*/ 90488 h 57"/>
              <a:gd name="T12" fmla="*/ 785813 w 495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32" name="Freeform 22"/>
          <p:cNvSpPr>
            <a:spLocks/>
          </p:cNvSpPr>
          <p:nvPr/>
        </p:nvSpPr>
        <p:spPr bwMode="auto">
          <a:xfrm>
            <a:off x="5491163" y="6145213"/>
            <a:ext cx="785812" cy="38100"/>
          </a:xfrm>
          <a:custGeom>
            <a:avLst/>
            <a:gdLst>
              <a:gd name="T0" fmla="*/ 785812 w 495"/>
              <a:gd name="T1" fmla="*/ 38100 h 24"/>
              <a:gd name="T2" fmla="*/ 785812 w 495"/>
              <a:gd name="T3" fmla="*/ 12700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25400 h 24"/>
              <a:gd name="T10" fmla="*/ 0 w 495"/>
              <a:gd name="T11" fmla="*/ 25400 h 24"/>
              <a:gd name="T12" fmla="*/ 785812 w 495"/>
              <a:gd name="T13" fmla="*/ 3810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33" name="Freeform 23"/>
          <p:cNvSpPr>
            <a:spLocks/>
          </p:cNvSpPr>
          <p:nvPr/>
        </p:nvSpPr>
        <p:spPr bwMode="auto">
          <a:xfrm>
            <a:off x="4733925" y="6027739"/>
            <a:ext cx="757238" cy="142875"/>
          </a:xfrm>
          <a:custGeom>
            <a:avLst/>
            <a:gdLst>
              <a:gd name="T0" fmla="*/ 757238 w 477"/>
              <a:gd name="T1" fmla="*/ 142875 h 90"/>
              <a:gd name="T2" fmla="*/ 757238 w 477"/>
              <a:gd name="T3" fmla="*/ 117475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26988 h 90"/>
              <a:gd name="T10" fmla="*/ 0 w 477"/>
              <a:gd name="T11" fmla="*/ 26988 h 90"/>
              <a:gd name="T12" fmla="*/ 757238 w 477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34" name="Freeform 24"/>
          <p:cNvSpPr>
            <a:spLocks/>
          </p:cNvSpPr>
          <p:nvPr/>
        </p:nvSpPr>
        <p:spPr bwMode="auto">
          <a:xfrm>
            <a:off x="4376739" y="5949951"/>
            <a:ext cx="357187" cy="104775"/>
          </a:xfrm>
          <a:custGeom>
            <a:avLst/>
            <a:gdLst>
              <a:gd name="T0" fmla="*/ 357187 w 225"/>
              <a:gd name="T1" fmla="*/ 104775 h 66"/>
              <a:gd name="T2" fmla="*/ 357187 w 225"/>
              <a:gd name="T3" fmla="*/ 77787 h 66"/>
              <a:gd name="T4" fmla="*/ 0 w 225"/>
              <a:gd name="T5" fmla="*/ 0 h 66"/>
              <a:gd name="T6" fmla="*/ 14287 w 225"/>
              <a:gd name="T7" fmla="*/ 0 h 66"/>
              <a:gd name="T8" fmla="*/ 0 w 225"/>
              <a:gd name="T9" fmla="*/ 26987 h 66"/>
              <a:gd name="T10" fmla="*/ 0 w 225"/>
              <a:gd name="T11" fmla="*/ 26987 h 66"/>
              <a:gd name="T12" fmla="*/ 357187 w 225"/>
              <a:gd name="T13" fmla="*/ 104775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35" name="Freeform 25"/>
          <p:cNvSpPr>
            <a:spLocks/>
          </p:cNvSpPr>
          <p:nvPr/>
        </p:nvSpPr>
        <p:spPr bwMode="auto">
          <a:xfrm>
            <a:off x="4062413" y="5846764"/>
            <a:ext cx="328612" cy="130175"/>
          </a:xfrm>
          <a:custGeom>
            <a:avLst/>
            <a:gdLst>
              <a:gd name="T0" fmla="*/ 314325 w 207"/>
              <a:gd name="T1" fmla="*/ 130175 h 82"/>
              <a:gd name="T2" fmla="*/ 328612 w 207"/>
              <a:gd name="T3" fmla="*/ 103188 h 82"/>
              <a:gd name="T4" fmla="*/ 14287 w 207"/>
              <a:gd name="T5" fmla="*/ 0 h 82"/>
              <a:gd name="T6" fmla="*/ 14287 w 207"/>
              <a:gd name="T7" fmla="*/ 0 h 82"/>
              <a:gd name="T8" fmla="*/ 0 w 207"/>
              <a:gd name="T9" fmla="*/ 25400 h 82"/>
              <a:gd name="T10" fmla="*/ 0 w 207"/>
              <a:gd name="T11" fmla="*/ 25400 h 82"/>
              <a:gd name="T12" fmla="*/ 314325 w 207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36" name="Freeform 26"/>
          <p:cNvSpPr>
            <a:spLocks/>
          </p:cNvSpPr>
          <p:nvPr/>
        </p:nvSpPr>
        <p:spPr bwMode="auto">
          <a:xfrm>
            <a:off x="3776664" y="5729289"/>
            <a:ext cx="300037" cy="142875"/>
          </a:xfrm>
          <a:custGeom>
            <a:avLst/>
            <a:gdLst>
              <a:gd name="T0" fmla="*/ 285750 w 189"/>
              <a:gd name="T1" fmla="*/ 142875 h 90"/>
              <a:gd name="T2" fmla="*/ 300037 w 189"/>
              <a:gd name="T3" fmla="*/ 117475 h 90"/>
              <a:gd name="T4" fmla="*/ 14287 w 189"/>
              <a:gd name="T5" fmla="*/ 0 h 90"/>
              <a:gd name="T6" fmla="*/ 14287 w 189"/>
              <a:gd name="T7" fmla="*/ 0 h 90"/>
              <a:gd name="T8" fmla="*/ 0 w 189"/>
              <a:gd name="T9" fmla="*/ 26988 h 90"/>
              <a:gd name="T10" fmla="*/ 0 w 189"/>
              <a:gd name="T11" fmla="*/ 26988 h 90"/>
              <a:gd name="T12" fmla="*/ 285750 w 189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37" name="Freeform 27"/>
          <p:cNvSpPr>
            <a:spLocks/>
          </p:cNvSpPr>
          <p:nvPr/>
        </p:nvSpPr>
        <p:spPr bwMode="auto">
          <a:xfrm>
            <a:off x="3519488" y="5600701"/>
            <a:ext cx="271462" cy="155575"/>
          </a:xfrm>
          <a:custGeom>
            <a:avLst/>
            <a:gdLst>
              <a:gd name="T0" fmla="*/ 257175 w 171"/>
              <a:gd name="T1" fmla="*/ 155575 h 98"/>
              <a:gd name="T2" fmla="*/ 271462 w 171"/>
              <a:gd name="T3" fmla="*/ 128588 h 98"/>
              <a:gd name="T4" fmla="*/ 14287 w 171"/>
              <a:gd name="T5" fmla="*/ 0 h 98"/>
              <a:gd name="T6" fmla="*/ 14287 w 171"/>
              <a:gd name="T7" fmla="*/ 0 h 98"/>
              <a:gd name="T8" fmla="*/ 0 w 171"/>
              <a:gd name="T9" fmla="*/ 25400 h 98"/>
              <a:gd name="T10" fmla="*/ 0 w 171"/>
              <a:gd name="T11" fmla="*/ 25400 h 98"/>
              <a:gd name="T12" fmla="*/ 257175 w 171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38" name="Freeform 28"/>
          <p:cNvSpPr>
            <a:spLocks/>
          </p:cNvSpPr>
          <p:nvPr/>
        </p:nvSpPr>
        <p:spPr bwMode="auto">
          <a:xfrm>
            <a:off x="3319463" y="5445126"/>
            <a:ext cx="214312" cy="180975"/>
          </a:xfrm>
          <a:custGeom>
            <a:avLst/>
            <a:gdLst>
              <a:gd name="T0" fmla="*/ 200024 w 135"/>
              <a:gd name="T1" fmla="*/ 180975 h 114"/>
              <a:gd name="T2" fmla="*/ 214312 w 135"/>
              <a:gd name="T3" fmla="*/ 155575 h 114"/>
              <a:gd name="T4" fmla="*/ 28575 w 135"/>
              <a:gd name="T5" fmla="*/ 0 h 114"/>
              <a:gd name="T6" fmla="*/ 28575 w 135"/>
              <a:gd name="T7" fmla="*/ 12700 h 114"/>
              <a:gd name="T8" fmla="*/ 0 w 135"/>
              <a:gd name="T9" fmla="*/ 25400 h 114"/>
              <a:gd name="T10" fmla="*/ 14287 w 135"/>
              <a:gd name="T11" fmla="*/ 25400 h 114"/>
              <a:gd name="T12" fmla="*/ 200024 w 135"/>
              <a:gd name="T13" fmla="*/ 1809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39" name="Freeform 29"/>
          <p:cNvSpPr>
            <a:spLocks/>
          </p:cNvSpPr>
          <p:nvPr/>
        </p:nvSpPr>
        <p:spPr bwMode="auto">
          <a:xfrm>
            <a:off x="3162300" y="5302251"/>
            <a:ext cx="185738" cy="168275"/>
          </a:xfrm>
          <a:custGeom>
            <a:avLst/>
            <a:gdLst>
              <a:gd name="T0" fmla="*/ 157163 w 117"/>
              <a:gd name="T1" fmla="*/ 168275 h 106"/>
              <a:gd name="T2" fmla="*/ 185738 w 117"/>
              <a:gd name="T3" fmla="*/ 155575 h 106"/>
              <a:gd name="T4" fmla="*/ 28575 w 117"/>
              <a:gd name="T5" fmla="*/ 0 h 106"/>
              <a:gd name="T6" fmla="*/ 0 w 117"/>
              <a:gd name="T7" fmla="*/ 12700 h 106"/>
              <a:gd name="T8" fmla="*/ 157163 w 117"/>
              <a:gd name="T9" fmla="*/ 168275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40" name="Freeform 30"/>
          <p:cNvSpPr>
            <a:spLocks/>
          </p:cNvSpPr>
          <p:nvPr/>
        </p:nvSpPr>
        <p:spPr bwMode="auto">
          <a:xfrm>
            <a:off x="8834439" y="5302250"/>
            <a:ext cx="28575" cy="25400"/>
          </a:xfrm>
          <a:custGeom>
            <a:avLst/>
            <a:gdLst>
              <a:gd name="T0" fmla="*/ 0 w 18"/>
              <a:gd name="T1" fmla="*/ 25400 h 16"/>
              <a:gd name="T2" fmla="*/ 14288 w 18"/>
              <a:gd name="T3" fmla="*/ 25400 h 16"/>
              <a:gd name="T4" fmla="*/ 14288 w 18"/>
              <a:gd name="T5" fmla="*/ 25400 h 16"/>
              <a:gd name="T6" fmla="*/ 28575 w 18"/>
              <a:gd name="T7" fmla="*/ 1270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41" name="Freeform 31"/>
          <p:cNvSpPr>
            <a:spLocks/>
          </p:cNvSpPr>
          <p:nvPr/>
        </p:nvSpPr>
        <p:spPr bwMode="auto">
          <a:xfrm>
            <a:off x="8691564" y="5289551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42" name="Freeform 32"/>
          <p:cNvSpPr>
            <a:spLocks/>
          </p:cNvSpPr>
          <p:nvPr/>
        </p:nvSpPr>
        <p:spPr bwMode="auto">
          <a:xfrm>
            <a:off x="8691564" y="5289551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43" name="Freeform 33"/>
          <p:cNvSpPr>
            <a:spLocks/>
          </p:cNvSpPr>
          <p:nvPr/>
        </p:nvSpPr>
        <p:spPr bwMode="auto">
          <a:xfrm>
            <a:off x="9120188" y="1697038"/>
            <a:ext cx="228600" cy="246062"/>
          </a:xfrm>
          <a:custGeom>
            <a:avLst/>
            <a:gdLst>
              <a:gd name="T0" fmla="*/ 28575 w 144"/>
              <a:gd name="T1" fmla="*/ 0 h 155"/>
              <a:gd name="T2" fmla="*/ 0 w 144"/>
              <a:gd name="T3" fmla="*/ 12700 h 155"/>
              <a:gd name="T4" fmla="*/ 200025 w 144"/>
              <a:gd name="T5" fmla="*/ 246062 h 155"/>
              <a:gd name="T6" fmla="*/ 200025 w 144"/>
              <a:gd name="T7" fmla="*/ 246062 h 155"/>
              <a:gd name="T8" fmla="*/ 228600 w 144"/>
              <a:gd name="T9" fmla="*/ 233362 h 155"/>
              <a:gd name="T10" fmla="*/ 228600 w 144"/>
              <a:gd name="T11" fmla="*/ 233362 h 155"/>
              <a:gd name="T12" fmla="*/ 28575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44" name="Freeform 34"/>
          <p:cNvSpPr>
            <a:spLocks/>
          </p:cNvSpPr>
          <p:nvPr/>
        </p:nvSpPr>
        <p:spPr bwMode="auto">
          <a:xfrm>
            <a:off x="9320214" y="1930400"/>
            <a:ext cx="185737" cy="260350"/>
          </a:xfrm>
          <a:custGeom>
            <a:avLst/>
            <a:gdLst>
              <a:gd name="T0" fmla="*/ 28575 w 117"/>
              <a:gd name="T1" fmla="*/ 0 h 164"/>
              <a:gd name="T2" fmla="*/ 0 w 117"/>
              <a:gd name="T3" fmla="*/ 12700 h 164"/>
              <a:gd name="T4" fmla="*/ 157162 w 117"/>
              <a:gd name="T5" fmla="*/ 260350 h 164"/>
              <a:gd name="T6" fmla="*/ 157162 w 117"/>
              <a:gd name="T7" fmla="*/ 260350 h 164"/>
              <a:gd name="T8" fmla="*/ 185737 w 117"/>
              <a:gd name="T9" fmla="*/ 246063 h 164"/>
              <a:gd name="T10" fmla="*/ 185737 w 117"/>
              <a:gd name="T11" fmla="*/ 246063 h 164"/>
              <a:gd name="T12" fmla="*/ 28575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45" name="Freeform 35"/>
          <p:cNvSpPr>
            <a:spLocks/>
          </p:cNvSpPr>
          <p:nvPr/>
        </p:nvSpPr>
        <p:spPr bwMode="auto">
          <a:xfrm>
            <a:off x="9477376" y="2176463"/>
            <a:ext cx="142875" cy="247650"/>
          </a:xfrm>
          <a:custGeom>
            <a:avLst/>
            <a:gdLst>
              <a:gd name="T0" fmla="*/ 28575 w 90"/>
              <a:gd name="T1" fmla="*/ 0 h 156"/>
              <a:gd name="T2" fmla="*/ 0 w 90"/>
              <a:gd name="T3" fmla="*/ 14288 h 156"/>
              <a:gd name="T4" fmla="*/ 114300 w 90"/>
              <a:gd name="T5" fmla="*/ 247650 h 156"/>
              <a:gd name="T6" fmla="*/ 114300 w 90"/>
              <a:gd name="T7" fmla="*/ 247650 h 156"/>
              <a:gd name="T8" fmla="*/ 142875 w 90"/>
              <a:gd name="T9" fmla="*/ 233363 h 156"/>
              <a:gd name="T10" fmla="*/ 142875 w 90"/>
              <a:gd name="T11" fmla="*/ 233363 h 156"/>
              <a:gd name="T12" fmla="*/ 28575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46" name="Freeform 36"/>
          <p:cNvSpPr>
            <a:spLocks/>
          </p:cNvSpPr>
          <p:nvPr/>
        </p:nvSpPr>
        <p:spPr bwMode="auto">
          <a:xfrm>
            <a:off x="9591675" y="2409825"/>
            <a:ext cx="114300" cy="260350"/>
          </a:xfrm>
          <a:custGeom>
            <a:avLst/>
            <a:gdLst>
              <a:gd name="T0" fmla="*/ 28575 w 72"/>
              <a:gd name="T1" fmla="*/ 0 h 164"/>
              <a:gd name="T2" fmla="*/ 0 w 72"/>
              <a:gd name="T3" fmla="*/ 14288 h 164"/>
              <a:gd name="T4" fmla="*/ 85725 w 72"/>
              <a:gd name="T5" fmla="*/ 260350 h 164"/>
              <a:gd name="T6" fmla="*/ 85725 w 72"/>
              <a:gd name="T7" fmla="*/ 247650 h 164"/>
              <a:gd name="T8" fmla="*/ 114300 w 72"/>
              <a:gd name="T9" fmla="*/ 247650 h 164"/>
              <a:gd name="T10" fmla="*/ 114300 w 72"/>
              <a:gd name="T11" fmla="*/ 247650 h 164"/>
              <a:gd name="T12" fmla="*/ 28575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47" name="Freeform 37"/>
          <p:cNvSpPr>
            <a:spLocks/>
          </p:cNvSpPr>
          <p:nvPr/>
        </p:nvSpPr>
        <p:spPr bwMode="auto">
          <a:xfrm>
            <a:off x="9677401" y="2657476"/>
            <a:ext cx="85725" cy="233363"/>
          </a:xfrm>
          <a:custGeom>
            <a:avLst/>
            <a:gdLst>
              <a:gd name="T0" fmla="*/ 28575 w 54"/>
              <a:gd name="T1" fmla="*/ 0 h 147"/>
              <a:gd name="T2" fmla="*/ 0 w 54"/>
              <a:gd name="T3" fmla="*/ 0 h 147"/>
              <a:gd name="T4" fmla="*/ 57150 w 54"/>
              <a:gd name="T5" fmla="*/ 233363 h 147"/>
              <a:gd name="T6" fmla="*/ 57150 w 54"/>
              <a:gd name="T7" fmla="*/ 233363 h 147"/>
              <a:gd name="T8" fmla="*/ 85725 w 54"/>
              <a:gd name="T9" fmla="*/ 233363 h 147"/>
              <a:gd name="T10" fmla="*/ 85725 w 54"/>
              <a:gd name="T11" fmla="*/ 233363 h 147"/>
              <a:gd name="T12" fmla="*/ 28575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48" name="Freeform 38"/>
          <p:cNvSpPr>
            <a:spLocks/>
          </p:cNvSpPr>
          <p:nvPr/>
        </p:nvSpPr>
        <p:spPr bwMode="auto">
          <a:xfrm>
            <a:off x="9734550" y="2890838"/>
            <a:ext cx="57150" cy="246062"/>
          </a:xfrm>
          <a:custGeom>
            <a:avLst/>
            <a:gdLst>
              <a:gd name="T0" fmla="*/ 28575 w 36"/>
              <a:gd name="T1" fmla="*/ 0 h 155"/>
              <a:gd name="T2" fmla="*/ 0 w 36"/>
              <a:gd name="T3" fmla="*/ 0 h 155"/>
              <a:gd name="T4" fmla="*/ 28575 w 36"/>
              <a:gd name="T5" fmla="*/ 246062 h 155"/>
              <a:gd name="T6" fmla="*/ 28575 w 36"/>
              <a:gd name="T7" fmla="*/ 246062 h 155"/>
              <a:gd name="T8" fmla="*/ 57150 w 36"/>
              <a:gd name="T9" fmla="*/ 246062 h 155"/>
              <a:gd name="T10" fmla="*/ 57150 w 36"/>
              <a:gd name="T11" fmla="*/ 246062 h 155"/>
              <a:gd name="T12" fmla="*/ 28575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49" name="Freeform 39"/>
          <p:cNvSpPr>
            <a:spLocks/>
          </p:cNvSpPr>
          <p:nvPr/>
        </p:nvSpPr>
        <p:spPr bwMode="auto">
          <a:xfrm>
            <a:off x="9720264" y="3136901"/>
            <a:ext cx="71437" cy="479425"/>
          </a:xfrm>
          <a:custGeom>
            <a:avLst/>
            <a:gdLst>
              <a:gd name="T0" fmla="*/ 71437 w 45"/>
              <a:gd name="T1" fmla="*/ 0 h 302"/>
              <a:gd name="T2" fmla="*/ 42862 w 45"/>
              <a:gd name="T3" fmla="*/ 0 h 302"/>
              <a:gd name="T4" fmla="*/ 0 w 45"/>
              <a:gd name="T5" fmla="*/ 466725 h 302"/>
              <a:gd name="T6" fmla="*/ 0 w 45"/>
              <a:gd name="T7" fmla="*/ 466725 h 302"/>
              <a:gd name="T8" fmla="*/ 28575 w 45"/>
              <a:gd name="T9" fmla="*/ 479425 h 302"/>
              <a:gd name="T10" fmla="*/ 28575 w 45"/>
              <a:gd name="T11" fmla="*/ 466725 h 302"/>
              <a:gd name="T12" fmla="*/ 71437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50" name="Freeform 40"/>
          <p:cNvSpPr>
            <a:spLocks/>
          </p:cNvSpPr>
          <p:nvPr/>
        </p:nvSpPr>
        <p:spPr bwMode="auto">
          <a:xfrm>
            <a:off x="9605964" y="3603625"/>
            <a:ext cx="142875" cy="427038"/>
          </a:xfrm>
          <a:custGeom>
            <a:avLst/>
            <a:gdLst>
              <a:gd name="T0" fmla="*/ 142875 w 90"/>
              <a:gd name="T1" fmla="*/ 12700 h 269"/>
              <a:gd name="T2" fmla="*/ 114300 w 90"/>
              <a:gd name="T3" fmla="*/ 0 h 269"/>
              <a:gd name="T4" fmla="*/ 0 w 90"/>
              <a:gd name="T5" fmla="*/ 414338 h 269"/>
              <a:gd name="T6" fmla="*/ 0 w 90"/>
              <a:gd name="T7" fmla="*/ 414338 h 269"/>
              <a:gd name="T8" fmla="*/ 28575 w 90"/>
              <a:gd name="T9" fmla="*/ 427038 h 269"/>
              <a:gd name="T10" fmla="*/ 28575 w 90"/>
              <a:gd name="T11" fmla="*/ 427038 h 269"/>
              <a:gd name="T12" fmla="*/ 142875 w 90"/>
              <a:gd name="T13" fmla="*/ 12700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51" name="Freeform 41"/>
          <p:cNvSpPr>
            <a:spLocks/>
          </p:cNvSpPr>
          <p:nvPr/>
        </p:nvSpPr>
        <p:spPr bwMode="auto">
          <a:xfrm>
            <a:off x="9420226" y="4017964"/>
            <a:ext cx="214313" cy="466725"/>
          </a:xfrm>
          <a:custGeom>
            <a:avLst/>
            <a:gdLst>
              <a:gd name="T0" fmla="*/ 214313 w 135"/>
              <a:gd name="T1" fmla="*/ 12700 h 294"/>
              <a:gd name="T2" fmla="*/ 185738 w 135"/>
              <a:gd name="T3" fmla="*/ 0 h 294"/>
              <a:gd name="T4" fmla="*/ 0 w 135"/>
              <a:gd name="T5" fmla="*/ 454025 h 294"/>
              <a:gd name="T6" fmla="*/ 0 w 135"/>
              <a:gd name="T7" fmla="*/ 454025 h 294"/>
              <a:gd name="T8" fmla="*/ 28575 w 135"/>
              <a:gd name="T9" fmla="*/ 466725 h 294"/>
              <a:gd name="T10" fmla="*/ 28575 w 135"/>
              <a:gd name="T11" fmla="*/ 466725 h 294"/>
              <a:gd name="T12" fmla="*/ 214313 w 135"/>
              <a:gd name="T13" fmla="*/ 12700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52" name="Freeform 42"/>
          <p:cNvSpPr>
            <a:spLocks/>
          </p:cNvSpPr>
          <p:nvPr/>
        </p:nvSpPr>
        <p:spPr bwMode="auto">
          <a:xfrm>
            <a:off x="9163050" y="4471989"/>
            <a:ext cx="285750" cy="454025"/>
          </a:xfrm>
          <a:custGeom>
            <a:avLst/>
            <a:gdLst>
              <a:gd name="T0" fmla="*/ 285750 w 180"/>
              <a:gd name="T1" fmla="*/ 12700 h 286"/>
              <a:gd name="T2" fmla="*/ 257175 w 180"/>
              <a:gd name="T3" fmla="*/ 0 h 286"/>
              <a:gd name="T4" fmla="*/ 0 w 180"/>
              <a:gd name="T5" fmla="*/ 441325 h 286"/>
              <a:gd name="T6" fmla="*/ 0 w 180"/>
              <a:gd name="T7" fmla="*/ 441325 h 286"/>
              <a:gd name="T8" fmla="*/ 28575 w 180"/>
              <a:gd name="T9" fmla="*/ 454025 h 286"/>
              <a:gd name="T10" fmla="*/ 28575 w 180"/>
              <a:gd name="T11" fmla="*/ 454025 h 286"/>
              <a:gd name="T12" fmla="*/ 285750 w 180"/>
              <a:gd name="T13" fmla="*/ 12700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53" name="Freeform 43"/>
          <p:cNvSpPr>
            <a:spLocks/>
          </p:cNvSpPr>
          <p:nvPr/>
        </p:nvSpPr>
        <p:spPr bwMode="auto">
          <a:xfrm>
            <a:off x="9005889" y="4913313"/>
            <a:ext cx="185737" cy="220662"/>
          </a:xfrm>
          <a:custGeom>
            <a:avLst/>
            <a:gdLst>
              <a:gd name="T0" fmla="*/ 185737 w 117"/>
              <a:gd name="T1" fmla="*/ 12700 h 139"/>
              <a:gd name="T2" fmla="*/ 157162 w 117"/>
              <a:gd name="T3" fmla="*/ 0 h 139"/>
              <a:gd name="T4" fmla="*/ 0 w 117"/>
              <a:gd name="T5" fmla="*/ 207962 h 139"/>
              <a:gd name="T6" fmla="*/ 0 w 117"/>
              <a:gd name="T7" fmla="*/ 207962 h 139"/>
              <a:gd name="T8" fmla="*/ 28575 w 117"/>
              <a:gd name="T9" fmla="*/ 220662 h 139"/>
              <a:gd name="T10" fmla="*/ 28575 w 117"/>
              <a:gd name="T11" fmla="*/ 220662 h 139"/>
              <a:gd name="T12" fmla="*/ 185737 w 117"/>
              <a:gd name="T13" fmla="*/ 12700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54" name="Freeform 44"/>
          <p:cNvSpPr>
            <a:spLocks/>
          </p:cNvSpPr>
          <p:nvPr/>
        </p:nvSpPr>
        <p:spPr bwMode="auto">
          <a:xfrm>
            <a:off x="8820151" y="5121276"/>
            <a:ext cx="214313" cy="206375"/>
          </a:xfrm>
          <a:custGeom>
            <a:avLst/>
            <a:gdLst>
              <a:gd name="T0" fmla="*/ 214313 w 135"/>
              <a:gd name="T1" fmla="*/ 12700 h 130"/>
              <a:gd name="T2" fmla="*/ 185738 w 135"/>
              <a:gd name="T3" fmla="*/ 0 h 130"/>
              <a:gd name="T4" fmla="*/ 0 w 135"/>
              <a:gd name="T5" fmla="*/ 193675 h 130"/>
              <a:gd name="T6" fmla="*/ 28575 w 135"/>
              <a:gd name="T7" fmla="*/ 206375 h 130"/>
              <a:gd name="T8" fmla="*/ 214313 w 135"/>
              <a:gd name="T9" fmla="*/ 12700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55" name="Freeform 45"/>
          <p:cNvSpPr>
            <a:spLocks/>
          </p:cNvSpPr>
          <p:nvPr/>
        </p:nvSpPr>
        <p:spPr bwMode="auto">
          <a:xfrm>
            <a:off x="3033714" y="3162300"/>
            <a:ext cx="28575" cy="26988"/>
          </a:xfrm>
          <a:custGeom>
            <a:avLst/>
            <a:gdLst>
              <a:gd name="T0" fmla="*/ 14288 w 18"/>
              <a:gd name="T1" fmla="*/ 26988 h 17"/>
              <a:gd name="T2" fmla="*/ 14288 w 18"/>
              <a:gd name="T3" fmla="*/ 26988 h 17"/>
              <a:gd name="T4" fmla="*/ 28575 w 18"/>
              <a:gd name="T5" fmla="*/ 26988 h 17"/>
              <a:gd name="T6" fmla="*/ 28575 w 18"/>
              <a:gd name="T7" fmla="*/ 12700 h 17"/>
              <a:gd name="T8" fmla="*/ 28575 w 18"/>
              <a:gd name="T9" fmla="*/ 0 h 17"/>
              <a:gd name="T10" fmla="*/ 14288 w 18"/>
              <a:gd name="T11" fmla="*/ 0 h 17"/>
              <a:gd name="T12" fmla="*/ 0 w 18"/>
              <a:gd name="T13" fmla="*/ 12700 h 17"/>
              <a:gd name="T14" fmla="*/ 0 w 18"/>
              <a:gd name="T15" fmla="*/ 26988 h 17"/>
              <a:gd name="T16" fmla="*/ 14288 w 18"/>
              <a:gd name="T17" fmla="*/ 26988 h 17"/>
              <a:gd name="T18" fmla="*/ 14288 w 18"/>
              <a:gd name="T19" fmla="*/ 269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56" name="Freeform 46"/>
          <p:cNvSpPr>
            <a:spLocks/>
          </p:cNvSpPr>
          <p:nvPr/>
        </p:nvSpPr>
        <p:spPr bwMode="auto">
          <a:xfrm>
            <a:off x="2933700" y="3162301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57" name="Freeform 47"/>
          <p:cNvSpPr>
            <a:spLocks/>
          </p:cNvSpPr>
          <p:nvPr/>
        </p:nvSpPr>
        <p:spPr bwMode="auto">
          <a:xfrm>
            <a:off x="2933700" y="3162301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58" name="Freeform 48"/>
          <p:cNvSpPr>
            <a:spLocks/>
          </p:cNvSpPr>
          <p:nvPr/>
        </p:nvSpPr>
        <p:spPr bwMode="auto">
          <a:xfrm>
            <a:off x="8277225" y="2514600"/>
            <a:ext cx="285750" cy="311150"/>
          </a:xfrm>
          <a:custGeom>
            <a:avLst/>
            <a:gdLst>
              <a:gd name="T0" fmla="*/ 257175 w 180"/>
              <a:gd name="T1" fmla="*/ 311150 h 196"/>
              <a:gd name="T2" fmla="*/ 285750 w 180"/>
              <a:gd name="T3" fmla="*/ 298450 h 196"/>
              <a:gd name="T4" fmla="*/ 28575 w 180"/>
              <a:gd name="T5" fmla="*/ 0 h 196"/>
              <a:gd name="T6" fmla="*/ 28575 w 180"/>
              <a:gd name="T7" fmla="*/ 0 h 196"/>
              <a:gd name="T8" fmla="*/ 0 w 180"/>
              <a:gd name="T9" fmla="*/ 12700 h 196"/>
              <a:gd name="T10" fmla="*/ 0 w 180"/>
              <a:gd name="T11" fmla="*/ 12700 h 196"/>
              <a:gd name="T12" fmla="*/ 257175 w 180"/>
              <a:gd name="T13" fmla="*/ 31115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59" name="Freeform 49"/>
          <p:cNvSpPr>
            <a:spLocks/>
          </p:cNvSpPr>
          <p:nvPr/>
        </p:nvSpPr>
        <p:spPr bwMode="auto">
          <a:xfrm>
            <a:off x="7991476" y="2228850"/>
            <a:ext cx="314325" cy="298450"/>
          </a:xfrm>
          <a:custGeom>
            <a:avLst/>
            <a:gdLst>
              <a:gd name="T0" fmla="*/ 285750 w 198"/>
              <a:gd name="T1" fmla="*/ 298450 h 188"/>
              <a:gd name="T2" fmla="*/ 314325 w 198"/>
              <a:gd name="T3" fmla="*/ 285750 h 188"/>
              <a:gd name="T4" fmla="*/ 28575 w 198"/>
              <a:gd name="T5" fmla="*/ 12700 h 188"/>
              <a:gd name="T6" fmla="*/ 28575 w 198"/>
              <a:gd name="T7" fmla="*/ 0 h 188"/>
              <a:gd name="T8" fmla="*/ 14288 w 198"/>
              <a:gd name="T9" fmla="*/ 25400 h 188"/>
              <a:gd name="T10" fmla="*/ 0 w 198"/>
              <a:gd name="T11" fmla="*/ 25400 h 188"/>
              <a:gd name="T12" fmla="*/ 285750 w 198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60" name="Freeform 50"/>
          <p:cNvSpPr>
            <a:spLocks/>
          </p:cNvSpPr>
          <p:nvPr/>
        </p:nvSpPr>
        <p:spPr bwMode="auto">
          <a:xfrm>
            <a:off x="7677150" y="2020888"/>
            <a:ext cx="342900" cy="233362"/>
          </a:xfrm>
          <a:custGeom>
            <a:avLst/>
            <a:gdLst>
              <a:gd name="T0" fmla="*/ 328613 w 216"/>
              <a:gd name="T1" fmla="*/ 233362 h 147"/>
              <a:gd name="T2" fmla="*/ 342900 w 216"/>
              <a:gd name="T3" fmla="*/ 207962 h 147"/>
              <a:gd name="T4" fmla="*/ 14288 w 216"/>
              <a:gd name="T5" fmla="*/ 0 h 147"/>
              <a:gd name="T6" fmla="*/ 14288 w 216"/>
              <a:gd name="T7" fmla="*/ 0 h 147"/>
              <a:gd name="T8" fmla="*/ 0 w 216"/>
              <a:gd name="T9" fmla="*/ 26987 h 147"/>
              <a:gd name="T10" fmla="*/ 0 w 216"/>
              <a:gd name="T11" fmla="*/ 26987 h 147"/>
              <a:gd name="T12" fmla="*/ 328613 w 216"/>
              <a:gd name="T13" fmla="*/ 233362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61" name="Freeform 51"/>
          <p:cNvSpPr>
            <a:spLocks/>
          </p:cNvSpPr>
          <p:nvPr/>
        </p:nvSpPr>
        <p:spPr bwMode="auto">
          <a:xfrm>
            <a:off x="7334250" y="1839913"/>
            <a:ext cx="357188" cy="207962"/>
          </a:xfrm>
          <a:custGeom>
            <a:avLst/>
            <a:gdLst>
              <a:gd name="T0" fmla="*/ 342900 w 225"/>
              <a:gd name="T1" fmla="*/ 207962 h 131"/>
              <a:gd name="T2" fmla="*/ 357188 w 225"/>
              <a:gd name="T3" fmla="*/ 180975 h 131"/>
              <a:gd name="T4" fmla="*/ 14288 w 225"/>
              <a:gd name="T5" fmla="*/ 0 h 131"/>
              <a:gd name="T6" fmla="*/ 14288 w 225"/>
              <a:gd name="T7" fmla="*/ 0 h 131"/>
              <a:gd name="T8" fmla="*/ 0 w 225"/>
              <a:gd name="T9" fmla="*/ 25400 h 131"/>
              <a:gd name="T10" fmla="*/ 0 w 225"/>
              <a:gd name="T11" fmla="*/ 25400 h 131"/>
              <a:gd name="T12" fmla="*/ 342900 w 225"/>
              <a:gd name="T13" fmla="*/ 207962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62" name="Freeform 52"/>
          <p:cNvSpPr>
            <a:spLocks/>
          </p:cNvSpPr>
          <p:nvPr/>
        </p:nvSpPr>
        <p:spPr bwMode="auto">
          <a:xfrm>
            <a:off x="6948488" y="1724025"/>
            <a:ext cx="400050" cy="141288"/>
          </a:xfrm>
          <a:custGeom>
            <a:avLst/>
            <a:gdLst>
              <a:gd name="T0" fmla="*/ 385763 w 252"/>
              <a:gd name="T1" fmla="*/ 141288 h 89"/>
              <a:gd name="T2" fmla="*/ 400050 w 252"/>
              <a:gd name="T3" fmla="*/ 115888 h 89"/>
              <a:gd name="T4" fmla="*/ 14288 w 252"/>
              <a:gd name="T5" fmla="*/ 0 h 89"/>
              <a:gd name="T6" fmla="*/ 0 w 252"/>
              <a:gd name="T7" fmla="*/ 0 h 89"/>
              <a:gd name="T8" fmla="*/ 0 w 252"/>
              <a:gd name="T9" fmla="*/ 25400 h 89"/>
              <a:gd name="T10" fmla="*/ 0 w 252"/>
              <a:gd name="T11" fmla="*/ 25400 h 89"/>
              <a:gd name="T12" fmla="*/ 385763 w 252"/>
              <a:gd name="T13" fmla="*/ 141288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63" name="Freeform 53"/>
          <p:cNvSpPr>
            <a:spLocks/>
          </p:cNvSpPr>
          <p:nvPr/>
        </p:nvSpPr>
        <p:spPr bwMode="auto">
          <a:xfrm>
            <a:off x="6534150" y="1646239"/>
            <a:ext cx="414338" cy="103187"/>
          </a:xfrm>
          <a:custGeom>
            <a:avLst/>
            <a:gdLst>
              <a:gd name="T0" fmla="*/ 414338 w 261"/>
              <a:gd name="T1" fmla="*/ 103187 h 65"/>
              <a:gd name="T2" fmla="*/ 414338 w 261"/>
              <a:gd name="T3" fmla="*/ 77787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25400 h 65"/>
              <a:gd name="T10" fmla="*/ 0 w 261"/>
              <a:gd name="T11" fmla="*/ 25400 h 65"/>
              <a:gd name="T12" fmla="*/ 414338 w 261"/>
              <a:gd name="T13" fmla="*/ 103187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64" name="Freeform 54"/>
          <p:cNvSpPr>
            <a:spLocks/>
          </p:cNvSpPr>
          <p:nvPr/>
        </p:nvSpPr>
        <p:spPr bwMode="auto">
          <a:xfrm>
            <a:off x="6091238" y="1631950"/>
            <a:ext cx="442912" cy="39688"/>
          </a:xfrm>
          <a:custGeom>
            <a:avLst/>
            <a:gdLst>
              <a:gd name="T0" fmla="*/ 442912 w 279"/>
              <a:gd name="T1" fmla="*/ 39688 h 25"/>
              <a:gd name="T2" fmla="*/ 442912 w 279"/>
              <a:gd name="T3" fmla="*/ 14288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26988 h 25"/>
              <a:gd name="T10" fmla="*/ 0 w 279"/>
              <a:gd name="T11" fmla="*/ 26988 h 25"/>
              <a:gd name="T12" fmla="*/ 442912 w 279"/>
              <a:gd name="T13" fmla="*/ 39688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65" name="Freeform 55"/>
          <p:cNvSpPr>
            <a:spLocks/>
          </p:cNvSpPr>
          <p:nvPr/>
        </p:nvSpPr>
        <p:spPr bwMode="auto">
          <a:xfrm>
            <a:off x="5634038" y="1631950"/>
            <a:ext cx="457200" cy="65088"/>
          </a:xfrm>
          <a:custGeom>
            <a:avLst/>
            <a:gdLst>
              <a:gd name="T0" fmla="*/ 457200 w 288"/>
              <a:gd name="T1" fmla="*/ 26988 h 41"/>
              <a:gd name="T2" fmla="*/ 457200 w 288"/>
              <a:gd name="T3" fmla="*/ 0 h 41"/>
              <a:gd name="T4" fmla="*/ 0 w 288"/>
              <a:gd name="T5" fmla="*/ 39688 h 41"/>
              <a:gd name="T6" fmla="*/ 0 w 288"/>
              <a:gd name="T7" fmla="*/ 39688 h 41"/>
              <a:gd name="T8" fmla="*/ 0 w 288"/>
              <a:gd name="T9" fmla="*/ 65088 h 41"/>
              <a:gd name="T10" fmla="*/ 0 w 288"/>
              <a:gd name="T11" fmla="*/ 65088 h 41"/>
              <a:gd name="T12" fmla="*/ 457200 w 288"/>
              <a:gd name="T13" fmla="*/ 269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66" name="Freeform 56"/>
          <p:cNvSpPr>
            <a:spLocks/>
          </p:cNvSpPr>
          <p:nvPr/>
        </p:nvSpPr>
        <p:spPr bwMode="auto">
          <a:xfrm>
            <a:off x="5162550" y="1671639"/>
            <a:ext cx="471488" cy="103187"/>
          </a:xfrm>
          <a:custGeom>
            <a:avLst/>
            <a:gdLst>
              <a:gd name="T0" fmla="*/ 471488 w 297"/>
              <a:gd name="T1" fmla="*/ 25400 h 65"/>
              <a:gd name="T2" fmla="*/ 471488 w 297"/>
              <a:gd name="T3" fmla="*/ 0 h 65"/>
              <a:gd name="T4" fmla="*/ 0 w 297"/>
              <a:gd name="T5" fmla="*/ 77787 h 65"/>
              <a:gd name="T6" fmla="*/ 0 w 297"/>
              <a:gd name="T7" fmla="*/ 77787 h 65"/>
              <a:gd name="T8" fmla="*/ 14288 w 297"/>
              <a:gd name="T9" fmla="*/ 103187 h 65"/>
              <a:gd name="T10" fmla="*/ 0 w 297"/>
              <a:gd name="T11" fmla="*/ 103187 h 65"/>
              <a:gd name="T12" fmla="*/ 471488 w 297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67" name="Freeform 57"/>
          <p:cNvSpPr>
            <a:spLocks/>
          </p:cNvSpPr>
          <p:nvPr/>
        </p:nvSpPr>
        <p:spPr bwMode="auto">
          <a:xfrm>
            <a:off x="4748214" y="1749426"/>
            <a:ext cx="428625" cy="130175"/>
          </a:xfrm>
          <a:custGeom>
            <a:avLst/>
            <a:gdLst>
              <a:gd name="T0" fmla="*/ 428625 w 270"/>
              <a:gd name="T1" fmla="*/ 25400 h 82"/>
              <a:gd name="T2" fmla="*/ 414338 w 270"/>
              <a:gd name="T3" fmla="*/ 0 h 82"/>
              <a:gd name="T4" fmla="*/ 0 w 270"/>
              <a:gd name="T5" fmla="*/ 103188 h 82"/>
              <a:gd name="T6" fmla="*/ 0 w 270"/>
              <a:gd name="T7" fmla="*/ 103188 h 82"/>
              <a:gd name="T8" fmla="*/ 14287 w 270"/>
              <a:gd name="T9" fmla="*/ 130175 h 82"/>
              <a:gd name="T10" fmla="*/ 14287 w 270"/>
              <a:gd name="T11" fmla="*/ 130175 h 82"/>
              <a:gd name="T12" fmla="*/ 428625 w 270"/>
              <a:gd name="T13" fmla="*/ 2540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68" name="Freeform 58"/>
          <p:cNvSpPr>
            <a:spLocks/>
          </p:cNvSpPr>
          <p:nvPr/>
        </p:nvSpPr>
        <p:spPr bwMode="auto">
          <a:xfrm>
            <a:off x="4376738" y="1852614"/>
            <a:ext cx="385762" cy="168275"/>
          </a:xfrm>
          <a:custGeom>
            <a:avLst/>
            <a:gdLst>
              <a:gd name="T0" fmla="*/ 385762 w 243"/>
              <a:gd name="T1" fmla="*/ 26988 h 106"/>
              <a:gd name="T2" fmla="*/ 371475 w 243"/>
              <a:gd name="T3" fmla="*/ 0 h 106"/>
              <a:gd name="T4" fmla="*/ 0 w 243"/>
              <a:gd name="T5" fmla="*/ 142875 h 106"/>
              <a:gd name="T6" fmla="*/ 0 w 243"/>
              <a:gd name="T7" fmla="*/ 142875 h 106"/>
              <a:gd name="T8" fmla="*/ 14287 w 243"/>
              <a:gd name="T9" fmla="*/ 168275 h 106"/>
              <a:gd name="T10" fmla="*/ 14287 w 243"/>
              <a:gd name="T11" fmla="*/ 168275 h 106"/>
              <a:gd name="T12" fmla="*/ 385762 w 243"/>
              <a:gd name="T13" fmla="*/ 26988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69" name="Freeform 59"/>
          <p:cNvSpPr>
            <a:spLocks/>
          </p:cNvSpPr>
          <p:nvPr/>
        </p:nvSpPr>
        <p:spPr bwMode="auto">
          <a:xfrm>
            <a:off x="4048125" y="1995488"/>
            <a:ext cx="342900" cy="195262"/>
          </a:xfrm>
          <a:custGeom>
            <a:avLst/>
            <a:gdLst>
              <a:gd name="T0" fmla="*/ 342900 w 216"/>
              <a:gd name="T1" fmla="*/ 25400 h 123"/>
              <a:gd name="T2" fmla="*/ 328613 w 216"/>
              <a:gd name="T3" fmla="*/ 0 h 123"/>
              <a:gd name="T4" fmla="*/ 0 w 216"/>
              <a:gd name="T5" fmla="*/ 168275 h 123"/>
              <a:gd name="T6" fmla="*/ 0 w 216"/>
              <a:gd name="T7" fmla="*/ 168275 h 123"/>
              <a:gd name="T8" fmla="*/ 14288 w 216"/>
              <a:gd name="T9" fmla="*/ 195262 h 123"/>
              <a:gd name="T10" fmla="*/ 14288 w 216"/>
              <a:gd name="T11" fmla="*/ 195262 h 123"/>
              <a:gd name="T12" fmla="*/ 342900 w 216"/>
              <a:gd name="T13" fmla="*/ 254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70" name="Freeform 60"/>
          <p:cNvSpPr>
            <a:spLocks/>
          </p:cNvSpPr>
          <p:nvPr/>
        </p:nvSpPr>
        <p:spPr bwMode="auto">
          <a:xfrm>
            <a:off x="3762375" y="2163763"/>
            <a:ext cx="300038" cy="233362"/>
          </a:xfrm>
          <a:custGeom>
            <a:avLst/>
            <a:gdLst>
              <a:gd name="T0" fmla="*/ 300038 w 189"/>
              <a:gd name="T1" fmla="*/ 26987 h 147"/>
              <a:gd name="T2" fmla="*/ 285750 w 189"/>
              <a:gd name="T3" fmla="*/ 0 h 147"/>
              <a:gd name="T4" fmla="*/ 0 w 189"/>
              <a:gd name="T5" fmla="*/ 207962 h 147"/>
              <a:gd name="T6" fmla="*/ 0 w 189"/>
              <a:gd name="T7" fmla="*/ 207962 h 147"/>
              <a:gd name="T8" fmla="*/ 14288 w 189"/>
              <a:gd name="T9" fmla="*/ 233362 h 147"/>
              <a:gd name="T10" fmla="*/ 14288 w 189"/>
              <a:gd name="T11" fmla="*/ 233362 h 147"/>
              <a:gd name="T12" fmla="*/ 300038 w 189"/>
              <a:gd name="T13" fmla="*/ 2698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71" name="Freeform 61"/>
          <p:cNvSpPr>
            <a:spLocks/>
          </p:cNvSpPr>
          <p:nvPr/>
        </p:nvSpPr>
        <p:spPr bwMode="auto">
          <a:xfrm>
            <a:off x="3476625" y="2371726"/>
            <a:ext cx="300038" cy="258763"/>
          </a:xfrm>
          <a:custGeom>
            <a:avLst/>
            <a:gdLst>
              <a:gd name="T0" fmla="*/ 300038 w 189"/>
              <a:gd name="T1" fmla="*/ 25400 h 163"/>
              <a:gd name="T2" fmla="*/ 285750 w 189"/>
              <a:gd name="T3" fmla="*/ 0 h 163"/>
              <a:gd name="T4" fmla="*/ 14288 w 189"/>
              <a:gd name="T5" fmla="*/ 233363 h 163"/>
              <a:gd name="T6" fmla="*/ 0 w 189"/>
              <a:gd name="T7" fmla="*/ 246063 h 163"/>
              <a:gd name="T8" fmla="*/ 28575 w 189"/>
              <a:gd name="T9" fmla="*/ 258763 h 163"/>
              <a:gd name="T10" fmla="*/ 28575 w 189"/>
              <a:gd name="T11" fmla="*/ 258763 h 163"/>
              <a:gd name="T12" fmla="*/ 300038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72" name="Freeform 62"/>
          <p:cNvSpPr>
            <a:spLocks/>
          </p:cNvSpPr>
          <p:nvPr/>
        </p:nvSpPr>
        <p:spPr bwMode="auto">
          <a:xfrm>
            <a:off x="3248026" y="2617788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58763 h 172"/>
              <a:gd name="T6" fmla="*/ 0 w 162"/>
              <a:gd name="T7" fmla="*/ 2587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73" name="Freeform 63"/>
          <p:cNvSpPr>
            <a:spLocks/>
          </p:cNvSpPr>
          <p:nvPr/>
        </p:nvSpPr>
        <p:spPr bwMode="auto">
          <a:xfrm>
            <a:off x="3033714" y="2876550"/>
            <a:ext cx="242887" cy="312738"/>
          </a:xfrm>
          <a:custGeom>
            <a:avLst/>
            <a:gdLst>
              <a:gd name="T0" fmla="*/ 242887 w 153"/>
              <a:gd name="T1" fmla="*/ 14288 h 197"/>
              <a:gd name="T2" fmla="*/ 214312 w 153"/>
              <a:gd name="T3" fmla="*/ 0 h 197"/>
              <a:gd name="T4" fmla="*/ 0 w 153"/>
              <a:gd name="T5" fmla="*/ 298450 h 197"/>
              <a:gd name="T6" fmla="*/ 28575 w 153"/>
              <a:gd name="T7" fmla="*/ 312738 h 197"/>
              <a:gd name="T8" fmla="*/ 242887 w 153"/>
              <a:gd name="T9" fmla="*/ 14288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74" name="Freeform 64"/>
          <p:cNvSpPr>
            <a:spLocks/>
          </p:cNvSpPr>
          <p:nvPr/>
        </p:nvSpPr>
        <p:spPr bwMode="auto">
          <a:xfrm>
            <a:off x="9063039" y="2138363"/>
            <a:ext cx="28575" cy="25400"/>
          </a:xfrm>
          <a:custGeom>
            <a:avLst/>
            <a:gdLst>
              <a:gd name="T0" fmla="*/ 14288 w 18"/>
              <a:gd name="T1" fmla="*/ 0 h 16"/>
              <a:gd name="T2" fmla="*/ 14288 w 18"/>
              <a:gd name="T3" fmla="*/ 0 h 16"/>
              <a:gd name="T4" fmla="*/ 0 w 18"/>
              <a:gd name="T5" fmla="*/ 12700 h 16"/>
              <a:gd name="T6" fmla="*/ 14288 w 18"/>
              <a:gd name="T7" fmla="*/ 12700 h 16"/>
              <a:gd name="T8" fmla="*/ 14288 w 18"/>
              <a:gd name="T9" fmla="*/ 25400 h 16"/>
              <a:gd name="T10" fmla="*/ 28575 w 18"/>
              <a:gd name="T11" fmla="*/ 12700 h 16"/>
              <a:gd name="T12" fmla="*/ 28575 w 18"/>
              <a:gd name="T13" fmla="*/ 1270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75" name="Freeform 65"/>
          <p:cNvSpPr>
            <a:spLocks/>
          </p:cNvSpPr>
          <p:nvPr/>
        </p:nvSpPr>
        <p:spPr bwMode="auto">
          <a:xfrm>
            <a:off x="9020175" y="1943101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76" name="Freeform 66"/>
          <p:cNvSpPr>
            <a:spLocks/>
          </p:cNvSpPr>
          <p:nvPr/>
        </p:nvSpPr>
        <p:spPr bwMode="auto">
          <a:xfrm>
            <a:off x="9020175" y="1943101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77" name="Freeform 67"/>
          <p:cNvSpPr>
            <a:spLocks/>
          </p:cNvSpPr>
          <p:nvPr/>
        </p:nvSpPr>
        <p:spPr bwMode="auto">
          <a:xfrm>
            <a:off x="8620126" y="2695576"/>
            <a:ext cx="200025" cy="180975"/>
          </a:xfrm>
          <a:custGeom>
            <a:avLst/>
            <a:gdLst>
              <a:gd name="T0" fmla="*/ 0 w 126"/>
              <a:gd name="T1" fmla="*/ 168275 h 114"/>
              <a:gd name="T2" fmla="*/ 28575 w 126"/>
              <a:gd name="T3" fmla="*/ 180975 h 114"/>
              <a:gd name="T4" fmla="*/ 200025 w 126"/>
              <a:gd name="T5" fmla="*/ 12700 h 114"/>
              <a:gd name="T6" fmla="*/ 200025 w 126"/>
              <a:gd name="T7" fmla="*/ 12700 h 114"/>
              <a:gd name="T8" fmla="*/ 171450 w 126"/>
              <a:gd name="T9" fmla="*/ 0 h 114"/>
              <a:gd name="T10" fmla="*/ 171450 w 126"/>
              <a:gd name="T11" fmla="*/ 0 h 114"/>
              <a:gd name="T12" fmla="*/ 0 w 126"/>
              <a:gd name="T13" fmla="*/ 1682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78" name="Freeform 68"/>
          <p:cNvSpPr>
            <a:spLocks/>
          </p:cNvSpPr>
          <p:nvPr/>
        </p:nvSpPr>
        <p:spPr bwMode="auto">
          <a:xfrm>
            <a:off x="8791575" y="2514601"/>
            <a:ext cx="171450" cy="193675"/>
          </a:xfrm>
          <a:custGeom>
            <a:avLst/>
            <a:gdLst>
              <a:gd name="T0" fmla="*/ 0 w 108"/>
              <a:gd name="T1" fmla="*/ 180975 h 122"/>
              <a:gd name="T2" fmla="*/ 28575 w 108"/>
              <a:gd name="T3" fmla="*/ 193675 h 122"/>
              <a:gd name="T4" fmla="*/ 171450 w 108"/>
              <a:gd name="T5" fmla="*/ 12700 h 122"/>
              <a:gd name="T6" fmla="*/ 171450 w 108"/>
              <a:gd name="T7" fmla="*/ 12700 h 122"/>
              <a:gd name="T8" fmla="*/ 142875 w 108"/>
              <a:gd name="T9" fmla="*/ 0 h 122"/>
              <a:gd name="T10" fmla="*/ 142875 w 108"/>
              <a:gd name="T11" fmla="*/ 0 h 122"/>
              <a:gd name="T12" fmla="*/ 0 w 108"/>
              <a:gd name="T13" fmla="*/ 180975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79" name="Freeform 69"/>
          <p:cNvSpPr>
            <a:spLocks/>
          </p:cNvSpPr>
          <p:nvPr/>
        </p:nvSpPr>
        <p:spPr bwMode="auto">
          <a:xfrm>
            <a:off x="8934450" y="2332038"/>
            <a:ext cx="128588" cy="195262"/>
          </a:xfrm>
          <a:custGeom>
            <a:avLst/>
            <a:gdLst>
              <a:gd name="T0" fmla="*/ 0 w 81"/>
              <a:gd name="T1" fmla="*/ 182562 h 123"/>
              <a:gd name="T2" fmla="*/ 28575 w 81"/>
              <a:gd name="T3" fmla="*/ 195262 h 123"/>
              <a:gd name="T4" fmla="*/ 128588 w 81"/>
              <a:gd name="T5" fmla="*/ 14287 h 123"/>
              <a:gd name="T6" fmla="*/ 128588 w 81"/>
              <a:gd name="T7" fmla="*/ 0 h 123"/>
              <a:gd name="T8" fmla="*/ 100013 w 81"/>
              <a:gd name="T9" fmla="*/ 0 h 123"/>
              <a:gd name="T10" fmla="*/ 100013 w 81"/>
              <a:gd name="T11" fmla="*/ 0 h 123"/>
              <a:gd name="T12" fmla="*/ 0 w 81"/>
              <a:gd name="T13" fmla="*/ 182562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80" name="Freeform 70"/>
          <p:cNvSpPr>
            <a:spLocks/>
          </p:cNvSpPr>
          <p:nvPr/>
        </p:nvSpPr>
        <p:spPr bwMode="auto">
          <a:xfrm>
            <a:off x="9034463" y="2138364"/>
            <a:ext cx="57150" cy="193675"/>
          </a:xfrm>
          <a:custGeom>
            <a:avLst/>
            <a:gdLst>
              <a:gd name="T0" fmla="*/ 0 w 36"/>
              <a:gd name="T1" fmla="*/ 193675 h 122"/>
              <a:gd name="T2" fmla="*/ 28575 w 36"/>
              <a:gd name="T3" fmla="*/ 193675 h 122"/>
              <a:gd name="T4" fmla="*/ 57150 w 36"/>
              <a:gd name="T5" fmla="*/ 0 h 122"/>
              <a:gd name="T6" fmla="*/ 28575 w 36"/>
              <a:gd name="T7" fmla="*/ 0 h 122"/>
              <a:gd name="T8" fmla="*/ 0 w 36"/>
              <a:gd name="T9" fmla="*/ 1936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81" name="Freeform 71"/>
          <p:cNvSpPr>
            <a:spLocks/>
          </p:cNvSpPr>
          <p:nvPr/>
        </p:nvSpPr>
        <p:spPr bwMode="auto">
          <a:xfrm>
            <a:off x="8534401" y="2359025"/>
            <a:ext cx="28575" cy="25400"/>
          </a:xfrm>
          <a:custGeom>
            <a:avLst/>
            <a:gdLst>
              <a:gd name="T0" fmla="*/ 14288 w 18"/>
              <a:gd name="T1" fmla="*/ 25400 h 16"/>
              <a:gd name="T2" fmla="*/ 28575 w 18"/>
              <a:gd name="T3" fmla="*/ 25400 h 16"/>
              <a:gd name="T4" fmla="*/ 28575 w 18"/>
              <a:gd name="T5" fmla="*/ 12700 h 16"/>
              <a:gd name="T6" fmla="*/ 28575 w 18"/>
              <a:gd name="T7" fmla="*/ 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12700 h 16"/>
              <a:gd name="T14" fmla="*/ 14288 w 18"/>
              <a:gd name="T15" fmla="*/ 25400 h 16"/>
              <a:gd name="T16" fmla="*/ 14288 w 18"/>
              <a:gd name="T17" fmla="*/ 25400 h 16"/>
              <a:gd name="T18" fmla="*/ 14288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82" name="Freeform 72"/>
          <p:cNvSpPr>
            <a:spLocks/>
          </p:cNvSpPr>
          <p:nvPr/>
        </p:nvSpPr>
        <p:spPr bwMode="auto">
          <a:xfrm>
            <a:off x="8491539" y="2384426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83" name="Freeform 73"/>
          <p:cNvSpPr>
            <a:spLocks/>
          </p:cNvSpPr>
          <p:nvPr/>
        </p:nvSpPr>
        <p:spPr bwMode="auto">
          <a:xfrm>
            <a:off x="8491539" y="2384426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84" name="Freeform 74"/>
          <p:cNvSpPr>
            <a:spLocks/>
          </p:cNvSpPr>
          <p:nvPr/>
        </p:nvSpPr>
        <p:spPr bwMode="auto">
          <a:xfrm>
            <a:off x="8805863" y="1646239"/>
            <a:ext cx="214312" cy="193675"/>
          </a:xfrm>
          <a:custGeom>
            <a:avLst/>
            <a:gdLst>
              <a:gd name="T0" fmla="*/ 214312 w 135"/>
              <a:gd name="T1" fmla="*/ 12700 h 122"/>
              <a:gd name="T2" fmla="*/ 185737 w 135"/>
              <a:gd name="T3" fmla="*/ 0 h 122"/>
              <a:gd name="T4" fmla="*/ 0 w 135"/>
              <a:gd name="T5" fmla="*/ 180975 h 122"/>
              <a:gd name="T6" fmla="*/ 0 w 135"/>
              <a:gd name="T7" fmla="*/ 180975 h 122"/>
              <a:gd name="T8" fmla="*/ 28575 w 135"/>
              <a:gd name="T9" fmla="*/ 193675 h 122"/>
              <a:gd name="T10" fmla="*/ 28575 w 135"/>
              <a:gd name="T11" fmla="*/ 193675 h 122"/>
              <a:gd name="T12" fmla="*/ 214312 w 135"/>
              <a:gd name="T13" fmla="*/ 12700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85" name="Freeform 75"/>
          <p:cNvSpPr>
            <a:spLocks/>
          </p:cNvSpPr>
          <p:nvPr/>
        </p:nvSpPr>
        <p:spPr bwMode="auto">
          <a:xfrm>
            <a:off x="8662988" y="1827214"/>
            <a:ext cx="171450" cy="180975"/>
          </a:xfrm>
          <a:custGeom>
            <a:avLst/>
            <a:gdLst>
              <a:gd name="T0" fmla="*/ 171450 w 108"/>
              <a:gd name="T1" fmla="*/ 12700 h 114"/>
              <a:gd name="T2" fmla="*/ 142875 w 108"/>
              <a:gd name="T3" fmla="*/ 0 h 114"/>
              <a:gd name="T4" fmla="*/ 0 w 108"/>
              <a:gd name="T5" fmla="*/ 168275 h 114"/>
              <a:gd name="T6" fmla="*/ 0 w 108"/>
              <a:gd name="T7" fmla="*/ 168275 h 114"/>
              <a:gd name="T8" fmla="*/ 28575 w 108"/>
              <a:gd name="T9" fmla="*/ 180975 h 114"/>
              <a:gd name="T10" fmla="*/ 28575 w 108"/>
              <a:gd name="T11" fmla="*/ 180975 h 114"/>
              <a:gd name="T12" fmla="*/ 171450 w 108"/>
              <a:gd name="T13" fmla="*/ 127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86" name="Freeform 76"/>
          <p:cNvSpPr>
            <a:spLocks/>
          </p:cNvSpPr>
          <p:nvPr/>
        </p:nvSpPr>
        <p:spPr bwMode="auto">
          <a:xfrm>
            <a:off x="8577263" y="1995488"/>
            <a:ext cx="114300" cy="195262"/>
          </a:xfrm>
          <a:custGeom>
            <a:avLst/>
            <a:gdLst>
              <a:gd name="T0" fmla="*/ 114300 w 72"/>
              <a:gd name="T1" fmla="*/ 12700 h 123"/>
              <a:gd name="T2" fmla="*/ 85725 w 72"/>
              <a:gd name="T3" fmla="*/ 0 h 123"/>
              <a:gd name="T4" fmla="*/ 0 w 72"/>
              <a:gd name="T5" fmla="*/ 180975 h 123"/>
              <a:gd name="T6" fmla="*/ 0 w 72"/>
              <a:gd name="T7" fmla="*/ 180975 h 123"/>
              <a:gd name="T8" fmla="*/ 28575 w 72"/>
              <a:gd name="T9" fmla="*/ 180975 h 123"/>
              <a:gd name="T10" fmla="*/ 28575 w 72"/>
              <a:gd name="T11" fmla="*/ 195262 h 123"/>
              <a:gd name="T12" fmla="*/ 114300 w 72"/>
              <a:gd name="T13" fmla="*/ 127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87" name="Freeform 77"/>
          <p:cNvSpPr>
            <a:spLocks/>
          </p:cNvSpPr>
          <p:nvPr/>
        </p:nvSpPr>
        <p:spPr bwMode="auto">
          <a:xfrm>
            <a:off x="8534400" y="2176463"/>
            <a:ext cx="71438" cy="195262"/>
          </a:xfrm>
          <a:custGeom>
            <a:avLst/>
            <a:gdLst>
              <a:gd name="T0" fmla="*/ 71438 w 45"/>
              <a:gd name="T1" fmla="*/ 0 h 123"/>
              <a:gd name="T2" fmla="*/ 42863 w 45"/>
              <a:gd name="T3" fmla="*/ 0 h 123"/>
              <a:gd name="T4" fmla="*/ 0 w 45"/>
              <a:gd name="T5" fmla="*/ 195262 h 123"/>
              <a:gd name="T6" fmla="*/ 28575 w 45"/>
              <a:gd name="T7" fmla="*/ 195262 h 123"/>
              <a:gd name="T8" fmla="*/ 71438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88" name="Freeform 78"/>
          <p:cNvSpPr>
            <a:spLocks/>
          </p:cNvSpPr>
          <p:nvPr/>
        </p:nvSpPr>
        <p:spPr bwMode="auto">
          <a:xfrm>
            <a:off x="6148389" y="4549775"/>
            <a:ext cx="28575" cy="25400"/>
          </a:xfrm>
          <a:custGeom>
            <a:avLst/>
            <a:gdLst>
              <a:gd name="T0" fmla="*/ 0 w 18"/>
              <a:gd name="T1" fmla="*/ 25400 h 16"/>
              <a:gd name="T2" fmla="*/ 0 w 18"/>
              <a:gd name="T3" fmla="*/ 25400 h 16"/>
              <a:gd name="T4" fmla="*/ 14288 w 18"/>
              <a:gd name="T5" fmla="*/ 25400 h 16"/>
              <a:gd name="T6" fmla="*/ 28575 w 18"/>
              <a:gd name="T7" fmla="*/ 25400 h 16"/>
              <a:gd name="T8" fmla="*/ 28575 w 18"/>
              <a:gd name="T9" fmla="*/ 1270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89" name="Freeform 79"/>
          <p:cNvSpPr>
            <a:spLocks/>
          </p:cNvSpPr>
          <p:nvPr/>
        </p:nvSpPr>
        <p:spPr bwMode="auto">
          <a:xfrm>
            <a:off x="5948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7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90" name="Freeform 80"/>
          <p:cNvSpPr>
            <a:spLocks/>
          </p:cNvSpPr>
          <p:nvPr/>
        </p:nvSpPr>
        <p:spPr bwMode="auto">
          <a:xfrm>
            <a:off x="5948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7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91" name="Freeform 81"/>
          <p:cNvSpPr>
            <a:spLocks/>
          </p:cNvSpPr>
          <p:nvPr/>
        </p:nvSpPr>
        <p:spPr bwMode="auto">
          <a:xfrm>
            <a:off x="8348663" y="2825751"/>
            <a:ext cx="214312" cy="271463"/>
          </a:xfrm>
          <a:custGeom>
            <a:avLst/>
            <a:gdLst>
              <a:gd name="T0" fmla="*/ 214312 w 135"/>
              <a:gd name="T1" fmla="*/ 12700 h 171"/>
              <a:gd name="T2" fmla="*/ 185737 w 135"/>
              <a:gd name="T3" fmla="*/ 0 h 171"/>
              <a:gd name="T4" fmla="*/ 0 w 135"/>
              <a:gd name="T5" fmla="*/ 258763 h 171"/>
              <a:gd name="T6" fmla="*/ 0 w 135"/>
              <a:gd name="T7" fmla="*/ 258763 h 171"/>
              <a:gd name="T8" fmla="*/ 28575 w 135"/>
              <a:gd name="T9" fmla="*/ 271463 h 171"/>
              <a:gd name="T10" fmla="*/ 28575 w 135"/>
              <a:gd name="T11" fmla="*/ 271463 h 171"/>
              <a:gd name="T12" fmla="*/ 214312 w 135"/>
              <a:gd name="T13" fmla="*/ 12700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92" name="Freeform 82"/>
          <p:cNvSpPr>
            <a:spLocks/>
          </p:cNvSpPr>
          <p:nvPr/>
        </p:nvSpPr>
        <p:spPr bwMode="auto">
          <a:xfrm>
            <a:off x="8120064" y="3084513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60350 h 172"/>
              <a:gd name="T6" fmla="*/ 0 w 162"/>
              <a:gd name="T7" fmla="*/ 2460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93" name="Freeform 83"/>
          <p:cNvSpPr>
            <a:spLocks/>
          </p:cNvSpPr>
          <p:nvPr/>
        </p:nvSpPr>
        <p:spPr bwMode="auto">
          <a:xfrm>
            <a:off x="7848600" y="3330575"/>
            <a:ext cx="300038" cy="273050"/>
          </a:xfrm>
          <a:custGeom>
            <a:avLst/>
            <a:gdLst>
              <a:gd name="T0" fmla="*/ 300038 w 189"/>
              <a:gd name="T1" fmla="*/ 26988 h 172"/>
              <a:gd name="T2" fmla="*/ 271463 w 189"/>
              <a:gd name="T3" fmla="*/ 0 h 172"/>
              <a:gd name="T4" fmla="*/ 0 w 189"/>
              <a:gd name="T5" fmla="*/ 247650 h 172"/>
              <a:gd name="T6" fmla="*/ 14288 w 189"/>
              <a:gd name="T7" fmla="*/ 247650 h 172"/>
              <a:gd name="T8" fmla="*/ 28575 w 189"/>
              <a:gd name="T9" fmla="*/ 273050 h 172"/>
              <a:gd name="T10" fmla="*/ 28575 w 189"/>
              <a:gd name="T11" fmla="*/ 273050 h 172"/>
              <a:gd name="T12" fmla="*/ 300038 w 189"/>
              <a:gd name="T13" fmla="*/ 2698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94" name="Freeform 84"/>
          <p:cNvSpPr>
            <a:spLocks/>
          </p:cNvSpPr>
          <p:nvPr/>
        </p:nvSpPr>
        <p:spPr bwMode="auto">
          <a:xfrm>
            <a:off x="7577139" y="3578226"/>
            <a:ext cx="300037" cy="258763"/>
          </a:xfrm>
          <a:custGeom>
            <a:avLst/>
            <a:gdLst>
              <a:gd name="T0" fmla="*/ 300037 w 189"/>
              <a:gd name="T1" fmla="*/ 25400 h 163"/>
              <a:gd name="T2" fmla="*/ 285750 w 189"/>
              <a:gd name="T3" fmla="*/ 0 h 163"/>
              <a:gd name="T4" fmla="*/ 0 w 189"/>
              <a:gd name="T5" fmla="*/ 233363 h 163"/>
              <a:gd name="T6" fmla="*/ 0 w 189"/>
              <a:gd name="T7" fmla="*/ 233363 h 163"/>
              <a:gd name="T8" fmla="*/ 14287 w 189"/>
              <a:gd name="T9" fmla="*/ 258763 h 163"/>
              <a:gd name="T10" fmla="*/ 14287 w 189"/>
              <a:gd name="T11" fmla="*/ 258763 h 163"/>
              <a:gd name="T12" fmla="*/ 300037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95" name="Freeform 85"/>
          <p:cNvSpPr>
            <a:spLocks/>
          </p:cNvSpPr>
          <p:nvPr/>
        </p:nvSpPr>
        <p:spPr bwMode="auto">
          <a:xfrm>
            <a:off x="7248525" y="3811588"/>
            <a:ext cx="342900" cy="246062"/>
          </a:xfrm>
          <a:custGeom>
            <a:avLst/>
            <a:gdLst>
              <a:gd name="T0" fmla="*/ 342900 w 216"/>
              <a:gd name="T1" fmla="*/ 25400 h 155"/>
              <a:gd name="T2" fmla="*/ 328613 w 216"/>
              <a:gd name="T3" fmla="*/ 0 h 155"/>
              <a:gd name="T4" fmla="*/ 0 w 216"/>
              <a:gd name="T5" fmla="*/ 219075 h 155"/>
              <a:gd name="T6" fmla="*/ 0 w 216"/>
              <a:gd name="T7" fmla="*/ 219075 h 155"/>
              <a:gd name="T8" fmla="*/ 14288 w 216"/>
              <a:gd name="T9" fmla="*/ 246062 h 155"/>
              <a:gd name="T10" fmla="*/ 14288 w 216"/>
              <a:gd name="T11" fmla="*/ 246062 h 155"/>
              <a:gd name="T12" fmla="*/ 342900 w 216"/>
              <a:gd name="T13" fmla="*/ 254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96" name="Freeform 86"/>
          <p:cNvSpPr>
            <a:spLocks/>
          </p:cNvSpPr>
          <p:nvPr/>
        </p:nvSpPr>
        <p:spPr bwMode="auto">
          <a:xfrm>
            <a:off x="6905625" y="4030663"/>
            <a:ext cx="357188" cy="220662"/>
          </a:xfrm>
          <a:custGeom>
            <a:avLst/>
            <a:gdLst>
              <a:gd name="T0" fmla="*/ 357188 w 225"/>
              <a:gd name="T1" fmla="*/ 26987 h 139"/>
              <a:gd name="T2" fmla="*/ 342900 w 225"/>
              <a:gd name="T3" fmla="*/ 0 h 139"/>
              <a:gd name="T4" fmla="*/ 0 w 225"/>
              <a:gd name="T5" fmla="*/ 195262 h 139"/>
              <a:gd name="T6" fmla="*/ 0 w 225"/>
              <a:gd name="T7" fmla="*/ 195262 h 139"/>
              <a:gd name="T8" fmla="*/ 14288 w 225"/>
              <a:gd name="T9" fmla="*/ 220662 h 139"/>
              <a:gd name="T10" fmla="*/ 14288 w 225"/>
              <a:gd name="T11" fmla="*/ 220662 h 139"/>
              <a:gd name="T12" fmla="*/ 357188 w 225"/>
              <a:gd name="T13" fmla="*/ 2698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97" name="Freeform 87"/>
          <p:cNvSpPr>
            <a:spLocks/>
          </p:cNvSpPr>
          <p:nvPr/>
        </p:nvSpPr>
        <p:spPr bwMode="auto">
          <a:xfrm>
            <a:off x="6534151" y="4225926"/>
            <a:ext cx="385763" cy="207963"/>
          </a:xfrm>
          <a:custGeom>
            <a:avLst/>
            <a:gdLst>
              <a:gd name="T0" fmla="*/ 385763 w 243"/>
              <a:gd name="T1" fmla="*/ 25400 h 131"/>
              <a:gd name="T2" fmla="*/ 371475 w 243"/>
              <a:gd name="T3" fmla="*/ 0 h 131"/>
              <a:gd name="T4" fmla="*/ 0 w 243"/>
              <a:gd name="T5" fmla="*/ 180975 h 131"/>
              <a:gd name="T6" fmla="*/ 0 w 243"/>
              <a:gd name="T7" fmla="*/ 180975 h 131"/>
              <a:gd name="T8" fmla="*/ 14288 w 243"/>
              <a:gd name="T9" fmla="*/ 207963 h 131"/>
              <a:gd name="T10" fmla="*/ 14288 w 243"/>
              <a:gd name="T11" fmla="*/ 207963 h 131"/>
              <a:gd name="T12" fmla="*/ 385763 w 243"/>
              <a:gd name="T13" fmla="*/ 25400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98" name="Freeform 88"/>
          <p:cNvSpPr>
            <a:spLocks/>
          </p:cNvSpPr>
          <p:nvPr/>
        </p:nvSpPr>
        <p:spPr bwMode="auto">
          <a:xfrm>
            <a:off x="6148388" y="4406901"/>
            <a:ext cx="400050" cy="168275"/>
          </a:xfrm>
          <a:custGeom>
            <a:avLst/>
            <a:gdLst>
              <a:gd name="T0" fmla="*/ 400050 w 252"/>
              <a:gd name="T1" fmla="*/ 26988 h 106"/>
              <a:gd name="T2" fmla="*/ 385763 w 252"/>
              <a:gd name="T3" fmla="*/ 0 h 106"/>
              <a:gd name="T4" fmla="*/ 0 w 252"/>
              <a:gd name="T5" fmla="*/ 142875 h 106"/>
              <a:gd name="T6" fmla="*/ 14288 w 252"/>
              <a:gd name="T7" fmla="*/ 168275 h 106"/>
              <a:gd name="T8" fmla="*/ 400050 w 252"/>
              <a:gd name="T9" fmla="*/ 26988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99" name="Freeform 89"/>
          <p:cNvSpPr>
            <a:spLocks/>
          </p:cNvSpPr>
          <p:nvPr/>
        </p:nvSpPr>
        <p:spPr bwMode="auto">
          <a:xfrm>
            <a:off x="3676651" y="4926013"/>
            <a:ext cx="28575" cy="25400"/>
          </a:xfrm>
          <a:custGeom>
            <a:avLst/>
            <a:gdLst>
              <a:gd name="T0" fmla="*/ 0 w 18"/>
              <a:gd name="T1" fmla="*/ 12700 h 16"/>
              <a:gd name="T2" fmla="*/ 0 w 18"/>
              <a:gd name="T3" fmla="*/ 25400 h 16"/>
              <a:gd name="T4" fmla="*/ 14288 w 18"/>
              <a:gd name="T5" fmla="*/ 25400 h 16"/>
              <a:gd name="T6" fmla="*/ 14288 w 18"/>
              <a:gd name="T7" fmla="*/ 25400 h 16"/>
              <a:gd name="T8" fmla="*/ 28575 w 18"/>
              <a:gd name="T9" fmla="*/ 12700 h 16"/>
              <a:gd name="T10" fmla="*/ 28575 w 18"/>
              <a:gd name="T11" fmla="*/ 12700 h 16"/>
              <a:gd name="T12" fmla="*/ 14288 w 18"/>
              <a:gd name="T13" fmla="*/ 0 h 16"/>
              <a:gd name="T14" fmla="*/ 0 w 18"/>
              <a:gd name="T15" fmla="*/ 0 h 16"/>
              <a:gd name="T16" fmla="*/ 0 w 18"/>
              <a:gd name="T17" fmla="*/ 12700 h 16"/>
              <a:gd name="T18" fmla="*/ 0 w 18"/>
              <a:gd name="T19" fmla="*/ 127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00" name="Freeform 90"/>
          <p:cNvSpPr>
            <a:spLocks/>
          </p:cNvSpPr>
          <p:nvPr/>
        </p:nvSpPr>
        <p:spPr bwMode="auto">
          <a:xfrm>
            <a:off x="3476625" y="4886326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7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01" name="Freeform 91"/>
          <p:cNvSpPr>
            <a:spLocks/>
          </p:cNvSpPr>
          <p:nvPr/>
        </p:nvSpPr>
        <p:spPr bwMode="auto">
          <a:xfrm>
            <a:off x="3476625" y="4886326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7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02" name="Freeform 92"/>
          <p:cNvSpPr>
            <a:spLocks/>
          </p:cNvSpPr>
          <p:nvPr/>
        </p:nvSpPr>
        <p:spPr bwMode="auto">
          <a:xfrm>
            <a:off x="5362575" y="4627564"/>
            <a:ext cx="171450" cy="142875"/>
          </a:xfrm>
          <a:custGeom>
            <a:avLst/>
            <a:gdLst>
              <a:gd name="T0" fmla="*/ 171450 w 108"/>
              <a:gd name="T1" fmla="*/ 25400 h 90"/>
              <a:gd name="T2" fmla="*/ 157163 w 108"/>
              <a:gd name="T3" fmla="*/ 0 h 90"/>
              <a:gd name="T4" fmla="*/ 0 w 108"/>
              <a:gd name="T5" fmla="*/ 117475 h 90"/>
              <a:gd name="T6" fmla="*/ 0 w 108"/>
              <a:gd name="T7" fmla="*/ 117475 h 90"/>
              <a:gd name="T8" fmla="*/ 14288 w 108"/>
              <a:gd name="T9" fmla="*/ 142875 h 90"/>
              <a:gd name="T10" fmla="*/ 14288 w 108"/>
              <a:gd name="T11" fmla="*/ 142875 h 90"/>
              <a:gd name="T12" fmla="*/ 171450 w 108"/>
              <a:gd name="T13" fmla="*/ 2540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03" name="Freeform 93"/>
          <p:cNvSpPr>
            <a:spLocks/>
          </p:cNvSpPr>
          <p:nvPr/>
        </p:nvSpPr>
        <p:spPr bwMode="auto">
          <a:xfrm>
            <a:off x="5162551" y="4745039"/>
            <a:ext cx="214313" cy="115887"/>
          </a:xfrm>
          <a:custGeom>
            <a:avLst/>
            <a:gdLst>
              <a:gd name="T0" fmla="*/ 214313 w 135"/>
              <a:gd name="T1" fmla="*/ 25400 h 73"/>
              <a:gd name="T2" fmla="*/ 200025 w 135"/>
              <a:gd name="T3" fmla="*/ 0 h 73"/>
              <a:gd name="T4" fmla="*/ 0 w 135"/>
              <a:gd name="T5" fmla="*/ 90487 h 73"/>
              <a:gd name="T6" fmla="*/ 0 w 135"/>
              <a:gd name="T7" fmla="*/ 90487 h 73"/>
              <a:gd name="T8" fmla="*/ 14288 w 135"/>
              <a:gd name="T9" fmla="*/ 115887 h 73"/>
              <a:gd name="T10" fmla="*/ 14288 w 135"/>
              <a:gd name="T11" fmla="*/ 115887 h 73"/>
              <a:gd name="T12" fmla="*/ 214313 w 135"/>
              <a:gd name="T13" fmla="*/ 25400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04" name="Freeform 94"/>
          <p:cNvSpPr>
            <a:spLocks/>
          </p:cNvSpPr>
          <p:nvPr/>
        </p:nvSpPr>
        <p:spPr bwMode="auto">
          <a:xfrm>
            <a:off x="4948238" y="4835525"/>
            <a:ext cx="228600" cy="90488"/>
          </a:xfrm>
          <a:custGeom>
            <a:avLst/>
            <a:gdLst>
              <a:gd name="T0" fmla="*/ 228600 w 144"/>
              <a:gd name="T1" fmla="*/ 25400 h 57"/>
              <a:gd name="T2" fmla="*/ 214313 w 144"/>
              <a:gd name="T3" fmla="*/ 0 h 57"/>
              <a:gd name="T4" fmla="*/ 0 w 144"/>
              <a:gd name="T5" fmla="*/ 65088 h 57"/>
              <a:gd name="T6" fmla="*/ 0 w 144"/>
              <a:gd name="T7" fmla="*/ 65088 h 57"/>
              <a:gd name="T8" fmla="*/ 0 w 144"/>
              <a:gd name="T9" fmla="*/ 90488 h 57"/>
              <a:gd name="T10" fmla="*/ 14288 w 144"/>
              <a:gd name="T11" fmla="*/ 90488 h 57"/>
              <a:gd name="T12" fmla="*/ 228600 w 144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05" name="Freeform 95"/>
          <p:cNvSpPr>
            <a:spLocks/>
          </p:cNvSpPr>
          <p:nvPr/>
        </p:nvSpPr>
        <p:spPr bwMode="auto">
          <a:xfrm>
            <a:off x="4705350" y="4900614"/>
            <a:ext cx="242888" cy="77787"/>
          </a:xfrm>
          <a:custGeom>
            <a:avLst/>
            <a:gdLst>
              <a:gd name="T0" fmla="*/ 242888 w 153"/>
              <a:gd name="T1" fmla="*/ 25400 h 49"/>
              <a:gd name="T2" fmla="*/ 242888 w 153"/>
              <a:gd name="T3" fmla="*/ 0 h 49"/>
              <a:gd name="T4" fmla="*/ 0 w 153"/>
              <a:gd name="T5" fmla="*/ 50800 h 49"/>
              <a:gd name="T6" fmla="*/ 0 w 153"/>
              <a:gd name="T7" fmla="*/ 50800 h 49"/>
              <a:gd name="T8" fmla="*/ 0 w 153"/>
              <a:gd name="T9" fmla="*/ 77787 h 49"/>
              <a:gd name="T10" fmla="*/ 0 w 153"/>
              <a:gd name="T11" fmla="*/ 77787 h 49"/>
              <a:gd name="T12" fmla="*/ 242888 w 153"/>
              <a:gd name="T13" fmla="*/ 25400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06" name="Freeform 96"/>
          <p:cNvSpPr>
            <a:spLocks/>
          </p:cNvSpPr>
          <p:nvPr/>
        </p:nvSpPr>
        <p:spPr bwMode="auto">
          <a:xfrm>
            <a:off x="4205288" y="4951414"/>
            <a:ext cx="500062" cy="65087"/>
          </a:xfrm>
          <a:custGeom>
            <a:avLst/>
            <a:gdLst>
              <a:gd name="T0" fmla="*/ 500062 w 315"/>
              <a:gd name="T1" fmla="*/ 26987 h 41"/>
              <a:gd name="T2" fmla="*/ 500062 w 315"/>
              <a:gd name="T3" fmla="*/ 0 h 41"/>
              <a:gd name="T4" fmla="*/ 0 w 315"/>
              <a:gd name="T5" fmla="*/ 39687 h 41"/>
              <a:gd name="T6" fmla="*/ 0 w 315"/>
              <a:gd name="T7" fmla="*/ 39687 h 41"/>
              <a:gd name="T8" fmla="*/ 0 w 315"/>
              <a:gd name="T9" fmla="*/ 65087 h 41"/>
              <a:gd name="T10" fmla="*/ 0 w 315"/>
              <a:gd name="T11" fmla="*/ 65087 h 41"/>
              <a:gd name="T12" fmla="*/ 500062 w 315"/>
              <a:gd name="T13" fmla="*/ 2698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07" name="Freeform 97"/>
          <p:cNvSpPr>
            <a:spLocks/>
          </p:cNvSpPr>
          <p:nvPr/>
        </p:nvSpPr>
        <p:spPr bwMode="auto">
          <a:xfrm>
            <a:off x="3690938" y="4926014"/>
            <a:ext cx="514350" cy="90487"/>
          </a:xfrm>
          <a:custGeom>
            <a:avLst/>
            <a:gdLst>
              <a:gd name="T0" fmla="*/ 514350 w 324"/>
              <a:gd name="T1" fmla="*/ 90487 h 57"/>
              <a:gd name="T2" fmla="*/ 514350 w 324"/>
              <a:gd name="T3" fmla="*/ 65087 h 57"/>
              <a:gd name="T4" fmla="*/ 0 w 324"/>
              <a:gd name="T5" fmla="*/ 0 h 57"/>
              <a:gd name="T6" fmla="*/ 0 w 324"/>
              <a:gd name="T7" fmla="*/ 25400 h 57"/>
              <a:gd name="T8" fmla="*/ 514350 w 324"/>
              <a:gd name="T9" fmla="*/ 9048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08" name="Freeform 98"/>
          <p:cNvSpPr>
            <a:spLocks/>
          </p:cNvSpPr>
          <p:nvPr/>
        </p:nvSpPr>
        <p:spPr bwMode="auto">
          <a:xfrm>
            <a:off x="5462589" y="4186239"/>
            <a:ext cx="28575" cy="26987"/>
          </a:xfrm>
          <a:custGeom>
            <a:avLst/>
            <a:gdLst>
              <a:gd name="T0" fmla="*/ 14288 w 18"/>
              <a:gd name="T1" fmla="*/ 26987 h 17"/>
              <a:gd name="T2" fmla="*/ 28575 w 18"/>
              <a:gd name="T3" fmla="*/ 14287 h 17"/>
              <a:gd name="T4" fmla="*/ 28575 w 18"/>
              <a:gd name="T5" fmla="*/ 0 h 17"/>
              <a:gd name="T6" fmla="*/ 28575 w 18"/>
              <a:gd name="T7" fmla="*/ 0 h 17"/>
              <a:gd name="T8" fmla="*/ 14288 w 18"/>
              <a:gd name="T9" fmla="*/ 0 h 17"/>
              <a:gd name="T10" fmla="*/ 14288 w 18"/>
              <a:gd name="T11" fmla="*/ 0 h 17"/>
              <a:gd name="T12" fmla="*/ 0 w 18"/>
              <a:gd name="T13" fmla="*/ 14287 h 17"/>
              <a:gd name="T14" fmla="*/ 14288 w 18"/>
              <a:gd name="T15" fmla="*/ 14287 h 17"/>
              <a:gd name="T16" fmla="*/ 14288 w 18"/>
              <a:gd name="T17" fmla="*/ 26987 h 17"/>
              <a:gd name="T18" fmla="*/ 14288 w 18"/>
              <a:gd name="T19" fmla="*/ 2698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09" name="Freeform 99"/>
          <p:cNvSpPr>
            <a:spLocks/>
          </p:cNvSpPr>
          <p:nvPr/>
        </p:nvSpPr>
        <p:spPr bwMode="auto">
          <a:xfrm>
            <a:off x="5419725" y="4200526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10" name="Freeform 100"/>
          <p:cNvSpPr>
            <a:spLocks/>
          </p:cNvSpPr>
          <p:nvPr/>
        </p:nvSpPr>
        <p:spPr bwMode="auto">
          <a:xfrm>
            <a:off x="5419725" y="4200526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11" name="Freeform 101"/>
          <p:cNvSpPr>
            <a:spLocks/>
          </p:cNvSpPr>
          <p:nvPr/>
        </p:nvSpPr>
        <p:spPr bwMode="auto">
          <a:xfrm>
            <a:off x="6191251" y="2293938"/>
            <a:ext cx="257175" cy="233362"/>
          </a:xfrm>
          <a:custGeom>
            <a:avLst/>
            <a:gdLst>
              <a:gd name="T0" fmla="*/ 257175 w 162"/>
              <a:gd name="T1" fmla="*/ 12700 h 147"/>
              <a:gd name="T2" fmla="*/ 228600 w 162"/>
              <a:gd name="T3" fmla="*/ 0 h 147"/>
              <a:gd name="T4" fmla="*/ 0 w 162"/>
              <a:gd name="T5" fmla="*/ 220662 h 147"/>
              <a:gd name="T6" fmla="*/ 0 w 162"/>
              <a:gd name="T7" fmla="*/ 220662 h 147"/>
              <a:gd name="T8" fmla="*/ 28575 w 162"/>
              <a:gd name="T9" fmla="*/ 233362 h 147"/>
              <a:gd name="T10" fmla="*/ 28575 w 162"/>
              <a:gd name="T11" fmla="*/ 233362 h 147"/>
              <a:gd name="T12" fmla="*/ 257175 w 162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12" name="Freeform 102"/>
          <p:cNvSpPr>
            <a:spLocks/>
          </p:cNvSpPr>
          <p:nvPr/>
        </p:nvSpPr>
        <p:spPr bwMode="auto">
          <a:xfrm>
            <a:off x="5991225" y="2514601"/>
            <a:ext cx="228600" cy="246063"/>
          </a:xfrm>
          <a:custGeom>
            <a:avLst/>
            <a:gdLst>
              <a:gd name="T0" fmla="*/ 228600 w 144"/>
              <a:gd name="T1" fmla="*/ 12700 h 155"/>
              <a:gd name="T2" fmla="*/ 200025 w 144"/>
              <a:gd name="T3" fmla="*/ 0 h 155"/>
              <a:gd name="T4" fmla="*/ 0 w 144"/>
              <a:gd name="T5" fmla="*/ 233363 h 155"/>
              <a:gd name="T6" fmla="*/ 0 w 144"/>
              <a:gd name="T7" fmla="*/ 233363 h 155"/>
              <a:gd name="T8" fmla="*/ 28575 w 144"/>
              <a:gd name="T9" fmla="*/ 246063 h 155"/>
              <a:gd name="T10" fmla="*/ 28575 w 144"/>
              <a:gd name="T11" fmla="*/ 246063 h 155"/>
              <a:gd name="T12" fmla="*/ 228600 w 144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13" name="Freeform 103"/>
          <p:cNvSpPr>
            <a:spLocks/>
          </p:cNvSpPr>
          <p:nvPr/>
        </p:nvSpPr>
        <p:spPr bwMode="auto">
          <a:xfrm>
            <a:off x="5819776" y="2747963"/>
            <a:ext cx="200025" cy="233362"/>
          </a:xfrm>
          <a:custGeom>
            <a:avLst/>
            <a:gdLst>
              <a:gd name="T0" fmla="*/ 200025 w 126"/>
              <a:gd name="T1" fmla="*/ 12700 h 147"/>
              <a:gd name="T2" fmla="*/ 171450 w 126"/>
              <a:gd name="T3" fmla="*/ 0 h 147"/>
              <a:gd name="T4" fmla="*/ 0 w 126"/>
              <a:gd name="T5" fmla="*/ 220662 h 147"/>
              <a:gd name="T6" fmla="*/ 0 w 126"/>
              <a:gd name="T7" fmla="*/ 220662 h 147"/>
              <a:gd name="T8" fmla="*/ 28575 w 126"/>
              <a:gd name="T9" fmla="*/ 233362 h 147"/>
              <a:gd name="T10" fmla="*/ 28575 w 126"/>
              <a:gd name="T11" fmla="*/ 233362 h 147"/>
              <a:gd name="T12" fmla="*/ 200025 w 126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14" name="Freeform 104"/>
          <p:cNvSpPr>
            <a:spLocks/>
          </p:cNvSpPr>
          <p:nvPr/>
        </p:nvSpPr>
        <p:spPr bwMode="auto">
          <a:xfrm>
            <a:off x="5691188" y="2968626"/>
            <a:ext cx="157162" cy="246063"/>
          </a:xfrm>
          <a:custGeom>
            <a:avLst/>
            <a:gdLst>
              <a:gd name="T0" fmla="*/ 157162 w 99"/>
              <a:gd name="T1" fmla="*/ 12700 h 155"/>
              <a:gd name="T2" fmla="*/ 128587 w 99"/>
              <a:gd name="T3" fmla="*/ 0 h 155"/>
              <a:gd name="T4" fmla="*/ 0 w 99"/>
              <a:gd name="T5" fmla="*/ 233363 h 155"/>
              <a:gd name="T6" fmla="*/ 0 w 99"/>
              <a:gd name="T7" fmla="*/ 233363 h 155"/>
              <a:gd name="T8" fmla="*/ 28575 w 99"/>
              <a:gd name="T9" fmla="*/ 246063 h 155"/>
              <a:gd name="T10" fmla="*/ 28575 w 99"/>
              <a:gd name="T11" fmla="*/ 246063 h 155"/>
              <a:gd name="T12" fmla="*/ 157162 w 99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15" name="Freeform 105"/>
          <p:cNvSpPr>
            <a:spLocks/>
          </p:cNvSpPr>
          <p:nvPr/>
        </p:nvSpPr>
        <p:spPr bwMode="auto">
          <a:xfrm>
            <a:off x="5576889" y="3201988"/>
            <a:ext cx="142875" cy="258762"/>
          </a:xfrm>
          <a:custGeom>
            <a:avLst/>
            <a:gdLst>
              <a:gd name="T0" fmla="*/ 142875 w 90"/>
              <a:gd name="T1" fmla="*/ 12700 h 163"/>
              <a:gd name="T2" fmla="*/ 114300 w 90"/>
              <a:gd name="T3" fmla="*/ 0 h 163"/>
              <a:gd name="T4" fmla="*/ 0 w 90"/>
              <a:gd name="T5" fmla="*/ 246062 h 163"/>
              <a:gd name="T6" fmla="*/ 0 w 90"/>
              <a:gd name="T7" fmla="*/ 246062 h 163"/>
              <a:gd name="T8" fmla="*/ 28575 w 90"/>
              <a:gd name="T9" fmla="*/ 258762 h 163"/>
              <a:gd name="T10" fmla="*/ 28575 w 90"/>
              <a:gd name="T11" fmla="*/ 258762 h 163"/>
              <a:gd name="T12" fmla="*/ 142875 w 90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16" name="Freeform 106"/>
          <p:cNvSpPr>
            <a:spLocks/>
          </p:cNvSpPr>
          <p:nvPr/>
        </p:nvSpPr>
        <p:spPr bwMode="auto">
          <a:xfrm>
            <a:off x="5505451" y="3448051"/>
            <a:ext cx="100013" cy="258763"/>
          </a:xfrm>
          <a:custGeom>
            <a:avLst/>
            <a:gdLst>
              <a:gd name="T0" fmla="*/ 100013 w 63"/>
              <a:gd name="T1" fmla="*/ 12700 h 163"/>
              <a:gd name="T2" fmla="*/ 71438 w 63"/>
              <a:gd name="T3" fmla="*/ 0 h 163"/>
              <a:gd name="T4" fmla="*/ 0 w 63"/>
              <a:gd name="T5" fmla="*/ 246063 h 163"/>
              <a:gd name="T6" fmla="*/ 0 w 63"/>
              <a:gd name="T7" fmla="*/ 246063 h 163"/>
              <a:gd name="T8" fmla="*/ 28575 w 63"/>
              <a:gd name="T9" fmla="*/ 246063 h 163"/>
              <a:gd name="T10" fmla="*/ 28575 w 63"/>
              <a:gd name="T11" fmla="*/ 258763 h 163"/>
              <a:gd name="T12" fmla="*/ 100013 w 63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17" name="Freeform 107"/>
          <p:cNvSpPr>
            <a:spLocks/>
          </p:cNvSpPr>
          <p:nvPr/>
        </p:nvSpPr>
        <p:spPr bwMode="auto">
          <a:xfrm>
            <a:off x="5462589" y="3694113"/>
            <a:ext cx="71437" cy="246062"/>
          </a:xfrm>
          <a:custGeom>
            <a:avLst/>
            <a:gdLst>
              <a:gd name="T0" fmla="*/ 71437 w 45"/>
              <a:gd name="T1" fmla="*/ 0 h 155"/>
              <a:gd name="T2" fmla="*/ 42862 w 45"/>
              <a:gd name="T3" fmla="*/ 0 h 155"/>
              <a:gd name="T4" fmla="*/ 0 w 45"/>
              <a:gd name="T5" fmla="*/ 246062 h 155"/>
              <a:gd name="T6" fmla="*/ 0 w 45"/>
              <a:gd name="T7" fmla="*/ 246062 h 155"/>
              <a:gd name="T8" fmla="*/ 28575 w 45"/>
              <a:gd name="T9" fmla="*/ 246062 h 155"/>
              <a:gd name="T10" fmla="*/ 28575 w 45"/>
              <a:gd name="T11" fmla="*/ 246062 h 155"/>
              <a:gd name="T12" fmla="*/ 71437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18" name="Rectangle 108"/>
          <p:cNvSpPr>
            <a:spLocks noChangeArrowheads="1"/>
          </p:cNvSpPr>
          <p:nvPr/>
        </p:nvSpPr>
        <p:spPr bwMode="auto">
          <a:xfrm>
            <a:off x="5462589" y="3940176"/>
            <a:ext cx="28575" cy="2460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19" name="Freeform 109"/>
          <p:cNvSpPr>
            <a:spLocks/>
          </p:cNvSpPr>
          <p:nvPr/>
        </p:nvSpPr>
        <p:spPr bwMode="auto">
          <a:xfrm>
            <a:off x="3548064" y="3641725"/>
            <a:ext cx="28575" cy="26988"/>
          </a:xfrm>
          <a:custGeom>
            <a:avLst/>
            <a:gdLst>
              <a:gd name="T0" fmla="*/ 0 w 18"/>
              <a:gd name="T1" fmla="*/ 14288 h 17"/>
              <a:gd name="T2" fmla="*/ 0 w 18"/>
              <a:gd name="T3" fmla="*/ 26988 h 17"/>
              <a:gd name="T4" fmla="*/ 14288 w 18"/>
              <a:gd name="T5" fmla="*/ 26988 h 17"/>
              <a:gd name="T6" fmla="*/ 14288 w 18"/>
              <a:gd name="T7" fmla="*/ 26988 h 17"/>
              <a:gd name="T8" fmla="*/ 28575 w 18"/>
              <a:gd name="T9" fmla="*/ 26988 h 17"/>
              <a:gd name="T10" fmla="*/ 28575 w 18"/>
              <a:gd name="T11" fmla="*/ 14288 h 17"/>
              <a:gd name="T12" fmla="*/ 14288 w 18"/>
              <a:gd name="T13" fmla="*/ 0 h 17"/>
              <a:gd name="T14" fmla="*/ 0 w 18"/>
              <a:gd name="T15" fmla="*/ 0 h 17"/>
              <a:gd name="T16" fmla="*/ 0 w 18"/>
              <a:gd name="T17" fmla="*/ 14288 h 17"/>
              <a:gd name="T18" fmla="*/ 0 w 18"/>
              <a:gd name="T19" fmla="*/ 142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20" name="Freeform 110"/>
          <p:cNvSpPr>
            <a:spLocks/>
          </p:cNvSpPr>
          <p:nvPr/>
        </p:nvSpPr>
        <p:spPr bwMode="auto">
          <a:xfrm>
            <a:off x="3348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7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21" name="Freeform 111"/>
          <p:cNvSpPr>
            <a:spLocks/>
          </p:cNvSpPr>
          <p:nvPr/>
        </p:nvSpPr>
        <p:spPr bwMode="auto">
          <a:xfrm>
            <a:off x="3348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7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22" name="Freeform 112"/>
          <p:cNvSpPr>
            <a:spLocks/>
          </p:cNvSpPr>
          <p:nvPr/>
        </p:nvSpPr>
        <p:spPr bwMode="auto">
          <a:xfrm>
            <a:off x="5062539" y="4303714"/>
            <a:ext cx="471487" cy="363537"/>
          </a:xfrm>
          <a:custGeom>
            <a:avLst/>
            <a:gdLst>
              <a:gd name="T0" fmla="*/ 457200 w 297"/>
              <a:gd name="T1" fmla="*/ 363537 h 229"/>
              <a:gd name="T2" fmla="*/ 471487 w 297"/>
              <a:gd name="T3" fmla="*/ 336550 h 229"/>
              <a:gd name="T4" fmla="*/ 14287 w 297"/>
              <a:gd name="T5" fmla="*/ 0 h 229"/>
              <a:gd name="T6" fmla="*/ 14287 w 297"/>
              <a:gd name="T7" fmla="*/ 0 h 229"/>
              <a:gd name="T8" fmla="*/ 0 w 297"/>
              <a:gd name="T9" fmla="*/ 25400 h 229"/>
              <a:gd name="T10" fmla="*/ 0 w 297"/>
              <a:gd name="T11" fmla="*/ 25400 h 229"/>
              <a:gd name="T12" fmla="*/ 457200 w 297"/>
              <a:gd name="T13" fmla="*/ 363537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23" name="Freeform 113"/>
          <p:cNvSpPr>
            <a:spLocks/>
          </p:cNvSpPr>
          <p:nvPr/>
        </p:nvSpPr>
        <p:spPr bwMode="auto">
          <a:xfrm>
            <a:off x="4591051" y="4030663"/>
            <a:ext cx="485775" cy="298450"/>
          </a:xfrm>
          <a:custGeom>
            <a:avLst/>
            <a:gdLst>
              <a:gd name="T0" fmla="*/ 471488 w 306"/>
              <a:gd name="T1" fmla="*/ 298450 h 188"/>
              <a:gd name="T2" fmla="*/ 485775 w 306"/>
              <a:gd name="T3" fmla="*/ 273050 h 188"/>
              <a:gd name="T4" fmla="*/ 14288 w 306"/>
              <a:gd name="T5" fmla="*/ 0 h 188"/>
              <a:gd name="T6" fmla="*/ 14288 w 306"/>
              <a:gd name="T7" fmla="*/ 0 h 188"/>
              <a:gd name="T8" fmla="*/ 0 w 306"/>
              <a:gd name="T9" fmla="*/ 26988 h 188"/>
              <a:gd name="T10" fmla="*/ 0 w 306"/>
              <a:gd name="T11" fmla="*/ 26988 h 188"/>
              <a:gd name="T12" fmla="*/ 471488 w 306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24" name="Freeform 114"/>
          <p:cNvSpPr>
            <a:spLocks/>
          </p:cNvSpPr>
          <p:nvPr/>
        </p:nvSpPr>
        <p:spPr bwMode="auto">
          <a:xfrm>
            <a:off x="4076700" y="3811588"/>
            <a:ext cx="528638" cy="246062"/>
          </a:xfrm>
          <a:custGeom>
            <a:avLst/>
            <a:gdLst>
              <a:gd name="T0" fmla="*/ 514350 w 333"/>
              <a:gd name="T1" fmla="*/ 246062 h 155"/>
              <a:gd name="T2" fmla="*/ 528638 w 333"/>
              <a:gd name="T3" fmla="*/ 219075 h 155"/>
              <a:gd name="T4" fmla="*/ 14288 w 333"/>
              <a:gd name="T5" fmla="*/ 0 h 155"/>
              <a:gd name="T6" fmla="*/ 14288 w 333"/>
              <a:gd name="T7" fmla="*/ 0 h 155"/>
              <a:gd name="T8" fmla="*/ 0 w 333"/>
              <a:gd name="T9" fmla="*/ 25400 h 155"/>
              <a:gd name="T10" fmla="*/ 0 w 333"/>
              <a:gd name="T11" fmla="*/ 25400 h 155"/>
              <a:gd name="T12" fmla="*/ 514350 w 333"/>
              <a:gd name="T13" fmla="*/ 2460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25" name="Freeform 115"/>
          <p:cNvSpPr>
            <a:spLocks/>
          </p:cNvSpPr>
          <p:nvPr/>
        </p:nvSpPr>
        <p:spPr bwMode="auto">
          <a:xfrm>
            <a:off x="3562350" y="3641726"/>
            <a:ext cx="528638" cy="195263"/>
          </a:xfrm>
          <a:custGeom>
            <a:avLst/>
            <a:gdLst>
              <a:gd name="T0" fmla="*/ 514350 w 333"/>
              <a:gd name="T1" fmla="*/ 195263 h 123"/>
              <a:gd name="T2" fmla="*/ 528638 w 333"/>
              <a:gd name="T3" fmla="*/ 169863 h 123"/>
              <a:gd name="T4" fmla="*/ 14288 w 333"/>
              <a:gd name="T5" fmla="*/ 0 h 123"/>
              <a:gd name="T6" fmla="*/ 0 w 333"/>
              <a:gd name="T7" fmla="*/ 26988 h 123"/>
              <a:gd name="T8" fmla="*/ 514350 w 333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26" name="Freeform 116"/>
          <p:cNvSpPr>
            <a:spLocks/>
          </p:cNvSpPr>
          <p:nvPr/>
        </p:nvSpPr>
        <p:spPr bwMode="auto">
          <a:xfrm>
            <a:off x="6477001" y="2747963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0 h 16"/>
              <a:gd name="T4" fmla="*/ 0 w 18"/>
              <a:gd name="T5" fmla="*/ 12700 h 16"/>
              <a:gd name="T6" fmla="*/ 0 w 18"/>
              <a:gd name="T7" fmla="*/ 12700 h 16"/>
              <a:gd name="T8" fmla="*/ 14288 w 18"/>
              <a:gd name="T9" fmla="*/ 25400 h 16"/>
              <a:gd name="T10" fmla="*/ 14288 w 18"/>
              <a:gd name="T11" fmla="*/ 12700 h 16"/>
              <a:gd name="T12" fmla="*/ 28575 w 18"/>
              <a:gd name="T13" fmla="*/ 0 h 16"/>
              <a:gd name="T14" fmla="*/ 14288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27" name="Freeform 117"/>
          <p:cNvSpPr>
            <a:spLocks/>
          </p:cNvSpPr>
          <p:nvPr/>
        </p:nvSpPr>
        <p:spPr bwMode="auto">
          <a:xfrm>
            <a:off x="6419850" y="2552701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28" name="Freeform 118"/>
          <p:cNvSpPr>
            <a:spLocks/>
          </p:cNvSpPr>
          <p:nvPr/>
        </p:nvSpPr>
        <p:spPr bwMode="auto">
          <a:xfrm>
            <a:off x="6419850" y="2552701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29" name="Freeform 119"/>
          <p:cNvSpPr>
            <a:spLocks/>
          </p:cNvSpPr>
          <p:nvPr/>
        </p:nvSpPr>
        <p:spPr bwMode="auto">
          <a:xfrm>
            <a:off x="5505451" y="4419601"/>
            <a:ext cx="257175" cy="233363"/>
          </a:xfrm>
          <a:custGeom>
            <a:avLst/>
            <a:gdLst>
              <a:gd name="T0" fmla="*/ 0 w 162"/>
              <a:gd name="T1" fmla="*/ 220663 h 147"/>
              <a:gd name="T2" fmla="*/ 28575 w 162"/>
              <a:gd name="T3" fmla="*/ 233363 h 147"/>
              <a:gd name="T4" fmla="*/ 257175 w 162"/>
              <a:gd name="T5" fmla="*/ 14288 h 147"/>
              <a:gd name="T6" fmla="*/ 257175 w 162"/>
              <a:gd name="T7" fmla="*/ 14288 h 147"/>
              <a:gd name="T8" fmla="*/ 228600 w 162"/>
              <a:gd name="T9" fmla="*/ 0 h 147"/>
              <a:gd name="T10" fmla="*/ 228600 w 162"/>
              <a:gd name="T11" fmla="*/ 0 h 147"/>
              <a:gd name="T12" fmla="*/ 0 w 162"/>
              <a:gd name="T13" fmla="*/ 220663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30" name="Freeform 120"/>
          <p:cNvSpPr>
            <a:spLocks/>
          </p:cNvSpPr>
          <p:nvPr/>
        </p:nvSpPr>
        <p:spPr bwMode="auto">
          <a:xfrm>
            <a:off x="5734050" y="4200526"/>
            <a:ext cx="228600" cy="233363"/>
          </a:xfrm>
          <a:custGeom>
            <a:avLst/>
            <a:gdLst>
              <a:gd name="T0" fmla="*/ 0 w 144"/>
              <a:gd name="T1" fmla="*/ 219075 h 147"/>
              <a:gd name="T2" fmla="*/ 28575 w 144"/>
              <a:gd name="T3" fmla="*/ 233363 h 147"/>
              <a:gd name="T4" fmla="*/ 228600 w 144"/>
              <a:gd name="T5" fmla="*/ 12700 h 147"/>
              <a:gd name="T6" fmla="*/ 228600 w 144"/>
              <a:gd name="T7" fmla="*/ 12700 h 147"/>
              <a:gd name="T8" fmla="*/ 200025 w 144"/>
              <a:gd name="T9" fmla="*/ 0 h 147"/>
              <a:gd name="T10" fmla="*/ 200025 w 144"/>
              <a:gd name="T11" fmla="*/ 0 h 147"/>
              <a:gd name="T12" fmla="*/ 0 w 144"/>
              <a:gd name="T13" fmla="*/ 21907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31" name="Freeform 121"/>
          <p:cNvSpPr>
            <a:spLocks/>
          </p:cNvSpPr>
          <p:nvPr/>
        </p:nvSpPr>
        <p:spPr bwMode="auto">
          <a:xfrm>
            <a:off x="5934076" y="3967163"/>
            <a:ext cx="200025" cy="246062"/>
          </a:xfrm>
          <a:custGeom>
            <a:avLst/>
            <a:gdLst>
              <a:gd name="T0" fmla="*/ 0 w 126"/>
              <a:gd name="T1" fmla="*/ 233362 h 155"/>
              <a:gd name="T2" fmla="*/ 28575 w 126"/>
              <a:gd name="T3" fmla="*/ 246062 h 155"/>
              <a:gd name="T4" fmla="*/ 200025 w 126"/>
              <a:gd name="T5" fmla="*/ 12700 h 155"/>
              <a:gd name="T6" fmla="*/ 200025 w 126"/>
              <a:gd name="T7" fmla="*/ 12700 h 155"/>
              <a:gd name="T8" fmla="*/ 171450 w 126"/>
              <a:gd name="T9" fmla="*/ 0 h 155"/>
              <a:gd name="T10" fmla="*/ 171450 w 126"/>
              <a:gd name="T11" fmla="*/ 0 h 155"/>
              <a:gd name="T12" fmla="*/ 0 w 126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32" name="Freeform 122"/>
          <p:cNvSpPr>
            <a:spLocks/>
          </p:cNvSpPr>
          <p:nvPr/>
        </p:nvSpPr>
        <p:spPr bwMode="auto">
          <a:xfrm>
            <a:off x="6105525" y="3733801"/>
            <a:ext cx="171450" cy="246063"/>
          </a:xfrm>
          <a:custGeom>
            <a:avLst/>
            <a:gdLst>
              <a:gd name="T0" fmla="*/ 0 w 108"/>
              <a:gd name="T1" fmla="*/ 233363 h 155"/>
              <a:gd name="T2" fmla="*/ 28575 w 108"/>
              <a:gd name="T3" fmla="*/ 246063 h 155"/>
              <a:gd name="T4" fmla="*/ 171450 w 108"/>
              <a:gd name="T5" fmla="*/ 12700 h 155"/>
              <a:gd name="T6" fmla="*/ 171450 w 108"/>
              <a:gd name="T7" fmla="*/ 12700 h 155"/>
              <a:gd name="T8" fmla="*/ 142875 w 108"/>
              <a:gd name="T9" fmla="*/ 0 h 155"/>
              <a:gd name="T10" fmla="*/ 142875 w 108"/>
              <a:gd name="T11" fmla="*/ 0 h 155"/>
              <a:gd name="T12" fmla="*/ 0 w 108"/>
              <a:gd name="T13" fmla="*/ 2333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33" name="Freeform 123"/>
          <p:cNvSpPr>
            <a:spLocks/>
          </p:cNvSpPr>
          <p:nvPr/>
        </p:nvSpPr>
        <p:spPr bwMode="auto">
          <a:xfrm>
            <a:off x="6248400" y="3500438"/>
            <a:ext cx="128588" cy="246062"/>
          </a:xfrm>
          <a:custGeom>
            <a:avLst/>
            <a:gdLst>
              <a:gd name="T0" fmla="*/ 0 w 81"/>
              <a:gd name="T1" fmla="*/ 233362 h 155"/>
              <a:gd name="T2" fmla="*/ 28575 w 81"/>
              <a:gd name="T3" fmla="*/ 246062 h 155"/>
              <a:gd name="T4" fmla="*/ 128588 w 81"/>
              <a:gd name="T5" fmla="*/ 12700 h 155"/>
              <a:gd name="T6" fmla="*/ 128588 w 81"/>
              <a:gd name="T7" fmla="*/ 12700 h 155"/>
              <a:gd name="T8" fmla="*/ 100013 w 81"/>
              <a:gd name="T9" fmla="*/ 0 h 155"/>
              <a:gd name="T10" fmla="*/ 100013 w 81"/>
              <a:gd name="T11" fmla="*/ 0 h 155"/>
              <a:gd name="T12" fmla="*/ 0 w 81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34" name="Freeform 124"/>
          <p:cNvSpPr>
            <a:spLocks/>
          </p:cNvSpPr>
          <p:nvPr/>
        </p:nvSpPr>
        <p:spPr bwMode="auto">
          <a:xfrm>
            <a:off x="6348413" y="3252788"/>
            <a:ext cx="100012" cy="260350"/>
          </a:xfrm>
          <a:custGeom>
            <a:avLst/>
            <a:gdLst>
              <a:gd name="T0" fmla="*/ 0 w 63"/>
              <a:gd name="T1" fmla="*/ 247650 h 164"/>
              <a:gd name="T2" fmla="*/ 28575 w 63"/>
              <a:gd name="T3" fmla="*/ 260350 h 164"/>
              <a:gd name="T4" fmla="*/ 100012 w 63"/>
              <a:gd name="T5" fmla="*/ 14288 h 164"/>
              <a:gd name="T6" fmla="*/ 100012 w 63"/>
              <a:gd name="T7" fmla="*/ 0 h 164"/>
              <a:gd name="T8" fmla="*/ 71437 w 63"/>
              <a:gd name="T9" fmla="*/ 0 h 164"/>
              <a:gd name="T10" fmla="*/ 71437 w 63"/>
              <a:gd name="T11" fmla="*/ 0 h 164"/>
              <a:gd name="T12" fmla="*/ 0 w 63"/>
              <a:gd name="T13" fmla="*/ 24765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35" name="Freeform 125"/>
          <p:cNvSpPr>
            <a:spLocks/>
          </p:cNvSpPr>
          <p:nvPr/>
        </p:nvSpPr>
        <p:spPr bwMode="auto">
          <a:xfrm>
            <a:off x="6419850" y="3006726"/>
            <a:ext cx="71438" cy="246063"/>
          </a:xfrm>
          <a:custGeom>
            <a:avLst/>
            <a:gdLst>
              <a:gd name="T0" fmla="*/ 0 w 45"/>
              <a:gd name="T1" fmla="*/ 246063 h 155"/>
              <a:gd name="T2" fmla="*/ 28575 w 45"/>
              <a:gd name="T3" fmla="*/ 246063 h 155"/>
              <a:gd name="T4" fmla="*/ 71438 w 45"/>
              <a:gd name="T5" fmla="*/ 0 h 155"/>
              <a:gd name="T6" fmla="*/ 71438 w 45"/>
              <a:gd name="T7" fmla="*/ 0 h 155"/>
              <a:gd name="T8" fmla="*/ 42863 w 45"/>
              <a:gd name="T9" fmla="*/ 0 h 155"/>
              <a:gd name="T10" fmla="*/ 42863 w 45"/>
              <a:gd name="T11" fmla="*/ 0 h 155"/>
              <a:gd name="T12" fmla="*/ 0 w 45"/>
              <a:gd name="T13" fmla="*/ 2460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36" name="Rectangle 126"/>
          <p:cNvSpPr>
            <a:spLocks noChangeArrowheads="1"/>
          </p:cNvSpPr>
          <p:nvPr/>
        </p:nvSpPr>
        <p:spPr bwMode="auto">
          <a:xfrm>
            <a:off x="6462714" y="2747963"/>
            <a:ext cx="28575" cy="258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37" name="Freeform 127"/>
          <p:cNvSpPr>
            <a:spLocks/>
          </p:cNvSpPr>
          <p:nvPr/>
        </p:nvSpPr>
        <p:spPr bwMode="auto">
          <a:xfrm>
            <a:off x="8462964" y="5199063"/>
            <a:ext cx="14287" cy="12700"/>
          </a:xfrm>
          <a:custGeom>
            <a:avLst/>
            <a:gdLst>
              <a:gd name="T0" fmla="*/ 0 w 9"/>
              <a:gd name="T1" fmla="*/ 12700 h 8"/>
              <a:gd name="T2" fmla="*/ 14287 w 9"/>
              <a:gd name="T3" fmla="*/ 12700 h 8"/>
              <a:gd name="T4" fmla="*/ 14287 w 9"/>
              <a:gd name="T5" fmla="*/ 12700 h 8"/>
              <a:gd name="T6" fmla="*/ 14287 w 9"/>
              <a:gd name="T7" fmla="*/ 0 h 8"/>
              <a:gd name="T8" fmla="*/ 14287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12700 h 8"/>
              <a:gd name="T16" fmla="*/ 0 w 9"/>
              <a:gd name="T17" fmla="*/ 12700 h 8"/>
              <a:gd name="T18" fmla="*/ 0 w 9"/>
              <a:gd name="T19" fmla="*/ 12700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38" name="Freeform 128"/>
          <p:cNvSpPr>
            <a:spLocks/>
          </p:cNvSpPr>
          <p:nvPr/>
        </p:nvSpPr>
        <p:spPr bwMode="auto">
          <a:xfrm>
            <a:off x="8405813" y="5199064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39" name="Freeform 129"/>
          <p:cNvSpPr>
            <a:spLocks/>
          </p:cNvSpPr>
          <p:nvPr/>
        </p:nvSpPr>
        <p:spPr bwMode="auto">
          <a:xfrm>
            <a:off x="8405813" y="5199064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40" name="Freeform 130"/>
          <p:cNvSpPr>
            <a:spLocks/>
          </p:cNvSpPr>
          <p:nvPr/>
        </p:nvSpPr>
        <p:spPr bwMode="auto">
          <a:xfrm>
            <a:off x="8534400" y="2825750"/>
            <a:ext cx="114300" cy="311150"/>
          </a:xfrm>
          <a:custGeom>
            <a:avLst/>
            <a:gdLst>
              <a:gd name="T0" fmla="*/ 28575 w 72"/>
              <a:gd name="T1" fmla="*/ 0 h 196"/>
              <a:gd name="T2" fmla="*/ 0 w 72"/>
              <a:gd name="T3" fmla="*/ 12700 h 196"/>
              <a:gd name="T4" fmla="*/ 85725 w 72"/>
              <a:gd name="T5" fmla="*/ 311150 h 196"/>
              <a:gd name="T6" fmla="*/ 85725 w 72"/>
              <a:gd name="T7" fmla="*/ 298450 h 196"/>
              <a:gd name="T8" fmla="*/ 114300 w 72"/>
              <a:gd name="T9" fmla="*/ 298450 h 196"/>
              <a:gd name="T10" fmla="*/ 114300 w 72"/>
              <a:gd name="T11" fmla="*/ 298450 h 196"/>
              <a:gd name="T12" fmla="*/ 28575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41" name="Freeform 131"/>
          <p:cNvSpPr>
            <a:spLocks/>
          </p:cNvSpPr>
          <p:nvPr/>
        </p:nvSpPr>
        <p:spPr bwMode="auto">
          <a:xfrm>
            <a:off x="8620126" y="3124200"/>
            <a:ext cx="85725" cy="298450"/>
          </a:xfrm>
          <a:custGeom>
            <a:avLst/>
            <a:gdLst>
              <a:gd name="T0" fmla="*/ 28575 w 54"/>
              <a:gd name="T1" fmla="*/ 0 h 188"/>
              <a:gd name="T2" fmla="*/ 0 w 54"/>
              <a:gd name="T3" fmla="*/ 0 h 188"/>
              <a:gd name="T4" fmla="*/ 57150 w 54"/>
              <a:gd name="T5" fmla="*/ 298450 h 188"/>
              <a:gd name="T6" fmla="*/ 57150 w 54"/>
              <a:gd name="T7" fmla="*/ 298450 h 188"/>
              <a:gd name="T8" fmla="*/ 85725 w 54"/>
              <a:gd name="T9" fmla="*/ 298450 h 188"/>
              <a:gd name="T10" fmla="*/ 85725 w 54"/>
              <a:gd name="T11" fmla="*/ 298450 h 188"/>
              <a:gd name="T12" fmla="*/ 28575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42" name="Freeform 132"/>
          <p:cNvSpPr>
            <a:spLocks/>
          </p:cNvSpPr>
          <p:nvPr/>
        </p:nvSpPr>
        <p:spPr bwMode="auto">
          <a:xfrm>
            <a:off x="8677276" y="3422651"/>
            <a:ext cx="42863" cy="595313"/>
          </a:xfrm>
          <a:custGeom>
            <a:avLst/>
            <a:gdLst>
              <a:gd name="T0" fmla="*/ 28575 w 27"/>
              <a:gd name="T1" fmla="*/ 0 h 375"/>
              <a:gd name="T2" fmla="*/ 0 w 27"/>
              <a:gd name="T3" fmla="*/ 0 h 375"/>
              <a:gd name="T4" fmla="*/ 14288 w 27"/>
              <a:gd name="T5" fmla="*/ 595313 h 375"/>
              <a:gd name="T6" fmla="*/ 14288 w 27"/>
              <a:gd name="T7" fmla="*/ 595313 h 375"/>
              <a:gd name="T8" fmla="*/ 42863 w 27"/>
              <a:gd name="T9" fmla="*/ 595313 h 375"/>
              <a:gd name="T10" fmla="*/ 42863 w 27"/>
              <a:gd name="T11" fmla="*/ 595313 h 375"/>
              <a:gd name="T12" fmla="*/ 28575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43" name="Freeform 133"/>
          <p:cNvSpPr>
            <a:spLocks/>
          </p:cNvSpPr>
          <p:nvPr/>
        </p:nvSpPr>
        <p:spPr bwMode="auto">
          <a:xfrm>
            <a:off x="8620126" y="4017963"/>
            <a:ext cx="100013" cy="609600"/>
          </a:xfrm>
          <a:custGeom>
            <a:avLst/>
            <a:gdLst>
              <a:gd name="T0" fmla="*/ 100013 w 63"/>
              <a:gd name="T1" fmla="*/ 0 h 384"/>
              <a:gd name="T2" fmla="*/ 71438 w 63"/>
              <a:gd name="T3" fmla="*/ 0 h 384"/>
              <a:gd name="T4" fmla="*/ 0 w 63"/>
              <a:gd name="T5" fmla="*/ 596900 h 384"/>
              <a:gd name="T6" fmla="*/ 0 w 63"/>
              <a:gd name="T7" fmla="*/ 596900 h 384"/>
              <a:gd name="T8" fmla="*/ 28575 w 63"/>
              <a:gd name="T9" fmla="*/ 609600 h 384"/>
              <a:gd name="T10" fmla="*/ 28575 w 63"/>
              <a:gd name="T11" fmla="*/ 596900 h 384"/>
              <a:gd name="T12" fmla="*/ 10001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44" name="Freeform 134"/>
          <p:cNvSpPr>
            <a:spLocks/>
          </p:cNvSpPr>
          <p:nvPr/>
        </p:nvSpPr>
        <p:spPr bwMode="auto">
          <a:xfrm>
            <a:off x="8448676" y="4614863"/>
            <a:ext cx="200025" cy="596900"/>
          </a:xfrm>
          <a:custGeom>
            <a:avLst/>
            <a:gdLst>
              <a:gd name="T0" fmla="*/ 200025 w 126"/>
              <a:gd name="T1" fmla="*/ 12700 h 376"/>
              <a:gd name="T2" fmla="*/ 171450 w 126"/>
              <a:gd name="T3" fmla="*/ 0 h 376"/>
              <a:gd name="T4" fmla="*/ 0 w 126"/>
              <a:gd name="T5" fmla="*/ 584200 h 376"/>
              <a:gd name="T6" fmla="*/ 28575 w 126"/>
              <a:gd name="T7" fmla="*/ 596900 h 376"/>
              <a:gd name="T8" fmla="*/ 200025 w 126"/>
              <a:gd name="T9" fmla="*/ 12700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45" name="Oval 135"/>
          <p:cNvSpPr>
            <a:spLocks noChangeArrowheads="1"/>
          </p:cNvSpPr>
          <p:nvPr/>
        </p:nvSpPr>
        <p:spPr bwMode="auto">
          <a:xfrm>
            <a:off x="8148638" y="2592389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46" name="Oval 136"/>
          <p:cNvSpPr>
            <a:spLocks noChangeArrowheads="1"/>
          </p:cNvSpPr>
          <p:nvPr/>
        </p:nvSpPr>
        <p:spPr bwMode="auto">
          <a:xfrm>
            <a:off x="8148638" y="2593976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47" name="Rectangle 137"/>
          <p:cNvSpPr>
            <a:spLocks noChangeArrowheads="1"/>
          </p:cNvSpPr>
          <p:nvPr/>
        </p:nvSpPr>
        <p:spPr bwMode="auto">
          <a:xfrm>
            <a:off x="8320089" y="2708275"/>
            <a:ext cx="40716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JFK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7548" name="Freeform 138"/>
          <p:cNvSpPr>
            <a:spLocks/>
          </p:cNvSpPr>
          <p:nvPr/>
        </p:nvSpPr>
        <p:spPr bwMode="auto">
          <a:xfrm>
            <a:off x="5948364" y="4964114"/>
            <a:ext cx="28575" cy="26987"/>
          </a:xfrm>
          <a:custGeom>
            <a:avLst/>
            <a:gdLst>
              <a:gd name="T0" fmla="*/ 14288 w 18"/>
              <a:gd name="T1" fmla="*/ 0 h 17"/>
              <a:gd name="T2" fmla="*/ 0 w 18"/>
              <a:gd name="T3" fmla="*/ 14287 h 17"/>
              <a:gd name="T4" fmla="*/ 14288 w 18"/>
              <a:gd name="T5" fmla="*/ 14287 h 17"/>
              <a:gd name="T6" fmla="*/ 14288 w 18"/>
              <a:gd name="T7" fmla="*/ 26987 h 17"/>
              <a:gd name="T8" fmla="*/ 28575 w 18"/>
              <a:gd name="T9" fmla="*/ 14287 h 17"/>
              <a:gd name="T10" fmla="*/ 28575 w 18"/>
              <a:gd name="T11" fmla="*/ 14287 h 17"/>
              <a:gd name="T12" fmla="*/ 28575 w 18"/>
              <a:gd name="T13" fmla="*/ 0 h 17"/>
              <a:gd name="T14" fmla="*/ 14288 w 18"/>
              <a:gd name="T15" fmla="*/ 0 h 17"/>
              <a:gd name="T16" fmla="*/ 14288 w 18"/>
              <a:gd name="T17" fmla="*/ 0 h 17"/>
              <a:gd name="T18" fmla="*/ 14288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49" name="Freeform 139"/>
          <p:cNvSpPr>
            <a:spLocks/>
          </p:cNvSpPr>
          <p:nvPr/>
        </p:nvSpPr>
        <p:spPr bwMode="auto">
          <a:xfrm>
            <a:off x="5819775" y="4822826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50" name="Freeform 140"/>
          <p:cNvSpPr>
            <a:spLocks/>
          </p:cNvSpPr>
          <p:nvPr/>
        </p:nvSpPr>
        <p:spPr bwMode="auto">
          <a:xfrm>
            <a:off x="5819775" y="4822826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51" name="Freeform 141"/>
          <p:cNvSpPr>
            <a:spLocks/>
          </p:cNvSpPr>
          <p:nvPr/>
        </p:nvSpPr>
        <p:spPr bwMode="auto">
          <a:xfrm>
            <a:off x="8034339" y="5626100"/>
            <a:ext cx="357187" cy="65088"/>
          </a:xfrm>
          <a:custGeom>
            <a:avLst/>
            <a:gdLst>
              <a:gd name="T0" fmla="*/ 357187 w 225"/>
              <a:gd name="T1" fmla="*/ 25400 h 41"/>
              <a:gd name="T2" fmla="*/ 357187 w 225"/>
              <a:gd name="T3" fmla="*/ 0 h 41"/>
              <a:gd name="T4" fmla="*/ 0 w 225"/>
              <a:gd name="T5" fmla="*/ 39688 h 41"/>
              <a:gd name="T6" fmla="*/ 0 w 225"/>
              <a:gd name="T7" fmla="*/ 39688 h 41"/>
              <a:gd name="T8" fmla="*/ 0 w 225"/>
              <a:gd name="T9" fmla="*/ 65088 h 41"/>
              <a:gd name="T10" fmla="*/ 0 w 225"/>
              <a:gd name="T11" fmla="*/ 65088 h 41"/>
              <a:gd name="T12" fmla="*/ 357187 w 225"/>
              <a:gd name="T13" fmla="*/ 25400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52" name="Freeform 142"/>
          <p:cNvSpPr>
            <a:spLocks/>
          </p:cNvSpPr>
          <p:nvPr/>
        </p:nvSpPr>
        <p:spPr bwMode="auto">
          <a:xfrm>
            <a:off x="7677150" y="5665788"/>
            <a:ext cx="357188" cy="25400"/>
          </a:xfrm>
          <a:custGeom>
            <a:avLst/>
            <a:gdLst>
              <a:gd name="T0" fmla="*/ 357188 w 225"/>
              <a:gd name="T1" fmla="*/ 25400 h 16"/>
              <a:gd name="T2" fmla="*/ 357188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25400 h 16"/>
              <a:gd name="T10" fmla="*/ 0 w 225"/>
              <a:gd name="T11" fmla="*/ 25400 h 16"/>
              <a:gd name="T12" fmla="*/ 357188 w 225"/>
              <a:gd name="T13" fmla="*/ 2540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53" name="Freeform 143"/>
          <p:cNvSpPr>
            <a:spLocks/>
          </p:cNvSpPr>
          <p:nvPr/>
        </p:nvSpPr>
        <p:spPr bwMode="auto">
          <a:xfrm>
            <a:off x="7334250" y="5626100"/>
            <a:ext cx="342900" cy="65088"/>
          </a:xfrm>
          <a:custGeom>
            <a:avLst/>
            <a:gdLst>
              <a:gd name="T0" fmla="*/ 342900 w 216"/>
              <a:gd name="T1" fmla="*/ 65088 h 41"/>
              <a:gd name="T2" fmla="*/ 342900 w 216"/>
              <a:gd name="T3" fmla="*/ 39688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25400 h 41"/>
              <a:gd name="T10" fmla="*/ 0 w 216"/>
              <a:gd name="T11" fmla="*/ 25400 h 41"/>
              <a:gd name="T12" fmla="*/ 342900 w 216"/>
              <a:gd name="T13" fmla="*/ 650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54" name="Freeform 144"/>
          <p:cNvSpPr>
            <a:spLocks/>
          </p:cNvSpPr>
          <p:nvPr/>
        </p:nvSpPr>
        <p:spPr bwMode="auto">
          <a:xfrm>
            <a:off x="7005638" y="5561014"/>
            <a:ext cx="328612" cy="90487"/>
          </a:xfrm>
          <a:custGeom>
            <a:avLst/>
            <a:gdLst>
              <a:gd name="T0" fmla="*/ 328612 w 207"/>
              <a:gd name="T1" fmla="*/ 90487 h 57"/>
              <a:gd name="T2" fmla="*/ 328612 w 207"/>
              <a:gd name="T3" fmla="*/ 65087 h 57"/>
              <a:gd name="T4" fmla="*/ 0 w 207"/>
              <a:gd name="T5" fmla="*/ 0 h 57"/>
              <a:gd name="T6" fmla="*/ 14287 w 207"/>
              <a:gd name="T7" fmla="*/ 0 h 57"/>
              <a:gd name="T8" fmla="*/ 0 w 207"/>
              <a:gd name="T9" fmla="*/ 26987 h 57"/>
              <a:gd name="T10" fmla="*/ 0 w 207"/>
              <a:gd name="T11" fmla="*/ 26987 h 57"/>
              <a:gd name="T12" fmla="*/ 328612 w 207"/>
              <a:gd name="T13" fmla="*/ 9048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55" name="Freeform 145"/>
          <p:cNvSpPr>
            <a:spLocks/>
          </p:cNvSpPr>
          <p:nvPr/>
        </p:nvSpPr>
        <p:spPr bwMode="auto">
          <a:xfrm>
            <a:off x="6705601" y="5457826"/>
            <a:ext cx="314325" cy="130175"/>
          </a:xfrm>
          <a:custGeom>
            <a:avLst/>
            <a:gdLst>
              <a:gd name="T0" fmla="*/ 300038 w 198"/>
              <a:gd name="T1" fmla="*/ 130175 h 82"/>
              <a:gd name="T2" fmla="*/ 314325 w 198"/>
              <a:gd name="T3" fmla="*/ 103188 h 82"/>
              <a:gd name="T4" fmla="*/ 14288 w 198"/>
              <a:gd name="T5" fmla="*/ 0 h 82"/>
              <a:gd name="T6" fmla="*/ 14288 w 198"/>
              <a:gd name="T7" fmla="*/ 0 h 82"/>
              <a:gd name="T8" fmla="*/ 0 w 198"/>
              <a:gd name="T9" fmla="*/ 25400 h 82"/>
              <a:gd name="T10" fmla="*/ 0 w 198"/>
              <a:gd name="T11" fmla="*/ 25400 h 82"/>
              <a:gd name="T12" fmla="*/ 300038 w 198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56" name="Freeform 146"/>
          <p:cNvSpPr>
            <a:spLocks/>
          </p:cNvSpPr>
          <p:nvPr/>
        </p:nvSpPr>
        <p:spPr bwMode="auto">
          <a:xfrm>
            <a:off x="6419850" y="5327651"/>
            <a:ext cx="300038" cy="155575"/>
          </a:xfrm>
          <a:custGeom>
            <a:avLst/>
            <a:gdLst>
              <a:gd name="T0" fmla="*/ 285750 w 189"/>
              <a:gd name="T1" fmla="*/ 155575 h 98"/>
              <a:gd name="T2" fmla="*/ 300038 w 189"/>
              <a:gd name="T3" fmla="*/ 130175 h 98"/>
              <a:gd name="T4" fmla="*/ 14288 w 189"/>
              <a:gd name="T5" fmla="*/ 0 h 98"/>
              <a:gd name="T6" fmla="*/ 14288 w 189"/>
              <a:gd name="T7" fmla="*/ 0 h 98"/>
              <a:gd name="T8" fmla="*/ 0 w 189"/>
              <a:gd name="T9" fmla="*/ 26988 h 98"/>
              <a:gd name="T10" fmla="*/ 0 w 189"/>
              <a:gd name="T11" fmla="*/ 26988 h 98"/>
              <a:gd name="T12" fmla="*/ 285750 w 189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57" name="Freeform 147"/>
          <p:cNvSpPr>
            <a:spLocks/>
          </p:cNvSpPr>
          <p:nvPr/>
        </p:nvSpPr>
        <p:spPr bwMode="auto">
          <a:xfrm>
            <a:off x="6162676" y="5159376"/>
            <a:ext cx="271463" cy="195263"/>
          </a:xfrm>
          <a:custGeom>
            <a:avLst/>
            <a:gdLst>
              <a:gd name="T0" fmla="*/ 257175 w 171"/>
              <a:gd name="T1" fmla="*/ 195263 h 123"/>
              <a:gd name="T2" fmla="*/ 271463 w 171"/>
              <a:gd name="T3" fmla="*/ 168275 h 123"/>
              <a:gd name="T4" fmla="*/ 28575 w 171"/>
              <a:gd name="T5" fmla="*/ 0 h 123"/>
              <a:gd name="T6" fmla="*/ 28575 w 171"/>
              <a:gd name="T7" fmla="*/ 12700 h 123"/>
              <a:gd name="T8" fmla="*/ 0 w 171"/>
              <a:gd name="T9" fmla="*/ 25400 h 123"/>
              <a:gd name="T10" fmla="*/ 14288 w 171"/>
              <a:gd name="T11" fmla="*/ 25400 h 123"/>
              <a:gd name="T12" fmla="*/ 257175 w 171"/>
              <a:gd name="T13" fmla="*/ 19526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58" name="Freeform 148"/>
          <p:cNvSpPr>
            <a:spLocks/>
          </p:cNvSpPr>
          <p:nvPr/>
        </p:nvSpPr>
        <p:spPr bwMode="auto">
          <a:xfrm>
            <a:off x="5948364" y="4964113"/>
            <a:ext cx="242887" cy="220662"/>
          </a:xfrm>
          <a:custGeom>
            <a:avLst/>
            <a:gdLst>
              <a:gd name="T0" fmla="*/ 214312 w 153"/>
              <a:gd name="T1" fmla="*/ 220662 h 139"/>
              <a:gd name="T2" fmla="*/ 242887 w 153"/>
              <a:gd name="T3" fmla="*/ 207962 h 139"/>
              <a:gd name="T4" fmla="*/ 28575 w 153"/>
              <a:gd name="T5" fmla="*/ 0 h 139"/>
              <a:gd name="T6" fmla="*/ 0 w 153"/>
              <a:gd name="T7" fmla="*/ 14287 h 139"/>
              <a:gd name="T8" fmla="*/ 214312 w 153"/>
              <a:gd name="T9" fmla="*/ 220662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559" name="Oval 149"/>
          <p:cNvSpPr>
            <a:spLocks noChangeArrowheads="1"/>
          </p:cNvSpPr>
          <p:nvPr/>
        </p:nvSpPr>
        <p:spPr bwMode="auto">
          <a:xfrm>
            <a:off x="8734425" y="1503364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60" name="Oval 150"/>
          <p:cNvSpPr>
            <a:spLocks noChangeArrowheads="1"/>
          </p:cNvSpPr>
          <p:nvPr/>
        </p:nvSpPr>
        <p:spPr bwMode="auto">
          <a:xfrm>
            <a:off x="8734425" y="1504951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61" name="Rectangle 151"/>
          <p:cNvSpPr>
            <a:spLocks noChangeArrowheads="1"/>
          </p:cNvSpPr>
          <p:nvPr/>
        </p:nvSpPr>
        <p:spPr bwMode="auto">
          <a:xfrm>
            <a:off x="8877301" y="1619250"/>
            <a:ext cx="47448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BOS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7562" name="Oval 152"/>
          <p:cNvSpPr>
            <a:spLocks noChangeArrowheads="1"/>
          </p:cNvSpPr>
          <p:nvPr/>
        </p:nvSpPr>
        <p:spPr bwMode="auto">
          <a:xfrm>
            <a:off x="7991475" y="5418139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63" name="Oval 153"/>
          <p:cNvSpPr>
            <a:spLocks noChangeArrowheads="1"/>
          </p:cNvSpPr>
          <p:nvPr/>
        </p:nvSpPr>
        <p:spPr bwMode="auto">
          <a:xfrm>
            <a:off x="7991475" y="5421314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64" name="Rectangle 154"/>
          <p:cNvSpPr>
            <a:spLocks noChangeArrowheads="1"/>
          </p:cNvSpPr>
          <p:nvPr/>
        </p:nvSpPr>
        <p:spPr bwMode="auto">
          <a:xfrm>
            <a:off x="8134351" y="5521325"/>
            <a:ext cx="47448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MIA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7565" name="Oval 155"/>
          <p:cNvSpPr>
            <a:spLocks noChangeArrowheads="1"/>
          </p:cNvSpPr>
          <p:nvPr/>
        </p:nvSpPr>
        <p:spPr bwMode="auto">
          <a:xfrm>
            <a:off x="6076950" y="2085976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66" name="Oval 156"/>
          <p:cNvSpPr>
            <a:spLocks noChangeArrowheads="1"/>
          </p:cNvSpPr>
          <p:nvPr/>
        </p:nvSpPr>
        <p:spPr bwMode="auto">
          <a:xfrm>
            <a:off x="6076950" y="2089151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67" name="Rectangle 157"/>
          <p:cNvSpPr>
            <a:spLocks noChangeArrowheads="1"/>
          </p:cNvSpPr>
          <p:nvPr/>
        </p:nvSpPr>
        <p:spPr bwMode="auto">
          <a:xfrm>
            <a:off x="6191250" y="2201863"/>
            <a:ext cx="51456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ORD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7568" name="Oval 158"/>
          <p:cNvSpPr>
            <a:spLocks noChangeArrowheads="1"/>
          </p:cNvSpPr>
          <p:nvPr/>
        </p:nvSpPr>
        <p:spPr bwMode="auto">
          <a:xfrm>
            <a:off x="2647950" y="4667250"/>
            <a:ext cx="800100" cy="4397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69" name="Oval 159"/>
          <p:cNvSpPr>
            <a:spLocks noChangeArrowheads="1"/>
          </p:cNvSpPr>
          <p:nvPr/>
        </p:nvSpPr>
        <p:spPr bwMode="auto">
          <a:xfrm>
            <a:off x="2647950" y="4668838"/>
            <a:ext cx="800100" cy="436562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70" name="Rectangle 160"/>
          <p:cNvSpPr>
            <a:spLocks noChangeArrowheads="1"/>
          </p:cNvSpPr>
          <p:nvPr/>
        </p:nvSpPr>
        <p:spPr bwMode="auto">
          <a:xfrm>
            <a:off x="2776538" y="4783138"/>
            <a:ext cx="50174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LAX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7571" name="Oval 161"/>
          <p:cNvSpPr>
            <a:spLocks noChangeArrowheads="1"/>
          </p:cNvSpPr>
          <p:nvPr/>
        </p:nvSpPr>
        <p:spPr bwMode="auto">
          <a:xfrm>
            <a:off x="5119689" y="4419601"/>
            <a:ext cx="814387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72" name="Oval 162"/>
          <p:cNvSpPr>
            <a:spLocks noChangeArrowheads="1"/>
          </p:cNvSpPr>
          <p:nvPr/>
        </p:nvSpPr>
        <p:spPr bwMode="auto">
          <a:xfrm>
            <a:off x="5119689" y="4422776"/>
            <a:ext cx="814387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73" name="Rectangle 163"/>
          <p:cNvSpPr>
            <a:spLocks noChangeArrowheads="1"/>
          </p:cNvSpPr>
          <p:nvPr/>
        </p:nvSpPr>
        <p:spPr bwMode="auto">
          <a:xfrm>
            <a:off x="5233989" y="4537075"/>
            <a:ext cx="54181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DFW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7574" name="Oval 164"/>
          <p:cNvSpPr>
            <a:spLocks noChangeArrowheads="1"/>
          </p:cNvSpPr>
          <p:nvPr/>
        </p:nvSpPr>
        <p:spPr bwMode="auto">
          <a:xfrm>
            <a:off x="2462213" y="3370264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75" name="Oval 165"/>
          <p:cNvSpPr>
            <a:spLocks noChangeArrowheads="1"/>
          </p:cNvSpPr>
          <p:nvPr/>
        </p:nvSpPr>
        <p:spPr bwMode="auto">
          <a:xfrm>
            <a:off x="2462213" y="3373439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76" name="Rectangle 166"/>
          <p:cNvSpPr>
            <a:spLocks noChangeArrowheads="1"/>
          </p:cNvSpPr>
          <p:nvPr/>
        </p:nvSpPr>
        <p:spPr bwMode="auto">
          <a:xfrm>
            <a:off x="2605089" y="3486150"/>
            <a:ext cx="44884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SFO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7577" name="Rectangle 167"/>
          <p:cNvSpPr>
            <a:spLocks noChangeArrowheads="1"/>
          </p:cNvSpPr>
          <p:nvPr/>
        </p:nvSpPr>
        <p:spPr bwMode="auto">
          <a:xfrm>
            <a:off x="2390775" y="2890838"/>
            <a:ext cx="400050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78" name="Rectangle 168"/>
          <p:cNvSpPr>
            <a:spLocks noChangeArrowheads="1"/>
          </p:cNvSpPr>
          <p:nvPr/>
        </p:nvSpPr>
        <p:spPr bwMode="auto">
          <a:xfrm>
            <a:off x="2362201" y="2916239"/>
            <a:ext cx="385763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79" name="Rectangle 169"/>
          <p:cNvSpPr>
            <a:spLocks noChangeArrowheads="1"/>
          </p:cNvSpPr>
          <p:nvPr/>
        </p:nvSpPr>
        <p:spPr bwMode="auto">
          <a:xfrm>
            <a:off x="2362201" y="2917826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80" name="Rectangle 170"/>
          <p:cNvSpPr>
            <a:spLocks noChangeArrowheads="1"/>
          </p:cNvSpPr>
          <p:nvPr/>
        </p:nvSpPr>
        <p:spPr bwMode="auto">
          <a:xfrm>
            <a:off x="2433638" y="2878138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7581" name="Rectangle 171"/>
          <p:cNvSpPr>
            <a:spLocks noChangeArrowheads="1"/>
          </p:cNvSpPr>
          <p:nvPr/>
        </p:nvSpPr>
        <p:spPr bwMode="auto">
          <a:xfrm>
            <a:off x="2576513" y="3033713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7582" name="Rectangle 172"/>
          <p:cNvSpPr>
            <a:spLocks noChangeArrowheads="1"/>
          </p:cNvSpPr>
          <p:nvPr/>
        </p:nvSpPr>
        <p:spPr bwMode="auto">
          <a:xfrm>
            <a:off x="2405063" y="5199063"/>
            <a:ext cx="400050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83" name="Rectangle 173"/>
          <p:cNvSpPr>
            <a:spLocks noChangeArrowheads="1"/>
          </p:cNvSpPr>
          <p:nvPr/>
        </p:nvSpPr>
        <p:spPr bwMode="auto">
          <a:xfrm>
            <a:off x="2376488" y="522446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84" name="Rectangle 174"/>
          <p:cNvSpPr>
            <a:spLocks noChangeArrowheads="1"/>
          </p:cNvSpPr>
          <p:nvPr/>
        </p:nvSpPr>
        <p:spPr bwMode="auto">
          <a:xfrm>
            <a:off x="2376488" y="5226051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85" name="Rectangle 175"/>
          <p:cNvSpPr>
            <a:spLocks noChangeArrowheads="1"/>
          </p:cNvSpPr>
          <p:nvPr/>
        </p:nvSpPr>
        <p:spPr bwMode="auto">
          <a:xfrm>
            <a:off x="2447925" y="518636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7586" name="Rectangle 176"/>
          <p:cNvSpPr>
            <a:spLocks noChangeArrowheads="1"/>
          </p:cNvSpPr>
          <p:nvPr/>
        </p:nvSpPr>
        <p:spPr bwMode="auto">
          <a:xfrm>
            <a:off x="2590800" y="5341938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7587" name="Rectangle 177"/>
          <p:cNvSpPr>
            <a:spLocks noChangeArrowheads="1"/>
          </p:cNvSpPr>
          <p:nvPr/>
        </p:nvSpPr>
        <p:spPr bwMode="auto">
          <a:xfrm>
            <a:off x="5176838" y="4978400"/>
            <a:ext cx="400050" cy="3619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88" name="Rectangle 178"/>
          <p:cNvSpPr>
            <a:spLocks noChangeArrowheads="1"/>
          </p:cNvSpPr>
          <p:nvPr/>
        </p:nvSpPr>
        <p:spPr bwMode="auto">
          <a:xfrm>
            <a:off x="5133975" y="5003800"/>
            <a:ext cx="400050" cy="363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89" name="Rectangle 179"/>
          <p:cNvSpPr>
            <a:spLocks noChangeArrowheads="1"/>
          </p:cNvSpPr>
          <p:nvPr/>
        </p:nvSpPr>
        <p:spPr bwMode="auto">
          <a:xfrm>
            <a:off x="5133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90" name="Rectangle 180"/>
          <p:cNvSpPr>
            <a:spLocks noChangeArrowheads="1"/>
          </p:cNvSpPr>
          <p:nvPr/>
        </p:nvSpPr>
        <p:spPr bwMode="auto">
          <a:xfrm>
            <a:off x="5219700" y="4978400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7591" name="Rectangle 181"/>
          <p:cNvSpPr>
            <a:spLocks noChangeArrowheads="1"/>
          </p:cNvSpPr>
          <p:nvPr/>
        </p:nvSpPr>
        <p:spPr bwMode="auto">
          <a:xfrm>
            <a:off x="5362575" y="512127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7592" name="Rectangle 182"/>
          <p:cNvSpPr>
            <a:spLocks noChangeArrowheads="1"/>
          </p:cNvSpPr>
          <p:nvPr/>
        </p:nvSpPr>
        <p:spPr bwMode="auto">
          <a:xfrm>
            <a:off x="7034213" y="2112963"/>
            <a:ext cx="385762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93" name="Rectangle 183"/>
          <p:cNvSpPr>
            <a:spLocks noChangeArrowheads="1"/>
          </p:cNvSpPr>
          <p:nvPr/>
        </p:nvSpPr>
        <p:spPr bwMode="auto">
          <a:xfrm>
            <a:off x="6991351" y="2138364"/>
            <a:ext cx="385763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94" name="Rectangle 184"/>
          <p:cNvSpPr>
            <a:spLocks noChangeArrowheads="1"/>
          </p:cNvSpPr>
          <p:nvPr/>
        </p:nvSpPr>
        <p:spPr bwMode="auto">
          <a:xfrm>
            <a:off x="6991351" y="2139951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95" name="Rectangle 185"/>
          <p:cNvSpPr>
            <a:spLocks noChangeArrowheads="1"/>
          </p:cNvSpPr>
          <p:nvPr/>
        </p:nvSpPr>
        <p:spPr bwMode="auto">
          <a:xfrm>
            <a:off x="7062788" y="210026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7596" name="Rectangle 186"/>
          <p:cNvSpPr>
            <a:spLocks noChangeArrowheads="1"/>
          </p:cNvSpPr>
          <p:nvPr/>
        </p:nvSpPr>
        <p:spPr bwMode="auto">
          <a:xfrm>
            <a:off x="7205663" y="2255838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7597" name="Rectangle 187"/>
          <p:cNvSpPr>
            <a:spLocks noChangeArrowheads="1"/>
          </p:cNvSpPr>
          <p:nvPr/>
        </p:nvSpPr>
        <p:spPr bwMode="auto">
          <a:xfrm>
            <a:off x="7920038" y="5962650"/>
            <a:ext cx="400050" cy="3635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98" name="Rectangle 188"/>
          <p:cNvSpPr>
            <a:spLocks noChangeArrowheads="1"/>
          </p:cNvSpPr>
          <p:nvPr/>
        </p:nvSpPr>
        <p:spPr bwMode="auto">
          <a:xfrm>
            <a:off x="7877175" y="6002338"/>
            <a:ext cx="400050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599" name="Rectangle 189"/>
          <p:cNvSpPr>
            <a:spLocks noChangeArrowheads="1"/>
          </p:cNvSpPr>
          <p:nvPr/>
        </p:nvSpPr>
        <p:spPr bwMode="auto">
          <a:xfrm>
            <a:off x="7877175" y="6003926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600" name="Rectangle 190"/>
          <p:cNvSpPr>
            <a:spLocks noChangeArrowheads="1"/>
          </p:cNvSpPr>
          <p:nvPr/>
        </p:nvSpPr>
        <p:spPr bwMode="auto">
          <a:xfrm>
            <a:off x="7948613" y="5964238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7601" name="Rectangle 191"/>
          <p:cNvSpPr>
            <a:spLocks noChangeArrowheads="1"/>
          </p:cNvSpPr>
          <p:nvPr/>
        </p:nvSpPr>
        <p:spPr bwMode="auto">
          <a:xfrm>
            <a:off x="8105775" y="610552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7602" name="Rectangle 192"/>
          <p:cNvSpPr>
            <a:spLocks noChangeArrowheads="1"/>
          </p:cNvSpPr>
          <p:nvPr/>
        </p:nvSpPr>
        <p:spPr bwMode="auto">
          <a:xfrm>
            <a:off x="8963026" y="3019425"/>
            <a:ext cx="385763" cy="3635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603" name="Rectangle 193"/>
          <p:cNvSpPr>
            <a:spLocks noChangeArrowheads="1"/>
          </p:cNvSpPr>
          <p:nvPr/>
        </p:nvSpPr>
        <p:spPr bwMode="auto">
          <a:xfrm>
            <a:off x="8920163" y="305911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604" name="Rectangle 194"/>
          <p:cNvSpPr>
            <a:spLocks noChangeArrowheads="1"/>
          </p:cNvSpPr>
          <p:nvPr/>
        </p:nvSpPr>
        <p:spPr bwMode="auto">
          <a:xfrm>
            <a:off x="8920163" y="3060701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605" name="Rectangle 195"/>
          <p:cNvSpPr>
            <a:spLocks noChangeArrowheads="1"/>
          </p:cNvSpPr>
          <p:nvPr/>
        </p:nvSpPr>
        <p:spPr bwMode="auto">
          <a:xfrm>
            <a:off x="8991600" y="302101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7606" name="Rectangle 196"/>
          <p:cNvSpPr>
            <a:spLocks noChangeArrowheads="1"/>
          </p:cNvSpPr>
          <p:nvPr/>
        </p:nvSpPr>
        <p:spPr bwMode="auto">
          <a:xfrm>
            <a:off x="9134475" y="3162300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altLang="en-US" b="1">
              <a:latin typeface="Times" panose="02020603050405020304" pitchFamily="18" charset="0"/>
            </a:endParaRPr>
          </a:p>
        </p:txBody>
      </p:sp>
      <p:pic>
        <p:nvPicPr>
          <p:cNvPr id="17607" name="Picture 1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913" y="12192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6678" name="AutoShape 198"/>
          <p:cNvCxnSpPr>
            <a:cxnSpLocks noChangeShapeType="1"/>
            <a:stCxn id="17563" idx="1"/>
            <a:endCxn id="17566" idx="5"/>
          </p:cNvCxnSpPr>
          <p:nvPr/>
        </p:nvCxnSpPr>
        <p:spPr bwMode="auto">
          <a:xfrm rot="5400000" flipH="1">
            <a:off x="5950744" y="3298032"/>
            <a:ext cx="2967038" cy="1349375"/>
          </a:xfrm>
          <a:prstGeom prst="curvedConnector3">
            <a:avLst>
              <a:gd name="adj1" fmla="val 49972"/>
            </a:avLst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496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Floyd-Warshall, Iteration 2</a:t>
            </a:r>
          </a:p>
        </p:txBody>
      </p:sp>
      <p:sp>
        <p:nvSpPr>
          <p:cNvPr id="18435" name="Slide Number Placeholder 6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3B92ADE-E5F0-482D-AC99-E45A21B5B729}" type="slidenum">
              <a:rPr lang="en-US" altLang="lv-LV" sz="1400"/>
              <a:pPr eaLnBrk="1" hangingPunct="1"/>
              <a:t>61</a:t>
            </a:fld>
            <a:endParaRPr lang="en-US" altLang="lv-LV" sz="1400"/>
          </a:p>
        </p:txBody>
      </p:sp>
      <p:sp>
        <p:nvSpPr>
          <p:cNvPr id="18437" name="Freeform 3"/>
          <p:cNvSpPr>
            <a:spLocks/>
          </p:cNvSpPr>
          <p:nvPr/>
        </p:nvSpPr>
        <p:spPr bwMode="auto">
          <a:xfrm>
            <a:off x="5834064" y="2384425"/>
            <a:ext cx="28575" cy="25400"/>
          </a:xfrm>
          <a:custGeom>
            <a:avLst/>
            <a:gdLst>
              <a:gd name="T0" fmla="*/ 28575 w 18"/>
              <a:gd name="T1" fmla="*/ 0 h 16"/>
              <a:gd name="T2" fmla="*/ 14288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12700 h 16"/>
              <a:gd name="T10" fmla="*/ 0 w 18"/>
              <a:gd name="T11" fmla="*/ 25400 h 16"/>
              <a:gd name="T12" fmla="*/ 14288 w 18"/>
              <a:gd name="T13" fmla="*/ 25400 h 16"/>
              <a:gd name="T14" fmla="*/ 28575 w 18"/>
              <a:gd name="T15" fmla="*/ 12700 h 16"/>
              <a:gd name="T16" fmla="*/ 28575 w 18"/>
              <a:gd name="T17" fmla="*/ 0 h 16"/>
              <a:gd name="T18" fmla="*/ 28575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38" name="Freeform 4"/>
          <p:cNvSpPr>
            <a:spLocks/>
          </p:cNvSpPr>
          <p:nvPr/>
        </p:nvSpPr>
        <p:spPr bwMode="auto">
          <a:xfrm>
            <a:off x="5834063" y="2319339"/>
            <a:ext cx="214312" cy="130175"/>
          </a:xfrm>
          <a:custGeom>
            <a:avLst/>
            <a:gdLst>
              <a:gd name="T0" fmla="*/ 14287 w 135"/>
              <a:gd name="T1" fmla="*/ 77787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7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39" name="Freeform 5"/>
          <p:cNvSpPr>
            <a:spLocks/>
          </p:cNvSpPr>
          <p:nvPr/>
        </p:nvSpPr>
        <p:spPr bwMode="auto">
          <a:xfrm>
            <a:off x="5834063" y="2319339"/>
            <a:ext cx="214312" cy="130175"/>
          </a:xfrm>
          <a:custGeom>
            <a:avLst/>
            <a:gdLst>
              <a:gd name="T0" fmla="*/ 14287 w 135"/>
              <a:gd name="T1" fmla="*/ 77787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7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40" name="Freeform 6"/>
          <p:cNvSpPr>
            <a:spLocks/>
          </p:cNvSpPr>
          <p:nvPr/>
        </p:nvSpPr>
        <p:spPr bwMode="auto">
          <a:xfrm>
            <a:off x="3033714" y="4549775"/>
            <a:ext cx="242887" cy="363538"/>
          </a:xfrm>
          <a:custGeom>
            <a:avLst/>
            <a:gdLst>
              <a:gd name="T0" fmla="*/ 0 w 153"/>
              <a:gd name="T1" fmla="*/ 350838 h 229"/>
              <a:gd name="T2" fmla="*/ 28575 w 153"/>
              <a:gd name="T3" fmla="*/ 363538 h 229"/>
              <a:gd name="T4" fmla="*/ 242887 w 153"/>
              <a:gd name="T5" fmla="*/ 12700 h 229"/>
              <a:gd name="T6" fmla="*/ 242887 w 153"/>
              <a:gd name="T7" fmla="*/ 12700 h 229"/>
              <a:gd name="T8" fmla="*/ 214312 w 153"/>
              <a:gd name="T9" fmla="*/ 0 h 229"/>
              <a:gd name="T10" fmla="*/ 214312 w 153"/>
              <a:gd name="T11" fmla="*/ 0 h 229"/>
              <a:gd name="T12" fmla="*/ 0 w 153"/>
              <a:gd name="T13" fmla="*/ 350838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41" name="Freeform 7"/>
          <p:cNvSpPr>
            <a:spLocks/>
          </p:cNvSpPr>
          <p:nvPr/>
        </p:nvSpPr>
        <p:spPr bwMode="auto">
          <a:xfrm>
            <a:off x="3248025" y="4186239"/>
            <a:ext cx="285750" cy="376237"/>
          </a:xfrm>
          <a:custGeom>
            <a:avLst/>
            <a:gdLst>
              <a:gd name="T0" fmla="*/ 0 w 180"/>
              <a:gd name="T1" fmla="*/ 363537 h 237"/>
              <a:gd name="T2" fmla="*/ 28575 w 180"/>
              <a:gd name="T3" fmla="*/ 376237 h 237"/>
              <a:gd name="T4" fmla="*/ 285750 w 180"/>
              <a:gd name="T5" fmla="*/ 14287 h 237"/>
              <a:gd name="T6" fmla="*/ 285750 w 180"/>
              <a:gd name="T7" fmla="*/ 14287 h 237"/>
              <a:gd name="T8" fmla="*/ 257175 w 180"/>
              <a:gd name="T9" fmla="*/ 0 h 237"/>
              <a:gd name="T10" fmla="*/ 257175 w 180"/>
              <a:gd name="T11" fmla="*/ 0 h 237"/>
              <a:gd name="T12" fmla="*/ 0 w 180"/>
              <a:gd name="T13" fmla="*/ 363537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42" name="Freeform 8"/>
          <p:cNvSpPr>
            <a:spLocks/>
          </p:cNvSpPr>
          <p:nvPr/>
        </p:nvSpPr>
        <p:spPr bwMode="auto">
          <a:xfrm>
            <a:off x="3505200" y="3824289"/>
            <a:ext cx="342900" cy="376237"/>
          </a:xfrm>
          <a:custGeom>
            <a:avLst/>
            <a:gdLst>
              <a:gd name="T0" fmla="*/ 0 w 216"/>
              <a:gd name="T1" fmla="*/ 361950 h 237"/>
              <a:gd name="T2" fmla="*/ 28575 w 216"/>
              <a:gd name="T3" fmla="*/ 376237 h 237"/>
              <a:gd name="T4" fmla="*/ 342900 w 216"/>
              <a:gd name="T5" fmla="*/ 12700 h 237"/>
              <a:gd name="T6" fmla="*/ 342900 w 216"/>
              <a:gd name="T7" fmla="*/ 12700 h 237"/>
              <a:gd name="T8" fmla="*/ 314325 w 216"/>
              <a:gd name="T9" fmla="*/ 0 h 237"/>
              <a:gd name="T10" fmla="*/ 314325 w 216"/>
              <a:gd name="T11" fmla="*/ 0 h 237"/>
              <a:gd name="T12" fmla="*/ 0 w 216"/>
              <a:gd name="T13" fmla="*/ 361950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43" name="Freeform 9"/>
          <p:cNvSpPr>
            <a:spLocks/>
          </p:cNvSpPr>
          <p:nvPr/>
        </p:nvSpPr>
        <p:spPr bwMode="auto">
          <a:xfrm>
            <a:off x="3819526" y="3448050"/>
            <a:ext cx="385763" cy="388938"/>
          </a:xfrm>
          <a:custGeom>
            <a:avLst/>
            <a:gdLst>
              <a:gd name="T0" fmla="*/ 0 w 243"/>
              <a:gd name="T1" fmla="*/ 376238 h 245"/>
              <a:gd name="T2" fmla="*/ 28575 w 243"/>
              <a:gd name="T3" fmla="*/ 388938 h 245"/>
              <a:gd name="T4" fmla="*/ 385763 w 243"/>
              <a:gd name="T5" fmla="*/ 25400 h 245"/>
              <a:gd name="T6" fmla="*/ 385763 w 243"/>
              <a:gd name="T7" fmla="*/ 25400 h 245"/>
              <a:gd name="T8" fmla="*/ 371475 w 243"/>
              <a:gd name="T9" fmla="*/ 0 h 245"/>
              <a:gd name="T10" fmla="*/ 357188 w 243"/>
              <a:gd name="T11" fmla="*/ 12700 h 245"/>
              <a:gd name="T12" fmla="*/ 0 w 243"/>
              <a:gd name="T13" fmla="*/ 376238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44" name="Freeform 10"/>
          <p:cNvSpPr>
            <a:spLocks/>
          </p:cNvSpPr>
          <p:nvPr/>
        </p:nvSpPr>
        <p:spPr bwMode="auto">
          <a:xfrm>
            <a:off x="4191001" y="3124200"/>
            <a:ext cx="385763" cy="349250"/>
          </a:xfrm>
          <a:custGeom>
            <a:avLst/>
            <a:gdLst>
              <a:gd name="T0" fmla="*/ 0 w 243"/>
              <a:gd name="T1" fmla="*/ 323850 h 220"/>
              <a:gd name="T2" fmla="*/ 14288 w 243"/>
              <a:gd name="T3" fmla="*/ 349250 h 220"/>
              <a:gd name="T4" fmla="*/ 385763 w 243"/>
              <a:gd name="T5" fmla="*/ 25400 h 220"/>
              <a:gd name="T6" fmla="*/ 385763 w 243"/>
              <a:gd name="T7" fmla="*/ 25400 h 220"/>
              <a:gd name="T8" fmla="*/ 371475 w 243"/>
              <a:gd name="T9" fmla="*/ 0 h 220"/>
              <a:gd name="T10" fmla="*/ 371475 w 243"/>
              <a:gd name="T11" fmla="*/ 0 h 220"/>
              <a:gd name="T12" fmla="*/ 0 w 243"/>
              <a:gd name="T13" fmla="*/ 323850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45" name="Freeform 11"/>
          <p:cNvSpPr>
            <a:spLocks/>
          </p:cNvSpPr>
          <p:nvPr/>
        </p:nvSpPr>
        <p:spPr bwMode="auto">
          <a:xfrm>
            <a:off x="4562476" y="2825750"/>
            <a:ext cx="428625" cy="323850"/>
          </a:xfrm>
          <a:custGeom>
            <a:avLst/>
            <a:gdLst>
              <a:gd name="T0" fmla="*/ 0 w 270"/>
              <a:gd name="T1" fmla="*/ 298450 h 204"/>
              <a:gd name="T2" fmla="*/ 14287 w 270"/>
              <a:gd name="T3" fmla="*/ 323850 h 204"/>
              <a:gd name="T4" fmla="*/ 428625 w 270"/>
              <a:gd name="T5" fmla="*/ 25400 h 204"/>
              <a:gd name="T6" fmla="*/ 428625 w 270"/>
              <a:gd name="T7" fmla="*/ 25400 h 204"/>
              <a:gd name="T8" fmla="*/ 414338 w 270"/>
              <a:gd name="T9" fmla="*/ 0 h 204"/>
              <a:gd name="T10" fmla="*/ 414338 w 270"/>
              <a:gd name="T11" fmla="*/ 0 h 204"/>
              <a:gd name="T12" fmla="*/ 0 w 270"/>
              <a:gd name="T13" fmla="*/ 298450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46" name="Freeform 12"/>
          <p:cNvSpPr>
            <a:spLocks/>
          </p:cNvSpPr>
          <p:nvPr/>
        </p:nvSpPr>
        <p:spPr bwMode="auto">
          <a:xfrm>
            <a:off x="4976813" y="2579688"/>
            <a:ext cx="442912" cy="271462"/>
          </a:xfrm>
          <a:custGeom>
            <a:avLst/>
            <a:gdLst>
              <a:gd name="T0" fmla="*/ 0 w 279"/>
              <a:gd name="T1" fmla="*/ 246062 h 171"/>
              <a:gd name="T2" fmla="*/ 14287 w 279"/>
              <a:gd name="T3" fmla="*/ 271462 h 171"/>
              <a:gd name="T4" fmla="*/ 442912 w 279"/>
              <a:gd name="T5" fmla="*/ 25400 h 171"/>
              <a:gd name="T6" fmla="*/ 442912 w 279"/>
              <a:gd name="T7" fmla="*/ 25400 h 171"/>
              <a:gd name="T8" fmla="*/ 428625 w 279"/>
              <a:gd name="T9" fmla="*/ 0 h 171"/>
              <a:gd name="T10" fmla="*/ 428625 w 279"/>
              <a:gd name="T11" fmla="*/ 0 h 171"/>
              <a:gd name="T12" fmla="*/ 0 w 279"/>
              <a:gd name="T13" fmla="*/ 246062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47" name="Freeform 13"/>
          <p:cNvSpPr>
            <a:spLocks/>
          </p:cNvSpPr>
          <p:nvPr/>
        </p:nvSpPr>
        <p:spPr bwMode="auto">
          <a:xfrm>
            <a:off x="5405438" y="2371726"/>
            <a:ext cx="457200" cy="233363"/>
          </a:xfrm>
          <a:custGeom>
            <a:avLst/>
            <a:gdLst>
              <a:gd name="T0" fmla="*/ 0 w 288"/>
              <a:gd name="T1" fmla="*/ 207963 h 147"/>
              <a:gd name="T2" fmla="*/ 14288 w 288"/>
              <a:gd name="T3" fmla="*/ 233363 h 147"/>
              <a:gd name="T4" fmla="*/ 457200 w 288"/>
              <a:gd name="T5" fmla="*/ 25400 h 147"/>
              <a:gd name="T6" fmla="*/ 442913 w 288"/>
              <a:gd name="T7" fmla="*/ 0 h 147"/>
              <a:gd name="T8" fmla="*/ 0 w 288"/>
              <a:gd name="T9" fmla="*/ 207963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48" name="Freeform 14"/>
          <p:cNvSpPr>
            <a:spLocks/>
          </p:cNvSpPr>
          <p:nvPr/>
        </p:nvSpPr>
        <p:spPr bwMode="auto">
          <a:xfrm>
            <a:off x="3162301" y="5289550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12700 h 16"/>
              <a:gd name="T4" fmla="*/ 14288 w 18"/>
              <a:gd name="T5" fmla="*/ 12700 h 16"/>
              <a:gd name="T6" fmla="*/ 14288 w 18"/>
              <a:gd name="T7" fmla="*/ 25400 h 16"/>
              <a:gd name="T8" fmla="*/ 28575 w 18"/>
              <a:gd name="T9" fmla="*/ 25400 h 16"/>
              <a:gd name="T10" fmla="*/ 28575 w 18"/>
              <a:gd name="T11" fmla="*/ 12700 h 16"/>
              <a:gd name="T12" fmla="*/ 28575 w 18"/>
              <a:gd name="T13" fmla="*/ 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49" name="Freeform 15"/>
          <p:cNvSpPr>
            <a:spLocks/>
          </p:cNvSpPr>
          <p:nvPr/>
        </p:nvSpPr>
        <p:spPr bwMode="auto">
          <a:xfrm>
            <a:off x="3062288" y="5133976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50" name="Freeform 16"/>
          <p:cNvSpPr>
            <a:spLocks/>
          </p:cNvSpPr>
          <p:nvPr/>
        </p:nvSpPr>
        <p:spPr bwMode="auto">
          <a:xfrm>
            <a:off x="3062288" y="5133976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51" name="Freeform 17"/>
          <p:cNvSpPr>
            <a:spLocks/>
          </p:cNvSpPr>
          <p:nvPr/>
        </p:nvSpPr>
        <p:spPr bwMode="auto">
          <a:xfrm>
            <a:off x="8105775" y="5626101"/>
            <a:ext cx="300038" cy="180975"/>
          </a:xfrm>
          <a:custGeom>
            <a:avLst/>
            <a:gdLst>
              <a:gd name="T0" fmla="*/ 300038 w 189"/>
              <a:gd name="T1" fmla="*/ 25400 h 114"/>
              <a:gd name="T2" fmla="*/ 285750 w 189"/>
              <a:gd name="T3" fmla="*/ 0 h 114"/>
              <a:gd name="T4" fmla="*/ 0 w 189"/>
              <a:gd name="T5" fmla="*/ 155575 h 114"/>
              <a:gd name="T6" fmla="*/ 0 w 189"/>
              <a:gd name="T7" fmla="*/ 155575 h 114"/>
              <a:gd name="T8" fmla="*/ 14288 w 189"/>
              <a:gd name="T9" fmla="*/ 180975 h 114"/>
              <a:gd name="T10" fmla="*/ 14288 w 189"/>
              <a:gd name="T11" fmla="*/ 180975 h 114"/>
              <a:gd name="T12" fmla="*/ 300038 w 189"/>
              <a:gd name="T13" fmla="*/ 254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52" name="Freeform 18"/>
          <p:cNvSpPr>
            <a:spLocks/>
          </p:cNvSpPr>
          <p:nvPr/>
        </p:nvSpPr>
        <p:spPr bwMode="auto">
          <a:xfrm>
            <a:off x="7777163" y="5781676"/>
            <a:ext cx="342900" cy="155575"/>
          </a:xfrm>
          <a:custGeom>
            <a:avLst/>
            <a:gdLst>
              <a:gd name="T0" fmla="*/ 342900 w 216"/>
              <a:gd name="T1" fmla="*/ 25400 h 98"/>
              <a:gd name="T2" fmla="*/ 328613 w 216"/>
              <a:gd name="T3" fmla="*/ 0 h 98"/>
              <a:gd name="T4" fmla="*/ 0 w 216"/>
              <a:gd name="T5" fmla="*/ 130175 h 98"/>
              <a:gd name="T6" fmla="*/ 0 w 216"/>
              <a:gd name="T7" fmla="*/ 130175 h 98"/>
              <a:gd name="T8" fmla="*/ 14288 w 216"/>
              <a:gd name="T9" fmla="*/ 155575 h 98"/>
              <a:gd name="T10" fmla="*/ 14288 w 216"/>
              <a:gd name="T11" fmla="*/ 155575 h 98"/>
              <a:gd name="T12" fmla="*/ 342900 w 216"/>
              <a:gd name="T13" fmla="*/ 25400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53" name="Freeform 19"/>
          <p:cNvSpPr>
            <a:spLocks/>
          </p:cNvSpPr>
          <p:nvPr/>
        </p:nvSpPr>
        <p:spPr bwMode="auto">
          <a:xfrm>
            <a:off x="7434264" y="5911850"/>
            <a:ext cx="357187" cy="128588"/>
          </a:xfrm>
          <a:custGeom>
            <a:avLst/>
            <a:gdLst>
              <a:gd name="T0" fmla="*/ 357187 w 225"/>
              <a:gd name="T1" fmla="*/ 25400 h 81"/>
              <a:gd name="T2" fmla="*/ 342900 w 225"/>
              <a:gd name="T3" fmla="*/ 0 h 81"/>
              <a:gd name="T4" fmla="*/ 0 w 225"/>
              <a:gd name="T5" fmla="*/ 103188 h 81"/>
              <a:gd name="T6" fmla="*/ 0 w 225"/>
              <a:gd name="T7" fmla="*/ 103188 h 81"/>
              <a:gd name="T8" fmla="*/ 0 w 225"/>
              <a:gd name="T9" fmla="*/ 128588 h 81"/>
              <a:gd name="T10" fmla="*/ 14287 w 225"/>
              <a:gd name="T11" fmla="*/ 128588 h 81"/>
              <a:gd name="T12" fmla="*/ 357187 w 225"/>
              <a:gd name="T13" fmla="*/ 25400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54" name="Freeform 20"/>
          <p:cNvSpPr>
            <a:spLocks/>
          </p:cNvSpPr>
          <p:nvPr/>
        </p:nvSpPr>
        <p:spPr bwMode="auto">
          <a:xfrm>
            <a:off x="7062789" y="6015039"/>
            <a:ext cx="371475" cy="103187"/>
          </a:xfrm>
          <a:custGeom>
            <a:avLst/>
            <a:gdLst>
              <a:gd name="T0" fmla="*/ 371475 w 234"/>
              <a:gd name="T1" fmla="*/ 25400 h 65"/>
              <a:gd name="T2" fmla="*/ 371475 w 234"/>
              <a:gd name="T3" fmla="*/ 0 h 65"/>
              <a:gd name="T4" fmla="*/ 0 w 234"/>
              <a:gd name="T5" fmla="*/ 77787 h 65"/>
              <a:gd name="T6" fmla="*/ 0 w 234"/>
              <a:gd name="T7" fmla="*/ 77787 h 65"/>
              <a:gd name="T8" fmla="*/ 0 w 234"/>
              <a:gd name="T9" fmla="*/ 103187 h 65"/>
              <a:gd name="T10" fmla="*/ 0 w 234"/>
              <a:gd name="T11" fmla="*/ 103187 h 65"/>
              <a:gd name="T12" fmla="*/ 371475 w 234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55" name="Freeform 21"/>
          <p:cNvSpPr>
            <a:spLocks/>
          </p:cNvSpPr>
          <p:nvPr/>
        </p:nvSpPr>
        <p:spPr bwMode="auto">
          <a:xfrm>
            <a:off x="6276976" y="6092825"/>
            <a:ext cx="785813" cy="90488"/>
          </a:xfrm>
          <a:custGeom>
            <a:avLst/>
            <a:gdLst>
              <a:gd name="T0" fmla="*/ 785813 w 495"/>
              <a:gd name="T1" fmla="*/ 25400 h 57"/>
              <a:gd name="T2" fmla="*/ 785813 w 495"/>
              <a:gd name="T3" fmla="*/ 0 h 57"/>
              <a:gd name="T4" fmla="*/ 0 w 495"/>
              <a:gd name="T5" fmla="*/ 65088 h 57"/>
              <a:gd name="T6" fmla="*/ 0 w 495"/>
              <a:gd name="T7" fmla="*/ 65088 h 57"/>
              <a:gd name="T8" fmla="*/ 0 w 495"/>
              <a:gd name="T9" fmla="*/ 90488 h 57"/>
              <a:gd name="T10" fmla="*/ 0 w 495"/>
              <a:gd name="T11" fmla="*/ 90488 h 57"/>
              <a:gd name="T12" fmla="*/ 785813 w 495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56" name="Freeform 22"/>
          <p:cNvSpPr>
            <a:spLocks/>
          </p:cNvSpPr>
          <p:nvPr/>
        </p:nvSpPr>
        <p:spPr bwMode="auto">
          <a:xfrm>
            <a:off x="5491163" y="6145213"/>
            <a:ext cx="785812" cy="38100"/>
          </a:xfrm>
          <a:custGeom>
            <a:avLst/>
            <a:gdLst>
              <a:gd name="T0" fmla="*/ 785812 w 495"/>
              <a:gd name="T1" fmla="*/ 38100 h 24"/>
              <a:gd name="T2" fmla="*/ 785812 w 495"/>
              <a:gd name="T3" fmla="*/ 12700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25400 h 24"/>
              <a:gd name="T10" fmla="*/ 0 w 495"/>
              <a:gd name="T11" fmla="*/ 25400 h 24"/>
              <a:gd name="T12" fmla="*/ 785812 w 495"/>
              <a:gd name="T13" fmla="*/ 3810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57" name="Freeform 23"/>
          <p:cNvSpPr>
            <a:spLocks/>
          </p:cNvSpPr>
          <p:nvPr/>
        </p:nvSpPr>
        <p:spPr bwMode="auto">
          <a:xfrm>
            <a:off x="4733925" y="6027739"/>
            <a:ext cx="757238" cy="142875"/>
          </a:xfrm>
          <a:custGeom>
            <a:avLst/>
            <a:gdLst>
              <a:gd name="T0" fmla="*/ 757238 w 477"/>
              <a:gd name="T1" fmla="*/ 142875 h 90"/>
              <a:gd name="T2" fmla="*/ 757238 w 477"/>
              <a:gd name="T3" fmla="*/ 117475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26988 h 90"/>
              <a:gd name="T10" fmla="*/ 0 w 477"/>
              <a:gd name="T11" fmla="*/ 26988 h 90"/>
              <a:gd name="T12" fmla="*/ 757238 w 477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58" name="Freeform 24"/>
          <p:cNvSpPr>
            <a:spLocks/>
          </p:cNvSpPr>
          <p:nvPr/>
        </p:nvSpPr>
        <p:spPr bwMode="auto">
          <a:xfrm>
            <a:off x="4376739" y="5949951"/>
            <a:ext cx="357187" cy="104775"/>
          </a:xfrm>
          <a:custGeom>
            <a:avLst/>
            <a:gdLst>
              <a:gd name="T0" fmla="*/ 357187 w 225"/>
              <a:gd name="T1" fmla="*/ 104775 h 66"/>
              <a:gd name="T2" fmla="*/ 357187 w 225"/>
              <a:gd name="T3" fmla="*/ 77787 h 66"/>
              <a:gd name="T4" fmla="*/ 0 w 225"/>
              <a:gd name="T5" fmla="*/ 0 h 66"/>
              <a:gd name="T6" fmla="*/ 14287 w 225"/>
              <a:gd name="T7" fmla="*/ 0 h 66"/>
              <a:gd name="T8" fmla="*/ 0 w 225"/>
              <a:gd name="T9" fmla="*/ 26987 h 66"/>
              <a:gd name="T10" fmla="*/ 0 w 225"/>
              <a:gd name="T11" fmla="*/ 26987 h 66"/>
              <a:gd name="T12" fmla="*/ 357187 w 225"/>
              <a:gd name="T13" fmla="*/ 104775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59" name="Freeform 25"/>
          <p:cNvSpPr>
            <a:spLocks/>
          </p:cNvSpPr>
          <p:nvPr/>
        </p:nvSpPr>
        <p:spPr bwMode="auto">
          <a:xfrm>
            <a:off x="4062413" y="5846764"/>
            <a:ext cx="328612" cy="130175"/>
          </a:xfrm>
          <a:custGeom>
            <a:avLst/>
            <a:gdLst>
              <a:gd name="T0" fmla="*/ 314325 w 207"/>
              <a:gd name="T1" fmla="*/ 130175 h 82"/>
              <a:gd name="T2" fmla="*/ 328612 w 207"/>
              <a:gd name="T3" fmla="*/ 103188 h 82"/>
              <a:gd name="T4" fmla="*/ 14287 w 207"/>
              <a:gd name="T5" fmla="*/ 0 h 82"/>
              <a:gd name="T6" fmla="*/ 14287 w 207"/>
              <a:gd name="T7" fmla="*/ 0 h 82"/>
              <a:gd name="T8" fmla="*/ 0 w 207"/>
              <a:gd name="T9" fmla="*/ 25400 h 82"/>
              <a:gd name="T10" fmla="*/ 0 w 207"/>
              <a:gd name="T11" fmla="*/ 25400 h 82"/>
              <a:gd name="T12" fmla="*/ 314325 w 207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60" name="Freeform 26"/>
          <p:cNvSpPr>
            <a:spLocks/>
          </p:cNvSpPr>
          <p:nvPr/>
        </p:nvSpPr>
        <p:spPr bwMode="auto">
          <a:xfrm>
            <a:off x="3776664" y="5729289"/>
            <a:ext cx="300037" cy="142875"/>
          </a:xfrm>
          <a:custGeom>
            <a:avLst/>
            <a:gdLst>
              <a:gd name="T0" fmla="*/ 285750 w 189"/>
              <a:gd name="T1" fmla="*/ 142875 h 90"/>
              <a:gd name="T2" fmla="*/ 300037 w 189"/>
              <a:gd name="T3" fmla="*/ 117475 h 90"/>
              <a:gd name="T4" fmla="*/ 14287 w 189"/>
              <a:gd name="T5" fmla="*/ 0 h 90"/>
              <a:gd name="T6" fmla="*/ 14287 w 189"/>
              <a:gd name="T7" fmla="*/ 0 h 90"/>
              <a:gd name="T8" fmla="*/ 0 w 189"/>
              <a:gd name="T9" fmla="*/ 26988 h 90"/>
              <a:gd name="T10" fmla="*/ 0 w 189"/>
              <a:gd name="T11" fmla="*/ 26988 h 90"/>
              <a:gd name="T12" fmla="*/ 285750 w 189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61" name="Freeform 27"/>
          <p:cNvSpPr>
            <a:spLocks/>
          </p:cNvSpPr>
          <p:nvPr/>
        </p:nvSpPr>
        <p:spPr bwMode="auto">
          <a:xfrm>
            <a:off x="3519488" y="5600701"/>
            <a:ext cx="271462" cy="155575"/>
          </a:xfrm>
          <a:custGeom>
            <a:avLst/>
            <a:gdLst>
              <a:gd name="T0" fmla="*/ 257175 w 171"/>
              <a:gd name="T1" fmla="*/ 155575 h 98"/>
              <a:gd name="T2" fmla="*/ 271462 w 171"/>
              <a:gd name="T3" fmla="*/ 128588 h 98"/>
              <a:gd name="T4" fmla="*/ 14287 w 171"/>
              <a:gd name="T5" fmla="*/ 0 h 98"/>
              <a:gd name="T6" fmla="*/ 14287 w 171"/>
              <a:gd name="T7" fmla="*/ 0 h 98"/>
              <a:gd name="T8" fmla="*/ 0 w 171"/>
              <a:gd name="T9" fmla="*/ 25400 h 98"/>
              <a:gd name="T10" fmla="*/ 0 w 171"/>
              <a:gd name="T11" fmla="*/ 25400 h 98"/>
              <a:gd name="T12" fmla="*/ 257175 w 171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62" name="Freeform 28"/>
          <p:cNvSpPr>
            <a:spLocks/>
          </p:cNvSpPr>
          <p:nvPr/>
        </p:nvSpPr>
        <p:spPr bwMode="auto">
          <a:xfrm>
            <a:off x="3319463" y="5445126"/>
            <a:ext cx="214312" cy="180975"/>
          </a:xfrm>
          <a:custGeom>
            <a:avLst/>
            <a:gdLst>
              <a:gd name="T0" fmla="*/ 200024 w 135"/>
              <a:gd name="T1" fmla="*/ 180975 h 114"/>
              <a:gd name="T2" fmla="*/ 214312 w 135"/>
              <a:gd name="T3" fmla="*/ 155575 h 114"/>
              <a:gd name="T4" fmla="*/ 28575 w 135"/>
              <a:gd name="T5" fmla="*/ 0 h 114"/>
              <a:gd name="T6" fmla="*/ 28575 w 135"/>
              <a:gd name="T7" fmla="*/ 12700 h 114"/>
              <a:gd name="T8" fmla="*/ 0 w 135"/>
              <a:gd name="T9" fmla="*/ 25400 h 114"/>
              <a:gd name="T10" fmla="*/ 14287 w 135"/>
              <a:gd name="T11" fmla="*/ 25400 h 114"/>
              <a:gd name="T12" fmla="*/ 200024 w 135"/>
              <a:gd name="T13" fmla="*/ 1809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63" name="Freeform 29"/>
          <p:cNvSpPr>
            <a:spLocks/>
          </p:cNvSpPr>
          <p:nvPr/>
        </p:nvSpPr>
        <p:spPr bwMode="auto">
          <a:xfrm>
            <a:off x="3162300" y="5302251"/>
            <a:ext cx="185738" cy="168275"/>
          </a:xfrm>
          <a:custGeom>
            <a:avLst/>
            <a:gdLst>
              <a:gd name="T0" fmla="*/ 157163 w 117"/>
              <a:gd name="T1" fmla="*/ 168275 h 106"/>
              <a:gd name="T2" fmla="*/ 185738 w 117"/>
              <a:gd name="T3" fmla="*/ 155575 h 106"/>
              <a:gd name="T4" fmla="*/ 28575 w 117"/>
              <a:gd name="T5" fmla="*/ 0 h 106"/>
              <a:gd name="T6" fmla="*/ 0 w 117"/>
              <a:gd name="T7" fmla="*/ 12700 h 106"/>
              <a:gd name="T8" fmla="*/ 157163 w 117"/>
              <a:gd name="T9" fmla="*/ 168275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64" name="Freeform 30"/>
          <p:cNvSpPr>
            <a:spLocks/>
          </p:cNvSpPr>
          <p:nvPr/>
        </p:nvSpPr>
        <p:spPr bwMode="auto">
          <a:xfrm>
            <a:off x="8834439" y="5302250"/>
            <a:ext cx="28575" cy="25400"/>
          </a:xfrm>
          <a:custGeom>
            <a:avLst/>
            <a:gdLst>
              <a:gd name="T0" fmla="*/ 0 w 18"/>
              <a:gd name="T1" fmla="*/ 25400 h 16"/>
              <a:gd name="T2" fmla="*/ 14288 w 18"/>
              <a:gd name="T3" fmla="*/ 25400 h 16"/>
              <a:gd name="T4" fmla="*/ 14288 w 18"/>
              <a:gd name="T5" fmla="*/ 25400 h 16"/>
              <a:gd name="T6" fmla="*/ 28575 w 18"/>
              <a:gd name="T7" fmla="*/ 1270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65" name="Freeform 31"/>
          <p:cNvSpPr>
            <a:spLocks/>
          </p:cNvSpPr>
          <p:nvPr/>
        </p:nvSpPr>
        <p:spPr bwMode="auto">
          <a:xfrm>
            <a:off x="8691564" y="5289551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66" name="Freeform 32"/>
          <p:cNvSpPr>
            <a:spLocks/>
          </p:cNvSpPr>
          <p:nvPr/>
        </p:nvSpPr>
        <p:spPr bwMode="auto">
          <a:xfrm>
            <a:off x="8691564" y="5289551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67" name="Freeform 33"/>
          <p:cNvSpPr>
            <a:spLocks/>
          </p:cNvSpPr>
          <p:nvPr/>
        </p:nvSpPr>
        <p:spPr bwMode="auto">
          <a:xfrm>
            <a:off x="9120188" y="1697038"/>
            <a:ext cx="228600" cy="246062"/>
          </a:xfrm>
          <a:custGeom>
            <a:avLst/>
            <a:gdLst>
              <a:gd name="T0" fmla="*/ 28575 w 144"/>
              <a:gd name="T1" fmla="*/ 0 h 155"/>
              <a:gd name="T2" fmla="*/ 0 w 144"/>
              <a:gd name="T3" fmla="*/ 12700 h 155"/>
              <a:gd name="T4" fmla="*/ 200025 w 144"/>
              <a:gd name="T5" fmla="*/ 246062 h 155"/>
              <a:gd name="T6" fmla="*/ 200025 w 144"/>
              <a:gd name="T7" fmla="*/ 246062 h 155"/>
              <a:gd name="T8" fmla="*/ 228600 w 144"/>
              <a:gd name="T9" fmla="*/ 233362 h 155"/>
              <a:gd name="T10" fmla="*/ 228600 w 144"/>
              <a:gd name="T11" fmla="*/ 233362 h 155"/>
              <a:gd name="T12" fmla="*/ 28575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68" name="Freeform 34"/>
          <p:cNvSpPr>
            <a:spLocks/>
          </p:cNvSpPr>
          <p:nvPr/>
        </p:nvSpPr>
        <p:spPr bwMode="auto">
          <a:xfrm>
            <a:off x="9320214" y="1930400"/>
            <a:ext cx="185737" cy="260350"/>
          </a:xfrm>
          <a:custGeom>
            <a:avLst/>
            <a:gdLst>
              <a:gd name="T0" fmla="*/ 28575 w 117"/>
              <a:gd name="T1" fmla="*/ 0 h 164"/>
              <a:gd name="T2" fmla="*/ 0 w 117"/>
              <a:gd name="T3" fmla="*/ 12700 h 164"/>
              <a:gd name="T4" fmla="*/ 157162 w 117"/>
              <a:gd name="T5" fmla="*/ 260350 h 164"/>
              <a:gd name="T6" fmla="*/ 157162 w 117"/>
              <a:gd name="T7" fmla="*/ 260350 h 164"/>
              <a:gd name="T8" fmla="*/ 185737 w 117"/>
              <a:gd name="T9" fmla="*/ 246063 h 164"/>
              <a:gd name="T10" fmla="*/ 185737 w 117"/>
              <a:gd name="T11" fmla="*/ 246063 h 164"/>
              <a:gd name="T12" fmla="*/ 28575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69" name="Freeform 35"/>
          <p:cNvSpPr>
            <a:spLocks/>
          </p:cNvSpPr>
          <p:nvPr/>
        </p:nvSpPr>
        <p:spPr bwMode="auto">
          <a:xfrm>
            <a:off x="9477376" y="2176463"/>
            <a:ext cx="142875" cy="247650"/>
          </a:xfrm>
          <a:custGeom>
            <a:avLst/>
            <a:gdLst>
              <a:gd name="T0" fmla="*/ 28575 w 90"/>
              <a:gd name="T1" fmla="*/ 0 h 156"/>
              <a:gd name="T2" fmla="*/ 0 w 90"/>
              <a:gd name="T3" fmla="*/ 14288 h 156"/>
              <a:gd name="T4" fmla="*/ 114300 w 90"/>
              <a:gd name="T5" fmla="*/ 247650 h 156"/>
              <a:gd name="T6" fmla="*/ 114300 w 90"/>
              <a:gd name="T7" fmla="*/ 247650 h 156"/>
              <a:gd name="T8" fmla="*/ 142875 w 90"/>
              <a:gd name="T9" fmla="*/ 233363 h 156"/>
              <a:gd name="T10" fmla="*/ 142875 w 90"/>
              <a:gd name="T11" fmla="*/ 233363 h 156"/>
              <a:gd name="T12" fmla="*/ 28575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70" name="Freeform 36"/>
          <p:cNvSpPr>
            <a:spLocks/>
          </p:cNvSpPr>
          <p:nvPr/>
        </p:nvSpPr>
        <p:spPr bwMode="auto">
          <a:xfrm>
            <a:off x="9591675" y="2409825"/>
            <a:ext cx="114300" cy="260350"/>
          </a:xfrm>
          <a:custGeom>
            <a:avLst/>
            <a:gdLst>
              <a:gd name="T0" fmla="*/ 28575 w 72"/>
              <a:gd name="T1" fmla="*/ 0 h 164"/>
              <a:gd name="T2" fmla="*/ 0 w 72"/>
              <a:gd name="T3" fmla="*/ 14288 h 164"/>
              <a:gd name="T4" fmla="*/ 85725 w 72"/>
              <a:gd name="T5" fmla="*/ 260350 h 164"/>
              <a:gd name="T6" fmla="*/ 85725 w 72"/>
              <a:gd name="T7" fmla="*/ 247650 h 164"/>
              <a:gd name="T8" fmla="*/ 114300 w 72"/>
              <a:gd name="T9" fmla="*/ 247650 h 164"/>
              <a:gd name="T10" fmla="*/ 114300 w 72"/>
              <a:gd name="T11" fmla="*/ 247650 h 164"/>
              <a:gd name="T12" fmla="*/ 28575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71" name="Freeform 37"/>
          <p:cNvSpPr>
            <a:spLocks/>
          </p:cNvSpPr>
          <p:nvPr/>
        </p:nvSpPr>
        <p:spPr bwMode="auto">
          <a:xfrm>
            <a:off x="9677401" y="2657476"/>
            <a:ext cx="85725" cy="233363"/>
          </a:xfrm>
          <a:custGeom>
            <a:avLst/>
            <a:gdLst>
              <a:gd name="T0" fmla="*/ 28575 w 54"/>
              <a:gd name="T1" fmla="*/ 0 h 147"/>
              <a:gd name="T2" fmla="*/ 0 w 54"/>
              <a:gd name="T3" fmla="*/ 0 h 147"/>
              <a:gd name="T4" fmla="*/ 57150 w 54"/>
              <a:gd name="T5" fmla="*/ 233363 h 147"/>
              <a:gd name="T6" fmla="*/ 57150 w 54"/>
              <a:gd name="T7" fmla="*/ 233363 h 147"/>
              <a:gd name="T8" fmla="*/ 85725 w 54"/>
              <a:gd name="T9" fmla="*/ 233363 h 147"/>
              <a:gd name="T10" fmla="*/ 85725 w 54"/>
              <a:gd name="T11" fmla="*/ 233363 h 147"/>
              <a:gd name="T12" fmla="*/ 28575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72" name="Freeform 38"/>
          <p:cNvSpPr>
            <a:spLocks/>
          </p:cNvSpPr>
          <p:nvPr/>
        </p:nvSpPr>
        <p:spPr bwMode="auto">
          <a:xfrm>
            <a:off x="9734550" y="2890838"/>
            <a:ext cx="57150" cy="246062"/>
          </a:xfrm>
          <a:custGeom>
            <a:avLst/>
            <a:gdLst>
              <a:gd name="T0" fmla="*/ 28575 w 36"/>
              <a:gd name="T1" fmla="*/ 0 h 155"/>
              <a:gd name="T2" fmla="*/ 0 w 36"/>
              <a:gd name="T3" fmla="*/ 0 h 155"/>
              <a:gd name="T4" fmla="*/ 28575 w 36"/>
              <a:gd name="T5" fmla="*/ 246062 h 155"/>
              <a:gd name="T6" fmla="*/ 28575 w 36"/>
              <a:gd name="T7" fmla="*/ 246062 h 155"/>
              <a:gd name="T8" fmla="*/ 57150 w 36"/>
              <a:gd name="T9" fmla="*/ 246062 h 155"/>
              <a:gd name="T10" fmla="*/ 57150 w 36"/>
              <a:gd name="T11" fmla="*/ 246062 h 155"/>
              <a:gd name="T12" fmla="*/ 28575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73" name="Freeform 39"/>
          <p:cNvSpPr>
            <a:spLocks/>
          </p:cNvSpPr>
          <p:nvPr/>
        </p:nvSpPr>
        <p:spPr bwMode="auto">
          <a:xfrm>
            <a:off x="9720264" y="3136901"/>
            <a:ext cx="71437" cy="479425"/>
          </a:xfrm>
          <a:custGeom>
            <a:avLst/>
            <a:gdLst>
              <a:gd name="T0" fmla="*/ 71437 w 45"/>
              <a:gd name="T1" fmla="*/ 0 h 302"/>
              <a:gd name="T2" fmla="*/ 42862 w 45"/>
              <a:gd name="T3" fmla="*/ 0 h 302"/>
              <a:gd name="T4" fmla="*/ 0 w 45"/>
              <a:gd name="T5" fmla="*/ 466725 h 302"/>
              <a:gd name="T6" fmla="*/ 0 w 45"/>
              <a:gd name="T7" fmla="*/ 466725 h 302"/>
              <a:gd name="T8" fmla="*/ 28575 w 45"/>
              <a:gd name="T9" fmla="*/ 479425 h 302"/>
              <a:gd name="T10" fmla="*/ 28575 w 45"/>
              <a:gd name="T11" fmla="*/ 466725 h 302"/>
              <a:gd name="T12" fmla="*/ 71437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74" name="Freeform 40"/>
          <p:cNvSpPr>
            <a:spLocks/>
          </p:cNvSpPr>
          <p:nvPr/>
        </p:nvSpPr>
        <p:spPr bwMode="auto">
          <a:xfrm>
            <a:off x="9605964" y="3603625"/>
            <a:ext cx="142875" cy="427038"/>
          </a:xfrm>
          <a:custGeom>
            <a:avLst/>
            <a:gdLst>
              <a:gd name="T0" fmla="*/ 142875 w 90"/>
              <a:gd name="T1" fmla="*/ 12700 h 269"/>
              <a:gd name="T2" fmla="*/ 114300 w 90"/>
              <a:gd name="T3" fmla="*/ 0 h 269"/>
              <a:gd name="T4" fmla="*/ 0 w 90"/>
              <a:gd name="T5" fmla="*/ 414338 h 269"/>
              <a:gd name="T6" fmla="*/ 0 w 90"/>
              <a:gd name="T7" fmla="*/ 414338 h 269"/>
              <a:gd name="T8" fmla="*/ 28575 w 90"/>
              <a:gd name="T9" fmla="*/ 427038 h 269"/>
              <a:gd name="T10" fmla="*/ 28575 w 90"/>
              <a:gd name="T11" fmla="*/ 427038 h 269"/>
              <a:gd name="T12" fmla="*/ 142875 w 90"/>
              <a:gd name="T13" fmla="*/ 12700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75" name="Freeform 41"/>
          <p:cNvSpPr>
            <a:spLocks/>
          </p:cNvSpPr>
          <p:nvPr/>
        </p:nvSpPr>
        <p:spPr bwMode="auto">
          <a:xfrm>
            <a:off x="9420226" y="4017964"/>
            <a:ext cx="214313" cy="466725"/>
          </a:xfrm>
          <a:custGeom>
            <a:avLst/>
            <a:gdLst>
              <a:gd name="T0" fmla="*/ 214313 w 135"/>
              <a:gd name="T1" fmla="*/ 12700 h 294"/>
              <a:gd name="T2" fmla="*/ 185738 w 135"/>
              <a:gd name="T3" fmla="*/ 0 h 294"/>
              <a:gd name="T4" fmla="*/ 0 w 135"/>
              <a:gd name="T5" fmla="*/ 454025 h 294"/>
              <a:gd name="T6" fmla="*/ 0 w 135"/>
              <a:gd name="T7" fmla="*/ 454025 h 294"/>
              <a:gd name="T8" fmla="*/ 28575 w 135"/>
              <a:gd name="T9" fmla="*/ 466725 h 294"/>
              <a:gd name="T10" fmla="*/ 28575 w 135"/>
              <a:gd name="T11" fmla="*/ 466725 h 294"/>
              <a:gd name="T12" fmla="*/ 214313 w 135"/>
              <a:gd name="T13" fmla="*/ 12700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76" name="Freeform 42"/>
          <p:cNvSpPr>
            <a:spLocks/>
          </p:cNvSpPr>
          <p:nvPr/>
        </p:nvSpPr>
        <p:spPr bwMode="auto">
          <a:xfrm>
            <a:off x="9163050" y="4471989"/>
            <a:ext cx="285750" cy="454025"/>
          </a:xfrm>
          <a:custGeom>
            <a:avLst/>
            <a:gdLst>
              <a:gd name="T0" fmla="*/ 285750 w 180"/>
              <a:gd name="T1" fmla="*/ 12700 h 286"/>
              <a:gd name="T2" fmla="*/ 257175 w 180"/>
              <a:gd name="T3" fmla="*/ 0 h 286"/>
              <a:gd name="T4" fmla="*/ 0 w 180"/>
              <a:gd name="T5" fmla="*/ 441325 h 286"/>
              <a:gd name="T6" fmla="*/ 0 w 180"/>
              <a:gd name="T7" fmla="*/ 441325 h 286"/>
              <a:gd name="T8" fmla="*/ 28575 w 180"/>
              <a:gd name="T9" fmla="*/ 454025 h 286"/>
              <a:gd name="T10" fmla="*/ 28575 w 180"/>
              <a:gd name="T11" fmla="*/ 454025 h 286"/>
              <a:gd name="T12" fmla="*/ 285750 w 180"/>
              <a:gd name="T13" fmla="*/ 12700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77" name="Freeform 43"/>
          <p:cNvSpPr>
            <a:spLocks/>
          </p:cNvSpPr>
          <p:nvPr/>
        </p:nvSpPr>
        <p:spPr bwMode="auto">
          <a:xfrm>
            <a:off x="9005889" y="4913313"/>
            <a:ext cx="185737" cy="220662"/>
          </a:xfrm>
          <a:custGeom>
            <a:avLst/>
            <a:gdLst>
              <a:gd name="T0" fmla="*/ 185737 w 117"/>
              <a:gd name="T1" fmla="*/ 12700 h 139"/>
              <a:gd name="T2" fmla="*/ 157162 w 117"/>
              <a:gd name="T3" fmla="*/ 0 h 139"/>
              <a:gd name="T4" fmla="*/ 0 w 117"/>
              <a:gd name="T5" fmla="*/ 207962 h 139"/>
              <a:gd name="T6" fmla="*/ 0 w 117"/>
              <a:gd name="T7" fmla="*/ 207962 h 139"/>
              <a:gd name="T8" fmla="*/ 28575 w 117"/>
              <a:gd name="T9" fmla="*/ 220662 h 139"/>
              <a:gd name="T10" fmla="*/ 28575 w 117"/>
              <a:gd name="T11" fmla="*/ 220662 h 139"/>
              <a:gd name="T12" fmla="*/ 185737 w 117"/>
              <a:gd name="T13" fmla="*/ 12700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78" name="Freeform 44"/>
          <p:cNvSpPr>
            <a:spLocks/>
          </p:cNvSpPr>
          <p:nvPr/>
        </p:nvSpPr>
        <p:spPr bwMode="auto">
          <a:xfrm>
            <a:off x="8820151" y="5121276"/>
            <a:ext cx="214313" cy="206375"/>
          </a:xfrm>
          <a:custGeom>
            <a:avLst/>
            <a:gdLst>
              <a:gd name="T0" fmla="*/ 214313 w 135"/>
              <a:gd name="T1" fmla="*/ 12700 h 130"/>
              <a:gd name="T2" fmla="*/ 185738 w 135"/>
              <a:gd name="T3" fmla="*/ 0 h 130"/>
              <a:gd name="T4" fmla="*/ 0 w 135"/>
              <a:gd name="T5" fmla="*/ 193675 h 130"/>
              <a:gd name="T6" fmla="*/ 28575 w 135"/>
              <a:gd name="T7" fmla="*/ 206375 h 130"/>
              <a:gd name="T8" fmla="*/ 214313 w 135"/>
              <a:gd name="T9" fmla="*/ 12700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79" name="Freeform 45"/>
          <p:cNvSpPr>
            <a:spLocks/>
          </p:cNvSpPr>
          <p:nvPr/>
        </p:nvSpPr>
        <p:spPr bwMode="auto">
          <a:xfrm>
            <a:off x="3033714" y="3162300"/>
            <a:ext cx="28575" cy="26988"/>
          </a:xfrm>
          <a:custGeom>
            <a:avLst/>
            <a:gdLst>
              <a:gd name="T0" fmla="*/ 14288 w 18"/>
              <a:gd name="T1" fmla="*/ 26988 h 17"/>
              <a:gd name="T2" fmla="*/ 14288 w 18"/>
              <a:gd name="T3" fmla="*/ 26988 h 17"/>
              <a:gd name="T4" fmla="*/ 28575 w 18"/>
              <a:gd name="T5" fmla="*/ 26988 h 17"/>
              <a:gd name="T6" fmla="*/ 28575 w 18"/>
              <a:gd name="T7" fmla="*/ 12700 h 17"/>
              <a:gd name="T8" fmla="*/ 28575 w 18"/>
              <a:gd name="T9" fmla="*/ 0 h 17"/>
              <a:gd name="T10" fmla="*/ 14288 w 18"/>
              <a:gd name="T11" fmla="*/ 0 h 17"/>
              <a:gd name="T12" fmla="*/ 0 w 18"/>
              <a:gd name="T13" fmla="*/ 12700 h 17"/>
              <a:gd name="T14" fmla="*/ 0 w 18"/>
              <a:gd name="T15" fmla="*/ 26988 h 17"/>
              <a:gd name="T16" fmla="*/ 14288 w 18"/>
              <a:gd name="T17" fmla="*/ 26988 h 17"/>
              <a:gd name="T18" fmla="*/ 14288 w 18"/>
              <a:gd name="T19" fmla="*/ 269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80" name="Freeform 46"/>
          <p:cNvSpPr>
            <a:spLocks/>
          </p:cNvSpPr>
          <p:nvPr/>
        </p:nvSpPr>
        <p:spPr bwMode="auto">
          <a:xfrm>
            <a:off x="2933700" y="3162301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81" name="Freeform 47"/>
          <p:cNvSpPr>
            <a:spLocks/>
          </p:cNvSpPr>
          <p:nvPr/>
        </p:nvSpPr>
        <p:spPr bwMode="auto">
          <a:xfrm>
            <a:off x="2933700" y="3162301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82" name="Freeform 48"/>
          <p:cNvSpPr>
            <a:spLocks/>
          </p:cNvSpPr>
          <p:nvPr/>
        </p:nvSpPr>
        <p:spPr bwMode="auto">
          <a:xfrm>
            <a:off x="8277225" y="2514600"/>
            <a:ext cx="285750" cy="311150"/>
          </a:xfrm>
          <a:custGeom>
            <a:avLst/>
            <a:gdLst>
              <a:gd name="T0" fmla="*/ 257175 w 180"/>
              <a:gd name="T1" fmla="*/ 311150 h 196"/>
              <a:gd name="T2" fmla="*/ 285750 w 180"/>
              <a:gd name="T3" fmla="*/ 298450 h 196"/>
              <a:gd name="T4" fmla="*/ 28575 w 180"/>
              <a:gd name="T5" fmla="*/ 0 h 196"/>
              <a:gd name="T6" fmla="*/ 28575 w 180"/>
              <a:gd name="T7" fmla="*/ 0 h 196"/>
              <a:gd name="T8" fmla="*/ 0 w 180"/>
              <a:gd name="T9" fmla="*/ 12700 h 196"/>
              <a:gd name="T10" fmla="*/ 0 w 180"/>
              <a:gd name="T11" fmla="*/ 12700 h 196"/>
              <a:gd name="T12" fmla="*/ 257175 w 180"/>
              <a:gd name="T13" fmla="*/ 31115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83" name="Freeform 49"/>
          <p:cNvSpPr>
            <a:spLocks/>
          </p:cNvSpPr>
          <p:nvPr/>
        </p:nvSpPr>
        <p:spPr bwMode="auto">
          <a:xfrm>
            <a:off x="7991476" y="2228850"/>
            <a:ext cx="314325" cy="298450"/>
          </a:xfrm>
          <a:custGeom>
            <a:avLst/>
            <a:gdLst>
              <a:gd name="T0" fmla="*/ 285750 w 198"/>
              <a:gd name="T1" fmla="*/ 298450 h 188"/>
              <a:gd name="T2" fmla="*/ 314325 w 198"/>
              <a:gd name="T3" fmla="*/ 285750 h 188"/>
              <a:gd name="T4" fmla="*/ 28575 w 198"/>
              <a:gd name="T5" fmla="*/ 12700 h 188"/>
              <a:gd name="T6" fmla="*/ 28575 w 198"/>
              <a:gd name="T7" fmla="*/ 0 h 188"/>
              <a:gd name="T8" fmla="*/ 14288 w 198"/>
              <a:gd name="T9" fmla="*/ 25400 h 188"/>
              <a:gd name="T10" fmla="*/ 0 w 198"/>
              <a:gd name="T11" fmla="*/ 25400 h 188"/>
              <a:gd name="T12" fmla="*/ 285750 w 198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84" name="Freeform 50"/>
          <p:cNvSpPr>
            <a:spLocks/>
          </p:cNvSpPr>
          <p:nvPr/>
        </p:nvSpPr>
        <p:spPr bwMode="auto">
          <a:xfrm>
            <a:off x="7677150" y="2020888"/>
            <a:ext cx="342900" cy="233362"/>
          </a:xfrm>
          <a:custGeom>
            <a:avLst/>
            <a:gdLst>
              <a:gd name="T0" fmla="*/ 328613 w 216"/>
              <a:gd name="T1" fmla="*/ 233362 h 147"/>
              <a:gd name="T2" fmla="*/ 342900 w 216"/>
              <a:gd name="T3" fmla="*/ 207962 h 147"/>
              <a:gd name="T4" fmla="*/ 14288 w 216"/>
              <a:gd name="T5" fmla="*/ 0 h 147"/>
              <a:gd name="T6" fmla="*/ 14288 w 216"/>
              <a:gd name="T7" fmla="*/ 0 h 147"/>
              <a:gd name="T8" fmla="*/ 0 w 216"/>
              <a:gd name="T9" fmla="*/ 26987 h 147"/>
              <a:gd name="T10" fmla="*/ 0 w 216"/>
              <a:gd name="T11" fmla="*/ 26987 h 147"/>
              <a:gd name="T12" fmla="*/ 328613 w 216"/>
              <a:gd name="T13" fmla="*/ 233362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85" name="Freeform 51"/>
          <p:cNvSpPr>
            <a:spLocks/>
          </p:cNvSpPr>
          <p:nvPr/>
        </p:nvSpPr>
        <p:spPr bwMode="auto">
          <a:xfrm>
            <a:off x="7334250" y="1839913"/>
            <a:ext cx="357188" cy="207962"/>
          </a:xfrm>
          <a:custGeom>
            <a:avLst/>
            <a:gdLst>
              <a:gd name="T0" fmla="*/ 342900 w 225"/>
              <a:gd name="T1" fmla="*/ 207962 h 131"/>
              <a:gd name="T2" fmla="*/ 357188 w 225"/>
              <a:gd name="T3" fmla="*/ 180975 h 131"/>
              <a:gd name="T4" fmla="*/ 14288 w 225"/>
              <a:gd name="T5" fmla="*/ 0 h 131"/>
              <a:gd name="T6" fmla="*/ 14288 w 225"/>
              <a:gd name="T7" fmla="*/ 0 h 131"/>
              <a:gd name="T8" fmla="*/ 0 w 225"/>
              <a:gd name="T9" fmla="*/ 25400 h 131"/>
              <a:gd name="T10" fmla="*/ 0 w 225"/>
              <a:gd name="T11" fmla="*/ 25400 h 131"/>
              <a:gd name="T12" fmla="*/ 342900 w 225"/>
              <a:gd name="T13" fmla="*/ 207962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86" name="Freeform 52"/>
          <p:cNvSpPr>
            <a:spLocks/>
          </p:cNvSpPr>
          <p:nvPr/>
        </p:nvSpPr>
        <p:spPr bwMode="auto">
          <a:xfrm>
            <a:off x="6948488" y="1724025"/>
            <a:ext cx="400050" cy="141288"/>
          </a:xfrm>
          <a:custGeom>
            <a:avLst/>
            <a:gdLst>
              <a:gd name="T0" fmla="*/ 385763 w 252"/>
              <a:gd name="T1" fmla="*/ 141288 h 89"/>
              <a:gd name="T2" fmla="*/ 400050 w 252"/>
              <a:gd name="T3" fmla="*/ 115888 h 89"/>
              <a:gd name="T4" fmla="*/ 14288 w 252"/>
              <a:gd name="T5" fmla="*/ 0 h 89"/>
              <a:gd name="T6" fmla="*/ 0 w 252"/>
              <a:gd name="T7" fmla="*/ 0 h 89"/>
              <a:gd name="T8" fmla="*/ 0 w 252"/>
              <a:gd name="T9" fmla="*/ 25400 h 89"/>
              <a:gd name="T10" fmla="*/ 0 w 252"/>
              <a:gd name="T11" fmla="*/ 25400 h 89"/>
              <a:gd name="T12" fmla="*/ 385763 w 252"/>
              <a:gd name="T13" fmla="*/ 141288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87" name="Freeform 53"/>
          <p:cNvSpPr>
            <a:spLocks/>
          </p:cNvSpPr>
          <p:nvPr/>
        </p:nvSpPr>
        <p:spPr bwMode="auto">
          <a:xfrm>
            <a:off x="6534150" y="1646239"/>
            <a:ext cx="414338" cy="103187"/>
          </a:xfrm>
          <a:custGeom>
            <a:avLst/>
            <a:gdLst>
              <a:gd name="T0" fmla="*/ 414338 w 261"/>
              <a:gd name="T1" fmla="*/ 103187 h 65"/>
              <a:gd name="T2" fmla="*/ 414338 w 261"/>
              <a:gd name="T3" fmla="*/ 77787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25400 h 65"/>
              <a:gd name="T10" fmla="*/ 0 w 261"/>
              <a:gd name="T11" fmla="*/ 25400 h 65"/>
              <a:gd name="T12" fmla="*/ 414338 w 261"/>
              <a:gd name="T13" fmla="*/ 103187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88" name="Freeform 54"/>
          <p:cNvSpPr>
            <a:spLocks/>
          </p:cNvSpPr>
          <p:nvPr/>
        </p:nvSpPr>
        <p:spPr bwMode="auto">
          <a:xfrm>
            <a:off x="6091238" y="1631950"/>
            <a:ext cx="442912" cy="39688"/>
          </a:xfrm>
          <a:custGeom>
            <a:avLst/>
            <a:gdLst>
              <a:gd name="T0" fmla="*/ 442912 w 279"/>
              <a:gd name="T1" fmla="*/ 39688 h 25"/>
              <a:gd name="T2" fmla="*/ 442912 w 279"/>
              <a:gd name="T3" fmla="*/ 14288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26988 h 25"/>
              <a:gd name="T10" fmla="*/ 0 w 279"/>
              <a:gd name="T11" fmla="*/ 26988 h 25"/>
              <a:gd name="T12" fmla="*/ 442912 w 279"/>
              <a:gd name="T13" fmla="*/ 39688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89" name="Freeform 55"/>
          <p:cNvSpPr>
            <a:spLocks/>
          </p:cNvSpPr>
          <p:nvPr/>
        </p:nvSpPr>
        <p:spPr bwMode="auto">
          <a:xfrm>
            <a:off x="5634038" y="1631950"/>
            <a:ext cx="457200" cy="65088"/>
          </a:xfrm>
          <a:custGeom>
            <a:avLst/>
            <a:gdLst>
              <a:gd name="T0" fmla="*/ 457200 w 288"/>
              <a:gd name="T1" fmla="*/ 26988 h 41"/>
              <a:gd name="T2" fmla="*/ 457200 w 288"/>
              <a:gd name="T3" fmla="*/ 0 h 41"/>
              <a:gd name="T4" fmla="*/ 0 w 288"/>
              <a:gd name="T5" fmla="*/ 39688 h 41"/>
              <a:gd name="T6" fmla="*/ 0 w 288"/>
              <a:gd name="T7" fmla="*/ 39688 h 41"/>
              <a:gd name="T8" fmla="*/ 0 w 288"/>
              <a:gd name="T9" fmla="*/ 65088 h 41"/>
              <a:gd name="T10" fmla="*/ 0 w 288"/>
              <a:gd name="T11" fmla="*/ 65088 h 41"/>
              <a:gd name="T12" fmla="*/ 457200 w 288"/>
              <a:gd name="T13" fmla="*/ 269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90" name="Freeform 56"/>
          <p:cNvSpPr>
            <a:spLocks/>
          </p:cNvSpPr>
          <p:nvPr/>
        </p:nvSpPr>
        <p:spPr bwMode="auto">
          <a:xfrm>
            <a:off x="5162550" y="1671639"/>
            <a:ext cx="471488" cy="103187"/>
          </a:xfrm>
          <a:custGeom>
            <a:avLst/>
            <a:gdLst>
              <a:gd name="T0" fmla="*/ 471488 w 297"/>
              <a:gd name="T1" fmla="*/ 25400 h 65"/>
              <a:gd name="T2" fmla="*/ 471488 w 297"/>
              <a:gd name="T3" fmla="*/ 0 h 65"/>
              <a:gd name="T4" fmla="*/ 0 w 297"/>
              <a:gd name="T5" fmla="*/ 77787 h 65"/>
              <a:gd name="T6" fmla="*/ 0 w 297"/>
              <a:gd name="T7" fmla="*/ 77787 h 65"/>
              <a:gd name="T8" fmla="*/ 14288 w 297"/>
              <a:gd name="T9" fmla="*/ 103187 h 65"/>
              <a:gd name="T10" fmla="*/ 0 w 297"/>
              <a:gd name="T11" fmla="*/ 103187 h 65"/>
              <a:gd name="T12" fmla="*/ 471488 w 297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91" name="Freeform 57"/>
          <p:cNvSpPr>
            <a:spLocks/>
          </p:cNvSpPr>
          <p:nvPr/>
        </p:nvSpPr>
        <p:spPr bwMode="auto">
          <a:xfrm>
            <a:off x="4748214" y="1749426"/>
            <a:ext cx="428625" cy="130175"/>
          </a:xfrm>
          <a:custGeom>
            <a:avLst/>
            <a:gdLst>
              <a:gd name="T0" fmla="*/ 428625 w 270"/>
              <a:gd name="T1" fmla="*/ 25400 h 82"/>
              <a:gd name="T2" fmla="*/ 414338 w 270"/>
              <a:gd name="T3" fmla="*/ 0 h 82"/>
              <a:gd name="T4" fmla="*/ 0 w 270"/>
              <a:gd name="T5" fmla="*/ 103188 h 82"/>
              <a:gd name="T6" fmla="*/ 0 w 270"/>
              <a:gd name="T7" fmla="*/ 103188 h 82"/>
              <a:gd name="T8" fmla="*/ 14287 w 270"/>
              <a:gd name="T9" fmla="*/ 130175 h 82"/>
              <a:gd name="T10" fmla="*/ 14287 w 270"/>
              <a:gd name="T11" fmla="*/ 130175 h 82"/>
              <a:gd name="T12" fmla="*/ 428625 w 270"/>
              <a:gd name="T13" fmla="*/ 2540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92" name="Freeform 58"/>
          <p:cNvSpPr>
            <a:spLocks/>
          </p:cNvSpPr>
          <p:nvPr/>
        </p:nvSpPr>
        <p:spPr bwMode="auto">
          <a:xfrm>
            <a:off x="4376738" y="1852614"/>
            <a:ext cx="385762" cy="168275"/>
          </a:xfrm>
          <a:custGeom>
            <a:avLst/>
            <a:gdLst>
              <a:gd name="T0" fmla="*/ 385762 w 243"/>
              <a:gd name="T1" fmla="*/ 26988 h 106"/>
              <a:gd name="T2" fmla="*/ 371475 w 243"/>
              <a:gd name="T3" fmla="*/ 0 h 106"/>
              <a:gd name="T4" fmla="*/ 0 w 243"/>
              <a:gd name="T5" fmla="*/ 142875 h 106"/>
              <a:gd name="T6" fmla="*/ 0 w 243"/>
              <a:gd name="T7" fmla="*/ 142875 h 106"/>
              <a:gd name="T8" fmla="*/ 14287 w 243"/>
              <a:gd name="T9" fmla="*/ 168275 h 106"/>
              <a:gd name="T10" fmla="*/ 14287 w 243"/>
              <a:gd name="T11" fmla="*/ 168275 h 106"/>
              <a:gd name="T12" fmla="*/ 385762 w 243"/>
              <a:gd name="T13" fmla="*/ 26988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93" name="Freeform 59"/>
          <p:cNvSpPr>
            <a:spLocks/>
          </p:cNvSpPr>
          <p:nvPr/>
        </p:nvSpPr>
        <p:spPr bwMode="auto">
          <a:xfrm>
            <a:off x="4048125" y="1995488"/>
            <a:ext cx="342900" cy="195262"/>
          </a:xfrm>
          <a:custGeom>
            <a:avLst/>
            <a:gdLst>
              <a:gd name="T0" fmla="*/ 342900 w 216"/>
              <a:gd name="T1" fmla="*/ 25400 h 123"/>
              <a:gd name="T2" fmla="*/ 328613 w 216"/>
              <a:gd name="T3" fmla="*/ 0 h 123"/>
              <a:gd name="T4" fmla="*/ 0 w 216"/>
              <a:gd name="T5" fmla="*/ 168275 h 123"/>
              <a:gd name="T6" fmla="*/ 0 w 216"/>
              <a:gd name="T7" fmla="*/ 168275 h 123"/>
              <a:gd name="T8" fmla="*/ 14288 w 216"/>
              <a:gd name="T9" fmla="*/ 195262 h 123"/>
              <a:gd name="T10" fmla="*/ 14288 w 216"/>
              <a:gd name="T11" fmla="*/ 195262 h 123"/>
              <a:gd name="T12" fmla="*/ 342900 w 216"/>
              <a:gd name="T13" fmla="*/ 254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94" name="Freeform 60"/>
          <p:cNvSpPr>
            <a:spLocks/>
          </p:cNvSpPr>
          <p:nvPr/>
        </p:nvSpPr>
        <p:spPr bwMode="auto">
          <a:xfrm>
            <a:off x="3762375" y="2163763"/>
            <a:ext cx="300038" cy="233362"/>
          </a:xfrm>
          <a:custGeom>
            <a:avLst/>
            <a:gdLst>
              <a:gd name="T0" fmla="*/ 300038 w 189"/>
              <a:gd name="T1" fmla="*/ 26987 h 147"/>
              <a:gd name="T2" fmla="*/ 285750 w 189"/>
              <a:gd name="T3" fmla="*/ 0 h 147"/>
              <a:gd name="T4" fmla="*/ 0 w 189"/>
              <a:gd name="T5" fmla="*/ 207962 h 147"/>
              <a:gd name="T6" fmla="*/ 0 w 189"/>
              <a:gd name="T7" fmla="*/ 207962 h 147"/>
              <a:gd name="T8" fmla="*/ 14288 w 189"/>
              <a:gd name="T9" fmla="*/ 233362 h 147"/>
              <a:gd name="T10" fmla="*/ 14288 w 189"/>
              <a:gd name="T11" fmla="*/ 233362 h 147"/>
              <a:gd name="T12" fmla="*/ 300038 w 189"/>
              <a:gd name="T13" fmla="*/ 2698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95" name="Freeform 61"/>
          <p:cNvSpPr>
            <a:spLocks/>
          </p:cNvSpPr>
          <p:nvPr/>
        </p:nvSpPr>
        <p:spPr bwMode="auto">
          <a:xfrm>
            <a:off x="3476625" y="2371726"/>
            <a:ext cx="300038" cy="258763"/>
          </a:xfrm>
          <a:custGeom>
            <a:avLst/>
            <a:gdLst>
              <a:gd name="T0" fmla="*/ 300038 w 189"/>
              <a:gd name="T1" fmla="*/ 25400 h 163"/>
              <a:gd name="T2" fmla="*/ 285750 w 189"/>
              <a:gd name="T3" fmla="*/ 0 h 163"/>
              <a:gd name="T4" fmla="*/ 14288 w 189"/>
              <a:gd name="T5" fmla="*/ 233363 h 163"/>
              <a:gd name="T6" fmla="*/ 0 w 189"/>
              <a:gd name="T7" fmla="*/ 246063 h 163"/>
              <a:gd name="T8" fmla="*/ 28575 w 189"/>
              <a:gd name="T9" fmla="*/ 258763 h 163"/>
              <a:gd name="T10" fmla="*/ 28575 w 189"/>
              <a:gd name="T11" fmla="*/ 258763 h 163"/>
              <a:gd name="T12" fmla="*/ 300038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96" name="Freeform 62"/>
          <p:cNvSpPr>
            <a:spLocks/>
          </p:cNvSpPr>
          <p:nvPr/>
        </p:nvSpPr>
        <p:spPr bwMode="auto">
          <a:xfrm>
            <a:off x="3248026" y="2617788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58763 h 172"/>
              <a:gd name="T6" fmla="*/ 0 w 162"/>
              <a:gd name="T7" fmla="*/ 2587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97" name="Freeform 63"/>
          <p:cNvSpPr>
            <a:spLocks/>
          </p:cNvSpPr>
          <p:nvPr/>
        </p:nvSpPr>
        <p:spPr bwMode="auto">
          <a:xfrm>
            <a:off x="3033714" y="2876550"/>
            <a:ext cx="242887" cy="312738"/>
          </a:xfrm>
          <a:custGeom>
            <a:avLst/>
            <a:gdLst>
              <a:gd name="T0" fmla="*/ 242887 w 153"/>
              <a:gd name="T1" fmla="*/ 14288 h 197"/>
              <a:gd name="T2" fmla="*/ 214312 w 153"/>
              <a:gd name="T3" fmla="*/ 0 h 197"/>
              <a:gd name="T4" fmla="*/ 0 w 153"/>
              <a:gd name="T5" fmla="*/ 298450 h 197"/>
              <a:gd name="T6" fmla="*/ 28575 w 153"/>
              <a:gd name="T7" fmla="*/ 312738 h 197"/>
              <a:gd name="T8" fmla="*/ 242887 w 153"/>
              <a:gd name="T9" fmla="*/ 14288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98" name="Freeform 64"/>
          <p:cNvSpPr>
            <a:spLocks/>
          </p:cNvSpPr>
          <p:nvPr/>
        </p:nvSpPr>
        <p:spPr bwMode="auto">
          <a:xfrm>
            <a:off x="9063039" y="2138363"/>
            <a:ext cx="28575" cy="25400"/>
          </a:xfrm>
          <a:custGeom>
            <a:avLst/>
            <a:gdLst>
              <a:gd name="T0" fmla="*/ 14288 w 18"/>
              <a:gd name="T1" fmla="*/ 0 h 16"/>
              <a:gd name="T2" fmla="*/ 14288 w 18"/>
              <a:gd name="T3" fmla="*/ 0 h 16"/>
              <a:gd name="T4" fmla="*/ 0 w 18"/>
              <a:gd name="T5" fmla="*/ 12700 h 16"/>
              <a:gd name="T6" fmla="*/ 14288 w 18"/>
              <a:gd name="T7" fmla="*/ 12700 h 16"/>
              <a:gd name="T8" fmla="*/ 14288 w 18"/>
              <a:gd name="T9" fmla="*/ 25400 h 16"/>
              <a:gd name="T10" fmla="*/ 28575 w 18"/>
              <a:gd name="T11" fmla="*/ 12700 h 16"/>
              <a:gd name="T12" fmla="*/ 28575 w 18"/>
              <a:gd name="T13" fmla="*/ 1270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99" name="Freeform 65"/>
          <p:cNvSpPr>
            <a:spLocks/>
          </p:cNvSpPr>
          <p:nvPr/>
        </p:nvSpPr>
        <p:spPr bwMode="auto">
          <a:xfrm>
            <a:off x="9020175" y="1943101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00" name="Freeform 66"/>
          <p:cNvSpPr>
            <a:spLocks/>
          </p:cNvSpPr>
          <p:nvPr/>
        </p:nvSpPr>
        <p:spPr bwMode="auto">
          <a:xfrm>
            <a:off x="9020175" y="1943101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01" name="Freeform 67"/>
          <p:cNvSpPr>
            <a:spLocks/>
          </p:cNvSpPr>
          <p:nvPr/>
        </p:nvSpPr>
        <p:spPr bwMode="auto">
          <a:xfrm>
            <a:off x="8620126" y="2695576"/>
            <a:ext cx="200025" cy="180975"/>
          </a:xfrm>
          <a:custGeom>
            <a:avLst/>
            <a:gdLst>
              <a:gd name="T0" fmla="*/ 0 w 126"/>
              <a:gd name="T1" fmla="*/ 168275 h 114"/>
              <a:gd name="T2" fmla="*/ 28575 w 126"/>
              <a:gd name="T3" fmla="*/ 180975 h 114"/>
              <a:gd name="T4" fmla="*/ 200025 w 126"/>
              <a:gd name="T5" fmla="*/ 12700 h 114"/>
              <a:gd name="T6" fmla="*/ 200025 w 126"/>
              <a:gd name="T7" fmla="*/ 12700 h 114"/>
              <a:gd name="T8" fmla="*/ 171450 w 126"/>
              <a:gd name="T9" fmla="*/ 0 h 114"/>
              <a:gd name="T10" fmla="*/ 171450 w 126"/>
              <a:gd name="T11" fmla="*/ 0 h 114"/>
              <a:gd name="T12" fmla="*/ 0 w 126"/>
              <a:gd name="T13" fmla="*/ 1682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02" name="Freeform 68"/>
          <p:cNvSpPr>
            <a:spLocks/>
          </p:cNvSpPr>
          <p:nvPr/>
        </p:nvSpPr>
        <p:spPr bwMode="auto">
          <a:xfrm>
            <a:off x="8791575" y="2514601"/>
            <a:ext cx="171450" cy="193675"/>
          </a:xfrm>
          <a:custGeom>
            <a:avLst/>
            <a:gdLst>
              <a:gd name="T0" fmla="*/ 0 w 108"/>
              <a:gd name="T1" fmla="*/ 180975 h 122"/>
              <a:gd name="T2" fmla="*/ 28575 w 108"/>
              <a:gd name="T3" fmla="*/ 193675 h 122"/>
              <a:gd name="T4" fmla="*/ 171450 w 108"/>
              <a:gd name="T5" fmla="*/ 12700 h 122"/>
              <a:gd name="T6" fmla="*/ 171450 w 108"/>
              <a:gd name="T7" fmla="*/ 12700 h 122"/>
              <a:gd name="T8" fmla="*/ 142875 w 108"/>
              <a:gd name="T9" fmla="*/ 0 h 122"/>
              <a:gd name="T10" fmla="*/ 142875 w 108"/>
              <a:gd name="T11" fmla="*/ 0 h 122"/>
              <a:gd name="T12" fmla="*/ 0 w 108"/>
              <a:gd name="T13" fmla="*/ 180975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03" name="Freeform 69"/>
          <p:cNvSpPr>
            <a:spLocks/>
          </p:cNvSpPr>
          <p:nvPr/>
        </p:nvSpPr>
        <p:spPr bwMode="auto">
          <a:xfrm>
            <a:off x="8934450" y="2332038"/>
            <a:ext cx="128588" cy="195262"/>
          </a:xfrm>
          <a:custGeom>
            <a:avLst/>
            <a:gdLst>
              <a:gd name="T0" fmla="*/ 0 w 81"/>
              <a:gd name="T1" fmla="*/ 182562 h 123"/>
              <a:gd name="T2" fmla="*/ 28575 w 81"/>
              <a:gd name="T3" fmla="*/ 195262 h 123"/>
              <a:gd name="T4" fmla="*/ 128588 w 81"/>
              <a:gd name="T5" fmla="*/ 14287 h 123"/>
              <a:gd name="T6" fmla="*/ 128588 w 81"/>
              <a:gd name="T7" fmla="*/ 0 h 123"/>
              <a:gd name="T8" fmla="*/ 100013 w 81"/>
              <a:gd name="T9" fmla="*/ 0 h 123"/>
              <a:gd name="T10" fmla="*/ 100013 w 81"/>
              <a:gd name="T11" fmla="*/ 0 h 123"/>
              <a:gd name="T12" fmla="*/ 0 w 81"/>
              <a:gd name="T13" fmla="*/ 182562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04" name="Freeform 70"/>
          <p:cNvSpPr>
            <a:spLocks/>
          </p:cNvSpPr>
          <p:nvPr/>
        </p:nvSpPr>
        <p:spPr bwMode="auto">
          <a:xfrm>
            <a:off x="9034463" y="2138364"/>
            <a:ext cx="57150" cy="193675"/>
          </a:xfrm>
          <a:custGeom>
            <a:avLst/>
            <a:gdLst>
              <a:gd name="T0" fmla="*/ 0 w 36"/>
              <a:gd name="T1" fmla="*/ 193675 h 122"/>
              <a:gd name="T2" fmla="*/ 28575 w 36"/>
              <a:gd name="T3" fmla="*/ 193675 h 122"/>
              <a:gd name="T4" fmla="*/ 57150 w 36"/>
              <a:gd name="T5" fmla="*/ 0 h 122"/>
              <a:gd name="T6" fmla="*/ 28575 w 36"/>
              <a:gd name="T7" fmla="*/ 0 h 122"/>
              <a:gd name="T8" fmla="*/ 0 w 36"/>
              <a:gd name="T9" fmla="*/ 1936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05" name="Freeform 71"/>
          <p:cNvSpPr>
            <a:spLocks/>
          </p:cNvSpPr>
          <p:nvPr/>
        </p:nvSpPr>
        <p:spPr bwMode="auto">
          <a:xfrm>
            <a:off x="8534401" y="2359025"/>
            <a:ext cx="28575" cy="25400"/>
          </a:xfrm>
          <a:custGeom>
            <a:avLst/>
            <a:gdLst>
              <a:gd name="T0" fmla="*/ 14288 w 18"/>
              <a:gd name="T1" fmla="*/ 25400 h 16"/>
              <a:gd name="T2" fmla="*/ 28575 w 18"/>
              <a:gd name="T3" fmla="*/ 25400 h 16"/>
              <a:gd name="T4" fmla="*/ 28575 w 18"/>
              <a:gd name="T5" fmla="*/ 12700 h 16"/>
              <a:gd name="T6" fmla="*/ 28575 w 18"/>
              <a:gd name="T7" fmla="*/ 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12700 h 16"/>
              <a:gd name="T14" fmla="*/ 14288 w 18"/>
              <a:gd name="T15" fmla="*/ 25400 h 16"/>
              <a:gd name="T16" fmla="*/ 14288 w 18"/>
              <a:gd name="T17" fmla="*/ 25400 h 16"/>
              <a:gd name="T18" fmla="*/ 14288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06" name="Freeform 72"/>
          <p:cNvSpPr>
            <a:spLocks/>
          </p:cNvSpPr>
          <p:nvPr/>
        </p:nvSpPr>
        <p:spPr bwMode="auto">
          <a:xfrm>
            <a:off x="8491539" y="2384426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07" name="Freeform 73"/>
          <p:cNvSpPr>
            <a:spLocks/>
          </p:cNvSpPr>
          <p:nvPr/>
        </p:nvSpPr>
        <p:spPr bwMode="auto">
          <a:xfrm>
            <a:off x="8491539" y="2384426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08" name="Freeform 74"/>
          <p:cNvSpPr>
            <a:spLocks/>
          </p:cNvSpPr>
          <p:nvPr/>
        </p:nvSpPr>
        <p:spPr bwMode="auto">
          <a:xfrm>
            <a:off x="8805863" y="1646239"/>
            <a:ext cx="214312" cy="193675"/>
          </a:xfrm>
          <a:custGeom>
            <a:avLst/>
            <a:gdLst>
              <a:gd name="T0" fmla="*/ 214312 w 135"/>
              <a:gd name="T1" fmla="*/ 12700 h 122"/>
              <a:gd name="T2" fmla="*/ 185737 w 135"/>
              <a:gd name="T3" fmla="*/ 0 h 122"/>
              <a:gd name="T4" fmla="*/ 0 w 135"/>
              <a:gd name="T5" fmla="*/ 180975 h 122"/>
              <a:gd name="T6" fmla="*/ 0 w 135"/>
              <a:gd name="T7" fmla="*/ 180975 h 122"/>
              <a:gd name="T8" fmla="*/ 28575 w 135"/>
              <a:gd name="T9" fmla="*/ 193675 h 122"/>
              <a:gd name="T10" fmla="*/ 28575 w 135"/>
              <a:gd name="T11" fmla="*/ 193675 h 122"/>
              <a:gd name="T12" fmla="*/ 214312 w 135"/>
              <a:gd name="T13" fmla="*/ 12700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09" name="Freeform 75"/>
          <p:cNvSpPr>
            <a:spLocks/>
          </p:cNvSpPr>
          <p:nvPr/>
        </p:nvSpPr>
        <p:spPr bwMode="auto">
          <a:xfrm>
            <a:off x="8662988" y="1827214"/>
            <a:ext cx="171450" cy="180975"/>
          </a:xfrm>
          <a:custGeom>
            <a:avLst/>
            <a:gdLst>
              <a:gd name="T0" fmla="*/ 171450 w 108"/>
              <a:gd name="T1" fmla="*/ 12700 h 114"/>
              <a:gd name="T2" fmla="*/ 142875 w 108"/>
              <a:gd name="T3" fmla="*/ 0 h 114"/>
              <a:gd name="T4" fmla="*/ 0 w 108"/>
              <a:gd name="T5" fmla="*/ 168275 h 114"/>
              <a:gd name="T6" fmla="*/ 0 w 108"/>
              <a:gd name="T7" fmla="*/ 168275 h 114"/>
              <a:gd name="T8" fmla="*/ 28575 w 108"/>
              <a:gd name="T9" fmla="*/ 180975 h 114"/>
              <a:gd name="T10" fmla="*/ 28575 w 108"/>
              <a:gd name="T11" fmla="*/ 180975 h 114"/>
              <a:gd name="T12" fmla="*/ 171450 w 108"/>
              <a:gd name="T13" fmla="*/ 127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10" name="Freeform 76"/>
          <p:cNvSpPr>
            <a:spLocks/>
          </p:cNvSpPr>
          <p:nvPr/>
        </p:nvSpPr>
        <p:spPr bwMode="auto">
          <a:xfrm>
            <a:off x="8577263" y="1995488"/>
            <a:ext cx="114300" cy="195262"/>
          </a:xfrm>
          <a:custGeom>
            <a:avLst/>
            <a:gdLst>
              <a:gd name="T0" fmla="*/ 114300 w 72"/>
              <a:gd name="T1" fmla="*/ 12700 h 123"/>
              <a:gd name="T2" fmla="*/ 85725 w 72"/>
              <a:gd name="T3" fmla="*/ 0 h 123"/>
              <a:gd name="T4" fmla="*/ 0 w 72"/>
              <a:gd name="T5" fmla="*/ 180975 h 123"/>
              <a:gd name="T6" fmla="*/ 0 w 72"/>
              <a:gd name="T7" fmla="*/ 180975 h 123"/>
              <a:gd name="T8" fmla="*/ 28575 w 72"/>
              <a:gd name="T9" fmla="*/ 180975 h 123"/>
              <a:gd name="T10" fmla="*/ 28575 w 72"/>
              <a:gd name="T11" fmla="*/ 195262 h 123"/>
              <a:gd name="T12" fmla="*/ 114300 w 72"/>
              <a:gd name="T13" fmla="*/ 127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11" name="Freeform 77"/>
          <p:cNvSpPr>
            <a:spLocks/>
          </p:cNvSpPr>
          <p:nvPr/>
        </p:nvSpPr>
        <p:spPr bwMode="auto">
          <a:xfrm>
            <a:off x="8534400" y="2176463"/>
            <a:ext cx="71438" cy="195262"/>
          </a:xfrm>
          <a:custGeom>
            <a:avLst/>
            <a:gdLst>
              <a:gd name="T0" fmla="*/ 71438 w 45"/>
              <a:gd name="T1" fmla="*/ 0 h 123"/>
              <a:gd name="T2" fmla="*/ 42863 w 45"/>
              <a:gd name="T3" fmla="*/ 0 h 123"/>
              <a:gd name="T4" fmla="*/ 0 w 45"/>
              <a:gd name="T5" fmla="*/ 195262 h 123"/>
              <a:gd name="T6" fmla="*/ 28575 w 45"/>
              <a:gd name="T7" fmla="*/ 195262 h 123"/>
              <a:gd name="T8" fmla="*/ 71438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12" name="Freeform 78"/>
          <p:cNvSpPr>
            <a:spLocks/>
          </p:cNvSpPr>
          <p:nvPr/>
        </p:nvSpPr>
        <p:spPr bwMode="auto">
          <a:xfrm>
            <a:off x="6148389" y="4549775"/>
            <a:ext cx="28575" cy="25400"/>
          </a:xfrm>
          <a:custGeom>
            <a:avLst/>
            <a:gdLst>
              <a:gd name="T0" fmla="*/ 0 w 18"/>
              <a:gd name="T1" fmla="*/ 25400 h 16"/>
              <a:gd name="T2" fmla="*/ 0 w 18"/>
              <a:gd name="T3" fmla="*/ 25400 h 16"/>
              <a:gd name="T4" fmla="*/ 14288 w 18"/>
              <a:gd name="T5" fmla="*/ 25400 h 16"/>
              <a:gd name="T6" fmla="*/ 28575 w 18"/>
              <a:gd name="T7" fmla="*/ 25400 h 16"/>
              <a:gd name="T8" fmla="*/ 28575 w 18"/>
              <a:gd name="T9" fmla="*/ 1270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13" name="Freeform 79"/>
          <p:cNvSpPr>
            <a:spLocks/>
          </p:cNvSpPr>
          <p:nvPr/>
        </p:nvSpPr>
        <p:spPr bwMode="auto">
          <a:xfrm>
            <a:off x="5948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7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14" name="Freeform 80"/>
          <p:cNvSpPr>
            <a:spLocks/>
          </p:cNvSpPr>
          <p:nvPr/>
        </p:nvSpPr>
        <p:spPr bwMode="auto">
          <a:xfrm>
            <a:off x="5948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7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15" name="Freeform 81"/>
          <p:cNvSpPr>
            <a:spLocks/>
          </p:cNvSpPr>
          <p:nvPr/>
        </p:nvSpPr>
        <p:spPr bwMode="auto">
          <a:xfrm>
            <a:off x="8348663" y="2825751"/>
            <a:ext cx="214312" cy="271463"/>
          </a:xfrm>
          <a:custGeom>
            <a:avLst/>
            <a:gdLst>
              <a:gd name="T0" fmla="*/ 214312 w 135"/>
              <a:gd name="T1" fmla="*/ 12700 h 171"/>
              <a:gd name="T2" fmla="*/ 185737 w 135"/>
              <a:gd name="T3" fmla="*/ 0 h 171"/>
              <a:gd name="T4" fmla="*/ 0 w 135"/>
              <a:gd name="T5" fmla="*/ 258763 h 171"/>
              <a:gd name="T6" fmla="*/ 0 w 135"/>
              <a:gd name="T7" fmla="*/ 258763 h 171"/>
              <a:gd name="T8" fmla="*/ 28575 w 135"/>
              <a:gd name="T9" fmla="*/ 271463 h 171"/>
              <a:gd name="T10" fmla="*/ 28575 w 135"/>
              <a:gd name="T11" fmla="*/ 271463 h 171"/>
              <a:gd name="T12" fmla="*/ 214312 w 135"/>
              <a:gd name="T13" fmla="*/ 12700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16" name="Freeform 82"/>
          <p:cNvSpPr>
            <a:spLocks/>
          </p:cNvSpPr>
          <p:nvPr/>
        </p:nvSpPr>
        <p:spPr bwMode="auto">
          <a:xfrm>
            <a:off x="8120064" y="3084513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60350 h 172"/>
              <a:gd name="T6" fmla="*/ 0 w 162"/>
              <a:gd name="T7" fmla="*/ 2460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17" name="Freeform 83"/>
          <p:cNvSpPr>
            <a:spLocks/>
          </p:cNvSpPr>
          <p:nvPr/>
        </p:nvSpPr>
        <p:spPr bwMode="auto">
          <a:xfrm>
            <a:off x="7848600" y="3330575"/>
            <a:ext cx="300038" cy="273050"/>
          </a:xfrm>
          <a:custGeom>
            <a:avLst/>
            <a:gdLst>
              <a:gd name="T0" fmla="*/ 300038 w 189"/>
              <a:gd name="T1" fmla="*/ 26988 h 172"/>
              <a:gd name="T2" fmla="*/ 271463 w 189"/>
              <a:gd name="T3" fmla="*/ 0 h 172"/>
              <a:gd name="T4" fmla="*/ 0 w 189"/>
              <a:gd name="T5" fmla="*/ 247650 h 172"/>
              <a:gd name="T6" fmla="*/ 14288 w 189"/>
              <a:gd name="T7" fmla="*/ 247650 h 172"/>
              <a:gd name="T8" fmla="*/ 28575 w 189"/>
              <a:gd name="T9" fmla="*/ 273050 h 172"/>
              <a:gd name="T10" fmla="*/ 28575 w 189"/>
              <a:gd name="T11" fmla="*/ 273050 h 172"/>
              <a:gd name="T12" fmla="*/ 300038 w 189"/>
              <a:gd name="T13" fmla="*/ 2698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18" name="Freeform 84"/>
          <p:cNvSpPr>
            <a:spLocks/>
          </p:cNvSpPr>
          <p:nvPr/>
        </p:nvSpPr>
        <p:spPr bwMode="auto">
          <a:xfrm>
            <a:off x="7577139" y="3578226"/>
            <a:ext cx="300037" cy="258763"/>
          </a:xfrm>
          <a:custGeom>
            <a:avLst/>
            <a:gdLst>
              <a:gd name="T0" fmla="*/ 300037 w 189"/>
              <a:gd name="T1" fmla="*/ 25400 h 163"/>
              <a:gd name="T2" fmla="*/ 285750 w 189"/>
              <a:gd name="T3" fmla="*/ 0 h 163"/>
              <a:gd name="T4" fmla="*/ 0 w 189"/>
              <a:gd name="T5" fmla="*/ 233363 h 163"/>
              <a:gd name="T6" fmla="*/ 0 w 189"/>
              <a:gd name="T7" fmla="*/ 233363 h 163"/>
              <a:gd name="T8" fmla="*/ 14287 w 189"/>
              <a:gd name="T9" fmla="*/ 258763 h 163"/>
              <a:gd name="T10" fmla="*/ 14287 w 189"/>
              <a:gd name="T11" fmla="*/ 258763 h 163"/>
              <a:gd name="T12" fmla="*/ 300037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19" name="Freeform 85"/>
          <p:cNvSpPr>
            <a:spLocks/>
          </p:cNvSpPr>
          <p:nvPr/>
        </p:nvSpPr>
        <p:spPr bwMode="auto">
          <a:xfrm>
            <a:off x="7248525" y="3811588"/>
            <a:ext cx="342900" cy="246062"/>
          </a:xfrm>
          <a:custGeom>
            <a:avLst/>
            <a:gdLst>
              <a:gd name="T0" fmla="*/ 342900 w 216"/>
              <a:gd name="T1" fmla="*/ 25400 h 155"/>
              <a:gd name="T2" fmla="*/ 328613 w 216"/>
              <a:gd name="T3" fmla="*/ 0 h 155"/>
              <a:gd name="T4" fmla="*/ 0 w 216"/>
              <a:gd name="T5" fmla="*/ 219075 h 155"/>
              <a:gd name="T6" fmla="*/ 0 w 216"/>
              <a:gd name="T7" fmla="*/ 219075 h 155"/>
              <a:gd name="T8" fmla="*/ 14288 w 216"/>
              <a:gd name="T9" fmla="*/ 246062 h 155"/>
              <a:gd name="T10" fmla="*/ 14288 w 216"/>
              <a:gd name="T11" fmla="*/ 246062 h 155"/>
              <a:gd name="T12" fmla="*/ 342900 w 216"/>
              <a:gd name="T13" fmla="*/ 254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20" name="Freeform 86"/>
          <p:cNvSpPr>
            <a:spLocks/>
          </p:cNvSpPr>
          <p:nvPr/>
        </p:nvSpPr>
        <p:spPr bwMode="auto">
          <a:xfrm>
            <a:off x="6905625" y="4030663"/>
            <a:ext cx="357188" cy="220662"/>
          </a:xfrm>
          <a:custGeom>
            <a:avLst/>
            <a:gdLst>
              <a:gd name="T0" fmla="*/ 357188 w 225"/>
              <a:gd name="T1" fmla="*/ 26987 h 139"/>
              <a:gd name="T2" fmla="*/ 342900 w 225"/>
              <a:gd name="T3" fmla="*/ 0 h 139"/>
              <a:gd name="T4" fmla="*/ 0 w 225"/>
              <a:gd name="T5" fmla="*/ 195262 h 139"/>
              <a:gd name="T6" fmla="*/ 0 w 225"/>
              <a:gd name="T7" fmla="*/ 195262 h 139"/>
              <a:gd name="T8" fmla="*/ 14288 w 225"/>
              <a:gd name="T9" fmla="*/ 220662 h 139"/>
              <a:gd name="T10" fmla="*/ 14288 w 225"/>
              <a:gd name="T11" fmla="*/ 220662 h 139"/>
              <a:gd name="T12" fmla="*/ 357188 w 225"/>
              <a:gd name="T13" fmla="*/ 2698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21" name="Freeform 87"/>
          <p:cNvSpPr>
            <a:spLocks/>
          </p:cNvSpPr>
          <p:nvPr/>
        </p:nvSpPr>
        <p:spPr bwMode="auto">
          <a:xfrm>
            <a:off x="6534151" y="4225926"/>
            <a:ext cx="385763" cy="207963"/>
          </a:xfrm>
          <a:custGeom>
            <a:avLst/>
            <a:gdLst>
              <a:gd name="T0" fmla="*/ 385763 w 243"/>
              <a:gd name="T1" fmla="*/ 25400 h 131"/>
              <a:gd name="T2" fmla="*/ 371475 w 243"/>
              <a:gd name="T3" fmla="*/ 0 h 131"/>
              <a:gd name="T4" fmla="*/ 0 w 243"/>
              <a:gd name="T5" fmla="*/ 180975 h 131"/>
              <a:gd name="T6" fmla="*/ 0 w 243"/>
              <a:gd name="T7" fmla="*/ 180975 h 131"/>
              <a:gd name="T8" fmla="*/ 14288 w 243"/>
              <a:gd name="T9" fmla="*/ 207963 h 131"/>
              <a:gd name="T10" fmla="*/ 14288 w 243"/>
              <a:gd name="T11" fmla="*/ 207963 h 131"/>
              <a:gd name="T12" fmla="*/ 385763 w 243"/>
              <a:gd name="T13" fmla="*/ 25400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22" name="Freeform 88"/>
          <p:cNvSpPr>
            <a:spLocks/>
          </p:cNvSpPr>
          <p:nvPr/>
        </p:nvSpPr>
        <p:spPr bwMode="auto">
          <a:xfrm>
            <a:off x="6148388" y="4406901"/>
            <a:ext cx="400050" cy="168275"/>
          </a:xfrm>
          <a:custGeom>
            <a:avLst/>
            <a:gdLst>
              <a:gd name="T0" fmla="*/ 400050 w 252"/>
              <a:gd name="T1" fmla="*/ 26988 h 106"/>
              <a:gd name="T2" fmla="*/ 385763 w 252"/>
              <a:gd name="T3" fmla="*/ 0 h 106"/>
              <a:gd name="T4" fmla="*/ 0 w 252"/>
              <a:gd name="T5" fmla="*/ 142875 h 106"/>
              <a:gd name="T6" fmla="*/ 14288 w 252"/>
              <a:gd name="T7" fmla="*/ 168275 h 106"/>
              <a:gd name="T8" fmla="*/ 400050 w 252"/>
              <a:gd name="T9" fmla="*/ 26988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23" name="Freeform 89"/>
          <p:cNvSpPr>
            <a:spLocks/>
          </p:cNvSpPr>
          <p:nvPr/>
        </p:nvSpPr>
        <p:spPr bwMode="auto">
          <a:xfrm>
            <a:off x="3676651" y="4926013"/>
            <a:ext cx="28575" cy="25400"/>
          </a:xfrm>
          <a:custGeom>
            <a:avLst/>
            <a:gdLst>
              <a:gd name="T0" fmla="*/ 0 w 18"/>
              <a:gd name="T1" fmla="*/ 12700 h 16"/>
              <a:gd name="T2" fmla="*/ 0 w 18"/>
              <a:gd name="T3" fmla="*/ 25400 h 16"/>
              <a:gd name="T4" fmla="*/ 14288 w 18"/>
              <a:gd name="T5" fmla="*/ 25400 h 16"/>
              <a:gd name="T6" fmla="*/ 14288 w 18"/>
              <a:gd name="T7" fmla="*/ 25400 h 16"/>
              <a:gd name="T8" fmla="*/ 28575 w 18"/>
              <a:gd name="T9" fmla="*/ 12700 h 16"/>
              <a:gd name="T10" fmla="*/ 28575 w 18"/>
              <a:gd name="T11" fmla="*/ 12700 h 16"/>
              <a:gd name="T12" fmla="*/ 14288 w 18"/>
              <a:gd name="T13" fmla="*/ 0 h 16"/>
              <a:gd name="T14" fmla="*/ 0 w 18"/>
              <a:gd name="T15" fmla="*/ 0 h 16"/>
              <a:gd name="T16" fmla="*/ 0 w 18"/>
              <a:gd name="T17" fmla="*/ 12700 h 16"/>
              <a:gd name="T18" fmla="*/ 0 w 18"/>
              <a:gd name="T19" fmla="*/ 127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24" name="Freeform 90"/>
          <p:cNvSpPr>
            <a:spLocks/>
          </p:cNvSpPr>
          <p:nvPr/>
        </p:nvSpPr>
        <p:spPr bwMode="auto">
          <a:xfrm>
            <a:off x="3476625" y="4886326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7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25" name="Freeform 91"/>
          <p:cNvSpPr>
            <a:spLocks/>
          </p:cNvSpPr>
          <p:nvPr/>
        </p:nvSpPr>
        <p:spPr bwMode="auto">
          <a:xfrm>
            <a:off x="3476625" y="4886326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7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26" name="Freeform 92"/>
          <p:cNvSpPr>
            <a:spLocks/>
          </p:cNvSpPr>
          <p:nvPr/>
        </p:nvSpPr>
        <p:spPr bwMode="auto">
          <a:xfrm>
            <a:off x="5362575" y="4627564"/>
            <a:ext cx="171450" cy="142875"/>
          </a:xfrm>
          <a:custGeom>
            <a:avLst/>
            <a:gdLst>
              <a:gd name="T0" fmla="*/ 171450 w 108"/>
              <a:gd name="T1" fmla="*/ 25400 h 90"/>
              <a:gd name="T2" fmla="*/ 157163 w 108"/>
              <a:gd name="T3" fmla="*/ 0 h 90"/>
              <a:gd name="T4" fmla="*/ 0 w 108"/>
              <a:gd name="T5" fmla="*/ 117475 h 90"/>
              <a:gd name="T6" fmla="*/ 0 w 108"/>
              <a:gd name="T7" fmla="*/ 117475 h 90"/>
              <a:gd name="T8" fmla="*/ 14288 w 108"/>
              <a:gd name="T9" fmla="*/ 142875 h 90"/>
              <a:gd name="T10" fmla="*/ 14288 w 108"/>
              <a:gd name="T11" fmla="*/ 142875 h 90"/>
              <a:gd name="T12" fmla="*/ 171450 w 108"/>
              <a:gd name="T13" fmla="*/ 2540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27" name="Freeform 93"/>
          <p:cNvSpPr>
            <a:spLocks/>
          </p:cNvSpPr>
          <p:nvPr/>
        </p:nvSpPr>
        <p:spPr bwMode="auto">
          <a:xfrm>
            <a:off x="5162551" y="4745039"/>
            <a:ext cx="214313" cy="115887"/>
          </a:xfrm>
          <a:custGeom>
            <a:avLst/>
            <a:gdLst>
              <a:gd name="T0" fmla="*/ 214313 w 135"/>
              <a:gd name="T1" fmla="*/ 25400 h 73"/>
              <a:gd name="T2" fmla="*/ 200025 w 135"/>
              <a:gd name="T3" fmla="*/ 0 h 73"/>
              <a:gd name="T4" fmla="*/ 0 w 135"/>
              <a:gd name="T5" fmla="*/ 90487 h 73"/>
              <a:gd name="T6" fmla="*/ 0 w 135"/>
              <a:gd name="T7" fmla="*/ 90487 h 73"/>
              <a:gd name="T8" fmla="*/ 14288 w 135"/>
              <a:gd name="T9" fmla="*/ 115887 h 73"/>
              <a:gd name="T10" fmla="*/ 14288 w 135"/>
              <a:gd name="T11" fmla="*/ 115887 h 73"/>
              <a:gd name="T12" fmla="*/ 214313 w 135"/>
              <a:gd name="T13" fmla="*/ 25400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28" name="Freeform 94"/>
          <p:cNvSpPr>
            <a:spLocks/>
          </p:cNvSpPr>
          <p:nvPr/>
        </p:nvSpPr>
        <p:spPr bwMode="auto">
          <a:xfrm>
            <a:off x="4948238" y="4835525"/>
            <a:ext cx="228600" cy="90488"/>
          </a:xfrm>
          <a:custGeom>
            <a:avLst/>
            <a:gdLst>
              <a:gd name="T0" fmla="*/ 228600 w 144"/>
              <a:gd name="T1" fmla="*/ 25400 h 57"/>
              <a:gd name="T2" fmla="*/ 214313 w 144"/>
              <a:gd name="T3" fmla="*/ 0 h 57"/>
              <a:gd name="T4" fmla="*/ 0 w 144"/>
              <a:gd name="T5" fmla="*/ 65088 h 57"/>
              <a:gd name="T6" fmla="*/ 0 w 144"/>
              <a:gd name="T7" fmla="*/ 65088 h 57"/>
              <a:gd name="T8" fmla="*/ 0 w 144"/>
              <a:gd name="T9" fmla="*/ 90488 h 57"/>
              <a:gd name="T10" fmla="*/ 14288 w 144"/>
              <a:gd name="T11" fmla="*/ 90488 h 57"/>
              <a:gd name="T12" fmla="*/ 228600 w 144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29" name="Freeform 95"/>
          <p:cNvSpPr>
            <a:spLocks/>
          </p:cNvSpPr>
          <p:nvPr/>
        </p:nvSpPr>
        <p:spPr bwMode="auto">
          <a:xfrm>
            <a:off x="4705350" y="4900614"/>
            <a:ext cx="242888" cy="77787"/>
          </a:xfrm>
          <a:custGeom>
            <a:avLst/>
            <a:gdLst>
              <a:gd name="T0" fmla="*/ 242888 w 153"/>
              <a:gd name="T1" fmla="*/ 25400 h 49"/>
              <a:gd name="T2" fmla="*/ 242888 w 153"/>
              <a:gd name="T3" fmla="*/ 0 h 49"/>
              <a:gd name="T4" fmla="*/ 0 w 153"/>
              <a:gd name="T5" fmla="*/ 50800 h 49"/>
              <a:gd name="T6" fmla="*/ 0 w 153"/>
              <a:gd name="T7" fmla="*/ 50800 h 49"/>
              <a:gd name="T8" fmla="*/ 0 w 153"/>
              <a:gd name="T9" fmla="*/ 77787 h 49"/>
              <a:gd name="T10" fmla="*/ 0 w 153"/>
              <a:gd name="T11" fmla="*/ 77787 h 49"/>
              <a:gd name="T12" fmla="*/ 242888 w 153"/>
              <a:gd name="T13" fmla="*/ 25400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30" name="Freeform 96"/>
          <p:cNvSpPr>
            <a:spLocks/>
          </p:cNvSpPr>
          <p:nvPr/>
        </p:nvSpPr>
        <p:spPr bwMode="auto">
          <a:xfrm>
            <a:off x="4205288" y="4951414"/>
            <a:ext cx="500062" cy="65087"/>
          </a:xfrm>
          <a:custGeom>
            <a:avLst/>
            <a:gdLst>
              <a:gd name="T0" fmla="*/ 500062 w 315"/>
              <a:gd name="T1" fmla="*/ 26987 h 41"/>
              <a:gd name="T2" fmla="*/ 500062 w 315"/>
              <a:gd name="T3" fmla="*/ 0 h 41"/>
              <a:gd name="T4" fmla="*/ 0 w 315"/>
              <a:gd name="T5" fmla="*/ 39687 h 41"/>
              <a:gd name="T6" fmla="*/ 0 w 315"/>
              <a:gd name="T7" fmla="*/ 39687 h 41"/>
              <a:gd name="T8" fmla="*/ 0 w 315"/>
              <a:gd name="T9" fmla="*/ 65087 h 41"/>
              <a:gd name="T10" fmla="*/ 0 w 315"/>
              <a:gd name="T11" fmla="*/ 65087 h 41"/>
              <a:gd name="T12" fmla="*/ 500062 w 315"/>
              <a:gd name="T13" fmla="*/ 2698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31" name="Freeform 97"/>
          <p:cNvSpPr>
            <a:spLocks/>
          </p:cNvSpPr>
          <p:nvPr/>
        </p:nvSpPr>
        <p:spPr bwMode="auto">
          <a:xfrm>
            <a:off x="3690938" y="4926014"/>
            <a:ext cx="514350" cy="90487"/>
          </a:xfrm>
          <a:custGeom>
            <a:avLst/>
            <a:gdLst>
              <a:gd name="T0" fmla="*/ 514350 w 324"/>
              <a:gd name="T1" fmla="*/ 90487 h 57"/>
              <a:gd name="T2" fmla="*/ 514350 w 324"/>
              <a:gd name="T3" fmla="*/ 65087 h 57"/>
              <a:gd name="T4" fmla="*/ 0 w 324"/>
              <a:gd name="T5" fmla="*/ 0 h 57"/>
              <a:gd name="T6" fmla="*/ 0 w 324"/>
              <a:gd name="T7" fmla="*/ 25400 h 57"/>
              <a:gd name="T8" fmla="*/ 514350 w 324"/>
              <a:gd name="T9" fmla="*/ 9048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32" name="Freeform 98"/>
          <p:cNvSpPr>
            <a:spLocks/>
          </p:cNvSpPr>
          <p:nvPr/>
        </p:nvSpPr>
        <p:spPr bwMode="auto">
          <a:xfrm>
            <a:off x="5462589" y="4186239"/>
            <a:ext cx="28575" cy="26987"/>
          </a:xfrm>
          <a:custGeom>
            <a:avLst/>
            <a:gdLst>
              <a:gd name="T0" fmla="*/ 14288 w 18"/>
              <a:gd name="T1" fmla="*/ 26987 h 17"/>
              <a:gd name="T2" fmla="*/ 28575 w 18"/>
              <a:gd name="T3" fmla="*/ 14287 h 17"/>
              <a:gd name="T4" fmla="*/ 28575 w 18"/>
              <a:gd name="T5" fmla="*/ 0 h 17"/>
              <a:gd name="T6" fmla="*/ 28575 w 18"/>
              <a:gd name="T7" fmla="*/ 0 h 17"/>
              <a:gd name="T8" fmla="*/ 14288 w 18"/>
              <a:gd name="T9" fmla="*/ 0 h 17"/>
              <a:gd name="T10" fmla="*/ 14288 w 18"/>
              <a:gd name="T11" fmla="*/ 0 h 17"/>
              <a:gd name="T12" fmla="*/ 0 w 18"/>
              <a:gd name="T13" fmla="*/ 14287 h 17"/>
              <a:gd name="T14" fmla="*/ 14288 w 18"/>
              <a:gd name="T15" fmla="*/ 14287 h 17"/>
              <a:gd name="T16" fmla="*/ 14288 w 18"/>
              <a:gd name="T17" fmla="*/ 26987 h 17"/>
              <a:gd name="T18" fmla="*/ 14288 w 18"/>
              <a:gd name="T19" fmla="*/ 2698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33" name="Freeform 99"/>
          <p:cNvSpPr>
            <a:spLocks/>
          </p:cNvSpPr>
          <p:nvPr/>
        </p:nvSpPr>
        <p:spPr bwMode="auto">
          <a:xfrm>
            <a:off x="5419725" y="4200526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34" name="Freeform 100"/>
          <p:cNvSpPr>
            <a:spLocks/>
          </p:cNvSpPr>
          <p:nvPr/>
        </p:nvSpPr>
        <p:spPr bwMode="auto">
          <a:xfrm>
            <a:off x="5419725" y="4200526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35" name="Freeform 101"/>
          <p:cNvSpPr>
            <a:spLocks/>
          </p:cNvSpPr>
          <p:nvPr/>
        </p:nvSpPr>
        <p:spPr bwMode="auto">
          <a:xfrm>
            <a:off x="6191251" y="2293938"/>
            <a:ext cx="257175" cy="233362"/>
          </a:xfrm>
          <a:custGeom>
            <a:avLst/>
            <a:gdLst>
              <a:gd name="T0" fmla="*/ 257175 w 162"/>
              <a:gd name="T1" fmla="*/ 12700 h 147"/>
              <a:gd name="T2" fmla="*/ 228600 w 162"/>
              <a:gd name="T3" fmla="*/ 0 h 147"/>
              <a:gd name="T4" fmla="*/ 0 w 162"/>
              <a:gd name="T5" fmla="*/ 220662 h 147"/>
              <a:gd name="T6" fmla="*/ 0 w 162"/>
              <a:gd name="T7" fmla="*/ 220662 h 147"/>
              <a:gd name="T8" fmla="*/ 28575 w 162"/>
              <a:gd name="T9" fmla="*/ 233362 h 147"/>
              <a:gd name="T10" fmla="*/ 28575 w 162"/>
              <a:gd name="T11" fmla="*/ 233362 h 147"/>
              <a:gd name="T12" fmla="*/ 257175 w 162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36" name="Freeform 102"/>
          <p:cNvSpPr>
            <a:spLocks/>
          </p:cNvSpPr>
          <p:nvPr/>
        </p:nvSpPr>
        <p:spPr bwMode="auto">
          <a:xfrm>
            <a:off x="5991225" y="2514601"/>
            <a:ext cx="228600" cy="246063"/>
          </a:xfrm>
          <a:custGeom>
            <a:avLst/>
            <a:gdLst>
              <a:gd name="T0" fmla="*/ 228600 w 144"/>
              <a:gd name="T1" fmla="*/ 12700 h 155"/>
              <a:gd name="T2" fmla="*/ 200025 w 144"/>
              <a:gd name="T3" fmla="*/ 0 h 155"/>
              <a:gd name="T4" fmla="*/ 0 w 144"/>
              <a:gd name="T5" fmla="*/ 233363 h 155"/>
              <a:gd name="T6" fmla="*/ 0 w 144"/>
              <a:gd name="T7" fmla="*/ 233363 h 155"/>
              <a:gd name="T8" fmla="*/ 28575 w 144"/>
              <a:gd name="T9" fmla="*/ 246063 h 155"/>
              <a:gd name="T10" fmla="*/ 28575 w 144"/>
              <a:gd name="T11" fmla="*/ 246063 h 155"/>
              <a:gd name="T12" fmla="*/ 228600 w 144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37" name="Freeform 103"/>
          <p:cNvSpPr>
            <a:spLocks/>
          </p:cNvSpPr>
          <p:nvPr/>
        </p:nvSpPr>
        <p:spPr bwMode="auto">
          <a:xfrm>
            <a:off x="5819776" y="2747963"/>
            <a:ext cx="200025" cy="233362"/>
          </a:xfrm>
          <a:custGeom>
            <a:avLst/>
            <a:gdLst>
              <a:gd name="T0" fmla="*/ 200025 w 126"/>
              <a:gd name="T1" fmla="*/ 12700 h 147"/>
              <a:gd name="T2" fmla="*/ 171450 w 126"/>
              <a:gd name="T3" fmla="*/ 0 h 147"/>
              <a:gd name="T4" fmla="*/ 0 w 126"/>
              <a:gd name="T5" fmla="*/ 220662 h 147"/>
              <a:gd name="T6" fmla="*/ 0 w 126"/>
              <a:gd name="T7" fmla="*/ 220662 h 147"/>
              <a:gd name="T8" fmla="*/ 28575 w 126"/>
              <a:gd name="T9" fmla="*/ 233362 h 147"/>
              <a:gd name="T10" fmla="*/ 28575 w 126"/>
              <a:gd name="T11" fmla="*/ 233362 h 147"/>
              <a:gd name="T12" fmla="*/ 200025 w 126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38" name="Freeform 104"/>
          <p:cNvSpPr>
            <a:spLocks/>
          </p:cNvSpPr>
          <p:nvPr/>
        </p:nvSpPr>
        <p:spPr bwMode="auto">
          <a:xfrm>
            <a:off x="5691188" y="2968626"/>
            <a:ext cx="157162" cy="246063"/>
          </a:xfrm>
          <a:custGeom>
            <a:avLst/>
            <a:gdLst>
              <a:gd name="T0" fmla="*/ 157162 w 99"/>
              <a:gd name="T1" fmla="*/ 12700 h 155"/>
              <a:gd name="T2" fmla="*/ 128587 w 99"/>
              <a:gd name="T3" fmla="*/ 0 h 155"/>
              <a:gd name="T4" fmla="*/ 0 w 99"/>
              <a:gd name="T5" fmla="*/ 233363 h 155"/>
              <a:gd name="T6" fmla="*/ 0 w 99"/>
              <a:gd name="T7" fmla="*/ 233363 h 155"/>
              <a:gd name="T8" fmla="*/ 28575 w 99"/>
              <a:gd name="T9" fmla="*/ 246063 h 155"/>
              <a:gd name="T10" fmla="*/ 28575 w 99"/>
              <a:gd name="T11" fmla="*/ 246063 h 155"/>
              <a:gd name="T12" fmla="*/ 157162 w 99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39" name="Freeform 105"/>
          <p:cNvSpPr>
            <a:spLocks/>
          </p:cNvSpPr>
          <p:nvPr/>
        </p:nvSpPr>
        <p:spPr bwMode="auto">
          <a:xfrm>
            <a:off x="5576889" y="3201988"/>
            <a:ext cx="142875" cy="258762"/>
          </a:xfrm>
          <a:custGeom>
            <a:avLst/>
            <a:gdLst>
              <a:gd name="T0" fmla="*/ 142875 w 90"/>
              <a:gd name="T1" fmla="*/ 12700 h 163"/>
              <a:gd name="T2" fmla="*/ 114300 w 90"/>
              <a:gd name="T3" fmla="*/ 0 h 163"/>
              <a:gd name="T4" fmla="*/ 0 w 90"/>
              <a:gd name="T5" fmla="*/ 246062 h 163"/>
              <a:gd name="T6" fmla="*/ 0 w 90"/>
              <a:gd name="T7" fmla="*/ 246062 h 163"/>
              <a:gd name="T8" fmla="*/ 28575 w 90"/>
              <a:gd name="T9" fmla="*/ 258762 h 163"/>
              <a:gd name="T10" fmla="*/ 28575 w 90"/>
              <a:gd name="T11" fmla="*/ 258762 h 163"/>
              <a:gd name="T12" fmla="*/ 142875 w 90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40" name="Freeform 106"/>
          <p:cNvSpPr>
            <a:spLocks/>
          </p:cNvSpPr>
          <p:nvPr/>
        </p:nvSpPr>
        <p:spPr bwMode="auto">
          <a:xfrm>
            <a:off x="5505451" y="3448051"/>
            <a:ext cx="100013" cy="258763"/>
          </a:xfrm>
          <a:custGeom>
            <a:avLst/>
            <a:gdLst>
              <a:gd name="T0" fmla="*/ 100013 w 63"/>
              <a:gd name="T1" fmla="*/ 12700 h 163"/>
              <a:gd name="T2" fmla="*/ 71438 w 63"/>
              <a:gd name="T3" fmla="*/ 0 h 163"/>
              <a:gd name="T4" fmla="*/ 0 w 63"/>
              <a:gd name="T5" fmla="*/ 246063 h 163"/>
              <a:gd name="T6" fmla="*/ 0 w 63"/>
              <a:gd name="T7" fmla="*/ 246063 h 163"/>
              <a:gd name="T8" fmla="*/ 28575 w 63"/>
              <a:gd name="T9" fmla="*/ 246063 h 163"/>
              <a:gd name="T10" fmla="*/ 28575 w 63"/>
              <a:gd name="T11" fmla="*/ 258763 h 163"/>
              <a:gd name="T12" fmla="*/ 100013 w 63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41" name="Freeform 107"/>
          <p:cNvSpPr>
            <a:spLocks/>
          </p:cNvSpPr>
          <p:nvPr/>
        </p:nvSpPr>
        <p:spPr bwMode="auto">
          <a:xfrm>
            <a:off x="5462589" y="3694113"/>
            <a:ext cx="71437" cy="246062"/>
          </a:xfrm>
          <a:custGeom>
            <a:avLst/>
            <a:gdLst>
              <a:gd name="T0" fmla="*/ 71437 w 45"/>
              <a:gd name="T1" fmla="*/ 0 h 155"/>
              <a:gd name="T2" fmla="*/ 42862 w 45"/>
              <a:gd name="T3" fmla="*/ 0 h 155"/>
              <a:gd name="T4" fmla="*/ 0 w 45"/>
              <a:gd name="T5" fmla="*/ 246062 h 155"/>
              <a:gd name="T6" fmla="*/ 0 w 45"/>
              <a:gd name="T7" fmla="*/ 246062 h 155"/>
              <a:gd name="T8" fmla="*/ 28575 w 45"/>
              <a:gd name="T9" fmla="*/ 246062 h 155"/>
              <a:gd name="T10" fmla="*/ 28575 w 45"/>
              <a:gd name="T11" fmla="*/ 246062 h 155"/>
              <a:gd name="T12" fmla="*/ 71437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42" name="Rectangle 108"/>
          <p:cNvSpPr>
            <a:spLocks noChangeArrowheads="1"/>
          </p:cNvSpPr>
          <p:nvPr/>
        </p:nvSpPr>
        <p:spPr bwMode="auto">
          <a:xfrm>
            <a:off x="5462589" y="3940176"/>
            <a:ext cx="28575" cy="2460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543" name="Freeform 109"/>
          <p:cNvSpPr>
            <a:spLocks/>
          </p:cNvSpPr>
          <p:nvPr/>
        </p:nvSpPr>
        <p:spPr bwMode="auto">
          <a:xfrm>
            <a:off x="3548064" y="3641725"/>
            <a:ext cx="28575" cy="26988"/>
          </a:xfrm>
          <a:custGeom>
            <a:avLst/>
            <a:gdLst>
              <a:gd name="T0" fmla="*/ 0 w 18"/>
              <a:gd name="T1" fmla="*/ 14288 h 17"/>
              <a:gd name="T2" fmla="*/ 0 w 18"/>
              <a:gd name="T3" fmla="*/ 26988 h 17"/>
              <a:gd name="T4" fmla="*/ 14288 w 18"/>
              <a:gd name="T5" fmla="*/ 26988 h 17"/>
              <a:gd name="T6" fmla="*/ 14288 w 18"/>
              <a:gd name="T7" fmla="*/ 26988 h 17"/>
              <a:gd name="T8" fmla="*/ 28575 w 18"/>
              <a:gd name="T9" fmla="*/ 26988 h 17"/>
              <a:gd name="T10" fmla="*/ 28575 w 18"/>
              <a:gd name="T11" fmla="*/ 14288 h 17"/>
              <a:gd name="T12" fmla="*/ 14288 w 18"/>
              <a:gd name="T13" fmla="*/ 0 h 17"/>
              <a:gd name="T14" fmla="*/ 0 w 18"/>
              <a:gd name="T15" fmla="*/ 0 h 17"/>
              <a:gd name="T16" fmla="*/ 0 w 18"/>
              <a:gd name="T17" fmla="*/ 14288 h 17"/>
              <a:gd name="T18" fmla="*/ 0 w 18"/>
              <a:gd name="T19" fmla="*/ 142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44" name="Freeform 110"/>
          <p:cNvSpPr>
            <a:spLocks/>
          </p:cNvSpPr>
          <p:nvPr/>
        </p:nvSpPr>
        <p:spPr bwMode="auto">
          <a:xfrm>
            <a:off x="3348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7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45" name="Freeform 111"/>
          <p:cNvSpPr>
            <a:spLocks/>
          </p:cNvSpPr>
          <p:nvPr/>
        </p:nvSpPr>
        <p:spPr bwMode="auto">
          <a:xfrm>
            <a:off x="3348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7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46" name="Freeform 112"/>
          <p:cNvSpPr>
            <a:spLocks/>
          </p:cNvSpPr>
          <p:nvPr/>
        </p:nvSpPr>
        <p:spPr bwMode="auto">
          <a:xfrm>
            <a:off x="5062539" y="4303714"/>
            <a:ext cx="471487" cy="363537"/>
          </a:xfrm>
          <a:custGeom>
            <a:avLst/>
            <a:gdLst>
              <a:gd name="T0" fmla="*/ 457200 w 297"/>
              <a:gd name="T1" fmla="*/ 363537 h 229"/>
              <a:gd name="T2" fmla="*/ 471487 w 297"/>
              <a:gd name="T3" fmla="*/ 336550 h 229"/>
              <a:gd name="T4" fmla="*/ 14287 w 297"/>
              <a:gd name="T5" fmla="*/ 0 h 229"/>
              <a:gd name="T6" fmla="*/ 14287 w 297"/>
              <a:gd name="T7" fmla="*/ 0 h 229"/>
              <a:gd name="T8" fmla="*/ 0 w 297"/>
              <a:gd name="T9" fmla="*/ 25400 h 229"/>
              <a:gd name="T10" fmla="*/ 0 w 297"/>
              <a:gd name="T11" fmla="*/ 25400 h 229"/>
              <a:gd name="T12" fmla="*/ 457200 w 297"/>
              <a:gd name="T13" fmla="*/ 363537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47" name="Freeform 113"/>
          <p:cNvSpPr>
            <a:spLocks/>
          </p:cNvSpPr>
          <p:nvPr/>
        </p:nvSpPr>
        <p:spPr bwMode="auto">
          <a:xfrm>
            <a:off x="4591051" y="4030663"/>
            <a:ext cx="485775" cy="298450"/>
          </a:xfrm>
          <a:custGeom>
            <a:avLst/>
            <a:gdLst>
              <a:gd name="T0" fmla="*/ 471488 w 306"/>
              <a:gd name="T1" fmla="*/ 298450 h 188"/>
              <a:gd name="T2" fmla="*/ 485775 w 306"/>
              <a:gd name="T3" fmla="*/ 273050 h 188"/>
              <a:gd name="T4" fmla="*/ 14288 w 306"/>
              <a:gd name="T5" fmla="*/ 0 h 188"/>
              <a:gd name="T6" fmla="*/ 14288 w 306"/>
              <a:gd name="T7" fmla="*/ 0 h 188"/>
              <a:gd name="T8" fmla="*/ 0 w 306"/>
              <a:gd name="T9" fmla="*/ 26988 h 188"/>
              <a:gd name="T10" fmla="*/ 0 w 306"/>
              <a:gd name="T11" fmla="*/ 26988 h 188"/>
              <a:gd name="T12" fmla="*/ 471488 w 306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48" name="Freeform 114"/>
          <p:cNvSpPr>
            <a:spLocks/>
          </p:cNvSpPr>
          <p:nvPr/>
        </p:nvSpPr>
        <p:spPr bwMode="auto">
          <a:xfrm>
            <a:off x="4076700" y="3811588"/>
            <a:ext cx="528638" cy="246062"/>
          </a:xfrm>
          <a:custGeom>
            <a:avLst/>
            <a:gdLst>
              <a:gd name="T0" fmla="*/ 514350 w 333"/>
              <a:gd name="T1" fmla="*/ 246062 h 155"/>
              <a:gd name="T2" fmla="*/ 528638 w 333"/>
              <a:gd name="T3" fmla="*/ 219075 h 155"/>
              <a:gd name="T4" fmla="*/ 14288 w 333"/>
              <a:gd name="T5" fmla="*/ 0 h 155"/>
              <a:gd name="T6" fmla="*/ 14288 w 333"/>
              <a:gd name="T7" fmla="*/ 0 h 155"/>
              <a:gd name="T8" fmla="*/ 0 w 333"/>
              <a:gd name="T9" fmla="*/ 25400 h 155"/>
              <a:gd name="T10" fmla="*/ 0 w 333"/>
              <a:gd name="T11" fmla="*/ 25400 h 155"/>
              <a:gd name="T12" fmla="*/ 514350 w 333"/>
              <a:gd name="T13" fmla="*/ 2460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49" name="Freeform 115"/>
          <p:cNvSpPr>
            <a:spLocks/>
          </p:cNvSpPr>
          <p:nvPr/>
        </p:nvSpPr>
        <p:spPr bwMode="auto">
          <a:xfrm>
            <a:off x="3562350" y="3641726"/>
            <a:ext cx="528638" cy="195263"/>
          </a:xfrm>
          <a:custGeom>
            <a:avLst/>
            <a:gdLst>
              <a:gd name="T0" fmla="*/ 514350 w 333"/>
              <a:gd name="T1" fmla="*/ 195263 h 123"/>
              <a:gd name="T2" fmla="*/ 528638 w 333"/>
              <a:gd name="T3" fmla="*/ 169863 h 123"/>
              <a:gd name="T4" fmla="*/ 14288 w 333"/>
              <a:gd name="T5" fmla="*/ 0 h 123"/>
              <a:gd name="T6" fmla="*/ 0 w 333"/>
              <a:gd name="T7" fmla="*/ 26988 h 123"/>
              <a:gd name="T8" fmla="*/ 514350 w 333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50" name="Freeform 116"/>
          <p:cNvSpPr>
            <a:spLocks/>
          </p:cNvSpPr>
          <p:nvPr/>
        </p:nvSpPr>
        <p:spPr bwMode="auto">
          <a:xfrm>
            <a:off x="6477001" y="2747963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0 h 16"/>
              <a:gd name="T4" fmla="*/ 0 w 18"/>
              <a:gd name="T5" fmla="*/ 12700 h 16"/>
              <a:gd name="T6" fmla="*/ 0 w 18"/>
              <a:gd name="T7" fmla="*/ 12700 h 16"/>
              <a:gd name="T8" fmla="*/ 14288 w 18"/>
              <a:gd name="T9" fmla="*/ 25400 h 16"/>
              <a:gd name="T10" fmla="*/ 14288 w 18"/>
              <a:gd name="T11" fmla="*/ 12700 h 16"/>
              <a:gd name="T12" fmla="*/ 28575 w 18"/>
              <a:gd name="T13" fmla="*/ 0 h 16"/>
              <a:gd name="T14" fmla="*/ 14288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51" name="Freeform 117"/>
          <p:cNvSpPr>
            <a:spLocks/>
          </p:cNvSpPr>
          <p:nvPr/>
        </p:nvSpPr>
        <p:spPr bwMode="auto">
          <a:xfrm>
            <a:off x="6419850" y="2552701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52" name="Freeform 118"/>
          <p:cNvSpPr>
            <a:spLocks/>
          </p:cNvSpPr>
          <p:nvPr/>
        </p:nvSpPr>
        <p:spPr bwMode="auto">
          <a:xfrm>
            <a:off x="6419850" y="2552701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53" name="Freeform 119"/>
          <p:cNvSpPr>
            <a:spLocks/>
          </p:cNvSpPr>
          <p:nvPr/>
        </p:nvSpPr>
        <p:spPr bwMode="auto">
          <a:xfrm>
            <a:off x="5505451" y="4419601"/>
            <a:ext cx="257175" cy="233363"/>
          </a:xfrm>
          <a:custGeom>
            <a:avLst/>
            <a:gdLst>
              <a:gd name="T0" fmla="*/ 0 w 162"/>
              <a:gd name="T1" fmla="*/ 220663 h 147"/>
              <a:gd name="T2" fmla="*/ 28575 w 162"/>
              <a:gd name="T3" fmla="*/ 233363 h 147"/>
              <a:gd name="T4" fmla="*/ 257175 w 162"/>
              <a:gd name="T5" fmla="*/ 14288 h 147"/>
              <a:gd name="T6" fmla="*/ 257175 w 162"/>
              <a:gd name="T7" fmla="*/ 14288 h 147"/>
              <a:gd name="T8" fmla="*/ 228600 w 162"/>
              <a:gd name="T9" fmla="*/ 0 h 147"/>
              <a:gd name="T10" fmla="*/ 228600 w 162"/>
              <a:gd name="T11" fmla="*/ 0 h 147"/>
              <a:gd name="T12" fmla="*/ 0 w 162"/>
              <a:gd name="T13" fmla="*/ 220663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54" name="Freeform 120"/>
          <p:cNvSpPr>
            <a:spLocks/>
          </p:cNvSpPr>
          <p:nvPr/>
        </p:nvSpPr>
        <p:spPr bwMode="auto">
          <a:xfrm>
            <a:off x="5734050" y="4200526"/>
            <a:ext cx="228600" cy="233363"/>
          </a:xfrm>
          <a:custGeom>
            <a:avLst/>
            <a:gdLst>
              <a:gd name="T0" fmla="*/ 0 w 144"/>
              <a:gd name="T1" fmla="*/ 219075 h 147"/>
              <a:gd name="T2" fmla="*/ 28575 w 144"/>
              <a:gd name="T3" fmla="*/ 233363 h 147"/>
              <a:gd name="T4" fmla="*/ 228600 w 144"/>
              <a:gd name="T5" fmla="*/ 12700 h 147"/>
              <a:gd name="T6" fmla="*/ 228600 w 144"/>
              <a:gd name="T7" fmla="*/ 12700 h 147"/>
              <a:gd name="T8" fmla="*/ 200025 w 144"/>
              <a:gd name="T9" fmla="*/ 0 h 147"/>
              <a:gd name="T10" fmla="*/ 200025 w 144"/>
              <a:gd name="T11" fmla="*/ 0 h 147"/>
              <a:gd name="T12" fmla="*/ 0 w 144"/>
              <a:gd name="T13" fmla="*/ 21907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55" name="Freeform 121"/>
          <p:cNvSpPr>
            <a:spLocks/>
          </p:cNvSpPr>
          <p:nvPr/>
        </p:nvSpPr>
        <p:spPr bwMode="auto">
          <a:xfrm>
            <a:off x="5934076" y="3967163"/>
            <a:ext cx="200025" cy="246062"/>
          </a:xfrm>
          <a:custGeom>
            <a:avLst/>
            <a:gdLst>
              <a:gd name="T0" fmla="*/ 0 w 126"/>
              <a:gd name="T1" fmla="*/ 233362 h 155"/>
              <a:gd name="T2" fmla="*/ 28575 w 126"/>
              <a:gd name="T3" fmla="*/ 246062 h 155"/>
              <a:gd name="T4" fmla="*/ 200025 w 126"/>
              <a:gd name="T5" fmla="*/ 12700 h 155"/>
              <a:gd name="T6" fmla="*/ 200025 w 126"/>
              <a:gd name="T7" fmla="*/ 12700 h 155"/>
              <a:gd name="T8" fmla="*/ 171450 w 126"/>
              <a:gd name="T9" fmla="*/ 0 h 155"/>
              <a:gd name="T10" fmla="*/ 171450 w 126"/>
              <a:gd name="T11" fmla="*/ 0 h 155"/>
              <a:gd name="T12" fmla="*/ 0 w 126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56" name="Freeform 122"/>
          <p:cNvSpPr>
            <a:spLocks/>
          </p:cNvSpPr>
          <p:nvPr/>
        </p:nvSpPr>
        <p:spPr bwMode="auto">
          <a:xfrm>
            <a:off x="6105525" y="3733801"/>
            <a:ext cx="171450" cy="246063"/>
          </a:xfrm>
          <a:custGeom>
            <a:avLst/>
            <a:gdLst>
              <a:gd name="T0" fmla="*/ 0 w 108"/>
              <a:gd name="T1" fmla="*/ 233363 h 155"/>
              <a:gd name="T2" fmla="*/ 28575 w 108"/>
              <a:gd name="T3" fmla="*/ 246063 h 155"/>
              <a:gd name="T4" fmla="*/ 171450 w 108"/>
              <a:gd name="T5" fmla="*/ 12700 h 155"/>
              <a:gd name="T6" fmla="*/ 171450 w 108"/>
              <a:gd name="T7" fmla="*/ 12700 h 155"/>
              <a:gd name="T8" fmla="*/ 142875 w 108"/>
              <a:gd name="T9" fmla="*/ 0 h 155"/>
              <a:gd name="T10" fmla="*/ 142875 w 108"/>
              <a:gd name="T11" fmla="*/ 0 h 155"/>
              <a:gd name="T12" fmla="*/ 0 w 108"/>
              <a:gd name="T13" fmla="*/ 2333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57" name="Freeform 123"/>
          <p:cNvSpPr>
            <a:spLocks/>
          </p:cNvSpPr>
          <p:nvPr/>
        </p:nvSpPr>
        <p:spPr bwMode="auto">
          <a:xfrm>
            <a:off x="6248400" y="3500438"/>
            <a:ext cx="128588" cy="246062"/>
          </a:xfrm>
          <a:custGeom>
            <a:avLst/>
            <a:gdLst>
              <a:gd name="T0" fmla="*/ 0 w 81"/>
              <a:gd name="T1" fmla="*/ 233362 h 155"/>
              <a:gd name="T2" fmla="*/ 28575 w 81"/>
              <a:gd name="T3" fmla="*/ 246062 h 155"/>
              <a:gd name="T4" fmla="*/ 128588 w 81"/>
              <a:gd name="T5" fmla="*/ 12700 h 155"/>
              <a:gd name="T6" fmla="*/ 128588 w 81"/>
              <a:gd name="T7" fmla="*/ 12700 h 155"/>
              <a:gd name="T8" fmla="*/ 100013 w 81"/>
              <a:gd name="T9" fmla="*/ 0 h 155"/>
              <a:gd name="T10" fmla="*/ 100013 w 81"/>
              <a:gd name="T11" fmla="*/ 0 h 155"/>
              <a:gd name="T12" fmla="*/ 0 w 81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58" name="Freeform 124"/>
          <p:cNvSpPr>
            <a:spLocks/>
          </p:cNvSpPr>
          <p:nvPr/>
        </p:nvSpPr>
        <p:spPr bwMode="auto">
          <a:xfrm>
            <a:off x="6348413" y="3252788"/>
            <a:ext cx="100012" cy="260350"/>
          </a:xfrm>
          <a:custGeom>
            <a:avLst/>
            <a:gdLst>
              <a:gd name="T0" fmla="*/ 0 w 63"/>
              <a:gd name="T1" fmla="*/ 247650 h 164"/>
              <a:gd name="T2" fmla="*/ 28575 w 63"/>
              <a:gd name="T3" fmla="*/ 260350 h 164"/>
              <a:gd name="T4" fmla="*/ 100012 w 63"/>
              <a:gd name="T5" fmla="*/ 14288 h 164"/>
              <a:gd name="T6" fmla="*/ 100012 w 63"/>
              <a:gd name="T7" fmla="*/ 0 h 164"/>
              <a:gd name="T8" fmla="*/ 71437 w 63"/>
              <a:gd name="T9" fmla="*/ 0 h 164"/>
              <a:gd name="T10" fmla="*/ 71437 w 63"/>
              <a:gd name="T11" fmla="*/ 0 h 164"/>
              <a:gd name="T12" fmla="*/ 0 w 63"/>
              <a:gd name="T13" fmla="*/ 24765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59" name="Freeform 125"/>
          <p:cNvSpPr>
            <a:spLocks/>
          </p:cNvSpPr>
          <p:nvPr/>
        </p:nvSpPr>
        <p:spPr bwMode="auto">
          <a:xfrm>
            <a:off x="6419850" y="3006726"/>
            <a:ext cx="71438" cy="246063"/>
          </a:xfrm>
          <a:custGeom>
            <a:avLst/>
            <a:gdLst>
              <a:gd name="T0" fmla="*/ 0 w 45"/>
              <a:gd name="T1" fmla="*/ 246063 h 155"/>
              <a:gd name="T2" fmla="*/ 28575 w 45"/>
              <a:gd name="T3" fmla="*/ 246063 h 155"/>
              <a:gd name="T4" fmla="*/ 71438 w 45"/>
              <a:gd name="T5" fmla="*/ 0 h 155"/>
              <a:gd name="T6" fmla="*/ 71438 w 45"/>
              <a:gd name="T7" fmla="*/ 0 h 155"/>
              <a:gd name="T8" fmla="*/ 42863 w 45"/>
              <a:gd name="T9" fmla="*/ 0 h 155"/>
              <a:gd name="T10" fmla="*/ 42863 w 45"/>
              <a:gd name="T11" fmla="*/ 0 h 155"/>
              <a:gd name="T12" fmla="*/ 0 w 45"/>
              <a:gd name="T13" fmla="*/ 2460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60" name="Rectangle 126"/>
          <p:cNvSpPr>
            <a:spLocks noChangeArrowheads="1"/>
          </p:cNvSpPr>
          <p:nvPr/>
        </p:nvSpPr>
        <p:spPr bwMode="auto">
          <a:xfrm>
            <a:off x="6462714" y="2747963"/>
            <a:ext cx="28575" cy="258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561" name="Freeform 127"/>
          <p:cNvSpPr>
            <a:spLocks/>
          </p:cNvSpPr>
          <p:nvPr/>
        </p:nvSpPr>
        <p:spPr bwMode="auto">
          <a:xfrm>
            <a:off x="8462964" y="5199063"/>
            <a:ext cx="14287" cy="12700"/>
          </a:xfrm>
          <a:custGeom>
            <a:avLst/>
            <a:gdLst>
              <a:gd name="T0" fmla="*/ 0 w 9"/>
              <a:gd name="T1" fmla="*/ 12700 h 8"/>
              <a:gd name="T2" fmla="*/ 14287 w 9"/>
              <a:gd name="T3" fmla="*/ 12700 h 8"/>
              <a:gd name="T4" fmla="*/ 14287 w 9"/>
              <a:gd name="T5" fmla="*/ 12700 h 8"/>
              <a:gd name="T6" fmla="*/ 14287 w 9"/>
              <a:gd name="T7" fmla="*/ 0 h 8"/>
              <a:gd name="T8" fmla="*/ 14287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12700 h 8"/>
              <a:gd name="T16" fmla="*/ 0 w 9"/>
              <a:gd name="T17" fmla="*/ 12700 h 8"/>
              <a:gd name="T18" fmla="*/ 0 w 9"/>
              <a:gd name="T19" fmla="*/ 12700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62" name="Freeform 128"/>
          <p:cNvSpPr>
            <a:spLocks/>
          </p:cNvSpPr>
          <p:nvPr/>
        </p:nvSpPr>
        <p:spPr bwMode="auto">
          <a:xfrm>
            <a:off x="8405813" y="5199064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63" name="Freeform 129"/>
          <p:cNvSpPr>
            <a:spLocks/>
          </p:cNvSpPr>
          <p:nvPr/>
        </p:nvSpPr>
        <p:spPr bwMode="auto">
          <a:xfrm>
            <a:off x="8405813" y="5199064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64" name="Freeform 130"/>
          <p:cNvSpPr>
            <a:spLocks/>
          </p:cNvSpPr>
          <p:nvPr/>
        </p:nvSpPr>
        <p:spPr bwMode="auto">
          <a:xfrm>
            <a:off x="8534400" y="2825750"/>
            <a:ext cx="114300" cy="311150"/>
          </a:xfrm>
          <a:custGeom>
            <a:avLst/>
            <a:gdLst>
              <a:gd name="T0" fmla="*/ 28575 w 72"/>
              <a:gd name="T1" fmla="*/ 0 h 196"/>
              <a:gd name="T2" fmla="*/ 0 w 72"/>
              <a:gd name="T3" fmla="*/ 12700 h 196"/>
              <a:gd name="T4" fmla="*/ 85725 w 72"/>
              <a:gd name="T5" fmla="*/ 311150 h 196"/>
              <a:gd name="T6" fmla="*/ 85725 w 72"/>
              <a:gd name="T7" fmla="*/ 298450 h 196"/>
              <a:gd name="T8" fmla="*/ 114300 w 72"/>
              <a:gd name="T9" fmla="*/ 298450 h 196"/>
              <a:gd name="T10" fmla="*/ 114300 w 72"/>
              <a:gd name="T11" fmla="*/ 298450 h 196"/>
              <a:gd name="T12" fmla="*/ 28575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65" name="Freeform 131"/>
          <p:cNvSpPr>
            <a:spLocks/>
          </p:cNvSpPr>
          <p:nvPr/>
        </p:nvSpPr>
        <p:spPr bwMode="auto">
          <a:xfrm>
            <a:off x="8620126" y="3124200"/>
            <a:ext cx="85725" cy="298450"/>
          </a:xfrm>
          <a:custGeom>
            <a:avLst/>
            <a:gdLst>
              <a:gd name="T0" fmla="*/ 28575 w 54"/>
              <a:gd name="T1" fmla="*/ 0 h 188"/>
              <a:gd name="T2" fmla="*/ 0 w 54"/>
              <a:gd name="T3" fmla="*/ 0 h 188"/>
              <a:gd name="T4" fmla="*/ 57150 w 54"/>
              <a:gd name="T5" fmla="*/ 298450 h 188"/>
              <a:gd name="T6" fmla="*/ 57150 w 54"/>
              <a:gd name="T7" fmla="*/ 298450 h 188"/>
              <a:gd name="T8" fmla="*/ 85725 w 54"/>
              <a:gd name="T9" fmla="*/ 298450 h 188"/>
              <a:gd name="T10" fmla="*/ 85725 w 54"/>
              <a:gd name="T11" fmla="*/ 298450 h 188"/>
              <a:gd name="T12" fmla="*/ 28575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66" name="Freeform 132"/>
          <p:cNvSpPr>
            <a:spLocks/>
          </p:cNvSpPr>
          <p:nvPr/>
        </p:nvSpPr>
        <p:spPr bwMode="auto">
          <a:xfrm>
            <a:off x="8677276" y="3422651"/>
            <a:ext cx="42863" cy="595313"/>
          </a:xfrm>
          <a:custGeom>
            <a:avLst/>
            <a:gdLst>
              <a:gd name="T0" fmla="*/ 28575 w 27"/>
              <a:gd name="T1" fmla="*/ 0 h 375"/>
              <a:gd name="T2" fmla="*/ 0 w 27"/>
              <a:gd name="T3" fmla="*/ 0 h 375"/>
              <a:gd name="T4" fmla="*/ 14288 w 27"/>
              <a:gd name="T5" fmla="*/ 595313 h 375"/>
              <a:gd name="T6" fmla="*/ 14288 w 27"/>
              <a:gd name="T7" fmla="*/ 595313 h 375"/>
              <a:gd name="T8" fmla="*/ 42863 w 27"/>
              <a:gd name="T9" fmla="*/ 595313 h 375"/>
              <a:gd name="T10" fmla="*/ 42863 w 27"/>
              <a:gd name="T11" fmla="*/ 595313 h 375"/>
              <a:gd name="T12" fmla="*/ 28575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67" name="Freeform 133"/>
          <p:cNvSpPr>
            <a:spLocks/>
          </p:cNvSpPr>
          <p:nvPr/>
        </p:nvSpPr>
        <p:spPr bwMode="auto">
          <a:xfrm>
            <a:off x="8620126" y="4017963"/>
            <a:ext cx="100013" cy="609600"/>
          </a:xfrm>
          <a:custGeom>
            <a:avLst/>
            <a:gdLst>
              <a:gd name="T0" fmla="*/ 100013 w 63"/>
              <a:gd name="T1" fmla="*/ 0 h 384"/>
              <a:gd name="T2" fmla="*/ 71438 w 63"/>
              <a:gd name="T3" fmla="*/ 0 h 384"/>
              <a:gd name="T4" fmla="*/ 0 w 63"/>
              <a:gd name="T5" fmla="*/ 596900 h 384"/>
              <a:gd name="T6" fmla="*/ 0 w 63"/>
              <a:gd name="T7" fmla="*/ 596900 h 384"/>
              <a:gd name="T8" fmla="*/ 28575 w 63"/>
              <a:gd name="T9" fmla="*/ 609600 h 384"/>
              <a:gd name="T10" fmla="*/ 28575 w 63"/>
              <a:gd name="T11" fmla="*/ 596900 h 384"/>
              <a:gd name="T12" fmla="*/ 10001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68" name="Freeform 134"/>
          <p:cNvSpPr>
            <a:spLocks/>
          </p:cNvSpPr>
          <p:nvPr/>
        </p:nvSpPr>
        <p:spPr bwMode="auto">
          <a:xfrm>
            <a:off x="8448676" y="4614863"/>
            <a:ext cx="200025" cy="596900"/>
          </a:xfrm>
          <a:custGeom>
            <a:avLst/>
            <a:gdLst>
              <a:gd name="T0" fmla="*/ 200025 w 126"/>
              <a:gd name="T1" fmla="*/ 12700 h 376"/>
              <a:gd name="T2" fmla="*/ 171450 w 126"/>
              <a:gd name="T3" fmla="*/ 0 h 376"/>
              <a:gd name="T4" fmla="*/ 0 w 126"/>
              <a:gd name="T5" fmla="*/ 584200 h 376"/>
              <a:gd name="T6" fmla="*/ 28575 w 126"/>
              <a:gd name="T7" fmla="*/ 596900 h 376"/>
              <a:gd name="T8" fmla="*/ 200025 w 126"/>
              <a:gd name="T9" fmla="*/ 12700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69" name="Oval 135"/>
          <p:cNvSpPr>
            <a:spLocks noChangeArrowheads="1"/>
          </p:cNvSpPr>
          <p:nvPr/>
        </p:nvSpPr>
        <p:spPr bwMode="auto">
          <a:xfrm>
            <a:off x="8148638" y="2592389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570" name="Oval 136"/>
          <p:cNvSpPr>
            <a:spLocks noChangeArrowheads="1"/>
          </p:cNvSpPr>
          <p:nvPr/>
        </p:nvSpPr>
        <p:spPr bwMode="auto">
          <a:xfrm>
            <a:off x="8148638" y="2593976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571" name="Rectangle 137"/>
          <p:cNvSpPr>
            <a:spLocks noChangeArrowheads="1"/>
          </p:cNvSpPr>
          <p:nvPr/>
        </p:nvSpPr>
        <p:spPr bwMode="auto">
          <a:xfrm>
            <a:off x="8320089" y="2708275"/>
            <a:ext cx="40716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JFK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8572" name="Freeform 138"/>
          <p:cNvSpPr>
            <a:spLocks/>
          </p:cNvSpPr>
          <p:nvPr/>
        </p:nvSpPr>
        <p:spPr bwMode="auto">
          <a:xfrm>
            <a:off x="5948364" y="4964114"/>
            <a:ext cx="28575" cy="26987"/>
          </a:xfrm>
          <a:custGeom>
            <a:avLst/>
            <a:gdLst>
              <a:gd name="T0" fmla="*/ 14288 w 18"/>
              <a:gd name="T1" fmla="*/ 0 h 17"/>
              <a:gd name="T2" fmla="*/ 0 w 18"/>
              <a:gd name="T3" fmla="*/ 14287 h 17"/>
              <a:gd name="T4" fmla="*/ 14288 w 18"/>
              <a:gd name="T5" fmla="*/ 14287 h 17"/>
              <a:gd name="T6" fmla="*/ 14288 w 18"/>
              <a:gd name="T7" fmla="*/ 26987 h 17"/>
              <a:gd name="T8" fmla="*/ 28575 w 18"/>
              <a:gd name="T9" fmla="*/ 14287 h 17"/>
              <a:gd name="T10" fmla="*/ 28575 w 18"/>
              <a:gd name="T11" fmla="*/ 14287 h 17"/>
              <a:gd name="T12" fmla="*/ 28575 w 18"/>
              <a:gd name="T13" fmla="*/ 0 h 17"/>
              <a:gd name="T14" fmla="*/ 14288 w 18"/>
              <a:gd name="T15" fmla="*/ 0 h 17"/>
              <a:gd name="T16" fmla="*/ 14288 w 18"/>
              <a:gd name="T17" fmla="*/ 0 h 17"/>
              <a:gd name="T18" fmla="*/ 14288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73" name="Freeform 139"/>
          <p:cNvSpPr>
            <a:spLocks/>
          </p:cNvSpPr>
          <p:nvPr/>
        </p:nvSpPr>
        <p:spPr bwMode="auto">
          <a:xfrm>
            <a:off x="5819775" y="4822826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74" name="Freeform 140"/>
          <p:cNvSpPr>
            <a:spLocks/>
          </p:cNvSpPr>
          <p:nvPr/>
        </p:nvSpPr>
        <p:spPr bwMode="auto">
          <a:xfrm>
            <a:off x="5819775" y="4822826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75" name="Freeform 141"/>
          <p:cNvSpPr>
            <a:spLocks/>
          </p:cNvSpPr>
          <p:nvPr/>
        </p:nvSpPr>
        <p:spPr bwMode="auto">
          <a:xfrm>
            <a:off x="8034339" y="5626100"/>
            <a:ext cx="357187" cy="65088"/>
          </a:xfrm>
          <a:custGeom>
            <a:avLst/>
            <a:gdLst>
              <a:gd name="T0" fmla="*/ 357187 w 225"/>
              <a:gd name="T1" fmla="*/ 25400 h 41"/>
              <a:gd name="T2" fmla="*/ 357187 w 225"/>
              <a:gd name="T3" fmla="*/ 0 h 41"/>
              <a:gd name="T4" fmla="*/ 0 w 225"/>
              <a:gd name="T5" fmla="*/ 39688 h 41"/>
              <a:gd name="T6" fmla="*/ 0 w 225"/>
              <a:gd name="T7" fmla="*/ 39688 h 41"/>
              <a:gd name="T8" fmla="*/ 0 w 225"/>
              <a:gd name="T9" fmla="*/ 65088 h 41"/>
              <a:gd name="T10" fmla="*/ 0 w 225"/>
              <a:gd name="T11" fmla="*/ 65088 h 41"/>
              <a:gd name="T12" fmla="*/ 357187 w 225"/>
              <a:gd name="T13" fmla="*/ 25400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76" name="Freeform 142"/>
          <p:cNvSpPr>
            <a:spLocks/>
          </p:cNvSpPr>
          <p:nvPr/>
        </p:nvSpPr>
        <p:spPr bwMode="auto">
          <a:xfrm>
            <a:off x="7677150" y="5665788"/>
            <a:ext cx="357188" cy="25400"/>
          </a:xfrm>
          <a:custGeom>
            <a:avLst/>
            <a:gdLst>
              <a:gd name="T0" fmla="*/ 357188 w 225"/>
              <a:gd name="T1" fmla="*/ 25400 h 16"/>
              <a:gd name="T2" fmla="*/ 357188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25400 h 16"/>
              <a:gd name="T10" fmla="*/ 0 w 225"/>
              <a:gd name="T11" fmla="*/ 25400 h 16"/>
              <a:gd name="T12" fmla="*/ 357188 w 225"/>
              <a:gd name="T13" fmla="*/ 2540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77" name="Freeform 143"/>
          <p:cNvSpPr>
            <a:spLocks/>
          </p:cNvSpPr>
          <p:nvPr/>
        </p:nvSpPr>
        <p:spPr bwMode="auto">
          <a:xfrm>
            <a:off x="7334250" y="5626100"/>
            <a:ext cx="342900" cy="65088"/>
          </a:xfrm>
          <a:custGeom>
            <a:avLst/>
            <a:gdLst>
              <a:gd name="T0" fmla="*/ 342900 w 216"/>
              <a:gd name="T1" fmla="*/ 65088 h 41"/>
              <a:gd name="T2" fmla="*/ 342900 w 216"/>
              <a:gd name="T3" fmla="*/ 39688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25400 h 41"/>
              <a:gd name="T10" fmla="*/ 0 w 216"/>
              <a:gd name="T11" fmla="*/ 25400 h 41"/>
              <a:gd name="T12" fmla="*/ 342900 w 216"/>
              <a:gd name="T13" fmla="*/ 650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78" name="Freeform 144"/>
          <p:cNvSpPr>
            <a:spLocks/>
          </p:cNvSpPr>
          <p:nvPr/>
        </p:nvSpPr>
        <p:spPr bwMode="auto">
          <a:xfrm>
            <a:off x="7005638" y="5561014"/>
            <a:ext cx="328612" cy="90487"/>
          </a:xfrm>
          <a:custGeom>
            <a:avLst/>
            <a:gdLst>
              <a:gd name="T0" fmla="*/ 328612 w 207"/>
              <a:gd name="T1" fmla="*/ 90487 h 57"/>
              <a:gd name="T2" fmla="*/ 328612 w 207"/>
              <a:gd name="T3" fmla="*/ 65087 h 57"/>
              <a:gd name="T4" fmla="*/ 0 w 207"/>
              <a:gd name="T5" fmla="*/ 0 h 57"/>
              <a:gd name="T6" fmla="*/ 14287 w 207"/>
              <a:gd name="T7" fmla="*/ 0 h 57"/>
              <a:gd name="T8" fmla="*/ 0 w 207"/>
              <a:gd name="T9" fmla="*/ 26987 h 57"/>
              <a:gd name="T10" fmla="*/ 0 w 207"/>
              <a:gd name="T11" fmla="*/ 26987 h 57"/>
              <a:gd name="T12" fmla="*/ 328612 w 207"/>
              <a:gd name="T13" fmla="*/ 9048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79" name="Freeform 145"/>
          <p:cNvSpPr>
            <a:spLocks/>
          </p:cNvSpPr>
          <p:nvPr/>
        </p:nvSpPr>
        <p:spPr bwMode="auto">
          <a:xfrm>
            <a:off x="6705601" y="5457826"/>
            <a:ext cx="314325" cy="130175"/>
          </a:xfrm>
          <a:custGeom>
            <a:avLst/>
            <a:gdLst>
              <a:gd name="T0" fmla="*/ 300038 w 198"/>
              <a:gd name="T1" fmla="*/ 130175 h 82"/>
              <a:gd name="T2" fmla="*/ 314325 w 198"/>
              <a:gd name="T3" fmla="*/ 103188 h 82"/>
              <a:gd name="T4" fmla="*/ 14288 w 198"/>
              <a:gd name="T5" fmla="*/ 0 h 82"/>
              <a:gd name="T6" fmla="*/ 14288 w 198"/>
              <a:gd name="T7" fmla="*/ 0 h 82"/>
              <a:gd name="T8" fmla="*/ 0 w 198"/>
              <a:gd name="T9" fmla="*/ 25400 h 82"/>
              <a:gd name="T10" fmla="*/ 0 w 198"/>
              <a:gd name="T11" fmla="*/ 25400 h 82"/>
              <a:gd name="T12" fmla="*/ 300038 w 198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80" name="Freeform 146"/>
          <p:cNvSpPr>
            <a:spLocks/>
          </p:cNvSpPr>
          <p:nvPr/>
        </p:nvSpPr>
        <p:spPr bwMode="auto">
          <a:xfrm>
            <a:off x="6419850" y="5327651"/>
            <a:ext cx="300038" cy="155575"/>
          </a:xfrm>
          <a:custGeom>
            <a:avLst/>
            <a:gdLst>
              <a:gd name="T0" fmla="*/ 285750 w 189"/>
              <a:gd name="T1" fmla="*/ 155575 h 98"/>
              <a:gd name="T2" fmla="*/ 300038 w 189"/>
              <a:gd name="T3" fmla="*/ 130175 h 98"/>
              <a:gd name="T4" fmla="*/ 14288 w 189"/>
              <a:gd name="T5" fmla="*/ 0 h 98"/>
              <a:gd name="T6" fmla="*/ 14288 w 189"/>
              <a:gd name="T7" fmla="*/ 0 h 98"/>
              <a:gd name="T8" fmla="*/ 0 w 189"/>
              <a:gd name="T9" fmla="*/ 26988 h 98"/>
              <a:gd name="T10" fmla="*/ 0 w 189"/>
              <a:gd name="T11" fmla="*/ 26988 h 98"/>
              <a:gd name="T12" fmla="*/ 285750 w 189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81" name="Freeform 147"/>
          <p:cNvSpPr>
            <a:spLocks/>
          </p:cNvSpPr>
          <p:nvPr/>
        </p:nvSpPr>
        <p:spPr bwMode="auto">
          <a:xfrm>
            <a:off x="6162676" y="5159376"/>
            <a:ext cx="271463" cy="195263"/>
          </a:xfrm>
          <a:custGeom>
            <a:avLst/>
            <a:gdLst>
              <a:gd name="T0" fmla="*/ 257175 w 171"/>
              <a:gd name="T1" fmla="*/ 195263 h 123"/>
              <a:gd name="T2" fmla="*/ 271463 w 171"/>
              <a:gd name="T3" fmla="*/ 168275 h 123"/>
              <a:gd name="T4" fmla="*/ 28575 w 171"/>
              <a:gd name="T5" fmla="*/ 0 h 123"/>
              <a:gd name="T6" fmla="*/ 28575 w 171"/>
              <a:gd name="T7" fmla="*/ 12700 h 123"/>
              <a:gd name="T8" fmla="*/ 0 w 171"/>
              <a:gd name="T9" fmla="*/ 25400 h 123"/>
              <a:gd name="T10" fmla="*/ 14288 w 171"/>
              <a:gd name="T11" fmla="*/ 25400 h 123"/>
              <a:gd name="T12" fmla="*/ 257175 w 171"/>
              <a:gd name="T13" fmla="*/ 19526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82" name="Freeform 148"/>
          <p:cNvSpPr>
            <a:spLocks/>
          </p:cNvSpPr>
          <p:nvPr/>
        </p:nvSpPr>
        <p:spPr bwMode="auto">
          <a:xfrm>
            <a:off x="5948364" y="4964113"/>
            <a:ext cx="242887" cy="220662"/>
          </a:xfrm>
          <a:custGeom>
            <a:avLst/>
            <a:gdLst>
              <a:gd name="T0" fmla="*/ 214312 w 153"/>
              <a:gd name="T1" fmla="*/ 220662 h 139"/>
              <a:gd name="T2" fmla="*/ 242887 w 153"/>
              <a:gd name="T3" fmla="*/ 207962 h 139"/>
              <a:gd name="T4" fmla="*/ 28575 w 153"/>
              <a:gd name="T5" fmla="*/ 0 h 139"/>
              <a:gd name="T6" fmla="*/ 0 w 153"/>
              <a:gd name="T7" fmla="*/ 14287 h 139"/>
              <a:gd name="T8" fmla="*/ 214312 w 153"/>
              <a:gd name="T9" fmla="*/ 220662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583" name="Oval 149"/>
          <p:cNvSpPr>
            <a:spLocks noChangeArrowheads="1"/>
          </p:cNvSpPr>
          <p:nvPr/>
        </p:nvSpPr>
        <p:spPr bwMode="auto">
          <a:xfrm>
            <a:off x="8734425" y="1503364"/>
            <a:ext cx="800100" cy="43973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584" name="Oval 150"/>
          <p:cNvSpPr>
            <a:spLocks noChangeArrowheads="1"/>
          </p:cNvSpPr>
          <p:nvPr/>
        </p:nvSpPr>
        <p:spPr bwMode="auto">
          <a:xfrm>
            <a:off x="8734425" y="1504951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585" name="Rectangle 151"/>
          <p:cNvSpPr>
            <a:spLocks noChangeArrowheads="1"/>
          </p:cNvSpPr>
          <p:nvPr/>
        </p:nvSpPr>
        <p:spPr bwMode="auto">
          <a:xfrm>
            <a:off x="8877301" y="1619250"/>
            <a:ext cx="47448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BOS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8586" name="Oval 152"/>
          <p:cNvSpPr>
            <a:spLocks noChangeArrowheads="1"/>
          </p:cNvSpPr>
          <p:nvPr/>
        </p:nvSpPr>
        <p:spPr bwMode="auto">
          <a:xfrm>
            <a:off x="7991475" y="5418139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587" name="Oval 153"/>
          <p:cNvSpPr>
            <a:spLocks noChangeArrowheads="1"/>
          </p:cNvSpPr>
          <p:nvPr/>
        </p:nvSpPr>
        <p:spPr bwMode="auto">
          <a:xfrm>
            <a:off x="7991475" y="5421314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588" name="Rectangle 154"/>
          <p:cNvSpPr>
            <a:spLocks noChangeArrowheads="1"/>
          </p:cNvSpPr>
          <p:nvPr/>
        </p:nvSpPr>
        <p:spPr bwMode="auto">
          <a:xfrm>
            <a:off x="8134351" y="5521325"/>
            <a:ext cx="47448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MIA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8589" name="Oval 155"/>
          <p:cNvSpPr>
            <a:spLocks noChangeArrowheads="1"/>
          </p:cNvSpPr>
          <p:nvPr/>
        </p:nvSpPr>
        <p:spPr bwMode="auto">
          <a:xfrm>
            <a:off x="6076950" y="2085976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590" name="Oval 156"/>
          <p:cNvSpPr>
            <a:spLocks noChangeArrowheads="1"/>
          </p:cNvSpPr>
          <p:nvPr/>
        </p:nvSpPr>
        <p:spPr bwMode="auto">
          <a:xfrm>
            <a:off x="6076950" y="2089151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591" name="Rectangle 157"/>
          <p:cNvSpPr>
            <a:spLocks noChangeArrowheads="1"/>
          </p:cNvSpPr>
          <p:nvPr/>
        </p:nvSpPr>
        <p:spPr bwMode="auto">
          <a:xfrm>
            <a:off x="6191250" y="2201863"/>
            <a:ext cx="51456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ORD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8592" name="Oval 158"/>
          <p:cNvSpPr>
            <a:spLocks noChangeArrowheads="1"/>
          </p:cNvSpPr>
          <p:nvPr/>
        </p:nvSpPr>
        <p:spPr bwMode="auto">
          <a:xfrm>
            <a:off x="2647950" y="4667250"/>
            <a:ext cx="800100" cy="4397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593" name="Oval 159"/>
          <p:cNvSpPr>
            <a:spLocks noChangeArrowheads="1"/>
          </p:cNvSpPr>
          <p:nvPr/>
        </p:nvSpPr>
        <p:spPr bwMode="auto">
          <a:xfrm>
            <a:off x="2647950" y="4668838"/>
            <a:ext cx="800100" cy="436562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594" name="Rectangle 160"/>
          <p:cNvSpPr>
            <a:spLocks noChangeArrowheads="1"/>
          </p:cNvSpPr>
          <p:nvPr/>
        </p:nvSpPr>
        <p:spPr bwMode="auto">
          <a:xfrm>
            <a:off x="2776538" y="4783138"/>
            <a:ext cx="50174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LAX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8595" name="Oval 161"/>
          <p:cNvSpPr>
            <a:spLocks noChangeArrowheads="1"/>
          </p:cNvSpPr>
          <p:nvPr/>
        </p:nvSpPr>
        <p:spPr bwMode="auto">
          <a:xfrm>
            <a:off x="5119689" y="4419601"/>
            <a:ext cx="814387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596" name="Oval 162"/>
          <p:cNvSpPr>
            <a:spLocks noChangeArrowheads="1"/>
          </p:cNvSpPr>
          <p:nvPr/>
        </p:nvSpPr>
        <p:spPr bwMode="auto">
          <a:xfrm>
            <a:off x="5119689" y="4422776"/>
            <a:ext cx="814387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597" name="Rectangle 163"/>
          <p:cNvSpPr>
            <a:spLocks noChangeArrowheads="1"/>
          </p:cNvSpPr>
          <p:nvPr/>
        </p:nvSpPr>
        <p:spPr bwMode="auto">
          <a:xfrm>
            <a:off x="5233989" y="4537075"/>
            <a:ext cx="54181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DFW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8598" name="Oval 164"/>
          <p:cNvSpPr>
            <a:spLocks noChangeArrowheads="1"/>
          </p:cNvSpPr>
          <p:nvPr/>
        </p:nvSpPr>
        <p:spPr bwMode="auto">
          <a:xfrm>
            <a:off x="2462213" y="3370264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599" name="Oval 165"/>
          <p:cNvSpPr>
            <a:spLocks noChangeArrowheads="1"/>
          </p:cNvSpPr>
          <p:nvPr/>
        </p:nvSpPr>
        <p:spPr bwMode="auto">
          <a:xfrm>
            <a:off x="2462213" y="3373439"/>
            <a:ext cx="800100" cy="434975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600" name="Rectangle 166"/>
          <p:cNvSpPr>
            <a:spLocks noChangeArrowheads="1"/>
          </p:cNvSpPr>
          <p:nvPr/>
        </p:nvSpPr>
        <p:spPr bwMode="auto">
          <a:xfrm>
            <a:off x="2605089" y="3486150"/>
            <a:ext cx="44884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SFO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8601" name="Rectangle 167"/>
          <p:cNvSpPr>
            <a:spLocks noChangeArrowheads="1"/>
          </p:cNvSpPr>
          <p:nvPr/>
        </p:nvSpPr>
        <p:spPr bwMode="auto">
          <a:xfrm>
            <a:off x="2390775" y="2890838"/>
            <a:ext cx="400050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602" name="Rectangle 168"/>
          <p:cNvSpPr>
            <a:spLocks noChangeArrowheads="1"/>
          </p:cNvSpPr>
          <p:nvPr/>
        </p:nvSpPr>
        <p:spPr bwMode="auto">
          <a:xfrm>
            <a:off x="2362201" y="2916239"/>
            <a:ext cx="385763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603" name="Rectangle 169"/>
          <p:cNvSpPr>
            <a:spLocks noChangeArrowheads="1"/>
          </p:cNvSpPr>
          <p:nvPr/>
        </p:nvSpPr>
        <p:spPr bwMode="auto">
          <a:xfrm>
            <a:off x="2362201" y="2917826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604" name="Rectangle 170"/>
          <p:cNvSpPr>
            <a:spLocks noChangeArrowheads="1"/>
          </p:cNvSpPr>
          <p:nvPr/>
        </p:nvSpPr>
        <p:spPr bwMode="auto">
          <a:xfrm>
            <a:off x="2433638" y="2878138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8605" name="Rectangle 171"/>
          <p:cNvSpPr>
            <a:spLocks noChangeArrowheads="1"/>
          </p:cNvSpPr>
          <p:nvPr/>
        </p:nvSpPr>
        <p:spPr bwMode="auto">
          <a:xfrm>
            <a:off x="2576513" y="3033713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8606" name="Rectangle 172"/>
          <p:cNvSpPr>
            <a:spLocks noChangeArrowheads="1"/>
          </p:cNvSpPr>
          <p:nvPr/>
        </p:nvSpPr>
        <p:spPr bwMode="auto">
          <a:xfrm>
            <a:off x="2405063" y="5199063"/>
            <a:ext cx="400050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607" name="Rectangle 173"/>
          <p:cNvSpPr>
            <a:spLocks noChangeArrowheads="1"/>
          </p:cNvSpPr>
          <p:nvPr/>
        </p:nvSpPr>
        <p:spPr bwMode="auto">
          <a:xfrm>
            <a:off x="2376488" y="522446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608" name="Rectangle 174"/>
          <p:cNvSpPr>
            <a:spLocks noChangeArrowheads="1"/>
          </p:cNvSpPr>
          <p:nvPr/>
        </p:nvSpPr>
        <p:spPr bwMode="auto">
          <a:xfrm>
            <a:off x="2376488" y="5226051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609" name="Rectangle 175"/>
          <p:cNvSpPr>
            <a:spLocks noChangeArrowheads="1"/>
          </p:cNvSpPr>
          <p:nvPr/>
        </p:nvSpPr>
        <p:spPr bwMode="auto">
          <a:xfrm>
            <a:off x="2447925" y="518636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8610" name="Rectangle 176"/>
          <p:cNvSpPr>
            <a:spLocks noChangeArrowheads="1"/>
          </p:cNvSpPr>
          <p:nvPr/>
        </p:nvSpPr>
        <p:spPr bwMode="auto">
          <a:xfrm>
            <a:off x="2590800" y="5341938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8611" name="Rectangle 177"/>
          <p:cNvSpPr>
            <a:spLocks noChangeArrowheads="1"/>
          </p:cNvSpPr>
          <p:nvPr/>
        </p:nvSpPr>
        <p:spPr bwMode="auto">
          <a:xfrm>
            <a:off x="5176838" y="4978400"/>
            <a:ext cx="400050" cy="3619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612" name="Rectangle 178"/>
          <p:cNvSpPr>
            <a:spLocks noChangeArrowheads="1"/>
          </p:cNvSpPr>
          <p:nvPr/>
        </p:nvSpPr>
        <p:spPr bwMode="auto">
          <a:xfrm>
            <a:off x="5133975" y="5003800"/>
            <a:ext cx="400050" cy="363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613" name="Rectangle 179"/>
          <p:cNvSpPr>
            <a:spLocks noChangeArrowheads="1"/>
          </p:cNvSpPr>
          <p:nvPr/>
        </p:nvSpPr>
        <p:spPr bwMode="auto">
          <a:xfrm>
            <a:off x="5133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614" name="Rectangle 180"/>
          <p:cNvSpPr>
            <a:spLocks noChangeArrowheads="1"/>
          </p:cNvSpPr>
          <p:nvPr/>
        </p:nvSpPr>
        <p:spPr bwMode="auto">
          <a:xfrm>
            <a:off x="5219700" y="4978400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8615" name="Rectangle 181"/>
          <p:cNvSpPr>
            <a:spLocks noChangeArrowheads="1"/>
          </p:cNvSpPr>
          <p:nvPr/>
        </p:nvSpPr>
        <p:spPr bwMode="auto">
          <a:xfrm>
            <a:off x="5362575" y="512127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8616" name="Rectangle 182"/>
          <p:cNvSpPr>
            <a:spLocks noChangeArrowheads="1"/>
          </p:cNvSpPr>
          <p:nvPr/>
        </p:nvSpPr>
        <p:spPr bwMode="auto">
          <a:xfrm>
            <a:off x="7034213" y="2112963"/>
            <a:ext cx="385762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617" name="Rectangle 183"/>
          <p:cNvSpPr>
            <a:spLocks noChangeArrowheads="1"/>
          </p:cNvSpPr>
          <p:nvPr/>
        </p:nvSpPr>
        <p:spPr bwMode="auto">
          <a:xfrm>
            <a:off x="6991351" y="2138364"/>
            <a:ext cx="385763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618" name="Rectangle 184"/>
          <p:cNvSpPr>
            <a:spLocks noChangeArrowheads="1"/>
          </p:cNvSpPr>
          <p:nvPr/>
        </p:nvSpPr>
        <p:spPr bwMode="auto">
          <a:xfrm>
            <a:off x="6991351" y="2139951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619" name="Rectangle 185"/>
          <p:cNvSpPr>
            <a:spLocks noChangeArrowheads="1"/>
          </p:cNvSpPr>
          <p:nvPr/>
        </p:nvSpPr>
        <p:spPr bwMode="auto">
          <a:xfrm>
            <a:off x="7062788" y="210026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8620" name="Rectangle 186"/>
          <p:cNvSpPr>
            <a:spLocks noChangeArrowheads="1"/>
          </p:cNvSpPr>
          <p:nvPr/>
        </p:nvSpPr>
        <p:spPr bwMode="auto">
          <a:xfrm>
            <a:off x="7205663" y="2255838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8621" name="Rectangle 187"/>
          <p:cNvSpPr>
            <a:spLocks noChangeArrowheads="1"/>
          </p:cNvSpPr>
          <p:nvPr/>
        </p:nvSpPr>
        <p:spPr bwMode="auto">
          <a:xfrm>
            <a:off x="7920038" y="5962650"/>
            <a:ext cx="400050" cy="3635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622" name="Rectangle 188"/>
          <p:cNvSpPr>
            <a:spLocks noChangeArrowheads="1"/>
          </p:cNvSpPr>
          <p:nvPr/>
        </p:nvSpPr>
        <p:spPr bwMode="auto">
          <a:xfrm>
            <a:off x="7877175" y="6002338"/>
            <a:ext cx="400050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623" name="Rectangle 189"/>
          <p:cNvSpPr>
            <a:spLocks noChangeArrowheads="1"/>
          </p:cNvSpPr>
          <p:nvPr/>
        </p:nvSpPr>
        <p:spPr bwMode="auto">
          <a:xfrm>
            <a:off x="7877175" y="6003926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624" name="Rectangle 190"/>
          <p:cNvSpPr>
            <a:spLocks noChangeArrowheads="1"/>
          </p:cNvSpPr>
          <p:nvPr/>
        </p:nvSpPr>
        <p:spPr bwMode="auto">
          <a:xfrm>
            <a:off x="7948613" y="5964238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8625" name="Rectangle 191"/>
          <p:cNvSpPr>
            <a:spLocks noChangeArrowheads="1"/>
          </p:cNvSpPr>
          <p:nvPr/>
        </p:nvSpPr>
        <p:spPr bwMode="auto">
          <a:xfrm>
            <a:off x="8105775" y="610552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8626" name="Rectangle 192"/>
          <p:cNvSpPr>
            <a:spLocks noChangeArrowheads="1"/>
          </p:cNvSpPr>
          <p:nvPr/>
        </p:nvSpPr>
        <p:spPr bwMode="auto">
          <a:xfrm>
            <a:off x="8963026" y="3019425"/>
            <a:ext cx="385763" cy="3635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627" name="Rectangle 193"/>
          <p:cNvSpPr>
            <a:spLocks noChangeArrowheads="1"/>
          </p:cNvSpPr>
          <p:nvPr/>
        </p:nvSpPr>
        <p:spPr bwMode="auto">
          <a:xfrm>
            <a:off x="8920163" y="305911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628" name="Rectangle 194"/>
          <p:cNvSpPr>
            <a:spLocks noChangeArrowheads="1"/>
          </p:cNvSpPr>
          <p:nvPr/>
        </p:nvSpPr>
        <p:spPr bwMode="auto">
          <a:xfrm>
            <a:off x="8920163" y="3060701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629" name="Rectangle 195"/>
          <p:cNvSpPr>
            <a:spLocks noChangeArrowheads="1"/>
          </p:cNvSpPr>
          <p:nvPr/>
        </p:nvSpPr>
        <p:spPr bwMode="auto">
          <a:xfrm>
            <a:off x="8991600" y="302101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8630" name="Rectangle 196"/>
          <p:cNvSpPr>
            <a:spLocks noChangeArrowheads="1"/>
          </p:cNvSpPr>
          <p:nvPr/>
        </p:nvSpPr>
        <p:spPr bwMode="auto">
          <a:xfrm>
            <a:off x="9134475" y="3162300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altLang="en-US" b="1">
              <a:latin typeface="Times" panose="02020603050405020304" pitchFamily="18" charset="0"/>
            </a:endParaRPr>
          </a:p>
        </p:txBody>
      </p:sp>
      <p:pic>
        <p:nvPicPr>
          <p:cNvPr id="18631" name="Picture 1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913" y="12192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632" name="AutoShape 198"/>
          <p:cNvCxnSpPr>
            <a:cxnSpLocks noChangeShapeType="1"/>
            <a:stCxn id="18587" idx="1"/>
            <a:endCxn id="18590" idx="5"/>
          </p:cNvCxnSpPr>
          <p:nvPr/>
        </p:nvCxnSpPr>
        <p:spPr bwMode="auto">
          <a:xfrm rot="5400000" flipH="1">
            <a:off x="5950744" y="3298032"/>
            <a:ext cx="2967038" cy="1349375"/>
          </a:xfrm>
          <a:prstGeom prst="curvedConnector3">
            <a:avLst>
              <a:gd name="adj1" fmla="val 49972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4829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Floyd-Warshall, Iteration 3</a:t>
            </a:r>
          </a:p>
        </p:txBody>
      </p:sp>
      <p:sp>
        <p:nvSpPr>
          <p:cNvPr id="19459" name="Slide Number Placeholder 6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C8722B4-8BBF-4375-BA91-3E2D7DCFE3AD}" type="slidenum">
              <a:rPr lang="en-US" altLang="lv-LV" sz="1400"/>
              <a:pPr eaLnBrk="1" hangingPunct="1"/>
              <a:t>62</a:t>
            </a:fld>
            <a:endParaRPr lang="en-US" altLang="lv-LV" sz="1400"/>
          </a:p>
        </p:txBody>
      </p:sp>
      <p:sp>
        <p:nvSpPr>
          <p:cNvPr id="19461" name="Freeform 3"/>
          <p:cNvSpPr>
            <a:spLocks/>
          </p:cNvSpPr>
          <p:nvPr/>
        </p:nvSpPr>
        <p:spPr bwMode="auto">
          <a:xfrm>
            <a:off x="5834064" y="2384425"/>
            <a:ext cx="28575" cy="25400"/>
          </a:xfrm>
          <a:custGeom>
            <a:avLst/>
            <a:gdLst>
              <a:gd name="T0" fmla="*/ 28575 w 18"/>
              <a:gd name="T1" fmla="*/ 0 h 16"/>
              <a:gd name="T2" fmla="*/ 14288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12700 h 16"/>
              <a:gd name="T10" fmla="*/ 0 w 18"/>
              <a:gd name="T11" fmla="*/ 25400 h 16"/>
              <a:gd name="T12" fmla="*/ 14288 w 18"/>
              <a:gd name="T13" fmla="*/ 25400 h 16"/>
              <a:gd name="T14" fmla="*/ 28575 w 18"/>
              <a:gd name="T15" fmla="*/ 12700 h 16"/>
              <a:gd name="T16" fmla="*/ 28575 w 18"/>
              <a:gd name="T17" fmla="*/ 0 h 16"/>
              <a:gd name="T18" fmla="*/ 28575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62" name="Freeform 4"/>
          <p:cNvSpPr>
            <a:spLocks/>
          </p:cNvSpPr>
          <p:nvPr/>
        </p:nvSpPr>
        <p:spPr bwMode="auto">
          <a:xfrm>
            <a:off x="5834063" y="2319339"/>
            <a:ext cx="214312" cy="130175"/>
          </a:xfrm>
          <a:custGeom>
            <a:avLst/>
            <a:gdLst>
              <a:gd name="T0" fmla="*/ 14287 w 135"/>
              <a:gd name="T1" fmla="*/ 77787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7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63" name="Freeform 5"/>
          <p:cNvSpPr>
            <a:spLocks/>
          </p:cNvSpPr>
          <p:nvPr/>
        </p:nvSpPr>
        <p:spPr bwMode="auto">
          <a:xfrm>
            <a:off x="5834063" y="2319339"/>
            <a:ext cx="214312" cy="130175"/>
          </a:xfrm>
          <a:custGeom>
            <a:avLst/>
            <a:gdLst>
              <a:gd name="T0" fmla="*/ 14287 w 135"/>
              <a:gd name="T1" fmla="*/ 77787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7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64" name="Freeform 6"/>
          <p:cNvSpPr>
            <a:spLocks/>
          </p:cNvSpPr>
          <p:nvPr/>
        </p:nvSpPr>
        <p:spPr bwMode="auto">
          <a:xfrm>
            <a:off x="3033714" y="4549775"/>
            <a:ext cx="242887" cy="363538"/>
          </a:xfrm>
          <a:custGeom>
            <a:avLst/>
            <a:gdLst>
              <a:gd name="T0" fmla="*/ 0 w 153"/>
              <a:gd name="T1" fmla="*/ 350838 h 229"/>
              <a:gd name="T2" fmla="*/ 28575 w 153"/>
              <a:gd name="T3" fmla="*/ 363538 h 229"/>
              <a:gd name="T4" fmla="*/ 242887 w 153"/>
              <a:gd name="T5" fmla="*/ 12700 h 229"/>
              <a:gd name="T6" fmla="*/ 242887 w 153"/>
              <a:gd name="T7" fmla="*/ 12700 h 229"/>
              <a:gd name="T8" fmla="*/ 214312 w 153"/>
              <a:gd name="T9" fmla="*/ 0 h 229"/>
              <a:gd name="T10" fmla="*/ 214312 w 153"/>
              <a:gd name="T11" fmla="*/ 0 h 229"/>
              <a:gd name="T12" fmla="*/ 0 w 153"/>
              <a:gd name="T13" fmla="*/ 350838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65" name="Freeform 7"/>
          <p:cNvSpPr>
            <a:spLocks/>
          </p:cNvSpPr>
          <p:nvPr/>
        </p:nvSpPr>
        <p:spPr bwMode="auto">
          <a:xfrm>
            <a:off x="3248025" y="4186239"/>
            <a:ext cx="285750" cy="376237"/>
          </a:xfrm>
          <a:custGeom>
            <a:avLst/>
            <a:gdLst>
              <a:gd name="T0" fmla="*/ 0 w 180"/>
              <a:gd name="T1" fmla="*/ 363537 h 237"/>
              <a:gd name="T2" fmla="*/ 28575 w 180"/>
              <a:gd name="T3" fmla="*/ 376237 h 237"/>
              <a:gd name="T4" fmla="*/ 285750 w 180"/>
              <a:gd name="T5" fmla="*/ 14287 h 237"/>
              <a:gd name="T6" fmla="*/ 285750 w 180"/>
              <a:gd name="T7" fmla="*/ 14287 h 237"/>
              <a:gd name="T8" fmla="*/ 257175 w 180"/>
              <a:gd name="T9" fmla="*/ 0 h 237"/>
              <a:gd name="T10" fmla="*/ 257175 w 180"/>
              <a:gd name="T11" fmla="*/ 0 h 237"/>
              <a:gd name="T12" fmla="*/ 0 w 180"/>
              <a:gd name="T13" fmla="*/ 363537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66" name="Freeform 8"/>
          <p:cNvSpPr>
            <a:spLocks/>
          </p:cNvSpPr>
          <p:nvPr/>
        </p:nvSpPr>
        <p:spPr bwMode="auto">
          <a:xfrm>
            <a:off x="3505200" y="3824289"/>
            <a:ext cx="342900" cy="376237"/>
          </a:xfrm>
          <a:custGeom>
            <a:avLst/>
            <a:gdLst>
              <a:gd name="T0" fmla="*/ 0 w 216"/>
              <a:gd name="T1" fmla="*/ 361950 h 237"/>
              <a:gd name="T2" fmla="*/ 28575 w 216"/>
              <a:gd name="T3" fmla="*/ 376237 h 237"/>
              <a:gd name="T4" fmla="*/ 342900 w 216"/>
              <a:gd name="T5" fmla="*/ 12700 h 237"/>
              <a:gd name="T6" fmla="*/ 342900 w 216"/>
              <a:gd name="T7" fmla="*/ 12700 h 237"/>
              <a:gd name="T8" fmla="*/ 314325 w 216"/>
              <a:gd name="T9" fmla="*/ 0 h 237"/>
              <a:gd name="T10" fmla="*/ 314325 w 216"/>
              <a:gd name="T11" fmla="*/ 0 h 237"/>
              <a:gd name="T12" fmla="*/ 0 w 216"/>
              <a:gd name="T13" fmla="*/ 361950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67" name="Freeform 9"/>
          <p:cNvSpPr>
            <a:spLocks/>
          </p:cNvSpPr>
          <p:nvPr/>
        </p:nvSpPr>
        <p:spPr bwMode="auto">
          <a:xfrm>
            <a:off x="3819526" y="3448050"/>
            <a:ext cx="385763" cy="388938"/>
          </a:xfrm>
          <a:custGeom>
            <a:avLst/>
            <a:gdLst>
              <a:gd name="T0" fmla="*/ 0 w 243"/>
              <a:gd name="T1" fmla="*/ 376238 h 245"/>
              <a:gd name="T2" fmla="*/ 28575 w 243"/>
              <a:gd name="T3" fmla="*/ 388938 h 245"/>
              <a:gd name="T4" fmla="*/ 385763 w 243"/>
              <a:gd name="T5" fmla="*/ 25400 h 245"/>
              <a:gd name="T6" fmla="*/ 385763 w 243"/>
              <a:gd name="T7" fmla="*/ 25400 h 245"/>
              <a:gd name="T8" fmla="*/ 371475 w 243"/>
              <a:gd name="T9" fmla="*/ 0 h 245"/>
              <a:gd name="T10" fmla="*/ 357188 w 243"/>
              <a:gd name="T11" fmla="*/ 12700 h 245"/>
              <a:gd name="T12" fmla="*/ 0 w 243"/>
              <a:gd name="T13" fmla="*/ 376238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68" name="Freeform 10"/>
          <p:cNvSpPr>
            <a:spLocks/>
          </p:cNvSpPr>
          <p:nvPr/>
        </p:nvSpPr>
        <p:spPr bwMode="auto">
          <a:xfrm>
            <a:off x="4191001" y="3124200"/>
            <a:ext cx="385763" cy="349250"/>
          </a:xfrm>
          <a:custGeom>
            <a:avLst/>
            <a:gdLst>
              <a:gd name="T0" fmla="*/ 0 w 243"/>
              <a:gd name="T1" fmla="*/ 323850 h 220"/>
              <a:gd name="T2" fmla="*/ 14288 w 243"/>
              <a:gd name="T3" fmla="*/ 349250 h 220"/>
              <a:gd name="T4" fmla="*/ 385763 w 243"/>
              <a:gd name="T5" fmla="*/ 25400 h 220"/>
              <a:gd name="T6" fmla="*/ 385763 w 243"/>
              <a:gd name="T7" fmla="*/ 25400 h 220"/>
              <a:gd name="T8" fmla="*/ 371475 w 243"/>
              <a:gd name="T9" fmla="*/ 0 h 220"/>
              <a:gd name="T10" fmla="*/ 371475 w 243"/>
              <a:gd name="T11" fmla="*/ 0 h 220"/>
              <a:gd name="T12" fmla="*/ 0 w 243"/>
              <a:gd name="T13" fmla="*/ 323850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69" name="Freeform 11"/>
          <p:cNvSpPr>
            <a:spLocks/>
          </p:cNvSpPr>
          <p:nvPr/>
        </p:nvSpPr>
        <p:spPr bwMode="auto">
          <a:xfrm>
            <a:off x="4562476" y="2825750"/>
            <a:ext cx="428625" cy="323850"/>
          </a:xfrm>
          <a:custGeom>
            <a:avLst/>
            <a:gdLst>
              <a:gd name="T0" fmla="*/ 0 w 270"/>
              <a:gd name="T1" fmla="*/ 298450 h 204"/>
              <a:gd name="T2" fmla="*/ 14287 w 270"/>
              <a:gd name="T3" fmla="*/ 323850 h 204"/>
              <a:gd name="T4" fmla="*/ 428625 w 270"/>
              <a:gd name="T5" fmla="*/ 25400 h 204"/>
              <a:gd name="T6" fmla="*/ 428625 w 270"/>
              <a:gd name="T7" fmla="*/ 25400 h 204"/>
              <a:gd name="T8" fmla="*/ 414338 w 270"/>
              <a:gd name="T9" fmla="*/ 0 h 204"/>
              <a:gd name="T10" fmla="*/ 414338 w 270"/>
              <a:gd name="T11" fmla="*/ 0 h 204"/>
              <a:gd name="T12" fmla="*/ 0 w 270"/>
              <a:gd name="T13" fmla="*/ 298450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70" name="Freeform 12"/>
          <p:cNvSpPr>
            <a:spLocks/>
          </p:cNvSpPr>
          <p:nvPr/>
        </p:nvSpPr>
        <p:spPr bwMode="auto">
          <a:xfrm>
            <a:off x="4976813" y="2579688"/>
            <a:ext cx="442912" cy="271462"/>
          </a:xfrm>
          <a:custGeom>
            <a:avLst/>
            <a:gdLst>
              <a:gd name="T0" fmla="*/ 0 w 279"/>
              <a:gd name="T1" fmla="*/ 246062 h 171"/>
              <a:gd name="T2" fmla="*/ 14287 w 279"/>
              <a:gd name="T3" fmla="*/ 271462 h 171"/>
              <a:gd name="T4" fmla="*/ 442912 w 279"/>
              <a:gd name="T5" fmla="*/ 25400 h 171"/>
              <a:gd name="T6" fmla="*/ 442912 w 279"/>
              <a:gd name="T7" fmla="*/ 25400 h 171"/>
              <a:gd name="T8" fmla="*/ 428625 w 279"/>
              <a:gd name="T9" fmla="*/ 0 h 171"/>
              <a:gd name="T10" fmla="*/ 428625 w 279"/>
              <a:gd name="T11" fmla="*/ 0 h 171"/>
              <a:gd name="T12" fmla="*/ 0 w 279"/>
              <a:gd name="T13" fmla="*/ 246062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71" name="Freeform 13"/>
          <p:cNvSpPr>
            <a:spLocks/>
          </p:cNvSpPr>
          <p:nvPr/>
        </p:nvSpPr>
        <p:spPr bwMode="auto">
          <a:xfrm>
            <a:off x="5405438" y="2371726"/>
            <a:ext cx="457200" cy="233363"/>
          </a:xfrm>
          <a:custGeom>
            <a:avLst/>
            <a:gdLst>
              <a:gd name="T0" fmla="*/ 0 w 288"/>
              <a:gd name="T1" fmla="*/ 207963 h 147"/>
              <a:gd name="T2" fmla="*/ 14288 w 288"/>
              <a:gd name="T3" fmla="*/ 233363 h 147"/>
              <a:gd name="T4" fmla="*/ 457200 w 288"/>
              <a:gd name="T5" fmla="*/ 25400 h 147"/>
              <a:gd name="T6" fmla="*/ 442913 w 288"/>
              <a:gd name="T7" fmla="*/ 0 h 147"/>
              <a:gd name="T8" fmla="*/ 0 w 288"/>
              <a:gd name="T9" fmla="*/ 207963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72" name="Freeform 14"/>
          <p:cNvSpPr>
            <a:spLocks/>
          </p:cNvSpPr>
          <p:nvPr/>
        </p:nvSpPr>
        <p:spPr bwMode="auto">
          <a:xfrm>
            <a:off x="3162301" y="5289550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12700 h 16"/>
              <a:gd name="T4" fmla="*/ 14288 w 18"/>
              <a:gd name="T5" fmla="*/ 12700 h 16"/>
              <a:gd name="T6" fmla="*/ 14288 w 18"/>
              <a:gd name="T7" fmla="*/ 25400 h 16"/>
              <a:gd name="T8" fmla="*/ 28575 w 18"/>
              <a:gd name="T9" fmla="*/ 25400 h 16"/>
              <a:gd name="T10" fmla="*/ 28575 w 18"/>
              <a:gd name="T11" fmla="*/ 12700 h 16"/>
              <a:gd name="T12" fmla="*/ 28575 w 18"/>
              <a:gd name="T13" fmla="*/ 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73" name="Freeform 15"/>
          <p:cNvSpPr>
            <a:spLocks/>
          </p:cNvSpPr>
          <p:nvPr/>
        </p:nvSpPr>
        <p:spPr bwMode="auto">
          <a:xfrm>
            <a:off x="3062288" y="5133976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74" name="Freeform 16"/>
          <p:cNvSpPr>
            <a:spLocks/>
          </p:cNvSpPr>
          <p:nvPr/>
        </p:nvSpPr>
        <p:spPr bwMode="auto">
          <a:xfrm>
            <a:off x="3062288" y="5133976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75" name="Freeform 17"/>
          <p:cNvSpPr>
            <a:spLocks/>
          </p:cNvSpPr>
          <p:nvPr/>
        </p:nvSpPr>
        <p:spPr bwMode="auto">
          <a:xfrm>
            <a:off x="8105775" y="5626101"/>
            <a:ext cx="300038" cy="180975"/>
          </a:xfrm>
          <a:custGeom>
            <a:avLst/>
            <a:gdLst>
              <a:gd name="T0" fmla="*/ 300038 w 189"/>
              <a:gd name="T1" fmla="*/ 25400 h 114"/>
              <a:gd name="T2" fmla="*/ 285750 w 189"/>
              <a:gd name="T3" fmla="*/ 0 h 114"/>
              <a:gd name="T4" fmla="*/ 0 w 189"/>
              <a:gd name="T5" fmla="*/ 155575 h 114"/>
              <a:gd name="T6" fmla="*/ 0 w 189"/>
              <a:gd name="T7" fmla="*/ 155575 h 114"/>
              <a:gd name="T8" fmla="*/ 14288 w 189"/>
              <a:gd name="T9" fmla="*/ 180975 h 114"/>
              <a:gd name="T10" fmla="*/ 14288 w 189"/>
              <a:gd name="T11" fmla="*/ 180975 h 114"/>
              <a:gd name="T12" fmla="*/ 300038 w 189"/>
              <a:gd name="T13" fmla="*/ 254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76" name="Freeform 18"/>
          <p:cNvSpPr>
            <a:spLocks/>
          </p:cNvSpPr>
          <p:nvPr/>
        </p:nvSpPr>
        <p:spPr bwMode="auto">
          <a:xfrm>
            <a:off x="7777163" y="5781676"/>
            <a:ext cx="342900" cy="155575"/>
          </a:xfrm>
          <a:custGeom>
            <a:avLst/>
            <a:gdLst>
              <a:gd name="T0" fmla="*/ 342900 w 216"/>
              <a:gd name="T1" fmla="*/ 25400 h 98"/>
              <a:gd name="T2" fmla="*/ 328613 w 216"/>
              <a:gd name="T3" fmla="*/ 0 h 98"/>
              <a:gd name="T4" fmla="*/ 0 w 216"/>
              <a:gd name="T5" fmla="*/ 130175 h 98"/>
              <a:gd name="T6" fmla="*/ 0 w 216"/>
              <a:gd name="T7" fmla="*/ 130175 h 98"/>
              <a:gd name="T8" fmla="*/ 14288 w 216"/>
              <a:gd name="T9" fmla="*/ 155575 h 98"/>
              <a:gd name="T10" fmla="*/ 14288 w 216"/>
              <a:gd name="T11" fmla="*/ 155575 h 98"/>
              <a:gd name="T12" fmla="*/ 342900 w 216"/>
              <a:gd name="T13" fmla="*/ 25400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77" name="Freeform 19"/>
          <p:cNvSpPr>
            <a:spLocks/>
          </p:cNvSpPr>
          <p:nvPr/>
        </p:nvSpPr>
        <p:spPr bwMode="auto">
          <a:xfrm>
            <a:off x="7434264" y="5911850"/>
            <a:ext cx="357187" cy="128588"/>
          </a:xfrm>
          <a:custGeom>
            <a:avLst/>
            <a:gdLst>
              <a:gd name="T0" fmla="*/ 357187 w 225"/>
              <a:gd name="T1" fmla="*/ 25400 h 81"/>
              <a:gd name="T2" fmla="*/ 342900 w 225"/>
              <a:gd name="T3" fmla="*/ 0 h 81"/>
              <a:gd name="T4" fmla="*/ 0 w 225"/>
              <a:gd name="T5" fmla="*/ 103188 h 81"/>
              <a:gd name="T6" fmla="*/ 0 w 225"/>
              <a:gd name="T7" fmla="*/ 103188 h 81"/>
              <a:gd name="T8" fmla="*/ 0 w 225"/>
              <a:gd name="T9" fmla="*/ 128588 h 81"/>
              <a:gd name="T10" fmla="*/ 14287 w 225"/>
              <a:gd name="T11" fmla="*/ 128588 h 81"/>
              <a:gd name="T12" fmla="*/ 357187 w 225"/>
              <a:gd name="T13" fmla="*/ 25400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78" name="Freeform 20"/>
          <p:cNvSpPr>
            <a:spLocks/>
          </p:cNvSpPr>
          <p:nvPr/>
        </p:nvSpPr>
        <p:spPr bwMode="auto">
          <a:xfrm>
            <a:off x="7062789" y="6015039"/>
            <a:ext cx="371475" cy="103187"/>
          </a:xfrm>
          <a:custGeom>
            <a:avLst/>
            <a:gdLst>
              <a:gd name="T0" fmla="*/ 371475 w 234"/>
              <a:gd name="T1" fmla="*/ 25400 h 65"/>
              <a:gd name="T2" fmla="*/ 371475 w 234"/>
              <a:gd name="T3" fmla="*/ 0 h 65"/>
              <a:gd name="T4" fmla="*/ 0 w 234"/>
              <a:gd name="T5" fmla="*/ 77787 h 65"/>
              <a:gd name="T6" fmla="*/ 0 w 234"/>
              <a:gd name="T7" fmla="*/ 77787 h 65"/>
              <a:gd name="T8" fmla="*/ 0 w 234"/>
              <a:gd name="T9" fmla="*/ 103187 h 65"/>
              <a:gd name="T10" fmla="*/ 0 w 234"/>
              <a:gd name="T11" fmla="*/ 103187 h 65"/>
              <a:gd name="T12" fmla="*/ 371475 w 234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79" name="Freeform 21"/>
          <p:cNvSpPr>
            <a:spLocks/>
          </p:cNvSpPr>
          <p:nvPr/>
        </p:nvSpPr>
        <p:spPr bwMode="auto">
          <a:xfrm>
            <a:off x="6276976" y="6092825"/>
            <a:ext cx="785813" cy="90488"/>
          </a:xfrm>
          <a:custGeom>
            <a:avLst/>
            <a:gdLst>
              <a:gd name="T0" fmla="*/ 785813 w 495"/>
              <a:gd name="T1" fmla="*/ 25400 h 57"/>
              <a:gd name="T2" fmla="*/ 785813 w 495"/>
              <a:gd name="T3" fmla="*/ 0 h 57"/>
              <a:gd name="T4" fmla="*/ 0 w 495"/>
              <a:gd name="T5" fmla="*/ 65088 h 57"/>
              <a:gd name="T6" fmla="*/ 0 w 495"/>
              <a:gd name="T7" fmla="*/ 65088 h 57"/>
              <a:gd name="T8" fmla="*/ 0 w 495"/>
              <a:gd name="T9" fmla="*/ 90488 h 57"/>
              <a:gd name="T10" fmla="*/ 0 w 495"/>
              <a:gd name="T11" fmla="*/ 90488 h 57"/>
              <a:gd name="T12" fmla="*/ 785813 w 495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80" name="Freeform 22"/>
          <p:cNvSpPr>
            <a:spLocks/>
          </p:cNvSpPr>
          <p:nvPr/>
        </p:nvSpPr>
        <p:spPr bwMode="auto">
          <a:xfrm>
            <a:off x="5491163" y="6145213"/>
            <a:ext cx="785812" cy="38100"/>
          </a:xfrm>
          <a:custGeom>
            <a:avLst/>
            <a:gdLst>
              <a:gd name="T0" fmla="*/ 785812 w 495"/>
              <a:gd name="T1" fmla="*/ 38100 h 24"/>
              <a:gd name="T2" fmla="*/ 785812 w 495"/>
              <a:gd name="T3" fmla="*/ 12700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25400 h 24"/>
              <a:gd name="T10" fmla="*/ 0 w 495"/>
              <a:gd name="T11" fmla="*/ 25400 h 24"/>
              <a:gd name="T12" fmla="*/ 785812 w 495"/>
              <a:gd name="T13" fmla="*/ 3810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81" name="Freeform 23"/>
          <p:cNvSpPr>
            <a:spLocks/>
          </p:cNvSpPr>
          <p:nvPr/>
        </p:nvSpPr>
        <p:spPr bwMode="auto">
          <a:xfrm>
            <a:off x="4733925" y="6027739"/>
            <a:ext cx="757238" cy="142875"/>
          </a:xfrm>
          <a:custGeom>
            <a:avLst/>
            <a:gdLst>
              <a:gd name="T0" fmla="*/ 757238 w 477"/>
              <a:gd name="T1" fmla="*/ 142875 h 90"/>
              <a:gd name="T2" fmla="*/ 757238 w 477"/>
              <a:gd name="T3" fmla="*/ 117475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26988 h 90"/>
              <a:gd name="T10" fmla="*/ 0 w 477"/>
              <a:gd name="T11" fmla="*/ 26988 h 90"/>
              <a:gd name="T12" fmla="*/ 757238 w 477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82" name="Freeform 24"/>
          <p:cNvSpPr>
            <a:spLocks/>
          </p:cNvSpPr>
          <p:nvPr/>
        </p:nvSpPr>
        <p:spPr bwMode="auto">
          <a:xfrm>
            <a:off x="4376739" y="5949951"/>
            <a:ext cx="357187" cy="104775"/>
          </a:xfrm>
          <a:custGeom>
            <a:avLst/>
            <a:gdLst>
              <a:gd name="T0" fmla="*/ 357187 w 225"/>
              <a:gd name="T1" fmla="*/ 104775 h 66"/>
              <a:gd name="T2" fmla="*/ 357187 w 225"/>
              <a:gd name="T3" fmla="*/ 77787 h 66"/>
              <a:gd name="T4" fmla="*/ 0 w 225"/>
              <a:gd name="T5" fmla="*/ 0 h 66"/>
              <a:gd name="T6" fmla="*/ 14287 w 225"/>
              <a:gd name="T7" fmla="*/ 0 h 66"/>
              <a:gd name="T8" fmla="*/ 0 w 225"/>
              <a:gd name="T9" fmla="*/ 26987 h 66"/>
              <a:gd name="T10" fmla="*/ 0 w 225"/>
              <a:gd name="T11" fmla="*/ 26987 h 66"/>
              <a:gd name="T12" fmla="*/ 357187 w 225"/>
              <a:gd name="T13" fmla="*/ 104775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83" name="Freeform 25"/>
          <p:cNvSpPr>
            <a:spLocks/>
          </p:cNvSpPr>
          <p:nvPr/>
        </p:nvSpPr>
        <p:spPr bwMode="auto">
          <a:xfrm>
            <a:off x="4062413" y="5846764"/>
            <a:ext cx="328612" cy="130175"/>
          </a:xfrm>
          <a:custGeom>
            <a:avLst/>
            <a:gdLst>
              <a:gd name="T0" fmla="*/ 314325 w 207"/>
              <a:gd name="T1" fmla="*/ 130175 h 82"/>
              <a:gd name="T2" fmla="*/ 328612 w 207"/>
              <a:gd name="T3" fmla="*/ 103188 h 82"/>
              <a:gd name="T4" fmla="*/ 14287 w 207"/>
              <a:gd name="T5" fmla="*/ 0 h 82"/>
              <a:gd name="T6" fmla="*/ 14287 w 207"/>
              <a:gd name="T7" fmla="*/ 0 h 82"/>
              <a:gd name="T8" fmla="*/ 0 w 207"/>
              <a:gd name="T9" fmla="*/ 25400 h 82"/>
              <a:gd name="T10" fmla="*/ 0 w 207"/>
              <a:gd name="T11" fmla="*/ 25400 h 82"/>
              <a:gd name="T12" fmla="*/ 314325 w 207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84" name="Freeform 26"/>
          <p:cNvSpPr>
            <a:spLocks/>
          </p:cNvSpPr>
          <p:nvPr/>
        </p:nvSpPr>
        <p:spPr bwMode="auto">
          <a:xfrm>
            <a:off x="3776664" y="5729289"/>
            <a:ext cx="300037" cy="142875"/>
          </a:xfrm>
          <a:custGeom>
            <a:avLst/>
            <a:gdLst>
              <a:gd name="T0" fmla="*/ 285750 w 189"/>
              <a:gd name="T1" fmla="*/ 142875 h 90"/>
              <a:gd name="T2" fmla="*/ 300037 w 189"/>
              <a:gd name="T3" fmla="*/ 117475 h 90"/>
              <a:gd name="T4" fmla="*/ 14287 w 189"/>
              <a:gd name="T5" fmla="*/ 0 h 90"/>
              <a:gd name="T6" fmla="*/ 14287 w 189"/>
              <a:gd name="T7" fmla="*/ 0 h 90"/>
              <a:gd name="T8" fmla="*/ 0 w 189"/>
              <a:gd name="T9" fmla="*/ 26988 h 90"/>
              <a:gd name="T10" fmla="*/ 0 w 189"/>
              <a:gd name="T11" fmla="*/ 26988 h 90"/>
              <a:gd name="T12" fmla="*/ 285750 w 189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85" name="Freeform 27"/>
          <p:cNvSpPr>
            <a:spLocks/>
          </p:cNvSpPr>
          <p:nvPr/>
        </p:nvSpPr>
        <p:spPr bwMode="auto">
          <a:xfrm>
            <a:off x="3519488" y="5600701"/>
            <a:ext cx="271462" cy="155575"/>
          </a:xfrm>
          <a:custGeom>
            <a:avLst/>
            <a:gdLst>
              <a:gd name="T0" fmla="*/ 257175 w 171"/>
              <a:gd name="T1" fmla="*/ 155575 h 98"/>
              <a:gd name="T2" fmla="*/ 271462 w 171"/>
              <a:gd name="T3" fmla="*/ 128588 h 98"/>
              <a:gd name="T4" fmla="*/ 14287 w 171"/>
              <a:gd name="T5" fmla="*/ 0 h 98"/>
              <a:gd name="T6" fmla="*/ 14287 w 171"/>
              <a:gd name="T7" fmla="*/ 0 h 98"/>
              <a:gd name="T8" fmla="*/ 0 w 171"/>
              <a:gd name="T9" fmla="*/ 25400 h 98"/>
              <a:gd name="T10" fmla="*/ 0 w 171"/>
              <a:gd name="T11" fmla="*/ 25400 h 98"/>
              <a:gd name="T12" fmla="*/ 257175 w 171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86" name="Freeform 28"/>
          <p:cNvSpPr>
            <a:spLocks/>
          </p:cNvSpPr>
          <p:nvPr/>
        </p:nvSpPr>
        <p:spPr bwMode="auto">
          <a:xfrm>
            <a:off x="3319463" y="5445126"/>
            <a:ext cx="214312" cy="180975"/>
          </a:xfrm>
          <a:custGeom>
            <a:avLst/>
            <a:gdLst>
              <a:gd name="T0" fmla="*/ 200024 w 135"/>
              <a:gd name="T1" fmla="*/ 180975 h 114"/>
              <a:gd name="T2" fmla="*/ 214312 w 135"/>
              <a:gd name="T3" fmla="*/ 155575 h 114"/>
              <a:gd name="T4" fmla="*/ 28575 w 135"/>
              <a:gd name="T5" fmla="*/ 0 h 114"/>
              <a:gd name="T6" fmla="*/ 28575 w 135"/>
              <a:gd name="T7" fmla="*/ 12700 h 114"/>
              <a:gd name="T8" fmla="*/ 0 w 135"/>
              <a:gd name="T9" fmla="*/ 25400 h 114"/>
              <a:gd name="T10" fmla="*/ 14287 w 135"/>
              <a:gd name="T11" fmla="*/ 25400 h 114"/>
              <a:gd name="T12" fmla="*/ 200024 w 135"/>
              <a:gd name="T13" fmla="*/ 1809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87" name="Freeform 29"/>
          <p:cNvSpPr>
            <a:spLocks/>
          </p:cNvSpPr>
          <p:nvPr/>
        </p:nvSpPr>
        <p:spPr bwMode="auto">
          <a:xfrm>
            <a:off x="3162300" y="5302251"/>
            <a:ext cx="185738" cy="168275"/>
          </a:xfrm>
          <a:custGeom>
            <a:avLst/>
            <a:gdLst>
              <a:gd name="T0" fmla="*/ 157163 w 117"/>
              <a:gd name="T1" fmla="*/ 168275 h 106"/>
              <a:gd name="T2" fmla="*/ 185738 w 117"/>
              <a:gd name="T3" fmla="*/ 155575 h 106"/>
              <a:gd name="T4" fmla="*/ 28575 w 117"/>
              <a:gd name="T5" fmla="*/ 0 h 106"/>
              <a:gd name="T6" fmla="*/ 0 w 117"/>
              <a:gd name="T7" fmla="*/ 12700 h 106"/>
              <a:gd name="T8" fmla="*/ 157163 w 117"/>
              <a:gd name="T9" fmla="*/ 168275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88" name="Freeform 30"/>
          <p:cNvSpPr>
            <a:spLocks/>
          </p:cNvSpPr>
          <p:nvPr/>
        </p:nvSpPr>
        <p:spPr bwMode="auto">
          <a:xfrm>
            <a:off x="8834439" y="5302250"/>
            <a:ext cx="28575" cy="25400"/>
          </a:xfrm>
          <a:custGeom>
            <a:avLst/>
            <a:gdLst>
              <a:gd name="T0" fmla="*/ 0 w 18"/>
              <a:gd name="T1" fmla="*/ 25400 h 16"/>
              <a:gd name="T2" fmla="*/ 14288 w 18"/>
              <a:gd name="T3" fmla="*/ 25400 h 16"/>
              <a:gd name="T4" fmla="*/ 14288 w 18"/>
              <a:gd name="T5" fmla="*/ 25400 h 16"/>
              <a:gd name="T6" fmla="*/ 28575 w 18"/>
              <a:gd name="T7" fmla="*/ 1270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89" name="Freeform 31"/>
          <p:cNvSpPr>
            <a:spLocks/>
          </p:cNvSpPr>
          <p:nvPr/>
        </p:nvSpPr>
        <p:spPr bwMode="auto">
          <a:xfrm>
            <a:off x="8691564" y="5289551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90" name="Freeform 32"/>
          <p:cNvSpPr>
            <a:spLocks/>
          </p:cNvSpPr>
          <p:nvPr/>
        </p:nvSpPr>
        <p:spPr bwMode="auto">
          <a:xfrm>
            <a:off x="8691564" y="5289551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91" name="Freeform 33"/>
          <p:cNvSpPr>
            <a:spLocks/>
          </p:cNvSpPr>
          <p:nvPr/>
        </p:nvSpPr>
        <p:spPr bwMode="auto">
          <a:xfrm>
            <a:off x="9120188" y="1697038"/>
            <a:ext cx="228600" cy="246062"/>
          </a:xfrm>
          <a:custGeom>
            <a:avLst/>
            <a:gdLst>
              <a:gd name="T0" fmla="*/ 28575 w 144"/>
              <a:gd name="T1" fmla="*/ 0 h 155"/>
              <a:gd name="T2" fmla="*/ 0 w 144"/>
              <a:gd name="T3" fmla="*/ 12700 h 155"/>
              <a:gd name="T4" fmla="*/ 200025 w 144"/>
              <a:gd name="T5" fmla="*/ 246062 h 155"/>
              <a:gd name="T6" fmla="*/ 200025 w 144"/>
              <a:gd name="T7" fmla="*/ 246062 h 155"/>
              <a:gd name="T8" fmla="*/ 228600 w 144"/>
              <a:gd name="T9" fmla="*/ 233362 h 155"/>
              <a:gd name="T10" fmla="*/ 228600 w 144"/>
              <a:gd name="T11" fmla="*/ 233362 h 155"/>
              <a:gd name="T12" fmla="*/ 28575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92" name="Freeform 34"/>
          <p:cNvSpPr>
            <a:spLocks/>
          </p:cNvSpPr>
          <p:nvPr/>
        </p:nvSpPr>
        <p:spPr bwMode="auto">
          <a:xfrm>
            <a:off x="9320214" y="1930400"/>
            <a:ext cx="185737" cy="260350"/>
          </a:xfrm>
          <a:custGeom>
            <a:avLst/>
            <a:gdLst>
              <a:gd name="T0" fmla="*/ 28575 w 117"/>
              <a:gd name="T1" fmla="*/ 0 h 164"/>
              <a:gd name="T2" fmla="*/ 0 w 117"/>
              <a:gd name="T3" fmla="*/ 12700 h 164"/>
              <a:gd name="T4" fmla="*/ 157162 w 117"/>
              <a:gd name="T5" fmla="*/ 260350 h 164"/>
              <a:gd name="T6" fmla="*/ 157162 w 117"/>
              <a:gd name="T7" fmla="*/ 260350 h 164"/>
              <a:gd name="T8" fmla="*/ 185737 w 117"/>
              <a:gd name="T9" fmla="*/ 246063 h 164"/>
              <a:gd name="T10" fmla="*/ 185737 w 117"/>
              <a:gd name="T11" fmla="*/ 246063 h 164"/>
              <a:gd name="T12" fmla="*/ 28575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93" name="Freeform 35"/>
          <p:cNvSpPr>
            <a:spLocks/>
          </p:cNvSpPr>
          <p:nvPr/>
        </p:nvSpPr>
        <p:spPr bwMode="auto">
          <a:xfrm>
            <a:off x="9477376" y="2176463"/>
            <a:ext cx="142875" cy="247650"/>
          </a:xfrm>
          <a:custGeom>
            <a:avLst/>
            <a:gdLst>
              <a:gd name="T0" fmla="*/ 28575 w 90"/>
              <a:gd name="T1" fmla="*/ 0 h 156"/>
              <a:gd name="T2" fmla="*/ 0 w 90"/>
              <a:gd name="T3" fmla="*/ 14288 h 156"/>
              <a:gd name="T4" fmla="*/ 114300 w 90"/>
              <a:gd name="T5" fmla="*/ 247650 h 156"/>
              <a:gd name="T6" fmla="*/ 114300 w 90"/>
              <a:gd name="T7" fmla="*/ 247650 h 156"/>
              <a:gd name="T8" fmla="*/ 142875 w 90"/>
              <a:gd name="T9" fmla="*/ 233363 h 156"/>
              <a:gd name="T10" fmla="*/ 142875 w 90"/>
              <a:gd name="T11" fmla="*/ 233363 h 156"/>
              <a:gd name="T12" fmla="*/ 28575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94" name="Freeform 36"/>
          <p:cNvSpPr>
            <a:spLocks/>
          </p:cNvSpPr>
          <p:nvPr/>
        </p:nvSpPr>
        <p:spPr bwMode="auto">
          <a:xfrm>
            <a:off x="9591675" y="2409825"/>
            <a:ext cx="114300" cy="260350"/>
          </a:xfrm>
          <a:custGeom>
            <a:avLst/>
            <a:gdLst>
              <a:gd name="T0" fmla="*/ 28575 w 72"/>
              <a:gd name="T1" fmla="*/ 0 h 164"/>
              <a:gd name="T2" fmla="*/ 0 w 72"/>
              <a:gd name="T3" fmla="*/ 14288 h 164"/>
              <a:gd name="T4" fmla="*/ 85725 w 72"/>
              <a:gd name="T5" fmla="*/ 260350 h 164"/>
              <a:gd name="T6" fmla="*/ 85725 w 72"/>
              <a:gd name="T7" fmla="*/ 247650 h 164"/>
              <a:gd name="T8" fmla="*/ 114300 w 72"/>
              <a:gd name="T9" fmla="*/ 247650 h 164"/>
              <a:gd name="T10" fmla="*/ 114300 w 72"/>
              <a:gd name="T11" fmla="*/ 247650 h 164"/>
              <a:gd name="T12" fmla="*/ 28575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95" name="Freeform 37"/>
          <p:cNvSpPr>
            <a:spLocks/>
          </p:cNvSpPr>
          <p:nvPr/>
        </p:nvSpPr>
        <p:spPr bwMode="auto">
          <a:xfrm>
            <a:off x="9677401" y="2657476"/>
            <a:ext cx="85725" cy="233363"/>
          </a:xfrm>
          <a:custGeom>
            <a:avLst/>
            <a:gdLst>
              <a:gd name="T0" fmla="*/ 28575 w 54"/>
              <a:gd name="T1" fmla="*/ 0 h 147"/>
              <a:gd name="T2" fmla="*/ 0 w 54"/>
              <a:gd name="T3" fmla="*/ 0 h 147"/>
              <a:gd name="T4" fmla="*/ 57150 w 54"/>
              <a:gd name="T5" fmla="*/ 233363 h 147"/>
              <a:gd name="T6" fmla="*/ 57150 w 54"/>
              <a:gd name="T7" fmla="*/ 233363 h 147"/>
              <a:gd name="T8" fmla="*/ 85725 w 54"/>
              <a:gd name="T9" fmla="*/ 233363 h 147"/>
              <a:gd name="T10" fmla="*/ 85725 w 54"/>
              <a:gd name="T11" fmla="*/ 233363 h 147"/>
              <a:gd name="T12" fmla="*/ 28575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96" name="Freeform 38"/>
          <p:cNvSpPr>
            <a:spLocks/>
          </p:cNvSpPr>
          <p:nvPr/>
        </p:nvSpPr>
        <p:spPr bwMode="auto">
          <a:xfrm>
            <a:off x="9734550" y="2890838"/>
            <a:ext cx="57150" cy="246062"/>
          </a:xfrm>
          <a:custGeom>
            <a:avLst/>
            <a:gdLst>
              <a:gd name="T0" fmla="*/ 28575 w 36"/>
              <a:gd name="T1" fmla="*/ 0 h 155"/>
              <a:gd name="T2" fmla="*/ 0 w 36"/>
              <a:gd name="T3" fmla="*/ 0 h 155"/>
              <a:gd name="T4" fmla="*/ 28575 w 36"/>
              <a:gd name="T5" fmla="*/ 246062 h 155"/>
              <a:gd name="T6" fmla="*/ 28575 w 36"/>
              <a:gd name="T7" fmla="*/ 246062 h 155"/>
              <a:gd name="T8" fmla="*/ 57150 w 36"/>
              <a:gd name="T9" fmla="*/ 246062 h 155"/>
              <a:gd name="T10" fmla="*/ 57150 w 36"/>
              <a:gd name="T11" fmla="*/ 246062 h 155"/>
              <a:gd name="T12" fmla="*/ 28575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97" name="Freeform 39"/>
          <p:cNvSpPr>
            <a:spLocks/>
          </p:cNvSpPr>
          <p:nvPr/>
        </p:nvSpPr>
        <p:spPr bwMode="auto">
          <a:xfrm>
            <a:off x="9720264" y="3136901"/>
            <a:ext cx="71437" cy="479425"/>
          </a:xfrm>
          <a:custGeom>
            <a:avLst/>
            <a:gdLst>
              <a:gd name="T0" fmla="*/ 71437 w 45"/>
              <a:gd name="T1" fmla="*/ 0 h 302"/>
              <a:gd name="T2" fmla="*/ 42862 w 45"/>
              <a:gd name="T3" fmla="*/ 0 h 302"/>
              <a:gd name="T4" fmla="*/ 0 w 45"/>
              <a:gd name="T5" fmla="*/ 466725 h 302"/>
              <a:gd name="T6" fmla="*/ 0 w 45"/>
              <a:gd name="T7" fmla="*/ 466725 h 302"/>
              <a:gd name="T8" fmla="*/ 28575 w 45"/>
              <a:gd name="T9" fmla="*/ 479425 h 302"/>
              <a:gd name="T10" fmla="*/ 28575 w 45"/>
              <a:gd name="T11" fmla="*/ 466725 h 302"/>
              <a:gd name="T12" fmla="*/ 71437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98" name="Freeform 40"/>
          <p:cNvSpPr>
            <a:spLocks/>
          </p:cNvSpPr>
          <p:nvPr/>
        </p:nvSpPr>
        <p:spPr bwMode="auto">
          <a:xfrm>
            <a:off x="9605964" y="3603625"/>
            <a:ext cx="142875" cy="427038"/>
          </a:xfrm>
          <a:custGeom>
            <a:avLst/>
            <a:gdLst>
              <a:gd name="T0" fmla="*/ 142875 w 90"/>
              <a:gd name="T1" fmla="*/ 12700 h 269"/>
              <a:gd name="T2" fmla="*/ 114300 w 90"/>
              <a:gd name="T3" fmla="*/ 0 h 269"/>
              <a:gd name="T4" fmla="*/ 0 w 90"/>
              <a:gd name="T5" fmla="*/ 414338 h 269"/>
              <a:gd name="T6" fmla="*/ 0 w 90"/>
              <a:gd name="T7" fmla="*/ 414338 h 269"/>
              <a:gd name="T8" fmla="*/ 28575 w 90"/>
              <a:gd name="T9" fmla="*/ 427038 h 269"/>
              <a:gd name="T10" fmla="*/ 28575 w 90"/>
              <a:gd name="T11" fmla="*/ 427038 h 269"/>
              <a:gd name="T12" fmla="*/ 142875 w 90"/>
              <a:gd name="T13" fmla="*/ 12700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99" name="Freeform 41"/>
          <p:cNvSpPr>
            <a:spLocks/>
          </p:cNvSpPr>
          <p:nvPr/>
        </p:nvSpPr>
        <p:spPr bwMode="auto">
          <a:xfrm>
            <a:off x="9420226" y="4017964"/>
            <a:ext cx="214313" cy="466725"/>
          </a:xfrm>
          <a:custGeom>
            <a:avLst/>
            <a:gdLst>
              <a:gd name="T0" fmla="*/ 214313 w 135"/>
              <a:gd name="T1" fmla="*/ 12700 h 294"/>
              <a:gd name="T2" fmla="*/ 185738 w 135"/>
              <a:gd name="T3" fmla="*/ 0 h 294"/>
              <a:gd name="T4" fmla="*/ 0 w 135"/>
              <a:gd name="T5" fmla="*/ 454025 h 294"/>
              <a:gd name="T6" fmla="*/ 0 w 135"/>
              <a:gd name="T7" fmla="*/ 454025 h 294"/>
              <a:gd name="T8" fmla="*/ 28575 w 135"/>
              <a:gd name="T9" fmla="*/ 466725 h 294"/>
              <a:gd name="T10" fmla="*/ 28575 w 135"/>
              <a:gd name="T11" fmla="*/ 466725 h 294"/>
              <a:gd name="T12" fmla="*/ 214313 w 135"/>
              <a:gd name="T13" fmla="*/ 12700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00" name="Freeform 42"/>
          <p:cNvSpPr>
            <a:spLocks/>
          </p:cNvSpPr>
          <p:nvPr/>
        </p:nvSpPr>
        <p:spPr bwMode="auto">
          <a:xfrm>
            <a:off x="9163050" y="4471989"/>
            <a:ext cx="285750" cy="454025"/>
          </a:xfrm>
          <a:custGeom>
            <a:avLst/>
            <a:gdLst>
              <a:gd name="T0" fmla="*/ 285750 w 180"/>
              <a:gd name="T1" fmla="*/ 12700 h 286"/>
              <a:gd name="T2" fmla="*/ 257175 w 180"/>
              <a:gd name="T3" fmla="*/ 0 h 286"/>
              <a:gd name="T4" fmla="*/ 0 w 180"/>
              <a:gd name="T5" fmla="*/ 441325 h 286"/>
              <a:gd name="T6" fmla="*/ 0 w 180"/>
              <a:gd name="T7" fmla="*/ 441325 h 286"/>
              <a:gd name="T8" fmla="*/ 28575 w 180"/>
              <a:gd name="T9" fmla="*/ 454025 h 286"/>
              <a:gd name="T10" fmla="*/ 28575 w 180"/>
              <a:gd name="T11" fmla="*/ 454025 h 286"/>
              <a:gd name="T12" fmla="*/ 285750 w 180"/>
              <a:gd name="T13" fmla="*/ 12700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01" name="Freeform 43"/>
          <p:cNvSpPr>
            <a:spLocks/>
          </p:cNvSpPr>
          <p:nvPr/>
        </p:nvSpPr>
        <p:spPr bwMode="auto">
          <a:xfrm>
            <a:off x="9005889" y="4913313"/>
            <a:ext cx="185737" cy="220662"/>
          </a:xfrm>
          <a:custGeom>
            <a:avLst/>
            <a:gdLst>
              <a:gd name="T0" fmla="*/ 185737 w 117"/>
              <a:gd name="T1" fmla="*/ 12700 h 139"/>
              <a:gd name="T2" fmla="*/ 157162 w 117"/>
              <a:gd name="T3" fmla="*/ 0 h 139"/>
              <a:gd name="T4" fmla="*/ 0 w 117"/>
              <a:gd name="T5" fmla="*/ 207962 h 139"/>
              <a:gd name="T6" fmla="*/ 0 w 117"/>
              <a:gd name="T7" fmla="*/ 207962 h 139"/>
              <a:gd name="T8" fmla="*/ 28575 w 117"/>
              <a:gd name="T9" fmla="*/ 220662 h 139"/>
              <a:gd name="T10" fmla="*/ 28575 w 117"/>
              <a:gd name="T11" fmla="*/ 220662 h 139"/>
              <a:gd name="T12" fmla="*/ 185737 w 117"/>
              <a:gd name="T13" fmla="*/ 12700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02" name="Freeform 44"/>
          <p:cNvSpPr>
            <a:spLocks/>
          </p:cNvSpPr>
          <p:nvPr/>
        </p:nvSpPr>
        <p:spPr bwMode="auto">
          <a:xfrm>
            <a:off x="8820151" y="5121276"/>
            <a:ext cx="214313" cy="206375"/>
          </a:xfrm>
          <a:custGeom>
            <a:avLst/>
            <a:gdLst>
              <a:gd name="T0" fmla="*/ 214313 w 135"/>
              <a:gd name="T1" fmla="*/ 12700 h 130"/>
              <a:gd name="T2" fmla="*/ 185738 w 135"/>
              <a:gd name="T3" fmla="*/ 0 h 130"/>
              <a:gd name="T4" fmla="*/ 0 w 135"/>
              <a:gd name="T5" fmla="*/ 193675 h 130"/>
              <a:gd name="T6" fmla="*/ 28575 w 135"/>
              <a:gd name="T7" fmla="*/ 206375 h 130"/>
              <a:gd name="T8" fmla="*/ 214313 w 135"/>
              <a:gd name="T9" fmla="*/ 12700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03" name="Freeform 45"/>
          <p:cNvSpPr>
            <a:spLocks/>
          </p:cNvSpPr>
          <p:nvPr/>
        </p:nvSpPr>
        <p:spPr bwMode="auto">
          <a:xfrm>
            <a:off x="3033714" y="3162300"/>
            <a:ext cx="28575" cy="26988"/>
          </a:xfrm>
          <a:custGeom>
            <a:avLst/>
            <a:gdLst>
              <a:gd name="T0" fmla="*/ 14288 w 18"/>
              <a:gd name="T1" fmla="*/ 26988 h 17"/>
              <a:gd name="T2" fmla="*/ 14288 w 18"/>
              <a:gd name="T3" fmla="*/ 26988 h 17"/>
              <a:gd name="T4" fmla="*/ 28575 w 18"/>
              <a:gd name="T5" fmla="*/ 26988 h 17"/>
              <a:gd name="T6" fmla="*/ 28575 w 18"/>
              <a:gd name="T7" fmla="*/ 12700 h 17"/>
              <a:gd name="T8" fmla="*/ 28575 w 18"/>
              <a:gd name="T9" fmla="*/ 0 h 17"/>
              <a:gd name="T10" fmla="*/ 14288 w 18"/>
              <a:gd name="T11" fmla="*/ 0 h 17"/>
              <a:gd name="T12" fmla="*/ 0 w 18"/>
              <a:gd name="T13" fmla="*/ 12700 h 17"/>
              <a:gd name="T14" fmla="*/ 0 w 18"/>
              <a:gd name="T15" fmla="*/ 26988 h 17"/>
              <a:gd name="T16" fmla="*/ 14288 w 18"/>
              <a:gd name="T17" fmla="*/ 26988 h 17"/>
              <a:gd name="T18" fmla="*/ 14288 w 18"/>
              <a:gd name="T19" fmla="*/ 269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04" name="Freeform 46"/>
          <p:cNvSpPr>
            <a:spLocks/>
          </p:cNvSpPr>
          <p:nvPr/>
        </p:nvSpPr>
        <p:spPr bwMode="auto">
          <a:xfrm>
            <a:off x="2933700" y="3162301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05" name="Freeform 47"/>
          <p:cNvSpPr>
            <a:spLocks/>
          </p:cNvSpPr>
          <p:nvPr/>
        </p:nvSpPr>
        <p:spPr bwMode="auto">
          <a:xfrm>
            <a:off x="2933700" y="3162301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06" name="Freeform 48"/>
          <p:cNvSpPr>
            <a:spLocks/>
          </p:cNvSpPr>
          <p:nvPr/>
        </p:nvSpPr>
        <p:spPr bwMode="auto">
          <a:xfrm>
            <a:off x="8277225" y="2514600"/>
            <a:ext cx="285750" cy="311150"/>
          </a:xfrm>
          <a:custGeom>
            <a:avLst/>
            <a:gdLst>
              <a:gd name="T0" fmla="*/ 257175 w 180"/>
              <a:gd name="T1" fmla="*/ 311150 h 196"/>
              <a:gd name="T2" fmla="*/ 285750 w 180"/>
              <a:gd name="T3" fmla="*/ 298450 h 196"/>
              <a:gd name="T4" fmla="*/ 28575 w 180"/>
              <a:gd name="T5" fmla="*/ 0 h 196"/>
              <a:gd name="T6" fmla="*/ 28575 w 180"/>
              <a:gd name="T7" fmla="*/ 0 h 196"/>
              <a:gd name="T8" fmla="*/ 0 w 180"/>
              <a:gd name="T9" fmla="*/ 12700 h 196"/>
              <a:gd name="T10" fmla="*/ 0 w 180"/>
              <a:gd name="T11" fmla="*/ 12700 h 196"/>
              <a:gd name="T12" fmla="*/ 257175 w 180"/>
              <a:gd name="T13" fmla="*/ 31115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07" name="Freeform 49"/>
          <p:cNvSpPr>
            <a:spLocks/>
          </p:cNvSpPr>
          <p:nvPr/>
        </p:nvSpPr>
        <p:spPr bwMode="auto">
          <a:xfrm>
            <a:off x="7991476" y="2228850"/>
            <a:ext cx="314325" cy="298450"/>
          </a:xfrm>
          <a:custGeom>
            <a:avLst/>
            <a:gdLst>
              <a:gd name="T0" fmla="*/ 285750 w 198"/>
              <a:gd name="T1" fmla="*/ 298450 h 188"/>
              <a:gd name="T2" fmla="*/ 314325 w 198"/>
              <a:gd name="T3" fmla="*/ 285750 h 188"/>
              <a:gd name="T4" fmla="*/ 28575 w 198"/>
              <a:gd name="T5" fmla="*/ 12700 h 188"/>
              <a:gd name="T6" fmla="*/ 28575 w 198"/>
              <a:gd name="T7" fmla="*/ 0 h 188"/>
              <a:gd name="T8" fmla="*/ 14288 w 198"/>
              <a:gd name="T9" fmla="*/ 25400 h 188"/>
              <a:gd name="T10" fmla="*/ 0 w 198"/>
              <a:gd name="T11" fmla="*/ 25400 h 188"/>
              <a:gd name="T12" fmla="*/ 285750 w 198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08" name="Freeform 50"/>
          <p:cNvSpPr>
            <a:spLocks/>
          </p:cNvSpPr>
          <p:nvPr/>
        </p:nvSpPr>
        <p:spPr bwMode="auto">
          <a:xfrm>
            <a:off x="7677150" y="2020888"/>
            <a:ext cx="342900" cy="233362"/>
          </a:xfrm>
          <a:custGeom>
            <a:avLst/>
            <a:gdLst>
              <a:gd name="T0" fmla="*/ 328613 w 216"/>
              <a:gd name="T1" fmla="*/ 233362 h 147"/>
              <a:gd name="T2" fmla="*/ 342900 w 216"/>
              <a:gd name="T3" fmla="*/ 207962 h 147"/>
              <a:gd name="T4" fmla="*/ 14288 w 216"/>
              <a:gd name="T5" fmla="*/ 0 h 147"/>
              <a:gd name="T6" fmla="*/ 14288 w 216"/>
              <a:gd name="T7" fmla="*/ 0 h 147"/>
              <a:gd name="T8" fmla="*/ 0 w 216"/>
              <a:gd name="T9" fmla="*/ 26987 h 147"/>
              <a:gd name="T10" fmla="*/ 0 w 216"/>
              <a:gd name="T11" fmla="*/ 26987 h 147"/>
              <a:gd name="T12" fmla="*/ 328613 w 216"/>
              <a:gd name="T13" fmla="*/ 233362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09" name="Freeform 51"/>
          <p:cNvSpPr>
            <a:spLocks/>
          </p:cNvSpPr>
          <p:nvPr/>
        </p:nvSpPr>
        <p:spPr bwMode="auto">
          <a:xfrm>
            <a:off x="7334250" y="1839913"/>
            <a:ext cx="357188" cy="207962"/>
          </a:xfrm>
          <a:custGeom>
            <a:avLst/>
            <a:gdLst>
              <a:gd name="T0" fmla="*/ 342900 w 225"/>
              <a:gd name="T1" fmla="*/ 207962 h 131"/>
              <a:gd name="T2" fmla="*/ 357188 w 225"/>
              <a:gd name="T3" fmla="*/ 180975 h 131"/>
              <a:gd name="T4" fmla="*/ 14288 w 225"/>
              <a:gd name="T5" fmla="*/ 0 h 131"/>
              <a:gd name="T6" fmla="*/ 14288 w 225"/>
              <a:gd name="T7" fmla="*/ 0 h 131"/>
              <a:gd name="T8" fmla="*/ 0 w 225"/>
              <a:gd name="T9" fmla="*/ 25400 h 131"/>
              <a:gd name="T10" fmla="*/ 0 w 225"/>
              <a:gd name="T11" fmla="*/ 25400 h 131"/>
              <a:gd name="T12" fmla="*/ 342900 w 225"/>
              <a:gd name="T13" fmla="*/ 207962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10" name="Freeform 52"/>
          <p:cNvSpPr>
            <a:spLocks/>
          </p:cNvSpPr>
          <p:nvPr/>
        </p:nvSpPr>
        <p:spPr bwMode="auto">
          <a:xfrm>
            <a:off x="6948488" y="1724025"/>
            <a:ext cx="400050" cy="141288"/>
          </a:xfrm>
          <a:custGeom>
            <a:avLst/>
            <a:gdLst>
              <a:gd name="T0" fmla="*/ 385763 w 252"/>
              <a:gd name="T1" fmla="*/ 141288 h 89"/>
              <a:gd name="T2" fmla="*/ 400050 w 252"/>
              <a:gd name="T3" fmla="*/ 115888 h 89"/>
              <a:gd name="T4" fmla="*/ 14288 w 252"/>
              <a:gd name="T5" fmla="*/ 0 h 89"/>
              <a:gd name="T6" fmla="*/ 0 w 252"/>
              <a:gd name="T7" fmla="*/ 0 h 89"/>
              <a:gd name="T8" fmla="*/ 0 w 252"/>
              <a:gd name="T9" fmla="*/ 25400 h 89"/>
              <a:gd name="T10" fmla="*/ 0 w 252"/>
              <a:gd name="T11" fmla="*/ 25400 h 89"/>
              <a:gd name="T12" fmla="*/ 385763 w 252"/>
              <a:gd name="T13" fmla="*/ 141288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11" name="Freeform 53"/>
          <p:cNvSpPr>
            <a:spLocks/>
          </p:cNvSpPr>
          <p:nvPr/>
        </p:nvSpPr>
        <p:spPr bwMode="auto">
          <a:xfrm>
            <a:off x="6534150" y="1646239"/>
            <a:ext cx="414338" cy="103187"/>
          </a:xfrm>
          <a:custGeom>
            <a:avLst/>
            <a:gdLst>
              <a:gd name="T0" fmla="*/ 414338 w 261"/>
              <a:gd name="T1" fmla="*/ 103187 h 65"/>
              <a:gd name="T2" fmla="*/ 414338 w 261"/>
              <a:gd name="T3" fmla="*/ 77787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25400 h 65"/>
              <a:gd name="T10" fmla="*/ 0 w 261"/>
              <a:gd name="T11" fmla="*/ 25400 h 65"/>
              <a:gd name="T12" fmla="*/ 414338 w 261"/>
              <a:gd name="T13" fmla="*/ 103187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12" name="Freeform 54"/>
          <p:cNvSpPr>
            <a:spLocks/>
          </p:cNvSpPr>
          <p:nvPr/>
        </p:nvSpPr>
        <p:spPr bwMode="auto">
          <a:xfrm>
            <a:off x="6091238" y="1631950"/>
            <a:ext cx="442912" cy="39688"/>
          </a:xfrm>
          <a:custGeom>
            <a:avLst/>
            <a:gdLst>
              <a:gd name="T0" fmla="*/ 442912 w 279"/>
              <a:gd name="T1" fmla="*/ 39688 h 25"/>
              <a:gd name="T2" fmla="*/ 442912 w 279"/>
              <a:gd name="T3" fmla="*/ 14288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26988 h 25"/>
              <a:gd name="T10" fmla="*/ 0 w 279"/>
              <a:gd name="T11" fmla="*/ 26988 h 25"/>
              <a:gd name="T12" fmla="*/ 442912 w 279"/>
              <a:gd name="T13" fmla="*/ 39688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13" name="Freeform 55"/>
          <p:cNvSpPr>
            <a:spLocks/>
          </p:cNvSpPr>
          <p:nvPr/>
        </p:nvSpPr>
        <p:spPr bwMode="auto">
          <a:xfrm>
            <a:off x="5634038" y="1631950"/>
            <a:ext cx="457200" cy="65088"/>
          </a:xfrm>
          <a:custGeom>
            <a:avLst/>
            <a:gdLst>
              <a:gd name="T0" fmla="*/ 457200 w 288"/>
              <a:gd name="T1" fmla="*/ 26988 h 41"/>
              <a:gd name="T2" fmla="*/ 457200 w 288"/>
              <a:gd name="T3" fmla="*/ 0 h 41"/>
              <a:gd name="T4" fmla="*/ 0 w 288"/>
              <a:gd name="T5" fmla="*/ 39688 h 41"/>
              <a:gd name="T6" fmla="*/ 0 w 288"/>
              <a:gd name="T7" fmla="*/ 39688 h 41"/>
              <a:gd name="T8" fmla="*/ 0 w 288"/>
              <a:gd name="T9" fmla="*/ 65088 h 41"/>
              <a:gd name="T10" fmla="*/ 0 w 288"/>
              <a:gd name="T11" fmla="*/ 65088 h 41"/>
              <a:gd name="T12" fmla="*/ 457200 w 288"/>
              <a:gd name="T13" fmla="*/ 269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14" name="Freeform 56"/>
          <p:cNvSpPr>
            <a:spLocks/>
          </p:cNvSpPr>
          <p:nvPr/>
        </p:nvSpPr>
        <p:spPr bwMode="auto">
          <a:xfrm>
            <a:off x="5162550" y="1671639"/>
            <a:ext cx="471488" cy="103187"/>
          </a:xfrm>
          <a:custGeom>
            <a:avLst/>
            <a:gdLst>
              <a:gd name="T0" fmla="*/ 471488 w 297"/>
              <a:gd name="T1" fmla="*/ 25400 h 65"/>
              <a:gd name="T2" fmla="*/ 471488 w 297"/>
              <a:gd name="T3" fmla="*/ 0 h 65"/>
              <a:gd name="T4" fmla="*/ 0 w 297"/>
              <a:gd name="T5" fmla="*/ 77787 h 65"/>
              <a:gd name="T6" fmla="*/ 0 w 297"/>
              <a:gd name="T7" fmla="*/ 77787 h 65"/>
              <a:gd name="T8" fmla="*/ 14288 w 297"/>
              <a:gd name="T9" fmla="*/ 103187 h 65"/>
              <a:gd name="T10" fmla="*/ 0 w 297"/>
              <a:gd name="T11" fmla="*/ 103187 h 65"/>
              <a:gd name="T12" fmla="*/ 471488 w 297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15" name="Freeform 57"/>
          <p:cNvSpPr>
            <a:spLocks/>
          </p:cNvSpPr>
          <p:nvPr/>
        </p:nvSpPr>
        <p:spPr bwMode="auto">
          <a:xfrm>
            <a:off x="4748214" y="1749426"/>
            <a:ext cx="428625" cy="130175"/>
          </a:xfrm>
          <a:custGeom>
            <a:avLst/>
            <a:gdLst>
              <a:gd name="T0" fmla="*/ 428625 w 270"/>
              <a:gd name="T1" fmla="*/ 25400 h 82"/>
              <a:gd name="T2" fmla="*/ 414338 w 270"/>
              <a:gd name="T3" fmla="*/ 0 h 82"/>
              <a:gd name="T4" fmla="*/ 0 w 270"/>
              <a:gd name="T5" fmla="*/ 103188 h 82"/>
              <a:gd name="T6" fmla="*/ 0 w 270"/>
              <a:gd name="T7" fmla="*/ 103188 h 82"/>
              <a:gd name="T8" fmla="*/ 14287 w 270"/>
              <a:gd name="T9" fmla="*/ 130175 h 82"/>
              <a:gd name="T10" fmla="*/ 14287 w 270"/>
              <a:gd name="T11" fmla="*/ 130175 h 82"/>
              <a:gd name="T12" fmla="*/ 428625 w 270"/>
              <a:gd name="T13" fmla="*/ 2540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16" name="Freeform 58"/>
          <p:cNvSpPr>
            <a:spLocks/>
          </p:cNvSpPr>
          <p:nvPr/>
        </p:nvSpPr>
        <p:spPr bwMode="auto">
          <a:xfrm>
            <a:off x="4376738" y="1852614"/>
            <a:ext cx="385762" cy="168275"/>
          </a:xfrm>
          <a:custGeom>
            <a:avLst/>
            <a:gdLst>
              <a:gd name="T0" fmla="*/ 385762 w 243"/>
              <a:gd name="T1" fmla="*/ 26988 h 106"/>
              <a:gd name="T2" fmla="*/ 371475 w 243"/>
              <a:gd name="T3" fmla="*/ 0 h 106"/>
              <a:gd name="T4" fmla="*/ 0 w 243"/>
              <a:gd name="T5" fmla="*/ 142875 h 106"/>
              <a:gd name="T6" fmla="*/ 0 w 243"/>
              <a:gd name="T7" fmla="*/ 142875 h 106"/>
              <a:gd name="T8" fmla="*/ 14287 w 243"/>
              <a:gd name="T9" fmla="*/ 168275 h 106"/>
              <a:gd name="T10" fmla="*/ 14287 w 243"/>
              <a:gd name="T11" fmla="*/ 168275 h 106"/>
              <a:gd name="T12" fmla="*/ 385762 w 243"/>
              <a:gd name="T13" fmla="*/ 26988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17" name="Freeform 59"/>
          <p:cNvSpPr>
            <a:spLocks/>
          </p:cNvSpPr>
          <p:nvPr/>
        </p:nvSpPr>
        <p:spPr bwMode="auto">
          <a:xfrm>
            <a:off x="4048125" y="1995488"/>
            <a:ext cx="342900" cy="195262"/>
          </a:xfrm>
          <a:custGeom>
            <a:avLst/>
            <a:gdLst>
              <a:gd name="T0" fmla="*/ 342900 w 216"/>
              <a:gd name="T1" fmla="*/ 25400 h 123"/>
              <a:gd name="T2" fmla="*/ 328613 w 216"/>
              <a:gd name="T3" fmla="*/ 0 h 123"/>
              <a:gd name="T4" fmla="*/ 0 w 216"/>
              <a:gd name="T5" fmla="*/ 168275 h 123"/>
              <a:gd name="T6" fmla="*/ 0 w 216"/>
              <a:gd name="T7" fmla="*/ 168275 h 123"/>
              <a:gd name="T8" fmla="*/ 14288 w 216"/>
              <a:gd name="T9" fmla="*/ 195262 h 123"/>
              <a:gd name="T10" fmla="*/ 14288 w 216"/>
              <a:gd name="T11" fmla="*/ 195262 h 123"/>
              <a:gd name="T12" fmla="*/ 342900 w 216"/>
              <a:gd name="T13" fmla="*/ 254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18" name="Freeform 60"/>
          <p:cNvSpPr>
            <a:spLocks/>
          </p:cNvSpPr>
          <p:nvPr/>
        </p:nvSpPr>
        <p:spPr bwMode="auto">
          <a:xfrm>
            <a:off x="3762375" y="2163763"/>
            <a:ext cx="300038" cy="233362"/>
          </a:xfrm>
          <a:custGeom>
            <a:avLst/>
            <a:gdLst>
              <a:gd name="T0" fmla="*/ 300038 w 189"/>
              <a:gd name="T1" fmla="*/ 26987 h 147"/>
              <a:gd name="T2" fmla="*/ 285750 w 189"/>
              <a:gd name="T3" fmla="*/ 0 h 147"/>
              <a:gd name="T4" fmla="*/ 0 w 189"/>
              <a:gd name="T5" fmla="*/ 207962 h 147"/>
              <a:gd name="T6" fmla="*/ 0 w 189"/>
              <a:gd name="T7" fmla="*/ 207962 h 147"/>
              <a:gd name="T8" fmla="*/ 14288 w 189"/>
              <a:gd name="T9" fmla="*/ 233362 h 147"/>
              <a:gd name="T10" fmla="*/ 14288 w 189"/>
              <a:gd name="T11" fmla="*/ 233362 h 147"/>
              <a:gd name="T12" fmla="*/ 300038 w 189"/>
              <a:gd name="T13" fmla="*/ 2698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19" name="Freeform 61"/>
          <p:cNvSpPr>
            <a:spLocks/>
          </p:cNvSpPr>
          <p:nvPr/>
        </p:nvSpPr>
        <p:spPr bwMode="auto">
          <a:xfrm>
            <a:off x="3476625" y="2371726"/>
            <a:ext cx="300038" cy="258763"/>
          </a:xfrm>
          <a:custGeom>
            <a:avLst/>
            <a:gdLst>
              <a:gd name="T0" fmla="*/ 300038 w 189"/>
              <a:gd name="T1" fmla="*/ 25400 h 163"/>
              <a:gd name="T2" fmla="*/ 285750 w 189"/>
              <a:gd name="T3" fmla="*/ 0 h 163"/>
              <a:gd name="T4" fmla="*/ 14288 w 189"/>
              <a:gd name="T5" fmla="*/ 233363 h 163"/>
              <a:gd name="T6" fmla="*/ 0 w 189"/>
              <a:gd name="T7" fmla="*/ 246063 h 163"/>
              <a:gd name="T8" fmla="*/ 28575 w 189"/>
              <a:gd name="T9" fmla="*/ 258763 h 163"/>
              <a:gd name="T10" fmla="*/ 28575 w 189"/>
              <a:gd name="T11" fmla="*/ 258763 h 163"/>
              <a:gd name="T12" fmla="*/ 300038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20" name="Freeform 62"/>
          <p:cNvSpPr>
            <a:spLocks/>
          </p:cNvSpPr>
          <p:nvPr/>
        </p:nvSpPr>
        <p:spPr bwMode="auto">
          <a:xfrm>
            <a:off x="3248026" y="2617788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58763 h 172"/>
              <a:gd name="T6" fmla="*/ 0 w 162"/>
              <a:gd name="T7" fmla="*/ 2587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21" name="Freeform 63"/>
          <p:cNvSpPr>
            <a:spLocks/>
          </p:cNvSpPr>
          <p:nvPr/>
        </p:nvSpPr>
        <p:spPr bwMode="auto">
          <a:xfrm>
            <a:off x="3033714" y="2876550"/>
            <a:ext cx="242887" cy="312738"/>
          </a:xfrm>
          <a:custGeom>
            <a:avLst/>
            <a:gdLst>
              <a:gd name="T0" fmla="*/ 242887 w 153"/>
              <a:gd name="T1" fmla="*/ 14288 h 197"/>
              <a:gd name="T2" fmla="*/ 214312 w 153"/>
              <a:gd name="T3" fmla="*/ 0 h 197"/>
              <a:gd name="T4" fmla="*/ 0 w 153"/>
              <a:gd name="T5" fmla="*/ 298450 h 197"/>
              <a:gd name="T6" fmla="*/ 28575 w 153"/>
              <a:gd name="T7" fmla="*/ 312738 h 197"/>
              <a:gd name="T8" fmla="*/ 242887 w 153"/>
              <a:gd name="T9" fmla="*/ 14288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22" name="Freeform 64"/>
          <p:cNvSpPr>
            <a:spLocks/>
          </p:cNvSpPr>
          <p:nvPr/>
        </p:nvSpPr>
        <p:spPr bwMode="auto">
          <a:xfrm>
            <a:off x="9063039" y="2138363"/>
            <a:ext cx="28575" cy="25400"/>
          </a:xfrm>
          <a:custGeom>
            <a:avLst/>
            <a:gdLst>
              <a:gd name="T0" fmla="*/ 14288 w 18"/>
              <a:gd name="T1" fmla="*/ 0 h 16"/>
              <a:gd name="T2" fmla="*/ 14288 w 18"/>
              <a:gd name="T3" fmla="*/ 0 h 16"/>
              <a:gd name="T4" fmla="*/ 0 w 18"/>
              <a:gd name="T5" fmla="*/ 12700 h 16"/>
              <a:gd name="T6" fmla="*/ 14288 w 18"/>
              <a:gd name="T7" fmla="*/ 12700 h 16"/>
              <a:gd name="T8" fmla="*/ 14288 w 18"/>
              <a:gd name="T9" fmla="*/ 25400 h 16"/>
              <a:gd name="T10" fmla="*/ 28575 w 18"/>
              <a:gd name="T11" fmla="*/ 12700 h 16"/>
              <a:gd name="T12" fmla="*/ 28575 w 18"/>
              <a:gd name="T13" fmla="*/ 1270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23" name="Freeform 65"/>
          <p:cNvSpPr>
            <a:spLocks/>
          </p:cNvSpPr>
          <p:nvPr/>
        </p:nvSpPr>
        <p:spPr bwMode="auto">
          <a:xfrm>
            <a:off x="9020175" y="1943101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24" name="Freeform 66"/>
          <p:cNvSpPr>
            <a:spLocks/>
          </p:cNvSpPr>
          <p:nvPr/>
        </p:nvSpPr>
        <p:spPr bwMode="auto">
          <a:xfrm>
            <a:off x="9020175" y="1943101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25" name="Freeform 67"/>
          <p:cNvSpPr>
            <a:spLocks/>
          </p:cNvSpPr>
          <p:nvPr/>
        </p:nvSpPr>
        <p:spPr bwMode="auto">
          <a:xfrm>
            <a:off x="8620126" y="2695576"/>
            <a:ext cx="200025" cy="180975"/>
          </a:xfrm>
          <a:custGeom>
            <a:avLst/>
            <a:gdLst>
              <a:gd name="T0" fmla="*/ 0 w 126"/>
              <a:gd name="T1" fmla="*/ 168275 h 114"/>
              <a:gd name="T2" fmla="*/ 28575 w 126"/>
              <a:gd name="T3" fmla="*/ 180975 h 114"/>
              <a:gd name="T4" fmla="*/ 200025 w 126"/>
              <a:gd name="T5" fmla="*/ 12700 h 114"/>
              <a:gd name="T6" fmla="*/ 200025 w 126"/>
              <a:gd name="T7" fmla="*/ 12700 h 114"/>
              <a:gd name="T8" fmla="*/ 171450 w 126"/>
              <a:gd name="T9" fmla="*/ 0 h 114"/>
              <a:gd name="T10" fmla="*/ 171450 w 126"/>
              <a:gd name="T11" fmla="*/ 0 h 114"/>
              <a:gd name="T12" fmla="*/ 0 w 126"/>
              <a:gd name="T13" fmla="*/ 1682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26" name="Freeform 68"/>
          <p:cNvSpPr>
            <a:spLocks/>
          </p:cNvSpPr>
          <p:nvPr/>
        </p:nvSpPr>
        <p:spPr bwMode="auto">
          <a:xfrm>
            <a:off x="8791575" y="2514601"/>
            <a:ext cx="171450" cy="193675"/>
          </a:xfrm>
          <a:custGeom>
            <a:avLst/>
            <a:gdLst>
              <a:gd name="T0" fmla="*/ 0 w 108"/>
              <a:gd name="T1" fmla="*/ 180975 h 122"/>
              <a:gd name="T2" fmla="*/ 28575 w 108"/>
              <a:gd name="T3" fmla="*/ 193675 h 122"/>
              <a:gd name="T4" fmla="*/ 171450 w 108"/>
              <a:gd name="T5" fmla="*/ 12700 h 122"/>
              <a:gd name="T6" fmla="*/ 171450 w 108"/>
              <a:gd name="T7" fmla="*/ 12700 h 122"/>
              <a:gd name="T8" fmla="*/ 142875 w 108"/>
              <a:gd name="T9" fmla="*/ 0 h 122"/>
              <a:gd name="T10" fmla="*/ 142875 w 108"/>
              <a:gd name="T11" fmla="*/ 0 h 122"/>
              <a:gd name="T12" fmla="*/ 0 w 108"/>
              <a:gd name="T13" fmla="*/ 180975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27" name="Freeform 69"/>
          <p:cNvSpPr>
            <a:spLocks/>
          </p:cNvSpPr>
          <p:nvPr/>
        </p:nvSpPr>
        <p:spPr bwMode="auto">
          <a:xfrm>
            <a:off x="8934450" y="2332038"/>
            <a:ext cx="128588" cy="195262"/>
          </a:xfrm>
          <a:custGeom>
            <a:avLst/>
            <a:gdLst>
              <a:gd name="T0" fmla="*/ 0 w 81"/>
              <a:gd name="T1" fmla="*/ 182562 h 123"/>
              <a:gd name="T2" fmla="*/ 28575 w 81"/>
              <a:gd name="T3" fmla="*/ 195262 h 123"/>
              <a:gd name="T4" fmla="*/ 128588 w 81"/>
              <a:gd name="T5" fmla="*/ 14287 h 123"/>
              <a:gd name="T6" fmla="*/ 128588 w 81"/>
              <a:gd name="T7" fmla="*/ 0 h 123"/>
              <a:gd name="T8" fmla="*/ 100013 w 81"/>
              <a:gd name="T9" fmla="*/ 0 h 123"/>
              <a:gd name="T10" fmla="*/ 100013 w 81"/>
              <a:gd name="T11" fmla="*/ 0 h 123"/>
              <a:gd name="T12" fmla="*/ 0 w 81"/>
              <a:gd name="T13" fmla="*/ 182562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28" name="Freeform 70"/>
          <p:cNvSpPr>
            <a:spLocks/>
          </p:cNvSpPr>
          <p:nvPr/>
        </p:nvSpPr>
        <p:spPr bwMode="auto">
          <a:xfrm>
            <a:off x="9034463" y="2138364"/>
            <a:ext cx="57150" cy="193675"/>
          </a:xfrm>
          <a:custGeom>
            <a:avLst/>
            <a:gdLst>
              <a:gd name="T0" fmla="*/ 0 w 36"/>
              <a:gd name="T1" fmla="*/ 193675 h 122"/>
              <a:gd name="T2" fmla="*/ 28575 w 36"/>
              <a:gd name="T3" fmla="*/ 193675 h 122"/>
              <a:gd name="T4" fmla="*/ 57150 w 36"/>
              <a:gd name="T5" fmla="*/ 0 h 122"/>
              <a:gd name="T6" fmla="*/ 28575 w 36"/>
              <a:gd name="T7" fmla="*/ 0 h 122"/>
              <a:gd name="T8" fmla="*/ 0 w 36"/>
              <a:gd name="T9" fmla="*/ 1936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29" name="Freeform 71"/>
          <p:cNvSpPr>
            <a:spLocks/>
          </p:cNvSpPr>
          <p:nvPr/>
        </p:nvSpPr>
        <p:spPr bwMode="auto">
          <a:xfrm>
            <a:off x="8534401" y="2359025"/>
            <a:ext cx="28575" cy="25400"/>
          </a:xfrm>
          <a:custGeom>
            <a:avLst/>
            <a:gdLst>
              <a:gd name="T0" fmla="*/ 14288 w 18"/>
              <a:gd name="T1" fmla="*/ 25400 h 16"/>
              <a:gd name="T2" fmla="*/ 28575 w 18"/>
              <a:gd name="T3" fmla="*/ 25400 h 16"/>
              <a:gd name="T4" fmla="*/ 28575 w 18"/>
              <a:gd name="T5" fmla="*/ 12700 h 16"/>
              <a:gd name="T6" fmla="*/ 28575 w 18"/>
              <a:gd name="T7" fmla="*/ 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12700 h 16"/>
              <a:gd name="T14" fmla="*/ 14288 w 18"/>
              <a:gd name="T15" fmla="*/ 25400 h 16"/>
              <a:gd name="T16" fmla="*/ 14288 w 18"/>
              <a:gd name="T17" fmla="*/ 25400 h 16"/>
              <a:gd name="T18" fmla="*/ 14288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30" name="Freeform 72"/>
          <p:cNvSpPr>
            <a:spLocks/>
          </p:cNvSpPr>
          <p:nvPr/>
        </p:nvSpPr>
        <p:spPr bwMode="auto">
          <a:xfrm>
            <a:off x="8491539" y="2384426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31" name="Freeform 73"/>
          <p:cNvSpPr>
            <a:spLocks/>
          </p:cNvSpPr>
          <p:nvPr/>
        </p:nvSpPr>
        <p:spPr bwMode="auto">
          <a:xfrm>
            <a:off x="8491539" y="2384426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32" name="Freeform 74"/>
          <p:cNvSpPr>
            <a:spLocks/>
          </p:cNvSpPr>
          <p:nvPr/>
        </p:nvSpPr>
        <p:spPr bwMode="auto">
          <a:xfrm>
            <a:off x="8805863" y="1646239"/>
            <a:ext cx="214312" cy="193675"/>
          </a:xfrm>
          <a:custGeom>
            <a:avLst/>
            <a:gdLst>
              <a:gd name="T0" fmla="*/ 214312 w 135"/>
              <a:gd name="T1" fmla="*/ 12700 h 122"/>
              <a:gd name="T2" fmla="*/ 185737 w 135"/>
              <a:gd name="T3" fmla="*/ 0 h 122"/>
              <a:gd name="T4" fmla="*/ 0 w 135"/>
              <a:gd name="T5" fmla="*/ 180975 h 122"/>
              <a:gd name="T6" fmla="*/ 0 w 135"/>
              <a:gd name="T7" fmla="*/ 180975 h 122"/>
              <a:gd name="T8" fmla="*/ 28575 w 135"/>
              <a:gd name="T9" fmla="*/ 193675 h 122"/>
              <a:gd name="T10" fmla="*/ 28575 w 135"/>
              <a:gd name="T11" fmla="*/ 193675 h 122"/>
              <a:gd name="T12" fmla="*/ 214312 w 135"/>
              <a:gd name="T13" fmla="*/ 12700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33" name="Freeform 75"/>
          <p:cNvSpPr>
            <a:spLocks/>
          </p:cNvSpPr>
          <p:nvPr/>
        </p:nvSpPr>
        <p:spPr bwMode="auto">
          <a:xfrm>
            <a:off x="8662988" y="1827214"/>
            <a:ext cx="171450" cy="180975"/>
          </a:xfrm>
          <a:custGeom>
            <a:avLst/>
            <a:gdLst>
              <a:gd name="T0" fmla="*/ 171450 w 108"/>
              <a:gd name="T1" fmla="*/ 12700 h 114"/>
              <a:gd name="T2" fmla="*/ 142875 w 108"/>
              <a:gd name="T3" fmla="*/ 0 h 114"/>
              <a:gd name="T4" fmla="*/ 0 w 108"/>
              <a:gd name="T5" fmla="*/ 168275 h 114"/>
              <a:gd name="T6" fmla="*/ 0 w 108"/>
              <a:gd name="T7" fmla="*/ 168275 h 114"/>
              <a:gd name="T8" fmla="*/ 28575 w 108"/>
              <a:gd name="T9" fmla="*/ 180975 h 114"/>
              <a:gd name="T10" fmla="*/ 28575 w 108"/>
              <a:gd name="T11" fmla="*/ 180975 h 114"/>
              <a:gd name="T12" fmla="*/ 171450 w 108"/>
              <a:gd name="T13" fmla="*/ 127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34" name="Freeform 76"/>
          <p:cNvSpPr>
            <a:spLocks/>
          </p:cNvSpPr>
          <p:nvPr/>
        </p:nvSpPr>
        <p:spPr bwMode="auto">
          <a:xfrm>
            <a:off x="8577263" y="1995488"/>
            <a:ext cx="114300" cy="195262"/>
          </a:xfrm>
          <a:custGeom>
            <a:avLst/>
            <a:gdLst>
              <a:gd name="T0" fmla="*/ 114300 w 72"/>
              <a:gd name="T1" fmla="*/ 12700 h 123"/>
              <a:gd name="T2" fmla="*/ 85725 w 72"/>
              <a:gd name="T3" fmla="*/ 0 h 123"/>
              <a:gd name="T4" fmla="*/ 0 w 72"/>
              <a:gd name="T5" fmla="*/ 180975 h 123"/>
              <a:gd name="T6" fmla="*/ 0 w 72"/>
              <a:gd name="T7" fmla="*/ 180975 h 123"/>
              <a:gd name="T8" fmla="*/ 28575 w 72"/>
              <a:gd name="T9" fmla="*/ 180975 h 123"/>
              <a:gd name="T10" fmla="*/ 28575 w 72"/>
              <a:gd name="T11" fmla="*/ 195262 h 123"/>
              <a:gd name="T12" fmla="*/ 114300 w 72"/>
              <a:gd name="T13" fmla="*/ 127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35" name="Freeform 77"/>
          <p:cNvSpPr>
            <a:spLocks/>
          </p:cNvSpPr>
          <p:nvPr/>
        </p:nvSpPr>
        <p:spPr bwMode="auto">
          <a:xfrm>
            <a:off x="8534400" y="2176463"/>
            <a:ext cx="71438" cy="195262"/>
          </a:xfrm>
          <a:custGeom>
            <a:avLst/>
            <a:gdLst>
              <a:gd name="T0" fmla="*/ 71438 w 45"/>
              <a:gd name="T1" fmla="*/ 0 h 123"/>
              <a:gd name="T2" fmla="*/ 42863 w 45"/>
              <a:gd name="T3" fmla="*/ 0 h 123"/>
              <a:gd name="T4" fmla="*/ 0 w 45"/>
              <a:gd name="T5" fmla="*/ 195262 h 123"/>
              <a:gd name="T6" fmla="*/ 28575 w 45"/>
              <a:gd name="T7" fmla="*/ 195262 h 123"/>
              <a:gd name="T8" fmla="*/ 71438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36" name="Freeform 78"/>
          <p:cNvSpPr>
            <a:spLocks/>
          </p:cNvSpPr>
          <p:nvPr/>
        </p:nvSpPr>
        <p:spPr bwMode="auto">
          <a:xfrm>
            <a:off x="6148389" y="4549775"/>
            <a:ext cx="28575" cy="25400"/>
          </a:xfrm>
          <a:custGeom>
            <a:avLst/>
            <a:gdLst>
              <a:gd name="T0" fmla="*/ 0 w 18"/>
              <a:gd name="T1" fmla="*/ 25400 h 16"/>
              <a:gd name="T2" fmla="*/ 0 w 18"/>
              <a:gd name="T3" fmla="*/ 25400 h 16"/>
              <a:gd name="T4" fmla="*/ 14288 w 18"/>
              <a:gd name="T5" fmla="*/ 25400 h 16"/>
              <a:gd name="T6" fmla="*/ 28575 w 18"/>
              <a:gd name="T7" fmla="*/ 25400 h 16"/>
              <a:gd name="T8" fmla="*/ 28575 w 18"/>
              <a:gd name="T9" fmla="*/ 1270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37" name="Freeform 79"/>
          <p:cNvSpPr>
            <a:spLocks/>
          </p:cNvSpPr>
          <p:nvPr/>
        </p:nvSpPr>
        <p:spPr bwMode="auto">
          <a:xfrm>
            <a:off x="5948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7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38" name="Freeform 80"/>
          <p:cNvSpPr>
            <a:spLocks/>
          </p:cNvSpPr>
          <p:nvPr/>
        </p:nvSpPr>
        <p:spPr bwMode="auto">
          <a:xfrm>
            <a:off x="5948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7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39" name="Freeform 81"/>
          <p:cNvSpPr>
            <a:spLocks/>
          </p:cNvSpPr>
          <p:nvPr/>
        </p:nvSpPr>
        <p:spPr bwMode="auto">
          <a:xfrm>
            <a:off x="8348663" y="2825751"/>
            <a:ext cx="214312" cy="271463"/>
          </a:xfrm>
          <a:custGeom>
            <a:avLst/>
            <a:gdLst>
              <a:gd name="T0" fmla="*/ 214312 w 135"/>
              <a:gd name="T1" fmla="*/ 12700 h 171"/>
              <a:gd name="T2" fmla="*/ 185737 w 135"/>
              <a:gd name="T3" fmla="*/ 0 h 171"/>
              <a:gd name="T4" fmla="*/ 0 w 135"/>
              <a:gd name="T5" fmla="*/ 258763 h 171"/>
              <a:gd name="T6" fmla="*/ 0 w 135"/>
              <a:gd name="T7" fmla="*/ 258763 h 171"/>
              <a:gd name="T8" fmla="*/ 28575 w 135"/>
              <a:gd name="T9" fmla="*/ 271463 h 171"/>
              <a:gd name="T10" fmla="*/ 28575 w 135"/>
              <a:gd name="T11" fmla="*/ 271463 h 171"/>
              <a:gd name="T12" fmla="*/ 214312 w 135"/>
              <a:gd name="T13" fmla="*/ 12700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40" name="Freeform 82"/>
          <p:cNvSpPr>
            <a:spLocks/>
          </p:cNvSpPr>
          <p:nvPr/>
        </p:nvSpPr>
        <p:spPr bwMode="auto">
          <a:xfrm>
            <a:off x="8120064" y="3084513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60350 h 172"/>
              <a:gd name="T6" fmla="*/ 0 w 162"/>
              <a:gd name="T7" fmla="*/ 2460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41" name="Freeform 83"/>
          <p:cNvSpPr>
            <a:spLocks/>
          </p:cNvSpPr>
          <p:nvPr/>
        </p:nvSpPr>
        <p:spPr bwMode="auto">
          <a:xfrm>
            <a:off x="7848600" y="3330575"/>
            <a:ext cx="300038" cy="273050"/>
          </a:xfrm>
          <a:custGeom>
            <a:avLst/>
            <a:gdLst>
              <a:gd name="T0" fmla="*/ 300038 w 189"/>
              <a:gd name="T1" fmla="*/ 26988 h 172"/>
              <a:gd name="T2" fmla="*/ 271463 w 189"/>
              <a:gd name="T3" fmla="*/ 0 h 172"/>
              <a:gd name="T4" fmla="*/ 0 w 189"/>
              <a:gd name="T5" fmla="*/ 247650 h 172"/>
              <a:gd name="T6" fmla="*/ 14288 w 189"/>
              <a:gd name="T7" fmla="*/ 247650 h 172"/>
              <a:gd name="T8" fmla="*/ 28575 w 189"/>
              <a:gd name="T9" fmla="*/ 273050 h 172"/>
              <a:gd name="T10" fmla="*/ 28575 w 189"/>
              <a:gd name="T11" fmla="*/ 273050 h 172"/>
              <a:gd name="T12" fmla="*/ 300038 w 189"/>
              <a:gd name="T13" fmla="*/ 2698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42" name="Freeform 84"/>
          <p:cNvSpPr>
            <a:spLocks/>
          </p:cNvSpPr>
          <p:nvPr/>
        </p:nvSpPr>
        <p:spPr bwMode="auto">
          <a:xfrm>
            <a:off x="7577139" y="3578226"/>
            <a:ext cx="300037" cy="258763"/>
          </a:xfrm>
          <a:custGeom>
            <a:avLst/>
            <a:gdLst>
              <a:gd name="T0" fmla="*/ 300037 w 189"/>
              <a:gd name="T1" fmla="*/ 25400 h 163"/>
              <a:gd name="T2" fmla="*/ 285750 w 189"/>
              <a:gd name="T3" fmla="*/ 0 h 163"/>
              <a:gd name="T4" fmla="*/ 0 w 189"/>
              <a:gd name="T5" fmla="*/ 233363 h 163"/>
              <a:gd name="T6" fmla="*/ 0 w 189"/>
              <a:gd name="T7" fmla="*/ 233363 h 163"/>
              <a:gd name="T8" fmla="*/ 14287 w 189"/>
              <a:gd name="T9" fmla="*/ 258763 h 163"/>
              <a:gd name="T10" fmla="*/ 14287 w 189"/>
              <a:gd name="T11" fmla="*/ 258763 h 163"/>
              <a:gd name="T12" fmla="*/ 300037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43" name="Freeform 85"/>
          <p:cNvSpPr>
            <a:spLocks/>
          </p:cNvSpPr>
          <p:nvPr/>
        </p:nvSpPr>
        <p:spPr bwMode="auto">
          <a:xfrm>
            <a:off x="7248525" y="3811588"/>
            <a:ext cx="342900" cy="246062"/>
          </a:xfrm>
          <a:custGeom>
            <a:avLst/>
            <a:gdLst>
              <a:gd name="T0" fmla="*/ 342900 w 216"/>
              <a:gd name="T1" fmla="*/ 25400 h 155"/>
              <a:gd name="T2" fmla="*/ 328613 w 216"/>
              <a:gd name="T3" fmla="*/ 0 h 155"/>
              <a:gd name="T4" fmla="*/ 0 w 216"/>
              <a:gd name="T5" fmla="*/ 219075 h 155"/>
              <a:gd name="T6" fmla="*/ 0 w 216"/>
              <a:gd name="T7" fmla="*/ 219075 h 155"/>
              <a:gd name="T8" fmla="*/ 14288 w 216"/>
              <a:gd name="T9" fmla="*/ 246062 h 155"/>
              <a:gd name="T10" fmla="*/ 14288 w 216"/>
              <a:gd name="T11" fmla="*/ 246062 h 155"/>
              <a:gd name="T12" fmla="*/ 342900 w 216"/>
              <a:gd name="T13" fmla="*/ 254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44" name="Freeform 86"/>
          <p:cNvSpPr>
            <a:spLocks/>
          </p:cNvSpPr>
          <p:nvPr/>
        </p:nvSpPr>
        <p:spPr bwMode="auto">
          <a:xfrm>
            <a:off x="6905625" y="4030663"/>
            <a:ext cx="357188" cy="220662"/>
          </a:xfrm>
          <a:custGeom>
            <a:avLst/>
            <a:gdLst>
              <a:gd name="T0" fmla="*/ 357188 w 225"/>
              <a:gd name="T1" fmla="*/ 26987 h 139"/>
              <a:gd name="T2" fmla="*/ 342900 w 225"/>
              <a:gd name="T3" fmla="*/ 0 h 139"/>
              <a:gd name="T4" fmla="*/ 0 w 225"/>
              <a:gd name="T5" fmla="*/ 195262 h 139"/>
              <a:gd name="T6" fmla="*/ 0 w 225"/>
              <a:gd name="T7" fmla="*/ 195262 h 139"/>
              <a:gd name="T8" fmla="*/ 14288 w 225"/>
              <a:gd name="T9" fmla="*/ 220662 h 139"/>
              <a:gd name="T10" fmla="*/ 14288 w 225"/>
              <a:gd name="T11" fmla="*/ 220662 h 139"/>
              <a:gd name="T12" fmla="*/ 357188 w 225"/>
              <a:gd name="T13" fmla="*/ 2698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45" name="Freeform 87"/>
          <p:cNvSpPr>
            <a:spLocks/>
          </p:cNvSpPr>
          <p:nvPr/>
        </p:nvSpPr>
        <p:spPr bwMode="auto">
          <a:xfrm>
            <a:off x="6534151" y="4225926"/>
            <a:ext cx="385763" cy="207963"/>
          </a:xfrm>
          <a:custGeom>
            <a:avLst/>
            <a:gdLst>
              <a:gd name="T0" fmla="*/ 385763 w 243"/>
              <a:gd name="T1" fmla="*/ 25400 h 131"/>
              <a:gd name="T2" fmla="*/ 371475 w 243"/>
              <a:gd name="T3" fmla="*/ 0 h 131"/>
              <a:gd name="T4" fmla="*/ 0 w 243"/>
              <a:gd name="T5" fmla="*/ 180975 h 131"/>
              <a:gd name="T6" fmla="*/ 0 w 243"/>
              <a:gd name="T7" fmla="*/ 180975 h 131"/>
              <a:gd name="T8" fmla="*/ 14288 w 243"/>
              <a:gd name="T9" fmla="*/ 207963 h 131"/>
              <a:gd name="T10" fmla="*/ 14288 w 243"/>
              <a:gd name="T11" fmla="*/ 207963 h 131"/>
              <a:gd name="T12" fmla="*/ 385763 w 243"/>
              <a:gd name="T13" fmla="*/ 25400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46" name="Freeform 88"/>
          <p:cNvSpPr>
            <a:spLocks/>
          </p:cNvSpPr>
          <p:nvPr/>
        </p:nvSpPr>
        <p:spPr bwMode="auto">
          <a:xfrm>
            <a:off x="6148388" y="4406901"/>
            <a:ext cx="400050" cy="168275"/>
          </a:xfrm>
          <a:custGeom>
            <a:avLst/>
            <a:gdLst>
              <a:gd name="T0" fmla="*/ 400050 w 252"/>
              <a:gd name="T1" fmla="*/ 26988 h 106"/>
              <a:gd name="T2" fmla="*/ 385763 w 252"/>
              <a:gd name="T3" fmla="*/ 0 h 106"/>
              <a:gd name="T4" fmla="*/ 0 w 252"/>
              <a:gd name="T5" fmla="*/ 142875 h 106"/>
              <a:gd name="T6" fmla="*/ 14288 w 252"/>
              <a:gd name="T7" fmla="*/ 168275 h 106"/>
              <a:gd name="T8" fmla="*/ 400050 w 252"/>
              <a:gd name="T9" fmla="*/ 26988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47" name="Freeform 89"/>
          <p:cNvSpPr>
            <a:spLocks/>
          </p:cNvSpPr>
          <p:nvPr/>
        </p:nvSpPr>
        <p:spPr bwMode="auto">
          <a:xfrm>
            <a:off x="3676651" y="4926013"/>
            <a:ext cx="28575" cy="25400"/>
          </a:xfrm>
          <a:custGeom>
            <a:avLst/>
            <a:gdLst>
              <a:gd name="T0" fmla="*/ 0 w 18"/>
              <a:gd name="T1" fmla="*/ 12700 h 16"/>
              <a:gd name="T2" fmla="*/ 0 w 18"/>
              <a:gd name="T3" fmla="*/ 25400 h 16"/>
              <a:gd name="T4" fmla="*/ 14288 w 18"/>
              <a:gd name="T5" fmla="*/ 25400 h 16"/>
              <a:gd name="T6" fmla="*/ 14288 w 18"/>
              <a:gd name="T7" fmla="*/ 25400 h 16"/>
              <a:gd name="T8" fmla="*/ 28575 w 18"/>
              <a:gd name="T9" fmla="*/ 12700 h 16"/>
              <a:gd name="T10" fmla="*/ 28575 w 18"/>
              <a:gd name="T11" fmla="*/ 12700 h 16"/>
              <a:gd name="T12" fmla="*/ 14288 w 18"/>
              <a:gd name="T13" fmla="*/ 0 h 16"/>
              <a:gd name="T14" fmla="*/ 0 w 18"/>
              <a:gd name="T15" fmla="*/ 0 h 16"/>
              <a:gd name="T16" fmla="*/ 0 w 18"/>
              <a:gd name="T17" fmla="*/ 12700 h 16"/>
              <a:gd name="T18" fmla="*/ 0 w 18"/>
              <a:gd name="T19" fmla="*/ 127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48" name="Freeform 90"/>
          <p:cNvSpPr>
            <a:spLocks/>
          </p:cNvSpPr>
          <p:nvPr/>
        </p:nvSpPr>
        <p:spPr bwMode="auto">
          <a:xfrm>
            <a:off x="3476625" y="4886326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7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49" name="Freeform 91"/>
          <p:cNvSpPr>
            <a:spLocks/>
          </p:cNvSpPr>
          <p:nvPr/>
        </p:nvSpPr>
        <p:spPr bwMode="auto">
          <a:xfrm>
            <a:off x="3476625" y="4886326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7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50" name="Freeform 92"/>
          <p:cNvSpPr>
            <a:spLocks/>
          </p:cNvSpPr>
          <p:nvPr/>
        </p:nvSpPr>
        <p:spPr bwMode="auto">
          <a:xfrm>
            <a:off x="5362575" y="4627564"/>
            <a:ext cx="171450" cy="142875"/>
          </a:xfrm>
          <a:custGeom>
            <a:avLst/>
            <a:gdLst>
              <a:gd name="T0" fmla="*/ 171450 w 108"/>
              <a:gd name="T1" fmla="*/ 25400 h 90"/>
              <a:gd name="T2" fmla="*/ 157163 w 108"/>
              <a:gd name="T3" fmla="*/ 0 h 90"/>
              <a:gd name="T4" fmla="*/ 0 w 108"/>
              <a:gd name="T5" fmla="*/ 117475 h 90"/>
              <a:gd name="T6" fmla="*/ 0 w 108"/>
              <a:gd name="T7" fmla="*/ 117475 h 90"/>
              <a:gd name="T8" fmla="*/ 14288 w 108"/>
              <a:gd name="T9" fmla="*/ 142875 h 90"/>
              <a:gd name="T10" fmla="*/ 14288 w 108"/>
              <a:gd name="T11" fmla="*/ 142875 h 90"/>
              <a:gd name="T12" fmla="*/ 171450 w 108"/>
              <a:gd name="T13" fmla="*/ 2540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51" name="Freeform 93"/>
          <p:cNvSpPr>
            <a:spLocks/>
          </p:cNvSpPr>
          <p:nvPr/>
        </p:nvSpPr>
        <p:spPr bwMode="auto">
          <a:xfrm>
            <a:off x="5162551" y="4745039"/>
            <a:ext cx="214313" cy="115887"/>
          </a:xfrm>
          <a:custGeom>
            <a:avLst/>
            <a:gdLst>
              <a:gd name="T0" fmla="*/ 214313 w 135"/>
              <a:gd name="T1" fmla="*/ 25400 h 73"/>
              <a:gd name="T2" fmla="*/ 200025 w 135"/>
              <a:gd name="T3" fmla="*/ 0 h 73"/>
              <a:gd name="T4" fmla="*/ 0 w 135"/>
              <a:gd name="T5" fmla="*/ 90487 h 73"/>
              <a:gd name="T6" fmla="*/ 0 w 135"/>
              <a:gd name="T7" fmla="*/ 90487 h 73"/>
              <a:gd name="T8" fmla="*/ 14288 w 135"/>
              <a:gd name="T9" fmla="*/ 115887 h 73"/>
              <a:gd name="T10" fmla="*/ 14288 w 135"/>
              <a:gd name="T11" fmla="*/ 115887 h 73"/>
              <a:gd name="T12" fmla="*/ 214313 w 135"/>
              <a:gd name="T13" fmla="*/ 25400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52" name="Freeform 94"/>
          <p:cNvSpPr>
            <a:spLocks/>
          </p:cNvSpPr>
          <p:nvPr/>
        </p:nvSpPr>
        <p:spPr bwMode="auto">
          <a:xfrm>
            <a:off x="4948238" y="4835525"/>
            <a:ext cx="228600" cy="90488"/>
          </a:xfrm>
          <a:custGeom>
            <a:avLst/>
            <a:gdLst>
              <a:gd name="T0" fmla="*/ 228600 w 144"/>
              <a:gd name="T1" fmla="*/ 25400 h 57"/>
              <a:gd name="T2" fmla="*/ 214313 w 144"/>
              <a:gd name="T3" fmla="*/ 0 h 57"/>
              <a:gd name="T4" fmla="*/ 0 w 144"/>
              <a:gd name="T5" fmla="*/ 65088 h 57"/>
              <a:gd name="T6" fmla="*/ 0 w 144"/>
              <a:gd name="T7" fmla="*/ 65088 h 57"/>
              <a:gd name="T8" fmla="*/ 0 w 144"/>
              <a:gd name="T9" fmla="*/ 90488 h 57"/>
              <a:gd name="T10" fmla="*/ 14288 w 144"/>
              <a:gd name="T11" fmla="*/ 90488 h 57"/>
              <a:gd name="T12" fmla="*/ 228600 w 144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53" name="Freeform 95"/>
          <p:cNvSpPr>
            <a:spLocks/>
          </p:cNvSpPr>
          <p:nvPr/>
        </p:nvSpPr>
        <p:spPr bwMode="auto">
          <a:xfrm>
            <a:off x="4705350" y="4900614"/>
            <a:ext cx="242888" cy="77787"/>
          </a:xfrm>
          <a:custGeom>
            <a:avLst/>
            <a:gdLst>
              <a:gd name="T0" fmla="*/ 242888 w 153"/>
              <a:gd name="T1" fmla="*/ 25400 h 49"/>
              <a:gd name="T2" fmla="*/ 242888 w 153"/>
              <a:gd name="T3" fmla="*/ 0 h 49"/>
              <a:gd name="T4" fmla="*/ 0 w 153"/>
              <a:gd name="T5" fmla="*/ 50800 h 49"/>
              <a:gd name="T6" fmla="*/ 0 w 153"/>
              <a:gd name="T7" fmla="*/ 50800 h 49"/>
              <a:gd name="T8" fmla="*/ 0 w 153"/>
              <a:gd name="T9" fmla="*/ 77787 h 49"/>
              <a:gd name="T10" fmla="*/ 0 w 153"/>
              <a:gd name="T11" fmla="*/ 77787 h 49"/>
              <a:gd name="T12" fmla="*/ 242888 w 153"/>
              <a:gd name="T13" fmla="*/ 25400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54" name="Freeform 96"/>
          <p:cNvSpPr>
            <a:spLocks/>
          </p:cNvSpPr>
          <p:nvPr/>
        </p:nvSpPr>
        <p:spPr bwMode="auto">
          <a:xfrm>
            <a:off x="4205288" y="4951414"/>
            <a:ext cx="500062" cy="65087"/>
          </a:xfrm>
          <a:custGeom>
            <a:avLst/>
            <a:gdLst>
              <a:gd name="T0" fmla="*/ 500062 w 315"/>
              <a:gd name="T1" fmla="*/ 26987 h 41"/>
              <a:gd name="T2" fmla="*/ 500062 w 315"/>
              <a:gd name="T3" fmla="*/ 0 h 41"/>
              <a:gd name="T4" fmla="*/ 0 w 315"/>
              <a:gd name="T5" fmla="*/ 39687 h 41"/>
              <a:gd name="T6" fmla="*/ 0 w 315"/>
              <a:gd name="T7" fmla="*/ 39687 h 41"/>
              <a:gd name="T8" fmla="*/ 0 w 315"/>
              <a:gd name="T9" fmla="*/ 65087 h 41"/>
              <a:gd name="T10" fmla="*/ 0 w 315"/>
              <a:gd name="T11" fmla="*/ 65087 h 41"/>
              <a:gd name="T12" fmla="*/ 500062 w 315"/>
              <a:gd name="T13" fmla="*/ 2698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55" name="Freeform 97"/>
          <p:cNvSpPr>
            <a:spLocks/>
          </p:cNvSpPr>
          <p:nvPr/>
        </p:nvSpPr>
        <p:spPr bwMode="auto">
          <a:xfrm>
            <a:off x="3690938" y="4926014"/>
            <a:ext cx="514350" cy="90487"/>
          </a:xfrm>
          <a:custGeom>
            <a:avLst/>
            <a:gdLst>
              <a:gd name="T0" fmla="*/ 514350 w 324"/>
              <a:gd name="T1" fmla="*/ 90487 h 57"/>
              <a:gd name="T2" fmla="*/ 514350 w 324"/>
              <a:gd name="T3" fmla="*/ 65087 h 57"/>
              <a:gd name="T4" fmla="*/ 0 w 324"/>
              <a:gd name="T5" fmla="*/ 0 h 57"/>
              <a:gd name="T6" fmla="*/ 0 w 324"/>
              <a:gd name="T7" fmla="*/ 25400 h 57"/>
              <a:gd name="T8" fmla="*/ 514350 w 324"/>
              <a:gd name="T9" fmla="*/ 9048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56" name="Freeform 98"/>
          <p:cNvSpPr>
            <a:spLocks/>
          </p:cNvSpPr>
          <p:nvPr/>
        </p:nvSpPr>
        <p:spPr bwMode="auto">
          <a:xfrm>
            <a:off x="5462589" y="4186239"/>
            <a:ext cx="28575" cy="26987"/>
          </a:xfrm>
          <a:custGeom>
            <a:avLst/>
            <a:gdLst>
              <a:gd name="T0" fmla="*/ 14288 w 18"/>
              <a:gd name="T1" fmla="*/ 26987 h 17"/>
              <a:gd name="T2" fmla="*/ 28575 w 18"/>
              <a:gd name="T3" fmla="*/ 14287 h 17"/>
              <a:gd name="T4" fmla="*/ 28575 w 18"/>
              <a:gd name="T5" fmla="*/ 0 h 17"/>
              <a:gd name="T6" fmla="*/ 28575 w 18"/>
              <a:gd name="T7" fmla="*/ 0 h 17"/>
              <a:gd name="T8" fmla="*/ 14288 w 18"/>
              <a:gd name="T9" fmla="*/ 0 h 17"/>
              <a:gd name="T10" fmla="*/ 14288 w 18"/>
              <a:gd name="T11" fmla="*/ 0 h 17"/>
              <a:gd name="T12" fmla="*/ 0 w 18"/>
              <a:gd name="T13" fmla="*/ 14287 h 17"/>
              <a:gd name="T14" fmla="*/ 14288 w 18"/>
              <a:gd name="T15" fmla="*/ 14287 h 17"/>
              <a:gd name="T16" fmla="*/ 14288 w 18"/>
              <a:gd name="T17" fmla="*/ 26987 h 17"/>
              <a:gd name="T18" fmla="*/ 14288 w 18"/>
              <a:gd name="T19" fmla="*/ 2698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57" name="Freeform 99"/>
          <p:cNvSpPr>
            <a:spLocks/>
          </p:cNvSpPr>
          <p:nvPr/>
        </p:nvSpPr>
        <p:spPr bwMode="auto">
          <a:xfrm>
            <a:off x="5419725" y="4200526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58" name="Freeform 100"/>
          <p:cNvSpPr>
            <a:spLocks/>
          </p:cNvSpPr>
          <p:nvPr/>
        </p:nvSpPr>
        <p:spPr bwMode="auto">
          <a:xfrm>
            <a:off x="5419725" y="4200526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59" name="Freeform 101"/>
          <p:cNvSpPr>
            <a:spLocks/>
          </p:cNvSpPr>
          <p:nvPr/>
        </p:nvSpPr>
        <p:spPr bwMode="auto">
          <a:xfrm>
            <a:off x="6191251" y="2293938"/>
            <a:ext cx="257175" cy="233362"/>
          </a:xfrm>
          <a:custGeom>
            <a:avLst/>
            <a:gdLst>
              <a:gd name="T0" fmla="*/ 257175 w 162"/>
              <a:gd name="T1" fmla="*/ 12700 h 147"/>
              <a:gd name="T2" fmla="*/ 228600 w 162"/>
              <a:gd name="T3" fmla="*/ 0 h 147"/>
              <a:gd name="T4" fmla="*/ 0 w 162"/>
              <a:gd name="T5" fmla="*/ 220662 h 147"/>
              <a:gd name="T6" fmla="*/ 0 w 162"/>
              <a:gd name="T7" fmla="*/ 220662 h 147"/>
              <a:gd name="T8" fmla="*/ 28575 w 162"/>
              <a:gd name="T9" fmla="*/ 233362 h 147"/>
              <a:gd name="T10" fmla="*/ 28575 w 162"/>
              <a:gd name="T11" fmla="*/ 233362 h 147"/>
              <a:gd name="T12" fmla="*/ 257175 w 162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60" name="Freeform 102"/>
          <p:cNvSpPr>
            <a:spLocks/>
          </p:cNvSpPr>
          <p:nvPr/>
        </p:nvSpPr>
        <p:spPr bwMode="auto">
          <a:xfrm>
            <a:off x="5991225" y="2514601"/>
            <a:ext cx="228600" cy="246063"/>
          </a:xfrm>
          <a:custGeom>
            <a:avLst/>
            <a:gdLst>
              <a:gd name="T0" fmla="*/ 228600 w 144"/>
              <a:gd name="T1" fmla="*/ 12700 h 155"/>
              <a:gd name="T2" fmla="*/ 200025 w 144"/>
              <a:gd name="T3" fmla="*/ 0 h 155"/>
              <a:gd name="T4" fmla="*/ 0 w 144"/>
              <a:gd name="T5" fmla="*/ 233363 h 155"/>
              <a:gd name="T6" fmla="*/ 0 w 144"/>
              <a:gd name="T7" fmla="*/ 233363 h 155"/>
              <a:gd name="T8" fmla="*/ 28575 w 144"/>
              <a:gd name="T9" fmla="*/ 246063 h 155"/>
              <a:gd name="T10" fmla="*/ 28575 w 144"/>
              <a:gd name="T11" fmla="*/ 246063 h 155"/>
              <a:gd name="T12" fmla="*/ 228600 w 144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61" name="Freeform 103"/>
          <p:cNvSpPr>
            <a:spLocks/>
          </p:cNvSpPr>
          <p:nvPr/>
        </p:nvSpPr>
        <p:spPr bwMode="auto">
          <a:xfrm>
            <a:off x="5819776" y="2747963"/>
            <a:ext cx="200025" cy="233362"/>
          </a:xfrm>
          <a:custGeom>
            <a:avLst/>
            <a:gdLst>
              <a:gd name="T0" fmla="*/ 200025 w 126"/>
              <a:gd name="T1" fmla="*/ 12700 h 147"/>
              <a:gd name="T2" fmla="*/ 171450 w 126"/>
              <a:gd name="T3" fmla="*/ 0 h 147"/>
              <a:gd name="T4" fmla="*/ 0 w 126"/>
              <a:gd name="T5" fmla="*/ 220662 h 147"/>
              <a:gd name="T6" fmla="*/ 0 w 126"/>
              <a:gd name="T7" fmla="*/ 220662 h 147"/>
              <a:gd name="T8" fmla="*/ 28575 w 126"/>
              <a:gd name="T9" fmla="*/ 233362 h 147"/>
              <a:gd name="T10" fmla="*/ 28575 w 126"/>
              <a:gd name="T11" fmla="*/ 233362 h 147"/>
              <a:gd name="T12" fmla="*/ 200025 w 126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62" name="Freeform 104"/>
          <p:cNvSpPr>
            <a:spLocks/>
          </p:cNvSpPr>
          <p:nvPr/>
        </p:nvSpPr>
        <p:spPr bwMode="auto">
          <a:xfrm>
            <a:off x="5691188" y="2968626"/>
            <a:ext cx="157162" cy="246063"/>
          </a:xfrm>
          <a:custGeom>
            <a:avLst/>
            <a:gdLst>
              <a:gd name="T0" fmla="*/ 157162 w 99"/>
              <a:gd name="T1" fmla="*/ 12700 h 155"/>
              <a:gd name="T2" fmla="*/ 128587 w 99"/>
              <a:gd name="T3" fmla="*/ 0 h 155"/>
              <a:gd name="T4" fmla="*/ 0 w 99"/>
              <a:gd name="T5" fmla="*/ 233363 h 155"/>
              <a:gd name="T6" fmla="*/ 0 w 99"/>
              <a:gd name="T7" fmla="*/ 233363 h 155"/>
              <a:gd name="T8" fmla="*/ 28575 w 99"/>
              <a:gd name="T9" fmla="*/ 246063 h 155"/>
              <a:gd name="T10" fmla="*/ 28575 w 99"/>
              <a:gd name="T11" fmla="*/ 246063 h 155"/>
              <a:gd name="T12" fmla="*/ 157162 w 99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63" name="Freeform 105"/>
          <p:cNvSpPr>
            <a:spLocks/>
          </p:cNvSpPr>
          <p:nvPr/>
        </p:nvSpPr>
        <p:spPr bwMode="auto">
          <a:xfrm>
            <a:off x="5576889" y="3201988"/>
            <a:ext cx="142875" cy="258762"/>
          </a:xfrm>
          <a:custGeom>
            <a:avLst/>
            <a:gdLst>
              <a:gd name="T0" fmla="*/ 142875 w 90"/>
              <a:gd name="T1" fmla="*/ 12700 h 163"/>
              <a:gd name="T2" fmla="*/ 114300 w 90"/>
              <a:gd name="T3" fmla="*/ 0 h 163"/>
              <a:gd name="T4" fmla="*/ 0 w 90"/>
              <a:gd name="T5" fmla="*/ 246062 h 163"/>
              <a:gd name="T6" fmla="*/ 0 w 90"/>
              <a:gd name="T7" fmla="*/ 246062 h 163"/>
              <a:gd name="T8" fmla="*/ 28575 w 90"/>
              <a:gd name="T9" fmla="*/ 258762 h 163"/>
              <a:gd name="T10" fmla="*/ 28575 w 90"/>
              <a:gd name="T11" fmla="*/ 258762 h 163"/>
              <a:gd name="T12" fmla="*/ 142875 w 90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64" name="Freeform 106"/>
          <p:cNvSpPr>
            <a:spLocks/>
          </p:cNvSpPr>
          <p:nvPr/>
        </p:nvSpPr>
        <p:spPr bwMode="auto">
          <a:xfrm>
            <a:off x="5505451" y="3448051"/>
            <a:ext cx="100013" cy="258763"/>
          </a:xfrm>
          <a:custGeom>
            <a:avLst/>
            <a:gdLst>
              <a:gd name="T0" fmla="*/ 100013 w 63"/>
              <a:gd name="T1" fmla="*/ 12700 h 163"/>
              <a:gd name="T2" fmla="*/ 71438 w 63"/>
              <a:gd name="T3" fmla="*/ 0 h 163"/>
              <a:gd name="T4" fmla="*/ 0 w 63"/>
              <a:gd name="T5" fmla="*/ 246063 h 163"/>
              <a:gd name="T6" fmla="*/ 0 w 63"/>
              <a:gd name="T7" fmla="*/ 246063 h 163"/>
              <a:gd name="T8" fmla="*/ 28575 w 63"/>
              <a:gd name="T9" fmla="*/ 246063 h 163"/>
              <a:gd name="T10" fmla="*/ 28575 w 63"/>
              <a:gd name="T11" fmla="*/ 258763 h 163"/>
              <a:gd name="T12" fmla="*/ 100013 w 63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65" name="Freeform 107"/>
          <p:cNvSpPr>
            <a:spLocks/>
          </p:cNvSpPr>
          <p:nvPr/>
        </p:nvSpPr>
        <p:spPr bwMode="auto">
          <a:xfrm>
            <a:off x="5462589" y="3694113"/>
            <a:ext cx="71437" cy="246062"/>
          </a:xfrm>
          <a:custGeom>
            <a:avLst/>
            <a:gdLst>
              <a:gd name="T0" fmla="*/ 71437 w 45"/>
              <a:gd name="T1" fmla="*/ 0 h 155"/>
              <a:gd name="T2" fmla="*/ 42862 w 45"/>
              <a:gd name="T3" fmla="*/ 0 h 155"/>
              <a:gd name="T4" fmla="*/ 0 w 45"/>
              <a:gd name="T5" fmla="*/ 246062 h 155"/>
              <a:gd name="T6" fmla="*/ 0 w 45"/>
              <a:gd name="T7" fmla="*/ 246062 h 155"/>
              <a:gd name="T8" fmla="*/ 28575 w 45"/>
              <a:gd name="T9" fmla="*/ 246062 h 155"/>
              <a:gd name="T10" fmla="*/ 28575 w 45"/>
              <a:gd name="T11" fmla="*/ 246062 h 155"/>
              <a:gd name="T12" fmla="*/ 71437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66" name="Rectangle 108"/>
          <p:cNvSpPr>
            <a:spLocks noChangeArrowheads="1"/>
          </p:cNvSpPr>
          <p:nvPr/>
        </p:nvSpPr>
        <p:spPr bwMode="auto">
          <a:xfrm>
            <a:off x="5462589" y="3940176"/>
            <a:ext cx="28575" cy="2460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567" name="Freeform 109"/>
          <p:cNvSpPr>
            <a:spLocks/>
          </p:cNvSpPr>
          <p:nvPr/>
        </p:nvSpPr>
        <p:spPr bwMode="auto">
          <a:xfrm>
            <a:off x="3548064" y="3641725"/>
            <a:ext cx="28575" cy="26988"/>
          </a:xfrm>
          <a:custGeom>
            <a:avLst/>
            <a:gdLst>
              <a:gd name="T0" fmla="*/ 0 w 18"/>
              <a:gd name="T1" fmla="*/ 14288 h 17"/>
              <a:gd name="T2" fmla="*/ 0 w 18"/>
              <a:gd name="T3" fmla="*/ 26988 h 17"/>
              <a:gd name="T4" fmla="*/ 14288 w 18"/>
              <a:gd name="T5" fmla="*/ 26988 h 17"/>
              <a:gd name="T6" fmla="*/ 14288 w 18"/>
              <a:gd name="T7" fmla="*/ 26988 h 17"/>
              <a:gd name="T8" fmla="*/ 28575 w 18"/>
              <a:gd name="T9" fmla="*/ 26988 h 17"/>
              <a:gd name="T10" fmla="*/ 28575 w 18"/>
              <a:gd name="T11" fmla="*/ 14288 h 17"/>
              <a:gd name="T12" fmla="*/ 14288 w 18"/>
              <a:gd name="T13" fmla="*/ 0 h 17"/>
              <a:gd name="T14" fmla="*/ 0 w 18"/>
              <a:gd name="T15" fmla="*/ 0 h 17"/>
              <a:gd name="T16" fmla="*/ 0 w 18"/>
              <a:gd name="T17" fmla="*/ 14288 h 17"/>
              <a:gd name="T18" fmla="*/ 0 w 18"/>
              <a:gd name="T19" fmla="*/ 142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68" name="Freeform 110"/>
          <p:cNvSpPr>
            <a:spLocks/>
          </p:cNvSpPr>
          <p:nvPr/>
        </p:nvSpPr>
        <p:spPr bwMode="auto">
          <a:xfrm>
            <a:off x="3348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7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69" name="Freeform 111"/>
          <p:cNvSpPr>
            <a:spLocks/>
          </p:cNvSpPr>
          <p:nvPr/>
        </p:nvSpPr>
        <p:spPr bwMode="auto">
          <a:xfrm>
            <a:off x="3348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7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70" name="Freeform 112"/>
          <p:cNvSpPr>
            <a:spLocks/>
          </p:cNvSpPr>
          <p:nvPr/>
        </p:nvSpPr>
        <p:spPr bwMode="auto">
          <a:xfrm>
            <a:off x="5062539" y="4303714"/>
            <a:ext cx="471487" cy="363537"/>
          </a:xfrm>
          <a:custGeom>
            <a:avLst/>
            <a:gdLst>
              <a:gd name="T0" fmla="*/ 457200 w 297"/>
              <a:gd name="T1" fmla="*/ 363537 h 229"/>
              <a:gd name="T2" fmla="*/ 471487 w 297"/>
              <a:gd name="T3" fmla="*/ 336550 h 229"/>
              <a:gd name="T4" fmla="*/ 14287 w 297"/>
              <a:gd name="T5" fmla="*/ 0 h 229"/>
              <a:gd name="T6" fmla="*/ 14287 w 297"/>
              <a:gd name="T7" fmla="*/ 0 h 229"/>
              <a:gd name="T8" fmla="*/ 0 w 297"/>
              <a:gd name="T9" fmla="*/ 25400 h 229"/>
              <a:gd name="T10" fmla="*/ 0 w 297"/>
              <a:gd name="T11" fmla="*/ 25400 h 229"/>
              <a:gd name="T12" fmla="*/ 457200 w 297"/>
              <a:gd name="T13" fmla="*/ 363537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71" name="Freeform 113"/>
          <p:cNvSpPr>
            <a:spLocks/>
          </p:cNvSpPr>
          <p:nvPr/>
        </p:nvSpPr>
        <p:spPr bwMode="auto">
          <a:xfrm>
            <a:off x="4591051" y="4030663"/>
            <a:ext cx="485775" cy="298450"/>
          </a:xfrm>
          <a:custGeom>
            <a:avLst/>
            <a:gdLst>
              <a:gd name="T0" fmla="*/ 471488 w 306"/>
              <a:gd name="T1" fmla="*/ 298450 h 188"/>
              <a:gd name="T2" fmla="*/ 485775 w 306"/>
              <a:gd name="T3" fmla="*/ 273050 h 188"/>
              <a:gd name="T4" fmla="*/ 14288 w 306"/>
              <a:gd name="T5" fmla="*/ 0 h 188"/>
              <a:gd name="T6" fmla="*/ 14288 w 306"/>
              <a:gd name="T7" fmla="*/ 0 h 188"/>
              <a:gd name="T8" fmla="*/ 0 w 306"/>
              <a:gd name="T9" fmla="*/ 26988 h 188"/>
              <a:gd name="T10" fmla="*/ 0 w 306"/>
              <a:gd name="T11" fmla="*/ 26988 h 188"/>
              <a:gd name="T12" fmla="*/ 471488 w 306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72" name="Freeform 114"/>
          <p:cNvSpPr>
            <a:spLocks/>
          </p:cNvSpPr>
          <p:nvPr/>
        </p:nvSpPr>
        <p:spPr bwMode="auto">
          <a:xfrm>
            <a:off x="4076700" y="3811588"/>
            <a:ext cx="528638" cy="246062"/>
          </a:xfrm>
          <a:custGeom>
            <a:avLst/>
            <a:gdLst>
              <a:gd name="T0" fmla="*/ 514350 w 333"/>
              <a:gd name="T1" fmla="*/ 246062 h 155"/>
              <a:gd name="T2" fmla="*/ 528638 w 333"/>
              <a:gd name="T3" fmla="*/ 219075 h 155"/>
              <a:gd name="T4" fmla="*/ 14288 w 333"/>
              <a:gd name="T5" fmla="*/ 0 h 155"/>
              <a:gd name="T6" fmla="*/ 14288 w 333"/>
              <a:gd name="T7" fmla="*/ 0 h 155"/>
              <a:gd name="T8" fmla="*/ 0 w 333"/>
              <a:gd name="T9" fmla="*/ 25400 h 155"/>
              <a:gd name="T10" fmla="*/ 0 w 333"/>
              <a:gd name="T11" fmla="*/ 25400 h 155"/>
              <a:gd name="T12" fmla="*/ 514350 w 333"/>
              <a:gd name="T13" fmla="*/ 2460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73" name="Freeform 115"/>
          <p:cNvSpPr>
            <a:spLocks/>
          </p:cNvSpPr>
          <p:nvPr/>
        </p:nvSpPr>
        <p:spPr bwMode="auto">
          <a:xfrm>
            <a:off x="3562350" y="3641726"/>
            <a:ext cx="528638" cy="195263"/>
          </a:xfrm>
          <a:custGeom>
            <a:avLst/>
            <a:gdLst>
              <a:gd name="T0" fmla="*/ 514350 w 333"/>
              <a:gd name="T1" fmla="*/ 195263 h 123"/>
              <a:gd name="T2" fmla="*/ 528638 w 333"/>
              <a:gd name="T3" fmla="*/ 169863 h 123"/>
              <a:gd name="T4" fmla="*/ 14288 w 333"/>
              <a:gd name="T5" fmla="*/ 0 h 123"/>
              <a:gd name="T6" fmla="*/ 0 w 333"/>
              <a:gd name="T7" fmla="*/ 26988 h 123"/>
              <a:gd name="T8" fmla="*/ 514350 w 333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74" name="Freeform 116"/>
          <p:cNvSpPr>
            <a:spLocks/>
          </p:cNvSpPr>
          <p:nvPr/>
        </p:nvSpPr>
        <p:spPr bwMode="auto">
          <a:xfrm>
            <a:off x="6477001" y="2747963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0 h 16"/>
              <a:gd name="T4" fmla="*/ 0 w 18"/>
              <a:gd name="T5" fmla="*/ 12700 h 16"/>
              <a:gd name="T6" fmla="*/ 0 w 18"/>
              <a:gd name="T7" fmla="*/ 12700 h 16"/>
              <a:gd name="T8" fmla="*/ 14288 w 18"/>
              <a:gd name="T9" fmla="*/ 25400 h 16"/>
              <a:gd name="T10" fmla="*/ 14288 w 18"/>
              <a:gd name="T11" fmla="*/ 12700 h 16"/>
              <a:gd name="T12" fmla="*/ 28575 w 18"/>
              <a:gd name="T13" fmla="*/ 0 h 16"/>
              <a:gd name="T14" fmla="*/ 14288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75" name="Freeform 117"/>
          <p:cNvSpPr>
            <a:spLocks/>
          </p:cNvSpPr>
          <p:nvPr/>
        </p:nvSpPr>
        <p:spPr bwMode="auto">
          <a:xfrm>
            <a:off x="6419850" y="2552701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76" name="Freeform 118"/>
          <p:cNvSpPr>
            <a:spLocks/>
          </p:cNvSpPr>
          <p:nvPr/>
        </p:nvSpPr>
        <p:spPr bwMode="auto">
          <a:xfrm>
            <a:off x="6419850" y="2552701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77" name="Freeform 119"/>
          <p:cNvSpPr>
            <a:spLocks/>
          </p:cNvSpPr>
          <p:nvPr/>
        </p:nvSpPr>
        <p:spPr bwMode="auto">
          <a:xfrm>
            <a:off x="5505451" y="4419601"/>
            <a:ext cx="257175" cy="233363"/>
          </a:xfrm>
          <a:custGeom>
            <a:avLst/>
            <a:gdLst>
              <a:gd name="T0" fmla="*/ 0 w 162"/>
              <a:gd name="T1" fmla="*/ 220663 h 147"/>
              <a:gd name="T2" fmla="*/ 28575 w 162"/>
              <a:gd name="T3" fmla="*/ 233363 h 147"/>
              <a:gd name="T4" fmla="*/ 257175 w 162"/>
              <a:gd name="T5" fmla="*/ 14288 h 147"/>
              <a:gd name="T6" fmla="*/ 257175 w 162"/>
              <a:gd name="T7" fmla="*/ 14288 h 147"/>
              <a:gd name="T8" fmla="*/ 228600 w 162"/>
              <a:gd name="T9" fmla="*/ 0 h 147"/>
              <a:gd name="T10" fmla="*/ 228600 w 162"/>
              <a:gd name="T11" fmla="*/ 0 h 147"/>
              <a:gd name="T12" fmla="*/ 0 w 162"/>
              <a:gd name="T13" fmla="*/ 220663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78" name="Freeform 120"/>
          <p:cNvSpPr>
            <a:spLocks/>
          </p:cNvSpPr>
          <p:nvPr/>
        </p:nvSpPr>
        <p:spPr bwMode="auto">
          <a:xfrm>
            <a:off x="5734050" y="4200526"/>
            <a:ext cx="228600" cy="233363"/>
          </a:xfrm>
          <a:custGeom>
            <a:avLst/>
            <a:gdLst>
              <a:gd name="T0" fmla="*/ 0 w 144"/>
              <a:gd name="T1" fmla="*/ 219075 h 147"/>
              <a:gd name="T2" fmla="*/ 28575 w 144"/>
              <a:gd name="T3" fmla="*/ 233363 h 147"/>
              <a:gd name="T4" fmla="*/ 228600 w 144"/>
              <a:gd name="T5" fmla="*/ 12700 h 147"/>
              <a:gd name="T6" fmla="*/ 228600 w 144"/>
              <a:gd name="T7" fmla="*/ 12700 h 147"/>
              <a:gd name="T8" fmla="*/ 200025 w 144"/>
              <a:gd name="T9" fmla="*/ 0 h 147"/>
              <a:gd name="T10" fmla="*/ 200025 w 144"/>
              <a:gd name="T11" fmla="*/ 0 h 147"/>
              <a:gd name="T12" fmla="*/ 0 w 144"/>
              <a:gd name="T13" fmla="*/ 21907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79" name="Freeform 121"/>
          <p:cNvSpPr>
            <a:spLocks/>
          </p:cNvSpPr>
          <p:nvPr/>
        </p:nvSpPr>
        <p:spPr bwMode="auto">
          <a:xfrm>
            <a:off x="5934076" y="3967163"/>
            <a:ext cx="200025" cy="246062"/>
          </a:xfrm>
          <a:custGeom>
            <a:avLst/>
            <a:gdLst>
              <a:gd name="T0" fmla="*/ 0 w 126"/>
              <a:gd name="T1" fmla="*/ 233362 h 155"/>
              <a:gd name="T2" fmla="*/ 28575 w 126"/>
              <a:gd name="T3" fmla="*/ 246062 h 155"/>
              <a:gd name="T4" fmla="*/ 200025 w 126"/>
              <a:gd name="T5" fmla="*/ 12700 h 155"/>
              <a:gd name="T6" fmla="*/ 200025 w 126"/>
              <a:gd name="T7" fmla="*/ 12700 h 155"/>
              <a:gd name="T8" fmla="*/ 171450 w 126"/>
              <a:gd name="T9" fmla="*/ 0 h 155"/>
              <a:gd name="T10" fmla="*/ 171450 w 126"/>
              <a:gd name="T11" fmla="*/ 0 h 155"/>
              <a:gd name="T12" fmla="*/ 0 w 126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80" name="Freeform 122"/>
          <p:cNvSpPr>
            <a:spLocks/>
          </p:cNvSpPr>
          <p:nvPr/>
        </p:nvSpPr>
        <p:spPr bwMode="auto">
          <a:xfrm>
            <a:off x="6105525" y="3733801"/>
            <a:ext cx="171450" cy="246063"/>
          </a:xfrm>
          <a:custGeom>
            <a:avLst/>
            <a:gdLst>
              <a:gd name="T0" fmla="*/ 0 w 108"/>
              <a:gd name="T1" fmla="*/ 233363 h 155"/>
              <a:gd name="T2" fmla="*/ 28575 w 108"/>
              <a:gd name="T3" fmla="*/ 246063 h 155"/>
              <a:gd name="T4" fmla="*/ 171450 w 108"/>
              <a:gd name="T5" fmla="*/ 12700 h 155"/>
              <a:gd name="T6" fmla="*/ 171450 w 108"/>
              <a:gd name="T7" fmla="*/ 12700 h 155"/>
              <a:gd name="T8" fmla="*/ 142875 w 108"/>
              <a:gd name="T9" fmla="*/ 0 h 155"/>
              <a:gd name="T10" fmla="*/ 142875 w 108"/>
              <a:gd name="T11" fmla="*/ 0 h 155"/>
              <a:gd name="T12" fmla="*/ 0 w 108"/>
              <a:gd name="T13" fmla="*/ 2333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81" name="Freeform 123"/>
          <p:cNvSpPr>
            <a:spLocks/>
          </p:cNvSpPr>
          <p:nvPr/>
        </p:nvSpPr>
        <p:spPr bwMode="auto">
          <a:xfrm>
            <a:off x="6248400" y="3500438"/>
            <a:ext cx="128588" cy="246062"/>
          </a:xfrm>
          <a:custGeom>
            <a:avLst/>
            <a:gdLst>
              <a:gd name="T0" fmla="*/ 0 w 81"/>
              <a:gd name="T1" fmla="*/ 233362 h 155"/>
              <a:gd name="T2" fmla="*/ 28575 w 81"/>
              <a:gd name="T3" fmla="*/ 246062 h 155"/>
              <a:gd name="T4" fmla="*/ 128588 w 81"/>
              <a:gd name="T5" fmla="*/ 12700 h 155"/>
              <a:gd name="T6" fmla="*/ 128588 w 81"/>
              <a:gd name="T7" fmla="*/ 12700 h 155"/>
              <a:gd name="T8" fmla="*/ 100013 w 81"/>
              <a:gd name="T9" fmla="*/ 0 h 155"/>
              <a:gd name="T10" fmla="*/ 100013 w 81"/>
              <a:gd name="T11" fmla="*/ 0 h 155"/>
              <a:gd name="T12" fmla="*/ 0 w 81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82" name="Freeform 124"/>
          <p:cNvSpPr>
            <a:spLocks/>
          </p:cNvSpPr>
          <p:nvPr/>
        </p:nvSpPr>
        <p:spPr bwMode="auto">
          <a:xfrm>
            <a:off x="6348413" y="3252788"/>
            <a:ext cx="100012" cy="260350"/>
          </a:xfrm>
          <a:custGeom>
            <a:avLst/>
            <a:gdLst>
              <a:gd name="T0" fmla="*/ 0 w 63"/>
              <a:gd name="T1" fmla="*/ 247650 h 164"/>
              <a:gd name="T2" fmla="*/ 28575 w 63"/>
              <a:gd name="T3" fmla="*/ 260350 h 164"/>
              <a:gd name="T4" fmla="*/ 100012 w 63"/>
              <a:gd name="T5" fmla="*/ 14288 h 164"/>
              <a:gd name="T6" fmla="*/ 100012 w 63"/>
              <a:gd name="T7" fmla="*/ 0 h 164"/>
              <a:gd name="T8" fmla="*/ 71437 w 63"/>
              <a:gd name="T9" fmla="*/ 0 h 164"/>
              <a:gd name="T10" fmla="*/ 71437 w 63"/>
              <a:gd name="T11" fmla="*/ 0 h 164"/>
              <a:gd name="T12" fmla="*/ 0 w 63"/>
              <a:gd name="T13" fmla="*/ 24765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83" name="Freeform 125"/>
          <p:cNvSpPr>
            <a:spLocks/>
          </p:cNvSpPr>
          <p:nvPr/>
        </p:nvSpPr>
        <p:spPr bwMode="auto">
          <a:xfrm>
            <a:off x="6419850" y="3006726"/>
            <a:ext cx="71438" cy="246063"/>
          </a:xfrm>
          <a:custGeom>
            <a:avLst/>
            <a:gdLst>
              <a:gd name="T0" fmla="*/ 0 w 45"/>
              <a:gd name="T1" fmla="*/ 246063 h 155"/>
              <a:gd name="T2" fmla="*/ 28575 w 45"/>
              <a:gd name="T3" fmla="*/ 246063 h 155"/>
              <a:gd name="T4" fmla="*/ 71438 w 45"/>
              <a:gd name="T5" fmla="*/ 0 h 155"/>
              <a:gd name="T6" fmla="*/ 71438 w 45"/>
              <a:gd name="T7" fmla="*/ 0 h 155"/>
              <a:gd name="T8" fmla="*/ 42863 w 45"/>
              <a:gd name="T9" fmla="*/ 0 h 155"/>
              <a:gd name="T10" fmla="*/ 42863 w 45"/>
              <a:gd name="T11" fmla="*/ 0 h 155"/>
              <a:gd name="T12" fmla="*/ 0 w 45"/>
              <a:gd name="T13" fmla="*/ 2460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84" name="Rectangle 126"/>
          <p:cNvSpPr>
            <a:spLocks noChangeArrowheads="1"/>
          </p:cNvSpPr>
          <p:nvPr/>
        </p:nvSpPr>
        <p:spPr bwMode="auto">
          <a:xfrm>
            <a:off x="6462714" y="2747963"/>
            <a:ext cx="28575" cy="258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585" name="Freeform 127"/>
          <p:cNvSpPr>
            <a:spLocks/>
          </p:cNvSpPr>
          <p:nvPr/>
        </p:nvSpPr>
        <p:spPr bwMode="auto">
          <a:xfrm>
            <a:off x="8462964" y="5199063"/>
            <a:ext cx="14287" cy="12700"/>
          </a:xfrm>
          <a:custGeom>
            <a:avLst/>
            <a:gdLst>
              <a:gd name="T0" fmla="*/ 0 w 9"/>
              <a:gd name="T1" fmla="*/ 12700 h 8"/>
              <a:gd name="T2" fmla="*/ 14287 w 9"/>
              <a:gd name="T3" fmla="*/ 12700 h 8"/>
              <a:gd name="T4" fmla="*/ 14287 w 9"/>
              <a:gd name="T5" fmla="*/ 12700 h 8"/>
              <a:gd name="T6" fmla="*/ 14287 w 9"/>
              <a:gd name="T7" fmla="*/ 0 h 8"/>
              <a:gd name="T8" fmla="*/ 14287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12700 h 8"/>
              <a:gd name="T16" fmla="*/ 0 w 9"/>
              <a:gd name="T17" fmla="*/ 12700 h 8"/>
              <a:gd name="T18" fmla="*/ 0 w 9"/>
              <a:gd name="T19" fmla="*/ 12700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86" name="Freeform 128"/>
          <p:cNvSpPr>
            <a:spLocks/>
          </p:cNvSpPr>
          <p:nvPr/>
        </p:nvSpPr>
        <p:spPr bwMode="auto">
          <a:xfrm>
            <a:off x="8405813" y="5199064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87" name="Freeform 129"/>
          <p:cNvSpPr>
            <a:spLocks/>
          </p:cNvSpPr>
          <p:nvPr/>
        </p:nvSpPr>
        <p:spPr bwMode="auto">
          <a:xfrm>
            <a:off x="8405813" y="5199064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88" name="Freeform 130"/>
          <p:cNvSpPr>
            <a:spLocks/>
          </p:cNvSpPr>
          <p:nvPr/>
        </p:nvSpPr>
        <p:spPr bwMode="auto">
          <a:xfrm>
            <a:off x="8534400" y="2825750"/>
            <a:ext cx="114300" cy="311150"/>
          </a:xfrm>
          <a:custGeom>
            <a:avLst/>
            <a:gdLst>
              <a:gd name="T0" fmla="*/ 28575 w 72"/>
              <a:gd name="T1" fmla="*/ 0 h 196"/>
              <a:gd name="T2" fmla="*/ 0 w 72"/>
              <a:gd name="T3" fmla="*/ 12700 h 196"/>
              <a:gd name="T4" fmla="*/ 85725 w 72"/>
              <a:gd name="T5" fmla="*/ 311150 h 196"/>
              <a:gd name="T6" fmla="*/ 85725 w 72"/>
              <a:gd name="T7" fmla="*/ 298450 h 196"/>
              <a:gd name="T8" fmla="*/ 114300 w 72"/>
              <a:gd name="T9" fmla="*/ 298450 h 196"/>
              <a:gd name="T10" fmla="*/ 114300 w 72"/>
              <a:gd name="T11" fmla="*/ 298450 h 196"/>
              <a:gd name="T12" fmla="*/ 28575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89" name="Freeform 131"/>
          <p:cNvSpPr>
            <a:spLocks/>
          </p:cNvSpPr>
          <p:nvPr/>
        </p:nvSpPr>
        <p:spPr bwMode="auto">
          <a:xfrm>
            <a:off x="8620126" y="3124200"/>
            <a:ext cx="85725" cy="298450"/>
          </a:xfrm>
          <a:custGeom>
            <a:avLst/>
            <a:gdLst>
              <a:gd name="T0" fmla="*/ 28575 w 54"/>
              <a:gd name="T1" fmla="*/ 0 h 188"/>
              <a:gd name="T2" fmla="*/ 0 w 54"/>
              <a:gd name="T3" fmla="*/ 0 h 188"/>
              <a:gd name="T4" fmla="*/ 57150 w 54"/>
              <a:gd name="T5" fmla="*/ 298450 h 188"/>
              <a:gd name="T6" fmla="*/ 57150 w 54"/>
              <a:gd name="T7" fmla="*/ 298450 h 188"/>
              <a:gd name="T8" fmla="*/ 85725 w 54"/>
              <a:gd name="T9" fmla="*/ 298450 h 188"/>
              <a:gd name="T10" fmla="*/ 85725 w 54"/>
              <a:gd name="T11" fmla="*/ 298450 h 188"/>
              <a:gd name="T12" fmla="*/ 28575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90" name="Freeform 132"/>
          <p:cNvSpPr>
            <a:spLocks/>
          </p:cNvSpPr>
          <p:nvPr/>
        </p:nvSpPr>
        <p:spPr bwMode="auto">
          <a:xfrm>
            <a:off x="8677276" y="3422651"/>
            <a:ext cx="42863" cy="595313"/>
          </a:xfrm>
          <a:custGeom>
            <a:avLst/>
            <a:gdLst>
              <a:gd name="T0" fmla="*/ 28575 w 27"/>
              <a:gd name="T1" fmla="*/ 0 h 375"/>
              <a:gd name="T2" fmla="*/ 0 w 27"/>
              <a:gd name="T3" fmla="*/ 0 h 375"/>
              <a:gd name="T4" fmla="*/ 14288 w 27"/>
              <a:gd name="T5" fmla="*/ 595313 h 375"/>
              <a:gd name="T6" fmla="*/ 14288 w 27"/>
              <a:gd name="T7" fmla="*/ 595313 h 375"/>
              <a:gd name="T8" fmla="*/ 42863 w 27"/>
              <a:gd name="T9" fmla="*/ 595313 h 375"/>
              <a:gd name="T10" fmla="*/ 42863 w 27"/>
              <a:gd name="T11" fmla="*/ 595313 h 375"/>
              <a:gd name="T12" fmla="*/ 28575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91" name="Freeform 133"/>
          <p:cNvSpPr>
            <a:spLocks/>
          </p:cNvSpPr>
          <p:nvPr/>
        </p:nvSpPr>
        <p:spPr bwMode="auto">
          <a:xfrm>
            <a:off x="8620126" y="4017963"/>
            <a:ext cx="100013" cy="609600"/>
          </a:xfrm>
          <a:custGeom>
            <a:avLst/>
            <a:gdLst>
              <a:gd name="T0" fmla="*/ 100013 w 63"/>
              <a:gd name="T1" fmla="*/ 0 h 384"/>
              <a:gd name="T2" fmla="*/ 71438 w 63"/>
              <a:gd name="T3" fmla="*/ 0 h 384"/>
              <a:gd name="T4" fmla="*/ 0 w 63"/>
              <a:gd name="T5" fmla="*/ 596900 h 384"/>
              <a:gd name="T6" fmla="*/ 0 w 63"/>
              <a:gd name="T7" fmla="*/ 596900 h 384"/>
              <a:gd name="T8" fmla="*/ 28575 w 63"/>
              <a:gd name="T9" fmla="*/ 609600 h 384"/>
              <a:gd name="T10" fmla="*/ 28575 w 63"/>
              <a:gd name="T11" fmla="*/ 596900 h 384"/>
              <a:gd name="T12" fmla="*/ 10001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92" name="Freeform 134"/>
          <p:cNvSpPr>
            <a:spLocks/>
          </p:cNvSpPr>
          <p:nvPr/>
        </p:nvSpPr>
        <p:spPr bwMode="auto">
          <a:xfrm>
            <a:off x="8448676" y="4614863"/>
            <a:ext cx="200025" cy="596900"/>
          </a:xfrm>
          <a:custGeom>
            <a:avLst/>
            <a:gdLst>
              <a:gd name="T0" fmla="*/ 200025 w 126"/>
              <a:gd name="T1" fmla="*/ 12700 h 376"/>
              <a:gd name="T2" fmla="*/ 171450 w 126"/>
              <a:gd name="T3" fmla="*/ 0 h 376"/>
              <a:gd name="T4" fmla="*/ 0 w 126"/>
              <a:gd name="T5" fmla="*/ 584200 h 376"/>
              <a:gd name="T6" fmla="*/ 28575 w 126"/>
              <a:gd name="T7" fmla="*/ 596900 h 376"/>
              <a:gd name="T8" fmla="*/ 200025 w 126"/>
              <a:gd name="T9" fmla="*/ 12700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93" name="Oval 135"/>
          <p:cNvSpPr>
            <a:spLocks noChangeArrowheads="1"/>
          </p:cNvSpPr>
          <p:nvPr/>
        </p:nvSpPr>
        <p:spPr bwMode="auto">
          <a:xfrm>
            <a:off x="8148638" y="2592389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594" name="Oval 136"/>
          <p:cNvSpPr>
            <a:spLocks noChangeArrowheads="1"/>
          </p:cNvSpPr>
          <p:nvPr/>
        </p:nvSpPr>
        <p:spPr bwMode="auto">
          <a:xfrm>
            <a:off x="8148638" y="2593976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595" name="Rectangle 137"/>
          <p:cNvSpPr>
            <a:spLocks noChangeArrowheads="1"/>
          </p:cNvSpPr>
          <p:nvPr/>
        </p:nvSpPr>
        <p:spPr bwMode="auto">
          <a:xfrm>
            <a:off x="8320089" y="2708275"/>
            <a:ext cx="40716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JFK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9596" name="Freeform 138"/>
          <p:cNvSpPr>
            <a:spLocks/>
          </p:cNvSpPr>
          <p:nvPr/>
        </p:nvSpPr>
        <p:spPr bwMode="auto">
          <a:xfrm>
            <a:off x="5948364" y="4964114"/>
            <a:ext cx="28575" cy="26987"/>
          </a:xfrm>
          <a:custGeom>
            <a:avLst/>
            <a:gdLst>
              <a:gd name="T0" fmla="*/ 14288 w 18"/>
              <a:gd name="T1" fmla="*/ 0 h 17"/>
              <a:gd name="T2" fmla="*/ 0 w 18"/>
              <a:gd name="T3" fmla="*/ 14287 h 17"/>
              <a:gd name="T4" fmla="*/ 14288 w 18"/>
              <a:gd name="T5" fmla="*/ 14287 h 17"/>
              <a:gd name="T6" fmla="*/ 14288 w 18"/>
              <a:gd name="T7" fmla="*/ 26987 h 17"/>
              <a:gd name="T8" fmla="*/ 28575 w 18"/>
              <a:gd name="T9" fmla="*/ 14287 h 17"/>
              <a:gd name="T10" fmla="*/ 28575 w 18"/>
              <a:gd name="T11" fmla="*/ 14287 h 17"/>
              <a:gd name="T12" fmla="*/ 28575 w 18"/>
              <a:gd name="T13" fmla="*/ 0 h 17"/>
              <a:gd name="T14" fmla="*/ 14288 w 18"/>
              <a:gd name="T15" fmla="*/ 0 h 17"/>
              <a:gd name="T16" fmla="*/ 14288 w 18"/>
              <a:gd name="T17" fmla="*/ 0 h 17"/>
              <a:gd name="T18" fmla="*/ 14288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97" name="Freeform 139"/>
          <p:cNvSpPr>
            <a:spLocks/>
          </p:cNvSpPr>
          <p:nvPr/>
        </p:nvSpPr>
        <p:spPr bwMode="auto">
          <a:xfrm>
            <a:off x="5819775" y="4822826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98" name="Freeform 140"/>
          <p:cNvSpPr>
            <a:spLocks/>
          </p:cNvSpPr>
          <p:nvPr/>
        </p:nvSpPr>
        <p:spPr bwMode="auto">
          <a:xfrm>
            <a:off x="5819775" y="4822826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599" name="Freeform 141"/>
          <p:cNvSpPr>
            <a:spLocks/>
          </p:cNvSpPr>
          <p:nvPr/>
        </p:nvSpPr>
        <p:spPr bwMode="auto">
          <a:xfrm>
            <a:off x="8034339" y="5626100"/>
            <a:ext cx="357187" cy="65088"/>
          </a:xfrm>
          <a:custGeom>
            <a:avLst/>
            <a:gdLst>
              <a:gd name="T0" fmla="*/ 357187 w 225"/>
              <a:gd name="T1" fmla="*/ 25400 h 41"/>
              <a:gd name="T2" fmla="*/ 357187 w 225"/>
              <a:gd name="T3" fmla="*/ 0 h 41"/>
              <a:gd name="T4" fmla="*/ 0 w 225"/>
              <a:gd name="T5" fmla="*/ 39688 h 41"/>
              <a:gd name="T6" fmla="*/ 0 w 225"/>
              <a:gd name="T7" fmla="*/ 39688 h 41"/>
              <a:gd name="T8" fmla="*/ 0 w 225"/>
              <a:gd name="T9" fmla="*/ 65088 h 41"/>
              <a:gd name="T10" fmla="*/ 0 w 225"/>
              <a:gd name="T11" fmla="*/ 65088 h 41"/>
              <a:gd name="T12" fmla="*/ 357187 w 225"/>
              <a:gd name="T13" fmla="*/ 25400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600" name="Freeform 142"/>
          <p:cNvSpPr>
            <a:spLocks/>
          </p:cNvSpPr>
          <p:nvPr/>
        </p:nvSpPr>
        <p:spPr bwMode="auto">
          <a:xfrm>
            <a:off x="7677150" y="5665788"/>
            <a:ext cx="357188" cy="25400"/>
          </a:xfrm>
          <a:custGeom>
            <a:avLst/>
            <a:gdLst>
              <a:gd name="T0" fmla="*/ 357188 w 225"/>
              <a:gd name="T1" fmla="*/ 25400 h 16"/>
              <a:gd name="T2" fmla="*/ 357188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25400 h 16"/>
              <a:gd name="T10" fmla="*/ 0 w 225"/>
              <a:gd name="T11" fmla="*/ 25400 h 16"/>
              <a:gd name="T12" fmla="*/ 357188 w 225"/>
              <a:gd name="T13" fmla="*/ 2540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601" name="Freeform 143"/>
          <p:cNvSpPr>
            <a:spLocks/>
          </p:cNvSpPr>
          <p:nvPr/>
        </p:nvSpPr>
        <p:spPr bwMode="auto">
          <a:xfrm>
            <a:off x="7334250" y="5626100"/>
            <a:ext cx="342900" cy="65088"/>
          </a:xfrm>
          <a:custGeom>
            <a:avLst/>
            <a:gdLst>
              <a:gd name="T0" fmla="*/ 342900 w 216"/>
              <a:gd name="T1" fmla="*/ 65088 h 41"/>
              <a:gd name="T2" fmla="*/ 342900 w 216"/>
              <a:gd name="T3" fmla="*/ 39688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25400 h 41"/>
              <a:gd name="T10" fmla="*/ 0 w 216"/>
              <a:gd name="T11" fmla="*/ 25400 h 41"/>
              <a:gd name="T12" fmla="*/ 342900 w 216"/>
              <a:gd name="T13" fmla="*/ 650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602" name="Freeform 144"/>
          <p:cNvSpPr>
            <a:spLocks/>
          </p:cNvSpPr>
          <p:nvPr/>
        </p:nvSpPr>
        <p:spPr bwMode="auto">
          <a:xfrm>
            <a:off x="7005638" y="5561014"/>
            <a:ext cx="328612" cy="90487"/>
          </a:xfrm>
          <a:custGeom>
            <a:avLst/>
            <a:gdLst>
              <a:gd name="T0" fmla="*/ 328612 w 207"/>
              <a:gd name="T1" fmla="*/ 90487 h 57"/>
              <a:gd name="T2" fmla="*/ 328612 w 207"/>
              <a:gd name="T3" fmla="*/ 65087 h 57"/>
              <a:gd name="T4" fmla="*/ 0 w 207"/>
              <a:gd name="T5" fmla="*/ 0 h 57"/>
              <a:gd name="T6" fmla="*/ 14287 w 207"/>
              <a:gd name="T7" fmla="*/ 0 h 57"/>
              <a:gd name="T8" fmla="*/ 0 w 207"/>
              <a:gd name="T9" fmla="*/ 26987 h 57"/>
              <a:gd name="T10" fmla="*/ 0 w 207"/>
              <a:gd name="T11" fmla="*/ 26987 h 57"/>
              <a:gd name="T12" fmla="*/ 328612 w 207"/>
              <a:gd name="T13" fmla="*/ 9048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603" name="Freeform 145"/>
          <p:cNvSpPr>
            <a:spLocks/>
          </p:cNvSpPr>
          <p:nvPr/>
        </p:nvSpPr>
        <p:spPr bwMode="auto">
          <a:xfrm>
            <a:off x="6705601" y="5457826"/>
            <a:ext cx="314325" cy="130175"/>
          </a:xfrm>
          <a:custGeom>
            <a:avLst/>
            <a:gdLst>
              <a:gd name="T0" fmla="*/ 300038 w 198"/>
              <a:gd name="T1" fmla="*/ 130175 h 82"/>
              <a:gd name="T2" fmla="*/ 314325 w 198"/>
              <a:gd name="T3" fmla="*/ 103188 h 82"/>
              <a:gd name="T4" fmla="*/ 14288 w 198"/>
              <a:gd name="T5" fmla="*/ 0 h 82"/>
              <a:gd name="T6" fmla="*/ 14288 w 198"/>
              <a:gd name="T7" fmla="*/ 0 h 82"/>
              <a:gd name="T8" fmla="*/ 0 w 198"/>
              <a:gd name="T9" fmla="*/ 25400 h 82"/>
              <a:gd name="T10" fmla="*/ 0 w 198"/>
              <a:gd name="T11" fmla="*/ 25400 h 82"/>
              <a:gd name="T12" fmla="*/ 300038 w 198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604" name="Freeform 146"/>
          <p:cNvSpPr>
            <a:spLocks/>
          </p:cNvSpPr>
          <p:nvPr/>
        </p:nvSpPr>
        <p:spPr bwMode="auto">
          <a:xfrm>
            <a:off x="6419850" y="5327651"/>
            <a:ext cx="300038" cy="155575"/>
          </a:xfrm>
          <a:custGeom>
            <a:avLst/>
            <a:gdLst>
              <a:gd name="T0" fmla="*/ 285750 w 189"/>
              <a:gd name="T1" fmla="*/ 155575 h 98"/>
              <a:gd name="T2" fmla="*/ 300038 w 189"/>
              <a:gd name="T3" fmla="*/ 130175 h 98"/>
              <a:gd name="T4" fmla="*/ 14288 w 189"/>
              <a:gd name="T5" fmla="*/ 0 h 98"/>
              <a:gd name="T6" fmla="*/ 14288 w 189"/>
              <a:gd name="T7" fmla="*/ 0 h 98"/>
              <a:gd name="T8" fmla="*/ 0 w 189"/>
              <a:gd name="T9" fmla="*/ 26988 h 98"/>
              <a:gd name="T10" fmla="*/ 0 w 189"/>
              <a:gd name="T11" fmla="*/ 26988 h 98"/>
              <a:gd name="T12" fmla="*/ 285750 w 189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605" name="Freeform 147"/>
          <p:cNvSpPr>
            <a:spLocks/>
          </p:cNvSpPr>
          <p:nvPr/>
        </p:nvSpPr>
        <p:spPr bwMode="auto">
          <a:xfrm>
            <a:off x="6162676" y="5159376"/>
            <a:ext cx="271463" cy="195263"/>
          </a:xfrm>
          <a:custGeom>
            <a:avLst/>
            <a:gdLst>
              <a:gd name="T0" fmla="*/ 257175 w 171"/>
              <a:gd name="T1" fmla="*/ 195263 h 123"/>
              <a:gd name="T2" fmla="*/ 271463 w 171"/>
              <a:gd name="T3" fmla="*/ 168275 h 123"/>
              <a:gd name="T4" fmla="*/ 28575 w 171"/>
              <a:gd name="T5" fmla="*/ 0 h 123"/>
              <a:gd name="T6" fmla="*/ 28575 w 171"/>
              <a:gd name="T7" fmla="*/ 12700 h 123"/>
              <a:gd name="T8" fmla="*/ 0 w 171"/>
              <a:gd name="T9" fmla="*/ 25400 h 123"/>
              <a:gd name="T10" fmla="*/ 14288 w 171"/>
              <a:gd name="T11" fmla="*/ 25400 h 123"/>
              <a:gd name="T12" fmla="*/ 257175 w 171"/>
              <a:gd name="T13" fmla="*/ 19526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606" name="Freeform 148"/>
          <p:cNvSpPr>
            <a:spLocks/>
          </p:cNvSpPr>
          <p:nvPr/>
        </p:nvSpPr>
        <p:spPr bwMode="auto">
          <a:xfrm>
            <a:off x="5948364" y="4964113"/>
            <a:ext cx="242887" cy="220662"/>
          </a:xfrm>
          <a:custGeom>
            <a:avLst/>
            <a:gdLst>
              <a:gd name="T0" fmla="*/ 214312 w 153"/>
              <a:gd name="T1" fmla="*/ 220662 h 139"/>
              <a:gd name="T2" fmla="*/ 242887 w 153"/>
              <a:gd name="T3" fmla="*/ 207962 h 139"/>
              <a:gd name="T4" fmla="*/ 28575 w 153"/>
              <a:gd name="T5" fmla="*/ 0 h 139"/>
              <a:gd name="T6" fmla="*/ 0 w 153"/>
              <a:gd name="T7" fmla="*/ 14287 h 139"/>
              <a:gd name="T8" fmla="*/ 214312 w 153"/>
              <a:gd name="T9" fmla="*/ 220662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607" name="Oval 149"/>
          <p:cNvSpPr>
            <a:spLocks noChangeArrowheads="1"/>
          </p:cNvSpPr>
          <p:nvPr/>
        </p:nvSpPr>
        <p:spPr bwMode="auto">
          <a:xfrm>
            <a:off x="8734425" y="1503364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08" name="Oval 150"/>
          <p:cNvSpPr>
            <a:spLocks noChangeArrowheads="1"/>
          </p:cNvSpPr>
          <p:nvPr/>
        </p:nvSpPr>
        <p:spPr bwMode="auto">
          <a:xfrm>
            <a:off x="8734425" y="1504951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09" name="Rectangle 151"/>
          <p:cNvSpPr>
            <a:spLocks noChangeArrowheads="1"/>
          </p:cNvSpPr>
          <p:nvPr/>
        </p:nvSpPr>
        <p:spPr bwMode="auto">
          <a:xfrm>
            <a:off x="8877301" y="1619250"/>
            <a:ext cx="47448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BOS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9610" name="Oval 152"/>
          <p:cNvSpPr>
            <a:spLocks noChangeArrowheads="1"/>
          </p:cNvSpPr>
          <p:nvPr/>
        </p:nvSpPr>
        <p:spPr bwMode="auto">
          <a:xfrm>
            <a:off x="7991475" y="5418139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11" name="Oval 153"/>
          <p:cNvSpPr>
            <a:spLocks noChangeArrowheads="1"/>
          </p:cNvSpPr>
          <p:nvPr/>
        </p:nvSpPr>
        <p:spPr bwMode="auto">
          <a:xfrm>
            <a:off x="7991475" y="5421314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12" name="Rectangle 154"/>
          <p:cNvSpPr>
            <a:spLocks noChangeArrowheads="1"/>
          </p:cNvSpPr>
          <p:nvPr/>
        </p:nvSpPr>
        <p:spPr bwMode="auto">
          <a:xfrm>
            <a:off x="8134351" y="5521325"/>
            <a:ext cx="47448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MIA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9613" name="Oval 155"/>
          <p:cNvSpPr>
            <a:spLocks noChangeArrowheads="1"/>
          </p:cNvSpPr>
          <p:nvPr/>
        </p:nvSpPr>
        <p:spPr bwMode="auto">
          <a:xfrm>
            <a:off x="6076950" y="2085976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14" name="Oval 156"/>
          <p:cNvSpPr>
            <a:spLocks noChangeArrowheads="1"/>
          </p:cNvSpPr>
          <p:nvPr/>
        </p:nvSpPr>
        <p:spPr bwMode="auto">
          <a:xfrm>
            <a:off x="6076950" y="2089151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15" name="Rectangle 157"/>
          <p:cNvSpPr>
            <a:spLocks noChangeArrowheads="1"/>
          </p:cNvSpPr>
          <p:nvPr/>
        </p:nvSpPr>
        <p:spPr bwMode="auto">
          <a:xfrm>
            <a:off x="6191250" y="2201863"/>
            <a:ext cx="51456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ORD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9616" name="Oval 158"/>
          <p:cNvSpPr>
            <a:spLocks noChangeArrowheads="1"/>
          </p:cNvSpPr>
          <p:nvPr/>
        </p:nvSpPr>
        <p:spPr bwMode="auto">
          <a:xfrm>
            <a:off x="2647950" y="4667250"/>
            <a:ext cx="800100" cy="4397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17" name="Oval 159"/>
          <p:cNvSpPr>
            <a:spLocks noChangeArrowheads="1"/>
          </p:cNvSpPr>
          <p:nvPr/>
        </p:nvSpPr>
        <p:spPr bwMode="auto">
          <a:xfrm>
            <a:off x="2647950" y="4668838"/>
            <a:ext cx="800100" cy="436562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18" name="Rectangle 160"/>
          <p:cNvSpPr>
            <a:spLocks noChangeArrowheads="1"/>
          </p:cNvSpPr>
          <p:nvPr/>
        </p:nvSpPr>
        <p:spPr bwMode="auto">
          <a:xfrm>
            <a:off x="2776538" y="4783138"/>
            <a:ext cx="50174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LAX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9619" name="Oval 161"/>
          <p:cNvSpPr>
            <a:spLocks noChangeArrowheads="1"/>
          </p:cNvSpPr>
          <p:nvPr/>
        </p:nvSpPr>
        <p:spPr bwMode="auto">
          <a:xfrm>
            <a:off x="5119689" y="4419601"/>
            <a:ext cx="814387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20" name="Oval 162"/>
          <p:cNvSpPr>
            <a:spLocks noChangeArrowheads="1"/>
          </p:cNvSpPr>
          <p:nvPr/>
        </p:nvSpPr>
        <p:spPr bwMode="auto">
          <a:xfrm>
            <a:off x="5119689" y="4422776"/>
            <a:ext cx="814387" cy="434975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21" name="Rectangle 163"/>
          <p:cNvSpPr>
            <a:spLocks noChangeArrowheads="1"/>
          </p:cNvSpPr>
          <p:nvPr/>
        </p:nvSpPr>
        <p:spPr bwMode="auto">
          <a:xfrm>
            <a:off x="5233989" y="4537075"/>
            <a:ext cx="54181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DFW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9622" name="Oval 164"/>
          <p:cNvSpPr>
            <a:spLocks noChangeArrowheads="1"/>
          </p:cNvSpPr>
          <p:nvPr/>
        </p:nvSpPr>
        <p:spPr bwMode="auto">
          <a:xfrm>
            <a:off x="2462213" y="3370264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23" name="Oval 165"/>
          <p:cNvSpPr>
            <a:spLocks noChangeArrowheads="1"/>
          </p:cNvSpPr>
          <p:nvPr/>
        </p:nvSpPr>
        <p:spPr bwMode="auto">
          <a:xfrm>
            <a:off x="2462213" y="3373439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24" name="Rectangle 166"/>
          <p:cNvSpPr>
            <a:spLocks noChangeArrowheads="1"/>
          </p:cNvSpPr>
          <p:nvPr/>
        </p:nvSpPr>
        <p:spPr bwMode="auto">
          <a:xfrm>
            <a:off x="2605089" y="3486150"/>
            <a:ext cx="44884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SFO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9625" name="Rectangle 167"/>
          <p:cNvSpPr>
            <a:spLocks noChangeArrowheads="1"/>
          </p:cNvSpPr>
          <p:nvPr/>
        </p:nvSpPr>
        <p:spPr bwMode="auto">
          <a:xfrm>
            <a:off x="2390775" y="2890838"/>
            <a:ext cx="400050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26" name="Rectangle 168"/>
          <p:cNvSpPr>
            <a:spLocks noChangeArrowheads="1"/>
          </p:cNvSpPr>
          <p:nvPr/>
        </p:nvSpPr>
        <p:spPr bwMode="auto">
          <a:xfrm>
            <a:off x="2362201" y="2916239"/>
            <a:ext cx="385763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27" name="Rectangle 169"/>
          <p:cNvSpPr>
            <a:spLocks noChangeArrowheads="1"/>
          </p:cNvSpPr>
          <p:nvPr/>
        </p:nvSpPr>
        <p:spPr bwMode="auto">
          <a:xfrm>
            <a:off x="2362201" y="2917826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28" name="Rectangle 170"/>
          <p:cNvSpPr>
            <a:spLocks noChangeArrowheads="1"/>
          </p:cNvSpPr>
          <p:nvPr/>
        </p:nvSpPr>
        <p:spPr bwMode="auto">
          <a:xfrm>
            <a:off x="2433638" y="2878138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9629" name="Rectangle 171"/>
          <p:cNvSpPr>
            <a:spLocks noChangeArrowheads="1"/>
          </p:cNvSpPr>
          <p:nvPr/>
        </p:nvSpPr>
        <p:spPr bwMode="auto">
          <a:xfrm>
            <a:off x="2576513" y="3033713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9630" name="Rectangle 172"/>
          <p:cNvSpPr>
            <a:spLocks noChangeArrowheads="1"/>
          </p:cNvSpPr>
          <p:nvPr/>
        </p:nvSpPr>
        <p:spPr bwMode="auto">
          <a:xfrm>
            <a:off x="2405063" y="5199063"/>
            <a:ext cx="400050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31" name="Rectangle 173"/>
          <p:cNvSpPr>
            <a:spLocks noChangeArrowheads="1"/>
          </p:cNvSpPr>
          <p:nvPr/>
        </p:nvSpPr>
        <p:spPr bwMode="auto">
          <a:xfrm>
            <a:off x="2376488" y="522446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32" name="Rectangle 174"/>
          <p:cNvSpPr>
            <a:spLocks noChangeArrowheads="1"/>
          </p:cNvSpPr>
          <p:nvPr/>
        </p:nvSpPr>
        <p:spPr bwMode="auto">
          <a:xfrm>
            <a:off x="2376488" y="5226051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33" name="Rectangle 175"/>
          <p:cNvSpPr>
            <a:spLocks noChangeArrowheads="1"/>
          </p:cNvSpPr>
          <p:nvPr/>
        </p:nvSpPr>
        <p:spPr bwMode="auto">
          <a:xfrm>
            <a:off x="2447925" y="518636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9634" name="Rectangle 176"/>
          <p:cNvSpPr>
            <a:spLocks noChangeArrowheads="1"/>
          </p:cNvSpPr>
          <p:nvPr/>
        </p:nvSpPr>
        <p:spPr bwMode="auto">
          <a:xfrm>
            <a:off x="2590800" y="5341938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9635" name="Rectangle 177"/>
          <p:cNvSpPr>
            <a:spLocks noChangeArrowheads="1"/>
          </p:cNvSpPr>
          <p:nvPr/>
        </p:nvSpPr>
        <p:spPr bwMode="auto">
          <a:xfrm>
            <a:off x="5176838" y="4978400"/>
            <a:ext cx="400050" cy="3619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36" name="Rectangle 178"/>
          <p:cNvSpPr>
            <a:spLocks noChangeArrowheads="1"/>
          </p:cNvSpPr>
          <p:nvPr/>
        </p:nvSpPr>
        <p:spPr bwMode="auto">
          <a:xfrm>
            <a:off x="5133975" y="5003800"/>
            <a:ext cx="400050" cy="363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37" name="Rectangle 179"/>
          <p:cNvSpPr>
            <a:spLocks noChangeArrowheads="1"/>
          </p:cNvSpPr>
          <p:nvPr/>
        </p:nvSpPr>
        <p:spPr bwMode="auto">
          <a:xfrm>
            <a:off x="5133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38" name="Rectangle 180"/>
          <p:cNvSpPr>
            <a:spLocks noChangeArrowheads="1"/>
          </p:cNvSpPr>
          <p:nvPr/>
        </p:nvSpPr>
        <p:spPr bwMode="auto">
          <a:xfrm>
            <a:off x="5219700" y="4978400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9639" name="Rectangle 181"/>
          <p:cNvSpPr>
            <a:spLocks noChangeArrowheads="1"/>
          </p:cNvSpPr>
          <p:nvPr/>
        </p:nvSpPr>
        <p:spPr bwMode="auto">
          <a:xfrm>
            <a:off x="5362575" y="512127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9640" name="Rectangle 182"/>
          <p:cNvSpPr>
            <a:spLocks noChangeArrowheads="1"/>
          </p:cNvSpPr>
          <p:nvPr/>
        </p:nvSpPr>
        <p:spPr bwMode="auto">
          <a:xfrm>
            <a:off x="7034213" y="2112963"/>
            <a:ext cx="385762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41" name="Rectangle 183"/>
          <p:cNvSpPr>
            <a:spLocks noChangeArrowheads="1"/>
          </p:cNvSpPr>
          <p:nvPr/>
        </p:nvSpPr>
        <p:spPr bwMode="auto">
          <a:xfrm>
            <a:off x="6991351" y="2138364"/>
            <a:ext cx="385763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42" name="Rectangle 184"/>
          <p:cNvSpPr>
            <a:spLocks noChangeArrowheads="1"/>
          </p:cNvSpPr>
          <p:nvPr/>
        </p:nvSpPr>
        <p:spPr bwMode="auto">
          <a:xfrm>
            <a:off x="6991351" y="2139951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43" name="Rectangle 185"/>
          <p:cNvSpPr>
            <a:spLocks noChangeArrowheads="1"/>
          </p:cNvSpPr>
          <p:nvPr/>
        </p:nvSpPr>
        <p:spPr bwMode="auto">
          <a:xfrm>
            <a:off x="7062788" y="210026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9644" name="Rectangle 186"/>
          <p:cNvSpPr>
            <a:spLocks noChangeArrowheads="1"/>
          </p:cNvSpPr>
          <p:nvPr/>
        </p:nvSpPr>
        <p:spPr bwMode="auto">
          <a:xfrm>
            <a:off x="7205663" y="2255838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9645" name="Rectangle 187"/>
          <p:cNvSpPr>
            <a:spLocks noChangeArrowheads="1"/>
          </p:cNvSpPr>
          <p:nvPr/>
        </p:nvSpPr>
        <p:spPr bwMode="auto">
          <a:xfrm>
            <a:off x="7920038" y="5962650"/>
            <a:ext cx="400050" cy="3635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46" name="Rectangle 188"/>
          <p:cNvSpPr>
            <a:spLocks noChangeArrowheads="1"/>
          </p:cNvSpPr>
          <p:nvPr/>
        </p:nvSpPr>
        <p:spPr bwMode="auto">
          <a:xfrm>
            <a:off x="7877175" y="6002338"/>
            <a:ext cx="400050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47" name="Rectangle 189"/>
          <p:cNvSpPr>
            <a:spLocks noChangeArrowheads="1"/>
          </p:cNvSpPr>
          <p:nvPr/>
        </p:nvSpPr>
        <p:spPr bwMode="auto">
          <a:xfrm>
            <a:off x="7877175" y="6003926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48" name="Rectangle 190"/>
          <p:cNvSpPr>
            <a:spLocks noChangeArrowheads="1"/>
          </p:cNvSpPr>
          <p:nvPr/>
        </p:nvSpPr>
        <p:spPr bwMode="auto">
          <a:xfrm>
            <a:off x="7948613" y="5964238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9649" name="Rectangle 191"/>
          <p:cNvSpPr>
            <a:spLocks noChangeArrowheads="1"/>
          </p:cNvSpPr>
          <p:nvPr/>
        </p:nvSpPr>
        <p:spPr bwMode="auto">
          <a:xfrm>
            <a:off x="8105775" y="610552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9650" name="Rectangle 192"/>
          <p:cNvSpPr>
            <a:spLocks noChangeArrowheads="1"/>
          </p:cNvSpPr>
          <p:nvPr/>
        </p:nvSpPr>
        <p:spPr bwMode="auto">
          <a:xfrm>
            <a:off x="8963026" y="3019425"/>
            <a:ext cx="385763" cy="3635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51" name="Rectangle 193"/>
          <p:cNvSpPr>
            <a:spLocks noChangeArrowheads="1"/>
          </p:cNvSpPr>
          <p:nvPr/>
        </p:nvSpPr>
        <p:spPr bwMode="auto">
          <a:xfrm>
            <a:off x="8920163" y="305911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52" name="Rectangle 194"/>
          <p:cNvSpPr>
            <a:spLocks noChangeArrowheads="1"/>
          </p:cNvSpPr>
          <p:nvPr/>
        </p:nvSpPr>
        <p:spPr bwMode="auto">
          <a:xfrm>
            <a:off x="8920163" y="3060701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653" name="Rectangle 195"/>
          <p:cNvSpPr>
            <a:spLocks noChangeArrowheads="1"/>
          </p:cNvSpPr>
          <p:nvPr/>
        </p:nvSpPr>
        <p:spPr bwMode="auto">
          <a:xfrm>
            <a:off x="8991600" y="302101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9654" name="Rectangle 196"/>
          <p:cNvSpPr>
            <a:spLocks noChangeArrowheads="1"/>
          </p:cNvSpPr>
          <p:nvPr/>
        </p:nvSpPr>
        <p:spPr bwMode="auto">
          <a:xfrm>
            <a:off x="9134475" y="3162300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altLang="en-US" b="1">
              <a:latin typeface="Times" panose="02020603050405020304" pitchFamily="18" charset="0"/>
            </a:endParaRPr>
          </a:p>
        </p:txBody>
      </p:sp>
      <p:pic>
        <p:nvPicPr>
          <p:cNvPr id="19655" name="Picture 1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913" y="12192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656" name="AutoShape 198"/>
          <p:cNvCxnSpPr>
            <a:cxnSpLocks noChangeShapeType="1"/>
            <a:stCxn id="19611" idx="1"/>
            <a:endCxn id="19614" idx="5"/>
          </p:cNvCxnSpPr>
          <p:nvPr/>
        </p:nvCxnSpPr>
        <p:spPr bwMode="auto">
          <a:xfrm rot="5400000" flipH="1">
            <a:off x="5950744" y="3298032"/>
            <a:ext cx="2967038" cy="1349375"/>
          </a:xfrm>
          <a:prstGeom prst="curvedConnector3">
            <a:avLst>
              <a:gd name="adj1" fmla="val 49972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8727" name="AutoShape 199"/>
          <p:cNvCxnSpPr>
            <a:cxnSpLocks noChangeShapeType="1"/>
            <a:stCxn id="19611" idx="3"/>
            <a:endCxn id="19623" idx="2"/>
          </p:cNvCxnSpPr>
          <p:nvPr/>
        </p:nvCxnSpPr>
        <p:spPr bwMode="auto">
          <a:xfrm rot="16200000" flipV="1">
            <a:off x="4156075" y="1868488"/>
            <a:ext cx="2230438" cy="5675312"/>
          </a:xfrm>
          <a:prstGeom prst="curvedConnector4">
            <a:avLst>
              <a:gd name="adj1" fmla="val -25125"/>
              <a:gd name="adj2" fmla="val 108838"/>
            </a:avLst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8729" name="AutoShape 201"/>
          <p:cNvCxnSpPr>
            <a:cxnSpLocks noChangeShapeType="1"/>
            <a:stCxn id="19594" idx="3"/>
            <a:endCxn id="19617" idx="7"/>
          </p:cNvCxnSpPr>
          <p:nvPr/>
        </p:nvCxnSpPr>
        <p:spPr bwMode="auto">
          <a:xfrm rot="5400000">
            <a:off x="4944269" y="1381919"/>
            <a:ext cx="1708150" cy="4935538"/>
          </a:xfrm>
          <a:prstGeom prst="curvedConnector3">
            <a:avLst>
              <a:gd name="adj1" fmla="val 36417"/>
            </a:avLst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8730" name="AutoShape 202"/>
          <p:cNvCxnSpPr>
            <a:cxnSpLocks noChangeShapeType="1"/>
            <a:stCxn id="19594" idx="2"/>
            <a:endCxn id="19614" idx="5"/>
          </p:cNvCxnSpPr>
          <p:nvPr/>
        </p:nvCxnSpPr>
        <p:spPr bwMode="auto">
          <a:xfrm rot="10800000">
            <a:off x="6759575" y="2489200"/>
            <a:ext cx="1360488" cy="323850"/>
          </a:xfrm>
          <a:prstGeom prst="curvedConnector2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8731" name="AutoShape 203"/>
          <p:cNvCxnSpPr>
            <a:cxnSpLocks noChangeShapeType="1"/>
            <a:stCxn id="19614" idx="1"/>
            <a:endCxn id="19623" idx="0"/>
          </p:cNvCxnSpPr>
          <p:nvPr/>
        </p:nvCxnSpPr>
        <p:spPr bwMode="auto">
          <a:xfrm rot="16200000" flipH="1" flipV="1">
            <a:off x="3917950" y="1068388"/>
            <a:ext cx="1220788" cy="3332162"/>
          </a:xfrm>
          <a:prstGeom prst="curvedConnector3">
            <a:avLst>
              <a:gd name="adj1" fmla="val -21588"/>
            </a:avLst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" name="AutoShape 202"/>
          <p:cNvCxnSpPr>
            <a:cxnSpLocks noChangeShapeType="1"/>
            <a:stCxn id="19614" idx="3"/>
          </p:cNvCxnSpPr>
          <p:nvPr/>
        </p:nvCxnSpPr>
        <p:spPr bwMode="auto">
          <a:xfrm rot="5400000">
            <a:off x="3666332" y="2242345"/>
            <a:ext cx="2309813" cy="2746375"/>
          </a:xfrm>
          <a:prstGeom prst="curvedConnector2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00814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7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7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7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7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Floyd-Warshall, Iteration 4</a:t>
            </a:r>
          </a:p>
        </p:txBody>
      </p:sp>
      <p:sp>
        <p:nvSpPr>
          <p:cNvPr id="20483" name="Slide Number Placeholder 6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975999A-E8CD-444D-8FE9-E85E28076AB5}" type="slidenum">
              <a:rPr lang="en-US" altLang="lv-LV" sz="1400"/>
              <a:pPr eaLnBrk="1" hangingPunct="1"/>
              <a:t>63</a:t>
            </a:fld>
            <a:endParaRPr lang="en-US" altLang="lv-LV" sz="1400"/>
          </a:p>
        </p:txBody>
      </p:sp>
      <p:sp>
        <p:nvSpPr>
          <p:cNvPr id="20485" name="Freeform 3"/>
          <p:cNvSpPr>
            <a:spLocks/>
          </p:cNvSpPr>
          <p:nvPr/>
        </p:nvSpPr>
        <p:spPr bwMode="auto">
          <a:xfrm>
            <a:off x="5834064" y="2384425"/>
            <a:ext cx="28575" cy="25400"/>
          </a:xfrm>
          <a:custGeom>
            <a:avLst/>
            <a:gdLst>
              <a:gd name="T0" fmla="*/ 28575 w 18"/>
              <a:gd name="T1" fmla="*/ 0 h 16"/>
              <a:gd name="T2" fmla="*/ 14288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12700 h 16"/>
              <a:gd name="T10" fmla="*/ 0 w 18"/>
              <a:gd name="T11" fmla="*/ 25400 h 16"/>
              <a:gd name="T12" fmla="*/ 14288 w 18"/>
              <a:gd name="T13" fmla="*/ 25400 h 16"/>
              <a:gd name="T14" fmla="*/ 28575 w 18"/>
              <a:gd name="T15" fmla="*/ 12700 h 16"/>
              <a:gd name="T16" fmla="*/ 28575 w 18"/>
              <a:gd name="T17" fmla="*/ 0 h 16"/>
              <a:gd name="T18" fmla="*/ 28575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486" name="Freeform 4"/>
          <p:cNvSpPr>
            <a:spLocks/>
          </p:cNvSpPr>
          <p:nvPr/>
        </p:nvSpPr>
        <p:spPr bwMode="auto">
          <a:xfrm>
            <a:off x="5834063" y="2319339"/>
            <a:ext cx="214312" cy="130175"/>
          </a:xfrm>
          <a:custGeom>
            <a:avLst/>
            <a:gdLst>
              <a:gd name="T0" fmla="*/ 14287 w 135"/>
              <a:gd name="T1" fmla="*/ 77787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7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487" name="Freeform 5"/>
          <p:cNvSpPr>
            <a:spLocks/>
          </p:cNvSpPr>
          <p:nvPr/>
        </p:nvSpPr>
        <p:spPr bwMode="auto">
          <a:xfrm>
            <a:off x="5834063" y="2319339"/>
            <a:ext cx="214312" cy="130175"/>
          </a:xfrm>
          <a:custGeom>
            <a:avLst/>
            <a:gdLst>
              <a:gd name="T0" fmla="*/ 14287 w 135"/>
              <a:gd name="T1" fmla="*/ 77787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7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488" name="Freeform 6"/>
          <p:cNvSpPr>
            <a:spLocks/>
          </p:cNvSpPr>
          <p:nvPr/>
        </p:nvSpPr>
        <p:spPr bwMode="auto">
          <a:xfrm>
            <a:off x="3033714" y="4549775"/>
            <a:ext cx="242887" cy="363538"/>
          </a:xfrm>
          <a:custGeom>
            <a:avLst/>
            <a:gdLst>
              <a:gd name="T0" fmla="*/ 0 w 153"/>
              <a:gd name="T1" fmla="*/ 350838 h 229"/>
              <a:gd name="T2" fmla="*/ 28575 w 153"/>
              <a:gd name="T3" fmla="*/ 363538 h 229"/>
              <a:gd name="T4" fmla="*/ 242887 w 153"/>
              <a:gd name="T5" fmla="*/ 12700 h 229"/>
              <a:gd name="T6" fmla="*/ 242887 w 153"/>
              <a:gd name="T7" fmla="*/ 12700 h 229"/>
              <a:gd name="T8" fmla="*/ 214312 w 153"/>
              <a:gd name="T9" fmla="*/ 0 h 229"/>
              <a:gd name="T10" fmla="*/ 214312 w 153"/>
              <a:gd name="T11" fmla="*/ 0 h 229"/>
              <a:gd name="T12" fmla="*/ 0 w 153"/>
              <a:gd name="T13" fmla="*/ 350838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489" name="Freeform 7"/>
          <p:cNvSpPr>
            <a:spLocks/>
          </p:cNvSpPr>
          <p:nvPr/>
        </p:nvSpPr>
        <p:spPr bwMode="auto">
          <a:xfrm>
            <a:off x="3248025" y="4186239"/>
            <a:ext cx="285750" cy="376237"/>
          </a:xfrm>
          <a:custGeom>
            <a:avLst/>
            <a:gdLst>
              <a:gd name="T0" fmla="*/ 0 w 180"/>
              <a:gd name="T1" fmla="*/ 363537 h 237"/>
              <a:gd name="T2" fmla="*/ 28575 w 180"/>
              <a:gd name="T3" fmla="*/ 376237 h 237"/>
              <a:gd name="T4" fmla="*/ 285750 w 180"/>
              <a:gd name="T5" fmla="*/ 14287 h 237"/>
              <a:gd name="T6" fmla="*/ 285750 w 180"/>
              <a:gd name="T7" fmla="*/ 14287 h 237"/>
              <a:gd name="T8" fmla="*/ 257175 w 180"/>
              <a:gd name="T9" fmla="*/ 0 h 237"/>
              <a:gd name="T10" fmla="*/ 257175 w 180"/>
              <a:gd name="T11" fmla="*/ 0 h 237"/>
              <a:gd name="T12" fmla="*/ 0 w 180"/>
              <a:gd name="T13" fmla="*/ 363537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490" name="Freeform 8"/>
          <p:cNvSpPr>
            <a:spLocks/>
          </p:cNvSpPr>
          <p:nvPr/>
        </p:nvSpPr>
        <p:spPr bwMode="auto">
          <a:xfrm>
            <a:off x="3505200" y="3824289"/>
            <a:ext cx="342900" cy="376237"/>
          </a:xfrm>
          <a:custGeom>
            <a:avLst/>
            <a:gdLst>
              <a:gd name="T0" fmla="*/ 0 w 216"/>
              <a:gd name="T1" fmla="*/ 361950 h 237"/>
              <a:gd name="T2" fmla="*/ 28575 w 216"/>
              <a:gd name="T3" fmla="*/ 376237 h 237"/>
              <a:gd name="T4" fmla="*/ 342900 w 216"/>
              <a:gd name="T5" fmla="*/ 12700 h 237"/>
              <a:gd name="T6" fmla="*/ 342900 w 216"/>
              <a:gd name="T7" fmla="*/ 12700 h 237"/>
              <a:gd name="T8" fmla="*/ 314325 w 216"/>
              <a:gd name="T9" fmla="*/ 0 h 237"/>
              <a:gd name="T10" fmla="*/ 314325 w 216"/>
              <a:gd name="T11" fmla="*/ 0 h 237"/>
              <a:gd name="T12" fmla="*/ 0 w 216"/>
              <a:gd name="T13" fmla="*/ 361950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491" name="Freeform 9"/>
          <p:cNvSpPr>
            <a:spLocks/>
          </p:cNvSpPr>
          <p:nvPr/>
        </p:nvSpPr>
        <p:spPr bwMode="auto">
          <a:xfrm>
            <a:off x="3819526" y="3448050"/>
            <a:ext cx="385763" cy="388938"/>
          </a:xfrm>
          <a:custGeom>
            <a:avLst/>
            <a:gdLst>
              <a:gd name="T0" fmla="*/ 0 w 243"/>
              <a:gd name="T1" fmla="*/ 376238 h 245"/>
              <a:gd name="T2" fmla="*/ 28575 w 243"/>
              <a:gd name="T3" fmla="*/ 388938 h 245"/>
              <a:gd name="T4" fmla="*/ 385763 w 243"/>
              <a:gd name="T5" fmla="*/ 25400 h 245"/>
              <a:gd name="T6" fmla="*/ 385763 w 243"/>
              <a:gd name="T7" fmla="*/ 25400 h 245"/>
              <a:gd name="T8" fmla="*/ 371475 w 243"/>
              <a:gd name="T9" fmla="*/ 0 h 245"/>
              <a:gd name="T10" fmla="*/ 357188 w 243"/>
              <a:gd name="T11" fmla="*/ 12700 h 245"/>
              <a:gd name="T12" fmla="*/ 0 w 243"/>
              <a:gd name="T13" fmla="*/ 376238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492" name="Freeform 10"/>
          <p:cNvSpPr>
            <a:spLocks/>
          </p:cNvSpPr>
          <p:nvPr/>
        </p:nvSpPr>
        <p:spPr bwMode="auto">
          <a:xfrm>
            <a:off x="4191001" y="3124200"/>
            <a:ext cx="385763" cy="349250"/>
          </a:xfrm>
          <a:custGeom>
            <a:avLst/>
            <a:gdLst>
              <a:gd name="T0" fmla="*/ 0 w 243"/>
              <a:gd name="T1" fmla="*/ 323850 h 220"/>
              <a:gd name="T2" fmla="*/ 14288 w 243"/>
              <a:gd name="T3" fmla="*/ 349250 h 220"/>
              <a:gd name="T4" fmla="*/ 385763 w 243"/>
              <a:gd name="T5" fmla="*/ 25400 h 220"/>
              <a:gd name="T6" fmla="*/ 385763 w 243"/>
              <a:gd name="T7" fmla="*/ 25400 h 220"/>
              <a:gd name="T8" fmla="*/ 371475 w 243"/>
              <a:gd name="T9" fmla="*/ 0 h 220"/>
              <a:gd name="T10" fmla="*/ 371475 w 243"/>
              <a:gd name="T11" fmla="*/ 0 h 220"/>
              <a:gd name="T12" fmla="*/ 0 w 243"/>
              <a:gd name="T13" fmla="*/ 323850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493" name="Freeform 11"/>
          <p:cNvSpPr>
            <a:spLocks/>
          </p:cNvSpPr>
          <p:nvPr/>
        </p:nvSpPr>
        <p:spPr bwMode="auto">
          <a:xfrm>
            <a:off x="4562476" y="2825750"/>
            <a:ext cx="428625" cy="323850"/>
          </a:xfrm>
          <a:custGeom>
            <a:avLst/>
            <a:gdLst>
              <a:gd name="T0" fmla="*/ 0 w 270"/>
              <a:gd name="T1" fmla="*/ 298450 h 204"/>
              <a:gd name="T2" fmla="*/ 14287 w 270"/>
              <a:gd name="T3" fmla="*/ 323850 h 204"/>
              <a:gd name="T4" fmla="*/ 428625 w 270"/>
              <a:gd name="T5" fmla="*/ 25400 h 204"/>
              <a:gd name="T6" fmla="*/ 428625 w 270"/>
              <a:gd name="T7" fmla="*/ 25400 h 204"/>
              <a:gd name="T8" fmla="*/ 414338 w 270"/>
              <a:gd name="T9" fmla="*/ 0 h 204"/>
              <a:gd name="T10" fmla="*/ 414338 w 270"/>
              <a:gd name="T11" fmla="*/ 0 h 204"/>
              <a:gd name="T12" fmla="*/ 0 w 270"/>
              <a:gd name="T13" fmla="*/ 298450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494" name="Freeform 12"/>
          <p:cNvSpPr>
            <a:spLocks/>
          </p:cNvSpPr>
          <p:nvPr/>
        </p:nvSpPr>
        <p:spPr bwMode="auto">
          <a:xfrm>
            <a:off x="4976813" y="2579688"/>
            <a:ext cx="442912" cy="271462"/>
          </a:xfrm>
          <a:custGeom>
            <a:avLst/>
            <a:gdLst>
              <a:gd name="T0" fmla="*/ 0 w 279"/>
              <a:gd name="T1" fmla="*/ 246062 h 171"/>
              <a:gd name="T2" fmla="*/ 14287 w 279"/>
              <a:gd name="T3" fmla="*/ 271462 h 171"/>
              <a:gd name="T4" fmla="*/ 442912 w 279"/>
              <a:gd name="T5" fmla="*/ 25400 h 171"/>
              <a:gd name="T6" fmla="*/ 442912 w 279"/>
              <a:gd name="T7" fmla="*/ 25400 h 171"/>
              <a:gd name="T8" fmla="*/ 428625 w 279"/>
              <a:gd name="T9" fmla="*/ 0 h 171"/>
              <a:gd name="T10" fmla="*/ 428625 w 279"/>
              <a:gd name="T11" fmla="*/ 0 h 171"/>
              <a:gd name="T12" fmla="*/ 0 w 279"/>
              <a:gd name="T13" fmla="*/ 246062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495" name="Freeform 13"/>
          <p:cNvSpPr>
            <a:spLocks/>
          </p:cNvSpPr>
          <p:nvPr/>
        </p:nvSpPr>
        <p:spPr bwMode="auto">
          <a:xfrm>
            <a:off x="5405438" y="2371726"/>
            <a:ext cx="457200" cy="233363"/>
          </a:xfrm>
          <a:custGeom>
            <a:avLst/>
            <a:gdLst>
              <a:gd name="T0" fmla="*/ 0 w 288"/>
              <a:gd name="T1" fmla="*/ 207963 h 147"/>
              <a:gd name="T2" fmla="*/ 14288 w 288"/>
              <a:gd name="T3" fmla="*/ 233363 h 147"/>
              <a:gd name="T4" fmla="*/ 457200 w 288"/>
              <a:gd name="T5" fmla="*/ 25400 h 147"/>
              <a:gd name="T6" fmla="*/ 442913 w 288"/>
              <a:gd name="T7" fmla="*/ 0 h 147"/>
              <a:gd name="T8" fmla="*/ 0 w 288"/>
              <a:gd name="T9" fmla="*/ 207963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496" name="Freeform 14"/>
          <p:cNvSpPr>
            <a:spLocks/>
          </p:cNvSpPr>
          <p:nvPr/>
        </p:nvSpPr>
        <p:spPr bwMode="auto">
          <a:xfrm>
            <a:off x="3162301" y="5289550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12700 h 16"/>
              <a:gd name="T4" fmla="*/ 14288 w 18"/>
              <a:gd name="T5" fmla="*/ 12700 h 16"/>
              <a:gd name="T6" fmla="*/ 14288 w 18"/>
              <a:gd name="T7" fmla="*/ 25400 h 16"/>
              <a:gd name="T8" fmla="*/ 28575 w 18"/>
              <a:gd name="T9" fmla="*/ 25400 h 16"/>
              <a:gd name="T10" fmla="*/ 28575 w 18"/>
              <a:gd name="T11" fmla="*/ 12700 h 16"/>
              <a:gd name="T12" fmla="*/ 28575 w 18"/>
              <a:gd name="T13" fmla="*/ 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497" name="Freeform 15"/>
          <p:cNvSpPr>
            <a:spLocks/>
          </p:cNvSpPr>
          <p:nvPr/>
        </p:nvSpPr>
        <p:spPr bwMode="auto">
          <a:xfrm>
            <a:off x="3062288" y="5133976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498" name="Freeform 16"/>
          <p:cNvSpPr>
            <a:spLocks/>
          </p:cNvSpPr>
          <p:nvPr/>
        </p:nvSpPr>
        <p:spPr bwMode="auto">
          <a:xfrm>
            <a:off x="3062288" y="5133976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499" name="Freeform 17"/>
          <p:cNvSpPr>
            <a:spLocks/>
          </p:cNvSpPr>
          <p:nvPr/>
        </p:nvSpPr>
        <p:spPr bwMode="auto">
          <a:xfrm>
            <a:off x="8105775" y="5626101"/>
            <a:ext cx="300038" cy="180975"/>
          </a:xfrm>
          <a:custGeom>
            <a:avLst/>
            <a:gdLst>
              <a:gd name="T0" fmla="*/ 300038 w 189"/>
              <a:gd name="T1" fmla="*/ 25400 h 114"/>
              <a:gd name="T2" fmla="*/ 285750 w 189"/>
              <a:gd name="T3" fmla="*/ 0 h 114"/>
              <a:gd name="T4" fmla="*/ 0 w 189"/>
              <a:gd name="T5" fmla="*/ 155575 h 114"/>
              <a:gd name="T6" fmla="*/ 0 w 189"/>
              <a:gd name="T7" fmla="*/ 155575 h 114"/>
              <a:gd name="T8" fmla="*/ 14288 w 189"/>
              <a:gd name="T9" fmla="*/ 180975 h 114"/>
              <a:gd name="T10" fmla="*/ 14288 w 189"/>
              <a:gd name="T11" fmla="*/ 180975 h 114"/>
              <a:gd name="T12" fmla="*/ 300038 w 189"/>
              <a:gd name="T13" fmla="*/ 254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00" name="Freeform 18"/>
          <p:cNvSpPr>
            <a:spLocks/>
          </p:cNvSpPr>
          <p:nvPr/>
        </p:nvSpPr>
        <p:spPr bwMode="auto">
          <a:xfrm>
            <a:off x="7777163" y="5781676"/>
            <a:ext cx="342900" cy="155575"/>
          </a:xfrm>
          <a:custGeom>
            <a:avLst/>
            <a:gdLst>
              <a:gd name="T0" fmla="*/ 342900 w 216"/>
              <a:gd name="T1" fmla="*/ 25400 h 98"/>
              <a:gd name="T2" fmla="*/ 328613 w 216"/>
              <a:gd name="T3" fmla="*/ 0 h 98"/>
              <a:gd name="T4" fmla="*/ 0 w 216"/>
              <a:gd name="T5" fmla="*/ 130175 h 98"/>
              <a:gd name="T6" fmla="*/ 0 w 216"/>
              <a:gd name="T7" fmla="*/ 130175 h 98"/>
              <a:gd name="T8" fmla="*/ 14288 w 216"/>
              <a:gd name="T9" fmla="*/ 155575 h 98"/>
              <a:gd name="T10" fmla="*/ 14288 w 216"/>
              <a:gd name="T11" fmla="*/ 155575 h 98"/>
              <a:gd name="T12" fmla="*/ 342900 w 216"/>
              <a:gd name="T13" fmla="*/ 25400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01" name="Freeform 19"/>
          <p:cNvSpPr>
            <a:spLocks/>
          </p:cNvSpPr>
          <p:nvPr/>
        </p:nvSpPr>
        <p:spPr bwMode="auto">
          <a:xfrm>
            <a:off x="7434264" y="5911850"/>
            <a:ext cx="357187" cy="128588"/>
          </a:xfrm>
          <a:custGeom>
            <a:avLst/>
            <a:gdLst>
              <a:gd name="T0" fmla="*/ 357187 w 225"/>
              <a:gd name="T1" fmla="*/ 25400 h 81"/>
              <a:gd name="T2" fmla="*/ 342900 w 225"/>
              <a:gd name="T3" fmla="*/ 0 h 81"/>
              <a:gd name="T4" fmla="*/ 0 w 225"/>
              <a:gd name="T5" fmla="*/ 103188 h 81"/>
              <a:gd name="T6" fmla="*/ 0 w 225"/>
              <a:gd name="T7" fmla="*/ 103188 h 81"/>
              <a:gd name="T8" fmla="*/ 0 w 225"/>
              <a:gd name="T9" fmla="*/ 128588 h 81"/>
              <a:gd name="T10" fmla="*/ 14287 w 225"/>
              <a:gd name="T11" fmla="*/ 128588 h 81"/>
              <a:gd name="T12" fmla="*/ 357187 w 225"/>
              <a:gd name="T13" fmla="*/ 25400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02" name="Freeform 20"/>
          <p:cNvSpPr>
            <a:spLocks/>
          </p:cNvSpPr>
          <p:nvPr/>
        </p:nvSpPr>
        <p:spPr bwMode="auto">
          <a:xfrm>
            <a:off x="7062789" y="6015039"/>
            <a:ext cx="371475" cy="103187"/>
          </a:xfrm>
          <a:custGeom>
            <a:avLst/>
            <a:gdLst>
              <a:gd name="T0" fmla="*/ 371475 w 234"/>
              <a:gd name="T1" fmla="*/ 25400 h 65"/>
              <a:gd name="T2" fmla="*/ 371475 w 234"/>
              <a:gd name="T3" fmla="*/ 0 h 65"/>
              <a:gd name="T4" fmla="*/ 0 w 234"/>
              <a:gd name="T5" fmla="*/ 77787 h 65"/>
              <a:gd name="T6" fmla="*/ 0 w 234"/>
              <a:gd name="T7" fmla="*/ 77787 h 65"/>
              <a:gd name="T8" fmla="*/ 0 w 234"/>
              <a:gd name="T9" fmla="*/ 103187 h 65"/>
              <a:gd name="T10" fmla="*/ 0 w 234"/>
              <a:gd name="T11" fmla="*/ 103187 h 65"/>
              <a:gd name="T12" fmla="*/ 371475 w 234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03" name="Freeform 21"/>
          <p:cNvSpPr>
            <a:spLocks/>
          </p:cNvSpPr>
          <p:nvPr/>
        </p:nvSpPr>
        <p:spPr bwMode="auto">
          <a:xfrm>
            <a:off x="6276976" y="6092825"/>
            <a:ext cx="785813" cy="90488"/>
          </a:xfrm>
          <a:custGeom>
            <a:avLst/>
            <a:gdLst>
              <a:gd name="T0" fmla="*/ 785813 w 495"/>
              <a:gd name="T1" fmla="*/ 25400 h 57"/>
              <a:gd name="T2" fmla="*/ 785813 w 495"/>
              <a:gd name="T3" fmla="*/ 0 h 57"/>
              <a:gd name="T4" fmla="*/ 0 w 495"/>
              <a:gd name="T5" fmla="*/ 65088 h 57"/>
              <a:gd name="T6" fmla="*/ 0 w 495"/>
              <a:gd name="T7" fmla="*/ 65088 h 57"/>
              <a:gd name="T8" fmla="*/ 0 w 495"/>
              <a:gd name="T9" fmla="*/ 90488 h 57"/>
              <a:gd name="T10" fmla="*/ 0 w 495"/>
              <a:gd name="T11" fmla="*/ 90488 h 57"/>
              <a:gd name="T12" fmla="*/ 785813 w 495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04" name="Freeform 22"/>
          <p:cNvSpPr>
            <a:spLocks/>
          </p:cNvSpPr>
          <p:nvPr/>
        </p:nvSpPr>
        <p:spPr bwMode="auto">
          <a:xfrm>
            <a:off x="5491163" y="6145213"/>
            <a:ext cx="785812" cy="38100"/>
          </a:xfrm>
          <a:custGeom>
            <a:avLst/>
            <a:gdLst>
              <a:gd name="T0" fmla="*/ 785812 w 495"/>
              <a:gd name="T1" fmla="*/ 38100 h 24"/>
              <a:gd name="T2" fmla="*/ 785812 w 495"/>
              <a:gd name="T3" fmla="*/ 12700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25400 h 24"/>
              <a:gd name="T10" fmla="*/ 0 w 495"/>
              <a:gd name="T11" fmla="*/ 25400 h 24"/>
              <a:gd name="T12" fmla="*/ 785812 w 495"/>
              <a:gd name="T13" fmla="*/ 3810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05" name="Freeform 23"/>
          <p:cNvSpPr>
            <a:spLocks/>
          </p:cNvSpPr>
          <p:nvPr/>
        </p:nvSpPr>
        <p:spPr bwMode="auto">
          <a:xfrm>
            <a:off x="4733925" y="6027739"/>
            <a:ext cx="757238" cy="142875"/>
          </a:xfrm>
          <a:custGeom>
            <a:avLst/>
            <a:gdLst>
              <a:gd name="T0" fmla="*/ 757238 w 477"/>
              <a:gd name="T1" fmla="*/ 142875 h 90"/>
              <a:gd name="T2" fmla="*/ 757238 w 477"/>
              <a:gd name="T3" fmla="*/ 117475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26988 h 90"/>
              <a:gd name="T10" fmla="*/ 0 w 477"/>
              <a:gd name="T11" fmla="*/ 26988 h 90"/>
              <a:gd name="T12" fmla="*/ 757238 w 477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06" name="Freeform 24"/>
          <p:cNvSpPr>
            <a:spLocks/>
          </p:cNvSpPr>
          <p:nvPr/>
        </p:nvSpPr>
        <p:spPr bwMode="auto">
          <a:xfrm>
            <a:off x="4376739" y="5949951"/>
            <a:ext cx="357187" cy="104775"/>
          </a:xfrm>
          <a:custGeom>
            <a:avLst/>
            <a:gdLst>
              <a:gd name="T0" fmla="*/ 357187 w 225"/>
              <a:gd name="T1" fmla="*/ 104775 h 66"/>
              <a:gd name="T2" fmla="*/ 357187 w 225"/>
              <a:gd name="T3" fmla="*/ 77787 h 66"/>
              <a:gd name="T4" fmla="*/ 0 w 225"/>
              <a:gd name="T5" fmla="*/ 0 h 66"/>
              <a:gd name="T6" fmla="*/ 14287 w 225"/>
              <a:gd name="T7" fmla="*/ 0 h 66"/>
              <a:gd name="T8" fmla="*/ 0 w 225"/>
              <a:gd name="T9" fmla="*/ 26987 h 66"/>
              <a:gd name="T10" fmla="*/ 0 w 225"/>
              <a:gd name="T11" fmla="*/ 26987 h 66"/>
              <a:gd name="T12" fmla="*/ 357187 w 225"/>
              <a:gd name="T13" fmla="*/ 104775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07" name="Freeform 25"/>
          <p:cNvSpPr>
            <a:spLocks/>
          </p:cNvSpPr>
          <p:nvPr/>
        </p:nvSpPr>
        <p:spPr bwMode="auto">
          <a:xfrm>
            <a:off x="4062413" y="5846764"/>
            <a:ext cx="328612" cy="130175"/>
          </a:xfrm>
          <a:custGeom>
            <a:avLst/>
            <a:gdLst>
              <a:gd name="T0" fmla="*/ 314325 w 207"/>
              <a:gd name="T1" fmla="*/ 130175 h 82"/>
              <a:gd name="T2" fmla="*/ 328612 w 207"/>
              <a:gd name="T3" fmla="*/ 103188 h 82"/>
              <a:gd name="T4" fmla="*/ 14287 w 207"/>
              <a:gd name="T5" fmla="*/ 0 h 82"/>
              <a:gd name="T6" fmla="*/ 14287 w 207"/>
              <a:gd name="T7" fmla="*/ 0 h 82"/>
              <a:gd name="T8" fmla="*/ 0 w 207"/>
              <a:gd name="T9" fmla="*/ 25400 h 82"/>
              <a:gd name="T10" fmla="*/ 0 w 207"/>
              <a:gd name="T11" fmla="*/ 25400 h 82"/>
              <a:gd name="T12" fmla="*/ 314325 w 207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08" name="Freeform 26"/>
          <p:cNvSpPr>
            <a:spLocks/>
          </p:cNvSpPr>
          <p:nvPr/>
        </p:nvSpPr>
        <p:spPr bwMode="auto">
          <a:xfrm>
            <a:off x="3776664" y="5729289"/>
            <a:ext cx="300037" cy="142875"/>
          </a:xfrm>
          <a:custGeom>
            <a:avLst/>
            <a:gdLst>
              <a:gd name="T0" fmla="*/ 285750 w 189"/>
              <a:gd name="T1" fmla="*/ 142875 h 90"/>
              <a:gd name="T2" fmla="*/ 300037 w 189"/>
              <a:gd name="T3" fmla="*/ 117475 h 90"/>
              <a:gd name="T4" fmla="*/ 14287 w 189"/>
              <a:gd name="T5" fmla="*/ 0 h 90"/>
              <a:gd name="T6" fmla="*/ 14287 w 189"/>
              <a:gd name="T7" fmla="*/ 0 h 90"/>
              <a:gd name="T8" fmla="*/ 0 w 189"/>
              <a:gd name="T9" fmla="*/ 26988 h 90"/>
              <a:gd name="T10" fmla="*/ 0 w 189"/>
              <a:gd name="T11" fmla="*/ 26988 h 90"/>
              <a:gd name="T12" fmla="*/ 285750 w 189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09" name="Freeform 27"/>
          <p:cNvSpPr>
            <a:spLocks/>
          </p:cNvSpPr>
          <p:nvPr/>
        </p:nvSpPr>
        <p:spPr bwMode="auto">
          <a:xfrm>
            <a:off x="3519488" y="5600701"/>
            <a:ext cx="271462" cy="155575"/>
          </a:xfrm>
          <a:custGeom>
            <a:avLst/>
            <a:gdLst>
              <a:gd name="T0" fmla="*/ 257175 w 171"/>
              <a:gd name="T1" fmla="*/ 155575 h 98"/>
              <a:gd name="T2" fmla="*/ 271462 w 171"/>
              <a:gd name="T3" fmla="*/ 128588 h 98"/>
              <a:gd name="T4" fmla="*/ 14287 w 171"/>
              <a:gd name="T5" fmla="*/ 0 h 98"/>
              <a:gd name="T6" fmla="*/ 14287 w 171"/>
              <a:gd name="T7" fmla="*/ 0 h 98"/>
              <a:gd name="T8" fmla="*/ 0 w 171"/>
              <a:gd name="T9" fmla="*/ 25400 h 98"/>
              <a:gd name="T10" fmla="*/ 0 w 171"/>
              <a:gd name="T11" fmla="*/ 25400 h 98"/>
              <a:gd name="T12" fmla="*/ 257175 w 171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10" name="Freeform 28"/>
          <p:cNvSpPr>
            <a:spLocks/>
          </p:cNvSpPr>
          <p:nvPr/>
        </p:nvSpPr>
        <p:spPr bwMode="auto">
          <a:xfrm>
            <a:off x="3319463" y="5445126"/>
            <a:ext cx="214312" cy="180975"/>
          </a:xfrm>
          <a:custGeom>
            <a:avLst/>
            <a:gdLst>
              <a:gd name="T0" fmla="*/ 200024 w 135"/>
              <a:gd name="T1" fmla="*/ 180975 h 114"/>
              <a:gd name="T2" fmla="*/ 214312 w 135"/>
              <a:gd name="T3" fmla="*/ 155575 h 114"/>
              <a:gd name="T4" fmla="*/ 28575 w 135"/>
              <a:gd name="T5" fmla="*/ 0 h 114"/>
              <a:gd name="T6" fmla="*/ 28575 w 135"/>
              <a:gd name="T7" fmla="*/ 12700 h 114"/>
              <a:gd name="T8" fmla="*/ 0 w 135"/>
              <a:gd name="T9" fmla="*/ 25400 h 114"/>
              <a:gd name="T10" fmla="*/ 14287 w 135"/>
              <a:gd name="T11" fmla="*/ 25400 h 114"/>
              <a:gd name="T12" fmla="*/ 200024 w 135"/>
              <a:gd name="T13" fmla="*/ 1809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11" name="Freeform 29"/>
          <p:cNvSpPr>
            <a:spLocks/>
          </p:cNvSpPr>
          <p:nvPr/>
        </p:nvSpPr>
        <p:spPr bwMode="auto">
          <a:xfrm>
            <a:off x="3162300" y="5302251"/>
            <a:ext cx="185738" cy="168275"/>
          </a:xfrm>
          <a:custGeom>
            <a:avLst/>
            <a:gdLst>
              <a:gd name="T0" fmla="*/ 157163 w 117"/>
              <a:gd name="T1" fmla="*/ 168275 h 106"/>
              <a:gd name="T2" fmla="*/ 185738 w 117"/>
              <a:gd name="T3" fmla="*/ 155575 h 106"/>
              <a:gd name="T4" fmla="*/ 28575 w 117"/>
              <a:gd name="T5" fmla="*/ 0 h 106"/>
              <a:gd name="T6" fmla="*/ 0 w 117"/>
              <a:gd name="T7" fmla="*/ 12700 h 106"/>
              <a:gd name="T8" fmla="*/ 157163 w 117"/>
              <a:gd name="T9" fmla="*/ 168275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12" name="Freeform 30"/>
          <p:cNvSpPr>
            <a:spLocks/>
          </p:cNvSpPr>
          <p:nvPr/>
        </p:nvSpPr>
        <p:spPr bwMode="auto">
          <a:xfrm>
            <a:off x="8834439" y="5302250"/>
            <a:ext cx="28575" cy="25400"/>
          </a:xfrm>
          <a:custGeom>
            <a:avLst/>
            <a:gdLst>
              <a:gd name="T0" fmla="*/ 0 w 18"/>
              <a:gd name="T1" fmla="*/ 25400 h 16"/>
              <a:gd name="T2" fmla="*/ 14288 w 18"/>
              <a:gd name="T3" fmla="*/ 25400 h 16"/>
              <a:gd name="T4" fmla="*/ 14288 w 18"/>
              <a:gd name="T5" fmla="*/ 25400 h 16"/>
              <a:gd name="T6" fmla="*/ 28575 w 18"/>
              <a:gd name="T7" fmla="*/ 1270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13" name="Freeform 31"/>
          <p:cNvSpPr>
            <a:spLocks/>
          </p:cNvSpPr>
          <p:nvPr/>
        </p:nvSpPr>
        <p:spPr bwMode="auto">
          <a:xfrm>
            <a:off x="8691564" y="5289551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14" name="Freeform 32"/>
          <p:cNvSpPr>
            <a:spLocks/>
          </p:cNvSpPr>
          <p:nvPr/>
        </p:nvSpPr>
        <p:spPr bwMode="auto">
          <a:xfrm>
            <a:off x="8691564" y="5289551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15" name="Freeform 33"/>
          <p:cNvSpPr>
            <a:spLocks/>
          </p:cNvSpPr>
          <p:nvPr/>
        </p:nvSpPr>
        <p:spPr bwMode="auto">
          <a:xfrm>
            <a:off x="9120188" y="1697038"/>
            <a:ext cx="228600" cy="246062"/>
          </a:xfrm>
          <a:custGeom>
            <a:avLst/>
            <a:gdLst>
              <a:gd name="T0" fmla="*/ 28575 w 144"/>
              <a:gd name="T1" fmla="*/ 0 h 155"/>
              <a:gd name="T2" fmla="*/ 0 w 144"/>
              <a:gd name="T3" fmla="*/ 12700 h 155"/>
              <a:gd name="T4" fmla="*/ 200025 w 144"/>
              <a:gd name="T5" fmla="*/ 246062 h 155"/>
              <a:gd name="T6" fmla="*/ 200025 w 144"/>
              <a:gd name="T7" fmla="*/ 246062 h 155"/>
              <a:gd name="T8" fmla="*/ 228600 w 144"/>
              <a:gd name="T9" fmla="*/ 233362 h 155"/>
              <a:gd name="T10" fmla="*/ 228600 w 144"/>
              <a:gd name="T11" fmla="*/ 233362 h 155"/>
              <a:gd name="T12" fmla="*/ 28575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16" name="Freeform 34"/>
          <p:cNvSpPr>
            <a:spLocks/>
          </p:cNvSpPr>
          <p:nvPr/>
        </p:nvSpPr>
        <p:spPr bwMode="auto">
          <a:xfrm>
            <a:off x="9320214" y="1930400"/>
            <a:ext cx="185737" cy="260350"/>
          </a:xfrm>
          <a:custGeom>
            <a:avLst/>
            <a:gdLst>
              <a:gd name="T0" fmla="*/ 28575 w 117"/>
              <a:gd name="T1" fmla="*/ 0 h 164"/>
              <a:gd name="T2" fmla="*/ 0 w 117"/>
              <a:gd name="T3" fmla="*/ 12700 h 164"/>
              <a:gd name="T4" fmla="*/ 157162 w 117"/>
              <a:gd name="T5" fmla="*/ 260350 h 164"/>
              <a:gd name="T6" fmla="*/ 157162 w 117"/>
              <a:gd name="T7" fmla="*/ 260350 h 164"/>
              <a:gd name="T8" fmla="*/ 185737 w 117"/>
              <a:gd name="T9" fmla="*/ 246063 h 164"/>
              <a:gd name="T10" fmla="*/ 185737 w 117"/>
              <a:gd name="T11" fmla="*/ 246063 h 164"/>
              <a:gd name="T12" fmla="*/ 28575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17" name="Freeform 35"/>
          <p:cNvSpPr>
            <a:spLocks/>
          </p:cNvSpPr>
          <p:nvPr/>
        </p:nvSpPr>
        <p:spPr bwMode="auto">
          <a:xfrm>
            <a:off x="9477376" y="2176463"/>
            <a:ext cx="142875" cy="247650"/>
          </a:xfrm>
          <a:custGeom>
            <a:avLst/>
            <a:gdLst>
              <a:gd name="T0" fmla="*/ 28575 w 90"/>
              <a:gd name="T1" fmla="*/ 0 h 156"/>
              <a:gd name="T2" fmla="*/ 0 w 90"/>
              <a:gd name="T3" fmla="*/ 14288 h 156"/>
              <a:gd name="T4" fmla="*/ 114300 w 90"/>
              <a:gd name="T5" fmla="*/ 247650 h 156"/>
              <a:gd name="T6" fmla="*/ 114300 w 90"/>
              <a:gd name="T7" fmla="*/ 247650 h 156"/>
              <a:gd name="T8" fmla="*/ 142875 w 90"/>
              <a:gd name="T9" fmla="*/ 233363 h 156"/>
              <a:gd name="T10" fmla="*/ 142875 w 90"/>
              <a:gd name="T11" fmla="*/ 233363 h 156"/>
              <a:gd name="T12" fmla="*/ 28575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18" name="Freeform 36"/>
          <p:cNvSpPr>
            <a:spLocks/>
          </p:cNvSpPr>
          <p:nvPr/>
        </p:nvSpPr>
        <p:spPr bwMode="auto">
          <a:xfrm>
            <a:off x="9591675" y="2409825"/>
            <a:ext cx="114300" cy="260350"/>
          </a:xfrm>
          <a:custGeom>
            <a:avLst/>
            <a:gdLst>
              <a:gd name="T0" fmla="*/ 28575 w 72"/>
              <a:gd name="T1" fmla="*/ 0 h 164"/>
              <a:gd name="T2" fmla="*/ 0 w 72"/>
              <a:gd name="T3" fmla="*/ 14288 h 164"/>
              <a:gd name="T4" fmla="*/ 85725 w 72"/>
              <a:gd name="T5" fmla="*/ 260350 h 164"/>
              <a:gd name="T6" fmla="*/ 85725 w 72"/>
              <a:gd name="T7" fmla="*/ 247650 h 164"/>
              <a:gd name="T8" fmla="*/ 114300 w 72"/>
              <a:gd name="T9" fmla="*/ 247650 h 164"/>
              <a:gd name="T10" fmla="*/ 114300 w 72"/>
              <a:gd name="T11" fmla="*/ 247650 h 164"/>
              <a:gd name="T12" fmla="*/ 28575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19" name="Freeform 37"/>
          <p:cNvSpPr>
            <a:spLocks/>
          </p:cNvSpPr>
          <p:nvPr/>
        </p:nvSpPr>
        <p:spPr bwMode="auto">
          <a:xfrm>
            <a:off x="9677401" y="2657476"/>
            <a:ext cx="85725" cy="233363"/>
          </a:xfrm>
          <a:custGeom>
            <a:avLst/>
            <a:gdLst>
              <a:gd name="T0" fmla="*/ 28575 w 54"/>
              <a:gd name="T1" fmla="*/ 0 h 147"/>
              <a:gd name="T2" fmla="*/ 0 w 54"/>
              <a:gd name="T3" fmla="*/ 0 h 147"/>
              <a:gd name="T4" fmla="*/ 57150 w 54"/>
              <a:gd name="T5" fmla="*/ 233363 h 147"/>
              <a:gd name="T6" fmla="*/ 57150 w 54"/>
              <a:gd name="T7" fmla="*/ 233363 h 147"/>
              <a:gd name="T8" fmla="*/ 85725 w 54"/>
              <a:gd name="T9" fmla="*/ 233363 h 147"/>
              <a:gd name="T10" fmla="*/ 85725 w 54"/>
              <a:gd name="T11" fmla="*/ 233363 h 147"/>
              <a:gd name="T12" fmla="*/ 28575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20" name="Freeform 38"/>
          <p:cNvSpPr>
            <a:spLocks/>
          </p:cNvSpPr>
          <p:nvPr/>
        </p:nvSpPr>
        <p:spPr bwMode="auto">
          <a:xfrm>
            <a:off x="9734550" y="2890838"/>
            <a:ext cx="57150" cy="246062"/>
          </a:xfrm>
          <a:custGeom>
            <a:avLst/>
            <a:gdLst>
              <a:gd name="T0" fmla="*/ 28575 w 36"/>
              <a:gd name="T1" fmla="*/ 0 h 155"/>
              <a:gd name="T2" fmla="*/ 0 w 36"/>
              <a:gd name="T3" fmla="*/ 0 h 155"/>
              <a:gd name="T4" fmla="*/ 28575 w 36"/>
              <a:gd name="T5" fmla="*/ 246062 h 155"/>
              <a:gd name="T6" fmla="*/ 28575 w 36"/>
              <a:gd name="T7" fmla="*/ 246062 h 155"/>
              <a:gd name="T8" fmla="*/ 57150 w 36"/>
              <a:gd name="T9" fmla="*/ 246062 h 155"/>
              <a:gd name="T10" fmla="*/ 57150 w 36"/>
              <a:gd name="T11" fmla="*/ 246062 h 155"/>
              <a:gd name="T12" fmla="*/ 28575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21" name="Freeform 39"/>
          <p:cNvSpPr>
            <a:spLocks/>
          </p:cNvSpPr>
          <p:nvPr/>
        </p:nvSpPr>
        <p:spPr bwMode="auto">
          <a:xfrm>
            <a:off x="9720264" y="3136901"/>
            <a:ext cx="71437" cy="479425"/>
          </a:xfrm>
          <a:custGeom>
            <a:avLst/>
            <a:gdLst>
              <a:gd name="T0" fmla="*/ 71437 w 45"/>
              <a:gd name="T1" fmla="*/ 0 h 302"/>
              <a:gd name="T2" fmla="*/ 42862 w 45"/>
              <a:gd name="T3" fmla="*/ 0 h 302"/>
              <a:gd name="T4" fmla="*/ 0 w 45"/>
              <a:gd name="T5" fmla="*/ 466725 h 302"/>
              <a:gd name="T6" fmla="*/ 0 w 45"/>
              <a:gd name="T7" fmla="*/ 466725 h 302"/>
              <a:gd name="T8" fmla="*/ 28575 w 45"/>
              <a:gd name="T9" fmla="*/ 479425 h 302"/>
              <a:gd name="T10" fmla="*/ 28575 w 45"/>
              <a:gd name="T11" fmla="*/ 466725 h 302"/>
              <a:gd name="T12" fmla="*/ 71437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22" name="Freeform 40"/>
          <p:cNvSpPr>
            <a:spLocks/>
          </p:cNvSpPr>
          <p:nvPr/>
        </p:nvSpPr>
        <p:spPr bwMode="auto">
          <a:xfrm>
            <a:off x="9605964" y="3603625"/>
            <a:ext cx="142875" cy="427038"/>
          </a:xfrm>
          <a:custGeom>
            <a:avLst/>
            <a:gdLst>
              <a:gd name="T0" fmla="*/ 142875 w 90"/>
              <a:gd name="T1" fmla="*/ 12700 h 269"/>
              <a:gd name="T2" fmla="*/ 114300 w 90"/>
              <a:gd name="T3" fmla="*/ 0 h 269"/>
              <a:gd name="T4" fmla="*/ 0 w 90"/>
              <a:gd name="T5" fmla="*/ 414338 h 269"/>
              <a:gd name="T6" fmla="*/ 0 w 90"/>
              <a:gd name="T7" fmla="*/ 414338 h 269"/>
              <a:gd name="T8" fmla="*/ 28575 w 90"/>
              <a:gd name="T9" fmla="*/ 427038 h 269"/>
              <a:gd name="T10" fmla="*/ 28575 w 90"/>
              <a:gd name="T11" fmla="*/ 427038 h 269"/>
              <a:gd name="T12" fmla="*/ 142875 w 90"/>
              <a:gd name="T13" fmla="*/ 12700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23" name="Freeform 41"/>
          <p:cNvSpPr>
            <a:spLocks/>
          </p:cNvSpPr>
          <p:nvPr/>
        </p:nvSpPr>
        <p:spPr bwMode="auto">
          <a:xfrm>
            <a:off x="9420226" y="4017964"/>
            <a:ext cx="214313" cy="466725"/>
          </a:xfrm>
          <a:custGeom>
            <a:avLst/>
            <a:gdLst>
              <a:gd name="T0" fmla="*/ 214313 w 135"/>
              <a:gd name="T1" fmla="*/ 12700 h 294"/>
              <a:gd name="T2" fmla="*/ 185738 w 135"/>
              <a:gd name="T3" fmla="*/ 0 h 294"/>
              <a:gd name="T4" fmla="*/ 0 w 135"/>
              <a:gd name="T5" fmla="*/ 454025 h 294"/>
              <a:gd name="T6" fmla="*/ 0 w 135"/>
              <a:gd name="T7" fmla="*/ 454025 h 294"/>
              <a:gd name="T8" fmla="*/ 28575 w 135"/>
              <a:gd name="T9" fmla="*/ 466725 h 294"/>
              <a:gd name="T10" fmla="*/ 28575 w 135"/>
              <a:gd name="T11" fmla="*/ 466725 h 294"/>
              <a:gd name="T12" fmla="*/ 214313 w 135"/>
              <a:gd name="T13" fmla="*/ 12700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24" name="Freeform 42"/>
          <p:cNvSpPr>
            <a:spLocks/>
          </p:cNvSpPr>
          <p:nvPr/>
        </p:nvSpPr>
        <p:spPr bwMode="auto">
          <a:xfrm>
            <a:off x="9163050" y="4471989"/>
            <a:ext cx="285750" cy="454025"/>
          </a:xfrm>
          <a:custGeom>
            <a:avLst/>
            <a:gdLst>
              <a:gd name="T0" fmla="*/ 285750 w 180"/>
              <a:gd name="T1" fmla="*/ 12700 h 286"/>
              <a:gd name="T2" fmla="*/ 257175 w 180"/>
              <a:gd name="T3" fmla="*/ 0 h 286"/>
              <a:gd name="T4" fmla="*/ 0 w 180"/>
              <a:gd name="T5" fmla="*/ 441325 h 286"/>
              <a:gd name="T6" fmla="*/ 0 w 180"/>
              <a:gd name="T7" fmla="*/ 441325 h 286"/>
              <a:gd name="T8" fmla="*/ 28575 w 180"/>
              <a:gd name="T9" fmla="*/ 454025 h 286"/>
              <a:gd name="T10" fmla="*/ 28575 w 180"/>
              <a:gd name="T11" fmla="*/ 454025 h 286"/>
              <a:gd name="T12" fmla="*/ 285750 w 180"/>
              <a:gd name="T13" fmla="*/ 12700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25" name="Freeform 43"/>
          <p:cNvSpPr>
            <a:spLocks/>
          </p:cNvSpPr>
          <p:nvPr/>
        </p:nvSpPr>
        <p:spPr bwMode="auto">
          <a:xfrm>
            <a:off x="9005889" y="4913313"/>
            <a:ext cx="185737" cy="220662"/>
          </a:xfrm>
          <a:custGeom>
            <a:avLst/>
            <a:gdLst>
              <a:gd name="T0" fmla="*/ 185737 w 117"/>
              <a:gd name="T1" fmla="*/ 12700 h 139"/>
              <a:gd name="T2" fmla="*/ 157162 w 117"/>
              <a:gd name="T3" fmla="*/ 0 h 139"/>
              <a:gd name="T4" fmla="*/ 0 w 117"/>
              <a:gd name="T5" fmla="*/ 207962 h 139"/>
              <a:gd name="T6" fmla="*/ 0 w 117"/>
              <a:gd name="T7" fmla="*/ 207962 h 139"/>
              <a:gd name="T8" fmla="*/ 28575 w 117"/>
              <a:gd name="T9" fmla="*/ 220662 h 139"/>
              <a:gd name="T10" fmla="*/ 28575 w 117"/>
              <a:gd name="T11" fmla="*/ 220662 h 139"/>
              <a:gd name="T12" fmla="*/ 185737 w 117"/>
              <a:gd name="T13" fmla="*/ 12700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26" name="Freeform 44"/>
          <p:cNvSpPr>
            <a:spLocks/>
          </p:cNvSpPr>
          <p:nvPr/>
        </p:nvSpPr>
        <p:spPr bwMode="auto">
          <a:xfrm>
            <a:off x="8820151" y="5121276"/>
            <a:ext cx="214313" cy="206375"/>
          </a:xfrm>
          <a:custGeom>
            <a:avLst/>
            <a:gdLst>
              <a:gd name="T0" fmla="*/ 214313 w 135"/>
              <a:gd name="T1" fmla="*/ 12700 h 130"/>
              <a:gd name="T2" fmla="*/ 185738 w 135"/>
              <a:gd name="T3" fmla="*/ 0 h 130"/>
              <a:gd name="T4" fmla="*/ 0 w 135"/>
              <a:gd name="T5" fmla="*/ 193675 h 130"/>
              <a:gd name="T6" fmla="*/ 28575 w 135"/>
              <a:gd name="T7" fmla="*/ 206375 h 130"/>
              <a:gd name="T8" fmla="*/ 214313 w 135"/>
              <a:gd name="T9" fmla="*/ 12700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27" name="Freeform 45"/>
          <p:cNvSpPr>
            <a:spLocks/>
          </p:cNvSpPr>
          <p:nvPr/>
        </p:nvSpPr>
        <p:spPr bwMode="auto">
          <a:xfrm>
            <a:off x="3033714" y="3162300"/>
            <a:ext cx="28575" cy="26988"/>
          </a:xfrm>
          <a:custGeom>
            <a:avLst/>
            <a:gdLst>
              <a:gd name="T0" fmla="*/ 14288 w 18"/>
              <a:gd name="T1" fmla="*/ 26988 h 17"/>
              <a:gd name="T2" fmla="*/ 14288 w 18"/>
              <a:gd name="T3" fmla="*/ 26988 h 17"/>
              <a:gd name="T4" fmla="*/ 28575 w 18"/>
              <a:gd name="T5" fmla="*/ 26988 h 17"/>
              <a:gd name="T6" fmla="*/ 28575 w 18"/>
              <a:gd name="T7" fmla="*/ 12700 h 17"/>
              <a:gd name="T8" fmla="*/ 28575 w 18"/>
              <a:gd name="T9" fmla="*/ 0 h 17"/>
              <a:gd name="T10" fmla="*/ 14288 w 18"/>
              <a:gd name="T11" fmla="*/ 0 h 17"/>
              <a:gd name="T12" fmla="*/ 0 w 18"/>
              <a:gd name="T13" fmla="*/ 12700 h 17"/>
              <a:gd name="T14" fmla="*/ 0 w 18"/>
              <a:gd name="T15" fmla="*/ 26988 h 17"/>
              <a:gd name="T16" fmla="*/ 14288 w 18"/>
              <a:gd name="T17" fmla="*/ 26988 h 17"/>
              <a:gd name="T18" fmla="*/ 14288 w 18"/>
              <a:gd name="T19" fmla="*/ 269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28" name="Freeform 46"/>
          <p:cNvSpPr>
            <a:spLocks/>
          </p:cNvSpPr>
          <p:nvPr/>
        </p:nvSpPr>
        <p:spPr bwMode="auto">
          <a:xfrm>
            <a:off x="2933700" y="3162301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29" name="Freeform 47"/>
          <p:cNvSpPr>
            <a:spLocks/>
          </p:cNvSpPr>
          <p:nvPr/>
        </p:nvSpPr>
        <p:spPr bwMode="auto">
          <a:xfrm>
            <a:off x="2933700" y="3162301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30" name="Freeform 48"/>
          <p:cNvSpPr>
            <a:spLocks/>
          </p:cNvSpPr>
          <p:nvPr/>
        </p:nvSpPr>
        <p:spPr bwMode="auto">
          <a:xfrm>
            <a:off x="8277225" y="2514600"/>
            <a:ext cx="285750" cy="311150"/>
          </a:xfrm>
          <a:custGeom>
            <a:avLst/>
            <a:gdLst>
              <a:gd name="T0" fmla="*/ 257175 w 180"/>
              <a:gd name="T1" fmla="*/ 311150 h 196"/>
              <a:gd name="T2" fmla="*/ 285750 w 180"/>
              <a:gd name="T3" fmla="*/ 298450 h 196"/>
              <a:gd name="T4" fmla="*/ 28575 w 180"/>
              <a:gd name="T5" fmla="*/ 0 h 196"/>
              <a:gd name="T6" fmla="*/ 28575 w 180"/>
              <a:gd name="T7" fmla="*/ 0 h 196"/>
              <a:gd name="T8" fmla="*/ 0 w 180"/>
              <a:gd name="T9" fmla="*/ 12700 h 196"/>
              <a:gd name="T10" fmla="*/ 0 w 180"/>
              <a:gd name="T11" fmla="*/ 12700 h 196"/>
              <a:gd name="T12" fmla="*/ 257175 w 180"/>
              <a:gd name="T13" fmla="*/ 31115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31" name="Freeform 49"/>
          <p:cNvSpPr>
            <a:spLocks/>
          </p:cNvSpPr>
          <p:nvPr/>
        </p:nvSpPr>
        <p:spPr bwMode="auto">
          <a:xfrm>
            <a:off x="7991476" y="2228850"/>
            <a:ext cx="314325" cy="298450"/>
          </a:xfrm>
          <a:custGeom>
            <a:avLst/>
            <a:gdLst>
              <a:gd name="T0" fmla="*/ 285750 w 198"/>
              <a:gd name="T1" fmla="*/ 298450 h 188"/>
              <a:gd name="T2" fmla="*/ 314325 w 198"/>
              <a:gd name="T3" fmla="*/ 285750 h 188"/>
              <a:gd name="T4" fmla="*/ 28575 w 198"/>
              <a:gd name="T5" fmla="*/ 12700 h 188"/>
              <a:gd name="T6" fmla="*/ 28575 w 198"/>
              <a:gd name="T7" fmla="*/ 0 h 188"/>
              <a:gd name="T8" fmla="*/ 14288 w 198"/>
              <a:gd name="T9" fmla="*/ 25400 h 188"/>
              <a:gd name="T10" fmla="*/ 0 w 198"/>
              <a:gd name="T11" fmla="*/ 25400 h 188"/>
              <a:gd name="T12" fmla="*/ 285750 w 198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32" name="Freeform 50"/>
          <p:cNvSpPr>
            <a:spLocks/>
          </p:cNvSpPr>
          <p:nvPr/>
        </p:nvSpPr>
        <p:spPr bwMode="auto">
          <a:xfrm>
            <a:off x="7677150" y="2020888"/>
            <a:ext cx="342900" cy="233362"/>
          </a:xfrm>
          <a:custGeom>
            <a:avLst/>
            <a:gdLst>
              <a:gd name="T0" fmla="*/ 328613 w 216"/>
              <a:gd name="T1" fmla="*/ 233362 h 147"/>
              <a:gd name="T2" fmla="*/ 342900 w 216"/>
              <a:gd name="T3" fmla="*/ 207962 h 147"/>
              <a:gd name="T4" fmla="*/ 14288 w 216"/>
              <a:gd name="T5" fmla="*/ 0 h 147"/>
              <a:gd name="T6" fmla="*/ 14288 w 216"/>
              <a:gd name="T7" fmla="*/ 0 h 147"/>
              <a:gd name="T8" fmla="*/ 0 w 216"/>
              <a:gd name="T9" fmla="*/ 26987 h 147"/>
              <a:gd name="T10" fmla="*/ 0 w 216"/>
              <a:gd name="T11" fmla="*/ 26987 h 147"/>
              <a:gd name="T12" fmla="*/ 328613 w 216"/>
              <a:gd name="T13" fmla="*/ 233362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33" name="Freeform 51"/>
          <p:cNvSpPr>
            <a:spLocks/>
          </p:cNvSpPr>
          <p:nvPr/>
        </p:nvSpPr>
        <p:spPr bwMode="auto">
          <a:xfrm>
            <a:off x="7334250" y="1839913"/>
            <a:ext cx="357188" cy="207962"/>
          </a:xfrm>
          <a:custGeom>
            <a:avLst/>
            <a:gdLst>
              <a:gd name="T0" fmla="*/ 342900 w 225"/>
              <a:gd name="T1" fmla="*/ 207962 h 131"/>
              <a:gd name="T2" fmla="*/ 357188 w 225"/>
              <a:gd name="T3" fmla="*/ 180975 h 131"/>
              <a:gd name="T4" fmla="*/ 14288 w 225"/>
              <a:gd name="T5" fmla="*/ 0 h 131"/>
              <a:gd name="T6" fmla="*/ 14288 w 225"/>
              <a:gd name="T7" fmla="*/ 0 h 131"/>
              <a:gd name="T8" fmla="*/ 0 w 225"/>
              <a:gd name="T9" fmla="*/ 25400 h 131"/>
              <a:gd name="T10" fmla="*/ 0 w 225"/>
              <a:gd name="T11" fmla="*/ 25400 h 131"/>
              <a:gd name="T12" fmla="*/ 342900 w 225"/>
              <a:gd name="T13" fmla="*/ 207962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34" name="Freeform 52"/>
          <p:cNvSpPr>
            <a:spLocks/>
          </p:cNvSpPr>
          <p:nvPr/>
        </p:nvSpPr>
        <p:spPr bwMode="auto">
          <a:xfrm>
            <a:off x="6948488" y="1724025"/>
            <a:ext cx="400050" cy="141288"/>
          </a:xfrm>
          <a:custGeom>
            <a:avLst/>
            <a:gdLst>
              <a:gd name="T0" fmla="*/ 385763 w 252"/>
              <a:gd name="T1" fmla="*/ 141288 h 89"/>
              <a:gd name="T2" fmla="*/ 400050 w 252"/>
              <a:gd name="T3" fmla="*/ 115888 h 89"/>
              <a:gd name="T4" fmla="*/ 14288 w 252"/>
              <a:gd name="T5" fmla="*/ 0 h 89"/>
              <a:gd name="T6" fmla="*/ 0 w 252"/>
              <a:gd name="T7" fmla="*/ 0 h 89"/>
              <a:gd name="T8" fmla="*/ 0 w 252"/>
              <a:gd name="T9" fmla="*/ 25400 h 89"/>
              <a:gd name="T10" fmla="*/ 0 w 252"/>
              <a:gd name="T11" fmla="*/ 25400 h 89"/>
              <a:gd name="T12" fmla="*/ 385763 w 252"/>
              <a:gd name="T13" fmla="*/ 141288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35" name="Freeform 53"/>
          <p:cNvSpPr>
            <a:spLocks/>
          </p:cNvSpPr>
          <p:nvPr/>
        </p:nvSpPr>
        <p:spPr bwMode="auto">
          <a:xfrm>
            <a:off x="6534150" y="1646239"/>
            <a:ext cx="414338" cy="103187"/>
          </a:xfrm>
          <a:custGeom>
            <a:avLst/>
            <a:gdLst>
              <a:gd name="T0" fmla="*/ 414338 w 261"/>
              <a:gd name="T1" fmla="*/ 103187 h 65"/>
              <a:gd name="T2" fmla="*/ 414338 w 261"/>
              <a:gd name="T3" fmla="*/ 77787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25400 h 65"/>
              <a:gd name="T10" fmla="*/ 0 w 261"/>
              <a:gd name="T11" fmla="*/ 25400 h 65"/>
              <a:gd name="T12" fmla="*/ 414338 w 261"/>
              <a:gd name="T13" fmla="*/ 103187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36" name="Freeform 54"/>
          <p:cNvSpPr>
            <a:spLocks/>
          </p:cNvSpPr>
          <p:nvPr/>
        </p:nvSpPr>
        <p:spPr bwMode="auto">
          <a:xfrm>
            <a:off x="6091238" y="1631950"/>
            <a:ext cx="442912" cy="39688"/>
          </a:xfrm>
          <a:custGeom>
            <a:avLst/>
            <a:gdLst>
              <a:gd name="T0" fmla="*/ 442912 w 279"/>
              <a:gd name="T1" fmla="*/ 39688 h 25"/>
              <a:gd name="T2" fmla="*/ 442912 w 279"/>
              <a:gd name="T3" fmla="*/ 14288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26988 h 25"/>
              <a:gd name="T10" fmla="*/ 0 w 279"/>
              <a:gd name="T11" fmla="*/ 26988 h 25"/>
              <a:gd name="T12" fmla="*/ 442912 w 279"/>
              <a:gd name="T13" fmla="*/ 39688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37" name="Freeform 55"/>
          <p:cNvSpPr>
            <a:spLocks/>
          </p:cNvSpPr>
          <p:nvPr/>
        </p:nvSpPr>
        <p:spPr bwMode="auto">
          <a:xfrm>
            <a:off x="5634038" y="1631950"/>
            <a:ext cx="457200" cy="65088"/>
          </a:xfrm>
          <a:custGeom>
            <a:avLst/>
            <a:gdLst>
              <a:gd name="T0" fmla="*/ 457200 w 288"/>
              <a:gd name="T1" fmla="*/ 26988 h 41"/>
              <a:gd name="T2" fmla="*/ 457200 w 288"/>
              <a:gd name="T3" fmla="*/ 0 h 41"/>
              <a:gd name="T4" fmla="*/ 0 w 288"/>
              <a:gd name="T5" fmla="*/ 39688 h 41"/>
              <a:gd name="T6" fmla="*/ 0 w 288"/>
              <a:gd name="T7" fmla="*/ 39688 h 41"/>
              <a:gd name="T8" fmla="*/ 0 w 288"/>
              <a:gd name="T9" fmla="*/ 65088 h 41"/>
              <a:gd name="T10" fmla="*/ 0 w 288"/>
              <a:gd name="T11" fmla="*/ 65088 h 41"/>
              <a:gd name="T12" fmla="*/ 457200 w 288"/>
              <a:gd name="T13" fmla="*/ 269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38" name="Freeform 56"/>
          <p:cNvSpPr>
            <a:spLocks/>
          </p:cNvSpPr>
          <p:nvPr/>
        </p:nvSpPr>
        <p:spPr bwMode="auto">
          <a:xfrm>
            <a:off x="5162550" y="1671639"/>
            <a:ext cx="471488" cy="103187"/>
          </a:xfrm>
          <a:custGeom>
            <a:avLst/>
            <a:gdLst>
              <a:gd name="T0" fmla="*/ 471488 w 297"/>
              <a:gd name="T1" fmla="*/ 25400 h 65"/>
              <a:gd name="T2" fmla="*/ 471488 w 297"/>
              <a:gd name="T3" fmla="*/ 0 h 65"/>
              <a:gd name="T4" fmla="*/ 0 w 297"/>
              <a:gd name="T5" fmla="*/ 77787 h 65"/>
              <a:gd name="T6" fmla="*/ 0 w 297"/>
              <a:gd name="T7" fmla="*/ 77787 h 65"/>
              <a:gd name="T8" fmla="*/ 14288 w 297"/>
              <a:gd name="T9" fmla="*/ 103187 h 65"/>
              <a:gd name="T10" fmla="*/ 0 w 297"/>
              <a:gd name="T11" fmla="*/ 103187 h 65"/>
              <a:gd name="T12" fmla="*/ 471488 w 297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39" name="Freeform 57"/>
          <p:cNvSpPr>
            <a:spLocks/>
          </p:cNvSpPr>
          <p:nvPr/>
        </p:nvSpPr>
        <p:spPr bwMode="auto">
          <a:xfrm>
            <a:off x="4748214" y="1749426"/>
            <a:ext cx="428625" cy="130175"/>
          </a:xfrm>
          <a:custGeom>
            <a:avLst/>
            <a:gdLst>
              <a:gd name="T0" fmla="*/ 428625 w 270"/>
              <a:gd name="T1" fmla="*/ 25400 h 82"/>
              <a:gd name="T2" fmla="*/ 414338 w 270"/>
              <a:gd name="T3" fmla="*/ 0 h 82"/>
              <a:gd name="T4" fmla="*/ 0 w 270"/>
              <a:gd name="T5" fmla="*/ 103188 h 82"/>
              <a:gd name="T6" fmla="*/ 0 w 270"/>
              <a:gd name="T7" fmla="*/ 103188 h 82"/>
              <a:gd name="T8" fmla="*/ 14287 w 270"/>
              <a:gd name="T9" fmla="*/ 130175 h 82"/>
              <a:gd name="T10" fmla="*/ 14287 w 270"/>
              <a:gd name="T11" fmla="*/ 130175 h 82"/>
              <a:gd name="T12" fmla="*/ 428625 w 270"/>
              <a:gd name="T13" fmla="*/ 2540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40" name="Freeform 58"/>
          <p:cNvSpPr>
            <a:spLocks/>
          </p:cNvSpPr>
          <p:nvPr/>
        </p:nvSpPr>
        <p:spPr bwMode="auto">
          <a:xfrm>
            <a:off x="4376738" y="1852614"/>
            <a:ext cx="385762" cy="168275"/>
          </a:xfrm>
          <a:custGeom>
            <a:avLst/>
            <a:gdLst>
              <a:gd name="T0" fmla="*/ 385762 w 243"/>
              <a:gd name="T1" fmla="*/ 26988 h 106"/>
              <a:gd name="T2" fmla="*/ 371475 w 243"/>
              <a:gd name="T3" fmla="*/ 0 h 106"/>
              <a:gd name="T4" fmla="*/ 0 w 243"/>
              <a:gd name="T5" fmla="*/ 142875 h 106"/>
              <a:gd name="T6" fmla="*/ 0 w 243"/>
              <a:gd name="T7" fmla="*/ 142875 h 106"/>
              <a:gd name="T8" fmla="*/ 14287 w 243"/>
              <a:gd name="T9" fmla="*/ 168275 h 106"/>
              <a:gd name="T10" fmla="*/ 14287 w 243"/>
              <a:gd name="T11" fmla="*/ 168275 h 106"/>
              <a:gd name="T12" fmla="*/ 385762 w 243"/>
              <a:gd name="T13" fmla="*/ 26988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41" name="Freeform 59"/>
          <p:cNvSpPr>
            <a:spLocks/>
          </p:cNvSpPr>
          <p:nvPr/>
        </p:nvSpPr>
        <p:spPr bwMode="auto">
          <a:xfrm>
            <a:off x="4048125" y="1995488"/>
            <a:ext cx="342900" cy="195262"/>
          </a:xfrm>
          <a:custGeom>
            <a:avLst/>
            <a:gdLst>
              <a:gd name="T0" fmla="*/ 342900 w 216"/>
              <a:gd name="T1" fmla="*/ 25400 h 123"/>
              <a:gd name="T2" fmla="*/ 328613 w 216"/>
              <a:gd name="T3" fmla="*/ 0 h 123"/>
              <a:gd name="T4" fmla="*/ 0 w 216"/>
              <a:gd name="T5" fmla="*/ 168275 h 123"/>
              <a:gd name="T6" fmla="*/ 0 w 216"/>
              <a:gd name="T7" fmla="*/ 168275 h 123"/>
              <a:gd name="T8" fmla="*/ 14288 w 216"/>
              <a:gd name="T9" fmla="*/ 195262 h 123"/>
              <a:gd name="T10" fmla="*/ 14288 w 216"/>
              <a:gd name="T11" fmla="*/ 195262 h 123"/>
              <a:gd name="T12" fmla="*/ 342900 w 216"/>
              <a:gd name="T13" fmla="*/ 254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42" name="Freeform 60"/>
          <p:cNvSpPr>
            <a:spLocks/>
          </p:cNvSpPr>
          <p:nvPr/>
        </p:nvSpPr>
        <p:spPr bwMode="auto">
          <a:xfrm>
            <a:off x="3762375" y="2163763"/>
            <a:ext cx="300038" cy="233362"/>
          </a:xfrm>
          <a:custGeom>
            <a:avLst/>
            <a:gdLst>
              <a:gd name="T0" fmla="*/ 300038 w 189"/>
              <a:gd name="T1" fmla="*/ 26987 h 147"/>
              <a:gd name="T2" fmla="*/ 285750 w 189"/>
              <a:gd name="T3" fmla="*/ 0 h 147"/>
              <a:gd name="T4" fmla="*/ 0 w 189"/>
              <a:gd name="T5" fmla="*/ 207962 h 147"/>
              <a:gd name="T6" fmla="*/ 0 w 189"/>
              <a:gd name="T7" fmla="*/ 207962 h 147"/>
              <a:gd name="T8" fmla="*/ 14288 w 189"/>
              <a:gd name="T9" fmla="*/ 233362 h 147"/>
              <a:gd name="T10" fmla="*/ 14288 w 189"/>
              <a:gd name="T11" fmla="*/ 233362 h 147"/>
              <a:gd name="T12" fmla="*/ 300038 w 189"/>
              <a:gd name="T13" fmla="*/ 2698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43" name="Freeform 61"/>
          <p:cNvSpPr>
            <a:spLocks/>
          </p:cNvSpPr>
          <p:nvPr/>
        </p:nvSpPr>
        <p:spPr bwMode="auto">
          <a:xfrm>
            <a:off x="3476625" y="2371726"/>
            <a:ext cx="300038" cy="258763"/>
          </a:xfrm>
          <a:custGeom>
            <a:avLst/>
            <a:gdLst>
              <a:gd name="T0" fmla="*/ 300038 w 189"/>
              <a:gd name="T1" fmla="*/ 25400 h 163"/>
              <a:gd name="T2" fmla="*/ 285750 w 189"/>
              <a:gd name="T3" fmla="*/ 0 h 163"/>
              <a:gd name="T4" fmla="*/ 14288 w 189"/>
              <a:gd name="T5" fmla="*/ 233363 h 163"/>
              <a:gd name="T6" fmla="*/ 0 w 189"/>
              <a:gd name="T7" fmla="*/ 246063 h 163"/>
              <a:gd name="T8" fmla="*/ 28575 w 189"/>
              <a:gd name="T9" fmla="*/ 258763 h 163"/>
              <a:gd name="T10" fmla="*/ 28575 w 189"/>
              <a:gd name="T11" fmla="*/ 258763 h 163"/>
              <a:gd name="T12" fmla="*/ 300038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44" name="Freeform 62"/>
          <p:cNvSpPr>
            <a:spLocks/>
          </p:cNvSpPr>
          <p:nvPr/>
        </p:nvSpPr>
        <p:spPr bwMode="auto">
          <a:xfrm>
            <a:off x="3248026" y="2617788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58763 h 172"/>
              <a:gd name="T6" fmla="*/ 0 w 162"/>
              <a:gd name="T7" fmla="*/ 2587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45" name="Freeform 63"/>
          <p:cNvSpPr>
            <a:spLocks/>
          </p:cNvSpPr>
          <p:nvPr/>
        </p:nvSpPr>
        <p:spPr bwMode="auto">
          <a:xfrm>
            <a:off x="3033714" y="2876550"/>
            <a:ext cx="242887" cy="312738"/>
          </a:xfrm>
          <a:custGeom>
            <a:avLst/>
            <a:gdLst>
              <a:gd name="T0" fmla="*/ 242887 w 153"/>
              <a:gd name="T1" fmla="*/ 14288 h 197"/>
              <a:gd name="T2" fmla="*/ 214312 w 153"/>
              <a:gd name="T3" fmla="*/ 0 h 197"/>
              <a:gd name="T4" fmla="*/ 0 w 153"/>
              <a:gd name="T5" fmla="*/ 298450 h 197"/>
              <a:gd name="T6" fmla="*/ 28575 w 153"/>
              <a:gd name="T7" fmla="*/ 312738 h 197"/>
              <a:gd name="T8" fmla="*/ 242887 w 153"/>
              <a:gd name="T9" fmla="*/ 14288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46" name="Freeform 64"/>
          <p:cNvSpPr>
            <a:spLocks/>
          </p:cNvSpPr>
          <p:nvPr/>
        </p:nvSpPr>
        <p:spPr bwMode="auto">
          <a:xfrm>
            <a:off x="9063039" y="2138363"/>
            <a:ext cx="28575" cy="25400"/>
          </a:xfrm>
          <a:custGeom>
            <a:avLst/>
            <a:gdLst>
              <a:gd name="T0" fmla="*/ 14288 w 18"/>
              <a:gd name="T1" fmla="*/ 0 h 16"/>
              <a:gd name="T2" fmla="*/ 14288 w 18"/>
              <a:gd name="T3" fmla="*/ 0 h 16"/>
              <a:gd name="T4" fmla="*/ 0 w 18"/>
              <a:gd name="T5" fmla="*/ 12700 h 16"/>
              <a:gd name="T6" fmla="*/ 14288 w 18"/>
              <a:gd name="T7" fmla="*/ 12700 h 16"/>
              <a:gd name="T8" fmla="*/ 14288 w 18"/>
              <a:gd name="T9" fmla="*/ 25400 h 16"/>
              <a:gd name="T10" fmla="*/ 28575 w 18"/>
              <a:gd name="T11" fmla="*/ 12700 h 16"/>
              <a:gd name="T12" fmla="*/ 28575 w 18"/>
              <a:gd name="T13" fmla="*/ 1270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47" name="Freeform 65"/>
          <p:cNvSpPr>
            <a:spLocks/>
          </p:cNvSpPr>
          <p:nvPr/>
        </p:nvSpPr>
        <p:spPr bwMode="auto">
          <a:xfrm>
            <a:off x="9020175" y="1943101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48" name="Freeform 66"/>
          <p:cNvSpPr>
            <a:spLocks/>
          </p:cNvSpPr>
          <p:nvPr/>
        </p:nvSpPr>
        <p:spPr bwMode="auto">
          <a:xfrm>
            <a:off x="9020175" y="1943101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49" name="Freeform 67"/>
          <p:cNvSpPr>
            <a:spLocks/>
          </p:cNvSpPr>
          <p:nvPr/>
        </p:nvSpPr>
        <p:spPr bwMode="auto">
          <a:xfrm>
            <a:off x="8620126" y="2695576"/>
            <a:ext cx="200025" cy="180975"/>
          </a:xfrm>
          <a:custGeom>
            <a:avLst/>
            <a:gdLst>
              <a:gd name="T0" fmla="*/ 0 w 126"/>
              <a:gd name="T1" fmla="*/ 168275 h 114"/>
              <a:gd name="T2" fmla="*/ 28575 w 126"/>
              <a:gd name="T3" fmla="*/ 180975 h 114"/>
              <a:gd name="T4" fmla="*/ 200025 w 126"/>
              <a:gd name="T5" fmla="*/ 12700 h 114"/>
              <a:gd name="T6" fmla="*/ 200025 w 126"/>
              <a:gd name="T7" fmla="*/ 12700 h 114"/>
              <a:gd name="T8" fmla="*/ 171450 w 126"/>
              <a:gd name="T9" fmla="*/ 0 h 114"/>
              <a:gd name="T10" fmla="*/ 171450 w 126"/>
              <a:gd name="T11" fmla="*/ 0 h 114"/>
              <a:gd name="T12" fmla="*/ 0 w 126"/>
              <a:gd name="T13" fmla="*/ 1682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50" name="Freeform 68"/>
          <p:cNvSpPr>
            <a:spLocks/>
          </p:cNvSpPr>
          <p:nvPr/>
        </p:nvSpPr>
        <p:spPr bwMode="auto">
          <a:xfrm>
            <a:off x="8791575" y="2514601"/>
            <a:ext cx="171450" cy="193675"/>
          </a:xfrm>
          <a:custGeom>
            <a:avLst/>
            <a:gdLst>
              <a:gd name="T0" fmla="*/ 0 w 108"/>
              <a:gd name="T1" fmla="*/ 180975 h 122"/>
              <a:gd name="T2" fmla="*/ 28575 w 108"/>
              <a:gd name="T3" fmla="*/ 193675 h 122"/>
              <a:gd name="T4" fmla="*/ 171450 w 108"/>
              <a:gd name="T5" fmla="*/ 12700 h 122"/>
              <a:gd name="T6" fmla="*/ 171450 w 108"/>
              <a:gd name="T7" fmla="*/ 12700 h 122"/>
              <a:gd name="T8" fmla="*/ 142875 w 108"/>
              <a:gd name="T9" fmla="*/ 0 h 122"/>
              <a:gd name="T10" fmla="*/ 142875 w 108"/>
              <a:gd name="T11" fmla="*/ 0 h 122"/>
              <a:gd name="T12" fmla="*/ 0 w 108"/>
              <a:gd name="T13" fmla="*/ 180975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51" name="Freeform 69"/>
          <p:cNvSpPr>
            <a:spLocks/>
          </p:cNvSpPr>
          <p:nvPr/>
        </p:nvSpPr>
        <p:spPr bwMode="auto">
          <a:xfrm>
            <a:off x="8934450" y="2332038"/>
            <a:ext cx="128588" cy="195262"/>
          </a:xfrm>
          <a:custGeom>
            <a:avLst/>
            <a:gdLst>
              <a:gd name="T0" fmla="*/ 0 w 81"/>
              <a:gd name="T1" fmla="*/ 182562 h 123"/>
              <a:gd name="T2" fmla="*/ 28575 w 81"/>
              <a:gd name="T3" fmla="*/ 195262 h 123"/>
              <a:gd name="T4" fmla="*/ 128588 w 81"/>
              <a:gd name="T5" fmla="*/ 14287 h 123"/>
              <a:gd name="T6" fmla="*/ 128588 w 81"/>
              <a:gd name="T7" fmla="*/ 0 h 123"/>
              <a:gd name="T8" fmla="*/ 100013 w 81"/>
              <a:gd name="T9" fmla="*/ 0 h 123"/>
              <a:gd name="T10" fmla="*/ 100013 w 81"/>
              <a:gd name="T11" fmla="*/ 0 h 123"/>
              <a:gd name="T12" fmla="*/ 0 w 81"/>
              <a:gd name="T13" fmla="*/ 182562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52" name="Freeform 70"/>
          <p:cNvSpPr>
            <a:spLocks/>
          </p:cNvSpPr>
          <p:nvPr/>
        </p:nvSpPr>
        <p:spPr bwMode="auto">
          <a:xfrm>
            <a:off x="9034463" y="2138364"/>
            <a:ext cx="57150" cy="193675"/>
          </a:xfrm>
          <a:custGeom>
            <a:avLst/>
            <a:gdLst>
              <a:gd name="T0" fmla="*/ 0 w 36"/>
              <a:gd name="T1" fmla="*/ 193675 h 122"/>
              <a:gd name="T2" fmla="*/ 28575 w 36"/>
              <a:gd name="T3" fmla="*/ 193675 h 122"/>
              <a:gd name="T4" fmla="*/ 57150 w 36"/>
              <a:gd name="T5" fmla="*/ 0 h 122"/>
              <a:gd name="T6" fmla="*/ 28575 w 36"/>
              <a:gd name="T7" fmla="*/ 0 h 122"/>
              <a:gd name="T8" fmla="*/ 0 w 36"/>
              <a:gd name="T9" fmla="*/ 1936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53" name="Freeform 71"/>
          <p:cNvSpPr>
            <a:spLocks/>
          </p:cNvSpPr>
          <p:nvPr/>
        </p:nvSpPr>
        <p:spPr bwMode="auto">
          <a:xfrm>
            <a:off x="8534401" y="2359025"/>
            <a:ext cx="28575" cy="25400"/>
          </a:xfrm>
          <a:custGeom>
            <a:avLst/>
            <a:gdLst>
              <a:gd name="T0" fmla="*/ 14288 w 18"/>
              <a:gd name="T1" fmla="*/ 25400 h 16"/>
              <a:gd name="T2" fmla="*/ 28575 w 18"/>
              <a:gd name="T3" fmla="*/ 25400 h 16"/>
              <a:gd name="T4" fmla="*/ 28575 w 18"/>
              <a:gd name="T5" fmla="*/ 12700 h 16"/>
              <a:gd name="T6" fmla="*/ 28575 w 18"/>
              <a:gd name="T7" fmla="*/ 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12700 h 16"/>
              <a:gd name="T14" fmla="*/ 14288 w 18"/>
              <a:gd name="T15" fmla="*/ 25400 h 16"/>
              <a:gd name="T16" fmla="*/ 14288 w 18"/>
              <a:gd name="T17" fmla="*/ 25400 h 16"/>
              <a:gd name="T18" fmla="*/ 14288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54" name="Freeform 72"/>
          <p:cNvSpPr>
            <a:spLocks/>
          </p:cNvSpPr>
          <p:nvPr/>
        </p:nvSpPr>
        <p:spPr bwMode="auto">
          <a:xfrm>
            <a:off x="8491539" y="2384426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55" name="Freeform 73"/>
          <p:cNvSpPr>
            <a:spLocks/>
          </p:cNvSpPr>
          <p:nvPr/>
        </p:nvSpPr>
        <p:spPr bwMode="auto">
          <a:xfrm>
            <a:off x="8491539" y="2384426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56" name="Freeform 74"/>
          <p:cNvSpPr>
            <a:spLocks/>
          </p:cNvSpPr>
          <p:nvPr/>
        </p:nvSpPr>
        <p:spPr bwMode="auto">
          <a:xfrm>
            <a:off x="8805863" y="1646239"/>
            <a:ext cx="214312" cy="193675"/>
          </a:xfrm>
          <a:custGeom>
            <a:avLst/>
            <a:gdLst>
              <a:gd name="T0" fmla="*/ 214312 w 135"/>
              <a:gd name="T1" fmla="*/ 12700 h 122"/>
              <a:gd name="T2" fmla="*/ 185737 w 135"/>
              <a:gd name="T3" fmla="*/ 0 h 122"/>
              <a:gd name="T4" fmla="*/ 0 w 135"/>
              <a:gd name="T5" fmla="*/ 180975 h 122"/>
              <a:gd name="T6" fmla="*/ 0 w 135"/>
              <a:gd name="T7" fmla="*/ 180975 h 122"/>
              <a:gd name="T8" fmla="*/ 28575 w 135"/>
              <a:gd name="T9" fmla="*/ 193675 h 122"/>
              <a:gd name="T10" fmla="*/ 28575 w 135"/>
              <a:gd name="T11" fmla="*/ 193675 h 122"/>
              <a:gd name="T12" fmla="*/ 214312 w 135"/>
              <a:gd name="T13" fmla="*/ 12700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57" name="Freeform 75"/>
          <p:cNvSpPr>
            <a:spLocks/>
          </p:cNvSpPr>
          <p:nvPr/>
        </p:nvSpPr>
        <p:spPr bwMode="auto">
          <a:xfrm>
            <a:off x="8662988" y="1827214"/>
            <a:ext cx="171450" cy="180975"/>
          </a:xfrm>
          <a:custGeom>
            <a:avLst/>
            <a:gdLst>
              <a:gd name="T0" fmla="*/ 171450 w 108"/>
              <a:gd name="T1" fmla="*/ 12700 h 114"/>
              <a:gd name="T2" fmla="*/ 142875 w 108"/>
              <a:gd name="T3" fmla="*/ 0 h 114"/>
              <a:gd name="T4" fmla="*/ 0 w 108"/>
              <a:gd name="T5" fmla="*/ 168275 h 114"/>
              <a:gd name="T6" fmla="*/ 0 w 108"/>
              <a:gd name="T7" fmla="*/ 168275 h 114"/>
              <a:gd name="T8" fmla="*/ 28575 w 108"/>
              <a:gd name="T9" fmla="*/ 180975 h 114"/>
              <a:gd name="T10" fmla="*/ 28575 w 108"/>
              <a:gd name="T11" fmla="*/ 180975 h 114"/>
              <a:gd name="T12" fmla="*/ 171450 w 108"/>
              <a:gd name="T13" fmla="*/ 127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58" name="Freeform 76"/>
          <p:cNvSpPr>
            <a:spLocks/>
          </p:cNvSpPr>
          <p:nvPr/>
        </p:nvSpPr>
        <p:spPr bwMode="auto">
          <a:xfrm>
            <a:off x="8577263" y="1995488"/>
            <a:ext cx="114300" cy="195262"/>
          </a:xfrm>
          <a:custGeom>
            <a:avLst/>
            <a:gdLst>
              <a:gd name="T0" fmla="*/ 114300 w 72"/>
              <a:gd name="T1" fmla="*/ 12700 h 123"/>
              <a:gd name="T2" fmla="*/ 85725 w 72"/>
              <a:gd name="T3" fmla="*/ 0 h 123"/>
              <a:gd name="T4" fmla="*/ 0 w 72"/>
              <a:gd name="T5" fmla="*/ 180975 h 123"/>
              <a:gd name="T6" fmla="*/ 0 w 72"/>
              <a:gd name="T7" fmla="*/ 180975 h 123"/>
              <a:gd name="T8" fmla="*/ 28575 w 72"/>
              <a:gd name="T9" fmla="*/ 180975 h 123"/>
              <a:gd name="T10" fmla="*/ 28575 w 72"/>
              <a:gd name="T11" fmla="*/ 195262 h 123"/>
              <a:gd name="T12" fmla="*/ 114300 w 72"/>
              <a:gd name="T13" fmla="*/ 127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59" name="Freeform 77"/>
          <p:cNvSpPr>
            <a:spLocks/>
          </p:cNvSpPr>
          <p:nvPr/>
        </p:nvSpPr>
        <p:spPr bwMode="auto">
          <a:xfrm>
            <a:off x="8534400" y="2176463"/>
            <a:ext cx="71438" cy="195262"/>
          </a:xfrm>
          <a:custGeom>
            <a:avLst/>
            <a:gdLst>
              <a:gd name="T0" fmla="*/ 71438 w 45"/>
              <a:gd name="T1" fmla="*/ 0 h 123"/>
              <a:gd name="T2" fmla="*/ 42863 w 45"/>
              <a:gd name="T3" fmla="*/ 0 h 123"/>
              <a:gd name="T4" fmla="*/ 0 w 45"/>
              <a:gd name="T5" fmla="*/ 195262 h 123"/>
              <a:gd name="T6" fmla="*/ 28575 w 45"/>
              <a:gd name="T7" fmla="*/ 195262 h 123"/>
              <a:gd name="T8" fmla="*/ 71438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60" name="Freeform 78"/>
          <p:cNvSpPr>
            <a:spLocks/>
          </p:cNvSpPr>
          <p:nvPr/>
        </p:nvSpPr>
        <p:spPr bwMode="auto">
          <a:xfrm>
            <a:off x="6148389" y="4549775"/>
            <a:ext cx="28575" cy="25400"/>
          </a:xfrm>
          <a:custGeom>
            <a:avLst/>
            <a:gdLst>
              <a:gd name="T0" fmla="*/ 0 w 18"/>
              <a:gd name="T1" fmla="*/ 25400 h 16"/>
              <a:gd name="T2" fmla="*/ 0 w 18"/>
              <a:gd name="T3" fmla="*/ 25400 h 16"/>
              <a:gd name="T4" fmla="*/ 14288 w 18"/>
              <a:gd name="T5" fmla="*/ 25400 h 16"/>
              <a:gd name="T6" fmla="*/ 28575 w 18"/>
              <a:gd name="T7" fmla="*/ 25400 h 16"/>
              <a:gd name="T8" fmla="*/ 28575 w 18"/>
              <a:gd name="T9" fmla="*/ 1270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61" name="Freeform 79"/>
          <p:cNvSpPr>
            <a:spLocks/>
          </p:cNvSpPr>
          <p:nvPr/>
        </p:nvSpPr>
        <p:spPr bwMode="auto">
          <a:xfrm>
            <a:off x="5948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7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62" name="Freeform 80"/>
          <p:cNvSpPr>
            <a:spLocks/>
          </p:cNvSpPr>
          <p:nvPr/>
        </p:nvSpPr>
        <p:spPr bwMode="auto">
          <a:xfrm>
            <a:off x="5948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7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63" name="Freeform 81"/>
          <p:cNvSpPr>
            <a:spLocks/>
          </p:cNvSpPr>
          <p:nvPr/>
        </p:nvSpPr>
        <p:spPr bwMode="auto">
          <a:xfrm>
            <a:off x="8348663" y="2825751"/>
            <a:ext cx="214312" cy="271463"/>
          </a:xfrm>
          <a:custGeom>
            <a:avLst/>
            <a:gdLst>
              <a:gd name="T0" fmla="*/ 214312 w 135"/>
              <a:gd name="T1" fmla="*/ 12700 h 171"/>
              <a:gd name="T2" fmla="*/ 185737 w 135"/>
              <a:gd name="T3" fmla="*/ 0 h 171"/>
              <a:gd name="T4" fmla="*/ 0 w 135"/>
              <a:gd name="T5" fmla="*/ 258763 h 171"/>
              <a:gd name="T6" fmla="*/ 0 w 135"/>
              <a:gd name="T7" fmla="*/ 258763 h 171"/>
              <a:gd name="T8" fmla="*/ 28575 w 135"/>
              <a:gd name="T9" fmla="*/ 271463 h 171"/>
              <a:gd name="T10" fmla="*/ 28575 w 135"/>
              <a:gd name="T11" fmla="*/ 271463 h 171"/>
              <a:gd name="T12" fmla="*/ 214312 w 135"/>
              <a:gd name="T13" fmla="*/ 12700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64" name="Freeform 82"/>
          <p:cNvSpPr>
            <a:spLocks/>
          </p:cNvSpPr>
          <p:nvPr/>
        </p:nvSpPr>
        <p:spPr bwMode="auto">
          <a:xfrm>
            <a:off x="8120064" y="3084513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60350 h 172"/>
              <a:gd name="T6" fmla="*/ 0 w 162"/>
              <a:gd name="T7" fmla="*/ 2460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65" name="Freeform 83"/>
          <p:cNvSpPr>
            <a:spLocks/>
          </p:cNvSpPr>
          <p:nvPr/>
        </p:nvSpPr>
        <p:spPr bwMode="auto">
          <a:xfrm>
            <a:off x="7848600" y="3330575"/>
            <a:ext cx="300038" cy="273050"/>
          </a:xfrm>
          <a:custGeom>
            <a:avLst/>
            <a:gdLst>
              <a:gd name="T0" fmla="*/ 300038 w 189"/>
              <a:gd name="T1" fmla="*/ 26988 h 172"/>
              <a:gd name="T2" fmla="*/ 271463 w 189"/>
              <a:gd name="T3" fmla="*/ 0 h 172"/>
              <a:gd name="T4" fmla="*/ 0 w 189"/>
              <a:gd name="T5" fmla="*/ 247650 h 172"/>
              <a:gd name="T6" fmla="*/ 14288 w 189"/>
              <a:gd name="T7" fmla="*/ 247650 h 172"/>
              <a:gd name="T8" fmla="*/ 28575 w 189"/>
              <a:gd name="T9" fmla="*/ 273050 h 172"/>
              <a:gd name="T10" fmla="*/ 28575 w 189"/>
              <a:gd name="T11" fmla="*/ 273050 h 172"/>
              <a:gd name="T12" fmla="*/ 300038 w 189"/>
              <a:gd name="T13" fmla="*/ 2698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66" name="Freeform 84"/>
          <p:cNvSpPr>
            <a:spLocks/>
          </p:cNvSpPr>
          <p:nvPr/>
        </p:nvSpPr>
        <p:spPr bwMode="auto">
          <a:xfrm>
            <a:off x="7577139" y="3578226"/>
            <a:ext cx="300037" cy="258763"/>
          </a:xfrm>
          <a:custGeom>
            <a:avLst/>
            <a:gdLst>
              <a:gd name="T0" fmla="*/ 300037 w 189"/>
              <a:gd name="T1" fmla="*/ 25400 h 163"/>
              <a:gd name="T2" fmla="*/ 285750 w 189"/>
              <a:gd name="T3" fmla="*/ 0 h 163"/>
              <a:gd name="T4" fmla="*/ 0 w 189"/>
              <a:gd name="T5" fmla="*/ 233363 h 163"/>
              <a:gd name="T6" fmla="*/ 0 w 189"/>
              <a:gd name="T7" fmla="*/ 233363 h 163"/>
              <a:gd name="T8" fmla="*/ 14287 w 189"/>
              <a:gd name="T9" fmla="*/ 258763 h 163"/>
              <a:gd name="T10" fmla="*/ 14287 w 189"/>
              <a:gd name="T11" fmla="*/ 258763 h 163"/>
              <a:gd name="T12" fmla="*/ 300037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67" name="Freeform 85"/>
          <p:cNvSpPr>
            <a:spLocks/>
          </p:cNvSpPr>
          <p:nvPr/>
        </p:nvSpPr>
        <p:spPr bwMode="auto">
          <a:xfrm>
            <a:off x="7248525" y="3811588"/>
            <a:ext cx="342900" cy="246062"/>
          </a:xfrm>
          <a:custGeom>
            <a:avLst/>
            <a:gdLst>
              <a:gd name="T0" fmla="*/ 342900 w 216"/>
              <a:gd name="T1" fmla="*/ 25400 h 155"/>
              <a:gd name="T2" fmla="*/ 328613 w 216"/>
              <a:gd name="T3" fmla="*/ 0 h 155"/>
              <a:gd name="T4" fmla="*/ 0 w 216"/>
              <a:gd name="T5" fmla="*/ 219075 h 155"/>
              <a:gd name="T6" fmla="*/ 0 w 216"/>
              <a:gd name="T7" fmla="*/ 219075 h 155"/>
              <a:gd name="T8" fmla="*/ 14288 w 216"/>
              <a:gd name="T9" fmla="*/ 246062 h 155"/>
              <a:gd name="T10" fmla="*/ 14288 w 216"/>
              <a:gd name="T11" fmla="*/ 246062 h 155"/>
              <a:gd name="T12" fmla="*/ 342900 w 216"/>
              <a:gd name="T13" fmla="*/ 254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68" name="Freeform 86"/>
          <p:cNvSpPr>
            <a:spLocks/>
          </p:cNvSpPr>
          <p:nvPr/>
        </p:nvSpPr>
        <p:spPr bwMode="auto">
          <a:xfrm>
            <a:off x="6905625" y="4030663"/>
            <a:ext cx="357188" cy="220662"/>
          </a:xfrm>
          <a:custGeom>
            <a:avLst/>
            <a:gdLst>
              <a:gd name="T0" fmla="*/ 357188 w 225"/>
              <a:gd name="T1" fmla="*/ 26987 h 139"/>
              <a:gd name="T2" fmla="*/ 342900 w 225"/>
              <a:gd name="T3" fmla="*/ 0 h 139"/>
              <a:gd name="T4" fmla="*/ 0 w 225"/>
              <a:gd name="T5" fmla="*/ 195262 h 139"/>
              <a:gd name="T6" fmla="*/ 0 w 225"/>
              <a:gd name="T7" fmla="*/ 195262 h 139"/>
              <a:gd name="T8" fmla="*/ 14288 w 225"/>
              <a:gd name="T9" fmla="*/ 220662 h 139"/>
              <a:gd name="T10" fmla="*/ 14288 w 225"/>
              <a:gd name="T11" fmla="*/ 220662 h 139"/>
              <a:gd name="T12" fmla="*/ 357188 w 225"/>
              <a:gd name="T13" fmla="*/ 2698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69" name="Freeform 87"/>
          <p:cNvSpPr>
            <a:spLocks/>
          </p:cNvSpPr>
          <p:nvPr/>
        </p:nvSpPr>
        <p:spPr bwMode="auto">
          <a:xfrm>
            <a:off x="6534151" y="4225926"/>
            <a:ext cx="385763" cy="207963"/>
          </a:xfrm>
          <a:custGeom>
            <a:avLst/>
            <a:gdLst>
              <a:gd name="T0" fmla="*/ 385763 w 243"/>
              <a:gd name="T1" fmla="*/ 25400 h 131"/>
              <a:gd name="T2" fmla="*/ 371475 w 243"/>
              <a:gd name="T3" fmla="*/ 0 h 131"/>
              <a:gd name="T4" fmla="*/ 0 w 243"/>
              <a:gd name="T5" fmla="*/ 180975 h 131"/>
              <a:gd name="T6" fmla="*/ 0 w 243"/>
              <a:gd name="T7" fmla="*/ 180975 h 131"/>
              <a:gd name="T8" fmla="*/ 14288 w 243"/>
              <a:gd name="T9" fmla="*/ 207963 h 131"/>
              <a:gd name="T10" fmla="*/ 14288 w 243"/>
              <a:gd name="T11" fmla="*/ 207963 h 131"/>
              <a:gd name="T12" fmla="*/ 385763 w 243"/>
              <a:gd name="T13" fmla="*/ 25400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70" name="Freeform 88"/>
          <p:cNvSpPr>
            <a:spLocks/>
          </p:cNvSpPr>
          <p:nvPr/>
        </p:nvSpPr>
        <p:spPr bwMode="auto">
          <a:xfrm>
            <a:off x="6148388" y="4406901"/>
            <a:ext cx="400050" cy="168275"/>
          </a:xfrm>
          <a:custGeom>
            <a:avLst/>
            <a:gdLst>
              <a:gd name="T0" fmla="*/ 400050 w 252"/>
              <a:gd name="T1" fmla="*/ 26988 h 106"/>
              <a:gd name="T2" fmla="*/ 385763 w 252"/>
              <a:gd name="T3" fmla="*/ 0 h 106"/>
              <a:gd name="T4" fmla="*/ 0 w 252"/>
              <a:gd name="T5" fmla="*/ 142875 h 106"/>
              <a:gd name="T6" fmla="*/ 14288 w 252"/>
              <a:gd name="T7" fmla="*/ 168275 h 106"/>
              <a:gd name="T8" fmla="*/ 400050 w 252"/>
              <a:gd name="T9" fmla="*/ 26988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71" name="Freeform 89"/>
          <p:cNvSpPr>
            <a:spLocks/>
          </p:cNvSpPr>
          <p:nvPr/>
        </p:nvSpPr>
        <p:spPr bwMode="auto">
          <a:xfrm>
            <a:off x="3676651" y="4926013"/>
            <a:ext cx="28575" cy="25400"/>
          </a:xfrm>
          <a:custGeom>
            <a:avLst/>
            <a:gdLst>
              <a:gd name="T0" fmla="*/ 0 w 18"/>
              <a:gd name="T1" fmla="*/ 12700 h 16"/>
              <a:gd name="T2" fmla="*/ 0 w 18"/>
              <a:gd name="T3" fmla="*/ 25400 h 16"/>
              <a:gd name="T4" fmla="*/ 14288 w 18"/>
              <a:gd name="T5" fmla="*/ 25400 h 16"/>
              <a:gd name="T6" fmla="*/ 14288 w 18"/>
              <a:gd name="T7" fmla="*/ 25400 h 16"/>
              <a:gd name="T8" fmla="*/ 28575 w 18"/>
              <a:gd name="T9" fmla="*/ 12700 h 16"/>
              <a:gd name="T10" fmla="*/ 28575 w 18"/>
              <a:gd name="T11" fmla="*/ 12700 h 16"/>
              <a:gd name="T12" fmla="*/ 14288 w 18"/>
              <a:gd name="T13" fmla="*/ 0 h 16"/>
              <a:gd name="T14" fmla="*/ 0 w 18"/>
              <a:gd name="T15" fmla="*/ 0 h 16"/>
              <a:gd name="T16" fmla="*/ 0 w 18"/>
              <a:gd name="T17" fmla="*/ 12700 h 16"/>
              <a:gd name="T18" fmla="*/ 0 w 18"/>
              <a:gd name="T19" fmla="*/ 127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72" name="Freeform 90"/>
          <p:cNvSpPr>
            <a:spLocks/>
          </p:cNvSpPr>
          <p:nvPr/>
        </p:nvSpPr>
        <p:spPr bwMode="auto">
          <a:xfrm>
            <a:off x="3476625" y="4886326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7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73" name="Freeform 91"/>
          <p:cNvSpPr>
            <a:spLocks/>
          </p:cNvSpPr>
          <p:nvPr/>
        </p:nvSpPr>
        <p:spPr bwMode="auto">
          <a:xfrm>
            <a:off x="3476625" y="4886326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7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74" name="Freeform 92"/>
          <p:cNvSpPr>
            <a:spLocks/>
          </p:cNvSpPr>
          <p:nvPr/>
        </p:nvSpPr>
        <p:spPr bwMode="auto">
          <a:xfrm>
            <a:off x="5362575" y="4627564"/>
            <a:ext cx="171450" cy="142875"/>
          </a:xfrm>
          <a:custGeom>
            <a:avLst/>
            <a:gdLst>
              <a:gd name="T0" fmla="*/ 171450 w 108"/>
              <a:gd name="T1" fmla="*/ 25400 h 90"/>
              <a:gd name="T2" fmla="*/ 157163 w 108"/>
              <a:gd name="T3" fmla="*/ 0 h 90"/>
              <a:gd name="T4" fmla="*/ 0 w 108"/>
              <a:gd name="T5" fmla="*/ 117475 h 90"/>
              <a:gd name="T6" fmla="*/ 0 w 108"/>
              <a:gd name="T7" fmla="*/ 117475 h 90"/>
              <a:gd name="T8" fmla="*/ 14288 w 108"/>
              <a:gd name="T9" fmla="*/ 142875 h 90"/>
              <a:gd name="T10" fmla="*/ 14288 w 108"/>
              <a:gd name="T11" fmla="*/ 142875 h 90"/>
              <a:gd name="T12" fmla="*/ 171450 w 108"/>
              <a:gd name="T13" fmla="*/ 2540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75" name="Freeform 93"/>
          <p:cNvSpPr>
            <a:spLocks/>
          </p:cNvSpPr>
          <p:nvPr/>
        </p:nvSpPr>
        <p:spPr bwMode="auto">
          <a:xfrm>
            <a:off x="5162551" y="4745039"/>
            <a:ext cx="214313" cy="115887"/>
          </a:xfrm>
          <a:custGeom>
            <a:avLst/>
            <a:gdLst>
              <a:gd name="T0" fmla="*/ 214313 w 135"/>
              <a:gd name="T1" fmla="*/ 25400 h 73"/>
              <a:gd name="T2" fmla="*/ 200025 w 135"/>
              <a:gd name="T3" fmla="*/ 0 h 73"/>
              <a:gd name="T4" fmla="*/ 0 w 135"/>
              <a:gd name="T5" fmla="*/ 90487 h 73"/>
              <a:gd name="T6" fmla="*/ 0 w 135"/>
              <a:gd name="T7" fmla="*/ 90487 h 73"/>
              <a:gd name="T8" fmla="*/ 14288 w 135"/>
              <a:gd name="T9" fmla="*/ 115887 h 73"/>
              <a:gd name="T10" fmla="*/ 14288 w 135"/>
              <a:gd name="T11" fmla="*/ 115887 h 73"/>
              <a:gd name="T12" fmla="*/ 214313 w 135"/>
              <a:gd name="T13" fmla="*/ 25400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76" name="Freeform 94"/>
          <p:cNvSpPr>
            <a:spLocks/>
          </p:cNvSpPr>
          <p:nvPr/>
        </p:nvSpPr>
        <p:spPr bwMode="auto">
          <a:xfrm>
            <a:off x="4948238" y="4835525"/>
            <a:ext cx="228600" cy="90488"/>
          </a:xfrm>
          <a:custGeom>
            <a:avLst/>
            <a:gdLst>
              <a:gd name="T0" fmla="*/ 228600 w 144"/>
              <a:gd name="T1" fmla="*/ 25400 h 57"/>
              <a:gd name="T2" fmla="*/ 214313 w 144"/>
              <a:gd name="T3" fmla="*/ 0 h 57"/>
              <a:gd name="T4" fmla="*/ 0 w 144"/>
              <a:gd name="T5" fmla="*/ 65088 h 57"/>
              <a:gd name="T6" fmla="*/ 0 w 144"/>
              <a:gd name="T7" fmla="*/ 65088 h 57"/>
              <a:gd name="T8" fmla="*/ 0 w 144"/>
              <a:gd name="T9" fmla="*/ 90488 h 57"/>
              <a:gd name="T10" fmla="*/ 14288 w 144"/>
              <a:gd name="T11" fmla="*/ 90488 h 57"/>
              <a:gd name="T12" fmla="*/ 228600 w 144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77" name="Freeform 95"/>
          <p:cNvSpPr>
            <a:spLocks/>
          </p:cNvSpPr>
          <p:nvPr/>
        </p:nvSpPr>
        <p:spPr bwMode="auto">
          <a:xfrm>
            <a:off x="4705350" y="4900614"/>
            <a:ext cx="242888" cy="77787"/>
          </a:xfrm>
          <a:custGeom>
            <a:avLst/>
            <a:gdLst>
              <a:gd name="T0" fmla="*/ 242888 w 153"/>
              <a:gd name="T1" fmla="*/ 25400 h 49"/>
              <a:gd name="T2" fmla="*/ 242888 w 153"/>
              <a:gd name="T3" fmla="*/ 0 h 49"/>
              <a:gd name="T4" fmla="*/ 0 w 153"/>
              <a:gd name="T5" fmla="*/ 50800 h 49"/>
              <a:gd name="T6" fmla="*/ 0 w 153"/>
              <a:gd name="T7" fmla="*/ 50800 h 49"/>
              <a:gd name="T8" fmla="*/ 0 w 153"/>
              <a:gd name="T9" fmla="*/ 77787 h 49"/>
              <a:gd name="T10" fmla="*/ 0 w 153"/>
              <a:gd name="T11" fmla="*/ 77787 h 49"/>
              <a:gd name="T12" fmla="*/ 242888 w 153"/>
              <a:gd name="T13" fmla="*/ 25400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78" name="Freeform 96"/>
          <p:cNvSpPr>
            <a:spLocks/>
          </p:cNvSpPr>
          <p:nvPr/>
        </p:nvSpPr>
        <p:spPr bwMode="auto">
          <a:xfrm>
            <a:off x="4205288" y="4951414"/>
            <a:ext cx="500062" cy="65087"/>
          </a:xfrm>
          <a:custGeom>
            <a:avLst/>
            <a:gdLst>
              <a:gd name="T0" fmla="*/ 500062 w 315"/>
              <a:gd name="T1" fmla="*/ 26987 h 41"/>
              <a:gd name="T2" fmla="*/ 500062 w 315"/>
              <a:gd name="T3" fmla="*/ 0 h 41"/>
              <a:gd name="T4" fmla="*/ 0 w 315"/>
              <a:gd name="T5" fmla="*/ 39687 h 41"/>
              <a:gd name="T6" fmla="*/ 0 w 315"/>
              <a:gd name="T7" fmla="*/ 39687 h 41"/>
              <a:gd name="T8" fmla="*/ 0 w 315"/>
              <a:gd name="T9" fmla="*/ 65087 h 41"/>
              <a:gd name="T10" fmla="*/ 0 w 315"/>
              <a:gd name="T11" fmla="*/ 65087 h 41"/>
              <a:gd name="T12" fmla="*/ 500062 w 315"/>
              <a:gd name="T13" fmla="*/ 2698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79" name="Freeform 97"/>
          <p:cNvSpPr>
            <a:spLocks/>
          </p:cNvSpPr>
          <p:nvPr/>
        </p:nvSpPr>
        <p:spPr bwMode="auto">
          <a:xfrm>
            <a:off x="3690938" y="4926014"/>
            <a:ext cx="514350" cy="90487"/>
          </a:xfrm>
          <a:custGeom>
            <a:avLst/>
            <a:gdLst>
              <a:gd name="T0" fmla="*/ 514350 w 324"/>
              <a:gd name="T1" fmla="*/ 90487 h 57"/>
              <a:gd name="T2" fmla="*/ 514350 w 324"/>
              <a:gd name="T3" fmla="*/ 65087 h 57"/>
              <a:gd name="T4" fmla="*/ 0 w 324"/>
              <a:gd name="T5" fmla="*/ 0 h 57"/>
              <a:gd name="T6" fmla="*/ 0 w 324"/>
              <a:gd name="T7" fmla="*/ 25400 h 57"/>
              <a:gd name="T8" fmla="*/ 514350 w 324"/>
              <a:gd name="T9" fmla="*/ 9048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80" name="Freeform 98"/>
          <p:cNvSpPr>
            <a:spLocks/>
          </p:cNvSpPr>
          <p:nvPr/>
        </p:nvSpPr>
        <p:spPr bwMode="auto">
          <a:xfrm>
            <a:off x="5462589" y="4186239"/>
            <a:ext cx="28575" cy="26987"/>
          </a:xfrm>
          <a:custGeom>
            <a:avLst/>
            <a:gdLst>
              <a:gd name="T0" fmla="*/ 14288 w 18"/>
              <a:gd name="T1" fmla="*/ 26987 h 17"/>
              <a:gd name="T2" fmla="*/ 28575 w 18"/>
              <a:gd name="T3" fmla="*/ 14287 h 17"/>
              <a:gd name="T4" fmla="*/ 28575 w 18"/>
              <a:gd name="T5" fmla="*/ 0 h 17"/>
              <a:gd name="T6" fmla="*/ 28575 w 18"/>
              <a:gd name="T7" fmla="*/ 0 h 17"/>
              <a:gd name="T8" fmla="*/ 14288 w 18"/>
              <a:gd name="T9" fmla="*/ 0 h 17"/>
              <a:gd name="T10" fmla="*/ 14288 w 18"/>
              <a:gd name="T11" fmla="*/ 0 h 17"/>
              <a:gd name="T12" fmla="*/ 0 w 18"/>
              <a:gd name="T13" fmla="*/ 14287 h 17"/>
              <a:gd name="T14" fmla="*/ 14288 w 18"/>
              <a:gd name="T15" fmla="*/ 14287 h 17"/>
              <a:gd name="T16" fmla="*/ 14288 w 18"/>
              <a:gd name="T17" fmla="*/ 26987 h 17"/>
              <a:gd name="T18" fmla="*/ 14288 w 18"/>
              <a:gd name="T19" fmla="*/ 2698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81" name="Freeform 99"/>
          <p:cNvSpPr>
            <a:spLocks/>
          </p:cNvSpPr>
          <p:nvPr/>
        </p:nvSpPr>
        <p:spPr bwMode="auto">
          <a:xfrm>
            <a:off x="5419725" y="4200526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82" name="Freeform 100"/>
          <p:cNvSpPr>
            <a:spLocks/>
          </p:cNvSpPr>
          <p:nvPr/>
        </p:nvSpPr>
        <p:spPr bwMode="auto">
          <a:xfrm>
            <a:off x="5419725" y="4200526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83" name="Freeform 101"/>
          <p:cNvSpPr>
            <a:spLocks/>
          </p:cNvSpPr>
          <p:nvPr/>
        </p:nvSpPr>
        <p:spPr bwMode="auto">
          <a:xfrm>
            <a:off x="6191251" y="2293938"/>
            <a:ext cx="257175" cy="233362"/>
          </a:xfrm>
          <a:custGeom>
            <a:avLst/>
            <a:gdLst>
              <a:gd name="T0" fmla="*/ 257175 w 162"/>
              <a:gd name="T1" fmla="*/ 12700 h 147"/>
              <a:gd name="T2" fmla="*/ 228600 w 162"/>
              <a:gd name="T3" fmla="*/ 0 h 147"/>
              <a:gd name="T4" fmla="*/ 0 w 162"/>
              <a:gd name="T5" fmla="*/ 220662 h 147"/>
              <a:gd name="T6" fmla="*/ 0 w 162"/>
              <a:gd name="T7" fmla="*/ 220662 h 147"/>
              <a:gd name="T8" fmla="*/ 28575 w 162"/>
              <a:gd name="T9" fmla="*/ 233362 h 147"/>
              <a:gd name="T10" fmla="*/ 28575 w 162"/>
              <a:gd name="T11" fmla="*/ 233362 h 147"/>
              <a:gd name="T12" fmla="*/ 257175 w 162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84" name="Freeform 102"/>
          <p:cNvSpPr>
            <a:spLocks/>
          </p:cNvSpPr>
          <p:nvPr/>
        </p:nvSpPr>
        <p:spPr bwMode="auto">
          <a:xfrm>
            <a:off x="5991225" y="2514601"/>
            <a:ext cx="228600" cy="246063"/>
          </a:xfrm>
          <a:custGeom>
            <a:avLst/>
            <a:gdLst>
              <a:gd name="T0" fmla="*/ 228600 w 144"/>
              <a:gd name="T1" fmla="*/ 12700 h 155"/>
              <a:gd name="T2" fmla="*/ 200025 w 144"/>
              <a:gd name="T3" fmla="*/ 0 h 155"/>
              <a:gd name="T4" fmla="*/ 0 w 144"/>
              <a:gd name="T5" fmla="*/ 233363 h 155"/>
              <a:gd name="T6" fmla="*/ 0 w 144"/>
              <a:gd name="T7" fmla="*/ 233363 h 155"/>
              <a:gd name="T8" fmla="*/ 28575 w 144"/>
              <a:gd name="T9" fmla="*/ 246063 h 155"/>
              <a:gd name="T10" fmla="*/ 28575 w 144"/>
              <a:gd name="T11" fmla="*/ 246063 h 155"/>
              <a:gd name="T12" fmla="*/ 228600 w 144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85" name="Freeform 103"/>
          <p:cNvSpPr>
            <a:spLocks/>
          </p:cNvSpPr>
          <p:nvPr/>
        </p:nvSpPr>
        <p:spPr bwMode="auto">
          <a:xfrm>
            <a:off x="5819776" y="2747963"/>
            <a:ext cx="200025" cy="233362"/>
          </a:xfrm>
          <a:custGeom>
            <a:avLst/>
            <a:gdLst>
              <a:gd name="T0" fmla="*/ 200025 w 126"/>
              <a:gd name="T1" fmla="*/ 12700 h 147"/>
              <a:gd name="T2" fmla="*/ 171450 w 126"/>
              <a:gd name="T3" fmla="*/ 0 h 147"/>
              <a:gd name="T4" fmla="*/ 0 w 126"/>
              <a:gd name="T5" fmla="*/ 220662 h 147"/>
              <a:gd name="T6" fmla="*/ 0 w 126"/>
              <a:gd name="T7" fmla="*/ 220662 h 147"/>
              <a:gd name="T8" fmla="*/ 28575 w 126"/>
              <a:gd name="T9" fmla="*/ 233362 h 147"/>
              <a:gd name="T10" fmla="*/ 28575 w 126"/>
              <a:gd name="T11" fmla="*/ 233362 h 147"/>
              <a:gd name="T12" fmla="*/ 200025 w 126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86" name="Freeform 104"/>
          <p:cNvSpPr>
            <a:spLocks/>
          </p:cNvSpPr>
          <p:nvPr/>
        </p:nvSpPr>
        <p:spPr bwMode="auto">
          <a:xfrm>
            <a:off x="5691188" y="2968626"/>
            <a:ext cx="157162" cy="246063"/>
          </a:xfrm>
          <a:custGeom>
            <a:avLst/>
            <a:gdLst>
              <a:gd name="T0" fmla="*/ 157162 w 99"/>
              <a:gd name="T1" fmla="*/ 12700 h 155"/>
              <a:gd name="T2" fmla="*/ 128587 w 99"/>
              <a:gd name="T3" fmla="*/ 0 h 155"/>
              <a:gd name="T4" fmla="*/ 0 w 99"/>
              <a:gd name="T5" fmla="*/ 233363 h 155"/>
              <a:gd name="T6" fmla="*/ 0 w 99"/>
              <a:gd name="T7" fmla="*/ 233363 h 155"/>
              <a:gd name="T8" fmla="*/ 28575 w 99"/>
              <a:gd name="T9" fmla="*/ 246063 h 155"/>
              <a:gd name="T10" fmla="*/ 28575 w 99"/>
              <a:gd name="T11" fmla="*/ 246063 h 155"/>
              <a:gd name="T12" fmla="*/ 157162 w 99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87" name="Freeform 105"/>
          <p:cNvSpPr>
            <a:spLocks/>
          </p:cNvSpPr>
          <p:nvPr/>
        </p:nvSpPr>
        <p:spPr bwMode="auto">
          <a:xfrm>
            <a:off x="5576889" y="3201988"/>
            <a:ext cx="142875" cy="258762"/>
          </a:xfrm>
          <a:custGeom>
            <a:avLst/>
            <a:gdLst>
              <a:gd name="T0" fmla="*/ 142875 w 90"/>
              <a:gd name="T1" fmla="*/ 12700 h 163"/>
              <a:gd name="T2" fmla="*/ 114300 w 90"/>
              <a:gd name="T3" fmla="*/ 0 h 163"/>
              <a:gd name="T4" fmla="*/ 0 w 90"/>
              <a:gd name="T5" fmla="*/ 246062 h 163"/>
              <a:gd name="T6" fmla="*/ 0 w 90"/>
              <a:gd name="T7" fmla="*/ 246062 h 163"/>
              <a:gd name="T8" fmla="*/ 28575 w 90"/>
              <a:gd name="T9" fmla="*/ 258762 h 163"/>
              <a:gd name="T10" fmla="*/ 28575 w 90"/>
              <a:gd name="T11" fmla="*/ 258762 h 163"/>
              <a:gd name="T12" fmla="*/ 142875 w 90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88" name="Freeform 106"/>
          <p:cNvSpPr>
            <a:spLocks/>
          </p:cNvSpPr>
          <p:nvPr/>
        </p:nvSpPr>
        <p:spPr bwMode="auto">
          <a:xfrm>
            <a:off x="5505451" y="3448051"/>
            <a:ext cx="100013" cy="258763"/>
          </a:xfrm>
          <a:custGeom>
            <a:avLst/>
            <a:gdLst>
              <a:gd name="T0" fmla="*/ 100013 w 63"/>
              <a:gd name="T1" fmla="*/ 12700 h 163"/>
              <a:gd name="T2" fmla="*/ 71438 w 63"/>
              <a:gd name="T3" fmla="*/ 0 h 163"/>
              <a:gd name="T4" fmla="*/ 0 w 63"/>
              <a:gd name="T5" fmla="*/ 246063 h 163"/>
              <a:gd name="T6" fmla="*/ 0 w 63"/>
              <a:gd name="T7" fmla="*/ 246063 h 163"/>
              <a:gd name="T8" fmla="*/ 28575 w 63"/>
              <a:gd name="T9" fmla="*/ 246063 h 163"/>
              <a:gd name="T10" fmla="*/ 28575 w 63"/>
              <a:gd name="T11" fmla="*/ 258763 h 163"/>
              <a:gd name="T12" fmla="*/ 100013 w 63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89" name="Freeform 107"/>
          <p:cNvSpPr>
            <a:spLocks/>
          </p:cNvSpPr>
          <p:nvPr/>
        </p:nvSpPr>
        <p:spPr bwMode="auto">
          <a:xfrm>
            <a:off x="5462589" y="3694113"/>
            <a:ext cx="71437" cy="246062"/>
          </a:xfrm>
          <a:custGeom>
            <a:avLst/>
            <a:gdLst>
              <a:gd name="T0" fmla="*/ 71437 w 45"/>
              <a:gd name="T1" fmla="*/ 0 h 155"/>
              <a:gd name="T2" fmla="*/ 42862 w 45"/>
              <a:gd name="T3" fmla="*/ 0 h 155"/>
              <a:gd name="T4" fmla="*/ 0 w 45"/>
              <a:gd name="T5" fmla="*/ 246062 h 155"/>
              <a:gd name="T6" fmla="*/ 0 w 45"/>
              <a:gd name="T7" fmla="*/ 246062 h 155"/>
              <a:gd name="T8" fmla="*/ 28575 w 45"/>
              <a:gd name="T9" fmla="*/ 246062 h 155"/>
              <a:gd name="T10" fmla="*/ 28575 w 45"/>
              <a:gd name="T11" fmla="*/ 246062 h 155"/>
              <a:gd name="T12" fmla="*/ 71437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90" name="Rectangle 108"/>
          <p:cNvSpPr>
            <a:spLocks noChangeArrowheads="1"/>
          </p:cNvSpPr>
          <p:nvPr/>
        </p:nvSpPr>
        <p:spPr bwMode="auto">
          <a:xfrm>
            <a:off x="5462589" y="3940176"/>
            <a:ext cx="28575" cy="2460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591" name="Freeform 109"/>
          <p:cNvSpPr>
            <a:spLocks/>
          </p:cNvSpPr>
          <p:nvPr/>
        </p:nvSpPr>
        <p:spPr bwMode="auto">
          <a:xfrm>
            <a:off x="3548064" y="3641725"/>
            <a:ext cx="28575" cy="26988"/>
          </a:xfrm>
          <a:custGeom>
            <a:avLst/>
            <a:gdLst>
              <a:gd name="T0" fmla="*/ 0 w 18"/>
              <a:gd name="T1" fmla="*/ 14288 h 17"/>
              <a:gd name="T2" fmla="*/ 0 w 18"/>
              <a:gd name="T3" fmla="*/ 26988 h 17"/>
              <a:gd name="T4" fmla="*/ 14288 w 18"/>
              <a:gd name="T5" fmla="*/ 26988 h 17"/>
              <a:gd name="T6" fmla="*/ 14288 w 18"/>
              <a:gd name="T7" fmla="*/ 26988 h 17"/>
              <a:gd name="T8" fmla="*/ 28575 w 18"/>
              <a:gd name="T9" fmla="*/ 26988 h 17"/>
              <a:gd name="T10" fmla="*/ 28575 w 18"/>
              <a:gd name="T11" fmla="*/ 14288 h 17"/>
              <a:gd name="T12" fmla="*/ 14288 w 18"/>
              <a:gd name="T13" fmla="*/ 0 h 17"/>
              <a:gd name="T14" fmla="*/ 0 w 18"/>
              <a:gd name="T15" fmla="*/ 0 h 17"/>
              <a:gd name="T16" fmla="*/ 0 w 18"/>
              <a:gd name="T17" fmla="*/ 14288 h 17"/>
              <a:gd name="T18" fmla="*/ 0 w 18"/>
              <a:gd name="T19" fmla="*/ 142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92" name="Freeform 110"/>
          <p:cNvSpPr>
            <a:spLocks/>
          </p:cNvSpPr>
          <p:nvPr/>
        </p:nvSpPr>
        <p:spPr bwMode="auto">
          <a:xfrm>
            <a:off x="3348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7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93" name="Freeform 111"/>
          <p:cNvSpPr>
            <a:spLocks/>
          </p:cNvSpPr>
          <p:nvPr/>
        </p:nvSpPr>
        <p:spPr bwMode="auto">
          <a:xfrm>
            <a:off x="3348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7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94" name="Freeform 112"/>
          <p:cNvSpPr>
            <a:spLocks/>
          </p:cNvSpPr>
          <p:nvPr/>
        </p:nvSpPr>
        <p:spPr bwMode="auto">
          <a:xfrm>
            <a:off x="5062539" y="4303714"/>
            <a:ext cx="471487" cy="363537"/>
          </a:xfrm>
          <a:custGeom>
            <a:avLst/>
            <a:gdLst>
              <a:gd name="T0" fmla="*/ 457200 w 297"/>
              <a:gd name="T1" fmla="*/ 363537 h 229"/>
              <a:gd name="T2" fmla="*/ 471487 w 297"/>
              <a:gd name="T3" fmla="*/ 336550 h 229"/>
              <a:gd name="T4" fmla="*/ 14287 w 297"/>
              <a:gd name="T5" fmla="*/ 0 h 229"/>
              <a:gd name="T6" fmla="*/ 14287 w 297"/>
              <a:gd name="T7" fmla="*/ 0 h 229"/>
              <a:gd name="T8" fmla="*/ 0 w 297"/>
              <a:gd name="T9" fmla="*/ 25400 h 229"/>
              <a:gd name="T10" fmla="*/ 0 w 297"/>
              <a:gd name="T11" fmla="*/ 25400 h 229"/>
              <a:gd name="T12" fmla="*/ 457200 w 297"/>
              <a:gd name="T13" fmla="*/ 363537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95" name="Freeform 113"/>
          <p:cNvSpPr>
            <a:spLocks/>
          </p:cNvSpPr>
          <p:nvPr/>
        </p:nvSpPr>
        <p:spPr bwMode="auto">
          <a:xfrm>
            <a:off x="4591051" y="4030663"/>
            <a:ext cx="485775" cy="298450"/>
          </a:xfrm>
          <a:custGeom>
            <a:avLst/>
            <a:gdLst>
              <a:gd name="T0" fmla="*/ 471488 w 306"/>
              <a:gd name="T1" fmla="*/ 298450 h 188"/>
              <a:gd name="T2" fmla="*/ 485775 w 306"/>
              <a:gd name="T3" fmla="*/ 273050 h 188"/>
              <a:gd name="T4" fmla="*/ 14288 w 306"/>
              <a:gd name="T5" fmla="*/ 0 h 188"/>
              <a:gd name="T6" fmla="*/ 14288 w 306"/>
              <a:gd name="T7" fmla="*/ 0 h 188"/>
              <a:gd name="T8" fmla="*/ 0 w 306"/>
              <a:gd name="T9" fmla="*/ 26988 h 188"/>
              <a:gd name="T10" fmla="*/ 0 w 306"/>
              <a:gd name="T11" fmla="*/ 26988 h 188"/>
              <a:gd name="T12" fmla="*/ 471488 w 306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96" name="Freeform 114"/>
          <p:cNvSpPr>
            <a:spLocks/>
          </p:cNvSpPr>
          <p:nvPr/>
        </p:nvSpPr>
        <p:spPr bwMode="auto">
          <a:xfrm>
            <a:off x="4076700" y="3811588"/>
            <a:ext cx="528638" cy="246062"/>
          </a:xfrm>
          <a:custGeom>
            <a:avLst/>
            <a:gdLst>
              <a:gd name="T0" fmla="*/ 514350 w 333"/>
              <a:gd name="T1" fmla="*/ 246062 h 155"/>
              <a:gd name="T2" fmla="*/ 528638 w 333"/>
              <a:gd name="T3" fmla="*/ 219075 h 155"/>
              <a:gd name="T4" fmla="*/ 14288 w 333"/>
              <a:gd name="T5" fmla="*/ 0 h 155"/>
              <a:gd name="T6" fmla="*/ 14288 w 333"/>
              <a:gd name="T7" fmla="*/ 0 h 155"/>
              <a:gd name="T8" fmla="*/ 0 w 333"/>
              <a:gd name="T9" fmla="*/ 25400 h 155"/>
              <a:gd name="T10" fmla="*/ 0 w 333"/>
              <a:gd name="T11" fmla="*/ 25400 h 155"/>
              <a:gd name="T12" fmla="*/ 514350 w 333"/>
              <a:gd name="T13" fmla="*/ 2460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97" name="Freeform 115"/>
          <p:cNvSpPr>
            <a:spLocks/>
          </p:cNvSpPr>
          <p:nvPr/>
        </p:nvSpPr>
        <p:spPr bwMode="auto">
          <a:xfrm>
            <a:off x="3562350" y="3641726"/>
            <a:ext cx="528638" cy="195263"/>
          </a:xfrm>
          <a:custGeom>
            <a:avLst/>
            <a:gdLst>
              <a:gd name="T0" fmla="*/ 514350 w 333"/>
              <a:gd name="T1" fmla="*/ 195263 h 123"/>
              <a:gd name="T2" fmla="*/ 528638 w 333"/>
              <a:gd name="T3" fmla="*/ 169863 h 123"/>
              <a:gd name="T4" fmla="*/ 14288 w 333"/>
              <a:gd name="T5" fmla="*/ 0 h 123"/>
              <a:gd name="T6" fmla="*/ 0 w 333"/>
              <a:gd name="T7" fmla="*/ 26988 h 123"/>
              <a:gd name="T8" fmla="*/ 514350 w 333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98" name="Freeform 116"/>
          <p:cNvSpPr>
            <a:spLocks/>
          </p:cNvSpPr>
          <p:nvPr/>
        </p:nvSpPr>
        <p:spPr bwMode="auto">
          <a:xfrm>
            <a:off x="6477001" y="2747963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0 h 16"/>
              <a:gd name="T4" fmla="*/ 0 w 18"/>
              <a:gd name="T5" fmla="*/ 12700 h 16"/>
              <a:gd name="T6" fmla="*/ 0 w 18"/>
              <a:gd name="T7" fmla="*/ 12700 h 16"/>
              <a:gd name="T8" fmla="*/ 14288 w 18"/>
              <a:gd name="T9" fmla="*/ 25400 h 16"/>
              <a:gd name="T10" fmla="*/ 14288 w 18"/>
              <a:gd name="T11" fmla="*/ 12700 h 16"/>
              <a:gd name="T12" fmla="*/ 28575 w 18"/>
              <a:gd name="T13" fmla="*/ 0 h 16"/>
              <a:gd name="T14" fmla="*/ 14288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99" name="Freeform 117"/>
          <p:cNvSpPr>
            <a:spLocks/>
          </p:cNvSpPr>
          <p:nvPr/>
        </p:nvSpPr>
        <p:spPr bwMode="auto">
          <a:xfrm>
            <a:off x="6419850" y="2552701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00" name="Freeform 118"/>
          <p:cNvSpPr>
            <a:spLocks/>
          </p:cNvSpPr>
          <p:nvPr/>
        </p:nvSpPr>
        <p:spPr bwMode="auto">
          <a:xfrm>
            <a:off x="6419850" y="2552701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01" name="Freeform 119"/>
          <p:cNvSpPr>
            <a:spLocks/>
          </p:cNvSpPr>
          <p:nvPr/>
        </p:nvSpPr>
        <p:spPr bwMode="auto">
          <a:xfrm>
            <a:off x="5505451" y="4419601"/>
            <a:ext cx="257175" cy="233363"/>
          </a:xfrm>
          <a:custGeom>
            <a:avLst/>
            <a:gdLst>
              <a:gd name="T0" fmla="*/ 0 w 162"/>
              <a:gd name="T1" fmla="*/ 220663 h 147"/>
              <a:gd name="T2" fmla="*/ 28575 w 162"/>
              <a:gd name="T3" fmla="*/ 233363 h 147"/>
              <a:gd name="T4" fmla="*/ 257175 w 162"/>
              <a:gd name="T5" fmla="*/ 14288 h 147"/>
              <a:gd name="T6" fmla="*/ 257175 w 162"/>
              <a:gd name="T7" fmla="*/ 14288 h 147"/>
              <a:gd name="T8" fmla="*/ 228600 w 162"/>
              <a:gd name="T9" fmla="*/ 0 h 147"/>
              <a:gd name="T10" fmla="*/ 228600 w 162"/>
              <a:gd name="T11" fmla="*/ 0 h 147"/>
              <a:gd name="T12" fmla="*/ 0 w 162"/>
              <a:gd name="T13" fmla="*/ 220663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02" name="Freeform 120"/>
          <p:cNvSpPr>
            <a:spLocks/>
          </p:cNvSpPr>
          <p:nvPr/>
        </p:nvSpPr>
        <p:spPr bwMode="auto">
          <a:xfrm>
            <a:off x="5734050" y="4200526"/>
            <a:ext cx="228600" cy="233363"/>
          </a:xfrm>
          <a:custGeom>
            <a:avLst/>
            <a:gdLst>
              <a:gd name="T0" fmla="*/ 0 w 144"/>
              <a:gd name="T1" fmla="*/ 219075 h 147"/>
              <a:gd name="T2" fmla="*/ 28575 w 144"/>
              <a:gd name="T3" fmla="*/ 233363 h 147"/>
              <a:gd name="T4" fmla="*/ 228600 w 144"/>
              <a:gd name="T5" fmla="*/ 12700 h 147"/>
              <a:gd name="T6" fmla="*/ 228600 w 144"/>
              <a:gd name="T7" fmla="*/ 12700 h 147"/>
              <a:gd name="T8" fmla="*/ 200025 w 144"/>
              <a:gd name="T9" fmla="*/ 0 h 147"/>
              <a:gd name="T10" fmla="*/ 200025 w 144"/>
              <a:gd name="T11" fmla="*/ 0 h 147"/>
              <a:gd name="T12" fmla="*/ 0 w 144"/>
              <a:gd name="T13" fmla="*/ 21907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03" name="Freeform 121"/>
          <p:cNvSpPr>
            <a:spLocks/>
          </p:cNvSpPr>
          <p:nvPr/>
        </p:nvSpPr>
        <p:spPr bwMode="auto">
          <a:xfrm>
            <a:off x="5934076" y="3967163"/>
            <a:ext cx="200025" cy="246062"/>
          </a:xfrm>
          <a:custGeom>
            <a:avLst/>
            <a:gdLst>
              <a:gd name="T0" fmla="*/ 0 w 126"/>
              <a:gd name="T1" fmla="*/ 233362 h 155"/>
              <a:gd name="T2" fmla="*/ 28575 w 126"/>
              <a:gd name="T3" fmla="*/ 246062 h 155"/>
              <a:gd name="T4" fmla="*/ 200025 w 126"/>
              <a:gd name="T5" fmla="*/ 12700 h 155"/>
              <a:gd name="T6" fmla="*/ 200025 w 126"/>
              <a:gd name="T7" fmla="*/ 12700 h 155"/>
              <a:gd name="T8" fmla="*/ 171450 w 126"/>
              <a:gd name="T9" fmla="*/ 0 h 155"/>
              <a:gd name="T10" fmla="*/ 171450 w 126"/>
              <a:gd name="T11" fmla="*/ 0 h 155"/>
              <a:gd name="T12" fmla="*/ 0 w 126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04" name="Freeform 122"/>
          <p:cNvSpPr>
            <a:spLocks/>
          </p:cNvSpPr>
          <p:nvPr/>
        </p:nvSpPr>
        <p:spPr bwMode="auto">
          <a:xfrm>
            <a:off x="6105525" y="3733801"/>
            <a:ext cx="171450" cy="246063"/>
          </a:xfrm>
          <a:custGeom>
            <a:avLst/>
            <a:gdLst>
              <a:gd name="T0" fmla="*/ 0 w 108"/>
              <a:gd name="T1" fmla="*/ 233363 h 155"/>
              <a:gd name="T2" fmla="*/ 28575 w 108"/>
              <a:gd name="T3" fmla="*/ 246063 h 155"/>
              <a:gd name="T4" fmla="*/ 171450 w 108"/>
              <a:gd name="T5" fmla="*/ 12700 h 155"/>
              <a:gd name="T6" fmla="*/ 171450 w 108"/>
              <a:gd name="T7" fmla="*/ 12700 h 155"/>
              <a:gd name="T8" fmla="*/ 142875 w 108"/>
              <a:gd name="T9" fmla="*/ 0 h 155"/>
              <a:gd name="T10" fmla="*/ 142875 w 108"/>
              <a:gd name="T11" fmla="*/ 0 h 155"/>
              <a:gd name="T12" fmla="*/ 0 w 108"/>
              <a:gd name="T13" fmla="*/ 2333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05" name="Freeform 123"/>
          <p:cNvSpPr>
            <a:spLocks/>
          </p:cNvSpPr>
          <p:nvPr/>
        </p:nvSpPr>
        <p:spPr bwMode="auto">
          <a:xfrm>
            <a:off x="6248400" y="3500438"/>
            <a:ext cx="128588" cy="246062"/>
          </a:xfrm>
          <a:custGeom>
            <a:avLst/>
            <a:gdLst>
              <a:gd name="T0" fmla="*/ 0 w 81"/>
              <a:gd name="T1" fmla="*/ 233362 h 155"/>
              <a:gd name="T2" fmla="*/ 28575 w 81"/>
              <a:gd name="T3" fmla="*/ 246062 h 155"/>
              <a:gd name="T4" fmla="*/ 128588 w 81"/>
              <a:gd name="T5" fmla="*/ 12700 h 155"/>
              <a:gd name="T6" fmla="*/ 128588 w 81"/>
              <a:gd name="T7" fmla="*/ 12700 h 155"/>
              <a:gd name="T8" fmla="*/ 100013 w 81"/>
              <a:gd name="T9" fmla="*/ 0 h 155"/>
              <a:gd name="T10" fmla="*/ 100013 w 81"/>
              <a:gd name="T11" fmla="*/ 0 h 155"/>
              <a:gd name="T12" fmla="*/ 0 w 81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06" name="Freeform 124"/>
          <p:cNvSpPr>
            <a:spLocks/>
          </p:cNvSpPr>
          <p:nvPr/>
        </p:nvSpPr>
        <p:spPr bwMode="auto">
          <a:xfrm>
            <a:off x="6348413" y="3252788"/>
            <a:ext cx="100012" cy="260350"/>
          </a:xfrm>
          <a:custGeom>
            <a:avLst/>
            <a:gdLst>
              <a:gd name="T0" fmla="*/ 0 w 63"/>
              <a:gd name="T1" fmla="*/ 247650 h 164"/>
              <a:gd name="T2" fmla="*/ 28575 w 63"/>
              <a:gd name="T3" fmla="*/ 260350 h 164"/>
              <a:gd name="T4" fmla="*/ 100012 w 63"/>
              <a:gd name="T5" fmla="*/ 14288 h 164"/>
              <a:gd name="T6" fmla="*/ 100012 w 63"/>
              <a:gd name="T7" fmla="*/ 0 h 164"/>
              <a:gd name="T8" fmla="*/ 71437 w 63"/>
              <a:gd name="T9" fmla="*/ 0 h 164"/>
              <a:gd name="T10" fmla="*/ 71437 w 63"/>
              <a:gd name="T11" fmla="*/ 0 h 164"/>
              <a:gd name="T12" fmla="*/ 0 w 63"/>
              <a:gd name="T13" fmla="*/ 24765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07" name="Freeform 125"/>
          <p:cNvSpPr>
            <a:spLocks/>
          </p:cNvSpPr>
          <p:nvPr/>
        </p:nvSpPr>
        <p:spPr bwMode="auto">
          <a:xfrm>
            <a:off x="6419850" y="3006726"/>
            <a:ext cx="71438" cy="246063"/>
          </a:xfrm>
          <a:custGeom>
            <a:avLst/>
            <a:gdLst>
              <a:gd name="T0" fmla="*/ 0 w 45"/>
              <a:gd name="T1" fmla="*/ 246063 h 155"/>
              <a:gd name="T2" fmla="*/ 28575 w 45"/>
              <a:gd name="T3" fmla="*/ 246063 h 155"/>
              <a:gd name="T4" fmla="*/ 71438 w 45"/>
              <a:gd name="T5" fmla="*/ 0 h 155"/>
              <a:gd name="T6" fmla="*/ 71438 w 45"/>
              <a:gd name="T7" fmla="*/ 0 h 155"/>
              <a:gd name="T8" fmla="*/ 42863 w 45"/>
              <a:gd name="T9" fmla="*/ 0 h 155"/>
              <a:gd name="T10" fmla="*/ 42863 w 45"/>
              <a:gd name="T11" fmla="*/ 0 h 155"/>
              <a:gd name="T12" fmla="*/ 0 w 45"/>
              <a:gd name="T13" fmla="*/ 2460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08" name="Rectangle 126"/>
          <p:cNvSpPr>
            <a:spLocks noChangeArrowheads="1"/>
          </p:cNvSpPr>
          <p:nvPr/>
        </p:nvSpPr>
        <p:spPr bwMode="auto">
          <a:xfrm>
            <a:off x="6462714" y="2747963"/>
            <a:ext cx="28575" cy="258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09" name="Freeform 127"/>
          <p:cNvSpPr>
            <a:spLocks/>
          </p:cNvSpPr>
          <p:nvPr/>
        </p:nvSpPr>
        <p:spPr bwMode="auto">
          <a:xfrm>
            <a:off x="8462964" y="5199063"/>
            <a:ext cx="14287" cy="12700"/>
          </a:xfrm>
          <a:custGeom>
            <a:avLst/>
            <a:gdLst>
              <a:gd name="T0" fmla="*/ 0 w 9"/>
              <a:gd name="T1" fmla="*/ 12700 h 8"/>
              <a:gd name="T2" fmla="*/ 14287 w 9"/>
              <a:gd name="T3" fmla="*/ 12700 h 8"/>
              <a:gd name="T4" fmla="*/ 14287 w 9"/>
              <a:gd name="T5" fmla="*/ 12700 h 8"/>
              <a:gd name="T6" fmla="*/ 14287 w 9"/>
              <a:gd name="T7" fmla="*/ 0 h 8"/>
              <a:gd name="T8" fmla="*/ 14287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12700 h 8"/>
              <a:gd name="T16" fmla="*/ 0 w 9"/>
              <a:gd name="T17" fmla="*/ 12700 h 8"/>
              <a:gd name="T18" fmla="*/ 0 w 9"/>
              <a:gd name="T19" fmla="*/ 12700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10" name="Freeform 128"/>
          <p:cNvSpPr>
            <a:spLocks/>
          </p:cNvSpPr>
          <p:nvPr/>
        </p:nvSpPr>
        <p:spPr bwMode="auto">
          <a:xfrm>
            <a:off x="8405813" y="5199064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11" name="Freeform 129"/>
          <p:cNvSpPr>
            <a:spLocks/>
          </p:cNvSpPr>
          <p:nvPr/>
        </p:nvSpPr>
        <p:spPr bwMode="auto">
          <a:xfrm>
            <a:off x="8405813" y="5199064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12" name="Freeform 130"/>
          <p:cNvSpPr>
            <a:spLocks/>
          </p:cNvSpPr>
          <p:nvPr/>
        </p:nvSpPr>
        <p:spPr bwMode="auto">
          <a:xfrm>
            <a:off x="8534400" y="2825750"/>
            <a:ext cx="114300" cy="311150"/>
          </a:xfrm>
          <a:custGeom>
            <a:avLst/>
            <a:gdLst>
              <a:gd name="T0" fmla="*/ 28575 w 72"/>
              <a:gd name="T1" fmla="*/ 0 h 196"/>
              <a:gd name="T2" fmla="*/ 0 w 72"/>
              <a:gd name="T3" fmla="*/ 12700 h 196"/>
              <a:gd name="T4" fmla="*/ 85725 w 72"/>
              <a:gd name="T5" fmla="*/ 311150 h 196"/>
              <a:gd name="T6" fmla="*/ 85725 w 72"/>
              <a:gd name="T7" fmla="*/ 298450 h 196"/>
              <a:gd name="T8" fmla="*/ 114300 w 72"/>
              <a:gd name="T9" fmla="*/ 298450 h 196"/>
              <a:gd name="T10" fmla="*/ 114300 w 72"/>
              <a:gd name="T11" fmla="*/ 298450 h 196"/>
              <a:gd name="T12" fmla="*/ 28575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13" name="Freeform 131"/>
          <p:cNvSpPr>
            <a:spLocks/>
          </p:cNvSpPr>
          <p:nvPr/>
        </p:nvSpPr>
        <p:spPr bwMode="auto">
          <a:xfrm>
            <a:off x="8620126" y="3124200"/>
            <a:ext cx="85725" cy="298450"/>
          </a:xfrm>
          <a:custGeom>
            <a:avLst/>
            <a:gdLst>
              <a:gd name="T0" fmla="*/ 28575 w 54"/>
              <a:gd name="T1" fmla="*/ 0 h 188"/>
              <a:gd name="T2" fmla="*/ 0 w 54"/>
              <a:gd name="T3" fmla="*/ 0 h 188"/>
              <a:gd name="T4" fmla="*/ 57150 w 54"/>
              <a:gd name="T5" fmla="*/ 298450 h 188"/>
              <a:gd name="T6" fmla="*/ 57150 w 54"/>
              <a:gd name="T7" fmla="*/ 298450 h 188"/>
              <a:gd name="T8" fmla="*/ 85725 w 54"/>
              <a:gd name="T9" fmla="*/ 298450 h 188"/>
              <a:gd name="T10" fmla="*/ 85725 w 54"/>
              <a:gd name="T11" fmla="*/ 298450 h 188"/>
              <a:gd name="T12" fmla="*/ 28575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14" name="Freeform 132"/>
          <p:cNvSpPr>
            <a:spLocks/>
          </p:cNvSpPr>
          <p:nvPr/>
        </p:nvSpPr>
        <p:spPr bwMode="auto">
          <a:xfrm>
            <a:off x="8677276" y="3422651"/>
            <a:ext cx="42863" cy="595313"/>
          </a:xfrm>
          <a:custGeom>
            <a:avLst/>
            <a:gdLst>
              <a:gd name="T0" fmla="*/ 28575 w 27"/>
              <a:gd name="T1" fmla="*/ 0 h 375"/>
              <a:gd name="T2" fmla="*/ 0 w 27"/>
              <a:gd name="T3" fmla="*/ 0 h 375"/>
              <a:gd name="T4" fmla="*/ 14288 w 27"/>
              <a:gd name="T5" fmla="*/ 595313 h 375"/>
              <a:gd name="T6" fmla="*/ 14288 w 27"/>
              <a:gd name="T7" fmla="*/ 595313 h 375"/>
              <a:gd name="T8" fmla="*/ 42863 w 27"/>
              <a:gd name="T9" fmla="*/ 595313 h 375"/>
              <a:gd name="T10" fmla="*/ 42863 w 27"/>
              <a:gd name="T11" fmla="*/ 595313 h 375"/>
              <a:gd name="T12" fmla="*/ 28575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15" name="Freeform 133"/>
          <p:cNvSpPr>
            <a:spLocks/>
          </p:cNvSpPr>
          <p:nvPr/>
        </p:nvSpPr>
        <p:spPr bwMode="auto">
          <a:xfrm>
            <a:off x="8620126" y="4017963"/>
            <a:ext cx="100013" cy="609600"/>
          </a:xfrm>
          <a:custGeom>
            <a:avLst/>
            <a:gdLst>
              <a:gd name="T0" fmla="*/ 100013 w 63"/>
              <a:gd name="T1" fmla="*/ 0 h 384"/>
              <a:gd name="T2" fmla="*/ 71438 w 63"/>
              <a:gd name="T3" fmla="*/ 0 h 384"/>
              <a:gd name="T4" fmla="*/ 0 w 63"/>
              <a:gd name="T5" fmla="*/ 596900 h 384"/>
              <a:gd name="T6" fmla="*/ 0 w 63"/>
              <a:gd name="T7" fmla="*/ 596900 h 384"/>
              <a:gd name="T8" fmla="*/ 28575 w 63"/>
              <a:gd name="T9" fmla="*/ 609600 h 384"/>
              <a:gd name="T10" fmla="*/ 28575 w 63"/>
              <a:gd name="T11" fmla="*/ 596900 h 384"/>
              <a:gd name="T12" fmla="*/ 10001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16" name="Freeform 134"/>
          <p:cNvSpPr>
            <a:spLocks/>
          </p:cNvSpPr>
          <p:nvPr/>
        </p:nvSpPr>
        <p:spPr bwMode="auto">
          <a:xfrm>
            <a:off x="8448676" y="4614863"/>
            <a:ext cx="200025" cy="596900"/>
          </a:xfrm>
          <a:custGeom>
            <a:avLst/>
            <a:gdLst>
              <a:gd name="T0" fmla="*/ 200025 w 126"/>
              <a:gd name="T1" fmla="*/ 12700 h 376"/>
              <a:gd name="T2" fmla="*/ 171450 w 126"/>
              <a:gd name="T3" fmla="*/ 0 h 376"/>
              <a:gd name="T4" fmla="*/ 0 w 126"/>
              <a:gd name="T5" fmla="*/ 584200 h 376"/>
              <a:gd name="T6" fmla="*/ 28575 w 126"/>
              <a:gd name="T7" fmla="*/ 596900 h 376"/>
              <a:gd name="T8" fmla="*/ 200025 w 126"/>
              <a:gd name="T9" fmla="*/ 12700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17" name="Oval 135"/>
          <p:cNvSpPr>
            <a:spLocks noChangeArrowheads="1"/>
          </p:cNvSpPr>
          <p:nvPr/>
        </p:nvSpPr>
        <p:spPr bwMode="auto">
          <a:xfrm>
            <a:off x="8148638" y="2592389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18" name="Oval 136"/>
          <p:cNvSpPr>
            <a:spLocks noChangeArrowheads="1"/>
          </p:cNvSpPr>
          <p:nvPr/>
        </p:nvSpPr>
        <p:spPr bwMode="auto">
          <a:xfrm>
            <a:off x="8148638" y="2593976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19" name="Rectangle 137"/>
          <p:cNvSpPr>
            <a:spLocks noChangeArrowheads="1"/>
          </p:cNvSpPr>
          <p:nvPr/>
        </p:nvSpPr>
        <p:spPr bwMode="auto">
          <a:xfrm>
            <a:off x="8320089" y="2708275"/>
            <a:ext cx="40716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JFK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0620" name="Freeform 138"/>
          <p:cNvSpPr>
            <a:spLocks/>
          </p:cNvSpPr>
          <p:nvPr/>
        </p:nvSpPr>
        <p:spPr bwMode="auto">
          <a:xfrm>
            <a:off x="5948364" y="4964114"/>
            <a:ext cx="28575" cy="26987"/>
          </a:xfrm>
          <a:custGeom>
            <a:avLst/>
            <a:gdLst>
              <a:gd name="T0" fmla="*/ 14288 w 18"/>
              <a:gd name="T1" fmla="*/ 0 h 17"/>
              <a:gd name="T2" fmla="*/ 0 w 18"/>
              <a:gd name="T3" fmla="*/ 14287 h 17"/>
              <a:gd name="T4" fmla="*/ 14288 w 18"/>
              <a:gd name="T5" fmla="*/ 14287 h 17"/>
              <a:gd name="T6" fmla="*/ 14288 w 18"/>
              <a:gd name="T7" fmla="*/ 26987 h 17"/>
              <a:gd name="T8" fmla="*/ 28575 w 18"/>
              <a:gd name="T9" fmla="*/ 14287 h 17"/>
              <a:gd name="T10" fmla="*/ 28575 w 18"/>
              <a:gd name="T11" fmla="*/ 14287 h 17"/>
              <a:gd name="T12" fmla="*/ 28575 w 18"/>
              <a:gd name="T13" fmla="*/ 0 h 17"/>
              <a:gd name="T14" fmla="*/ 14288 w 18"/>
              <a:gd name="T15" fmla="*/ 0 h 17"/>
              <a:gd name="T16" fmla="*/ 14288 w 18"/>
              <a:gd name="T17" fmla="*/ 0 h 17"/>
              <a:gd name="T18" fmla="*/ 14288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21" name="Freeform 139"/>
          <p:cNvSpPr>
            <a:spLocks/>
          </p:cNvSpPr>
          <p:nvPr/>
        </p:nvSpPr>
        <p:spPr bwMode="auto">
          <a:xfrm>
            <a:off x="5819775" y="4822826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22" name="Freeform 140"/>
          <p:cNvSpPr>
            <a:spLocks/>
          </p:cNvSpPr>
          <p:nvPr/>
        </p:nvSpPr>
        <p:spPr bwMode="auto">
          <a:xfrm>
            <a:off x="5819775" y="4822826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23" name="Freeform 141"/>
          <p:cNvSpPr>
            <a:spLocks/>
          </p:cNvSpPr>
          <p:nvPr/>
        </p:nvSpPr>
        <p:spPr bwMode="auto">
          <a:xfrm>
            <a:off x="8034339" y="5626100"/>
            <a:ext cx="357187" cy="65088"/>
          </a:xfrm>
          <a:custGeom>
            <a:avLst/>
            <a:gdLst>
              <a:gd name="T0" fmla="*/ 357187 w 225"/>
              <a:gd name="T1" fmla="*/ 25400 h 41"/>
              <a:gd name="T2" fmla="*/ 357187 w 225"/>
              <a:gd name="T3" fmla="*/ 0 h 41"/>
              <a:gd name="T4" fmla="*/ 0 w 225"/>
              <a:gd name="T5" fmla="*/ 39688 h 41"/>
              <a:gd name="T6" fmla="*/ 0 w 225"/>
              <a:gd name="T7" fmla="*/ 39688 h 41"/>
              <a:gd name="T8" fmla="*/ 0 w 225"/>
              <a:gd name="T9" fmla="*/ 65088 h 41"/>
              <a:gd name="T10" fmla="*/ 0 w 225"/>
              <a:gd name="T11" fmla="*/ 65088 h 41"/>
              <a:gd name="T12" fmla="*/ 357187 w 225"/>
              <a:gd name="T13" fmla="*/ 25400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24" name="Freeform 142"/>
          <p:cNvSpPr>
            <a:spLocks/>
          </p:cNvSpPr>
          <p:nvPr/>
        </p:nvSpPr>
        <p:spPr bwMode="auto">
          <a:xfrm>
            <a:off x="7677150" y="5665788"/>
            <a:ext cx="357188" cy="25400"/>
          </a:xfrm>
          <a:custGeom>
            <a:avLst/>
            <a:gdLst>
              <a:gd name="T0" fmla="*/ 357188 w 225"/>
              <a:gd name="T1" fmla="*/ 25400 h 16"/>
              <a:gd name="T2" fmla="*/ 357188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25400 h 16"/>
              <a:gd name="T10" fmla="*/ 0 w 225"/>
              <a:gd name="T11" fmla="*/ 25400 h 16"/>
              <a:gd name="T12" fmla="*/ 357188 w 225"/>
              <a:gd name="T13" fmla="*/ 2540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25" name="Freeform 143"/>
          <p:cNvSpPr>
            <a:spLocks/>
          </p:cNvSpPr>
          <p:nvPr/>
        </p:nvSpPr>
        <p:spPr bwMode="auto">
          <a:xfrm>
            <a:off x="7334250" y="5626100"/>
            <a:ext cx="342900" cy="65088"/>
          </a:xfrm>
          <a:custGeom>
            <a:avLst/>
            <a:gdLst>
              <a:gd name="T0" fmla="*/ 342900 w 216"/>
              <a:gd name="T1" fmla="*/ 65088 h 41"/>
              <a:gd name="T2" fmla="*/ 342900 w 216"/>
              <a:gd name="T3" fmla="*/ 39688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25400 h 41"/>
              <a:gd name="T10" fmla="*/ 0 w 216"/>
              <a:gd name="T11" fmla="*/ 25400 h 41"/>
              <a:gd name="T12" fmla="*/ 342900 w 216"/>
              <a:gd name="T13" fmla="*/ 650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26" name="Freeform 144"/>
          <p:cNvSpPr>
            <a:spLocks/>
          </p:cNvSpPr>
          <p:nvPr/>
        </p:nvSpPr>
        <p:spPr bwMode="auto">
          <a:xfrm>
            <a:off x="7005638" y="5561014"/>
            <a:ext cx="328612" cy="90487"/>
          </a:xfrm>
          <a:custGeom>
            <a:avLst/>
            <a:gdLst>
              <a:gd name="T0" fmla="*/ 328612 w 207"/>
              <a:gd name="T1" fmla="*/ 90487 h 57"/>
              <a:gd name="T2" fmla="*/ 328612 w 207"/>
              <a:gd name="T3" fmla="*/ 65087 h 57"/>
              <a:gd name="T4" fmla="*/ 0 w 207"/>
              <a:gd name="T5" fmla="*/ 0 h 57"/>
              <a:gd name="T6" fmla="*/ 14287 w 207"/>
              <a:gd name="T7" fmla="*/ 0 h 57"/>
              <a:gd name="T8" fmla="*/ 0 w 207"/>
              <a:gd name="T9" fmla="*/ 26987 h 57"/>
              <a:gd name="T10" fmla="*/ 0 w 207"/>
              <a:gd name="T11" fmla="*/ 26987 h 57"/>
              <a:gd name="T12" fmla="*/ 328612 w 207"/>
              <a:gd name="T13" fmla="*/ 9048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27" name="Freeform 145"/>
          <p:cNvSpPr>
            <a:spLocks/>
          </p:cNvSpPr>
          <p:nvPr/>
        </p:nvSpPr>
        <p:spPr bwMode="auto">
          <a:xfrm>
            <a:off x="6705601" y="5457826"/>
            <a:ext cx="314325" cy="130175"/>
          </a:xfrm>
          <a:custGeom>
            <a:avLst/>
            <a:gdLst>
              <a:gd name="T0" fmla="*/ 300038 w 198"/>
              <a:gd name="T1" fmla="*/ 130175 h 82"/>
              <a:gd name="T2" fmla="*/ 314325 w 198"/>
              <a:gd name="T3" fmla="*/ 103188 h 82"/>
              <a:gd name="T4" fmla="*/ 14288 w 198"/>
              <a:gd name="T5" fmla="*/ 0 h 82"/>
              <a:gd name="T6" fmla="*/ 14288 w 198"/>
              <a:gd name="T7" fmla="*/ 0 h 82"/>
              <a:gd name="T8" fmla="*/ 0 w 198"/>
              <a:gd name="T9" fmla="*/ 25400 h 82"/>
              <a:gd name="T10" fmla="*/ 0 w 198"/>
              <a:gd name="T11" fmla="*/ 25400 h 82"/>
              <a:gd name="T12" fmla="*/ 300038 w 198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28" name="Freeform 146"/>
          <p:cNvSpPr>
            <a:spLocks/>
          </p:cNvSpPr>
          <p:nvPr/>
        </p:nvSpPr>
        <p:spPr bwMode="auto">
          <a:xfrm>
            <a:off x="6419850" y="5327651"/>
            <a:ext cx="300038" cy="155575"/>
          </a:xfrm>
          <a:custGeom>
            <a:avLst/>
            <a:gdLst>
              <a:gd name="T0" fmla="*/ 285750 w 189"/>
              <a:gd name="T1" fmla="*/ 155575 h 98"/>
              <a:gd name="T2" fmla="*/ 300038 w 189"/>
              <a:gd name="T3" fmla="*/ 130175 h 98"/>
              <a:gd name="T4" fmla="*/ 14288 w 189"/>
              <a:gd name="T5" fmla="*/ 0 h 98"/>
              <a:gd name="T6" fmla="*/ 14288 w 189"/>
              <a:gd name="T7" fmla="*/ 0 h 98"/>
              <a:gd name="T8" fmla="*/ 0 w 189"/>
              <a:gd name="T9" fmla="*/ 26988 h 98"/>
              <a:gd name="T10" fmla="*/ 0 w 189"/>
              <a:gd name="T11" fmla="*/ 26988 h 98"/>
              <a:gd name="T12" fmla="*/ 285750 w 189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29" name="Freeform 147"/>
          <p:cNvSpPr>
            <a:spLocks/>
          </p:cNvSpPr>
          <p:nvPr/>
        </p:nvSpPr>
        <p:spPr bwMode="auto">
          <a:xfrm>
            <a:off x="6162676" y="5159376"/>
            <a:ext cx="271463" cy="195263"/>
          </a:xfrm>
          <a:custGeom>
            <a:avLst/>
            <a:gdLst>
              <a:gd name="T0" fmla="*/ 257175 w 171"/>
              <a:gd name="T1" fmla="*/ 195263 h 123"/>
              <a:gd name="T2" fmla="*/ 271463 w 171"/>
              <a:gd name="T3" fmla="*/ 168275 h 123"/>
              <a:gd name="T4" fmla="*/ 28575 w 171"/>
              <a:gd name="T5" fmla="*/ 0 h 123"/>
              <a:gd name="T6" fmla="*/ 28575 w 171"/>
              <a:gd name="T7" fmla="*/ 12700 h 123"/>
              <a:gd name="T8" fmla="*/ 0 w 171"/>
              <a:gd name="T9" fmla="*/ 25400 h 123"/>
              <a:gd name="T10" fmla="*/ 14288 w 171"/>
              <a:gd name="T11" fmla="*/ 25400 h 123"/>
              <a:gd name="T12" fmla="*/ 257175 w 171"/>
              <a:gd name="T13" fmla="*/ 19526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30" name="Freeform 148"/>
          <p:cNvSpPr>
            <a:spLocks/>
          </p:cNvSpPr>
          <p:nvPr/>
        </p:nvSpPr>
        <p:spPr bwMode="auto">
          <a:xfrm>
            <a:off x="5948364" y="4964113"/>
            <a:ext cx="242887" cy="220662"/>
          </a:xfrm>
          <a:custGeom>
            <a:avLst/>
            <a:gdLst>
              <a:gd name="T0" fmla="*/ 214312 w 153"/>
              <a:gd name="T1" fmla="*/ 220662 h 139"/>
              <a:gd name="T2" fmla="*/ 242887 w 153"/>
              <a:gd name="T3" fmla="*/ 207962 h 139"/>
              <a:gd name="T4" fmla="*/ 28575 w 153"/>
              <a:gd name="T5" fmla="*/ 0 h 139"/>
              <a:gd name="T6" fmla="*/ 0 w 153"/>
              <a:gd name="T7" fmla="*/ 14287 h 139"/>
              <a:gd name="T8" fmla="*/ 214312 w 153"/>
              <a:gd name="T9" fmla="*/ 220662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631" name="Oval 149"/>
          <p:cNvSpPr>
            <a:spLocks noChangeArrowheads="1"/>
          </p:cNvSpPr>
          <p:nvPr/>
        </p:nvSpPr>
        <p:spPr bwMode="auto">
          <a:xfrm>
            <a:off x="8734425" y="1503364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32" name="Oval 150"/>
          <p:cNvSpPr>
            <a:spLocks noChangeArrowheads="1"/>
          </p:cNvSpPr>
          <p:nvPr/>
        </p:nvSpPr>
        <p:spPr bwMode="auto">
          <a:xfrm>
            <a:off x="8734425" y="1504951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33" name="Rectangle 151"/>
          <p:cNvSpPr>
            <a:spLocks noChangeArrowheads="1"/>
          </p:cNvSpPr>
          <p:nvPr/>
        </p:nvSpPr>
        <p:spPr bwMode="auto">
          <a:xfrm>
            <a:off x="8877301" y="1619250"/>
            <a:ext cx="47448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BOS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0634" name="Oval 152"/>
          <p:cNvSpPr>
            <a:spLocks noChangeArrowheads="1"/>
          </p:cNvSpPr>
          <p:nvPr/>
        </p:nvSpPr>
        <p:spPr bwMode="auto">
          <a:xfrm>
            <a:off x="7991475" y="5418139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35" name="Oval 153"/>
          <p:cNvSpPr>
            <a:spLocks noChangeArrowheads="1"/>
          </p:cNvSpPr>
          <p:nvPr/>
        </p:nvSpPr>
        <p:spPr bwMode="auto">
          <a:xfrm>
            <a:off x="7991475" y="5421314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36" name="Rectangle 154"/>
          <p:cNvSpPr>
            <a:spLocks noChangeArrowheads="1"/>
          </p:cNvSpPr>
          <p:nvPr/>
        </p:nvSpPr>
        <p:spPr bwMode="auto">
          <a:xfrm>
            <a:off x="8134351" y="5521325"/>
            <a:ext cx="47448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MIA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0637" name="Oval 155"/>
          <p:cNvSpPr>
            <a:spLocks noChangeArrowheads="1"/>
          </p:cNvSpPr>
          <p:nvPr/>
        </p:nvSpPr>
        <p:spPr bwMode="auto">
          <a:xfrm>
            <a:off x="6076950" y="2085976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38" name="Oval 156"/>
          <p:cNvSpPr>
            <a:spLocks noChangeArrowheads="1"/>
          </p:cNvSpPr>
          <p:nvPr/>
        </p:nvSpPr>
        <p:spPr bwMode="auto">
          <a:xfrm>
            <a:off x="6076950" y="2089151"/>
            <a:ext cx="800100" cy="434975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39" name="Rectangle 157"/>
          <p:cNvSpPr>
            <a:spLocks noChangeArrowheads="1"/>
          </p:cNvSpPr>
          <p:nvPr/>
        </p:nvSpPr>
        <p:spPr bwMode="auto">
          <a:xfrm>
            <a:off x="6191250" y="2201863"/>
            <a:ext cx="51456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ORD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0640" name="Oval 158"/>
          <p:cNvSpPr>
            <a:spLocks noChangeArrowheads="1"/>
          </p:cNvSpPr>
          <p:nvPr/>
        </p:nvSpPr>
        <p:spPr bwMode="auto">
          <a:xfrm>
            <a:off x="2647950" y="4667250"/>
            <a:ext cx="800100" cy="4397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41" name="Oval 159"/>
          <p:cNvSpPr>
            <a:spLocks noChangeArrowheads="1"/>
          </p:cNvSpPr>
          <p:nvPr/>
        </p:nvSpPr>
        <p:spPr bwMode="auto">
          <a:xfrm>
            <a:off x="2647950" y="4668838"/>
            <a:ext cx="800100" cy="436562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42" name="Rectangle 160"/>
          <p:cNvSpPr>
            <a:spLocks noChangeArrowheads="1"/>
          </p:cNvSpPr>
          <p:nvPr/>
        </p:nvSpPr>
        <p:spPr bwMode="auto">
          <a:xfrm>
            <a:off x="2776538" y="4783138"/>
            <a:ext cx="50174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LAX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0643" name="Oval 161"/>
          <p:cNvSpPr>
            <a:spLocks noChangeArrowheads="1"/>
          </p:cNvSpPr>
          <p:nvPr/>
        </p:nvSpPr>
        <p:spPr bwMode="auto">
          <a:xfrm>
            <a:off x="5119689" y="4419601"/>
            <a:ext cx="814387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44" name="Oval 162"/>
          <p:cNvSpPr>
            <a:spLocks noChangeArrowheads="1"/>
          </p:cNvSpPr>
          <p:nvPr/>
        </p:nvSpPr>
        <p:spPr bwMode="auto">
          <a:xfrm>
            <a:off x="5119689" y="4422776"/>
            <a:ext cx="814387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45" name="Rectangle 163"/>
          <p:cNvSpPr>
            <a:spLocks noChangeArrowheads="1"/>
          </p:cNvSpPr>
          <p:nvPr/>
        </p:nvSpPr>
        <p:spPr bwMode="auto">
          <a:xfrm>
            <a:off x="5233989" y="4537075"/>
            <a:ext cx="54181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DFW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0646" name="Oval 164"/>
          <p:cNvSpPr>
            <a:spLocks noChangeArrowheads="1"/>
          </p:cNvSpPr>
          <p:nvPr/>
        </p:nvSpPr>
        <p:spPr bwMode="auto">
          <a:xfrm>
            <a:off x="2462213" y="3370264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47" name="Oval 165"/>
          <p:cNvSpPr>
            <a:spLocks noChangeArrowheads="1"/>
          </p:cNvSpPr>
          <p:nvPr/>
        </p:nvSpPr>
        <p:spPr bwMode="auto">
          <a:xfrm>
            <a:off x="2462213" y="3373439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48" name="Rectangle 166"/>
          <p:cNvSpPr>
            <a:spLocks noChangeArrowheads="1"/>
          </p:cNvSpPr>
          <p:nvPr/>
        </p:nvSpPr>
        <p:spPr bwMode="auto">
          <a:xfrm>
            <a:off x="2605089" y="3486150"/>
            <a:ext cx="44884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SFO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0649" name="Rectangle 167"/>
          <p:cNvSpPr>
            <a:spLocks noChangeArrowheads="1"/>
          </p:cNvSpPr>
          <p:nvPr/>
        </p:nvSpPr>
        <p:spPr bwMode="auto">
          <a:xfrm>
            <a:off x="2390775" y="2890838"/>
            <a:ext cx="400050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50" name="Rectangle 168"/>
          <p:cNvSpPr>
            <a:spLocks noChangeArrowheads="1"/>
          </p:cNvSpPr>
          <p:nvPr/>
        </p:nvSpPr>
        <p:spPr bwMode="auto">
          <a:xfrm>
            <a:off x="2362201" y="2916239"/>
            <a:ext cx="385763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51" name="Rectangle 169"/>
          <p:cNvSpPr>
            <a:spLocks noChangeArrowheads="1"/>
          </p:cNvSpPr>
          <p:nvPr/>
        </p:nvSpPr>
        <p:spPr bwMode="auto">
          <a:xfrm>
            <a:off x="2362201" y="2917826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52" name="Rectangle 170"/>
          <p:cNvSpPr>
            <a:spLocks noChangeArrowheads="1"/>
          </p:cNvSpPr>
          <p:nvPr/>
        </p:nvSpPr>
        <p:spPr bwMode="auto">
          <a:xfrm>
            <a:off x="2433638" y="2878138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0653" name="Rectangle 171"/>
          <p:cNvSpPr>
            <a:spLocks noChangeArrowheads="1"/>
          </p:cNvSpPr>
          <p:nvPr/>
        </p:nvSpPr>
        <p:spPr bwMode="auto">
          <a:xfrm>
            <a:off x="2576513" y="3033713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0654" name="Rectangle 172"/>
          <p:cNvSpPr>
            <a:spLocks noChangeArrowheads="1"/>
          </p:cNvSpPr>
          <p:nvPr/>
        </p:nvSpPr>
        <p:spPr bwMode="auto">
          <a:xfrm>
            <a:off x="2405063" y="5199063"/>
            <a:ext cx="400050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55" name="Rectangle 173"/>
          <p:cNvSpPr>
            <a:spLocks noChangeArrowheads="1"/>
          </p:cNvSpPr>
          <p:nvPr/>
        </p:nvSpPr>
        <p:spPr bwMode="auto">
          <a:xfrm>
            <a:off x="2376488" y="522446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56" name="Rectangle 174"/>
          <p:cNvSpPr>
            <a:spLocks noChangeArrowheads="1"/>
          </p:cNvSpPr>
          <p:nvPr/>
        </p:nvSpPr>
        <p:spPr bwMode="auto">
          <a:xfrm>
            <a:off x="2376488" y="5226051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57" name="Rectangle 175"/>
          <p:cNvSpPr>
            <a:spLocks noChangeArrowheads="1"/>
          </p:cNvSpPr>
          <p:nvPr/>
        </p:nvSpPr>
        <p:spPr bwMode="auto">
          <a:xfrm>
            <a:off x="2447925" y="518636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0658" name="Rectangle 176"/>
          <p:cNvSpPr>
            <a:spLocks noChangeArrowheads="1"/>
          </p:cNvSpPr>
          <p:nvPr/>
        </p:nvSpPr>
        <p:spPr bwMode="auto">
          <a:xfrm>
            <a:off x="2590800" y="5341938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0659" name="Rectangle 177"/>
          <p:cNvSpPr>
            <a:spLocks noChangeArrowheads="1"/>
          </p:cNvSpPr>
          <p:nvPr/>
        </p:nvSpPr>
        <p:spPr bwMode="auto">
          <a:xfrm>
            <a:off x="5176838" y="4978400"/>
            <a:ext cx="400050" cy="3619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60" name="Rectangle 178"/>
          <p:cNvSpPr>
            <a:spLocks noChangeArrowheads="1"/>
          </p:cNvSpPr>
          <p:nvPr/>
        </p:nvSpPr>
        <p:spPr bwMode="auto">
          <a:xfrm>
            <a:off x="5133975" y="5003800"/>
            <a:ext cx="400050" cy="363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61" name="Rectangle 179"/>
          <p:cNvSpPr>
            <a:spLocks noChangeArrowheads="1"/>
          </p:cNvSpPr>
          <p:nvPr/>
        </p:nvSpPr>
        <p:spPr bwMode="auto">
          <a:xfrm>
            <a:off x="5133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62" name="Rectangle 180"/>
          <p:cNvSpPr>
            <a:spLocks noChangeArrowheads="1"/>
          </p:cNvSpPr>
          <p:nvPr/>
        </p:nvSpPr>
        <p:spPr bwMode="auto">
          <a:xfrm>
            <a:off x="5219700" y="4978400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0663" name="Rectangle 181"/>
          <p:cNvSpPr>
            <a:spLocks noChangeArrowheads="1"/>
          </p:cNvSpPr>
          <p:nvPr/>
        </p:nvSpPr>
        <p:spPr bwMode="auto">
          <a:xfrm>
            <a:off x="5362575" y="512127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0664" name="Rectangle 182"/>
          <p:cNvSpPr>
            <a:spLocks noChangeArrowheads="1"/>
          </p:cNvSpPr>
          <p:nvPr/>
        </p:nvSpPr>
        <p:spPr bwMode="auto">
          <a:xfrm>
            <a:off x="7034213" y="2112963"/>
            <a:ext cx="385762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65" name="Rectangle 183"/>
          <p:cNvSpPr>
            <a:spLocks noChangeArrowheads="1"/>
          </p:cNvSpPr>
          <p:nvPr/>
        </p:nvSpPr>
        <p:spPr bwMode="auto">
          <a:xfrm>
            <a:off x="6991351" y="2138364"/>
            <a:ext cx="385763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66" name="Rectangle 184"/>
          <p:cNvSpPr>
            <a:spLocks noChangeArrowheads="1"/>
          </p:cNvSpPr>
          <p:nvPr/>
        </p:nvSpPr>
        <p:spPr bwMode="auto">
          <a:xfrm>
            <a:off x="6991351" y="2139951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67" name="Rectangle 185"/>
          <p:cNvSpPr>
            <a:spLocks noChangeArrowheads="1"/>
          </p:cNvSpPr>
          <p:nvPr/>
        </p:nvSpPr>
        <p:spPr bwMode="auto">
          <a:xfrm>
            <a:off x="7062788" y="210026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0668" name="Rectangle 186"/>
          <p:cNvSpPr>
            <a:spLocks noChangeArrowheads="1"/>
          </p:cNvSpPr>
          <p:nvPr/>
        </p:nvSpPr>
        <p:spPr bwMode="auto">
          <a:xfrm>
            <a:off x="7205663" y="2255838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0669" name="Rectangle 187"/>
          <p:cNvSpPr>
            <a:spLocks noChangeArrowheads="1"/>
          </p:cNvSpPr>
          <p:nvPr/>
        </p:nvSpPr>
        <p:spPr bwMode="auto">
          <a:xfrm>
            <a:off x="7920038" y="5962650"/>
            <a:ext cx="400050" cy="3635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70" name="Rectangle 188"/>
          <p:cNvSpPr>
            <a:spLocks noChangeArrowheads="1"/>
          </p:cNvSpPr>
          <p:nvPr/>
        </p:nvSpPr>
        <p:spPr bwMode="auto">
          <a:xfrm>
            <a:off x="7877175" y="6002338"/>
            <a:ext cx="400050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71" name="Rectangle 189"/>
          <p:cNvSpPr>
            <a:spLocks noChangeArrowheads="1"/>
          </p:cNvSpPr>
          <p:nvPr/>
        </p:nvSpPr>
        <p:spPr bwMode="auto">
          <a:xfrm>
            <a:off x="7877175" y="6003926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72" name="Rectangle 190"/>
          <p:cNvSpPr>
            <a:spLocks noChangeArrowheads="1"/>
          </p:cNvSpPr>
          <p:nvPr/>
        </p:nvSpPr>
        <p:spPr bwMode="auto">
          <a:xfrm>
            <a:off x="7948613" y="5964238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0673" name="Rectangle 191"/>
          <p:cNvSpPr>
            <a:spLocks noChangeArrowheads="1"/>
          </p:cNvSpPr>
          <p:nvPr/>
        </p:nvSpPr>
        <p:spPr bwMode="auto">
          <a:xfrm>
            <a:off x="8105775" y="610552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0674" name="Rectangle 192"/>
          <p:cNvSpPr>
            <a:spLocks noChangeArrowheads="1"/>
          </p:cNvSpPr>
          <p:nvPr/>
        </p:nvSpPr>
        <p:spPr bwMode="auto">
          <a:xfrm>
            <a:off x="8963026" y="3019425"/>
            <a:ext cx="385763" cy="3635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75" name="Rectangle 193"/>
          <p:cNvSpPr>
            <a:spLocks noChangeArrowheads="1"/>
          </p:cNvSpPr>
          <p:nvPr/>
        </p:nvSpPr>
        <p:spPr bwMode="auto">
          <a:xfrm>
            <a:off x="8920163" y="305911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76" name="Rectangle 194"/>
          <p:cNvSpPr>
            <a:spLocks noChangeArrowheads="1"/>
          </p:cNvSpPr>
          <p:nvPr/>
        </p:nvSpPr>
        <p:spPr bwMode="auto">
          <a:xfrm>
            <a:off x="8920163" y="3060701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677" name="Rectangle 195"/>
          <p:cNvSpPr>
            <a:spLocks noChangeArrowheads="1"/>
          </p:cNvSpPr>
          <p:nvPr/>
        </p:nvSpPr>
        <p:spPr bwMode="auto">
          <a:xfrm>
            <a:off x="8991600" y="302101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0678" name="Rectangle 196"/>
          <p:cNvSpPr>
            <a:spLocks noChangeArrowheads="1"/>
          </p:cNvSpPr>
          <p:nvPr/>
        </p:nvSpPr>
        <p:spPr bwMode="auto">
          <a:xfrm>
            <a:off x="9134475" y="3162300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altLang="en-US" b="1">
              <a:latin typeface="Times" panose="02020603050405020304" pitchFamily="18" charset="0"/>
            </a:endParaRPr>
          </a:p>
        </p:txBody>
      </p:sp>
      <p:pic>
        <p:nvPicPr>
          <p:cNvPr id="20679" name="Picture 1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913" y="12192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680" name="AutoShape 198"/>
          <p:cNvCxnSpPr>
            <a:cxnSpLocks noChangeShapeType="1"/>
            <a:stCxn id="20635" idx="1"/>
            <a:endCxn id="20638" idx="5"/>
          </p:cNvCxnSpPr>
          <p:nvPr/>
        </p:nvCxnSpPr>
        <p:spPr bwMode="auto">
          <a:xfrm rot="5400000" flipH="1">
            <a:off x="5950744" y="3298032"/>
            <a:ext cx="2967038" cy="1349375"/>
          </a:xfrm>
          <a:prstGeom prst="curvedConnector3">
            <a:avLst>
              <a:gd name="adj1" fmla="val 49972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81" name="AutoShape 199"/>
          <p:cNvCxnSpPr>
            <a:cxnSpLocks noChangeShapeType="1"/>
            <a:stCxn id="20635" idx="3"/>
            <a:endCxn id="20647" idx="2"/>
          </p:cNvCxnSpPr>
          <p:nvPr/>
        </p:nvCxnSpPr>
        <p:spPr bwMode="auto">
          <a:xfrm rot="16200000" flipV="1">
            <a:off x="4156075" y="1868488"/>
            <a:ext cx="2230438" cy="5675312"/>
          </a:xfrm>
          <a:prstGeom prst="curvedConnector4">
            <a:avLst>
              <a:gd name="adj1" fmla="val -25125"/>
              <a:gd name="adj2" fmla="val 10883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82" name="AutoShape 200"/>
          <p:cNvCxnSpPr>
            <a:cxnSpLocks noChangeShapeType="1"/>
            <a:stCxn id="20618" idx="3"/>
            <a:endCxn id="20641" idx="7"/>
          </p:cNvCxnSpPr>
          <p:nvPr/>
        </p:nvCxnSpPr>
        <p:spPr bwMode="auto">
          <a:xfrm rot="5400000">
            <a:off x="4944269" y="1381919"/>
            <a:ext cx="1708150" cy="493553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83" name="AutoShape 201"/>
          <p:cNvCxnSpPr>
            <a:cxnSpLocks noChangeShapeType="1"/>
            <a:stCxn id="20618" idx="2"/>
            <a:endCxn id="20638" idx="5"/>
          </p:cNvCxnSpPr>
          <p:nvPr/>
        </p:nvCxnSpPr>
        <p:spPr bwMode="auto">
          <a:xfrm rot="10800000">
            <a:off x="6759575" y="2489200"/>
            <a:ext cx="1360488" cy="3238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9754" name="AutoShape 202"/>
          <p:cNvCxnSpPr>
            <a:cxnSpLocks noChangeShapeType="1"/>
            <a:stCxn id="20641" idx="7"/>
            <a:endCxn id="20644" idx="2"/>
          </p:cNvCxnSpPr>
          <p:nvPr/>
        </p:nvCxnSpPr>
        <p:spPr bwMode="auto">
          <a:xfrm rot="16200000">
            <a:off x="4179094" y="3791744"/>
            <a:ext cx="63500" cy="1760538"/>
          </a:xfrm>
          <a:prstGeom prst="curvedConnector2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85" name="AutoShape 203"/>
          <p:cNvCxnSpPr>
            <a:cxnSpLocks noChangeShapeType="1"/>
          </p:cNvCxnSpPr>
          <p:nvPr/>
        </p:nvCxnSpPr>
        <p:spPr bwMode="auto">
          <a:xfrm rot="16200000" flipH="1" flipV="1">
            <a:off x="3917950" y="1068388"/>
            <a:ext cx="1220788" cy="3332162"/>
          </a:xfrm>
          <a:prstGeom prst="curvedConnector3">
            <a:avLst>
              <a:gd name="adj1" fmla="val -2158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9756" name="AutoShape 204"/>
          <p:cNvCxnSpPr>
            <a:cxnSpLocks noChangeShapeType="1"/>
            <a:stCxn id="20641" idx="0"/>
            <a:endCxn id="20647" idx="4"/>
          </p:cNvCxnSpPr>
          <p:nvPr/>
        </p:nvCxnSpPr>
        <p:spPr bwMode="auto">
          <a:xfrm flipH="1" flipV="1">
            <a:off x="2862264" y="3836989"/>
            <a:ext cx="185737" cy="80327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87" name="AutoShape 202"/>
          <p:cNvCxnSpPr>
            <a:cxnSpLocks noChangeShapeType="1"/>
          </p:cNvCxnSpPr>
          <p:nvPr/>
        </p:nvCxnSpPr>
        <p:spPr bwMode="auto">
          <a:xfrm rot="5400000">
            <a:off x="3666332" y="2242345"/>
            <a:ext cx="2309813" cy="2746375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787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Floyd-Warshall, Iteration 5</a:t>
            </a:r>
          </a:p>
        </p:txBody>
      </p:sp>
      <p:sp>
        <p:nvSpPr>
          <p:cNvPr id="21507" name="Slide Number Placeholder 6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73AAE91-F908-4919-A6E1-C7C5C80B023C}" type="slidenum">
              <a:rPr lang="en-US" altLang="lv-LV" sz="1400"/>
              <a:pPr eaLnBrk="1" hangingPunct="1"/>
              <a:t>64</a:t>
            </a:fld>
            <a:endParaRPr lang="en-US" altLang="lv-LV" sz="1400"/>
          </a:p>
        </p:txBody>
      </p:sp>
      <p:sp>
        <p:nvSpPr>
          <p:cNvPr id="21508" name="Oval 150"/>
          <p:cNvSpPr>
            <a:spLocks noChangeArrowheads="1"/>
          </p:cNvSpPr>
          <p:nvPr/>
        </p:nvSpPr>
        <p:spPr bwMode="auto">
          <a:xfrm>
            <a:off x="8734425" y="1504951"/>
            <a:ext cx="800100" cy="43656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510" name="Freeform 3"/>
          <p:cNvSpPr>
            <a:spLocks/>
          </p:cNvSpPr>
          <p:nvPr/>
        </p:nvSpPr>
        <p:spPr bwMode="auto">
          <a:xfrm>
            <a:off x="5834064" y="2384425"/>
            <a:ext cx="28575" cy="25400"/>
          </a:xfrm>
          <a:custGeom>
            <a:avLst/>
            <a:gdLst>
              <a:gd name="T0" fmla="*/ 28575 w 18"/>
              <a:gd name="T1" fmla="*/ 0 h 16"/>
              <a:gd name="T2" fmla="*/ 14288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12700 h 16"/>
              <a:gd name="T10" fmla="*/ 0 w 18"/>
              <a:gd name="T11" fmla="*/ 25400 h 16"/>
              <a:gd name="T12" fmla="*/ 14288 w 18"/>
              <a:gd name="T13" fmla="*/ 25400 h 16"/>
              <a:gd name="T14" fmla="*/ 28575 w 18"/>
              <a:gd name="T15" fmla="*/ 12700 h 16"/>
              <a:gd name="T16" fmla="*/ 28575 w 18"/>
              <a:gd name="T17" fmla="*/ 0 h 16"/>
              <a:gd name="T18" fmla="*/ 28575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11" name="Freeform 4"/>
          <p:cNvSpPr>
            <a:spLocks/>
          </p:cNvSpPr>
          <p:nvPr/>
        </p:nvSpPr>
        <p:spPr bwMode="auto">
          <a:xfrm>
            <a:off x="5834063" y="2319339"/>
            <a:ext cx="214312" cy="130175"/>
          </a:xfrm>
          <a:custGeom>
            <a:avLst/>
            <a:gdLst>
              <a:gd name="T0" fmla="*/ 14287 w 135"/>
              <a:gd name="T1" fmla="*/ 77787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7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12" name="Freeform 5"/>
          <p:cNvSpPr>
            <a:spLocks/>
          </p:cNvSpPr>
          <p:nvPr/>
        </p:nvSpPr>
        <p:spPr bwMode="auto">
          <a:xfrm>
            <a:off x="5834063" y="2319339"/>
            <a:ext cx="214312" cy="130175"/>
          </a:xfrm>
          <a:custGeom>
            <a:avLst/>
            <a:gdLst>
              <a:gd name="T0" fmla="*/ 14287 w 135"/>
              <a:gd name="T1" fmla="*/ 77787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7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13" name="Freeform 6"/>
          <p:cNvSpPr>
            <a:spLocks/>
          </p:cNvSpPr>
          <p:nvPr/>
        </p:nvSpPr>
        <p:spPr bwMode="auto">
          <a:xfrm>
            <a:off x="3033714" y="4549775"/>
            <a:ext cx="242887" cy="363538"/>
          </a:xfrm>
          <a:custGeom>
            <a:avLst/>
            <a:gdLst>
              <a:gd name="T0" fmla="*/ 0 w 153"/>
              <a:gd name="T1" fmla="*/ 350838 h 229"/>
              <a:gd name="T2" fmla="*/ 28575 w 153"/>
              <a:gd name="T3" fmla="*/ 363538 h 229"/>
              <a:gd name="T4" fmla="*/ 242887 w 153"/>
              <a:gd name="T5" fmla="*/ 12700 h 229"/>
              <a:gd name="T6" fmla="*/ 242887 w 153"/>
              <a:gd name="T7" fmla="*/ 12700 h 229"/>
              <a:gd name="T8" fmla="*/ 214312 w 153"/>
              <a:gd name="T9" fmla="*/ 0 h 229"/>
              <a:gd name="T10" fmla="*/ 214312 w 153"/>
              <a:gd name="T11" fmla="*/ 0 h 229"/>
              <a:gd name="T12" fmla="*/ 0 w 153"/>
              <a:gd name="T13" fmla="*/ 350838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14" name="Freeform 7"/>
          <p:cNvSpPr>
            <a:spLocks/>
          </p:cNvSpPr>
          <p:nvPr/>
        </p:nvSpPr>
        <p:spPr bwMode="auto">
          <a:xfrm>
            <a:off x="3248025" y="4186239"/>
            <a:ext cx="285750" cy="376237"/>
          </a:xfrm>
          <a:custGeom>
            <a:avLst/>
            <a:gdLst>
              <a:gd name="T0" fmla="*/ 0 w 180"/>
              <a:gd name="T1" fmla="*/ 363537 h 237"/>
              <a:gd name="T2" fmla="*/ 28575 w 180"/>
              <a:gd name="T3" fmla="*/ 376237 h 237"/>
              <a:gd name="T4" fmla="*/ 285750 w 180"/>
              <a:gd name="T5" fmla="*/ 14287 h 237"/>
              <a:gd name="T6" fmla="*/ 285750 w 180"/>
              <a:gd name="T7" fmla="*/ 14287 h 237"/>
              <a:gd name="T8" fmla="*/ 257175 w 180"/>
              <a:gd name="T9" fmla="*/ 0 h 237"/>
              <a:gd name="T10" fmla="*/ 257175 w 180"/>
              <a:gd name="T11" fmla="*/ 0 h 237"/>
              <a:gd name="T12" fmla="*/ 0 w 180"/>
              <a:gd name="T13" fmla="*/ 363537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15" name="Freeform 8"/>
          <p:cNvSpPr>
            <a:spLocks/>
          </p:cNvSpPr>
          <p:nvPr/>
        </p:nvSpPr>
        <p:spPr bwMode="auto">
          <a:xfrm>
            <a:off x="3505200" y="3824289"/>
            <a:ext cx="342900" cy="376237"/>
          </a:xfrm>
          <a:custGeom>
            <a:avLst/>
            <a:gdLst>
              <a:gd name="T0" fmla="*/ 0 w 216"/>
              <a:gd name="T1" fmla="*/ 361950 h 237"/>
              <a:gd name="T2" fmla="*/ 28575 w 216"/>
              <a:gd name="T3" fmla="*/ 376237 h 237"/>
              <a:gd name="T4" fmla="*/ 342900 w 216"/>
              <a:gd name="T5" fmla="*/ 12700 h 237"/>
              <a:gd name="T6" fmla="*/ 342900 w 216"/>
              <a:gd name="T7" fmla="*/ 12700 h 237"/>
              <a:gd name="T8" fmla="*/ 314325 w 216"/>
              <a:gd name="T9" fmla="*/ 0 h 237"/>
              <a:gd name="T10" fmla="*/ 314325 w 216"/>
              <a:gd name="T11" fmla="*/ 0 h 237"/>
              <a:gd name="T12" fmla="*/ 0 w 216"/>
              <a:gd name="T13" fmla="*/ 361950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16" name="Freeform 9"/>
          <p:cNvSpPr>
            <a:spLocks/>
          </p:cNvSpPr>
          <p:nvPr/>
        </p:nvSpPr>
        <p:spPr bwMode="auto">
          <a:xfrm>
            <a:off x="3819526" y="3448050"/>
            <a:ext cx="385763" cy="388938"/>
          </a:xfrm>
          <a:custGeom>
            <a:avLst/>
            <a:gdLst>
              <a:gd name="T0" fmla="*/ 0 w 243"/>
              <a:gd name="T1" fmla="*/ 376238 h 245"/>
              <a:gd name="T2" fmla="*/ 28575 w 243"/>
              <a:gd name="T3" fmla="*/ 388938 h 245"/>
              <a:gd name="T4" fmla="*/ 385763 w 243"/>
              <a:gd name="T5" fmla="*/ 25400 h 245"/>
              <a:gd name="T6" fmla="*/ 385763 w 243"/>
              <a:gd name="T7" fmla="*/ 25400 h 245"/>
              <a:gd name="T8" fmla="*/ 371475 w 243"/>
              <a:gd name="T9" fmla="*/ 0 h 245"/>
              <a:gd name="T10" fmla="*/ 357188 w 243"/>
              <a:gd name="T11" fmla="*/ 12700 h 245"/>
              <a:gd name="T12" fmla="*/ 0 w 243"/>
              <a:gd name="T13" fmla="*/ 376238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17" name="Freeform 10"/>
          <p:cNvSpPr>
            <a:spLocks/>
          </p:cNvSpPr>
          <p:nvPr/>
        </p:nvSpPr>
        <p:spPr bwMode="auto">
          <a:xfrm>
            <a:off x="4191001" y="3124200"/>
            <a:ext cx="385763" cy="349250"/>
          </a:xfrm>
          <a:custGeom>
            <a:avLst/>
            <a:gdLst>
              <a:gd name="T0" fmla="*/ 0 w 243"/>
              <a:gd name="T1" fmla="*/ 323850 h 220"/>
              <a:gd name="T2" fmla="*/ 14288 w 243"/>
              <a:gd name="T3" fmla="*/ 349250 h 220"/>
              <a:gd name="T4" fmla="*/ 385763 w 243"/>
              <a:gd name="T5" fmla="*/ 25400 h 220"/>
              <a:gd name="T6" fmla="*/ 385763 w 243"/>
              <a:gd name="T7" fmla="*/ 25400 h 220"/>
              <a:gd name="T8" fmla="*/ 371475 w 243"/>
              <a:gd name="T9" fmla="*/ 0 h 220"/>
              <a:gd name="T10" fmla="*/ 371475 w 243"/>
              <a:gd name="T11" fmla="*/ 0 h 220"/>
              <a:gd name="T12" fmla="*/ 0 w 243"/>
              <a:gd name="T13" fmla="*/ 323850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18" name="Freeform 11"/>
          <p:cNvSpPr>
            <a:spLocks/>
          </p:cNvSpPr>
          <p:nvPr/>
        </p:nvSpPr>
        <p:spPr bwMode="auto">
          <a:xfrm>
            <a:off x="4562476" y="2825750"/>
            <a:ext cx="428625" cy="323850"/>
          </a:xfrm>
          <a:custGeom>
            <a:avLst/>
            <a:gdLst>
              <a:gd name="T0" fmla="*/ 0 w 270"/>
              <a:gd name="T1" fmla="*/ 298450 h 204"/>
              <a:gd name="T2" fmla="*/ 14287 w 270"/>
              <a:gd name="T3" fmla="*/ 323850 h 204"/>
              <a:gd name="T4" fmla="*/ 428625 w 270"/>
              <a:gd name="T5" fmla="*/ 25400 h 204"/>
              <a:gd name="T6" fmla="*/ 428625 w 270"/>
              <a:gd name="T7" fmla="*/ 25400 h 204"/>
              <a:gd name="T8" fmla="*/ 414338 w 270"/>
              <a:gd name="T9" fmla="*/ 0 h 204"/>
              <a:gd name="T10" fmla="*/ 414338 w 270"/>
              <a:gd name="T11" fmla="*/ 0 h 204"/>
              <a:gd name="T12" fmla="*/ 0 w 270"/>
              <a:gd name="T13" fmla="*/ 298450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19" name="Freeform 12"/>
          <p:cNvSpPr>
            <a:spLocks/>
          </p:cNvSpPr>
          <p:nvPr/>
        </p:nvSpPr>
        <p:spPr bwMode="auto">
          <a:xfrm>
            <a:off x="4976813" y="2579688"/>
            <a:ext cx="442912" cy="271462"/>
          </a:xfrm>
          <a:custGeom>
            <a:avLst/>
            <a:gdLst>
              <a:gd name="T0" fmla="*/ 0 w 279"/>
              <a:gd name="T1" fmla="*/ 246062 h 171"/>
              <a:gd name="T2" fmla="*/ 14287 w 279"/>
              <a:gd name="T3" fmla="*/ 271462 h 171"/>
              <a:gd name="T4" fmla="*/ 442912 w 279"/>
              <a:gd name="T5" fmla="*/ 25400 h 171"/>
              <a:gd name="T6" fmla="*/ 442912 w 279"/>
              <a:gd name="T7" fmla="*/ 25400 h 171"/>
              <a:gd name="T8" fmla="*/ 428625 w 279"/>
              <a:gd name="T9" fmla="*/ 0 h 171"/>
              <a:gd name="T10" fmla="*/ 428625 w 279"/>
              <a:gd name="T11" fmla="*/ 0 h 171"/>
              <a:gd name="T12" fmla="*/ 0 w 279"/>
              <a:gd name="T13" fmla="*/ 246062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20" name="Freeform 13"/>
          <p:cNvSpPr>
            <a:spLocks/>
          </p:cNvSpPr>
          <p:nvPr/>
        </p:nvSpPr>
        <p:spPr bwMode="auto">
          <a:xfrm>
            <a:off x="5405438" y="2371726"/>
            <a:ext cx="457200" cy="233363"/>
          </a:xfrm>
          <a:custGeom>
            <a:avLst/>
            <a:gdLst>
              <a:gd name="T0" fmla="*/ 0 w 288"/>
              <a:gd name="T1" fmla="*/ 207963 h 147"/>
              <a:gd name="T2" fmla="*/ 14288 w 288"/>
              <a:gd name="T3" fmla="*/ 233363 h 147"/>
              <a:gd name="T4" fmla="*/ 457200 w 288"/>
              <a:gd name="T5" fmla="*/ 25400 h 147"/>
              <a:gd name="T6" fmla="*/ 442913 w 288"/>
              <a:gd name="T7" fmla="*/ 0 h 147"/>
              <a:gd name="T8" fmla="*/ 0 w 288"/>
              <a:gd name="T9" fmla="*/ 207963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21" name="Freeform 14"/>
          <p:cNvSpPr>
            <a:spLocks/>
          </p:cNvSpPr>
          <p:nvPr/>
        </p:nvSpPr>
        <p:spPr bwMode="auto">
          <a:xfrm>
            <a:off x="3162301" y="5289550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12700 h 16"/>
              <a:gd name="T4" fmla="*/ 14288 w 18"/>
              <a:gd name="T5" fmla="*/ 12700 h 16"/>
              <a:gd name="T6" fmla="*/ 14288 w 18"/>
              <a:gd name="T7" fmla="*/ 25400 h 16"/>
              <a:gd name="T8" fmla="*/ 28575 w 18"/>
              <a:gd name="T9" fmla="*/ 25400 h 16"/>
              <a:gd name="T10" fmla="*/ 28575 w 18"/>
              <a:gd name="T11" fmla="*/ 12700 h 16"/>
              <a:gd name="T12" fmla="*/ 28575 w 18"/>
              <a:gd name="T13" fmla="*/ 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22" name="Freeform 15"/>
          <p:cNvSpPr>
            <a:spLocks/>
          </p:cNvSpPr>
          <p:nvPr/>
        </p:nvSpPr>
        <p:spPr bwMode="auto">
          <a:xfrm>
            <a:off x="3062288" y="5133976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23" name="Freeform 16"/>
          <p:cNvSpPr>
            <a:spLocks/>
          </p:cNvSpPr>
          <p:nvPr/>
        </p:nvSpPr>
        <p:spPr bwMode="auto">
          <a:xfrm>
            <a:off x="3062288" y="5133976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24" name="Freeform 17"/>
          <p:cNvSpPr>
            <a:spLocks/>
          </p:cNvSpPr>
          <p:nvPr/>
        </p:nvSpPr>
        <p:spPr bwMode="auto">
          <a:xfrm>
            <a:off x="8105775" y="5626101"/>
            <a:ext cx="300038" cy="180975"/>
          </a:xfrm>
          <a:custGeom>
            <a:avLst/>
            <a:gdLst>
              <a:gd name="T0" fmla="*/ 300038 w 189"/>
              <a:gd name="T1" fmla="*/ 25400 h 114"/>
              <a:gd name="T2" fmla="*/ 285750 w 189"/>
              <a:gd name="T3" fmla="*/ 0 h 114"/>
              <a:gd name="T4" fmla="*/ 0 w 189"/>
              <a:gd name="T5" fmla="*/ 155575 h 114"/>
              <a:gd name="T6" fmla="*/ 0 w 189"/>
              <a:gd name="T7" fmla="*/ 155575 h 114"/>
              <a:gd name="T8" fmla="*/ 14288 w 189"/>
              <a:gd name="T9" fmla="*/ 180975 h 114"/>
              <a:gd name="T10" fmla="*/ 14288 w 189"/>
              <a:gd name="T11" fmla="*/ 180975 h 114"/>
              <a:gd name="T12" fmla="*/ 300038 w 189"/>
              <a:gd name="T13" fmla="*/ 254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25" name="Freeform 18"/>
          <p:cNvSpPr>
            <a:spLocks/>
          </p:cNvSpPr>
          <p:nvPr/>
        </p:nvSpPr>
        <p:spPr bwMode="auto">
          <a:xfrm>
            <a:off x="7777163" y="5781676"/>
            <a:ext cx="342900" cy="155575"/>
          </a:xfrm>
          <a:custGeom>
            <a:avLst/>
            <a:gdLst>
              <a:gd name="T0" fmla="*/ 342900 w 216"/>
              <a:gd name="T1" fmla="*/ 25400 h 98"/>
              <a:gd name="T2" fmla="*/ 328613 w 216"/>
              <a:gd name="T3" fmla="*/ 0 h 98"/>
              <a:gd name="T4" fmla="*/ 0 w 216"/>
              <a:gd name="T5" fmla="*/ 130175 h 98"/>
              <a:gd name="T6" fmla="*/ 0 w 216"/>
              <a:gd name="T7" fmla="*/ 130175 h 98"/>
              <a:gd name="T8" fmla="*/ 14288 w 216"/>
              <a:gd name="T9" fmla="*/ 155575 h 98"/>
              <a:gd name="T10" fmla="*/ 14288 w 216"/>
              <a:gd name="T11" fmla="*/ 155575 h 98"/>
              <a:gd name="T12" fmla="*/ 342900 w 216"/>
              <a:gd name="T13" fmla="*/ 25400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26" name="Freeform 19"/>
          <p:cNvSpPr>
            <a:spLocks/>
          </p:cNvSpPr>
          <p:nvPr/>
        </p:nvSpPr>
        <p:spPr bwMode="auto">
          <a:xfrm>
            <a:off x="7434264" y="5911850"/>
            <a:ext cx="357187" cy="128588"/>
          </a:xfrm>
          <a:custGeom>
            <a:avLst/>
            <a:gdLst>
              <a:gd name="T0" fmla="*/ 357187 w 225"/>
              <a:gd name="T1" fmla="*/ 25400 h 81"/>
              <a:gd name="T2" fmla="*/ 342900 w 225"/>
              <a:gd name="T3" fmla="*/ 0 h 81"/>
              <a:gd name="T4" fmla="*/ 0 w 225"/>
              <a:gd name="T5" fmla="*/ 103188 h 81"/>
              <a:gd name="T6" fmla="*/ 0 w 225"/>
              <a:gd name="T7" fmla="*/ 103188 h 81"/>
              <a:gd name="T8" fmla="*/ 0 w 225"/>
              <a:gd name="T9" fmla="*/ 128588 h 81"/>
              <a:gd name="T10" fmla="*/ 14287 w 225"/>
              <a:gd name="T11" fmla="*/ 128588 h 81"/>
              <a:gd name="T12" fmla="*/ 357187 w 225"/>
              <a:gd name="T13" fmla="*/ 25400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27" name="Freeform 20"/>
          <p:cNvSpPr>
            <a:spLocks/>
          </p:cNvSpPr>
          <p:nvPr/>
        </p:nvSpPr>
        <p:spPr bwMode="auto">
          <a:xfrm>
            <a:off x="7062789" y="6015039"/>
            <a:ext cx="371475" cy="103187"/>
          </a:xfrm>
          <a:custGeom>
            <a:avLst/>
            <a:gdLst>
              <a:gd name="T0" fmla="*/ 371475 w 234"/>
              <a:gd name="T1" fmla="*/ 25400 h 65"/>
              <a:gd name="T2" fmla="*/ 371475 w 234"/>
              <a:gd name="T3" fmla="*/ 0 h 65"/>
              <a:gd name="T4" fmla="*/ 0 w 234"/>
              <a:gd name="T5" fmla="*/ 77787 h 65"/>
              <a:gd name="T6" fmla="*/ 0 w 234"/>
              <a:gd name="T7" fmla="*/ 77787 h 65"/>
              <a:gd name="T8" fmla="*/ 0 w 234"/>
              <a:gd name="T9" fmla="*/ 103187 h 65"/>
              <a:gd name="T10" fmla="*/ 0 w 234"/>
              <a:gd name="T11" fmla="*/ 103187 h 65"/>
              <a:gd name="T12" fmla="*/ 371475 w 234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28" name="Freeform 21"/>
          <p:cNvSpPr>
            <a:spLocks/>
          </p:cNvSpPr>
          <p:nvPr/>
        </p:nvSpPr>
        <p:spPr bwMode="auto">
          <a:xfrm>
            <a:off x="6276976" y="6092825"/>
            <a:ext cx="785813" cy="90488"/>
          </a:xfrm>
          <a:custGeom>
            <a:avLst/>
            <a:gdLst>
              <a:gd name="T0" fmla="*/ 785813 w 495"/>
              <a:gd name="T1" fmla="*/ 25400 h 57"/>
              <a:gd name="T2" fmla="*/ 785813 w 495"/>
              <a:gd name="T3" fmla="*/ 0 h 57"/>
              <a:gd name="T4" fmla="*/ 0 w 495"/>
              <a:gd name="T5" fmla="*/ 65088 h 57"/>
              <a:gd name="T6" fmla="*/ 0 w 495"/>
              <a:gd name="T7" fmla="*/ 65088 h 57"/>
              <a:gd name="T8" fmla="*/ 0 w 495"/>
              <a:gd name="T9" fmla="*/ 90488 h 57"/>
              <a:gd name="T10" fmla="*/ 0 w 495"/>
              <a:gd name="T11" fmla="*/ 90488 h 57"/>
              <a:gd name="T12" fmla="*/ 785813 w 495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29" name="Freeform 22"/>
          <p:cNvSpPr>
            <a:spLocks/>
          </p:cNvSpPr>
          <p:nvPr/>
        </p:nvSpPr>
        <p:spPr bwMode="auto">
          <a:xfrm>
            <a:off x="5491163" y="6145213"/>
            <a:ext cx="785812" cy="38100"/>
          </a:xfrm>
          <a:custGeom>
            <a:avLst/>
            <a:gdLst>
              <a:gd name="T0" fmla="*/ 785812 w 495"/>
              <a:gd name="T1" fmla="*/ 38100 h 24"/>
              <a:gd name="T2" fmla="*/ 785812 w 495"/>
              <a:gd name="T3" fmla="*/ 12700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25400 h 24"/>
              <a:gd name="T10" fmla="*/ 0 w 495"/>
              <a:gd name="T11" fmla="*/ 25400 h 24"/>
              <a:gd name="T12" fmla="*/ 785812 w 495"/>
              <a:gd name="T13" fmla="*/ 3810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30" name="Freeform 23"/>
          <p:cNvSpPr>
            <a:spLocks/>
          </p:cNvSpPr>
          <p:nvPr/>
        </p:nvSpPr>
        <p:spPr bwMode="auto">
          <a:xfrm>
            <a:off x="4733925" y="6027739"/>
            <a:ext cx="757238" cy="142875"/>
          </a:xfrm>
          <a:custGeom>
            <a:avLst/>
            <a:gdLst>
              <a:gd name="T0" fmla="*/ 757238 w 477"/>
              <a:gd name="T1" fmla="*/ 142875 h 90"/>
              <a:gd name="T2" fmla="*/ 757238 w 477"/>
              <a:gd name="T3" fmla="*/ 117475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26988 h 90"/>
              <a:gd name="T10" fmla="*/ 0 w 477"/>
              <a:gd name="T11" fmla="*/ 26988 h 90"/>
              <a:gd name="T12" fmla="*/ 757238 w 477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31" name="Freeform 24"/>
          <p:cNvSpPr>
            <a:spLocks/>
          </p:cNvSpPr>
          <p:nvPr/>
        </p:nvSpPr>
        <p:spPr bwMode="auto">
          <a:xfrm>
            <a:off x="4376739" y="5949951"/>
            <a:ext cx="357187" cy="104775"/>
          </a:xfrm>
          <a:custGeom>
            <a:avLst/>
            <a:gdLst>
              <a:gd name="T0" fmla="*/ 357187 w 225"/>
              <a:gd name="T1" fmla="*/ 104775 h 66"/>
              <a:gd name="T2" fmla="*/ 357187 w 225"/>
              <a:gd name="T3" fmla="*/ 77787 h 66"/>
              <a:gd name="T4" fmla="*/ 0 w 225"/>
              <a:gd name="T5" fmla="*/ 0 h 66"/>
              <a:gd name="T6" fmla="*/ 14287 w 225"/>
              <a:gd name="T7" fmla="*/ 0 h 66"/>
              <a:gd name="T8" fmla="*/ 0 w 225"/>
              <a:gd name="T9" fmla="*/ 26987 h 66"/>
              <a:gd name="T10" fmla="*/ 0 w 225"/>
              <a:gd name="T11" fmla="*/ 26987 h 66"/>
              <a:gd name="T12" fmla="*/ 357187 w 225"/>
              <a:gd name="T13" fmla="*/ 104775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32" name="Freeform 25"/>
          <p:cNvSpPr>
            <a:spLocks/>
          </p:cNvSpPr>
          <p:nvPr/>
        </p:nvSpPr>
        <p:spPr bwMode="auto">
          <a:xfrm>
            <a:off x="4062413" y="5846764"/>
            <a:ext cx="328612" cy="130175"/>
          </a:xfrm>
          <a:custGeom>
            <a:avLst/>
            <a:gdLst>
              <a:gd name="T0" fmla="*/ 314325 w 207"/>
              <a:gd name="T1" fmla="*/ 130175 h 82"/>
              <a:gd name="T2" fmla="*/ 328612 w 207"/>
              <a:gd name="T3" fmla="*/ 103188 h 82"/>
              <a:gd name="T4" fmla="*/ 14287 w 207"/>
              <a:gd name="T5" fmla="*/ 0 h 82"/>
              <a:gd name="T6" fmla="*/ 14287 w 207"/>
              <a:gd name="T7" fmla="*/ 0 h 82"/>
              <a:gd name="T8" fmla="*/ 0 w 207"/>
              <a:gd name="T9" fmla="*/ 25400 h 82"/>
              <a:gd name="T10" fmla="*/ 0 w 207"/>
              <a:gd name="T11" fmla="*/ 25400 h 82"/>
              <a:gd name="T12" fmla="*/ 314325 w 207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33" name="Freeform 26"/>
          <p:cNvSpPr>
            <a:spLocks/>
          </p:cNvSpPr>
          <p:nvPr/>
        </p:nvSpPr>
        <p:spPr bwMode="auto">
          <a:xfrm>
            <a:off x="3776664" y="5729289"/>
            <a:ext cx="300037" cy="142875"/>
          </a:xfrm>
          <a:custGeom>
            <a:avLst/>
            <a:gdLst>
              <a:gd name="T0" fmla="*/ 285750 w 189"/>
              <a:gd name="T1" fmla="*/ 142875 h 90"/>
              <a:gd name="T2" fmla="*/ 300037 w 189"/>
              <a:gd name="T3" fmla="*/ 117475 h 90"/>
              <a:gd name="T4" fmla="*/ 14287 w 189"/>
              <a:gd name="T5" fmla="*/ 0 h 90"/>
              <a:gd name="T6" fmla="*/ 14287 w 189"/>
              <a:gd name="T7" fmla="*/ 0 h 90"/>
              <a:gd name="T8" fmla="*/ 0 w 189"/>
              <a:gd name="T9" fmla="*/ 26988 h 90"/>
              <a:gd name="T10" fmla="*/ 0 w 189"/>
              <a:gd name="T11" fmla="*/ 26988 h 90"/>
              <a:gd name="T12" fmla="*/ 285750 w 189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34" name="Freeform 27"/>
          <p:cNvSpPr>
            <a:spLocks/>
          </p:cNvSpPr>
          <p:nvPr/>
        </p:nvSpPr>
        <p:spPr bwMode="auto">
          <a:xfrm>
            <a:off x="3519488" y="5600701"/>
            <a:ext cx="271462" cy="155575"/>
          </a:xfrm>
          <a:custGeom>
            <a:avLst/>
            <a:gdLst>
              <a:gd name="T0" fmla="*/ 257175 w 171"/>
              <a:gd name="T1" fmla="*/ 155575 h 98"/>
              <a:gd name="T2" fmla="*/ 271462 w 171"/>
              <a:gd name="T3" fmla="*/ 128588 h 98"/>
              <a:gd name="T4" fmla="*/ 14287 w 171"/>
              <a:gd name="T5" fmla="*/ 0 h 98"/>
              <a:gd name="T6" fmla="*/ 14287 w 171"/>
              <a:gd name="T7" fmla="*/ 0 h 98"/>
              <a:gd name="T8" fmla="*/ 0 w 171"/>
              <a:gd name="T9" fmla="*/ 25400 h 98"/>
              <a:gd name="T10" fmla="*/ 0 w 171"/>
              <a:gd name="T11" fmla="*/ 25400 h 98"/>
              <a:gd name="T12" fmla="*/ 257175 w 171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35" name="Freeform 28"/>
          <p:cNvSpPr>
            <a:spLocks/>
          </p:cNvSpPr>
          <p:nvPr/>
        </p:nvSpPr>
        <p:spPr bwMode="auto">
          <a:xfrm>
            <a:off x="3319463" y="5445126"/>
            <a:ext cx="214312" cy="180975"/>
          </a:xfrm>
          <a:custGeom>
            <a:avLst/>
            <a:gdLst>
              <a:gd name="T0" fmla="*/ 200024 w 135"/>
              <a:gd name="T1" fmla="*/ 180975 h 114"/>
              <a:gd name="T2" fmla="*/ 214312 w 135"/>
              <a:gd name="T3" fmla="*/ 155575 h 114"/>
              <a:gd name="T4" fmla="*/ 28575 w 135"/>
              <a:gd name="T5" fmla="*/ 0 h 114"/>
              <a:gd name="T6" fmla="*/ 28575 w 135"/>
              <a:gd name="T7" fmla="*/ 12700 h 114"/>
              <a:gd name="T8" fmla="*/ 0 w 135"/>
              <a:gd name="T9" fmla="*/ 25400 h 114"/>
              <a:gd name="T10" fmla="*/ 14287 w 135"/>
              <a:gd name="T11" fmla="*/ 25400 h 114"/>
              <a:gd name="T12" fmla="*/ 200024 w 135"/>
              <a:gd name="T13" fmla="*/ 1809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36" name="Freeform 29"/>
          <p:cNvSpPr>
            <a:spLocks/>
          </p:cNvSpPr>
          <p:nvPr/>
        </p:nvSpPr>
        <p:spPr bwMode="auto">
          <a:xfrm>
            <a:off x="3162300" y="5302251"/>
            <a:ext cx="185738" cy="168275"/>
          </a:xfrm>
          <a:custGeom>
            <a:avLst/>
            <a:gdLst>
              <a:gd name="T0" fmla="*/ 157163 w 117"/>
              <a:gd name="T1" fmla="*/ 168275 h 106"/>
              <a:gd name="T2" fmla="*/ 185738 w 117"/>
              <a:gd name="T3" fmla="*/ 155575 h 106"/>
              <a:gd name="T4" fmla="*/ 28575 w 117"/>
              <a:gd name="T5" fmla="*/ 0 h 106"/>
              <a:gd name="T6" fmla="*/ 0 w 117"/>
              <a:gd name="T7" fmla="*/ 12700 h 106"/>
              <a:gd name="T8" fmla="*/ 157163 w 117"/>
              <a:gd name="T9" fmla="*/ 168275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37" name="Freeform 30"/>
          <p:cNvSpPr>
            <a:spLocks/>
          </p:cNvSpPr>
          <p:nvPr/>
        </p:nvSpPr>
        <p:spPr bwMode="auto">
          <a:xfrm>
            <a:off x="8834439" y="5302250"/>
            <a:ext cx="28575" cy="25400"/>
          </a:xfrm>
          <a:custGeom>
            <a:avLst/>
            <a:gdLst>
              <a:gd name="T0" fmla="*/ 0 w 18"/>
              <a:gd name="T1" fmla="*/ 25400 h 16"/>
              <a:gd name="T2" fmla="*/ 14288 w 18"/>
              <a:gd name="T3" fmla="*/ 25400 h 16"/>
              <a:gd name="T4" fmla="*/ 14288 w 18"/>
              <a:gd name="T5" fmla="*/ 25400 h 16"/>
              <a:gd name="T6" fmla="*/ 28575 w 18"/>
              <a:gd name="T7" fmla="*/ 1270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38" name="Freeform 31"/>
          <p:cNvSpPr>
            <a:spLocks/>
          </p:cNvSpPr>
          <p:nvPr/>
        </p:nvSpPr>
        <p:spPr bwMode="auto">
          <a:xfrm>
            <a:off x="8691564" y="5289551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39" name="Freeform 32"/>
          <p:cNvSpPr>
            <a:spLocks/>
          </p:cNvSpPr>
          <p:nvPr/>
        </p:nvSpPr>
        <p:spPr bwMode="auto">
          <a:xfrm>
            <a:off x="8691564" y="5289551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40" name="Freeform 33"/>
          <p:cNvSpPr>
            <a:spLocks/>
          </p:cNvSpPr>
          <p:nvPr/>
        </p:nvSpPr>
        <p:spPr bwMode="auto">
          <a:xfrm>
            <a:off x="9120188" y="1697038"/>
            <a:ext cx="228600" cy="246062"/>
          </a:xfrm>
          <a:custGeom>
            <a:avLst/>
            <a:gdLst>
              <a:gd name="T0" fmla="*/ 28575 w 144"/>
              <a:gd name="T1" fmla="*/ 0 h 155"/>
              <a:gd name="T2" fmla="*/ 0 w 144"/>
              <a:gd name="T3" fmla="*/ 12700 h 155"/>
              <a:gd name="T4" fmla="*/ 200025 w 144"/>
              <a:gd name="T5" fmla="*/ 246062 h 155"/>
              <a:gd name="T6" fmla="*/ 200025 w 144"/>
              <a:gd name="T7" fmla="*/ 246062 h 155"/>
              <a:gd name="T8" fmla="*/ 228600 w 144"/>
              <a:gd name="T9" fmla="*/ 233362 h 155"/>
              <a:gd name="T10" fmla="*/ 228600 w 144"/>
              <a:gd name="T11" fmla="*/ 233362 h 155"/>
              <a:gd name="T12" fmla="*/ 28575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41" name="Freeform 34"/>
          <p:cNvSpPr>
            <a:spLocks/>
          </p:cNvSpPr>
          <p:nvPr/>
        </p:nvSpPr>
        <p:spPr bwMode="auto">
          <a:xfrm>
            <a:off x="9320214" y="1930400"/>
            <a:ext cx="185737" cy="260350"/>
          </a:xfrm>
          <a:custGeom>
            <a:avLst/>
            <a:gdLst>
              <a:gd name="T0" fmla="*/ 28575 w 117"/>
              <a:gd name="T1" fmla="*/ 0 h 164"/>
              <a:gd name="T2" fmla="*/ 0 w 117"/>
              <a:gd name="T3" fmla="*/ 12700 h 164"/>
              <a:gd name="T4" fmla="*/ 157162 w 117"/>
              <a:gd name="T5" fmla="*/ 260350 h 164"/>
              <a:gd name="T6" fmla="*/ 157162 w 117"/>
              <a:gd name="T7" fmla="*/ 260350 h 164"/>
              <a:gd name="T8" fmla="*/ 185737 w 117"/>
              <a:gd name="T9" fmla="*/ 246063 h 164"/>
              <a:gd name="T10" fmla="*/ 185737 w 117"/>
              <a:gd name="T11" fmla="*/ 246063 h 164"/>
              <a:gd name="T12" fmla="*/ 28575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42" name="Freeform 35"/>
          <p:cNvSpPr>
            <a:spLocks/>
          </p:cNvSpPr>
          <p:nvPr/>
        </p:nvSpPr>
        <p:spPr bwMode="auto">
          <a:xfrm>
            <a:off x="9477376" y="2176463"/>
            <a:ext cx="142875" cy="247650"/>
          </a:xfrm>
          <a:custGeom>
            <a:avLst/>
            <a:gdLst>
              <a:gd name="T0" fmla="*/ 28575 w 90"/>
              <a:gd name="T1" fmla="*/ 0 h 156"/>
              <a:gd name="T2" fmla="*/ 0 w 90"/>
              <a:gd name="T3" fmla="*/ 14288 h 156"/>
              <a:gd name="T4" fmla="*/ 114300 w 90"/>
              <a:gd name="T5" fmla="*/ 247650 h 156"/>
              <a:gd name="T6" fmla="*/ 114300 w 90"/>
              <a:gd name="T7" fmla="*/ 247650 h 156"/>
              <a:gd name="T8" fmla="*/ 142875 w 90"/>
              <a:gd name="T9" fmla="*/ 233363 h 156"/>
              <a:gd name="T10" fmla="*/ 142875 w 90"/>
              <a:gd name="T11" fmla="*/ 233363 h 156"/>
              <a:gd name="T12" fmla="*/ 28575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43" name="Freeform 36"/>
          <p:cNvSpPr>
            <a:spLocks/>
          </p:cNvSpPr>
          <p:nvPr/>
        </p:nvSpPr>
        <p:spPr bwMode="auto">
          <a:xfrm>
            <a:off x="9591675" y="2409825"/>
            <a:ext cx="114300" cy="260350"/>
          </a:xfrm>
          <a:custGeom>
            <a:avLst/>
            <a:gdLst>
              <a:gd name="T0" fmla="*/ 28575 w 72"/>
              <a:gd name="T1" fmla="*/ 0 h 164"/>
              <a:gd name="T2" fmla="*/ 0 w 72"/>
              <a:gd name="T3" fmla="*/ 14288 h 164"/>
              <a:gd name="T4" fmla="*/ 85725 w 72"/>
              <a:gd name="T5" fmla="*/ 260350 h 164"/>
              <a:gd name="T6" fmla="*/ 85725 w 72"/>
              <a:gd name="T7" fmla="*/ 247650 h 164"/>
              <a:gd name="T8" fmla="*/ 114300 w 72"/>
              <a:gd name="T9" fmla="*/ 247650 h 164"/>
              <a:gd name="T10" fmla="*/ 114300 w 72"/>
              <a:gd name="T11" fmla="*/ 247650 h 164"/>
              <a:gd name="T12" fmla="*/ 28575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44" name="Freeform 37"/>
          <p:cNvSpPr>
            <a:spLocks/>
          </p:cNvSpPr>
          <p:nvPr/>
        </p:nvSpPr>
        <p:spPr bwMode="auto">
          <a:xfrm>
            <a:off x="9677401" y="2657476"/>
            <a:ext cx="85725" cy="233363"/>
          </a:xfrm>
          <a:custGeom>
            <a:avLst/>
            <a:gdLst>
              <a:gd name="T0" fmla="*/ 28575 w 54"/>
              <a:gd name="T1" fmla="*/ 0 h 147"/>
              <a:gd name="T2" fmla="*/ 0 w 54"/>
              <a:gd name="T3" fmla="*/ 0 h 147"/>
              <a:gd name="T4" fmla="*/ 57150 w 54"/>
              <a:gd name="T5" fmla="*/ 233363 h 147"/>
              <a:gd name="T6" fmla="*/ 57150 w 54"/>
              <a:gd name="T7" fmla="*/ 233363 h 147"/>
              <a:gd name="T8" fmla="*/ 85725 w 54"/>
              <a:gd name="T9" fmla="*/ 233363 h 147"/>
              <a:gd name="T10" fmla="*/ 85725 w 54"/>
              <a:gd name="T11" fmla="*/ 233363 h 147"/>
              <a:gd name="T12" fmla="*/ 28575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45" name="Freeform 38"/>
          <p:cNvSpPr>
            <a:spLocks/>
          </p:cNvSpPr>
          <p:nvPr/>
        </p:nvSpPr>
        <p:spPr bwMode="auto">
          <a:xfrm>
            <a:off x="9734550" y="2890838"/>
            <a:ext cx="57150" cy="246062"/>
          </a:xfrm>
          <a:custGeom>
            <a:avLst/>
            <a:gdLst>
              <a:gd name="T0" fmla="*/ 28575 w 36"/>
              <a:gd name="T1" fmla="*/ 0 h 155"/>
              <a:gd name="T2" fmla="*/ 0 w 36"/>
              <a:gd name="T3" fmla="*/ 0 h 155"/>
              <a:gd name="T4" fmla="*/ 28575 w 36"/>
              <a:gd name="T5" fmla="*/ 246062 h 155"/>
              <a:gd name="T6" fmla="*/ 28575 w 36"/>
              <a:gd name="T7" fmla="*/ 246062 h 155"/>
              <a:gd name="T8" fmla="*/ 57150 w 36"/>
              <a:gd name="T9" fmla="*/ 246062 h 155"/>
              <a:gd name="T10" fmla="*/ 57150 w 36"/>
              <a:gd name="T11" fmla="*/ 246062 h 155"/>
              <a:gd name="T12" fmla="*/ 28575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46" name="Freeform 39"/>
          <p:cNvSpPr>
            <a:spLocks/>
          </p:cNvSpPr>
          <p:nvPr/>
        </p:nvSpPr>
        <p:spPr bwMode="auto">
          <a:xfrm>
            <a:off x="9720264" y="3136901"/>
            <a:ext cx="71437" cy="479425"/>
          </a:xfrm>
          <a:custGeom>
            <a:avLst/>
            <a:gdLst>
              <a:gd name="T0" fmla="*/ 71437 w 45"/>
              <a:gd name="T1" fmla="*/ 0 h 302"/>
              <a:gd name="T2" fmla="*/ 42862 w 45"/>
              <a:gd name="T3" fmla="*/ 0 h 302"/>
              <a:gd name="T4" fmla="*/ 0 w 45"/>
              <a:gd name="T5" fmla="*/ 466725 h 302"/>
              <a:gd name="T6" fmla="*/ 0 w 45"/>
              <a:gd name="T7" fmla="*/ 466725 h 302"/>
              <a:gd name="T8" fmla="*/ 28575 w 45"/>
              <a:gd name="T9" fmla="*/ 479425 h 302"/>
              <a:gd name="T10" fmla="*/ 28575 w 45"/>
              <a:gd name="T11" fmla="*/ 466725 h 302"/>
              <a:gd name="T12" fmla="*/ 71437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47" name="Freeform 40"/>
          <p:cNvSpPr>
            <a:spLocks/>
          </p:cNvSpPr>
          <p:nvPr/>
        </p:nvSpPr>
        <p:spPr bwMode="auto">
          <a:xfrm>
            <a:off x="9605964" y="3603625"/>
            <a:ext cx="142875" cy="427038"/>
          </a:xfrm>
          <a:custGeom>
            <a:avLst/>
            <a:gdLst>
              <a:gd name="T0" fmla="*/ 142875 w 90"/>
              <a:gd name="T1" fmla="*/ 12700 h 269"/>
              <a:gd name="T2" fmla="*/ 114300 w 90"/>
              <a:gd name="T3" fmla="*/ 0 h 269"/>
              <a:gd name="T4" fmla="*/ 0 w 90"/>
              <a:gd name="T5" fmla="*/ 414338 h 269"/>
              <a:gd name="T6" fmla="*/ 0 w 90"/>
              <a:gd name="T7" fmla="*/ 414338 h 269"/>
              <a:gd name="T8" fmla="*/ 28575 w 90"/>
              <a:gd name="T9" fmla="*/ 427038 h 269"/>
              <a:gd name="T10" fmla="*/ 28575 w 90"/>
              <a:gd name="T11" fmla="*/ 427038 h 269"/>
              <a:gd name="T12" fmla="*/ 142875 w 90"/>
              <a:gd name="T13" fmla="*/ 12700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48" name="Freeform 41"/>
          <p:cNvSpPr>
            <a:spLocks/>
          </p:cNvSpPr>
          <p:nvPr/>
        </p:nvSpPr>
        <p:spPr bwMode="auto">
          <a:xfrm>
            <a:off x="9420226" y="4017964"/>
            <a:ext cx="214313" cy="466725"/>
          </a:xfrm>
          <a:custGeom>
            <a:avLst/>
            <a:gdLst>
              <a:gd name="T0" fmla="*/ 214313 w 135"/>
              <a:gd name="T1" fmla="*/ 12700 h 294"/>
              <a:gd name="T2" fmla="*/ 185738 w 135"/>
              <a:gd name="T3" fmla="*/ 0 h 294"/>
              <a:gd name="T4" fmla="*/ 0 w 135"/>
              <a:gd name="T5" fmla="*/ 454025 h 294"/>
              <a:gd name="T6" fmla="*/ 0 w 135"/>
              <a:gd name="T7" fmla="*/ 454025 h 294"/>
              <a:gd name="T8" fmla="*/ 28575 w 135"/>
              <a:gd name="T9" fmla="*/ 466725 h 294"/>
              <a:gd name="T10" fmla="*/ 28575 w 135"/>
              <a:gd name="T11" fmla="*/ 466725 h 294"/>
              <a:gd name="T12" fmla="*/ 214313 w 135"/>
              <a:gd name="T13" fmla="*/ 12700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49" name="Freeform 42"/>
          <p:cNvSpPr>
            <a:spLocks/>
          </p:cNvSpPr>
          <p:nvPr/>
        </p:nvSpPr>
        <p:spPr bwMode="auto">
          <a:xfrm>
            <a:off x="9163050" y="4471989"/>
            <a:ext cx="285750" cy="454025"/>
          </a:xfrm>
          <a:custGeom>
            <a:avLst/>
            <a:gdLst>
              <a:gd name="T0" fmla="*/ 285750 w 180"/>
              <a:gd name="T1" fmla="*/ 12700 h 286"/>
              <a:gd name="T2" fmla="*/ 257175 w 180"/>
              <a:gd name="T3" fmla="*/ 0 h 286"/>
              <a:gd name="T4" fmla="*/ 0 w 180"/>
              <a:gd name="T5" fmla="*/ 441325 h 286"/>
              <a:gd name="T6" fmla="*/ 0 w 180"/>
              <a:gd name="T7" fmla="*/ 441325 h 286"/>
              <a:gd name="T8" fmla="*/ 28575 w 180"/>
              <a:gd name="T9" fmla="*/ 454025 h 286"/>
              <a:gd name="T10" fmla="*/ 28575 w 180"/>
              <a:gd name="T11" fmla="*/ 454025 h 286"/>
              <a:gd name="T12" fmla="*/ 285750 w 180"/>
              <a:gd name="T13" fmla="*/ 12700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50" name="Freeform 43"/>
          <p:cNvSpPr>
            <a:spLocks/>
          </p:cNvSpPr>
          <p:nvPr/>
        </p:nvSpPr>
        <p:spPr bwMode="auto">
          <a:xfrm>
            <a:off x="9005889" y="4913313"/>
            <a:ext cx="185737" cy="220662"/>
          </a:xfrm>
          <a:custGeom>
            <a:avLst/>
            <a:gdLst>
              <a:gd name="T0" fmla="*/ 185737 w 117"/>
              <a:gd name="T1" fmla="*/ 12700 h 139"/>
              <a:gd name="T2" fmla="*/ 157162 w 117"/>
              <a:gd name="T3" fmla="*/ 0 h 139"/>
              <a:gd name="T4" fmla="*/ 0 w 117"/>
              <a:gd name="T5" fmla="*/ 207962 h 139"/>
              <a:gd name="T6" fmla="*/ 0 w 117"/>
              <a:gd name="T7" fmla="*/ 207962 h 139"/>
              <a:gd name="T8" fmla="*/ 28575 w 117"/>
              <a:gd name="T9" fmla="*/ 220662 h 139"/>
              <a:gd name="T10" fmla="*/ 28575 w 117"/>
              <a:gd name="T11" fmla="*/ 220662 h 139"/>
              <a:gd name="T12" fmla="*/ 185737 w 117"/>
              <a:gd name="T13" fmla="*/ 12700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51" name="Freeform 44"/>
          <p:cNvSpPr>
            <a:spLocks/>
          </p:cNvSpPr>
          <p:nvPr/>
        </p:nvSpPr>
        <p:spPr bwMode="auto">
          <a:xfrm>
            <a:off x="8820151" y="5121276"/>
            <a:ext cx="214313" cy="206375"/>
          </a:xfrm>
          <a:custGeom>
            <a:avLst/>
            <a:gdLst>
              <a:gd name="T0" fmla="*/ 214313 w 135"/>
              <a:gd name="T1" fmla="*/ 12700 h 130"/>
              <a:gd name="T2" fmla="*/ 185738 w 135"/>
              <a:gd name="T3" fmla="*/ 0 h 130"/>
              <a:gd name="T4" fmla="*/ 0 w 135"/>
              <a:gd name="T5" fmla="*/ 193675 h 130"/>
              <a:gd name="T6" fmla="*/ 28575 w 135"/>
              <a:gd name="T7" fmla="*/ 206375 h 130"/>
              <a:gd name="T8" fmla="*/ 214313 w 135"/>
              <a:gd name="T9" fmla="*/ 12700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52" name="Freeform 45"/>
          <p:cNvSpPr>
            <a:spLocks/>
          </p:cNvSpPr>
          <p:nvPr/>
        </p:nvSpPr>
        <p:spPr bwMode="auto">
          <a:xfrm>
            <a:off x="3033714" y="3162300"/>
            <a:ext cx="28575" cy="26988"/>
          </a:xfrm>
          <a:custGeom>
            <a:avLst/>
            <a:gdLst>
              <a:gd name="T0" fmla="*/ 14288 w 18"/>
              <a:gd name="T1" fmla="*/ 26988 h 17"/>
              <a:gd name="T2" fmla="*/ 14288 w 18"/>
              <a:gd name="T3" fmla="*/ 26988 h 17"/>
              <a:gd name="T4" fmla="*/ 28575 w 18"/>
              <a:gd name="T5" fmla="*/ 26988 h 17"/>
              <a:gd name="T6" fmla="*/ 28575 w 18"/>
              <a:gd name="T7" fmla="*/ 12700 h 17"/>
              <a:gd name="T8" fmla="*/ 28575 w 18"/>
              <a:gd name="T9" fmla="*/ 0 h 17"/>
              <a:gd name="T10" fmla="*/ 14288 w 18"/>
              <a:gd name="T11" fmla="*/ 0 h 17"/>
              <a:gd name="T12" fmla="*/ 0 w 18"/>
              <a:gd name="T13" fmla="*/ 12700 h 17"/>
              <a:gd name="T14" fmla="*/ 0 w 18"/>
              <a:gd name="T15" fmla="*/ 26988 h 17"/>
              <a:gd name="T16" fmla="*/ 14288 w 18"/>
              <a:gd name="T17" fmla="*/ 26988 h 17"/>
              <a:gd name="T18" fmla="*/ 14288 w 18"/>
              <a:gd name="T19" fmla="*/ 269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53" name="Freeform 46"/>
          <p:cNvSpPr>
            <a:spLocks/>
          </p:cNvSpPr>
          <p:nvPr/>
        </p:nvSpPr>
        <p:spPr bwMode="auto">
          <a:xfrm>
            <a:off x="2933700" y="3162301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54" name="Freeform 47"/>
          <p:cNvSpPr>
            <a:spLocks/>
          </p:cNvSpPr>
          <p:nvPr/>
        </p:nvSpPr>
        <p:spPr bwMode="auto">
          <a:xfrm>
            <a:off x="2933700" y="3162301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55" name="Freeform 48"/>
          <p:cNvSpPr>
            <a:spLocks/>
          </p:cNvSpPr>
          <p:nvPr/>
        </p:nvSpPr>
        <p:spPr bwMode="auto">
          <a:xfrm>
            <a:off x="8277225" y="2514600"/>
            <a:ext cx="285750" cy="311150"/>
          </a:xfrm>
          <a:custGeom>
            <a:avLst/>
            <a:gdLst>
              <a:gd name="T0" fmla="*/ 257175 w 180"/>
              <a:gd name="T1" fmla="*/ 311150 h 196"/>
              <a:gd name="T2" fmla="*/ 285750 w 180"/>
              <a:gd name="T3" fmla="*/ 298450 h 196"/>
              <a:gd name="T4" fmla="*/ 28575 w 180"/>
              <a:gd name="T5" fmla="*/ 0 h 196"/>
              <a:gd name="T6" fmla="*/ 28575 w 180"/>
              <a:gd name="T7" fmla="*/ 0 h 196"/>
              <a:gd name="T8" fmla="*/ 0 w 180"/>
              <a:gd name="T9" fmla="*/ 12700 h 196"/>
              <a:gd name="T10" fmla="*/ 0 w 180"/>
              <a:gd name="T11" fmla="*/ 12700 h 196"/>
              <a:gd name="T12" fmla="*/ 257175 w 180"/>
              <a:gd name="T13" fmla="*/ 31115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56" name="Freeform 49"/>
          <p:cNvSpPr>
            <a:spLocks/>
          </p:cNvSpPr>
          <p:nvPr/>
        </p:nvSpPr>
        <p:spPr bwMode="auto">
          <a:xfrm>
            <a:off x="7991476" y="2228850"/>
            <a:ext cx="314325" cy="298450"/>
          </a:xfrm>
          <a:custGeom>
            <a:avLst/>
            <a:gdLst>
              <a:gd name="T0" fmla="*/ 285750 w 198"/>
              <a:gd name="T1" fmla="*/ 298450 h 188"/>
              <a:gd name="T2" fmla="*/ 314325 w 198"/>
              <a:gd name="T3" fmla="*/ 285750 h 188"/>
              <a:gd name="T4" fmla="*/ 28575 w 198"/>
              <a:gd name="T5" fmla="*/ 12700 h 188"/>
              <a:gd name="T6" fmla="*/ 28575 w 198"/>
              <a:gd name="T7" fmla="*/ 0 h 188"/>
              <a:gd name="T8" fmla="*/ 14288 w 198"/>
              <a:gd name="T9" fmla="*/ 25400 h 188"/>
              <a:gd name="T10" fmla="*/ 0 w 198"/>
              <a:gd name="T11" fmla="*/ 25400 h 188"/>
              <a:gd name="T12" fmla="*/ 285750 w 198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57" name="Freeform 50"/>
          <p:cNvSpPr>
            <a:spLocks/>
          </p:cNvSpPr>
          <p:nvPr/>
        </p:nvSpPr>
        <p:spPr bwMode="auto">
          <a:xfrm>
            <a:off x="7677150" y="2020888"/>
            <a:ext cx="342900" cy="233362"/>
          </a:xfrm>
          <a:custGeom>
            <a:avLst/>
            <a:gdLst>
              <a:gd name="T0" fmla="*/ 328613 w 216"/>
              <a:gd name="T1" fmla="*/ 233362 h 147"/>
              <a:gd name="T2" fmla="*/ 342900 w 216"/>
              <a:gd name="T3" fmla="*/ 207962 h 147"/>
              <a:gd name="T4" fmla="*/ 14288 w 216"/>
              <a:gd name="T5" fmla="*/ 0 h 147"/>
              <a:gd name="T6" fmla="*/ 14288 w 216"/>
              <a:gd name="T7" fmla="*/ 0 h 147"/>
              <a:gd name="T8" fmla="*/ 0 w 216"/>
              <a:gd name="T9" fmla="*/ 26987 h 147"/>
              <a:gd name="T10" fmla="*/ 0 w 216"/>
              <a:gd name="T11" fmla="*/ 26987 h 147"/>
              <a:gd name="T12" fmla="*/ 328613 w 216"/>
              <a:gd name="T13" fmla="*/ 233362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58" name="Freeform 51"/>
          <p:cNvSpPr>
            <a:spLocks/>
          </p:cNvSpPr>
          <p:nvPr/>
        </p:nvSpPr>
        <p:spPr bwMode="auto">
          <a:xfrm>
            <a:off x="7334250" y="1839913"/>
            <a:ext cx="357188" cy="207962"/>
          </a:xfrm>
          <a:custGeom>
            <a:avLst/>
            <a:gdLst>
              <a:gd name="T0" fmla="*/ 342900 w 225"/>
              <a:gd name="T1" fmla="*/ 207962 h 131"/>
              <a:gd name="T2" fmla="*/ 357188 w 225"/>
              <a:gd name="T3" fmla="*/ 180975 h 131"/>
              <a:gd name="T4" fmla="*/ 14288 w 225"/>
              <a:gd name="T5" fmla="*/ 0 h 131"/>
              <a:gd name="T6" fmla="*/ 14288 w 225"/>
              <a:gd name="T7" fmla="*/ 0 h 131"/>
              <a:gd name="T8" fmla="*/ 0 w 225"/>
              <a:gd name="T9" fmla="*/ 25400 h 131"/>
              <a:gd name="T10" fmla="*/ 0 w 225"/>
              <a:gd name="T11" fmla="*/ 25400 h 131"/>
              <a:gd name="T12" fmla="*/ 342900 w 225"/>
              <a:gd name="T13" fmla="*/ 207962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59" name="Freeform 52"/>
          <p:cNvSpPr>
            <a:spLocks/>
          </p:cNvSpPr>
          <p:nvPr/>
        </p:nvSpPr>
        <p:spPr bwMode="auto">
          <a:xfrm>
            <a:off x="6948488" y="1724025"/>
            <a:ext cx="400050" cy="141288"/>
          </a:xfrm>
          <a:custGeom>
            <a:avLst/>
            <a:gdLst>
              <a:gd name="T0" fmla="*/ 385763 w 252"/>
              <a:gd name="T1" fmla="*/ 141288 h 89"/>
              <a:gd name="T2" fmla="*/ 400050 w 252"/>
              <a:gd name="T3" fmla="*/ 115888 h 89"/>
              <a:gd name="T4" fmla="*/ 14288 w 252"/>
              <a:gd name="T5" fmla="*/ 0 h 89"/>
              <a:gd name="T6" fmla="*/ 0 w 252"/>
              <a:gd name="T7" fmla="*/ 0 h 89"/>
              <a:gd name="T8" fmla="*/ 0 w 252"/>
              <a:gd name="T9" fmla="*/ 25400 h 89"/>
              <a:gd name="T10" fmla="*/ 0 w 252"/>
              <a:gd name="T11" fmla="*/ 25400 h 89"/>
              <a:gd name="T12" fmla="*/ 385763 w 252"/>
              <a:gd name="T13" fmla="*/ 141288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60" name="Freeform 53"/>
          <p:cNvSpPr>
            <a:spLocks/>
          </p:cNvSpPr>
          <p:nvPr/>
        </p:nvSpPr>
        <p:spPr bwMode="auto">
          <a:xfrm>
            <a:off x="6534150" y="1646239"/>
            <a:ext cx="414338" cy="103187"/>
          </a:xfrm>
          <a:custGeom>
            <a:avLst/>
            <a:gdLst>
              <a:gd name="T0" fmla="*/ 414338 w 261"/>
              <a:gd name="T1" fmla="*/ 103187 h 65"/>
              <a:gd name="T2" fmla="*/ 414338 w 261"/>
              <a:gd name="T3" fmla="*/ 77787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25400 h 65"/>
              <a:gd name="T10" fmla="*/ 0 w 261"/>
              <a:gd name="T11" fmla="*/ 25400 h 65"/>
              <a:gd name="T12" fmla="*/ 414338 w 261"/>
              <a:gd name="T13" fmla="*/ 103187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61" name="Freeform 54"/>
          <p:cNvSpPr>
            <a:spLocks/>
          </p:cNvSpPr>
          <p:nvPr/>
        </p:nvSpPr>
        <p:spPr bwMode="auto">
          <a:xfrm>
            <a:off x="6091238" y="1631950"/>
            <a:ext cx="442912" cy="39688"/>
          </a:xfrm>
          <a:custGeom>
            <a:avLst/>
            <a:gdLst>
              <a:gd name="T0" fmla="*/ 442912 w 279"/>
              <a:gd name="T1" fmla="*/ 39688 h 25"/>
              <a:gd name="T2" fmla="*/ 442912 w 279"/>
              <a:gd name="T3" fmla="*/ 14288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26988 h 25"/>
              <a:gd name="T10" fmla="*/ 0 w 279"/>
              <a:gd name="T11" fmla="*/ 26988 h 25"/>
              <a:gd name="T12" fmla="*/ 442912 w 279"/>
              <a:gd name="T13" fmla="*/ 39688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62" name="Freeform 55"/>
          <p:cNvSpPr>
            <a:spLocks/>
          </p:cNvSpPr>
          <p:nvPr/>
        </p:nvSpPr>
        <p:spPr bwMode="auto">
          <a:xfrm>
            <a:off x="5634038" y="1631950"/>
            <a:ext cx="457200" cy="65088"/>
          </a:xfrm>
          <a:custGeom>
            <a:avLst/>
            <a:gdLst>
              <a:gd name="T0" fmla="*/ 457200 w 288"/>
              <a:gd name="T1" fmla="*/ 26988 h 41"/>
              <a:gd name="T2" fmla="*/ 457200 w 288"/>
              <a:gd name="T3" fmla="*/ 0 h 41"/>
              <a:gd name="T4" fmla="*/ 0 w 288"/>
              <a:gd name="T5" fmla="*/ 39688 h 41"/>
              <a:gd name="T6" fmla="*/ 0 w 288"/>
              <a:gd name="T7" fmla="*/ 39688 h 41"/>
              <a:gd name="T8" fmla="*/ 0 w 288"/>
              <a:gd name="T9" fmla="*/ 65088 h 41"/>
              <a:gd name="T10" fmla="*/ 0 w 288"/>
              <a:gd name="T11" fmla="*/ 65088 h 41"/>
              <a:gd name="T12" fmla="*/ 457200 w 288"/>
              <a:gd name="T13" fmla="*/ 269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63" name="Freeform 56"/>
          <p:cNvSpPr>
            <a:spLocks/>
          </p:cNvSpPr>
          <p:nvPr/>
        </p:nvSpPr>
        <p:spPr bwMode="auto">
          <a:xfrm>
            <a:off x="5162550" y="1671639"/>
            <a:ext cx="471488" cy="103187"/>
          </a:xfrm>
          <a:custGeom>
            <a:avLst/>
            <a:gdLst>
              <a:gd name="T0" fmla="*/ 471488 w 297"/>
              <a:gd name="T1" fmla="*/ 25400 h 65"/>
              <a:gd name="T2" fmla="*/ 471488 w 297"/>
              <a:gd name="T3" fmla="*/ 0 h 65"/>
              <a:gd name="T4" fmla="*/ 0 w 297"/>
              <a:gd name="T5" fmla="*/ 77787 h 65"/>
              <a:gd name="T6" fmla="*/ 0 w 297"/>
              <a:gd name="T7" fmla="*/ 77787 h 65"/>
              <a:gd name="T8" fmla="*/ 14288 w 297"/>
              <a:gd name="T9" fmla="*/ 103187 h 65"/>
              <a:gd name="T10" fmla="*/ 0 w 297"/>
              <a:gd name="T11" fmla="*/ 103187 h 65"/>
              <a:gd name="T12" fmla="*/ 471488 w 297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64" name="Freeform 57"/>
          <p:cNvSpPr>
            <a:spLocks/>
          </p:cNvSpPr>
          <p:nvPr/>
        </p:nvSpPr>
        <p:spPr bwMode="auto">
          <a:xfrm>
            <a:off x="4748214" y="1749426"/>
            <a:ext cx="428625" cy="130175"/>
          </a:xfrm>
          <a:custGeom>
            <a:avLst/>
            <a:gdLst>
              <a:gd name="T0" fmla="*/ 428625 w 270"/>
              <a:gd name="T1" fmla="*/ 25400 h 82"/>
              <a:gd name="T2" fmla="*/ 414338 w 270"/>
              <a:gd name="T3" fmla="*/ 0 h 82"/>
              <a:gd name="T4" fmla="*/ 0 w 270"/>
              <a:gd name="T5" fmla="*/ 103188 h 82"/>
              <a:gd name="T6" fmla="*/ 0 w 270"/>
              <a:gd name="T7" fmla="*/ 103188 h 82"/>
              <a:gd name="T8" fmla="*/ 14287 w 270"/>
              <a:gd name="T9" fmla="*/ 130175 h 82"/>
              <a:gd name="T10" fmla="*/ 14287 w 270"/>
              <a:gd name="T11" fmla="*/ 130175 h 82"/>
              <a:gd name="T12" fmla="*/ 428625 w 270"/>
              <a:gd name="T13" fmla="*/ 2540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65" name="Freeform 58"/>
          <p:cNvSpPr>
            <a:spLocks/>
          </p:cNvSpPr>
          <p:nvPr/>
        </p:nvSpPr>
        <p:spPr bwMode="auto">
          <a:xfrm>
            <a:off x="4376738" y="1852614"/>
            <a:ext cx="385762" cy="168275"/>
          </a:xfrm>
          <a:custGeom>
            <a:avLst/>
            <a:gdLst>
              <a:gd name="T0" fmla="*/ 385762 w 243"/>
              <a:gd name="T1" fmla="*/ 26988 h 106"/>
              <a:gd name="T2" fmla="*/ 371475 w 243"/>
              <a:gd name="T3" fmla="*/ 0 h 106"/>
              <a:gd name="T4" fmla="*/ 0 w 243"/>
              <a:gd name="T5" fmla="*/ 142875 h 106"/>
              <a:gd name="T6" fmla="*/ 0 w 243"/>
              <a:gd name="T7" fmla="*/ 142875 h 106"/>
              <a:gd name="T8" fmla="*/ 14287 w 243"/>
              <a:gd name="T9" fmla="*/ 168275 h 106"/>
              <a:gd name="T10" fmla="*/ 14287 w 243"/>
              <a:gd name="T11" fmla="*/ 168275 h 106"/>
              <a:gd name="T12" fmla="*/ 385762 w 243"/>
              <a:gd name="T13" fmla="*/ 26988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66" name="Freeform 59"/>
          <p:cNvSpPr>
            <a:spLocks/>
          </p:cNvSpPr>
          <p:nvPr/>
        </p:nvSpPr>
        <p:spPr bwMode="auto">
          <a:xfrm>
            <a:off x="4048125" y="1995488"/>
            <a:ext cx="342900" cy="195262"/>
          </a:xfrm>
          <a:custGeom>
            <a:avLst/>
            <a:gdLst>
              <a:gd name="T0" fmla="*/ 342900 w 216"/>
              <a:gd name="T1" fmla="*/ 25400 h 123"/>
              <a:gd name="T2" fmla="*/ 328613 w 216"/>
              <a:gd name="T3" fmla="*/ 0 h 123"/>
              <a:gd name="T4" fmla="*/ 0 w 216"/>
              <a:gd name="T5" fmla="*/ 168275 h 123"/>
              <a:gd name="T6" fmla="*/ 0 w 216"/>
              <a:gd name="T7" fmla="*/ 168275 h 123"/>
              <a:gd name="T8" fmla="*/ 14288 w 216"/>
              <a:gd name="T9" fmla="*/ 195262 h 123"/>
              <a:gd name="T10" fmla="*/ 14288 w 216"/>
              <a:gd name="T11" fmla="*/ 195262 h 123"/>
              <a:gd name="T12" fmla="*/ 342900 w 216"/>
              <a:gd name="T13" fmla="*/ 254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67" name="Freeform 60"/>
          <p:cNvSpPr>
            <a:spLocks/>
          </p:cNvSpPr>
          <p:nvPr/>
        </p:nvSpPr>
        <p:spPr bwMode="auto">
          <a:xfrm>
            <a:off x="3762375" y="2163763"/>
            <a:ext cx="300038" cy="233362"/>
          </a:xfrm>
          <a:custGeom>
            <a:avLst/>
            <a:gdLst>
              <a:gd name="T0" fmla="*/ 300038 w 189"/>
              <a:gd name="T1" fmla="*/ 26987 h 147"/>
              <a:gd name="T2" fmla="*/ 285750 w 189"/>
              <a:gd name="T3" fmla="*/ 0 h 147"/>
              <a:gd name="T4" fmla="*/ 0 w 189"/>
              <a:gd name="T5" fmla="*/ 207962 h 147"/>
              <a:gd name="T6" fmla="*/ 0 w 189"/>
              <a:gd name="T7" fmla="*/ 207962 h 147"/>
              <a:gd name="T8" fmla="*/ 14288 w 189"/>
              <a:gd name="T9" fmla="*/ 233362 h 147"/>
              <a:gd name="T10" fmla="*/ 14288 w 189"/>
              <a:gd name="T11" fmla="*/ 233362 h 147"/>
              <a:gd name="T12" fmla="*/ 300038 w 189"/>
              <a:gd name="T13" fmla="*/ 2698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68" name="Freeform 61"/>
          <p:cNvSpPr>
            <a:spLocks/>
          </p:cNvSpPr>
          <p:nvPr/>
        </p:nvSpPr>
        <p:spPr bwMode="auto">
          <a:xfrm>
            <a:off x="3476625" y="2371726"/>
            <a:ext cx="300038" cy="258763"/>
          </a:xfrm>
          <a:custGeom>
            <a:avLst/>
            <a:gdLst>
              <a:gd name="T0" fmla="*/ 300038 w 189"/>
              <a:gd name="T1" fmla="*/ 25400 h 163"/>
              <a:gd name="T2" fmla="*/ 285750 w 189"/>
              <a:gd name="T3" fmla="*/ 0 h 163"/>
              <a:gd name="T4" fmla="*/ 14288 w 189"/>
              <a:gd name="T5" fmla="*/ 233363 h 163"/>
              <a:gd name="T6" fmla="*/ 0 w 189"/>
              <a:gd name="T7" fmla="*/ 246063 h 163"/>
              <a:gd name="T8" fmla="*/ 28575 w 189"/>
              <a:gd name="T9" fmla="*/ 258763 h 163"/>
              <a:gd name="T10" fmla="*/ 28575 w 189"/>
              <a:gd name="T11" fmla="*/ 258763 h 163"/>
              <a:gd name="T12" fmla="*/ 300038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69" name="Freeform 62"/>
          <p:cNvSpPr>
            <a:spLocks/>
          </p:cNvSpPr>
          <p:nvPr/>
        </p:nvSpPr>
        <p:spPr bwMode="auto">
          <a:xfrm>
            <a:off x="3248026" y="2617788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58763 h 172"/>
              <a:gd name="T6" fmla="*/ 0 w 162"/>
              <a:gd name="T7" fmla="*/ 2587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70" name="Freeform 63"/>
          <p:cNvSpPr>
            <a:spLocks/>
          </p:cNvSpPr>
          <p:nvPr/>
        </p:nvSpPr>
        <p:spPr bwMode="auto">
          <a:xfrm>
            <a:off x="3033714" y="2876550"/>
            <a:ext cx="242887" cy="312738"/>
          </a:xfrm>
          <a:custGeom>
            <a:avLst/>
            <a:gdLst>
              <a:gd name="T0" fmla="*/ 242887 w 153"/>
              <a:gd name="T1" fmla="*/ 14288 h 197"/>
              <a:gd name="T2" fmla="*/ 214312 w 153"/>
              <a:gd name="T3" fmla="*/ 0 h 197"/>
              <a:gd name="T4" fmla="*/ 0 w 153"/>
              <a:gd name="T5" fmla="*/ 298450 h 197"/>
              <a:gd name="T6" fmla="*/ 28575 w 153"/>
              <a:gd name="T7" fmla="*/ 312738 h 197"/>
              <a:gd name="T8" fmla="*/ 242887 w 153"/>
              <a:gd name="T9" fmla="*/ 14288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71" name="Freeform 64"/>
          <p:cNvSpPr>
            <a:spLocks/>
          </p:cNvSpPr>
          <p:nvPr/>
        </p:nvSpPr>
        <p:spPr bwMode="auto">
          <a:xfrm>
            <a:off x="9063039" y="2138363"/>
            <a:ext cx="28575" cy="25400"/>
          </a:xfrm>
          <a:custGeom>
            <a:avLst/>
            <a:gdLst>
              <a:gd name="T0" fmla="*/ 14288 w 18"/>
              <a:gd name="T1" fmla="*/ 0 h 16"/>
              <a:gd name="T2" fmla="*/ 14288 w 18"/>
              <a:gd name="T3" fmla="*/ 0 h 16"/>
              <a:gd name="T4" fmla="*/ 0 w 18"/>
              <a:gd name="T5" fmla="*/ 12700 h 16"/>
              <a:gd name="T6" fmla="*/ 14288 w 18"/>
              <a:gd name="T7" fmla="*/ 12700 h 16"/>
              <a:gd name="T8" fmla="*/ 14288 w 18"/>
              <a:gd name="T9" fmla="*/ 25400 h 16"/>
              <a:gd name="T10" fmla="*/ 28575 w 18"/>
              <a:gd name="T11" fmla="*/ 12700 h 16"/>
              <a:gd name="T12" fmla="*/ 28575 w 18"/>
              <a:gd name="T13" fmla="*/ 1270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72" name="Freeform 65"/>
          <p:cNvSpPr>
            <a:spLocks/>
          </p:cNvSpPr>
          <p:nvPr/>
        </p:nvSpPr>
        <p:spPr bwMode="auto">
          <a:xfrm>
            <a:off x="9020175" y="1943101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73" name="Freeform 66"/>
          <p:cNvSpPr>
            <a:spLocks/>
          </p:cNvSpPr>
          <p:nvPr/>
        </p:nvSpPr>
        <p:spPr bwMode="auto">
          <a:xfrm>
            <a:off x="9020175" y="1943101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74" name="Freeform 67"/>
          <p:cNvSpPr>
            <a:spLocks/>
          </p:cNvSpPr>
          <p:nvPr/>
        </p:nvSpPr>
        <p:spPr bwMode="auto">
          <a:xfrm>
            <a:off x="8620126" y="2695576"/>
            <a:ext cx="200025" cy="180975"/>
          </a:xfrm>
          <a:custGeom>
            <a:avLst/>
            <a:gdLst>
              <a:gd name="T0" fmla="*/ 0 w 126"/>
              <a:gd name="T1" fmla="*/ 168275 h 114"/>
              <a:gd name="T2" fmla="*/ 28575 w 126"/>
              <a:gd name="T3" fmla="*/ 180975 h 114"/>
              <a:gd name="T4" fmla="*/ 200025 w 126"/>
              <a:gd name="T5" fmla="*/ 12700 h 114"/>
              <a:gd name="T6" fmla="*/ 200025 w 126"/>
              <a:gd name="T7" fmla="*/ 12700 h 114"/>
              <a:gd name="T8" fmla="*/ 171450 w 126"/>
              <a:gd name="T9" fmla="*/ 0 h 114"/>
              <a:gd name="T10" fmla="*/ 171450 w 126"/>
              <a:gd name="T11" fmla="*/ 0 h 114"/>
              <a:gd name="T12" fmla="*/ 0 w 126"/>
              <a:gd name="T13" fmla="*/ 1682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75" name="Freeform 68"/>
          <p:cNvSpPr>
            <a:spLocks/>
          </p:cNvSpPr>
          <p:nvPr/>
        </p:nvSpPr>
        <p:spPr bwMode="auto">
          <a:xfrm>
            <a:off x="8791575" y="2514601"/>
            <a:ext cx="171450" cy="193675"/>
          </a:xfrm>
          <a:custGeom>
            <a:avLst/>
            <a:gdLst>
              <a:gd name="T0" fmla="*/ 0 w 108"/>
              <a:gd name="T1" fmla="*/ 180975 h 122"/>
              <a:gd name="T2" fmla="*/ 28575 w 108"/>
              <a:gd name="T3" fmla="*/ 193675 h 122"/>
              <a:gd name="T4" fmla="*/ 171450 w 108"/>
              <a:gd name="T5" fmla="*/ 12700 h 122"/>
              <a:gd name="T6" fmla="*/ 171450 w 108"/>
              <a:gd name="T7" fmla="*/ 12700 h 122"/>
              <a:gd name="T8" fmla="*/ 142875 w 108"/>
              <a:gd name="T9" fmla="*/ 0 h 122"/>
              <a:gd name="T10" fmla="*/ 142875 w 108"/>
              <a:gd name="T11" fmla="*/ 0 h 122"/>
              <a:gd name="T12" fmla="*/ 0 w 108"/>
              <a:gd name="T13" fmla="*/ 180975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76" name="Freeform 69"/>
          <p:cNvSpPr>
            <a:spLocks/>
          </p:cNvSpPr>
          <p:nvPr/>
        </p:nvSpPr>
        <p:spPr bwMode="auto">
          <a:xfrm>
            <a:off x="8934450" y="2332038"/>
            <a:ext cx="128588" cy="195262"/>
          </a:xfrm>
          <a:custGeom>
            <a:avLst/>
            <a:gdLst>
              <a:gd name="T0" fmla="*/ 0 w 81"/>
              <a:gd name="T1" fmla="*/ 182562 h 123"/>
              <a:gd name="T2" fmla="*/ 28575 w 81"/>
              <a:gd name="T3" fmla="*/ 195262 h 123"/>
              <a:gd name="T4" fmla="*/ 128588 w 81"/>
              <a:gd name="T5" fmla="*/ 14287 h 123"/>
              <a:gd name="T6" fmla="*/ 128588 w 81"/>
              <a:gd name="T7" fmla="*/ 0 h 123"/>
              <a:gd name="T8" fmla="*/ 100013 w 81"/>
              <a:gd name="T9" fmla="*/ 0 h 123"/>
              <a:gd name="T10" fmla="*/ 100013 w 81"/>
              <a:gd name="T11" fmla="*/ 0 h 123"/>
              <a:gd name="T12" fmla="*/ 0 w 81"/>
              <a:gd name="T13" fmla="*/ 182562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77" name="Freeform 70"/>
          <p:cNvSpPr>
            <a:spLocks/>
          </p:cNvSpPr>
          <p:nvPr/>
        </p:nvSpPr>
        <p:spPr bwMode="auto">
          <a:xfrm>
            <a:off x="9034463" y="2138364"/>
            <a:ext cx="57150" cy="193675"/>
          </a:xfrm>
          <a:custGeom>
            <a:avLst/>
            <a:gdLst>
              <a:gd name="T0" fmla="*/ 0 w 36"/>
              <a:gd name="T1" fmla="*/ 193675 h 122"/>
              <a:gd name="T2" fmla="*/ 28575 w 36"/>
              <a:gd name="T3" fmla="*/ 193675 h 122"/>
              <a:gd name="T4" fmla="*/ 57150 w 36"/>
              <a:gd name="T5" fmla="*/ 0 h 122"/>
              <a:gd name="T6" fmla="*/ 28575 w 36"/>
              <a:gd name="T7" fmla="*/ 0 h 122"/>
              <a:gd name="T8" fmla="*/ 0 w 36"/>
              <a:gd name="T9" fmla="*/ 1936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78" name="Freeform 71"/>
          <p:cNvSpPr>
            <a:spLocks/>
          </p:cNvSpPr>
          <p:nvPr/>
        </p:nvSpPr>
        <p:spPr bwMode="auto">
          <a:xfrm>
            <a:off x="8534401" y="2359025"/>
            <a:ext cx="28575" cy="25400"/>
          </a:xfrm>
          <a:custGeom>
            <a:avLst/>
            <a:gdLst>
              <a:gd name="T0" fmla="*/ 14288 w 18"/>
              <a:gd name="T1" fmla="*/ 25400 h 16"/>
              <a:gd name="T2" fmla="*/ 28575 w 18"/>
              <a:gd name="T3" fmla="*/ 25400 h 16"/>
              <a:gd name="T4" fmla="*/ 28575 w 18"/>
              <a:gd name="T5" fmla="*/ 12700 h 16"/>
              <a:gd name="T6" fmla="*/ 28575 w 18"/>
              <a:gd name="T7" fmla="*/ 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12700 h 16"/>
              <a:gd name="T14" fmla="*/ 14288 w 18"/>
              <a:gd name="T15" fmla="*/ 25400 h 16"/>
              <a:gd name="T16" fmla="*/ 14288 w 18"/>
              <a:gd name="T17" fmla="*/ 25400 h 16"/>
              <a:gd name="T18" fmla="*/ 14288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79" name="Freeform 72"/>
          <p:cNvSpPr>
            <a:spLocks/>
          </p:cNvSpPr>
          <p:nvPr/>
        </p:nvSpPr>
        <p:spPr bwMode="auto">
          <a:xfrm>
            <a:off x="8491539" y="2384426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80" name="Freeform 73"/>
          <p:cNvSpPr>
            <a:spLocks/>
          </p:cNvSpPr>
          <p:nvPr/>
        </p:nvSpPr>
        <p:spPr bwMode="auto">
          <a:xfrm>
            <a:off x="8491539" y="2384426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81" name="Freeform 74"/>
          <p:cNvSpPr>
            <a:spLocks/>
          </p:cNvSpPr>
          <p:nvPr/>
        </p:nvSpPr>
        <p:spPr bwMode="auto">
          <a:xfrm>
            <a:off x="8805863" y="1646239"/>
            <a:ext cx="214312" cy="193675"/>
          </a:xfrm>
          <a:custGeom>
            <a:avLst/>
            <a:gdLst>
              <a:gd name="T0" fmla="*/ 214312 w 135"/>
              <a:gd name="T1" fmla="*/ 12700 h 122"/>
              <a:gd name="T2" fmla="*/ 185737 w 135"/>
              <a:gd name="T3" fmla="*/ 0 h 122"/>
              <a:gd name="T4" fmla="*/ 0 w 135"/>
              <a:gd name="T5" fmla="*/ 180975 h 122"/>
              <a:gd name="T6" fmla="*/ 0 w 135"/>
              <a:gd name="T7" fmla="*/ 180975 h 122"/>
              <a:gd name="T8" fmla="*/ 28575 w 135"/>
              <a:gd name="T9" fmla="*/ 193675 h 122"/>
              <a:gd name="T10" fmla="*/ 28575 w 135"/>
              <a:gd name="T11" fmla="*/ 193675 h 122"/>
              <a:gd name="T12" fmla="*/ 214312 w 135"/>
              <a:gd name="T13" fmla="*/ 12700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82" name="Freeform 75"/>
          <p:cNvSpPr>
            <a:spLocks/>
          </p:cNvSpPr>
          <p:nvPr/>
        </p:nvSpPr>
        <p:spPr bwMode="auto">
          <a:xfrm>
            <a:off x="8662988" y="1827214"/>
            <a:ext cx="171450" cy="180975"/>
          </a:xfrm>
          <a:custGeom>
            <a:avLst/>
            <a:gdLst>
              <a:gd name="T0" fmla="*/ 171450 w 108"/>
              <a:gd name="T1" fmla="*/ 12700 h 114"/>
              <a:gd name="T2" fmla="*/ 142875 w 108"/>
              <a:gd name="T3" fmla="*/ 0 h 114"/>
              <a:gd name="T4" fmla="*/ 0 w 108"/>
              <a:gd name="T5" fmla="*/ 168275 h 114"/>
              <a:gd name="T6" fmla="*/ 0 w 108"/>
              <a:gd name="T7" fmla="*/ 168275 h 114"/>
              <a:gd name="T8" fmla="*/ 28575 w 108"/>
              <a:gd name="T9" fmla="*/ 180975 h 114"/>
              <a:gd name="T10" fmla="*/ 28575 w 108"/>
              <a:gd name="T11" fmla="*/ 180975 h 114"/>
              <a:gd name="T12" fmla="*/ 171450 w 108"/>
              <a:gd name="T13" fmla="*/ 127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83" name="Freeform 76"/>
          <p:cNvSpPr>
            <a:spLocks/>
          </p:cNvSpPr>
          <p:nvPr/>
        </p:nvSpPr>
        <p:spPr bwMode="auto">
          <a:xfrm>
            <a:off x="8577263" y="1995488"/>
            <a:ext cx="114300" cy="195262"/>
          </a:xfrm>
          <a:custGeom>
            <a:avLst/>
            <a:gdLst>
              <a:gd name="T0" fmla="*/ 114300 w 72"/>
              <a:gd name="T1" fmla="*/ 12700 h 123"/>
              <a:gd name="T2" fmla="*/ 85725 w 72"/>
              <a:gd name="T3" fmla="*/ 0 h 123"/>
              <a:gd name="T4" fmla="*/ 0 w 72"/>
              <a:gd name="T5" fmla="*/ 180975 h 123"/>
              <a:gd name="T6" fmla="*/ 0 w 72"/>
              <a:gd name="T7" fmla="*/ 180975 h 123"/>
              <a:gd name="T8" fmla="*/ 28575 w 72"/>
              <a:gd name="T9" fmla="*/ 180975 h 123"/>
              <a:gd name="T10" fmla="*/ 28575 w 72"/>
              <a:gd name="T11" fmla="*/ 195262 h 123"/>
              <a:gd name="T12" fmla="*/ 114300 w 72"/>
              <a:gd name="T13" fmla="*/ 127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84" name="Freeform 77"/>
          <p:cNvSpPr>
            <a:spLocks/>
          </p:cNvSpPr>
          <p:nvPr/>
        </p:nvSpPr>
        <p:spPr bwMode="auto">
          <a:xfrm>
            <a:off x="8534400" y="2176463"/>
            <a:ext cx="71438" cy="195262"/>
          </a:xfrm>
          <a:custGeom>
            <a:avLst/>
            <a:gdLst>
              <a:gd name="T0" fmla="*/ 71438 w 45"/>
              <a:gd name="T1" fmla="*/ 0 h 123"/>
              <a:gd name="T2" fmla="*/ 42863 w 45"/>
              <a:gd name="T3" fmla="*/ 0 h 123"/>
              <a:gd name="T4" fmla="*/ 0 w 45"/>
              <a:gd name="T5" fmla="*/ 195262 h 123"/>
              <a:gd name="T6" fmla="*/ 28575 w 45"/>
              <a:gd name="T7" fmla="*/ 195262 h 123"/>
              <a:gd name="T8" fmla="*/ 71438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85" name="Freeform 78"/>
          <p:cNvSpPr>
            <a:spLocks/>
          </p:cNvSpPr>
          <p:nvPr/>
        </p:nvSpPr>
        <p:spPr bwMode="auto">
          <a:xfrm>
            <a:off x="6148389" y="4549775"/>
            <a:ext cx="28575" cy="25400"/>
          </a:xfrm>
          <a:custGeom>
            <a:avLst/>
            <a:gdLst>
              <a:gd name="T0" fmla="*/ 0 w 18"/>
              <a:gd name="T1" fmla="*/ 25400 h 16"/>
              <a:gd name="T2" fmla="*/ 0 w 18"/>
              <a:gd name="T3" fmla="*/ 25400 h 16"/>
              <a:gd name="T4" fmla="*/ 14288 w 18"/>
              <a:gd name="T5" fmla="*/ 25400 h 16"/>
              <a:gd name="T6" fmla="*/ 28575 w 18"/>
              <a:gd name="T7" fmla="*/ 25400 h 16"/>
              <a:gd name="T8" fmla="*/ 28575 w 18"/>
              <a:gd name="T9" fmla="*/ 1270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86" name="Freeform 79"/>
          <p:cNvSpPr>
            <a:spLocks/>
          </p:cNvSpPr>
          <p:nvPr/>
        </p:nvSpPr>
        <p:spPr bwMode="auto">
          <a:xfrm>
            <a:off x="5948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7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87" name="Freeform 80"/>
          <p:cNvSpPr>
            <a:spLocks/>
          </p:cNvSpPr>
          <p:nvPr/>
        </p:nvSpPr>
        <p:spPr bwMode="auto">
          <a:xfrm>
            <a:off x="5948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7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88" name="Freeform 81"/>
          <p:cNvSpPr>
            <a:spLocks/>
          </p:cNvSpPr>
          <p:nvPr/>
        </p:nvSpPr>
        <p:spPr bwMode="auto">
          <a:xfrm>
            <a:off x="8348663" y="2825751"/>
            <a:ext cx="214312" cy="271463"/>
          </a:xfrm>
          <a:custGeom>
            <a:avLst/>
            <a:gdLst>
              <a:gd name="T0" fmla="*/ 214312 w 135"/>
              <a:gd name="T1" fmla="*/ 12700 h 171"/>
              <a:gd name="T2" fmla="*/ 185737 w 135"/>
              <a:gd name="T3" fmla="*/ 0 h 171"/>
              <a:gd name="T4" fmla="*/ 0 w 135"/>
              <a:gd name="T5" fmla="*/ 258763 h 171"/>
              <a:gd name="T6" fmla="*/ 0 w 135"/>
              <a:gd name="T7" fmla="*/ 258763 h 171"/>
              <a:gd name="T8" fmla="*/ 28575 w 135"/>
              <a:gd name="T9" fmla="*/ 271463 h 171"/>
              <a:gd name="T10" fmla="*/ 28575 w 135"/>
              <a:gd name="T11" fmla="*/ 271463 h 171"/>
              <a:gd name="T12" fmla="*/ 214312 w 135"/>
              <a:gd name="T13" fmla="*/ 12700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89" name="Freeform 82"/>
          <p:cNvSpPr>
            <a:spLocks/>
          </p:cNvSpPr>
          <p:nvPr/>
        </p:nvSpPr>
        <p:spPr bwMode="auto">
          <a:xfrm>
            <a:off x="8120064" y="3084513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60350 h 172"/>
              <a:gd name="T6" fmla="*/ 0 w 162"/>
              <a:gd name="T7" fmla="*/ 2460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90" name="Freeform 83"/>
          <p:cNvSpPr>
            <a:spLocks/>
          </p:cNvSpPr>
          <p:nvPr/>
        </p:nvSpPr>
        <p:spPr bwMode="auto">
          <a:xfrm>
            <a:off x="7848600" y="3330575"/>
            <a:ext cx="300038" cy="273050"/>
          </a:xfrm>
          <a:custGeom>
            <a:avLst/>
            <a:gdLst>
              <a:gd name="T0" fmla="*/ 300038 w 189"/>
              <a:gd name="T1" fmla="*/ 26988 h 172"/>
              <a:gd name="T2" fmla="*/ 271463 w 189"/>
              <a:gd name="T3" fmla="*/ 0 h 172"/>
              <a:gd name="T4" fmla="*/ 0 w 189"/>
              <a:gd name="T5" fmla="*/ 247650 h 172"/>
              <a:gd name="T6" fmla="*/ 14288 w 189"/>
              <a:gd name="T7" fmla="*/ 247650 h 172"/>
              <a:gd name="T8" fmla="*/ 28575 w 189"/>
              <a:gd name="T9" fmla="*/ 273050 h 172"/>
              <a:gd name="T10" fmla="*/ 28575 w 189"/>
              <a:gd name="T11" fmla="*/ 273050 h 172"/>
              <a:gd name="T12" fmla="*/ 300038 w 189"/>
              <a:gd name="T13" fmla="*/ 2698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91" name="Freeform 84"/>
          <p:cNvSpPr>
            <a:spLocks/>
          </p:cNvSpPr>
          <p:nvPr/>
        </p:nvSpPr>
        <p:spPr bwMode="auto">
          <a:xfrm>
            <a:off x="7577139" y="3578226"/>
            <a:ext cx="300037" cy="258763"/>
          </a:xfrm>
          <a:custGeom>
            <a:avLst/>
            <a:gdLst>
              <a:gd name="T0" fmla="*/ 300037 w 189"/>
              <a:gd name="T1" fmla="*/ 25400 h 163"/>
              <a:gd name="T2" fmla="*/ 285750 w 189"/>
              <a:gd name="T3" fmla="*/ 0 h 163"/>
              <a:gd name="T4" fmla="*/ 0 w 189"/>
              <a:gd name="T5" fmla="*/ 233363 h 163"/>
              <a:gd name="T6" fmla="*/ 0 w 189"/>
              <a:gd name="T7" fmla="*/ 233363 h 163"/>
              <a:gd name="T8" fmla="*/ 14287 w 189"/>
              <a:gd name="T9" fmla="*/ 258763 h 163"/>
              <a:gd name="T10" fmla="*/ 14287 w 189"/>
              <a:gd name="T11" fmla="*/ 258763 h 163"/>
              <a:gd name="T12" fmla="*/ 300037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92" name="Freeform 85"/>
          <p:cNvSpPr>
            <a:spLocks/>
          </p:cNvSpPr>
          <p:nvPr/>
        </p:nvSpPr>
        <p:spPr bwMode="auto">
          <a:xfrm>
            <a:off x="7248525" y="3811588"/>
            <a:ext cx="342900" cy="246062"/>
          </a:xfrm>
          <a:custGeom>
            <a:avLst/>
            <a:gdLst>
              <a:gd name="T0" fmla="*/ 342900 w 216"/>
              <a:gd name="T1" fmla="*/ 25400 h 155"/>
              <a:gd name="T2" fmla="*/ 328613 w 216"/>
              <a:gd name="T3" fmla="*/ 0 h 155"/>
              <a:gd name="T4" fmla="*/ 0 w 216"/>
              <a:gd name="T5" fmla="*/ 219075 h 155"/>
              <a:gd name="T6" fmla="*/ 0 w 216"/>
              <a:gd name="T7" fmla="*/ 219075 h 155"/>
              <a:gd name="T8" fmla="*/ 14288 w 216"/>
              <a:gd name="T9" fmla="*/ 246062 h 155"/>
              <a:gd name="T10" fmla="*/ 14288 w 216"/>
              <a:gd name="T11" fmla="*/ 246062 h 155"/>
              <a:gd name="T12" fmla="*/ 342900 w 216"/>
              <a:gd name="T13" fmla="*/ 254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93" name="Freeform 86"/>
          <p:cNvSpPr>
            <a:spLocks/>
          </p:cNvSpPr>
          <p:nvPr/>
        </p:nvSpPr>
        <p:spPr bwMode="auto">
          <a:xfrm>
            <a:off x="6905625" y="4030663"/>
            <a:ext cx="357188" cy="220662"/>
          </a:xfrm>
          <a:custGeom>
            <a:avLst/>
            <a:gdLst>
              <a:gd name="T0" fmla="*/ 357188 w 225"/>
              <a:gd name="T1" fmla="*/ 26987 h 139"/>
              <a:gd name="T2" fmla="*/ 342900 w 225"/>
              <a:gd name="T3" fmla="*/ 0 h 139"/>
              <a:gd name="T4" fmla="*/ 0 w 225"/>
              <a:gd name="T5" fmla="*/ 195262 h 139"/>
              <a:gd name="T6" fmla="*/ 0 w 225"/>
              <a:gd name="T7" fmla="*/ 195262 h 139"/>
              <a:gd name="T8" fmla="*/ 14288 w 225"/>
              <a:gd name="T9" fmla="*/ 220662 h 139"/>
              <a:gd name="T10" fmla="*/ 14288 w 225"/>
              <a:gd name="T11" fmla="*/ 220662 h 139"/>
              <a:gd name="T12" fmla="*/ 357188 w 225"/>
              <a:gd name="T13" fmla="*/ 2698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94" name="Freeform 87"/>
          <p:cNvSpPr>
            <a:spLocks/>
          </p:cNvSpPr>
          <p:nvPr/>
        </p:nvSpPr>
        <p:spPr bwMode="auto">
          <a:xfrm>
            <a:off x="6534151" y="4225926"/>
            <a:ext cx="385763" cy="207963"/>
          </a:xfrm>
          <a:custGeom>
            <a:avLst/>
            <a:gdLst>
              <a:gd name="T0" fmla="*/ 385763 w 243"/>
              <a:gd name="T1" fmla="*/ 25400 h 131"/>
              <a:gd name="T2" fmla="*/ 371475 w 243"/>
              <a:gd name="T3" fmla="*/ 0 h 131"/>
              <a:gd name="T4" fmla="*/ 0 w 243"/>
              <a:gd name="T5" fmla="*/ 180975 h 131"/>
              <a:gd name="T6" fmla="*/ 0 w 243"/>
              <a:gd name="T7" fmla="*/ 180975 h 131"/>
              <a:gd name="T8" fmla="*/ 14288 w 243"/>
              <a:gd name="T9" fmla="*/ 207963 h 131"/>
              <a:gd name="T10" fmla="*/ 14288 w 243"/>
              <a:gd name="T11" fmla="*/ 207963 h 131"/>
              <a:gd name="T12" fmla="*/ 385763 w 243"/>
              <a:gd name="T13" fmla="*/ 25400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95" name="Freeform 88"/>
          <p:cNvSpPr>
            <a:spLocks/>
          </p:cNvSpPr>
          <p:nvPr/>
        </p:nvSpPr>
        <p:spPr bwMode="auto">
          <a:xfrm>
            <a:off x="6148388" y="4406901"/>
            <a:ext cx="400050" cy="168275"/>
          </a:xfrm>
          <a:custGeom>
            <a:avLst/>
            <a:gdLst>
              <a:gd name="T0" fmla="*/ 400050 w 252"/>
              <a:gd name="T1" fmla="*/ 26988 h 106"/>
              <a:gd name="T2" fmla="*/ 385763 w 252"/>
              <a:gd name="T3" fmla="*/ 0 h 106"/>
              <a:gd name="T4" fmla="*/ 0 w 252"/>
              <a:gd name="T5" fmla="*/ 142875 h 106"/>
              <a:gd name="T6" fmla="*/ 14288 w 252"/>
              <a:gd name="T7" fmla="*/ 168275 h 106"/>
              <a:gd name="T8" fmla="*/ 400050 w 252"/>
              <a:gd name="T9" fmla="*/ 26988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96" name="Freeform 89"/>
          <p:cNvSpPr>
            <a:spLocks/>
          </p:cNvSpPr>
          <p:nvPr/>
        </p:nvSpPr>
        <p:spPr bwMode="auto">
          <a:xfrm>
            <a:off x="3676651" y="4926013"/>
            <a:ext cx="28575" cy="25400"/>
          </a:xfrm>
          <a:custGeom>
            <a:avLst/>
            <a:gdLst>
              <a:gd name="T0" fmla="*/ 0 w 18"/>
              <a:gd name="T1" fmla="*/ 12700 h 16"/>
              <a:gd name="T2" fmla="*/ 0 w 18"/>
              <a:gd name="T3" fmla="*/ 25400 h 16"/>
              <a:gd name="T4" fmla="*/ 14288 w 18"/>
              <a:gd name="T5" fmla="*/ 25400 h 16"/>
              <a:gd name="T6" fmla="*/ 14288 w 18"/>
              <a:gd name="T7" fmla="*/ 25400 h 16"/>
              <a:gd name="T8" fmla="*/ 28575 w 18"/>
              <a:gd name="T9" fmla="*/ 12700 h 16"/>
              <a:gd name="T10" fmla="*/ 28575 w 18"/>
              <a:gd name="T11" fmla="*/ 12700 h 16"/>
              <a:gd name="T12" fmla="*/ 14288 w 18"/>
              <a:gd name="T13" fmla="*/ 0 h 16"/>
              <a:gd name="T14" fmla="*/ 0 w 18"/>
              <a:gd name="T15" fmla="*/ 0 h 16"/>
              <a:gd name="T16" fmla="*/ 0 w 18"/>
              <a:gd name="T17" fmla="*/ 12700 h 16"/>
              <a:gd name="T18" fmla="*/ 0 w 18"/>
              <a:gd name="T19" fmla="*/ 127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97" name="Freeform 90"/>
          <p:cNvSpPr>
            <a:spLocks/>
          </p:cNvSpPr>
          <p:nvPr/>
        </p:nvSpPr>
        <p:spPr bwMode="auto">
          <a:xfrm>
            <a:off x="3476625" y="4886326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7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98" name="Freeform 91"/>
          <p:cNvSpPr>
            <a:spLocks/>
          </p:cNvSpPr>
          <p:nvPr/>
        </p:nvSpPr>
        <p:spPr bwMode="auto">
          <a:xfrm>
            <a:off x="3476625" y="4886326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7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99" name="Freeform 92"/>
          <p:cNvSpPr>
            <a:spLocks/>
          </p:cNvSpPr>
          <p:nvPr/>
        </p:nvSpPr>
        <p:spPr bwMode="auto">
          <a:xfrm>
            <a:off x="5362575" y="4627564"/>
            <a:ext cx="171450" cy="142875"/>
          </a:xfrm>
          <a:custGeom>
            <a:avLst/>
            <a:gdLst>
              <a:gd name="T0" fmla="*/ 171450 w 108"/>
              <a:gd name="T1" fmla="*/ 25400 h 90"/>
              <a:gd name="T2" fmla="*/ 157163 w 108"/>
              <a:gd name="T3" fmla="*/ 0 h 90"/>
              <a:gd name="T4" fmla="*/ 0 w 108"/>
              <a:gd name="T5" fmla="*/ 117475 h 90"/>
              <a:gd name="T6" fmla="*/ 0 w 108"/>
              <a:gd name="T7" fmla="*/ 117475 h 90"/>
              <a:gd name="T8" fmla="*/ 14288 w 108"/>
              <a:gd name="T9" fmla="*/ 142875 h 90"/>
              <a:gd name="T10" fmla="*/ 14288 w 108"/>
              <a:gd name="T11" fmla="*/ 142875 h 90"/>
              <a:gd name="T12" fmla="*/ 171450 w 108"/>
              <a:gd name="T13" fmla="*/ 2540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00" name="Freeform 93"/>
          <p:cNvSpPr>
            <a:spLocks/>
          </p:cNvSpPr>
          <p:nvPr/>
        </p:nvSpPr>
        <p:spPr bwMode="auto">
          <a:xfrm>
            <a:off x="5162551" y="4745039"/>
            <a:ext cx="214313" cy="115887"/>
          </a:xfrm>
          <a:custGeom>
            <a:avLst/>
            <a:gdLst>
              <a:gd name="T0" fmla="*/ 214313 w 135"/>
              <a:gd name="T1" fmla="*/ 25400 h 73"/>
              <a:gd name="T2" fmla="*/ 200025 w 135"/>
              <a:gd name="T3" fmla="*/ 0 h 73"/>
              <a:gd name="T4" fmla="*/ 0 w 135"/>
              <a:gd name="T5" fmla="*/ 90487 h 73"/>
              <a:gd name="T6" fmla="*/ 0 w 135"/>
              <a:gd name="T7" fmla="*/ 90487 h 73"/>
              <a:gd name="T8" fmla="*/ 14288 w 135"/>
              <a:gd name="T9" fmla="*/ 115887 h 73"/>
              <a:gd name="T10" fmla="*/ 14288 w 135"/>
              <a:gd name="T11" fmla="*/ 115887 h 73"/>
              <a:gd name="T12" fmla="*/ 214313 w 135"/>
              <a:gd name="T13" fmla="*/ 25400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01" name="Freeform 94"/>
          <p:cNvSpPr>
            <a:spLocks/>
          </p:cNvSpPr>
          <p:nvPr/>
        </p:nvSpPr>
        <p:spPr bwMode="auto">
          <a:xfrm>
            <a:off x="4948238" y="4835525"/>
            <a:ext cx="228600" cy="90488"/>
          </a:xfrm>
          <a:custGeom>
            <a:avLst/>
            <a:gdLst>
              <a:gd name="T0" fmla="*/ 228600 w 144"/>
              <a:gd name="T1" fmla="*/ 25400 h 57"/>
              <a:gd name="T2" fmla="*/ 214313 w 144"/>
              <a:gd name="T3" fmla="*/ 0 h 57"/>
              <a:gd name="T4" fmla="*/ 0 w 144"/>
              <a:gd name="T5" fmla="*/ 65088 h 57"/>
              <a:gd name="T6" fmla="*/ 0 w 144"/>
              <a:gd name="T7" fmla="*/ 65088 h 57"/>
              <a:gd name="T8" fmla="*/ 0 w 144"/>
              <a:gd name="T9" fmla="*/ 90488 h 57"/>
              <a:gd name="T10" fmla="*/ 14288 w 144"/>
              <a:gd name="T11" fmla="*/ 90488 h 57"/>
              <a:gd name="T12" fmla="*/ 228600 w 144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02" name="Freeform 95"/>
          <p:cNvSpPr>
            <a:spLocks/>
          </p:cNvSpPr>
          <p:nvPr/>
        </p:nvSpPr>
        <p:spPr bwMode="auto">
          <a:xfrm>
            <a:off x="4705350" y="4900614"/>
            <a:ext cx="242888" cy="77787"/>
          </a:xfrm>
          <a:custGeom>
            <a:avLst/>
            <a:gdLst>
              <a:gd name="T0" fmla="*/ 242888 w 153"/>
              <a:gd name="T1" fmla="*/ 25400 h 49"/>
              <a:gd name="T2" fmla="*/ 242888 w 153"/>
              <a:gd name="T3" fmla="*/ 0 h 49"/>
              <a:gd name="T4" fmla="*/ 0 w 153"/>
              <a:gd name="T5" fmla="*/ 50800 h 49"/>
              <a:gd name="T6" fmla="*/ 0 w 153"/>
              <a:gd name="T7" fmla="*/ 50800 h 49"/>
              <a:gd name="T8" fmla="*/ 0 w 153"/>
              <a:gd name="T9" fmla="*/ 77787 h 49"/>
              <a:gd name="T10" fmla="*/ 0 w 153"/>
              <a:gd name="T11" fmla="*/ 77787 h 49"/>
              <a:gd name="T12" fmla="*/ 242888 w 153"/>
              <a:gd name="T13" fmla="*/ 25400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03" name="Freeform 96"/>
          <p:cNvSpPr>
            <a:spLocks/>
          </p:cNvSpPr>
          <p:nvPr/>
        </p:nvSpPr>
        <p:spPr bwMode="auto">
          <a:xfrm>
            <a:off x="4205288" y="4951414"/>
            <a:ext cx="500062" cy="65087"/>
          </a:xfrm>
          <a:custGeom>
            <a:avLst/>
            <a:gdLst>
              <a:gd name="T0" fmla="*/ 500062 w 315"/>
              <a:gd name="T1" fmla="*/ 26987 h 41"/>
              <a:gd name="T2" fmla="*/ 500062 w 315"/>
              <a:gd name="T3" fmla="*/ 0 h 41"/>
              <a:gd name="T4" fmla="*/ 0 w 315"/>
              <a:gd name="T5" fmla="*/ 39687 h 41"/>
              <a:gd name="T6" fmla="*/ 0 w 315"/>
              <a:gd name="T7" fmla="*/ 39687 h 41"/>
              <a:gd name="T8" fmla="*/ 0 w 315"/>
              <a:gd name="T9" fmla="*/ 65087 h 41"/>
              <a:gd name="T10" fmla="*/ 0 w 315"/>
              <a:gd name="T11" fmla="*/ 65087 h 41"/>
              <a:gd name="T12" fmla="*/ 500062 w 315"/>
              <a:gd name="T13" fmla="*/ 2698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04" name="Freeform 97"/>
          <p:cNvSpPr>
            <a:spLocks/>
          </p:cNvSpPr>
          <p:nvPr/>
        </p:nvSpPr>
        <p:spPr bwMode="auto">
          <a:xfrm>
            <a:off x="3690938" y="4926014"/>
            <a:ext cx="514350" cy="90487"/>
          </a:xfrm>
          <a:custGeom>
            <a:avLst/>
            <a:gdLst>
              <a:gd name="T0" fmla="*/ 514350 w 324"/>
              <a:gd name="T1" fmla="*/ 90487 h 57"/>
              <a:gd name="T2" fmla="*/ 514350 w 324"/>
              <a:gd name="T3" fmla="*/ 65087 h 57"/>
              <a:gd name="T4" fmla="*/ 0 w 324"/>
              <a:gd name="T5" fmla="*/ 0 h 57"/>
              <a:gd name="T6" fmla="*/ 0 w 324"/>
              <a:gd name="T7" fmla="*/ 25400 h 57"/>
              <a:gd name="T8" fmla="*/ 514350 w 324"/>
              <a:gd name="T9" fmla="*/ 9048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05" name="Freeform 98"/>
          <p:cNvSpPr>
            <a:spLocks/>
          </p:cNvSpPr>
          <p:nvPr/>
        </p:nvSpPr>
        <p:spPr bwMode="auto">
          <a:xfrm>
            <a:off x="5462589" y="4186239"/>
            <a:ext cx="28575" cy="26987"/>
          </a:xfrm>
          <a:custGeom>
            <a:avLst/>
            <a:gdLst>
              <a:gd name="T0" fmla="*/ 14288 w 18"/>
              <a:gd name="T1" fmla="*/ 26987 h 17"/>
              <a:gd name="T2" fmla="*/ 28575 w 18"/>
              <a:gd name="T3" fmla="*/ 14287 h 17"/>
              <a:gd name="T4" fmla="*/ 28575 w 18"/>
              <a:gd name="T5" fmla="*/ 0 h 17"/>
              <a:gd name="T6" fmla="*/ 28575 w 18"/>
              <a:gd name="T7" fmla="*/ 0 h 17"/>
              <a:gd name="T8" fmla="*/ 14288 w 18"/>
              <a:gd name="T9" fmla="*/ 0 h 17"/>
              <a:gd name="T10" fmla="*/ 14288 w 18"/>
              <a:gd name="T11" fmla="*/ 0 h 17"/>
              <a:gd name="T12" fmla="*/ 0 w 18"/>
              <a:gd name="T13" fmla="*/ 14287 h 17"/>
              <a:gd name="T14" fmla="*/ 14288 w 18"/>
              <a:gd name="T15" fmla="*/ 14287 h 17"/>
              <a:gd name="T16" fmla="*/ 14288 w 18"/>
              <a:gd name="T17" fmla="*/ 26987 h 17"/>
              <a:gd name="T18" fmla="*/ 14288 w 18"/>
              <a:gd name="T19" fmla="*/ 2698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06" name="Freeform 99"/>
          <p:cNvSpPr>
            <a:spLocks/>
          </p:cNvSpPr>
          <p:nvPr/>
        </p:nvSpPr>
        <p:spPr bwMode="auto">
          <a:xfrm>
            <a:off x="5419725" y="4200526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07" name="Freeform 100"/>
          <p:cNvSpPr>
            <a:spLocks/>
          </p:cNvSpPr>
          <p:nvPr/>
        </p:nvSpPr>
        <p:spPr bwMode="auto">
          <a:xfrm>
            <a:off x="5419725" y="4200526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08" name="Freeform 101"/>
          <p:cNvSpPr>
            <a:spLocks/>
          </p:cNvSpPr>
          <p:nvPr/>
        </p:nvSpPr>
        <p:spPr bwMode="auto">
          <a:xfrm>
            <a:off x="6191251" y="2293938"/>
            <a:ext cx="257175" cy="233362"/>
          </a:xfrm>
          <a:custGeom>
            <a:avLst/>
            <a:gdLst>
              <a:gd name="T0" fmla="*/ 257175 w 162"/>
              <a:gd name="T1" fmla="*/ 12700 h 147"/>
              <a:gd name="T2" fmla="*/ 228600 w 162"/>
              <a:gd name="T3" fmla="*/ 0 h 147"/>
              <a:gd name="T4" fmla="*/ 0 w 162"/>
              <a:gd name="T5" fmla="*/ 220662 h 147"/>
              <a:gd name="T6" fmla="*/ 0 w 162"/>
              <a:gd name="T7" fmla="*/ 220662 h 147"/>
              <a:gd name="T8" fmla="*/ 28575 w 162"/>
              <a:gd name="T9" fmla="*/ 233362 h 147"/>
              <a:gd name="T10" fmla="*/ 28575 w 162"/>
              <a:gd name="T11" fmla="*/ 233362 h 147"/>
              <a:gd name="T12" fmla="*/ 257175 w 162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09" name="Freeform 102"/>
          <p:cNvSpPr>
            <a:spLocks/>
          </p:cNvSpPr>
          <p:nvPr/>
        </p:nvSpPr>
        <p:spPr bwMode="auto">
          <a:xfrm>
            <a:off x="5991225" y="2514601"/>
            <a:ext cx="228600" cy="246063"/>
          </a:xfrm>
          <a:custGeom>
            <a:avLst/>
            <a:gdLst>
              <a:gd name="T0" fmla="*/ 228600 w 144"/>
              <a:gd name="T1" fmla="*/ 12700 h 155"/>
              <a:gd name="T2" fmla="*/ 200025 w 144"/>
              <a:gd name="T3" fmla="*/ 0 h 155"/>
              <a:gd name="T4" fmla="*/ 0 w 144"/>
              <a:gd name="T5" fmla="*/ 233363 h 155"/>
              <a:gd name="T6" fmla="*/ 0 w 144"/>
              <a:gd name="T7" fmla="*/ 233363 h 155"/>
              <a:gd name="T8" fmla="*/ 28575 w 144"/>
              <a:gd name="T9" fmla="*/ 246063 h 155"/>
              <a:gd name="T10" fmla="*/ 28575 w 144"/>
              <a:gd name="T11" fmla="*/ 246063 h 155"/>
              <a:gd name="T12" fmla="*/ 228600 w 144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10" name="Freeform 103"/>
          <p:cNvSpPr>
            <a:spLocks/>
          </p:cNvSpPr>
          <p:nvPr/>
        </p:nvSpPr>
        <p:spPr bwMode="auto">
          <a:xfrm>
            <a:off x="5819776" y="2747963"/>
            <a:ext cx="200025" cy="233362"/>
          </a:xfrm>
          <a:custGeom>
            <a:avLst/>
            <a:gdLst>
              <a:gd name="T0" fmla="*/ 200025 w 126"/>
              <a:gd name="T1" fmla="*/ 12700 h 147"/>
              <a:gd name="T2" fmla="*/ 171450 w 126"/>
              <a:gd name="T3" fmla="*/ 0 h 147"/>
              <a:gd name="T4" fmla="*/ 0 w 126"/>
              <a:gd name="T5" fmla="*/ 220662 h 147"/>
              <a:gd name="T6" fmla="*/ 0 w 126"/>
              <a:gd name="T7" fmla="*/ 220662 h 147"/>
              <a:gd name="T8" fmla="*/ 28575 w 126"/>
              <a:gd name="T9" fmla="*/ 233362 h 147"/>
              <a:gd name="T10" fmla="*/ 28575 w 126"/>
              <a:gd name="T11" fmla="*/ 233362 h 147"/>
              <a:gd name="T12" fmla="*/ 200025 w 126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11" name="Freeform 104"/>
          <p:cNvSpPr>
            <a:spLocks/>
          </p:cNvSpPr>
          <p:nvPr/>
        </p:nvSpPr>
        <p:spPr bwMode="auto">
          <a:xfrm>
            <a:off x="5691188" y="2968626"/>
            <a:ext cx="157162" cy="246063"/>
          </a:xfrm>
          <a:custGeom>
            <a:avLst/>
            <a:gdLst>
              <a:gd name="T0" fmla="*/ 157162 w 99"/>
              <a:gd name="T1" fmla="*/ 12700 h 155"/>
              <a:gd name="T2" fmla="*/ 128587 w 99"/>
              <a:gd name="T3" fmla="*/ 0 h 155"/>
              <a:gd name="T4" fmla="*/ 0 w 99"/>
              <a:gd name="T5" fmla="*/ 233363 h 155"/>
              <a:gd name="T6" fmla="*/ 0 w 99"/>
              <a:gd name="T7" fmla="*/ 233363 h 155"/>
              <a:gd name="T8" fmla="*/ 28575 w 99"/>
              <a:gd name="T9" fmla="*/ 246063 h 155"/>
              <a:gd name="T10" fmla="*/ 28575 w 99"/>
              <a:gd name="T11" fmla="*/ 246063 h 155"/>
              <a:gd name="T12" fmla="*/ 157162 w 99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12" name="Freeform 105"/>
          <p:cNvSpPr>
            <a:spLocks/>
          </p:cNvSpPr>
          <p:nvPr/>
        </p:nvSpPr>
        <p:spPr bwMode="auto">
          <a:xfrm>
            <a:off x="5576889" y="3201988"/>
            <a:ext cx="142875" cy="258762"/>
          </a:xfrm>
          <a:custGeom>
            <a:avLst/>
            <a:gdLst>
              <a:gd name="T0" fmla="*/ 142875 w 90"/>
              <a:gd name="T1" fmla="*/ 12700 h 163"/>
              <a:gd name="T2" fmla="*/ 114300 w 90"/>
              <a:gd name="T3" fmla="*/ 0 h 163"/>
              <a:gd name="T4" fmla="*/ 0 w 90"/>
              <a:gd name="T5" fmla="*/ 246062 h 163"/>
              <a:gd name="T6" fmla="*/ 0 w 90"/>
              <a:gd name="T7" fmla="*/ 246062 h 163"/>
              <a:gd name="T8" fmla="*/ 28575 w 90"/>
              <a:gd name="T9" fmla="*/ 258762 h 163"/>
              <a:gd name="T10" fmla="*/ 28575 w 90"/>
              <a:gd name="T11" fmla="*/ 258762 h 163"/>
              <a:gd name="T12" fmla="*/ 142875 w 90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13" name="Freeform 106"/>
          <p:cNvSpPr>
            <a:spLocks/>
          </p:cNvSpPr>
          <p:nvPr/>
        </p:nvSpPr>
        <p:spPr bwMode="auto">
          <a:xfrm>
            <a:off x="5505451" y="3448051"/>
            <a:ext cx="100013" cy="258763"/>
          </a:xfrm>
          <a:custGeom>
            <a:avLst/>
            <a:gdLst>
              <a:gd name="T0" fmla="*/ 100013 w 63"/>
              <a:gd name="T1" fmla="*/ 12700 h 163"/>
              <a:gd name="T2" fmla="*/ 71438 w 63"/>
              <a:gd name="T3" fmla="*/ 0 h 163"/>
              <a:gd name="T4" fmla="*/ 0 w 63"/>
              <a:gd name="T5" fmla="*/ 246063 h 163"/>
              <a:gd name="T6" fmla="*/ 0 w 63"/>
              <a:gd name="T7" fmla="*/ 246063 h 163"/>
              <a:gd name="T8" fmla="*/ 28575 w 63"/>
              <a:gd name="T9" fmla="*/ 246063 h 163"/>
              <a:gd name="T10" fmla="*/ 28575 w 63"/>
              <a:gd name="T11" fmla="*/ 258763 h 163"/>
              <a:gd name="T12" fmla="*/ 100013 w 63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14" name="Freeform 107"/>
          <p:cNvSpPr>
            <a:spLocks/>
          </p:cNvSpPr>
          <p:nvPr/>
        </p:nvSpPr>
        <p:spPr bwMode="auto">
          <a:xfrm>
            <a:off x="5462589" y="3694113"/>
            <a:ext cx="71437" cy="246062"/>
          </a:xfrm>
          <a:custGeom>
            <a:avLst/>
            <a:gdLst>
              <a:gd name="T0" fmla="*/ 71437 w 45"/>
              <a:gd name="T1" fmla="*/ 0 h 155"/>
              <a:gd name="T2" fmla="*/ 42862 w 45"/>
              <a:gd name="T3" fmla="*/ 0 h 155"/>
              <a:gd name="T4" fmla="*/ 0 w 45"/>
              <a:gd name="T5" fmla="*/ 246062 h 155"/>
              <a:gd name="T6" fmla="*/ 0 w 45"/>
              <a:gd name="T7" fmla="*/ 246062 h 155"/>
              <a:gd name="T8" fmla="*/ 28575 w 45"/>
              <a:gd name="T9" fmla="*/ 246062 h 155"/>
              <a:gd name="T10" fmla="*/ 28575 w 45"/>
              <a:gd name="T11" fmla="*/ 246062 h 155"/>
              <a:gd name="T12" fmla="*/ 71437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15" name="Rectangle 108"/>
          <p:cNvSpPr>
            <a:spLocks noChangeArrowheads="1"/>
          </p:cNvSpPr>
          <p:nvPr/>
        </p:nvSpPr>
        <p:spPr bwMode="auto">
          <a:xfrm>
            <a:off x="5462589" y="3940176"/>
            <a:ext cx="28575" cy="2460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16" name="Freeform 109"/>
          <p:cNvSpPr>
            <a:spLocks/>
          </p:cNvSpPr>
          <p:nvPr/>
        </p:nvSpPr>
        <p:spPr bwMode="auto">
          <a:xfrm>
            <a:off x="3548064" y="3641725"/>
            <a:ext cx="28575" cy="26988"/>
          </a:xfrm>
          <a:custGeom>
            <a:avLst/>
            <a:gdLst>
              <a:gd name="T0" fmla="*/ 0 w 18"/>
              <a:gd name="T1" fmla="*/ 14288 h 17"/>
              <a:gd name="T2" fmla="*/ 0 w 18"/>
              <a:gd name="T3" fmla="*/ 26988 h 17"/>
              <a:gd name="T4" fmla="*/ 14288 w 18"/>
              <a:gd name="T5" fmla="*/ 26988 h 17"/>
              <a:gd name="T6" fmla="*/ 14288 w 18"/>
              <a:gd name="T7" fmla="*/ 26988 h 17"/>
              <a:gd name="T8" fmla="*/ 28575 w 18"/>
              <a:gd name="T9" fmla="*/ 26988 h 17"/>
              <a:gd name="T10" fmla="*/ 28575 w 18"/>
              <a:gd name="T11" fmla="*/ 14288 h 17"/>
              <a:gd name="T12" fmla="*/ 14288 w 18"/>
              <a:gd name="T13" fmla="*/ 0 h 17"/>
              <a:gd name="T14" fmla="*/ 0 w 18"/>
              <a:gd name="T15" fmla="*/ 0 h 17"/>
              <a:gd name="T16" fmla="*/ 0 w 18"/>
              <a:gd name="T17" fmla="*/ 14288 h 17"/>
              <a:gd name="T18" fmla="*/ 0 w 18"/>
              <a:gd name="T19" fmla="*/ 142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17" name="Freeform 110"/>
          <p:cNvSpPr>
            <a:spLocks/>
          </p:cNvSpPr>
          <p:nvPr/>
        </p:nvSpPr>
        <p:spPr bwMode="auto">
          <a:xfrm>
            <a:off x="3348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7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18" name="Freeform 111"/>
          <p:cNvSpPr>
            <a:spLocks/>
          </p:cNvSpPr>
          <p:nvPr/>
        </p:nvSpPr>
        <p:spPr bwMode="auto">
          <a:xfrm>
            <a:off x="3348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7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19" name="Freeform 112"/>
          <p:cNvSpPr>
            <a:spLocks/>
          </p:cNvSpPr>
          <p:nvPr/>
        </p:nvSpPr>
        <p:spPr bwMode="auto">
          <a:xfrm>
            <a:off x="5062539" y="4303714"/>
            <a:ext cx="471487" cy="363537"/>
          </a:xfrm>
          <a:custGeom>
            <a:avLst/>
            <a:gdLst>
              <a:gd name="T0" fmla="*/ 457200 w 297"/>
              <a:gd name="T1" fmla="*/ 363537 h 229"/>
              <a:gd name="T2" fmla="*/ 471487 w 297"/>
              <a:gd name="T3" fmla="*/ 336550 h 229"/>
              <a:gd name="T4" fmla="*/ 14287 w 297"/>
              <a:gd name="T5" fmla="*/ 0 h 229"/>
              <a:gd name="T6" fmla="*/ 14287 w 297"/>
              <a:gd name="T7" fmla="*/ 0 h 229"/>
              <a:gd name="T8" fmla="*/ 0 w 297"/>
              <a:gd name="T9" fmla="*/ 25400 h 229"/>
              <a:gd name="T10" fmla="*/ 0 w 297"/>
              <a:gd name="T11" fmla="*/ 25400 h 229"/>
              <a:gd name="T12" fmla="*/ 457200 w 297"/>
              <a:gd name="T13" fmla="*/ 363537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20" name="Freeform 113"/>
          <p:cNvSpPr>
            <a:spLocks/>
          </p:cNvSpPr>
          <p:nvPr/>
        </p:nvSpPr>
        <p:spPr bwMode="auto">
          <a:xfrm>
            <a:off x="4591051" y="4030663"/>
            <a:ext cx="485775" cy="298450"/>
          </a:xfrm>
          <a:custGeom>
            <a:avLst/>
            <a:gdLst>
              <a:gd name="T0" fmla="*/ 471488 w 306"/>
              <a:gd name="T1" fmla="*/ 298450 h 188"/>
              <a:gd name="T2" fmla="*/ 485775 w 306"/>
              <a:gd name="T3" fmla="*/ 273050 h 188"/>
              <a:gd name="T4" fmla="*/ 14288 w 306"/>
              <a:gd name="T5" fmla="*/ 0 h 188"/>
              <a:gd name="T6" fmla="*/ 14288 w 306"/>
              <a:gd name="T7" fmla="*/ 0 h 188"/>
              <a:gd name="T8" fmla="*/ 0 w 306"/>
              <a:gd name="T9" fmla="*/ 26988 h 188"/>
              <a:gd name="T10" fmla="*/ 0 w 306"/>
              <a:gd name="T11" fmla="*/ 26988 h 188"/>
              <a:gd name="T12" fmla="*/ 471488 w 306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21" name="Freeform 114"/>
          <p:cNvSpPr>
            <a:spLocks/>
          </p:cNvSpPr>
          <p:nvPr/>
        </p:nvSpPr>
        <p:spPr bwMode="auto">
          <a:xfrm>
            <a:off x="4076700" y="3811588"/>
            <a:ext cx="528638" cy="246062"/>
          </a:xfrm>
          <a:custGeom>
            <a:avLst/>
            <a:gdLst>
              <a:gd name="T0" fmla="*/ 514350 w 333"/>
              <a:gd name="T1" fmla="*/ 246062 h 155"/>
              <a:gd name="T2" fmla="*/ 528638 w 333"/>
              <a:gd name="T3" fmla="*/ 219075 h 155"/>
              <a:gd name="T4" fmla="*/ 14288 w 333"/>
              <a:gd name="T5" fmla="*/ 0 h 155"/>
              <a:gd name="T6" fmla="*/ 14288 w 333"/>
              <a:gd name="T7" fmla="*/ 0 h 155"/>
              <a:gd name="T8" fmla="*/ 0 w 333"/>
              <a:gd name="T9" fmla="*/ 25400 h 155"/>
              <a:gd name="T10" fmla="*/ 0 w 333"/>
              <a:gd name="T11" fmla="*/ 25400 h 155"/>
              <a:gd name="T12" fmla="*/ 514350 w 333"/>
              <a:gd name="T13" fmla="*/ 2460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22" name="Freeform 115"/>
          <p:cNvSpPr>
            <a:spLocks/>
          </p:cNvSpPr>
          <p:nvPr/>
        </p:nvSpPr>
        <p:spPr bwMode="auto">
          <a:xfrm>
            <a:off x="3562350" y="3641726"/>
            <a:ext cx="528638" cy="195263"/>
          </a:xfrm>
          <a:custGeom>
            <a:avLst/>
            <a:gdLst>
              <a:gd name="T0" fmla="*/ 514350 w 333"/>
              <a:gd name="T1" fmla="*/ 195263 h 123"/>
              <a:gd name="T2" fmla="*/ 528638 w 333"/>
              <a:gd name="T3" fmla="*/ 169863 h 123"/>
              <a:gd name="T4" fmla="*/ 14288 w 333"/>
              <a:gd name="T5" fmla="*/ 0 h 123"/>
              <a:gd name="T6" fmla="*/ 0 w 333"/>
              <a:gd name="T7" fmla="*/ 26988 h 123"/>
              <a:gd name="T8" fmla="*/ 514350 w 333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23" name="Freeform 116"/>
          <p:cNvSpPr>
            <a:spLocks/>
          </p:cNvSpPr>
          <p:nvPr/>
        </p:nvSpPr>
        <p:spPr bwMode="auto">
          <a:xfrm>
            <a:off x="6477001" y="2747963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0 h 16"/>
              <a:gd name="T4" fmla="*/ 0 w 18"/>
              <a:gd name="T5" fmla="*/ 12700 h 16"/>
              <a:gd name="T6" fmla="*/ 0 w 18"/>
              <a:gd name="T7" fmla="*/ 12700 h 16"/>
              <a:gd name="T8" fmla="*/ 14288 w 18"/>
              <a:gd name="T9" fmla="*/ 25400 h 16"/>
              <a:gd name="T10" fmla="*/ 14288 w 18"/>
              <a:gd name="T11" fmla="*/ 12700 h 16"/>
              <a:gd name="T12" fmla="*/ 28575 w 18"/>
              <a:gd name="T13" fmla="*/ 0 h 16"/>
              <a:gd name="T14" fmla="*/ 14288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24" name="Freeform 117"/>
          <p:cNvSpPr>
            <a:spLocks/>
          </p:cNvSpPr>
          <p:nvPr/>
        </p:nvSpPr>
        <p:spPr bwMode="auto">
          <a:xfrm>
            <a:off x="6419850" y="2552701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25" name="Freeform 118"/>
          <p:cNvSpPr>
            <a:spLocks/>
          </p:cNvSpPr>
          <p:nvPr/>
        </p:nvSpPr>
        <p:spPr bwMode="auto">
          <a:xfrm>
            <a:off x="6419850" y="2552701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26" name="Freeform 119"/>
          <p:cNvSpPr>
            <a:spLocks/>
          </p:cNvSpPr>
          <p:nvPr/>
        </p:nvSpPr>
        <p:spPr bwMode="auto">
          <a:xfrm>
            <a:off x="5505451" y="4419601"/>
            <a:ext cx="257175" cy="233363"/>
          </a:xfrm>
          <a:custGeom>
            <a:avLst/>
            <a:gdLst>
              <a:gd name="T0" fmla="*/ 0 w 162"/>
              <a:gd name="T1" fmla="*/ 220663 h 147"/>
              <a:gd name="T2" fmla="*/ 28575 w 162"/>
              <a:gd name="T3" fmla="*/ 233363 h 147"/>
              <a:gd name="T4" fmla="*/ 257175 w 162"/>
              <a:gd name="T5" fmla="*/ 14288 h 147"/>
              <a:gd name="T6" fmla="*/ 257175 w 162"/>
              <a:gd name="T7" fmla="*/ 14288 h 147"/>
              <a:gd name="T8" fmla="*/ 228600 w 162"/>
              <a:gd name="T9" fmla="*/ 0 h 147"/>
              <a:gd name="T10" fmla="*/ 228600 w 162"/>
              <a:gd name="T11" fmla="*/ 0 h 147"/>
              <a:gd name="T12" fmla="*/ 0 w 162"/>
              <a:gd name="T13" fmla="*/ 220663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27" name="Freeform 120"/>
          <p:cNvSpPr>
            <a:spLocks/>
          </p:cNvSpPr>
          <p:nvPr/>
        </p:nvSpPr>
        <p:spPr bwMode="auto">
          <a:xfrm>
            <a:off x="5734050" y="4200526"/>
            <a:ext cx="228600" cy="233363"/>
          </a:xfrm>
          <a:custGeom>
            <a:avLst/>
            <a:gdLst>
              <a:gd name="T0" fmla="*/ 0 w 144"/>
              <a:gd name="T1" fmla="*/ 219075 h 147"/>
              <a:gd name="T2" fmla="*/ 28575 w 144"/>
              <a:gd name="T3" fmla="*/ 233363 h 147"/>
              <a:gd name="T4" fmla="*/ 228600 w 144"/>
              <a:gd name="T5" fmla="*/ 12700 h 147"/>
              <a:gd name="T6" fmla="*/ 228600 w 144"/>
              <a:gd name="T7" fmla="*/ 12700 h 147"/>
              <a:gd name="T8" fmla="*/ 200025 w 144"/>
              <a:gd name="T9" fmla="*/ 0 h 147"/>
              <a:gd name="T10" fmla="*/ 200025 w 144"/>
              <a:gd name="T11" fmla="*/ 0 h 147"/>
              <a:gd name="T12" fmla="*/ 0 w 144"/>
              <a:gd name="T13" fmla="*/ 21907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28" name="Freeform 121"/>
          <p:cNvSpPr>
            <a:spLocks/>
          </p:cNvSpPr>
          <p:nvPr/>
        </p:nvSpPr>
        <p:spPr bwMode="auto">
          <a:xfrm>
            <a:off x="5934076" y="3967163"/>
            <a:ext cx="200025" cy="246062"/>
          </a:xfrm>
          <a:custGeom>
            <a:avLst/>
            <a:gdLst>
              <a:gd name="T0" fmla="*/ 0 w 126"/>
              <a:gd name="T1" fmla="*/ 233362 h 155"/>
              <a:gd name="T2" fmla="*/ 28575 w 126"/>
              <a:gd name="T3" fmla="*/ 246062 h 155"/>
              <a:gd name="T4" fmla="*/ 200025 w 126"/>
              <a:gd name="T5" fmla="*/ 12700 h 155"/>
              <a:gd name="T6" fmla="*/ 200025 w 126"/>
              <a:gd name="T7" fmla="*/ 12700 h 155"/>
              <a:gd name="T8" fmla="*/ 171450 w 126"/>
              <a:gd name="T9" fmla="*/ 0 h 155"/>
              <a:gd name="T10" fmla="*/ 171450 w 126"/>
              <a:gd name="T11" fmla="*/ 0 h 155"/>
              <a:gd name="T12" fmla="*/ 0 w 126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29" name="Freeform 122"/>
          <p:cNvSpPr>
            <a:spLocks/>
          </p:cNvSpPr>
          <p:nvPr/>
        </p:nvSpPr>
        <p:spPr bwMode="auto">
          <a:xfrm>
            <a:off x="6105525" y="3733801"/>
            <a:ext cx="171450" cy="246063"/>
          </a:xfrm>
          <a:custGeom>
            <a:avLst/>
            <a:gdLst>
              <a:gd name="T0" fmla="*/ 0 w 108"/>
              <a:gd name="T1" fmla="*/ 233363 h 155"/>
              <a:gd name="T2" fmla="*/ 28575 w 108"/>
              <a:gd name="T3" fmla="*/ 246063 h 155"/>
              <a:gd name="T4" fmla="*/ 171450 w 108"/>
              <a:gd name="T5" fmla="*/ 12700 h 155"/>
              <a:gd name="T6" fmla="*/ 171450 w 108"/>
              <a:gd name="T7" fmla="*/ 12700 h 155"/>
              <a:gd name="T8" fmla="*/ 142875 w 108"/>
              <a:gd name="T9" fmla="*/ 0 h 155"/>
              <a:gd name="T10" fmla="*/ 142875 w 108"/>
              <a:gd name="T11" fmla="*/ 0 h 155"/>
              <a:gd name="T12" fmla="*/ 0 w 108"/>
              <a:gd name="T13" fmla="*/ 2333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30" name="Freeform 123"/>
          <p:cNvSpPr>
            <a:spLocks/>
          </p:cNvSpPr>
          <p:nvPr/>
        </p:nvSpPr>
        <p:spPr bwMode="auto">
          <a:xfrm>
            <a:off x="6248400" y="3500438"/>
            <a:ext cx="128588" cy="246062"/>
          </a:xfrm>
          <a:custGeom>
            <a:avLst/>
            <a:gdLst>
              <a:gd name="T0" fmla="*/ 0 w 81"/>
              <a:gd name="T1" fmla="*/ 233362 h 155"/>
              <a:gd name="T2" fmla="*/ 28575 w 81"/>
              <a:gd name="T3" fmla="*/ 246062 h 155"/>
              <a:gd name="T4" fmla="*/ 128588 w 81"/>
              <a:gd name="T5" fmla="*/ 12700 h 155"/>
              <a:gd name="T6" fmla="*/ 128588 w 81"/>
              <a:gd name="T7" fmla="*/ 12700 h 155"/>
              <a:gd name="T8" fmla="*/ 100013 w 81"/>
              <a:gd name="T9" fmla="*/ 0 h 155"/>
              <a:gd name="T10" fmla="*/ 100013 w 81"/>
              <a:gd name="T11" fmla="*/ 0 h 155"/>
              <a:gd name="T12" fmla="*/ 0 w 81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31" name="Freeform 124"/>
          <p:cNvSpPr>
            <a:spLocks/>
          </p:cNvSpPr>
          <p:nvPr/>
        </p:nvSpPr>
        <p:spPr bwMode="auto">
          <a:xfrm>
            <a:off x="6348413" y="3252788"/>
            <a:ext cx="100012" cy="260350"/>
          </a:xfrm>
          <a:custGeom>
            <a:avLst/>
            <a:gdLst>
              <a:gd name="T0" fmla="*/ 0 w 63"/>
              <a:gd name="T1" fmla="*/ 247650 h 164"/>
              <a:gd name="T2" fmla="*/ 28575 w 63"/>
              <a:gd name="T3" fmla="*/ 260350 h 164"/>
              <a:gd name="T4" fmla="*/ 100012 w 63"/>
              <a:gd name="T5" fmla="*/ 14288 h 164"/>
              <a:gd name="T6" fmla="*/ 100012 w 63"/>
              <a:gd name="T7" fmla="*/ 0 h 164"/>
              <a:gd name="T8" fmla="*/ 71437 w 63"/>
              <a:gd name="T9" fmla="*/ 0 h 164"/>
              <a:gd name="T10" fmla="*/ 71437 w 63"/>
              <a:gd name="T11" fmla="*/ 0 h 164"/>
              <a:gd name="T12" fmla="*/ 0 w 63"/>
              <a:gd name="T13" fmla="*/ 24765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32" name="Freeform 125"/>
          <p:cNvSpPr>
            <a:spLocks/>
          </p:cNvSpPr>
          <p:nvPr/>
        </p:nvSpPr>
        <p:spPr bwMode="auto">
          <a:xfrm>
            <a:off x="6419850" y="3006726"/>
            <a:ext cx="71438" cy="246063"/>
          </a:xfrm>
          <a:custGeom>
            <a:avLst/>
            <a:gdLst>
              <a:gd name="T0" fmla="*/ 0 w 45"/>
              <a:gd name="T1" fmla="*/ 246063 h 155"/>
              <a:gd name="T2" fmla="*/ 28575 w 45"/>
              <a:gd name="T3" fmla="*/ 246063 h 155"/>
              <a:gd name="T4" fmla="*/ 71438 w 45"/>
              <a:gd name="T5" fmla="*/ 0 h 155"/>
              <a:gd name="T6" fmla="*/ 71438 w 45"/>
              <a:gd name="T7" fmla="*/ 0 h 155"/>
              <a:gd name="T8" fmla="*/ 42863 w 45"/>
              <a:gd name="T9" fmla="*/ 0 h 155"/>
              <a:gd name="T10" fmla="*/ 42863 w 45"/>
              <a:gd name="T11" fmla="*/ 0 h 155"/>
              <a:gd name="T12" fmla="*/ 0 w 45"/>
              <a:gd name="T13" fmla="*/ 2460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33" name="Rectangle 126"/>
          <p:cNvSpPr>
            <a:spLocks noChangeArrowheads="1"/>
          </p:cNvSpPr>
          <p:nvPr/>
        </p:nvSpPr>
        <p:spPr bwMode="auto">
          <a:xfrm>
            <a:off x="6462714" y="2747963"/>
            <a:ext cx="28575" cy="258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34" name="Freeform 127"/>
          <p:cNvSpPr>
            <a:spLocks/>
          </p:cNvSpPr>
          <p:nvPr/>
        </p:nvSpPr>
        <p:spPr bwMode="auto">
          <a:xfrm>
            <a:off x="8462964" y="5199063"/>
            <a:ext cx="14287" cy="12700"/>
          </a:xfrm>
          <a:custGeom>
            <a:avLst/>
            <a:gdLst>
              <a:gd name="T0" fmla="*/ 0 w 9"/>
              <a:gd name="T1" fmla="*/ 12700 h 8"/>
              <a:gd name="T2" fmla="*/ 14287 w 9"/>
              <a:gd name="T3" fmla="*/ 12700 h 8"/>
              <a:gd name="T4" fmla="*/ 14287 w 9"/>
              <a:gd name="T5" fmla="*/ 12700 h 8"/>
              <a:gd name="T6" fmla="*/ 14287 w 9"/>
              <a:gd name="T7" fmla="*/ 0 h 8"/>
              <a:gd name="T8" fmla="*/ 14287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12700 h 8"/>
              <a:gd name="T16" fmla="*/ 0 w 9"/>
              <a:gd name="T17" fmla="*/ 12700 h 8"/>
              <a:gd name="T18" fmla="*/ 0 w 9"/>
              <a:gd name="T19" fmla="*/ 12700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35" name="Freeform 128"/>
          <p:cNvSpPr>
            <a:spLocks/>
          </p:cNvSpPr>
          <p:nvPr/>
        </p:nvSpPr>
        <p:spPr bwMode="auto">
          <a:xfrm>
            <a:off x="8405813" y="5199064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36" name="Freeform 129"/>
          <p:cNvSpPr>
            <a:spLocks/>
          </p:cNvSpPr>
          <p:nvPr/>
        </p:nvSpPr>
        <p:spPr bwMode="auto">
          <a:xfrm>
            <a:off x="8405813" y="5199064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37" name="Freeform 130"/>
          <p:cNvSpPr>
            <a:spLocks/>
          </p:cNvSpPr>
          <p:nvPr/>
        </p:nvSpPr>
        <p:spPr bwMode="auto">
          <a:xfrm>
            <a:off x="8534400" y="2825750"/>
            <a:ext cx="114300" cy="311150"/>
          </a:xfrm>
          <a:custGeom>
            <a:avLst/>
            <a:gdLst>
              <a:gd name="T0" fmla="*/ 28575 w 72"/>
              <a:gd name="T1" fmla="*/ 0 h 196"/>
              <a:gd name="T2" fmla="*/ 0 w 72"/>
              <a:gd name="T3" fmla="*/ 12700 h 196"/>
              <a:gd name="T4" fmla="*/ 85725 w 72"/>
              <a:gd name="T5" fmla="*/ 311150 h 196"/>
              <a:gd name="T6" fmla="*/ 85725 w 72"/>
              <a:gd name="T7" fmla="*/ 298450 h 196"/>
              <a:gd name="T8" fmla="*/ 114300 w 72"/>
              <a:gd name="T9" fmla="*/ 298450 h 196"/>
              <a:gd name="T10" fmla="*/ 114300 w 72"/>
              <a:gd name="T11" fmla="*/ 298450 h 196"/>
              <a:gd name="T12" fmla="*/ 28575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38" name="Freeform 131"/>
          <p:cNvSpPr>
            <a:spLocks/>
          </p:cNvSpPr>
          <p:nvPr/>
        </p:nvSpPr>
        <p:spPr bwMode="auto">
          <a:xfrm>
            <a:off x="8620126" y="3124200"/>
            <a:ext cx="85725" cy="298450"/>
          </a:xfrm>
          <a:custGeom>
            <a:avLst/>
            <a:gdLst>
              <a:gd name="T0" fmla="*/ 28575 w 54"/>
              <a:gd name="T1" fmla="*/ 0 h 188"/>
              <a:gd name="T2" fmla="*/ 0 w 54"/>
              <a:gd name="T3" fmla="*/ 0 h 188"/>
              <a:gd name="T4" fmla="*/ 57150 w 54"/>
              <a:gd name="T5" fmla="*/ 298450 h 188"/>
              <a:gd name="T6" fmla="*/ 57150 w 54"/>
              <a:gd name="T7" fmla="*/ 298450 h 188"/>
              <a:gd name="T8" fmla="*/ 85725 w 54"/>
              <a:gd name="T9" fmla="*/ 298450 h 188"/>
              <a:gd name="T10" fmla="*/ 85725 w 54"/>
              <a:gd name="T11" fmla="*/ 298450 h 188"/>
              <a:gd name="T12" fmla="*/ 28575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39" name="Freeform 132"/>
          <p:cNvSpPr>
            <a:spLocks/>
          </p:cNvSpPr>
          <p:nvPr/>
        </p:nvSpPr>
        <p:spPr bwMode="auto">
          <a:xfrm>
            <a:off x="8677276" y="3422651"/>
            <a:ext cx="42863" cy="595313"/>
          </a:xfrm>
          <a:custGeom>
            <a:avLst/>
            <a:gdLst>
              <a:gd name="T0" fmla="*/ 28575 w 27"/>
              <a:gd name="T1" fmla="*/ 0 h 375"/>
              <a:gd name="T2" fmla="*/ 0 w 27"/>
              <a:gd name="T3" fmla="*/ 0 h 375"/>
              <a:gd name="T4" fmla="*/ 14288 w 27"/>
              <a:gd name="T5" fmla="*/ 595313 h 375"/>
              <a:gd name="T6" fmla="*/ 14288 w 27"/>
              <a:gd name="T7" fmla="*/ 595313 h 375"/>
              <a:gd name="T8" fmla="*/ 42863 w 27"/>
              <a:gd name="T9" fmla="*/ 595313 h 375"/>
              <a:gd name="T10" fmla="*/ 42863 w 27"/>
              <a:gd name="T11" fmla="*/ 595313 h 375"/>
              <a:gd name="T12" fmla="*/ 28575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40" name="Freeform 133"/>
          <p:cNvSpPr>
            <a:spLocks/>
          </p:cNvSpPr>
          <p:nvPr/>
        </p:nvSpPr>
        <p:spPr bwMode="auto">
          <a:xfrm>
            <a:off x="8620126" y="4017963"/>
            <a:ext cx="100013" cy="609600"/>
          </a:xfrm>
          <a:custGeom>
            <a:avLst/>
            <a:gdLst>
              <a:gd name="T0" fmla="*/ 100013 w 63"/>
              <a:gd name="T1" fmla="*/ 0 h 384"/>
              <a:gd name="T2" fmla="*/ 71438 w 63"/>
              <a:gd name="T3" fmla="*/ 0 h 384"/>
              <a:gd name="T4" fmla="*/ 0 w 63"/>
              <a:gd name="T5" fmla="*/ 596900 h 384"/>
              <a:gd name="T6" fmla="*/ 0 w 63"/>
              <a:gd name="T7" fmla="*/ 596900 h 384"/>
              <a:gd name="T8" fmla="*/ 28575 w 63"/>
              <a:gd name="T9" fmla="*/ 609600 h 384"/>
              <a:gd name="T10" fmla="*/ 28575 w 63"/>
              <a:gd name="T11" fmla="*/ 596900 h 384"/>
              <a:gd name="T12" fmla="*/ 10001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41" name="Freeform 134"/>
          <p:cNvSpPr>
            <a:spLocks/>
          </p:cNvSpPr>
          <p:nvPr/>
        </p:nvSpPr>
        <p:spPr bwMode="auto">
          <a:xfrm>
            <a:off x="8448676" y="4614863"/>
            <a:ext cx="200025" cy="596900"/>
          </a:xfrm>
          <a:custGeom>
            <a:avLst/>
            <a:gdLst>
              <a:gd name="T0" fmla="*/ 200025 w 126"/>
              <a:gd name="T1" fmla="*/ 12700 h 376"/>
              <a:gd name="T2" fmla="*/ 171450 w 126"/>
              <a:gd name="T3" fmla="*/ 0 h 376"/>
              <a:gd name="T4" fmla="*/ 0 w 126"/>
              <a:gd name="T5" fmla="*/ 584200 h 376"/>
              <a:gd name="T6" fmla="*/ 28575 w 126"/>
              <a:gd name="T7" fmla="*/ 596900 h 376"/>
              <a:gd name="T8" fmla="*/ 200025 w 126"/>
              <a:gd name="T9" fmla="*/ 12700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42" name="Oval 135"/>
          <p:cNvSpPr>
            <a:spLocks noChangeArrowheads="1"/>
          </p:cNvSpPr>
          <p:nvPr/>
        </p:nvSpPr>
        <p:spPr bwMode="auto">
          <a:xfrm>
            <a:off x="8148638" y="2592389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43" name="Oval 136"/>
          <p:cNvSpPr>
            <a:spLocks noChangeArrowheads="1"/>
          </p:cNvSpPr>
          <p:nvPr/>
        </p:nvSpPr>
        <p:spPr bwMode="auto">
          <a:xfrm>
            <a:off x="8148638" y="2593976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44" name="Rectangle 137"/>
          <p:cNvSpPr>
            <a:spLocks noChangeArrowheads="1"/>
          </p:cNvSpPr>
          <p:nvPr/>
        </p:nvSpPr>
        <p:spPr bwMode="auto">
          <a:xfrm>
            <a:off x="8320089" y="2708275"/>
            <a:ext cx="40716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JFK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1645" name="Freeform 138"/>
          <p:cNvSpPr>
            <a:spLocks/>
          </p:cNvSpPr>
          <p:nvPr/>
        </p:nvSpPr>
        <p:spPr bwMode="auto">
          <a:xfrm>
            <a:off x="5948364" y="4964114"/>
            <a:ext cx="28575" cy="26987"/>
          </a:xfrm>
          <a:custGeom>
            <a:avLst/>
            <a:gdLst>
              <a:gd name="T0" fmla="*/ 14288 w 18"/>
              <a:gd name="T1" fmla="*/ 0 h 17"/>
              <a:gd name="T2" fmla="*/ 0 w 18"/>
              <a:gd name="T3" fmla="*/ 14287 h 17"/>
              <a:gd name="T4" fmla="*/ 14288 w 18"/>
              <a:gd name="T5" fmla="*/ 14287 h 17"/>
              <a:gd name="T6" fmla="*/ 14288 w 18"/>
              <a:gd name="T7" fmla="*/ 26987 h 17"/>
              <a:gd name="T8" fmla="*/ 28575 w 18"/>
              <a:gd name="T9" fmla="*/ 14287 h 17"/>
              <a:gd name="T10" fmla="*/ 28575 w 18"/>
              <a:gd name="T11" fmla="*/ 14287 h 17"/>
              <a:gd name="T12" fmla="*/ 28575 w 18"/>
              <a:gd name="T13" fmla="*/ 0 h 17"/>
              <a:gd name="T14" fmla="*/ 14288 w 18"/>
              <a:gd name="T15" fmla="*/ 0 h 17"/>
              <a:gd name="T16" fmla="*/ 14288 w 18"/>
              <a:gd name="T17" fmla="*/ 0 h 17"/>
              <a:gd name="T18" fmla="*/ 14288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46" name="Freeform 139"/>
          <p:cNvSpPr>
            <a:spLocks/>
          </p:cNvSpPr>
          <p:nvPr/>
        </p:nvSpPr>
        <p:spPr bwMode="auto">
          <a:xfrm>
            <a:off x="5819775" y="4822826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47" name="Freeform 140"/>
          <p:cNvSpPr>
            <a:spLocks/>
          </p:cNvSpPr>
          <p:nvPr/>
        </p:nvSpPr>
        <p:spPr bwMode="auto">
          <a:xfrm>
            <a:off x="5819775" y="4822826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48" name="Freeform 141"/>
          <p:cNvSpPr>
            <a:spLocks/>
          </p:cNvSpPr>
          <p:nvPr/>
        </p:nvSpPr>
        <p:spPr bwMode="auto">
          <a:xfrm>
            <a:off x="8034339" y="5626100"/>
            <a:ext cx="357187" cy="65088"/>
          </a:xfrm>
          <a:custGeom>
            <a:avLst/>
            <a:gdLst>
              <a:gd name="T0" fmla="*/ 357187 w 225"/>
              <a:gd name="T1" fmla="*/ 25400 h 41"/>
              <a:gd name="T2" fmla="*/ 357187 w 225"/>
              <a:gd name="T3" fmla="*/ 0 h 41"/>
              <a:gd name="T4" fmla="*/ 0 w 225"/>
              <a:gd name="T5" fmla="*/ 39688 h 41"/>
              <a:gd name="T6" fmla="*/ 0 w 225"/>
              <a:gd name="T7" fmla="*/ 39688 h 41"/>
              <a:gd name="T8" fmla="*/ 0 w 225"/>
              <a:gd name="T9" fmla="*/ 65088 h 41"/>
              <a:gd name="T10" fmla="*/ 0 w 225"/>
              <a:gd name="T11" fmla="*/ 65088 h 41"/>
              <a:gd name="T12" fmla="*/ 357187 w 225"/>
              <a:gd name="T13" fmla="*/ 25400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49" name="Freeform 142"/>
          <p:cNvSpPr>
            <a:spLocks/>
          </p:cNvSpPr>
          <p:nvPr/>
        </p:nvSpPr>
        <p:spPr bwMode="auto">
          <a:xfrm>
            <a:off x="7677150" y="5665788"/>
            <a:ext cx="357188" cy="25400"/>
          </a:xfrm>
          <a:custGeom>
            <a:avLst/>
            <a:gdLst>
              <a:gd name="T0" fmla="*/ 357188 w 225"/>
              <a:gd name="T1" fmla="*/ 25400 h 16"/>
              <a:gd name="T2" fmla="*/ 357188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25400 h 16"/>
              <a:gd name="T10" fmla="*/ 0 w 225"/>
              <a:gd name="T11" fmla="*/ 25400 h 16"/>
              <a:gd name="T12" fmla="*/ 357188 w 225"/>
              <a:gd name="T13" fmla="*/ 2540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50" name="Freeform 143"/>
          <p:cNvSpPr>
            <a:spLocks/>
          </p:cNvSpPr>
          <p:nvPr/>
        </p:nvSpPr>
        <p:spPr bwMode="auto">
          <a:xfrm>
            <a:off x="7334250" y="5626100"/>
            <a:ext cx="342900" cy="65088"/>
          </a:xfrm>
          <a:custGeom>
            <a:avLst/>
            <a:gdLst>
              <a:gd name="T0" fmla="*/ 342900 w 216"/>
              <a:gd name="T1" fmla="*/ 65088 h 41"/>
              <a:gd name="T2" fmla="*/ 342900 w 216"/>
              <a:gd name="T3" fmla="*/ 39688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25400 h 41"/>
              <a:gd name="T10" fmla="*/ 0 w 216"/>
              <a:gd name="T11" fmla="*/ 25400 h 41"/>
              <a:gd name="T12" fmla="*/ 342900 w 216"/>
              <a:gd name="T13" fmla="*/ 650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51" name="Freeform 144"/>
          <p:cNvSpPr>
            <a:spLocks/>
          </p:cNvSpPr>
          <p:nvPr/>
        </p:nvSpPr>
        <p:spPr bwMode="auto">
          <a:xfrm>
            <a:off x="7005638" y="5561014"/>
            <a:ext cx="328612" cy="90487"/>
          </a:xfrm>
          <a:custGeom>
            <a:avLst/>
            <a:gdLst>
              <a:gd name="T0" fmla="*/ 328612 w 207"/>
              <a:gd name="T1" fmla="*/ 90487 h 57"/>
              <a:gd name="T2" fmla="*/ 328612 w 207"/>
              <a:gd name="T3" fmla="*/ 65087 h 57"/>
              <a:gd name="T4" fmla="*/ 0 w 207"/>
              <a:gd name="T5" fmla="*/ 0 h 57"/>
              <a:gd name="T6" fmla="*/ 14287 w 207"/>
              <a:gd name="T7" fmla="*/ 0 h 57"/>
              <a:gd name="T8" fmla="*/ 0 w 207"/>
              <a:gd name="T9" fmla="*/ 26987 h 57"/>
              <a:gd name="T10" fmla="*/ 0 w 207"/>
              <a:gd name="T11" fmla="*/ 26987 h 57"/>
              <a:gd name="T12" fmla="*/ 328612 w 207"/>
              <a:gd name="T13" fmla="*/ 9048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52" name="Freeform 145"/>
          <p:cNvSpPr>
            <a:spLocks/>
          </p:cNvSpPr>
          <p:nvPr/>
        </p:nvSpPr>
        <p:spPr bwMode="auto">
          <a:xfrm>
            <a:off x="6705601" y="5457826"/>
            <a:ext cx="314325" cy="130175"/>
          </a:xfrm>
          <a:custGeom>
            <a:avLst/>
            <a:gdLst>
              <a:gd name="T0" fmla="*/ 300038 w 198"/>
              <a:gd name="T1" fmla="*/ 130175 h 82"/>
              <a:gd name="T2" fmla="*/ 314325 w 198"/>
              <a:gd name="T3" fmla="*/ 103188 h 82"/>
              <a:gd name="T4" fmla="*/ 14288 w 198"/>
              <a:gd name="T5" fmla="*/ 0 h 82"/>
              <a:gd name="T6" fmla="*/ 14288 w 198"/>
              <a:gd name="T7" fmla="*/ 0 h 82"/>
              <a:gd name="T8" fmla="*/ 0 w 198"/>
              <a:gd name="T9" fmla="*/ 25400 h 82"/>
              <a:gd name="T10" fmla="*/ 0 w 198"/>
              <a:gd name="T11" fmla="*/ 25400 h 82"/>
              <a:gd name="T12" fmla="*/ 300038 w 198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53" name="Freeform 146"/>
          <p:cNvSpPr>
            <a:spLocks/>
          </p:cNvSpPr>
          <p:nvPr/>
        </p:nvSpPr>
        <p:spPr bwMode="auto">
          <a:xfrm>
            <a:off x="6419850" y="5327651"/>
            <a:ext cx="300038" cy="155575"/>
          </a:xfrm>
          <a:custGeom>
            <a:avLst/>
            <a:gdLst>
              <a:gd name="T0" fmla="*/ 285750 w 189"/>
              <a:gd name="T1" fmla="*/ 155575 h 98"/>
              <a:gd name="T2" fmla="*/ 300038 w 189"/>
              <a:gd name="T3" fmla="*/ 130175 h 98"/>
              <a:gd name="T4" fmla="*/ 14288 w 189"/>
              <a:gd name="T5" fmla="*/ 0 h 98"/>
              <a:gd name="T6" fmla="*/ 14288 w 189"/>
              <a:gd name="T7" fmla="*/ 0 h 98"/>
              <a:gd name="T8" fmla="*/ 0 w 189"/>
              <a:gd name="T9" fmla="*/ 26988 h 98"/>
              <a:gd name="T10" fmla="*/ 0 w 189"/>
              <a:gd name="T11" fmla="*/ 26988 h 98"/>
              <a:gd name="T12" fmla="*/ 285750 w 189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54" name="Freeform 147"/>
          <p:cNvSpPr>
            <a:spLocks/>
          </p:cNvSpPr>
          <p:nvPr/>
        </p:nvSpPr>
        <p:spPr bwMode="auto">
          <a:xfrm>
            <a:off x="6162676" y="5159376"/>
            <a:ext cx="271463" cy="195263"/>
          </a:xfrm>
          <a:custGeom>
            <a:avLst/>
            <a:gdLst>
              <a:gd name="T0" fmla="*/ 257175 w 171"/>
              <a:gd name="T1" fmla="*/ 195263 h 123"/>
              <a:gd name="T2" fmla="*/ 271463 w 171"/>
              <a:gd name="T3" fmla="*/ 168275 h 123"/>
              <a:gd name="T4" fmla="*/ 28575 w 171"/>
              <a:gd name="T5" fmla="*/ 0 h 123"/>
              <a:gd name="T6" fmla="*/ 28575 w 171"/>
              <a:gd name="T7" fmla="*/ 12700 h 123"/>
              <a:gd name="T8" fmla="*/ 0 w 171"/>
              <a:gd name="T9" fmla="*/ 25400 h 123"/>
              <a:gd name="T10" fmla="*/ 14288 w 171"/>
              <a:gd name="T11" fmla="*/ 25400 h 123"/>
              <a:gd name="T12" fmla="*/ 257175 w 171"/>
              <a:gd name="T13" fmla="*/ 19526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55" name="Freeform 148"/>
          <p:cNvSpPr>
            <a:spLocks/>
          </p:cNvSpPr>
          <p:nvPr/>
        </p:nvSpPr>
        <p:spPr bwMode="auto">
          <a:xfrm>
            <a:off x="5948364" y="4964113"/>
            <a:ext cx="242887" cy="220662"/>
          </a:xfrm>
          <a:custGeom>
            <a:avLst/>
            <a:gdLst>
              <a:gd name="T0" fmla="*/ 214312 w 153"/>
              <a:gd name="T1" fmla="*/ 220662 h 139"/>
              <a:gd name="T2" fmla="*/ 242887 w 153"/>
              <a:gd name="T3" fmla="*/ 207962 h 139"/>
              <a:gd name="T4" fmla="*/ 28575 w 153"/>
              <a:gd name="T5" fmla="*/ 0 h 139"/>
              <a:gd name="T6" fmla="*/ 0 w 153"/>
              <a:gd name="T7" fmla="*/ 14287 h 139"/>
              <a:gd name="T8" fmla="*/ 214312 w 153"/>
              <a:gd name="T9" fmla="*/ 220662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656" name="Oval 152"/>
          <p:cNvSpPr>
            <a:spLocks noChangeArrowheads="1"/>
          </p:cNvSpPr>
          <p:nvPr/>
        </p:nvSpPr>
        <p:spPr bwMode="auto">
          <a:xfrm>
            <a:off x="7991475" y="5418139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57" name="Oval 153"/>
          <p:cNvSpPr>
            <a:spLocks noChangeArrowheads="1"/>
          </p:cNvSpPr>
          <p:nvPr/>
        </p:nvSpPr>
        <p:spPr bwMode="auto">
          <a:xfrm>
            <a:off x="7991475" y="5421314"/>
            <a:ext cx="800100" cy="434975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58" name="Rectangle 154"/>
          <p:cNvSpPr>
            <a:spLocks noChangeArrowheads="1"/>
          </p:cNvSpPr>
          <p:nvPr/>
        </p:nvSpPr>
        <p:spPr bwMode="auto">
          <a:xfrm>
            <a:off x="8134351" y="5521325"/>
            <a:ext cx="47448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MIA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1659" name="Oval 155"/>
          <p:cNvSpPr>
            <a:spLocks noChangeArrowheads="1"/>
          </p:cNvSpPr>
          <p:nvPr/>
        </p:nvSpPr>
        <p:spPr bwMode="auto">
          <a:xfrm>
            <a:off x="6076950" y="2085976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60" name="Oval 156"/>
          <p:cNvSpPr>
            <a:spLocks noChangeArrowheads="1"/>
          </p:cNvSpPr>
          <p:nvPr/>
        </p:nvSpPr>
        <p:spPr bwMode="auto">
          <a:xfrm>
            <a:off x="6076950" y="2089151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61" name="Rectangle 157"/>
          <p:cNvSpPr>
            <a:spLocks noChangeArrowheads="1"/>
          </p:cNvSpPr>
          <p:nvPr/>
        </p:nvSpPr>
        <p:spPr bwMode="auto">
          <a:xfrm>
            <a:off x="6191250" y="2201863"/>
            <a:ext cx="51456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ORD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1662" name="Oval 158"/>
          <p:cNvSpPr>
            <a:spLocks noChangeArrowheads="1"/>
          </p:cNvSpPr>
          <p:nvPr/>
        </p:nvSpPr>
        <p:spPr bwMode="auto">
          <a:xfrm>
            <a:off x="2647950" y="4667250"/>
            <a:ext cx="800100" cy="4397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63" name="Oval 159"/>
          <p:cNvSpPr>
            <a:spLocks noChangeArrowheads="1"/>
          </p:cNvSpPr>
          <p:nvPr/>
        </p:nvSpPr>
        <p:spPr bwMode="auto">
          <a:xfrm>
            <a:off x="2647950" y="4668838"/>
            <a:ext cx="800100" cy="436562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64" name="Rectangle 160"/>
          <p:cNvSpPr>
            <a:spLocks noChangeArrowheads="1"/>
          </p:cNvSpPr>
          <p:nvPr/>
        </p:nvSpPr>
        <p:spPr bwMode="auto">
          <a:xfrm>
            <a:off x="2776538" y="4783138"/>
            <a:ext cx="50174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LAX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1665" name="Oval 161"/>
          <p:cNvSpPr>
            <a:spLocks noChangeArrowheads="1"/>
          </p:cNvSpPr>
          <p:nvPr/>
        </p:nvSpPr>
        <p:spPr bwMode="auto">
          <a:xfrm>
            <a:off x="5119689" y="4419601"/>
            <a:ext cx="814387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66" name="Oval 162"/>
          <p:cNvSpPr>
            <a:spLocks noChangeArrowheads="1"/>
          </p:cNvSpPr>
          <p:nvPr/>
        </p:nvSpPr>
        <p:spPr bwMode="auto">
          <a:xfrm>
            <a:off x="5119689" y="4422776"/>
            <a:ext cx="814387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67" name="Rectangle 163"/>
          <p:cNvSpPr>
            <a:spLocks noChangeArrowheads="1"/>
          </p:cNvSpPr>
          <p:nvPr/>
        </p:nvSpPr>
        <p:spPr bwMode="auto">
          <a:xfrm>
            <a:off x="5233989" y="4537075"/>
            <a:ext cx="54181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DFW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1668" name="Oval 164"/>
          <p:cNvSpPr>
            <a:spLocks noChangeArrowheads="1"/>
          </p:cNvSpPr>
          <p:nvPr/>
        </p:nvSpPr>
        <p:spPr bwMode="auto">
          <a:xfrm>
            <a:off x="2462213" y="3370264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69" name="Oval 165"/>
          <p:cNvSpPr>
            <a:spLocks noChangeArrowheads="1"/>
          </p:cNvSpPr>
          <p:nvPr/>
        </p:nvSpPr>
        <p:spPr bwMode="auto">
          <a:xfrm>
            <a:off x="2462213" y="3373439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70" name="Rectangle 166"/>
          <p:cNvSpPr>
            <a:spLocks noChangeArrowheads="1"/>
          </p:cNvSpPr>
          <p:nvPr/>
        </p:nvSpPr>
        <p:spPr bwMode="auto">
          <a:xfrm>
            <a:off x="2605089" y="3486150"/>
            <a:ext cx="44884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SFO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1671" name="Rectangle 167"/>
          <p:cNvSpPr>
            <a:spLocks noChangeArrowheads="1"/>
          </p:cNvSpPr>
          <p:nvPr/>
        </p:nvSpPr>
        <p:spPr bwMode="auto">
          <a:xfrm>
            <a:off x="2390775" y="2890838"/>
            <a:ext cx="400050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72" name="Rectangle 168"/>
          <p:cNvSpPr>
            <a:spLocks noChangeArrowheads="1"/>
          </p:cNvSpPr>
          <p:nvPr/>
        </p:nvSpPr>
        <p:spPr bwMode="auto">
          <a:xfrm>
            <a:off x="2362201" y="2916239"/>
            <a:ext cx="385763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73" name="Rectangle 169"/>
          <p:cNvSpPr>
            <a:spLocks noChangeArrowheads="1"/>
          </p:cNvSpPr>
          <p:nvPr/>
        </p:nvSpPr>
        <p:spPr bwMode="auto">
          <a:xfrm>
            <a:off x="2362201" y="2917826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74" name="Rectangle 170"/>
          <p:cNvSpPr>
            <a:spLocks noChangeArrowheads="1"/>
          </p:cNvSpPr>
          <p:nvPr/>
        </p:nvSpPr>
        <p:spPr bwMode="auto">
          <a:xfrm>
            <a:off x="2433638" y="2878138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1675" name="Rectangle 171"/>
          <p:cNvSpPr>
            <a:spLocks noChangeArrowheads="1"/>
          </p:cNvSpPr>
          <p:nvPr/>
        </p:nvSpPr>
        <p:spPr bwMode="auto">
          <a:xfrm>
            <a:off x="2576513" y="3033713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1676" name="Rectangle 172"/>
          <p:cNvSpPr>
            <a:spLocks noChangeArrowheads="1"/>
          </p:cNvSpPr>
          <p:nvPr/>
        </p:nvSpPr>
        <p:spPr bwMode="auto">
          <a:xfrm>
            <a:off x="2405063" y="5199063"/>
            <a:ext cx="400050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77" name="Rectangle 173"/>
          <p:cNvSpPr>
            <a:spLocks noChangeArrowheads="1"/>
          </p:cNvSpPr>
          <p:nvPr/>
        </p:nvSpPr>
        <p:spPr bwMode="auto">
          <a:xfrm>
            <a:off x="2376488" y="522446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78" name="Rectangle 174"/>
          <p:cNvSpPr>
            <a:spLocks noChangeArrowheads="1"/>
          </p:cNvSpPr>
          <p:nvPr/>
        </p:nvSpPr>
        <p:spPr bwMode="auto">
          <a:xfrm>
            <a:off x="2376488" y="5226051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79" name="Rectangle 175"/>
          <p:cNvSpPr>
            <a:spLocks noChangeArrowheads="1"/>
          </p:cNvSpPr>
          <p:nvPr/>
        </p:nvSpPr>
        <p:spPr bwMode="auto">
          <a:xfrm>
            <a:off x="2447925" y="518636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1680" name="Rectangle 176"/>
          <p:cNvSpPr>
            <a:spLocks noChangeArrowheads="1"/>
          </p:cNvSpPr>
          <p:nvPr/>
        </p:nvSpPr>
        <p:spPr bwMode="auto">
          <a:xfrm>
            <a:off x="2590800" y="5341938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1681" name="Rectangle 177"/>
          <p:cNvSpPr>
            <a:spLocks noChangeArrowheads="1"/>
          </p:cNvSpPr>
          <p:nvPr/>
        </p:nvSpPr>
        <p:spPr bwMode="auto">
          <a:xfrm>
            <a:off x="5176838" y="4978400"/>
            <a:ext cx="400050" cy="3619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82" name="Rectangle 178"/>
          <p:cNvSpPr>
            <a:spLocks noChangeArrowheads="1"/>
          </p:cNvSpPr>
          <p:nvPr/>
        </p:nvSpPr>
        <p:spPr bwMode="auto">
          <a:xfrm>
            <a:off x="5133975" y="5003800"/>
            <a:ext cx="400050" cy="363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83" name="Rectangle 179"/>
          <p:cNvSpPr>
            <a:spLocks noChangeArrowheads="1"/>
          </p:cNvSpPr>
          <p:nvPr/>
        </p:nvSpPr>
        <p:spPr bwMode="auto">
          <a:xfrm>
            <a:off x="5133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84" name="Rectangle 180"/>
          <p:cNvSpPr>
            <a:spLocks noChangeArrowheads="1"/>
          </p:cNvSpPr>
          <p:nvPr/>
        </p:nvSpPr>
        <p:spPr bwMode="auto">
          <a:xfrm>
            <a:off x="5219700" y="4978400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1685" name="Rectangle 181"/>
          <p:cNvSpPr>
            <a:spLocks noChangeArrowheads="1"/>
          </p:cNvSpPr>
          <p:nvPr/>
        </p:nvSpPr>
        <p:spPr bwMode="auto">
          <a:xfrm>
            <a:off x="5362575" y="512127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1686" name="Rectangle 182"/>
          <p:cNvSpPr>
            <a:spLocks noChangeArrowheads="1"/>
          </p:cNvSpPr>
          <p:nvPr/>
        </p:nvSpPr>
        <p:spPr bwMode="auto">
          <a:xfrm>
            <a:off x="7034213" y="2112963"/>
            <a:ext cx="385762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87" name="Rectangle 183"/>
          <p:cNvSpPr>
            <a:spLocks noChangeArrowheads="1"/>
          </p:cNvSpPr>
          <p:nvPr/>
        </p:nvSpPr>
        <p:spPr bwMode="auto">
          <a:xfrm>
            <a:off x="6991351" y="2138364"/>
            <a:ext cx="385763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88" name="Rectangle 184"/>
          <p:cNvSpPr>
            <a:spLocks noChangeArrowheads="1"/>
          </p:cNvSpPr>
          <p:nvPr/>
        </p:nvSpPr>
        <p:spPr bwMode="auto">
          <a:xfrm>
            <a:off x="6991351" y="2139951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89" name="Rectangle 185"/>
          <p:cNvSpPr>
            <a:spLocks noChangeArrowheads="1"/>
          </p:cNvSpPr>
          <p:nvPr/>
        </p:nvSpPr>
        <p:spPr bwMode="auto">
          <a:xfrm>
            <a:off x="7062788" y="210026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1690" name="Rectangle 186"/>
          <p:cNvSpPr>
            <a:spLocks noChangeArrowheads="1"/>
          </p:cNvSpPr>
          <p:nvPr/>
        </p:nvSpPr>
        <p:spPr bwMode="auto">
          <a:xfrm>
            <a:off x="7205663" y="2255838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1691" name="Rectangle 187"/>
          <p:cNvSpPr>
            <a:spLocks noChangeArrowheads="1"/>
          </p:cNvSpPr>
          <p:nvPr/>
        </p:nvSpPr>
        <p:spPr bwMode="auto">
          <a:xfrm>
            <a:off x="7920038" y="5962650"/>
            <a:ext cx="400050" cy="3635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92" name="Rectangle 188"/>
          <p:cNvSpPr>
            <a:spLocks noChangeArrowheads="1"/>
          </p:cNvSpPr>
          <p:nvPr/>
        </p:nvSpPr>
        <p:spPr bwMode="auto">
          <a:xfrm>
            <a:off x="7877175" y="6002338"/>
            <a:ext cx="400050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93" name="Rectangle 189"/>
          <p:cNvSpPr>
            <a:spLocks noChangeArrowheads="1"/>
          </p:cNvSpPr>
          <p:nvPr/>
        </p:nvSpPr>
        <p:spPr bwMode="auto">
          <a:xfrm>
            <a:off x="7877175" y="6003926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94" name="Rectangle 190"/>
          <p:cNvSpPr>
            <a:spLocks noChangeArrowheads="1"/>
          </p:cNvSpPr>
          <p:nvPr/>
        </p:nvSpPr>
        <p:spPr bwMode="auto">
          <a:xfrm>
            <a:off x="7948613" y="5964238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1695" name="Rectangle 191"/>
          <p:cNvSpPr>
            <a:spLocks noChangeArrowheads="1"/>
          </p:cNvSpPr>
          <p:nvPr/>
        </p:nvSpPr>
        <p:spPr bwMode="auto">
          <a:xfrm>
            <a:off x="8105775" y="610552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1696" name="Rectangle 192"/>
          <p:cNvSpPr>
            <a:spLocks noChangeArrowheads="1"/>
          </p:cNvSpPr>
          <p:nvPr/>
        </p:nvSpPr>
        <p:spPr bwMode="auto">
          <a:xfrm>
            <a:off x="8963026" y="3019425"/>
            <a:ext cx="385763" cy="3635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97" name="Rectangle 193"/>
          <p:cNvSpPr>
            <a:spLocks noChangeArrowheads="1"/>
          </p:cNvSpPr>
          <p:nvPr/>
        </p:nvSpPr>
        <p:spPr bwMode="auto">
          <a:xfrm>
            <a:off x="8920163" y="305911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98" name="Rectangle 194"/>
          <p:cNvSpPr>
            <a:spLocks noChangeArrowheads="1"/>
          </p:cNvSpPr>
          <p:nvPr/>
        </p:nvSpPr>
        <p:spPr bwMode="auto">
          <a:xfrm>
            <a:off x="8920163" y="3060701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1699" name="Rectangle 195"/>
          <p:cNvSpPr>
            <a:spLocks noChangeArrowheads="1"/>
          </p:cNvSpPr>
          <p:nvPr/>
        </p:nvSpPr>
        <p:spPr bwMode="auto">
          <a:xfrm>
            <a:off x="8991600" y="302101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1700" name="Rectangle 196"/>
          <p:cNvSpPr>
            <a:spLocks noChangeArrowheads="1"/>
          </p:cNvSpPr>
          <p:nvPr/>
        </p:nvSpPr>
        <p:spPr bwMode="auto">
          <a:xfrm>
            <a:off x="9134475" y="3162300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altLang="en-US" b="1">
              <a:latin typeface="Times" panose="02020603050405020304" pitchFamily="18" charset="0"/>
            </a:endParaRPr>
          </a:p>
        </p:txBody>
      </p:sp>
      <p:pic>
        <p:nvPicPr>
          <p:cNvPr id="21701" name="Picture 1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913" y="12192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702" name="AutoShape 198"/>
          <p:cNvCxnSpPr>
            <a:cxnSpLocks noChangeShapeType="1"/>
            <a:stCxn id="21657" idx="1"/>
            <a:endCxn id="21660" idx="5"/>
          </p:cNvCxnSpPr>
          <p:nvPr/>
        </p:nvCxnSpPr>
        <p:spPr bwMode="auto">
          <a:xfrm rot="5400000" flipH="1">
            <a:off x="5950744" y="3298032"/>
            <a:ext cx="2967038" cy="1349375"/>
          </a:xfrm>
          <a:prstGeom prst="curvedConnector3">
            <a:avLst>
              <a:gd name="adj1" fmla="val 49972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703" name="AutoShape 199"/>
          <p:cNvCxnSpPr>
            <a:cxnSpLocks noChangeShapeType="1"/>
            <a:stCxn id="21657" idx="3"/>
            <a:endCxn id="21669" idx="2"/>
          </p:cNvCxnSpPr>
          <p:nvPr/>
        </p:nvCxnSpPr>
        <p:spPr bwMode="auto">
          <a:xfrm rot="16200000" flipV="1">
            <a:off x="4156075" y="1868488"/>
            <a:ext cx="2230438" cy="5675312"/>
          </a:xfrm>
          <a:prstGeom prst="curvedConnector4">
            <a:avLst>
              <a:gd name="adj1" fmla="val -25125"/>
              <a:gd name="adj2" fmla="val 10883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704" name="AutoShape 200"/>
          <p:cNvCxnSpPr>
            <a:cxnSpLocks noChangeShapeType="1"/>
            <a:stCxn id="21643" idx="3"/>
            <a:endCxn id="21663" idx="7"/>
          </p:cNvCxnSpPr>
          <p:nvPr/>
        </p:nvCxnSpPr>
        <p:spPr bwMode="auto">
          <a:xfrm rot="5400000">
            <a:off x="4944269" y="1381919"/>
            <a:ext cx="1708150" cy="493553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705" name="AutoShape 201"/>
          <p:cNvCxnSpPr>
            <a:cxnSpLocks noChangeShapeType="1"/>
            <a:stCxn id="21643" idx="2"/>
            <a:endCxn id="21660" idx="5"/>
          </p:cNvCxnSpPr>
          <p:nvPr/>
        </p:nvCxnSpPr>
        <p:spPr bwMode="auto">
          <a:xfrm rot="10800000">
            <a:off x="6759575" y="2489200"/>
            <a:ext cx="1360488" cy="3238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706" name="AutoShape 202"/>
          <p:cNvCxnSpPr>
            <a:cxnSpLocks noChangeShapeType="1"/>
            <a:stCxn id="21663" idx="7"/>
            <a:endCxn id="21666" idx="2"/>
          </p:cNvCxnSpPr>
          <p:nvPr/>
        </p:nvCxnSpPr>
        <p:spPr bwMode="auto">
          <a:xfrm rot="16200000">
            <a:off x="4179094" y="3791744"/>
            <a:ext cx="63500" cy="1760538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0779" name="AutoShape 203"/>
          <p:cNvCxnSpPr>
            <a:cxnSpLocks noChangeShapeType="1"/>
            <a:stCxn id="21508" idx="2"/>
            <a:endCxn id="21668" idx="7"/>
          </p:cNvCxnSpPr>
          <p:nvPr/>
        </p:nvCxnSpPr>
        <p:spPr bwMode="auto">
          <a:xfrm rot="10800000" flipV="1">
            <a:off x="3144838" y="1724026"/>
            <a:ext cx="5561012" cy="1711325"/>
          </a:xfrm>
          <a:prstGeom prst="curvedConnector2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0780" name="AutoShape 204"/>
          <p:cNvCxnSpPr>
            <a:cxnSpLocks noChangeShapeType="1"/>
            <a:stCxn id="21508" idx="6"/>
            <a:endCxn id="21662" idx="5"/>
          </p:cNvCxnSpPr>
          <p:nvPr/>
        </p:nvCxnSpPr>
        <p:spPr bwMode="auto">
          <a:xfrm flipH="1">
            <a:off x="3330576" y="1724026"/>
            <a:ext cx="6232525" cy="3317875"/>
          </a:xfrm>
          <a:prstGeom prst="curvedConnector4">
            <a:avLst>
              <a:gd name="adj1" fmla="val -7264"/>
              <a:gd name="adj2" fmla="val 115597"/>
            </a:avLst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0782" name="AutoShape 206"/>
          <p:cNvCxnSpPr>
            <a:cxnSpLocks noChangeShapeType="1"/>
            <a:stCxn id="21715" idx="2"/>
            <a:endCxn id="21666" idx="7"/>
          </p:cNvCxnSpPr>
          <p:nvPr/>
        </p:nvCxnSpPr>
        <p:spPr bwMode="auto">
          <a:xfrm flipH="1">
            <a:off x="5815013" y="1724026"/>
            <a:ext cx="2919412" cy="273367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0783" name="AutoShape 207"/>
          <p:cNvCxnSpPr>
            <a:cxnSpLocks noChangeShapeType="1"/>
            <a:stCxn id="21715" idx="1"/>
            <a:endCxn id="21660" idx="7"/>
          </p:cNvCxnSpPr>
          <p:nvPr/>
        </p:nvCxnSpPr>
        <p:spPr bwMode="auto">
          <a:xfrm rot="16200000" flipH="1" flipV="1">
            <a:off x="7527926" y="800101"/>
            <a:ext cx="555625" cy="2092325"/>
          </a:xfrm>
          <a:prstGeom prst="curvedConnector3">
            <a:avLst>
              <a:gd name="adj1" fmla="val -18005"/>
            </a:avLst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1711" name="Group 208"/>
          <p:cNvGrpSpPr>
            <a:grpSpLocks/>
          </p:cNvGrpSpPr>
          <p:nvPr/>
        </p:nvGrpSpPr>
        <p:grpSpPr bwMode="auto">
          <a:xfrm>
            <a:off x="8734425" y="1503364"/>
            <a:ext cx="800100" cy="439737"/>
            <a:chOff x="4542" y="947"/>
            <a:chExt cx="504" cy="277"/>
          </a:xfrm>
        </p:grpSpPr>
        <p:sp>
          <p:nvSpPr>
            <p:cNvPr id="21715" name="Oval 149"/>
            <p:cNvSpPr>
              <a:spLocks noChangeArrowheads="1"/>
            </p:cNvSpPr>
            <p:nvPr/>
          </p:nvSpPr>
          <p:spPr bwMode="auto">
            <a:xfrm>
              <a:off x="4542" y="947"/>
              <a:ext cx="504" cy="27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21716" name="Rectangle 151"/>
            <p:cNvSpPr>
              <a:spLocks noChangeArrowheads="1"/>
            </p:cNvSpPr>
            <p:nvPr/>
          </p:nvSpPr>
          <p:spPr bwMode="auto">
            <a:xfrm>
              <a:off x="4655" y="1002"/>
              <a:ext cx="29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en-US" sz="1900">
                  <a:solidFill>
                    <a:srgbClr val="0000FF"/>
                  </a:solidFill>
                  <a:latin typeface="Times New Roman" panose="02020603050405020304" pitchFamily="18" charset="0"/>
                </a:rPr>
                <a:t>BOS</a:t>
              </a:r>
              <a:endParaRPr lang="en-US" altLang="en-US" b="1">
                <a:latin typeface="Times" panose="02020603050405020304" pitchFamily="18" charset="0"/>
              </a:endParaRPr>
            </a:p>
          </p:txBody>
        </p:sp>
      </p:grpSp>
      <p:cxnSp>
        <p:nvCxnSpPr>
          <p:cNvPr id="21712" name="AutoShape 210"/>
          <p:cNvCxnSpPr>
            <a:cxnSpLocks noChangeShapeType="1"/>
          </p:cNvCxnSpPr>
          <p:nvPr/>
        </p:nvCxnSpPr>
        <p:spPr bwMode="auto">
          <a:xfrm rot="16200000" flipH="1" flipV="1">
            <a:off x="3917950" y="1068388"/>
            <a:ext cx="1220788" cy="3332162"/>
          </a:xfrm>
          <a:prstGeom prst="curvedConnector3">
            <a:avLst>
              <a:gd name="adj1" fmla="val -2158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713" name="AutoShape 211"/>
          <p:cNvCxnSpPr>
            <a:cxnSpLocks noChangeShapeType="1"/>
          </p:cNvCxnSpPr>
          <p:nvPr/>
        </p:nvCxnSpPr>
        <p:spPr bwMode="auto">
          <a:xfrm flipH="1" flipV="1">
            <a:off x="2862264" y="3836989"/>
            <a:ext cx="185737" cy="80327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714" name="AutoShape 202"/>
          <p:cNvCxnSpPr>
            <a:cxnSpLocks noChangeShapeType="1"/>
          </p:cNvCxnSpPr>
          <p:nvPr/>
        </p:nvCxnSpPr>
        <p:spPr bwMode="auto">
          <a:xfrm rot="5400000">
            <a:off x="3666332" y="2242345"/>
            <a:ext cx="2309813" cy="2746375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2496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8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8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8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Floyd-Warshall, Iteration 6</a:t>
            </a:r>
          </a:p>
        </p:txBody>
      </p:sp>
      <p:sp>
        <p:nvSpPr>
          <p:cNvPr id="22531" name="Slide Number Placeholder 6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F32E6C2-F256-4371-A159-649591293832}" type="slidenum">
              <a:rPr lang="en-US" altLang="lv-LV" sz="1400"/>
              <a:pPr eaLnBrk="1" hangingPunct="1"/>
              <a:t>65</a:t>
            </a:fld>
            <a:endParaRPr lang="en-US" altLang="lv-LV" sz="1400"/>
          </a:p>
        </p:txBody>
      </p:sp>
      <p:sp>
        <p:nvSpPr>
          <p:cNvPr id="22532" name="Oval 2"/>
          <p:cNvSpPr>
            <a:spLocks noChangeArrowheads="1"/>
          </p:cNvSpPr>
          <p:nvPr/>
        </p:nvSpPr>
        <p:spPr bwMode="auto">
          <a:xfrm>
            <a:off x="8734425" y="1504951"/>
            <a:ext cx="800100" cy="43656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534" name="Freeform 4"/>
          <p:cNvSpPr>
            <a:spLocks/>
          </p:cNvSpPr>
          <p:nvPr/>
        </p:nvSpPr>
        <p:spPr bwMode="auto">
          <a:xfrm>
            <a:off x="5834064" y="2384425"/>
            <a:ext cx="28575" cy="25400"/>
          </a:xfrm>
          <a:custGeom>
            <a:avLst/>
            <a:gdLst>
              <a:gd name="T0" fmla="*/ 28575 w 18"/>
              <a:gd name="T1" fmla="*/ 0 h 16"/>
              <a:gd name="T2" fmla="*/ 14288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12700 h 16"/>
              <a:gd name="T10" fmla="*/ 0 w 18"/>
              <a:gd name="T11" fmla="*/ 25400 h 16"/>
              <a:gd name="T12" fmla="*/ 14288 w 18"/>
              <a:gd name="T13" fmla="*/ 25400 h 16"/>
              <a:gd name="T14" fmla="*/ 28575 w 18"/>
              <a:gd name="T15" fmla="*/ 12700 h 16"/>
              <a:gd name="T16" fmla="*/ 28575 w 18"/>
              <a:gd name="T17" fmla="*/ 0 h 16"/>
              <a:gd name="T18" fmla="*/ 28575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35" name="Freeform 5"/>
          <p:cNvSpPr>
            <a:spLocks/>
          </p:cNvSpPr>
          <p:nvPr/>
        </p:nvSpPr>
        <p:spPr bwMode="auto">
          <a:xfrm>
            <a:off x="5834063" y="2319339"/>
            <a:ext cx="214312" cy="130175"/>
          </a:xfrm>
          <a:custGeom>
            <a:avLst/>
            <a:gdLst>
              <a:gd name="T0" fmla="*/ 14287 w 135"/>
              <a:gd name="T1" fmla="*/ 77787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7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36" name="Freeform 6"/>
          <p:cNvSpPr>
            <a:spLocks/>
          </p:cNvSpPr>
          <p:nvPr/>
        </p:nvSpPr>
        <p:spPr bwMode="auto">
          <a:xfrm>
            <a:off x="5834063" y="2319339"/>
            <a:ext cx="214312" cy="130175"/>
          </a:xfrm>
          <a:custGeom>
            <a:avLst/>
            <a:gdLst>
              <a:gd name="T0" fmla="*/ 14287 w 135"/>
              <a:gd name="T1" fmla="*/ 77787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7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37" name="Freeform 7"/>
          <p:cNvSpPr>
            <a:spLocks/>
          </p:cNvSpPr>
          <p:nvPr/>
        </p:nvSpPr>
        <p:spPr bwMode="auto">
          <a:xfrm>
            <a:off x="3033714" y="4549775"/>
            <a:ext cx="242887" cy="363538"/>
          </a:xfrm>
          <a:custGeom>
            <a:avLst/>
            <a:gdLst>
              <a:gd name="T0" fmla="*/ 0 w 153"/>
              <a:gd name="T1" fmla="*/ 350838 h 229"/>
              <a:gd name="T2" fmla="*/ 28575 w 153"/>
              <a:gd name="T3" fmla="*/ 363538 h 229"/>
              <a:gd name="T4" fmla="*/ 242887 w 153"/>
              <a:gd name="T5" fmla="*/ 12700 h 229"/>
              <a:gd name="T6" fmla="*/ 242887 w 153"/>
              <a:gd name="T7" fmla="*/ 12700 h 229"/>
              <a:gd name="T8" fmla="*/ 214312 w 153"/>
              <a:gd name="T9" fmla="*/ 0 h 229"/>
              <a:gd name="T10" fmla="*/ 214312 w 153"/>
              <a:gd name="T11" fmla="*/ 0 h 229"/>
              <a:gd name="T12" fmla="*/ 0 w 153"/>
              <a:gd name="T13" fmla="*/ 350838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38" name="Freeform 8"/>
          <p:cNvSpPr>
            <a:spLocks/>
          </p:cNvSpPr>
          <p:nvPr/>
        </p:nvSpPr>
        <p:spPr bwMode="auto">
          <a:xfrm>
            <a:off x="3248025" y="4186239"/>
            <a:ext cx="285750" cy="376237"/>
          </a:xfrm>
          <a:custGeom>
            <a:avLst/>
            <a:gdLst>
              <a:gd name="T0" fmla="*/ 0 w 180"/>
              <a:gd name="T1" fmla="*/ 363537 h 237"/>
              <a:gd name="T2" fmla="*/ 28575 w 180"/>
              <a:gd name="T3" fmla="*/ 376237 h 237"/>
              <a:gd name="T4" fmla="*/ 285750 w 180"/>
              <a:gd name="T5" fmla="*/ 14287 h 237"/>
              <a:gd name="T6" fmla="*/ 285750 w 180"/>
              <a:gd name="T7" fmla="*/ 14287 h 237"/>
              <a:gd name="T8" fmla="*/ 257175 w 180"/>
              <a:gd name="T9" fmla="*/ 0 h 237"/>
              <a:gd name="T10" fmla="*/ 257175 w 180"/>
              <a:gd name="T11" fmla="*/ 0 h 237"/>
              <a:gd name="T12" fmla="*/ 0 w 180"/>
              <a:gd name="T13" fmla="*/ 363537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39" name="Freeform 9"/>
          <p:cNvSpPr>
            <a:spLocks/>
          </p:cNvSpPr>
          <p:nvPr/>
        </p:nvSpPr>
        <p:spPr bwMode="auto">
          <a:xfrm>
            <a:off x="3505200" y="3824289"/>
            <a:ext cx="342900" cy="376237"/>
          </a:xfrm>
          <a:custGeom>
            <a:avLst/>
            <a:gdLst>
              <a:gd name="T0" fmla="*/ 0 w 216"/>
              <a:gd name="T1" fmla="*/ 361950 h 237"/>
              <a:gd name="T2" fmla="*/ 28575 w 216"/>
              <a:gd name="T3" fmla="*/ 376237 h 237"/>
              <a:gd name="T4" fmla="*/ 342900 w 216"/>
              <a:gd name="T5" fmla="*/ 12700 h 237"/>
              <a:gd name="T6" fmla="*/ 342900 w 216"/>
              <a:gd name="T7" fmla="*/ 12700 h 237"/>
              <a:gd name="T8" fmla="*/ 314325 w 216"/>
              <a:gd name="T9" fmla="*/ 0 h 237"/>
              <a:gd name="T10" fmla="*/ 314325 w 216"/>
              <a:gd name="T11" fmla="*/ 0 h 237"/>
              <a:gd name="T12" fmla="*/ 0 w 216"/>
              <a:gd name="T13" fmla="*/ 361950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40" name="Freeform 10"/>
          <p:cNvSpPr>
            <a:spLocks/>
          </p:cNvSpPr>
          <p:nvPr/>
        </p:nvSpPr>
        <p:spPr bwMode="auto">
          <a:xfrm>
            <a:off x="3819526" y="3448050"/>
            <a:ext cx="385763" cy="388938"/>
          </a:xfrm>
          <a:custGeom>
            <a:avLst/>
            <a:gdLst>
              <a:gd name="T0" fmla="*/ 0 w 243"/>
              <a:gd name="T1" fmla="*/ 376238 h 245"/>
              <a:gd name="T2" fmla="*/ 28575 w 243"/>
              <a:gd name="T3" fmla="*/ 388938 h 245"/>
              <a:gd name="T4" fmla="*/ 385763 w 243"/>
              <a:gd name="T5" fmla="*/ 25400 h 245"/>
              <a:gd name="T6" fmla="*/ 385763 w 243"/>
              <a:gd name="T7" fmla="*/ 25400 h 245"/>
              <a:gd name="T8" fmla="*/ 371475 w 243"/>
              <a:gd name="T9" fmla="*/ 0 h 245"/>
              <a:gd name="T10" fmla="*/ 357188 w 243"/>
              <a:gd name="T11" fmla="*/ 12700 h 245"/>
              <a:gd name="T12" fmla="*/ 0 w 243"/>
              <a:gd name="T13" fmla="*/ 376238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41" name="Freeform 11"/>
          <p:cNvSpPr>
            <a:spLocks/>
          </p:cNvSpPr>
          <p:nvPr/>
        </p:nvSpPr>
        <p:spPr bwMode="auto">
          <a:xfrm>
            <a:off x="4191001" y="3124200"/>
            <a:ext cx="385763" cy="349250"/>
          </a:xfrm>
          <a:custGeom>
            <a:avLst/>
            <a:gdLst>
              <a:gd name="T0" fmla="*/ 0 w 243"/>
              <a:gd name="T1" fmla="*/ 323850 h 220"/>
              <a:gd name="T2" fmla="*/ 14288 w 243"/>
              <a:gd name="T3" fmla="*/ 349250 h 220"/>
              <a:gd name="T4" fmla="*/ 385763 w 243"/>
              <a:gd name="T5" fmla="*/ 25400 h 220"/>
              <a:gd name="T6" fmla="*/ 385763 w 243"/>
              <a:gd name="T7" fmla="*/ 25400 h 220"/>
              <a:gd name="T8" fmla="*/ 371475 w 243"/>
              <a:gd name="T9" fmla="*/ 0 h 220"/>
              <a:gd name="T10" fmla="*/ 371475 w 243"/>
              <a:gd name="T11" fmla="*/ 0 h 220"/>
              <a:gd name="T12" fmla="*/ 0 w 243"/>
              <a:gd name="T13" fmla="*/ 323850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42" name="Freeform 12"/>
          <p:cNvSpPr>
            <a:spLocks/>
          </p:cNvSpPr>
          <p:nvPr/>
        </p:nvSpPr>
        <p:spPr bwMode="auto">
          <a:xfrm>
            <a:off x="4562476" y="2825750"/>
            <a:ext cx="428625" cy="323850"/>
          </a:xfrm>
          <a:custGeom>
            <a:avLst/>
            <a:gdLst>
              <a:gd name="T0" fmla="*/ 0 w 270"/>
              <a:gd name="T1" fmla="*/ 298450 h 204"/>
              <a:gd name="T2" fmla="*/ 14287 w 270"/>
              <a:gd name="T3" fmla="*/ 323850 h 204"/>
              <a:gd name="T4" fmla="*/ 428625 w 270"/>
              <a:gd name="T5" fmla="*/ 25400 h 204"/>
              <a:gd name="T6" fmla="*/ 428625 w 270"/>
              <a:gd name="T7" fmla="*/ 25400 h 204"/>
              <a:gd name="T8" fmla="*/ 414338 w 270"/>
              <a:gd name="T9" fmla="*/ 0 h 204"/>
              <a:gd name="T10" fmla="*/ 414338 w 270"/>
              <a:gd name="T11" fmla="*/ 0 h 204"/>
              <a:gd name="T12" fmla="*/ 0 w 270"/>
              <a:gd name="T13" fmla="*/ 298450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43" name="Freeform 13"/>
          <p:cNvSpPr>
            <a:spLocks/>
          </p:cNvSpPr>
          <p:nvPr/>
        </p:nvSpPr>
        <p:spPr bwMode="auto">
          <a:xfrm>
            <a:off x="4976813" y="2579688"/>
            <a:ext cx="442912" cy="271462"/>
          </a:xfrm>
          <a:custGeom>
            <a:avLst/>
            <a:gdLst>
              <a:gd name="T0" fmla="*/ 0 w 279"/>
              <a:gd name="T1" fmla="*/ 246062 h 171"/>
              <a:gd name="T2" fmla="*/ 14287 w 279"/>
              <a:gd name="T3" fmla="*/ 271462 h 171"/>
              <a:gd name="T4" fmla="*/ 442912 w 279"/>
              <a:gd name="T5" fmla="*/ 25400 h 171"/>
              <a:gd name="T6" fmla="*/ 442912 w 279"/>
              <a:gd name="T7" fmla="*/ 25400 h 171"/>
              <a:gd name="T8" fmla="*/ 428625 w 279"/>
              <a:gd name="T9" fmla="*/ 0 h 171"/>
              <a:gd name="T10" fmla="*/ 428625 w 279"/>
              <a:gd name="T11" fmla="*/ 0 h 171"/>
              <a:gd name="T12" fmla="*/ 0 w 279"/>
              <a:gd name="T13" fmla="*/ 246062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44" name="Freeform 14"/>
          <p:cNvSpPr>
            <a:spLocks/>
          </p:cNvSpPr>
          <p:nvPr/>
        </p:nvSpPr>
        <p:spPr bwMode="auto">
          <a:xfrm>
            <a:off x="5405438" y="2371726"/>
            <a:ext cx="457200" cy="233363"/>
          </a:xfrm>
          <a:custGeom>
            <a:avLst/>
            <a:gdLst>
              <a:gd name="T0" fmla="*/ 0 w 288"/>
              <a:gd name="T1" fmla="*/ 207963 h 147"/>
              <a:gd name="T2" fmla="*/ 14288 w 288"/>
              <a:gd name="T3" fmla="*/ 233363 h 147"/>
              <a:gd name="T4" fmla="*/ 457200 w 288"/>
              <a:gd name="T5" fmla="*/ 25400 h 147"/>
              <a:gd name="T6" fmla="*/ 442913 w 288"/>
              <a:gd name="T7" fmla="*/ 0 h 147"/>
              <a:gd name="T8" fmla="*/ 0 w 288"/>
              <a:gd name="T9" fmla="*/ 207963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45" name="Freeform 15"/>
          <p:cNvSpPr>
            <a:spLocks/>
          </p:cNvSpPr>
          <p:nvPr/>
        </p:nvSpPr>
        <p:spPr bwMode="auto">
          <a:xfrm>
            <a:off x="3162301" y="5289550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12700 h 16"/>
              <a:gd name="T4" fmla="*/ 14288 w 18"/>
              <a:gd name="T5" fmla="*/ 12700 h 16"/>
              <a:gd name="T6" fmla="*/ 14288 w 18"/>
              <a:gd name="T7" fmla="*/ 25400 h 16"/>
              <a:gd name="T8" fmla="*/ 28575 w 18"/>
              <a:gd name="T9" fmla="*/ 25400 h 16"/>
              <a:gd name="T10" fmla="*/ 28575 w 18"/>
              <a:gd name="T11" fmla="*/ 12700 h 16"/>
              <a:gd name="T12" fmla="*/ 28575 w 18"/>
              <a:gd name="T13" fmla="*/ 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46" name="Freeform 16"/>
          <p:cNvSpPr>
            <a:spLocks/>
          </p:cNvSpPr>
          <p:nvPr/>
        </p:nvSpPr>
        <p:spPr bwMode="auto">
          <a:xfrm>
            <a:off x="3062288" y="5133976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47" name="Freeform 17"/>
          <p:cNvSpPr>
            <a:spLocks/>
          </p:cNvSpPr>
          <p:nvPr/>
        </p:nvSpPr>
        <p:spPr bwMode="auto">
          <a:xfrm>
            <a:off x="3062288" y="5133976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48" name="Freeform 18"/>
          <p:cNvSpPr>
            <a:spLocks/>
          </p:cNvSpPr>
          <p:nvPr/>
        </p:nvSpPr>
        <p:spPr bwMode="auto">
          <a:xfrm>
            <a:off x="8105775" y="5626101"/>
            <a:ext cx="300038" cy="180975"/>
          </a:xfrm>
          <a:custGeom>
            <a:avLst/>
            <a:gdLst>
              <a:gd name="T0" fmla="*/ 300038 w 189"/>
              <a:gd name="T1" fmla="*/ 25400 h 114"/>
              <a:gd name="T2" fmla="*/ 285750 w 189"/>
              <a:gd name="T3" fmla="*/ 0 h 114"/>
              <a:gd name="T4" fmla="*/ 0 w 189"/>
              <a:gd name="T5" fmla="*/ 155575 h 114"/>
              <a:gd name="T6" fmla="*/ 0 w 189"/>
              <a:gd name="T7" fmla="*/ 155575 h 114"/>
              <a:gd name="T8" fmla="*/ 14288 w 189"/>
              <a:gd name="T9" fmla="*/ 180975 h 114"/>
              <a:gd name="T10" fmla="*/ 14288 w 189"/>
              <a:gd name="T11" fmla="*/ 180975 h 114"/>
              <a:gd name="T12" fmla="*/ 300038 w 189"/>
              <a:gd name="T13" fmla="*/ 254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49" name="Freeform 19"/>
          <p:cNvSpPr>
            <a:spLocks/>
          </p:cNvSpPr>
          <p:nvPr/>
        </p:nvSpPr>
        <p:spPr bwMode="auto">
          <a:xfrm>
            <a:off x="7777163" y="5781676"/>
            <a:ext cx="342900" cy="155575"/>
          </a:xfrm>
          <a:custGeom>
            <a:avLst/>
            <a:gdLst>
              <a:gd name="T0" fmla="*/ 342900 w 216"/>
              <a:gd name="T1" fmla="*/ 25400 h 98"/>
              <a:gd name="T2" fmla="*/ 328613 w 216"/>
              <a:gd name="T3" fmla="*/ 0 h 98"/>
              <a:gd name="T4" fmla="*/ 0 w 216"/>
              <a:gd name="T5" fmla="*/ 130175 h 98"/>
              <a:gd name="T6" fmla="*/ 0 w 216"/>
              <a:gd name="T7" fmla="*/ 130175 h 98"/>
              <a:gd name="T8" fmla="*/ 14288 w 216"/>
              <a:gd name="T9" fmla="*/ 155575 h 98"/>
              <a:gd name="T10" fmla="*/ 14288 w 216"/>
              <a:gd name="T11" fmla="*/ 155575 h 98"/>
              <a:gd name="T12" fmla="*/ 342900 w 216"/>
              <a:gd name="T13" fmla="*/ 25400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50" name="Freeform 20"/>
          <p:cNvSpPr>
            <a:spLocks/>
          </p:cNvSpPr>
          <p:nvPr/>
        </p:nvSpPr>
        <p:spPr bwMode="auto">
          <a:xfrm>
            <a:off x="7434264" y="5911850"/>
            <a:ext cx="357187" cy="128588"/>
          </a:xfrm>
          <a:custGeom>
            <a:avLst/>
            <a:gdLst>
              <a:gd name="T0" fmla="*/ 357187 w 225"/>
              <a:gd name="T1" fmla="*/ 25400 h 81"/>
              <a:gd name="T2" fmla="*/ 342900 w 225"/>
              <a:gd name="T3" fmla="*/ 0 h 81"/>
              <a:gd name="T4" fmla="*/ 0 w 225"/>
              <a:gd name="T5" fmla="*/ 103188 h 81"/>
              <a:gd name="T6" fmla="*/ 0 w 225"/>
              <a:gd name="T7" fmla="*/ 103188 h 81"/>
              <a:gd name="T8" fmla="*/ 0 w 225"/>
              <a:gd name="T9" fmla="*/ 128588 h 81"/>
              <a:gd name="T10" fmla="*/ 14287 w 225"/>
              <a:gd name="T11" fmla="*/ 128588 h 81"/>
              <a:gd name="T12" fmla="*/ 357187 w 225"/>
              <a:gd name="T13" fmla="*/ 25400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51" name="Freeform 21"/>
          <p:cNvSpPr>
            <a:spLocks/>
          </p:cNvSpPr>
          <p:nvPr/>
        </p:nvSpPr>
        <p:spPr bwMode="auto">
          <a:xfrm>
            <a:off x="7062789" y="6015039"/>
            <a:ext cx="371475" cy="103187"/>
          </a:xfrm>
          <a:custGeom>
            <a:avLst/>
            <a:gdLst>
              <a:gd name="T0" fmla="*/ 371475 w 234"/>
              <a:gd name="T1" fmla="*/ 25400 h 65"/>
              <a:gd name="T2" fmla="*/ 371475 w 234"/>
              <a:gd name="T3" fmla="*/ 0 h 65"/>
              <a:gd name="T4" fmla="*/ 0 w 234"/>
              <a:gd name="T5" fmla="*/ 77787 h 65"/>
              <a:gd name="T6" fmla="*/ 0 w 234"/>
              <a:gd name="T7" fmla="*/ 77787 h 65"/>
              <a:gd name="T8" fmla="*/ 0 w 234"/>
              <a:gd name="T9" fmla="*/ 103187 h 65"/>
              <a:gd name="T10" fmla="*/ 0 w 234"/>
              <a:gd name="T11" fmla="*/ 103187 h 65"/>
              <a:gd name="T12" fmla="*/ 371475 w 234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52" name="Freeform 22"/>
          <p:cNvSpPr>
            <a:spLocks/>
          </p:cNvSpPr>
          <p:nvPr/>
        </p:nvSpPr>
        <p:spPr bwMode="auto">
          <a:xfrm>
            <a:off x="6276976" y="6092825"/>
            <a:ext cx="785813" cy="90488"/>
          </a:xfrm>
          <a:custGeom>
            <a:avLst/>
            <a:gdLst>
              <a:gd name="T0" fmla="*/ 785813 w 495"/>
              <a:gd name="T1" fmla="*/ 25400 h 57"/>
              <a:gd name="T2" fmla="*/ 785813 w 495"/>
              <a:gd name="T3" fmla="*/ 0 h 57"/>
              <a:gd name="T4" fmla="*/ 0 w 495"/>
              <a:gd name="T5" fmla="*/ 65088 h 57"/>
              <a:gd name="T6" fmla="*/ 0 w 495"/>
              <a:gd name="T7" fmla="*/ 65088 h 57"/>
              <a:gd name="T8" fmla="*/ 0 w 495"/>
              <a:gd name="T9" fmla="*/ 90488 h 57"/>
              <a:gd name="T10" fmla="*/ 0 w 495"/>
              <a:gd name="T11" fmla="*/ 90488 h 57"/>
              <a:gd name="T12" fmla="*/ 785813 w 495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53" name="Freeform 23"/>
          <p:cNvSpPr>
            <a:spLocks/>
          </p:cNvSpPr>
          <p:nvPr/>
        </p:nvSpPr>
        <p:spPr bwMode="auto">
          <a:xfrm>
            <a:off x="5491163" y="6145213"/>
            <a:ext cx="785812" cy="38100"/>
          </a:xfrm>
          <a:custGeom>
            <a:avLst/>
            <a:gdLst>
              <a:gd name="T0" fmla="*/ 785812 w 495"/>
              <a:gd name="T1" fmla="*/ 38100 h 24"/>
              <a:gd name="T2" fmla="*/ 785812 w 495"/>
              <a:gd name="T3" fmla="*/ 12700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25400 h 24"/>
              <a:gd name="T10" fmla="*/ 0 w 495"/>
              <a:gd name="T11" fmla="*/ 25400 h 24"/>
              <a:gd name="T12" fmla="*/ 785812 w 495"/>
              <a:gd name="T13" fmla="*/ 3810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54" name="Freeform 24"/>
          <p:cNvSpPr>
            <a:spLocks/>
          </p:cNvSpPr>
          <p:nvPr/>
        </p:nvSpPr>
        <p:spPr bwMode="auto">
          <a:xfrm>
            <a:off x="4733925" y="6027739"/>
            <a:ext cx="757238" cy="142875"/>
          </a:xfrm>
          <a:custGeom>
            <a:avLst/>
            <a:gdLst>
              <a:gd name="T0" fmla="*/ 757238 w 477"/>
              <a:gd name="T1" fmla="*/ 142875 h 90"/>
              <a:gd name="T2" fmla="*/ 757238 w 477"/>
              <a:gd name="T3" fmla="*/ 117475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26988 h 90"/>
              <a:gd name="T10" fmla="*/ 0 w 477"/>
              <a:gd name="T11" fmla="*/ 26988 h 90"/>
              <a:gd name="T12" fmla="*/ 757238 w 477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55" name="Freeform 25"/>
          <p:cNvSpPr>
            <a:spLocks/>
          </p:cNvSpPr>
          <p:nvPr/>
        </p:nvSpPr>
        <p:spPr bwMode="auto">
          <a:xfrm>
            <a:off x="4376739" y="5949951"/>
            <a:ext cx="357187" cy="104775"/>
          </a:xfrm>
          <a:custGeom>
            <a:avLst/>
            <a:gdLst>
              <a:gd name="T0" fmla="*/ 357187 w 225"/>
              <a:gd name="T1" fmla="*/ 104775 h 66"/>
              <a:gd name="T2" fmla="*/ 357187 w 225"/>
              <a:gd name="T3" fmla="*/ 77787 h 66"/>
              <a:gd name="T4" fmla="*/ 0 w 225"/>
              <a:gd name="T5" fmla="*/ 0 h 66"/>
              <a:gd name="T6" fmla="*/ 14287 w 225"/>
              <a:gd name="T7" fmla="*/ 0 h 66"/>
              <a:gd name="T8" fmla="*/ 0 w 225"/>
              <a:gd name="T9" fmla="*/ 26987 h 66"/>
              <a:gd name="T10" fmla="*/ 0 w 225"/>
              <a:gd name="T11" fmla="*/ 26987 h 66"/>
              <a:gd name="T12" fmla="*/ 357187 w 225"/>
              <a:gd name="T13" fmla="*/ 104775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56" name="Freeform 26"/>
          <p:cNvSpPr>
            <a:spLocks/>
          </p:cNvSpPr>
          <p:nvPr/>
        </p:nvSpPr>
        <p:spPr bwMode="auto">
          <a:xfrm>
            <a:off x="4062413" y="5846764"/>
            <a:ext cx="328612" cy="130175"/>
          </a:xfrm>
          <a:custGeom>
            <a:avLst/>
            <a:gdLst>
              <a:gd name="T0" fmla="*/ 314325 w 207"/>
              <a:gd name="T1" fmla="*/ 130175 h 82"/>
              <a:gd name="T2" fmla="*/ 328612 w 207"/>
              <a:gd name="T3" fmla="*/ 103188 h 82"/>
              <a:gd name="T4" fmla="*/ 14287 w 207"/>
              <a:gd name="T5" fmla="*/ 0 h 82"/>
              <a:gd name="T6" fmla="*/ 14287 w 207"/>
              <a:gd name="T7" fmla="*/ 0 h 82"/>
              <a:gd name="T8" fmla="*/ 0 w 207"/>
              <a:gd name="T9" fmla="*/ 25400 h 82"/>
              <a:gd name="T10" fmla="*/ 0 w 207"/>
              <a:gd name="T11" fmla="*/ 25400 h 82"/>
              <a:gd name="T12" fmla="*/ 314325 w 207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57" name="Freeform 27"/>
          <p:cNvSpPr>
            <a:spLocks/>
          </p:cNvSpPr>
          <p:nvPr/>
        </p:nvSpPr>
        <p:spPr bwMode="auto">
          <a:xfrm>
            <a:off x="3776664" y="5729289"/>
            <a:ext cx="300037" cy="142875"/>
          </a:xfrm>
          <a:custGeom>
            <a:avLst/>
            <a:gdLst>
              <a:gd name="T0" fmla="*/ 285750 w 189"/>
              <a:gd name="T1" fmla="*/ 142875 h 90"/>
              <a:gd name="T2" fmla="*/ 300037 w 189"/>
              <a:gd name="T3" fmla="*/ 117475 h 90"/>
              <a:gd name="T4" fmla="*/ 14287 w 189"/>
              <a:gd name="T5" fmla="*/ 0 h 90"/>
              <a:gd name="T6" fmla="*/ 14287 w 189"/>
              <a:gd name="T7" fmla="*/ 0 h 90"/>
              <a:gd name="T8" fmla="*/ 0 w 189"/>
              <a:gd name="T9" fmla="*/ 26988 h 90"/>
              <a:gd name="T10" fmla="*/ 0 w 189"/>
              <a:gd name="T11" fmla="*/ 26988 h 90"/>
              <a:gd name="T12" fmla="*/ 285750 w 189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58" name="Freeform 28"/>
          <p:cNvSpPr>
            <a:spLocks/>
          </p:cNvSpPr>
          <p:nvPr/>
        </p:nvSpPr>
        <p:spPr bwMode="auto">
          <a:xfrm>
            <a:off x="3519488" y="5600701"/>
            <a:ext cx="271462" cy="155575"/>
          </a:xfrm>
          <a:custGeom>
            <a:avLst/>
            <a:gdLst>
              <a:gd name="T0" fmla="*/ 257175 w 171"/>
              <a:gd name="T1" fmla="*/ 155575 h 98"/>
              <a:gd name="T2" fmla="*/ 271462 w 171"/>
              <a:gd name="T3" fmla="*/ 128588 h 98"/>
              <a:gd name="T4" fmla="*/ 14287 w 171"/>
              <a:gd name="T5" fmla="*/ 0 h 98"/>
              <a:gd name="T6" fmla="*/ 14287 w 171"/>
              <a:gd name="T7" fmla="*/ 0 h 98"/>
              <a:gd name="T8" fmla="*/ 0 w 171"/>
              <a:gd name="T9" fmla="*/ 25400 h 98"/>
              <a:gd name="T10" fmla="*/ 0 w 171"/>
              <a:gd name="T11" fmla="*/ 25400 h 98"/>
              <a:gd name="T12" fmla="*/ 257175 w 171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59" name="Freeform 29"/>
          <p:cNvSpPr>
            <a:spLocks/>
          </p:cNvSpPr>
          <p:nvPr/>
        </p:nvSpPr>
        <p:spPr bwMode="auto">
          <a:xfrm>
            <a:off x="3319463" y="5445126"/>
            <a:ext cx="214312" cy="180975"/>
          </a:xfrm>
          <a:custGeom>
            <a:avLst/>
            <a:gdLst>
              <a:gd name="T0" fmla="*/ 200024 w 135"/>
              <a:gd name="T1" fmla="*/ 180975 h 114"/>
              <a:gd name="T2" fmla="*/ 214312 w 135"/>
              <a:gd name="T3" fmla="*/ 155575 h 114"/>
              <a:gd name="T4" fmla="*/ 28575 w 135"/>
              <a:gd name="T5" fmla="*/ 0 h 114"/>
              <a:gd name="T6" fmla="*/ 28575 w 135"/>
              <a:gd name="T7" fmla="*/ 12700 h 114"/>
              <a:gd name="T8" fmla="*/ 0 w 135"/>
              <a:gd name="T9" fmla="*/ 25400 h 114"/>
              <a:gd name="T10" fmla="*/ 14287 w 135"/>
              <a:gd name="T11" fmla="*/ 25400 h 114"/>
              <a:gd name="T12" fmla="*/ 200024 w 135"/>
              <a:gd name="T13" fmla="*/ 1809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60" name="Freeform 30"/>
          <p:cNvSpPr>
            <a:spLocks/>
          </p:cNvSpPr>
          <p:nvPr/>
        </p:nvSpPr>
        <p:spPr bwMode="auto">
          <a:xfrm>
            <a:off x="3162300" y="5302251"/>
            <a:ext cx="185738" cy="168275"/>
          </a:xfrm>
          <a:custGeom>
            <a:avLst/>
            <a:gdLst>
              <a:gd name="T0" fmla="*/ 157163 w 117"/>
              <a:gd name="T1" fmla="*/ 168275 h 106"/>
              <a:gd name="T2" fmla="*/ 185738 w 117"/>
              <a:gd name="T3" fmla="*/ 155575 h 106"/>
              <a:gd name="T4" fmla="*/ 28575 w 117"/>
              <a:gd name="T5" fmla="*/ 0 h 106"/>
              <a:gd name="T6" fmla="*/ 0 w 117"/>
              <a:gd name="T7" fmla="*/ 12700 h 106"/>
              <a:gd name="T8" fmla="*/ 157163 w 117"/>
              <a:gd name="T9" fmla="*/ 168275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61" name="Freeform 31"/>
          <p:cNvSpPr>
            <a:spLocks/>
          </p:cNvSpPr>
          <p:nvPr/>
        </p:nvSpPr>
        <p:spPr bwMode="auto">
          <a:xfrm>
            <a:off x="8834439" y="5302250"/>
            <a:ext cx="28575" cy="25400"/>
          </a:xfrm>
          <a:custGeom>
            <a:avLst/>
            <a:gdLst>
              <a:gd name="T0" fmla="*/ 0 w 18"/>
              <a:gd name="T1" fmla="*/ 25400 h 16"/>
              <a:gd name="T2" fmla="*/ 14288 w 18"/>
              <a:gd name="T3" fmla="*/ 25400 h 16"/>
              <a:gd name="T4" fmla="*/ 14288 w 18"/>
              <a:gd name="T5" fmla="*/ 25400 h 16"/>
              <a:gd name="T6" fmla="*/ 28575 w 18"/>
              <a:gd name="T7" fmla="*/ 1270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62" name="Freeform 32"/>
          <p:cNvSpPr>
            <a:spLocks/>
          </p:cNvSpPr>
          <p:nvPr/>
        </p:nvSpPr>
        <p:spPr bwMode="auto">
          <a:xfrm>
            <a:off x="8691564" y="5289551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63" name="Freeform 33"/>
          <p:cNvSpPr>
            <a:spLocks/>
          </p:cNvSpPr>
          <p:nvPr/>
        </p:nvSpPr>
        <p:spPr bwMode="auto">
          <a:xfrm>
            <a:off x="8691564" y="5289551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64" name="Freeform 34"/>
          <p:cNvSpPr>
            <a:spLocks/>
          </p:cNvSpPr>
          <p:nvPr/>
        </p:nvSpPr>
        <p:spPr bwMode="auto">
          <a:xfrm>
            <a:off x="9120188" y="1697038"/>
            <a:ext cx="228600" cy="246062"/>
          </a:xfrm>
          <a:custGeom>
            <a:avLst/>
            <a:gdLst>
              <a:gd name="T0" fmla="*/ 28575 w 144"/>
              <a:gd name="T1" fmla="*/ 0 h 155"/>
              <a:gd name="T2" fmla="*/ 0 w 144"/>
              <a:gd name="T3" fmla="*/ 12700 h 155"/>
              <a:gd name="T4" fmla="*/ 200025 w 144"/>
              <a:gd name="T5" fmla="*/ 246062 h 155"/>
              <a:gd name="T6" fmla="*/ 200025 w 144"/>
              <a:gd name="T7" fmla="*/ 246062 h 155"/>
              <a:gd name="T8" fmla="*/ 228600 w 144"/>
              <a:gd name="T9" fmla="*/ 233362 h 155"/>
              <a:gd name="T10" fmla="*/ 228600 w 144"/>
              <a:gd name="T11" fmla="*/ 233362 h 155"/>
              <a:gd name="T12" fmla="*/ 28575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65" name="Freeform 35"/>
          <p:cNvSpPr>
            <a:spLocks/>
          </p:cNvSpPr>
          <p:nvPr/>
        </p:nvSpPr>
        <p:spPr bwMode="auto">
          <a:xfrm>
            <a:off x="9320214" y="1930400"/>
            <a:ext cx="185737" cy="260350"/>
          </a:xfrm>
          <a:custGeom>
            <a:avLst/>
            <a:gdLst>
              <a:gd name="T0" fmla="*/ 28575 w 117"/>
              <a:gd name="T1" fmla="*/ 0 h 164"/>
              <a:gd name="T2" fmla="*/ 0 w 117"/>
              <a:gd name="T3" fmla="*/ 12700 h 164"/>
              <a:gd name="T4" fmla="*/ 157162 w 117"/>
              <a:gd name="T5" fmla="*/ 260350 h 164"/>
              <a:gd name="T6" fmla="*/ 157162 w 117"/>
              <a:gd name="T7" fmla="*/ 260350 h 164"/>
              <a:gd name="T8" fmla="*/ 185737 w 117"/>
              <a:gd name="T9" fmla="*/ 246063 h 164"/>
              <a:gd name="T10" fmla="*/ 185737 w 117"/>
              <a:gd name="T11" fmla="*/ 246063 h 164"/>
              <a:gd name="T12" fmla="*/ 28575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66" name="Freeform 36"/>
          <p:cNvSpPr>
            <a:spLocks/>
          </p:cNvSpPr>
          <p:nvPr/>
        </p:nvSpPr>
        <p:spPr bwMode="auto">
          <a:xfrm>
            <a:off x="9477376" y="2176463"/>
            <a:ext cx="142875" cy="247650"/>
          </a:xfrm>
          <a:custGeom>
            <a:avLst/>
            <a:gdLst>
              <a:gd name="T0" fmla="*/ 28575 w 90"/>
              <a:gd name="T1" fmla="*/ 0 h 156"/>
              <a:gd name="T2" fmla="*/ 0 w 90"/>
              <a:gd name="T3" fmla="*/ 14288 h 156"/>
              <a:gd name="T4" fmla="*/ 114300 w 90"/>
              <a:gd name="T5" fmla="*/ 247650 h 156"/>
              <a:gd name="T6" fmla="*/ 114300 w 90"/>
              <a:gd name="T7" fmla="*/ 247650 h 156"/>
              <a:gd name="T8" fmla="*/ 142875 w 90"/>
              <a:gd name="T9" fmla="*/ 233363 h 156"/>
              <a:gd name="T10" fmla="*/ 142875 w 90"/>
              <a:gd name="T11" fmla="*/ 233363 h 156"/>
              <a:gd name="T12" fmla="*/ 28575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67" name="Freeform 37"/>
          <p:cNvSpPr>
            <a:spLocks/>
          </p:cNvSpPr>
          <p:nvPr/>
        </p:nvSpPr>
        <p:spPr bwMode="auto">
          <a:xfrm>
            <a:off x="9591675" y="2409825"/>
            <a:ext cx="114300" cy="260350"/>
          </a:xfrm>
          <a:custGeom>
            <a:avLst/>
            <a:gdLst>
              <a:gd name="T0" fmla="*/ 28575 w 72"/>
              <a:gd name="T1" fmla="*/ 0 h 164"/>
              <a:gd name="T2" fmla="*/ 0 w 72"/>
              <a:gd name="T3" fmla="*/ 14288 h 164"/>
              <a:gd name="T4" fmla="*/ 85725 w 72"/>
              <a:gd name="T5" fmla="*/ 260350 h 164"/>
              <a:gd name="T6" fmla="*/ 85725 w 72"/>
              <a:gd name="T7" fmla="*/ 247650 h 164"/>
              <a:gd name="T8" fmla="*/ 114300 w 72"/>
              <a:gd name="T9" fmla="*/ 247650 h 164"/>
              <a:gd name="T10" fmla="*/ 114300 w 72"/>
              <a:gd name="T11" fmla="*/ 247650 h 164"/>
              <a:gd name="T12" fmla="*/ 28575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68" name="Freeform 38"/>
          <p:cNvSpPr>
            <a:spLocks/>
          </p:cNvSpPr>
          <p:nvPr/>
        </p:nvSpPr>
        <p:spPr bwMode="auto">
          <a:xfrm>
            <a:off x="9677401" y="2657476"/>
            <a:ext cx="85725" cy="233363"/>
          </a:xfrm>
          <a:custGeom>
            <a:avLst/>
            <a:gdLst>
              <a:gd name="T0" fmla="*/ 28575 w 54"/>
              <a:gd name="T1" fmla="*/ 0 h 147"/>
              <a:gd name="T2" fmla="*/ 0 w 54"/>
              <a:gd name="T3" fmla="*/ 0 h 147"/>
              <a:gd name="T4" fmla="*/ 57150 w 54"/>
              <a:gd name="T5" fmla="*/ 233363 h 147"/>
              <a:gd name="T6" fmla="*/ 57150 w 54"/>
              <a:gd name="T7" fmla="*/ 233363 h 147"/>
              <a:gd name="T8" fmla="*/ 85725 w 54"/>
              <a:gd name="T9" fmla="*/ 233363 h 147"/>
              <a:gd name="T10" fmla="*/ 85725 w 54"/>
              <a:gd name="T11" fmla="*/ 233363 h 147"/>
              <a:gd name="T12" fmla="*/ 28575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69" name="Freeform 39"/>
          <p:cNvSpPr>
            <a:spLocks/>
          </p:cNvSpPr>
          <p:nvPr/>
        </p:nvSpPr>
        <p:spPr bwMode="auto">
          <a:xfrm>
            <a:off x="9734550" y="2890838"/>
            <a:ext cx="57150" cy="246062"/>
          </a:xfrm>
          <a:custGeom>
            <a:avLst/>
            <a:gdLst>
              <a:gd name="T0" fmla="*/ 28575 w 36"/>
              <a:gd name="T1" fmla="*/ 0 h 155"/>
              <a:gd name="T2" fmla="*/ 0 w 36"/>
              <a:gd name="T3" fmla="*/ 0 h 155"/>
              <a:gd name="T4" fmla="*/ 28575 w 36"/>
              <a:gd name="T5" fmla="*/ 246062 h 155"/>
              <a:gd name="T6" fmla="*/ 28575 w 36"/>
              <a:gd name="T7" fmla="*/ 246062 h 155"/>
              <a:gd name="T8" fmla="*/ 57150 w 36"/>
              <a:gd name="T9" fmla="*/ 246062 h 155"/>
              <a:gd name="T10" fmla="*/ 57150 w 36"/>
              <a:gd name="T11" fmla="*/ 246062 h 155"/>
              <a:gd name="T12" fmla="*/ 28575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70" name="Freeform 40"/>
          <p:cNvSpPr>
            <a:spLocks/>
          </p:cNvSpPr>
          <p:nvPr/>
        </p:nvSpPr>
        <p:spPr bwMode="auto">
          <a:xfrm>
            <a:off x="9720264" y="3136901"/>
            <a:ext cx="71437" cy="479425"/>
          </a:xfrm>
          <a:custGeom>
            <a:avLst/>
            <a:gdLst>
              <a:gd name="T0" fmla="*/ 71437 w 45"/>
              <a:gd name="T1" fmla="*/ 0 h 302"/>
              <a:gd name="T2" fmla="*/ 42862 w 45"/>
              <a:gd name="T3" fmla="*/ 0 h 302"/>
              <a:gd name="T4" fmla="*/ 0 w 45"/>
              <a:gd name="T5" fmla="*/ 466725 h 302"/>
              <a:gd name="T6" fmla="*/ 0 w 45"/>
              <a:gd name="T7" fmla="*/ 466725 h 302"/>
              <a:gd name="T8" fmla="*/ 28575 w 45"/>
              <a:gd name="T9" fmla="*/ 479425 h 302"/>
              <a:gd name="T10" fmla="*/ 28575 w 45"/>
              <a:gd name="T11" fmla="*/ 466725 h 302"/>
              <a:gd name="T12" fmla="*/ 71437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71" name="Freeform 41"/>
          <p:cNvSpPr>
            <a:spLocks/>
          </p:cNvSpPr>
          <p:nvPr/>
        </p:nvSpPr>
        <p:spPr bwMode="auto">
          <a:xfrm>
            <a:off x="9605964" y="3603625"/>
            <a:ext cx="142875" cy="427038"/>
          </a:xfrm>
          <a:custGeom>
            <a:avLst/>
            <a:gdLst>
              <a:gd name="T0" fmla="*/ 142875 w 90"/>
              <a:gd name="T1" fmla="*/ 12700 h 269"/>
              <a:gd name="T2" fmla="*/ 114300 w 90"/>
              <a:gd name="T3" fmla="*/ 0 h 269"/>
              <a:gd name="T4" fmla="*/ 0 w 90"/>
              <a:gd name="T5" fmla="*/ 414338 h 269"/>
              <a:gd name="T6" fmla="*/ 0 w 90"/>
              <a:gd name="T7" fmla="*/ 414338 h 269"/>
              <a:gd name="T8" fmla="*/ 28575 w 90"/>
              <a:gd name="T9" fmla="*/ 427038 h 269"/>
              <a:gd name="T10" fmla="*/ 28575 w 90"/>
              <a:gd name="T11" fmla="*/ 427038 h 269"/>
              <a:gd name="T12" fmla="*/ 142875 w 90"/>
              <a:gd name="T13" fmla="*/ 12700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72" name="Freeform 42"/>
          <p:cNvSpPr>
            <a:spLocks/>
          </p:cNvSpPr>
          <p:nvPr/>
        </p:nvSpPr>
        <p:spPr bwMode="auto">
          <a:xfrm>
            <a:off x="9420226" y="4017964"/>
            <a:ext cx="214313" cy="466725"/>
          </a:xfrm>
          <a:custGeom>
            <a:avLst/>
            <a:gdLst>
              <a:gd name="T0" fmla="*/ 214313 w 135"/>
              <a:gd name="T1" fmla="*/ 12700 h 294"/>
              <a:gd name="T2" fmla="*/ 185738 w 135"/>
              <a:gd name="T3" fmla="*/ 0 h 294"/>
              <a:gd name="T4" fmla="*/ 0 w 135"/>
              <a:gd name="T5" fmla="*/ 454025 h 294"/>
              <a:gd name="T6" fmla="*/ 0 w 135"/>
              <a:gd name="T7" fmla="*/ 454025 h 294"/>
              <a:gd name="T8" fmla="*/ 28575 w 135"/>
              <a:gd name="T9" fmla="*/ 466725 h 294"/>
              <a:gd name="T10" fmla="*/ 28575 w 135"/>
              <a:gd name="T11" fmla="*/ 466725 h 294"/>
              <a:gd name="T12" fmla="*/ 214313 w 135"/>
              <a:gd name="T13" fmla="*/ 12700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73" name="Freeform 43"/>
          <p:cNvSpPr>
            <a:spLocks/>
          </p:cNvSpPr>
          <p:nvPr/>
        </p:nvSpPr>
        <p:spPr bwMode="auto">
          <a:xfrm>
            <a:off x="9163050" y="4471989"/>
            <a:ext cx="285750" cy="454025"/>
          </a:xfrm>
          <a:custGeom>
            <a:avLst/>
            <a:gdLst>
              <a:gd name="T0" fmla="*/ 285750 w 180"/>
              <a:gd name="T1" fmla="*/ 12700 h 286"/>
              <a:gd name="T2" fmla="*/ 257175 w 180"/>
              <a:gd name="T3" fmla="*/ 0 h 286"/>
              <a:gd name="T4" fmla="*/ 0 w 180"/>
              <a:gd name="T5" fmla="*/ 441325 h 286"/>
              <a:gd name="T6" fmla="*/ 0 w 180"/>
              <a:gd name="T7" fmla="*/ 441325 h 286"/>
              <a:gd name="T8" fmla="*/ 28575 w 180"/>
              <a:gd name="T9" fmla="*/ 454025 h 286"/>
              <a:gd name="T10" fmla="*/ 28575 w 180"/>
              <a:gd name="T11" fmla="*/ 454025 h 286"/>
              <a:gd name="T12" fmla="*/ 285750 w 180"/>
              <a:gd name="T13" fmla="*/ 12700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74" name="Freeform 44"/>
          <p:cNvSpPr>
            <a:spLocks/>
          </p:cNvSpPr>
          <p:nvPr/>
        </p:nvSpPr>
        <p:spPr bwMode="auto">
          <a:xfrm>
            <a:off x="9005889" y="4913313"/>
            <a:ext cx="185737" cy="220662"/>
          </a:xfrm>
          <a:custGeom>
            <a:avLst/>
            <a:gdLst>
              <a:gd name="T0" fmla="*/ 185737 w 117"/>
              <a:gd name="T1" fmla="*/ 12700 h 139"/>
              <a:gd name="T2" fmla="*/ 157162 w 117"/>
              <a:gd name="T3" fmla="*/ 0 h 139"/>
              <a:gd name="T4" fmla="*/ 0 w 117"/>
              <a:gd name="T5" fmla="*/ 207962 h 139"/>
              <a:gd name="T6" fmla="*/ 0 w 117"/>
              <a:gd name="T7" fmla="*/ 207962 h 139"/>
              <a:gd name="T8" fmla="*/ 28575 w 117"/>
              <a:gd name="T9" fmla="*/ 220662 h 139"/>
              <a:gd name="T10" fmla="*/ 28575 w 117"/>
              <a:gd name="T11" fmla="*/ 220662 h 139"/>
              <a:gd name="T12" fmla="*/ 185737 w 117"/>
              <a:gd name="T13" fmla="*/ 12700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75" name="Freeform 45"/>
          <p:cNvSpPr>
            <a:spLocks/>
          </p:cNvSpPr>
          <p:nvPr/>
        </p:nvSpPr>
        <p:spPr bwMode="auto">
          <a:xfrm>
            <a:off x="8820151" y="5121276"/>
            <a:ext cx="214313" cy="206375"/>
          </a:xfrm>
          <a:custGeom>
            <a:avLst/>
            <a:gdLst>
              <a:gd name="T0" fmla="*/ 214313 w 135"/>
              <a:gd name="T1" fmla="*/ 12700 h 130"/>
              <a:gd name="T2" fmla="*/ 185738 w 135"/>
              <a:gd name="T3" fmla="*/ 0 h 130"/>
              <a:gd name="T4" fmla="*/ 0 w 135"/>
              <a:gd name="T5" fmla="*/ 193675 h 130"/>
              <a:gd name="T6" fmla="*/ 28575 w 135"/>
              <a:gd name="T7" fmla="*/ 206375 h 130"/>
              <a:gd name="T8" fmla="*/ 214313 w 135"/>
              <a:gd name="T9" fmla="*/ 12700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76" name="Freeform 46"/>
          <p:cNvSpPr>
            <a:spLocks/>
          </p:cNvSpPr>
          <p:nvPr/>
        </p:nvSpPr>
        <p:spPr bwMode="auto">
          <a:xfrm>
            <a:off x="3033714" y="3162300"/>
            <a:ext cx="28575" cy="26988"/>
          </a:xfrm>
          <a:custGeom>
            <a:avLst/>
            <a:gdLst>
              <a:gd name="T0" fmla="*/ 14288 w 18"/>
              <a:gd name="T1" fmla="*/ 26988 h 17"/>
              <a:gd name="T2" fmla="*/ 14288 w 18"/>
              <a:gd name="T3" fmla="*/ 26988 h 17"/>
              <a:gd name="T4" fmla="*/ 28575 w 18"/>
              <a:gd name="T5" fmla="*/ 26988 h 17"/>
              <a:gd name="T6" fmla="*/ 28575 w 18"/>
              <a:gd name="T7" fmla="*/ 12700 h 17"/>
              <a:gd name="T8" fmla="*/ 28575 w 18"/>
              <a:gd name="T9" fmla="*/ 0 h 17"/>
              <a:gd name="T10" fmla="*/ 14288 w 18"/>
              <a:gd name="T11" fmla="*/ 0 h 17"/>
              <a:gd name="T12" fmla="*/ 0 w 18"/>
              <a:gd name="T13" fmla="*/ 12700 h 17"/>
              <a:gd name="T14" fmla="*/ 0 w 18"/>
              <a:gd name="T15" fmla="*/ 26988 h 17"/>
              <a:gd name="T16" fmla="*/ 14288 w 18"/>
              <a:gd name="T17" fmla="*/ 26988 h 17"/>
              <a:gd name="T18" fmla="*/ 14288 w 18"/>
              <a:gd name="T19" fmla="*/ 269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77" name="Freeform 47"/>
          <p:cNvSpPr>
            <a:spLocks/>
          </p:cNvSpPr>
          <p:nvPr/>
        </p:nvSpPr>
        <p:spPr bwMode="auto">
          <a:xfrm>
            <a:off x="2933700" y="3162301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78" name="Freeform 48"/>
          <p:cNvSpPr>
            <a:spLocks/>
          </p:cNvSpPr>
          <p:nvPr/>
        </p:nvSpPr>
        <p:spPr bwMode="auto">
          <a:xfrm>
            <a:off x="2933700" y="3162301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79" name="Freeform 49"/>
          <p:cNvSpPr>
            <a:spLocks/>
          </p:cNvSpPr>
          <p:nvPr/>
        </p:nvSpPr>
        <p:spPr bwMode="auto">
          <a:xfrm>
            <a:off x="8277225" y="2514600"/>
            <a:ext cx="285750" cy="311150"/>
          </a:xfrm>
          <a:custGeom>
            <a:avLst/>
            <a:gdLst>
              <a:gd name="T0" fmla="*/ 257175 w 180"/>
              <a:gd name="T1" fmla="*/ 311150 h 196"/>
              <a:gd name="T2" fmla="*/ 285750 w 180"/>
              <a:gd name="T3" fmla="*/ 298450 h 196"/>
              <a:gd name="T4" fmla="*/ 28575 w 180"/>
              <a:gd name="T5" fmla="*/ 0 h 196"/>
              <a:gd name="T6" fmla="*/ 28575 w 180"/>
              <a:gd name="T7" fmla="*/ 0 h 196"/>
              <a:gd name="T8" fmla="*/ 0 w 180"/>
              <a:gd name="T9" fmla="*/ 12700 h 196"/>
              <a:gd name="T10" fmla="*/ 0 w 180"/>
              <a:gd name="T11" fmla="*/ 12700 h 196"/>
              <a:gd name="T12" fmla="*/ 257175 w 180"/>
              <a:gd name="T13" fmla="*/ 31115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80" name="Freeform 50"/>
          <p:cNvSpPr>
            <a:spLocks/>
          </p:cNvSpPr>
          <p:nvPr/>
        </p:nvSpPr>
        <p:spPr bwMode="auto">
          <a:xfrm>
            <a:off x="7991476" y="2228850"/>
            <a:ext cx="314325" cy="298450"/>
          </a:xfrm>
          <a:custGeom>
            <a:avLst/>
            <a:gdLst>
              <a:gd name="T0" fmla="*/ 285750 w 198"/>
              <a:gd name="T1" fmla="*/ 298450 h 188"/>
              <a:gd name="T2" fmla="*/ 314325 w 198"/>
              <a:gd name="T3" fmla="*/ 285750 h 188"/>
              <a:gd name="T4" fmla="*/ 28575 w 198"/>
              <a:gd name="T5" fmla="*/ 12700 h 188"/>
              <a:gd name="T6" fmla="*/ 28575 w 198"/>
              <a:gd name="T7" fmla="*/ 0 h 188"/>
              <a:gd name="T8" fmla="*/ 14288 w 198"/>
              <a:gd name="T9" fmla="*/ 25400 h 188"/>
              <a:gd name="T10" fmla="*/ 0 w 198"/>
              <a:gd name="T11" fmla="*/ 25400 h 188"/>
              <a:gd name="T12" fmla="*/ 285750 w 198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81" name="Freeform 51"/>
          <p:cNvSpPr>
            <a:spLocks/>
          </p:cNvSpPr>
          <p:nvPr/>
        </p:nvSpPr>
        <p:spPr bwMode="auto">
          <a:xfrm>
            <a:off x="7677150" y="2020888"/>
            <a:ext cx="342900" cy="233362"/>
          </a:xfrm>
          <a:custGeom>
            <a:avLst/>
            <a:gdLst>
              <a:gd name="T0" fmla="*/ 328613 w 216"/>
              <a:gd name="T1" fmla="*/ 233362 h 147"/>
              <a:gd name="T2" fmla="*/ 342900 w 216"/>
              <a:gd name="T3" fmla="*/ 207962 h 147"/>
              <a:gd name="T4" fmla="*/ 14288 w 216"/>
              <a:gd name="T5" fmla="*/ 0 h 147"/>
              <a:gd name="T6" fmla="*/ 14288 w 216"/>
              <a:gd name="T7" fmla="*/ 0 h 147"/>
              <a:gd name="T8" fmla="*/ 0 w 216"/>
              <a:gd name="T9" fmla="*/ 26987 h 147"/>
              <a:gd name="T10" fmla="*/ 0 w 216"/>
              <a:gd name="T11" fmla="*/ 26987 h 147"/>
              <a:gd name="T12" fmla="*/ 328613 w 216"/>
              <a:gd name="T13" fmla="*/ 233362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82" name="Freeform 52"/>
          <p:cNvSpPr>
            <a:spLocks/>
          </p:cNvSpPr>
          <p:nvPr/>
        </p:nvSpPr>
        <p:spPr bwMode="auto">
          <a:xfrm>
            <a:off x="7334250" y="1839913"/>
            <a:ext cx="357188" cy="207962"/>
          </a:xfrm>
          <a:custGeom>
            <a:avLst/>
            <a:gdLst>
              <a:gd name="T0" fmla="*/ 342900 w 225"/>
              <a:gd name="T1" fmla="*/ 207962 h 131"/>
              <a:gd name="T2" fmla="*/ 357188 w 225"/>
              <a:gd name="T3" fmla="*/ 180975 h 131"/>
              <a:gd name="T4" fmla="*/ 14288 w 225"/>
              <a:gd name="T5" fmla="*/ 0 h 131"/>
              <a:gd name="T6" fmla="*/ 14288 w 225"/>
              <a:gd name="T7" fmla="*/ 0 h 131"/>
              <a:gd name="T8" fmla="*/ 0 w 225"/>
              <a:gd name="T9" fmla="*/ 25400 h 131"/>
              <a:gd name="T10" fmla="*/ 0 w 225"/>
              <a:gd name="T11" fmla="*/ 25400 h 131"/>
              <a:gd name="T12" fmla="*/ 342900 w 225"/>
              <a:gd name="T13" fmla="*/ 207962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83" name="Freeform 53"/>
          <p:cNvSpPr>
            <a:spLocks/>
          </p:cNvSpPr>
          <p:nvPr/>
        </p:nvSpPr>
        <p:spPr bwMode="auto">
          <a:xfrm>
            <a:off x="6948488" y="1724025"/>
            <a:ext cx="400050" cy="141288"/>
          </a:xfrm>
          <a:custGeom>
            <a:avLst/>
            <a:gdLst>
              <a:gd name="T0" fmla="*/ 385763 w 252"/>
              <a:gd name="T1" fmla="*/ 141288 h 89"/>
              <a:gd name="T2" fmla="*/ 400050 w 252"/>
              <a:gd name="T3" fmla="*/ 115888 h 89"/>
              <a:gd name="T4" fmla="*/ 14288 w 252"/>
              <a:gd name="T5" fmla="*/ 0 h 89"/>
              <a:gd name="T6" fmla="*/ 0 w 252"/>
              <a:gd name="T7" fmla="*/ 0 h 89"/>
              <a:gd name="T8" fmla="*/ 0 w 252"/>
              <a:gd name="T9" fmla="*/ 25400 h 89"/>
              <a:gd name="T10" fmla="*/ 0 w 252"/>
              <a:gd name="T11" fmla="*/ 25400 h 89"/>
              <a:gd name="T12" fmla="*/ 385763 w 252"/>
              <a:gd name="T13" fmla="*/ 141288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84" name="Freeform 54"/>
          <p:cNvSpPr>
            <a:spLocks/>
          </p:cNvSpPr>
          <p:nvPr/>
        </p:nvSpPr>
        <p:spPr bwMode="auto">
          <a:xfrm>
            <a:off x="6534150" y="1646239"/>
            <a:ext cx="414338" cy="103187"/>
          </a:xfrm>
          <a:custGeom>
            <a:avLst/>
            <a:gdLst>
              <a:gd name="T0" fmla="*/ 414338 w 261"/>
              <a:gd name="T1" fmla="*/ 103187 h 65"/>
              <a:gd name="T2" fmla="*/ 414338 w 261"/>
              <a:gd name="T3" fmla="*/ 77787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25400 h 65"/>
              <a:gd name="T10" fmla="*/ 0 w 261"/>
              <a:gd name="T11" fmla="*/ 25400 h 65"/>
              <a:gd name="T12" fmla="*/ 414338 w 261"/>
              <a:gd name="T13" fmla="*/ 103187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85" name="Freeform 55"/>
          <p:cNvSpPr>
            <a:spLocks/>
          </p:cNvSpPr>
          <p:nvPr/>
        </p:nvSpPr>
        <p:spPr bwMode="auto">
          <a:xfrm>
            <a:off x="6091238" y="1631950"/>
            <a:ext cx="442912" cy="39688"/>
          </a:xfrm>
          <a:custGeom>
            <a:avLst/>
            <a:gdLst>
              <a:gd name="T0" fmla="*/ 442912 w 279"/>
              <a:gd name="T1" fmla="*/ 39688 h 25"/>
              <a:gd name="T2" fmla="*/ 442912 w 279"/>
              <a:gd name="T3" fmla="*/ 14288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26988 h 25"/>
              <a:gd name="T10" fmla="*/ 0 w 279"/>
              <a:gd name="T11" fmla="*/ 26988 h 25"/>
              <a:gd name="T12" fmla="*/ 442912 w 279"/>
              <a:gd name="T13" fmla="*/ 39688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86" name="Freeform 56"/>
          <p:cNvSpPr>
            <a:spLocks/>
          </p:cNvSpPr>
          <p:nvPr/>
        </p:nvSpPr>
        <p:spPr bwMode="auto">
          <a:xfrm>
            <a:off x="5634038" y="1631950"/>
            <a:ext cx="457200" cy="65088"/>
          </a:xfrm>
          <a:custGeom>
            <a:avLst/>
            <a:gdLst>
              <a:gd name="T0" fmla="*/ 457200 w 288"/>
              <a:gd name="T1" fmla="*/ 26988 h 41"/>
              <a:gd name="T2" fmla="*/ 457200 w 288"/>
              <a:gd name="T3" fmla="*/ 0 h 41"/>
              <a:gd name="T4" fmla="*/ 0 w 288"/>
              <a:gd name="T5" fmla="*/ 39688 h 41"/>
              <a:gd name="T6" fmla="*/ 0 w 288"/>
              <a:gd name="T7" fmla="*/ 39688 h 41"/>
              <a:gd name="T8" fmla="*/ 0 w 288"/>
              <a:gd name="T9" fmla="*/ 65088 h 41"/>
              <a:gd name="T10" fmla="*/ 0 w 288"/>
              <a:gd name="T11" fmla="*/ 65088 h 41"/>
              <a:gd name="T12" fmla="*/ 457200 w 288"/>
              <a:gd name="T13" fmla="*/ 269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87" name="Freeform 57"/>
          <p:cNvSpPr>
            <a:spLocks/>
          </p:cNvSpPr>
          <p:nvPr/>
        </p:nvSpPr>
        <p:spPr bwMode="auto">
          <a:xfrm>
            <a:off x="5162550" y="1671639"/>
            <a:ext cx="471488" cy="103187"/>
          </a:xfrm>
          <a:custGeom>
            <a:avLst/>
            <a:gdLst>
              <a:gd name="T0" fmla="*/ 471488 w 297"/>
              <a:gd name="T1" fmla="*/ 25400 h 65"/>
              <a:gd name="T2" fmla="*/ 471488 w 297"/>
              <a:gd name="T3" fmla="*/ 0 h 65"/>
              <a:gd name="T4" fmla="*/ 0 w 297"/>
              <a:gd name="T5" fmla="*/ 77787 h 65"/>
              <a:gd name="T6" fmla="*/ 0 w 297"/>
              <a:gd name="T7" fmla="*/ 77787 h 65"/>
              <a:gd name="T8" fmla="*/ 14288 w 297"/>
              <a:gd name="T9" fmla="*/ 103187 h 65"/>
              <a:gd name="T10" fmla="*/ 0 w 297"/>
              <a:gd name="T11" fmla="*/ 103187 h 65"/>
              <a:gd name="T12" fmla="*/ 471488 w 297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88" name="Freeform 58"/>
          <p:cNvSpPr>
            <a:spLocks/>
          </p:cNvSpPr>
          <p:nvPr/>
        </p:nvSpPr>
        <p:spPr bwMode="auto">
          <a:xfrm>
            <a:off x="4748214" y="1749426"/>
            <a:ext cx="428625" cy="130175"/>
          </a:xfrm>
          <a:custGeom>
            <a:avLst/>
            <a:gdLst>
              <a:gd name="T0" fmla="*/ 428625 w 270"/>
              <a:gd name="T1" fmla="*/ 25400 h 82"/>
              <a:gd name="T2" fmla="*/ 414338 w 270"/>
              <a:gd name="T3" fmla="*/ 0 h 82"/>
              <a:gd name="T4" fmla="*/ 0 w 270"/>
              <a:gd name="T5" fmla="*/ 103188 h 82"/>
              <a:gd name="T6" fmla="*/ 0 w 270"/>
              <a:gd name="T7" fmla="*/ 103188 h 82"/>
              <a:gd name="T8" fmla="*/ 14287 w 270"/>
              <a:gd name="T9" fmla="*/ 130175 h 82"/>
              <a:gd name="T10" fmla="*/ 14287 w 270"/>
              <a:gd name="T11" fmla="*/ 130175 h 82"/>
              <a:gd name="T12" fmla="*/ 428625 w 270"/>
              <a:gd name="T13" fmla="*/ 2540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89" name="Freeform 59"/>
          <p:cNvSpPr>
            <a:spLocks/>
          </p:cNvSpPr>
          <p:nvPr/>
        </p:nvSpPr>
        <p:spPr bwMode="auto">
          <a:xfrm>
            <a:off x="4376738" y="1852614"/>
            <a:ext cx="385762" cy="168275"/>
          </a:xfrm>
          <a:custGeom>
            <a:avLst/>
            <a:gdLst>
              <a:gd name="T0" fmla="*/ 385762 w 243"/>
              <a:gd name="T1" fmla="*/ 26988 h 106"/>
              <a:gd name="T2" fmla="*/ 371475 w 243"/>
              <a:gd name="T3" fmla="*/ 0 h 106"/>
              <a:gd name="T4" fmla="*/ 0 w 243"/>
              <a:gd name="T5" fmla="*/ 142875 h 106"/>
              <a:gd name="T6" fmla="*/ 0 w 243"/>
              <a:gd name="T7" fmla="*/ 142875 h 106"/>
              <a:gd name="T8" fmla="*/ 14287 w 243"/>
              <a:gd name="T9" fmla="*/ 168275 h 106"/>
              <a:gd name="T10" fmla="*/ 14287 w 243"/>
              <a:gd name="T11" fmla="*/ 168275 h 106"/>
              <a:gd name="T12" fmla="*/ 385762 w 243"/>
              <a:gd name="T13" fmla="*/ 26988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90" name="Freeform 60"/>
          <p:cNvSpPr>
            <a:spLocks/>
          </p:cNvSpPr>
          <p:nvPr/>
        </p:nvSpPr>
        <p:spPr bwMode="auto">
          <a:xfrm>
            <a:off x="4048125" y="1995488"/>
            <a:ext cx="342900" cy="195262"/>
          </a:xfrm>
          <a:custGeom>
            <a:avLst/>
            <a:gdLst>
              <a:gd name="T0" fmla="*/ 342900 w 216"/>
              <a:gd name="T1" fmla="*/ 25400 h 123"/>
              <a:gd name="T2" fmla="*/ 328613 w 216"/>
              <a:gd name="T3" fmla="*/ 0 h 123"/>
              <a:gd name="T4" fmla="*/ 0 w 216"/>
              <a:gd name="T5" fmla="*/ 168275 h 123"/>
              <a:gd name="T6" fmla="*/ 0 w 216"/>
              <a:gd name="T7" fmla="*/ 168275 h 123"/>
              <a:gd name="T8" fmla="*/ 14288 w 216"/>
              <a:gd name="T9" fmla="*/ 195262 h 123"/>
              <a:gd name="T10" fmla="*/ 14288 w 216"/>
              <a:gd name="T11" fmla="*/ 195262 h 123"/>
              <a:gd name="T12" fmla="*/ 342900 w 216"/>
              <a:gd name="T13" fmla="*/ 254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91" name="Freeform 61"/>
          <p:cNvSpPr>
            <a:spLocks/>
          </p:cNvSpPr>
          <p:nvPr/>
        </p:nvSpPr>
        <p:spPr bwMode="auto">
          <a:xfrm>
            <a:off x="3762375" y="2163763"/>
            <a:ext cx="300038" cy="233362"/>
          </a:xfrm>
          <a:custGeom>
            <a:avLst/>
            <a:gdLst>
              <a:gd name="T0" fmla="*/ 300038 w 189"/>
              <a:gd name="T1" fmla="*/ 26987 h 147"/>
              <a:gd name="T2" fmla="*/ 285750 w 189"/>
              <a:gd name="T3" fmla="*/ 0 h 147"/>
              <a:gd name="T4" fmla="*/ 0 w 189"/>
              <a:gd name="T5" fmla="*/ 207962 h 147"/>
              <a:gd name="T6" fmla="*/ 0 w 189"/>
              <a:gd name="T7" fmla="*/ 207962 h 147"/>
              <a:gd name="T8" fmla="*/ 14288 w 189"/>
              <a:gd name="T9" fmla="*/ 233362 h 147"/>
              <a:gd name="T10" fmla="*/ 14288 w 189"/>
              <a:gd name="T11" fmla="*/ 233362 h 147"/>
              <a:gd name="T12" fmla="*/ 300038 w 189"/>
              <a:gd name="T13" fmla="*/ 2698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92" name="Freeform 62"/>
          <p:cNvSpPr>
            <a:spLocks/>
          </p:cNvSpPr>
          <p:nvPr/>
        </p:nvSpPr>
        <p:spPr bwMode="auto">
          <a:xfrm>
            <a:off x="3476625" y="2371726"/>
            <a:ext cx="300038" cy="258763"/>
          </a:xfrm>
          <a:custGeom>
            <a:avLst/>
            <a:gdLst>
              <a:gd name="T0" fmla="*/ 300038 w 189"/>
              <a:gd name="T1" fmla="*/ 25400 h 163"/>
              <a:gd name="T2" fmla="*/ 285750 w 189"/>
              <a:gd name="T3" fmla="*/ 0 h 163"/>
              <a:gd name="T4" fmla="*/ 14288 w 189"/>
              <a:gd name="T5" fmla="*/ 233363 h 163"/>
              <a:gd name="T6" fmla="*/ 0 w 189"/>
              <a:gd name="T7" fmla="*/ 246063 h 163"/>
              <a:gd name="T8" fmla="*/ 28575 w 189"/>
              <a:gd name="T9" fmla="*/ 258763 h 163"/>
              <a:gd name="T10" fmla="*/ 28575 w 189"/>
              <a:gd name="T11" fmla="*/ 258763 h 163"/>
              <a:gd name="T12" fmla="*/ 300038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93" name="Freeform 63"/>
          <p:cNvSpPr>
            <a:spLocks/>
          </p:cNvSpPr>
          <p:nvPr/>
        </p:nvSpPr>
        <p:spPr bwMode="auto">
          <a:xfrm>
            <a:off x="3248026" y="2617788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58763 h 172"/>
              <a:gd name="T6" fmla="*/ 0 w 162"/>
              <a:gd name="T7" fmla="*/ 2587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94" name="Freeform 64"/>
          <p:cNvSpPr>
            <a:spLocks/>
          </p:cNvSpPr>
          <p:nvPr/>
        </p:nvSpPr>
        <p:spPr bwMode="auto">
          <a:xfrm>
            <a:off x="3033714" y="2876550"/>
            <a:ext cx="242887" cy="312738"/>
          </a:xfrm>
          <a:custGeom>
            <a:avLst/>
            <a:gdLst>
              <a:gd name="T0" fmla="*/ 242887 w 153"/>
              <a:gd name="T1" fmla="*/ 14288 h 197"/>
              <a:gd name="T2" fmla="*/ 214312 w 153"/>
              <a:gd name="T3" fmla="*/ 0 h 197"/>
              <a:gd name="T4" fmla="*/ 0 w 153"/>
              <a:gd name="T5" fmla="*/ 298450 h 197"/>
              <a:gd name="T6" fmla="*/ 28575 w 153"/>
              <a:gd name="T7" fmla="*/ 312738 h 197"/>
              <a:gd name="T8" fmla="*/ 242887 w 153"/>
              <a:gd name="T9" fmla="*/ 14288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95" name="Freeform 65"/>
          <p:cNvSpPr>
            <a:spLocks/>
          </p:cNvSpPr>
          <p:nvPr/>
        </p:nvSpPr>
        <p:spPr bwMode="auto">
          <a:xfrm>
            <a:off x="9063039" y="2138363"/>
            <a:ext cx="28575" cy="25400"/>
          </a:xfrm>
          <a:custGeom>
            <a:avLst/>
            <a:gdLst>
              <a:gd name="T0" fmla="*/ 14288 w 18"/>
              <a:gd name="T1" fmla="*/ 0 h 16"/>
              <a:gd name="T2" fmla="*/ 14288 w 18"/>
              <a:gd name="T3" fmla="*/ 0 h 16"/>
              <a:gd name="T4" fmla="*/ 0 w 18"/>
              <a:gd name="T5" fmla="*/ 12700 h 16"/>
              <a:gd name="T6" fmla="*/ 14288 w 18"/>
              <a:gd name="T7" fmla="*/ 12700 h 16"/>
              <a:gd name="T8" fmla="*/ 14288 w 18"/>
              <a:gd name="T9" fmla="*/ 25400 h 16"/>
              <a:gd name="T10" fmla="*/ 28575 w 18"/>
              <a:gd name="T11" fmla="*/ 12700 h 16"/>
              <a:gd name="T12" fmla="*/ 28575 w 18"/>
              <a:gd name="T13" fmla="*/ 1270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96" name="Freeform 66"/>
          <p:cNvSpPr>
            <a:spLocks/>
          </p:cNvSpPr>
          <p:nvPr/>
        </p:nvSpPr>
        <p:spPr bwMode="auto">
          <a:xfrm>
            <a:off x="9020175" y="1943101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97" name="Freeform 67"/>
          <p:cNvSpPr>
            <a:spLocks/>
          </p:cNvSpPr>
          <p:nvPr/>
        </p:nvSpPr>
        <p:spPr bwMode="auto">
          <a:xfrm>
            <a:off x="9020175" y="1943101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98" name="Freeform 68"/>
          <p:cNvSpPr>
            <a:spLocks/>
          </p:cNvSpPr>
          <p:nvPr/>
        </p:nvSpPr>
        <p:spPr bwMode="auto">
          <a:xfrm>
            <a:off x="8620126" y="2695576"/>
            <a:ext cx="200025" cy="180975"/>
          </a:xfrm>
          <a:custGeom>
            <a:avLst/>
            <a:gdLst>
              <a:gd name="T0" fmla="*/ 0 w 126"/>
              <a:gd name="T1" fmla="*/ 168275 h 114"/>
              <a:gd name="T2" fmla="*/ 28575 w 126"/>
              <a:gd name="T3" fmla="*/ 180975 h 114"/>
              <a:gd name="T4" fmla="*/ 200025 w 126"/>
              <a:gd name="T5" fmla="*/ 12700 h 114"/>
              <a:gd name="T6" fmla="*/ 200025 w 126"/>
              <a:gd name="T7" fmla="*/ 12700 h 114"/>
              <a:gd name="T8" fmla="*/ 171450 w 126"/>
              <a:gd name="T9" fmla="*/ 0 h 114"/>
              <a:gd name="T10" fmla="*/ 171450 w 126"/>
              <a:gd name="T11" fmla="*/ 0 h 114"/>
              <a:gd name="T12" fmla="*/ 0 w 126"/>
              <a:gd name="T13" fmla="*/ 1682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599" name="Freeform 69"/>
          <p:cNvSpPr>
            <a:spLocks/>
          </p:cNvSpPr>
          <p:nvPr/>
        </p:nvSpPr>
        <p:spPr bwMode="auto">
          <a:xfrm>
            <a:off x="8791575" y="2514601"/>
            <a:ext cx="171450" cy="193675"/>
          </a:xfrm>
          <a:custGeom>
            <a:avLst/>
            <a:gdLst>
              <a:gd name="T0" fmla="*/ 0 w 108"/>
              <a:gd name="T1" fmla="*/ 180975 h 122"/>
              <a:gd name="T2" fmla="*/ 28575 w 108"/>
              <a:gd name="T3" fmla="*/ 193675 h 122"/>
              <a:gd name="T4" fmla="*/ 171450 w 108"/>
              <a:gd name="T5" fmla="*/ 12700 h 122"/>
              <a:gd name="T6" fmla="*/ 171450 w 108"/>
              <a:gd name="T7" fmla="*/ 12700 h 122"/>
              <a:gd name="T8" fmla="*/ 142875 w 108"/>
              <a:gd name="T9" fmla="*/ 0 h 122"/>
              <a:gd name="T10" fmla="*/ 142875 w 108"/>
              <a:gd name="T11" fmla="*/ 0 h 122"/>
              <a:gd name="T12" fmla="*/ 0 w 108"/>
              <a:gd name="T13" fmla="*/ 180975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00" name="Freeform 70"/>
          <p:cNvSpPr>
            <a:spLocks/>
          </p:cNvSpPr>
          <p:nvPr/>
        </p:nvSpPr>
        <p:spPr bwMode="auto">
          <a:xfrm>
            <a:off x="8934450" y="2332038"/>
            <a:ext cx="128588" cy="195262"/>
          </a:xfrm>
          <a:custGeom>
            <a:avLst/>
            <a:gdLst>
              <a:gd name="T0" fmla="*/ 0 w 81"/>
              <a:gd name="T1" fmla="*/ 182562 h 123"/>
              <a:gd name="T2" fmla="*/ 28575 w 81"/>
              <a:gd name="T3" fmla="*/ 195262 h 123"/>
              <a:gd name="T4" fmla="*/ 128588 w 81"/>
              <a:gd name="T5" fmla="*/ 14287 h 123"/>
              <a:gd name="T6" fmla="*/ 128588 w 81"/>
              <a:gd name="T7" fmla="*/ 0 h 123"/>
              <a:gd name="T8" fmla="*/ 100013 w 81"/>
              <a:gd name="T9" fmla="*/ 0 h 123"/>
              <a:gd name="T10" fmla="*/ 100013 w 81"/>
              <a:gd name="T11" fmla="*/ 0 h 123"/>
              <a:gd name="T12" fmla="*/ 0 w 81"/>
              <a:gd name="T13" fmla="*/ 182562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01" name="Freeform 71"/>
          <p:cNvSpPr>
            <a:spLocks/>
          </p:cNvSpPr>
          <p:nvPr/>
        </p:nvSpPr>
        <p:spPr bwMode="auto">
          <a:xfrm>
            <a:off x="9034463" y="2138364"/>
            <a:ext cx="57150" cy="193675"/>
          </a:xfrm>
          <a:custGeom>
            <a:avLst/>
            <a:gdLst>
              <a:gd name="T0" fmla="*/ 0 w 36"/>
              <a:gd name="T1" fmla="*/ 193675 h 122"/>
              <a:gd name="T2" fmla="*/ 28575 w 36"/>
              <a:gd name="T3" fmla="*/ 193675 h 122"/>
              <a:gd name="T4" fmla="*/ 57150 w 36"/>
              <a:gd name="T5" fmla="*/ 0 h 122"/>
              <a:gd name="T6" fmla="*/ 28575 w 36"/>
              <a:gd name="T7" fmla="*/ 0 h 122"/>
              <a:gd name="T8" fmla="*/ 0 w 36"/>
              <a:gd name="T9" fmla="*/ 1936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02" name="Freeform 72"/>
          <p:cNvSpPr>
            <a:spLocks/>
          </p:cNvSpPr>
          <p:nvPr/>
        </p:nvSpPr>
        <p:spPr bwMode="auto">
          <a:xfrm>
            <a:off x="8534401" y="2359025"/>
            <a:ext cx="28575" cy="25400"/>
          </a:xfrm>
          <a:custGeom>
            <a:avLst/>
            <a:gdLst>
              <a:gd name="T0" fmla="*/ 14288 w 18"/>
              <a:gd name="T1" fmla="*/ 25400 h 16"/>
              <a:gd name="T2" fmla="*/ 28575 w 18"/>
              <a:gd name="T3" fmla="*/ 25400 h 16"/>
              <a:gd name="T4" fmla="*/ 28575 w 18"/>
              <a:gd name="T5" fmla="*/ 12700 h 16"/>
              <a:gd name="T6" fmla="*/ 28575 w 18"/>
              <a:gd name="T7" fmla="*/ 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12700 h 16"/>
              <a:gd name="T14" fmla="*/ 14288 w 18"/>
              <a:gd name="T15" fmla="*/ 25400 h 16"/>
              <a:gd name="T16" fmla="*/ 14288 w 18"/>
              <a:gd name="T17" fmla="*/ 25400 h 16"/>
              <a:gd name="T18" fmla="*/ 14288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03" name="Freeform 73"/>
          <p:cNvSpPr>
            <a:spLocks/>
          </p:cNvSpPr>
          <p:nvPr/>
        </p:nvSpPr>
        <p:spPr bwMode="auto">
          <a:xfrm>
            <a:off x="8491539" y="2384426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04" name="Freeform 74"/>
          <p:cNvSpPr>
            <a:spLocks/>
          </p:cNvSpPr>
          <p:nvPr/>
        </p:nvSpPr>
        <p:spPr bwMode="auto">
          <a:xfrm>
            <a:off x="8491539" y="2384426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05" name="Freeform 75"/>
          <p:cNvSpPr>
            <a:spLocks/>
          </p:cNvSpPr>
          <p:nvPr/>
        </p:nvSpPr>
        <p:spPr bwMode="auto">
          <a:xfrm>
            <a:off x="8805863" y="1646239"/>
            <a:ext cx="214312" cy="193675"/>
          </a:xfrm>
          <a:custGeom>
            <a:avLst/>
            <a:gdLst>
              <a:gd name="T0" fmla="*/ 214312 w 135"/>
              <a:gd name="T1" fmla="*/ 12700 h 122"/>
              <a:gd name="T2" fmla="*/ 185737 w 135"/>
              <a:gd name="T3" fmla="*/ 0 h 122"/>
              <a:gd name="T4" fmla="*/ 0 w 135"/>
              <a:gd name="T5" fmla="*/ 180975 h 122"/>
              <a:gd name="T6" fmla="*/ 0 w 135"/>
              <a:gd name="T7" fmla="*/ 180975 h 122"/>
              <a:gd name="T8" fmla="*/ 28575 w 135"/>
              <a:gd name="T9" fmla="*/ 193675 h 122"/>
              <a:gd name="T10" fmla="*/ 28575 w 135"/>
              <a:gd name="T11" fmla="*/ 193675 h 122"/>
              <a:gd name="T12" fmla="*/ 214312 w 135"/>
              <a:gd name="T13" fmla="*/ 12700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06" name="Freeform 76"/>
          <p:cNvSpPr>
            <a:spLocks/>
          </p:cNvSpPr>
          <p:nvPr/>
        </p:nvSpPr>
        <p:spPr bwMode="auto">
          <a:xfrm>
            <a:off x="8662988" y="1827214"/>
            <a:ext cx="171450" cy="180975"/>
          </a:xfrm>
          <a:custGeom>
            <a:avLst/>
            <a:gdLst>
              <a:gd name="T0" fmla="*/ 171450 w 108"/>
              <a:gd name="T1" fmla="*/ 12700 h 114"/>
              <a:gd name="T2" fmla="*/ 142875 w 108"/>
              <a:gd name="T3" fmla="*/ 0 h 114"/>
              <a:gd name="T4" fmla="*/ 0 w 108"/>
              <a:gd name="T5" fmla="*/ 168275 h 114"/>
              <a:gd name="T6" fmla="*/ 0 w 108"/>
              <a:gd name="T7" fmla="*/ 168275 h 114"/>
              <a:gd name="T8" fmla="*/ 28575 w 108"/>
              <a:gd name="T9" fmla="*/ 180975 h 114"/>
              <a:gd name="T10" fmla="*/ 28575 w 108"/>
              <a:gd name="T11" fmla="*/ 180975 h 114"/>
              <a:gd name="T12" fmla="*/ 171450 w 108"/>
              <a:gd name="T13" fmla="*/ 127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07" name="Freeform 77"/>
          <p:cNvSpPr>
            <a:spLocks/>
          </p:cNvSpPr>
          <p:nvPr/>
        </p:nvSpPr>
        <p:spPr bwMode="auto">
          <a:xfrm>
            <a:off x="8577263" y="1995488"/>
            <a:ext cx="114300" cy="195262"/>
          </a:xfrm>
          <a:custGeom>
            <a:avLst/>
            <a:gdLst>
              <a:gd name="T0" fmla="*/ 114300 w 72"/>
              <a:gd name="T1" fmla="*/ 12700 h 123"/>
              <a:gd name="T2" fmla="*/ 85725 w 72"/>
              <a:gd name="T3" fmla="*/ 0 h 123"/>
              <a:gd name="T4" fmla="*/ 0 w 72"/>
              <a:gd name="T5" fmla="*/ 180975 h 123"/>
              <a:gd name="T6" fmla="*/ 0 w 72"/>
              <a:gd name="T7" fmla="*/ 180975 h 123"/>
              <a:gd name="T8" fmla="*/ 28575 w 72"/>
              <a:gd name="T9" fmla="*/ 180975 h 123"/>
              <a:gd name="T10" fmla="*/ 28575 w 72"/>
              <a:gd name="T11" fmla="*/ 195262 h 123"/>
              <a:gd name="T12" fmla="*/ 114300 w 72"/>
              <a:gd name="T13" fmla="*/ 127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08" name="Freeform 78"/>
          <p:cNvSpPr>
            <a:spLocks/>
          </p:cNvSpPr>
          <p:nvPr/>
        </p:nvSpPr>
        <p:spPr bwMode="auto">
          <a:xfrm>
            <a:off x="8534400" y="2176463"/>
            <a:ext cx="71438" cy="195262"/>
          </a:xfrm>
          <a:custGeom>
            <a:avLst/>
            <a:gdLst>
              <a:gd name="T0" fmla="*/ 71438 w 45"/>
              <a:gd name="T1" fmla="*/ 0 h 123"/>
              <a:gd name="T2" fmla="*/ 42863 w 45"/>
              <a:gd name="T3" fmla="*/ 0 h 123"/>
              <a:gd name="T4" fmla="*/ 0 w 45"/>
              <a:gd name="T5" fmla="*/ 195262 h 123"/>
              <a:gd name="T6" fmla="*/ 28575 w 45"/>
              <a:gd name="T7" fmla="*/ 195262 h 123"/>
              <a:gd name="T8" fmla="*/ 71438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09" name="Freeform 79"/>
          <p:cNvSpPr>
            <a:spLocks/>
          </p:cNvSpPr>
          <p:nvPr/>
        </p:nvSpPr>
        <p:spPr bwMode="auto">
          <a:xfrm>
            <a:off x="6148389" y="4549775"/>
            <a:ext cx="28575" cy="25400"/>
          </a:xfrm>
          <a:custGeom>
            <a:avLst/>
            <a:gdLst>
              <a:gd name="T0" fmla="*/ 0 w 18"/>
              <a:gd name="T1" fmla="*/ 25400 h 16"/>
              <a:gd name="T2" fmla="*/ 0 w 18"/>
              <a:gd name="T3" fmla="*/ 25400 h 16"/>
              <a:gd name="T4" fmla="*/ 14288 w 18"/>
              <a:gd name="T5" fmla="*/ 25400 h 16"/>
              <a:gd name="T6" fmla="*/ 28575 w 18"/>
              <a:gd name="T7" fmla="*/ 25400 h 16"/>
              <a:gd name="T8" fmla="*/ 28575 w 18"/>
              <a:gd name="T9" fmla="*/ 1270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10" name="Freeform 80"/>
          <p:cNvSpPr>
            <a:spLocks/>
          </p:cNvSpPr>
          <p:nvPr/>
        </p:nvSpPr>
        <p:spPr bwMode="auto">
          <a:xfrm>
            <a:off x="5948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7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11" name="Freeform 81"/>
          <p:cNvSpPr>
            <a:spLocks/>
          </p:cNvSpPr>
          <p:nvPr/>
        </p:nvSpPr>
        <p:spPr bwMode="auto">
          <a:xfrm>
            <a:off x="5948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7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12" name="Freeform 82"/>
          <p:cNvSpPr>
            <a:spLocks/>
          </p:cNvSpPr>
          <p:nvPr/>
        </p:nvSpPr>
        <p:spPr bwMode="auto">
          <a:xfrm>
            <a:off x="8348663" y="2825751"/>
            <a:ext cx="214312" cy="271463"/>
          </a:xfrm>
          <a:custGeom>
            <a:avLst/>
            <a:gdLst>
              <a:gd name="T0" fmla="*/ 214312 w 135"/>
              <a:gd name="T1" fmla="*/ 12700 h 171"/>
              <a:gd name="T2" fmla="*/ 185737 w 135"/>
              <a:gd name="T3" fmla="*/ 0 h 171"/>
              <a:gd name="T4" fmla="*/ 0 w 135"/>
              <a:gd name="T5" fmla="*/ 258763 h 171"/>
              <a:gd name="T6" fmla="*/ 0 w 135"/>
              <a:gd name="T7" fmla="*/ 258763 h 171"/>
              <a:gd name="T8" fmla="*/ 28575 w 135"/>
              <a:gd name="T9" fmla="*/ 271463 h 171"/>
              <a:gd name="T10" fmla="*/ 28575 w 135"/>
              <a:gd name="T11" fmla="*/ 271463 h 171"/>
              <a:gd name="T12" fmla="*/ 214312 w 135"/>
              <a:gd name="T13" fmla="*/ 12700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13" name="Freeform 83"/>
          <p:cNvSpPr>
            <a:spLocks/>
          </p:cNvSpPr>
          <p:nvPr/>
        </p:nvSpPr>
        <p:spPr bwMode="auto">
          <a:xfrm>
            <a:off x="8120064" y="3084513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60350 h 172"/>
              <a:gd name="T6" fmla="*/ 0 w 162"/>
              <a:gd name="T7" fmla="*/ 2460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14" name="Freeform 84"/>
          <p:cNvSpPr>
            <a:spLocks/>
          </p:cNvSpPr>
          <p:nvPr/>
        </p:nvSpPr>
        <p:spPr bwMode="auto">
          <a:xfrm>
            <a:off x="7848600" y="3330575"/>
            <a:ext cx="300038" cy="273050"/>
          </a:xfrm>
          <a:custGeom>
            <a:avLst/>
            <a:gdLst>
              <a:gd name="T0" fmla="*/ 300038 w 189"/>
              <a:gd name="T1" fmla="*/ 26988 h 172"/>
              <a:gd name="T2" fmla="*/ 271463 w 189"/>
              <a:gd name="T3" fmla="*/ 0 h 172"/>
              <a:gd name="T4" fmla="*/ 0 w 189"/>
              <a:gd name="T5" fmla="*/ 247650 h 172"/>
              <a:gd name="T6" fmla="*/ 14288 w 189"/>
              <a:gd name="T7" fmla="*/ 247650 h 172"/>
              <a:gd name="T8" fmla="*/ 28575 w 189"/>
              <a:gd name="T9" fmla="*/ 273050 h 172"/>
              <a:gd name="T10" fmla="*/ 28575 w 189"/>
              <a:gd name="T11" fmla="*/ 273050 h 172"/>
              <a:gd name="T12" fmla="*/ 300038 w 189"/>
              <a:gd name="T13" fmla="*/ 2698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15" name="Freeform 85"/>
          <p:cNvSpPr>
            <a:spLocks/>
          </p:cNvSpPr>
          <p:nvPr/>
        </p:nvSpPr>
        <p:spPr bwMode="auto">
          <a:xfrm>
            <a:off x="7577139" y="3578226"/>
            <a:ext cx="300037" cy="258763"/>
          </a:xfrm>
          <a:custGeom>
            <a:avLst/>
            <a:gdLst>
              <a:gd name="T0" fmla="*/ 300037 w 189"/>
              <a:gd name="T1" fmla="*/ 25400 h 163"/>
              <a:gd name="T2" fmla="*/ 285750 w 189"/>
              <a:gd name="T3" fmla="*/ 0 h 163"/>
              <a:gd name="T4" fmla="*/ 0 w 189"/>
              <a:gd name="T5" fmla="*/ 233363 h 163"/>
              <a:gd name="T6" fmla="*/ 0 w 189"/>
              <a:gd name="T7" fmla="*/ 233363 h 163"/>
              <a:gd name="T8" fmla="*/ 14287 w 189"/>
              <a:gd name="T9" fmla="*/ 258763 h 163"/>
              <a:gd name="T10" fmla="*/ 14287 w 189"/>
              <a:gd name="T11" fmla="*/ 258763 h 163"/>
              <a:gd name="T12" fmla="*/ 300037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16" name="Freeform 86"/>
          <p:cNvSpPr>
            <a:spLocks/>
          </p:cNvSpPr>
          <p:nvPr/>
        </p:nvSpPr>
        <p:spPr bwMode="auto">
          <a:xfrm>
            <a:off x="7248525" y="3811588"/>
            <a:ext cx="342900" cy="246062"/>
          </a:xfrm>
          <a:custGeom>
            <a:avLst/>
            <a:gdLst>
              <a:gd name="T0" fmla="*/ 342900 w 216"/>
              <a:gd name="T1" fmla="*/ 25400 h 155"/>
              <a:gd name="T2" fmla="*/ 328613 w 216"/>
              <a:gd name="T3" fmla="*/ 0 h 155"/>
              <a:gd name="T4" fmla="*/ 0 w 216"/>
              <a:gd name="T5" fmla="*/ 219075 h 155"/>
              <a:gd name="T6" fmla="*/ 0 w 216"/>
              <a:gd name="T7" fmla="*/ 219075 h 155"/>
              <a:gd name="T8" fmla="*/ 14288 w 216"/>
              <a:gd name="T9" fmla="*/ 246062 h 155"/>
              <a:gd name="T10" fmla="*/ 14288 w 216"/>
              <a:gd name="T11" fmla="*/ 246062 h 155"/>
              <a:gd name="T12" fmla="*/ 342900 w 216"/>
              <a:gd name="T13" fmla="*/ 254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17" name="Freeform 87"/>
          <p:cNvSpPr>
            <a:spLocks/>
          </p:cNvSpPr>
          <p:nvPr/>
        </p:nvSpPr>
        <p:spPr bwMode="auto">
          <a:xfrm>
            <a:off x="6905625" y="4030663"/>
            <a:ext cx="357188" cy="220662"/>
          </a:xfrm>
          <a:custGeom>
            <a:avLst/>
            <a:gdLst>
              <a:gd name="T0" fmla="*/ 357188 w 225"/>
              <a:gd name="T1" fmla="*/ 26987 h 139"/>
              <a:gd name="T2" fmla="*/ 342900 w 225"/>
              <a:gd name="T3" fmla="*/ 0 h 139"/>
              <a:gd name="T4" fmla="*/ 0 w 225"/>
              <a:gd name="T5" fmla="*/ 195262 h 139"/>
              <a:gd name="T6" fmla="*/ 0 w 225"/>
              <a:gd name="T7" fmla="*/ 195262 h 139"/>
              <a:gd name="T8" fmla="*/ 14288 w 225"/>
              <a:gd name="T9" fmla="*/ 220662 h 139"/>
              <a:gd name="T10" fmla="*/ 14288 w 225"/>
              <a:gd name="T11" fmla="*/ 220662 h 139"/>
              <a:gd name="T12" fmla="*/ 357188 w 225"/>
              <a:gd name="T13" fmla="*/ 2698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18" name="Freeform 88"/>
          <p:cNvSpPr>
            <a:spLocks/>
          </p:cNvSpPr>
          <p:nvPr/>
        </p:nvSpPr>
        <p:spPr bwMode="auto">
          <a:xfrm>
            <a:off x="6534151" y="4225926"/>
            <a:ext cx="385763" cy="207963"/>
          </a:xfrm>
          <a:custGeom>
            <a:avLst/>
            <a:gdLst>
              <a:gd name="T0" fmla="*/ 385763 w 243"/>
              <a:gd name="T1" fmla="*/ 25400 h 131"/>
              <a:gd name="T2" fmla="*/ 371475 w 243"/>
              <a:gd name="T3" fmla="*/ 0 h 131"/>
              <a:gd name="T4" fmla="*/ 0 w 243"/>
              <a:gd name="T5" fmla="*/ 180975 h 131"/>
              <a:gd name="T6" fmla="*/ 0 w 243"/>
              <a:gd name="T7" fmla="*/ 180975 h 131"/>
              <a:gd name="T8" fmla="*/ 14288 w 243"/>
              <a:gd name="T9" fmla="*/ 207963 h 131"/>
              <a:gd name="T10" fmla="*/ 14288 w 243"/>
              <a:gd name="T11" fmla="*/ 207963 h 131"/>
              <a:gd name="T12" fmla="*/ 385763 w 243"/>
              <a:gd name="T13" fmla="*/ 25400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19" name="Freeform 89"/>
          <p:cNvSpPr>
            <a:spLocks/>
          </p:cNvSpPr>
          <p:nvPr/>
        </p:nvSpPr>
        <p:spPr bwMode="auto">
          <a:xfrm>
            <a:off x="6148388" y="4406901"/>
            <a:ext cx="400050" cy="168275"/>
          </a:xfrm>
          <a:custGeom>
            <a:avLst/>
            <a:gdLst>
              <a:gd name="T0" fmla="*/ 400050 w 252"/>
              <a:gd name="T1" fmla="*/ 26988 h 106"/>
              <a:gd name="T2" fmla="*/ 385763 w 252"/>
              <a:gd name="T3" fmla="*/ 0 h 106"/>
              <a:gd name="T4" fmla="*/ 0 w 252"/>
              <a:gd name="T5" fmla="*/ 142875 h 106"/>
              <a:gd name="T6" fmla="*/ 14288 w 252"/>
              <a:gd name="T7" fmla="*/ 168275 h 106"/>
              <a:gd name="T8" fmla="*/ 400050 w 252"/>
              <a:gd name="T9" fmla="*/ 26988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20" name="Freeform 90"/>
          <p:cNvSpPr>
            <a:spLocks/>
          </p:cNvSpPr>
          <p:nvPr/>
        </p:nvSpPr>
        <p:spPr bwMode="auto">
          <a:xfrm>
            <a:off x="3676651" y="4926013"/>
            <a:ext cx="28575" cy="25400"/>
          </a:xfrm>
          <a:custGeom>
            <a:avLst/>
            <a:gdLst>
              <a:gd name="T0" fmla="*/ 0 w 18"/>
              <a:gd name="T1" fmla="*/ 12700 h 16"/>
              <a:gd name="T2" fmla="*/ 0 w 18"/>
              <a:gd name="T3" fmla="*/ 25400 h 16"/>
              <a:gd name="T4" fmla="*/ 14288 w 18"/>
              <a:gd name="T5" fmla="*/ 25400 h 16"/>
              <a:gd name="T6" fmla="*/ 14288 w 18"/>
              <a:gd name="T7" fmla="*/ 25400 h 16"/>
              <a:gd name="T8" fmla="*/ 28575 w 18"/>
              <a:gd name="T9" fmla="*/ 12700 h 16"/>
              <a:gd name="T10" fmla="*/ 28575 w 18"/>
              <a:gd name="T11" fmla="*/ 12700 h 16"/>
              <a:gd name="T12" fmla="*/ 14288 w 18"/>
              <a:gd name="T13" fmla="*/ 0 h 16"/>
              <a:gd name="T14" fmla="*/ 0 w 18"/>
              <a:gd name="T15" fmla="*/ 0 h 16"/>
              <a:gd name="T16" fmla="*/ 0 w 18"/>
              <a:gd name="T17" fmla="*/ 12700 h 16"/>
              <a:gd name="T18" fmla="*/ 0 w 18"/>
              <a:gd name="T19" fmla="*/ 127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21" name="Freeform 91"/>
          <p:cNvSpPr>
            <a:spLocks/>
          </p:cNvSpPr>
          <p:nvPr/>
        </p:nvSpPr>
        <p:spPr bwMode="auto">
          <a:xfrm>
            <a:off x="3476625" y="4886326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7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22" name="Freeform 92"/>
          <p:cNvSpPr>
            <a:spLocks/>
          </p:cNvSpPr>
          <p:nvPr/>
        </p:nvSpPr>
        <p:spPr bwMode="auto">
          <a:xfrm>
            <a:off x="3476625" y="4886326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7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23" name="Freeform 93"/>
          <p:cNvSpPr>
            <a:spLocks/>
          </p:cNvSpPr>
          <p:nvPr/>
        </p:nvSpPr>
        <p:spPr bwMode="auto">
          <a:xfrm>
            <a:off x="5362575" y="4627564"/>
            <a:ext cx="171450" cy="142875"/>
          </a:xfrm>
          <a:custGeom>
            <a:avLst/>
            <a:gdLst>
              <a:gd name="T0" fmla="*/ 171450 w 108"/>
              <a:gd name="T1" fmla="*/ 25400 h 90"/>
              <a:gd name="T2" fmla="*/ 157163 w 108"/>
              <a:gd name="T3" fmla="*/ 0 h 90"/>
              <a:gd name="T4" fmla="*/ 0 w 108"/>
              <a:gd name="T5" fmla="*/ 117475 h 90"/>
              <a:gd name="T6" fmla="*/ 0 w 108"/>
              <a:gd name="T7" fmla="*/ 117475 h 90"/>
              <a:gd name="T8" fmla="*/ 14288 w 108"/>
              <a:gd name="T9" fmla="*/ 142875 h 90"/>
              <a:gd name="T10" fmla="*/ 14288 w 108"/>
              <a:gd name="T11" fmla="*/ 142875 h 90"/>
              <a:gd name="T12" fmla="*/ 171450 w 108"/>
              <a:gd name="T13" fmla="*/ 2540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24" name="Freeform 94"/>
          <p:cNvSpPr>
            <a:spLocks/>
          </p:cNvSpPr>
          <p:nvPr/>
        </p:nvSpPr>
        <p:spPr bwMode="auto">
          <a:xfrm>
            <a:off x="5162551" y="4745039"/>
            <a:ext cx="214313" cy="115887"/>
          </a:xfrm>
          <a:custGeom>
            <a:avLst/>
            <a:gdLst>
              <a:gd name="T0" fmla="*/ 214313 w 135"/>
              <a:gd name="T1" fmla="*/ 25400 h 73"/>
              <a:gd name="T2" fmla="*/ 200025 w 135"/>
              <a:gd name="T3" fmla="*/ 0 h 73"/>
              <a:gd name="T4" fmla="*/ 0 w 135"/>
              <a:gd name="T5" fmla="*/ 90487 h 73"/>
              <a:gd name="T6" fmla="*/ 0 w 135"/>
              <a:gd name="T7" fmla="*/ 90487 h 73"/>
              <a:gd name="T8" fmla="*/ 14288 w 135"/>
              <a:gd name="T9" fmla="*/ 115887 h 73"/>
              <a:gd name="T10" fmla="*/ 14288 w 135"/>
              <a:gd name="T11" fmla="*/ 115887 h 73"/>
              <a:gd name="T12" fmla="*/ 214313 w 135"/>
              <a:gd name="T13" fmla="*/ 25400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25" name="Freeform 95"/>
          <p:cNvSpPr>
            <a:spLocks/>
          </p:cNvSpPr>
          <p:nvPr/>
        </p:nvSpPr>
        <p:spPr bwMode="auto">
          <a:xfrm>
            <a:off x="4948238" y="4835525"/>
            <a:ext cx="228600" cy="90488"/>
          </a:xfrm>
          <a:custGeom>
            <a:avLst/>
            <a:gdLst>
              <a:gd name="T0" fmla="*/ 228600 w 144"/>
              <a:gd name="T1" fmla="*/ 25400 h 57"/>
              <a:gd name="T2" fmla="*/ 214313 w 144"/>
              <a:gd name="T3" fmla="*/ 0 h 57"/>
              <a:gd name="T4" fmla="*/ 0 w 144"/>
              <a:gd name="T5" fmla="*/ 65088 h 57"/>
              <a:gd name="T6" fmla="*/ 0 w 144"/>
              <a:gd name="T7" fmla="*/ 65088 h 57"/>
              <a:gd name="T8" fmla="*/ 0 w 144"/>
              <a:gd name="T9" fmla="*/ 90488 h 57"/>
              <a:gd name="T10" fmla="*/ 14288 w 144"/>
              <a:gd name="T11" fmla="*/ 90488 h 57"/>
              <a:gd name="T12" fmla="*/ 228600 w 144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26" name="Freeform 96"/>
          <p:cNvSpPr>
            <a:spLocks/>
          </p:cNvSpPr>
          <p:nvPr/>
        </p:nvSpPr>
        <p:spPr bwMode="auto">
          <a:xfrm>
            <a:off x="4705350" y="4900614"/>
            <a:ext cx="242888" cy="77787"/>
          </a:xfrm>
          <a:custGeom>
            <a:avLst/>
            <a:gdLst>
              <a:gd name="T0" fmla="*/ 242888 w 153"/>
              <a:gd name="T1" fmla="*/ 25400 h 49"/>
              <a:gd name="T2" fmla="*/ 242888 w 153"/>
              <a:gd name="T3" fmla="*/ 0 h 49"/>
              <a:gd name="T4" fmla="*/ 0 w 153"/>
              <a:gd name="T5" fmla="*/ 50800 h 49"/>
              <a:gd name="T6" fmla="*/ 0 w 153"/>
              <a:gd name="T7" fmla="*/ 50800 h 49"/>
              <a:gd name="T8" fmla="*/ 0 w 153"/>
              <a:gd name="T9" fmla="*/ 77787 h 49"/>
              <a:gd name="T10" fmla="*/ 0 w 153"/>
              <a:gd name="T11" fmla="*/ 77787 h 49"/>
              <a:gd name="T12" fmla="*/ 242888 w 153"/>
              <a:gd name="T13" fmla="*/ 25400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27" name="Freeform 97"/>
          <p:cNvSpPr>
            <a:spLocks/>
          </p:cNvSpPr>
          <p:nvPr/>
        </p:nvSpPr>
        <p:spPr bwMode="auto">
          <a:xfrm>
            <a:off x="4205288" y="4951414"/>
            <a:ext cx="500062" cy="65087"/>
          </a:xfrm>
          <a:custGeom>
            <a:avLst/>
            <a:gdLst>
              <a:gd name="T0" fmla="*/ 500062 w 315"/>
              <a:gd name="T1" fmla="*/ 26987 h 41"/>
              <a:gd name="T2" fmla="*/ 500062 w 315"/>
              <a:gd name="T3" fmla="*/ 0 h 41"/>
              <a:gd name="T4" fmla="*/ 0 w 315"/>
              <a:gd name="T5" fmla="*/ 39687 h 41"/>
              <a:gd name="T6" fmla="*/ 0 w 315"/>
              <a:gd name="T7" fmla="*/ 39687 h 41"/>
              <a:gd name="T8" fmla="*/ 0 w 315"/>
              <a:gd name="T9" fmla="*/ 65087 h 41"/>
              <a:gd name="T10" fmla="*/ 0 w 315"/>
              <a:gd name="T11" fmla="*/ 65087 h 41"/>
              <a:gd name="T12" fmla="*/ 500062 w 315"/>
              <a:gd name="T13" fmla="*/ 2698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28" name="Freeform 98"/>
          <p:cNvSpPr>
            <a:spLocks/>
          </p:cNvSpPr>
          <p:nvPr/>
        </p:nvSpPr>
        <p:spPr bwMode="auto">
          <a:xfrm>
            <a:off x="3690938" y="4926014"/>
            <a:ext cx="514350" cy="90487"/>
          </a:xfrm>
          <a:custGeom>
            <a:avLst/>
            <a:gdLst>
              <a:gd name="T0" fmla="*/ 514350 w 324"/>
              <a:gd name="T1" fmla="*/ 90487 h 57"/>
              <a:gd name="T2" fmla="*/ 514350 w 324"/>
              <a:gd name="T3" fmla="*/ 65087 h 57"/>
              <a:gd name="T4" fmla="*/ 0 w 324"/>
              <a:gd name="T5" fmla="*/ 0 h 57"/>
              <a:gd name="T6" fmla="*/ 0 w 324"/>
              <a:gd name="T7" fmla="*/ 25400 h 57"/>
              <a:gd name="T8" fmla="*/ 514350 w 324"/>
              <a:gd name="T9" fmla="*/ 9048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29" name="Freeform 99"/>
          <p:cNvSpPr>
            <a:spLocks/>
          </p:cNvSpPr>
          <p:nvPr/>
        </p:nvSpPr>
        <p:spPr bwMode="auto">
          <a:xfrm>
            <a:off x="5462589" y="4186239"/>
            <a:ext cx="28575" cy="26987"/>
          </a:xfrm>
          <a:custGeom>
            <a:avLst/>
            <a:gdLst>
              <a:gd name="T0" fmla="*/ 14288 w 18"/>
              <a:gd name="T1" fmla="*/ 26987 h 17"/>
              <a:gd name="T2" fmla="*/ 28575 w 18"/>
              <a:gd name="T3" fmla="*/ 14287 h 17"/>
              <a:gd name="T4" fmla="*/ 28575 w 18"/>
              <a:gd name="T5" fmla="*/ 0 h 17"/>
              <a:gd name="T6" fmla="*/ 28575 w 18"/>
              <a:gd name="T7" fmla="*/ 0 h 17"/>
              <a:gd name="T8" fmla="*/ 14288 w 18"/>
              <a:gd name="T9" fmla="*/ 0 h 17"/>
              <a:gd name="T10" fmla="*/ 14288 w 18"/>
              <a:gd name="T11" fmla="*/ 0 h 17"/>
              <a:gd name="T12" fmla="*/ 0 w 18"/>
              <a:gd name="T13" fmla="*/ 14287 h 17"/>
              <a:gd name="T14" fmla="*/ 14288 w 18"/>
              <a:gd name="T15" fmla="*/ 14287 h 17"/>
              <a:gd name="T16" fmla="*/ 14288 w 18"/>
              <a:gd name="T17" fmla="*/ 26987 h 17"/>
              <a:gd name="T18" fmla="*/ 14288 w 18"/>
              <a:gd name="T19" fmla="*/ 2698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30" name="Freeform 100"/>
          <p:cNvSpPr>
            <a:spLocks/>
          </p:cNvSpPr>
          <p:nvPr/>
        </p:nvSpPr>
        <p:spPr bwMode="auto">
          <a:xfrm>
            <a:off x="5419725" y="4200526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31" name="Freeform 101"/>
          <p:cNvSpPr>
            <a:spLocks/>
          </p:cNvSpPr>
          <p:nvPr/>
        </p:nvSpPr>
        <p:spPr bwMode="auto">
          <a:xfrm>
            <a:off x="5419725" y="4200526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32" name="Freeform 102"/>
          <p:cNvSpPr>
            <a:spLocks/>
          </p:cNvSpPr>
          <p:nvPr/>
        </p:nvSpPr>
        <p:spPr bwMode="auto">
          <a:xfrm>
            <a:off x="6191251" y="2293938"/>
            <a:ext cx="257175" cy="233362"/>
          </a:xfrm>
          <a:custGeom>
            <a:avLst/>
            <a:gdLst>
              <a:gd name="T0" fmla="*/ 257175 w 162"/>
              <a:gd name="T1" fmla="*/ 12700 h 147"/>
              <a:gd name="T2" fmla="*/ 228600 w 162"/>
              <a:gd name="T3" fmla="*/ 0 h 147"/>
              <a:gd name="T4" fmla="*/ 0 w 162"/>
              <a:gd name="T5" fmla="*/ 220662 h 147"/>
              <a:gd name="T6" fmla="*/ 0 w 162"/>
              <a:gd name="T7" fmla="*/ 220662 h 147"/>
              <a:gd name="T8" fmla="*/ 28575 w 162"/>
              <a:gd name="T9" fmla="*/ 233362 h 147"/>
              <a:gd name="T10" fmla="*/ 28575 w 162"/>
              <a:gd name="T11" fmla="*/ 233362 h 147"/>
              <a:gd name="T12" fmla="*/ 257175 w 162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33" name="Freeform 103"/>
          <p:cNvSpPr>
            <a:spLocks/>
          </p:cNvSpPr>
          <p:nvPr/>
        </p:nvSpPr>
        <p:spPr bwMode="auto">
          <a:xfrm>
            <a:off x="5991225" y="2514601"/>
            <a:ext cx="228600" cy="246063"/>
          </a:xfrm>
          <a:custGeom>
            <a:avLst/>
            <a:gdLst>
              <a:gd name="T0" fmla="*/ 228600 w 144"/>
              <a:gd name="T1" fmla="*/ 12700 h 155"/>
              <a:gd name="T2" fmla="*/ 200025 w 144"/>
              <a:gd name="T3" fmla="*/ 0 h 155"/>
              <a:gd name="T4" fmla="*/ 0 w 144"/>
              <a:gd name="T5" fmla="*/ 233363 h 155"/>
              <a:gd name="T6" fmla="*/ 0 w 144"/>
              <a:gd name="T7" fmla="*/ 233363 h 155"/>
              <a:gd name="T8" fmla="*/ 28575 w 144"/>
              <a:gd name="T9" fmla="*/ 246063 h 155"/>
              <a:gd name="T10" fmla="*/ 28575 w 144"/>
              <a:gd name="T11" fmla="*/ 246063 h 155"/>
              <a:gd name="T12" fmla="*/ 228600 w 144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34" name="Freeform 104"/>
          <p:cNvSpPr>
            <a:spLocks/>
          </p:cNvSpPr>
          <p:nvPr/>
        </p:nvSpPr>
        <p:spPr bwMode="auto">
          <a:xfrm>
            <a:off x="5819776" y="2747963"/>
            <a:ext cx="200025" cy="233362"/>
          </a:xfrm>
          <a:custGeom>
            <a:avLst/>
            <a:gdLst>
              <a:gd name="T0" fmla="*/ 200025 w 126"/>
              <a:gd name="T1" fmla="*/ 12700 h 147"/>
              <a:gd name="T2" fmla="*/ 171450 w 126"/>
              <a:gd name="T3" fmla="*/ 0 h 147"/>
              <a:gd name="T4" fmla="*/ 0 w 126"/>
              <a:gd name="T5" fmla="*/ 220662 h 147"/>
              <a:gd name="T6" fmla="*/ 0 w 126"/>
              <a:gd name="T7" fmla="*/ 220662 h 147"/>
              <a:gd name="T8" fmla="*/ 28575 w 126"/>
              <a:gd name="T9" fmla="*/ 233362 h 147"/>
              <a:gd name="T10" fmla="*/ 28575 w 126"/>
              <a:gd name="T11" fmla="*/ 233362 h 147"/>
              <a:gd name="T12" fmla="*/ 200025 w 126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35" name="Freeform 105"/>
          <p:cNvSpPr>
            <a:spLocks/>
          </p:cNvSpPr>
          <p:nvPr/>
        </p:nvSpPr>
        <p:spPr bwMode="auto">
          <a:xfrm>
            <a:off x="5691188" y="2968626"/>
            <a:ext cx="157162" cy="246063"/>
          </a:xfrm>
          <a:custGeom>
            <a:avLst/>
            <a:gdLst>
              <a:gd name="T0" fmla="*/ 157162 w 99"/>
              <a:gd name="T1" fmla="*/ 12700 h 155"/>
              <a:gd name="T2" fmla="*/ 128587 w 99"/>
              <a:gd name="T3" fmla="*/ 0 h 155"/>
              <a:gd name="T4" fmla="*/ 0 w 99"/>
              <a:gd name="T5" fmla="*/ 233363 h 155"/>
              <a:gd name="T6" fmla="*/ 0 w 99"/>
              <a:gd name="T7" fmla="*/ 233363 h 155"/>
              <a:gd name="T8" fmla="*/ 28575 w 99"/>
              <a:gd name="T9" fmla="*/ 246063 h 155"/>
              <a:gd name="T10" fmla="*/ 28575 w 99"/>
              <a:gd name="T11" fmla="*/ 246063 h 155"/>
              <a:gd name="T12" fmla="*/ 157162 w 99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36" name="Freeform 106"/>
          <p:cNvSpPr>
            <a:spLocks/>
          </p:cNvSpPr>
          <p:nvPr/>
        </p:nvSpPr>
        <p:spPr bwMode="auto">
          <a:xfrm>
            <a:off x="5576889" y="3201988"/>
            <a:ext cx="142875" cy="258762"/>
          </a:xfrm>
          <a:custGeom>
            <a:avLst/>
            <a:gdLst>
              <a:gd name="T0" fmla="*/ 142875 w 90"/>
              <a:gd name="T1" fmla="*/ 12700 h 163"/>
              <a:gd name="T2" fmla="*/ 114300 w 90"/>
              <a:gd name="T3" fmla="*/ 0 h 163"/>
              <a:gd name="T4" fmla="*/ 0 w 90"/>
              <a:gd name="T5" fmla="*/ 246062 h 163"/>
              <a:gd name="T6" fmla="*/ 0 w 90"/>
              <a:gd name="T7" fmla="*/ 246062 h 163"/>
              <a:gd name="T8" fmla="*/ 28575 w 90"/>
              <a:gd name="T9" fmla="*/ 258762 h 163"/>
              <a:gd name="T10" fmla="*/ 28575 w 90"/>
              <a:gd name="T11" fmla="*/ 258762 h 163"/>
              <a:gd name="T12" fmla="*/ 142875 w 90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37" name="Freeform 107"/>
          <p:cNvSpPr>
            <a:spLocks/>
          </p:cNvSpPr>
          <p:nvPr/>
        </p:nvSpPr>
        <p:spPr bwMode="auto">
          <a:xfrm>
            <a:off x="5505451" y="3448051"/>
            <a:ext cx="100013" cy="258763"/>
          </a:xfrm>
          <a:custGeom>
            <a:avLst/>
            <a:gdLst>
              <a:gd name="T0" fmla="*/ 100013 w 63"/>
              <a:gd name="T1" fmla="*/ 12700 h 163"/>
              <a:gd name="T2" fmla="*/ 71438 w 63"/>
              <a:gd name="T3" fmla="*/ 0 h 163"/>
              <a:gd name="T4" fmla="*/ 0 w 63"/>
              <a:gd name="T5" fmla="*/ 246063 h 163"/>
              <a:gd name="T6" fmla="*/ 0 w 63"/>
              <a:gd name="T7" fmla="*/ 246063 h 163"/>
              <a:gd name="T8" fmla="*/ 28575 w 63"/>
              <a:gd name="T9" fmla="*/ 246063 h 163"/>
              <a:gd name="T10" fmla="*/ 28575 w 63"/>
              <a:gd name="T11" fmla="*/ 258763 h 163"/>
              <a:gd name="T12" fmla="*/ 100013 w 63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38" name="Freeform 108"/>
          <p:cNvSpPr>
            <a:spLocks/>
          </p:cNvSpPr>
          <p:nvPr/>
        </p:nvSpPr>
        <p:spPr bwMode="auto">
          <a:xfrm>
            <a:off x="5462589" y="3694113"/>
            <a:ext cx="71437" cy="246062"/>
          </a:xfrm>
          <a:custGeom>
            <a:avLst/>
            <a:gdLst>
              <a:gd name="T0" fmla="*/ 71437 w 45"/>
              <a:gd name="T1" fmla="*/ 0 h 155"/>
              <a:gd name="T2" fmla="*/ 42862 w 45"/>
              <a:gd name="T3" fmla="*/ 0 h 155"/>
              <a:gd name="T4" fmla="*/ 0 w 45"/>
              <a:gd name="T5" fmla="*/ 246062 h 155"/>
              <a:gd name="T6" fmla="*/ 0 w 45"/>
              <a:gd name="T7" fmla="*/ 246062 h 155"/>
              <a:gd name="T8" fmla="*/ 28575 w 45"/>
              <a:gd name="T9" fmla="*/ 246062 h 155"/>
              <a:gd name="T10" fmla="*/ 28575 w 45"/>
              <a:gd name="T11" fmla="*/ 246062 h 155"/>
              <a:gd name="T12" fmla="*/ 71437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39" name="Rectangle 109"/>
          <p:cNvSpPr>
            <a:spLocks noChangeArrowheads="1"/>
          </p:cNvSpPr>
          <p:nvPr/>
        </p:nvSpPr>
        <p:spPr bwMode="auto">
          <a:xfrm>
            <a:off x="5462589" y="3940176"/>
            <a:ext cx="28575" cy="2460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640" name="Freeform 110"/>
          <p:cNvSpPr>
            <a:spLocks/>
          </p:cNvSpPr>
          <p:nvPr/>
        </p:nvSpPr>
        <p:spPr bwMode="auto">
          <a:xfrm>
            <a:off x="3548064" y="3641725"/>
            <a:ext cx="28575" cy="26988"/>
          </a:xfrm>
          <a:custGeom>
            <a:avLst/>
            <a:gdLst>
              <a:gd name="T0" fmla="*/ 0 w 18"/>
              <a:gd name="T1" fmla="*/ 14288 h 17"/>
              <a:gd name="T2" fmla="*/ 0 w 18"/>
              <a:gd name="T3" fmla="*/ 26988 h 17"/>
              <a:gd name="T4" fmla="*/ 14288 w 18"/>
              <a:gd name="T5" fmla="*/ 26988 h 17"/>
              <a:gd name="T6" fmla="*/ 14288 w 18"/>
              <a:gd name="T7" fmla="*/ 26988 h 17"/>
              <a:gd name="T8" fmla="*/ 28575 w 18"/>
              <a:gd name="T9" fmla="*/ 26988 h 17"/>
              <a:gd name="T10" fmla="*/ 28575 w 18"/>
              <a:gd name="T11" fmla="*/ 14288 h 17"/>
              <a:gd name="T12" fmla="*/ 14288 w 18"/>
              <a:gd name="T13" fmla="*/ 0 h 17"/>
              <a:gd name="T14" fmla="*/ 0 w 18"/>
              <a:gd name="T15" fmla="*/ 0 h 17"/>
              <a:gd name="T16" fmla="*/ 0 w 18"/>
              <a:gd name="T17" fmla="*/ 14288 h 17"/>
              <a:gd name="T18" fmla="*/ 0 w 18"/>
              <a:gd name="T19" fmla="*/ 142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41" name="Freeform 111"/>
          <p:cNvSpPr>
            <a:spLocks/>
          </p:cNvSpPr>
          <p:nvPr/>
        </p:nvSpPr>
        <p:spPr bwMode="auto">
          <a:xfrm>
            <a:off x="3348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7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42" name="Freeform 112"/>
          <p:cNvSpPr>
            <a:spLocks/>
          </p:cNvSpPr>
          <p:nvPr/>
        </p:nvSpPr>
        <p:spPr bwMode="auto">
          <a:xfrm>
            <a:off x="3348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7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43" name="Freeform 113"/>
          <p:cNvSpPr>
            <a:spLocks/>
          </p:cNvSpPr>
          <p:nvPr/>
        </p:nvSpPr>
        <p:spPr bwMode="auto">
          <a:xfrm>
            <a:off x="5062539" y="4303714"/>
            <a:ext cx="471487" cy="363537"/>
          </a:xfrm>
          <a:custGeom>
            <a:avLst/>
            <a:gdLst>
              <a:gd name="T0" fmla="*/ 457200 w 297"/>
              <a:gd name="T1" fmla="*/ 363537 h 229"/>
              <a:gd name="T2" fmla="*/ 471487 w 297"/>
              <a:gd name="T3" fmla="*/ 336550 h 229"/>
              <a:gd name="T4" fmla="*/ 14287 w 297"/>
              <a:gd name="T5" fmla="*/ 0 h 229"/>
              <a:gd name="T6" fmla="*/ 14287 w 297"/>
              <a:gd name="T7" fmla="*/ 0 h 229"/>
              <a:gd name="T8" fmla="*/ 0 w 297"/>
              <a:gd name="T9" fmla="*/ 25400 h 229"/>
              <a:gd name="T10" fmla="*/ 0 w 297"/>
              <a:gd name="T11" fmla="*/ 25400 h 229"/>
              <a:gd name="T12" fmla="*/ 457200 w 297"/>
              <a:gd name="T13" fmla="*/ 363537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44" name="Freeform 114"/>
          <p:cNvSpPr>
            <a:spLocks/>
          </p:cNvSpPr>
          <p:nvPr/>
        </p:nvSpPr>
        <p:spPr bwMode="auto">
          <a:xfrm>
            <a:off x="4591051" y="4030663"/>
            <a:ext cx="485775" cy="298450"/>
          </a:xfrm>
          <a:custGeom>
            <a:avLst/>
            <a:gdLst>
              <a:gd name="T0" fmla="*/ 471488 w 306"/>
              <a:gd name="T1" fmla="*/ 298450 h 188"/>
              <a:gd name="T2" fmla="*/ 485775 w 306"/>
              <a:gd name="T3" fmla="*/ 273050 h 188"/>
              <a:gd name="T4" fmla="*/ 14288 w 306"/>
              <a:gd name="T5" fmla="*/ 0 h 188"/>
              <a:gd name="T6" fmla="*/ 14288 w 306"/>
              <a:gd name="T7" fmla="*/ 0 h 188"/>
              <a:gd name="T8" fmla="*/ 0 w 306"/>
              <a:gd name="T9" fmla="*/ 26988 h 188"/>
              <a:gd name="T10" fmla="*/ 0 w 306"/>
              <a:gd name="T11" fmla="*/ 26988 h 188"/>
              <a:gd name="T12" fmla="*/ 471488 w 306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45" name="Freeform 115"/>
          <p:cNvSpPr>
            <a:spLocks/>
          </p:cNvSpPr>
          <p:nvPr/>
        </p:nvSpPr>
        <p:spPr bwMode="auto">
          <a:xfrm>
            <a:off x="4076700" y="3811588"/>
            <a:ext cx="528638" cy="246062"/>
          </a:xfrm>
          <a:custGeom>
            <a:avLst/>
            <a:gdLst>
              <a:gd name="T0" fmla="*/ 514350 w 333"/>
              <a:gd name="T1" fmla="*/ 246062 h 155"/>
              <a:gd name="T2" fmla="*/ 528638 w 333"/>
              <a:gd name="T3" fmla="*/ 219075 h 155"/>
              <a:gd name="T4" fmla="*/ 14288 w 333"/>
              <a:gd name="T5" fmla="*/ 0 h 155"/>
              <a:gd name="T6" fmla="*/ 14288 w 333"/>
              <a:gd name="T7" fmla="*/ 0 h 155"/>
              <a:gd name="T8" fmla="*/ 0 w 333"/>
              <a:gd name="T9" fmla="*/ 25400 h 155"/>
              <a:gd name="T10" fmla="*/ 0 w 333"/>
              <a:gd name="T11" fmla="*/ 25400 h 155"/>
              <a:gd name="T12" fmla="*/ 514350 w 333"/>
              <a:gd name="T13" fmla="*/ 2460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46" name="Freeform 116"/>
          <p:cNvSpPr>
            <a:spLocks/>
          </p:cNvSpPr>
          <p:nvPr/>
        </p:nvSpPr>
        <p:spPr bwMode="auto">
          <a:xfrm>
            <a:off x="3562350" y="3641726"/>
            <a:ext cx="528638" cy="195263"/>
          </a:xfrm>
          <a:custGeom>
            <a:avLst/>
            <a:gdLst>
              <a:gd name="T0" fmla="*/ 514350 w 333"/>
              <a:gd name="T1" fmla="*/ 195263 h 123"/>
              <a:gd name="T2" fmla="*/ 528638 w 333"/>
              <a:gd name="T3" fmla="*/ 169863 h 123"/>
              <a:gd name="T4" fmla="*/ 14288 w 333"/>
              <a:gd name="T5" fmla="*/ 0 h 123"/>
              <a:gd name="T6" fmla="*/ 0 w 333"/>
              <a:gd name="T7" fmla="*/ 26988 h 123"/>
              <a:gd name="T8" fmla="*/ 514350 w 333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47" name="Freeform 117"/>
          <p:cNvSpPr>
            <a:spLocks/>
          </p:cNvSpPr>
          <p:nvPr/>
        </p:nvSpPr>
        <p:spPr bwMode="auto">
          <a:xfrm>
            <a:off x="6477001" y="2747963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0 h 16"/>
              <a:gd name="T4" fmla="*/ 0 w 18"/>
              <a:gd name="T5" fmla="*/ 12700 h 16"/>
              <a:gd name="T6" fmla="*/ 0 w 18"/>
              <a:gd name="T7" fmla="*/ 12700 h 16"/>
              <a:gd name="T8" fmla="*/ 14288 w 18"/>
              <a:gd name="T9" fmla="*/ 25400 h 16"/>
              <a:gd name="T10" fmla="*/ 14288 w 18"/>
              <a:gd name="T11" fmla="*/ 12700 h 16"/>
              <a:gd name="T12" fmla="*/ 28575 w 18"/>
              <a:gd name="T13" fmla="*/ 0 h 16"/>
              <a:gd name="T14" fmla="*/ 14288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48" name="Freeform 118"/>
          <p:cNvSpPr>
            <a:spLocks/>
          </p:cNvSpPr>
          <p:nvPr/>
        </p:nvSpPr>
        <p:spPr bwMode="auto">
          <a:xfrm>
            <a:off x="6419850" y="2552701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49" name="Freeform 119"/>
          <p:cNvSpPr>
            <a:spLocks/>
          </p:cNvSpPr>
          <p:nvPr/>
        </p:nvSpPr>
        <p:spPr bwMode="auto">
          <a:xfrm>
            <a:off x="6419850" y="2552701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50" name="Freeform 120"/>
          <p:cNvSpPr>
            <a:spLocks/>
          </p:cNvSpPr>
          <p:nvPr/>
        </p:nvSpPr>
        <p:spPr bwMode="auto">
          <a:xfrm>
            <a:off x="5505451" y="4419601"/>
            <a:ext cx="257175" cy="233363"/>
          </a:xfrm>
          <a:custGeom>
            <a:avLst/>
            <a:gdLst>
              <a:gd name="T0" fmla="*/ 0 w 162"/>
              <a:gd name="T1" fmla="*/ 220663 h 147"/>
              <a:gd name="T2" fmla="*/ 28575 w 162"/>
              <a:gd name="T3" fmla="*/ 233363 h 147"/>
              <a:gd name="T4" fmla="*/ 257175 w 162"/>
              <a:gd name="T5" fmla="*/ 14288 h 147"/>
              <a:gd name="T6" fmla="*/ 257175 w 162"/>
              <a:gd name="T7" fmla="*/ 14288 h 147"/>
              <a:gd name="T8" fmla="*/ 228600 w 162"/>
              <a:gd name="T9" fmla="*/ 0 h 147"/>
              <a:gd name="T10" fmla="*/ 228600 w 162"/>
              <a:gd name="T11" fmla="*/ 0 h 147"/>
              <a:gd name="T12" fmla="*/ 0 w 162"/>
              <a:gd name="T13" fmla="*/ 220663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51" name="Freeform 121"/>
          <p:cNvSpPr>
            <a:spLocks/>
          </p:cNvSpPr>
          <p:nvPr/>
        </p:nvSpPr>
        <p:spPr bwMode="auto">
          <a:xfrm>
            <a:off x="5734050" y="4200526"/>
            <a:ext cx="228600" cy="233363"/>
          </a:xfrm>
          <a:custGeom>
            <a:avLst/>
            <a:gdLst>
              <a:gd name="T0" fmla="*/ 0 w 144"/>
              <a:gd name="T1" fmla="*/ 219075 h 147"/>
              <a:gd name="T2" fmla="*/ 28575 w 144"/>
              <a:gd name="T3" fmla="*/ 233363 h 147"/>
              <a:gd name="T4" fmla="*/ 228600 w 144"/>
              <a:gd name="T5" fmla="*/ 12700 h 147"/>
              <a:gd name="T6" fmla="*/ 228600 w 144"/>
              <a:gd name="T7" fmla="*/ 12700 h 147"/>
              <a:gd name="T8" fmla="*/ 200025 w 144"/>
              <a:gd name="T9" fmla="*/ 0 h 147"/>
              <a:gd name="T10" fmla="*/ 200025 w 144"/>
              <a:gd name="T11" fmla="*/ 0 h 147"/>
              <a:gd name="T12" fmla="*/ 0 w 144"/>
              <a:gd name="T13" fmla="*/ 21907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52" name="Freeform 122"/>
          <p:cNvSpPr>
            <a:spLocks/>
          </p:cNvSpPr>
          <p:nvPr/>
        </p:nvSpPr>
        <p:spPr bwMode="auto">
          <a:xfrm>
            <a:off x="5934076" y="3967163"/>
            <a:ext cx="200025" cy="246062"/>
          </a:xfrm>
          <a:custGeom>
            <a:avLst/>
            <a:gdLst>
              <a:gd name="T0" fmla="*/ 0 w 126"/>
              <a:gd name="T1" fmla="*/ 233362 h 155"/>
              <a:gd name="T2" fmla="*/ 28575 w 126"/>
              <a:gd name="T3" fmla="*/ 246062 h 155"/>
              <a:gd name="T4" fmla="*/ 200025 w 126"/>
              <a:gd name="T5" fmla="*/ 12700 h 155"/>
              <a:gd name="T6" fmla="*/ 200025 w 126"/>
              <a:gd name="T7" fmla="*/ 12700 h 155"/>
              <a:gd name="T8" fmla="*/ 171450 w 126"/>
              <a:gd name="T9" fmla="*/ 0 h 155"/>
              <a:gd name="T10" fmla="*/ 171450 w 126"/>
              <a:gd name="T11" fmla="*/ 0 h 155"/>
              <a:gd name="T12" fmla="*/ 0 w 126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53" name="Freeform 123"/>
          <p:cNvSpPr>
            <a:spLocks/>
          </p:cNvSpPr>
          <p:nvPr/>
        </p:nvSpPr>
        <p:spPr bwMode="auto">
          <a:xfrm>
            <a:off x="6105525" y="3733801"/>
            <a:ext cx="171450" cy="246063"/>
          </a:xfrm>
          <a:custGeom>
            <a:avLst/>
            <a:gdLst>
              <a:gd name="T0" fmla="*/ 0 w 108"/>
              <a:gd name="T1" fmla="*/ 233363 h 155"/>
              <a:gd name="T2" fmla="*/ 28575 w 108"/>
              <a:gd name="T3" fmla="*/ 246063 h 155"/>
              <a:gd name="T4" fmla="*/ 171450 w 108"/>
              <a:gd name="T5" fmla="*/ 12700 h 155"/>
              <a:gd name="T6" fmla="*/ 171450 w 108"/>
              <a:gd name="T7" fmla="*/ 12700 h 155"/>
              <a:gd name="T8" fmla="*/ 142875 w 108"/>
              <a:gd name="T9" fmla="*/ 0 h 155"/>
              <a:gd name="T10" fmla="*/ 142875 w 108"/>
              <a:gd name="T11" fmla="*/ 0 h 155"/>
              <a:gd name="T12" fmla="*/ 0 w 108"/>
              <a:gd name="T13" fmla="*/ 2333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54" name="Freeform 124"/>
          <p:cNvSpPr>
            <a:spLocks/>
          </p:cNvSpPr>
          <p:nvPr/>
        </p:nvSpPr>
        <p:spPr bwMode="auto">
          <a:xfrm>
            <a:off x="6248400" y="3500438"/>
            <a:ext cx="128588" cy="246062"/>
          </a:xfrm>
          <a:custGeom>
            <a:avLst/>
            <a:gdLst>
              <a:gd name="T0" fmla="*/ 0 w 81"/>
              <a:gd name="T1" fmla="*/ 233362 h 155"/>
              <a:gd name="T2" fmla="*/ 28575 w 81"/>
              <a:gd name="T3" fmla="*/ 246062 h 155"/>
              <a:gd name="T4" fmla="*/ 128588 w 81"/>
              <a:gd name="T5" fmla="*/ 12700 h 155"/>
              <a:gd name="T6" fmla="*/ 128588 w 81"/>
              <a:gd name="T7" fmla="*/ 12700 h 155"/>
              <a:gd name="T8" fmla="*/ 100013 w 81"/>
              <a:gd name="T9" fmla="*/ 0 h 155"/>
              <a:gd name="T10" fmla="*/ 100013 w 81"/>
              <a:gd name="T11" fmla="*/ 0 h 155"/>
              <a:gd name="T12" fmla="*/ 0 w 81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55" name="Freeform 125"/>
          <p:cNvSpPr>
            <a:spLocks/>
          </p:cNvSpPr>
          <p:nvPr/>
        </p:nvSpPr>
        <p:spPr bwMode="auto">
          <a:xfrm>
            <a:off x="6348413" y="3252788"/>
            <a:ext cx="100012" cy="260350"/>
          </a:xfrm>
          <a:custGeom>
            <a:avLst/>
            <a:gdLst>
              <a:gd name="T0" fmla="*/ 0 w 63"/>
              <a:gd name="T1" fmla="*/ 247650 h 164"/>
              <a:gd name="T2" fmla="*/ 28575 w 63"/>
              <a:gd name="T3" fmla="*/ 260350 h 164"/>
              <a:gd name="T4" fmla="*/ 100012 w 63"/>
              <a:gd name="T5" fmla="*/ 14288 h 164"/>
              <a:gd name="T6" fmla="*/ 100012 w 63"/>
              <a:gd name="T7" fmla="*/ 0 h 164"/>
              <a:gd name="T8" fmla="*/ 71437 w 63"/>
              <a:gd name="T9" fmla="*/ 0 h 164"/>
              <a:gd name="T10" fmla="*/ 71437 w 63"/>
              <a:gd name="T11" fmla="*/ 0 h 164"/>
              <a:gd name="T12" fmla="*/ 0 w 63"/>
              <a:gd name="T13" fmla="*/ 24765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56" name="Freeform 126"/>
          <p:cNvSpPr>
            <a:spLocks/>
          </p:cNvSpPr>
          <p:nvPr/>
        </p:nvSpPr>
        <p:spPr bwMode="auto">
          <a:xfrm>
            <a:off x="6419850" y="3006726"/>
            <a:ext cx="71438" cy="246063"/>
          </a:xfrm>
          <a:custGeom>
            <a:avLst/>
            <a:gdLst>
              <a:gd name="T0" fmla="*/ 0 w 45"/>
              <a:gd name="T1" fmla="*/ 246063 h 155"/>
              <a:gd name="T2" fmla="*/ 28575 w 45"/>
              <a:gd name="T3" fmla="*/ 246063 h 155"/>
              <a:gd name="T4" fmla="*/ 71438 w 45"/>
              <a:gd name="T5" fmla="*/ 0 h 155"/>
              <a:gd name="T6" fmla="*/ 71438 w 45"/>
              <a:gd name="T7" fmla="*/ 0 h 155"/>
              <a:gd name="T8" fmla="*/ 42863 w 45"/>
              <a:gd name="T9" fmla="*/ 0 h 155"/>
              <a:gd name="T10" fmla="*/ 42863 w 45"/>
              <a:gd name="T11" fmla="*/ 0 h 155"/>
              <a:gd name="T12" fmla="*/ 0 w 45"/>
              <a:gd name="T13" fmla="*/ 2460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57" name="Rectangle 127"/>
          <p:cNvSpPr>
            <a:spLocks noChangeArrowheads="1"/>
          </p:cNvSpPr>
          <p:nvPr/>
        </p:nvSpPr>
        <p:spPr bwMode="auto">
          <a:xfrm>
            <a:off x="6462714" y="2747963"/>
            <a:ext cx="28575" cy="258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658" name="Freeform 128"/>
          <p:cNvSpPr>
            <a:spLocks/>
          </p:cNvSpPr>
          <p:nvPr/>
        </p:nvSpPr>
        <p:spPr bwMode="auto">
          <a:xfrm>
            <a:off x="8462964" y="5199063"/>
            <a:ext cx="14287" cy="12700"/>
          </a:xfrm>
          <a:custGeom>
            <a:avLst/>
            <a:gdLst>
              <a:gd name="T0" fmla="*/ 0 w 9"/>
              <a:gd name="T1" fmla="*/ 12700 h 8"/>
              <a:gd name="T2" fmla="*/ 14287 w 9"/>
              <a:gd name="T3" fmla="*/ 12700 h 8"/>
              <a:gd name="T4" fmla="*/ 14287 w 9"/>
              <a:gd name="T5" fmla="*/ 12700 h 8"/>
              <a:gd name="T6" fmla="*/ 14287 w 9"/>
              <a:gd name="T7" fmla="*/ 0 h 8"/>
              <a:gd name="T8" fmla="*/ 14287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12700 h 8"/>
              <a:gd name="T16" fmla="*/ 0 w 9"/>
              <a:gd name="T17" fmla="*/ 12700 h 8"/>
              <a:gd name="T18" fmla="*/ 0 w 9"/>
              <a:gd name="T19" fmla="*/ 12700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59" name="Freeform 129"/>
          <p:cNvSpPr>
            <a:spLocks/>
          </p:cNvSpPr>
          <p:nvPr/>
        </p:nvSpPr>
        <p:spPr bwMode="auto">
          <a:xfrm>
            <a:off x="8405813" y="5199064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60" name="Freeform 130"/>
          <p:cNvSpPr>
            <a:spLocks/>
          </p:cNvSpPr>
          <p:nvPr/>
        </p:nvSpPr>
        <p:spPr bwMode="auto">
          <a:xfrm>
            <a:off x="8405813" y="5199064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61" name="Freeform 131"/>
          <p:cNvSpPr>
            <a:spLocks/>
          </p:cNvSpPr>
          <p:nvPr/>
        </p:nvSpPr>
        <p:spPr bwMode="auto">
          <a:xfrm>
            <a:off x="8534400" y="2825750"/>
            <a:ext cx="114300" cy="311150"/>
          </a:xfrm>
          <a:custGeom>
            <a:avLst/>
            <a:gdLst>
              <a:gd name="T0" fmla="*/ 28575 w 72"/>
              <a:gd name="T1" fmla="*/ 0 h 196"/>
              <a:gd name="T2" fmla="*/ 0 w 72"/>
              <a:gd name="T3" fmla="*/ 12700 h 196"/>
              <a:gd name="T4" fmla="*/ 85725 w 72"/>
              <a:gd name="T5" fmla="*/ 311150 h 196"/>
              <a:gd name="T6" fmla="*/ 85725 w 72"/>
              <a:gd name="T7" fmla="*/ 298450 h 196"/>
              <a:gd name="T8" fmla="*/ 114300 w 72"/>
              <a:gd name="T9" fmla="*/ 298450 h 196"/>
              <a:gd name="T10" fmla="*/ 114300 w 72"/>
              <a:gd name="T11" fmla="*/ 298450 h 196"/>
              <a:gd name="T12" fmla="*/ 28575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62" name="Freeform 132"/>
          <p:cNvSpPr>
            <a:spLocks/>
          </p:cNvSpPr>
          <p:nvPr/>
        </p:nvSpPr>
        <p:spPr bwMode="auto">
          <a:xfrm>
            <a:off x="8620126" y="3124200"/>
            <a:ext cx="85725" cy="298450"/>
          </a:xfrm>
          <a:custGeom>
            <a:avLst/>
            <a:gdLst>
              <a:gd name="T0" fmla="*/ 28575 w 54"/>
              <a:gd name="T1" fmla="*/ 0 h 188"/>
              <a:gd name="T2" fmla="*/ 0 w 54"/>
              <a:gd name="T3" fmla="*/ 0 h 188"/>
              <a:gd name="T4" fmla="*/ 57150 w 54"/>
              <a:gd name="T5" fmla="*/ 298450 h 188"/>
              <a:gd name="T6" fmla="*/ 57150 w 54"/>
              <a:gd name="T7" fmla="*/ 298450 h 188"/>
              <a:gd name="T8" fmla="*/ 85725 w 54"/>
              <a:gd name="T9" fmla="*/ 298450 h 188"/>
              <a:gd name="T10" fmla="*/ 85725 w 54"/>
              <a:gd name="T11" fmla="*/ 298450 h 188"/>
              <a:gd name="T12" fmla="*/ 28575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63" name="Freeform 133"/>
          <p:cNvSpPr>
            <a:spLocks/>
          </p:cNvSpPr>
          <p:nvPr/>
        </p:nvSpPr>
        <p:spPr bwMode="auto">
          <a:xfrm>
            <a:off x="8677276" y="3422651"/>
            <a:ext cx="42863" cy="595313"/>
          </a:xfrm>
          <a:custGeom>
            <a:avLst/>
            <a:gdLst>
              <a:gd name="T0" fmla="*/ 28575 w 27"/>
              <a:gd name="T1" fmla="*/ 0 h 375"/>
              <a:gd name="T2" fmla="*/ 0 w 27"/>
              <a:gd name="T3" fmla="*/ 0 h 375"/>
              <a:gd name="T4" fmla="*/ 14288 w 27"/>
              <a:gd name="T5" fmla="*/ 595313 h 375"/>
              <a:gd name="T6" fmla="*/ 14288 w 27"/>
              <a:gd name="T7" fmla="*/ 595313 h 375"/>
              <a:gd name="T8" fmla="*/ 42863 w 27"/>
              <a:gd name="T9" fmla="*/ 595313 h 375"/>
              <a:gd name="T10" fmla="*/ 42863 w 27"/>
              <a:gd name="T11" fmla="*/ 595313 h 375"/>
              <a:gd name="T12" fmla="*/ 28575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64" name="Freeform 134"/>
          <p:cNvSpPr>
            <a:spLocks/>
          </p:cNvSpPr>
          <p:nvPr/>
        </p:nvSpPr>
        <p:spPr bwMode="auto">
          <a:xfrm>
            <a:off x="8620126" y="4017963"/>
            <a:ext cx="100013" cy="609600"/>
          </a:xfrm>
          <a:custGeom>
            <a:avLst/>
            <a:gdLst>
              <a:gd name="T0" fmla="*/ 100013 w 63"/>
              <a:gd name="T1" fmla="*/ 0 h 384"/>
              <a:gd name="T2" fmla="*/ 71438 w 63"/>
              <a:gd name="T3" fmla="*/ 0 h 384"/>
              <a:gd name="T4" fmla="*/ 0 w 63"/>
              <a:gd name="T5" fmla="*/ 596900 h 384"/>
              <a:gd name="T6" fmla="*/ 0 w 63"/>
              <a:gd name="T7" fmla="*/ 596900 h 384"/>
              <a:gd name="T8" fmla="*/ 28575 w 63"/>
              <a:gd name="T9" fmla="*/ 609600 h 384"/>
              <a:gd name="T10" fmla="*/ 28575 w 63"/>
              <a:gd name="T11" fmla="*/ 596900 h 384"/>
              <a:gd name="T12" fmla="*/ 10001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65" name="Freeform 135"/>
          <p:cNvSpPr>
            <a:spLocks/>
          </p:cNvSpPr>
          <p:nvPr/>
        </p:nvSpPr>
        <p:spPr bwMode="auto">
          <a:xfrm>
            <a:off x="8448676" y="4614863"/>
            <a:ext cx="200025" cy="596900"/>
          </a:xfrm>
          <a:custGeom>
            <a:avLst/>
            <a:gdLst>
              <a:gd name="T0" fmla="*/ 200025 w 126"/>
              <a:gd name="T1" fmla="*/ 12700 h 376"/>
              <a:gd name="T2" fmla="*/ 171450 w 126"/>
              <a:gd name="T3" fmla="*/ 0 h 376"/>
              <a:gd name="T4" fmla="*/ 0 w 126"/>
              <a:gd name="T5" fmla="*/ 584200 h 376"/>
              <a:gd name="T6" fmla="*/ 28575 w 126"/>
              <a:gd name="T7" fmla="*/ 596900 h 376"/>
              <a:gd name="T8" fmla="*/ 200025 w 126"/>
              <a:gd name="T9" fmla="*/ 12700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66" name="Oval 136"/>
          <p:cNvSpPr>
            <a:spLocks noChangeArrowheads="1"/>
          </p:cNvSpPr>
          <p:nvPr/>
        </p:nvSpPr>
        <p:spPr bwMode="auto">
          <a:xfrm>
            <a:off x="8148638" y="2592389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667" name="Oval 137"/>
          <p:cNvSpPr>
            <a:spLocks noChangeArrowheads="1"/>
          </p:cNvSpPr>
          <p:nvPr/>
        </p:nvSpPr>
        <p:spPr bwMode="auto">
          <a:xfrm>
            <a:off x="8148638" y="2593976"/>
            <a:ext cx="800100" cy="436563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668" name="Rectangle 138"/>
          <p:cNvSpPr>
            <a:spLocks noChangeArrowheads="1"/>
          </p:cNvSpPr>
          <p:nvPr/>
        </p:nvSpPr>
        <p:spPr bwMode="auto">
          <a:xfrm>
            <a:off x="8320089" y="2708275"/>
            <a:ext cx="40716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JFK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2669" name="Freeform 139"/>
          <p:cNvSpPr>
            <a:spLocks/>
          </p:cNvSpPr>
          <p:nvPr/>
        </p:nvSpPr>
        <p:spPr bwMode="auto">
          <a:xfrm>
            <a:off x="5948364" y="4964114"/>
            <a:ext cx="28575" cy="26987"/>
          </a:xfrm>
          <a:custGeom>
            <a:avLst/>
            <a:gdLst>
              <a:gd name="T0" fmla="*/ 14288 w 18"/>
              <a:gd name="T1" fmla="*/ 0 h 17"/>
              <a:gd name="T2" fmla="*/ 0 w 18"/>
              <a:gd name="T3" fmla="*/ 14287 h 17"/>
              <a:gd name="T4" fmla="*/ 14288 w 18"/>
              <a:gd name="T5" fmla="*/ 14287 h 17"/>
              <a:gd name="T6" fmla="*/ 14288 w 18"/>
              <a:gd name="T7" fmla="*/ 26987 h 17"/>
              <a:gd name="T8" fmla="*/ 28575 w 18"/>
              <a:gd name="T9" fmla="*/ 14287 h 17"/>
              <a:gd name="T10" fmla="*/ 28575 w 18"/>
              <a:gd name="T11" fmla="*/ 14287 h 17"/>
              <a:gd name="T12" fmla="*/ 28575 w 18"/>
              <a:gd name="T13" fmla="*/ 0 h 17"/>
              <a:gd name="T14" fmla="*/ 14288 w 18"/>
              <a:gd name="T15" fmla="*/ 0 h 17"/>
              <a:gd name="T16" fmla="*/ 14288 w 18"/>
              <a:gd name="T17" fmla="*/ 0 h 17"/>
              <a:gd name="T18" fmla="*/ 14288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70" name="Freeform 140"/>
          <p:cNvSpPr>
            <a:spLocks/>
          </p:cNvSpPr>
          <p:nvPr/>
        </p:nvSpPr>
        <p:spPr bwMode="auto">
          <a:xfrm>
            <a:off x="5819775" y="4822826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71" name="Freeform 141"/>
          <p:cNvSpPr>
            <a:spLocks/>
          </p:cNvSpPr>
          <p:nvPr/>
        </p:nvSpPr>
        <p:spPr bwMode="auto">
          <a:xfrm>
            <a:off x="5819775" y="4822826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72" name="Freeform 142"/>
          <p:cNvSpPr>
            <a:spLocks/>
          </p:cNvSpPr>
          <p:nvPr/>
        </p:nvSpPr>
        <p:spPr bwMode="auto">
          <a:xfrm>
            <a:off x="8034339" y="5626100"/>
            <a:ext cx="357187" cy="65088"/>
          </a:xfrm>
          <a:custGeom>
            <a:avLst/>
            <a:gdLst>
              <a:gd name="T0" fmla="*/ 357187 w 225"/>
              <a:gd name="T1" fmla="*/ 25400 h 41"/>
              <a:gd name="T2" fmla="*/ 357187 w 225"/>
              <a:gd name="T3" fmla="*/ 0 h 41"/>
              <a:gd name="T4" fmla="*/ 0 w 225"/>
              <a:gd name="T5" fmla="*/ 39688 h 41"/>
              <a:gd name="T6" fmla="*/ 0 w 225"/>
              <a:gd name="T7" fmla="*/ 39688 h 41"/>
              <a:gd name="T8" fmla="*/ 0 w 225"/>
              <a:gd name="T9" fmla="*/ 65088 h 41"/>
              <a:gd name="T10" fmla="*/ 0 w 225"/>
              <a:gd name="T11" fmla="*/ 65088 h 41"/>
              <a:gd name="T12" fmla="*/ 357187 w 225"/>
              <a:gd name="T13" fmla="*/ 25400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73" name="Freeform 143"/>
          <p:cNvSpPr>
            <a:spLocks/>
          </p:cNvSpPr>
          <p:nvPr/>
        </p:nvSpPr>
        <p:spPr bwMode="auto">
          <a:xfrm>
            <a:off x="7677150" y="5665788"/>
            <a:ext cx="357188" cy="25400"/>
          </a:xfrm>
          <a:custGeom>
            <a:avLst/>
            <a:gdLst>
              <a:gd name="T0" fmla="*/ 357188 w 225"/>
              <a:gd name="T1" fmla="*/ 25400 h 16"/>
              <a:gd name="T2" fmla="*/ 357188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25400 h 16"/>
              <a:gd name="T10" fmla="*/ 0 w 225"/>
              <a:gd name="T11" fmla="*/ 25400 h 16"/>
              <a:gd name="T12" fmla="*/ 357188 w 225"/>
              <a:gd name="T13" fmla="*/ 2540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74" name="Freeform 144"/>
          <p:cNvSpPr>
            <a:spLocks/>
          </p:cNvSpPr>
          <p:nvPr/>
        </p:nvSpPr>
        <p:spPr bwMode="auto">
          <a:xfrm>
            <a:off x="7334250" y="5626100"/>
            <a:ext cx="342900" cy="65088"/>
          </a:xfrm>
          <a:custGeom>
            <a:avLst/>
            <a:gdLst>
              <a:gd name="T0" fmla="*/ 342900 w 216"/>
              <a:gd name="T1" fmla="*/ 65088 h 41"/>
              <a:gd name="T2" fmla="*/ 342900 w 216"/>
              <a:gd name="T3" fmla="*/ 39688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25400 h 41"/>
              <a:gd name="T10" fmla="*/ 0 w 216"/>
              <a:gd name="T11" fmla="*/ 25400 h 41"/>
              <a:gd name="T12" fmla="*/ 342900 w 216"/>
              <a:gd name="T13" fmla="*/ 650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75" name="Freeform 145"/>
          <p:cNvSpPr>
            <a:spLocks/>
          </p:cNvSpPr>
          <p:nvPr/>
        </p:nvSpPr>
        <p:spPr bwMode="auto">
          <a:xfrm>
            <a:off x="7005638" y="5561014"/>
            <a:ext cx="328612" cy="90487"/>
          </a:xfrm>
          <a:custGeom>
            <a:avLst/>
            <a:gdLst>
              <a:gd name="T0" fmla="*/ 328612 w 207"/>
              <a:gd name="T1" fmla="*/ 90487 h 57"/>
              <a:gd name="T2" fmla="*/ 328612 w 207"/>
              <a:gd name="T3" fmla="*/ 65087 h 57"/>
              <a:gd name="T4" fmla="*/ 0 w 207"/>
              <a:gd name="T5" fmla="*/ 0 h 57"/>
              <a:gd name="T6" fmla="*/ 14287 w 207"/>
              <a:gd name="T7" fmla="*/ 0 h 57"/>
              <a:gd name="T8" fmla="*/ 0 w 207"/>
              <a:gd name="T9" fmla="*/ 26987 h 57"/>
              <a:gd name="T10" fmla="*/ 0 w 207"/>
              <a:gd name="T11" fmla="*/ 26987 h 57"/>
              <a:gd name="T12" fmla="*/ 328612 w 207"/>
              <a:gd name="T13" fmla="*/ 9048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76" name="Freeform 146"/>
          <p:cNvSpPr>
            <a:spLocks/>
          </p:cNvSpPr>
          <p:nvPr/>
        </p:nvSpPr>
        <p:spPr bwMode="auto">
          <a:xfrm>
            <a:off x="6705601" y="5457826"/>
            <a:ext cx="314325" cy="130175"/>
          </a:xfrm>
          <a:custGeom>
            <a:avLst/>
            <a:gdLst>
              <a:gd name="T0" fmla="*/ 300038 w 198"/>
              <a:gd name="T1" fmla="*/ 130175 h 82"/>
              <a:gd name="T2" fmla="*/ 314325 w 198"/>
              <a:gd name="T3" fmla="*/ 103188 h 82"/>
              <a:gd name="T4" fmla="*/ 14288 w 198"/>
              <a:gd name="T5" fmla="*/ 0 h 82"/>
              <a:gd name="T6" fmla="*/ 14288 w 198"/>
              <a:gd name="T7" fmla="*/ 0 h 82"/>
              <a:gd name="T8" fmla="*/ 0 w 198"/>
              <a:gd name="T9" fmla="*/ 25400 h 82"/>
              <a:gd name="T10" fmla="*/ 0 w 198"/>
              <a:gd name="T11" fmla="*/ 25400 h 82"/>
              <a:gd name="T12" fmla="*/ 300038 w 198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77" name="Freeform 147"/>
          <p:cNvSpPr>
            <a:spLocks/>
          </p:cNvSpPr>
          <p:nvPr/>
        </p:nvSpPr>
        <p:spPr bwMode="auto">
          <a:xfrm>
            <a:off x="6419850" y="5327651"/>
            <a:ext cx="300038" cy="155575"/>
          </a:xfrm>
          <a:custGeom>
            <a:avLst/>
            <a:gdLst>
              <a:gd name="T0" fmla="*/ 285750 w 189"/>
              <a:gd name="T1" fmla="*/ 155575 h 98"/>
              <a:gd name="T2" fmla="*/ 300038 w 189"/>
              <a:gd name="T3" fmla="*/ 130175 h 98"/>
              <a:gd name="T4" fmla="*/ 14288 w 189"/>
              <a:gd name="T5" fmla="*/ 0 h 98"/>
              <a:gd name="T6" fmla="*/ 14288 w 189"/>
              <a:gd name="T7" fmla="*/ 0 h 98"/>
              <a:gd name="T8" fmla="*/ 0 w 189"/>
              <a:gd name="T9" fmla="*/ 26988 h 98"/>
              <a:gd name="T10" fmla="*/ 0 w 189"/>
              <a:gd name="T11" fmla="*/ 26988 h 98"/>
              <a:gd name="T12" fmla="*/ 285750 w 189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78" name="Freeform 148"/>
          <p:cNvSpPr>
            <a:spLocks/>
          </p:cNvSpPr>
          <p:nvPr/>
        </p:nvSpPr>
        <p:spPr bwMode="auto">
          <a:xfrm>
            <a:off x="6162676" y="5159376"/>
            <a:ext cx="271463" cy="195263"/>
          </a:xfrm>
          <a:custGeom>
            <a:avLst/>
            <a:gdLst>
              <a:gd name="T0" fmla="*/ 257175 w 171"/>
              <a:gd name="T1" fmla="*/ 195263 h 123"/>
              <a:gd name="T2" fmla="*/ 271463 w 171"/>
              <a:gd name="T3" fmla="*/ 168275 h 123"/>
              <a:gd name="T4" fmla="*/ 28575 w 171"/>
              <a:gd name="T5" fmla="*/ 0 h 123"/>
              <a:gd name="T6" fmla="*/ 28575 w 171"/>
              <a:gd name="T7" fmla="*/ 12700 h 123"/>
              <a:gd name="T8" fmla="*/ 0 w 171"/>
              <a:gd name="T9" fmla="*/ 25400 h 123"/>
              <a:gd name="T10" fmla="*/ 14288 w 171"/>
              <a:gd name="T11" fmla="*/ 25400 h 123"/>
              <a:gd name="T12" fmla="*/ 257175 w 171"/>
              <a:gd name="T13" fmla="*/ 19526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79" name="Freeform 149"/>
          <p:cNvSpPr>
            <a:spLocks/>
          </p:cNvSpPr>
          <p:nvPr/>
        </p:nvSpPr>
        <p:spPr bwMode="auto">
          <a:xfrm>
            <a:off x="5948364" y="4964113"/>
            <a:ext cx="242887" cy="220662"/>
          </a:xfrm>
          <a:custGeom>
            <a:avLst/>
            <a:gdLst>
              <a:gd name="T0" fmla="*/ 214312 w 153"/>
              <a:gd name="T1" fmla="*/ 220662 h 139"/>
              <a:gd name="T2" fmla="*/ 242887 w 153"/>
              <a:gd name="T3" fmla="*/ 207962 h 139"/>
              <a:gd name="T4" fmla="*/ 28575 w 153"/>
              <a:gd name="T5" fmla="*/ 0 h 139"/>
              <a:gd name="T6" fmla="*/ 0 w 153"/>
              <a:gd name="T7" fmla="*/ 14287 h 139"/>
              <a:gd name="T8" fmla="*/ 214312 w 153"/>
              <a:gd name="T9" fmla="*/ 220662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2680" name="Oval 150"/>
          <p:cNvSpPr>
            <a:spLocks noChangeArrowheads="1"/>
          </p:cNvSpPr>
          <p:nvPr/>
        </p:nvSpPr>
        <p:spPr bwMode="auto">
          <a:xfrm>
            <a:off x="7991475" y="5418139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681" name="Oval 151"/>
          <p:cNvSpPr>
            <a:spLocks noChangeArrowheads="1"/>
          </p:cNvSpPr>
          <p:nvPr/>
        </p:nvSpPr>
        <p:spPr bwMode="auto">
          <a:xfrm>
            <a:off x="7991475" y="5421314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682" name="Rectangle 152"/>
          <p:cNvSpPr>
            <a:spLocks noChangeArrowheads="1"/>
          </p:cNvSpPr>
          <p:nvPr/>
        </p:nvSpPr>
        <p:spPr bwMode="auto">
          <a:xfrm>
            <a:off x="8134351" y="5521325"/>
            <a:ext cx="47448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MIA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2683" name="Oval 153"/>
          <p:cNvSpPr>
            <a:spLocks noChangeArrowheads="1"/>
          </p:cNvSpPr>
          <p:nvPr/>
        </p:nvSpPr>
        <p:spPr bwMode="auto">
          <a:xfrm>
            <a:off x="6076950" y="2085976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684" name="Oval 154"/>
          <p:cNvSpPr>
            <a:spLocks noChangeArrowheads="1"/>
          </p:cNvSpPr>
          <p:nvPr/>
        </p:nvSpPr>
        <p:spPr bwMode="auto">
          <a:xfrm>
            <a:off x="6076950" y="2089151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685" name="Rectangle 155"/>
          <p:cNvSpPr>
            <a:spLocks noChangeArrowheads="1"/>
          </p:cNvSpPr>
          <p:nvPr/>
        </p:nvSpPr>
        <p:spPr bwMode="auto">
          <a:xfrm>
            <a:off x="6191250" y="2201863"/>
            <a:ext cx="51456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ORD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2686" name="Oval 156"/>
          <p:cNvSpPr>
            <a:spLocks noChangeArrowheads="1"/>
          </p:cNvSpPr>
          <p:nvPr/>
        </p:nvSpPr>
        <p:spPr bwMode="auto">
          <a:xfrm>
            <a:off x="2647950" y="4667250"/>
            <a:ext cx="800100" cy="4397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687" name="Oval 157"/>
          <p:cNvSpPr>
            <a:spLocks noChangeArrowheads="1"/>
          </p:cNvSpPr>
          <p:nvPr/>
        </p:nvSpPr>
        <p:spPr bwMode="auto">
          <a:xfrm>
            <a:off x="2647950" y="4668838"/>
            <a:ext cx="800100" cy="436562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688" name="Rectangle 158"/>
          <p:cNvSpPr>
            <a:spLocks noChangeArrowheads="1"/>
          </p:cNvSpPr>
          <p:nvPr/>
        </p:nvSpPr>
        <p:spPr bwMode="auto">
          <a:xfrm>
            <a:off x="2776538" y="4783138"/>
            <a:ext cx="50174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LAX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2689" name="Oval 159"/>
          <p:cNvSpPr>
            <a:spLocks noChangeArrowheads="1"/>
          </p:cNvSpPr>
          <p:nvPr/>
        </p:nvSpPr>
        <p:spPr bwMode="auto">
          <a:xfrm>
            <a:off x="5119689" y="4419601"/>
            <a:ext cx="814387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690" name="Oval 160"/>
          <p:cNvSpPr>
            <a:spLocks noChangeArrowheads="1"/>
          </p:cNvSpPr>
          <p:nvPr/>
        </p:nvSpPr>
        <p:spPr bwMode="auto">
          <a:xfrm>
            <a:off x="5119689" y="4422776"/>
            <a:ext cx="814387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691" name="Rectangle 161"/>
          <p:cNvSpPr>
            <a:spLocks noChangeArrowheads="1"/>
          </p:cNvSpPr>
          <p:nvPr/>
        </p:nvSpPr>
        <p:spPr bwMode="auto">
          <a:xfrm>
            <a:off x="5233989" y="4537075"/>
            <a:ext cx="54181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DFW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2692" name="Oval 162"/>
          <p:cNvSpPr>
            <a:spLocks noChangeArrowheads="1"/>
          </p:cNvSpPr>
          <p:nvPr/>
        </p:nvSpPr>
        <p:spPr bwMode="auto">
          <a:xfrm>
            <a:off x="2462213" y="3370264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693" name="Oval 163"/>
          <p:cNvSpPr>
            <a:spLocks noChangeArrowheads="1"/>
          </p:cNvSpPr>
          <p:nvPr/>
        </p:nvSpPr>
        <p:spPr bwMode="auto">
          <a:xfrm>
            <a:off x="2462213" y="3373439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694" name="Rectangle 164"/>
          <p:cNvSpPr>
            <a:spLocks noChangeArrowheads="1"/>
          </p:cNvSpPr>
          <p:nvPr/>
        </p:nvSpPr>
        <p:spPr bwMode="auto">
          <a:xfrm>
            <a:off x="2605089" y="3486150"/>
            <a:ext cx="44884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SFO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2695" name="Rectangle 165"/>
          <p:cNvSpPr>
            <a:spLocks noChangeArrowheads="1"/>
          </p:cNvSpPr>
          <p:nvPr/>
        </p:nvSpPr>
        <p:spPr bwMode="auto">
          <a:xfrm>
            <a:off x="2390775" y="2890838"/>
            <a:ext cx="400050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696" name="Rectangle 166"/>
          <p:cNvSpPr>
            <a:spLocks noChangeArrowheads="1"/>
          </p:cNvSpPr>
          <p:nvPr/>
        </p:nvSpPr>
        <p:spPr bwMode="auto">
          <a:xfrm>
            <a:off x="2362201" y="2916239"/>
            <a:ext cx="385763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697" name="Rectangle 167"/>
          <p:cNvSpPr>
            <a:spLocks noChangeArrowheads="1"/>
          </p:cNvSpPr>
          <p:nvPr/>
        </p:nvSpPr>
        <p:spPr bwMode="auto">
          <a:xfrm>
            <a:off x="2362201" y="2917826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698" name="Rectangle 168"/>
          <p:cNvSpPr>
            <a:spLocks noChangeArrowheads="1"/>
          </p:cNvSpPr>
          <p:nvPr/>
        </p:nvSpPr>
        <p:spPr bwMode="auto">
          <a:xfrm>
            <a:off x="2433638" y="2878138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2699" name="Rectangle 169"/>
          <p:cNvSpPr>
            <a:spLocks noChangeArrowheads="1"/>
          </p:cNvSpPr>
          <p:nvPr/>
        </p:nvSpPr>
        <p:spPr bwMode="auto">
          <a:xfrm>
            <a:off x="2576513" y="3033713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2700" name="Rectangle 170"/>
          <p:cNvSpPr>
            <a:spLocks noChangeArrowheads="1"/>
          </p:cNvSpPr>
          <p:nvPr/>
        </p:nvSpPr>
        <p:spPr bwMode="auto">
          <a:xfrm>
            <a:off x="2405063" y="5199063"/>
            <a:ext cx="400050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701" name="Rectangle 171"/>
          <p:cNvSpPr>
            <a:spLocks noChangeArrowheads="1"/>
          </p:cNvSpPr>
          <p:nvPr/>
        </p:nvSpPr>
        <p:spPr bwMode="auto">
          <a:xfrm>
            <a:off x="2376488" y="522446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702" name="Rectangle 172"/>
          <p:cNvSpPr>
            <a:spLocks noChangeArrowheads="1"/>
          </p:cNvSpPr>
          <p:nvPr/>
        </p:nvSpPr>
        <p:spPr bwMode="auto">
          <a:xfrm>
            <a:off x="2376488" y="5226051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703" name="Rectangle 173"/>
          <p:cNvSpPr>
            <a:spLocks noChangeArrowheads="1"/>
          </p:cNvSpPr>
          <p:nvPr/>
        </p:nvSpPr>
        <p:spPr bwMode="auto">
          <a:xfrm>
            <a:off x="2447925" y="518636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2704" name="Rectangle 174"/>
          <p:cNvSpPr>
            <a:spLocks noChangeArrowheads="1"/>
          </p:cNvSpPr>
          <p:nvPr/>
        </p:nvSpPr>
        <p:spPr bwMode="auto">
          <a:xfrm>
            <a:off x="2590800" y="5341938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2705" name="Rectangle 175"/>
          <p:cNvSpPr>
            <a:spLocks noChangeArrowheads="1"/>
          </p:cNvSpPr>
          <p:nvPr/>
        </p:nvSpPr>
        <p:spPr bwMode="auto">
          <a:xfrm>
            <a:off x="5176838" y="4978400"/>
            <a:ext cx="400050" cy="3619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706" name="Rectangle 176"/>
          <p:cNvSpPr>
            <a:spLocks noChangeArrowheads="1"/>
          </p:cNvSpPr>
          <p:nvPr/>
        </p:nvSpPr>
        <p:spPr bwMode="auto">
          <a:xfrm>
            <a:off x="5133975" y="5003800"/>
            <a:ext cx="400050" cy="363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707" name="Rectangle 177"/>
          <p:cNvSpPr>
            <a:spLocks noChangeArrowheads="1"/>
          </p:cNvSpPr>
          <p:nvPr/>
        </p:nvSpPr>
        <p:spPr bwMode="auto">
          <a:xfrm>
            <a:off x="5133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708" name="Rectangle 178"/>
          <p:cNvSpPr>
            <a:spLocks noChangeArrowheads="1"/>
          </p:cNvSpPr>
          <p:nvPr/>
        </p:nvSpPr>
        <p:spPr bwMode="auto">
          <a:xfrm>
            <a:off x="5219700" y="4978400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2709" name="Rectangle 179"/>
          <p:cNvSpPr>
            <a:spLocks noChangeArrowheads="1"/>
          </p:cNvSpPr>
          <p:nvPr/>
        </p:nvSpPr>
        <p:spPr bwMode="auto">
          <a:xfrm>
            <a:off x="5362575" y="512127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2710" name="Rectangle 180"/>
          <p:cNvSpPr>
            <a:spLocks noChangeArrowheads="1"/>
          </p:cNvSpPr>
          <p:nvPr/>
        </p:nvSpPr>
        <p:spPr bwMode="auto">
          <a:xfrm>
            <a:off x="7034213" y="2112963"/>
            <a:ext cx="385762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711" name="Rectangle 181"/>
          <p:cNvSpPr>
            <a:spLocks noChangeArrowheads="1"/>
          </p:cNvSpPr>
          <p:nvPr/>
        </p:nvSpPr>
        <p:spPr bwMode="auto">
          <a:xfrm>
            <a:off x="6991351" y="2138364"/>
            <a:ext cx="385763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712" name="Rectangle 182"/>
          <p:cNvSpPr>
            <a:spLocks noChangeArrowheads="1"/>
          </p:cNvSpPr>
          <p:nvPr/>
        </p:nvSpPr>
        <p:spPr bwMode="auto">
          <a:xfrm>
            <a:off x="6991351" y="2139951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713" name="Rectangle 183"/>
          <p:cNvSpPr>
            <a:spLocks noChangeArrowheads="1"/>
          </p:cNvSpPr>
          <p:nvPr/>
        </p:nvSpPr>
        <p:spPr bwMode="auto">
          <a:xfrm>
            <a:off x="7062788" y="210026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2714" name="Rectangle 184"/>
          <p:cNvSpPr>
            <a:spLocks noChangeArrowheads="1"/>
          </p:cNvSpPr>
          <p:nvPr/>
        </p:nvSpPr>
        <p:spPr bwMode="auto">
          <a:xfrm>
            <a:off x="7205663" y="2255838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2715" name="Rectangle 185"/>
          <p:cNvSpPr>
            <a:spLocks noChangeArrowheads="1"/>
          </p:cNvSpPr>
          <p:nvPr/>
        </p:nvSpPr>
        <p:spPr bwMode="auto">
          <a:xfrm>
            <a:off x="7920038" y="5962650"/>
            <a:ext cx="400050" cy="3635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716" name="Rectangle 186"/>
          <p:cNvSpPr>
            <a:spLocks noChangeArrowheads="1"/>
          </p:cNvSpPr>
          <p:nvPr/>
        </p:nvSpPr>
        <p:spPr bwMode="auto">
          <a:xfrm>
            <a:off x="7877175" y="6002338"/>
            <a:ext cx="400050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717" name="Rectangle 187"/>
          <p:cNvSpPr>
            <a:spLocks noChangeArrowheads="1"/>
          </p:cNvSpPr>
          <p:nvPr/>
        </p:nvSpPr>
        <p:spPr bwMode="auto">
          <a:xfrm>
            <a:off x="7877175" y="6003926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718" name="Rectangle 188"/>
          <p:cNvSpPr>
            <a:spLocks noChangeArrowheads="1"/>
          </p:cNvSpPr>
          <p:nvPr/>
        </p:nvSpPr>
        <p:spPr bwMode="auto">
          <a:xfrm>
            <a:off x="7948613" y="5964238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2719" name="Rectangle 189"/>
          <p:cNvSpPr>
            <a:spLocks noChangeArrowheads="1"/>
          </p:cNvSpPr>
          <p:nvPr/>
        </p:nvSpPr>
        <p:spPr bwMode="auto">
          <a:xfrm>
            <a:off x="8105775" y="610552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2720" name="Rectangle 190"/>
          <p:cNvSpPr>
            <a:spLocks noChangeArrowheads="1"/>
          </p:cNvSpPr>
          <p:nvPr/>
        </p:nvSpPr>
        <p:spPr bwMode="auto">
          <a:xfrm>
            <a:off x="8963026" y="3019425"/>
            <a:ext cx="385763" cy="3635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721" name="Rectangle 191"/>
          <p:cNvSpPr>
            <a:spLocks noChangeArrowheads="1"/>
          </p:cNvSpPr>
          <p:nvPr/>
        </p:nvSpPr>
        <p:spPr bwMode="auto">
          <a:xfrm>
            <a:off x="8920163" y="305911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722" name="Rectangle 192"/>
          <p:cNvSpPr>
            <a:spLocks noChangeArrowheads="1"/>
          </p:cNvSpPr>
          <p:nvPr/>
        </p:nvSpPr>
        <p:spPr bwMode="auto">
          <a:xfrm>
            <a:off x="8920163" y="3060701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2723" name="Rectangle 193"/>
          <p:cNvSpPr>
            <a:spLocks noChangeArrowheads="1"/>
          </p:cNvSpPr>
          <p:nvPr/>
        </p:nvSpPr>
        <p:spPr bwMode="auto">
          <a:xfrm>
            <a:off x="8991600" y="302101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2724" name="Rectangle 194"/>
          <p:cNvSpPr>
            <a:spLocks noChangeArrowheads="1"/>
          </p:cNvSpPr>
          <p:nvPr/>
        </p:nvSpPr>
        <p:spPr bwMode="auto">
          <a:xfrm>
            <a:off x="9134475" y="3162300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altLang="en-US" b="1">
              <a:latin typeface="Times" panose="02020603050405020304" pitchFamily="18" charset="0"/>
            </a:endParaRPr>
          </a:p>
        </p:txBody>
      </p:sp>
      <p:pic>
        <p:nvPicPr>
          <p:cNvPr id="22725" name="Picture 1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913" y="12192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726" name="AutoShape 196"/>
          <p:cNvCxnSpPr>
            <a:cxnSpLocks noChangeShapeType="1"/>
            <a:stCxn id="22681" idx="1"/>
            <a:endCxn id="22684" idx="5"/>
          </p:cNvCxnSpPr>
          <p:nvPr/>
        </p:nvCxnSpPr>
        <p:spPr bwMode="auto">
          <a:xfrm rot="5400000" flipH="1">
            <a:off x="5950744" y="3298032"/>
            <a:ext cx="2967038" cy="1349375"/>
          </a:xfrm>
          <a:prstGeom prst="curvedConnector3">
            <a:avLst>
              <a:gd name="adj1" fmla="val 49972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727" name="AutoShape 197"/>
          <p:cNvCxnSpPr>
            <a:cxnSpLocks noChangeShapeType="1"/>
            <a:stCxn id="22681" idx="3"/>
            <a:endCxn id="22693" idx="2"/>
          </p:cNvCxnSpPr>
          <p:nvPr/>
        </p:nvCxnSpPr>
        <p:spPr bwMode="auto">
          <a:xfrm rot="16200000" flipV="1">
            <a:off x="4156075" y="1868488"/>
            <a:ext cx="2230438" cy="5675312"/>
          </a:xfrm>
          <a:prstGeom prst="curvedConnector4">
            <a:avLst>
              <a:gd name="adj1" fmla="val -25125"/>
              <a:gd name="adj2" fmla="val 10883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728" name="AutoShape 198"/>
          <p:cNvCxnSpPr>
            <a:cxnSpLocks noChangeShapeType="1"/>
            <a:stCxn id="22667" idx="3"/>
            <a:endCxn id="22687" idx="7"/>
          </p:cNvCxnSpPr>
          <p:nvPr/>
        </p:nvCxnSpPr>
        <p:spPr bwMode="auto">
          <a:xfrm rot="5400000">
            <a:off x="4944269" y="1381919"/>
            <a:ext cx="1708150" cy="493553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729" name="AutoShape 199"/>
          <p:cNvCxnSpPr>
            <a:cxnSpLocks noChangeShapeType="1"/>
            <a:stCxn id="22667" idx="2"/>
            <a:endCxn id="22684" idx="5"/>
          </p:cNvCxnSpPr>
          <p:nvPr/>
        </p:nvCxnSpPr>
        <p:spPr bwMode="auto">
          <a:xfrm rot="10800000">
            <a:off x="6759575" y="2489200"/>
            <a:ext cx="1360488" cy="3238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730" name="AutoShape 200"/>
          <p:cNvCxnSpPr>
            <a:cxnSpLocks noChangeShapeType="1"/>
            <a:stCxn id="22687" idx="7"/>
            <a:endCxn id="22690" idx="2"/>
          </p:cNvCxnSpPr>
          <p:nvPr/>
        </p:nvCxnSpPr>
        <p:spPr bwMode="auto">
          <a:xfrm rot="16200000">
            <a:off x="4179094" y="3791744"/>
            <a:ext cx="63500" cy="1760538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731" name="AutoShape 201"/>
          <p:cNvCxnSpPr>
            <a:cxnSpLocks noChangeShapeType="1"/>
            <a:stCxn id="22532" idx="2"/>
            <a:endCxn id="22692" idx="7"/>
          </p:cNvCxnSpPr>
          <p:nvPr/>
        </p:nvCxnSpPr>
        <p:spPr bwMode="auto">
          <a:xfrm rot="10800000" flipV="1">
            <a:off x="3144838" y="1724026"/>
            <a:ext cx="5561012" cy="1711325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732" name="AutoShape 202"/>
          <p:cNvCxnSpPr>
            <a:cxnSpLocks noChangeShapeType="1"/>
            <a:stCxn id="22532" idx="6"/>
            <a:endCxn id="22686" idx="5"/>
          </p:cNvCxnSpPr>
          <p:nvPr/>
        </p:nvCxnSpPr>
        <p:spPr bwMode="auto">
          <a:xfrm flipH="1">
            <a:off x="3330576" y="1724026"/>
            <a:ext cx="6232525" cy="3317875"/>
          </a:xfrm>
          <a:prstGeom prst="curvedConnector4">
            <a:avLst>
              <a:gd name="adj1" fmla="val -7264"/>
              <a:gd name="adj2" fmla="val 115597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733" name="AutoShape 203"/>
          <p:cNvCxnSpPr>
            <a:cxnSpLocks noChangeShapeType="1"/>
            <a:stCxn id="22739" idx="2"/>
            <a:endCxn id="22690" idx="7"/>
          </p:cNvCxnSpPr>
          <p:nvPr/>
        </p:nvCxnSpPr>
        <p:spPr bwMode="auto">
          <a:xfrm flipH="1">
            <a:off x="5815013" y="1724026"/>
            <a:ext cx="2919412" cy="273367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734" name="AutoShape 204"/>
          <p:cNvCxnSpPr>
            <a:cxnSpLocks noChangeShapeType="1"/>
            <a:stCxn id="22739" idx="1"/>
            <a:endCxn id="22684" idx="7"/>
          </p:cNvCxnSpPr>
          <p:nvPr/>
        </p:nvCxnSpPr>
        <p:spPr bwMode="auto">
          <a:xfrm rot="16200000" flipH="1" flipV="1">
            <a:off x="7527926" y="800101"/>
            <a:ext cx="555625" cy="2092325"/>
          </a:xfrm>
          <a:prstGeom prst="curvedConnector3">
            <a:avLst>
              <a:gd name="adj1" fmla="val -18005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735" name="Group 205"/>
          <p:cNvGrpSpPr>
            <a:grpSpLocks/>
          </p:cNvGrpSpPr>
          <p:nvPr/>
        </p:nvGrpSpPr>
        <p:grpSpPr bwMode="auto">
          <a:xfrm>
            <a:off x="8734425" y="1503364"/>
            <a:ext cx="800100" cy="439737"/>
            <a:chOff x="4542" y="947"/>
            <a:chExt cx="504" cy="277"/>
          </a:xfrm>
        </p:grpSpPr>
        <p:sp>
          <p:nvSpPr>
            <p:cNvPr id="22739" name="Oval 206"/>
            <p:cNvSpPr>
              <a:spLocks noChangeArrowheads="1"/>
            </p:cNvSpPr>
            <p:nvPr/>
          </p:nvSpPr>
          <p:spPr bwMode="auto">
            <a:xfrm>
              <a:off x="4542" y="947"/>
              <a:ext cx="504" cy="27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22740" name="Rectangle 207"/>
            <p:cNvSpPr>
              <a:spLocks noChangeArrowheads="1"/>
            </p:cNvSpPr>
            <p:nvPr/>
          </p:nvSpPr>
          <p:spPr bwMode="auto">
            <a:xfrm>
              <a:off x="4655" y="1002"/>
              <a:ext cx="29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en-US" sz="1900">
                  <a:solidFill>
                    <a:srgbClr val="0000FF"/>
                  </a:solidFill>
                  <a:latin typeface="Times New Roman" panose="02020603050405020304" pitchFamily="18" charset="0"/>
                </a:rPr>
                <a:t>BOS</a:t>
              </a:r>
              <a:endParaRPr lang="en-US" altLang="en-US" b="1">
                <a:latin typeface="Times" panose="02020603050405020304" pitchFamily="18" charset="0"/>
              </a:endParaRPr>
            </a:p>
          </p:txBody>
        </p:sp>
      </p:grpSp>
      <p:cxnSp>
        <p:nvCxnSpPr>
          <p:cNvPr id="22736" name="AutoShape 209"/>
          <p:cNvCxnSpPr>
            <a:cxnSpLocks noChangeShapeType="1"/>
          </p:cNvCxnSpPr>
          <p:nvPr/>
        </p:nvCxnSpPr>
        <p:spPr bwMode="auto">
          <a:xfrm rot="16200000" flipH="1" flipV="1">
            <a:off x="3917950" y="1068388"/>
            <a:ext cx="1220788" cy="3332162"/>
          </a:xfrm>
          <a:prstGeom prst="curvedConnector3">
            <a:avLst>
              <a:gd name="adj1" fmla="val -2158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737" name="AutoShape 210"/>
          <p:cNvCxnSpPr>
            <a:cxnSpLocks noChangeShapeType="1"/>
          </p:cNvCxnSpPr>
          <p:nvPr/>
        </p:nvCxnSpPr>
        <p:spPr bwMode="auto">
          <a:xfrm flipH="1" flipV="1">
            <a:off x="2862264" y="3836989"/>
            <a:ext cx="185737" cy="80327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738" name="AutoShape 202"/>
          <p:cNvCxnSpPr>
            <a:cxnSpLocks noChangeShapeType="1"/>
          </p:cNvCxnSpPr>
          <p:nvPr/>
        </p:nvCxnSpPr>
        <p:spPr bwMode="auto">
          <a:xfrm rot="5400000">
            <a:off x="3666332" y="2242345"/>
            <a:ext cx="2309813" cy="2746375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4312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Floyd-Warshall, Conclusion</a:t>
            </a:r>
          </a:p>
        </p:txBody>
      </p:sp>
      <p:sp>
        <p:nvSpPr>
          <p:cNvPr id="23555" name="Slide Number Placeholder 6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083FC4A-8C86-451F-A313-DB4E05A9908E}" type="slidenum">
              <a:rPr lang="en-US" altLang="lv-LV" sz="1400"/>
              <a:pPr eaLnBrk="1" hangingPunct="1"/>
              <a:t>66</a:t>
            </a:fld>
            <a:endParaRPr lang="en-US" altLang="lv-LV" sz="1400"/>
          </a:p>
        </p:txBody>
      </p:sp>
      <p:sp>
        <p:nvSpPr>
          <p:cNvPr id="23556" name="Oval 1026"/>
          <p:cNvSpPr>
            <a:spLocks noChangeArrowheads="1"/>
          </p:cNvSpPr>
          <p:nvPr/>
        </p:nvSpPr>
        <p:spPr bwMode="auto">
          <a:xfrm>
            <a:off x="8734425" y="1504951"/>
            <a:ext cx="800100" cy="43656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558" name="Freeform 1028"/>
          <p:cNvSpPr>
            <a:spLocks/>
          </p:cNvSpPr>
          <p:nvPr/>
        </p:nvSpPr>
        <p:spPr bwMode="auto">
          <a:xfrm>
            <a:off x="5834064" y="2384425"/>
            <a:ext cx="28575" cy="25400"/>
          </a:xfrm>
          <a:custGeom>
            <a:avLst/>
            <a:gdLst>
              <a:gd name="T0" fmla="*/ 28575 w 18"/>
              <a:gd name="T1" fmla="*/ 0 h 16"/>
              <a:gd name="T2" fmla="*/ 14288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12700 h 16"/>
              <a:gd name="T10" fmla="*/ 0 w 18"/>
              <a:gd name="T11" fmla="*/ 25400 h 16"/>
              <a:gd name="T12" fmla="*/ 14288 w 18"/>
              <a:gd name="T13" fmla="*/ 25400 h 16"/>
              <a:gd name="T14" fmla="*/ 28575 w 18"/>
              <a:gd name="T15" fmla="*/ 12700 h 16"/>
              <a:gd name="T16" fmla="*/ 28575 w 18"/>
              <a:gd name="T17" fmla="*/ 0 h 16"/>
              <a:gd name="T18" fmla="*/ 28575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59" name="Freeform 1029"/>
          <p:cNvSpPr>
            <a:spLocks/>
          </p:cNvSpPr>
          <p:nvPr/>
        </p:nvSpPr>
        <p:spPr bwMode="auto">
          <a:xfrm>
            <a:off x="5834063" y="2319339"/>
            <a:ext cx="214312" cy="130175"/>
          </a:xfrm>
          <a:custGeom>
            <a:avLst/>
            <a:gdLst>
              <a:gd name="T0" fmla="*/ 14287 w 135"/>
              <a:gd name="T1" fmla="*/ 77787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7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60" name="Freeform 1030"/>
          <p:cNvSpPr>
            <a:spLocks/>
          </p:cNvSpPr>
          <p:nvPr/>
        </p:nvSpPr>
        <p:spPr bwMode="auto">
          <a:xfrm>
            <a:off x="5834063" y="2319339"/>
            <a:ext cx="214312" cy="130175"/>
          </a:xfrm>
          <a:custGeom>
            <a:avLst/>
            <a:gdLst>
              <a:gd name="T0" fmla="*/ 14287 w 135"/>
              <a:gd name="T1" fmla="*/ 77787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7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61" name="Freeform 1031"/>
          <p:cNvSpPr>
            <a:spLocks/>
          </p:cNvSpPr>
          <p:nvPr/>
        </p:nvSpPr>
        <p:spPr bwMode="auto">
          <a:xfrm>
            <a:off x="3033714" y="4549775"/>
            <a:ext cx="242887" cy="363538"/>
          </a:xfrm>
          <a:custGeom>
            <a:avLst/>
            <a:gdLst>
              <a:gd name="T0" fmla="*/ 0 w 153"/>
              <a:gd name="T1" fmla="*/ 350838 h 229"/>
              <a:gd name="T2" fmla="*/ 28575 w 153"/>
              <a:gd name="T3" fmla="*/ 363538 h 229"/>
              <a:gd name="T4" fmla="*/ 242887 w 153"/>
              <a:gd name="T5" fmla="*/ 12700 h 229"/>
              <a:gd name="T6" fmla="*/ 242887 w 153"/>
              <a:gd name="T7" fmla="*/ 12700 h 229"/>
              <a:gd name="T8" fmla="*/ 214312 w 153"/>
              <a:gd name="T9" fmla="*/ 0 h 229"/>
              <a:gd name="T10" fmla="*/ 214312 w 153"/>
              <a:gd name="T11" fmla="*/ 0 h 229"/>
              <a:gd name="T12" fmla="*/ 0 w 153"/>
              <a:gd name="T13" fmla="*/ 350838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62" name="Freeform 1032"/>
          <p:cNvSpPr>
            <a:spLocks/>
          </p:cNvSpPr>
          <p:nvPr/>
        </p:nvSpPr>
        <p:spPr bwMode="auto">
          <a:xfrm>
            <a:off x="3248025" y="4186239"/>
            <a:ext cx="285750" cy="376237"/>
          </a:xfrm>
          <a:custGeom>
            <a:avLst/>
            <a:gdLst>
              <a:gd name="T0" fmla="*/ 0 w 180"/>
              <a:gd name="T1" fmla="*/ 363537 h 237"/>
              <a:gd name="T2" fmla="*/ 28575 w 180"/>
              <a:gd name="T3" fmla="*/ 376237 h 237"/>
              <a:gd name="T4" fmla="*/ 285750 w 180"/>
              <a:gd name="T5" fmla="*/ 14287 h 237"/>
              <a:gd name="T6" fmla="*/ 285750 w 180"/>
              <a:gd name="T7" fmla="*/ 14287 h 237"/>
              <a:gd name="T8" fmla="*/ 257175 w 180"/>
              <a:gd name="T9" fmla="*/ 0 h 237"/>
              <a:gd name="T10" fmla="*/ 257175 w 180"/>
              <a:gd name="T11" fmla="*/ 0 h 237"/>
              <a:gd name="T12" fmla="*/ 0 w 180"/>
              <a:gd name="T13" fmla="*/ 363537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63" name="Freeform 1033"/>
          <p:cNvSpPr>
            <a:spLocks/>
          </p:cNvSpPr>
          <p:nvPr/>
        </p:nvSpPr>
        <p:spPr bwMode="auto">
          <a:xfrm>
            <a:off x="3505200" y="3824289"/>
            <a:ext cx="342900" cy="376237"/>
          </a:xfrm>
          <a:custGeom>
            <a:avLst/>
            <a:gdLst>
              <a:gd name="T0" fmla="*/ 0 w 216"/>
              <a:gd name="T1" fmla="*/ 361950 h 237"/>
              <a:gd name="T2" fmla="*/ 28575 w 216"/>
              <a:gd name="T3" fmla="*/ 376237 h 237"/>
              <a:gd name="T4" fmla="*/ 342900 w 216"/>
              <a:gd name="T5" fmla="*/ 12700 h 237"/>
              <a:gd name="T6" fmla="*/ 342900 w 216"/>
              <a:gd name="T7" fmla="*/ 12700 h 237"/>
              <a:gd name="T8" fmla="*/ 314325 w 216"/>
              <a:gd name="T9" fmla="*/ 0 h 237"/>
              <a:gd name="T10" fmla="*/ 314325 w 216"/>
              <a:gd name="T11" fmla="*/ 0 h 237"/>
              <a:gd name="T12" fmla="*/ 0 w 216"/>
              <a:gd name="T13" fmla="*/ 361950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64" name="Freeform 1034"/>
          <p:cNvSpPr>
            <a:spLocks/>
          </p:cNvSpPr>
          <p:nvPr/>
        </p:nvSpPr>
        <p:spPr bwMode="auto">
          <a:xfrm>
            <a:off x="3819526" y="3448050"/>
            <a:ext cx="385763" cy="388938"/>
          </a:xfrm>
          <a:custGeom>
            <a:avLst/>
            <a:gdLst>
              <a:gd name="T0" fmla="*/ 0 w 243"/>
              <a:gd name="T1" fmla="*/ 376238 h 245"/>
              <a:gd name="T2" fmla="*/ 28575 w 243"/>
              <a:gd name="T3" fmla="*/ 388938 h 245"/>
              <a:gd name="T4" fmla="*/ 385763 w 243"/>
              <a:gd name="T5" fmla="*/ 25400 h 245"/>
              <a:gd name="T6" fmla="*/ 385763 w 243"/>
              <a:gd name="T7" fmla="*/ 25400 h 245"/>
              <a:gd name="T8" fmla="*/ 371475 w 243"/>
              <a:gd name="T9" fmla="*/ 0 h 245"/>
              <a:gd name="T10" fmla="*/ 357188 w 243"/>
              <a:gd name="T11" fmla="*/ 12700 h 245"/>
              <a:gd name="T12" fmla="*/ 0 w 243"/>
              <a:gd name="T13" fmla="*/ 376238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65" name="Freeform 1035"/>
          <p:cNvSpPr>
            <a:spLocks/>
          </p:cNvSpPr>
          <p:nvPr/>
        </p:nvSpPr>
        <p:spPr bwMode="auto">
          <a:xfrm>
            <a:off x="4191001" y="3124200"/>
            <a:ext cx="385763" cy="349250"/>
          </a:xfrm>
          <a:custGeom>
            <a:avLst/>
            <a:gdLst>
              <a:gd name="T0" fmla="*/ 0 w 243"/>
              <a:gd name="T1" fmla="*/ 323850 h 220"/>
              <a:gd name="T2" fmla="*/ 14288 w 243"/>
              <a:gd name="T3" fmla="*/ 349250 h 220"/>
              <a:gd name="T4" fmla="*/ 385763 w 243"/>
              <a:gd name="T5" fmla="*/ 25400 h 220"/>
              <a:gd name="T6" fmla="*/ 385763 w 243"/>
              <a:gd name="T7" fmla="*/ 25400 h 220"/>
              <a:gd name="T8" fmla="*/ 371475 w 243"/>
              <a:gd name="T9" fmla="*/ 0 h 220"/>
              <a:gd name="T10" fmla="*/ 371475 w 243"/>
              <a:gd name="T11" fmla="*/ 0 h 220"/>
              <a:gd name="T12" fmla="*/ 0 w 243"/>
              <a:gd name="T13" fmla="*/ 323850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66" name="Freeform 1036"/>
          <p:cNvSpPr>
            <a:spLocks/>
          </p:cNvSpPr>
          <p:nvPr/>
        </p:nvSpPr>
        <p:spPr bwMode="auto">
          <a:xfrm>
            <a:off x="4562476" y="2825750"/>
            <a:ext cx="428625" cy="323850"/>
          </a:xfrm>
          <a:custGeom>
            <a:avLst/>
            <a:gdLst>
              <a:gd name="T0" fmla="*/ 0 w 270"/>
              <a:gd name="T1" fmla="*/ 298450 h 204"/>
              <a:gd name="T2" fmla="*/ 14287 w 270"/>
              <a:gd name="T3" fmla="*/ 323850 h 204"/>
              <a:gd name="T4" fmla="*/ 428625 w 270"/>
              <a:gd name="T5" fmla="*/ 25400 h 204"/>
              <a:gd name="T6" fmla="*/ 428625 w 270"/>
              <a:gd name="T7" fmla="*/ 25400 h 204"/>
              <a:gd name="T8" fmla="*/ 414338 w 270"/>
              <a:gd name="T9" fmla="*/ 0 h 204"/>
              <a:gd name="T10" fmla="*/ 414338 w 270"/>
              <a:gd name="T11" fmla="*/ 0 h 204"/>
              <a:gd name="T12" fmla="*/ 0 w 270"/>
              <a:gd name="T13" fmla="*/ 298450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67" name="Freeform 1037"/>
          <p:cNvSpPr>
            <a:spLocks/>
          </p:cNvSpPr>
          <p:nvPr/>
        </p:nvSpPr>
        <p:spPr bwMode="auto">
          <a:xfrm>
            <a:off x="4976813" y="2579688"/>
            <a:ext cx="442912" cy="271462"/>
          </a:xfrm>
          <a:custGeom>
            <a:avLst/>
            <a:gdLst>
              <a:gd name="T0" fmla="*/ 0 w 279"/>
              <a:gd name="T1" fmla="*/ 246062 h 171"/>
              <a:gd name="T2" fmla="*/ 14287 w 279"/>
              <a:gd name="T3" fmla="*/ 271462 h 171"/>
              <a:gd name="T4" fmla="*/ 442912 w 279"/>
              <a:gd name="T5" fmla="*/ 25400 h 171"/>
              <a:gd name="T6" fmla="*/ 442912 w 279"/>
              <a:gd name="T7" fmla="*/ 25400 h 171"/>
              <a:gd name="T8" fmla="*/ 428625 w 279"/>
              <a:gd name="T9" fmla="*/ 0 h 171"/>
              <a:gd name="T10" fmla="*/ 428625 w 279"/>
              <a:gd name="T11" fmla="*/ 0 h 171"/>
              <a:gd name="T12" fmla="*/ 0 w 279"/>
              <a:gd name="T13" fmla="*/ 246062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68" name="Freeform 1038"/>
          <p:cNvSpPr>
            <a:spLocks/>
          </p:cNvSpPr>
          <p:nvPr/>
        </p:nvSpPr>
        <p:spPr bwMode="auto">
          <a:xfrm>
            <a:off x="5405438" y="2371726"/>
            <a:ext cx="457200" cy="233363"/>
          </a:xfrm>
          <a:custGeom>
            <a:avLst/>
            <a:gdLst>
              <a:gd name="T0" fmla="*/ 0 w 288"/>
              <a:gd name="T1" fmla="*/ 207963 h 147"/>
              <a:gd name="T2" fmla="*/ 14288 w 288"/>
              <a:gd name="T3" fmla="*/ 233363 h 147"/>
              <a:gd name="T4" fmla="*/ 457200 w 288"/>
              <a:gd name="T5" fmla="*/ 25400 h 147"/>
              <a:gd name="T6" fmla="*/ 442913 w 288"/>
              <a:gd name="T7" fmla="*/ 0 h 147"/>
              <a:gd name="T8" fmla="*/ 0 w 288"/>
              <a:gd name="T9" fmla="*/ 207963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69" name="Freeform 1039"/>
          <p:cNvSpPr>
            <a:spLocks/>
          </p:cNvSpPr>
          <p:nvPr/>
        </p:nvSpPr>
        <p:spPr bwMode="auto">
          <a:xfrm>
            <a:off x="3162301" y="5289550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12700 h 16"/>
              <a:gd name="T4" fmla="*/ 14288 w 18"/>
              <a:gd name="T5" fmla="*/ 12700 h 16"/>
              <a:gd name="T6" fmla="*/ 14288 w 18"/>
              <a:gd name="T7" fmla="*/ 25400 h 16"/>
              <a:gd name="T8" fmla="*/ 28575 w 18"/>
              <a:gd name="T9" fmla="*/ 25400 h 16"/>
              <a:gd name="T10" fmla="*/ 28575 w 18"/>
              <a:gd name="T11" fmla="*/ 12700 h 16"/>
              <a:gd name="T12" fmla="*/ 28575 w 18"/>
              <a:gd name="T13" fmla="*/ 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70" name="Freeform 1040"/>
          <p:cNvSpPr>
            <a:spLocks/>
          </p:cNvSpPr>
          <p:nvPr/>
        </p:nvSpPr>
        <p:spPr bwMode="auto">
          <a:xfrm>
            <a:off x="3062288" y="5133976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71" name="Freeform 1041"/>
          <p:cNvSpPr>
            <a:spLocks/>
          </p:cNvSpPr>
          <p:nvPr/>
        </p:nvSpPr>
        <p:spPr bwMode="auto">
          <a:xfrm>
            <a:off x="3062288" y="5133976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72" name="Freeform 1042"/>
          <p:cNvSpPr>
            <a:spLocks/>
          </p:cNvSpPr>
          <p:nvPr/>
        </p:nvSpPr>
        <p:spPr bwMode="auto">
          <a:xfrm>
            <a:off x="8105775" y="5626101"/>
            <a:ext cx="300038" cy="180975"/>
          </a:xfrm>
          <a:custGeom>
            <a:avLst/>
            <a:gdLst>
              <a:gd name="T0" fmla="*/ 300038 w 189"/>
              <a:gd name="T1" fmla="*/ 25400 h 114"/>
              <a:gd name="T2" fmla="*/ 285750 w 189"/>
              <a:gd name="T3" fmla="*/ 0 h 114"/>
              <a:gd name="T4" fmla="*/ 0 w 189"/>
              <a:gd name="T5" fmla="*/ 155575 h 114"/>
              <a:gd name="T6" fmla="*/ 0 w 189"/>
              <a:gd name="T7" fmla="*/ 155575 h 114"/>
              <a:gd name="T8" fmla="*/ 14288 w 189"/>
              <a:gd name="T9" fmla="*/ 180975 h 114"/>
              <a:gd name="T10" fmla="*/ 14288 w 189"/>
              <a:gd name="T11" fmla="*/ 180975 h 114"/>
              <a:gd name="T12" fmla="*/ 300038 w 189"/>
              <a:gd name="T13" fmla="*/ 254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73" name="Freeform 1043"/>
          <p:cNvSpPr>
            <a:spLocks/>
          </p:cNvSpPr>
          <p:nvPr/>
        </p:nvSpPr>
        <p:spPr bwMode="auto">
          <a:xfrm>
            <a:off x="7777163" y="5781676"/>
            <a:ext cx="342900" cy="155575"/>
          </a:xfrm>
          <a:custGeom>
            <a:avLst/>
            <a:gdLst>
              <a:gd name="T0" fmla="*/ 342900 w 216"/>
              <a:gd name="T1" fmla="*/ 25400 h 98"/>
              <a:gd name="T2" fmla="*/ 328613 w 216"/>
              <a:gd name="T3" fmla="*/ 0 h 98"/>
              <a:gd name="T4" fmla="*/ 0 w 216"/>
              <a:gd name="T5" fmla="*/ 130175 h 98"/>
              <a:gd name="T6" fmla="*/ 0 w 216"/>
              <a:gd name="T7" fmla="*/ 130175 h 98"/>
              <a:gd name="T8" fmla="*/ 14288 w 216"/>
              <a:gd name="T9" fmla="*/ 155575 h 98"/>
              <a:gd name="T10" fmla="*/ 14288 w 216"/>
              <a:gd name="T11" fmla="*/ 155575 h 98"/>
              <a:gd name="T12" fmla="*/ 342900 w 216"/>
              <a:gd name="T13" fmla="*/ 25400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74" name="Freeform 1044"/>
          <p:cNvSpPr>
            <a:spLocks/>
          </p:cNvSpPr>
          <p:nvPr/>
        </p:nvSpPr>
        <p:spPr bwMode="auto">
          <a:xfrm>
            <a:off x="7434264" y="5911850"/>
            <a:ext cx="357187" cy="128588"/>
          </a:xfrm>
          <a:custGeom>
            <a:avLst/>
            <a:gdLst>
              <a:gd name="T0" fmla="*/ 357187 w 225"/>
              <a:gd name="T1" fmla="*/ 25400 h 81"/>
              <a:gd name="T2" fmla="*/ 342900 w 225"/>
              <a:gd name="T3" fmla="*/ 0 h 81"/>
              <a:gd name="T4" fmla="*/ 0 w 225"/>
              <a:gd name="T5" fmla="*/ 103188 h 81"/>
              <a:gd name="T6" fmla="*/ 0 w 225"/>
              <a:gd name="T7" fmla="*/ 103188 h 81"/>
              <a:gd name="T8" fmla="*/ 0 w 225"/>
              <a:gd name="T9" fmla="*/ 128588 h 81"/>
              <a:gd name="T10" fmla="*/ 14287 w 225"/>
              <a:gd name="T11" fmla="*/ 128588 h 81"/>
              <a:gd name="T12" fmla="*/ 357187 w 225"/>
              <a:gd name="T13" fmla="*/ 25400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75" name="Freeform 1045"/>
          <p:cNvSpPr>
            <a:spLocks/>
          </p:cNvSpPr>
          <p:nvPr/>
        </p:nvSpPr>
        <p:spPr bwMode="auto">
          <a:xfrm>
            <a:off x="7062789" y="6015039"/>
            <a:ext cx="371475" cy="103187"/>
          </a:xfrm>
          <a:custGeom>
            <a:avLst/>
            <a:gdLst>
              <a:gd name="T0" fmla="*/ 371475 w 234"/>
              <a:gd name="T1" fmla="*/ 25400 h 65"/>
              <a:gd name="T2" fmla="*/ 371475 w 234"/>
              <a:gd name="T3" fmla="*/ 0 h 65"/>
              <a:gd name="T4" fmla="*/ 0 w 234"/>
              <a:gd name="T5" fmla="*/ 77787 h 65"/>
              <a:gd name="T6" fmla="*/ 0 w 234"/>
              <a:gd name="T7" fmla="*/ 77787 h 65"/>
              <a:gd name="T8" fmla="*/ 0 w 234"/>
              <a:gd name="T9" fmla="*/ 103187 h 65"/>
              <a:gd name="T10" fmla="*/ 0 w 234"/>
              <a:gd name="T11" fmla="*/ 103187 h 65"/>
              <a:gd name="T12" fmla="*/ 371475 w 234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76" name="Freeform 1046"/>
          <p:cNvSpPr>
            <a:spLocks/>
          </p:cNvSpPr>
          <p:nvPr/>
        </p:nvSpPr>
        <p:spPr bwMode="auto">
          <a:xfrm>
            <a:off x="6276976" y="6092825"/>
            <a:ext cx="785813" cy="90488"/>
          </a:xfrm>
          <a:custGeom>
            <a:avLst/>
            <a:gdLst>
              <a:gd name="T0" fmla="*/ 785813 w 495"/>
              <a:gd name="T1" fmla="*/ 25400 h 57"/>
              <a:gd name="T2" fmla="*/ 785813 w 495"/>
              <a:gd name="T3" fmla="*/ 0 h 57"/>
              <a:gd name="T4" fmla="*/ 0 w 495"/>
              <a:gd name="T5" fmla="*/ 65088 h 57"/>
              <a:gd name="T6" fmla="*/ 0 w 495"/>
              <a:gd name="T7" fmla="*/ 65088 h 57"/>
              <a:gd name="T8" fmla="*/ 0 w 495"/>
              <a:gd name="T9" fmla="*/ 90488 h 57"/>
              <a:gd name="T10" fmla="*/ 0 w 495"/>
              <a:gd name="T11" fmla="*/ 90488 h 57"/>
              <a:gd name="T12" fmla="*/ 785813 w 495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77" name="Freeform 1047"/>
          <p:cNvSpPr>
            <a:spLocks/>
          </p:cNvSpPr>
          <p:nvPr/>
        </p:nvSpPr>
        <p:spPr bwMode="auto">
          <a:xfrm>
            <a:off x="5491163" y="6145213"/>
            <a:ext cx="785812" cy="38100"/>
          </a:xfrm>
          <a:custGeom>
            <a:avLst/>
            <a:gdLst>
              <a:gd name="T0" fmla="*/ 785812 w 495"/>
              <a:gd name="T1" fmla="*/ 38100 h 24"/>
              <a:gd name="T2" fmla="*/ 785812 w 495"/>
              <a:gd name="T3" fmla="*/ 12700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25400 h 24"/>
              <a:gd name="T10" fmla="*/ 0 w 495"/>
              <a:gd name="T11" fmla="*/ 25400 h 24"/>
              <a:gd name="T12" fmla="*/ 785812 w 495"/>
              <a:gd name="T13" fmla="*/ 3810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78" name="Freeform 1048"/>
          <p:cNvSpPr>
            <a:spLocks/>
          </p:cNvSpPr>
          <p:nvPr/>
        </p:nvSpPr>
        <p:spPr bwMode="auto">
          <a:xfrm>
            <a:off x="4733925" y="6027739"/>
            <a:ext cx="757238" cy="142875"/>
          </a:xfrm>
          <a:custGeom>
            <a:avLst/>
            <a:gdLst>
              <a:gd name="T0" fmla="*/ 757238 w 477"/>
              <a:gd name="T1" fmla="*/ 142875 h 90"/>
              <a:gd name="T2" fmla="*/ 757238 w 477"/>
              <a:gd name="T3" fmla="*/ 117475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26988 h 90"/>
              <a:gd name="T10" fmla="*/ 0 w 477"/>
              <a:gd name="T11" fmla="*/ 26988 h 90"/>
              <a:gd name="T12" fmla="*/ 757238 w 477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79" name="Freeform 1049"/>
          <p:cNvSpPr>
            <a:spLocks/>
          </p:cNvSpPr>
          <p:nvPr/>
        </p:nvSpPr>
        <p:spPr bwMode="auto">
          <a:xfrm>
            <a:off x="4376739" y="5949951"/>
            <a:ext cx="357187" cy="104775"/>
          </a:xfrm>
          <a:custGeom>
            <a:avLst/>
            <a:gdLst>
              <a:gd name="T0" fmla="*/ 357187 w 225"/>
              <a:gd name="T1" fmla="*/ 104775 h 66"/>
              <a:gd name="T2" fmla="*/ 357187 w 225"/>
              <a:gd name="T3" fmla="*/ 77787 h 66"/>
              <a:gd name="T4" fmla="*/ 0 w 225"/>
              <a:gd name="T5" fmla="*/ 0 h 66"/>
              <a:gd name="T6" fmla="*/ 14287 w 225"/>
              <a:gd name="T7" fmla="*/ 0 h 66"/>
              <a:gd name="T8" fmla="*/ 0 w 225"/>
              <a:gd name="T9" fmla="*/ 26987 h 66"/>
              <a:gd name="T10" fmla="*/ 0 w 225"/>
              <a:gd name="T11" fmla="*/ 26987 h 66"/>
              <a:gd name="T12" fmla="*/ 357187 w 225"/>
              <a:gd name="T13" fmla="*/ 104775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80" name="Freeform 1050"/>
          <p:cNvSpPr>
            <a:spLocks/>
          </p:cNvSpPr>
          <p:nvPr/>
        </p:nvSpPr>
        <p:spPr bwMode="auto">
          <a:xfrm>
            <a:off x="4062413" y="5846764"/>
            <a:ext cx="328612" cy="130175"/>
          </a:xfrm>
          <a:custGeom>
            <a:avLst/>
            <a:gdLst>
              <a:gd name="T0" fmla="*/ 314325 w 207"/>
              <a:gd name="T1" fmla="*/ 130175 h 82"/>
              <a:gd name="T2" fmla="*/ 328612 w 207"/>
              <a:gd name="T3" fmla="*/ 103188 h 82"/>
              <a:gd name="T4" fmla="*/ 14287 w 207"/>
              <a:gd name="T5" fmla="*/ 0 h 82"/>
              <a:gd name="T6" fmla="*/ 14287 w 207"/>
              <a:gd name="T7" fmla="*/ 0 h 82"/>
              <a:gd name="T8" fmla="*/ 0 w 207"/>
              <a:gd name="T9" fmla="*/ 25400 h 82"/>
              <a:gd name="T10" fmla="*/ 0 w 207"/>
              <a:gd name="T11" fmla="*/ 25400 h 82"/>
              <a:gd name="T12" fmla="*/ 314325 w 207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81" name="Freeform 1051"/>
          <p:cNvSpPr>
            <a:spLocks/>
          </p:cNvSpPr>
          <p:nvPr/>
        </p:nvSpPr>
        <p:spPr bwMode="auto">
          <a:xfrm>
            <a:off x="3776664" y="5729289"/>
            <a:ext cx="300037" cy="142875"/>
          </a:xfrm>
          <a:custGeom>
            <a:avLst/>
            <a:gdLst>
              <a:gd name="T0" fmla="*/ 285750 w 189"/>
              <a:gd name="T1" fmla="*/ 142875 h 90"/>
              <a:gd name="T2" fmla="*/ 300037 w 189"/>
              <a:gd name="T3" fmla="*/ 117475 h 90"/>
              <a:gd name="T4" fmla="*/ 14287 w 189"/>
              <a:gd name="T5" fmla="*/ 0 h 90"/>
              <a:gd name="T6" fmla="*/ 14287 w 189"/>
              <a:gd name="T7" fmla="*/ 0 h 90"/>
              <a:gd name="T8" fmla="*/ 0 w 189"/>
              <a:gd name="T9" fmla="*/ 26988 h 90"/>
              <a:gd name="T10" fmla="*/ 0 w 189"/>
              <a:gd name="T11" fmla="*/ 26988 h 90"/>
              <a:gd name="T12" fmla="*/ 285750 w 189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82" name="Freeform 1052"/>
          <p:cNvSpPr>
            <a:spLocks/>
          </p:cNvSpPr>
          <p:nvPr/>
        </p:nvSpPr>
        <p:spPr bwMode="auto">
          <a:xfrm>
            <a:off x="3519488" y="5600701"/>
            <a:ext cx="271462" cy="155575"/>
          </a:xfrm>
          <a:custGeom>
            <a:avLst/>
            <a:gdLst>
              <a:gd name="T0" fmla="*/ 257175 w 171"/>
              <a:gd name="T1" fmla="*/ 155575 h 98"/>
              <a:gd name="T2" fmla="*/ 271462 w 171"/>
              <a:gd name="T3" fmla="*/ 128588 h 98"/>
              <a:gd name="T4" fmla="*/ 14287 w 171"/>
              <a:gd name="T5" fmla="*/ 0 h 98"/>
              <a:gd name="T6" fmla="*/ 14287 w 171"/>
              <a:gd name="T7" fmla="*/ 0 h 98"/>
              <a:gd name="T8" fmla="*/ 0 w 171"/>
              <a:gd name="T9" fmla="*/ 25400 h 98"/>
              <a:gd name="T10" fmla="*/ 0 w 171"/>
              <a:gd name="T11" fmla="*/ 25400 h 98"/>
              <a:gd name="T12" fmla="*/ 257175 w 171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83" name="Freeform 1053"/>
          <p:cNvSpPr>
            <a:spLocks/>
          </p:cNvSpPr>
          <p:nvPr/>
        </p:nvSpPr>
        <p:spPr bwMode="auto">
          <a:xfrm>
            <a:off x="3319463" y="5445126"/>
            <a:ext cx="214312" cy="180975"/>
          </a:xfrm>
          <a:custGeom>
            <a:avLst/>
            <a:gdLst>
              <a:gd name="T0" fmla="*/ 200024 w 135"/>
              <a:gd name="T1" fmla="*/ 180975 h 114"/>
              <a:gd name="T2" fmla="*/ 214312 w 135"/>
              <a:gd name="T3" fmla="*/ 155575 h 114"/>
              <a:gd name="T4" fmla="*/ 28575 w 135"/>
              <a:gd name="T5" fmla="*/ 0 h 114"/>
              <a:gd name="T6" fmla="*/ 28575 w 135"/>
              <a:gd name="T7" fmla="*/ 12700 h 114"/>
              <a:gd name="T8" fmla="*/ 0 w 135"/>
              <a:gd name="T9" fmla="*/ 25400 h 114"/>
              <a:gd name="T10" fmla="*/ 14287 w 135"/>
              <a:gd name="T11" fmla="*/ 25400 h 114"/>
              <a:gd name="T12" fmla="*/ 200024 w 135"/>
              <a:gd name="T13" fmla="*/ 1809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84" name="Freeform 1054"/>
          <p:cNvSpPr>
            <a:spLocks/>
          </p:cNvSpPr>
          <p:nvPr/>
        </p:nvSpPr>
        <p:spPr bwMode="auto">
          <a:xfrm>
            <a:off x="3162300" y="5302251"/>
            <a:ext cx="185738" cy="168275"/>
          </a:xfrm>
          <a:custGeom>
            <a:avLst/>
            <a:gdLst>
              <a:gd name="T0" fmla="*/ 157163 w 117"/>
              <a:gd name="T1" fmla="*/ 168275 h 106"/>
              <a:gd name="T2" fmla="*/ 185738 w 117"/>
              <a:gd name="T3" fmla="*/ 155575 h 106"/>
              <a:gd name="T4" fmla="*/ 28575 w 117"/>
              <a:gd name="T5" fmla="*/ 0 h 106"/>
              <a:gd name="T6" fmla="*/ 0 w 117"/>
              <a:gd name="T7" fmla="*/ 12700 h 106"/>
              <a:gd name="T8" fmla="*/ 157163 w 117"/>
              <a:gd name="T9" fmla="*/ 168275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85" name="Freeform 1055"/>
          <p:cNvSpPr>
            <a:spLocks/>
          </p:cNvSpPr>
          <p:nvPr/>
        </p:nvSpPr>
        <p:spPr bwMode="auto">
          <a:xfrm>
            <a:off x="8834439" y="5302250"/>
            <a:ext cx="28575" cy="25400"/>
          </a:xfrm>
          <a:custGeom>
            <a:avLst/>
            <a:gdLst>
              <a:gd name="T0" fmla="*/ 0 w 18"/>
              <a:gd name="T1" fmla="*/ 25400 h 16"/>
              <a:gd name="T2" fmla="*/ 14288 w 18"/>
              <a:gd name="T3" fmla="*/ 25400 h 16"/>
              <a:gd name="T4" fmla="*/ 14288 w 18"/>
              <a:gd name="T5" fmla="*/ 25400 h 16"/>
              <a:gd name="T6" fmla="*/ 28575 w 18"/>
              <a:gd name="T7" fmla="*/ 1270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86" name="Freeform 1056"/>
          <p:cNvSpPr>
            <a:spLocks/>
          </p:cNvSpPr>
          <p:nvPr/>
        </p:nvSpPr>
        <p:spPr bwMode="auto">
          <a:xfrm>
            <a:off x="8691564" y="5289551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87" name="Freeform 1057"/>
          <p:cNvSpPr>
            <a:spLocks/>
          </p:cNvSpPr>
          <p:nvPr/>
        </p:nvSpPr>
        <p:spPr bwMode="auto">
          <a:xfrm>
            <a:off x="8691564" y="5289551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88" name="Freeform 1058"/>
          <p:cNvSpPr>
            <a:spLocks/>
          </p:cNvSpPr>
          <p:nvPr/>
        </p:nvSpPr>
        <p:spPr bwMode="auto">
          <a:xfrm>
            <a:off x="9120188" y="1697038"/>
            <a:ext cx="228600" cy="246062"/>
          </a:xfrm>
          <a:custGeom>
            <a:avLst/>
            <a:gdLst>
              <a:gd name="T0" fmla="*/ 28575 w 144"/>
              <a:gd name="T1" fmla="*/ 0 h 155"/>
              <a:gd name="T2" fmla="*/ 0 w 144"/>
              <a:gd name="T3" fmla="*/ 12700 h 155"/>
              <a:gd name="T4" fmla="*/ 200025 w 144"/>
              <a:gd name="T5" fmla="*/ 246062 h 155"/>
              <a:gd name="T6" fmla="*/ 200025 w 144"/>
              <a:gd name="T7" fmla="*/ 246062 h 155"/>
              <a:gd name="T8" fmla="*/ 228600 w 144"/>
              <a:gd name="T9" fmla="*/ 233362 h 155"/>
              <a:gd name="T10" fmla="*/ 228600 w 144"/>
              <a:gd name="T11" fmla="*/ 233362 h 155"/>
              <a:gd name="T12" fmla="*/ 28575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89" name="Freeform 1059"/>
          <p:cNvSpPr>
            <a:spLocks/>
          </p:cNvSpPr>
          <p:nvPr/>
        </p:nvSpPr>
        <p:spPr bwMode="auto">
          <a:xfrm>
            <a:off x="9320214" y="1930400"/>
            <a:ext cx="185737" cy="260350"/>
          </a:xfrm>
          <a:custGeom>
            <a:avLst/>
            <a:gdLst>
              <a:gd name="T0" fmla="*/ 28575 w 117"/>
              <a:gd name="T1" fmla="*/ 0 h 164"/>
              <a:gd name="T2" fmla="*/ 0 w 117"/>
              <a:gd name="T3" fmla="*/ 12700 h 164"/>
              <a:gd name="T4" fmla="*/ 157162 w 117"/>
              <a:gd name="T5" fmla="*/ 260350 h 164"/>
              <a:gd name="T6" fmla="*/ 157162 w 117"/>
              <a:gd name="T7" fmla="*/ 260350 h 164"/>
              <a:gd name="T8" fmla="*/ 185737 w 117"/>
              <a:gd name="T9" fmla="*/ 246063 h 164"/>
              <a:gd name="T10" fmla="*/ 185737 w 117"/>
              <a:gd name="T11" fmla="*/ 246063 h 164"/>
              <a:gd name="T12" fmla="*/ 28575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90" name="Freeform 1060"/>
          <p:cNvSpPr>
            <a:spLocks/>
          </p:cNvSpPr>
          <p:nvPr/>
        </p:nvSpPr>
        <p:spPr bwMode="auto">
          <a:xfrm>
            <a:off x="9477376" y="2176463"/>
            <a:ext cx="142875" cy="247650"/>
          </a:xfrm>
          <a:custGeom>
            <a:avLst/>
            <a:gdLst>
              <a:gd name="T0" fmla="*/ 28575 w 90"/>
              <a:gd name="T1" fmla="*/ 0 h 156"/>
              <a:gd name="T2" fmla="*/ 0 w 90"/>
              <a:gd name="T3" fmla="*/ 14288 h 156"/>
              <a:gd name="T4" fmla="*/ 114300 w 90"/>
              <a:gd name="T5" fmla="*/ 247650 h 156"/>
              <a:gd name="T6" fmla="*/ 114300 w 90"/>
              <a:gd name="T7" fmla="*/ 247650 h 156"/>
              <a:gd name="T8" fmla="*/ 142875 w 90"/>
              <a:gd name="T9" fmla="*/ 233363 h 156"/>
              <a:gd name="T10" fmla="*/ 142875 w 90"/>
              <a:gd name="T11" fmla="*/ 233363 h 156"/>
              <a:gd name="T12" fmla="*/ 28575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91" name="Freeform 1061"/>
          <p:cNvSpPr>
            <a:spLocks/>
          </p:cNvSpPr>
          <p:nvPr/>
        </p:nvSpPr>
        <p:spPr bwMode="auto">
          <a:xfrm>
            <a:off x="9591675" y="2409825"/>
            <a:ext cx="114300" cy="260350"/>
          </a:xfrm>
          <a:custGeom>
            <a:avLst/>
            <a:gdLst>
              <a:gd name="T0" fmla="*/ 28575 w 72"/>
              <a:gd name="T1" fmla="*/ 0 h 164"/>
              <a:gd name="T2" fmla="*/ 0 w 72"/>
              <a:gd name="T3" fmla="*/ 14288 h 164"/>
              <a:gd name="T4" fmla="*/ 85725 w 72"/>
              <a:gd name="T5" fmla="*/ 260350 h 164"/>
              <a:gd name="T6" fmla="*/ 85725 w 72"/>
              <a:gd name="T7" fmla="*/ 247650 h 164"/>
              <a:gd name="T8" fmla="*/ 114300 w 72"/>
              <a:gd name="T9" fmla="*/ 247650 h 164"/>
              <a:gd name="T10" fmla="*/ 114300 w 72"/>
              <a:gd name="T11" fmla="*/ 247650 h 164"/>
              <a:gd name="T12" fmla="*/ 28575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92" name="Freeform 1062"/>
          <p:cNvSpPr>
            <a:spLocks/>
          </p:cNvSpPr>
          <p:nvPr/>
        </p:nvSpPr>
        <p:spPr bwMode="auto">
          <a:xfrm>
            <a:off x="9677401" y="2657476"/>
            <a:ext cx="85725" cy="233363"/>
          </a:xfrm>
          <a:custGeom>
            <a:avLst/>
            <a:gdLst>
              <a:gd name="T0" fmla="*/ 28575 w 54"/>
              <a:gd name="T1" fmla="*/ 0 h 147"/>
              <a:gd name="T2" fmla="*/ 0 w 54"/>
              <a:gd name="T3" fmla="*/ 0 h 147"/>
              <a:gd name="T4" fmla="*/ 57150 w 54"/>
              <a:gd name="T5" fmla="*/ 233363 h 147"/>
              <a:gd name="T6" fmla="*/ 57150 w 54"/>
              <a:gd name="T7" fmla="*/ 233363 h 147"/>
              <a:gd name="T8" fmla="*/ 85725 w 54"/>
              <a:gd name="T9" fmla="*/ 233363 h 147"/>
              <a:gd name="T10" fmla="*/ 85725 w 54"/>
              <a:gd name="T11" fmla="*/ 233363 h 147"/>
              <a:gd name="T12" fmla="*/ 28575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93" name="Freeform 1063"/>
          <p:cNvSpPr>
            <a:spLocks/>
          </p:cNvSpPr>
          <p:nvPr/>
        </p:nvSpPr>
        <p:spPr bwMode="auto">
          <a:xfrm>
            <a:off x="9734550" y="2890838"/>
            <a:ext cx="57150" cy="246062"/>
          </a:xfrm>
          <a:custGeom>
            <a:avLst/>
            <a:gdLst>
              <a:gd name="T0" fmla="*/ 28575 w 36"/>
              <a:gd name="T1" fmla="*/ 0 h 155"/>
              <a:gd name="T2" fmla="*/ 0 w 36"/>
              <a:gd name="T3" fmla="*/ 0 h 155"/>
              <a:gd name="T4" fmla="*/ 28575 w 36"/>
              <a:gd name="T5" fmla="*/ 246062 h 155"/>
              <a:gd name="T6" fmla="*/ 28575 w 36"/>
              <a:gd name="T7" fmla="*/ 246062 h 155"/>
              <a:gd name="T8" fmla="*/ 57150 w 36"/>
              <a:gd name="T9" fmla="*/ 246062 h 155"/>
              <a:gd name="T10" fmla="*/ 57150 w 36"/>
              <a:gd name="T11" fmla="*/ 246062 h 155"/>
              <a:gd name="T12" fmla="*/ 28575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94" name="Freeform 1064"/>
          <p:cNvSpPr>
            <a:spLocks/>
          </p:cNvSpPr>
          <p:nvPr/>
        </p:nvSpPr>
        <p:spPr bwMode="auto">
          <a:xfrm>
            <a:off x="9720264" y="3136901"/>
            <a:ext cx="71437" cy="479425"/>
          </a:xfrm>
          <a:custGeom>
            <a:avLst/>
            <a:gdLst>
              <a:gd name="T0" fmla="*/ 71437 w 45"/>
              <a:gd name="T1" fmla="*/ 0 h 302"/>
              <a:gd name="T2" fmla="*/ 42862 w 45"/>
              <a:gd name="T3" fmla="*/ 0 h 302"/>
              <a:gd name="T4" fmla="*/ 0 w 45"/>
              <a:gd name="T5" fmla="*/ 466725 h 302"/>
              <a:gd name="T6" fmla="*/ 0 w 45"/>
              <a:gd name="T7" fmla="*/ 466725 h 302"/>
              <a:gd name="T8" fmla="*/ 28575 w 45"/>
              <a:gd name="T9" fmla="*/ 479425 h 302"/>
              <a:gd name="T10" fmla="*/ 28575 w 45"/>
              <a:gd name="T11" fmla="*/ 466725 h 302"/>
              <a:gd name="T12" fmla="*/ 71437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95" name="Freeform 1065"/>
          <p:cNvSpPr>
            <a:spLocks/>
          </p:cNvSpPr>
          <p:nvPr/>
        </p:nvSpPr>
        <p:spPr bwMode="auto">
          <a:xfrm>
            <a:off x="9605964" y="3603625"/>
            <a:ext cx="142875" cy="427038"/>
          </a:xfrm>
          <a:custGeom>
            <a:avLst/>
            <a:gdLst>
              <a:gd name="T0" fmla="*/ 142875 w 90"/>
              <a:gd name="T1" fmla="*/ 12700 h 269"/>
              <a:gd name="T2" fmla="*/ 114300 w 90"/>
              <a:gd name="T3" fmla="*/ 0 h 269"/>
              <a:gd name="T4" fmla="*/ 0 w 90"/>
              <a:gd name="T5" fmla="*/ 414338 h 269"/>
              <a:gd name="T6" fmla="*/ 0 w 90"/>
              <a:gd name="T7" fmla="*/ 414338 h 269"/>
              <a:gd name="T8" fmla="*/ 28575 w 90"/>
              <a:gd name="T9" fmla="*/ 427038 h 269"/>
              <a:gd name="T10" fmla="*/ 28575 w 90"/>
              <a:gd name="T11" fmla="*/ 427038 h 269"/>
              <a:gd name="T12" fmla="*/ 142875 w 90"/>
              <a:gd name="T13" fmla="*/ 12700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96" name="Freeform 1066"/>
          <p:cNvSpPr>
            <a:spLocks/>
          </p:cNvSpPr>
          <p:nvPr/>
        </p:nvSpPr>
        <p:spPr bwMode="auto">
          <a:xfrm>
            <a:off x="9420226" y="4017964"/>
            <a:ext cx="214313" cy="466725"/>
          </a:xfrm>
          <a:custGeom>
            <a:avLst/>
            <a:gdLst>
              <a:gd name="T0" fmla="*/ 214313 w 135"/>
              <a:gd name="T1" fmla="*/ 12700 h 294"/>
              <a:gd name="T2" fmla="*/ 185738 w 135"/>
              <a:gd name="T3" fmla="*/ 0 h 294"/>
              <a:gd name="T4" fmla="*/ 0 w 135"/>
              <a:gd name="T5" fmla="*/ 454025 h 294"/>
              <a:gd name="T6" fmla="*/ 0 w 135"/>
              <a:gd name="T7" fmla="*/ 454025 h 294"/>
              <a:gd name="T8" fmla="*/ 28575 w 135"/>
              <a:gd name="T9" fmla="*/ 466725 h 294"/>
              <a:gd name="T10" fmla="*/ 28575 w 135"/>
              <a:gd name="T11" fmla="*/ 466725 h 294"/>
              <a:gd name="T12" fmla="*/ 214313 w 135"/>
              <a:gd name="T13" fmla="*/ 12700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97" name="Freeform 1067"/>
          <p:cNvSpPr>
            <a:spLocks/>
          </p:cNvSpPr>
          <p:nvPr/>
        </p:nvSpPr>
        <p:spPr bwMode="auto">
          <a:xfrm>
            <a:off x="9163050" y="4471989"/>
            <a:ext cx="285750" cy="454025"/>
          </a:xfrm>
          <a:custGeom>
            <a:avLst/>
            <a:gdLst>
              <a:gd name="T0" fmla="*/ 285750 w 180"/>
              <a:gd name="T1" fmla="*/ 12700 h 286"/>
              <a:gd name="T2" fmla="*/ 257175 w 180"/>
              <a:gd name="T3" fmla="*/ 0 h 286"/>
              <a:gd name="T4" fmla="*/ 0 w 180"/>
              <a:gd name="T5" fmla="*/ 441325 h 286"/>
              <a:gd name="T6" fmla="*/ 0 w 180"/>
              <a:gd name="T7" fmla="*/ 441325 h 286"/>
              <a:gd name="T8" fmla="*/ 28575 w 180"/>
              <a:gd name="T9" fmla="*/ 454025 h 286"/>
              <a:gd name="T10" fmla="*/ 28575 w 180"/>
              <a:gd name="T11" fmla="*/ 454025 h 286"/>
              <a:gd name="T12" fmla="*/ 285750 w 180"/>
              <a:gd name="T13" fmla="*/ 12700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98" name="Freeform 1068"/>
          <p:cNvSpPr>
            <a:spLocks/>
          </p:cNvSpPr>
          <p:nvPr/>
        </p:nvSpPr>
        <p:spPr bwMode="auto">
          <a:xfrm>
            <a:off x="9005889" y="4913313"/>
            <a:ext cx="185737" cy="220662"/>
          </a:xfrm>
          <a:custGeom>
            <a:avLst/>
            <a:gdLst>
              <a:gd name="T0" fmla="*/ 185737 w 117"/>
              <a:gd name="T1" fmla="*/ 12700 h 139"/>
              <a:gd name="T2" fmla="*/ 157162 w 117"/>
              <a:gd name="T3" fmla="*/ 0 h 139"/>
              <a:gd name="T4" fmla="*/ 0 w 117"/>
              <a:gd name="T5" fmla="*/ 207962 h 139"/>
              <a:gd name="T6" fmla="*/ 0 w 117"/>
              <a:gd name="T7" fmla="*/ 207962 h 139"/>
              <a:gd name="T8" fmla="*/ 28575 w 117"/>
              <a:gd name="T9" fmla="*/ 220662 h 139"/>
              <a:gd name="T10" fmla="*/ 28575 w 117"/>
              <a:gd name="T11" fmla="*/ 220662 h 139"/>
              <a:gd name="T12" fmla="*/ 185737 w 117"/>
              <a:gd name="T13" fmla="*/ 12700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99" name="Freeform 1069"/>
          <p:cNvSpPr>
            <a:spLocks/>
          </p:cNvSpPr>
          <p:nvPr/>
        </p:nvSpPr>
        <p:spPr bwMode="auto">
          <a:xfrm>
            <a:off x="8820151" y="5121276"/>
            <a:ext cx="214313" cy="206375"/>
          </a:xfrm>
          <a:custGeom>
            <a:avLst/>
            <a:gdLst>
              <a:gd name="T0" fmla="*/ 214313 w 135"/>
              <a:gd name="T1" fmla="*/ 12700 h 130"/>
              <a:gd name="T2" fmla="*/ 185738 w 135"/>
              <a:gd name="T3" fmla="*/ 0 h 130"/>
              <a:gd name="T4" fmla="*/ 0 w 135"/>
              <a:gd name="T5" fmla="*/ 193675 h 130"/>
              <a:gd name="T6" fmla="*/ 28575 w 135"/>
              <a:gd name="T7" fmla="*/ 206375 h 130"/>
              <a:gd name="T8" fmla="*/ 214313 w 135"/>
              <a:gd name="T9" fmla="*/ 12700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00" name="Freeform 1070"/>
          <p:cNvSpPr>
            <a:spLocks/>
          </p:cNvSpPr>
          <p:nvPr/>
        </p:nvSpPr>
        <p:spPr bwMode="auto">
          <a:xfrm>
            <a:off x="3033714" y="3162300"/>
            <a:ext cx="28575" cy="26988"/>
          </a:xfrm>
          <a:custGeom>
            <a:avLst/>
            <a:gdLst>
              <a:gd name="T0" fmla="*/ 14288 w 18"/>
              <a:gd name="T1" fmla="*/ 26988 h 17"/>
              <a:gd name="T2" fmla="*/ 14288 w 18"/>
              <a:gd name="T3" fmla="*/ 26988 h 17"/>
              <a:gd name="T4" fmla="*/ 28575 w 18"/>
              <a:gd name="T5" fmla="*/ 26988 h 17"/>
              <a:gd name="T6" fmla="*/ 28575 w 18"/>
              <a:gd name="T7" fmla="*/ 12700 h 17"/>
              <a:gd name="T8" fmla="*/ 28575 w 18"/>
              <a:gd name="T9" fmla="*/ 0 h 17"/>
              <a:gd name="T10" fmla="*/ 14288 w 18"/>
              <a:gd name="T11" fmla="*/ 0 h 17"/>
              <a:gd name="T12" fmla="*/ 0 w 18"/>
              <a:gd name="T13" fmla="*/ 12700 h 17"/>
              <a:gd name="T14" fmla="*/ 0 w 18"/>
              <a:gd name="T15" fmla="*/ 26988 h 17"/>
              <a:gd name="T16" fmla="*/ 14288 w 18"/>
              <a:gd name="T17" fmla="*/ 26988 h 17"/>
              <a:gd name="T18" fmla="*/ 14288 w 18"/>
              <a:gd name="T19" fmla="*/ 269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01" name="Freeform 1071"/>
          <p:cNvSpPr>
            <a:spLocks/>
          </p:cNvSpPr>
          <p:nvPr/>
        </p:nvSpPr>
        <p:spPr bwMode="auto">
          <a:xfrm>
            <a:off x="2933700" y="3162301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02" name="Freeform 1072"/>
          <p:cNvSpPr>
            <a:spLocks/>
          </p:cNvSpPr>
          <p:nvPr/>
        </p:nvSpPr>
        <p:spPr bwMode="auto">
          <a:xfrm>
            <a:off x="2933700" y="3162301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03" name="Freeform 1073"/>
          <p:cNvSpPr>
            <a:spLocks/>
          </p:cNvSpPr>
          <p:nvPr/>
        </p:nvSpPr>
        <p:spPr bwMode="auto">
          <a:xfrm>
            <a:off x="8277225" y="2514600"/>
            <a:ext cx="285750" cy="311150"/>
          </a:xfrm>
          <a:custGeom>
            <a:avLst/>
            <a:gdLst>
              <a:gd name="T0" fmla="*/ 257175 w 180"/>
              <a:gd name="T1" fmla="*/ 311150 h 196"/>
              <a:gd name="T2" fmla="*/ 285750 w 180"/>
              <a:gd name="T3" fmla="*/ 298450 h 196"/>
              <a:gd name="T4" fmla="*/ 28575 w 180"/>
              <a:gd name="T5" fmla="*/ 0 h 196"/>
              <a:gd name="T6" fmla="*/ 28575 w 180"/>
              <a:gd name="T7" fmla="*/ 0 h 196"/>
              <a:gd name="T8" fmla="*/ 0 w 180"/>
              <a:gd name="T9" fmla="*/ 12700 h 196"/>
              <a:gd name="T10" fmla="*/ 0 w 180"/>
              <a:gd name="T11" fmla="*/ 12700 h 196"/>
              <a:gd name="T12" fmla="*/ 257175 w 180"/>
              <a:gd name="T13" fmla="*/ 31115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04" name="Freeform 1074"/>
          <p:cNvSpPr>
            <a:spLocks/>
          </p:cNvSpPr>
          <p:nvPr/>
        </p:nvSpPr>
        <p:spPr bwMode="auto">
          <a:xfrm>
            <a:off x="7991476" y="2228850"/>
            <a:ext cx="314325" cy="298450"/>
          </a:xfrm>
          <a:custGeom>
            <a:avLst/>
            <a:gdLst>
              <a:gd name="T0" fmla="*/ 285750 w 198"/>
              <a:gd name="T1" fmla="*/ 298450 h 188"/>
              <a:gd name="T2" fmla="*/ 314325 w 198"/>
              <a:gd name="T3" fmla="*/ 285750 h 188"/>
              <a:gd name="T4" fmla="*/ 28575 w 198"/>
              <a:gd name="T5" fmla="*/ 12700 h 188"/>
              <a:gd name="T6" fmla="*/ 28575 w 198"/>
              <a:gd name="T7" fmla="*/ 0 h 188"/>
              <a:gd name="T8" fmla="*/ 14288 w 198"/>
              <a:gd name="T9" fmla="*/ 25400 h 188"/>
              <a:gd name="T10" fmla="*/ 0 w 198"/>
              <a:gd name="T11" fmla="*/ 25400 h 188"/>
              <a:gd name="T12" fmla="*/ 285750 w 198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05" name="Freeform 1075"/>
          <p:cNvSpPr>
            <a:spLocks/>
          </p:cNvSpPr>
          <p:nvPr/>
        </p:nvSpPr>
        <p:spPr bwMode="auto">
          <a:xfrm>
            <a:off x="7677150" y="2020888"/>
            <a:ext cx="342900" cy="233362"/>
          </a:xfrm>
          <a:custGeom>
            <a:avLst/>
            <a:gdLst>
              <a:gd name="T0" fmla="*/ 328613 w 216"/>
              <a:gd name="T1" fmla="*/ 233362 h 147"/>
              <a:gd name="T2" fmla="*/ 342900 w 216"/>
              <a:gd name="T3" fmla="*/ 207962 h 147"/>
              <a:gd name="T4" fmla="*/ 14288 w 216"/>
              <a:gd name="T5" fmla="*/ 0 h 147"/>
              <a:gd name="T6" fmla="*/ 14288 w 216"/>
              <a:gd name="T7" fmla="*/ 0 h 147"/>
              <a:gd name="T8" fmla="*/ 0 w 216"/>
              <a:gd name="T9" fmla="*/ 26987 h 147"/>
              <a:gd name="T10" fmla="*/ 0 w 216"/>
              <a:gd name="T11" fmla="*/ 26987 h 147"/>
              <a:gd name="T12" fmla="*/ 328613 w 216"/>
              <a:gd name="T13" fmla="*/ 233362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06" name="Freeform 1076"/>
          <p:cNvSpPr>
            <a:spLocks/>
          </p:cNvSpPr>
          <p:nvPr/>
        </p:nvSpPr>
        <p:spPr bwMode="auto">
          <a:xfrm>
            <a:off x="7334250" y="1839913"/>
            <a:ext cx="357188" cy="207962"/>
          </a:xfrm>
          <a:custGeom>
            <a:avLst/>
            <a:gdLst>
              <a:gd name="T0" fmla="*/ 342900 w 225"/>
              <a:gd name="T1" fmla="*/ 207962 h 131"/>
              <a:gd name="T2" fmla="*/ 357188 w 225"/>
              <a:gd name="T3" fmla="*/ 180975 h 131"/>
              <a:gd name="T4" fmla="*/ 14288 w 225"/>
              <a:gd name="T5" fmla="*/ 0 h 131"/>
              <a:gd name="T6" fmla="*/ 14288 w 225"/>
              <a:gd name="T7" fmla="*/ 0 h 131"/>
              <a:gd name="T8" fmla="*/ 0 w 225"/>
              <a:gd name="T9" fmla="*/ 25400 h 131"/>
              <a:gd name="T10" fmla="*/ 0 w 225"/>
              <a:gd name="T11" fmla="*/ 25400 h 131"/>
              <a:gd name="T12" fmla="*/ 342900 w 225"/>
              <a:gd name="T13" fmla="*/ 207962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07" name="Freeform 1077"/>
          <p:cNvSpPr>
            <a:spLocks/>
          </p:cNvSpPr>
          <p:nvPr/>
        </p:nvSpPr>
        <p:spPr bwMode="auto">
          <a:xfrm>
            <a:off x="6948488" y="1724025"/>
            <a:ext cx="400050" cy="141288"/>
          </a:xfrm>
          <a:custGeom>
            <a:avLst/>
            <a:gdLst>
              <a:gd name="T0" fmla="*/ 385763 w 252"/>
              <a:gd name="T1" fmla="*/ 141288 h 89"/>
              <a:gd name="T2" fmla="*/ 400050 w 252"/>
              <a:gd name="T3" fmla="*/ 115888 h 89"/>
              <a:gd name="T4" fmla="*/ 14288 w 252"/>
              <a:gd name="T5" fmla="*/ 0 h 89"/>
              <a:gd name="T6" fmla="*/ 0 w 252"/>
              <a:gd name="T7" fmla="*/ 0 h 89"/>
              <a:gd name="T8" fmla="*/ 0 w 252"/>
              <a:gd name="T9" fmla="*/ 25400 h 89"/>
              <a:gd name="T10" fmla="*/ 0 w 252"/>
              <a:gd name="T11" fmla="*/ 25400 h 89"/>
              <a:gd name="T12" fmla="*/ 385763 w 252"/>
              <a:gd name="T13" fmla="*/ 141288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08" name="Freeform 1078"/>
          <p:cNvSpPr>
            <a:spLocks/>
          </p:cNvSpPr>
          <p:nvPr/>
        </p:nvSpPr>
        <p:spPr bwMode="auto">
          <a:xfrm>
            <a:off x="6534150" y="1646239"/>
            <a:ext cx="414338" cy="103187"/>
          </a:xfrm>
          <a:custGeom>
            <a:avLst/>
            <a:gdLst>
              <a:gd name="T0" fmla="*/ 414338 w 261"/>
              <a:gd name="T1" fmla="*/ 103187 h 65"/>
              <a:gd name="T2" fmla="*/ 414338 w 261"/>
              <a:gd name="T3" fmla="*/ 77787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25400 h 65"/>
              <a:gd name="T10" fmla="*/ 0 w 261"/>
              <a:gd name="T11" fmla="*/ 25400 h 65"/>
              <a:gd name="T12" fmla="*/ 414338 w 261"/>
              <a:gd name="T13" fmla="*/ 103187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09" name="Freeform 1079"/>
          <p:cNvSpPr>
            <a:spLocks/>
          </p:cNvSpPr>
          <p:nvPr/>
        </p:nvSpPr>
        <p:spPr bwMode="auto">
          <a:xfrm>
            <a:off x="6091238" y="1631950"/>
            <a:ext cx="442912" cy="39688"/>
          </a:xfrm>
          <a:custGeom>
            <a:avLst/>
            <a:gdLst>
              <a:gd name="T0" fmla="*/ 442912 w 279"/>
              <a:gd name="T1" fmla="*/ 39688 h 25"/>
              <a:gd name="T2" fmla="*/ 442912 w 279"/>
              <a:gd name="T3" fmla="*/ 14288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26988 h 25"/>
              <a:gd name="T10" fmla="*/ 0 w 279"/>
              <a:gd name="T11" fmla="*/ 26988 h 25"/>
              <a:gd name="T12" fmla="*/ 442912 w 279"/>
              <a:gd name="T13" fmla="*/ 39688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10" name="Freeform 1080"/>
          <p:cNvSpPr>
            <a:spLocks/>
          </p:cNvSpPr>
          <p:nvPr/>
        </p:nvSpPr>
        <p:spPr bwMode="auto">
          <a:xfrm>
            <a:off x="5634038" y="1631950"/>
            <a:ext cx="457200" cy="65088"/>
          </a:xfrm>
          <a:custGeom>
            <a:avLst/>
            <a:gdLst>
              <a:gd name="T0" fmla="*/ 457200 w 288"/>
              <a:gd name="T1" fmla="*/ 26988 h 41"/>
              <a:gd name="T2" fmla="*/ 457200 w 288"/>
              <a:gd name="T3" fmla="*/ 0 h 41"/>
              <a:gd name="T4" fmla="*/ 0 w 288"/>
              <a:gd name="T5" fmla="*/ 39688 h 41"/>
              <a:gd name="T6" fmla="*/ 0 w 288"/>
              <a:gd name="T7" fmla="*/ 39688 h 41"/>
              <a:gd name="T8" fmla="*/ 0 w 288"/>
              <a:gd name="T9" fmla="*/ 65088 h 41"/>
              <a:gd name="T10" fmla="*/ 0 w 288"/>
              <a:gd name="T11" fmla="*/ 65088 h 41"/>
              <a:gd name="T12" fmla="*/ 457200 w 288"/>
              <a:gd name="T13" fmla="*/ 269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11" name="Freeform 1081"/>
          <p:cNvSpPr>
            <a:spLocks/>
          </p:cNvSpPr>
          <p:nvPr/>
        </p:nvSpPr>
        <p:spPr bwMode="auto">
          <a:xfrm>
            <a:off x="5162550" y="1671639"/>
            <a:ext cx="471488" cy="103187"/>
          </a:xfrm>
          <a:custGeom>
            <a:avLst/>
            <a:gdLst>
              <a:gd name="T0" fmla="*/ 471488 w 297"/>
              <a:gd name="T1" fmla="*/ 25400 h 65"/>
              <a:gd name="T2" fmla="*/ 471488 w 297"/>
              <a:gd name="T3" fmla="*/ 0 h 65"/>
              <a:gd name="T4" fmla="*/ 0 w 297"/>
              <a:gd name="T5" fmla="*/ 77787 h 65"/>
              <a:gd name="T6" fmla="*/ 0 w 297"/>
              <a:gd name="T7" fmla="*/ 77787 h 65"/>
              <a:gd name="T8" fmla="*/ 14288 w 297"/>
              <a:gd name="T9" fmla="*/ 103187 h 65"/>
              <a:gd name="T10" fmla="*/ 0 w 297"/>
              <a:gd name="T11" fmla="*/ 103187 h 65"/>
              <a:gd name="T12" fmla="*/ 471488 w 297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12" name="Freeform 1082"/>
          <p:cNvSpPr>
            <a:spLocks/>
          </p:cNvSpPr>
          <p:nvPr/>
        </p:nvSpPr>
        <p:spPr bwMode="auto">
          <a:xfrm>
            <a:off x="4748214" y="1749426"/>
            <a:ext cx="428625" cy="130175"/>
          </a:xfrm>
          <a:custGeom>
            <a:avLst/>
            <a:gdLst>
              <a:gd name="T0" fmla="*/ 428625 w 270"/>
              <a:gd name="T1" fmla="*/ 25400 h 82"/>
              <a:gd name="T2" fmla="*/ 414338 w 270"/>
              <a:gd name="T3" fmla="*/ 0 h 82"/>
              <a:gd name="T4" fmla="*/ 0 w 270"/>
              <a:gd name="T5" fmla="*/ 103188 h 82"/>
              <a:gd name="T6" fmla="*/ 0 w 270"/>
              <a:gd name="T7" fmla="*/ 103188 h 82"/>
              <a:gd name="T8" fmla="*/ 14287 w 270"/>
              <a:gd name="T9" fmla="*/ 130175 h 82"/>
              <a:gd name="T10" fmla="*/ 14287 w 270"/>
              <a:gd name="T11" fmla="*/ 130175 h 82"/>
              <a:gd name="T12" fmla="*/ 428625 w 270"/>
              <a:gd name="T13" fmla="*/ 2540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13" name="Freeform 1083"/>
          <p:cNvSpPr>
            <a:spLocks/>
          </p:cNvSpPr>
          <p:nvPr/>
        </p:nvSpPr>
        <p:spPr bwMode="auto">
          <a:xfrm>
            <a:off x="4376738" y="1852614"/>
            <a:ext cx="385762" cy="168275"/>
          </a:xfrm>
          <a:custGeom>
            <a:avLst/>
            <a:gdLst>
              <a:gd name="T0" fmla="*/ 385762 w 243"/>
              <a:gd name="T1" fmla="*/ 26988 h 106"/>
              <a:gd name="T2" fmla="*/ 371475 w 243"/>
              <a:gd name="T3" fmla="*/ 0 h 106"/>
              <a:gd name="T4" fmla="*/ 0 w 243"/>
              <a:gd name="T5" fmla="*/ 142875 h 106"/>
              <a:gd name="T6" fmla="*/ 0 w 243"/>
              <a:gd name="T7" fmla="*/ 142875 h 106"/>
              <a:gd name="T8" fmla="*/ 14287 w 243"/>
              <a:gd name="T9" fmla="*/ 168275 h 106"/>
              <a:gd name="T10" fmla="*/ 14287 w 243"/>
              <a:gd name="T11" fmla="*/ 168275 h 106"/>
              <a:gd name="T12" fmla="*/ 385762 w 243"/>
              <a:gd name="T13" fmla="*/ 26988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14" name="Freeform 1084"/>
          <p:cNvSpPr>
            <a:spLocks/>
          </p:cNvSpPr>
          <p:nvPr/>
        </p:nvSpPr>
        <p:spPr bwMode="auto">
          <a:xfrm>
            <a:off x="4048125" y="1995488"/>
            <a:ext cx="342900" cy="195262"/>
          </a:xfrm>
          <a:custGeom>
            <a:avLst/>
            <a:gdLst>
              <a:gd name="T0" fmla="*/ 342900 w 216"/>
              <a:gd name="T1" fmla="*/ 25400 h 123"/>
              <a:gd name="T2" fmla="*/ 328613 w 216"/>
              <a:gd name="T3" fmla="*/ 0 h 123"/>
              <a:gd name="T4" fmla="*/ 0 w 216"/>
              <a:gd name="T5" fmla="*/ 168275 h 123"/>
              <a:gd name="T6" fmla="*/ 0 w 216"/>
              <a:gd name="T7" fmla="*/ 168275 h 123"/>
              <a:gd name="T8" fmla="*/ 14288 w 216"/>
              <a:gd name="T9" fmla="*/ 195262 h 123"/>
              <a:gd name="T10" fmla="*/ 14288 w 216"/>
              <a:gd name="T11" fmla="*/ 195262 h 123"/>
              <a:gd name="T12" fmla="*/ 342900 w 216"/>
              <a:gd name="T13" fmla="*/ 254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15" name="Freeform 1085"/>
          <p:cNvSpPr>
            <a:spLocks/>
          </p:cNvSpPr>
          <p:nvPr/>
        </p:nvSpPr>
        <p:spPr bwMode="auto">
          <a:xfrm>
            <a:off x="3762375" y="2163763"/>
            <a:ext cx="300038" cy="233362"/>
          </a:xfrm>
          <a:custGeom>
            <a:avLst/>
            <a:gdLst>
              <a:gd name="T0" fmla="*/ 300038 w 189"/>
              <a:gd name="T1" fmla="*/ 26987 h 147"/>
              <a:gd name="T2" fmla="*/ 285750 w 189"/>
              <a:gd name="T3" fmla="*/ 0 h 147"/>
              <a:gd name="T4" fmla="*/ 0 w 189"/>
              <a:gd name="T5" fmla="*/ 207962 h 147"/>
              <a:gd name="T6" fmla="*/ 0 w 189"/>
              <a:gd name="T7" fmla="*/ 207962 h 147"/>
              <a:gd name="T8" fmla="*/ 14288 w 189"/>
              <a:gd name="T9" fmla="*/ 233362 h 147"/>
              <a:gd name="T10" fmla="*/ 14288 w 189"/>
              <a:gd name="T11" fmla="*/ 233362 h 147"/>
              <a:gd name="T12" fmla="*/ 300038 w 189"/>
              <a:gd name="T13" fmla="*/ 2698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16" name="Freeform 1086"/>
          <p:cNvSpPr>
            <a:spLocks/>
          </p:cNvSpPr>
          <p:nvPr/>
        </p:nvSpPr>
        <p:spPr bwMode="auto">
          <a:xfrm>
            <a:off x="3476625" y="2371726"/>
            <a:ext cx="300038" cy="258763"/>
          </a:xfrm>
          <a:custGeom>
            <a:avLst/>
            <a:gdLst>
              <a:gd name="T0" fmla="*/ 300038 w 189"/>
              <a:gd name="T1" fmla="*/ 25400 h 163"/>
              <a:gd name="T2" fmla="*/ 285750 w 189"/>
              <a:gd name="T3" fmla="*/ 0 h 163"/>
              <a:gd name="T4" fmla="*/ 14288 w 189"/>
              <a:gd name="T5" fmla="*/ 233363 h 163"/>
              <a:gd name="T6" fmla="*/ 0 w 189"/>
              <a:gd name="T7" fmla="*/ 246063 h 163"/>
              <a:gd name="T8" fmla="*/ 28575 w 189"/>
              <a:gd name="T9" fmla="*/ 258763 h 163"/>
              <a:gd name="T10" fmla="*/ 28575 w 189"/>
              <a:gd name="T11" fmla="*/ 258763 h 163"/>
              <a:gd name="T12" fmla="*/ 300038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17" name="Freeform 1087"/>
          <p:cNvSpPr>
            <a:spLocks/>
          </p:cNvSpPr>
          <p:nvPr/>
        </p:nvSpPr>
        <p:spPr bwMode="auto">
          <a:xfrm>
            <a:off x="3248026" y="2617788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58763 h 172"/>
              <a:gd name="T6" fmla="*/ 0 w 162"/>
              <a:gd name="T7" fmla="*/ 2587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18" name="Freeform 1088"/>
          <p:cNvSpPr>
            <a:spLocks/>
          </p:cNvSpPr>
          <p:nvPr/>
        </p:nvSpPr>
        <p:spPr bwMode="auto">
          <a:xfrm>
            <a:off x="3033714" y="2876550"/>
            <a:ext cx="242887" cy="312738"/>
          </a:xfrm>
          <a:custGeom>
            <a:avLst/>
            <a:gdLst>
              <a:gd name="T0" fmla="*/ 242887 w 153"/>
              <a:gd name="T1" fmla="*/ 14288 h 197"/>
              <a:gd name="T2" fmla="*/ 214312 w 153"/>
              <a:gd name="T3" fmla="*/ 0 h 197"/>
              <a:gd name="T4" fmla="*/ 0 w 153"/>
              <a:gd name="T5" fmla="*/ 298450 h 197"/>
              <a:gd name="T6" fmla="*/ 28575 w 153"/>
              <a:gd name="T7" fmla="*/ 312738 h 197"/>
              <a:gd name="T8" fmla="*/ 242887 w 153"/>
              <a:gd name="T9" fmla="*/ 14288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19" name="Freeform 1089"/>
          <p:cNvSpPr>
            <a:spLocks/>
          </p:cNvSpPr>
          <p:nvPr/>
        </p:nvSpPr>
        <p:spPr bwMode="auto">
          <a:xfrm>
            <a:off x="9063039" y="2138363"/>
            <a:ext cx="28575" cy="25400"/>
          </a:xfrm>
          <a:custGeom>
            <a:avLst/>
            <a:gdLst>
              <a:gd name="T0" fmla="*/ 14288 w 18"/>
              <a:gd name="T1" fmla="*/ 0 h 16"/>
              <a:gd name="T2" fmla="*/ 14288 w 18"/>
              <a:gd name="T3" fmla="*/ 0 h 16"/>
              <a:gd name="T4" fmla="*/ 0 w 18"/>
              <a:gd name="T5" fmla="*/ 12700 h 16"/>
              <a:gd name="T6" fmla="*/ 14288 w 18"/>
              <a:gd name="T7" fmla="*/ 12700 h 16"/>
              <a:gd name="T8" fmla="*/ 14288 w 18"/>
              <a:gd name="T9" fmla="*/ 25400 h 16"/>
              <a:gd name="T10" fmla="*/ 28575 w 18"/>
              <a:gd name="T11" fmla="*/ 12700 h 16"/>
              <a:gd name="T12" fmla="*/ 28575 w 18"/>
              <a:gd name="T13" fmla="*/ 1270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20" name="Freeform 1090"/>
          <p:cNvSpPr>
            <a:spLocks/>
          </p:cNvSpPr>
          <p:nvPr/>
        </p:nvSpPr>
        <p:spPr bwMode="auto">
          <a:xfrm>
            <a:off x="9020175" y="1943101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21" name="Freeform 1091"/>
          <p:cNvSpPr>
            <a:spLocks/>
          </p:cNvSpPr>
          <p:nvPr/>
        </p:nvSpPr>
        <p:spPr bwMode="auto">
          <a:xfrm>
            <a:off x="9020175" y="1943101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22" name="Freeform 1092"/>
          <p:cNvSpPr>
            <a:spLocks/>
          </p:cNvSpPr>
          <p:nvPr/>
        </p:nvSpPr>
        <p:spPr bwMode="auto">
          <a:xfrm>
            <a:off x="8620126" y="2695576"/>
            <a:ext cx="200025" cy="180975"/>
          </a:xfrm>
          <a:custGeom>
            <a:avLst/>
            <a:gdLst>
              <a:gd name="T0" fmla="*/ 0 w 126"/>
              <a:gd name="T1" fmla="*/ 168275 h 114"/>
              <a:gd name="T2" fmla="*/ 28575 w 126"/>
              <a:gd name="T3" fmla="*/ 180975 h 114"/>
              <a:gd name="T4" fmla="*/ 200025 w 126"/>
              <a:gd name="T5" fmla="*/ 12700 h 114"/>
              <a:gd name="T6" fmla="*/ 200025 w 126"/>
              <a:gd name="T7" fmla="*/ 12700 h 114"/>
              <a:gd name="T8" fmla="*/ 171450 w 126"/>
              <a:gd name="T9" fmla="*/ 0 h 114"/>
              <a:gd name="T10" fmla="*/ 171450 w 126"/>
              <a:gd name="T11" fmla="*/ 0 h 114"/>
              <a:gd name="T12" fmla="*/ 0 w 126"/>
              <a:gd name="T13" fmla="*/ 1682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23" name="Freeform 1093"/>
          <p:cNvSpPr>
            <a:spLocks/>
          </p:cNvSpPr>
          <p:nvPr/>
        </p:nvSpPr>
        <p:spPr bwMode="auto">
          <a:xfrm>
            <a:off x="8791575" y="2514601"/>
            <a:ext cx="171450" cy="193675"/>
          </a:xfrm>
          <a:custGeom>
            <a:avLst/>
            <a:gdLst>
              <a:gd name="T0" fmla="*/ 0 w 108"/>
              <a:gd name="T1" fmla="*/ 180975 h 122"/>
              <a:gd name="T2" fmla="*/ 28575 w 108"/>
              <a:gd name="T3" fmla="*/ 193675 h 122"/>
              <a:gd name="T4" fmla="*/ 171450 w 108"/>
              <a:gd name="T5" fmla="*/ 12700 h 122"/>
              <a:gd name="T6" fmla="*/ 171450 w 108"/>
              <a:gd name="T7" fmla="*/ 12700 h 122"/>
              <a:gd name="T8" fmla="*/ 142875 w 108"/>
              <a:gd name="T9" fmla="*/ 0 h 122"/>
              <a:gd name="T10" fmla="*/ 142875 w 108"/>
              <a:gd name="T11" fmla="*/ 0 h 122"/>
              <a:gd name="T12" fmla="*/ 0 w 108"/>
              <a:gd name="T13" fmla="*/ 180975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24" name="Freeform 1094"/>
          <p:cNvSpPr>
            <a:spLocks/>
          </p:cNvSpPr>
          <p:nvPr/>
        </p:nvSpPr>
        <p:spPr bwMode="auto">
          <a:xfrm>
            <a:off x="8934450" y="2332038"/>
            <a:ext cx="128588" cy="195262"/>
          </a:xfrm>
          <a:custGeom>
            <a:avLst/>
            <a:gdLst>
              <a:gd name="T0" fmla="*/ 0 w 81"/>
              <a:gd name="T1" fmla="*/ 182562 h 123"/>
              <a:gd name="T2" fmla="*/ 28575 w 81"/>
              <a:gd name="T3" fmla="*/ 195262 h 123"/>
              <a:gd name="T4" fmla="*/ 128588 w 81"/>
              <a:gd name="T5" fmla="*/ 14287 h 123"/>
              <a:gd name="T6" fmla="*/ 128588 w 81"/>
              <a:gd name="T7" fmla="*/ 0 h 123"/>
              <a:gd name="T8" fmla="*/ 100013 w 81"/>
              <a:gd name="T9" fmla="*/ 0 h 123"/>
              <a:gd name="T10" fmla="*/ 100013 w 81"/>
              <a:gd name="T11" fmla="*/ 0 h 123"/>
              <a:gd name="T12" fmla="*/ 0 w 81"/>
              <a:gd name="T13" fmla="*/ 182562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25" name="Freeform 1095"/>
          <p:cNvSpPr>
            <a:spLocks/>
          </p:cNvSpPr>
          <p:nvPr/>
        </p:nvSpPr>
        <p:spPr bwMode="auto">
          <a:xfrm>
            <a:off x="9034463" y="2138364"/>
            <a:ext cx="57150" cy="193675"/>
          </a:xfrm>
          <a:custGeom>
            <a:avLst/>
            <a:gdLst>
              <a:gd name="T0" fmla="*/ 0 w 36"/>
              <a:gd name="T1" fmla="*/ 193675 h 122"/>
              <a:gd name="T2" fmla="*/ 28575 w 36"/>
              <a:gd name="T3" fmla="*/ 193675 h 122"/>
              <a:gd name="T4" fmla="*/ 57150 w 36"/>
              <a:gd name="T5" fmla="*/ 0 h 122"/>
              <a:gd name="T6" fmla="*/ 28575 w 36"/>
              <a:gd name="T7" fmla="*/ 0 h 122"/>
              <a:gd name="T8" fmla="*/ 0 w 36"/>
              <a:gd name="T9" fmla="*/ 1936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26" name="Freeform 1096"/>
          <p:cNvSpPr>
            <a:spLocks/>
          </p:cNvSpPr>
          <p:nvPr/>
        </p:nvSpPr>
        <p:spPr bwMode="auto">
          <a:xfrm>
            <a:off x="8534401" y="2359025"/>
            <a:ext cx="28575" cy="25400"/>
          </a:xfrm>
          <a:custGeom>
            <a:avLst/>
            <a:gdLst>
              <a:gd name="T0" fmla="*/ 14288 w 18"/>
              <a:gd name="T1" fmla="*/ 25400 h 16"/>
              <a:gd name="T2" fmla="*/ 28575 w 18"/>
              <a:gd name="T3" fmla="*/ 25400 h 16"/>
              <a:gd name="T4" fmla="*/ 28575 w 18"/>
              <a:gd name="T5" fmla="*/ 12700 h 16"/>
              <a:gd name="T6" fmla="*/ 28575 w 18"/>
              <a:gd name="T7" fmla="*/ 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12700 h 16"/>
              <a:gd name="T14" fmla="*/ 14288 w 18"/>
              <a:gd name="T15" fmla="*/ 25400 h 16"/>
              <a:gd name="T16" fmla="*/ 14288 w 18"/>
              <a:gd name="T17" fmla="*/ 25400 h 16"/>
              <a:gd name="T18" fmla="*/ 14288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27" name="Freeform 1097"/>
          <p:cNvSpPr>
            <a:spLocks/>
          </p:cNvSpPr>
          <p:nvPr/>
        </p:nvSpPr>
        <p:spPr bwMode="auto">
          <a:xfrm>
            <a:off x="8491539" y="2384426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28" name="Freeform 1098"/>
          <p:cNvSpPr>
            <a:spLocks/>
          </p:cNvSpPr>
          <p:nvPr/>
        </p:nvSpPr>
        <p:spPr bwMode="auto">
          <a:xfrm>
            <a:off x="8491539" y="2384426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29" name="Freeform 1099"/>
          <p:cNvSpPr>
            <a:spLocks/>
          </p:cNvSpPr>
          <p:nvPr/>
        </p:nvSpPr>
        <p:spPr bwMode="auto">
          <a:xfrm>
            <a:off x="8805863" y="1646239"/>
            <a:ext cx="214312" cy="193675"/>
          </a:xfrm>
          <a:custGeom>
            <a:avLst/>
            <a:gdLst>
              <a:gd name="T0" fmla="*/ 214312 w 135"/>
              <a:gd name="T1" fmla="*/ 12700 h 122"/>
              <a:gd name="T2" fmla="*/ 185737 w 135"/>
              <a:gd name="T3" fmla="*/ 0 h 122"/>
              <a:gd name="T4" fmla="*/ 0 w 135"/>
              <a:gd name="T5" fmla="*/ 180975 h 122"/>
              <a:gd name="T6" fmla="*/ 0 w 135"/>
              <a:gd name="T7" fmla="*/ 180975 h 122"/>
              <a:gd name="T8" fmla="*/ 28575 w 135"/>
              <a:gd name="T9" fmla="*/ 193675 h 122"/>
              <a:gd name="T10" fmla="*/ 28575 w 135"/>
              <a:gd name="T11" fmla="*/ 193675 h 122"/>
              <a:gd name="T12" fmla="*/ 214312 w 135"/>
              <a:gd name="T13" fmla="*/ 12700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30" name="Freeform 1100"/>
          <p:cNvSpPr>
            <a:spLocks/>
          </p:cNvSpPr>
          <p:nvPr/>
        </p:nvSpPr>
        <p:spPr bwMode="auto">
          <a:xfrm>
            <a:off x="8662988" y="1827214"/>
            <a:ext cx="171450" cy="180975"/>
          </a:xfrm>
          <a:custGeom>
            <a:avLst/>
            <a:gdLst>
              <a:gd name="T0" fmla="*/ 171450 w 108"/>
              <a:gd name="T1" fmla="*/ 12700 h 114"/>
              <a:gd name="T2" fmla="*/ 142875 w 108"/>
              <a:gd name="T3" fmla="*/ 0 h 114"/>
              <a:gd name="T4" fmla="*/ 0 w 108"/>
              <a:gd name="T5" fmla="*/ 168275 h 114"/>
              <a:gd name="T6" fmla="*/ 0 w 108"/>
              <a:gd name="T7" fmla="*/ 168275 h 114"/>
              <a:gd name="T8" fmla="*/ 28575 w 108"/>
              <a:gd name="T9" fmla="*/ 180975 h 114"/>
              <a:gd name="T10" fmla="*/ 28575 w 108"/>
              <a:gd name="T11" fmla="*/ 180975 h 114"/>
              <a:gd name="T12" fmla="*/ 171450 w 108"/>
              <a:gd name="T13" fmla="*/ 127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31" name="Freeform 1101"/>
          <p:cNvSpPr>
            <a:spLocks/>
          </p:cNvSpPr>
          <p:nvPr/>
        </p:nvSpPr>
        <p:spPr bwMode="auto">
          <a:xfrm>
            <a:off x="8577263" y="1995488"/>
            <a:ext cx="114300" cy="195262"/>
          </a:xfrm>
          <a:custGeom>
            <a:avLst/>
            <a:gdLst>
              <a:gd name="T0" fmla="*/ 114300 w 72"/>
              <a:gd name="T1" fmla="*/ 12700 h 123"/>
              <a:gd name="T2" fmla="*/ 85725 w 72"/>
              <a:gd name="T3" fmla="*/ 0 h 123"/>
              <a:gd name="T4" fmla="*/ 0 w 72"/>
              <a:gd name="T5" fmla="*/ 180975 h 123"/>
              <a:gd name="T6" fmla="*/ 0 w 72"/>
              <a:gd name="T7" fmla="*/ 180975 h 123"/>
              <a:gd name="T8" fmla="*/ 28575 w 72"/>
              <a:gd name="T9" fmla="*/ 180975 h 123"/>
              <a:gd name="T10" fmla="*/ 28575 w 72"/>
              <a:gd name="T11" fmla="*/ 195262 h 123"/>
              <a:gd name="T12" fmla="*/ 114300 w 72"/>
              <a:gd name="T13" fmla="*/ 127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32" name="Freeform 1102"/>
          <p:cNvSpPr>
            <a:spLocks/>
          </p:cNvSpPr>
          <p:nvPr/>
        </p:nvSpPr>
        <p:spPr bwMode="auto">
          <a:xfrm>
            <a:off x="8534400" y="2176463"/>
            <a:ext cx="71438" cy="195262"/>
          </a:xfrm>
          <a:custGeom>
            <a:avLst/>
            <a:gdLst>
              <a:gd name="T0" fmla="*/ 71438 w 45"/>
              <a:gd name="T1" fmla="*/ 0 h 123"/>
              <a:gd name="T2" fmla="*/ 42863 w 45"/>
              <a:gd name="T3" fmla="*/ 0 h 123"/>
              <a:gd name="T4" fmla="*/ 0 w 45"/>
              <a:gd name="T5" fmla="*/ 195262 h 123"/>
              <a:gd name="T6" fmla="*/ 28575 w 45"/>
              <a:gd name="T7" fmla="*/ 195262 h 123"/>
              <a:gd name="T8" fmla="*/ 71438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33" name="Freeform 1103"/>
          <p:cNvSpPr>
            <a:spLocks/>
          </p:cNvSpPr>
          <p:nvPr/>
        </p:nvSpPr>
        <p:spPr bwMode="auto">
          <a:xfrm>
            <a:off x="6148389" y="4549775"/>
            <a:ext cx="28575" cy="25400"/>
          </a:xfrm>
          <a:custGeom>
            <a:avLst/>
            <a:gdLst>
              <a:gd name="T0" fmla="*/ 0 w 18"/>
              <a:gd name="T1" fmla="*/ 25400 h 16"/>
              <a:gd name="T2" fmla="*/ 0 w 18"/>
              <a:gd name="T3" fmla="*/ 25400 h 16"/>
              <a:gd name="T4" fmla="*/ 14288 w 18"/>
              <a:gd name="T5" fmla="*/ 25400 h 16"/>
              <a:gd name="T6" fmla="*/ 28575 w 18"/>
              <a:gd name="T7" fmla="*/ 25400 h 16"/>
              <a:gd name="T8" fmla="*/ 28575 w 18"/>
              <a:gd name="T9" fmla="*/ 1270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34" name="Freeform 1104"/>
          <p:cNvSpPr>
            <a:spLocks/>
          </p:cNvSpPr>
          <p:nvPr/>
        </p:nvSpPr>
        <p:spPr bwMode="auto">
          <a:xfrm>
            <a:off x="5948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7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35" name="Freeform 1105"/>
          <p:cNvSpPr>
            <a:spLocks/>
          </p:cNvSpPr>
          <p:nvPr/>
        </p:nvSpPr>
        <p:spPr bwMode="auto">
          <a:xfrm>
            <a:off x="5948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7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36" name="Freeform 1106"/>
          <p:cNvSpPr>
            <a:spLocks/>
          </p:cNvSpPr>
          <p:nvPr/>
        </p:nvSpPr>
        <p:spPr bwMode="auto">
          <a:xfrm>
            <a:off x="8348663" y="2825751"/>
            <a:ext cx="214312" cy="271463"/>
          </a:xfrm>
          <a:custGeom>
            <a:avLst/>
            <a:gdLst>
              <a:gd name="T0" fmla="*/ 214312 w 135"/>
              <a:gd name="T1" fmla="*/ 12700 h 171"/>
              <a:gd name="T2" fmla="*/ 185737 w 135"/>
              <a:gd name="T3" fmla="*/ 0 h 171"/>
              <a:gd name="T4" fmla="*/ 0 w 135"/>
              <a:gd name="T5" fmla="*/ 258763 h 171"/>
              <a:gd name="T6" fmla="*/ 0 w 135"/>
              <a:gd name="T7" fmla="*/ 258763 h 171"/>
              <a:gd name="T8" fmla="*/ 28575 w 135"/>
              <a:gd name="T9" fmla="*/ 271463 h 171"/>
              <a:gd name="T10" fmla="*/ 28575 w 135"/>
              <a:gd name="T11" fmla="*/ 271463 h 171"/>
              <a:gd name="T12" fmla="*/ 214312 w 135"/>
              <a:gd name="T13" fmla="*/ 12700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37" name="Freeform 1107"/>
          <p:cNvSpPr>
            <a:spLocks/>
          </p:cNvSpPr>
          <p:nvPr/>
        </p:nvSpPr>
        <p:spPr bwMode="auto">
          <a:xfrm>
            <a:off x="8120064" y="3084513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60350 h 172"/>
              <a:gd name="T6" fmla="*/ 0 w 162"/>
              <a:gd name="T7" fmla="*/ 2460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38" name="Freeform 1108"/>
          <p:cNvSpPr>
            <a:spLocks/>
          </p:cNvSpPr>
          <p:nvPr/>
        </p:nvSpPr>
        <p:spPr bwMode="auto">
          <a:xfrm>
            <a:off x="7848600" y="3330575"/>
            <a:ext cx="300038" cy="273050"/>
          </a:xfrm>
          <a:custGeom>
            <a:avLst/>
            <a:gdLst>
              <a:gd name="T0" fmla="*/ 300038 w 189"/>
              <a:gd name="T1" fmla="*/ 26988 h 172"/>
              <a:gd name="T2" fmla="*/ 271463 w 189"/>
              <a:gd name="T3" fmla="*/ 0 h 172"/>
              <a:gd name="T4" fmla="*/ 0 w 189"/>
              <a:gd name="T5" fmla="*/ 247650 h 172"/>
              <a:gd name="T6" fmla="*/ 14288 w 189"/>
              <a:gd name="T7" fmla="*/ 247650 h 172"/>
              <a:gd name="T8" fmla="*/ 28575 w 189"/>
              <a:gd name="T9" fmla="*/ 273050 h 172"/>
              <a:gd name="T10" fmla="*/ 28575 w 189"/>
              <a:gd name="T11" fmla="*/ 273050 h 172"/>
              <a:gd name="T12" fmla="*/ 300038 w 189"/>
              <a:gd name="T13" fmla="*/ 2698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39" name="Freeform 1109"/>
          <p:cNvSpPr>
            <a:spLocks/>
          </p:cNvSpPr>
          <p:nvPr/>
        </p:nvSpPr>
        <p:spPr bwMode="auto">
          <a:xfrm>
            <a:off x="7577139" y="3578226"/>
            <a:ext cx="300037" cy="258763"/>
          </a:xfrm>
          <a:custGeom>
            <a:avLst/>
            <a:gdLst>
              <a:gd name="T0" fmla="*/ 300037 w 189"/>
              <a:gd name="T1" fmla="*/ 25400 h 163"/>
              <a:gd name="T2" fmla="*/ 285750 w 189"/>
              <a:gd name="T3" fmla="*/ 0 h 163"/>
              <a:gd name="T4" fmla="*/ 0 w 189"/>
              <a:gd name="T5" fmla="*/ 233363 h 163"/>
              <a:gd name="T6" fmla="*/ 0 w 189"/>
              <a:gd name="T7" fmla="*/ 233363 h 163"/>
              <a:gd name="T8" fmla="*/ 14287 w 189"/>
              <a:gd name="T9" fmla="*/ 258763 h 163"/>
              <a:gd name="T10" fmla="*/ 14287 w 189"/>
              <a:gd name="T11" fmla="*/ 258763 h 163"/>
              <a:gd name="T12" fmla="*/ 300037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40" name="Freeform 1110"/>
          <p:cNvSpPr>
            <a:spLocks/>
          </p:cNvSpPr>
          <p:nvPr/>
        </p:nvSpPr>
        <p:spPr bwMode="auto">
          <a:xfrm>
            <a:off x="7248525" y="3811588"/>
            <a:ext cx="342900" cy="246062"/>
          </a:xfrm>
          <a:custGeom>
            <a:avLst/>
            <a:gdLst>
              <a:gd name="T0" fmla="*/ 342900 w 216"/>
              <a:gd name="T1" fmla="*/ 25400 h 155"/>
              <a:gd name="T2" fmla="*/ 328613 w 216"/>
              <a:gd name="T3" fmla="*/ 0 h 155"/>
              <a:gd name="T4" fmla="*/ 0 w 216"/>
              <a:gd name="T5" fmla="*/ 219075 h 155"/>
              <a:gd name="T6" fmla="*/ 0 w 216"/>
              <a:gd name="T7" fmla="*/ 219075 h 155"/>
              <a:gd name="T8" fmla="*/ 14288 w 216"/>
              <a:gd name="T9" fmla="*/ 246062 h 155"/>
              <a:gd name="T10" fmla="*/ 14288 w 216"/>
              <a:gd name="T11" fmla="*/ 246062 h 155"/>
              <a:gd name="T12" fmla="*/ 342900 w 216"/>
              <a:gd name="T13" fmla="*/ 254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41" name="Freeform 1111"/>
          <p:cNvSpPr>
            <a:spLocks/>
          </p:cNvSpPr>
          <p:nvPr/>
        </p:nvSpPr>
        <p:spPr bwMode="auto">
          <a:xfrm>
            <a:off x="6905625" y="4030663"/>
            <a:ext cx="357188" cy="220662"/>
          </a:xfrm>
          <a:custGeom>
            <a:avLst/>
            <a:gdLst>
              <a:gd name="T0" fmla="*/ 357188 w 225"/>
              <a:gd name="T1" fmla="*/ 26987 h 139"/>
              <a:gd name="T2" fmla="*/ 342900 w 225"/>
              <a:gd name="T3" fmla="*/ 0 h 139"/>
              <a:gd name="T4" fmla="*/ 0 w 225"/>
              <a:gd name="T5" fmla="*/ 195262 h 139"/>
              <a:gd name="T6" fmla="*/ 0 w 225"/>
              <a:gd name="T7" fmla="*/ 195262 h 139"/>
              <a:gd name="T8" fmla="*/ 14288 w 225"/>
              <a:gd name="T9" fmla="*/ 220662 h 139"/>
              <a:gd name="T10" fmla="*/ 14288 w 225"/>
              <a:gd name="T11" fmla="*/ 220662 h 139"/>
              <a:gd name="T12" fmla="*/ 357188 w 225"/>
              <a:gd name="T13" fmla="*/ 2698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42" name="Freeform 1112"/>
          <p:cNvSpPr>
            <a:spLocks/>
          </p:cNvSpPr>
          <p:nvPr/>
        </p:nvSpPr>
        <p:spPr bwMode="auto">
          <a:xfrm>
            <a:off x="6534151" y="4225926"/>
            <a:ext cx="385763" cy="207963"/>
          </a:xfrm>
          <a:custGeom>
            <a:avLst/>
            <a:gdLst>
              <a:gd name="T0" fmla="*/ 385763 w 243"/>
              <a:gd name="T1" fmla="*/ 25400 h 131"/>
              <a:gd name="T2" fmla="*/ 371475 w 243"/>
              <a:gd name="T3" fmla="*/ 0 h 131"/>
              <a:gd name="T4" fmla="*/ 0 w 243"/>
              <a:gd name="T5" fmla="*/ 180975 h 131"/>
              <a:gd name="T6" fmla="*/ 0 w 243"/>
              <a:gd name="T7" fmla="*/ 180975 h 131"/>
              <a:gd name="T8" fmla="*/ 14288 w 243"/>
              <a:gd name="T9" fmla="*/ 207963 h 131"/>
              <a:gd name="T10" fmla="*/ 14288 w 243"/>
              <a:gd name="T11" fmla="*/ 207963 h 131"/>
              <a:gd name="T12" fmla="*/ 385763 w 243"/>
              <a:gd name="T13" fmla="*/ 25400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43" name="Freeform 1113"/>
          <p:cNvSpPr>
            <a:spLocks/>
          </p:cNvSpPr>
          <p:nvPr/>
        </p:nvSpPr>
        <p:spPr bwMode="auto">
          <a:xfrm>
            <a:off x="6148388" y="4406901"/>
            <a:ext cx="400050" cy="168275"/>
          </a:xfrm>
          <a:custGeom>
            <a:avLst/>
            <a:gdLst>
              <a:gd name="T0" fmla="*/ 400050 w 252"/>
              <a:gd name="T1" fmla="*/ 26988 h 106"/>
              <a:gd name="T2" fmla="*/ 385763 w 252"/>
              <a:gd name="T3" fmla="*/ 0 h 106"/>
              <a:gd name="T4" fmla="*/ 0 w 252"/>
              <a:gd name="T5" fmla="*/ 142875 h 106"/>
              <a:gd name="T6" fmla="*/ 14288 w 252"/>
              <a:gd name="T7" fmla="*/ 168275 h 106"/>
              <a:gd name="T8" fmla="*/ 400050 w 252"/>
              <a:gd name="T9" fmla="*/ 26988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44" name="Freeform 1114"/>
          <p:cNvSpPr>
            <a:spLocks/>
          </p:cNvSpPr>
          <p:nvPr/>
        </p:nvSpPr>
        <p:spPr bwMode="auto">
          <a:xfrm>
            <a:off x="3676651" y="4926013"/>
            <a:ext cx="28575" cy="25400"/>
          </a:xfrm>
          <a:custGeom>
            <a:avLst/>
            <a:gdLst>
              <a:gd name="T0" fmla="*/ 0 w 18"/>
              <a:gd name="T1" fmla="*/ 12700 h 16"/>
              <a:gd name="T2" fmla="*/ 0 w 18"/>
              <a:gd name="T3" fmla="*/ 25400 h 16"/>
              <a:gd name="T4" fmla="*/ 14288 w 18"/>
              <a:gd name="T5" fmla="*/ 25400 h 16"/>
              <a:gd name="T6" fmla="*/ 14288 w 18"/>
              <a:gd name="T7" fmla="*/ 25400 h 16"/>
              <a:gd name="T8" fmla="*/ 28575 w 18"/>
              <a:gd name="T9" fmla="*/ 12700 h 16"/>
              <a:gd name="T10" fmla="*/ 28575 w 18"/>
              <a:gd name="T11" fmla="*/ 12700 h 16"/>
              <a:gd name="T12" fmla="*/ 14288 w 18"/>
              <a:gd name="T13" fmla="*/ 0 h 16"/>
              <a:gd name="T14" fmla="*/ 0 w 18"/>
              <a:gd name="T15" fmla="*/ 0 h 16"/>
              <a:gd name="T16" fmla="*/ 0 w 18"/>
              <a:gd name="T17" fmla="*/ 12700 h 16"/>
              <a:gd name="T18" fmla="*/ 0 w 18"/>
              <a:gd name="T19" fmla="*/ 127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45" name="Freeform 1115"/>
          <p:cNvSpPr>
            <a:spLocks/>
          </p:cNvSpPr>
          <p:nvPr/>
        </p:nvSpPr>
        <p:spPr bwMode="auto">
          <a:xfrm>
            <a:off x="3476625" y="4886326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7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46" name="Freeform 1116"/>
          <p:cNvSpPr>
            <a:spLocks/>
          </p:cNvSpPr>
          <p:nvPr/>
        </p:nvSpPr>
        <p:spPr bwMode="auto">
          <a:xfrm>
            <a:off x="3476625" y="4886326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7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47" name="Freeform 1117"/>
          <p:cNvSpPr>
            <a:spLocks/>
          </p:cNvSpPr>
          <p:nvPr/>
        </p:nvSpPr>
        <p:spPr bwMode="auto">
          <a:xfrm>
            <a:off x="5362575" y="4627564"/>
            <a:ext cx="171450" cy="142875"/>
          </a:xfrm>
          <a:custGeom>
            <a:avLst/>
            <a:gdLst>
              <a:gd name="T0" fmla="*/ 171450 w 108"/>
              <a:gd name="T1" fmla="*/ 25400 h 90"/>
              <a:gd name="T2" fmla="*/ 157163 w 108"/>
              <a:gd name="T3" fmla="*/ 0 h 90"/>
              <a:gd name="T4" fmla="*/ 0 w 108"/>
              <a:gd name="T5" fmla="*/ 117475 h 90"/>
              <a:gd name="T6" fmla="*/ 0 w 108"/>
              <a:gd name="T7" fmla="*/ 117475 h 90"/>
              <a:gd name="T8" fmla="*/ 14288 w 108"/>
              <a:gd name="T9" fmla="*/ 142875 h 90"/>
              <a:gd name="T10" fmla="*/ 14288 w 108"/>
              <a:gd name="T11" fmla="*/ 142875 h 90"/>
              <a:gd name="T12" fmla="*/ 171450 w 108"/>
              <a:gd name="T13" fmla="*/ 2540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48" name="Freeform 1118"/>
          <p:cNvSpPr>
            <a:spLocks/>
          </p:cNvSpPr>
          <p:nvPr/>
        </p:nvSpPr>
        <p:spPr bwMode="auto">
          <a:xfrm>
            <a:off x="5162551" y="4745039"/>
            <a:ext cx="214313" cy="115887"/>
          </a:xfrm>
          <a:custGeom>
            <a:avLst/>
            <a:gdLst>
              <a:gd name="T0" fmla="*/ 214313 w 135"/>
              <a:gd name="T1" fmla="*/ 25400 h 73"/>
              <a:gd name="T2" fmla="*/ 200025 w 135"/>
              <a:gd name="T3" fmla="*/ 0 h 73"/>
              <a:gd name="T4" fmla="*/ 0 w 135"/>
              <a:gd name="T5" fmla="*/ 90487 h 73"/>
              <a:gd name="T6" fmla="*/ 0 w 135"/>
              <a:gd name="T7" fmla="*/ 90487 h 73"/>
              <a:gd name="T8" fmla="*/ 14288 w 135"/>
              <a:gd name="T9" fmla="*/ 115887 h 73"/>
              <a:gd name="T10" fmla="*/ 14288 w 135"/>
              <a:gd name="T11" fmla="*/ 115887 h 73"/>
              <a:gd name="T12" fmla="*/ 214313 w 135"/>
              <a:gd name="T13" fmla="*/ 25400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49" name="Freeform 1119"/>
          <p:cNvSpPr>
            <a:spLocks/>
          </p:cNvSpPr>
          <p:nvPr/>
        </p:nvSpPr>
        <p:spPr bwMode="auto">
          <a:xfrm>
            <a:off x="4948238" y="4835525"/>
            <a:ext cx="228600" cy="90488"/>
          </a:xfrm>
          <a:custGeom>
            <a:avLst/>
            <a:gdLst>
              <a:gd name="T0" fmla="*/ 228600 w 144"/>
              <a:gd name="T1" fmla="*/ 25400 h 57"/>
              <a:gd name="T2" fmla="*/ 214313 w 144"/>
              <a:gd name="T3" fmla="*/ 0 h 57"/>
              <a:gd name="T4" fmla="*/ 0 w 144"/>
              <a:gd name="T5" fmla="*/ 65088 h 57"/>
              <a:gd name="T6" fmla="*/ 0 w 144"/>
              <a:gd name="T7" fmla="*/ 65088 h 57"/>
              <a:gd name="T8" fmla="*/ 0 w 144"/>
              <a:gd name="T9" fmla="*/ 90488 h 57"/>
              <a:gd name="T10" fmla="*/ 14288 w 144"/>
              <a:gd name="T11" fmla="*/ 90488 h 57"/>
              <a:gd name="T12" fmla="*/ 228600 w 144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50" name="Freeform 1120"/>
          <p:cNvSpPr>
            <a:spLocks/>
          </p:cNvSpPr>
          <p:nvPr/>
        </p:nvSpPr>
        <p:spPr bwMode="auto">
          <a:xfrm>
            <a:off x="4705350" y="4900614"/>
            <a:ext cx="242888" cy="77787"/>
          </a:xfrm>
          <a:custGeom>
            <a:avLst/>
            <a:gdLst>
              <a:gd name="T0" fmla="*/ 242888 w 153"/>
              <a:gd name="T1" fmla="*/ 25400 h 49"/>
              <a:gd name="T2" fmla="*/ 242888 w 153"/>
              <a:gd name="T3" fmla="*/ 0 h 49"/>
              <a:gd name="T4" fmla="*/ 0 w 153"/>
              <a:gd name="T5" fmla="*/ 50800 h 49"/>
              <a:gd name="T6" fmla="*/ 0 w 153"/>
              <a:gd name="T7" fmla="*/ 50800 h 49"/>
              <a:gd name="T8" fmla="*/ 0 w 153"/>
              <a:gd name="T9" fmla="*/ 77787 h 49"/>
              <a:gd name="T10" fmla="*/ 0 w 153"/>
              <a:gd name="T11" fmla="*/ 77787 h 49"/>
              <a:gd name="T12" fmla="*/ 242888 w 153"/>
              <a:gd name="T13" fmla="*/ 25400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51" name="Freeform 1121"/>
          <p:cNvSpPr>
            <a:spLocks/>
          </p:cNvSpPr>
          <p:nvPr/>
        </p:nvSpPr>
        <p:spPr bwMode="auto">
          <a:xfrm>
            <a:off x="4205288" y="4951414"/>
            <a:ext cx="500062" cy="65087"/>
          </a:xfrm>
          <a:custGeom>
            <a:avLst/>
            <a:gdLst>
              <a:gd name="T0" fmla="*/ 500062 w 315"/>
              <a:gd name="T1" fmla="*/ 26987 h 41"/>
              <a:gd name="T2" fmla="*/ 500062 w 315"/>
              <a:gd name="T3" fmla="*/ 0 h 41"/>
              <a:gd name="T4" fmla="*/ 0 w 315"/>
              <a:gd name="T5" fmla="*/ 39687 h 41"/>
              <a:gd name="T6" fmla="*/ 0 w 315"/>
              <a:gd name="T7" fmla="*/ 39687 h 41"/>
              <a:gd name="T8" fmla="*/ 0 w 315"/>
              <a:gd name="T9" fmla="*/ 65087 h 41"/>
              <a:gd name="T10" fmla="*/ 0 w 315"/>
              <a:gd name="T11" fmla="*/ 65087 h 41"/>
              <a:gd name="T12" fmla="*/ 500062 w 315"/>
              <a:gd name="T13" fmla="*/ 2698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52" name="Freeform 1122"/>
          <p:cNvSpPr>
            <a:spLocks/>
          </p:cNvSpPr>
          <p:nvPr/>
        </p:nvSpPr>
        <p:spPr bwMode="auto">
          <a:xfrm>
            <a:off x="3690938" y="4926014"/>
            <a:ext cx="514350" cy="90487"/>
          </a:xfrm>
          <a:custGeom>
            <a:avLst/>
            <a:gdLst>
              <a:gd name="T0" fmla="*/ 514350 w 324"/>
              <a:gd name="T1" fmla="*/ 90487 h 57"/>
              <a:gd name="T2" fmla="*/ 514350 w 324"/>
              <a:gd name="T3" fmla="*/ 65087 h 57"/>
              <a:gd name="T4" fmla="*/ 0 w 324"/>
              <a:gd name="T5" fmla="*/ 0 h 57"/>
              <a:gd name="T6" fmla="*/ 0 w 324"/>
              <a:gd name="T7" fmla="*/ 25400 h 57"/>
              <a:gd name="T8" fmla="*/ 514350 w 324"/>
              <a:gd name="T9" fmla="*/ 9048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53" name="Freeform 1123"/>
          <p:cNvSpPr>
            <a:spLocks/>
          </p:cNvSpPr>
          <p:nvPr/>
        </p:nvSpPr>
        <p:spPr bwMode="auto">
          <a:xfrm>
            <a:off x="5462589" y="4186239"/>
            <a:ext cx="28575" cy="26987"/>
          </a:xfrm>
          <a:custGeom>
            <a:avLst/>
            <a:gdLst>
              <a:gd name="T0" fmla="*/ 14288 w 18"/>
              <a:gd name="T1" fmla="*/ 26987 h 17"/>
              <a:gd name="T2" fmla="*/ 28575 w 18"/>
              <a:gd name="T3" fmla="*/ 14287 h 17"/>
              <a:gd name="T4" fmla="*/ 28575 w 18"/>
              <a:gd name="T5" fmla="*/ 0 h 17"/>
              <a:gd name="T6" fmla="*/ 28575 w 18"/>
              <a:gd name="T7" fmla="*/ 0 h 17"/>
              <a:gd name="T8" fmla="*/ 14288 w 18"/>
              <a:gd name="T9" fmla="*/ 0 h 17"/>
              <a:gd name="T10" fmla="*/ 14288 w 18"/>
              <a:gd name="T11" fmla="*/ 0 h 17"/>
              <a:gd name="T12" fmla="*/ 0 w 18"/>
              <a:gd name="T13" fmla="*/ 14287 h 17"/>
              <a:gd name="T14" fmla="*/ 14288 w 18"/>
              <a:gd name="T15" fmla="*/ 14287 h 17"/>
              <a:gd name="T16" fmla="*/ 14288 w 18"/>
              <a:gd name="T17" fmla="*/ 26987 h 17"/>
              <a:gd name="T18" fmla="*/ 14288 w 18"/>
              <a:gd name="T19" fmla="*/ 2698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54" name="Freeform 1124"/>
          <p:cNvSpPr>
            <a:spLocks/>
          </p:cNvSpPr>
          <p:nvPr/>
        </p:nvSpPr>
        <p:spPr bwMode="auto">
          <a:xfrm>
            <a:off x="5419725" y="4200526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55" name="Freeform 1125"/>
          <p:cNvSpPr>
            <a:spLocks/>
          </p:cNvSpPr>
          <p:nvPr/>
        </p:nvSpPr>
        <p:spPr bwMode="auto">
          <a:xfrm>
            <a:off x="5419725" y="4200526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56" name="Freeform 1126"/>
          <p:cNvSpPr>
            <a:spLocks/>
          </p:cNvSpPr>
          <p:nvPr/>
        </p:nvSpPr>
        <p:spPr bwMode="auto">
          <a:xfrm>
            <a:off x="6191251" y="2293938"/>
            <a:ext cx="257175" cy="233362"/>
          </a:xfrm>
          <a:custGeom>
            <a:avLst/>
            <a:gdLst>
              <a:gd name="T0" fmla="*/ 257175 w 162"/>
              <a:gd name="T1" fmla="*/ 12700 h 147"/>
              <a:gd name="T2" fmla="*/ 228600 w 162"/>
              <a:gd name="T3" fmla="*/ 0 h 147"/>
              <a:gd name="T4" fmla="*/ 0 w 162"/>
              <a:gd name="T5" fmla="*/ 220662 h 147"/>
              <a:gd name="T6" fmla="*/ 0 w 162"/>
              <a:gd name="T7" fmla="*/ 220662 h 147"/>
              <a:gd name="T8" fmla="*/ 28575 w 162"/>
              <a:gd name="T9" fmla="*/ 233362 h 147"/>
              <a:gd name="T10" fmla="*/ 28575 w 162"/>
              <a:gd name="T11" fmla="*/ 233362 h 147"/>
              <a:gd name="T12" fmla="*/ 257175 w 162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57" name="Freeform 1127"/>
          <p:cNvSpPr>
            <a:spLocks/>
          </p:cNvSpPr>
          <p:nvPr/>
        </p:nvSpPr>
        <p:spPr bwMode="auto">
          <a:xfrm>
            <a:off x="5991225" y="2514601"/>
            <a:ext cx="228600" cy="246063"/>
          </a:xfrm>
          <a:custGeom>
            <a:avLst/>
            <a:gdLst>
              <a:gd name="T0" fmla="*/ 228600 w 144"/>
              <a:gd name="T1" fmla="*/ 12700 h 155"/>
              <a:gd name="T2" fmla="*/ 200025 w 144"/>
              <a:gd name="T3" fmla="*/ 0 h 155"/>
              <a:gd name="T4" fmla="*/ 0 w 144"/>
              <a:gd name="T5" fmla="*/ 233363 h 155"/>
              <a:gd name="T6" fmla="*/ 0 w 144"/>
              <a:gd name="T7" fmla="*/ 233363 h 155"/>
              <a:gd name="T8" fmla="*/ 28575 w 144"/>
              <a:gd name="T9" fmla="*/ 246063 h 155"/>
              <a:gd name="T10" fmla="*/ 28575 w 144"/>
              <a:gd name="T11" fmla="*/ 246063 h 155"/>
              <a:gd name="T12" fmla="*/ 228600 w 144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58" name="Freeform 1128"/>
          <p:cNvSpPr>
            <a:spLocks/>
          </p:cNvSpPr>
          <p:nvPr/>
        </p:nvSpPr>
        <p:spPr bwMode="auto">
          <a:xfrm>
            <a:off x="5819776" y="2747963"/>
            <a:ext cx="200025" cy="233362"/>
          </a:xfrm>
          <a:custGeom>
            <a:avLst/>
            <a:gdLst>
              <a:gd name="T0" fmla="*/ 200025 w 126"/>
              <a:gd name="T1" fmla="*/ 12700 h 147"/>
              <a:gd name="T2" fmla="*/ 171450 w 126"/>
              <a:gd name="T3" fmla="*/ 0 h 147"/>
              <a:gd name="T4" fmla="*/ 0 w 126"/>
              <a:gd name="T5" fmla="*/ 220662 h 147"/>
              <a:gd name="T6" fmla="*/ 0 w 126"/>
              <a:gd name="T7" fmla="*/ 220662 h 147"/>
              <a:gd name="T8" fmla="*/ 28575 w 126"/>
              <a:gd name="T9" fmla="*/ 233362 h 147"/>
              <a:gd name="T10" fmla="*/ 28575 w 126"/>
              <a:gd name="T11" fmla="*/ 233362 h 147"/>
              <a:gd name="T12" fmla="*/ 200025 w 126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59" name="Freeform 1129"/>
          <p:cNvSpPr>
            <a:spLocks/>
          </p:cNvSpPr>
          <p:nvPr/>
        </p:nvSpPr>
        <p:spPr bwMode="auto">
          <a:xfrm>
            <a:off x="5691188" y="2968626"/>
            <a:ext cx="157162" cy="246063"/>
          </a:xfrm>
          <a:custGeom>
            <a:avLst/>
            <a:gdLst>
              <a:gd name="T0" fmla="*/ 157162 w 99"/>
              <a:gd name="T1" fmla="*/ 12700 h 155"/>
              <a:gd name="T2" fmla="*/ 128587 w 99"/>
              <a:gd name="T3" fmla="*/ 0 h 155"/>
              <a:gd name="T4" fmla="*/ 0 w 99"/>
              <a:gd name="T5" fmla="*/ 233363 h 155"/>
              <a:gd name="T6" fmla="*/ 0 w 99"/>
              <a:gd name="T7" fmla="*/ 233363 h 155"/>
              <a:gd name="T8" fmla="*/ 28575 w 99"/>
              <a:gd name="T9" fmla="*/ 246063 h 155"/>
              <a:gd name="T10" fmla="*/ 28575 w 99"/>
              <a:gd name="T11" fmla="*/ 246063 h 155"/>
              <a:gd name="T12" fmla="*/ 157162 w 99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60" name="Freeform 1130"/>
          <p:cNvSpPr>
            <a:spLocks/>
          </p:cNvSpPr>
          <p:nvPr/>
        </p:nvSpPr>
        <p:spPr bwMode="auto">
          <a:xfrm>
            <a:off x="5576889" y="3201988"/>
            <a:ext cx="142875" cy="258762"/>
          </a:xfrm>
          <a:custGeom>
            <a:avLst/>
            <a:gdLst>
              <a:gd name="T0" fmla="*/ 142875 w 90"/>
              <a:gd name="T1" fmla="*/ 12700 h 163"/>
              <a:gd name="T2" fmla="*/ 114300 w 90"/>
              <a:gd name="T3" fmla="*/ 0 h 163"/>
              <a:gd name="T4" fmla="*/ 0 w 90"/>
              <a:gd name="T5" fmla="*/ 246062 h 163"/>
              <a:gd name="T6" fmla="*/ 0 w 90"/>
              <a:gd name="T7" fmla="*/ 246062 h 163"/>
              <a:gd name="T8" fmla="*/ 28575 w 90"/>
              <a:gd name="T9" fmla="*/ 258762 h 163"/>
              <a:gd name="T10" fmla="*/ 28575 w 90"/>
              <a:gd name="T11" fmla="*/ 258762 h 163"/>
              <a:gd name="T12" fmla="*/ 142875 w 90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61" name="Freeform 1131"/>
          <p:cNvSpPr>
            <a:spLocks/>
          </p:cNvSpPr>
          <p:nvPr/>
        </p:nvSpPr>
        <p:spPr bwMode="auto">
          <a:xfrm>
            <a:off x="5505451" y="3448051"/>
            <a:ext cx="100013" cy="258763"/>
          </a:xfrm>
          <a:custGeom>
            <a:avLst/>
            <a:gdLst>
              <a:gd name="T0" fmla="*/ 100013 w 63"/>
              <a:gd name="T1" fmla="*/ 12700 h 163"/>
              <a:gd name="T2" fmla="*/ 71438 w 63"/>
              <a:gd name="T3" fmla="*/ 0 h 163"/>
              <a:gd name="T4" fmla="*/ 0 w 63"/>
              <a:gd name="T5" fmla="*/ 246063 h 163"/>
              <a:gd name="T6" fmla="*/ 0 w 63"/>
              <a:gd name="T7" fmla="*/ 246063 h 163"/>
              <a:gd name="T8" fmla="*/ 28575 w 63"/>
              <a:gd name="T9" fmla="*/ 246063 h 163"/>
              <a:gd name="T10" fmla="*/ 28575 w 63"/>
              <a:gd name="T11" fmla="*/ 258763 h 163"/>
              <a:gd name="T12" fmla="*/ 100013 w 63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62" name="Freeform 1132"/>
          <p:cNvSpPr>
            <a:spLocks/>
          </p:cNvSpPr>
          <p:nvPr/>
        </p:nvSpPr>
        <p:spPr bwMode="auto">
          <a:xfrm>
            <a:off x="5462589" y="3694113"/>
            <a:ext cx="71437" cy="246062"/>
          </a:xfrm>
          <a:custGeom>
            <a:avLst/>
            <a:gdLst>
              <a:gd name="T0" fmla="*/ 71437 w 45"/>
              <a:gd name="T1" fmla="*/ 0 h 155"/>
              <a:gd name="T2" fmla="*/ 42862 w 45"/>
              <a:gd name="T3" fmla="*/ 0 h 155"/>
              <a:gd name="T4" fmla="*/ 0 w 45"/>
              <a:gd name="T5" fmla="*/ 246062 h 155"/>
              <a:gd name="T6" fmla="*/ 0 w 45"/>
              <a:gd name="T7" fmla="*/ 246062 h 155"/>
              <a:gd name="T8" fmla="*/ 28575 w 45"/>
              <a:gd name="T9" fmla="*/ 246062 h 155"/>
              <a:gd name="T10" fmla="*/ 28575 w 45"/>
              <a:gd name="T11" fmla="*/ 246062 h 155"/>
              <a:gd name="T12" fmla="*/ 71437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63" name="Rectangle 1133"/>
          <p:cNvSpPr>
            <a:spLocks noChangeArrowheads="1"/>
          </p:cNvSpPr>
          <p:nvPr/>
        </p:nvSpPr>
        <p:spPr bwMode="auto">
          <a:xfrm>
            <a:off x="5462589" y="3940176"/>
            <a:ext cx="28575" cy="2460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664" name="Freeform 1134"/>
          <p:cNvSpPr>
            <a:spLocks/>
          </p:cNvSpPr>
          <p:nvPr/>
        </p:nvSpPr>
        <p:spPr bwMode="auto">
          <a:xfrm>
            <a:off x="3548064" y="3641725"/>
            <a:ext cx="28575" cy="26988"/>
          </a:xfrm>
          <a:custGeom>
            <a:avLst/>
            <a:gdLst>
              <a:gd name="T0" fmla="*/ 0 w 18"/>
              <a:gd name="T1" fmla="*/ 14288 h 17"/>
              <a:gd name="T2" fmla="*/ 0 w 18"/>
              <a:gd name="T3" fmla="*/ 26988 h 17"/>
              <a:gd name="T4" fmla="*/ 14288 w 18"/>
              <a:gd name="T5" fmla="*/ 26988 h 17"/>
              <a:gd name="T6" fmla="*/ 14288 w 18"/>
              <a:gd name="T7" fmla="*/ 26988 h 17"/>
              <a:gd name="T8" fmla="*/ 28575 w 18"/>
              <a:gd name="T9" fmla="*/ 26988 h 17"/>
              <a:gd name="T10" fmla="*/ 28575 w 18"/>
              <a:gd name="T11" fmla="*/ 14288 h 17"/>
              <a:gd name="T12" fmla="*/ 14288 w 18"/>
              <a:gd name="T13" fmla="*/ 0 h 17"/>
              <a:gd name="T14" fmla="*/ 0 w 18"/>
              <a:gd name="T15" fmla="*/ 0 h 17"/>
              <a:gd name="T16" fmla="*/ 0 w 18"/>
              <a:gd name="T17" fmla="*/ 14288 h 17"/>
              <a:gd name="T18" fmla="*/ 0 w 18"/>
              <a:gd name="T19" fmla="*/ 142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65" name="Freeform 1135"/>
          <p:cNvSpPr>
            <a:spLocks/>
          </p:cNvSpPr>
          <p:nvPr/>
        </p:nvSpPr>
        <p:spPr bwMode="auto">
          <a:xfrm>
            <a:off x="3348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7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66" name="Freeform 1136"/>
          <p:cNvSpPr>
            <a:spLocks/>
          </p:cNvSpPr>
          <p:nvPr/>
        </p:nvSpPr>
        <p:spPr bwMode="auto">
          <a:xfrm>
            <a:off x="3348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7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67" name="Freeform 1137"/>
          <p:cNvSpPr>
            <a:spLocks/>
          </p:cNvSpPr>
          <p:nvPr/>
        </p:nvSpPr>
        <p:spPr bwMode="auto">
          <a:xfrm>
            <a:off x="5062539" y="4303714"/>
            <a:ext cx="471487" cy="363537"/>
          </a:xfrm>
          <a:custGeom>
            <a:avLst/>
            <a:gdLst>
              <a:gd name="T0" fmla="*/ 457200 w 297"/>
              <a:gd name="T1" fmla="*/ 363537 h 229"/>
              <a:gd name="T2" fmla="*/ 471487 w 297"/>
              <a:gd name="T3" fmla="*/ 336550 h 229"/>
              <a:gd name="T4" fmla="*/ 14287 w 297"/>
              <a:gd name="T5" fmla="*/ 0 h 229"/>
              <a:gd name="T6" fmla="*/ 14287 w 297"/>
              <a:gd name="T7" fmla="*/ 0 h 229"/>
              <a:gd name="T8" fmla="*/ 0 w 297"/>
              <a:gd name="T9" fmla="*/ 25400 h 229"/>
              <a:gd name="T10" fmla="*/ 0 w 297"/>
              <a:gd name="T11" fmla="*/ 25400 h 229"/>
              <a:gd name="T12" fmla="*/ 457200 w 297"/>
              <a:gd name="T13" fmla="*/ 363537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68" name="Freeform 1138"/>
          <p:cNvSpPr>
            <a:spLocks/>
          </p:cNvSpPr>
          <p:nvPr/>
        </p:nvSpPr>
        <p:spPr bwMode="auto">
          <a:xfrm>
            <a:off x="4591051" y="4030663"/>
            <a:ext cx="485775" cy="298450"/>
          </a:xfrm>
          <a:custGeom>
            <a:avLst/>
            <a:gdLst>
              <a:gd name="T0" fmla="*/ 471488 w 306"/>
              <a:gd name="T1" fmla="*/ 298450 h 188"/>
              <a:gd name="T2" fmla="*/ 485775 w 306"/>
              <a:gd name="T3" fmla="*/ 273050 h 188"/>
              <a:gd name="T4" fmla="*/ 14288 w 306"/>
              <a:gd name="T5" fmla="*/ 0 h 188"/>
              <a:gd name="T6" fmla="*/ 14288 w 306"/>
              <a:gd name="T7" fmla="*/ 0 h 188"/>
              <a:gd name="T8" fmla="*/ 0 w 306"/>
              <a:gd name="T9" fmla="*/ 26988 h 188"/>
              <a:gd name="T10" fmla="*/ 0 w 306"/>
              <a:gd name="T11" fmla="*/ 26988 h 188"/>
              <a:gd name="T12" fmla="*/ 471488 w 306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69" name="Freeform 1139"/>
          <p:cNvSpPr>
            <a:spLocks/>
          </p:cNvSpPr>
          <p:nvPr/>
        </p:nvSpPr>
        <p:spPr bwMode="auto">
          <a:xfrm>
            <a:off x="4076700" y="3811588"/>
            <a:ext cx="528638" cy="246062"/>
          </a:xfrm>
          <a:custGeom>
            <a:avLst/>
            <a:gdLst>
              <a:gd name="T0" fmla="*/ 514350 w 333"/>
              <a:gd name="T1" fmla="*/ 246062 h 155"/>
              <a:gd name="T2" fmla="*/ 528638 w 333"/>
              <a:gd name="T3" fmla="*/ 219075 h 155"/>
              <a:gd name="T4" fmla="*/ 14288 w 333"/>
              <a:gd name="T5" fmla="*/ 0 h 155"/>
              <a:gd name="T6" fmla="*/ 14288 w 333"/>
              <a:gd name="T7" fmla="*/ 0 h 155"/>
              <a:gd name="T8" fmla="*/ 0 w 333"/>
              <a:gd name="T9" fmla="*/ 25400 h 155"/>
              <a:gd name="T10" fmla="*/ 0 w 333"/>
              <a:gd name="T11" fmla="*/ 25400 h 155"/>
              <a:gd name="T12" fmla="*/ 514350 w 333"/>
              <a:gd name="T13" fmla="*/ 2460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70" name="Freeform 1140"/>
          <p:cNvSpPr>
            <a:spLocks/>
          </p:cNvSpPr>
          <p:nvPr/>
        </p:nvSpPr>
        <p:spPr bwMode="auto">
          <a:xfrm>
            <a:off x="3562350" y="3641726"/>
            <a:ext cx="528638" cy="195263"/>
          </a:xfrm>
          <a:custGeom>
            <a:avLst/>
            <a:gdLst>
              <a:gd name="T0" fmla="*/ 514350 w 333"/>
              <a:gd name="T1" fmla="*/ 195263 h 123"/>
              <a:gd name="T2" fmla="*/ 528638 w 333"/>
              <a:gd name="T3" fmla="*/ 169863 h 123"/>
              <a:gd name="T4" fmla="*/ 14288 w 333"/>
              <a:gd name="T5" fmla="*/ 0 h 123"/>
              <a:gd name="T6" fmla="*/ 0 w 333"/>
              <a:gd name="T7" fmla="*/ 26988 h 123"/>
              <a:gd name="T8" fmla="*/ 514350 w 333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71" name="Freeform 1141"/>
          <p:cNvSpPr>
            <a:spLocks/>
          </p:cNvSpPr>
          <p:nvPr/>
        </p:nvSpPr>
        <p:spPr bwMode="auto">
          <a:xfrm>
            <a:off x="6477001" y="2747963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0 h 16"/>
              <a:gd name="T4" fmla="*/ 0 w 18"/>
              <a:gd name="T5" fmla="*/ 12700 h 16"/>
              <a:gd name="T6" fmla="*/ 0 w 18"/>
              <a:gd name="T7" fmla="*/ 12700 h 16"/>
              <a:gd name="T8" fmla="*/ 14288 w 18"/>
              <a:gd name="T9" fmla="*/ 25400 h 16"/>
              <a:gd name="T10" fmla="*/ 14288 w 18"/>
              <a:gd name="T11" fmla="*/ 12700 h 16"/>
              <a:gd name="T12" fmla="*/ 28575 w 18"/>
              <a:gd name="T13" fmla="*/ 0 h 16"/>
              <a:gd name="T14" fmla="*/ 14288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72" name="Freeform 1142"/>
          <p:cNvSpPr>
            <a:spLocks/>
          </p:cNvSpPr>
          <p:nvPr/>
        </p:nvSpPr>
        <p:spPr bwMode="auto">
          <a:xfrm>
            <a:off x="6419850" y="2552701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73" name="Freeform 1143"/>
          <p:cNvSpPr>
            <a:spLocks/>
          </p:cNvSpPr>
          <p:nvPr/>
        </p:nvSpPr>
        <p:spPr bwMode="auto">
          <a:xfrm>
            <a:off x="6419850" y="2552701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74" name="Freeform 1144"/>
          <p:cNvSpPr>
            <a:spLocks/>
          </p:cNvSpPr>
          <p:nvPr/>
        </p:nvSpPr>
        <p:spPr bwMode="auto">
          <a:xfrm>
            <a:off x="5505451" y="4419601"/>
            <a:ext cx="257175" cy="233363"/>
          </a:xfrm>
          <a:custGeom>
            <a:avLst/>
            <a:gdLst>
              <a:gd name="T0" fmla="*/ 0 w 162"/>
              <a:gd name="T1" fmla="*/ 220663 h 147"/>
              <a:gd name="T2" fmla="*/ 28575 w 162"/>
              <a:gd name="T3" fmla="*/ 233363 h 147"/>
              <a:gd name="T4" fmla="*/ 257175 w 162"/>
              <a:gd name="T5" fmla="*/ 14288 h 147"/>
              <a:gd name="T6" fmla="*/ 257175 w 162"/>
              <a:gd name="T7" fmla="*/ 14288 h 147"/>
              <a:gd name="T8" fmla="*/ 228600 w 162"/>
              <a:gd name="T9" fmla="*/ 0 h 147"/>
              <a:gd name="T10" fmla="*/ 228600 w 162"/>
              <a:gd name="T11" fmla="*/ 0 h 147"/>
              <a:gd name="T12" fmla="*/ 0 w 162"/>
              <a:gd name="T13" fmla="*/ 220663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75" name="Freeform 1145"/>
          <p:cNvSpPr>
            <a:spLocks/>
          </p:cNvSpPr>
          <p:nvPr/>
        </p:nvSpPr>
        <p:spPr bwMode="auto">
          <a:xfrm>
            <a:off x="5734050" y="4200526"/>
            <a:ext cx="228600" cy="233363"/>
          </a:xfrm>
          <a:custGeom>
            <a:avLst/>
            <a:gdLst>
              <a:gd name="T0" fmla="*/ 0 w 144"/>
              <a:gd name="T1" fmla="*/ 219075 h 147"/>
              <a:gd name="T2" fmla="*/ 28575 w 144"/>
              <a:gd name="T3" fmla="*/ 233363 h 147"/>
              <a:gd name="T4" fmla="*/ 228600 w 144"/>
              <a:gd name="T5" fmla="*/ 12700 h 147"/>
              <a:gd name="T6" fmla="*/ 228600 w 144"/>
              <a:gd name="T7" fmla="*/ 12700 h 147"/>
              <a:gd name="T8" fmla="*/ 200025 w 144"/>
              <a:gd name="T9" fmla="*/ 0 h 147"/>
              <a:gd name="T10" fmla="*/ 200025 w 144"/>
              <a:gd name="T11" fmla="*/ 0 h 147"/>
              <a:gd name="T12" fmla="*/ 0 w 144"/>
              <a:gd name="T13" fmla="*/ 21907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76" name="Freeform 1146"/>
          <p:cNvSpPr>
            <a:spLocks/>
          </p:cNvSpPr>
          <p:nvPr/>
        </p:nvSpPr>
        <p:spPr bwMode="auto">
          <a:xfrm>
            <a:off x="5934076" y="3967163"/>
            <a:ext cx="200025" cy="246062"/>
          </a:xfrm>
          <a:custGeom>
            <a:avLst/>
            <a:gdLst>
              <a:gd name="T0" fmla="*/ 0 w 126"/>
              <a:gd name="T1" fmla="*/ 233362 h 155"/>
              <a:gd name="T2" fmla="*/ 28575 w 126"/>
              <a:gd name="T3" fmla="*/ 246062 h 155"/>
              <a:gd name="T4" fmla="*/ 200025 w 126"/>
              <a:gd name="T5" fmla="*/ 12700 h 155"/>
              <a:gd name="T6" fmla="*/ 200025 w 126"/>
              <a:gd name="T7" fmla="*/ 12700 h 155"/>
              <a:gd name="T8" fmla="*/ 171450 w 126"/>
              <a:gd name="T9" fmla="*/ 0 h 155"/>
              <a:gd name="T10" fmla="*/ 171450 w 126"/>
              <a:gd name="T11" fmla="*/ 0 h 155"/>
              <a:gd name="T12" fmla="*/ 0 w 126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77" name="Freeform 1147"/>
          <p:cNvSpPr>
            <a:spLocks/>
          </p:cNvSpPr>
          <p:nvPr/>
        </p:nvSpPr>
        <p:spPr bwMode="auto">
          <a:xfrm>
            <a:off x="6105525" y="3733801"/>
            <a:ext cx="171450" cy="246063"/>
          </a:xfrm>
          <a:custGeom>
            <a:avLst/>
            <a:gdLst>
              <a:gd name="T0" fmla="*/ 0 w 108"/>
              <a:gd name="T1" fmla="*/ 233363 h 155"/>
              <a:gd name="T2" fmla="*/ 28575 w 108"/>
              <a:gd name="T3" fmla="*/ 246063 h 155"/>
              <a:gd name="T4" fmla="*/ 171450 w 108"/>
              <a:gd name="T5" fmla="*/ 12700 h 155"/>
              <a:gd name="T6" fmla="*/ 171450 w 108"/>
              <a:gd name="T7" fmla="*/ 12700 h 155"/>
              <a:gd name="T8" fmla="*/ 142875 w 108"/>
              <a:gd name="T9" fmla="*/ 0 h 155"/>
              <a:gd name="T10" fmla="*/ 142875 w 108"/>
              <a:gd name="T11" fmla="*/ 0 h 155"/>
              <a:gd name="T12" fmla="*/ 0 w 108"/>
              <a:gd name="T13" fmla="*/ 2333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78" name="Freeform 1148"/>
          <p:cNvSpPr>
            <a:spLocks/>
          </p:cNvSpPr>
          <p:nvPr/>
        </p:nvSpPr>
        <p:spPr bwMode="auto">
          <a:xfrm>
            <a:off x="6248400" y="3500438"/>
            <a:ext cx="128588" cy="246062"/>
          </a:xfrm>
          <a:custGeom>
            <a:avLst/>
            <a:gdLst>
              <a:gd name="T0" fmla="*/ 0 w 81"/>
              <a:gd name="T1" fmla="*/ 233362 h 155"/>
              <a:gd name="T2" fmla="*/ 28575 w 81"/>
              <a:gd name="T3" fmla="*/ 246062 h 155"/>
              <a:gd name="T4" fmla="*/ 128588 w 81"/>
              <a:gd name="T5" fmla="*/ 12700 h 155"/>
              <a:gd name="T6" fmla="*/ 128588 w 81"/>
              <a:gd name="T7" fmla="*/ 12700 h 155"/>
              <a:gd name="T8" fmla="*/ 100013 w 81"/>
              <a:gd name="T9" fmla="*/ 0 h 155"/>
              <a:gd name="T10" fmla="*/ 100013 w 81"/>
              <a:gd name="T11" fmla="*/ 0 h 155"/>
              <a:gd name="T12" fmla="*/ 0 w 81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79" name="Freeform 1149"/>
          <p:cNvSpPr>
            <a:spLocks/>
          </p:cNvSpPr>
          <p:nvPr/>
        </p:nvSpPr>
        <p:spPr bwMode="auto">
          <a:xfrm>
            <a:off x="6348413" y="3252788"/>
            <a:ext cx="100012" cy="260350"/>
          </a:xfrm>
          <a:custGeom>
            <a:avLst/>
            <a:gdLst>
              <a:gd name="T0" fmla="*/ 0 w 63"/>
              <a:gd name="T1" fmla="*/ 247650 h 164"/>
              <a:gd name="T2" fmla="*/ 28575 w 63"/>
              <a:gd name="T3" fmla="*/ 260350 h 164"/>
              <a:gd name="T4" fmla="*/ 100012 w 63"/>
              <a:gd name="T5" fmla="*/ 14288 h 164"/>
              <a:gd name="T6" fmla="*/ 100012 w 63"/>
              <a:gd name="T7" fmla="*/ 0 h 164"/>
              <a:gd name="T8" fmla="*/ 71437 w 63"/>
              <a:gd name="T9" fmla="*/ 0 h 164"/>
              <a:gd name="T10" fmla="*/ 71437 w 63"/>
              <a:gd name="T11" fmla="*/ 0 h 164"/>
              <a:gd name="T12" fmla="*/ 0 w 63"/>
              <a:gd name="T13" fmla="*/ 24765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80" name="Freeform 1150"/>
          <p:cNvSpPr>
            <a:spLocks/>
          </p:cNvSpPr>
          <p:nvPr/>
        </p:nvSpPr>
        <p:spPr bwMode="auto">
          <a:xfrm>
            <a:off x="6419850" y="3006726"/>
            <a:ext cx="71438" cy="246063"/>
          </a:xfrm>
          <a:custGeom>
            <a:avLst/>
            <a:gdLst>
              <a:gd name="T0" fmla="*/ 0 w 45"/>
              <a:gd name="T1" fmla="*/ 246063 h 155"/>
              <a:gd name="T2" fmla="*/ 28575 w 45"/>
              <a:gd name="T3" fmla="*/ 246063 h 155"/>
              <a:gd name="T4" fmla="*/ 71438 w 45"/>
              <a:gd name="T5" fmla="*/ 0 h 155"/>
              <a:gd name="T6" fmla="*/ 71438 w 45"/>
              <a:gd name="T7" fmla="*/ 0 h 155"/>
              <a:gd name="T8" fmla="*/ 42863 w 45"/>
              <a:gd name="T9" fmla="*/ 0 h 155"/>
              <a:gd name="T10" fmla="*/ 42863 w 45"/>
              <a:gd name="T11" fmla="*/ 0 h 155"/>
              <a:gd name="T12" fmla="*/ 0 w 45"/>
              <a:gd name="T13" fmla="*/ 2460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81" name="Rectangle 1151"/>
          <p:cNvSpPr>
            <a:spLocks noChangeArrowheads="1"/>
          </p:cNvSpPr>
          <p:nvPr/>
        </p:nvSpPr>
        <p:spPr bwMode="auto">
          <a:xfrm>
            <a:off x="6462714" y="2747963"/>
            <a:ext cx="28575" cy="258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682" name="Freeform 1152"/>
          <p:cNvSpPr>
            <a:spLocks/>
          </p:cNvSpPr>
          <p:nvPr/>
        </p:nvSpPr>
        <p:spPr bwMode="auto">
          <a:xfrm>
            <a:off x="8462964" y="5199063"/>
            <a:ext cx="14287" cy="12700"/>
          </a:xfrm>
          <a:custGeom>
            <a:avLst/>
            <a:gdLst>
              <a:gd name="T0" fmla="*/ 0 w 9"/>
              <a:gd name="T1" fmla="*/ 12700 h 8"/>
              <a:gd name="T2" fmla="*/ 14287 w 9"/>
              <a:gd name="T3" fmla="*/ 12700 h 8"/>
              <a:gd name="T4" fmla="*/ 14287 w 9"/>
              <a:gd name="T5" fmla="*/ 12700 h 8"/>
              <a:gd name="T6" fmla="*/ 14287 w 9"/>
              <a:gd name="T7" fmla="*/ 0 h 8"/>
              <a:gd name="T8" fmla="*/ 14287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12700 h 8"/>
              <a:gd name="T16" fmla="*/ 0 w 9"/>
              <a:gd name="T17" fmla="*/ 12700 h 8"/>
              <a:gd name="T18" fmla="*/ 0 w 9"/>
              <a:gd name="T19" fmla="*/ 12700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83" name="Freeform 1153"/>
          <p:cNvSpPr>
            <a:spLocks/>
          </p:cNvSpPr>
          <p:nvPr/>
        </p:nvSpPr>
        <p:spPr bwMode="auto">
          <a:xfrm>
            <a:off x="8405813" y="5199064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84" name="Freeform 1154"/>
          <p:cNvSpPr>
            <a:spLocks/>
          </p:cNvSpPr>
          <p:nvPr/>
        </p:nvSpPr>
        <p:spPr bwMode="auto">
          <a:xfrm>
            <a:off x="8405813" y="5199064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85" name="Freeform 1155"/>
          <p:cNvSpPr>
            <a:spLocks/>
          </p:cNvSpPr>
          <p:nvPr/>
        </p:nvSpPr>
        <p:spPr bwMode="auto">
          <a:xfrm>
            <a:off x="8534400" y="2825750"/>
            <a:ext cx="114300" cy="311150"/>
          </a:xfrm>
          <a:custGeom>
            <a:avLst/>
            <a:gdLst>
              <a:gd name="T0" fmla="*/ 28575 w 72"/>
              <a:gd name="T1" fmla="*/ 0 h 196"/>
              <a:gd name="T2" fmla="*/ 0 w 72"/>
              <a:gd name="T3" fmla="*/ 12700 h 196"/>
              <a:gd name="T4" fmla="*/ 85725 w 72"/>
              <a:gd name="T5" fmla="*/ 311150 h 196"/>
              <a:gd name="T6" fmla="*/ 85725 w 72"/>
              <a:gd name="T7" fmla="*/ 298450 h 196"/>
              <a:gd name="T8" fmla="*/ 114300 w 72"/>
              <a:gd name="T9" fmla="*/ 298450 h 196"/>
              <a:gd name="T10" fmla="*/ 114300 w 72"/>
              <a:gd name="T11" fmla="*/ 298450 h 196"/>
              <a:gd name="T12" fmla="*/ 28575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86" name="Freeform 1156"/>
          <p:cNvSpPr>
            <a:spLocks/>
          </p:cNvSpPr>
          <p:nvPr/>
        </p:nvSpPr>
        <p:spPr bwMode="auto">
          <a:xfrm>
            <a:off x="8620126" y="3124200"/>
            <a:ext cx="85725" cy="298450"/>
          </a:xfrm>
          <a:custGeom>
            <a:avLst/>
            <a:gdLst>
              <a:gd name="T0" fmla="*/ 28575 w 54"/>
              <a:gd name="T1" fmla="*/ 0 h 188"/>
              <a:gd name="T2" fmla="*/ 0 w 54"/>
              <a:gd name="T3" fmla="*/ 0 h 188"/>
              <a:gd name="T4" fmla="*/ 57150 w 54"/>
              <a:gd name="T5" fmla="*/ 298450 h 188"/>
              <a:gd name="T6" fmla="*/ 57150 w 54"/>
              <a:gd name="T7" fmla="*/ 298450 h 188"/>
              <a:gd name="T8" fmla="*/ 85725 w 54"/>
              <a:gd name="T9" fmla="*/ 298450 h 188"/>
              <a:gd name="T10" fmla="*/ 85725 w 54"/>
              <a:gd name="T11" fmla="*/ 298450 h 188"/>
              <a:gd name="T12" fmla="*/ 28575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87" name="Freeform 1157"/>
          <p:cNvSpPr>
            <a:spLocks/>
          </p:cNvSpPr>
          <p:nvPr/>
        </p:nvSpPr>
        <p:spPr bwMode="auto">
          <a:xfrm>
            <a:off x="8677276" y="3422651"/>
            <a:ext cx="42863" cy="595313"/>
          </a:xfrm>
          <a:custGeom>
            <a:avLst/>
            <a:gdLst>
              <a:gd name="T0" fmla="*/ 28575 w 27"/>
              <a:gd name="T1" fmla="*/ 0 h 375"/>
              <a:gd name="T2" fmla="*/ 0 w 27"/>
              <a:gd name="T3" fmla="*/ 0 h 375"/>
              <a:gd name="T4" fmla="*/ 14288 w 27"/>
              <a:gd name="T5" fmla="*/ 595313 h 375"/>
              <a:gd name="T6" fmla="*/ 14288 w 27"/>
              <a:gd name="T7" fmla="*/ 595313 h 375"/>
              <a:gd name="T8" fmla="*/ 42863 w 27"/>
              <a:gd name="T9" fmla="*/ 595313 h 375"/>
              <a:gd name="T10" fmla="*/ 42863 w 27"/>
              <a:gd name="T11" fmla="*/ 595313 h 375"/>
              <a:gd name="T12" fmla="*/ 28575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88" name="Freeform 1158"/>
          <p:cNvSpPr>
            <a:spLocks/>
          </p:cNvSpPr>
          <p:nvPr/>
        </p:nvSpPr>
        <p:spPr bwMode="auto">
          <a:xfrm>
            <a:off x="8620126" y="4017963"/>
            <a:ext cx="100013" cy="609600"/>
          </a:xfrm>
          <a:custGeom>
            <a:avLst/>
            <a:gdLst>
              <a:gd name="T0" fmla="*/ 100013 w 63"/>
              <a:gd name="T1" fmla="*/ 0 h 384"/>
              <a:gd name="T2" fmla="*/ 71438 w 63"/>
              <a:gd name="T3" fmla="*/ 0 h 384"/>
              <a:gd name="T4" fmla="*/ 0 w 63"/>
              <a:gd name="T5" fmla="*/ 596900 h 384"/>
              <a:gd name="T6" fmla="*/ 0 w 63"/>
              <a:gd name="T7" fmla="*/ 596900 h 384"/>
              <a:gd name="T8" fmla="*/ 28575 w 63"/>
              <a:gd name="T9" fmla="*/ 609600 h 384"/>
              <a:gd name="T10" fmla="*/ 28575 w 63"/>
              <a:gd name="T11" fmla="*/ 596900 h 384"/>
              <a:gd name="T12" fmla="*/ 10001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89" name="Freeform 1159"/>
          <p:cNvSpPr>
            <a:spLocks/>
          </p:cNvSpPr>
          <p:nvPr/>
        </p:nvSpPr>
        <p:spPr bwMode="auto">
          <a:xfrm>
            <a:off x="8448676" y="4614863"/>
            <a:ext cx="200025" cy="596900"/>
          </a:xfrm>
          <a:custGeom>
            <a:avLst/>
            <a:gdLst>
              <a:gd name="T0" fmla="*/ 200025 w 126"/>
              <a:gd name="T1" fmla="*/ 12700 h 376"/>
              <a:gd name="T2" fmla="*/ 171450 w 126"/>
              <a:gd name="T3" fmla="*/ 0 h 376"/>
              <a:gd name="T4" fmla="*/ 0 w 126"/>
              <a:gd name="T5" fmla="*/ 584200 h 376"/>
              <a:gd name="T6" fmla="*/ 28575 w 126"/>
              <a:gd name="T7" fmla="*/ 596900 h 376"/>
              <a:gd name="T8" fmla="*/ 200025 w 126"/>
              <a:gd name="T9" fmla="*/ 12700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90" name="Oval 1160"/>
          <p:cNvSpPr>
            <a:spLocks noChangeArrowheads="1"/>
          </p:cNvSpPr>
          <p:nvPr/>
        </p:nvSpPr>
        <p:spPr bwMode="auto">
          <a:xfrm>
            <a:off x="8148638" y="2592389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691" name="Oval 1161"/>
          <p:cNvSpPr>
            <a:spLocks noChangeArrowheads="1"/>
          </p:cNvSpPr>
          <p:nvPr/>
        </p:nvSpPr>
        <p:spPr bwMode="auto">
          <a:xfrm>
            <a:off x="8148638" y="2593976"/>
            <a:ext cx="800100" cy="436563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692" name="Rectangle 1162"/>
          <p:cNvSpPr>
            <a:spLocks noChangeArrowheads="1"/>
          </p:cNvSpPr>
          <p:nvPr/>
        </p:nvSpPr>
        <p:spPr bwMode="auto">
          <a:xfrm>
            <a:off x="8320089" y="2708275"/>
            <a:ext cx="40716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JFK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3693" name="Freeform 1163"/>
          <p:cNvSpPr>
            <a:spLocks/>
          </p:cNvSpPr>
          <p:nvPr/>
        </p:nvSpPr>
        <p:spPr bwMode="auto">
          <a:xfrm>
            <a:off x="5948364" y="4964114"/>
            <a:ext cx="28575" cy="26987"/>
          </a:xfrm>
          <a:custGeom>
            <a:avLst/>
            <a:gdLst>
              <a:gd name="T0" fmla="*/ 14288 w 18"/>
              <a:gd name="T1" fmla="*/ 0 h 17"/>
              <a:gd name="T2" fmla="*/ 0 w 18"/>
              <a:gd name="T3" fmla="*/ 14287 h 17"/>
              <a:gd name="T4" fmla="*/ 14288 w 18"/>
              <a:gd name="T5" fmla="*/ 14287 h 17"/>
              <a:gd name="T6" fmla="*/ 14288 w 18"/>
              <a:gd name="T7" fmla="*/ 26987 h 17"/>
              <a:gd name="T8" fmla="*/ 28575 w 18"/>
              <a:gd name="T9" fmla="*/ 14287 h 17"/>
              <a:gd name="T10" fmla="*/ 28575 w 18"/>
              <a:gd name="T11" fmla="*/ 14287 h 17"/>
              <a:gd name="T12" fmla="*/ 28575 w 18"/>
              <a:gd name="T13" fmla="*/ 0 h 17"/>
              <a:gd name="T14" fmla="*/ 14288 w 18"/>
              <a:gd name="T15" fmla="*/ 0 h 17"/>
              <a:gd name="T16" fmla="*/ 14288 w 18"/>
              <a:gd name="T17" fmla="*/ 0 h 17"/>
              <a:gd name="T18" fmla="*/ 14288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94" name="Freeform 1164"/>
          <p:cNvSpPr>
            <a:spLocks/>
          </p:cNvSpPr>
          <p:nvPr/>
        </p:nvSpPr>
        <p:spPr bwMode="auto">
          <a:xfrm>
            <a:off x="5819775" y="4822826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95" name="Freeform 1165"/>
          <p:cNvSpPr>
            <a:spLocks/>
          </p:cNvSpPr>
          <p:nvPr/>
        </p:nvSpPr>
        <p:spPr bwMode="auto">
          <a:xfrm>
            <a:off x="5819775" y="4822826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96" name="Freeform 1166"/>
          <p:cNvSpPr>
            <a:spLocks/>
          </p:cNvSpPr>
          <p:nvPr/>
        </p:nvSpPr>
        <p:spPr bwMode="auto">
          <a:xfrm>
            <a:off x="8034339" y="5626100"/>
            <a:ext cx="357187" cy="65088"/>
          </a:xfrm>
          <a:custGeom>
            <a:avLst/>
            <a:gdLst>
              <a:gd name="T0" fmla="*/ 357187 w 225"/>
              <a:gd name="T1" fmla="*/ 25400 h 41"/>
              <a:gd name="T2" fmla="*/ 357187 w 225"/>
              <a:gd name="T3" fmla="*/ 0 h 41"/>
              <a:gd name="T4" fmla="*/ 0 w 225"/>
              <a:gd name="T5" fmla="*/ 39688 h 41"/>
              <a:gd name="T6" fmla="*/ 0 w 225"/>
              <a:gd name="T7" fmla="*/ 39688 h 41"/>
              <a:gd name="T8" fmla="*/ 0 w 225"/>
              <a:gd name="T9" fmla="*/ 65088 h 41"/>
              <a:gd name="T10" fmla="*/ 0 w 225"/>
              <a:gd name="T11" fmla="*/ 65088 h 41"/>
              <a:gd name="T12" fmla="*/ 357187 w 225"/>
              <a:gd name="T13" fmla="*/ 25400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97" name="Freeform 1167"/>
          <p:cNvSpPr>
            <a:spLocks/>
          </p:cNvSpPr>
          <p:nvPr/>
        </p:nvSpPr>
        <p:spPr bwMode="auto">
          <a:xfrm>
            <a:off x="7677150" y="5665788"/>
            <a:ext cx="357188" cy="25400"/>
          </a:xfrm>
          <a:custGeom>
            <a:avLst/>
            <a:gdLst>
              <a:gd name="T0" fmla="*/ 357188 w 225"/>
              <a:gd name="T1" fmla="*/ 25400 h 16"/>
              <a:gd name="T2" fmla="*/ 357188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25400 h 16"/>
              <a:gd name="T10" fmla="*/ 0 w 225"/>
              <a:gd name="T11" fmla="*/ 25400 h 16"/>
              <a:gd name="T12" fmla="*/ 357188 w 225"/>
              <a:gd name="T13" fmla="*/ 2540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98" name="Freeform 1168"/>
          <p:cNvSpPr>
            <a:spLocks/>
          </p:cNvSpPr>
          <p:nvPr/>
        </p:nvSpPr>
        <p:spPr bwMode="auto">
          <a:xfrm>
            <a:off x="7334250" y="5626100"/>
            <a:ext cx="342900" cy="65088"/>
          </a:xfrm>
          <a:custGeom>
            <a:avLst/>
            <a:gdLst>
              <a:gd name="T0" fmla="*/ 342900 w 216"/>
              <a:gd name="T1" fmla="*/ 65088 h 41"/>
              <a:gd name="T2" fmla="*/ 342900 w 216"/>
              <a:gd name="T3" fmla="*/ 39688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25400 h 41"/>
              <a:gd name="T10" fmla="*/ 0 w 216"/>
              <a:gd name="T11" fmla="*/ 25400 h 41"/>
              <a:gd name="T12" fmla="*/ 342900 w 216"/>
              <a:gd name="T13" fmla="*/ 650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699" name="Freeform 1169"/>
          <p:cNvSpPr>
            <a:spLocks/>
          </p:cNvSpPr>
          <p:nvPr/>
        </p:nvSpPr>
        <p:spPr bwMode="auto">
          <a:xfrm>
            <a:off x="7005638" y="5561014"/>
            <a:ext cx="328612" cy="90487"/>
          </a:xfrm>
          <a:custGeom>
            <a:avLst/>
            <a:gdLst>
              <a:gd name="T0" fmla="*/ 328612 w 207"/>
              <a:gd name="T1" fmla="*/ 90487 h 57"/>
              <a:gd name="T2" fmla="*/ 328612 w 207"/>
              <a:gd name="T3" fmla="*/ 65087 h 57"/>
              <a:gd name="T4" fmla="*/ 0 w 207"/>
              <a:gd name="T5" fmla="*/ 0 h 57"/>
              <a:gd name="T6" fmla="*/ 14287 w 207"/>
              <a:gd name="T7" fmla="*/ 0 h 57"/>
              <a:gd name="T8" fmla="*/ 0 w 207"/>
              <a:gd name="T9" fmla="*/ 26987 h 57"/>
              <a:gd name="T10" fmla="*/ 0 w 207"/>
              <a:gd name="T11" fmla="*/ 26987 h 57"/>
              <a:gd name="T12" fmla="*/ 328612 w 207"/>
              <a:gd name="T13" fmla="*/ 9048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700" name="Freeform 1170"/>
          <p:cNvSpPr>
            <a:spLocks/>
          </p:cNvSpPr>
          <p:nvPr/>
        </p:nvSpPr>
        <p:spPr bwMode="auto">
          <a:xfrm>
            <a:off x="6705601" y="5457826"/>
            <a:ext cx="314325" cy="130175"/>
          </a:xfrm>
          <a:custGeom>
            <a:avLst/>
            <a:gdLst>
              <a:gd name="T0" fmla="*/ 300038 w 198"/>
              <a:gd name="T1" fmla="*/ 130175 h 82"/>
              <a:gd name="T2" fmla="*/ 314325 w 198"/>
              <a:gd name="T3" fmla="*/ 103188 h 82"/>
              <a:gd name="T4" fmla="*/ 14288 w 198"/>
              <a:gd name="T5" fmla="*/ 0 h 82"/>
              <a:gd name="T6" fmla="*/ 14288 w 198"/>
              <a:gd name="T7" fmla="*/ 0 h 82"/>
              <a:gd name="T8" fmla="*/ 0 w 198"/>
              <a:gd name="T9" fmla="*/ 25400 h 82"/>
              <a:gd name="T10" fmla="*/ 0 w 198"/>
              <a:gd name="T11" fmla="*/ 25400 h 82"/>
              <a:gd name="T12" fmla="*/ 300038 w 198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701" name="Freeform 1171"/>
          <p:cNvSpPr>
            <a:spLocks/>
          </p:cNvSpPr>
          <p:nvPr/>
        </p:nvSpPr>
        <p:spPr bwMode="auto">
          <a:xfrm>
            <a:off x="6419850" y="5327651"/>
            <a:ext cx="300038" cy="155575"/>
          </a:xfrm>
          <a:custGeom>
            <a:avLst/>
            <a:gdLst>
              <a:gd name="T0" fmla="*/ 285750 w 189"/>
              <a:gd name="T1" fmla="*/ 155575 h 98"/>
              <a:gd name="T2" fmla="*/ 300038 w 189"/>
              <a:gd name="T3" fmla="*/ 130175 h 98"/>
              <a:gd name="T4" fmla="*/ 14288 w 189"/>
              <a:gd name="T5" fmla="*/ 0 h 98"/>
              <a:gd name="T6" fmla="*/ 14288 w 189"/>
              <a:gd name="T7" fmla="*/ 0 h 98"/>
              <a:gd name="T8" fmla="*/ 0 w 189"/>
              <a:gd name="T9" fmla="*/ 26988 h 98"/>
              <a:gd name="T10" fmla="*/ 0 w 189"/>
              <a:gd name="T11" fmla="*/ 26988 h 98"/>
              <a:gd name="T12" fmla="*/ 285750 w 189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702" name="Freeform 1172"/>
          <p:cNvSpPr>
            <a:spLocks/>
          </p:cNvSpPr>
          <p:nvPr/>
        </p:nvSpPr>
        <p:spPr bwMode="auto">
          <a:xfrm>
            <a:off x="6162676" y="5159376"/>
            <a:ext cx="271463" cy="195263"/>
          </a:xfrm>
          <a:custGeom>
            <a:avLst/>
            <a:gdLst>
              <a:gd name="T0" fmla="*/ 257175 w 171"/>
              <a:gd name="T1" fmla="*/ 195263 h 123"/>
              <a:gd name="T2" fmla="*/ 271463 w 171"/>
              <a:gd name="T3" fmla="*/ 168275 h 123"/>
              <a:gd name="T4" fmla="*/ 28575 w 171"/>
              <a:gd name="T5" fmla="*/ 0 h 123"/>
              <a:gd name="T6" fmla="*/ 28575 w 171"/>
              <a:gd name="T7" fmla="*/ 12700 h 123"/>
              <a:gd name="T8" fmla="*/ 0 w 171"/>
              <a:gd name="T9" fmla="*/ 25400 h 123"/>
              <a:gd name="T10" fmla="*/ 14288 w 171"/>
              <a:gd name="T11" fmla="*/ 25400 h 123"/>
              <a:gd name="T12" fmla="*/ 257175 w 171"/>
              <a:gd name="T13" fmla="*/ 19526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703" name="Freeform 1173"/>
          <p:cNvSpPr>
            <a:spLocks/>
          </p:cNvSpPr>
          <p:nvPr/>
        </p:nvSpPr>
        <p:spPr bwMode="auto">
          <a:xfrm>
            <a:off x="5948364" y="4964113"/>
            <a:ext cx="242887" cy="220662"/>
          </a:xfrm>
          <a:custGeom>
            <a:avLst/>
            <a:gdLst>
              <a:gd name="T0" fmla="*/ 214312 w 153"/>
              <a:gd name="T1" fmla="*/ 220662 h 139"/>
              <a:gd name="T2" fmla="*/ 242887 w 153"/>
              <a:gd name="T3" fmla="*/ 207962 h 139"/>
              <a:gd name="T4" fmla="*/ 28575 w 153"/>
              <a:gd name="T5" fmla="*/ 0 h 139"/>
              <a:gd name="T6" fmla="*/ 0 w 153"/>
              <a:gd name="T7" fmla="*/ 14287 h 139"/>
              <a:gd name="T8" fmla="*/ 214312 w 153"/>
              <a:gd name="T9" fmla="*/ 220662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704" name="Oval 1174"/>
          <p:cNvSpPr>
            <a:spLocks noChangeArrowheads="1"/>
          </p:cNvSpPr>
          <p:nvPr/>
        </p:nvSpPr>
        <p:spPr bwMode="auto">
          <a:xfrm>
            <a:off x="7991475" y="5418139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05" name="Oval 1175"/>
          <p:cNvSpPr>
            <a:spLocks noChangeArrowheads="1"/>
          </p:cNvSpPr>
          <p:nvPr/>
        </p:nvSpPr>
        <p:spPr bwMode="auto">
          <a:xfrm>
            <a:off x="7991475" y="5421314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06" name="Rectangle 1176"/>
          <p:cNvSpPr>
            <a:spLocks noChangeArrowheads="1"/>
          </p:cNvSpPr>
          <p:nvPr/>
        </p:nvSpPr>
        <p:spPr bwMode="auto">
          <a:xfrm>
            <a:off x="8134351" y="5521325"/>
            <a:ext cx="47448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MIA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3707" name="Oval 1177"/>
          <p:cNvSpPr>
            <a:spLocks noChangeArrowheads="1"/>
          </p:cNvSpPr>
          <p:nvPr/>
        </p:nvSpPr>
        <p:spPr bwMode="auto">
          <a:xfrm>
            <a:off x="6076950" y="2085976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08" name="Oval 1178"/>
          <p:cNvSpPr>
            <a:spLocks noChangeArrowheads="1"/>
          </p:cNvSpPr>
          <p:nvPr/>
        </p:nvSpPr>
        <p:spPr bwMode="auto">
          <a:xfrm>
            <a:off x="6076950" y="2089151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09" name="Rectangle 1179"/>
          <p:cNvSpPr>
            <a:spLocks noChangeArrowheads="1"/>
          </p:cNvSpPr>
          <p:nvPr/>
        </p:nvSpPr>
        <p:spPr bwMode="auto">
          <a:xfrm>
            <a:off x="6191250" y="2201863"/>
            <a:ext cx="51456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ORD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3710" name="Oval 1180"/>
          <p:cNvSpPr>
            <a:spLocks noChangeArrowheads="1"/>
          </p:cNvSpPr>
          <p:nvPr/>
        </p:nvSpPr>
        <p:spPr bwMode="auto">
          <a:xfrm>
            <a:off x="2647950" y="4667250"/>
            <a:ext cx="800100" cy="4397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11" name="Oval 1181"/>
          <p:cNvSpPr>
            <a:spLocks noChangeArrowheads="1"/>
          </p:cNvSpPr>
          <p:nvPr/>
        </p:nvSpPr>
        <p:spPr bwMode="auto">
          <a:xfrm>
            <a:off x="2647950" y="4668838"/>
            <a:ext cx="800100" cy="436562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12" name="Rectangle 1182"/>
          <p:cNvSpPr>
            <a:spLocks noChangeArrowheads="1"/>
          </p:cNvSpPr>
          <p:nvPr/>
        </p:nvSpPr>
        <p:spPr bwMode="auto">
          <a:xfrm>
            <a:off x="2776538" y="4783138"/>
            <a:ext cx="50174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LAX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3713" name="Oval 1183"/>
          <p:cNvSpPr>
            <a:spLocks noChangeArrowheads="1"/>
          </p:cNvSpPr>
          <p:nvPr/>
        </p:nvSpPr>
        <p:spPr bwMode="auto">
          <a:xfrm>
            <a:off x="5119689" y="4419601"/>
            <a:ext cx="814387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14" name="Oval 1184"/>
          <p:cNvSpPr>
            <a:spLocks noChangeArrowheads="1"/>
          </p:cNvSpPr>
          <p:nvPr/>
        </p:nvSpPr>
        <p:spPr bwMode="auto">
          <a:xfrm>
            <a:off x="5119689" y="4422776"/>
            <a:ext cx="814387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15" name="Rectangle 1185"/>
          <p:cNvSpPr>
            <a:spLocks noChangeArrowheads="1"/>
          </p:cNvSpPr>
          <p:nvPr/>
        </p:nvSpPr>
        <p:spPr bwMode="auto">
          <a:xfrm>
            <a:off x="5233989" y="4537075"/>
            <a:ext cx="54181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DFW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3716" name="Oval 1186"/>
          <p:cNvSpPr>
            <a:spLocks noChangeArrowheads="1"/>
          </p:cNvSpPr>
          <p:nvPr/>
        </p:nvSpPr>
        <p:spPr bwMode="auto">
          <a:xfrm>
            <a:off x="2462213" y="3370264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17" name="Oval 1187"/>
          <p:cNvSpPr>
            <a:spLocks noChangeArrowheads="1"/>
          </p:cNvSpPr>
          <p:nvPr/>
        </p:nvSpPr>
        <p:spPr bwMode="auto">
          <a:xfrm>
            <a:off x="2462213" y="3373439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18" name="Rectangle 1188"/>
          <p:cNvSpPr>
            <a:spLocks noChangeArrowheads="1"/>
          </p:cNvSpPr>
          <p:nvPr/>
        </p:nvSpPr>
        <p:spPr bwMode="auto">
          <a:xfrm>
            <a:off x="2605089" y="3486150"/>
            <a:ext cx="44884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</a:rPr>
              <a:t>SFO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3719" name="Rectangle 1189"/>
          <p:cNvSpPr>
            <a:spLocks noChangeArrowheads="1"/>
          </p:cNvSpPr>
          <p:nvPr/>
        </p:nvSpPr>
        <p:spPr bwMode="auto">
          <a:xfrm>
            <a:off x="2390775" y="2890838"/>
            <a:ext cx="400050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20" name="Rectangle 1190"/>
          <p:cNvSpPr>
            <a:spLocks noChangeArrowheads="1"/>
          </p:cNvSpPr>
          <p:nvPr/>
        </p:nvSpPr>
        <p:spPr bwMode="auto">
          <a:xfrm>
            <a:off x="2362201" y="2916239"/>
            <a:ext cx="385763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21" name="Rectangle 1191"/>
          <p:cNvSpPr>
            <a:spLocks noChangeArrowheads="1"/>
          </p:cNvSpPr>
          <p:nvPr/>
        </p:nvSpPr>
        <p:spPr bwMode="auto">
          <a:xfrm>
            <a:off x="2362201" y="2917826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22" name="Rectangle 1192"/>
          <p:cNvSpPr>
            <a:spLocks noChangeArrowheads="1"/>
          </p:cNvSpPr>
          <p:nvPr/>
        </p:nvSpPr>
        <p:spPr bwMode="auto">
          <a:xfrm>
            <a:off x="2433638" y="2878138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3723" name="Rectangle 1193"/>
          <p:cNvSpPr>
            <a:spLocks noChangeArrowheads="1"/>
          </p:cNvSpPr>
          <p:nvPr/>
        </p:nvSpPr>
        <p:spPr bwMode="auto">
          <a:xfrm>
            <a:off x="2576513" y="3033713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3724" name="Rectangle 1194"/>
          <p:cNvSpPr>
            <a:spLocks noChangeArrowheads="1"/>
          </p:cNvSpPr>
          <p:nvPr/>
        </p:nvSpPr>
        <p:spPr bwMode="auto">
          <a:xfrm>
            <a:off x="2405063" y="5199063"/>
            <a:ext cx="400050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25" name="Rectangle 1195"/>
          <p:cNvSpPr>
            <a:spLocks noChangeArrowheads="1"/>
          </p:cNvSpPr>
          <p:nvPr/>
        </p:nvSpPr>
        <p:spPr bwMode="auto">
          <a:xfrm>
            <a:off x="2376488" y="522446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26" name="Rectangle 1196"/>
          <p:cNvSpPr>
            <a:spLocks noChangeArrowheads="1"/>
          </p:cNvSpPr>
          <p:nvPr/>
        </p:nvSpPr>
        <p:spPr bwMode="auto">
          <a:xfrm>
            <a:off x="2376488" y="5226051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27" name="Rectangle 1197"/>
          <p:cNvSpPr>
            <a:spLocks noChangeArrowheads="1"/>
          </p:cNvSpPr>
          <p:nvPr/>
        </p:nvSpPr>
        <p:spPr bwMode="auto">
          <a:xfrm>
            <a:off x="2447925" y="518636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3728" name="Rectangle 1198"/>
          <p:cNvSpPr>
            <a:spLocks noChangeArrowheads="1"/>
          </p:cNvSpPr>
          <p:nvPr/>
        </p:nvSpPr>
        <p:spPr bwMode="auto">
          <a:xfrm>
            <a:off x="2590800" y="5341938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3729" name="Rectangle 1199"/>
          <p:cNvSpPr>
            <a:spLocks noChangeArrowheads="1"/>
          </p:cNvSpPr>
          <p:nvPr/>
        </p:nvSpPr>
        <p:spPr bwMode="auto">
          <a:xfrm>
            <a:off x="5176838" y="4978400"/>
            <a:ext cx="400050" cy="3619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30" name="Rectangle 1200"/>
          <p:cNvSpPr>
            <a:spLocks noChangeArrowheads="1"/>
          </p:cNvSpPr>
          <p:nvPr/>
        </p:nvSpPr>
        <p:spPr bwMode="auto">
          <a:xfrm>
            <a:off x="5133975" y="5003800"/>
            <a:ext cx="400050" cy="363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31" name="Rectangle 1201"/>
          <p:cNvSpPr>
            <a:spLocks noChangeArrowheads="1"/>
          </p:cNvSpPr>
          <p:nvPr/>
        </p:nvSpPr>
        <p:spPr bwMode="auto">
          <a:xfrm>
            <a:off x="5133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32" name="Rectangle 1202"/>
          <p:cNvSpPr>
            <a:spLocks noChangeArrowheads="1"/>
          </p:cNvSpPr>
          <p:nvPr/>
        </p:nvSpPr>
        <p:spPr bwMode="auto">
          <a:xfrm>
            <a:off x="5219700" y="4978400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3733" name="Rectangle 1203"/>
          <p:cNvSpPr>
            <a:spLocks noChangeArrowheads="1"/>
          </p:cNvSpPr>
          <p:nvPr/>
        </p:nvSpPr>
        <p:spPr bwMode="auto">
          <a:xfrm>
            <a:off x="5362575" y="512127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3734" name="Rectangle 1204"/>
          <p:cNvSpPr>
            <a:spLocks noChangeArrowheads="1"/>
          </p:cNvSpPr>
          <p:nvPr/>
        </p:nvSpPr>
        <p:spPr bwMode="auto">
          <a:xfrm>
            <a:off x="7034213" y="2112963"/>
            <a:ext cx="385762" cy="349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35" name="Rectangle 1205"/>
          <p:cNvSpPr>
            <a:spLocks noChangeArrowheads="1"/>
          </p:cNvSpPr>
          <p:nvPr/>
        </p:nvSpPr>
        <p:spPr bwMode="auto">
          <a:xfrm>
            <a:off x="6991351" y="2138364"/>
            <a:ext cx="385763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36" name="Rectangle 1206"/>
          <p:cNvSpPr>
            <a:spLocks noChangeArrowheads="1"/>
          </p:cNvSpPr>
          <p:nvPr/>
        </p:nvSpPr>
        <p:spPr bwMode="auto">
          <a:xfrm>
            <a:off x="6991351" y="2139951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37" name="Rectangle 1207"/>
          <p:cNvSpPr>
            <a:spLocks noChangeArrowheads="1"/>
          </p:cNvSpPr>
          <p:nvPr/>
        </p:nvSpPr>
        <p:spPr bwMode="auto">
          <a:xfrm>
            <a:off x="7062788" y="210026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3738" name="Rectangle 1208"/>
          <p:cNvSpPr>
            <a:spLocks noChangeArrowheads="1"/>
          </p:cNvSpPr>
          <p:nvPr/>
        </p:nvSpPr>
        <p:spPr bwMode="auto">
          <a:xfrm>
            <a:off x="7205663" y="2255838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3739" name="Rectangle 1209"/>
          <p:cNvSpPr>
            <a:spLocks noChangeArrowheads="1"/>
          </p:cNvSpPr>
          <p:nvPr/>
        </p:nvSpPr>
        <p:spPr bwMode="auto">
          <a:xfrm>
            <a:off x="7920038" y="5962650"/>
            <a:ext cx="400050" cy="3635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40" name="Rectangle 1210"/>
          <p:cNvSpPr>
            <a:spLocks noChangeArrowheads="1"/>
          </p:cNvSpPr>
          <p:nvPr/>
        </p:nvSpPr>
        <p:spPr bwMode="auto">
          <a:xfrm>
            <a:off x="7877175" y="6002338"/>
            <a:ext cx="400050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41" name="Rectangle 1211"/>
          <p:cNvSpPr>
            <a:spLocks noChangeArrowheads="1"/>
          </p:cNvSpPr>
          <p:nvPr/>
        </p:nvSpPr>
        <p:spPr bwMode="auto">
          <a:xfrm>
            <a:off x="7877175" y="6003926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42" name="Rectangle 1212"/>
          <p:cNvSpPr>
            <a:spLocks noChangeArrowheads="1"/>
          </p:cNvSpPr>
          <p:nvPr/>
        </p:nvSpPr>
        <p:spPr bwMode="auto">
          <a:xfrm>
            <a:off x="7948613" y="5964238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3743" name="Rectangle 1213"/>
          <p:cNvSpPr>
            <a:spLocks noChangeArrowheads="1"/>
          </p:cNvSpPr>
          <p:nvPr/>
        </p:nvSpPr>
        <p:spPr bwMode="auto">
          <a:xfrm>
            <a:off x="8105775" y="610552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3744" name="Rectangle 1214"/>
          <p:cNvSpPr>
            <a:spLocks noChangeArrowheads="1"/>
          </p:cNvSpPr>
          <p:nvPr/>
        </p:nvSpPr>
        <p:spPr bwMode="auto">
          <a:xfrm>
            <a:off x="8963026" y="3019425"/>
            <a:ext cx="385763" cy="3635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45" name="Rectangle 1215"/>
          <p:cNvSpPr>
            <a:spLocks noChangeArrowheads="1"/>
          </p:cNvSpPr>
          <p:nvPr/>
        </p:nvSpPr>
        <p:spPr bwMode="auto">
          <a:xfrm>
            <a:off x="8920163" y="305911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46" name="Rectangle 1216"/>
          <p:cNvSpPr>
            <a:spLocks noChangeArrowheads="1"/>
          </p:cNvSpPr>
          <p:nvPr/>
        </p:nvSpPr>
        <p:spPr bwMode="auto">
          <a:xfrm>
            <a:off x="8920163" y="3060701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3747" name="Rectangle 1217"/>
          <p:cNvSpPr>
            <a:spLocks noChangeArrowheads="1"/>
          </p:cNvSpPr>
          <p:nvPr/>
        </p:nvSpPr>
        <p:spPr bwMode="auto">
          <a:xfrm>
            <a:off x="8991600" y="3021013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23748" name="Rectangle 1218"/>
          <p:cNvSpPr>
            <a:spLocks noChangeArrowheads="1"/>
          </p:cNvSpPr>
          <p:nvPr/>
        </p:nvSpPr>
        <p:spPr bwMode="auto">
          <a:xfrm>
            <a:off x="9134475" y="3162300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altLang="en-US" b="1">
              <a:latin typeface="Times" panose="02020603050405020304" pitchFamily="18" charset="0"/>
            </a:endParaRPr>
          </a:p>
        </p:txBody>
      </p:sp>
      <p:pic>
        <p:nvPicPr>
          <p:cNvPr id="23749" name="Picture 12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913" y="12192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750" name="AutoShape 1220"/>
          <p:cNvCxnSpPr>
            <a:cxnSpLocks noChangeShapeType="1"/>
            <a:stCxn id="23705" idx="1"/>
            <a:endCxn id="23708" idx="5"/>
          </p:cNvCxnSpPr>
          <p:nvPr/>
        </p:nvCxnSpPr>
        <p:spPr bwMode="auto">
          <a:xfrm rot="5400000" flipH="1">
            <a:off x="5950744" y="3298032"/>
            <a:ext cx="2967038" cy="1349375"/>
          </a:xfrm>
          <a:prstGeom prst="curvedConnector3">
            <a:avLst>
              <a:gd name="adj1" fmla="val 49972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751" name="AutoShape 1221"/>
          <p:cNvCxnSpPr>
            <a:cxnSpLocks noChangeShapeType="1"/>
            <a:stCxn id="23705" idx="3"/>
            <a:endCxn id="23717" idx="2"/>
          </p:cNvCxnSpPr>
          <p:nvPr/>
        </p:nvCxnSpPr>
        <p:spPr bwMode="auto">
          <a:xfrm rot="16200000" flipV="1">
            <a:off x="4156075" y="1868488"/>
            <a:ext cx="2230438" cy="5675312"/>
          </a:xfrm>
          <a:prstGeom prst="curvedConnector4">
            <a:avLst>
              <a:gd name="adj1" fmla="val -25125"/>
              <a:gd name="adj2" fmla="val 10883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752" name="AutoShape 1222"/>
          <p:cNvCxnSpPr>
            <a:cxnSpLocks noChangeShapeType="1"/>
            <a:stCxn id="23691" idx="3"/>
            <a:endCxn id="23711" idx="7"/>
          </p:cNvCxnSpPr>
          <p:nvPr/>
        </p:nvCxnSpPr>
        <p:spPr bwMode="auto">
          <a:xfrm rot="5400000">
            <a:off x="4944269" y="1381919"/>
            <a:ext cx="1708150" cy="493553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753" name="AutoShape 1223"/>
          <p:cNvCxnSpPr>
            <a:cxnSpLocks noChangeShapeType="1"/>
            <a:stCxn id="23691" idx="2"/>
            <a:endCxn id="23708" idx="5"/>
          </p:cNvCxnSpPr>
          <p:nvPr/>
        </p:nvCxnSpPr>
        <p:spPr bwMode="auto">
          <a:xfrm rot="10800000">
            <a:off x="6759575" y="2489200"/>
            <a:ext cx="1360488" cy="3238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754" name="AutoShape 1224"/>
          <p:cNvCxnSpPr>
            <a:cxnSpLocks noChangeShapeType="1"/>
            <a:stCxn id="23711" idx="7"/>
            <a:endCxn id="23714" idx="2"/>
          </p:cNvCxnSpPr>
          <p:nvPr/>
        </p:nvCxnSpPr>
        <p:spPr bwMode="auto">
          <a:xfrm rot="16200000">
            <a:off x="4179094" y="3791744"/>
            <a:ext cx="63500" cy="1760538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755" name="AutoShape 1225"/>
          <p:cNvCxnSpPr>
            <a:cxnSpLocks noChangeShapeType="1"/>
            <a:stCxn id="23556" idx="2"/>
            <a:endCxn id="23716" idx="7"/>
          </p:cNvCxnSpPr>
          <p:nvPr/>
        </p:nvCxnSpPr>
        <p:spPr bwMode="auto">
          <a:xfrm rot="10800000" flipV="1">
            <a:off x="3144839" y="1724026"/>
            <a:ext cx="5551487" cy="1711325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756" name="AutoShape 1227"/>
          <p:cNvCxnSpPr>
            <a:cxnSpLocks noChangeShapeType="1"/>
            <a:stCxn id="23763" idx="2"/>
            <a:endCxn id="23714" idx="7"/>
          </p:cNvCxnSpPr>
          <p:nvPr/>
        </p:nvCxnSpPr>
        <p:spPr bwMode="auto">
          <a:xfrm flipH="1">
            <a:off x="5815013" y="1724026"/>
            <a:ext cx="2919412" cy="273367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757" name="AutoShape 1228"/>
          <p:cNvCxnSpPr>
            <a:cxnSpLocks noChangeShapeType="1"/>
            <a:stCxn id="23763" idx="1"/>
            <a:endCxn id="23708" idx="7"/>
          </p:cNvCxnSpPr>
          <p:nvPr/>
        </p:nvCxnSpPr>
        <p:spPr bwMode="auto">
          <a:xfrm rot="16200000" flipH="1" flipV="1">
            <a:off x="7527926" y="800101"/>
            <a:ext cx="555625" cy="2092325"/>
          </a:xfrm>
          <a:prstGeom prst="curvedConnector3">
            <a:avLst>
              <a:gd name="adj1" fmla="val -18005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3758" name="Group 1229"/>
          <p:cNvGrpSpPr>
            <a:grpSpLocks/>
          </p:cNvGrpSpPr>
          <p:nvPr/>
        </p:nvGrpSpPr>
        <p:grpSpPr bwMode="auto">
          <a:xfrm>
            <a:off x="8734425" y="1503364"/>
            <a:ext cx="800100" cy="439737"/>
            <a:chOff x="4542" y="947"/>
            <a:chExt cx="504" cy="277"/>
          </a:xfrm>
        </p:grpSpPr>
        <p:sp>
          <p:nvSpPr>
            <p:cNvPr id="23763" name="Oval 1230"/>
            <p:cNvSpPr>
              <a:spLocks noChangeArrowheads="1"/>
            </p:cNvSpPr>
            <p:nvPr/>
          </p:nvSpPr>
          <p:spPr bwMode="auto">
            <a:xfrm>
              <a:off x="4542" y="947"/>
              <a:ext cx="504" cy="27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23764" name="Rectangle 1231"/>
            <p:cNvSpPr>
              <a:spLocks noChangeArrowheads="1"/>
            </p:cNvSpPr>
            <p:nvPr/>
          </p:nvSpPr>
          <p:spPr bwMode="auto">
            <a:xfrm>
              <a:off x="4655" y="1002"/>
              <a:ext cx="29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en-US" sz="1900">
                  <a:solidFill>
                    <a:srgbClr val="0000FF"/>
                  </a:solidFill>
                  <a:latin typeface="Times New Roman" panose="02020603050405020304" pitchFamily="18" charset="0"/>
                </a:rPr>
                <a:t>BOS</a:t>
              </a:r>
              <a:endParaRPr lang="en-US" altLang="en-US" b="1">
                <a:latin typeface="Times" panose="02020603050405020304" pitchFamily="18" charset="0"/>
              </a:endParaRPr>
            </a:p>
          </p:txBody>
        </p:sp>
      </p:grpSp>
      <p:cxnSp>
        <p:nvCxnSpPr>
          <p:cNvPr id="23759" name="AutoShape 1232"/>
          <p:cNvCxnSpPr>
            <a:cxnSpLocks noChangeShapeType="1"/>
          </p:cNvCxnSpPr>
          <p:nvPr/>
        </p:nvCxnSpPr>
        <p:spPr bwMode="auto">
          <a:xfrm flipH="1">
            <a:off x="3330576" y="1724026"/>
            <a:ext cx="6232525" cy="3317875"/>
          </a:xfrm>
          <a:prstGeom prst="curvedConnector4">
            <a:avLst>
              <a:gd name="adj1" fmla="val -7264"/>
              <a:gd name="adj2" fmla="val 115597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760" name="AutoShape 1233"/>
          <p:cNvCxnSpPr>
            <a:cxnSpLocks noChangeShapeType="1"/>
          </p:cNvCxnSpPr>
          <p:nvPr/>
        </p:nvCxnSpPr>
        <p:spPr bwMode="auto">
          <a:xfrm rot="16200000" flipH="1" flipV="1">
            <a:off x="3917950" y="1068388"/>
            <a:ext cx="1220788" cy="3332162"/>
          </a:xfrm>
          <a:prstGeom prst="curvedConnector3">
            <a:avLst>
              <a:gd name="adj1" fmla="val -2158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761" name="AutoShape 1234"/>
          <p:cNvCxnSpPr>
            <a:cxnSpLocks noChangeShapeType="1"/>
          </p:cNvCxnSpPr>
          <p:nvPr/>
        </p:nvCxnSpPr>
        <p:spPr bwMode="auto">
          <a:xfrm flipH="1" flipV="1">
            <a:off x="2862264" y="3836989"/>
            <a:ext cx="185737" cy="80327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762" name="AutoShape 202"/>
          <p:cNvCxnSpPr>
            <a:cxnSpLocks noChangeShapeType="1"/>
          </p:cNvCxnSpPr>
          <p:nvPr/>
        </p:nvCxnSpPr>
        <p:spPr bwMode="auto">
          <a:xfrm rot="5400000">
            <a:off x="3666332" y="2242345"/>
            <a:ext cx="2309813" cy="2746375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7523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Graph Assignment</a:t>
            </a: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/>
              <a:t>Goals</a:t>
            </a:r>
          </a:p>
          <a:p>
            <a:pPr lvl="1" eaLnBrk="1" hangingPunct="1"/>
            <a:r>
              <a:rPr lang="en-US" altLang="lv-LV" sz="2000"/>
              <a:t>Learn and implement the adjacency matrix structure an Kruskal’s minimum spanning tree algorithm</a:t>
            </a:r>
          </a:p>
          <a:p>
            <a:pPr lvl="1" eaLnBrk="1" hangingPunct="1"/>
            <a:r>
              <a:rPr lang="en-US" altLang="lv-LV" sz="2000"/>
              <a:t>Understand and use  the decorator pattern and various JDSL classes and interfaces</a:t>
            </a:r>
          </a:p>
          <a:p>
            <a:pPr eaLnBrk="1" hangingPunct="1"/>
            <a:r>
              <a:rPr lang="en-US" altLang="lv-LV"/>
              <a:t>Your task</a:t>
            </a:r>
          </a:p>
          <a:p>
            <a:pPr lvl="1" eaLnBrk="1" hangingPunct="1"/>
            <a:r>
              <a:rPr lang="en-US" altLang="lv-LV" sz="2000"/>
              <a:t>Implement the adjacency matrix structure for representing a graph</a:t>
            </a:r>
          </a:p>
          <a:p>
            <a:pPr lvl="1" eaLnBrk="1" hangingPunct="1"/>
            <a:r>
              <a:rPr lang="en-US" altLang="lv-LV" sz="2000"/>
              <a:t>Implement Kruskal’s MST algorithm</a:t>
            </a:r>
          </a:p>
          <a:p>
            <a:pPr eaLnBrk="1" hangingPunct="1"/>
            <a:r>
              <a:rPr lang="en-US" altLang="lv-LV"/>
              <a:t>Frontend</a:t>
            </a:r>
          </a:p>
          <a:p>
            <a:pPr lvl="1" eaLnBrk="1" hangingPunct="1"/>
            <a:r>
              <a:rPr lang="en-US" altLang="lv-LV" sz="2000"/>
              <a:t>Computation and visualization of an approximate traveling salesperson tour</a:t>
            </a:r>
          </a:p>
        </p:txBody>
      </p:sp>
    </p:spTree>
    <p:extLst>
      <p:ext uri="{BB962C8B-B14F-4D97-AF65-F5344CB8AC3E}">
        <p14:creationId xmlns:p14="http://schemas.microsoft.com/office/powerpoint/2010/main" val="88346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Adjacency Matrix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lv-LV" sz="2000" dirty="0"/>
              <a:t>Edge list structure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lv-LV" sz="2000" dirty="0"/>
              <a:t>Augmented vertex objects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altLang="lv-LV" sz="1800" dirty="0"/>
              <a:t>Integer key (index) associated with vertex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lv-LV" sz="2000" dirty="0"/>
              <a:t>2D-array adjacency array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altLang="lv-LV" sz="1800" dirty="0"/>
              <a:t>Reference to edge object for adjacent vertices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altLang="lv-LV" sz="1800" dirty="0"/>
              <a:t>Null for non nonadjacent vertices</a:t>
            </a:r>
          </a:p>
          <a:p>
            <a:pPr>
              <a:buFont typeface="Arial" panose="020B0604020202020204" pitchFamily="34" charset="0"/>
              <a:buChar char="•"/>
            </a:pPr>
            <a:endParaRPr lang="lv-LV" dirty="0"/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D0099CC-11BF-429F-9F0D-2869A4489147}" type="slidenum">
              <a:rPr lang="en-US" altLang="lv-LV" sz="1400" b="0"/>
              <a:pPr eaLnBrk="1" hangingPunct="1"/>
              <a:t>68</a:t>
            </a:fld>
            <a:endParaRPr lang="en-US" altLang="lv-LV" sz="1400" b="0"/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31200" y="6107113"/>
            <a:ext cx="3860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0"/>
              <a:t>Campus Tour</a:t>
            </a:r>
          </a:p>
        </p:txBody>
      </p:sp>
      <p:sp>
        <p:nvSpPr>
          <p:cNvPr id="5126" name="Oval 4"/>
          <p:cNvSpPr>
            <a:spLocks noChangeArrowheads="1"/>
          </p:cNvSpPr>
          <p:nvPr/>
        </p:nvSpPr>
        <p:spPr bwMode="auto">
          <a:xfrm>
            <a:off x="7664450" y="19764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u</a:t>
            </a:r>
          </a:p>
        </p:txBody>
      </p:sp>
      <p:sp>
        <p:nvSpPr>
          <p:cNvPr id="5127" name="Oval 5"/>
          <p:cNvSpPr>
            <a:spLocks noChangeArrowheads="1"/>
          </p:cNvSpPr>
          <p:nvPr/>
        </p:nvSpPr>
        <p:spPr bwMode="auto">
          <a:xfrm>
            <a:off x="8575675" y="1600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v</a:t>
            </a:r>
          </a:p>
        </p:txBody>
      </p:sp>
      <p:sp>
        <p:nvSpPr>
          <p:cNvPr id="5128" name="Oval 6"/>
          <p:cNvSpPr>
            <a:spLocks noChangeArrowheads="1"/>
          </p:cNvSpPr>
          <p:nvPr/>
        </p:nvSpPr>
        <p:spPr bwMode="auto">
          <a:xfrm>
            <a:off x="9493250" y="19764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w</a:t>
            </a:r>
          </a:p>
        </p:txBody>
      </p:sp>
      <p:cxnSp>
        <p:nvCxnSpPr>
          <p:cNvPr id="5129" name="AutoShape 7"/>
          <p:cNvCxnSpPr>
            <a:cxnSpLocks noChangeShapeType="1"/>
            <a:stCxn id="5127" idx="5"/>
            <a:endCxn id="5128" idx="1"/>
          </p:cNvCxnSpPr>
          <p:nvPr/>
        </p:nvCxnSpPr>
        <p:spPr bwMode="auto">
          <a:xfrm>
            <a:off x="8836026" y="1870075"/>
            <a:ext cx="70167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0" name="AutoShape 8"/>
          <p:cNvCxnSpPr>
            <a:cxnSpLocks noChangeShapeType="1"/>
            <a:stCxn id="5127" idx="3"/>
            <a:endCxn id="5126" idx="7"/>
          </p:cNvCxnSpPr>
          <p:nvPr/>
        </p:nvCxnSpPr>
        <p:spPr bwMode="auto">
          <a:xfrm flipH="1">
            <a:off x="7924801" y="1870075"/>
            <a:ext cx="69532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1" name="Text Box 9"/>
          <p:cNvSpPr txBox="1">
            <a:spLocks noChangeArrowheads="1"/>
          </p:cNvSpPr>
          <p:nvPr/>
        </p:nvSpPr>
        <p:spPr bwMode="auto">
          <a:xfrm>
            <a:off x="8120063" y="16002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a</a:t>
            </a:r>
          </a:p>
        </p:txBody>
      </p:sp>
      <p:sp>
        <p:nvSpPr>
          <p:cNvPr id="5132" name="Text Box 10"/>
          <p:cNvSpPr txBox="1">
            <a:spLocks noChangeArrowheads="1"/>
          </p:cNvSpPr>
          <p:nvPr/>
        </p:nvSpPr>
        <p:spPr bwMode="auto">
          <a:xfrm>
            <a:off x="9031288" y="16002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b</a:t>
            </a:r>
          </a:p>
        </p:txBody>
      </p:sp>
      <p:sp>
        <p:nvSpPr>
          <p:cNvPr id="5133" name="Line 11"/>
          <p:cNvSpPr>
            <a:spLocks noChangeShapeType="1"/>
          </p:cNvSpPr>
          <p:nvPr/>
        </p:nvSpPr>
        <p:spPr bwMode="auto">
          <a:xfrm>
            <a:off x="6724650" y="2514600"/>
            <a:ext cx="4552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graphicFrame>
        <p:nvGraphicFramePr>
          <p:cNvPr id="241676" name="Group 12"/>
          <p:cNvGraphicFramePr>
            <a:graphicFrameLocks noGrp="1"/>
          </p:cNvGraphicFramePr>
          <p:nvPr>
            <p:extLst/>
          </p:nvPr>
        </p:nvGraphicFramePr>
        <p:xfrm>
          <a:off x="7772400" y="4116388"/>
          <a:ext cx="1676400" cy="1522413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307410612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25066476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90346031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144198368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lv-LV" altLang="lv-LV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880044"/>
                  </a:ext>
                </a:extLst>
              </a:tr>
              <a:tr h="381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  <a:sym typeface="Symbol" panose="05050102010706020507" pitchFamily="18" charset="2"/>
                        </a:rPr>
                        <a:t></a:t>
                      </a:r>
                      <a:endParaRPr kumimoji="0" lang="en-US" altLang="lv-LV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lv-LV" altLang="lv-LV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3424926"/>
                  </a:ext>
                </a:extLst>
              </a:tr>
              <a:tr h="3794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lv-LV" altLang="lv-LV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lv-LV" altLang="lv-LV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923448"/>
                  </a:ext>
                </a:extLst>
              </a:tr>
              <a:tr h="381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lv-LV" altLang="lv-LV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080266"/>
                  </a:ext>
                </a:extLst>
              </a:tr>
            </a:tbl>
          </a:graphicData>
        </a:graphic>
      </p:graphicFrame>
      <p:cxnSp>
        <p:nvCxnSpPr>
          <p:cNvPr id="5159" name="AutoShape 47"/>
          <p:cNvCxnSpPr>
            <a:cxnSpLocks noChangeShapeType="1"/>
            <a:stCxn id="5167" idx="2"/>
            <a:endCxn id="5166" idx="6"/>
          </p:cNvCxnSpPr>
          <p:nvPr/>
        </p:nvCxnSpPr>
        <p:spPr bwMode="auto">
          <a:xfrm flipH="1">
            <a:off x="7251701" y="6096000"/>
            <a:ext cx="2733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60" name="AutoShape 48"/>
          <p:cNvCxnSpPr>
            <a:cxnSpLocks noChangeShapeType="1"/>
            <a:stCxn id="5163" idx="2"/>
            <a:endCxn id="5161" idx="6"/>
          </p:cNvCxnSpPr>
          <p:nvPr/>
        </p:nvCxnSpPr>
        <p:spPr bwMode="auto">
          <a:xfrm flipH="1">
            <a:off x="7248525" y="2895600"/>
            <a:ext cx="29400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61" name="Oval 49"/>
          <p:cNvSpPr>
            <a:spLocks noChangeArrowheads="1"/>
          </p:cNvSpPr>
          <p:nvPr/>
        </p:nvSpPr>
        <p:spPr bwMode="auto">
          <a:xfrm>
            <a:off x="6934200" y="2743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5162" name="Oval 50"/>
          <p:cNvSpPr>
            <a:spLocks noChangeArrowheads="1"/>
          </p:cNvSpPr>
          <p:nvPr/>
        </p:nvSpPr>
        <p:spPr bwMode="auto">
          <a:xfrm>
            <a:off x="8548688" y="2743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5163" name="Oval 51"/>
          <p:cNvSpPr>
            <a:spLocks noChangeArrowheads="1"/>
          </p:cNvSpPr>
          <p:nvPr/>
        </p:nvSpPr>
        <p:spPr bwMode="auto">
          <a:xfrm>
            <a:off x="10198100" y="2743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5164" name="Rectangle 52"/>
          <p:cNvSpPr>
            <a:spLocks noChangeArrowheads="1"/>
          </p:cNvSpPr>
          <p:nvPr/>
        </p:nvSpPr>
        <p:spPr bwMode="auto">
          <a:xfrm>
            <a:off x="7162801" y="5192714"/>
            <a:ext cx="21907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5165" name="Rectangle 53"/>
          <p:cNvSpPr>
            <a:spLocks noChangeArrowheads="1"/>
          </p:cNvSpPr>
          <p:nvPr/>
        </p:nvSpPr>
        <p:spPr bwMode="auto">
          <a:xfrm>
            <a:off x="7381876" y="5192714"/>
            <a:ext cx="31432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a</a:t>
            </a:r>
          </a:p>
        </p:txBody>
      </p:sp>
      <p:sp>
        <p:nvSpPr>
          <p:cNvPr id="5166" name="Oval 54"/>
          <p:cNvSpPr>
            <a:spLocks noChangeArrowheads="1"/>
          </p:cNvSpPr>
          <p:nvPr/>
        </p:nvSpPr>
        <p:spPr bwMode="auto">
          <a:xfrm>
            <a:off x="6937375" y="5943600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5167" name="Oval 55"/>
          <p:cNvSpPr>
            <a:spLocks noChangeArrowheads="1"/>
          </p:cNvSpPr>
          <p:nvPr/>
        </p:nvSpPr>
        <p:spPr bwMode="auto">
          <a:xfrm>
            <a:off x="9994900" y="5943600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cxnSp>
        <p:nvCxnSpPr>
          <p:cNvPr id="5168" name="AutoShape 56"/>
          <p:cNvCxnSpPr>
            <a:cxnSpLocks noChangeShapeType="1"/>
            <a:endCxn id="5164" idx="2"/>
          </p:cNvCxnSpPr>
          <p:nvPr/>
        </p:nvCxnSpPr>
        <p:spPr bwMode="auto">
          <a:xfrm flipV="1">
            <a:off x="7089776" y="5648326"/>
            <a:ext cx="182563" cy="455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69" name="AutoShape 57"/>
          <p:cNvCxnSpPr>
            <a:cxnSpLocks noChangeShapeType="1"/>
            <a:endCxn id="5190" idx="2"/>
          </p:cNvCxnSpPr>
          <p:nvPr/>
        </p:nvCxnSpPr>
        <p:spPr bwMode="auto">
          <a:xfrm flipV="1">
            <a:off x="10142538" y="5637214"/>
            <a:ext cx="234950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70" name="Rectangle 58"/>
          <p:cNvSpPr>
            <a:spLocks noChangeArrowheads="1"/>
          </p:cNvSpPr>
          <p:nvPr/>
        </p:nvSpPr>
        <p:spPr bwMode="auto">
          <a:xfrm>
            <a:off x="7105651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u</a:t>
            </a:r>
          </a:p>
        </p:txBody>
      </p:sp>
      <p:sp>
        <p:nvSpPr>
          <p:cNvPr id="5171" name="Rectangle 59"/>
          <p:cNvSpPr>
            <a:spLocks noChangeArrowheads="1"/>
          </p:cNvSpPr>
          <p:nvPr/>
        </p:nvSpPr>
        <p:spPr bwMode="auto">
          <a:xfrm>
            <a:off x="8712201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v</a:t>
            </a:r>
          </a:p>
        </p:txBody>
      </p:sp>
      <p:sp>
        <p:nvSpPr>
          <p:cNvPr id="5172" name="Rectangle 60"/>
          <p:cNvSpPr>
            <a:spLocks noChangeArrowheads="1"/>
          </p:cNvSpPr>
          <p:nvPr/>
        </p:nvSpPr>
        <p:spPr bwMode="auto">
          <a:xfrm>
            <a:off x="10353676" y="340995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w</a:t>
            </a:r>
          </a:p>
        </p:txBody>
      </p:sp>
      <p:cxnSp>
        <p:nvCxnSpPr>
          <p:cNvPr id="5173" name="AutoShape 61"/>
          <p:cNvCxnSpPr>
            <a:cxnSpLocks noChangeShapeType="1"/>
            <a:endCxn id="5170" idx="0"/>
          </p:cNvCxnSpPr>
          <p:nvPr/>
        </p:nvCxnSpPr>
        <p:spPr bwMode="auto">
          <a:xfrm>
            <a:off x="7081839" y="2890838"/>
            <a:ext cx="180975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4" name="AutoShape 62"/>
          <p:cNvCxnSpPr>
            <a:cxnSpLocks noChangeShapeType="1"/>
            <a:endCxn id="5171" idx="0"/>
          </p:cNvCxnSpPr>
          <p:nvPr/>
        </p:nvCxnSpPr>
        <p:spPr bwMode="auto">
          <a:xfrm>
            <a:off x="8696325" y="2890838"/>
            <a:ext cx="173038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5" name="AutoShape 63"/>
          <p:cNvCxnSpPr>
            <a:cxnSpLocks noChangeShapeType="1"/>
            <a:endCxn id="5172" idx="0"/>
          </p:cNvCxnSpPr>
          <p:nvPr/>
        </p:nvCxnSpPr>
        <p:spPr bwMode="auto">
          <a:xfrm>
            <a:off x="10350500" y="2895601"/>
            <a:ext cx="160338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76" name="Freeform 64"/>
          <p:cNvSpPr>
            <a:spLocks/>
          </p:cNvSpPr>
          <p:nvPr/>
        </p:nvSpPr>
        <p:spPr bwMode="auto">
          <a:xfrm>
            <a:off x="7258050" y="3567113"/>
            <a:ext cx="819150" cy="1814512"/>
          </a:xfrm>
          <a:custGeom>
            <a:avLst/>
            <a:gdLst>
              <a:gd name="T0" fmla="*/ 0 w 516"/>
              <a:gd name="T1" fmla="*/ 1143 h 1143"/>
              <a:gd name="T2" fmla="*/ 180 w 516"/>
              <a:gd name="T3" fmla="*/ 227 h 1143"/>
              <a:gd name="T4" fmla="*/ 516 w 516"/>
              <a:gd name="T5" fmla="*/ 0 h 1143"/>
              <a:gd name="T6" fmla="*/ 0 60000 65536"/>
              <a:gd name="T7" fmla="*/ 0 60000 65536"/>
              <a:gd name="T8" fmla="*/ 0 60000 65536"/>
              <a:gd name="T9" fmla="*/ 0 w 516"/>
              <a:gd name="T10" fmla="*/ 0 h 1143"/>
              <a:gd name="T11" fmla="*/ 516 w 516"/>
              <a:gd name="T12" fmla="*/ 1143 h 1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6" h="1143">
                <a:moveTo>
                  <a:pt x="0" y="1143"/>
                </a:moveTo>
                <a:cubicBezTo>
                  <a:pt x="30" y="991"/>
                  <a:pt x="94" y="418"/>
                  <a:pt x="180" y="227"/>
                </a:cubicBezTo>
                <a:cubicBezTo>
                  <a:pt x="266" y="36"/>
                  <a:pt x="446" y="47"/>
                  <a:pt x="516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177" name="Rectangle 65"/>
          <p:cNvSpPr>
            <a:spLocks noChangeArrowheads="1"/>
          </p:cNvSpPr>
          <p:nvPr/>
        </p:nvSpPr>
        <p:spPr bwMode="auto">
          <a:xfrm>
            <a:off x="6791326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5178" name="Line 66"/>
          <p:cNvSpPr>
            <a:spLocks noChangeShapeType="1"/>
          </p:cNvSpPr>
          <p:nvPr/>
        </p:nvSpPr>
        <p:spPr bwMode="auto">
          <a:xfrm flipV="1">
            <a:off x="6937376" y="3048000"/>
            <a:ext cx="104775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179" name="Rectangle 67"/>
          <p:cNvSpPr>
            <a:spLocks noChangeArrowheads="1"/>
          </p:cNvSpPr>
          <p:nvPr/>
        </p:nvSpPr>
        <p:spPr bwMode="auto">
          <a:xfrm>
            <a:off x="8413751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5180" name="Line 68"/>
          <p:cNvSpPr>
            <a:spLocks noChangeShapeType="1"/>
          </p:cNvSpPr>
          <p:nvPr/>
        </p:nvSpPr>
        <p:spPr bwMode="auto">
          <a:xfrm flipV="1">
            <a:off x="8551863" y="3038475"/>
            <a:ext cx="93662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181" name="Rectangle 69"/>
          <p:cNvSpPr>
            <a:spLocks noChangeArrowheads="1"/>
          </p:cNvSpPr>
          <p:nvPr/>
        </p:nvSpPr>
        <p:spPr bwMode="auto">
          <a:xfrm>
            <a:off x="10044114" y="340995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5182" name="Line 70"/>
          <p:cNvSpPr>
            <a:spLocks noChangeShapeType="1"/>
          </p:cNvSpPr>
          <p:nvPr/>
        </p:nvSpPr>
        <p:spPr bwMode="auto">
          <a:xfrm flipV="1">
            <a:off x="10201275" y="3033713"/>
            <a:ext cx="4445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183" name="Rectangle 71"/>
          <p:cNvSpPr>
            <a:spLocks noChangeArrowheads="1"/>
          </p:cNvSpPr>
          <p:nvPr/>
        </p:nvSpPr>
        <p:spPr bwMode="auto">
          <a:xfrm>
            <a:off x="6943726" y="5192714"/>
            <a:ext cx="21907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5184" name="Freeform 72"/>
          <p:cNvSpPr>
            <a:spLocks/>
          </p:cNvSpPr>
          <p:nvPr/>
        </p:nvSpPr>
        <p:spPr bwMode="auto">
          <a:xfrm>
            <a:off x="6696075" y="3762376"/>
            <a:ext cx="342900" cy="1628775"/>
          </a:xfrm>
          <a:custGeom>
            <a:avLst/>
            <a:gdLst>
              <a:gd name="T0" fmla="*/ 216 w 216"/>
              <a:gd name="T1" fmla="*/ 1026 h 1026"/>
              <a:gd name="T2" fmla="*/ 60 w 216"/>
              <a:gd name="T3" fmla="*/ 516 h 1026"/>
              <a:gd name="T4" fmla="*/ 42 w 216"/>
              <a:gd name="T5" fmla="*/ 0 h 1026"/>
              <a:gd name="T6" fmla="*/ 0 60000 65536"/>
              <a:gd name="T7" fmla="*/ 0 60000 65536"/>
              <a:gd name="T8" fmla="*/ 0 60000 65536"/>
              <a:gd name="T9" fmla="*/ 0 w 216"/>
              <a:gd name="T10" fmla="*/ 0 h 1026"/>
              <a:gd name="T11" fmla="*/ 216 w 216"/>
              <a:gd name="T12" fmla="*/ 1026 h 10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" h="1026">
                <a:moveTo>
                  <a:pt x="216" y="1026"/>
                </a:moveTo>
                <a:cubicBezTo>
                  <a:pt x="190" y="941"/>
                  <a:pt x="120" y="744"/>
                  <a:pt x="60" y="516"/>
                </a:cubicBezTo>
                <a:cubicBezTo>
                  <a:pt x="0" y="288"/>
                  <a:pt x="46" y="107"/>
                  <a:pt x="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185" name="Rectangle 73"/>
          <p:cNvSpPr>
            <a:spLocks noChangeArrowheads="1"/>
          </p:cNvSpPr>
          <p:nvPr/>
        </p:nvSpPr>
        <p:spPr bwMode="auto">
          <a:xfrm>
            <a:off x="6724651" y="5192714"/>
            <a:ext cx="21907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5186" name="AutoShape 74"/>
          <p:cNvCxnSpPr>
            <a:cxnSpLocks noChangeShapeType="1"/>
            <a:endCxn id="5166" idx="1"/>
          </p:cNvCxnSpPr>
          <p:nvPr/>
        </p:nvCxnSpPr>
        <p:spPr bwMode="auto">
          <a:xfrm>
            <a:off x="6824663" y="5405439"/>
            <a:ext cx="157162" cy="573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87" name="Rectangle 75"/>
          <p:cNvSpPr>
            <a:spLocks noChangeArrowheads="1"/>
          </p:cNvSpPr>
          <p:nvPr/>
        </p:nvSpPr>
        <p:spPr bwMode="auto">
          <a:xfrm>
            <a:off x="6477001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0</a:t>
            </a:r>
          </a:p>
        </p:txBody>
      </p:sp>
      <p:sp>
        <p:nvSpPr>
          <p:cNvPr id="5188" name="Rectangle 76"/>
          <p:cNvSpPr>
            <a:spLocks noChangeArrowheads="1"/>
          </p:cNvSpPr>
          <p:nvPr/>
        </p:nvSpPr>
        <p:spPr bwMode="auto">
          <a:xfrm>
            <a:off x="8099426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1</a:t>
            </a:r>
          </a:p>
        </p:txBody>
      </p:sp>
      <p:sp>
        <p:nvSpPr>
          <p:cNvPr id="5189" name="Rectangle 77"/>
          <p:cNvSpPr>
            <a:spLocks noChangeArrowheads="1"/>
          </p:cNvSpPr>
          <p:nvPr/>
        </p:nvSpPr>
        <p:spPr bwMode="auto">
          <a:xfrm>
            <a:off x="9729789" y="340995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2</a:t>
            </a:r>
          </a:p>
        </p:txBody>
      </p:sp>
      <p:sp>
        <p:nvSpPr>
          <p:cNvPr id="5190" name="Rectangle 78"/>
          <p:cNvSpPr>
            <a:spLocks noChangeArrowheads="1"/>
          </p:cNvSpPr>
          <p:nvPr/>
        </p:nvSpPr>
        <p:spPr bwMode="auto">
          <a:xfrm>
            <a:off x="10267951" y="5181600"/>
            <a:ext cx="21907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5191" name="Rectangle 79"/>
          <p:cNvSpPr>
            <a:spLocks noChangeArrowheads="1"/>
          </p:cNvSpPr>
          <p:nvPr/>
        </p:nvSpPr>
        <p:spPr bwMode="auto">
          <a:xfrm>
            <a:off x="10487026" y="5181600"/>
            <a:ext cx="31432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b</a:t>
            </a:r>
          </a:p>
        </p:txBody>
      </p:sp>
      <p:sp>
        <p:nvSpPr>
          <p:cNvPr id="5192" name="Rectangle 80"/>
          <p:cNvSpPr>
            <a:spLocks noChangeArrowheads="1"/>
          </p:cNvSpPr>
          <p:nvPr/>
        </p:nvSpPr>
        <p:spPr bwMode="auto">
          <a:xfrm>
            <a:off x="10048876" y="5181600"/>
            <a:ext cx="21907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5193" name="Rectangle 81"/>
          <p:cNvSpPr>
            <a:spLocks noChangeArrowheads="1"/>
          </p:cNvSpPr>
          <p:nvPr/>
        </p:nvSpPr>
        <p:spPr bwMode="auto">
          <a:xfrm>
            <a:off x="9829801" y="5181600"/>
            <a:ext cx="21907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5194" name="Freeform 82"/>
          <p:cNvSpPr>
            <a:spLocks/>
          </p:cNvSpPr>
          <p:nvPr/>
        </p:nvSpPr>
        <p:spPr bwMode="auto">
          <a:xfrm>
            <a:off x="9067800" y="3581400"/>
            <a:ext cx="1104900" cy="1809750"/>
          </a:xfrm>
          <a:custGeom>
            <a:avLst/>
            <a:gdLst>
              <a:gd name="T0" fmla="*/ 696 w 696"/>
              <a:gd name="T1" fmla="*/ 1140 h 1140"/>
              <a:gd name="T2" fmla="*/ 390 w 696"/>
              <a:gd name="T3" fmla="*/ 312 h 1140"/>
              <a:gd name="T4" fmla="*/ 0 w 696"/>
              <a:gd name="T5" fmla="*/ 0 h 1140"/>
              <a:gd name="T6" fmla="*/ 0 60000 65536"/>
              <a:gd name="T7" fmla="*/ 0 60000 65536"/>
              <a:gd name="T8" fmla="*/ 0 60000 65536"/>
              <a:gd name="T9" fmla="*/ 0 w 696"/>
              <a:gd name="T10" fmla="*/ 0 h 1140"/>
              <a:gd name="T11" fmla="*/ 696 w 696"/>
              <a:gd name="T12" fmla="*/ 1140 h 1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6" h="1140">
                <a:moveTo>
                  <a:pt x="696" y="1140"/>
                </a:moveTo>
                <a:cubicBezTo>
                  <a:pt x="645" y="1002"/>
                  <a:pt x="516" y="516"/>
                  <a:pt x="390" y="312"/>
                </a:cubicBezTo>
                <a:cubicBezTo>
                  <a:pt x="264" y="108"/>
                  <a:pt x="81" y="65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195" name="Freeform 83"/>
          <p:cNvSpPr>
            <a:spLocks/>
          </p:cNvSpPr>
          <p:nvPr/>
        </p:nvSpPr>
        <p:spPr bwMode="auto">
          <a:xfrm>
            <a:off x="10372725" y="3729039"/>
            <a:ext cx="311150" cy="1652587"/>
          </a:xfrm>
          <a:custGeom>
            <a:avLst/>
            <a:gdLst>
              <a:gd name="T0" fmla="*/ 0 w 196"/>
              <a:gd name="T1" fmla="*/ 1041 h 1041"/>
              <a:gd name="T2" fmla="*/ 180 w 196"/>
              <a:gd name="T3" fmla="*/ 429 h 1041"/>
              <a:gd name="T4" fmla="*/ 96 w 196"/>
              <a:gd name="T5" fmla="*/ 0 h 1041"/>
              <a:gd name="T6" fmla="*/ 0 60000 65536"/>
              <a:gd name="T7" fmla="*/ 0 60000 65536"/>
              <a:gd name="T8" fmla="*/ 0 60000 65536"/>
              <a:gd name="T9" fmla="*/ 0 w 196"/>
              <a:gd name="T10" fmla="*/ 0 h 1041"/>
              <a:gd name="T11" fmla="*/ 196 w 196"/>
              <a:gd name="T12" fmla="*/ 1041 h 10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6" h="1041">
                <a:moveTo>
                  <a:pt x="0" y="1041"/>
                </a:moveTo>
                <a:cubicBezTo>
                  <a:pt x="30" y="939"/>
                  <a:pt x="164" y="602"/>
                  <a:pt x="180" y="429"/>
                </a:cubicBezTo>
                <a:cubicBezTo>
                  <a:pt x="196" y="256"/>
                  <a:pt x="113" y="89"/>
                  <a:pt x="96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cxnSp>
        <p:nvCxnSpPr>
          <p:cNvPr id="5196" name="AutoShape 84"/>
          <p:cNvCxnSpPr>
            <a:cxnSpLocks noChangeShapeType="1"/>
          </p:cNvCxnSpPr>
          <p:nvPr/>
        </p:nvCxnSpPr>
        <p:spPr bwMode="auto">
          <a:xfrm>
            <a:off x="9928225" y="5405439"/>
            <a:ext cx="114300" cy="573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97" name="Freeform 85"/>
          <p:cNvSpPr>
            <a:spLocks/>
          </p:cNvSpPr>
          <p:nvPr/>
        </p:nvSpPr>
        <p:spPr bwMode="auto">
          <a:xfrm>
            <a:off x="7543800" y="4832350"/>
            <a:ext cx="838200" cy="349250"/>
          </a:xfrm>
          <a:custGeom>
            <a:avLst/>
            <a:gdLst>
              <a:gd name="T0" fmla="*/ 528 w 528"/>
              <a:gd name="T1" fmla="*/ 124 h 220"/>
              <a:gd name="T2" fmla="*/ 186 w 528"/>
              <a:gd name="T3" fmla="*/ 16 h 220"/>
              <a:gd name="T4" fmla="*/ 0 w 528"/>
              <a:gd name="T5" fmla="*/ 220 h 220"/>
              <a:gd name="T6" fmla="*/ 0 60000 65536"/>
              <a:gd name="T7" fmla="*/ 0 60000 65536"/>
              <a:gd name="T8" fmla="*/ 0 60000 65536"/>
              <a:gd name="T9" fmla="*/ 0 w 528"/>
              <a:gd name="T10" fmla="*/ 0 h 220"/>
              <a:gd name="T11" fmla="*/ 528 w 528"/>
              <a:gd name="T12" fmla="*/ 220 h 2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220">
                <a:moveTo>
                  <a:pt x="528" y="124"/>
                </a:moveTo>
                <a:cubicBezTo>
                  <a:pt x="471" y="106"/>
                  <a:pt x="274" y="0"/>
                  <a:pt x="186" y="16"/>
                </a:cubicBezTo>
                <a:cubicBezTo>
                  <a:pt x="98" y="32"/>
                  <a:pt x="39" y="178"/>
                  <a:pt x="0" y="22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198" name="Freeform 86"/>
          <p:cNvSpPr>
            <a:spLocks/>
          </p:cNvSpPr>
          <p:nvPr/>
        </p:nvSpPr>
        <p:spPr bwMode="auto">
          <a:xfrm>
            <a:off x="7391400" y="3956051"/>
            <a:ext cx="1371600" cy="1216025"/>
          </a:xfrm>
          <a:custGeom>
            <a:avLst/>
            <a:gdLst>
              <a:gd name="T0" fmla="*/ 864 w 864"/>
              <a:gd name="T1" fmla="*/ 452 h 766"/>
              <a:gd name="T2" fmla="*/ 570 w 864"/>
              <a:gd name="T3" fmla="*/ 22 h 766"/>
              <a:gd name="T4" fmla="*/ 168 w 864"/>
              <a:gd name="T5" fmla="*/ 322 h 766"/>
              <a:gd name="T6" fmla="*/ 0 w 864"/>
              <a:gd name="T7" fmla="*/ 766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766"/>
              <a:gd name="T14" fmla="*/ 864 w 864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766">
                <a:moveTo>
                  <a:pt x="864" y="452"/>
                </a:moveTo>
                <a:cubicBezTo>
                  <a:pt x="815" y="380"/>
                  <a:pt x="686" y="44"/>
                  <a:pt x="570" y="22"/>
                </a:cubicBezTo>
                <a:cubicBezTo>
                  <a:pt x="454" y="0"/>
                  <a:pt x="263" y="198"/>
                  <a:pt x="168" y="322"/>
                </a:cubicBezTo>
                <a:cubicBezTo>
                  <a:pt x="73" y="446"/>
                  <a:pt x="35" y="674"/>
                  <a:pt x="0" y="766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199" name="Freeform 87"/>
          <p:cNvSpPr>
            <a:spLocks/>
          </p:cNvSpPr>
          <p:nvPr/>
        </p:nvSpPr>
        <p:spPr bwMode="auto">
          <a:xfrm>
            <a:off x="9248775" y="4884738"/>
            <a:ext cx="647700" cy="296862"/>
          </a:xfrm>
          <a:custGeom>
            <a:avLst/>
            <a:gdLst>
              <a:gd name="T0" fmla="*/ 0 w 408"/>
              <a:gd name="T1" fmla="*/ 143 h 187"/>
              <a:gd name="T2" fmla="*/ 270 w 408"/>
              <a:gd name="T3" fmla="*/ 7 h 187"/>
              <a:gd name="T4" fmla="*/ 408 w 408"/>
              <a:gd name="T5" fmla="*/ 187 h 187"/>
              <a:gd name="T6" fmla="*/ 0 60000 65536"/>
              <a:gd name="T7" fmla="*/ 0 60000 65536"/>
              <a:gd name="T8" fmla="*/ 0 60000 65536"/>
              <a:gd name="T9" fmla="*/ 0 w 408"/>
              <a:gd name="T10" fmla="*/ 0 h 187"/>
              <a:gd name="T11" fmla="*/ 408 w 408"/>
              <a:gd name="T12" fmla="*/ 187 h 1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187">
                <a:moveTo>
                  <a:pt x="0" y="143"/>
                </a:moveTo>
                <a:cubicBezTo>
                  <a:pt x="45" y="120"/>
                  <a:pt x="202" y="0"/>
                  <a:pt x="270" y="7"/>
                </a:cubicBezTo>
                <a:cubicBezTo>
                  <a:pt x="338" y="14"/>
                  <a:pt x="379" y="150"/>
                  <a:pt x="408" y="187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200" name="Freeform 88"/>
          <p:cNvSpPr>
            <a:spLocks/>
          </p:cNvSpPr>
          <p:nvPr/>
        </p:nvSpPr>
        <p:spPr bwMode="auto">
          <a:xfrm>
            <a:off x="8829676" y="5448300"/>
            <a:ext cx="981075" cy="482600"/>
          </a:xfrm>
          <a:custGeom>
            <a:avLst/>
            <a:gdLst>
              <a:gd name="T0" fmla="*/ 0 w 618"/>
              <a:gd name="T1" fmla="*/ 0 h 304"/>
              <a:gd name="T2" fmla="*/ 198 w 618"/>
              <a:gd name="T3" fmla="*/ 300 h 304"/>
              <a:gd name="T4" fmla="*/ 618 w 618"/>
              <a:gd name="T5" fmla="*/ 24 h 304"/>
              <a:gd name="T6" fmla="*/ 0 60000 65536"/>
              <a:gd name="T7" fmla="*/ 0 60000 65536"/>
              <a:gd name="T8" fmla="*/ 0 60000 65536"/>
              <a:gd name="T9" fmla="*/ 0 w 618"/>
              <a:gd name="T10" fmla="*/ 0 h 304"/>
              <a:gd name="T11" fmla="*/ 618 w 618"/>
              <a:gd name="T12" fmla="*/ 304 h 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8" h="304">
                <a:moveTo>
                  <a:pt x="0" y="0"/>
                </a:moveTo>
                <a:cubicBezTo>
                  <a:pt x="33" y="49"/>
                  <a:pt x="95" y="296"/>
                  <a:pt x="198" y="300"/>
                </a:cubicBezTo>
                <a:cubicBezTo>
                  <a:pt x="301" y="304"/>
                  <a:pt x="531" y="81"/>
                  <a:pt x="618" y="24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9847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STL Iterators in C++</a:t>
            </a:r>
          </a:p>
        </p:txBody>
      </p:sp>
      <p:sp>
        <p:nvSpPr>
          <p:cNvPr id="839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dirty="0"/>
              <a:t>Each STL container type C supports </a:t>
            </a:r>
            <a:r>
              <a:rPr lang="en-US" dirty="0" err="1"/>
              <a:t>iterators</a:t>
            </a:r>
            <a:r>
              <a:rPr lang="en-US" dirty="0"/>
              <a:t>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rgbClr val="2C61F6"/>
                </a:solidFill>
              </a:rPr>
              <a:t>C::</a:t>
            </a:r>
            <a:r>
              <a:rPr lang="en-US" sz="2000" dirty="0" err="1">
                <a:solidFill>
                  <a:srgbClr val="2C61F6"/>
                </a:solidFill>
              </a:rPr>
              <a:t>iterator</a:t>
            </a:r>
            <a:r>
              <a:rPr lang="en-US" sz="2000" dirty="0">
                <a:solidFill>
                  <a:srgbClr val="2C61F6"/>
                </a:solidFill>
              </a:rPr>
              <a:t> </a:t>
            </a:r>
            <a:r>
              <a:rPr lang="en-US" sz="2000" dirty="0"/>
              <a:t>– read/write </a:t>
            </a:r>
            <a:r>
              <a:rPr lang="en-US" sz="2000" dirty="0" err="1"/>
              <a:t>iterator</a:t>
            </a:r>
            <a:r>
              <a:rPr lang="en-US" sz="2000" dirty="0"/>
              <a:t> type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rgbClr val="2C61F6"/>
                </a:solidFill>
              </a:rPr>
              <a:t>C::</a:t>
            </a:r>
            <a:r>
              <a:rPr lang="en-US" sz="2000" dirty="0" err="1">
                <a:solidFill>
                  <a:srgbClr val="2C61F6"/>
                </a:solidFill>
              </a:rPr>
              <a:t>const_iterator</a:t>
            </a:r>
            <a:r>
              <a:rPr lang="en-US" sz="2000" dirty="0">
                <a:solidFill>
                  <a:srgbClr val="2C61F6"/>
                </a:solidFill>
              </a:rPr>
              <a:t> </a:t>
            </a:r>
            <a:r>
              <a:rPr lang="en-US" sz="2000" dirty="0"/>
              <a:t>– read-only </a:t>
            </a:r>
            <a:r>
              <a:rPr lang="en-US" sz="2000" dirty="0" err="1"/>
              <a:t>iterator</a:t>
            </a:r>
            <a:r>
              <a:rPr lang="en-US" sz="2000" dirty="0"/>
              <a:t> type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 err="1">
                <a:solidFill>
                  <a:srgbClr val="0033CC"/>
                </a:solidFill>
              </a:rPr>
              <a:t>C.begin</a:t>
            </a:r>
            <a:r>
              <a:rPr lang="en-US" sz="2000" dirty="0">
                <a:solidFill>
                  <a:srgbClr val="0033CC"/>
                </a:solidFill>
              </a:rPr>
              <a:t>(), </a:t>
            </a:r>
            <a:r>
              <a:rPr lang="en-US" sz="2000" dirty="0" err="1">
                <a:solidFill>
                  <a:srgbClr val="0033CC"/>
                </a:solidFill>
              </a:rPr>
              <a:t>C.end</a:t>
            </a:r>
            <a:r>
              <a:rPr lang="en-US" sz="2000" dirty="0">
                <a:solidFill>
                  <a:srgbClr val="0033CC"/>
                </a:solidFill>
              </a:rPr>
              <a:t>() </a:t>
            </a:r>
            <a:r>
              <a:rPr lang="en-US" sz="2000" dirty="0"/>
              <a:t>– return start/end </a:t>
            </a:r>
            <a:r>
              <a:rPr lang="en-US" sz="2000" dirty="0" err="1"/>
              <a:t>iterators</a:t>
            </a:r>
            <a:endParaRPr lang="en-US" sz="2000" dirty="0"/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/>
              <a:t>This </a:t>
            </a:r>
            <a:r>
              <a:rPr lang="en-US" dirty="0" err="1"/>
              <a:t>iterator</a:t>
            </a:r>
            <a:r>
              <a:rPr lang="en-US" dirty="0"/>
              <a:t>-based operators and methods: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chemeClr val="tx2"/>
                </a:solidFill>
              </a:rPr>
              <a:t>*p: </a:t>
            </a:r>
            <a:r>
              <a:rPr lang="en-US" sz="2000" dirty="0"/>
              <a:t>access current element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chemeClr val="tx2"/>
                </a:solidFill>
              </a:rPr>
              <a:t>++p, --p: </a:t>
            </a:r>
            <a:r>
              <a:rPr lang="en-US" sz="2000" dirty="0"/>
              <a:t>advance to next/previous element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 err="1">
                <a:solidFill>
                  <a:schemeClr val="tx2"/>
                </a:solidFill>
              </a:rPr>
              <a:t>C.assign</a:t>
            </a:r>
            <a:r>
              <a:rPr lang="en-US" sz="2000" dirty="0">
                <a:solidFill>
                  <a:schemeClr val="tx2"/>
                </a:solidFill>
              </a:rPr>
              <a:t>(p, q):</a:t>
            </a:r>
            <a:r>
              <a:rPr lang="en-US" sz="2000" dirty="0"/>
              <a:t> replace C with contents referenced by the </a:t>
            </a:r>
            <a:r>
              <a:rPr lang="en-US" sz="2000" dirty="0" err="1"/>
              <a:t>iterator</a:t>
            </a:r>
            <a:r>
              <a:rPr lang="en-US" sz="2000" dirty="0"/>
              <a:t> range [p, q) (from p up to, but not including, q)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chemeClr val="tx2"/>
                </a:solidFill>
              </a:rPr>
              <a:t>insert(p, e): </a:t>
            </a:r>
            <a:r>
              <a:rPr lang="en-US" sz="2000" dirty="0"/>
              <a:t>insert e prior to position p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chemeClr val="tx2"/>
                </a:solidFill>
              </a:rPr>
              <a:t>erase(p): </a:t>
            </a:r>
            <a:r>
              <a:rPr lang="en-US" sz="2000" dirty="0"/>
              <a:t>remove element at position p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chemeClr val="tx2"/>
                </a:solidFill>
              </a:rPr>
              <a:t>erase(p, q): </a:t>
            </a:r>
            <a:r>
              <a:rPr lang="en-US" sz="2000" dirty="0"/>
              <a:t>remove elements in the </a:t>
            </a:r>
            <a:r>
              <a:rPr lang="en-US" sz="2000" dirty="0" err="1"/>
              <a:t>iterator</a:t>
            </a:r>
            <a:r>
              <a:rPr lang="en-US" sz="2000" dirty="0"/>
              <a:t> range [p, q)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B869FB1-838A-41F9-B199-239AC2B1F989}" type="slidenum">
              <a:rPr lang="en-US" altLang="lv-LV" sz="1400"/>
              <a:pPr eaLnBrk="1" hangingPunct="1"/>
              <a:t>7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315917043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Sequence ADT</a:t>
            </a:r>
          </a:p>
        </p:txBody>
      </p:sp>
      <p:sp>
        <p:nvSpPr>
          <p:cNvPr id="9221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400"/>
              <a:t>The </a:t>
            </a:r>
            <a:r>
              <a:rPr lang="en-US" altLang="lv-LV" sz="2400">
                <a:solidFill>
                  <a:schemeClr val="tx2"/>
                </a:solidFill>
              </a:rPr>
              <a:t>Sequence</a:t>
            </a:r>
            <a:r>
              <a:rPr lang="en-US" altLang="lv-LV" sz="2400"/>
              <a:t> ADT is the union of the Array List and Node List ADTs</a:t>
            </a:r>
          </a:p>
          <a:p>
            <a:pPr eaLnBrk="1" hangingPunct="1"/>
            <a:r>
              <a:rPr lang="en-US" altLang="lv-LV" sz="2400"/>
              <a:t>Elements accessed by</a:t>
            </a:r>
          </a:p>
          <a:p>
            <a:pPr lvl="1" eaLnBrk="1" hangingPunct="1"/>
            <a:r>
              <a:rPr lang="en-US" altLang="lv-LV" sz="2000"/>
              <a:t>Index, or</a:t>
            </a:r>
          </a:p>
          <a:p>
            <a:pPr lvl="1" eaLnBrk="1" hangingPunct="1"/>
            <a:r>
              <a:rPr lang="en-US" altLang="lv-LV" sz="2000"/>
              <a:t>Position</a:t>
            </a:r>
          </a:p>
          <a:p>
            <a:pPr eaLnBrk="1" hangingPunct="1"/>
            <a:r>
              <a:rPr lang="en-US" altLang="lv-LV" sz="2400"/>
              <a:t>Generic methods: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size</a:t>
            </a:r>
            <a:r>
              <a:rPr lang="en-US" altLang="lv-LV" sz="2000"/>
              <a:t>(), </a:t>
            </a:r>
            <a:r>
              <a:rPr lang="en-US" altLang="lv-LV" sz="2000">
                <a:solidFill>
                  <a:schemeClr val="tx2"/>
                </a:solidFill>
              </a:rPr>
              <a:t>empty</a:t>
            </a:r>
            <a:r>
              <a:rPr lang="en-US" altLang="lv-LV" sz="2000"/>
              <a:t>()</a:t>
            </a:r>
          </a:p>
          <a:p>
            <a:pPr eaLnBrk="1" hangingPunct="1"/>
            <a:r>
              <a:rPr lang="en-US" altLang="lv-LV" sz="2400"/>
              <a:t>ArrayList-based methods: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at</a:t>
            </a:r>
            <a:r>
              <a:rPr lang="en-US" altLang="lv-LV" sz="2000"/>
              <a:t>(i), </a:t>
            </a:r>
            <a:r>
              <a:rPr lang="en-US" altLang="lv-LV" sz="2000">
                <a:solidFill>
                  <a:schemeClr val="tx2"/>
                </a:solidFill>
              </a:rPr>
              <a:t>set</a:t>
            </a:r>
            <a:r>
              <a:rPr lang="en-US" altLang="lv-LV" sz="2000"/>
              <a:t>(i, o), </a:t>
            </a:r>
            <a:r>
              <a:rPr lang="en-US" altLang="lv-LV" sz="2000">
                <a:solidFill>
                  <a:schemeClr val="tx2"/>
                </a:solidFill>
              </a:rPr>
              <a:t>insert</a:t>
            </a:r>
            <a:r>
              <a:rPr lang="en-US" altLang="lv-LV" sz="2000"/>
              <a:t>(i, o), </a:t>
            </a:r>
            <a:r>
              <a:rPr lang="en-US" altLang="lv-LV" sz="2000">
                <a:solidFill>
                  <a:schemeClr val="tx2"/>
                </a:solidFill>
              </a:rPr>
              <a:t>erase</a:t>
            </a:r>
            <a:r>
              <a:rPr lang="en-US" altLang="lv-LV" sz="2000"/>
              <a:t>(i)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1B2AF52-B608-456F-8CF5-CDE1CE9AE74C}" type="slidenum">
              <a:rPr lang="en-US" altLang="lv-LV" sz="1400"/>
              <a:pPr eaLnBrk="1" hangingPunct="1"/>
              <a:t>8</a:t>
            </a:fld>
            <a:endParaRPr lang="en-US" altLang="lv-LV" sz="1400"/>
          </a:p>
        </p:txBody>
      </p:sp>
      <p:sp>
        <p:nvSpPr>
          <p:cNvPr id="9222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686800" y="1676400"/>
            <a:ext cx="3505200" cy="4343400"/>
          </a:xfrm>
        </p:spPr>
        <p:txBody>
          <a:bodyPr/>
          <a:lstStyle/>
          <a:p>
            <a:pPr eaLnBrk="1" hangingPunct="1"/>
            <a:r>
              <a:rPr lang="en-US" altLang="lv-LV" sz="2400"/>
              <a:t>List-based methods: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begin</a:t>
            </a:r>
            <a:r>
              <a:rPr lang="en-US" altLang="lv-LV" sz="2000"/>
              <a:t>(), </a:t>
            </a:r>
            <a:r>
              <a:rPr lang="en-US" altLang="lv-LV" sz="2000">
                <a:solidFill>
                  <a:schemeClr val="tx2"/>
                </a:solidFill>
              </a:rPr>
              <a:t>end</a:t>
            </a:r>
            <a:r>
              <a:rPr lang="en-US" altLang="lv-LV" sz="2000"/>
              <a:t>()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insertFront</a:t>
            </a:r>
            <a:r>
              <a:rPr lang="en-US" altLang="lv-LV" sz="2000"/>
              <a:t>(o),</a:t>
            </a:r>
            <a:r>
              <a:rPr lang="en-US" altLang="lv-LV" sz="2000">
                <a:solidFill>
                  <a:schemeClr val="tx2"/>
                </a:solidFill>
              </a:rPr>
              <a:t> insertBack</a:t>
            </a:r>
            <a:r>
              <a:rPr lang="en-US" altLang="lv-LV" sz="2000"/>
              <a:t>(o) 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eraseFront</a:t>
            </a:r>
            <a:r>
              <a:rPr lang="en-US" altLang="lv-LV" sz="2000"/>
              <a:t>(),</a:t>
            </a:r>
            <a:r>
              <a:rPr lang="en-US" altLang="lv-LV" sz="2000">
                <a:solidFill>
                  <a:schemeClr val="tx2"/>
                </a:solidFill>
              </a:rPr>
              <a:t> eraseBack</a:t>
            </a:r>
            <a:r>
              <a:rPr lang="en-US" altLang="lv-LV" sz="2000"/>
              <a:t>()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insert </a:t>
            </a:r>
            <a:r>
              <a:rPr lang="en-US" altLang="lv-LV" sz="2000"/>
              <a:t>(p, o), </a:t>
            </a:r>
            <a:r>
              <a:rPr lang="en-US" altLang="lv-LV" sz="2000">
                <a:solidFill>
                  <a:schemeClr val="tx2"/>
                </a:solidFill>
              </a:rPr>
              <a:t>erase</a:t>
            </a:r>
            <a:r>
              <a:rPr lang="en-US" altLang="lv-LV" sz="2000"/>
              <a:t>(p)</a:t>
            </a:r>
          </a:p>
          <a:p>
            <a:pPr eaLnBrk="1" hangingPunct="1"/>
            <a:r>
              <a:rPr lang="en-US" altLang="lv-LV" sz="2400"/>
              <a:t>Bridge methods: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atIndex</a:t>
            </a:r>
            <a:r>
              <a:rPr lang="en-US" altLang="lv-LV" sz="2000"/>
              <a:t>(i), </a:t>
            </a:r>
            <a:r>
              <a:rPr lang="en-US" altLang="lv-LV" sz="2000">
                <a:solidFill>
                  <a:schemeClr val="tx2"/>
                </a:solidFill>
              </a:rPr>
              <a:t>indexOf</a:t>
            </a:r>
            <a:r>
              <a:rPr lang="en-US" altLang="lv-LV" sz="2000"/>
              <a:t>(p)</a:t>
            </a:r>
          </a:p>
        </p:txBody>
      </p:sp>
    </p:spTree>
    <p:extLst>
      <p:ext uri="{BB962C8B-B14F-4D97-AF65-F5344CB8AC3E}">
        <p14:creationId xmlns:p14="http://schemas.microsoft.com/office/powerpoint/2010/main" val="311006634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Applications of Sequences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800"/>
              <a:t>The Sequence ADT is a basic, general-purpose, data structure for storing an ordered collection of elements</a:t>
            </a:r>
          </a:p>
          <a:p>
            <a:pPr eaLnBrk="1" hangingPunct="1"/>
            <a:r>
              <a:rPr lang="en-US" altLang="lv-LV" sz="2800"/>
              <a:t>Direct applications:</a:t>
            </a:r>
          </a:p>
          <a:p>
            <a:pPr lvl="1" eaLnBrk="1" hangingPunct="1"/>
            <a:r>
              <a:rPr lang="en-US" altLang="lv-LV"/>
              <a:t>Generic replacement for stack, queue, vector, or list</a:t>
            </a:r>
          </a:p>
          <a:p>
            <a:pPr lvl="1" eaLnBrk="1" hangingPunct="1"/>
            <a:r>
              <a:rPr lang="en-US" altLang="lv-LV"/>
              <a:t>small database (e.g., address book)</a:t>
            </a:r>
          </a:p>
          <a:p>
            <a:pPr eaLnBrk="1" hangingPunct="1"/>
            <a:r>
              <a:rPr lang="en-US" altLang="lv-LV" sz="2800"/>
              <a:t>Indirect applications:</a:t>
            </a:r>
          </a:p>
          <a:p>
            <a:pPr lvl="1" eaLnBrk="1" hangingPunct="1"/>
            <a:r>
              <a:rPr lang="en-US" altLang="lv-LV"/>
              <a:t>Building block of more complex data structures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83933E1-581C-42BD-84FF-FCBFF368309D}" type="slidenum">
              <a:rPr lang="en-US" altLang="lv-LV" sz="1400"/>
              <a:pPr eaLnBrk="1" hangingPunct="1"/>
              <a:t>9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419339188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4294</TotalTime>
  <Words>4985</Words>
  <Application>Microsoft Office PowerPoint</Application>
  <PresentationFormat>Widescreen</PresentationFormat>
  <Paragraphs>814</Paragraphs>
  <Slides>68</Slides>
  <Notes>25</Notes>
  <HiddenSlides>18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80" baseType="lpstr">
      <vt:lpstr>Arial</vt:lpstr>
      <vt:lpstr>Calibri</vt:lpstr>
      <vt:lpstr>Cambria Math</vt:lpstr>
      <vt:lpstr>Courier New</vt:lpstr>
      <vt:lpstr>Liberation Mono</vt:lpstr>
      <vt:lpstr>Symbol</vt:lpstr>
      <vt:lpstr>Tahoma</vt:lpstr>
      <vt:lpstr>Times</vt:lpstr>
      <vt:lpstr>Times New Roman</vt:lpstr>
      <vt:lpstr>Wingdings</vt:lpstr>
      <vt:lpstr>Notebook</vt:lpstr>
      <vt:lpstr>Equation</vt:lpstr>
      <vt:lpstr>List ADT</vt:lpstr>
      <vt:lpstr>The Array List ADT</vt:lpstr>
      <vt:lpstr>Containers and Iterators</vt:lpstr>
      <vt:lpstr>Containers</vt:lpstr>
      <vt:lpstr>Iterating through a Container</vt:lpstr>
      <vt:lpstr>Implementing Iterators</vt:lpstr>
      <vt:lpstr>STL Iterators in C++</vt:lpstr>
      <vt:lpstr>Sequence ADT</vt:lpstr>
      <vt:lpstr>Applications of Sequences</vt:lpstr>
      <vt:lpstr>Linked List Implementation</vt:lpstr>
      <vt:lpstr>Array-based Implementation</vt:lpstr>
      <vt:lpstr>Comparing Sequence Implementations</vt:lpstr>
      <vt:lpstr>Position ADT</vt:lpstr>
      <vt:lpstr>Node List ADT</vt:lpstr>
      <vt:lpstr>Doubly Linked List</vt:lpstr>
      <vt:lpstr>Insertion</vt:lpstr>
      <vt:lpstr>Insertion Algorithm</vt:lpstr>
      <vt:lpstr>Deletion</vt:lpstr>
      <vt:lpstr>Deletion Algorithm</vt:lpstr>
      <vt:lpstr>Performance</vt:lpstr>
      <vt:lpstr>After Insert – Upheap </vt:lpstr>
      <vt:lpstr>After Removal – Downheap </vt:lpstr>
      <vt:lpstr>Objectives</vt:lpstr>
      <vt:lpstr>Objectives (continued)</vt:lpstr>
      <vt:lpstr>Introductory Remarks</vt:lpstr>
      <vt:lpstr>Introductory Remarks (continued)</vt:lpstr>
      <vt:lpstr>Introductory Remarks (continued)</vt:lpstr>
      <vt:lpstr>Introductory Remarks (continued)</vt:lpstr>
      <vt:lpstr>Introductory Remarks (continued)</vt:lpstr>
      <vt:lpstr>Introductory Remarks (continued)</vt:lpstr>
      <vt:lpstr>Graph Representation</vt:lpstr>
      <vt:lpstr>Graph Representation (continued)</vt:lpstr>
      <vt:lpstr>Graph Representation (continued)</vt:lpstr>
      <vt:lpstr>Graph Traversals</vt:lpstr>
      <vt:lpstr>Graph Traversals (continued)</vt:lpstr>
      <vt:lpstr>Graph Traversals (continued)</vt:lpstr>
      <vt:lpstr>Graph Traversals (continued)</vt:lpstr>
      <vt:lpstr>Graph Traversals (continued)</vt:lpstr>
      <vt:lpstr>Graph Traversals (continued)</vt:lpstr>
      <vt:lpstr>Shortest Paths</vt:lpstr>
      <vt:lpstr>Shortest Paths (continued)</vt:lpstr>
      <vt:lpstr>Shortest Paths (continued)</vt:lpstr>
      <vt:lpstr>Shortest Paths (continued)</vt:lpstr>
      <vt:lpstr>Shortest Paths (continued)</vt:lpstr>
      <vt:lpstr>Shortest Paths (continued)</vt:lpstr>
      <vt:lpstr>Shortest Paths (continued)</vt:lpstr>
      <vt:lpstr>Shortest Paths (continued)</vt:lpstr>
      <vt:lpstr>Shortest Paths (continued)</vt:lpstr>
      <vt:lpstr>Shortest Paths (continued)</vt:lpstr>
      <vt:lpstr>Shortest Paths (continued)</vt:lpstr>
      <vt:lpstr>Shortest Paths (continued)</vt:lpstr>
      <vt:lpstr>Shortest Paths (continued)</vt:lpstr>
      <vt:lpstr>Shortest Paths (continued)</vt:lpstr>
      <vt:lpstr>Shortest Paths (continued)</vt:lpstr>
      <vt:lpstr>Shortest Paths (continued)</vt:lpstr>
      <vt:lpstr>Shortest Paths (continued)</vt:lpstr>
      <vt:lpstr>Shortest Paths (continued)</vt:lpstr>
      <vt:lpstr>Floyd-Warshall’s Algorithm</vt:lpstr>
      <vt:lpstr>Floyd-Warshall Example</vt:lpstr>
      <vt:lpstr>Floyd-Warshall, Iteration 1</vt:lpstr>
      <vt:lpstr>Floyd-Warshall, Iteration 2</vt:lpstr>
      <vt:lpstr>Floyd-Warshall, Iteration 3</vt:lpstr>
      <vt:lpstr>Floyd-Warshall, Iteration 4</vt:lpstr>
      <vt:lpstr>Floyd-Warshall, Iteration 5</vt:lpstr>
      <vt:lpstr>Floyd-Warshall, Iteration 6</vt:lpstr>
      <vt:lpstr>Floyd-Warshall, Conclusion</vt:lpstr>
      <vt:lpstr>Graph Assignment</vt:lpstr>
      <vt:lpstr>Adjacency Matrix Structure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208</cp:revision>
  <cp:lastPrinted>1601-01-01T00:00:00Z</cp:lastPrinted>
  <dcterms:created xsi:type="dcterms:W3CDTF">1601-01-01T00:00:00Z</dcterms:created>
  <dcterms:modified xsi:type="dcterms:W3CDTF">2022-03-28T11:26:47Z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