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419" r:id="rId2"/>
    <p:sldId id="463" r:id="rId3"/>
    <p:sldId id="462" r:id="rId4"/>
    <p:sldId id="464" r:id="rId5"/>
    <p:sldId id="467" r:id="rId6"/>
    <p:sldId id="466" r:id="rId7"/>
    <p:sldId id="465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7" autoAdjust="0"/>
    <p:restoredTop sz="82599" autoAdjust="0"/>
  </p:normalViewPr>
  <p:slideViewPr>
    <p:cSldViewPr>
      <p:cViewPr varScale="1">
        <p:scale>
          <a:sx n="95" d="100"/>
          <a:sy n="95" d="100"/>
        </p:scale>
        <p:origin x="42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4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Rolling Hashes</a:t>
            </a:r>
            <a:endParaRPr lang="lv-LV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smtClean="0"/>
              <a:t>String Search algorithm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86880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Naive Algorithm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NaiveStringMatcher(T</a:t>
            </a:r>
            <a:r>
              <a:rPr lang="lv-LV" dirty="0"/>
              <a:t>, P)</a:t>
            </a:r>
          </a:p>
          <a:p>
            <a:pPr marL="0" indent="0">
              <a:buNone/>
            </a:pPr>
            <a:r>
              <a:rPr lang="lv-LV" dirty="0" smtClean="0"/>
              <a:t>1.  n=T.length</a:t>
            </a:r>
            <a:endParaRPr lang="lv-LV" dirty="0"/>
          </a:p>
          <a:p>
            <a:pPr marL="0" indent="0">
              <a:buNone/>
            </a:pPr>
            <a:r>
              <a:rPr lang="lv-LV" dirty="0" smtClean="0"/>
              <a:t>2.  m=P.length</a:t>
            </a:r>
            <a:endParaRPr lang="lv-LV" dirty="0"/>
          </a:p>
          <a:p>
            <a:pPr marL="0" indent="0">
              <a:buNone/>
            </a:pPr>
            <a:r>
              <a:rPr lang="lv-LV" dirty="0" smtClean="0"/>
              <a:t>3.  </a:t>
            </a:r>
            <a:r>
              <a:rPr lang="lv-LV" b="1" dirty="0" smtClean="0"/>
              <a:t>for</a:t>
            </a:r>
            <a:r>
              <a:rPr lang="lv-LV" dirty="0" smtClean="0"/>
              <a:t> </a:t>
            </a:r>
            <a:r>
              <a:rPr lang="lv-LV" dirty="0"/>
              <a:t>i=0 </a:t>
            </a:r>
            <a:r>
              <a:rPr lang="lv-LV" b="1" dirty="0"/>
              <a:t>to</a:t>
            </a:r>
            <a:r>
              <a:rPr lang="lv-LV" dirty="0"/>
              <a:t> n−</a:t>
            </a:r>
            <a:r>
              <a:rPr lang="lv-LV" dirty="0" smtClean="0"/>
              <a:t>m</a:t>
            </a:r>
          </a:p>
          <a:p>
            <a:pPr marL="0" indent="0">
              <a:buNone/>
            </a:pPr>
            <a:r>
              <a:rPr lang="lv-LV" dirty="0" smtClean="0"/>
              <a:t>4.        </a:t>
            </a:r>
            <a:r>
              <a:rPr lang="lv-LV" b="1" dirty="0" smtClean="0"/>
              <a:t>if</a:t>
            </a:r>
            <a:r>
              <a:rPr lang="lv-LV" dirty="0" smtClean="0"/>
              <a:t> (P[0],…,P[m−1])==(T[i],…,T[i+m−1]])</a:t>
            </a:r>
          </a:p>
          <a:p>
            <a:pPr marL="0" indent="0">
              <a:buNone/>
            </a:pPr>
            <a:r>
              <a:rPr lang="lv-LV" dirty="0" smtClean="0"/>
              <a:t>5.</a:t>
            </a:r>
            <a:r>
              <a:rPr lang="lv-LV" dirty="0"/>
              <a:t>	</a:t>
            </a:r>
            <a:r>
              <a:rPr lang="lv-LV" dirty="0" smtClean="0"/>
              <a:t>    </a:t>
            </a:r>
            <a:r>
              <a:rPr lang="lv-LV" b="1" dirty="0" smtClean="0"/>
              <a:t>print</a:t>
            </a:r>
            <a:r>
              <a:rPr lang="lv-LV" dirty="0" smtClean="0"/>
              <a:t> "Found pattern, offset = {i}"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Worst-case input? Worst-case running time?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351844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Faster String Search by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Text T</a:t>
            </a:r>
            <a:r>
              <a:rPr lang="lv-LV" dirty="0"/>
              <a:t>, </a:t>
            </a:r>
            <a:r>
              <a:rPr lang="lv-LV" dirty="0" smtClean="0"/>
              <a:t>pattern </a:t>
            </a:r>
            <a:r>
              <a:rPr lang="lv-LV" dirty="0"/>
              <a:t>P </a:t>
            </a:r>
            <a:r>
              <a:rPr lang="lv-LV" dirty="0" smtClean="0"/>
              <a:t>are just (huge) inegers.</a:t>
            </a:r>
            <a:endParaRPr lang="lv-LV" dirty="0"/>
          </a:p>
          <a:p>
            <a:r>
              <a:rPr lang="lv-LV" dirty="0" smtClean="0"/>
              <a:t>Assume that their letters are used as "digits"</a:t>
            </a:r>
          </a:p>
          <a:p>
            <a:r>
              <a:rPr lang="lv-LV" dirty="0" smtClean="0"/>
              <a:t>If your alphabet is </a:t>
            </a:r>
            <a:r>
              <a:rPr lang="lv-LV" dirty="0"/>
              <a:t>S={0,1,2,…,9</a:t>
            </a:r>
            <a:r>
              <a:rPr lang="lv-LV" dirty="0" smtClean="0"/>
              <a:t>}, then they can be interpreted as regular digits.</a:t>
            </a:r>
          </a:p>
          <a:p>
            <a:endParaRPr lang="lv-LV" dirty="0" smtClean="0"/>
          </a:p>
          <a:p>
            <a:r>
              <a:rPr lang="lv-LV" dirty="0" smtClean="0"/>
              <a:t>Otherwise, just use a different base of the number notation.</a:t>
            </a:r>
            <a:endParaRPr lang="lv-LV" dirty="0"/>
          </a:p>
          <a:p>
            <a:r>
              <a:rPr lang="lv-LV" dirty="0" smtClean="0"/>
              <a:t>Example: Consider string </a:t>
            </a:r>
            <a:r>
              <a:rPr lang="lv-LV" dirty="0"/>
              <a:t>"pt". </a:t>
            </a:r>
            <a:r>
              <a:rPr lang="lv-LV" dirty="0" smtClean="0"/>
              <a:t>The ASCII values of </a:t>
            </a:r>
            <a:r>
              <a:rPr lang="lv-LV" dirty="0"/>
              <a:t>"p" </a:t>
            </a:r>
            <a:r>
              <a:rPr lang="lv-LV" dirty="0" smtClean="0"/>
              <a:t>and </a:t>
            </a:r>
            <a:r>
              <a:rPr lang="lv-LV" dirty="0"/>
              <a:t>"t" </a:t>
            </a:r>
            <a:r>
              <a:rPr lang="lv-LV" dirty="0" smtClean="0"/>
              <a:t>are </a:t>
            </a:r>
            <a:r>
              <a:rPr lang="lv-LV" dirty="0"/>
              <a:t>x70 </a:t>
            </a:r>
            <a:r>
              <a:rPr lang="lv-LV" dirty="0" smtClean="0"/>
              <a:t>and </a:t>
            </a:r>
            <a:r>
              <a:rPr lang="lv-LV" dirty="0"/>
              <a:t>x74 </a:t>
            </a:r>
            <a:r>
              <a:rPr lang="lv-LV" dirty="0" smtClean="0"/>
              <a:t>(or </a:t>
            </a:r>
            <a:r>
              <a:rPr lang="lv-LV" dirty="0"/>
              <a:t>112 </a:t>
            </a:r>
            <a:r>
              <a:rPr lang="lv-LV" dirty="0" smtClean="0"/>
              <a:t>and 116 in decimal). </a:t>
            </a:r>
          </a:p>
          <a:p>
            <a:r>
              <a:rPr lang="lv-LV" dirty="0" smtClean="0"/>
              <a:t>If ASCII has </a:t>
            </a:r>
            <a:r>
              <a:rPr lang="lv-LV" dirty="0"/>
              <a:t>128 </a:t>
            </a:r>
            <a:r>
              <a:rPr lang="lv-LV" dirty="0" smtClean="0"/>
              <a:t>symbols, compute "</a:t>
            </a:r>
            <a:r>
              <a:rPr lang="lv-LV" dirty="0"/>
              <a:t>pt" </a:t>
            </a:r>
            <a:r>
              <a:rPr lang="lv-LV" dirty="0" smtClean="0"/>
              <a:t>for base "128": </a:t>
            </a:r>
            <a:br>
              <a:rPr lang="lv-LV" dirty="0" smtClean="0"/>
            </a:br>
            <a:r>
              <a:rPr lang="lv-LV" dirty="0" smtClean="0"/>
              <a:t>112</a:t>
            </a:r>
            <a:r>
              <a:rPr lang="lv-LV" dirty="0"/>
              <a:t>⋅128+116=14452.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9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Rolling Hash ADT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"r" – data structure that maintains a string (and also rolling hash computations)</a:t>
            </a:r>
          </a:p>
          <a:p>
            <a:r>
              <a:rPr lang="lv-LV" dirty="0" smtClean="0"/>
              <a:t>r.append(c) – add one more character to the end of the rolling hash</a:t>
            </a:r>
          </a:p>
          <a:p>
            <a:r>
              <a:rPr lang="lv-LV" dirty="0" smtClean="0"/>
              <a:t>r.skip(c) – delete the first character.</a:t>
            </a:r>
          </a:p>
          <a:p>
            <a:r>
              <a:rPr lang="lv-LV" dirty="0" smtClean="0"/>
              <a:t>r() – get the current has value.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781728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Abstract Rabin-Karp Algorithm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00866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Concrete rolling hashes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sz="2000" dirty="0" smtClean="0"/>
                  <a:t>Consider "text" in 10-digit alphabet: </a:t>
                </a:r>
                <a:r>
                  <a:rPr lang="lv-LV" sz="2000" dirty="0"/>
                  <a:t>T=31415926 </a:t>
                </a:r>
                <a:r>
                  <a:rPr lang="lv-LV" sz="2000" dirty="0" smtClean="0"/>
                  <a:t>(n=8</a:t>
                </a:r>
                <a:r>
                  <a:rPr lang="lv-LV" sz="2000" dirty="0"/>
                  <a:t>); </a:t>
                </a:r>
                <a:r>
                  <a:rPr lang="lv-LV" sz="2000" dirty="0" smtClean="0"/>
                  <a:t>and pattern </a:t>
                </a:r>
                <a:r>
                  <a:rPr lang="lv-LV" sz="2000" dirty="0"/>
                  <a:t>P=14159 </a:t>
                </a:r>
                <a:r>
                  <a:rPr lang="lv-LV" sz="2000" dirty="0" smtClean="0"/>
                  <a:t>(length </a:t>
                </a:r>
                <a:r>
                  <a:rPr lang="lv-LV" sz="2000" dirty="0"/>
                  <a:t>m=5).</a:t>
                </a:r>
              </a:p>
              <a:p>
                <a:r>
                  <a:rPr lang="lv-LV" sz="2000" dirty="0" smtClean="0"/>
                  <a:t>Look at all T's substring of length m=5:</a:t>
                </a:r>
                <a:br>
                  <a:rPr lang="lv-LV" sz="2000" dirty="0" smtClean="0"/>
                </a:br>
                <a:r>
                  <a:rPr lang="lv-LV" sz="2000" dirty="0" smtClean="0"/>
                  <a:t>t0=31415,t1=14159,t2=41592,t3=15926.</a:t>
                </a:r>
              </a:p>
              <a:p>
                <a:r>
                  <a:rPr lang="lv-LV" sz="2000" dirty="0" smtClean="0"/>
                  <a:t>The first number </a:t>
                </a:r>
                <a:r>
                  <a:rPr lang="lv-LV" sz="2000" dirty="0"/>
                  <a:t>t0=31415 </a:t>
                </a:r>
                <a:r>
                  <a:rPr lang="lv-LV" sz="2000" dirty="0" smtClean="0"/>
                  <a:t>is computed as in Horner's scheme:</a:t>
                </a:r>
                <a:r>
                  <a:rPr lang="lv-LV" sz="2000" dirty="0"/>
                  <a:t/>
                </a:r>
                <a:br>
                  <a:rPr lang="lv-LV" sz="2000" dirty="0"/>
                </a:br>
                <a:r>
                  <a:rPr lang="lv-LV" sz="2000" dirty="0" smtClean="0"/>
                  <a:t>t0=10</a:t>
                </a:r>
                <a:r>
                  <a:rPr lang="lv-LV" sz="2000" dirty="0"/>
                  <a:t>⋅(10⋅(10⋅(10⋅3+1)+4)+1)+</a:t>
                </a:r>
                <a:r>
                  <a:rPr lang="lv-LV" sz="2000" dirty="0" smtClean="0"/>
                  <a:t>5=31415.</a:t>
                </a:r>
              </a:p>
              <a:p>
                <a:r>
                  <a:rPr lang="lv-LV" sz="2000" dirty="0" smtClean="0"/>
                  <a:t>t1 obtained from </a:t>
                </a:r>
                <a:r>
                  <a:rPr lang="lv-LV" sz="2000" dirty="0"/>
                  <a:t>t0 </a:t>
                </a:r>
                <a:r>
                  <a:rPr lang="lv-LV" sz="2000" dirty="0" smtClean="0"/>
                  <a:t>in constant time:</a:t>
                </a:r>
                <a:br>
                  <a:rPr lang="lv-LV" sz="2000" dirty="0" smtClean="0"/>
                </a:br>
                <a:r>
                  <a:rPr lang="lv-LV" sz="2000" dirty="0" smtClean="0"/>
                  <a:t>t1</a:t>
                </a:r>
                <a:r>
                  <a:rPr lang="lv-LV" sz="2000" dirty="0"/>
                  <a:t>=(t0−104⋅T[0])⋅10+T[5]=(31415−10000⋅3)⋅10+9=14159.</a:t>
                </a:r>
              </a:p>
              <a:p>
                <a:pPr marL="0" indent="0">
                  <a:buNone/>
                </a:pPr>
                <a:r>
                  <a:rPr lang="lv-LV" sz="2000" dirty="0" smtClean="0"/>
                  <a:t>If patterns are long – we still might encounter humge numbers. To make it compute faster, look at modular arithmetic (mod q) for some large prime.</a:t>
                </a:r>
                <a:endParaRPr lang="lv-LV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lv-LV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lv-LV" sz="2000" i="1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lv-LV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lv-LV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sz="2000" i="0" dirty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lv-LV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lv-LV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lv-LV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sz="2000" dirty="0"/>
              </a:p>
              <a:p>
                <a:pPr marL="0" indent="0">
                  <a:buNone/>
                </a:pPr>
                <a:r>
                  <a:rPr lang="lv-LV" sz="2000" dirty="0" smtClean="0"/>
                  <a:t>where prime </a:t>
                </a:r>
                <a:r>
                  <a:rPr lang="lv-LV" sz="2000" smtClean="0"/>
                  <a:t>q is sufficiently large to avoid most false positives </a:t>
                </a:r>
                <a:r>
                  <a:rPr lang="lv-LV" sz="2000" dirty="0"/>
                  <a:t>(spurious hits</a:t>
                </a:r>
                <a:r>
                  <a:rPr lang="lv-LV" sz="2000" dirty="0" smtClean="0"/>
                  <a:t>).</a:t>
                </a:r>
                <a:endParaRPr lang="lv-LV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889" r="-84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20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Rabin-Karp Pseudocode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sz="1800" dirty="0" smtClean="0"/>
                  <a:t>RabinKarpMatcher(T</a:t>
                </a:r>
                <a:r>
                  <a:rPr lang="lv-LV" sz="1800" dirty="0"/>
                  <a:t>, P,d,q)</a:t>
                </a:r>
              </a:p>
              <a:p>
                <a:pPr marL="0" indent="0">
                  <a:buNone/>
                </a:pPr>
                <a:r>
                  <a:rPr lang="lv-LV" sz="1800" dirty="0" smtClean="0"/>
                  <a:t>1. n=T.length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2. m=P.length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3. </a:t>
                </a:r>
                <a14:m>
                  <m:oMath xmlns:m="http://schemas.openxmlformats.org/officeDocument/2006/math"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lv-LV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v-LV" sz="1800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18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4. p=0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5. t0=0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6. </a:t>
                </a:r>
                <a:r>
                  <a:rPr lang="lv-LV" sz="1800" b="1" dirty="0" smtClean="0"/>
                  <a:t>for</a:t>
                </a:r>
                <a:r>
                  <a:rPr lang="lv-LV" sz="1800" dirty="0" smtClean="0"/>
                  <a:t> </a:t>
                </a:r>
                <a:r>
                  <a:rPr lang="lv-LV" sz="1800" dirty="0"/>
                  <a:t>i=0 to m−1  // </a:t>
                </a:r>
                <a:r>
                  <a:rPr lang="lv-LV" sz="1800" dirty="0" smtClean="0"/>
                  <a:t>add using Horner's scheme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7.      p</a:t>
                </a:r>
                <a:r>
                  <a:rPr lang="lv-LV" sz="1800" dirty="0"/>
                  <a:t>=(d⋅p+P[i</a:t>
                </a:r>
                <a:r>
                  <a:rPr lang="lv-LV" sz="1800" dirty="0" smtClean="0"/>
                  <a:t>]) mod q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8.          t0</a:t>
                </a:r>
                <a:r>
                  <a:rPr lang="lv-LV" sz="1800" dirty="0"/>
                  <a:t>=(d⋅t0+T[i</a:t>
                </a:r>
                <a:r>
                  <a:rPr lang="lv-LV" sz="1800" dirty="0" smtClean="0"/>
                  <a:t>]) mod q</a:t>
                </a:r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 smtClean="0"/>
                  <a:t>9. </a:t>
                </a:r>
                <a:r>
                  <a:rPr lang="lv-LV" sz="1800" b="1" dirty="0" smtClean="0"/>
                  <a:t>for</a:t>
                </a:r>
                <a:r>
                  <a:rPr lang="lv-LV" sz="1800" dirty="0" smtClean="0"/>
                  <a:t> </a:t>
                </a:r>
                <a:r>
                  <a:rPr lang="lv-LV" sz="1800" dirty="0"/>
                  <a:t>s=0 to n−m</a:t>
                </a:r>
              </a:p>
              <a:p>
                <a:pPr marL="0" indent="0">
                  <a:buNone/>
                </a:pPr>
                <a:r>
                  <a:rPr lang="lv-LV" sz="1800" dirty="0"/>
                  <a:t>10	if </a:t>
                </a:r>
                <a14:m>
                  <m:oMath xmlns:m="http://schemas.openxmlformats.org/officeDocument/2006/math"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sz="1800" dirty="0"/>
                  <a:t>==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lv-LV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/>
                  <a:t>11	</a:t>
                </a:r>
                <a:r>
                  <a:rPr lang="lv-LV" sz="1800" dirty="0" smtClean="0"/>
                  <a:t>     if </a:t>
                </a:r>
                <a:r>
                  <a:rPr lang="lv-LV" sz="1800" dirty="0"/>
                  <a:t>(P[0],…,P[m−1])==(T[s],…,T[s+m−1])</a:t>
                </a:r>
              </a:p>
              <a:p>
                <a:pPr marL="0" indent="0">
                  <a:buNone/>
                </a:pPr>
                <a:r>
                  <a:rPr lang="lv-LV" sz="1800" dirty="0"/>
                  <a:t>12	</a:t>
                </a:r>
                <a:r>
                  <a:rPr lang="lv-LV" sz="1800" dirty="0" smtClean="0"/>
                  <a:t>          print </a:t>
                </a:r>
                <a:r>
                  <a:rPr lang="lv-LV" sz="1800" dirty="0"/>
                  <a:t>"</a:t>
                </a:r>
                <a:r>
                  <a:rPr lang="lv-LV" sz="1800" dirty="0" smtClean="0"/>
                  <a:t>Pattern occurs with a shift" </a:t>
                </a:r>
                <a:r>
                  <a:rPr lang="lv-LV" sz="1800" dirty="0"/>
                  <a:t>s</a:t>
                </a:r>
              </a:p>
              <a:p>
                <a:pPr marL="0" indent="0">
                  <a:buNone/>
                </a:pPr>
                <a:r>
                  <a:rPr lang="lv-LV" sz="1800" dirty="0" smtClean="0"/>
                  <a:t>13.</a:t>
                </a:r>
                <a:r>
                  <a:rPr lang="lv-LV" sz="1800" dirty="0"/>
                  <a:t>	if </a:t>
                </a:r>
                <a14:m>
                  <m:oMath xmlns:m="http://schemas.openxmlformats.org/officeDocument/2006/math"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lv-LV" sz="1800" dirty="0"/>
              </a:p>
              <a:p>
                <a:pPr marL="0" indent="0">
                  <a:buNone/>
                </a:pPr>
                <a:r>
                  <a:rPr lang="lv-LV" sz="1800" dirty="0"/>
                  <a:t>14	ts+1=(d(ts−T[s]⋅h)+T[s+m])modq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0" t="-889" b="-2311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74409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2059</TotalTime>
  <Words>251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Times New Roman</vt:lpstr>
      <vt:lpstr>Notebook</vt:lpstr>
      <vt:lpstr>Rolling Hashes</vt:lpstr>
      <vt:lpstr>Naive Algorithm</vt:lpstr>
      <vt:lpstr>Faster String Search by Hashing</vt:lpstr>
      <vt:lpstr>Rolling Hash ADT</vt:lpstr>
      <vt:lpstr>Abstract Rabin-Karp Algorithm</vt:lpstr>
      <vt:lpstr>Concrete rolling hashes</vt:lpstr>
      <vt:lpstr>Rabin-Karp Pseudocode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142</cp:revision>
  <cp:lastPrinted>1601-01-01T00:00:00Z</cp:lastPrinted>
  <dcterms:created xsi:type="dcterms:W3CDTF">1601-01-01T00:00:00Z</dcterms:created>
  <dcterms:modified xsi:type="dcterms:W3CDTF">2021-11-15T00:34:11Z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