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56B4D5-C39B-49F4-AE9F-BD5CEA71A783}">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 name="Untitled Section" id="{DED29C9A-D479-4EFF-9223-8D1D4F8CBE59}">
          <p14:sldIdLst>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2014-07-07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88798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2014-07-07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03534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2014-07-07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21433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178DB29-61E5-46A0-854A-CED32E03BDEB}" type="datetimeFigureOut">
              <a:rPr lang="en-GB" smtClean="0"/>
              <a:t>2014-07-07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80299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8DB29-61E5-46A0-854A-CED32E03BDEB}" type="datetimeFigureOut">
              <a:rPr lang="en-GB" smtClean="0"/>
              <a:t>2014-07-07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42308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178DB29-61E5-46A0-854A-CED32E03BDEB}" type="datetimeFigureOut">
              <a:rPr lang="en-GB" smtClean="0"/>
              <a:t>2014-07-07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50553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178DB29-61E5-46A0-854A-CED32E03BDEB}" type="datetimeFigureOut">
              <a:rPr lang="en-GB" smtClean="0"/>
              <a:t>2014-07-07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61329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178DB29-61E5-46A0-854A-CED32E03BDEB}" type="datetimeFigureOut">
              <a:rPr lang="en-GB" smtClean="0"/>
              <a:t>2014-07-07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70988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8DB29-61E5-46A0-854A-CED32E03BDEB}" type="datetimeFigureOut">
              <a:rPr lang="en-GB" smtClean="0"/>
              <a:t>2014-07-07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154160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8DB29-61E5-46A0-854A-CED32E03BDEB}" type="datetimeFigureOut">
              <a:rPr lang="en-GB" smtClean="0"/>
              <a:t>2014-07-07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346395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8DB29-61E5-46A0-854A-CED32E03BDEB}" type="datetimeFigureOut">
              <a:rPr lang="en-GB" smtClean="0"/>
              <a:t>2014-07-07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B38888-01AE-4D85-BA9B-D906960A832F}" type="slidenum">
              <a:rPr lang="en-GB" smtClean="0"/>
              <a:t>‹#›</a:t>
            </a:fld>
            <a:endParaRPr lang="en-GB"/>
          </a:p>
        </p:txBody>
      </p:sp>
    </p:spTree>
    <p:extLst>
      <p:ext uri="{BB962C8B-B14F-4D97-AF65-F5344CB8AC3E}">
        <p14:creationId xmlns:p14="http://schemas.microsoft.com/office/powerpoint/2010/main" val="239626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8DB29-61E5-46A0-854A-CED32E03BDEB}" type="datetimeFigureOut">
              <a:rPr lang="en-GB" smtClean="0"/>
              <a:t>2014-07-07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8888-01AE-4D85-BA9B-D906960A832F}" type="slidenum">
              <a:rPr lang="en-GB" smtClean="0"/>
              <a:t>‹#›</a:t>
            </a:fld>
            <a:endParaRPr lang="en-GB"/>
          </a:p>
        </p:txBody>
      </p:sp>
    </p:spTree>
    <p:extLst>
      <p:ext uri="{BB962C8B-B14F-4D97-AF65-F5344CB8AC3E}">
        <p14:creationId xmlns:p14="http://schemas.microsoft.com/office/powerpoint/2010/main" val="3817947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40</a:t>
            </a:r>
            <a:r>
              <a:rPr lang="en-US" baseline="30000" dirty="0" smtClean="0"/>
              <a:t>th</a:t>
            </a:r>
            <a:r>
              <a:rPr lang="en-US" dirty="0" smtClean="0"/>
              <a:t> Latvian Open Math Olympiad, Grade 5, Problem 1 (2013-04-28)</a:t>
            </a:r>
            <a:endParaRPr lang="en-GB" dirty="0"/>
          </a:p>
        </p:txBody>
      </p:sp>
      <p:sp>
        <p:nvSpPr>
          <p:cNvPr id="3" name="Content Placeholder 2"/>
          <p:cNvSpPr>
            <a:spLocks noGrp="1"/>
          </p:cNvSpPr>
          <p:nvPr>
            <p:ph idx="1"/>
          </p:nvPr>
        </p:nvSpPr>
        <p:spPr/>
        <p:txBody>
          <a:bodyPr/>
          <a:lstStyle/>
          <a:p>
            <a:pPr marL="0" indent="0">
              <a:buNone/>
            </a:pPr>
            <a:r>
              <a:rPr lang="en-GB" dirty="0" smtClean="0"/>
              <a:t>A </a:t>
            </a:r>
            <a:r>
              <a:rPr lang="en-GB" i="1" dirty="0" smtClean="0"/>
              <a:t>day </a:t>
            </a:r>
            <a:r>
              <a:rPr lang="en-GB" dirty="0" smtClean="0"/>
              <a:t>is a </a:t>
            </a:r>
            <a:r>
              <a:rPr lang="en-GB" dirty="0"/>
              <a:t>single 24 hour </a:t>
            </a:r>
            <a:r>
              <a:rPr lang="en-GB" dirty="0" smtClean="0"/>
              <a:t>period that starts and ends at midnight. How many times per day the </a:t>
            </a:r>
            <a:r>
              <a:rPr lang="en-GB" dirty="0"/>
              <a:t>hour hand and the minute hand meet on the clock face? The midnight is counted only once</a:t>
            </a:r>
            <a:r>
              <a:rPr lang="en-GB" dirty="0" smtClean="0"/>
              <a:t>. </a:t>
            </a:r>
            <a:r>
              <a:rPr lang="en-GB" i="1" dirty="0" smtClean="0"/>
              <a:t>Please explain your answer!</a:t>
            </a:r>
            <a:endParaRPr lang="en-GB" i="1" dirty="0"/>
          </a:p>
        </p:txBody>
      </p:sp>
    </p:spTree>
    <p:extLst>
      <p:ext uri="{BB962C8B-B14F-4D97-AF65-F5344CB8AC3E}">
        <p14:creationId xmlns:p14="http://schemas.microsoft.com/office/powerpoint/2010/main" val="40149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6, Problem </a:t>
            </a:r>
            <a:r>
              <a:rPr lang="en-US" dirty="0" smtClean="0"/>
              <a:t>5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8114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a:t>
            </a:r>
            <a:r>
              <a:rPr lang="en-US" dirty="0" smtClean="0"/>
              <a:t>7, </a:t>
            </a:r>
            <a:r>
              <a:rPr lang="en-US" dirty="0"/>
              <a:t>Problem 1 (2013-04-28)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2507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7, Problem </a:t>
            </a:r>
            <a:r>
              <a:rPr lang="en-US" dirty="0" smtClean="0"/>
              <a:t>2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01502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7, Problem </a:t>
            </a:r>
            <a:r>
              <a:rPr lang="en-US" dirty="0" smtClean="0"/>
              <a:t>3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60681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7, Problem 4</a:t>
            </a:r>
            <a:r>
              <a:rPr lang="en-US" dirty="0" smtClean="0"/>
              <a:t>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53472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7, Problem 5</a:t>
            </a:r>
            <a:r>
              <a:rPr lang="en-US" dirty="0" smtClean="0"/>
              <a:t>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8321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a:t>
            </a:r>
            <a:r>
              <a:rPr lang="en-US" dirty="0" smtClean="0"/>
              <a:t>8, </a:t>
            </a:r>
            <a:r>
              <a:rPr lang="en-US" dirty="0"/>
              <a:t>Problem 1 (2013-04-28)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6243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a:t>
            </a:r>
            <a:r>
              <a:rPr lang="en-US" dirty="0" smtClean="0"/>
              <a:t>8, </a:t>
            </a:r>
            <a:r>
              <a:rPr lang="en-US" dirty="0"/>
              <a:t>Problem </a:t>
            </a:r>
            <a:r>
              <a:rPr lang="en-US" dirty="0" smtClean="0"/>
              <a:t>2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21919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8, Problem </a:t>
            </a:r>
            <a:r>
              <a:rPr lang="en-US" dirty="0" smtClean="0"/>
              <a:t>3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44073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8, Problem </a:t>
            </a:r>
            <a:r>
              <a:rPr lang="en-US" dirty="0" smtClean="0"/>
              <a:t>4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4164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5, Problem </a:t>
            </a:r>
            <a:r>
              <a:rPr lang="en-US" dirty="0" smtClean="0"/>
              <a:t>2 </a:t>
            </a:r>
            <a:r>
              <a:rPr lang="en-US" dirty="0"/>
              <a:t>(2013-04-28)</a:t>
            </a:r>
            <a:endParaRPr lang="en-GB" dirty="0"/>
          </a:p>
        </p:txBody>
      </p:sp>
      <p:sp>
        <p:nvSpPr>
          <p:cNvPr id="3" name="Content Placeholder 2"/>
          <p:cNvSpPr>
            <a:spLocks noGrp="1"/>
          </p:cNvSpPr>
          <p:nvPr>
            <p:ph idx="1"/>
          </p:nvPr>
        </p:nvSpPr>
        <p:spPr/>
        <p:txBody>
          <a:bodyPr>
            <a:normAutofit/>
          </a:bodyPr>
          <a:lstStyle/>
          <a:p>
            <a:pPr marL="0" indent="0">
              <a:buNone/>
            </a:pPr>
            <a:r>
              <a:rPr lang="lv-LV" dirty="0" smtClean="0"/>
              <a:t>24-</a:t>
            </a:r>
            <a:r>
              <a:rPr lang="en-US" dirty="0" smtClean="0"/>
              <a:t>story apartment building has an elevator with two buttons.  If one presses the first button, it goes 17 floors up (if possible). If one presses the second button, it goes 8 floors down (if possible). From which floor the elevator can reach any other floor in this building? (Elevator cannot go above floor #24, and it cannot go under floor #1.)</a:t>
            </a:r>
            <a:endParaRPr lang="en-GB" dirty="0"/>
          </a:p>
        </p:txBody>
      </p:sp>
    </p:spTree>
    <p:extLst>
      <p:ext uri="{BB962C8B-B14F-4D97-AF65-F5344CB8AC3E}">
        <p14:creationId xmlns:p14="http://schemas.microsoft.com/office/powerpoint/2010/main" val="399568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8, Problem </a:t>
            </a:r>
            <a:r>
              <a:rPr lang="en-US" dirty="0" smtClean="0"/>
              <a:t>5 </a:t>
            </a:r>
            <a:r>
              <a:rPr lang="en-US" dirty="0"/>
              <a:t>(2013-04-28)</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40322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t>Latvijas</a:t>
            </a:r>
            <a:r>
              <a:rPr lang="en-US" sz="2800" dirty="0" smtClean="0"/>
              <a:t> 40.atkl</a:t>
            </a:r>
            <a:r>
              <a:rPr lang="lv-LV" sz="2800" dirty="0" smtClean="0"/>
              <a:t>ātā matemātikas olimpiāde (2013-04-28)</a:t>
            </a:r>
            <a:br>
              <a:rPr lang="lv-LV" sz="2800" dirty="0" smtClean="0"/>
            </a:br>
            <a:r>
              <a:rPr lang="lv-LV" sz="2800" dirty="0" smtClean="0"/>
              <a:t>12.klases 2.uzdevums</a:t>
            </a:r>
            <a:endParaRPr lang="en-GB" sz="2800" dirty="0"/>
          </a:p>
        </p:txBody>
      </p:sp>
      <p:sp>
        <p:nvSpPr>
          <p:cNvPr id="3" name="Content Placeholder 2"/>
          <p:cNvSpPr>
            <a:spLocks noGrp="1"/>
          </p:cNvSpPr>
          <p:nvPr>
            <p:ph idx="1"/>
          </p:nvPr>
        </p:nvSpPr>
        <p:spPr/>
        <p:txBody>
          <a:bodyPr>
            <a:normAutofit/>
          </a:bodyPr>
          <a:lstStyle/>
          <a:p>
            <a:pPr marL="0" indent="0">
              <a:buNone/>
            </a:pPr>
            <a:r>
              <a:rPr lang="lv-LV" sz="3600" dirty="0"/>
              <a:t>Trijstūrī </a:t>
            </a:r>
            <a:r>
              <a:rPr lang="lv-LV" sz="3600" i="1" dirty="0"/>
              <a:t>ABC</a:t>
            </a:r>
            <a:r>
              <a:rPr lang="lv-LV" sz="3600" dirty="0"/>
              <a:t> punkti </a:t>
            </a:r>
            <a:r>
              <a:rPr lang="lv-LV" sz="3600" i="1" dirty="0"/>
              <a:t>M</a:t>
            </a:r>
            <a:r>
              <a:rPr lang="lv-LV" sz="3600" dirty="0"/>
              <a:t>, </a:t>
            </a:r>
            <a:r>
              <a:rPr lang="lv-LV" sz="3600" i="1" dirty="0"/>
              <a:t>N</a:t>
            </a:r>
            <a:r>
              <a:rPr lang="lv-LV" sz="3600" dirty="0"/>
              <a:t> un </a:t>
            </a:r>
            <a:r>
              <a:rPr lang="lv-LV" sz="3600" i="1" dirty="0"/>
              <a:t>K</a:t>
            </a:r>
            <a:r>
              <a:rPr lang="lv-LV" sz="3600" dirty="0"/>
              <a:t> ir attiecīgi malu </a:t>
            </a:r>
            <a:r>
              <a:rPr lang="lv-LV" sz="3600" i="1" dirty="0"/>
              <a:t>AB</a:t>
            </a:r>
            <a:r>
              <a:rPr lang="lv-LV" sz="3600" dirty="0"/>
              <a:t>, </a:t>
            </a:r>
            <a:r>
              <a:rPr lang="lv-LV" sz="3600" i="1" dirty="0"/>
              <a:t>BC</a:t>
            </a:r>
            <a:r>
              <a:rPr lang="lv-LV" sz="3600" dirty="0"/>
              <a:t> un </a:t>
            </a:r>
            <a:r>
              <a:rPr lang="lv-LV" sz="3600" i="1" dirty="0" smtClean="0"/>
              <a:t>CA</a:t>
            </a:r>
            <a:r>
              <a:rPr lang="lv-LV" sz="3600" dirty="0" smtClean="0"/>
              <a:t> viduspunkti</a:t>
            </a:r>
            <a:r>
              <a:rPr lang="lv-LV" sz="3600" dirty="0"/>
              <a:t>. Ir novilktas trīs riņķa līnijas: caur punktiem </a:t>
            </a:r>
            <a:r>
              <a:rPr lang="lv-LV" sz="3600" i="1" dirty="0"/>
              <a:t>K</a:t>
            </a:r>
            <a:r>
              <a:rPr lang="lv-LV" sz="3600" dirty="0"/>
              <a:t>, </a:t>
            </a:r>
            <a:r>
              <a:rPr lang="lv-LV" sz="3600" i="1" dirty="0"/>
              <a:t>A</a:t>
            </a:r>
            <a:r>
              <a:rPr lang="lv-LV" sz="3600" dirty="0"/>
              <a:t>, </a:t>
            </a:r>
            <a:r>
              <a:rPr lang="lv-LV" sz="3600" i="1" dirty="0" smtClean="0"/>
              <a:t>M</a:t>
            </a:r>
            <a:r>
              <a:rPr lang="lv-LV" sz="3600" dirty="0" smtClean="0"/>
              <a:t>; caur </a:t>
            </a:r>
            <a:r>
              <a:rPr lang="lv-LV" sz="3600" dirty="0"/>
              <a:t>punktiem </a:t>
            </a:r>
            <a:r>
              <a:rPr lang="lv-LV" sz="3600" i="1" dirty="0"/>
              <a:t>M</a:t>
            </a:r>
            <a:r>
              <a:rPr lang="lv-LV" sz="3600" dirty="0"/>
              <a:t>, </a:t>
            </a:r>
            <a:r>
              <a:rPr lang="lv-LV" sz="3600" i="1" dirty="0"/>
              <a:t>B</a:t>
            </a:r>
            <a:r>
              <a:rPr lang="lv-LV" sz="3600" dirty="0"/>
              <a:t>, </a:t>
            </a:r>
            <a:r>
              <a:rPr lang="lv-LV" sz="3600" i="1" dirty="0"/>
              <a:t>N</a:t>
            </a:r>
            <a:r>
              <a:rPr lang="lv-LV" sz="3600" dirty="0"/>
              <a:t>; caur punktiem </a:t>
            </a:r>
            <a:r>
              <a:rPr lang="lv-LV" sz="3600" i="1" dirty="0"/>
              <a:t>N</a:t>
            </a:r>
            <a:r>
              <a:rPr lang="lv-LV" sz="3600" dirty="0"/>
              <a:t>, </a:t>
            </a:r>
            <a:r>
              <a:rPr lang="lv-LV" sz="3600" i="1" dirty="0"/>
              <a:t>C</a:t>
            </a:r>
            <a:r>
              <a:rPr lang="lv-LV" sz="3600" dirty="0"/>
              <a:t>, </a:t>
            </a:r>
            <a:r>
              <a:rPr lang="lv-LV" sz="3600" i="1" dirty="0"/>
              <a:t>K</a:t>
            </a:r>
            <a:r>
              <a:rPr lang="lv-LV" sz="3600" dirty="0"/>
              <a:t>. Pierādīt, ka </a:t>
            </a:r>
            <a:r>
              <a:rPr lang="lv-LV" sz="3600" dirty="0" smtClean="0"/>
              <a:t>visas novilktās </a:t>
            </a:r>
            <a:r>
              <a:rPr lang="lv-LV" sz="3600" dirty="0"/>
              <a:t>riņķa līnijas krustojas vienā punktā.</a:t>
            </a:r>
            <a:endParaRPr lang="en-GB" sz="3600" dirty="0"/>
          </a:p>
        </p:txBody>
      </p:sp>
    </p:spTree>
    <p:extLst>
      <p:ext uri="{BB962C8B-B14F-4D97-AF65-F5344CB8AC3E}">
        <p14:creationId xmlns:p14="http://schemas.microsoft.com/office/powerpoint/2010/main" val="68145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5, Problem </a:t>
            </a:r>
            <a:r>
              <a:rPr lang="en-US" dirty="0" smtClean="0"/>
              <a:t>3 </a:t>
            </a:r>
            <a:r>
              <a:rPr lang="en-US" dirty="0"/>
              <a:t>(2013-04-28)</a:t>
            </a:r>
            <a:endParaRPr lang="en-GB" dirty="0"/>
          </a:p>
        </p:txBody>
      </p:sp>
      <p:sp>
        <p:nvSpPr>
          <p:cNvPr id="3" name="Content Placeholder 2"/>
          <p:cNvSpPr>
            <a:spLocks noGrp="1"/>
          </p:cNvSpPr>
          <p:nvPr>
            <p:ph idx="1"/>
          </p:nvPr>
        </p:nvSpPr>
        <p:spPr/>
        <p:txBody>
          <a:bodyPr/>
          <a:lstStyle/>
          <a:p>
            <a:pPr marL="0" indent="0">
              <a:buNone/>
            </a:pPr>
            <a:r>
              <a:rPr lang="en-US" dirty="0" smtClean="0"/>
              <a:t>In the given figure write one digit in every circle (without repeating digits), so that every three circles that lie on the same line add up to the same number. </a:t>
            </a:r>
            <a:endParaRPr lang="en-GB" dirty="0"/>
          </a:p>
        </p:txBody>
      </p:sp>
      <p:pic>
        <p:nvPicPr>
          <p:cNvPr id="1026" name="Picture 2" descr="C:\home\st\ddgatve-stat\src\main\webapp\math\lv-openmo40-fig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048" y="3284984"/>
            <a:ext cx="2749104" cy="2578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5, Problem </a:t>
            </a:r>
            <a:r>
              <a:rPr lang="en-US" dirty="0" smtClean="0"/>
              <a:t>4 </a:t>
            </a:r>
            <a:r>
              <a:rPr lang="en-US" dirty="0"/>
              <a:t>(2013-04-28)</a:t>
            </a:r>
            <a:endParaRPr lang="en-GB" dirty="0"/>
          </a:p>
        </p:txBody>
      </p:sp>
      <p:sp>
        <p:nvSpPr>
          <p:cNvPr id="3" name="Content Placeholder 2"/>
          <p:cNvSpPr>
            <a:spLocks noGrp="1"/>
          </p:cNvSpPr>
          <p:nvPr>
            <p:ph idx="1"/>
          </p:nvPr>
        </p:nvSpPr>
        <p:spPr/>
        <p:txBody>
          <a:bodyPr/>
          <a:lstStyle/>
          <a:p>
            <a:pPr marL="0" indent="0">
              <a:buNone/>
            </a:pPr>
            <a:r>
              <a:rPr lang="en-US" dirty="0" smtClean="0"/>
              <a:t>Use the given two shapes to cover a rectangle having area 40 grid squares. The shapes should not overlap and every shape should be used at least once. (The shapes may be rotated and reflected.)</a:t>
            </a:r>
            <a:endParaRPr lang="en-GB" dirty="0"/>
          </a:p>
        </p:txBody>
      </p:sp>
      <p:pic>
        <p:nvPicPr>
          <p:cNvPr id="2050" name="Picture 2" descr="C:\home\st\ddgatve-stat\src\main\webapp\math\lv-openmo40-fig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077072"/>
            <a:ext cx="2525003"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47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5, Problem </a:t>
            </a:r>
            <a:r>
              <a:rPr lang="en-US" dirty="0" smtClean="0"/>
              <a:t>5 </a:t>
            </a:r>
            <a:r>
              <a:rPr lang="en-US" dirty="0"/>
              <a:t>(2013-04-28)</a:t>
            </a:r>
            <a:endParaRPr lang="en-GB" dirty="0"/>
          </a:p>
        </p:txBody>
      </p:sp>
      <p:sp>
        <p:nvSpPr>
          <p:cNvPr id="3" name="Content Placeholder 2"/>
          <p:cNvSpPr>
            <a:spLocks noGrp="1"/>
          </p:cNvSpPr>
          <p:nvPr>
            <p:ph idx="1"/>
          </p:nvPr>
        </p:nvSpPr>
        <p:spPr/>
        <p:txBody>
          <a:bodyPr/>
          <a:lstStyle/>
          <a:p>
            <a:pPr marL="0" indent="0">
              <a:buNone/>
            </a:pPr>
            <a:r>
              <a:rPr lang="en-GB" dirty="0" smtClean="0"/>
              <a:t>Every face of a cube is subdivided into four equal </a:t>
            </a:r>
            <a:r>
              <a:rPr lang="en-GB" dirty="0" err="1" smtClean="0"/>
              <a:t>sqares</a:t>
            </a:r>
            <a:r>
              <a:rPr lang="en-GB" dirty="0" smtClean="0"/>
              <a:t>. Is it possible to paint these squares into (a</a:t>
            </a:r>
            <a:r>
              <a:rPr lang="en-GB" dirty="0"/>
              <a:t>) </a:t>
            </a:r>
            <a:r>
              <a:rPr lang="en-GB" dirty="0" smtClean="0"/>
              <a:t>two; (b) three </a:t>
            </a:r>
            <a:r>
              <a:rPr lang="en-GB" dirty="0" err="1" smtClean="0"/>
              <a:t>colors</a:t>
            </a:r>
            <a:r>
              <a:rPr lang="en-GB" dirty="0" smtClean="0"/>
              <a:t> so that any squares having a common edge are painted differently? Every square should be painted into one </a:t>
            </a:r>
            <a:r>
              <a:rPr lang="en-GB" dirty="0" err="1" smtClean="0"/>
              <a:t>color</a:t>
            </a:r>
            <a:r>
              <a:rPr lang="en-GB" dirty="0" smtClean="0"/>
              <a:t> entirely. Justify your answer!</a:t>
            </a:r>
            <a:endParaRPr lang="en-GB" dirty="0"/>
          </a:p>
        </p:txBody>
      </p:sp>
    </p:spTree>
    <p:extLst>
      <p:ext uri="{BB962C8B-B14F-4D97-AF65-F5344CB8AC3E}">
        <p14:creationId xmlns:p14="http://schemas.microsoft.com/office/powerpoint/2010/main" val="116252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a:t>
            </a:r>
            <a:r>
              <a:rPr lang="en-US" dirty="0" smtClean="0"/>
              <a:t>6, </a:t>
            </a:r>
            <a:r>
              <a:rPr lang="en-US" dirty="0"/>
              <a:t>Problem 1 (2013-04-28)</a:t>
            </a:r>
            <a:endParaRPr lang="en-GB" dirty="0"/>
          </a:p>
        </p:txBody>
      </p:sp>
      <p:sp>
        <p:nvSpPr>
          <p:cNvPr id="3" name="Content Placeholder 2"/>
          <p:cNvSpPr>
            <a:spLocks noGrp="1"/>
          </p:cNvSpPr>
          <p:nvPr>
            <p:ph idx="1"/>
          </p:nvPr>
        </p:nvSpPr>
        <p:spPr/>
        <p:txBody>
          <a:bodyPr>
            <a:normAutofit fontScale="92500"/>
          </a:bodyPr>
          <a:lstStyle/>
          <a:p>
            <a:pPr marL="0" indent="0">
              <a:buNone/>
            </a:pPr>
            <a:r>
              <a:rPr lang="en-US" dirty="0" smtClean="0"/>
              <a:t>There are ten numbers written on the whiteboard:</a:t>
            </a:r>
            <a:endParaRPr lang="lv-LV" dirty="0"/>
          </a:p>
          <a:p>
            <a:pPr marL="0" indent="0">
              <a:buNone/>
            </a:pPr>
            <a:r>
              <a:rPr lang="lv-LV" dirty="0"/>
              <a:t>1 2 3 4 5 6 7 8 9 </a:t>
            </a:r>
            <a:r>
              <a:rPr lang="lv-LV" dirty="0" smtClean="0"/>
              <a:t>10</a:t>
            </a:r>
            <a:r>
              <a:rPr lang="en-US" dirty="0" smtClean="0"/>
              <a:t>.</a:t>
            </a:r>
            <a:endParaRPr lang="lv-LV" dirty="0"/>
          </a:p>
          <a:p>
            <a:pPr marL="0" indent="0">
              <a:buNone/>
            </a:pPr>
            <a:r>
              <a:rPr lang="en-US" dirty="0" smtClean="0"/>
              <a:t>Alfonso erases any two of them (denote the numbers with </a:t>
            </a:r>
            <a:r>
              <a:rPr lang="en-US" i="1" dirty="0" smtClean="0"/>
              <a:t>a</a:t>
            </a:r>
            <a:r>
              <a:rPr lang="en-US" dirty="0" smtClean="0"/>
              <a:t> and </a:t>
            </a:r>
            <a:r>
              <a:rPr lang="en-US" i="1" dirty="0" smtClean="0"/>
              <a:t>b</a:t>
            </a:r>
            <a:r>
              <a:rPr lang="en-US" dirty="0" smtClean="0"/>
              <a:t>), and writes instead a single number equal to </a:t>
            </a:r>
            <a:r>
              <a:rPr lang="en-US" i="1" dirty="0" smtClean="0"/>
              <a:t>a+b+2</a:t>
            </a:r>
            <a:r>
              <a:rPr lang="en-US" dirty="0" smtClean="0"/>
              <a:t>.  He repeats this operation until there is only one number left on the whiteboard. Prove that this process ends with the same number regardless of the order of the actions by Alfonso. What is this number?</a:t>
            </a:r>
            <a:endParaRPr lang="en-GB" dirty="0"/>
          </a:p>
        </p:txBody>
      </p:sp>
    </p:spTree>
    <p:extLst>
      <p:ext uri="{BB962C8B-B14F-4D97-AF65-F5344CB8AC3E}">
        <p14:creationId xmlns:p14="http://schemas.microsoft.com/office/powerpoint/2010/main" val="215138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6, Problem </a:t>
            </a:r>
            <a:r>
              <a:rPr lang="en-US" dirty="0" smtClean="0"/>
              <a:t>2 </a:t>
            </a:r>
            <a:r>
              <a:rPr lang="en-US" dirty="0"/>
              <a:t>(2013-04-28)</a:t>
            </a:r>
            <a:endParaRPr lang="en-GB" dirty="0"/>
          </a:p>
        </p:txBody>
      </p:sp>
      <p:sp>
        <p:nvSpPr>
          <p:cNvPr id="3" name="Content Placeholder 2"/>
          <p:cNvSpPr>
            <a:spLocks noGrp="1"/>
          </p:cNvSpPr>
          <p:nvPr>
            <p:ph idx="1"/>
          </p:nvPr>
        </p:nvSpPr>
        <p:spPr/>
        <p:txBody>
          <a:bodyPr/>
          <a:lstStyle/>
          <a:p>
            <a:pPr marL="0" indent="0">
              <a:buNone/>
            </a:pPr>
            <a:r>
              <a:rPr lang="en-US" dirty="0" smtClean="0"/>
              <a:t>Are there two consecutive positive integers, one of them divisible </a:t>
            </a:r>
            <a:r>
              <a:rPr lang="en-US" smtClean="0"/>
              <a:t>by 3, </a:t>
            </a:r>
            <a:r>
              <a:rPr lang="en-US" dirty="0" smtClean="0"/>
              <a:t>such that:</a:t>
            </a:r>
            <a:endParaRPr lang="lv-LV" dirty="0"/>
          </a:p>
          <a:p>
            <a:pPr marL="0" indent="0">
              <a:buNone/>
            </a:pPr>
            <a:r>
              <a:rPr lang="en-US" dirty="0" smtClean="0"/>
              <a:t>(</a:t>
            </a:r>
            <a:r>
              <a:rPr lang="lv-LV" dirty="0" smtClean="0"/>
              <a:t>a</a:t>
            </a:r>
            <a:r>
              <a:rPr lang="lv-LV" dirty="0"/>
              <a:t>) </a:t>
            </a:r>
            <a:r>
              <a:rPr lang="en-US" dirty="0" smtClean="0"/>
              <a:t>the sum of their digits differ by 3</a:t>
            </a:r>
            <a:r>
              <a:rPr lang="en-US" dirty="0"/>
              <a:t>?</a:t>
            </a:r>
            <a:endParaRPr lang="lv-LV" dirty="0"/>
          </a:p>
          <a:p>
            <a:pPr marL="0" indent="0">
              <a:buNone/>
            </a:pPr>
            <a:r>
              <a:rPr lang="en-US" dirty="0"/>
              <a:t>(</a:t>
            </a:r>
            <a:r>
              <a:rPr lang="lv-LV" dirty="0" smtClean="0"/>
              <a:t>b</a:t>
            </a:r>
            <a:r>
              <a:rPr lang="lv-LV" dirty="0"/>
              <a:t>) </a:t>
            </a:r>
            <a:r>
              <a:rPr lang="en-US" dirty="0" smtClean="0"/>
              <a:t>the product of their digits differ by 3?</a:t>
            </a:r>
            <a:endParaRPr lang="en-GB" dirty="0"/>
          </a:p>
        </p:txBody>
      </p:sp>
    </p:spTree>
    <p:extLst>
      <p:ext uri="{BB962C8B-B14F-4D97-AF65-F5344CB8AC3E}">
        <p14:creationId xmlns:p14="http://schemas.microsoft.com/office/powerpoint/2010/main" val="371156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6, Problem </a:t>
            </a:r>
            <a:r>
              <a:rPr lang="en-US" dirty="0" smtClean="0"/>
              <a:t>3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4880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a:t>
            </a:r>
            <a:r>
              <a:rPr lang="en-US" baseline="30000" dirty="0"/>
              <a:t>th</a:t>
            </a:r>
            <a:r>
              <a:rPr lang="en-US" dirty="0"/>
              <a:t> Latvian Open Math Olympiad, Grade 6, Problem </a:t>
            </a:r>
            <a:r>
              <a:rPr lang="en-US" dirty="0" smtClean="0"/>
              <a:t>4 </a:t>
            </a:r>
            <a:r>
              <a:rPr lang="en-US" dirty="0"/>
              <a:t>(2013-04-28)</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8056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720</Words>
  <Application>Microsoft Office PowerPoint</Application>
  <PresentationFormat>On-screen Show (4:3)</PresentationFormat>
  <Paragraphs>33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40th Latvian Open Math Olympiad, Grade 5, Problem 1 (2013-04-28)</vt:lpstr>
      <vt:lpstr>40th Latvian Open Math Olympiad, Grade 5, Problem 2 (2013-04-28)</vt:lpstr>
      <vt:lpstr>40th Latvian Open Math Olympiad, Grade 5, Problem 3 (2013-04-28)</vt:lpstr>
      <vt:lpstr>40th Latvian Open Math Olympiad, Grade 5, Problem 4 (2013-04-28)</vt:lpstr>
      <vt:lpstr>40th Latvian Open Math Olympiad, Grade 5, Problem 5 (2013-04-28)</vt:lpstr>
      <vt:lpstr>40th Latvian Open Math Olympiad, Grade 6, Problem 1 (2013-04-28)</vt:lpstr>
      <vt:lpstr>40th Latvian Open Math Olympiad, Grade 6, Problem 2 (2013-04-28)</vt:lpstr>
      <vt:lpstr>40th Latvian Open Math Olympiad, Grade 6, Problem 3 (2013-04-28)</vt:lpstr>
      <vt:lpstr>40th Latvian Open Math Olympiad, Grade 6, Problem 4 (2013-04-28)</vt:lpstr>
      <vt:lpstr>40th Latvian Open Math Olympiad, Grade 6, Problem 5 (2013-04-28)</vt:lpstr>
      <vt:lpstr>40th Latvian Open Math Olympiad, Grade 7, Problem 1 (2013-04-28)</vt:lpstr>
      <vt:lpstr>40th Latvian Open Math Olympiad, Grade 7, Problem 2 (2013-04-28)</vt:lpstr>
      <vt:lpstr>40th Latvian Open Math Olympiad, Grade 7, Problem 3 (2013-04-28)</vt:lpstr>
      <vt:lpstr>40th Latvian Open Math Olympiad, Grade 7, Problem 4 (2013-04-28)</vt:lpstr>
      <vt:lpstr>40th Latvian Open Math Olympiad, Grade 7, Problem 5 (2013-04-28)</vt:lpstr>
      <vt:lpstr>40th Latvian Open Math Olympiad, Grade 8, Problem 1 (2013-04-28)</vt:lpstr>
      <vt:lpstr>40th Latvian Open Math Olympiad, Grade 8, Problem 2 (2013-04-28)</vt:lpstr>
      <vt:lpstr>40th Latvian Open Math Olympiad, Grade 8, Problem 3 (2013-04-28)</vt:lpstr>
      <vt:lpstr>40th Latvian Open Math Olympiad, Grade 8, Problem 4 (2013-04-28)</vt:lpstr>
      <vt:lpstr>40th Latvian Open Math Olympiad, Grade 8, Problem 5 (2013-04-28)</vt:lpstr>
      <vt:lpstr>Latvijas 40.atklātā matemātikas olimpiāde (2013-04-28) 12.klases 2.uzdevums</vt:lpstr>
    </vt:vector>
  </TitlesOfParts>
  <Company>Websense,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12</cp:revision>
  <dcterms:created xsi:type="dcterms:W3CDTF">2014-04-24T16:39:00Z</dcterms:created>
  <dcterms:modified xsi:type="dcterms:W3CDTF">2014-07-07T00:03:33Z</dcterms:modified>
</cp:coreProperties>
</file>