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2014-07-10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88798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2014-07-10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03534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2014-07-10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21433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2014-07-10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80299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8DB29-61E5-46A0-854A-CED32E03BDEB}" type="datetimeFigureOut">
              <a:rPr lang="en-GB" smtClean="0"/>
              <a:t>2014-07-10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42308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178DB29-61E5-46A0-854A-CED32E03BDEB}" type="datetimeFigureOut">
              <a:rPr lang="en-GB" smtClean="0"/>
              <a:t>2014-07-10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50553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178DB29-61E5-46A0-854A-CED32E03BDEB}" type="datetimeFigureOut">
              <a:rPr lang="en-GB" smtClean="0"/>
              <a:t>2014-07-10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61329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178DB29-61E5-46A0-854A-CED32E03BDEB}" type="datetimeFigureOut">
              <a:rPr lang="en-GB" smtClean="0"/>
              <a:t>2014-07-10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70988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8DB29-61E5-46A0-854A-CED32E03BDEB}" type="datetimeFigureOut">
              <a:rPr lang="en-GB" smtClean="0"/>
              <a:t>2014-07-10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54160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8DB29-61E5-46A0-854A-CED32E03BDEB}" type="datetimeFigureOut">
              <a:rPr lang="en-GB" smtClean="0"/>
              <a:t>2014-07-10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346395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8DB29-61E5-46A0-854A-CED32E03BDEB}" type="datetimeFigureOut">
              <a:rPr lang="en-GB" smtClean="0"/>
              <a:t>2014-07-10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39626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8DB29-61E5-46A0-854A-CED32E03BDEB}" type="datetimeFigureOut">
              <a:rPr lang="en-GB" smtClean="0"/>
              <a:t>2014-07-10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8888-01AE-4D85-BA9B-D906960A832F}" type="slidenum">
              <a:rPr lang="en-GB" smtClean="0"/>
              <a:t>‹#›</a:t>
            </a:fld>
            <a:endParaRPr lang="en-GB"/>
          </a:p>
        </p:txBody>
      </p:sp>
    </p:spTree>
    <p:extLst>
      <p:ext uri="{BB962C8B-B14F-4D97-AF65-F5344CB8AC3E}">
        <p14:creationId xmlns:p14="http://schemas.microsoft.com/office/powerpoint/2010/main" val="3817947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smtClean="0"/>
              <a:t>)</a:t>
            </a:r>
            <a:r>
              <a:rPr lang="lv-LV" sz="2800" smtClean="0"/>
              <a:t/>
            </a:r>
            <a:br>
              <a:rPr lang="lv-LV" sz="2800" smtClean="0"/>
            </a:br>
            <a:r>
              <a:rPr lang="lv-LV" sz="2800" smtClean="0"/>
              <a:t>5.klases 1.uzdevums</a:t>
            </a:r>
            <a:endParaRPr lang="en-GB"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lv-LV" dirty="0" smtClean="0"/>
                  <a:t>Pūkainīšu ciemata bērniem Lieldienu zaķis atnesa olas. Katra no tām bija nokrāsota tieši vienā no krāsām – sarkanā, dzeltenā, zilā. Zināms, ka 20% jeb 40 olas bija sarkanas</a:t>
                </a:r>
                <a:r>
                  <a:rPr lang="lv-LV" dirty="0" smtClean="0"/>
                  <a:t>,</a:t>
                </a:r>
                <a:r>
                  <a:rPr lang="lv-LV" dirty="0" smtClean="0"/>
                  <a:t> </a:t>
                </a:r>
                <a14:m>
                  <m:oMath xmlns:m="http://schemas.openxmlformats.org/officeDocument/2006/math">
                    <m:f>
                      <m:fPr>
                        <m:ctrlPr>
                          <a:rPr lang="lv-LV" sz="3900" i="1" dirty="0" smtClean="0">
                            <a:latin typeface="Cambria Math"/>
                          </a:rPr>
                        </m:ctrlPr>
                      </m:fPr>
                      <m:num>
                        <m:r>
                          <a:rPr lang="lv-LV" sz="3900" b="0" i="1" dirty="0" smtClean="0">
                            <a:latin typeface="Cambria Math"/>
                          </a:rPr>
                          <m:t>3</m:t>
                        </m:r>
                      </m:num>
                      <m:den>
                        <m:r>
                          <a:rPr lang="lv-LV" sz="3900" b="0" i="1" dirty="0" smtClean="0">
                            <a:latin typeface="Cambria Math"/>
                          </a:rPr>
                          <m:t>4</m:t>
                        </m:r>
                      </m:den>
                    </m:f>
                  </m:oMath>
                </a14:m>
                <a:r>
                  <a:rPr lang="lv-LV" dirty="0" smtClean="0"/>
                  <a:t> no atlikušajām bija dzeltenas, bet pārējās – zilas. Aprēķini</a:t>
                </a:r>
                <a:r>
                  <a:rPr lang="lv-LV" dirty="0" smtClean="0"/>
                  <a:t>:</a:t>
                </a:r>
              </a:p>
              <a:p>
                <a:pPr marL="514350" indent="-514350">
                  <a:buAutoNum type="arabicParenR"/>
                </a:pPr>
                <a:r>
                  <a:rPr lang="lv-LV" dirty="0" smtClean="0"/>
                  <a:t>Cik olas bija zilā krāsā</a:t>
                </a:r>
                <a:r>
                  <a:rPr lang="lv-LV" dirty="0" smtClean="0"/>
                  <a:t>?</a:t>
                </a:r>
              </a:p>
              <a:p>
                <a:pPr marL="514350" indent="-514350">
                  <a:buAutoNum type="arabicParenR"/>
                </a:pPr>
                <a:r>
                  <a:rPr lang="lv-LV" dirty="0" smtClean="0"/>
                  <a:t>Kāda daļa no visām olām bija zilas</a:t>
                </a:r>
                <a:r>
                  <a:rPr lang="lv-LV" dirty="0" smtClean="0"/>
                  <a:t>?</a:t>
                </a:r>
              </a:p>
              <a:p>
                <a:pPr marL="514350" indent="-514350">
                  <a:buAutoNum type="arabicParenR"/>
                </a:pPr>
                <a:r>
                  <a:rPr lang="lv-LV" dirty="0" smtClean="0"/>
                  <a:t>Cik procenti no visām olām bija dzeltenas</a:t>
                </a:r>
                <a:r>
                  <a:rPr lang="lv-LV"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1617" r="-2000" b="-135"/>
                </a:stretch>
              </a:blipFill>
            </p:spPr>
            <p:txBody>
              <a:bodyPr/>
              <a:lstStyle/>
              <a:p>
                <a:r>
                  <a:rPr lang="en-GB">
                    <a:noFill/>
                  </a:rPr>
                  <a:t> </a:t>
                </a:r>
              </a:p>
            </p:txBody>
          </p:sp>
        </mc:Fallback>
      </mc:AlternateContent>
    </p:spTree>
    <p:extLst>
      <p:ext uri="{BB962C8B-B14F-4D97-AF65-F5344CB8AC3E}">
        <p14:creationId xmlns:p14="http://schemas.microsoft.com/office/powerpoint/2010/main" val="401491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6</a:t>
            </a:r>
            <a:r>
              <a:rPr lang="lv-LV" sz="2800" smtClean="0"/>
              <a:t>.klases </a:t>
            </a:r>
            <a:r>
              <a:rPr lang="en-US" sz="2800" smtClean="0"/>
              <a:t>5</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smtClean="0"/>
              <a:t>Rūtiņu kvadrātā 5×</a:t>
            </a:r>
            <a:r>
              <a:rPr lang="en-US" sz="3600" dirty="0" smtClean="0"/>
              <a:t>5</a:t>
            </a:r>
            <a:r>
              <a:rPr lang="lv-LV" sz="3600" dirty="0" smtClean="0"/>
              <a:t> iekrāsot iespējami maz rūtiņu tā , lai atlikušajā daļā vairs nevarētu ievietot nevienu zīmējumā redzamo figūru (tā var būt gan pagriezta, gan apgāzta). Pamatot, ka iekrāsoto rūtiņu skaits ir mazākais iespējamais</a:t>
            </a:r>
            <a:r>
              <a:rPr lang="lv-LV" sz="3600" dirty="0"/>
              <a:t>!</a:t>
            </a:r>
            <a:endParaRPr lang="en-GB"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067" y="5157192"/>
            <a:ext cx="1848763" cy="1152128"/>
          </a:xfrm>
          <a:prstGeom prst="rect">
            <a:avLst/>
          </a:prstGeom>
        </p:spPr>
      </p:pic>
    </p:spTree>
    <p:extLst>
      <p:ext uri="{BB962C8B-B14F-4D97-AF65-F5344CB8AC3E}">
        <p14:creationId xmlns:p14="http://schemas.microsoft.com/office/powerpoint/2010/main" val="398346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7</a:t>
            </a:r>
            <a:r>
              <a:rPr lang="lv-LV" sz="2800" smtClean="0"/>
              <a:t>.klases </a:t>
            </a:r>
            <a:r>
              <a:rPr lang="en-US" sz="2800" smtClean="0"/>
              <a:t>1</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GB" sz="3600" dirty="0" err="1" smtClean="0"/>
                  <a:t>Trijstūrī</a:t>
                </a:r>
                <a:r>
                  <a:rPr lang="en-GB" sz="3600" dirty="0" smtClean="0"/>
                  <a:t> </a:t>
                </a:r>
                <a14:m>
                  <m:oMath xmlns:m="http://schemas.openxmlformats.org/officeDocument/2006/math">
                    <m:r>
                      <a:rPr lang="en-GB" sz="3600" i="1" dirty="0" smtClean="0">
                        <a:latin typeface="Cambria Math"/>
                      </a:rPr>
                      <m:t>𝐴𝐵𝐶</m:t>
                    </m:r>
                  </m:oMath>
                </a14:m>
                <a:r>
                  <a:rPr lang="en-GB" sz="3600" dirty="0" smtClean="0"/>
                  <a:t> novilkts augstums  </a:t>
                </a:r>
                <a14:m>
                  <m:oMath xmlns:m="http://schemas.openxmlformats.org/officeDocument/2006/math">
                    <m:r>
                      <a:rPr lang="en-GB" sz="3600" i="1" dirty="0" smtClean="0">
                        <a:latin typeface="Cambria Math"/>
                      </a:rPr>
                      <m:t>𝐵𝐷</m:t>
                    </m:r>
                  </m:oMath>
                </a14:m>
                <a:r>
                  <a:rPr lang="en-GB" sz="3600" dirty="0" smtClean="0"/>
                  <a:t> un mediāna  </a:t>
                </a:r>
                <a14:m>
                  <m:oMath xmlns:m="http://schemas.openxmlformats.org/officeDocument/2006/math">
                    <m:r>
                      <a:rPr lang="en-GB" sz="3600" i="1" dirty="0" smtClean="0">
                        <a:latin typeface="Cambria Math"/>
                      </a:rPr>
                      <m:t>𝐵𝐸</m:t>
                    </m:r>
                  </m:oMath>
                </a14:m>
                <a:r>
                  <a:rPr lang="en-GB" sz="3600" dirty="0" smtClean="0"/>
                  <a:t> . </a:t>
                </a:r>
                <a:r>
                  <a:rPr lang="en-GB" sz="3600" dirty="0" err="1" smtClean="0"/>
                  <a:t>Kāds</a:t>
                </a:r>
                <a:r>
                  <a:rPr lang="en-GB" sz="3600" dirty="0" smtClean="0"/>
                  <a:t> </a:t>
                </a:r>
                <a:r>
                  <a:rPr lang="en-GB" sz="3600" dirty="0" err="1" smtClean="0"/>
                  <a:t>var</a:t>
                </a:r>
                <a:r>
                  <a:rPr lang="en-GB" sz="3600" dirty="0" smtClean="0"/>
                  <a:t> </a:t>
                </a:r>
                <a:r>
                  <a:rPr lang="en-GB" sz="3600" dirty="0" err="1" smtClean="0"/>
                  <a:t>būt</a:t>
                </a:r>
                <a:r>
                  <a:rPr lang="en-GB" sz="3600" dirty="0" smtClean="0"/>
                  <a:t> </a:t>
                </a:r>
                <a14:m>
                  <m:oMath xmlns:m="http://schemas.openxmlformats.org/officeDocument/2006/math">
                    <m:r>
                      <a:rPr lang="en-GB" sz="3600" i="1" dirty="0" smtClean="0">
                        <a:latin typeface="Cambria Math"/>
                      </a:rPr>
                      <m:t>𝐴𝐶</m:t>
                    </m:r>
                  </m:oMath>
                </a14:m>
                <a:r>
                  <a:rPr lang="en-GB" sz="3600" dirty="0" smtClean="0"/>
                  <a:t> </a:t>
                </a:r>
                <a:r>
                  <a:rPr lang="en-GB" sz="3600" dirty="0" err="1" smtClean="0"/>
                  <a:t>garums</a:t>
                </a:r>
                <a:r>
                  <a:rPr lang="en-GB" sz="3600" dirty="0" smtClean="0"/>
                  <a:t>, </a:t>
                </a:r>
                <a:r>
                  <a:rPr lang="en-GB" sz="3600" dirty="0" err="1" smtClean="0"/>
                  <a:t>ja</a:t>
                </a:r>
                <a:r>
                  <a:rPr lang="en-GB" sz="3600" dirty="0" smtClean="0"/>
                  <a:t> </a:t>
                </a:r>
                <a14:m>
                  <m:oMath xmlns:m="http://schemas.openxmlformats.org/officeDocument/2006/math">
                    <m:r>
                      <a:rPr lang="en-GB" sz="3600" i="1" dirty="0" smtClean="0">
                        <a:latin typeface="Cambria Math"/>
                      </a:rPr>
                      <m:t>𝐸𝐷</m:t>
                    </m:r>
                    <m:r>
                      <a:rPr lang="en-GB" sz="3600" i="1" dirty="0" smtClean="0">
                        <a:latin typeface="Cambria Math"/>
                      </a:rPr>
                      <m:t>=4</m:t>
                    </m:r>
                    <m:r>
                      <m:rPr>
                        <m:sty m:val="p"/>
                      </m:rPr>
                      <a:rPr lang="en-GB" sz="3600" i="0" dirty="0" smtClean="0">
                        <a:latin typeface="Cambria Math"/>
                      </a:rPr>
                      <m:t>cm</m:t>
                    </m:r>
                  </m:oMath>
                </a14:m>
                <a:r>
                  <a:rPr lang="en-GB" sz="3600" dirty="0" smtClean="0"/>
                  <a:t> un  </a:t>
                </a:r>
                <a14:m>
                  <m:oMath xmlns:m="http://schemas.openxmlformats.org/officeDocument/2006/math">
                    <m:r>
                      <a:rPr lang="en-GB" sz="3600" i="1" dirty="0" smtClean="0">
                        <a:latin typeface="Cambria Math"/>
                      </a:rPr>
                      <m:t>𝐷𝐶</m:t>
                    </m:r>
                    <m:r>
                      <a:rPr lang="en-GB" sz="3600" i="1" dirty="0" smtClean="0">
                        <a:latin typeface="Cambria Math"/>
                      </a:rPr>
                      <m:t>=5</m:t>
                    </m:r>
                    <m:r>
                      <m:rPr>
                        <m:sty m:val="p"/>
                      </m:rPr>
                      <a:rPr lang="en-GB" sz="3600" i="0" dirty="0" smtClean="0">
                        <a:latin typeface="Cambria Math"/>
                      </a:rPr>
                      <m:t>cm</m:t>
                    </m:r>
                  </m:oMath>
                </a14:m>
                <a:r>
                  <a:rPr lang="en-GB" sz="36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GB">
                    <a:noFill/>
                  </a:rPr>
                  <a:t> </a:t>
                </a:r>
              </a:p>
            </p:txBody>
          </p:sp>
        </mc:Fallback>
      </mc:AlternateContent>
    </p:spTree>
    <p:extLst>
      <p:ext uri="{BB962C8B-B14F-4D97-AF65-F5344CB8AC3E}">
        <p14:creationId xmlns:p14="http://schemas.microsoft.com/office/powerpoint/2010/main" val="286361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7</a:t>
            </a:r>
            <a:r>
              <a:rPr lang="lv-LV" sz="2800" smtClean="0"/>
              <a:t>.klases </a:t>
            </a:r>
            <a:r>
              <a:rPr lang="en-US" sz="2800" smtClean="0"/>
              <a:t>2</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Vai var atrast tādus veselus skaitļus </a:t>
                </a:r>
                <a14:m>
                  <m:oMath xmlns:m="http://schemas.openxmlformats.org/officeDocument/2006/math">
                    <m:r>
                      <a:rPr lang="lv-LV" sz="3600" i="1" dirty="0" smtClean="0">
                        <a:latin typeface="Cambria Math"/>
                      </a:rPr>
                      <m:t>𝑎</m:t>
                    </m:r>
                  </m:oMath>
                </a14:m>
                <a:r>
                  <a:rPr lang="lv-LV" sz="3600" dirty="0" smtClean="0"/>
                  <a:t> un </a:t>
                </a:r>
                <a14:m>
                  <m:oMath xmlns:m="http://schemas.openxmlformats.org/officeDocument/2006/math">
                    <m:r>
                      <a:rPr lang="lv-LV" sz="3600" i="1" dirty="0" smtClean="0">
                        <a:latin typeface="Cambria Math"/>
                      </a:rPr>
                      <m:t>𝑏</m:t>
                    </m:r>
                  </m:oMath>
                </a14:m>
                <a:r>
                  <a:rPr lang="lv-LV" sz="3600" dirty="0" smtClean="0"/>
                  <a:t>, kuriem izpildās vienādība</a:t>
                </a:r>
                <a:endParaRPr lang="en-US" sz="3600" dirty="0" smtClean="0"/>
              </a:p>
              <a:p>
                <a:pPr marL="0" indent="0">
                  <a:buNone/>
                </a:pPr>
                <a14:m>
                  <m:oMath xmlns:m="http://schemas.openxmlformats.org/officeDocument/2006/math">
                    <m:r>
                      <a:rPr lang="en-US" sz="3600" b="0" i="1" smtClean="0">
                        <a:latin typeface="Cambria Math"/>
                      </a:rPr>
                      <m:t>𝑎</m:t>
                    </m:r>
                    <m:r>
                      <a:rPr lang="en-US" sz="3600" b="0" i="1" smtClean="0">
                        <a:latin typeface="Cambria Math"/>
                        <a:ea typeface="Cambria Math"/>
                      </a:rPr>
                      <m:t>∙</m:t>
                    </m:r>
                    <m:d>
                      <m:dPr>
                        <m:ctrlPr>
                          <a:rPr lang="en-US" sz="3600" b="0" i="1" smtClean="0">
                            <a:latin typeface="Cambria Math"/>
                            <a:ea typeface="Cambria Math"/>
                          </a:rPr>
                        </m:ctrlPr>
                      </m:dPr>
                      <m:e>
                        <m:r>
                          <a:rPr lang="en-US" sz="3600" b="0" i="1" smtClean="0">
                            <a:latin typeface="Cambria Math"/>
                            <a:ea typeface="Cambria Math"/>
                          </a:rPr>
                          <m:t>3</m:t>
                        </m:r>
                        <m:r>
                          <a:rPr lang="en-US" sz="3600" b="0" i="1" smtClean="0">
                            <a:latin typeface="Cambria Math"/>
                            <a:ea typeface="Cambria Math"/>
                          </a:rPr>
                          <m:t>𝑎</m:t>
                        </m:r>
                        <m:r>
                          <a:rPr lang="en-US" sz="3600" b="0" i="1" smtClean="0">
                            <a:latin typeface="Cambria Math"/>
                            <a:ea typeface="Cambria Math"/>
                          </a:rPr>
                          <m:t>+5</m:t>
                        </m:r>
                        <m:r>
                          <a:rPr lang="en-US" sz="3600" b="0" i="1" smtClean="0">
                            <a:latin typeface="Cambria Math"/>
                            <a:ea typeface="Cambria Math"/>
                          </a:rPr>
                          <m:t>𝑏</m:t>
                        </m:r>
                      </m:e>
                    </m:d>
                    <m:r>
                      <a:rPr lang="en-US" sz="3600" b="0" i="1" smtClean="0">
                        <a:latin typeface="Cambria Math"/>
                        <a:ea typeface="Cambria Math"/>
                      </a:rPr>
                      <m:t>∙7</m:t>
                    </m:r>
                    <m:r>
                      <a:rPr lang="en-US" sz="3600" b="0" i="1" smtClean="0">
                        <a:latin typeface="Cambria Math"/>
                        <a:ea typeface="Cambria Math"/>
                      </a:rPr>
                      <m:t>𝑏</m:t>
                    </m:r>
                    <m:r>
                      <a:rPr lang="en-US" sz="3600" b="0" i="1" smtClean="0">
                        <a:latin typeface="Cambria Math"/>
                        <a:ea typeface="Cambria Math"/>
                      </a:rPr>
                      <m:t>=7654321</m:t>
                    </m:r>
                  </m:oMath>
                </a14:m>
                <a:r>
                  <a:rPr lang="en-US" sz="3600" dirty="0" smtClean="0"/>
                  <a:t> ?</a:t>
                </a:r>
                <a:endParaRPr lang="lv-LV"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1778"/>
                </a:stretch>
              </a:blipFill>
            </p:spPr>
            <p:txBody>
              <a:bodyPr/>
              <a:lstStyle/>
              <a:p>
                <a:r>
                  <a:rPr lang="en-GB">
                    <a:noFill/>
                  </a:rPr>
                  <a:t> </a:t>
                </a:r>
              </a:p>
            </p:txBody>
          </p:sp>
        </mc:Fallback>
      </mc:AlternateContent>
    </p:spTree>
    <p:extLst>
      <p:ext uri="{BB962C8B-B14F-4D97-AF65-F5344CB8AC3E}">
        <p14:creationId xmlns:p14="http://schemas.microsoft.com/office/powerpoint/2010/main" val="12600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7</a:t>
            </a:r>
            <a:r>
              <a:rPr lang="lv-LV" sz="2800" smtClean="0"/>
              <a:t>.klases </a:t>
            </a:r>
            <a:r>
              <a:rPr lang="en-US" sz="2800" smtClean="0"/>
              <a:t>3</a:t>
            </a:r>
            <a:r>
              <a:rPr lang="lv-LV" sz="2800" dirty="0" smtClean="0"/>
              <a:t>.uzdevums</a:t>
            </a:r>
            <a:endParaRPr lang="en-GB" sz="2800" dirty="0"/>
          </a:p>
        </p:txBody>
      </p:sp>
      <p:sp>
        <p:nvSpPr>
          <p:cNvPr id="3" name="Content Placeholder 2"/>
          <p:cNvSpPr>
            <a:spLocks noGrp="1"/>
          </p:cNvSpPr>
          <p:nvPr>
            <p:ph idx="1"/>
          </p:nvPr>
        </p:nvSpPr>
        <p:spPr/>
        <p:txBody>
          <a:bodyPr/>
          <a:lstStyle/>
          <a:p>
            <a:pPr marL="0" indent="0">
              <a:buNone/>
            </a:pPr>
            <a:r>
              <a:rPr lang="lv-LV" dirty="0" smtClean="0"/>
              <a:t>Lelde apgalvo, ka sešas skrūves ir smagākas nekā septiņas naglas, bet Elīna apgalvo, ka septiņas skrūves ir smagākas nekā astoņas naglas. Zināms, ka vienai no meitenēm ir taisnība, bet otra kļūdās. Vai tiesa, ka 18 skrūves ir smagākas nekā </a:t>
            </a:r>
            <a:r>
              <a:rPr lang="lv-LV" b="1" dirty="0" smtClean="0"/>
              <a:t>a) </a:t>
            </a:r>
            <a:r>
              <a:rPr lang="lv-LV" dirty="0" smtClean="0"/>
              <a:t>20 naglas,  </a:t>
            </a:r>
            <a:r>
              <a:rPr lang="lv-LV" b="1" dirty="0" smtClean="0"/>
              <a:t>b)</a:t>
            </a:r>
            <a:r>
              <a:rPr lang="lv-LV" dirty="0" smtClean="0"/>
              <a:t> 21 nagla,  </a:t>
            </a:r>
            <a:r>
              <a:rPr lang="lv-LV" b="1" dirty="0" smtClean="0"/>
              <a:t>c) </a:t>
            </a:r>
            <a:r>
              <a:rPr lang="lv-LV" dirty="0" smtClean="0"/>
              <a:t>22 naglas? Visām skrūvēm svars ir vienāds, visām naglām arī.</a:t>
            </a:r>
            <a:endParaRPr lang="en-GB" dirty="0"/>
          </a:p>
        </p:txBody>
      </p:sp>
    </p:spTree>
    <p:extLst>
      <p:ext uri="{BB962C8B-B14F-4D97-AF65-F5344CB8AC3E}">
        <p14:creationId xmlns:p14="http://schemas.microsoft.com/office/powerpoint/2010/main" val="12600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7</a:t>
            </a:r>
            <a:r>
              <a:rPr lang="lv-LV" sz="2800" smtClean="0"/>
              <a:t>.klases </a:t>
            </a:r>
            <a:r>
              <a:rPr lang="en-US" sz="2800" smtClean="0"/>
              <a:t>4</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000" dirty="0" smtClean="0"/>
              <a:t>Tabulas  3×3 rūtiņās katrā rūtiņā jāieraksta pa vienam naturālam skaitlim tā, lai katrā rindā, katrā kolonnā un katrā diagonālē ierakstīto skaitļu summas būtu vienādas. Ir zināmi divās rūtiņās ierakstītie skaitļi (skat. zīmējumu). Kādam skaitlim jābūt rūtiņā , kas apzīmēta ar jautājuma zīmi? Atrodiet visas iespējamās vērtības un pamatojiet, ka citu nav</a:t>
            </a:r>
            <a:r>
              <a:rPr lang="lv-LV" sz="3000" dirty="0"/>
              <a:t>!</a:t>
            </a:r>
            <a:endParaRPr lang="en-GB"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4797152"/>
            <a:ext cx="2746843" cy="1656184"/>
          </a:xfrm>
          <a:prstGeom prst="rect">
            <a:avLst/>
          </a:prstGeom>
        </p:spPr>
      </p:pic>
    </p:spTree>
    <p:extLst>
      <p:ext uri="{BB962C8B-B14F-4D97-AF65-F5344CB8AC3E}">
        <p14:creationId xmlns:p14="http://schemas.microsoft.com/office/powerpoint/2010/main" val="12600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7</a:t>
            </a:r>
            <a:r>
              <a:rPr lang="lv-LV" sz="2800" smtClean="0"/>
              <a:t>.klases </a:t>
            </a:r>
            <a:r>
              <a:rPr lang="en-US" sz="2800" smtClean="0"/>
              <a:t>5</a:t>
            </a:r>
            <a:r>
              <a:rPr lang="lv-LV" sz="2800" dirty="0" smtClean="0"/>
              <a:t>.uzdevums</a:t>
            </a:r>
            <a:endParaRPr lang="en-GB" sz="2800" dirty="0"/>
          </a:p>
        </p:txBody>
      </p:sp>
      <p:sp>
        <p:nvSpPr>
          <p:cNvPr id="3" name="Content Placeholder 2"/>
          <p:cNvSpPr>
            <a:spLocks noGrp="1"/>
          </p:cNvSpPr>
          <p:nvPr>
            <p:ph idx="1"/>
          </p:nvPr>
        </p:nvSpPr>
        <p:spPr/>
        <p:txBody>
          <a:bodyPr/>
          <a:lstStyle/>
          <a:p>
            <a:pPr marL="0" indent="0">
              <a:buNone/>
            </a:pPr>
            <a:r>
              <a:rPr lang="lv-LV" dirty="0" smtClean="0"/>
              <a:t>Kādu mazāko skaitu rūtiņu jāizgriež no kvadrāta</a:t>
            </a:r>
            <a:r>
              <a:rPr lang="en-US" dirty="0" smtClean="0"/>
              <a:t> </a:t>
            </a:r>
            <a:r>
              <a:rPr lang="lv-LV" dirty="0" smtClean="0"/>
              <a:t>6×</a:t>
            </a:r>
            <a:r>
              <a:rPr lang="en-US" dirty="0" smtClean="0"/>
              <a:t>6</a:t>
            </a:r>
            <a:r>
              <a:rPr lang="lv-LV" dirty="0" smtClean="0"/>
              <a:t> rūtiņas, lai no atlikušās daļas</a:t>
            </a:r>
            <a:r>
              <a:rPr lang="en-US" dirty="0" smtClean="0"/>
              <a:t> </a:t>
            </a:r>
            <a:r>
              <a:rPr lang="lv-LV" dirty="0" smtClean="0"/>
              <a:t>nevarētu izgriezt zīmējumā parādīto figūru? (Figūru malām jāiet pa rūtiņu līnijām</a:t>
            </a:r>
            <a:r>
              <a:rPr lang="lv-LV" dirty="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3861048"/>
            <a:ext cx="1728192" cy="1707371"/>
          </a:xfrm>
          <a:prstGeom prst="rect">
            <a:avLst/>
          </a:prstGeom>
        </p:spPr>
      </p:pic>
    </p:spTree>
    <p:extLst>
      <p:ext uri="{BB962C8B-B14F-4D97-AF65-F5344CB8AC3E}">
        <p14:creationId xmlns:p14="http://schemas.microsoft.com/office/powerpoint/2010/main" val="12600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8</a:t>
            </a:r>
            <a:r>
              <a:rPr lang="lv-LV" sz="2800" smtClean="0"/>
              <a:t>.klases </a:t>
            </a:r>
            <a:r>
              <a:rPr lang="en-US" sz="2800" smtClean="0"/>
              <a:t>1</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lv-LV" dirty="0" smtClean="0"/>
                  <a:t>Skaitli</a:t>
                </a:r>
                <a:r>
                  <a:rPr lang="en-US" dirty="0" smtClean="0"/>
                  <a:t> </a:t>
                </a:r>
                <a14:m>
                  <m:oMath xmlns:m="http://schemas.openxmlformats.org/officeDocument/2006/math">
                    <m:f>
                      <m:fPr>
                        <m:ctrlPr>
                          <a:rPr lang="en-US" sz="4000" i="1" smtClean="0">
                            <a:latin typeface="Cambria Math"/>
                          </a:rPr>
                        </m:ctrlPr>
                      </m:fPr>
                      <m:num>
                        <m:r>
                          <a:rPr lang="en-US" sz="4000" b="0" i="1" smtClean="0">
                            <a:latin typeface="Cambria Math"/>
                          </a:rPr>
                          <m:t>1</m:t>
                        </m:r>
                      </m:num>
                      <m:den>
                        <m:r>
                          <a:rPr lang="en-US" sz="4000" b="0" i="1" smtClean="0">
                            <a:latin typeface="Cambria Math"/>
                          </a:rPr>
                          <m:t>13</m:t>
                        </m:r>
                      </m:den>
                    </m:f>
                  </m:oMath>
                </a14:m>
                <a:r>
                  <a:rPr lang="en-US" dirty="0" smtClean="0"/>
                  <a:t> </a:t>
                </a:r>
                <a:r>
                  <a:rPr lang="lv-LV" smtClean="0"/>
                  <a:t>pārveidoja</a:t>
                </a:r>
                <a:r>
                  <a:rPr lang="lv-LV" dirty="0" smtClean="0"/>
                  <a:t> </a:t>
                </a:r>
                <a:r>
                  <a:rPr lang="lv-LV" smtClean="0"/>
                  <a:t>par</a:t>
                </a:r>
                <a:r>
                  <a:rPr lang="lv-LV" dirty="0" smtClean="0"/>
                  <a:t> </a:t>
                </a:r>
                <a:r>
                  <a:rPr lang="lv-LV" smtClean="0"/>
                  <a:t>bezgalīgu</a:t>
                </a:r>
                <a:r>
                  <a:rPr lang="lv-LV" dirty="0" smtClean="0"/>
                  <a:t> </a:t>
                </a:r>
                <a:r>
                  <a:rPr lang="lv-LV" smtClean="0"/>
                  <a:t>decimāldaļu</a:t>
                </a:r>
                <a:r>
                  <a:rPr lang="en-US" dirty="0" smtClean="0"/>
                  <a:t> </a:t>
                </a:r>
                <a:r>
                  <a:rPr lang="lv-LV" smtClean="0"/>
                  <a:t>un</a:t>
                </a:r>
                <a:r>
                  <a:rPr lang="lv-LV" dirty="0" smtClean="0"/>
                  <a:t> </a:t>
                </a:r>
                <a:r>
                  <a:rPr lang="lv-LV" smtClean="0"/>
                  <a:t>tajā</a:t>
                </a:r>
                <a:r>
                  <a:rPr lang="lv-LV" dirty="0" smtClean="0"/>
                  <a:t> </a:t>
                </a:r>
                <a:r>
                  <a:rPr lang="lv-LV" smtClean="0"/>
                  <a:t>izsvītroja</a:t>
                </a:r>
                <a:r>
                  <a:rPr lang="lv-LV" dirty="0" smtClean="0"/>
                  <a:t> </a:t>
                </a:r>
                <a:r>
                  <a:rPr lang="lv-LV" smtClean="0"/>
                  <a:t>2014. ciparu aiz</a:t>
                </a:r>
                <a:r>
                  <a:rPr lang="lv-LV" dirty="0" smtClean="0"/>
                  <a:t> </a:t>
                </a:r>
                <a:r>
                  <a:rPr lang="lv-LV" smtClean="0"/>
                  <a:t>komata.</a:t>
                </a:r>
                <a:r>
                  <a:rPr lang="en-US" smtClean="0"/>
                  <a:t> </a:t>
                </a:r>
                <a:r>
                  <a:rPr lang="lv-LV" smtClean="0"/>
                  <a:t>Kurš skaitlis</a:t>
                </a:r>
                <a:r>
                  <a:rPr lang="lv-LV" dirty="0" smtClean="0"/>
                  <a:t> </a:t>
                </a:r>
                <a:r>
                  <a:rPr lang="lv-LV" smtClean="0"/>
                  <a:t>lielāks</a:t>
                </a:r>
                <a:r>
                  <a:rPr lang="lv-LV" dirty="0" smtClean="0"/>
                  <a:t> </a:t>
                </a:r>
                <a:r>
                  <a:rPr lang="lv-LV" smtClean="0"/>
                  <a:t>– sākotnējais </a:t>
                </a:r>
                <a:r>
                  <a:rPr lang="lv-LV" dirty="0" smtClean="0"/>
                  <a:t>vai iegūtais</a:t>
                </a:r>
                <a:r>
                  <a:rPr lang="lv-LV" dirty="0"/>
                  <a:t>?</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a:stretch>
              </a:blipFill>
            </p:spPr>
            <p:txBody>
              <a:bodyPr/>
              <a:lstStyle/>
              <a:p>
                <a:r>
                  <a:rPr lang="en-GB">
                    <a:noFill/>
                  </a:rPr>
                  <a:t> </a:t>
                </a:r>
              </a:p>
            </p:txBody>
          </p:sp>
        </mc:Fallback>
      </mc:AlternateContent>
    </p:spTree>
    <p:extLst>
      <p:ext uri="{BB962C8B-B14F-4D97-AF65-F5344CB8AC3E}">
        <p14:creationId xmlns:p14="http://schemas.microsoft.com/office/powerpoint/2010/main" val="9804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8</a:t>
            </a:r>
            <a:r>
              <a:rPr lang="lv-LV" sz="2800" smtClean="0"/>
              <a:t>.klases </a:t>
            </a:r>
            <a:r>
              <a:rPr lang="en-US" sz="2800" smtClean="0"/>
              <a:t>2</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smtClean="0"/>
              <a:t>Atrast visus naturālos skaitļus, kas nepārsniedz 1000000 un kuri, nosvītrojot to pirmo ciparu, samazinās 15 reizes</a:t>
            </a:r>
            <a:r>
              <a:rPr lang="lv-LV" sz="3600" dirty="0"/>
              <a:t>!</a:t>
            </a:r>
            <a:endParaRPr lang="en-GB" sz="3600" dirty="0"/>
          </a:p>
        </p:txBody>
      </p:sp>
    </p:spTree>
    <p:extLst>
      <p:ext uri="{BB962C8B-B14F-4D97-AF65-F5344CB8AC3E}">
        <p14:creationId xmlns:p14="http://schemas.microsoft.com/office/powerpoint/2010/main" val="1638078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8</a:t>
            </a:r>
            <a:r>
              <a:rPr lang="lv-LV" sz="2800" smtClean="0"/>
              <a:t>.klases </a:t>
            </a:r>
            <a:r>
              <a:rPr lang="en-US" sz="2800" smtClean="0"/>
              <a:t>3</a:t>
            </a:r>
            <a:r>
              <a:rPr lang="lv-LV" sz="2800" dirty="0" smtClean="0"/>
              <a:t>.uzdevums</a:t>
            </a:r>
            <a:endParaRPr lang="en-GB" sz="2800" dirty="0"/>
          </a:p>
        </p:txBody>
      </p:sp>
      <p:sp>
        <p:nvSpPr>
          <p:cNvPr id="3" name="Content Placeholder 2"/>
          <p:cNvSpPr>
            <a:spLocks noGrp="1"/>
          </p:cNvSpPr>
          <p:nvPr>
            <p:ph idx="1"/>
          </p:nvPr>
        </p:nvSpPr>
        <p:spPr/>
        <p:txBody>
          <a:bodyPr/>
          <a:lstStyle/>
          <a:p>
            <a:pPr marL="0" indent="0">
              <a:buNone/>
            </a:pPr>
            <a:r>
              <a:rPr lang="lv-LV" dirty="0" smtClean="0"/>
              <a:t>Astoņi punkti savienoti ar šķautnēm kā kuba karkass (skat. zīmējumu). Pierādīt, ka, izvēloties jebkurus 5 punktus, tie būs savienoti ar vismaz 3 šķautnēm!</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258" y="3429000"/>
            <a:ext cx="2736304" cy="2361468"/>
          </a:xfrm>
          <a:prstGeom prst="rect">
            <a:avLst/>
          </a:prstGeom>
        </p:spPr>
      </p:pic>
    </p:spTree>
    <p:extLst>
      <p:ext uri="{BB962C8B-B14F-4D97-AF65-F5344CB8AC3E}">
        <p14:creationId xmlns:p14="http://schemas.microsoft.com/office/powerpoint/2010/main" val="1781923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8</a:t>
            </a:r>
            <a:r>
              <a:rPr lang="lv-LV" sz="2800" smtClean="0"/>
              <a:t>.klases </a:t>
            </a:r>
            <a:r>
              <a:rPr lang="en-US" sz="2800" smtClean="0"/>
              <a:t>4</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Rūtiņu lapā rūtiņu virsotnēs atzīmēti punkti  </a:t>
                </a:r>
                <a14:m>
                  <m:oMath xmlns:m="http://schemas.openxmlformats.org/officeDocument/2006/math">
                    <m:r>
                      <a:rPr lang="en-US" sz="3600" b="0" i="1" smtClean="0">
                        <a:latin typeface="Cambria Math"/>
                      </a:rPr>
                      <m:t>𝐴</m:t>
                    </m:r>
                    <m:r>
                      <a:rPr lang="en-US" sz="3600" b="0" i="1" smtClean="0">
                        <a:latin typeface="Cambria Math"/>
                      </a:rPr>
                      <m:t>, </m:t>
                    </m:r>
                    <m:r>
                      <a:rPr lang="en-US" sz="3600" b="0" i="1" smtClean="0">
                        <a:latin typeface="Cambria Math"/>
                      </a:rPr>
                      <m:t>𝐵</m:t>
                    </m:r>
                    <m:r>
                      <a:rPr lang="en-US" sz="3600" b="0" i="1" smtClean="0">
                        <a:latin typeface="Cambria Math"/>
                      </a:rPr>
                      <m:t>, </m:t>
                    </m:r>
                    <m:r>
                      <a:rPr lang="en-US" sz="3600" b="0" i="1" smtClean="0">
                        <a:latin typeface="Cambria Math"/>
                      </a:rPr>
                      <m:t>𝐶</m:t>
                    </m:r>
                    <m:r>
                      <a:rPr lang="en-US" sz="3600" b="0" i="1" smtClean="0">
                        <a:latin typeface="Cambria Math"/>
                      </a:rPr>
                      <m:t>, </m:t>
                    </m:r>
                    <m:r>
                      <a:rPr lang="en-US" sz="3600" b="0" i="1" smtClean="0">
                        <a:latin typeface="Cambria Math"/>
                      </a:rPr>
                      <m:t>𝐷</m:t>
                    </m:r>
                    <m:r>
                      <a:rPr lang="en-US" sz="3600" b="0" i="1" smtClean="0">
                        <a:latin typeface="Cambria Math"/>
                      </a:rPr>
                      <m:t>, </m:t>
                    </m:r>
                    <m:r>
                      <a:rPr lang="en-US" sz="3600" b="0" i="1" smtClean="0">
                        <a:latin typeface="Cambria Math"/>
                      </a:rPr>
                      <m:t>𝐸</m:t>
                    </m:r>
                  </m:oMath>
                </a14:m>
                <a:r>
                  <a:rPr lang="en-US" sz="3600" dirty="0" smtClean="0"/>
                  <a:t> </a:t>
                </a:r>
                <a:r>
                  <a:rPr lang="lv-LV" sz="3600" dirty="0" smtClean="0"/>
                  <a:t>un novilkti nogriežņi  </a:t>
                </a:r>
                <a14:m>
                  <m:oMath xmlns:m="http://schemas.openxmlformats.org/officeDocument/2006/math">
                    <m:r>
                      <a:rPr lang="en-US" sz="3600" b="0" i="1" smtClean="0">
                        <a:latin typeface="Cambria Math"/>
                      </a:rPr>
                      <m:t>𝐴𝐵</m:t>
                    </m:r>
                  </m:oMath>
                </a14:m>
                <a:r>
                  <a:rPr lang="en-US" sz="3600" dirty="0" smtClean="0"/>
                  <a:t>, </a:t>
                </a:r>
                <a14:m>
                  <m:oMath xmlns:m="http://schemas.openxmlformats.org/officeDocument/2006/math">
                    <m:r>
                      <a:rPr lang="en-US" sz="3600" b="0" i="1" smtClean="0">
                        <a:latin typeface="Cambria Math"/>
                      </a:rPr>
                      <m:t>𝐵𝐶</m:t>
                    </m:r>
                  </m:oMath>
                </a14:m>
                <a:r>
                  <a:rPr lang="en-US" sz="3600" dirty="0" smtClean="0"/>
                  <a:t>, </a:t>
                </a:r>
                <a14:m>
                  <m:oMath xmlns:m="http://schemas.openxmlformats.org/officeDocument/2006/math">
                    <m:r>
                      <a:rPr lang="en-US" sz="3600" b="0" i="1" smtClean="0">
                        <a:latin typeface="Cambria Math"/>
                      </a:rPr>
                      <m:t>𝐶𝐷</m:t>
                    </m:r>
                  </m:oMath>
                </a14:m>
                <a:r>
                  <a:rPr lang="en-US" sz="3600" dirty="0" smtClean="0"/>
                  <a:t>, </a:t>
                </a:r>
                <a14:m>
                  <m:oMath xmlns:m="http://schemas.openxmlformats.org/officeDocument/2006/math">
                    <m:r>
                      <a:rPr lang="en-US" sz="3600" b="0" i="1" smtClean="0">
                        <a:latin typeface="Cambria Math"/>
                      </a:rPr>
                      <m:t>𝐷𝐸</m:t>
                    </m:r>
                  </m:oMath>
                </a14:m>
                <a:r>
                  <a:rPr lang="lv-LV" sz="3600" dirty="0" smtClean="0"/>
                  <a:t> </a:t>
                </a:r>
                <a:r>
                  <a:rPr lang="lv-LV" sz="3600" dirty="0"/>
                  <a:t>(</a:t>
                </a:r>
                <a:r>
                  <a:rPr lang="lv-LV" sz="3600" dirty="0" smtClean="0"/>
                  <a:t>skat. zīmējumu). Kurš no leņķiem </a:t>
                </a:r>
                <a14:m>
                  <m:oMath xmlns:m="http://schemas.openxmlformats.org/officeDocument/2006/math">
                    <m:r>
                      <m:rPr>
                        <m:nor/>
                      </m:rPr>
                      <a:rPr lang="en-GB" sz="3600"/>
                      <m:t>∠</m:t>
                    </m:r>
                    <m:r>
                      <a:rPr lang="en-US" sz="3600" b="0" i="1" smtClean="0">
                        <a:latin typeface="Cambria Math"/>
                      </a:rPr>
                      <m:t>𝐴𝐵𝐶</m:t>
                    </m:r>
                  </m:oMath>
                </a14:m>
                <a:r>
                  <a:rPr lang="en-US" sz="3600" dirty="0" smtClean="0"/>
                  <a:t> </a:t>
                </a:r>
                <a:r>
                  <a:rPr lang="lv-LV" sz="3600" dirty="0" smtClean="0"/>
                  <a:t>vai</a:t>
                </a:r>
                <a:r>
                  <a:rPr lang="en-US" sz="3600" dirty="0" smtClean="0"/>
                  <a:t> </a:t>
                </a:r>
                <a14:m>
                  <m:oMath xmlns:m="http://schemas.openxmlformats.org/officeDocument/2006/math">
                    <m:r>
                      <m:rPr>
                        <m:nor/>
                      </m:rPr>
                      <a:rPr lang="en-GB" sz="3600"/>
                      <m:t>∠</m:t>
                    </m:r>
                    <m:r>
                      <a:rPr lang="en-US" sz="3600" b="0" i="1" smtClean="0">
                        <a:latin typeface="Cambria Math"/>
                      </a:rPr>
                      <m:t>𝐶𝐷𝐸</m:t>
                    </m:r>
                  </m:oMath>
                </a14:m>
                <a:r>
                  <a:rPr lang="en-US" sz="3600" dirty="0" smtClean="0"/>
                  <a:t> </a:t>
                </a:r>
                <a:r>
                  <a:rPr lang="lv-LV" sz="3600" dirty="0" smtClean="0"/>
                  <a:t>ir lielāks</a:t>
                </a:r>
                <a:r>
                  <a:rPr lang="lv-LV" sz="3600" dirty="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4444"/>
                </a:stretch>
              </a:blipFill>
            </p:spPr>
            <p:txBody>
              <a:bodyPr/>
              <a:lstStyle/>
              <a:p>
                <a:r>
                  <a:rPr lang="en-GB">
                    <a:noFill/>
                  </a:rPr>
                  <a:t> </a:t>
                </a:r>
              </a:p>
            </p:txBody>
          </p:sp>
        </mc:Fallback>
      </mc:AlternateContent>
      <p:sp>
        <p:nvSpPr>
          <p:cNvPr id="4" name="TextBox 3"/>
          <p:cNvSpPr txBox="1"/>
          <p:nvPr/>
        </p:nvSpPr>
        <p:spPr>
          <a:xfrm>
            <a:off x="4114800" y="2975212"/>
            <a:ext cx="184731" cy="369332"/>
          </a:xfrm>
          <a:prstGeom prst="rect">
            <a:avLst/>
          </a:prstGeom>
          <a:noFill/>
        </p:spPr>
        <p:txBody>
          <a:bodyPr wrap="none" rtlCol="0">
            <a:spAutoFit/>
          </a:bodyPr>
          <a:lstStyle/>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102" y="3961084"/>
            <a:ext cx="2385357" cy="2564260"/>
          </a:xfrm>
          <a:prstGeom prst="rect">
            <a:avLst/>
          </a:prstGeom>
        </p:spPr>
      </p:pic>
    </p:spTree>
    <p:extLst>
      <p:ext uri="{BB962C8B-B14F-4D97-AF65-F5344CB8AC3E}">
        <p14:creationId xmlns:p14="http://schemas.microsoft.com/office/powerpoint/2010/main" val="49006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smtClean="0"/>
              <a:t>)</a:t>
            </a:r>
            <a:r>
              <a:rPr lang="lv-LV" sz="2800" smtClean="0"/>
              <a:t/>
            </a:r>
            <a:br>
              <a:rPr lang="lv-LV" sz="2800" smtClean="0"/>
            </a:br>
            <a:r>
              <a:rPr lang="lv-LV" sz="2800" smtClean="0"/>
              <a:t>5.klases 2.uzdevums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dirty="0" smtClean="0"/>
              <a:t>Divu naturālu skaitļu pierakstā izmantoti tikai cipari 2, 3, 7 un 8. Vai var gadīties, ka viens skaitlis ir tieši trīs reizes lielāks nekā otrs skaitlis? </a:t>
            </a:r>
            <a:endParaRPr lang="lv-LV" dirty="0" smtClean="0"/>
          </a:p>
        </p:txBody>
      </p:sp>
    </p:spTree>
    <p:extLst>
      <p:ext uri="{BB962C8B-B14F-4D97-AF65-F5344CB8AC3E}">
        <p14:creationId xmlns:p14="http://schemas.microsoft.com/office/powerpoint/2010/main" val="1904848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8</a:t>
            </a:r>
            <a:r>
              <a:rPr lang="lv-LV" sz="2800" smtClean="0"/>
              <a:t>.klases </a:t>
            </a:r>
            <a:r>
              <a:rPr lang="en-US" sz="2800" smtClean="0"/>
              <a:t>5</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dirty="0" smtClean="0"/>
              <a:t>Tabulas  3×3 rūtiņās katrā rūtiņā jāieraksta pa vienam naturālam skaitlim tā, lai katrā rindā, katrā kolonnā un katrā diagonālē ierakstīto skaitļu summas būtu vienādas. Augšējās rindas vidējā rūtiņā ierakstīts skaitlis 24 (skat. zīmējumu). Vai rūtiņā, kas apzīmēta ar jautājuma zīmi, var būt ierakstīts skaitlis  </a:t>
            </a:r>
            <a:r>
              <a:rPr lang="lv-LV" b="1" dirty="0" smtClean="0"/>
              <a:t>a)</a:t>
            </a:r>
            <a:r>
              <a:rPr lang="lv-LV" dirty="0" smtClean="0"/>
              <a:t> 7,  </a:t>
            </a:r>
            <a:r>
              <a:rPr lang="lv-LV" b="1" dirty="0" smtClean="0"/>
              <a:t>b)</a:t>
            </a:r>
            <a:r>
              <a:rPr lang="lv-LV" dirty="0" smtClean="0"/>
              <a:t> 17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5085184"/>
            <a:ext cx="2379394" cy="1440160"/>
          </a:xfrm>
          <a:prstGeom prst="rect">
            <a:avLst/>
          </a:prstGeom>
        </p:spPr>
      </p:pic>
    </p:spTree>
    <p:extLst>
      <p:ext uri="{BB962C8B-B14F-4D97-AF65-F5344CB8AC3E}">
        <p14:creationId xmlns:p14="http://schemas.microsoft.com/office/powerpoint/2010/main" val="2176030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9</a:t>
            </a:r>
            <a:r>
              <a:rPr lang="lv-LV" sz="2800" smtClean="0"/>
              <a:t>.klases </a:t>
            </a:r>
            <a:r>
              <a:rPr lang="en-US" sz="2800" smtClean="0"/>
              <a:t>1</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smtClean="0"/>
              <a:t>Kvadrātā, kura malas garums ir 2, ievilkts riņķis un šajā riņķī ievilkts kvadrāts (skat. zīmējumu). Aprēķināt iekrāsoto daļu laukumu summu</a:t>
            </a:r>
            <a:r>
              <a:rPr lang="lv-LV" sz="3600" dirty="0"/>
              <a:t>!</a:t>
            </a:r>
            <a:endParaRPr lang="en-GB"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784" y="3428999"/>
            <a:ext cx="2312370" cy="2160241"/>
          </a:xfrm>
          <a:prstGeom prst="rect">
            <a:avLst/>
          </a:prstGeom>
        </p:spPr>
      </p:pic>
    </p:spTree>
    <p:extLst>
      <p:ext uri="{BB962C8B-B14F-4D97-AF65-F5344CB8AC3E}">
        <p14:creationId xmlns:p14="http://schemas.microsoft.com/office/powerpoint/2010/main" val="9804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9</a:t>
            </a:r>
            <a:r>
              <a:rPr lang="lv-LV" sz="2800" smtClean="0"/>
              <a:t>.klases </a:t>
            </a:r>
            <a:r>
              <a:rPr lang="en-US" sz="2800" smtClean="0"/>
              <a:t>2</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4000" dirty="0" smtClean="0"/>
              <a:t>Doti četri dažādi cipari, neviens no tiem nav 0. Visu divciparu skaitļu, kurus var izveidot no šiem cipariem, summa ir 1276. Atrast dotos četrus ciparus</a:t>
            </a:r>
            <a:r>
              <a:rPr lang="lv-LV" sz="4000" dirty="0"/>
              <a:t>!</a:t>
            </a:r>
            <a:endParaRPr lang="en-GB" sz="4000" dirty="0"/>
          </a:p>
        </p:txBody>
      </p:sp>
    </p:spTree>
    <p:extLst>
      <p:ext uri="{BB962C8B-B14F-4D97-AF65-F5344CB8AC3E}">
        <p14:creationId xmlns:p14="http://schemas.microsoft.com/office/powerpoint/2010/main" val="1638078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9</a:t>
            </a:r>
            <a:r>
              <a:rPr lang="lv-LV" sz="2800" smtClean="0"/>
              <a:t>.klases </a:t>
            </a:r>
            <a:r>
              <a:rPr lang="en-US" sz="2800" smtClean="0"/>
              <a:t>3</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Trijstūrī  </a:t>
                </a:r>
                <a14:m>
                  <m:oMath xmlns:m="http://schemas.openxmlformats.org/officeDocument/2006/math">
                    <m:r>
                      <a:rPr lang="en-US" sz="3600" b="0" i="1" smtClean="0">
                        <a:latin typeface="Cambria Math"/>
                      </a:rPr>
                      <m:t>𝐴𝐵𝐶</m:t>
                    </m:r>
                  </m:oMath>
                </a14:m>
                <a:r>
                  <a:rPr lang="en-US" sz="3600" dirty="0" smtClean="0"/>
                  <a:t> </a:t>
                </a:r>
                <a:r>
                  <a:rPr lang="lv-LV" sz="3600" dirty="0" smtClean="0"/>
                  <a:t>leņķis</a:t>
                </a:r>
                <a:r>
                  <a:rPr lang="en-US" sz="3600" dirty="0" smtClean="0"/>
                  <a:t> </a:t>
                </a:r>
                <a14:m>
                  <m:oMath xmlns:m="http://schemas.openxmlformats.org/officeDocument/2006/math">
                    <m:r>
                      <m:rPr>
                        <m:nor/>
                      </m:rPr>
                      <a:rPr lang="en-GB" sz="3600"/>
                      <m:t>∠</m:t>
                    </m:r>
                    <m:r>
                      <a:rPr lang="en-US" sz="3600" b="0" i="1" smtClean="0">
                        <a:latin typeface="Cambria Math"/>
                      </a:rPr>
                      <m:t>𝐴𝐵𝐶</m:t>
                    </m:r>
                    <m:r>
                      <a:rPr lang="en-US" sz="3600" b="0" i="1" smtClean="0">
                        <a:latin typeface="Cambria Math"/>
                      </a:rPr>
                      <m:t>=90°</m:t>
                    </m:r>
                  </m:oMath>
                </a14:m>
                <a:r>
                  <a:rPr lang="lv-LV" sz="3600" dirty="0" smtClean="0"/>
                  <a:t>. Punkti </a:t>
                </a:r>
                <a14:m>
                  <m:oMath xmlns:m="http://schemas.openxmlformats.org/officeDocument/2006/math">
                    <m:r>
                      <a:rPr lang="en-US" sz="3600" b="0" i="1" smtClean="0">
                        <a:latin typeface="Cambria Math"/>
                      </a:rPr>
                      <m:t>𝑀</m:t>
                    </m:r>
                  </m:oMath>
                </a14:m>
                <a:r>
                  <a:rPr lang="lv-LV" sz="3600" dirty="0" smtClean="0"/>
                  <a:t> </a:t>
                </a:r>
                <a:r>
                  <a:rPr lang="en-US" sz="3600" dirty="0" smtClean="0"/>
                  <a:t>un </a:t>
                </a:r>
                <a14:m>
                  <m:oMath xmlns:m="http://schemas.openxmlformats.org/officeDocument/2006/math">
                    <m:r>
                      <a:rPr lang="en-US" sz="3600" b="0" i="1" smtClean="0">
                        <a:latin typeface="Cambria Math"/>
                      </a:rPr>
                      <m:t>𝑁</m:t>
                    </m:r>
                  </m:oMath>
                </a14:m>
                <a:r>
                  <a:rPr lang="en-US" sz="3600" dirty="0" smtClean="0"/>
                  <a:t> </a:t>
                </a:r>
                <a:r>
                  <a:rPr lang="lv-LV" sz="3600" dirty="0" smtClean="0"/>
                  <a:t>ir attiecīgi nogriežņu </a:t>
                </a:r>
                <a14:m>
                  <m:oMath xmlns:m="http://schemas.openxmlformats.org/officeDocument/2006/math">
                    <m:r>
                      <a:rPr lang="en-US" sz="3600" b="0" i="1" smtClean="0">
                        <a:latin typeface="Cambria Math"/>
                      </a:rPr>
                      <m:t>𝐴𝐶</m:t>
                    </m:r>
                  </m:oMath>
                </a14:m>
                <a:r>
                  <a:rPr lang="lv-LV" sz="3600" dirty="0" smtClean="0"/>
                  <a:t> </a:t>
                </a:r>
                <a:r>
                  <a:rPr lang="en-US" sz="3600" dirty="0" smtClean="0"/>
                  <a:t>un </a:t>
                </a:r>
                <a14:m>
                  <m:oMath xmlns:m="http://schemas.openxmlformats.org/officeDocument/2006/math">
                    <m:r>
                      <a:rPr lang="en-US" sz="3600" b="0" i="1" smtClean="0">
                        <a:latin typeface="Cambria Math"/>
                      </a:rPr>
                      <m:t>𝐴𝑀</m:t>
                    </m:r>
                  </m:oMath>
                </a14:m>
                <a:r>
                  <a:rPr lang="en-US" sz="3600" dirty="0" smtClean="0"/>
                  <a:t> </a:t>
                </a:r>
                <a:r>
                  <a:rPr lang="lv-LV" sz="3600" dirty="0" smtClean="0"/>
                  <a:t>viduspunkti. Caur </a:t>
                </a:r>
                <a14:m>
                  <m:oMath xmlns:m="http://schemas.openxmlformats.org/officeDocument/2006/math">
                    <m:r>
                      <a:rPr lang="en-US" sz="3600" b="0" i="1" smtClean="0">
                        <a:latin typeface="Cambria Math"/>
                      </a:rPr>
                      <m:t>𝐵</m:t>
                    </m:r>
                  </m:oMath>
                </a14:m>
                <a:r>
                  <a:rPr lang="en-US" sz="3600" dirty="0" smtClean="0"/>
                  <a:t>, </a:t>
                </a:r>
                <a14:m>
                  <m:oMath xmlns:m="http://schemas.openxmlformats.org/officeDocument/2006/math">
                    <m:r>
                      <a:rPr lang="en-US" sz="3600" b="0" i="1" smtClean="0">
                        <a:latin typeface="Cambria Math"/>
                      </a:rPr>
                      <m:t>𝑀</m:t>
                    </m:r>
                  </m:oMath>
                </a14:m>
                <a:r>
                  <a:rPr lang="lv-LV" sz="3600" dirty="0" smtClean="0"/>
                  <a:t> un</a:t>
                </a:r>
                <a:r>
                  <a:rPr lang="en-US" sz="3600" dirty="0" smtClean="0"/>
                  <a:t> </a:t>
                </a:r>
                <a14:m>
                  <m:oMath xmlns:m="http://schemas.openxmlformats.org/officeDocument/2006/math">
                    <m:r>
                      <a:rPr lang="en-US" sz="3600" b="0" i="1" smtClean="0">
                        <a:latin typeface="Cambria Math"/>
                      </a:rPr>
                      <m:t>𝑁</m:t>
                    </m:r>
                  </m:oMath>
                </a14:m>
                <a:r>
                  <a:rPr lang="lv-LV" sz="3600" dirty="0" smtClean="0"/>
                  <a:t> vilktā riņķa līnija krusto malas </a:t>
                </a:r>
                <a14:m>
                  <m:oMath xmlns:m="http://schemas.openxmlformats.org/officeDocument/2006/math">
                    <m:r>
                      <a:rPr lang="en-US" sz="3600" b="0" i="1" smtClean="0">
                        <a:latin typeface="Cambria Math"/>
                      </a:rPr>
                      <m:t>𝐴𝐵</m:t>
                    </m:r>
                  </m:oMath>
                </a14:m>
                <a:r>
                  <a:rPr lang="en-US" sz="3600" dirty="0" smtClean="0"/>
                  <a:t> un </a:t>
                </a:r>
                <a14:m>
                  <m:oMath xmlns:m="http://schemas.openxmlformats.org/officeDocument/2006/math">
                    <m:r>
                      <a:rPr lang="en-US" sz="3600" b="0" i="1" smtClean="0">
                        <a:latin typeface="Cambria Math"/>
                      </a:rPr>
                      <m:t>𝐵𝐶</m:t>
                    </m:r>
                  </m:oMath>
                </a14:m>
                <a:r>
                  <a:rPr lang="en-US" sz="3600" dirty="0" smtClean="0"/>
                  <a:t> </a:t>
                </a:r>
                <a:r>
                  <a:rPr lang="lv-LV" sz="3600" dirty="0" smtClean="0"/>
                  <a:t>attiecīgi to iekšējos</a:t>
                </a:r>
                <a:r>
                  <a:rPr lang="en-US" sz="3600" dirty="0" smtClean="0"/>
                  <a:t> </a:t>
                </a:r>
                <a:r>
                  <a:rPr lang="lv-LV" sz="3600" dirty="0" smtClean="0"/>
                  <a:t>punktos  </a:t>
                </a:r>
                <a14:m>
                  <m:oMath xmlns:m="http://schemas.openxmlformats.org/officeDocument/2006/math">
                    <m:r>
                      <a:rPr lang="en-US" sz="3600" b="0" i="1" smtClean="0">
                        <a:latin typeface="Cambria Math"/>
                      </a:rPr>
                      <m:t>𝑃</m:t>
                    </m:r>
                  </m:oMath>
                </a14:m>
                <a:r>
                  <a:rPr lang="en-US" sz="3600" dirty="0" smtClean="0"/>
                  <a:t> un </a:t>
                </a:r>
                <a14:m>
                  <m:oMath xmlns:m="http://schemas.openxmlformats.org/officeDocument/2006/math">
                    <m:r>
                      <a:rPr lang="en-US" sz="3600" b="0" i="1" smtClean="0">
                        <a:latin typeface="Cambria Math"/>
                      </a:rPr>
                      <m:t>𝑄</m:t>
                    </m:r>
                  </m:oMath>
                </a14:m>
                <a:r>
                  <a:rPr lang="lv-LV" sz="3600" dirty="0" smtClean="0"/>
                  <a:t>. Zināms, ka </a:t>
                </a:r>
                <a14:m>
                  <m:oMath xmlns:m="http://schemas.openxmlformats.org/officeDocument/2006/math">
                    <m:r>
                      <a:rPr lang="en-US" sz="3600" b="0" i="1" smtClean="0">
                        <a:latin typeface="Cambria Math"/>
                      </a:rPr>
                      <m:t>𝐴𝐶</m:t>
                    </m:r>
                    <m:r>
                      <m:rPr>
                        <m:nor/>
                      </m:rPr>
                      <a:rPr lang="en-GB" sz="3600"/>
                      <m:t>∥</m:t>
                    </m:r>
                    <m:r>
                      <a:rPr lang="en-US" sz="3600" b="0" i="1" smtClean="0">
                        <a:latin typeface="Cambria Math"/>
                      </a:rPr>
                      <m:t>𝑃𝑄</m:t>
                    </m:r>
                  </m:oMath>
                </a14:m>
                <a:r>
                  <a:rPr lang="lv-LV" sz="3600" dirty="0" smtClean="0"/>
                  <a:t>. Aprēķināt</a:t>
                </a:r>
                <a:r>
                  <a:rPr lang="en-US" sz="3600" dirty="0" smtClean="0"/>
                  <a:t> </a:t>
                </a:r>
                <a14:m>
                  <m:oMath xmlns:m="http://schemas.openxmlformats.org/officeDocument/2006/math">
                    <m:r>
                      <m:rPr>
                        <m:nor/>
                      </m:rPr>
                      <a:rPr lang="en-GB" sz="3600"/>
                      <m:t>∠</m:t>
                    </m:r>
                    <m:r>
                      <a:rPr lang="en-US" sz="3600" b="0" i="1" smtClean="0">
                        <a:latin typeface="Cambria Math"/>
                      </a:rPr>
                      <m:t>𝐵𝐴𝐶</m:t>
                    </m:r>
                  </m:oMath>
                </a14:m>
                <a:r>
                  <a:rPr lang="en-US" sz="3600" dirty="0" smtClean="0"/>
                  <a:t> </a:t>
                </a:r>
                <a:r>
                  <a:rPr lang="lv-LV" sz="3600" dirty="0" smtClean="0"/>
                  <a:t>lielumu</a:t>
                </a:r>
                <a:r>
                  <a:rPr lang="lv-LV" sz="3600" dirty="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GB">
                    <a:noFill/>
                  </a:rPr>
                  <a:t> </a:t>
                </a:r>
              </a:p>
            </p:txBody>
          </p:sp>
        </mc:Fallback>
      </mc:AlternateContent>
    </p:spTree>
    <p:extLst>
      <p:ext uri="{BB962C8B-B14F-4D97-AF65-F5344CB8AC3E}">
        <p14:creationId xmlns:p14="http://schemas.microsoft.com/office/powerpoint/2010/main" val="1781923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9</a:t>
            </a:r>
            <a:r>
              <a:rPr lang="lv-LV" sz="2800" smtClean="0"/>
              <a:t>.klases </a:t>
            </a:r>
            <a:r>
              <a:rPr lang="en-US" sz="2800" smtClean="0"/>
              <a:t>4</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dirty="0" smtClean="0"/>
              <a:t>Tabulas  3×</a:t>
            </a:r>
            <a:r>
              <a:rPr lang="en-US" dirty="0" smtClean="0"/>
              <a:t>3</a:t>
            </a:r>
            <a:r>
              <a:rPr lang="lv-LV" dirty="0" smtClean="0"/>
              <a:t> rūtiņās katrā rūtiņā jāieraksta pa</a:t>
            </a:r>
            <a:r>
              <a:rPr lang="en-US" dirty="0" smtClean="0"/>
              <a:t> </a:t>
            </a:r>
            <a:r>
              <a:rPr lang="lv-LV" dirty="0" smtClean="0"/>
              <a:t>vienam naturālam skaitlim tā, lai katrā rindā,</a:t>
            </a:r>
            <a:r>
              <a:rPr lang="en-US" dirty="0" smtClean="0"/>
              <a:t> </a:t>
            </a:r>
            <a:r>
              <a:rPr lang="lv-LV" dirty="0" smtClean="0"/>
              <a:t>katrā kolonnā un katrā diagonālē ierakstīto</a:t>
            </a:r>
            <a:r>
              <a:rPr lang="en-US" dirty="0" smtClean="0"/>
              <a:t> </a:t>
            </a:r>
            <a:r>
              <a:rPr lang="lv-LV" dirty="0" smtClean="0"/>
              <a:t>skaitļu summas būtu vienādas, bet visi tabulā</a:t>
            </a:r>
            <a:r>
              <a:rPr lang="en-US" dirty="0" smtClean="0"/>
              <a:t> </a:t>
            </a:r>
            <a:r>
              <a:rPr lang="lv-LV" dirty="0" smtClean="0"/>
              <a:t>ierakstītie skaitļi ir savā starpā atšķirīgi. Ir zināmi</a:t>
            </a:r>
            <a:r>
              <a:rPr lang="en-US" dirty="0" smtClean="0"/>
              <a:t> </a:t>
            </a:r>
            <a:r>
              <a:rPr lang="lv-LV" dirty="0" smtClean="0"/>
              <a:t>divās rūtiņās ierakstītie skaitļi (skat.</a:t>
            </a:r>
            <a:r>
              <a:rPr lang="en-US" dirty="0" smtClean="0"/>
              <a:t> </a:t>
            </a:r>
            <a:r>
              <a:rPr lang="lv-LV" dirty="0" smtClean="0"/>
              <a:t>zīmējumu).</a:t>
            </a:r>
            <a:r>
              <a:rPr lang="en-US" dirty="0" smtClean="0"/>
              <a:t> </a:t>
            </a:r>
            <a:r>
              <a:rPr lang="lv-LV" dirty="0" smtClean="0"/>
              <a:t>Kāds ir mazākais skaitlis, kas var būt ierakstīts</a:t>
            </a:r>
            <a:r>
              <a:rPr lang="en-US" dirty="0" smtClean="0"/>
              <a:t> </a:t>
            </a:r>
            <a:r>
              <a:rPr lang="lv-LV" dirty="0" smtClean="0"/>
              <a:t>tabulas centrālajā rūtiņā</a:t>
            </a:r>
            <a:r>
              <a:rPr lang="lv-LV" dirty="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5161002"/>
            <a:ext cx="1728192" cy="1410770"/>
          </a:xfrm>
          <a:prstGeom prst="rect">
            <a:avLst/>
          </a:prstGeom>
        </p:spPr>
      </p:pic>
    </p:spTree>
    <p:extLst>
      <p:ext uri="{BB962C8B-B14F-4D97-AF65-F5344CB8AC3E}">
        <p14:creationId xmlns:p14="http://schemas.microsoft.com/office/powerpoint/2010/main" val="490063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9</a:t>
            </a:r>
            <a:r>
              <a:rPr lang="lv-LV" sz="2800" smtClean="0"/>
              <a:t>.klases </a:t>
            </a:r>
            <a:r>
              <a:rPr lang="en-US" sz="2800" smtClean="0"/>
              <a:t>5</a:t>
            </a:r>
            <a:r>
              <a:rPr lang="lv-LV" sz="2800" dirty="0" smtClean="0"/>
              <a:t>.uzdevums</a:t>
            </a:r>
            <a:endParaRPr lang="en-GB" sz="2800" dirty="0"/>
          </a:p>
        </p:txBody>
      </p:sp>
      <p:sp>
        <p:nvSpPr>
          <p:cNvPr id="3" name="Content Placeholder 2"/>
          <p:cNvSpPr>
            <a:spLocks noGrp="1"/>
          </p:cNvSpPr>
          <p:nvPr>
            <p:ph idx="1"/>
          </p:nvPr>
        </p:nvSpPr>
        <p:spPr/>
        <p:txBody>
          <a:bodyPr/>
          <a:lstStyle/>
          <a:p>
            <a:pPr marL="0" indent="0">
              <a:buNone/>
            </a:pPr>
            <a:r>
              <a:rPr lang="lv-LV" smtClean="0"/>
              <a:t>Katram marsietim ir trīs rokas un dažas antenas.</a:t>
            </a:r>
            <a:r>
              <a:rPr lang="en-US" smtClean="0"/>
              <a:t> </a:t>
            </a:r>
            <a:r>
              <a:rPr lang="lv-LV" smtClean="0"/>
              <a:t>Visi marsieši sadevās rokās (katrs</a:t>
            </a:r>
            <a:r>
              <a:rPr lang="en-US" smtClean="0"/>
              <a:t> </a:t>
            </a:r>
            <a:r>
              <a:rPr lang="lv-LV" smtClean="0"/>
              <a:t>marsietis</a:t>
            </a:r>
            <a:r>
              <a:rPr lang="en-US" smtClean="0"/>
              <a:t> </a:t>
            </a:r>
            <a:r>
              <a:rPr lang="lv-LV" smtClean="0"/>
              <a:t>sadevās rokās ar 3 citiem marsiešiem tā, ka visas</a:t>
            </a:r>
            <a:r>
              <a:rPr lang="en-US" smtClean="0"/>
              <a:t> </a:t>
            </a:r>
            <a:r>
              <a:rPr lang="lv-LV" smtClean="0"/>
              <a:t>rokas bija aizņemtas). Izrādījās,</a:t>
            </a:r>
            <a:r>
              <a:rPr lang="en-US" smtClean="0"/>
              <a:t> </a:t>
            </a:r>
            <a:r>
              <a:rPr lang="lv-LV" smtClean="0"/>
              <a:t>ka katriem</a:t>
            </a:r>
            <a:r>
              <a:rPr lang="en-US" smtClean="0"/>
              <a:t> </a:t>
            </a:r>
            <a:r>
              <a:rPr lang="lv-LV" smtClean="0"/>
              <a:t>diviem marsiešiem, kas bija sadevuši rokas,</a:t>
            </a:r>
            <a:r>
              <a:rPr lang="en-US" smtClean="0"/>
              <a:t> </a:t>
            </a:r>
            <a:r>
              <a:rPr lang="lv-LV" smtClean="0"/>
              <a:t>antenu skaits atšķīrās tieši 6 reizes.</a:t>
            </a:r>
            <a:r>
              <a:rPr lang="en-US" smtClean="0"/>
              <a:t> </a:t>
            </a:r>
            <a:r>
              <a:rPr lang="lv-LV" smtClean="0"/>
              <a:t>Vai kopējais antenu skaits visiem marsiešiem var būt 2014</a:t>
            </a:r>
            <a:r>
              <a:rPr lang="lv-LV" dirty="0"/>
              <a:t>?</a:t>
            </a:r>
            <a:endParaRPr lang="en-GB" dirty="0"/>
          </a:p>
        </p:txBody>
      </p:sp>
    </p:spTree>
    <p:extLst>
      <p:ext uri="{BB962C8B-B14F-4D97-AF65-F5344CB8AC3E}">
        <p14:creationId xmlns:p14="http://schemas.microsoft.com/office/powerpoint/2010/main" val="2176030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10</a:t>
            </a:r>
            <a:r>
              <a:rPr lang="lv-LV" sz="2800" smtClean="0"/>
              <a:t>.klases </a:t>
            </a:r>
            <a:r>
              <a:rPr lang="en-US" sz="2800" smtClean="0"/>
              <a:t>1</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pt-BR" sz="3600" dirty="0" smtClean="0"/>
                  <a:t>Noteikt, vai virkne  </a:t>
                </a:r>
                <a14:m>
                  <m:oMath xmlns:m="http://schemas.openxmlformats.org/officeDocument/2006/math">
                    <m:sSub>
                      <m:sSubPr>
                        <m:ctrlPr>
                          <a:rPr lang="en-US" sz="4000" b="0" i="1" smtClean="0">
                            <a:latin typeface="Cambria Math"/>
                          </a:rPr>
                        </m:ctrlPr>
                      </m:sSubPr>
                      <m:e>
                        <m:r>
                          <a:rPr lang="en-US" sz="4000" b="0" i="1" smtClean="0">
                            <a:latin typeface="Cambria Math"/>
                          </a:rPr>
                          <m:t>𝑎</m:t>
                        </m:r>
                      </m:e>
                      <m:sub>
                        <m:r>
                          <a:rPr lang="en-US" sz="4000" b="0" i="1" smtClean="0">
                            <a:latin typeface="Cambria Math"/>
                          </a:rPr>
                          <m:t>𝑛</m:t>
                        </m:r>
                      </m:sub>
                    </m:sSub>
                    <m:r>
                      <a:rPr lang="en-US" sz="4000" b="0" i="1" smtClean="0">
                        <a:latin typeface="Cambria Math"/>
                      </a:rPr>
                      <m:t>=</m:t>
                    </m:r>
                    <m:f>
                      <m:fPr>
                        <m:ctrlPr>
                          <a:rPr lang="en-US" sz="4000" b="0" i="1" smtClean="0">
                            <a:latin typeface="Cambria Math"/>
                          </a:rPr>
                        </m:ctrlPr>
                      </m:fPr>
                      <m:num>
                        <m:r>
                          <a:rPr lang="en-US" sz="4000" b="0" i="1" smtClean="0">
                            <a:latin typeface="Cambria Math"/>
                          </a:rPr>
                          <m:t>3</m:t>
                        </m:r>
                        <m:r>
                          <a:rPr lang="en-US" sz="4000" b="0" i="1" smtClean="0">
                            <a:latin typeface="Cambria Math"/>
                          </a:rPr>
                          <m:t>𝑛</m:t>
                        </m:r>
                        <m:r>
                          <a:rPr lang="en-US" sz="4000" b="0" i="1" smtClean="0">
                            <a:latin typeface="Cambria Math"/>
                          </a:rPr>
                          <m:t>+7</m:t>
                        </m:r>
                      </m:num>
                      <m:den>
                        <m:r>
                          <a:rPr lang="en-US" sz="4000" b="0" i="1" smtClean="0">
                            <a:latin typeface="Cambria Math"/>
                          </a:rPr>
                          <m:t>𝑛</m:t>
                        </m:r>
                        <m:r>
                          <a:rPr lang="en-US" sz="4000" b="0" i="1" smtClean="0">
                            <a:latin typeface="Cambria Math"/>
                          </a:rPr>
                          <m:t>+2</m:t>
                        </m:r>
                      </m:den>
                    </m:f>
                  </m:oMath>
                </a14:m>
                <a:r>
                  <a:rPr lang="pt-BR" sz="3600" dirty="0" smtClean="0"/>
                  <a:t>,  </a:t>
                </a:r>
                <a14:m>
                  <m:oMath xmlns:m="http://schemas.openxmlformats.org/officeDocument/2006/math">
                    <m:r>
                      <a:rPr lang="en-US" sz="3600" b="0" i="1" smtClean="0">
                        <a:latin typeface="Cambria Math"/>
                      </a:rPr>
                      <m:t>𝑛</m:t>
                    </m:r>
                  </m:oMath>
                </a14:m>
                <a:r>
                  <a:rPr lang="pt-BR" sz="3600" dirty="0" smtClean="0"/>
                  <a:t>  – naturāls skaitlis, ir augoša vai dilstoša</a:t>
                </a:r>
                <a:r>
                  <a:rPr lang="pt-BR" sz="3600" dirty="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a:stretch>
              </a:blipFill>
            </p:spPr>
            <p:txBody>
              <a:bodyPr/>
              <a:lstStyle/>
              <a:p>
                <a:r>
                  <a:rPr lang="en-GB">
                    <a:noFill/>
                  </a:rPr>
                  <a:t> </a:t>
                </a:r>
              </a:p>
            </p:txBody>
          </p:sp>
        </mc:Fallback>
      </mc:AlternateContent>
    </p:spTree>
    <p:extLst>
      <p:ext uri="{BB962C8B-B14F-4D97-AF65-F5344CB8AC3E}">
        <p14:creationId xmlns:p14="http://schemas.microsoft.com/office/powerpoint/2010/main" val="98045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10</a:t>
            </a:r>
            <a:r>
              <a:rPr lang="lv-LV" sz="2800" smtClean="0"/>
              <a:t>.klases </a:t>
            </a:r>
            <a:r>
              <a:rPr lang="en-US" sz="2800" smtClean="0"/>
              <a:t>2</a:t>
            </a:r>
            <a:r>
              <a:rPr lang="lv-LV" sz="2800" dirty="0" smtClean="0"/>
              <a:t>.uzdevums</a:t>
            </a:r>
            <a:endParaRPr lang="en-GB" sz="2800" dirty="0"/>
          </a:p>
        </p:txBody>
      </p:sp>
      <p:sp>
        <p:nvSpPr>
          <p:cNvPr id="3" name="Content Placeholder 2"/>
          <p:cNvSpPr>
            <a:spLocks noGrp="1"/>
          </p:cNvSpPr>
          <p:nvPr>
            <p:ph idx="1"/>
          </p:nvPr>
        </p:nvSpPr>
        <p:spPr/>
        <p:txBody>
          <a:bodyPr/>
          <a:lstStyle/>
          <a:p>
            <a:pPr marL="0" indent="0">
              <a:buNone/>
            </a:pPr>
            <a:r>
              <a:rPr lang="lv-LV" dirty="0" smtClean="0"/>
              <a:t>Dotas divas paralēlas taisnes. Uz vienas no tām atzīmēti 14 zaļi punkti, uz otras – 14 sarkani punkti. Kādu lielāko skaitu nogriežņu, kuriem viens galapunkts ir zaļš, bet otrs – sarkans, var novilkt tā, lai tie nekrustotos?</a:t>
            </a:r>
            <a:endParaRPr lang="en-US" dirty="0" smtClean="0"/>
          </a:p>
          <a:p>
            <a:pPr marL="0" indent="0">
              <a:buNone/>
            </a:pPr>
            <a:r>
              <a:rPr lang="lv-LV" dirty="0" smtClean="0"/>
              <a:t>Saka, ka nogriežņi krustojas, ja tiem ir kopīgs iekšējais punkts, t.i., ja tiem ir kopīgs tikai galapunkts, tie nekrustojas</a:t>
            </a:r>
            <a:r>
              <a:rPr lang="lv-LV" dirty="0"/>
              <a:t>.</a:t>
            </a:r>
            <a:endParaRPr lang="en-GB" dirty="0"/>
          </a:p>
        </p:txBody>
      </p:sp>
    </p:spTree>
    <p:extLst>
      <p:ext uri="{BB962C8B-B14F-4D97-AF65-F5344CB8AC3E}">
        <p14:creationId xmlns:p14="http://schemas.microsoft.com/office/powerpoint/2010/main" val="1638078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10</a:t>
            </a:r>
            <a:r>
              <a:rPr lang="lv-LV" sz="2800" smtClean="0"/>
              <a:t>.klases </a:t>
            </a:r>
            <a:r>
              <a:rPr lang="en-US" sz="2800" smtClean="0"/>
              <a:t>3</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GB" sz="3600" dirty="0" err="1" smtClean="0"/>
                  <a:t>Aplūkosim</a:t>
                </a:r>
                <a:r>
                  <a:rPr lang="en-GB" sz="3600" dirty="0" smtClean="0"/>
                  <a:t> </a:t>
                </a:r>
                <a:r>
                  <a:rPr lang="en-GB" sz="3600" dirty="0" err="1" smtClean="0"/>
                  <a:t>funkcijas</a:t>
                </a:r>
                <a:r>
                  <a:rPr lang="en-GB" sz="3600" dirty="0" smtClean="0"/>
                  <a:t> </a:t>
                </a:r>
                <a14:m>
                  <m:oMath xmlns:m="http://schemas.openxmlformats.org/officeDocument/2006/math">
                    <m:r>
                      <a:rPr lang="en-US" sz="3600" b="0" i="1" smtClean="0">
                        <a:latin typeface="Cambria Math"/>
                      </a:rPr>
                      <m:t>𝑦</m:t>
                    </m:r>
                    <m:r>
                      <a:rPr lang="en-US" sz="3600" b="0" i="1" smtClean="0">
                        <a:latin typeface="Cambria Math"/>
                      </a:rPr>
                      <m:t>=</m:t>
                    </m:r>
                    <m:sSup>
                      <m:sSupPr>
                        <m:ctrlPr>
                          <a:rPr lang="en-US" sz="3600" b="0" i="1" smtClean="0">
                            <a:latin typeface="Cambria Math"/>
                          </a:rPr>
                        </m:ctrlPr>
                      </m:sSupPr>
                      <m:e>
                        <m:r>
                          <a:rPr lang="en-US" sz="3600" b="0" i="1" smtClean="0">
                            <a:latin typeface="Cambria Math"/>
                          </a:rPr>
                          <m:t>𝑥</m:t>
                        </m:r>
                      </m:e>
                      <m:sup>
                        <m:r>
                          <a:rPr lang="en-US" sz="3600" b="0" i="1" smtClean="0">
                            <a:latin typeface="Cambria Math"/>
                          </a:rPr>
                          <m:t>2</m:t>
                        </m:r>
                      </m:sup>
                    </m:sSup>
                    <m:r>
                      <a:rPr lang="en-US" sz="3600" b="0" i="1" smtClean="0">
                        <a:latin typeface="Cambria Math"/>
                      </a:rPr>
                      <m:t>+</m:t>
                    </m:r>
                    <m:r>
                      <a:rPr lang="en-US" sz="3600" b="0" i="1" smtClean="0">
                        <a:latin typeface="Cambria Math"/>
                      </a:rPr>
                      <m:t>𝑎𝑥</m:t>
                    </m:r>
                    <m:r>
                      <a:rPr lang="en-US" sz="3600" b="0" i="1" smtClean="0">
                        <a:latin typeface="Cambria Math"/>
                      </a:rPr>
                      <m:t>+</m:t>
                    </m:r>
                    <m:r>
                      <a:rPr lang="en-US" sz="3600" b="0" i="1" smtClean="0">
                        <a:latin typeface="Cambria Math"/>
                      </a:rPr>
                      <m:t>𝑏</m:t>
                    </m:r>
                  </m:oMath>
                </a14:m>
                <a:r>
                  <a:rPr lang="en-GB" sz="3600" dirty="0" smtClean="0"/>
                  <a:t>, </a:t>
                </a:r>
                <a:r>
                  <a:rPr lang="en-GB" sz="3600" dirty="0" err="1" smtClean="0"/>
                  <a:t>kur</a:t>
                </a:r>
                <a:r>
                  <a:rPr lang="en-GB" sz="3600" dirty="0" smtClean="0"/>
                  <a:t>  </a:t>
                </a:r>
                <a14:m>
                  <m:oMath xmlns:m="http://schemas.openxmlformats.org/officeDocument/2006/math">
                    <m:r>
                      <a:rPr lang="en-US" sz="3600" b="0" i="1" smtClean="0">
                        <a:latin typeface="Cambria Math"/>
                      </a:rPr>
                      <m:t>𝑎</m:t>
                    </m:r>
                    <m:r>
                      <a:rPr lang="en-US" sz="3600" b="0" i="1" smtClean="0">
                        <a:latin typeface="Cambria Math"/>
                      </a:rPr>
                      <m:t>+2</m:t>
                    </m:r>
                    <m:r>
                      <a:rPr lang="en-US" sz="3600" b="0" i="1" smtClean="0">
                        <a:latin typeface="Cambria Math"/>
                      </a:rPr>
                      <m:t>𝑏</m:t>
                    </m:r>
                    <m:r>
                      <a:rPr lang="en-US" sz="3600" b="0" i="1" smtClean="0">
                        <a:latin typeface="Cambria Math"/>
                      </a:rPr>
                      <m:t>=2014</m:t>
                    </m:r>
                  </m:oMath>
                </a14:m>
                <a:r>
                  <a:rPr lang="en-GB" sz="3600" dirty="0" smtClean="0"/>
                  <a:t>. </a:t>
                </a:r>
                <a:r>
                  <a:rPr lang="en-GB" sz="3600" dirty="0" err="1" smtClean="0"/>
                  <a:t>Pierādīt</a:t>
                </a:r>
                <a:r>
                  <a:rPr lang="en-GB" sz="3600" dirty="0" smtClean="0"/>
                  <a:t>, </a:t>
                </a:r>
                <a:r>
                  <a:rPr lang="en-GB" sz="3600" dirty="0" err="1" smtClean="0"/>
                  <a:t>ka</a:t>
                </a:r>
                <a:r>
                  <a:rPr lang="en-GB" sz="3600" dirty="0" smtClean="0"/>
                  <a:t> visu šādu funkciju grafikiem </a:t>
                </a:r>
                <a:r>
                  <a:rPr lang="en-GB" sz="3600" dirty="0" err="1" smtClean="0"/>
                  <a:t>ir</a:t>
                </a:r>
                <a:r>
                  <a:rPr lang="en-GB" sz="3600" dirty="0" smtClean="0"/>
                  <a:t> </a:t>
                </a:r>
                <a:r>
                  <a:rPr lang="en-GB" sz="3600" dirty="0" err="1" smtClean="0"/>
                  <a:t>kopīgs</a:t>
                </a:r>
                <a:r>
                  <a:rPr lang="en-GB" sz="3600" dirty="0" smtClean="0"/>
                  <a:t> punkts</a:t>
                </a:r>
                <a:r>
                  <a:rPr lang="en-GB" sz="36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1887"/>
                </a:stretch>
              </a:blipFill>
            </p:spPr>
            <p:txBody>
              <a:bodyPr/>
              <a:lstStyle/>
              <a:p>
                <a:r>
                  <a:rPr lang="en-GB">
                    <a:noFill/>
                  </a:rPr>
                  <a:t> </a:t>
                </a:r>
              </a:p>
            </p:txBody>
          </p:sp>
        </mc:Fallback>
      </mc:AlternateContent>
    </p:spTree>
    <p:extLst>
      <p:ext uri="{BB962C8B-B14F-4D97-AF65-F5344CB8AC3E}">
        <p14:creationId xmlns:p14="http://schemas.microsoft.com/office/powerpoint/2010/main" val="1781923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10</a:t>
            </a:r>
            <a:r>
              <a:rPr lang="lv-LV" sz="2800" smtClean="0"/>
              <a:t>.klases </a:t>
            </a:r>
            <a:r>
              <a:rPr lang="en-US" sz="2800" smtClean="0"/>
              <a:t>4</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smtClean="0"/>
              <a:t>Doti septiņi dažādi naturāli skaitļi; katriem diviem no dotajiem skaitļiem aprēķināja to summu. Kāds lielākais skaits no šīm summām var būt pirmskaitļi</a:t>
            </a:r>
            <a:r>
              <a:rPr lang="lv-LV" sz="3600" dirty="0"/>
              <a:t>?</a:t>
            </a:r>
            <a:endParaRPr lang="en-GB" sz="3600" dirty="0"/>
          </a:p>
        </p:txBody>
      </p:sp>
    </p:spTree>
    <p:extLst>
      <p:ext uri="{BB962C8B-B14F-4D97-AF65-F5344CB8AC3E}">
        <p14:creationId xmlns:p14="http://schemas.microsoft.com/office/powerpoint/2010/main" val="49006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smtClean="0"/>
              <a:t>)</a:t>
            </a:r>
            <a:r>
              <a:rPr lang="lv-LV" sz="2800" smtClean="0"/>
              <a:t/>
            </a:r>
            <a:br>
              <a:rPr lang="lv-LV" sz="2800" smtClean="0"/>
            </a:br>
            <a:r>
              <a:rPr lang="lv-LV" sz="2800" smtClean="0"/>
              <a:t>5.klases 3.uzdevums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484784"/>
                <a:ext cx="8229600" cy="4641379"/>
              </a:xfrm>
            </p:spPr>
            <p:txBody>
              <a:bodyPr>
                <a:normAutofit/>
              </a:bodyPr>
              <a:lstStyle/>
              <a:p>
                <a:pPr marL="0" indent="0">
                  <a:buNone/>
                </a:pPr>
                <a:r>
                  <a:rPr lang="lv-LV" sz="2800" dirty="0" smtClean="0"/>
                  <a:t>Taisnstūra </a:t>
                </a:r>
                <a:r>
                  <a:rPr lang="lv-LV" sz="2800" i="1" dirty="0" smtClean="0"/>
                  <a:t>ABCD</a:t>
                </a:r>
                <a:r>
                  <a:rPr lang="lv-LV" sz="2800" dirty="0" smtClean="0"/>
                  <a:t> malu garumi izsakāmi veselos centimetros. Iekrāsotās daļas laukums ir </a:t>
                </a:r>
                <a14:m>
                  <m:oMath xmlns:m="http://schemas.openxmlformats.org/officeDocument/2006/math">
                    <m:sSup>
                      <m:sSupPr>
                        <m:ctrlPr>
                          <a:rPr lang="lv-LV" sz="2800" i="1" dirty="0" smtClean="0">
                            <a:latin typeface="Cambria Math"/>
                          </a:rPr>
                        </m:ctrlPr>
                      </m:sSupPr>
                      <m:e>
                        <m:r>
                          <m:rPr>
                            <m:nor/>
                          </m:rPr>
                          <a:rPr lang="lv-LV" sz="2800" b="0" i="0" dirty="0" smtClean="0">
                            <a:latin typeface="Cambria Math"/>
                          </a:rPr>
                          <m:t>6</m:t>
                        </m:r>
                        <m:r>
                          <m:rPr>
                            <m:nor/>
                          </m:rPr>
                          <a:rPr lang="lv-LV" sz="2800" b="0" i="0" dirty="0" smtClean="0">
                            <a:latin typeface="Cambria Math"/>
                          </a:rPr>
                          <m:t> </m:t>
                        </m:r>
                        <m:r>
                          <m:rPr>
                            <m:nor/>
                          </m:rPr>
                          <a:rPr lang="lv-LV" sz="2800" b="0" i="0" dirty="0" smtClean="0">
                            <a:latin typeface="Cambria Math"/>
                          </a:rPr>
                          <m:t>cm</m:t>
                        </m:r>
                      </m:e>
                      <m:sup>
                        <m:r>
                          <a:rPr lang="lv-LV" sz="2800" b="0" i="1" dirty="0" smtClean="0">
                            <a:latin typeface="Cambria Math"/>
                          </a:rPr>
                          <m:t>2</m:t>
                        </m:r>
                      </m:sup>
                    </m:sSup>
                  </m:oMath>
                </a14:m>
                <a:r>
                  <a:rPr lang="lv-LV" sz="2800" dirty="0" smtClean="0"/>
                  <a:t> </a:t>
                </a:r>
                <a:r>
                  <a:rPr lang="lv-LV" sz="2800" dirty="0" smtClean="0"/>
                  <a:t>(</a:t>
                </a:r>
                <a:r>
                  <a:rPr lang="lv-LV" sz="2800" dirty="0" smtClean="0"/>
                  <a:t>skat. zīmējumu). Nogrieznis </a:t>
                </a:r>
                <a:r>
                  <a:rPr lang="lv-LV" sz="2800" i="1" dirty="0" smtClean="0"/>
                  <a:t>AE</a:t>
                </a:r>
                <a:r>
                  <a:rPr lang="lv-LV" sz="2800" dirty="0" smtClean="0"/>
                  <a:t> ir </a:t>
                </a:r>
                <a14:m>
                  <m:oMath xmlns:m="http://schemas.openxmlformats.org/officeDocument/2006/math">
                    <m:f>
                      <m:fPr>
                        <m:ctrlPr>
                          <a:rPr lang="lv-LV" sz="2800" i="1" dirty="0">
                            <a:latin typeface="Cambria Math"/>
                          </a:rPr>
                        </m:ctrlPr>
                      </m:fPr>
                      <m:num>
                        <m:r>
                          <a:rPr lang="lv-LV" sz="2800" b="0" i="1" dirty="0" smtClean="0">
                            <a:latin typeface="Cambria Math"/>
                          </a:rPr>
                          <m:t>1</m:t>
                        </m:r>
                      </m:num>
                      <m:den>
                        <m:r>
                          <a:rPr lang="lv-LV" sz="2800" b="0" i="1" dirty="0" smtClean="0">
                            <a:latin typeface="Cambria Math"/>
                          </a:rPr>
                          <m:t>3</m:t>
                        </m:r>
                      </m:den>
                    </m:f>
                  </m:oMath>
                </a14:m>
                <a:r>
                  <a:rPr lang="lv-LV" sz="2800" dirty="0" smtClean="0"/>
                  <a:t> no taisnstūra malas </a:t>
                </a:r>
                <a:r>
                  <a:rPr lang="lv-LV" sz="2800" i="1" dirty="0" smtClean="0"/>
                  <a:t>AD</a:t>
                </a:r>
                <a:r>
                  <a:rPr lang="lv-LV" sz="2800" dirty="0" smtClean="0"/>
                  <a:t>. Aprēķini taisnstūra laukumu un perimetru, ja zināms, ka viena taisnstūra mala ir par </a:t>
                </a:r>
                <a14:m>
                  <m:oMath xmlns:m="http://schemas.openxmlformats.org/officeDocument/2006/math">
                    <m:r>
                      <a:rPr lang="lv-LV" sz="2800" b="0" i="1" smtClean="0">
                        <a:latin typeface="Cambria Math"/>
                      </a:rPr>
                      <m:t>5</m:t>
                    </m:r>
                    <m:r>
                      <a:rPr lang="lv-LV" sz="2800" b="0" i="1" smtClean="0">
                        <a:latin typeface="Cambria Math"/>
                      </a:rPr>
                      <m:t> </m:t>
                    </m:r>
                    <m:r>
                      <m:rPr>
                        <m:nor/>
                      </m:rPr>
                      <a:rPr lang="lv-LV" sz="2800" b="0" i="0" smtClean="0">
                        <a:latin typeface="Cambria Math"/>
                      </a:rPr>
                      <m:t>cm</m:t>
                    </m:r>
                    <m:r>
                      <a:rPr lang="lv-LV" sz="2800" b="0" i="1" smtClean="0">
                        <a:latin typeface="Cambria Math"/>
                      </a:rPr>
                      <m:t> </m:t>
                    </m:r>
                  </m:oMath>
                </a14:m>
                <a:r>
                  <a:rPr lang="lv-LV" sz="2800" dirty="0" smtClean="0"/>
                  <a:t>garāka</a:t>
                </a:r>
                <a:r>
                  <a:rPr lang="lv-LV" sz="2800" dirty="0" smtClean="0"/>
                  <a:t> </a:t>
                </a:r>
                <a:r>
                  <a:rPr lang="lv-LV" sz="2800" dirty="0" smtClean="0"/>
                  <a:t>nekā</a:t>
                </a:r>
                <a:r>
                  <a:rPr lang="lv-LV" sz="2800" dirty="0" smtClean="0"/>
                  <a:t> </a:t>
                </a:r>
                <a:r>
                  <a:rPr lang="lv-LV" sz="2800" dirty="0" smtClean="0"/>
                  <a:t>otra</a:t>
                </a:r>
                <a:r>
                  <a:rPr lang="lv-LV" sz="2800" dirty="0" smtClean="0"/>
                  <a:t> </a:t>
                </a:r>
                <a:r>
                  <a:rPr lang="lv-LV" sz="2800" dirty="0" smtClean="0"/>
                  <a:t>mala.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484784"/>
                <a:ext cx="8229600" cy="4641379"/>
              </a:xfrm>
              <a:blipFill rotWithShape="1">
                <a:blip r:embed="rId2"/>
                <a:stretch>
                  <a:fillRect l="-1481" t="-1183" r="-2296"/>
                </a:stretch>
              </a:blipFill>
            </p:spPr>
            <p:txBody>
              <a:bodyPr/>
              <a:lstStyle/>
              <a:p>
                <a:r>
                  <a:rPr lang="en-GB">
                    <a:noFill/>
                  </a:rPr>
                  <a:t> </a:t>
                </a:r>
              </a:p>
            </p:txBody>
          </p:sp>
        </mc:Fallback>
      </mc:AlternateContent>
      <p:sp>
        <p:nvSpPr>
          <p:cNvPr id="4" name="Rectangle 3"/>
          <p:cNvSpPr/>
          <p:nvPr/>
        </p:nvSpPr>
        <p:spPr>
          <a:xfrm>
            <a:off x="4183387" y="4437112"/>
            <a:ext cx="3600400" cy="18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i="1"/>
          </a:p>
        </p:txBody>
      </p:sp>
      <p:sp>
        <p:nvSpPr>
          <p:cNvPr id="5" name="TextBox 4"/>
          <p:cNvSpPr txBox="1"/>
          <p:nvPr/>
        </p:nvSpPr>
        <p:spPr>
          <a:xfrm>
            <a:off x="3849360" y="6165304"/>
            <a:ext cx="362600" cy="461665"/>
          </a:xfrm>
          <a:prstGeom prst="rect">
            <a:avLst/>
          </a:prstGeom>
          <a:noFill/>
        </p:spPr>
        <p:txBody>
          <a:bodyPr wrap="none" rtlCol="0">
            <a:spAutoFit/>
          </a:bodyPr>
          <a:lstStyle/>
          <a:p>
            <a:r>
              <a:rPr lang="lv-LV" sz="2400" i="1" dirty="0" smtClean="0"/>
              <a:t>A</a:t>
            </a:r>
            <a:endParaRPr lang="en-GB" sz="2400" i="1" dirty="0"/>
          </a:p>
        </p:txBody>
      </p:sp>
      <p:sp>
        <p:nvSpPr>
          <p:cNvPr id="6" name="TextBox 5"/>
          <p:cNvSpPr txBox="1"/>
          <p:nvPr/>
        </p:nvSpPr>
        <p:spPr>
          <a:xfrm>
            <a:off x="3849360" y="4149080"/>
            <a:ext cx="362600" cy="461665"/>
          </a:xfrm>
          <a:prstGeom prst="rect">
            <a:avLst/>
          </a:prstGeom>
          <a:noFill/>
        </p:spPr>
        <p:txBody>
          <a:bodyPr wrap="none" rtlCol="0">
            <a:spAutoFit/>
          </a:bodyPr>
          <a:lstStyle/>
          <a:p>
            <a:r>
              <a:rPr lang="lv-LV" sz="2400" i="1" dirty="0" smtClean="0"/>
              <a:t>B</a:t>
            </a:r>
            <a:endParaRPr lang="en-GB" sz="2400" i="1" dirty="0"/>
          </a:p>
        </p:txBody>
      </p:sp>
      <p:sp>
        <p:nvSpPr>
          <p:cNvPr id="7" name="TextBox 6"/>
          <p:cNvSpPr txBox="1"/>
          <p:nvPr/>
        </p:nvSpPr>
        <p:spPr>
          <a:xfrm>
            <a:off x="7740352" y="4191471"/>
            <a:ext cx="348172" cy="461665"/>
          </a:xfrm>
          <a:prstGeom prst="rect">
            <a:avLst/>
          </a:prstGeom>
          <a:noFill/>
        </p:spPr>
        <p:txBody>
          <a:bodyPr wrap="none" rtlCol="0">
            <a:spAutoFit/>
          </a:bodyPr>
          <a:lstStyle/>
          <a:p>
            <a:r>
              <a:rPr lang="lv-LV" sz="2400" i="1" dirty="0"/>
              <a:t>C</a:t>
            </a:r>
            <a:endParaRPr lang="en-GB" sz="2400" i="1" dirty="0"/>
          </a:p>
        </p:txBody>
      </p:sp>
      <p:sp>
        <p:nvSpPr>
          <p:cNvPr id="8" name="TextBox 7"/>
          <p:cNvSpPr txBox="1"/>
          <p:nvPr/>
        </p:nvSpPr>
        <p:spPr>
          <a:xfrm>
            <a:off x="7740352" y="6135687"/>
            <a:ext cx="373820" cy="461665"/>
          </a:xfrm>
          <a:prstGeom prst="rect">
            <a:avLst/>
          </a:prstGeom>
          <a:noFill/>
        </p:spPr>
        <p:txBody>
          <a:bodyPr wrap="none" rtlCol="0">
            <a:spAutoFit/>
          </a:bodyPr>
          <a:lstStyle/>
          <a:p>
            <a:r>
              <a:rPr lang="lv-LV" sz="2400" i="1" dirty="0" smtClean="0"/>
              <a:t>D</a:t>
            </a:r>
            <a:endParaRPr lang="en-GB" sz="2400" i="1" dirty="0"/>
          </a:p>
        </p:txBody>
      </p:sp>
      <p:cxnSp>
        <p:nvCxnSpPr>
          <p:cNvPr id="10" name="Straight Connector 9"/>
          <p:cNvCxnSpPr/>
          <p:nvPr/>
        </p:nvCxnSpPr>
        <p:spPr>
          <a:xfrm>
            <a:off x="4183387" y="4437112"/>
            <a:ext cx="1224136" cy="18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93772" y="6190997"/>
            <a:ext cx="335348" cy="461665"/>
          </a:xfrm>
          <a:prstGeom prst="rect">
            <a:avLst/>
          </a:prstGeom>
          <a:noFill/>
        </p:spPr>
        <p:txBody>
          <a:bodyPr wrap="none" rtlCol="0">
            <a:spAutoFit/>
          </a:bodyPr>
          <a:lstStyle/>
          <a:p>
            <a:r>
              <a:rPr lang="lv-LV" sz="2400" i="1" dirty="0" smtClean="0"/>
              <a:t>E</a:t>
            </a:r>
            <a:endParaRPr lang="en-GB" sz="2400" i="1" dirty="0"/>
          </a:p>
        </p:txBody>
      </p:sp>
      <p:sp>
        <p:nvSpPr>
          <p:cNvPr id="12" name="Isosceles Triangle 11"/>
          <p:cNvSpPr/>
          <p:nvPr/>
        </p:nvSpPr>
        <p:spPr>
          <a:xfrm>
            <a:off x="4183387" y="4437112"/>
            <a:ext cx="1224136" cy="1800200"/>
          </a:xfrm>
          <a:prstGeom prst="triangle">
            <a:avLst>
              <a:gd name="adj" fmla="val 0"/>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i="1"/>
          </a:p>
        </p:txBody>
      </p:sp>
    </p:spTree>
    <p:extLst>
      <p:ext uri="{BB962C8B-B14F-4D97-AF65-F5344CB8AC3E}">
        <p14:creationId xmlns:p14="http://schemas.microsoft.com/office/powerpoint/2010/main" val="19048484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10</a:t>
            </a:r>
            <a:r>
              <a:rPr lang="lv-LV" sz="2800" smtClean="0"/>
              <a:t>.klases </a:t>
            </a:r>
            <a:r>
              <a:rPr lang="en-US" sz="2800" smtClean="0"/>
              <a:t>5</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GB" sz="3600" dirty="0" err="1" smtClean="0"/>
                  <a:t>Uz</a:t>
                </a:r>
                <a:r>
                  <a:rPr lang="en-GB" sz="3600" dirty="0" smtClean="0"/>
                  <a:t> </a:t>
                </a:r>
                <a:r>
                  <a:rPr lang="en-GB" sz="3600" dirty="0" err="1" smtClean="0"/>
                  <a:t>taisnstūra</a:t>
                </a:r>
                <a:r>
                  <a:rPr lang="en-GB" sz="3600" dirty="0" smtClean="0"/>
                  <a:t> </a:t>
                </a:r>
                <a14:m>
                  <m:oMath xmlns:m="http://schemas.openxmlformats.org/officeDocument/2006/math">
                    <m:r>
                      <a:rPr lang="en-US" sz="3600" b="0" i="1" smtClean="0">
                        <a:latin typeface="Cambria Math"/>
                      </a:rPr>
                      <m:t>𝐴𝐵𝐶𝐷</m:t>
                    </m:r>
                  </m:oMath>
                </a14:m>
                <a:r>
                  <a:rPr lang="en-GB" sz="3600" dirty="0" smtClean="0"/>
                  <a:t> diagonāles  </a:t>
                </a:r>
                <a14:m>
                  <m:oMath xmlns:m="http://schemas.openxmlformats.org/officeDocument/2006/math">
                    <m:r>
                      <a:rPr lang="en-US" sz="3600" b="0" i="1" smtClean="0">
                        <a:latin typeface="Cambria Math"/>
                      </a:rPr>
                      <m:t>𝐵𝐷</m:t>
                    </m:r>
                  </m:oMath>
                </a14:m>
                <a:r>
                  <a:rPr lang="en-GB" sz="3600" dirty="0" smtClean="0"/>
                  <a:t> iespējams </a:t>
                </a:r>
                <a:r>
                  <a:rPr lang="en-GB" sz="3600" dirty="0" err="1" smtClean="0"/>
                  <a:t>atrast</a:t>
                </a:r>
                <a:r>
                  <a:rPr lang="en-GB" sz="3600" dirty="0" smtClean="0"/>
                  <a:t> </a:t>
                </a:r>
                <a:r>
                  <a:rPr lang="en-GB" sz="3600" dirty="0" err="1" smtClean="0"/>
                  <a:t>iekšēju</a:t>
                </a:r>
                <a:r>
                  <a:rPr lang="en-GB" sz="3600" dirty="0" smtClean="0"/>
                  <a:t> </a:t>
                </a:r>
                <a:r>
                  <a:rPr lang="en-GB" sz="3600" dirty="0" err="1" smtClean="0"/>
                  <a:t>punktu</a:t>
                </a:r>
                <a:r>
                  <a:rPr lang="en-GB" sz="3600" dirty="0" smtClean="0"/>
                  <a:t> </a:t>
                </a:r>
                <a14:m>
                  <m:oMath xmlns:m="http://schemas.openxmlformats.org/officeDocument/2006/math">
                    <m:r>
                      <a:rPr lang="en-US" sz="3600" b="0" i="1" smtClean="0">
                        <a:latin typeface="Cambria Math"/>
                      </a:rPr>
                      <m:t>𝑃</m:t>
                    </m:r>
                  </m:oMath>
                </a14:m>
                <a:r>
                  <a:rPr lang="en-GB" sz="3600" dirty="0" smtClean="0"/>
                  <a:t> </a:t>
                </a:r>
                <a:r>
                  <a:rPr lang="en-GB" sz="3600" dirty="0" err="1" smtClean="0"/>
                  <a:t>tā</a:t>
                </a:r>
                <a:r>
                  <a:rPr lang="en-GB" sz="3600" dirty="0" smtClean="0"/>
                  <a:t>, </a:t>
                </a:r>
                <a:r>
                  <a:rPr lang="en-GB" sz="3600" dirty="0" err="1" smtClean="0"/>
                  <a:t>ka</a:t>
                </a:r>
                <a:r>
                  <a:rPr lang="en-GB" sz="3600" dirty="0" smtClean="0"/>
                  <a:t> </a:t>
                </a:r>
                <a14:m>
                  <m:oMath xmlns:m="http://schemas.openxmlformats.org/officeDocument/2006/math">
                    <m:r>
                      <m:rPr>
                        <m:nor/>
                      </m:rPr>
                      <a:rPr lang="en-GB" sz="3600"/>
                      <m:t>∠</m:t>
                    </m:r>
                    <m:r>
                      <a:rPr lang="en-US" sz="3600" b="0" i="1" smtClean="0">
                        <a:latin typeface="Cambria Math"/>
                      </a:rPr>
                      <m:t>𝑃𝐴𝐵</m:t>
                    </m:r>
                    <m:r>
                      <a:rPr lang="en-US" sz="3600" b="0" i="1" smtClean="0">
                        <a:latin typeface="Cambria Math"/>
                      </a:rPr>
                      <m:t>=</m:t>
                    </m:r>
                    <m:r>
                      <m:rPr>
                        <m:nor/>
                      </m:rPr>
                      <a:rPr lang="en-GB" sz="3600"/>
                      <m:t>∠</m:t>
                    </m:r>
                    <m:r>
                      <a:rPr lang="en-US" sz="3600" b="0" i="1" smtClean="0">
                        <a:latin typeface="Cambria Math"/>
                      </a:rPr>
                      <m:t>𝑃𝐶𝐵</m:t>
                    </m:r>
                  </m:oMath>
                </a14:m>
                <a:r>
                  <a:rPr lang="en-GB" sz="3600" dirty="0" smtClean="0"/>
                  <a:t>. </a:t>
                </a:r>
                <a:r>
                  <a:rPr lang="en-GB" sz="3600" dirty="0" err="1" smtClean="0"/>
                  <a:t>Pierādīt</a:t>
                </a:r>
                <a:r>
                  <a:rPr lang="en-GB" sz="3600" dirty="0" smtClean="0"/>
                  <a:t>, </a:t>
                </a:r>
                <a:r>
                  <a:rPr lang="en-GB" sz="3600" dirty="0" err="1" smtClean="0"/>
                  <a:t>ka</a:t>
                </a:r>
                <a:r>
                  <a:rPr lang="en-GB" sz="3600" dirty="0" smtClean="0"/>
                  <a:t> </a:t>
                </a:r>
                <a14:m>
                  <m:oMath xmlns:m="http://schemas.openxmlformats.org/officeDocument/2006/math">
                    <m:r>
                      <a:rPr lang="en-US" sz="3600" b="0" i="1" smtClean="0">
                        <a:latin typeface="Cambria Math"/>
                      </a:rPr>
                      <m:t>𝐴𝐵𝐶𝐷</m:t>
                    </m:r>
                  </m:oMath>
                </a14:m>
                <a:r>
                  <a:rPr lang="en-GB" sz="3600" dirty="0" smtClean="0"/>
                  <a:t> </a:t>
                </a:r>
                <a:r>
                  <a:rPr lang="en-GB" sz="3600" dirty="0" err="1" smtClean="0"/>
                  <a:t>ir</a:t>
                </a:r>
                <a:r>
                  <a:rPr lang="en-GB" sz="3600" dirty="0" smtClean="0"/>
                  <a:t> </a:t>
                </a:r>
                <a:r>
                  <a:rPr lang="en-GB" sz="3600" dirty="0" err="1" smtClean="0"/>
                  <a:t>kvadrāts</a:t>
                </a:r>
                <a:r>
                  <a:rPr lang="en-GB" sz="36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GB">
                    <a:noFill/>
                  </a:rPr>
                  <a:t> </a:t>
                </a:r>
              </a:p>
            </p:txBody>
          </p:sp>
        </mc:Fallback>
      </mc:AlternateContent>
    </p:spTree>
    <p:extLst>
      <p:ext uri="{BB962C8B-B14F-4D97-AF65-F5344CB8AC3E}">
        <p14:creationId xmlns:p14="http://schemas.microsoft.com/office/powerpoint/2010/main" val="2176030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11</a:t>
            </a:r>
            <a:r>
              <a:rPr lang="lv-LV" sz="2800" smtClean="0"/>
              <a:t>.klases </a:t>
            </a:r>
            <a:r>
              <a:rPr lang="en-US" sz="2800" smtClean="0"/>
              <a:t>1</a:t>
            </a:r>
            <a:r>
              <a:rPr lang="lv-LV" sz="2800" dirty="0" smtClean="0"/>
              <a:t>.uzdevums</a:t>
            </a:r>
            <a:endParaRPr lang="en-GB" sz="2800" dirty="0"/>
          </a:p>
        </p:txBody>
      </p:sp>
      <p:sp>
        <p:nvSpPr>
          <p:cNvPr id="3" name="Content Placeholder 2"/>
          <p:cNvSpPr>
            <a:spLocks noGrp="1"/>
          </p:cNvSpPr>
          <p:nvPr>
            <p:ph idx="1"/>
          </p:nvPr>
        </p:nvSpPr>
        <p:spPr/>
        <p:txBody>
          <a:bodyPr/>
          <a:lstStyle/>
          <a:p>
            <a:pPr marL="0" indent="0">
              <a:buNone/>
            </a:pPr>
            <a:r>
              <a:rPr lang="lv-LV" dirty="0" smtClean="0"/>
              <a:t>Uz riņķa līnijas atlikti  </a:t>
            </a:r>
            <a:r>
              <a:rPr lang="lv-LV" b="1" dirty="0" smtClean="0"/>
              <a:t>a)</a:t>
            </a:r>
            <a:r>
              <a:rPr lang="lv-LV" dirty="0" smtClean="0"/>
              <a:t> 6;  </a:t>
            </a:r>
            <a:r>
              <a:rPr lang="lv-LV" b="1" dirty="0" smtClean="0"/>
              <a:t>b)</a:t>
            </a:r>
            <a:r>
              <a:rPr lang="lv-LV" dirty="0" smtClean="0"/>
              <a:t> 2014 punkti. Viens no tiem nokrāsots sarkans, bet pārējie – balti. Apskatām visus daudzstūrus, kuriem visas virsotnes ir kādi no nokrāsotajiem punktiem. Kādu daudzstūru ir vairāk – to, kam viena virsotne ir sarkana, vai to, kam visas virsotnes ir baltas</a:t>
            </a:r>
            <a:r>
              <a:rPr lang="lv-LV" dirty="0"/>
              <a:t>?</a:t>
            </a:r>
            <a:endParaRPr lang="en-GB" dirty="0"/>
          </a:p>
        </p:txBody>
      </p:sp>
    </p:spTree>
    <p:extLst>
      <p:ext uri="{BB962C8B-B14F-4D97-AF65-F5344CB8AC3E}">
        <p14:creationId xmlns:p14="http://schemas.microsoft.com/office/powerpoint/2010/main" val="9804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11</a:t>
            </a:r>
            <a:r>
              <a:rPr lang="lv-LV" sz="2800" smtClean="0"/>
              <a:t>.klases </a:t>
            </a:r>
            <a:r>
              <a:rPr lang="en-US" sz="2800" smtClean="0"/>
              <a:t>2</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Skaitļu virknei</a:t>
                </a:r>
                <a:r>
                  <a:rPr lang="en-US" sz="3600" dirty="0" smtClean="0"/>
                  <a:t> </a:t>
                </a:r>
                <a14:m>
                  <m:oMath xmlns:m="http://schemas.openxmlformats.org/officeDocument/2006/math">
                    <m:r>
                      <a:rPr lang="en-US" sz="3600" b="0" i="1" smtClean="0">
                        <a:latin typeface="Cambria Math"/>
                      </a:rPr>
                      <m:t>(</m:t>
                    </m:r>
                    <m:sSub>
                      <m:sSubPr>
                        <m:ctrlPr>
                          <a:rPr lang="en-US" sz="3600" b="0" i="1" smtClean="0">
                            <a:latin typeface="Cambria Math"/>
                          </a:rPr>
                        </m:ctrlPr>
                      </m:sSubPr>
                      <m:e>
                        <m:r>
                          <a:rPr lang="en-US" sz="3600" b="0" i="1" smtClean="0">
                            <a:latin typeface="Cambria Math"/>
                          </a:rPr>
                          <m:t>𝑎</m:t>
                        </m:r>
                      </m:e>
                      <m:sub>
                        <m:r>
                          <a:rPr lang="en-US" sz="3600" b="0" i="1" smtClean="0">
                            <a:latin typeface="Cambria Math"/>
                          </a:rPr>
                          <m:t>𝑖</m:t>
                        </m:r>
                      </m:sub>
                    </m:sSub>
                    <m:r>
                      <a:rPr lang="en-US" sz="3600" b="0" i="1" smtClean="0">
                        <a:latin typeface="Cambria Math"/>
                      </a:rPr>
                      <m:t>)</m:t>
                    </m:r>
                  </m:oMath>
                </a14:m>
                <a:r>
                  <a:rPr lang="lv-LV" sz="3600" dirty="0" smtClean="0"/>
                  <a:t> visiem </a:t>
                </a:r>
                <a14:m>
                  <m:oMath xmlns:m="http://schemas.openxmlformats.org/officeDocument/2006/math">
                    <m:r>
                      <a:rPr lang="en-US" sz="3600" b="0" i="1" smtClean="0">
                        <a:latin typeface="Cambria Math"/>
                      </a:rPr>
                      <m:t>𝑛</m:t>
                    </m:r>
                    <m:r>
                      <a:rPr lang="en-US" sz="3600" b="0" i="1" smtClean="0">
                        <a:latin typeface="Cambria Math"/>
                      </a:rPr>
                      <m:t>&gt;1</m:t>
                    </m:r>
                  </m:oMath>
                </a14:m>
                <a:r>
                  <a:rPr lang="lv-LV" sz="3600" dirty="0" smtClean="0"/>
                  <a:t> ir spēkā sakarība</a:t>
                </a:r>
                <a:r>
                  <a:rPr lang="en-US" sz="3600" dirty="0" smtClean="0"/>
                  <a:t> </a:t>
                </a:r>
                <a14:m>
                  <m:oMath xmlns:m="http://schemas.openxmlformats.org/officeDocument/2006/math">
                    <m:sSub>
                      <m:sSubPr>
                        <m:ctrlPr>
                          <a:rPr lang="en-US" sz="3600" i="1" smtClean="0">
                            <a:latin typeface="Cambria Math"/>
                          </a:rPr>
                        </m:ctrlPr>
                      </m:sSubPr>
                      <m:e>
                        <m:r>
                          <a:rPr lang="en-US" sz="3600" b="0" i="1" smtClean="0">
                            <a:latin typeface="Cambria Math"/>
                          </a:rPr>
                          <m:t>𝑎</m:t>
                        </m:r>
                      </m:e>
                      <m:sub>
                        <m:r>
                          <a:rPr lang="en-US" sz="3600" b="0" i="1" smtClean="0">
                            <a:latin typeface="Cambria Math"/>
                          </a:rPr>
                          <m:t>1</m:t>
                        </m:r>
                      </m:sub>
                    </m:sSub>
                    <m:r>
                      <a:rPr lang="en-US" sz="3600" b="0" i="1" smtClean="0">
                        <a:latin typeface="Cambria Math"/>
                      </a:rPr>
                      <m:t>+</m:t>
                    </m:r>
                    <m:sSub>
                      <m:sSubPr>
                        <m:ctrlPr>
                          <a:rPr lang="en-US" sz="3600" b="0" i="1" smtClean="0">
                            <a:latin typeface="Cambria Math"/>
                          </a:rPr>
                        </m:ctrlPr>
                      </m:sSubPr>
                      <m:e>
                        <m:r>
                          <a:rPr lang="en-US" sz="3600" b="0" i="1" smtClean="0">
                            <a:latin typeface="Cambria Math"/>
                          </a:rPr>
                          <m:t>𝑎</m:t>
                        </m:r>
                      </m:e>
                      <m:sub>
                        <m:r>
                          <a:rPr lang="en-US" sz="3600" b="0" i="1" smtClean="0">
                            <a:latin typeface="Cambria Math"/>
                          </a:rPr>
                          <m:t>2</m:t>
                        </m:r>
                      </m:sub>
                    </m:sSub>
                    <m:r>
                      <a:rPr lang="en-US" sz="3600" b="0" i="1" smtClean="0">
                        <a:latin typeface="Cambria Math"/>
                      </a:rPr>
                      <m:t>+</m:t>
                    </m:r>
                    <m:r>
                      <a:rPr lang="en-US" sz="3600" b="0" i="1" smtClean="0">
                        <a:latin typeface="Cambria Math"/>
                        <a:ea typeface="Cambria Math"/>
                      </a:rPr>
                      <m:t>⋯+</m:t>
                    </m:r>
                    <m:sSub>
                      <m:sSubPr>
                        <m:ctrlPr>
                          <a:rPr lang="en-US" sz="3600" b="0" i="1" smtClean="0">
                            <a:latin typeface="Cambria Math"/>
                            <a:ea typeface="Cambria Math"/>
                          </a:rPr>
                        </m:ctrlPr>
                      </m:sSubPr>
                      <m:e>
                        <m:r>
                          <a:rPr lang="en-US" sz="3600" b="0" i="1" smtClean="0">
                            <a:latin typeface="Cambria Math"/>
                            <a:ea typeface="Cambria Math"/>
                          </a:rPr>
                          <m:t>𝑎</m:t>
                        </m:r>
                      </m:e>
                      <m:sub>
                        <m:r>
                          <a:rPr lang="en-US" sz="3600" b="0" i="1" smtClean="0">
                            <a:latin typeface="Cambria Math"/>
                            <a:ea typeface="Cambria Math"/>
                          </a:rPr>
                          <m:t>𝑛</m:t>
                        </m:r>
                      </m:sub>
                    </m:sSub>
                    <m:r>
                      <a:rPr lang="en-US" sz="3600" b="0" i="1" smtClean="0">
                        <a:latin typeface="Cambria Math"/>
                        <a:ea typeface="Cambria Math"/>
                      </a:rPr>
                      <m:t>=</m:t>
                    </m:r>
                    <m:sSup>
                      <m:sSupPr>
                        <m:ctrlPr>
                          <a:rPr lang="en-US" sz="3600" b="0" i="1" smtClean="0">
                            <a:latin typeface="Cambria Math"/>
                            <a:ea typeface="Cambria Math"/>
                          </a:rPr>
                        </m:ctrlPr>
                      </m:sSupPr>
                      <m:e>
                        <m:r>
                          <a:rPr lang="en-US" sz="3600" b="0" i="1" smtClean="0">
                            <a:latin typeface="Cambria Math"/>
                            <a:ea typeface="Cambria Math"/>
                          </a:rPr>
                          <m:t>𝑛</m:t>
                        </m:r>
                      </m:e>
                      <m:sup>
                        <m:r>
                          <a:rPr lang="en-US" sz="3600" b="0" i="1" smtClean="0">
                            <a:latin typeface="Cambria Math"/>
                            <a:ea typeface="Cambria Math"/>
                          </a:rPr>
                          <m:t>2</m:t>
                        </m:r>
                      </m:sup>
                    </m:sSup>
                    <m:sSub>
                      <m:sSubPr>
                        <m:ctrlPr>
                          <a:rPr lang="en-US" sz="3600" b="0" i="1" smtClean="0">
                            <a:latin typeface="Cambria Math"/>
                            <a:ea typeface="Cambria Math"/>
                          </a:rPr>
                        </m:ctrlPr>
                      </m:sSubPr>
                      <m:e>
                        <m:r>
                          <a:rPr lang="en-US" sz="3600" b="0" i="1" smtClean="0">
                            <a:latin typeface="Cambria Math"/>
                            <a:ea typeface="Cambria Math"/>
                          </a:rPr>
                          <m:t>𝑎</m:t>
                        </m:r>
                      </m:e>
                      <m:sub>
                        <m:r>
                          <a:rPr lang="en-US" sz="3600" b="0" i="1" smtClean="0">
                            <a:latin typeface="Cambria Math"/>
                            <a:ea typeface="Cambria Math"/>
                          </a:rPr>
                          <m:t>𝑛</m:t>
                        </m:r>
                      </m:sub>
                    </m:sSub>
                  </m:oMath>
                </a14:m>
                <a:r>
                  <a:rPr lang="en-US" sz="3600" dirty="0" smtClean="0"/>
                  <a:t>. </a:t>
                </a:r>
                <a:r>
                  <a:rPr lang="lv-LV" sz="3600" dirty="0" smtClean="0"/>
                  <a:t>Aprēķināt</a:t>
                </a:r>
                <a:r>
                  <a:rPr lang="en-US" sz="3600" dirty="0" smtClean="0"/>
                  <a:t> </a:t>
                </a:r>
                <a14:m>
                  <m:oMath xmlns:m="http://schemas.openxmlformats.org/officeDocument/2006/math">
                    <m:sSub>
                      <m:sSubPr>
                        <m:ctrlPr>
                          <a:rPr lang="en-US" sz="3600" i="1" smtClean="0">
                            <a:latin typeface="Cambria Math"/>
                          </a:rPr>
                        </m:ctrlPr>
                      </m:sSubPr>
                      <m:e>
                        <m:r>
                          <a:rPr lang="en-US" sz="3600" b="0" i="1" smtClean="0">
                            <a:latin typeface="Cambria Math"/>
                          </a:rPr>
                          <m:t>𝑎</m:t>
                        </m:r>
                      </m:e>
                      <m:sub>
                        <m:r>
                          <a:rPr lang="en-US" sz="3600" b="0" i="1" smtClean="0">
                            <a:latin typeface="Cambria Math"/>
                          </a:rPr>
                          <m:t>50</m:t>
                        </m:r>
                      </m:sub>
                    </m:sSub>
                  </m:oMath>
                </a14:m>
                <a:r>
                  <a:rPr lang="en-US" sz="3600" dirty="0" smtClean="0"/>
                  <a:t>, ja </a:t>
                </a:r>
                <a:r>
                  <a:rPr lang="lv-LV" sz="3600" dirty="0" smtClean="0"/>
                  <a:t>zināms, ka </a:t>
                </a:r>
                <a14:m>
                  <m:oMath xmlns:m="http://schemas.openxmlformats.org/officeDocument/2006/math">
                    <m:sSub>
                      <m:sSubPr>
                        <m:ctrlPr>
                          <a:rPr lang="lv-LV" sz="3600" i="1" smtClean="0">
                            <a:latin typeface="Cambria Math"/>
                          </a:rPr>
                        </m:ctrlPr>
                      </m:sSubPr>
                      <m:e>
                        <m:r>
                          <a:rPr lang="en-US" sz="3600" b="0" i="1" smtClean="0">
                            <a:latin typeface="Cambria Math"/>
                          </a:rPr>
                          <m:t>𝑎</m:t>
                        </m:r>
                      </m:e>
                      <m:sub>
                        <m:r>
                          <a:rPr lang="en-US" sz="3600" b="0" i="1" smtClean="0">
                            <a:latin typeface="Cambria Math"/>
                          </a:rPr>
                          <m:t>1</m:t>
                        </m:r>
                      </m:sub>
                    </m:sSub>
                    <m:r>
                      <a:rPr lang="en-US" sz="3600" b="0" i="1" smtClean="0">
                        <a:latin typeface="Cambria Math"/>
                      </a:rPr>
                      <m:t>=1000</m:t>
                    </m:r>
                  </m:oMath>
                </a14:m>
                <a:r>
                  <a:rPr lang="lv-LV" sz="3600" dirty="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GB">
                    <a:noFill/>
                  </a:rPr>
                  <a:t> </a:t>
                </a:r>
              </a:p>
            </p:txBody>
          </p:sp>
        </mc:Fallback>
      </mc:AlternateContent>
    </p:spTree>
    <p:extLst>
      <p:ext uri="{BB962C8B-B14F-4D97-AF65-F5344CB8AC3E}">
        <p14:creationId xmlns:p14="http://schemas.microsoft.com/office/powerpoint/2010/main" val="1638078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11</a:t>
            </a:r>
            <a:r>
              <a:rPr lang="lv-LV" sz="2800" smtClean="0"/>
              <a:t>.klases </a:t>
            </a:r>
            <a:r>
              <a:rPr lang="en-US" sz="2800" smtClean="0"/>
              <a:t>3</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smtClean="0"/>
                  <a:t>Ap šaurleņķu trijstūri </a:t>
                </a:r>
                <a14:m>
                  <m:oMath xmlns:m="http://schemas.openxmlformats.org/officeDocument/2006/math">
                    <m:r>
                      <a:rPr lang="en-US" sz="3600" b="0" i="1" smtClean="0">
                        <a:latin typeface="Cambria Math"/>
                      </a:rPr>
                      <m:t>𝐴𝐵𝐶</m:t>
                    </m:r>
                  </m:oMath>
                </a14:m>
                <a:r>
                  <a:rPr lang="lv-LV" sz="3600" dirty="0" smtClean="0"/>
                  <a:t> </a:t>
                </a:r>
                <a:r>
                  <a:rPr lang="lv-LV" sz="3600" smtClean="0"/>
                  <a:t>apvilkta</a:t>
                </a:r>
                <a:r>
                  <a:rPr lang="lv-LV" sz="3600" dirty="0" smtClean="0"/>
                  <a:t> </a:t>
                </a:r>
                <a:r>
                  <a:rPr lang="lv-LV" sz="3600" smtClean="0"/>
                  <a:t>riņķa</a:t>
                </a:r>
                <a:r>
                  <a:rPr lang="lv-LV" sz="3600" dirty="0" smtClean="0"/>
                  <a:t> </a:t>
                </a:r>
                <a:r>
                  <a:rPr lang="lv-LV" sz="3600" smtClean="0"/>
                  <a:t>līnija.</a:t>
                </a:r>
                <a:r>
                  <a:rPr lang="en-US" sz="3600" smtClean="0"/>
                  <a:t> </a:t>
                </a:r>
                <a:r>
                  <a:rPr lang="lv-LV" sz="3600" smtClean="0"/>
                  <a:t>Loka </a:t>
                </a:r>
                <a14:m>
                  <m:oMath xmlns:m="http://schemas.openxmlformats.org/officeDocument/2006/math">
                    <m:r>
                      <a:rPr lang="en-US" sz="3600" b="0" i="1" smtClean="0">
                        <a:latin typeface="Cambria Math"/>
                      </a:rPr>
                      <m:t>𝐴𝐵</m:t>
                    </m:r>
                  </m:oMath>
                </a14:m>
                <a:r>
                  <a:rPr lang="lv-LV" sz="3600" dirty="0" smtClean="0"/>
                  <a:t> </a:t>
                </a:r>
                <a:r>
                  <a:rPr lang="lv-LV" sz="3600"/>
                  <a:t>(</a:t>
                </a:r>
                <a:r>
                  <a:rPr lang="lv-LV" sz="3600" smtClean="0"/>
                  <a:t>kuram nepieder punkts </a:t>
                </a:r>
                <a14:m>
                  <m:oMath xmlns:m="http://schemas.openxmlformats.org/officeDocument/2006/math">
                    <m:r>
                      <a:rPr lang="en-US" sz="3600" b="0" i="1" smtClean="0">
                        <a:latin typeface="Cambria Math"/>
                      </a:rPr>
                      <m:t>𝐶</m:t>
                    </m:r>
                  </m:oMath>
                </a14:m>
                <a:r>
                  <a:rPr lang="lv-LV" sz="3600" smtClean="0"/>
                  <a:t>)</a:t>
                </a:r>
                <a:r>
                  <a:rPr lang="en-US" sz="3600" dirty="0" smtClean="0"/>
                  <a:t> </a:t>
                </a:r>
                <a:r>
                  <a:rPr lang="lv-LV" sz="3600" smtClean="0"/>
                  <a:t>viduspunkts ir </a:t>
                </a:r>
                <a14:m>
                  <m:oMath xmlns:m="http://schemas.openxmlformats.org/officeDocument/2006/math">
                    <m:r>
                      <a:rPr lang="en-US" sz="3600" b="0" i="1" smtClean="0">
                        <a:latin typeface="Cambria Math"/>
                      </a:rPr>
                      <m:t>𝑁</m:t>
                    </m:r>
                  </m:oMath>
                </a14:m>
                <a:r>
                  <a:rPr lang="lv-LV" sz="3600" smtClean="0"/>
                  <a:t>,</a:t>
                </a:r>
                <a:r>
                  <a:rPr lang="lv-LV" sz="3600" dirty="0" smtClean="0"/>
                  <a:t> </a:t>
                </a:r>
                <a:r>
                  <a:rPr lang="lv-LV" sz="3600" smtClean="0"/>
                  <a:t>bet loka </a:t>
                </a:r>
                <a14:m>
                  <m:oMath xmlns:m="http://schemas.openxmlformats.org/officeDocument/2006/math">
                    <m:r>
                      <a:rPr lang="en-US" sz="3600" b="0" i="1" smtClean="0">
                        <a:latin typeface="Cambria Math"/>
                      </a:rPr>
                      <m:t>𝐴𝐶</m:t>
                    </m:r>
                  </m:oMath>
                </a14:m>
                <a:r>
                  <a:rPr lang="lv-LV" sz="3600" dirty="0" smtClean="0"/>
                  <a:t> </a:t>
                </a:r>
                <a:r>
                  <a:rPr lang="lv-LV" sz="3600"/>
                  <a:t>(</a:t>
                </a:r>
                <a:r>
                  <a:rPr lang="lv-LV" sz="3600" smtClean="0"/>
                  <a:t>kuram nepieder punkts </a:t>
                </a:r>
                <a14:m>
                  <m:oMath xmlns:m="http://schemas.openxmlformats.org/officeDocument/2006/math">
                    <m:r>
                      <a:rPr lang="en-US" sz="3600" b="0" i="1" dirty="0" smtClean="0">
                        <a:latin typeface="Cambria Math"/>
                      </a:rPr>
                      <m:t>𝐵</m:t>
                    </m:r>
                  </m:oMath>
                </a14:m>
                <a:r>
                  <a:rPr lang="lv-LV" sz="3600" smtClean="0"/>
                  <a:t>)</a:t>
                </a:r>
                <a:r>
                  <a:rPr lang="en-US" sz="3600" dirty="0" smtClean="0"/>
                  <a:t> </a:t>
                </a:r>
                <a:r>
                  <a:rPr lang="lv-LV" sz="3600" smtClean="0"/>
                  <a:t>viduspunkts ir </a:t>
                </a:r>
                <a14:m>
                  <m:oMath xmlns:m="http://schemas.openxmlformats.org/officeDocument/2006/math">
                    <m:r>
                      <a:rPr lang="lv-LV" sz="3600" i="1" dirty="0" smtClean="0">
                        <a:latin typeface="Cambria Math"/>
                      </a:rPr>
                      <m:t>𝑀</m:t>
                    </m:r>
                  </m:oMath>
                </a14:m>
                <a:r>
                  <a:rPr lang="lv-LV" sz="3600" dirty="0" smtClean="0"/>
                  <a:t>. Nogrieznis </a:t>
                </a:r>
                <a14:m>
                  <m:oMath xmlns:m="http://schemas.openxmlformats.org/officeDocument/2006/math">
                    <m:r>
                      <a:rPr lang="lv-LV" sz="3600" i="1" dirty="0" smtClean="0">
                        <a:latin typeface="Cambria Math"/>
                      </a:rPr>
                      <m:t>𝑁𝑀</m:t>
                    </m:r>
                  </m:oMath>
                </a14:m>
                <a:r>
                  <a:rPr lang="en-US" sz="3600" dirty="0" smtClean="0"/>
                  <a:t> </a:t>
                </a:r>
                <a:r>
                  <a:rPr lang="lv-LV" sz="3600" dirty="0" smtClean="0"/>
                  <a:t>krusto malu </a:t>
                </a:r>
                <a14:m>
                  <m:oMath xmlns:m="http://schemas.openxmlformats.org/officeDocument/2006/math">
                    <m:r>
                      <a:rPr lang="lv-LV" sz="3600" i="1" dirty="0" smtClean="0">
                        <a:latin typeface="Cambria Math"/>
                      </a:rPr>
                      <m:t>𝐴𝐵</m:t>
                    </m:r>
                  </m:oMath>
                </a14:m>
                <a:r>
                  <a:rPr lang="lv-LV" sz="3600" dirty="0" smtClean="0"/>
                  <a:t> </a:t>
                </a:r>
                <a:r>
                  <a:rPr lang="lv-LV" sz="3600" dirty="0"/>
                  <a:t>punktā</a:t>
                </a:r>
                <a:r>
                  <a:rPr lang="lv-LV" sz="3600" dirty="0" smtClean="0"/>
                  <a:t> </a:t>
                </a:r>
                <a14:m>
                  <m:oMath xmlns:m="http://schemas.openxmlformats.org/officeDocument/2006/math">
                    <m:r>
                      <a:rPr lang="lv-LV" sz="3600" i="1" dirty="0" smtClean="0">
                        <a:latin typeface="Cambria Math"/>
                      </a:rPr>
                      <m:t>𝐾</m:t>
                    </m:r>
                  </m:oMath>
                </a14:m>
                <a:r>
                  <a:rPr lang="lv-LV" sz="3600" dirty="0" smtClean="0"/>
                  <a:t>. Trijstūrī </a:t>
                </a:r>
                <a14:m>
                  <m:oMath xmlns:m="http://schemas.openxmlformats.org/officeDocument/2006/math">
                    <m:r>
                      <a:rPr lang="lv-LV" sz="3600" i="1" dirty="0" smtClean="0">
                        <a:latin typeface="Cambria Math"/>
                      </a:rPr>
                      <m:t>𝐴𝐵𝐶</m:t>
                    </m:r>
                  </m:oMath>
                </a14:m>
                <a:r>
                  <a:rPr lang="lv-LV" sz="3600" dirty="0" smtClean="0"/>
                  <a:t> ievilktās riņķa līnijas centrs ir punktā </a:t>
                </a:r>
                <a14:m>
                  <m:oMath xmlns:m="http://schemas.openxmlformats.org/officeDocument/2006/math">
                    <m:r>
                      <a:rPr lang="lv-LV" sz="3600" i="1" dirty="0" smtClean="0">
                        <a:latin typeface="Cambria Math"/>
                      </a:rPr>
                      <m:t>𝑂</m:t>
                    </m:r>
                  </m:oMath>
                </a14:m>
                <a:r>
                  <a:rPr lang="lv-LV" sz="3600" smtClean="0"/>
                  <a:t>.</a:t>
                </a:r>
                <a:r>
                  <a:rPr lang="lv-LV" sz="3600" dirty="0" smtClean="0"/>
                  <a:t> </a:t>
                </a:r>
                <a:r>
                  <a:rPr lang="lv-LV" sz="3600" smtClean="0"/>
                  <a:t>Pierādīt,</a:t>
                </a:r>
                <a:r>
                  <a:rPr lang="en-US" sz="3600" smtClean="0"/>
                  <a:t> </a:t>
                </a:r>
                <a:r>
                  <a:rPr lang="lv-LV" sz="3600" smtClean="0"/>
                  <a:t>ka  </a:t>
                </a:r>
                <a14:m>
                  <m:oMath xmlns:m="http://schemas.openxmlformats.org/officeDocument/2006/math">
                    <m:r>
                      <a:rPr lang="en-US" sz="3600" b="0" i="1" smtClean="0">
                        <a:latin typeface="Cambria Math"/>
                      </a:rPr>
                      <m:t>𝑂𝐾</m:t>
                    </m:r>
                    <m:r>
                      <m:rPr>
                        <m:nor/>
                      </m:rPr>
                      <a:rPr lang="en-GB" sz="3600"/>
                      <m:t>∥</m:t>
                    </m:r>
                    <m:r>
                      <a:rPr lang="en-US" sz="3600" b="0" i="1" smtClean="0">
                        <a:latin typeface="Cambria Math"/>
                      </a:rPr>
                      <m:t>𝐴𝐶</m:t>
                    </m:r>
                  </m:oMath>
                </a14:m>
                <a:r>
                  <a:rPr lang="en-US" sz="3600" dirty="0" smtClean="0"/>
                  <a:t> </a:t>
                </a:r>
                <a:r>
                  <a:rPr lang="lv-LV" sz="3600" dirty="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296"/>
                </a:stretch>
              </a:blipFill>
            </p:spPr>
            <p:txBody>
              <a:bodyPr/>
              <a:lstStyle/>
              <a:p>
                <a:r>
                  <a:rPr lang="en-GB">
                    <a:noFill/>
                  </a:rPr>
                  <a:t> </a:t>
                </a:r>
              </a:p>
            </p:txBody>
          </p:sp>
        </mc:Fallback>
      </mc:AlternateContent>
    </p:spTree>
    <p:extLst>
      <p:ext uri="{BB962C8B-B14F-4D97-AF65-F5344CB8AC3E}">
        <p14:creationId xmlns:p14="http://schemas.microsoft.com/office/powerpoint/2010/main" val="1781923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11</a:t>
            </a:r>
            <a:r>
              <a:rPr lang="lv-LV" sz="2800" smtClean="0"/>
              <a:t>.klases </a:t>
            </a:r>
            <a:r>
              <a:rPr lang="en-US" sz="2800" smtClean="0"/>
              <a:t>4</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smtClean="0"/>
              <a:t>Doti 99 naturāli skaitļi. Zināms, ka nav tāda skaitļa, ar ko dalītos visi šie skaitļi, un ka jebkuru 50 skaitļu reizinājums dalās ar atlikušo 49 skaitļu reizinājumu. Pierādīt, ka visu 99 skaitļu reizinājums ir naturāla skaitļa kvadrāts</a:t>
            </a:r>
            <a:r>
              <a:rPr lang="lv-LV" sz="3600" dirty="0"/>
              <a:t>.</a:t>
            </a:r>
            <a:endParaRPr lang="en-GB" sz="3600" dirty="0"/>
          </a:p>
        </p:txBody>
      </p:sp>
    </p:spTree>
    <p:extLst>
      <p:ext uri="{BB962C8B-B14F-4D97-AF65-F5344CB8AC3E}">
        <p14:creationId xmlns:p14="http://schemas.microsoft.com/office/powerpoint/2010/main" val="490063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11</a:t>
            </a:r>
            <a:r>
              <a:rPr lang="lv-LV" sz="2800" smtClean="0"/>
              <a:t>.klases </a:t>
            </a:r>
            <a:r>
              <a:rPr lang="en-US" sz="2800" smtClean="0"/>
              <a:t>5</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en-GB" sz="4000" dirty="0" err="1" smtClean="0"/>
              <a:t>Pierādīt</a:t>
            </a:r>
            <a:r>
              <a:rPr lang="en-GB" sz="4000" dirty="0" smtClean="0"/>
              <a:t>, </a:t>
            </a:r>
            <a:r>
              <a:rPr lang="en-GB" sz="4000" dirty="0" err="1" smtClean="0"/>
              <a:t>ka</a:t>
            </a:r>
            <a:r>
              <a:rPr lang="en-GB" sz="4000" dirty="0" smtClean="0"/>
              <a:t> </a:t>
            </a:r>
            <a:r>
              <a:rPr lang="en-GB" sz="4000" dirty="0" err="1" smtClean="0"/>
              <a:t>izliektu</a:t>
            </a:r>
            <a:r>
              <a:rPr lang="en-GB" sz="4000" dirty="0" smtClean="0"/>
              <a:t> 2014-stūri </a:t>
            </a:r>
            <a:r>
              <a:rPr lang="en-GB" sz="4000" dirty="0" err="1" smtClean="0"/>
              <a:t>nevar</a:t>
            </a:r>
            <a:r>
              <a:rPr lang="en-GB" sz="4000" dirty="0" smtClean="0"/>
              <a:t> </a:t>
            </a:r>
            <a:r>
              <a:rPr lang="en-GB" sz="4000" dirty="0" err="1" smtClean="0"/>
              <a:t>sadalīt</a:t>
            </a:r>
            <a:r>
              <a:rPr lang="en-GB" sz="4000" dirty="0" smtClean="0"/>
              <a:t> 167 </a:t>
            </a:r>
            <a:r>
              <a:rPr lang="en-GB" sz="4000" dirty="0" err="1" smtClean="0"/>
              <a:t>izliektos</a:t>
            </a:r>
            <a:r>
              <a:rPr lang="en-GB" sz="4000" dirty="0" smtClean="0"/>
              <a:t> 14-stūros</a:t>
            </a:r>
            <a:r>
              <a:rPr lang="en-GB" sz="4000" dirty="0"/>
              <a:t>!</a:t>
            </a:r>
          </a:p>
        </p:txBody>
      </p:sp>
    </p:spTree>
    <p:extLst>
      <p:ext uri="{BB962C8B-B14F-4D97-AF65-F5344CB8AC3E}">
        <p14:creationId xmlns:p14="http://schemas.microsoft.com/office/powerpoint/2010/main" val="2176030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12</a:t>
            </a:r>
            <a:r>
              <a:rPr lang="lv-LV" sz="2800" smtClean="0"/>
              <a:t>.klases </a:t>
            </a:r>
            <a:r>
              <a:rPr lang="en-US" sz="2800" smtClean="0"/>
              <a:t>1</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fr-FR" sz="3600" smtClean="0"/>
                  <a:t>Atrisināt nevienādību  </a:t>
                </a:r>
                <a14:m>
                  <m:oMath xmlns:m="http://schemas.openxmlformats.org/officeDocument/2006/math">
                    <m:sSup>
                      <m:sSupPr>
                        <m:ctrlPr>
                          <a:rPr lang="fr-FR" sz="3600" i="1" smtClean="0">
                            <a:latin typeface="Cambria Math"/>
                          </a:rPr>
                        </m:ctrlPr>
                      </m:sSupPr>
                      <m:e>
                        <m:r>
                          <a:rPr lang="en-US" sz="3600" b="0" i="1" smtClean="0">
                            <a:latin typeface="Cambria Math"/>
                          </a:rPr>
                          <m:t>9</m:t>
                        </m:r>
                      </m:e>
                      <m:sup>
                        <m:r>
                          <a:rPr lang="en-US" sz="3600" b="0" i="1" smtClean="0">
                            <a:latin typeface="Cambria Math"/>
                          </a:rPr>
                          <m:t>𝑥</m:t>
                        </m:r>
                      </m:sup>
                    </m:sSup>
                    <m:r>
                      <a:rPr lang="en-US" sz="3600" b="0" i="1" smtClean="0">
                        <a:latin typeface="Cambria Math"/>
                      </a:rPr>
                      <m:t>−2</m:t>
                    </m:r>
                    <m:r>
                      <a:rPr lang="en-US" sz="3600" b="0" i="1" smtClean="0">
                        <a:latin typeface="Cambria Math"/>
                        <a:ea typeface="Cambria Math"/>
                      </a:rPr>
                      <m:t>∙</m:t>
                    </m:r>
                    <m:sSup>
                      <m:sSupPr>
                        <m:ctrlPr>
                          <a:rPr lang="en-US" sz="3600" b="0" i="1" smtClean="0">
                            <a:latin typeface="Cambria Math"/>
                            <a:ea typeface="Cambria Math"/>
                          </a:rPr>
                        </m:ctrlPr>
                      </m:sSupPr>
                      <m:e>
                        <m:r>
                          <a:rPr lang="en-US" sz="3600" b="0" i="1" smtClean="0">
                            <a:latin typeface="Cambria Math"/>
                            <a:ea typeface="Cambria Math"/>
                          </a:rPr>
                          <m:t>3</m:t>
                        </m:r>
                      </m:e>
                      <m:sup>
                        <m:r>
                          <a:rPr lang="en-US" sz="3600" b="0" i="1" smtClean="0">
                            <a:latin typeface="Cambria Math"/>
                            <a:ea typeface="Cambria Math"/>
                          </a:rPr>
                          <m:t>𝑥</m:t>
                        </m:r>
                      </m:sup>
                    </m:sSup>
                    <m:r>
                      <a:rPr lang="en-US" sz="3600" b="0" i="1" smtClean="0">
                        <a:latin typeface="Cambria Math"/>
                        <a:ea typeface="Cambria Math"/>
                      </a:rPr>
                      <m:t>−3≤0</m:t>
                    </m:r>
                  </m:oMath>
                </a14:m>
                <a:r>
                  <a:rPr lang="en-GB" sz="3600" dirty="0" smtClean="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1778"/>
                </a:stretch>
              </a:blipFill>
            </p:spPr>
            <p:txBody>
              <a:bodyPr/>
              <a:lstStyle/>
              <a:p>
                <a:r>
                  <a:rPr lang="en-GB">
                    <a:noFill/>
                  </a:rPr>
                  <a:t> </a:t>
                </a:r>
              </a:p>
            </p:txBody>
          </p:sp>
        </mc:Fallback>
      </mc:AlternateContent>
    </p:spTree>
    <p:extLst>
      <p:ext uri="{BB962C8B-B14F-4D97-AF65-F5344CB8AC3E}">
        <p14:creationId xmlns:p14="http://schemas.microsoft.com/office/powerpoint/2010/main" val="98045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12</a:t>
            </a:r>
            <a:r>
              <a:rPr lang="lv-LV" sz="2800" smtClean="0"/>
              <a:t>.klases </a:t>
            </a:r>
            <a:r>
              <a:rPr lang="en-US" sz="2800" smtClean="0"/>
              <a:t>2</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lv-LV" dirty="0" smtClean="0"/>
                  <a:t>Caur trijstūra </a:t>
                </a:r>
                <a14:m>
                  <m:oMath xmlns:m="http://schemas.openxmlformats.org/officeDocument/2006/math">
                    <m:r>
                      <a:rPr lang="lv-LV" i="1" dirty="0" smtClean="0">
                        <a:latin typeface="Cambria Math"/>
                      </a:rPr>
                      <m:t>𝐴𝐵𝐶</m:t>
                    </m:r>
                  </m:oMath>
                </a14:m>
                <a:r>
                  <a:rPr lang="lv-LV" dirty="0" smtClean="0"/>
                  <a:t> </a:t>
                </a:r>
                <a:r>
                  <a:rPr lang="lv-LV" dirty="0"/>
                  <a:t>malas</a:t>
                </a:r>
                <a:r>
                  <a:rPr lang="lv-LV" dirty="0" smtClean="0"/>
                  <a:t> </a:t>
                </a:r>
                <a14:m>
                  <m:oMath xmlns:m="http://schemas.openxmlformats.org/officeDocument/2006/math">
                    <m:r>
                      <a:rPr lang="lv-LV" i="1" dirty="0" smtClean="0">
                        <a:latin typeface="Cambria Math"/>
                      </a:rPr>
                      <m:t>𝐴𝐵</m:t>
                    </m:r>
                  </m:oMath>
                </a14:m>
                <a:r>
                  <a:rPr lang="lv-LV" dirty="0" smtClean="0"/>
                  <a:t> iekšēju punktu </a:t>
                </a:r>
                <a14:m>
                  <m:oMath xmlns:m="http://schemas.openxmlformats.org/officeDocument/2006/math">
                    <m:r>
                      <a:rPr lang="lv-LV" i="1" dirty="0" smtClean="0">
                        <a:latin typeface="Cambria Math"/>
                      </a:rPr>
                      <m:t>𝑃</m:t>
                    </m:r>
                  </m:oMath>
                </a14:m>
                <a:r>
                  <a:rPr lang="lv-LV" dirty="0" smtClean="0"/>
                  <a:t> novilkta taisne, kas ir paralēla </a:t>
                </a:r>
                <a14:m>
                  <m:oMath xmlns:m="http://schemas.openxmlformats.org/officeDocument/2006/math">
                    <m:r>
                      <a:rPr lang="lv-LV" i="1" dirty="0" smtClean="0">
                        <a:latin typeface="Cambria Math"/>
                      </a:rPr>
                      <m:t>𝐵𝐶</m:t>
                    </m:r>
                  </m:oMath>
                </a14:m>
                <a:r>
                  <a:rPr lang="lv-LV" dirty="0" smtClean="0"/>
                  <a:t> un krusto</a:t>
                </a:r>
                <a:r>
                  <a:rPr lang="lv-LV" dirty="0" smtClean="0"/>
                  <a:t> </a:t>
                </a:r>
                <a14:m>
                  <m:oMath xmlns:m="http://schemas.openxmlformats.org/officeDocument/2006/math">
                    <m:r>
                      <a:rPr lang="lv-LV" i="1" dirty="0" smtClean="0">
                        <a:latin typeface="Cambria Math"/>
                        <a:ea typeface="Cambria Math"/>
                      </a:rPr>
                      <m:t>∆</m:t>
                    </m:r>
                    <m:r>
                      <a:rPr lang="lv-LV" i="1" dirty="0" smtClean="0">
                        <a:latin typeface="Cambria Math"/>
                      </a:rPr>
                      <m:t>𝐴𝐵𝐶</m:t>
                    </m:r>
                  </m:oMath>
                </a14:m>
                <a:r>
                  <a:rPr lang="lv-LV" dirty="0" smtClean="0"/>
                  <a:t> apvilkto riņķa līniju punktos </a:t>
                </a:r>
                <a14:m>
                  <m:oMath xmlns:m="http://schemas.openxmlformats.org/officeDocument/2006/math">
                    <m:r>
                      <a:rPr lang="lv-LV" i="1" dirty="0" smtClean="0">
                        <a:latin typeface="Cambria Math"/>
                      </a:rPr>
                      <m:t>𝑀</m:t>
                    </m:r>
                  </m:oMath>
                </a14:m>
                <a:r>
                  <a:rPr lang="lv-LV" dirty="0" smtClean="0"/>
                  <a:t> </a:t>
                </a:r>
                <a:r>
                  <a:rPr lang="lv-LV" dirty="0"/>
                  <a:t>un</a:t>
                </a:r>
                <a:r>
                  <a:rPr lang="lv-LV" dirty="0" smtClean="0"/>
                  <a:t> </a:t>
                </a:r>
                <a14:m>
                  <m:oMath xmlns:m="http://schemas.openxmlformats.org/officeDocument/2006/math">
                    <m:r>
                      <a:rPr lang="lv-LV" i="1" dirty="0" smtClean="0">
                        <a:latin typeface="Cambria Math"/>
                      </a:rPr>
                      <m:t>𝑁</m:t>
                    </m:r>
                  </m:oMath>
                </a14:m>
                <a:r>
                  <a:rPr lang="lv-LV" dirty="0" smtClean="0"/>
                  <a:t> </a:t>
                </a:r>
                <a:r>
                  <a:rPr lang="lv-LV" dirty="0"/>
                  <a:t>(</a:t>
                </a:r>
                <a14:m>
                  <m:oMath xmlns:m="http://schemas.openxmlformats.org/officeDocument/2006/math">
                    <m:r>
                      <a:rPr lang="lv-LV" i="1" dirty="0" smtClean="0">
                        <a:latin typeface="Cambria Math"/>
                      </a:rPr>
                      <m:t>𝑀</m:t>
                    </m:r>
                  </m:oMath>
                </a14:m>
                <a:r>
                  <a:rPr lang="lv-LV" dirty="0" smtClean="0"/>
                  <a:t> atrodas uz īsākā loka </a:t>
                </a:r>
                <a14:m>
                  <m:oMath xmlns:m="http://schemas.openxmlformats.org/officeDocument/2006/math">
                    <m:r>
                      <a:rPr lang="lv-LV" i="1" dirty="0" smtClean="0">
                        <a:latin typeface="Cambria Math"/>
                      </a:rPr>
                      <m:t>𝐴𝐵</m:t>
                    </m:r>
                  </m:oMath>
                </a14:m>
                <a:r>
                  <a:rPr lang="lv-LV" dirty="0" smtClean="0"/>
                  <a:t>, bet </a:t>
                </a:r>
                <a14:m>
                  <m:oMath xmlns:m="http://schemas.openxmlformats.org/officeDocument/2006/math">
                    <m:r>
                      <a:rPr lang="lv-LV" i="1" dirty="0" smtClean="0">
                        <a:latin typeface="Cambria Math"/>
                      </a:rPr>
                      <m:t>𝑁</m:t>
                    </m:r>
                  </m:oMath>
                </a14:m>
                <a:r>
                  <a:rPr lang="lv-LV" dirty="0" smtClean="0"/>
                  <a:t> – uz īsākā loka </a:t>
                </a:r>
                <a14:m>
                  <m:oMath xmlns:m="http://schemas.openxmlformats.org/officeDocument/2006/math">
                    <m:r>
                      <a:rPr lang="lv-LV" i="1" dirty="0" smtClean="0">
                        <a:latin typeface="Cambria Math"/>
                      </a:rPr>
                      <m:t>𝐴𝐶</m:t>
                    </m:r>
                  </m:oMath>
                </a14:m>
                <a:r>
                  <a:rPr lang="lv-LV" dirty="0"/>
                  <a:t>).</a:t>
                </a:r>
                <a:r>
                  <a:rPr lang="lv-LV" dirty="0" smtClean="0"/>
                  <a:t> </a:t>
                </a:r>
                <a14:m>
                  <m:oMath xmlns:m="http://schemas.openxmlformats.org/officeDocument/2006/math">
                    <m:r>
                      <a:rPr lang="lv-LV" i="1" dirty="0" smtClean="0">
                        <a:latin typeface="Cambria Math"/>
                      </a:rPr>
                      <m:t>𝑀𝐶</m:t>
                    </m:r>
                  </m:oMath>
                </a14:m>
                <a:r>
                  <a:rPr lang="lv-LV" dirty="0" smtClean="0"/>
                  <a:t> </a:t>
                </a:r>
                <a:r>
                  <a:rPr lang="lv-LV" dirty="0"/>
                  <a:t>krusto</a:t>
                </a:r>
                <a:r>
                  <a:rPr lang="lv-LV" dirty="0" smtClean="0"/>
                  <a:t> </a:t>
                </a:r>
                <a14:m>
                  <m:oMath xmlns:m="http://schemas.openxmlformats.org/officeDocument/2006/math">
                    <m:r>
                      <a:rPr lang="lv-LV" i="1" dirty="0" smtClean="0">
                        <a:latin typeface="Cambria Math"/>
                      </a:rPr>
                      <m:t>𝐴𝐵</m:t>
                    </m:r>
                  </m:oMath>
                </a14:m>
                <a:r>
                  <a:rPr lang="lv-LV" dirty="0" smtClean="0"/>
                  <a:t> punkt ā </a:t>
                </a:r>
                <a14:m>
                  <m:oMath xmlns:m="http://schemas.openxmlformats.org/officeDocument/2006/math">
                    <m:r>
                      <a:rPr lang="lv-LV" i="1" dirty="0" smtClean="0">
                        <a:latin typeface="Cambria Math"/>
                      </a:rPr>
                      <m:t>𝑄</m:t>
                    </m:r>
                  </m:oMath>
                </a14:m>
                <a:r>
                  <a:rPr lang="lv-LV" dirty="0" smtClean="0"/>
                  <a:t>. Pierādīt, ka </a:t>
                </a:r>
                <a14:m>
                  <m:oMath xmlns:m="http://schemas.openxmlformats.org/officeDocument/2006/math">
                    <m:r>
                      <a:rPr lang="lv-LV" i="1" dirty="0" smtClean="0">
                        <a:latin typeface="Cambria Math"/>
                      </a:rPr>
                      <m:t>𝑁𝑄</m:t>
                    </m:r>
                  </m:oMath>
                </a14:m>
                <a:r>
                  <a:rPr lang="lv-LV" dirty="0" smtClean="0"/>
                  <a:t> iet caur trijstūriem </a:t>
                </a:r>
                <a14:m>
                  <m:oMath xmlns:m="http://schemas.openxmlformats.org/officeDocument/2006/math">
                    <m:r>
                      <a:rPr lang="lv-LV" i="1" dirty="0" smtClean="0">
                        <a:latin typeface="Cambria Math"/>
                      </a:rPr>
                      <m:t>𝐴𝑀𝑄</m:t>
                    </m:r>
                  </m:oMath>
                </a14:m>
                <a:r>
                  <a:rPr lang="lv-LV" dirty="0" smtClean="0"/>
                  <a:t> </a:t>
                </a:r>
                <a:r>
                  <a:rPr lang="lv-LV" dirty="0"/>
                  <a:t>un</a:t>
                </a:r>
                <a:r>
                  <a:rPr lang="lv-LV" dirty="0" smtClean="0"/>
                  <a:t> </a:t>
                </a:r>
                <a14:m>
                  <m:oMath xmlns:m="http://schemas.openxmlformats.org/officeDocument/2006/math">
                    <m:r>
                      <a:rPr lang="lv-LV" i="1" dirty="0" smtClean="0">
                        <a:latin typeface="Cambria Math"/>
                      </a:rPr>
                      <m:t>𝐴𝑃𝑁</m:t>
                    </m:r>
                  </m:oMath>
                </a14:m>
                <a:r>
                  <a:rPr lang="lv-LV" dirty="0" smtClean="0"/>
                  <a:t> apvilkto riņķa līniju krustpunktu</a:t>
                </a:r>
                <a:r>
                  <a:rPr lang="lv-LV" dirty="0"/>
                  <a:t>!</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a:stretch>
              </a:blipFill>
            </p:spPr>
            <p:txBody>
              <a:bodyPr/>
              <a:lstStyle/>
              <a:p>
                <a:r>
                  <a:rPr lang="en-GB">
                    <a:noFill/>
                  </a:rPr>
                  <a:t> </a:t>
                </a:r>
              </a:p>
            </p:txBody>
          </p:sp>
        </mc:Fallback>
      </mc:AlternateContent>
    </p:spTree>
    <p:extLst>
      <p:ext uri="{BB962C8B-B14F-4D97-AF65-F5344CB8AC3E}">
        <p14:creationId xmlns:p14="http://schemas.microsoft.com/office/powerpoint/2010/main" val="1638078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12</a:t>
            </a:r>
            <a:r>
              <a:rPr lang="lv-LV" sz="2800" smtClean="0"/>
              <a:t>.klases </a:t>
            </a:r>
            <a:r>
              <a:rPr lang="en-US" sz="2800" smtClean="0"/>
              <a:t>3</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4000" smtClean="0"/>
                  <a:t>Atrast visus pirmskaitļus </a:t>
                </a:r>
                <a14:m>
                  <m:oMath xmlns:m="http://schemas.openxmlformats.org/officeDocument/2006/math">
                    <m:r>
                      <a:rPr lang="lv-LV" sz="4000" i="1" dirty="0" smtClean="0">
                        <a:latin typeface="Cambria Math"/>
                      </a:rPr>
                      <m:t>𝑝</m:t>
                    </m:r>
                  </m:oMath>
                </a14:m>
                <a:r>
                  <a:rPr lang="lv-LV" sz="4000" smtClean="0"/>
                  <a:t>,</a:t>
                </a:r>
                <a:r>
                  <a:rPr lang="lv-LV" sz="4000" dirty="0" smtClean="0"/>
                  <a:t> </a:t>
                </a:r>
                <a:r>
                  <a:rPr lang="lv-LV" sz="4000" smtClean="0"/>
                  <a:t>kuriem  </a:t>
                </a:r>
                <a14:m>
                  <m:oMath xmlns:m="http://schemas.openxmlformats.org/officeDocument/2006/math">
                    <m:sSup>
                      <m:sSupPr>
                        <m:ctrlPr>
                          <a:rPr lang="lv-LV" sz="4000" i="1" smtClean="0">
                            <a:latin typeface="Cambria Math"/>
                          </a:rPr>
                        </m:ctrlPr>
                      </m:sSupPr>
                      <m:e>
                        <m:r>
                          <a:rPr lang="en-US" sz="4000" b="0" i="1" smtClean="0">
                            <a:latin typeface="Cambria Math"/>
                          </a:rPr>
                          <m:t>𝑝</m:t>
                        </m:r>
                      </m:e>
                      <m:sup>
                        <m:r>
                          <a:rPr lang="en-US" sz="4000" b="0" i="1" smtClean="0">
                            <a:latin typeface="Cambria Math"/>
                          </a:rPr>
                          <m:t>4</m:t>
                        </m:r>
                      </m:sup>
                    </m:sSup>
                    <m:r>
                      <a:rPr lang="en-US" sz="4000" b="0" i="1" smtClean="0">
                        <a:latin typeface="Cambria Math"/>
                      </a:rPr>
                      <m:t>−6</m:t>
                    </m:r>
                  </m:oMath>
                </a14:m>
                <a:r>
                  <a:rPr lang="en-US" sz="4000" dirty="0" smtClean="0"/>
                  <a:t> </a:t>
                </a:r>
                <a:r>
                  <a:rPr lang="lv-LV" sz="4000" dirty="0" smtClean="0"/>
                  <a:t>arī ir pirmskaitlis</a:t>
                </a:r>
                <a:r>
                  <a:rPr lang="lv-LV" sz="4000" dirty="0"/>
                  <a:t>!</a:t>
                </a:r>
                <a:endParaRPr lang="en-GB" sz="4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593" t="-2426"/>
                </a:stretch>
              </a:blipFill>
            </p:spPr>
            <p:txBody>
              <a:bodyPr/>
              <a:lstStyle/>
              <a:p>
                <a:r>
                  <a:rPr lang="en-GB">
                    <a:noFill/>
                  </a:rPr>
                  <a:t> </a:t>
                </a:r>
              </a:p>
            </p:txBody>
          </p:sp>
        </mc:Fallback>
      </mc:AlternateContent>
    </p:spTree>
    <p:extLst>
      <p:ext uri="{BB962C8B-B14F-4D97-AF65-F5344CB8AC3E}">
        <p14:creationId xmlns:p14="http://schemas.microsoft.com/office/powerpoint/2010/main" val="1781923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12</a:t>
            </a:r>
            <a:r>
              <a:rPr lang="lv-LV" sz="2800" smtClean="0"/>
              <a:t>.klases </a:t>
            </a:r>
            <a:r>
              <a:rPr lang="en-US" sz="2800" smtClean="0"/>
              <a:t>4</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smtClean="0"/>
              <a:t>Vai kvadrātu ar malas garumu 10 var noklāt ar 25 „krustiņiem” (skat. zīmējumu), kuri sastāv no 5 kvadrātiem ar malas garumu 1? „Krustiņi” drīkst pārklāties, kā arī iziet  ārpus dotā kvadrāta malām</a:t>
            </a:r>
            <a:r>
              <a:rPr lang="lv-LV" sz="3600" dirty="0"/>
              <a:t>.</a:t>
            </a:r>
            <a:endParaRPr lang="en-GB"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0304" y="4077072"/>
            <a:ext cx="1872208" cy="1872208"/>
          </a:xfrm>
          <a:prstGeom prst="rect">
            <a:avLst/>
          </a:prstGeom>
        </p:spPr>
      </p:pic>
    </p:spTree>
    <p:extLst>
      <p:ext uri="{BB962C8B-B14F-4D97-AF65-F5344CB8AC3E}">
        <p14:creationId xmlns:p14="http://schemas.microsoft.com/office/powerpoint/2010/main" val="49006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smtClean="0"/>
              <a:t>)</a:t>
            </a:r>
            <a:r>
              <a:rPr lang="lv-LV" sz="2800" smtClean="0"/>
              <a:t/>
            </a:r>
            <a:br>
              <a:rPr lang="lv-LV" sz="2800" smtClean="0"/>
            </a:br>
            <a:r>
              <a:rPr lang="lv-LV" sz="2800" smtClean="0"/>
              <a:t>5.klases 4.uzdevums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dirty="0" smtClean="0"/>
              <a:t>Kvadrāts sastāv no 8x8 vienādām kvadrātiskām rūtiņām. Tas sagriezts daļās tā, ka griezumi iet pa rūtiņu robežām. Kāds lielākais skaits daļu var būt tādas kā zīmējumā attēlotā figūra (figūras var būt pagrieztas jebkurā stāvoklī)? </a:t>
            </a:r>
            <a:endParaRPr lang="lv-LV" dirty="0" smtClean="0"/>
          </a:p>
        </p:txBody>
      </p:sp>
      <p:grpSp>
        <p:nvGrpSpPr>
          <p:cNvPr id="9" name="Group 8"/>
          <p:cNvGrpSpPr/>
          <p:nvPr/>
        </p:nvGrpSpPr>
        <p:grpSpPr>
          <a:xfrm>
            <a:off x="6300192" y="4005064"/>
            <a:ext cx="1512168" cy="1512168"/>
            <a:chOff x="6300192" y="4005064"/>
            <a:chExt cx="1512168" cy="1512168"/>
          </a:xfrm>
        </p:grpSpPr>
        <p:sp>
          <p:nvSpPr>
            <p:cNvPr id="4" name="Rectangle 3"/>
            <p:cNvSpPr/>
            <p:nvPr/>
          </p:nvSpPr>
          <p:spPr>
            <a:xfrm>
              <a:off x="6300192" y="4005064"/>
              <a:ext cx="50405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300192" y="4509120"/>
              <a:ext cx="50405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300192" y="5013176"/>
              <a:ext cx="50405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804248" y="5013176"/>
              <a:ext cx="50405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308304" y="5013176"/>
              <a:ext cx="50405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904848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12</a:t>
            </a:r>
            <a:r>
              <a:rPr lang="lv-LV" sz="2800" smtClean="0"/>
              <a:t>.klases </a:t>
            </a:r>
            <a:r>
              <a:rPr lang="en-US" sz="2800" smtClean="0"/>
              <a:t>5</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lv-LV" smtClean="0"/>
                  <a:t>Funkcija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𝑅</m:t>
                    </m:r>
                    <m:r>
                      <a:rPr lang="en-US" b="0" i="1" smtClean="0">
                        <a:latin typeface="Cambria Math"/>
                        <a:ea typeface="Cambria Math"/>
                      </a:rPr>
                      <m:t>→</m:t>
                    </m:r>
                    <m:r>
                      <a:rPr lang="en-US" b="0" i="1" smtClean="0">
                        <a:latin typeface="Cambria Math"/>
                        <a:ea typeface="Cambria Math"/>
                      </a:rPr>
                      <m:t>𝑅</m:t>
                    </m:r>
                  </m:oMath>
                </a14:m>
                <a:r>
                  <a:rPr lang="lv-LV" dirty="0" smtClean="0"/>
                  <a:t> </a:t>
                </a:r>
                <a:r>
                  <a:rPr lang="lv-LV" smtClean="0"/>
                  <a:t>definēta</a:t>
                </a:r>
                <a:r>
                  <a:rPr lang="lv-LV" dirty="0" smtClean="0"/>
                  <a:t> </a:t>
                </a:r>
                <a:r>
                  <a:rPr lang="lv-LV" smtClean="0"/>
                  <a:t>visiem</a:t>
                </a:r>
                <a:r>
                  <a:rPr lang="lv-LV" dirty="0" smtClean="0"/>
                  <a:t> </a:t>
                </a:r>
                <a:r>
                  <a:rPr lang="lv-LV" smtClean="0"/>
                  <a:t>reāliem</a:t>
                </a:r>
                <a:r>
                  <a:rPr lang="en-US" dirty="0" smtClean="0"/>
                  <a:t> </a:t>
                </a:r>
                <a:r>
                  <a:rPr lang="lv-LV" smtClean="0"/>
                  <a:t>skaitļiem</a:t>
                </a:r>
                <a:r>
                  <a:rPr lang="lv-LV" dirty="0" smtClean="0"/>
                  <a:t> </a:t>
                </a:r>
                <a:r>
                  <a:rPr lang="lv-LV" smtClean="0"/>
                  <a:t>un</a:t>
                </a:r>
                <a:r>
                  <a:rPr lang="lv-LV" dirty="0" smtClean="0"/>
                  <a:t> </a:t>
                </a:r>
                <a:r>
                  <a:rPr lang="lv-LV" smtClean="0"/>
                  <a:t>pieņem</a:t>
                </a:r>
                <a:r>
                  <a:rPr lang="lv-LV" dirty="0" smtClean="0"/>
                  <a:t> </a:t>
                </a:r>
                <a:r>
                  <a:rPr lang="lv-LV" smtClean="0"/>
                  <a:t>reālas</a:t>
                </a:r>
                <a:r>
                  <a:rPr lang="lv-LV" dirty="0" smtClean="0"/>
                  <a:t> </a:t>
                </a:r>
                <a:r>
                  <a:rPr lang="lv-LV" smtClean="0"/>
                  <a:t>vērtības. Visiem</a:t>
                </a:r>
                <a:r>
                  <a:rPr lang="en-US" smtClean="0"/>
                  <a:t> </a:t>
                </a:r>
                <a:r>
                  <a:rPr lang="lv-LV" dirty="0" smtClean="0"/>
                  <a:t>reāliem skaitļiem </a:t>
                </a:r>
                <a14:m>
                  <m:oMath xmlns:m="http://schemas.openxmlformats.org/officeDocument/2006/math">
                    <m:r>
                      <a:rPr lang="lv-LV" i="1" dirty="0" smtClean="0">
                        <a:latin typeface="Cambria Math"/>
                      </a:rPr>
                      <m:t>𝑎</m:t>
                    </m:r>
                  </m:oMath>
                </a14:m>
                <a:r>
                  <a:rPr lang="lv-LV" dirty="0" smtClean="0"/>
                  <a:t> </a:t>
                </a:r>
                <a:r>
                  <a:rPr lang="lv-LV" dirty="0"/>
                  <a:t>un</a:t>
                </a:r>
                <a:r>
                  <a:rPr lang="lv-LV" dirty="0" smtClean="0"/>
                  <a:t> </a:t>
                </a:r>
                <a14:m>
                  <m:oMath xmlns:m="http://schemas.openxmlformats.org/officeDocument/2006/math">
                    <m:r>
                      <a:rPr lang="lv-LV" i="1" dirty="0" smtClean="0">
                        <a:latin typeface="Cambria Math"/>
                      </a:rPr>
                      <m:t>𝑏</m:t>
                    </m:r>
                  </m:oMath>
                </a14:m>
                <a:r>
                  <a:rPr lang="lv-LV" dirty="0" smtClean="0"/>
                  <a:t> izpildās</a:t>
                </a:r>
                <a:endParaRPr lang="en-US" dirty="0" smtClean="0"/>
              </a:p>
              <a:p>
                <a:pPr marL="0" indent="0" algn="ctr">
                  <a:buNone/>
                </a:pPr>
                <a14:m>
                  <m:oMath xmlns:m="http://schemas.openxmlformats.org/officeDocument/2006/math">
                    <m:r>
                      <a:rPr lang="en-US" b="0" i="1" smtClean="0">
                        <a:latin typeface="Cambria Math"/>
                      </a:rPr>
                      <m:t>2</m:t>
                    </m:r>
                    <m:r>
                      <a:rPr lang="en-US" b="0" i="1" smtClean="0">
                        <a:latin typeface="Cambria Math"/>
                      </a:rPr>
                      <m:t>𝑓</m:t>
                    </m:r>
                    <m:d>
                      <m:dPr>
                        <m:ctrlPr>
                          <a:rPr lang="en-US" b="0" i="1" smtClean="0">
                            <a:latin typeface="Cambria Math"/>
                          </a:rPr>
                        </m:ctrlPr>
                      </m:dPr>
                      <m:e>
                        <m:r>
                          <a:rPr lang="en-US" b="0" i="1" smtClean="0">
                            <a:latin typeface="Cambria Math"/>
                          </a:rPr>
                          <m:t>𝑎</m:t>
                        </m:r>
                      </m:e>
                    </m:d>
                    <m:r>
                      <a:rPr lang="en-US" b="0" i="1" smtClean="0">
                        <a:latin typeface="Cambria Math"/>
                        <a:ea typeface="Cambria Math"/>
                      </a:rPr>
                      <m:t>≤</m:t>
                    </m:r>
                    <m:r>
                      <a:rPr lang="en-US" b="0" i="1" smtClean="0">
                        <a:latin typeface="Cambria Math"/>
                        <a:ea typeface="Cambria Math"/>
                      </a:rPr>
                      <m:t>𝑓</m:t>
                    </m:r>
                    <m:d>
                      <m:dPr>
                        <m:ctrlPr>
                          <a:rPr lang="en-US" b="0" i="1" smtClean="0">
                            <a:latin typeface="Cambria Math"/>
                            <a:ea typeface="Cambria Math"/>
                          </a:rPr>
                        </m:ctrlPr>
                      </m:dPr>
                      <m:e>
                        <m:r>
                          <a:rPr lang="en-US" b="0" i="1" smtClean="0">
                            <a:latin typeface="Cambria Math"/>
                            <a:ea typeface="Cambria Math"/>
                          </a:rPr>
                          <m:t>𝑏</m:t>
                        </m:r>
                      </m:e>
                    </m:d>
                    <m:r>
                      <a:rPr lang="en-US" b="0" i="1" smtClean="0">
                        <a:latin typeface="Cambria Math"/>
                        <a:ea typeface="Cambria Math"/>
                      </a:rPr>
                      <m:t>+</m:t>
                    </m:r>
                    <m:r>
                      <a:rPr lang="en-US" b="0" i="1" smtClean="0">
                        <a:latin typeface="Cambria Math"/>
                        <a:ea typeface="Cambria Math"/>
                      </a:rPr>
                      <m:t>𝑓</m:t>
                    </m:r>
                    <m:r>
                      <a:rPr lang="en-US" b="0" i="1" smtClean="0">
                        <a:latin typeface="Cambria Math"/>
                        <a:ea typeface="Cambria Math"/>
                      </a:rPr>
                      <m:t>(2</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m:t>
                    </m:r>
                  </m:oMath>
                </a14:m>
                <a:r>
                  <a:rPr lang="en-GB" dirty="0" smtClean="0"/>
                  <a:t>.</a:t>
                </a:r>
              </a:p>
              <a:p>
                <a:pPr marL="0" indent="0">
                  <a:buNone/>
                </a:pPr>
                <a:r>
                  <a:rPr lang="en-GB" smtClean="0"/>
                  <a:t>Vai tiesa, ka visiem reāliem  </a:t>
                </a:r>
                <a14:m>
                  <m:oMath xmlns:m="http://schemas.openxmlformats.org/officeDocument/2006/math">
                    <m:r>
                      <a:rPr lang="en-GB" i="1" dirty="0" smtClean="0">
                        <a:latin typeface="Cambria Math"/>
                      </a:rPr>
                      <m:t>𝑎</m:t>
                    </m:r>
                  </m:oMath>
                </a14:m>
                <a:r>
                  <a:rPr lang="en-GB" dirty="0" smtClean="0"/>
                  <a:t>,  </a:t>
                </a:r>
                <a14:m>
                  <m:oMath xmlns:m="http://schemas.openxmlformats.org/officeDocument/2006/math">
                    <m:r>
                      <a:rPr lang="en-GB" i="1" dirty="0" smtClean="0">
                        <a:latin typeface="Cambria Math"/>
                      </a:rPr>
                      <m:t>𝑏</m:t>
                    </m:r>
                  </m:oMath>
                </a14:m>
                <a:r>
                  <a:rPr lang="en-GB" dirty="0" smtClean="0"/>
                  <a:t> un </a:t>
                </a:r>
                <a14:m>
                  <m:oMath xmlns:m="http://schemas.openxmlformats.org/officeDocument/2006/math">
                    <m:r>
                      <a:rPr lang="en-GB" i="1" dirty="0" smtClean="0">
                        <a:latin typeface="Cambria Math"/>
                      </a:rPr>
                      <m:t>𝑐</m:t>
                    </m:r>
                  </m:oMath>
                </a14:m>
                <a:r>
                  <a:rPr lang="en-GB" dirty="0" smtClean="0"/>
                  <a:t> izpildās</a:t>
                </a:r>
              </a:p>
              <a:p>
                <a:pPr marL="0" indent="0" algn="ctr">
                  <a:buNone/>
                </a:pPr>
                <a14:m>
                  <m:oMath xmlns:m="http://schemas.openxmlformats.org/officeDocument/2006/math">
                    <m:r>
                      <a:rPr lang="en-US" b="0" i="1" smtClean="0">
                        <a:latin typeface="Cambria Math"/>
                      </a:rPr>
                      <m:t>3</m:t>
                    </m:r>
                    <m:r>
                      <a:rPr lang="en-US" b="0" i="1" smtClean="0">
                        <a:latin typeface="Cambria Math"/>
                      </a:rPr>
                      <m:t>𝑓</m:t>
                    </m:r>
                    <m:d>
                      <m:dPr>
                        <m:ctrlPr>
                          <a:rPr lang="en-US" b="0" i="1" smtClean="0">
                            <a:latin typeface="Cambria Math"/>
                          </a:rPr>
                        </m:ctrlPr>
                      </m:dPr>
                      <m:e>
                        <m:r>
                          <a:rPr lang="en-US" b="0" i="1" smtClean="0">
                            <a:latin typeface="Cambria Math"/>
                          </a:rPr>
                          <m:t>𝑎</m:t>
                        </m:r>
                      </m:e>
                    </m:d>
                    <m:r>
                      <a:rPr lang="en-US" b="0" i="1" smtClean="0">
                        <a:latin typeface="Cambria Math"/>
                        <a:ea typeface="Cambria Math"/>
                      </a:rPr>
                      <m:t>≤</m:t>
                    </m:r>
                    <m:r>
                      <a:rPr lang="en-US" b="0" i="1" smtClean="0">
                        <a:latin typeface="Cambria Math"/>
                        <a:ea typeface="Cambria Math"/>
                      </a:rPr>
                      <m:t>𝑓</m:t>
                    </m:r>
                    <m:d>
                      <m:dPr>
                        <m:ctrlPr>
                          <a:rPr lang="en-US" b="0" i="1" smtClean="0">
                            <a:latin typeface="Cambria Math"/>
                            <a:ea typeface="Cambria Math"/>
                          </a:rPr>
                        </m:ctrlPr>
                      </m:dPr>
                      <m:e>
                        <m:r>
                          <a:rPr lang="en-US" b="0" i="1" smtClean="0">
                            <a:latin typeface="Cambria Math"/>
                            <a:ea typeface="Cambria Math"/>
                          </a:rPr>
                          <m:t>𝑏</m:t>
                        </m:r>
                      </m:e>
                    </m:d>
                    <m:r>
                      <a:rPr lang="en-US" b="0" i="1" smtClean="0">
                        <a:latin typeface="Cambria Math"/>
                        <a:ea typeface="Cambria Math"/>
                      </a:rPr>
                      <m:t>+</m:t>
                    </m:r>
                    <m:r>
                      <a:rPr lang="en-US" b="0" i="1" smtClean="0">
                        <a:latin typeface="Cambria Math"/>
                        <a:ea typeface="Cambria Math"/>
                      </a:rPr>
                      <m:t>𝑓</m:t>
                    </m:r>
                    <m:d>
                      <m:dPr>
                        <m:ctrlPr>
                          <a:rPr lang="en-US" b="0" i="1" smtClean="0">
                            <a:latin typeface="Cambria Math"/>
                            <a:ea typeface="Cambria Math"/>
                          </a:rPr>
                        </m:ctrlPr>
                      </m:dPr>
                      <m:e>
                        <m:r>
                          <a:rPr lang="en-US" b="0" i="1" smtClean="0">
                            <a:latin typeface="Cambria Math"/>
                            <a:ea typeface="Cambria Math"/>
                          </a:rPr>
                          <m:t>𝑐</m:t>
                        </m:r>
                      </m:e>
                    </m:d>
                    <m:r>
                      <a:rPr lang="en-US" b="0" i="1" smtClean="0">
                        <a:latin typeface="Cambria Math"/>
                        <a:ea typeface="Cambria Math"/>
                      </a:rPr>
                      <m:t>+</m:t>
                    </m:r>
                    <m:r>
                      <a:rPr lang="en-US" b="0" i="1" smtClean="0">
                        <a:latin typeface="Cambria Math"/>
                        <a:ea typeface="Cambria Math"/>
                      </a:rPr>
                      <m:t>𝑓</m:t>
                    </m:r>
                    <m:r>
                      <a:rPr lang="en-US" b="0" i="1" smtClean="0">
                        <a:latin typeface="Cambria Math"/>
                        <a:ea typeface="Cambria Math"/>
                      </a:rPr>
                      <m:t>(3</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m:t>
                    </m:r>
                  </m:oMath>
                </a14:m>
                <a:r>
                  <a:rPr lang="en-GB" dirty="0" smtClean="0"/>
                  <a:t> ?</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a:stretch>
              </a:blipFill>
            </p:spPr>
            <p:txBody>
              <a:bodyPr/>
              <a:lstStyle/>
              <a:p>
                <a:r>
                  <a:rPr lang="en-GB">
                    <a:noFill/>
                  </a:rPr>
                  <a:t> </a:t>
                </a:r>
              </a:p>
            </p:txBody>
          </p:sp>
        </mc:Fallback>
      </mc:AlternateContent>
    </p:spTree>
    <p:extLst>
      <p:ext uri="{BB962C8B-B14F-4D97-AF65-F5344CB8AC3E}">
        <p14:creationId xmlns:p14="http://schemas.microsoft.com/office/powerpoint/2010/main" val="217603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smtClean="0"/>
              <a:t>)</a:t>
            </a:r>
            <a:r>
              <a:rPr lang="lv-LV" sz="2800" smtClean="0"/>
              <a:t/>
            </a:r>
            <a:br>
              <a:rPr lang="lv-LV" sz="2800" smtClean="0"/>
            </a:br>
            <a:r>
              <a:rPr lang="lv-LV" sz="2800" smtClean="0"/>
              <a:t>5.klases 5.uzdevums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smtClean="0"/>
              <a:t>Kāds ir </a:t>
            </a:r>
            <a:r>
              <a:rPr lang="lv-LV" sz="3600" b="1" dirty="0" smtClean="0"/>
              <a:t>a)</a:t>
            </a:r>
            <a:r>
              <a:rPr lang="lv-LV" sz="3600" dirty="0" smtClean="0"/>
              <a:t> mazākais</a:t>
            </a:r>
            <a:r>
              <a:rPr lang="lv-LV" sz="3600" b="1" dirty="0" smtClean="0"/>
              <a:t>, b) </a:t>
            </a:r>
            <a:r>
              <a:rPr lang="lv-LV" sz="3600" dirty="0" smtClean="0"/>
              <a:t>lielākais skaitlis, kuru var izteikt gan kā trīs, gan kā divu dažādu divciparu skaitļu reizinājumu? </a:t>
            </a:r>
            <a:endParaRPr lang="lv-LV" sz="3600" dirty="0" smtClean="0"/>
          </a:p>
        </p:txBody>
      </p:sp>
    </p:spTree>
    <p:extLst>
      <p:ext uri="{BB962C8B-B14F-4D97-AF65-F5344CB8AC3E}">
        <p14:creationId xmlns:p14="http://schemas.microsoft.com/office/powerpoint/2010/main" val="1904848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smtClean="0"/>
              <a:t>6</a:t>
            </a:r>
            <a:r>
              <a:rPr lang="lv-LV" sz="2800" smtClean="0"/>
              <a:t>.klases </a:t>
            </a:r>
            <a:r>
              <a:rPr lang="en-US" sz="2800" smtClean="0"/>
              <a:t>1</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mtClean="0"/>
                  <a:t>Klementīne ar trīs savām draudzenēm brīvdienās</a:t>
                </a:r>
                <a:r>
                  <a:rPr lang="en-US" smtClean="0"/>
                  <a:t> </a:t>
                </a:r>
                <a:r>
                  <a:rPr lang="lv-LV" smtClean="0"/>
                  <a:t>gāja makšķerēt. Tētis viņai atļāva paņemt</a:t>
                </a:r>
                <a:r>
                  <a:rPr lang="en-US" smtClean="0"/>
                  <a:t> </a:t>
                </a:r>
                <a:r>
                  <a:rPr lang="lv-LV" smtClean="0"/>
                  <a:t>pusi no</a:t>
                </a:r>
                <a:r>
                  <a:rPr lang="en-US" smtClean="0"/>
                  <a:t> </a:t>
                </a:r>
                <a:r>
                  <a:rPr lang="lv-LV" smtClean="0"/>
                  <a:t>savas makšķerauklas. 60% no savas daļas viņa</a:t>
                </a:r>
                <a:r>
                  <a:rPr lang="en-US" smtClean="0"/>
                  <a:t> </a:t>
                </a:r>
                <a:r>
                  <a:rPr lang="lv-LV" smtClean="0"/>
                  <a:t>atdeva vienai draudzenei, 50% no</a:t>
                </a:r>
                <a:r>
                  <a:rPr lang="en-US" smtClean="0"/>
                  <a:t> </a:t>
                </a:r>
                <a:r>
                  <a:rPr lang="lv-LV" smtClean="0"/>
                  <a:t>atlikušās daļas – otrai draudzenei un</a:t>
                </a:r>
                <a:r>
                  <a:rPr lang="en-US" smtClean="0"/>
                  <a:t> </a:t>
                </a:r>
                <a14:m>
                  <m:oMath xmlns:m="http://schemas.openxmlformats.org/officeDocument/2006/math">
                    <m:f>
                      <m:fPr>
                        <m:ctrlPr>
                          <a:rPr lang="en-US" sz="3900" i="1" smtClean="0">
                            <a:latin typeface="Cambria Math"/>
                          </a:rPr>
                        </m:ctrlPr>
                      </m:fPr>
                      <m:num>
                        <m:r>
                          <a:rPr lang="en-US" sz="3900" b="0" i="1" smtClean="0">
                            <a:latin typeface="Cambria Math"/>
                          </a:rPr>
                          <m:t>2</m:t>
                        </m:r>
                      </m:num>
                      <m:den>
                        <m:r>
                          <a:rPr lang="en-US" sz="3900" b="0" i="1" smtClean="0">
                            <a:latin typeface="Cambria Math"/>
                          </a:rPr>
                          <m:t>3</m:t>
                        </m:r>
                      </m:den>
                    </m:f>
                  </m:oMath>
                </a14:m>
                <a:r>
                  <a:rPr lang="en-US" dirty="0" smtClean="0"/>
                  <a:t> </a:t>
                </a:r>
                <a:r>
                  <a:rPr lang="lv-LV" smtClean="0"/>
                  <a:t>no</a:t>
                </a:r>
                <a:r>
                  <a:rPr lang="lv-LV" dirty="0" smtClean="0"/>
                  <a:t> </a:t>
                </a:r>
                <a:r>
                  <a:rPr lang="lv-LV" smtClean="0"/>
                  <a:t>atlikušās</a:t>
                </a:r>
                <a:r>
                  <a:rPr lang="lv-LV" dirty="0" smtClean="0"/>
                  <a:t> </a:t>
                </a:r>
                <a:r>
                  <a:rPr lang="lv-LV" smtClean="0"/>
                  <a:t>auklas</a:t>
                </a:r>
                <a:r>
                  <a:rPr lang="lv-LV" dirty="0" smtClean="0"/>
                  <a:t> </a:t>
                </a:r>
                <a:r>
                  <a:rPr lang="lv-LV" smtClean="0"/>
                  <a:t>– trešajai draudzenei. Beigās</a:t>
                </a:r>
                <a:r>
                  <a:rPr lang="en-US" smtClean="0"/>
                  <a:t> </a:t>
                </a:r>
                <a:r>
                  <a:rPr lang="lv-LV" smtClean="0"/>
                  <a:t>Klementīnei</a:t>
                </a:r>
                <a:r>
                  <a:rPr lang="lv-LV" dirty="0" smtClean="0"/>
                  <a:t> </a:t>
                </a:r>
                <a:r>
                  <a:rPr lang="lv-LV" smtClean="0"/>
                  <a:t>pašai</a:t>
                </a:r>
                <a:r>
                  <a:rPr lang="lv-LV" dirty="0" smtClean="0"/>
                  <a:t> </a:t>
                </a:r>
                <a:r>
                  <a:rPr lang="lv-LV" smtClean="0"/>
                  <a:t>palika</a:t>
                </a:r>
                <a:r>
                  <a:rPr lang="lv-LV" dirty="0" smtClean="0"/>
                  <a:t> </a:t>
                </a:r>
                <a:r>
                  <a:rPr lang="lv-LV" smtClean="0"/>
                  <a:t>1</a:t>
                </a:r>
                <a:r>
                  <a:rPr lang="lv-LV" dirty="0" smtClean="0"/>
                  <a:t> </a:t>
                </a:r>
                <a:r>
                  <a:rPr lang="lv-LV" smtClean="0"/>
                  <a:t>metrs</a:t>
                </a:r>
                <a:r>
                  <a:rPr lang="lv-LV" dirty="0" smtClean="0"/>
                  <a:t> </a:t>
                </a:r>
                <a:r>
                  <a:rPr lang="lv-LV" smtClean="0"/>
                  <a:t>makšķerauklas. Cik </a:t>
                </a:r>
                <a:r>
                  <a:rPr lang="lv-LV" dirty="0" smtClean="0"/>
                  <a:t>gara bija makšķeraukla pašā sākumā?</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296" b="-539"/>
                </a:stretch>
              </a:blipFill>
            </p:spPr>
            <p:txBody>
              <a:bodyPr/>
              <a:lstStyle/>
              <a:p>
                <a:r>
                  <a:rPr lang="en-GB">
                    <a:noFill/>
                  </a:rPr>
                  <a:t> </a:t>
                </a:r>
              </a:p>
            </p:txBody>
          </p:sp>
        </mc:Fallback>
      </mc:AlternateContent>
    </p:spTree>
    <p:extLst>
      <p:ext uri="{BB962C8B-B14F-4D97-AF65-F5344CB8AC3E}">
        <p14:creationId xmlns:p14="http://schemas.microsoft.com/office/powerpoint/2010/main" val="402090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6</a:t>
            </a:r>
            <a:r>
              <a:rPr lang="lv-LV" sz="2800" smtClean="0"/>
              <a:t>.klases </a:t>
            </a:r>
            <a:r>
              <a:rPr lang="en-US" sz="2800" smtClean="0"/>
              <a:t>2</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smtClean="0"/>
              <a:t>Vai skaitļus no 1 līdz 100 var sadalīt divās grupās tā, ka skaitļu reizinājumi abās grupās ir vienādi</a:t>
            </a:r>
            <a:r>
              <a:rPr lang="lv-LV" sz="3600" dirty="0"/>
              <a:t>?</a:t>
            </a:r>
            <a:endParaRPr lang="en-GB" sz="3600" dirty="0"/>
          </a:p>
        </p:txBody>
      </p:sp>
    </p:spTree>
    <p:extLst>
      <p:ext uri="{BB962C8B-B14F-4D97-AF65-F5344CB8AC3E}">
        <p14:creationId xmlns:p14="http://schemas.microsoft.com/office/powerpoint/2010/main" val="150253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6</a:t>
            </a:r>
            <a:r>
              <a:rPr lang="lv-LV" sz="2800" smtClean="0"/>
              <a:t>.klases </a:t>
            </a:r>
            <a:r>
              <a:rPr lang="en-US" sz="2800" smtClean="0"/>
              <a:t>3.</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dirty="0" smtClean="0"/>
              <a:t>Ķērpjbārdis aizsūtīja Puszābaku uz veikalu pēc 3 ksilofoniem, 20 mikrofoniem un viena patafona. Puszābaks atgriezās, nopircis 20 ksilofonus, vienu mikrofonu un 3 patafonus, pie tam viņš bija iztērējis tieši tik daudz naudas, cik būtu arī , ja būtu nopircis to, ko Ķērpjbārdis viņam lūdza. Zināms, ka patafons ir lētāks nekā ksilofons. Kas ir dārgāks – ksilofons vai mikrofons? Atbildi pamatot</a:t>
            </a:r>
            <a:r>
              <a:rPr lang="lv-LV" dirty="0"/>
              <a:t>!</a:t>
            </a:r>
            <a:endParaRPr lang="en-GB" dirty="0"/>
          </a:p>
        </p:txBody>
      </p:sp>
    </p:spTree>
    <p:extLst>
      <p:ext uri="{BB962C8B-B14F-4D97-AF65-F5344CB8AC3E}">
        <p14:creationId xmlns:p14="http://schemas.microsoft.com/office/powerpoint/2010/main" val="398346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smtClean="0"/>
              <a:t>Latvijas 41.atkl</a:t>
            </a:r>
            <a:r>
              <a:rPr lang="lv-LV" sz="2800" smtClean="0"/>
              <a:t>ātā matemātikas olimpiāde (</a:t>
            </a:r>
            <a:r>
              <a:rPr lang="lv-LV" sz="2800" dirty="0" smtClean="0"/>
              <a:t>2014-04-27</a:t>
            </a:r>
            <a:r>
              <a:rPr lang="lv-LV" sz="2800" dirty="0"/>
              <a:t>)</a:t>
            </a:r>
            <a:br>
              <a:rPr lang="lv-LV" sz="2800" dirty="0"/>
            </a:br>
            <a:r>
              <a:rPr lang="en-US" sz="2800"/>
              <a:t>6</a:t>
            </a:r>
            <a:r>
              <a:rPr lang="lv-LV" sz="2800" smtClean="0"/>
              <a:t>.klases </a:t>
            </a:r>
            <a:r>
              <a:rPr lang="en-US" sz="2800" smtClean="0"/>
              <a:t>4</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smtClean="0"/>
              <a:t>Kvadrāts, kura malas garums ir 4 m, sagriezts taisnstūros, kā parādīts zīmējumā.  Četru izcelto nogriežņu garumu summa ir 2 m. Aprēķināt iekšējā taisnstūra perimetru</a:t>
            </a:r>
            <a:r>
              <a:rPr lang="lv-LV" sz="3600" dirty="0"/>
              <a:t>!</a:t>
            </a:r>
            <a:endParaRPr lang="en-GB"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682" y="3966119"/>
            <a:ext cx="2122414" cy="2141198"/>
          </a:xfrm>
          <a:prstGeom prst="rect">
            <a:avLst/>
          </a:prstGeom>
        </p:spPr>
      </p:pic>
    </p:spTree>
    <p:extLst>
      <p:ext uri="{BB962C8B-B14F-4D97-AF65-F5344CB8AC3E}">
        <p14:creationId xmlns:p14="http://schemas.microsoft.com/office/powerpoint/2010/main" val="3983460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2030</Words>
  <Application>Microsoft Office PowerPoint</Application>
  <PresentationFormat>On-screen Show (4:3)</PresentationFormat>
  <Paragraphs>93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Latvijas 41.atklātā matemātikas olimpiāde (2014-04-27) 5.klases 1.uzdevums</vt:lpstr>
      <vt:lpstr>Latvijas 41.atklātā matemātikas olimpiāde (2014-04-27) 5.klases 2.uzdevums</vt:lpstr>
      <vt:lpstr>Latvijas 41.atklātā matemātikas olimpiāde (2014-04-27) 5.klases 3.uzdevums</vt:lpstr>
      <vt:lpstr>Latvijas 41.atklātā matemātikas olimpiāde (2014-04-27) 5.klases 4.uzdevums</vt:lpstr>
      <vt:lpstr>Latvijas 41.atklātā matemātikas olimpiāde (2014-04-27) 5.klases 5.uzdevums</vt:lpstr>
      <vt:lpstr>Latvijas 41.atklātā matemātikas olimpiāde (2014-04-27) 6.klases 1.uzdevums</vt:lpstr>
      <vt:lpstr>Latvijas 41.atklātā matemātikas olimpiāde (2014-04-27) 6.klases 2.uzdevums</vt:lpstr>
      <vt:lpstr>Latvijas 41.atklātā matemātikas olimpiāde (2014-04-27) 6.klases 3.uzdevums</vt:lpstr>
      <vt:lpstr>Latvijas 41.atklātā matemātikas olimpiāde (2014-04-27) 6.klases 4.uzdevums</vt:lpstr>
      <vt:lpstr>Latvijas 41.atklātā matemātikas olimpiāde (2014-04-27) 6.klases 5.uzdevums</vt:lpstr>
      <vt:lpstr>Latvijas 41.atklātā matemātikas olimpiāde (2014-04-27) 7.klases 1.uzdevums</vt:lpstr>
      <vt:lpstr>Latvijas 41.atklātā matemātikas olimpiāde (2014-04-27) 7.klases 2.uzdevums</vt:lpstr>
      <vt:lpstr>Latvijas 41.atklātā matemātikas olimpiāde (2014-04-27) 7.klases 3.uzdevums</vt:lpstr>
      <vt:lpstr>Latvijas 41.atklātā matemātikas olimpiāde (2014-04-27) 7.klases 4.uzdevums</vt:lpstr>
      <vt:lpstr>Latvijas 41.atklātā matemātikas olimpiāde (2014-04-27) 7.klases 5.uzdevums</vt:lpstr>
      <vt:lpstr>Latvijas 41.atklātā matemātikas olimpiāde (2014-04-27) 8.klases 1.uzdevums</vt:lpstr>
      <vt:lpstr>Latvijas 41.atklātā matemātikas olimpiāde (2014-04-27) 8.klases 2.uzdevums</vt:lpstr>
      <vt:lpstr>Latvijas 41.atklātā matemātikas olimpiāde (2014-04-27) 8.klases 3.uzdevums</vt:lpstr>
      <vt:lpstr>Latvijas 41.atklātā matemātikas olimpiāde (2014-04-27) 8.klases 4.uzdevums</vt:lpstr>
      <vt:lpstr>Latvijas 41.atklātā matemātikas olimpiāde (2014-04-27) 8.klases 5.uzdevums</vt:lpstr>
      <vt:lpstr>Latvijas 41.atklātā matemātikas olimpiāde (2014-04-27) 9.klases 1.uzdevums</vt:lpstr>
      <vt:lpstr>Latvijas 41.atklātā matemātikas olimpiāde (2014-04-27) 9.klases 2.uzdevums</vt:lpstr>
      <vt:lpstr>Latvijas 41.atklātā matemātikas olimpiāde (2014-04-27) 9.klases 3.uzdevums</vt:lpstr>
      <vt:lpstr>Latvijas 41.atklātā matemātikas olimpiāde (2014-04-27) 9.klases 4.uzdevums</vt:lpstr>
      <vt:lpstr>Latvijas 41.atklātā matemātikas olimpiāde (2014-04-27) 9.klases 5.uzdevums</vt:lpstr>
      <vt:lpstr>Latvijas 41.atklātā matemātikas olimpiāde (2014-04-27) 10.klases 1.uzdevums</vt:lpstr>
      <vt:lpstr>Latvijas 41.atklātā matemātikas olimpiāde (2014-04-27) 10.klases 2.uzdevums</vt:lpstr>
      <vt:lpstr>Latvijas 41.atklātā matemātikas olimpiāde (2014-04-27) 10.klases 3.uzdevums</vt:lpstr>
      <vt:lpstr>Latvijas 41.atklātā matemātikas olimpiāde (2014-04-27) 10.klases 4.uzdevums</vt:lpstr>
      <vt:lpstr>Latvijas 41.atklātā matemātikas olimpiāde (2014-04-27) 10.klases 5.uzdevums</vt:lpstr>
      <vt:lpstr>Latvijas 41.atklātā matemātikas olimpiāde (2014-04-27) 11.klases 1.uzdevums</vt:lpstr>
      <vt:lpstr>Latvijas 41.atklātā matemātikas olimpiāde (2014-04-27) 11.klases 2.uzdevums</vt:lpstr>
      <vt:lpstr>Latvijas 41.atklātā matemātikas olimpiāde (2014-04-27) 11.klases 3.uzdevums</vt:lpstr>
      <vt:lpstr>Latvijas 41.atklātā matemātikas olimpiāde (2014-04-27) 11.klases 4.uzdevums</vt:lpstr>
      <vt:lpstr>Latvijas 41.atklātā matemātikas olimpiāde (2014-04-27) 11.klases 5.uzdevums</vt:lpstr>
      <vt:lpstr>Latvijas 41.atklātā matemātikas olimpiāde (2014-04-27) 12.klases 1.uzdevums</vt:lpstr>
      <vt:lpstr>Latvijas 41.atklātā matemātikas olimpiāde (2014-04-27) 12.klases 2.uzdevums</vt:lpstr>
      <vt:lpstr>Latvijas 41.atklātā matemātikas olimpiāde (2014-04-27) 12.klases 3.uzdevums</vt:lpstr>
      <vt:lpstr>Latvijas 41.atklātā matemātikas olimpiāde (2014-04-27) 12.klases 4.uzdevums</vt:lpstr>
      <vt:lpstr>Latvijas 41.atklātā matemātikas olimpiāde (2014-04-27) 12.klases 5.uzdevums</vt:lpstr>
    </vt:vector>
  </TitlesOfParts>
  <Company>Websense,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Apsitis, Kalvis</dc:creator>
  <cp:lastModifiedBy>Apsitis, Kalvis</cp:lastModifiedBy>
  <cp:revision>55</cp:revision>
  <dcterms:created xsi:type="dcterms:W3CDTF">2014-04-24T16:39:00Z</dcterms:created>
  <dcterms:modified xsi:type="dcterms:W3CDTF">2014-07-11T00:20:57Z</dcterms:modified>
</cp:coreProperties>
</file>