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098" y="-5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21/02/2016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88798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21/02/2016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03534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21/02/2016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21433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21/02/2016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80299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8DB29-61E5-46A0-854A-CED32E03BDEB}" type="datetimeFigureOut">
              <a:rPr lang="en-GB" smtClean="0"/>
              <a:t>21/02/2016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42308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178DB29-61E5-46A0-854A-CED32E03BDEB}" type="datetimeFigureOut">
              <a:rPr lang="en-GB" smtClean="0"/>
              <a:t>21/02/2016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50553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178DB29-61E5-46A0-854A-CED32E03BDEB}" type="datetimeFigureOut">
              <a:rPr lang="en-GB" smtClean="0"/>
              <a:t>21/02/2016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61329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178DB29-61E5-46A0-854A-CED32E03BDEB}" type="datetimeFigureOut">
              <a:rPr lang="en-GB" smtClean="0"/>
              <a:t>21/02/2016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70988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8DB29-61E5-46A0-854A-CED32E03BDEB}" type="datetimeFigureOut">
              <a:rPr lang="en-GB" smtClean="0"/>
              <a:t>21/02/2016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54160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8DB29-61E5-46A0-854A-CED32E03BDEB}" type="datetimeFigureOut">
              <a:rPr lang="en-GB" smtClean="0"/>
              <a:t>21/02/2016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346395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8DB29-61E5-46A0-854A-CED32E03BDEB}" type="datetimeFigureOut">
              <a:rPr lang="en-GB" smtClean="0"/>
              <a:t>21/02/2016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39626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8DB29-61E5-46A0-854A-CED32E03BDEB}" type="datetimeFigureOut">
              <a:rPr lang="en-GB" smtClean="0"/>
              <a:t>21/02/2016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8888-01AE-4D85-BA9B-D906960A832F}" type="slidenum">
              <a:rPr lang="en-GB" smtClean="0"/>
              <a:t>‹#›</a:t>
            </a:fld>
            <a:endParaRPr lang="en-GB"/>
          </a:p>
        </p:txBody>
      </p:sp>
    </p:spTree>
    <p:extLst>
      <p:ext uri="{BB962C8B-B14F-4D97-AF65-F5344CB8AC3E}">
        <p14:creationId xmlns:p14="http://schemas.microsoft.com/office/powerpoint/2010/main" val="381794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t>Latvijas</a:t>
            </a:r>
            <a:r>
              <a:rPr lang="en-US" sz="2800" dirty="0" smtClean="0"/>
              <a:t> </a:t>
            </a:r>
            <a:r>
              <a:rPr lang="en-US" sz="2800" dirty="0" smtClean="0"/>
              <a:t>42.atkl</a:t>
            </a:r>
            <a:r>
              <a:rPr lang="lv-LV" sz="2800" dirty="0" smtClean="0"/>
              <a:t>ātā matemātikas olimpiāde (</a:t>
            </a:r>
            <a:r>
              <a:rPr lang="lv-LV" sz="2800" dirty="0" smtClean="0"/>
              <a:t>201</a:t>
            </a:r>
            <a:r>
              <a:rPr lang="en-US" sz="2800" dirty="0" smtClean="0"/>
              <a:t>5</a:t>
            </a:r>
            <a:r>
              <a:rPr lang="lv-LV" sz="2800" dirty="0" smtClean="0"/>
              <a:t>-04-2</a:t>
            </a:r>
            <a:r>
              <a:rPr lang="en-US" sz="2800" dirty="0" smtClean="0"/>
              <a:t>6</a:t>
            </a:r>
            <a:r>
              <a:rPr lang="lv-LV" sz="2800" dirty="0" smtClean="0"/>
              <a:t>)</a:t>
            </a:r>
            <a:r>
              <a:rPr lang="lv-LV" sz="2800" dirty="0" smtClean="0"/>
              <a:t/>
            </a:r>
            <a:br>
              <a:rPr lang="lv-LV" sz="2800" dirty="0" smtClean="0"/>
            </a:br>
            <a:r>
              <a:rPr lang="lv-LV" sz="2800" dirty="0" smtClean="0"/>
              <a:t>5.klases 1.uzdevums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a:t>Izsaki skaitli </a:t>
                </a:r>
                <a14:m>
                  <m:oMath xmlns:m="http://schemas.openxmlformats.org/officeDocument/2006/math">
                    <m:r>
                      <a:rPr lang="lv-LV" sz="3600" i="1" dirty="0" smtClean="0">
                        <a:latin typeface="Cambria Math"/>
                      </a:rPr>
                      <m:t>1</m:t>
                    </m:r>
                  </m:oMath>
                </a14:m>
                <a:r>
                  <a:rPr lang="lv-LV" sz="3600" dirty="0"/>
                  <a:t> kā piecu atšķirīgu daļu summu, kuru saucēji ir vienādi!</a:t>
                </a:r>
                <a:endParaRPr lang="lv-LV" sz="3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401491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6</a:t>
            </a:r>
            <a:r>
              <a:rPr lang="lv-LV" sz="2800" dirty="0"/>
              <a:t>.klases </a:t>
            </a:r>
            <a:r>
              <a:rPr lang="en-US" sz="2800" dirty="0" smtClean="0"/>
              <a:t>5</a:t>
            </a:r>
            <a:r>
              <a:rPr lang="lv-LV" sz="2800" dirty="0" smtClean="0"/>
              <a:t>.uzdevums</a:t>
            </a:r>
            <a:endParaRPr lang="en-GB" sz="2800" dirty="0"/>
          </a:p>
        </p:txBody>
      </p:sp>
      <p:sp>
        <p:nvSpPr>
          <p:cNvPr id="3" name="Content Placeholder 2"/>
          <p:cNvSpPr>
            <a:spLocks noGrp="1"/>
          </p:cNvSpPr>
          <p:nvPr>
            <p:ph idx="1"/>
          </p:nvPr>
        </p:nvSpPr>
        <p:spPr/>
        <p:txBody>
          <a:bodyPr>
            <a:normAutofit fontScale="85000" lnSpcReduction="20000"/>
          </a:bodyPr>
          <a:lstStyle/>
          <a:p>
            <a:pPr marL="0" indent="0">
              <a:buNone/>
            </a:pPr>
            <a:r>
              <a:rPr lang="lv-LV" sz="3600" dirty="0"/>
              <a:t>Vairāki bērni devās pārgājienā un mājupceļā katrs kā suvenīru paņēma vienu vai vairākus akmentiņus. Zināms, ka visu akmentiņu masas ir dažādas. Atpūtas brīdī katrs no bērniem izvēlējās vienu no saviem akmentiņiem un pēc vienas vai vairākām maiņām beigās dabūja kāda cita bērna akmentiņu. </a:t>
            </a:r>
            <a:endParaRPr lang="en-US" sz="3600" dirty="0" smtClean="0"/>
          </a:p>
          <a:p>
            <a:pPr marL="0" indent="0">
              <a:buNone/>
            </a:pPr>
            <a:r>
              <a:rPr lang="lv-LV" sz="3600" dirty="0" smtClean="0"/>
              <a:t>Vai </a:t>
            </a:r>
            <a:r>
              <a:rPr lang="lv-LV" sz="3600" dirty="0"/>
              <a:t>var būt, ka pēc šīs maiņas </a:t>
            </a:r>
            <a:r>
              <a:rPr lang="lv-LV" sz="3600" b="1" dirty="0"/>
              <a:t>a)</a:t>
            </a:r>
            <a:r>
              <a:rPr lang="lv-LV" sz="3600" dirty="0"/>
              <a:t> katra bērna akmentiņu kopējā masa samazinājās, </a:t>
            </a:r>
            <a:r>
              <a:rPr lang="lv-LV" sz="3600" b="1" dirty="0"/>
              <a:t>b)</a:t>
            </a:r>
            <a:r>
              <a:rPr lang="lv-LV" sz="3600" dirty="0"/>
              <a:t> tieši viena bērna akmentiņu kopējā masa palielinājās, bet katram no pārējiem bērniem – samazinājās?</a:t>
            </a:r>
            <a:endParaRPr lang="en-GB" sz="3600" dirty="0"/>
          </a:p>
        </p:txBody>
      </p:sp>
    </p:spTree>
    <p:extLst>
      <p:ext uri="{BB962C8B-B14F-4D97-AF65-F5344CB8AC3E}">
        <p14:creationId xmlns:p14="http://schemas.microsoft.com/office/powerpoint/2010/main" val="3983460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smtClean="0"/>
              <a:t>7.</a:t>
            </a:r>
            <a:r>
              <a:rPr lang="lv-LV" sz="2800" dirty="0" smtClean="0"/>
              <a:t>klases </a:t>
            </a:r>
            <a:r>
              <a:rPr lang="lv-LV" sz="2800" dirty="0"/>
              <a:t>1.uzdevums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a:t>Deviņas vienādas cepures kopā maksā mazāk nekā 10 eiro, bet desmit tādas pašas vienādas cepures maksā vairāk nekā 11 eiro. Cik maksā viena cepure?</a:t>
            </a:r>
            <a:endParaRPr lang="en-GB" sz="3600" dirty="0"/>
          </a:p>
        </p:txBody>
      </p:sp>
    </p:spTree>
    <p:extLst>
      <p:ext uri="{BB962C8B-B14F-4D97-AF65-F5344CB8AC3E}">
        <p14:creationId xmlns:p14="http://schemas.microsoft.com/office/powerpoint/2010/main" val="2863619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7.</a:t>
            </a:r>
            <a:r>
              <a:rPr lang="lv-LV" sz="2800" dirty="0"/>
              <a:t>klases </a:t>
            </a:r>
            <a:r>
              <a:rPr lang="en-US" sz="2800" dirty="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Vai taisnstūri ar izmēriem </a:t>
                </a:r>
                <a14:m>
                  <m:oMath xmlns:m="http://schemas.openxmlformats.org/officeDocument/2006/math">
                    <m:r>
                      <a:rPr lang="en-US" sz="3600" b="0" i="0" smtClean="0">
                        <a:latin typeface="Cambria Math"/>
                      </a:rPr>
                      <m:t>7</m:t>
                    </m:r>
                    <m:r>
                      <a:rPr lang="en-US" sz="3600" b="0" i="1" smtClean="0">
                        <a:latin typeface="Cambria Math"/>
                        <a:ea typeface="Cambria Math"/>
                      </a:rPr>
                      <m:t>×6</m:t>
                    </m:r>
                  </m:oMath>
                </a14:m>
                <a:r>
                  <a:rPr lang="en-US" sz="3600" dirty="0" smtClean="0"/>
                  <a:t> </a:t>
                </a:r>
                <a:r>
                  <a:rPr lang="lv-LV" sz="3600" dirty="0" smtClean="0"/>
                  <a:t>rūtiņas </a:t>
                </a:r>
                <a:r>
                  <a:rPr lang="lv-LV" sz="3600" dirty="0"/>
                  <a:t>var pārklāt ar 4. att. redzamajām figūrām? Taisnstūrim jābūt pilnībā pārklātam. Figūras nedrīkst iziet ārpus taisnstūra, nedrīkst pārklāties, tās drīkst būt pagrieztas vai apgrieztas </a:t>
                </a:r>
                <a:r>
                  <a:rPr lang="lv-LV" sz="3600" dirty="0" smtClean="0"/>
                  <a:t>spoguļattēlā</a:t>
                </a:r>
                <a:r>
                  <a:rPr lang="en-US" sz="3600" dirty="0" smtClean="0"/>
                  <a:t>.</a:t>
                </a:r>
                <a:endParaRPr lang="lv-LV"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3407"/>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085184"/>
            <a:ext cx="502676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05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7.</a:t>
            </a:r>
            <a:r>
              <a:rPr lang="lv-LV" sz="2800" dirty="0"/>
              <a:t>klases </a:t>
            </a:r>
            <a:r>
              <a:rPr lang="en-US" sz="2800" dirty="0" smtClean="0"/>
              <a:t>3</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514350" indent="-514350">
              <a:buAutoNum type="alphaLcParenR"/>
            </a:pPr>
            <a:r>
              <a:rPr lang="en-US" sz="3600" dirty="0" err="1" smtClean="0"/>
              <a:t>Atrast</a:t>
            </a:r>
            <a:r>
              <a:rPr lang="en-US" sz="3600" dirty="0" smtClean="0"/>
              <a:t> </a:t>
            </a:r>
            <a:r>
              <a:rPr lang="en-US" sz="3600" dirty="0" err="1"/>
              <a:t>tādu</a:t>
            </a:r>
            <a:r>
              <a:rPr lang="en-US" sz="3600" dirty="0"/>
              <a:t> </a:t>
            </a:r>
            <a:r>
              <a:rPr lang="en-US" sz="3600" dirty="0" err="1"/>
              <a:t>naturālu</a:t>
            </a:r>
            <a:r>
              <a:rPr lang="en-US" sz="3600" dirty="0"/>
              <a:t> </a:t>
            </a:r>
            <a:r>
              <a:rPr lang="en-US" sz="3600" dirty="0" err="1"/>
              <a:t>skaitli</a:t>
            </a:r>
            <a:r>
              <a:rPr lang="en-US" sz="3600" dirty="0"/>
              <a:t>, </a:t>
            </a:r>
            <a:r>
              <a:rPr lang="en-US" sz="3600" dirty="0" err="1"/>
              <a:t>kura</a:t>
            </a:r>
            <a:r>
              <a:rPr lang="en-US" sz="3600" dirty="0"/>
              <a:t> </a:t>
            </a:r>
            <a:r>
              <a:rPr lang="en-US" sz="3600" dirty="0" err="1"/>
              <a:t>ciparu</a:t>
            </a:r>
            <a:r>
              <a:rPr lang="en-US" sz="3600" dirty="0"/>
              <a:t> summa </a:t>
            </a:r>
            <a:r>
              <a:rPr lang="en-US" sz="3600" dirty="0" err="1"/>
              <a:t>ir</a:t>
            </a:r>
            <a:r>
              <a:rPr lang="en-US" sz="3600" dirty="0"/>
              <a:t> 13, </a:t>
            </a:r>
            <a:r>
              <a:rPr lang="en-US" sz="3600" dirty="0" err="1"/>
              <a:t>pēdējie</a:t>
            </a:r>
            <a:r>
              <a:rPr lang="en-US" sz="3600" dirty="0"/>
              <a:t> </a:t>
            </a:r>
            <a:r>
              <a:rPr lang="en-US" sz="3600" dirty="0" err="1"/>
              <a:t>divi</a:t>
            </a:r>
            <a:r>
              <a:rPr lang="en-US" sz="3600" dirty="0"/>
              <a:t> </a:t>
            </a:r>
            <a:r>
              <a:rPr lang="en-US" sz="3600" dirty="0" err="1"/>
              <a:t>cipari</a:t>
            </a:r>
            <a:r>
              <a:rPr lang="en-US" sz="3600" dirty="0"/>
              <a:t> </a:t>
            </a:r>
            <a:r>
              <a:rPr lang="en-US" sz="3600" dirty="0" err="1"/>
              <a:t>ir</a:t>
            </a:r>
            <a:r>
              <a:rPr lang="en-US" sz="3600" dirty="0"/>
              <a:t> 13 un </a:t>
            </a:r>
            <a:r>
              <a:rPr lang="en-US" sz="3600" dirty="0" err="1"/>
              <a:t>kurš</a:t>
            </a:r>
            <a:r>
              <a:rPr lang="en-US" sz="3600" dirty="0"/>
              <a:t> </a:t>
            </a:r>
            <a:r>
              <a:rPr lang="en-US" sz="3600" dirty="0" err="1"/>
              <a:t>dalās</a:t>
            </a:r>
            <a:r>
              <a:rPr lang="en-US" sz="3600" dirty="0"/>
              <a:t> </a:t>
            </a:r>
            <a:r>
              <a:rPr lang="en-US" sz="3600" dirty="0" err="1"/>
              <a:t>ar</a:t>
            </a:r>
            <a:r>
              <a:rPr lang="en-US" sz="3600" dirty="0"/>
              <a:t> 13. </a:t>
            </a:r>
            <a:endParaRPr lang="en-US" sz="3600" dirty="0" smtClean="0"/>
          </a:p>
          <a:p>
            <a:pPr marL="514350" indent="-514350">
              <a:buAutoNum type="alphaLcParenR"/>
            </a:pPr>
            <a:r>
              <a:rPr lang="en-US" sz="3600" dirty="0" err="1" smtClean="0"/>
              <a:t>Vai</a:t>
            </a:r>
            <a:r>
              <a:rPr lang="en-US" sz="3600" dirty="0" smtClean="0"/>
              <a:t> </a:t>
            </a:r>
            <a:r>
              <a:rPr lang="en-US" sz="3600" dirty="0" err="1"/>
              <a:t>var</a:t>
            </a:r>
            <a:r>
              <a:rPr lang="en-US" sz="3600" dirty="0"/>
              <a:t> </a:t>
            </a:r>
            <a:r>
              <a:rPr lang="en-US" sz="3600" dirty="0" err="1"/>
              <a:t>atrast</a:t>
            </a:r>
            <a:r>
              <a:rPr lang="en-US" sz="3600" dirty="0"/>
              <a:t> </a:t>
            </a:r>
            <a:r>
              <a:rPr lang="en-US" sz="3600" dirty="0" err="1"/>
              <a:t>tādu</a:t>
            </a:r>
            <a:r>
              <a:rPr lang="en-US" sz="3600" dirty="0"/>
              <a:t> </a:t>
            </a:r>
            <a:r>
              <a:rPr lang="en-US" sz="3600" dirty="0" err="1"/>
              <a:t>naturālu</a:t>
            </a:r>
            <a:r>
              <a:rPr lang="en-US" sz="3600" dirty="0"/>
              <a:t> </a:t>
            </a:r>
            <a:r>
              <a:rPr lang="en-US" sz="3600" dirty="0" err="1"/>
              <a:t>skaitli</a:t>
            </a:r>
            <a:r>
              <a:rPr lang="en-US" sz="3600" dirty="0"/>
              <a:t>, </a:t>
            </a:r>
            <a:r>
              <a:rPr lang="en-US" sz="3600" dirty="0" err="1"/>
              <a:t>kura</a:t>
            </a:r>
            <a:r>
              <a:rPr lang="en-US" sz="3600" dirty="0"/>
              <a:t> </a:t>
            </a:r>
            <a:r>
              <a:rPr lang="en-US" sz="3600" dirty="0" err="1"/>
              <a:t>ciparu</a:t>
            </a:r>
            <a:r>
              <a:rPr lang="en-US" sz="3600" dirty="0"/>
              <a:t> summa </a:t>
            </a:r>
            <a:r>
              <a:rPr lang="en-US" sz="3600" dirty="0" err="1"/>
              <a:t>ir</a:t>
            </a:r>
            <a:r>
              <a:rPr lang="en-US" sz="3600" dirty="0"/>
              <a:t> 11, </a:t>
            </a:r>
            <a:r>
              <a:rPr lang="en-US" sz="3600" dirty="0" err="1"/>
              <a:t>pēdējie</a:t>
            </a:r>
            <a:r>
              <a:rPr lang="en-US" sz="3600" dirty="0"/>
              <a:t> </a:t>
            </a:r>
            <a:r>
              <a:rPr lang="en-US" sz="3600" dirty="0" err="1"/>
              <a:t>divi</a:t>
            </a:r>
            <a:r>
              <a:rPr lang="en-US" sz="3600" dirty="0"/>
              <a:t> </a:t>
            </a:r>
            <a:r>
              <a:rPr lang="en-US" sz="3600" dirty="0" err="1"/>
              <a:t>cipari</a:t>
            </a:r>
            <a:r>
              <a:rPr lang="en-US" sz="3600" dirty="0"/>
              <a:t> </a:t>
            </a:r>
            <a:r>
              <a:rPr lang="en-US" sz="3600" dirty="0" err="1"/>
              <a:t>ir</a:t>
            </a:r>
            <a:r>
              <a:rPr lang="en-US" sz="3600" dirty="0"/>
              <a:t> 11 un </a:t>
            </a:r>
            <a:r>
              <a:rPr lang="en-US" sz="3600" dirty="0" err="1"/>
              <a:t>kurš</a:t>
            </a:r>
            <a:r>
              <a:rPr lang="en-US" sz="3600" dirty="0"/>
              <a:t> </a:t>
            </a:r>
            <a:r>
              <a:rPr lang="en-US" sz="3600" dirty="0" err="1"/>
              <a:t>dalās</a:t>
            </a:r>
            <a:r>
              <a:rPr lang="en-US" sz="3600" dirty="0"/>
              <a:t> </a:t>
            </a:r>
            <a:r>
              <a:rPr lang="en-US" sz="3600" dirty="0" err="1"/>
              <a:t>ar</a:t>
            </a:r>
            <a:r>
              <a:rPr lang="en-US" sz="3600" dirty="0"/>
              <a:t> 11?</a:t>
            </a:r>
            <a:endParaRPr lang="en-GB" sz="3600" dirty="0"/>
          </a:p>
        </p:txBody>
      </p:sp>
    </p:spTree>
    <p:extLst>
      <p:ext uri="{BB962C8B-B14F-4D97-AF65-F5344CB8AC3E}">
        <p14:creationId xmlns:p14="http://schemas.microsoft.com/office/powerpoint/2010/main" val="12600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7.</a:t>
            </a:r>
            <a:r>
              <a:rPr lang="lv-LV" sz="2800" dirty="0"/>
              <a:t>klases </a:t>
            </a:r>
            <a:r>
              <a:rPr lang="en-US" sz="2800" dirty="0"/>
              <a:t>4</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a:t>Vienādsānu trijstūrī </a:t>
                </a:r>
                <a14:m>
                  <m:oMath xmlns:m="http://schemas.openxmlformats.org/officeDocument/2006/math">
                    <m:r>
                      <a:rPr lang="lv-LV" sz="3600" i="1" dirty="0" smtClean="0">
                        <a:latin typeface="Cambria Math"/>
                      </a:rPr>
                      <m:t>𝐴𝐵𝐶</m:t>
                    </m:r>
                  </m:oMath>
                </a14:m>
                <a:r>
                  <a:rPr lang="lv-LV" sz="3600" dirty="0"/>
                  <a:t> uz pamata malas </a:t>
                </a:r>
                <a14:m>
                  <m:oMath xmlns:m="http://schemas.openxmlformats.org/officeDocument/2006/math">
                    <m:r>
                      <a:rPr lang="lv-LV" sz="3600" i="1" dirty="0" smtClean="0">
                        <a:latin typeface="Cambria Math"/>
                      </a:rPr>
                      <m:t>𝐵𝐶</m:t>
                    </m:r>
                  </m:oMath>
                </a14:m>
                <a:r>
                  <a:rPr lang="lv-LV" sz="3600" dirty="0"/>
                  <a:t> atzīmēts iekšējs punkts </a:t>
                </a:r>
                <a14:m>
                  <m:oMath xmlns:m="http://schemas.openxmlformats.org/officeDocument/2006/math">
                    <m:r>
                      <a:rPr lang="lv-LV" sz="3600" i="1" dirty="0" smtClean="0">
                        <a:latin typeface="Cambria Math"/>
                      </a:rPr>
                      <m:t>𝐷</m:t>
                    </m:r>
                  </m:oMath>
                </a14:m>
                <a:r>
                  <a:rPr lang="lv-LV" sz="3600" dirty="0"/>
                  <a:t> tā, ka arī trijstūri </a:t>
                </a:r>
                <a14:m>
                  <m:oMath xmlns:m="http://schemas.openxmlformats.org/officeDocument/2006/math">
                    <m:r>
                      <a:rPr lang="lv-LV" sz="3600" i="1" dirty="0" smtClean="0">
                        <a:latin typeface="Cambria Math"/>
                      </a:rPr>
                      <m:t>𝐴𝐵𝐷</m:t>
                    </m:r>
                  </m:oMath>
                </a14:m>
                <a:r>
                  <a:rPr lang="lv-LV" sz="3600" dirty="0"/>
                  <a:t> un </a:t>
                </a:r>
                <a14:m>
                  <m:oMath xmlns:m="http://schemas.openxmlformats.org/officeDocument/2006/math">
                    <m:r>
                      <a:rPr lang="lv-LV" sz="3600" i="1" dirty="0" smtClean="0">
                        <a:latin typeface="Cambria Math"/>
                      </a:rPr>
                      <m:t>𝐴𝐶𝐷</m:t>
                    </m:r>
                  </m:oMath>
                </a14:m>
                <a:r>
                  <a:rPr lang="lv-LV" sz="3600" dirty="0"/>
                  <a:t> ir vienādsānu. Aprēķini trijstūra </a:t>
                </a:r>
                <a14:m>
                  <m:oMath xmlns:m="http://schemas.openxmlformats.org/officeDocument/2006/math">
                    <m:r>
                      <a:rPr lang="lv-LV" sz="3600" i="1" dirty="0" smtClean="0">
                        <a:latin typeface="Cambria Math"/>
                      </a:rPr>
                      <m:t>𝐴𝐵𝐶</m:t>
                    </m:r>
                  </m:oMath>
                </a14:m>
                <a:r>
                  <a:rPr lang="lv-LV" sz="3600" dirty="0"/>
                  <a:t> leņķus! </a:t>
                </a:r>
                <a:r>
                  <a:rPr lang="lv-LV" sz="3600" i="1" dirty="0"/>
                  <a:t>Atrodi visus gadījumus un pamato, ka citu nav!</a:t>
                </a:r>
                <a:endParaRPr lang="en-GB" sz="3600"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889"/>
                </a:stretch>
              </a:blipFill>
            </p:spPr>
            <p:txBody>
              <a:bodyPr/>
              <a:lstStyle/>
              <a:p>
                <a:r>
                  <a:rPr lang="en-US">
                    <a:noFill/>
                  </a:rPr>
                  <a:t> </a:t>
                </a:r>
              </a:p>
            </p:txBody>
          </p:sp>
        </mc:Fallback>
      </mc:AlternateContent>
    </p:spTree>
    <p:extLst>
      <p:ext uri="{BB962C8B-B14F-4D97-AF65-F5344CB8AC3E}">
        <p14:creationId xmlns:p14="http://schemas.microsoft.com/office/powerpoint/2010/main" val="126005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7.</a:t>
            </a:r>
            <a:r>
              <a:rPr lang="lv-LV" sz="2800" dirty="0"/>
              <a:t>klases </a:t>
            </a:r>
            <a:r>
              <a:rPr lang="en-US" sz="2800" dirty="0" smtClean="0"/>
              <a:t>5</a:t>
            </a:r>
            <a:r>
              <a:rPr lang="lv-LV" sz="2800" dirty="0" smtClean="0"/>
              <a:t>.uzdevums</a:t>
            </a:r>
            <a:endParaRPr lang="en-GB" sz="2800" dirty="0"/>
          </a:p>
        </p:txBody>
      </p:sp>
      <p:sp>
        <p:nvSpPr>
          <p:cNvPr id="3" name="Content Placeholder 2"/>
          <p:cNvSpPr>
            <a:spLocks noGrp="1"/>
          </p:cNvSpPr>
          <p:nvPr>
            <p:ph idx="1"/>
          </p:nvPr>
        </p:nvSpPr>
        <p:spPr/>
        <p:txBody>
          <a:bodyPr>
            <a:noAutofit/>
          </a:bodyPr>
          <a:lstStyle/>
          <a:p>
            <a:pPr marL="0" indent="0">
              <a:buNone/>
            </a:pPr>
            <a:r>
              <a:rPr lang="lv-LV" dirty="0"/>
              <a:t>Uz galda stāv četras pēc izskata vienādas bumbiņas, to masas attiecīgi ir 10, 11, 12 un 13 grami. Vai ar dažām svēršanām uz sviru svariem bez atsvariem, kur katrā kausā drīkst ielikt tieši divas bumbiņas, iespējams </a:t>
            </a:r>
            <a:endParaRPr lang="en-US" dirty="0" smtClean="0"/>
          </a:p>
          <a:p>
            <a:pPr marL="0" indent="0">
              <a:buNone/>
            </a:pPr>
            <a:r>
              <a:rPr lang="lv-LV" b="1" dirty="0" smtClean="0"/>
              <a:t>a</a:t>
            </a:r>
            <a:r>
              <a:rPr lang="lv-LV" b="1" dirty="0"/>
              <a:t>)</a:t>
            </a:r>
            <a:r>
              <a:rPr lang="lv-LV" dirty="0"/>
              <a:t> atrast visvieglāko un vissmagāko bumbiņu; </a:t>
            </a:r>
            <a:r>
              <a:rPr lang="en-US" dirty="0" smtClean="0"/>
              <a:t/>
            </a:r>
            <a:br>
              <a:rPr lang="en-US" dirty="0" smtClean="0"/>
            </a:br>
            <a:r>
              <a:rPr lang="lv-LV" b="1" dirty="0" smtClean="0"/>
              <a:t>b</a:t>
            </a:r>
            <a:r>
              <a:rPr lang="lv-LV" b="1" dirty="0"/>
              <a:t>)</a:t>
            </a:r>
            <a:r>
              <a:rPr lang="lv-LV" dirty="0"/>
              <a:t> noteikt katras bumbiņas masu?</a:t>
            </a:r>
            <a:endParaRPr lang="en-GB" dirty="0"/>
          </a:p>
        </p:txBody>
      </p:sp>
    </p:spTree>
    <p:extLst>
      <p:ext uri="{BB962C8B-B14F-4D97-AF65-F5344CB8AC3E}">
        <p14:creationId xmlns:p14="http://schemas.microsoft.com/office/powerpoint/2010/main" val="126005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smtClean="0"/>
              <a:t>8.</a:t>
            </a:r>
            <a:r>
              <a:rPr lang="lv-LV" sz="2800" dirty="0"/>
              <a:t>klases 1.uzdevums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3600" dirty="0" smtClean="0"/>
                  <a:t>Nosaki</a:t>
                </a:r>
                <a:r>
                  <a:rPr lang="en-US" sz="3600" dirty="0"/>
                  <a:t>, </a:t>
                </a:r>
                <a:r>
                  <a:rPr lang="en-US" sz="3600" dirty="0" err="1"/>
                  <a:t>vai</a:t>
                </a:r>
                <a:r>
                  <a:rPr lang="en-US" sz="3600" dirty="0"/>
                  <a:t> </a:t>
                </a:r>
                <a:r>
                  <a:rPr lang="en-US" sz="3600" dirty="0" err="1"/>
                  <a:t>izteiksmes</a:t>
                </a:r>
                <a:r>
                  <a:rPr lang="en-US" sz="3600" dirty="0"/>
                  <a:t> </a:t>
                </a:r>
                <a:endParaRPr lang="en-US" sz="3600" dirty="0" smtClean="0"/>
              </a:p>
              <a:p>
                <a:pPr marL="0" indent="0">
                  <a:buNone/>
                </a:pPr>
                <a14:m>
                  <m:oMath xmlns:m="http://schemas.openxmlformats.org/officeDocument/2006/math">
                    <m:rad>
                      <m:radPr>
                        <m:degHide m:val="on"/>
                        <m:ctrlPr>
                          <a:rPr lang="en-US" sz="3600" i="1" smtClean="0">
                            <a:latin typeface="Cambria Math"/>
                          </a:rPr>
                        </m:ctrlPr>
                      </m:radPr>
                      <m:deg/>
                      <m:e>
                        <m:r>
                          <a:rPr lang="en-US" sz="3600" b="0" i="1" smtClean="0">
                            <a:latin typeface="Cambria Math"/>
                          </a:rPr>
                          <m:t>6+2</m:t>
                        </m:r>
                        <m:rad>
                          <m:radPr>
                            <m:degHide m:val="on"/>
                            <m:ctrlPr>
                              <a:rPr lang="en-US" sz="3600" b="0" i="1" smtClean="0">
                                <a:latin typeface="Cambria Math"/>
                              </a:rPr>
                            </m:ctrlPr>
                          </m:radPr>
                          <m:deg/>
                          <m:e>
                            <m:r>
                              <a:rPr lang="en-US" sz="3600" b="0" i="1" smtClean="0">
                                <a:latin typeface="Cambria Math"/>
                              </a:rPr>
                              <m:t>5</m:t>
                            </m:r>
                          </m:e>
                        </m:rad>
                      </m:e>
                    </m:rad>
                    <m:r>
                      <a:rPr lang="en-US" sz="3600" b="0" i="1" smtClean="0">
                        <a:latin typeface="Cambria Math"/>
                      </a:rPr>
                      <m:t>−</m:t>
                    </m:r>
                    <m:rad>
                      <m:radPr>
                        <m:degHide m:val="on"/>
                        <m:ctrlPr>
                          <a:rPr lang="en-US" sz="3600" b="0" i="1" smtClean="0">
                            <a:latin typeface="Cambria Math"/>
                          </a:rPr>
                        </m:ctrlPr>
                      </m:radPr>
                      <m:deg/>
                      <m:e>
                        <m:r>
                          <a:rPr lang="en-US" sz="3600" b="0" i="1" smtClean="0">
                            <a:latin typeface="Cambria Math"/>
                          </a:rPr>
                          <m:t>6−2</m:t>
                        </m:r>
                        <m:rad>
                          <m:radPr>
                            <m:degHide m:val="on"/>
                            <m:ctrlPr>
                              <a:rPr lang="en-US" sz="3600" b="0" i="1" smtClean="0">
                                <a:latin typeface="Cambria Math"/>
                              </a:rPr>
                            </m:ctrlPr>
                          </m:radPr>
                          <m:deg/>
                          <m:e>
                            <m:r>
                              <a:rPr lang="en-US" sz="3600" b="0" i="1" smtClean="0">
                                <a:latin typeface="Cambria Math"/>
                              </a:rPr>
                              <m:t>5</m:t>
                            </m:r>
                          </m:e>
                        </m:rad>
                      </m:e>
                    </m:rad>
                  </m:oMath>
                </a14:m>
                <a:r>
                  <a:rPr lang="en-US" sz="3600" dirty="0" smtClean="0"/>
                  <a:t> </a:t>
                </a:r>
              </a:p>
              <a:p>
                <a:pPr marL="0" indent="0">
                  <a:buNone/>
                </a:pPr>
                <a:r>
                  <a:rPr lang="en-US" sz="3600" dirty="0" smtClean="0"/>
                  <a:t>vērtība </a:t>
                </a:r>
                <a:r>
                  <a:rPr lang="en-US" sz="3600" dirty="0" err="1"/>
                  <a:t>ir</a:t>
                </a:r>
                <a:r>
                  <a:rPr lang="en-US" sz="3600" dirty="0"/>
                  <a:t> </a:t>
                </a:r>
                <a:r>
                  <a:rPr lang="en-US" sz="3600" dirty="0" err="1"/>
                  <a:t>racionāls</a:t>
                </a:r>
                <a:r>
                  <a:rPr lang="en-US" sz="3600" dirty="0"/>
                  <a:t> </a:t>
                </a:r>
                <a:r>
                  <a:rPr lang="en-US" sz="3600" dirty="0" err="1"/>
                  <a:t>skaitlis</a:t>
                </a:r>
                <a:r>
                  <a:rPr lang="en-US"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98045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smtClean="0"/>
              <a:t>8.</a:t>
            </a:r>
            <a:r>
              <a:rPr lang="lv-LV" sz="2800" dirty="0"/>
              <a:t>klases </a:t>
            </a:r>
            <a:r>
              <a:rPr lang="en-US" sz="2800" dirty="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Vai taisnstūri ar izmēriem </a:t>
                </a:r>
                <a14:m>
                  <m:oMath xmlns:m="http://schemas.openxmlformats.org/officeDocument/2006/math">
                    <m:r>
                      <a:rPr lang="en-US" sz="3600" b="0" i="1" smtClean="0">
                        <a:latin typeface="Cambria Math"/>
                      </a:rPr>
                      <m:t>10</m:t>
                    </m:r>
                    <m:r>
                      <a:rPr lang="en-US" sz="3600" b="0" i="1" smtClean="0">
                        <a:latin typeface="Cambria Math"/>
                        <a:ea typeface="Cambria Math"/>
                      </a:rPr>
                      <m:t>×9</m:t>
                    </m:r>
                  </m:oMath>
                </a14:m>
                <a:r>
                  <a:rPr lang="en-US" sz="3600" dirty="0" smtClean="0"/>
                  <a:t> </a:t>
                </a:r>
                <a:r>
                  <a:rPr lang="lv-LV" sz="3600" dirty="0" smtClean="0"/>
                  <a:t>rūtiņas </a:t>
                </a:r>
                <a:r>
                  <a:rPr lang="lv-LV" sz="3600" dirty="0"/>
                  <a:t>var pārklāt ar </a:t>
                </a:r>
                <a:r>
                  <a:rPr lang="lv-LV" sz="3600" dirty="0" smtClean="0"/>
                  <a:t>5.att</a:t>
                </a:r>
                <a:r>
                  <a:rPr lang="lv-LV" sz="3600" dirty="0"/>
                  <a:t>. redzamajām figūrām? Taisnstūrim jābūt pilnībā pārklātam. Figūras nedrīkst iziet ārpus taisnstūra, nedrīkst pārklāties, tās drīkst būt pagrieztas vai apgrieztas spoguļattēlā.</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3407"/>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4941168"/>
            <a:ext cx="5929344"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07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8.</a:t>
            </a:r>
            <a:r>
              <a:rPr lang="lv-LV" sz="2800" dirty="0"/>
              <a:t>klases </a:t>
            </a:r>
            <a:r>
              <a:rPr lang="en-US" sz="2800" dirty="0" smtClean="0"/>
              <a:t>3</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a:t>Atrast vienu naturālu skaitli, kas lielāks nekā 2015 un ko nevar izteikt kā naturāla skaitļa kvadrāta un pirmskaitļa summu.</a:t>
            </a:r>
            <a:endParaRPr lang="en-GB" sz="3600" dirty="0"/>
          </a:p>
        </p:txBody>
      </p:sp>
    </p:spTree>
    <p:extLst>
      <p:ext uri="{BB962C8B-B14F-4D97-AF65-F5344CB8AC3E}">
        <p14:creationId xmlns:p14="http://schemas.microsoft.com/office/powerpoint/2010/main" val="1781923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8.</a:t>
            </a:r>
            <a:r>
              <a:rPr lang="lv-LV" sz="2800" dirty="0"/>
              <a:t>klases </a:t>
            </a:r>
            <a:r>
              <a:rPr lang="en-US" sz="2800" dirty="0" smtClean="0"/>
              <a:t>4</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Divu taisnstūra paralēlskaldņu visu šķautņu garumi ir naturāli skaitļi. Pirmā paralēlskaldņa trīs dažādo skaldņu perimetri ir </a:t>
                </a:r>
                <a14:m>
                  <m:oMath xmlns:m="http://schemas.openxmlformats.org/officeDocument/2006/math">
                    <m:sSub>
                      <m:sSubPr>
                        <m:ctrlPr>
                          <a:rPr lang="en-US" sz="3600" b="0" i="1" smtClean="0">
                            <a:latin typeface="Cambria Math"/>
                          </a:rPr>
                        </m:ctrlPr>
                      </m:sSubPr>
                      <m:e>
                        <m:r>
                          <a:rPr lang="en-US" sz="3600" b="0" i="1" smtClean="0">
                            <a:latin typeface="Cambria Math"/>
                          </a:rPr>
                          <m:t>𝑝</m:t>
                        </m:r>
                      </m:e>
                      <m:sub>
                        <m:r>
                          <a:rPr lang="en-US" sz="3600" b="0" i="1" smtClean="0">
                            <a:latin typeface="Cambria Math"/>
                          </a:rPr>
                          <m:t>1</m:t>
                        </m:r>
                      </m:sub>
                    </m:sSub>
                  </m:oMath>
                </a14:m>
                <a:r>
                  <a:rPr lang="en-US" sz="3600" dirty="0" smtClean="0"/>
                  <a:t>, </a:t>
                </a:r>
                <a14:m>
                  <m:oMath xmlns:m="http://schemas.openxmlformats.org/officeDocument/2006/math">
                    <m:sSub>
                      <m:sSubPr>
                        <m:ctrlPr>
                          <a:rPr lang="en-US" sz="3600" i="1">
                            <a:latin typeface="Cambria Math"/>
                          </a:rPr>
                        </m:ctrlPr>
                      </m:sSubPr>
                      <m:e>
                        <m:r>
                          <a:rPr lang="en-US" sz="3600" b="0" i="1" smtClean="0">
                            <a:latin typeface="Cambria Math"/>
                          </a:rPr>
                          <m:t>𝑞</m:t>
                        </m:r>
                      </m:e>
                      <m:sub>
                        <m:r>
                          <a:rPr lang="en-US" sz="3600" i="1">
                            <a:latin typeface="Cambria Math"/>
                          </a:rPr>
                          <m:t>1</m:t>
                        </m:r>
                      </m:sub>
                    </m:sSub>
                  </m:oMath>
                </a14:m>
                <a:r>
                  <a:rPr lang="lv-LV" sz="3600" dirty="0" smtClean="0"/>
                  <a:t>,</a:t>
                </a:r>
                <a:r>
                  <a:rPr lang="en-US" sz="3600" dirty="0"/>
                  <a:t> </a:t>
                </a:r>
                <a14:m>
                  <m:oMath xmlns:m="http://schemas.openxmlformats.org/officeDocument/2006/math">
                    <m:sSub>
                      <m:sSubPr>
                        <m:ctrlPr>
                          <a:rPr lang="en-US" sz="3600" i="1" smtClean="0">
                            <a:latin typeface="Cambria Math"/>
                          </a:rPr>
                        </m:ctrlPr>
                      </m:sSubPr>
                      <m:e>
                        <m:r>
                          <a:rPr lang="en-US" sz="3600" b="0" i="1" smtClean="0">
                            <a:latin typeface="Cambria Math"/>
                          </a:rPr>
                          <m:t>𝑟</m:t>
                        </m:r>
                      </m:e>
                      <m:sub>
                        <m:r>
                          <a:rPr lang="en-US" sz="3600" i="1">
                            <a:latin typeface="Cambria Math"/>
                          </a:rPr>
                          <m:t>1</m:t>
                        </m:r>
                      </m:sub>
                    </m:sSub>
                  </m:oMath>
                </a14:m>
                <a:r>
                  <a:rPr lang="lv-LV" sz="3600" dirty="0" smtClean="0"/>
                  <a:t>, </a:t>
                </a:r>
                <a:r>
                  <a:rPr lang="lv-LV" sz="3600" dirty="0"/>
                  <a:t>bet otrā </a:t>
                </a:r>
                <a14:m>
                  <m:oMath xmlns:m="http://schemas.openxmlformats.org/officeDocument/2006/math">
                    <m:sSub>
                      <m:sSubPr>
                        <m:ctrlPr>
                          <a:rPr lang="en-US" sz="3600" i="1">
                            <a:latin typeface="Cambria Math"/>
                          </a:rPr>
                        </m:ctrlPr>
                      </m:sSubPr>
                      <m:e>
                        <m:r>
                          <a:rPr lang="en-US" sz="3600" i="1">
                            <a:latin typeface="Cambria Math"/>
                          </a:rPr>
                          <m:t>𝑝</m:t>
                        </m:r>
                      </m:e>
                      <m:sub>
                        <m:r>
                          <a:rPr lang="en-US" sz="3600" b="0" i="1" smtClean="0">
                            <a:latin typeface="Cambria Math"/>
                          </a:rPr>
                          <m:t>2</m:t>
                        </m:r>
                      </m:sub>
                    </m:sSub>
                  </m:oMath>
                </a14:m>
                <a:r>
                  <a:rPr lang="en-US" sz="3600" dirty="0"/>
                  <a:t>, </a:t>
                </a:r>
                <a14:m>
                  <m:oMath xmlns:m="http://schemas.openxmlformats.org/officeDocument/2006/math">
                    <m:sSub>
                      <m:sSubPr>
                        <m:ctrlPr>
                          <a:rPr lang="en-US" sz="3600" i="1">
                            <a:latin typeface="Cambria Math"/>
                          </a:rPr>
                        </m:ctrlPr>
                      </m:sSubPr>
                      <m:e>
                        <m:r>
                          <a:rPr lang="en-US" sz="3600" i="1">
                            <a:latin typeface="Cambria Math"/>
                          </a:rPr>
                          <m:t>𝑞</m:t>
                        </m:r>
                      </m:e>
                      <m:sub>
                        <m:r>
                          <a:rPr lang="en-US" sz="3600" b="0" i="1" smtClean="0">
                            <a:latin typeface="Cambria Math"/>
                          </a:rPr>
                          <m:t>2</m:t>
                        </m:r>
                      </m:sub>
                    </m:sSub>
                  </m:oMath>
                </a14:m>
                <a:r>
                  <a:rPr lang="lv-LV" sz="3600" dirty="0"/>
                  <a:t>,</a:t>
                </a:r>
                <a:r>
                  <a:rPr lang="en-US" sz="3600" dirty="0"/>
                  <a:t> </a:t>
                </a:r>
                <a14:m>
                  <m:oMath xmlns:m="http://schemas.openxmlformats.org/officeDocument/2006/math">
                    <m:sSub>
                      <m:sSubPr>
                        <m:ctrlPr>
                          <a:rPr lang="en-US" sz="3600" i="1">
                            <a:latin typeface="Cambria Math"/>
                          </a:rPr>
                        </m:ctrlPr>
                      </m:sSubPr>
                      <m:e>
                        <m:r>
                          <a:rPr lang="en-US" sz="3600" i="1">
                            <a:latin typeface="Cambria Math"/>
                          </a:rPr>
                          <m:t>𝑟</m:t>
                        </m:r>
                      </m:e>
                      <m:sub>
                        <m:r>
                          <a:rPr lang="en-US" sz="3600" b="0" i="1" smtClean="0">
                            <a:latin typeface="Cambria Math"/>
                          </a:rPr>
                          <m:t>2</m:t>
                        </m:r>
                      </m:sub>
                    </m:sSub>
                  </m:oMath>
                </a14:m>
                <a:r>
                  <a:rPr lang="lv-LV" sz="3600" dirty="0"/>
                  <a:t> , turklāt </a:t>
                </a:r>
                <a14:m>
                  <m:oMath xmlns:m="http://schemas.openxmlformats.org/officeDocument/2006/math">
                    <m:sSub>
                      <m:sSubPr>
                        <m:ctrlPr>
                          <a:rPr lang="lv-LV" sz="3600" i="1" smtClean="0">
                            <a:latin typeface="Cambria Math"/>
                          </a:rPr>
                        </m:ctrlPr>
                      </m:sSubPr>
                      <m:e>
                        <m:r>
                          <a:rPr lang="en-US" sz="3600" b="0" i="1" smtClean="0">
                            <a:latin typeface="Cambria Math"/>
                          </a:rPr>
                          <m:t>𝑝</m:t>
                        </m:r>
                      </m:e>
                      <m:sub>
                        <m:r>
                          <a:rPr lang="en-US" sz="3600" b="0" i="1" smtClean="0">
                            <a:latin typeface="Cambria Math"/>
                          </a:rPr>
                          <m:t>1</m:t>
                        </m:r>
                      </m:sub>
                    </m:sSub>
                    <m:r>
                      <a:rPr lang="en-US" sz="3600" b="0" i="1" smtClean="0">
                        <a:latin typeface="Cambria Math"/>
                      </a:rPr>
                      <m:t>&lt;</m:t>
                    </m:r>
                    <m:sSub>
                      <m:sSubPr>
                        <m:ctrlPr>
                          <a:rPr lang="en-US" sz="3600" b="0" i="1" smtClean="0">
                            <a:latin typeface="Cambria Math"/>
                          </a:rPr>
                        </m:ctrlPr>
                      </m:sSubPr>
                      <m:e>
                        <m:r>
                          <a:rPr lang="en-US" sz="3600" b="0" i="1" smtClean="0">
                            <a:latin typeface="Cambria Math"/>
                          </a:rPr>
                          <m:t>𝑝</m:t>
                        </m:r>
                      </m:e>
                      <m:sub>
                        <m:r>
                          <a:rPr lang="en-US" sz="3600" b="0" i="1" smtClean="0">
                            <a:latin typeface="Cambria Math"/>
                          </a:rPr>
                          <m:t>2</m:t>
                        </m:r>
                      </m:sub>
                    </m:sSub>
                  </m:oMath>
                </a14:m>
                <a:r>
                  <a:rPr lang="en-US" sz="3600" dirty="0" smtClean="0"/>
                  <a:t>, </a:t>
                </a:r>
                <a14:m>
                  <m:oMath xmlns:m="http://schemas.openxmlformats.org/officeDocument/2006/math">
                    <m:sSub>
                      <m:sSubPr>
                        <m:ctrlPr>
                          <a:rPr lang="lv-LV" sz="3600" i="1">
                            <a:latin typeface="Cambria Math"/>
                          </a:rPr>
                        </m:ctrlPr>
                      </m:sSubPr>
                      <m:e>
                        <m:r>
                          <a:rPr lang="en-US" sz="3600" b="0" i="1" smtClean="0">
                            <a:latin typeface="Cambria Math"/>
                          </a:rPr>
                          <m:t>𝑞</m:t>
                        </m:r>
                      </m:e>
                      <m:sub>
                        <m:r>
                          <a:rPr lang="en-US" sz="3600" i="1">
                            <a:latin typeface="Cambria Math"/>
                          </a:rPr>
                          <m:t>1</m:t>
                        </m:r>
                      </m:sub>
                    </m:sSub>
                    <m:r>
                      <a:rPr lang="en-US" sz="3600" i="1">
                        <a:latin typeface="Cambria Math"/>
                      </a:rPr>
                      <m:t>&lt;</m:t>
                    </m:r>
                    <m:sSub>
                      <m:sSubPr>
                        <m:ctrlPr>
                          <a:rPr lang="en-US" sz="3600" i="1">
                            <a:latin typeface="Cambria Math"/>
                          </a:rPr>
                        </m:ctrlPr>
                      </m:sSubPr>
                      <m:e>
                        <m:r>
                          <a:rPr lang="en-US" sz="3600" b="0" i="1" smtClean="0">
                            <a:latin typeface="Cambria Math"/>
                          </a:rPr>
                          <m:t>𝑞</m:t>
                        </m:r>
                      </m:e>
                      <m:sub>
                        <m:r>
                          <a:rPr lang="en-US" sz="3600" i="1">
                            <a:latin typeface="Cambria Math"/>
                          </a:rPr>
                          <m:t>2</m:t>
                        </m:r>
                      </m:sub>
                    </m:sSub>
                  </m:oMath>
                </a14:m>
                <a:r>
                  <a:rPr lang="en-US" sz="3600" dirty="0" smtClean="0"/>
                  <a:t> un </a:t>
                </a:r>
                <a14:m>
                  <m:oMath xmlns:m="http://schemas.openxmlformats.org/officeDocument/2006/math">
                    <m:sSub>
                      <m:sSubPr>
                        <m:ctrlPr>
                          <a:rPr lang="lv-LV" sz="3600" i="1">
                            <a:latin typeface="Cambria Math"/>
                          </a:rPr>
                        </m:ctrlPr>
                      </m:sSubPr>
                      <m:e>
                        <m:r>
                          <a:rPr lang="en-US" sz="3600" b="0" i="1" smtClean="0">
                            <a:latin typeface="Cambria Math"/>
                          </a:rPr>
                          <m:t>𝑟</m:t>
                        </m:r>
                      </m:e>
                      <m:sub>
                        <m:r>
                          <a:rPr lang="en-US" sz="3600" i="1">
                            <a:latin typeface="Cambria Math"/>
                          </a:rPr>
                          <m:t>1</m:t>
                        </m:r>
                      </m:sub>
                    </m:sSub>
                    <m:r>
                      <a:rPr lang="en-US" sz="3600" i="1">
                        <a:latin typeface="Cambria Math"/>
                      </a:rPr>
                      <m:t>&lt;</m:t>
                    </m:r>
                    <m:sSub>
                      <m:sSubPr>
                        <m:ctrlPr>
                          <a:rPr lang="en-US" sz="3600" i="1">
                            <a:latin typeface="Cambria Math"/>
                          </a:rPr>
                        </m:ctrlPr>
                      </m:sSubPr>
                      <m:e>
                        <m:r>
                          <a:rPr lang="en-US" sz="3600" b="0" i="1" smtClean="0">
                            <a:latin typeface="Cambria Math"/>
                          </a:rPr>
                          <m:t>𝑟</m:t>
                        </m:r>
                      </m:e>
                      <m:sub>
                        <m:r>
                          <a:rPr lang="en-US" sz="3600" i="1">
                            <a:latin typeface="Cambria Math"/>
                          </a:rPr>
                          <m:t>2</m:t>
                        </m:r>
                      </m:sub>
                    </m:sSub>
                  </m:oMath>
                </a14:m>
                <a:r>
                  <a:rPr lang="lv-LV" sz="3600" dirty="0"/>
                  <a:t>. Vai var apgalvot, ka pirmā paralēlskaldņa tilpums ir mazāks nekā otrā paralēlskaldņa tilpums?</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3333"/>
                </a:stretch>
              </a:blipFill>
            </p:spPr>
            <p:txBody>
              <a:bodyPr/>
              <a:lstStyle/>
              <a:p>
                <a:r>
                  <a:rPr lang="en-US">
                    <a:noFill/>
                  </a:rPr>
                  <a:t> </a:t>
                </a:r>
              </a:p>
            </p:txBody>
          </p:sp>
        </mc:Fallback>
      </mc:AlternateContent>
      <p:sp>
        <p:nvSpPr>
          <p:cNvPr id="4" name="TextBox 3"/>
          <p:cNvSpPr txBox="1"/>
          <p:nvPr/>
        </p:nvSpPr>
        <p:spPr>
          <a:xfrm>
            <a:off x="4114800" y="2975212"/>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49006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matemātikas olimpiāde (201</a:t>
            </a:r>
            <a:r>
              <a:rPr lang="en-US" sz="2800" dirty="0"/>
              <a:t>5</a:t>
            </a:r>
            <a:r>
              <a:rPr lang="lv-LV" sz="2800" dirty="0"/>
              <a:t>-04-2</a:t>
            </a:r>
            <a:r>
              <a:rPr lang="en-US" sz="2800" dirty="0"/>
              <a:t>6</a:t>
            </a:r>
            <a:r>
              <a:rPr lang="lv-LV" sz="2800" dirty="0"/>
              <a:t>)</a:t>
            </a:r>
            <a:br>
              <a:rPr lang="lv-LV" sz="2800" dirty="0"/>
            </a:br>
            <a:r>
              <a:rPr lang="lv-LV" sz="2800" dirty="0"/>
              <a:t>5.klases </a:t>
            </a:r>
            <a:r>
              <a:rPr lang="en-US" sz="2800" dirty="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Vai taisnstūri ar izmēriem </a:t>
                </a:r>
                <a14:m>
                  <m:oMath xmlns:m="http://schemas.openxmlformats.org/officeDocument/2006/math">
                    <m:r>
                      <a:rPr lang="en-US" sz="3600" b="0" i="1" smtClean="0">
                        <a:latin typeface="Cambria Math"/>
                      </a:rPr>
                      <m:t>6</m:t>
                    </m:r>
                    <m:r>
                      <a:rPr lang="en-US" sz="3600" b="0" i="1" smtClean="0">
                        <a:latin typeface="Cambria Math"/>
                        <a:ea typeface="Cambria Math"/>
                      </a:rPr>
                      <m:t>×10</m:t>
                    </m:r>
                  </m:oMath>
                </a14:m>
                <a:r>
                  <a:rPr lang="en-US" sz="3600" dirty="0" smtClean="0"/>
                  <a:t> </a:t>
                </a:r>
                <a:r>
                  <a:rPr lang="lv-LV" sz="3600" dirty="0" smtClean="0"/>
                  <a:t>rūtiņas </a:t>
                </a:r>
                <a:r>
                  <a:rPr lang="lv-LV" sz="3600" dirty="0"/>
                  <a:t>var pārklāt ar vienu </a:t>
                </a:r>
                <a:r>
                  <a:rPr lang="lv-LV" sz="3600" dirty="0" smtClean="0"/>
                  <a:t>1.att</a:t>
                </a:r>
                <a:r>
                  <a:rPr lang="lv-LV" sz="3600" dirty="0"/>
                  <a:t>. redzamo figūru un 28 figūrām, kādas redzamas </a:t>
                </a:r>
                <a:r>
                  <a:rPr lang="lv-LV" sz="3600" dirty="0" smtClean="0"/>
                  <a:t>2.att</a:t>
                </a:r>
                <a:r>
                  <a:rPr lang="lv-LV" sz="3600" dirty="0"/>
                  <a:t>.? Figūras drīkst pagriezt.</a:t>
                </a:r>
                <a:endParaRPr lang="lv-LV" sz="36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005064"/>
            <a:ext cx="180020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4113485"/>
            <a:ext cx="1315934" cy="1223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848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8.</a:t>
            </a:r>
            <a:r>
              <a:rPr lang="lv-LV" sz="2800" dirty="0"/>
              <a:t>klases </a:t>
            </a:r>
            <a:r>
              <a:rPr lang="en-US" sz="2800" dirty="0" smtClean="0"/>
              <a:t>5</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Šaurleņķu trijstūrī </a:t>
                </a:r>
                <a14:m>
                  <m:oMath xmlns:m="http://schemas.openxmlformats.org/officeDocument/2006/math">
                    <m:r>
                      <a:rPr lang="lv-LV" sz="3600" i="1" dirty="0" smtClean="0">
                        <a:latin typeface="Cambria Math"/>
                      </a:rPr>
                      <m:t>𝐴𝐵𝐶</m:t>
                    </m:r>
                  </m:oMath>
                </a14:m>
                <a:r>
                  <a:rPr lang="lv-LV" sz="3600" dirty="0"/>
                  <a:t> novilkts augstums </a:t>
                </a:r>
                <a14:m>
                  <m:oMath xmlns:m="http://schemas.openxmlformats.org/officeDocument/2006/math">
                    <m:r>
                      <a:rPr lang="lv-LV" sz="3600" i="1" dirty="0" smtClean="0">
                        <a:latin typeface="Cambria Math"/>
                      </a:rPr>
                      <m:t>𝐶𝐻</m:t>
                    </m:r>
                    <m:r>
                      <a:rPr lang="lv-LV" sz="3600" i="1" dirty="0" smtClean="0">
                        <a:latin typeface="Cambria Math"/>
                      </a:rPr>
                      <m:t> </m:t>
                    </m:r>
                  </m:oMath>
                </a14:m>
                <a:r>
                  <a:rPr lang="lv-LV" sz="3600" dirty="0"/>
                  <a:t>un mediāna </a:t>
                </a:r>
                <a14:m>
                  <m:oMath xmlns:m="http://schemas.openxmlformats.org/officeDocument/2006/math">
                    <m:r>
                      <a:rPr lang="lv-LV" sz="3600" i="1" dirty="0" smtClean="0">
                        <a:latin typeface="Cambria Math"/>
                      </a:rPr>
                      <m:t>𝐵𝐾</m:t>
                    </m:r>
                  </m:oMath>
                </a14:m>
                <a:r>
                  <a:rPr lang="lv-LV" sz="3600" dirty="0"/>
                  <a:t>. Zināms, ka </a:t>
                </a:r>
                <a14:m>
                  <m:oMath xmlns:m="http://schemas.openxmlformats.org/officeDocument/2006/math">
                    <m:r>
                      <a:rPr lang="lv-LV" sz="3600" i="1" dirty="0" smtClean="0">
                        <a:latin typeface="Cambria Math"/>
                      </a:rPr>
                      <m:t>𝐶𝐻</m:t>
                    </m:r>
                    <m:r>
                      <a:rPr lang="en-US" sz="3600" b="0" i="1" dirty="0" smtClean="0">
                        <a:latin typeface="Cambria Math"/>
                      </a:rPr>
                      <m:t>=</m:t>
                    </m:r>
                    <m:r>
                      <a:rPr lang="lv-LV" sz="3600" i="1" dirty="0" smtClean="0">
                        <a:latin typeface="Cambria Math"/>
                      </a:rPr>
                      <m:t>𝐵𝐾</m:t>
                    </m:r>
                  </m:oMath>
                </a14:m>
                <a:r>
                  <a:rPr lang="lv-LV" sz="3600" dirty="0" smtClean="0"/>
                  <a:t> </a:t>
                </a:r>
                <a:r>
                  <a:rPr lang="lv-LV" sz="3600" dirty="0"/>
                  <a:t>un</a:t>
                </a:r>
                <a:r>
                  <a:rPr lang="lv-LV" sz="3600" dirty="0" smtClean="0"/>
                  <a:t> </a:t>
                </a:r>
                <a14:m>
                  <m:oMath xmlns:m="http://schemas.openxmlformats.org/officeDocument/2006/math">
                    <m:r>
                      <m:rPr>
                        <m:nor/>
                      </m:rPr>
                      <a:rPr lang="en-US" sz="3600"/>
                      <m:t>∠</m:t>
                    </m:r>
                    <m:r>
                      <a:rPr lang="en-US" sz="3600" i="1" dirty="0">
                        <a:latin typeface="Cambria Math"/>
                      </a:rPr>
                      <m:t>𝐻𝐶𝐵</m:t>
                    </m:r>
                    <m:r>
                      <a:rPr lang="en-US" sz="3600" b="0" i="1" dirty="0" smtClean="0">
                        <a:latin typeface="Cambria Math"/>
                      </a:rPr>
                      <m:t>=</m:t>
                    </m:r>
                    <m:r>
                      <m:rPr>
                        <m:nor/>
                      </m:rPr>
                      <a:rPr lang="en-US" sz="3600"/>
                      <m:t>∠</m:t>
                    </m:r>
                    <m:r>
                      <a:rPr lang="en-US" sz="3600" b="0" i="1" smtClean="0">
                        <a:latin typeface="Cambria Math"/>
                      </a:rPr>
                      <m:t>𝐾𝐵𝐶</m:t>
                    </m:r>
                    <m:r>
                      <a:rPr lang="en-US" sz="3600" b="0" i="1" dirty="0" smtClean="0">
                        <a:latin typeface="Cambria Math"/>
                      </a:rPr>
                      <m:t> </m:t>
                    </m:r>
                  </m:oMath>
                </a14:m>
                <a:r>
                  <a:rPr lang="lv-LV" sz="3600" dirty="0" smtClean="0"/>
                  <a:t>. </a:t>
                </a:r>
                <a:r>
                  <a:rPr lang="lv-LV" sz="3600" dirty="0"/>
                  <a:t>Pierādīt, ka trijstūris </a:t>
                </a:r>
                <a14:m>
                  <m:oMath xmlns:m="http://schemas.openxmlformats.org/officeDocument/2006/math">
                    <m:r>
                      <a:rPr lang="lv-LV" sz="3600" i="1" dirty="0" smtClean="0">
                        <a:latin typeface="Cambria Math"/>
                      </a:rPr>
                      <m:t>𝐴𝐵𝐶</m:t>
                    </m:r>
                    <m:r>
                      <a:rPr lang="lv-LV" sz="3600" i="1" dirty="0" smtClean="0">
                        <a:latin typeface="Cambria Math"/>
                      </a:rPr>
                      <m:t> </m:t>
                    </m:r>
                  </m:oMath>
                </a14:m>
                <a:r>
                  <a:rPr lang="lv-LV" sz="3600" dirty="0"/>
                  <a:t>ir </a:t>
                </a:r>
                <a:r>
                  <a:rPr lang="lv-LV" sz="3600" dirty="0" smtClean="0"/>
                  <a:t>vienādmalu</a:t>
                </a:r>
                <a:r>
                  <a:rPr lang="en-US" sz="3600" dirty="0" smtClean="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2176030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smtClean="0"/>
              <a:t>9.</a:t>
            </a:r>
            <a:r>
              <a:rPr lang="lv-LV" sz="2800" dirty="0"/>
              <a:t>klases </a:t>
            </a:r>
            <a:r>
              <a:rPr lang="en-US" sz="2800" dirty="0" smtClean="0"/>
              <a:t>1</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a:t>No visiem tādiem skaitļiem, kuru starpība ir </a:t>
                </a:r>
                <a14:m>
                  <m:oMath xmlns:m="http://schemas.openxmlformats.org/officeDocument/2006/math">
                    <m:r>
                      <a:rPr lang="lv-LV" sz="3600" i="1" dirty="0" smtClean="0">
                        <a:latin typeface="Cambria Math"/>
                      </a:rPr>
                      <m:t>2015</m:t>
                    </m:r>
                  </m:oMath>
                </a14:m>
                <a:r>
                  <a:rPr lang="lv-LV" sz="3600" dirty="0"/>
                  <a:t>, noteikt tos divus, kuru reizinājums ir vismazākais!</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3259"/>
                </a:stretch>
              </a:blipFill>
            </p:spPr>
            <p:txBody>
              <a:bodyPr/>
              <a:lstStyle/>
              <a:p>
                <a:r>
                  <a:rPr lang="en-US">
                    <a:noFill/>
                  </a:rPr>
                  <a:t> </a:t>
                </a:r>
              </a:p>
            </p:txBody>
          </p:sp>
        </mc:Fallback>
      </mc:AlternateContent>
    </p:spTree>
    <p:extLst>
      <p:ext uri="{BB962C8B-B14F-4D97-AF65-F5344CB8AC3E}">
        <p14:creationId xmlns:p14="http://schemas.microsoft.com/office/powerpoint/2010/main" val="98045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9.</a:t>
            </a:r>
            <a:r>
              <a:rPr lang="lv-LV" sz="2800" dirty="0"/>
              <a:t>klases </a:t>
            </a:r>
            <a:r>
              <a:rPr lang="en-US" sz="2800" dirty="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5482952" cy="5141168"/>
              </a:xfrm>
            </p:spPr>
            <p:txBody>
              <a:bodyPr>
                <a:normAutofit fontScale="77500" lnSpcReduction="20000"/>
              </a:bodyPr>
              <a:lstStyle/>
              <a:p>
                <a:pPr marL="0" indent="0">
                  <a:buNone/>
                </a:pPr>
                <a:r>
                  <a:rPr lang="lv-LV" sz="4000" dirty="0"/>
                  <a:t>Tornis ir salikts no vienības kubiņiem, kur katra kubiņa izmērs ir </a:t>
                </a:r>
                <a14:m>
                  <m:oMath xmlns:m="http://schemas.openxmlformats.org/officeDocument/2006/math">
                    <m:r>
                      <a:rPr lang="lv-LV" sz="4000" i="1" dirty="0" smtClean="0">
                        <a:latin typeface="Cambria Math"/>
                      </a:rPr>
                      <m:t>1</m:t>
                    </m:r>
                    <m:r>
                      <a:rPr lang="lv-LV" sz="4000" i="1" dirty="0" smtClean="0">
                        <a:latin typeface="Cambria Math"/>
                        <a:ea typeface="Cambria Math"/>
                      </a:rPr>
                      <m:t>×</m:t>
                    </m:r>
                    <m:r>
                      <a:rPr lang="lv-LV" sz="4000" i="1" dirty="0" smtClean="0">
                        <a:latin typeface="Cambria Math"/>
                      </a:rPr>
                      <m:t>1</m:t>
                    </m:r>
                    <m:r>
                      <a:rPr lang="lv-LV" sz="4000" i="1" dirty="0" smtClean="0">
                        <a:latin typeface="Cambria Math"/>
                        <a:ea typeface="Cambria Math"/>
                      </a:rPr>
                      <m:t>×</m:t>
                    </m:r>
                    <m:r>
                      <a:rPr lang="lv-LV" sz="4000" i="1" dirty="0" smtClean="0">
                        <a:latin typeface="Cambria Math"/>
                      </a:rPr>
                      <m:t>1</m:t>
                    </m:r>
                  </m:oMath>
                </a14:m>
                <a:r>
                  <a:rPr lang="lv-LV" sz="4000" dirty="0"/>
                  <a:t> . Apakšējā slānī ir </a:t>
                </a:r>
                <a14:m>
                  <m:oMath xmlns:m="http://schemas.openxmlformats.org/officeDocument/2006/math">
                    <m:r>
                      <a:rPr lang="lv-LV" sz="4000" i="1" dirty="0" smtClean="0">
                        <a:latin typeface="Cambria Math"/>
                      </a:rPr>
                      <m:t>7</m:t>
                    </m:r>
                    <m:r>
                      <a:rPr lang="lv-LV" sz="4000" i="1" dirty="0" smtClean="0">
                        <a:latin typeface="Cambria Math"/>
                        <a:ea typeface="Cambria Math"/>
                      </a:rPr>
                      <m:t>×</m:t>
                    </m:r>
                    <m:r>
                      <a:rPr lang="lv-LV" sz="4000" i="1" dirty="0" smtClean="0">
                        <a:latin typeface="Cambria Math"/>
                      </a:rPr>
                      <m:t>7</m:t>
                    </m:r>
                  </m:oMath>
                </a14:m>
                <a:r>
                  <a:rPr lang="lv-LV" sz="4000" dirty="0"/>
                  <a:t> kubiņi. Otrs slānis ir novietots virs pirmā slāņa centrālās daļās, tajā ir </a:t>
                </a:r>
                <a14:m>
                  <m:oMath xmlns:m="http://schemas.openxmlformats.org/officeDocument/2006/math">
                    <m:r>
                      <a:rPr lang="lv-LV" sz="4000" i="1" dirty="0" smtClean="0">
                        <a:latin typeface="Cambria Math"/>
                      </a:rPr>
                      <m:t>5</m:t>
                    </m:r>
                    <m:r>
                      <a:rPr lang="lv-LV" sz="4000" i="1" dirty="0" smtClean="0">
                        <a:latin typeface="Cambria Math"/>
                        <a:ea typeface="Cambria Math"/>
                      </a:rPr>
                      <m:t>×</m:t>
                    </m:r>
                    <m:r>
                      <a:rPr lang="lv-LV" sz="4000" i="1" dirty="0" smtClean="0">
                        <a:latin typeface="Cambria Math"/>
                      </a:rPr>
                      <m:t>5</m:t>
                    </m:r>
                  </m:oMath>
                </a14:m>
                <a:r>
                  <a:rPr lang="lv-LV" sz="4000" dirty="0"/>
                  <a:t> kubiņi. Trešajā slānī, kurš novietots apakšējās daļas centrā, ir </a:t>
                </a:r>
                <a14:m>
                  <m:oMath xmlns:m="http://schemas.openxmlformats.org/officeDocument/2006/math">
                    <m:r>
                      <a:rPr lang="lv-LV" sz="4000" i="1" dirty="0" smtClean="0">
                        <a:latin typeface="Cambria Math"/>
                      </a:rPr>
                      <m:t>3</m:t>
                    </m:r>
                    <m:r>
                      <a:rPr lang="lv-LV" sz="4000" i="1" dirty="0" smtClean="0">
                        <a:latin typeface="Cambria Math"/>
                        <a:ea typeface="Cambria Math"/>
                      </a:rPr>
                      <m:t>×</m:t>
                    </m:r>
                    <m:r>
                      <a:rPr lang="lv-LV" sz="4000" i="1" dirty="0" smtClean="0">
                        <a:latin typeface="Cambria Math"/>
                      </a:rPr>
                      <m:t>3</m:t>
                    </m:r>
                  </m:oMath>
                </a14:m>
                <a:r>
                  <a:rPr lang="lv-LV" sz="4000" dirty="0"/>
                  <a:t> kubiņi un augšā centrā ir 1 vienības kubiņš (skat. 6. att.). Vai šo torni var salikt no blokiem ar izmēriem </a:t>
                </a:r>
                <a14:m>
                  <m:oMath xmlns:m="http://schemas.openxmlformats.org/officeDocument/2006/math">
                    <m:r>
                      <a:rPr lang="lv-LV" sz="4000" i="1" dirty="0" smtClean="0">
                        <a:latin typeface="Cambria Math"/>
                      </a:rPr>
                      <m:t>1</m:t>
                    </m:r>
                    <m:r>
                      <a:rPr lang="lv-LV" sz="4000" i="1" dirty="0" smtClean="0">
                        <a:latin typeface="Cambria Math"/>
                        <a:ea typeface="Cambria Math"/>
                      </a:rPr>
                      <m:t>×</m:t>
                    </m:r>
                    <m:r>
                      <a:rPr lang="lv-LV" sz="4000" i="1" dirty="0" smtClean="0">
                        <a:latin typeface="Cambria Math"/>
                      </a:rPr>
                      <m:t>1</m:t>
                    </m:r>
                    <m:r>
                      <a:rPr lang="lv-LV" sz="4000" i="1" dirty="0" smtClean="0">
                        <a:latin typeface="Cambria Math"/>
                        <a:ea typeface="Cambria Math"/>
                      </a:rPr>
                      <m:t>×</m:t>
                    </m:r>
                    <m:r>
                      <a:rPr lang="lv-LV" sz="4000" i="1" dirty="0" smtClean="0">
                        <a:latin typeface="Cambria Math"/>
                      </a:rPr>
                      <m:t>3</m:t>
                    </m:r>
                  </m:oMath>
                </a14:m>
                <a:r>
                  <a:rPr lang="lv-LV" sz="4000" dirty="0"/>
                  <a:t> ?</a:t>
                </a:r>
                <a:endParaRPr lang="en-GB" sz="4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5482952" cy="5141168"/>
              </a:xfrm>
              <a:blipFill rotWithShape="1">
                <a:blip r:embed="rId2"/>
                <a:stretch>
                  <a:fillRect l="-2670" t="-3084" r="-3448"/>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51151" y="2636912"/>
            <a:ext cx="3522671"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078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9.</a:t>
            </a:r>
            <a:r>
              <a:rPr lang="lv-LV" sz="2800" dirty="0"/>
              <a:t>klases </a:t>
            </a:r>
            <a:r>
              <a:rPr lang="en-US" sz="2800" dirty="0" smtClean="0"/>
              <a:t>3</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nn-NO" sz="3600" dirty="0" smtClean="0"/>
                  <a:t>Pierādi, ka </a:t>
                </a:r>
                <a14:m>
                  <m:oMath xmlns:m="http://schemas.openxmlformats.org/officeDocument/2006/math">
                    <m:sSup>
                      <m:sSupPr>
                        <m:ctrlPr>
                          <a:rPr lang="nn-NO" sz="3600" i="1" dirty="0" smtClean="0">
                            <a:latin typeface="Cambria Math"/>
                          </a:rPr>
                        </m:ctrlPr>
                      </m:sSupPr>
                      <m:e>
                        <m:r>
                          <a:rPr lang="en-US" sz="3600" b="0" i="1" dirty="0" smtClean="0">
                            <a:latin typeface="Cambria Math"/>
                          </a:rPr>
                          <m:t>𝑥</m:t>
                        </m:r>
                      </m:e>
                      <m:sup>
                        <m:r>
                          <a:rPr lang="en-US" sz="3600" b="0" i="1" dirty="0" smtClean="0">
                            <a:latin typeface="Cambria Math"/>
                          </a:rPr>
                          <m:t>5</m:t>
                        </m:r>
                      </m:sup>
                    </m:sSup>
                    <m:r>
                      <a:rPr lang="en-US" sz="3600" b="0" i="1" dirty="0" smtClean="0">
                        <a:latin typeface="Cambria Math"/>
                      </a:rPr>
                      <m:t>−5</m:t>
                    </m:r>
                    <m:sSup>
                      <m:sSupPr>
                        <m:ctrlPr>
                          <a:rPr lang="en-US" sz="3600" b="0" i="1" dirty="0" smtClean="0">
                            <a:latin typeface="Cambria Math"/>
                          </a:rPr>
                        </m:ctrlPr>
                      </m:sSupPr>
                      <m:e>
                        <m:r>
                          <a:rPr lang="en-US" sz="3600" b="0" i="1" dirty="0" smtClean="0">
                            <a:latin typeface="Cambria Math"/>
                          </a:rPr>
                          <m:t>𝑥</m:t>
                        </m:r>
                      </m:e>
                      <m:sup>
                        <m:r>
                          <a:rPr lang="en-US" sz="3600" b="0" i="1" dirty="0" smtClean="0">
                            <a:latin typeface="Cambria Math"/>
                          </a:rPr>
                          <m:t>3</m:t>
                        </m:r>
                      </m:sup>
                    </m:sSup>
                    <m:r>
                      <a:rPr lang="en-US" sz="3600" b="0" i="1" dirty="0" smtClean="0">
                        <a:latin typeface="Cambria Math"/>
                      </a:rPr>
                      <m:t>+4</m:t>
                    </m:r>
                    <m:r>
                      <a:rPr lang="en-US" sz="3600" b="0" i="1" dirty="0" smtClean="0">
                        <a:latin typeface="Cambria Math"/>
                      </a:rPr>
                      <m:t>𝑥</m:t>
                    </m:r>
                  </m:oMath>
                </a14:m>
                <a:r>
                  <a:rPr lang="nn-NO" sz="3600" dirty="0" smtClean="0"/>
                  <a:t> dalās </a:t>
                </a:r>
                <a:r>
                  <a:rPr lang="nn-NO" sz="3600" dirty="0"/>
                  <a:t>ar 120, ja </a:t>
                </a:r>
                <a14:m>
                  <m:oMath xmlns:m="http://schemas.openxmlformats.org/officeDocument/2006/math">
                    <m:r>
                      <a:rPr lang="nn-NO" sz="3600" i="1" dirty="0" smtClean="0">
                        <a:latin typeface="Cambria Math"/>
                      </a:rPr>
                      <m:t>𝑥</m:t>
                    </m:r>
                  </m:oMath>
                </a14:m>
                <a:r>
                  <a:rPr lang="nn-NO" sz="3600" dirty="0"/>
                  <a:t> ir vesels skaitlis!</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1752"/>
                </a:stretch>
              </a:blipFill>
            </p:spPr>
            <p:txBody>
              <a:bodyPr/>
              <a:lstStyle/>
              <a:p>
                <a:r>
                  <a:rPr lang="en-US">
                    <a:noFill/>
                  </a:rPr>
                  <a:t> </a:t>
                </a:r>
              </a:p>
            </p:txBody>
          </p:sp>
        </mc:Fallback>
      </mc:AlternateContent>
    </p:spTree>
    <p:extLst>
      <p:ext uri="{BB962C8B-B14F-4D97-AF65-F5344CB8AC3E}">
        <p14:creationId xmlns:p14="http://schemas.microsoft.com/office/powerpoint/2010/main" val="1781923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9.</a:t>
            </a:r>
            <a:r>
              <a:rPr lang="lv-LV" sz="2800" dirty="0"/>
              <a:t>klases </a:t>
            </a:r>
            <a:r>
              <a:rPr lang="en-US" sz="2800" dirty="0" smtClean="0"/>
              <a:t>4</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Vienādsānu trapeces </a:t>
                </a:r>
                <a14:m>
                  <m:oMath xmlns:m="http://schemas.openxmlformats.org/officeDocument/2006/math">
                    <m:r>
                      <a:rPr lang="lv-LV" sz="3600" i="1" dirty="0" smtClean="0">
                        <a:latin typeface="Cambria Math"/>
                      </a:rPr>
                      <m:t>𝐴𝐵𝐶𝐷</m:t>
                    </m:r>
                    <m:r>
                      <a:rPr lang="lv-LV" sz="3600" i="1" dirty="0" smtClean="0">
                        <a:latin typeface="Cambria Math"/>
                      </a:rPr>
                      <m:t> </m:t>
                    </m:r>
                  </m:oMath>
                </a14:m>
                <a:r>
                  <a:rPr lang="lv-LV" sz="3600" dirty="0"/>
                  <a:t>sānu malas ir </a:t>
                </a:r>
                <a14:m>
                  <m:oMath xmlns:m="http://schemas.openxmlformats.org/officeDocument/2006/math">
                    <m:r>
                      <a:rPr lang="lv-LV" sz="3600" i="1" dirty="0" smtClean="0">
                        <a:latin typeface="Cambria Math"/>
                      </a:rPr>
                      <m:t>𝐴𝐵</m:t>
                    </m:r>
                    <m:r>
                      <a:rPr lang="lv-LV" sz="3600" i="1" dirty="0" smtClean="0">
                        <a:latin typeface="Cambria Math"/>
                      </a:rPr>
                      <m:t> </m:t>
                    </m:r>
                  </m:oMath>
                </a14:m>
                <a:r>
                  <a:rPr lang="lv-LV" sz="3600" dirty="0"/>
                  <a:t>un </a:t>
                </a:r>
                <a14:m>
                  <m:oMath xmlns:m="http://schemas.openxmlformats.org/officeDocument/2006/math">
                    <m:r>
                      <a:rPr lang="lv-LV" sz="3600" i="1" dirty="0" smtClean="0">
                        <a:latin typeface="Cambria Math"/>
                      </a:rPr>
                      <m:t>𝐶𝐷</m:t>
                    </m:r>
                  </m:oMath>
                </a14:m>
                <a:r>
                  <a:rPr lang="lv-LV" sz="3600" dirty="0"/>
                  <a:t>, bet diagonāles </a:t>
                </a:r>
                <a14:m>
                  <m:oMath xmlns:m="http://schemas.openxmlformats.org/officeDocument/2006/math">
                    <m:r>
                      <a:rPr lang="lv-LV" sz="3600" i="1" dirty="0" smtClean="0">
                        <a:latin typeface="Cambria Math"/>
                      </a:rPr>
                      <m:t>𝐴𝐶</m:t>
                    </m:r>
                    <m:r>
                      <a:rPr lang="lv-LV" sz="3600" i="1" dirty="0" smtClean="0">
                        <a:latin typeface="Cambria Math"/>
                      </a:rPr>
                      <m:t> </m:t>
                    </m:r>
                  </m:oMath>
                </a14:m>
                <a:r>
                  <a:rPr lang="lv-LV" sz="3600" dirty="0"/>
                  <a:t>un </a:t>
                </a:r>
                <a14:m>
                  <m:oMath xmlns:m="http://schemas.openxmlformats.org/officeDocument/2006/math">
                    <m:r>
                      <a:rPr lang="lv-LV" sz="3600" i="1" dirty="0" smtClean="0">
                        <a:latin typeface="Cambria Math"/>
                      </a:rPr>
                      <m:t>𝐵𝐷</m:t>
                    </m:r>
                    <m:r>
                      <a:rPr lang="lv-LV" sz="3600" i="1" dirty="0" smtClean="0">
                        <a:latin typeface="Cambria Math"/>
                      </a:rPr>
                      <m:t> </m:t>
                    </m:r>
                  </m:oMath>
                </a14:m>
                <a:r>
                  <a:rPr lang="lv-LV" sz="3600" dirty="0"/>
                  <a:t>krustojas punktā </a:t>
                </a:r>
                <a14:m>
                  <m:oMath xmlns:m="http://schemas.openxmlformats.org/officeDocument/2006/math">
                    <m:r>
                      <a:rPr lang="lv-LV" sz="3600" i="1" dirty="0" smtClean="0">
                        <a:latin typeface="Cambria Math"/>
                      </a:rPr>
                      <m:t>𝐸</m:t>
                    </m:r>
                  </m:oMath>
                </a14:m>
                <a:r>
                  <a:rPr lang="lv-LV" sz="3600" dirty="0"/>
                  <a:t>. Ap trijstūri </a:t>
                </a:r>
                <a14:m>
                  <m:oMath xmlns:m="http://schemas.openxmlformats.org/officeDocument/2006/math">
                    <m:r>
                      <a:rPr lang="lv-LV" sz="3600" i="1" dirty="0" smtClean="0">
                        <a:latin typeface="Cambria Math"/>
                      </a:rPr>
                      <m:t>𝐶𝐷𝐸</m:t>
                    </m:r>
                    <m:r>
                      <a:rPr lang="lv-LV" sz="3600" i="1" dirty="0" smtClean="0">
                        <a:latin typeface="Cambria Math"/>
                      </a:rPr>
                      <m:t> </m:t>
                    </m:r>
                  </m:oMath>
                </a14:m>
                <a:r>
                  <a:rPr lang="lv-LV" sz="3600" dirty="0"/>
                  <a:t>apvilktā riņķa līnija krusto garāko pamatu </a:t>
                </a:r>
                <a14:m>
                  <m:oMath xmlns:m="http://schemas.openxmlformats.org/officeDocument/2006/math">
                    <m:r>
                      <a:rPr lang="lv-LV" sz="3600" i="1" dirty="0" smtClean="0">
                        <a:latin typeface="Cambria Math"/>
                      </a:rPr>
                      <m:t>𝐴𝐷</m:t>
                    </m:r>
                    <m:r>
                      <a:rPr lang="lv-LV" sz="3600" i="1" dirty="0" smtClean="0">
                        <a:latin typeface="Cambria Math"/>
                      </a:rPr>
                      <m:t> </m:t>
                    </m:r>
                  </m:oMath>
                </a14:m>
                <a:r>
                  <a:rPr lang="lv-LV" sz="3600" dirty="0"/>
                  <a:t>iekšējā punktā </a:t>
                </a:r>
                <a14:m>
                  <m:oMath xmlns:m="http://schemas.openxmlformats.org/officeDocument/2006/math">
                    <m:r>
                      <a:rPr lang="lv-LV" sz="3600" i="1" dirty="0" smtClean="0">
                        <a:latin typeface="Cambria Math"/>
                      </a:rPr>
                      <m:t>𝐹</m:t>
                    </m:r>
                  </m:oMath>
                </a14:m>
                <a:r>
                  <a:rPr lang="lv-LV" sz="3600" dirty="0"/>
                  <a:t>. Nogriežņu </a:t>
                </a:r>
                <a14:m>
                  <m:oMath xmlns:m="http://schemas.openxmlformats.org/officeDocument/2006/math">
                    <m:r>
                      <a:rPr lang="lv-LV" sz="3600" i="1" dirty="0" smtClean="0">
                        <a:latin typeface="Cambria Math"/>
                      </a:rPr>
                      <m:t>𝐶𝐹</m:t>
                    </m:r>
                  </m:oMath>
                </a14:m>
                <a:r>
                  <a:rPr lang="lv-LV" sz="3600" dirty="0"/>
                  <a:t> un </a:t>
                </a:r>
                <a14:m>
                  <m:oMath xmlns:m="http://schemas.openxmlformats.org/officeDocument/2006/math">
                    <m:r>
                      <a:rPr lang="lv-LV" sz="3600" i="1" dirty="0" smtClean="0">
                        <a:latin typeface="Cambria Math"/>
                      </a:rPr>
                      <m:t>𝐵𝐷</m:t>
                    </m:r>
                  </m:oMath>
                </a14:m>
                <a:r>
                  <a:rPr lang="lv-LV" sz="3600" dirty="0"/>
                  <a:t> krustpunkts ir </a:t>
                </a:r>
                <a14:m>
                  <m:oMath xmlns:m="http://schemas.openxmlformats.org/officeDocument/2006/math">
                    <m:r>
                      <a:rPr lang="lv-LV" sz="3600" i="1" dirty="0" smtClean="0">
                        <a:latin typeface="Cambria Math"/>
                      </a:rPr>
                      <m:t>𝐺</m:t>
                    </m:r>
                  </m:oMath>
                </a14:m>
                <a:r>
                  <a:rPr lang="lv-LV" sz="3600" dirty="0"/>
                  <a:t>. Nosaki</a:t>
                </a:r>
                <a:r>
                  <a:rPr lang="en-US" sz="3600" dirty="0" smtClean="0"/>
                  <a:t> </a:t>
                </a:r>
                <a14:m>
                  <m:oMath xmlns:m="http://schemas.openxmlformats.org/officeDocument/2006/math">
                    <m:r>
                      <m:rPr>
                        <m:nor/>
                      </m:rPr>
                      <a:rPr lang="en-US" sz="3600"/>
                      <m:t>∠</m:t>
                    </m:r>
                    <m:r>
                      <a:rPr lang="lv-LV" sz="3600" i="1" dirty="0" smtClean="0">
                        <a:latin typeface="Cambria Math"/>
                      </a:rPr>
                      <m:t>𝐶𝐺𝐷</m:t>
                    </m:r>
                  </m:oMath>
                </a14:m>
                <a:r>
                  <a:rPr lang="lv-LV" sz="3600" dirty="0"/>
                  <a:t> lielumu</a:t>
                </a:r>
                <a:r>
                  <a:rPr lang="lv-LV" sz="3600" dirty="0" smtClean="0"/>
                  <a:t>,</a:t>
                </a:r>
                <a:r>
                  <a:rPr lang="en-US" sz="3600" dirty="0" smtClean="0"/>
                  <a:t> ja </a:t>
                </a:r>
                <a14:m>
                  <m:oMath xmlns:m="http://schemas.openxmlformats.org/officeDocument/2006/math">
                    <m:r>
                      <m:rPr>
                        <m:nor/>
                      </m:rPr>
                      <a:rPr lang="en-US" sz="3600"/>
                      <m:t>∠</m:t>
                    </m:r>
                    <m:r>
                      <a:rPr lang="lv-LV" sz="3600" i="1" dirty="0">
                        <a:latin typeface="Cambria Math"/>
                      </a:rPr>
                      <m:t>𝐶</m:t>
                    </m:r>
                    <m:r>
                      <a:rPr lang="en-US" sz="3600" b="0" i="1" dirty="0" smtClean="0">
                        <a:latin typeface="Cambria Math"/>
                      </a:rPr>
                      <m:t>𝐴</m:t>
                    </m:r>
                    <m:r>
                      <a:rPr lang="lv-LV" sz="3600" i="1" dirty="0">
                        <a:latin typeface="Cambria Math"/>
                      </a:rPr>
                      <m:t>𝐷</m:t>
                    </m:r>
                    <m:r>
                      <a:rPr lang="en-US" sz="3600" b="0" i="1" dirty="0" smtClean="0">
                        <a:latin typeface="Cambria Math"/>
                      </a:rPr>
                      <m:t>=</m:t>
                    </m:r>
                    <m:r>
                      <a:rPr lang="en-US" sz="3600" b="0" i="1" dirty="0" smtClean="0">
                        <a:latin typeface="Cambria Math"/>
                        <a:ea typeface="Cambria Math"/>
                      </a:rPr>
                      <m:t>𝛼</m:t>
                    </m:r>
                  </m:oMath>
                </a14:m>
                <a:r>
                  <a:rPr lang="en-GB" sz="3600" dirty="0" smtClean="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490063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9.</a:t>
            </a:r>
            <a:r>
              <a:rPr lang="lv-LV" sz="2800" dirty="0"/>
              <a:t>klases </a:t>
            </a:r>
            <a:r>
              <a:rPr lang="en-US" sz="2800" dirty="0" smtClean="0"/>
              <a:t>5</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Parādi, kā naturālos skaitļus no 1 līdz </a:t>
                </a:r>
                <a14:m>
                  <m:oMath xmlns:m="http://schemas.openxmlformats.org/officeDocument/2006/math">
                    <m:r>
                      <a:rPr lang="lv-LV" sz="3600" i="1" dirty="0" smtClean="0">
                        <a:latin typeface="Cambria Math"/>
                      </a:rPr>
                      <m:t>2</m:t>
                    </m:r>
                    <m:r>
                      <a:rPr lang="lv-LV" sz="3600" i="1" dirty="0" smtClean="0">
                        <a:latin typeface="Cambria Math"/>
                      </a:rPr>
                      <m:t>𝑛</m:t>
                    </m:r>
                    <m:r>
                      <a:rPr lang="en-US" sz="3600" b="0" i="1" dirty="0" smtClean="0">
                        <a:latin typeface="Cambria Math"/>
                      </a:rPr>
                      <m:t>−</m:t>
                    </m:r>
                    <m:r>
                      <a:rPr lang="lv-LV" sz="3600" i="1" dirty="0" smtClean="0">
                        <a:latin typeface="Cambria Math"/>
                      </a:rPr>
                      <m:t>1</m:t>
                    </m:r>
                  </m:oMath>
                </a14:m>
                <a:r>
                  <a:rPr lang="lv-LV" sz="3600" dirty="0"/>
                  <a:t> uzrakstīt rindā tā, ka visas blakus esošo skaitļu starpības (no lielākā skaitļa atņem mazāko) ir dažādas un skaitlis </a:t>
                </a:r>
                <a14:m>
                  <m:oMath xmlns:m="http://schemas.openxmlformats.org/officeDocument/2006/math">
                    <m:r>
                      <a:rPr lang="lv-LV" sz="3600" i="1" dirty="0" smtClean="0">
                        <a:latin typeface="Cambria Math"/>
                      </a:rPr>
                      <m:t>1</m:t>
                    </m:r>
                  </m:oMath>
                </a14:m>
                <a:r>
                  <a:rPr lang="lv-LV" sz="3600" dirty="0"/>
                  <a:t> ir vidējais (</a:t>
                </a:r>
                <a14:m>
                  <m:oMath xmlns:m="http://schemas.openxmlformats.org/officeDocument/2006/math">
                    <m:r>
                      <a:rPr lang="lv-LV" sz="3600" i="1" dirty="0" smtClean="0">
                        <a:latin typeface="Cambria Math"/>
                      </a:rPr>
                      <m:t>𝑛</m:t>
                    </m:r>
                  </m:oMath>
                </a14:m>
                <a:r>
                  <a:rPr lang="lv-LV" sz="3600" dirty="0"/>
                  <a:t>-tais), ja </a:t>
                </a:r>
                <a:r>
                  <a:rPr lang="lv-LV" sz="3600" b="1" dirty="0"/>
                  <a:t>a)</a:t>
                </a:r>
                <a:r>
                  <a:rPr lang="lv-LV" sz="3600" dirty="0"/>
                  <a:t> </a:t>
                </a:r>
                <a14:m>
                  <m:oMath xmlns:m="http://schemas.openxmlformats.org/officeDocument/2006/math">
                    <m:r>
                      <a:rPr lang="lv-LV" sz="3600" i="1" dirty="0" smtClean="0">
                        <a:latin typeface="Cambria Math"/>
                      </a:rPr>
                      <m:t>𝑛</m:t>
                    </m:r>
                    <m:r>
                      <a:rPr lang="en-US" sz="3600" b="0" i="1" dirty="0" smtClean="0">
                        <a:latin typeface="Cambria Math"/>
                      </a:rPr>
                      <m:t>=</m:t>
                    </m:r>
                    <m:r>
                      <a:rPr lang="lv-LV" sz="3600" i="1" dirty="0" smtClean="0">
                        <a:latin typeface="Cambria Math"/>
                      </a:rPr>
                      <m:t>5</m:t>
                    </m:r>
                  </m:oMath>
                </a14:m>
                <a:r>
                  <a:rPr lang="lv-LV" sz="3600" dirty="0"/>
                  <a:t> ; </a:t>
                </a:r>
                <a:r>
                  <a:rPr lang="lv-LV" sz="3600" b="1" dirty="0"/>
                  <a:t>b)</a:t>
                </a:r>
                <a:r>
                  <a:rPr lang="lv-LV" sz="3600" dirty="0"/>
                  <a:t> </a:t>
                </a:r>
                <a14:m>
                  <m:oMath xmlns:m="http://schemas.openxmlformats.org/officeDocument/2006/math">
                    <m:r>
                      <a:rPr lang="lv-LV" sz="3600" i="1" dirty="0" smtClean="0">
                        <a:latin typeface="Cambria Math"/>
                      </a:rPr>
                      <m:t>𝑛</m:t>
                    </m:r>
                    <m:r>
                      <a:rPr lang="en-US" sz="3600" b="0" i="1" dirty="0" smtClean="0">
                        <a:latin typeface="Cambria Math"/>
                      </a:rPr>
                      <m:t>=</m:t>
                    </m:r>
                    <m:r>
                      <a:rPr lang="lv-LV" sz="3600" i="1" dirty="0" smtClean="0">
                        <a:latin typeface="Cambria Math"/>
                      </a:rPr>
                      <m:t>1008</m:t>
                    </m:r>
                  </m:oMath>
                </a14:m>
                <a:r>
                  <a:rPr lang="lv-LV"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148"/>
                </a:stretch>
              </a:blipFill>
            </p:spPr>
            <p:txBody>
              <a:bodyPr/>
              <a:lstStyle/>
              <a:p>
                <a:r>
                  <a:rPr lang="en-US">
                    <a:noFill/>
                  </a:rPr>
                  <a:t> </a:t>
                </a:r>
              </a:p>
            </p:txBody>
          </p:sp>
        </mc:Fallback>
      </mc:AlternateContent>
    </p:spTree>
    <p:extLst>
      <p:ext uri="{BB962C8B-B14F-4D97-AF65-F5344CB8AC3E}">
        <p14:creationId xmlns:p14="http://schemas.microsoft.com/office/powerpoint/2010/main" val="2176030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smtClean="0"/>
              <a:t>10.</a:t>
            </a:r>
            <a:r>
              <a:rPr lang="lv-LV" sz="2800" dirty="0"/>
              <a:t>klases </a:t>
            </a:r>
            <a:r>
              <a:rPr lang="en-US" sz="2800" dirty="0"/>
              <a:t>1</a:t>
            </a:r>
            <a:r>
              <a:rPr lang="lv-LV" sz="2800" dirty="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3600" dirty="0" smtClean="0"/>
                  <a:t>Nosaki</a:t>
                </a:r>
                <a:r>
                  <a:rPr lang="en-US" sz="3600" dirty="0"/>
                  <a:t> </a:t>
                </a:r>
                <a:r>
                  <a:rPr lang="en-US" sz="3600" dirty="0" err="1" smtClean="0"/>
                  <a:t>funkcijas</a:t>
                </a:r>
                <a:r>
                  <a:rPr lang="en-US" sz="3600" dirty="0" smtClean="0"/>
                  <a:t> </a:t>
                </a:r>
                <a:r>
                  <a:rPr lang="es-ES" sz="3600" b="1" dirty="0"/>
                  <a:t>a)</a:t>
                </a:r>
                <a:r>
                  <a:rPr lang="es-ES" sz="3600" dirty="0"/>
                  <a:t> </a:t>
                </a:r>
                <a14:m>
                  <m:oMath xmlns:m="http://schemas.openxmlformats.org/officeDocument/2006/math">
                    <m:r>
                      <a:rPr lang="es-ES" sz="3600" i="1" dirty="0" smtClean="0">
                        <a:latin typeface="Cambria Math"/>
                      </a:rPr>
                      <m:t>𝑦</m:t>
                    </m:r>
                    <m:r>
                      <a:rPr lang="en-US" sz="3600" b="0" i="1" dirty="0" smtClean="0">
                        <a:latin typeface="Cambria Math"/>
                      </a:rPr>
                      <m:t>=</m:t>
                    </m:r>
                    <m:sSup>
                      <m:sSupPr>
                        <m:ctrlPr>
                          <a:rPr lang="en-US" sz="3600" b="0" i="1" dirty="0" smtClean="0">
                            <a:latin typeface="Cambria Math"/>
                          </a:rPr>
                        </m:ctrlPr>
                      </m:sSupPr>
                      <m:e>
                        <m:r>
                          <a:rPr lang="en-US" sz="3600" b="0" i="1" dirty="0" smtClean="0">
                            <a:latin typeface="Cambria Math"/>
                          </a:rPr>
                          <m:t>𝑥</m:t>
                        </m:r>
                      </m:e>
                      <m:sup>
                        <m:r>
                          <a:rPr lang="en-US" sz="3600" b="0" i="1" dirty="0" smtClean="0">
                            <a:latin typeface="Cambria Math"/>
                          </a:rPr>
                          <m:t>2</m:t>
                        </m:r>
                      </m:sup>
                    </m:sSup>
                    <m:r>
                      <a:rPr lang="en-US" sz="3600" b="0" i="1" dirty="0" smtClean="0">
                        <a:latin typeface="Cambria Math"/>
                      </a:rPr>
                      <m:t>+2</m:t>
                    </m:r>
                    <m:r>
                      <a:rPr lang="en-US" sz="3600" b="0" i="1" dirty="0" smtClean="0">
                        <a:latin typeface="Cambria Math"/>
                      </a:rPr>
                      <m:t>𝑥</m:t>
                    </m:r>
                    <m:r>
                      <a:rPr lang="en-US" sz="3600" b="0" i="1" dirty="0" smtClean="0">
                        <a:latin typeface="Cambria Math"/>
                      </a:rPr>
                      <m:t>+2</m:t>
                    </m:r>
                  </m:oMath>
                </a14:m>
                <a:r>
                  <a:rPr lang="es-ES" sz="3600" dirty="0" smtClean="0"/>
                  <a:t>; </a:t>
                </a:r>
                <a:br>
                  <a:rPr lang="es-ES" sz="3600" dirty="0" smtClean="0"/>
                </a:br>
                <a:r>
                  <a:rPr lang="es-ES" sz="3600" b="1" dirty="0" smtClean="0"/>
                  <a:t>b</a:t>
                </a:r>
                <a:r>
                  <a:rPr lang="es-ES" sz="3600" b="1" dirty="0"/>
                  <a:t>)</a:t>
                </a:r>
                <a:r>
                  <a:rPr lang="es-ES" sz="3600" dirty="0"/>
                  <a:t> </a:t>
                </a:r>
                <a14:m>
                  <m:oMath xmlns:m="http://schemas.openxmlformats.org/officeDocument/2006/math">
                    <m:r>
                      <a:rPr lang="en-US" sz="4000" b="0" i="1" smtClean="0">
                        <a:latin typeface="Cambria Math"/>
                      </a:rPr>
                      <m:t>𝑦</m:t>
                    </m:r>
                    <m:r>
                      <a:rPr lang="en-US" sz="4000" b="0" i="1" smtClean="0">
                        <a:latin typeface="Cambria Math"/>
                      </a:rPr>
                      <m:t>=</m:t>
                    </m:r>
                    <m:f>
                      <m:fPr>
                        <m:ctrlPr>
                          <a:rPr lang="en-US" sz="4000" b="0" i="1" smtClean="0">
                            <a:latin typeface="Cambria Math"/>
                          </a:rPr>
                        </m:ctrlPr>
                      </m:fPr>
                      <m:num>
                        <m:r>
                          <a:rPr lang="en-US" sz="4000" b="0" i="1" smtClean="0">
                            <a:latin typeface="Cambria Math"/>
                          </a:rPr>
                          <m:t>1</m:t>
                        </m:r>
                      </m:num>
                      <m:den>
                        <m:sSup>
                          <m:sSupPr>
                            <m:ctrlPr>
                              <a:rPr lang="en-US" sz="4000" i="1" dirty="0">
                                <a:latin typeface="Cambria Math"/>
                              </a:rPr>
                            </m:ctrlPr>
                          </m:sSupPr>
                          <m:e>
                            <m:r>
                              <a:rPr lang="en-US" sz="4000" i="1" dirty="0">
                                <a:latin typeface="Cambria Math"/>
                              </a:rPr>
                              <m:t>𝑥</m:t>
                            </m:r>
                          </m:e>
                          <m:sup>
                            <m:r>
                              <a:rPr lang="en-US" sz="4000" i="1" dirty="0">
                                <a:latin typeface="Cambria Math"/>
                              </a:rPr>
                              <m:t>2</m:t>
                            </m:r>
                          </m:sup>
                        </m:sSup>
                        <m:r>
                          <a:rPr lang="en-US" sz="4000" i="1" dirty="0">
                            <a:latin typeface="Cambria Math"/>
                          </a:rPr>
                          <m:t>+2</m:t>
                        </m:r>
                        <m:r>
                          <a:rPr lang="en-US" sz="4000" i="1" dirty="0">
                            <a:latin typeface="Cambria Math"/>
                          </a:rPr>
                          <m:t>𝑥</m:t>
                        </m:r>
                        <m:r>
                          <a:rPr lang="en-US" sz="4000" i="1" dirty="0">
                            <a:latin typeface="Cambria Math"/>
                          </a:rPr>
                          <m:t>+2</m:t>
                        </m:r>
                      </m:den>
                    </m:f>
                  </m:oMath>
                </a14:m>
                <a:r>
                  <a:rPr lang="es-ES" sz="3600" dirty="0"/>
                  <a:t> </a:t>
                </a:r>
                <a:r>
                  <a:rPr lang="es-ES" sz="3600" dirty="0" smtClean="0"/>
                  <a:t> vērtību </a:t>
                </a:r>
                <a:r>
                  <a:rPr lang="es-ES" sz="3600" dirty="0" err="1"/>
                  <a:t>kopu</a:t>
                </a:r>
                <a:r>
                  <a:rPr lang="es-ES" sz="3600" dirty="0"/>
                  <a:t>! </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1887"/>
                </a:stretch>
              </a:blipFill>
            </p:spPr>
            <p:txBody>
              <a:bodyPr/>
              <a:lstStyle/>
              <a:p>
                <a:r>
                  <a:rPr lang="en-US">
                    <a:noFill/>
                  </a:rPr>
                  <a:t> </a:t>
                </a:r>
              </a:p>
            </p:txBody>
          </p:sp>
        </mc:Fallback>
      </mc:AlternateContent>
    </p:spTree>
    <p:extLst>
      <p:ext uri="{BB962C8B-B14F-4D97-AF65-F5344CB8AC3E}">
        <p14:creationId xmlns:p14="http://schemas.microsoft.com/office/powerpoint/2010/main" val="98045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smtClean="0"/>
              <a:t>10.</a:t>
            </a:r>
            <a:r>
              <a:rPr lang="lv-LV" sz="2800" dirty="0"/>
              <a:t>klases </a:t>
            </a:r>
            <a:r>
              <a:rPr lang="en-US" sz="2800" dirty="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a:t>Kādām naturālām </a:t>
                </a:r>
                <a14:m>
                  <m:oMath xmlns:m="http://schemas.openxmlformats.org/officeDocument/2006/math">
                    <m:r>
                      <a:rPr lang="lv-LV" sz="3600" i="1" dirty="0" smtClean="0">
                        <a:latin typeface="Cambria Math"/>
                      </a:rPr>
                      <m:t>𝑛</m:t>
                    </m:r>
                  </m:oMath>
                </a14:m>
                <a:r>
                  <a:rPr lang="lv-LV" sz="3600" dirty="0"/>
                  <a:t> vērtībām kvadrātu </a:t>
                </a:r>
                <a14:m>
                  <m:oMath xmlns:m="http://schemas.openxmlformats.org/officeDocument/2006/math">
                    <m:r>
                      <a:rPr lang="lv-LV" sz="3600" i="1" dirty="0" smtClean="0">
                        <a:latin typeface="Cambria Math"/>
                      </a:rPr>
                      <m:t>𝑛</m:t>
                    </m:r>
                    <m:r>
                      <a:rPr lang="lv-LV" sz="3600" i="1" dirty="0" smtClean="0">
                        <a:latin typeface="Cambria Math"/>
                        <a:ea typeface="Cambria Math"/>
                      </a:rPr>
                      <m:t>×</m:t>
                    </m:r>
                    <m:r>
                      <a:rPr lang="lv-LV" sz="3600" i="1" dirty="0" smtClean="0">
                        <a:latin typeface="Cambria Math"/>
                      </a:rPr>
                      <m:t>𝑛</m:t>
                    </m:r>
                  </m:oMath>
                </a14:m>
                <a:r>
                  <a:rPr lang="lv-LV" sz="3600" dirty="0"/>
                  <a:t> rūtiņas var sagriezt taisnstūros ar izmēriem </a:t>
                </a:r>
                <a14:m>
                  <m:oMath xmlns:m="http://schemas.openxmlformats.org/officeDocument/2006/math">
                    <m:r>
                      <a:rPr lang="lv-LV" sz="3600" i="1" dirty="0" smtClean="0">
                        <a:latin typeface="Cambria Math"/>
                      </a:rPr>
                      <m:t>1</m:t>
                    </m:r>
                    <m:r>
                      <a:rPr lang="lv-LV" sz="3600" i="1" dirty="0" smtClean="0">
                        <a:latin typeface="Cambria Math"/>
                        <a:ea typeface="Cambria Math"/>
                      </a:rPr>
                      <m:t>×</m:t>
                    </m:r>
                    <m:r>
                      <a:rPr lang="lv-LV" sz="3600" i="1" dirty="0" smtClean="0">
                        <a:latin typeface="Cambria Math"/>
                      </a:rPr>
                      <m:t>4</m:t>
                    </m:r>
                  </m:oMath>
                </a14:m>
                <a:r>
                  <a:rPr lang="lv-LV" sz="3600" dirty="0"/>
                  <a:t> rūtiņas? Griezuma līnijām jāiet pa rūtiņu </a:t>
                </a:r>
                <a:r>
                  <a:rPr lang="lv-LV" sz="3600" dirty="0" smtClean="0"/>
                  <a:t>malām</a:t>
                </a:r>
                <a:r>
                  <a:rPr lang="en-US" sz="3600" dirty="0" smtClean="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1638078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10.</a:t>
            </a:r>
            <a:r>
              <a:rPr lang="lv-LV" sz="2800" dirty="0"/>
              <a:t>klases </a:t>
            </a:r>
            <a:r>
              <a:rPr lang="en-US" sz="2800" dirty="0" smtClean="0"/>
              <a:t>3</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a:t>Atrast visus naturālos skaitļus, kas ir vienādi ar savu ciparu reizinājumu. (Par viencipara skaitļa ciparu reizinājumu sauc tā vienīgo ciparu.) </a:t>
            </a:r>
            <a:endParaRPr lang="en-GB" sz="3600" dirty="0"/>
          </a:p>
        </p:txBody>
      </p:sp>
    </p:spTree>
    <p:extLst>
      <p:ext uri="{BB962C8B-B14F-4D97-AF65-F5344CB8AC3E}">
        <p14:creationId xmlns:p14="http://schemas.microsoft.com/office/powerpoint/2010/main" val="1781923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10.</a:t>
            </a:r>
            <a:r>
              <a:rPr lang="lv-LV" sz="2800" dirty="0"/>
              <a:t>klases </a:t>
            </a:r>
            <a:r>
              <a:rPr lang="en-US" sz="2800" dirty="0" smtClean="0"/>
              <a:t>4</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3600" dirty="0" smtClean="0"/>
                  <a:t>Uz</a:t>
                </a:r>
                <a:r>
                  <a:rPr lang="en-US" sz="3600" dirty="0"/>
                  <a:t> </a:t>
                </a:r>
                <a:r>
                  <a:rPr lang="en-US" sz="3600" dirty="0" err="1"/>
                  <a:t>vienādsānu</a:t>
                </a:r>
                <a:r>
                  <a:rPr lang="en-US" sz="3600" dirty="0"/>
                  <a:t> </a:t>
                </a:r>
                <a:r>
                  <a:rPr lang="en-US" sz="3600" dirty="0" err="1"/>
                  <a:t>trijstūra</a:t>
                </a:r>
                <a:r>
                  <a:rPr lang="en-US" sz="3600" dirty="0"/>
                  <a:t> </a:t>
                </a:r>
                <a14:m>
                  <m:oMath xmlns:m="http://schemas.openxmlformats.org/officeDocument/2006/math">
                    <m:r>
                      <a:rPr lang="en-US" sz="3600" i="1" dirty="0" smtClean="0">
                        <a:latin typeface="Cambria Math"/>
                      </a:rPr>
                      <m:t>𝐴𝐵𝐶</m:t>
                    </m:r>
                    <m:r>
                      <a:rPr lang="en-US" sz="3600" i="1" dirty="0" smtClean="0">
                        <a:latin typeface="Cambria Math"/>
                      </a:rPr>
                      <m:t> </m:t>
                    </m:r>
                  </m:oMath>
                </a14:m>
                <a:r>
                  <a:rPr lang="en-US" sz="3600" dirty="0" err="1"/>
                  <a:t>pamata</a:t>
                </a:r>
                <a:r>
                  <a:rPr lang="en-US" sz="3600" dirty="0"/>
                  <a:t> </a:t>
                </a:r>
                <a14:m>
                  <m:oMath xmlns:m="http://schemas.openxmlformats.org/officeDocument/2006/math">
                    <m:r>
                      <a:rPr lang="en-US" sz="3600" i="1" dirty="0" smtClean="0">
                        <a:latin typeface="Cambria Math"/>
                      </a:rPr>
                      <m:t>𝐴𝐶</m:t>
                    </m:r>
                  </m:oMath>
                </a14:m>
                <a:r>
                  <a:rPr lang="en-US" sz="3600" dirty="0"/>
                  <a:t> </a:t>
                </a:r>
                <a:r>
                  <a:rPr lang="en-US" sz="3600" dirty="0" err="1"/>
                  <a:t>atlikts</a:t>
                </a:r>
                <a:r>
                  <a:rPr lang="en-US" sz="3600" dirty="0"/>
                  <a:t> </a:t>
                </a:r>
                <a:r>
                  <a:rPr lang="en-US" sz="3600" dirty="0" err="1"/>
                  <a:t>iekšējs</a:t>
                </a:r>
                <a:r>
                  <a:rPr lang="en-US" sz="3600" dirty="0"/>
                  <a:t> </a:t>
                </a:r>
                <a:r>
                  <a:rPr lang="en-US" sz="3600" dirty="0" err="1"/>
                  <a:t>punkts</a:t>
                </a:r>
                <a:r>
                  <a:rPr lang="en-US" sz="3600" dirty="0"/>
                  <a:t> </a:t>
                </a:r>
                <a14:m>
                  <m:oMath xmlns:m="http://schemas.openxmlformats.org/officeDocument/2006/math">
                    <m:r>
                      <a:rPr lang="en-US" sz="3600" i="1" dirty="0" smtClean="0">
                        <a:latin typeface="Cambria Math"/>
                      </a:rPr>
                      <m:t>𝐷</m:t>
                    </m:r>
                  </m:oMath>
                </a14:m>
                <a:r>
                  <a:rPr lang="en-US" sz="3600" dirty="0"/>
                  <a:t>, bet </a:t>
                </a:r>
                <a:r>
                  <a:rPr lang="en-US" sz="3600" dirty="0" err="1"/>
                  <a:t>uz</a:t>
                </a:r>
                <a:r>
                  <a:rPr lang="en-US" sz="3600" dirty="0"/>
                  <a:t> </a:t>
                </a:r>
                <a14:m>
                  <m:oMath xmlns:m="http://schemas.openxmlformats.org/officeDocument/2006/math">
                    <m:r>
                      <a:rPr lang="en-US" sz="3600" i="1" dirty="0" smtClean="0">
                        <a:latin typeface="Cambria Math"/>
                      </a:rPr>
                      <m:t>𝐴𝐶</m:t>
                    </m:r>
                  </m:oMath>
                </a14:m>
                <a:r>
                  <a:rPr lang="en-US" sz="3600" dirty="0"/>
                  <a:t> </a:t>
                </a:r>
                <a:r>
                  <a:rPr lang="en-US" sz="3600" dirty="0" err="1"/>
                  <a:t>pagarinājuma</a:t>
                </a:r>
                <a:r>
                  <a:rPr lang="en-US" sz="3600" dirty="0"/>
                  <a:t> – </a:t>
                </a:r>
                <a:r>
                  <a:rPr lang="en-US" sz="3600" dirty="0" err="1"/>
                  <a:t>punkts</a:t>
                </a:r>
                <a:r>
                  <a:rPr lang="en-US" sz="3600" dirty="0"/>
                  <a:t> </a:t>
                </a:r>
                <a14:m>
                  <m:oMath xmlns:m="http://schemas.openxmlformats.org/officeDocument/2006/math">
                    <m:r>
                      <a:rPr lang="en-US" sz="3600" i="1" dirty="0" smtClean="0">
                        <a:latin typeface="Cambria Math"/>
                      </a:rPr>
                      <m:t>𝐸</m:t>
                    </m:r>
                  </m:oMath>
                </a14:m>
                <a:r>
                  <a:rPr lang="en-US" sz="3600" dirty="0"/>
                  <a:t> (</a:t>
                </a:r>
                <a14:m>
                  <m:oMath xmlns:m="http://schemas.openxmlformats.org/officeDocument/2006/math">
                    <m:r>
                      <a:rPr lang="en-US" sz="3600" i="1" dirty="0" smtClean="0">
                        <a:latin typeface="Cambria Math"/>
                      </a:rPr>
                      <m:t>𝐶</m:t>
                    </m:r>
                  </m:oMath>
                </a14:m>
                <a:r>
                  <a:rPr lang="en-US" sz="3600" dirty="0"/>
                  <a:t> </a:t>
                </a:r>
                <a:r>
                  <a:rPr lang="en-US" sz="3600" dirty="0" err="1"/>
                  <a:t>atrodas</a:t>
                </a:r>
                <a:r>
                  <a:rPr lang="en-US" sz="3600" dirty="0"/>
                  <a:t> </a:t>
                </a:r>
                <a:r>
                  <a:rPr lang="en-US" sz="3600" dirty="0" err="1"/>
                  <a:t>starp</a:t>
                </a:r>
                <a:r>
                  <a:rPr lang="en-US" sz="3600" dirty="0"/>
                  <a:t> </a:t>
                </a:r>
                <a14:m>
                  <m:oMath xmlns:m="http://schemas.openxmlformats.org/officeDocument/2006/math">
                    <m:r>
                      <a:rPr lang="en-US" sz="3600" i="1" dirty="0" smtClean="0">
                        <a:latin typeface="Cambria Math"/>
                      </a:rPr>
                      <m:t>𝐷</m:t>
                    </m:r>
                  </m:oMath>
                </a14:m>
                <a:r>
                  <a:rPr lang="en-US" sz="3600" dirty="0"/>
                  <a:t> un </a:t>
                </a:r>
                <a14:m>
                  <m:oMath xmlns:m="http://schemas.openxmlformats.org/officeDocument/2006/math">
                    <m:r>
                      <a:rPr lang="en-US" sz="3600" i="1" dirty="0" smtClean="0">
                        <a:latin typeface="Cambria Math"/>
                      </a:rPr>
                      <m:t>𝐸</m:t>
                    </m:r>
                  </m:oMath>
                </a14:m>
                <a:r>
                  <a:rPr lang="en-US" sz="3600" dirty="0"/>
                  <a:t>) </a:t>
                </a:r>
                <a:r>
                  <a:rPr lang="en-US" sz="3600" dirty="0" err="1"/>
                  <a:t>tā</a:t>
                </a:r>
                <a:r>
                  <a:rPr lang="en-US" sz="3600" dirty="0"/>
                  <a:t>, </a:t>
                </a:r>
                <a:r>
                  <a:rPr lang="en-US" sz="3600" dirty="0" err="1"/>
                  <a:t>ka</a:t>
                </a:r>
                <a:r>
                  <a:rPr lang="en-US" sz="3600" dirty="0"/>
                  <a:t> </a:t>
                </a:r>
                <a14:m>
                  <m:oMath xmlns:m="http://schemas.openxmlformats.org/officeDocument/2006/math">
                    <m:r>
                      <a:rPr lang="en-US" sz="3600" i="1" dirty="0" smtClean="0">
                        <a:latin typeface="Cambria Math"/>
                      </a:rPr>
                      <m:t>𝐴𝐷</m:t>
                    </m:r>
                    <m:r>
                      <a:rPr lang="en-US" sz="3600" b="0" i="1" dirty="0" smtClean="0">
                        <a:latin typeface="Cambria Math"/>
                      </a:rPr>
                      <m:t>=</m:t>
                    </m:r>
                    <m:r>
                      <a:rPr lang="en-US" sz="3600" i="1" dirty="0" smtClean="0">
                        <a:latin typeface="Cambria Math"/>
                      </a:rPr>
                      <m:t>𝐶𝐸</m:t>
                    </m:r>
                  </m:oMath>
                </a14:m>
                <a:r>
                  <a:rPr lang="en-US" sz="3600" dirty="0"/>
                  <a:t>. </a:t>
                </a:r>
                <a:r>
                  <a:rPr lang="en-US" sz="3600" dirty="0" err="1"/>
                  <a:t>Pierādīt</a:t>
                </a:r>
                <a:r>
                  <a:rPr lang="en-US" sz="3600" dirty="0"/>
                  <a:t>, </a:t>
                </a:r>
                <a:r>
                  <a:rPr lang="en-US" sz="3600" dirty="0" err="1"/>
                  <a:t>ka</a:t>
                </a:r>
                <a:r>
                  <a:rPr lang="en-US" sz="3600" dirty="0"/>
                  <a:t> </a:t>
                </a:r>
                <a14:m>
                  <m:oMath xmlns:m="http://schemas.openxmlformats.org/officeDocument/2006/math">
                    <m:r>
                      <a:rPr lang="en-US" sz="3600" i="1" dirty="0" smtClean="0">
                        <a:latin typeface="Cambria Math"/>
                      </a:rPr>
                      <m:t>𝐵𝐷</m:t>
                    </m:r>
                    <m:r>
                      <a:rPr lang="en-US" sz="3600" b="0" i="1" dirty="0" smtClean="0">
                        <a:latin typeface="Cambria Math"/>
                      </a:rPr>
                      <m:t>+</m:t>
                    </m:r>
                    <m:r>
                      <a:rPr lang="en-US" sz="3600" i="1" dirty="0" smtClean="0">
                        <a:latin typeface="Cambria Math"/>
                      </a:rPr>
                      <m:t>𝐵𝐸</m:t>
                    </m:r>
                    <m:r>
                      <a:rPr lang="en-US" sz="3600" b="0" i="1" dirty="0" smtClean="0">
                        <a:latin typeface="Cambria Math"/>
                      </a:rPr>
                      <m:t>&gt;</m:t>
                    </m:r>
                    <m:r>
                      <a:rPr lang="en-US" sz="3600" i="1" dirty="0" smtClean="0">
                        <a:latin typeface="Cambria Math"/>
                      </a:rPr>
                      <m:t>2</m:t>
                    </m:r>
                    <m:r>
                      <a:rPr lang="en-US" sz="3600" i="1" dirty="0" smtClean="0">
                        <a:latin typeface="Cambria Math"/>
                      </a:rPr>
                      <m:t>𝐵𝐶</m:t>
                    </m:r>
                  </m:oMath>
                </a14:m>
                <a:r>
                  <a:rPr lang="en-US" sz="3600" dirty="0"/>
                  <a:t> .</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490063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matemātikas olimpiāde (201</a:t>
            </a:r>
            <a:r>
              <a:rPr lang="en-US" sz="2800" dirty="0"/>
              <a:t>5</a:t>
            </a:r>
            <a:r>
              <a:rPr lang="lv-LV" sz="2800" dirty="0"/>
              <a:t>-04-2</a:t>
            </a:r>
            <a:r>
              <a:rPr lang="en-US" sz="2800" dirty="0"/>
              <a:t>6</a:t>
            </a:r>
            <a:r>
              <a:rPr lang="lv-LV" sz="2800" dirty="0"/>
              <a:t>)</a:t>
            </a:r>
            <a:br>
              <a:rPr lang="lv-LV" sz="2800" dirty="0"/>
            </a:br>
            <a:r>
              <a:rPr lang="lv-LV" sz="2800" dirty="0"/>
              <a:t>5.klases </a:t>
            </a:r>
            <a:r>
              <a:rPr lang="en-US" sz="2800" dirty="0" smtClean="0"/>
              <a:t>3</a:t>
            </a:r>
            <a:r>
              <a:rPr lang="lv-LV" sz="2800" dirty="0" smtClean="0"/>
              <a:t>.uzdevums</a:t>
            </a:r>
            <a:endParaRPr lang="en-GB" sz="2800" dirty="0"/>
          </a:p>
        </p:txBody>
      </p:sp>
      <p:sp>
        <p:nvSpPr>
          <p:cNvPr id="3" name="Content Placeholder 2"/>
          <p:cNvSpPr>
            <a:spLocks noGrp="1"/>
          </p:cNvSpPr>
          <p:nvPr>
            <p:ph idx="1"/>
          </p:nvPr>
        </p:nvSpPr>
        <p:spPr>
          <a:xfrm>
            <a:off x="457200" y="1484784"/>
            <a:ext cx="8229600" cy="4641379"/>
          </a:xfrm>
        </p:spPr>
        <p:txBody>
          <a:bodyPr>
            <a:normAutofit/>
          </a:bodyPr>
          <a:lstStyle/>
          <a:p>
            <a:pPr marL="0" indent="0">
              <a:buNone/>
            </a:pPr>
            <a:r>
              <a:rPr lang="lv-LV" sz="3600" dirty="0"/>
              <a:t>Vai iespējams uzzīmēt tādu taisnstūri, kura malu garumi ir naturāli skaitļi, bet </a:t>
            </a:r>
            <a:r>
              <a:rPr lang="lv-LV" sz="3600" b="1" dirty="0"/>
              <a:t>a)</a:t>
            </a:r>
            <a:r>
              <a:rPr lang="lv-LV" sz="3600" dirty="0"/>
              <a:t> laukums ir pirmskaitlis; </a:t>
            </a:r>
            <a:r>
              <a:rPr lang="lv-LV" sz="3600" b="1" dirty="0"/>
              <a:t>b)</a:t>
            </a:r>
            <a:r>
              <a:rPr lang="lv-LV" sz="3600" dirty="0"/>
              <a:t> perimetrs ir pirmskaitlis</a:t>
            </a:r>
            <a:r>
              <a:rPr lang="lv-LV" sz="3600" dirty="0" smtClean="0"/>
              <a:t>?</a:t>
            </a:r>
            <a:endParaRPr lang="lv-LV" sz="3600" dirty="0" smtClean="0"/>
          </a:p>
        </p:txBody>
      </p:sp>
    </p:spTree>
    <p:extLst>
      <p:ext uri="{BB962C8B-B14F-4D97-AF65-F5344CB8AC3E}">
        <p14:creationId xmlns:p14="http://schemas.microsoft.com/office/powerpoint/2010/main" val="19048484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10.</a:t>
            </a:r>
            <a:r>
              <a:rPr lang="lv-LV" sz="2800" dirty="0"/>
              <a:t>klases </a:t>
            </a:r>
            <a:r>
              <a:rPr lang="en-US" sz="2800" dirty="0" smtClean="0"/>
              <a:t>5</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smtClean="0"/>
              <a:t>Jura </a:t>
            </a:r>
            <a:r>
              <a:rPr lang="lv-LV" sz="3600" dirty="0"/>
              <a:t>dzimšanas dienas torte ir biezpiena kubs, kura četras sānu skaldnes un augšējā skaldne ir noklāta ar šokolādes glazūru (visur vienādi biezu). Kā šo torti sadalīt </a:t>
            </a:r>
            <a:r>
              <a:rPr lang="lv-LV" sz="3600" b="1" dirty="0"/>
              <a:t>a)</a:t>
            </a:r>
            <a:r>
              <a:rPr lang="lv-LV" sz="3600" dirty="0"/>
              <a:t> 4 daļās, </a:t>
            </a:r>
            <a:r>
              <a:rPr lang="lv-LV" sz="3600" b="1" dirty="0"/>
              <a:t>b)</a:t>
            </a:r>
            <a:r>
              <a:rPr lang="lv-LV" sz="3600" dirty="0"/>
              <a:t> 3 daļās tā, lai katras daļas forma ir taisna prizma un gan biezpiena, gan glazūras daudzums visās daļās ir vienāds? </a:t>
            </a:r>
            <a:endParaRPr lang="en-GB" sz="3600" dirty="0"/>
          </a:p>
        </p:txBody>
      </p:sp>
    </p:spTree>
    <p:extLst>
      <p:ext uri="{BB962C8B-B14F-4D97-AF65-F5344CB8AC3E}">
        <p14:creationId xmlns:p14="http://schemas.microsoft.com/office/powerpoint/2010/main" val="21760302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smtClean="0"/>
              <a:t>11.</a:t>
            </a:r>
            <a:r>
              <a:rPr lang="lv-LV" sz="2800" dirty="0"/>
              <a:t>klases </a:t>
            </a:r>
            <a:r>
              <a:rPr lang="en-US" sz="2800" dirty="0"/>
              <a:t>1</a:t>
            </a:r>
            <a:r>
              <a:rPr lang="lv-LV" sz="2800" dirty="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a:t>Aplūkojam visus deviņciparu skaitļus, kas nesatur </a:t>
                </a:r>
                <a14:m>
                  <m:oMath xmlns:m="http://schemas.openxmlformats.org/officeDocument/2006/math">
                    <m:r>
                      <a:rPr lang="lv-LV" sz="3600" i="1" dirty="0" smtClean="0">
                        <a:latin typeface="Cambria Math"/>
                      </a:rPr>
                      <m:t>0</m:t>
                    </m:r>
                  </m:oMath>
                </a14:m>
                <a:r>
                  <a:rPr lang="lv-LV" sz="3600" dirty="0"/>
                  <a:t> un kam visi cipari ir dažādi. Pierādīt, ka starp tiem pāra skaitļu ir tieši divas reizes mazāk nekā tādu, kas dalās ar </a:t>
                </a:r>
                <a14:m>
                  <m:oMath xmlns:m="http://schemas.openxmlformats.org/officeDocument/2006/math">
                    <m:r>
                      <a:rPr lang="lv-LV" sz="3600" i="1" dirty="0" smtClean="0">
                        <a:latin typeface="Cambria Math"/>
                      </a:rPr>
                      <m:t>3</m:t>
                    </m:r>
                  </m:oMath>
                </a14:m>
                <a:r>
                  <a:rPr lang="lv-LV" sz="3600" dirty="0"/>
                  <a:t>, bet nedalās ar </a:t>
                </a:r>
                <a14:m>
                  <m:oMath xmlns:m="http://schemas.openxmlformats.org/officeDocument/2006/math">
                    <m:r>
                      <a:rPr lang="lv-LV" sz="3600" i="1" dirty="0" smtClean="0">
                        <a:latin typeface="Cambria Math"/>
                      </a:rPr>
                      <m:t>5</m:t>
                    </m:r>
                  </m:oMath>
                </a14:m>
                <a:r>
                  <a:rPr lang="lv-LV" sz="3600" dirty="0"/>
                  <a:t>. </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98045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11.</a:t>
            </a:r>
            <a:r>
              <a:rPr lang="lv-LV" sz="2800" dirty="0"/>
              <a:t>klases </a:t>
            </a:r>
            <a:r>
              <a:rPr lang="en-US" sz="2800" dirty="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3600" dirty="0" err="1"/>
                  <a:t>Taisnstūri</a:t>
                </a:r>
                <a:r>
                  <a:rPr lang="en-US" sz="3600" dirty="0"/>
                  <a:t> </a:t>
                </a:r>
                <a:r>
                  <a:rPr lang="en-US" sz="3600" dirty="0" err="1"/>
                  <a:t>var</a:t>
                </a:r>
                <a:r>
                  <a:rPr lang="en-US" sz="3600" dirty="0"/>
                  <a:t> </a:t>
                </a:r>
                <a:r>
                  <a:rPr lang="en-US" sz="3600" dirty="0" err="1"/>
                  <a:t>pārklāt</a:t>
                </a:r>
                <a:r>
                  <a:rPr lang="en-US" sz="3600" dirty="0"/>
                  <a:t> </a:t>
                </a:r>
                <a:r>
                  <a:rPr lang="en-US" sz="3600" dirty="0" err="1"/>
                  <a:t>ar</a:t>
                </a:r>
                <a:r>
                  <a:rPr lang="en-US" sz="3600" dirty="0"/>
                  <a:t> </a:t>
                </a:r>
                <a:r>
                  <a:rPr lang="en-US" sz="3600" dirty="0" err="1"/>
                  <a:t>mazākiem</a:t>
                </a:r>
                <a:r>
                  <a:rPr lang="en-US" sz="3600" dirty="0"/>
                  <a:t> </a:t>
                </a:r>
                <a:r>
                  <a:rPr lang="en-US" sz="3600" dirty="0" err="1"/>
                  <a:t>taisnstūriem</a:t>
                </a:r>
                <a:r>
                  <a:rPr lang="en-US" sz="3600" dirty="0"/>
                  <a:t>, </a:t>
                </a:r>
                <a:r>
                  <a:rPr lang="en-US" sz="3600" dirty="0" err="1"/>
                  <a:t>kuru</a:t>
                </a:r>
                <a:r>
                  <a:rPr lang="en-US" sz="3600" dirty="0"/>
                  <a:t> </a:t>
                </a:r>
                <a:r>
                  <a:rPr lang="en-US" sz="3600" dirty="0" err="1"/>
                  <a:t>izmēri</a:t>
                </a:r>
                <a:r>
                  <a:rPr lang="en-US" sz="3600" dirty="0"/>
                  <a:t> </a:t>
                </a:r>
                <a:r>
                  <a:rPr lang="en-US" sz="3600" dirty="0" err="1"/>
                  <a:t>ir</a:t>
                </a:r>
                <a:r>
                  <a:rPr lang="en-US" sz="3600" dirty="0"/>
                  <a:t> </a:t>
                </a:r>
                <a14:m>
                  <m:oMath xmlns:m="http://schemas.openxmlformats.org/officeDocument/2006/math">
                    <m:r>
                      <a:rPr lang="en-US" sz="3600" i="1" dirty="0" smtClean="0">
                        <a:latin typeface="Cambria Math"/>
                      </a:rPr>
                      <m:t>1</m:t>
                    </m:r>
                    <m:r>
                      <a:rPr lang="en-US" sz="3600" i="1" dirty="0" smtClean="0">
                        <a:latin typeface="Cambria Math"/>
                        <a:ea typeface="Cambria Math"/>
                      </a:rPr>
                      <m:t>×</m:t>
                    </m:r>
                    <m:r>
                      <a:rPr lang="en-US" sz="3600" i="1" dirty="0" smtClean="0">
                        <a:latin typeface="Cambria Math"/>
                      </a:rPr>
                      <m:t>4</m:t>
                    </m:r>
                  </m:oMath>
                </a14:m>
                <a:r>
                  <a:rPr lang="en-US" sz="3600" dirty="0"/>
                  <a:t> un </a:t>
                </a:r>
                <a14:m>
                  <m:oMath xmlns:m="http://schemas.openxmlformats.org/officeDocument/2006/math">
                    <m:r>
                      <a:rPr lang="en-US" sz="3600" i="1" dirty="0" smtClean="0">
                        <a:latin typeface="Cambria Math"/>
                      </a:rPr>
                      <m:t>2</m:t>
                    </m:r>
                    <m:r>
                      <a:rPr lang="en-US" sz="3600" i="1" dirty="0" smtClean="0">
                        <a:latin typeface="Cambria Math"/>
                        <a:ea typeface="Cambria Math"/>
                      </a:rPr>
                      <m:t>×</m:t>
                    </m:r>
                    <m:r>
                      <a:rPr lang="en-US" sz="3600" i="1" dirty="0" smtClean="0">
                        <a:latin typeface="Cambria Math"/>
                      </a:rPr>
                      <m:t>2</m:t>
                    </m:r>
                  </m:oMath>
                </a14:m>
                <a:r>
                  <a:rPr lang="en-US" sz="3600" dirty="0"/>
                  <a:t>. </a:t>
                </a:r>
                <a:r>
                  <a:rPr lang="en-US" sz="3600" dirty="0" err="1"/>
                  <a:t>Vienu</a:t>
                </a:r>
                <a:r>
                  <a:rPr lang="en-US" sz="3600" dirty="0"/>
                  <a:t> </a:t>
                </a:r>
                <a:r>
                  <a:rPr lang="en-US" sz="3600" dirty="0" err="1"/>
                  <a:t>mazo</a:t>
                </a:r>
                <a:r>
                  <a:rPr lang="en-US" sz="3600" dirty="0"/>
                  <a:t> </a:t>
                </a:r>
                <a:r>
                  <a:rPr lang="en-US" sz="3600" dirty="0" err="1"/>
                  <a:t>taisnstūri</a:t>
                </a:r>
                <a:r>
                  <a:rPr lang="en-US" sz="3600" dirty="0"/>
                  <a:t>, </a:t>
                </a:r>
                <a:r>
                  <a:rPr lang="en-US" sz="3600" dirty="0" err="1"/>
                  <a:t>kura</a:t>
                </a:r>
                <a:r>
                  <a:rPr lang="en-US" sz="3600" dirty="0"/>
                  <a:t> </a:t>
                </a:r>
                <a:r>
                  <a:rPr lang="en-US" sz="3600" dirty="0" err="1"/>
                  <a:t>izmēri</a:t>
                </a:r>
                <a:r>
                  <a:rPr lang="en-US" sz="3600" dirty="0"/>
                  <a:t> </a:t>
                </a:r>
                <a:r>
                  <a:rPr lang="en-US" sz="3600" dirty="0" err="1"/>
                  <a:t>ir</a:t>
                </a:r>
                <a:r>
                  <a:rPr lang="en-US" sz="3600" dirty="0"/>
                  <a:t> </a:t>
                </a:r>
                <a14:m>
                  <m:oMath xmlns:m="http://schemas.openxmlformats.org/officeDocument/2006/math">
                    <m:r>
                      <a:rPr lang="en-US" sz="3600" i="1" dirty="0" smtClean="0">
                        <a:latin typeface="Cambria Math"/>
                      </a:rPr>
                      <m:t>2</m:t>
                    </m:r>
                    <m:r>
                      <a:rPr lang="en-US" sz="3600" i="1" dirty="0" smtClean="0">
                        <a:latin typeface="Cambria Math"/>
                        <a:ea typeface="Cambria Math"/>
                      </a:rPr>
                      <m:t>×</m:t>
                    </m:r>
                    <m:r>
                      <a:rPr lang="en-US" sz="3600" i="1" dirty="0" smtClean="0">
                        <a:latin typeface="Cambria Math"/>
                      </a:rPr>
                      <m:t>2</m:t>
                    </m:r>
                  </m:oMath>
                </a14:m>
                <a:r>
                  <a:rPr lang="en-US" sz="3600" dirty="0"/>
                  <a:t>, </a:t>
                </a:r>
                <a:r>
                  <a:rPr lang="en-US" sz="3600" dirty="0" err="1"/>
                  <a:t>aizvietoja</a:t>
                </a:r>
                <a:r>
                  <a:rPr lang="en-US" sz="3600" dirty="0"/>
                  <a:t> </a:t>
                </a:r>
                <a:r>
                  <a:rPr lang="en-US" sz="3600" dirty="0" err="1"/>
                  <a:t>ar</a:t>
                </a:r>
                <a:r>
                  <a:rPr lang="en-US" sz="3600" dirty="0"/>
                  <a:t> </a:t>
                </a:r>
                <a:r>
                  <a:rPr lang="en-US" sz="3600" dirty="0" err="1"/>
                  <a:t>taisnstūri</a:t>
                </a:r>
                <a:r>
                  <a:rPr lang="en-US" sz="3600" dirty="0"/>
                  <a:t> </a:t>
                </a:r>
                <a14:m>
                  <m:oMath xmlns:m="http://schemas.openxmlformats.org/officeDocument/2006/math">
                    <m:r>
                      <a:rPr lang="en-US" sz="3600" i="1" dirty="0" smtClean="0">
                        <a:latin typeface="Cambria Math"/>
                      </a:rPr>
                      <m:t>1</m:t>
                    </m:r>
                    <m:r>
                      <a:rPr lang="en-US" sz="3600" i="1" dirty="0" smtClean="0">
                        <a:latin typeface="Cambria Math"/>
                        <a:ea typeface="Cambria Math"/>
                      </a:rPr>
                      <m:t>×</m:t>
                    </m:r>
                    <m:r>
                      <a:rPr lang="en-US" sz="3600" i="1" dirty="0" smtClean="0">
                        <a:latin typeface="Cambria Math"/>
                      </a:rPr>
                      <m:t>4</m:t>
                    </m:r>
                  </m:oMath>
                </a14:m>
                <a:r>
                  <a:rPr lang="en-US" sz="3600" dirty="0"/>
                  <a:t>. </a:t>
                </a:r>
                <a:r>
                  <a:rPr lang="en-US" sz="3600" dirty="0" err="1"/>
                  <a:t>Vai</a:t>
                </a:r>
                <a:r>
                  <a:rPr lang="en-US" sz="3600" dirty="0"/>
                  <a:t>, </a:t>
                </a:r>
                <a:r>
                  <a:rPr lang="en-US" sz="3600" dirty="0" err="1"/>
                  <a:t>izmantojot</a:t>
                </a:r>
                <a:r>
                  <a:rPr lang="en-US" sz="3600" dirty="0"/>
                  <a:t> </a:t>
                </a:r>
                <a:r>
                  <a:rPr lang="en-US" sz="3600" dirty="0" err="1"/>
                  <a:t>šos</a:t>
                </a:r>
                <a:r>
                  <a:rPr lang="en-US" sz="3600" dirty="0"/>
                  <a:t> </a:t>
                </a:r>
                <a:r>
                  <a:rPr lang="en-US" sz="3600" dirty="0" err="1"/>
                  <a:t>taisnstūrus</a:t>
                </a:r>
                <a:r>
                  <a:rPr lang="en-US" sz="3600" dirty="0"/>
                  <a:t>, </a:t>
                </a:r>
                <a:r>
                  <a:rPr lang="en-US" sz="3600" dirty="0" err="1"/>
                  <a:t>vēl</a:t>
                </a:r>
                <a:r>
                  <a:rPr lang="en-US" sz="3600" dirty="0"/>
                  <a:t> </a:t>
                </a:r>
                <a:r>
                  <a:rPr lang="en-US" sz="3600" dirty="0" err="1"/>
                  <a:t>joprojām</a:t>
                </a:r>
                <a:r>
                  <a:rPr lang="en-US" sz="3600" dirty="0"/>
                  <a:t> </a:t>
                </a:r>
                <a:r>
                  <a:rPr lang="en-US" sz="3600" dirty="0" err="1"/>
                  <a:t>var</a:t>
                </a:r>
                <a:r>
                  <a:rPr lang="en-US" sz="3600" dirty="0"/>
                  <a:t> </a:t>
                </a:r>
                <a:r>
                  <a:rPr lang="en-US" sz="3600" dirty="0" err="1"/>
                  <a:t>pārklāt</a:t>
                </a:r>
                <a:r>
                  <a:rPr lang="en-US" sz="3600" dirty="0"/>
                  <a:t> </a:t>
                </a:r>
                <a:r>
                  <a:rPr lang="en-US" sz="3600" dirty="0" err="1"/>
                  <a:t>doto</a:t>
                </a:r>
                <a:r>
                  <a:rPr lang="en-US" sz="3600" dirty="0"/>
                  <a:t> </a:t>
                </a:r>
                <a:r>
                  <a:rPr lang="en-US" sz="3600" dirty="0" err="1"/>
                  <a:t>taisnstūri</a:t>
                </a:r>
                <a:r>
                  <a:rPr lang="en-US" sz="3600" dirty="0"/>
                  <a:t>? </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2370"/>
                </a:stretch>
              </a:blipFill>
            </p:spPr>
            <p:txBody>
              <a:bodyPr/>
              <a:lstStyle/>
              <a:p>
                <a:r>
                  <a:rPr lang="en-US">
                    <a:noFill/>
                  </a:rPr>
                  <a:t> </a:t>
                </a:r>
              </a:p>
            </p:txBody>
          </p:sp>
        </mc:Fallback>
      </mc:AlternateContent>
    </p:spTree>
    <p:extLst>
      <p:ext uri="{BB962C8B-B14F-4D97-AF65-F5344CB8AC3E}">
        <p14:creationId xmlns:p14="http://schemas.microsoft.com/office/powerpoint/2010/main" val="1638078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11.</a:t>
            </a:r>
            <a:r>
              <a:rPr lang="lv-LV" sz="2800" dirty="0"/>
              <a:t>klases </a:t>
            </a:r>
            <a:r>
              <a:rPr lang="en-US" sz="2800" dirty="0" smtClean="0"/>
              <a:t>3</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3600" dirty="0" smtClean="0"/>
                  <a:t>Naturālam</a:t>
                </a:r>
                <a:r>
                  <a:rPr lang="en-US" sz="3600" dirty="0"/>
                  <a:t> </a:t>
                </a:r>
                <a:r>
                  <a:rPr lang="en-US" sz="3600" dirty="0" err="1"/>
                  <a:t>skaitlim</a:t>
                </a:r>
                <a:r>
                  <a:rPr lang="en-US" sz="3600" dirty="0"/>
                  <a:t> </a:t>
                </a:r>
                <a14:m>
                  <m:oMath xmlns:m="http://schemas.openxmlformats.org/officeDocument/2006/math">
                    <m:r>
                      <a:rPr lang="en-US" sz="3600" i="1" dirty="0" smtClean="0">
                        <a:latin typeface="Cambria Math"/>
                      </a:rPr>
                      <m:t>𝑛</m:t>
                    </m:r>
                  </m:oMath>
                </a14:m>
                <a:r>
                  <a:rPr lang="en-US" sz="3600" dirty="0"/>
                  <a:t> </a:t>
                </a:r>
                <a:r>
                  <a:rPr lang="en-US" sz="3600" dirty="0" err="1"/>
                  <a:t>ar</a:t>
                </a:r>
                <a:r>
                  <a:rPr lang="en-US" sz="3600" dirty="0"/>
                  <a:t> </a:t>
                </a:r>
                <a14:m>
                  <m:oMath xmlns:m="http://schemas.openxmlformats.org/officeDocument/2006/math">
                    <m:r>
                      <a:rPr lang="en-US" sz="3600" i="1" dirty="0" smtClean="0">
                        <a:latin typeface="Cambria Math"/>
                      </a:rPr>
                      <m:t>𝑀</m:t>
                    </m:r>
                    <m:r>
                      <a:rPr lang="en-US" sz="3600" i="1" dirty="0" smtClean="0">
                        <a:latin typeface="Cambria Math"/>
                      </a:rPr>
                      <m:t>(</m:t>
                    </m:r>
                    <m:r>
                      <a:rPr lang="en-US" sz="3600" i="1" dirty="0" smtClean="0">
                        <a:latin typeface="Cambria Math"/>
                      </a:rPr>
                      <m:t>𝑛</m:t>
                    </m:r>
                    <m:r>
                      <a:rPr lang="en-US" sz="3600" i="1" dirty="0" smtClean="0">
                        <a:latin typeface="Cambria Math"/>
                      </a:rPr>
                      <m:t>)</m:t>
                    </m:r>
                  </m:oMath>
                </a14:m>
                <a:r>
                  <a:rPr lang="en-US" sz="3600" dirty="0"/>
                  <a:t> </a:t>
                </a:r>
                <a:r>
                  <a:rPr lang="en-US" sz="3600" dirty="0" err="1"/>
                  <a:t>apzīmēsim</a:t>
                </a:r>
                <a:r>
                  <a:rPr lang="en-US" sz="3600" dirty="0"/>
                  <a:t> </a:t>
                </a:r>
                <a:r>
                  <a:rPr lang="en-US" sz="3600" dirty="0" err="1"/>
                  <a:t>mazāko</a:t>
                </a:r>
                <a:r>
                  <a:rPr lang="en-US" sz="3600" dirty="0"/>
                  <a:t> </a:t>
                </a:r>
                <a:r>
                  <a:rPr lang="en-US" sz="3600" dirty="0" err="1"/>
                  <a:t>naturālo</a:t>
                </a:r>
                <a:r>
                  <a:rPr lang="en-US" sz="3600" dirty="0"/>
                  <a:t> </a:t>
                </a:r>
                <a:r>
                  <a:rPr lang="en-US" sz="3600" dirty="0" err="1"/>
                  <a:t>skaitli</a:t>
                </a:r>
                <a:r>
                  <a:rPr lang="en-US" sz="3600" dirty="0"/>
                  <a:t>, </a:t>
                </a:r>
                <a:r>
                  <a:rPr lang="en-US" sz="3600" dirty="0" err="1"/>
                  <a:t>kas</a:t>
                </a:r>
                <a:r>
                  <a:rPr lang="en-US" sz="3600" dirty="0"/>
                  <a:t> </a:t>
                </a:r>
                <a:r>
                  <a:rPr lang="en-US" sz="3600" dirty="0" err="1"/>
                  <a:t>beidzas</a:t>
                </a:r>
                <a:r>
                  <a:rPr lang="en-US" sz="3600" dirty="0"/>
                  <a:t> </a:t>
                </a:r>
                <a:r>
                  <a:rPr lang="en-US" sz="3600" dirty="0" err="1"/>
                  <a:t>ar</a:t>
                </a:r>
                <a:r>
                  <a:rPr lang="en-US" sz="3600" dirty="0"/>
                  <a:t> </a:t>
                </a:r>
                <a14:m>
                  <m:oMath xmlns:m="http://schemas.openxmlformats.org/officeDocument/2006/math">
                    <m:r>
                      <a:rPr lang="en-US" sz="3600" i="1" dirty="0" smtClean="0">
                        <a:latin typeface="Cambria Math"/>
                      </a:rPr>
                      <m:t>𝑛</m:t>
                    </m:r>
                  </m:oMath>
                </a14:m>
                <a:r>
                  <a:rPr lang="en-US" sz="3600" dirty="0"/>
                  <a:t> un </a:t>
                </a:r>
                <a:r>
                  <a:rPr lang="en-US" sz="3600" dirty="0" err="1"/>
                  <a:t>kura</a:t>
                </a:r>
                <a:r>
                  <a:rPr lang="en-US" sz="3600" dirty="0"/>
                  <a:t> </a:t>
                </a:r>
                <a:r>
                  <a:rPr lang="en-US" sz="3600" dirty="0" err="1"/>
                  <a:t>ciparu</a:t>
                </a:r>
                <a:r>
                  <a:rPr lang="en-US" sz="3600" dirty="0"/>
                  <a:t> summa </a:t>
                </a:r>
                <a:r>
                  <a:rPr lang="en-US" sz="3600" dirty="0" err="1"/>
                  <a:t>ir</a:t>
                </a:r>
                <a:r>
                  <a:rPr lang="en-US" sz="3600" dirty="0"/>
                  <a:t> </a:t>
                </a:r>
                <a14:m>
                  <m:oMath xmlns:m="http://schemas.openxmlformats.org/officeDocument/2006/math">
                    <m:r>
                      <a:rPr lang="en-US" sz="3600" i="1" dirty="0" smtClean="0">
                        <a:latin typeface="Cambria Math"/>
                      </a:rPr>
                      <m:t>𝑛</m:t>
                    </m:r>
                  </m:oMath>
                </a14:m>
                <a:r>
                  <a:rPr lang="en-US" sz="3600" dirty="0"/>
                  <a:t>. </a:t>
                </a:r>
                <a:r>
                  <a:rPr lang="en-US" sz="3600" dirty="0" err="1"/>
                  <a:t>Piemēram</a:t>
                </a:r>
                <a:r>
                  <a:rPr lang="en-US" sz="3600" dirty="0"/>
                  <a:t>, </a:t>
                </a:r>
                <a14:m>
                  <m:oMath xmlns:m="http://schemas.openxmlformats.org/officeDocument/2006/math">
                    <m:r>
                      <a:rPr lang="en-US" sz="3600" i="1" dirty="0" smtClean="0">
                        <a:latin typeface="Cambria Math"/>
                      </a:rPr>
                      <m:t>𝑀</m:t>
                    </m:r>
                    <m:d>
                      <m:dPr>
                        <m:ctrlPr>
                          <a:rPr lang="en-US" sz="3600" i="1" dirty="0" smtClean="0">
                            <a:latin typeface="Cambria Math"/>
                          </a:rPr>
                        </m:ctrlPr>
                      </m:dPr>
                      <m:e>
                        <m:r>
                          <a:rPr lang="en-US" sz="3600" i="1" dirty="0" smtClean="0">
                            <a:latin typeface="Cambria Math"/>
                          </a:rPr>
                          <m:t>13</m:t>
                        </m:r>
                      </m:e>
                    </m:d>
                    <m:r>
                      <a:rPr lang="en-US" sz="3600" b="0" i="1" dirty="0" smtClean="0">
                        <a:latin typeface="Cambria Math"/>
                      </a:rPr>
                      <m:t>=913</m:t>
                    </m:r>
                  </m:oMath>
                </a14:m>
                <a:r>
                  <a:rPr lang="en-US" sz="3600" dirty="0" smtClean="0"/>
                  <a:t>. </a:t>
                </a:r>
                <a:r>
                  <a:rPr lang="en-US" sz="3600" dirty="0" err="1"/>
                  <a:t>Pierādīt</a:t>
                </a:r>
                <a:r>
                  <a:rPr lang="en-US" sz="3600" dirty="0"/>
                  <a:t>, </a:t>
                </a:r>
                <a:r>
                  <a:rPr lang="en-US" sz="3600" dirty="0" err="1"/>
                  <a:t>ka</a:t>
                </a:r>
                <a:r>
                  <a:rPr lang="en-US" sz="3600" dirty="0"/>
                  <a:t> </a:t>
                </a:r>
                <a:r>
                  <a:rPr lang="en-US" sz="3600" dirty="0" err="1"/>
                  <a:t>ir</a:t>
                </a:r>
                <a:r>
                  <a:rPr lang="en-US" sz="3600" dirty="0"/>
                  <a:t> </a:t>
                </a:r>
                <a:r>
                  <a:rPr lang="en-US" sz="3600" dirty="0" err="1"/>
                  <a:t>bezgalīgi</a:t>
                </a:r>
                <a:r>
                  <a:rPr lang="en-US" sz="3600" dirty="0"/>
                  <a:t> </a:t>
                </a:r>
                <a:r>
                  <a:rPr lang="en-US" sz="3600" dirty="0" err="1"/>
                  <a:t>daudz</a:t>
                </a:r>
                <a:r>
                  <a:rPr lang="en-US" sz="3600" dirty="0"/>
                  <a:t> </a:t>
                </a:r>
                <a:r>
                  <a:rPr lang="en-US" sz="3600" dirty="0" err="1"/>
                  <a:t>tādu</a:t>
                </a:r>
                <a:r>
                  <a:rPr lang="en-US" sz="3600" dirty="0"/>
                  <a:t> </a:t>
                </a:r>
                <a14:m>
                  <m:oMath xmlns:m="http://schemas.openxmlformats.org/officeDocument/2006/math">
                    <m:r>
                      <a:rPr lang="en-US" sz="3600" i="1" dirty="0" smtClean="0">
                        <a:latin typeface="Cambria Math"/>
                      </a:rPr>
                      <m:t>𝑛</m:t>
                    </m:r>
                  </m:oMath>
                </a14:m>
                <a:r>
                  <a:rPr lang="en-US" sz="3600" dirty="0"/>
                  <a:t>, </a:t>
                </a:r>
                <a:r>
                  <a:rPr lang="en-US" sz="3600" dirty="0" err="1"/>
                  <a:t>ka</a:t>
                </a:r>
                <a:r>
                  <a:rPr lang="en-US" sz="3600" dirty="0"/>
                  <a:t> </a:t>
                </a:r>
                <a14:m>
                  <m:oMath xmlns:m="http://schemas.openxmlformats.org/officeDocument/2006/math">
                    <m:r>
                      <a:rPr lang="en-US" sz="3600" i="1" dirty="0" smtClean="0">
                        <a:latin typeface="Cambria Math"/>
                      </a:rPr>
                      <m:t>𝑀</m:t>
                    </m:r>
                    <m:r>
                      <a:rPr lang="en-US" sz="3600" i="1" dirty="0" smtClean="0">
                        <a:latin typeface="Cambria Math"/>
                      </a:rPr>
                      <m:t>(</m:t>
                    </m:r>
                    <m:r>
                      <a:rPr lang="en-US" sz="3600" i="1" dirty="0" smtClean="0">
                        <a:latin typeface="Cambria Math"/>
                      </a:rPr>
                      <m:t>𝑛</m:t>
                    </m:r>
                    <m:r>
                      <a:rPr lang="en-US" sz="3600" i="1" dirty="0" smtClean="0">
                        <a:latin typeface="Cambria Math"/>
                      </a:rPr>
                      <m:t>)</m:t>
                    </m:r>
                  </m:oMath>
                </a14:m>
                <a:r>
                  <a:rPr lang="en-US" sz="3600" dirty="0"/>
                  <a:t> </a:t>
                </a:r>
                <a:r>
                  <a:rPr lang="en-US" sz="3600" dirty="0" err="1"/>
                  <a:t>dalās</a:t>
                </a:r>
                <a:r>
                  <a:rPr lang="en-US" sz="3600" dirty="0"/>
                  <a:t> </a:t>
                </a:r>
                <a:r>
                  <a:rPr lang="en-US" sz="3600" dirty="0" err="1"/>
                  <a:t>ar</a:t>
                </a:r>
                <a:r>
                  <a:rPr lang="en-US" sz="3600" dirty="0"/>
                  <a:t> </a:t>
                </a:r>
                <a14:m>
                  <m:oMath xmlns:m="http://schemas.openxmlformats.org/officeDocument/2006/math">
                    <m:r>
                      <a:rPr lang="en-US" sz="3600" i="1" dirty="0" smtClean="0">
                        <a:latin typeface="Cambria Math"/>
                      </a:rPr>
                      <m:t>𝑛</m:t>
                    </m:r>
                  </m:oMath>
                </a14:m>
                <a:r>
                  <a:rPr lang="en-US" sz="3600" dirty="0"/>
                  <a:t>. </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2667"/>
                </a:stretch>
              </a:blipFill>
            </p:spPr>
            <p:txBody>
              <a:bodyPr/>
              <a:lstStyle/>
              <a:p>
                <a:r>
                  <a:rPr lang="en-US">
                    <a:noFill/>
                  </a:rPr>
                  <a:t> </a:t>
                </a:r>
              </a:p>
            </p:txBody>
          </p:sp>
        </mc:Fallback>
      </mc:AlternateContent>
    </p:spTree>
    <p:extLst>
      <p:ext uri="{BB962C8B-B14F-4D97-AF65-F5344CB8AC3E}">
        <p14:creationId xmlns:p14="http://schemas.microsoft.com/office/powerpoint/2010/main" val="1781923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11.</a:t>
            </a:r>
            <a:r>
              <a:rPr lang="lv-LV" sz="2800" dirty="0"/>
              <a:t>klases </a:t>
            </a:r>
            <a:r>
              <a:rPr lang="en-US" sz="2800" dirty="0" smtClean="0"/>
              <a:t>4</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Vienādsānu trapeces </a:t>
                </a:r>
                <a14:m>
                  <m:oMath xmlns:m="http://schemas.openxmlformats.org/officeDocument/2006/math">
                    <m:r>
                      <a:rPr lang="lv-LV" sz="3600" i="1" dirty="0" smtClean="0">
                        <a:latin typeface="Cambria Math"/>
                      </a:rPr>
                      <m:t>𝐴𝐵𝐶𝐷</m:t>
                    </m:r>
                  </m:oMath>
                </a14:m>
                <a:r>
                  <a:rPr lang="lv-LV" sz="3600" dirty="0"/>
                  <a:t> sānu malas ir </a:t>
                </a:r>
                <a14:m>
                  <m:oMath xmlns:m="http://schemas.openxmlformats.org/officeDocument/2006/math">
                    <m:r>
                      <a:rPr lang="lv-LV" sz="3600" i="1" dirty="0" smtClean="0">
                        <a:latin typeface="Cambria Math"/>
                      </a:rPr>
                      <m:t>𝐴𝐵</m:t>
                    </m:r>
                  </m:oMath>
                </a14:m>
                <a:r>
                  <a:rPr lang="lv-LV" sz="3600" dirty="0"/>
                  <a:t> un </a:t>
                </a:r>
                <a14:m>
                  <m:oMath xmlns:m="http://schemas.openxmlformats.org/officeDocument/2006/math">
                    <m:r>
                      <a:rPr lang="lv-LV" sz="3600" i="1" dirty="0" smtClean="0">
                        <a:latin typeface="Cambria Math"/>
                      </a:rPr>
                      <m:t>𝐶𝐷</m:t>
                    </m:r>
                  </m:oMath>
                </a14:m>
                <a:r>
                  <a:rPr lang="lv-LV" sz="3600" dirty="0"/>
                  <a:t>, garākais pamats ir </a:t>
                </a:r>
                <a14:m>
                  <m:oMath xmlns:m="http://schemas.openxmlformats.org/officeDocument/2006/math">
                    <m:r>
                      <a:rPr lang="lv-LV" sz="3600" i="1" dirty="0" smtClean="0">
                        <a:latin typeface="Cambria Math"/>
                      </a:rPr>
                      <m:t>𝐴𝐷</m:t>
                    </m:r>
                  </m:oMath>
                </a14:m>
                <a:r>
                  <a:rPr lang="lv-LV" sz="3600" dirty="0"/>
                  <a:t>. Diagonāles </a:t>
                </a:r>
                <a14:m>
                  <m:oMath xmlns:m="http://schemas.openxmlformats.org/officeDocument/2006/math">
                    <m:r>
                      <a:rPr lang="lv-LV" sz="3600" i="1" dirty="0" smtClean="0">
                        <a:latin typeface="Cambria Math"/>
                      </a:rPr>
                      <m:t>𝐴𝐶</m:t>
                    </m:r>
                  </m:oMath>
                </a14:m>
                <a:r>
                  <a:rPr lang="lv-LV" sz="3600" dirty="0"/>
                  <a:t> un </a:t>
                </a:r>
                <a14:m>
                  <m:oMath xmlns:m="http://schemas.openxmlformats.org/officeDocument/2006/math">
                    <m:r>
                      <a:rPr lang="lv-LV" sz="3600" i="1" dirty="0" smtClean="0">
                        <a:latin typeface="Cambria Math"/>
                      </a:rPr>
                      <m:t>𝐵𝐷</m:t>
                    </m:r>
                  </m:oMath>
                </a14:m>
                <a:r>
                  <a:rPr lang="lv-LV" sz="3600" dirty="0"/>
                  <a:t> krustojas punktā </a:t>
                </a:r>
                <a14:m>
                  <m:oMath xmlns:m="http://schemas.openxmlformats.org/officeDocument/2006/math">
                    <m:r>
                      <a:rPr lang="lv-LV" sz="3600" i="1" dirty="0" smtClean="0">
                        <a:latin typeface="Cambria Math"/>
                      </a:rPr>
                      <m:t>𝐸</m:t>
                    </m:r>
                  </m:oMath>
                </a14:m>
                <a:r>
                  <a:rPr lang="lv-LV" sz="3600" dirty="0"/>
                  <a:t>. Ap trijstūri </a:t>
                </a:r>
                <a14:m>
                  <m:oMath xmlns:m="http://schemas.openxmlformats.org/officeDocument/2006/math">
                    <m:r>
                      <a:rPr lang="lv-LV" sz="3600" i="1" dirty="0" smtClean="0">
                        <a:latin typeface="Cambria Math"/>
                      </a:rPr>
                      <m:t>𝐴𝐵𝐸</m:t>
                    </m:r>
                  </m:oMath>
                </a14:m>
                <a:r>
                  <a:rPr lang="lv-LV" sz="3600" dirty="0"/>
                  <a:t> apvilkta riņķa līnija </a:t>
                </a:r>
                <a14:m>
                  <m:oMath xmlns:m="http://schemas.openxmlformats.org/officeDocument/2006/math">
                    <m:sSub>
                      <m:sSubPr>
                        <m:ctrlPr>
                          <a:rPr lang="lv-LV" sz="3600" i="1" dirty="0" smtClean="0">
                            <a:latin typeface="Cambria Math"/>
                          </a:rPr>
                        </m:ctrlPr>
                      </m:sSubPr>
                      <m:e>
                        <m:r>
                          <a:rPr lang="lv-LV" sz="3600" i="1" dirty="0" smtClean="0">
                            <a:latin typeface="Cambria Math"/>
                            <a:ea typeface="Cambria Math"/>
                          </a:rPr>
                          <m:t>𝜔</m:t>
                        </m:r>
                      </m:e>
                      <m:sub>
                        <m:r>
                          <a:rPr lang="en-US" sz="3600" b="0" i="1" dirty="0" smtClean="0">
                            <a:latin typeface="Cambria Math"/>
                          </a:rPr>
                          <m:t>1</m:t>
                        </m:r>
                      </m:sub>
                    </m:sSub>
                  </m:oMath>
                </a14:m>
                <a:r>
                  <a:rPr lang="lv-LV" sz="3600" dirty="0"/>
                  <a:t>, bet ap </a:t>
                </a:r>
                <a14:m>
                  <m:oMath xmlns:m="http://schemas.openxmlformats.org/officeDocument/2006/math">
                    <m:r>
                      <a:rPr lang="lv-LV" sz="3600" i="1" dirty="0" smtClean="0">
                        <a:latin typeface="Cambria Math"/>
                      </a:rPr>
                      <m:t>𝐶𝐷𝐸</m:t>
                    </m:r>
                  </m:oMath>
                </a14:m>
                <a:r>
                  <a:rPr lang="lv-LV" sz="3600" dirty="0"/>
                  <a:t> – riņķa līnija </a:t>
                </a:r>
                <a14:m>
                  <m:oMath xmlns:m="http://schemas.openxmlformats.org/officeDocument/2006/math">
                    <m:sSub>
                      <m:sSubPr>
                        <m:ctrlPr>
                          <a:rPr lang="lv-LV" sz="3600" i="1" smtClean="0">
                            <a:latin typeface="Cambria Math"/>
                          </a:rPr>
                        </m:ctrlPr>
                      </m:sSubPr>
                      <m:e>
                        <m:r>
                          <a:rPr lang="lv-LV" sz="3600" i="1" smtClean="0">
                            <a:latin typeface="Cambria Math"/>
                            <a:ea typeface="Cambria Math"/>
                          </a:rPr>
                          <m:t>𝜔</m:t>
                        </m:r>
                      </m:e>
                      <m:sub>
                        <m:r>
                          <a:rPr lang="en-US" sz="3600" b="0" i="1" smtClean="0">
                            <a:latin typeface="Cambria Math"/>
                          </a:rPr>
                          <m:t>2</m:t>
                        </m:r>
                      </m:sub>
                    </m:sSub>
                  </m:oMath>
                </a14:m>
                <a:r>
                  <a:rPr lang="lv-LV" sz="3600" dirty="0" smtClean="0"/>
                  <a:t>. </a:t>
                </a:r>
                <a:r>
                  <a:rPr lang="lv-LV" sz="3600" dirty="0"/>
                  <a:t>Pierādīt, ka trapecei </a:t>
                </a:r>
                <a14:m>
                  <m:oMath xmlns:m="http://schemas.openxmlformats.org/officeDocument/2006/math">
                    <m:r>
                      <a:rPr lang="lv-LV" sz="3600" i="1" dirty="0" smtClean="0">
                        <a:latin typeface="Cambria Math"/>
                      </a:rPr>
                      <m:t>𝐴𝐵𝐶𝐷</m:t>
                    </m:r>
                  </m:oMath>
                </a14:m>
                <a:r>
                  <a:rPr lang="lv-LV" sz="3600" dirty="0"/>
                  <a:t> apvilktās riņķa līnijas centrs atrodas </a:t>
                </a:r>
                <a14:m>
                  <m:oMath xmlns:m="http://schemas.openxmlformats.org/officeDocument/2006/math">
                    <m:sSub>
                      <m:sSubPr>
                        <m:ctrlPr>
                          <a:rPr lang="lv-LV" sz="3600" i="1" smtClean="0">
                            <a:latin typeface="Cambria Math"/>
                          </a:rPr>
                        </m:ctrlPr>
                      </m:sSubPr>
                      <m:e>
                        <m:r>
                          <a:rPr lang="lv-LV" sz="3600" i="1" smtClean="0">
                            <a:latin typeface="Cambria Math"/>
                            <a:ea typeface="Cambria Math"/>
                          </a:rPr>
                          <m:t>𝜔</m:t>
                        </m:r>
                      </m:e>
                      <m:sub>
                        <m:r>
                          <a:rPr lang="en-US" sz="3600" b="0" i="1" smtClean="0">
                            <a:latin typeface="Cambria Math"/>
                          </a:rPr>
                          <m:t>1</m:t>
                        </m:r>
                      </m:sub>
                    </m:sSub>
                  </m:oMath>
                </a14:m>
                <a:r>
                  <a:rPr lang="en-US" sz="3600" dirty="0" smtClean="0"/>
                  <a:t> </a:t>
                </a:r>
                <a:r>
                  <a:rPr lang="lv-LV" sz="3600" dirty="0"/>
                  <a:t>un </a:t>
                </a:r>
                <a14:m>
                  <m:oMath xmlns:m="http://schemas.openxmlformats.org/officeDocument/2006/math">
                    <m:sSub>
                      <m:sSubPr>
                        <m:ctrlPr>
                          <a:rPr lang="lv-LV" sz="3600" i="1">
                            <a:latin typeface="Cambria Math"/>
                          </a:rPr>
                        </m:ctrlPr>
                      </m:sSubPr>
                      <m:e>
                        <m:r>
                          <a:rPr lang="lv-LV" sz="3600" i="1">
                            <a:latin typeface="Cambria Math"/>
                            <a:ea typeface="Cambria Math"/>
                          </a:rPr>
                          <m:t>𝜔</m:t>
                        </m:r>
                      </m:e>
                      <m:sub>
                        <m:r>
                          <a:rPr lang="en-US" sz="3600" i="1">
                            <a:latin typeface="Cambria Math"/>
                          </a:rPr>
                          <m:t>2</m:t>
                        </m:r>
                      </m:sub>
                    </m:sSub>
                  </m:oMath>
                </a14:m>
                <a:r>
                  <a:rPr lang="lv-LV" sz="3600" dirty="0"/>
                  <a:t> krustpunktā, kas atšķirīgs no punkta </a:t>
                </a:r>
                <a14:m>
                  <m:oMath xmlns:m="http://schemas.openxmlformats.org/officeDocument/2006/math">
                    <m:r>
                      <a:rPr lang="lv-LV" sz="3600" i="1" dirty="0" smtClean="0">
                        <a:latin typeface="Cambria Math"/>
                      </a:rPr>
                      <m:t>𝐸</m:t>
                    </m:r>
                  </m:oMath>
                </a14:m>
                <a:r>
                  <a:rPr lang="lv-LV" sz="3600" dirty="0"/>
                  <a:t>! </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3259" b="-4043"/>
                </a:stretch>
              </a:blipFill>
            </p:spPr>
            <p:txBody>
              <a:bodyPr/>
              <a:lstStyle/>
              <a:p>
                <a:r>
                  <a:rPr lang="en-US">
                    <a:noFill/>
                  </a:rPr>
                  <a:t> </a:t>
                </a:r>
              </a:p>
            </p:txBody>
          </p:sp>
        </mc:Fallback>
      </mc:AlternateContent>
    </p:spTree>
    <p:extLst>
      <p:ext uri="{BB962C8B-B14F-4D97-AF65-F5344CB8AC3E}">
        <p14:creationId xmlns:p14="http://schemas.microsoft.com/office/powerpoint/2010/main" val="490063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11.</a:t>
            </a:r>
            <a:r>
              <a:rPr lang="lv-LV" sz="2800" dirty="0"/>
              <a:t>klases </a:t>
            </a:r>
            <a:r>
              <a:rPr lang="en-US" sz="2800" dirty="0" smtClean="0"/>
              <a:t>5</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GB" sz="3600" dirty="0" smtClean="0"/>
                  <a:t>Atrast</a:t>
                </a:r>
                <a:r>
                  <a:rPr lang="en-GB" sz="3600" dirty="0"/>
                  <a:t> </a:t>
                </a:r>
                <a:r>
                  <a:rPr lang="en-GB" sz="3600" dirty="0" err="1" smtClean="0"/>
                  <a:t>funkcijas</a:t>
                </a:r>
                <a:r>
                  <a:rPr lang="en-GB" sz="3600" dirty="0" smtClean="0"/>
                  <a:t> </a:t>
                </a:r>
                <a:endParaRPr lang="en-US" sz="3600" b="0" i="1" dirty="0" smtClean="0">
                  <a:latin typeface="Cambria Math"/>
                </a:endParaRPr>
              </a:p>
              <a:p>
                <a:pPr marL="0" indent="0">
                  <a:buNone/>
                </a:pPr>
                <a14:m>
                  <m:oMath xmlns:m="http://schemas.openxmlformats.org/officeDocument/2006/math">
                    <m:r>
                      <a:rPr lang="en-US" sz="3600" b="0" i="1" smtClean="0">
                        <a:latin typeface="Cambria Math"/>
                      </a:rPr>
                      <m:t>𝑓</m:t>
                    </m:r>
                    <m:d>
                      <m:dPr>
                        <m:ctrlPr>
                          <a:rPr lang="en-US" sz="3600" b="0" i="1" smtClean="0">
                            <a:latin typeface="Cambria Math"/>
                          </a:rPr>
                        </m:ctrlPr>
                      </m:dPr>
                      <m:e>
                        <m:r>
                          <a:rPr lang="en-US" sz="3600" b="0" i="1" smtClean="0">
                            <a:latin typeface="Cambria Math"/>
                          </a:rPr>
                          <m:t>𝑥</m:t>
                        </m:r>
                      </m:e>
                    </m:d>
                    <m:r>
                      <a:rPr lang="en-US" sz="3600" b="0" i="1" smtClean="0">
                        <a:latin typeface="Cambria Math"/>
                      </a:rPr>
                      <m:t>=8</m:t>
                    </m:r>
                    <m:func>
                      <m:funcPr>
                        <m:ctrlPr>
                          <a:rPr lang="en-US" sz="3600" b="0" i="1" smtClean="0">
                            <a:latin typeface="Cambria Math"/>
                          </a:rPr>
                        </m:ctrlPr>
                      </m:funcPr>
                      <m:fName>
                        <m:r>
                          <m:rPr>
                            <m:sty m:val="p"/>
                          </m:rPr>
                          <a:rPr lang="en-US" sz="3600" b="0" i="0" smtClean="0">
                            <a:latin typeface="Cambria Math"/>
                          </a:rPr>
                          <m:t>sin</m:t>
                        </m:r>
                      </m:fName>
                      <m:e>
                        <m:r>
                          <a:rPr lang="en-US" sz="3600" b="0" i="1" smtClean="0">
                            <a:latin typeface="Cambria Math"/>
                          </a:rPr>
                          <m:t>𝑥</m:t>
                        </m:r>
                      </m:e>
                    </m:func>
                    <m:r>
                      <a:rPr lang="en-US" sz="3600" b="0" i="1" smtClean="0">
                        <a:latin typeface="Cambria Math"/>
                      </a:rPr>
                      <m:t>+8</m:t>
                    </m:r>
                    <m:func>
                      <m:funcPr>
                        <m:ctrlPr>
                          <a:rPr lang="en-US" sz="3600" b="0" i="1" smtClean="0">
                            <a:latin typeface="Cambria Math"/>
                          </a:rPr>
                        </m:ctrlPr>
                      </m:funcPr>
                      <m:fName>
                        <m:r>
                          <m:rPr>
                            <m:sty m:val="p"/>
                          </m:rPr>
                          <a:rPr lang="en-US" sz="3600" b="0" i="0" smtClean="0">
                            <a:latin typeface="Cambria Math"/>
                          </a:rPr>
                          <m:t>cos</m:t>
                        </m:r>
                      </m:fName>
                      <m:e>
                        <m:r>
                          <a:rPr lang="en-US" sz="3600" b="0" i="1" smtClean="0">
                            <a:latin typeface="Cambria Math"/>
                          </a:rPr>
                          <m:t>𝑥</m:t>
                        </m:r>
                        <m:r>
                          <a:rPr lang="en-US" sz="3600" b="0" i="1" smtClean="0">
                            <a:latin typeface="Cambria Math"/>
                          </a:rPr>
                          <m:t> −12</m:t>
                        </m:r>
                        <m:func>
                          <m:funcPr>
                            <m:ctrlPr>
                              <a:rPr lang="en-US" sz="3600" b="0" i="1" smtClean="0">
                                <a:latin typeface="Cambria Math"/>
                              </a:rPr>
                            </m:ctrlPr>
                          </m:funcPr>
                          <m:fName>
                            <m:r>
                              <m:rPr>
                                <m:sty m:val="p"/>
                              </m:rPr>
                              <a:rPr lang="en-US" sz="3600" b="0" i="0" smtClean="0">
                                <a:latin typeface="Cambria Math"/>
                              </a:rPr>
                              <m:t>sin</m:t>
                            </m:r>
                          </m:fName>
                          <m:e>
                            <m:r>
                              <a:rPr lang="en-US" sz="3600" b="0" i="1" smtClean="0">
                                <a:latin typeface="Cambria Math"/>
                              </a:rPr>
                              <m:t>𝑥</m:t>
                            </m:r>
                            <m:func>
                              <m:funcPr>
                                <m:ctrlPr>
                                  <a:rPr lang="en-US" sz="3600" b="0" i="1" smtClean="0">
                                    <a:latin typeface="Cambria Math"/>
                                  </a:rPr>
                                </m:ctrlPr>
                              </m:funcPr>
                              <m:fName>
                                <m:r>
                                  <m:rPr>
                                    <m:sty m:val="p"/>
                                  </m:rPr>
                                  <a:rPr lang="en-US" sz="3600" b="0" i="0" smtClean="0">
                                    <a:latin typeface="Cambria Math"/>
                                  </a:rPr>
                                  <m:t>cos</m:t>
                                </m:r>
                              </m:fName>
                              <m:e>
                                <m:r>
                                  <a:rPr lang="en-US" sz="3600" b="0" i="1" smtClean="0">
                                    <a:latin typeface="Cambria Math"/>
                                  </a:rPr>
                                  <m:t>𝑥</m:t>
                                </m:r>
                              </m:e>
                            </m:func>
                          </m:e>
                        </m:func>
                      </m:e>
                    </m:func>
                  </m:oMath>
                </a14:m>
                <a:r>
                  <a:rPr lang="en-GB" sz="3600" dirty="0" smtClean="0"/>
                  <a:t> </a:t>
                </a:r>
                <a:r>
                  <a:rPr lang="en-GB" sz="3600" dirty="0" err="1" smtClean="0"/>
                  <a:t>mazāko</a:t>
                </a:r>
                <a:r>
                  <a:rPr lang="en-GB" sz="3600" dirty="0" smtClean="0"/>
                  <a:t> un </a:t>
                </a:r>
                <a:r>
                  <a:rPr lang="en-GB" sz="3600" dirty="0" err="1" smtClean="0"/>
                  <a:t>lielāko</a:t>
                </a:r>
                <a:r>
                  <a:rPr lang="en-GB" sz="3600" dirty="0" smtClean="0"/>
                  <a:t> </a:t>
                </a:r>
                <a:r>
                  <a:rPr lang="en-GB" sz="3600" dirty="0" err="1"/>
                  <a:t>vērtību</a:t>
                </a:r>
                <a:r>
                  <a:rPr lang="en-GB"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1887"/>
                </a:stretch>
              </a:blipFill>
            </p:spPr>
            <p:txBody>
              <a:bodyPr/>
              <a:lstStyle/>
              <a:p>
                <a:r>
                  <a:rPr lang="en-US">
                    <a:noFill/>
                  </a:rPr>
                  <a:t> </a:t>
                </a:r>
              </a:p>
            </p:txBody>
          </p:sp>
        </mc:Fallback>
      </mc:AlternateContent>
    </p:spTree>
    <p:extLst>
      <p:ext uri="{BB962C8B-B14F-4D97-AF65-F5344CB8AC3E}">
        <p14:creationId xmlns:p14="http://schemas.microsoft.com/office/powerpoint/2010/main" val="21760302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smtClean="0"/>
              <a:t>12.</a:t>
            </a:r>
            <a:r>
              <a:rPr lang="lv-LV" sz="2800" dirty="0"/>
              <a:t>klases </a:t>
            </a:r>
            <a:r>
              <a:rPr lang="en-US" sz="2800" dirty="0"/>
              <a:t>1</a:t>
            </a:r>
            <a:r>
              <a:rPr lang="lv-LV" sz="2800" dirty="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3600" dirty="0" smtClean="0"/>
                  <a:t>Uz</a:t>
                </a:r>
                <a:r>
                  <a:rPr lang="en-US" sz="3600" dirty="0"/>
                  <a:t> </a:t>
                </a:r>
                <a:r>
                  <a:rPr lang="en-US" sz="3600" dirty="0" err="1"/>
                  <a:t>funkcijas</a:t>
                </a:r>
                <a:r>
                  <a:rPr lang="en-US" sz="3600" dirty="0"/>
                  <a:t> </a:t>
                </a:r>
                <a14:m>
                  <m:oMath xmlns:m="http://schemas.openxmlformats.org/officeDocument/2006/math">
                    <m:r>
                      <a:rPr lang="en-US" sz="3600" b="0" i="1" smtClean="0">
                        <a:latin typeface="Cambria Math"/>
                      </a:rPr>
                      <m:t>𝑦</m:t>
                    </m:r>
                    <m:r>
                      <a:rPr lang="en-US" sz="3600" b="0" i="1" smtClean="0">
                        <a:latin typeface="Cambria Math"/>
                      </a:rPr>
                      <m:t>=</m:t>
                    </m:r>
                    <m:d>
                      <m:dPr>
                        <m:begChr m:val="|"/>
                        <m:endChr m:val="|"/>
                        <m:ctrlPr>
                          <a:rPr lang="en-US" sz="3600" b="0" i="1" smtClean="0">
                            <a:latin typeface="Cambria Math"/>
                          </a:rPr>
                        </m:ctrlPr>
                      </m:dPr>
                      <m:e>
                        <m:r>
                          <a:rPr lang="en-US" sz="3600" b="0" i="1" smtClean="0">
                            <a:latin typeface="Cambria Math"/>
                          </a:rPr>
                          <m:t>𝑥</m:t>
                        </m:r>
                        <m:r>
                          <a:rPr lang="en-US" sz="3600" b="0" i="1" smtClean="0">
                            <a:latin typeface="Cambria Math"/>
                          </a:rPr>
                          <m:t>−3</m:t>
                        </m:r>
                      </m:e>
                    </m:d>
                    <m:r>
                      <a:rPr lang="en-US" sz="3600" b="0" i="1" smtClean="0">
                        <a:latin typeface="Cambria Math"/>
                      </a:rPr>
                      <m:t>+2</m:t>
                    </m:r>
                  </m:oMath>
                </a14:m>
                <a:r>
                  <a:rPr lang="en-US" sz="3600" dirty="0"/>
                  <a:t> </a:t>
                </a:r>
                <a:r>
                  <a:rPr lang="en-US" sz="3600" dirty="0" err="1"/>
                  <a:t>grafika</a:t>
                </a:r>
                <a:r>
                  <a:rPr lang="en-US" sz="3600" dirty="0"/>
                  <a:t> </a:t>
                </a:r>
                <a:r>
                  <a:rPr lang="en-US" sz="3600" dirty="0" err="1"/>
                  <a:t>atrast</a:t>
                </a:r>
                <a:r>
                  <a:rPr lang="en-US" sz="3600" dirty="0"/>
                  <a:t> </a:t>
                </a:r>
                <a:r>
                  <a:rPr lang="en-US" sz="3600" dirty="0" err="1"/>
                  <a:t>tādu</a:t>
                </a:r>
                <a:r>
                  <a:rPr lang="en-US" sz="3600" dirty="0"/>
                  <a:t> </a:t>
                </a:r>
                <a:r>
                  <a:rPr lang="en-US" sz="3600" dirty="0" err="1"/>
                  <a:t>punktu</a:t>
                </a:r>
                <a:r>
                  <a:rPr lang="en-US" sz="3600" dirty="0"/>
                  <a:t> </a:t>
                </a:r>
                <a14:m>
                  <m:oMath xmlns:m="http://schemas.openxmlformats.org/officeDocument/2006/math">
                    <m:r>
                      <a:rPr lang="en-US" sz="3600" i="1" dirty="0" smtClean="0">
                        <a:latin typeface="Cambria Math"/>
                      </a:rPr>
                      <m:t>𝑃</m:t>
                    </m:r>
                  </m:oMath>
                </a14:m>
                <a:r>
                  <a:rPr lang="en-US" sz="3600" dirty="0"/>
                  <a:t>, </a:t>
                </a:r>
                <a:r>
                  <a:rPr lang="en-US" sz="3600" dirty="0" err="1"/>
                  <a:t>kura</a:t>
                </a:r>
                <a:r>
                  <a:rPr lang="en-US" sz="3600" dirty="0"/>
                  <a:t> </a:t>
                </a:r>
                <a:r>
                  <a:rPr lang="en-US" sz="3600" dirty="0" err="1"/>
                  <a:t>attālumu</a:t>
                </a:r>
                <a:r>
                  <a:rPr lang="en-US" sz="3600" dirty="0"/>
                  <a:t> </a:t>
                </a:r>
                <a:r>
                  <a:rPr lang="en-US" sz="3600" dirty="0" err="1"/>
                  <a:t>kvadrātu</a:t>
                </a:r>
                <a:r>
                  <a:rPr lang="en-US" sz="3600" dirty="0"/>
                  <a:t> summa </a:t>
                </a:r>
                <a:r>
                  <a:rPr lang="en-US" sz="3600" dirty="0" err="1"/>
                  <a:t>līdz</a:t>
                </a:r>
                <a:r>
                  <a:rPr lang="en-US" sz="3600" dirty="0"/>
                  <a:t> </a:t>
                </a:r>
                <a:r>
                  <a:rPr lang="en-US" sz="3600" dirty="0" err="1"/>
                  <a:t>koordinātu</a:t>
                </a:r>
                <a:r>
                  <a:rPr lang="en-US" sz="3600" dirty="0"/>
                  <a:t> </a:t>
                </a:r>
                <a:r>
                  <a:rPr lang="en-US" sz="3600" dirty="0" err="1"/>
                  <a:t>asīm</a:t>
                </a:r>
                <a:r>
                  <a:rPr lang="en-US" sz="3600" dirty="0"/>
                  <a:t> </a:t>
                </a:r>
                <a:r>
                  <a:rPr lang="en-US" sz="3600" dirty="0" err="1"/>
                  <a:t>būtu</a:t>
                </a:r>
                <a:r>
                  <a:rPr lang="en-US" sz="3600" dirty="0"/>
                  <a:t> </a:t>
                </a:r>
                <a:r>
                  <a:rPr lang="en-US" sz="3600" dirty="0" err="1"/>
                  <a:t>vismazākā</a:t>
                </a:r>
                <a:r>
                  <a:rPr lang="en-US" sz="3600" dirty="0" smtClean="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98045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12.</a:t>
            </a:r>
            <a:r>
              <a:rPr lang="lv-LV" sz="2800" dirty="0"/>
              <a:t>klases </a:t>
            </a:r>
            <a:r>
              <a:rPr lang="en-US" sz="2800" dirty="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a:t>Taisnstūrim ar izmēriem </a:t>
                </a:r>
                <a14:m>
                  <m:oMath xmlns:m="http://schemas.openxmlformats.org/officeDocument/2006/math">
                    <m:r>
                      <a:rPr lang="lv-LV" sz="3600" i="1" dirty="0" smtClean="0">
                        <a:latin typeface="Cambria Math"/>
                      </a:rPr>
                      <m:t>10</m:t>
                    </m:r>
                    <m:r>
                      <a:rPr lang="lv-LV" sz="3600" i="1" dirty="0" smtClean="0">
                        <a:latin typeface="Cambria Math"/>
                        <a:ea typeface="Cambria Math"/>
                      </a:rPr>
                      <m:t>×</m:t>
                    </m:r>
                    <m:r>
                      <a:rPr lang="lv-LV" sz="3600" i="1" dirty="0" smtClean="0">
                        <a:latin typeface="Cambria Math"/>
                      </a:rPr>
                      <m:t>10</m:t>
                    </m:r>
                  </m:oMath>
                </a14:m>
                <a:r>
                  <a:rPr lang="lv-LV" sz="3600" dirty="0"/>
                  <a:t> rūtiņas izgrieza visas četras stūra rūtiņas. Vai iegūto figūru var pārklāt ar vienu </a:t>
                </a:r>
                <a:r>
                  <a:rPr lang="lv-LV" sz="3600" dirty="0" smtClean="0"/>
                  <a:t>7.att</a:t>
                </a:r>
                <a:r>
                  <a:rPr lang="lv-LV" sz="3600" dirty="0"/>
                  <a:t>. redzamo figūru un </a:t>
                </a:r>
                <a14:m>
                  <m:oMath xmlns:m="http://schemas.openxmlformats.org/officeDocument/2006/math">
                    <m:r>
                      <a:rPr lang="lv-LV" sz="3600" i="1" dirty="0" smtClean="0">
                        <a:latin typeface="Cambria Math"/>
                      </a:rPr>
                      <m:t>23</m:t>
                    </m:r>
                  </m:oMath>
                </a14:m>
                <a:r>
                  <a:rPr lang="lv-LV" sz="3600" dirty="0"/>
                  <a:t> figūrām, kas redzamas </a:t>
                </a:r>
                <a:r>
                  <a:rPr lang="lv-LV" sz="3600" dirty="0" smtClean="0"/>
                  <a:t>8.att</a:t>
                </a:r>
                <a:r>
                  <a:rPr lang="lv-LV" sz="3600" dirty="0"/>
                  <a:t>.? Figūras drīkst būt pagrieztas vai apgrieztas spoguļattēlā.</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013176"/>
            <a:ext cx="3218046"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078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12.</a:t>
            </a:r>
            <a:r>
              <a:rPr lang="lv-LV" sz="2800" dirty="0"/>
              <a:t>klases </a:t>
            </a:r>
            <a:r>
              <a:rPr lang="en-US" sz="2800" dirty="0" smtClean="0"/>
              <a:t>3</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pl-PL" sz="3600" dirty="0" smtClean="0"/>
                  <a:t>Pierādīt, ka </a:t>
                </a:r>
                <a14:m>
                  <m:oMath xmlns:m="http://schemas.openxmlformats.org/officeDocument/2006/math">
                    <m:f>
                      <m:fPr>
                        <m:ctrlPr>
                          <a:rPr lang="pl-PL" sz="4000" i="1" smtClean="0">
                            <a:latin typeface="Cambria Math"/>
                          </a:rPr>
                        </m:ctrlPr>
                      </m:fPr>
                      <m:num>
                        <m:r>
                          <a:rPr lang="en-US" sz="4000" b="0" i="1" smtClean="0">
                            <a:latin typeface="Cambria Math"/>
                          </a:rPr>
                          <m:t>1</m:t>
                        </m:r>
                      </m:num>
                      <m:den>
                        <m:r>
                          <a:rPr lang="en-US" sz="4000" b="0" i="1" smtClean="0">
                            <a:latin typeface="Cambria Math"/>
                          </a:rPr>
                          <m:t>𝑎</m:t>
                        </m:r>
                      </m:den>
                    </m:f>
                    <m:r>
                      <a:rPr lang="en-US" sz="4000" b="0" i="1" smtClean="0">
                        <a:latin typeface="Cambria Math"/>
                      </a:rPr>
                      <m:t>+</m:t>
                    </m:r>
                    <m:f>
                      <m:fPr>
                        <m:ctrlPr>
                          <a:rPr lang="en-US" sz="4000" b="0" i="1" smtClean="0">
                            <a:latin typeface="Cambria Math"/>
                          </a:rPr>
                        </m:ctrlPr>
                      </m:fPr>
                      <m:num>
                        <m:r>
                          <a:rPr lang="en-US" sz="4000" b="0" i="1" smtClean="0">
                            <a:latin typeface="Cambria Math"/>
                          </a:rPr>
                          <m:t>1</m:t>
                        </m:r>
                      </m:num>
                      <m:den>
                        <m:r>
                          <a:rPr lang="en-US" sz="4000" b="0" i="1" smtClean="0">
                            <a:latin typeface="Cambria Math"/>
                          </a:rPr>
                          <m:t>𝑏</m:t>
                        </m:r>
                      </m:den>
                    </m:f>
                    <m:r>
                      <a:rPr lang="en-US" sz="4000" b="0" i="1" smtClean="0">
                        <a:latin typeface="Cambria Math"/>
                      </a:rPr>
                      <m:t>+</m:t>
                    </m:r>
                    <m:f>
                      <m:fPr>
                        <m:ctrlPr>
                          <a:rPr lang="en-US" sz="4000" b="0" i="1" smtClean="0">
                            <a:latin typeface="Cambria Math"/>
                          </a:rPr>
                        </m:ctrlPr>
                      </m:fPr>
                      <m:num>
                        <m:r>
                          <a:rPr lang="en-US" sz="4000" b="0" i="1" smtClean="0">
                            <a:latin typeface="Cambria Math"/>
                          </a:rPr>
                          <m:t>4</m:t>
                        </m:r>
                      </m:num>
                      <m:den>
                        <m:r>
                          <a:rPr lang="en-US" sz="4000" b="0" i="1" smtClean="0">
                            <a:latin typeface="Cambria Math"/>
                          </a:rPr>
                          <m:t>𝑐</m:t>
                        </m:r>
                      </m:den>
                    </m:f>
                    <m:r>
                      <a:rPr lang="en-US" sz="4000" b="0" i="1" smtClean="0">
                        <a:latin typeface="Cambria Math"/>
                      </a:rPr>
                      <m:t>+</m:t>
                    </m:r>
                    <m:f>
                      <m:fPr>
                        <m:ctrlPr>
                          <a:rPr lang="en-US" sz="4000" b="0" i="1" smtClean="0">
                            <a:latin typeface="Cambria Math"/>
                          </a:rPr>
                        </m:ctrlPr>
                      </m:fPr>
                      <m:num>
                        <m:r>
                          <a:rPr lang="en-US" sz="4000" b="0" i="1" smtClean="0">
                            <a:latin typeface="Cambria Math"/>
                          </a:rPr>
                          <m:t>16</m:t>
                        </m:r>
                      </m:num>
                      <m:den>
                        <m:r>
                          <a:rPr lang="en-US" sz="4000" b="0" i="1" smtClean="0">
                            <a:latin typeface="Cambria Math"/>
                          </a:rPr>
                          <m:t>𝑑</m:t>
                        </m:r>
                      </m:den>
                    </m:f>
                    <m:r>
                      <a:rPr lang="en-US" sz="4000" b="0" i="1" smtClean="0">
                        <a:latin typeface="Cambria Math"/>
                        <a:ea typeface="Cambria Math"/>
                      </a:rPr>
                      <m:t>≥</m:t>
                    </m:r>
                    <m:f>
                      <m:fPr>
                        <m:ctrlPr>
                          <a:rPr lang="en-US" sz="4000" b="0" i="1" smtClean="0">
                            <a:latin typeface="Cambria Math"/>
                            <a:ea typeface="Cambria Math"/>
                          </a:rPr>
                        </m:ctrlPr>
                      </m:fPr>
                      <m:num>
                        <m:r>
                          <a:rPr lang="en-US" sz="4000" b="0" i="1" smtClean="0">
                            <a:latin typeface="Cambria Math"/>
                            <a:ea typeface="Cambria Math"/>
                          </a:rPr>
                          <m:t>64</m:t>
                        </m:r>
                      </m:num>
                      <m:den>
                        <m:r>
                          <a:rPr lang="en-US" sz="4000" b="0" i="1" smtClean="0">
                            <a:latin typeface="Cambria Math"/>
                            <a:ea typeface="Cambria Math"/>
                          </a:rPr>
                          <m:t>𝑎</m:t>
                        </m:r>
                        <m:r>
                          <a:rPr lang="en-US" sz="4000" b="0" i="1" smtClean="0">
                            <a:latin typeface="Cambria Math"/>
                            <a:ea typeface="Cambria Math"/>
                          </a:rPr>
                          <m:t>+</m:t>
                        </m:r>
                        <m:r>
                          <a:rPr lang="en-US" sz="4000" b="0" i="1" smtClean="0">
                            <a:latin typeface="Cambria Math"/>
                            <a:ea typeface="Cambria Math"/>
                          </a:rPr>
                          <m:t>𝑏</m:t>
                        </m:r>
                        <m:r>
                          <a:rPr lang="en-US" sz="4000" b="0" i="1" smtClean="0">
                            <a:latin typeface="Cambria Math"/>
                            <a:ea typeface="Cambria Math"/>
                          </a:rPr>
                          <m:t>+</m:t>
                        </m:r>
                        <m:r>
                          <a:rPr lang="en-US" sz="4000" b="0" i="1" smtClean="0">
                            <a:latin typeface="Cambria Math"/>
                            <a:ea typeface="Cambria Math"/>
                          </a:rPr>
                          <m:t>𝑐</m:t>
                        </m:r>
                        <m:r>
                          <a:rPr lang="en-US" sz="4000" b="0" i="1" smtClean="0">
                            <a:latin typeface="Cambria Math"/>
                            <a:ea typeface="Cambria Math"/>
                          </a:rPr>
                          <m:t>+</m:t>
                        </m:r>
                        <m:r>
                          <a:rPr lang="en-US" sz="4000" b="0" i="1" smtClean="0">
                            <a:latin typeface="Cambria Math"/>
                            <a:ea typeface="Cambria Math"/>
                          </a:rPr>
                          <m:t>𝑑</m:t>
                        </m:r>
                      </m:den>
                    </m:f>
                  </m:oMath>
                </a14:m>
                <a:r>
                  <a:rPr lang="en-US" sz="3600" dirty="0" smtClean="0"/>
                  <a:t> </a:t>
                </a:r>
                <a:r>
                  <a:rPr lang="pl-PL" sz="3600" dirty="0"/>
                  <a:t>, </a:t>
                </a:r>
                <a:endParaRPr lang="en-US" sz="3600" dirty="0" smtClean="0"/>
              </a:p>
              <a:p>
                <a:pPr marL="0" indent="0">
                  <a:buNone/>
                </a:pPr>
                <a:r>
                  <a:rPr lang="pl-PL" sz="3600" dirty="0" smtClean="0"/>
                  <a:t>ja </a:t>
                </a:r>
                <a14:m>
                  <m:oMath xmlns:m="http://schemas.openxmlformats.org/officeDocument/2006/math">
                    <m:r>
                      <a:rPr lang="pl-PL" sz="3600" i="1" dirty="0" smtClean="0">
                        <a:latin typeface="Cambria Math"/>
                      </a:rPr>
                      <m:t>𝑎</m:t>
                    </m:r>
                  </m:oMath>
                </a14:m>
                <a:r>
                  <a:rPr lang="pl-PL" sz="3600" dirty="0"/>
                  <a:t>, </a:t>
                </a:r>
                <a14:m>
                  <m:oMath xmlns:m="http://schemas.openxmlformats.org/officeDocument/2006/math">
                    <m:r>
                      <a:rPr lang="pl-PL" sz="3600" i="1" dirty="0" smtClean="0">
                        <a:latin typeface="Cambria Math"/>
                      </a:rPr>
                      <m:t>𝑏</m:t>
                    </m:r>
                  </m:oMath>
                </a14:m>
                <a:r>
                  <a:rPr lang="pl-PL" sz="3600" dirty="0"/>
                  <a:t>, </a:t>
                </a:r>
                <a14:m>
                  <m:oMath xmlns:m="http://schemas.openxmlformats.org/officeDocument/2006/math">
                    <m:r>
                      <a:rPr lang="pl-PL" sz="3600" i="1" dirty="0" smtClean="0">
                        <a:latin typeface="Cambria Math"/>
                      </a:rPr>
                      <m:t>𝑐</m:t>
                    </m:r>
                  </m:oMath>
                </a14:m>
                <a:r>
                  <a:rPr lang="pl-PL" sz="3600" dirty="0"/>
                  <a:t>, </a:t>
                </a:r>
                <a14:m>
                  <m:oMath xmlns:m="http://schemas.openxmlformats.org/officeDocument/2006/math">
                    <m:r>
                      <a:rPr lang="pl-PL" sz="3600" i="1" dirty="0" smtClean="0">
                        <a:latin typeface="Cambria Math"/>
                      </a:rPr>
                      <m:t>𝑑</m:t>
                    </m:r>
                  </m:oMath>
                </a14:m>
                <a:r>
                  <a:rPr lang="pl-PL" sz="3600" dirty="0"/>
                  <a:t> ir pozitīvi skaitļi!</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a:stretch>
              </a:blipFill>
            </p:spPr>
            <p:txBody>
              <a:bodyPr/>
              <a:lstStyle/>
              <a:p>
                <a:r>
                  <a:rPr lang="en-US">
                    <a:noFill/>
                  </a:rPr>
                  <a:t> </a:t>
                </a:r>
              </a:p>
            </p:txBody>
          </p:sp>
        </mc:Fallback>
      </mc:AlternateContent>
    </p:spTree>
    <p:extLst>
      <p:ext uri="{BB962C8B-B14F-4D97-AF65-F5344CB8AC3E}">
        <p14:creationId xmlns:p14="http://schemas.microsoft.com/office/powerpoint/2010/main" val="1781923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12.</a:t>
            </a:r>
            <a:r>
              <a:rPr lang="lv-LV" sz="2800" dirty="0"/>
              <a:t>klases </a:t>
            </a:r>
            <a:r>
              <a:rPr lang="en-US" sz="2800" dirty="0" smtClean="0"/>
              <a:t>4</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Taisnleņķa trijstūrī </a:t>
                </a:r>
                <a14:m>
                  <m:oMath xmlns:m="http://schemas.openxmlformats.org/officeDocument/2006/math">
                    <m:r>
                      <a:rPr lang="lv-LV" sz="3600" i="1" dirty="0" smtClean="0">
                        <a:latin typeface="Cambria Math"/>
                      </a:rPr>
                      <m:t>𝐴𝐵𝐶</m:t>
                    </m:r>
                  </m:oMath>
                </a14:m>
                <a:r>
                  <a:rPr lang="lv-LV" sz="3600" dirty="0"/>
                  <a:t> uz katetes </a:t>
                </a:r>
                <a14:m>
                  <m:oMath xmlns:m="http://schemas.openxmlformats.org/officeDocument/2006/math">
                    <m:r>
                      <a:rPr lang="lv-LV" sz="3600" i="1" dirty="0" smtClean="0">
                        <a:latin typeface="Cambria Math"/>
                      </a:rPr>
                      <m:t>𝐴𝐶</m:t>
                    </m:r>
                  </m:oMath>
                </a14:m>
                <a:r>
                  <a:rPr lang="lv-LV" sz="3600" dirty="0"/>
                  <a:t> atzīmēts punkts </a:t>
                </a:r>
                <a14:m>
                  <m:oMath xmlns:m="http://schemas.openxmlformats.org/officeDocument/2006/math">
                    <m:r>
                      <a:rPr lang="lv-LV" sz="3600" i="1" dirty="0" smtClean="0">
                        <a:latin typeface="Cambria Math"/>
                      </a:rPr>
                      <m:t>𝑃</m:t>
                    </m:r>
                  </m:oMath>
                </a14:m>
                <a:r>
                  <a:rPr lang="lv-LV" sz="3600" dirty="0"/>
                  <a:t>, uz katetes </a:t>
                </a:r>
                <a14:m>
                  <m:oMath xmlns:m="http://schemas.openxmlformats.org/officeDocument/2006/math">
                    <m:r>
                      <a:rPr lang="lv-LV" sz="3600" i="1" dirty="0" smtClean="0">
                        <a:latin typeface="Cambria Math"/>
                      </a:rPr>
                      <m:t>𝐵𝐶</m:t>
                    </m:r>
                  </m:oMath>
                </a14:m>
                <a:r>
                  <a:rPr lang="lv-LV" sz="3600" dirty="0"/>
                  <a:t> – punkts </a:t>
                </a:r>
                <a14:m>
                  <m:oMath xmlns:m="http://schemas.openxmlformats.org/officeDocument/2006/math">
                    <m:r>
                      <a:rPr lang="lv-LV" sz="3600" i="1" dirty="0" smtClean="0">
                        <a:latin typeface="Cambria Math"/>
                      </a:rPr>
                      <m:t>𝑆</m:t>
                    </m:r>
                  </m:oMath>
                </a14:m>
                <a:r>
                  <a:rPr lang="lv-LV" sz="3600" dirty="0"/>
                  <a:t>, uz hipotenūzas </a:t>
                </a:r>
                <a14:m>
                  <m:oMath xmlns:m="http://schemas.openxmlformats.org/officeDocument/2006/math">
                    <m:r>
                      <a:rPr lang="lv-LV" sz="3600" i="1" dirty="0" smtClean="0">
                        <a:latin typeface="Cambria Math"/>
                      </a:rPr>
                      <m:t>𝐴𝐵</m:t>
                    </m:r>
                  </m:oMath>
                </a14:m>
                <a:r>
                  <a:rPr lang="lv-LV" sz="3600" dirty="0"/>
                  <a:t> – punkti </a:t>
                </a:r>
                <a14:m>
                  <m:oMath xmlns:m="http://schemas.openxmlformats.org/officeDocument/2006/math">
                    <m:r>
                      <a:rPr lang="lv-LV" sz="3600" i="1" dirty="0" smtClean="0">
                        <a:latin typeface="Cambria Math"/>
                      </a:rPr>
                      <m:t>𝑅</m:t>
                    </m:r>
                  </m:oMath>
                </a14:m>
                <a:r>
                  <a:rPr lang="lv-LV" sz="3600" dirty="0"/>
                  <a:t> un </a:t>
                </a:r>
                <a14:m>
                  <m:oMath xmlns:m="http://schemas.openxmlformats.org/officeDocument/2006/math">
                    <m:r>
                      <a:rPr lang="lv-LV" sz="3600" i="1" dirty="0" smtClean="0">
                        <a:latin typeface="Cambria Math"/>
                      </a:rPr>
                      <m:t>𝑄</m:t>
                    </m:r>
                  </m:oMath>
                </a14:m>
                <a:r>
                  <a:rPr lang="lv-LV" sz="3600" dirty="0"/>
                  <a:t> tā, ka </a:t>
                </a:r>
                <a14:m>
                  <m:oMath xmlns:m="http://schemas.openxmlformats.org/officeDocument/2006/math">
                    <m:r>
                      <a:rPr lang="lv-LV" sz="3600" i="1" dirty="0" smtClean="0">
                        <a:latin typeface="Cambria Math"/>
                      </a:rPr>
                      <m:t>𝑃𝑆𝑅𝑄</m:t>
                    </m:r>
                    <m:r>
                      <a:rPr lang="lv-LV" sz="3600" i="1" dirty="0" smtClean="0">
                        <a:latin typeface="Cambria Math"/>
                      </a:rPr>
                      <m:t> </m:t>
                    </m:r>
                  </m:oMath>
                </a14:m>
                <a:r>
                  <a:rPr lang="lv-LV" sz="3600" dirty="0"/>
                  <a:t>ir kvadrāts. Pierādīt, ka </a:t>
                </a:r>
                <a14:m>
                  <m:oMath xmlns:m="http://schemas.openxmlformats.org/officeDocument/2006/math">
                    <m:r>
                      <a:rPr lang="lv-LV" sz="3600" i="1" dirty="0" smtClean="0">
                        <a:latin typeface="Cambria Math"/>
                      </a:rPr>
                      <m:t>𝐴𝐵</m:t>
                    </m:r>
                    <m:r>
                      <a:rPr lang="lv-LV" sz="3600" i="1" dirty="0" smtClean="0">
                        <a:latin typeface="Cambria Math"/>
                        <a:ea typeface="Cambria Math"/>
                      </a:rPr>
                      <m:t>≥</m:t>
                    </m:r>
                    <m:r>
                      <a:rPr lang="lv-LV" sz="3600" i="1" dirty="0" smtClean="0">
                        <a:latin typeface="Cambria Math"/>
                      </a:rPr>
                      <m:t>3</m:t>
                    </m:r>
                    <m:r>
                      <a:rPr lang="lv-LV" sz="3600" i="1" dirty="0" smtClean="0">
                        <a:latin typeface="Cambria Math"/>
                      </a:rPr>
                      <m:t>𝑃𝑆</m:t>
                    </m:r>
                  </m:oMath>
                </a14:m>
                <a:r>
                  <a:rPr lang="lv-LV" sz="3600" dirty="0"/>
                  <a:t>. Kādā gadījumā </a:t>
                </a:r>
                <a14:m>
                  <m:oMath xmlns:m="http://schemas.openxmlformats.org/officeDocument/2006/math">
                    <m:r>
                      <a:rPr lang="lv-LV" sz="3600" i="1" dirty="0" smtClean="0">
                        <a:latin typeface="Cambria Math"/>
                      </a:rPr>
                      <m:t>𝐴𝐵</m:t>
                    </m:r>
                    <m:r>
                      <a:rPr lang="en-US" sz="3600" b="0" i="1" dirty="0" smtClean="0">
                        <a:latin typeface="Cambria Math"/>
                      </a:rPr>
                      <m:t>=</m:t>
                    </m:r>
                    <m:r>
                      <a:rPr lang="lv-LV" sz="3600" i="1" dirty="0" smtClean="0">
                        <a:latin typeface="Cambria Math"/>
                      </a:rPr>
                      <m:t>3</m:t>
                    </m:r>
                    <m:r>
                      <a:rPr lang="lv-LV" sz="3600" i="1" dirty="0" smtClean="0">
                        <a:latin typeface="Cambria Math"/>
                      </a:rPr>
                      <m:t>𝑃𝑆</m:t>
                    </m:r>
                  </m:oMath>
                </a14:m>
                <a:r>
                  <a:rPr lang="lv-LV"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444"/>
                </a:stretch>
              </a:blipFill>
            </p:spPr>
            <p:txBody>
              <a:bodyPr/>
              <a:lstStyle/>
              <a:p>
                <a:r>
                  <a:rPr lang="en-US">
                    <a:noFill/>
                  </a:rPr>
                  <a:t> </a:t>
                </a:r>
              </a:p>
            </p:txBody>
          </p:sp>
        </mc:Fallback>
      </mc:AlternateContent>
    </p:spTree>
    <p:extLst>
      <p:ext uri="{BB962C8B-B14F-4D97-AF65-F5344CB8AC3E}">
        <p14:creationId xmlns:p14="http://schemas.microsoft.com/office/powerpoint/2010/main" val="490063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matemātikas olimpiāde (201</a:t>
            </a:r>
            <a:r>
              <a:rPr lang="en-US" sz="2800" dirty="0"/>
              <a:t>5</a:t>
            </a:r>
            <a:r>
              <a:rPr lang="lv-LV" sz="2800" dirty="0"/>
              <a:t>-04-2</a:t>
            </a:r>
            <a:r>
              <a:rPr lang="en-US" sz="2800" dirty="0"/>
              <a:t>6</a:t>
            </a:r>
            <a:r>
              <a:rPr lang="lv-LV" sz="2800" dirty="0"/>
              <a:t>)</a:t>
            </a:r>
            <a:br>
              <a:rPr lang="lv-LV" sz="2800" dirty="0"/>
            </a:br>
            <a:r>
              <a:rPr lang="lv-LV" sz="2800" dirty="0"/>
              <a:t>5.klases </a:t>
            </a:r>
            <a:r>
              <a:rPr lang="en-US" sz="2800" dirty="0" smtClean="0"/>
              <a:t>4</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a:t>Kādu naturālu skaitli, saskaitot ar savu ciparu summu, iegūst skaitli 328? Atrodi visus tādus skaitļus un pamato, ka citu nav! </a:t>
            </a:r>
            <a:endParaRPr lang="lv-LV" sz="3600" dirty="0" smtClean="0"/>
          </a:p>
        </p:txBody>
      </p:sp>
    </p:spTree>
    <p:extLst>
      <p:ext uri="{BB962C8B-B14F-4D97-AF65-F5344CB8AC3E}">
        <p14:creationId xmlns:p14="http://schemas.microsoft.com/office/powerpoint/2010/main" val="1904848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12.</a:t>
            </a:r>
            <a:r>
              <a:rPr lang="lv-LV" sz="2800" dirty="0"/>
              <a:t>klases </a:t>
            </a:r>
            <a:r>
              <a:rPr lang="en-US" sz="2800" dirty="0" smtClean="0"/>
              <a:t>5</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Atrast visus naturālu skaitļu trijniekus </a:t>
                </a:r>
                <a14:m>
                  <m:oMath xmlns:m="http://schemas.openxmlformats.org/officeDocument/2006/math">
                    <m:r>
                      <a:rPr lang="lv-LV" sz="3600" i="1" dirty="0" smtClean="0">
                        <a:latin typeface="Cambria Math"/>
                      </a:rPr>
                      <m:t>(</m:t>
                    </m:r>
                    <m:r>
                      <a:rPr lang="lv-LV" sz="3600" i="1" dirty="0" smtClean="0">
                        <a:latin typeface="Cambria Math"/>
                      </a:rPr>
                      <m:t>𝑎</m:t>
                    </m:r>
                    <m:r>
                      <a:rPr lang="lv-LV" sz="3600" i="1" dirty="0" smtClean="0">
                        <a:latin typeface="Cambria Math"/>
                      </a:rPr>
                      <m:t>, </m:t>
                    </m:r>
                    <m:r>
                      <a:rPr lang="lv-LV" sz="3600" i="1" dirty="0" smtClean="0">
                        <a:latin typeface="Cambria Math"/>
                      </a:rPr>
                      <m:t>𝑏</m:t>
                    </m:r>
                    <m:r>
                      <a:rPr lang="lv-LV" sz="3600" i="1" dirty="0" smtClean="0">
                        <a:latin typeface="Cambria Math"/>
                      </a:rPr>
                      <m:t>, </m:t>
                    </m:r>
                    <m:r>
                      <a:rPr lang="lv-LV" sz="3600" i="1" dirty="0" smtClean="0">
                        <a:latin typeface="Cambria Math"/>
                      </a:rPr>
                      <m:t>𝑐</m:t>
                    </m:r>
                    <m:r>
                      <a:rPr lang="lv-LV" sz="3600" i="1" dirty="0" smtClean="0">
                        <a:latin typeface="Cambria Math"/>
                      </a:rPr>
                      <m:t>)</m:t>
                    </m:r>
                  </m:oMath>
                </a14:m>
                <a:r>
                  <a:rPr lang="lv-LV" sz="3600" dirty="0"/>
                  <a:t>, tādus, ka </a:t>
                </a:r>
                <a14:m>
                  <m:oMath xmlns:m="http://schemas.openxmlformats.org/officeDocument/2006/math">
                    <m:r>
                      <a:rPr lang="lv-LV" sz="3600" i="1" dirty="0" smtClean="0">
                        <a:latin typeface="Cambria Math"/>
                      </a:rPr>
                      <m:t>𝑎</m:t>
                    </m:r>
                    <m:r>
                      <a:rPr lang="lv-LV" sz="3600" i="1" dirty="0" smtClean="0">
                        <a:latin typeface="Cambria Math"/>
                        <a:ea typeface="Cambria Math"/>
                      </a:rPr>
                      <m:t>≥</m:t>
                    </m:r>
                    <m:r>
                      <a:rPr lang="lv-LV" sz="3600" i="1" dirty="0" smtClean="0">
                        <a:latin typeface="Cambria Math"/>
                      </a:rPr>
                      <m:t>𝑏</m:t>
                    </m:r>
                    <m:r>
                      <a:rPr lang="lv-LV" sz="3600" i="1" dirty="0">
                        <a:latin typeface="Cambria Math"/>
                        <a:ea typeface="Cambria Math"/>
                      </a:rPr>
                      <m:t>≥</m:t>
                    </m:r>
                    <m:r>
                      <a:rPr lang="lv-LV" sz="3600" i="1" dirty="0" smtClean="0">
                        <a:latin typeface="Cambria Math"/>
                      </a:rPr>
                      <m:t>𝑐</m:t>
                    </m:r>
                    <m:r>
                      <a:rPr lang="lv-LV" sz="3600" i="1" dirty="0">
                        <a:latin typeface="Cambria Math"/>
                        <a:ea typeface="Cambria Math"/>
                      </a:rPr>
                      <m:t>≥</m:t>
                    </m:r>
                    <m:r>
                      <a:rPr lang="lv-LV" sz="3600" i="1" dirty="0" smtClean="0">
                        <a:latin typeface="Cambria Math"/>
                      </a:rPr>
                      <m:t>2</m:t>
                    </m:r>
                  </m:oMath>
                </a14:m>
                <a:r>
                  <a:rPr lang="lv-LV" sz="3600" dirty="0"/>
                  <a:t> un </a:t>
                </a:r>
                <a14:m>
                  <m:oMath xmlns:m="http://schemas.openxmlformats.org/officeDocument/2006/math">
                    <m:r>
                      <a:rPr lang="lv-LV" sz="3600" i="1" dirty="0" smtClean="0">
                        <a:latin typeface="Cambria Math"/>
                      </a:rPr>
                      <m:t>𝑎𝑏</m:t>
                    </m:r>
                    <m:r>
                      <a:rPr lang="en-US" sz="3600" b="0" i="1" dirty="0" smtClean="0">
                        <a:latin typeface="Cambria Math"/>
                      </a:rPr>
                      <m:t>−</m:t>
                    </m:r>
                    <m:r>
                      <a:rPr lang="lv-LV" sz="3600" i="1" dirty="0" smtClean="0">
                        <a:latin typeface="Cambria Math"/>
                      </a:rPr>
                      <m:t>1</m:t>
                    </m:r>
                  </m:oMath>
                </a14:m>
                <a:r>
                  <a:rPr lang="lv-LV" sz="3600" dirty="0"/>
                  <a:t> dalās ar </a:t>
                </a:r>
                <a14:m>
                  <m:oMath xmlns:m="http://schemas.openxmlformats.org/officeDocument/2006/math">
                    <m:r>
                      <a:rPr lang="lv-LV" sz="3600" i="1" dirty="0" smtClean="0">
                        <a:latin typeface="Cambria Math"/>
                      </a:rPr>
                      <m:t>𝑐</m:t>
                    </m:r>
                  </m:oMath>
                </a14:m>
                <a:r>
                  <a:rPr lang="lv-LV" sz="3600" dirty="0"/>
                  <a:t>, </a:t>
                </a:r>
                <a14:m>
                  <m:oMath xmlns:m="http://schemas.openxmlformats.org/officeDocument/2006/math">
                    <m:r>
                      <a:rPr lang="lv-LV" sz="3600" i="1" dirty="0" smtClean="0">
                        <a:latin typeface="Cambria Math"/>
                      </a:rPr>
                      <m:t>𝑏𝑐</m:t>
                    </m:r>
                    <m:r>
                      <a:rPr lang="en-US" sz="3600" b="0" i="1" dirty="0" smtClean="0">
                        <a:latin typeface="Cambria Math"/>
                      </a:rPr>
                      <m:t>−</m:t>
                    </m:r>
                    <m:r>
                      <a:rPr lang="lv-LV" sz="3600" i="1" dirty="0" smtClean="0">
                        <a:latin typeface="Cambria Math"/>
                      </a:rPr>
                      <m:t>1</m:t>
                    </m:r>
                  </m:oMath>
                </a14:m>
                <a:r>
                  <a:rPr lang="lv-LV" sz="3600" dirty="0"/>
                  <a:t> dalās ar </a:t>
                </a:r>
                <a14:m>
                  <m:oMath xmlns:m="http://schemas.openxmlformats.org/officeDocument/2006/math">
                    <m:r>
                      <a:rPr lang="lv-LV" sz="3600" i="1" dirty="0" smtClean="0">
                        <a:latin typeface="Cambria Math"/>
                      </a:rPr>
                      <m:t>𝑎</m:t>
                    </m:r>
                  </m:oMath>
                </a14:m>
                <a:r>
                  <a:rPr lang="lv-LV" sz="3600" dirty="0"/>
                  <a:t>, </a:t>
                </a:r>
                <a14:m>
                  <m:oMath xmlns:m="http://schemas.openxmlformats.org/officeDocument/2006/math">
                    <m:r>
                      <a:rPr lang="lv-LV" sz="3600" i="1" dirty="0" smtClean="0">
                        <a:latin typeface="Cambria Math"/>
                      </a:rPr>
                      <m:t>𝑎𝑐</m:t>
                    </m:r>
                    <m:r>
                      <a:rPr lang="en-US" sz="3600" b="0" i="1" dirty="0" smtClean="0">
                        <a:latin typeface="Cambria Math"/>
                      </a:rPr>
                      <m:t>−</m:t>
                    </m:r>
                    <m:r>
                      <a:rPr lang="lv-LV" sz="3600" i="1" dirty="0" smtClean="0">
                        <a:latin typeface="Cambria Math"/>
                      </a:rPr>
                      <m:t>1</m:t>
                    </m:r>
                  </m:oMath>
                </a14:m>
                <a:r>
                  <a:rPr lang="lv-LV" sz="3600" dirty="0"/>
                  <a:t> dalās ar </a:t>
                </a:r>
                <a14:m>
                  <m:oMath xmlns:m="http://schemas.openxmlformats.org/officeDocument/2006/math">
                    <m:r>
                      <a:rPr lang="lv-LV" sz="3600" i="1" dirty="0" smtClean="0">
                        <a:latin typeface="Cambria Math"/>
                      </a:rPr>
                      <m:t>𝑏</m:t>
                    </m:r>
                  </m:oMath>
                </a14:m>
                <a:r>
                  <a:rPr lang="lv-LV" sz="3600" dirty="0"/>
                  <a:t>.</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a:stretch>
              </a:blipFill>
            </p:spPr>
            <p:txBody>
              <a:bodyPr/>
              <a:lstStyle/>
              <a:p>
                <a:r>
                  <a:rPr lang="en-US">
                    <a:noFill/>
                  </a:rPr>
                  <a:t> </a:t>
                </a:r>
              </a:p>
            </p:txBody>
          </p:sp>
        </mc:Fallback>
      </mc:AlternateContent>
    </p:spTree>
    <p:extLst>
      <p:ext uri="{BB962C8B-B14F-4D97-AF65-F5344CB8AC3E}">
        <p14:creationId xmlns:p14="http://schemas.microsoft.com/office/powerpoint/2010/main" val="2176030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matemātikas olimpiāde (201</a:t>
            </a:r>
            <a:r>
              <a:rPr lang="en-US" sz="2800" dirty="0"/>
              <a:t>5</a:t>
            </a:r>
            <a:r>
              <a:rPr lang="lv-LV" sz="2800" dirty="0"/>
              <a:t>-04-2</a:t>
            </a:r>
            <a:r>
              <a:rPr lang="en-US" sz="2800" dirty="0"/>
              <a:t>6</a:t>
            </a:r>
            <a:r>
              <a:rPr lang="lv-LV" sz="2800" dirty="0"/>
              <a:t>)</a:t>
            </a:r>
            <a:br>
              <a:rPr lang="lv-LV" sz="2800" dirty="0"/>
            </a:br>
            <a:r>
              <a:rPr lang="lv-LV" sz="2800" dirty="0"/>
              <a:t>5.klases </a:t>
            </a:r>
            <a:r>
              <a:rPr lang="en-US" sz="2800" dirty="0"/>
              <a:t>5</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en-US" sz="3600" dirty="0" err="1"/>
              <a:t>Dotas</a:t>
            </a:r>
            <a:r>
              <a:rPr lang="en-US" sz="3600" dirty="0"/>
              <a:t> 9 </a:t>
            </a:r>
            <a:r>
              <a:rPr lang="en-US" sz="3600" dirty="0" err="1"/>
              <a:t>pēc</a:t>
            </a:r>
            <a:r>
              <a:rPr lang="en-US" sz="3600" dirty="0"/>
              <a:t> </a:t>
            </a:r>
            <a:r>
              <a:rPr lang="en-US" sz="3600" dirty="0" err="1"/>
              <a:t>ārējā</a:t>
            </a:r>
            <a:r>
              <a:rPr lang="en-US" sz="3600" dirty="0"/>
              <a:t> </a:t>
            </a:r>
            <a:r>
              <a:rPr lang="en-US" sz="3600" dirty="0" err="1"/>
              <a:t>izskata</a:t>
            </a:r>
            <a:r>
              <a:rPr lang="en-US" sz="3600" dirty="0"/>
              <a:t> </a:t>
            </a:r>
            <a:r>
              <a:rPr lang="en-US" sz="3600" dirty="0" err="1"/>
              <a:t>vienādas</a:t>
            </a:r>
            <a:r>
              <a:rPr lang="en-US" sz="3600" dirty="0"/>
              <a:t> </a:t>
            </a:r>
            <a:r>
              <a:rPr lang="en-US" sz="3600" dirty="0" err="1"/>
              <a:t>monētas</a:t>
            </a:r>
            <a:r>
              <a:rPr lang="en-US" sz="3600" dirty="0"/>
              <a:t>, no </a:t>
            </a:r>
            <a:r>
              <a:rPr lang="en-US" sz="3600" dirty="0" err="1"/>
              <a:t>kurām</a:t>
            </a:r>
            <a:r>
              <a:rPr lang="en-US" sz="3600" dirty="0"/>
              <a:t> 2 </a:t>
            </a:r>
            <a:r>
              <a:rPr lang="en-US" sz="3600" dirty="0" err="1"/>
              <a:t>ir</a:t>
            </a:r>
            <a:r>
              <a:rPr lang="en-US" sz="3600" dirty="0"/>
              <a:t> </a:t>
            </a:r>
            <a:r>
              <a:rPr lang="en-US" sz="3600" dirty="0" err="1"/>
              <a:t>viltotas</a:t>
            </a:r>
            <a:r>
              <a:rPr lang="en-US" sz="3600" dirty="0"/>
              <a:t>. </a:t>
            </a:r>
            <a:r>
              <a:rPr lang="en-US" sz="3600" dirty="0" err="1"/>
              <a:t>Visu</a:t>
            </a:r>
            <a:r>
              <a:rPr lang="en-US" sz="3600" dirty="0"/>
              <a:t> </a:t>
            </a:r>
            <a:r>
              <a:rPr lang="en-US" sz="3600" dirty="0" err="1"/>
              <a:t>īsto</a:t>
            </a:r>
            <a:r>
              <a:rPr lang="en-US" sz="3600" dirty="0"/>
              <a:t> </a:t>
            </a:r>
            <a:r>
              <a:rPr lang="en-US" sz="3600" dirty="0" err="1"/>
              <a:t>monētu</a:t>
            </a:r>
            <a:r>
              <a:rPr lang="en-US" sz="3600" dirty="0"/>
              <a:t> </a:t>
            </a:r>
            <a:r>
              <a:rPr lang="en-US" sz="3600" dirty="0" err="1"/>
              <a:t>masas</a:t>
            </a:r>
            <a:r>
              <a:rPr lang="en-US" sz="3600" dirty="0"/>
              <a:t> </a:t>
            </a:r>
            <a:r>
              <a:rPr lang="en-US" sz="3600" dirty="0" err="1"/>
              <a:t>ir</a:t>
            </a:r>
            <a:r>
              <a:rPr lang="en-US" sz="3600" dirty="0"/>
              <a:t> </a:t>
            </a:r>
            <a:r>
              <a:rPr lang="en-US" sz="3600" dirty="0" err="1"/>
              <a:t>vienādas</a:t>
            </a:r>
            <a:r>
              <a:rPr lang="en-US" sz="3600" dirty="0"/>
              <a:t>. </a:t>
            </a:r>
            <a:r>
              <a:rPr lang="en-US" sz="3600" dirty="0" err="1"/>
              <a:t>Arī</a:t>
            </a:r>
            <a:r>
              <a:rPr lang="en-US" sz="3600" dirty="0"/>
              <a:t> </a:t>
            </a:r>
            <a:r>
              <a:rPr lang="en-US" sz="3600" dirty="0" err="1"/>
              <a:t>abām</a:t>
            </a:r>
            <a:r>
              <a:rPr lang="en-US" sz="3600" dirty="0"/>
              <a:t> </a:t>
            </a:r>
            <a:r>
              <a:rPr lang="en-US" sz="3600" dirty="0" err="1"/>
              <a:t>viltotajām</a:t>
            </a:r>
            <a:r>
              <a:rPr lang="en-US" sz="3600" dirty="0"/>
              <a:t> </a:t>
            </a:r>
            <a:r>
              <a:rPr lang="en-US" sz="3600" dirty="0" err="1"/>
              <a:t>monētām</a:t>
            </a:r>
            <a:r>
              <a:rPr lang="en-US" sz="3600" dirty="0"/>
              <a:t> </a:t>
            </a:r>
            <a:r>
              <a:rPr lang="en-US" sz="3600" dirty="0" err="1"/>
              <a:t>ir</a:t>
            </a:r>
            <a:r>
              <a:rPr lang="en-US" sz="3600" dirty="0"/>
              <a:t> </a:t>
            </a:r>
            <a:r>
              <a:rPr lang="en-US" sz="3600" dirty="0" err="1"/>
              <a:t>vienāda</a:t>
            </a:r>
            <a:r>
              <a:rPr lang="en-US" sz="3600" dirty="0"/>
              <a:t> masa, bet </a:t>
            </a:r>
            <a:r>
              <a:rPr lang="en-US" sz="3600" dirty="0" err="1"/>
              <a:t>tā</a:t>
            </a:r>
            <a:r>
              <a:rPr lang="en-US" sz="3600" dirty="0"/>
              <a:t> </a:t>
            </a:r>
            <a:r>
              <a:rPr lang="en-US" sz="3600" dirty="0" err="1"/>
              <a:t>ir</a:t>
            </a:r>
            <a:r>
              <a:rPr lang="en-US" sz="3600" dirty="0"/>
              <a:t> </a:t>
            </a:r>
            <a:r>
              <a:rPr lang="en-US" sz="3600" dirty="0" err="1"/>
              <a:t>lielāka</a:t>
            </a:r>
            <a:r>
              <a:rPr lang="en-US" sz="3600" dirty="0"/>
              <a:t> </a:t>
            </a:r>
            <a:r>
              <a:rPr lang="en-US" sz="3600" dirty="0" err="1"/>
              <a:t>nekā</a:t>
            </a:r>
            <a:r>
              <a:rPr lang="en-US" sz="3600" dirty="0"/>
              <a:t> </a:t>
            </a:r>
            <a:r>
              <a:rPr lang="en-US" sz="3600" dirty="0" err="1"/>
              <a:t>īstās</a:t>
            </a:r>
            <a:r>
              <a:rPr lang="en-US" sz="3600" dirty="0"/>
              <a:t> </a:t>
            </a:r>
            <a:r>
              <a:rPr lang="en-US" sz="3600" dirty="0" err="1"/>
              <a:t>monētas</a:t>
            </a:r>
            <a:r>
              <a:rPr lang="en-US" sz="3600" dirty="0"/>
              <a:t> masa. </a:t>
            </a:r>
            <a:r>
              <a:rPr lang="en-US" sz="3600" dirty="0" err="1"/>
              <a:t>Kā</a:t>
            </a:r>
            <a:r>
              <a:rPr lang="en-US" sz="3600" dirty="0"/>
              <a:t> </a:t>
            </a:r>
            <a:r>
              <a:rPr lang="en-US" sz="3600" dirty="0" err="1"/>
              <a:t>ar</a:t>
            </a:r>
            <a:r>
              <a:rPr lang="en-US" sz="3600" dirty="0"/>
              <a:t> 4 </a:t>
            </a:r>
            <a:r>
              <a:rPr lang="en-US" sz="3600" dirty="0" err="1"/>
              <a:t>svēršanām</a:t>
            </a:r>
            <a:r>
              <a:rPr lang="en-US" sz="3600" dirty="0"/>
              <a:t> </a:t>
            </a:r>
            <a:r>
              <a:rPr lang="en-US" sz="3600" dirty="0" err="1"/>
              <a:t>uz</a:t>
            </a:r>
            <a:r>
              <a:rPr lang="en-US" sz="3600" dirty="0"/>
              <a:t> </a:t>
            </a:r>
            <a:r>
              <a:rPr lang="en-US" sz="3600" dirty="0" err="1"/>
              <a:t>sviras</a:t>
            </a:r>
            <a:r>
              <a:rPr lang="en-US" sz="3600" dirty="0"/>
              <a:t> </a:t>
            </a:r>
            <a:r>
              <a:rPr lang="en-US" sz="3600" dirty="0" err="1"/>
              <a:t>svariem</a:t>
            </a:r>
            <a:r>
              <a:rPr lang="en-US" sz="3600" dirty="0"/>
              <a:t> bez </a:t>
            </a:r>
            <a:r>
              <a:rPr lang="en-US" sz="3600" dirty="0" err="1"/>
              <a:t>atsvariem</a:t>
            </a:r>
            <a:r>
              <a:rPr lang="en-US" sz="3600" dirty="0"/>
              <a:t> </a:t>
            </a:r>
            <a:r>
              <a:rPr lang="en-US" sz="3600" dirty="0" err="1"/>
              <a:t>atrast</a:t>
            </a:r>
            <a:r>
              <a:rPr lang="en-US" sz="3600" dirty="0"/>
              <a:t> abas </a:t>
            </a:r>
            <a:r>
              <a:rPr lang="en-US" sz="3600" dirty="0" err="1"/>
              <a:t>viltotās</a:t>
            </a:r>
            <a:r>
              <a:rPr lang="en-US" sz="3600" dirty="0"/>
              <a:t> </a:t>
            </a:r>
            <a:r>
              <a:rPr lang="en-US" sz="3600" dirty="0" err="1"/>
              <a:t>monētas</a:t>
            </a:r>
            <a:r>
              <a:rPr lang="en-US" sz="3600" dirty="0"/>
              <a:t>? </a:t>
            </a:r>
            <a:endParaRPr lang="lv-LV" sz="3600" dirty="0" smtClean="0"/>
          </a:p>
        </p:txBody>
      </p:sp>
    </p:spTree>
    <p:extLst>
      <p:ext uri="{BB962C8B-B14F-4D97-AF65-F5344CB8AC3E}">
        <p14:creationId xmlns:p14="http://schemas.microsoft.com/office/powerpoint/2010/main" val="1904848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a:t>
            </a:r>
            <a:r>
              <a:rPr lang="lv-LV" sz="2800" dirty="0" smtClean="0"/>
              <a:t>olimpiāde </a:t>
            </a:r>
            <a:r>
              <a:rPr lang="lv-LV" sz="2800" dirty="0"/>
              <a:t>(201</a:t>
            </a:r>
            <a:r>
              <a:rPr lang="en-US" sz="2800" dirty="0"/>
              <a:t>5</a:t>
            </a:r>
            <a:r>
              <a:rPr lang="lv-LV" sz="2800" dirty="0"/>
              <a:t>-04-2</a:t>
            </a:r>
            <a:r>
              <a:rPr lang="en-US" sz="2800" dirty="0"/>
              <a:t>6</a:t>
            </a:r>
            <a:r>
              <a:rPr lang="lv-LV" sz="2800" dirty="0"/>
              <a:t>)</a:t>
            </a:r>
            <a:br>
              <a:rPr lang="lv-LV" sz="2800" dirty="0"/>
            </a:br>
            <a:r>
              <a:rPr lang="en-US" sz="2800" dirty="0" smtClean="0"/>
              <a:t>6</a:t>
            </a:r>
            <a:r>
              <a:rPr lang="lv-LV" sz="2800" dirty="0" smtClean="0"/>
              <a:t>.klases </a:t>
            </a:r>
            <a:r>
              <a:rPr lang="lv-LV" sz="2800" dirty="0"/>
              <a:t>1.uzdevums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dirty="0"/>
              <a:t>Profesors Cipariņš iedomājās četrus skaitļus, kuru summa ir vesels skaitlis. Pēc tam viņš saskaitīja šos skaitļus visos iespējamos veidos pa pāriem un ieguva sešas summas. Izrādījās, ka viena no šīm summām ir daļskaitlis. a) Pierādi, ka vēl vismaz viena no iegūtajām summām ir daļskaitlis. b) Vai var būt tā, ka tieši divas summas ir daļskaitļi, bet pārējās – veseli skaitļi</a:t>
            </a:r>
            <a:r>
              <a:rPr lang="lv-LV" dirty="0" smtClean="0"/>
              <a:t>?</a:t>
            </a:r>
            <a:endParaRPr lang="en-GB" dirty="0"/>
          </a:p>
        </p:txBody>
      </p:sp>
    </p:spTree>
    <p:extLst>
      <p:ext uri="{BB962C8B-B14F-4D97-AF65-F5344CB8AC3E}">
        <p14:creationId xmlns:p14="http://schemas.microsoft.com/office/powerpoint/2010/main" val="4020902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6</a:t>
            </a:r>
            <a:r>
              <a:rPr lang="lv-LV" sz="2800" dirty="0"/>
              <a:t>.klases </a:t>
            </a:r>
            <a:r>
              <a:rPr lang="en-US" sz="2800" dirty="0" smtClean="0"/>
              <a:t>2</a:t>
            </a:r>
            <a:r>
              <a:rPr lang="lv-LV" sz="2800" dirty="0" smtClean="0"/>
              <a:t>.uzdevums</a:t>
            </a:r>
            <a:endParaRPr lang="en-GB"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lv-LV" sz="3600" dirty="0" smtClean="0"/>
                  <a:t>Vai kvadrātu ar izmēriem </a:t>
                </a:r>
                <a14:m>
                  <m:oMath xmlns:m="http://schemas.openxmlformats.org/officeDocument/2006/math">
                    <m:r>
                      <a:rPr lang="en-US" sz="3600" b="0" i="1" smtClean="0">
                        <a:latin typeface="Cambria Math"/>
                      </a:rPr>
                      <m:t>10</m:t>
                    </m:r>
                    <m:r>
                      <a:rPr lang="en-US" sz="3600" b="0" i="1" smtClean="0">
                        <a:latin typeface="Cambria Math"/>
                        <a:ea typeface="Cambria Math"/>
                      </a:rPr>
                      <m:t>×12</m:t>
                    </m:r>
                  </m:oMath>
                </a14:m>
                <a:r>
                  <a:rPr lang="en-US" sz="3600" dirty="0" smtClean="0"/>
                  <a:t> </a:t>
                </a:r>
                <a:r>
                  <a:rPr lang="lv-LV" sz="3600" dirty="0" smtClean="0"/>
                  <a:t>rūtiņas</a:t>
                </a:r>
                <a:r>
                  <a:rPr lang="lv-LV" sz="3600" dirty="0"/>
                  <a:t>, kuram no diviem pretējiem stūriem izgriezti taisnstūri </a:t>
                </a:r>
                <a14:m>
                  <m:oMath xmlns:m="http://schemas.openxmlformats.org/officeDocument/2006/math">
                    <m:r>
                      <a:rPr lang="en-US" sz="3600" i="1" dirty="0" smtClean="0">
                        <a:latin typeface="Cambria Math"/>
                      </a:rPr>
                      <m:t>3</m:t>
                    </m:r>
                    <m:r>
                      <a:rPr lang="en-US" sz="3600" i="1">
                        <a:latin typeface="Cambria Math"/>
                        <a:ea typeface="Cambria Math"/>
                      </a:rPr>
                      <m:t>×</m:t>
                    </m:r>
                    <m:r>
                      <a:rPr lang="en-US" sz="3600" b="0" i="1" smtClean="0">
                        <a:latin typeface="Cambria Math"/>
                        <a:ea typeface="Cambria Math"/>
                      </a:rPr>
                      <m:t>5</m:t>
                    </m:r>
                  </m:oMath>
                </a14:m>
                <a:r>
                  <a:rPr lang="lv-LV" sz="3600" dirty="0"/>
                  <a:t> rūtiņas, var pārklāt ar 57 taisnstūriem, kuru izmēri ir </a:t>
                </a:r>
                <a14:m>
                  <m:oMath xmlns:m="http://schemas.openxmlformats.org/officeDocument/2006/math">
                    <m:r>
                      <a:rPr lang="en-US" sz="3600" i="1">
                        <a:latin typeface="Cambria Math"/>
                      </a:rPr>
                      <m:t>1</m:t>
                    </m:r>
                    <m:r>
                      <a:rPr lang="en-US" sz="3600" i="1">
                        <a:latin typeface="Cambria Math"/>
                        <a:ea typeface="Cambria Math"/>
                      </a:rPr>
                      <m:t>×2</m:t>
                    </m:r>
                  </m:oMath>
                </a14:m>
                <a:r>
                  <a:rPr lang="en-US" sz="3600" dirty="0" smtClean="0"/>
                  <a:t> </a:t>
                </a:r>
                <a:r>
                  <a:rPr lang="lv-LV" sz="3600" dirty="0" smtClean="0"/>
                  <a:t>rūtiņas</a:t>
                </a:r>
                <a:r>
                  <a:rPr lang="lv-LV" sz="3600" dirty="0"/>
                  <a:t>? </a:t>
                </a:r>
                <a:endParaRPr lang="en-GB"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2022" r="-2667"/>
                </a:stretch>
              </a:blipFill>
            </p:spPr>
            <p:txBody>
              <a:bodyPr/>
              <a:lstStyle/>
              <a:p>
                <a:r>
                  <a:rPr lang="en-US">
                    <a:noFill/>
                  </a:rPr>
                  <a:t> </a:t>
                </a:r>
              </a:p>
            </p:txBody>
          </p:sp>
        </mc:Fallback>
      </mc:AlternateContent>
    </p:spTree>
    <p:extLst>
      <p:ext uri="{BB962C8B-B14F-4D97-AF65-F5344CB8AC3E}">
        <p14:creationId xmlns:p14="http://schemas.microsoft.com/office/powerpoint/2010/main" val="150253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6</a:t>
            </a:r>
            <a:r>
              <a:rPr lang="lv-LV" sz="2800" dirty="0"/>
              <a:t>.klases </a:t>
            </a:r>
            <a:r>
              <a:rPr lang="en-US" sz="2800" dirty="0" smtClean="0"/>
              <a:t>3</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dirty="0"/>
              <a:t>Aldis aplīšos (skat. 3. att.) ierakstīja ciparus no 0 līdz 9 (katrā aplītī citu) un katrā trijstūrī ierakstīja tā virsotnēs esošo skaitļu summu. Vai var gadīties, ka visi seši trijstūros ierakstītie skaitļi ir vienādi?</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789040"/>
            <a:ext cx="275579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460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a:t>Latvijas</a:t>
            </a:r>
            <a:r>
              <a:rPr lang="en-US" sz="2800" dirty="0"/>
              <a:t> 42.atkl</a:t>
            </a:r>
            <a:r>
              <a:rPr lang="lv-LV" sz="2800" dirty="0"/>
              <a:t>ātā olimpiāde (201</a:t>
            </a:r>
            <a:r>
              <a:rPr lang="en-US" sz="2800" dirty="0"/>
              <a:t>5</a:t>
            </a:r>
            <a:r>
              <a:rPr lang="lv-LV" sz="2800" dirty="0"/>
              <a:t>-04-2</a:t>
            </a:r>
            <a:r>
              <a:rPr lang="en-US" sz="2800" dirty="0"/>
              <a:t>6</a:t>
            </a:r>
            <a:r>
              <a:rPr lang="lv-LV" sz="2800" dirty="0"/>
              <a:t>)</a:t>
            </a:r>
            <a:br>
              <a:rPr lang="lv-LV" sz="2800" dirty="0"/>
            </a:br>
            <a:r>
              <a:rPr lang="en-US" sz="2800" dirty="0"/>
              <a:t>6</a:t>
            </a:r>
            <a:r>
              <a:rPr lang="lv-LV" sz="2800" dirty="0"/>
              <a:t>.klases </a:t>
            </a:r>
            <a:r>
              <a:rPr lang="en-US" sz="2800" dirty="0" smtClean="0"/>
              <a:t>4</a:t>
            </a:r>
            <a:r>
              <a:rPr lang="lv-LV" sz="2800" dirty="0" smtClean="0"/>
              <a:t>.uzdevums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a:t>Pierādi, ka naturāla skaitļa kvadrāts nevar sastāvēt tikai no sešiniekiem un nullēm! (Skaitļa kvadrāts ir skaitļa reizinājums pašam ar sevi).</a:t>
            </a:r>
            <a:endParaRPr lang="en-GB" sz="3600" dirty="0"/>
          </a:p>
        </p:txBody>
      </p:sp>
    </p:spTree>
    <p:extLst>
      <p:ext uri="{BB962C8B-B14F-4D97-AF65-F5344CB8AC3E}">
        <p14:creationId xmlns:p14="http://schemas.microsoft.com/office/powerpoint/2010/main" val="3983460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2034</Words>
  <Application>Microsoft Office PowerPoint</Application>
  <PresentationFormat>On-screen Show (4:3)</PresentationFormat>
  <Paragraphs>87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Latvijas 42.atklātā matemātikas olimpiāde (2015-04-26) 5.klases 1.uzdevums</vt:lpstr>
      <vt:lpstr>Latvijas 42.atklātā matemātikas olimpiāde (2015-04-26) 5.klases 2.uzdevums</vt:lpstr>
      <vt:lpstr>Latvijas 42.atklātā matemātikas olimpiāde (2015-04-26) 5.klases 3.uzdevums</vt:lpstr>
      <vt:lpstr>Latvijas 42.atklātā matemātikas olimpiāde (2015-04-26) 5.klases 4.uzdevums</vt:lpstr>
      <vt:lpstr>Latvijas 42.atklātā matemātikas olimpiāde (2015-04-26) 5.klases 5.uzdevums</vt:lpstr>
      <vt:lpstr>Latvijas 42.atklātā olimpiāde (2015-04-26) 6.klases 1.uzdevums</vt:lpstr>
      <vt:lpstr>Latvijas 42.atklātā olimpiāde (2015-04-26) 6.klases 2.uzdevums</vt:lpstr>
      <vt:lpstr>Latvijas 42.atklātā olimpiāde (2015-04-26) 6.klases 3.uzdevums</vt:lpstr>
      <vt:lpstr>Latvijas 42.atklātā olimpiāde (2015-04-26) 6.klases 4.uzdevums</vt:lpstr>
      <vt:lpstr>Latvijas 42.atklātā olimpiāde (2015-04-26) 6.klases 5.uzdevums</vt:lpstr>
      <vt:lpstr>Latvijas 42.atklātā olimpiāde (2015-04-26) 7.klases 1.uzdevums</vt:lpstr>
      <vt:lpstr>Latvijas 42.atklātā olimpiāde (2015-04-26) 7.klases 2.uzdevums</vt:lpstr>
      <vt:lpstr>Latvijas 42.atklātā olimpiāde (2015-04-26) 7.klases 3.uzdevums</vt:lpstr>
      <vt:lpstr>Latvijas 42.atklātā olimpiāde (2015-04-26) 7.klases 4.uzdevums</vt:lpstr>
      <vt:lpstr>Latvijas 42.atklātā olimpiāde (2015-04-26) 7.klases 5.uzdevums</vt:lpstr>
      <vt:lpstr>Latvijas 42.atklātā olimpiāde (2015-04-26) 8.klases 1.uzdevums</vt:lpstr>
      <vt:lpstr>Latvijas 42.atklātā olimpiāde (2015-04-26) 8.klases 2.uzdevums</vt:lpstr>
      <vt:lpstr>Latvijas 42.atklātā olimpiāde (2015-04-26) 8.klases 3.uzdevums</vt:lpstr>
      <vt:lpstr>Latvijas 42.atklātā olimpiāde (2015-04-26) 8.klases 4.uzdevums</vt:lpstr>
      <vt:lpstr>Latvijas 42.atklātā olimpiāde (2015-04-26) 8.klases 5.uzdevums</vt:lpstr>
      <vt:lpstr>Latvijas 42.atklātā olimpiāde (2015-04-26) 9.klases 1.uzdevums</vt:lpstr>
      <vt:lpstr>Latvijas 42.atklātā olimpiāde (2015-04-26) 9.klases 2.uzdevums</vt:lpstr>
      <vt:lpstr>Latvijas 42.atklātā olimpiāde (2015-04-26) 9.klases 3.uzdevums</vt:lpstr>
      <vt:lpstr>Latvijas 42.atklātā olimpiāde (2015-04-26) 9.klases 4.uzdevums</vt:lpstr>
      <vt:lpstr>Latvijas 42.atklātā olimpiāde (2015-04-26) 9.klases 5.uzdevums</vt:lpstr>
      <vt:lpstr>Latvijas 42.atklātā olimpiāde (2015-04-26) 10.klases 1.uzdevums</vt:lpstr>
      <vt:lpstr>Latvijas 42.atklātā olimpiāde (2015-04-26) 10.klases 2.uzdevums</vt:lpstr>
      <vt:lpstr>Latvijas 42.atklātā olimpiāde (2015-04-26) 10.klases 3.uzdevums</vt:lpstr>
      <vt:lpstr>Latvijas 42.atklātā olimpiāde (2015-04-26) 10.klases 4.uzdevums</vt:lpstr>
      <vt:lpstr>Latvijas 42.atklātā olimpiāde (2015-04-26) 10.klases 5.uzdevums</vt:lpstr>
      <vt:lpstr>Latvijas 42.atklātā olimpiāde (2015-04-26) 11.klases 1.uzdevums</vt:lpstr>
      <vt:lpstr>Latvijas 42.atklātā olimpiāde (2015-04-26) 11.klases 2.uzdevums</vt:lpstr>
      <vt:lpstr>Latvijas 42.atklātā olimpiāde (2015-04-26) 11.klases 3.uzdevums</vt:lpstr>
      <vt:lpstr>Latvijas 42.atklātā olimpiāde (2015-04-26) 11.klases 4.uzdevums</vt:lpstr>
      <vt:lpstr>Latvijas 42.atklātā olimpiāde (2015-04-26) 11.klases 5.uzdevums</vt:lpstr>
      <vt:lpstr>Latvijas 42.atklātā olimpiāde (2015-04-26) 12.klases 1.uzdevums</vt:lpstr>
      <vt:lpstr>Latvijas 42.atklātā olimpiāde (2015-04-26) 12.klases 2.uzdevums</vt:lpstr>
      <vt:lpstr>Latvijas 42.atklātā olimpiāde (2015-04-26) 12.klases 3.uzdevums</vt:lpstr>
      <vt:lpstr>Latvijas 42.atklātā olimpiāde (2015-04-26) 12.klases 4.uzdevums</vt:lpstr>
      <vt:lpstr>Latvijas 42.atklātā olimpiāde (2015-04-26) 12.klases 5.uzdevums</vt:lpstr>
    </vt:vector>
  </TitlesOfParts>
  <Company>Websense,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76</cp:revision>
  <dcterms:created xsi:type="dcterms:W3CDTF">2014-04-24T16:39:00Z</dcterms:created>
  <dcterms:modified xsi:type="dcterms:W3CDTF">2016-02-21T22:26:10Z</dcterms:modified>
</cp:coreProperties>
</file>