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1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9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3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9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DB29-61E5-46A0-854A-CED32E03BDEB}" type="datetimeFigureOut">
              <a:rPr lang="en-GB" smtClean="0"/>
              <a:t>2014-05-31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8888-01AE-4D85-BA9B-D906960A8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2013</a:t>
            </a:r>
            <a:r>
              <a:rPr lang="lv-LV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中国女子数学奥林匹</a:t>
            </a:r>
            <a:r>
              <a:rPr lang="zh-CN" altLang="en-US" dirty="0" smtClean="0">
                <a:solidFill>
                  <a:srgbClr val="FF0000"/>
                </a:solidFill>
              </a:rPr>
              <a:t>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r>
              <a:rPr lang="zh-CN" altLang="en-US" dirty="0">
                <a:solidFill>
                  <a:srgbClr val="FF0000"/>
                </a:solidFill>
              </a:rPr>
              <a:t>（第一</a:t>
            </a:r>
            <a:r>
              <a:rPr lang="zh-CN" altLang="en-US" dirty="0" smtClean="0">
                <a:solidFill>
                  <a:srgbClr val="FF0000"/>
                </a:solidFill>
              </a:rPr>
              <a:t>天</a:t>
            </a:r>
            <a:r>
              <a:rPr lang="zh-CN" altLang="en-US" dirty="0" smtClean="0">
                <a:solidFill>
                  <a:srgbClr val="FF0000"/>
                </a:solidFill>
              </a:rPr>
              <a:t>），</a:t>
            </a:r>
            <a:r>
              <a:rPr lang="en-US" dirty="0" smtClean="0">
                <a:solidFill>
                  <a:srgbClr val="FF0000"/>
                </a:solidFill>
              </a:rPr>
              <a:t>2013-0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zh-CN" altLang="en-US" sz="4000" dirty="0" smtClean="0"/>
                  <a:t>设 </a:t>
                </a:r>
                <a14:m>
                  <m:oMath xmlns:m="http://schemas.openxmlformats.org/officeDocument/2006/math">
                    <m:r>
                      <a:rPr lang="en-GB" altLang="zh-CN" sz="400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lv-LV" sz="4000" dirty="0" smtClean="0"/>
                  <a:t> </a:t>
                </a:r>
                <a:r>
                  <a:rPr lang="zh-CN" altLang="en-US" sz="4000" dirty="0"/>
                  <a:t>是平面 直角坐标系中三条直</a:t>
                </a:r>
                <a:r>
                  <a:rPr lang="zh-CN" altLang="en-US" sz="4000" dirty="0" smtClean="0"/>
                  <a:t>线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/>
                      </a:rPr>
                      <m:t>𝑥</m:t>
                    </m:r>
                    <m:r>
                      <a:rPr lang="en-US" altLang="zh-CN" sz="400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4000" dirty="0" smtClean="0"/>
                  <a:t>，</a:t>
                </a:r>
                <a:r>
                  <a:rPr lang="lv-LV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𝑦</m:t>
                    </m:r>
                    <m:r>
                      <a:rPr lang="en-US" altLang="zh-CN" sz="4000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4000" dirty="0" smtClean="0"/>
                  <a:t> 和</a:t>
                </a:r>
                <a:r>
                  <a:rPr lang="lv-LV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𝑦</m:t>
                    </m:r>
                    <m:r>
                      <a:rPr lang="en-US" altLang="zh-CN" sz="4000" i="1">
                        <a:latin typeface="Cambria Math"/>
                      </a:rPr>
                      <m:t>=</m:t>
                    </m:r>
                    <m:r>
                      <a:rPr lang="en-US" altLang="zh-CN" sz="4000" b="0" i="1" smtClean="0">
                        <a:latin typeface="Cambria Math"/>
                      </a:rPr>
                      <m:t>𝑡</m:t>
                    </m:r>
                    <m:r>
                      <a:rPr lang="en-US" altLang="zh-CN" sz="4000" b="0" i="1" smtClean="0">
                        <a:latin typeface="Cambria Math"/>
                      </a:rPr>
                      <m:t>(2</m:t>
                    </m:r>
                    <m:r>
                      <a:rPr lang="en-US" altLang="zh-CN" sz="4000" b="0" i="1" smtClean="0">
                        <a:latin typeface="Cambria Math"/>
                      </a:rPr>
                      <m:t>𝑥</m:t>
                    </m:r>
                    <m:r>
                      <a:rPr lang="en-US" altLang="zh-CN" sz="4000" b="0" i="1" smtClean="0">
                        <a:latin typeface="Cambria Math"/>
                      </a:rPr>
                      <m:t>−</m:t>
                    </m:r>
                    <m:r>
                      <a:rPr lang="en-US" altLang="zh-CN" sz="4000" b="0" i="1" smtClean="0">
                        <a:latin typeface="Cambria Math"/>
                      </a:rPr>
                      <m:t>𝑡</m:t>
                    </m:r>
                    <m:r>
                      <a:rPr lang="en-US" altLang="zh-CN" sz="4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lv-LV" sz="4000" dirty="0" smtClean="0"/>
                  <a:t> </a:t>
                </a:r>
                <a:r>
                  <a:rPr lang="zh-CN" altLang="en-US" sz="4000" dirty="0"/>
                  <a:t>围成的闭区域，其中</a:t>
                </a:r>
                <a:r>
                  <a:rPr lang="lv-LV" sz="4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0&lt;</m:t>
                    </m:r>
                    <m:r>
                      <a:rPr lang="en-US" altLang="zh-CN" sz="4000" b="0" i="1" smtClean="0">
                        <a:latin typeface="Cambria Math"/>
                      </a:rPr>
                      <m:t>𝑡</m:t>
                    </m:r>
                    <m:r>
                      <a:rPr lang="en-US" altLang="zh-CN" sz="4000" b="0" i="1" smtClean="0">
                        <a:latin typeface="Cambria Math"/>
                      </a:rPr>
                      <m:t>&lt;1 </m:t>
                    </m:r>
                  </m:oMath>
                </a14:m>
                <a:r>
                  <a:rPr lang="zh-CN" altLang="en-US" sz="4000" dirty="0" smtClean="0"/>
                  <a:t>。求</a:t>
                </a:r>
                <a:r>
                  <a:rPr lang="zh-CN" altLang="en-US" sz="4000" dirty="0"/>
                  <a:t>证</a:t>
                </a:r>
                <a:r>
                  <a:rPr lang="zh-CN" altLang="en-US" sz="4000" dirty="0" smtClean="0"/>
                  <a:t>：在</a:t>
                </a:r>
                <a:r>
                  <a:rPr lang="zh-CN" altLang="en-US" sz="4000" dirty="0"/>
                  <a:t>区</a:t>
                </a:r>
                <a:r>
                  <a:rPr lang="zh-CN" altLang="en-US" sz="4000" dirty="0" smtClean="0"/>
                  <a:t>域 </a:t>
                </a:r>
                <a14:m>
                  <m:oMath xmlns:m="http://schemas.openxmlformats.org/officeDocument/2006/math">
                    <m:r>
                      <a:rPr lang="en-GB" altLang="zh-CN" sz="4000" i="1">
                        <a:latin typeface="Cambria Math"/>
                      </a:rPr>
                      <m:t>𝐴</m:t>
                    </m:r>
                  </m:oMath>
                </a14:m>
                <a:r>
                  <a:rPr lang="lv-LV" sz="4000" dirty="0" smtClean="0"/>
                  <a:t> </a:t>
                </a:r>
                <a:r>
                  <a:rPr lang="zh-CN" altLang="en-US" sz="4000" dirty="0"/>
                  <a:t>内，</a:t>
                </a:r>
                <a:r>
                  <a:rPr lang="zh-CN" altLang="en-US" sz="4000" dirty="0" smtClean="0"/>
                  <a:t>以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𝑃</m:t>
                    </m:r>
                    <m:r>
                      <a:rPr lang="en-US" altLang="zh-CN" sz="4000" b="0" i="1" smtClean="0">
                        <a:latin typeface="Cambria Math"/>
                      </a:rPr>
                      <m:t>(</m:t>
                    </m:r>
                    <m:r>
                      <a:rPr lang="en-US" altLang="zh-CN" sz="4000" b="0" i="1" smtClean="0">
                        <a:latin typeface="Cambria Math"/>
                      </a:rPr>
                      <m:t>𝑡</m:t>
                    </m:r>
                    <m:r>
                      <a:rPr lang="en-US" altLang="zh-CN" sz="4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4000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𝑄</m:t>
                    </m:r>
                    <m:r>
                      <a:rPr lang="en-US" altLang="zh-CN" sz="4000" b="0" i="1" smtClean="0">
                        <a:latin typeface="Cambria Math"/>
                      </a:rPr>
                      <m:t>(1,0)</m:t>
                    </m:r>
                  </m:oMath>
                </a14:m>
                <a:r>
                  <a:rPr lang="zh-CN" altLang="en-US" sz="4000" dirty="0" smtClean="0"/>
                  <a:t> </a:t>
                </a:r>
                <a:r>
                  <a:rPr lang="zh-CN" altLang="en-US" sz="4000" dirty="0"/>
                  <a:t>为其中两个顶点的三角形的面积不超过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zh-CN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GB" altLang="zh-CN" sz="4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4000" dirty="0" smtClean="0"/>
                  <a:t>。</a:t>
                </a:r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3235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2013</a:t>
            </a:r>
            <a:r>
              <a:rPr lang="lv-LV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中国女子数学奥林匹克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r>
              <a:rPr lang="zh-CN" altLang="en-US" dirty="0">
                <a:solidFill>
                  <a:srgbClr val="FF0000"/>
                </a:solidFill>
              </a:rPr>
              <a:t>（第一天</a:t>
            </a:r>
            <a:r>
              <a:rPr lang="zh-CN" altLang="en-US" dirty="0" smtClean="0">
                <a:solidFill>
                  <a:srgbClr val="FF0000"/>
                </a:solidFill>
              </a:rPr>
              <a:t>），</a:t>
            </a:r>
            <a:r>
              <a:rPr lang="en-US" dirty="0" smtClean="0">
                <a:solidFill>
                  <a:srgbClr val="FF0000"/>
                </a:solidFill>
              </a:rPr>
              <a:t>2013-0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zh-CN" altLang="en-US" dirty="0" smtClean="0"/>
                  <a:t>如图在梯形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𝐴𝐵𝐶𝐷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中，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  <m:r>
                      <m:rPr>
                        <m:nor/>
                      </m:rPr>
                      <a:rPr lang="en-GB"/>
                      <m:t>∥</m:t>
                    </m:r>
                    <m:r>
                      <a:rPr lang="en-US" altLang="zh-CN" b="0" i="1" smtClean="0">
                        <a:latin typeface="Cambria Math"/>
                      </a:rPr>
                      <m:t>𝐶𝐷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GB" dirty="0"/>
                  <a:t>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lv-LV" i="1"/>
                          <m:t>𝑂</m:t>
                        </m:r>
                      </m:e>
                      <m:sub>
                        <m:r>
                          <a:rPr lang="lv-LV" i="1"/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𝐷𝐴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𝐴𝐵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𝐵𝐶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三</a:t>
                </a:r>
                <a:r>
                  <a:rPr lang="zh-CN" altLang="en-US" dirty="0"/>
                  <a:t>边相切，</a:t>
                </a:r>
                <a:r>
                  <a:rPr lang="en-GB" dirty="0"/>
                  <a:t>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lv-LV" i="1"/>
                          <m:t>𝑂</m:t>
                        </m:r>
                      </m:e>
                      <m:sub>
                        <m:r>
                          <a:rPr lang="lv-LV" i="1"/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𝐵𝐶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𝐶𝐷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𝐷𝐴</m:t>
                    </m:r>
                  </m:oMath>
                </a14:m>
                <a:r>
                  <a:rPr lang="zh-CN" altLang="en-US" dirty="0"/>
                  <a:t>三边相切。设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/>
                  <a:t>是</a:t>
                </a:r>
                <a:r>
                  <a:rPr lang="en-GB" dirty="0"/>
                  <a:t>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lv-LV" i="1"/>
                          <m:t>𝑂</m:t>
                        </m:r>
                      </m:e>
                      <m:sub>
                        <m:r>
                          <a:rPr lang="lv-LV" i="1"/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𝐴𝐵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的切点，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GB" dirty="0"/>
                  <a:t>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lv-LV" i="1"/>
                          <m:t>𝑂</m:t>
                        </m:r>
                      </m:e>
                      <m:sub>
                        <m:r>
                          <a:rPr lang="lv-LV" i="1"/>
                          <m:t>2</m:t>
                        </m:r>
                      </m:sub>
                    </m:sSub>
                    <m:r>
                      <a:rPr lang="lv-LV" i="1"/>
                      <m:t> </m:t>
                    </m:r>
                  </m:oMath>
                </a14:m>
                <a:r>
                  <a:rPr lang="zh-CN" altLang="en-US" dirty="0"/>
                  <a:t>与边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𝐶𝐷</m:t>
                    </m:r>
                  </m:oMath>
                </a14:m>
                <a:r>
                  <a:rPr lang="zh-CN" altLang="en-US" dirty="0"/>
                  <a:t>的切点。求证：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𝐵𝐷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𝑃𝑄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三线共</a:t>
                </a:r>
                <a:r>
                  <a:rPr lang="zh-CN" altLang="en-US" dirty="0" smtClean="0"/>
                  <a:t>点。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 r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43529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2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2013</a:t>
            </a:r>
            <a:r>
              <a:rPr lang="lv-LV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中国女子数学奥林匹克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r>
              <a:rPr lang="zh-CN" altLang="en-US" dirty="0">
                <a:solidFill>
                  <a:srgbClr val="FF0000"/>
                </a:solidFill>
              </a:rPr>
              <a:t>（第一天），</a:t>
            </a:r>
            <a:r>
              <a:rPr lang="en-US" dirty="0">
                <a:solidFill>
                  <a:srgbClr val="FF0000"/>
                </a:solidFill>
              </a:rPr>
              <a:t>2013-0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zh-CN" altLang="en-US" sz="4000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4000" dirty="0"/>
                  <a:t> </a:t>
                </a:r>
                <a:r>
                  <a:rPr lang="zh-CN" altLang="en-US" sz="4000" dirty="0"/>
                  <a:t>个女孩和</a:t>
                </a:r>
                <a:r>
                  <a:rPr lang="zh-CN" alt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4000" dirty="0" smtClean="0"/>
                  <a:t> </a:t>
                </a:r>
                <a:r>
                  <a:rPr lang="zh-CN" altLang="en-US" sz="4000" dirty="0"/>
                  <a:t>个男孩组成群体中， 任意两人要么相互认</a:t>
                </a:r>
                <a:r>
                  <a:rPr lang="zh-CN" altLang="en-US" sz="4000" dirty="0" smtClean="0"/>
                  <a:t>识，要</a:t>
                </a:r>
                <a:r>
                  <a:rPr lang="zh-CN" altLang="en-US" sz="4000" dirty="0"/>
                  <a:t>么互不认识。 对任意两个男孩和两个女孩，其中至少有一个男孩与一个女孩互不认识。求证：相互认识的男女孩无序对的个数不超过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𝑚</m:t>
                    </m:r>
                    <m:r>
                      <a:rPr lang="en-US" altLang="zh-CN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4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40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4000" b="0" i="1" smtClean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r>
                  <a:rPr lang="zh-CN" altLang="en-US" sz="4000" dirty="0"/>
                  <a:t>。</a:t>
                </a:r>
                <a:endParaRPr lang="en-GB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3235" r="-8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2013</a:t>
            </a:r>
            <a:r>
              <a:rPr lang="lv-LV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中国女子数学奥林匹克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题</a:t>
            </a:r>
            <a:r>
              <a:rPr lang="zh-CN" altLang="en-US" dirty="0">
                <a:solidFill>
                  <a:srgbClr val="FF0000"/>
                </a:solidFill>
              </a:rPr>
              <a:t>（第一天），</a:t>
            </a:r>
            <a:r>
              <a:rPr lang="en-US" dirty="0">
                <a:solidFill>
                  <a:srgbClr val="FF0000"/>
                </a:solidFill>
              </a:rPr>
              <a:t>2013-0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4000" dirty="0" smtClean="0"/>
                  <a:t>求同时满足下列两个条件的多项式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4000" b="0" i="1" smtClean="0">
                        <a:latin typeface="Cambria Math"/>
                      </a:rPr>
                      <m:t>=</m:t>
                    </m:r>
                    <m:r>
                      <a:rPr lang="en-US" altLang="zh-CN" sz="40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4000" b="0" i="1" smtClean="0">
                        <a:latin typeface="Cambria Math"/>
                      </a:rPr>
                      <m:t>+</m:t>
                    </m:r>
                    <m:r>
                      <a:rPr lang="en-US" altLang="zh-CN" sz="4000" b="0" i="1" smtClean="0">
                        <a:latin typeface="Cambria Math"/>
                      </a:rPr>
                      <m:t>𝑏𝑥</m:t>
                    </m:r>
                    <m:r>
                      <a:rPr lang="en-GB" altLang="zh-CN" sz="4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4000" dirty="0" smtClean="0"/>
                  <a:t>的</a:t>
                </a:r>
                <a:r>
                  <a:rPr lang="zh-CN" altLang="en-US" sz="4000" dirty="0"/>
                  <a:t>个数：</a:t>
                </a:r>
                <a:r>
                  <a:rPr lang="lv-LV" sz="4000" dirty="0"/>
                  <a:t/>
                </a:r>
                <a:br>
                  <a:rPr lang="lv-LV" sz="4000" dirty="0"/>
                </a:br>
                <a:r>
                  <a:rPr lang="lv-LV" sz="4000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𝑎</m:t>
                    </m:r>
                    <m:r>
                      <a:rPr lang="en-US" altLang="zh-CN" sz="4000" b="0" i="1" smtClean="0">
                        <a:latin typeface="Cambria Math"/>
                      </a:rPr>
                      <m:t>,</m:t>
                    </m:r>
                    <m:r>
                      <a:rPr lang="en-US" altLang="zh-CN" sz="4000" b="0" i="1" smtClean="0">
                        <a:latin typeface="Cambria Math"/>
                      </a:rPr>
                      <m:t>𝑏</m:t>
                    </m:r>
                    <m:r>
                      <a:rPr lang="en-US" altLang="zh-CN" sz="4000" b="0" i="1" smtClean="0">
                        <a:latin typeface="Cambria Math"/>
                        <a:ea typeface="Cambria Math"/>
                      </a:rPr>
                      <m:t>∈{1,2,⋯,2013}</m:t>
                    </m:r>
                  </m:oMath>
                </a14:m>
                <a:r>
                  <a:rPr lang="en-US" sz="4000" dirty="0"/>
                  <a:t/>
                </a:r>
                <a:br>
                  <a:rPr lang="en-US" sz="4000" dirty="0"/>
                </a:br>
                <a:r>
                  <a:rPr lang="en-US" sz="40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sz="4000" b="0" i="1" smtClean="0">
                        <a:latin typeface="Cambria Math"/>
                      </a:rPr>
                      <m:t>, </m:t>
                    </m:r>
                    <m:r>
                      <a:rPr lang="en-US" altLang="zh-CN" sz="4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zh-CN" sz="4000" b="0" i="1" smtClean="0">
                        <a:latin typeface="Cambria Math"/>
                      </a:rPr>
                      <m:t>, </m:t>
                    </m:r>
                    <m:r>
                      <a:rPr lang="en-US" altLang="zh-CN" sz="4000" b="0" i="1" smtClean="0">
                        <a:latin typeface="Cambria Math"/>
                        <a:ea typeface="Cambria Math"/>
                      </a:rPr>
                      <m:t>⋯, </m:t>
                    </m:r>
                    <m:r>
                      <a:rPr lang="en-US" altLang="zh-CN" sz="40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sz="4000" b="0" i="1" smtClean="0">
                        <a:latin typeface="Cambria Math"/>
                        <a:ea typeface="Cambria Math"/>
                      </a:rPr>
                      <m:t>(2013) </m:t>
                    </m:r>
                  </m:oMath>
                </a14:m>
                <a:r>
                  <a:rPr lang="zh-CN" altLang="en-US" sz="4000" dirty="0" smtClean="0"/>
                  <a:t> 中</a:t>
                </a:r>
                <a:r>
                  <a:rPr lang="zh-CN" altLang="en-US" sz="4000" dirty="0"/>
                  <a:t>任意两数之差都不是</a:t>
                </a:r>
                <a:r>
                  <a:rPr lang="en-US" sz="4000" dirty="0"/>
                  <a:t>2013</a:t>
                </a:r>
                <a:r>
                  <a:rPr lang="zh-CN" altLang="en-US" sz="4000" dirty="0"/>
                  <a:t>的倍</a:t>
                </a:r>
                <a:r>
                  <a:rPr lang="zh-CN" altLang="en-US" sz="4000" dirty="0" smtClean="0"/>
                  <a:t>数。</a:t>
                </a:r>
                <a:endParaRPr lang="en-GB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3235" r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2013 中国女子数学奥林匹克 第1题（第一天），2013-08-12</vt:lpstr>
      <vt:lpstr>2013 中国女子数学奥林匹克 第2题（第一天），2013-08-12</vt:lpstr>
      <vt:lpstr>2013 中国女子数学奥林匹克 第3题（第一天），2013-08-12</vt:lpstr>
      <vt:lpstr>2013 中国女子数学奥林匹克 第4题（第一天），2013-08-12</vt:lpstr>
    </vt:vector>
  </TitlesOfParts>
  <Company>Websense,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Apsitis, Kalvis</dc:creator>
  <cp:lastModifiedBy>Apsitis, Kalvis</cp:lastModifiedBy>
  <cp:revision>23</cp:revision>
  <dcterms:created xsi:type="dcterms:W3CDTF">2014-04-24T16:39:00Z</dcterms:created>
  <dcterms:modified xsi:type="dcterms:W3CDTF">2014-05-31T22:13:37Z</dcterms:modified>
</cp:coreProperties>
</file>