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98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4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33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99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8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53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29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88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60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95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26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DB29-61E5-46A0-854A-CED32E03BDEB}" type="datetimeFigureOut">
              <a:rPr lang="en-GB" smtClean="0"/>
              <a:t>2014-05-11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94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Latvijas</a:t>
            </a:r>
            <a:r>
              <a:rPr lang="en-US" sz="2800" dirty="0"/>
              <a:t> </a:t>
            </a:r>
            <a:r>
              <a:rPr lang="lv-LV" sz="2800" dirty="0"/>
              <a:t>6</a:t>
            </a:r>
            <a:r>
              <a:rPr lang="en-US" sz="2800" dirty="0"/>
              <a:t>1.sagatavo</a:t>
            </a:r>
            <a:r>
              <a:rPr lang="lv-LV" sz="2800" dirty="0"/>
              <a:t>šanās olimpiāde (2010./2011.g.)</a:t>
            </a:r>
            <a:br>
              <a:rPr lang="lv-LV" sz="2800" dirty="0"/>
            </a:br>
            <a:r>
              <a:rPr lang="lv-LV" sz="2800" dirty="0"/>
              <a:t>5.klases </a:t>
            </a:r>
            <a:r>
              <a:rPr lang="lv-LV" sz="2800" dirty="0" smtClean="0"/>
              <a:t>1.uzdevums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Atrisiniet</a:t>
            </a:r>
            <a:r>
              <a:rPr lang="en-US" dirty="0" smtClean="0"/>
              <a:t> </a:t>
            </a:r>
            <a:r>
              <a:rPr lang="en-US" dirty="0" err="1" smtClean="0"/>
              <a:t>skait</a:t>
            </a:r>
            <a:r>
              <a:rPr lang="lv-LV" dirty="0" smtClean="0"/>
              <a:t>ļu rēbusu – aizstājiet burtus ar cipariem tā, lai iegūtu pareizu vienādību. Vienādiem  burtiem atbilst vienādi cipari, bet dažādiem burtiem – dažādi cipari, pie tam zināms, ka burtam E atbilst nepāra cipars (Piezīme: skaitļa pirmais cipars nevar būt 0.)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lv-LV" sz="3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3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VIENS</a:t>
            </a:r>
            <a:br>
              <a:rPr lang="lv-LV" sz="3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v-LV" sz="3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3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DIVI</a:t>
            </a:r>
          </a:p>
          <a:p>
            <a:pPr marL="0" indent="0">
              <a:spcBef>
                <a:spcPts val="0"/>
              </a:spcBef>
              <a:buNone/>
            </a:pPr>
            <a:r>
              <a:rPr lang="lv-LV" sz="3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lv-LV" sz="3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 DIVI</a:t>
            </a:r>
          </a:p>
          <a:p>
            <a:pPr marL="0" indent="0">
              <a:buNone/>
            </a:pPr>
            <a:r>
              <a:rPr lang="lv-LV" sz="3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3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3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PIECI</a:t>
            </a:r>
            <a:endParaRPr lang="en-GB" sz="3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051720" y="5517232"/>
            <a:ext cx="19442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3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</a:t>
            </a:r>
            <a:r>
              <a:rPr lang="lv-LV" sz="2800" dirty="0"/>
              <a:t>6</a:t>
            </a:r>
            <a:r>
              <a:rPr lang="en-US" sz="2800" dirty="0" smtClean="0"/>
              <a:t>1.sagatavo</a:t>
            </a:r>
            <a:r>
              <a:rPr lang="lv-LV" sz="2800" dirty="0" smtClean="0"/>
              <a:t>šanās olimpiāde (2010./2011.g.)</a:t>
            </a:r>
            <a:br>
              <a:rPr lang="lv-LV" sz="2800" dirty="0" smtClean="0"/>
            </a:br>
            <a:r>
              <a:rPr lang="lv-LV" sz="2800" dirty="0" smtClean="0"/>
              <a:t>6.klases 5.uzdevums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lv-LV" dirty="0"/>
              <a:t>Annai ir pa divām zilām, sarkanām, baltām un melnām bumbiņām, kā arī sviras svari </a:t>
            </a:r>
            <a:r>
              <a:rPr lang="lv-LV" dirty="0" smtClean="0"/>
              <a:t>bez atsvariem</a:t>
            </a:r>
            <a:r>
              <a:rPr lang="lv-LV" dirty="0"/>
              <a:t>. Viņa uz svaru labā kausa uzlika dažas (varbūt vienu) dažādu krāsu </a:t>
            </a:r>
            <a:r>
              <a:rPr lang="lv-LV" dirty="0" smtClean="0"/>
              <a:t>bumbiņas, bet </a:t>
            </a:r>
            <a:r>
              <a:rPr lang="lv-LV" dirty="0"/>
              <a:t>uz kreisā kausa – šo pašu krāsu otrās bumbiņas. Labais svaru kauss izrādījās smagāks.</a:t>
            </a:r>
          </a:p>
          <a:p>
            <a:pPr marL="0" indent="0">
              <a:buNone/>
            </a:pPr>
            <a:r>
              <a:rPr lang="lv-LV" dirty="0"/>
              <a:t>Vēl Anna ievēroja, ka, samainot vietām jebkuras divas vienas krāsas bumbiņas, </a:t>
            </a:r>
            <a:r>
              <a:rPr lang="lv-LV" dirty="0" smtClean="0"/>
              <a:t>svaru stāvoklis </a:t>
            </a:r>
            <a:r>
              <a:rPr lang="lv-LV" dirty="0"/>
              <a:t>mainījās – vai nu iestājās līdzsvars, vai arī kreisais kauss kļuva smagāks. </a:t>
            </a:r>
            <a:r>
              <a:rPr lang="lv-LV" dirty="0" smtClean="0"/>
              <a:t>Kādu lielāko </a:t>
            </a:r>
            <a:r>
              <a:rPr lang="lv-LV" dirty="0"/>
              <a:t>skaitu bumbiņu Anna var būt uzlikusi uz viena svaru kausa?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16153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</a:t>
            </a:r>
            <a:r>
              <a:rPr lang="lv-LV" sz="2800" dirty="0"/>
              <a:t>6</a:t>
            </a:r>
            <a:r>
              <a:rPr lang="en-US" sz="2800" dirty="0" smtClean="0"/>
              <a:t>1.sagatavo</a:t>
            </a:r>
            <a:r>
              <a:rPr lang="lv-LV" sz="2800" dirty="0" smtClean="0"/>
              <a:t>šanās olimpiāde (2010./2011.g.)</a:t>
            </a:r>
            <a:br>
              <a:rPr lang="lv-LV" sz="2800" dirty="0" smtClean="0"/>
            </a:br>
            <a:r>
              <a:rPr lang="lv-LV" sz="2800" dirty="0" smtClean="0"/>
              <a:t>7.klases </a:t>
            </a:r>
            <a:r>
              <a:rPr lang="lv-LV" sz="2800" dirty="0"/>
              <a:t>1</a:t>
            </a:r>
            <a:r>
              <a:rPr lang="lv-LV" sz="2800" dirty="0" smtClean="0"/>
              <a:t>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Zelmas dzīvokļa numurs ir divciparu skaitlis un tam piemīt šāda īpašība: saskaitot tā </a:t>
            </a:r>
            <a:r>
              <a:rPr lang="lv-LV" dirty="0" smtClean="0"/>
              <a:t>ciparu summu </a:t>
            </a:r>
            <a:r>
              <a:rPr lang="lv-LV" dirty="0"/>
              <a:t>un reizinājumu, atkal iegūst šo pašu skaitli. Atrodiet visus tādus divciparu </a:t>
            </a:r>
            <a:r>
              <a:rPr lang="lv-LV" dirty="0" smtClean="0"/>
              <a:t>skaitļus, kam </a:t>
            </a:r>
            <a:r>
              <a:rPr lang="lv-LV" dirty="0"/>
              <a:t>piemīt šāda īpašība.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16688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</a:t>
            </a:r>
            <a:r>
              <a:rPr lang="lv-LV" sz="2800" dirty="0"/>
              <a:t>6</a:t>
            </a:r>
            <a:r>
              <a:rPr lang="en-US" sz="2800" dirty="0" smtClean="0"/>
              <a:t>1.sagatavo</a:t>
            </a:r>
            <a:r>
              <a:rPr lang="lv-LV" sz="2800" dirty="0" smtClean="0"/>
              <a:t>šanās olimpiāde (2010./2011.g.)</a:t>
            </a:r>
            <a:br>
              <a:rPr lang="lv-LV" sz="2800" dirty="0" smtClean="0"/>
            </a:br>
            <a:r>
              <a:rPr lang="lv-LV" sz="2800" dirty="0" smtClean="0"/>
              <a:t>7.klases 2.uzdevums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Uzzīmējiet 10-stūri, kuram uz katras taisnes, uz kuras atrodas viena tā mala, atrodas vismaz</a:t>
            </a:r>
          </a:p>
          <a:p>
            <a:pPr marL="0" indent="0">
              <a:buNone/>
            </a:pPr>
            <a:r>
              <a:rPr lang="lv-LV" dirty="0"/>
              <a:t>vēl viena tā </a:t>
            </a:r>
            <a:r>
              <a:rPr lang="lv-LV" dirty="0" smtClean="0"/>
              <a:t>mala.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15600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</a:t>
            </a:r>
            <a:r>
              <a:rPr lang="lv-LV" sz="2800" dirty="0"/>
              <a:t>6</a:t>
            </a:r>
            <a:r>
              <a:rPr lang="en-US" sz="2800" dirty="0" smtClean="0"/>
              <a:t>1.sagatavo</a:t>
            </a:r>
            <a:r>
              <a:rPr lang="lv-LV" sz="2800" dirty="0" smtClean="0"/>
              <a:t>šanās olimpiāde (2010./2011.g.)</a:t>
            </a:r>
            <a:br>
              <a:rPr lang="lv-LV" sz="2800" dirty="0" smtClean="0"/>
            </a:br>
            <a:r>
              <a:rPr lang="lv-LV" sz="2800" dirty="0" smtClean="0"/>
              <a:t>7.klases 3.uzdevums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Cik dažādos veidos skaitli 51 var izteikt kā divu vai vairāk pēc kārtas sekojošu </a:t>
            </a:r>
            <a:r>
              <a:rPr lang="lv-LV" dirty="0" smtClean="0"/>
              <a:t>naturālu skaitļu </a:t>
            </a:r>
            <a:r>
              <a:rPr lang="lv-LV" dirty="0"/>
              <a:t>summu? (Veidus, kas atšķiras tikai ar saskaitāmo kārtību, uzskata par vienādiem.)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15600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</a:t>
            </a:r>
            <a:r>
              <a:rPr lang="lv-LV" sz="2800" dirty="0"/>
              <a:t>6</a:t>
            </a:r>
            <a:r>
              <a:rPr lang="en-US" sz="2800" dirty="0" smtClean="0"/>
              <a:t>1.sagatavo</a:t>
            </a:r>
            <a:r>
              <a:rPr lang="lv-LV" sz="2800" dirty="0" smtClean="0"/>
              <a:t>šanās olimpiāde (2010./2011.g.)</a:t>
            </a:r>
            <a:br>
              <a:rPr lang="lv-LV" sz="2800" dirty="0" smtClean="0"/>
            </a:br>
            <a:r>
              <a:rPr lang="lv-LV" sz="2800" dirty="0" smtClean="0"/>
              <a:t>7.klases 4.uzdevums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Pierādiet, ka regulāru sešstūri ar malas garumu n, kur n – pāra skaitlis, var sagriezt </a:t>
            </a:r>
            <a:r>
              <a:rPr lang="lv-LV" dirty="0" smtClean="0"/>
              <a:t>tādās figūrās</a:t>
            </a:r>
            <a:r>
              <a:rPr lang="lv-LV" dirty="0"/>
              <a:t>, kā parādīts </a:t>
            </a:r>
            <a:r>
              <a:rPr lang="lv-LV" dirty="0" smtClean="0"/>
              <a:t>zīmējumā</a:t>
            </a:r>
            <a:r>
              <a:rPr lang="lv-LV" dirty="0"/>
              <a:t>; figūra sastāv no 4 regulāriem trijstūriem ar </a:t>
            </a:r>
            <a:r>
              <a:rPr lang="lv-LV" dirty="0" smtClean="0"/>
              <a:t>malas garumu </a:t>
            </a:r>
            <a:r>
              <a:rPr lang="lv-LV" dirty="0"/>
              <a:t>1. (</a:t>
            </a:r>
            <a:r>
              <a:rPr lang="lv-LV" i="1" dirty="0"/>
              <a:t>Piezīme:</a:t>
            </a:r>
            <a:r>
              <a:rPr lang="lv-LV" dirty="0"/>
              <a:t> par regulāru daudzstūri sauc tādu daudzstūri, kuram visas malas </a:t>
            </a:r>
            <a:r>
              <a:rPr lang="lv-LV" dirty="0" smtClean="0"/>
              <a:t>ir vienāda </a:t>
            </a:r>
            <a:r>
              <a:rPr lang="lv-LV" dirty="0"/>
              <a:t>garuma un visi leņķi ir vienādi.)</a:t>
            </a:r>
            <a:endParaRPr lang="lv-LV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725144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</a:t>
            </a:r>
            <a:r>
              <a:rPr lang="lv-LV" sz="2800" dirty="0"/>
              <a:t>6</a:t>
            </a:r>
            <a:r>
              <a:rPr lang="en-US" sz="2800" dirty="0" smtClean="0"/>
              <a:t>1.sagatavo</a:t>
            </a:r>
            <a:r>
              <a:rPr lang="lv-LV" sz="2800" dirty="0" smtClean="0"/>
              <a:t>šanās olimpiāde (2010./2011.g.)</a:t>
            </a:r>
            <a:br>
              <a:rPr lang="lv-LV" sz="2800" dirty="0" smtClean="0"/>
            </a:br>
            <a:r>
              <a:rPr lang="lv-LV" sz="2800" dirty="0" smtClean="0"/>
              <a:t>7.klases 5.uzdevums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Kārlim ir īpašs kalkulators, kas var izpildīt tikai divas operācijas:</a:t>
            </a:r>
          </a:p>
          <a:p>
            <a:pPr marL="0" indent="0">
              <a:buNone/>
            </a:pPr>
            <a:r>
              <a:rPr lang="lv-LV" dirty="0"/>
              <a:t>1) ja tiek ievadīts skaitļu pāris (</a:t>
            </a:r>
            <a:r>
              <a:rPr lang="lv-LV" i="1" dirty="0"/>
              <a:t>a, b</a:t>
            </a:r>
            <a:r>
              <a:rPr lang="lv-LV" dirty="0"/>
              <a:t>), kalkulators izdod skaitļu pāri (</a:t>
            </a:r>
            <a:r>
              <a:rPr lang="lv-LV" i="1" dirty="0"/>
              <a:t>a+1, b-2</a:t>
            </a:r>
            <a:r>
              <a:rPr lang="lv-LV" dirty="0"/>
              <a:t>);</a:t>
            </a:r>
          </a:p>
          <a:p>
            <a:pPr marL="0" indent="0">
              <a:buNone/>
            </a:pPr>
            <a:r>
              <a:rPr lang="lv-LV" dirty="0"/>
              <a:t>2) ja tiek ievadīts skaitļu pāris (</a:t>
            </a:r>
            <a:r>
              <a:rPr lang="lv-LV" i="1" dirty="0"/>
              <a:t>a, b</a:t>
            </a:r>
            <a:r>
              <a:rPr lang="lv-LV" dirty="0"/>
              <a:t>), kalkulators izdod skaitļu pāri (</a:t>
            </a:r>
            <a:r>
              <a:rPr lang="lv-LV" i="1" dirty="0"/>
              <a:t>a+2, b-1</a:t>
            </a:r>
            <a:r>
              <a:rPr lang="lv-LV" dirty="0"/>
              <a:t>).</a:t>
            </a:r>
          </a:p>
          <a:p>
            <a:pPr marL="0" indent="0">
              <a:buNone/>
            </a:pPr>
            <a:r>
              <a:rPr lang="lv-LV" dirty="0"/>
              <a:t>Vai ar šo kalkulatoru, lietojot to vairākkārt, no pāra (1,30) var iegūt pāri (13,17)?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15600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</a:t>
            </a:r>
            <a:r>
              <a:rPr lang="lv-LV" sz="2800" dirty="0"/>
              <a:t>6</a:t>
            </a:r>
            <a:r>
              <a:rPr lang="en-US" sz="2800" dirty="0" smtClean="0"/>
              <a:t>1.sagatavo</a:t>
            </a:r>
            <a:r>
              <a:rPr lang="lv-LV" sz="2800" dirty="0" smtClean="0"/>
              <a:t>šanās olimpiāde (2010./2011.g.)</a:t>
            </a:r>
            <a:br>
              <a:rPr lang="lv-LV" sz="2800" dirty="0" smtClean="0"/>
            </a:br>
            <a:r>
              <a:rPr lang="lv-LV" sz="2800" dirty="0"/>
              <a:t>8</a:t>
            </a:r>
            <a:r>
              <a:rPr lang="lv-LV" sz="2800" dirty="0" smtClean="0"/>
              <a:t>.klases </a:t>
            </a:r>
            <a:r>
              <a:rPr lang="lv-LV" sz="2800" dirty="0"/>
              <a:t>1</a:t>
            </a:r>
            <a:r>
              <a:rPr lang="lv-LV" sz="2800" dirty="0" smtClean="0"/>
              <a:t>.uzdevums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0"/>
                <a:ext cx="864096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v-LV" dirty="0" smtClean="0"/>
                  <a:t>Dots, ka a un b – reāli pozitīvi skaitļi. Pierādiet, ka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v-LV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lv-LV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lv-LV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lv-LV" b="0" i="1" smtClean="0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lv-LV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lv-LV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lv-LV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lv-LV" b="0" i="1" smtClean="0">
                          <a:latin typeface="Cambria Math"/>
                        </a:rPr>
                        <m:t>&gt; </m:t>
                      </m:r>
                      <m:f>
                        <m:fPr>
                          <m:ctrlPr>
                            <a:rPr lang="lv-LV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lv-LV" b="0" i="1" smtClean="0">
                              <a:latin typeface="Cambria Math"/>
                            </a:rPr>
                            <m:t>+</m:t>
                          </m:r>
                          <m:r>
                            <a:rPr lang="lv-LV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lv-LV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lv-LV" b="0" i="1" smtClean="0">
                              <a:latin typeface="Cambria Math"/>
                            </a:rPr>
                            <m:t>+</m:t>
                          </m:r>
                          <m:r>
                            <a:rPr lang="lv-LV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lv-LV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lv-LV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0"/>
                <a:ext cx="8640960" cy="4525963"/>
              </a:xfrm>
              <a:blipFill rotWithShape="1">
                <a:blip r:embed="rId2"/>
                <a:stretch>
                  <a:fillRect l="-1763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</a:t>
            </a:r>
            <a:r>
              <a:rPr lang="lv-LV" sz="2800" dirty="0"/>
              <a:t>6</a:t>
            </a:r>
            <a:r>
              <a:rPr lang="en-US" sz="2800" dirty="0" smtClean="0"/>
              <a:t>1.sagatavo</a:t>
            </a:r>
            <a:r>
              <a:rPr lang="lv-LV" sz="2800" dirty="0" smtClean="0"/>
              <a:t>šanās olimpiāde (2010./2011.g.)</a:t>
            </a:r>
            <a:br>
              <a:rPr lang="lv-LV" sz="2800" dirty="0" smtClean="0"/>
            </a:br>
            <a:r>
              <a:rPr lang="lv-LV" sz="2800" dirty="0"/>
              <a:t>8</a:t>
            </a:r>
            <a:r>
              <a:rPr lang="lv-LV" sz="2800" dirty="0" smtClean="0"/>
              <a:t>.klases 2.uzdevums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 smtClean="0"/>
              <a:t>Trīsstūrī </a:t>
            </a:r>
            <a:r>
              <a:rPr lang="lv-LV" dirty="0"/>
              <a:t>ABC malu AB, BC un AC viduspunkti ir </a:t>
            </a:r>
            <a:r>
              <a:rPr lang="lv-LV" dirty="0" smtClean="0"/>
              <a:t>attiecīgi </a:t>
            </a:r>
            <a:r>
              <a:rPr lang="lv-LV" dirty="0"/>
              <a:t>punkti D, E un F. No </a:t>
            </a:r>
            <a:r>
              <a:rPr lang="lv-LV" dirty="0" smtClean="0"/>
              <a:t>punktiem D </a:t>
            </a:r>
            <a:r>
              <a:rPr lang="lv-LV" dirty="0"/>
              <a:t>un E pret malu AC ir vilkti perpendikuli, kas krusto malu AC (vai </a:t>
            </a:r>
            <a:r>
              <a:rPr lang="lv-LV" dirty="0" smtClean="0"/>
              <a:t>tās pagarinājumu) attiecīgi </a:t>
            </a:r>
            <a:r>
              <a:rPr lang="lv-LV" dirty="0"/>
              <a:t>punktos G un H. </a:t>
            </a:r>
            <a:r>
              <a:rPr lang="lv-LV" dirty="0" smtClean="0"/>
              <a:t>Pierādiet</a:t>
            </a:r>
            <a:r>
              <a:rPr lang="lv-LV" dirty="0"/>
              <a:t>, ka GF=CH.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36327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</a:t>
            </a:r>
            <a:r>
              <a:rPr lang="lv-LV" sz="2800" dirty="0"/>
              <a:t>6</a:t>
            </a:r>
            <a:r>
              <a:rPr lang="en-US" sz="2800" dirty="0" smtClean="0"/>
              <a:t>1.sagatavo</a:t>
            </a:r>
            <a:r>
              <a:rPr lang="lv-LV" sz="2800" dirty="0" smtClean="0"/>
              <a:t>šanās olimpiāde (2010./2011.g.)</a:t>
            </a:r>
            <a:br>
              <a:rPr lang="lv-LV" sz="2800" dirty="0" smtClean="0"/>
            </a:br>
            <a:r>
              <a:rPr lang="lv-LV" sz="2800" dirty="0"/>
              <a:t>8</a:t>
            </a:r>
            <a:r>
              <a:rPr lang="lv-LV" sz="2800" dirty="0" smtClean="0"/>
              <a:t>.klases </a:t>
            </a:r>
            <a:r>
              <a:rPr lang="lv-LV" sz="2800" dirty="0" smtClean="0"/>
              <a:t>3</a:t>
            </a:r>
            <a:r>
              <a:rPr lang="lv-LV" sz="2800" dirty="0" smtClean="0"/>
              <a:t>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 smtClean="0"/>
              <a:t>Kādiem </a:t>
            </a:r>
            <a:r>
              <a:rPr lang="lv-LV" i="1" dirty="0"/>
              <a:t>n</a:t>
            </a:r>
            <a:r>
              <a:rPr lang="lv-LV" dirty="0"/>
              <a:t> </a:t>
            </a:r>
            <a:r>
              <a:rPr lang="lv-LV" dirty="0" smtClean="0"/>
              <a:t>regulāru sešstūri </a:t>
            </a:r>
            <a:r>
              <a:rPr lang="lv-LV" dirty="0"/>
              <a:t>ar malas garumu </a:t>
            </a:r>
            <a:r>
              <a:rPr lang="lv-LV" i="1" dirty="0"/>
              <a:t>n</a:t>
            </a:r>
            <a:r>
              <a:rPr lang="lv-LV" dirty="0"/>
              <a:t> var sagriezt </a:t>
            </a:r>
            <a:r>
              <a:rPr lang="lv-LV" dirty="0" smtClean="0"/>
              <a:t>tādās figūrās</a:t>
            </a:r>
            <a:r>
              <a:rPr lang="lv-LV" dirty="0"/>
              <a:t>, </a:t>
            </a:r>
            <a:r>
              <a:rPr lang="lv-LV" dirty="0" smtClean="0"/>
              <a:t>kā parādīts zīmējumā; figūra sastāv </a:t>
            </a:r>
            <a:r>
              <a:rPr lang="lv-LV" dirty="0"/>
              <a:t>no 4 </a:t>
            </a:r>
            <a:r>
              <a:rPr lang="lv-LV" dirty="0" smtClean="0"/>
              <a:t>vienādmalu trijstūriem </a:t>
            </a:r>
            <a:r>
              <a:rPr lang="lv-LV" dirty="0"/>
              <a:t>ar </a:t>
            </a:r>
            <a:r>
              <a:rPr lang="lv-LV" dirty="0" smtClean="0"/>
              <a:t>malas garumu </a:t>
            </a:r>
            <a:r>
              <a:rPr lang="lv-LV" dirty="0"/>
              <a:t>1.</a:t>
            </a:r>
            <a:endParaRPr lang="lv-LV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395238"/>
            <a:ext cx="947698" cy="8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</a:t>
            </a:r>
            <a:r>
              <a:rPr lang="lv-LV" sz="2800" dirty="0"/>
              <a:t>6</a:t>
            </a:r>
            <a:r>
              <a:rPr lang="en-US" sz="2800" dirty="0" smtClean="0"/>
              <a:t>1.sagatavo</a:t>
            </a:r>
            <a:r>
              <a:rPr lang="lv-LV" sz="2800" dirty="0" smtClean="0"/>
              <a:t>šanās olimpiāde (2010./2011.g.)</a:t>
            </a:r>
            <a:br>
              <a:rPr lang="lv-LV" sz="2800" dirty="0" smtClean="0"/>
            </a:br>
            <a:r>
              <a:rPr lang="lv-LV" sz="2800" dirty="0"/>
              <a:t>8</a:t>
            </a:r>
            <a:r>
              <a:rPr lang="lv-LV" sz="2800" dirty="0" smtClean="0"/>
              <a:t>.klases </a:t>
            </a:r>
            <a:r>
              <a:rPr lang="lv-LV" sz="2800" dirty="0" smtClean="0"/>
              <a:t>4</a:t>
            </a:r>
            <a:r>
              <a:rPr lang="lv-LV" sz="2800" dirty="0" smtClean="0"/>
              <a:t>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 smtClean="0"/>
              <a:t>Rindā uzrakstīti </a:t>
            </a:r>
            <a:r>
              <a:rPr lang="lv-LV" dirty="0"/>
              <a:t>2010 cipari </a:t>
            </a:r>
            <a:r>
              <a:rPr lang="lv-LV" dirty="0" smtClean="0"/>
              <a:t>tā </a:t>
            </a:r>
            <a:r>
              <a:rPr lang="lv-LV" dirty="0"/>
              <a:t>, ka katrs divciparu skaitlis, ko veido divi blakus </a:t>
            </a:r>
            <a:r>
              <a:rPr lang="lv-LV" dirty="0" smtClean="0"/>
              <a:t>esošie cipari </a:t>
            </a:r>
            <a:r>
              <a:rPr lang="lv-LV" dirty="0"/>
              <a:t>(</a:t>
            </a:r>
            <a:r>
              <a:rPr lang="lv-LV" dirty="0" smtClean="0"/>
              <a:t>tādā secībā </a:t>
            </a:r>
            <a:r>
              <a:rPr lang="lv-LV" dirty="0"/>
              <a:t>, </a:t>
            </a:r>
            <a:r>
              <a:rPr lang="lv-LV" dirty="0" smtClean="0"/>
              <a:t>kā uzrakstīti</a:t>
            </a:r>
            <a:r>
              <a:rPr lang="lv-LV" dirty="0"/>
              <a:t>), </a:t>
            </a:r>
            <a:r>
              <a:rPr lang="lv-LV" dirty="0" smtClean="0"/>
              <a:t>dalās </a:t>
            </a:r>
            <a:r>
              <a:rPr lang="lv-LV" dirty="0"/>
              <a:t>vai nu ar 17, vai ar 23. </a:t>
            </a:r>
            <a:r>
              <a:rPr lang="lv-LV" dirty="0" smtClean="0"/>
              <a:t>Kāds šajā rindā </a:t>
            </a:r>
            <a:r>
              <a:rPr lang="lv-LV" dirty="0"/>
              <a:t>ir</a:t>
            </a:r>
          </a:p>
          <a:p>
            <a:pPr marL="514350" indent="-514350">
              <a:buAutoNum type="alphaLcParenBoth"/>
            </a:pPr>
            <a:r>
              <a:rPr lang="lv-LV" dirty="0" smtClean="0"/>
              <a:t>pēdējais </a:t>
            </a:r>
            <a:r>
              <a:rPr lang="lv-LV" dirty="0"/>
              <a:t>cipars, ja pirmais cipars ir </a:t>
            </a:r>
            <a:r>
              <a:rPr lang="lv-LV" dirty="0" smtClean="0"/>
              <a:t>9</a:t>
            </a:r>
          </a:p>
          <a:p>
            <a:pPr marL="514350" indent="-514350">
              <a:buAutoNum type="alphaLcParenBoth"/>
            </a:pPr>
            <a:r>
              <a:rPr lang="lv-LV" dirty="0" smtClean="0"/>
              <a:t>pirmais </a:t>
            </a:r>
            <a:r>
              <a:rPr lang="lv-LV" dirty="0"/>
              <a:t>cipars, ja </a:t>
            </a:r>
            <a:r>
              <a:rPr lang="lv-LV" dirty="0" smtClean="0"/>
              <a:t>pēdējais </a:t>
            </a:r>
            <a:r>
              <a:rPr lang="lv-LV" dirty="0"/>
              <a:t>cipars ir 1?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36327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</a:t>
            </a:r>
            <a:r>
              <a:rPr lang="lv-LV" sz="2800" dirty="0"/>
              <a:t>6</a:t>
            </a:r>
            <a:r>
              <a:rPr lang="en-US" sz="2800" dirty="0" smtClean="0"/>
              <a:t>1.sagatavo</a:t>
            </a:r>
            <a:r>
              <a:rPr lang="lv-LV" sz="2800" dirty="0" smtClean="0"/>
              <a:t>šanās olimpiāde (2010./2011.g.)</a:t>
            </a:r>
            <a:br>
              <a:rPr lang="lv-LV" sz="2800" dirty="0" smtClean="0"/>
            </a:br>
            <a:r>
              <a:rPr lang="lv-LV" sz="2800" dirty="0" smtClean="0"/>
              <a:t>5.klases 2.uzdevums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lv-LV" dirty="0" smtClean="0"/>
              <a:t>Izmantojot visus ciparus, katru tieši vienu reizi, izveidojiet piecus divciparu skaitļus, kuru attiecība ir 1:2:3:4:5. </a:t>
            </a:r>
          </a:p>
          <a:p>
            <a:pPr marL="514350" indent="-514350">
              <a:buAutoNum type="alphaLcParenBoth"/>
            </a:pPr>
            <a:r>
              <a:rPr lang="lv-LV" dirty="0" smtClean="0"/>
              <a:t>Izmantojot tikai ciparus 1, 2, 3, 4, 5, 6, 7, 8 un 9, katru tieši vienu reizi, izveidojiet piecus skaitļus, kuru attiecība ir 1:2:3:4:5. </a:t>
            </a:r>
          </a:p>
        </p:txBody>
      </p:sp>
    </p:spTree>
    <p:extLst>
      <p:ext uri="{BB962C8B-B14F-4D97-AF65-F5344CB8AC3E}">
        <p14:creationId xmlns:p14="http://schemas.microsoft.com/office/powerpoint/2010/main" val="4014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</a:t>
            </a:r>
            <a:r>
              <a:rPr lang="lv-LV" sz="2800" dirty="0"/>
              <a:t>6</a:t>
            </a:r>
            <a:r>
              <a:rPr lang="en-US" sz="2800" dirty="0" smtClean="0"/>
              <a:t>1.sagatavo</a:t>
            </a:r>
            <a:r>
              <a:rPr lang="lv-LV" sz="2800" dirty="0" smtClean="0"/>
              <a:t>šanās olimpiāde (2010./2011.g.)</a:t>
            </a:r>
            <a:br>
              <a:rPr lang="lv-LV" sz="2800" dirty="0" smtClean="0"/>
            </a:br>
            <a:r>
              <a:rPr lang="lv-LV" sz="2800" dirty="0"/>
              <a:t>8</a:t>
            </a:r>
            <a:r>
              <a:rPr lang="lv-LV" sz="2800" dirty="0" smtClean="0"/>
              <a:t>.klases </a:t>
            </a:r>
            <a:r>
              <a:rPr lang="lv-LV" sz="2800" dirty="0" smtClean="0"/>
              <a:t>5</a:t>
            </a:r>
            <a:r>
              <a:rPr lang="lv-LV" sz="2800" dirty="0" smtClean="0"/>
              <a:t>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lv-LV" dirty="0"/>
              <a:t>Pie sienas ir </a:t>
            </a:r>
            <a:r>
              <a:rPr lang="lv-LV" dirty="0" smtClean="0"/>
              <a:t>lampiņas</a:t>
            </a:r>
            <a:r>
              <a:rPr lang="lv-LV" dirty="0"/>
              <a:t>, kas </a:t>
            </a:r>
            <a:r>
              <a:rPr lang="lv-LV" dirty="0" smtClean="0"/>
              <a:t>pēc kārtas sanumurētas </a:t>
            </a:r>
            <a:r>
              <a:rPr lang="lv-LV" dirty="0"/>
              <a:t>ar </a:t>
            </a:r>
            <a:r>
              <a:rPr lang="lv-LV" dirty="0" smtClean="0"/>
              <a:t>naturāliem skaitļiem </a:t>
            </a:r>
            <a:r>
              <a:rPr lang="lv-LV" dirty="0"/>
              <a:t>no 2 </a:t>
            </a:r>
            <a:r>
              <a:rPr lang="lv-LV" dirty="0" smtClean="0"/>
              <a:t>līdz N. Vadības panelī </a:t>
            </a:r>
            <a:r>
              <a:rPr lang="lv-LV" dirty="0"/>
              <a:t>ir </a:t>
            </a:r>
            <a:r>
              <a:rPr lang="lv-LV" dirty="0" smtClean="0"/>
              <a:t>slēdži</a:t>
            </a:r>
            <a:r>
              <a:rPr lang="lv-LV" dirty="0"/>
              <a:t>, kuri numuri ir </a:t>
            </a:r>
            <a:r>
              <a:rPr lang="lv-LV" dirty="0" smtClean="0"/>
              <a:t>pēc kārtas </a:t>
            </a:r>
            <a:r>
              <a:rPr lang="lv-LV" dirty="0"/>
              <a:t>sekojoši </a:t>
            </a:r>
            <a:r>
              <a:rPr lang="lv-LV" dirty="0" smtClean="0"/>
              <a:t>pirmskaitļi</a:t>
            </a:r>
            <a:r>
              <a:rPr lang="lv-LV" dirty="0"/>
              <a:t>, </a:t>
            </a:r>
            <a:r>
              <a:rPr lang="lv-LV" dirty="0" smtClean="0"/>
              <a:t>sākot </a:t>
            </a:r>
            <a:r>
              <a:rPr lang="lv-LV" dirty="0"/>
              <a:t>no 2 (</a:t>
            </a:r>
            <a:r>
              <a:rPr lang="lv-LV" dirty="0" smtClean="0"/>
              <a:t>pēdējā slēdža </a:t>
            </a:r>
            <a:r>
              <a:rPr lang="lv-LV" dirty="0"/>
              <a:t>numurs ir pirmskaitlis, kas </a:t>
            </a:r>
            <a:r>
              <a:rPr lang="lv-LV" dirty="0" smtClean="0"/>
              <a:t>pārsniedz </a:t>
            </a:r>
            <a:r>
              <a:rPr lang="lv-LV" dirty="0"/>
              <a:t>N). Kad </a:t>
            </a:r>
            <a:r>
              <a:rPr lang="lv-LV" dirty="0" smtClean="0"/>
              <a:t>pārslēdz slēdzi </a:t>
            </a:r>
            <a:r>
              <a:rPr lang="lv-LV" dirty="0"/>
              <a:t>ar numuru K, </a:t>
            </a:r>
            <a:r>
              <a:rPr lang="lv-LV" dirty="0" smtClean="0"/>
              <a:t>visas lampiņas</a:t>
            </a:r>
            <a:r>
              <a:rPr lang="lv-LV" dirty="0"/>
              <a:t>, kuru numuri </a:t>
            </a:r>
            <a:r>
              <a:rPr lang="lv-LV" dirty="0" smtClean="0"/>
              <a:t>dalās </a:t>
            </a:r>
            <a:r>
              <a:rPr lang="lv-LV" dirty="0"/>
              <a:t>ar K, maina savu </a:t>
            </a:r>
            <a:r>
              <a:rPr lang="lv-LV" dirty="0" smtClean="0"/>
              <a:t>stāvokli </a:t>
            </a:r>
            <a:r>
              <a:rPr lang="lv-LV" dirty="0"/>
              <a:t>(no </a:t>
            </a:r>
            <a:r>
              <a:rPr lang="lv-LV" dirty="0" smtClean="0"/>
              <a:t>ieslēgtas </a:t>
            </a:r>
            <a:r>
              <a:rPr lang="lv-LV" dirty="0"/>
              <a:t>uz </a:t>
            </a:r>
            <a:r>
              <a:rPr lang="lv-LV" dirty="0" smtClean="0"/>
              <a:t>izslēgtu </a:t>
            </a:r>
            <a:r>
              <a:rPr lang="lv-LV" dirty="0"/>
              <a:t>vai </a:t>
            </a:r>
            <a:r>
              <a:rPr lang="lv-LV" dirty="0" smtClean="0"/>
              <a:t>no izslēgtas </a:t>
            </a:r>
            <a:r>
              <a:rPr lang="lv-LV" dirty="0"/>
              <a:t>uz </a:t>
            </a:r>
            <a:r>
              <a:rPr lang="lv-LV" dirty="0" smtClean="0"/>
              <a:t>ieslēgtu</a:t>
            </a:r>
            <a:r>
              <a:rPr lang="lv-LV" dirty="0"/>
              <a:t>). </a:t>
            </a:r>
            <a:r>
              <a:rPr lang="lv-LV" dirty="0" smtClean="0"/>
              <a:t>Sākumā </a:t>
            </a:r>
            <a:r>
              <a:rPr lang="lv-LV" dirty="0"/>
              <a:t>visas </a:t>
            </a:r>
            <a:r>
              <a:rPr lang="lv-LV" dirty="0" smtClean="0"/>
              <a:t>lampiņas </a:t>
            </a:r>
            <a:r>
              <a:rPr lang="lv-LV" dirty="0"/>
              <a:t>ir </a:t>
            </a:r>
            <a:r>
              <a:rPr lang="lv-LV" dirty="0" smtClean="0"/>
              <a:t>izslēgtas</a:t>
            </a:r>
            <a:r>
              <a:rPr lang="lv-LV" dirty="0"/>
              <a:t>. </a:t>
            </a:r>
            <a:r>
              <a:rPr lang="lv-LV" dirty="0" smtClean="0"/>
              <a:t>Zināms</a:t>
            </a:r>
            <a:r>
              <a:rPr lang="lv-LV" dirty="0"/>
              <a:t>, ka ar </a:t>
            </a:r>
            <a:r>
              <a:rPr lang="lv-LV" dirty="0" smtClean="0"/>
              <a:t>slēdžu palīdzību var panākt</a:t>
            </a:r>
            <a:r>
              <a:rPr lang="lv-LV" dirty="0"/>
              <a:t>, ka visas </a:t>
            </a:r>
            <a:r>
              <a:rPr lang="lv-LV" dirty="0" smtClean="0"/>
              <a:t>lampiņas vienlaicīgi </a:t>
            </a:r>
            <a:r>
              <a:rPr lang="lv-LV" dirty="0"/>
              <a:t>ir </a:t>
            </a:r>
            <a:r>
              <a:rPr lang="lv-LV" dirty="0" smtClean="0"/>
              <a:t>ieslēgtas</a:t>
            </a:r>
            <a:r>
              <a:rPr lang="lv-LV" dirty="0"/>
              <a:t>. </a:t>
            </a:r>
            <a:r>
              <a:rPr lang="lv-LV" dirty="0" smtClean="0"/>
              <a:t>Kādai lielākajai </a:t>
            </a:r>
            <a:r>
              <a:rPr lang="lv-LV" dirty="0"/>
              <a:t>N </a:t>
            </a:r>
            <a:r>
              <a:rPr lang="lv-LV" dirty="0" smtClean="0"/>
              <a:t>vērtībai </a:t>
            </a:r>
            <a:r>
              <a:rPr lang="lv-LV" dirty="0"/>
              <a:t>tas </a:t>
            </a:r>
            <a:r>
              <a:rPr lang="lv-LV" dirty="0" smtClean="0"/>
              <a:t>ir iespējams</a:t>
            </a:r>
            <a:r>
              <a:rPr lang="lv-LV" dirty="0"/>
              <a:t>?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36327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</a:t>
            </a:r>
            <a:r>
              <a:rPr lang="lv-LV" sz="2800" dirty="0"/>
              <a:t>6</a:t>
            </a:r>
            <a:r>
              <a:rPr lang="en-US" sz="2800" dirty="0" smtClean="0"/>
              <a:t>1.sagatavo</a:t>
            </a:r>
            <a:r>
              <a:rPr lang="lv-LV" sz="2800" dirty="0" smtClean="0"/>
              <a:t>šanās olimpiāde (2010./2011.g.)</a:t>
            </a:r>
            <a:br>
              <a:rPr lang="lv-LV" sz="2800" dirty="0" smtClean="0"/>
            </a:br>
            <a:r>
              <a:rPr lang="lv-LV" sz="2800" dirty="0" smtClean="0"/>
              <a:t>5.klases </a:t>
            </a:r>
            <a:r>
              <a:rPr lang="lv-LV" sz="2800" dirty="0" smtClean="0"/>
              <a:t>3.uzdevums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 smtClean="0"/>
              <a:t>Sagrieziet 1.zīm. attēloto sešstūri tādās figūriņās, kā parādīts 2.zīm. </a:t>
            </a:r>
            <a:endParaRPr lang="lv-LV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80928"/>
            <a:ext cx="2232248" cy="1832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30" y="3131418"/>
            <a:ext cx="1152127" cy="9831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5556" y="4448155"/>
            <a:ext cx="1084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1.zīm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459555" y="3933056"/>
            <a:ext cx="1084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/>
              <a:t>2</a:t>
            </a:r>
            <a:r>
              <a:rPr lang="lv-LV" sz="3200" dirty="0" smtClean="0"/>
              <a:t>.zīm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361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</a:t>
            </a:r>
            <a:r>
              <a:rPr lang="lv-LV" sz="2800" dirty="0"/>
              <a:t>6</a:t>
            </a:r>
            <a:r>
              <a:rPr lang="en-US" sz="2800" dirty="0" smtClean="0"/>
              <a:t>1.sagatavo</a:t>
            </a:r>
            <a:r>
              <a:rPr lang="lv-LV" sz="2800" dirty="0" smtClean="0"/>
              <a:t>šanās olimpiāde (2010./2011.g.)</a:t>
            </a:r>
            <a:br>
              <a:rPr lang="lv-LV" sz="2800" dirty="0" smtClean="0"/>
            </a:br>
            <a:r>
              <a:rPr lang="lv-LV" sz="2800" dirty="0" smtClean="0"/>
              <a:t>5.klases </a:t>
            </a:r>
            <a:r>
              <a:rPr lang="lv-LV" sz="2800" dirty="0" smtClean="0"/>
              <a:t>4.uzdevums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0"/>
                <a:ext cx="8784976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v-LV" dirty="0" smtClean="0"/>
                  <a:t>No mucas, kas bija pilna ar ūdeni, visu ūdeni vienādās daļās izlēja trīs tukšos spaiņos. Izrādījās, ka pirmajā spainī ūdens aizņem tieši pusi, otrajā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sz="4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lv-LV" sz="40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lv-LV" sz="40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lv-LV" dirty="0" smtClean="0"/>
                  <a:t>, bet trešajā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lv-LV" sz="40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lv-LV" sz="40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lv-LV" dirty="0" smtClean="0"/>
                  <a:t> . Gan mucas, gan katra spaiņa tilpums ir vesels skaits litru. Kāds ir mazākais mucas tilpums, pie kura iespējama aprakstītā situācija? </a:t>
                </a:r>
                <a:endParaRPr lang="lv-LV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0"/>
                <a:ext cx="8784976" cy="4525963"/>
              </a:xfrm>
              <a:blipFill rotWithShape="1">
                <a:blip r:embed="rId2"/>
                <a:stretch>
                  <a:fillRect l="-1735" t="-1752" r="-27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1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</a:t>
            </a:r>
            <a:r>
              <a:rPr lang="lv-LV" sz="2800" dirty="0"/>
              <a:t>6</a:t>
            </a:r>
            <a:r>
              <a:rPr lang="en-US" sz="2800" dirty="0" smtClean="0"/>
              <a:t>1.sagatavo</a:t>
            </a:r>
            <a:r>
              <a:rPr lang="lv-LV" sz="2800" dirty="0" smtClean="0"/>
              <a:t>šanās olimpiāde (2010./2011.g.)</a:t>
            </a:r>
            <a:br>
              <a:rPr lang="lv-LV" sz="2800" dirty="0" smtClean="0"/>
            </a:br>
            <a:r>
              <a:rPr lang="lv-LV" sz="2800" dirty="0" smtClean="0"/>
              <a:t>5.klases </a:t>
            </a:r>
            <a:r>
              <a:rPr lang="lv-LV" sz="2800" dirty="0" smtClean="0"/>
              <a:t>5.uzdevums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 smtClean="0"/>
              <a:t>Jānim divās kabatās katrā ir pa 98 santīmiem. Labajā kabatā ir 49 monētas, bet kreisajā – 50 monētas. Vai vienmēr ir iespējams labās kabatas saturu sadalīt divās kaudzītēs, lai katrā kaudzītē būtu pa 49 santīmiem? Un kreisās kabatas saturu?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32361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</a:t>
            </a:r>
            <a:r>
              <a:rPr lang="lv-LV" sz="2800" dirty="0"/>
              <a:t>6</a:t>
            </a:r>
            <a:r>
              <a:rPr lang="en-US" sz="2800" dirty="0" smtClean="0"/>
              <a:t>1.sagatavo</a:t>
            </a:r>
            <a:r>
              <a:rPr lang="lv-LV" sz="2800" dirty="0" smtClean="0"/>
              <a:t>šanās olimpiāde (2010./2011.g.)</a:t>
            </a:r>
            <a:br>
              <a:rPr lang="lv-LV" sz="2800" dirty="0" smtClean="0"/>
            </a:br>
            <a:r>
              <a:rPr lang="lv-LV" sz="2800" dirty="0" smtClean="0"/>
              <a:t>6.klases </a:t>
            </a:r>
            <a:r>
              <a:rPr lang="lv-LV" sz="2800" dirty="0"/>
              <a:t>1</a:t>
            </a:r>
            <a:r>
              <a:rPr lang="lv-LV" sz="2800" dirty="0" smtClean="0"/>
              <a:t>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Atrodiet tādu desmitciparu naturālu skaitli, kura decimālais pieraksts satur katru </a:t>
            </a:r>
            <a:r>
              <a:rPr lang="lv-LV" dirty="0" smtClean="0"/>
              <a:t>no cipariem </a:t>
            </a:r>
            <a:br>
              <a:rPr lang="lv-LV" dirty="0" smtClean="0"/>
            </a:br>
            <a:r>
              <a:rPr lang="lv-LV" dirty="0" smtClean="0"/>
              <a:t>0</a:t>
            </a:r>
            <a:r>
              <a:rPr lang="lv-LV" dirty="0"/>
              <a:t>, 1, …, 9 tieši vienu reizi un kas dalās ar 2010 bez atlikuma.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3021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</a:t>
            </a:r>
            <a:r>
              <a:rPr lang="lv-LV" sz="2800" dirty="0"/>
              <a:t>6</a:t>
            </a:r>
            <a:r>
              <a:rPr lang="en-US" sz="2800" dirty="0" smtClean="0"/>
              <a:t>1.sagatavo</a:t>
            </a:r>
            <a:r>
              <a:rPr lang="lv-LV" sz="2800" dirty="0" smtClean="0"/>
              <a:t>šanās olimpiāde (2010./2011.g.)</a:t>
            </a:r>
            <a:br>
              <a:rPr lang="lv-LV" sz="2800" dirty="0" smtClean="0"/>
            </a:br>
            <a:r>
              <a:rPr lang="lv-LV" sz="2800" dirty="0" smtClean="0"/>
              <a:t>6.klases 2.uzdevums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Dots regulārs sešstūris ar malas garumu </a:t>
            </a:r>
            <a:r>
              <a:rPr lang="lv-LV" dirty="0" smtClean="0"/>
              <a:t>4. Sagrieziet </a:t>
            </a:r>
            <a:r>
              <a:rPr lang="lv-LV" dirty="0"/>
              <a:t>to tādās figūrās, kā </a:t>
            </a:r>
            <a:r>
              <a:rPr lang="lv-LV" dirty="0" smtClean="0"/>
              <a:t>parādīts zīmējumā</a:t>
            </a:r>
            <a:r>
              <a:rPr lang="lv-LV" dirty="0"/>
              <a:t>; figūra sastāv no 4 regulāriem trijstūriem ar malas garumu 1</a:t>
            </a:r>
            <a:r>
              <a:rPr lang="lv-LV" dirty="0" smtClean="0"/>
              <a:t>. (</a:t>
            </a:r>
            <a:r>
              <a:rPr lang="lv-LV" i="1" dirty="0"/>
              <a:t>Piezīme:</a:t>
            </a:r>
            <a:r>
              <a:rPr lang="lv-LV" dirty="0"/>
              <a:t> par regulāru daudzstūri </a:t>
            </a:r>
            <a:r>
              <a:rPr lang="lv-LV" dirty="0" smtClean="0"/>
              <a:t>sauc tādu </a:t>
            </a:r>
            <a:r>
              <a:rPr lang="lv-LV" dirty="0"/>
              <a:t>daudzstūri, kuram visas malas ir </a:t>
            </a:r>
            <a:r>
              <a:rPr lang="lv-LV" dirty="0" smtClean="0"/>
              <a:t>vienāda garuma </a:t>
            </a:r>
            <a:r>
              <a:rPr lang="lv-LV" dirty="0"/>
              <a:t>un visi leņķi ir vienādi.)</a:t>
            </a:r>
            <a:endParaRPr lang="lv-LV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08" y="4653136"/>
            <a:ext cx="1024013" cy="9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</a:t>
            </a:r>
            <a:r>
              <a:rPr lang="lv-LV" sz="2800" dirty="0"/>
              <a:t>6</a:t>
            </a:r>
            <a:r>
              <a:rPr lang="en-US" sz="2800" dirty="0" smtClean="0"/>
              <a:t>1.sagatavo</a:t>
            </a:r>
            <a:r>
              <a:rPr lang="lv-LV" sz="2800" dirty="0" smtClean="0"/>
              <a:t>šanās olimpiāde (2010./2011.g.)</a:t>
            </a:r>
            <a:br>
              <a:rPr lang="lv-LV" sz="2800" dirty="0" smtClean="0"/>
            </a:br>
            <a:r>
              <a:rPr lang="lv-LV" sz="2800" dirty="0" smtClean="0"/>
              <a:t>6.klases 3.uzdevums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Noskaidrojiet, cik maksā 1 pildspalva, ja zināms, ka 16 šādas pildspalvas maksā tik </a:t>
            </a:r>
            <a:r>
              <a:rPr lang="lv-LV" dirty="0" smtClean="0"/>
              <a:t>latus, cik </a:t>
            </a:r>
            <a:r>
              <a:rPr lang="lv-LV" dirty="0"/>
              <a:t>šādas pildspalvas var nopirkt par vienu latu!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16153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Latvijas</a:t>
            </a:r>
            <a:r>
              <a:rPr lang="en-US" sz="2800" dirty="0" smtClean="0"/>
              <a:t> </a:t>
            </a:r>
            <a:r>
              <a:rPr lang="lv-LV" sz="2800" dirty="0"/>
              <a:t>6</a:t>
            </a:r>
            <a:r>
              <a:rPr lang="en-US" sz="2800" dirty="0" smtClean="0"/>
              <a:t>1.sagatavo</a:t>
            </a:r>
            <a:r>
              <a:rPr lang="lv-LV" sz="2800" dirty="0" smtClean="0"/>
              <a:t>šanās olimpiāde (2010./2011.g.)</a:t>
            </a:r>
            <a:br>
              <a:rPr lang="lv-LV" sz="2800" dirty="0" smtClean="0"/>
            </a:br>
            <a:r>
              <a:rPr lang="lv-LV" sz="2800" dirty="0" smtClean="0"/>
              <a:t>6.klases 4.uzdevums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Skaitļu virknes pirmais loceklis ir 11, bet </a:t>
            </a:r>
            <a:r>
              <a:rPr lang="lv-LV" dirty="0" smtClean="0"/>
              <a:t>katrs nākamais </a:t>
            </a:r>
            <a:r>
              <a:rPr lang="lv-LV" dirty="0"/>
              <a:t>ir vienāds ar iepriekšējā </a:t>
            </a:r>
            <a:r>
              <a:rPr lang="lv-LV" dirty="0" smtClean="0"/>
              <a:t>skaitļa kvadrāta </a:t>
            </a:r>
            <a:r>
              <a:rPr lang="lv-LV" dirty="0"/>
              <a:t>(reizinājuma pašam ar sevi) ciparu summu. Kāds skaitlis šajā virknē </a:t>
            </a:r>
            <a:r>
              <a:rPr lang="lv-LV" dirty="0" smtClean="0"/>
              <a:t>ir 2010</a:t>
            </a:r>
            <a:r>
              <a:rPr lang="lv-LV" dirty="0"/>
              <a:t>. vietā?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16153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1149</Words>
  <Application>Microsoft Office PowerPoint</Application>
  <PresentationFormat>On-screen Show (4:3)</PresentationFormat>
  <Paragraphs>54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Latvijas 61.sagatavošanās olimpiāde (2010./2011.g.) 5.klases 1.uzdevums</vt:lpstr>
      <vt:lpstr>Latvijas 61.sagatavošanās olimpiāde (2010./2011.g.) 5.klases 2.uzdevums</vt:lpstr>
      <vt:lpstr>Latvijas 61.sagatavošanās olimpiāde (2010./2011.g.) 5.klases 3.uzdevums</vt:lpstr>
      <vt:lpstr>Latvijas 61.sagatavošanās olimpiāde (2010./2011.g.) 5.klases 4.uzdevums</vt:lpstr>
      <vt:lpstr>Latvijas 61.sagatavošanās olimpiāde (2010./2011.g.) 5.klases 5.uzdevums</vt:lpstr>
      <vt:lpstr>Latvijas 61.sagatavošanās olimpiāde (2010./2011.g.) 6.klases 1.uzdevums</vt:lpstr>
      <vt:lpstr>Latvijas 61.sagatavošanās olimpiāde (2010./2011.g.) 6.klases 2.uzdevums</vt:lpstr>
      <vt:lpstr>Latvijas 61.sagatavošanās olimpiāde (2010./2011.g.) 6.klases 3.uzdevums</vt:lpstr>
      <vt:lpstr>Latvijas 61.sagatavošanās olimpiāde (2010./2011.g.) 6.klases 4.uzdevums</vt:lpstr>
      <vt:lpstr>Latvijas 61.sagatavošanās olimpiāde (2010./2011.g.) 6.klases 5.uzdevums</vt:lpstr>
      <vt:lpstr>Latvijas 61.sagatavošanās olimpiāde (2010./2011.g.) 7.klases 1.uzdevums</vt:lpstr>
      <vt:lpstr>Latvijas 61.sagatavošanās olimpiāde (2010./2011.g.) 7.klases 2.uzdevums</vt:lpstr>
      <vt:lpstr>Latvijas 61.sagatavošanās olimpiāde (2010./2011.g.) 7.klases 3.uzdevums</vt:lpstr>
      <vt:lpstr>Latvijas 61.sagatavošanās olimpiāde (2010./2011.g.) 7.klases 4.uzdevums</vt:lpstr>
      <vt:lpstr>Latvijas 61.sagatavošanās olimpiāde (2010./2011.g.) 7.klases 5.uzdevums</vt:lpstr>
      <vt:lpstr>Latvijas 61.sagatavošanās olimpiāde (2010./2011.g.) 8.klases 1.uzdevums</vt:lpstr>
      <vt:lpstr>Latvijas 61.sagatavošanās olimpiāde (2010./2011.g.) 8.klases 2.uzdevums</vt:lpstr>
      <vt:lpstr>Latvijas 61.sagatavošanās olimpiāde (2010./2011.g.) 8.klases 3.uzdevums</vt:lpstr>
      <vt:lpstr>Latvijas 61.sagatavošanās olimpiāde (2010./2011.g.) 8.klases 4.uzdevums</vt:lpstr>
      <vt:lpstr>Latvijas 61.sagatavošanās olimpiāde (2010./2011.g.) 8.klases 5.uzdevums</vt:lpstr>
    </vt:vector>
  </TitlesOfParts>
  <Company>Websense,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Apsitis, Kalvis</dc:creator>
  <cp:lastModifiedBy>Apsitis, Kalvis</cp:lastModifiedBy>
  <cp:revision>34</cp:revision>
  <dcterms:created xsi:type="dcterms:W3CDTF">2014-04-24T16:39:00Z</dcterms:created>
  <dcterms:modified xsi:type="dcterms:W3CDTF">2014-05-11T21:43:50Z</dcterms:modified>
</cp:coreProperties>
</file>