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4A1C00-FEBD-4619-974C-078FA94C1140}"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IN"/>
        </a:p>
      </dgm:t>
    </dgm:pt>
    <dgm:pt modelId="{5C600DAC-9098-4216-96D9-F0B9F500293D}">
      <dgm:prSet phldrT="[Text]"/>
      <dgm:spPr/>
      <dgm:t>
        <a:bodyPr/>
        <a:lstStyle/>
        <a:p>
          <a:r>
            <a:rPr lang="en-IN" dirty="0">
              <a:latin typeface="Calibri" panose="020F0502020204030204" pitchFamily="34" charset="0"/>
              <a:cs typeface="Calibri" panose="020F0502020204030204" pitchFamily="34" charset="0"/>
            </a:rPr>
            <a:t>194673 Rows × 38 columns </a:t>
          </a:r>
        </a:p>
      </dgm:t>
    </dgm:pt>
    <dgm:pt modelId="{CA20FE8F-3584-4869-A80C-C1A54907D29B}" type="parTrans" cxnId="{CD100999-3E2E-4BA3-A0AF-E4FA637913E0}">
      <dgm:prSet/>
      <dgm:spPr/>
      <dgm:t>
        <a:bodyPr/>
        <a:lstStyle/>
        <a:p>
          <a:endParaRPr lang="en-IN"/>
        </a:p>
      </dgm:t>
    </dgm:pt>
    <dgm:pt modelId="{5C680DAB-3A52-41DB-B6BE-2EB48C5CD158}" type="sibTrans" cxnId="{CD100999-3E2E-4BA3-A0AF-E4FA637913E0}">
      <dgm:prSet/>
      <dgm:spPr/>
      <dgm:t>
        <a:bodyPr/>
        <a:lstStyle/>
        <a:p>
          <a:endParaRPr lang="en-IN"/>
        </a:p>
      </dgm:t>
    </dgm:pt>
    <dgm:pt modelId="{5928AEF6-06A2-4309-A207-6D074D310614}">
      <dgm:prSet phldrT="[Text]"/>
      <dgm:spPr/>
      <dgm:t>
        <a:bodyPr/>
        <a:lstStyle/>
        <a:p>
          <a:r>
            <a:rPr lang="en-IN" dirty="0">
              <a:latin typeface="Calibri" panose="020F0502020204030204" pitchFamily="34" charset="0"/>
              <a:cs typeface="Calibri" panose="020F0502020204030204" pitchFamily="34" charset="0"/>
            </a:rPr>
            <a:t>Dropping Columns with maximum Null Values</a:t>
          </a:r>
        </a:p>
      </dgm:t>
    </dgm:pt>
    <dgm:pt modelId="{B8CAFD78-5063-480A-926A-98CCA55B5963}" type="parTrans" cxnId="{4D85DDE9-7C90-430F-9952-CDB7F880CA05}">
      <dgm:prSet/>
      <dgm:spPr/>
      <dgm:t>
        <a:bodyPr/>
        <a:lstStyle/>
        <a:p>
          <a:endParaRPr lang="en-IN"/>
        </a:p>
      </dgm:t>
    </dgm:pt>
    <dgm:pt modelId="{BDF8688A-430E-4A0B-8751-B84BC0037B0C}" type="sibTrans" cxnId="{4D85DDE9-7C90-430F-9952-CDB7F880CA05}">
      <dgm:prSet/>
      <dgm:spPr/>
      <dgm:t>
        <a:bodyPr/>
        <a:lstStyle/>
        <a:p>
          <a:endParaRPr lang="en-IN"/>
        </a:p>
      </dgm:t>
    </dgm:pt>
    <dgm:pt modelId="{99419A5D-262D-43BB-8D88-1623563E5E71}">
      <dgm:prSet phldrT="[Text]"/>
      <dgm:spPr/>
      <dgm:t>
        <a:bodyPr/>
        <a:lstStyle/>
        <a:p>
          <a:r>
            <a:rPr lang="en-IN" dirty="0">
              <a:latin typeface="Calibri" panose="020F0502020204030204" pitchFamily="34" charset="0"/>
              <a:cs typeface="Calibri" panose="020F0502020204030204" pitchFamily="34" charset="0"/>
            </a:rPr>
            <a:t>Normalizing The values by Max-Min function</a:t>
          </a:r>
        </a:p>
      </dgm:t>
    </dgm:pt>
    <dgm:pt modelId="{2E986E57-A406-48C6-BA7F-BD8F666DCAA1}" type="parTrans" cxnId="{DBD9F938-DAB2-458E-8312-3C9E3364649B}">
      <dgm:prSet/>
      <dgm:spPr/>
      <dgm:t>
        <a:bodyPr/>
        <a:lstStyle/>
        <a:p>
          <a:endParaRPr lang="en-IN"/>
        </a:p>
      </dgm:t>
    </dgm:pt>
    <dgm:pt modelId="{CFD12DCD-F790-4DC7-ADAB-B36FCD001CCB}" type="sibTrans" cxnId="{DBD9F938-DAB2-458E-8312-3C9E3364649B}">
      <dgm:prSet/>
      <dgm:spPr/>
      <dgm:t>
        <a:bodyPr/>
        <a:lstStyle/>
        <a:p>
          <a:endParaRPr lang="en-IN"/>
        </a:p>
      </dgm:t>
    </dgm:pt>
    <dgm:pt modelId="{9DA4F6E4-5B74-4DE9-88C1-E447A1AF52D7}">
      <dgm:prSet phldrT="[Text]"/>
      <dgm:spPr/>
      <dgm:t>
        <a:bodyPr/>
        <a:lstStyle/>
        <a:p>
          <a:r>
            <a:rPr lang="en-IN" dirty="0">
              <a:latin typeface="Calibri" panose="020F0502020204030204" pitchFamily="34" charset="0"/>
              <a:cs typeface="Calibri" panose="020F0502020204030204" pitchFamily="34" charset="0"/>
            </a:rPr>
            <a:t>Creating Desired Dataset</a:t>
          </a:r>
        </a:p>
      </dgm:t>
    </dgm:pt>
    <dgm:pt modelId="{06C4759A-B4B1-4462-82F4-CBC21EE11410}" type="parTrans" cxnId="{90142552-C9CC-4B6C-A383-E3FFCFF7B9B3}">
      <dgm:prSet/>
      <dgm:spPr/>
      <dgm:t>
        <a:bodyPr/>
        <a:lstStyle/>
        <a:p>
          <a:endParaRPr lang="en-IN"/>
        </a:p>
      </dgm:t>
    </dgm:pt>
    <dgm:pt modelId="{161EC726-6408-4329-BE16-5D12A38DB740}" type="sibTrans" cxnId="{90142552-C9CC-4B6C-A383-E3FFCFF7B9B3}">
      <dgm:prSet/>
      <dgm:spPr/>
      <dgm:t>
        <a:bodyPr/>
        <a:lstStyle/>
        <a:p>
          <a:endParaRPr lang="en-IN"/>
        </a:p>
      </dgm:t>
    </dgm:pt>
    <dgm:pt modelId="{D692FB75-6612-405B-8BB8-639F5858AA8E}" type="pres">
      <dgm:prSet presAssocID="{C84A1C00-FEBD-4619-974C-078FA94C1140}" presName="rootnode" presStyleCnt="0">
        <dgm:presLayoutVars>
          <dgm:chMax/>
          <dgm:chPref/>
          <dgm:dir/>
          <dgm:animLvl val="lvl"/>
        </dgm:presLayoutVars>
      </dgm:prSet>
      <dgm:spPr/>
    </dgm:pt>
    <dgm:pt modelId="{6A73ACA4-6153-4AE6-8C22-B8AC5681A024}" type="pres">
      <dgm:prSet presAssocID="{5C600DAC-9098-4216-96D9-F0B9F500293D}" presName="composite" presStyleCnt="0"/>
      <dgm:spPr/>
    </dgm:pt>
    <dgm:pt modelId="{9DD2567F-D129-4B3E-8D76-1655288D9EF2}" type="pres">
      <dgm:prSet presAssocID="{5C600DAC-9098-4216-96D9-F0B9F500293D}" presName="LShape" presStyleLbl="alignNode1" presStyleIdx="0" presStyleCnt="7"/>
      <dgm:spPr/>
    </dgm:pt>
    <dgm:pt modelId="{80E96E7B-1DE2-4F76-ABFF-674DE0657F65}" type="pres">
      <dgm:prSet presAssocID="{5C600DAC-9098-4216-96D9-F0B9F500293D}" presName="ParentText" presStyleLbl="revTx" presStyleIdx="0" presStyleCnt="4">
        <dgm:presLayoutVars>
          <dgm:chMax val="0"/>
          <dgm:chPref val="0"/>
          <dgm:bulletEnabled val="1"/>
        </dgm:presLayoutVars>
      </dgm:prSet>
      <dgm:spPr/>
    </dgm:pt>
    <dgm:pt modelId="{3344A1B5-981E-432F-86C2-1C653D71373F}" type="pres">
      <dgm:prSet presAssocID="{5C600DAC-9098-4216-96D9-F0B9F500293D}" presName="Triangle" presStyleLbl="alignNode1" presStyleIdx="1" presStyleCnt="7"/>
      <dgm:spPr/>
    </dgm:pt>
    <dgm:pt modelId="{FD3C2B45-0212-478F-946B-B767BD035CF8}" type="pres">
      <dgm:prSet presAssocID="{5C680DAB-3A52-41DB-B6BE-2EB48C5CD158}" presName="sibTrans" presStyleCnt="0"/>
      <dgm:spPr/>
    </dgm:pt>
    <dgm:pt modelId="{3CE3EA62-1AD0-4779-8286-9F4F8A5B301B}" type="pres">
      <dgm:prSet presAssocID="{5C680DAB-3A52-41DB-B6BE-2EB48C5CD158}" presName="space" presStyleCnt="0"/>
      <dgm:spPr/>
    </dgm:pt>
    <dgm:pt modelId="{4C3D0662-F2CA-416C-8A9B-80F17BD59F6F}" type="pres">
      <dgm:prSet presAssocID="{5928AEF6-06A2-4309-A207-6D074D310614}" presName="composite" presStyleCnt="0"/>
      <dgm:spPr/>
    </dgm:pt>
    <dgm:pt modelId="{E04DF286-0794-42D2-AB10-83F919F5B515}" type="pres">
      <dgm:prSet presAssocID="{5928AEF6-06A2-4309-A207-6D074D310614}" presName="LShape" presStyleLbl="alignNode1" presStyleIdx="2" presStyleCnt="7"/>
      <dgm:spPr/>
    </dgm:pt>
    <dgm:pt modelId="{75BDA9EA-EA55-43CE-B224-1DE82901F511}" type="pres">
      <dgm:prSet presAssocID="{5928AEF6-06A2-4309-A207-6D074D310614}" presName="ParentText" presStyleLbl="revTx" presStyleIdx="1" presStyleCnt="4">
        <dgm:presLayoutVars>
          <dgm:chMax val="0"/>
          <dgm:chPref val="0"/>
          <dgm:bulletEnabled val="1"/>
        </dgm:presLayoutVars>
      </dgm:prSet>
      <dgm:spPr/>
    </dgm:pt>
    <dgm:pt modelId="{323727CF-EEEF-41FB-8A3B-48A5465CC383}" type="pres">
      <dgm:prSet presAssocID="{5928AEF6-06A2-4309-A207-6D074D310614}" presName="Triangle" presStyleLbl="alignNode1" presStyleIdx="3" presStyleCnt="7"/>
      <dgm:spPr/>
    </dgm:pt>
    <dgm:pt modelId="{F05E8B45-6DFD-49A6-B5AD-147026CC6F3B}" type="pres">
      <dgm:prSet presAssocID="{BDF8688A-430E-4A0B-8751-B84BC0037B0C}" presName="sibTrans" presStyleCnt="0"/>
      <dgm:spPr/>
    </dgm:pt>
    <dgm:pt modelId="{E7AF0E70-90BF-4E8B-9063-E2749F059A57}" type="pres">
      <dgm:prSet presAssocID="{BDF8688A-430E-4A0B-8751-B84BC0037B0C}" presName="space" presStyleCnt="0"/>
      <dgm:spPr/>
    </dgm:pt>
    <dgm:pt modelId="{46F04155-5E19-4A5B-A9F0-BF0845CDA4DC}" type="pres">
      <dgm:prSet presAssocID="{99419A5D-262D-43BB-8D88-1623563E5E71}" presName="composite" presStyleCnt="0"/>
      <dgm:spPr/>
    </dgm:pt>
    <dgm:pt modelId="{162CBD61-6551-4F8C-B262-0196830E74F6}" type="pres">
      <dgm:prSet presAssocID="{99419A5D-262D-43BB-8D88-1623563E5E71}" presName="LShape" presStyleLbl="alignNode1" presStyleIdx="4" presStyleCnt="7"/>
      <dgm:spPr/>
    </dgm:pt>
    <dgm:pt modelId="{C9615107-A964-4D17-AA95-9C0C5F8905F8}" type="pres">
      <dgm:prSet presAssocID="{99419A5D-262D-43BB-8D88-1623563E5E71}" presName="ParentText" presStyleLbl="revTx" presStyleIdx="2" presStyleCnt="4">
        <dgm:presLayoutVars>
          <dgm:chMax val="0"/>
          <dgm:chPref val="0"/>
          <dgm:bulletEnabled val="1"/>
        </dgm:presLayoutVars>
      </dgm:prSet>
      <dgm:spPr/>
    </dgm:pt>
    <dgm:pt modelId="{5A2DEC75-BC76-42FE-958E-4C168646D6F9}" type="pres">
      <dgm:prSet presAssocID="{99419A5D-262D-43BB-8D88-1623563E5E71}" presName="Triangle" presStyleLbl="alignNode1" presStyleIdx="5" presStyleCnt="7"/>
      <dgm:spPr/>
    </dgm:pt>
    <dgm:pt modelId="{D719F4CA-7608-4575-9B8D-010A33229F90}" type="pres">
      <dgm:prSet presAssocID="{CFD12DCD-F790-4DC7-ADAB-B36FCD001CCB}" presName="sibTrans" presStyleCnt="0"/>
      <dgm:spPr/>
    </dgm:pt>
    <dgm:pt modelId="{C46B46D2-526C-4DC3-A1B1-7298C681A152}" type="pres">
      <dgm:prSet presAssocID="{CFD12DCD-F790-4DC7-ADAB-B36FCD001CCB}" presName="space" presStyleCnt="0"/>
      <dgm:spPr/>
    </dgm:pt>
    <dgm:pt modelId="{83579431-B1CF-4C39-9651-34B900A0DA54}" type="pres">
      <dgm:prSet presAssocID="{9DA4F6E4-5B74-4DE9-88C1-E447A1AF52D7}" presName="composite" presStyleCnt="0"/>
      <dgm:spPr/>
    </dgm:pt>
    <dgm:pt modelId="{7A980E95-2200-4F44-AC8A-BD066F19BE42}" type="pres">
      <dgm:prSet presAssocID="{9DA4F6E4-5B74-4DE9-88C1-E447A1AF52D7}" presName="LShape" presStyleLbl="alignNode1" presStyleIdx="6" presStyleCnt="7"/>
      <dgm:spPr/>
    </dgm:pt>
    <dgm:pt modelId="{F818594D-7F7A-4E85-B75F-683B3E7F3936}" type="pres">
      <dgm:prSet presAssocID="{9DA4F6E4-5B74-4DE9-88C1-E447A1AF52D7}" presName="ParentText" presStyleLbl="revTx" presStyleIdx="3" presStyleCnt="4">
        <dgm:presLayoutVars>
          <dgm:chMax val="0"/>
          <dgm:chPref val="0"/>
          <dgm:bulletEnabled val="1"/>
        </dgm:presLayoutVars>
      </dgm:prSet>
      <dgm:spPr/>
    </dgm:pt>
  </dgm:ptLst>
  <dgm:cxnLst>
    <dgm:cxn modelId="{DBD9F938-DAB2-458E-8312-3C9E3364649B}" srcId="{C84A1C00-FEBD-4619-974C-078FA94C1140}" destId="{99419A5D-262D-43BB-8D88-1623563E5E71}" srcOrd="2" destOrd="0" parTransId="{2E986E57-A406-48C6-BA7F-BD8F666DCAA1}" sibTransId="{CFD12DCD-F790-4DC7-ADAB-B36FCD001CCB}"/>
    <dgm:cxn modelId="{8D38ED5E-ABDB-4755-9B63-0846C7836D03}" type="presOf" srcId="{99419A5D-262D-43BB-8D88-1623563E5E71}" destId="{C9615107-A964-4D17-AA95-9C0C5F8905F8}" srcOrd="0" destOrd="0" presId="urn:microsoft.com/office/officeart/2009/3/layout/StepUpProcess"/>
    <dgm:cxn modelId="{90142552-C9CC-4B6C-A383-E3FFCFF7B9B3}" srcId="{C84A1C00-FEBD-4619-974C-078FA94C1140}" destId="{9DA4F6E4-5B74-4DE9-88C1-E447A1AF52D7}" srcOrd="3" destOrd="0" parTransId="{06C4759A-B4B1-4462-82F4-CBC21EE11410}" sibTransId="{161EC726-6408-4329-BE16-5D12A38DB740}"/>
    <dgm:cxn modelId="{F9822F72-287A-4127-8C49-6E4C399781BD}" type="presOf" srcId="{5C600DAC-9098-4216-96D9-F0B9F500293D}" destId="{80E96E7B-1DE2-4F76-ABFF-674DE0657F65}" srcOrd="0" destOrd="0" presId="urn:microsoft.com/office/officeart/2009/3/layout/StepUpProcess"/>
    <dgm:cxn modelId="{CD100999-3E2E-4BA3-A0AF-E4FA637913E0}" srcId="{C84A1C00-FEBD-4619-974C-078FA94C1140}" destId="{5C600DAC-9098-4216-96D9-F0B9F500293D}" srcOrd="0" destOrd="0" parTransId="{CA20FE8F-3584-4869-A80C-C1A54907D29B}" sibTransId="{5C680DAB-3A52-41DB-B6BE-2EB48C5CD158}"/>
    <dgm:cxn modelId="{E560049D-AF31-4589-85EA-59714ABBA74A}" type="presOf" srcId="{9DA4F6E4-5B74-4DE9-88C1-E447A1AF52D7}" destId="{F818594D-7F7A-4E85-B75F-683B3E7F3936}" srcOrd="0" destOrd="0" presId="urn:microsoft.com/office/officeart/2009/3/layout/StepUpProcess"/>
    <dgm:cxn modelId="{E831BEE6-4993-4DCC-BD48-B829869B4E5A}" type="presOf" srcId="{C84A1C00-FEBD-4619-974C-078FA94C1140}" destId="{D692FB75-6612-405B-8BB8-639F5858AA8E}" srcOrd="0" destOrd="0" presId="urn:microsoft.com/office/officeart/2009/3/layout/StepUpProcess"/>
    <dgm:cxn modelId="{287D28E9-93DA-4CD9-8D37-7CAD63702DD2}" type="presOf" srcId="{5928AEF6-06A2-4309-A207-6D074D310614}" destId="{75BDA9EA-EA55-43CE-B224-1DE82901F511}" srcOrd="0" destOrd="0" presId="urn:microsoft.com/office/officeart/2009/3/layout/StepUpProcess"/>
    <dgm:cxn modelId="{4D85DDE9-7C90-430F-9952-CDB7F880CA05}" srcId="{C84A1C00-FEBD-4619-974C-078FA94C1140}" destId="{5928AEF6-06A2-4309-A207-6D074D310614}" srcOrd="1" destOrd="0" parTransId="{B8CAFD78-5063-480A-926A-98CCA55B5963}" sibTransId="{BDF8688A-430E-4A0B-8751-B84BC0037B0C}"/>
    <dgm:cxn modelId="{E67DC219-0EA4-4F42-990C-3EFB014D51A0}" type="presParOf" srcId="{D692FB75-6612-405B-8BB8-639F5858AA8E}" destId="{6A73ACA4-6153-4AE6-8C22-B8AC5681A024}" srcOrd="0" destOrd="0" presId="urn:microsoft.com/office/officeart/2009/3/layout/StepUpProcess"/>
    <dgm:cxn modelId="{02F6185A-34BD-4A45-B852-CDCEB449CBEA}" type="presParOf" srcId="{6A73ACA4-6153-4AE6-8C22-B8AC5681A024}" destId="{9DD2567F-D129-4B3E-8D76-1655288D9EF2}" srcOrd="0" destOrd="0" presId="urn:microsoft.com/office/officeart/2009/3/layout/StepUpProcess"/>
    <dgm:cxn modelId="{6F0878FE-8001-4CA9-BF2A-780E01F23FA3}" type="presParOf" srcId="{6A73ACA4-6153-4AE6-8C22-B8AC5681A024}" destId="{80E96E7B-1DE2-4F76-ABFF-674DE0657F65}" srcOrd="1" destOrd="0" presId="urn:microsoft.com/office/officeart/2009/3/layout/StepUpProcess"/>
    <dgm:cxn modelId="{BBEBDAA6-EA81-4A4F-8236-D82FD49EA976}" type="presParOf" srcId="{6A73ACA4-6153-4AE6-8C22-B8AC5681A024}" destId="{3344A1B5-981E-432F-86C2-1C653D71373F}" srcOrd="2" destOrd="0" presId="urn:microsoft.com/office/officeart/2009/3/layout/StepUpProcess"/>
    <dgm:cxn modelId="{3DFEDFF3-A21F-4634-A535-71E5931E8F7B}" type="presParOf" srcId="{D692FB75-6612-405B-8BB8-639F5858AA8E}" destId="{FD3C2B45-0212-478F-946B-B767BD035CF8}" srcOrd="1" destOrd="0" presId="urn:microsoft.com/office/officeart/2009/3/layout/StepUpProcess"/>
    <dgm:cxn modelId="{62E30E6B-D173-47BF-8FC8-D334487FD651}" type="presParOf" srcId="{FD3C2B45-0212-478F-946B-B767BD035CF8}" destId="{3CE3EA62-1AD0-4779-8286-9F4F8A5B301B}" srcOrd="0" destOrd="0" presId="urn:microsoft.com/office/officeart/2009/3/layout/StepUpProcess"/>
    <dgm:cxn modelId="{9E3BAA4F-A698-430E-909A-6BFC4821403B}" type="presParOf" srcId="{D692FB75-6612-405B-8BB8-639F5858AA8E}" destId="{4C3D0662-F2CA-416C-8A9B-80F17BD59F6F}" srcOrd="2" destOrd="0" presId="urn:microsoft.com/office/officeart/2009/3/layout/StepUpProcess"/>
    <dgm:cxn modelId="{423B74C3-02FB-4F23-80DF-7E7ABAC897CE}" type="presParOf" srcId="{4C3D0662-F2CA-416C-8A9B-80F17BD59F6F}" destId="{E04DF286-0794-42D2-AB10-83F919F5B515}" srcOrd="0" destOrd="0" presId="urn:microsoft.com/office/officeart/2009/3/layout/StepUpProcess"/>
    <dgm:cxn modelId="{65D28D3B-B78A-4588-9B27-72886366347C}" type="presParOf" srcId="{4C3D0662-F2CA-416C-8A9B-80F17BD59F6F}" destId="{75BDA9EA-EA55-43CE-B224-1DE82901F511}" srcOrd="1" destOrd="0" presId="urn:microsoft.com/office/officeart/2009/3/layout/StepUpProcess"/>
    <dgm:cxn modelId="{7DE40070-A92D-4E9E-9E96-DE209B37B8A6}" type="presParOf" srcId="{4C3D0662-F2CA-416C-8A9B-80F17BD59F6F}" destId="{323727CF-EEEF-41FB-8A3B-48A5465CC383}" srcOrd="2" destOrd="0" presId="urn:microsoft.com/office/officeart/2009/3/layout/StepUpProcess"/>
    <dgm:cxn modelId="{120A4346-F662-4217-AE24-A12BC186E094}" type="presParOf" srcId="{D692FB75-6612-405B-8BB8-639F5858AA8E}" destId="{F05E8B45-6DFD-49A6-B5AD-147026CC6F3B}" srcOrd="3" destOrd="0" presId="urn:microsoft.com/office/officeart/2009/3/layout/StepUpProcess"/>
    <dgm:cxn modelId="{B552AEF0-CABE-4725-8D06-066BBF4872A1}" type="presParOf" srcId="{F05E8B45-6DFD-49A6-B5AD-147026CC6F3B}" destId="{E7AF0E70-90BF-4E8B-9063-E2749F059A57}" srcOrd="0" destOrd="0" presId="urn:microsoft.com/office/officeart/2009/3/layout/StepUpProcess"/>
    <dgm:cxn modelId="{001904F5-3154-438D-92A1-04A97FA5F46A}" type="presParOf" srcId="{D692FB75-6612-405B-8BB8-639F5858AA8E}" destId="{46F04155-5E19-4A5B-A9F0-BF0845CDA4DC}" srcOrd="4" destOrd="0" presId="urn:microsoft.com/office/officeart/2009/3/layout/StepUpProcess"/>
    <dgm:cxn modelId="{0C885FF3-4551-48AE-AB49-98D33B441176}" type="presParOf" srcId="{46F04155-5E19-4A5B-A9F0-BF0845CDA4DC}" destId="{162CBD61-6551-4F8C-B262-0196830E74F6}" srcOrd="0" destOrd="0" presId="urn:microsoft.com/office/officeart/2009/3/layout/StepUpProcess"/>
    <dgm:cxn modelId="{5BA306BC-4CDD-4F57-98B6-8516253904E1}" type="presParOf" srcId="{46F04155-5E19-4A5B-A9F0-BF0845CDA4DC}" destId="{C9615107-A964-4D17-AA95-9C0C5F8905F8}" srcOrd="1" destOrd="0" presId="urn:microsoft.com/office/officeart/2009/3/layout/StepUpProcess"/>
    <dgm:cxn modelId="{15A9E2C7-84EF-4690-B45B-F3DBD020A2F7}" type="presParOf" srcId="{46F04155-5E19-4A5B-A9F0-BF0845CDA4DC}" destId="{5A2DEC75-BC76-42FE-958E-4C168646D6F9}" srcOrd="2" destOrd="0" presId="urn:microsoft.com/office/officeart/2009/3/layout/StepUpProcess"/>
    <dgm:cxn modelId="{126AE27A-E636-4D27-8B84-607F8222C501}" type="presParOf" srcId="{D692FB75-6612-405B-8BB8-639F5858AA8E}" destId="{D719F4CA-7608-4575-9B8D-010A33229F90}" srcOrd="5" destOrd="0" presId="urn:microsoft.com/office/officeart/2009/3/layout/StepUpProcess"/>
    <dgm:cxn modelId="{682EC75B-BEA3-4754-8E1D-FCE7E6E847EE}" type="presParOf" srcId="{D719F4CA-7608-4575-9B8D-010A33229F90}" destId="{C46B46D2-526C-4DC3-A1B1-7298C681A152}" srcOrd="0" destOrd="0" presId="urn:microsoft.com/office/officeart/2009/3/layout/StepUpProcess"/>
    <dgm:cxn modelId="{35A4A9FE-DC2C-4EB9-8D07-EDD2B60424F3}" type="presParOf" srcId="{D692FB75-6612-405B-8BB8-639F5858AA8E}" destId="{83579431-B1CF-4C39-9651-34B900A0DA54}" srcOrd="6" destOrd="0" presId="urn:microsoft.com/office/officeart/2009/3/layout/StepUpProcess"/>
    <dgm:cxn modelId="{75E25FDE-F9E6-412F-B8F7-88B9D945A601}" type="presParOf" srcId="{83579431-B1CF-4C39-9651-34B900A0DA54}" destId="{7A980E95-2200-4F44-AC8A-BD066F19BE42}" srcOrd="0" destOrd="0" presId="urn:microsoft.com/office/officeart/2009/3/layout/StepUpProcess"/>
    <dgm:cxn modelId="{526C094F-3DA5-4CA3-B584-039D85C7960C}" type="presParOf" srcId="{83579431-B1CF-4C39-9651-34B900A0DA54}" destId="{F818594D-7F7A-4E85-B75F-683B3E7F3936}"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2567F-D129-4B3E-8D76-1655288D9EF2}">
      <dsp:nvSpPr>
        <dsp:cNvPr id="0" name=""/>
        <dsp:cNvSpPr/>
      </dsp:nvSpPr>
      <dsp:spPr>
        <a:xfrm rot="5400000">
          <a:off x="2105858" y="915172"/>
          <a:ext cx="884937" cy="1472516"/>
        </a:xfrm>
        <a:prstGeom prst="corner">
          <a:avLst>
            <a:gd name="adj1" fmla="val 16120"/>
            <a:gd name="adj2" fmla="val 161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E96E7B-1DE2-4F76-ABFF-674DE0657F65}">
      <dsp:nvSpPr>
        <dsp:cNvPr id="0" name=""/>
        <dsp:cNvSpPr/>
      </dsp:nvSpPr>
      <dsp:spPr>
        <a:xfrm>
          <a:off x="1958140" y="1355137"/>
          <a:ext cx="1329396" cy="1165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dirty="0">
              <a:latin typeface="Calibri" panose="020F0502020204030204" pitchFamily="34" charset="0"/>
              <a:cs typeface="Calibri" panose="020F0502020204030204" pitchFamily="34" charset="0"/>
            </a:rPr>
            <a:t>194673 Rows × 38 columns </a:t>
          </a:r>
        </a:p>
      </dsp:txBody>
      <dsp:txXfrm>
        <a:off x="1958140" y="1355137"/>
        <a:ext cx="1329396" cy="1165293"/>
      </dsp:txXfrm>
    </dsp:sp>
    <dsp:sp modelId="{3344A1B5-981E-432F-86C2-1C653D71373F}">
      <dsp:nvSpPr>
        <dsp:cNvPr id="0" name=""/>
        <dsp:cNvSpPr/>
      </dsp:nvSpPr>
      <dsp:spPr>
        <a:xfrm>
          <a:off x="3036706" y="806764"/>
          <a:ext cx="250829" cy="250829"/>
        </a:xfrm>
        <a:prstGeom prst="triangle">
          <a:avLst>
            <a:gd name="adj" fmla="val 10000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4DF286-0794-42D2-AB10-83F919F5B515}">
      <dsp:nvSpPr>
        <dsp:cNvPr id="0" name=""/>
        <dsp:cNvSpPr/>
      </dsp:nvSpPr>
      <dsp:spPr>
        <a:xfrm rot="5400000">
          <a:off x="3733299" y="512460"/>
          <a:ext cx="884937" cy="1472516"/>
        </a:xfrm>
        <a:prstGeom prst="corner">
          <a:avLst>
            <a:gd name="adj1" fmla="val 16120"/>
            <a:gd name="adj2" fmla="val 161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BDA9EA-EA55-43CE-B224-1DE82901F511}">
      <dsp:nvSpPr>
        <dsp:cNvPr id="0" name=""/>
        <dsp:cNvSpPr/>
      </dsp:nvSpPr>
      <dsp:spPr>
        <a:xfrm>
          <a:off x="3585580" y="952425"/>
          <a:ext cx="1329396" cy="1165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dirty="0">
              <a:latin typeface="Calibri" panose="020F0502020204030204" pitchFamily="34" charset="0"/>
              <a:cs typeface="Calibri" panose="020F0502020204030204" pitchFamily="34" charset="0"/>
            </a:rPr>
            <a:t>Dropping Columns with maximum Null Values</a:t>
          </a:r>
        </a:p>
      </dsp:txBody>
      <dsp:txXfrm>
        <a:off x="3585580" y="952425"/>
        <a:ext cx="1329396" cy="1165293"/>
      </dsp:txXfrm>
    </dsp:sp>
    <dsp:sp modelId="{323727CF-EEEF-41FB-8A3B-48A5465CC383}">
      <dsp:nvSpPr>
        <dsp:cNvPr id="0" name=""/>
        <dsp:cNvSpPr/>
      </dsp:nvSpPr>
      <dsp:spPr>
        <a:xfrm>
          <a:off x="4664147" y="404052"/>
          <a:ext cx="250829" cy="250829"/>
        </a:xfrm>
        <a:prstGeom prst="triangle">
          <a:avLst>
            <a:gd name="adj" fmla="val 10000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2CBD61-6551-4F8C-B262-0196830E74F6}">
      <dsp:nvSpPr>
        <dsp:cNvPr id="0" name=""/>
        <dsp:cNvSpPr/>
      </dsp:nvSpPr>
      <dsp:spPr>
        <a:xfrm rot="5400000">
          <a:off x="5360740" y="109748"/>
          <a:ext cx="884937" cy="1472516"/>
        </a:xfrm>
        <a:prstGeom prst="corner">
          <a:avLst>
            <a:gd name="adj1" fmla="val 16120"/>
            <a:gd name="adj2" fmla="val 161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615107-A964-4D17-AA95-9C0C5F8905F8}">
      <dsp:nvSpPr>
        <dsp:cNvPr id="0" name=""/>
        <dsp:cNvSpPr/>
      </dsp:nvSpPr>
      <dsp:spPr>
        <a:xfrm>
          <a:off x="5213021" y="549714"/>
          <a:ext cx="1329396" cy="1165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dirty="0">
              <a:latin typeface="Calibri" panose="020F0502020204030204" pitchFamily="34" charset="0"/>
              <a:cs typeface="Calibri" panose="020F0502020204030204" pitchFamily="34" charset="0"/>
            </a:rPr>
            <a:t>Normalizing The values by Max-Min function</a:t>
          </a:r>
        </a:p>
      </dsp:txBody>
      <dsp:txXfrm>
        <a:off x="5213021" y="549714"/>
        <a:ext cx="1329396" cy="1165293"/>
      </dsp:txXfrm>
    </dsp:sp>
    <dsp:sp modelId="{5A2DEC75-BC76-42FE-958E-4C168646D6F9}">
      <dsp:nvSpPr>
        <dsp:cNvPr id="0" name=""/>
        <dsp:cNvSpPr/>
      </dsp:nvSpPr>
      <dsp:spPr>
        <a:xfrm>
          <a:off x="6291588" y="1340"/>
          <a:ext cx="250829" cy="250829"/>
        </a:xfrm>
        <a:prstGeom prst="triangle">
          <a:avLst>
            <a:gd name="adj" fmla="val 10000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980E95-2200-4F44-AC8A-BD066F19BE42}">
      <dsp:nvSpPr>
        <dsp:cNvPr id="0" name=""/>
        <dsp:cNvSpPr/>
      </dsp:nvSpPr>
      <dsp:spPr>
        <a:xfrm rot="5400000">
          <a:off x="6988180" y="-292963"/>
          <a:ext cx="884937" cy="1472516"/>
        </a:xfrm>
        <a:prstGeom prst="corner">
          <a:avLst>
            <a:gd name="adj1" fmla="val 16120"/>
            <a:gd name="adj2" fmla="val 161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18594D-7F7A-4E85-B75F-683B3E7F3936}">
      <dsp:nvSpPr>
        <dsp:cNvPr id="0" name=""/>
        <dsp:cNvSpPr/>
      </dsp:nvSpPr>
      <dsp:spPr>
        <a:xfrm>
          <a:off x="6840462" y="147002"/>
          <a:ext cx="1329396" cy="1165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dirty="0">
              <a:latin typeface="Calibri" panose="020F0502020204030204" pitchFamily="34" charset="0"/>
              <a:cs typeface="Calibri" panose="020F0502020204030204" pitchFamily="34" charset="0"/>
            </a:rPr>
            <a:t>Creating Desired Dataset</a:t>
          </a:r>
        </a:p>
      </dsp:txBody>
      <dsp:txXfrm>
        <a:off x="6840462" y="147002"/>
        <a:ext cx="1329396" cy="1165293"/>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1FC97A-5C79-4C87-932E-BF0EE5CF2BD3}" type="datetimeFigureOut">
              <a:rPr lang="en-IN" smtClean="0"/>
              <a:t>28-08-2020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A1C1AD3-FE06-4DF5-96FE-26C7B1EA6CC6}" type="slidenum">
              <a:rPr lang="en-IN" smtClean="0"/>
              <a:t>‹#›</a:t>
            </a:fld>
            <a:endParaRPr lang="en-IN"/>
          </a:p>
        </p:txBody>
      </p:sp>
    </p:spTree>
    <p:extLst>
      <p:ext uri="{BB962C8B-B14F-4D97-AF65-F5344CB8AC3E}">
        <p14:creationId xmlns:p14="http://schemas.microsoft.com/office/powerpoint/2010/main" val="42030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1FC97A-5C79-4C87-932E-BF0EE5CF2BD3}" type="datetimeFigureOut">
              <a:rPr lang="en-IN" smtClean="0"/>
              <a:t>28-08-2020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A1C1AD3-FE06-4DF5-96FE-26C7B1EA6CC6}" type="slidenum">
              <a:rPr lang="en-IN" smtClean="0"/>
              <a:t>‹#›</a:t>
            </a:fld>
            <a:endParaRPr lang="en-IN"/>
          </a:p>
        </p:txBody>
      </p:sp>
    </p:spTree>
    <p:extLst>
      <p:ext uri="{BB962C8B-B14F-4D97-AF65-F5344CB8AC3E}">
        <p14:creationId xmlns:p14="http://schemas.microsoft.com/office/powerpoint/2010/main" val="3524607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1FC97A-5C79-4C87-932E-BF0EE5CF2BD3}" type="datetimeFigureOut">
              <a:rPr lang="en-IN" smtClean="0"/>
              <a:t>28-08-2020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A1C1AD3-FE06-4DF5-96FE-26C7B1EA6CC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7833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1FC97A-5C79-4C87-932E-BF0EE5CF2BD3}" type="datetimeFigureOut">
              <a:rPr lang="en-IN" smtClean="0"/>
              <a:t>28-08-2020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1C1AD3-FE06-4DF5-96FE-26C7B1EA6CC6}" type="slidenum">
              <a:rPr lang="en-IN" smtClean="0"/>
              <a:t>‹#›</a:t>
            </a:fld>
            <a:endParaRPr lang="en-IN"/>
          </a:p>
        </p:txBody>
      </p:sp>
    </p:spTree>
    <p:extLst>
      <p:ext uri="{BB962C8B-B14F-4D97-AF65-F5344CB8AC3E}">
        <p14:creationId xmlns:p14="http://schemas.microsoft.com/office/powerpoint/2010/main" val="1653125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1FC97A-5C79-4C87-932E-BF0EE5CF2BD3}" type="datetimeFigureOut">
              <a:rPr lang="en-IN" smtClean="0"/>
              <a:t>28-08-2020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1C1AD3-FE06-4DF5-96FE-26C7B1EA6CC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14477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1FC97A-5C79-4C87-932E-BF0EE5CF2BD3}" type="datetimeFigureOut">
              <a:rPr lang="en-IN" smtClean="0"/>
              <a:t>28-08-2020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1C1AD3-FE06-4DF5-96FE-26C7B1EA6CC6}" type="slidenum">
              <a:rPr lang="en-IN" smtClean="0"/>
              <a:t>‹#›</a:t>
            </a:fld>
            <a:endParaRPr lang="en-IN"/>
          </a:p>
        </p:txBody>
      </p:sp>
    </p:spTree>
    <p:extLst>
      <p:ext uri="{BB962C8B-B14F-4D97-AF65-F5344CB8AC3E}">
        <p14:creationId xmlns:p14="http://schemas.microsoft.com/office/powerpoint/2010/main" val="2134829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1FC97A-5C79-4C87-932E-BF0EE5CF2BD3}" type="datetimeFigureOut">
              <a:rPr lang="en-IN" smtClean="0"/>
              <a:t>28-08-2020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A1C1AD3-FE06-4DF5-96FE-26C7B1EA6CC6}" type="slidenum">
              <a:rPr lang="en-IN" smtClean="0"/>
              <a:t>‹#›</a:t>
            </a:fld>
            <a:endParaRPr lang="en-IN"/>
          </a:p>
        </p:txBody>
      </p:sp>
    </p:spTree>
    <p:extLst>
      <p:ext uri="{BB962C8B-B14F-4D97-AF65-F5344CB8AC3E}">
        <p14:creationId xmlns:p14="http://schemas.microsoft.com/office/powerpoint/2010/main" val="1001235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1FC97A-5C79-4C87-932E-BF0EE5CF2BD3}" type="datetimeFigureOut">
              <a:rPr lang="en-IN" smtClean="0"/>
              <a:t>28-08-2020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A1C1AD3-FE06-4DF5-96FE-26C7B1EA6CC6}" type="slidenum">
              <a:rPr lang="en-IN" smtClean="0"/>
              <a:t>‹#›</a:t>
            </a:fld>
            <a:endParaRPr lang="en-IN"/>
          </a:p>
        </p:txBody>
      </p:sp>
    </p:spTree>
    <p:extLst>
      <p:ext uri="{BB962C8B-B14F-4D97-AF65-F5344CB8AC3E}">
        <p14:creationId xmlns:p14="http://schemas.microsoft.com/office/powerpoint/2010/main" val="268788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1FC97A-5C79-4C87-932E-BF0EE5CF2BD3}" type="datetimeFigureOut">
              <a:rPr lang="en-IN" smtClean="0"/>
              <a:t>28-08-2020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A1C1AD3-FE06-4DF5-96FE-26C7B1EA6CC6}" type="slidenum">
              <a:rPr lang="en-IN" smtClean="0"/>
              <a:t>‹#›</a:t>
            </a:fld>
            <a:endParaRPr lang="en-IN"/>
          </a:p>
        </p:txBody>
      </p:sp>
    </p:spTree>
    <p:extLst>
      <p:ext uri="{BB962C8B-B14F-4D97-AF65-F5344CB8AC3E}">
        <p14:creationId xmlns:p14="http://schemas.microsoft.com/office/powerpoint/2010/main" val="3887121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1FC97A-5C79-4C87-932E-BF0EE5CF2BD3}" type="datetimeFigureOut">
              <a:rPr lang="en-IN" smtClean="0"/>
              <a:t>28-08-2020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A1C1AD3-FE06-4DF5-96FE-26C7B1EA6CC6}" type="slidenum">
              <a:rPr lang="en-IN" smtClean="0"/>
              <a:t>‹#›</a:t>
            </a:fld>
            <a:endParaRPr lang="en-IN"/>
          </a:p>
        </p:txBody>
      </p:sp>
    </p:spTree>
    <p:extLst>
      <p:ext uri="{BB962C8B-B14F-4D97-AF65-F5344CB8AC3E}">
        <p14:creationId xmlns:p14="http://schemas.microsoft.com/office/powerpoint/2010/main" val="2022709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1FC97A-5C79-4C87-932E-BF0EE5CF2BD3}" type="datetimeFigureOut">
              <a:rPr lang="en-IN" smtClean="0"/>
              <a:t>28-08-2020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A1C1AD3-FE06-4DF5-96FE-26C7B1EA6CC6}" type="slidenum">
              <a:rPr lang="en-IN" smtClean="0"/>
              <a:t>‹#›</a:t>
            </a:fld>
            <a:endParaRPr lang="en-IN"/>
          </a:p>
        </p:txBody>
      </p:sp>
    </p:spTree>
    <p:extLst>
      <p:ext uri="{BB962C8B-B14F-4D97-AF65-F5344CB8AC3E}">
        <p14:creationId xmlns:p14="http://schemas.microsoft.com/office/powerpoint/2010/main" val="355545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1FC97A-5C79-4C87-932E-BF0EE5CF2BD3}" type="datetimeFigureOut">
              <a:rPr lang="en-IN" smtClean="0"/>
              <a:t>28-08-2020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A1C1AD3-FE06-4DF5-96FE-26C7B1EA6CC6}" type="slidenum">
              <a:rPr lang="en-IN" smtClean="0"/>
              <a:t>‹#›</a:t>
            </a:fld>
            <a:endParaRPr lang="en-IN"/>
          </a:p>
        </p:txBody>
      </p:sp>
    </p:spTree>
    <p:extLst>
      <p:ext uri="{BB962C8B-B14F-4D97-AF65-F5344CB8AC3E}">
        <p14:creationId xmlns:p14="http://schemas.microsoft.com/office/powerpoint/2010/main" val="2592690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1FC97A-5C79-4C87-932E-BF0EE5CF2BD3}" type="datetimeFigureOut">
              <a:rPr lang="en-IN" smtClean="0"/>
              <a:t>28-08-2020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A1C1AD3-FE06-4DF5-96FE-26C7B1EA6CC6}" type="slidenum">
              <a:rPr lang="en-IN" smtClean="0"/>
              <a:t>‹#›</a:t>
            </a:fld>
            <a:endParaRPr lang="en-IN"/>
          </a:p>
        </p:txBody>
      </p:sp>
    </p:spTree>
    <p:extLst>
      <p:ext uri="{BB962C8B-B14F-4D97-AF65-F5344CB8AC3E}">
        <p14:creationId xmlns:p14="http://schemas.microsoft.com/office/powerpoint/2010/main" val="3233765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1FC97A-5C79-4C87-932E-BF0EE5CF2BD3}" type="datetimeFigureOut">
              <a:rPr lang="en-IN" smtClean="0"/>
              <a:t>28-08-2020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A1C1AD3-FE06-4DF5-96FE-26C7B1EA6CC6}" type="slidenum">
              <a:rPr lang="en-IN" smtClean="0"/>
              <a:t>‹#›</a:t>
            </a:fld>
            <a:endParaRPr lang="en-IN"/>
          </a:p>
        </p:txBody>
      </p:sp>
    </p:spTree>
    <p:extLst>
      <p:ext uri="{BB962C8B-B14F-4D97-AF65-F5344CB8AC3E}">
        <p14:creationId xmlns:p14="http://schemas.microsoft.com/office/powerpoint/2010/main" val="3082869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1FC97A-5C79-4C87-932E-BF0EE5CF2BD3}" type="datetimeFigureOut">
              <a:rPr lang="en-IN" smtClean="0"/>
              <a:t>28-08-2020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A1C1AD3-FE06-4DF5-96FE-26C7B1EA6CC6}" type="slidenum">
              <a:rPr lang="en-IN" smtClean="0"/>
              <a:t>‹#›</a:t>
            </a:fld>
            <a:endParaRPr lang="en-IN"/>
          </a:p>
        </p:txBody>
      </p:sp>
    </p:spTree>
    <p:extLst>
      <p:ext uri="{BB962C8B-B14F-4D97-AF65-F5344CB8AC3E}">
        <p14:creationId xmlns:p14="http://schemas.microsoft.com/office/powerpoint/2010/main" val="3494659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1FC97A-5C79-4C87-932E-BF0EE5CF2BD3}" type="datetimeFigureOut">
              <a:rPr lang="en-IN" smtClean="0"/>
              <a:t>28-08-2020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1C1AD3-FE06-4DF5-96FE-26C7B1EA6CC6}" type="slidenum">
              <a:rPr lang="en-IN" smtClean="0"/>
              <a:t>‹#›</a:t>
            </a:fld>
            <a:endParaRPr lang="en-IN"/>
          </a:p>
        </p:txBody>
      </p:sp>
    </p:spTree>
    <p:extLst>
      <p:ext uri="{BB962C8B-B14F-4D97-AF65-F5344CB8AC3E}">
        <p14:creationId xmlns:p14="http://schemas.microsoft.com/office/powerpoint/2010/main" val="408656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1FC97A-5C79-4C87-932E-BF0EE5CF2BD3}" type="datetimeFigureOut">
              <a:rPr lang="en-IN" smtClean="0"/>
              <a:t>28-08-2020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A1C1AD3-FE06-4DF5-96FE-26C7B1EA6CC6}" type="slidenum">
              <a:rPr lang="en-IN" smtClean="0"/>
              <a:t>‹#›</a:t>
            </a:fld>
            <a:endParaRPr lang="en-IN"/>
          </a:p>
        </p:txBody>
      </p:sp>
    </p:spTree>
    <p:extLst>
      <p:ext uri="{BB962C8B-B14F-4D97-AF65-F5344CB8AC3E}">
        <p14:creationId xmlns:p14="http://schemas.microsoft.com/office/powerpoint/2010/main" val="3300099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420D8-519C-4066-8143-AB638EAFEB83}"/>
              </a:ext>
            </a:extLst>
          </p:cNvPr>
          <p:cNvSpPr>
            <a:spLocks noGrp="1"/>
          </p:cNvSpPr>
          <p:nvPr>
            <p:ph type="ctrTitle"/>
          </p:nvPr>
        </p:nvSpPr>
        <p:spPr/>
        <p:txBody>
          <a:bodyPr/>
          <a:lstStyle/>
          <a:p>
            <a:r>
              <a:rPr lang="en-US" dirty="0">
                <a:latin typeface="Bahnschrift SemiCondensed" panose="020B0502040204020203" pitchFamily="34" charset="0"/>
              </a:rPr>
              <a:t>Predicting Accident Severity in Seattle</a:t>
            </a:r>
            <a:endParaRPr lang="en-IN" dirty="0">
              <a:latin typeface="Bahnschrift SemiCondensed" panose="020B0502040204020203" pitchFamily="34" charset="0"/>
            </a:endParaRPr>
          </a:p>
        </p:txBody>
      </p:sp>
      <p:sp>
        <p:nvSpPr>
          <p:cNvPr id="3" name="Subtitle 2">
            <a:extLst>
              <a:ext uri="{FF2B5EF4-FFF2-40B4-BE49-F238E27FC236}">
                <a16:creationId xmlns:a16="http://schemas.microsoft.com/office/drawing/2014/main" id="{486CA2B0-A394-49DE-B01C-A553C8C0AA62}"/>
              </a:ext>
            </a:extLst>
          </p:cNvPr>
          <p:cNvSpPr>
            <a:spLocks noGrp="1"/>
          </p:cNvSpPr>
          <p:nvPr>
            <p:ph type="subTitle" idx="1"/>
          </p:nvPr>
        </p:nvSpPr>
        <p:spPr/>
        <p:txBody>
          <a:bodyPr/>
          <a:lstStyle/>
          <a:p>
            <a:pPr algn="r"/>
            <a:r>
              <a:rPr lang="en-IN" dirty="0">
                <a:latin typeface="Bahnschrift SemiCondensed" panose="020B0502040204020203" pitchFamily="34" charset="0"/>
              </a:rPr>
              <a:t>By - Kapil Warghane</a:t>
            </a:r>
          </a:p>
          <a:p>
            <a:endParaRPr lang="en-IN" dirty="0"/>
          </a:p>
        </p:txBody>
      </p:sp>
    </p:spTree>
    <p:extLst>
      <p:ext uri="{BB962C8B-B14F-4D97-AF65-F5344CB8AC3E}">
        <p14:creationId xmlns:p14="http://schemas.microsoft.com/office/powerpoint/2010/main" val="3334161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45A8C6-923F-4B0C-840F-43E0D6F60943}"/>
              </a:ext>
            </a:extLst>
          </p:cNvPr>
          <p:cNvSpPr txBox="1"/>
          <p:nvPr/>
        </p:nvSpPr>
        <p:spPr>
          <a:xfrm>
            <a:off x="1926453" y="603682"/>
            <a:ext cx="9765437" cy="5016758"/>
          </a:xfrm>
          <a:prstGeom prst="rect">
            <a:avLst/>
          </a:prstGeom>
          <a:noFill/>
        </p:spPr>
        <p:txBody>
          <a:bodyPr wrap="square" rtlCol="0">
            <a:spAutoFit/>
          </a:bodyPr>
          <a:lstStyle/>
          <a:p>
            <a:r>
              <a:rPr lang="en-IN" sz="4000" dirty="0">
                <a:latin typeface="Bahnschrift SemiCondensed" panose="020B0502040204020203" pitchFamily="34" charset="0"/>
              </a:rPr>
              <a:t>Contents</a:t>
            </a:r>
          </a:p>
          <a:p>
            <a:endParaRPr lang="en-IN" sz="4000" dirty="0">
              <a:latin typeface="Bahnschrift SemiCondensed" panose="020B0502040204020203" pitchFamily="34" charset="0"/>
            </a:endParaRPr>
          </a:p>
          <a:p>
            <a:r>
              <a:rPr lang="en-IN" sz="4000" dirty="0">
                <a:latin typeface="Bahnschrift SemiCondensed" panose="020B0502040204020203" pitchFamily="34" charset="0"/>
              </a:rPr>
              <a:t>1 Introduction</a:t>
            </a:r>
          </a:p>
          <a:p>
            <a:r>
              <a:rPr lang="en-IN" sz="4000" dirty="0">
                <a:latin typeface="Bahnschrift SemiCondensed" panose="020B0502040204020203" pitchFamily="34" charset="0"/>
              </a:rPr>
              <a:t>2 Data Selection and Cleaning</a:t>
            </a:r>
          </a:p>
          <a:p>
            <a:r>
              <a:rPr lang="en-IN" sz="4000" dirty="0">
                <a:latin typeface="Bahnschrift SemiCondensed" panose="020B0502040204020203" pitchFamily="34" charset="0"/>
              </a:rPr>
              <a:t>3 </a:t>
            </a:r>
            <a:r>
              <a:rPr lang="en-IN" sz="4000" dirty="0">
                <a:effectLst/>
                <a:latin typeface="Bahnschrift SemiCondensed" panose="020B0502040204020203" pitchFamily="34" charset="0"/>
                <a:ea typeface="Calibri" panose="020F0502020204030204" pitchFamily="34" charset="0"/>
                <a:cs typeface="Times New Roman" panose="02020603050405020304" pitchFamily="18" charset="0"/>
              </a:rPr>
              <a:t>Exploratory Data Analysis</a:t>
            </a:r>
          </a:p>
          <a:p>
            <a:r>
              <a:rPr lang="en-IN" sz="4000" dirty="0">
                <a:latin typeface="Bahnschrift SemiCondensed" panose="020B0502040204020203" pitchFamily="34" charset="0"/>
                <a:cs typeface="Times New Roman" panose="02020603050405020304" pitchFamily="18" charset="0"/>
              </a:rPr>
              <a:t>4 Methodology and Data Visualisation </a:t>
            </a:r>
          </a:p>
          <a:p>
            <a:r>
              <a:rPr lang="en-IN" sz="4000" dirty="0">
                <a:latin typeface="Bahnschrift SemiCondensed" panose="020B0502040204020203" pitchFamily="34" charset="0"/>
                <a:cs typeface="Times New Roman" panose="02020603050405020304" pitchFamily="18" charset="0"/>
              </a:rPr>
              <a:t>5 Results</a:t>
            </a:r>
          </a:p>
          <a:p>
            <a:r>
              <a:rPr lang="en-IN" sz="4000" dirty="0">
                <a:latin typeface="Bahnschrift SemiCondensed" panose="020B0502040204020203" pitchFamily="34" charset="0"/>
                <a:cs typeface="Times New Roman" panose="02020603050405020304" pitchFamily="18" charset="0"/>
              </a:rPr>
              <a:t>6 Conclusion </a:t>
            </a:r>
          </a:p>
        </p:txBody>
      </p:sp>
    </p:spTree>
    <p:extLst>
      <p:ext uri="{BB962C8B-B14F-4D97-AF65-F5344CB8AC3E}">
        <p14:creationId xmlns:p14="http://schemas.microsoft.com/office/powerpoint/2010/main" val="3898975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AA7CFD-5604-47CB-AF64-2469B8A8FA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5716" y="275207"/>
            <a:ext cx="3755254" cy="6134470"/>
          </a:xfrm>
          <a:prstGeom prst="rect">
            <a:avLst/>
          </a:prstGeom>
        </p:spPr>
      </p:pic>
      <p:sp>
        <p:nvSpPr>
          <p:cNvPr id="7" name="TextBox 6">
            <a:extLst>
              <a:ext uri="{FF2B5EF4-FFF2-40B4-BE49-F238E27FC236}">
                <a16:creationId xmlns:a16="http://schemas.microsoft.com/office/drawing/2014/main" id="{F46795A8-B31A-4DC6-B84E-98533C4DF00F}"/>
              </a:ext>
            </a:extLst>
          </p:cNvPr>
          <p:cNvSpPr txBox="1"/>
          <p:nvPr/>
        </p:nvSpPr>
        <p:spPr>
          <a:xfrm>
            <a:off x="2166151" y="399495"/>
            <a:ext cx="4953740" cy="7448193"/>
          </a:xfrm>
          <a:prstGeom prst="rect">
            <a:avLst/>
          </a:prstGeom>
          <a:noFill/>
        </p:spPr>
        <p:txBody>
          <a:bodyPr wrap="square" rtlCol="0">
            <a:spAutoFit/>
          </a:bodyPr>
          <a:lstStyle/>
          <a:p>
            <a:pPr algn="ctr"/>
            <a:r>
              <a:rPr lang="en-IN" sz="2800" dirty="0">
                <a:latin typeface="Bahnschrift SemiCondensed" panose="020B0502040204020203" pitchFamily="34" charset="0"/>
              </a:rPr>
              <a:t>1 Introduction</a:t>
            </a:r>
          </a:p>
          <a:p>
            <a:endParaRPr lang="en-IN" dirty="0">
              <a:latin typeface="Bahnschrift SemiCondensed" panose="020B0502040204020203" pitchFamily="34"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Seattle metropolitan area's population stands at 3.98 million, making it the 15th-largest in the United States.</a:t>
            </a:r>
          </a:p>
          <a:p>
            <a:endParaRPr lang="en-IN" dirty="0">
              <a:latin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Seattle has seen a 30 percent decline in traffic fatalities over the last decade, traffic collisions are still a leading cause of death for Seattle residents age 5-24.</a:t>
            </a:r>
          </a:p>
          <a:p>
            <a:endParaRPr lang="en-IN" dirty="0">
              <a:latin typeface="Calibri" panose="020F0502020204030204" pitchFamily="34" charset="0"/>
              <a:cs typeface="Times New Roman" panose="02020603050405020304" pitchFamily="18" charset="0"/>
            </a:endParaRPr>
          </a:p>
          <a:p>
            <a:r>
              <a:rPr lang="en-IN" sz="1800" dirty="0">
                <a:latin typeface="Calibri" panose="020F0502020204030204" pitchFamily="34" charset="0"/>
                <a:cs typeface="Times New Roman" panose="02020603050405020304" pitchFamily="18" charset="0"/>
              </a:rPr>
              <a:t>Problem Statement : </a:t>
            </a:r>
            <a:r>
              <a:rPr lang="en-IN" sz="1800" dirty="0">
                <a:effectLst/>
                <a:latin typeface="Calibri" panose="020F0502020204030204" pitchFamily="34" charset="0"/>
                <a:ea typeface="Calibri" panose="020F0502020204030204" pitchFamily="34" charset="0"/>
                <a:cs typeface="Times New Roman" panose="02020603050405020304" pitchFamily="18" charset="0"/>
              </a:rPr>
              <a:t>How we might support Seattle to apply data science to reduce traffic fatalities and injuries across the roads in city?</a:t>
            </a:r>
          </a:p>
          <a:p>
            <a:endParaRPr lang="en-IN"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And make Seattle road trip or journey more accident free.</a:t>
            </a:r>
          </a:p>
          <a:p>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Bahnschrift SemiCondensed" panose="020B0502040204020203" pitchFamily="34" charset="0"/>
            </a:endParaRPr>
          </a:p>
          <a:p>
            <a:endParaRPr lang="en-IN" dirty="0">
              <a:latin typeface="Bahnschrift SemiCondensed" panose="020B0502040204020203" pitchFamily="34" charset="0"/>
            </a:endParaRPr>
          </a:p>
          <a:p>
            <a:endParaRPr lang="en-IN" sz="1800" dirty="0">
              <a:latin typeface="Bahnschrift SemiCondensed" panose="020B0502040204020203" pitchFamily="34" charset="0"/>
            </a:endParaRPr>
          </a:p>
          <a:p>
            <a:endParaRPr lang="en-IN" dirty="0">
              <a:latin typeface="Bahnschrift SemiCondensed" panose="020B0502040204020203" pitchFamily="34" charset="0"/>
            </a:endParaRPr>
          </a:p>
          <a:p>
            <a:endParaRPr lang="en-IN" sz="1800" dirty="0">
              <a:latin typeface="Bahnschrift SemiCondensed" panose="020B0502040204020203" pitchFamily="34" charset="0"/>
            </a:endParaRPr>
          </a:p>
          <a:p>
            <a:endParaRPr lang="en-IN" sz="1800" dirty="0">
              <a:latin typeface="Bahnschrift SemiCondensed" panose="020B0502040204020203" pitchFamily="34" charset="0"/>
            </a:endParaRPr>
          </a:p>
          <a:p>
            <a:pPr algn="ctr"/>
            <a:endParaRPr lang="en-IN" dirty="0"/>
          </a:p>
        </p:txBody>
      </p:sp>
    </p:spTree>
    <p:extLst>
      <p:ext uri="{BB962C8B-B14F-4D97-AF65-F5344CB8AC3E}">
        <p14:creationId xmlns:p14="http://schemas.microsoft.com/office/powerpoint/2010/main" val="270925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167236-B111-43F0-ABE5-4B50038EFB95}"/>
              </a:ext>
            </a:extLst>
          </p:cNvPr>
          <p:cNvSpPr txBox="1"/>
          <p:nvPr/>
        </p:nvSpPr>
        <p:spPr>
          <a:xfrm>
            <a:off x="1860884" y="352926"/>
            <a:ext cx="8165432" cy="1077218"/>
          </a:xfrm>
          <a:prstGeom prst="rect">
            <a:avLst/>
          </a:prstGeom>
          <a:noFill/>
        </p:spPr>
        <p:txBody>
          <a:bodyPr wrap="square" rtlCol="0">
            <a:spAutoFit/>
          </a:bodyPr>
          <a:lstStyle/>
          <a:p>
            <a:pPr algn="ctr"/>
            <a:r>
              <a:rPr lang="en-IN" sz="2800" dirty="0">
                <a:latin typeface="Bahnschrift SemiCondensed" panose="020B0502040204020203" pitchFamily="34" charset="0"/>
              </a:rPr>
              <a:t>Data Selection and Cleaning</a:t>
            </a:r>
          </a:p>
          <a:p>
            <a:pPr algn="ctr"/>
            <a:endParaRPr lang="en-IN" sz="1800" dirty="0">
              <a:latin typeface="Bahnschrift SemiCondensed" panose="020B0502040204020203" pitchFamily="34" charset="0"/>
            </a:endParaRPr>
          </a:p>
          <a:p>
            <a:endParaRPr lang="en-IN" dirty="0"/>
          </a:p>
        </p:txBody>
      </p:sp>
      <p:graphicFrame>
        <p:nvGraphicFramePr>
          <p:cNvPr id="3" name="Diagram 2">
            <a:extLst>
              <a:ext uri="{FF2B5EF4-FFF2-40B4-BE49-F238E27FC236}">
                <a16:creationId xmlns:a16="http://schemas.microsoft.com/office/drawing/2014/main" id="{D90242B1-6FDE-4D83-8CCA-A51A441F019C}"/>
              </a:ext>
            </a:extLst>
          </p:cNvPr>
          <p:cNvGraphicFramePr/>
          <p:nvPr>
            <p:extLst>
              <p:ext uri="{D42A27DB-BD31-4B8C-83A1-F6EECF244321}">
                <p14:modId xmlns:p14="http://schemas.microsoft.com/office/powerpoint/2010/main" val="1810974980"/>
              </p:ext>
            </p:extLst>
          </p:nvPr>
        </p:nvGraphicFramePr>
        <p:xfrm>
          <a:off x="1488022" y="1047565"/>
          <a:ext cx="9981928" cy="25212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8AC4E870-ABCB-4F9C-BA26-B7229D53A204}"/>
              </a:ext>
            </a:extLst>
          </p:cNvPr>
          <p:cNvPicPr>
            <a:picLocks noChangeAspect="1"/>
          </p:cNvPicPr>
          <p:nvPr/>
        </p:nvPicPr>
        <p:blipFill>
          <a:blip r:embed="rId7"/>
          <a:stretch>
            <a:fillRect/>
          </a:stretch>
        </p:blipFill>
        <p:spPr>
          <a:xfrm>
            <a:off x="5187333" y="3004405"/>
            <a:ext cx="6991350" cy="2305050"/>
          </a:xfrm>
          <a:prstGeom prst="rect">
            <a:avLst/>
          </a:prstGeom>
        </p:spPr>
      </p:pic>
      <p:pic>
        <p:nvPicPr>
          <p:cNvPr id="5" name="Picture 4">
            <a:extLst>
              <a:ext uri="{FF2B5EF4-FFF2-40B4-BE49-F238E27FC236}">
                <a16:creationId xmlns:a16="http://schemas.microsoft.com/office/drawing/2014/main" id="{FA989DF9-2F71-493D-9B22-C443F1145849}"/>
              </a:ext>
            </a:extLst>
          </p:cNvPr>
          <p:cNvPicPr>
            <a:picLocks noChangeAspect="1"/>
          </p:cNvPicPr>
          <p:nvPr/>
        </p:nvPicPr>
        <p:blipFill>
          <a:blip r:embed="rId8"/>
          <a:stretch>
            <a:fillRect/>
          </a:stretch>
        </p:blipFill>
        <p:spPr>
          <a:xfrm>
            <a:off x="348633" y="5455937"/>
            <a:ext cx="11830050" cy="1162050"/>
          </a:xfrm>
          <a:prstGeom prst="rect">
            <a:avLst/>
          </a:prstGeom>
        </p:spPr>
      </p:pic>
    </p:spTree>
    <p:extLst>
      <p:ext uri="{BB962C8B-B14F-4D97-AF65-F5344CB8AC3E}">
        <p14:creationId xmlns:p14="http://schemas.microsoft.com/office/powerpoint/2010/main" val="2577345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52479F-7FEB-42AA-8F0C-9ED18B4FFCB1}"/>
              </a:ext>
            </a:extLst>
          </p:cNvPr>
          <p:cNvSpPr txBox="1"/>
          <p:nvPr/>
        </p:nvSpPr>
        <p:spPr>
          <a:xfrm>
            <a:off x="1677880" y="408372"/>
            <a:ext cx="8886547" cy="2585323"/>
          </a:xfrm>
          <a:prstGeom prst="rect">
            <a:avLst/>
          </a:prstGeom>
          <a:noFill/>
        </p:spPr>
        <p:txBody>
          <a:bodyPr wrap="square" rtlCol="0">
            <a:spAutoFit/>
          </a:bodyPr>
          <a:lstStyle/>
          <a:p>
            <a:pPr algn="ctr"/>
            <a:r>
              <a:rPr lang="en-IN" sz="1800" dirty="0">
                <a:effectLst/>
                <a:latin typeface="Bahnschrift SemiCondensed" panose="020B0502040204020203" pitchFamily="34" charset="0"/>
                <a:ea typeface="Calibri" panose="020F0502020204030204" pitchFamily="34" charset="0"/>
                <a:cs typeface="Times New Roman" panose="02020603050405020304" pitchFamily="18" charset="0"/>
              </a:rPr>
              <a:t>Exploratory Data Analysis </a:t>
            </a:r>
          </a:p>
          <a:p>
            <a:pPr algn="ctr"/>
            <a:endParaRPr lang="en-IN" dirty="0">
              <a:latin typeface="Bahnschrift SemiCondensed" panose="020B0502040204020203"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Here we Have replace the null values in data set by taking the most frequent values along the same columns respectively. </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Hence, we use.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idxmax</a:t>
            </a:r>
            <a:r>
              <a:rPr lang="en-IN" sz="1800" dirty="0">
                <a:effectLst/>
                <a:latin typeface="Calibri" panose="020F0502020204030204" pitchFamily="34" charset="0"/>
                <a:ea typeface="Calibri" panose="020F0502020204030204" pitchFamily="34" charset="0"/>
                <a:cs typeface="Times New Roman" panose="02020603050405020304" pitchFamily="18" charset="0"/>
              </a:rPr>
              <a:t>() function to calculate the maximum number of occurrences of value under a specific column. </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To replace the null values we can simply use the replace function of pandas to replace the values along the dataset.</a:t>
            </a:r>
            <a:endParaRPr lang="en-IN" dirty="0"/>
          </a:p>
          <a:p>
            <a:endParaRPr lang="en-IN" dirty="0"/>
          </a:p>
        </p:txBody>
      </p:sp>
      <p:pic>
        <p:nvPicPr>
          <p:cNvPr id="3" name="Picture 2">
            <a:extLst>
              <a:ext uri="{FF2B5EF4-FFF2-40B4-BE49-F238E27FC236}">
                <a16:creationId xmlns:a16="http://schemas.microsoft.com/office/drawing/2014/main" id="{91C98A57-11D9-46AD-906E-DFBDFB42A6EA}"/>
              </a:ext>
            </a:extLst>
          </p:cNvPr>
          <p:cNvPicPr>
            <a:picLocks noChangeAspect="1"/>
          </p:cNvPicPr>
          <p:nvPr/>
        </p:nvPicPr>
        <p:blipFill>
          <a:blip r:embed="rId2"/>
          <a:stretch>
            <a:fillRect/>
          </a:stretch>
        </p:blipFill>
        <p:spPr>
          <a:xfrm>
            <a:off x="1846556" y="3142695"/>
            <a:ext cx="8886547" cy="3542190"/>
          </a:xfrm>
          <a:prstGeom prst="rect">
            <a:avLst/>
          </a:prstGeom>
        </p:spPr>
      </p:pic>
    </p:spTree>
    <p:extLst>
      <p:ext uri="{BB962C8B-B14F-4D97-AF65-F5344CB8AC3E}">
        <p14:creationId xmlns:p14="http://schemas.microsoft.com/office/powerpoint/2010/main" val="165904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F99EDC-000A-4B91-9DE8-A3BDCC7C60DD}"/>
              </a:ext>
            </a:extLst>
          </p:cNvPr>
          <p:cNvSpPr txBox="1"/>
          <p:nvPr/>
        </p:nvSpPr>
        <p:spPr>
          <a:xfrm>
            <a:off x="1636450" y="463040"/>
            <a:ext cx="9913866" cy="2185214"/>
          </a:xfrm>
          <a:prstGeom prst="rect">
            <a:avLst/>
          </a:prstGeom>
          <a:noFill/>
        </p:spPr>
        <p:txBody>
          <a:bodyPr wrap="square" rtlCol="0">
            <a:spAutoFit/>
          </a:bodyPr>
          <a:lstStyle/>
          <a:p>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a:p>
            <a:r>
              <a:rPr lang="en-IN" dirty="0">
                <a:latin typeface="Calibri" panose="020F0502020204030204" pitchFamily="34" charset="0"/>
                <a:ea typeface="Calibri" panose="020F0502020204030204" pitchFamily="34" charset="0"/>
                <a:cs typeface="Times New Roman" panose="02020603050405020304" pitchFamily="18" charset="0"/>
              </a:rPr>
              <a:t>Since our dataset has few columns with categorical values, so we have to change the values to int64.</a:t>
            </a:r>
          </a:p>
          <a:p>
            <a:endParaRPr lang="en-IN" dirty="0">
              <a:latin typeface="Calibri" panose="020F0502020204030204" pitchFamily="34" charset="0"/>
              <a:ea typeface="Calibri" panose="020F0502020204030204" pitchFamily="34" charset="0"/>
              <a:cs typeface="Times New Roman" panose="02020603050405020304" pitchFamily="18" charset="0"/>
            </a:endParaRPr>
          </a:p>
          <a:p>
            <a:r>
              <a:rPr lang="en-IN" dirty="0">
                <a:latin typeface="Calibri" panose="020F0502020204030204" pitchFamily="34" charset="0"/>
                <a:ea typeface="Calibri" panose="020F0502020204030204" pitchFamily="34" charset="0"/>
                <a:cs typeface="Times New Roman" panose="02020603050405020304" pitchFamily="18" charset="0"/>
              </a:rPr>
              <a:t>W</a:t>
            </a:r>
            <a:r>
              <a:rPr lang="en-IN" sz="1800" dirty="0">
                <a:effectLst/>
                <a:latin typeface="Calibri" panose="020F0502020204030204" pitchFamily="34" charset="0"/>
                <a:ea typeface="Calibri" panose="020F0502020204030204" pitchFamily="34" charset="0"/>
                <a:cs typeface="Times New Roman" panose="02020603050405020304" pitchFamily="18" charset="0"/>
              </a:rPr>
              <a:t>e have use the factorize function of pandas for converting the data types.</a:t>
            </a:r>
          </a:p>
          <a:p>
            <a:endParaRPr lang="en-IN" sz="2800" dirty="0"/>
          </a:p>
        </p:txBody>
      </p:sp>
      <p:pic>
        <p:nvPicPr>
          <p:cNvPr id="3" name="Picture 2">
            <a:extLst>
              <a:ext uri="{FF2B5EF4-FFF2-40B4-BE49-F238E27FC236}">
                <a16:creationId xmlns:a16="http://schemas.microsoft.com/office/drawing/2014/main" id="{9F6D2AD2-EB77-4962-BD85-F36737915F7E}"/>
              </a:ext>
            </a:extLst>
          </p:cNvPr>
          <p:cNvPicPr>
            <a:picLocks noChangeAspect="1"/>
          </p:cNvPicPr>
          <p:nvPr/>
        </p:nvPicPr>
        <p:blipFill>
          <a:blip r:embed="rId2"/>
          <a:stretch>
            <a:fillRect/>
          </a:stretch>
        </p:blipFill>
        <p:spPr>
          <a:xfrm>
            <a:off x="1564183" y="2875533"/>
            <a:ext cx="9063634" cy="2914650"/>
          </a:xfrm>
          <a:prstGeom prst="rect">
            <a:avLst/>
          </a:prstGeom>
        </p:spPr>
      </p:pic>
    </p:spTree>
    <p:extLst>
      <p:ext uri="{BB962C8B-B14F-4D97-AF65-F5344CB8AC3E}">
        <p14:creationId xmlns:p14="http://schemas.microsoft.com/office/powerpoint/2010/main" val="2422570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9F1DFE-60F3-4920-AB9E-0839FC6072B7}"/>
              </a:ext>
            </a:extLst>
          </p:cNvPr>
          <p:cNvPicPr/>
          <p:nvPr/>
        </p:nvPicPr>
        <p:blipFill>
          <a:blip r:embed="rId2"/>
          <a:stretch>
            <a:fillRect/>
          </a:stretch>
        </p:blipFill>
        <p:spPr>
          <a:xfrm>
            <a:off x="1812758" y="777010"/>
            <a:ext cx="4459705" cy="2809875"/>
          </a:xfrm>
          <a:prstGeom prst="rect">
            <a:avLst/>
          </a:prstGeom>
        </p:spPr>
      </p:pic>
      <p:pic>
        <p:nvPicPr>
          <p:cNvPr id="7" name="Picture 6">
            <a:extLst>
              <a:ext uri="{FF2B5EF4-FFF2-40B4-BE49-F238E27FC236}">
                <a16:creationId xmlns:a16="http://schemas.microsoft.com/office/drawing/2014/main" id="{3EC0AC6C-5348-4B9C-88E0-7A0EF71D45D3}"/>
              </a:ext>
            </a:extLst>
          </p:cNvPr>
          <p:cNvPicPr/>
          <p:nvPr/>
        </p:nvPicPr>
        <p:blipFill>
          <a:blip r:embed="rId3"/>
          <a:stretch>
            <a:fillRect/>
          </a:stretch>
        </p:blipFill>
        <p:spPr>
          <a:xfrm>
            <a:off x="1812758" y="3865880"/>
            <a:ext cx="4459705" cy="2992120"/>
          </a:xfrm>
          <a:prstGeom prst="rect">
            <a:avLst/>
          </a:prstGeom>
        </p:spPr>
      </p:pic>
      <p:pic>
        <p:nvPicPr>
          <p:cNvPr id="10" name="Picture 9">
            <a:extLst>
              <a:ext uri="{FF2B5EF4-FFF2-40B4-BE49-F238E27FC236}">
                <a16:creationId xmlns:a16="http://schemas.microsoft.com/office/drawing/2014/main" id="{F6F5E8AE-DCB5-48A7-B3A6-443794C8F359}"/>
              </a:ext>
            </a:extLst>
          </p:cNvPr>
          <p:cNvPicPr/>
          <p:nvPr/>
        </p:nvPicPr>
        <p:blipFill>
          <a:blip r:embed="rId4"/>
          <a:stretch>
            <a:fillRect/>
          </a:stretch>
        </p:blipFill>
        <p:spPr>
          <a:xfrm>
            <a:off x="7170821" y="761709"/>
            <a:ext cx="4459705" cy="2976331"/>
          </a:xfrm>
          <a:prstGeom prst="rect">
            <a:avLst/>
          </a:prstGeom>
        </p:spPr>
      </p:pic>
      <p:pic>
        <p:nvPicPr>
          <p:cNvPr id="13" name="Picture 12">
            <a:extLst>
              <a:ext uri="{FF2B5EF4-FFF2-40B4-BE49-F238E27FC236}">
                <a16:creationId xmlns:a16="http://schemas.microsoft.com/office/drawing/2014/main" id="{50496610-56CE-4643-BD4F-D1F23450FCAE}"/>
              </a:ext>
            </a:extLst>
          </p:cNvPr>
          <p:cNvPicPr/>
          <p:nvPr/>
        </p:nvPicPr>
        <p:blipFill>
          <a:blip r:embed="rId5"/>
          <a:stretch>
            <a:fillRect/>
          </a:stretch>
        </p:blipFill>
        <p:spPr>
          <a:xfrm>
            <a:off x="7170820" y="3968115"/>
            <a:ext cx="4459706" cy="2889885"/>
          </a:xfrm>
          <a:prstGeom prst="rect">
            <a:avLst/>
          </a:prstGeom>
        </p:spPr>
      </p:pic>
      <p:sp>
        <p:nvSpPr>
          <p:cNvPr id="14" name="TextBox 13">
            <a:extLst>
              <a:ext uri="{FF2B5EF4-FFF2-40B4-BE49-F238E27FC236}">
                <a16:creationId xmlns:a16="http://schemas.microsoft.com/office/drawing/2014/main" id="{F7F8F4E6-0C2F-4816-8A31-7257579A759E}"/>
              </a:ext>
            </a:extLst>
          </p:cNvPr>
          <p:cNvSpPr txBox="1"/>
          <p:nvPr/>
        </p:nvSpPr>
        <p:spPr>
          <a:xfrm>
            <a:off x="2261936" y="128683"/>
            <a:ext cx="8951494" cy="369332"/>
          </a:xfrm>
          <a:prstGeom prst="rect">
            <a:avLst/>
          </a:prstGeom>
          <a:noFill/>
        </p:spPr>
        <p:txBody>
          <a:bodyPr wrap="square" rtlCol="0">
            <a:spAutoFit/>
          </a:bodyPr>
          <a:lstStyle/>
          <a:p>
            <a:pPr algn="ctr"/>
            <a:r>
              <a:rPr lang="en-IN" sz="1800" dirty="0">
                <a:latin typeface="Bahnschrift SemiCondensed" panose="020B0502040204020203" pitchFamily="34" charset="0"/>
                <a:cs typeface="Times New Roman" panose="02020603050405020304" pitchFamily="18" charset="0"/>
              </a:rPr>
              <a:t>Methodology and Data Visualisation</a:t>
            </a:r>
          </a:p>
        </p:txBody>
      </p:sp>
    </p:spTree>
    <p:extLst>
      <p:ext uri="{BB962C8B-B14F-4D97-AF65-F5344CB8AC3E}">
        <p14:creationId xmlns:p14="http://schemas.microsoft.com/office/powerpoint/2010/main" val="3657601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7DC75E-F9FF-4E81-8E70-E79CBD50DFA6}"/>
              </a:ext>
            </a:extLst>
          </p:cNvPr>
          <p:cNvSpPr txBox="1"/>
          <p:nvPr/>
        </p:nvSpPr>
        <p:spPr>
          <a:xfrm>
            <a:off x="1766657" y="559293"/>
            <a:ext cx="9747682" cy="4153701"/>
          </a:xfrm>
          <a:prstGeom prst="rect">
            <a:avLst/>
          </a:prstGeom>
          <a:noFill/>
        </p:spPr>
        <p:txBody>
          <a:bodyPr wrap="square" rtlCol="0">
            <a:spAutoFit/>
          </a:bodyPr>
          <a:lstStyle/>
          <a:p>
            <a:pPr algn="ctr">
              <a:lnSpc>
                <a:spcPct val="107000"/>
              </a:lnSpc>
              <a:spcAft>
                <a:spcPts val="800"/>
              </a:spcAft>
            </a:pPr>
            <a:r>
              <a:rPr lang="en-IN" sz="1800" dirty="0">
                <a:latin typeface="Bahnschrift SemiCondensed" panose="020B0502040204020203" pitchFamily="34" charset="0"/>
                <a:cs typeface="Times New Roman" panose="02020603050405020304" pitchFamily="18" charset="0"/>
              </a:rPr>
              <a:t>Results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Since we have more than one independent variable, we can check this problem by using 3 methods</a:t>
            </a:r>
          </a:p>
          <a:p>
            <a:pPr marL="342900" lvl="0" indent="-342900">
              <a:lnSpc>
                <a:spcPct val="107000"/>
              </a:lnSpc>
              <a:buFont typeface="+mj-lt"/>
              <a:buAutoNum type="arabi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Multiple Linear Regression Model</a:t>
            </a:r>
          </a:p>
          <a:p>
            <a:pPr marL="342900" lvl="0" indent="-342900">
              <a:lnSpc>
                <a:spcPct val="107000"/>
              </a:lnSpc>
              <a:buFont typeface="+mj-lt"/>
              <a:buAutoNum type="arabi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Polynomial Linear Regression Model</a:t>
            </a:r>
          </a:p>
          <a:p>
            <a:pPr marL="342900" lvl="0" indent="-342900">
              <a:lnSpc>
                <a:spcPct val="107000"/>
              </a:lnSpc>
              <a:spcAft>
                <a:spcPts val="800"/>
              </a:spcAft>
              <a:buFont typeface="+mj-lt"/>
              <a:buAutoNum type="arabi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K Nearest Neighbour (KNN) Classification Model</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For Multiple Linear Regression we get the RMSE of 0.4179</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For Polynomial Linear Regression we get RMSE of 0.4094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For KNN classification model we get Train set Accuracy:  0.7541 and Test set Accuracy:  0.7413</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best accuracy was with 0.7477 with k= 6</a:t>
            </a:r>
          </a:p>
          <a:p>
            <a:endParaRPr lang="en-IN" dirty="0"/>
          </a:p>
        </p:txBody>
      </p:sp>
    </p:spTree>
    <p:extLst>
      <p:ext uri="{BB962C8B-B14F-4D97-AF65-F5344CB8AC3E}">
        <p14:creationId xmlns:p14="http://schemas.microsoft.com/office/powerpoint/2010/main" val="1477812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C4E214-F2C2-4EE3-B743-C2E03CD22DD7}"/>
              </a:ext>
            </a:extLst>
          </p:cNvPr>
          <p:cNvSpPr txBox="1"/>
          <p:nvPr/>
        </p:nvSpPr>
        <p:spPr>
          <a:xfrm>
            <a:off x="1926454" y="701336"/>
            <a:ext cx="8726750" cy="369332"/>
          </a:xfrm>
          <a:prstGeom prst="rect">
            <a:avLst/>
          </a:prstGeom>
          <a:noFill/>
        </p:spPr>
        <p:txBody>
          <a:bodyPr wrap="square" rtlCol="0">
            <a:spAutoFit/>
          </a:bodyPr>
          <a:lstStyle/>
          <a:p>
            <a:pPr algn="ctr"/>
            <a:r>
              <a:rPr lang="en-IN" sz="1800" dirty="0">
                <a:latin typeface="Bahnschrift SemiCondensed" panose="020B0502040204020203" pitchFamily="34" charset="0"/>
                <a:cs typeface="Times New Roman" panose="02020603050405020304" pitchFamily="18" charset="0"/>
              </a:rPr>
              <a:t>Conclusion</a:t>
            </a:r>
            <a:endParaRPr lang="en-IN" dirty="0"/>
          </a:p>
        </p:txBody>
      </p:sp>
      <p:pic>
        <p:nvPicPr>
          <p:cNvPr id="5" name="Picture 4">
            <a:extLst>
              <a:ext uri="{FF2B5EF4-FFF2-40B4-BE49-F238E27FC236}">
                <a16:creationId xmlns:a16="http://schemas.microsoft.com/office/drawing/2014/main" id="{8D38F197-7949-4517-8C66-9C832CD73B1B}"/>
              </a:ext>
            </a:extLst>
          </p:cNvPr>
          <p:cNvPicPr/>
          <p:nvPr/>
        </p:nvPicPr>
        <p:blipFill>
          <a:blip r:embed="rId2"/>
          <a:stretch>
            <a:fillRect/>
          </a:stretch>
        </p:blipFill>
        <p:spPr>
          <a:xfrm>
            <a:off x="6289829" y="1271130"/>
            <a:ext cx="5731510" cy="4972685"/>
          </a:xfrm>
          <a:prstGeom prst="rect">
            <a:avLst/>
          </a:prstGeom>
        </p:spPr>
      </p:pic>
      <p:sp>
        <p:nvSpPr>
          <p:cNvPr id="6" name="TextBox 5">
            <a:extLst>
              <a:ext uri="{FF2B5EF4-FFF2-40B4-BE49-F238E27FC236}">
                <a16:creationId xmlns:a16="http://schemas.microsoft.com/office/drawing/2014/main" id="{67138D37-A80E-4342-A0A9-59AB9CF1787A}"/>
              </a:ext>
            </a:extLst>
          </p:cNvPr>
          <p:cNvSpPr txBox="1"/>
          <p:nvPr/>
        </p:nvSpPr>
        <p:spPr>
          <a:xfrm>
            <a:off x="1930893" y="1890944"/>
            <a:ext cx="4358936" cy="3544368"/>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Based on a rule of thumb, it can be said that RMSE values between 0.2 and 0.5 shows that the model can relatively predict the data accurately, hence we can say that our model will give results with a good accuracy.</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the KNN method we can say that our model performs best with k=6 and the accuracy for the Training set is also 74.77 %</a:t>
            </a:r>
          </a:p>
        </p:txBody>
      </p:sp>
    </p:spTree>
    <p:extLst>
      <p:ext uri="{BB962C8B-B14F-4D97-AF65-F5344CB8AC3E}">
        <p14:creationId xmlns:p14="http://schemas.microsoft.com/office/powerpoint/2010/main" val="707071686"/>
      </p:ext>
    </p:extLst>
  </p:cSld>
  <p:clrMapOvr>
    <a:masterClrMapping/>
  </p:clrMapOvr>
</p:sld>
</file>

<file path=ppt/theme/theme1.xml><?xml version="1.0" encoding="utf-8"?>
<a:theme xmlns:a="http://schemas.openxmlformats.org/drawingml/2006/main" name="Wisp">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135</TotalTime>
  <Words>399</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Bahnschrift SemiCondensed</vt:lpstr>
      <vt:lpstr>Calibri</vt:lpstr>
      <vt:lpstr>Century Gothic</vt:lpstr>
      <vt:lpstr>Wingdings</vt:lpstr>
      <vt:lpstr>Wingdings 3</vt:lpstr>
      <vt:lpstr>Wisp</vt:lpstr>
      <vt:lpstr>Predicting Accident Severity in Seattle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Accident Severity in Seattle</dc:title>
  <dc:creator>KAPIL WARGHANE</dc:creator>
  <cp:lastModifiedBy>KAPIL WARGHANE</cp:lastModifiedBy>
  <cp:revision>11</cp:revision>
  <dcterms:created xsi:type="dcterms:W3CDTF">2020-08-28T06:02:42Z</dcterms:created>
  <dcterms:modified xsi:type="dcterms:W3CDTF">2020-08-28T09:02:43Z</dcterms:modified>
</cp:coreProperties>
</file>