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56" r:id="rId4"/>
    <p:sldId id="259" r:id="rId5"/>
    <p:sldId id="260" r:id="rId6"/>
    <p:sldId id="262" r:id="rId7"/>
    <p:sldId id="263" r:id="rId8"/>
    <p:sldId id="267" r:id="rId9"/>
    <p:sldId id="268" r:id="rId10"/>
    <p:sldId id="272" r:id="rId11"/>
    <p:sldId id="264" r:id="rId12"/>
    <p:sldId id="265" r:id="rId13"/>
    <p:sldId id="266" r:id="rId14"/>
    <p:sldId id="271" r:id="rId15"/>
    <p:sldId id="269" r:id="rId16"/>
    <p:sldId id="274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賴錡陞" initials="賴錡陞" lastIdx="0" clrIdx="0">
    <p:extLst>
      <p:ext uri="{19B8F6BF-5375-455C-9EA6-DF929625EA0E}">
        <p15:presenceInfo xmlns:p15="http://schemas.microsoft.com/office/powerpoint/2012/main" userId="4ed67913adb089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50ED4-C14E-43A9-88BF-7600554815F1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3A148-0646-4A5A-AF52-BF41ED56C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06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19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99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77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7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4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2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7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21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5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04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A148-0646-4A5A-AF52-BF41ED56CA9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15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7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99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1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51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2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7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1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4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7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17AC-9A04-4C36-968E-A46AD9093BDB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38AC-1FEE-442E-9BCB-C4518F91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5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3000/&#36914;&#20837;index.html" TargetMode="Externa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godb.com/press/10gen-announces-company-name-change-mongodb-in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godb.com/zh-cn/products/tools/compass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zh-tw/Visual_Studio_Code#cite_note-TechCrunch-7" TargetMode="External"/><Relationship Id="rId13" Type="http://schemas.openxmlformats.org/officeDocument/2006/relationships/hyperlink" Target="https://zh.wikipedia.org/wiki/Gi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zh.wikipedia.org/wiki/%E9%9B%86%E6%88%90%E5%BC%80%E5%8F%91%E7%8E%AF%E5%A2%83" TargetMode="External"/><Relationship Id="rId12" Type="http://schemas.openxmlformats.org/officeDocument/2006/relationships/hyperlink" Target="https://zh.wikipedia.org/wiki/%E5%91%BD%E4%BB%A4%E8%A1%8C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5%85%8D%E8%B2%BB%E8%BB%9F%E9%AB%94" TargetMode="External"/><Relationship Id="rId11" Type="http://schemas.openxmlformats.org/officeDocument/2006/relationships/hyperlink" Target="https://zh.wikipedia.org/wiki/%E4%BB%A3%E7%A0%81%E9%87%8D%E6%9E%84" TargetMode="External"/><Relationship Id="rId5" Type="http://schemas.openxmlformats.org/officeDocument/2006/relationships/hyperlink" Target="https://zh.wikipedia.org/wiki/%E5%BE%AE%E8%BD%AF" TargetMode="External"/><Relationship Id="rId15" Type="http://schemas.openxmlformats.org/officeDocument/2006/relationships/hyperlink" Target="https://zh.wikipedia.org/wiki/%E6%8F%92%E4%BB%B6" TargetMode="External"/><Relationship Id="rId10" Type="http://schemas.openxmlformats.org/officeDocument/2006/relationships/hyperlink" Target="https://zh.wikipedia.org/w/index.php?title=IntelliSense&amp;action=edit&amp;redlink=1" TargetMode="External"/><Relationship Id="rId4" Type="http://schemas.microsoft.com/office/2007/relationships/hdphoto" Target="../media/hdphoto1.wdp"/><Relationship Id="rId9" Type="http://schemas.openxmlformats.org/officeDocument/2006/relationships/hyperlink" Target="https://zh.wikipedia.org/wiki/%E8%AA%9E%E6%B3%95%E9%AB%98%E4%BA%AE" TargetMode="External"/><Relationship Id="rId14" Type="http://schemas.openxmlformats.org/officeDocument/2006/relationships/hyperlink" Target="https://zh.wikipedia.org/zh-tw/Visual_Studio_Code#cite_note-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3" y="309283"/>
            <a:ext cx="1111296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Node.JS</a:t>
            </a:r>
            <a:r>
              <a:rPr lang="zh-TW" altLang="en-US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網頁伺服器範例</a:t>
            </a:r>
            <a:r>
              <a:rPr lang="en-US" altLang="zh-TW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(MongoDB</a:t>
            </a:r>
            <a:r>
              <a:rPr lang="zh-TW" altLang="en-US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資料庫</a:t>
            </a:r>
            <a:r>
              <a:rPr lang="en-US" altLang="zh-TW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) </a:t>
            </a:r>
            <a:r>
              <a:rPr lang="zh-TW" altLang="en-US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筆記資料</a:t>
            </a:r>
            <a:endParaRPr lang="zh-TW" altLang="en-US" sz="3600" dirty="0">
              <a:solidFill>
                <a:sysClr val="windowText" lastClr="000000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50751" y="1216959"/>
            <a:ext cx="87046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紀錄：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使用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Node.JS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來架設後端伺服器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(app.js)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後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透過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  <a:hlinkClick r:id="rId4"/>
              </a:rPr>
              <a:t>http://localhost:3000/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進行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HTML(index.html)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、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JS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、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CSS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前端網頁呈現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使用者進行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HTML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前端操作後回傳資料到伺服器端進行資料處理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在伺服器端會連接</a:t>
            </a:r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本地</a:t>
            </a:r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MongoDB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資料庫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可進行 新增、查詢、刪除、修改</a:t>
            </a:r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操作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指令動作完成後會回傳給 前端網頁 </a:t>
            </a:r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回報結果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en-US" altLang="zh-TW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參考網站：</a:t>
            </a:r>
            <a:r>
              <a:rPr lang="zh-TW" altLang="en-US" sz="2400" dirty="0" smtClean="0"/>
              <a:t>https://ithelp.ithome.com.tw/articles/10311067?sc=pt</a:t>
            </a:r>
          </a:p>
        </p:txBody>
      </p:sp>
    </p:spTree>
    <p:extLst>
      <p:ext uri="{BB962C8B-B14F-4D97-AF65-F5344CB8AC3E}">
        <p14:creationId xmlns:p14="http://schemas.microsoft.com/office/powerpoint/2010/main" val="328386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伺服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端</a:t>
            </a:r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(</a:t>
            </a:r>
            <a:r>
              <a:rPr lang="zh-TW" altLang="en-US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後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端</a:t>
            </a:r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)-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程式組</a:t>
            </a:r>
            <a:r>
              <a:rPr lang="zh-TW" altLang="en-US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成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8873" y="1223682"/>
            <a:ext cx="10393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後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端</a:t>
            </a:r>
            <a:r>
              <a:rPr lang="zh-TW" altLang="en-US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程式</a:t>
            </a:r>
            <a:r>
              <a:rPr lang="en-US" altLang="zh-TW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:app.js</a:t>
            </a: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app.js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檔案是一個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Node.js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應用程式的入口點，它包含了定義應用程式行為的程式碼，包括建立伺服器、定義路由、處理請求和發送回應等。運行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node app.js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命令將啟動應用程序，並使其能夠回應來自客戶端的請求</a:t>
            </a:r>
            <a:r>
              <a:rPr lang="zh-TW" altLang="en-US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。</a:t>
            </a:r>
            <a:r>
              <a:rPr lang="en-US" altLang="zh-TW" dirty="0" smtClean="0">
                <a:solidFill>
                  <a:schemeClr val="accent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[</a:t>
            </a:r>
            <a:r>
              <a:rPr lang="zh-TW" altLang="en-US" dirty="0" smtClean="0">
                <a:solidFill>
                  <a:schemeClr val="accent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另外</a:t>
            </a:r>
            <a:r>
              <a:rPr lang="en-US" altLang="zh-TW" dirty="0" smtClean="0">
                <a:solidFill>
                  <a:schemeClr val="accent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app.js</a:t>
            </a:r>
            <a:r>
              <a:rPr lang="zh-TW" altLang="en-US" dirty="0" smtClean="0">
                <a:solidFill>
                  <a:schemeClr val="accent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會跟本地的資料庫進行資料連線存取</a:t>
            </a:r>
            <a:r>
              <a:rPr lang="en-US" altLang="zh-TW" dirty="0" smtClean="0">
                <a:solidFill>
                  <a:schemeClr val="accent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]</a:t>
            </a:r>
            <a:endParaRPr lang="zh-TW" altLang="en-US" dirty="0">
              <a:solidFill>
                <a:schemeClr val="accent1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10636"/>
          <a:stretch/>
        </p:blipFill>
        <p:spPr>
          <a:xfrm>
            <a:off x="928873" y="2501154"/>
            <a:ext cx="4835909" cy="41147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8873" y="6031005"/>
            <a:ext cx="2533745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創建</a:t>
            </a:r>
            <a:r>
              <a:rPr lang="en-US" altLang="zh-TW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MongoDB</a:t>
            </a:r>
            <a:r>
              <a:rPr lang="zh-TW" altLang="en-US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資料庫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39" y="1357717"/>
            <a:ext cx="5893539" cy="48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RUN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 </a:t>
            </a:r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MongoDB</a:t>
            </a:r>
            <a:r>
              <a:rPr lang="zh-TW" altLang="en-US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資料庫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751" y="1216959"/>
            <a:ext cx="6312224" cy="53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MongoDBCompass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8875" y="1216959"/>
            <a:ext cx="901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開啟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MongoDB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Compass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後連線資料庫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74" y="1805935"/>
            <a:ext cx="7756505" cy="45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MongoDBCompass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8873" y="1223682"/>
            <a:ext cx="1039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可以看到資料庫內部資料，能直接進行「新增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」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、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「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查詢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」 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、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「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刪除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」 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、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「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修改</a:t>
            </a:r>
            <a:r>
              <a:rPr lang="zh-TW" altLang="en-US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」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73" y="1805935"/>
            <a:ext cx="8544579" cy="49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操作步驟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8873" y="1223682"/>
            <a:ext cx="103935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1.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先到</a:t>
            </a:r>
            <a:r>
              <a:rPr lang="en-US" altLang="zh-TW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C:\Program 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Files\MongoDB\Server\7.0\bin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RUN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mongod.exe(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打開資料庫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</a:p>
          <a:p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2.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先架設網頁伺服器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Run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node</a:t>
            </a:r>
            <a:r>
              <a:rPr lang="zh-TW" altLang="en-US" sz="2400" b="1" dirty="0" smtClean="0">
                <a:solidFill>
                  <a:srgbClr val="FF0000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app.js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(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可透過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Visual Studio 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Code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來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Run)</a:t>
            </a:r>
          </a:p>
          <a:p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3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.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打開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Google 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Chrome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無痕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輸入網址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  <a:hlinkClick r:id="rId5"/>
              </a:rPr>
              <a:t>http://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  <a:hlinkClick r:id="rId5"/>
              </a:rPr>
              <a:t>localhost:3000/</a:t>
            </a:r>
          </a:p>
          <a:p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   進入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index.html(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這透過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網頁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伺服器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RUN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的網頁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</a:p>
          <a:p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  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[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另外用無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痕的原因是因為用一般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的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Chrome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無法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執行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http(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安全性阻擋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)]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endParaRPr lang="en-US" altLang="zh-TW" sz="2400" b="1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4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.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即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可進行網頁操作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(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對資料庫讀寫功能</a:t>
            </a:r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</a:p>
          <a:p>
            <a:endParaRPr lang="en-US" altLang="zh-TW" sz="2400" b="1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-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透過</a:t>
            </a:r>
            <a:r>
              <a:rPr lang="en-US" altLang="zh-TW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Visual Studio 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Code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來監控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app.js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程式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(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後端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的運行、監看資料內容</a:t>
            </a:r>
            <a:endParaRPr lang="en-US" altLang="zh-TW" sz="2000" b="1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-</a:t>
            </a:r>
            <a:r>
              <a:rPr lang="zh-TW" altLang="en-US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透過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Google Chrome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Sources</a:t>
            </a:r>
            <a:r>
              <a:rPr lang="zh-TW" altLang="en-US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來</a:t>
            </a:r>
            <a:r>
              <a:rPr lang="zh-TW" altLang="en-US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監控</a:t>
            </a:r>
            <a:r>
              <a:rPr lang="en-US" altLang="zh-TW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script.js</a:t>
            </a:r>
            <a:r>
              <a:rPr lang="zh-TW" altLang="en-US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程式</a:t>
            </a:r>
            <a:r>
              <a:rPr lang="en-US" altLang="zh-TW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(</a:t>
            </a:r>
            <a:r>
              <a:rPr lang="zh-TW" altLang="en-US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前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端</a:t>
            </a:r>
            <a:r>
              <a:rPr lang="en-US" altLang="zh-TW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  <a:r>
              <a:rPr lang="zh-TW" altLang="en-US" sz="20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的運行、監看資料</a:t>
            </a:r>
            <a:r>
              <a:rPr lang="zh-TW" altLang="en-US" sz="20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內容</a:t>
            </a:r>
            <a:endParaRPr lang="en-US" altLang="zh-TW" sz="2000" b="1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9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監控</a:t>
            </a:r>
            <a:r>
              <a:rPr lang="en-US" altLang="zh-TW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script.js</a:t>
            </a:r>
            <a:r>
              <a:rPr lang="zh-TW" altLang="en-US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程式</a:t>
            </a:r>
            <a:r>
              <a:rPr lang="en-US" altLang="zh-TW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(</a:t>
            </a:r>
            <a:r>
              <a:rPr lang="zh-TW" altLang="en-US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前端</a:t>
            </a:r>
            <a:r>
              <a:rPr lang="en-US" altLang="zh-TW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  <a:r>
              <a:rPr lang="zh-TW" altLang="en-US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的運行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751" y="1216959"/>
            <a:ext cx="10230489" cy="49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監控</a:t>
            </a:r>
            <a:r>
              <a:rPr lang="en-US" altLang="zh-TW" sz="36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app.js</a:t>
            </a:r>
            <a:r>
              <a:rPr lang="zh-TW" altLang="en-US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程式</a:t>
            </a:r>
            <a:r>
              <a:rPr lang="en-US" altLang="zh-TW" sz="36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(</a:t>
            </a:r>
            <a:r>
              <a:rPr lang="zh-TW" altLang="en-US" sz="36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後端</a:t>
            </a:r>
            <a:r>
              <a:rPr lang="en-US" altLang="zh-TW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  <a:r>
              <a:rPr lang="zh-TW" altLang="en-US" sz="36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的運行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751" y="1216959"/>
            <a:ext cx="8551368" cy="53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32071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事前安裝軟體</a:t>
            </a:r>
            <a:endParaRPr lang="zh-TW" altLang="en-US" sz="3600" dirty="0">
              <a:solidFill>
                <a:sysClr val="windowText" lastClr="000000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50751" y="1223683"/>
            <a:ext cx="3156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1.Node.JS</a:t>
            </a:r>
          </a:p>
          <a:p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2.MongoDB</a:t>
            </a:r>
          </a:p>
          <a:p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3.Mongosh</a:t>
            </a:r>
          </a:p>
          <a:p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4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.MongoDBCompass</a:t>
            </a:r>
            <a:endParaRPr lang="en-US" altLang="zh-TW" sz="2400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5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.Visual </a:t>
            </a:r>
            <a:r>
              <a:rPr lang="en-US" altLang="zh-TW" sz="2400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Studio Code</a:t>
            </a:r>
            <a:endParaRPr lang="zh-TW" altLang="en-US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27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32071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Node.JS</a:t>
            </a:r>
            <a:endParaRPr lang="zh-TW" altLang="en-US" sz="3600" dirty="0">
              <a:solidFill>
                <a:sysClr val="windowText" lastClr="000000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167060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28874" y="1180000"/>
            <a:ext cx="9015226" cy="4391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sz="2400" b="1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何謂 </a:t>
            </a:r>
            <a:r>
              <a:rPr lang="en-US" altLang="zh-TW" sz="2400" b="1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Node.js</a:t>
            </a:r>
          </a:p>
          <a:p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Node.js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是以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JavaScript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語言為基礎，是一個開放的原始碼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(Open Source)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的應用程式框架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(Application Framework)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。</a:t>
            </a:r>
            <a:endParaRPr lang="en-US" altLang="zh-TW" dirty="0">
              <a:solidFill>
                <a:srgbClr val="303233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en-US" altLang="zh-TW" dirty="0">
              <a:solidFill>
                <a:srgbClr val="303233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Node.js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是一個高效能、易擴充的網站應用程式開發框架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(Web Application Framework)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。它誕生的原因，是為了讓開發者能夠更容易開發高延展性的網路服務，不需要經過太多複雜的調校、效能調整及程式修改，就能滿足網路服務在不同發展階段對效能的要求。在眾多後台語言中，選擇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Node.js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的原因有以下幾點</a:t>
            </a:r>
            <a:r>
              <a:rPr lang="zh-TW" altLang="en-US" dirty="0" smtClean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：</a:t>
            </a:r>
            <a:endParaRPr lang="en-US" altLang="zh-TW" dirty="0" smtClean="0">
              <a:solidFill>
                <a:srgbClr val="303233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zh-TW" altLang="en-US" dirty="0">
              <a:solidFill>
                <a:srgbClr val="303233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●可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自己寫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web server</a:t>
            </a:r>
          </a:p>
          <a:p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●高效能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「非同步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IO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」不會延遲等待</a:t>
            </a:r>
          </a:p>
          <a:p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●低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耗能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(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需要時再取得資源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</a:p>
          <a:p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●第三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方模組支援</a:t>
            </a:r>
          </a:p>
          <a:p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●入門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簡單</a:t>
            </a:r>
          </a:p>
          <a:p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07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32071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ysClr val="windowText" lastClr="000000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MongoDB</a:t>
            </a:r>
            <a:endParaRPr lang="zh-TW" altLang="en-US" sz="3600" dirty="0">
              <a:solidFill>
                <a:sysClr val="windowText" lastClr="000000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28874" y="1216959"/>
            <a:ext cx="9015226" cy="4345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MongoDB 是什麼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？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rgbClr val="303233"/>
              </a:solidFill>
              <a:effectLst/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1" i="0" u="none" strike="noStrike" cap="none" normalizeH="0" baseline="0" dirty="0" smtClean="0">
              <a:ln>
                <a:noFill/>
              </a:ln>
              <a:solidFill>
                <a:srgbClr val="303233"/>
              </a:solidFill>
              <a:effectLst/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MongoDB 是一種文件導向資料庫管理系統，由 C++ 撰寫而成，是一個以分散式檔案儲存為基礎的資料庫，旨在 Web 應用提供可擴充的高性能資料儲存解決方案。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303233"/>
              </a:solidFill>
              <a:effectLst/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它是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A0E9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  <a:hlinkClick r:id="rId4"/>
              </a:rPr>
              <a:t>10gen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 開發的 NoSQL (Not only SQL - 不只有 SQL)。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不是關聯式資料庫，沒有 Schema。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它是用來處理巨量資料的資料庫，這個資料庫是以文件導向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儲存(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Document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Oriented Storage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)的資料庫，以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key:value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 表示，儲存格式與 JSON 完全一樣。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簡潔的文件模型。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容易水平擴展。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三層式的結構：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303233"/>
              </a:solidFill>
              <a:effectLst/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lvl="0"/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資料庫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(Database)</a:t>
            </a:r>
          </a:p>
          <a:p>
            <a:pPr lvl="0"/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集合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(Collection)</a:t>
            </a:r>
          </a:p>
          <a:p>
            <a:pPr lvl="0"/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●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文件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(Document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03233"/>
                </a:solidFill>
                <a:effectLst/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303233"/>
              </a:solidFill>
              <a:effectLst/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7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32071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 err="1" smtClean="0">
                <a:solidFill>
                  <a:srgbClr val="303233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Mongosh</a:t>
            </a:r>
            <a:endParaRPr lang="zh-TW" altLang="en-US" sz="3600" dirty="0">
              <a:solidFill>
                <a:sysClr val="windowText" lastClr="000000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28874" y="1223683"/>
            <a:ext cx="9015226" cy="2175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TW" sz="2400" b="1" dirty="0" smtClean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MongoDB </a:t>
            </a:r>
            <a:r>
              <a:rPr lang="en-US" altLang="zh-TW" sz="2400" b="1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Shell (</a:t>
            </a:r>
            <a:r>
              <a:rPr lang="en-US" altLang="zh-TW" sz="2400" b="1" dirty="0" err="1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mongosh</a:t>
            </a:r>
            <a:r>
              <a:rPr lang="en-US" altLang="zh-TW" sz="2400" b="1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)</a:t>
            </a:r>
          </a:p>
          <a:p>
            <a:pPr lvl="0"/>
            <a:endParaRPr lang="en-US" altLang="zh-TW" dirty="0" smtClean="0">
              <a:solidFill>
                <a:srgbClr val="303233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lvl="0"/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MongoDB Shell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是一個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JavaScript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和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Node.js REPL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環境， 用於與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MongoDB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部署進行交互 </a:t>
            </a:r>
            <a:r>
              <a:rPr lang="en-US" altLang="zh-TW" dirty="0" err="1" smtClean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mongosh</a:t>
            </a:r>
            <a:r>
              <a:rPr lang="zh-TW" altLang="en-US" dirty="0" smtClean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dirty="0" smtClean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Atlas</a:t>
            </a:r>
            <a:r>
              <a:rPr lang="zh-TW" altLang="en-US" dirty="0" smtClean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、本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機或另一台遠端主機上。使用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MongoDB Shell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測試查詢並與 </a:t>
            </a:r>
            <a:r>
              <a:rPr lang="en-US" altLang="zh-TW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MongoDB </a:t>
            </a:r>
            <a:r>
              <a:rPr lang="zh-TW" altLang="en-US" dirty="0">
                <a:solidFill>
                  <a:srgbClr val="303233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資料庫中的資料進行互動。</a:t>
            </a:r>
            <a:endParaRPr lang="en-US" altLang="zh-TW" dirty="0">
              <a:solidFill>
                <a:srgbClr val="303233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lvl="0"/>
            <a:endParaRPr lang="en-US" altLang="zh-TW" dirty="0">
              <a:solidFill>
                <a:srgbClr val="303233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lvl="0"/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參考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網站：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https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://www.mongodb.com/docs/mongodb-shell/</a:t>
            </a:r>
            <a:endParaRPr lang="zh-TW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491387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tx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MongoDB</a:t>
            </a:r>
            <a:r>
              <a:rPr lang="zh-TW" altLang="en-US" sz="3600" dirty="0" smtClean="0">
                <a:solidFill>
                  <a:schemeClr val="tx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</a:t>
            </a:r>
            <a:r>
              <a:rPr lang="en-US" altLang="zh-TW" sz="3600" dirty="0" smtClean="0">
                <a:solidFill>
                  <a:schemeClr val="tx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Compass</a:t>
            </a:r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28875" y="1216959"/>
            <a:ext cx="90152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MongoDB 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的圖形介面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(GUI)</a:t>
            </a:r>
          </a:p>
          <a:p>
            <a:endParaRPr lang="zh-TW" altLang="en-US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Compass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是一種用於查詢、優化和分析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MongoDB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資料的免費互動式工具。獲取關鍵見解，拖放以構建管道等。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在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Compass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中輕鬆處理您的資料，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Compass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是由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MongoDB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構建並用於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MongoDB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的圖形化使用者介面。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Compass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在單個集中式介面中提供模式分析、索引優化和聚合管道等所有功能。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lvl="0"/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參考網站：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  <a:hlinkClick r:id="rId5"/>
              </a:rPr>
              <a:t>https://</a:t>
            </a:r>
            <a:r>
              <a:rPr lang="en-US" altLang="zh-TW" dirty="0" smtClean="0">
                <a:latin typeface="源泉圓體 R" panose="020B0500000000000000" pitchFamily="34" charset="-120"/>
                <a:ea typeface="源泉圓體 R" panose="020B0500000000000000" pitchFamily="34" charset="-120"/>
                <a:hlinkClick r:id="rId5"/>
              </a:rPr>
              <a:t>www.mongodb.com/zh-cn/products/tools/compass</a:t>
            </a:r>
            <a:endParaRPr lang="zh-TW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1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491387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tx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Visual </a:t>
            </a:r>
            <a:r>
              <a:rPr lang="en-US" altLang="zh-TW" sz="3600" dirty="0">
                <a:solidFill>
                  <a:schemeClr val="tx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Studio Code</a:t>
            </a:r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28875" y="1216959"/>
            <a:ext cx="9015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Visual 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Studio Code</a:t>
            </a:r>
            <a:r>
              <a:rPr lang="zh-TW" altLang="en-US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（簡稱 </a:t>
            </a:r>
            <a:r>
              <a:rPr lang="en-US" altLang="zh-TW" sz="2400" b="1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VS Code</a:t>
            </a:r>
            <a:r>
              <a:rPr lang="zh-TW" altLang="en-US" sz="2400" b="1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）</a:t>
            </a:r>
            <a:endParaRPr lang="en-US" altLang="zh-TW" sz="2400" b="1" dirty="0" smtClean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endParaRPr lang="en-US" altLang="zh-TW" sz="2400" b="1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r>
              <a:rPr lang="zh-TW" altLang="en-US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是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一款由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  <a:hlinkClick r:id="rId5" tooltip="微軟"/>
              </a:rPr>
              <a:t>微軟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開發且跨平台的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  <a:hlinkClick r:id="rId6" tooltip="免費軟體"/>
              </a:rPr>
              <a:t>免費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  <a:hlinkClick r:id="rId7" tooltip="整合式開發環境"/>
              </a:rPr>
              <a:t>原始碼編輯器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  <a:hlinkClick r:id="rId8"/>
              </a:rPr>
              <a:t>[7]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。該軟體以擴充元件的方式支援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  <a:hlinkClick r:id="rId9" tooltip="語法突顯"/>
              </a:rPr>
              <a:t>語法突顯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、程式碼自動補全（又稱 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  <a:hlinkClick r:id="rId10"/>
              </a:rPr>
              <a:t>IntelliSense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）、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  <a:hlinkClick r:id="rId11" tooltip="程式碼重構"/>
              </a:rPr>
              <a:t>程式碼重構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功能，並且內建了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  <a:hlinkClick r:id="rId12" tooltip="命令列"/>
              </a:rPr>
              <a:t>命令列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工具和 </a:t>
            </a:r>
            <a:r>
              <a:rPr lang="en-US" altLang="zh-TW" dirty="0" err="1">
                <a:latin typeface="源泉圓體 R" panose="020B0500000000000000" pitchFamily="34" charset="-120"/>
                <a:ea typeface="源泉圓體 R" panose="020B0500000000000000" pitchFamily="34" charset="-120"/>
                <a:hlinkClick r:id="rId13" tooltip="Git"/>
              </a:rPr>
              <a:t>Git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 版本控制系統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  <a:hlinkClick r:id="rId14"/>
              </a:rPr>
              <a:t>[8]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。使用者可以更改佈景主題和鍵盤捷徑實現個人化設定，也可以透過內建的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  <a:hlinkClick r:id="rId15" tooltip="外掛程式"/>
              </a:rPr>
              <a:t>擴充元件程式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商店安裝其他擴充元件以加強軟體功能。</a:t>
            </a:r>
          </a:p>
        </p:txBody>
      </p:sp>
      <p:pic>
        <p:nvPicPr>
          <p:cNvPr id="2050" name="Picture 2" descr="Visual Studio Code 1.53.2「歡迎使用」介面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58" y="3477465"/>
            <a:ext cx="3764243" cy="28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架構圖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235" y="1598206"/>
            <a:ext cx="1821049" cy="510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user</a:t>
            </a:r>
            <a:endParaRPr lang="zh-TW" altLang="en-US" sz="2400" dirty="0">
              <a:solidFill>
                <a:sysClr val="windowText" lastClr="000000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4235" y="2779312"/>
            <a:ext cx="1821049" cy="510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Index.html</a:t>
            </a:r>
            <a:endParaRPr lang="zh-TW" altLang="en-US" sz="2400" dirty="0">
              <a:solidFill>
                <a:sysClr val="windowText" lastClr="000000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4235" y="3290300"/>
            <a:ext cx="1821049" cy="510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style.css</a:t>
            </a:r>
            <a:endParaRPr lang="zh-TW" altLang="en-US" sz="2400" dirty="0">
              <a:solidFill>
                <a:sysClr val="windowText" lastClr="000000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4235" y="3801288"/>
            <a:ext cx="1821049" cy="102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script.js</a:t>
            </a:r>
            <a:endParaRPr lang="zh-TW" altLang="en-US" sz="2400" dirty="0">
              <a:solidFill>
                <a:schemeClr val="tx1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4235" y="5502341"/>
            <a:ext cx="1821049" cy="102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node</a:t>
            </a:r>
            <a:r>
              <a:rPr lang="zh-TW" altLang="en-US" sz="2400" dirty="0" smtClean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app.js</a:t>
            </a:r>
            <a:endParaRPr lang="zh-TW" altLang="en-US" sz="2400" dirty="0">
              <a:solidFill>
                <a:schemeClr val="tx1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35402" y="5509061"/>
            <a:ext cx="1821049" cy="1021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源泉圓體 R" panose="020B0500000000000000" pitchFamily="34" charset="-120"/>
                <a:ea typeface="源泉圓體 R" panose="020B0500000000000000" pitchFamily="34" charset="-120"/>
              </a:rPr>
              <a:t>MongoDB</a:t>
            </a:r>
            <a:endParaRPr lang="zh-TW" altLang="en-US" sz="2400" dirty="0">
              <a:solidFill>
                <a:schemeClr val="tx1"/>
              </a:solidFill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4757" y="3226807"/>
            <a:ext cx="157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用戶端</a:t>
            </a:r>
            <a:endParaRPr lang="en-US" altLang="zh-TW" sz="3600" dirty="0" smtClean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(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前端</a:t>
            </a:r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)</a:t>
            </a:r>
            <a:endParaRPr lang="en-US" altLang="zh-TW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02445" y="5409407"/>
            <a:ext cx="157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伺服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端</a:t>
            </a:r>
            <a:endParaRPr lang="en-US" altLang="zh-TW" sz="3600" dirty="0" smtClean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(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後端</a:t>
            </a:r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)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4757" y="1598206"/>
            <a:ext cx="172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使用者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807850" y="5102294"/>
            <a:ext cx="6612693" cy="0"/>
          </a:xfrm>
          <a:prstGeom prst="line">
            <a:avLst/>
          </a:prstGeom>
          <a:ln w="381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07849" y="2440014"/>
            <a:ext cx="6612693" cy="0"/>
          </a:xfrm>
          <a:prstGeom prst="line">
            <a:avLst/>
          </a:prstGeom>
          <a:ln w="381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向下箭號 17"/>
          <p:cNvSpPr/>
          <p:nvPr/>
        </p:nvSpPr>
        <p:spPr>
          <a:xfrm>
            <a:off x="3263543" y="2113673"/>
            <a:ext cx="379880" cy="67011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3789543" y="2109194"/>
            <a:ext cx="379880" cy="67011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263543" y="4836701"/>
            <a:ext cx="379880" cy="67011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10800000">
            <a:off x="3789543" y="4832222"/>
            <a:ext cx="379880" cy="67011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6200000">
            <a:off x="4710403" y="5495120"/>
            <a:ext cx="379880" cy="67011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 rot="5400000">
            <a:off x="4697905" y="5872467"/>
            <a:ext cx="379880" cy="67011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420542" y="5640239"/>
            <a:ext cx="161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資料庫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35401" y="3594852"/>
            <a:ext cx="20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網頁介面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84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874" y="309283"/>
            <a:ext cx="55660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dirty="0">
              <a:solidFill>
                <a:schemeClr val="tx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26" name="Picture 2" descr="燈泡PNG素材下載免摳圖PNG圖片，高清去背圖案下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90000">
                        <a14:foregroundMark x1="51667" y1="76944" x2="51667" y2="76944"/>
                        <a14:foregroundMark x1="53889" y1="83333" x2="53889" y2="83333"/>
                        <a14:foregroundMark x1="53333" y1="88056" x2="53333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200678"/>
            <a:ext cx="1016281" cy="1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0751" y="443317"/>
            <a:ext cx="90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客戶端</a:t>
            </a:r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(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前端</a:t>
            </a:r>
            <a:r>
              <a:rPr lang="en-US" altLang="zh-TW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)-</a:t>
            </a:r>
            <a:r>
              <a:rPr lang="zh-TW" altLang="en-US" sz="3600" dirty="0" smtClean="0">
                <a:latin typeface="源泉圓體 B" panose="020B0800000000000000" pitchFamily="34" charset="-120"/>
                <a:ea typeface="源泉圓體 B" panose="020B0800000000000000" pitchFamily="34" charset="-120"/>
              </a:rPr>
              <a:t>程式組</a:t>
            </a:r>
            <a:r>
              <a:rPr lang="zh-TW" altLang="en-US" sz="3600" dirty="0">
                <a:latin typeface="源泉圓體 B" panose="020B0800000000000000" pitchFamily="34" charset="-120"/>
                <a:ea typeface="源泉圓體 B" panose="020B0800000000000000" pitchFamily="34" charset="-120"/>
              </a:rPr>
              <a:t>成</a:t>
            </a:r>
            <a:endParaRPr lang="zh-TW" altLang="en-US" sz="3600" dirty="0"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8873" y="1223682"/>
            <a:ext cx="1039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前端程式包括</a:t>
            </a:r>
            <a:r>
              <a:rPr lang="en-US" altLang="zh-TW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index.html</a:t>
            </a:r>
            <a:r>
              <a:rPr lang="zh-TW" altLang="en-US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、</a:t>
            </a:r>
            <a:r>
              <a:rPr lang="en-US" altLang="zh-TW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script.js</a:t>
            </a:r>
            <a:r>
              <a:rPr lang="zh-TW" altLang="en-US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、</a:t>
            </a:r>
            <a:r>
              <a:rPr lang="en-US" altLang="zh-TW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style.css</a:t>
            </a:r>
          </a:p>
          <a:p>
            <a:r>
              <a:rPr lang="en-US" altLang="zh-TW" dirty="0" smtClean="0">
                <a:latin typeface="源泉圓體 R" panose="020B0500000000000000" pitchFamily="34" charset="-120"/>
                <a:ea typeface="源泉圓體 R" panose="020B0500000000000000" pitchFamily="34" charset="-120"/>
              </a:rPr>
              <a:t>HTML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：網頁內容的描述語言</a:t>
            </a:r>
          </a:p>
          <a:p>
            <a:pPr fontAlgn="base"/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CSS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：網頁外觀形態的描述語言</a:t>
            </a:r>
          </a:p>
          <a:p>
            <a:pPr fontAlgn="base"/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JavaScript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：一門函式先行的直譯式程式語言，經常用在呈現網頁動態效果。</a:t>
            </a:r>
          </a:p>
          <a:p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573" y="2575109"/>
            <a:ext cx="4593348" cy="38458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872" y="2575108"/>
            <a:ext cx="5652902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835</Words>
  <Application>Microsoft Office PowerPoint</Application>
  <PresentationFormat>寬螢幕</PresentationFormat>
  <Paragraphs>113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源泉圓體 B</vt:lpstr>
      <vt:lpstr>源泉圓體 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賴錡陞</dc:creator>
  <cp:lastModifiedBy>賴錡陞</cp:lastModifiedBy>
  <cp:revision>34</cp:revision>
  <dcterms:created xsi:type="dcterms:W3CDTF">2024-02-06T03:29:40Z</dcterms:created>
  <dcterms:modified xsi:type="dcterms:W3CDTF">2024-02-07T07:27:10Z</dcterms:modified>
</cp:coreProperties>
</file>