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Обнаружение объектов с помощью</a:t>
            </a:r>
            <a:br>
              <a:rPr lang="ru-RU"/>
            </a:br>
            <a:r>
              <a:rPr lang="ru-RU"/>
              <a:t>модели </a:t>
            </a:r>
            <a:r>
              <a:rPr lang="en-US"/>
              <a:t>YOLO 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366789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Цель работы</a:t>
            </a:r>
            <a:endParaRPr/>
          </a:p>
        </p:txBody>
      </p:sp>
      <p:sp>
        <p:nvSpPr>
          <p:cNvPr id="1820485667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Целью работы являлось обучение собственной модели</a:t>
            </a:r>
            <a:r>
              <a:rPr/>
              <a:t>,</a:t>
            </a:r>
            <a:r>
              <a:rPr lang="en-US"/>
              <a:t> </a:t>
            </a:r>
            <a:r>
              <a:rPr lang="ru-RU"/>
              <a:t>которая должна различать объекты на фото</a:t>
            </a:r>
            <a:r>
              <a:rPr lang="en-US"/>
              <a:t>, </a:t>
            </a:r>
            <a:r>
              <a:rPr lang="ru-RU"/>
              <a:t>и </a:t>
            </a:r>
            <a:r>
              <a:rPr lang="ru-RU"/>
              <a:t>создание 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Telegram-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бота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,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котором пользователи смогут отправлять фото и получать результат работы модели.</a:t>
            </a:r>
            <a:r>
              <a:rPr lang="ru-RU">
                <a:solidFill>
                  <a:schemeClr val="tx1"/>
                </a:solidFill>
              </a:rPr>
              <a:t> </a:t>
            </a:r>
            <a:endParaRPr lang="ru-RU"/>
          </a:p>
          <a:p>
            <a:pPr>
              <a:defRPr/>
            </a:pPr>
            <a:r>
              <a:rPr lang="ru-RU"/>
              <a:t>В качества примера объектов были выбраны</a:t>
            </a:r>
            <a:r>
              <a:rPr lang="en-US"/>
              <a:t> </a:t>
            </a:r>
            <a:r>
              <a:rPr lang="ru-RU"/>
              <a:t>хищные кошки из рода Пантер – тигры</a:t>
            </a:r>
            <a:r>
              <a:rPr lang="en-US"/>
              <a:t>, </a:t>
            </a:r>
            <a:r>
              <a:rPr lang="ru-RU"/>
              <a:t>львы</a:t>
            </a:r>
            <a:r>
              <a:rPr lang="en-US"/>
              <a:t>, </a:t>
            </a:r>
            <a:r>
              <a:rPr lang="ru-RU"/>
              <a:t>ягуары,</a:t>
            </a:r>
            <a:r>
              <a:rPr lang="ru-RU"/>
              <a:t> леопарды</a:t>
            </a:r>
            <a:r>
              <a:rPr lang="en-US"/>
              <a:t>, </a:t>
            </a:r>
            <a:r>
              <a:rPr lang="ru-RU"/>
              <a:t>которых модель тренировалась различать</a:t>
            </a:r>
            <a:r>
              <a:rPr lang="ru-RU"/>
              <a:t>.</a:t>
            </a:r>
            <a:endParaRPr/>
          </a:p>
          <a:p>
            <a:pPr>
              <a:defRPr/>
            </a:pPr>
            <a:r>
              <a:rPr/>
              <a:t>Обучение модели осуществлялось с использованием сервисов </a:t>
            </a:r>
            <a:r>
              <a:rPr lang="en-US"/>
              <a:t>Roboflow </a:t>
            </a:r>
            <a:r>
              <a:rPr lang="ru-RU"/>
              <a:t>и </a:t>
            </a:r>
            <a:r>
              <a:rPr lang="en-US"/>
              <a:t>Ultralytics Hub.</a:t>
            </a:r>
            <a:endParaRPr lang="ru-RU"/>
          </a:p>
          <a:p>
            <a:pPr marL="0" indent="0">
              <a:buFont typeface="Arial"/>
              <a:buNone/>
              <a:defRPr/>
            </a:pPr>
            <a:endParaRPr lang="ru-RU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589994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Процесс обучения</a:t>
            </a:r>
            <a:endParaRPr/>
          </a:p>
        </p:txBody>
      </p:sp>
      <p:sp>
        <p:nvSpPr>
          <p:cNvPr id="112045055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438080" indent="-438080">
              <a:buFont typeface="Arial"/>
              <a:buAutoNum type="arabicParenR"/>
              <a:defRPr/>
            </a:pPr>
            <a:r>
              <a:rPr lang="ru-RU"/>
              <a:t>Поиск изображений объекта для обучения.</a:t>
            </a:r>
            <a:r>
              <a:rPr lang="ru-RU"/>
              <a:t> 140 шт.</a:t>
            </a:r>
            <a:endParaRPr/>
          </a:p>
          <a:p>
            <a:pPr marL="438080" indent="-438080">
              <a:buFont typeface="Arial"/>
              <a:buAutoNum type="arabicParenR"/>
              <a:defRPr/>
            </a:pPr>
            <a:r>
              <a:rPr/>
              <a:t>Загрузка изображений</a:t>
            </a:r>
            <a:r>
              <a:rPr lang="ru-RU"/>
              <a:t> на сервис </a:t>
            </a:r>
            <a:r>
              <a:rPr lang="en-US"/>
              <a:t>Roboflow </a:t>
            </a:r>
            <a:r>
              <a:rPr lang="ru-RU"/>
              <a:t>с целью добавления аннотаций</a:t>
            </a:r>
            <a:r>
              <a:rPr lang="en-US"/>
              <a:t> </a:t>
            </a:r>
            <a:r>
              <a:rPr lang="ru-RU"/>
              <a:t>и аугментации.</a:t>
            </a:r>
            <a:endParaRPr lang="ru-RU"/>
          </a:p>
          <a:p>
            <a:pPr marL="438080" indent="-438080">
              <a:buFont typeface="Arial"/>
              <a:buAutoNum type="arabicParenR"/>
              <a:defRPr/>
            </a:pPr>
            <a:endParaRPr lang="ru-RU"/>
          </a:p>
        </p:txBody>
      </p:sp>
      <p:pic>
        <p:nvPicPr>
          <p:cNvPr id="158569627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34951" y="3274967"/>
            <a:ext cx="5927694" cy="28974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057953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Процесс обучения</a:t>
            </a:r>
            <a:endParaRPr/>
          </a:p>
        </p:txBody>
      </p:sp>
      <p:sp>
        <p:nvSpPr>
          <p:cNvPr id="1052357002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3) Импорт подготовленного датасета из </a:t>
            </a:r>
            <a:r>
              <a:rPr lang="en-US"/>
              <a:t>Roboflow </a:t>
            </a:r>
            <a:r>
              <a:rPr lang="ru-RU"/>
              <a:t>в </a:t>
            </a:r>
            <a:r>
              <a:rPr lang="en-US"/>
              <a:t>Ultralytics </a:t>
            </a:r>
            <a:r>
              <a:rPr lang="ru-RU"/>
              <a:t>для обучения модели. </a:t>
            </a:r>
            <a:endParaRPr lang="ru-RU"/>
          </a:p>
          <a:p>
            <a:pPr marL="0" indent="0">
              <a:buFont typeface="Arial"/>
              <a:buNone/>
              <a:defRPr/>
            </a:pPr>
            <a:endParaRPr lang="ru-RU"/>
          </a:p>
          <a:p>
            <a:pPr marL="0" indent="0">
              <a:buFont typeface="Arial"/>
              <a:buNone/>
              <a:defRPr/>
            </a:pPr>
            <a:endParaRPr lang="ru-RU"/>
          </a:p>
          <a:p>
            <a:pPr marL="0" indent="0">
              <a:buFont typeface="Arial"/>
              <a:buNone/>
              <a:defRPr/>
            </a:pPr>
            <a:endParaRPr lang="ru-RU"/>
          </a:p>
          <a:p>
            <a:pPr marL="0" indent="0">
              <a:buFont typeface="Arial"/>
              <a:buNone/>
              <a:defRPr/>
            </a:pPr>
            <a:r>
              <a:rPr lang="ru-RU"/>
              <a:t>В качестве основы </a:t>
            </a:r>
            <a:endParaRPr lang="ru-RU"/>
          </a:p>
          <a:p>
            <a:pPr marL="0" indent="0">
              <a:buFont typeface="Arial"/>
              <a:buNone/>
              <a:defRPr/>
            </a:pPr>
            <a:r>
              <a:rPr lang="ru-RU"/>
              <a:t>выбрана модель </a:t>
            </a:r>
            <a:r>
              <a:rPr lang="en-US"/>
              <a:t>YOLOv5xu,</a:t>
            </a:r>
            <a:endParaRPr lang="en-US"/>
          </a:p>
          <a:p>
            <a:pPr marL="0" indent="0">
              <a:buFont typeface="Arial"/>
              <a:buNone/>
              <a:defRPr/>
            </a:pPr>
            <a:r>
              <a:rPr lang="ru-RU"/>
              <a:t>которая тренируется на наших </a:t>
            </a:r>
            <a:endParaRPr lang="ru-RU"/>
          </a:p>
          <a:p>
            <a:pPr marL="0" indent="0">
              <a:buFont typeface="Arial"/>
              <a:buNone/>
              <a:defRPr/>
            </a:pPr>
            <a:r>
              <a:rPr lang="ru-RU"/>
              <a:t>данных</a:t>
            </a:r>
            <a:r>
              <a:rPr lang="en-US"/>
              <a:t>, </a:t>
            </a:r>
            <a:r>
              <a:rPr lang="ru-RU"/>
              <a:t>а затем</a:t>
            </a:r>
            <a:r>
              <a:rPr lang="ru-RU"/>
              <a:t> обученная </a:t>
            </a:r>
            <a:endParaRPr lang="ru-RU"/>
          </a:p>
          <a:p>
            <a:pPr marL="0" indent="0">
              <a:buFont typeface="Arial"/>
              <a:buNone/>
              <a:defRPr/>
            </a:pPr>
            <a:r>
              <a:rPr lang="ru-RU"/>
              <a:t>модель различает объекты </a:t>
            </a:r>
            <a:endParaRPr lang="ru-RU"/>
          </a:p>
          <a:p>
            <a:pPr marL="0" indent="0">
              <a:buFont typeface="Arial"/>
              <a:buNone/>
              <a:defRPr/>
            </a:pPr>
            <a:r>
              <a:rPr lang="ru-RU"/>
              <a:t>на сторонних изображениях.</a:t>
            </a:r>
            <a:endParaRPr lang="ru-RU"/>
          </a:p>
          <a:p>
            <a:pPr marL="0" indent="0">
              <a:buFont typeface="Arial"/>
              <a:buNone/>
              <a:defRPr/>
            </a:pPr>
            <a:endParaRPr lang="ru-RU"/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YOLOv5xu,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где 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v5 –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версия 5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x – Extra Large.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Эта модель самая точная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в своей серии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,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но в то же время самая медленная для обучения.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128264817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184058" y="1968430"/>
            <a:ext cx="5435331" cy="3438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397096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YOLO</a:t>
            </a:r>
            <a:endParaRPr/>
          </a:p>
        </p:txBody>
      </p:sp>
      <p:sp>
        <p:nvSpPr>
          <p:cNvPr id="720367098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10972800" cy="49008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YOLO — это нейронная сеть, которая за один проход прогнозирует для изображения положение ограничивающих прямоугольников и вероятности классификации. Модели YOLO способны обрабатывать более 60 кадров в секунду</a:t>
            </a:r>
            <a:r>
              <a:rPr/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499438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Оценка модели</a:t>
            </a:r>
            <a:endParaRPr/>
          </a:p>
        </p:txBody>
      </p:sp>
      <p:sp>
        <p:nvSpPr>
          <p:cNvPr id="39556446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11200496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Показатели</a:t>
            </a:r>
            <a:r>
              <a:rPr lang="en-US"/>
              <a:t>,</a:t>
            </a:r>
            <a:r>
              <a:rPr/>
              <a:t> оценивающие качество модели: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ru-RU" sz="3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box</a:t>
            </a:r>
            <a:r>
              <a:rPr lang="ru-RU" sz="3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loss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-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отражает, насколько сильно предсказанная ограничительная рамка перекрывает маркированную</a:t>
            </a:r>
            <a:r>
              <a:rPr lang="en-US">
                <a:solidFill>
                  <a:schemeClr val="tx1"/>
                </a:solidFill>
              </a:rPr>
              <a:t>;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cl</a:t>
            </a:r>
            <a:r>
              <a:rPr lang="en-US" sz="3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ass</a:t>
            </a:r>
            <a:r>
              <a:rPr lang="ru-RU" sz="3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loss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- отражает, насколько хорошо алгоритм правильно предсказывает класс объекта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object</a:t>
            </a:r>
            <a:r>
              <a:rPr lang="en-US" sz="3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loss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отражает, насколько хорошо алгоритм может предсказать наличие объекта в данной области интерес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3828403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00315" y="1281531"/>
            <a:ext cx="11369868" cy="4294936"/>
          </a:xfrm>
          <a:prstGeom prst="rect">
            <a:avLst/>
          </a:prstGeom>
        </p:spPr>
      </p:pic>
      <p:sp>
        <p:nvSpPr>
          <p:cNvPr id="4910746" name=""/>
          <p:cNvSpPr txBox="1"/>
          <p:nvPr/>
        </p:nvSpPr>
        <p:spPr bwMode="auto">
          <a:xfrm flipH="0" flipV="0">
            <a:off x="657249" y="5576468"/>
            <a:ext cx="489263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Модель обучалась на протяжении 100 эпох.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9716599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32905" y="941283"/>
            <a:ext cx="11326189" cy="3918731"/>
          </a:xfrm>
          <a:prstGeom prst="rect">
            <a:avLst/>
          </a:prstGeom>
        </p:spPr>
      </p:pic>
      <p:sp>
        <p:nvSpPr>
          <p:cNvPr id="406358846" name=""/>
          <p:cNvSpPr txBox="1"/>
          <p:nvPr/>
        </p:nvSpPr>
        <p:spPr bwMode="auto">
          <a:xfrm flipH="0" flipV="0">
            <a:off x="974509" y="4860015"/>
            <a:ext cx="1030994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mAP50 - отражает среднюю точность объектов при оценке результатов обнаружения объектов на изображениях, когда показатель IoU (Intersection over Union)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не превышает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0.5.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 100 эпохах средняя точность объектов достигает показателя = 0.8.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2301395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466416" y="1735666"/>
            <a:ext cx="4295774" cy="3733799"/>
          </a:xfrm>
          <a:prstGeom prst="rect">
            <a:avLst/>
          </a:prstGeom>
        </p:spPr>
      </p:pic>
      <p:pic>
        <p:nvPicPr>
          <p:cNvPr id="1206936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578083" y="4411266"/>
            <a:ext cx="4072441" cy="549690"/>
          </a:xfrm>
          <a:prstGeom prst="rect">
            <a:avLst/>
          </a:prstGeom>
        </p:spPr>
      </p:pic>
      <p:pic>
        <p:nvPicPr>
          <p:cNvPr id="205734353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477583" y="914109"/>
            <a:ext cx="5130774" cy="3122373"/>
          </a:xfrm>
          <a:prstGeom prst="rect">
            <a:avLst/>
          </a:prstGeom>
        </p:spPr>
      </p:pic>
      <p:pic>
        <p:nvPicPr>
          <p:cNvPr id="164458886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879749" y="3429000"/>
            <a:ext cx="3908941" cy="514780"/>
          </a:xfrm>
          <a:prstGeom prst="rect">
            <a:avLst/>
          </a:prstGeom>
        </p:spPr>
      </p:pic>
      <p:pic>
        <p:nvPicPr>
          <p:cNvPr id="195767138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865841" y="4036483"/>
            <a:ext cx="4600575" cy="2552699"/>
          </a:xfrm>
          <a:prstGeom prst="rect">
            <a:avLst/>
          </a:prstGeom>
        </p:spPr>
      </p:pic>
      <p:pic>
        <p:nvPicPr>
          <p:cNvPr id="1827791092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6578083" y="5687466"/>
            <a:ext cx="3949133" cy="1007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2023-10-27T10:18:43Z</dcterms:modified>
  <cp:category/>
  <cp:contentStatus/>
  <cp:version/>
</cp:coreProperties>
</file>