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media/image3.jpg" ContentType="image/jpeg"/>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3.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5.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7.jpg" ContentType="image/jpeg"/>
  <Override PartName="/ppt/notesSlides/notesSlide14.xml" ContentType="application/vnd.openxmlformats-officedocument.presentationml.notesSlide+xml"/>
  <Override PartName="/ppt/media/image18.jpg" ContentType="image/jpeg"/>
  <Override PartName="/ppt/notesSlides/notesSlide15.xml" ContentType="application/vnd.openxmlformats-officedocument.presentationml.notesSlide+xml"/>
  <Override PartName="/ppt/media/image19.jpg" ContentType="image/jpeg"/>
  <Override PartName="/ppt/notesSlides/notesSlide16.xml" ContentType="application/vnd.openxmlformats-officedocument.presentationml.notesSlide+xml"/>
  <Override PartName="/ppt/media/image20.jpg" ContentType="image/jpeg"/>
  <Override PartName="/ppt/notesSlides/notesSlide17.xml" ContentType="application/vnd.openxmlformats-officedocument.presentationml.notesSlide+xml"/>
  <Override PartName="/ppt/media/image21.jpg" ContentType="image/jpeg"/>
  <Override PartName="/ppt/notesSlides/notesSlide18.xml" ContentType="application/vnd.openxmlformats-officedocument.presentationml.notesSlide+xml"/>
  <Override PartName="/ppt/media/image22.jpg" ContentType="image/jpeg"/>
  <Override PartName="/ppt/notesSlides/notesSlide19.xml" ContentType="application/vnd.openxmlformats-officedocument.presentationml.notesSlide+xml"/>
  <Override PartName="/ppt/media/image23.jpg" ContentType="image/jpeg"/>
  <Override PartName="/ppt/notesSlides/notesSlide20.xml" ContentType="application/vnd.openxmlformats-officedocument.presentationml.notesSlide+xml"/>
  <Override PartName="/ppt/media/image24.jpg" ContentType="image/jpeg"/>
  <Override PartName="/ppt/notesSlides/notesSlide21.xml" ContentType="application/vnd.openxmlformats-officedocument.presentationml.notesSlide+xml"/>
  <Override PartName="/ppt/media/image25.jpg" ContentType="image/jpe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12"/>
  </p:notesMasterIdLst>
  <p:sldIdLst>
    <p:sldId id="256" r:id="rId2"/>
    <p:sldId id="258" r:id="rId3"/>
    <p:sldId id="379" r:id="rId4"/>
    <p:sldId id="380" r:id="rId5"/>
    <p:sldId id="381" r:id="rId6"/>
    <p:sldId id="377" r:id="rId7"/>
    <p:sldId id="262" r:id="rId8"/>
    <p:sldId id="382" r:id="rId9"/>
    <p:sldId id="383" r:id="rId10"/>
    <p:sldId id="384" r:id="rId11"/>
    <p:sldId id="385" r:id="rId12"/>
    <p:sldId id="386" r:id="rId13"/>
    <p:sldId id="263" r:id="rId14"/>
    <p:sldId id="387" r:id="rId15"/>
    <p:sldId id="388" r:id="rId16"/>
    <p:sldId id="389" r:id="rId17"/>
    <p:sldId id="390" r:id="rId18"/>
    <p:sldId id="266" r:id="rId19"/>
    <p:sldId id="391" r:id="rId20"/>
    <p:sldId id="398" r:id="rId21"/>
    <p:sldId id="400" r:id="rId22"/>
    <p:sldId id="399" r:id="rId23"/>
    <p:sldId id="401" r:id="rId24"/>
    <p:sldId id="402" r:id="rId25"/>
    <p:sldId id="403" r:id="rId26"/>
    <p:sldId id="404" r:id="rId27"/>
    <p:sldId id="405" r:id="rId28"/>
    <p:sldId id="406" r:id="rId29"/>
    <p:sldId id="407" r:id="rId30"/>
    <p:sldId id="408" r:id="rId31"/>
    <p:sldId id="409" r:id="rId32"/>
    <p:sldId id="411" r:id="rId33"/>
    <p:sldId id="412" r:id="rId34"/>
    <p:sldId id="413" r:id="rId35"/>
    <p:sldId id="414" r:id="rId36"/>
    <p:sldId id="415" r:id="rId37"/>
    <p:sldId id="416" r:id="rId38"/>
    <p:sldId id="410" r:id="rId39"/>
    <p:sldId id="397" r:id="rId40"/>
    <p:sldId id="417" r:id="rId41"/>
    <p:sldId id="418" r:id="rId42"/>
    <p:sldId id="419" r:id="rId43"/>
    <p:sldId id="420" r:id="rId44"/>
    <p:sldId id="421" r:id="rId45"/>
    <p:sldId id="393" r:id="rId46"/>
    <p:sldId id="394" r:id="rId47"/>
    <p:sldId id="395" r:id="rId48"/>
    <p:sldId id="396" r:id="rId49"/>
    <p:sldId id="422" r:id="rId50"/>
    <p:sldId id="423" r:id="rId51"/>
    <p:sldId id="424" r:id="rId52"/>
    <p:sldId id="425" r:id="rId53"/>
    <p:sldId id="426" r:id="rId54"/>
    <p:sldId id="432" r:id="rId55"/>
    <p:sldId id="372" r:id="rId56"/>
    <p:sldId id="373" r:id="rId57"/>
    <p:sldId id="433" r:id="rId58"/>
    <p:sldId id="434" r:id="rId59"/>
    <p:sldId id="440" r:id="rId60"/>
    <p:sldId id="441" r:id="rId61"/>
    <p:sldId id="442" r:id="rId62"/>
    <p:sldId id="443" r:id="rId63"/>
    <p:sldId id="444" r:id="rId64"/>
    <p:sldId id="445" r:id="rId65"/>
    <p:sldId id="446" r:id="rId66"/>
    <p:sldId id="447" r:id="rId67"/>
    <p:sldId id="448" r:id="rId68"/>
    <p:sldId id="449" r:id="rId69"/>
    <p:sldId id="450" r:id="rId70"/>
    <p:sldId id="451" r:id="rId71"/>
    <p:sldId id="452" r:id="rId72"/>
    <p:sldId id="453" r:id="rId73"/>
    <p:sldId id="435" r:id="rId74"/>
    <p:sldId id="436" r:id="rId75"/>
    <p:sldId id="437" r:id="rId76"/>
    <p:sldId id="438" r:id="rId77"/>
    <p:sldId id="439" r:id="rId78"/>
    <p:sldId id="374" r:id="rId79"/>
    <p:sldId id="454" r:id="rId80"/>
    <p:sldId id="455" r:id="rId81"/>
    <p:sldId id="456" r:id="rId82"/>
    <p:sldId id="457" r:id="rId83"/>
    <p:sldId id="474" r:id="rId84"/>
    <p:sldId id="475" r:id="rId85"/>
    <p:sldId id="476" r:id="rId86"/>
    <p:sldId id="477" r:id="rId87"/>
    <p:sldId id="478" r:id="rId88"/>
    <p:sldId id="479" r:id="rId89"/>
    <p:sldId id="480" r:id="rId90"/>
    <p:sldId id="481" r:id="rId91"/>
    <p:sldId id="482" r:id="rId92"/>
    <p:sldId id="483" r:id="rId93"/>
    <p:sldId id="484" r:id="rId94"/>
    <p:sldId id="485"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2" r:id="rId110"/>
    <p:sldId id="473"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036B9-A27B-485A-9072-21BE1F62111E}" v="49" dt="2025-03-11T17:54:19.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1" autoAdjust="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EB509-1A8D-4A60-8181-D405B4DC2C1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69BCC826-3E57-45A5-81F1-1BE30F9924A9}">
      <dgm:prSet/>
      <dgm:spPr/>
      <dgm:t>
        <a:bodyPr/>
        <a:lstStyle/>
        <a:p>
          <a:r>
            <a:rPr lang="en-IN" dirty="0"/>
            <a:t>TECHZA</a:t>
          </a:r>
        </a:p>
      </dgm:t>
    </dgm:pt>
    <dgm:pt modelId="{96817E9A-20AE-44E4-8267-4E913A20220E}" type="parTrans" cxnId="{AB64F908-900D-41EA-8B43-66C556BA2E64}">
      <dgm:prSet/>
      <dgm:spPr/>
      <dgm:t>
        <a:bodyPr/>
        <a:lstStyle/>
        <a:p>
          <a:endParaRPr lang="en-IN"/>
        </a:p>
      </dgm:t>
    </dgm:pt>
    <dgm:pt modelId="{5DB63A2D-FF98-4C1A-A4AB-2C3622FEA08F}" type="sibTrans" cxnId="{AB64F908-900D-41EA-8B43-66C556BA2E64}">
      <dgm:prSet/>
      <dgm:spPr/>
      <dgm:t>
        <a:bodyPr/>
        <a:lstStyle/>
        <a:p>
          <a:endParaRPr lang="en-IN"/>
        </a:p>
      </dgm:t>
    </dgm:pt>
    <dgm:pt modelId="{BF248028-16FF-40F4-AA3E-7B6E351C6B97}">
      <dgm:prSet/>
      <dgm:spPr/>
      <dgm:t>
        <a:bodyPr/>
        <a:lstStyle/>
        <a:p>
          <a:r>
            <a:rPr lang="en-US" b="1" dirty="0"/>
            <a:t>Online Learning management System</a:t>
          </a:r>
          <a:endParaRPr lang="en-IN" dirty="0"/>
        </a:p>
      </dgm:t>
    </dgm:pt>
    <dgm:pt modelId="{4C53229E-AC5E-46A6-B93C-1A796A9DE447}" type="parTrans" cxnId="{C8E468C4-F08D-4B9C-8872-F24202B7662E}">
      <dgm:prSet/>
      <dgm:spPr/>
      <dgm:t>
        <a:bodyPr/>
        <a:lstStyle/>
        <a:p>
          <a:endParaRPr lang="en-IN"/>
        </a:p>
      </dgm:t>
    </dgm:pt>
    <dgm:pt modelId="{0F2C775D-07ED-4A54-965A-1E8DD1383229}" type="sibTrans" cxnId="{C8E468C4-F08D-4B9C-8872-F24202B7662E}">
      <dgm:prSet/>
      <dgm:spPr/>
      <dgm:t>
        <a:bodyPr/>
        <a:lstStyle/>
        <a:p>
          <a:endParaRPr lang="en-IN"/>
        </a:p>
      </dgm:t>
    </dgm:pt>
    <dgm:pt modelId="{399E8383-3BA5-4203-AA6B-88757C0F59D0}" type="pres">
      <dgm:prSet presAssocID="{5F5EB509-1A8D-4A60-8181-D405B4DC2C1E}" presName="Name0" presStyleCnt="0">
        <dgm:presLayoutVars>
          <dgm:dir/>
          <dgm:animLvl val="lvl"/>
          <dgm:resizeHandles val="exact"/>
        </dgm:presLayoutVars>
      </dgm:prSet>
      <dgm:spPr/>
    </dgm:pt>
    <dgm:pt modelId="{0C032874-4AB7-4E1B-8CEE-7EBCDA4CC94D}" type="pres">
      <dgm:prSet presAssocID="{69BCC826-3E57-45A5-81F1-1BE30F9924A9}" presName="linNode" presStyleCnt="0"/>
      <dgm:spPr/>
    </dgm:pt>
    <dgm:pt modelId="{11AF2788-EED5-4EBF-B34F-E0DFE9EA165E}" type="pres">
      <dgm:prSet presAssocID="{69BCC826-3E57-45A5-81F1-1BE30F9924A9}" presName="parentText" presStyleLbl="node1" presStyleIdx="0" presStyleCnt="1">
        <dgm:presLayoutVars>
          <dgm:chMax val="1"/>
          <dgm:bulletEnabled val="1"/>
        </dgm:presLayoutVars>
      </dgm:prSet>
      <dgm:spPr/>
    </dgm:pt>
    <dgm:pt modelId="{AF0C29C9-83AF-4AD8-9E8E-C5A718D897C3}" type="pres">
      <dgm:prSet presAssocID="{69BCC826-3E57-45A5-81F1-1BE30F9924A9}" presName="descendantText" presStyleLbl="alignAccFollowNode1" presStyleIdx="0" presStyleCnt="1">
        <dgm:presLayoutVars>
          <dgm:bulletEnabled val="1"/>
        </dgm:presLayoutVars>
      </dgm:prSet>
      <dgm:spPr/>
    </dgm:pt>
  </dgm:ptLst>
  <dgm:cxnLst>
    <dgm:cxn modelId="{AB64F908-900D-41EA-8B43-66C556BA2E64}" srcId="{5F5EB509-1A8D-4A60-8181-D405B4DC2C1E}" destId="{69BCC826-3E57-45A5-81F1-1BE30F9924A9}" srcOrd="0" destOrd="0" parTransId="{96817E9A-20AE-44E4-8267-4E913A20220E}" sibTransId="{5DB63A2D-FF98-4C1A-A4AB-2C3622FEA08F}"/>
    <dgm:cxn modelId="{14B717A2-73ED-49DD-808F-6D02132C30F6}" type="presOf" srcId="{BF248028-16FF-40F4-AA3E-7B6E351C6B97}" destId="{AF0C29C9-83AF-4AD8-9E8E-C5A718D897C3}" srcOrd="0" destOrd="0" presId="urn:microsoft.com/office/officeart/2005/8/layout/vList5"/>
    <dgm:cxn modelId="{877B12BB-4F95-4FDC-8EE0-C8571A830812}" type="presOf" srcId="{69BCC826-3E57-45A5-81F1-1BE30F9924A9}" destId="{11AF2788-EED5-4EBF-B34F-E0DFE9EA165E}" srcOrd="0" destOrd="0" presId="urn:microsoft.com/office/officeart/2005/8/layout/vList5"/>
    <dgm:cxn modelId="{C8E468C4-F08D-4B9C-8872-F24202B7662E}" srcId="{69BCC826-3E57-45A5-81F1-1BE30F9924A9}" destId="{BF248028-16FF-40F4-AA3E-7B6E351C6B97}" srcOrd="0" destOrd="0" parTransId="{4C53229E-AC5E-46A6-B93C-1A796A9DE447}" sibTransId="{0F2C775D-07ED-4A54-965A-1E8DD1383229}"/>
    <dgm:cxn modelId="{EC58A0FD-FE76-4923-9373-BFA1586BDBC0}" type="presOf" srcId="{5F5EB509-1A8D-4A60-8181-D405B4DC2C1E}" destId="{399E8383-3BA5-4203-AA6B-88757C0F59D0}" srcOrd="0" destOrd="0" presId="urn:microsoft.com/office/officeart/2005/8/layout/vList5"/>
    <dgm:cxn modelId="{8D771CD0-15FD-4CB7-905D-790408F7ED88}" type="presParOf" srcId="{399E8383-3BA5-4203-AA6B-88757C0F59D0}" destId="{0C032874-4AB7-4E1B-8CEE-7EBCDA4CC94D}" srcOrd="0" destOrd="0" presId="urn:microsoft.com/office/officeart/2005/8/layout/vList5"/>
    <dgm:cxn modelId="{43626C9D-874E-4CF1-9CA1-59A82DD79FC9}" type="presParOf" srcId="{0C032874-4AB7-4E1B-8CEE-7EBCDA4CC94D}" destId="{11AF2788-EED5-4EBF-B34F-E0DFE9EA165E}" srcOrd="0" destOrd="0" presId="urn:microsoft.com/office/officeart/2005/8/layout/vList5"/>
    <dgm:cxn modelId="{F203BE4D-368B-40DE-A084-ADC4067C0CBE}" type="presParOf" srcId="{0C032874-4AB7-4E1B-8CEE-7EBCDA4CC94D}" destId="{AF0C29C9-83AF-4AD8-9E8E-C5A718D897C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F856DC-873A-40CC-99FC-62B40AE60306}"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9AA93C85-847C-4B1F-81ED-4831C0B85C97}">
      <dgm:prSet custT="1"/>
      <dgm:spPr/>
      <dgm:t>
        <a:bodyPr/>
        <a:lstStyle/>
        <a:p>
          <a:pPr algn="l"/>
          <a:r>
            <a:rPr lang="en-IN" sz="1800" b="1" u="sng" dirty="0">
              <a:solidFill>
                <a:schemeClr val="bg1"/>
              </a:solidFill>
            </a:rPr>
            <a:t>Guided</a:t>
          </a:r>
          <a:r>
            <a:rPr lang="en-IN" sz="1800" b="1" u="heavy" dirty="0">
              <a:solidFill>
                <a:schemeClr val="bg1"/>
              </a:solidFill>
            </a:rPr>
            <a:t> By:-</a:t>
          </a:r>
          <a:endParaRPr lang="en-IN" sz="1800" dirty="0">
            <a:solidFill>
              <a:schemeClr val="bg1"/>
            </a:solidFill>
          </a:endParaRPr>
        </a:p>
      </dgm:t>
    </dgm:pt>
    <dgm:pt modelId="{1A3D5DF5-D421-4799-931B-F4162B67DDB9}" type="parTrans" cxnId="{BC3C0452-E1DA-4332-B4D6-E0DAF608EF3F}">
      <dgm:prSet/>
      <dgm:spPr/>
      <dgm:t>
        <a:bodyPr/>
        <a:lstStyle/>
        <a:p>
          <a:endParaRPr lang="en-IN"/>
        </a:p>
      </dgm:t>
    </dgm:pt>
    <dgm:pt modelId="{884D4FF6-5E3A-4B8B-AF6F-A26ECCE19492}" type="sibTrans" cxnId="{BC3C0452-E1DA-4332-B4D6-E0DAF608EF3F}">
      <dgm:prSet/>
      <dgm:spPr/>
      <dgm:t>
        <a:bodyPr/>
        <a:lstStyle/>
        <a:p>
          <a:endParaRPr lang="en-IN"/>
        </a:p>
      </dgm:t>
    </dgm:pt>
    <dgm:pt modelId="{B55C0F3A-27D2-49DD-BE40-947743759587}" type="pres">
      <dgm:prSet presAssocID="{17F856DC-873A-40CC-99FC-62B40AE60306}" presName="vert0" presStyleCnt="0">
        <dgm:presLayoutVars>
          <dgm:dir/>
          <dgm:animOne val="branch"/>
          <dgm:animLvl val="lvl"/>
        </dgm:presLayoutVars>
      </dgm:prSet>
      <dgm:spPr/>
    </dgm:pt>
    <dgm:pt modelId="{2676FA6D-A6D8-4067-8411-07EBB4654412}" type="pres">
      <dgm:prSet presAssocID="{9AA93C85-847C-4B1F-81ED-4831C0B85C97}" presName="thickLine" presStyleLbl="alignNode1" presStyleIdx="0" presStyleCnt="1"/>
      <dgm:spPr/>
    </dgm:pt>
    <dgm:pt modelId="{CA8B9ACF-AEE7-4789-8834-781E0D560DD5}" type="pres">
      <dgm:prSet presAssocID="{9AA93C85-847C-4B1F-81ED-4831C0B85C97}" presName="horz1" presStyleCnt="0"/>
      <dgm:spPr/>
    </dgm:pt>
    <dgm:pt modelId="{0AAB9A59-D2F7-43B8-B4E7-309B6EFBDE6F}" type="pres">
      <dgm:prSet presAssocID="{9AA93C85-847C-4B1F-81ED-4831C0B85C97}" presName="tx1" presStyleLbl="revTx" presStyleIdx="0" presStyleCnt="1"/>
      <dgm:spPr/>
    </dgm:pt>
    <dgm:pt modelId="{5A385714-CAE3-4B0D-BABE-470348A4620B}" type="pres">
      <dgm:prSet presAssocID="{9AA93C85-847C-4B1F-81ED-4831C0B85C97}" presName="vert1" presStyleCnt="0"/>
      <dgm:spPr/>
    </dgm:pt>
  </dgm:ptLst>
  <dgm:cxnLst>
    <dgm:cxn modelId="{BC3C0452-E1DA-4332-B4D6-E0DAF608EF3F}" srcId="{17F856DC-873A-40CC-99FC-62B40AE60306}" destId="{9AA93C85-847C-4B1F-81ED-4831C0B85C97}" srcOrd="0" destOrd="0" parTransId="{1A3D5DF5-D421-4799-931B-F4162B67DDB9}" sibTransId="{884D4FF6-5E3A-4B8B-AF6F-A26ECCE19492}"/>
    <dgm:cxn modelId="{5E92D98A-3A0E-4706-A1BC-0422D429725E}" type="presOf" srcId="{17F856DC-873A-40CC-99FC-62B40AE60306}" destId="{B55C0F3A-27D2-49DD-BE40-947743759587}" srcOrd="0" destOrd="0" presId="urn:microsoft.com/office/officeart/2008/layout/LinedList"/>
    <dgm:cxn modelId="{C4B50ADE-C344-4F1A-8C05-F25602D44413}" type="presOf" srcId="{9AA93C85-847C-4B1F-81ED-4831C0B85C97}" destId="{0AAB9A59-D2F7-43B8-B4E7-309B6EFBDE6F}" srcOrd="0" destOrd="0" presId="urn:microsoft.com/office/officeart/2008/layout/LinedList"/>
    <dgm:cxn modelId="{950F9C40-7478-412F-B9B1-69A9F387AF2D}" type="presParOf" srcId="{B55C0F3A-27D2-49DD-BE40-947743759587}" destId="{2676FA6D-A6D8-4067-8411-07EBB4654412}" srcOrd="0" destOrd="0" presId="urn:microsoft.com/office/officeart/2008/layout/LinedList"/>
    <dgm:cxn modelId="{1FB61766-30CB-4117-BC62-FEF8EB375456}" type="presParOf" srcId="{B55C0F3A-27D2-49DD-BE40-947743759587}" destId="{CA8B9ACF-AEE7-4789-8834-781E0D560DD5}" srcOrd="1" destOrd="0" presId="urn:microsoft.com/office/officeart/2008/layout/LinedList"/>
    <dgm:cxn modelId="{0AE88250-9297-4AC1-AEEA-60F44A4E1153}" type="presParOf" srcId="{CA8B9ACF-AEE7-4789-8834-781E0D560DD5}" destId="{0AAB9A59-D2F7-43B8-B4E7-309B6EFBDE6F}" srcOrd="0" destOrd="0" presId="urn:microsoft.com/office/officeart/2008/layout/LinedList"/>
    <dgm:cxn modelId="{74CB0F29-3B9A-45B9-8349-D29A4A1EFFD1}" type="presParOf" srcId="{CA8B9ACF-AEE7-4789-8834-781E0D560DD5}" destId="{5A385714-CAE3-4B0D-BABE-470348A4620B}" srcOrd="1" destOrd="0" presId="urn:microsoft.com/office/officeart/2008/layout/LinedList"/>
  </dgm:cxnLst>
  <dgm:bg/>
  <dgm:whole/>
  <dgm:extLst>
    <a:ext uri="http://schemas.microsoft.com/office/drawing/2008/diagram">
      <dsp:dataModelExt xmlns:dsp="http://schemas.microsoft.com/office/drawing/2008/diagram" relId="rId54"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3267161-20D4-4E19-ADB9-E6B4905BE58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238E5476-AA4C-438D-8DCD-63E88FDA81F7}">
      <dgm:prSet custT="1"/>
      <dgm:spPr/>
      <dgm:t>
        <a:bodyPr/>
        <a:lstStyle/>
        <a:p>
          <a:r>
            <a:rPr lang="en-IN" sz="1600" b="1" spc="-15" dirty="0" err="1">
              <a:latin typeface="Times New Roman"/>
              <a:cs typeface="Times New Roman"/>
            </a:rPr>
            <a:t>D</a:t>
          </a:r>
          <a:r>
            <a:rPr lang="en-IN" sz="1600" b="1" spc="-160" dirty="0" err="1">
              <a:latin typeface="Times New Roman"/>
              <a:cs typeface="Times New Roman"/>
            </a:rPr>
            <a:t>r</a:t>
          </a:r>
          <a:r>
            <a:rPr lang="en-IN" sz="1600" b="1" spc="-5" dirty="0" err="1">
              <a:latin typeface="Times New Roman"/>
              <a:cs typeface="Times New Roman"/>
            </a:rPr>
            <a:t>.</a:t>
          </a:r>
          <a:r>
            <a:rPr lang="en-IN" sz="1600" b="1" spc="-10" dirty="0">
              <a:latin typeface="Times New Roman"/>
              <a:cs typeface="Times New Roman"/>
            </a:rPr>
            <a:t> Bh</a:t>
          </a:r>
          <a:r>
            <a:rPr lang="en-IN" sz="1600" b="1" spc="-5" dirty="0">
              <a:latin typeface="Times New Roman"/>
              <a:cs typeface="Times New Roman"/>
            </a:rPr>
            <a:t>a</a:t>
          </a:r>
          <a:r>
            <a:rPr lang="en-IN" sz="1600" b="1" spc="-10" dirty="0">
              <a:latin typeface="Times New Roman"/>
              <a:cs typeface="Times New Roman"/>
            </a:rPr>
            <a:t>vin</a:t>
          </a:r>
          <a:r>
            <a:rPr lang="en-IN" sz="1600" b="1" spc="-5" dirty="0">
              <a:latin typeface="Times New Roman"/>
              <a:cs typeface="Times New Roman"/>
            </a:rPr>
            <a:t> </a:t>
          </a:r>
          <a:r>
            <a:rPr lang="en-IN" sz="1600" b="1" spc="-10" dirty="0">
              <a:latin typeface="Times New Roman"/>
              <a:cs typeface="Times New Roman"/>
            </a:rPr>
            <a:t>Shah</a:t>
          </a:r>
          <a:endParaRPr lang="en-IN" sz="1600" b="1" dirty="0">
            <a:latin typeface="Century Gothic (Headings)"/>
            <a:ea typeface="Segoe UI Symbol" panose="020B0502040204020203" pitchFamily="34" charset="0"/>
            <a:cs typeface="Microsoft Tai Le" panose="020B0502040204020203" pitchFamily="34" charset="0"/>
          </a:endParaRPr>
        </a:p>
      </dgm:t>
    </dgm:pt>
    <dgm:pt modelId="{B9FF28A4-614A-4D17-8B6C-52884D768601}" type="parTrans" cxnId="{2A5C84D4-3D34-4385-B4B4-77C3F9BCB8E2}">
      <dgm:prSet/>
      <dgm:spPr/>
      <dgm:t>
        <a:bodyPr/>
        <a:lstStyle/>
        <a:p>
          <a:endParaRPr lang="en-IN"/>
        </a:p>
      </dgm:t>
    </dgm:pt>
    <dgm:pt modelId="{74FA89A3-4DF2-40A7-8A5D-65CFED477B6B}" type="sibTrans" cxnId="{2A5C84D4-3D34-4385-B4B4-77C3F9BCB8E2}">
      <dgm:prSet/>
      <dgm:spPr/>
      <dgm:t>
        <a:bodyPr/>
        <a:lstStyle/>
        <a:p>
          <a:endParaRPr lang="en-IN"/>
        </a:p>
      </dgm:t>
    </dgm:pt>
    <dgm:pt modelId="{715659E3-7A9F-4E21-AE72-B87D28523129}" type="pres">
      <dgm:prSet presAssocID="{63267161-20D4-4E19-ADB9-E6B4905BE58B}" presName="linear" presStyleCnt="0">
        <dgm:presLayoutVars>
          <dgm:animLvl val="lvl"/>
          <dgm:resizeHandles val="exact"/>
        </dgm:presLayoutVars>
      </dgm:prSet>
      <dgm:spPr/>
    </dgm:pt>
    <dgm:pt modelId="{D12D8DE8-7F77-4469-971A-516618346F79}" type="pres">
      <dgm:prSet presAssocID="{238E5476-AA4C-438D-8DCD-63E88FDA81F7}" presName="parentText" presStyleLbl="node1" presStyleIdx="0" presStyleCnt="1" custLinFactNeighborY="14728">
        <dgm:presLayoutVars>
          <dgm:chMax val="0"/>
          <dgm:bulletEnabled val="1"/>
        </dgm:presLayoutVars>
      </dgm:prSet>
      <dgm:spPr/>
    </dgm:pt>
  </dgm:ptLst>
  <dgm:cxnLst>
    <dgm:cxn modelId="{475D5309-9EF3-4159-A777-CD9908F26892}" type="presOf" srcId="{63267161-20D4-4E19-ADB9-E6B4905BE58B}" destId="{715659E3-7A9F-4E21-AE72-B87D28523129}" srcOrd="0" destOrd="0" presId="urn:microsoft.com/office/officeart/2005/8/layout/vList2"/>
    <dgm:cxn modelId="{8575854E-75BB-47BC-A295-70C9770885BB}" type="presOf" srcId="{238E5476-AA4C-438D-8DCD-63E88FDA81F7}" destId="{D12D8DE8-7F77-4469-971A-516618346F79}" srcOrd="0" destOrd="0" presId="urn:microsoft.com/office/officeart/2005/8/layout/vList2"/>
    <dgm:cxn modelId="{2A5C84D4-3D34-4385-B4B4-77C3F9BCB8E2}" srcId="{63267161-20D4-4E19-ADB9-E6B4905BE58B}" destId="{238E5476-AA4C-438D-8DCD-63E88FDA81F7}" srcOrd="0" destOrd="0" parTransId="{B9FF28A4-614A-4D17-8B6C-52884D768601}" sibTransId="{74FA89A3-4DF2-40A7-8A5D-65CFED477B6B}"/>
    <dgm:cxn modelId="{F8AB5229-471B-491A-B059-0F57A097AEC0}" type="presParOf" srcId="{715659E3-7A9F-4E21-AE72-B87D28523129}" destId="{D12D8DE8-7F77-4469-971A-516618346F79}" srcOrd="0" destOrd="0" presId="urn:microsoft.com/office/officeart/2005/8/layout/vList2"/>
  </dgm:cxnLst>
  <dgm:bg/>
  <dgm:whole/>
  <dgm:extLst>
    <a:ext uri="http://schemas.microsoft.com/office/drawing/2008/diagram">
      <dsp:dataModelExt xmlns:dsp="http://schemas.microsoft.com/office/drawing/2008/diagram" relId="rId5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3267161-20D4-4E19-ADB9-E6B4905BE58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238E5476-AA4C-438D-8DCD-63E88FDA81F7}">
      <dgm:prSet custT="1"/>
      <dgm:spPr/>
      <dgm:t>
        <a:bodyPr/>
        <a:lstStyle/>
        <a:p>
          <a:r>
            <a:rPr lang="en-US" altLang="en-US" sz="2400" b="1" dirty="0">
              <a:latin typeface="Times New Roman" panose="02020603050405020304" pitchFamily="18" charset="0"/>
              <a:cs typeface="Times New Roman" panose="02020603050405020304" pitchFamily="18" charset="0"/>
            </a:rPr>
            <a:t>1.1Existing System:</a:t>
          </a:r>
          <a:endParaRPr lang="en-IN" sz="2400" b="1" dirty="0">
            <a:latin typeface="Century Gothic (Headings)"/>
            <a:ea typeface="Segoe UI Symbol" panose="020B0502040204020203" pitchFamily="34" charset="0"/>
            <a:cs typeface="Microsoft Tai Le" panose="020B0502040204020203" pitchFamily="34" charset="0"/>
          </a:endParaRPr>
        </a:p>
      </dgm:t>
    </dgm:pt>
    <dgm:pt modelId="{74FA89A3-4DF2-40A7-8A5D-65CFED477B6B}" type="sibTrans" cxnId="{2A5C84D4-3D34-4385-B4B4-77C3F9BCB8E2}">
      <dgm:prSet/>
      <dgm:spPr/>
      <dgm:t>
        <a:bodyPr/>
        <a:lstStyle/>
        <a:p>
          <a:endParaRPr lang="en-IN"/>
        </a:p>
      </dgm:t>
    </dgm:pt>
    <dgm:pt modelId="{B9FF28A4-614A-4D17-8B6C-52884D768601}" type="parTrans" cxnId="{2A5C84D4-3D34-4385-B4B4-77C3F9BCB8E2}">
      <dgm:prSet/>
      <dgm:spPr/>
      <dgm:t>
        <a:bodyPr/>
        <a:lstStyle/>
        <a:p>
          <a:endParaRPr lang="en-IN"/>
        </a:p>
      </dgm:t>
    </dgm:pt>
    <dgm:pt modelId="{715659E3-7A9F-4E21-AE72-B87D28523129}" type="pres">
      <dgm:prSet presAssocID="{63267161-20D4-4E19-ADB9-E6B4905BE58B}" presName="linear" presStyleCnt="0">
        <dgm:presLayoutVars>
          <dgm:animLvl val="lvl"/>
          <dgm:resizeHandles val="exact"/>
        </dgm:presLayoutVars>
      </dgm:prSet>
      <dgm:spPr/>
    </dgm:pt>
    <dgm:pt modelId="{D12D8DE8-7F77-4469-971A-516618346F79}" type="pres">
      <dgm:prSet presAssocID="{238E5476-AA4C-438D-8DCD-63E88FDA81F7}" presName="parentText" presStyleLbl="node1" presStyleIdx="0" presStyleCnt="1" custLinFactNeighborX="27595" custLinFactNeighborY="7275">
        <dgm:presLayoutVars>
          <dgm:chMax val="0"/>
          <dgm:bulletEnabled val="1"/>
        </dgm:presLayoutVars>
      </dgm:prSet>
      <dgm:spPr/>
    </dgm:pt>
  </dgm:ptLst>
  <dgm:cxnLst>
    <dgm:cxn modelId="{475D5309-9EF3-4159-A777-CD9908F26892}" type="presOf" srcId="{63267161-20D4-4E19-ADB9-E6B4905BE58B}" destId="{715659E3-7A9F-4E21-AE72-B87D28523129}" srcOrd="0" destOrd="0" presId="urn:microsoft.com/office/officeart/2005/8/layout/vList2"/>
    <dgm:cxn modelId="{8575854E-75BB-47BC-A295-70C9770885BB}" type="presOf" srcId="{238E5476-AA4C-438D-8DCD-63E88FDA81F7}" destId="{D12D8DE8-7F77-4469-971A-516618346F79}" srcOrd="0" destOrd="0" presId="urn:microsoft.com/office/officeart/2005/8/layout/vList2"/>
    <dgm:cxn modelId="{2A5C84D4-3D34-4385-B4B4-77C3F9BCB8E2}" srcId="{63267161-20D4-4E19-ADB9-E6B4905BE58B}" destId="{238E5476-AA4C-438D-8DCD-63E88FDA81F7}" srcOrd="0" destOrd="0" parTransId="{B9FF28A4-614A-4D17-8B6C-52884D768601}" sibTransId="{74FA89A3-4DF2-40A7-8A5D-65CFED477B6B}"/>
    <dgm:cxn modelId="{F8AB5229-471B-491A-B059-0F57A097AEC0}" type="presParOf" srcId="{715659E3-7A9F-4E21-AE72-B87D28523129}" destId="{D12D8DE8-7F77-4469-971A-516618346F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3267161-20D4-4E19-ADB9-E6B4905BE58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238E5476-AA4C-438D-8DCD-63E88FDA81F7}">
      <dgm:prSet custT="1"/>
      <dgm:spPr/>
      <dgm:t>
        <a:bodyPr/>
        <a:lstStyle/>
        <a:p>
          <a:r>
            <a:rPr lang="en-US" altLang="en-US" sz="2400" b="1" dirty="0">
              <a:latin typeface="Times New Roman" panose="02020603050405020304" pitchFamily="18" charset="0"/>
              <a:cs typeface="Times New Roman" panose="02020603050405020304" pitchFamily="18" charset="0"/>
            </a:rPr>
            <a:t>1.4 Problem Definition</a:t>
          </a:r>
          <a:endParaRPr lang="en-IN" sz="2400" b="1" dirty="0">
            <a:latin typeface="Century Gothic (Headings)"/>
            <a:ea typeface="Segoe UI Symbol" panose="020B0502040204020203" pitchFamily="34" charset="0"/>
            <a:cs typeface="Microsoft Tai Le" panose="020B0502040204020203" pitchFamily="34" charset="0"/>
          </a:endParaRPr>
        </a:p>
      </dgm:t>
    </dgm:pt>
    <dgm:pt modelId="{74FA89A3-4DF2-40A7-8A5D-65CFED477B6B}" type="sibTrans" cxnId="{2A5C84D4-3D34-4385-B4B4-77C3F9BCB8E2}">
      <dgm:prSet/>
      <dgm:spPr/>
      <dgm:t>
        <a:bodyPr/>
        <a:lstStyle/>
        <a:p>
          <a:endParaRPr lang="en-IN"/>
        </a:p>
      </dgm:t>
    </dgm:pt>
    <dgm:pt modelId="{B9FF28A4-614A-4D17-8B6C-52884D768601}" type="parTrans" cxnId="{2A5C84D4-3D34-4385-B4B4-77C3F9BCB8E2}">
      <dgm:prSet/>
      <dgm:spPr/>
      <dgm:t>
        <a:bodyPr/>
        <a:lstStyle/>
        <a:p>
          <a:endParaRPr lang="en-IN"/>
        </a:p>
      </dgm:t>
    </dgm:pt>
    <dgm:pt modelId="{715659E3-7A9F-4E21-AE72-B87D28523129}" type="pres">
      <dgm:prSet presAssocID="{63267161-20D4-4E19-ADB9-E6B4905BE58B}" presName="linear" presStyleCnt="0">
        <dgm:presLayoutVars>
          <dgm:animLvl val="lvl"/>
          <dgm:resizeHandles val="exact"/>
        </dgm:presLayoutVars>
      </dgm:prSet>
      <dgm:spPr/>
    </dgm:pt>
    <dgm:pt modelId="{D12D8DE8-7F77-4469-971A-516618346F79}" type="pres">
      <dgm:prSet presAssocID="{238E5476-AA4C-438D-8DCD-63E88FDA81F7}" presName="parentText" presStyleLbl="node1" presStyleIdx="0" presStyleCnt="1" custLinFactNeighborX="27595" custLinFactNeighborY="7275">
        <dgm:presLayoutVars>
          <dgm:chMax val="0"/>
          <dgm:bulletEnabled val="1"/>
        </dgm:presLayoutVars>
      </dgm:prSet>
      <dgm:spPr/>
    </dgm:pt>
  </dgm:ptLst>
  <dgm:cxnLst>
    <dgm:cxn modelId="{475D5309-9EF3-4159-A777-CD9908F26892}" type="presOf" srcId="{63267161-20D4-4E19-ADB9-E6B4905BE58B}" destId="{715659E3-7A9F-4E21-AE72-B87D28523129}" srcOrd="0" destOrd="0" presId="urn:microsoft.com/office/officeart/2005/8/layout/vList2"/>
    <dgm:cxn modelId="{8575854E-75BB-47BC-A295-70C9770885BB}" type="presOf" srcId="{238E5476-AA4C-438D-8DCD-63E88FDA81F7}" destId="{D12D8DE8-7F77-4469-971A-516618346F79}" srcOrd="0" destOrd="0" presId="urn:microsoft.com/office/officeart/2005/8/layout/vList2"/>
    <dgm:cxn modelId="{2A5C84D4-3D34-4385-B4B4-77C3F9BCB8E2}" srcId="{63267161-20D4-4E19-ADB9-E6B4905BE58B}" destId="{238E5476-AA4C-438D-8DCD-63E88FDA81F7}" srcOrd="0" destOrd="0" parTransId="{B9FF28A4-614A-4D17-8B6C-52884D768601}" sibTransId="{74FA89A3-4DF2-40A7-8A5D-65CFED477B6B}"/>
    <dgm:cxn modelId="{F8AB5229-471B-491A-B059-0F57A097AEC0}" type="presParOf" srcId="{715659E3-7A9F-4E21-AE72-B87D28523129}" destId="{D12D8DE8-7F77-4469-971A-516618346F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7E02549-811F-4F4B-B986-76C370E27CF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6FEBB15F-D3D1-4A41-9FDD-526E031EC8B8}">
      <dgm:prSet custT="1"/>
      <dgm:spPr/>
      <dgm:t>
        <a:bodyPr/>
        <a:lstStyle/>
        <a:p>
          <a:r>
            <a:rPr lang="en-IN" sz="2800" b="1" dirty="0"/>
            <a:t>1.4 Project Profile</a:t>
          </a:r>
          <a:endParaRPr lang="en-IN" sz="2800" dirty="0"/>
        </a:p>
      </dgm:t>
    </dgm:pt>
    <dgm:pt modelId="{2F01B4E7-7497-4C72-965A-AA5C2313D998}" type="parTrans" cxnId="{A81437CA-00E9-4367-A02A-3D04C5EAC10C}">
      <dgm:prSet/>
      <dgm:spPr/>
      <dgm:t>
        <a:bodyPr/>
        <a:lstStyle/>
        <a:p>
          <a:endParaRPr lang="en-IN"/>
        </a:p>
      </dgm:t>
    </dgm:pt>
    <dgm:pt modelId="{EB7E6EC6-2D3B-4C72-9CDE-C35BA5ABB9B4}" type="sibTrans" cxnId="{A81437CA-00E9-4367-A02A-3D04C5EAC10C}">
      <dgm:prSet/>
      <dgm:spPr/>
      <dgm:t>
        <a:bodyPr/>
        <a:lstStyle/>
        <a:p>
          <a:endParaRPr lang="en-IN"/>
        </a:p>
      </dgm:t>
    </dgm:pt>
    <dgm:pt modelId="{7E09719D-15A3-409A-9EB0-CE84B9A75DA9}" type="pres">
      <dgm:prSet presAssocID="{67E02549-811F-4F4B-B986-76C370E27CF7}" presName="linear" presStyleCnt="0">
        <dgm:presLayoutVars>
          <dgm:animLvl val="lvl"/>
          <dgm:resizeHandles val="exact"/>
        </dgm:presLayoutVars>
      </dgm:prSet>
      <dgm:spPr/>
    </dgm:pt>
    <dgm:pt modelId="{955F9E46-2B77-417B-ACBB-E6060403E8EF}" type="pres">
      <dgm:prSet presAssocID="{6FEBB15F-D3D1-4A41-9FDD-526E031EC8B8}" presName="parentText" presStyleLbl="node1" presStyleIdx="0" presStyleCnt="1" custLinFactNeighborX="12937" custLinFactNeighborY="-74552">
        <dgm:presLayoutVars>
          <dgm:chMax val="0"/>
          <dgm:bulletEnabled val="1"/>
        </dgm:presLayoutVars>
      </dgm:prSet>
      <dgm:spPr/>
    </dgm:pt>
  </dgm:ptLst>
  <dgm:cxnLst>
    <dgm:cxn modelId="{1FF0FE23-F781-408C-A43E-5C9AF4115432}" type="presOf" srcId="{6FEBB15F-D3D1-4A41-9FDD-526E031EC8B8}" destId="{955F9E46-2B77-417B-ACBB-E6060403E8EF}" srcOrd="0" destOrd="0" presId="urn:microsoft.com/office/officeart/2005/8/layout/vList2"/>
    <dgm:cxn modelId="{AE5FD85F-BBF4-480C-8624-2128D0877775}" type="presOf" srcId="{67E02549-811F-4F4B-B986-76C370E27CF7}" destId="{7E09719D-15A3-409A-9EB0-CE84B9A75DA9}" srcOrd="0" destOrd="0" presId="urn:microsoft.com/office/officeart/2005/8/layout/vList2"/>
    <dgm:cxn modelId="{A81437CA-00E9-4367-A02A-3D04C5EAC10C}" srcId="{67E02549-811F-4F4B-B986-76C370E27CF7}" destId="{6FEBB15F-D3D1-4A41-9FDD-526E031EC8B8}" srcOrd="0" destOrd="0" parTransId="{2F01B4E7-7497-4C72-965A-AA5C2313D998}" sibTransId="{EB7E6EC6-2D3B-4C72-9CDE-C35BA5ABB9B4}"/>
    <dgm:cxn modelId="{0BB06896-A060-4257-9E61-5C4548625886}" type="presParOf" srcId="{7E09719D-15A3-409A-9EB0-CE84B9A75DA9}" destId="{955F9E46-2B77-417B-ACBB-E6060403E8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0F35ED-B5FC-419B-863A-DF7269441C2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F56B5CDD-FA15-4657-8CD5-8AB58F2A5091}">
      <dgm:prSet custT="1"/>
      <dgm:spPr/>
      <dgm:t>
        <a:bodyPr/>
        <a:lstStyle/>
        <a:p>
          <a:r>
            <a:rPr lang="en-IN" sz="1500" b="1" i="1" spc="-10" dirty="0">
              <a:latin typeface="Times New Roman"/>
              <a:cs typeface="Times New Roman"/>
            </a:rPr>
            <a:t>A</a:t>
          </a:r>
          <a:r>
            <a:rPr lang="en-IN" sz="1500" b="1" i="1" dirty="0">
              <a:latin typeface="Times New Roman"/>
              <a:cs typeface="Times New Roman"/>
            </a:rPr>
            <a:t>0</a:t>
          </a:r>
          <a:r>
            <a:rPr lang="en-IN" sz="1500" b="1" i="1" spc="10" dirty="0">
              <a:latin typeface="Times New Roman"/>
              <a:cs typeface="Times New Roman"/>
            </a:rPr>
            <a:t>6</a:t>
          </a:r>
          <a:r>
            <a:rPr lang="en-IN" sz="1500" b="1" i="1" dirty="0">
              <a:latin typeface="Times New Roman"/>
              <a:cs typeface="Times New Roman"/>
            </a:rPr>
            <a:t>-</a:t>
          </a:r>
          <a:r>
            <a:rPr lang="en-IN" sz="1500" b="1" i="1" spc="-10" dirty="0">
              <a:latin typeface="Times New Roman"/>
              <a:cs typeface="Times New Roman"/>
            </a:rPr>
            <a:t>C</a:t>
          </a:r>
          <a:r>
            <a:rPr lang="en-IN" sz="1500" b="1" i="1" dirty="0">
              <a:latin typeface="Times New Roman"/>
              <a:cs typeface="Times New Roman"/>
            </a:rPr>
            <a:t>hud</a:t>
          </a:r>
          <a:r>
            <a:rPr lang="en-IN" sz="1500" b="1" i="1" spc="-15" dirty="0">
              <a:latin typeface="Times New Roman"/>
              <a:cs typeface="Times New Roman"/>
            </a:rPr>
            <a:t>e</a:t>
          </a:r>
          <a:r>
            <a:rPr lang="en-IN" sz="1500" b="1" i="1" spc="-10" dirty="0">
              <a:latin typeface="Times New Roman"/>
              <a:cs typeface="Times New Roman"/>
            </a:rPr>
            <a:t>s</a:t>
          </a:r>
          <a:r>
            <a:rPr lang="en-IN" sz="1500" b="1" i="1" dirty="0">
              <a:latin typeface="Times New Roman"/>
              <a:cs typeface="Times New Roman"/>
            </a:rPr>
            <a:t>a</a:t>
          </a:r>
          <a:r>
            <a:rPr lang="en-IN" sz="1500" b="1" i="1" spc="-15" dirty="0">
              <a:latin typeface="Times New Roman"/>
              <a:cs typeface="Times New Roman"/>
            </a:rPr>
            <a:t>r</a:t>
          </a:r>
          <a:r>
            <a:rPr lang="en-IN" sz="1500" b="1" i="1" dirty="0">
              <a:latin typeface="Times New Roman"/>
              <a:cs typeface="Times New Roman"/>
            </a:rPr>
            <a:t>a</a:t>
          </a:r>
          <a:r>
            <a:rPr lang="en-IN" sz="1500" b="1" i="1" spc="5" dirty="0">
              <a:latin typeface="Times New Roman"/>
              <a:cs typeface="Times New Roman"/>
            </a:rPr>
            <a:t> </a:t>
          </a:r>
          <a:r>
            <a:rPr lang="en-IN" sz="1500" b="1" i="1" spc="-10" dirty="0">
              <a:latin typeface="Times New Roman"/>
              <a:cs typeface="Times New Roman"/>
            </a:rPr>
            <a:t>Am</a:t>
          </a:r>
          <a:r>
            <a:rPr lang="en-IN" sz="1500" b="1" i="1" dirty="0">
              <a:latin typeface="Times New Roman"/>
              <a:cs typeface="Times New Roman"/>
            </a:rPr>
            <a:t>it (</a:t>
          </a:r>
          <a:r>
            <a:rPr lang="en-IN" sz="1500" b="1" i="1" spc="5" dirty="0">
              <a:latin typeface="Times New Roman"/>
              <a:cs typeface="Times New Roman"/>
            </a:rPr>
            <a:t>2</a:t>
          </a:r>
          <a:r>
            <a:rPr lang="en-IN" sz="1500" b="1" i="1" spc="-10" dirty="0">
              <a:latin typeface="Times New Roman"/>
              <a:cs typeface="Times New Roman"/>
            </a:rPr>
            <a:t>3</a:t>
          </a:r>
          <a:r>
            <a:rPr lang="en-IN" sz="1500" b="1" i="1" dirty="0">
              <a:latin typeface="Times New Roman"/>
              <a:cs typeface="Times New Roman"/>
            </a:rPr>
            <a:t>0</a:t>
          </a:r>
          <a:r>
            <a:rPr lang="en-IN" sz="1500" b="1" i="1" spc="-10" dirty="0">
              <a:latin typeface="Times New Roman"/>
              <a:cs typeface="Times New Roman"/>
            </a:rPr>
            <a:t>0</a:t>
          </a:r>
          <a:r>
            <a:rPr lang="en-IN" sz="1500" b="1" i="1" dirty="0">
              <a:latin typeface="Times New Roman"/>
              <a:cs typeface="Times New Roman"/>
            </a:rPr>
            <a:t>4</a:t>
          </a:r>
          <a:r>
            <a:rPr lang="en-IN" sz="1500" b="1" i="1" spc="-10" dirty="0">
              <a:latin typeface="Times New Roman"/>
              <a:cs typeface="Times New Roman"/>
            </a:rPr>
            <a:t>40</a:t>
          </a:r>
          <a:r>
            <a:rPr lang="en-IN" sz="1500" b="1" i="1" dirty="0">
              <a:latin typeface="Times New Roman"/>
              <a:cs typeface="Times New Roman"/>
            </a:rPr>
            <a:t>1</a:t>
          </a:r>
          <a:r>
            <a:rPr lang="en-IN" sz="1500" b="1" i="1" spc="-10" dirty="0">
              <a:latin typeface="Times New Roman"/>
              <a:cs typeface="Times New Roman"/>
            </a:rPr>
            <a:t>110</a:t>
          </a:r>
          <a:r>
            <a:rPr lang="en-IN" sz="1500" b="1" i="1" dirty="0">
              <a:latin typeface="Times New Roman"/>
              <a:cs typeface="Times New Roman"/>
            </a:rPr>
            <a:t>0</a:t>
          </a:r>
          <a:r>
            <a:rPr lang="en-IN" sz="1500" b="1" i="1" spc="-10" dirty="0">
              <a:latin typeface="Times New Roman"/>
              <a:cs typeface="Times New Roman"/>
            </a:rPr>
            <a:t>4</a:t>
          </a:r>
          <a:r>
            <a:rPr lang="en-IN" sz="1500" b="1" i="1" dirty="0">
              <a:latin typeface="Times New Roman"/>
              <a:cs typeface="Times New Roman"/>
            </a:rPr>
            <a:t>3)</a:t>
          </a:r>
          <a:endParaRPr lang="en-IN" sz="1500" b="1" i="1" dirty="0"/>
        </a:p>
      </dgm:t>
    </dgm:pt>
    <dgm:pt modelId="{3F195CE5-79C1-4F2F-AB3B-22FD2C4EAAB7}" type="parTrans" cxnId="{E91B08BA-2B09-427E-B199-F012800F10E1}">
      <dgm:prSet/>
      <dgm:spPr/>
      <dgm:t>
        <a:bodyPr/>
        <a:lstStyle/>
        <a:p>
          <a:endParaRPr lang="en-IN"/>
        </a:p>
      </dgm:t>
    </dgm:pt>
    <dgm:pt modelId="{CD84625D-AB95-4935-A4A1-CBCD204628D6}" type="sibTrans" cxnId="{E91B08BA-2B09-427E-B199-F012800F10E1}">
      <dgm:prSet/>
      <dgm:spPr/>
      <dgm:t>
        <a:bodyPr/>
        <a:lstStyle/>
        <a:p>
          <a:endParaRPr lang="en-IN"/>
        </a:p>
      </dgm:t>
    </dgm:pt>
    <dgm:pt modelId="{EAADEA48-B8D6-474E-ABD1-CE9E577A6F5D}">
      <dgm:prSet custT="1"/>
      <dgm:spPr/>
      <dgm:t>
        <a:bodyPr/>
        <a:lstStyle/>
        <a:p>
          <a:r>
            <a:rPr lang="en-IN" sz="1400" b="1" i="1" u="none" dirty="0">
              <a:latin typeface="Times New Roman" panose="02020603050405020304" pitchFamily="18" charset="0"/>
              <a:cs typeface="Times New Roman" panose="02020603050405020304" pitchFamily="18" charset="0"/>
            </a:rPr>
            <a:t>A18-Khavadiya Ankit</a:t>
          </a:r>
          <a:r>
            <a:rPr lang="en-IN" sz="1200" b="1" i="1" u="none" dirty="0">
              <a:latin typeface="Times New Roman" panose="02020603050405020304" pitchFamily="18" charset="0"/>
              <a:cs typeface="Times New Roman" panose="02020603050405020304" pitchFamily="18" charset="0"/>
            </a:rPr>
            <a:t>(</a:t>
          </a:r>
          <a:r>
            <a:rPr lang="en-IN" sz="1400" b="1" i="1" u="none" dirty="0">
              <a:latin typeface="Times New Roman" panose="02020603050405020304" pitchFamily="18" charset="0"/>
              <a:cs typeface="Times New Roman" panose="02020603050405020304" pitchFamily="18" charset="0"/>
            </a:rPr>
            <a:t>23004401110119</a:t>
          </a:r>
          <a:r>
            <a:rPr lang="en-IN" sz="1200" b="1" i="1" u="none" dirty="0"/>
            <a:t>)</a:t>
          </a:r>
          <a:endParaRPr lang="en-IN" sz="1200" b="1" i="1" dirty="0"/>
        </a:p>
      </dgm:t>
    </dgm:pt>
    <dgm:pt modelId="{A7C1FB11-58ED-4DBF-BA2F-72C1FECF5945}" type="parTrans" cxnId="{53A1DF2B-C17A-4224-8E03-DE754D43DED8}">
      <dgm:prSet/>
      <dgm:spPr/>
      <dgm:t>
        <a:bodyPr/>
        <a:lstStyle/>
        <a:p>
          <a:endParaRPr lang="en-IN"/>
        </a:p>
      </dgm:t>
    </dgm:pt>
    <dgm:pt modelId="{FA85F48A-5240-4793-8997-C7209EBA5E13}" type="sibTrans" cxnId="{53A1DF2B-C17A-4224-8E03-DE754D43DED8}">
      <dgm:prSet/>
      <dgm:spPr/>
      <dgm:t>
        <a:bodyPr/>
        <a:lstStyle/>
        <a:p>
          <a:endParaRPr lang="en-IN"/>
        </a:p>
      </dgm:t>
    </dgm:pt>
    <dgm:pt modelId="{AF510504-43FB-4398-87CB-E36C99D5648E}">
      <dgm:prSet custT="1"/>
      <dgm:spPr/>
      <dgm:t>
        <a:bodyPr/>
        <a:lstStyle/>
        <a:p>
          <a:r>
            <a:rPr lang="en-IN" sz="1400" b="1" i="1" u="none" dirty="0"/>
            <a:t>A46-Saiyed Simun(23004401110263)</a:t>
          </a:r>
          <a:endParaRPr lang="en-IN" sz="1400" b="1" i="1" dirty="0"/>
        </a:p>
      </dgm:t>
    </dgm:pt>
    <dgm:pt modelId="{884ECD90-C243-4136-8819-EC5C8E5BCDFF}" type="parTrans" cxnId="{075DD902-9223-4E0E-A040-8168E33D3E99}">
      <dgm:prSet/>
      <dgm:spPr/>
      <dgm:t>
        <a:bodyPr/>
        <a:lstStyle/>
        <a:p>
          <a:endParaRPr lang="en-IN"/>
        </a:p>
      </dgm:t>
    </dgm:pt>
    <dgm:pt modelId="{0499BE38-1A91-4AC5-B80F-19F3F9D86EED}" type="sibTrans" cxnId="{075DD902-9223-4E0E-A040-8168E33D3E99}">
      <dgm:prSet/>
      <dgm:spPr/>
      <dgm:t>
        <a:bodyPr/>
        <a:lstStyle/>
        <a:p>
          <a:endParaRPr lang="en-IN"/>
        </a:p>
      </dgm:t>
    </dgm:pt>
    <dgm:pt modelId="{CE9FADCB-DE48-40DF-A11F-819D7B05E909}" type="pres">
      <dgm:prSet presAssocID="{040F35ED-B5FC-419B-863A-DF7269441C2A}" presName="linear" presStyleCnt="0">
        <dgm:presLayoutVars>
          <dgm:animLvl val="lvl"/>
          <dgm:resizeHandles val="exact"/>
        </dgm:presLayoutVars>
      </dgm:prSet>
      <dgm:spPr/>
    </dgm:pt>
    <dgm:pt modelId="{0EC3B5D9-8294-4885-90E4-E30787152809}" type="pres">
      <dgm:prSet presAssocID="{F56B5CDD-FA15-4657-8CD5-8AB58F2A5091}" presName="parentText" presStyleLbl="node1" presStyleIdx="0" presStyleCnt="3" custLinFactY="-42324" custLinFactNeighborX="-1918" custLinFactNeighborY="-100000">
        <dgm:presLayoutVars>
          <dgm:chMax val="0"/>
          <dgm:bulletEnabled val="1"/>
        </dgm:presLayoutVars>
      </dgm:prSet>
      <dgm:spPr/>
    </dgm:pt>
    <dgm:pt modelId="{F1E34ACC-19C3-44D4-B6AD-B08832ABD41D}" type="pres">
      <dgm:prSet presAssocID="{CD84625D-AB95-4935-A4A1-CBCD204628D6}" presName="spacer" presStyleCnt="0"/>
      <dgm:spPr/>
    </dgm:pt>
    <dgm:pt modelId="{A6AA267A-12D8-4387-96BB-47B95D1FBF11}" type="pres">
      <dgm:prSet presAssocID="{EAADEA48-B8D6-474E-ABD1-CE9E577A6F5D}" presName="parentText" presStyleLbl="node1" presStyleIdx="1" presStyleCnt="3">
        <dgm:presLayoutVars>
          <dgm:chMax val="0"/>
          <dgm:bulletEnabled val="1"/>
        </dgm:presLayoutVars>
      </dgm:prSet>
      <dgm:spPr/>
    </dgm:pt>
    <dgm:pt modelId="{94393152-CF2D-4107-8AEE-B98F85923CBE}" type="pres">
      <dgm:prSet presAssocID="{FA85F48A-5240-4793-8997-C7209EBA5E13}" presName="spacer" presStyleCnt="0"/>
      <dgm:spPr/>
    </dgm:pt>
    <dgm:pt modelId="{B192C5B3-9D28-4821-A894-E345F2B8DCEA}" type="pres">
      <dgm:prSet presAssocID="{AF510504-43FB-4398-87CB-E36C99D5648E}" presName="parentText" presStyleLbl="node1" presStyleIdx="2" presStyleCnt="3">
        <dgm:presLayoutVars>
          <dgm:chMax val="0"/>
          <dgm:bulletEnabled val="1"/>
        </dgm:presLayoutVars>
      </dgm:prSet>
      <dgm:spPr/>
    </dgm:pt>
  </dgm:ptLst>
  <dgm:cxnLst>
    <dgm:cxn modelId="{075DD902-9223-4E0E-A040-8168E33D3E99}" srcId="{040F35ED-B5FC-419B-863A-DF7269441C2A}" destId="{AF510504-43FB-4398-87CB-E36C99D5648E}" srcOrd="2" destOrd="0" parTransId="{884ECD90-C243-4136-8819-EC5C8E5BCDFF}" sibTransId="{0499BE38-1A91-4AC5-B80F-19F3F9D86EED}"/>
    <dgm:cxn modelId="{53A1DF2B-C17A-4224-8E03-DE754D43DED8}" srcId="{040F35ED-B5FC-419B-863A-DF7269441C2A}" destId="{EAADEA48-B8D6-474E-ABD1-CE9E577A6F5D}" srcOrd="1" destOrd="0" parTransId="{A7C1FB11-58ED-4DBF-BA2F-72C1FECF5945}" sibTransId="{FA85F48A-5240-4793-8997-C7209EBA5E13}"/>
    <dgm:cxn modelId="{290AB336-8B20-472F-8041-51181305E546}" type="presOf" srcId="{040F35ED-B5FC-419B-863A-DF7269441C2A}" destId="{CE9FADCB-DE48-40DF-A11F-819D7B05E909}" srcOrd="0" destOrd="0" presId="urn:microsoft.com/office/officeart/2005/8/layout/vList2"/>
    <dgm:cxn modelId="{579D9239-D33F-41A5-A55D-1239DDFF8C47}" type="presOf" srcId="{EAADEA48-B8D6-474E-ABD1-CE9E577A6F5D}" destId="{A6AA267A-12D8-4387-96BB-47B95D1FBF11}" srcOrd="0" destOrd="0" presId="urn:microsoft.com/office/officeart/2005/8/layout/vList2"/>
    <dgm:cxn modelId="{20270170-26D7-4A5A-A71C-6F8B0B20500A}" type="presOf" srcId="{AF510504-43FB-4398-87CB-E36C99D5648E}" destId="{B192C5B3-9D28-4821-A894-E345F2B8DCEA}" srcOrd="0" destOrd="0" presId="urn:microsoft.com/office/officeart/2005/8/layout/vList2"/>
    <dgm:cxn modelId="{999EBCA9-F406-4D86-A478-517806E3CEAF}" type="presOf" srcId="{F56B5CDD-FA15-4657-8CD5-8AB58F2A5091}" destId="{0EC3B5D9-8294-4885-90E4-E30787152809}" srcOrd="0" destOrd="0" presId="urn:microsoft.com/office/officeart/2005/8/layout/vList2"/>
    <dgm:cxn modelId="{E91B08BA-2B09-427E-B199-F012800F10E1}" srcId="{040F35ED-B5FC-419B-863A-DF7269441C2A}" destId="{F56B5CDD-FA15-4657-8CD5-8AB58F2A5091}" srcOrd="0" destOrd="0" parTransId="{3F195CE5-79C1-4F2F-AB3B-22FD2C4EAAB7}" sibTransId="{CD84625D-AB95-4935-A4A1-CBCD204628D6}"/>
    <dgm:cxn modelId="{601732A6-581E-480C-9C84-BDDE2E2E32DF}" type="presParOf" srcId="{CE9FADCB-DE48-40DF-A11F-819D7B05E909}" destId="{0EC3B5D9-8294-4885-90E4-E30787152809}" srcOrd="0" destOrd="0" presId="urn:microsoft.com/office/officeart/2005/8/layout/vList2"/>
    <dgm:cxn modelId="{0C24618E-071F-46D0-AFC5-A9E18B8CEEA5}" type="presParOf" srcId="{CE9FADCB-DE48-40DF-A11F-819D7B05E909}" destId="{F1E34ACC-19C3-44D4-B6AD-B08832ABD41D}" srcOrd="1" destOrd="0" presId="urn:microsoft.com/office/officeart/2005/8/layout/vList2"/>
    <dgm:cxn modelId="{C0C7C6F0-3D27-4C84-A2E2-C1A5615A9B07}" type="presParOf" srcId="{CE9FADCB-DE48-40DF-A11F-819D7B05E909}" destId="{A6AA267A-12D8-4387-96BB-47B95D1FBF11}" srcOrd="2" destOrd="0" presId="urn:microsoft.com/office/officeart/2005/8/layout/vList2"/>
    <dgm:cxn modelId="{F15420E9-867F-432E-B15B-3FA9D08DBBF2}" type="presParOf" srcId="{CE9FADCB-DE48-40DF-A11F-819D7B05E909}" destId="{94393152-CF2D-4107-8AEE-B98F85923CBE}" srcOrd="3" destOrd="0" presId="urn:microsoft.com/office/officeart/2005/8/layout/vList2"/>
    <dgm:cxn modelId="{97BBC82C-E1B0-4B12-B19F-346D47937080}" type="presParOf" srcId="{CE9FADCB-DE48-40DF-A11F-819D7B05E909}" destId="{B192C5B3-9D28-4821-A894-E345F2B8DCEA}"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856DC-873A-40CC-99FC-62B40AE60306}"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9AA93C85-847C-4B1F-81ED-4831C0B85C97}">
      <dgm:prSet custT="1"/>
      <dgm:spPr/>
      <dgm:t>
        <a:bodyPr/>
        <a:lstStyle/>
        <a:p>
          <a:pPr algn="l"/>
          <a:r>
            <a:rPr lang="en-IN" sz="1800" b="1" u="sng" dirty="0"/>
            <a:t>Guided</a:t>
          </a:r>
          <a:r>
            <a:rPr lang="en-IN" sz="1800" b="1" u="heavy" dirty="0"/>
            <a:t> By:-</a:t>
          </a:r>
          <a:endParaRPr lang="en-IN" sz="1800" dirty="0"/>
        </a:p>
      </dgm:t>
    </dgm:pt>
    <dgm:pt modelId="{1A3D5DF5-D421-4799-931B-F4162B67DDB9}" type="parTrans" cxnId="{BC3C0452-E1DA-4332-B4D6-E0DAF608EF3F}">
      <dgm:prSet/>
      <dgm:spPr/>
      <dgm:t>
        <a:bodyPr/>
        <a:lstStyle/>
        <a:p>
          <a:endParaRPr lang="en-IN"/>
        </a:p>
      </dgm:t>
    </dgm:pt>
    <dgm:pt modelId="{884D4FF6-5E3A-4B8B-AF6F-A26ECCE19492}" type="sibTrans" cxnId="{BC3C0452-E1DA-4332-B4D6-E0DAF608EF3F}">
      <dgm:prSet/>
      <dgm:spPr/>
      <dgm:t>
        <a:bodyPr/>
        <a:lstStyle/>
        <a:p>
          <a:endParaRPr lang="en-IN"/>
        </a:p>
      </dgm:t>
    </dgm:pt>
    <dgm:pt modelId="{B55C0F3A-27D2-49DD-BE40-947743759587}" type="pres">
      <dgm:prSet presAssocID="{17F856DC-873A-40CC-99FC-62B40AE60306}" presName="vert0" presStyleCnt="0">
        <dgm:presLayoutVars>
          <dgm:dir/>
          <dgm:animOne val="branch"/>
          <dgm:animLvl val="lvl"/>
        </dgm:presLayoutVars>
      </dgm:prSet>
      <dgm:spPr/>
    </dgm:pt>
    <dgm:pt modelId="{2676FA6D-A6D8-4067-8411-07EBB4654412}" type="pres">
      <dgm:prSet presAssocID="{9AA93C85-847C-4B1F-81ED-4831C0B85C97}" presName="thickLine" presStyleLbl="alignNode1" presStyleIdx="0" presStyleCnt="1"/>
      <dgm:spPr/>
    </dgm:pt>
    <dgm:pt modelId="{CA8B9ACF-AEE7-4789-8834-781E0D560DD5}" type="pres">
      <dgm:prSet presAssocID="{9AA93C85-847C-4B1F-81ED-4831C0B85C97}" presName="horz1" presStyleCnt="0"/>
      <dgm:spPr/>
    </dgm:pt>
    <dgm:pt modelId="{0AAB9A59-D2F7-43B8-B4E7-309B6EFBDE6F}" type="pres">
      <dgm:prSet presAssocID="{9AA93C85-847C-4B1F-81ED-4831C0B85C97}" presName="tx1" presStyleLbl="revTx" presStyleIdx="0" presStyleCnt="1"/>
      <dgm:spPr/>
    </dgm:pt>
    <dgm:pt modelId="{5A385714-CAE3-4B0D-BABE-470348A4620B}" type="pres">
      <dgm:prSet presAssocID="{9AA93C85-847C-4B1F-81ED-4831C0B85C97}" presName="vert1" presStyleCnt="0"/>
      <dgm:spPr/>
    </dgm:pt>
  </dgm:ptLst>
  <dgm:cxnLst>
    <dgm:cxn modelId="{BC3C0452-E1DA-4332-B4D6-E0DAF608EF3F}" srcId="{17F856DC-873A-40CC-99FC-62B40AE60306}" destId="{9AA93C85-847C-4B1F-81ED-4831C0B85C97}" srcOrd="0" destOrd="0" parTransId="{1A3D5DF5-D421-4799-931B-F4162B67DDB9}" sibTransId="{884D4FF6-5E3A-4B8B-AF6F-A26ECCE19492}"/>
    <dgm:cxn modelId="{5E92D98A-3A0E-4706-A1BC-0422D429725E}" type="presOf" srcId="{17F856DC-873A-40CC-99FC-62B40AE60306}" destId="{B55C0F3A-27D2-49DD-BE40-947743759587}" srcOrd="0" destOrd="0" presId="urn:microsoft.com/office/officeart/2008/layout/LinedList"/>
    <dgm:cxn modelId="{C4B50ADE-C344-4F1A-8C05-F25602D44413}" type="presOf" srcId="{9AA93C85-847C-4B1F-81ED-4831C0B85C97}" destId="{0AAB9A59-D2F7-43B8-B4E7-309B6EFBDE6F}" srcOrd="0" destOrd="0" presId="urn:microsoft.com/office/officeart/2008/layout/LinedList"/>
    <dgm:cxn modelId="{950F9C40-7478-412F-B9B1-69A9F387AF2D}" type="presParOf" srcId="{B55C0F3A-27D2-49DD-BE40-947743759587}" destId="{2676FA6D-A6D8-4067-8411-07EBB4654412}" srcOrd="0" destOrd="0" presId="urn:microsoft.com/office/officeart/2008/layout/LinedList"/>
    <dgm:cxn modelId="{1FB61766-30CB-4117-BC62-FEF8EB375456}" type="presParOf" srcId="{B55C0F3A-27D2-49DD-BE40-947743759587}" destId="{CA8B9ACF-AEE7-4789-8834-781E0D560DD5}" srcOrd="1" destOrd="0" presId="urn:microsoft.com/office/officeart/2008/layout/LinedList"/>
    <dgm:cxn modelId="{0AE88250-9297-4AC1-AEEA-60F44A4E1153}" type="presParOf" srcId="{CA8B9ACF-AEE7-4789-8834-781E0D560DD5}" destId="{0AAB9A59-D2F7-43B8-B4E7-309B6EFBDE6F}" srcOrd="0" destOrd="0" presId="urn:microsoft.com/office/officeart/2008/layout/LinedList"/>
    <dgm:cxn modelId="{74CB0F29-3B9A-45B9-8349-D29A4A1EFFD1}" type="presParOf" srcId="{CA8B9ACF-AEE7-4789-8834-781E0D560DD5}" destId="{5A385714-CAE3-4B0D-BABE-470348A4620B}" srcOrd="1"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01B0D3-A58F-4CAC-BC3D-B6E03E13524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IN"/>
        </a:p>
      </dgm:t>
    </dgm:pt>
    <dgm:pt modelId="{D12DFB5F-EA70-40FC-BA2D-98C5A8BA8B6C}">
      <dgm:prSet custT="1"/>
      <dgm:spPr/>
      <dgm:t>
        <a:bodyPr/>
        <a:lstStyle/>
        <a:p>
          <a:r>
            <a:rPr lang="en-US" sz="1800" b="1" u="sng" dirty="0"/>
            <a:t>Project </a:t>
          </a:r>
          <a:r>
            <a:rPr lang="en-US" sz="1800" b="1" u="sng" dirty="0" err="1">
              <a:latin typeface="Times New Roman" panose="02020603050405020304" pitchFamily="18" charset="0"/>
              <a:cs typeface="Times New Roman" panose="02020603050405020304" pitchFamily="18" charset="0"/>
            </a:rPr>
            <a:t>Devloped</a:t>
          </a:r>
          <a:r>
            <a:rPr lang="en-US" sz="1800" b="1" u="sng" dirty="0"/>
            <a:t> By:-</a:t>
          </a:r>
          <a:endParaRPr lang="en-IN" sz="1800" dirty="0"/>
        </a:p>
      </dgm:t>
    </dgm:pt>
    <dgm:pt modelId="{762D9EB2-1DBC-404E-B7CD-E35D035244B3}" type="parTrans" cxnId="{080258F1-98D9-4016-9B76-CACCEE7C7B77}">
      <dgm:prSet/>
      <dgm:spPr/>
      <dgm:t>
        <a:bodyPr/>
        <a:lstStyle/>
        <a:p>
          <a:endParaRPr lang="en-IN"/>
        </a:p>
      </dgm:t>
    </dgm:pt>
    <dgm:pt modelId="{D828F528-3AF6-491C-9318-6590B8DD22B4}" type="sibTrans" cxnId="{080258F1-98D9-4016-9B76-CACCEE7C7B77}">
      <dgm:prSet/>
      <dgm:spPr/>
      <dgm:t>
        <a:bodyPr/>
        <a:lstStyle/>
        <a:p>
          <a:endParaRPr lang="en-IN"/>
        </a:p>
      </dgm:t>
    </dgm:pt>
    <dgm:pt modelId="{4A7B7F22-7496-48C9-9B65-2C2DED62A439}" type="pres">
      <dgm:prSet presAssocID="{EF01B0D3-A58F-4CAC-BC3D-B6E03E135240}" presName="vert0" presStyleCnt="0">
        <dgm:presLayoutVars>
          <dgm:dir/>
          <dgm:animOne val="branch"/>
          <dgm:animLvl val="lvl"/>
        </dgm:presLayoutVars>
      </dgm:prSet>
      <dgm:spPr/>
    </dgm:pt>
    <dgm:pt modelId="{E3920EE8-4D64-40B9-B01E-985AD9ECE02B}" type="pres">
      <dgm:prSet presAssocID="{D12DFB5F-EA70-40FC-BA2D-98C5A8BA8B6C}" presName="thickLine" presStyleLbl="alignNode1" presStyleIdx="0" presStyleCnt="1"/>
      <dgm:spPr/>
    </dgm:pt>
    <dgm:pt modelId="{2344C863-CDC8-405A-8949-7A4EB70DF774}" type="pres">
      <dgm:prSet presAssocID="{D12DFB5F-EA70-40FC-BA2D-98C5A8BA8B6C}" presName="horz1" presStyleCnt="0"/>
      <dgm:spPr/>
    </dgm:pt>
    <dgm:pt modelId="{E667CC8D-4D77-4201-8041-8AE7B2D57918}" type="pres">
      <dgm:prSet presAssocID="{D12DFB5F-EA70-40FC-BA2D-98C5A8BA8B6C}" presName="tx1" presStyleLbl="revTx" presStyleIdx="0" presStyleCnt="1"/>
      <dgm:spPr/>
    </dgm:pt>
    <dgm:pt modelId="{53DE8937-9E7B-43B7-9E43-826AE80609C5}" type="pres">
      <dgm:prSet presAssocID="{D12DFB5F-EA70-40FC-BA2D-98C5A8BA8B6C}" presName="vert1" presStyleCnt="0"/>
      <dgm:spPr/>
    </dgm:pt>
  </dgm:ptLst>
  <dgm:cxnLst>
    <dgm:cxn modelId="{8708FE00-5623-4AE6-815C-AF61A6986E98}" type="presOf" srcId="{EF01B0D3-A58F-4CAC-BC3D-B6E03E135240}" destId="{4A7B7F22-7496-48C9-9B65-2C2DED62A439}" srcOrd="0" destOrd="0" presId="urn:microsoft.com/office/officeart/2008/layout/LinedList"/>
    <dgm:cxn modelId="{6D14E3BB-B0BA-4B38-81D7-35B58D2DF1F6}" type="presOf" srcId="{D12DFB5F-EA70-40FC-BA2D-98C5A8BA8B6C}" destId="{E667CC8D-4D77-4201-8041-8AE7B2D57918}" srcOrd="0" destOrd="0" presId="urn:microsoft.com/office/officeart/2008/layout/LinedList"/>
    <dgm:cxn modelId="{080258F1-98D9-4016-9B76-CACCEE7C7B77}" srcId="{EF01B0D3-A58F-4CAC-BC3D-B6E03E135240}" destId="{D12DFB5F-EA70-40FC-BA2D-98C5A8BA8B6C}" srcOrd="0" destOrd="0" parTransId="{762D9EB2-1DBC-404E-B7CD-E35D035244B3}" sibTransId="{D828F528-3AF6-491C-9318-6590B8DD22B4}"/>
    <dgm:cxn modelId="{21EF8E21-AD7D-4491-A3F7-CB7FD4356C33}" type="presParOf" srcId="{4A7B7F22-7496-48C9-9B65-2C2DED62A439}" destId="{E3920EE8-4D64-40B9-B01E-985AD9ECE02B}" srcOrd="0" destOrd="0" presId="urn:microsoft.com/office/officeart/2008/layout/LinedList"/>
    <dgm:cxn modelId="{8C212181-7484-49DA-A80C-D6E00A104BCF}" type="presParOf" srcId="{4A7B7F22-7496-48C9-9B65-2C2DED62A439}" destId="{2344C863-CDC8-405A-8949-7A4EB70DF774}" srcOrd="1" destOrd="0" presId="urn:microsoft.com/office/officeart/2008/layout/LinedList"/>
    <dgm:cxn modelId="{AB049298-9B18-42D3-AAC8-5044EB8F9352}" type="presParOf" srcId="{2344C863-CDC8-405A-8949-7A4EB70DF774}" destId="{E667CC8D-4D77-4201-8041-8AE7B2D57918}" srcOrd="0" destOrd="0" presId="urn:microsoft.com/office/officeart/2008/layout/LinedList"/>
    <dgm:cxn modelId="{AD3A74E3-67A8-4BEB-91FD-7B2AB7197E0A}" type="presParOf" srcId="{2344C863-CDC8-405A-8949-7A4EB70DF774}" destId="{53DE8937-9E7B-43B7-9E43-826AE80609C5}" srcOrd="1" destOrd="0" presId="urn:microsoft.com/office/officeart/2008/layout/Lined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267161-20D4-4E19-ADB9-E6B4905BE58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238E5476-AA4C-438D-8DCD-63E88FDA81F7}">
      <dgm:prSet custT="1"/>
      <dgm:spPr/>
      <dgm:t>
        <a:bodyPr/>
        <a:lstStyle/>
        <a:p>
          <a:r>
            <a:rPr lang="en-IN" sz="1600" b="1" dirty="0">
              <a:latin typeface="Century Gothic (Headings)"/>
              <a:ea typeface="Segoe UI Symbol" panose="020B0502040204020203" pitchFamily="34" charset="0"/>
              <a:cs typeface="Microsoft Tai Le" panose="020B0502040204020203" pitchFamily="34" charset="0"/>
            </a:rPr>
            <a:t>Mr. Ashutosh </a:t>
          </a:r>
          <a:r>
            <a:rPr lang="en-IN" sz="1600" b="1" dirty="0" err="1">
              <a:latin typeface="Century Gothic (Headings)"/>
              <a:ea typeface="Segoe UI Symbol" panose="020B0502040204020203" pitchFamily="34" charset="0"/>
              <a:cs typeface="Microsoft Tai Le" panose="020B0502040204020203" pitchFamily="34" charset="0"/>
            </a:rPr>
            <a:t>Sadaria</a:t>
          </a:r>
          <a:endParaRPr lang="en-IN" sz="1600" b="1" dirty="0">
            <a:latin typeface="Century Gothic (Headings)"/>
            <a:ea typeface="Segoe UI Symbol" panose="020B0502040204020203" pitchFamily="34" charset="0"/>
            <a:cs typeface="Microsoft Tai Le" panose="020B0502040204020203" pitchFamily="34" charset="0"/>
          </a:endParaRPr>
        </a:p>
      </dgm:t>
    </dgm:pt>
    <dgm:pt modelId="{B9FF28A4-614A-4D17-8B6C-52884D768601}" type="parTrans" cxnId="{2A5C84D4-3D34-4385-B4B4-77C3F9BCB8E2}">
      <dgm:prSet/>
      <dgm:spPr/>
      <dgm:t>
        <a:bodyPr/>
        <a:lstStyle/>
        <a:p>
          <a:endParaRPr lang="en-IN"/>
        </a:p>
      </dgm:t>
    </dgm:pt>
    <dgm:pt modelId="{74FA89A3-4DF2-40A7-8A5D-65CFED477B6B}" type="sibTrans" cxnId="{2A5C84D4-3D34-4385-B4B4-77C3F9BCB8E2}">
      <dgm:prSet/>
      <dgm:spPr/>
      <dgm:t>
        <a:bodyPr/>
        <a:lstStyle/>
        <a:p>
          <a:endParaRPr lang="en-IN"/>
        </a:p>
      </dgm:t>
    </dgm:pt>
    <dgm:pt modelId="{715659E3-7A9F-4E21-AE72-B87D28523129}" type="pres">
      <dgm:prSet presAssocID="{63267161-20D4-4E19-ADB9-E6B4905BE58B}" presName="linear" presStyleCnt="0">
        <dgm:presLayoutVars>
          <dgm:animLvl val="lvl"/>
          <dgm:resizeHandles val="exact"/>
        </dgm:presLayoutVars>
      </dgm:prSet>
      <dgm:spPr/>
    </dgm:pt>
    <dgm:pt modelId="{D12D8DE8-7F77-4469-971A-516618346F79}" type="pres">
      <dgm:prSet presAssocID="{238E5476-AA4C-438D-8DCD-63E88FDA81F7}" presName="parentText" presStyleLbl="node1" presStyleIdx="0" presStyleCnt="1" custLinFactNeighborY="14728">
        <dgm:presLayoutVars>
          <dgm:chMax val="0"/>
          <dgm:bulletEnabled val="1"/>
        </dgm:presLayoutVars>
      </dgm:prSet>
      <dgm:spPr/>
    </dgm:pt>
  </dgm:ptLst>
  <dgm:cxnLst>
    <dgm:cxn modelId="{475D5309-9EF3-4159-A777-CD9908F26892}" type="presOf" srcId="{63267161-20D4-4E19-ADB9-E6B4905BE58B}" destId="{715659E3-7A9F-4E21-AE72-B87D28523129}" srcOrd="0" destOrd="0" presId="urn:microsoft.com/office/officeart/2005/8/layout/vList2"/>
    <dgm:cxn modelId="{8575854E-75BB-47BC-A295-70C9770885BB}" type="presOf" srcId="{238E5476-AA4C-438D-8DCD-63E88FDA81F7}" destId="{D12D8DE8-7F77-4469-971A-516618346F79}" srcOrd="0" destOrd="0" presId="urn:microsoft.com/office/officeart/2005/8/layout/vList2"/>
    <dgm:cxn modelId="{2A5C84D4-3D34-4385-B4B4-77C3F9BCB8E2}" srcId="{63267161-20D4-4E19-ADB9-E6B4905BE58B}" destId="{238E5476-AA4C-438D-8DCD-63E88FDA81F7}" srcOrd="0" destOrd="0" parTransId="{B9FF28A4-614A-4D17-8B6C-52884D768601}" sibTransId="{74FA89A3-4DF2-40A7-8A5D-65CFED477B6B}"/>
    <dgm:cxn modelId="{F8AB5229-471B-491A-B059-0F57A097AEC0}" type="presParOf" srcId="{715659E3-7A9F-4E21-AE72-B87D28523129}" destId="{D12D8DE8-7F77-4469-971A-516618346F79}"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3276CD-4881-490E-999F-93BC09A19A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B3D636A-6B0E-4443-A4D2-6833E121F97A}" type="pres">
      <dgm:prSet presAssocID="{513276CD-4881-490E-999F-93BC09A19AB4}" presName="linear" presStyleCnt="0">
        <dgm:presLayoutVars>
          <dgm:animLvl val="lvl"/>
          <dgm:resizeHandles val="exact"/>
        </dgm:presLayoutVars>
      </dgm:prSet>
      <dgm:spPr/>
    </dgm:pt>
  </dgm:ptLst>
  <dgm:cxnLst>
    <dgm:cxn modelId="{05058A70-C1DF-4EE3-A28E-FA0F207A65D0}" type="presOf" srcId="{513276CD-4881-490E-999F-93BC09A19AB4}" destId="{6B3D636A-6B0E-4443-A4D2-6833E121F97A}" srcOrd="0" destOrd="0" presId="urn:microsoft.com/office/officeart/2005/8/layout/vList2"/>
  </dgm:cxnLst>
  <dgm:bg>
    <a:noFill/>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5EB509-1A8D-4A60-8181-D405B4DC2C1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69BCC826-3E57-45A5-81F1-1BE30F9924A9}">
      <dgm:prSet/>
      <dgm:spPr/>
      <dgm:t>
        <a:bodyPr/>
        <a:lstStyle/>
        <a:p>
          <a:endParaRPr lang="en-IN" dirty="0"/>
        </a:p>
      </dgm:t>
    </dgm:pt>
    <dgm:pt modelId="{96817E9A-20AE-44E4-8267-4E913A20220E}" type="parTrans" cxnId="{AB64F908-900D-41EA-8B43-66C556BA2E64}">
      <dgm:prSet/>
      <dgm:spPr/>
      <dgm:t>
        <a:bodyPr/>
        <a:lstStyle/>
        <a:p>
          <a:endParaRPr lang="en-IN"/>
        </a:p>
      </dgm:t>
    </dgm:pt>
    <dgm:pt modelId="{5DB63A2D-FF98-4C1A-A4AB-2C3622FEA08F}" type="sibTrans" cxnId="{AB64F908-900D-41EA-8B43-66C556BA2E64}">
      <dgm:prSet/>
      <dgm:spPr/>
      <dgm:t>
        <a:bodyPr/>
        <a:lstStyle/>
        <a:p>
          <a:endParaRPr lang="en-IN"/>
        </a:p>
      </dgm:t>
    </dgm:pt>
    <dgm:pt modelId="{BF248028-16FF-40F4-AA3E-7B6E351C6B97}">
      <dgm:prSet custT="1"/>
      <dgm:spPr/>
      <dgm:t>
        <a:bodyPr/>
        <a:lstStyle/>
        <a:p>
          <a:r>
            <a:rPr lang="en-US" altLang="en-US" sz="1800" b="1" dirty="0">
              <a:latin typeface="Times New Roman" panose="02020603050405020304" pitchFamily="18" charset="0"/>
              <a:cs typeface="Times New Roman" panose="02020603050405020304" pitchFamily="18" charset="0"/>
            </a:rPr>
            <a:t>Agriculture management system</a:t>
          </a:r>
          <a:endParaRPr lang="en-IN" sz="1800" dirty="0"/>
        </a:p>
      </dgm:t>
    </dgm:pt>
    <dgm:pt modelId="{4C53229E-AC5E-46A6-B93C-1A796A9DE447}" type="parTrans" cxnId="{C8E468C4-F08D-4B9C-8872-F24202B7662E}">
      <dgm:prSet/>
      <dgm:spPr/>
      <dgm:t>
        <a:bodyPr/>
        <a:lstStyle/>
        <a:p>
          <a:endParaRPr lang="en-IN"/>
        </a:p>
      </dgm:t>
    </dgm:pt>
    <dgm:pt modelId="{0F2C775D-07ED-4A54-965A-1E8DD1383229}" type="sibTrans" cxnId="{C8E468C4-F08D-4B9C-8872-F24202B7662E}">
      <dgm:prSet/>
      <dgm:spPr/>
      <dgm:t>
        <a:bodyPr/>
        <a:lstStyle/>
        <a:p>
          <a:endParaRPr lang="en-IN"/>
        </a:p>
      </dgm:t>
    </dgm:pt>
    <dgm:pt modelId="{399E8383-3BA5-4203-AA6B-88757C0F59D0}" type="pres">
      <dgm:prSet presAssocID="{5F5EB509-1A8D-4A60-8181-D405B4DC2C1E}" presName="Name0" presStyleCnt="0">
        <dgm:presLayoutVars>
          <dgm:dir/>
          <dgm:animLvl val="lvl"/>
          <dgm:resizeHandles val="exact"/>
        </dgm:presLayoutVars>
      </dgm:prSet>
      <dgm:spPr/>
    </dgm:pt>
    <dgm:pt modelId="{0C032874-4AB7-4E1B-8CEE-7EBCDA4CC94D}" type="pres">
      <dgm:prSet presAssocID="{69BCC826-3E57-45A5-81F1-1BE30F9924A9}" presName="linNode" presStyleCnt="0"/>
      <dgm:spPr/>
    </dgm:pt>
    <dgm:pt modelId="{11AF2788-EED5-4EBF-B34F-E0DFE9EA165E}" type="pres">
      <dgm:prSet presAssocID="{69BCC826-3E57-45A5-81F1-1BE30F9924A9}" presName="parentText" presStyleLbl="node1" presStyleIdx="0" presStyleCnt="1">
        <dgm:presLayoutVars>
          <dgm:chMax val="1"/>
          <dgm:bulletEnabled val="1"/>
        </dgm:presLayoutVars>
      </dgm:prSet>
      <dgm:spPr/>
    </dgm:pt>
    <dgm:pt modelId="{AF0C29C9-83AF-4AD8-9E8E-C5A718D897C3}" type="pres">
      <dgm:prSet presAssocID="{69BCC826-3E57-45A5-81F1-1BE30F9924A9}" presName="descendantText" presStyleLbl="alignAccFollowNode1" presStyleIdx="0" presStyleCnt="1">
        <dgm:presLayoutVars>
          <dgm:bulletEnabled val="1"/>
        </dgm:presLayoutVars>
      </dgm:prSet>
      <dgm:spPr/>
    </dgm:pt>
  </dgm:ptLst>
  <dgm:cxnLst>
    <dgm:cxn modelId="{AB64F908-900D-41EA-8B43-66C556BA2E64}" srcId="{5F5EB509-1A8D-4A60-8181-D405B4DC2C1E}" destId="{69BCC826-3E57-45A5-81F1-1BE30F9924A9}" srcOrd="0" destOrd="0" parTransId="{96817E9A-20AE-44E4-8267-4E913A20220E}" sibTransId="{5DB63A2D-FF98-4C1A-A4AB-2C3622FEA08F}"/>
    <dgm:cxn modelId="{14B717A2-73ED-49DD-808F-6D02132C30F6}" type="presOf" srcId="{BF248028-16FF-40F4-AA3E-7B6E351C6B97}" destId="{AF0C29C9-83AF-4AD8-9E8E-C5A718D897C3}" srcOrd="0" destOrd="0" presId="urn:microsoft.com/office/officeart/2005/8/layout/vList5"/>
    <dgm:cxn modelId="{877B12BB-4F95-4FDC-8EE0-C8571A830812}" type="presOf" srcId="{69BCC826-3E57-45A5-81F1-1BE30F9924A9}" destId="{11AF2788-EED5-4EBF-B34F-E0DFE9EA165E}" srcOrd="0" destOrd="0" presId="urn:microsoft.com/office/officeart/2005/8/layout/vList5"/>
    <dgm:cxn modelId="{C8E468C4-F08D-4B9C-8872-F24202B7662E}" srcId="{69BCC826-3E57-45A5-81F1-1BE30F9924A9}" destId="{BF248028-16FF-40F4-AA3E-7B6E351C6B97}" srcOrd="0" destOrd="0" parTransId="{4C53229E-AC5E-46A6-B93C-1A796A9DE447}" sibTransId="{0F2C775D-07ED-4A54-965A-1E8DD1383229}"/>
    <dgm:cxn modelId="{EC58A0FD-FE76-4923-9373-BFA1586BDBC0}" type="presOf" srcId="{5F5EB509-1A8D-4A60-8181-D405B4DC2C1E}" destId="{399E8383-3BA5-4203-AA6B-88757C0F59D0}" srcOrd="0" destOrd="0" presId="urn:microsoft.com/office/officeart/2005/8/layout/vList5"/>
    <dgm:cxn modelId="{8D771CD0-15FD-4CB7-905D-790408F7ED88}" type="presParOf" srcId="{399E8383-3BA5-4203-AA6B-88757C0F59D0}" destId="{0C032874-4AB7-4E1B-8CEE-7EBCDA4CC94D}" srcOrd="0" destOrd="0" presId="urn:microsoft.com/office/officeart/2005/8/layout/vList5"/>
    <dgm:cxn modelId="{43626C9D-874E-4CF1-9CA1-59A82DD79FC9}" type="presParOf" srcId="{0C032874-4AB7-4E1B-8CEE-7EBCDA4CC94D}" destId="{11AF2788-EED5-4EBF-B34F-E0DFE9EA165E}" srcOrd="0" destOrd="0" presId="urn:microsoft.com/office/officeart/2005/8/layout/vList5"/>
    <dgm:cxn modelId="{F203BE4D-368B-40DE-A084-ADC4067C0CBE}" type="presParOf" srcId="{0C032874-4AB7-4E1B-8CEE-7EBCDA4CC94D}" destId="{AF0C29C9-83AF-4AD8-9E8E-C5A718D897C3}" srcOrd="1" destOrd="0" presId="urn:microsoft.com/office/officeart/2005/8/layout/vList5"/>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01B0D3-A58F-4CAC-BC3D-B6E03E13524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IN"/>
        </a:p>
      </dgm:t>
    </dgm:pt>
    <dgm:pt modelId="{D12DFB5F-EA70-40FC-BA2D-98C5A8BA8B6C}">
      <dgm:prSet custT="1"/>
      <dgm:spPr/>
      <dgm:t>
        <a:bodyPr/>
        <a:lstStyle/>
        <a:p>
          <a:r>
            <a:rPr lang="en-US" sz="1800" b="1" u="sng" dirty="0">
              <a:solidFill>
                <a:schemeClr val="bg1"/>
              </a:solidFill>
            </a:rPr>
            <a:t>Project </a:t>
          </a:r>
          <a:r>
            <a:rPr lang="en-US" sz="1800" b="1" u="sng" dirty="0" err="1">
              <a:solidFill>
                <a:schemeClr val="bg1"/>
              </a:solidFill>
              <a:latin typeface="Times New Roman" panose="02020603050405020304" pitchFamily="18" charset="0"/>
              <a:cs typeface="Times New Roman" panose="02020603050405020304" pitchFamily="18" charset="0"/>
            </a:rPr>
            <a:t>Devloped</a:t>
          </a:r>
          <a:r>
            <a:rPr lang="en-US" sz="1800" b="1" u="sng" dirty="0">
              <a:solidFill>
                <a:schemeClr val="bg1"/>
              </a:solidFill>
            </a:rPr>
            <a:t> By:-</a:t>
          </a:r>
          <a:endParaRPr lang="en-IN" sz="1800" dirty="0">
            <a:solidFill>
              <a:schemeClr val="bg1"/>
            </a:solidFill>
          </a:endParaRPr>
        </a:p>
      </dgm:t>
    </dgm:pt>
    <dgm:pt modelId="{762D9EB2-1DBC-404E-B7CD-E35D035244B3}" type="parTrans" cxnId="{080258F1-98D9-4016-9B76-CACCEE7C7B77}">
      <dgm:prSet/>
      <dgm:spPr/>
      <dgm:t>
        <a:bodyPr/>
        <a:lstStyle/>
        <a:p>
          <a:endParaRPr lang="en-IN"/>
        </a:p>
      </dgm:t>
    </dgm:pt>
    <dgm:pt modelId="{D828F528-3AF6-491C-9318-6590B8DD22B4}" type="sibTrans" cxnId="{080258F1-98D9-4016-9B76-CACCEE7C7B77}">
      <dgm:prSet/>
      <dgm:spPr/>
      <dgm:t>
        <a:bodyPr/>
        <a:lstStyle/>
        <a:p>
          <a:endParaRPr lang="en-IN"/>
        </a:p>
      </dgm:t>
    </dgm:pt>
    <dgm:pt modelId="{4A7B7F22-7496-48C9-9B65-2C2DED62A439}" type="pres">
      <dgm:prSet presAssocID="{EF01B0D3-A58F-4CAC-BC3D-B6E03E135240}" presName="vert0" presStyleCnt="0">
        <dgm:presLayoutVars>
          <dgm:dir/>
          <dgm:animOne val="branch"/>
          <dgm:animLvl val="lvl"/>
        </dgm:presLayoutVars>
      </dgm:prSet>
      <dgm:spPr/>
    </dgm:pt>
    <dgm:pt modelId="{E3920EE8-4D64-40B9-B01E-985AD9ECE02B}" type="pres">
      <dgm:prSet presAssocID="{D12DFB5F-EA70-40FC-BA2D-98C5A8BA8B6C}" presName="thickLine" presStyleLbl="alignNode1" presStyleIdx="0" presStyleCnt="1"/>
      <dgm:spPr/>
    </dgm:pt>
    <dgm:pt modelId="{2344C863-CDC8-405A-8949-7A4EB70DF774}" type="pres">
      <dgm:prSet presAssocID="{D12DFB5F-EA70-40FC-BA2D-98C5A8BA8B6C}" presName="horz1" presStyleCnt="0"/>
      <dgm:spPr/>
    </dgm:pt>
    <dgm:pt modelId="{E667CC8D-4D77-4201-8041-8AE7B2D57918}" type="pres">
      <dgm:prSet presAssocID="{D12DFB5F-EA70-40FC-BA2D-98C5A8BA8B6C}" presName="tx1" presStyleLbl="revTx" presStyleIdx="0" presStyleCnt="1"/>
      <dgm:spPr/>
    </dgm:pt>
    <dgm:pt modelId="{53DE8937-9E7B-43B7-9E43-826AE80609C5}" type="pres">
      <dgm:prSet presAssocID="{D12DFB5F-EA70-40FC-BA2D-98C5A8BA8B6C}" presName="vert1" presStyleCnt="0"/>
      <dgm:spPr/>
    </dgm:pt>
  </dgm:ptLst>
  <dgm:cxnLst>
    <dgm:cxn modelId="{8708FE00-5623-4AE6-815C-AF61A6986E98}" type="presOf" srcId="{EF01B0D3-A58F-4CAC-BC3D-B6E03E135240}" destId="{4A7B7F22-7496-48C9-9B65-2C2DED62A439}" srcOrd="0" destOrd="0" presId="urn:microsoft.com/office/officeart/2008/layout/LinedList"/>
    <dgm:cxn modelId="{6D14E3BB-B0BA-4B38-81D7-35B58D2DF1F6}" type="presOf" srcId="{D12DFB5F-EA70-40FC-BA2D-98C5A8BA8B6C}" destId="{E667CC8D-4D77-4201-8041-8AE7B2D57918}" srcOrd="0" destOrd="0" presId="urn:microsoft.com/office/officeart/2008/layout/LinedList"/>
    <dgm:cxn modelId="{080258F1-98D9-4016-9B76-CACCEE7C7B77}" srcId="{EF01B0D3-A58F-4CAC-BC3D-B6E03E135240}" destId="{D12DFB5F-EA70-40FC-BA2D-98C5A8BA8B6C}" srcOrd="0" destOrd="0" parTransId="{762D9EB2-1DBC-404E-B7CD-E35D035244B3}" sibTransId="{D828F528-3AF6-491C-9318-6590B8DD22B4}"/>
    <dgm:cxn modelId="{21EF8E21-AD7D-4491-A3F7-CB7FD4356C33}" type="presParOf" srcId="{4A7B7F22-7496-48C9-9B65-2C2DED62A439}" destId="{E3920EE8-4D64-40B9-B01E-985AD9ECE02B}" srcOrd="0" destOrd="0" presId="urn:microsoft.com/office/officeart/2008/layout/LinedList"/>
    <dgm:cxn modelId="{8C212181-7484-49DA-A80C-D6E00A104BCF}" type="presParOf" srcId="{4A7B7F22-7496-48C9-9B65-2C2DED62A439}" destId="{2344C863-CDC8-405A-8949-7A4EB70DF774}" srcOrd="1" destOrd="0" presId="urn:microsoft.com/office/officeart/2008/layout/LinedList"/>
    <dgm:cxn modelId="{AB049298-9B18-42D3-AAC8-5044EB8F9352}" type="presParOf" srcId="{2344C863-CDC8-405A-8949-7A4EB70DF774}" destId="{E667CC8D-4D77-4201-8041-8AE7B2D57918}" srcOrd="0" destOrd="0" presId="urn:microsoft.com/office/officeart/2008/layout/LinedList"/>
    <dgm:cxn modelId="{AD3A74E3-67A8-4BEB-91FD-7B2AB7197E0A}" type="presParOf" srcId="{2344C863-CDC8-405A-8949-7A4EB70DF774}" destId="{53DE8937-9E7B-43B7-9E43-826AE80609C5}" srcOrd="1" destOrd="0" presId="urn:microsoft.com/office/officeart/2008/layout/LinedList"/>
  </dgm:cxnLst>
  <dgm:bg/>
  <dgm:whole/>
  <dgm:extLst>
    <a:ext uri="http://schemas.microsoft.com/office/drawing/2008/diagram">
      <dsp:dataModelExt xmlns:dsp="http://schemas.microsoft.com/office/drawing/2008/diagram" relId="rId44"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0F35ED-B5FC-419B-863A-DF7269441C2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F56B5CDD-FA15-4657-8CD5-8AB58F2A5091}">
      <dgm:prSet custT="1"/>
      <dgm:spPr/>
      <dgm:t>
        <a:bodyPr/>
        <a:lstStyle/>
        <a:p>
          <a:r>
            <a:rPr lang="en-IN" sz="1500" b="1" i="1" spc="-10" dirty="0">
              <a:latin typeface="Times New Roman"/>
              <a:cs typeface="Times New Roman"/>
            </a:rPr>
            <a:t>A</a:t>
          </a:r>
          <a:r>
            <a:rPr lang="en-IN" sz="1500" b="1" i="1" dirty="0">
              <a:latin typeface="Times New Roman"/>
              <a:cs typeface="Times New Roman"/>
            </a:rPr>
            <a:t>0</a:t>
          </a:r>
          <a:r>
            <a:rPr lang="en-IN" sz="1500" b="1" i="1" spc="10" dirty="0">
              <a:latin typeface="Times New Roman"/>
              <a:cs typeface="Times New Roman"/>
            </a:rPr>
            <a:t>6</a:t>
          </a:r>
          <a:r>
            <a:rPr lang="en-IN" sz="1500" b="1" i="1" dirty="0">
              <a:latin typeface="Times New Roman"/>
              <a:cs typeface="Times New Roman"/>
            </a:rPr>
            <a:t>-</a:t>
          </a:r>
          <a:r>
            <a:rPr lang="en-IN" sz="1500" b="1" i="1" spc="-10" dirty="0">
              <a:latin typeface="Times New Roman"/>
              <a:cs typeface="Times New Roman"/>
            </a:rPr>
            <a:t>C</a:t>
          </a:r>
          <a:r>
            <a:rPr lang="en-IN" sz="1500" b="1" i="1" dirty="0">
              <a:latin typeface="Times New Roman"/>
              <a:cs typeface="Times New Roman"/>
            </a:rPr>
            <a:t>hud</a:t>
          </a:r>
          <a:r>
            <a:rPr lang="en-IN" sz="1500" b="1" i="1" spc="-15" dirty="0">
              <a:latin typeface="Times New Roman"/>
              <a:cs typeface="Times New Roman"/>
            </a:rPr>
            <a:t>e</a:t>
          </a:r>
          <a:r>
            <a:rPr lang="en-IN" sz="1500" b="1" i="1" spc="-10" dirty="0">
              <a:latin typeface="Times New Roman"/>
              <a:cs typeface="Times New Roman"/>
            </a:rPr>
            <a:t>s</a:t>
          </a:r>
          <a:r>
            <a:rPr lang="en-IN" sz="1500" b="1" i="1" dirty="0">
              <a:latin typeface="Times New Roman"/>
              <a:cs typeface="Times New Roman"/>
            </a:rPr>
            <a:t>a</a:t>
          </a:r>
          <a:r>
            <a:rPr lang="en-IN" sz="1500" b="1" i="1" spc="-15" dirty="0">
              <a:latin typeface="Times New Roman"/>
              <a:cs typeface="Times New Roman"/>
            </a:rPr>
            <a:t>r</a:t>
          </a:r>
          <a:r>
            <a:rPr lang="en-IN" sz="1500" b="1" i="1" dirty="0">
              <a:latin typeface="Times New Roman"/>
              <a:cs typeface="Times New Roman"/>
            </a:rPr>
            <a:t>a</a:t>
          </a:r>
          <a:r>
            <a:rPr lang="en-IN" sz="1500" b="1" i="1" spc="5" dirty="0">
              <a:latin typeface="Times New Roman"/>
              <a:cs typeface="Times New Roman"/>
            </a:rPr>
            <a:t> </a:t>
          </a:r>
          <a:r>
            <a:rPr lang="en-IN" sz="1500" b="1" i="1" spc="-10" dirty="0">
              <a:latin typeface="Times New Roman"/>
              <a:cs typeface="Times New Roman"/>
            </a:rPr>
            <a:t>Am</a:t>
          </a:r>
          <a:r>
            <a:rPr lang="en-IN" sz="1500" b="1" i="1" dirty="0">
              <a:latin typeface="Times New Roman"/>
              <a:cs typeface="Times New Roman"/>
            </a:rPr>
            <a:t>it (</a:t>
          </a:r>
          <a:r>
            <a:rPr lang="en-IN" sz="1500" b="1" i="1" spc="5" dirty="0">
              <a:latin typeface="Times New Roman"/>
              <a:cs typeface="Times New Roman"/>
            </a:rPr>
            <a:t>2</a:t>
          </a:r>
          <a:r>
            <a:rPr lang="en-IN" sz="1500" b="1" i="1" spc="-10" dirty="0">
              <a:latin typeface="Times New Roman"/>
              <a:cs typeface="Times New Roman"/>
            </a:rPr>
            <a:t>3</a:t>
          </a:r>
          <a:r>
            <a:rPr lang="en-IN" sz="1500" b="1" i="1" dirty="0">
              <a:latin typeface="Times New Roman"/>
              <a:cs typeface="Times New Roman"/>
            </a:rPr>
            <a:t>0</a:t>
          </a:r>
          <a:r>
            <a:rPr lang="en-IN" sz="1500" b="1" i="1" spc="-10" dirty="0">
              <a:latin typeface="Times New Roman"/>
              <a:cs typeface="Times New Roman"/>
            </a:rPr>
            <a:t>0</a:t>
          </a:r>
          <a:r>
            <a:rPr lang="en-IN" sz="1500" b="1" i="1" dirty="0">
              <a:latin typeface="Times New Roman"/>
              <a:cs typeface="Times New Roman"/>
            </a:rPr>
            <a:t>4</a:t>
          </a:r>
          <a:r>
            <a:rPr lang="en-IN" sz="1500" b="1" i="1" spc="-10" dirty="0">
              <a:latin typeface="Times New Roman"/>
              <a:cs typeface="Times New Roman"/>
            </a:rPr>
            <a:t>40</a:t>
          </a:r>
          <a:r>
            <a:rPr lang="en-IN" sz="1500" b="1" i="1" dirty="0">
              <a:latin typeface="Times New Roman"/>
              <a:cs typeface="Times New Roman"/>
            </a:rPr>
            <a:t>1</a:t>
          </a:r>
          <a:r>
            <a:rPr lang="en-IN" sz="1500" b="1" i="1" spc="-10" dirty="0">
              <a:latin typeface="Times New Roman"/>
              <a:cs typeface="Times New Roman"/>
            </a:rPr>
            <a:t>110</a:t>
          </a:r>
          <a:r>
            <a:rPr lang="en-IN" sz="1500" b="1" i="1" dirty="0">
              <a:latin typeface="Times New Roman"/>
              <a:cs typeface="Times New Roman"/>
            </a:rPr>
            <a:t>0</a:t>
          </a:r>
          <a:r>
            <a:rPr lang="en-IN" sz="1500" b="1" i="1" spc="-10" dirty="0">
              <a:latin typeface="Times New Roman"/>
              <a:cs typeface="Times New Roman"/>
            </a:rPr>
            <a:t>4</a:t>
          </a:r>
          <a:r>
            <a:rPr lang="en-IN" sz="1500" b="1" i="1" dirty="0">
              <a:latin typeface="Times New Roman"/>
              <a:cs typeface="Times New Roman"/>
            </a:rPr>
            <a:t>3)</a:t>
          </a:r>
          <a:endParaRPr lang="en-IN" sz="1500" b="1" i="1" dirty="0"/>
        </a:p>
      </dgm:t>
    </dgm:pt>
    <dgm:pt modelId="{3F195CE5-79C1-4F2F-AB3B-22FD2C4EAAB7}" type="parTrans" cxnId="{E91B08BA-2B09-427E-B199-F012800F10E1}">
      <dgm:prSet/>
      <dgm:spPr/>
      <dgm:t>
        <a:bodyPr/>
        <a:lstStyle/>
        <a:p>
          <a:endParaRPr lang="en-IN"/>
        </a:p>
      </dgm:t>
    </dgm:pt>
    <dgm:pt modelId="{CD84625D-AB95-4935-A4A1-CBCD204628D6}" type="sibTrans" cxnId="{E91B08BA-2B09-427E-B199-F012800F10E1}">
      <dgm:prSet/>
      <dgm:spPr/>
      <dgm:t>
        <a:bodyPr/>
        <a:lstStyle/>
        <a:p>
          <a:endParaRPr lang="en-IN"/>
        </a:p>
      </dgm:t>
    </dgm:pt>
    <dgm:pt modelId="{F01BEFFD-E3DA-482D-A678-B19FA5F55A3E}">
      <dgm:prSet custT="1"/>
      <dgm:spPr/>
      <dgm:t>
        <a:bodyPr/>
        <a:lstStyle/>
        <a:p>
          <a:r>
            <a:rPr lang="en-IN" sz="1400" b="1" i="1" u="none" dirty="0">
              <a:latin typeface="Times New Roman" panose="02020603050405020304" pitchFamily="18" charset="0"/>
              <a:cs typeface="Times New Roman" panose="02020603050405020304" pitchFamily="18" charset="0"/>
            </a:rPr>
            <a:t>A18-Khavadiya Ankit</a:t>
          </a:r>
          <a:r>
            <a:rPr lang="en-IN" sz="1200" b="1" i="1" u="none" dirty="0">
              <a:latin typeface="Times New Roman" panose="02020603050405020304" pitchFamily="18" charset="0"/>
              <a:cs typeface="Times New Roman" panose="02020603050405020304" pitchFamily="18" charset="0"/>
            </a:rPr>
            <a:t>(</a:t>
          </a:r>
          <a:r>
            <a:rPr lang="en-IN" sz="1400" b="1" i="1" u="none" dirty="0">
              <a:latin typeface="Times New Roman" panose="02020603050405020304" pitchFamily="18" charset="0"/>
              <a:cs typeface="Times New Roman" panose="02020603050405020304" pitchFamily="18" charset="0"/>
            </a:rPr>
            <a:t>23004401110119</a:t>
          </a:r>
          <a:r>
            <a:rPr lang="en-IN" sz="1200" b="1" i="1" u="none" dirty="0"/>
            <a:t>)</a:t>
          </a:r>
          <a:endParaRPr lang="en-IN" sz="1500" b="1" i="1" dirty="0"/>
        </a:p>
      </dgm:t>
    </dgm:pt>
    <dgm:pt modelId="{386E7650-B8E0-4BB5-AF87-3440ADA4D612}" type="parTrans" cxnId="{E1665622-72C3-47A9-B1E7-1D56EFA7890C}">
      <dgm:prSet/>
      <dgm:spPr/>
      <dgm:t>
        <a:bodyPr/>
        <a:lstStyle/>
        <a:p>
          <a:endParaRPr lang="en-IN"/>
        </a:p>
      </dgm:t>
    </dgm:pt>
    <dgm:pt modelId="{E6817CCA-9B29-4A98-88F6-451D9268E88F}" type="sibTrans" cxnId="{E1665622-72C3-47A9-B1E7-1D56EFA7890C}">
      <dgm:prSet/>
      <dgm:spPr/>
      <dgm:t>
        <a:bodyPr/>
        <a:lstStyle/>
        <a:p>
          <a:endParaRPr lang="en-IN"/>
        </a:p>
      </dgm:t>
    </dgm:pt>
    <dgm:pt modelId="{AA10B8E7-A399-441A-A73A-EFB96FB610FE}">
      <dgm:prSet custT="1"/>
      <dgm:spPr/>
      <dgm:t>
        <a:bodyPr/>
        <a:lstStyle/>
        <a:p>
          <a:r>
            <a:rPr lang="en-IN" sz="1400" b="1" i="1" u="none" dirty="0"/>
            <a:t>A46-Saiyed Simun(23004401110263)</a:t>
          </a:r>
          <a:endParaRPr lang="en-IN" sz="1500" b="1" i="1" dirty="0"/>
        </a:p>
      </dgm:t>
    </dgm:pt>
    <dgm:pt modelId="{B237DB70-8425-4025-BA9B-CEAA94F70F85}" type="parTrans" cxnId="{9098E2BD-FDFF-463E-A168-0E2130617D33}">
      <dgm:prSet/>
      <dgm:spPr/>
      <dgm:t>
        <a:bodyPr/>
        <a:lstStyle/>
        <a:p>
          <a:endParaRPr lang="en-IN"/>
        </a:p>
      </dgm:t>
    </dgm:pt>
    <dgm:pt modelId="{523669E1-18E2-43D2-954C-A0C8B1988586}" type="sibTrans" cxnId="{9098E2BD-FDFF-463E-A168-0E2130617D33}">
      <dgm:prSet/>
      <dgm:spPr/>
      <dgm:t>
        <a:bodyPr/>
        <a:lstStyle/>
        <a:p>
          <a:endParaRPr lang="en-IN"/>
        </a:p>
      </dgm:t>
    </dgm:pt>
    <dgm:pt modelId="{CE9FADCB-DE48-40DF-A11F-819D7B05E909}" type="pres">
      <dgm:prSet presAssocID="{040F35ED-B5FC-419B-863A-DF7269441C2A}" presName="linear" presStyleCnt="0">
        <dgm:presLayoutVars>
          <dgm:animLvl val="lvl"/>
          <dgm:resizeHandles val="exact"/>
        </dgm:presLayoutVars>
      </dgm:prSet>
      <dgm:spPr/>
    </dgm:pt>
    <dgm:pt modelId="{0EC3B5D9-8294-4885-90E4-E30787152809}" type="pres">
      <dgm:prSet presAssocID="{F56B5CDD-FA15-4657-8CD5-8AB58F2A5091}" presName="parentText" presStyleLbl="node1" presStyleIdx="0" presStyleCnt="3" custLinFactY="-42324" custLinFactNeighborX="-1918" custLinFactNeighborY="-100000">
        <dgm:presLayoutVars>
          <dgm:chMax val="0"/>
          <dgm:bulletEnabled val="1"/>
        </dgm:presLayoutVars>
      </dgm:prSet>
      <dgm:spPr/>
    </dgm:pt>
    <dgm:pt modelId="{F1E34ACC-19C3-44D4-B6AD-B08832ABD41D}" type="pres">
      <dgm:prSet presAssocID="{CD84625D-AB95-4935-A4A1-CBCD204628D6}" presName="spacer" presStyleCnt="0"/>
      <dgm:spPr/>
    </dgm:pt>
    <dgm:pt modelId="{7B41762A-731A-4BBD-9B52-3BD86084A806}" type="pres">
      <dgm:prSet presAssocID="{F01BEFFD-E3DA-482D-A678-B19FA5F55A3E}" presName="parentText" presStyleLbl="node1" presStyleIdx="1" presStyleCnt="3" custLinFactY="-2461" custLinFactNeighborX="0" custLinFactNeighborY="-100000">
        <dgm:presLayoutVars>
          <dgm:chMax val="0"/>
          <dgm:bulletEnabled val="1"/>
        </dgm:presLayoutVars>
      </dgm:prSet>
      <dgm:spPr/>
    </dgm:pt>
    <dgm:pt modelId="{DF5E4EAF-DFE5-493E-B5B2-4028607C51A1}" type="pres">
      <dgm:prSet presAssocID="{E6817CCA-9B29-4A98-88F6-451D9268E88F}" presName="spacer" presStyleCnt="0"/>
      <dgm:spPr/>
    </dgm:pt>
    <dgm:pt modelId="{45045092-EFDD-4E7C-AE8F-C7756DF0021E}" type="pres">
      <dgm:prSet presAssocID="{AA10B8E7-A399-441A-A73A-EFB96FB610FE}" presName="parentText" presStyleLbl="node1" presStyleIdx="2" presStyleCnt="3" custLinFactY="-18090" custLinFactNeighborX="0" custLinFactNeighborY="-100000">
        <dgm:presLayoutVars>
          <dgm:chMax val="0"/>
          <dgm:bulletEnabled val="1"/>
        </dgm:presLayoutVars>
      </dgm:prSet>
      <dgm:spPr/>
    </dgm:pt>
  </dgm:ptLst>
  <dgm:cxnLst>
    <dgm:cxn modelId="{C0FA740C-AFB9-4B4C-8DB6-30FE6545ADF9}" type="presOf" srcId="{AA10B8E7-A399-441A-A73A-EFB96FB610FE}" destId="{45045092-EFDD-4E7C-AE8F-C7756DF0021E}" srcOrd="0" destOrd="0" presId="urn:microsoft.com/office/officeart/2005/8/layout/vList2"/>
    <dgm:cxn modelId="{E1665622-72C3-47A9-B1E7-1D56EFA7890C}" srcId="{040F35ED-B5FC-419B-863A-DF7269441C2A}" destId="{F01BEFFD-E3DA-482D-A678-B19FA5F55A3E}" srcOrd="1" destOrd="0" parTransId="{386E7650-B8E0-4BB5-AF87-3440ADA4D612}" sibTransId="{E6817CCA-9B29-4A98-88F6-451D9268E88F}"/>
    <dgm:cxn modelId="{290AB336-8B20-472F-8041-51181305E546}" type="presOf" srcId="{040F35ED-B5FC-419B-863A-DF7269441C2A}" destId="{CE9FADCB-DE48-40DF-A11F-819D7B05E909}" srcOrd="0" destOrd="0" presId="urn:microsoft.com/office/officeart/2005/8/layout/vList2"/>
    <dgm:cxn modelId="{BA94A174-57B7-499D-85FD-C482FCAA56C1}" type="presOf" srcId="{F01BEFFD-E3DA-482D-A678-B19FA5F55A3E}" destId="{7B41762A-731A-4BBD-9B52-3BD86084A806}" srcOrd="0" destOrd="0" presId="urn:microsoft.com/office/officeart/2005/8/layout/vList2"/>
    <dgm:cxn modelId="{999EBCA9-F406-4D86-A478-517806E3CEAF}" type="presOf" srcId="{F56B5CDD-FA15-4657-8CD5-8AB58F2A5091}" destId="{0EC3B5D9-8294-4885-90E4-E30787152809}" srcOrd="0" destOrd="0" presId="urn:microsoft.com/office/officeart/2005/8/layout/vList2"/>
    <dgm:cxn modelId="{E91B08BA-2B09-427E-B199-F012800F10E1}" srcId="{040F35ED-B5FC-419B-863A-DF7269441C2A}" destId="{F56B5CDD-FA15-4657-8CD5-8AB58F2A5091}" srcOrd="0" destOrd="0" parTransId="{3F195CE5-79C1-4F2F-AB3B-22FD2C4EAAB7}" sibTransId="{CD84625D-AB95-4935-A4A1-CBCD204628D6}"/>
    <dgm:cxn modelId="{9098E2BD-FDFF-463E-A168-0E2130617D33}" srcId="{040F35ED-B5FC-419B-863A-DF7269441C2A}" destId="{AA10B8E7-A399-441A-A73A-EFB96FB610FE}" srcOrd="2" destOrd="0" parTransId="{B237DB70-8425-4025-BA9B-CEAA94F70F85}" sibTransId="{523669E1-18E2-43D2-954C-A0C8B1988586}"/>
    <dgm:cxn modelId="{601732A6-581E-480C-9C84-BDDE2E2E32DF}" type="presParOf" srcId="{CE9FADCB-DE48-40DF-A11F-819D7B05E909}" destId="{0EC3B5D9-8294-4885-90E4-E30787152809}" srcOrd="0" destOrd="0" presId="urn:microsoft.com/office/officeart/2005/8/layout/vList2"/>
    <dgm:cxn modelId="{0C24618E-071F-46D0-AFC5-A9E18B8CEEA5}" type="presParOf" srcId="{CE9FADCB-DE48-40DF-A11F-819D7B05E909}" destId="{F1E34ACC-19C3-44D4-B6AD-B08832ABD41D}" srcOrd="1" destOrd="0" presId="urn:microsoft.com/office/officeart/2005/8/layout/vList2"/>
    <dgm:cxn modelId="{EDA4CA4A-FFA0-44D0-9D59-0F05808E7135}" type="presParOf" srcId="{CE9FADCB-DE48-40DF-A11F-819D7B05E909}" destId="{7B41762A-731A-4BBD-9B52-3BD86084A806}" srcOrd="2" destOrd="0" presId="urn:microsoft.com/office/officeart/2005/8/layout/vList2"/>
    <dgm:cxn modelId="{1879F02C-22DB-48CD-861F-4672B700C7F5}" type="presParOf" srcId="{CE9FADCB-DE48-40DF-A11F-819D7B05E909}" destId="{DF5E4EAF-DFE5-493E-B5B2-4028607C51A1}" srcOrd="3" destOrd="0" presId="urn:microsoft.com/office/officeart/2005/8/layout/vList2"/>
    <dgm:cxn modelId="{2A622E73-E101-4AE8-82EF-28D9F691976D}" type="presParOf" srcId="{CE9FADCB-DE48-40DF-A11F-819D7B05E909}" destId="{45045092-EFDD-4E7C-AE8F-C7756DF0021E}" srcOrd="4" destOrd="0" presId="urn:microsoft.com/office/officeart/2005/8/layout/vList2"/>
  </dgm:cxnLst>
  <dgm:bg/>
  <dgm:whole/>
  <dgm:extLst>
    <a:ext uri="http://schemas.microsoft.com/office/drawing/2008/diagram">
      <dsp:dataModelExt xmlns:dsp="http://schemas.microsoft.com/office/drawing/2008/diagram" relId="rId4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C29C9-83AF-4AD8-9E8E-C5A718D897C3}">
      <dsp:nvSpPr>
        <dsp:cNvPr id="0" name=""/>
        <dsp:cNvSpPr/>
      </dsp:nvSpPr>
      <dsp:spPr>
        <a:xfrm rot="5400000">
          <a:off x="5405539" y="-1989649"/>
          <a:ext cx="1421928" cy="5756709"/>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b="1" kern="1200" dirty="0"/>
            <a:t>Online Learning management System</a:t>
          </a:r>
          <a:endParaRPr lang="en-IN" sz="3800" kern="1200" dirty="0"/>
        </a:p>
      </dsp:txBody>
      <dsp:txXfrm rot="-5400000">
        <a:off x="3238149" y="247154"/>
        <a:ext cx="5687296" cy="1283102"/>
      </dsp:txXfrm>
    </dsp:sp>
    <dsp:sp modelId="{11AF2788-EED5-4EBF-B34F-E0DFE9EA165E}">
      <dsp:nvSpPr>
        <dsp:cNvPr id="0" name=""/>
        <dsp:cNvSpPr/>
      </dsp:nvSpPr>
      <dsp:spPr>
        <a:xfrm>
          <a:off x="0" y="0"/>
          <a:ext cx="3238148" cy="177741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t>TECHZA</a:t>
          </a:r>
        </a:p>
      </dsp:txBody>
      <dsp:txXfrm>
        <a:off x="86766" y="86766"/>
        <a:ext cx="3064616" cy="16038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FA6D-A6D8-4067-8411-07EBB4654412}">
      <dsp:nvSpPr>
        <dsp:cNvPr id="0" name=""/>
        <dsp:cNvSpPr/>
      </dsp:nvSpPr>
      <dsp:spPr>
        <a:xfrm>
          <a:off x="0" y="0"/>
          <a:ext cx="477710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B9A59-D2F7-43B8-B4E7-309B6EFBDE6F}">
      <dsp:nvSpPr>
        <dsp:cNvPr id="0" name=""/>
        <dsp:cNvSpPr/>
      </dsp:nvSpPr>
      <dsp:spPr>
        <a:xfrm>
          <a:off x="0" y="0"/>
          <a:ext cx="4777105" cy="535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u="sng" kern="1200" dirty="0">
              <a:solidFill>
                <a:schemeClr val="bg1"/>
              </a:solidFill>
            </a:rPr>
            <a:t>Guided</a:t>
          </a:r>
          <a:r>
            <a:rPr lang="en-IN" sz="1800" b="1" u="heavy" kern="1200" dirty="0">
              <a:solidFill>
                <a:schemeClr val="bg1"/>
              </a:solidFill>
            </a:rPr>
            <a:t> By:-</a:t>
          </a:r>
          <a:endParaRPr lang="en-IN" sz="1800" kern="1200" dirty="0">
            <a:solidFill>
              <a:schemeClr val="bg1"/>
            </a:solidFill>
          </a:endParaRPr>
        </a:p>
      </dsp:txBody>
      <dsp:txXfrm>
        <a:off x="0" y="0"/>
        <a:ext cx="4777105" cy="5355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8DE8-7F77-4469-971A-516618346F79}">
      <dsp:nvSpPr>
        <dsp:cNvPr id="0" name=""/>
        <dsp:cNvSpPr/>
      </dsp:nvSpPr>
      <dsp:spPr>
        <a:xfrm>
          <a:off x="0" y="11354"/>
          <a:ext cx="6038665" cy="52416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spc="-15" dirty="0" err="1">
              <a:latin typeface="Times New Roman"/>
              <a:cs typeface="Times New Roman"/>
            </a:rPr>
            <a:t>D</a:t>
          </a:r>
          <a:r>
            <a:rPr lang="en-IN" sz="1600" b="1" kern="1200" spc="-160" dirty="0" err="1">
              <a:latin typeface="Times New Roman"/>
              <a:cs typeface="Times New Roman"/>
            </a:rPr>
            <a:t>r</a:t>
          </a:r>
          <a:r>
            <a:rPr lang="en-IN" sz="1600" b="1" kern="1200" spc="-5" dirty="0" err="1">
              <a:latin typeface="Times New Roman"/>
              <a:cs typeface="Times New Roman"/>
            </a:rPr>
            <a:t>.</a:t>
          </a:r>
          <a:r>
            <a:rPr lang="en-IN" sz="1600" b="1" kern="1200" spc="-10" dirty="0">
              <a:latin typeface="Times New Roman"/>
              <a:cs typeface="Times New Roman"/>
            </a:rPr>
            <a:t> Bh</a:t>
          </a:r>
          <a:r>
            <a:rPr lang="en-IN" sz="1600" b="1" kern="1200" spc="-5" dirty="0">
              <a:latin typeface="Times New Roman"/>
              <a:cs typeface="Times New Roman"/>
            </a:rPr>
            <a:t>a</a:t>
          </a:r>
          <a:r>
            <a:rPr lang="en-IN" sz="1600" b="1" kern="1200" spc="-10" dirty="0">
              <a:latin typeface="Times New Roman"/>
              <a:cs typeface="Times New Roman"/>
            </a:rPr>
            <a:t>vin</a:t>
          </a:r>
          <a:r>
            <a:rPr lang="en-IN" sz="1600" b="1" kern="1200" spc="-5" dirty="0">
              <a:latin typeface="Times New Roman"/>
              <a:cs typeface="Times New Roman"/>
            </a:rPr>
            <a:t> </a:t>
          </a:r>
          <a:r>
            <a:rPr lang="en-IN" sz="1600" b="1" kern="1200" spc="-10" dirty="0">
              <a:latin typeface="Times New Roman"/>
              <a:cs typeface="Times New Roman"/>
            </a:rPr>
            <a:t>Shah</a:t>
          </a:r>
          <a:endParaRPr lang="en-IN" sz="1600" b="1" kern="1200" dirty="0">
            <a:latin typeface="Century Gothic (Headings)"/>
            <a:ea typeface="Segoe UI Symbol" panose="020B0502040204020203" pitchFamily="34" charset="0"/>
            <a:cs typeface="Microsoft Tai Le" panose="020B0502040204020203" pitchFamily="34" charset="0"/>
          </a:endParaRPr>
        </a:p>
      </dsp:txBody>
      <dsp:txXfrm>
        <a:off x="25587" y="36941"/>
        <a:ext cx="5987491" cy="4729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8DE8-7F77-4469-971A-516618346F79}">
      <dsp:nvSpPr>
        <dsp:cNvPr id="0" name=""/>
        <dsp:cNvSpPr/>
      </dsp:nvSpPr>
      <dsp:spPr>
        <a:xfrm>
          <a:off x="0" y="2072"/>
          <a:ext cx="9519919" cy="82368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en-US" sz="2400" b="1" kern="1200" dirty="0">
              <a:latin typeface="Times New Roman" panose="02020603050405020304" pitchFamily="18" charset="0"/>
              <a:cs typeface="Times New Roman" panose="02020603050405020304" pitchFamily="18" charset="0"/>
            </a:rPr>
            <a:t>1.1Existing System:</a:t>
          </a:r>
          <a:endParaRPr lang="en-IN" sz="2400" b="1" kern="1200" dirty="0">
            <a:latin typeface="Century Gothic (Headings)"/>
            <a:ea typeface="Segoe UI Symbol" panose="020B0502040204020203" pitchFamily="34" charset="0"/>
            <a:cs typeface="Microsoft Tai Le" panose="020B0502040204020203" pitchFamily="34" charset="0"/>
          </a:endParaRPr>
        </a:p>
      </dsp:txBody>
      <dsp:txXfrm>
        <a:off x="40209" y="42281"/>
        <a:ext cx="9439501" cy="7432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8DE8-7F77-4469-971A-516618346F79}">
      <dsp:nvSpPr>
        <dsp:cNvPr id="0" name=""/>
        <dsp:cNvSpPr/>
      </dsp:nvSpPr>
      <dsp:spPr>
        <a:xfrm>
          <a:off x="0" y="2072"/>
          <a:ext cx="9519919" cy="82368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en-US" sz="2400" b="1" kern="1200" dirty="0">
              <a:latin typeface="Times New Roman" panose="02020603050405020304" pitchFamily="18" charset="0"/>
              <a:cs typeface="Times New Roman" panose="02020603050405020304" pitchFamily="18" charset="0"/>
            </a:rPr>
            <a:t>1.4 Problem Definition</a:t>
          </a:r>
          <a:endParaRPr lang="en-IN" sz="2400" b="1" kern="1200" dirty="0">
            <a:latin typeface="Century Gothic (Headings)"/>
            <a:ea typeface="Segoe UI Symbol" panose="020B0502040204020203" pitchFamily="34" charset="0"/>
            <a:cs typeface="Microsoft Tai Le" panose="020B0502040204020203" pitchFamily="34" charset="0"/>
          </a:endParaRPr>
        </a:p>
      </dsp:txBody>
      <dsp:txXfrm>
        <a:off x="40209" y="42281"/>
        <a:ext cx="9439501" cy="7432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F9E46-2B77-417B-ACBB-E6060403E8EF}">
      <dsp:nvSpPr>
        <dsp:cNvPr id="0" name=""/>
        <dsp:cNvSpPr/>
      </dsp:nvSpPr>
      <dsp:spPr>
        <a:xfrm>
          <a:off x="0" y="0"/>
          <a:ext cx="9630286" cy="73008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1.4 Project Profile</a:t>
          </a:r>
          <a:endParaRPr lang="en-IN" sz="2800" kern="1200" dirty="0"/>
        </a:p>
      </dsp:txBody>
      <dsp:txXfrm>
        <a:off x="35640" y="35640"/>
        <a:ext cx="9559006" cy="658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3B5D9-8294-4885-90E4-E30787152809}">
      <dsp:nvSpPr>
        <dsp:cNvPr id="0" name=""/>
        <dsp:cNvSpPr/>
      </dsp:nvSpPr>
      <dsp:spPr>
        <a:xfrm>
          <a:off x="0" y="0"/>
          <a:ext cx="5366202" cy="36504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1" i="1" kern="1200" spc="-10" dirty="0">
              <a:latin typeface="Times New Roman"/>
              <a:cs typeface="Times New Roman"/>
            </a:rPr>
            <a:t>A</a:t>
          </a:r>
          <a:r>
            <a:rPr lang="en-IN" sz="1500" b="1" i="1" kern="1200" dirty="0">
              <a:latin typeface="Times New Roman"/>
              <a:cs typeface="Times New Roman"/>
            </a:rPr>
            <a:t>0</a:t>
          </a:r>
          <a:r>
            <a:rPr lang="en-IN" sz="1500" b="1" i="1" kern="1200" spc="10" dirty="0">
              <a:latin typeface="Times New Roman"/>
              <a:cs typeface="Times New Roman"/>
            </a:rPr>
            <a:t>6</a:t>
          </a:r>
          <a:r>
            <a:rPr lang="en-IN" sz="1500" b="1" i="1" kern="1200" dirty="0">
              <a:latin typeface="Times New Roman"/>
              <a:cs typeface="Times New Roman"/>
            </a:rPr>
            <a:t>-</a:t>
          </a:r>
          <a:r>
            <a:rPr lang="en-IN" sz="1500" b="1" i="1" kern="1200" spc="-10" dirty="0">
              <a:latin typeface="Times New Roman"/>
              <a:cs typeface="Times New Roman"/>
            </a:rPr>
            <a:t>C</a:t>
          </a:r>
          <a:r>
            <a:rPr lang="en-IN" sz="1500" b="1" i="1" kern="1200" dirty="0">
              <a:latin typeface="Times New Roman"/>
              <a:cs typeface="Times New Roman"/>
            </a:rPr>
            <a:t>hud</a:t>
          </a:r>
          <a:r>
            <a:rPr lang="en-IN" sz="1500" b="1" i="1" kern="1200" spc="-15" dirty="0">
              <a:latin typeface="Times New Roman"/>
              <a:cs typeface="Times New Roman"/>
            </a:rPr>
            <a:t>e</a:t>
          </a:r>
          <a:r>
            <a:rPr lang="en-IN" sz="1500" b="1" i="1" kern="1200" spc="-10" dirty="0">
              <a:latin typeface="Times New Roman"/>
              <a:cs typeface="Times New Roman"/>
            </a:rPr>
            <a:t>s</a:t>
          </a:r>
          <a:r>
            <a:rPr lang="en-IN" sz="1500" b="1" i="1" kern="1200" dirty="0">
              <a:latin typeface="Times New Roman"/>
              <a:cs typeface="Times New Roman"/>
            </a:rPr>
            <a:t>a</a:t>
          </a:r>
          <a:r>
            <a:rPr lang="en-IN" sz="1500" b="1" i="1" kern="1200" spc="-15" dirty="0">
              <a:latin typeface="Times New Roman"/>
              <a:cs typeface="Times New Roman"/>
            </a:rPr>
            <a:t>r</a:t>
          </a:r>
          <a:r>
            <a:rPr lang="en-IN" sz="1500" b="1" i="1" kern="1200" dirty="0">
              <a:latin typeface="Times New Roman"/>
              <a:cs typeface="Times New Roman"/>
            </a:rPr>
            <a:t>a</a:t>
          </a:r>
          <a:r>
            <a:rPr lang="en-IN" sz="1500" b="1" i="1" kern="1200" spc="5" dirty="0">
              <a:latin typeface="Times New Roman"/>
              <a:cs typeface="Times New Roman"/>
            </a:rPr>
            <a:t> </a:t>
          </a:r>
          <a:r>
            <a:rPr lang="en-IN" sz="1500" b="1" i="1" kern="1200" spc="-10" dirty="0">
              <a:latin typeface="Times New Roman"/>
              <a:cs typeface="Times New Roman"/>
            </a:rPr>
            <a:t>Am</a:t>
          </a:r>
          <a:r>
            <a:rPr lang="en-IN" sz="1500" b="1" i="1" kern="1200" dirty="0">
              <a:latin typeface="Times New Roman"/>
              <a:cs typeface="Times New Roman"/>
            </a:rPr>
            <a:t>it (</a:t>
          </a:r>
          <a:r>
            <a:rPr lang="en-IN" sz="1500" b="1" i="1" kern="1200" spc="5" dirty="0">
              <a:latin typeface="Times New Roman"/>
              <a:cs typeface="Times New Roman"/>
            </a:rPr>
            <a:t>2</a:t>
          </a:r>
          <a:r>
            <a:rPr lang="en-IN" sz="1500" b="1" i="1" kern="1200" spc="-10" dirty="0">
              <a:latin typeface="Times New Roman"/>
              <a:cs typeface="Times New Roman"/>
            </a:rPr>
            <a:t>3</a:t>
          </a:r>
          <a:r>
            <a:rPr lang="en-IN" sz="1500" b="1" i="1" kern="1200" dirty="0">
              <a:latin typeface="Times New Roman"/>
              <a:cs typeface="Times New Roman"/>
            </a:rPr>
            <a:t>0</a:t>
          </a:r>
          <a:r>
            <a:rPr lang="en-IN" sz="1500" b="1" i="1" kern="1200" spc="-10" dirty="0">
              <a:latin typeface="Times New Roman"/>
              <a:cs typeface="Times New Roman"/>
            </a:rPr>
            <a:t>0</a:t>
          </a:r>
          <a:r>
            <a:rPr lang="en-IN" sz="1500" b="1" i="1" kern="1200" dirty="0">
              <a:latin typeface="Times New Roman"/>
              <a:cs typeface="Times New Roman"/>
            </a:rPr>
            <a:t>4</a:t>
          </a:r>
          <a:r>
            <a:rPr lang="en-IN" sz="1500" b="1" i="1" kern="1200" spc="-10" dirty="0">
              <a:latin typeface="Times New Roman"/>
              <a:cs typeface="Times New Roman"/>
            </a:rPr>
            <a:t>40</a:t>
          </a:r>
          <a:r>
            <a:rPr lang="en-IN" sz="1500" b="1" i="1" kern="1200" dirty="0">
              <a:latin typeface="Times New Roman"/>
              <a:cs typeface="Times New Roman"/>
            </a:rPr>
            <a:t>1</a:t>
          </a:r>
          <a:r>
            <a:rPr lang="en-IN" sz="1500" b="1" i="1" kern="1200" spc="-10" dirty="0">
              <a:latin typeface="Times New Roman"/>
              <a:cs typeface="Times New Roman"/>
            </a:rPr>
            <a:t>110</a:t>
          </a:r>
          <a:r>
            <a:rPr lang="en-IN" sz="1500" b="1" i="1" kern="1200" dirty="0">
              <a:latin typeface="Times New Roman"/>
              <a:cs typeface="Times New Roman"/>
            </a:rPr>
            <a:t>0</a:t>
          </a:r>
          <a:r>
            <a:rPr lang="en-IN" sz="1500" b="1" i="1" kern="1200" spc="-10" dirty="0">
              <a:latin typeface="Times New Roman"/>
              <a:cs typeface="Times New Roman"/>
            </a:rPr>
            <a:t>4</a:t>
          </a:r>
          <a:r>
            <a:rPr lang="en-IN" sz="1500" b="1" i="1" kern="1200" dirty="0">
              <a:latin typeface="Times New Roman"/>
              <a:cs typeface="Times New Roman"/>
            </a:rPr>
            <a:t>3)</a:t>
          </a:r>
          <a:endParaRPr lang="en-IN" sz="1500" b="1" i="1" kern="1200" dirty="0"/>
        </a:p>
      </dsp:txBody>
      <dsp:txXfrm>
        <a:off x="17820" y="17820"/>
        <a:ext cx="5330562" cy="329400"/>
      </dsp:txXfrm>
    </dsp:sp>
    <dsp:sp modelId="{A6AA267A-12D8-4387-96BB-47B95D1FBF11}">
      <dsp:nvSpPr>
        <dsp:cNvPr id="0" name=""/>
        <dsp:cNvSpPr/>
      </dsp:nvSpPr>
      <dsp:spPr>
        <a:xfrm>
          <a:off x="0" y="402201"/>
          <a:ext cx="5366202" cy="36504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1" u="none" kern="1200" dirty="0">
              <a:latin typeface="Times New Roman" panose="02020603050405020304" pitchFamily="18" charset="0"/>
              <a:cs typeface="Times New Roman" panose="02020603050405020304" pitchFamily="18" charset="0"/>
            </a:rPr>
            <a:t>A18-Khavadiya Ankit</a:t>
          </a:r>
          <a:r>
            <a:rPr lang="en-IN" sz="1200" b="1" i="1" u="none" kern="1200" dirty="0">
              <a:latin typeface="Times New Roman" panose="02020603050405020304" pitchFamily="18" charset="0"/>
              <a:cs typeface="Times New Roman" panose="02020603050405020304" pitchFamily="18" charset="0"/>
            </a:rPr>
            <a:t>(</a:t>
          </a:r>
          <a:r>
            <a:rPr lang="en-IN" sz="1400" b="1" i="1" u="none" kern="1200" dirty="0">
              <a:latin typeface="Times New Roman" panose="02020603050405020304" pitchFamily="18" charset="0"/>
              <a:cs typeface="Times New Roman" panose="02020603050405020304" pitchFamily="18" charset="0"/>
            </a:rPr>
            <a:t>23004401110119</a:t>
          </a:r>
          <a:r>
            <a:rPr lang="en-IN" sz="1200" b="1" i="1" u="none" kern="1200" dirty="0"/>
            <a:t>)</a:t>
          </a:r>
          <a:endParaRPr lang="en-IN" sz="1200" b="1" i="1" kern="1200" dirty="0"/>
        </a:p>
      </dsp:txBody>
      <dsp:txXfrm>
        <a:off x="17820" y="420021"/>
        <a:ext cx="5330562" cy="329400"/>
      </dsp:txXfrm>
    </dsp:sp>
    <dsp:sp modelId="{B192C5B3-9D28-4821-A894-E345F2B8DCEA}">
      <dsp:nvSpPr>
        <dsp:cNvPr id="0" name=""/>
        <dsp:cNvSpPr/>
      </dsp:nvSpPr>
      <dsp:spPr>
        <a:xfrm>
          <a:off x="0" y="801801"/>
          <a:ext cx="5366202" cy="36504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1" u="none" kern="1200" dirty="0"/>
            <a:t>A46-Saiyed Simun(23004401110263)</a:t>
          </a:r>
          <a:endParaRPr lang="en-IN" sz="1400" b="1" i="1" kern="1200" dirty="0"/>
        </a:p>
      </dsp:txBody>
      <dsp:txXfrm>
        <a:off x="17820" y="819621"/>
        <a:ext cx="5330562" cy="329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FA6D-A6D8-4067-8411-07EBB4654412}">
      <dsp:nvSpPr>
        <dsp:cNvPr id="0" name=""/>
        <dsp:cNvSpPr/>
      </dsp:nvSpPr>
      <dsp:spPr>
        <a:xfrm>
          <a:off x="0" y="0"/>
          <a:ext cx="477710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B9A59-D2F7-43B8-B4E7-309B6EFBDE6F}">
      <dsp:nvSpPr>
        <dsp:cNvPr id="0" name=""/>
        <dsp:cNvSpPr/>
      </dsp:nvSpPr>
      <dsp:spPr>
        <a:xfrm>
          <a:off x="0" y="0"/>
          <a:ext cx="4777105" cy="535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u="sng" kern="1200" dirty="0"/>
            <a:t>Guided</a:t>
          </a:r>
          <a:r>
            <a:rPr lang="en-IN" sz="1800" b="1" u="heavy" kern="1200" dirty="0"/>
            <a:t> By:-</a:t>
          </a:r>
          <a:endParaRPr lang="en-IN" sz="1800" kern="1200" dirty="0"/>
        </a:p>
      </dsp:txBody>
      <dsp:txXfrm>
        <a:off x="0" y="0"/>
        <a:ext cx="4777105" cy="535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20EE8-4D64-40B9-B01E-985AD9ECE02B}">
      <dsp:nvSpPr>
        <dsp:cNvPr id="0" name=""/>
        <dsp:cNvSpPr/>
      </dsp:nvSpPr>
      <dsp:spPr>
        <a:xfrm>
          <a:off x="0" y="0"/>
          <a:ext cx="5426710"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7CC8D-4D77-4201-8041-8AE7B2D57918}">
      <dsp:nvSpPr>
        <dsp:cNvPr id="0" name=""/>
        <dsp:cNvSpPr/>
      </dsp:nvSpPr>
      <dsp:spPr>
        <a:xfrm>
          <a:off x="0" y="0"/>
          <a:ext cx="5426710" cy="42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u="sng" kern="1200" dirty="0"/>
            <a:t>Project </a:t>
          </a:r>
          <a:r>
            <a:rPr lang="en-US" sz="1800" b="1" u="sng" kern="1200" dirty="0" err="1">
              <a:latin typeface="Times New Roman" panose="02020603050405020304" pitchFamily="18" charset="0"/>
              <a:cs typeface="Times New Roman" panose="02020603050405020304" pitchFamily="18" charset="0"/>
            </a:rPr>
            <a:t>Devloped</a:t>
          </a:r>
          <a:r>
            <a:rPr lang="en-US" sz="1800" b="1" u="sng" kern="1200" dirty="0"/>
            <a:t> By:-</a:t>
          </a:r>
          <a:endParaRPr lang="en-IN" sz="1800" kern="1200" dirty="0"/>
        </a:p>
      </dsp:txBody>
      <dsp:txXfrm>
        <a:off x="0" y="0"/>
        <a:ext cx="5426710" cy="4216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8DE8-7F77-4469-971A-516618346F79}">
      <dsp:nvSpPr>
        <dsp:cNvPr id="0" name=""/>
        <dsp:cNvSpPr/>
      </dsp:nvSpPr>
      <dsp:spPr>
        <a:xfrm>
          <a:off x="0" y="11354"/>
          <a:ext cx="5426709" cy="52416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Century Gothic (Headings)"/>
              <a:ea typeface="Segoe UI Symbol" panose="020B0502040204020203" pitchFamily="34" charset="0"/>
              <a:cs typeface="Microsoft Tai Le" panose="020B0502040204020203" pitchFamily="34" charset="0"/>
            </a:rPr>
            <a:t>Mr. Ashutosh </a:t>
          </a:r>
          <a:r>
            <a:rPr lang="en-IN" sz="1600" b="1" kern="1200" dirty="0" err="1">
              <a:latin typeface="Century Gothic (Headings)"/>
              <a:ea typeface="Segoe UI Symbol" panose="020B0502040204020203" pitchFamily="34" charset="0"/>
              <a:cs typeface="Microsoft Tai Le" panose="020B0502040204020203" pitchFamily="34" charset="0"/>
            </a:rPr>
            <a:t>Sadaria</a:t>
          </a:r>
          <a:endParaRPr lang="en-IN" sz="1600" b="1" kern="1200" dirty="0">
            <a:latin typeface="Century Gothic (Headings)"/>
            <a:ea typeface="Segoe UI Symbol" panose="020B0502040204020203" pitchFamily="34" charset="0"/>
            <a:cs typeface="Microsoft Tai Le" panose="020B0502040204020203" pitchFamily="34" charset="0"/>
          </a:endParaRPr>
        </a:p>
      </dsp:txBody>
      <dsp:txXfrm>
        <a:off x="25587" y="36941"/>
        <a:ext cx="5375535" cy="472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C29C9-83AF-4AD8-9E8E-C5A718D897C3}">
      <dsp:nvSpPr>
        <dsp:cNvPr id="0" name=""/>
        <dsp:cNvSpPr/>
      </dsp:nvSpPr>
      <dsp:spPr>
        <a:xfrm rot="5400000">
          <a:off x="4091972" y="-1590471"/>
          <a:ext cx="860040" cy="4255993"/>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b="1" kern="1200" dirty="0">
              <a:latin typeface="Times New Roman" panose="02020603050405020304" pitchFamily="18" charset="0"/>
              <a:cs typeface="Times New Roman" panose="02020603050405020304" pitchFamily="18" charset="0"/>
            </a:rPr>
            <a:t>Agriculture management system</a:t>
          </a:r>
          <a:endParaRPr lang="en-IN" sz="1800" kern="1200" dirty="0"/>
        </a:p>
      </dsp:txBody>
      <dsp:txXfrm rot="-5400000">
        <a:off x="2393996" y="149489"/>
        <a:ext cx="4214009" cy="776072"/>
      </dsp:txXfrm>
    </dsp:sp>
    <dsp:sp modelId="{11AF2788-EED5-4EBF-B34F-E0DFE9EA165E}">
      <dsp:nvSpPr>
        <dsp:cNvPr id="0" name=""/>
        <dsp:cNvSpPr/>
      </dsp:nvSpPr>
      <dsp:spPr>
        <a:xfrm>
          <a:off x="0" y="0"/>
          <a:ext cx="2393996" cy="1075051"/>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endParaRPr lang="en-IN" sz="5400" kern="1200" dirty="0"/>
        </a:p>
      </dsp:txBody>
      <dsp:txXfrm>
        <a:off x="52480" y="52480"/>
        <a:ext cx="2289036" cy="9700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20EE8-4D64-40B9-B01E-985AD9ECE02B}">
      <dsp:nvSpPr>
        <dsp:cNvPr id="0" name=""/>
        <dsp:cNvSpPr/>
      </dsp:nvSpPr>
      <dsp:spPr>
        <a:xfrm>
          <a:off x="0" y="0"/>
          <a:ext cx="5426710"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7CC8D-4D77-4201-8041-8AE7B2D57918}">
      <dsp:nvSpPr>
        <dsp:cNvPr id="0" name=""/>
        <dsp:cNvSpPr/>
      </dsp:nvSpPr>
      <dsp:spPr>
        <a:xfrm>
          <a:off x="0" y="0"/>
          <a:ext cx="5426710" cy="42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u="sng" kern="1200" dirty="0">
              <a:solidFill>
                <a:schemeClr val="bg1"/>
              </a:solidFill>
            </a:rPr>
            <a:t>Project </a:t>
          </a:r>
          <a:r>
            <a:rPr lang="en-US" sz="1800" b="1" u="sng" kern="1200" dirty="0" err="1">
              <a:solidFill>
                <a:schemeClr val="bg1"/>
              </a:solidFill>
              <a:latin typeface="Times New Roman" panose="02020603050405020304" pitchFamily="18" charset="0"/>
              <a:cs typeface="Times New Roman" panose="02020603050405020304" pitchFamily="18" charset="0"/>
            </a:rPr>
            <a:t>Devloped</a:t>
          </a:r>
          <a:r>
            <a:rPr lang="en-US" sz="1800" b="1" u="sng" kern="1200" dirty="0">
              <a:solidFill>
                <a:schemeClr val="bg1"/>
              </a:solidFill>
            </a:rPr>
            <a:t> By:-</a:t>
          </a:r>
          <a:endParaRPr lang="en-IN" sz="1800" kern="1200" dirty="0">
            <a:solidFill>
              <a:schemeClr val="bg1"/>
            </a:solidFill>
          </a:endParaRPr>
        </a:p>
      </dsp:txBody>
      <dsp:txXfrm>
        <a:off x="0" y="0"/>
        <a:ext cx="5426710" cy="4216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3B5D9-8294-4885-90E4-E30787152809}">
      <dsp:nvSpPr>
        <dsp:cNvPr id="0" name=""/>
        <dsp:cNvSpPr/>
      </dsp:nvSpPr>
      <dsp:spPr>
        <a:xfrm>
          <a:off x="0" y="0"/>
          <a:ext cx="6154286" cy="44928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1" i="1" kern="1200" spc="-10" dirty="0">
              <a:latin typeface="Times New Roman"/>
              <a:cs typeface="Times New Roman"/>
            </a:rPr>
            <a:t>A</a:t>
          </a:r>
          <a:r>
            <a:rPr lang="en-IN" sz="1500" b="1" i="1" kern="1200" dirty="0">
              <a:latin typeface="Times New Roman"/>
              <a:cs typeface="Times New Roman"/>
            </a:rPr>
            <a:t>0</a:t>
          </a:r>
          <a:r>
            <a:rPr lang="en-IN" sz="1500" b="1" i="1" kern="1200" spc="10" dirty="0">
              <a:latin typeface="Times New Roman"/>
              <a:cs typeface="Times New Roman"/>
            </a:rPr>
            <a:t>6</a:t>
          </a:r>
          <a:r>
            <a:rPr lang="en-IN" sz="1500" b="1" i="1" kern="1200" dirty="0">
              <a:latin typeface="Times New Roman"/>
              <a:cs typeface="Times New Roman"/>
            </a:rPr>
            <a:t>-</a:t>
          </a:r>
          <a:r>
            <a:rPr lang="en-IN" sz="1500" b="1" i="1" kern="1200" spc="-10" dirty="0">
              <a:latin typeface="Times New Roman"/>
              <a:cs typeface="Times New Roman"/>
            </a:rPr>
            <a:t>C</a:t>
          </a:r>
          <a:r>
            <a:rPr lang="en-IN" sz="1500" b="1" i="1" kern="1200" dirty="0">
              <a:latin typeface="Times New Roman"/>
              <a:cs typeface="Times New Roman"/>
            </a:rPr>
            <a:t>hud</a:t>
          </a:r>
          <a:r>
            <a:rPr lang="en-IN" sz="1500" b="1" i="1" kern="1200" spc="-15" dirty="0">
              <a:latin typeface="Times New Roman"/>
              <a:cs typeface="Times New Roman"/>
            </a:rPr>
            <a:t>e</a:t>
          </a:r>
          <a:r>
            <a:rPr lang="en-IN" sz="1500" b="1" i="1" kern="1200" spc="-10" dirty="0">
              <a:latin typeface="Times New Roman"/>
              <a:cs typeface="Times New Roman"/>
            </a:rPr>
            <a:t>s</a:t>
          </a:r>
          <a:r>
            <a:rPr lang="en-IN" sz="1500" b="1" i="1" kern="1200" dirty="0">
              <a:latin typeface="Times New Roman"/>
              <a:cs typeface="Times New Roman"/>
            </a:rPr>
            <a:t>a</a:t>
          </a:r>
          <a:r>
            <a:rPr lang="en-IN" sz="1500" b="1" i="1" kern="1200" spc="-15" dirty="0">
              <a:latin typeface="Times New Roman"/>
              <a:cs typeface="Times New Roman"/>
            </a:rPr>
            <a:t>r</a:t>
          </a:r>
          <a:r>
            <a:rPr lang="en-IN" sz="1500" b="1" i="1" kern="1200" dirty="0">
              <a:latin typeface="Times New Roman"/>
              <a:cs typeface="Times New Roman"/>
            </a:rPr>
            <a:t>a</a:t>
          </a:r>
          <a:r>
            <a:rPr lang="en-IN" sz="1500" b="1" i="1" kern="1200" spc="5" dirty="0">
              <a:latin typeface="Times New Roman"/>
              <a:cs typeface="Times New Roman"/>
            </a:rPr>
            <a:t> </a:t>
          </a:r>
          <a:r>
            <a:rPr lang="en-IN" sz="1500" b="1" i="1" kern="1200" spc="-10" dirty="0">
              <a:latin typeface="Times New Roman"/>
              <a:cs typeface="Times New Roman"/>
            </a:rPr>
            <a:t>Am</a:t>
          </a:r>
          <a:r>
            <a:rPr lang="en-IN" sz="1500" b="1" i="1" kern="1200" dirty="0">
              <a:latin typeface="Times New Roman"/>
              <a:cs typeface="Times New Roman"/>
            </a:rPr>
            <a:t>it (</a:t>
          </a:r>
          <a:r>
            <a:rPr lang="en-IN" sz="1500" b="1" i="1" kern="1200" spc="5" dirty="0">
              <a:latin typeface="Times New Roman"/>
              <a:cs typeface="Times New Roman"/>
            </a:rPr>
            <a:t>2</a:t>
          </a:r>
          <a:r>
            <a:rPr lang="en-IN" sz="1500" b="1" i="1" kern="1200" spc="-10" dirty="0">
              <a:latin typeface="Times New Roman"/>
              <a:cs typeface="Times New Roman"/>
            </a:rPr>
            <a:t>3</a:t>
          </a:r>
          <a:r>
            <a:rPr lang="en-IN" sz="1500" b="1" i="1" kern="1200" dirty="0">
              <a:latin typeface="Times New Roman"/>
              <a:cs typeface="Times New Roman"/>
            </a:rPr>
            <a:t>0</a:t>
          </a:r>
          <a:r>
            <a:rPr lang="en-IN" sz="1500" b="1" i="1" kern="1200" spc="-10" dirty="0">
              <a:latin typeface="Times New Roman"/>
              <a:cs typeface="Times New Roman"/>
            </a:rPr>
            <a:t>0</a:t>
          </a:r>
          <a:r>
            <a:rPr lang="en-IN" sz="1500" b="1" i="1" kern="1200" dirty="0">
              <a:latin typeface="Times New Roman"/>
              <a:cs typeface="Times New Roman"/>
            </a:rPr>
            <a:t>4</a:t>
          </a:r>
          <a:r>
            <a:rPr lang="en-IN" sz="1500" b="1" i="1" kern="1200" spc="-10" dirty="0">
              <a:latin typeface="Times New Roman"/>
              <a:cs typeface="Times New Roman"/>
            </a:rPr>
            <a:t>40</a:t>
          </a:r>
          <a:r>
            <a:rPr lang="en-IN" sz="1500" b="1" i="1" kern="1200" dirty="0">
              <a:latin typeface="Times New Roman"/>
              <a:cs typeface="Times New Roman"/>
            </a:rPr>
            <a:t>1</a:t>
          </a:r>
          <a:r>
            <a:rPr lang="en-IN" sz="1500" b="1" i="1" kern="1200" spc="-10" dirty="0">
              <a:latin typeface="Times New Roman"/>
              <a:cs typeface="Times New Roman"/>
            </a:rPr>
            <a:t>110</a:t>
          </a:r>
          <a:r>
            <a:rPr lang="en-IN" sz="1500" b="1" i="1" kern="1200" dirty="0">
              <a:latin typeface="Times New Roman"/>
              <a:cs typeface="Times New Roman"/>
            </a:rPr>
            <a:t>0</a:t>
          </a:r>
          <a:r>
            <a:rPr lang="en-IN" sz="1500" b="1" i="1" kern="1200" spc="-10" dirty="0">
              <a:latin typeface="Times New Roman"/>
              <a:cs typeface="Times New Roman"/>
            </a:rPr>
            <a:t>4</a:t>
          </a:r>
          <a:r>
            <a:rPr lang="en-IN" sz="1500" b="1" i="1" kern="1200" dirty="0">
              <a:latin typeface="Times New Roman"/>
              <a:cs typeface="Times New Roman"/>
            </a:rPr>
            <a:t>3)</a:t>
          </a:r>
          <a:endParaRPr lang="en-IN" sz="1500" b="1" i="1" kern="1200" dirty="0"/>
        </a:p>
      </dsp:txBody>
      <dsp:txXfrm>
        <a:off x="21932" y="21932"/>
        <a:ext cx="6110422" cy="405416"/>
      </dsp:txXfrm>
    </dsp:sp>
    <dsp:sp modelId="{7B41762A-731A-4BBD-9B52-3BD86084A806}">
      <dsp:nvSpPr>
        <dsp:cNvPr id="0" name=""/>
        <dsp:cNvSpPr/>
      </dsp:nvSpPr>
      <dsp:spPr>
        <a:xfrm>
          <a:off x="0" y="449071"/>
          <a:ext cx="6154286" cy="44928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1" u="none" kern="1200" dirty="0">
              <a:latin typeface="Times New Roman" panose="02020603050405020304" pitchFamily="18" charset="0"/>
              <a:cs typeface="Times New Roman" panose="02020603050405020304" pitchFamily="18" charset="0"/>
            </a:rPr>
            <a:t>A18-Khavadiya Ankit</a:t>
          </a:r>
          <a:r>
            <a:rPr lang="en-IN" sz="1200" b="1" i="1" u="none" kern="1200" dirty="0">
              <a:latin typeface="Times New Roman" panose="02020603050405020304" pitchFamily="18" charset="0"/>
              <a:cs typeface="Times New Roman" panose="02020603050405020304" pitchFamily="18" charset="0"/>
            </a:rPr>
            <a:t>(</a:t>
          </a:r>
          <a:r>
            <a:rPr lang="en-IN" sz="1400" b="1" i="1" u="none" kern="1200" dirty="0">
              <a:latin typeface="Times New Roman" panose="02020603050405020304" pitchFamily="18" charset="0"/>
              <a:cs typeface="Times New Roman" panose="02020603050405020304" pitchFamily="18" charset="0"/>
            </a:rPr>
            <a:t>23004401110119</a:t>
          </a:r>
          <a:r>
            <a:rPr lang="en-IN" sz="1200" b="1" i="1" u="none" kern="1200" dirty="0"/>
            <a:t>)</a:t>
          </a:r>
          <a:endParaRPr lang="en-IN" sz="1500" b="1" i="1" kern="1200" dirty="0"/>
        </a:p>
      </dsp:txBody>
      <dsp:txXfrm>
        <a:off x="21932" y="471003"/>
        <a:ext cx="6110422" cy="405416"/>
      </dsp:txXfrm>
    </dsp:sp>
    <dsp:sp modelId="{45045092-EFDD-4E7C-AE8F-C7756DF0021E}">
      <dsp:nvSpPr>
        <dsp:cNvPr id="0" name=""/>
        <dsp:cNvSpPr/>
      </dsp:nvSpPr>
      <dsp:spPr>
        <a:xfrm>
          <a:off x="0" y="897253"/>
          <a:ext cx="6154286" cy="44928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1" u="none" kern="1200" dirty="0"/>
            <a:t>A46-Saiyed Simun(23004401110263)</a:t>
          </a:r>
          <a:endParaRPr lang="en-IN" sz="1500" b="1" i="1" kern="1200" dirty="0"/>
        </a:p>
      </dsp:txBody>
      <dsp:txXfrm>
        <a:off x="21932" y="919185"/>
        <a:ext cx="6110422" cy="40541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3.52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6.73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6.95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7.143"/>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7.32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59.835"/>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30:01.65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3071 191,'-723'0,"706"-1,1-1,0-1,0 0,0-1,0-1,0 0,-24-14,-31-9,54 24,0 0,0 1,-20 0,-24-5,-100-23,0 9,-7-10,123 26,0 1,0 3,-69 4,23 0,-390-2,453 1,1 2,-29 6,26-3,-43 1,25-8,37 0,1 0,-1 1,0 0,0 1,1 0,-1 0,1 1,-1 1,1-1,-13 7,9-2,-1-1,-1 0,1-1,-1 0,0-1,0-1,0-1,0 0,0-1,-24-2,38 1,-2 0,0 0,0 0,0 0,-1 0,1 0,0 1,0 0,0 0,0 0,0 0,0 1,0-1,-6 5,-2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30:10.170"/>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5290 249,'1044'0,"-1023"1,0 2,0 0,0 1,21 8,-90-9,-1879-4,1908 0,-1-1,1-1,-1-1,-34-12,30 9,1 0,-38-4,49 10,1-1,-1 0,1-1,-1 0,1-1,-21-9,28 11,0-1,0 1,0-1,1 0,-1 0,1 0,-1 0,1-1,0 1,0-1,0 0,1 0,-1 0,1 0,0 0,0 0,1-1,-1 1,1-1,-1-6,0-15,2 20,-1 0,1-1,-1 1,0 0,-1 0,-2-7,3 11,0 0,0 0,-1 0,1 0,0 0,-1 1,1-1,-1 0,0 1,0-1,0 1,0 0,0-1,0 1,0 0,0 0,0 1,0-1,0 0,-1 1,-1-1,-20-2,0 0,0 2,0 1,-29 4,-13-1,-33-4,-69 3,130 4,-69 18,11-2,-5 3,74-17,0 0,-1-3,1 0,-31 1,37-5,0 1,0 1,0 0,1 2,-38 13,-40 6,98-23,-1-1,1 0,-1 0,0 0,1 0,-1 1,0-1,1 0,-1 1,1-1,-1 0,1 1,-1-1,1 1,-1-1,1 1,-1-1,1 1,0-1,-1 1,1-1,0 1,-1-1,1 1,0 0,0-1,0 1,0 0,-1-1,1 1,0 0,0 0,1 0,-1 1,1-1,0 1,0-1,-1 0,1 1,0-1,0 0,0 0,0 0,1 0,1 2,5 3,0-1,0 0,11 5,190 71,-193-76,0-1,1 0,-1-2,27 2,71-5,-53-1,417 1,-473 1,0 0,0 0,0-1,0 0,0 0,0 0,0 0,-1-1,1 0,0 0,-1 0,1-1,-1 1,8-7,-5 4,0 1,0 1,0-1,1 1,-1 1,1-1,0 1,-1 1,1-1,11 0,12 1,41 3,-40 0,-80-3,10 2,0-2,-48-8,-27-3,75 9,-47-9,48 5,20 4,1 0,-1-1,1-1,-25-11,26 10,-1 0,1 2,-1-1,-1 2,1 0,0 1,-1 1,-24 1,-18-3,40 1,-29-8,31 6,-35-4,-273 5,167 5,-187-2,323-1,-1-1,-30-8,27 5,-32-2,29 5,0-2,-36-8,20 1,15 3,1 1,-1 2,-38-2,-435 6,230 3,256-1,0 1,1 0,-1 2,1 0,0 1,0 0,0 1,-20 12,12-7,9-6,1 0,-1-1,0-1,-29 3,29-5,1 1,0 1,0 0,0 0,-24 11,25-8,0-1,0-1,-1 0,0-1,1 0,-27 1,-89-5,59-1,-2 1,-96 3,163-1,1 0,-1 1,1-1,0 1,0 0,-1 0,1 1,1-1,-1 1,0 0,1 0,-1 0,1 0,-5 7,6-8,1 0,0-1,0 1,0 0,0 0,0-1,1 1,-1 0,0 0,1 0,0 0,-1 0,1 0,0 0,0 3,0-4,1 1,-1-1,1 0,-1 1,1-1,0 1,0-1,-1 0,1 0,0 1,0-1,0 0,0 0,1 0,-1 0,0 0,0 0,1-1,-1 1,0 0,1-1,2 2,6 1,0 0,0-1,1 0,17 1,21 4,9 7,2-4,-1-2,93 1,1123-10,-1096 14,-29 1,-59-14,-41 0,0 1,51 9,-39-1,79 0,61-9,-101-2,-522 2,398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30:12.78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30:14.03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3.713"/>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4.13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1,'9'4,"8"2,5 0,4-2,6-1,2 4,0 0,-1 0,-1-3,-3-1,-5 4,-7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4.479"/>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4.65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5.183"/>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0,'5'0,"5"0,7 0,4 0,3 0,2 0,1 0,1 0,0 0,0 0,-1 0,1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5.523"/>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5.71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07:29:46.381"/>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0,'511'0,"-503"0,0 0,1 1,14 3,-6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D806E-921C-4715-AD94-4F79F8D2F91A}"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5A5F8-4257-4E82-B90C-635E74155C3A}" type="slidenum">
              <a:rPr lang="en-IN" smtClean="0"/>
              <a:t>‹#›</a:t>
            </a:fld>
            <a:endParaRPr lang="en-IN"/>
          </a:p>
        </p:txBody>
      </p:sp>
    </p:spTree>
    <p:extLst>
      <p:ext uri="{BB962C8B-B14F-4D97-AF65-F5344CB8AC3E}">
        <p14:creationId xmlns:p14="http://schemas.microsoft.com/office/powerpoint/2010/main" val="112417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1</a:t>
            </a:fld>
            <a:endParaRPr lang="en-IN"/>
          </a:p>
        </p:txBody>
      </p:sp>
    </p:spTree>
    <p:extLst>
      <p:ext uri="{BB962C8B-B14F-4D97-AF65-F5344CB8AC3E}">
        <p14:creationId xmlns:p14="http://schemas.microsoft.com/office/powerpoint/2010/main" val="355977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A7D6-CD71-D082-271D-565839450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06D022-A0F9-B4FE-9FE4-2366F0EBE2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12499-5C65-3BFD-56B0-FEF38750DA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BEAF0BA-8431-0EE4-3564-1887F14AE77A}"/>
              </a:ext>
            </a:extLst>
          </p:cNvPr>
          <p:cNvSpPr>
            <a:spLocks noGrp="1"/>
          </p:cNvSpPr>
          <p:nvPr>
            <p:ph type="sldNum" sz="quarter" idx="5"/>
          </p:nvPr>
        </p:nvSpPr>
        <p:spPr/>
        <p:txBody>
          <a:bodyPr/>
          <a:lstStyle/>
          <a:p>
            <a:fld id="{0FA5A5F8-4257-4E82-B90C-635E74155C3A}" type="slidenum">
              <a:rPr lang="en-IN" smtClean="0"/>
              <a:t>81</a:t>
            </a:fld>
            <a:endParaRPr lang="en-IN"/>
          </a:p>
        </p:txBody>
      </p:sp>
    </p:spTree>
    <p:extLst>
      <p:ext uri="{BB962C8B-B14F-4D97-AF65-F5344CB8AC3E}">
        <p14:creationId xmlns:p14="http://schemas.microsoft.com/office/powerpoint/2010/main" val="472089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63426-A831-AA33-380B-C03DE5D88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056A0B-ADFF-866D-84D0-B90A338740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29C0D-A37A-77BE-DE42-D80B18551E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B61645A-EC7F-51AD-E045-875DC23500D7}"/>
              </a:ext>
            </a:extLst>
          </p:cNvPr>
          <p:cNvSpPr>
            <a:spLocks noGrp="1"/>
          </p:cNvSpPr>
          <p:nvPr>
            <p:ph type="sldNum" sz="quarter" idx="5"/>
          </p:nvPr>
        </p:nvSpPr>
        <p:spPr/>
        <p:txBody>
          <a:bodyPr/>
          <a:lstStyle/>
          <a:p>
            <a:fld id="{0FA5A5F8-4257-4E82-B90C-635E74155C3A}" type="slidenum">
              <a:rPr lang="en-IN" smtClean="0"/>
              <a:t>82</a:t>
            </a:fld>
            <a:endParaRPr lang="en-IN"/>
          </a:p>
        </p:txBody>
      </p:sp>
    </p:spTree>
    <p:extLst>
      <p:ext uri="{BB962C8B-B14F-4D97-AF65-F5344CB8AC3E}">
        <p14:creationId xmlns:p14="http://schemas.microsoft.com/office/powerpoint/2010/main" val="60132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F6BA-1EC7-24DE-0112-91E984B83F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19FC8-0749-09FD-0EBE-D6A8F76EC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4E9144-50FE-EA3D-6CB3-BAFA5904AA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B0A19F-BDF5-CBD7-6C7C-DF4C901CF0A6}"/>
              </a:ext>
            </a:extLst>
          </p:cNvPr>
          <p:cNvSpPr>
            <a:spLocks noGrp="1"/>
          </p:cNvSpPr>
          <p:nvPr>
            <p:ph type="sldNum" sz="quarter" idx="5"/>
          </p:nvPr>
        </p:nvSpPr>
        <p:spPr/>
        <p:txBody>
          <a:bodyPr/>
          <a:lstStyle/>
          <a:p>
            <a:fld id="{0FA5A5F8-4257-4E82-B90C-635E74155C3A}" type="slidenum">
              <a:rPr lang="en-IN" smtClean="0"/>
              <a:t>83</a:t>
            </a:fld>
            <a:endParaRPr lang="en-IN"/>
          </a:p>
        </p:txBody>
      </p:sp>
    </p:spTree>
    <p:extLst>
      <p:ext uri="{BB962C8B-B14F-4D97-AF65-F5344CB8AC3E}">
        <p14:creationId xmlns:p14="http://schemas.microsoft.com/office/powerpoint/2010/main" val="290488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37900-E2C7-62FB-0A34-5778D19B9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343FB-E2BA-9079-C251-3EA6C6051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89D47-4E9B-7994-D551-2CC18B55C57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FC8C5-8CAC-83E3-1673-5F21EFB12498}"/>
              </a:ext>
            </a:extLst>
          </p:cNvPr>
          <p:cNvSpPr>
            <a:spLocks noGrp="1"/>
          </p:cNvSpPr>
          <p:nvPr>
            <p:ph type="sldNum" sz="quarter" idx="5"/>
          </p:nvPr>
        </p:nvSpPr>
        <p:spPr/>
        <p:txBody>
          <a:bodyPr/>
          <a:lstStyle/>
          <a:p>
            <a:fld id="{0FA5A5F8-4257-4E82-B90C-635E74155C3A}" type="slidenum">
              <a:rPr lang="en-IN" smtClean="0"/>
              <a:t>84</a:t>
            </a:fld>
            <a:endParaRPr lang="en-IN"/>
          </a:p>
        </p:txBody>
      </p:sp>
    </p:spTree>
    <p:extLst>
      <p:ext uri="{BB962C8B-B14F-4D97-AF65-F5344CB8AC3E}">
        <p14:creationId xmlns:p14="http://schemas.microsoft.com/office/powerpoint/2010/main" val="35032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0828-FA3A-78E2-1BD7-98BC399B1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296B8A-FBC6-95A6-0BDC-8039286981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403E2C-148D-2E6C-4274-7685512FF6F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1E3507D-D7C4-E84B-B658-4EABB620A5B3}"/>
              </a:ext>
            </a:extLst>
          </p:cNvPr>
          <p:cNvSpPr>
            <a:spLocks noGrp="1"/>
          </p:cNvSpPr>
          <p:nvPr>
            <p:ph type="sldNum" sz="quarter" idx="5"/>
          </p:nvPr>
        </p:nvSpPr>
        <p:spPr/>
        <p:txBody>
          <a:bodyPr/>
          <a:lstStyle/>
          <a:p>
            <a:fld id="{0FA5A5F8-4257-4E82-B90C-635E74155C3A}" type="slidenum">
              <a:rPr lang="en-IN" smtClean="0"/>
              <a:t>85</a:t>
            </a:fld>
            <a:endParaRPr lang="en-IN"/>
          </a:p>
        </p:txBody>
      </p:sp>
    </p:spTree>
    <p:extLst>
      <p:ext uri="{BB962C8B-B14F-4D97-AF65-F5344CB8AC3E}">
        <p14:creationId xmlns:p14="http://schemas.microsoft.com/office/powerpoint/2010/main" val="2353217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BC152-17EC-9891-E6B6-97212772A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7F43F0-CBA9-4489-3501-BF2A81D4E7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20368D-E2B8-CFC2-2F77-51ED209C516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0314E26-5D43-D667-9176-2F20B76F0C2B}"/>
              </a:ext>
            </a:extLst>
          </p:cNvPr>
          <p:cNvSpPr>
            <a:spLocks noGrp="1"/>
          </p:cNvSpPr>
          <p:nvPr>
            <p:ph type="sldNum" sz="quarter" idx="5"/>
          </p:nvPr>
        </p:nvSpPr>
        <p:spPr/>
        <p:txBody>
          <a:bodyPr/>
          <a:lstStyle/>
          <a:p>
            <a:fld id="{0FA5A5F8-4257-4E82-B90C-635E74155C3A}" type="slidenum">
              <a:rPr lang="en-IN" smtClean="0"/>
              <a:t>86</a:t>
            </a:fld>
            <a:endParaRPr lang="en-IN"/>
          </a:p>
        </p:txBody>
      </p:sp>
    </p:spTree>
    <p:extLst>
      <p:ext uri="{BB962C8B-B14F-4D97-AF65-F5344CB8AC3E}">
        <p14:creationId xmlns:p14="http://schemas.microsoft.com/office/powerpoint/2010/main" val="239169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6F1CF-7C60-A064-6E9C-DCC0FF7CA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36841-CC04-98CB-9CBF-5597BCDE9E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51F955-22F1-4278-7C7B-AB1D18C6AF1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A93C0BD-AE8F-1B14-6B2E-ACD8F1BB8046}"/>
              </a:ext>
            </a:extLst>
          </p:cNvPr>
          <p:cNvSpPr>
            <a:spLocks noGrp="1"/>
          </p:cNvSpPr>
          <p:nvPr>
            <p:ph type="sldNum" sz="quarter" idx="5"/>
          </p:nvPr>
        </p:nvSpPr>
        <p:spPr/>
        <p:txBody>
          <a:bodyPr/>
          <a:lstStyle/>
          <a:p>
            <a:fld id="{0FA5A5F8-4257-4E82-B90C-635E74155C3A}" type="slidenum">
              <a:rPr lang="en-IN" smtClean="0"/>
              <a:t>87</a:t>
            </a:fld>
            <a:endParaRPr lang="en-IN"/>
          </a:p>
        </p:txBody>
      </p:sp>
    </p:spTree>
    <p:extLst>
      <p:ext uri="{BB962C8B-B14F-4D97-AF65-F5344CB8AC3E}">
        <p14:creationId xmlns:p14="http://schemas.microsoft.com/office/powerpoint/2010/main" val="1460705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EB4D2-E9D3-B4AC-DDCD-959F6A0F07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6A59F-7725-F6DC-07E4-545EB995A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6FDED-8467-CDED-B362-B5306F6E14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0791F1-3203-3274-76E5-AE9C984097F1}"/>
              </a:ext>
            </a:extLst>
          </p:cNvPr>
          <p:cNvSpPr>
            <a:spLocks noGrp="1"/>
          </p:cNvSpPr>
          <p:nvPr>
            <p:ph type="sldNum" sz="quarter" idx="5"/>
          </p:nvPr>
        </p:nvSpPr>
        <p:spPr/>
        <p:txBody>
          <a:bodyPr/>
          <a:lstStyle/>
          <a:p>
            <a:fld id="{0FA5A5F8-4257-4E82-B90C-635E74155C3A}" type="slidenum">
              <a:rPr lang="en-IN" smtClean="0"/>
              <a:t>88</a:t>
            </a:fld>
            <a:endParaRPr lang="en-IN"/>
          </a:p>
        </p:txBody>
      </p:sp>
    </p:spTree>
    <p:extLst>
      <p:ext uri="{BB962C8B-B14F-4D97-AF65-F5344CB8AC3E}">
        <p14:creationId xmlns:p14="http://schemas.microsoft.com/office/powerpoint/2010/main" val="99907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0AC4-853C-8DA3-B1E7-0F54FAE40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1D1E7-0AA6-2A8F-2EBB-E25381C61B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85FC7A-57E7-8DC4-6D52-29A79367B8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6FF7944-6722-F1A7-5AD8-0082916493A8}"/>
              </a:ext>
            </a:extLst>
          </p:cNvPr>
          <p:cNvSpPr>
            <a:spLocks noGrp="1"/>
          </p:cNvSpPr>
          <p:nvPr>
            <p:ph type="sldNum" sz="quarter" idx="5"/>
          </p:nvPr>
        </p:nvSpPr>
        <p:spPr/>
        <p:txBody>
          <a:bodyPr/>
          <a:lstStyle/>
          <a:p>
            <a:fld id="{0FA5A5F8-4257-4E82-B90C-635E74155C3A}" type="slidenum">
              <a:rPr lang="en-IN" smtClean="0"/>
              <a:t>89</a:t>
            </a:fld>
            <a:endParaRPr lang="en-IN"/>
          </a:p>
        </p:txBody>
      </p:sp>
    </p:spTree>
    <p:extLst>
      <p:ext uri="{BB962C8B-B14F-4D97-AF65-F5344CB8AC3E}">
        <p14:creationId xmlns:p14="http://schemas.microsoft.com/office/powerpoint/2010/main" val="407248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EB194-B057-B6CE-1936-BF96C9B89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E6FE0-637D-3354-142C-070379901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DE75A0-44B4-E4FB-8E53-BAAEBADD5F5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3A1A726-AD31-6E9A-FEE1-FABA647E8E3F}"/>
              </a:ext>
            </a:extLst>
          </p:cNvPr>
          <p:cNvSpPr>
            <a:spLocks noGrp="1"/>
          </p:cNvSpPr>
          <p:nvPr>
            <p:ph type="sldNum" sz="quarter" idx="5"/>
          </p:nvPr>
        </p:nvSpPr>
        <p:spPr/>
        <p:txBody>
          <a:bodyPr/>
          <a:lstStyle/>
          <a:p>
            <a:fld id="{0FA5A5F8-4257-4E82-B90C-635E74155C3A}" type="slidenum">
              <a:rPr lang="en-IN" smtClean="0"/>
              <a:t>90</a:t>
            </a:fld>
            <a:endParaRPr lang="en-IN"/>
          </a:p>
        </p:txBody>
      </p:sp>
    </p:spTree>
    <p:extLst>
      <p:ext uri="{BB962C8B-B14F-4D97-AF65-F5344CB8AC3E}">
        <p14:creationId xmlns:p14="http://schemas.microsoft.com/office/powerpoint/2010/main" val="426966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7</a:t>
            </a:fld>
            <a:endParaRPr lang="en-IN"/>
          </a:p>
        </p:txBody>
      </p:sp>
    </p:spTree>
    <p:extLst>
      <p:ext uri="{BB962C8B-B14F-4D97-AF65-F5344CB8AC3E}">
        <p14:creationId xmlns:p14="http://schemas.microsoft.com/office/powerpoint/2010/main" val="197017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CD760-2B79-5986-9561-C7469724B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20E07C-3FAE-AF24-E257-06CA501F2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F2A82D-A0B4-9909-5912-E9DD0DE13DD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F275EA-8490-6B64-B5EE-B22E40FB17DB}"/>
              </a:ext>
            </a:extLst>
          </p:cNvPr>
          <p:cNvSpPr>
            <a:spLocks noGrp="1"/>
          </p:cNvSpPr>
          <p:nvPr>
            <p:ph type="sldNum" sz="quarter" idx="5"/>
          </p:nvPr>
        </p:nvSpPr>
        <p:spPr/>
        <p:txBody>
          <a:bodyPr/>
          <a:lstStyle/>
          <a:p>
            <a:fld id="{0FA5A5F8-4257-4E82-B90C-635E74155C3A}" type="slidenum">
              <a:rPr lang="en-IN" smtClean="0"/>
              <a:t>91</a:t>
            </a:fld>
            <a:endParaRPr lang="en-IN"/>
          </a:p>
        </p:txBody>
      </p:sp>
    </p:spTree>
    <p:extLst>
      <p:ext uri="{BB962C8B-B14F-4D97-AF65-F5344CB8AC3E}">
        <p14:creationId xmlns:p14="http://schemas.microsoft.com/office/powerpoint/2010/main" val="1355884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23A10-6BAE-6994-6394-CFF34329A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482DAC-54A3-0B67-6D1B-A8AEF42D65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24593-725C-75EE-121F-10279D4E33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ECE97B-93F1-9BD0-B67C-840267C0367B}"/>
              </a:ext>
            </a:extLst>
          </p:cNvPr>
          <p:cNvSpPr>
            <a:spLocks noGrp="1"/>
          </p:cNvSpPr>
          <p:nvPr>
            <p:ph type="sldNum" sz="quarter" idx="5"/>
          </p:nvPr>
        </p:nvSpPr>
        <p:spPr/>
        <p:txBody>
          <a:bodyPr/>
          <a:lstStyle/>
          <a:p>
            <a:fld id="{0FA5A5F8-4257-4E82-B90C-635E74155C3A}" type="slidenum">
              <a:rPr lang="en-IN" smtClean="0"/>
              <a:t>92</a:t>
            </a:fld>
            <a:endParaRPr lang="en-IN"/>
          </a:p>
        </p:txBody>
      </p:sp>
    </p:spTree>
    <p:extLst>
      <p:ext uri="{BB962C8B-B14F-4D97-AF65-F5344CB8AC3E}">
        <p14:creationId xmlns:p14="http://schemas.microsoft.com/office/powerpoint/2010/main" val="1863345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FAC55-FC12-A965-0BE7-39F16219C4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D7BC4-125C-B1F7-1352-9F07183DA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CD7E74-56E6-308C-8D2F-83C822046E0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77C1F85-4F6D-14FA-0D20-40BB500E1F1B}"/>
              </a:ext>
            </a:extLst>
          </p:cNvPr>
          <p:cNvSpPr>
            <a:spLocks noGrp="1"/>
          </p:cNvSpPr>
          <p:nvPr>
            <p:ph type="sldNum" sz="quarter" idx="5"/>
          </p:nvPr>
        </p:nvSpPr>
        <p:spPr/>
        <p:txBody>
          <a:bodyPr/>
          <a:lstStyle/>
          <a:p>
            <a:fld id="{0FA5A5F8-4257-4E82-B90C-635E74155C3A}" type="slidenum">
              <a:rPr lang="en-IN" smtClean="0"/>
              <a:t>93</a:t>
            </a:fld>
            <a:endParaRPr lang="en-IN"/>
          </a:p>
        </p:txBody>
      </p:sp>
    </p:spTree>
    <p:extLst>
      <p:ext uri="{BB962C8B-B14F-4D97-AF65-F5344CB8AC3E}">
        <p14:creationId xmlns:p14="http://schemas.microsoft.com/office/powerpoint/2010/main" val="231177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DF7E5-2652-F8B5-262D-40176A4C96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73BA0-4DB9-6449-6A3C-84DDABA71A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72122D-D264-E75C-31B9-93A5879961D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26FDB8-CEEC-B8D6-615D-415EBE41152A}"/>
              </a:ext>
            </a:extLst>
          </p:cNvPr>
          <p:cNvSpPr>
            <a:spLocks noGrp="1"/>
          </p:cNvSpPr>
          <p:nvPr>
            <p:ph type="sldNum" sz="quarter" idx="5"/>
          </p:nvPr>
        </p:nvSpPr>
        <p:spPr/>
        <p:txBody>
          <a:bodyPr/>
          <a:lstStyle/>
          <a:p>
            <a:fld id="{0FA5A5F8-4257-4E82-B90C-635E74155C3A}" type="slidenum">
              <a:rPr lang="en-IN" smtClean="0"/>
              <a:t>94</a:t>
            </a:fld>
            <a:endParaRPr lang="en-IN"/>
          </a:p>
        </p:txBody>
      </p:sp>
    </p:spTree>
    <p:extLst>
      <p:ext uri="{BB962C8B-B14F-4D97-AF65-F5344CB8AC3E}">
        <p14:creationId xmlns:p14="http://schemas.microsoft.com/office/powerpoint/2010/main" val="301887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748E8-8C09-9DAF-79B9-A447F1548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AFBBC-7A56-8A78-7187-1BAEBC477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EC590-CF0D-A861-6FBD-44F821294BF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5B0F16-0066-6FFF-DB88-C4B7B4DEEFA2}"/>
              </a:ext>
            </a:extLst>
          </p:cNvPr>
          <p:cNvSpPr>
            <a:spLocks noGrp="1"/>
          </p:cNvSpPr>
          <p:nvPr>
            <p:ph type="sldNum" sz="quarter" idx="5"/>
          </p:nvPr>
        </p:nvSpPr>
        <p:spPr/>
        <p:txBody>
          <a:bodyPr/>
          <a:lstStyle/>
          <a:p>
            <a:fld id="{0FA5A5F8-4257-4E82-B90C-635E74155C3A}" type="slidenum">
              <a:rPr lang="en-IN" smtClean="0"/>
              <a:t>95</a:t>
            </a:fld>
            <a:endParaRPr lang="en-IN"/>
          </a:p>
        </p:txBody>
      </p:sp>
    </p:spTree>
    <p:extLst>
      <p:ext uri="{BB962C8B-B14F-4D97-AF65-F5344CB8AC3E}">
        <p14:creationId xmlns:p14="http://schemas.microsoft.com/office/powerpoint/2010/main" val="3386655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D4004-3392-3DF1-40ED-06964E9EC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1070B-98ED-6D8B-5446-7BFB510416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07A77-A4E3-FE5B-46A5-7CAD231F6A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958AD3-1CFF-DE1F-F99B-72E935D3733F}"/>
              </a:ext>
            </a:extLst>
          </p:cNvPr>
          <p:cNvSpPr>
            <a:spLocks noGrp="1"/>
          </p:cNvSpPr>
          <p:nvPr>
            <p:ph type="sldNum" sz="quarter" idx="5"/>
          </p:nvPr>
        </p:nvSpPr>
        <p:spPr/>
        <p:txBody>
          <a:bodyPr/>
          <a:lstStyle/>
          <a:p>
            <a:fld id="{0FA5A5F8-4257-4E82-B90C-635E74155C3A}" type="slidenum">
              <a:rPr lang="en-IN" smtClean="0"/>
              <a:t>96</a:t>
            </a:fld>
            <a:endParaRPr lang="en-IN"/>
          </a:p>
        </p:txBody>
      </p:sp>
    </p:spTree>
    <p:extLst>
      <p:ext uri="{BB962C8B-B14F-4D97-AF65-F5344CB8AC3E}">
        <p14:creationId xmlns:p14="http://schemas.microsoft.com/office/powerpoint/2010/main" val="3818413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ADAEC-2379-976C-A3EE-8F1BA13BF6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2DD858-1B74-5DCD-B5D8-D164F5936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57DC1F-F867-30CF-3301-F65D6A5ED6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D7171F-3468-502D-5781-F7E25BCFE2B5}"/>
              </a:ext>
            </a:extLst>
          </p:cNvPr>
          <p:cNvSpPr>
            <a:spLocks noGrp="1"/>
          </p:cNvSpPr>
          <p:nvPr>
            <p:ph type="sldNum" sz="quarter" idx="5"/>
          </p:nvPr>
        </p:nvSpPr>
        <p:spPr/>
        <p:txBody>
          <a:bodyPr/>
          <a:lstStyle/>
          <a:p>
            <a:fld id="{0FA5A5F8-4257-4E82-B90C-635E74155C3A}" type="slidenum">
              <a:rPr lang="en-IN" smtClean="0"/>
              <a:t>97</a:t>
            </a:fld>
            <a:endParaRPr lang="en-IN"/>
          </a:p>
        </p:txBody>
      </p:sp>
    </p:spTree>
    <p:extLst>
      <p:ext uri="{BB962C8B-B14F-4D97-AF65-F5344CB8AC3E}">
        <p14:creationId xmlns:p14="http://schemas.microsoft.com/office/powerpoint/2010/main" val="4288358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7A947-635F-6478-6C08-00484F6AF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DAF1F9-AD26-C6F4-3BDD-342A53F45E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F6008-0008-F493-A5A8-C9DB549331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1368F0-0C1F-54BD-EA2C-DAC2A0E1C243}"/>
              </a:ext>
            </a:extLst>
          </p:cNvPr>
          <p:cNvSpPr>
            <a:spLocks noGrp="1"/>
          </p:cNvSpPr>
          <p:nvPr>
            <p:ph type="sldNum" sz="quarter" idx="5"/>
          </p:nvPr>
        </p:nvSpPr>
        <p:spPr/>
        <p:txBody>
          <a:bodyPr/>
          <a:lstStyle/>
          <a:p>
            <a:fld id="{0FA5A5F8-4257-4E82-B90C-635E74155C3A}" type="slidenum">
              <a:rPr lang="en-IN" smtClean="0"/>
              <a:t>98</a:t>
            </a:fld>
            <a:endParaRPr lang="en-IN"/>
          </a:p>
        </p:txBody>
      </p:sp>
    </p:spTree>
    <p:extLst>
      <p:ext uri="{BB962C8B-B14F-4D97-AF65-F5344CB8AC3E}">
        <p14:creationId xmlns:p14="http://schemas.microsoft.com/office/powerpoint/2010/main" val="3816846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0ECCE-4A6E-85FE-53AD-EFE0AC0829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D9D15D-6CFD-2C7B-D4DC-944045DC2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2E67AE-55C9-06F3-EAB3-CA794D02FA0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3EDED6-1CB6-FAA3-9C15-2A4361AFDF90}"/>
              </a:ext>
            </a:extLst>
          </p:cNvPr>
          <p:cNvSpPr>
            <a:spLocks noGrp="1"/>
          </p:cNvSpPr>
          <p:nvPr>
            <p:ph type="sldNum" sz="quarter" idx="5"/>
          </p:nvPr>
        </p:nvSpPr>
        <p:spPr/>
        <p:txBody>
          <a:bodyPr/>
          <a:lstStyle/>
          <a:p>
            <a:fld id="{0FA5A5F8-4257-4E82-B90C-635E74155C3A}" type="slidenum">
              <a:rPr lang="en-IN" smtClean="0"/>
              <a:t>99</a:t>
            </a:fld>
            <a:endParaRPr lang="en-IN"/>
          </a:p>
        </p:txBody>
      </p:sp>
    </p:spTree>
    <p:extLst>
      <p:ext uri="{BB962C8B-B14F-4D97-AF65-F5344CB8AC3E}">
        <p14:creationId xmlns:p14="http://schemas.microsoft.com/office/powerpoint/2010/main" val="2530375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0FFBF-D63E-69B9-5A28-DE0EF228B1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CC50FA-4ED8-B2DD-D0E8-38EBB8596F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7BE45-F942-4081-3F05-FD800B4AA8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2FB03C5-A50F-24BA-5739-C845832AC7B1}"/>
              </a:ext>
            </a:extLst>
          </p:cNvPr>
          <p:cNvSpPr>
            <a:spLocks noGrp="1"/>
          </p:cNvSpPr>
          <p:nvPr>
            <p:ph type="sldNum" sz="quarter" idx="5"/>
          </p:nvPr>
        </p:nvSpPr>
        <p:spPr/>
        <p:txBody>
          <a:bodyPr/>
          <a:lstStyle/>
          <a:p>
            <a:fld id="{0FA5A5F8-4257-4E82-B90C-635E74155C3A}" type="slidenum">
              <a:rPr lang="en-IN" smtClean="0"/>
              <a:t>100</a:t>
            </a:fld>
            <a:endParaRPr lang="en-IN"/>
          </a:p>
        </p:txBody>
      </p:sp>
    </p:spTree>
    <p:extLst>
      <p:ext uri="{BB962C8B-B14F-4D97-AF65-F5344CB8AC3E}">
        <p14:creationId xmlns:p14="http://schemas.microsoft.com/office/powerpoint/2010/main" val="141322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8</a:t>
            </a:fld>
            <a:endParaRPr lang="en-IN"/>
          </a:p>
        </p:txBody>
      </p:sp>
    </p:spTree>
    <p:extLst>
      <p:ext uri="{BB962C8B-B14F-4D97-AF65-F5344CB8AC3E}">
        <p14:creationId xmlns:p14="http://schemas.microsoft.com/office/powerpoint/2010/main" val="2735041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F2B0D-AF86-1A93-29DF-411E0E201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CF3A91-FD15-F95A-AE1A-1B946B2CE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FEAB4-F94A-0A9D-33BD-A90F536A96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7F1EF6-D515-9B2B-68B4-61E4DCCE34D5}"/>
              </a:ext>
            </a:extLst>
          </p:cNvPr>
          <p:cNvSpPr>
            <a:spLocks noGrp="1"/>
          </p:cNvSpPr>
          <p:nvPr>
            <p:ph type="sldNum" sz="quarter" idx="5"/>
          </p:nvPr>
        </p:nvSpPr>
        <p:spPr/>
        <p:txBody>
          <a:bodyPr/>
          <a:lstStyle/>
          <a:p>
            <a:fld id="{0FA5A5F8-4257-4E82-B90C-635E74155C3A}" type="slidenum">
              <a:rPr lang="en-IN" smtClean="0"/>
              <a:t>101</a:t>
            </a:fld>
            <a:endParaRPr lang="en-IN"/>
          </a:p>
        </p:txBody>
      </p:sp>
    </p:spTree>
    <p:extLst>
      <p:ext uri="{BB962C8B-B14F-4D97-AF65-F5344CB8AC3E}">
        <p14:creationId xmlns:p14="http://schemas.microsoft.com/office/powerpoint/2010/main" val="2302087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5ACBE-C0CB-EC6E-A32A-11ADD2FDE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B9108-47B3-91C6-56C5-B85E198156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B22CF1-4830-EF7E-E710-338B284560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A75601-243F-591B-E8A7-E90574E8BDC3}"/>
              </a:ext>
            </a:extLst>
          </p:cNvPr>
          <p:cNvSpPr>
            <a:spLocks noGrp="1"/>
          </p:cNvSpPr>
          <p:nvPr>
            <p:ph type="sldNum" sz="quarter" idx="5"/>
          </p:nvPr>
        </p:nvSpPr>
        <p:spPr/>
        <p:txBody>
          <a:bodyPr/>
          <a:lstStyle/>
          <a:p>
            <a:fld id="{0FA5A5F8-4257-4E82-B90C-635E74155C3A}" type="slidenum">
              <a:rPr lang="en-IN" smtClean="0"/>
              <a:t>102</a:t>
            </a:fld>
            <a:endParaRPr lang="en-IN"/>
          </a:p>
        </p:txBody>
      </p:sp>
    </p:spTree>
    <p:extLst>
      <p:ext uri="{BB962C8B-B14F-4D97-AF65-F5344CB8AC3E}">
        <p14:creationId xmlns:p14="http://schemas.microsoft.com/office/powerpoint/2010/main" val="4109136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CB5B9-752E-0CC9-D69E-EC7B3F0A6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F10F7-C611-5E5B-037C-2404025F79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254E9F-4491-E185-EE51-751B2DD06D0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F49CC0A-AD47-5AD5-9C75-19AF7DA33453}"/>
              </a:ext>
            </a:extLst>
          </p:cNvPr>
          <p:cNvSpPr>
            <a:spLocks noGrp="1"/>
          </p:cNvSpPr>
          <p:nvPr>
            <p:ph type="sldNum" sz="quarter" idx="5"/>
          </p:nvPr>
        </p:nvSpPr>
        <p:spPr/>
        <p:txBody>
          <a:bodyPr/>
          <a:lstStyle/>
          <a:p>
            <a:fld id="{0FA5A5F8-4257-4E82-B90C-635E74155C3A}" type="slidenum">
              <a:rPr lang="en-IN" smtClean="0"/>
              <a:t>103</a:t>
            </a:fld>
            <a:endParaRPr lang="en-IN"/>
          </a:p>
        </p:txBody>
      </p:sp>
    </p:spTree>
    <p:extLst>
      <p:ext uri="{BB962C8B-B14F-4D97-AF65-F5344CB8AC3E}">
        <p14:creationId xmlns:p14="http://schemas.microsoft.com/office/powerpoint/2010/main" val="1377487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B6478-7DFC-4C34-6368-30D7651DF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383F4-B7A3-9A3D-D708-310E8BD740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6AD15A-376F-2F86-0D7E-22F7DF90D1C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C35DD51-617B-031A-60C2-A00CA8003BAC}"/>
              </a:ext>
            </a:extLst>
          </p:cNvPr>
          <p:cNvSpPr>
            <a:spLocks noGrp="1"/>
          </p:cNvSpPr>
          <p:nvPr>
            <p:ph type="sldNum" sz="quarter" idx="5"/>
          </p:nvPr>
        </p:nvSpPr>
        <p:spPr/>
        <p:txBody>
          <a:bodyPr/>
          <a:lstStyle/>
          <a:p>
            <a:fld id="{0FA5A5F8-4257-4E82-B90C-635E74155C3A}" type="slidenum">
              <a:rPr lang="en-IN" smtClean="0"/>
              <a:t>104</a:t>
            </a:fld>
            <a:endParaRPr lang="en-IN"/>
          </a:p>
        </p:txBody>
      </p:sp>
    </p:spTree>
    <p:extLst>
      <p:ext uri="{BB962C8B-B14F-4D97-AF65-F5344CB8AC3E}">
        <p14:creationId xmlns:p14="http://schemas.microsoft.com/office/powerpoint/2010/main" val="3958222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41FC0-1445-5B04-A676-AA22159EAC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7C3EB-F82E-E1F9-9027-B0F2A68A63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5536C-15AA-4BD1-BA43-DB200EEE14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AC5AA51-0848-6A2D-047E-B70EDF4DC485}"/>
              </a:ext>
            </a:extLst>
          </p:cNvPr>
          <p:cNvSpPr>
            <a:spLocks noGrp="1"/>
          </p:cNvSpPr>
          <p:nvPr>
            <p:ph type="sldNum" sz="quarter" idx="5"/>
          </p:nvPr>
        </p:nvSpPr>
        <p:spPr/>
        <p:txBody>
          <a:bodyPr/>
          <a:lstStyle/>
          <a:p>
            <a:fld id="{0FA5A5F8-4257-4E82-B90C-635E74155C3A}" type="slidenum">
              <a:rPr lang="en-IN" smtClean="0"/>
              <a:t>105</a:t>
            </a:fld>
            <a:endParaRPr lang="en-IN"/>
          </a:p>
        </p:txBody>
      </p:sp>
    </p:spTree>
    <p:extLst>
      <p:ext uri="{BB962C8B-B14F-4D97-AF65-F5344CB8AC3E}">
        <p14:creationId xmlns:p14="http://schemas.microsoft.com/office/powerpoint/2010/main" val="224731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823FA-40E9-1FBA-ADCF-53EE62D7A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2E2CAC-6E7C-1841-D221-9971AD39D8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DD1953-E8ED-E560-7970-9E80AD72B36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4F65F18-4E59-F0F2-DD55-50FEE1422A33}"/>
              </a:ext>
            </a:extLst>
          </p:cNvPr>
          <p:cNvSpPr>
            <a:spLocks noGrp="1"/>
          </p:cNvSpPr>
          <p:nvPr>
            <p:ph type="sldNum" sz="quarter" idx="5"/>
          </p:nvPr>
        </p:nvSpPr>
        <p:spPr/>
        <p:txBody>
          <a:bodyPr/>
          <a:lstStyle/>
          <a:p>
            <a:fld id="{0FA5A5F8-4257-4E82-B90C-635E74155C3A}" type="slidenum">
              <a:rPr lang="en-IN" smtClean="0"/>
              <a:t>106</a:t>
            </a:fld>
            <a:endParaRPr lang="en-IN"/>
          </a:p>
        </p:txBody>
      </p:sp>
    </p:spTree>
    <p:extLst>
      <p:ext uri="{BB962C8B-B14F-4D97-AF65-F5344CB8AC3E}">
        <p14:creationId xmlns:p14="http://schemas.microsoft.com/office/powerpoint/2010/main" val="1834351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7851F-209C-74E1-20ED-9B3C81BE2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AD41F-5210-658F-55F9-7CEF252CA5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606E70-F679-1ABC-E86C-17EF73193D9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928116E-DCE8-287A-9495-AF5BBDDB9CA4}"/>
              </a:ext>
            </a:extLst>
          </p:cNvPr>
          <p:cNvSpPr>
            <a:spLocks noGrp="1"/>
          </p:cNvSpPr>
          <p:nvPr>
            <p:ph type="sldNum" sz="quarter" idx="5"/>
          </p:nvPr>
        </p:nvSpPr>
        <p:spPr/>
        <p:txBody>
          <a:bodyPr/>
          <a:lstStyle/>
          <a:p>
            <a:fld id="{0FA5A5F8-4257-4E82-B90C-635E74155C3A}" type="slidenum">
              <a:rPr lang="en-IN" smtClean="0"/>
              <a:t>107</a:t>
            </a:fld>
            <a:endParaRPr lang="en-IN"/>
          </a:p>
        </p:txBody>
      </p:sp>
    </p:spTree>
    <p:extLst>
      <p:ext uri="{BB962C8B-B14F-4D97-AF65-F5344CB8AC3E}">
        <p14:creationId xmlns:p14="http://schemas.microsoft.com/office/powerpoint/2010/main" val="2925329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5274-FA16-4FAA-567D-F854EFAD1B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03128C-8AC7-D884-0CAF-F50C5483E9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CB45E-30AF-862D-4A06-B18E734E0D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E7F2ED-4666-1CF7-08C4-05C6CFA11BCB}"/>
              </a:ext>
            </a:extLst>
          </p:cNvPr>
          <p:cNvSpPr>
            <a:spLocks noGrp="1"/>
          </p:cNvSpPr>
          <p:nvPr>
            <p:ph type="sldNum" sz="quarter" idx="5"/>
          </p:nvPr>
        </p:nvSpPr>
        <p:spPr/>
        <p:txBody>
          <a:bodyPr/>
          <a:lstStyle/>
          <a:p>
            <a:fld id="{0FA5A5F8-4257-4E82-B90C-635E74155C3A}" type="slidenum">
              <a:rPr lang="en-IN" smtClean="0"/>
              <a:t>108</a:t>
            </a:fld>
            <a:endParaRPr lang="en-IN"/>
          </a:p>
        </p:txBody>
      </p:sp>
    </p:spTree>
    <p:extLst>
      <p:ext uri="{BB962C8B-B14F-4D97-AF65-F5344CB8AC3E}">
        <p14:creationId xmlns:p14="http://schemas.microsoft.com/office/powerpoint/2010/main" val="3936829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8DF64-114E-E5A0-4248-375156F39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EDB5E-349F-0B92-ADEE-DA5AC9E6B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66BE33-DD6B-167E-8446-49CEAE185DC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182391-E21C-6FCA-E9A9-B2ABA723F416}"/>
              </a:ext>
            </a:extLst>
          </p:cNvPr>
          <p:cNvSpPr>
            <a:spLocks noGrp="1"/>
          </p:cNvSpPr>
          <p:nvPr>
            <p:ph type="sldNum" sz="quarter" idx="5"/>
          </p:nvPr>
        </p:nvSpPr>
        <p:spPr/>
        <p:txBody>
          <a:bodyPr/>
          <a:lstStyle/>
          <a:p>
            <a:fld id="{0FA5A5F8-4257-4E82-B90C-635E74155C3A}" type="slidenum">
              <a:rPr lang="en-IN" smtClean="0"/>
              <a:t>109</a:t>
            </a:fld>
            <a:endParaRPr lang="en-IN"/>
          </a:p>
        </p:txBody>
      </p:sp>
    </p:spTree>
    <p:extLst>
      <p:ext uri="{BB962C8B-B14F-4D97-AF65-F5344CB8AC3E}">
        <p14:creationId xmlns:p14="http://schemas.microsoft.com/office/powerpoint/2010/main" val="387269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2FE5D-562B-6071-5B20-E1B0C2A95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12F458-6793-B728-17EA-AFA87AFB1D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CAE91-3F87-D74B-B358-1E3A3FD9BC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CA32102-D06B-8579-EE8B-EA488101D08D}"/>
              </a:ext>
            </a:extLst>
          </p:cNvPr>
          <p:cNvSpPr>
            <a:spLocks noGrp="1"/>
          </p:cNvSpPr>
          <p:nvPr>
            <p:ph type="sldNum" sz="quarter" idx="5"/>
          </p:nvPr>
        </p:nvSpPr>
        <p:spPr/>
        <p:txBody>
          <a:bodyPr/>
          <a:lstStyle/>
          <a:p>
            <a:fld id="{0FA5A5F8-4257-4E82-B90C-635E74155C3A}" type="slidenum">
              <a:rPr lang="en-IN" smtClean="0"/>
              <a:t>110</a:t>
            </a:fld>
            <a:endParaRPr lang="en-IN"/>
          </a:p>
        </p:txBody>
      </p:sp>
    </p:spTree>
    <p:extLst>
      <p:ext uri="{BB962C8B-B14F-4D97-AF65-F5344CB8AC3E}">
        <p14:creationId xmlns:p14="http://schemas.microsoft.com/office/powerpoint/2010/main" val="259971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10</a:t>
            </a:fld>
            <a:endParaRPr lang="en-IN"/>
          </a:p>
        </p:txBody>
      </p:sp>
    </p:spTree>
    <p:extLst>
      <p:ext uri="{BB962C8B-B14F-4D97-AF65-F5344CB8AC3E}">
        <p14:creationId xmlns:p14="http://schemas.microsoft.com/office/powerpoint/2010/main" val="347368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11</a:t>
            </a:fld>
            <a:endParaRPr lang="en-IN"/>
          </a:p>
        </p:txBody>
      </p:sp>
    </p:spTree>
    <p:extLst>
      <p:ext uri="{BB962C8B-B14F-4D97-AF65-F5344CB8AC3E}">
        <p14:creationId xmlns:p14="http://schemas.microsoft.com/office/powerpoint/2010/main" val="370995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16</a:t>
            </a:fld>
            <a:endParaRPr lang="en-IN"/>
          </a:p>
        </p:txBody>
      </p:sp>
    </p:spTree>
    <p:extLst>
      <p:ext uri="{BB962C8B-B14F-4D97-AF65-F5344CB8AC3E}">
        <p14:creationId xmlns:p14="http://schemas.microsoft.com/office/powerpoint/2010/main" val="49174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A5A5F8-4257-4E82-B90C-635E74155C3A}" type="slidenum">
              <a:rPr lang="en-IN" smtClean="0"/>
              <a:t>78</a:t>
            </a:fld>
            <a:endParaRPr lang="en-IN"/>
          </a:p>
        </p:txBody>
      </p:sp>
    </p:spTree>
    <p:extLst>
      <p:ext uri="{BB962C8B-B14F-4D97-AF65-F5344CB8AC3E}">
        <p14:creationId xmlns:p14="http://schemas.microsoft.com/office/powerpoint/2010/main" val="203825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92AC4-F5B9-D2AD-1765-0D59259E91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20D6E-1313-69EF-9294-FAF6301599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D2D81-AF80-746B-A8E2-437B4038A18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C1205A4-1641-F866-8543-091CBDA04376}"/>
              </a:ext>
            </a:extLst>
          </p:cNvPr>
          <p:cNvSpPr>
            <a:spLocks noGrp="1"/>
          </p:cNvSpPr>
          <p:nvPr>
            <p:ph type="sldNum" sz="quarter" idx="5"/>
          </p:nvPr>
        </p:nvSpPr>
        <p:spPr/>
        <p:txBody>
          <a:bodyPr/>
          <a:lstStyle/>
          <a:p>
            <a:fld id="{0FA5A5F8-4257-4E82-B90C-635E74155C3A}" type="slidenum">
              <a:rPr lang="en-IN" smtClean="0"/>
              <a:t>79</a:t>
            </a:fld>
            <a:endParaRPr lang="en-IN"/>
          </a:p>
        </p:txBody>
      </p:sp>
    </p:spTree>
    <p:extLst>
      <p:ext uri="{BB962C8B-B14F-4D97-AF65-F5344CB8AC3E}">
        <p14:creationId xmlns:p14="http://schemas.microsoft.com/office/powerpoint/2010/main" val="24836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1424B-DA42-9FC3-D959-34B77ADA9F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A9536-E2F9-DF35-8A55-F011791733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CE04EA-3D9E-FDC3-B8A8-9ACD911D36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9A19B9F-9801-745D-863D-D517418A4482}"/>
              </a:ext>
            </a:extLst>
          </p:cNvPr>
          <p:cNvSpPr>
            <a:spLocks noGrp="1"/>
          </p:cNvSpPr>
          <p:nvPr>
            <p:ph type="sldNum" sz="quarter" idx="5"/>
          </p:nvPr>
        </p:nvSpPr>
        <p:spPr/>
        <p:txBody>
          <a:bodyPr/>
          <a:lstStyle/>
          <a:p>
            <a:fld id="{0FA5A5F8-4257-4E82-B90C-635E74155C3A}" type="slidenum">
              <a:rPr lang="en-IN" smtClean="0"/>
              <a:t>80</a:t>
            </a:fld>
            <a:endParaRPr lang="en-IN"/>
          </a:p>
        </p:txBody>
      </p:sp>
    </p:spTree>
    <p:extLst>
      <p:ext uri="{BB962C8B-B14F-4D97-AF65-F5344CB8AC3E}">
        <p14:creationId xmlns:p14="http://schemas.microsoft.com/office/powerpoint/2010/main" val="345051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210145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56216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7C1514-FECC-4DE8-BB45-0FDFEA6F3FF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7672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A6901-3895-41DA-9418-0C06AEBC1D8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54107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A6901-3895-41DA-9418-0C06AEBC1D8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7C1514-FECC-4DE8-BB45-0FDFEA6F3FF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924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A6901-3895-41DA-9418-0C06AEBC1D8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6529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147226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76781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40700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A6901-3895-41DA-9418-0C06AEBC1D8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168721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A6901-3895-41DA-9418-0C06AEBC1D8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35582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A6901-3895-41DA-9418-0C06AEBC1D8A}"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243208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A6901-3895-41DA-9418-0C06AEBC1D8A}"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176197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A6901-3895-41DA-9418-0C06AEBC1D8A}"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131894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A6901-3895-41DA-9418-0C06AEBC1D8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130695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A6901-3895-41DA-9418-0C06AEBC1D8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7C1514-FECC-4DE8-BB45-0FDFEA6F3FF7}" type="slidenum">
              <a:rPr lang="en-IN" smtClean="0"/>
              <a:t>‹#›</a:t>
            </a:fld>
            <a:endParaRPr lang="en-IN"/>
          </a:p>
        </p:txBody>
      </p:sp>
    </p:spTree>
    <p:extLst>
      <p:ext uri="{BB962C8B-B14F-4D97-AF65-F5344CB8AC3E}">
        <p14:creationId xmlns:p14="http://schemas.microsoft.com/office/powerpoint/2010/main" val="410417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0A6901-3895-41DA-9418-0C06AEBC1D8A}" type="datetimeFigureOut">
              <a:rPr lang="en-IN" smtClean="0"/>
              <a:t>11-03-2025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7C1514-FECC-4DE8-BB45-0FDFEA6F3FF7}" type="slidenum">
              <a:rPr lang="en-IN" smtClean="0"/>
              <a:t>‹#›</a:t>
            </a:fld>
            <a:endParaRPr lang="en-IN"/>
          </a:p>
        </p:txBody>
      </p:sp>
    </p:spTree>
    <p:extLst>
      <p:ext uri="{BB962C8B-B14F-4D97-AF65-F5344CB8AC3E}">
        <p14:creationId xmlns:p14="http://schemas.microsoft.com/office/powerpoint/2010/main" val="28384734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diagramColors" Target="../diagrams/colors5.xml"/><Relationship Id="rId21" Type="http://schemas.openxmlformats.org/officeDocument/2006/relationships/diagramColors" Target="../diagrams/colors4.xml"/><Relationship Id="rId42" Type="http://schemas.openxmlformats.org/officeDocument/2006/relationships/diagramQuickStyle" Target="../diagrams/quickStyle8.xml"/><Relationship Id="rId47" Type="http://schemas.openxmlformats.org/officeDocument/2006/relationships/diagramQuickStyle" Target="../diagrams/quickStyle9.xml"/><Relationship Id="rId63" Type="http://schemas.openxmlformats.org/officeDocument/2006/relationships/customXml" Target="../ink/ink3.xml"/><Relationship Id="rId68" Type="http://schemas.openxmlformats.org/officeDocument/2006/relationships/image" Target="../media/image5.png"/><Relationship Id="rId84" Type="http://schemas.openxmlformats.org/officeDocument/2006/relationships/image" Target="../media/image3.jpg"/><Relationship Id="rId16" Type="http://schemas.openxmlformats.org/officeDocument/2006/relationships/diagramColors" Target="../diagrams/colors3.xml"/><Relationship Id="rId11" Type="http://schemas.openxmlformats.org/officeDocument/2006/relationships/diagramColors" Target="../diagrams/colors2.xml"/><Relationship Id="rId32" Type="http://schemas.openxmlformats.org/officeDocument/2006/relationships/diagramColors" Target="../diagrams/colors6.xml"/><Relationship Id="rId37" Type="http://schemas.openxmlformats.org/officeDocument/2006/relationships/diagramColors" Target="../diagrams/colors7.xml"/><Relationship Id="rId53" Type="http://schemas.openxmlformats.org/officeDocument/2006/relationships/diagramColors" Target="../diagrams/colors10.xml"/><Relationship Id="rId58" Type="http://schemas.openxmlformats.org/officeDocument/2006/relationships/diagramColors" Target="../diagrams/colors11.xml"/><Relationship Id="rId74" Type="http://schemas.openxmlformats.org/officeDocument/2006/relationships/customXml" Target="../ink/ink11.xml"/><Relationship Id="rId79" Type="http://schemas.openxmlformats.org/officeDocument/2006/relationships/image" Target="../media/image7.png"/><Relationship Id="rId5" Type="http://schemas.openxmlformats.org/officeDocument/2006/relationships/diagramQuickStyle" Target="../diagrams/quickStyle1.xml"/><Relationship Id="rId61" Type="http://schemas.openxmlformats.org/officeDocument/2006/relationships/image" Target="../media/image3.png"/><Relationship Id="rId82" Type="http://schemas.openxmlformats.org/officeDocument/2006/relationships/customXml" Target="../ink/ink17.xml"/><Relationship Id="rId19" Type="http://schemas.openxmlformats.org/officeDocument/2006/relationships/diagramLayout" Target="../diagrams/layout4.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Layout" Target="../diagrams/layout6.xml"/><Relationship Id="rId35" Type="http://schemas.openxmlformats.org/officeDocument/2006/relationships/diagramLayout" Target="../diagrams/layout7.xml"/><Relationship Id="rId43" Type="http://schemas.openxmlformats.org/officeDocument/2006/relationships/diagramColors" Target="../diagrams/colors8.xml"/><Relationship Id="rId48" Type="http://schemas.openxmlformats.org/officeDocument/2006/relationships/diagramColors" Target="../diagrams/colors9.xml"/><Relationship Id="rId56" Type="http://schemas.openxmlformats.org/officeDocument/2006/relationships/diagramLayout" Target="../diagrams/layout11.xml"/><Relationship Id="rId64" Type="http://schemas.openxmlformats.org/officeDocument/2006/relationships/image" Target="../media/image4.png"/><Relationship Id="rId69" Type="http://schemas.openxmlformats.org/officeDocument/2006/relationships/customXml" Target="../ink/ink7.xml"/><Relationship Id="rId77" Type="http://schemas.openxmlformats.org/officeDocument/2006/relationships/customXml" Target="../ink/ink14.xml"/><Relationship Id="rId8" Type="http://schemas.openxmlformats.org/officeDocument/2006/relationships/diagramData" Target="../diagrams/data2.xml"/><Relationship Id="rId51" Type="http://schemas.openxmlformats.org/officeDocument/2006/relationships/diagramLayout" Target="../diagrams/layout10.xml"/><Relationship Id="rId72" Type="http://schemas.openxmlformats.org/officeDocument/2006/relationships/image" Target="../media/image6.png"/><Relationship Id="rId80" Type="http://schemas.openxmlformats.org/officeDocument/2006/relationships/customXml" Target="../ink/ink16.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microsoft.com/office/2007/relationships/diagramDrawing" Target="../diagrams/drawing6.xml"/><Relationship Id="rId38" Type="http://schemas.microsoft.com/office/2007/relationships/diagramDrawing" Target="../diagrams/drawing7.xml"/><Relationship Id="rId46" Type="http://schemas.openxmlformats.org/officeDocument/2006/relationships/diagramLayout" Target="../diagrams/layout9.xml"/><Relationship Id="rId59" Type="http://schemas.microsoft.com/office/2007/relationships/diagramDrawing" Target="../diagrams/drawing11.xml"/><Relationship Id="rId67" Type="http://schemas.openxmlformats.org/officeDocument/2006/relationships/customXml" Target="../ink/ink6.xml"/><Relationship Id="rId20" Type="http://schemas.openxmlformats.org/officeDocument/2006/relationships/diagramQuickStyle" Target="../diagrams/quickStyle4.xml"/><Relationship Id="rId41" Type="http://schemas.openxmlformats.org/officeDocument/2006/relationships/diagramLayout" Target="../diagrams/layout8.xml"/><Relationship Id="rId54" Type="http://schemas.microsoft.com/office/2007/relationships/diagramDrawing" Target="../diagrams/drawing10.xml"/><Relationship Id="rId62" Type="http://schemas.openxmlformats.org/officeDocument/2006/relationships/customXml" Target="../ink/ink2.xml"/><Relationship Id="rId70" Type="http://schemas.openxmlformats.org/officeDocument/2006/relationships/customXml" Target="../ink/ink8.xml"/><Relationship Id="rId75" Type="http://schemas.openxmlformats.org/officeDocument/2006/relationships/customXml" Target="../ink/ink12.xml"/><Relationship Id="rId83" Type="http://schemas.openxmlformats.org/officeDocument/2006/relationships/customXml" Target="../ink/ink18.xml"/><Relationship Id="rId1" Type="http://schemas.openxmlformats.org/officeDocument/2006/relationships/slideLayout" Target="../slideLayouts/slideLayout1.xml"/><Relationship Id="rId6" Type="http://schemas.openxmlformats.org/officeDocument/2006/relationships/diagramColors" Target="../diagrams/colors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image" Target="../media/image1.jpg"/><Relationship Id="rId36" Type="http://schemas.openxmlformats.org/officeDocument/2006/relationships/diagramQuickStyle" Target="../diagrams/quickStyle7.xml"/><Relationship Id="rId49" Type="http://schemas.microsoft.com/office/2007/relationships/diagramDrawing" Target="../diagrams/drawing9.xml"/><Relationship Id="rId57" Type="http://schemas.openxmlformats.org/officeDocument/2006/relationships/diagramQuickStyle" Target="../diagrams/quickStyle11.xml"/><Relationship Id="rId10" Type="http://schemas.openxmlformats.org/officeDocument/2006/relationships/diagramQuickStyle" Target="../diagrams/quickStyle2.xml"/><Relationship Id="rId31" Type="http://schemas.openxmlformats.org/officeDocument/2006/relationships/diagramQuickStyle" Target="../diagrams/quickStyle6.xml"/><Relationship Id="rId44" Type="http://schemas.microsoft.com/office/2007/relationships/diagramDrawing" Target="../diagrams/drawing8.xml"/><Relationship Id="rId52" Type="http://schemas.openxmlformats.org/officeDocument/2006/relationships/diagramQuickStyle" Target="../diagrams/quickStyle10.xml"/><Relationship Id="rId60" Type="http://schemas.openxmlformats.org/officeDocument/2006/relationships/customXml" Target="../ink/ink1.xml"/><Relationship Id="rId65" Type="http://schemas.openxmlformats.org/officeDocument/2006/relationships/customXml" Target="../ink/ink4.xml"/><Relationship Id="rId73" Type="http://schemas.openxmlformats.org/officeDocument/2006/relationships/customXml" Target="../ink/ink10.xml"/><Relationship Id="rId78" Type="http://schemas.openxmlformats.org/officeDocument/2006/relationships/customXml" Target="../ink/ink15.xml"/><Relationship Id="rId81"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diagramData" Target="../diagrams/data4.xml"/><Relationship Id="rId39" Type="http://schemas.openxmlformats.org/officeDocument/2006/relationships/image" Target="../media/image2.png"/><Relationship Id="rId34" Type="http://schemas.openxmlformats.org/officeDocument/2006/relationships/diagramData" Target="../diagrams/data7.xml"/><Relationship Id="rId50" Type="http://schemas.openxmlformats.org/officeDocument/2006/relationships/diagramData" Target="../diagrams/data10.xml"/><Relationship Id="rId55" Type="http://schemas.openxmlformats.org/officeDocument/2006/relationships/diagramData" Target="../diagrams/data11.xml"/><Relationship Id="rId76" Type="http://schemas.openxmlformats.org/officeDocument/2006/relationships/customXml" Target="../ink/ink13.xml"/><Relationship Id="rId7" Type="http://schemas.microsoft.com/office/2007/relationships/diagramDrawing" Target="../diagrams/drawing1.xml"/><Relationship Id="rId71" Type="http://schemas.openxmlformats.org/officeDocument/2006/relationships/customXml" Target="../ink/ink9.xml"/><Relationship Id="rId2" Type="http://schemas.openxmlformats.org/officeDocument/2006/relationships/notesSlide" Target="../notesSlides/notesSlide1.xml"/><Relationship Id="rId29" Type="http://schemas.openxmlformats.org/officeDocument/2006/relationships/diagramData" Target="../diagrams/data6.xml"/><Relationship Id="rId24" Type="http://schemas.openxmlformats.org/officeDocument/2006/relationships/diagramLayout" Target="../diagrams/layout5.xml"/><Relationship Id="rId40" Type="http://schemas.openxmlformats.org/officeDocument/2006/relationships/diagramData" Target="../diagrams/data8.xml"/><Relationship Id="rId45" Type="http://schemas.openxmlformats.org/officeDocument/2006/relationships/diagramData" Target="../diagrams/data9.xml"/><Relationship Id="rId66" Type="http://schemas.openxmlformats.org/officeDocument/2006/relationships/customXml" Target="../ink/ink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9.pn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2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18" name="Diagram 17">
            <a:extLst>
              <a:ext uri="{FF2B5EF4-FFF2-40B4-BE49-F238E27FC236}">
                <a16:creationId xmlns:a16="http://schemas.microsoft.com/office/drawing/2014/main" id="{82AC4E59-9A4F-4A8F-4A1E-A3E91C78E9E6}"/>
              </a:ext>
            </a:extLst>
          </p:cNvPr>
          <p:cNvGraphicFramePr/>
          <p:nvPr>
            <p:extLst>
              <p:ext uri="{D42A27DB-BD31-4B8C-83A1-F6EECF244321}">
                <p14:modId xmlns:p14="http://schemas.microsoft.com/office/powerpoint/2010/main" val="645502997"/>
              </p:ext>
            </p:extLst>
          </p:nvPr>
        </p:nvGraphicFramePr>
        <p:xfrm>
          <a:off x="2089702" y="577263"/>
          <a:ext cx="8994858" cy="1777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 18">
            <a:extLst>
              <a:ext uri="{FF2B5EF4-FFF2-40B4-BE49-F238E27FC236}">
                <a16:creationId xmlns:a16="http://schemas.microsoft.com/office/drawing/2014/main" id="{543B7767-EED4-6EAA-C03E-97BA8B11966A}"/>
              </a:ext>
            </a:extLst>
          </p:cNvPr>
          <p:cNvGraphicFramePr/>
          <p:nvPr>
            <p:extLst>
              <p:ext uri="{D42A27DB-BD31-4B8C-83A1-F6EECF244321}">
                <p14:modId xmlns:p14="http://schemas.microsoft.com/office/powerpoint/2010/main" val="3186589929"/>
              </p:ext>
            </p:extLst>
          </p:nvPr>
        </p:nvGraphicFramePr>
        <p:xfrm>
          <a:off x="5618579" y="3209987"/>
          <a:ext cx="5366202" cy="11694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 19">
            <a:extLst>
              <a:ext uri="{FF2B5EF4-FFF2-40B4-BE49-F238E27FC236}">
                <a16:creationId xmlns:a16="http://schemas.microsoft.com/office/drawing/2014/main" id="{1F9BF01C-329A-BC93-C994-F2AEE38ABA18}"/>
              </a:ext>
            </a:extLst>
          </p:cNvPr>
          <p:cNvGraphicFramePr/>
          <p:nvPr>
            <p:extLst>
              <p:ext uri="{D42A27DB-BD31-4B8C-83A1-F6EECF244321}">
                <p14:modId xmlns:p14="http://schemas.microsoft.com/office/powerpoint/2010/main" val="401005369"/>
              </p:ext>
            </p:extLst>
          </p:nvPr>
        </p:nvGraphicFramePr>
        <p:xfrm>
          <a:off x="5687695" y="4765043"/>
          <a:ext cx="4777105" cy="53551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1" name="Diagram 20">
            <a:extLst>
              <a:ext uri="{FF2B5EF4-FFF2-40B4-BE49-F238E27FC236}">
                <a16:creationId xmlns:a16="http://schemas.microsoft.com/office/drawing/2014/main" id="{F362BD2B-5488-75ED-50D8-862BF6CE97D7}"/>
              </a:ext>
            </a:extLst>
          </p:cNvPr>
          <p:cNvGraphicFramePr/>
          <p:nvPr>
            <p:extLst>
              <p:ext uri="{D42A27DB-BD31-4B8C-83A1-F6EECF244321}">
                <p14:modId xmlns:p14="http://schemas.microsoft.com/office/powerpoint/2010/main" val="2185252202"/>
              </p:ext>
            </p:extLst>
          </p:nvPr>
        </p:nvGraphicFramePr>
        <p:xfrm>
          <a:off x="5622622" y="2637709"/>
          <a:ext cx="5426710" cy="42164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2" name="Diagram 21">
            <a:extLst>
              <a:ext uri="{FF2B5EF4-FFF2-40B4-BE49-F238E27FC236}">
                <a16:creationId xmlns:a16="http://schemas.microsoft.com/office/drawing/2014/main" id="{F559E45B-DF1D-68E9-3D2F-41ED14147B0C}"/>
              </a:ext>
            </a:extLst>
          </p:cNvPr>
          <p:cNvGraphicFramePr/>
          <p:nvPr>
            <p:extLst>
              <p:ext uri="{D42A27DB-BD31-4B8C-83A1-F6EECF244321}">
                <p14:modId xmlns:p14="http://schemas.microsoft.com/office/powerpoint/2010/main" val="753233141"/>
              </p:ext>
            </p:extLst>
          </p:nvPr>
        </p:nvGraphicFramePr>
        <p:xfrm>
          <a:off x="5620242" y="5224803"/>
          <a:ext cx="5426709" cy="535514"/>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pic>
        <p:nvPicPr>
          <p:cNvPr id="10" name="object 3">
            <a:extLst>
              <a:ext uri="{FF2B5EF4-FFF2-40B4-BE49-F238E27FC236}">
                <a16:creationId xmlns:a16="http://schemas.microsoft.com/office/drawing/2014/main" id="{1C5F38C0-3F5E-3129-A94E-AFB12391A6DD}"/>
              </a:ext>
            </a:extLst>
          </p:cNvPr>
          <p:cNvPicPr/>
          <p:nvPr/>
        </p:nvPicPr>
        <p:blipFill>
          <a:blip r:embed="rId28" cstate="print"/>
          <a:stretch>
            <a:fillRect/>
          </a:stretch>
        </p:blipFill>
        <p:spPr>
          <a:xfrm>
            <a:off x="0" y="0"/>
            <a:ext cx="12291461" cy="6858000"/>
          </a:xfrm>
          <a:prstGeom prst="rect">
            <a:avLst/>
          </a:prstGeom>
        </p:spPr>
      </p:pic>
      <p:graphicFrame>
        <p:nvGraphicFramePr>
          <p:cNvPr id="14" name="Diagram 13">
            <a:extLst>
              <a:ext uri="{FF2B5EF4-FFF2-40B4-BE49-F238E27FC236}">
                <a16:creationId xmlns:a16="http://schemas.microsoft.com/office/drawing/2014/main" id="{E9D3C795-2A27-A6F4-32BA-60CF9C421474}"/>
              </a:ext>
            </a:extLst>
          </p:cNvPr>
          <p:cNvGraphicFramePr/>
          <p:nvPr>
            <p:extLst>
              <p:ext uri="{D42A27DB-BD31-4B8C-83A1-F6EECF244321}">
                <p14:modId xmlns:p14="http://schemas.microsoft.com/office/powerpoint/2010/main" val="3114053023"/>
              </p:ext>
            </p:extLst>
          </p:nvPr>
        </p:nvGraphicFramePr>
        <p:xfrm>
          <a:off x="5687695" y="-202534"/>
          <a:ext cx="6208295" cy="3337003"/>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aphicFrame>
        <p:nvGraphicFramePr>
          <p:cNvPr id="27" name="Diagram 26">
            <a:extLst>
              <a:ext uri="{FF2B5EF4-FFF2-40B4-BE49-F238E27FC236}">
                <a16:creationId xmlns:a16="http://schemas.microsoft.com/office/drawing/2014/main" id="{50DAD099-5595-2E03-BF39-B5D10E9B8DC6}"/>
              </a:ext>
            </a:extLst>
          </p:cNvPr>
          <p:cNvGraphicFramePr/>
          <p:nvPr>
            <p:extLst>
              <p:ext uri="{D42A27DB-BD31-4B8C-83A1-F6EECF244321}">
                <p14:modId xmlns:p14="http://schemas.microsoft.com/office/powerpoint/2010/main" val="3924598627"/>
              </p:ext>
            </p:extLst>
          </p:nvPr>
        </p:nvGraphicFramePr>
        <p:xfrm>
          <a:off x="5076370" y="482392"/>
          <a:ext cx="6649990" cy="1075051"/>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sp>
        <p:nvSpPr>
          <p:cNvPr id="28" name="object 7">
            <a:extLst>
              <a:ext uri="{FF2B5EF4-FFF2-40B4-BE49-F238E27FC236}">
                <a16:creationId xmlns:a16="http://schemas.microsoft.com/office/drawing/2014/main" id="{77A8BA8C-424E-F7FD-AF20-2CCFF183CEF4}"/>
              </a:ext>
            </a:extLst>
          </p:cNvPr>
          <p:cNvSpPr>
            <a:spLocks noChangeArrowheads="1"/>
          </p:cNvSpPr>
          <p:nvPr/>
        </p:nvSpPr>
        <p:spPr bwMode="auto">
          <a:xfrm>
            <a:off x="5076369" y="721379"/>
            <a:ext cx="1700438" cy="744588"/>
          </a:xfrm>
          <a:prstGeom prst="rect">
            <a:avLst/>
          </a:prstGeom>
          <a:blipFill dpi="0" rotWithShape="1">
            <a:blip r:embed="rId3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742950" indent="-28575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5146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mn-cs"/>
              </a:defRPr>
            </a:lvl6pPr>
            <a:lvl7pPr marL="29718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mn-cs"/>
              </a:defRPr>
            </a:lvl7pPr>
            <a:lvl8pPr marL="34290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mn-cs"/>
              </a:defRPr>
            </a:lvl8pPr>
            <a:lvl9pPr marL="38862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mn-cs"/>
              </a:defRPr>
            </a:lvl9pPr>
          </a:lstStyle>
          <a:p>
            <a:pPr eaLnBrk="1" hangingPunct="1"/>
            <a:endParaRPr lang="en-US" altLang="en-US"/>
          </a:p>
        </p:txBody>
      </p:sp>
      <p:graphicFrame>
        <p:nvGraphicFramePr>
          <p:cNvPr id="31" name="Diagram 30">
            <a:extLst>
              <a:ext uri="{FF2B5EF4-FFF2-40B4-BE49-F238E27FC236}">
                <a16:creationId xmlns:a16="http://schemas.microsoft.com/office/drawing/2014/main" id="{3B0A213F-F72A-98E4-0AD8-176184A94595}"/>
              </a:ext>
            </a:extLst>
          </p:cNvPr>
          <p:cNvGraphicFramePr/>
          <p:nvPr>
            <p:extLst>
              <p:ext uri="{D42A27DB-BD31-4B8C-83A1-F6EECF244321}">
                <p14:modId xmlns:p14="http://schemas.microsoft.com/office/powerpoint/2010/main" val="605526475"/>
              </p:ext>
            </p:extLst>
          </p:nvPr>
        </p:nvGraphicFramePr>
        <p:xfrm>
          <a:off x="5292225" y="1806381"/>
          <a:ext cx="5426710" cy="421644"/>
        </p:xfrm>
        <a:graphic>
          <a:graphicData uri="http://schemas.openxmlformats.org/drawingml/2006/diagram">
            <dgm:relIds xmlns:dgm="http://schemas.openxmlformats.org/drawingml/2006/diagram" xmlns:r="http://schemas.openxmlformats.org/officeDocument/2006/relationships" r:dm="rId40" r:lo="rId41" r:qs="rId42" r:cs="rId43"/>
          </a:graphicData>
        </a:graphic>
      </p:graphicFrame>
      <p:graphicFrame>
        <p:nvGraphicFramePr>
          <p:cNvPr id="32" name="Diagram 31">
            <a:extLst>
              <a:ext uri="{FF2B5EF4-FFF2-40B4-BE49-F238E27FC236}">
                <a16:creationId xmlns:a16="http://schemas.microsoft.com/office/drawing/2014/main" id="{AACEFEB7-CC51-B23D-BECB-E83376C61B16}"/>
              </a:ext>
            </a:extLst>
          </p:cNvPr>
          <p:cNvGraphicFramePr/>
          <p:nvPr>
            <p:extLst>
              <p:ext uri="{D42A27DB-BD31-4B8C-83A1-F6EECF244321}">
                <p14:modId xmlns:p14="http://schemas.microsoft.com/office/powerpoint/2010/main" val="3580218383"/>
              </p:ext>
            </p:extLst>
          </p:nvPr>
        </p:nvGraphicFramePr>
        <p:xfrm>
          <a:off x="5618580" y="2472064"/>
          <a:ext cx="6154286" cy="1507777"/>
        </p:xfrm>
        <a:graphic>
          <a:graphicData uri="http://schemas.openxmlformats.org/drawingml/2006/diagram">
            <dgm:relIds xmlns:dgm="http://schemas.openxmlformats.org/drawingml/2006/diagram" xmlns:r="http://schemas.openxmlformats.org/officeDocument/2006/relationships" r:dm="rId45" r:lo="rId46" r:qs="rId47" r:cs="rId48"/>
          </a:graphicData>
        </a:graphic>
      </p:graphicFrame>
      <p:graphicFrame>
        <p:nvGraphicFramePr>
          <p:cNvPr id="33" name="Diagram 32">
            <a:extLst>
              <a:ext uri="{FF2B5EF4-FFF2-40B4-BE49-F238E27FC236}">
                <a16:creationId xmlns:a16="http://schemas.microsoft.com/office/drawing/2014/main" id="{206BCB24-809D-A3A2-EE0A-E91F8F469B05}"/>
              </a:ext>
            </a:extLst>
          </p:cNvPr>
          <p:cNvGraphicFramePr/>
          <p:nvPr>
            <p:extLst>
              <p:ext uri="{D42A27DB-BD31-4B8C-83A1-F6EECF244321}">
                <p14:modId xmlns:p14="http://schemas.microsoft.com/office/powerpoint/2010/main" val="2814302301"/>
              </p:ext>
            </p:extLst>
          </p:nvPr>
        </p:nvGraphicFramePr>
        <p:xfrm>
          <a:off x="5368457" y="4049090"/>
          <a:ext cx="4777105" cy="535514"/>
        </p:xfrm>
        <a:graphic>
          <a:graphicData uri="http://schemas.openxmlformats.org/drawingml/2006/diagram">
            <dgm:relIds xmlns:dgm="http://schemas.openxmlformats.org/drawingml/2006/diagram" xmlns:r="http://schemas.openxmlformats.org/officeDocument/2006/relationships" r:dm="rId50" r:lo="rId51" r:qs="rId52" r:cs="rId53"/>
          </a:graphicData>
        </a:graphic>
      </p:graphicFrame>
      <p:graphicFrame>
        <p:nvGraphicFramePr>
          <p:cNvPr id="34" name="Diagram 33">
            <a:extLst>
              <a:ext uri="{FF2B5EF4-FFF2-40B4-BE49-F238E27FC236}">
                <a16:creationId xmlns:a16="http://schemas.microsoft.com/office/drawing/2014/main" id="{F4D679E6-528B-3397-72AA-65F2F9771E34}"/>
              </a:ext>
            </a:extLst>
          </p:cNvPr>
          <p:cNvGraphicFramePr/>
          <p:nvPr>
            <p:extLst>
              <p:ext uri="{D42A27DB-BD31-4B8C-83A1-F6EECF244321}">
                <p14:modId xmlns:p14="http://schemas.microsoft.com/office/powerpoint/2010/main" val="2939653687"/>
              </p:ext>
            </p:extLst>
          </p:nvPr>
        </p:nvGraphicFramePr>
        <p:xfrm>
          <a:off x="5687695" y="4597931"/>
          <a:ext cx="6038665" cy="535514"/>
        </p:xfrm>
        <a:graphic>
          <a:graphicData uri="http://schemas.openxmlformats.org/drawingml/2006/diagram">
            <dgm:relIds xmlns:dgm="http://schemas.openxmlformats.org/drawingml/2006/diagram" xmlns:r="http://schemas.openxmlformats.org/officeDocument/2006/relationships" r:dm="rId55" r:lo="rId56" r:qs="rId57" r:cs="rId58"/>
          </a:graphicData>
        </a:graphic>
      </p:graphicFrame>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7D2DB8B3-8865-65A2-6A4E-D69C8FB32A58}"/>
                  </a:ext>
                </a:extLst>
              </p14:cNvPr>
              <p14:cNvContentPartPr/>
              <p14:nvPr/>
            </p14:nvContentPartPr>
            <p14:xfrm>
              <a:off x="8595341" y="4215733"/>
              <a:ext cx="360" cy="360"/>
            </p14:xfrm>
          </p:contentPart>
        </mc:Choice>
        <mc:Fallback xmlns="">
          <p:pic>
            <p:nvPicPr>
              <p:cNvPr id="36" name="Ink 35">
                <a:extLst>
                  <a:ext uri="{FF2B5EF4-FFF2-40B4-BE49-F238E27FC236}">
                    <a16:creationId xmlns:a16="http://schemas.microsoft.com/office/drawing/2014/main" id="{7D2DB8B3-8865-65A2-6A4E-D69C8FB32A58}"/>
                  </a:ext>
                </a:extLst>
              </p:cNvPr>
              <p:cNvPicPr/>
              <p:nvPr/>
            </p:nvPicPr>
            <p:blipFill>
              <a:blip r:embed="rId61"/>
              <a:stretch>
                <a:fillRect/>
              </a:stretch>
            </p:blipFill>
            <p:spPr>
              <a:xfrm>
                <a:off x="8541341" y="41080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28044BA4-3189-B1BE-8B82-2770D1055B00}"/>
                  </a:ext>
                </a:extLst>
              </p14:cNvPr>
              <p14:cNvContentPartPr/>
              <p14:nvPr/>
            </p14:nvContentPartPr>
            <p14:xfrm>
              <a:off x="8595341" y="4215733"/>
              <a:ext cx="360" cy="360"/>
            </p14:xfrm>
          </p:contentPart>
        </mc:Choice>
        <mc:Fallback xmlns="">
          <p:pic>
            <p:nvPicPr>
              <p:cNvPr id="37" name="Ink 36">
                <a:extLst>
                  <a:ext uri="{FF2B5EF4-FFF2-40B4-BE49-F238E27FC236}">
                    <a16:creationId xmlns:a16="http://schemas.microsoft.com/office/drawing/2014/main" id="{28044BA4-3189-B1BE-8B82-2770D1055B00}"/>
                  </a:ext>
                </a:extLst>
              </p:cNvPr>
              <p:cNvPicPr/>
              <p:nvPr/>
            </p:nvPicPr>
            <p:blipFill>
              <a:blip r:embed="rId61"/>
              <a:stretch>
                <a:fillRect/>
              </a:stretch>
            </p:blipFill>
            <p:spPr>
              <a:xfrm>
                <a:off x="8541341" y="41080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 name="Ink 37">
                <a:extLst>
                  <a:ext uri="{FF2B5EF4-FFF2-40B4-BE49-F238E27FC236}">
                    <a16:creationId xmlns:a16="http://schemas.microsoft.com/office/drawing/2014/main" id="{06F3BBD3-7885-8376-5A9B-2A781AF07BBC}"/>
                  </a:ext>
                </a:extLst>
              </p14:cNvPr>
              <p14:cNvContentPartPr/>
              <p14:nvPr/>
            </p14:nvContentPartPr>
            <p14:xfrm>
              <a:off x="8595341" y="4215733"/>
              <a:ext cx="111600" cy="23760"/>
            </p14:xfrm>
          </p:contentPart>
        </mc:Choice>
        <mc:Fallback xmlns="">
          <p:pic>
            <p:nvPicPr>
              <p:cNvPr id="38" name="Ink 37">
                <a:extLst>
                  <a:ext uri="{FF2B5EF4-FFF2-40B4-BE49-F238E27FC236}">
                    <a16:creationId xmlns:a16="http://schemas.microsoft.com/office/drawing/2014/main" id="{06F3BBD3-7885-8376-5A9B-2A781AF07BBC}"/>
                  </a:ext>
                </a:extLst>
              </p:cNvPr>
              <p:cNvPicPr/>
              <p:nvPr/>
            </p:nvPicPr>
            <p:blipFill>
              <a:blip r:embed="rId64"/>
              <a:stretch>
                <a:fillRect/>
              </a:stretch>
            </p:blipFill>
            <p:spPr>
              <a:xfrm>
                <a:off x="8541341" y="4108093"/>
                <a:ext cx="2192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 name="Ink 38">
                <a:extLst>
                  <a:ext uri="{FF2B5EF4-FFF2-40B4-BE49-F238E27FC236}">
                    <a16:creationId xmlns:a16="http://schemas.microsoft.com/office/drawing/2014/main" id="{AE713B59-1953-C2E5-3620-AA7486EC2B10}"/>
                  </a:ext>
                </a:extLst>
              </p14:cNvPr>
              <p14:cNvContentPartPr/>
              <p14:nvPr/>
            </p14:nvContentPartPr>
            <p14:xfrm>
              <a:off x="8710901" y="4244893"/>
              <a:ext cx="360" cy="360"/>
            </p14:xfrm>
          </p:contentPart>
        </mc:Choice>
        <mc:Fallback xmlns="">
          <p:pic>
            <p:nvPicPr>
              <p:cNvPr id="39" name="Ink 38">
                <a:extLst>
                  <a:ext uri="{FF2B5EF4-FFF2-40B4-BE49-F238E27FC236}">
                    <a16:creationId xmlns:a16="http://schemas.microsoft.com/office/drawing/2014/main" id="{AE713B59-1953-C2E5-3620-AA7486EC2B10}"/>
                  </a:ext>
                </a:extLst>
              </p:cNvPr>
              <p:cNvPicPr/>
              <p:nvPr/>
            </p:nvPicPr>
            <p:blipFill>
              <a:blip r:embed="rId61"/>
              <a:stretch>
                <a:fillRect/>
              </a:stretch>
            </p:blipFill>
            <p:spPr>
              <a:xfrm>
                <a:off x="8656901" y="41368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A40D17B3-E51B-FBD3-40CE-84CA25016883}"/>
                  </a:ext>
                </a:extLst>
              </p14:cNvPr>
              <p14:cNvContentPartPr/>
              <p14:nvPr/>
            </p14:nvContentPartPr>
            <p14:xfrm>
              <a:off x="8710901" y="4244893"/>
              <a:ext cx="360" cy="360"/>
            </p14:xfrm>
          </p:contentPart>
        </mc:Choice>
        <mc:Fallback xmlns="">
          <p:pic>
            <p:nvPicPr>
              <p:cNvPr id="40" name="Ink 39">
                <a:extLst>
                  <a:ext uri="{FF2B5EF4-FFF2-40B4-BE49-F238E27FC236}">
                    <a16:creationId xmlns:a16="http://schemas.microsoft.com/office/drawing/2014/main" id="{A40D17B3-E51B-FBD3-40CE-84CA25016883}"/>
                  </a:ext>
                </a:extLst>
              </p:cNvPr>
              <p:cNvPicPr/>
              <p:nvPr/>
            </p:nvPicPr>
            <p:blipFill>
              <a:blip r:embed="rId61"/>
              <a:stretch>
                <a:fillRect/>
              </a:stretch>
            </p:blipFill>
            <p:spPr>
              <a:xfrm>
                <a:off x="8656901" y="41368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1" name="Ink 40">
                <a:extLst>
                  <a:ext uri="{FF2B5EF4-FFF2-40B4-BE49-F238E27FC236}">
                    <a16:creationId xmlns:a16="http://schemas.microsoft.com/office/drawing/2014/main" id="{5FCAF084-B949-037A-0148-49809CA52E73}"/>
                  </a:ext>
                </a:extLst>
              </p14:cNvPr>
              <p14:cNvContentPartPr/>
              <p14:nvPr/>
            </p14:nvContentPartPr>
            <p14:xfrm>
              <a:off x="8710901" y="4244893"/>
              <a:ext cx="105120" cy="360"/>
            </p14:xfrm>
          </p:contentPart>
        </mc:Choice>
        <mc:Fallback xmlns="">
          <p:pic>
            <p:nvPicPr>
              <p:cNvPr id="41" name="Ink 40">
                <a:extLst>
                  <a:ext uri="{FF2B5EF4-FFF2-40B4-BE49-F238E27FC236}">
                    <a16:creationId xmlns:a16="http://schemas.microsoft.com/office/drawing/2014/main" id="{5FCAF084-B949-037A-0148-49809CA52E73}"/>
                  </a:ext>
                </a:extLst>
              </p:cNvPr>
              <p:cNvPicPr/>
              <p:nvPr/>
            </p:nvPicPr>
            <p:blipFill>
              <a:blip r:embed="rId68"/>
              <a:stretch>
                <a:fillRect/>
              </a:stretch>
            </p:blipFill>
            <p:spPr>
              <a:xfrm>
                <a:off x="8656901" y="4136893"/>
                <a:ext cx="212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77E11F37-C941-B130-9ADC-CC8F15B4C30B}"/>
                  </a:ext>
                </a:extLst>
              </p14:cNvPr>
              <p14:cNvContentPartPr/>
              <p14:nvPr/>
            </p14:nvContentPartPr>
            <p14:xfrm>
              <a:off x="8826101" y="4244893"/>
              <a:ext cx="360" cy="360"/>
            </p14:xfrm>
          </p:contentPart>
        </mc:Choice>
        <mc:Fallback xmlns="">
          <p:pic>
            <p:nvPicPr>
              <p:cNvPr id="42" name="Ink 41">
                <a:extLst>
                  <a:ext uri="{FF2B5EF4-FFF2-40B4-BE49-F238E27FC236}">
                    <a16:creationId xmlns:a16="http://schemas.microsoft.com/office/drawing/2014/main" id="{77E11F37-C941-B130-9ADC-CC8F15B4C30B}"/>
                  </a:ext>
                </a:extLst>
              </p:cNvPr>
              <p:cNvPicPr/>
              <p:nvPr/>
            </p:nvPicPr>
            <p:blipFill>
              <a:blip r:embed="rId61"/>
              <a:stretch>
                <a:fillRect/>
              </a:stretch>
            </p:blipFill>
            <p:spPr>
              <a:xfrm>
                <a:off x="8772101" y="41368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AADA515E-51E4-F348-1174-568DDF795282}"/>
                  </a:ext>
                </a:extLst>
              </p14:cNvPr>
              <p14:cNvContentPartPr/>
              <p14:nvPr/>
            </p14:nvContentPartPr>
            <p14:xfrm>
              <a:off x="8826101" y="4244893"/>
              <a:ext cx="360" cy="360"/>
            </p14:xfrm>
          </p:contentPart>
        </mc:Choice>
        <mc:Fallback xmlns="">
          <p:pic>
            <p:nvPicPr>
              <p:cNvPr id="43" name="Ink 42">
                <a:extLst>
                  <a:ext uri="{FF2B5EF4-FFF2-40B4-BE49-F238E27FC236}">
                    <a16:creationId xmlns:a16="http://schemas.microsoft.com/office/drawing/2014/main" id="{AADA515E-51E4-F348-1174-568DDF795282}"/>
                  </a:ext>
                </a:extLst>
              </p:cNvPr>
              <p:cNvPicPr/>
              <p:nvPr/>
            </p:nvPicPr>
            <p:blipFill>
              <a:blip r:embed="rId61"/>
              <a:stretch>
                <a:fillRect/>
              </a:stretch>
            </p:blipFill>
            <p:spPr>
              <a:xfrm>
                <a:off x="8772101" y="41368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4" name="Ink 43">
                <a:extLst>
                  <a:ext uri="{FF2B5EF4-FFF2-40B4-BE49-F238E27FC236}">
                    <a16:creationId xmlns:a16="http://schemas.microsoft.com/office/drawing/2014/main" id="{8A24C7AD-889A-9A20-3211-BE0159880A56}"/>
                  </a:ext>
                </a:extLst>
              </p14:cNvPr>
              <p14:cNvContentPartPr/>
              <p14:nvPr/>
            </p14:nvContentPartPr>
            <p14:xfrm>
              <a:off x="8826101" y="4244893"/>
              <a:ext cx="207360" cy="3960"/>
            </p14:xfrm>
          </p:contentPart>
        </mc:Choice>
        <mc:Fallback xmlns="">
          <p:pic>
            <p:nvPicPr>
              <p:cNvPr id="44" name="Ink 43">
                <a:extLst>
                  <a:ext uri="{FF2B5EF4-FFF2-40B4-BE49-F238E27FC236}">
                    <a16:creationId xmlns:a16="http://schemas.microsoft.com/office/drawing/2014/main" id="{8A24C7AD-889A-9A20-3211-BE0159880A56}"/>
                  </a:ext>
                </a:extLst>
              </p:cNvPr>
              <p:cNvPicPr/>
              <p:nvPr/>
            </p:nvPicPr>
            <p:blipFill>
              <a:blip r:embed="rId72"/>
              <a:stretch>
                <a:fillRect/>
              </a:stretch>
            </p:blipFill>
            <p:spPr>
              <a:xfrm>
                <a:off x="8772101" y="4136893"/>
                <a:ext cx="315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5" name="Ink 44">
                <a:extLst>
                  <a:ext uri="{FF2B5EF4-FFF2-40B4-BE49-F238E27FC236}">
                    <a16:creationId xmlns:a16="http://schemas.microsoft.com/office/drawing/2014/main" id="{271AB33A-540F-B813-8627-6922A7BF071D}"/>
                  </a:ext>
                </a:extLst>
              </p14:cNvPr>
              <p14:cNvContentPartPr/>
              <p14:nvPr/>
            </p14:nvContentPartPr>
            <p14:xfrm>
              <a:off x="9037781" y="4254253"/>
              <a:ext cx="360" cy="360"/>
            </p14:xfrm>
          </p:contentPart>
        </mc:Choice>
        <mc:Fallback xmlns="">
          <p:pic>
            <p:nvPicPr>
              <p:cNvPr id="45" name="Ink 44">
                <a:extLst>
                  <a:ext uri="{FF2B5EF4-FFF2-40B4-BE49-F238E27FC236}">
                    <a16:creationId xmlns:a16="http://schemas.microsoft.com/office/drawing/2014/main" id="{271AB33A-540F-B813-8627-6922A7BF071D}"/>
                  </a:ext>
                </a:extLst>
              </p:cNvPr>
              <p:cNvPicPr/>
              <p:nvPr/>
            </p:nvPicPr>
            <p:blipFill>
              <a:blip r:embed="rId61"/>
              <a:stretch>
                <a:fillRect/>
              </a:stretch>
            </p:blipFill>
            <p:spPr>
              <a:xfrm>
                <a:off x="8983781" y="41462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3557F73B-18BB-C23F-1171-1851D7F3198D}"/>
                  </a:ext>
                </a:extLst>
              </p14:cNvPr>
              <p14:cNvContentPartPr/>
              <p14:nvPr/>
            </p14:nvContentPartPr>
            <p14:xfrm>
              <a:off x="9037781" y="4254253"/>
              <a:ext cx="360" cy="360"/>
            </p14:xfrm>
          </p:contentPart>
        </mc:Choice>
        <mc:Fallback xmlns="">
          <p:pic>
            <p:nvPicPr>
              <p:cNvPr id="46" name="Ink 45">
                <a:extLst>
                  <a:ext uri="{FF2B5EF4-FFF2-40B4-BE49-F238E27FC236}">
                    <a16:creationId xmlns:a16="http://schemas.microsoft.com/office/drawing/2014/main" id="{3557F73B-18BB-C23F-1171-1851D7F3198D}"/>
                  </a:ext>
                </a:extLst>
              </p:cNvPr>
              <p:cNvPicPr/>
              <p:nvPr/>
            </p:nvPicPr>
            <p:blipFill>
              <a:blip r:embed="rId61"/>
              <a:stretch>
                <a:fillRect/>
              </a:stretch>
            </p:blipFill>
            <p:spPr>
              <a:xfrm>
                <a:off x="8983781" y="41462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7" name="Ink 46">
                <a:extLst>
                  <a:ext uri="{FF2B5EF4-FFF2-40B4-BE49-F238E27FC236}">
                    <a16:creationId xmlns:a16="http://schemas.microsoft.com/office/drawing/2014/main" id="{0F0B5384-2E6B-6E6F-E21A-9FA71CD97F52}"/>
                  </a:ext>
                </a:extLst>
              </p14:cNvPr>
              <p14:cNvContentPartPr/>
              <p14:nvPr/>
            </p14:nvContentPartPr>
            <p14:xfrm>
              <a:off x="9037781" y="4254253"/>
              <a:ext cx="360" cy="360"/>
            </p14:xfrm>
          </p:contentPart>
        </mc:Choice>
        <mc:Fallback xmlns="">
          <p:pic>
            <p:nvPicPr>
              <p:cNvPr id="47" name="Ink 46">
                <a:extLst>
                  <a:ext uri="{FF2B5EF4-FFF2-40B4-BE49-F238E27FC236}">
                    <a16:creationId xmlns:a16="http://schemas.microsoft.com/office/drawing/2014/main" id="{0F0B5384-2E6B-6E6F-E21A-9FA71CD97F52}"/>
                  </a:ext>
                </a:extLst>
              </p:cNvPr>
              <p:cNvPicPr/>
              <p:nvPr/>
            </p:nvPicPr>
            <p:blipFill>
              <a:blip r:embed="rId61"/>
              <a:stretch>
                <a:fillRect/>
              </a:stretch>
            </p:blipFill>
            <p:spPr>
              <a:xfrm>
                <a:off x="8983781" y="41462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DDD04E92-DE54-9801-C4FA-D751EAAA3AF1}"/>
                  </a:ext>
                </a:extLst>
              </p14:cNvPr>
              <p14:cNvContentPartPr/>
              <p14:nvPr/>
            </p14:nvContentPartPr>
            <p14:xfrm>
              <a:off x="9037781" y="4254253"/>
              <a:ext cx="360" cy="360"/>
            </p14:xfrm>
          </p:contentPart>
        </mc:Choice>
        <mc:Fallback xmlns="">
          <p:pic>
            <p:nvPicPr>
              <p:cNvPr id="48" name="Ink 47">
                <a:extLst>
                  <a:ext uri="{FF2B5EF4-FFF2-40B4-BE49-F238E27FC236}">
                    <a16:creationId xmlns:a16="http://schemas.microsoft.com/office/drawing/2014/main" id="{DDD04E92-DE54-9801-C4FA-D751EAAA3AF1}"/>
                  </a:ext>
                </a:extLst>
              </p:cNvPr>
              <p:cNvPicPr/>
              <p:nvPr/>
            </p:nvPicPr>
            <p:blipFill>
              <a:blip r:embed="rId61"/>
              <a:stretch>
                <a:fillRect/>
              </a:stretch>
            </p:blipFill>
            <p:spPr>
              <a:xfrm>
                <a:off x="8983781" y="41462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CC28D4A9-1737-5437-C651-7C4BAE7AC135}"/>
                  </a:ext>
                </a:extLst>
              </p14:cNvPr>
              <p14:cNvContentPartPr/>
              <p14:nvPr/>
            </p14:nvContentPartPr>
            <p14:xfrm>
              <a:off x="11752181" y="4283053"/>
              <a:ext cx="360" cy="360"/>
            </p14:xfrm>
          </p:contentPart>
        </mc:Choice>
        <mc:Fallback xmlns="">
          <p:pic>
            <p:nvPicPr>
              <p:cNvPr id="52" name="Ink 51">
                <a:extLst>
                  <a:ext uri="{FF2B5EF4-FFF2-40B4-BE49-F238E27FC236}">
                    <a16:creationId xmlns:a16="http://schemas.microsoft.com/office/drawing/2014/main" id="{CC28D4A9-1737-5437-C651-7C4BAE7AC135}"/>
                  </a:ext>
                </a:extLst>
              </p:cNvPr>
              <p:cNvPicPr/>
              <p:nvPr/>
            </p:nvPicPr>
            <p:blipFill>
              <a:blip r:embed="rId61"/>
              <a:stretch>
                <a:fillRect/>
              </a:stretch>
            </p:blipFill>
            <p:spPr>
              <a:xfrm>
                <a:off x="11698181" y="41750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FF41D086-2751-280C-5688-E883982A5D72}"/>
                  </a:ext>
                </a:extLst>
              </p14:cNvPr>
              <p14:cNvContentPartPr/>
              <p14:nvPr/>
            </p14:nvContentPartPr>
            <p14:xfrm>
              <a:off x="10646621" y="4214293"/>
              <a:ext cx="1105920" cy="69120"/>
            </p14:xfrm>
          </p:contentPart>
        </mc:Choice>
        <mc:Fallback xmlns="">
          <p:pic>
            <p:nvPicPr>
              <p:cNvPr id="53" name="Ink 52">
                <a:extLst>
                  <a:ext uri="{FF2B5EF4-FFF2-40B4-BE49-F238E27FC236}">
                    <a16:creationId xmlns:a16="http://schemas.microsoft.com/office/drawing/2014/main" id="{FF41D086-2751-280C-5688-E883982A5D72}"/>
                  </a:ext>
                </a:extLst>
              </p:cNvPr>
              <p:cNvPicPr/>
              <p:nvPr/>
            </p:nvPicPr>
            <p:blipFill>
              <a:blip r:embed="rId79"/>
              <a:stretch>
                <a:fillRect/>
              </a:stretch>
            </p:blipFill>
            <p:spPr>
              <a:xfrm>
                <a:off x="10592621" y="4106653"/>
                <a:ext cx="12135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AF01FD55-AC1F-1850-AB6C-F8B5F3871B58}"/>
                  </a:ext>
                </a:extLst>
              </p14:cNvPr>
              <p14:cNvContentPartPr/>
              <p14:nvPr/>
            </p14:nvContentPartPr>
            <p14:xfrm>
              <a:off x="9029861" y="4203493"/>
              <a:ext cx="2325600" cy="148320"/>
            </p14:xfrm>
          </p:contentPart>
        </mc:Choice>
        <mc:Fallback xmlns="">
          <p:pic>
            <p:nvPicPr>
              <p:cNvPr id="54" name="Ink 53">
                <a:extLst>
                  <a:ext uri="{FF2B5EF4-FFF2-40B4-BE49-F238E27FC236}">
                    <a16:creationId xmlns:a16="http://schemas.microsoft.com/office/drawing/2014/main" id="{AF01FD55-AC1F-1850-AB6C-F8B5F3871B58}"/>
                  </a:ext>
                </a:extLst>
              </p:cNvPr>
              <p:cNvPicPr/>
              <p:nvPr/>
            </p:nvPicPr>
            <p:blipFill>
              <a:blip r:embed="rId81"/>
              <a:stretch>
                <a:fillRect/>
              </a:stretch>
            </p:blipFill>
            <p:spPr>
              <a:xfrm>
                <a:off x="8976221" y="4095493"/>
                <a:ext cx="243324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BC83910E-3638-7ABE-2D79-2BC5AAAD53B7}"/>
                  </a:ext>
                </a:extLst>
              </p14:cNvPr>
              <p14:cNvContentPartPr/>
              <p14:nvPr/>
            </p14:nvContentPartPr>
            <p14:xfrm>
              <a:off x="11040101" y="6602893"/>
              <a:ext cx="360" cy="360"/>
            </p14:xfrm>
          </p:contentPart>
        </mc:Choice>
        <mc:Fallback xmlns="">
          <p:pic>
            <p:nvPicPr>
              <p:cNvPr id="55" name="Ink 54">
                <a:extLst>
                  <a:ext uri="{FF2B5EF4-FFF2-40B4-BE49-F238E27FC236}">
                    <a16:creationId xmlns:a16="http://schemas.microsoft.com/office/drawing/2014/main" id="{BC83910E-3638-7ABE-2D79-2BC5AAAD53B7}"/>
                  </a:ext>
                </a:extLst>
              </p:cNvPr>
              <p:cNvPicPr/>
              <p:nvPr/>
            </p:nvPicPr>
            <p:blipFill>
              <a:blip r:embed="rId61"/>
              <a:stretch>
                <a:fillRect/>
              </a:stretch>
            </p:blipFill>
            <p:spPr>
              <a:xfrm>
                <a:off x="10986101" y="64948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6" name="Ink 55">
                <a:extLst>
                  <a:ext uri="{FF2B5EF4-FFF2-40B4-BE49-F238E27FC236}">
                    <a16:creationId xmlns:a16="http://schemas.microsoft.com/office/drawing/2014/main" id="{A50BAD03-D834-3361-5277-ACFC28B79D99}"/>
                  </a:ext>
                </a:extLst>
              </p14:cNvPr>
              <p14:cNvContentPartPr/>
              <p14:nvPr/>
            </p14:nvContentPartPr>
            <p14:xfrm>
              <a:off x="10866941" y="6525853"/>
              <a:ext cx="360" cy="360"/>
            </p14:xfrm>
          </p:contentPart>
        </mc:Choice>
        <mc:Fallback xmlns="">
          <p:pic>
            <p:nvPicPr>
              <p:cNvPr id="56" name="Ink 55">
                <a:extLst>
                  <a:ext uri="{FF2B5EF4-FFF2-40B4-BE49-F238E27FC236}">
                    <a16:creationId xmlns:a16="http://schemas.microsoft.com/office/drawing/2014/main" id="{A50BAD03-D834-3361-5277-ACFC28B79D99}"/>
                  </a:ext>
                </a:extLst>
              </p:cNvPr>
              <p:cNvPicPr/>
              <p:nvPr/>
            </p:nvPicPr>
            <p:blipFill>
              <a:blip r:embed="rId61"/>
              <a:stretch>
                <a:fillRect/>
              </a:stretch>
            </p:blipFill>
            <p:spPr>
              <a:xfrm>
                <a:off x="10812941" y="6417853"/>
                <a:ext cx="108000" cy="216000"/>
              </a:xfrm>
              <a:prstGeom prst="rect">
                <a:avLst/>
              </a:prstGeom>
            </p:spPr>
          </p:pic>
        </mc:Fallback>
      </mc:AlternateContent>
      <p:pic>
        <p:nvPicPr>
          <p:cNvPr id="2" name="Picture 1">
            <a:extLst>
              <a:ext uri="{FF2B5EF4-FFF2-40B4-BE49-F238E27FC236}">
                <a16:creationId xmlns:a16="http://schemas.microsoft.com/office/drawing/2014/main" id="{E7D85862-C278-3CDE-7CC8-9314E30B894A}"/>
              </a:ext>
            </a:extLst>
          </p:cNvPr>
          <p:cNvPicPr>
            <a:picLocks noChangeAspect="1"/>
          </p:cNvPicPr>
          <p:nvPr/>
        </p:nvPicPr>
        <p:blipFill>
          <a:blip r:embed="rId84">
            <a:extLst>
              <a:ext uri="{28A0092B-C50C-407E-A947-70E740481C1C}">
                <a14:useLocalDpi xmlns:a14="http://schemas.microsoft.com/office/drawing/2010/main" val="0"/>
              </a:ext>
            </a:extLst>
          </a:blip>
          <a:stretch>
            <a:fillRect/>
          </a:stretch>
        </p:blipFill>
        <p:spPr>
          <a:xfrm>
            <a:off x="5135498" y="729451"/>
            <a:ext cx="2252634" cy="619619"/>
          </a:xfrm>
          <a:prstGeom prst="rect">
            <a:avLst/>
          </a:prstGeom>
        </p:spPr>
      </p:pic>
    </p:spTree>
    <p:extLst>
      <p:ext uri="{BB962C8B-B14F-4D97-AF65-F5344CB8AC3E}">
        <p14:creationId xmlns:p14="http://schemas.microsoft.com/office/powerpoint/2010/main" val="72748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F96DE-F1A5-E277-C797-F4CCC5E614F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29DD74B-30D3-5D2B-213E-17308853A168}"/>
              </a:ext>
            </a:extLst>
          </p:cNvPr>
          <p:cNvGrpSpPr/>
          <p:nvPr/>
        </p:nvGrpSpPr>
        <p:grpSpPr>
          <a:xfrm>
            <a:off x="1717272" y="261992"/>
            <a:ext cx="9827004" cy="514500"/>
            <a:chOff x="0" y="0"/>
            <a:chExt cx="6324600" cy="730080"/>
          </a:xfrm>
        </p:grpSpPr>
        <p:sp>
          <p:nvSpPr>
            <p:cNvPr id="3" name="Rectangle: Rounded Corners 2">
              <a:extLst>
                <a:ext uri="{FF2B5EF4-FFF2-40B4-BE49-F238E27FC236}">
                  <a16:creationId xmlns:a16="http://schemas.microsoft.com/office/drawing/2014/main" id="{81FD3DA2-AD6D-A01A-BF5C-F1097F5A7244}"/>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EE180A14-CE9E-9AFE-C1A3-5267406B82FF}"/>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6. Financial Management</a:t>
              </a:r>
              <a:endParaRPr lang="en-US" altLang="en-US" sz="20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E810855F-6B11-6519-433D-6554CBDF828D}"/>
              </a:ext>
            </a:extLst>
          </p:cNvPr>
          <p:cNvSpPr txBox="1"/>
          <p:nvPr/>
        </p:nvSpPr>
        <p:spPr>
          <a:xfrm>
            <a:off x="1221376" y="751376"/>
            <a:ext cx="10818796" cy="3403239"/>
          </a:xfrm>
          <a:prstGeom prst="rect">
            <a:avLst/>
          </a:prstGeom>
          <a:noFill/>
        </p:spPr>
        <p:txBody>
          <a:bodyPr wrap="square">
            <a:spAutoFit/>
          </a:bodyPr>
          <a:lstStyle/>
          <a:p>
            <a:pPr lvl="1" eaLnBrk="1" hangingPunct="1">
              <a:lnSpc>
                <a:spcPct val="143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This component assists farmers and managers in tracking the financial aspects of agricultural operations.</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Expense  Tracking</a:t>
            </a:r>
            <a:r>
              <a:rPr lang="en-US" altLang="en-US" dirty="0">
                <a:latin typeface="Times New Roman" panose="02020603050405020304" pitchFamily="18" charset="0"/>
                <a:cs typeface="Times New Roman" panose="02020603050405020304" pitchFamily="18" charset="0"/>
              </a:rPr>
              <a:t>:   Record   all   expenses,   including   purchases   of   seeds, fertilizers, equipment, etc.</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Income  Tracking</a:t>
            </a:r>
            <a:r>
              <a:rPr lang="en-US" altLang="en-US" dirty="0">
                <a:latin typeface="Times New Roman" panose="02020603050405020304" pitchFamily="18" charset="0"/>
                <a:cs typeface="Times New Roman" panose="02020603050405020304" pitchFamily="18" charset="0"/>
              </a:rPr>
              <a:t>:  Track  revenue  from  sales  of  crops,  livestock,  or  </a:t>
            </a:r>
            <a:r>
              <a:rPr lang="en-US" altLang="en-US" dirty="0" err="1">
                <a:latin typeface="Times New Roman" panose="02020603050405020304" pitchFamily="18" charset="0"/>
                <a:cs typeface="Times New Roman" panose="02020603050405020304" pitchFamily="18" charset="0"/>
              </a:rPr>
              <a:t>otherproducts</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Profit/Loss Analysis</a:t>
            </a:r>
            <a:r>
              <a:rPr lang="en-US" altLang="en-US" dirty="0">
                <a:latin typeface="Times New Roman" panose="02020603050405020304" pitchFamily="18" charset="0"/>
                <a:cs typeface="Times New Roman" panose="02020603050405020304" pitchFamily="18" charset="0"/>
              </a:rPr>
              <a:t>:  Generate  reports  showing  profit  or  loss,  helping  with budgeting and decision-making.</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Tax and Legal Compliance</a:t>
            </a:r>
            <a:r>
              <a:rPr lang="en-US" altLang="en-US" dirty="0">
                <a:latin typeface="Times New Roman" panose="02020603050405020304" pitchFamily="18" charset="0"/>
                <a:cs typeface="Times New Roman" panose="02020603050405020304" pitchFamily="18" charset="0"/>
              </a:rPr>
              <a:t>: Maintain records for compliance with agricultural regulations, tax filings, and government subsidies</a:t>
            </a:r>
            <a:endParaRPr lang="en-IN" dirty="0"/>
          </a:p>
        </p:txBody>
      </p:sp>
      <p:grpSp>
        <p:nvGrpSpPr>
          <p:cNvPr id="7" name="Group 6">
            <a:extLst>
              <a:ext uri="{FF2B5EF4-FFF2-40B4-BE49-F238E27FC236}">
                <a16:creationId xmlns:a16="http://schemas.microsoft.com/office/drawing/2014/main" id="{CB7D0494-68FD-0A9B-94B4-30A994FEBADF}"/>
              </a:ext>
            </a:extLst>
          </p:cNvPr>
          <p:cNvGrpSpPr/>
          <p:nvPr/>
        </p:nvGrpSpPr>
        <p:grpSpPr>
          <a:xfrm>
            <a:off x="1717272" y="4129499"/>
            <a:ext cx="9827004" cy="514500"/>
            <a:chOff x="0" y="0"/>
            <a:chExt cx="6324600" cy="730080"/>
          </a:xfrm>
        </p:grpSpPr>
        <p:sp>
          <p:nvSpPr>
            <p:cNvPr id="8" name="Rectangle: Rounded Corners 7">
              <a:extLst>
                <a:ext uri="{FF2B5EF4-FFF2-40B4-BE49-F238E27FC236}">
                  <a16:creationId xmlns:a16="http://schemas.microsoft.com/office/drawing/2014/main" id="{46341672-12EF-7AD8-6AC3-C1933117F58F}"/>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C6840617-1230-3790-DE47-3A21F0B873E5}"/>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7.Reporting and Analytics</a:t>
              </a:r>
              <a:endParaRPr lang="en-US" altLang="en-US" sz="20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D73606F4-81AC-6471-C60E-D5B8EE51BF8C}"/>
              </a:ext>
            </a:extLst>
          </p:cNvPr>
          <p:cNvSpPr txBox="1"/>
          <p:nvPr/>
        </p:nvSpPr>
        <p:spPr>
          <a:xfrm>
            <a:off x="1221375" y="4669115"/>
            <a:ext cx="10656199" cy="1880130"/>
          </a:xfrm>
          <a:prstGeom prst="rect">
            <a:avLst/>
          </a:prstGeom>
          <a:noFill/>
        </p:spPr>
        <p:txBody>
          <a:bodyPr wrap="square">
            <a:spAutoFit/>
          </a:bodyPr>
          <a:lstStyle/>
          <a:p>
            <a:pPr lvl="1" eaLnBrk="1" hangingPunct="1">
              <a:lnSpc>
                <a:spcPct val="144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This component provides various analytical tools and reports to improve farm management decisions.</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Crop Reports</a:t>
            </a:r>
            <a:r>
              <a:rPr lang="en-US" altLang="en-US" dirty="0">
                <a:latin typeface="Times New Roman" panose="02020603050405020304" pitchFamily="18" charset="0"/>
                <a:cs typeface="Times New Roman" panose="02020603050405020304" pitchFamily="18" charset="0"/>
              </a:rPr>
              <a:t>: Generate detailed reports on crop performance, yield data, and harvesting patterns.</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Financial Reports</a:t>
            </a:r>
            <a:r>
              <a:rPr lang="en-US" altLang="en-US" dirty="0">
                <a:latin typeface="Times New Roman" panose="02020603050405020304" pitchFamily="18" charset="0"/>
                <a:cs typeface="Times New Roman" panose="02020603050405020304" pitchFamily="18" charset="0"/>
              </a:rPr>
              <a:t>: Display graphs and tables summarizing income, expenses, and profitability.</a:t>
            </a:r>
          </a:p>
        </p:txBody>
      </p:sp>
    </p:spTree>
    <p:extLst>
      <p:ext uri="{BB962C8B-B14F-4D97-AF65-F5344CB8AC3E}">
        <p14:creationId xmlns:p14="http://schemas.microsoft.com/office/powerpoint/2010/main" val="30493071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68414-629E-2D7E-6F1E-162D0383EDD3}"/>
            </a:ext>
          </a:extLst>
        </p:cNvPr>
        <p:cNvGrpSpPr/>
        <p:nvPr/>
      </p:nvGrpSpPr>
      <p:grpSpPr>
        <a:xfrm>
          <a:off x="0" y="0"/>
          <a:ext cx="0" cy="0"/>
          <a:chOff x="0" y="0"/>
          <a:chExt cx="0" cy="0"/>
        </a:xfrm>
      </p:grpSpPr>
    </p:spTree>
    <p:extLst>
      <p:ext uri="{BB962C8B-B14F-4D97-AF65-F5344CB8AC3E}">
        <p14:creationId xmlns:p14="http://schemas.microsoft.com/office/powerpoint/2010/main" val="33058113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F0F7A-76F3-ED56-7FFB-F6DA76218D18}"/>
            </a:ext>
          </a:extLst>
        </p:cNvPr>
        <p:cNvGrpSpPr/>
        <p:nvPr/>
      </p:nvGrpSpPr>
      <p:grpSpPr>
        <a:xfrm>
          <a:off x="0" y="0"/>
          <a:ext cx="0" cy="0"/>
          <a:chOff x="0" y="0"/>
          <a:chExt cx="0" cy="0"/>
        </a:xfrm>
      </p:grpSpPr>
    </p:spTree>
    <p:extLst>
      <p:ext uri="{BB962C8B-B14F-4D97-AF65-F5344CB8AC3E}">
        <p14:creationId xmlns:p14="http://schemas.microsoft.com/office/powerpoint/2010/main" val="21685141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D4C84-510A-5EB4-8F76-E8CEA38FA842}"/>
            </a:ext>
          </a:extLst>
        </p:cNvPr>
        <p:cNvGrpSpPr/>
        <p:nvPr/>
      </p:nvGrpSpPr>
      <p:grpSpPr>
        <a:xfrm>
          <a:off x="0" y="0"/>
          <a:ext cx="0" cy="0"/>
          <a:chOff x="0" y="0"/>
          <a:chExt cx="0" cy="0"/>
        </a:xfrm>
      </p:grpSpPr>
    </p:spTree>
    <p:extLst>
      <p:ext uri="{BB962C8B-B14F-4D97-AF65-F5344CB8AC3E}">
        <p14:creationId xmlns:p14="http://schemas.microsoft.com/office/powerpoint/2010/main" val="29272692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73A63-84AC-8486-25C3-336BA6718D30}"/>
            </a:ext>
          </a:extLst>
        </p:cNvPr>
        <p:cNvGrpSpPr/>
        <p:nvPr/>
      </p:nvGrpSpPr>
      <p:grpSpPr>
        <a:xfrm>
          <a:off x="0" y="0"/>
          <a:ext cx="0" cy="0"/>
          <a:chOff x="0" y="0"/>
          <a:chExt cx="0" cy="0"/>
        </a:xfrm>
      </p:grpSpPr>
    </p:spTree>
    <p:extLst>
      <p:ext uri="{BB962C8B-B14F-4D97-AF65-F5344CB8AC3E}">
        <p14:creationId xmlns:p14="http://schemas.microsoft.com/office/powerpoint/2010/main" val="12150262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04F74-92BB-407F-8807-A2F8D702E45F}"/>
            </a:ext>
          </a:extLst>
        </p:cNvPr>
        <p:cNvGrpSpPr/>
        <p:nvPr/>
      </p:nvGrpSpPr>
      <p:grpSpPr>
        <a:xfrm>
          <a:off x="0" y="0"/>
          <a:ext cx="0" cy="0"/>
          <a:chOff x="0" y="0"/>
          <a:chExt cx="0" cy="0"/>
        </a:xfrm>
      </p:grpSpPr>
    </p:spTree>
    <p:extLst>
      <p:ext uri="{BB962C8B-B14F-4D97-AF65-F5344CB8AC3E}">
        <p14:creationId xmlns:p14="http://schemas.microsoft.com/office/powerpoint/2010/main" val="40802949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DC3C-0EC5-32DD-F29E-20F47E33D83A}"/>
            </a:ext>
          </a:extLst>
        </p:cNvPr>
        <p:cNvGrpSpPr/>
        <p:nvPr/>
      </p:nvGrpSpPr>
      <p:grpSpPr>
        <a:xfrm>
          <a:off x="0" y="0"/>
          <a:ext cx="0" cy="0"/>
          <a:chOff x="0" y="0"/>
          <a:chExt cx="0" cy="0"/>
        </a:xfrm>
      </p:grpSpPr>
    </p:spTree>
    <p:extLst>
      <p:ext uri="{BB962C8B-B14F-4D97-AF65-F5344CB8AC3E}">
        <p14:creationId xmlns:p14="http://schemas.microsoft.com/office/powerpoint/2010/main" val="40462250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DFE50-0CCB-074B-6E63-7066819C8B5F}"/>
            </a:ext>
          </a:extLst>
        </p:cNvPr>
        <p:cNvGrpSpPr/>
        <p:nvPr/>
      </p:nvGrpSpPr>
      <p:grpSpPr>
        <a:xfrm>
          <a:off x="0" y="0"/>
          <a:ext cx="0" cy="0"/>
          <a:chOff x="0" y="0"/>
          <a:chExt cx="0" cy="0"/>
        </a:xfrm>
      </p:grpSpPr>
    </p:spTree>
    <p:extLst>
      <p:ext uri="{BB962C8B-B14F-4D97-AF65-F5344CB8AC3E}">
        <p14:creationId xmlns:p14="http://schemas.microsoft.com/office/powerpoint/2010/main" val="20060175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AFE3-4023-9713-AFC9-4A9BDC17A050}"/>
            </a:ext>
          </a:extLst>
        </p:cNvPr>
        <p:cNvGrpSpPr/>
        <p:nvPr/>
      </p:nvGrpSpPr>
      <p:grpSpPr>
        <a:xfrm>
          <a:off x="0" y="0"/>
          <a:ext cx="0" cy="0"/>
          <a:chOff x="0" y="0"/>
          <a:chExt cx="0" cy="0"/>
        </a:xfrm>
      </p:grpSpPr>
    </p:spTree>
    <p:extLst>
      <p:ext uri="{BB962C8B-B14F-4D97-AF65-F5344CB8AC3E}">
        <p14:creationId xmlns:p14="http://schemas.microsoft.com/office/powerpoint/2010/main" val="14741113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2C459-6816-2F66-F512-23FB89A703F3}"/>
            </a:ext>
          </a:extLst>
        </p:cNvPr>
        <p:cNvGrpSpPr/>
        <p:nvPr/>
      </p:nvGrpSpPr>
      <p:grpSpPr>
        <a:xfrm>
          <a:off x="0" y="0"/>
          <a:ext cx="0" cy="0"/>
          <a:chOff x="0" y="0"/>
          <a:chExt cx="0" cy="0"/>
        </a:xfrm>
      </p:grpSpPr>
    </p:spTree>
    <p:extLst>
      <p:ext uri="{BB962C8B-B14F-4D97-AF65-F5344CB8AC3E}">
        <p14:creationId xmlns:p14="http://schemas.microsoft.com/office/powerpoint/2010/main" val="31013627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20741-8BC0-1B44-FD1C-AE47BDF7966E}"/>
            </a:ext>
          </a:extLst>
        </p:cNvPr>
        <p:cNvGrpSpPr/>
        <p:nvPr/>
      </p:nvGrpSpPr>
      <p:grpSpPr>
        <a:xfrm>
          <a:off x="0" y="0"/>
          <a:ext cx="0" cy="0"/>
          <a:chOff x="0" y="0"/>
          <a:chExt cx="0" cy="0"/>
        </a:xfrm>
      </p:grpSpPr>
    </p:spTree>
    <p:extLst>
      <p:ext uri="{BB962C8B-B14F-4D97-AF65-F5344CB8AC3E}">
        <p14:creationId xmlns:p14="http://schemas.microsoft.com/office/powerpoint/2010/main" val="371164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D7A9A-E9F4-254E-BFDB-74D9293842E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0148FDD3-3B5B-ABBB-89B3-70FF5731910E}"/>
              </a:ext>
            </a:extLst>
          </p:cNvPr>
          <p:cNvGrpSpPr/>
          <p:nvPr/>
        </p:nvGrpSpPr>
        <p:grpSpPr>
          <a:xfrm>
            <a:off x="1880901" y="741407"/>
            <a:ext cx="9827004" cy="514500"/>
            <a:chOff x="0" y="0"/>
            <a:chExt cx="6324600" cy="730080"/>
          </a:xfrm>
        </p:grpSpPr>
        <p:sp>
          <p:nvSpPr>
            <p:cNvPr id="3" name="Rectangle: Rounded Corners 2">
              <a:extLst>
                <a:ext uri="{FF2B5EF4-FFF2-40B4-BE49-F238E27FC236}">
                  <a16:creationId xmlns:a16="http://schemas.microsoft.com/office/drawing/2014/main" id="{55B574B7-EA71-3018-B6E1-3BB8952BC7A7}"/>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836307B3-BB5C-E45A-9E3C-0B92021D2555}"/>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8.Communication System</a:t>
              </a:r>
              <a:endParaRPr lang="en-US" altLang="en-US" sz="20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855D99C8-9950-2ABA-AE06-4A8691134514}"/>
              </a:ext>
            </a:extLst>
          </p:cNvPr>
          <p:cNvSpPr txBox="1"/>
          <p:nvPr/>
        </p:nvSpPr>
        <p:spPr>
          <a:xfrm>
            <a:off x="1289784" y="1108466"/>
            <a:ext cx="10902216" cy="3096873"/>
          </a:xfrm>
          <a:prstGeom prst="rect">
            <a:avLst/>
          </a:prstGeom>
          <a:noFill/>
        </p:spPr>
        <p:txBody>
          <a:bodyPr wrap="square">
            <a:spAutoFit/>
          </a:bodyPr>
          <a:lstStyle/>
          <a:p>
            <a:pPr eaLnBrk="1" hangingPunct="1">
              <a:spcBef>
                <a:spcPts val="25"/>
              </a:spcBef>
              <a:buFont typeface="Times New Roman" panose="02020603050405020304" pitchFamily="18" charset="0"/>
              <a:buAutoNum type="arabicPeriod" startAt="8"/>
            </a:pPr>
            <a:endParaRPr lang="en-US" altLang="en-US" sz="1200" dirty="0">
              <a:latin typeface="Times New Roman" panose="02020603050405020304" pitchFamily="18" charset="0"/>
              <a:cs typeface="Times New Roman" panose="02020603050405020304" pitchFamily="18" charset="0"/>
            </a:endParaRPr>
          </a:p>
          <a:p>
            <a:pPr lvl="1" eaLnBrk="1" hangingPunct="1">
              <a:lnSpc>
                <a:spcPct val="143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Enables communication between different users and stakeholders within the system.</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Messaging</a:t>
            </a:r>
            <a:r>
              <a:rPr lang="en-US" altLang="en-US" dirty="0">
                <a:latin typeface="Times New Roman" panose="02020603050405020304" pitchFamily="18" charset="0"/>
                <a:cs typeface="Times New Roman" panose="02020603050405020304" pitchFamily="18" charset="0"/>
              </a:rPr>
              <a:t>:  Allows   users   to   send   and   receive   messages   regarding   crop performance, inventory needs, or alerts.</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Notifications</a:t>
            </a:r>
            <a:r>
              <a:rPr lang="en-US" altLang="en-US" dirty="0">
                <a:latin typeface="Times New Roman" panose="02020603050405020304" pitchFamily="18" charset="0"/>
                <a:cs typeface="Times New Roman" panose="02020603050405020304" pitchFamily="18" charset="0"/>
              </a:rPr>
              <a:t>: Real-time notifications about important events, such as system updates, weather conditions, or crop-related activities.</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Forum/Discussion Boards</a:t>
            </a:r>
            <a:r>
              <a:rPr lang="en-US" altLang="en-US" dirty="0">
                <a:latin typeface="Times New Roman" panose="02020603050405020304" pitchFamily="18" charset="0"/>
                <a:cs typeface="Times New Roman" panose="02020603050405020304" pitchFamily="18" charset="0"/>
              </a:rPr>
              <a:t>: Enable farmers and other users to discuss various topics, share experiences, and seek advice</a:t>
            </a:r>
            <a:r>
              <a:rPr lang="en-US" altLang="en-US" sz="1200" dirty="0">
                <a:latin typeface="Times New Roman" panose="02020603050405020304" pitchFamily="18" charset="0"/>
                <a:cs typeface="Times New Roman" panose="02020603050405020304" pitchFamily="18" charset="0"/>
              </a:rPr>
              <a:t>.</a:t>
            </a:r>
          </a:p>
          <a:p>
            <a:pPr lvl="2" eaLnBrk="1" hangingPunct="1">
              <a:spcBef>
                <a:spcPts val="13"/>
              </a:spcBef>
              <a:buFont typeface="Courier New" panose="02070309020205020404" pitchFamily="49" charset="0"/>
              <a:buChar char="o"/>
            </a:pPr>
            <a:endParaRPr lang="en-US" altLang="en-US" sz="1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CBFD5873-6F9F-BD14-EE9C-A6515B757204}"/>
              </a:ext>
            </a:extLst>
          </p:cNvPr>
          <p:cNvGrpSpPr/>
          <p:nvPr/>
        </p:nvGrpSpPr>
        <p:grpSpPr>
          <a:xfrm>
            <a:off x="1880901" y="3868013"/>
            <a:ext cx="9827004" cy="514500"/>
            <a:chOff x="0" y="0"/>
            <a:chExt cx="6324600" cy="730080"/>
          </a:xfrm>
        </p:grpSpPr>
        <p:sp>
          <p:nvSpPr>
            <p:cNvPr id="8" name="Rectangle: Rounded Corners 7">
              <a:extLst>
                <a:ext uri="{FF2B5EF4-FFF2-40B4-BE49-F238E27FC236}">
                  <a16:creationId xmlns:a16="http://schemas.microsoft.com/office/drawing/2014/main" id="{49A2C1F5-698A-86CE-2836-9E29710C2DA1}"/>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701CCC25-9138-E89F-6F82-D26A3ED862ED}"/>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eaLnBrk="1" hangingPunct="1"/>
              <a:r>
                <a:rPr lang="en-US" altLang="en-US" sz="2000" b="1" dirty="0">
                  <a:latin typeface="Times New Roman" panose="02020603050405020304" pitchFamily="18" charset="0"/>
                  <a:cs typeface="Times New Roman" panose="02020603050405020304" pitchFamily="18" charset="0"/>
                </a:rPr>
                <a:t>9.Database Management (MySQL)</a:t>
              </a:r>
              <a:endParaRPr lang="en-US" altLang="en-US" sz="20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67BE8DA4-E09C-0264-0684-EFD614C60772}"/>
              </a:ext>
            </a:extLst>
          </p:cNvPr>
          <p:cNvSpPr txBox="1"/>
          <p:nvPr/>
        </p:nvSpPr>
        <p:spPr>
          <a:xfrm>
            <a:off x="1396806" y="4060261"/>
            <a:ext cx="10795194" cy="2681375"/>
          </a:xfrm>
          <a:prstGeom prst="rect">
            <a:avLst/>
          </a:prstGeom>
          <a:noFill/>
        </p:spPr>
        <p:txBody>
          <a:bodyPr wrap="square">
            <a:spAutoFit/>
          </a:bodyPr>
          <a:lstStyle/>
          <a:p>
            <a:pPr eaLnBrk="1" hangingPunct="1">
              <a:spcBef>
                <a:spcPts val="25"/>
              </a:spcBef>
              <a:buFont typeface="Times New Roman" panose="02020603050405020304" pitchFamily="18" charset="0"/>
              <a:buAutoNum type="arabicPeriod" startAt="8"/>
            </a:pPr>
            <a:endParaRPr lang="en-US" altLang="en-US" sz="1200"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1200" dirty="0">
              <a:latin typeface="Times New Roman" panose="02020603050405020304" pitchFamily="18" charset="0"/>
              <a:cs typeface="Times New Roman" panose="02020603050405020304" pitchFamily="18" charset="0"/>
            </a:endParaRPr>
          </a:p>
          <a:p>
            <a:pPr lvl="1" eaLnBrk="1" hangingPunct="1">
              <a:lnSpc>
                <a:spcPct val="143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The backend database (MySQL) handles the storage and management of all system data.</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Data Storage</a:t>
            </a:r>
            <a:r>
              <a:rPr lang="en-US" altLang="en-US" dirty="0">
                <a:latin typeface="Times New Roman" panose="02020603050405020304" pitchFamily="18" charset="0"/>
                <a:cs typeface="Times New Roman" panose="02020603050405020304" pitchFamily="18" charset="0"/>
              </a:rPr>
              <a:t>: All user data, crop, livestock, financial, and inventory details are securely stored in the database.</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Query  Optimization</a:t>
            </a:r>
            <a:r>
              <a:rPr lang="en-US" altLang="en-US" dirty="0">
                <a:latin typeface="Times New Roman" panose="02020603050405020304" pitchFamily="18" charset="0"/>
                <a:cs typeface="Times New Roman" panose="02020603050405020304" pitchFamily="18" charset="0"/>
              </a:rPr>
              <a:t>:  Efficient  SQL  queries  ensure  fast  data  retrieval  and reporting.</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Backup and Security</a:t>
            </a:r>
            <a:r>
              <a:rPr lang="en-US" altLang="en-US" dirty="0">
                <a:latin typeface="Times New Roman" panose="02020603050405020304" pitchFamily="18" charset="0"/>
                <a:cs typeface="Times New Roman" panose="02020603050405020304" pitchFamily="18" charset="0"/>
              </a:rPr>
              <a:t>: Regular database backups are taken, and data security is maintained through encrypted storage and proper access controls</a:t>
            </a:r>
            <a:r>
              <a:rPr lang="en-US" alt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25334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4AB0D-F3B3-8ED9-EEC4-5ADC1720D039}"/>
            </a:ext>
          </a:extLst>
        </p:cNvPr>
        <p:cNvGrpSpPr/>
        <p:nvPr/>
      </p:nvGrpSpPr>
      <p:grpSpPr>
        <a:xfrm>
          <a:off x="0" y="0"/>
          <a:ext cx="0" cy="0"/>
          <a:chOff x="0" y="0"/>
          <a:chExt cx="0" cy="0"/>
        </a:xfrm>
      </p:grpSpPr>
    </p:spTree>
    <p:extLst>
      <p:ext uri="{BB962C8B-B14F-4D97-AF65-F5344CB8AC3E}">
        <p14:creationId xmlns:p14="http://schemas.microsoft.com/office/powerpoint/2010/main" val="191291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F99B4-AB19-8C0E-5755-429AD0A455C7}"/>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28B2F83B-C074-7C76-7596-B7F37DE3D1C7}"/>
              </a:ext>
            </a:extLst>
          </p:cNvPr>
          <p:cNvGrpSpPr/>
          <p:nvPr/>
        </p:nvGrpSpPr>
        <p:grpSpPr>
          <a:xfrm>
            <a:off x="973743" y="712531"/>
            <a:ext cx="10628284" cy="585633"/>
            <a:chOff x="-515698" y="0"/>
            <a:chExt cx="6840298" cy="831019"/>
          </a:xfrm>
        </p:grpSpPr>
        <p:sp>
          <p:nvSpPr>
            <p:cNvPr id="5" name="Rectangle: Rounded Corners 4">
              <a:extLst>
                <a:ext uri="{FF2B5EF4-FFF2-40B4-BE49-F238E27FC236}">
                  <a16:creationId xmlns:a16="http://schemas.microsoft.com/office/drawing/2014/main" id="{2B820362-B298-FC0E-167C-4D72DB4FD078}"/>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en-IN" dirty="0"/>
            </a:p>
          </p:txBody>
        </p:sp>
        <p:sp>
          <p:nvSpPr>
            <p:cNvPr id="6" name="Rectangle: Rounded Corners 4">
              <a:extLst>
                <a:ext uri="{FF2B5EF4-FFF2-40B4-BE49-F238E27FC236}">
                  <a16:creationId xmlns:a16="http://schemas.microsoft.com/office/drawing/2014/main" id="{4F3F2665-DB02-3E5E-172C-7E1D25509724}"/>
                </a:ext>
              </a:extLst>
            </p:cNvPr>
            <p:cNvSpPr txBox="1"/>
            <p:nvPr/>
          </p:nvSpPr>
          <p:spPr>
            <a:xfrm>
              <a:off x="-515698" y="172220"/>
              <a:ext cx="6253320" cy="6587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2" eaLnBrk="1" hangingPunct="1">
                <a:spcBef>
                  <a:spcPts val="13"/>
                </a:spcBef>
              </a:pPr>
              <a:r>
                <a:rPr lang="en-US" altLang="en-US" sz="2000" b="1" dirty="0">
                  <a:latin typeface="Times New Roman" panose="02020603050405020304" pitchFamily="18" charset="0"/>
                  <a:cs typeface="Times New Roman" panose="02020603050405020304" pitchFamily="18" charset="0"/>
                </a:rPr>
                <a:t>10.Admin Dashboard</a:t>
              </a:r>
              <a:endParaRPr lang="en-US" altLang="en-US" sz="2000" dirty="0">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endParaRPr lang="en-US" altLang="en-US" sz="2000" dirty="0">
                <a:latin typeface="Times New Roman" panose="02020603050405020304" pitchFamily="18" charset="0"/>
                <a:cs typeface="Times New Roman" panose="02020603050405020304" pitchFamily="18" charset="0"/>
              </a:endParaRPr>
            </a:p>
          </p:txBody>
        </p:sp>
      </p:grpSp>
      <p:sp>
        <p:nvSpPr>
          <p:cNvPr id="10" name="TextBox 9">
            <a:extLst>
              <a:ext uri="{FF2B5EF4-FFF2-40B4-BE49-F238E27FC236}">
                <a16:creationId xmlns:a16="http://schemas.microsoft.com/office/drawing/2014/main" id="{EF6B1932-DE00-8361-ADAD-91D1657D35AE}"/>
              </a:ext>
            </a:extLst>
          </p:cNvPr>
          <p:cNvSpPr txBox="1"/>
          <p:nvPr/>
        </p:nvSpPr>
        <p:spPr>
          <a:xfrm>
            <a:off x="1335504" y="1298164"/>
            <a:ext cx="10975207" cy="3581493"/>
          </a:xfrm>
          <a:prstGeom prst="rect">
            <a:avLst/>
          </a:prstGeom>
          <a:noFill/>
        </p:spPr>
        <p:txBody>
          <a:bodyPr wrap="square">
            <a:spAutoFit/>
          </a:bodyPr>
          <a:lstStyle/>
          <a:p>
            <a:pPr lvl="1" eaLnBrk="1" hangingPunct="1">
              <a:lnSpc>
                <a:spcPct val="144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The  administrator  panel  is  designed  to  manage  the  entire  system, including user management, reports, and system settings.</a:t>
            </a:r>
          </a:p>
          <a:p>
            <a:pPr lvl="1" eaLnBrk="1" hangingPunct="1">
              <a:spcBef>
                <a:spcPts val="625"/>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User  Management</a:t>
            </a:r>
            <a:r>
              <a:rPr lang="en-US" altLang="en-US" dirty="0">
                <a:latin typeface="Times New Roman" panose="02020603050405020304" pitchFamily="18" charset="0"/>
                <a:cs typeface="Times New Roman" panose="02020603050405020304" pitchFamily="18" charset="0"/>
              </a:rPr>
              <a:t>: Admins  can  add,  update,  or  remove  users  and  manage roles.</a:t>
            </a:r>
          </a:p>
          <a:p>
            <a:pPr lvl="2">
              <a:lnSpc>
                <a:spcPct val="144000"/>
              </a:lnSpc>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System   Configuration</a:t>
            </a:r>
            <a:r>
              <a:rPr lang="en-US" altLang="en-US" dirty="0">
                <a:latin typeface="Times New Roman" panose="02020603050405020304" pitchFamily="18" charset="0"/>
                <a:cs typeface="Times New Roman" panose="02020603050405020304" pitchFamily="18" charset="0"/>
              </a:rPr>
              <a:t>:   Admins   can   configure   settings   like   irrigation schedules, financial rules, etc.</a:t>
            </a:r>
          </a:p>
          <a:p>
            <a:pPr lvl="2">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Data Monitoring</a:t>
            </a:r>
            <a:r>
              <a:rPr lang="en-US" altLang="en-US" dirty="0">
                <a:latin typeface="Times New Roman" panose="02020603050405020304" pitchFamily="18" charset="0"/>
                <a:cs typeface="Times New Roman" panose="02020603050405020304" pitchFamily="18" charset="0"/>
              </a:rPr>
              <a:t>: View real-time system activity, such as crop growth stages, livestock health, and inventory levels.</a:t>
            </a:r>
          </a:p>
          <a:p>
            <a:pPr lvl="2" eaLnBrk="1" hangingPunct="1">
              <a:lnSpc>
                <a:spcPct val="143000"/>
              </a:lnSpc>
              <a:spcBef>
                <a:spcPts val="13"/>
              </a:spcBef>
              <a:buSzPct val="83000"/>
              <a:buFont typeface="Courier New" panose="02070309020205020404" pitchFamily="49" charset="0"/>
              <a:buChar char="o"/>
            </a:pPr>
            <a:endParaRPr lang="en-US" altLang="en-US"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CC4A1F4F-71F7-FD61-13BB-DA7224BD18A0}"/>
              </a:ext>
            </a:extLst>
          </p:cNvPr>
          <p:cNvGrpSpPr/>
          <p:nvPr/>
        </p:nvGrpSpPr>
        <p:grpSpPr>
          <a:xfrm>
            <a:off x="1049141" y="4586840"/>
            <a:ext cx="10695660" cy="721516"/>
            <a:chOff x="-559061" y="0"/>
            <a:chExt cx="6883661" cy="1023839"/>
          </a:xfrm>
        </p:grpSpPr>
        <p:sp>
          <p:nvSpPr>
            <p:cNvPr id="12" name="Rectangle: Rounded Corners 11">
              <a:extLst>
                <a:ext uri="{FF2B5EF4-FFF2-40B4-BE49-F238E27FC236}">
                  <a16:creationId xmlns:a16="http://schemas.microsoft.com/office/drawing/2014/main" id="{9CD097A0-0ABC-88FA-87E3-90D270BE5F70}"/>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en-IN" dirty="0"/>
            </a:p>
          </p:txBody>
        </p:sp>
        <p:sp>
          <p:nvSpPr>
            <p:cNvPr id="13" name="Rectangle: Rounded Corners 4">
              <a:extLst>
                <a:ext uri="{FF2B5EF4-FFF2-40B4-BE49-F238E27FC236}">
                  <a16:creationId xmlns:a16="http://schemas.microsoft.com/office/drawing/2014/main" id="{A3632B18-793B-20D6-D674-8F7B7B61A54F}"/>
                </a:ext>
              </a:extLst>
            </p:cNvPr>
            <p:cNvSpPr txBox="1"/>
            <p:nvPr/>
          </p:nvSpPr>
          <p:spPr>
            <a:xfrm>
              <a:off x="-559061" y="365040"/>
              <a:ext cx="6253320" cy="6587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2">
                <a:spcBef>
                  <a:spcPts val="13"/>
                </a:spcBef>
              </a:pPr>
              <a:r>
                <a:rPr lang="en-US" altLang="en-US" sz="2000" b="1" dirty="0">
                  <a:latin typeface="Times New Roman" panose="02020603050405020304" pitchFamily="18" charset="0"/>
                  <a:cs typeface="Times New Roman" panose="02020603050405020304" pitchFamily="18" charset="0"/>
                </a:rPr>
                <a:t>11. Mobile Responsiveness</a:t>
              </a:r>
              <a:endParaRPr lang="en-US" altLang="en-US" sz="2000" dirty="0">
                <a:latin typeface="Times New Roman" panose="02020603050405020304" pitchFamily="18" charset="0"/>
                <a:cs typeface="Times New Roman" panose="02020603050405020304" pitchFamily="18" charset="0"/>
              </a:endParaRPr>
            </a:p>
            <a:p>
              <a:pPr lvl="2" eaLnBrk="1" hangingPunct="1">
                <a:spcBef>
                  <a:spcPts val="13"/>
                </a:spcBef>
              </a:pPr>
              <a:endParaRPr lang="en-US" altLang="en-US" sz="2000" dirty="0">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endParaRPr lang="en-US" altLang="en-US" sz="2000" dirty="0">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8E779E6A-AD1E-68E1-0FAB-A7C900D7E682}"/>
              </a:ext>
            </a:extLst>
          </p:cNvPr>
          <p:cNvSpPr txBox="1"/>
          <p:nvPr/>
        </p:nvSpPr>
        <p:spPr>
          <a:xfrm>
            <a:off x="1426606" y="5048007"/>
            <a:ext cx="10765393" cy="1802801"/>
          </a:xfrm>
          <a:prstGeom prst="rect">
            <a:avLst/>
          </a:prstGeom>
          <a:noFill/>
        </p:spPr>
        <p:txBody>
          <a:bodyPr wrap="square">
            <a:spAutoFit/>
          </a:bodyPr>
          <a:lstStyle/>
          <a:p>
            <a:pPr lvl="1" eaLnBrk="1" hangingPunct="1">
              <a:lnSpc>
                <a:spcPct val="143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Ensures the system is accessible via mobile devices for easy monitoring and management on the go.</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Mobile-Friendly  Interface</a:t>
            </a:r>
            <a:r>
              <a:rPr lang="en-US" altLang="en-US" dirty="0">
                <a:latin typeface="Times New Roman" panose="02020603050405020304" pitchFamily="18" charset="0"/>
                <a:cs typeface="Times New Roman" panose="02020603050405020304" pitchFamily="18" charset="0"/>
              </a:rPr>
              <a:t>: The  system  interface  adapts  to  smaller  screens, making it usable on smartphones and tablets.</a:t>
            </a:r>
          </a:p>
        </p:txBody>
      </p:sp>
    </p:spTree>
    <p:extLst>
      <p:ext uri="{BB962C8B-B14F-4D97-AF65-F5344CB8AC3E}">
        <p14:creationId xmlns:p14="http://schemas.microsoft.com/office/powerpoint/2010/main" val="2473260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79D6B-5A1D-B705-C54B-E9AECB396DBF}"/>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55B4DB2-745F-D25C-5640-F0E0BE9E4C4F}"/>
              </a:ext>
            </a:extLst>
          </p:cNvPr>
          <p:cNvGraphicFramePr/>
          <p:nvPr>
            <p:extLst>
              <p:ext uri="{D42A27DB-BD31-4B8C-83A1-F6EECF244321}">
                <p14:modId xmlns:p14="http://schemas.microsoft.com/office/powerpoint/2010/main" val="2649173034"/>
              </p:ext>
            </p:extLst>
          </p:nvPr>
        </p:nvGraphicFramePr>
        <p:xfrm>
          <a:off x="1843257" y="643821"/>
          <a:ext cx="9630286" cy="745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table">
            <a:extLst>
              <a:ext uri="{FF2B5EF4-FFF2-40B4-BE49-F238E27FC236}">
                <a16:creationId xmlns:a16="http://schemas.microsoft.com/office/drawing/2014/main" id="{D2F7F3D6-AF0A-9F19-797A-FBB104E59055}"/>
              </a:ext>
            </a:extLst>
          </p:cNvPr>
          <p:cNvPicPr>
            <a:picLocks noChangeAspect="1"/>
          </p:cNvPicPr>
          <p:nvPr/>
        </p:nvPicPr>
        <p:blipFill>
          <a:blip r:embed="rId7"/>
          <a:stretch>
            <a:fillRect/>
          </a:stretch>
        </p:blipFill>
        <p:spPr>
          <a:xfrm>
            <a:off x="1928245" y="1539699"/>
            <a:ext cx="6474610" cy="4445733"/>
          </a:xfrm>
          <a:prstGeom prst="rect">
            <a:avLst/>
          </a:prstGeom>
        </p:spPr>
      </p:pic>
    </p:spTree>
    <p:extLst>
      <p:ext uri="{BB962C8B-B14F-4D97-AF65-F5344CB8AC3E}">
        <p14:creationId xmlns:p14="http://schemas.microsoft.com/office/powerpoint/2010/main" val="150439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8A367-3661-258D-58BF-5DEFDC36176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D2D67F7-1C3C-F9B3-A4E6-145AE8CF1325}"/>
              </a:ext>
            </a:extLst>
          </p:cNvPr>
          <p:cNvGrpSpPr/>
          <p:nvPr/>
        </p:nvGrpSpPr>
        <p:grpSpPr>
          <a:xfrm>
            <a:off x="1848747" y="648019"/>
            <a:ext cx="9630286" cy="730080"/>
            <a:chOff x="0" y="0"/>
            <a:chExt cx="9630286" cy="730080"/>
          </a:xfrm>
        </p:grpSpPr>
        <p:sp>
          <p:nvSpPr>
            <p:cNvPr id="3" name="Rectangle: Rounded Corners 2">
              <a:extLst>
                <a:ext uri="{FF2B5EF4-FFF2-40B4-BE49-F238E27FC236}">
                  <a16:creationId xmlns:a16="http://schemas.microsoft.com/office/drawing/2014/main" id="{C5754FFB-EFCB-07EA-FF14-3085FCF21229}"/>
                </a:ext>
              </a:extLst>
            </p:cNvPr>
            <p:cNvSpPr/>
            <p:nvPr/>
          </p:nvSpPr>
          <p:spPr>
            <a:xfrm>
              <a:off x="0" y="0"/>
              <a:ext cx="9630286"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BB4CA56E-85C5-F6F7-3E49-1D0757BE4C44}"/>
                </a:ext>
              </a:extLst>
            </p:cNvPr>
            <p:cNvSpPr txBox="1"/>
            <p:nvPr/>
          </p:nvSpPr>
          <p:spPr>
            <a:xfrm>
              <a:off x="35640" y="35640"/>
              <a:ext cx="9559006"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IN" sz="2800" b="1" kern="1200" dirty="0"/>
                <a:t>1.7 </a:t>
              </a:r>
              <a:r>
                <a:rPr lang="en-US" altLang="en-US" sz="2800" b="1" dirty="0">
                  <a:latin typeface="Times New Roman" panose="02020603050405020304" pitchFamily="18" charset="0"/>
                  <a:cs typeface="Times New Roman" panose="02020603050405020304" pitchFamily="18" charset="0"/>
                </a:rPr>
                <a:t>Assumptions and Constraints:</a:t>
              </a:r>
              <a:endParaRPr lang="en-US" altLang="en-US" sz="28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2B0EDBEC-0DBC-E273-60CE-7A3842E72986}"/>
              </a:ext>
            </a:extLst>
          </p:cNvPr>
          <p:cNvSpPr txBox="1"/>
          <p:nvPr/>
        </p:nvSpPr>
        <p:spPr>
          <a:xfrm>
            <a:off x="1848747" y="1342459"/>
            <a:ext cx="10173207" cy="5499454"/>
          </a:xfrm>
          <a:prstGeom prst="rect">
            <a:avLst/>
          </a:prstGeom>
          <a:noFill/>
        </p:spPr>
        <p:txBody>
          <a:bodyPr wrap="square">
            <a:spAutoFit/>
          </a:bodyPr>
          <a:lstStyle/>
          <a:p>
            <a:pPr lvl="1" eaLnBrk="1" hangingPunct="1">
              <a:spcBef>
                <a:spcPts val="13"/>
              </a:spcBef>
              <a:buFont typeface="Times New Roman" panose="02020603050405020304" pitchFamily="18" charset="0"/>
              <a:buAutoNum type="arabicPeriod" startAt="7"/>
            </a:pPr>
            <a:endParaRPr lang="en-US" altLang="en-US" dirty="0">
              <a:latin typeface="Times New Roman" panose="02020603050405020304" pitchFamily="18" charset="0"/>
              <a:cs typeface="Times New Roman" panose="02020603050405020304" pitchFamily="18" charset="0"/>
            </a:endParaRPr>
          </a:p>
          <a:p>
            <a:pPr eaLnBrk="1" hangingPunct="1"/>
            <a:r>
              <a:rPr lang="en-US" altLang="en-US" b="1" dirty="0">
                <a:latin typeface="Times New Roman" panose="02020603050405020304" pitchFamily="18" charset="0"/>
                <a:cs typeface="Times New Roman" panose="02020603050405020304" pitchFamily="18" charset="0"/>
              </a:rPr>
              <a:t>Assumptions:</a:t>
            </a: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lvl="2" eaLnBrk="1" hangingPunct="1">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Internet Availability</a:t>
            </a:r>
            <a:r>
              <a:rPr lang="en-US" altLang="en-US" dirty="0">
                <a:latin typeface="Times New Roman" panose="02020603050405020304" pitchFamily="18" charset="0"/>
                <a:cs typeface="Times New Roman" panose="02020603050405020304" pitchFamily="18" charset="0"/>
              </a:rPr>
              <a:t>:</a:t>
            </a:r>
          </a:p>
          <a:p>
            <a:pPr lvl="3" algn="just" eaLnBrk="1" hangingPunct="1">
              <a:lnSpc>
                <a:spcPct val="143000"/>
              </a:lnSpc>
              <a:spcBef>
                <a:spcPts val="13"/>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system assumes the availability of a stable internet connection to access the web application and synchronize real-time data.</a:t>
            </a:r>
          </a:p>
          <a:p>
            <a:pPr lvl="2" eaLnBrk="1" hangingPunct="1">
              <a:spcBef>
                <a:spcPts val="638"/>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User Familiarity</a:t>
            </a:r>
            <a:r>
              <a:rPr lang="en-US" altLang="en-US" dirty="0">
                <a:latin typeface="Times New Roman" panose="02020603050405020304" pitchFamily="18" charset="0"/>
                <a:cs typeface="Times New Roman" panose="02020603050405020304" pitchFamily="18" charset="0"/>
              </a:rPr>
              <a:t>:</a:t>
            </a:r>
          </a:p>
          <a:p>
            <a:pPr lvl="3" algn="just" eaLnBrk="1" hangingPunct="1">
              <a:lnSpc>
                <a:spcPts val="2075"/>
              </a:lnSpc>
              <a:spcBef>
                <a:spcPts val="163"/>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Users, including farmers, managers, and administrators, are assumed to have basic computer literacy and can navigate a web-based application.</a:t>
            </a:r>
          </a:p>
          <a:p>
            <a:pPr lvl="2" eaLnBrk="1" hangingPunct="1">
              <a:spcBef>
                <a:spcPts val="45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Basic Hardware Requirements</a:t>
            </a:r>
            <a:r>
              <a:rPr lang="en-US" altLang="en-US" dirty="0">
                <a:latin typeface="Times New Roman" panose="02020603050405020304" pitchFamily="18" charset="0"/>
                <a:cs typeface="Times New Roman" panose="02020603050405020304" pitchFamily="18" charset="0"/>
              </a:rPr>
              <a:t>:</a:t>
            </a:r>
          </a:p>
          <a:p>
            <a:pPr lvl="3" algn="just" eaLnBrk="1" hangingPunct="1">
              <a:lnSpc>
                <a:spcPct val="143000"/>
              </a:lnSpc>
              <a:spcBef>
                <a:spcPts val="13"/>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It is assumed that users have access to a computer, tablet, or smartphone with a modern browser to access the system.</a:t>
            </a:r>
          </a:p>
          <a:p>
            <a:pPr lvl="2" eaLnBrk="1" hangingPunct="1">
              <a:spcBef>
                <a:spcPts val="638"/>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Data Entry Accuracy</a:t>
            </a:r>
            <a:r>
              <a:rPr lang="en-US" altLang="en-US" dirty="0">
                <a:latin typeface="Times New Roman" panose="02020603050405020304" pitchFamily="18" charset="0"/>
                <a:cs typeface="Times New Roman" panose="02020603050405020304" pitchFamily="18" charset="0"/>
              </a:rPr>
              <a:t>:</a:t>
            </a:r>
          </a:p>
          <a:p>
            <a:pPr lvl="3" algn="just" eaLnBrk="1" hangingPunct="1">
              <a:spcBef>
                <a:spcPts val="625"/>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system assumes that users will enter accurate and up-to-date information</a:t>
            </a:r>
          </a:p>
          <a:p>
            <a:pPr eaLnBrk="1" hangingPunct="1">
              <a:lnSpc>
                <a:spcPct val="143000"/>
              </a:lnSpc>
              <a:spcBef>
                <a:spcPts val="13"/>
              </a:spcBef>
            </a:pPr>
            <a:r>
              <a:rPr lang="en-US" altLang="en-US" dirty="0">
                <a:latin typeface="Times New Roman" panose="02020603050405020304" pitchFamily="18" charset="0"/>
                <a:cs typeface="Times New Roman" panose="02020603050405020304" pitchFamily="18" charset="0"/>
              </a:rPr>
              <a:t>	                 regarding crops, livestock, financial data, and inventory. There is no automated data                       		         verification in place at the entry level.</a:t>
            </a:r>
          </a:p>
        </p:txBody>
      </p:sp>
    </p:spTree>
    <p:extLst>
      <p:ext uri="{BB962C8B-B14F-4D97-AF65-F5344CB8AC3E}">
        <p14:creationId xmlns:p14="http://schemas.microsoft.com/office/powerpoint/2010/main" val="105591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13484-2BA7-F422-B9CD-838E31B104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9B6B69-1FC9-C5BB-5551-B4C64E94C6E7}"/>
              </a:ext>
            </a:extLst>
          </p:cNvPr>
          <p:cNvSpPr txBox="1"/>
          <p:nvPr/>
        </p:nvSpPr>
        <p:spPr>
          <a:xfrm>
            <a:off x="1039528" y="799152"/>
            <a:ext cx="11030551" cy="5558766"/>
          </a:xfrm>
          <a:prstGeom prst="rect">
            <a:avLst/>
          </a:prstGeom>
          <a:noFill/>
        </p:spPr>
        <p:txBody>
          <a:bodyPr wrap="square">
            <a:spAutoFit/>
          </a:bodyPr>
          <a:lstStyle/>
          <a:p>
            <a:pPr lvl="2" eaLnBrk="1" hangingPunct="1">
              <a:spcBef>
                <a:spcPts val="638"/>
              </a:spcBef>
              <a:buFont typeface="Times New Roman" panose="02020603050405020304" pitchFamily="18" charset="0"/>
              <a:buAutoNum type="arabicPeriod" startAt="5"/>
            </a:pPr>
            <a:r>
              <a:rPr lang="en-US" altLang="en-US" b="1" dirty="0">
                <a:latin typeface="Times New Roman" panose="02020603050405020304" pitchFamily="18" charset="0"/>
                <a:cs typeface="Times New Roman" panose="02020603050405020304" pitchFamily="18" charset="0"/>
              </a:rPr>
              <a:t>Standardized Crop</a:t>
            </a:r>
            <a:r>
              <a:rPr lang="en-US" altLang="en-US" dirty="0">
                <a:latin typeface="Times New Roman" panose="02020603050405020304" pitchFamily="18" charset="0"/>
                <a:cs typeface="Times New Roman" panose="02020603050405020304" pitchFamily="18" charset="0"/>
              </a:rPr>
              <a:t>:</a:t>
            </a:r>
          </a:p>
          <a:p>
            <a:pPr lvl="3" algn="just" eaLnBrk="1" hangingPunct="1">
              <a:lnSpc>
                <a:spcPts val="2075"/>
              </a:lnSpc>
              <a:spcBef>
                <a:spcPts val="163"/>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system assumes a standardized format for crop types, livestock breeds, and other agricultural entities, to ensure consistency in data input and processing.</a:t>
            </a:r>
          </a:p>
          <a:p>
            <a:pPr lvl="2" eaLnBrk="1" hangingPunct="1">
              <a:spcBef>
                <a:spcPts val="450"/>
              </a:spcBef>
              <a:buFont typeface="Times New Roman" panose="02020603050405020304" pitchFamily="18" charset="0"/>
              <a:buAutoNum type="arabicPeriod" startAt="5"/>
            </a:pPr>
            <a:r>
              <a:rPr lang="en-US" altLang="en-US" b="1" dirty="0">
                <a:latin typeface="Times New Roman" panose="02020603050405020304" pitchFamily="18" charset="0"/>
                <a:cs typeface="Times New Roman" panose="02020603050405020304" pitchFamily="18" charset="0"/>
              </a:rPr>
              <a:t>User Role Definition</a:t>
            </a:r>
            <a:r>
              <a:rPr lang="en-US" altLang="en-US" dirty="0">
                <a:latin typeface="Times New Roman" panose="02020603050405020304" pitchFamily="18" charset="0"/>
                <a:cs typeface="Times New Roman" panose="02020603050405020304" pitchFamily="18" charset="0"/>
              </a:rPr>
              <a:t>:</a:t>
            </a:r>
          </a:p>
          <a:p>
            <a:pPr lvl="3" algn="just" eaLnBrk="1" hangingPunct="1">
              <a:lnSpc>
                <a:spcPct val="144000"/>
              </a:lnSpc>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project assumes a clear role-based user structure, with different levels of access for farmers, farm managers, and system administrators to ensure secure access control.</a:t>
            </a:r>
          </a:p>
          <a:p>
            <a:pPr lvl="2">
              <a:buFont typeface="Times New Roman" panose="02020603050405020304" pitchFamily="18" charset="0"/>
              <a:buAutoNum type="arabicPeriod" startAt="5"/>
            </a:pPr>
            <a:r>
              <a:rPr lang="en-US" altLang="en-US" b="1" dirty="0">
                <a:latin typeface="Times New Roman" panose="02020603050405020304" pitchFamily="18" charset="0"/>
                <a:cs typeface="Times New Roman" panose="02020603050405020304" pitchFamily="18" charset="0"/>
              </a:rPr>
              <a:t>Support for Multiple Devices</a:t>
            </a:r>
            <a:r>
              <a:rPr lang="en-US" altLang="en-US" dirty="0">
                <a:latin typeface="Times New Roman" panose="02020603050405020304" pitchFamily="18" charset="0"/>
                <a:cs typeface="Times New Roman" panose="02020603050405020304" pitchFamily="18" charset="0"/>
              </a:rPr>
              <a:t>:</a:t>
            </a:r>
          </a:p>
          <a:p>
            <a:pPr lvl="3"/>
            <a:r>
              <a:rPr lang="en-US" altLang="en-US" dirty="0">
                <a:latin typeface="Times New Roman" panose="02020603050405020304" pitchFamily="18" charset="0"/>
                <a:cs typeface="Times New Roman" panose="02020603050405020304" pitchFamily="18" charset="0"/>
              </a:rPr>
              <a:t>It is assumed that the system will be accessed on a variety of devices, with a responsive design that adjusts to different screen sizes.</a:t>
            </a:r>
          </a:p>
          <a:p>
            <a:pPr lvl="2">
              <a:spcBef>
                <a:spcPts val="638"/>
              </a:spcBef>
            </a:pPr>
            <a:r>
              <a:rPr lang="en-US" altLang="en-US" b="1" dirty="0">
                <a:latin typeface="Times New Roman" panose="02020603050405020304" pitchFamily="18" charset="0"/>
                <a:cs typeface="Times New Roman" panose="02020603050405020304" pitchFamily="18" charset="0"/>
              </a:rPr>
              <a:t>8.System Scalability</a:t>
            </a:r>
            <a:r>
              <a:rPr lang="en-US" altLang="en-US" dirty="0">
                <a:latin typeface="Times New Roman" panose="02020603050405020304" pitchFamily="18" charset="0"/>
                <a:cs typeface="Times New Roman" panose="02020603050405020304" pitchFamily="18" charset="0"/>
              </a:rPr>
              <a:t>:</a:t>
            </a:r>
          </a:p>
          <a:p>
            <a:pPr lvl="3" algn="just">
              <a:spcBef>
                <a:spcPts val="625"/>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application assumes it can scale to handle larger datasets as the farm </a:t>
            </a:r>
            <a:r>
              <a:rPr lang="en-US" altLang="en-US" dirty="0" err="1">
                <a:latin typeface="Times New Roman" panose="02020603050405020304" pitchFamily="18" charset="0"/>
                <a:cs typeface="Times New Roman" panose="02020603050405020304" pitchFamily="18" charset="0"/>
              </a:rPr>
              <a:t>oragricultural</a:t>
            </a:r>
            <a:r>
              <a:rPr lang="en-US" altLang="en-US" dirty="0">
                <a:latin typeface="Times New Roman" panose="02020603050405020304" pitchFamily="18" charset="0"/>
                <a:cs typeface="Times New Roman" panose="02020603050405020304" pitchFamily="18" charset="0"/>
              </a:rPr>
              <a:t>  business  grows,  including  more  crops,  livestock,  and  financial records.</a:t>
            </a:r>
          </a:p>
          <a:p>
            <a:pPr lvl="2">
              <a:spcBef>
                <a:spcPts val="638"/>
              </a:spcBef>
              <a:buFont typeface="Times New Roman" panose="02020603050405020304" pitchFamily="18" charset="0"/>
              <a:buAutoNum type="arabicPeriod" startAt="9"/>
            </a:pPr>
            <a:r>
              <a:rPr lang="en-US" altLang="en-US" b="1" dirty="0">
                <a:latin typeface="Times New Roman" panose="02020603050405020304" pitchFamily="18" charset="0"/>
                <a:cs typeface="Times New Roman" panose="02020603050405020304" pitchFamily="18" charset="0"/>
              </a:rPr>
              <a:t>Data Backup</a:t>
            </a:r>
            <a:r>
              <a:rPr lang="en-US" altLang="en-US" dirty="0">
                <a:latin typeface="Times New Roman" panose="02020603050405020304" pitchFamily="18" charset="0"/>
                <a:cs typeface="Times New Roman" panose="02020603050405020304" pitchFamily="18" charset="0"/>
              </a:rPr>
              <a:t>:</a:t>
            </a:r>
          </a:p>
          <a:p>
            <a:pPr lvl="3" algn="just">
              <a:lnSpc>
                <a:spcPts val="2075"/>
              </a:lnSpc>
              <a:spcBef>
                <a:spcPts val="163"/>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project assumes that regular data backups will be implemented to avoid data loss due to system failures or unexpected shutdowns.</a:t>
            </a:r>
          </a:p>
          <a:p>
            <a:pPr lvl="3" algn="just" eaLnBrk="1" hangingPunct="1">
              <a:lnSpc>
                <a:spcPct val="144000"/>
              </a:lnSpc>
              <a:buSzPct val="83000"/>
            </a:pPr>
            <a:endParaRPr lang="en-US" altLang="en-US" dirty="0">
              <a:latin typeface="Times New Roman" panose="02020603050405020304" pitchFamily="18" charset="0"/>
              <a:cs typeface="Times New Roman" panose="02020603050405020304" pitchFamily="18" charset="0"/>
            </a:endParaRPr>
          </a:p>
          <a:p>
            <a:pPr lvl="3" algn="just" eaLnBrk="1" hangingPunct="1">
              <a:lnSpc>
                <a:spcPct val="144000"/>
              </a:lnSpc>
              <a:buSzPct val="83000"/>
              <a:buFont typeface="Courier New" panose="02070309020205020404" pitchFamily="49" charset="0"/>
              <a:buChar char="o"/>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18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58D9A-5357-04AD-E9B6-2016327CDD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133B92-936C-C99A-77A6-FCC79683281E}"/>
              </a:ext>
            </a:extLst>
          </p:cNvPr>
          <p:cNvSpPr txBox="1"/>
          <p:nvPr/>
        </p:nvSpPr>
        <p:spPr>
          <a:xfrm>
            <a:off x="1713297" y="232019"/>
            <a:ext cx="10308657" cy="6226448"/>
          </a:xfrm>
          <a:prstGeom prst="rect">
            <a:avLst/>
          </a:prstGeom>
          <a:noFill/>
        </p:spPr>
        <p:txBody>
          <a:bodyPr wrap="square">
            <a:spAutoFit/>
          </a:bodyPr>
          <a:lstStyle/>
          <a:p>
            <a:pPr eaLnBrk="1" hangingPunct="1"/>
            <a:r>
              <a:rPr lang="en-US" altLang="en-US" b="1" dirty="0">
                <a:latin typeface="Times New Roman" panose="02020603050405020304" pitchFamily="18" charset="0"/>
                <a:cs typeface="Times New Roman" panose="02020603050405020304" pitchFamily="18" charset="0"/>
              </a:rPr>
              <a:t>Constraints</a:t>
            </a:r>
            <a:endParaRPr lang="en-US" altLang="en-US" dirty="0">
              <a:latin typeface="Times New Roman" panose="02020603050405020304" pitchFamily="18" charset="0"/>
              <a:cs typeface="Times New Roman" panose="02020603050405020304" pitchFamily="18" charset="0"/>
            </a:endParaRPr>
          </a:p>
          <a:p>
            <a:pPr eaLnBrk="1" hangingPunct="1">
              <a:spcBef>
                <a:spcPts val="13"/>
              </a:spcBef>
            </a:pPr>
            <a:endParaRPr lang="en-US" altLang="en-US" dirty="0">
              <a:latin typeface="Times New Roman" panose="02020603050405020304" pitchFamily="18" charset="0"/>
              <a:cs typeface="Times New Roman" panose="02020603050405020304" pitchFamily="18" charset="0"/>
            </a:endParaRPr>
          </a:p>
          <a:p>
            <a:pPr eaLnBrk="1" hangingPunct="1">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Internet Dependency</a:t>
            </a:r>
            <a:r>
              <a:rPr lang="en-US" altLang="en-US" dirty="0">
                <a:latin typeface="Times New Roman" panose="02020603050405020304" pitchFamily="18" charset="0"/>
                <a:cs typeface="Times New Roman" panose="02020603050405020304" pitchFamily="18" charset="0"/>
              </a:rPr>
              <a:t>:</a:t>
            </a:r>
          </a:p>
          <a:p>
            <a:pPr lvl="1" algn="just" eaLnBrk="1" hangingPunct="1">
              <a:spcBef>
                <a:spcPts val="625"/>
              </a:spcBef>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The system's performance and functionality are heavily dependent on an active</a:t>
            </a:r>
          </a:p>
          <a:p>
            <a:pPr eaLnBrk="1" hangingPunct="1">
              <a:lnSpc>
                <a:spcPct val="143000"/>
              </a:lnSpc>
              <a:spcBef>
                <a:spcPts val="13"/>
              </a:spcBef>
            </a:pPr>
            <a:r>
              <a:rPr lang="en-US" altLang="en-US" dirty="0">
                <a:latin typeface="Times New Roman" panose="02020603050405020304" pitchFamily="18" charset="0"/>
                <a:cs typeface="Times New Roman" panose="02020603050405020304" pitchFamily="18" charset="0"/>
              </a:rPr>
              <a:t>internet connection. In rural or remote areas where internet access is unreliable, the system may experience downtime or limited usability.</a:t>
            </a:r>
          </a:p>
          <a:p>
            <a:pPr eaLnBrk="1" hangingPunct="1">
              <a:spcBef>
                <a:spcPts val="638"/>
              </a:spcBef>
              <a:buFont typeface="Times New Roman" panose="02020603050405020304" pitchFamily="18" charset="0"/>
              <a:buAutoNum type="arabicPeriod" startAt="2"/>
            </a:pPr>
            <a:r>
              <a:rPr lang="en-US" altLang="en-US" b="1" dirty="0">
                <a:latin typeface="Times New Roman" panose="02020603050405020304" pitchFamily="18" charset="0"/>
                <a:cs typeface="Times New Roman" panose="02020603050405020304" pitchFamily="18" charset="0"/>
              </a:rPr>
              <a:t>Limited User Expertise</a:t>
            </a:r>
            <a:r>
              <a:rPr lang="en-US" altLang="en-US" dirty="0">
                <a:latin typeface="Times New Roman" panose="02020603050405020304" pitchFamily="18" charset="0"/>
                <a:cs typeface="Times New Roman" panose="02020603050405020304" pitchFamily="18" charset="0"/>
              </a:rPr>
              <a:t>:</a:t>
            </a:r>
          </a:p>
          <a:p>
            <a:pPr lvl="1" algn="just" eaLnBrk="1" hangingPunct="1">
              <a:lnSpc>
                <a:spcPct val="143000"/>
              </a:lnSpc>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Farmers  may  have  limited  experience  with  technology,  making  the  system’s user interface and features challenging for some users without proper training</a:t>
            </a:r>
          </a:p>
          <a:p>
            <a:pPr eaLnBrk="1" hangingPunct="1">
              <a:spcBef>
                <a:spcPts val="638"/>
              </a:spcBef>
            </a:pPr>
            <a:r>
              <a:rPr lang="en-US" altLang="en-US" dirty="0">
                <a:latin typeface="Times New Roman" panose="02020603050405020304" pitchFamily="18" charset="0"/>
                <a:cs typeface="Times New Roman" panose="02020603050405020304" pitchFamily="18" charset="0"/>
              </a:rPr>
              <a:t>or guidance.</a:t>
            </a:r>
          </a:p>
          <a:p>
            <a:pPr eaLnBrk="1" hangingPunct="1">
              <a:spcBef>
                <a:spcPts val="625"/>
              </a:spcBef>
              <a:buFont typeface="Times New Roman" panose="02020603050405020304" pitchFamily="18" charset="0"/>
              <a:buAutoNum type="arabicPeriod" startAt="3"/>
            </a:pPr>
            <a:r>
              <a:rPr lang="en-US" altLang="en-US" b="1" dirty="0">
                <a:latin typeface="Times New Roman" panose="02020603050405020304" pitchFamily="18" charset="0"/>
                <a:cs typeface="Times New Roman" panose="02020603050405020304" pitchFamily="18" charset="0"/>
              </a:rPr>
              <a:t>Data Security</a:t>
            </a:r>
            <a:r>
              <a:rPr lang="en-US" altLang="en-US" dirty="0">
                <a:latin typeface="Times New Roman" panose="02020603050405020304" pitchFamily="18" charset="0"/>
                <a:cs typeface="Times New Roman" panose="02020603050405020304" pitchFamily="18" charset="0"/>
              </a:rPr>
              <a:t>:</a:t>
            </a:r>
          </a:p>
          <a:p>
            <a:pPr lvl="1" algn="just" eaLnBrk="1" hangingPunct="1">
              <a:lnSpc>
                <a:spcPct val="144000"/>
              </a:lnSpc>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While  the  system  uses  PHP  and  MySQL,  there  is  an  inherent  risk  of  data security  breaches.  The  project  must  address  vulnerabilities  such  as  SQL injections, unauthorized access, and weak passwords.</a:t>
            </a:r>
          </a:p>
          <a:p>
            <a:pPr eaLnBrk="1" hangingPunct="1">
              <a:spcBef>
                <a:spcPts val="625"/>
              </a:spcBef>
              <a:buFont typeface="Times New Roman" panose="02020603050405020304" pitchFamily="18" charset="0"/>
              <a:buAutoNum type="arabicPeriod" startAt="3"/>
            </a:pPr>
            <a:r>
              <a:rPr lang="en-US" altLang="en-US" b="1" dirty="0">
                <a:latin typeface="Times New Roman" panose="02020603050405020304" pitchFamily="18" charset="0"/>
                <a:cs typeface="Times New Roman" panose="02020603050405020304" pitchFamily="18" charset="0"/>
              </a:rPr>
              <a:t>Device Compatibility</a:t>
            </a:r>
            <a:r>
              <a:rPr lang="en-US" altLang="en-US" dirty="0">
                <a:latin typeface="Times New Roman" panose="02020603050405020304" pitchFamily="18" charset="0"/>
                <a:cs typeface="Times New Roman" panose="02020603050405020304" pitchFamily="18" charset="0"/>
              </a:rPr>
              <a:t>:</a:t>
            </a:r>
          </a:p>
          <a:p>
            <a:pPr lvl="1" algn="just" eaLnBrk="1" hangingPunct="1">
              <a:lnSpc>
                <a:spcPct val="144000"/>
              </a:lnSpc>
              <a:buSzPct val="83000"/>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While  the  system  is  intended  to  be  mobile-responsive,  there  might  still  be compatibility issues with older devices or browsers, which could cause display or functionality problems.</a:t>
            </a:r>
          </a:p>
        </p:txBody>
      </p:sp>
    </p:spTree>
    <p:extLst>
      <p:ext uri="{BB962C8B-B14F-4D97-AF65-F5344CB8AC3E}">
        <p14:creationId xmlns:p14="http://schemas.microsoft.com/office/powerpoint/2010/main" val="108863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C8A4A-4E6A-BFAF-7129-82044DF919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E0759C-4829-8E70-8566-0E75B1B42C98}"/>
              </a:ext>
            </a:extLst>
          </p:cNvPr>
          <p:cNvSpPr txBox="1"/>
          <p:nvPr/>
        </p:nvSpPr>
        <p:spPr>
          <a:xfrm>
            <a:off x="1597794" y="522791"/>
            <a:ext cx="10594206" cy="5947782"/>
          </a:xfrm>
          <a:prstGeom prst="rect">
            <a:avLst/>
          </a:prstGeom>
          <a:noFill/>
        </p:spPr>
        <p:txBody>
          <a:bodyPr wrap="square">
            <a:spAutoFit/>
          </a:bodyPr>
          <a:lstStyle/>
          <a:p>
            <a:pPr eaLnBrk="1" hangingPunct="1">
              <a:spcBef>
                <a:spcPts val="625"/>
              </a:spcBef>
            </a:pPr>
            <a:r>
              <a:rPr lang="en-US" altLang="en-US" sz="1600" b="1" dirty="0">
                <a:latin typeface="Times New Roman" panose="02020603050405020304" pitchFamily="18" charset="0"/>
                <a:cs typeface="Times New Roman" panose="02020603050405020304" pitchFamily="18" charset="0"/>
              </a:rPr>
              <a:t>5.Manual Data Entry</a:t>
            </a:r>
            <a:r>
              <a:rPr lang="en-US" altLang="en-US" sz="1600" dirty="0">
                <a:latin typeface="Times New Roman" panose="02020603050405020304" pitchFamily="18" charset="0"/>
                <a:cs typeface="Times New Roman" panose="02020603050405020304" pitchFamily="18" charset="0"/>
              </a:rPr>
              <a:t>:</a:t>
            </a:r>
          </a:p>
          <a:p>
            <a:pPr>
              <a:spcBef>
                <a:spcPts val="625"/>
              </a:spcBef>
            </a:pPr>
            <a:r>
              <a:rPr lang="en-US" altLang="en-US" sz="1600" dirty="0">
                <a:latin typeface="Courier New" panose="02070309020205020404" pitchFamily="49" charset="0"/>
                <a:cs typeface="Courier New" panose="02070309020205020404" pitchFamily="49" charset="0"/>
              </a:rPr>
              <a:t>o  </a:t>
            </a:r>
            <a:r>
              <a:rPr lang="en-US" altLang="en-US" sz="1600" dirty="0">
                <a:latin typeface="Times New Roman" panose="02020603050405020304" pitchFamily="18" charset="0"/>
                <a:cs typeface="Times New Roman" panose="02020603050405020304" pitchFamily="18" charset="0"/>
              </a:rPr>
              <a:t>The system  relies  on  manual  data  entry  for many  aspects  (e.g.,  crop  growth stages, livestock health, inventory updates). Errors in data entry could lead to inaccurate reports or decision-making.</a:t>
            </a:r>
          </a:p>
          <a:p>
            <a:pPr eaLnBrk="1" hangingPunct="1">
              <a:buFont typeface="Times New Roman" panose="02020603050405020304" pitchFamily="18" charset="0"/>
              <a:buAutoNum type="arabicPeriod" startAt="6"/>
            </a:pPr>
            <a:r>
              <a:rPr lang="en-US" altLang="en-US" sz="1600" b="1" dirty="0">
                <a:latin typeface="Times New Roman" panose="02020603050405020304" pitchFamily="18" charset="0"/>
                <a:cs typeface="Times New Roman" panose="02020603050405020304" pitchFamily="18" charset="0"/>
              </a:rPr>
              <a:t>Performance Limitations</a:t>
            </a:r>
            <a:r>
              <a:rPr lang="en-US" altLang="en-US" sz="1600" dirty="0">
                <a:latin typeface="Times New Roman" panose="02020603050405020304" pitchFamily="18" charset="0"/>
                <a:cs typeface="Times New Roman" panose="02020603050405020304" pitchFamily="18" charset="0"/>
              </a:rPr>
              <a:t>:</a:t>
            </a:r>
          </a:p>
          <a:p>
            <a:pPr lvl="1" algn="just" eaLnBrk="1" hangingPunct="1">
              <a:lnSpc>
                <a:spcPct val="144000"/>
              </a:lnSpc>
              <a:buSzPct val="83000"/>
              <a:buFont typeface="Courier New" panose="02070309020205020404" pitchFamily="49" charset="0"/>
              <a:buChar char="o"/>
            </a:pPr>
            <a:r>
              <a:rPr lang="en-US" altLang="en-US" sz="1600" dirty="0">
                <a:latin typeface="Times New Roman" panose="02020603050405020304" pitchFamily="18" charset="0"/>
                <a:cs typeface="Times New Roman" panose="02020603050405020304" pitchFamily="18" charset="0"/>
              </a:rPr>
              <a:t>If the agricultural system expands beyond the original scope (e.g., multiple large farms  with  massive  datasets),  performance  could  be  affected.  Optimizing queries and database management will be a critical concern.</a:t>
            </a:r>
          </a:p>
          <a:p>
            <a:pPr eaLnBrk="1" hangingPunct="1">
              <a:spcBef>
                <a:spcPts val="625"/>
              </a:spcBef>
              <a:buFont typeface="Times New Roman" panose="02020603050405020304" pitchFamily="18" charset="0"/>
              <a:buAutoNum type="arabicPeriod" startAt="6"/>
            </a:pPr>
            <a:r>
              <a:rPr lang="en-US" altLang="en-US" sz="1600" b="1" dirty="0">
                <a:latin typeface="Times New Roman" panose="02020603050405020304" pitchFamily="18" charset="0"/>
                <a:cs typeface="Times New Roman" panose="02020603050405020304" pitchFamily="18" charset="0"/>
              </a:rPr>
              <a:t>Customization Requirements</a:t>
            </a:r>
            <a:r>
              <a:rPr lang="en-US" altLang="en-US" sz="1600" dirty="0">
                <a:latin typeface="Times New Roman" panose="02020603050405020304" pitchFamily="18" charset="0"/>
                <a:cs typeface="Times New Roman" panose="02020603050405020304" pitchFamily="18" charset="0"/>
              </a:rPr>
              <a:t>:</a:t>
            </a:r>
          </a:p>
          <a:p>
            <a:pPr lvl="1" algn="just" eaLnBrk="1" hangingPunct="1">
              <a:lnSpc>
                <a:spcPct val="144000"/>
              </a:lnSpc>
              <a:buSzPct val="83000"/>
              <a:buFont typeface="Courier New" panose="02070309020205020404" pitchFamily="49" charset="0"/>
              <a:buChar char="o"/>
            </a:pPr>
            <a:r>
              <a:rPr lang="en-US" altLang="en-US" sz="1600" dirty="0">
                <a:latin typeface="Times New Roman" panose="02020603050405020304" pitchFamily="18" charset="0"/>
                <a:cs typeface="Times New Roman" panose="02020603050405020304" pitchFamily="18" charset="0"/>
              </a:rPr>
              <a:t>The system may need customization to accommodate various local regulations, different farming practices, or specific features not part of the default package, which may require additional development resources.</a:t>
            </a:r>
          </a:p>
          <a:p>
            <a:pPr eaLnBrk="1" hangingPunct="1">
              <a:spcBef>
                <a:spcPts val="625"/>
              </a:spcBef>
              <a:buFont typeface="Times New Roman" panose="02020603050405020304" pitchFamily="18" charset="0"/>
              <a:buAutoNum type="arabicPeriod" startAt="6"/>
            </a:pPr>
            <a:r>
              <a:rPr lang="en-US" altLang="en-US" sz="1600" b="1" dirty="0">
                <a:latin typeface="Times New Roman" panose="02020603050405020304" pitchFamily="18" charset="0"/>
                <a:cs typeface="Times New Roman" panose="02020603050405020304" pitchFamily="18" charset="0"/>
              </a:rPr>
              <a:t>Database Size</a:t>
            </a:r>
            <a:r>
              <a:rPr lang="en-US" altLang="en-US" sz="1600" dirty="0">
                <a:latin typeface="Times New Roman" panose="02020603050405020304" pitchFamily="18" charset="0"/>
                <a:cs typeface="Times New Roman" panose="02020603050405020304" pitchFamily="18" charset="0"/>
              </a:rPr>
              <a:t>:</a:t>
            </a:r>
          </a:p>
          <a:p>
            <a:pPr lvl="1" algn="just" eaLnBrk="1" hangingPunct="1">
              <a:lnSpc>
                <a:spcPct val="144000"/>
              </a:lnSpc>
              <a:buSzPct val="83000"/>
              <a:buFont typeface="Courier New" panose="02070309020205020404" pitchFamily="49" charset="0"/>
              <a:buChar char="o"/>
            </a:pPr>
            <a:r>
              <a:rPr lang="en-US" altLang="en-US" sz="1600" dirty="0">
                <a:latin typeface="Times New Roman" panose="02020603050405020304" pitchFamily="18" charset="0"/>
                <a:cs typeface="Times New Roman" panose="02020603050405020304" pitchFamily="18" charset="0"/>
              </a:rPr>
              <a:t>The MySQL database is likely to grow rapidly with the accumulation of data. As the system scales, performance issues such as slow queries and data retrieval times may arise without proper database optimization.</a:t>
            </a:r>
          </a:p>
          <a:p>
            <a:pPr eaLnBrk="1" hangingPunct="1">
              <a:spcBef>
                <a:spcPts val="625"/>
              </a:spcBef>
              <a:buFont typeface="Times New Roman" panose="02020603050405020304" pitchFamily="18" charset="0"/>
              <a:buAutoNum type="arabicPeriod" startAt="6"/>
            </a:pPr>
            <a:r>
              <a:rPr lang="en-US" altLang="en-US" sz="1600" b="1" dirty="0">
                <a:latin typeface="Times New Roman" panose="02020603050405020304" pitchFamily="18" charset="0"/>
                <a:cs typeface="Times New Roman" panose="02020603050405020304" pitchFamily="18" charset="0"/>
              </a:rPr>
              <a:t>Compliance with Regulations</a:t>
            </a:r>
            <a:r>
              <a:rPr lang="en-US" altLang="en-US" sz="1600" dirty="0">
                <a:latin typeface="Times New Roman" panose="02020603050405020304" pitchFamily="18" charset="0"/>
                <a:cs typeface="Times New Roman" panose="02020603050405020304" pitchFamily="18" charset="0"/>
              </a:rPr>
              <a:t>:</a:t>
            </a:r>
          </a:p>
          <a:p>
            <a:pPr lvl="1" algn="just" eaLnBrk="1" hangingPunct="1">
              <a:lnSpc>
                <a:spcPct val="144000"/>
              </a:lnSpc>
              <a:buSzPct val="83000"/>
              <a:buFont typeface="Courier New" panose="02070309020205020404" pitchFamily="49" charset="0"/>
              <a:buChar char="o"/>
            </a:pPr>
            <a:r>
              <a:rPr lang="en-US" altLang="en-US" sz="1600" dirty="0">
                <a:latin typeface="Times New Roman" panose="02020603050405020304" pitchFamily="18" charset="0"/>
                <a:cs typeface="Times New Roman" panose="02020603050405020304" pitchFamily="18" charset="0"/>
              </a:rPr>
              <a:t>The system needs to comply with local agricultural and data protection laws. These regulations may vary from region to region, potentially limiting certain features or requiring additional legal checks.</a:t>
            </a:r>
          </a:p>
          <a:p>
            <a:pPr eaLnBrk="1" hangingPunct="1">
              <a:spcBef>
                <a:spcPts val="625"/>
              </a:spcBef>
              <a:buFont typeface="Times New Roman" panose="02020603050405020304" pitchFamily="18" charset="0"/>
              <a:buAutoNum type="arabicPeriod" startAt="6"/>
            </a:pPr>
            <a:r>
              <a:rPr lang="en-US" altLang="en-US" sz="1600" b="1" dirty="0">
                <a:latin typeface="Times New Roman" panose="02020603050405020304" pitchFamily="18" charset="0"/>
                <a:cs typeface="Times New Roman" panose="02020603050405020304" pitchFamily="18" charset="0"/>
              </a:rPr>
              <a:t>Dependency on External Data Sources</a:t>
            </a:r>
            <a:r>
              <a:rPr lang="en-US" altLang="en-US" sz="1600" dirty="0">
                <a:latin typeface="Times New Roman" panose="02020603050405020304" pitchFamily="18" charset="0"/>
                <a:cs typeface="Times New Roman" panose="02020603050405020304" pitchFamily="18" charset="0"/>
              </a:rPr>
              <a:t>:</a:t>
            </a:r>
          </a:p>
          <a:p>
            <a:pPr lvl="1" algn="just" eaLnBrk="1" hangingPunct="1">
              <a:lnSpc>
                <a:spcPct val="143000"/>
              </a:lnSpc>
              <a:spcBef>
                <a:spcPts val="13"/>
              </a:spcBef>
              <a:buSzPct val="83000"/>
              <a:buFont typeface="Courier New" panose="02070309020205020404" pitchFamily="49" charset="0"/>
              <a:buChar char="o"/>
            </a:pPr>
            <a:r>
              <a:rPr lang="en-US" altLang="en-US" sz="1600" dirty="0">
                <a:latin typeface="Times New Roman" panose="02020603050405020304" pitchFamily="18" charset="0"/>
                <a:cs typeface="Times New Roman" panose="02020603050405020304" pitchFamily="18" charset="0"/>
              </a:rPr>
              <a:t>If the system uses external sources for data such as weather forecasts or market prices, the availability and accuracy of these data sources are outside the control of the project, and any disruptions could impact functionality</a:t>
            </a:r>
          </a:p>
        </p:txBody>
      </p:sp>
    </p:spTree>
    <p:extLst>
      <p:ext uri="{BB962C8B-B14F-4D97-AF65-F5344CB8AC3E}">
        <p14:creationId xmlns:p14="http://schemas.microsoft.com/office/powerpoint/2010/main" val="143240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FFA74-8FEA-2705-7C1A-4131621BE22B}"/>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60A45C2-00FD-DC60-3839-E003AA0274A8}"/>
              </a:ext>
            </a:extLst>
          </p:cNvPr>
          <p:cNvGrpSpPr/>
          <p:nvPr/>
        </p:nvGrpSpPr>
        <p:grpSpPr>
          <a:xfrm>
            <a:off x="1978592" y="684772"/>
            <a:ext cx="9680008" cy="655200"/>
            <a:chOff x="0" y="0"/>
            <a:chExt cx="5970588" cy="655200"/>
          </a:xfrm>
        </p:grpSpPr>
        <p:sp>
          <p:nvSpPr>
            <p:cNvPr id="3" name="Rectangle: Rounded Corners 2">
              <a:extLst>
                <a:ext uri="{FF2B5EF4-FFF2-40B4-BE49-F238E27FC236}">
                  <a16:creationId xmlns:a16="http://schemas.microsoft.com/office/drawing/2014/main" id="{05473B03-9157-7DBA-7AEE-F29BB219C725}"/>
                </a:ext>
              </a:extLst>
            </p:cNvPr>
            <p:cNvSpPr/>
            <p:nvPr/>
          </p:nvSpPr>
          <p:spPr>
            <a:xfrm>
              <a:off x="0" y="0"/>
              <a:ext cx="5970588" cy="65520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7DC20BB5-722C-80B5-415D-4A30D2957743}"/>
                </a:ext>
              </a:extLst>
            </p:cNvPr>
            <p:cNvSpPr txBox="1"/>
            <p:nvPr/>
          </p:nvSpPr>
          <p:spPr>
            <a:xfrm>
              <a:off x="31984" y="31984"/>
              <a:ext cx="5906620" cy="591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1.7 Advantage </a:t>
              </a:r>
              <a:endParaRPr lang="en-IN" sz="2400" b="0" kern="1200" dirty="0"/>
            </a:p>
          </p:txBody>
        </p:sp>
      </p:grpSp>
      <p:sp>
        <p:nvSpPr>
          <p:cNvPr id="11" name="TextBox 3">
            <a:extLst>
              <a:ext uri="{FF2B5EF4-FFF2-40B4-BE49-F238E27FC236}">
                <a16:creationId xmlns:a16="http://schemas.microsoft.com/office/drawing/2014/main" id="{F63AD468-778E-D174-AA4C-12BF5480F532}"/>
              </a:ext>
            </a:extLst>
          </p:cNvPr>
          <p:cNvSpPr txBox="1">
            <a:spLocks noChangeArrowheads="1"/>
          </p:cNvSpPr>
          <p:nvPr/>
        </p:nvSpPr>
        <p:spPr bwMode="auto">
          <a:xfrm>
            <a:off x="1057727" y="1303063"/>
            <a:ext cx="7653135" cy="304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lvl="2" eaLnBrk="1" hangingPunct="1">
              <a:lnSpc>
                <a:spcPct val="150000"/>
              </a:lnSpc>
              <a:spcBef>
                <a:spcPts val="80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 Improved  Efficiency</a:t>
            </a:r>
            <a:r>
              <a:rPr lang="en-US" altLang="en-US" dirty="0">
                <a:latin typeface="Times New Roman" panose="02020603050405020304" pitchFamily="18" charset="0"/>
                <a:cs typeface="Times New Roman" panose="02020603050405020304" pitchFamily="18" charset="0"/>
              </a:rPr>
              <a:t>: </a:t>
            </a:r>
          </a:p>
          <a:p>
            <a:pPr lvl="2" eaLnBrk="1" hangingPunct="1">
              <a:lnSpc>
                <a:spcPct val="150000"/>
              </a:lnSpc>
              <a:spcBef>
                <a:spcPts val="80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Real-Time   Data   Access </a:t>
            </a:r>
          </a:p>
          <a:p>
            <a:pPr lvl="2" eaLnBrk="1" hangingPunct="1">
              <a:lnSpc>
                <a:spcPct val="150000"/>
              </a:lnSpc>
              <a:spcBef>
                <a:spcPts val="80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Better Data Management</a:t>
            </a:r>
          </a:p>
          <a:p>
            <a:pPr lvl="2" eaLnBrk="1" hangingPunct="1">
              <a:lnSpc>
                <a:spcPct val="150000"/>
              </a:lnSpc>
              <a:spcBef>
                <a:spcPts val="80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User-Friendly Interface</a:t>
            </a:r>
          </a:p>
          <a:p>
            <a:pPr lvl="2" eaLnBrk="1" hangingPunct="1">
              <a:lnSpc>
                <a:spcPct val="150000"/>
              </a:lnSpc>
              <a:spcBef>
                <a:spcPts val="80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Cost-Effective</a:t>
            </a:r>
            <a:r>
              <a:rPr lang="en-US" altLang="en-US" dirty="0">
                <a:latin typeface="Times New Roman" panose="02020603050405020304" pitchFamily="18" charset="0"/>
                <a:cs typeface="Times New Roman" panose="02020603050405020304" pitchFamily="18" charset="0"/>
              </a:rPr>
              <a:t>:</a:t>
            </a:r>
            <a:endParaRPr lang="en-US" altLang="en-US" b="1" dirty="0">
              <a:latin typeface="Times New Roman" panose="02020603050405020304" pitchFamily="18" charset="0"/>
              <a:cs typeface="Times New Roman" panose="02020603050405020304" pitchFamily="18" charset="0"/>
            </a:endParaRPr>
          </a:p>
          <a:p>
            <a:pPr lvl="2" eaLnBrk="1" hangingPunct="1">
              <a:lnSpc>
                <a:spcPct val="150000"/>
              </a:lnSpc>
              <a:spcBef>
                <a:spcPts val="800"/>
              </a:spcBef>
              <a:buFont typeface="Times New Roman" panose="02020603050405020304" pitchFamily="18" charset="0"/>
              <a:buAutoNum type="arabicPeriod"/>
            </a:pPr>
            <a:r>
              <a:rPr lang="en-US" altLang="en-US" b="1" dirty="0">
                <a:latin typeface="Times New Roman" panose="02020603050405020304" pitchFamily="18" charset="0"/>
                <a:cs typeface="Times New Roman" panose="02020603050405020304" pitchFamily="18" charset="0"/>
              </a:rPr>
              <a:t>Scalability</a:t>
            </a:r>
            <a:r>
              <a:rPr lang="en-US" altLang="en-US" dirty="0">
                <a:latin typeface="Times New Roman" panose="02020603050405020304" pitchFamily="18" charset="0"/>
                <a:cs typeface="Times New Roman" panose="02020603050405020304" pitchFamily="18" charset="0"/>
              </a:rPr>
              <a:t>:</a:t>
            </a:r>
            <a:endParaRPr lang="en-US"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78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E94B3-2B0C-ADC3-F58E-05DA343F4E1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1CABEF5-C1E2-47E4-460B-9DF9714871B8}"/>
              </a:ext>
            </a:extLst>
          </p:cNvPr>
          <p:cNvGrpSpPr/>
          <p:nvPr/>
        </p:nvGrpSpPr>
        <p:grpSpPr>
          <a:xfrm>
            <a:off x="1978592" y="607552"/>
            <a:ext cx="9576298" cy="711360"/>
            <a:chOff x="0" y="15648"/>
            <a:chExt cx="5867397" cy="711360"/>
          </a:xfrm>
          <a:solidFill>
            <a:schemeClr val="tx2"/>
          </a:solidFill>
        </p:grpSpPr>
        <p:sp>
          <p:nvSpPr>
            <p:cNvPr id="3" name="Rectangle: Rounded Corners 2">
              <a:extLst>
                <a:ext uri="{FF2B5EF4-FFF2-40B4-BE49-F238E27FC236}">
                  <a16:creationId xmlns:a16="http://schemas.microsoft.com/office/drawing/2014/main" id="{23568158-53B5-A0F5-06C4-F5D5D1C31F81}"/>
                </a:ext>
              </a:extLst>
            </p:cNvPr>
            <p:cNvSpPr/>
            <p:nvPr/>
          </p:nvSpPr>
          <p:spPr>
            <a:xfrm>
              <a:off x="0" y="15648"/>
              <a:ext cx="5867397" cy="711360"/>
            </a:xfrm>
            <a:prstGeom prst="roundRect">
              <a:avLst/>
            </a:prstGeom>
            <a:grp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C4C32AFF-D466-E4B5-A68C-A0D4214CFC79}"/>
                </a:ext>
              </a:extLst>
            </p:cNvPr>
            <p:cNvSpPr txBox="1"/>
            <p:nvPr/>
          </p:nvSpPr>
          <p:spPr>
            <a:xfrm>
              <a:off x="34726" y="50374"/>
              <a:ext cx="5797945" cy="6419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1.7 Limitations:</a:t>
              </a:r>
              <a:endParaRPr lang="en-IN" sz="2400" b="0" kern="12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72360185-F5AA-32CE-B6BF-5C8378C1F203}"/>
              </a:ext>
            </a:extLst>
          </p:cNvPr>
          <p:cNvSpPr txBox="1"/>
          <p:nvPr/>
        </p:nvSpPr>
        <p:spPr>
          <a:xfrm>
            <a:off x="1978592" y="1600820"/>
            <a:ext cx="6097604" cy="1754326"/>
          </a:xfrm>
          <a:prstGeom prst="rect">
            <a:avLst/>
          </a:prstGeom>
          <a:noFill/>
          <a:ln>
            <a:noFill/>
          </a:ln>
        </p:spPr>
        <p:txBody>
          <a:bodyPr wrap="square">
            <a:spAutoFit/>
          </a:bodyPr>
          <a:lstStyle/>
          <a:p>
            <a:pPr marL="612000" lvl="1"/>
            <a:r>
              <a:rPr lang="en-US" altLang="en-US" b="1" dirty="0">
                <a:latin typeface="Times New Roman" panose="02020603050405020304" pitchFamily="18" charset="0"/>
                <a:cs typeface="Times New Roman" panose="02020603050405020304" pitchFamily="18" charset="0"/>
              </a:rPr>
              <a:t>1.Internet Dependency</a:t>
            </a:r>
          </a:p>
          <a:p>
            <a:pPr marL="612000" lvl="1"/>
            <a:r>
              <a:rPr lang="en-US" b="1" dirty="0">
                <a:latin typeface="Times New Roman" panose="02020603050405020304" pitchFamily="18" charset="0"/>
                <a:cs typeface="Times New Roman" panose="02020603050405020304" pitchFamily="18" charset="0"/>
              </a:rPr>
              <a:t>2.</a:t>
            </a:r>
            <a:r>
              <a:rPr lang="en-US" altLang="en-US" b="1" dirty="0">
                <a:latin typeface="Times New Roman" panose="02020603050405020304" pitchFamily="18" charset="0"/>
                <a:cs typeface="Times New Roman" panose="02020603050405020304" pitchFamily="18" charset="0"/>
              </a:rPr>
              <a:t> Initial Setup Cost</a:t>
            </a:r>
          </a:p>
          <a:p>
            <a:pPr marL="612000" lvl="1"/>
            <a:r>
              <a:rPr lang="en-US" b="1" dirty="0">
                <a:latin typeface="Times New Roman" panose="02020603050405020304" pitchFamily="18" charset="0"/>
                <a:cs typeface="Times New Roman" panose="02020603050405020304" pitchFamily="18" charset="0"/>
              </a:rPr>
              <a:t>3.</a:t>
            </a:r>
            <a:r>
              <a:rPr lang="en-US" altLang="en-US" b="1" dirty="0">
                <a:latin typeface="Times New Roman" panose="02020603050405020304" pitchFamily="18" charset="0"/>
                <a:cs typeface="Times New Roman" panose="02020603050405020304" pitchFamily="18" charset="0"/>
              </a:rPr>
              <a:t> Technical Knowledge Requirement</a:t>
            </a:r>
          </a:p>
          <a:p>
            <a:pPr marL="612000" lvl="1"/>
            <a:r>
              <a:rPr lang="en-US" b="1" dirty="0">
                <a:latin typeface="Times New Roman" panose="02020603050405020304" pitchFamily="18" charset="0"/>
                <a:cs typeface="Times New Roman" panose="02020603050405020304" pitchFamily="18" charset="0"/>
              </a:rPr>
              <a:t>4.</a:t>
            </a:r>
            <a:r>
              <a:rPr lang="en-US" altLang="en-US" b="1" dirty="0">
                <a:latin typeface="Times New Roman" panose="02020603050405020304" pitchFamily="18" charset="0"/>
                <a:cs typeface="Times New Roman" panose="02020603050405020304" pitchFamily="18" charset="0"/>
              </a:rPr>
              <a:t> Data Security Risks</a:t>
            </a:r>
          </a:p>
          <a:p>
            <a:pPr marL="612000" lvl="1"/>
            <a:r>
              <a:rPr lang="en-US" b="1" dirty="0">
                <a:latin typeface="Times New Roman" panose="02020603050405020304" pitchFamily="18" charset="0"/>
                <a:cs typeface="Times New Roman" panose="02020603050405020304" pitchFamily="18" charset="0"/>
              </a:rPr>
              <a:t>5.</a:t>
            </a:r>
            <a:r>
              <a:rPr lang="en-US" altLang="en-US" b="1" dirty="0">
                <a:latin typeface="Times New Roman" panose="02020603050405020304" pitchFamily="18" charset="0"/>
                <a:cs typeface="Times New Roman" panose="02020603050405020304" pitchFamily="18" charset="0"/>
              </a:rPr>
              <a:t> Hardware Limitations</a:t>
            </a:r>
          </a:p>
          <a:p>
            <a:pPr marL="612000" lvl="1"/>
            <a:r>
              <a:rPr lang="en-US" altLang="en-US" b="1" dirty="0">
                <a:latin typeface="Times New Roman" panose="02020603050405020304" pitchFamily="18" charset="0"/>
                <a:cs typeface="Times New Roman" panose="02020603050405020304" pitchFamily="18" charset="0"/>
              </a:rPr>
              <a:t>6.Dependency on Software Updates</a:t>
            </a:r>
            <a:endParaRPr lang="en-IN" dirty="0"/>
          </a:p>
        </p:txBody>
      </p:sp>
    </p:spTree>
    <p:extLst>
      <p:ext uri="{BB962C8B-B14F-4D97-AF65-F5344CB8AC3E}">
        <p14:creationId xmlns:p14="http://schemas.microsoft.com/office/powerpoint/2010/main" val="98318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1C7916D-39BA-58A4-5D69-B7AB44C13228}"/>
              </a:ext>
            </a:extLst>
          </p:cNvPr>
          <p:cNvGraphicFramePr/>
          <p:nvPr>
            <p:extLst>
              <p:ext uri="{D42A27DB-BD31-4B8C-83A1-F6EECF244321}">
                <p14:modId xmlns:p14="http://schemas.microsoft.com/office/powerpoint/2010/main" val="1623279261"/>
              </p:ext>
            </p:extLst>
          </p:nvPr>
        </p:nvGraphicFramePr>
        <p:xfrm>
          <a:off x="2103120" y="595897"/>
          <a:ext cx="9519920" cy="82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54A6BC7-E743-174A-F440-90DEDF85C064}"/>
              </a:ext>
            </a:extLst>
          </p:cNvPr>
          <p:cNvSpPr txBox="1"/>
          <p:nvPr/>
        </p:nvSpPr>
        <p:spPr>
          <a:xfrm>
            <a:off x="2225040" y="1519808"/>
            <a:ext cx="9398000" cy="5110438"/>
          </a:xfrm>
          <a:prstGeom prst="rect">
            <a:avLst/>
          </a:prstGeom>
          <a:noFill/>
        </p:spPr>
        <p:txBody>
          <a:bodyPr wrap="square">
            <a:spAutoFit/>
          </a:bodyPr>
          <a:lstStyle/>
          <a:p>
            <a:pPr algn="just" eaLnBrk="1" hangingPunct="1">
              <a:lnSpc>
                <a:spcPct val="144000"/>
              </a:lnSpc>
              <a:spcBef>
                <a:spcPts val="1025"/>
              </a:spcBef>
            </a:pPr>
            <a:r>
              <a:rPr lang="en-US" altLang="en-US" sz="1800" dirty="0">
                <a:latin typeface="Times New Roman" panose="02020603050405020304" pitchFamily="18" charset="0"/>
                <a:cs typeface="Times New Roman" panose="02020603050405020304" pitchFamily="18" charset="0"/>
              </a:rPr>
              <a:t>In  the  current  scenario,  most  agricultural  activities  are  managed  using  traditional,  manual methods. Farmers and agricultural businesses rely heavily on paper-based records, which are prone  to  damage,  loss,  and  human  error.  Operations  such  as  crop  management,  inventory tracking,  irrigation  scheduling,  and  financial  record-keeping  often  lack  centralization  and proper   documentation.  This   leads   to   inefficiencies,   mismanagement   of   resources,   and challenges in monitoring overall productivity.</a:t>
            </a:r>
          </a:p>
          <a:p>
            <a:pPr eaLnBrk="1" hangingPunct="1">
              <a:spcBef>
                <a:spcPts val="13"/>
              </a:spcBef>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44000"/>
              </a:lnSpc>
            </a:pPr>
            <a:r>
              <a:rPr lang="en-US" altLang="en-US" sz="1800" dirty="0">
                <a:latin typeface="Times New Roman" panose="02020603050405020304" pitchFamily="18" charset="0"/>
                <a:cs typeface="Times New Roman" panose="02020603050405020304" pitchFamily="18" charset="0"/>
              </a:rPr>
              <a:t>Additionally, the absence of a digital system makes it difficult to integrate real-time weather updates, market prices, and crop yield predictions into decision-making. Farmers often face challenges in accessing data or making informed decisions based on trends, as the existing systems  do  not  support  automated  analysis  or  reporting.  Communication between  different stakeholders, such as suppliers, distributors, and </a:t>
            </a:r>
            <a:r>
              <a:rPr lang="en-US" altLang="en-US" sz="1800" dirty="0" err="1">
                <a:latin typeface="Times New Roman" panose="02020603050405020304" pitchFamily="18" charset="0"/>
                <a:cs typeface="Times New Roman" panose="02020603050405020304" pitchFamily="18" charset="0"/>
              </a:rPr>
              <a:t>labourers</a:t>
            </a:r>
            <a:r>
              <a:rPr lang="en-US" altLang="en-US" sz="1800" dirty="0">
                <a:latin typeface="Times New Roman" panose="02020603050405020304" pitchFamily="18" charset="0"/>
                <a:cs typeface="Times New Roman" panose="02020603050405020304" pitchFamily="18" charset="0"/>
              </a:rPr>
              <a:t>, is fragmented, leading to delays and reduced operational efficiency.</a:t>
            </a:r>
          </a:p>
        </p:txBody>
      </p:sp>
    </p:spTree>
    <p:extLst>
      <p:ext uri="{BB962C8B-B14F-4D97-AF65-F5344CB8AC3E}">
        <p14:creationId xmlns:p14="http://schemas.microsoft.com/office/powerpoint/2010/main" val="352846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41E5E-D826-34A7-E608-419ED31963CB}"/>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AE1303D-14F3-D05A-8B07-499AAA46681D}"/>
              </a:ext>
            </a:extLst>
          </p:cNvPr>
          <p:cNvGrpSpPr/>
          <p:nvPr/>
        </p:nvGrpSpPr>
        <p:grpSpPr>
          <a:xfrm>
            <a:off x="1680129" y="525722"/>
            <a:ext cx="9829561" cy="710125"/>
            <a:chOff x="-78254" y="-54759"/>
            <a:chExt cx="6147286" cy="636480"/>
          </a:xfrm>
        </p:grpSpPr>
        <p:sp>
          <p:nvSpPr>
            <p:cNvPr id="3" name="Rectangle: Rounded Corners 2">
              <a:extLst>
                <a:ext uri="{FF2B5EF4-FFF2-40B4-BE49-F238E27FC236}">
                  <a16:creationId xmlns:a16="http://schemas.microsoft.com/office/drawing/2014/main" id="{CE751921-76A4-F1FD-2E77-DB2F8A32E21D}"/>
                </a:ext>
              </a:extLst>
            </p:cNvPr>
            <p:cNvSpPr/>
            <p:nvPr/>
          </p:nvSpPr>
          <p:spPr>
            <a:xfrm>
              <a:off x="-78254" y="-54759"/>
              <a:ext cx="6121312" cy="6364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FF0DE0A9-5E00-071B-A71C-B2BF162F3882}"/>
                </a:ext>
              </a:extLst>
            </p:cNvPr>
            <p:cNvSpPr txBox="1"/>
            <p:nvPr/>
          </p:nvSpPr>
          <p:spPr>
            <a:xfrm>
              <a:off x="9860" y="-44087"/>
              <a:ext cx="6059172" cy="5743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2 .Requirement Determination and </a:t>
              </a:r>
              <a:r>
                <a:rPr lang="en-IN" sz="2000" b="1" kern="1200" dirty="0" err="1"/>
                <a:t>Analysi</a:t>
              </a:r>
              <a:endParaRPr lang="en-IN" sz="2000" kern="1200" dirty="0"/>
            </a:p>
          </p:txBody>
        </p:sp>
      </p:grpSp>
      <p:grpSp>
        <p:nvGrpSpPr>
          <p:cNvPr id="6" name="Group 5">
            <a:extLst>
              <a:ext uri="{FF2B5EF4-FFF2-40B4-BE49-F238E27FC236}">
                <a16:creationId xmlns:a16="http://schemas.microsoft.com/office/drawing/2014/main" id="{AF7234E8-F845-18F9-9393-546B2355AE29}"/>
              </a:ext>
            </a:extLst>
          </p:cNvPr>
          <p:cNvGrpSpPr/>
          <p:nvPr/>
        </p:nvGrpSpPr>
        <p:grpSpPr>
          <a:xfrm>
            <a:off x="1680129" y="1318534"/>
            <a:ext cx="4458485" cy="322965"/>
            <a:chOff x="81677" y="0"/>
            <a:chExt cx="4458485" cy="322965"/>
          </a:xfrm>
        </p:grpSpPr>
        <p:sp>
          <p:nvSpPr>
            <p:cNvPr id="7" name="Rectangle: Rounded Corners 6">
              <a:extLst>
                <a:ext uri="{FF2B5EF4-FFF2-40B4-BE49-F238E27FC236}">
                  <a16:creationId xmlns:a16="http://schemas.microsoft.com/office/drawing/2014/main" id="{FD85C7FE-323C-4AE3-A8E1-ACD462820676}"/>
                </a:ext>
              </a:extLst>
            </p:cNvPr>
            <p:cNvSpPr/>
            <p:nvPr/>
          </p:nvSpPr>
          <p:spPr>
            <a:xfrm>
              <a:off x="81677" y="0"/>
              <a:ext cx="4458485" cy="32296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E8E9F694-4CF3-0797-F7E4-C2B6D10654F2}"/>
                </a:ext>
              </a:extLst>
            </p:cNvPr>
            <p:cNvSpPr txBox="1"/>
            <p:nvPr/>
          </p:nvSpPr>
          <p:spPr>
            <a:xfrm>
              <a:off x="97443" y="15766"/>
              <a:ext cx="4426953" cy="291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2.1 Requirement Determination</a:t>
              </a:r>
              <a:endParaRPr lang="en-IN" sz="1400" kern="1200" dirty="0"/>
            </a:p>
          </p:txBody>
        </p:sp>
      </p:grpSp>
      <p:sp>
        <p:nvSpPr>
          <p:cNvPr id="10" name="TextBox 9">
            <a:extLst>
              <a:ext uri="{FF2B5EF4-FFF2-40B4-BE49-F238E27FC236}">
                <a16:creationId xmlns:a16="http://schemas.microsoft.com/office/drawing/2014/main" id="{21B28969-AC22-1829-C929-E11F21E4C87A}"/>
              </a:ext>
            </a:extLst>
          </p:cNvPr>
          <p:cNvSpPr txBox="1"/>
          <p:nvPr/>
        </p:nvSpPr>
        <p:spPr>
          <a:xfrm>
            <a:off x="1607420" y="2316134"/>
            <a:ext cx="10584580" cy="4254626"/>
          </a:xfrm>
          <a:prstGeom prst="rect">
            <a:avLst/>
          </a:prstGeom>
          <a:noFill/>
        </p:spPr>
        <p:txBody>
          <a:bodyPr wrap="square">
            <a:spAutoFit/>
          </a:bodyPr>
          <a:lstStyle/>
          <a:p>
            <a:pPr lvl="1" eaLnBrk="1" hangingPunct="1">
              <a:buSzPct val="83000"/>
            </a:pPr>
            <a:r>
              <a:rPr lang="en-US" altLang="en-US" b="1" dirty="0">
                <a:latin typeface="Times New Roman" panose="02020603050405020304" pitchFamily="18" charset="0"/>
                <a:cs typeface="Times New Roman" panose="02020603050405020304" pitchFamily="18" charset="0"/>
              </a:rPr>
              <a:t>Farmers</a:t>
            </a:r>
            <a:r>
              <a:rPr lang="en-US" altLang="en-US" dirty="0">
                <a:latin typeface="Times New Roman" panose="02020603050405020304" pitchFamily="18" charset="0"/>
                <a:cs typeface="Times New Roman" panose="02020603050405020304" pitchFamily="18" charset="0"/>
              </a:rPr>
              <a:t>:</a:t>
            </a:r>
          </a:p>
          <a:p>
            <a:pPr lvl="2" eaLnBrk="1" hangingPunct="1">
              <a:lnSpc>
                <a:spcPct val="144000"/>
              </a:lnSpc>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Role</a:t>
            </a:r>
            <a:r>
              <a:rPr lang="en-US" altLang="en-US" dirty="0">
                <a:latin typeface="Times New Roman" panose="02020603050405020304" pitchFamily="18" charset="0"/>
                <a:cs typeface="Times New Roman" panose="02020603050405020304" pitchFamily="18" charset="0"/>
              </a:rPr>
              <a:t>: The primary users who will interact with the system to manage their agricultural activities. They need to be able to track farm operations like planting, harvesting, and input usage.</a:t>
            </a:r>
          </a:p>
          <a:p>
            <a:pPr lvl="2" eaLnBrk="1" hangingPunct="1">
              <a:spcBef>
                <a:spcPts val="625"/>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Key Responsibilities</a:t>
            </a:r>
            <a:r>
              <a:rPr lang="en-US" altLang="en-US" dirty="0">
                <a:latin typeface="Times New Roman" panose="02020603050405020304" pitchFamily="18" charset="0"/>
                <a:cs typeface="Times New Roman" panose="02020603050405020304" pitchFamily="18" charset="0"/>
              </a:rPr>
              <a:t>:</a:t>
            </a:r>
          </a:p>
          <a:p>
            <a:pPr lvl="3" eaLnBrk="1" hangingPunct="1">
              <a:lnSpc>
                <a:spcPct val="143000"/>
              </a:lnSpc>
              <a:spcBef>
                <a:spcPts val="13"/>
              </a:spcBef>
              <a:buSzPct val="83000"/>
              <a:buFont typeface="Microsoft Sans Serif" panose="020B0604020202020204" pitchFamily="34" charset="0"/>
              <a:buChar char="▪"/>
            </a:pPr>
            <a:r>
              <a:rPr lang="en-US" altLang="en-US" b="1" dirty="0">
                <a:latin typeface="Times New Roman" panose="02020603050405020304" pitchFamily="18" charset="0"/>
                <a:cs typeface="Times New Roman" panose="02020603050405020304" pitchFamily="18" charset="0"/>
              </a:rPr>
              <a:t>Manage  farm  details:  </a:t>
            </a:r>
            <a:r>
              <a:rPr lang="en-US" altLang="en-US" dirty="0">
                <a:latin typeface="Times New Roman" panose="02020603050405020304" pitchFamily="18" charset="0"/>
                <a:cs typeface="Times New Roman" panose="02020603050405020304" pitchFamily="18" charset="0"/>
              </a:rPr>
              <a:t>Maintain  farm  location,  size,  crop  types,  soil type, and water sources.</a:t>
            </a:r>
          </a:p>
          <a:p>
            <a:pPr lvl="3" eaLnBrk="1" hangingPunct="1">
              <a:lnSpc>
                <a:spcPct val="144000"/>
              </a:lnSpc>
              <a:spcBef>
                <a:spcPts val="13"/>
              </a:spcBef>
              <a:buSzPct val="83000"/>
              <a:buFont typeface="Microsoft Sans Serif" panose="020B0604020202020204" pitchFamily="34" charset="0"/>
              <a:buChar char="▪"/>
            </a:pPr>
            <a:r>
              <a:rPr lang="en-US" altLang="en-US" b="1" dirty="0">
                <a:latin typeface="Times New Roman" panose="02020603050405020304" pitchFamily="18" charset="0"/>
                <a:cs typeface="Times New Roman" panose="02020603050405020304" pitchFamily="18" charset="0"/>
              </a:rPr>
              <a:t>Record	and	track	farm	activities:	</a:t>
            </a:r>
            <a:r>
              <a:rPr lang="en-US" altLang="en-US" dirty="0">
                <a:latin typeface="Times New Roman" panose="02020603050405020304" pitchFamily="18" charset="0"/>
                <a:cs typeface="Times New Roman" panose="02020603050405020304" pitchFamily="18" charset="0"/>
              </a:rPr>
              <a:t>Log	planting,	irrigation, fertilization, pesticide application, and harvesting schedules.</a:t>
            </a:r>
          </a:p>
          <a:p>
            <a:pPr lvl="3" eaLnBrk="1" hangingPunct="1">
              <a:lnSpc>
                <a:spcPct val="143000"/>
              </a:lnSpc>
              <a:spcBef>
                <a:spcPts val="13"/>
              </a:spcBef>
              <a:buSzPct val="83000"/>
              <a:buFont typeface="Microsoft Sans Serif" panose="020B0604020202020204" pitchFamily="34" charset="0"/>
              <a:buChar char="▪"/>
            </a:pPr>
            <a:r>
              <a:rPr lang="en-US" altLang="en-US" b="1" dirty="0">
                <a:latin typeface="Times New Roman" panose="02020603050405020304" pitchFamily="18" charset="0"/>
                <a:cs typeface="Times New Roman" panose="02020603050405020304" pitchFamily="18" charset="0"/>
              </a:rPr>
              <a:t>Monitor crop performance and yield: </a:t>
            </a:r>
            <a:r>
              <a:rPr lang="en-US" altLang="en-US" dirty="0">
                <a:latin typeface="Times New Roman" panose="02020603050405020304" pitchFamily="18" charset="0"/>
                <a:cs typeface="Times New Roman" panose="02020603050405020304" pitchFamily="18" charset="0"/>
              </a:rPr>
              <a:t>Track crop growth, health, yield quantity, and quality.</a:t>
            </a:r>
          </a:p>
          <a:p>
            <a:pPr lvl="3" eaLnBrk="1" hangingPunct="1">
              <a:lnSpc>
                <a:spcPct val="143000"/>
              </a:lnSpc>
              <a:spcBef>
                <a:spcPts val="13"/>
              </a:spcBef>
              <a:buSzPct val="83000"/>
              <a:buFont typeface="Microsoft Sans Serif" panose="020B0604020202020204" pitchFamily="34" charset="0"/>
              <a:buChar char="▪"/>
            </a:pPr>
            <a:r>
              <a:rPr lang="en-US" altLang="en-US" b="1" dirty="0">
                <a:latin typeface="Times New Roman" panose="02020603050405020304" pitchFamily="18" charset="0"/>
                <a:cs typeface="Times New Roman" panose="02020603050405020304" pitchFamily="18" charset="0"/>
              </a:rPr>
              <a:t>Generate reports for activities and income:  </a:t>
            </a:r>
            <a:r>
              <a:rPr lang="en-US" altLang="en-US" dirty="0">
                <a:latin typeface="Times New Roman" panose="02020603050405020304" pitchFamily="18" charset="0"/>
                <a:cs typeface="Times New Roman" panose="02020603050405020304" pitchFamily="18" charset="0"/>
              </a:rPr>
              <a:t>Create reports on farm operations, expenses, and profitability.</a:t>
            </a:r>
          </a:p>
        </p:txBody>
      </p:sp>
      <p:grpSp>
        <p:nvGrpSpPr>
          <p:cNvPr id="11" name="Group 10">
            <a:extLst>
              <a:ext uri="{FF2B5EF4-FFF2-40B4-BE49-F238E27FC236}">
                <a16:creationId xmlns:a16="http://schemas.microsoft.com/office/drawing/2014/main" id="{E2BCFE21-F7C0-8255-A585-66553CD23661}"/>
              </a:ext>
            </a:extLst>
          </p:cNvPr>
          <p:cNvGrpSpPr/>
          <p:nvPr/>
        </p:nvGrpSpPr>
        <p:grpSpPr>
          <a:xfrm>
            <a:off x="1695895" y="1817334"/>
            <a:ext cx="4458485" cy="322965"/>
            <a:chOff x="81677" y="0"/>
            <a:chExt cx="4458485" cy="322965"/>
          </a:xfrm>
        </p:grpSpPr>
        <p:sp>
          <p:nvSpPr>
            <p:cNvPr id="12" name="Rectangle: Rounded Corners 11">
              <a:extLst>
                <a:ext uri="{FF2B5EF4-FFF2-40B4-BE49-F238E27FC236}">
                  <a16:creationId xmlns:a16="http://schemas.microsoft.com/office/drawing/2014/main" id="{7C139892-D850-3EFD-D8C5-8CBAEACCC6A3}"/>
                </a:ext>
              </a:extLst>
            </p:cNvPr>
            <p:cNvSpPr/>
            <p:nvPr/>
          </p:nvSpPr>
          <p:spPr>
            <a:xfrm>
              <a:off x="81677" y="0"/>
              <a:ext cx="4458485" cy="32296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7DDA5946-57FB-703E-42E8-F7F846103CC3}"/>
                </a:ext>
              </a:extLst>
            </p:cNvPr>
            <p:cNvSpPr txBox="1"/>
            <p:nvPr/>
          </p:nvSpPr>
          <p:spPr>
            <a:xfrm>
              <a:off x="97443" y="15766"/>
              <a:ext cx="4426953" cy="291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IN" sz="1400" b="1" kern="1200" dirty="0"/>
                <a:t>2.1.1</a:t>
              </a:r>
              <a:r>
                <a:rPr lang="en-US" altLang="en-US" sz="1400" b="1" dirty="0">
                  <a:latin typeface="Times New Roman" panose="02020603050405020304" pitchFamily="18" charset="0"/>
                  <a:cs typeface="Times New Roman" panose="02020603050405020304" pitchFamily="18" charset="0"/>
                </a:rPr>
                <a:t>Identify Stakeholders</a:t>
              </a:r>
              <a:endParaRPr lang="en-US"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8483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33B5B-FE22-E03B-8603-A58581393D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CE5347-B76E-FC6F-1F0F-D99AB73A1ED8}"/>
              </a:ext>
            </a:extLst>
          </p:cNvPr>
          <p:cNvSpPr txBox="1"/>
          <p:nvPr/>
        </p:nvSpPr>
        <p:spPr>
          <a:xfrm>
            <a:off x="690612" y="417714"/>
            <a:ext cx="11693893" cy="6732869"/>
          </a:xfrm>
          <a:prstGeom prst="rect">
            <a:avLst/>
          </a:prstGeom>
          <a:noFill/>
        </p:spPr>
        <p:txBody>
          <a:bodyPr wrap="square">
            <a:spAutoFit/>
          </a:bodyPr>
          <a:lstStyle/>
          <a:p>
            <a:endParaRPr lang="en-IN" dirty="0">
              <a:effectLst/>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View and purchase from vendors: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Browse vendor catalogs, compare products, place orders, and manage inventory.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Manage equipment and tools: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Keep track of farm machinery, tools, and maintenance schedules.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Track weather conditions: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Monitor weather forecasts and record climate impact on farming activities.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Budget and expense tracking:</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Maintain financial records of farm investments, operational costs, and sales revenue.</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Soil and water management: </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Record soil test results, manage irrigation schedules, and ensure sustainable water use.</a:t>
            </a:r>
            <a:endParaRPr lang="en-IN" sz="1600" dirty="0">
              <a:effectLst/>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Monitor pest and disease control:</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Track pest infestations and apply appropriate treatments.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Participate in training and knowledge sharing:</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Access agricultural tips, best practices, and new technologies.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Collaborate with farm workers: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Assign tasks, manage workforce schedules, and track labor productivity.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Apply for government subsidies and schemes: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Submit applications for financial aid, subsidies, and farm</a:t>
            </a: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development programs.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Ensure regulatory compliance</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Follow agricultural laws, food safety regulations, and environmental guidelines.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Manage multi-crop farming:</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Plan and rotate crops to maximize productivity and soil fertility.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lvl="3" eaLnBrk="1" hangingPunct="1">
              <a:lnSpc>
                <a:spcPct val="143000"/>
              </a:lnSpc>
              <a:spcBef>
                <a:spcPts val="13"/>
              </a:spcBef>
              <a:buSzPct val="83000"/>
            </a:pPr>
            <a:endParaRPr lang="en-US" altLang="en-US" sz="1600" dirty="0">
              <a:latin typeface="Times New Roman" panose="02020603050405020304" pitchFamily="18" charset="0"/>
              <a:cs typeface="Times New Roman" panose="02020603050405020304" pitchFamily="18" charset="0"/>
            </a:endParaRPr>
          </a:p>
          <a:p>
            <a:pPr lvl="3" eaLnBrk="1" hangingPunct="1">
              <a:lnSpc>
                <a:spcPct val="143000"/>
              </a:lnSpc>
              <a:spcBef>
                <a:spcPts val="13"/>
              </a:spcBef>
              <a:buSzPct val="83000"/>
              <a:buFont typeface="Microsoft Sans Serif" panose="020B0604020202020204" pitchFamily="34" charset="0"/>
              <a:buChar char="▪"/>
            </a:pPr>
            <a:endParaRPr lang="en-IN" dirty="0"/>
          </a:p>
        </p:txBody>
      </p:sp>
    </p:spTree>
    <p:extLst>
      <p:ext uri="{BB962C8B-B14F-4D97-AF65-F5344CB8AC3E}">
        <p14:creationId xmlns:p14="http://schemas.microsoft.com/office/powerpoint/2010/main" val="3389887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143F7-2244-2F98-9F59-4B5BC12879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2B5095F-A2CC-19A9-F7B3-BEDFFC3C9B60}"/>
              </a:ext>
            </a:extLst>
          </p:cNvPr>
          <p:cNvSpPr txBox="1"/>
          <p:nvPr/>
        </p:nvSpPr>
        <p:spPr>
          <a:xfrm>
            <a:off x="1671588" y="658217"/>
            <a:ext cx="10520412" cy="5572295"/>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rPr>
              <a:t>Supplier</a:t>
            </a:r>
            <a:r>
              <a:rPr lang="en-IN" dirty="0">
                <a:effectLst/>
                <a:latin typeface="Times New Roman" panose="02020603050405020304" pitchFamily="18" charset="0"/>
                <a:ea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Role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Suppliers providing essential farm goods like seeds, fertilizers, machinery, and tools.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Key Responsibilities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Register and manage product catalogs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Add, update, and maintain details of seeds, fertilizers, machinery, and other farm-related products.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Respond to orders and provide timely delivery:</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Process farmer orders, ensure prompt shipment, and track delivery status.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Receive feedback and ratings from farmers: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Monitor customer reviews, address complaints, and improve product quality.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Ensure product information is up-to-date and accurate</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Regularly update product availability, pricing, and specifications.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Manage inventory levels: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Track stock availability and prevent shortages or overstocking.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Offer discounts and promotions:</a:t>
            </a: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Provide special deals or seasonal offers to attract more farmers.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11046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E6148-03CA-5707-6B1B-CF12CECF081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4E78397-2652-98C3-17B0-5CAA52D83260}"/>
              </a:ext>
            </a:extLst>
          </p:cNvPr>
          <p:cNvSpPr txBox="1"/>
          <p:nvPr/>
        </p:nvSpPr>
        <p:spPr>
          <a:xfrm>
            <a:off x="825365" y="746556"/>
            <a:ext cx="10869329" cy="5945217"/>
          </a:xfrm>
          <a:prstGeom prst="rect">
            <a:avLst/>
          </a:prstGeom>
          <a:noFill/>
        </p:spPr>
        <p:txBody>
          <a:bodyPr wrap="square">
            <a:spAutoFit/>
          </a:bodyPr>
          <a:lstStyle/>
          <a:p>
            <a:pPr marL="1257300" lvl="2" indent="-342900" algn="just" eaLnBrk="1" hangingPunct="1">
              <a:lnSpc>
                <a:spcPts val="2075"/>
              </a:lnSpc>
              <a:spcBef>
                <a:spcPts val="163"/>
              </a:spcBef>
              <a:buSzPct val="8300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Handle  platform  security  and  data  privacy:  </a:t>
            </a:r>
            <a:r>
              <a:rPr lang="en-US" altLang="en-US" dirty="0">
                <a:latin typeface="Times New Roman" panose="02020603050405020304" pitchFamily="18" charset="0"/>
                <a:cs typeface="Times New Roman" panose="02020603050405020304" pitchFamily="18" charset="0"/>
              </a:rPr>
              <a:t>Implement  security measures, monitor potential threats, and protect user information.</a:t>
            </a:r>
          </a:p>
          <a:p>
            <a:pPr marL="1257300" lvl="2" indent="-342900" algn="just" eaLnBrk="1" hangingPunct="1">
              <a:spcBef>
                <a:spcPts val="450"/>
              </a:spcBef>
              <a:buSzPct val="8300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Resolve   user   disputes   and   complaints</a:t>
            </a:r>
            <a:r>
              <a:rPr lang="en-US" altLang="en-US" dirty="0">
                <a:latin typeface="Times New Roman" panose="02020603050405020304" pitchFamily="18" charset="0"/>
                <a:cs typeface="Times New Roman" panose="02020603050405020304" pitchFamily="18" charset="0"/>
              </a:rPr>
              <a:t>:  Address   issues   between farmers, vendors, and system users to maintain smooth operations.</a:t>
            </a:r>
          </a:p>
          <a:p>
            <a:pPr marL="1257300" lvl="2" indent="-342900" algn="just" eaLnBrk="1" hangingPunct="1">
              <a:lnSpc>
                <a:spcPts val="2075"/>
              </a:lnSpc>
              <a:spcBef>
                <a:spcPts val="163"/>
              </a:spcBef>
              <a:buSzPct val="8300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Maintain  system  performance  and  uptime:  </a:t>
            </a:r>
            <a:r>
              <a:rPr lang="en-US" altLang="en-US" dirty="0">
                <a:latin typeface="Times New Roman" panose="02020603050405020304" pitchFamily="18" charset="0"/>
                <a:cs typeface="Times New Roman" panose="02020603050405020304" pitchFamily="18" charset="0"/>
              </a:rPr>
              <a:t>Ensure  the  platform remains functional, responsive, and accessible to all users.</a:t>
            </a:r>
          </a:p>
          <a:p>
            <a:pPr marL="1257300" lvl="2" indent="-342900" algn="just" eaLnBrk="1" hangingPunct="1">
              <a:spcBef>
                <a:spcPts val="450"/>
              </a:spcBef>
              <a:buSzPct val="8300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Approve   and   manage   advertisements   or   promotions:   </a:t>
            </a:r>
            <a:r>
              <a:rPr lang="en-US" altLang="en-US" dirty="0">
                <a:latin typeface="Times New Roman" panose="02020603050405020304" pitchFamily="18" charset="0"/>
                <a:cs typeface="Times New Roman" panose="02020603050405020304" pitchFamily="18" charset="0"/>
              </a:rPr>
              <a:t>Oversee sponsored listings, promotional content, and featured vendors.</a:t>
            </a:r>
          </a:p>
          <a:p>
            <a:pPr marL="1257300" lvl="2" indent="-342900" algn="just" eaLnBrk="1" hangingPunct="1">
              <a:lnSpc>
                <a:spcPts val="2075"/>
              </a:lnSpc>
              <a:spcBef>
                <a:spcPts val="163"/>
              </a:spcBef>
              <a:buSzPct val="8300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Collaborate with developers for system improvements: </a:t>
            </a:r>
            <a:r>
              <a:rPr lang="en-US" altLang="en-US" dirty="0">
                <a:latin typeface="Times New Roman" panose="02020603050405020304" pitchFamily="18" charset="0"/>
                <a:cs typeface="Times New Roman" panose="02020603050405020304" pitchFamily="18" charset="0"/>
              </a:rPr>
              <a:t>Report bugs, request new features, and participate in platform upgrades.</a:t>
            </a:r>
          </a:p>
          <a:p>
            <a:pPr marL="1257300" lvl="2" indent="-342900" algn="just" eaLnBrk="1" hangingPunct="1">
              <a:spcBef>
                <a:spcPts val="450"/>
              </a:spcBef>
              <a:buSzPct val="83000"/>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Monitor  financial   transactions   and   payment   gateways</a:t>
            </a:r>
            <a:r>
              <a:rPr lang="en-US" altLang="en-US" dirty="0">
                <a:latin typeface="Times New Roman" panose="02020603050405020304" pitchFamily="18" charset="0"/>
                <a:cs typeface="Times New Roman" panose="02020603050405020304" pitchFamily="18" charset="0"/>
              </a:rPr>
              <a:t>:   Ensure proper processing of orders, payments, and refunds.</a:t>
            </a:r>
          </a:p>
          <a:p>
            <a:pPr marL="1257300" lvl="2" indent="-342900" algn="just" eaLnBrk="1" hangingPunct="1">
              <a:spcBef>
                <a:spcPts val="450"/>
              </a:spcBef>
              <a:buSzPct val="83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Shruti" panose="020B0502040204020203" pitchFamily="34" charset="0"/>
              </a:rPr>
              <a:t>Collaborate with logistics partners</a:t>
            </a:r>
            <a:r>
              <a:rPr lang="en-US" kern="100" dirty="0">
                <a:effectLst/>
                <a:latin typeface="Times New Roman" panose="02020603050405020304" pitchFamily="18" charset="0"/>
                <a:ea typeface="Calibri" panose="020F0502020204030204" pitchFamily="34" charset="0"/>
                <a:cs typeface="Shruti" panose="020B0502040204020203" pitchFamily="34" charset="0"/>
              </a:rPr>
              <a:t>: Work with transport services to ensure efficient product delivery.</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257300" lvl="2" indent="-342900" algn="just">
              <a:lnSpc>
                <a:spcPct val="150000"/>
              </a:lnSpc>
              <a:spcAft>
                <a:spcPts val="800"/>
              </a:spcAft>
              <a:buSzPts val="1000"/>
              <a:buFont typeface="Arial" panose="020B0604020202020204" pitchFamily="34" charset="0"/>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Analyze sales trends:</a:t>
            </a:r>
            <a:r>
              <a:rPr lang="en-US" kern="100" dirty="0">
                <a:effectLst/>
                <a:latin typeface="Times New Roman" panose="02020603050405020304" pitchFamily="18" charset="0"/>
                <a:ea typeface="Calibri" panose="020F0502020204030204" pitchFamily="34" charset="0"/>
                <a:cs typeface="Shruti" panose="020B0502040204020203" pitchFamily="34" charset="0"/>
              </a:rPr>
              <a:t> Track sales performance and adjust supply strategies accordingly.</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257300" lvl="2" indent="-342900" algn="just">
              <a:lnSpc>
                <a:spcPct val="150000"/>
              </a:lnSpc>
              <a:spcAft>
                <a:spcPts val="800"/>
              </a:spcAft>
              <a:buSzPts val="1000"/>
              <a:buFont typeface="Arial" panose="020B0604020202020204" pitchFamily="34" charset="0"/>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Participate in training and awareness programs</a:t>
            </a:r>
            <a:r>
              <a:rPr lang="en-US" kern="100" dirty="0">
                <a:effectLst/>
                <a:latin typeface="Times New Roman" panose="02020603050405020304" pitchFamily="18" charset="0"/>
                <a:ea typeface="Calibri" panose="020F0502020204030204" pitchFamily="34" charset="0"/>
                <a:cs typeface="Shruti" panose="020B0502040204020203" pitchFamily="34" charset="0"/>
              </a:rPr>
              <a:t>: Educate farmers about product usage, benefits, and best practices.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eaLnBrk="1" hangingPunct="1">
              <a:spcBef>
                <a:spcPts val="638"/>
              </a:spcBef>
            </a:pPr>
            <a:endParaRPr lang="en-US"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66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32CA-C0F1-6201-5AFA-9FB10D3FE1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DDBA0F-25A7-293A-9187-2FFDE33A6879}"/>
              </a:ext>
            </a:extLst>
          </p:cNvPr>
          <p:cNvSpPr txBox="1"/>
          <p:nvPr/>
        </p:nvSpPr>
        <p:spPr>
          <a:xfrm>
            <a:off x="1511166" y="221972"/>
            <a:ext cx="11017718" cy="6583021"/>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rPr>
              <a:t>Administrators</a:t>
            </a:r>
            <a:r>
              <a:rPr lang="en-IN" dirty="0">
                <a:effectLst/>
                <a:latin typeface="Times New Roman" panose="02020603050405020304" pitchFamily="18" charset="0"/>
                <a:ea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Role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System managers who oversee and ensure the smooth operation of the platform.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Key Responsibilities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Approve, modify, or delete vendor registrations</a:t>
            </a:r>
            <a:r>
              <a:rPr lang="en-US" kern="100" dirty="0">
                <a:effectLst/>
                <a:latin typeface="Times New Roman" panose="02020603050405020304" pitchFamily="18" charset="0"/>
                <a:ea typeface="Calibri" panose="020F0502020204030204" pitchFamily="34" charset="0"/>
                <a:cs typeface="Shruti" panose="020B0502040204020203" pitchFamily="34" charset="0"/>
              </a:rPr>
              <a:t>: Review vendor applications, verify details, and manage vendor access to the platform.</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Manage users and roles:</a:t>
            </a:r>
            <a:r>
              <a:rPr lang="en-US" kern="100" dirty="0">
                <a:effectLst/>
                <a:latin typeface="Times New Roman" panose="02020603050405020304" pitchFamily="18" charset="0"/>
                <a:ea typeface="Calibri" panose="020F0502020204030204" pitchFamily="34" charset="0"/>
                <a:cs typeface="Shruti" panose="020B0502040204020203" pitchFamily="34" charset="0"/>
              </a:rPr>
              <a:t> Assign, update, or revoke access for farmers, vendors, and other system users.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Generate system reports:</a:t>
            </a:r>
            <a:r>
              <a:rPr lang="en-US" kern="100" dirty="0">
                <a:effectLst/>
                <a:latin typeface="Times New Roman" panose="02020603050405020304" pitchFamily="18" charset="0"/>
                <a:ea typeface="Calibri" panose="020F0502020204030204" pitchFamily="34" charset="0"/>
                <a:cs typeface="Shruti" panose="020B0502040204020203" pitchFamily="34" charset="0"/>
              </a:rPr>
              <a:t> Create reports on system performance, user activity, transaction logs, and compliance metrics.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Oversee farm and vendor activities:</a:t>
            </a:r>
            <a:r>
              <a:rPr lang="en-US" kern="100" dirty="0">
                <a:effectLst/>
                <a:latin typeface="Times New Roman" panose="02020603050405020304" pitchFamily="18" charset="0"/>
                <a:ea typeface="Calibri" panose="020F0502020204030204" pitchFamily="34" charset="0"/>
                <a:cs typeface="Shruti" panose="020B0502040204020203" pitchFamily="34" charset="0"/>
              </a:rPr>
              <a:t> Monitor transactions, track farm activities, and ensure data accuracy.</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Ensure compliance with system policies and regulations:</a:t>
            </a:r>
            <a:r>
              <a:rPr lang="en-US" kern="100" dirty="0">
                <a:effectLst/>
                <a:latin typeface="Times New Roman" panose="02020603050405020304" pitchFamily="18" charset="0"/>
                <a:ea typeface="Calibri" panose="020F0502020204030204" pitchFamily="34" charset="0"/>
                <a:cs typeface="Shruti" panose="020B0502040204020203" pitchFamily="34" charset="0"/>
              </a:rPr>
              <a:t> Enforce platform guidelines and align operations with legal and agricultural standards.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Handle platform security and data privacy: </a:t>
            </a:r>
            <a:r>
              <a:rPr lang="en-US" kern="100" dirty="0">
                <a:effectLst/>
                <a:latin typeface="Times New Roman" panose="02020603050405020304" pitchFamily="18" charset="0"/>
                <a:ea typeface="Calibri" panose="020F0502020204030204" pitchFamily="34" charset="0"/>
                <a:cs typeface="Shruti" panose="020B0502040204020203" pitchFamily="34" charset="0"/>
              </a:rPr>
              <a:t>Implement security measures, monitor potential threats, and protect user information.</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145450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12C5-0AF2-7734-0C04-E32A13DC1C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CEC2A7-D5D0-419C-A5A9-537E98A2040C}"/>
              </a:ext>
            </a:extLst>
          </p:cNvPr>
          <p:cNvSpPr txBox="1"/>
          <p:nvPr/>
        </p:nvSpPr>
        <p:spPr>
          <a:xfrm>
            <a:off x="683394" y="438272"/>
            <a:ext cx="11174929" cy="5823838"/>
          </a:xfrm>
          <a:prstGeom prst="rect">
            <a:avLst/>
          </a:prstGeom>
          <a:noFill/>
        </p:spPr>
        <p:txBody>
          <a:bodyPr wrap="square">
            <a:spAutoFit/>
          </a:bodyPr>
          <a:lstStyle/>
          <a:p>
            <a:endParaRPr lang="en-IN" dirty="0">
              <a:effectLst/>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Resolve user disputes and complaints</a:t>
            </a:r>
            <a:r>
              <a:rPr lang="en-US" kern="100" dirty="0">
                <a:effectLst/>
                <a:latin typeface="Times New Roman" panose="02020603050405020304" pitchFamily="18" charset="0"/>
                <a:ea typeface="Calibri" panose="020F0502020204030204" pitchFamily="34" charset="0"/>
                <a:cs typeface="Shruti" panose="020B0502040204020203" pitchFamily="34" charset="0"/>
              </a:rPr>
              <a:t>: Address issues between farmers, vendors, and system users to maintain smooth operations.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Maintain system performance and uptime:</a:t>
            </a:r>
            <a:r>
              <a:rPr lang="en-US" kern="100" dirty="0">
                <a:effectLst/>
                <a:latin typeface="Times New Roman" panose="02020603050405020304" pitchFamily="18" charset="0"/>
                <a:ea typeface="Calibri" panose="020F0502020204030204" pitchFamily="34" charset="0"/>
                <a:cs typeface="Shruti" panose="020B0502040204020203" pitchFamily="34" charset="0"/>
              </a:rPr>
              <a:t> Ensure the platform remains functional, responsive, and accessible to all users.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Approve and manage advertisements or promotions:</a:t>
            </a:r>
            <a:r>
              <a:rPr lang="en-US" kern="100" dirty="0">
                <a:effectLst/>
                <a:latin typeface="Times New Roman" panose="02020603050405020304" pitchFamily="18" charset="0"/>
                <a:ea typeface="Calibri" panose="020F0502020204030204" pitchFamily="34" charset="0"/>
                <a:cs typeface="Shruti" panose="020B0502040204020203" pitchFamily="34" charset="0"/>
              </a:rPr>
              <a:t> Oversee sponsored listings, promotional content, and featured vendors.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Collaborate with developers for system improvements:</a:t>
            </a:r>
            <a:r>
              <a:rPr lang="en-US" kern="100" dirty="0">
                <a:effectLst/>
                <a:latin typeface="Times New Roman" panose="02020603050405020304" pitchFamily="18" charset="0"/>
                <a:ea typeface="Calibri" panose="020F0502020204030204" pitchFamily="34" charset="0"/>
                <a:cs typeface="Shruti" panose="020B0502040204020203" pitchFamily="34" charset="0"/>
              </a:rPr>
              <a:t> Report bugs, request new features, and participate in platform upgrades.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Monitor financial transactions and payment gateways</a:t>
            </a:r>
            <a:r>
              <a:rPr lang="en-US" kern="100" dirty="0">
                <a:effectLst/>
                <a:latin typeface="Times New Roman" panose="02020603050405020304" pitchFamily="18" charset="0"/>
                <a:ea typeface="Calibri" panose="020F0502020204030204" pitchFamily="34" charset="0"/>
                <a:cs typeface="Shruti" panose="020B0502040204020203" pitchFamily="34" charset="0"/>
              </a:rPr>
              <a:t>: Ensure proper processing of orders, payments, and refunds.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gn="just">
              <a:lnSpc>
                <a:spcPct val="150000"/>
              </a:lnSpc>
              <a:spcAft>
                <a:spcPts val="800"/>
              </a:spcAft>
              <a:buSzPts val="1000"/>
              <a:buFont typeface="Wingdings" panose="05000000000000000000" pitchFamily="2" charset="2"/>
              <a:buChar char=""/>
              <a:tabLst>
                <a:tab pos="1371600" algn="l"/>
              </a:tabLst>
            </a:pPr>
            <a:r>
              <a:rPr lang="en-US" b="1" kern="100" dirty="0">
                <a:effectLst/>
                <a:latin typeface="Times New Roman" panose="02020603050405020304" pitchFamily="18" charset="0"/>
                <a:ea typeface="Calibri" panose="020F0502020204030204" pitchFamily="34" charset="0"/>
                <a:cs typeface="Shruti" panose="020B0502040204020203" pitchFamily="34" charset="0"/>
              </a:rPr>
              <a:t>Provide support and training:</a:t>
            </a:r>
            <a:r>
              <a:rPr lang="en-US" kern="100" dirty="0">
                <a:effectLst/>
                <a:latin typeface="Times New Roman" panose="02020603050405020304" pitchFamily="18" charset="0"/>
                <a:ea typeface="Calibri" panose="020F0502020204030204" pitchFamily="34" charset="0"/>
                <a:cs typeface="Shruti" panose="020B0502040204020203" pitchFamily="34" charset="0"/>
              </a:rPr>
              <a:t> Assist users in understanding system features and resolving operational issues.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078840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30B75-EE0E-0D13-2824-70E19AF401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5C1241-B78E-44D7-2E22-D3F0F609BAE2}"/>
              </a:ext>
            </a:extLst>
          </p:cNvPr>
          <p:cNvSpPr txBox="1"/>
          <p:nvPr/>
        </p:nvSpPr>
        <p:spPr>
          <a:xfrm>
            <a:off x="1838426" y="1318534"/>
            <a:ext cx="10202779" cy="5469702"/>
          </a:xfrm>
          <a:prstGeom prst="rect">
            <a:avLst/>
          </a:prstGeom>
          <a:noFill/>
        </p:spPr>
        <p:txBody>
          <a:bodyPr wrap="square">
            <a:spAutoFit/>
          </a:bodyPr>
          <a:lstStyle/>
          <a:p>
            <a:pPr marL="342900" lvl="0" indent="-342900">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Interviews and Surveys</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Conduct detailed interviews with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farmers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vendors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admins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to gather their requirements, understand pain points, and determine features that will improve the system.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 surveys to capture broad user feedback on system features like usability, system reliability, and performance.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Existing System Review</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If there are any legacy systems currently in use, analyze their functionality to pinpoint their strengths and weaknesses. This will help identify areas for improvement or new features to integrate.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goal is to build on the existing tools, possibly replacing outdated technologies with more modern alternatives.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User Stories</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Create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user stories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to map out how each user (farmer, vendor, admin) will interact with the system.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50000"/>
              </a:lnSpc>
              <a:spcAft>
                <a:spcPts val="800"/>
              </a:spcAft>
              <a:buSzPts val="1000"/>
              <a:buFont typeface="Wingdings" panose="05000000000000000000" pitchFamily="2" charset="2"/>
              <a:buChar char=""/>
              <a:tabLst>
                <a:tab pos="1371600" algn="l"/>
              </a:tabLst>
            </a:pPr>
            <a:r>
              <a:rPr lang="en-US" sz="1600" kern="100" dirty="0">
                <a:effectLst/>
                <a:latin typeface="Times New Roman" panose="02020603050405020304" pitchFamily="18" charset="0"/>
                <a:ea typeface="Calibri" panose="020F0502020204030204" pitchFamily="34" charset="0"/>
                <a:cs typeface="Shruti" panose="020B0502040204020203" pitchFamily="34" charset="0"/>
              </a:rPr>
              <a:t>Example: "As a farmer, I want to record my harvests so I can track yield and quality over time."</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1143000" lvl="2" indent="-228600">
              <a:lnSpc>
                <a:spcPct val="150000"/>
              </a:lnSpc>
              <a:spcAft>
                <a:spcPts val="800"/>
              </a:spcAft>
              <a:buSzPts val="1000"/>
              <a:buFont typeface="Wingdings" panose="05000000000000000000" pitchFamily="2" charset="2"/>
              <a:buChar char=""/>
              <a:tabLst>
                <a:tab pos="1371600" algn="l"/>
              </a:tabLst>
            </a:pPr>
            <a:r>
              <a:rPr lang="en-US" sz="1600" kern="100" dirty="0">
                <a:effectLst/>
                <a:latin typeface="Times New Roman" panose="02020603050405020304" pitchFamily="18" charset="0"/>
                <a:ea typeface="Calibri" panose="020F0502020204030204" pitchFamily="34" charset="0"/>
                <a:cs typeface="Shruti" panose="020B0502040204020203" pitchFamily="34" charset="0"/>
              </a:rPr>
              <a:t>These stories help break down functionality into manageable features and tasks.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p:txBody>
      </p:sp>
      <p:grpSp>
        <p:nvGrpSpPr>
          <p:cNvPr id="4" name="Group 3">
            <a:extLst>
              <a:ext uri="{FF2B5EF4-FFF2-40B4-BE49-F238E27FC236}">
                <a16:creationId xmlns:a16="http://schemas.microsoft.com/office/drawing/2014/main" id="{FC2D4ABF-D3C0-06C8-B309-2BBD6CDF1DC7}"/>
              </a:ext>
            </a:extLst>
          </p:cNvPr>
          <p:cNvGrpSpPr/>
          <p:nvPr/>
        </p:nvGrpSpPr>
        <p:grpSpPr>
          <a:xfrm>
            <a:off x="1761424" y="750643"/>
            <a:ext cx="9779267" cy="442889"/>
            <a:chOff x="81677" y="0"/>
            <a:chExt cx="4458485" cy="322965"/>
          </a:xfrm>
        </p:grpSpPr>
        <p:sp>
          <p:nvSpPr>
            <p:cNvPr id="5" name="Rectangle: Rounded Corners 4">
              <a:extLst>
                <a:ext uri="{FF2B5EF4-FFF2-40B4-BE49-F238E27FC236}">
                  <a16:creationId xmlns:a16="http://schemas.microsoft.com/office/drawing/2014/main" id="{371BB140-69BD-CD42-8BBC-2463A47EC43E}"/>
                </a:ext>
              </a:extLst>
            </p:cNvPr>
            <p:cNvSpPr/>
            <p:nvPr/>
          </p:nvSpPr>
          <p:spPr>
            <a:xfrm>
              <a:off x="81677" y="0"/>
              <a:ext cx="4458485" cy="32296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616475CB-4811-A4FC-0E32-0CAFE1BEB8E9}"/>
                </a:ext>
              </a:extLst>
            </p:cNvPr>
            <p:cNvSpPr txBox="1"/>
            <p:nvPr/>
          </p:nvSpPr>
          <p:spPr>
            <a:xfrm>
              <a:off x="97443" y="15766"/>
              <a:ext cx="4426953" cy="291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IN" b="1" kern="1200" dirty="0"/>
                <a:t>2.1.2 </a:t>
              </a:r>
              <a:r>
                <a:rPr lang="en-US" b="1" kern="100" dirty="0">
                  <a:effectLst/>
                  <a:latin typeface="Calibri" panose="020F0502020204030204" pitchFamily="34" charset="0"/>
                  <a:ea typeface="Calibri" panose="020F0502020204030204" pitchFamily="34" charset="0"/>
                  <a:cs typeface="Shruti" panose="020B0502040204020203" pitchFamily="34" charset="0"/>
                </a:rPr>
                <a:t>.Gather Requirements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p:txBody>
        </p:sp>
      </p:grpSp>
    </p:spTree>
    <p:extLst>
      <p:ext uri="{BB962C8B-B14F-4D97-AF65-F5344CB8AC3E}">
        <p14:creationId xmlns:p14="http://schemas.microsoft.com/office/powerpoint/2010/main" val="2115127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53E6A-5D01-6625-40B9-2F37162131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39DC9E-15DF-651A-4992-CE9E1C77FA28}"/>
              </a:ext>
            </a:extLst>
          </p:cNvPr>
          <p:cNvSpPr txBox="1"/>
          <p:nvPr/>
        </p:nvSpPr>
        <p:spPr>
          <a:xfrm>
            <a:off x="1732547" y="741145"/>
            <a:ext cx="9885146" cy="4156522"/>
          </a:xfrm>
          <a:prstGeom prst="rect">
            <a:avLst/>
          </a:prstGeom>
          <a:noFill/>
        </p:spPr>
        <p:txBody>
          <a:bodyPr wrap="square">
            <a:spAutoFit/>
          </a:bodyPr>
          <a:lstStyle/>
          <a:p>
            <a:pPr marL="342900" lvl="0" indent="-342900">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Competitor Analysis</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Examine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similar agriculture management systems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available in the market. Review their features, technologies, and customer feedback to see what has worked well and what could be improved.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Studying a competitor may reveal features like automatic weather updates for farmers or crop disease detection.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Regulatory Requirements</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Ensure compliance with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agricultural laws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data privacy regulations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(e.g., GDPR if applicable).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For example, there may be regulations on pesticide usage or government subsidies that the system must support.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system must be aligned with local agricultural standards to avoid legal issues.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885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02250-FCAA-BCFB-ABFF-855E87914C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5AFC4E-B6E9-C73F-9965-AB507A561C67}"/>
              </a:ext>
            </a:extLst>
          </p:cNvPr>
          <p:cNvSpPr txBox="1"/>
          <p:nvPr/>
        </p:nvSpPr>
        <p:spPr>
          <a:xfrm>
            <a:off x="1530418" y="1561309"/>
            <a:ext cx="10517204" cy="5470985"/>
          </a:xfrm>
          <a:prstGeom prst="rect">
            <a:avLst/>
          </a:prstGeom>
          <a:noFill/>
        </p:spPr>
        <p:txBody>
          <a:bodyPr wrap="square">
            <a:spAutoFit/>
          </a:bodyPr>
          <a:lstStyle/>
          <a:p>
            <a:pPr lvl="0">
              <a:lnSpc>
                <a:spcPct val="150000"/>
              </a:lnSpc>
              <a:tabLst>
                <a:tab pos="457200" algn="l"/>
              </a:tabLst>
            </a:pPr>
            <a:endParaRPr lang="en-IN" sz="16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Farm Management</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Farm Registration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Allow farmers to register their farms with essential details such as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location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size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crop types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Planting and Harvesting Schedules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Track planting dates and expected harvest times for accurate planning and record-keeping.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Input Tracking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Record and manage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inputs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like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fertilizers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pesticides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irrigation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systems used on the farm.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Yield and Quality Tracking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Track the results of each harvest, including quantity and quality.</a:t>
            </a:r>
          </a:p>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Vendor Management</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Vendor Registration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Vendors can create and manage their profiles, adding their products (seeds, fertilizers, tools,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Admin Approval</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Administrators will have the ability to approve, edit, or delete vendor details based on compliance with system rules.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CD8CB6F3-5547-AF35-9199-D2377C890D4D}"/>
              </a:ext>
            </a:extLst>
          </p:cNvPr>
          <p:cNvGrpSpPr/>
          <p:nvPr/>
        </p:nvGrpSpPr>
        <p:grpSpPr>
          <a:xfrm>
            <a:off x="1676409" y="1375029"/>
            <a:ext cx="4419591" cy="313123"/>
            <a:chOff x="0" y="0"/>
            <a:chExt cx="4419591" cy="313123"/>
          </a:xfrm>
        </p:grpSpPr>
        <p:sp>
          <p:nvSpPr>
            <p:cNvPr id="5" name="Rectangle: Rounded Corners 4">
              <a:extLst>
                <a:ext uri="{FF2B5EF4-FFF2-40B4-BE49-F238E27FC236}">
                  <a16:creationId xmlns:a16="http://schemas.microsoft.com/office/drawing/2014/main" id="{7148CEED-B8B1-8D63-4679-9B55DEE741E5}"/>
                </a:ext>
              </a:extLst>
            </p:cNvPr>
            <p:cNvSpPr/>
            <p:nvPr/>
          </p:nvSpPr>
          <p:spPr>
            <a:xfrm>
              <a:off x="0" y="0"/>
              <a:ext cx="4419591" cy="313123"/>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CA35AC8D-9029-4112-CF42-117A14C0BDA2}"/>
                </a:ext>
              </a:extLst>
            </p:cNvPr>
            <p:cNvSpPr txBox="1"/>
            <p:nvPr/>
          </p:nvSpPr>
          <p:spPr>
            <a:xfrm>
              <a:off x="15285" y="15285"/>
              <a:ext cx="4389021" cy="282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2.1.1 Functional Requirements:</a:t>
              </a:r>
              <a:endParaRPr lang="en-IN" sz="1400" kern="1200" dirty="0"/>
            </a:p>
          </p:txBody>
        </p:sp>
      </p:grpSp>
      <p:grpSp>
        <p:nvGrpSpPr>
          <p:cNvPr id="11" name="Group 10">
            <a:extLst>
              <a:ext uri="{FF2B5EF4-FFF2-40B4-BE49-F238E27FC236}">
                <a16:creationId xmlns:a16="http://schemas.microsoft.com/office/drawing/2014/main" id="{8FEF2161-A3E1-B96B-3FDD-6F5AAD0289D5}"/>
              </a:ext>
            </a:extLst>
          </p:cNvPr>
          <p:cNvGrpSpPr/>
          <p:nvPr/>
        </p:nvGrpSpPr>
        <p:grpSpPr>
          <a:xfrm>
            <a:off x="1676409" y="611384"/>
            <a:ext cx="10371213" cy="608780"/>
            <a:chOff x="0" y="0"/>
            <a:chExt cx="4419591" cy="313123"/>
          </a:xfrm>
        </p:grpSpPr>
        <p:sp>
          <p:nvSpPr>
            <p:cNvPr id="12" name="Rectangle: Rounded Corners 11">
              <a:extLst>
                <a:ext uri="{FF2B5EF4-FFF2-40B4-BE49-F238E27FC236}">
                  <a16:creationId xmlns:a16="http://schemas.microsoft.com/office/drawing/2014/main" id="{A0511212-8E69-B0D9-D012-AEE681BDA16B}"/>
                </a:ext>
              </a:extLst>
            </p:cNvPr>
            <p:cNvSpPr/>
            <p:nvPr/>
          </p:nvSpPr>
          <p:spPr>
            <a:xfrm>
              <a:off x="0" y="0"/>
              <a:ext cx="4419591" cy="313123"/>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954060FE-835C-C93B-D2A9-9FE978BF8815}"/>
                </a:ext>
              </a:extLst>
            </p:cNvPr>
            <p:cNvSpPr txBox="1"/>
            <p:nvPr/>
          </p:nvSpPr>
          <p:spPr>
            <a:xfrm>
              <a:off x="15285" y="15285"/>
              <a:ext cx="4389021" cy="282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IN" b="1" kern="1200" dirty="0"/>
                <a:t>2.1.</a:t>
              </a:r>
              <a:r>
                <a:rPr lang="en-US" b="1" kern="100" dirty="0">
                  <a:effectLst/>
                  <a:latin typeface="Calibri" panose="020F0502020204030204" pitchFamily="34" charset="0"/>
                  <a:ea typeface="Calibri" panose="020F0502020204030204" pitchFamily="34" charset="0"/>
                  <a:cs typeface="Shruti" panose="020B0502040204020203" pitchFamily="34" charset="0"/>
                </a:rPr>
                <a:t>3.Categorize Requirements</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p:txBody>
        </p:sp>
      </p:grpSp>
    </p:spTree>
    <p:extLst>
      <p:ext uri="{BB962C8B-B14F-4D97-AF65-F5344CB8AC3E}">
        <p14:creationId xmlns:p14="http://schemas.microsoft.com/office/powerpoint/2010/main" val="311691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EB92C-EF32-8AF5-5439-FD234E6E95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E976DC-EEC9-D72F-6C4A-E44355CDFFF5}"/>
              </a:ext>
            </a:extLst>
          </p:cNvPr>
          <p:cNvSpPr txBox="1"/>
          <p:nvPr/>
        </p:nvSpPr>
        <p:spPr>
          <a:xfrm>
            <a:off x="1700463" y="793097"/>
            <a:ext cx="10491537" cy="5839034"/>
          </a:xfrm>
          <a:prstGeom prst="rect">
            <a:avLst/>
          </a:prstGeom>
          <a:noFill/>
        </p:spPr>
        <p:txBody>
          <a:bodyPr wrap="square">
            <a:spAutoFit/>
          </a:bodyPr>
          <a:lstStyle/>
          <a:p>
            <a:pPr lvl="0">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3.Reporting</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Farm Activity Reports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Generate daily/weekly/monthly reports on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planting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harvesting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input usage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farm expenses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Financial Reports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Reports on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farm profitability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cost analysis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budgeting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Yield and Expense Reports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Detailed reports to track crop yield, expenses, and overall farm financial health.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4.Inventory Management</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Stock Tracking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Track stock levels of essential supplies like seeds, fertilizers, and tools.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Order Management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Provide functionality for farmers to place orders directly with vendors for necessary farm supplies, managing stock levels and supplier responses.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5.User Management</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Registration and Access Control</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Register farmers, vendors, and admins. Assign roles to ensure that each type of user has appropriate access and functionality.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Authentication and Authorization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Ensure proper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user authentication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(username/password, two-factor authentication, etc.) and define roles/permissions for different 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413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FC69F-E3F5-60DF-B918-2274DD4375E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4449FB-0936-CF76-9357-DD87312667B3}"/>
              </a:ext>
            </a:extLst>
          </p:cNvPr>
          <p:cNvSpPr txBox="1"/>
          <p:nvPr/>
        </p:nvSpPr>
        <p:spPr>
          <a:xfrm>
            <a:off x="1915427" y="375384"/>
            <a:ext cx="10029525" cy="6063327"/>
          </a:xfrm>
          <a:prstGeom prst="rect">
            <a:avLst/>
          </a:prstGeom>
          <a:noFill/>
        </p:spPr>
        <p:txBody>
          <a:bodyPr wrap="square">
            <a:spAutoFit/>
          </a:bodyPr>
          <a:lstStyle/>
          <a:p>
            <a:pPr eaLnBrk="1" hangingPunct="1">
              <a:spcBef>
                <a:spcPts val="13"/>
              </a:spcBef>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44000"/>
              </a:lnSpc>
            </a:pPr>
            <a:r>
              <a:rPr lang="en-US" altLang="en-US" sz="1800" dirty="0">
                <a:latin typeface="Times New Roman" panose="02020603050405020304" pitchFamily="18" charset="0"/>
                <a:cs typeface="Times New Roman" panose="02020603050405020304" pitchFamily="18" charset="0"/>
              </a:rPr>
              <a:t>Another  significant  drawback  of  the  existing  system  is  its  inability  to  provide  secure  data storage.  Important  records  related  to  crop  cycles,  expenses,  and  sales  are  often  scattered, making it harder to retrieve and </a:t>
            </a:r>
            <a:r>
              <a:rPr lang="en-US" altLang="en-US" sz="1800" dirty="0" err="1">
                <a:latin typeface="Times New Roman" panose="02020603050405020304" pitchFamily="18" charset="0"/>
                <a:cs typeface="Times New Roman" panose="02020603050405020304" pitchFamily="18" charset="0"/>
              </a:rPr>
              <a:t>analyse</a:t>
            </a:r>
            <a:r>
              <a:rPr lang="en-US" altLang="en-US" sz="1800" dirty="0">
                <a:latin typeface="Times New Roman" panose="02020603050405020304" pitchFamily="18" charset="0"/>
                <a:cs typeface="Times New Roman" panose="02020603050405020304" pitchFamily="18" charset="0"/>
              </a:rPr>
              <a:t> historical data. The lack of integration with modern tools and technologies also makes the existing system ill-suited to adapt to the growing needs of precision farming and sustainability.</a:t>
            </a:r>
          </a:p>
          <a:p>
            <a:pPr eaLnBrk="1" hangingPunct="1">
              <a:spcBef>
                <a:spcPts val="25"/>
              </a:spcBef>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44000"/>
              </a:lnSpc>
            </a:pPr>
            <a:r>
              <a:rPr lang="en-US" altLang="en-US" sz="1800" dirty="0">
                <a:latin typeface="Times New Roman" panose="02020603050405020304" pitchFamily="18" charset="0"/>
                <a:cs typeface="Times New Roman" panose="02020603050405020304" pitchFamily="18" charset="0"/>
              </a:rPr>
              <a:t>The limitations of the current system highlight the need for a robust, centralized, and automated platform to address these inefficiencies. The proposed </a:t>
            </a:r>
            <a:r>
              <a:rPr lang="en-US" altLang="en-US" sz="1800" b="1" dirty="0">
                <a:latin typeface="Times New Roman" panose="02020603050405020304" pitchFamily="18" charset="0"/>
                <a:cs typeface="Times New Roman" panose="02020603050405020304" pitchFamily="18" charset="0"/>
              </a:rPr>
              <a:t>Agriculture Management System </a:t>
            </a:r>
            <a:r>
              <a:rPr lang="en-US" altLang="en-US" sz="1800" dirty="0">
                <a:latin typeface="Times New Roman" panose="02020603050405020304" pitchFamily="18" charset="0"/>
                <a:cs typeface="Times New Roman" panose="02020603050405020304" pitchFamily="18" charset="0"/>
              </a:rPr>
              <a:t>aims to fill this gap by digitizing and streamlining agricultural processes, ensuring better resource utilization, and enhancing productivity for farmers and businesses.</a:t>
            </a:r>
          </a:p>
          <a:p>
            <a:pPr eaLnBrk="1" hangingPunct="1">
              <a:spcBef>
                <a:spcPts val="38"/>
              </a:spcBef>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44000"/>
              </a:lnSpc>
            </a:pPr>
            <a:r>
              <a:rPr lang="en-US" altLang="en-US" sz="1800" dirty="0">
                <a:latin typeface="Times New Roman" panose="02020603050405020304" pitchFamily="18" charset="0"/>
                <a:cs typeface="Times New Roman" panose="02020603050405020304" pitchFamily="18" charset="0"/>
              </a:rPr>
              <a:t>Moreover, the inability to provide real-time collaboration among various stakeholders adds another  layer  of  inefficiency.  For  instance,  delays  in  communication  between  farmers  and suppliers  can  result  in  late  deliveries  of  essential  inputs,  while  poor  coordination  with distributors  can  lead  to  missed  market  opportunities.  These  gaps  in  communication  and collaboration hinder the overall growth and profitability of agricultural businesses.</a:t>
            </a:r>
          </a:p>
        </p:txBody>
      </p:sp>
    </p:spTree>
    <p:extLst>
      <p:ext uri="{BB962C8B-B14F-4D97-AF65-F5344CB8AC3E}">
        <p14:creationId xmlns:p14="http://schemas.microsoft.com/office/powerpoint/2010/main" val="37789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202BE-E1AB-4B5C-A835-FFE977F6C0F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C55699F-99F4-AACE-AE7D-EB6FAE9DC536}"/>
              </a:ext>
            </a:extLst>
          </p:cNvPr>
          <p:cNvGrpSpPr/>
          <p:nvPr/>
        </p:nvGrpSpPr>
        <p:grpSpPr>
          <a:xfrm>
            <a:off x="1600207" y="828728"/>
            <a:ext cx="10142614" cy="480307"/>
            <a:chOff x="0" y="0"/>
            <a:chExt cx="4495793" cy="295436"/>
          </a:xfrm>
        </p:grpSpPr>
        <p:sp>
          <p:nvSpPr>
            <p:cNvPr id="3" name="Rectangle: Rounded Corners 2">
              <a:extLst>
                <a:ext uri="{FF2B5EF4-FFF2-40B4-BE49-F238E27FC236}">
                  <a16:creationId xmlns:a16="http://schemas.microsoft.com/office/drawing/2014/main" id="{799D98CD-E91F-53B2-AB3E-96292093D488}"/>
                </a:ext>
              </a:extLst>
            </p:cNvPr>
            <p:cNvSpPr/>
            <p:nvPr/>
          </p:nvSpPr>
          <p:spPr>
            <a:xfrm>
              <a:off x="0" y="0"/>
              <a:ext cx="4495793" cy="295436"/>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6AC9E47D-48B2-2AB2-5444-71687BFEF8AE}"/>
                </a:ext>
              </a:extLst>
            </p:cNvPr>
            <p:cNvSpPr txBox="1"/>
            <p:nvPr/>
          </p:nvSpPr>
          <p:spPr>
            <a:xfrm>
              <a:off x="14422" y="14422"/>
              <a:ext cx="4466949" cy="2665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2.1.2 Non-Functional Requirements:</a:t>
              </a:r>
              <a:endParaRPr lang="en-IN" sz="1400" kern="1200" dirty="0"/>
            </a:p>
          </p:txBody>
        </p:sp>
      </p:grpSp>
      <p:sp>
        <p:nvSpPr>
          <p:cNvPr id="6" name="TextBox 5">
            <a:extLst>
              <a:ext uri="{FF2B5EF4-FFF2-40B4-BE49-F238E27FC236}">
                <a16:creationId xmlns:a16="http://schemas.microsoft.com/office/drawing/2014/main" id="{98AC8EEA-959A-3466-B9ED-6C424B49D2F7}"/>
              </a:ext>
            </a:extLst>
          </p:cNvPr>
          <p:cNvSpPr txBox="1"/>
          <p:nvPr/>
        </p:nvSpPr>
        <p:spPr>
          <a:xfrm>
            <a:off x="1532830" y="1533877"/>
            <a:ext cx="10315869" cy="4053930"/>
          </a:xfrm>
          <a:prstGeom prst="rect">
            <a:avLst/>
          </a:prstGeom>
          <a:noFill/>
        </p:spPr>
        <p:txBody>
          <a:bodyPr wrap="square">
            <a:spAutoFit/>
          </a:bodyPr>
          <a:lstStyle/>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Performance</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Multiple Concurrent Users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system must support hundreds or thousands of users at once (farmers, vendors, admins) without crashing or slowing down.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Fast Report Generation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system must be able to generate reports efficiently without significant delays, even as the data grows.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Usability</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Simple Interface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UI should be intuitive and user-friendly, catering to users with varying levels of technical expertise.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Mobile Responsiveness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As farmers often work in the field, the system should have a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mobile-responsive design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to allow easy access via smartphones and tablets.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185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AC63-BA77-2F91-5635-E040ABDFD3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C17F5D-406E-3204-CB63-9F05D348750B}"/>
              </a:ext>
            </a:extLst>
          </p:cNvPr>
          <p:cNvSpPr txBox="1"/>
          <p:nvPr/>
        </p:nvSpPr>
        <p:spPr>
          <a:xfrm>
            <a:off x="1999649" y="768062"/>
            <a:ext cx="8838398" cy="3474477"/>
          </a:xfrm>
          <a:prstGeom prst="rect">
            <a:avLst/>
          </a:prstGeom>
          <a:noFill/>
        </p:spPr>
        <p:txBody>
          <a:bodyPr wrap="square">
            <a:spAutoFit/>
          </a:bodyPr>
          <a:lstStyle/>
          <a:p>
            <a:pPr lvl="0">
              <a:lnSpc>
                <a:spcPct val="150000"/>
              </a:lnSpc>
              <a:tabLst>
                <a:tab pos="457200" algn="l"/>
              </a:tabLst>
            </a:pPr>
            <a:r>
              <a:rPr lang="en-IN" b="1" dirty="0">
                <a:effectLst/>
                <a:latin typeface="Times New Roman" panose="02020603050405020304" pitchFamily="18" charset="0"/>
                <a:ea typeface="Times New Roman" panose="02020603050405020304" pitchFamily="18" charset="0"/>
              </a:rPr>
              <a:t>3.Scalability</a:t>
            </a:r>
            <a:r>
              <a:rPr lang="en-IN"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system should scale as more farms, vendors, and users join the platform. This includes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for additional data, ability to process more requests, and manage larger datasets.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tabLst>
                <a:tab pos="457200" algn="l"/>
              </a:tabLst>
            </a:pPr>
            <a:r>
              <a:rPr lang="en-IN" b="1" dirty="0">
                <a:effectLst/>
                <a:latin typeface="Times New Roman" panose="02020603050405020304" pitchFamily="18" charset="0"/>
                <a:ea typeface="Times New Roman" panose="02020603050405020304" pitchFamily="18" charset="0"/>
              </a:rPr>
              <a:t>4.Availability</a:t>
            </a:r>
            <a:r>
              <a:rPr lang="en-IN"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system should offer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high availability</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ensuring that users can access the platform at any time (24/7), especially for emergency crop management or real-time supply orders.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0943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DA598-3106-68F7-CF0B-31857FD1DF0B}"/>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2FC8BD0-F6EA-4A58-6A9B-70257D245C21}"/>
              </a:ext>
            </a:extLst>
          </p:cNvPr>
          <p:cNvSpPr txBox="1"/>
          <p:nvPr/>
        </p:nvSpPr>
        <p:spPr>
          <a:xfrm>
            <a:off x="1682014" y="1189222"/>
            <a:ext cx="10320689" cy="5736442"/>
          </a:xfrm>
          <a:prstGeom prst="rect">
            <a:avLst/>
          </a:prstGeom>
          <a:noFill/>
        </p:spPr>
        <p:txBody>
          <a:bodyPr wrap="square">
            <a:spAutoFit/>
          </a:bodyPr>
          <a:lstStyle/>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Database</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MySQL</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Use MySQL to store data on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users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farms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vendors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products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transactions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Ensure a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relational database structure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to manage complex relationships (e.g., a farm has multiple crops, a vendor sells multiple products).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Backend</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PHP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Utilize PHP for server-side logic to handle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user requests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interact with the MySQL database, and process farm-related operations.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MVC Architecture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Implement the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Model-View-Controller (MVC)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pattern to separate concerns (data management, user interface, and user input), promoting code reusability and maintainability.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rPr>
              <a:t>Frontend</a:t>
            </a:r>
            <a:r>
              <a:rPr lang="en-IN" sz="1600"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HTML/CSS/JavaScript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Build a responsive and modern user interface using HTML, CSS, and JavaScript to ensure ease of navigation.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Libraries/Frameworks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Use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Bootstrap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for responsive design and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jQuery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for efficient DOM manipulation and AJAX requests.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7E967D70-70AD-1912-FEE7-534323114E98}"/>
              </a:ext>
            </a:extLst>
          </p:cNvPr>
          <p:cNvGrpSpPr/>
          <p:nvPr/>
        </p:nvGrpSpPr>
        <p:grpSpPr>
          <a:xfrm>
            <a:off x="1607748" y="669340"/>
            <a:ext cx="10469219" cy="639696"/>
            <a:chOff x="0" y="0"/>
            <a:chExt cx="4419591" cy="313123"/>
          </a:xfrm>
        </p:grpSpPr>
        <p:sp>
          <p:nvSpPr>
            <p:cNvPr id="11" name="Rectangle: Rounded Corners 10">
              <a:extLst>
                <a:ext uri="{FF2B5EF4-FFF2-40B4-BE49-F238E27FC236}">
                  <a16:creationId xmlns:a16="http://schemas.microsoft.com/office/drawing/2014/main" id="{B3F4F6F4-3B2B-CD56-6283-BB4793C395D5}"/>
                </a:ext>
              </a:extLst>
            </p:cNvPr>
            <p:cNvSpPr/>
            <p:nvPr/>
          </p:nvSpPr>
          <p:spPr>
            <a:xfrm>
              <a:off x="0" y="0"/>
              <a:ext cx="4419591" cy="313123"/>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EAA7A7A0-39C9-F667-F841-4443926EEA9C}"/>
                </a:ext>
              </a:extLst>
            </p:cNvPr>
            <p:cNvSpPr txBox="1"/>
            <p:nvPr/>
          </p:nvSpPr>
          <p:spPr>
            <a:xfrm>
              <a:off x="15285" y="15285"/>
              <a:ext cx="4389021" cy="282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b="1" kern="1200" dirty="0"/>
                <a:t>2.4 </a:t>
              </a:r>
              <a:r>
                <a:rPr lang="en-US" b="1" kern="100" dirty="0">
                  <a:effectLst/>
                  <a:ea typeface="Calibri" panose="020F0502020204030204" pitchFamily="34" charset="0"/>
                </a:rPr>
                <a:t>Technical Requirements</a:t>
              </a:r>
              <a:endParaRPr lang="en-IN" kern="1200" dirty="0"/>
            </a:p>
          </p:txBody>
        </p:sp>
      </p:grpSp>
    </p:spTree>
    <p:extLst>
      <p:ext uri="{BB962C8B-B14F-4D97-AF65-F5344CB8AC3E}">
        <p14:creationId xmlns:p14="http://schemas.microsoft.com/office/powerpoint/2010/main" val="3682826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C8E6A-15F0-93D9-05C0-479497632D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5D15FE2-A01B-882A-36ED-6169436C5AAD}"/>
              </a:ext>
            </a:extLst>
          </p:cNvPr>
          <p:cNvSpPr txBox="1"/>
          <p:nvPr/>
        </p:nvSpPr>
        <p:spPr>
          <a:xfrm>
            <a:off x="1734552" y="792381"/>
            <a:ext cx="10152648" cy="2929007"/>
          </a:xfrm>
          <a:prstGeom prst="rect">
            <a:avLst/>
          </a:prstGeom>
          <a:noFill/>
        </p:spPr>
        <p:txBody>
          <a:bodyPr wrap="square">
            <a:spAutoFit/>
          </a:bodyPr>
          <a:lstStyle/>
          <a:p>
            <a:pPr lvl="0">
              <a:lnSpc>
                <a:spcPct val="150000"/>
              </a:lnSpc>
              <a:tabLst>
                <a:tab pos="457200" algn="l"/>
              </a:tabLst>
            </a:pPr>
            <a:r>
              <a:rPr lang="en-IN" b="1" dirty="0">
                <a:effectLst/>
                <a:latin typeface="Times New Roman" panose="02020603050405020304" pitchFamily="18" charset="0"/>
                <a:ea typeface="Times New Roman" panose="02020603050405020304" pitchFamily="18" charset="0"/>
              </a:rPr>
              <a:t>4.Security</a:t>
            </a:r>
            <a:r>
              <a:rPr lang="en-IN" dirty="0">
                <a:effectLst/>
                <a:latin typeface="Times New Roman" panose="02020603050405020304" pitchFamily="18" charset="0"/>
                <a:ea typeface="Times New Roman" panose="02020603050405020304" pitchFamily="18" charset="0"/>
              </a:rPr>
              <a:t>:</a:t>
            </a:r>
          </a:p>
          <a:p>
            <a:pPr marL="742950" lvl="1" indent="-285750">
              <a:lnSpc>
                <a:spcPct val="150000"/>
              </a:lnSpc>
              <a:spcAft>
                <a:spcPts val="800"/>
              </a:spcAft>
              <a:buSzPts val="1000"/>
              <a:buFont typeface="Courier New" panose="02070309020205020404" pitchFamily="49" charset="0"/>
              <a:buChar char="o"/>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User Authentication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Implement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secure user authentication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mechanisms, including password hashing, session management, and role-based access control (RBAC).</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Data Encryption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Use encryption (e.g., SSL/TLS) to secure sensitive data, such as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financial transactions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user personal data</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agricultural data</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kern="100" dirty="0">
                <a:effectLst/>
                <a:ea typeface="Calibri" panose="020F0502020204030204" pitchFamily="34" charset="0"/>
              </a:rPr>
              <a:t>SQL Injection Prevention</a:t>
            </a:r>
            <a:r>
              <a:rPr lang="en-US" kern="100" dirty="0">
                <a:effectLst/>
                <a:latin typeface="Times New Roman" panose="02020603050405020304" pitchFamily="18" charset="0"/>
                <a:ea typeface="Calibri" panose="020F0502020204030204" pitchFamily="34" charset="0"/>
              </a:rPr>
              <a:t>: Use </a:t>
            </a:r>
            <a:r>
              <a:rPr lang="en-US" b="1" kern="100" dirty="0">
                <a:effectLst/>
                <a:latin typeface="Times New Roman" panose="02020603050405020304" pitchFamily="18" charset="0"/>
                <a:ea typeface="Calibri" panose="020F0502020204030204" pitchFamily="34" charset="0"/>
              </a:rPr>
              <a:t>prepared statements</a:t>
            </a:r>
            <a:r>
              <a:rPr lang="en-US" kern="100" dirty="0">
                <a:effectLst/>
                <a:latin typeface="Times New Roman" panose="02020603050405020304" pitchFamily="18" charset="0"/>
                <a:ea typeface="Calibri" panose="020F0502020204030204" pitchFamily="34" charset="0"/>
              </a:rPr>
              <a:t> in SQL queries to mitigate the risk of SQL injection attacks, ensuring the system is secure</a:t>
            </a:r>
            <a:endParaRPr lang="en-IN" dirty="0"/>
          </a:p>
        </p:txBody>
      </p:sp>
    </p:spTree>
    <p:extLst>
      <p:ext uri="{BB962C8B-B14F-4D97-AF65-F5344CB8AC3E}">
        <p14:creationId xmlns:p14="http://schemas.microsoft.com/office/powerpoint/2010/main" val="2972915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7F802-A9BC-AE49-1CC8-C56E9BB007D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E122857-30BF-B5EA-DC8F-5763EDE6D10A}"/>
              </a:ext>
            </a:extLst>
          </p:cNvPr>
          <p:cNvSpPr/>
          <p:nvPr/>
        </p:nvSpPr>
        <p:spPr>
          <a:xfrm>
            <a:off x="1612753" y="721895"/>
            <a:ext cx="10312948" cy="53901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r>
              <a:rPr lang="en-US" b="1" kern="100" dirty="0">
                <a:effectLst/>
                <a:latin typeface="Times New Roman" panose="02020603050405020304" pitchFamily="18" charset="0"/>
                <a:ea typeface="Calibri" panose="020F0502020204030204" pitchFamily="34" charset="0"/>
                <a:cs typeface="Shruti" panose="020B0502040204020203" pitchFamily="34" charset="0"/>
              </a:rPr>
              <a:t>2.2. Requirement Specification:</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8" name="TextBox 7">
            <a:extLst>
              <a:ext uri="{FF2B5EF4-FFF2-40B4-BE49-F238E27FC236}">
                <a16:creationId xmlns:a16="http://schemas.microsoft.com/office/drawing/2014/main" id="{85A237AD-F77F-912D-E6BD-AE3C5DB91B8F}"/>
              </a:ext>
            </a:extLst>
          </p:cNvPr>
          <p:cNvSpPr txBox="1"/>
          <p:nvPr/>
        </p:nvSpPr>
        <p:spPr>
          <a:xfrm>
            <a:off x="1612753" y="1260910"/>
            <a:ext cx="10312948" cy="4439036"/>
          </a:xfrm>
          <a:prstGeom prst="rect">
            <a:avLst/>
          </a:prstGeom>
          <a:noFill/>
        </p:spPr>
        <p:txBody>
          <a:bodyPr wrap="square">
            <a:spAutoFit/>
          </a:bodyPr>
          <a:lstStyle/>
          <a:p>
            <a:pPr algn="just">
              <a:lnSpc>
                <a:spcPct val="150000"/>
              </a:lnSpc>
              <a:spcAft>
                <a:spcPts val="800"/>
              </a:spcAft>
            </a:pPr>
            <a:r>
              <a:rPr lang="en-US" sz="2400" b="1" kern="100" dirty="0">
                <a:effectLst/>
                <a:latin typeface="Calibri" panose="020F0502020204030204" pitchFamily="34" charset="0"/>
                <a:ea typeface="Calibri" panose="020F0502020204030204" pitchFamily="34" charset="0"/>
                <a:cs typeface="Shruti" panose="020B0502040204020203" pitchFamily="34" charset="0"/>
              </a:rPr>
              <a:t>1. Farmers:</a:t>
            </a:r>
            <a:endParaRPr lang="en-IN" sz="24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rPr>
              <a:t>Farmers can register, manage their farms, and interact with the system to purchase supplies, track produce, and engage with vendors.</a:t>
            </a: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Registration and Profile Management:</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Farmers can register an account with basic information (Name, Address , Email, Contact).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Profile management to update personal details, farm details, and contact information.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Manage Farm Details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Register and maintain detailed farm information, including location, size, crop types, and soil conditions.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Update details on available farmland, crop rotation schedules, and seasonal planting plans.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Document historical farm data to track changes and improvements over time.</a:t>
            </a:r>
          </a:p>
        </p:txBody>
      </p:sp>
    </p:spTree>
    <p:extLst>
      <p:ext uri="{BB962C8B-B14F-4D97-AF65-F5344CB8AC3E}">
        <p14:creationId xmlns:p14="http://schemas.microsoft.com/office/powerpoint/2010/main" val="3415483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C03D6-2B9C-2EE5-5D3E-30EBBBE13E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EB5CD5-0521-77B4-212D-706933360DF6}"/>
              </a:ext>
            </a:extLst>
          </p:cNvPr>
          <p:cNvSpPr txBox="1"/>
          <p:nvPr/>
        </p:nvSpPr>
        <p:spPr>
          <a:xfrm>
            <a:off x="1742173" y="311187"/>
            <a:ext cx="10270155" cy="6618735"/>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Record and Track Farm Activities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Log daily farm operations such as land preparation, seed sowing, irrigation, fertilization, and pesticide application.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Maintain records of harvesting schedules, post-harvest storage, and distribution.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labor activities, including work hours, wages, and productivity.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Keep a timeline of farming cycles for better planning in future seasons.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Monitor Crop Performance and Yield</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Regularly inspect crop health, growth patterns, and overall yield.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Document plant diseases, pest attacks, and other environmental impacts.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Compare actual vs. expected yields to optimize farm productivity.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Utilize analytics to determine the best crop varieties for specific soil and climate conditions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Generate Reports for Activities and Income</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Generate reports on farm operations, expenses, and revenue to assess profitability.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input costs such as seeds, fertilizers, pesticides, and labor expenses.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Maintain records of produce sales, revenue generation, and overall business performance.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4553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98D9-C0F3-1347-0C2B-5B28EA4727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A7CE21-4E54-9156-D924-36D84A0214D6}"/>
              </a:ext>
            </a:extLst>
          </p:cNvPr>
          <p:cNvSpPr txBox="1"/>
          <p:nvPr/>
        </p:nvSpPr>
        <p:spPr>
          <a:xfrm>
            <a:off x="1684421" y="136673"/>
            <a:ext cx="10106525" cy="6721327"/>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View and Purchase from Vendors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Browse vendor product catalogs for seeds, fertilizers, pesticides, and farming equipment.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Compare prices, quality, and farmer reviews before making purchases.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Place orders for farm inputs and manage procurement schedules.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deliveries and maintain supplier relationships.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Manage Equipment and Tools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Maintain an inventory of farming tools, machinery, and equipment.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usage, efficiency, and maintenance schedules for farm machinery.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Schedule servicing for tractors, irrigation systems, and other essential tools.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Monitor fuel and energy consumption for sustainability.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Track Weather Conditions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Monitor real-time weather forecasts and alerts for potential risks like storms, droughts, or floods.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Maintain historical weather data to analyze seasonal trends.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Adjust farming strategies based on weather conditions to mitigate risks.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Set up automated notifications for extreme weather warnings.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804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C5EBC-48AD-CAF8-AD81-200BAED63E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235D96-B706-5191-13D4-CD66B0D9DA7D}"/>
              </a:ext>
            </a:extLst>
          </p:cNvPr>
          <p:cNvSpPr txBox="1"/>
          <p:nvPr/>
        </p:nvSpPr>
        <p:spPr>
          <a:xfrm>
            <a:off x="1636295" y="254803"/>
            <a:ext cx="10145027" cy="6721327"/>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Soil and Water Management</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Conduct soil tests and record nutrient levels for improved crop selection.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Manage irrigation schedules to optimize water usage.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water conservation techniques such as rainwater harvesting and drip irrigation.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Monitor soil erosion and take preventive measures to maintain land fertility.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Monitor Pest and Disease Control</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Identify common pest infestations and implement preventive measures.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Record pesticide and fungicide applications and their effectiveness.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 Integrated Pest Management (IPM) techniques to minimize chemical usage.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disease outbreaks and apply suitable treatment methods.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Participate in Training and Knowledge Sharing</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Access online and offline agricultural training programs.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Stay updated on new farming techniques, sustainable practices, and technological advancements.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Engage in farmer networks, cooperatives, and forums to share knowledge.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Learn about the latest government policies and financial aid programs.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311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1DC2F-3C4B-1DB7-6D2F-3F9F06833B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F33D99-7CC6-8B1F-1222-F9A8FF30BD0E}"/>
              </a:ext>
            </a:extLst>
          </p:cNvPr>
          <p:cNvSpPr txBox="1"/>
          <p:nvPr/>
        </p:nvSpPr>
        <p:spPr>
          <a:xfrm>
            <a:off x="1742173" y="136673"/>
            <a:ext cx="9991023" cy="6721327"/>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Collaborate with Farm Workers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Assign tasks to farm laborers and track their daily activities.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Manage payroll, attendance, and worker productivity records.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Ensure safety and labor regulations are followed.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Conduct training sessions for workers to improve efficiency and skills.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Apply for Government Subsidies and Schemes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Research and apply for agricultural loans, grants, and government subsidies.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eligibility requirements and ensure compliance with regulations.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Maintain records of submitted applications and follow up on approvals.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Utilize financial aid programs to improve farm operations and productivity.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Ensure Regulatory Compliance</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Follow agricultural safety guidelines, environmental laws, and food safety standards.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Maintain proper documentation for compliance audits.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Adhere to land-use policies, waste management regulations, and pesticide usage restrictions.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sustainable farming practices to meet environmental and legal standards.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930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DD1E-4828-8467-8087-B48430E948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CF8192-78BE-041A-F78E-03E81B566866}"/>
              </a:ext>
            </a:extLst>
          </p:cNvPr>
          <p:cNvSpPr txBox="1"/>
          <p:nvPr/>
        </p:nvSpPr>
        <p:spPr>
          <a:xfrm>
            <a:off x="1607419" y="202131"/>
            <a:ext cx="10462661" cy="6721327"/>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Manage Multi-Crop Farming</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Plan and implement crop rotation strategies to enhance soil fertility.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Diversify crop production to reduce dependency on a single yield.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Optimize land use by growing compatible crops in different seasons.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multiple crop lifecycles and harvesting schedules.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Manage Farm-to-Market Supply Chain</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Coordinate logistics for transporting harvested crops to local markets or buyers.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pricing trends and choose the best-selling opportunities.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Establish partnerships with wholesalers, retailers, or online marketplaces.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Reduce post-harvest losses through proper storage and distribution.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Utilize Smart Farming Technologies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Integrate IoT-based sensors for monitoring soil health, temperature, and humidity.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 drones for crop surveillance and precision farming.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farm management software for data-driven decision-making.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Explore AI-based tools for predictive analytics on yield and weather.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69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C02D-45EE-C8C4-0243-6C01DE3AEEA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5D05CB0-5300-C247-EFD5-4C8E0963888B}"/>
              </a:ext>
            </a:extLst>
          </p:cNvPr>
          <p:cNvGrpSpPr/>
          <p:nvPr/>
        </p:nvGrpSpPr>
        <p:grpSpPr>
          <a:xfrm>
            <a:off x="1850953" y="555463"/>
            <a:ext cx="9600817" cy="804960"/>
            <a:chOff x="0" y="3604"/>
            <a:chExt cx="6073464" cy="804960"/>
          </a:xfrm>
        </p:grpSpPr>
        <p:sp>
          <p:nvSpPr>
            <p:cNvPr id="3" name="Rectangle: Rounded Corners 2">
              <a:extLst>
                <a:ext uri="{FF2B5EF4-FFF2-40B4-BE49-F238E27FC236}">
                  <a16:creationId xmlns:a16="http://schemas.microsoft.com/office/drawing/2014/main" id="{E711A777-E62B-D98A-84E5-D02148FAFEF6}"/>
                </a:ext>
              </a:extLst>
            </p:cNvPr>
            <p:cNvSpPr/>
            <p:nvPr/>
          </p:nvSpPr>
          <p:spPr>
            <a:xfrm>
              <a:off x="0" y="3604"/>
              <a:ext cx="6073464" cy="80496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1FEDCAEC-99DD-05B7-C80B-0011A48A98B0}"/>
                </a:ext>
              </a:extLst>
            </p:cNvPr>
            <p:cNvSpPr txBox="1"/>
            <p:nvPr/>
          </p:nvSpPr>
          <p:spPr>
            <a:xfrm>
              <a:off x="39295" y="42899"/>
              <a:ext cx="5994874" cy="7263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1.2 Needs of new system</a:t>
              </a:r>
              <a:endParaRPr lang="en-IN" sz="2800" kern="12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968D5C1A-6C53-5D41-F060-F7B6265068BD}"/>
              </a:ext>
            </a:extLst>
          </p:cNvPr>
          <p:cNvSpPr txBox="1"/>
          <p:nvPr/>
        </p:nvSpPr>
        <p:spPr>
          <a:xfrm>
            <a:off x="1913070" y="1764530"/>
            <a:ext cx="6096000" cy="4084708"/>
          </a:xfrm>
          <a:prstGeom prst="rect">
            <a:avLst/>
          </a:prstGeom>
          <a:noFill/>
        </p:spPr>
        <p:txBody>
          <a:bodyPr wrap="square">
            <a:spAutoFit/>
          </a:bodyPr>
          <a:lstStyle/>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Centralized Data Management</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Improved Resource Allocation</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Enhanced Productivity</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Real-Time Monitoring</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Automation of Repetitive Tasks</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Accessibility and Convenience</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Cost-Effective Operations</a:t>
            </a:r>
            <a:endParaRPr lang="en-US" altLang="en-US" sz="1800" dirty="0">
              <a:latin typeface="Times New Roman" panose="02020603050405020304" pitchFamily="18" charset="0"/>
              <a:cs typeface="Times New Roman" panose="02020603050405020304" pitchFamily="18" charset="0"/>
            </a:endParaRPr>
          </a:p>
          <a:p>
            <a:pPr>
              <a:lnSpc>
                <a:spcPct val="150000"/>
              </a:lnSpc>
              <a:spcBef>
                <a:spcPts val="800"/>
              </a:spcBef>
              <a:buFont typeface="Century Gothic" panose="020B0502020202020204" pitchFamily="34" charset="0"/>
              <a:buAutoNum type="arabicPeriod"/>
            </a:pPr>
            <a:r>
              <a:rPr lang="en-US" altLang="en-US" sz="1800" b="1" dirty="0">
                <a:latin typeface="Times New Roman" panose="02020603050405020304" pitchFamily="18" charset="0"/>
                <a:cs typeface="Times New Roman" panose="02020603050405020304" pitchFamily="18" charset="0"/>
              </a:rPr>
              <a:t>Scalable for Future Needs</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5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762E6-3896-20C9-0939-613A14B2B5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7F434E-5727-7168-A83F-E69A9FD4A6C4}"/>
              </a:ext>
            </a:extLst>
          </p:cNvPr>
          <p:cNvSpPr txBox="1"/>
          <p:nvPr/>
        </p:nvSpPr>
        <p:spPr>
          <a:xfrm>
            <a:off x="1549666" y="68336"/>
            <a:ext cx="10279781" cy="6721327"/>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Engage in Sustainable and Organic Farming</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Reduce chemical fertilizers and pesticides to maintain ecological balance.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Adopt organic farming techniques for long-term soil fertility.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composting and natural pest control methods.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Gain organic certification for higher market value and customer trust.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Maintain Digital Farm Records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 farm management software to store all data digitally.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Ensure cloud backups for critical farm information.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Track long-term trends to improve future decision-making.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Share farm reports with stakeholders, including financial institutions and government agencies.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Participate in Community Development and Cooperatives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Join farmer cooperatives for better access to resources and collective bargaining power.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Engage in local agricultural development programs.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Collaborate with research institutes for trials on improved farming techniques.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Support community-based initiatives for knowledge exchange and shared resources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4307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06945-A80C-7275-4111-BB739FBDDC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BAA583-E7B8-5370-B50C-72F0046A0162}"/>
              </a:ext>
            </a:extLst>
          </p:cNvPr>
          <p:cNvSpPr txBox="1"/>
          <p:nvPr/>
        </p:nvSpPr>
        <p:spPr>
          <a:xfrm>
            <a:off x="1393257" y="1126156"/>
            <a:ext cx="10635113" cy="5079852"/>
          </a:xfrm>
          <a:prstGeom prst="rect">
            <a:avLst/>
          </a:prstGeom>
          <a:noFill/>
        </p:spPr>
        <p:txBody>
          <a:bodyPr wrap="square">
            <a:spAutoFit/>
          </a:bodyPr>
          <a:lstStyle/>
          <a:p>
            <a:pPr algn="just">
              <a:lnSpc>
                <a:spcPct val="150000"/>
              </a:lnSpc>
              <a:spcAft>
                <a:spcPts val="800"/>
              </a:spcAft>
            </a:pPr>
            <a:r>
              <a:rPr lang="en-US" sz="2400" b="1" kern="100" dirty="0">
                <a:effectLst/>
                <a:latin typeface="Calibri" panose="020F0502020204030204" pitchFamily="34" charset="0"/>
                <a:ea typeface="Calibri" panose="020F0502020204030204" pitchFamily="34" charset="0"/>
                <a:cs typeface="Shruti" panose="020B0502040204020203" pitchFamily="34" charset="0"/>
              </a:rPr>
              <a:t>2.Supplier:</a:t>
            </a:r>
            <a:endParaRPr lang="en-IN" sz="24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rPr>
              <a:t>Vendors supply agricultural products and services to farmers. They should have features to manage inventory, orders, and sales.</a:t>
            </a: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Register and Manage Product </a:t>
            </a:r>
            <a:r>
              <a:rPr lang="en-IN" sz="1600" b="1" dirty="0" err="1">
                <a:effectLst/>
                <a:latin typeface="Times New Roman" panose="02020603050405020304" pitchFamily="18" charset="0"/>
                <a:ea typeface="Times New Roman" panose="02020603050405020304" pitchFamily="18" charset="0"/>
              </a:rPr>
              <a:t>Catalogs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Product Registration: Add new products to the catalog with detailed information such as name, description, category, SKU, pricing, and stock quantity. Include accurate images and specifications.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Product Updates and Maintenance: Keep the product catalog up-to-date by updating descriptions, prices, and availability. Remove outdated or discontinued products and update details for perishable goods.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Respond to Orders and Provide Timely Delivery</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Order Processing: Confirm orders and ensure accurate fulfillment by verifying stock availability and providing clear order confirmations with details on the items, pricing, and estimated delivery.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Order Management: Manage backlogs, track order status, and communicate delivery updates. Implement processes for urgent orders to ensure quick processing..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0910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EC7D6-481C-8DE9-1E7F-B321AE677B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33309F-BC7E-4855-4FC8-2CA840B8DF9A}"/>
              </a:ext>
            </a:extLst>
          </p:cNvPr>
          <p:cNvSpPr txBox="1"/>
          <p:nvPr/>
        </p:nvSpPr>
        <p:spPr>
          <a:xfrm>
            <a:off x="1530417" y="437334"/>
            <a:ext cx="10289406" cy="6105774"/>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Receive Feedback and Ratings from Farmers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Customer Feedback Collection: Set up systems (surveys, rating systems) to gather feedback on products and services, ensuring a smooth process for reviewing product quality, packaging, and delivery.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Complaints and Returns Management: Resolve issues with faulty products, returns, and exchanges efficiently. Track recurring issues and adjust operations as needed.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Ensure Product Information is Up-to-date and Accurate</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Regular Updates: Periodically check and revise product details such as price, availability, and specifications. Ensure compliance with regulatory requirements and keep records of expiration dates for certain products.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SEO Optimization: Regularly optimize product descriptions for search engines to improve visibility. Ensure consistency and clarity in product information across the catalog.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Manage Inventory Levels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Inventory Tracking: Use inventory management tools to monitor stock in real time, ensuring availability and helping prevent overstock or stockouts.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Stock Forecasting and Replenishment: Predict demand based on trends and sales data to adjust stock levels. Implement automatic reorder systems to maintain optimal inventory..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3783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DB416-78EE-5D89-C4B2-E017CA5213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D6F292-E591-FA23-EDDA-6A31B8AB1CE8}"/>
              </a:ext>
            </a:extLst>
          </p:cNvPr>
          <p:cNvSpPr txBox="1"/>
          <p:nvPr/>
        </p:nvSpPr>
        <p:spPr>
          <a:xfrm>
            <a:off x="1443790" y="376113"/>
            <a:ext cx="10424160" cy="6105774"/>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Offer Discounts and Promotions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Discount Strategy: Implement pricing models for bulk purchases, seasonal promotions, or loyalty programs. Offer time-limited deals to drive sales.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Price Matching: Monitor competitors’ prices and offer price matching on similar products to remain competitive in the market.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Handle Payment Processing</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Payment Systems: Integrate secure online payment methods such as credit cards, PayPal, or mobile payments. Ensure fast and secure processing to maintain customer trust.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Fraud Prevention: Implement fraud detection mechanisms and secure payment methods (e.g., multi-factor authentication) to avoid fraudulent transactions.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Provide Customer Support</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Pre-Sales Assistance: Help customers select the right products by answering inquiries and providing expert advice on product compatibility and benefits.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After-Sales Support: Assist customers with product setup, maintenance, or troubleshooting. Handle issues like missing parts or damaged goods.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338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6A461-6B6E-20CD-F025-231DF9405A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9676A0-8E4E-6920-A088-623264E9AF4C}"/>
              </a:ext>
            </a:extLst>
          </p:cNvPr>
          <p:cNvSpPr txBox="1"/>
          <p:nvPr/>
        </p:nvSpPr>
        <p:spPr>
          <a:xfrm>
            <a:off x="1530419" y="-44515"/>
            <a:ext cx="10279780" cy="6947030"/>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Comply with Agricultural Regulations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Legal and Safety Standards: Ensure all products meet regulatory safety and quality standards, including proper labeling and packaging requirements.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Environmental Regulations: Comply with environmental laws, including waste disposal and eco-friendly practices for packaging and product disposal.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Regulatory Documentation: Keep certifications, permits, and licenses up-to-date and maintain necessary documentation for regulatory reviews.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Collaborate with Logistics Partners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Logistics Partnerships: Establish strong, reliable relationships with third-party logistics providers to optimize shipping costs and delivery efficiency.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Route Optimization: Use technology to optimize delivery routes, reducing costs and ensuring timely deliveries, especially to remote or rural areas.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Analyse Sales Trends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Sales Data Analysis: Track sales data to identify trends in product performance and customer preferences. Use this information to optimize inventory and sales strategies.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Stock and Order Adjustments: Adjust stock levels and order volumes based on sales trends to avoid stock outs and overstocking.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960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C2FFA-FBC4-7794-B5FD-33740E588EE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A1D017-D088-E9C3-8232-B3990CF09507}"/>
              </a:ext>
            </a:extLst>
          </p:cNvPr>
          <p:cNvSpPr txBox="1"/>
          <p:nvPr/>
        </p:nvSpPr>
        <p:spPr>
          <a:xfrm>
            <a:off x="1682016" y="609775"/>
            <a:ext cx="6097604" cy="589072"/>
          </a:xfrm>
          <a:prstGeom prst="rect">
            <a:avLst/>
          </a:prstGeom>
          <a:noFill/>
        </p:spPr>
        <p:txBody>
          <a:bodyPr wrap="square">
            <a:spAutoFit/>
          </a:bodyPr>
          <a:lstStyle/>
          <a:p>
            <a:pPr algn="just">
              <a:lnSpc>
                <a:spcPct val="150000"/>
              </a:lnSpc>
              <a:spcAft>
                <a:spcPts val="800"/>
              </a:spcAft>
            </a:pPr>
            <a:r>
              <a:rPr lang="en-US" sz="2400" b="1" kern="100" dirty="0">
                <a:effectLst/>
                <a:latin typeface="Calibri" panose="020F0502020204030204" pitchFamily="34" charset="0"/>
                <a:ea typeface="Calibri" panose="020F0502020204030204" pitchFamily="34" charset="0"/>
                <a:cs typeface="Shruti" panose="020B0502040204020203" pitchFamily="34" charset="0"/>
              </a:rPr>
              <a:t>3. Administrators:</a:t>
            </a:r>
            <a:endParaRPr lang="en-IN" sz="24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5" name="TextBox 4">
            <a:extLst>
              <a:ext uri="{FF2B5EF4-FFF2-40B4-BE49-F238E27FC236}">
                <a16:creationId xmlns:a16="http://schemas.microsoft.com/office/drawing/2014/main" id="{5513998A-8877-1FEE-DDD9-A3864A16603C}"/>
              </a:ext>
            </a:extLst>
          </p:cNvPr>
          <p:cNvSpPr txBox="1"/>
          <p:nvPr/>
        </p:nvSpPr>
        <p:spPr>
          <a:xfrm>
            <a:off x="1123748" y="1250447"/>
            <a:ext cx="10782701" cy="4997778"/>
          </a:xfrm>
          <a:prstGeom prst="rect">
            <a:avLst/>
          </a:prstGeom>
          <a:noFill/>
        </p:spPr>
        <p:txBody>
          <a:bodyPr wrap="square">
            <a:spAutoFit/>
          </a:bodyPr>
          <a:lstStyle/>
          <a:p>
            <a:pPr algn="just">
              <a:lnSpc>
                <a:spcPct val="150000"/>
              </a:lnSpc>
            </a:pPr>
            <a:r>
              <a:rPr lang="en-IN" sz="1600" dirty="0">
                <a:effectLst/>
                <a:latin typeface="Times New Roman" panose="02020603050405020304" pitchFamily="18" charset="0"/>
                <a:ea typeface="Times New Roman" panose="02020603050405020304" pitchFamily="18" charset="0"/>
              </a:rPr>
              <a:t>Administrators manage the entire system, ensuring smooth operations between farmers, vendors, and the platform.</a:t>
            </a: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Approve, Modify, or Delete Vendor Registrations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Review Vendor Applications: Evaluate vendor registrations by verifying business details, legal compliance, and product offerings.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Vendor Access Management: Approve or reject vendor access to the platform based on criteria and guidelines.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Modify or Delete Vendor Profiles: Manage vendor profiles by updating details or deleting inactive or non-compliant vendors.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Manage Users and Roles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User Access Control: Assign roles and permissions to system users, including farmers, vendors, and other administrators.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Role Modifications: Update or revoke user roles and access based on changes in responsibilities or policies.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User Registration and Deactivation: Handle user account creation, deactivation, and recovery requests.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05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90144-543D-B331-66CE-5A9F10C8C6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43CECA-CE90-D828-9EAE-EB30639308EA}"/>
              </a:ext>
            </a:extLst>
          </p:cNvPr>
          <p:cNvSpPr txBox="1"/>
          <p:nvPr/>
        </p:nvSpPr>
        <p:spPr>
          <a:xfrm>
            <a:off x="1588169" y="441834"/>
            <a:ext cx="10231655" cy="5839034"/>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Generate System Reports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System Performance Reports: Generate reports on the platform’s overall performance, uptime, and any operational bottlenecks.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User Activity Logs: Track user activity to monitor engagement and identify areas of improvement.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Transaction Reports: Generate financial and transaction logs to ensure transparency and compliance.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Compliance Metrics: Monitor system compliance with industry regulations and internal policies, and generate related reports.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Oversee Farm and Vendor Activities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Monitor Transactions: Track sales and purchase activities between farmers and vendors to ensure smooth operations.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Farm Activities Tracking: Ensure farm activities such as crop management, inventory tracking, and resource usage are logged accurately.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Data Accuracy Checks: Regularly verify that farm and vendor data, such as product listings, prices, and order history, are up-to-date and accurate.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106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D3984-393A-F48A-37C7-BAA68EC7B1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FBFB93-6DAC-B710-2F75-E1DAA2792489}"/>
              </a:ext>
            </a:extLst>
          </p:cNvPr>
          <p:cNvSpPr txBox="1"/>
          <p:nvPr/>
        </p:nvSpPr>
        <p:spPr>
          <a:xfrm>
            <a:off x="1645920" y="721895"/>
            <a:ext cx="10546080" cy="5283498"/>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Ensure Compliance with System Policies and Regulations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Platform Guideline Enforcement: Enforce internal policies and guidelines to ensure fair use of the platform by vendors, farmers, and other 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Legal and Agricultural Standards: Align system operations with applicable agricultural laws, safety standards, and data protection regulations.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Handle Platform Security and Data Privacy</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Security Measures Implementation: Install and maintain security protocols such as encryption, firewalls, and anti-malware systems to protect the platform from external threats.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Data Privacy Management: Monitor user data storage and transmission to ensure compliance with privacy laws like GDPR or CCPA.</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rPr>
              <a:t>Threat Monitoring: Proactively detect potential security breaches and take corrective actions to safeguard the system and its users</a:t>
            </a:r>
          </a:p>
          <a:p>
            <a:endParaRPr lang="en-IN" sz="1600" dirty="0"/>
          </a:p>
        </p:txBody>
      </p:sp>
    </p:spTree>
    <p:extLst>
      <p:ext uri="{BB962C8B-B14F-4D97-AF65-F5344CB8AC3E}">
        <p14:creationId xmlns:p14="http://schemas.microsoft.com/office/powerpoint/2010/main" val="3195403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A8F41-C820-9D51-62CF-F988632A0B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6D4B0D-4C43-B38B-B88E-6F82576D8E5B}"/>
              </a:ext>
            </a:extLst>
          </p:cNvPr>
          <p:cNvSpPr txBox="1"/>
          <p:nvPr/>
        </p:nvSpPr>
        <p:spPr>
          <a:xfrm>
            <a:off x="1549667" y="654518"/>
            <a:ext cx="10202779" cy="5367110"/>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Resolve User Disputes and Complaints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Dispute Resolution: Address conflicts or complaints raised by farmers, vendors, or system users in a fair and timely manner.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Customer Service Support: Mediate between parties and provide effective solutions to resolve issues without impacting platform operations.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Feedback Handling: Gather user feedback on disputes and work towards improving the dispute resolution process.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Maintain System Performance and Uptime</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Platform Monitoring: Continuously monitor the platform’s performance to ensure it remains functional and responsive.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Identify and Resolve Issues: Troubleshoot issues related to system downtime, lag, or performance bottlenecks.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Backup and Recovery Plans: Implement regular data backups and establish disaster recovery protocols to minimize downtime.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8860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F4578-7A6A-8452-AD18-55BC5A9200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D7495B-1913-35DC-9888-F5FD3684C941}"/>
              </a:ext>
            </a:extLst>
          </p:cNvPr>
          <p:cNvSpPr txBox="1"/>
          <p:nvPr/>
        </p:nvSpPr>
        <p:spPr>
          <a:xfrm>
            <a:off x="1636295" y="606392"/>
            <a:ext cx="10250905" cy="5361852"/>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Approve and Manage Advertisements or Promotions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Manage Sponsored Listings: Approve advertisements, featured products, and vendor promotions that are displayed on the platform.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Promotional Content Approval: Review promotional materials for adherence to platform policies and agricultural standards before they go live.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Vendor Promotions: Oversee promotional content submitted by vendors, ensuring that deals or special offers align with the platform’s guidelines.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Collaborate with Developers for System Improvements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Bug Reporting: Identify, report, and track bugs and technical issues affecting the platform’s functionality.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Feature Requests: Collaborate with developers to request new features or system upgrades based on user needs or industry trends.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rPr>
              <a:t>System Upgrades: Work with developers on the implementation of platform updates, ensuring smooth transitions with minimal disruptions</a:t>
            </a:r>
            <a:endParaRPr lang="en-IN" sz="1600" dirty="0"/>
          </a:p>
        </p:txBody>
      </p:sp>
    </p:spTree>
    <p:extLst>
      <p:ext uri="{BB962C8B-B14F-4D97-AF65-F5344CB8AC3E}">
        <p14:creationId xmlns:p14="http://schemas.microsoft.com/office/powerpoint/2010/main" val="259784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50C2-1B33-9043-9B82-A1AF94F231E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1DEF236-6843-849B-D832-B3F66F73D48C}"/>
              </a:ext>
            </a:extLst>
          </p:cNvPr>
          <p:cNvGrpSpPr>
            <a:grpSpLocks/>
          </p:cNvGrpSpPr>
          <p:nvPr/>
        </p:nvGrpSpPr>
        <p:grpSpPr bwMode="auto">
          <a:xfrm>
            <a:off x="1823720" y="598170"/>
            <a:ext cx="10114280" cy="873125"/>
            <a:chOff x="0" y="11880"/>
            <a:chExt cx="6598166" cy="673920"/>
          </a:xfrm>
        </p:grpSpPr>
        <p:sp>
          <p:nvSpPr>
            <p:cNvPr id="3" name="Rectangle: Rounded Corners 2">
              <a:extLst>
                <a:ext uri="{FF2B5EF4-FFF2-40B4-BE49-F238E27FC236}">
                  <a16:creationId xmlns:a16="http://schemas.microsoft.com/office/drawing/2014/main" id="{E1EF60EE-D70A-37BB-CD75-DAAA5EE572BC}"/>
                </a:ext>
              </a:extLst>
            </p:cNvPr>
            <p:cNvSpPr/>
            <p:nvPr/>
          </p:nvSpPr>
          <p:spPr>
            <a:xfrm>
              <a:off x="0" y="11880"/>
              <a:ext cx="6221222" cy="67392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8D85916C-0AB4-233E-3DF2-611491F23681}"/>
                </a:ext>
              </a:extLst>
            </p:cNvPr>
            <p:cNvSpPr txBox="1"/>
            <p:nvPr/>
          </p:nvSpPr>
          <p:spPr>
            <a:xfrm>
              <a:off x="52444" y="70695"/>
              <a:ext cx="6545722" cy="607753"/>
            </a:xfrm>
            <a:prstGeom prst="rect">
              <a:avLst/>
            </a:prstGeom>
          </p:spPr>
          <p:style>
            <a:lnRef idx="0">
              <a:scrgbClr r="0" g="0" b="0"/>
            </a:lnRef>
            <a:fillRef idx="0">
              <a:scrgbClr r="0" g="0" b="0"/>
            </a:fillRef>
            <a:effectRef idx="0">
              <a:scrgbClr r="0" g="0" b="0"/>
            </a:effectRef>
            <a:fontRef idx="minor">
              <a:schemeClr val="lt1"/>
            </a:fontRef>
          </p:style>
          <p:txBody>
            <a:bodyPr tIns="91440" bIns="91440" spcCol="1270" anchor="ctr"/>
            <a:lstStyle/>
            <a:p>
              <a:pPr defTabSz="1066800" eaLnBrk="1" fontAlgn="auto" hangingPunct="1">
                <a:lnSpc>
                  <a:spcPct val="90000"/>
                </a:lnSpc>
                <a:spcAft>
                  <a:spcPct val="35000"/>
                </a:spcAft>
                <a:defRPr/>
              </a:pPr>
              <a:r>
                <a:rPr lang="en-US" altLang="en-US" sz="2800" dirty="0">
                  <a:latin typeface="Times New Roman" panose="02020603050405020304" pitchFamily="18" charset="0"/>
                  <a:cs typeface="Times New Roman" panose="02020603050405020304" pitchFamily="18" charset="0"/>
                </a:rPr>
                <a:t>1.3 Objectives of the new system:</a:t>
              </a:r>
              <a:endParaRPr lang="en-IN" sz="2800" dirty="0">
                <a:latin typeface="Century Gothic (Headings)"/>
                <a:ea typeface="Segoe UI Symbol" panose="020B0502040204020203" pitchFamily="34" charset="0"/>
                <a:cs typeface="Microsoft Tai Le" panose="020B0502040204020203" pitchFamily="34" charset="0"/>
              </a:endParaRPr>
            </a:p>
          </p:txBody>
        </p:sp>
      </p:grpSp>
      <p:sp>
        <p:nvSpPr>
          <p:cNvPr id="5" name="object 2">
            <a:extLst>
              <a:ext uri="{FF2B5EF4-FFF2-40B4-BE49-F238E27FC236}">
                <a16:creationId xmlns:a16="http://schemas.microsoft.com/office/drawing/2014/main" id="{DA64903D-A66A-3B77-E666-897F8E6436E3}"/>
              </a:ext>
            </a:extLst>
          </p:cNvPr>
          <p:cNvSpPr txBox="1"/>
          <p:nvPr/>
        </p:nvSpPr>
        <p:spPr>
          <a:xfrm>
            <a:off x="1823720" y="1537970"/>
            <a:ext cx="5972175" cy="5097486"/>
          </a:xfrm>
          <a:prstGeom prst="rect">
            <a:avLst/>
          </a:prstGeom>
        </p:spPr>
        <p:txBody>
          <a:bodyPr lIns="0" tIns="0" rIns="0" bIns="0">
            <a:spAutoFit/>
          </a:bodyPr>
          <a:lstStyle>
            <a:lvl1pPr marL="468313" indent="-228600">
              <a:tabLst>
                <a:tab pos="469900" algn="l"/>
              </a:tabLst>
              <a:defRPr>
                <a:solidFill>
                  <a:schemeClr val="tx1"/>
                </a:solidFill>
                <a:latin typeface="Calibri" panose="020F0502020204030204" pitchFamily="34" charset="0"/>
              </a:defRPr>
            </a:lvl1pPr>
            <a:lvl2pPr marL="412750" indent="-400050">
              <a:tabLst>
                <a:tab pos="469900" algn="l"/>
              </a:tabLst>
              <a:defRPr>
                <a:solidFill>
                  <a:schemeClr val="tx1"/>
                </a:solidFill>
                <a:latin typeface="Calibri" panose="020F0502020204030204" pitchFamily="34" charset="0"/>
              </a:defRPr>
            </a:lvl2pPr>
            <a:lvl3pPr marL="468313" indent="-227013">
              <a:tabLst>
                <a:tab pos="469900" algn="l"/>
              </a:tabLst>
              <a:defRPr>
                <a:solidFill>
                  <a:schemeClr val="tx1"/>
                </a:solidFill>
                <a:latin typeface="Calibri" panose="020F0502020204030204" pitchFamily="34" charset="0"/>
              </a:defRPr>
            </a:lvl3pPr>
            <a:lvl4pPr marL="696913" indent="-228600">
              <a:tabLst>
                <a:tab pos="469900" algn="l"/>
              </a:tabLst>
              <a:defRPr>
                <a:solidFill>
                  <a:schemeClr val="tx1"/>
                </a:solidFill>
                <a:latin typeface="Calibri" panose="020F0502020204030204" pitchFamily="34" charset="0"/>
              </a:defRPr>
            </a:lvl4pPr>
            <a:lvl5pPr marL="2057400" indent="-228600">
              <a:tabLst>
                <a:tab pos="469900" algn="l"/>
              </a:tabLst>
              <a:defRPr>
                <a:solidFill>
                  <a:schemeClr val="tx1"/>
                </a:solidFill>
                <a:latin typeface="Calibri" panose="020F0502020204030204" pitchFamily="34" charset="0"/>
              </a:defRPr>
            </a:lvl5pPr>
            <a:lvl6pPr marL="2514600" indent="-228600" fontAlgn="base">
              <a:spcBef>
                <a:spcPct val="0"/>
              </a:spcBef>
              <a:spcAft>
                <a:spcPct val="0"/>
              </a:spcAft>
              <a:tabLst>
                <a:tab pos="469900" algn="l"/>
              </a:tabLst>
              <a:defRPr>
                <a:solidFill>
                  <a:schemeClr val="tx1"/>
                </a:solidFill>
                <a:latin typeface="Calibri" panose="020F0502020204030204" pitchFamily="34" charset="0"/>
              </a:defRPr>
            </a:lvl6pPr>
            <a:lvl7pPr marL="2971800" indent="-228600" fontAlgn="base">
              <a:spcBef>
                <a:spcPct val="0"/>
              </a:spcBef>
              <a:spcAft>
                <a:spcPct val="0"/>
              </a:spcAft>
              <a:tabLst>
                <a:tab pos="469900" algn="l"/>
              </a:tabLst>
              <a:defRPr>
                <a:solidFill>
                  <a:schemeClr val="tx1"/>
                </a:solidFill>
                <a:latin typeface="Calibri" panose="020F0502020204030204" pitchFamily="34" charset="0"/>
              </a:defRPr>
            </a:lvl7pPr>
            <a:lvl8pPr marL="3429000" indent="-228600" fontAlgn="base">
              <a:spcBef>
                <a:spcPct val="0"/>
              </a:spcBef>
              <a:spcAft>
                <a:spcPct val="0"/>
              </a:spcAft>
              <a:tabLst>
                <a:tab pos="469900" algn="l"/>
              </a:tabLst>
              <a:defRPr>
                <a:solidFill>
                  <a:schemeClr val="tx1"/>
                </a:solidFill>
                <a:latin typeface="Calibri" panose="020F0502020204030204" pitchFamily="34" charset="0"/>
              </a:defRPr>
            </a:lvl8pPr>
            <a:lvl9pPr marL="3886200" indent="-228600" fontAlgn="base">
              <a:spcBef>
                <a:spcPct val="0"/>
              </a:spcBef>
              <a:spcAft>
                <a:spcPct val="0"/>
              </a:spcAft>
              <a:tabLst>
                <a:tab pos="469900" algn="l"/>
              </a:tabLst>
              <a:defRPr>
                <a:solidFill>
                  <a:schemeClr val="tx1"/>
                </a:solidFill>
                <a:latin typeface="Calibri" panose="020F0502020204030204" pitchFamily="34" charset="0"/>
              </a:defRPr>
            </a:lvl9pPr>
          </a:lstStyle>
          <a:p>
            <a:pPr lvl="2" eaLnBrk="1" fontAlgn="auto" hangingPunct="1">
              <a:lnSpc>
                <a:spcPct val="144000"/>
              </a:lnSpc>
              <a:spcBef>
                <a:spcPts val="813"/>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Centralized Data Management</a:t>
            </a:r>
            <a:r>
              <a:rPr lang="en-US" altLang="en-US" b="1" dirty="0">
                <a:latin typeface="Times New Roman" panose="02020603050405020304" pitchFamily="18" charset="0"/>
                <a:cs typeface="Times New Roman" panose="02020603050405020304" pitchFamily="18" charset="0"/>
              </a:rPr>
              <a:t>.</a:t>
            </a: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Automation of Processes.</a:t>
            </a:r>
            <a:endParaRPr lang="en-US" altLang="en-US" b="1" dirty="0">
              <a:latin typeface="Times New Roman" panose="02020603050405020304" pitchFamily="18" charset="0"/>
              <a:cs typeface="Times New Roman" panose="02020603050405020304" pitchFamily="18" charset="0"/>
            </a:endParaRP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Improved Decision-Making</a:t>
            </a: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Resource Optimization</a:t>
            </a:r>
            <a:endParaRPr lang="en-US" altLang="en-US" b="1" dirty="0">
              <a:latin typeface="Times New Roman" panose="02020603050405020304" pitchFamily="18" charset="0"/>
              <a:cs typeface="Times New Roman" panose="02020603050405020304" pitchFamily="18" charset="0"/>
            </a:endParaRP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User Role Management</a:t>
            </a: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Scalability and Flexibility</a:t>
            </a: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Cost Efficiency</a:t>
            </a:r>
            <a:endParaRPr lang="en-US" altLang="en-US" b="1" dirty="0">
              <a:latin typeface="Times New Roman" panose="02020603050405020304" pitchFamily="18" charset="0"/>
              <a:cs typeface="Times New Roman" panose="02020603050405020304" pitchFamily="18" charset="0"/>
            </a:endParaRP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Secure Data Storage</a:t>
            </a: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Ease of Use</a:t>
            </a:r>
            <a:endParaRPr lang="en-US" altLang="en-US" b="1" dirty="0">
              <a:latin typeface="Times New Roman" panose="02020603050405020304" pitchFamily="18" charset="0"/>
              <a:cs typeface="Times New Roman" panose="02020603050405020304" pitchFamily="18" charset="0"/>
            </a:endParaRPr>
          </a:p>
          <a:p>
            <a:pPr lvl="2" eaLnBrk="1" fontAlgn="auto" hangingPunct="1">
              <a:lnSpc>
                <a:spcPct val="144000"/>
              </a:lnSpc>
              <a:spcBef>
                <a:spcPts val="975"/>
              </a:spcBef>
              <a:spcAft>
                <a:spcPts val="0"/>
              </a:spcAft>
              <a:buFont typeface="Times New Roman" panose="02020603050405020304" pitchFamily="18" charset="0"/>
              <a:buAutoNum type="arabicPeriod"/>
              <a:defRPr/>
            </a:pPr>
            <a:r>
              <a:rPr lang="en-US" altLang="en-US" sz="1800" b="1" dirty="0">
                <a:latin typeface="Times New Roman" panose="02020603050405020304" pitchFamily="18" charset="0"/>
                <a:cs typeface="Times New Roman" panose="02020603050405020304" pitchFamily="18" charset="0"/>
              </a:rPr>
              <a:t>Real-Time Monitoring</a:t>
            </a:r>
          </a:p>
        </p:txBody>
      </p:sp>
    </p:spTree>
    <p:extLst>
      <p:ext uri="{BB962C8B-B14F-4D97-AF65-F5344CB8AC3E}">
        <p14:creationId xmlns:p14="http://schemas.microsoft.com/office/powerpoint/2010/main" val="346527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8A7E1-D7C4-C116-64CF-890ED95F99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7634D0-AE9C-C743-8E8C-CF224236FEB3}"/>
              </a:ext>
            </a:extLst>
          </p:cNvPr>
          <p:cNvSpPr txBox="1"/>
          <p:nvPr/>
        </p:nvSpPr>
        <p:spPr>
          <a:xfrm>
            <a:off x="1405289" y="408359"/>
            <a:ext cx="10684042" cy="6208366"/>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Monitor Financial Transactions and Payment Gateways</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Payment Processing Oversight: Ensure seamless and accurate processing of payments and refunds, including order transactions and financial reports.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Monitor Payment Gateways: Regularly check the performance and security of payment gateways to ensure smooth transaction processes.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Financial Reconciliation: Monitor discrepancies in payment records, resolve transaction issues, and ensure financial 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kern="100" dirty="0">
                <a:effectLst/>
                <a:latin typeface="Times New Roman" panose="02020603050405020304" pitchFamily="18" charset="0"/>
                <a:ea typeface="Calibri" panose="020F0502020204030204" pitchFamily="34" charset="0"/>
                <a:cs typeface="Shruti" panose="020B0502040204020203" pitchFamily="34" charset="0"/>
              </a:rPr>
              <a:t> </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Provide Support and Training</a:t>
            </a:r>
            <a:endParaRPr lang="en-IN" sz="1600" dirty="0">
              <a:effectLst/>
              <a:latin typeface="Times New Roman" panose="02020603050405020304" pitchFamily="18" charset="0"/>
              <a:ea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User Support: Offer ongoing support to users (farmers, vendors, and other stakeholders) regarding platform features, usage, and troubleshooting.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Training Programs: Conduct training sessions or webinars to help users understand how to effectively use the platform’s features.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Documentation: Maintain user guides, FAQs, and other resources to assist users in navigating the system independently.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2223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D05A-25E0-2463-4A23-0B4E14B024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C0C65F-77AA-6773-7F89-4059BB7D0F15}"/>
              </a:ext>
            </a:extLst>
          </p:cNvPr>
          <p:cNvSpPr txBox="1"/>
          <p:nvPr/>
        </p:nvSpPr>
        <p:spPr>
          <a:xfrm>
            <a:off x="1612753" y="1260910"/>
            <a:ext cx="9704672" cy="5844357"/>
          </a:xfrm>
          <a:prstGeom prst="rect">
            <a:avLst/>
          </a:prstGeom>
          <a:noFill/>
        </p:spPr>
        <p:txBody>
          <a:bodyPr wrap="square">
            <a:spAutoFit/>
          </a:bodyPr>
          <a:lstStyle/>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Farmers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Shruti" panose="020B0502040204020203" pitchFamily="34" charset="0"/>
              </a:rPr>
              <a:t>Small to Large-scale Farmers</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They can use the system for crop management, soil health monitoring, irrigation management, and tracking crop yield and quality.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1800" b="1" kern="0" dirty="0">
                <a:effectLst/>
                <a:latin typeface="Times New Roman" panose="02020603050405020304" pitchFamily="18" charset="0"/>
                <a:ea typeface="Times New Roman" panose="02020603050405020304" pitchFamily="18" charset="0"/>
                <a:cs typeface="Shruti" panose="020B0502040204020203" pitchFamily="34" charset="0"/>
              </a:rPr>
              <a:t>Organic and Commercial Farmers</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Differentiated functionalities for managing organic farming standards versus commercial production.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Agriculture Consultants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spcAft>
                <a:spcPts val="800"/>
              </a:spcAf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Professionals offering advice on crop planning, pest control, soil management, and more, who can use the system to assist farmers in making informed decisions</a:t>
            </a:r>
          </a:p>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1800" b="1" kern="0" dirty="0">
                <a:effectLst/>
                <a:latin typeface="Times New Roman" panose="02020603050405020304" pitchFamily="18" charset="0"/>
                <a:ea typeface="Times New Roman" panose="02020603050405020304" pitchFamily="18" charset="0"/>
                <a:cs typeface="Shruti" panose="020B0502040204020203" pitchFamily="34" charset="0"/>
              </a:rPr>
              <a:t>Agriculture Enterprises</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Companies involved in agriculture supply chains, such as those selling seeds, fertilizers, pesticides, or machinery. They can use the system to manage inventory, sales, and distribution.</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4" name="Rectangle: Rounded Corners 3">
            <a:extLst>
              <a:ext uri="{FF2B5EF4-FFF2-40B4-BE49-F238E27FC236}">
                <a16:creationId xmlns:a16="http://schemas.microsoft.com/office/drawing/2014/main" id="{3F8F084B-86F7-1D23-4B0B-C007FC16B2E9}"/>
              </a:ext>
            </a:extLst>
          </p:cNvPr>
          <p:cNvSpPr/>
          <p:nvPr/>
        </p:nvSpPr>
        <p:spPr>
          <a:xfrm>
            <a:off x="1612753" y="721895"/>
            <a:ext cx="10312948" cy="53901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2.3. Targeted User:</a:t>
            </a:r>
            <a:endParaRPr lang="en-IN" sz="1200" kern="100" dirty="0">
              <a:effectLst/>
              <a:latin typeface="Calibri" panose="020F0502020204030204" pitchFamily="34" charset="0"/>
              <a:ea typeface="Calibri" panose="020F0502020204030204" pitchFamily="34" charset="0"/>
              <a:cs typeface="Shruti" panose="020B0502040204020203" pitchFamily="34" charset="0"/>
            </a:endParaRPr>
          </a:p>
          <a:p>
            <a:r>
              <a:rPr lang="en-US" b="1" kern="100" dirty="0">
                <a:effectLst/>
                <a:latin typeface="Times New Roman" panose="02020603050405020304" pitchFamily="18" charset="0"/>
                <a:ea typeface="Calibri" panose="020F0502020204030204" pitchFamily="34" charset="0"/>
                <a:cs typeface="Shruti" panose="020B0502040204020203" pitchFamily="34" charset="0"/>
              </a:rPr>
              <a:t>:</a:t>
            </a:r>
            <a:endParaRPr lang="en-IN"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550557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39C70-228C-BFD2-7CAC-30B9D25B70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F66DD9-7940-23AF-635B-F1D77EC7FE50}"/>
              </a:ext>
            </a:extLst>
          </p:cNvPr>
          <p:cNvSpPr txBox="1"/>
          <p:nvPr/>
        </p:nvSpPr>
        <p:spPr>
          <a:xfrm>
            <a:off x="1645920" y="480127"/>
            <a:ext cx="10376034" cy="5704126"/>
          </a:xfrm>
          <a:prstGeom prst="rect">
            <a:avLst/>
          </a:prstGeom>
          <a:noFill/>
        </p:spPr>
        <p:txBody>
          <a:bodyPr wrap="square">
            <a:spAutoFit/>
          </a:bodyPr>
          <a:lstStyle/>
          <a:p>
            <a:pPr algn="just">
              <a:lnSpc>
                <a:spcPct val="150000"/>
              </a:lnSpc>
              <a:spcAft>
                <a:spcPts val="800"/>
              </a:spcAft>
            </a:pP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Cooperatives and Farmer Groups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Groups of farmers who collaborate for better efficiency, such as joint purchasing, selling, and knowledge sharing. These users benefit from centralized management features.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Agricultural Research Institutions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Organizations focusing on research and development in agriculture, who can use the system to track and monitor field trials, crop varieties, and data analysis for research purposes.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Government Agencies and NGOs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Government bodies involved in rural development, subsidies, and agriculture policy enforcement. They might use the system to track subsidies, grants, and monitor agricultural progress.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Supply Chain and Logistics Managers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r>
              <a:rPr lang="en-IN" sz="1800" dirty="0">
                <a:effectLst/>
                <a:latin typeface="Times New Roman" panose="02020603050405020304" pitchFamily="18" charset="0"/>
                <a:ea typeface="Times New Roman" panose="02020603050405020304" pitchFamily="18" charset="0"/>
              </a:rPr>
              <a:t>Users focused on the transport and logistics of agricultural products, ensuring efficient delivery of goods from farms to markets</a:t>
            </a:r>
            <a:endParaRPr lang="en-IN" dirty="0"/>
          </a:p>
        </p:txBody>
      </p:sp>
    </p:spTree>
    <p:extLst>
      <p:ext uri="{BB962C8B-B14F-4D97-AF65-F5344CB8AC3E}">
        <p14:creationId xmlns:p14="http://schemas.microsoft.com/office/powerpoint/2010/main" val="503320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D0F91-1458-E149-7DB9-2189D9AB7C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B00542-8A92-E413-D7AE-E99C034721F3}"/>
              </a:ext>
            </a:extLst>
          </p:cNvPr>
          <p:cNvSpPr txBox="1"/>
          <p:nvPr/>
        </p:nvSpPr>
        <p:spPr>
          <a:xfrm>
            <a:off x="1797518" y="640634"/>
            <a:ext cx="9964554" cy="2940998"/>
          </a:xfrm>
          <a:prstGeom prst="rect">
            <a:avLst/>
          </a:prstGeom>
          <a:noFill/>
        </p:spPr>
        <p:txBody>
          <a:bodyPr wrap="square">
            <a:spAutoFit/>
          </a:bodyPr>
          <a:lstStyle/>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Retailers and Wholesalers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Businesses in the market who can use the system for purchasing crops, tracking inventory, and </a:t>
            </a:r>
            <a:r>
              <a:rPr lang="en-IN" sz="1800" kern="0" dirty="0" err="1">
                <a:effectLst/>
                <a:latin typeface="Times New Roman" panose="02020603050405020304" pitchFamily="18" charset="0"/>
                <a:ea typeface="Times New Roman" panose="02020603050405020304" pitchFamily="18" charset="0"/>
                <a:cs typeface="Shruti" panose="020B0502040204020203" pitchFamily="34" charset="0"/>
              </a:rPr>
              <a:t>analyzing</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market demand trends.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50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000" b="1" kern="0" dirty="0">
                <a:effectLst/>
                <a:latin typeface="Times New Roman" panose="02020603050405020304" pitchFamily="18" charset="0"/>
                <a:ea typeface="Times New Roman" panose="02020603050405020304" pitchFamily="18" charset="0"/>
                <a:cs typeface="Shruti" panose="020B0502040204020203" pitchFamily="34" charset="0"/>
              </a:rPr>
              <a:t>Agriculture Students and Trainers</a:t>
            </a:r>
            <a:r>
              <a:rPr lang="en-IN" sz="20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Shruti" panose="020B0502040204020203" pitchFamily="34" charset="0"/>
              </a:rPr>
              <a:t>Educational institutions teaching agricultural courses may use the system for training purposes or hands-on learning experiences in farm management.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151795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F09FF-656A-3843-378C-8B4B5D70B15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030157D-607F-C167-C731-DC6154F3936E}"/>
              </a:ext>
            </a:extLst>
          </p:cNvPr>
          <p:cNvSpPr/>
          <p:nvPr/>
        </p:nvSpPr>
        <p:spPr>
          <a:xfrm>
            <a:off x="6096000" y="95250"/>
            <a:ext cx="4126029" cy="6667500"/>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2BB03620-A2A5-E5C2-BE26-7E202A768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95" y="241012"/>
            <a:ext cx="5480302" cy="6375975"/>
          </a:xfrm>
          <a:prstGeom prst="rect">
            <a:avLst/>
          </a:prstGeom>
        </p:spPr>
      </p:pic>
      <p:grpSp>
        <p:nvGrpSpPr>
          <p:cNvPr id="5" name="Group 4">
            <a:extLst>
              <a:ext uri="{FF2B5EF4-FFF2-40B4-BE49-F238E27FC236}">
                <a16:creationId xmlns:a16="http://schemas.microsoft.com/office/drawing/2014/main" id="{EE986F77-CE7B-B3F2-C77D-BC999B39760C}"/>
              </a:ext>
            </a:extLst>
          </p:cNvPr>
          <p:cNvGrpSpPr/>
          <p:nvPr/>
        </p:nvGrpSpPr>
        <p:grpSpPr>
          <a:xfrm>
            <a:off x="1761619" y="462013"/>
            <a:ext cx="4052040" cy="972151"/>
            <a:chOff x="0" y="15310"/>
            <a:chExt cx="6086441" cy="1080412"/>
          </a:xfrm>
        </p:grpSpPr>
        <p:sp>
          <p:nvSpPr>
            <p:cNvPr id="6" name="Rectangle: Rounded Corners 5">
              <a:extLst>
                <a:ext uri="{FF2B5EF4-FFF2-40B4-BE49-F238E27FC236}">
                  <a16:creationId xmlns:a16="http://schemas.microsoft.com/office/drawing/2014/main" id="{FEC11F10-26C7-C884-1164-75973162F529}"/>
                </a:ext>
              </a:extLst>
            </p:cNvPr>
            <p:cNvSpPr/>
            <p:nvPr/>
          </p:nvSpPr>
          <p:spPr>
            <a:xfrm>
              <a:off x="0" y="15310"/>
              <a:ext cx="6086441" cy="74880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959C27B1-27CB-E172-583D-75F8E5CFC6A9}"/>
                </a:ext>
              </a:extLst>
            </p:cNvPr>
            <p:cNvSpPr txBox="1"/>
            <p:nvPr/>
          </p:nvSpPr>
          <p:spPr>
            <a:xfrm>
              <a:off x="36551" y="51863"/>
              <a:ext cx="6049888" cy="1043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r>
                <a:rPr lang="en-US" sz="2400" b="1" kern="100" dirty="0">
                  <a:effectLst/>
                  <a:latin typeface="Times New Roman" panose="02020603050405020304" pitchFamily="18" charset="0"/>
                  <a:ea typeface="Calibri" panose="020F0502020204030204" pitchFamily="34" charset="0"/>
                  <a:cs typeface="Shruti" panose="020B0502040204020203" pitchFamily="34" charset="0"/>
                </a:rPr>
                <a:t>3.1</a:t>
              </a:r>
              <a:r>
                <a:rPr lang="en-US" sz="2400" kern="100" dirty="0">
                  <a:effectLst/>
                  <a:latin typeface="Times New Roman" panose="02020603050405020304" pitchFamily="18" charset="0"/>
                  <a:ea typeface="Calibri" panose="020F0502020204030204" pitchFamily="34" charset="0"/>
                  <a:cs typeface="Shruti" panose="020B0502040204020203" pitchFamily="34" charset="0"/>
                </a:rPr>
                <a:t> </a:t>
              </a:r>
              <a:r>
                <a:rPr lang="en-US" sz="2400" b="1" kern="100" dirty="0">
                  <a:effectLst/>
                  <a:latin typeface="Times New Roman" panose="02020603050405020304" pitchFamily="18" charset="0"/>
                  <a:ea typeface="Calibri" panose="020F0502020204030204" pitchFamily="34" charset="0"/>
                  <a:cs typeface="Shruti" panose="020B0502040204020203" pitchFamily="34" charset="0"/>
                </a:rPr>
                <a:t>Use Case Diagram:</a:t>
              </a:r>
              <a:endParaRPr lang="en-IN" sz="2400" kern="100" dirty="0">
                <a:effectLst/>
                <a:latin typeface="Calibri" panose="020F0502020204030204" pitchFamily="34" charset="0"/>
                <a:ea typeface="Calibri" panose="020F0502020204030204" pitchFamily="34" charset="0"/>
                <a:cs typeface="Shruti" panose="020B0502040204020203" pitchFamily="34" charset="0"/>
              </a:endParaRPr>
            </a:p>
            <a:p>
              <a:pPr marL="0" lvl="0" indent="0" algn="l" defTabSz="1066800">
                <a:lnSpc>
                  <a:spcPct val="90000"/>
                </a:lnSpc>
                <a:spcBef>
                  <a:spcPct val="0"/>
                </a:spcBef>
                <a:spcAft>
                  <a:spcPct val="35000"/>
                </a:spcAft>
                <a:buNone/>
              </a:pPr>
              <a:endParaRPr lang="en-IN" sz="2400" kern="1200" dirty="0"/>
            </a:p>
          </p:txBody>
        </p:sp>
      </p:grpSp>
      <p:grpSp>
        <p:nvGrpSpPr>
          <p:cNvPr id="8" name="Group 7">
            <a:extLst>
              <a:ext uri="{FF2B5EF4-FFF2-40B4-BE49-F238E27FC236}">
                <a16:creationId xmlns:a16="http://schemas.microsoft.com/office/drawing/2014/main" id="{871C7770-8F2A-E400-0552-1CD93A2EE9B5}"/>
              </a:ext>
            </a:extLst>
          </p:cNvPr>
          <p:cNvGrpSpPr/>
          <p:nvPr/>
        </p:nvGrpSpPr>
        <p:grpSpPr>
          <a:xfrm>
            <a:off x="1854200" y="1434163"/>
            <a:ext cx="3201953" cy="490889"/>
            <a:chOff x="0" y="449071"/>
            <a:chExt cx="6154286" cy="449280"/>
          </a:xfrm>
        </p:grpSpPr>
        <p:sp>
          <p:nvSpPr>
            <p:cNvPr id="9" name="Rectangle: Rounded Corners 8">
              <a:extLst>
                <a:ext uri="{FF2B5EF4-FFF2-40B4-BE49-F238E27FC236}">
                  <a16:creationId xmlns:a16="http://schemas.microsoft.com/office/drawing/2014/main" id="{1A324E96-FDCC-0A82-11E1-5A355DB9D9F3}"/>
                </a:ext>
              </a:extLst>
            </p:cNvPr>
            <p:cNvSpPr/>
            <p:nvPr/>
          </p:nvSpPr>
          <p:spPr>
            <a:xfrm>
              <a:off x="0" y="449071"/>
              <a:ext cx="6154286" cy="4492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397D29C9-5EA0-8BF8-BF97-01BFD26502CD}"/>
                </a:ext>
              </a:extLst>
            </p:cNvPr>
            <p:cNvSpPr txBox="1"/>
            <p:nvPr/>
          </p:nvSpPr>
          <p:spPr>
            <a:xfrm>
              <a:off x="21932" y="471003"/>
              <a:ext cx="611042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800" b="1" kern="100" dirty="0">
                  <a:effectLst/>
                  <a:latin typeface="Times New Roman" panose="02020603050405020304" pitchFamily="18" charset="0"/>
                  <a:ea typeface="Calibri" panose="020F0502020204030204" pitchFamily="34" charset="0"/>
                </a:rPr>
                <a:t>(1) Admin </a:t>
              </a:r>
              <a:endParaRPr lang="en-IN" sz="1500" b="1" i="1" kern="1200" dirty="0"/>
            </a:p>
          </p:txBody>
        </p:sp>
      </p:grpSp>
      <p:grpSp>
        <p:nvGrpSpPr>
          <p:cNvPr id="11" name="Group 10">
            <a:extLst>
              <a:ext uri="{FF2B5EF4-FFF2-40B4-BE49-F238E27FC236}">
                <a16:creationId xmlns:a16="http://schemas.microsoft.com/office/drawing/2014/main" id="{07C4EC83-D71E-ACEF-239A-FA38F1CD439B}"/>
              </a:ext>
            </a:extLst>
          </p:cNvPr>
          <p:cNvGrpSpPr/>
          <p:nvPr/>
        </p:nvGrpSpPr>
        <p:grpSpPr>
          <a:xfrm>
            <a:off x="1880970" y="2607109"/>
            <a:ext cx="3742617" cy="449280"/>
            <a:chOff x="-1137887" y="-148180"/>
            <a:chExt cx="7254113" cy="449280"/>
          </a:xfrm>
        </p:grpSpPr>
        <p:sp>
          <p:nvSpPr>
            <p:cNvPr id="12" name="Rectangle: Rounded Corners 11">
              <a:extLst>
                <a:ext uri="{FF2B5EF4-FFF2-40B4-BE49-F238E27FC236}">
                  <a16:creationId xmlns:a16="http://schemas.microsoft.com/office/drawing/2014/main" id="{7BF549C9-668A-8708-2BE1-C010A257A861}"/>
                </a:ext>
              </a:extLst>
            </p:cNvPr>
            <p:cNvSpPr/>
            <p:nvPr/>
          </p:nvSpPr>
          <p:spPr>
            <a:xfrm>
              <a:off x="-1137887" y="-148180"/>
              <a:ext cx="6154286" cy="4492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BA243A2F-398E-31A6-4C05-14E4DD0D710B}"/>
                </a:ext>
              </a:extLst>
            </p:cNvPr>
            <p:cNvSpPr txBox="1"/>
            <p:nvPr/>
          </p:nvSpPr>
          <p:spPr>
            <a:xfrm>
              <a:off x="-1098434" y="-104316"/>
              <a:ext cx="7214660"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(3) Farmer:</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p:txBody>
        </p:sp>
      </p:grpSp>
      <p:grpSp>
        <p:nvGrpSpPr>
          <p:cNvPr id="14" name="Group 13">
            <a:extLst>
              <a:ext uri="{FF2B5EF4-FFF2-40B4-BE49-F238E27FC236}">
                <a16:creationId xmlns:a16="http://schemas.microsoft.com/office/drawing/2014/main" id="{D01DEB0D-88D5-21C4-8EF7-6EBB0F07B91F}"/>
              </a:ext>
            </a:extLst>
          </p:cNvPr>
          <p:cNvGrpSpPr/>
          <p:nvPr/>
        </p:nvGrpSpPr>
        <p:grpSpPr>
          <a:xfrm>
            <a:off x="1854200" y="2046851"/>
            <a:ext cx="3201953" cy="449280"/>
            <a:chOff x="0" y="449071"/>
            <a:chExt cx="6154286" cy="449280"/>
          </a:xfrm>
        </p:grpSpPr>
        <p:sp>
          <p:nvSpPr>
            <p:cNvPr id="15" name="Rectangle: Rounded Corners 14">
              <a:extLst>
                <a:ext uri="{FF2B5EF4-FFF2-40B4-BE49-F238E27FC236}">
                  <a16:creationId xmlns:a16="http://schemas.microsoft.com/office/drawing/2014/main" id="{9715B16F-C4BF-BE23-C590-FB214AB3C9A6}"/>
                </a:ext>
              </a:extLst>
            </p:cNvPr>
            <p:cNvSpPr/>
            <p:nvPr/>
          </p:nvSpPr>
          <p:spPr>
            <a:xfrm>
              <a:off x="0" y="449071"/>
              <a:ext cx="6154286" cy="4492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E0917B8E-B85F-678A-0276-F4E623AF6AA8}"/>
                </a:ext>
              </a:extLst>
            </p:cNvPr>
            <p:cNvSpPr txBox="1"/>
            <p:nvPr/>
          </p:nvSpPr>
          <p:spPr>
            <a:xfrm>
              <a:off x="21932" y="471003"/>
              <a:ext cx="611042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800" b="1" kern="100" dirty="0">
                  <a:effectLst/>
                  <a:latin typeface="Times New Roman" panose="02020603050405020304" pitchFamily="18" charset="0"/>
                  <a:ea typeface="Calibri" panose="020F0502020204030204" pitchFamily="34" charset="0"/>
                </a:rPr>
                <a:t>(2) Supplier </a:t>
              </a:r>
              <a:endParaRPr lang="en-IN" sz="1500" b="1" i="1" kern="1200" dirty="0"/>
            </a:p>
          </p:txBody>
        </p:sp>
      </p:grpSp>
    </p:spTree>
    <p:extLst>
      <p:ext uri="{BB962C8B-B14F-4D97-AF65-F5344CB8AC3E}">
        <p14:creationId xmlns:p14="http://schemas.microsoft.com/office/powerpoint/2010/main" val="146730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EBD79-60B7-7A9A-42F3-42BDAE53F8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FD25A6-1696-7742-D60B-718ABDB2AFA5}"/>
              </a:ext>
            </a:extLst>
          </p:cNvPr>
          <p:cNvSpPr txBox="1"/>
          <p:nvPr/>
        </p:nvSpPr>
        <p:spPr>
          <a:xfrm>
            <a:off x="1742484" y="1476908"/>
            <a:ext cx="4027706" cy="5720605"/>
          </a:xfrm>
          <a:prstGeom prst="rect">
            <a:avLst/>
          </a:prstGeom>
          <a:noFill/>
        </p:spPr>
        <p:txBody>
          <a:bodyPr wrap="square">
            <a:spAutoFit/>
          </a:bodyPr>
          <a:lstStyle/>
          <a:p>
            <a:pPr marR="104775" algn="just">
              <a:lnSpc>
                <a:spcPct val="105000"/>
              </a:lnSpc>
              <a:spcAft>
                <a:spcPts val="815"/>
              </a:spcAft>
              <a:buNone/>
            </a:pPr>
            <a:r>
              <a:rPr lang="en-US" sz="2000" b="1" kern="100" dirty="0">
                <a:effectLst/>
                <a:latin typeface="Times New Roman" panose="02020603050405020304" pitchFamily="18" charset="0"/>
                <a:ea typeface="Calibri" panose="020F0502020204030204" pitchFamily="34" charset="0"/>
                <a:cs typeface="Shruti" panose="020B0502040204020203" pitchFamily="34" charset="0"/>
              </a:rPr>
              <a:t>List of all the table in database:</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457200" marR="104775" algn="just">
              <a:lnSpc>
                <a:spcPct val="105000"/>
              </a:lnSpc>
              <a:spcAft>
                <a:spcPts val="1010"/>
              </a:spcAft>
              <a:buNone/>
            </a:pPr>
            <a:r>
              <a:rPr lang="en-US" sz="2000" b="1" kern="100" dirty="0">
                <a:effectLst/>
                <a:latin typeface="Times New Roman" panose="02020603050405020304" pitchFamily="18" charset="0"/>
                <a:ea typeface="Calibri" panose="020F0502020204030204" pitchFamily="34" charset="0"/>
                <a:cs typeface="Shruti" panose="020B0502040204020203" pitchFamily="34" charset="0"/>
              </a:rPr>
              <a:t>Database Name: </a:t>
            </a:r>
            <a:r>
              <a:rPr lang="en-US" sz="2000" b="1" kern="100" dirty="0" err="1">
                <a:effectLst/>
                <a:latin typeface="Times New Roman" panose="02020603050405020304" pitchFamily="18" charset="0"/>
                <a:ea typeface="Calibri" panose="020F0502020204030204" pitchFamily="34" charset="0"/>
                <a:cs typeface="Shruti" panose="020B0502040204020203" pitchFamily="34" charset="0"/>
              </a:rPr>
              <a:t>dbams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Admin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Supplier</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Farmer</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Product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Order</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err="1">
                <a:effectLst/>
                <a:latin typeface="Times New Roman" panose="02020603050405020304" pitchFamily="18" charset="0"/>
                <a:ea typeface="Calibri" panose="020F0502020204030204" pitchFamily="34" charset="0"/>
                <a:cs typeface="Shruti" panose="020B0502040204020203" pitchFamily="34" charset="0"/>
              </a:rPr>
              <a:t>Order_Details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Payment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Crop</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Land</a:t>
            </a:r>
          </a:p>
          <a:p>
            <a:pPr marL="342900" marR="104775" indent="-342900" algn="just">
              <a:lnSpc>
                <a:spcPct val="105000"/>
              </a:lnSpc>
              <a:spcAft>
                <a:spcPts val="1010"/>
              </a:spcAft>
              <a:buFont typeface="+mj-lt"/>
              <a:buAutoNum type="arabicPeriod"/>
            </a:pPr>
            <a:r>
              <a:rPr lang="en-US" sz="1800" kern="100" dirty="0">
                <a:effectLst/>
                <a:latin typeface="Times New Roman" panose="02020603050405020304" pitchFamily="18" charset="0"/>
                <a:ea typeface="Calibri" panose="020F0502020204030204" pitchFamily="34" charset="0"/>
                <a:cs typeface="Shruti" panose="020B0502040204020203" pitchFamily="34" charset="0"/>
              </a:rPr>
              <a:t>Warehouse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342900" marR="104775" lvl="0" indent="-342900" algn="just">
              <a:lnSpc>
                <a:spcPct val="105000"/>
              </a:lnSpc>
              <a:spcAft>
                <a:spcPts val="1010"/>
              </a:spcAft>
              <a:buFont typeface="+mj-lt"/>
              <a:buAutoNum type="arabicPeriod"/>
            </a:pPr>
            <a:endParaRPr lang="en-IN" dirty="0"/>
          </a:p>
        </p:txBody>
      </p:sp>
      <p:grpSp>
        <p:nvGrpSpPr>
          <p:cNvPr id="4" name="Group 3">
            <a:extLst>
              <a:ext uri="{FF2B5EF4-FFF2-40B4-BE49-F238E27FC236}">
                <a16:creationId xmlns:a16="http://schemas.microsoft.com/office/drawing/2014/main" id="{78F6B6EE-A5AC-EB4B-5ADE-766413EDF742}"/>
              </a:ext>
            </a:extLst>
          </p:cNvPr>
          <p:cNvGrpSpPr/>
          <p:nvPr/>
        </p:nvGrpSpPr>
        <p:grpSpPr>
          <a:xfrm>
            <a:off x="1693817" y="636459"/>
            <a:ext cx="4052040" cy="972151"/>
            <a:chOff x="0" y="15310"/>
            <a:chExt cx="6086441" cy="1080412"/>
          </a:xfrm>
        </p:grpSpPr>
        <p:sp>
          <p:nvSpPr>
            <p:cNvPr id="5" name="Rectangle: Rounded Corners 4">
              <a:extLst>
                <a:ext uri="{FF2B5EF4-FFF2-40B4-BE49-F238E27FC236}">
                  <a16:creationId xmlns:a16="http://schemas.microsoft.com/office/drawing/2014/main" id="{FE176E35-5D8F-1D23-83EE-01C990C9779F}"/>
                </a:ext>
              </a:extLst>
            </p:cNvPr>
            <p:cNvSpPr/>
            <p:nvPr/>
          </p:nvSpPr>
          <p:spPr>
            <a:xfrm>
              <a:off x="0" y="15310"/>
              <a:ext cx="6086441" cy="74880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B87EDD47-3A80-C60B-0E7E-9C5837B23BD0}"/>
                </a:ext>
              </a:extLst>
            </p:cNvPr>
            <p:cNvSpPr txBox="1"/>
            <p:nvPr/>
          </p:nvSpPr>
          <p:spPr>
            <a:xfrm>
              <a:off x="36551" y="51863"/>
              <a:ext cx="6049888" cy="1043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nSpc>
                  <a:spcPct val="107000"/>
                </a:lnSpc>
                <a:spcAft>
                  <a:spcPts val="800"/>
                </a:spcAft>
                <a:buNone/>
                <a:tabLst>
                  <a:tab pos="4671695" algn="l"/>
                </a:tabLst>
              </a:pPr>
              <a:r>
                <a:rPr lang="en-US" sz="2400" b="1" kern="100" dirty="0">
                  <a:effectLst/>
                  <a:latin typeface="Times New Roman" panose="02020603050405020304" pitchFamily="18" charset="0"/>
                  <a:ea typeface="Calibri" panose="020F0502020204030204" pitchFamily="34" charset="0"/>
                  <a:cs typeface="Shruti" panose="020B0502040204020203" pitchFamily="34" charset="0"/>
                </a:rPr>
                <a:t>3.2. Data Dictionary: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0" lvl="0" indent="0" algn="l" defTabSz="1066800">
                <a:lnSpc>
                  <a:spcPct val="90000"/>
                </a:lnSpc>
                <a:spcBef>
                  <a:spcPct val="0"/>
                </a:spcBef>
                <a:spcAft>
                  <a:spcPct val="35000"/>
                </a:spcAft>
                <a:buNone/>
              </a:pPr>
              <a:endParaRPr lang="en-IN" sz="2400" kern="1200" dirty="0"/>
            </a:p>
          </p:txBody>
        </p:sp>
      </p:grpSp>
      <p:sp>
        <p:nvSpPr>
          <p:cNvPr id="8" name="TextBox 7">
            <a:extLst>
              <a:ext uri="{FF2B5EF4-FFF2-40B4-BE49-F238E27FC236}">
                <a16:creationId xmlns:a16="http://schemas.microsoft.com/office/drawing/2014/main" id="{C1A2B8ED-3CD8-C202-00FB-32344744EF29}"/>
              </a:ext>
            </a:extLst>
          </p:cNvPr>
          <p:cNvSpPr txBox="1"/>
          <p:nvPr/>
        </p:nvSpPr>
        <p:spPr>
          <a:xfrm>
            <a:off x="4473702" y="2416169"/>
            <a:ext cx="6094476" cy="4883966"/>
          </a:xfrm>
          <a:prstGeom prst="rect">
            <a:avLst/>
          </a:prstGeom>
          <a:noFill/>
        </p:spPr>
        <p:txBody>
          <a:bodyPr wrap="square">
            <a:spAutoFit/>
          </a:bodyPr>
          <a:lstStyle/>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11.Inventory</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12.Transport</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13.Supplier_Order</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14.Support</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15.Weather</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16.Equipment</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17.Insurance</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18.Training</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19.Notification</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R="104775" lvl="0" algn="just">
              <a:lnSpc>
                <a:spcPct val="105000"/>
              </a:lnSpc>
              <a:spcAft>
                <a:spcPts val="1010"/>
              </a:spcAft>
            </a:pPr>
            <a:r>
              <a:rPr lang="en-US" sz="2000" kern="100" dirty="0">
                <a:effectLst/>
                <a:latin typeface="Times New Roman" panose="02020603050405020304" pitchFamily="18" charset="0"/>
                <a:ea typeface="Calibri" panose="020F0502020204030204" pitchFamily="34" charset="0"/>
                <a:cs typeface="Shruti" panose="020B0502040204020203" pitchFamily="34" charset="0"/>
              </a:rPr>
              <a:t>20.Review</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L="457200"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 </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196126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CA54-4725-940C-65C2-9DE1E4D47B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F1FC28-C237-6FA1-9BE7-444FFAAEFFB1}"/>
              </a:ext>
            </a:extLst>
          </p:cNvPr>
          <p:cNvSpPr txBox="1"/>
          <p:nvPr/>
        </p:nvSpPr>
        <p:spPr>
          <a:xfrm>
            <a:off x="1712214" y="786798"/>
            <a:ext cx="6094476" cy="374077"/>
          </a:xfrm>
          <a:prstGeom prst="rect">
            <a:avLst/>
          </a:prstGeom>
          <a:noFill/>
        </p:spPr>
        <p:txBody>
          <a:bodyPr wrap="square">
            <a:spAutoFit/>
          </a:bodyPr>
          <a:lstStyle/>
          <a:p>
            <a:pPr>
              <a:lnSpc>
                <a:spcPct val="107000"/>
              </a:lnSpc>
              <a:spcAft>
                <a:spcPts val="800"/>
              </a:spcAft>
              <a:tabLst>
                <a:tab pos="4671695" algn="l"/>
              </a:tabLs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1)Admin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5F731BEF-5AD4-A059-881E-3C861EE6F135}"/>
              </a:ext>
            </a:extLst>
          </p:cNvPr>
          <p:cNvGraphicFramePr>
            <a:graphicFrameLocks noGrp="1"/>
          </p:cNvGraphicFramePr>
          <p:nvPr>
            <p:extLst>
              <p:ext uri="{D42A27DB-BD31-4B8C-83A1-F6EECF244321}">
                <p14:modId xmlns:p14="http://schemas.microsoft.com/office/powerpoint/2010/main" val="2810555255"/>
              </p:ext>
            </p:extLst>
          </p:nvPr>
        </p:nvGraphicFramePr>
        <p:xfrm>
          <a:off x="1846746" y="1485901"/>
          <a:ext cx="8092782" cy="5088636"/>
        </p:xfrm>
        <a:graphic>
          <a:graphicData uri="http://schemas.openxmlformats.org/drawingml/2006/table">
            <a:tbl>
              <a:tblPr firstRow="1" firstCol="1" bandRow="1">
                <a:tableStyleId>{5C22544A-7EE6-4342-B048-85BDC9FD1C3A}</a:tableStyleId>
              </a:tblPr>
              <a:tblGrid>
                <a:gridCol w="1517060">
                  <a:extLst>
                    <a:ext uri="{9D8B030D-6E8A-4147-A177-3AD203B41FA5}">
                      <a16:colId xmlns:a16="http://schemas.microsoft.com/office/drawing/2014/main" val="1384425012"/>
                    </a:ext>
                  </a:extLst>
                </a:gridCol>
                <a:gridCol w="1908675">
                  <a:extLst>
                    <a:ext uri="{9D8B030D-6E8A-4147-A177-3AD203B41FA5}">
                      <a16:colId xmlns:a16="http://schemas.microsoft.com/office/drawing/2014/main" val="728806034"/>
                    </a:ext>
                  </a:extLst>
                </a:gridCol>
                <a:gridCol w="1632927">
                  <a:extLst>
                    <a:ext uri="{9D8B030D-6E8A-4147-A177-3AD203B41FA5}">
                      <a16:colId xmlns:a16="http://schemas.microsoft.com/office/drawing/2014/main" val="3203393583"/>
                    </a:ext>
                  </a:extLst>
                </a:gridCol>
                <a:gridCol w="1517060">
                  <a:extLst>
                    <a:ext uri="{9D8B030D-6E8A-4147-A177-3AD203B41FA5}">
                      <a16:colId xmlns:a16="http://schemas.microsoft.com/office/drawing/2014/main" val="1377792373"/>
                    </a:ext>
                  </a:extLst>
                </a:gridCol>
                <a:gridCol w="1517060">
                  <a:extLst>
                    <a:ext uri="{9D8B030D-6E8A-4147-A177-3AD203B41FA5}">
                      <a16:colId xmlns:a16="http://schemas.microsoft.com/office/drawing/2014/main" val="3124871678"/>
                    </a:ext>
                  </a:extLst>
                </a:gridCol>
              </a:tblGrid>
              <a:tr h="726948">
                <a:tc>
                  <a:txBody>
                    <a:bodyPr/>
                    <a:lstStyle/>
                    <a:p>
                      <a:pPr algn="ctr">
                        <a:lnSpc>
                          <a:spcPct val="107000"/>
                        </a:lnSpc>
                        <a:spcAft>
                          <a:spcPts val="800"/>
                        </a:spcAft>
                        <a:buNone/>
                        <a:tabLst>
                          <a:tab pos="4671695" algn="l"/>
                        </a:tabLst>
                      </a:pPr>
                      <a:r>
                        <a:rPr lang="en-US" sz="1100" kern="100">
                          <a:effectLst/>
                        </a:rPr>
                        <a:t>Column Name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Data Type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Constraints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Description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Example Value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3261837940"/>
                  </a:ext>
                </a:extLst>
              </a:tr>
              <a:tr h="726948">
                <a:tc>
                  <a:txBody>
                    <a:bodyPr/>
                    <a:lstStyle/>
                    <a:p>
                      <a:pPr algn="ctr">
                        <a:lnSpc>
                          <a:spcPct val="107000"/>
                        </a:lnSpc>
                        <a:spcAft>
                          <a:spcPts val="800"/>
                        </a:spcAft>
                        <a:buNone/>
                        <a:tabLst>
                          <a:tab pos="4671695" algn="l"/>
                        </a:tabLst>
                      </a:pPr>
                      <a:r>
                        <a:rPr lang="en-US" sz="1100" kern="100">
                          <a:effectLst/>
                        </a:rPr>
                        <a:t>admin_id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INT (5)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PRIMARY KEY</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Unique identifier for each admin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1</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523822762"/>
                  </a:ext>
                </a:extLst>
              </a:tr>
              <a:tr h="726948">
                <a:tc>
                  <a:txBody>
                    <a:bodyPr/>
                    <a:lstStyle/>
                    <a:p>
                      <a:pPr algn="ctr">
                        <a:lnSpc>
                          <a:spcPct val="107000"/>
                        </a:lnSpc>
                        <a:spcAft>
                          <a:spcPts val="800"/>
                        </a:spcAft>
                        <a:buNone/>
                        <a:tabLst>
                          <a:tab pos="4671695" algn="l"/>
                        </a:tabLst>
                      </a:pPr>
                      <a:r>
                        <a:rPr lang="en-US" sz="1100" kern="100">
                          <a:effectLst/>
                        </a:rPr>
                        <a:t>username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VARCHAR (20)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NOT NULL, UNIQUE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Admin's username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dirty="0" err="1">
                          <a:effectLst/>
                        </a:rPr>
                        <a:t>admin_user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22202586"/>
                  </a:ext>
                </a:extLst>
              </a:tr>
              <a:tr h="726948">
                <a:tc>
                  <a:txBody>
                    <a:bodyPr/>
                    <a:lstStyle/>
                    <a:p>
                      <a:pPr algn="ctr">
                        <a:lnSpc>
                          <a:spcPct val="107000"/>
                        </a:lnSpc>
                        <a:spcAft>
                          <a:spcPts val="800"/>
                        </a:spcAft>
                        <a:buNone/>
                        <a:tabLst>
                          <a:tab pos="4671695" algn="l"/>
                        </a:tabLst>
                      </a:pPr>
                      <a:r>
                        <a:rPr lang="en-US" sz="1100" kern="100">
                          <a:effectLst/>
                        </a:rPr>
                        <a:t>password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VARCHAR (10)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NOT NULL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Admin's password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password123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3203568716"/>
                  </a:ext>
                </a:extLst>
              </a:tr>
              <a:tr h="726948">
                <a:tc>
                  <a:txBody>
                    <a:bodyPr/>
                    <a:lstStyle/>
                    <a:p>
                      <a:pPr algn="ctr">
                        <a:lnSpc>
                          <a:spcPct val="107000"/>
                        </a:lnSpc>
                        <a:spcAft>
                          <a:spcPts val="800"/>
                        </a:spcAft>
                        <a:buNone/>
                        <a:tabLst>
                          <a:tab pos="4671695" algn="l"/>
                        </a:tabLst>
                      </a:pPr>
                      <a:r>
                        <a:rPr lang="en-US" sz="1100" kern="100">
                          <a:effectLst/>
                        </a:rPr>
                        <a:t>email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VARCHAR (20)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NOT NULL, UNIQUE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Admin's email address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admin@example.com</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1072413858"/>
                  </a:ext>
                </a:extLst>
              </a:tr>
              <a:tr h="726948">
                <a:tc>
                  <a:txBody>
                    <a:bodyPr/>
                    <a:lstStyle/>
                    <a:p>
                      <a:pPr algn="ctr">
                        <a:lnSpc>
                          <a:spcPct val="107000"/>
                        </a:lnSpc>
                        <a:spcAft>
                          <a:spcPts val="800"/>
                        </a:spcAft>
                        <a:buNone/>
                        <a:tabLst>
                          <a:tab pos="4671695" algn="l"/>
                        </a:tabLst>
                      </a:pPr>
                      <a:r>
                        <a:rPr lang="en-US" sz="1100" kern="100">
                          <a:effectLst/>
                        </a:rPr>
                        <a:t>created_at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DATETIME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DEFAULT CURRENT_TIMESTAMP</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Timestamp of account creation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2023-01-01 10:00:00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1779339687"/>
                  </a:ext>
                </a:extLst>
              </a:tr>
              <a:tr h="726948">
                <a:tc>
                  <a:txBody>
                    <a:bodyPr/>
                    <a:lstStyle/>
                    <a:p>
                      <a:pPr algn="ctr">
                        <a:lnSpc>
                          <a:spcPct val="107000"/>
                        </a:lnSpc>
                        <a:spcAft>
                          <a:spcPts val="800"/>
                        </a:spcAft>
                        <a:buNone/>
                        <a:tabLst>
                          <a:tab pos="4671695" algn="l"/>
                        </a:tabLst>
                      </a:pPr>
                      <a:r>
                        <a:rPr lang="en-US" sz="1100" kern="100">
                          <a:effectLst/>
                        </a:rPr>
                        <a:t>last_login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DATETIME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nSpc>
                          <a:spcPct val="107000"/>
                        </a:lnSpc>
                      </a:pPr>
                      <a:endParaRPr lang="en-IN" sz="1000">
                        <a:effectLst/>
                        <a:latin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a:effectLst/>
                        </a:rPr>
                        <a:t>Timestamp of last login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tc>
                  <a:txBody>
                    <a:bodyPr/>
                    <a:lstStyle/>
                    <a:p>
                      <a:pPr algn="ctr">
                        <a:lnSpc>
                          <a:spcPct val="107000"/>
                        </a:lnSpc>
                        <a:spcAft>
                          <a:spcPts val="800"/>
                        </a:spcAft>
                        <a:buNone/>
                        <a:tabLst>
                          <a:tab pos="4671695" algn="l"/>
                        </a:tabLst>
                      </a:pPr>
                      <a:r>
                        <a:rPr lang="en-US" sz="1100" kern="100" dirty="0">
                          <a:effectLst/>
                        </a:rPr>
                        <a:t>2023-10-01 12:00:00</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8657" marR="8657" marT="8657" marB="8657" anchor="ctr"/>
                </a:tc>
                <a:extLst>
                  <a:ext uri="{0D108BD9-81ED-4DB2-BD59-A6C34878D82A}">
                    <a16:rowId xmlns:a16="http://schemas.microsoft.com/office/drawing/2014/main" val="987500068"/>
                  </a:ext>
                </a:extLst>
              </a:tr>
            </a:tbl>
          </a:graphicData>
        </a:graphic>
      </p:graphicFrame>
      <p:sp>
        <p:nvSpPr>
          <p:cNvPr id="5" name="Rectangle 1">
            <a:extLst>
              <a:ext uri="{FF2B5EF4-FFF2-40B4-BE49-F238E27FC236}">
                <a16:creationId xmlns:a16="http://schemas.microsoft.com/office/drawing/2014/main" id="{E8C4A0BA-A837-67EF-FE7A-C1D55F637B7D}"/>
              </a:ext>
            </a:extLst>
          </p:cNvPr>
          <p:cNvSpPr>
            <a:spLocks noChangeArrowheads="1"/>
          </p:cNvSpPr>
          <p:nvPr/>
        </p:nvSpPr>
        <p:spPr bwMode="auto">
          <a:xfrm>
            <a:off x="4446588" y="2133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07863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313F1-2FFB-0D16-F728-09B096D342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8A9458-FEBE-CC28-0114-3679495EC4F9}"/>
              </a:ext>
            </a:extLst>
          </p:cNvPr>
          <p:cNvSpPr txBox="1"/>
          <p:nvPr/>
        </p:nvSpPr>
        <p:spPr>
          <a:xfrm>
            <a:off x="1602377" y="751217"/>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2)</a:t>
            </a:r>
            <a:r>
              <a:rPr lang="en-US" sz="1800" kern="100" dirty="0">
                <a:effectLst/>
                <a:latin typeface="Times New Roman" panose="02020603050405020304" pitchFamily="18" charset="0"/>
                <a:ea typeface="Calibri" panose="020F0502020204030204" pitchFamily="34" charset="0"/>
                <a:cs typeface="Shruti" panose="020B0502040204020203" pitchFamily="34" charset="0"/>
              </a:rPr>
              <a:t> </a:t>
            </a: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Supplier Table </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6" name="Table 5">
            <a:extLst>
              <a:ext uri="{FF2B5EF4-FFF2-40B4-BE49-F238E27FC236}">
                <a16:creationId xmlns:a16="http://schemas.microsoft.com/office/drawing/2014/main" id="{6603EFAB-1A21-B0CF-4181-9310CF26C4CE}"/>
              </a:ext>
            </a:extLst>
          </p:cNvPr>
          <p:cNvGraphicFramePr>
            <a:graphicFrameLocks noGrp="1"/>
          </p:cNvGraphicFramePr>
          <p:nvPr>
            <p:extLst>
              <p:ext uri="{D42A27DB-BD31-4B8C-83A1-F6EECF244321}">
                <p14:modId xmlns:p14="http://schemas.microsoft.com/office/powerpoint/2010/main" val="2390138622"/>
              </p:ext>
            </p:extLst>
          </p:nvPr>
        </p:nvGraphicFramePr>
        <p:xfrm>
          <a:off x="1672046" y="1454331"/>
          <a:ext cx="7642114" cy="4709591"/>
        </p:xfrm>
        <a:graphic>
          <a:graphicData uri="http://schemas.openxmlformats.org/drawingml/2006/table">
            <a:tbl>
              <a:tblPr firstRow="1" firstCol="1" bandRow="1">
                <a:tableStyleId>{5C22544A-7EE6-4342-B048-85BDC9FD1C3A}</a:tableStyleId>
              </a:tblPr>
              <a:tblGrid>
                <a:gridCol w="1276074">
                  <a:extLst>
                    <a:ext uri="{9D8B030D-6E8A-4147-A177-3AD203B41FA5}">
                      <a16:colId xmlns:a16="http://schemas.microsoft.com/office/drawing/2014/main" val="2147548089"/>
                    </a:ext>
                  </a:extLst>
                </a:gridCol>
                <a:gridCol w="1368788">
                  <a:extLst>
                    <a:ext uri="{9D8B030D-6E8A-4147-A177-3AD203B41FA5}">
                      <a16:colId xmlns:a16="http://schemas.microsoft.com/office/drawing/2014/main" val="2157771228"/>
                    </a:ext>
                  </a:extLst>
                </a:gridCol>
                <a:gridCol w="2132409">
                  <a:extLst>
                    <a:ext uri="{9D8B030D-6E8A-4147-A177-3AD203B41FA5}">
                      <a16:colId xmlns:a16="http://schemas.microsoft.com/office/drawing/2014/main" val="3230915038"/>
                    </a:ext>
                  </a:extLst>
                </a:gridCol>
                <a:gridCol w="996247">
                  <a:extLst>
                    <a:ext uri="{9D8B030D-6E8A-4147-A177-3AD203B41FA5}">
                      <a16:colId xmlns:a16="http://schemas.microsoft.com/office/drawing/2014/main" val="3711168911"/>
                    </a:ext>
                  </a:extLst>
                </a:gridCol>
                <a:gridCol w="1868596">
                  <a:extLst>
                    <a:ext uri="{9D8B030D-6E8A-4147-A177-3AD203B41FA5}">
                      <a16:colId xmlns:a16="http://schemas.microsoft.com/office/drawing/2014/main" val="1300838451"/>
                    </a:ext>
                  </a:extLst>
                </a:gridCol>
              </a:tblGrid>
              <a:tr h="629396">
                <a:tc>
                  <a:txBody>
                    <a:bodyPr/>
                    <a:lstStyle/>
                    <a:p>
                      <a:pPr algn="ctr">
                        <a:lnSpc>
                          <a:spcPct val="107000"/>
                        </a:lnSpc>
                        <a:spcAft>
                          <a:spcPts val="800"/>
                        </a:spcAft>
                        <a:buNone/>
                      </a:pPr>
                      <a:r>
                        <a:rPr lang="en-US" sz="900" kern="100">
                          <a:effectLst/>
                        </a:rPr>
                        <a:t>Column Name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Data Type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Constraints</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Description</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Example Value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3046279435"/>
                  </a:ext>
                </a:extLst>
              </a:tr>
              <a:tr h="729153">
                <a:tc>
                  <a:txBody>
                    <a:bodyPr/>
                    <a:lstStyle/>
                    <a:p>
                      <a:pPr algn="ctr">
                        <a:lnSpc>
                          <a:spcPct val="107000"/>
                        </a:lnSpc>
                        <a:spcAft>
                          <a:spcPts val="800"/>
                        </a:spcAft>
                        <a:buNone/>
                      </a:pPr>
                      <a:r>
                        <a:rPr lang="en-US" sz="900" kern="100">
                          <a:effectLst/>
                        </a:rPr>
                        <a:t>supplier_id</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INT (5)</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PRIMARY KEY</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Unique identifier for each supplier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1</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368103618"/>
                  </a:ext>
                </a:extLst>
              </a:tr>
              <a:tr h="629396">
                <a:tc>
                  <a:txBody>
                    <a:bodyPr/>
                    <a:lstStyle/>
                    <a:p>
                      <a:pPr algn="ctr">
                        <a:lnSpc>
                          <a:spcPct val="107000"/>
                        </a:lnSpc>
                        <a:spcAft>
                          <a:spcPts val="800"/>
                        </a:spcAft>
                        <a:buNone/>
                      </a:pPr>
                      <a:r>
                        <a:rPr lang="en-US" sz="900" kern="100">
                          <a:effectLst/>
                        </a:rPr>
                        <a:t>name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VARCHAR (20)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NOT NULL</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Supplier's name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Green Farms</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2819337777"/>
                  </a:ext>
                </a:extLst>
              </a:tr>
              <a:tr h="613033">
                <a:tc>
                  <a:txBody>
                    <a:bodyPr/>
                    <a:lstStyle/>
                    <a:p>
                      <a:pPr algn="ctr">
                        <a:lnSpc>
                          <a:spcPct val="107000"/>
                        </a:lnSpc>
                        <a:spcAft>
                          <a:spcPts val="800"/>
                        </a:spcAft>
                        <a:buNone/>
                      </a:pPr>
                      <a:r>
                        <a:rPr lang="en-US" sz="900" kern="100">
                          <a:effectLst/>
                        </a:rPr>
                        <a:t>contact_number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VARCHAR (15)</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NOT NULL</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Supplier's contact number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+1234567890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3596104659"/>
                  </a:ext>
                </a:extLst>
              </a:tr>
              <a:tr h="629396">
                <a:tc>
                  <a:txBody>
                    <a:bodyPr/>
                    <a:lstStyle/>
                    <a:p>
                      <a:pPr algn="ctr">
                        <a:lnSpc>
                          <a:spcPct val="107000"/>
                        </a:lnSpc>
                        <a:spcAft>
                          <a:spcPts val="800"/>
                        </a:spcAft>
                        <a:buNone/>
                      </a:pPr>
                      <a:r>
                        <a:rPr lang="en-US" sz="900" kern="100">
                          <a:effectLst/>
                        </a:rPr>
                        <a:t>email</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VARCHAR (20)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NOT NULL, UNIQUE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Supplier's email address</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supplier@example.com</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2721842756"/>
                  </a:ext>
                </a:extLst>
              </a:tr>
              <a:tr h="613033">
                <a:tc>
                  <a:txBody>
                    <a:bodyPr/>
                    <a:lstStyle/>
                    <a:p>
                      <a:pPr algn="ctr">
                        <a:lnSpc>
                          <a:spcPct val="107000"/>
                        </a:lnSpc>
                        <a:spcAft>
                          <a:spcPts val="800"/>
                        </a:spcAft>
                        <a:buNone/>
                      </a:pPr>
                      <a:r>
                        <a:rPr lang="en-US" sz="900" kern="100">
                          <a:effectLst/>
                        </a:rPr>
                        <a:t>address</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VARCHAR (50)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l">
                        <a:lnSpc>
                          <a:spcPct val="107000"/>
                        </a:lnSpc>
                      </a:pPr>
                      <a:endParaRPr lang="en-IN" sz="900">
                        <a:effectLst/>
                        <a:latin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Supplier's address</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123 Farm Lane, Agriculture City</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2623949804"/>
                  </a:ext>
                </a:extLst>
              </a:tr>
              <a:tr h="866184">
                <a:tc>
                  <a:txBody>
                    <a:bodyPr/>
                    <a:lstStyle/>
                    <a:p>
                      <a:pPr algn="ctr">
                        <a:lnSpc>
                          <a:spcPct val="107000"/>
                        </a:lnSpc>
                        <a:spcAft>
                          <a:spcPts val="800"/>
                        </a:spcAft>
                        <a:buNone/>
                      </a:pPr>
                      <a:r>
                        <a:rPr lang="en-US" sz="900" kern="100">
                          <a:effectLst/>
                        </a:rPr>
                        <a:t>created_at</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DATETIME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DEFAULT CURRENT_TIMESTAMP</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a:effectLst/>
                        </a:rPr>
                        <a:t>Timestamp of supplier registration</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tc>
                  <a:txBody>
                    <a:bodyPr/>
                    <a:lstStyle/>
                    <a:p>
                      <a:pPr algn="ctr">
                        <a:lnSpc>
                          <a:spcPct val="107000"/>
                        </a:lnSpc>
                        <a:spcAft>
                          <a:spcPts val="800"/>
                        </a:spcAft>
                        <a:buNone/>
                      </a:pPr>
                      <a:r>
                        <a:rPr lang="en-US" sz="900" kern="100" dirty="0">
                          <a:effectLst/>
                        </a:rPr>
                        <a:t>2023-01-05 09:00:00</a:t>
                      </a:r>
                      <a:endParaRPr lang="en-IN" sz="900" kern="100" dirty="0">
                        <a:effectLst/>
                        <a:latin typeface="Calibri" panose="020F0502020204030204" pitchFamily="34" charset="0"/>
                        <a:ea typeface="Calibri" panose="020F0502020204030204" pitchFamily="34" charset="0"/>
                        <a:cs typeface="Shruti" panose="020B0502040204020203" pitchFamily="34" charset="0"/>
                      </a:endParaRPr>
                    </a:p>
                  </a:txBody>
                  <a:tcPr marL="7502" marR="7502" marT="7502" marB="7502" anchor="ctr"/>
                </a:tc>
                <a:extLst>
                  <a:ext uri="{0D108BD9-81ED-4DB2-BD59-A6C34878D82A}">
                    <a16:rowId xmlns:a16="http://schemas.microsoft.com/office/drawing/2014/main" val="761623539"/>
                  </a:ext>
                </a:extLst>
              </a:tr>
            </a:tbl>
          </a:graphicData>
        </a:graphic>
      </p:graphicFrame>
    </p:spTree>
    <p:extLst>
      <p:ext uri="{BB962C8B-B14F-4D97-AF65-F5344CB8AC3E}">
        <p14:creationId xmlns:p14="http://schemas.microsoft.com/office/powerpoint/2010/main" val="3712535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5157F-0937-8735-51BA-9C2B51A6CF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549EB9-CC28-75B0-A842-FD128B83973A}"/>
              </a:ext>
            </a:extLst>
          </p:cNvPr>
          <p:cNvSpPr txBox="1"/>
          <p:nvPr/>
        </p:nvSpPr>
        <p:spPr>
          <a:xfrm>
            <a:off x="1724297" y="751217"/>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3)</a:t>
            </a:r>
            <a:r>
              <a:rPr lang="en-US" sz="1800" kern="100" dirty="0">
                <a:effectLst/>
                <a:latin typeface="Times New Roman" panose="02020603050405020304" pitchFamily="18" charset="0"/>
                <a:ea typeface="Calibri" panose="020F0502020204030204" pitchFamily="34" charset="0"/>
                <a:cs typeface="Shruti" panose="020B0502040204020203" pitchFamily="34" charset="0"/>
              </a:rPr>
              <a:t> </a:t>
            </a: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Farmer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2BA69AA9-9690-3A82-84BB-52A1E4C6976B}"/>
              </a:ext>
            </a:extLst>
          </p:cNvPr>
          <p:cNvGraphicFramePr>
            <a:graphicFrameLocks noGrp="1"/>
          </p:cNvGraphicFramePr>
          <p:nvPr>
            <p:extLst>
              <p:ext uri="{D42A27DB-BD31-4B8C-83A1-F6EECF244321}">
                <p14:modId xmlns:p14="http://schemas.microsoft.com/office/powerpoint/2010/main" val="2294161921"/>
              </p:ext>
            </p:extLst>
          </p:nvPr>
        </p:nvGraphicFramePr>
        <p:xfrm>
          <a:off x="2505456" y="1563624"/>
          <a:ext cx="6553099" cy="4456174"/>
        </p:xfrm>
        <a:graphic>
          <a:graphicData uri="http://schemas.openxmlformats.org/drawingml/2006/table">
            <a:tbl>
              <a:tblPr firstRow="1" firstCol="1" bandRow="1">
                <a:tableStyleId>{5C22544A-7EE6-4342-B048-85BDC9FD1C3A}</a:tableStyleId>
              </a:tblPr>
              <a:tblGrid>
                <a:gridCol w="1387958">
                  <a:extLst>
                    <a:ext uri="{9D8B030D-6E8A-4147-A177-3AD203B41FA5}">
                      <a16:colId xmlns:a16="http://schemas.microsoft.com/office/drawing/2014/main" val="2336862185"/>
                    </a:ext>
                  </a:extLst>
                </a:gridCol>
                <a:gridCol w="1160065">
                  <a:extLst>
                    <a:ext uri="{9D8B030D-6E8A-4147-A177-3AD203B41FA5}">
                      <a16:colId xmlns:a16="http://schemas.microsoft.com/office/drawing/2014/main" val="235134889"/>
                    </a:ext>
                  </a:extLst>
                </a:gridCol>
                <a:gridCol w="1229160">
                  <a:extLst>
                    <a:ext uri="{9D8B030D-6E8A-4147-A177-3AD203B41FA5}">
                      <a16:colId xmlns:a16="http://schemas.microsoft.com/office/drawing/2014/main" val="4070280356"/>
                    </a:ext>
                  </a:extLst>
                </a:gridCol>
                <a:gridCol w="1387958">
                  <a:extLst>
                    <a:ext uri="{9D8B030D-6E8A-4147-A177-3AD203B41FA5}">
                      <a16:colId xmlns:a16="http://schemas.microsoft.com/office/drawing/2014/main" val="3427134479"/>
                    </a:ext>
                  </a:extLst>
                </a:gridCol>
                <a:gridCol w="1387958">
                  <a:extLst>
                    <a:ext uri="{9D8B030D-6E8A-4147-A177-3AD203B41FA5}">
                      <a16:colId xmlns:a16="http://schemas.microsoft.com/office/drawing/2014/main" val="764234490"/>
                    </a:ext>
                  </a:extLst>
                </a:gridCol>
              </a:tblGrid>
              <a:tr h="643618">
                <a:tc>
                  <a:txBody>
                    <a:bodyPr/>
                    <a:lstStyle/>
                    <a:p>
                      <a:pPr algn="ctr">
                        <a:lnSpc>
                          <a:spcPct val="107000"/>
                        </a:lnSpc>
                        <a:spcAft>
                          <a:spcPts val="800"/>
                        </a:spcAft>
                        <a:buNone/>
                      </a:pPr>
                      <a:r>
                        <a:rPr lang="en-US" sz="800" kern="100">
                          <a:effectLst/>
                        </a:rPr>
                        <a:t>Column Name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Data Type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Constraints</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Description</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Example Value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2865196996"/>
                  </a:ext>
                </a:extLst>
              </a:tr>
              <a:tr h="627234">
                <a:tc>
                  <a:txBody>
                    <a:bodyPr/>
                    <a:lstStyle/>
                    <a:p>
                      <a:pPr algn="ctr">
                        <a:lnSpc>
                          <a:spcPct val="107000"/>
                        </a:lnSpc>
                        <a:spcAft>
                          <a:spcPts val="800"/>
                        </a:spcAft>
                        <a:buNone/>
                      </a:pPr>
                      <a:r>
                        <a:rPr lang="en-US" sz="800" kern="100">
                          <a:effectLst/>
                        </a:rPr>
                        <a:t>farmer_id</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INT (5)</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PRIMARY KEY</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Unique identifier for each farmer</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1</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3398740838"/>
                  </a:ext>
                </a:extLst>
              </a:tr>
              <a:tr h="643618">
                <a:tc>
                  <a:txBody>
                    <a:bodyPr/>
                    <a:lstStyle/>
                    <a:p>
                      <a:pPr algn="ctr">
                        <a:lnSpc>
                          <a:spcPct val="107000"/>
                        </a:lnSpc>
                        <a:spcAft>
                          <a:spcPts val="800"/>
                        </a:spcAft>
                        <a:buNone/>
                      </a:pPr>
                      <a:r>
                        <a:rPr lang="en-US" sz="800" kern="100">
                          <a:effectLst/>
                        </a:rPr>
                        <a:t>name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VARCHA</a:t>
                      </a:r>
                      <a:endParaRPr lang="en-IN" sz="800" kern="100">
                        <a:effectLst/>
                      </a:endParaRPr>
                    </a:p>
                    <a:p>
                      <a:pPr algn="ctr">
                        <a:lnSpc>
                          <a:spcPct val="107000"/>
                        </a:lnSpc>
                        <a:spcAft>
                          <a:spcPts val="800"/>
                        </a:spcAft>
                        <a:buNone/>
                      </a:pPr>
                      <a:r>
                        <a:rPr lang="en-US" sz="800" kern="100">
                          <a:effectLst/>
                        </a:rPr>
                        <a:t>(20)</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NOT NULL</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Farmer's name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John Doe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2359559084"/>
                  </a:ext>
                </a:extLst>
              </a:tr>
              <a:tr h="627234">
                <a:tc>
                  <a:txBody>
                    <a:bodyPr/>
                    <a:lstStyle/>
                    <a:p>
                      <a:pPr algn="ctr">
                        <a:lnSpc>
                          <a:spcPct val="107000"/>
                        </a:lnSpc>
                        <a:spcAft>
                          <a:spcPts val="800"/>
                        </a:spcAft>
                        <a:buNone/>
                      </a:pPr>
                      <a:r>
                        <a:rPr lang="en-US" sz="800" kern="100">
                          <a:effectLst/>
                        </a:rPr>
                        <a:t>contact_number</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VARCHAR</a:t>
                      </a:r>
                      <a:endParaRPr lang="en-IN" sz="800" kern="100">
                        <a:effectLst/>
                      </a:endParaRPr>
                    </a:p>
                    <a:p>
                      <a:pPr algn="ctr">
                        <a:lnSpc>
                          <a:spcPct val="107000"/>
                        </a:lnSpc>
                        <a:spcAft>
                          <a:spcPts val="800"/>
                        </a:spcAft>
                        <a:buNone/>
                      </a:pPr>
                      <a:r>
                        <a:rPr lang="en-US" sz="800" kern="100">
                          <a:effectLst/>
                        </a:rPr>
                        <a:t>(10)</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NOT NULL</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Farmer's contact number</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+0987654321</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914288343"/>
                  </a:ext>
                </a:extLst>
              </a:tr>
              <a:tr h="643618">
                <a:tc>
                  <a:txBody>
                    <a:bodyPr/>
                    <a:lstStyle/>
                    <a:p>
                      <a:pPr algn="ctr">
                        <a:lnSpc>
                          <a:spcPct val="107000"/>
                        </a:lnSpc>
                        <a:spcAft>
                          <a:spcPts val="800"/>
                        </a:spcAft>
                        <a:buNone/>
                      </a:pPr>
                      <a:r>
                        <a:rPr lang="en-US" sz="800" kern="100">
                          <a:effectLst/>
                        </a:rPr>
                        <a:t>email</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VARCHAR</a:t>
                      </a:r>
                      <a:endParaRPr lang="en-IN" sz="800" kern="100">
                        <a:effectLst/>
                      </a:endParaRPr>
                    </a:p>
                    <a:p>
                      <a:pPr algn="ctr">
                        <a:lnSpc>
                          <a:spcPct val="107000"/>
                        </a:lnSpc>
                        <a:spcAft>
                          <a:spcPts val="800"/>
                        </a:spcAft>
                        <a:buNone/>
                      </a:pPr>
                      <a:r>
                        <a:rPr lang="en-US" sz="800" kern="100">
                          <a:effectLst/>
                        </a:rPr>
                        <a:t>(20)</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NOT NULL, UNIQUE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Farmer's email address</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john.doe@example.com</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191798655"/>
                  </a:ext>
                </a:extLst>
              </a:tr>
              <a:tr h="627234">
                <a:tc>
                  <a:txBody>
                    <a:bodyPr/>
                    <a:lstStyle/>
                    <a:p>
                      <a:pPr algn="ctr">
                        <a:lnSpc>
                          <a:spcPct val="107000"/>
                        </a:lnSpc>
                        <a:spcAft>
                          <a:spcPts val="800"/>
                        </a:spcAft>
                        <a:buNone/>
                      </a:pPr>
                      <a:r>
                        <a:rPr lang="en-US" sz="800" kern="100">
                          <a:effectLst/>
                        </a:rPr>
                        <a:t>farm_location</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VARCHAR</a:t>
                      </a:r>
                      <a:endParaRPr lang="en-IN" sz="800" kern="100">
                        <a:effectLst/>
                      </a:endParaRPr>
                    </a:p>
                    <a:p>
                      <a:pPr algn="ctr">
                        <a:lnSpc>
                          <a:spcPct val="107000"/>
                        </a:lnSpc>
                        <a:spcAft>
                          <a:spcPts val="800"/>
                        </a:spcAft>
                        <a:buNone/>
                      </a:pPr>
                      <a:r>
                        <a:rPr lang="en-US" sz="800" kern="100">
                          <a:effectLst/>
                        </a:rPr>
                        <a:t>(20)</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nSpc>
                          <a:spcPct val="107000"/>
                        </a:lnSpc>
                      </a:pPr>
                      <a:endParaRPr lang="en-IN" sz="800">
                        <a:effectLst/>
                        <a:latin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Location of the farm</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456 Crop Road, Farmville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1631127103"/>
                  </a:ext>
                </a:extLst>
              </a:tr>
              <a:tr h="643618">
                <a:tc>
                  <a:txBody>
                    <a:bodyPr/>
                    <a:lstStyle/>
                    <a:p>
                      <a:pPr algn="ctr">
                        <a:lnSpc>
                          <a:spcPct val="107000"/>
                        </a:lnSpc>
                        <a:spcAft>
                          <a:spcPts val="800"/>
                        </a:spcAft>
                        <a:buNone/>
                      </a:pPr>
                      <a:r>
                        <a:rPr lang="en-US" sz="800" kern="100">
                          <a:effectLst/>
                        </a:rPr>
                        <a:t>created_at</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DATETIME</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DEFAULT CURRENT_TIMESTAMP</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a:effectLst/>
                        </a:rPr>
                        <a:t>Timestamp of farmer registration</a:t>
                      </a:r>
                      <a:endParaRPr lang="en-IN" sz="800" kern="10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tc>
                  <a:txBody>
                    <a:bodyPr/>
                    <a:lstStyle/>
                    <a:p>
                      <a:pPr algn="ctr">
                        <a:lnSpc>
                          <a:spcPct val="107000"/>
                        </a:lnSpc>
                        <a:spcAft>
                          <a:spcPts val="800"/>
                        </a:spcAft>
                        <a:buNone/>
                      </a:pPr>
                      <a:r>
                        <a:rPr lang="en-US" sz="800" kern="100" dirty="0">
                          <a:effectLst/>
                        </a:rPr>
                        <a:t>2023-01-10 08:30:00</a:t>
                      </a:r>
                      <a:endParaRPr lang="en-IN" sz="800" kern="100" dirty="0">
                        <a:effectLst/>
                        <a:latin typeface="Calibri" panose="020F0502020204030204" pitchFamily="34" charset="0"/>
                        <a:ea typeface="Calibri" panose="020F0502020204030204" pitchFamily="34" charset="0"/>
                        <a:cs typeface="Shruti" panose="020B0502040204020203" pitchFamily="34" charset="0"/>
                      </a:endParaRPr>
                    </a:p>
                  </a:txBody>
                  <a:tcPr marL="6698" marR="6698" marT="6698" marB="6698" anchor="ctr"/>
                </a:tc>
                <a:extLst>
                  <a:ext uri="{0D108BD9-81ED-4DB2-BD59-A6C34878D82A}">
                    <a16:rowId xmlns:a16="http://schemas.microsoft.com/office/drawing/2014/main" val="909387985"/>
                  </a:ext>
                </a:extLst>
              </a:tr>
            </a:tbl>
          </a:graphicData>
        </a:graphic>
      </p:graphicFrame>
      <p:sp>
        <p:nvSpPr>
          <p:cNvPr id="5" name="Rectangle 1">
            <a:extLst>
              <a:ext uri="{FF2B5EF4-FFF2-40B4-BE49-F238E27FC236}">
                <a16:creationId xmlns:a16="http://schemas.microsoft.com/office/drawing/2014/main" id="{852BC316-FD75-8188-FD2C-B8183A065B7B}"/>
              </a:ext>
            </a:extLst>
          </p:cNvPr>
          <p:cNvSpPr>
            <a:spLocks noChangeArrowheads="1"/>
          </p:cNvSpPr>
          <p:nvPr/>
        </p:nvSpPr>
        <p:spPr bwMode="auto">
          <a:xfrm>
            <a:off x="5035550" y="2133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43855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1EA53-C744-CBCF-DDCF-0C3A706B5E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07200C-6E38-DFC6-7E4C-3674240C9F13}"/>
              </a:ext>
            </a:extLst>
          </p:cNvPr>
          <p:cNvSpPr txBox="1"/>
          <p:nvPr/>
        </p:nvSpPr>
        <p:spPr>
          <a:xfrm>
            <a:off x="1672046" y="725092"/>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4)Product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5685422F-0DD8-5BAB-9B82-2ED4FE1BBC2F}"/>
              </a:ext>
            </a:extLst>
          </p:cNvPr>
          <p:cNvGraphicFramePr>
            <a:graphicFrameLocks noGrp="1"/>
          </p:cNvGraphicFramePr>
          <p:nvPr>
            <p:extLst>
              <p:ext uri="{D42A27DB-BD31-4B8C-83A1-F6EECF244321}">
                <p14:modId xmlns:p14="http://schemas.microsoft.com/office/powerpoint/2010/main" val="3918289760"/>
              </p:ext>
            </p:extLst>
          </p:nvPr>
        </p:nvGraphicFramePr>
        <p:xfrm>
          <a:off x="1811383" y="1323702"/>
          <a:ext cx="8038010" cy="4809204"/>
        </p:xfrm>
        <a:graphic>
          <a:graphicData uri="http://schemas.openxmlformats.org/drawingml/2006/table">
            <a:tbl>
              <a:tblPr firstRow="1" firstCol="1" bandRow="1">
                <a:tableStyleId>{5C22544A-7EE6-4342-B048-85BDC9FD1C3A}</a:tableStyleId>
              </a:tblPr>
              <a:tblGrid>
                <a:gridCol w="1642692">
                  <a:extLst>
                    <a:ext uri="{9D8B030D-6E8A-4147-A177-3AD203B41FA5}">
                      <a16:colId xmlns:a16="http://schemas.microsoft.com/office/drawing/2014/main" val="1841666931"/>
                    </a:ext>
                  </a:extLst>
                </a:gridCol>
                <a:gridCol w="2319515">
                  <a:extLst>
                    <a:ext uri="{9D8B030D-6E8A-4147-A177-3AD203B41FA5}">
                      <a16:colId xmlns:a16="http://schemas.microsoft.com/office/drawing/2014/main" val="3005487860"/>
                    </a:ext>
                  </a:extLst>
                </a:gridCol>
                <a:gridCol w="790419">
                  <a:extLst>
                    <a:ext uri="{9D8B030D-6E8A-4147-A177-3AD203B41FA5}">
                      <a16:colId xmlns:a16="http://schemas.microsoft.com/office/drawing/2014/main" val="3913774684"/>
                    </a:ext>
                  </a:extLst>
                </a:gridCol>
                <a:gridCol w="1642692">
                  <a:extLst>
                    <a:ext uri="{9D8B030D-6E8A-4147-A177-3AD203B41FA5}">
                      <a16:colId xmlns:a16="http://schemas.microsoft.com/office/drawing/2014/main" val="2249490046"/>
                    </a:ext>
                  </a:extLst>
                </a:gridCol>
                <a:gridCol w="1642692">
                  <a:extLst>
                    <a:ext uri="{9D8B030D-6E8A-4147-A177-3AD203B41FA5}">
                      <a16:colId xmlns:a16="http://schemas.microsoft.com/office/drawing/2014/main" val="3636957069"/>
                    </a:ext>
                  </a:extLst>
                </a:gridCol>
              </a:tblGrid>
              <a:tr h="531558">
                <a:tc>
                  <a:txBody>
                    <a:bodyPr/>
                    <a:lstStyle/>
                    <a:p>
                      <a:pPr algn="ctr">
                        <a:lnSpc>
                          <a:spcPct val="107000"/>
                        </a:lnSpc>
                        <a:spcAft>
                          <a:spcPts val="800"/>
                        </a:spcAft>
                        <a:buNone/>
                      </a:pPr>
                      <a:r>
                        <a:rPr lang="en-US" sz="900" kern="100">
                          <a:effectLst/>
                        </a:rPr>
                        <a:t>Column Name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Data Type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Constraints</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Description</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Example Value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3725979804"/>
                  </a:ext>
                </a:extLst>
              </a:tr>
              <a:tr h="584092">
                <a:tc>
                  <a:txBody>
                    <a:bodyPr/>
                    <a:lstStyle/>
                    <a:p>
                      <a:pPr algn="ctr">
                        <a:lnSpc>
                          <a:spcPct val="107000"/>
                        </a:lnSpc>
                        <a:spcAft>
                          <a:spcPts val="800"/>
                        </a:spcAft>
                        <a:buNone/>
                      </a:pPr>
                      <a:r>
                        <a:rPr lang="en-US" sz="900" kern="100">
                          <a:effectLst/>
                        </a:rPr>
                        <a:t>product_id</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INT</a:t>
                      </a:r>
                      <a:endParaRPr lang="en-IN" sz="900" kern="100">
                        <a:effectLst/>
                      </a:endParaRPr>
                    </a:p>
                    <a:p>
                      <a:pPr algn="ctr">
                        <a:lnSpc>
                          <a:spcPct val="107000"/>
                        </a:lnSpc>
                        <a:spcAft>
                          <a:spcPts val="800"/>
                        </a:spcAft>
                        <a:buNone/>
                      </a:pPr>
                      <a:r>
                        <a:rPr lang="en-US" sz="900" kern="100">
                          <a:effectLst/>
                        </a:rPr>
                        <a:t>(5)</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PRIMARY KEY</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Unique identifier for each product</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1</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3278552088"/>
                  </a:ext>
                </a:extLst>
              </a:tr>
              <a:tr h="531558">
                <a:tc>
                  <a:txBody>
                    <a:bodyPr/>
                    <a:lstStyle/>
                    <a:p>
                      <a:pPr algn="ctr">
                        <a:lnSpc>
                          <a:spcPct val="107000"/>
                        </a:lnSpc>
                        <a:spcAft>
                          <a:spcPts val="800"/>
                        </a:spcAft>
                        <a:buNone/>
                      </a:pPr>
                      <a:r>
                        <a:rPr lang="en-US" sz="900" kern="100">
                          <a:effectLst/>
                        </a:rPr>
                        <a:t>name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VARCHAR</a:t>
                      </a:r>
                      <a:endParaRPr lang="en-IN" sz="900" kern="100">
                        <a:effectLst/>
                      </a:endParaRPr>
                    </a:p>
                    <a:p>
                      <a:pPr algn="ctr">
                        <a:lnSpc>
                          <a:spcPct val="107000"/>
                        </a:lnSpc>
                        <a:spcAft>
                          <a:spcPts val="800"/>
                        </a:spcAft>
                        <a:buNone/>
                      </a:pPr>
                      <a:r>
                        <a:rPr lang="en-US" sz="900" kern="100">
                          <a:effectLst/>
                        </a:rPr>
                        <a:t>(20)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NOT NULL</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Name of the product</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Organic Fertilizer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2039078069"/>
                  </a:ext>
                </a:extLst>
              </a:tr>
              <a:tr h="517881">
                <a:tc>
                  <a:txBody>
                    <a:bodyPr/>
                    <a:lstStyle/>
                    <a:p>
                      <a:pPr algn="ctr">
                        <a:lnSpc>
                          <a:spcPct val="107000"/>
                        </a:lnSpc>
                        <a:spcAft>
                          <a:spcPts val="800"/>
                        </a:spcAft>
                        <a:buNone/>
                      </a:pPr>
                      <a:r>
                        <a:rPr lang="en-US" sz="900" kern="100">
                          <a:effectLst/>
                        </a:rPr>
                        <a:t>type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VARCHAR</a:t>
                      </a:r>
                      <a:endParaRPr lang="en-IN" sz="900" kern="100">
                        <a:effectLst/>
                      </a:endParaRPr>
                    </a:p>
                    <a:p>
                      <a:pPr algn="ctr">
                        <a:lnSpc>
                          <a:spcPct val="107000"/>
                        </a:lnSpc>
                        <a:spcAft>
                          <a:spcPts val="800"/>
                        </a:spcAft>
                        <a:buNone/>
                      </a:pPr>
                      <a:r>
                        <a:rPr lang="en-US" sz="900" kern="100">
                          <a:effectLst/>
                        </a:rPr>
                        <a:t>(10)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NOT NULL</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Type of product (e.g., fertilizer)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Fertilizer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842832859"/>
                  </a:ext>
                </a:extLst>
              </a:tr>
              <a:tr h="967312">
                <a:tc>
                  <a:txBody>
                    <a:bodyPr/>
                    <a:lstStyle/>
                    <a:p>
                      <a:pPr algn="ctr">
                        <a:lnSpc>
                          <a:spcPct val="107000"/>
                        </a:lnSpc>
                        <a:spcAft>
                          <a:spcPts val="800"/>
                        </a:spcAft>
                        <a:buNone/>
                      </a:pPr>
                      <a:r>
                        <a:rPr lang="en-US" sz="900" kern="100">
                          <a:effectLst/>
                        </a:rPr>
                        <a:t>supplier_id</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INT</a:t>
                      </a:r>
                      <a:endParaRPr lang="en-IN" sz="900" kern="100">
                        <a:effectLst/>
                      </a:endParaRPr>
                    </a:p>
                    <a:p>
                      <a:pPr algn="ctr">
                        <a:lnSpc>
                          <a:spcPct val="107000"/>
                        </a:lnSpc>
                        <a:spcAft>
                          <a:spcPts val="800"/>
                        </a:spcAft>
                        <a:buNone/>
                      </a:pPr>
                      <a:r>
                        <a:rPr lang="en-US" sz="900" kern="100">
                          <a:effectLst/>
                        </a:rPr>
                        <a:t>(5)</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FOREIGN KEY (supplier_id)</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Reference to the supplier</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1</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505393394"/>
                  </a:ext>
                </a:extLst>
              </a:tr>
              <a:tr h="517881">
                <a:tc>
                  <a:txBody>
                    <a:bodyPr/>
                    <a:lstStyle/>
                    <a:p>
                      <a:pPr algn="ctr">
                        <a:lnSpc>
                          <a:spcPct val="107000"/>
                        </a:lnSpc>
                        <a:spcAft>
                          <a:spcPts val="800"/>
                        </a:spcAft>
                        <a:buNone/>
                      </a:pPr>
                      <a:r>
                        <a:rPr lang="en-US" sz="900" kern="100">
                          <a:effectLst/>
                        </a:rPr>
                        <a:t>price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DECIMAL</a:t>
                      </a:r>
                      <a:endParaRPr lang="en-IN" sz="900" kern="100">
                        <a:effectLst/>
                      </a:endParaRPr>
                    </a:p>
                    <a:p>
                      <a:pPr algn="ctr">
                        <a:lnSpc>
                          <a:spcPct val="107000"/>
                        </a:lnSpc>
                        <a:spcAft>
                          <a:spcPts val="800"/>
                        </a:spcAft>
                        <a:buNone/>
                      </a:pPr>
                      <a:r>
                        <a:rPr lang="en-US" sz="900" kern="100">
                          <a:effectLst/>
                        </a:rPr>
                        <a:t>(10,2)</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NOT NULL</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Price of the product</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25.00</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2272368256"/>
                  </a:ext>
                </a:extLst>
              </a:tr>
              <a:tr h="1158922">
                <a:tc>
                  <a:txBody>
                    <a:bodyPr/>
                    <a:lstStyle/>
                    <a:p>
                      <a:pPr algn="ctr">
                        <a:lnSpc>
                          <a:spcPct val="107000"/>
                        </a:lnSpc>
                        <a:spcAft>
                          <a:spcPts val="800"/>
                        </a:spcAft>
                        <a:buNone/>
                      </a:pPr>
                      <a:r>
                        <a:rPr lang="en-US" sz="900" kern="100">
                          <a:effectLst/>
                        </a:rPr>
                        <a:t>created_at</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DATETIME</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DEFAULT CURRENT_TIMESTAMP</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a:effectLst/>
                        </a:rPr>
                        <a:t>Timestamp of product entry</a:t>
                      </a:r>
                      <a:endParaRPr lang="en-IN" sz="900" kern="10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tc>
                  <a:txBody>
                    <a:bodyPr/>
                    <a:lstStyle/>
                    <a:p>
                      <a:pPr algn="ctr">
                        <a:lnSpc>
                          <a:spcPct val="107000"/>
                        </a:lnSpc>
                        <a:spcAft>
                          <a:spcPts val="800"/>
                        </a:spcAft>
                        <a:buNone/>
                      </a:pPr>
                      <a:r>
                        <a:rPr lang="en-US" sz="900" kern="100" dirty="0">
                          <a:effectLst/>
                        </a:rPr>
                        <a:t>2023-01-15 11:00:00</a:t>
                      </a:r>
                      <a:endParaRPr lang="en-IN" sz="900" kern="100" dirty="0">
                        <a:effectLst/>
                        <a:latin typeface="Calibri" panose="020F0502020204030204" pitchFamily="34" charset="0"/>
                        <a:ea typeface="Calibri" panose="020F0502020204030204" pitchFamily="34" charset="0"/>
                        <a:cs typeface="Shruti" panose="020B0502040204020203" pitchFamily="34" charset="0"/>
                      </a:endParaRPr>
                    </a:p>
                  </a:txBody>
                  <a:tcPr marL="7536" marR="7536" marT="7536" marB="7536" anchor="ctr"/>
                </a:tc>
                <a:extLst>
                  <a:ext uri="{0D108BD9-81ED-4DB2-BD59-A6C34878D82A}">
                    <a16:rowId xmlns:a16="http://schemas.microsoft.com/office/drawing/2014/main" val="3230986587"/>
                  </a:ext>
                </a:extLst>
              </a:tr>
            </a:tbl>
          </a:graphicData>
        </a:graphic>
      </p:graphicFrame>
    </p:spTree>
    <p:extLst>
      <p:ext uri="{BB962C8B-B14F-4D97-AF65-F5344CB8AC3E}">
        <p14:creationId xmlns:p14="http://schemas.microsoft.com/office/powerpoint/2010/main" val="412151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8B089-8C16-A3BB-98A9-418757CDF0FF}"/>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40D945F-FA19-FB68-3218-593E45B4347D}"/>
              </a:ext>
            </a:extLst>
          </p:cNvPr>
          <p:cNvGraphicFramePr/>
          <p:nvPr>
            <p:extLst>
              <p:ext uri="{D42A27DB-BD31-4B8C-83A1-F6EECF244321}">
                <p14:modId xmlns:p14="http://schemas.microsoft.com/office/powerpoint/2010/main" val="1385517489"/>
              </p:ext>
            </p:extLst>
          </p:nvPr>
        </p:nvGraphicFramePr>
        <p:xfrm>
          <a:off x="2103120" y="595897"/>
          <a:ext cx="9519920" cy="82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495336F-2AC0-71FC-85CF-2DDA745330C2}"/>
              </a:ext>
            </a:extLst>
          </p:cNvPr>
          <p:cNvSpPr txBox="1"/>
          <p:nvPr/>
        </p:nvSpPr>
        <p:spPr>
          <a:xfrm>
            <a:off x="2225040" y="1519808"/>
            <a:ext cx="9398000" cy="2709460"/>
          </a:xfrm>
          <a:prstGeom prst="rect">
            <a:avLst/>
          </a:prstGeom>
          <a:noFill/>
        </p:spPr>
        <p:txBody>
          <a:bodyPr wrap="square">
            <a:spAutoFit/>
          </a:bodyPr>
          <a:lstStyle/>
          <a:p>
            <a:pPr lvl="1" eaLnBrk="1" hangingPunct="1">
              <a:spcBef>
                <a:spcPts val="13"/>
              </a:spcBef>
              <a:buFont typeface="Times New Roman" panose="02020603050405020304" pitchFamily="18" charset="0"/>
              <a:buAutoNum type="arabicPeriod" startAt="4"/>
            </a:pPr>
            <a:endParaRPr lang="en-US" altLang="en-US" sz="1400" dirty="0">
              <a:latin typeface="Times New Roman" panose="02020603050405020304" pitchFamily="18" charset="0"/>
              <a:cs typeface="Times New Roman" panose="02020603050405020304" pitchFamily="18" charset="0"/>
            </a:endParaRPr>
          </a:p>
          <a:p>
            <a:pPr algn="just" eaLnBrk="1" hangingPunct="1">
              <a:lnSpc>
                <a:spcPct val="144000"/>
              </a:lnSpc>
            </a:pPr>
            <a:r>
              <a:rPr lang="en-US" altLang="en-US" sz="2400" dirty="0">
                <a:latin typeface="Times New Roman" panose="02020603050405020304" pitchFamily="18" charset="0"/>
                <a:cs typeface="Times New Roman" panose="02020603050405020304" pitchFamily="18" charset="0"/>
              </a:rPr>
              <a:t>This system aims to provide tools for monitoring weather, soil conditions, and inventory while optimizing  decision-making  and  promoting  sustainability.  It  ensures  better  productivity, profitability, and environmental stewardship in the agricultural sector.</a:t>
            </a:r>
          </a:p>
          <a:p>
            <a:pPr eaLnBrk="1" hangingPunct="1">
              <a:spcBef>
                <a:spcPts val="63"/>
              </a:spcBef>
            </a:pPr>
            <a:endParaRPr lang="en-US" alt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4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D1A6B-9B26-6287-7753-61ACD5D1400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A02CC1-376D-FC13-3C2F-081BAF51621E}"/>
              </a:ext>
            </a:extLst>
          </p:cNvPr>
          <p:cNvSpPr txBox="1"/>
          <p:nvPr/>
        </p:nvSpPr>
        <p:spPr>
          <a:xfrm>
            <a:off x="1767840" y="742508"/>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5)Order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562E856A-078B-3F7B-54C2-049F4239406A}"/>
              </a:ext>
            </a:extLst>
          </p:cNvPr>
          <p:cNvGraphicFramePr>
            <a:graphicFrameLocks noGrp="1"/>
          </p:cNvGraphicFramePr>
          <p:nvPr>
            <p:extLst>
              <p:ext uri="{D42A27DB-BD31-4B8C-83A1-F6EECF244321}">
                <p14:modId xmlns:p14="http://schemas.microsoft.com/office/powerpoint/2010/main" val="926930629"/>
              </p:ext>
            </p:extLst>
          </p:nvPr>
        </p:nvGraphicFramePr>
        <p:xfrm>
          <a:off x="1872343" y="1367246"/>
          <a:ext cx="7802880" cy="5120639"/>
        </p:xfrm>
        <a:graphic>
          <a:graphicData uri="http://schemas.openxmlformats.org/drawingml/2006/table">
            <a:tbl>
              <a:tblPr firstRow="1" firstCol="1" bandRow="1">
                <a:tableStyleId>{5C22544A-7EE6-4342-B048-85BDC9FD1C3A}</a:tableStyleId>
              </a:tblPr>
              <a:tblGrid>
                <a:gridCol w="1061747">
                  <a:extLst>
                    <a:ext uri="{9D8B030D-6E8A-4147-A177-3AD203B41FA5}">
                      <a16:colId xmlns:a16="http://schemas.microsoft.com/office/drawing/2014/main" val="1724984447"/>
                    </a:ext>
                  </a:extLst>
                </a:gridCol>
                <a:gridCol w="1509479">
                  <a:extLst>
                    <a:ext uri="{9D8B030D-6E8A-4147-A177-3AD203B41FA5}">
                      <a16:colId xmlns:a16="http://schemas.microsoft.com/office/drawing/2014/main" val="2260119452"/>
                    </a:ext>
                  </a:extLst>
                </a:gridCol>
                <a:gridCol w="1623795">
                  <a:extLst>
                    <a:ext uri="{9D8B030D-6E8A-4147-A177-3AD203B41FA5}">
                      <a16:colId xmlns:a16="http://schemas.microsoft.com/office/drawing/2014/main" val="2948015366"/>
                    </a:ext>
                  </a:extLst>
                </a:gridCol>
                <a:gridCol w="2165062">
                  <a:extLst>
                    <a:ext uri="{9D8B030D-6E8A-4147-A177-3AD203B41FA5}">
                      <a16:colId xmlns:a16="http://schemas.microsoft.com/office/drawing/2014/main" val="1339521996"/>
                    </a:ext>
                  </a:extLst>
                </a:gridCol>
                <a:gridCol w="1442797">
                  <a:extLst>
                    <a:ext uri="{9D8B030D-6E8A-4147-A177-3AD203B41FA5}">
                      <a16:colId xmlns:a16="http://schemas.microsoft.com/office/drawing/2014/main" val="1938972173"/>
                    </a:ext>
                  </a:extLst>
                </a:gridCol>
              </a:tblGrid>
              <a:tr h="830203">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213812559"/>
                  </a:ext>
                </a:extLst>
              </a:tr>
              <a:tr h="808640">
                <a:tc>
                  <a:txBody>
                    <a:bodyPr/>
                    <a:lstStyle/>
                    <a:p>
                      <a:pPr algn="ctr">
                        <a:lnSpc>
                          <a:spcPct val="107000"/>
                        </a:lnSpc>
                        <a:spcAft>
                          <a:spcPts val="800"/>
                        </a:spcAft>
                        <a:buNone/>
                      </a:pPr>
                      <a:r>
                        <a:rPr lang="en-US" sz="1200" kern="100">
                          <a:effectLst/>
                        </a:rPr>
                        <a:t>order_id``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128252402"/>
                  </a:ext>
                </a:extLst>
              </a:tr>
              <a:tr h="1034313">
                <a:tc>
                  <a:txBody>
                    <a:bodyPr/>
                    <a:lstStyle/>
                    <a:p>
                      <a:pPr algn="ctr">
                        <a:lnSpc>
                          <a:spcPct val="107000"/>
                        </a:lnSpc>
                        <a:spcAft>
                          <a:spcPts val="800"/>
                        </a:spcAft>
                        <a:buNone/>
                      </a:pPr>
                      <a:r>
                        <a:rPr lang="en-US" sz="1200" kern="100">
                          <a:effectLst/>
                        </a:rPr>
                        <a:t>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254492460"/>
                  </a:ext>
                </a:extLst>
              </a:tr>
              <a:tr h="808640">
                <a:tc>
                  <a:txBody>
                    <a:bodyPr/>
                    <a:lstStyle/>
                    <a:p>
                      <a:pPr algn="ctr">
                        <a:lnSpc>
                          <a:spcPct val="107000"/>
                        </a:lnSpc>
                        <a:spcAft>
                          <a:spcPts val="800"/>
                        </a:spcAft>
                        <a:buNone/>
                      </a:pPr>
                      <a:r>
                        <a:rPr lang="en-US" sz="1200" kern="100">
                          <a:effectLst/>
                        </a:rPr>
                        <a:t>order_date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 when the order was placed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2023-01-25 10:00:00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5376892"/>
                  </a:ext>
                </a:extLst>
              </a:tr>
              <a:tr h="830203">
                <a:tc>
                  <a:txBody>
                    <a:bodyPr/>
                    <a:lstStyle/>
                    <a:p>
                      <a:pPr algn="ctr">
                        <a:lnSpc>
                          <a:spcPct val="107000"/>
                        </a:lnSpc>
                        <a:spcAft>
                          <a:spcPts val="800"/>
                        </a:spcAft>
                        <a:buNone/>
                      </a:pPr>
                      <a:r>
                        <a:rPr lang="en-US" sz="1200" kern="100">
                          <a:effectLst/>
                        </a:rPr>
                        <a:t>total_amount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DECIMAL</a:t>
                      </a:r>
                      <a:endParaRPr lang="en-IN" sz="1100" kern="100">
                        <a:effectLst/>
                      </a:endParaRPr>
                    </a:p>
                    <a:p>
                      <a:pPr algn="ctr">
                        <a:lnSpc>
                          <a:spcPct val="107000"/>
                        </a:lnSpc>
                        <a:spcAft>
                          <a:spcPts val="800"/>
                        </a:spcAft>
                        <a:buNone/>
                      </a:pPr>
                      <a:r>
                        <a:rPr lang="en-US" sz="1200" kern="100">
                          <a:effectLst/>
                        </a:rPr>
                        <a:t>(10,2)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Total amount for the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150.00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83351125"/>
                  </a:ext>
                </a:extLst>
              </a:tr>
              <a:tr h="808640">
                <a:tc>
                  <a:txBody>
                    <a:bodyPr/>
                    <a:lstStyle/>
                    <a:p>
                      <a:pPr algn="ctr">
                        <a:lnSpc>
                          <a:spcPct val="107000"/>
                        </a:lnSpc>
                        <a:spcAft>
                          <a:spcPts val="800"/>
                        </a:spcAft>
                        <a:buNone/>
                      </a:pPr>
                      <a:r>
                        <a:rPr lang="en-US" sz="1200" kern="100">
                          <a:effectLst/>
                        </a:rPr>
                        <a:t>status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 (20)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Current status of the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Pending</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97676806"/>
                  </a:ext>
                </a:extLst>
              </a:tr>
            </a:tbl>
          </a:graphicData>
        </a:graphic>
      </p:graphicFrame>
    </p:spTree>
    <p:extLst>
      <p:ext uri="{BB962C8B-B14F-4D97-AF65-F5344CB8AC3E}">
        <p14:creationId xmlns:p14="http://schemas.microsoft.com/office/powerpoint/2010/main" val="1023326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F389E-55EE-60DF-AB0F-EB5142CBCF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57E4C7-846F-7D19-F471-9CB2B9B444FB}"/>
              </a:ext>
            </a:extLst>
          </p:cNvPr>
          <p:cNvSpPr txBox="1"/>
          <p:nvPr/>
        </p:nvSpPr>
        <p:spPr>
          <a:xfrm>
            <a:off x="1715589" y="786052"/>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6)Order Details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EB65A465-CEC0-05FE-C57F-82D3162B2704}"/>
              </a:ext>
            </a:extLst>
          </p:cNvPr>
          <p:cNvGraphicFramePr>
            <a:graphicFrameLocks noGrp="1"/>
          </p:cNvGraphicFramePr>
          <p:nvPr>
            <p:extLst>
              <p:ext uri="{D42A27DB-BD31-4B8C-83A1-F6EECF244321}">
                <p14:modId xmlns:p14="http://schemas.microsoft.com/office/powerpoint/2010/main" val="2231143148"/>
              </p:ext>
            </p:extLst>
          </p:nvPr>
        </p:nvGraphicFramePr>
        <p:xfrm>
          <a:off x="1819656" y="1371601"/>
          <a:ext cx="8202168" cy="4453128"/>
        </p:xfrm>
        <a:graphic>
          <a:graphicData uri="http://schemas.openxmlformats.org/drawingml/2006/table">
            <a:tbl>
              <a:tblPr firstRow="1" firstCol="1" bandRow="1">
                <a:tableStyleId>{5C22544A-7EE6-4342-B048-85BDC9FD1C3A}</a:tableStyleId>
              </a:tblPr>
              <a:tblGrid>
                <a:gridCol w="1260367">
                  <a:extLst>
                    <a:ext uri="{9D8B030D-6E8A-4147-A177-3AD203B41FA5}">
                      <a16:colId xmlns:a16="http://schemas.microsoft.com/office/drawing/2014/main" val="1108297257"/>
                    </a:ext>
                  </a:extLst>
                </a:gridCol>
                <a:gridCol w="1391000">
                  <a:extLst>
                    <a:ext uri="{9D8B030D-6E8A-4147-A177-3AD203B41FA5}">
                      <a16:colId xmlns:a16="http://schemas.microsoft.com/office/drawing/2014/main" val="1160892766"/>
                    </a:ext>
                  </a:extLst>
                </a:gridCol>
                <a:gridCol w="1492958">
                  <a:extLst>
                    <a:ext uri="{9D8B030D-6E8A-4147-A177-3AD203B41FA5}">
                      <a16:colId xmlns:a16="http://schemas.microsoft.com/office/drawing/2014/main" val="123251404"/>
                    </a:ext>
                  </a:extLst>
                </a:gridCol>
                <a:gridCol w="2797476">
                  <a:extLst>
                    <a:ext uri="{9D8B030D-6E8A-4147-A177-3AD203B41FA5}">
                      <a16:colId xmlns:a16="http://schemas.microsoft.com/office/drawing/2014/main" val="2568865696"/>
                    </a:ext>
                  </a:extLst>
                </a:gridCol>
                <a:gridCol w="1260367">
                  <a:extLst>
                    <a:ext uri="{9D8B030D-6E8A-4147-A177-3AD203B41FA5}">
                      <a16:colId xmlns:a16="http://schemas.microsoft.com/office/drawing/2014/main" val="912595624"/>
                    </a:ext>
                  </a:extLst>
                </a:gridCol>
              </a:tblGrid>
              <a:tr h="738772">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258782173"/>
                  </a:ext>
                </a:extLst>
              </a:tr>
              <a:tr h="738772">
                <a:tc>
                  <a:txBody>
                    <a:bodyPr/>
                    <a:lstStyle/>
                    <a:p>
                      <a:pPr algn="ctr">
                        <a:lnSpc>
                          <a:spcPct val="107000"/>
                        </a:lnSpc>
                        <a:spcAft>
                          <a:spcPts val="800"/>
                        </a:spcAft>
                        <a:buNone/>
                      </a:pPr>
                      <a:r>
                        <a:rPr lang="en-US" sz="1200" kern="100">
                          <a:effectLst/>
                        </a:rPr>
                        <a:t>order_detail_id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order detail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29328775"/>
                  </a:ext>
                </a:extLst>
              </a:tr>
              <a:tr h="738772">
                <a:tc>
                  <a:txBody>
                    <a:bodyPr/>
                    <a:lstStyle/>
                    <a:p>
                      <a:pPr algn="ctr">
                        <a:lnSpc>
                          <a:spcPct val="107000"/>
                        </a:lnSpc>
                        <a:spcAft>
                          <a:spcPts val="800"/>
                        </a:spcAft>
                        <a:buNone/>
                      </a:pPr>
                      <a:r>
                        <a:rPr lang="en-US" sz="1200" kern="100">
                          <a:effectLst/>
                        </a:rPr>
                        <a:t>order_id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(order_id)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168381729"/>
                  </a:ext>
                </a:extLst>
              </a:tr>
              <a:tr h="759268">
                <a:tc>
                  <a:txBody>
                    <a:bodyPr/>
                    <a:lstStyle/>
                    <a:p>
                      <a:pPr algn="ctr">
                        <a:lnSpc>
                          <a:spcPct val="107000"/>
                        </a:lnSpc>
                        <a:spcAft>
                          <a:spcPts val="800"/>
                        </a:spcAft>
                        <a:buNone/>
                      </a:pPr>
                      <a:r>
                        <a:rPr lang="en-US" sz="1200" kern="100">
                          <a:effectLst/>
                        </a:rPr>
                        <a:t>product_id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(product_id)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product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969854053"/>
                  </a:ext>
                </a:extLst>
              </a:tr>
              <a:tr h="738772">
                <a:tc>
                  <a:txBody>
                    <a:bodyPr/>
                    <a:lstStyle/>
                    <a:p>
                      <a:pPr algn="ctr">
                        <a:lnSpc>
                          <a:spcPct val="107000"/>
                        </a:lnSpc>
                        <a:spcAft>
                          <a:spcPts val="800"/>
                        </a:spcAft>
                        <a:buNone/>
                      </a:pPr>
                      <a:r>
                        <a:rPr lang="en-US" sz="1200" kern="100">
                          <a:effectLst/>
                        </a:rPr>
                        <a:t>quantity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Quantity of the product ordered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352844431"/>
                  </a:ext>
                </a:extLst>
              </a:tr>
              <a:tr h="738772">
                <a:tc>
                  <a:txBody>
                    <a:bodyPr/>
                    <a:lstStyle/>
                    <a:p>
                      <a:pPr algn="ctr">
                        <a:lnSpc>
                          <a:spcPct val="107000"/>
                        </a:lnSpc>
                        <a:spcAft>
                          <a:spcPts val="800"/>
                        </a:spcAft>
                        <a:buNone/>
                      </a:pPr>
                      <a:r>
                        <a:rPr lang="en-US" sz="1200" kern="100">
                          <a:effectLst/>
                        </a:rPr>
                        <a:t>price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DECIMAL(10,2)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Price of the product at the time of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25.00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462268847"/>
                  </a:ext>
                </a:extLst>
              </a:tr>
            </a:tbl>
          </a:graphicData>
        </a:graphic>
      </p:graphicFrame>
      <p:sp>
        <p:nvSpPr>
          <p:cNvPr id="5" name="Rectangle 1">
            <a:extLst>
              <a:ext uri="{FF2B5EF4-FFF2-40B4-BE49-F238E27FC236}">
                <a16:creationId xmlns:a16="http://schemas.microsoft.com/office/drawing/2014/main" id="{70888F34-470A-B133-3C4C-326D8E4C2D70}"/>
              </a:ext>
            </a:extLst>
          </p:cNvPr>
          <p:cNvSpPr>
            <a:spLocks noChangeArrowheads="1"/>
          </p:cNvSpPr>
          <p:nvPr/>
        </p:nvSpPr>
        <p:spPr bwMode="auto">
          <a:xfrm>
            <a:off x="1882689" y="1830049"/>
            <a:ext cx="17478535" cy="67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93945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6C53-C076-EE6C-8591-F7873296FC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F782B6-718A-92B8-1B29-F476DE416493}"/>
              </a:ext>
            </a:extLst>
          </p:cNvPr>
          <p:cNvSpPr txBox="1"/>
          <p:nvPr/>
        </p:nvSpPr>
        <p:spPr>
          <a:xfrm>
            <a:off x="1672046" y="759925"/>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7)Payment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2C37BD1A-056A-7CD2-9B8B-DACD45D8F692}"/>
              </a:ext>
            </a:extLst>
          </p:cNvPr>
          <p:cNvGraphicFramePr>
            <a:graphicFrameLocks noGrp="1"/>
          </p:cNvGraphicFramePr>
          <p:nvPr>
            <p:extLst>
              <p:ext uri="{D42A27DB-BD31-4B8C-83A1-F6EECF244321}">
                <p14:modId xmlns:p14="http://schemas.microsoft.com/office/powerpoint/2010/main" val="3417861297"/>
              </p:ext>
            </p:extLst>
          </p:nvPr>
        </p:nvGraphicFramePr>
        <p:xfrm>
          <a:off x="1828800" y="1384663"/>
          <a:ext cx="8078789" cy="4443972"/>
        </p:xfrm>
        <a:graphic>
          <a:graphicData uri="http://schemas.openxmlformats.org/drawingml/2006/table">
            <a:tbl>
              <a:tblPr firstRow="1" firstCol="1" bandRow="1">
                <a:tableStyleId>{5C22544A-7EE6-4342-B048-85BDC9FD1C3A}</a:tableStyleId>
              </a:tblPr>
              <a:tblGrid>
                <a:gridCol w="1694663">
                  <a:extLst>
                    <a:ext uri="{9D8B030D-6E8A-4147-A177-3AD203B41FA5}">
                      <a16:colId xmlns:a16="http://schemas.microsoft.com/office/drawing/2014/main" val="3356996553"/>
                    </a:ext>
                  </a:extLst>
                </a:gridCol>
                <a:gridCol w="1365593">
                  <a:extLst>
                    <a:ext uri="{9D8B030D-6E8A-4147-A177-3AD203B41FA5}">
                      <a16:colId xmlns:a16="http://schemas.microsoft.com/office/drawing/2014/main" val="3775924628"/>
                    </a:ext>
                  </a:extLst>
                </a:gridCol>
                <a:gridCol w="1629207">
                  <a:extLst>
                    <a:ext uri="{9D8B030D-6E8A-4147-A177-3AD203B41FA5}">
                      <a16:colId xmlns:a16="http://schemas.microsoft.com/office/drawing/2014/main" val="637020361"/>
                    </a:ext>
                  </a:extLst>
                </a:gridCol>
                <a:gridCol w="1694663">
                  <a:extLst>
                    <a:ext uri="{9D8B030D-6E8A-4147-A177-3AD203B41FA5}">
                      <a16:colId xmlns:a16="http://schemas.microsoft.com/office/drawing/2014/main" val="3955670461"/>
                    </a:ext>
                  </a:extLst>
                </a:gridCol>
                <a:gridCol w="1694663">
                  <a:extLst>
                    <a:ext uri="{9D8B030D-6E8A-4147-A177-3AD203B41FA5}">
                      <a16:colId xmlns:a16="http://schemas.microsoft.com/office/drawing/2014/main" val="3153213274"/>
                    </a:ext>
                  </a:extLst>
                </a:gridCol>
              </a:tblGrid>
              <a:tr h="702984">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678411687"/>
                  </a:ext>
                </a:extLst>
              </a:tr>
              <a:tr h="778340">
                <a:tc>
                  <a:txBody>
                    <a:bodyPr/>
                    <a:lstStyle/>
                    <a:p>
                      <a:pPr algn="ctr">
                        <a:lnSpc>
                          <a:spcPct val="107000"/>
                        </a:lnSpc>
                        <a:spcAft>
                          <a:spcPts val="800"/>
                        </a:spcAft>
                        <a:buNone/>
                      </a:pPr>
                      <a:r>
                        <a:rPr lang="en-US" sz="1200" kern="100">
                          <a:effectLst/>
                        </a:rPr>
                        <a:t>payment_id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payment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867239722"/>
                  </a:ext>
                </a:extLst>
              </a:tr>
              <a:tr h="702984">
                <a:tc>
                  <a:txBody>
                    <a:bodyPr/>
                    <a:lstStyle/>
                    <a:p>
                      <a:pPr algn="ctr">
                        <a:lnSpc>
                          <a:spcPct val="107000"/>
                        </a:lnSpc>
                        <a:spcAft>
                          <a:spcPts val="800"/>
                        </a:spcAft>
                        <a:buNone/>
                      </a:pPr>
                      <a:r>
                        <a:rPr lang="en-US" sz="1200" kern="100">
                          <a:effectLst/>
                        </a:rPr>
                        <a:t>order_id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(order_id)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76002629"/>
                  </a:ext>
                </a:extLst>
              </a:tr>
              <a:tr h="778340">
                <a:tc>
                  <a:txBody>
                    <a:bodyPr/>
                    <a:lstStyle/>
                    <a:p>
                      <a:pPr algn="ctr">
                        <a:lnSpc>
                          <a:spcPct val="107000"/>
                        </a:lnSpc>
                        <a:spcAft>
                          <a:spcPts val="800"/>
                        </a:spcAft>
                        <a:buNone/>
                      </a:pPr>
                      <a:r>
                        <a:rPr lang="en-US" sz="1200" kern="100">
                          <a:effectLst/>
                        </a:rPr>
                        <a:t>payment_date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 when the payment was made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2023-01-26 09:00:00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050433872"/>
                  </a:ext>
                </a:extLst>
              </a:tr>
              <a:tr h="702984">
                <a:tc>
                  <a:txBody>
                    <a:bodyPr/>
                    <a:lstStyle/>
                    <a:p>
                      <a:pPr algn="ctr">
                        <a:lnSpc>
                          <a:spcPct val="107000"/>
                        </a:lnSpc>
                        <a:spcAft>
                          <a:spcPts val="800"/>
                        </a:spcAft>
                        <a:buNone/>
                      </a:pPr>
                      <a:r>
                        <a:rPr lang="en-US" sz="1200" kern="100">
                          <a:effectLst/>
                        </a:rPr>
                        <a:t>amount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DECIMAL</a:t>
                      </a:r>
                      <a:endParaRPr lang="en-IN" sz="1100" kern="100">
                        <a:effectLst/>
                      </a:endParaRPr>
                    </a:p>
                    <a:p>
                      <a:pPr algn="ctr">
                        <a:lnSpc>
                          <a:spcPct val="107000"/>
                        </a:lnSpc>
                        <a:spcAft>
                          <a:spcPts val="800"/>
                        </a:spcAft>
                        <a:buNone/>
                      </a:pPr>
                      <a:r>
                        <a:rPr lang="en-US" sz="1200" kern="100">
                          <a:effectLst/>
                        </a:rPr>
                        <a:t>(10,2)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Amount paid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150.00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825055822"/>
                  </a:ext>
                </a:extLst>
              </a:tr>
              <a:tr h="778340">
                <a:tc>
                  <a:txBody>
                    <a:bodyPr/>
                    <a:lstStyle/>
                    <a:p>
                      <a:pPr algn="ctr">
                        <a:lnSpc>
                          <a:spcPct val="107000"/>
                        </a:lnSpc>
                        <a:spcAft>
                          <a:spcPts val="800"/>
                        </a:spcAft>
                        <a:buNone/>
                      </a:pPr>
                      <a:r>
                        <a:rPr lang="en-US" sz="1200" kern="100">
                          <a:effectLst/>
                        </a:rPr>
                        <a:t>payment_method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a:t>
                      </a:r>
                      <a:endParaRPr lang="en-IN" sz="1100" kern="100">
                        <a:effectLst/>
                      </a:endParaRPr>
                    </a:p>
                    <a:p>
                      <a:pPr algn="ctr">
                        <a:lnSpc>
                          <a:spcPct val="107000"/>
                        </a:lnSpc>
                        <a:spcAft>
                          <a:spcPts val="800"/>
                        </a:spcAft>
                        <a:buNone/>
                      </a:pPr>
                      <a:r>
                        <a:rPr lang="en-US" sz="1200" kern="100">
                          <a:effectLst/>
                        </a:rPr>
                        <a:t>(50)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Method of payment (e.g., credit card)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Credit Card</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788418303"/>
                  </a:ext>
                </a:extLst>
              </a:tr>
            </a:tbl>
          </a:graphicData>
        </a:graphic>
      </p:graphicFrame>
    </p:spTree>
    <p:extLst>
      <p:ext uri="{BB962C8B-B14F-4D97-AF65-F5344CB8AC3E}">
        <p14:creationId xmlns:p14="http://schemas.microsoft.com/office/powerpoint/2010/main" val="4207238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83351-E20E-BE2C-F3FF-6D438E83D0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1C1479-1660-55D0-BEE3-F0DF009581D6}"/>
              </a:ext>
            </a:extLst>
          </p:cNvPr>
          <p:cNvSpPr txBox="1"/>
          <p:nvPr/>
        </p:nvSpPr>
        <p:spPr>
          <a:xfrm>
            <a:off x="1750423" y="716382"/>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8)Crop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40635F25-3B0C-E731-F820-BD2BE46C0566}"/>
              </a:ext>
            </a:extLst>
          </p:cNvPr>
          <p:cNvGraphicFramePr>
            <a:graphicFrameLocks noGrp="1"/>
          </p:cNvGraphicFramePr>
          <p:nvPr>
            <p:extLst>
              <p:ext uri="{D42A27DB-BD31-4B8C-83A1-F6EECF244321}">
                <p14:modId xmlns:p14="http://schemas.microsoft.com/office/powerpoint/2010/main" val="1862222234"/>
              </p:ext>
            </p:extLst>
          </p:nvPr>
        </p:nvGraphicFramePr>
        <p:xfrm>
          <a:off x="1956816" y="1435609"/>
          <a:ext cx="7950773" cy="4283074"/>
        </p:xfrm>
        <a:graphic>
          <a:graphicData uri="http://schemas.openxmlformats.org/drawingml/2006/table">
            <a:tbl>
              <a:tblPr firstRow="1" firstCol="1" bandRow="1">
                <a:tableStyleId>{5C22544A-7EE6-4342-B048-85BDC9FD1C3A}</a:tableStyleId>
              </a:tblPr>
              <a:tblGrid>
                <a:gridCol w="1453671">
                  <a:extLst>
                    <a:ext uri="{9D8B030D-6E8A-4147-A177-3AD203B41FA5}">
                      <a16:colId xmlns:a16="http://schemas.microsoft.com/office/drawing/2014/main" val="1070287128"/>
                    </a:ext>
                  </a:extLst>
                </a:gridCol>
                <a:gridCol w="1366897">
                  <a:extLst>
                    <a:ext uri="{9D8B030D-6E8A-4147-A177-3AD203B41FA5}">
                      <a16:colId xmlns:a16="http://schemas.microsoft.com/office/drawing/2014/main" val="341803868"/>
                    </a:ext>
                  </a:extLst>
                </a:gridCol>
                <a:gridCol w="2222863">
                  <a:extLst>
                    <a:ext uri="{9D8B030D-6E8A-4147-A177-3AD203B41FA5}">
                      <a16:colId xmlns:a16="http://schemas.microsoft.com/office/drawing/2014/main" val="2788221902"/>
                    </a:ext>
                  </a:extLst>
                </a:gridCol>
                <a:gridCol w="1453671">
                  <a:extLst>
                    <a:ext uri="{9D8B030D-6E8A-4147-A177-3AD203B41FA5}">
                      <a16:colId xmlns:a16="http://schemas.microsoft.com/office/drawing/2014/main" val="1262974945"/>
                    </a:ext>
                  </a:extLst>
                </a:gridCol>
                <a:gridCol w="1453671">
                  <a:extLst>
                    <a:ext uri="{9D8B030D-6E8A-4147-A177-3AD203B41FA5}">
                      <a16:colId xmlns:a16="http://schemas.microsoft.com/office/drawing/2014/main" val="3800380270"/>
                    </a:ext>
                  </a:extLst>
                </a:gridCol>
              </a:tblGrid>
              <a:tr h="677303">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359753731"/>
                  </a:ext>
                </a:extLst>
              </a:tr>
              <a:tr h="777409">
                <a:tc>
                  <a:txBody>
                    <a:bodyPr/>
                    <a:lstStyle/>
                    <a:p>
                      <a:pPr algn="ctr">
                        <a:lnSpc>
                          <a:spcPct val="107000"/>
                        </a:lnSpc>
                        <a:spcAft>
                          <a:spcPts val="800"/>
                        </a:spcAft>
                        <a:buNone/>
                      </a:pPr>
                      <a:r>
                        <a:rPr lang="en-US" sz="1200" kern="100">
                          <a:effectLst/>
                        </a:rPr>
                        <a:t>crop_id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crop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828917980"/>
                  </a:ext>
                </a:extLst>
              </a:tr>
              <a:tr h="677303">
                <a:tc>
                  <a:txBody>
                    <a:bodyPr/>
                    <a:lstStyle/>
                    <a:p>
                      <a:pPr algn="ctr">
                        <a:lnSpc>
                          <a:spcPct val="107000"/>
                        </a:lnSpc>
                        <a:spcAft>
                          <a:spcPts val="800"/>
                        </a:spcAft>
                        <a:buNone/>
                      </a:pPr>
                      <a:r>
                        <a:rPr lang="en-US" sz="1200" kern="100">
                          <a:effectLst/>
                        </a:rPr>
                        <a:t>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a:t>
                      </a:r>
                      <a:endParaRPr lang="en-IN" sz="1100" kern="100">
                        <a:effectLst/>
                      </a:endParaRPr>
                    </a:p>
                    <a:p>
                      <a:pPr algn="ctr">
                        <a:lnSpc>
                          <a:spcPct val="107000"/>
                        </a:lnSpc>
                        <a:spcAft>
                          <a:spcPts val="800"/>
                        </a:spcAft>
                        <a:buNone/>
                      </a:pPr>
                      <a:r>
                        <a:rPr lang="en-US" sz="1200" kern="100">
                          <a:effectLst/>
                        </a:rPr>
                        <a:t>(20)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Name of the crop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Wheat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159189070"/>
                  </a:ext>
                </a:extLst>
              </a:tr>
              <a:tr h="696347">
                <a:tc>
                  <a:txBody>
                    <a:bodyPr/>
                    <a:lstStyle/>
                    <a:p>
                      <a:pPr algn="ctr">
                        <a:lnSpc>
                          <a:spcPct val="107000"/>
                        </a:lnSpc>
                        <a:spcAft>
                          <a:spcPts val="800"/>
                        </a:spcAft>
                        <a:buNone/>
                      </a:pPr>
                      <a:r>
                        <a:rPr lang="en-US" sz="1200" kern="100">
                          <a:effectLst/>
                        </a:rPr>
                        <a:t>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a:t>
                      </a:r>
                      <a:endParaRPr lang="en-IN" sz="1100" kern="100">
                        <a:effectLst/>
                      </a:endParaRPr>
                    </a:p>
                    <a:p>
                      <a:pPr>
                        <a:lnSpc>
                          <a:spcPct val="107000"/>
                        </a:lnSpc>
                        <a:spcAft>
                          <a:spcPts val="800"/>
                        </a:spcAft>
                        <a:buNone/>
                      </a:pPr>
                      <a:r>
                        <a:rPr lang="en-US" sz="1200" kern="100">
                          <a:effectLst/>
                        </a:rPr>
                        <a:t>        (50)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Type of crop (e.g., cereal)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Cereal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69186925"/>
                  </a:ext>
                </a:extLst>
              </a:tr>
              <a:tr h="777409">
                <a:tc>
                  <a:txBody>
                    <a:bodyPr/>
                    <a:lstStyle/>
                    <a:p>
                      <a:pPr algn="ctr">
                        <a:lnSpc>
                          <a:spcPct val="107000"/>
                        </a:lnSpc>
                        <a:spcAft>
                          <a:spcPts val="800"/>
                        </a:spcAft>
                        <a:buNone/>
                      </a:pPr>
                      <a:r>
                        <a:rPr lang="en-US" sz="1200" kern="100">
                          <a:effectLst/>
                        </a:rPr>
                        <a:t>season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a:t>
                      </a:r>
                      <a:endParaRPr lang="en-IN" sz="1100" kern="100">
                        <a:effectLst/>
                      </a:endParaRPr>
                    </a:p>
                    <a:p>
                      <a:pPr algn="ctr">
                        <a:lnSpc>
                          <a:spcPct val="107000"/>
                        </a:lnSpc>
                        <a:spcAft>
                          <a:spcPts val="800"/>
                        </a:spcAft>
                        <a:buNone/>
                      </a:pPr>
                      <a:r>
                        <a:rPr lang="en-US" sz="1200" kern="100">
                          <a:effectLst/>
                        </a:rPr>
                        <a:t>(50)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Season when the crop is grown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Spring</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99959838"/>
                  </a:ext>
                </a:extLst>
              </a:tr>
              <a:tr h="677303">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crop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2023-02-01 10:00:00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809996844"/>
                  </a:ext>
                </a:extLst>
              </a:tr>
            </a:tbl>
          </a:graphicData>
        </a:graphic>
      </p:graphicFrame>
      <p:sp>
        <p:nvSpPr>
          <p:cNvPr id="5" name="Rectangle 1">
            <a:extLst>
              <a:ext uri="{FF2B5EF4-FFF2-40B4-BE49-F238E27FC236}">
                <a16:creationId xmlns:a16="http://schemas.microsoft.com/office/drawing/2014/main" id="{AEC2014F-836E-5E52-23E8-D9991A8F5ED8}"/>
              </a:ext>
            </a:extLst>
          </p:cNvPr>
          <p:cNvSpPr>
            <a:spLocks noChangeArrowheads="1"/>
          </p:cNvSpPr>
          <p:nvPr/>
        </p:nvSpPr>
        <p:spPr bwMode="auto">
          <a:xfrm>
            <a:off x="-564581" y="2294679"/>
            <a:ext cx="16942819" cy="59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48716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E2BF4-61D3-49A6-3527-35D54BDA3C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9796CD-626E-A2B2-691F-8A6C4C4756F5}"/>
              </a:ext>
            </a:extLst>
          </p:cNvPr>
          <p:cNvSpPr txBox="1"/>
          <p:nvPr/>
        </p:nvSpPr>
        <p:spPr>
          <a:xfrm>
            <a:off x="1715589" y="751217"/>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9)Land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5B85739E-56E3-7DEF-C7C5-D6C1433ABD63}"/>
              </a:ext>
            </a:extLst>
          </p:cNvPr>
          <p:cNvGraphicFramePr>
            <a:graphicFrameLocks noGrp="1"/>
          </p:cNvGraphicFramePr>
          <p:nvPr>
            <p:extLst>
              <p:ext uri="{D42A27DB-BD31-4B8C-83A1-F6EECF244321}">
                <p14:modId xmlns:p14="http://schemas.microsoft.com/office/powerpoint/2010/main" val="35391036"/>
              </p:ext>
            </p:extLst>
          </p:nvPr>
        </p:nvGraphicFramePr>
        <p:xfrm>
          <a:off x="1715589" y="1399033"/>
          <a:ext cx="8191999" cy="4457954"/>
        </p:xfrm>
        <a:graphic>
          <a:graphicData uri="http://schemas.openxmlformats.org/drawingml/2006/table">
            <a:tbl>
              <a:tblPr firstRow="1" firstCol="1" bandRow="1">
                <a:tableStyleId>{5C22544A-7EE6-4342-B048-85BDC9FD1C3A}</a:tableStyleId>
              </a:tblPr>
              <a:tblGrid>
                <a:gridCol w="1877522">
                  <a:extLst>
                    <a:ext uri="{9D8B030D-6E8A-4147-A177-3AD203B41FA5}">
                      <a16:colId xmlns:a16="http://schemas.microsoft.com/office/drawing/2014/main" val="940247465"/>
                    </a:ext>
                  </a:extLst>
                </a:gridCol>
                <a:gridCol w="1106511">
                  <a:extLst>
                    <a:ext uri="{9D8B030D-6E8A-4147-A177-3AD203B41FA5}">
                      <a16:colId xmlns:a16="http://schemas.microsoft.com/office/drawing/2014/main" val="923782661"/>
                    </a:ext>
                  </a:extLst>
                </a:gridCol>
                <a:gridCol w="1984810">
                  <a:extLst>
                    <a:ext uri="{9D8B030D-6E8A-4147-A177-3AD203B41FA5}">
                      <a16:colId xmlns:a16="http://schemas.microsoft.com/office/drawing/2014/main" val="579327249"/>
                    </a:ext>
                  </a:extLst>
                </a:gridCol>
                <a:gridCol w="1345634">
                  <a:extLst>
                    <a:ext uri="{9D8B030D-6E8A-4147-A177-3AD203B41FA5}">
                      <a16:colId xmlns:a16="http://schemas.microsoft.com/office/drawing/2014/main" val="981407544"/>
                    </a:ext>
                  </a:extLst>
                </a:gridCol>
                <a:gridCol w="1877522">
                  <a:extLst>
                    <a:ext uri="{9D8B030D-6E8A-4147-A177-3AD203B41FA5}">
                      <a16:colId xmlns:a16="http://schemas.microsoft.com/office/drawing/2014/main" val="3108162955"/>
                    </a:ext>
                  </a:extLst>
                </a:gridCol>
              </a:tblGrid>
              <a:tr h="717285">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758148225"/>
                  </a:ext>
                </a:extLst>
              </a:tr>
              <a:tr h="755846">
                <a:tc>
                  <a:txBody>
                    <a:bodyPr/>
                    <a:lstStyle/>
                    <a:p>
                      <a:pPr algn="ctr">
                        <a:lnSpc>
                          <a:spcPct val="107000"/>
                        </a:lnSpc>
                        <a:spcAft>
                          <a:spcPts val="800"/>
                        </a:spcAft>
                        <a:buNone/>
                      </a:pPr>
                      <a:r>
                        <a:rPr lang="en-US" sz="1200" kern="100">
                          <a:effectLst/>
                        </a:rPr>
                        <a:t>land_id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land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472556891"/>
                  </a:ext>
                </a:extLst>
              </a:tr>
              <a:tr h="755846">
                <a:tc>
                  <a:txBody>
                    <a:bodyPr/>
                    <a:lstStyle/>
                    <a:p>
                      <a:pPr algn="ctr">
                        <a:lnSpc>
                          <a:spcPct val="107000"/>
                        </a:lnSpc>
                        <a:spcAft>
                          <a:spcPts val="800"/>
                        </a:spcAft>
                        <a:buNone/>
                      </a:pPr>
                      <a:r>
                        <a:rPr lang="en-US" sz="1200" kern="100">
                          <a:effectLst/>
                        </a:rPr>
                        <a:t>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40573828"/>
                  </a:ext>
                </a:extLst>
              </a:tr>
              <a:tr h="755846">
                <a:tc>
                  <a:txBody>
                    <a:bodyPr/>
                    <a:lstStyle/>
                    <a:p>
                      <a:pPr algn="ctr">
                        <a:lnSpc>
                          <a:spcPct val="107000"/>
                        </a:lnSpc>
                        <a:spcAft>
                          <a:spcPts val="800"/>
                        </a:spcAft>
                        <a:buNone/>
                      </a:pPr>
                      <a:r>
                        <a:rPr lang="en-US" sz="1200" kern="100">
                          <a:effectLst/>
                        </a:rPr>
                        <a:t>size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DECIMAL</a:t>
                      </a:r>
                      <a:endParaRPr lang="en-IN" sz="1100" kern="100">
                        <a:effectLst/>
                      </a:endParaRPr>
                    </a:p>
                    <a:p>
                      <a:pPr algn="ctr">
                        <a:lnSpc>
                          <a:spcPct val="107000"/>
                        </a:lnSpc>
                        <a:spcAft>
                          <a:spcPts val="800"/>
                        </a:spcAft>
                        <a:buNone/>
                      </a:pPr>
                      <a:r>
                        <a:rPr lang="en-US" sz="1200" kern="100">
                          <a:effectLst/>
                        </a:rPr>
                        <a:t>(10,2)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Size of the land in acres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10.50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2606388"/>
                  </a:ext>
                </a:extLst>
              </a:tr>
              <a:tr h="717285">
                <a:tc>
                  <a:txBody>
                    <a:bodyPr/>
                    <a:lstStyle/>
                    <a:p>
                      <a:pPr algn="ctr">
                        <a:lnSpc>
                          <a:spcPct val="107000"/>
                        </a:lnSpc>
                        <a:spcAft>
                          <a:spcPts val="800"/>
                        </a:spcAft>
                        <a:buNone/>
                      </a:pPr>
                      <a:r>
                        <a:rPr lang="en-US" sz="1200" kern="100">
                          <a:effectLst/>
                        </a:rPr>
                        <a:t>location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a:t>
                      </a:r>
                      <a:endParaRPr lang="en-IN" sz="1100" kern="100">
                        <a:effectLst/>
                      </a:endParaRPr>
                    </a:p>
                    <a:p>
                      <a:pPr algn="ctr">
                        <a:lnSpc>
                          <a:spcPct val="107000"/>
                        </a:lnSpc>
                        <a:spcAft>
                          <a:spcPts val="800"/>
                        </a:spcAft>
                        <a:buNone/>
                      </a:pPr>
                      <a:r>
                        <a:rPr lang="en-US" sz="1200" kern="100">
                          <a:effectLst/>
                        </a:rPr>
                        <a:t>(20)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Location of the land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789 Farm Road, Agriculture City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004888405"/>
                  </a:ext>
                </a:extLst>
              </a:tr>
              <a:tr h="755846">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land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2023-02-05 08:30:00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9898400"/>
                  </a:ext>
                </a:extLst>
              </a:tr>
            </a:tbl>
          </a:graphicData>
        </a:graphic>
      </p:graphicFrame>
      <p:sp>
        <p:nvSpPr>
          <p:cNvPr id="5" name="Rectangle 1">
            <a:extLst>
              <a:ext uri="{FF2B5EF4-FFF2-40B4-BE49-F238E27FC236}">
                <a16:creationId xmlns:a16="http://schemas.microsoft.com/office/drawing/2014/main" id="{0B561356-14C2-4FAE-E794-CC22AE3FC08A}"/>
              </a:ext>
            </a:extLst>
          </p:cNvPr>
          <p:cNvSpPr>
            <a:spLocks noChangeArrowheads="1"/>
          </p:cNvSpPr>
          <p:nvPr/>
        </p:nvSpPr>
        <p:spPr bwMode="auto">
          <a:xfrm>
            <a:off x="-1078627" y="2217552"/>
            <a:ext cx="17456865" cy="57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42582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74482-E33D-2809-9143-7112649C774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F8E9DC-D000-AD15-AF23-4AAFD1172846}"/>
              </a:ext>
            </a:extLst>
          </p:cNvPr>
          <p:cNvSpPr txBox="1"/>
          <p:nvPr/>
        </p:nvSpPr>
        <p:spPr>
          <a:xfrm>
            <a:off x="1698171" y="759926"/>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10)Warehouse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98CD7853-4133-72C1-988E-4989F993A404}"/>
              </a:ext>
            </a:extLst>
          </p:cNvPr>
          <p:cNvGraphicFramePr>
            <a:graphicFrameLocks noGrp="1"/>
          </p:cNvGraphicFramePr>
          <p:nvPr>
            <p:extLst>
              <p:ext uri="{D42A27DB-BD31-4B8C-83A1-F6EECF244321}">
                <p14:modId xmlns:p14="http://schemas.microsoft.com/office/powerpoint/2010/main" val="2926793615"/>
              </p:ext>
            </p:extLst>
          </p:nvPr>
        </p:nvGraphicFramePr>
        <p:xfrm>
          <a:off x="1759131" y="1637211"/>
          <a:ext cx="8148457" cy="4162944"/>
        </p:xfrm>
        <a:graphic>
          <a:graphicData uri="http://schemas.openxmlformats.org/drawingml/2006/table">
            <a:tbl>
              <a:tblPr firstRow="1" firstCol="1" bandRow="1">
                <a:tableStyleId>{5C22544A-7EE6-4342-B048-85BDC9FD1C3A}</a:tableStyleId>
              </a:tblPr>
              <a:tblGrid>
                <a:gridCol w="1608288">
                  <a:extLst>
                    <a:ext uri="{9D8B030D-6E8A-4147-A177-3AD203B41FA5}">
                      <a16:colId xmlns:a16="http://schemas.microsoft.com/office/drawing/2014/main" val="1025359519"/>
                    </a:ext>
                  </a:extLst>
                </a:gridCol>
                <a:gridCol w="1497652">
                  <a:extLst>
                    <a:ext uri="{9D8B030D-6E8A-4147-A177-3AD203B41FA5}">
                      <a16:colId xmlns:a16="http://schemas.microsoft.com/office/drawing/2014/main" val="1974843238"/>
                    </a:ext>
                  </a:extLst>
                </a:gridCol>
                <a:gridCol w="1825941">
                  <a:extLst>
                    <a:ext uri="{9D8B030D-6E8A-4147-A177-3AD203B41FA5}">
                      <a16:colId xmlns:a16="http://schemas.microsoft.com/office/drawing/2014/main" val="3653058160"/>
                    </a:ext>
                  </a:extLst>
                </a:gridCol>
                <a:gridCol w="1608288">
                  <a:extLst>
                    <a:ext uri="{9D8B030D-6E8A-4147-A177-3AD203B41FA5}">
                      <a16:colId xmlns:a16="http://schemas.microsoft.com/office/drawing/2014/main" val="590158943"/>
                    </a:ext>
                  </a:extLst>
                </a:gridCol>
                <a:gridCol w="1608288">
                  <a:extLst>
                    <a:ext uri="{9D8B030D-6E8A-4147-A177-3AD203B41FA5}">
                      <a16:colId xmlns:a16="http://schemas.microsoft.com/office/drawing/2014/main" val="2167349720"/>
                    </a:ext>
                  </a:extLst>
                </a:gridCol>
              </a:tblGrid>
              <a:tr h="783265">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688448701"/>
                  </a:ext>
                </a:extLst>
              </a:tr>
              <a:tr h="1008060">
                <a:tc>
                  <a:txBody>
                    <a:bodyPr/>
                    <a:lstStyle/>
                    <a:p>
                      <a:pPr algn="ctr">
                        <a:lnSpc>
                          <a:spcPct val="107000"/>
                        </a:lnSpc>
                        <a:spcAft>
                          <a:spcPts val="800"/>
                        </a:spcAft>
                        <a:buNone/>
                      </a:pPr>
                      <a:r>
                        <a:rPr lang="en-US" sz="1200" kern="100">
                          <a:effectLst/>
                        </a:rPr>
                        <a:t>warehouse_id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warehouse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517968594"/>
                  </a:ext>
                </a:extLst>
              </a:tr>
              <a:tr h="783265">
                <a:tc>
                  <a:txBody>
                    <a:bodyPr/>
                    <a:lstStyle/>
                    <a:p>
                      <a:pPr algn="ctr">
                        <a:lnSpc>
                          <a:spcPct val="107000"/>
                        </a:lnSpc>
                        <a:spcAft>
                          <a:spcPts val="800"/>
                        </a:spcAft>
                        <a:buNone/>
                      </a:pPr>
                      <a:r>
                        <a:rPr lang="en-US" sz="1200" kern="100">
                          <a:effectLst/>
                        </a:rPr>
                        <a:t>location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 (20)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Location of the warehouse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123 Storage Lane, Farmville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600003530"/>
                  </a:ext>
                </a:extLst>
              </a:tr>
              <a:tr h="805089">
                <a:tc>
                  <a:txBody>
                    <a:bodyPr/>
                    <a:lstStyle/>
                    <a:p>
                      <a:pPr algn="ctr">
                        <a:lnSpc>
                          <a:spcPct val="107000"/>
                        </a:lnSpc>
                        <a:spcAft>
                          <a:spcPts val="800"/>
                        </a:spcAft>
                        <a:buNone/>
                      </a:pPr>
                      <a:r>
                        <a:rPr lang="en-US" sz="1200" kern="100">
                          <a:effectLst/>
                        </a:rPr>
                        <a:t>capacity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(10)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Maximum capacity of the warehouse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042155135"/>
                  </a:ext>
                </a:extLst>
              </a:tr>
              <a:tr h="783265">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warehouse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2023-02-10 09:00:00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54760855"/>
                  </a:ext>
                </a:extLst>
              </a:tr>
            </a:tbl>
          </a:graphicData>
        </a:graphic>
      </p:graphicFrame>
    </p:spTree>
    <p:extLst>
      <p:ext uri="{BB962C8B-B14F-4D97-AF65-F5344CB8AC3E}">
        <p14:creationId xmlns:p14="http://schemas.microsoft.com/office/powerpoint/2010/main" val="29287642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980AD-145C-25F0-4982-C1B1C66FF3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F28AF6A-2045-427D-3C92-A28D38F4FD3B}"/>
              </a:ext>
            </a:extLst>
          </p:cNvPr>
          <p:cNvSpPr txBox="1"/>
          <p:nvPr/>
        </p:nvSpPr>
        <p:spPr>
          <a:xfrm>
            <a:off x="1759131" y="786052"/>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11)inventory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0E1543FB-4849-D23D-7299-5523748A4527}"/>
              </a:ext>
            </a:extLst>
          </p:cNvPr>
          <p:cNvGraphicFramePr>
            <a:graphicFrameLocks noGrp="1"/>
          </p:cNvGraphicFramePr>
          <p:nvPr>
            <p:extLst>
              <p:ext uri="{D42A27DB-BD31-4B8C-83A1-F6EECF244321}">
                <p14:modId xmlns:p14="http://schemas.microsoft.com/office/powerpoint/2010/main" val="3688693592"/>
              </p:ext>
            </p:extLst>
          </p:nvPr>
        </p:nvGraphicFramePr>
        <p:xfrm>
          <a:off x="1759133" y="1664207"/>
          <a:ext cx="8044315" cy="4389122"/>
        </p:xfrm>
        <a:graphic>
          <a:graphicData uri="http://schemas.openxmlformats.org/drawingml/2006/table">
            <a:tbl>
              <a:tblPr firstRow="1" firstCol="1" bandRow="1">
                <a:tableStyleId>{5C22544A-7EE6-4342-B048-85BDC9FD1C3A}</a:tableStyleId>
              </a:tblPr>
              <a:tblGrid>
                <a:gridCol w="1608863">
                  <a:extLst>
                    <a:ext uri="{9D8B030D-6E8A-4147-A177-3AD203B41FA5}">
                      <a16:colId xmlns:a16="http://schemas.microsoft.com/office/drawing/2014/main" val="2278676346"/>
                    </a:ext>
                  </a:extLst>
                </a:gridCol>
                <a:gridCol w="1608863">
                  <a:extLst>
                    <a:ext uri="{9D8B030D-6E8A-4147-A177-3AD203B41FA5}">
                      <a16:colId xmlns:a16="http://schemas.microsoft.com/office/drawing/2014/main" val="686943938"/>
                    </a:ext>
                  </a:extLst>
                </a:gridCol>
                <a:gridCol w="1608863">
                  <a:extLst>
                    <a:ext uri="{9D8B030D-6E8A-4147-A177-3AD203B41FA5}">
                      <a16:colId xmlns:a16="http://schemas.microsoft.com/office/drawing/2014/main" val="208259652"/>
                    </a:ext>
                  </a:extLst>
                </a:gridCol>
                <a:gridCol w="1608863">
                  <a:extLst>
                    <a:ext uri="{9D8B030D-6E8A-4147-A177-3AD203B41FA5}">
                      <a16:colId xmlns:a16="http://schemas.microsoft.com/office/drawing/2014/main" val="1570289113"/>
                    </a:ext>
                  </a:extLst>
                </a:gridCol>
                <a:gridCol w="1608863">
                  <a:extLst>
                    <a:ext uri="{9D8B030D-6E8A-4147-A177-3AD203B41FA5}">
                      <a16:colId xmlns:a16="http://schemas.microsoft.com/office/drawing/2014/main" val="830425142"/>
                    </a:ext>
                  </a:extLst>
                </a:gridCol>
              </a:tblGrid>
              <a:tr h="623283">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1280280"/>
                  </a:ext>
                </a:extLst>
              </a:tr>
              <a:tr h="964388">
                <a:tc>
                  <a:txBody>
                    <a:bodyPr/>
                    <a:lstStyle/>
                    <a:p>
                      <a:pPr algn="ctr">
                        <a:lnSpc>
                          <a:spcPct val="107000"/>
                        </a:lnSpc>
                        <a:spcAft>
                          <a:spcPts val="800"/>
                        </a:spcAft>
                        <a:buNone/>
                      </a:pPr>
                      <a:r>
                        <a:rPr lang="en-US" sz="1200" kern="100">
                          <a:effectLst/>
                        </a:rPr>
                        <a:t>inventory_id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inventory item</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556134844"/>
                  </a:ext>
                </a:extLst>
              </a:tr>
              <a:tr h="623283">
                <a:tc>
                  <a:txBody>
                    <a:bodyPr/>
                    <a:lstStyle/>
                    <a:p>
                      <a:pPr algn="ctr">
                        <a:lnSpc>
                          <a:spcPct val="107000"/>
                        </a:lnSpc>
                        <a:spcAft>
                          <a:spcPts val="800"/>
                        </a:spcAft>
                        <a:buNone/>
                      </a:pPr>
                      <a:r>
                        <a:rPr lang="en-US" sz="1200" kern="100">
                          <a:effectLst/>
                        </a:rPr>
                        <a:t>product_id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(product_id)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product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285966713"/>
                  </a:ext>
                </a:extLst>
              </a:tr>
              <a:tr h="726056">
                <a:tc>
                  <a:txBody>
                    <a:bodyPr/>
                    <a:lstStyle/>
                    <a:p>
                      <a:pPr algn="ctr">
                        <a:lnSpc>
                          <a:spcPct val="107000"/>
                        </a:lnSpc>
                        <a:spcAft>
                          <a:spcPts val="800"/>
                        </a:spcAft>
                        <a:buNone/>
                      </a:pPr>
                      <a:r>
                        <a:rPr lang="en-US" sz="1200" kern="100">
                          <a:effectLst/>
                        </a:rPr>
                        <a:t>quantity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Quantity of the product in stock</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200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315870073"/>
                  </a:ext>
                </a:extLst>
              </a:tr>
              <a:tr h="726056">
                <a:tc>
                  <a:txBody>
                    <a:bodyPr/>
                    <a:lstStyle/>
                    <a:p>
                      <a:pPr algn="ctr">
                        <a:lnSpc>
                          <a:spcPct val="107000"/>
                        </a:lnSpc>
                        <a:spcAft>
                          <a:spcPts val="800"/>
                        </a:spcAft>
                        <a:buNone/>
                      </a:pPr>
                      <a:r>
                        <a:rPr lang="en-US" sz="1200" kern="100">
                          <a:effectLst/>
                        </a:rPr>
                        <a:t>warehouse_id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(warehouse_id)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warehouse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425611373"/>
                  </a:ext>
                </a:extLst>
              </a:tr>
              <a:tr h="726056">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inventory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2023- 02-15 10:00:00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858602255"/>
                  </a:ext>
                </a:extLst>
              </a:tr>
            </a:tbl>
          </a:graphicData>
        </a:graphic>
      </p:graphicFrame>
      <p:sp>
        <p:nvSpPr>
          <p:cNvPr id="5" name="Rectangle 1">
            <a:extLst>
              <a:ext uri="{FF2B5EF4-FFF2-40B4-BE49-F238E27FC236}">
                <a16:creationId xmlns:a16="http://schemas.microsoft.com/office/drawing/2014/main" id="{952FC226-970B-65C8-004E-CEA04202A520}"/>
              </a:ext>
            </a:extLst>
          </p:cNvPr>
          <p:cNvSpPr>
            <a:spLocks noChangeArrowheads="1"/>
          </p:cNvSpPr>
          <p:nvPr/>
        </p:nvSpPr>
        <p:spPr bwMode="auto">
          <a:xfrm>
            <a:off x="-1306769" y="2349934"/>
            <a:ext cx="17789782" cy="55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28927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31A3E-07AE-358C-0D3D-BABFDC805B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809646-BB0D-4458-18FA-C02A33A91310}"/>
              </a:ext>
            </a:extLst>
          </p:cNvPr>
          <p:cNvSpPr txBox="1"/>
          <p:nvPr/>
        </p:nvSpPr>
        <p:spPr>
          <a:xfrm>
            <a:off x="1733005" y="751217"/>
            <a:ext cx="6096000" cy="369909"/>
          </a:xfrm>
          <a:prstGeom prst="rect">
            <a:avLst/>
          </a:prstGeom>
          <a:noFill/>
        </p:spPr>
        <p:txBody>
          <a:bodyPr wrap="square">
            <a:spAutoFit/>
          </a:bodyPr>
          <a:lstStyle/>
          <a:p>
            <a:pPr marR="104775" algn="just">
              <a:lnSpc>
                <a:spcPct val="105000"/>
              </a:lnSpc>
              <a:spcAft>
                <a:spcPts val="1010"/>
              </a:spcAft>
            </a:pPr>
            <a:r>
              <a:rPr lang="en-US" sz="1800" b="1" kern="100">
                <a:effectLst/>
                <a:latin typeface="Times New Roman" panose="02020603050405020304" pitchFamily="18" charset="0"/>
                <a:ea typeface="Calibri" panose="020F0502020204030204" pitchFamily="34" charset="0"/>
                <a:cs typeface="Shruti" panose="020B0502040204020203" pitchFamily="34" charset="0"/>
              </a:rPr>
              <a:t>12)Transport Table</a:t>
            </a:r>
            <a:endParaRPr lang="en-IN" sz="1800" kern="10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551D37BD-CC1F-62B8-ABB2-966BBF2CCAEE}"/>
              </a:ext>
            </a:extLst>
          </p:cNvPr>
          <p:cNvGraphicFramePr>
            <a:graphicFrameLocks noGrp="1"/>
          </p:cNvGraphicFramePr>
          <p:nvPr>
            <p:extLst>
              <p:ext uri="{D42A27DB-BD31-4B8C-83A1-F6EECF244321}">
                <p14:modId xmlns:p14="http://schemas.microsoft.com/office/powerpoint/2010/main" val="2794650717"/>
              </p:ext>
            </p:extLst>
          </p:nvPr>
        </p:nvGraphicFramePr>
        <p:xfrm>
          <a:off x="1733005" y="1471749"/>
          <a:ext cx="8097750" cy="4675434"/>
        </p:xfrm>
        <a:graphic>
          <a:graphicData uri="http://schemas.openxmlformats.org/drawingml/2006/table">
            <a:tbl>
              <a:tblPr firstRow="1" firstCol="1" bandRow="1">
                <a:tableStyleId>{5C22544A-7EE6-4342-B048-85BDC9FD1C3A}</a:tableStyleId>
              </a:tblPr>
              <a:tblGrid>
                <a:gridCol w="1619550">
                  <a:extLst>
                    <a:ext uri="{9D8B030D-6E8A-4147-A177-3AD203B41FA5}">
                      <a16:colId xmlns:a16="http://schemas.microsoft.com/office/drawing/2014/main" val="3372487343"/>
                    </a:ext>
                  </a:extLst>
                </a:gridCol>
                <a:gridCol w="1619550">
                  <a:extLst>
                    <a:ext uri="{9D8B030D-6E8A-4147-A177-3AD203B41FA5}">
                      <a16:colId xmlns:a16="http://schemas.microsoft.com/office/drawing/2014/main" val="897579061"/>
                    </a:ext>
                  </a:extLst>
                </a:gridCol>
                <a:gridCol w="1619550">
                  <a:extLst>
                    <a:ext uri="{9D8B030D-6E8A-4147-A177-3AD203B41FA5}">
                      <a16:colId xmlns:a16="http://schemas.microsoft.com/office/drawing/2014/main" val="2042191973"/>
                    </a:ext>
                  </a:extLst>
                </a:gridCol>
                <a:gridCol w="1619550">
                  <a:extLst>
                    <a:ext uri="{9D8B030D-6E8A-4147-A177-3AD203B41FA5}">
                      <a16:colId xmlns:a16="http://schemas.microsoft.com/office/drawing/2014/main" val="159895802"/>
                    </a:ext>
                  </a:extLst>
                </a:gridCol>
                <a:gridCol w="1619550">
                  <a:extLst>
                    <a:ext uri="{9D8B030D-6E8A-4147-A177-3AD203B41FA5}">
                      <a16:colId xmlns:a16="http://schemas.microsoft.com/office/drawing/2014/main" val="2962382799"/>
                    </a:ext>
                  </a:extLst>
                </a:gridCol>
              </a:tblGrid>
              <a:tr h="745196">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060648844"/>
                  </a:ext>
                </a:extLst>
              </a:tr>
              <a:tr h="929334">
                <a:tc>
                  <a:txBody>
                    <a:bodyPr/>
                    <a:lstStyle/>
                    <a:p>
                      <a:pPr algn="ctr">
                        <a:lnSpc>
                          <a:spcPct val="107000"/>
                        </a:lnSpc>
                        <a:spcAft>
                          <a:spcPts val="800"/>
                        </a:spcAft>
                        <a:buNone/>
                      </a:pPr>
                      <a:r>
                        <a:rPr lang="en-US" sz="1200" kern="100">
                          <a:effectLst/>
                        </a:rPr>
                        <a:t>transport_id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transport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459256248"/>
                  </a:ext>
                </a:extLst>
              </a:tr>
              <a:tr h="745196">
                <a:tc>
                  <a:txBody>
                    <a:bodyPr/>
                    <a:lstStyle/>
                    <a:p>
                      <a:pPr algn="ctr">
                        <a:lnSpc>
                          <a:spcPct val="107000"/>
                        </a:lnSpc>
                        <a:spcAft>
                          <a:spcPts val="800"/>
                        </a:spcAft>
                        <a:buNone/>
                      </a:pPr>
                      <a:r>
                        <a:rPr lang="en-US" sz="1200" kern="100">
                          <a:effectLst/>
                        </a:rPr>
                        <a:t>vehicle_number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 (20)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Vehicle registration number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ABC1234</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928939798"/>
                  </a:ext>
                </a:extLst>
              </a:tr>
              <a:tr h="765316">
                <a:tc>
                  <a:txBody>
                    <a:bodyPr/>
                    <a:lstStyle/>
                    <a:p>
                      <a:pPr algn="ctr">
                        <a:lnSpc>
                          <a:spcPct val="107000"/>
                        </a:lnSpc>
                        <a:spcAft>
                          <a:spcPts val="800"/>
                        </a:spcAft>
                        <a:buNone/>
                      </a:pPr>
                      <a:r>
                        <a:rPr lang="en-US" sz="1200" kern="100">
                          <a:effectLst/>
                        </a:rPr>
                        <a:t>driver_name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 (100)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Name of the driver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Jane Smith</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194519012"/>
                  </a:ext>
                </a:extLst>
              </a:tr>
              <a:tr h="745196">
                <a:tc>
                  <a:txBody>
                    <a:bodyPr/>
                    <a:lstStyle/>
                    <a:p>
                      <a:pPr algn="ctr">
                        <a:lnSpc>
                          <a:spcPct val="107000"/>
                        </a:lnSpc>
                        <a:spcAft>
                          <a:spcPts val="800"/>
                        </a:spcAft>
                        <a:buNone/>
                      </a:pPr>
                      <a:r>
                        <a:rPr lang="en-US" sz="1200" kern="100">
                          <a:effectLst/>
                        </a:rPr>
                        <a:t>capacity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Maximum capacity of the vehicle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500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210399057"/>
                  </a:ext>
                </a:extLst>
              </a:tr>
              <a:tr h="745196">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transport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2023-02-20 11:00:00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754985514"/>
                  </a:ext>
                </a:extLst>
              </a:tr>
            </a:tbl>
          </a:graphicData>
        </a:graphic>
      </p:graphicFrame>
    </p:spTree>
    <p:extLst>
      <p:ext uri="{BB962C8B-B14F-4D97-AF65-F5344CB8AC3E}">
        <p14:creationId xmlns:p14="http://schemas.microsoft.com/office/powerpoint/2010/main" val="1601904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C26A0-AEA3-43E2-C400-D61AADE324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2F8D4B-5D09-6324-2307-D4245210EC1F}"/>
              </a:ext>
            </a:extLst>
          </p:cNvPr>
          <p:cNvSpPr txBox="1"/>
          <p:nvPr/>
        </p:nvSpPr>
        <p:spPr>
          <a:xfrm>
            <a:off x="1802675" y="786052"/>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13)Supplier Order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C977A649-4078-B9FF-4CDB-A39634C042A0}"/>
              </a:ext>
            </a:extLst>
          </p:cNvPr>
          <p:cNvGraphicFramePr>
            <a:graphicFrameLocks noGrp="1"/>
          </p:cNvGraphicFramePr>
          <p:nvPr>
            <p:extLst>
              <p:ext uri="{D42A27DB-BD31-4B8C-83A1-F6EECF244321}">
                <p14:modId xmlns:p14="http://schemas.microsoft.com/office/powerpoint/2010/main" val="1185972745"/>
              </p:ext>
            </p:extLst>
          </p:nvPr>
        </p:nvGraphicFramePr>
        <p:xfrm>
          <a:off x="1802675" y="1558834"/>
          <a:ext cx="8377645" cy="4513115"/>
        </p:xfrm>
        <a:graphic>
          <a:graphicData uri="http://schemas.openxmlformats.org/drawingml/2006/table">
            <a:tbl>
              <a:tblPr firstRow="1" firstCol="1" bandRow="1">
                <a:tableStyleId>{5C22544A-7EE6-4342-B048-85BDC9FD1C3A}</a:tableStyleId>
              </a:tblPr>
              <a:tblGrid>
                <a:gridCol w="1675529">
                  <a:extLst>
                    <a:ext uri="{9D8B030D-6E8A-4147-A177-3AD203B41FA5}">
                      <a16:colId xmlns:a16="http://schemas.microsoft.com/office/drawing/2014/main" val="2865032664"/>
                    </a:ext>
                  </a:extLst>
                </a:gridCol>
                <a:gridCol w="1675529">
                  <a:extLst>
                    <a:ext uri="{9D8B030D-6E8A-4147-A177-3AD203B41FA5}">
                      <a16:colId xmlns:a16="http://schemas.microsoft.com/office/drawing/2014/main" val="2135966797"/>
                    </a:ext>
                  </a:extLst>
                </a:gridCol>
                <a:gridCol w="1675529">
                  <a:extLst>
                    <a:ext uri="{9D8B030D-6E8A-4147-A177-3AD203B41FA5}">
                      <a16:colId xmlns:a16="http://schemas.microsoft.com/office/drawing/2014/main" val="2624687632"/>
                    </a:ext>
                  </a:extLst>
                </a:gridCol>
                <a:gridCol w="1675529">
                  <a:extLst>
                    <a:ext uri="{9D8B030D-6E8A-4147-A177-3AD203B41FA5}">
                      <a16:colId xmlns:a16="http://schemas.microsoft.com/office/drawing/2014/main" val="2338481295"/>
                    </a:ext>
                  </a:extLst>
                </a:gridCol>
                <a:gridCol w="1675529">
                  <a:extLst>
                    <a:ext uri="{9D8B030D-6E8A-4147-A177-3AD203B41FA5}">
                      <a16:colId xmlns:a16="http://schemas.microsoft.com/office/drawing/2014/main" val="3928693498"/>
                    </a:ext>
                  </a:extLst>
                </a:gridCol>
              </a:tblGrid>
              <a:tr h="833708">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738933390"/>
                  </a:ext>
                </a:extLst>
              </a:tr>
              <a:tr h="1133825">
                <a:tc>
                  <a:txBody>
                    <a:bodyPr/>
                    <a:lstStyle/>
                    <a:p>
                      <a:pPr algn="ctr">
                        <a:lnSpc>
                          <a:spcPct val="107000"/>
                        </a:lnSpc>
                        <a:spcAft>
                          <a:spcPts val="800"/>
                        </a:spcAft>
                        <a:buNone/>
                      </a:pPr>
                      <a:r>
                        <a:rPr lang="en-US" sz="1200" kern="100">
                          <a:effectLst/>
                        </a:rPr>
                        <a:t>supplier_order_id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supplier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968291091"/>
                  </a:ext>
                </a:extLst>
              </a:tr>
              <a:tr h="833708">
                <a:tc>
                  <a:txBody>
                    <a:bodyPr/>
                    <a:lstStyle/>
                    <a:p>
                      <a:pPr algn="ctr">
                        <a:lnSpc>
                          <a:spcPct val="107000"/>
                        </a:lnSpc>
                        <a:spcAft>
                          <a:spcPts val="800"/>
                        </a:spcAft>
                        <a:buNone/>
                      </a:pPr>
                      <a:r>
                        <a:rPr lang="en-US" sz="1200" kern="100">
                          <a:effectLst/>
                        </a:rPr>
                        <a:t>supplier_id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(supplier_id)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supplier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219058208"/>
                  </a:ext>
                </a:extLst>
              </a:tr>
              <a:tr h="858255">
                <a:tc>
                  <a:txBody>
                    <a:bodyPr/>
                    <a:lstStyle/>
                    <a:p>
                      <a:pPr algn="ctr">
                        <a:lnSpc>
                          <a:spcPct val="107000"/>
                        </a:lnSpc>
                        <a:spcAft>
                          <a:spcPts val="800"/>
                        </a:spcAft>
                        <a:buNone/>
                      </a:pPr>
                      <a:r>
                        <a:rPr lang="en-US" sz="1200" kern="100">
                          <a:effectLst/>
                        </a:rPr>
                        <a:t>order_date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 when the order was placed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2023-02-25 10:00:00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704469238"/>
                  </a:ext>
                </a:extLst>
              </a:tr>
              <a:tr h="853619">
                <a:tc>
                  <a:txBody>
                    <a:bodyPr/>
                    <a:lstStyle/>
                    <a:p>
                      <a:pPr algn="ctr">
                        <a:lnSpc>
                          <a:spcPct val="107000"/>
                        </a:lnSpc>
                        <a:spcAft>
                          <a:spcPts val="800"/>
                        </a:spcAft>
                        <a:buNone/>
                      </a:pPr>
                      <a:r>
                        <a:rPr lang="en-US" sz="1200" kern="100">
                          <a:effectLst/>
                        </a:rPr>
                        <a:t>total_amount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DECIMAL (10,2)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Total amount for the supplier order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300.00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046879845"/>
                  </a:ext>
                </a:extLst>
              </a:tr>
            </a:tbl>
          </a:graphicData>
        </a:graphic>
      </p:graphicFrame>
    </p:spTree>
    <p:extLst>
      <p:ext uri="{BB962C8B-B14F-4D97-AF65-F5344CB8AC3E}">
        <p14:creationId xmlns:p14="http://schemas.microsoft.com/office/powerpoint/2010/main" val="1757357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2D58C-B9F2-A50E-14B8-58C73326E0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24C130-26AF-5D9C-068F-A34CFCBD6890}"/>
              </a:ext>
            </a:extLst>
          </p:cNvPr>
          <p:cNvSpPr txBox="1"/>
          <p:nvPr/>
        </p:nvSpPr>
        <p:spPr>
          <a:xfrm>
            <a:off x="1785257" y="751217"/>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14)Supplier Order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5" name="Table 4">
            <a:extLst>
              <a:ext uri="{FF2B5EF4-FFF2-40B4-BE49-F238E27FC236}">
                <a16:creationId xmlns:a16="http://schemas.microsoft.com/office/drawing/2014/main" id="{FEAB1929-000F-3898-4B8F-B7E146715C0C}"/>
              </a:ext>
            </a:extLst>
          </p:cNvPr>
          <p:cNvGraphicFramePr>
            <a:graphicFrameLocks noGrp="1"/>
          </p:cNvGraphicFramePr>
          <p:nvPr>
            <p:extLst>
              <p:ext uri="{D42A27DB-BD31-4B8C-83A1-F6EECF244321}">
                <p14:modId xmlns:p14="http://schemas.microsoft.com/office/powerpoint/2010/main" val="3015853098"/>
              </p:ext>
            </p:extLst>
          </p:nvPr>
        </p:nvGraphicFramePr>
        <p:xfrm>
          <a:off x="1938531" y="1463040"/>
          <a:ext cx="7846820" cy="4308603"/>
        </p:xfrm>
        <a:graphic>
          <a:graphicData uri="http://schemas.openxmlformats.org/drawingml/2006/table">
            <a:tbl>
              <a:tblPr firstRow="1" firstCol="1" bandRow="1">
                <a:tableStyleId>{5C22544A-7EE6-4342-B048-85BDC9FD1C3A}</a:tableStyleId>
              </a:tblPr>
              <a:tblGrid>
                <a:gridCol w="1569364">
                  <a:extLst>
                    <a:ext uri="{9D8B030D-6E8A-4147-A177-3AD203B41FA5}">
                      <a16:colId xmlns:a16="http://schemas.microsoft.com/office/drawing/2014/main" val="1321663033"/>
                    </a:ext>
                  </a:extLst>
                </a:gridCol>
                <a:gridCol w="1569364">
                  <a:extLst>
                    <a:ext uri="{9D8B030D-6E8A-4147-A177-3AD203B41FA5}">
                      <a16:colId xmlns:a16="http://schemas.microsoft.com/office/drawing/2014/main" val="3597941783"/>
                    </a:ext>
                  </a:extLst>
                </a:gridCol>
                <a:gridCol w="1569364">
                  <a:extLst>
                    <a:ext uri="{9D8B030D-6E8A-4147-A177-3AD203B41FA5}">
                      <a16:colId xmlns:a16="http://schemas.microsoft.com/office/drawing/2014/main" val="4015984230"/>
                    </a:ext>
                  </a:extLst>
                </a:gridCol>
                <a:gridCol w="1569364">
                  <a:extLst>
                    <a:ext uri="{9D8B030D-6E8A-4147-A177-3AD203B41FA5}">
                      <a16:colId xmlns:a16="http://schemas.microsoft.com/office/drawing/2014/main" val="3823901943"/>
                    </a:ext>
                  </a:extLst>
                </a:gridCol>
                <a:gridCol w="1569364">
                  <a:extLst>
                    <a:ext uri="{9D8B030D-6E8A-4147-A177-3AD203B41FA5}">
                      <a16:colId xmlns:a16="http://schemas.microsoft.com/office/drawing/2014/main" val="1224941592"/>
                    </a:ext>
                  </a:extLst>
                </a:gridCol>
              </a:tblGrid>
              <a:tr h="540064">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583322375"/>
                  </a:ext>
                </a:extLst>
              </a:tr>
              <a:tr h="1068221">
                <a:tc>
                  <a:txBody>
                    <a:bodyPr/>
                    <a:lstStyle/>
                    <a:p>
                      <a:pPr algn="ctr">
                        <a:lnSpc>
                          <a:spcPct val="107000"/>
                        </a:lnSpc>
                        <a:spcAft>
                          <a:spcPts val="800"/>
                        </a:spcAft>
                        <a:buNone/>
                      </a:pPr>
                      <a:r>
                        <a:rPr lang="en-US" sz="1200" kern="100">
                          <a:effectLst/>
                        </a:rPr>
                        <a:t>support_id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support request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643849982"/>
                  </a:ext>
                </a:extLst>
              </a:tr>
              <a:tr h="540235">
                <a:tc>
                  <a:txBody>
                    <a:bodyPr/>
                    <a:lstStyle/>
                    <a:p>
                      <a:pPr algn="ctr">
                        <a:lnSpc>
                          <a:spcPct val="107000"/>
                        </a:lnSpc>
                        <a:spcAft>
                          <a:spcPts val="800"/>
                        </a:spcAft>
                        <a:buNone/>
                      </a:pPr>
                      <a:r>
                        <a:rPr lang="en-US" sz="1200" kern="100">
                          <a:effectLst/>
                        </a:rPr>
                        <a:t>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369148394"/>
                  </a:ext>
                </a:extLst>
              </a:tr>
              <a:tr h="551627">
                <a:tc>
                  <a:txBody>
                    <a:bodyPr/>
                    <a:lstStyle/>
                    <a:p>
                      <a:pPr algn="ctr">
                        <a:lnSpc>
                          <a:spcPct val="107000"/>
                        </a:lnSpc>
                        <a:spcAft>
                          <a:spcPts val="800"/>
                        </a:spcAft>
                        <a:buNone/>
                      </a:pPr>
                      <a:r>
                        <a:rPr lang="en-US" sz="1200" kern="100">
                          <a:effectLst/>
                        </a:rPr>
                        <a:t>issue_description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TEXT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 of the issue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Crop disease reported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557188958"/>
                  </a:ext>
                </a:extLst>
              </a:tr>
              <a:tr h="804228">
                <a:tc>
                  <a:txBody>
                    <a:bodyPr/>
                    <a:lstStyle/>
                    <a:p>
                      <a:pPr algn="ctr">
                        <a:lnSpc>
                          <a:spcPct val="107000"/>
                        </a:lnSpc>
                        <a:spcAft>
                          <a:spcPts val="800"/>
                        </a:spcAft>
                        <a:buNone/>
                      </a:pPr>
                      <a:r>
                        <a:rPr lang="en-US" sz="1200" kern="100">
                          <a:effectLst/>
                        </a:rPr>
                        <a:t>status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 (50)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Current status of the support request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Open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890158751"/>
                  </a:ext>
                </a:extLst>
              </a:tr>
              <a:tr h="804228">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support request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2023-03-01 09:00:00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895620845"/>
                  </a:ext>
                </a:extLst>
              </a:tr>
            </a:tbl>
          </a:graphicData>
        </a:graphic>
      </p:graphicFrame>
      <p:sp>
        <p:nvSpPr>
          <p:cNvPr id="6" name="Rectangle 1">
            <a:extLst>
              <a:ext uri="{FF2B5EF4-FFF2-40B4-BE49-F238E27FC236}">
                <a16:creationId xmlns:a16="http://schemas.microsoft.com/office/drawing/2014/main" id="{7912F9D8-F0EA-6276-0216-53E451A82DD0}"/>
              </a:ext>
            </a:extLst>
          </p:cNvPr>
          <p:cNvSpPr>
            <a:spLocks noChangeArrowheads="1"/>
          </p:cNvSpPr>
          <p:nvPr/>
        </p:nvSpPr>
        <p:spPr bwMode="auto">
          <a:xfrm>
            <a:off x="-967233" y="2418574"/>
            <a:ext cx="17467708" cy="61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6600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C3B03-1E7B-07A7-D273-62B3C8C9F1A5}"/>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CA45FC7-06C4-7684-7FFA-9AFD16992B23}"/>
              </a:ext>
            </a:extLst>
          </p:cNvPr>
          <p:cNvGrpSpPr/>
          <p:nvPr/>
        </p:nvGrpSpPr>
        <p:grpSpPr>
          <a:xfrm>
            <a:off x="1694180" y="574760"/>
            <a:ext cx="9939020" cy="867960"/>
            <a:chOff x="0" y="0"/>
            <a:chExt cx="6324600" cy="730080"/>
          </a:xfrm>
        </p:grpSpPr>
        <p:sp>
          <p:nvSpPr>
            <p:cNvPr id="3" name="Rectangle: Rounded Corners 2">
              <a:extLst>
                <a:ext uri="{FF2B5EF4-FFF2-40B4-BE49-F238E27FC236}">
                  <a16:creationId xmlns:a16="http://schemas.microsoft.com/office/drawing/2014/main" id="{0FC9826F-C2CF-84D6-5A4D-947C803E0C60}"/>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65A24F2C-E9F2-C2CD-DF50-537AEBCEB31B}"/>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en-US" sz="2800" b="1" kern="1200" dirty="0">
                  <a:latin typeface="Times New Roman" panose="02020603050405020304" pitchFamily="18" charset="0"/>
                  <a:cs typeface="Times New Roman" panose="02020603050405020304" pitchFamily="18" charset="0"/>
                </a:rPr>
                <a:t>1.3 Core Component</a:t>
              </a:r>
              <a:endParaRPr lang="en-IN" sz="2800" kern="1200" dirty="0"/>
            </a:p>
          </p:txBody>
        </p:sp>
      </p:grpSp>
      <p:sp>
        <p:nvSpPr>
          <p:cNvPr id="6" name="TextBox 5">
            <a:extLst>
              <a:ext uri="{FF2B5EF4-FFF2-40B4-BE49-F238E27FC236}">
                <a16:creationId xmlns:a16="http://schemas.microsoft.com/office/drawing/2014/main" id="{88B04681-ECE1-B8B9-86BC-B0C6C9BDD293}"/>
              </a:ext>
            </a:extLst>
          </p:cNvPr>
          <p:cNvSpPr txBox="1"/>
          <p:nvPr/>
        </p:nvSpPr>
        <p:spPr>
          <a:xfrm>
            <a:off x="1694180" y="2023937"/>
            <a:ext cx="9855200" cy="4090479"/>
          </a:xfrm>
          <a:prstGeom prst="rect">
            <a:avLst/>
          </a:prstGeom>
          <a:noFill/>
        </p:spPr>
        <p:txBody>
          <a:bodyPr wrap="square">
            <a:spAutoFit/>
          </a:bodyPr>
          <a:lstStyle/>
          <a:p>
            <a:pPr eaLnBrk="1" hangingPunct="1">
              <a:spcBef>
                <a:spcPts val="50"/>
              </a:spcBef>
            </a:pPr>
            <a:endParaRPr lang="en-US" altLang="en-US" dirty="0">
              <a:latin typeface="Times New Roman" panose="02020603050405020304" pitchFamily="18" charset="0"/>
              <a:cs typeface="Times New Roman" panose="02020603050405020304" pitchFamily="18" charset="0"/>
            </a:endParaRPr>
          </a:p>
          <a:p>
            <a:pPr lvl="1" eaLnBrk="1" hangingPunct="1">
              <a:lnSpc>
                <a:spcPct val="144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The  user  management  component  allows  different  users  to  access  the system based on their roles (Admin, Farmer, vendor, etc.).</a:t>
            </a:r>
          </a:p>
          <a:p>
            <a:pPr lvl="1" eaLnBrk="1" hangingPunct="1">
              <a:spcBef>
                <a:spcPts val="625"/>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Registration</a:t>
            </a:r>
            <a:r>
              <a:rPr lang="en-US" altLang="en-US" dirty="0">
                <a:latin typeface="Times New Roman" panose="02020603050405020304" pitchFamily="18" charset="0"/>
                <a:cs typeface="Times New Roman" panose="02020603050405020304" pitchFamily="18" charset="0"/>
              </a:rPr>
              <a:t>:  Users  can  create  their  accounts  with  a  secure  authentication system.</a:t>
            </a:r>
          </a:p>
          <a:p>
            <a:pPr lvl="2" eaLnBrk="1" hangingPunct="1">
              <a:spcBef>
                <a:spcPts val="638"/>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Login/Logout</a:t>
            </a:r>
            <a:r>
              <a:rPr lang="en-US" altLang="en-US" dirty="0">
                <a:latin typeface="Times New Roman" panose="02020603050405020304" pitchFamily="18" charset="0"/>
                <a:cs typeface="Times New Roman" panose="02020603050405020304" pitchFamily="18" charset="0"/>
              </a:rPr>
              <a:t>: Users can log in and out with unique credentials.</a:t>
            </a:r>
          </a:p>
          <a:p>
            <a:pPr lvl="2" eaLnBrk="1" hangingPunct="1">
              <a:spcBef>
                <a:spcPts val="625"/>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Role-based Access Control</a:t>
            </a:r>
            <a:r>
              <a:rPr lang="en-US" altLang="en-US" dirty="0">
                <a:latin typeface="Times New Roman" panose="02020603050405020304" pitchFamily="18" charset="0"/>
                <a:cs typeface="Times New Roman" panose="02020603050405020304" pitchFamily="18" charset="0"/>
              </a:rPr>
              <a:t>: Depending on the user role, different permissions</a:t>
            </a:r>
          </a:p>
          <a:p>
            <a:pPr eaLnBrk="1" hangingPunct="1">
              <a:lnSpc>
                <a:spcPct val="143000"/>
              </a:lnSpc>
              <a:spcBef>
                <a:spcPts val="13"/>
              </a:spcBef>
            </a:pPr>
            <a:r>
              <a:rPr lang="en-US" altLang="en-US" dirty="0">
                <a:latin typeface="Times New Roman" panose="02020603050405020304" pitchFamily="18" charset="0"/>
                <a:cs typeface="Times New Roman" panose="02020603050405020304" pitchFamily="18" charset="0"/>
              </a:rPr>
              <a:t>and access levels are assigned (e.g., an admin can manage users, but a farmer can only manage crops).</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Profile   Management</a:t>
            </a:r>
            <a:r>
              <a:rPr lang="en-US" altLang="en-US" dirty="0">
                <a:latin typeface="Times New Roman" panose="02020603050405020304" pitchFamily="18" charset="0"/>
                <a:cs typeface="Times New Roman" panose="02020603050405020304" pitchFamily="18" charset="0"/>
              </a:rPr>
              <a:t>:   Users   can   update   personal   information,   change passwords, and manage preferences.</a:t>
            </a:r>
          </a:p>
          <a:p>
            <a:pPr lvl="2" eaLnBrk="1" fontAlgn="auto" hangingPunct="1">
              <a:spcBef>
                <a:spcPts val="38"/>
              </a:spcBef>
              <a:spcAft>
                <a:spcPts val="0"/>
              </a:spcAft>
              <a:defRPr/>
            </a:pPr>
            <a:endParaRPr lang="en-US" altLang="en-US"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0EDC0AD9-6B43-AEB5-4C33-166ED3AEAF84}"/>
              </a:ext>
            </a:extLst>
          </p:cNvPr>
          <p:cNvGrpSpPr/>
          <p:nvPr/>
        </p:nvGrpSpPr>
        <p:grpSpPr>
          <a:xfrm>
            <a:off x="1750188" y="1631934"/>
            <a:ext cx="9827004" cy="514500"/>
            <a:chOff x="0" y="0"/>
            <a:chExt cx="6324600" cy="730080"/>
          </a:xfrm>
        </p:grpSpPr>
        <p:sp>
          <p:nvSpPr>
            <p:cNvPr id="7" name="Rectangle: Rounded Corners 6">
              <a:extLst>
                <a:ext uri="{FF2B5EF4-FFF2-40B4-BE49-F238E27FC236}">
                  <a16:creationId xmlns:a16="http://schemas.microsoft.com/office/drawing/2014/main" id="{EED4D4BB-C536-EB19-469B-63D6339CEF8C}"/>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8FE00391-D8DB-F3F9-52C3-4C3E4DBCDA62}"/>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kern="1200" dirty="0">
                  <a:latin typeface="Times New Roman" panose="02020603050405020304" pitchFamily="18" charset="0"/>
                  <a:cs typeface="Times New Roman" panose="02020603050405020304" pitchFamily="18" charset="0"/>
                </a:rPr>
                <a:t>1.</a:t>
              </a:r>
              <a:r>
                <a:rPr lang="en-US" altLang="en-US" sz="2000" b="1" dirty="0">
                  <a:latin typeface="Times New Roman" panose="02020603050405020304" pitchFamily="18" charset="0"/>
                  <a:cs typeface="Times New Roman" panose="02020603050405020304" pitchFamily="18" charset="0"/>
                </a:rPr>
                <a:t> User Management</a:t>
              </a:r>
              <a:endParaRPr lang="en-US" alt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030091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A5A68-CCB1-4A39-214C-CC8458C2AC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876BB08-22C9-820F-2B7F-523AE0AA1322}"/>
              </a:ext>
            </a:extLst>
          </p:cNvPr>
          <p:cNvSpPr txBox="1"/>
          <p:nvPr/>
        </p:nvSpPr>
        <p:spPr>
          <a:xfrm>
            <a:off x="1680755" y="803469"/>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15)Weather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B5B10B68-2C75-EDED-B127-FC4F58A91145}"/>
              </a:ext>
            </a:extLst>
          </p:cNvPr>
          <p:cNvGraphicFramePr>
            <a:graphicFrameLocks noGrp="1"/>
          </p:cNvGraphicFramePr>
          <p:nvPr>
            <p:extLst>
              <p:ext uri="{D42A27DB-BD31-4B8C-83A1-F6EECF244321}">
                <p14:modId xmlns:p14="http://schemas.microsoft.com/office/powerpoint/2010/main" val="654099274"/>
              </p:ext>
            </p:extLst>
          </p:nvPr>
        </p:nvGraphicFramePr>
        <p:xfrm>
          <a:off x="1680755" y="1591056"/>
          <a:ext cx="8469086" cy="4736591"/>
        </p:xfrm>
        <a:graphic>
          <a:graphicData uri="http://schemas.openxmlformats.org/drawingml/2006/table">
            <a:tbl>
              <a:tblPr firstRow="1" firstCol="1" bandRow="1">
                <a:tableStyleId>{5C22544A-7EE6-4342-B048-85BDC9FD1C3A}</a:tableStyleId>
              </a:tblPr>
              <a:tblGrid>
                <a:gridCol w="1409008">
                  <a:extLst>
                    <a:ext uri="{9D8B030D-6E8A-4147-A177-3AD203B41FA5}">
                      <a16:colId xmlns:a16="http://schemas.microsoft.com/office/drawing/2014/main" val="2994149751"/>
                    </a:ext>
                  </a:extLst>
                </a:gridCol>
                <a:gridCol w="1064040">
                  <a:extLst>
                    <a:ext uri="{9D8B030D-6E8A-4147-A177-3AD203B41FA5}">
                      <a16:colId xmlns:a16="http://schemas.microsoft.com/office/drawing/2014/main" val="1641498574"/>
                    </a:ext>
                  </a:extLst>
                </a:gridCol>
                <a:gridCol w="1539663">
                  <a:extLst>
                    <a:ext uri="{9D8B030D-6E8A-4147-A177-3AD203B41FA5}">
                      <a16:colId xmlns:a16="http://schemas.microsoft.com/office/drawing/2014/main" val="985133519"/>
                    </a:ext>
                  </a:extLst>
                </a:gridCol>
                <a:gridCol w="3047367">
                  <a:extLst>
                    <a:ext uri="{9D8B030D-6E8A-4147-A177-3AD203B41FA5}">
                      <a16:colId xmlns:a16="http://schemas.microsoft.com/office/drawing/2014/main" val="1142701968"/>
                    </a:ext>
                  </a:extLst>
                </a:gridCol>
                <a:gridCol w="1409008">
                  <a:extLst>
                    <a:ext uri="{9D8B030D-6E8A-4147-A177-3AD203B41FA5}">
                      <a16:colId xmlns:a16="http://schemas.microsoft.com/office/drawing/2014/main" val="1928970694"/>
                    </a:ext>
                  </a:extLst>
                </a:gridCol>
              </a:tblGrid>
              <a:tr h="561780">
                <a:tc>
                  <a:txBody>
                    <a:bodyPr/>
                    <a:lstStyle/>
                    <a:p>
                      <a:pPr marR="104775" algn="ctr">
                        <a:lnSpc>
                          <a:spcPct val="105000"/>
                        </a:lnSpc>
                        <a:spcAft>
                          <a:spcPts val="101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197497376"/>
                  </a:ext>
                </a:extLst>
              </a:tr>
              <a:tr h="561961">
                <a:tc>
                  <a:txBody>
                    <a:bodyPr/>
                    <a:lstStyle/>
                    <a:p>
                      <a:pPr marR="104775" algn="ctr">
                        <a:lnSpc>
                          <a:spcPct val="105000"/>
                        </a:lnSpc>
                        <a:spcAft>
                          <a:spcPts val="1010"/>
                        </a:spcAft>
                        <a:buNone/>
                      </a:pPr>
                      <a:r>
                        <a:rPr lang="en-US" sz="1200" kern="100">
                          <a:effectLst/>
                        </a:rPr>
                        <a:t>weather_id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Unique identifier for each weather record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694207787"/>
                  </a:ext>
                </a:extLst>
              </a:tr>
              <a:tr h="561961">
                <a:tc>
                  <a:txBody>
                    <a:bodyPr/>
                    <a:lstStyle/>
                    <a:p>
                      <a:pPr marR="104775" algn="ctr">
                        <a:lnSpc>
                          <a:spcPct val="105000"/>
                        </a:lnSpc>
                        <a:spcAft>
                          <a:spcPts val="1010"/>
                        </a:spcAft>
                        <a:buNone/>
                      </a:pPr>
                      <a:r>
                        <a:rPr lang="en-US" sz="1200" kern="100">
                          <a:effectLst/>
                        </a:rPr>
                        <a:t>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Date of the weather report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2023-03-05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633211129"/>
                  </a:ext>
                </a:extLst>
              </a:tr>
              <a:tr h="1016963">
                <a:tc>
                  <a:txBody>
                    <a:bodyPr/>
                    <a:lstStyle/>
                    <a:p>
                      <a:pPr marR="104775" algn="ctr">
                        <a:lnSpc>
                          <a:spcPct val="105000"/>
                        </a:lnSpc>
                        <a:spcAft>
                          <a:spcPts val="1010"/>
                        </a:spcAft>
                        <a:buNone/>
                      </a:pPr>
                      <a:r>
                        <a:rPr lang="en-US" sz="1200" kern="100">
                          <a:effectLst/>
                        </a:rPr>
                        <a:t>temperature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DECIMAL</a:t>
                      </a:r>
                      <a:endParaRPr lang="en-IN" sz="1100" kern="100">
                        <a:effectLst/>
                      </a:endParaRPr>
                    </a:p>
                    <a:p>
                      <a:pPr marR="104775" algn="ctr">
                        <a:lnSpc>
                          <a:spcPct val="105000"/>
                        </a:lnSpc>
                        <a:spcAft>
                          <a:spcPts val="1010"/>
                        </a:spcAft>
                        <a:buNone/>
                      </a:pPr>
                      <a:r>
                        <a:rPr lang="en-US" sz="1200" kern="100">
                          <a:effectLst/>
                        </a:rPr>
                        <a:t>(5,2)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Temperature in degrees Celsius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25.50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910285643"/>
                  </a:ext>
                </a:extLst>
              </a:tr>
              <a:tr h="1016963">
                <a:tc>
                  <a:txBody>
                    <a:bodyPr/>
                    <a:lstStyle/>
                    <a:p>
                      <a:pPr marR="104775" algn="ctr">
                        <a:lnSpc>
                          <a:spcPct val="105000"/>
                        </a:lnSpc>
                        <a:spcAft>
                          <a:spcPts val="1010"/>
                        </a:spcAft>
                        <a:buNone/>
                      </a:pPr>
                      <a:r>
                        <a:rPr lang="en-US" sz="1200" kern="100">
                          <a:effectLst/>
                        </a:rPr>
                        <a:t>humidity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DECIMAL</a:t>
                      </a:r>
                      <a:endParaRPr lang="en-IN" sz="1100" kern="100">
                        <a:effectLst/>
                      </a:endParaRPr>
                    </a:p>
                    <a:p>
                      <a:pPr marR="104775" algn="ctr">
                        <a:lnSpc>
                          <a:spcPct val="105000"/>
                        </a:lnSpc>
                        <a:spcAft>
                          <a:spcPts val="1010"/>
                        </a:spcAft>
                        <a:buNone/>
                      </a:pPr>
                      <a:r>
                        <a:rPr lang="en-US" sz="1200" kern="100">
                          <a:effectLst/>
                        </a:rPr>
                        <a:t>(5,2)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Humidity percentage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60.00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274142910"/>
                  </a:ext>
                </a:extLst>
              </a:tr>
              <a:tr h="1016963">
                <a:tc>
                  <a:txBody>
                    <a:bodyPr/>
                    <a:lstStyle/>
                    <a:p>
                      <a:pPr marR="104775" algn="ctr">
                        <a:lnSpc>
                          <a:spcPct val="105000"/>
                        </a:lnSpc>
                        <a:spcAft>
                          <a:spcPts val="1010"/>
                        </a:spcAft>
                        <a:buNone/>
                      </a:pPr>
                      <a:r>
                        <a:rPr lang="en-US" sz="1200" kern="100">
                          <a:effectLst/>
                        </a:rPr>
                        <a:t>rainfall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DECIMAL</a:t>
                      </a:r>
                      <a:endParaRPr lang="en-IN" sz="1100" kern="100">
                        <a:effectLst/>
                      </a:endParaRPr>
                    </a:p>
                    <a:p>
                      <a:pPr marR="104775" algn="ctr">
                        <a:lnSpc>
                          <a:spcPct val="105000"/>
                        </a:lnSpc>
                        <a:spcAft>
                          <a:spcPts val="1010"/>
                        </a:spcAft>
                        <a:buNone/>
                      </a:pPr>
                      <a:r>
                        <a:rPr lang="en-US" sz="1200" kern="100">
                          <a:effectLst/>
                        </a:rPr>
                        <a:t>(5,2)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Amount of rainfall in mm</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dirty="0">
                          <a:effectLst/>
                        </a:rPr>
                        <a:t>10.00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422997020"/>
                  </a:ext>
                </a:extLst>
              </a:tr>
            </a:tbl>
          </a:graphicData>
        </a:graphic>
      </p:graphicFrame>
      <p:sp>
        <p:nvSpPr>
          <p:cNvPr id="5" name="Rectangle 1">
            <a:extLst>
              <a:ext uri="{FF2B5EF4-FFF2-40B4-BE49-F238E27FC236}">
                <a16:creationId xmlns:a16="http://schemas.microsoft.com/office/drawing/2014/main" id="{7F05FBED-7FA7-BE97-1F39-CF3B5E719E49}"/>
              </a:ext>
            </a:extLst>
          </p:cNvPr>
          <p:cNvSpPr>
            <a:spLocks noChangeArrowheads="1"/>
          </p:cNvSpPr>
          <p:nvPr/>
        </p:nvSpPr>
        <p:spPr bwMode="auto">
          <a:xfrm>
            <a:off x="-1152861" y="2324386"/>
            <a:ext cx="18047329" cy="65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4930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AA622-7633-A275-2372-466CC68E88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B56F01-DB1D-01D1-B99A-9CAE2C9A1FEB}"/>
              </a:ext>
            </a:extLst>
          </p:cNvPr>
          <p:cNvSpPr txBox="1"/>
          <p:nvPr/>
        </p:nvSpPr>
        <p:spPr>
          <a:xfrm>
            <a:off x="1706880" y="751217"/>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16)Equipment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AA6EDD5C-3E95-CA88-DE33-ABC23A98B5CE}"/>
              </a:ext>
            </a:extLst>
          </p:cNvPr>
          <p:cNvGraphicFramePr>
            <a:graphicFrameLocks noGrp="1"/>
          </p:cNvGraphicFramePr>
          <p:nvPr>
            <p:extLst>
              <p:ext uri="{D42A27DB-BD31-4B8C-83A1-F6EECF244321}">
                <p14:modId xmlns:p14="http://schemas.microsoft.com/office/powerpoint/2010/main" val="1017857549"/>
              </p:ext>
            </p:extLst>
          </p:nvPr>
        </p:nvGraphicFramePr>
        <p:xfrm>
          <a:off x="1706880" y="1349829"/>
          <a:ext cx="8161975" cy="5178702"/>
        </p:xfrm>
        <a:graphic>
          <a:graphicData uri="http://schemas.openxmlformats.org/drawingml/2006/table">
            <a:tbl>
              <a:tblPr firstRow="1" firstCol="1" bandRow="1">
                <a:tableStyleId>{5C22544A-7EE6-4342-B048-85BDC9FD1C3A}</a:tableStyleId>
              </a:tblPr>
              <a:tblGrid>
                <a:gridCol w="1632395">
                  <a:extLst>
                    <a:ext uri="{9D8B030D-6E8A-4147-A177-3AD203B41FA5}">
                      <a16:colId xmlns:a16="http://schemas.microsoft.com/office/drawing/2014/main" val="1945716574"/>
                    </a:ext>
                  </a:extLst>
                </a:gridCol>
                <a:gridCol w="1632395">
                  <a:extLst>
                    <a:ext uri="{9D8B030D-6E8A-4147-A177-3AD203B41FA5}">
                      <a16:colId xmlns:a16="http://schemas.microsoft.com/office/drawing/2014/main" val="1869005624"/>
                    </a:ext>
                  </a:extLst>
                </a:gridCol>
                <a:gridCol w="1632395">
                  <a:extLst>
                    <a:ext uri="{9D8B030D-6E8A-4147-A177-3AD203B41FA5}">
                      <a16:colId xmlns:a16="http://schemas.microsoft.com/office/drawing/2014/main" val="2415003797"/>
                    </a:ext>
                  </a:extLst>
                </a:gridCol>
                <a:gridCol w="1632395">
                  <a:extLst>
                    <a:ext uri="{9D8B030D-6E8A-4147-A177-3AD203B41FA5}">
                      <a16:colId xmlns:a16="http://schemas.microsoft.com/office/drawing/2014/main" val="2468048780"/>
                    </a:ext>
                  </a:extLst>
                </a:gridCol>
                <a:gridCol w="1632395">
                  <a:extLst>
                    <a:ext uri="{9D8B030D-6E8A-4147-A177-3AD203B41FA5}">
                      <a16:colId xmlns:a16="http://schemas.microsoft.com/office/drawing/2014/main" val="4105716155"/>
                    </a:ext>
                  </a:extLst>
                </a:gridCol>
              </a:tblGrid>
              <a:tr h="631074">
                <a:tc>
                  <a:txBody>
                    <a:bodyPr/>
                    <a:lstStyle/>
                    <a:p>
                      <a:pPr marR="104775" algn="ctr">
                        <a:lnSpc>
                          <a:spcPct val="105000"/>
                        </a:lnSpc>
                        <a:spcAft>
                          <a:spcPts val="101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208756856"/>
                  </a:ext>
                </a:extLst>
              </a:tr>
              <a:tr h="973873">
                <a:tc>
                  <a:txBody>
                    <a:bodyPr/>
                    <a:lstStyle/>
                    <a:p>
                      <a:pPr marR="104775" algn="ctr">
                        <a:lnSpc>
                          <a:spcPct val="105000"/>
                        </a:lnSpc>
                        <a:spcAft>
                          <a:spcPts val="1010"/>
                        </a:spcAft>
                        <a:buNone/>
                      </a:pPr>
                      <a:r>
                        <a:rPr lang="en-US" sz="1200" kern="100">
                          <a:effectLst/>
                        </a:rPr>
                        <a:t>equipment_id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Unique identifier for each equipment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106436666"/>
                  </a:ext>
                </a:extLst>
              </a:tr>
              <a:tr h="652137">
                <a:tc>
                  <a:txBody>
                    <a:bodyPr/>
                    <a:lstStyle/>
                    <a:p>
                      <a:pPr marR="104775" algn="ctr">
                        <a:lnSpc>
                          <a:spcPct val="105000"/>
                        </a:lnSpc>
                        <a:spcAft>
                          <a:spcPts val="1010"/>
                        </a:spcAft>
                        <a:buNone/>
                      </a:pPr>
                      <a:r>
                        <a:rPr lang="en-US" sz="1200" kern="100">
                          <a:effectLst/>
                        </a:rPr>
                        <a:t>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VARCHAR</a:t>
                      </a:r>
                      <a:endParaRPr lang="en-IN" sz="1100" kern="100">
                        <a:effectLst/>
                      </a:endParaRPr>
                    </a:p>
                    <a:p>
                      <a:pPr marR="104775" algn="ctr">
                        <a:lnSpc>
                          <a:spcPct val="105000"/>
                        </a:lnSpc>
                        <a:spcAft>
                          <a:spcPts val="1010"/>
                        </a:spcAft>
                        <a:buNone/>
                      </a:pPr>
                      <a:r>
                        <a:rPr lang="en-US" sz="1200" kern="100">
                          <a:effectLst/>
                        </a:rPr>
                        <a:t>(20)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Name of the equipment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Tractor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903454804"/>
                  </a:ext>
                </a:extLst>
              </a:tr>
              <a:tr h="973873">
                <a:tc>
                  <a:txBody>
                    <a:bodyPr/>
                    <a:lstStyle/>
                    <a:p>
                      <a:pPr marR="104775" algn="ctr">
                        <a:lnSpc>
                          <a:spcPct val="105000"/>
                        </a:lnSpc>
                        <a:spcAft>
                          <a:spcPts val="1010"/>
                        </a:spcAft>
                        <a:buNone/>
                      </a:pPr>
                      <a:r>
                        <a:rPr lang="en-US" sz="1200" kern="100">
                          <a:effectLst/>
                        </a:rPr>
                        <a:t>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VARCHAR (10)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Type of equipment (e.g., machinery)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Machinery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965080584"/>
                  </a:ext>
                </a:extLst>
              </a:tr>
              <a:tr h="1214221">
                <a:tc>
                  <a:txBody>
                    <a:bodyPr/>
                    <a:lstStyle/>
                    <a:p>
                      <a:pPr marR="104775" algn="ctr">
                        <a:lnSpc>
                          <a:spcPct val="105000"/>
                        </a:lnSpc>
                        <a:spcAft>
                          <a:spcPts val="1010"/>
                        </a:spcAft>
                        <a:buNone/>
                      </a:pPr>
                      <a:r>
                        <a:rPr lang="en-US" sz="1200" kern="100">
                          <a:effectLst/>
                        </a:rPr>
                        <a:t>purchase_date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Date when the equipment was purchased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2023-03-10 10:00:00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835680290"/>
                  </a:ext>
                </a:extLst>
              </a:tr>
              <a:tr h="733524">
                <a:tc>
                  <a:txBody>
                    <a:bodyPr/>
                    <a:lstStyle/>
                    <a:p>
                      <a:pPr marR="104775" algn="ctr">
                        <a:lnSpc>
                          <a:spcPct val="105000"/>
                        </a:lnSpc>
                        <a:spcAft>
                          <a:spcPts val="1010"/>
                        </a:spcAft>
                        <a:buNone/>
                      </a:pPr>
                      <a:r>
                        <a:rPr lang="en-US" sz="1200" kern="100">
                          <a:effectLst/>
                        </a:rPr>
                        <a:t>status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VARCHAR (50)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a:effectLst/>
                        </a:rPr>
                        <a:t>Current status of the equipment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marR="104775" algn="ctr">
                        <a:lnSpc>
                          <a:spcPct val="105000"/>
                        </a:lnSpc>
                        <a:spcAft>
                          <a:spcPts val="1010"/>
                        </a:spcAft>
                        <a:buNone/>
                      </a:pPr>
                      <a:r>
                        <a:rPr lang="en-US" sz="1200" kern="100" dirty="0">
                          <a:effectLst/>
                        </a:rPr>
                        <a:t>Operational</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020914473"/>
                  </a:ext>
                </a:extLst>
              </a:tr>
            </a:tbl>
          </a:graphicData>
        </a:graphic>
      </p:graphicFrame>
    </p:spTree>
    <p:extLst>
      <p:ext uri="{BB962C8B-B14F-4D97-AF65-F5344CB8AC3E}">
        <p14:creationId xmlns:p14="http://schemas.microsoft.com/office/powerpoint/2010/main" val="5055818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98C89-8F44-EEBD-417E-02605932D0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44CC3C-4542-860C-9EAF-F86CA242FB8B}"/>
              </a:ext>
            </a:extLst>
          </p:cNvPr>
          <p:cNvSpPr txBox="1"/>
          <p:nvPr/>
        </p:nvSpPr>
        <p:spPr>
          <a:xfrm>
            <a:off x="1680755" y="716382"/>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17)Insurance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E41123B8-5E1A-5478-ABA3-D3DC7638CAA8}"/>
              </a:ext>
            </a:extLst>
          </p:cNvPr>
          <p:cNvGraphicFramePr>
            <a:graphicFrameLocks noGrp="1"/>
          </p:cNvGraphicFramePr>
          <p:nvPr>
            <p:extLst>
              <p:ext uri="{D42A27DB-BD31-4B8C-83A1-F6EECF244321}">
                <p14:modId xmlns:p14="http://schemas.microsoft.com/office/powerpoint/2010/main" val="1442869015"/>
              </p:ext>
            </p:extLst>
          </p:nvPr>
        </p:nvGraphicFramePr>
        <p:xfrm>
          <a:off x="1680756" y="1558833"/>
          <a:ext cx="9091746" cy="4833258"/>
        </p:xfrm>
        <a:graphic>
          <a:graphicData uri="http://schemas.openxmlformats.org/drawingml/2006/table">
            <a:tbl>
              <a:tblPr firstRow="1" firstCol="1" bandRow="1">
                <a:tableStyleId>{5C22544A-7EE6-4342-B048-85BDC9FD1C3A}</a:tableStyleId>
              </a:tblPr>
              <a:tblGrid>
                <a:gridCol w="1980473">
                  <a:extLst>
                    <a:ext uri="{9D8B030D-6E8A-4147-A177-3AD203B41FA5}">
                      <a16:colId xmlns:a16="http://schemas.microsoft.com/office/drawing/2014/main" val="2325386866"/>
                    </a:ext>
                  </a:extLst>
                </a:gridCol>
                <a:gridCol w="1468202">
                  <a:extLst>
                    <a:ext uri="{9D8B030D-6E8A-4147-A177-3AD203B41FA5}">
                      <a16:colId xmlns:a16="http://schemas.microsoft.com/office/drawing/2014/main" val="3185568034"/>
                    </a:ext>
                  </a:extLst>
                </a:gridCol>
                <a:gridCol w="1682125">
                  <a:extLst>
                    <a:ext uri="{9D8B030D-6E8A-4147-A177-3AD203B41FA5}">
                      <a16:colId xmlns:a16="http://schemas.microsoft.com/office/drawing/2014/main" val="1928828358"/>
                    </a:ext>
                  </a:extLst>
                </a:gridCol>
                <a:gridCol w="1980473">
                  <a:extLst>
                    <a:ext uri="{9D8B030D-6E8A-4147-A177-3AD203B41FA5}">
                      <a16:colId xmlns:a16="http://schemas.microsoft.com/office/drawing/2014/main" val="995056471"/>
                    </a:ext>
                  </a:extLst>
                </a:gridCol>
                <a:gridCol w="1980473">
                  <a:extLst>
                    <a:ext uri="{9D8B030D-6E8A-4147-A177-3AD203B41FA5}">
                      <a16:colId xmlns:a16="http://schemas.microsoft.com/office/drawing/2014/main" val="3181232452"/>
                    </a:ext>
                  </a:extLst>
                </a:gridCol>
              </a:tblGrid>
              <a:tr h="531935">
                <a:tc>
                  <a:txBody>
                    <a:bodyPr/>
                    <a:lstStyle/>
                    <a:p>
                      <a:pPr algn="ctr">
                        <a:lnSpc>
                          <a:spcPct val="107000"/>
                        </a:lnSpc>
                        <a:spcAft>
                          <a:spcPts val="800"/>
                        </a:spcAft>
                        <a:buNone/>
                        <a:tabLst>
                          <a:tab pos="4671695" algn="l"/>
                        </a:tabLst>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98681322"/>
                  </a:ext>
                </a:extLst>
              </a:tr>
              <a:tr h="885522">
                <a:tc>
                  <a:txBody>
                    <a:bodyPr/>
                    <a:lstStyle/>
                    <a:p>
                      <a:pPr algn="ctr">
                        <a:lnSpc>
                          <a:spcPct val="107000"/>
                        </a:lnSpc>
                        <a:spcAft>
                          <a:spcPts val="800"/>
                        </a:spcAft>
                        <a:buNone/>
                        <a:tabLst>
                          <a:tab pos="4671695" algn="l"/>
                        </a:tabLst>
                      </a:pPr>
                      <a:r>
                        <a:rPr lang="en-US" sz="1200" kern="100">
                          <a:effectLst/>
                        </a:rPr>
                        <a:t>insurance_id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Unique identifier for each insurance policy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06034498"/>
                  </a:ext>
                </a:extLst>
              </a:tr>
              <a:tr h="594844">
                <a:tc>
                  <a:txBody>
                    <a:bodyPr/>
                    <a:lstStyle/>
                    <a:p>
                      <a:pPr algn="ctr">
                        <a:lnSpc>
                          <a:spcPct val="107000"/>
                        </a:lnSpc>
                        <a:spcAft>
                          <a:spcPts val="800"/>
                        </a:spcAft>
                        <a:buNone/>
                        <a:tabLst>
                          <a:tab pos="4671695" algn="l"/>
                        </a:tabLst>
                      </a:pPr>
                      <a:r>
                        <a:rPr lang="en-US" sz="1200" kern="100">
                          <a:effectLst/>
                        </a:rPr>
                        <a:t>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FOREIGN KEY (farmer_id)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Reference to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058929377"/>
                  </a:ext>
                </a:extLst>
              </a:tr>
              <a:tr h="745747">
                <a:tc>
                  <a:txBody>
                    <a:bodyPr/>
                    <a:lstStyle/>
                    <a:p>
                      <a:pPr algn="ctr">
                        <a:lnSpc>
                          <a:spcPct val="107000"/>
                        </a:lnSpc>
                        <a:spcAft>
                          <a:spcPts val="800"/>
                        </a:spcAft>
                        <a:buNone/>
                        <a:tabLst>
                          <a:tab pos="4671695" algn="l"/>
                        </a:tabLst>
                      </a:pPr>
                      <a:r>
                        <a:rPr lang="en-US" sz="1200" kern="100">
                          <a:effectLst/>
                        </a:rPr>
                        <a:t>policy_number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VARCHAR</a:t>
                      </a:r>
                      <a:endParaRPr lang="en-IN" sz="1100" kern="100">
                        <a:effectLst/>
                      </a:endParaRPr>
                    </a:p>
                    <a:p>
                      <a:pPr algn="ctr">
                        <a:lnSpc>
                          <a:spcPct val="107000"/>
                        </a:lnSpc>
                        <a:spcAft>
                          <a:spcPts val="800"/>
                        </a:spcAft>
                        <a:buNone/>
                        <a:tabLst>
                          <a:tab pos="4671695" algn="l"/>
                        </a:tabLst>
                      </a:pPr>
                      <a:r>
                        <a:rPr lang="en-US" sz="1200" kern="100">
                          <a:effectLst/>
                        </a:rPr>
                        <a:t>(10)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NOT NULL, UNIQUE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Insurance policy number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INS123456</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045968469"/>
                  </a:ext>
                </a:extLst>
              </a:tr>
              <a:tr h="885522">
                <a:tc>
                  <a:txBody>
                    <a:bodyPr/>
                    <a:lstStyle/>
                    <a:p>
                      <a:pPr algn="ctr">
                        <a:lnSpc>
                          <a:spcPct val="107000"/>
                        </a:lnSpc>
                        <a:spcAft>
                          <a:spcPts val="800"/>
                        </a:spcAft>
                        <a:buNone/>
                        <a:tabLst>
                          <a:tab pos="4671695" algn="l"/>
                        </a:tabLst>
                      </a:pPr>
                      <a:r>
                        <a:rPr lang="en-US" sz="1200" kern="100">
                          <a:effectLst/>
                        </a:rPr>
                        <a:t>coverage_amount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DECIMAL</a:t>
                      </a:r>
                      <a:endParaRPr lang="en-IN" sz="1100" kern="100">
                        <a:effectLst/>
                      </a:endParaRPr>
                    </a:p>
                    <a:p>
                      <a:pPr algn="ctr">
                        <a:lnSpc>
                          <a:spcPct val="107000"/>
                        </a:lnSpc>
                        <a:spcAft>
                          <a:spcPts val="800"/>
                        </a:spcAft>
                        <a:buNone/>
                        <a:tabLst>
                          <a:tab pos="4671695" algn="l"/>
                        </a:tabLst>
                      </a:pPr>
                      <a:r>
                        <a:rPr lang="en-US" sz="1200" kern="100">
                          <a:effectLst/>
                        </a:rPr>
                        <a:t>(10,2)</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Amount covered by the insurance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10000.00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523819047"/>
                  </a:ext>
                </a:extLst>
              </a:tr>
              <a:tr h="594844">
                <a:tc>
                  <a:txBody>
                    <a:bodyPr/>
                    <a:lstStyle/>
                    <a:p>
                      <a:pPr algn="ctr">
                        <a:lnSpc>
                          <a:spcPct val="107000"/>
                        </a:lnSpc>
                        <a:spcAft>
                          <a:spcPts val="800"/>
                        </a:spcAft>
                        <a:buNone/>
                        <a:tabLst>
                          <a:tab pos="4671695" algn="l"/>
                        </a:tabLst>
                      </a:pPr>
                      <a:r>
                        <a:rPr lang="en-US" sz="1200" kern="100">
                          <a:effectLst/>
                        </a:rPr>
                        <a:t>start_date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Start date of the insurance policy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2023-03 -01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907245145"/>
                  </a:ext>
                </a:extLst>
              </a:tr>
              <a:tr h="594844">
                <a:tc>
                  <a:txBody>
                    <a:bodyPr/>
                    <a:lstStyle/>
                    <a:p>
                      <a:pPr algn="ctr">
                        <a:lnSpc>
                          <a:spcPct val="107000"/>
                        </a:lnSpc>
                        <a:spcAft>
                          <a:spcPts val="800"/>
                        </a:spcAft>
                        <a:buNone/>
                        <a:tabLst>
                          <a:tab pos="4671695" algn="l"/>
                        </a:tabLst>
                      </a:pPr>
                      <a:r>
                        <a:rPr lang="en-US" sz="1200" kern="100">
                          <a:effectLst/>
                        </a:rPr>
                        <a:t>end_date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a:effectLst/>
                        </a:rPr>
                        <a:t>End date of the insurance policy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tabLst>
                          <a:tab pos="4671695" algn="l"/>
                        </a:tabLst>
                      </a:pPr>
                      <a:r>
                        <a:rPr lang="en-US" sz="1200" kern="100" dirty="0">
                          <a:effectLst/>
                        </a:rPr>
                        <a:t>2024-03-01</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202798959"/>
                  </a:ext>
                </a:extLst>
              </a:tr>
            </a:tbl>
          </a:graphicData>
        </a:graphic>
      </p:graphicFrame>
    </p:spTree>
    <p:extLst>
      <p:ext uri="{BB962C8B-B14F-4D97-AF65-F5344CB8AC3E}">
        <p14:creationId xmlns:p14="http://schemas.microsoft.com/office/powerpoint/2010/main" val="1396767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0EE01-1895-AB21-395D-8E023560A2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D090AD-65E2-46A2-BBFE-118F7C19B2D0}"/>
              </a:ext>
            </a:extLst>
          </p:cNvPr>
          <p:cNvSpPr txBox="1"/>
          <p:nvPr/>
        </p:nvSpPr>
        <p:spPr>
          <a:xfrm>
            <a:off x="1698172" y="716383"/>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18)</a:t>
            </a:r>
            <a:r>
              <a:rPr lang="en-US" sz="1800" b="1" kern="100" dirty="0" err="1">
                <a:effectLst/>
                <a:latin typeface="Times New Roman" panose="02020603050405020304" pitchFamily="18" charset="0"/>
                <a:ea typeface="Calibri" panose="020F0502020204030204" pitchFamily="34" charset="0"/>
                <a:cs typeface="Shruti" panose="020B0502040204020203" pitchFamily="34" charset="0"/>
              </a:rPr>
              <a:t>Traning</a:t>
            </a: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00C6CFCA-1D28-9B24-C2A4-3B3CB604A784}"/>
              </a:ext>
            </a:extLst>
          </p:cNvPr>
          <p:cNvGraphicFramePr>
            <a:graphicFrameLocks noGrp="1"/>
          </p:cNvGraphicFramePr>
          <p:nvPr>
            <p:extLst>
              <p:ext uri="{D42A27DB-BD31-4B8C-83A1-F6EECF244321}">
                <p14:modId xmlns:p14="http://schemas.microsoft.com/office/powerpoint/2010/main" val="3325276000"/>
              </p:ext>
            </p:extLst>
          </p:nvPr>
        </p:nvGraphicFramePr>
        <p:xfrm>
          <a:off x="1793967" y="1471749"/>
          <a:ext cx="8113622" cy="4352281"/>
        </p:xfrm>
        <a:graphic>
          <a:graphicData uri="http://schemas.openxmlformats.org/drawingml/2006/table">
            <a:tbl>
              <a:tblPr firstRow="1" firstCol="1" bandRow="1">
                <a:tableStyleId>{5C22544A-7EE6-4342-B048-85BDC9FD1C3A}</a:tableStyleId>
              </a:tblPr>
              <a:tblGrid>
                <a:gridCol w="1831043">
                  <a:extLst>
                    <a:ext uri="{9D8B030D-6E8A-4147-A177-3AD203B41FA5}">
                      <a16:colId xmlns:a16="http://schemas.microsoft.com/office/drawing/2014/main" val="2372683774"/>
                    </a:ext>
                  </a:extLst>
                </a:gridCol>
                <a:gridCol w="921225">
                  <a:extLst>
                    <a:ext uri="{9D8B030D-6E8A-4147-A177-3AD203B41FA5}">
                      <a16:colId xmlns:a16="http://schemas.microsoft.com/office/drawing/2014/main" val="3570742313"/>
                    </a:ext>
                  </a:extLst>
                </a:gridCol>
                <a:gridCol w="1699268">
                  <a:extLst>
                    <a:ext uri="{9D8B030D-6E8A-4147-A177-3AD203B41FA5}">
                      <a16:colId xmlns:a16="http://schemas.microsoft.com/office/drawing/2014/main" val="3860015838"/>
                    </a:ext>
                  </a:extLst>
                </a:gridCol>
                <a:gridCol w="1831043">
                  <a:extLst>
                    <a:ext uri="{9D8B030D-6E8A-4147-A177-3AD203B41FA5}">
                      <a16:colId xmlns:a16="http://schemas.microsoft.com/office/drawing/2014/main" val="284434208"/>
                    </a:ext>
                  </a:extLst>
                </a:gridCol>
                <a:gridCol w="1831043">
                  <a:extLst>
                    <a:ext uri="{9D8B030D-6E8A-4147-A177-3AD203B41FA5}">
                      <a16:colId xmlns:a16="http://schemas.microsoft.com/office/drawing/2014/main" val="4050336565"/>
                    </a:ext>
                  </a:extLst>
                </a:gridCol>
              </a:tblGrid>
              <a:tr h="691207">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745900635"/>
                  </a:ext>
                </a:extLst>
              </a:tr>
              <a:tr h="752871">
                <a:tc>
                  <a:txBody>
                    <a:bodyPr/>
                    <a:lstStyle/>
                    <a:p>
                      <a:pPr algn="ctr">
                        <a:lnSpc>
                          <a:spcPct val="107000"/>
                        </a:lnSpc>
                        <a:spcAft>
                          <a:spcPts val="800"/>
                        </a:spcAft>
                        <a:buNone/>
                      </a:pPr>
                      <a:r>
                        <a:rPr lang="en-US" sz="1200" kern="100">
                          <a:effectLst/>
                        </a:rPr>
                        <a:t>training_id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training session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483742675"/>
                  </a:ext>
                </a:extLst>
              </a:tr>
              <a:tr h="752871">
                <a:tc>
                  <a:txBody>
                    <a:bodyPr/>
                    <a:lstStyle/>
                    <a:p>
                      <a:pPr algn="ctr">
                        <a:lnSpc>
                          <a:spcPct val="107000"/>
                        </a:lnSpc>
                        <a:spcAft>
                          <a:spcPts val="800"/>
                        </a:spcAft>
                        <a:buNone/>
                      </a:pPr>
                      <a:r>
                        <a:rPr lang="en-US" sz="1200" kern="100">
                          <a:effectLst/>
                        </a:rPr>
                        <a:t>topic</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VARCHAR (100)</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Topic of the training session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Sustainable Farming Practices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632672670"/>
                  </a:ext>
                </a:extLst>
              </a:tr>
              <a:tr h="711254">
                <a:tc>
                  <a:txBody>
                    <a:bodyPr/>
                    <a:lstStyle/>
                    <a:p>
                      <a:pPr algn="ctr">
                        <a:lnSpc>
                          <a:spcPct val="107000"/>
                        </a:lnSpc>
                        <a:spcAft>
                          <a:spcPts val="800"/>
                        </a:spcAft>
                        <a:buNone/>
                      </a:pPr>
                      <a:r>
                        <a:rPr lang="en-US" sz="1200" kern="100">
                          <a:effectLst/>
                        </a:rPr>
                        <a:t>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 of the training session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2023-03-15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057252063"/>
                  </a:ext>
                </a:extLst>
              </a:tr>
              <a:tr h="691207">
                <a:tc>
                  <a:txBody>
                    <a:bodyPr/>
                    <a:lstStyle/>
                    <a:p>
                      <a:pPr algn="ctr">
                        <a:lnSpc>
                          <a:spcPct val="107000"/>
                        </a:lnSpc>
                        <a:spcAft>
                          <a:spcPts val="800"/>
                        </a:spcAft>
                        <a:buNone/>
                      </a:pPr>
                      <a:r>
                        <a:rPr lang="en-US" sz="1200" kern="100">
                          <a:effectLst/>
                        </a:rPr>
                        <a:t>duration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Duration of the training in hours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3</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886716916"/>
                  </a:ext>
                </a:extLst>
              </a:tr>
              <a:tr h="752871">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training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2023-03-01 12:00:00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255036410"/>
                  </a:ext>
                </a:extLst>
              </a:tr>
            </a:tbl>
          </a:graphicData>
        </a:graphic>
      </p:graphicFrame>
    </p:spTree>
    <p:extLst>
      <p:ext uri="{BB962C8B-B14F-4D97-AF65-F5344CB8AC3E}">
        <p14:creationId xmlns:p14="http://schemas.microsoft.com/office/powerpoint/2010/main" val="2478728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A4975-94A1-C3CF-1BA9-E683C00E6A7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8F7E63-DEC4-0A36-0C45-6E85325BFBD2}"/>
              </a:ext>
            </a:extLst>
          </p:cNvPr>
          <p:cNvSpPr txBox="1"/>
          <p:nvPr/>
        </p:nvSpPr>
        <p:spPr>
          <a:xfrm>
            <a:off x="1715589" y="794760"/>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19)Notification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80D24895-E8E2-BD03-802F-B6D820EEEBA3}"/>
              </a:ext>
            </a:extLst>
          </p:cNvPr>
          <p:cNvGraphicFramePr>
            <a:graphicFrameLocks noGrp="1"/>
          </p:cNvGraphicFramePr>
          <p:nvPr>
            <p:extLst>
              <p:ext uri="{D42A27DB-BD31-4B8C-83A1-F6EECF244321}">
                <p14:modId xmlns:p14="http://schemas.microsoft.com/office/powerpoint/2010/main" val="1758023065"/>
              </p:ext>
            </p:extLst>
          </p:nvPr>
        </p:nvGraphicFramePr>
        <p:xfrm>
          <a:off x="1881051" y="1680754"/>
          <a:ext cx="7957320" cy="4209571"/>
        </p:xfrm>
        <a:graphic>
          <a:graphicData uri="http://schemas.openxmlformats.org/drawingml/2006/table">
            <a:tbl>
              <a:tblPr firstRow="1" firstCol="1" bandRow="1">
                <a:tableStyleId>{5C22544A-7EE6-4342-B048-85BDC9FD1C3A}</a:tableStyleId>
              </a:tblPr>
              <a:tblGrid>
                <a:gridCol w="1591464">
                  <a:extLst>
                    <a:ext uri="{9D8B030D-6E8A-4147-A177-3AD203B41FA5}">
                      <a16:colId xmlns:a16="http://schemas.microsoft.com/office/drawing/2014/main" val="3653257312"/>
                    </a:ext>
                  </a:extLst>
                </a:gridCol>
                <a:gridCol w="1591464">
                  <a:extLst>
                    <a:ext uri="{9D8B030D-6E8A-4147-A177-3AD203B41FA5}">
                      <a16:colId xmlns:a16="http://schemas.microsoft.com/office/drawing/2014/main" val="3903575426"/>
                    </a:ext>
                  </a:extLst>
                </a:gridCol>
                <a:gridCol w="1591464">
                  <a:extLst>
                    <a:ext uri="{9D8B030D-6E8A-4147-A177-3AD203B41FA5}">
                      <a16:colId xmlns:a16="http://schemas.microsoft.com/office/drawing/2014/main" val="3289086381"/>
                    </a:ext>
                  </a:extLst>
                </a:gridCol>
                <a:gridCol w="1591464">
                  <a:extLst>
                    <a:ext uri="{9D8B030D-6E8A-4147-A177-3AD203B41FA5}">
                      <a16:colId xmlns:a16="http://schemas.microsoft.com/office/drawing/2014/main" val="1628302258"/>
                    </a:ext>
                  </a:extLst>
                </a:gridCol>
                <a:gridCol w="1591464">
                  <a:extLst>
                    <a:ext uri="{9D8B030D-6E8A-4147-A177-3AD203B41FA5}">
                      <a16:colId xmlns:a16="http://schemas.microsoft.com/office/drawing/2014/main" val="2498615932"/>
                    </a:ext>
                  </a:extLst>
                </a:gridCol>
              </a:tblGrid>
              <a:tr h="637619">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474034051"/>
                  </a:ext>
                </a:extLst>
              </a:tr>
              <a:tr h="1065919">
                <a:tc>
                  <a:txBody>
                    <a:bodyPr/>
                    <a:lstStyle/>
                    <a:p>
                      <a:pPr algn="ctr">
                        <a:lnSpc>
                          <a:spcPct val="107000"/>
                        </a:lnSpc>
                        <a:spcAft>
                          <a:spcPts val="800"/>
                        </a:spcAft>
                        <a:buNone/>
                      </a:pPr>
                      <a:r>
                        <a:rPr lang="en-US" sz="1200" kern="100">
                          <a:effectLst/>
                        </a:rPr>
                        <a:t>notification_id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notification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4174916530"/>
                  </a:ext>
                </a:extLst>
              </a:tr>
              <a:tr h="637619">
                <a:tc>
                  <a:txBody>
                    <a:bodyPr/>
                    <a:lstStyle/>
                    <a:p>
                      <a:pPr algn="ctr">
                        <a:lnSpc>
                          <a:spcPct val="107000"/>
                        </a:lnSpc>
                        <a:spcAft>
                          <a:spcPts val="800"/>
                        </a:spcAft>
                        <a:buNone/>
                      </a:pPr>
                      <a:r>
                        <a:rPr lang="en-US" sz="1200" kern="100">
                          <a:effectLst/>
                        </a:rPr>
                        <a:t>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614561040"/>
                  </a:ext>
                </a:extLst>
              </a:tr>
              <a:tr h="802495">
                <a:tc>
                  <a:txBody>
                    <a:bodyPr/>
                    <a:lstStyle/>
                    <a:p>
                      <a:pPr algn="ctr">
                        <a:lnSpc>
                          <a:spcPct val="107000"/>
                        </a:lnSpc>
                        <a:spcAft>
                          <a:spcPts val="800"/>
                        </a:spcAft>
                        <a:buNone/>
                      </a:pPr>
                      <a:r>
                        <a:rPr lang="en-US" sz="1200" kern="100">
                          <a:effectLst/>
                        </a:rPr>
                        <a:t>message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TEXT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Notification message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New training session available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918044196"/>
                  </a:ext>
                </a:extLst>
              </a:tr>
              <a:tr h="1065919">
                <a:tc>
                  <a:txBody>
                    <a:bodyPr/>
                    <a:lstStyle/>
                    <a:p>
                      <a:pPr algn="ctr">
                        <a:lnSpc>
                          <a:spcPct val="107000"/>
                        </a:lnSpc>
                        <a:spcAft>
                          <a:spcPts val="800"/>
                        </a:spcAft>
                        <a:buNone/>
                      </a:pPr>
                      <a:r>
                        <a:rPr lang="en-US" sz="1200" kern="100">
                          <a:effectLst/>
                        </a:rPr>
                        <a:t>date_sent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 when the notification was sent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2023-03-02 09:00:00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905739728"/>
                  </a:ext>
                </a:extLst>
              </a:tr>
            </a:tbl>
          </a:graphicData>
        </a:graphic>
      </p:graphicFrame>
    </p:spTree>
    <p:extLst>
      <p:ext uri="{BB962C8B-B14F-4D97-AF65-F5344CB8AC3E}">
        <p14:creationId xmlns:p14="http://schemas.microsoft.com/office/powerpoint/2010/main" val="1237516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E53D7-CA0D-094F-36A3-C630E8863C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3469AEB-B9DC-EBE9-FE2E-D354FCECB141}"/>
              </a:ext>
            </a:extLst>
          </p:cNvPr>
          <p:cNvSpPr txBox="1"/>
          <p:nvPr/>
        </p:nvSpPr>
        <p:spPr>
          <a:xfrm>
            <a:off x="1706880" y="751217"/>
            <a:ext cx="6096000" cy="369909"/>
          </a:xfrm>
          <a:prstGeom prst="rect">
            <a:avLst/>
          </a:prstGeom>
          <a:noFill/>
        </p:spPr>
        <p:txBody>
          <a:bodyPr wrap="square">
            <a:spAutoFit/>
          </a:bodyPr>
          <a:lstStyle/>
          <a:p>
            <a:pPr marR="104775" algn="just">
              <a:lnSpc>
                <a:spcPct val="105000"/>
              </a:lnSpc>
              <a:spcAft>
                <a:spcPts val="101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20)Review Table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5" name="Table 4">
            <a:extLst>
              <a:ext uri="{FF2B5EF4-FFF2-40B4-BE49-F238E27FC236}">
                <a16:creationId xmlns:a16="http://schemas.microsoft.com/office/drawing/2014/main" id="{D4365838-90AF-3E06-3C68-39F076E43554}"/>
              </a:ext>
            </a:extLst>
          </p:cNvPr>
          <p:cNvGraphicFramePr>
            <a:graphicFrameLocks noGrp="1"/>
          </p:cNvGraphicFramePr>
          <p:nvPr>
            <p:extLst>
              <p:ext uri="{D42A27DB-BD31-4B8C-83A1-F6EECF244321}">
                <p14:modId xmlns:p14="http://schemas.microsoft.com/office/powerpoint/2010/main" val="2560032336"/>
              </p:ext>
            </p:extLst>
          </p:nvPr>
        </p:nvGraphicFramePr>
        <p:xfrm>
          <a:off x="1706878" y="1307590"/>
          <a:ext cx="8050215" cy="4551620"/>
        </p:xfrm>
        <a:graphic>
          <a:graphicData uri="http://schemas.openxmlformats.org/drawingml/2006/table">
            <a:tbl>
              <a:tblPr firstRow="1" firstCol="1" bandRow="1">
                <a:tableStyleId>{5C22544A-7EE6-4342-B048-85BDC9FD1C3A}</a:tableStyleId>
              </a:tblPr>
              <a:tblGrid>
                <a:gridCol w="1610043">
                  <a:extLst>
                    <a:ext uri="{9D8B030D-6E8A-4147-A177-3AD203B41FA5}">
                      <a16:colId xmlns:a16="http://schemas.microsoft.com/office/drawing/2014/main" val="4223156296"/>
                    </a:ext>
                  </a:extLst>
                </a:gridCol>
                <a:gridCol w="1610043">
                  <a:extLst>
                    <a:ext uri="{9D8B030D-6E8A-4147-A177-3AD203B41FA5}">
                      <a16:colId xmlns:a16="http://schemas.microsoft.com/office/drawing/2014/main" val="1761723525"/>
                    </a:ext>
                  </a:extLst>
                </a:gridCol>
                <a:gridCol w="1610043">
                  <a:extLst>
                    <a:ext uri="{9D8B030D-6E8A-4147-A177-3AD203B41FA5}">
                      <a16:colId xmlns:a16="http://schemas.microsoft.com/office/drawing/2014/main" val="454725042"/>
                    </a:ext>
                  </a:extLst>
                </a:gridCol>
                <a:gridCol w="1610043">
                  <a:extLst>
                    <a:ext uri="{9D8B030D-6E8A-4147-A177-3AD203B41FA5}">
                      <a16:colId xmlns:a16="http://schemas.microsoft.com/office/drawing/2014/main" val="977367120"/>
                    </a:ext>
                  </a:extLst>
                </a:gridCol>
                <a:gridCol w="1610043">
                  <a:extLst>
                    <a:ext uri="{9D8B030D-6E8A-4147-A177-3AD203B41FA5}">
                      <a16:colId xmlns:a16="http://schemas.microsoft.com/office/drawing/2014/main" val="2985303059"/>
                    </a:ext>
                  </a:extLst>
                </a:gridCol>
              </a:tblGrid>
              <a:tr h="578488">
                <a:tc>
                  <a:txBody>
                    <a:bodyPr/>
                    <a:lstStyle/>
                    <a:p>
                      <a:pPr algn="ctr">
                        <a:lnSpc>
                          <a:spcPct val="107000"/>
                        </a:lnSpc>
                        <a:spcAft>
                          <a:spcPts val="800"/>
                        </a:spcAft>
                        <a:buNone/>
                      </a:pPr>
                      <a:r>
                        <a:rPr lang="en-US" sz="1200" kern="100">
                          <a:effectLst/>
                        </a:rPr>
                        <a:t>Column Name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Data Type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Constraints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Description</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Example Value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425496779"/>
                  </a:ext>
                </a:extLst>
              </a:tr>
              <a:tr h="848661">
                <a:tc>
                  <a:txBody>
                    <a:bodyPr/>
                    <a:lstStyle/>
                    <a:p>
                      <a:pPr algn="ctr">
                        <a:lnSpc>
                          <a:spcPct val="107000"/>
                        </a:lnSpc>
                        <a:spcAft>
                          <a:spcPts val="800"/>
                        </a:spcAft>
                        <a:buNone/>
                      </a:pPr>
                      <a:r>
                        <a:rPr lang="en-US" sz="1200" kern="100">
                          <a:effectLst/>
                        </a:rPr>
                        <a:t>review_id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PRIMARY KEY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Unique identifier for each review</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467852609"/>
                  </a:ext>
                </a:extLst>
              </a:tr>
              <a:tr h="578488">
                <a:tc>
                  <a:txBody>
                    <a:bodyPr/>
                    <a:lstStyle/>
                    <a:p>
                      <a:pPr algn="ctr">
                        <a:lnSpc>
                          <a:spcPct val="107000"/>
                        </a:lnSpc>
                        <a:spcAft>
                          <a:spcPts val="800"/>
                        </a:spcAft>
                        <a:buNone/>
                      </a:pPr>
                      <a:r>
                        <a:rPr lang="en-US" sz="1200" kern="100">
                          <a:effectLst/>
                        </a:rPr>
                        <a:t>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FOREIGN KEY (farmer_id)</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Reference to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1</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152855041"/>
                  </a:ext>
                </a:extLst>
              </a:tr>
              <a:tr h="848661">
                <a:tc>
                  <a:txBody>
                    <a:bodyPr/>
                    <a:lstStyle/>
                    <a:p>
                      <a:pPr algn="ctr">
                        <a:lnSpc>
                          <a:spcPct val="107000"/>
                        </a:lnSpc>
                        <a:spcAft>
                          <a:spcPts val="800"/>
                        </a:spcAft>
                        <a:buNone/>
                      </a:pPr>
                      <a:r>
                        <a:rPr lang="en-US" sz="1200" kern="100">
                          <a:effectLst/>
                        </a:rPr>
                        <a:t>rating</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INT (5)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NOT NULL</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Rating given by the farmer (1-5)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5</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3496765641"/>
                  </a:ext>
                </a:extLst>
              </a:tr>
              <a:tr h="848661">
                <a:tc>
                  <a:txBody>
                    <a:bodyPr/>
                    <a:lstStyle/>
                    <a:p>
                      <a:pPr algn="ctr">
                        <a:lnSpc>
                          <a:spcPct val="107000"/>
                        </a:lnSpc>
                        <a:spcAft>
                          <a:spcPts val="800"/>
                        </a:spcAft>
                        <a:buNone/>
                      </a:pPr>
                      <a:r>
                        <a:rPr lang="en-US" sz="1200" kern="100">
                          <a:effectLst/>
                        </a:rPr>
                        <a:t>comments</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TEXT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nSpc>
                          <a:spcPct val="107000"/>
                        </a:lnSpc>
                      </a:pPr>
                      <a:endParaRPr lang="en-IN" sz="1100">
                        <a:effectLst/>
                        <a:latin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Comments provided by the farmer</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Excellent service and support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1331480643"/>
                  </a:ext>
                </a:extLst>
              </a:tr>
              <a:tr h="848661">
                <a:tc>
                  <a:txBody>
                    <a:bodyPr/>
                    <a:lstStyle/>
                    <a:p>
                      <a:pPr algn="ctr">
                        <a:lnSpc>
                          <a:spcPct val="107000"/>
                        </a:lnSpc>
                        <a:spcAft>
                          <a:spcPts val="800"/>
                        </a:spcAft>
                        <a:buNone/>
                      </a:pPr>
                      <a:r>
                        <a:rPr lang="en-US" sz="1200" kern="100">
                          <a:effectLst/>
                        </a:rPr>
                        <a:t>created_at</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DATETIME</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DEFAULT CURRENT_TIMESTAMP</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a:effectLst/>
                        </a:rPr>
                        <a:t>Timestamp of review entry</a:t>
                      </a:r>
                      <a:endParaRPr lang="en-IN" sz="1100" kern="10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tc>
                  <a:txBody>
                    <a:bodyPr/>
                    <a:lstStyle/>
                    <a:p>
                      <a:pPr algn="ctr">
                        <a:lnSpc>
                          <a:spcPct val="107000"/>
                        </a:lnSpc>
                        <a:spcAft>
                          <a:spcPts val="800"/>
                        </a:spcAft>
                        <a:buNone/>
                      </a:pPr>
                      <a:r>
                        <a:rPr lang="en-US" sz="1200" kern="100" dirty="0">
                          <a:effectLst/>
                        </a:rPr>
                        <a:t>2023-03-03 10:00:00</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txBody>
                  <a:tcPr marL="9525" marR="9525" marT="9525" marB="9525" anchor="ctr"/>
                </a:tc>
                <a:extLst>
                  <a:ext uri="{0D108BD9-81ED-4DB2-BD59-A6C34878D82A}">
                    <a16:rowId xmlns:a16="http://schemas.microsoft.com/office/drawing/2014/main" val="294941165"/>
                  </a:ext>
                </a:extLst>
              </a:tr>
            </a:tbl>
          </a:graphicData>
        </a:graphic>
      </p:graphicFrame>
      <p:sp>
        <p:nvSpPr>
          <p:cNvPr id="6" name="Rectangle 1">
            <a:extLst>
              <a:ext uri="{FF2B5EF4-FFF2-40B4-BE49-F238E27FC236}">
                <a16:creationId xmlns:a16="http://schemas.microsoft.com/office/drawing/2014/main" id="{0B2E66A0-9ADD-9BBE-1549-2CC612271551}"/>
              </a:ext>
            </a:extLst>
          </p:cNvPr>
          <p:cNvSpPr>
            <a:spLocks noChangeArrowheads="1"/>
          </p:cNvSpPr>
          <p:nvPr/>
        </p:nvSpPr>
        <p:spPr bwMode="auto">
          <a:xfrm>
            <a:off x="-1578271" y="2468639"/>
            <a:ext cx="18107321" cy="65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86933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9D1A-0A40-976B-D087-F61104127948}"/>
            </a:ext>
          </a:extLst>
        </p:cNvPr>
        <p:cNvGrpSpPr/>
        <p:nvPr/>
      </p:nvGrpSpPr>
      <p:grpSpPr>
        <a:xfrm>
          <a:off x="0" y="0"/>
          <a:ext cx="0" cy="0"/>
          <a:chOff x="0" y="0"/>
          <a:chExt cx="0" cy="0"/>
        </a:xfrm>
      </p:grpSpPr>
      <p:sp>
        <p:nvSpPr>
          <p:cNvPr id="4" name="Rectangle: Rounded Corners 4">
            <a:extLst>
              <a:ext uri="{FF2B5EF4-FFF2-40B4-BE49-F238E27FC236}">
                <a16:creationId xmlns:a16="http://schemas.microsoft.com/office/drawing/2014/main" id="{FC141EE7-B020-5C57-5F6B-8AC7EBB7D658}"/>
              </a:ext>
            </a:extLst>
          </p:cNvPr>
          <p:cNvSpPr txBox="1"/>
          <p:nvPr/>
        </p:nvSpPr>
        <p:spPr>
          <a:xfrm>
            <a:off x="1718151" y="669349"/>
            <a:ext cx="4027705" cy="9392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nSpc>
                <a:spcPct val="107000"/>
              </a:lnSpc>
              <a:spcAft>
                <a:spcPts val="800"/>
              </a:spcAft>
              <a:buNone/>
              <a:tabLst>
                <a:tab pos="4671695" algn="l"/>
              </a:tabLst>
            </a:pPr>
            <a:r>
              <a:rPr lang="en-US" sz="2400" b="1" kern="100" dirty="0">
                <a:effectLst/>
                <a:latin typeface="Times New Roman" panose="02020603050405020304" pitchFamily="18" charset="0"/>
                <a:ea typeface="Calibri" panose="020F0502020204030204" pitchFamily="34" charset="0"/>
                <a:cs typeface="Shruti" panose="020B0502040204020203" pitchFamily="34" charset="0"/>
              </a:rPr>
              <a:t>3.2. Data Dictionary:</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0" lvl="0" indent="0" algn="l" defTabSz="1066800">
              <a:lnSpc>
                <a:spcPct val="90000"/>
              </a:lnSpc>
              <a:spcBef>
                <a:spcPct val="0"/>
              </a:spcBef>
              <a:spcAft>
                <a:spcPct val="35000"/>
              </a:spcAft>
              <a:buNone/>
            </a:pPr>
            <a:endParaRPr lang="en-IN" sz="2400" kern="1200" dirty="0"/>
          </a:p>
        </p:txBody>
      </p:sp>
      <p:grpSp>
        <p:nvGrpSpPr>
          <p:cNvPr id="5" name="Group 4">
            <a:extLst>
              <a:ext uri="{FF2B5EF4-FFF2-40B4-BE49-F238E27FC236}">
                <a16:creationId xmlns:a16="http://schemas.microsoft.com/office/drawing/2014/main" id="{3E13FB63-C304-D134-F57E-9483950933CC}"/>
              </a:ext>
            </a:extLst>
          </p:cNvPr>
          <p:cNvGrpSpPr/>
          <p:nvPr/>
        </p:nvGrpSpPr>
        <p:grpSpPr>
          <a:xfrm>
            <a:off x="1761619" y="329266"/>
            <a:ext cx="4095507" cy="939261"/>
            <a:chOff x="0" y="-132220"/>
            <a:chExt cx="6151732" cy="1043859"/>
          </a:xfrm>
        </p:grpSpPr>
        <p:sp>
          <p:nvSpPr>
            <p:cNvPr id="6" name="Rectangle: Rounded Corners 5">
              <a:extLst>
                <a:ext uri="{FF2B5EF4-FFF2-40B4-BE49-F238E27FC236}">
                  <a16:creationId xmlns:a16="http://schemas.microsoft.com/office/drawing/2014/main" id="{82895531-D24C-A607-754D-2AE982ECAB62}"/>
                </a:ext>
              </a:extLst>
            </p:cNvPr>
            <p:cNvSpPr/>
            <p:nvPr/>
          </p:nvSpPr>
          <p:spPr>
            <a:xfrm>
              <a:off x="0" y="15310"/>
              <a:ext cx="6086441" cy="74880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F9F51650-D3AF-31DB-B55F-5CAF113E9570}"/>
                </a:ext>
              </a:extLst>
            </p:cNvPr>
            <p:cNvSpPr txBox="1"/>
            <p:nvPr/>
          </p:nvSpPr>
          <p:spPr>
            <a:xfrm>
              <a:off x="101844" y="-132220"/>
              <a:ext cx="6049888" cy="1043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r>
                <a:rPr lang="en-US" sz="2400" b="1" kern="100" dirty="0">
                  <a:effectLst/>
                  <a:latin typeface="Times New Roman" panose="02020603050405020304" pitchFamily="18" charset="0"/>
                  <a:ea typeface="Times New Roman" panose="02020603050405020304" pitchFamily="18" charset="0"/>
                  <a:cs typeface="Shruti" panose="020B0502040204020203" pitchFamily="34" charset="0"/>
                </a:rPr>
                <a:t>4. </a:t>
              </a:r>
              <a:r>
                <a:rPr lang="en-US" sz="2400" b="1" kern="100" dirty="0" err="1">
                  <a:effectLst/>
                  <a:latin typeface="Times New Roman" panose="02020603050405020304" pitchFamily="18" charset="0"/>
                  <a:ea typeface="Times New Roman" panose="02020603050405020304" pitchFamily="18" charset="0"/>
                  <a:cs typeface="Shruti" panose="020B0502040204020203" pitchFamily="34" charset="0"/>
                </a:rPr>
                <a:t>Devlopment</a:t>
              </a:r>
              <a:endParaRPr lang="en-IN" sz="2400" kern="100" dirty="0">
                <a:effectLst/>
                <a:latin typeface="Calibri" panose="020F0502020204030204" pitchFamily="34" charset="0"/>
                <a:ea typeface="Calibri" panose="020F0502020204030204" pitchFamily="34" charset="0"/>
                <a:cs typeface="Shruti" panose="020B0502040204020203" pitchFamily="34" charset="0"/>
              </a:endParaRPr>
            </a:p>
          </p:txBody>
        </p:sp>
      </p:grpSp>
      <p:sp>
        <p:nvSpPr>
          <p:cNvPr id="11" name="TextBox 10">
            <a:extLst>
              <a:ext uri="{FF2B5EF4-FFF2-40B4-BE49-F238E27FC236}">
                <a16:creationId xmlns:a16="http://schemas.microsoft.com/office/drawing/2014/main" id="{716562D2-FCD5-C7EA-53E6-BF361B320F31}"/>
              </a:ext>
            </a:extLst>
          </p:cNvPr>
          <p:cNvSpPr txBox="1"/>
          <p:nvPr/>
        </p:nvSpPr>
        <p:spPr>
          <a:xfrm>
            <a:off x="1829422" y="1268527"/>
            <a:ext cx="10946052" cy="4731039"/>
          </a:xfrm>
          <a:prstGeom prst="rect">
            <a:avLst/>
          </a:prstGeom>
          <a:noFill/>
        </p:spPr>
        <p:txBody>
          <a:bodyPr wrap="square">
            <a:spAutoFit/>
          </a:bodyPr>
          <a:lstStyle/>
          <a:p>
            <a:pPr>
              <a:lnSpc>
                <a:spcPct val="150000"/>
              </a:lnSpc>
              <a:spcAft>
                <a:spcPts val="800"/>
              </a:spcAft>
              <a:buNone/>
            </a:pPr>
            <a:r>
              <a:rPr lang="en-US" sz="2000" b="1" kern="100" dirty="0">
                <a:effectLst/>
                <a:latin typeface="Times New Roman" panose="02020603050405020304" pitchFamily="18" charset="0"/>
                <a:ea typeface="Calibri" panose="020F0502020204030204" pitchFamily="34" charset="0"/>
                <a:cs typeface="Shruti" panose="020B0502040204020203" pitchFamily="34" charset="0"/>
              </a:rPr>
              <a:t>4.1. Coding Standards:</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200000"/>
              </a:lnSpc>
              <a:buNone/>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4.1.1.PSP Standards: </a:t>
            </a:r>
            <a:r>
              <a:rPr lang="en-US" sz="1600" kern="1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Follow PHP-FIG's PSR (PHP Standards Recommendations), especially:</a:t>
            </a:r>
            <a:r>
              <a:rPr lang="en-US" sz="1600" kern="100" dirty="0">
                <a:solidFill>
                  <a:srgbClr val="374151"/>
                </a:solidFill>
                <a:effectLst/>
                <a:latin typeface="Times New Roman" panose="02020603050405020304" pitchFamily="18" charset="0"/>
                <a:ea typeface="Calibri" panose="020F0502020204030204" pitchFamily="34" charset="0"/>
                <a:cs typeface="Shruti" panose="020B0502040204020203" pitchFamily="34" charset="0"/>
              </a:rPr>
              <a:t>	</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200000"/>
              </a:lnSpc>
              <a:buFont typeface="Symbol" panose="05050102010706020507" pitchFamily="18" charset="2"/>
              <a:buChar char=""/>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PSR-1: </a:t>
            </a: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Basic coding standard.</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200000"/>
              </a:lnSpc>
              <a:buFont typeface="Symbol" panose="05050102010706020507" pitchFamily="18" charset="2"/>
              <a:buChar char=""/>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PSR-2: </a:t>
            </a: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Coding style guide.</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200000"/>
              </a:lnSpc>
              <a:spcAft>
                <a:spcPts val="800"/>
              </a:spcAft>
              <a:buFont typeface="Symbol" panose="05050102010706020507" pitchFamily="18" charset="2"/>
              <a:buChar char=""/>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PSR-4: </a:t>
            </a: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Autoloading standard.</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200000"/>
              </a:lnSpc>
              <a:spcAft>
                <a:spcPts val="800"/>
              </a:spcAft>
              <a:buNone/>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4.1.2. Naming Conventions: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buFont typeface="Symbol" panose="05050102010706020507" pitchFamily="18" charset="2"/>
              <a:buChar char=""/>
            </a:pP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Use CamelCase for class names (e.g., User Model).</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buFont typeface="Symbol" panose="05050102010706020507" pitchFamily="18" charset="2"/>
              <a:buChar char=""/>
            </a:pP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Use </a:t>
            </a:r>
            <a:r>
              <a:rPr lang="en-US" sz="1600" kern="100" dirty="0" err="1">
                <a:effectLst/>
                <a:latin typeface="Times New Roman" panose="02020603050405020304" pitchFamily="18" charset="0"/>
                <a:ea typeface="Times New Roman" panose="02020603050405020304" pitchFamily="18" charset="0"/>
                <a:cs typeface="Shruti" panose="020B0502040204020203" pitchFamily="34" charset="0"/>
              </a:rPr>
              <a:t>snake_case</a:t>
            </a: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 for method and variable names (e.g.,</a:t>
            </a:r>
            <a:r>
              <a:rPr lang="en-US" sz="1600" kern="100" dirty="0" err="1">
                <a:effectLst/>
                <a:latin typeface="Times New Roman" panose="02020603050405020304" pitchFamily="18" charset="0"/>
                <a:ea typeface="Times New Roman" panose="02020603050405020304" pitchFamily="18" charset="0"/>
                <a:cs typeface="Shruti" panose="020B0502040204020203" pitchFamily="34" charset="0"/>
              </a:rPr>
              <a:t>get_user_data</a:t>
            </a: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spcAft>
                <a:spcPts val="800"/>
              </a:spcAft>
              <a:buFont typeface="Symbol" panose="05050102010706020507" pitchFamily="18" charset="2"/>
              <a:buChar char=""/>
            </a:pP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Use descriptive names for variables and functions.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3761541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27016-3A22-14E9-7F1E-18E7EB6F14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7CA677-A782-DC7D-8423-05443BE25C98}"/>
              </a:ext>
            </a:extLst>
          </p:cNvPr>
          <p:cNvSpPr txBox="1"/>
          <p:nvPr/>
        </p:nvSpPr>
        <p:spPr>
          <a:xfrm>
            <a:off x="1619795" y="534398"/>
            <a:ext cx="11956869" cy="6165855"/>
          </a:xfrm>
          <a:prstGeom prst="rect">
            <a:avLst/>
          </a:prstGeom>
          <a:noFill/>
        </p:spPr>
        <p:txBody>
          <a:bodyPr wrap="square">
            <a:spAutoFit/>
          </a:bodyPr>
          <a:lstStyle/>
          <a:p>
            <a:pPr marL="457200" algn="just">
              <a:lnSpc>
                <a:spcPct val="200000"/>
              </a:lnSpc>
              <a:spcAft>
                <a:spcPts val="800"/>
              </a:spcAft>
              <a:buNone/>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4.1.3. File Structure:</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Organize files in a logical directory structure (e.g., controllers, models, views).</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spcAft>
                <a:spcPts val="800"/>
              </a:spcAft>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Keep configuration files separate and organized.</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200000"/>
              </a:lnSpc>
              <a:spcAft>
                <a:spcPts val="800"/>
              </a:spcAft>
              <a:buNone/>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4.1.4. Comments and Documentation: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Use comments to explain complex logic.</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spcAft>
                <a:spcPts val="800"/>
              </a:spcAft>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Utilize </a:t>
            </a:r>
            <a:r>
              <a:rPr lang="en-US" sz="1400" kern="100" dirty="0" err="1">
                <a:effectLst/>
                <a:latin typeface="Times New Roman" panose="02020603050405020304" pitchFamily="18" charset="0"/>
                <a:ea typeface="Times New Roman" panose="02020603050405020304" pitchFamily="18" charset="0"/>
                <a:cs typeface="Shruti" panose="020B0502040204020203" pitchFamily="34" charset="0"/>
              </a:rPr>
              <a:t>PHPDoc</a:t>
            </a: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 for documenting classes and methods.</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200000"/>
              </a:lnSpc>
              <a:spcAft>
                <a:spcPts val="800"/>
              </a:spcAft>
              <a:buNone/>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4.1.5. Error</a:t>
            </a:r>
            <a:r>
              <a:rPr lang="en-US" sz="1600" kern="100" dirty="0">
                <a:effectLst/>
                <a:latin typeface="Times New Roman" panose="02020603050405020304" pitchFamily="18" charset="0"/>
                <a:ea typeface="Times New Roman" panose="02020603050405020304" pitchFamily="18" charset="0"/>
                <a:cs typeface="Shruti" panose="020B0502040204020203" pitchFamily="34" charset="0"/>
              </a:rPr>
              <a:t> </a:t>
            </a: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Handling: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Implement proper error handling using try-catch blocks.</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spcAft>
                <a:spcPts val="800"/>
              </a:spcAft>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Use logging for errors instead of displaying them to users.</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200000"/>
              </a:lnSpc>
              <a:spcAft>
                <a:spcPts val="800"/>
              </a:spcAft>
              <a:buNone/>
            </a:pPr>
            <a:r>
              <a:rPr lang="en-US" sz="1600" b="1" kern="100" dirty="0">
                <a:effectLst/>
                <a:latin typeface="Times New Roman" panose="02020603050405020304" pitchFamily="18" charset="0"/>
                <a:ea typeface="Times New Roman" panose="02020603050405020304" pitchFamily="18" charset="0"/>
                <a:cs typeface="Shruti" panose="020B0502040204020203" pitchFamily="34" charset="0"/>
              </a:rPr>
              <a:t>4.1.6. Security Practices:</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Sanitize and validate user inputs to prevent SQL injection and XSS.</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200000"/>
              </a:lnSpc>
              <a:spcAft>
                <a:spcPts val="800"/>
              </a:spcAft>
              <a:buFont typeface="Symbol" panose="05050102010706020507" pitchFamily="18" charset="2"/>
              <a:buChar char=""/>
            </a:pPr>
            <a:r>
              <a:rPr lang="en-US" sz="1400" kern="100" dirty="0">
                <a:effectLst/>
                <a:latin typeface="Times New Roman" panose="02020603050405020304" pitchFamily="18" charset="0"/>
                <a:ea typeface="Times New Roman" panose="02020603050405020304" pitchFamily="18" charset="0"/>
                <a:cs typeface="Shruti" panose="020B0502040204020203" pitchFamily="34" charset="0"/>
              </a:rPr>
              <a:t>Use CodeIgniter's built-in functions for escaping output.</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721769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04B77-2917-B930-9D9D-ADAA297B9348}"/>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87E20F58-BA51-938B-F9AF-1DF714DB1248}"/>
              </a:ext>
            </a:extLst>
          </p:cNvPr>
          <p:cNvSpPr>
            <a:spLocks noChangeArrowheads="1"/>
          </p:cNvSpPr>
          <p:nvPr/>
        </p:nvSpPr>
        <p:spPr bwMode="auto">
          <a:xfrm>
            <a:off x="1679760" y="739797"/>
            <a:ext cx="1596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Shruti" panose="020B0502040204020203" pitchFamily="34" charset="0"/>
              </a:rPr>
              <a:t>Code Example: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529" name="Picture 2">
            <a:extLst>
              <a:ext uri="{FF2B5EF4-FFF2-40B4-BE49-F238E27FC236}">
                <a16:creationId xmlns:a16="http://schemas.microsoft.com/office/drawing/2014/main" id="{39BDD260-E548-D2A5-A422-D6F1D57E9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261" y="1947671"/>
            <a:ext cx="8965910" cy="44894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A35BDBB-EC9C-C6E1-EC0F-B8AA15DE3C6A}"/>
              </a:ext>
            </a:extLst>
          </p:cNvPr>
          <p:cNvSpPr>
            <a:spLocks noChangeArrowheads="1"/>
          </p:cNvSpPr>
          <p:nvPr/>
        </p:nvSpPr>
        <p:spPr bwMode="auto">
          <a:xfrm>
            <a:off x="1773793" y="1386128"/>
            <a:ext cx="14084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Shruti" panose="020B0502040204020203" pitchFamily="34" charset="0"/>
              </a:rPr>
              <a:t>1)</a:t>
            </a:r>
            <a:r>
              <a:rPr kumimoji="0" lang="en-US" altLang="en-US" sz="16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Shruti" panose="020B0502040204020203" pitchFamily="34" charset="0"/>
              </a:rPr>
              <a:t>Product.php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384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BD107-8F60-DE0D-0014-8EDE72392601}"/>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E36EB68-D3C6-3BA5-965F-EAF84EDC1382}"/>
              </a:ext>
            </a:extLst>
          </p:cNvPr>
          <p:cNvSpPr>
            <a:spLocks noChangeArrowheads="1"/>
          </p:cNvSpPr>
          <p:nvPr/>
        </p:nvSpPr>
        <p:spPr bwMode="auto">
          <a:xfrm>
            <a:off x="1941140" y="792897"/>
            <a:ext cx="180303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Inventory.php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3009" name="Picture 3">
            <a:extLst>
              <a:ext uri="{FF2B5EF4-FFF2-40B4-BE49-F238E27FC236}">
                <a16:creationId xmlns:a16="http://schemas.microsoft.com/office/drawing/2014/main" id="{FEA8970B-B74A-06A8-0536-FE136DA15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978" y="1861783"/>
            <a:ext cx="8475182" cy="4603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689603-D5D5-F023-09F5-1D40162EFCF3}"/>
              </a:ext>
            </a:extLst>
          </p:cNvPr>
          <p:cNvSpPr>
            <a:spLocks noChangeArrowheads="1"/>
          </p:cNvSpPr>
          <p:nvPr/>
        </p:nvSpPr>
        <p:spPr bwMode="auto">
          <a:xfrm>
            <a:off x="1872778" y="1385533"/>
            <a:ext cx="180303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7185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EC853-7223-192C-ABB3-1E3E8F24A41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97AA5594-7F44-2A2D-8A12-82C03A54AB06}"/>
              </a:ext>
            </a:extLst>
          </p:cNvPr>
          <p:cNvGrpSpPr/>
          <p:nvPr/>
        </p:nvGrpSpPr>
        <p:grpSpPr>
          <a:xfrm>
            <a:off x="1746147" y="361400"/>
            <a:ext cx="9827004" cy="514500"/>
            <a:chOff x="0" y="0"/>
            <a:chExt cx="6324600" cy="730080"/>
          </a:xfrm>
        </p:grpSpPr>
        <p:sp>
          <p:nvSpPr>
            <p:cNvPr id="3" name="Rectangle: Rounded Corners 2">
              <a:extLst>
                <a:ext uri="{FF2B5EF4-FFF2-40B4-BE49-F238E27FC236}">
                  <a16:creationId xmlns:a16="http://schemas.microsoft.com/office/drawing/2014/main" id="{E217987D-DB4B-4DF0-B7B0-C0D463909D12}"/>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ADDD29A4-AFE6-3BC4-E87A-478B074DC6BC}"/>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2</a:t>
              </a:r>
              <a:r>
                <a:rPr lang="en-US" altLang="en-US" sz="2000" b="1" kern="12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Crop Management</a:t>
              </a:r>
              <a:endParaRPr lang="en-US" altLang="en-US" sz="20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a16="http://schemas.microsoft.com/office/drawing/2014/main" id="{B1AE3AFA-0E6F-4C79-42A8-BB9BD99F0D86}"/>
              </a:ext>
            </a:extLst>
          </p:cNvPr>
          <p:cNvSpPr txBox="1"/>
          <p:nvPr/>
        </p:nvSpPr>
        <p:spPr>
          <a:xfrm>
            <a:off x="1324303" y="901016"/>
            <a:ext cx="10678400" cy="2675925"/>
          </a:xfrm>
          <a:prstGeom prst="rect">
            <a:avLst/>
          </a:prstGeom>
          <a:noFill/>
        </p:spPr>
        <p:txBody>
          <a:bodyPr wrap="square">
            <a:spAutoFit/>
          </a:bodyPr>
          <a:lstStyle/>
          <a:p>
            <a:pPr lvl="1" eaLnBrk="1" hangingPunct="1">
              <a:lnSpc>
                <a:spcPct val="144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This component enables farmers to manage their crops, from planting to harvesting.</a:t>
            </a:r>
          </a:p>
          <a:p>
            <a:pPr lvl="1" eaLnBrk="1" hangingPunct="1">
              <a:spcBef>
                <a:spcPts val="625"/>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Crop  Details</a:t>
            </a:r>
            <a:r>
              <a:rPr lang="en-US" altLang="en-US" dirty="0">
                <a:latin typeface="Times New Roman" panose="02020603050405020304" pitchFamily="18" charset="0"/>
                <a:cs typeface="Times New Roman" panose="02020603050405020304" pitchFamily="18" charset="0"/>
              </a:rPr>
              <a:t>:  Add,  update,  and  delete  crop  details,  such  as  type,  variety, planting date, etc.</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Growth Monitoring</a:t>
            </a:r>
            <a:r>
              <a:rPr lang="en-US" altLang="en-US" dirty="0">
                <a:latin typeface="Times New Roman" panose="02020603050405020304" pitchFamily="18" charset="0"/>
                <a:cs typeface="Times New Roman" panose="02020603050405020304" pitchFamily="18" charset="0"/>
              </a:rPr>
              <a:t>: Track crop progress with data entry on the various growth stages and conditions.</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Harvesting  and  Yield  Tracking</a:t>
            </a:r>
            <a:r>
              <a:rPr lang="en-US" altLang="en-US" dirty="0">
                <a:latin typeface="Times New Roman" panose="02020603050405020304" pitchFamily="18" charset="0"/>
                <a:cs typeface="Times New Roman" panose="02020603050405020304" pitchFamily="18" charset="0"/>
              </a:rPr>
              <a:t>:  Record  the  yield  and  harvest  details  for analysis.</a:t>
            </a:r>
          </a:p>
          <a:p>
            <a:pPr lvl="2" eaLnBrk="1" hangingPunct="1">
              <a:lnSpc>
                <a:spcPct val="143000"/>
              </a:lnSpc>
              <a:spcBef>
                <a:spcPts val="1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Crop Rotation</a:t>
            </a:r>
            <a:r>
              <a:rPr lang="en-US" altLang="en-US" dirty="0">
                <a:latin typeface="Times New Roman" panose="02020603050405020304" pitchFamily="18" charset="0"/>
                <a:cs typeface="Times New Roman" panose="02020603050405020304" pitchFamily="18" charset="0"/>
              </a:rPr>
              <a:t>: Schedule and monitor crop rotation to improve soil health and productivity.</a:t>
            </a:r>
          </a:p>
          <a:p>
            <a:pPr lvl="2" eaLnBrk="1" hangingPunct="1">
              <a:spcBef>
                <a:spcPts val="13"/>
              </a:spcBef>
              <a:buFont typeface="Courier New" panose="02070309020205020404" pitchFamily="49" charset="0"/>
              <a:buChar char="o"/>
            </a:pPr>
            <a:endParaRPr lang="en-US" altLang="en-US" sz="1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F01860D5-BF42-681A-93D2-ED5381881474}"/>
              </a:ext>
            </a:extLst>
          </p:cNvPr>
          <p:cNvGrpSpPr/>
          <p:nvPr/>
        </p:nvGrpSpPr>
        <p:grpSpPr>
          <a:xfrm>
            <a:off x="1801524" y="3602057"/>
            <a:ext cx="9827004" cy="514500"/>
            <a:chOff x="0" y="0"/>
            <a:chExt cx="6324600" cy="730080"/>
          </a:xfrm>
        </p:grpSpPr>
        <p:sp>
          <p:nvSpPr>
            <p:cNvPr id="8" name="Rectangle: Rounded Corners 7">
              <a:extLst>
                <a:ext uri="{FF2B5EF4-FFF2-40B4-BE49-F238E27FC236}">
                  <a16:creationId xmlns:a16="http://schemas.microsoft.com/office/drawing/2014/main" id="{7EAE08CF-54BD-5C7D-5F40-8D90300DCA37}"/>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7B3411DD-10A0-CCC5-C5B3-42A95B554023}"/>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3.Irrigation Management</a:t>
              </a:r>
              <a:endParaRPr lang="en-US" altLang="en-US" sz="20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78082337-1579-21F5-EB79-4A82525F3F3B}"/>
              </a:ext>
            </a:extLst>
          </p:cNvPr>
          <p:cNvSpPr txBox="1"/>
          <p:nvPr/>
        </p:nvSpPr>
        <p:spPr>
          <a:xfrm>
            <a:off x="1705272" y="4226195"/>
            <a:ext cx="10297431" cy="2104487"/>
          </a:xfrm>
          <a:prstGeom prst="rect">
            <a:avLst/>
          </a:prstGeom>
          <a:noFill/>
        </p:spPr>
        <p:txBody>
          <a:bodyPr wrap="square">
            <a:spAutoFit/>
          </a:bodyPr>
          <a:lstStyle/>
          <a:p>
            <a:pPr lvl="1" eaLnBrk="1" hangingPunct="1">
              <a:lnSpc>
                <a:spcPct val="144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This component allows the system to schedule and track irrigation needs for the crops.</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Irrigation Scheduling</a:t>
            </a:r>
            <a:r>
              <a:rPr lang="en-US" altLang="en-US" dirty="0">
                <a:latin typeface="Times New Roman" panose="02020603050405020304" pitchFamily="18" charset="0"/>
                <a:cs typeface="Times New Roman" panose="02020603050405020304" pitchFamily="18" charset="0"/>
              </a:rPr>
              <a:t>: Automatically schedule irrigation based on crop type, weather conditions, and soil moisture levels.</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Water Usage Tracking</a:t>
            </a:r>
            <a:r>
              <a:rPr lang="en-US" altLang="en-US" dirty="0">
                <a:latin typeface="Times New Roman" panose="02020603050405020304" pitchFamily="18" charset="0"/>
                <a:cs typeface="Times New Roman" panose="02020603050405020304" pitchFamily="18" charset="0"/>
              </a:rPr>
              <a:t>: Monitor and record water usage to optimize irrigation and reduce waste.</a:t>
            </a:r>
          </a:p>
          <a:p>
            <a:pPr lvl="2" eaLnBrk="1" hangingPunct="1">
              <a:spcBef>
                <a:spcPts val="625"/>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Alerts</a:t>
            </a:r>
            <a:r>
              <a:rPr lang="en-US" altLang="en-US" dirty="0">
                <a:latin typeface="Times New Roman" panose="02020603050405020304" pitchFamily="18" charset="0"/>
                <a:cs typeface="Times New Roman" panose="02020603050405020304" pitchFamily="18" charset="0"/>
              </a:rPr>
              <a:t>: Notify farmers of irrigation needs or system malfunctions</a:t>
            </a:r>
            <a:r>
              <a:rPr lang="en-US" alt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223458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6F65A-2F3F-95BB-9AAE-594A265836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2848AC9-8893-41C0-6665-EC721D95F8BF}"/>
              </a:ext>
            </a:extLst>
          </p:cNvPr>
          <p:cNvSpPr txBox="1"/>
          <p:nvPr/>
        </p:nvSpPr>
        <p:spPr>
          <a:xfrm>
            <a:off x="1245326" y="652222"/>
            <a:ext cx="6096000" cy="504625"/>
          </a:xfrm>
          <a:prstGeom prst="rect">
            <a:avLst/>
          </a:prstGeom>
          <a:noFill/>
        </p:spPr>
        <p:txBody>
          <a:bodyPr wrap="square">
            <a:spAutoFit/>
          </a:bodyPr>
          <a:lstStyle/>
          <a:p>
            <a:pPr marL="457200">
              <a:lnSpc>
                <a:spcPct val="150000"/>
              </a:lnSpc>
              <a:spcAft>
                <a:spcPts val="800"/>
              </a:spcAft>
            </a:pPr>
            <a:r>
              <a:rPr lang="en-IN" sz="2000" b="1" kern="100" dirty="0">
                <a:effectLst/>
                <a:latin typeface="Times New Roman" panose="02020603050405020304" pitchFamily="18" charset="0"/>
                <a:ea typeface="Times New Roman" panose="02020603050405020304" pitchFamily="18" charset="0"/>
                <a:cs typeface="Shruti" panose="020B0502040204020203" pitchFamily="34" charset="0"/>
              </a:rPr>
              <a:t> </a:t>
            </a:r>
            <a:r>
              <a:rPr lang="en-US" sz="2000" b="1" kern="100" dirty="0">
                <a:effectLst/>
                <a:latin typeface="Times New Roman" panose="02020603050405020304" pitchFamily="18" charset="0"/>
                <a:ea typeface="Times New Roman" panose="02020603050405020304" pitchFamily="18" charset="0"/>
                <a:cs typeface="Shruti" panose="020B0502040204020203" pitchFamily="34" charset="0"/>
              </a:rPr>
              <a:t>3)</a:t>
            </a:r>
            <a:r>
              <a:rPr lang="en-US" sz="2000" b="1" kern="100" dirty="0" err="1">
                <a:effectLst/>
                <a:latin typeface="Times New Roman" panose="02020603050405020304" pitchFamily="18" charset="0"/>
                <a:ea typeface="Times New Roman" panose="02020603050405020304" pitchFamily="18" charset="0"/>
                <a:cs typeface="Shruti" panose="020B0502040204020203" pitchFamily="34" charset="0"/>
              </a:rPr>
              <a:t>crop.php</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32CF1953-79AA-D5BD-61EA-EE0B10A54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873" y="1394460"/>
            <a:ext cx="9667149" cy="5203668"/>
          </a:xfrm>
          <a:prstGeom prst="rect">
            <a:avLst/>
          </a:prstGeom>
        </p:spPr>
      </p:pic>
    </p:spTree>
    <p:extLst>
      <p:ext uri="{BB962C8B-B14F-4D97-AF65-F5344CB8AC3E}">
        <p14:creationId xmlns:p14="http://schemas.microsoft.com/office/powerpoint/2010/main" val="24404281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93103-7A92-3EF7-8BEE-791FAC99B63F}"/>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DA60B9BC-E440-614A-39F8-EB3DE3EF27C7}"/>
              </a:ext>
            </a:extLst>
          </p:cNvPr>
          <p:cNvSpPr>
            <a:spLocks noChangeArrowheads="1"/>
          </p:cNvSpPr>
          <p:nvPr/>
        </p:nvSpPr>
        <p:spPr bwMode="auto">
          <a:xfrm>
            <a:off x="1699478" y="592493"/>
            <a:ext cx="9655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Screen Shots:</a:t>
            </a:r>
            <a:endParaRPr kumimoji="0" lang="en-US" altLang="en-US" b="0" i="0" u="none" strike="noStrike" cap="none" normalizeH="0" baseline="0" dirty="0">
              <a:ln>
                <a:noFill/>
              </a:ln>
              <a:solidFill>
                <a:schemeClr val="tx1"/>
              </a:solidFill>
              <a:effectLst/>
            </a:endParaRPr>
          </a:p>
          <a:p>
            <a:pPr defTabSz="914400"/>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1)Login </a:t>
            </a:r>
            <a:r>
              <a:rPr kumimoji="0" lang="en-US" alt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page:</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simple login form requiring an email and password with options for account creation.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61" name="Picture 3">
            <a:extLst>
              <a:ext uri="{FF2B5EF4-FFF2-40B4-BE49-F238E27FC236}">
                <a16:creationId xmlns:a16="http://schemas.microsoft.com/office/drawing/2014/main" id="{2532DB6D-EFF2-FD1A-8190-D663EC43D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56" y="1717256"/>
            <a:ext cx="9635673" cy="454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5278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E64EB-9C50-9A2C-D80D-F92C2A7D3D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D49F25-445F-32D1-9006-24D851F58098}"/>
              </a:ext>
            </a:extLst>
          </p:cNvPr>
          <p:cNvSpPr txBox="1"/>
          <p:nvPr/>
        </p:nvSpPr>
        <p:spPr>
          <a:xfrm>
            <a:off x="-198882" y="732994"/>
            <a:ext cx="6094476" cy="504625"/>
          </a:xfrm>
          <a:prstGeom prst="rect">
            <a:avLst/>
          </a:prstGeom>
          <a:noFill/>
        </p:spPr>
        <p:txBody>
          <a:bodyPr wrap="square">
            <a:spAutoFit/>
          </a:bodyPr>
          <a:lstStyle/>
          <a:p>
            <a:pPr algn="ctr">
              <a:lnSpc>
                <a:spcPct val="150000"/>
              </a:lnSpc>
              <a:spcAft>
                <a:spcPts val="800"/>
              </a:spcAft>
            </a:pPr>
            <a:r>
              <a:rPr lang="en-US" sz="2000" b="1" kern="100" dirty="0">
                <a:effectLst/>
                <a:latin typeface="Times New Roman" panose="02020603050405020304" pitchFamily="18" charset="0"/>
                <a:ea typeface="Calibri" panose="020F0502020204030204" pitchFamily="34" charset="0"/>
                <a:cs typeface="Shruti" panose="020B0502040204020203" pitchFamily="34" charset="0"/>
              </a:rPr>
              <a:t>2)Register Page:</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B62729F7-A3A3-B1BB-ED92-4E17A6D5A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376" y="1882774"/>
            <a:ext cx="10031978" cy="4371721"/>
          </a:xfrm>
          <a:prstGeom prst="rect">
            <a:avLst/>
          </a:prstGeom>
        </p:spPr>
      </p:pic>
    </p:spTree>
    <p:extLst>
      <p:ext uri="{BB962C8B-B14F-4D97-AF65-F5344CB8AC3E}">
        <p14:creationId xmlns:p14="http://schemas.microsoft.com/office/powerpoint/2010/main" val="13294402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0605-8867-7B5A-7701-64233ED0DE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D0A300-1DF7-3DC1-7B6F-2A52784ED15C}"/>
              </a:ext>
            </a:extLst>
          </p:cNvPr>
          <p:cNvSpPr txBox="1"/>
          <p:nvPr/>
        </p:nvSpPr>
        <p:spPr>
          <a:xfrm>
            <a:off x="-296091" y="774142"/>
            <a:ext cx="6096000" cy="463397"/>
          </a:xfrm>
          <a:prstGeom prst="rect">
            <a:avLst/>
          </a:prstGeom>
          <a:noFill/>
        </p:spPr>
        <p:txBody>
          <a:bodyPr wrap="square">
            <a:spAutoFit/>
          </a:bodyPr>
          <a:lstStyle/>
          <a:p>
            <a:pPr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3)Home Page: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197CB0E4-23DF-BD82-3272-2D3501C9E5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7118" y="1613369"/>
            <a:ext cx="9610668" cy="4534881"/>
          </a:xfrm>
          <a:prstGeom prst="rect">
            <a:avLst/>
          </a:prstGeom>
        </p:spPr>
      </p:pic>
    </p:spTree>
    <p:extLst>
      <p:ext uri="{BB962C8B-B14F-4D97-AF65-F5344CB8AC3E}">
        <p14:creationId xmlns:p14="http://schemas.microsoft.com/office/powerpoint/2010/main" val="34716604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9E82-21CE-0F14-50F2-3E25547D5F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8172CF7-A23C-2931-E70B-4F37937C3931}"/>
              </a:ext>
            </a:extLst>
          </p:cNvPr>
          <p:cNvSpPr txBox="1"/>
          <p:nvPr/>
        </p:nvSpPr>
        <p:spPr>
          <a:xfrm>
            <a:off x="-296091" y="756724"/>
            <a:ext cx="6096000" cy="499304"/>
          </a:xfrm>
          <a:prstGeom prst="rect">
            <a:avLst/>
          </a:prstGeom>
          <a:noFill/>
        </p:spPr>
        <p:txBody>
          <a:bodyPr wrap="square">
            <a:spAutoFit/>
          </a:bodyPr>
          <a:lstStyle/>
          <a:p>
            <a:pPr marL="457200" algn="ctr">
              <a:lnSpc>
                <a:spcPct val="150000"/>
              </a:lnSpc>
              <a:spcAft>
                <a:spcPts val="800"/>
              </a:spcAft>
            </a:pPr>
            <a:r>
              <a:rPr lang="en-US" sz="2000" b="1" kern="100" dirty="0">
                <a:effectLst/>
                <a:latin typeface="Times New Roman" panose="02020603050405020304" pitchFamily="18" charset="0"/>
                <a:ea typeface="Calibri" panose="020F0502020204030204" pitchFamily="34" charset="0"/>
                <a:cs typeface="Shruti" panose="020B0502040204020203" pitchFamily="34" charset="0"/>
              </a:rPr>
              <a:t>4)Over Service</a:t>
            </a: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07AD337E-9C7D-A4D5-5D3D-42CBD34872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1348" y="1509298"/>
            <a:ext cx="9409995" cy="4499616"/>
          </a:xfrm>
          <a:prstGeom prst="rect">
            <a:avLst/>
          </a:prstGeom>
        </p:spPr>
      </p:pic>
    </p:spTree>
    <p:extLst>
      <p:ext uri="{BB962C8B-B14F-4D97-AF65-F5344CB8AC3E}">
        <p14:creationId xmlns:p14="http://schemas.microsoft.com/office/powerpoint/2010/main" val="2913302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10687-7392-E9E2-8CD6-A4127214770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648DA8-0F5B-2AC5-3066-8D1D8398186F}"/>
              </a:ext>
            </a:extLst>
          </p:cNvPr>
          <p:cNvSpPr txBox="1"/>
          <p:nvPr/>
        </p:nvSpPr>
        <p:spPr>
          <a:xfrm>
            <a:off x="-374469" y="721890"/>
            <a:ext cx="6096000" cy="504625"/>
          </a:xfrm>
          <a:prstGeom prst="rect">
            <a:avLst/>
          </a:prstGeom>
          <a:noFill/>
        </p:spPr>
        <p:txBody>
          <a:bodyPr wrap="square">
            <a:spAutoFit/>
          </a:bodyPr>
          <a:lstStyle/>
          <a:p>
            <a:pPr marL="457200" algn="ctr">
              <a:lnSpc>
                <a:spcPct val="150000"/>
              </a:lnSpc>
              <a:spcAft>
                <a:spcPts val="800"/>
              </a:spcAft>
            </a:pPr>
            <a:r>
              <a:rPr lang="en-US" sz="2000" b="1" kern="100" dirty="0">
                <a:effectLst/>
                <a:latin typeface="Times New Roman" panose="02020603050405020304" pitchFamily="18" charset="0"/>
                <a:ea typeface="Calibri" panose="020F0502020204030204" pitchFamily="34" charset="0"/>
                <a:cs typeface="Shruti" panose="020B0502040204020203" pitchFamily="34" charset="0"/>
              </a:rPr>
              <a:t>5)Contact Us:</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08095AA5-F573-76A3-C638-4B8FAB0108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775" y="1506583"/>
            <a:ext cx="9434622" cy="4493623"/>
          </a:xfrm>
          <a:prstGeom prst="rect">
            <a:avLst/>
          </a:prstGeom>
        </p:spPr>
      </p:pic>
    </p:spTree>
    <p:extLst>
      <p:ext uri="{BB962C8B-B14F-4D97-AF65-F5344CB8AC3E}">
        <p14:creationId xmlns:p14="http://schemas.microsoft.com/office/powerpoint/2010/main" val="26341332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69C1E-E9D5-E159-4F6F-86607CF72E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839940-DBD1-9738-D20F-10078ECABF8A}"/>
              </a:ext>
            </a:extLst>
          </p:cNvPr>
          <p:cNvSpPr txBox="1"/>
          <p:nvPr/>
        </p:nvSpPr>
        <p:spPr>
          <a:xfrm>
            <a:off x="-200297" y="233380"/>
            <a:ext cx="6096000" cy="935321"/>
          </a:xfrm>
          <a:prstGeom prst="rect">
            <a:avLst/>
          </a:prstGeom>
          <a:noFill/>
        </p:spPr>
        <p:txBody>
          <a:bodyPr wrap="square">
            <a:spAutoFit/>
          </a:bodyPr>
          <a:lstStyle/>
          <a:p>
            <a:pPr>
              <a:lnSpc>
                <a:spcPct val="150000"/>
              </a:lnSpc>
              <a:spcAft>
                <a:spcPts val="800"/>
              </a:spcAft>
              <a:buNone/>
            </a:pPr>
            <a:r>
              <a:rPr lang="en-US" sz="1600" kern="100" dirty="0">
                <a:effectLst/>
                <a:latin typeface="Times New Roman" panose="02020603050405020304" pitchFamily="18" charset="0"/>
                <a:ea typeface="Calibri" panose="020F0502020204030204" pitchFamily="34" charset="0"/>
                <a:cs typeface="Shruti" panose="020B0502040204020203" pitchFamily="34" charset="0"/>
              </a:rPr>
              <a:t> </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6)Admin Dashboard:</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0BC50936-B693-8944-B8C9-4AAE5DFD43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428" y="1505537"/>
            <a:ext cx="9628705" cy="4477252"/>
          </a:xfrm>
          <a:prstGeom prst="rect">
            <a:avLst/>
          </a:prstGeom>
        </p:spPr>
      </p:pic>
    </p:spTree>
    <p:extLst>
      <p:ext uri="{BB962C8B-B14F-4D97-AF65-F5344CB8AC3E}">
        <p14:creationId xmlns:p14="http://schemas.microsoft.com/office/powerpoint/2010/main" val="2976842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C9DDA-DEDC-F887-033D-BDA1F05B4C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87CAAE-2463-3D81-8E24-1DA948DA2003}"/>
              </a:ext>
            </a:extLst>
          </p:cNvPr>
          <p:cNvSpPr txBox="1"/>
          <p:nvPr/>
        </p:nvSpPr>
        <p:spPr>
          <a:xfrm>
            <a:off x="0" y="713181"/>
            <a:ext cx="6096000" cy="463397"/>
          </a:xfrm>
          <a:prstGeom prst="rect">
            <a:avLst/>
          </a:prstGeom>
          <a:noFill/>
        </p:spPr>
        <p:txBody>
          <a:bodyPr wrap="square">
            <a:spAutoFit/>
          </a:bodyPr>
          <a:lstStyle/>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7)Supplier Dashboard:</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B535E7A0-41A2-92C7-3DF5-5E999B34F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6626" y="1445623"/>
            <a:ext cx="10155407" cy="4652405"/>
          </a:xfrm>
          <a:prstGeom prst="rect">
            <a:avLst/>
          </a:prstGeom>
        </p:spPr>
      </p:pic>
    </p:spTree>
    <p:extLst>
      <p:ext uri="{BB962C8B-B14F-4D97-AF65-F5344CB8AC3E}">
        <p14:creationId xmlns:p14="http://schemas.microsoft.com/office/powerpoint/2010/main" val="1769689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5F933-CB58-ED45-18F6-B3751621F1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5A7197-7CEE-DE76-8CE6-C6CB8ABBFF81}"/>
              </a:ext>
            </a:extLst>
          </p:cNvPr>
          <p:cNvSpPr txBox="1"/>
          <p:nvPr/>
        </p:nvSpPr>
        <p:spPr>
          <a:xfrm>
            <a:off x="0" y="669639"/>
            <a:ext cx="6096000" cy="463397"/>
          </a:xfrm>
          <a:prstGeom prst="rect">
            <a:avLst/>
          </a:prstGeom>
          <a:noFill/>
        </p:spPr>
        <p:txBody>
          <a:bodyPr wrap="square">
            <a:spAutoFit/>
          </a:bodyPr>
          <a:lstStyle/>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8)Inventory Management:</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E52A98B6-5323-5C89-4655-153B02E841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9652" y="1393371"/>
            <a:ext cx="10030921" cy="4676503"/>
          </a:xfrm>
          <a:prstGeom prst="rect">
            <a:avLst/>
          </a:prstGeom>
        </p:spPr>
      </p:pic>
    </p:spTree>
    <p:extLst>
      <p:ext uri="{BB962C8B-B14F-4D97-AF65-F5344CB8AC3E}">
        <p14:creationId xmlns:p14="http://schemas.microsoft.com/office/powerpoint/2010/main" val="20446341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A7EBC-0FAE-FEE3-F807-0E76B4C893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251EDF-8F50-5C2C-A237-A7B1A023E200}"/>
              </a:ext>
            </a:extLst>
          </p:cNvPr>
          <p:cNvSpPr txBox="1"/>
          <p:nvPr/>
        </p:nvSpPr>
        <p:spPr>
          <a:xfrm>
            <a:off x="-243840" y="721890"/>
            <a:ext cx="6096000" cy="463397"/>
          </a:xfrm>
          <a:prstGeom prst="rect">
            <a:avLst/>
          </a:prstGeom>
          <a:noFill/>
        </p:spPr>
        <p:txBody>
          <a:bodyPr wrap="square">
            <a:spAutoFit/>
          </a:bodyPr>
          <a:lstStyle/>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9)Task Management:</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66ECF995-4E5E-9710-9093-545484FED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1680" y="1506754"/>
            <a:ext cx="9927771" cy="4672410"/>
          </a:xfrm>
          <a:prstGeom prst="rect">
            <a:avLst/>
          </a:prstGeom>
        </p:spPr>
      </p:pic>
    </p:spTree>
    <p:extLst>
      <p:ext uri="{BB962C8B-B14F-4D97-AF65-F5344CB8AC3E}">
        <p14:creationId xmlns:p14="http://schemas.microsoft.com/office/powerpoint/2010/main" val="277489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C23BE-0B09-F426-ADD1-ABEE472FD7D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6F99EC2D-6338-7035-6FDF-388149E68522}"/>
              </a:ext>
            </a:extLst>
          </p:cNvPr>
          <p:cNvGrpSpPr/>
          <p:nvPr/>
        </p:nvGrpSpPr>
        <p:grpSpPr>
          <a:xfrm>
            <a:off x="1811149" y="685603"/>
            <a:ext cx="9827004" cy="514500"/>
            <a:chOff x="0" y="0"/>
            <a:chExt cx="6324600" cy="730080"/>
          </a:xfrm>
        </p:grpSpPr>
        <p:sp>
          <p:nvSpPr>
            <p:cNvPr id="5" name="Rectangle: Rounded Corners 4">
              <a:extLst>
                <a:ext uri="{FF2B5EF4-FFF2-40B4-BE49-F238E27FC236}">
                  <a16:creationId xmlns:a16="http://schemas.microsoft.com/office/drawing/2014/main" id="{776A233E-D78C-8AD6-DFFC-6A693825C650}"/>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1898B559-2CD4-21CF-3191-5D2B476C70E9}"/>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4. Inventory Management</a:t>
              </a:r>
              <a:endParaRPr lang="en-US" altLang="en-US" sz="2000" dirty="0">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BE7532B9-BC56-A545-F485-2203AA9800A5}"/>
              </a:ext>
            </a:extLst>
          </p:cNvPr>
          <p:cNvSpPr txBox="1"/>
          <p:nvPr/>
        </p:nvSpPr>
        <p:spPr>
          <a:xfrm>
            <a:off x="1328288" y="1225219"/>
            <a:ext cx="10578164" cy="1923604"/>
          </a:xfrm>
          <a:prstGeom prst="rect">
            <a:avLst/>
          </a:prstGeom>
          <a:noFill/>
        </p:spPr>
        <p:txBody>
          <a:bodyPr wrap="square">
            <a:spAutoFit/>
          </a:bodyPr>
          <a:lstStyle/>
          <a:p>
            <a:pPr lvl="1" eaLnBrk="1" hangingPunct="1">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This component manages agricultural products, tools, and resources.</a:t>
            </a:r>
          </a:p>
          <a:p>
            <a:pPr lvl="1" eaLnBrk="1" hangingPunct="1">
              <a:spcBef>
                <a:spcPts val="638"/>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Product  Tracking</a:t>
            </a:r>
            <a:r>
              <a:rPr lang="en-US" altLang="en-US" dirty="0">
                <a:latin typeface="Times New Roman" panose="02020603050405020304" pitchFamily="18" charset="0"/>
                <a:cs typeface="Times New Roman" panose="02020603050405020304" pitchFamily="18" charset="0"/>
              </a:rPr>
              <a:t>:  Keep  track  of  inventory  items  like  seeds,  fertilizers, pesticides, and tools.</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Stock Level Monitoring</a:t>
            </a:r>
            <a:r>
              <a:rPr lang="en-US" altLang="en-US" dirty="0">
                <a:latin typeface="Times New Roman" panose="02020603050405020304" pitchFamily="18" charset="0"/>
                <a:cs typeface="Times New Roman" panose="02020603050405020304" pitchFamily="18" charset="0"/>
              </a:rPr>
              <a:t>: Alert users when stock levels reach a threshold and need replenishment.</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Purchase/Usage  Logs</a:t>
            </a:r>
            <a:r>
              <a:rPr lang="en-US" altLang="en-US" dirty="0">
                <a:latin typeface="Times New Roman" panose="02020603050405020304" pitchFamily="18" charset="0"/>
                <a:cs typeface="Times New Roman" panose="02020603050405020304" pitchFamily="18" charset="0"/>
              </a:rPr>
              <a:t>:  Maintain  records  of  purchased  and  used  inventory, helping users monitor expenses and resource usage.</a:t>
            </a:r>
          </a:p>
        </p:txBody>
      </p:sp>
      <p:grpSp>
        <p:nvGrpSpPr>
          <p:cNvPr id="9" name="Group 8">
            <a:extLst>
              <a:ext uri="{FF2B5EF4-FFF2-40B4-BE49-F238E27FC236}">
                <a16:creationId xmlns:a16="http://schemas.microsoft.com/office/drawing/2014/main" id="{8F315EFD-14BD-810B-0DA3-808206103C49}"/>
              </a:ext>
            </a:extLst>
          </p:cNvPr>
          <p:cNvGrpSpPr/>
          <p:nvPr/>
        </p:nvGrpSpPr>
        <p:grpSpPr>
          <a:xfrm>
            <a:off x="1811149" y="3292445"/>
            <a:ext cx="9827004" cy="514500"/>
            <a:chOff x="0" y="0"/>
            <a:chExt cx="6324600" cy="730080"/>
          </a:xfrm>
        </p:grpSpPr>
        <p:sp>
          <p:nvSpPr>
            <p:cNvPr id="10" name="Rectangle: Rounded Corners 9">
              <a:extLst>
                <a:ext uri="{FF2B5EF4-FFF2-40B4-BE49-F238E27FC236}">
                  <a16:creationId xmlns:a16="http://schemas.microsoft.com/office/drawing/2014/main" id="{4B48F64E-06F0-0B78-4BB3-786E37BA38F8}"/>
                </a:ext>
              </a:extLst>
            </p:cNvPr>
            <p:cNvSpPr/>
            <p:nvPr/>
          </p:nvSpPr>
          <p:spPr>
            <a:xfrm>
              <a:off x="0" y="0"/>
              <a:ext cx="6324600" cy="7300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B0F333BD-7659-C46C-C731-AFDBDAF9C769}"/>
                </a:ext>
              </a:extLst>
            </p:cNvPr>
            <p:cNvSpPr txBox="1"/>
            <p:nvPr/>
          </p:nvSpPr>
          <p:spPr>
            <a:xfrm>
              <a:off x="35640" y="35640"/>
              <a:ext cx="6253320" cy="65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defTabSz="1244600">
                <a:lnSpc>
                  <a:spcPct val="90000"/>
                </a:lnSpc>
                <a:spcBef>
                  <a:spcPct val="0"/>
                </a:spcBef>
                <a:spcAft>
                  <a:spcPct val="35000"/>
                </a:spcAft>
              </a:pPr>
              <a:r>
                <a:rPr lang="en-US" altLang="en-US" sz="2000" b="1" dirty="0">
                  <a:latin typeface="Times New Roman" panose="02020603050405020304" pitchFamily="18" charset="0"/>
                  <a:cs typeface="Times New Roman" panose="02020603050405020304" pitchFamily="18" charset="0"/>
                </a:rPr>
                <a:t>5. Weather Forecasting and Alerts</a:t>
              </a:r>
              <a:endParaRPr lang="en-US" altLang="en-US" sz="2000" dirty="0">
                <a:latin typeface="Times New Roman" panose="02020603050405020304" pitchFamily="18" charset="0"/>
                <a:cs typeface="Times New Roman" panose="02020603050405020304" pitchFamily="18" charset="0"/>
              </a:endParaRPr>
            </a:p>
          </p:txBody>
        </p:sp>
      </p:grpSp>
      <p:sp>
        <p:nvSpPr>
          <p:cNvPr id="20" name="TextBox 19">
            <a:extLst>
              <a:ext uri="{FF2B5EF4-FFF2-40B4-BE49-F238E27FC236}">
                <a16:creationId xmlns:a16="http://schemas.microsoft.com/office/drawing/2014/main" id="{43120ACE-0F7C-512A-9EEC-B79294CC2271}"/>
              </a:ext>
            </a:extLst>
          </p:cNvPr>
          <p:cNvSpPr txBox="1"/>
          <p:nvPr/>
        </p:nvSpPr>
        <p:spPr>
          <a:xfrm>
            <a:off x="1431758" y="3540070"/>
            <a:ext cx="10378440" cy="2865015"/>
          </a:xfrm>
          <a:prstGeom prst="rect">
            <a:avLst/>
          </a:prstGeom>
          <a:noFill/>
        </p:spPr>
        <p:txBody>
          <a:bodyPr wrap="square">
            <a:spAutoFit/>
          </a:bodyPr>
          <a:lstStyle/>
          <a:p>
            <a:pPr eaLnBrk="1" hangingPunct="1">
              <a:spcBef>
                <a:spcPts val="50"/>
              </a:spcBef>
              <a:buFont typeface="Times New Roman" panose="02020603050405020304" pitchFamily="18" charset="0"/>
              <a:buAutoNum type="arabicPeriod" startAt="5"/>
            </a:pPr>
            <a:endParaRPr lang="en-US" altLang="en-US" dirty="0">
              <a:latin typeface="Times New Roman" panose="02020603050405020304" pitchFamily="18" charset="0"/>
              <a:cs typeface="Times New Roman" panose="02020603050405020304" pitchFamily="18" charset="0"/>
            </a:endParaRPr>
          </a:p>
          <a:p>
            <a:pPr lvl="1" eaLnBrk="1" hangingPunct="1">
              <a:lnSpc>
                <a:spcPct val="144000"/>
              </a:lnSpc>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Description</a:t>
            </a:r>
            <a:r>
              <a:rPr lang="en-US" altLang="en-US" dirty="0">
                <a:latin typeface="Times New Roman" panose="02020603050405020304" pitchFamily="18" charset="0"/>
                <a:cs typeface="Times New Roman" panose="02020603050405020304" pitchFamily="18" charset="0"/>
              </a:rPr>
              <a:t>:  Integration  with  weather APIs  provides  real-time  updates  on  weather conditions, helping farmers plan activities.</a:t>
            </a:r>
          </a:p>
          <a:p>
            <a:pPr lvl="1" eaLnBrk="1" hangingPunct="1">
              <a:spcBef>
                <a:spcPts val="625"/>
              </a:spcBef>
              <a:buSzPct val="83000"/>
              <a:buFont typeface="Symbol" panose="05050102010706020507" pitchFamily="18" charset="2"/>
              <a:buChar char=""/>
            </a:pPr>
            <a:r>
              <a:rPr lang="en-US" altLang="en-US" b="1" dirty="0">
                <a:latin typeface="Times New Roman" panose="02020603050405020304" pitchFamily="18" charset="0"/>
                <a:cs typeface="Times New Roman" panose="02020603050405020304" pitchFamily="18" charset="0"/>
              </a:rPr>
              <a:t>Functionality</a:t>
            </a:r>
            <a:r>
              <a:rPr lang="en-US" altLang="en-US" dirty="0">
                <a:latin typeface="Times New Roman" panose="02020603050405020304" pitchFamily="18" charset="0"/>
                <a:cs typeface="Times New Roman" panose="02020603050405020304" pitchFamily="18" charset="0"/>
              </a:rPr>
              <a:t>:</a:t>
            </a:r>
          </a:p>
          <a:p>
            <a:pPr lvl="2" eaLnBrk="1" hangingPunct="1">
              <a:spcBef>
                <a:spcPts val="638"/>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Weather Data</a:t>
            </a:r>
            <a:r>
              <a:rPr lang="en-US" altLang="en-US" dirty="0">
                <a:latin typeface="Times New Roman" panose="02020603050405020304" pitchFamily="18" charset="0"/>
                <a:cs typeface="Times New Roman" panose="02020603050405020304" pitchFamily="18" charset="0"/>
              </a:rPr>
              <a:t>: Fetch real-time data for temperature, humidity, rainfall, etc.</a:t>
            </a:r>
          </a:p>
          <a:p>
            <a:pPr lvl="2" eaLnBrk="1" hangingPunct="1">
              <a:lnSpc>
                <a:spcPts val="2075"/>
              </a:lnSpc>
              <a:spcBef>
                <a:spcPts val="163"/>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Weather Alerts</a:t>
            </a:r>
            <a:r>
              <a:rPr lang="en-US" altLang="en-US" dirty="0">
                <a:latin typeface="Times New Roman" panose="02020603050405020304" pitchFamily="18" charset="0"/>
                <a:cs typeface="Times New Roman" panose="02020603050405020304" pitchFamily="18" charset="0"/>
              </a:rPr>
              <a:t>:  Notify  users  about  severe  weather  conditions  like  storms, frosts, or droughts.</a:t>
            </a:r>
          </a:p>
          <a:p>
            <a:pPr lvl="2" eaLnBrk="1" hangingPunct="1">
              <a:spcBef>
                <a:spcPts val="450"/>
              </a:spcBef>
              <a:buSzPct val="83000"/>
              <a:buFont typeface="Courier New" panose="02070309020205020404" pitchFamily="49" charset="0"/>
              <a:buChar char="o"/>
            </a:pPr>
            <a:r>
              <a:rPr lang="en-US" altLang="en-US" b="1" dirty="0">
                <a:latin typeface="Times New Roman" panose="02020603050405020304" pitchFamily="18" charset="0"/>
                <a:cs typeface="Times New Roman" panose="02020603050405020304" pitchFamily="18" charset="0"/>
              </a:rPr>
              <a:t>Forecasts for Crops</a:t>
            </a:r>
            <a:r>
              <a:rPr lang="en-US" altLang="en-US" dirty="0">
                <a:latin typeface="Times New Roman" panose="02020603050405020304" pitchFamily="18" charset="0"/>
                <a:cs typeface="Times New Roman" panose="02020603050405020304" pitchFamily="18" charset="0"/>
              </a:rPr>
              <a:t>: Provide weather forecasts specific to crop types, advising farmers on optimal planting or harvesting times.</a:t>
            </a:r>
          </a:p>
        </p:txBody>
      </p:sp>
    </p:spTree>
    <p:extLst>
      <p:ext uri="{BB962C8B-B14F-4D97-AF65-F5344CB8AC3E}">
        <p14:creationId xmlns:p14="http://schemas.microsoft.com/office/powerpoint/2010/main" val="28403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D882A-2216-2556-B192-B3ACE76D5C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E3B370-51FC-D06D-5027-58D83E99E15A}"/>
              </a:ext>
            </a:extLst>
          </p:cNvPr>
          <p:cNvSpPr txBox="1"/>
          <p:nvPr/>
        </p:nvSpPr>
        <p:spPr>
          <a:xfrm>
            <a:off x="-470263" y="730599"/>
            <a:ext cx="6096000" cy="463397"/>
          </a:xfrm>
          <a:prstGeom prst="rect">
            <a:avLst/>
          </a:prstGeom>
          <a:noFill/>
        </p:spPr>
        <p:txBody>
          <a:bodyPr wrap="square">
            <a:spAutoFit/>
          </a:bodyPr>
          <a:lstStyle/>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10)Chate Page: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B1232DCF-4085-E3B1-58F7-AB8DE0C2E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177" y="1447360"/>
            <a:ext cx="9697516" cy="4587679"/>
          </a:xfrm>
          <a:prstGeom prst="rect">
            <a:avLst/>
          </a:prstGeom>
        </p:spPr>
      </p:pic>
    </p:spTree>
    <p:extLst>
      <p:ext uri="{BB962C8B-B14F-4D97-AF65-F5344CB8AC3E}">
        <p14:creationId xmlns:p14="http://schemas.microsoft.com/office/powerpoint/2010/main" val="3943019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A9751-4027-2BCE-BDEE-A0E9929C54D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62E36D-79FB-2394-F281-E9EC256925C8}"/>
              </a:ext>
            </a:extLst>
          </p:cNvPr>
          <p:cNvSpPr txBox="1"/>
          <p:nvPr/>
        </p:nvSpPr>
        <p:spPr>
          <a:xfrm>
            <a:off x="-287383" y="704473"/>
            <a:ext cx="6096000" cy="463397"/>
          </a:xfrm>
          <a:prstGeom prst="rect">
            <a:avLst/>
          </a:prstGeom>
          <a:noFill/>
        </p:spPr>
        <p:txBody>
          <a:bodyPr wrap="square">
            <a:spAutoFit/>
          </a:bodyPr>
          <a:lstStyle/>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11)Community forum:</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8FBB7350-2DA9-2A96-A6C8-AB25E04900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5886" y="1437084"/>
            <a:ext cx="9584534" cy="4510869"/>
          </a:xfrm>
          <a:prstGeom prst="rect">
            <a:avLst/>
          </a:prstGeom>
        </p:spPr>
      </p:pic>
    </p:spTree>
    <p:extLst>
      <p:ext uri="{BB962C8B-B14F-4D97-AF65-F5344CB8AC3E}">
        <p14:creationId xmlns:p14="http://schemas.microsoft.com/office/powerpoint/2010/main" val="23285399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FC80F-3EDA-6B96-AED2-CA39DEA7F6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174362-2916-9127-EA00-9050782FFF67}"/>
              </a:ext>
            </a:extLst>
          </p:cNvPr>
          <p:cNvSpPr txBox="1"/>
          <p:nvPr/>
        </p:nvSpPr>
        <p:spPr>
          <a:xfrm>
            <a:off x="-444137" y="262548"/>
            <a:ext cx="6096000" cy="981487"/>
          </a:xfrm>
          <a:prstGeom prst="rect">
            <a:avLst/>
          </a:prstGeom>
          <a:noFill/>
        </p:spPr>
        <p:txBody>
          <a:bodyPr wrap="square">
            <a:spAutoFit/>
          </a:bodyPr>
          <a:lstStyle/>
          <a:p>
            <a:pPr algn="just">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 </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a:p>
            <a:pPr marL="45720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12)Profile Setting:</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E6A67B94-2901-B1C1-83DA-AAAF6FC15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720" y="1478063"/>
            <a:ext cx="9571481" cy="4504725"/>
          </a:xfrm>
          <a:prstGeom prst="rect">
            <a:avLst/>
          </a:prstGeom>
        </p:spPr>
      </p:pic>
    </p:spTree>
    <p:extLst>
      <p:ext uri="{BB962C8B-B14F-4D97-AF65-F5344CB8AC3E}">
        <p14:creationId xmlns:p14="http://schemas.microsoft.com/office/powerpoint/2010/main" val="29831056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689A4-1AF5-F786-60AA-64E62FB3EB3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99B006A-65F4-0064-E343-52AC9E753BA6}"/>
              </a:ext>
            </a:extLst>
          </p:cNvPr>
          <p:cNvGrpSpPr/>
          <p:nvPr/>
        </p:nvGrpSpPr>
        <p:grpSpPr>
          <a:xfrm>
            <a:off x="1695721" y="611674"/>
            <a:ext cx="4147758" cy="939261"/>
            <a:chOff x="0" y="15310"/>
            <a:chExt cx="6230216" cy="1043859"/>
          </a:xfrm>
        </p:grpSpPr>
        <p:sp>
          <p:nvSpPr>
            <p:cNvPr id="3" name="Rectangle: Rounded Corners 2">
              <a:extLst>
                <a:ext uri="{FF2B5EF4-FFF2-40B4-BE49-F238E27FC236}">
                  <a16:creationId xmlns:a16="http://schemas.microsoft.com/office/drawing/2014/main" id="{756856E4-900F-232D-8D34-90DFED388583}"/>
                </a:ext>
              </a:extLst>
            </p:cNvPr>
            <p:cNvSpPr/>
            <p:nvPr/>
          </p:nvSpPr>
          <p:spPr>
            <a:xfrm>
              <a:off x="0" y="15310"/>
              <a:ext cx="6086441" cy="74880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4AE5DA62-8AF4-DEED-A73B-8A39648F1D0E}"/>
                </a:ext>
              </a:extLst>
            </p:cNvPr>
            <p:cNvSpPr txBox="1"/>
            <p:nvPr/>
          </p:nvSpPr>
          <p:spPr>
            <a:xfrm>
              <a:off x="180329" y="15310"/>
              <a:ext cx="6049887" cy="1043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defTabSz="1066800">
                <a:lnSpc>
                  <a:spcPct val="90000"/>
                </a:lnSpc>
                <a:spcBef>
                  <a:spcPct val="0"/>
                </a:spcBef>
                <a:spcAft>
                  <a:spcPct val="35000"/>
                </a:spcAft>
              </a:pPr>
              <a:r>
                <a:rPr lang="en-US" sz="2400" b="1" kern="100" dirty="0">
                  <a:latin typeface="Times New Roman" panose="02020603050405020304" pitchFamily="18" charset="0"/>
                  <a:ea typeface="Calibri" panose="020F0502020204030204" pitchFamily="34" charset="0"/>
                  <a:cs typeface="Shruti" panose="020B0502040204020203" pitchFamily="34" charset="0"/>
                </a:rPr>
                <a:t>5.</a:t>
              </a:r>
              <a:r>
                <a:rPr lang="en-US" sz="1800" b="1" kern="100" dirty="0">
                  <a:effectLst/>
                  <a:latin typeface="Times New Roman" panose="02020603050405020304" pitchFamily="18" charset="0"/>
                  <a:ea typeface="Times New Roman" panose="02020603050405020304" pitchFamily="18" charset="0"/>
                  <a:cs typeface="Shruti" panose="020B0502040204020203" pitchFamily="34" charset="0"/>
                </a:rPr>
                <a:t> </a:t>
              </a:r>
              <a:r>
                <a:rPr lang="en-US" sz="2000" b="1" kern="100" dirty="0">
                  <a:effectLst/>
                  <a:latin typeface="Times New Roman" panose="02020603050405020304" pitchFamily="18" charset="0"/>
                  <a:ea typeface="Times New Roman" panose="02020603050405020304" pitchFamily="18" charset="0"/>
                  <a:cs typeface="Shruti" panose="020B0502040204020203" pitchFamily="34" charset="0"/>
                </a:rPr>
                <a:t>Agile Document</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defTabSz="1066800">
                <a:lnSpc>
                  <a:spcPct val="90000"/>
                </a:lnSpc>
                <a:spcBef>
                  <a:spcPct val="0"/>
                </a:spcBef>
                <a:spcAft>
                  <a:spcPct val="35000"/>
                </a:spcAft>
              </a:pPr>
              <a:endParaRPr lang="en-IN" sz="2400" kern="100" dirty="0">
                <a:effectLst/>
                <a:latin typeface="Calibri" panose="020F0502020204030204" pitchFamily="34" charset="0"/>
                <a:ea typeface="Calibri" panose="020F0502020204030204" pitchFamily="34" charset="0"/>
                <a:cs typeface="Shruti" panose="020B0502040204020203" pitchFamily="34" charset="0"/>
              </a:endParaRPr>
            </a:p>
          </p:txBody>
        </p:sp>
      </p:grpSp>
      <p:graphicFrame>
        <p:nvGraphicFramePr>
          <p:cNvPr id="9" name="Table 8">
            <a:extLst>
              <a:ext uri="{FF2B5EF4-FFF2-40B4-BE49-F238E27FC236}">
                <a16:creationId xmlns:a16="http://schemas.microsoft.com/office/drawing/2014/main" id="{A5226E28-6D4F-FC7F-6DDD-F685EFC28983}"/>
              </a:ext>
            </a:extLst>
          </p:cNvPr>
          <p:cNvGraphicFramePr>
            <a:graphicFrameLocks noGrp="1"/>
          </p:cNvGraphicFramePr>
          <p:nvPr>
            <p:extLst>
              <p:ext uri="{D42A27DB-BD31-4B8C-83A1-F6EECF244321}">
                <p14:modId xmlns:p14="http://schemas.microsoft.com/office/powerpoint/2010/main" val="1609113079"/>
              </p:ext>
            </p:extLst>
          </p:nvPr>
        </p:nvGraphicFramePr>
        <p:xfrm>
          <a:off x="1695721" y="1402080"/>
          <a:ext cx="9710712" cy="5255665"/>
        </p:xfrm>
        <a:graphic>
          <a:graphicData uri="http://schemas.openxmlformats.org/drawingml/2006/table">
            <a:tbl>
              <a:tblPr firstRow="1" firstCol="1" lastRow="1" lastCol="1" bandRow="1" bandCol="1">
                <a:tableStyleId>{5C22544A-7EE6-4342-B048-85BDC9FD1C3A}</a:tableStyleId>
              </a:tblPr>
              <a:tblGrid>
                <a:gridCol w="3446129">
                  <a:extLst>
                    <a:ext uri="{9D8B030D-6E8A-4147-A177-3AD203B41FA5}">
                      <a16:colId xmlns:a16="http://schemas.microsoft.com/office/drawing/2014/main" val="2067518826"/>
                    </a:ext>
                  </a:extLst>
                </a:gridCol>
                <a:gridCol w="6264583">
                  <a:extLst>
                    <a:ext uri="{9D8B030D-6E8A-4147-A177-3AD203B41FA5}">
                      <a16:colId xmlns:a16="http://schemas.microsoft.com/office/drawing/2014/main" val="1203013566"/>
                    </a:ext>
                  </a:extLst>
                </a:gridCol>
              </a:tblGrid>
              <a:tr h="554443">
                <a:tc gridSpan="2">
                  <a:txBody>
                    <a:bodyPr/>
                    <a:lstStyle/>
                    <a:p>
                      <a:pPr marL="18415" algn="ctr">
                        <a:lnSpc>
                          <a:spcPts val="5235"/>
                        </a:lnSpc>
                        <a:buNone/>
                      </a:pPr>
                      <a:r>
                        <a:rPr lang="en-US" sz="1100" dirty="0">
                          <a:effectLst/>
                        </a:rPr>
                        <a:t>Agile</a:t>
                      </a:r>
                      <a:r>
                        <a:rPr lang="en-US" sz="1100" spc="-5" dirty="0">
                          <a:effectLst/>
                        </a:rPr>
                        <a:t> </a:t>
                      </a:r>
                      <a:r>
                        <a:rPr lang="en-US" sz="1100" dirty="0">
                          <a:effectLst/>
                        </a:rPr>
                        <a:t>Project</a:t>
                      </a:r>
                      <a:r>
                        <a:rPr lang="en-US" sz="1100" spc="-10" dirty="0">
                          <a:effectLst/>
                        </a:rPr>
                        <a:t> Charter</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hMerge="1">
                  <a:txBody>
                    <a:bodyPr/>
                    <a:lstStyle/>
                    <a:p>
                      <a:endParaRPr lang="en-IN"/>
                    </a:p>
                  </a:txBody>
                  <a:tcPr/>
                </a:tc>
                <a:extLst>
                  <a:ext uri="{0D108BD9-81ED-4DB2-BD59-A6C34878D82A}">
                    <a16:rowId xmlns:a16="http://schemas.microsoft.com/office/drawing/2014/main" val="812725281"/>
                  </a:ext>
                </a:extLst>
              </a:tr>
              <a:tr h="47057">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781480896"/>
                  </a:ext>
                </a:extLst>
              </a:tr>
              <a:tr h="179499">
                <a:tc>
                  <a:txBody>
                    <a:bodyPr/>
                    <a:lstStyle/>
                    <a:p>
                      <a:pPr marL="28575">
                        <a:lnSpc>
                          <a:spcPts val="1655"/>
                        </a:lnSpc>
                        <a:buNone/>
                      </a:pPr>
                      <a:r>
                        <a:rPr lang="en-US" sz="1100" dirty="0">
                          <a:effectLst/>
                        </a:rPr>
                        <a:t>Project</a:t>
                      </a:r>
                      <a:r>
                        <a:rPr lang="en-US" sz="1100" spc="40" dirty="0">
                          <a:effectLst/>
                        </a:rPr>
                        <a:t> </a:t>
                      </a:r>
                      <a:r>
                        <a:rPr lang="en-US" sz="1100" spc="-10" dirty="0">
                          <a:effectLst/>
                        </a:rPr>
                        <a:t>Name:</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28575">
                        <a:lnSpc>
                          <a:spcPts val="1655"/>
                        </a:lnSpc>
                        <a:buNone/>
                      </a:pPr>
                      <a:r>
                        <a:rPr lang="en-US" sz="1100">
                          <a:effectLst/>
                        </a:rPr>
                        <a:t>Campus Recruitment System</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2492046582"/>
                  </a:ext>
                </a:extLst>
              </a:tr>
              <a:tr h="179499">
                <a:tc>
                  <a:txBody>
                    <a:bodyPr/>
                    <a:lstStyle/>
                    <a:p>
                      <a:pPr marL="28575">
                        <a:lnSpc>
                          <a:spcPts val="1655"/>
                        </a:lnSpc>
                        <a:buNone/>
                      </a:pPr>
                      <a:r>
                        <a:rPr lang="en-US" sz="1100">
                          <a:effectLst/>
                        </a:rPr>
                        <a:t>Project</a:t>
                      </a:r>
                      <a:r>
                        <a:rPr lang="en-US" sz="1100" spc="40">
                          <a:effectLst/>
                        </a:rPr>
                        <a:t> </a:t>
                      </a:r>
                      <a:r>
                        <a:rPr lang="en-US" sz="1100" spc="-10">
                          <a:effectLst/>
                        </a:rPr>
                        <a:t>Champion:</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Ankit Khavadiya</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876532522"/>
                  </a:ext>
                </a:extLst>
              </a:tr>
              <a:tr h="179499">
                <a:tc>
                  <a:txBody>
                    <a:bodyPr/>
                    <a:lstStyle/>
                    <a:p>
                      <a:pPr marL="28575">
                        <a:lnSpc>
                          <a:spcPts val="1655"/>
                        </a:lnSpc>
                        <a:buNone/>
                      </a:pPr>
                      <a:r>
                        <a:rPr lang="en-US" sz="1100">
                          <a:effectLst/>
                        </a:rPr>
                        <a:t>Project</a:t>
                      </a:r>
                      <a:r>
                        <a:rPr lang="en-US" sz="1100" spc="40">
                          <a:effectLst/>
                        </a:rPr>
                        <a:t> </a:t>
                      </a:r>
                      <a:r>
                        <a:rPr lang="en-US" sz="1100" spc="-10">
                          <a:effectLst/>
                        </a:rPr>
                        <a:t>Sponsor:</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Amit Chudesara</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510914332"/>
                  </a:ext>
                </a:extLst>
              </a:tr>
              <a:tr h="179499">
                <a:tc>
                  <a:txBody>
                    <a:bodyPr/>
                    <a:lstStyle/>
                    <a:p>
                      <a:pPr marL="28575">
                        <a:lnSpc>
                          <a:spcPts val="1655"/>
                        </a:lnSpc>
                        <a:buNone/>
                      </a:pPr>
                      <a:r>
                        <a:rPr lang="en-US" sz="1100" dirty="0">
                          <a:effectLst/>
                        </a:rPr>
                        <a:t>Project</a:t>
                      </a:r>
                      <a:r>
                        <a:rPr lang="en-US" sz="1100" spc="40" dirty="0">
                          <a:effectLst/>
                        </a:rPr>
                        <a:t> </a:t>
                      </a:r>
                      <a:r>
                        <a:rPr lang="en-US" sz="1100" spc="-10" dirty="0">
                          <a:effectLst/>
                        </a:rPr>
                        <a:t>Manager:</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  Simun Saiyed</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226739759"/>
                  </a:ext>
                </a:extLst>
              </a:tr>
              <a:tr h="179499">
                <a:tc>
                  <a:txBody>
                    <a:bodyPr/>
                    <a:lstStyle/>
                    <a:p>
                      <a:pPr marL="28575">
                        <a:lnSpc>
                          <a:spcPts val="1655"/>
                        </a:lnSpc>
                        <a:buNone/>
                      </a:pPr>
                      <a:r>
                        <a:rPr lang="en-US" sz="1100" dirty="0">
                          <a:effectLst/>
                        </a:rPr>
                        <a:t>Expected</a:t>
                      </a:r>
                      <a:r>
                        <a:rPr lang="en-US" sz="1100" spc="40" dirty="0">
                          <a:effectLst/>
                        </a:rPr>
                        <a:t> </a:t>
                      </a:r>
                      <a:r>
                        <a:rPr lang="en-US" sz="1100" dirty="0">
                          <a:effectLst/>
                        </a:rPr>
                        <a:t>Start</a:t>
                      </a:r>
                      <a:r>
                        <a:rPr lang="en-US" sz="1100" spc="40" dirty="0">
                          <a:effectLst/>
                        </a:rPr>
                        <a:t> </a:t>
                      </a:r>
                      <a:r>
                        <a:rPr lang="en-US" sz="1100" spc="-10" dirty="0">
                          <a:effectLst/>
                        </a:rPr>
                        <a:t>Date:</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1 Jan 2025</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24266349"/>
                  </a:ext>
                </a:extLst>
              </a:tr>
              <a:tr h="179499">
                <a:tc>
                  <a:txBody>
                    <a:bodyPr/>
                    <a:lstStyle/>
                    <a:p>
                      <a:pPr marL="28575">
                        <a:lnSpc>
                          <a:spcPts val="1655"/>
                        </a:lnSpc>
                        <a:buNone/>
                      </a:pPr>
                      <a:r>
                        <a:rPr lang="en-US" sz="1100" dirty="0">
                          <a:effectLst/>
                        </a:rPr>
                        <a:t>Expected</a:t>
                      </a:r>
                      <a:r>
                        <a:rPr lang="en-US" sz="1100" spc="60" dirty="0">
                          <a:effectLst/>
                        </a:rPr>
                        <a:t> </a:t>
                      </a:r>
                      <a:r>
                        <a:rPr lang="en-US" sz="1100" dirty="0">
                          <a:effectLst/>
                        </a:rPr>
                        <a:t>Completion</a:t>
                      </a:r>
                      <a:r>
                        <a:rPr lang="en-US" sz="1100" spc="60" dirty="0">
                          <a:effectLst/>
                        </a:rPr>
                        <a:t> </a:t>
                      </a:r>
                      <a:r>
                        <a:rPr lang="en-US" sz="1100" spc="-10" dirty="0">
                          <a:effectLst/>
                        </a:rPr>
                        <a:t>Date:</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20 march 2025</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2274886624"/>
                  </a:ext>
                </a:extLst>
              </a:tr>
              <a:tr h="67132">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28700258"/>
                  </a:ext>
                </a:extLst>
              </a:tr>
              <a:tr h="787041">
                <a:tc>
                  <a:txBody>
                    <a:bodyPr/>
                    <a:lstStyle/>
                    <a:p>
                      <a:pPr marL="683260">
                        <a:lnSpc>
                          <a:spcPts val="1655"/>
                        </a:lnSpc>
                        <a:buNone/>
                      </a:pPr>
                      <a:r>
                        <a:rPr lang="en-US" sz="1100" dirty="0">
                          <a:effectLst/>
                        </a:rPr>
                        <a:t>Project</a:t>
                      </a:r>
                      <a:r>
                        <a:rPr lang="en-US" sz="1100" spc="40" dirty="0">
                          <a:effectLst/>
                        </a:rPr>
                        <a:t> </a:t>
                      </a:r>
                      <a:r>
                        <a:rPr lang="en-US" sz="1100" spc="-10" dirty="0">
                          <a:effectLst/>
                        </a:rPr>
                        <a:t>Goal:</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ct val="107000"/>
                        </a:lnSpc>
                        <a:buNone/>
                      </a:pPr>
                      <a:r>
                        <a:rPr lang="en-US" sz="1100">
                          <a:effectLst/>
                        </a:rPr>
                        <a:t>The goal of an Agriculture Management System is to enhance efficiency, productivity, and sustainability in farming operations by leveraging technology. The system aims to help farmers, agribusinesses, and stakeholders manage resources effectively, monitor crop and livestock conditions, and make data-driven decisions.</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2558875834"/>
                  </a:ext>
                </a:extLst>
              </a:tr>
              <a:tr h="67132">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99194008"/>
                  </a:ext>
                </a:extLst>
              </a:tr>
              <a:tr h="571068">
                <a:tc>
                  <a:txBody>
                    <a:bodyPr/>
                    <a:lstStyle/>
                    <a:p>
                      <a:pPr marL="623570">
                        <a:lnSpc>
                          <a:spcPts val="1655"/>
                        </a:lnSpc>
                        <a:buNone/>
                      </a:pPr>
                      <a:r>
                        <a:rPr lang="en-US" sz="1100" dirty="0">
                          <a:effectLst/>
                        </a:rPr>
                        <a:t>Project</a:t>
                      </a:r>
                      <a:r>
                        <a:rPr lang="en-US" sz="1100" spc="40" dirty="0">
                          <a:effectLst/>
                        </a:rPr>
                        <a:t> </a:t>
                      </a:r>
                      <a:r>
                        <a:rPr lang="en-US" sz="1100" spc="-10" dirty="0">
                          <a:effectLst/>
                        </a:rPr>
                        <a:t>Vision:</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ct val="107000"/>
                        </a:lnSpc>
                        <a:buNone/>
                      </a:pPr>
                      <a:r>
                        <a:rPr lang="en-US" sz="1100" dirty="0">
                          <a:effectLst/>
                        </a:rPr>
                        <a:t>The vision of the Agriculture Management System is to revolutionize the agricultural sector by integrating smart technology, automation, and data-driven insights to enhance productivity, sustainability, and profitability for farmers and agribusinesses.</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4006865322"/>
                  </a:ext>
                </a:extLst>
              </a:tr>
              <a:tr h="67132">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1198489683"/>
                  </a:ext>
                </a:extLst>
              </a:tr>
              <a:tr h="571068">
                <a:tc>
                  <a:txBody>
                    <a:bodyPr/>
                    <a:lstStyle/>
                    <a:p>
                      <a:pPr marL="631190">
                        <a:lnSpc>
                          <a:spcPts val="1655"/>
                        </a:lnSpc>
                        <a:buNone/>
                      </a:pPr>
                      <a:r>
                        <a:rPr lang="en-US" sz="1100">
                          <a:effectLst/>
                        </a:rPr>
                        <a:t>Project</a:t>
                      </a:r>
                      <a:r>
                        <a:rPr lang="en-US" sz="1100" spc="40">
                          <a:effectLst/>
                        </a:rPr>
                        <a:t> </a:t>
                      </a:r>
                      <a:r>
                        <a:rPr lang="en-US" sz="1100" spc="-10">
                          <a:effectLst/>
                        </a:rPr>
                        <a:t>Scope:</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ct val="107000"/>
                        </a:lnSpc>
                        <a:buNone/>
                      </a:pPr>
                      <a:r>
                        <a:rPr lang="en-US" sz="1100" dirty="0">
                          <a:effectLst/>
                        </a:rPr>
                        <a:t>The scope of the Agriculture Management System defines its features, functionalities, and limitations. This system aims to provide a comprehensive solution for farmers, agribusinesses, and stakeholders to efficiently manage agricultural activities.</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439971691"/>
                  </a:ext>
                </a:extLst>
              </a:tr>
              <a:tr h="67132">
                <a:tc>
                  <a:txBody>
                    <a:bodyPr/>
                    <a:lstStyle/>
                    <a:p>
                      <a:pPr marL="80645">
                        <a:lnSpc>
                          <a:spcPct val="107000"/>
                        </a:lnSpc>
                        <a:buNone/>
                      </a:pPr>
                      <a:r>
                        <a:rPr lang="en-US" sz="1100">
                          <a:effectLst/>
                        </a:rPr>
                        <a:t> </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100" dirty="0">
                          <a:effectLst/>
                        </a:rPr>
                        <a:t> </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1627468499"/>
                  </a:ext>
                </a:extLst>
              </a:tr>
              <a:tr h="643059">
                <a:tc>
                  <a:txBody>
                    <a:bodyPr/>
                    <a:lstStyle/>
                    <a:p>
                      <a:pPr marL="490220">
                        <a:lnSpc>
                          <a:spcPts val="1655"/>
                        </a:lnSpc>
                        <a:buNone/>
                      </a:pPr>
                      <a:r>
                        <a:rPr lang="en-US" sz="1100">
                          <a:effectLst/>
                        </a:rPr>
                        <a:t>Key</a:t>
                      </a:r>
                      <a:r>
                        <a:rPr lang="en-US" sz="1100" spc="20">
                          <a:effectLst/>
                        </a:rPr>
                        <a:t> </a:t>
                      </a:r>
                      <a:r>
                        <a:rPr lang="en-US" sz="1100" spc="-10">
                          <a:effectLst/>
                        </a:rPr>
                        <a:t>Stakeholders:</a:t>
                      </a:r>
                      <a:endParaRPr lang="en-IN" sz="11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ct val="107000"/>
                        </a:lnSpc>
                        <a:buNone/>
                      </a:pPr>
                      <a:r>
                        <a:rPr lang="en-US" sz="1100" dirty="0">
                          <a:effectLst/>
                        </a:rPr>
                        <a:t>The Admin oversees system management, user access, and overall platform maintenance. The Farmer utilizes the system for crop planning, resource management, and market access, while the Supplier provides essential farming inputs like seeds, fertilizers, and equipment, ensuring a smooth supply chain.</a:t>
                      </a:r>
                      <a:endParaRPr lang="en-IN" sz="11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220412029"/>
                  </a:ext>
                </a:extLst>
              </a:tr>
              <a:tr h="67132">
                <a:tc>
                  <a:txBody>
                    <a:bodyPr/>
                    <a:lstStyle/>
                    <a:p>
                      <a:pPr marL="80645">
                        <a:lnSpc>
                          <a:spcPct val="107000"/>
                        </a:lnSpc>
                        <a:buNone/>
                      </a:pPr>
                      <a:r>
                        <a:rPr lang="en-US" sz="400">
                          <a:effectLst/>
                        </a:rPr>
                        <a:t> </a:t>
                      </a:r>
                      <a:endParaRPr lang="en-IN" sz="40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400" dirty="0">
                          <a:effectLst/>
                        </a:rPr>
                        <a:t> </a:t>
                      </a:r>
                      <a:endParaRPr lang="en-IN" sz="4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4275197549"/>
                  </a:ext>
                </a:extLst>
              </a:tr>
            </a:tbl>
          </a:graphicData>
        </a:graphic>
      </p:graphicFrame>
    </p:spTree>
    <p:extLst>
      <p:ext uri="{BB962C8B-B14F-4D97-AF65-F5344CB8AC3E}">
        <p14:creationId xmlns:p14="http://schemas.microsoft.com/office/powerpoint/2010/main" val="33370457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B5B97-3E8E-D1A9-FCC5-1B724DFC1D7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F86BE3-1D27-6A2C-7D0E-1B932531D6E7}"/>
              </a:ext>
            </a:extLst>
          </p:cNvPr>
          <p:cNvGraphicFramePr>
            <a:graphicFrameLocks noGrp="1"/>
          </p:cNvGraphicFramePr>
          <p:nvPr>
            <p:extLst>
              <p:ext uri="{D42A27DB-BD31-4B8C-83A1-F6EECF244321}">
                <p14:modId xmlns:p14="http://schemas.microsoft.com/office/powerpoint/2010/main" val="3280287609"/>
              </p:ext>
            </p:extLst>
          </p:nvPr>
        </p:nvGraphicFramePr>
        <p:xfrm>
          <a:off x="1828800" y="483677"/>
          <a:ext cx="10029524" cy="6374323"/>
        </p:xfrm>
        <a:graphic>
          <a:graphicData uri="http://schemas.openxmlformats.org/drawingml/2006/table">
            <a:tbl>
              <a:tblPr firstRow="1" firstCol="1" lastRow="1" lastCol="1" bandRow="1" bandCol="1">
                <a:tableStyleId>{5C22544A-7EE6-4342-B048-85BDC9FD1C3A}</a:tableStyleId>
              </a:tblPr>
              <a:tblGrid>
                <a:gridCol w="1427538">
                  <a:extLst>
                    <a:ext uri="{9D8B030D-6E8A-4147-A177-3AD203B41FA5}">
                      <a16:colId xmlns:a16="http://schemas.microsoft.com/office/drawing/2014/main" val="2942201896"/>
                    </a:ext>
                  </a:extLst>
                </a:gridCol>
                <a:gridCol w="2460220">
                  <a:extLst>
                    <a:ext uri="{9D8B030D-6E8A-4147-A177-3AD203B41FA5}">
                      <a16:colId xmlns:a16="http://schemas.microsoft.com/office/drawing/2014/main" val="2308256561"/>
                    </a:ext>
                  </a:extLst>
                </a:gridCol>
                <a:gridCol w="3070883">
                  <a:extLst>
                    <a:ext uri="{9D8B030D-6E8A-4147-A177-3AD203B41FA5}">
                      <a16:colId xmlns:a16="http://schemas.microsoft.com/office/drawing/2014/main" val="3762615044"/>
                    </a:ext>
                  </a:extLst>
                </a:gridCol>
                <a:gridCol w="3070883">
                  <a:extLst>
                    <a:ext uri="{9D8B030D-6E8A-4147-A177-3AD203B41FA5}">
                      <a16:colId xmlns:a16="http://schemas.microsoft.com/office/drawing/2014/main" val="2634541667"/>
                    </a:ext>
                  </a:extLst>
                </a:gridCol>
              </a:tblGrid>
              <a:tr h="128202">
                <a:tc gridSpan="4">
                  <a:txBody>
                    <a:bodyPr/>
                    <a:lstStyle/>
                    <a:p>
                      <a:pPr marL="19685" algn="ctr">
                        <a:lnSpc>
                          <a:spcPts val="1395"/>
                        </a:lnSpc>
                        <a:buNone/>
                      </a:pPr>
                      <a:r>
                        <a:rPr lang="en-US" sz="1050" dirty="0">
                          <a:effectLst/>
                        </a:rPr>
                        <a:t>Agile</a:t>
                      </a:r>
                      <a:r>
                        <a:rPr lang="en-US" sz="1050" spc="20" dirty="0">
                          <a:effectLst/>
                        </a:rPr>
                        <a:t> </a:t>
                      </a:r>
                      <a:r>
                        <a:rPr lang="en-US" sz="1050" dirty="0">
                          <a:effectLst/>
                        </a:rPr>
                        <a:t>Roadmap/Schedule</a:t>
                      </a:r>
                      <a:r>
                        <a:rPr lang="en-US" sz="1050" spc="25" dirty="0">
                          <a:effectLst/>
                        </a:rPr>
                        <a:t> </a:t>
                      </a:r>
                      <a:r>
                        <a:rPr lang="en-US" sz="1050" dirty="0">
                          <a:effectLst/>
                        </a:rPr>
                        <a:t>for</a:t>
                      </a:r>
                      <a:r>
                        <a:rPr lang="en-US" sz="1050" spc="15" dirty="0">
                          <a:effectLst/>
                        </a:rPr>
                        <a:t> Agriculture Management System</a:t>
                      </a:r>
                      <a:r>
                        <a:rPr lang="en-US" sz="1050" dirty="0">
                          <a:effectLst/>
                        </a:rPr>
                        <a:t>(AMS)</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7481090"/>
                  </a:ext>
                </a:extLst>
              </a:tr>
              <a:tr h="210333">
                <a:tc>
                  <a:txBody>
                    <a:bodyPr/>
                    <a:lstStyle/>
                    <a:p>
                      <a:pPr marL="80645">
                        <a:lnSpc>
                          <a:spcPct val="107000"/>
                        </a:lnSpc>
                        <a:buNone/>
                      </a:pPr>
                      <a:r>
                        <a:rPr lang="en-US" sz="1050" dirty="0">
                          <a:effectLst/>
                        </a:rPr>
                        <a:t> </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184107840"/>
                  </a:ext>
                </a:extLst>
              </a:tr>
              <a:tr h="210260">
                <a:tc>
                  <a:txBody>
                    <a:bodyPr/>
                    <a:lstStyle/>
                    <a:p>
                      <a:pPr marL="80645">
                        <a:lnSpc>
                          <a:spcPct val="107000"/>
                        </a:lnSpc>
                        <a:buNone/>
                      </a:pPr>
                      <a:r>
                        <a:rPr lang="en-US" sz="1050" dirty="0">
                          <a:effectLst/>
                        </a:rPr>
                        <a:t> </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18415">
                        <a:lnSpc>
                          <a:spcPts val="995"/>
                        </a:lnSpc>
                        <a:buNone/>
                      </a:pPr>
                      <a:r>
                        <a:rPr lang="en-US" sz="1050" spc="-10">
                          <a:effectLst/>
                        </a:rPr>
                        <a:t>Duration</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18415">
                        <a:lnSpc>
                          <a:spcPts val="995"/>
                        </a:lnSpc>
                        <a:buNone/>
                      </a:pPr>
                      <a:r>
                        <a:rPr lang="en-US" sz="1050" spc="-10">
                          <a:effectLst/>
                        </a:rPr>
                        <a:t>Theme/Epic</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18415">
                        <a:lnSpc>
                          <a:spcPts val="995"/>
                        </a:lnSpc>
                        <a:buNone/>
                      </a:pPr>
                      <a:r>
                        <a:rPr lang="en-US" sz="1050" spc="-10">
                          <a:effectLst/>
                        </a:rPr>
                        <a:t>Features</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1122540951"/>
                  </a:ext>
                </a:extLst>
              </a:tr>
              <a:tr h="210333">
                <a:tc>
                  <a:txBody>
                    <a:bodyPr/>
                    <a:lstStyle/>
                    <a:p>
                      <a:pPr marL="80645">
                        <a:lnSpc>
                          <a:spcPct val="107000"/>
                        </a:lnSpc>
                        <a:buNone/>
                      </a:pPr>
                      <a:r>
                        <a:rPr lang="en-US" sz="1050" dirty="0">
                          <a:effectLst/>
                        </a:rPr>
                        <a:t> </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2386275825"/>
                  </a:ext>
                </a:extLst>
              </a:tr>
              <a:tr h="436360">
                <a:tc rowSpan="2">
                  <a:txBody>
                    <a:bodyPr/>
                    <a:lstStyle/>
                    <a:p>
                      <a:pPr marL="80645">
                        <a:lnSpc>
                          <a:spcPct val="107000"/>
                        </a:lnSpc>
                        <a:spcBef>
                          <a:spcPts val="615"/>
                        </a:spcBef>
                        <a:buNone/>
                      </a:pPr>
                      <a:r>
                        <a:rPr lang="en-US" sz="1050" dirty="0">
                          <a:effectLst/>
                        </a:rPr>
                        <a:t> </a:t>
                      </a:r>
                      <a:endParaRPr lang="en-IN" sz="1050" dirty="0">
                        <a:effectLst/>
                      </a:endParaRPr>
                    </a:p>
                    <a:p>
                      <a:pPr marL="87630" algn="ctr">
                        <a:lnSpc>
                          <a:spcPct val="110000"/>
                        </a:lnSpc>
                        <a:buNone/>
                      </a:pPr>
                      <a:r>
                        <a:rPr lang="en-US" sz="1050" dirty="0">
                          <a:effectLst/>
                        </a:rPr>
                        <a:t>Phase 1: Planning &amp; Design</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spcBef>
                          <a:spcPts val="5"/>
                        </a:spcBef>
                        <a:buNone/>
                      </a:pPr>
                      <a:r>
                        <a:rPr lang="en-US" sz="1050" spc="-10" dirty="0">
                          <a:effectLst/>
                        </a:rPr>
                        <a:t>Week 1</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spcBef>
                          <a:spcPts val="5"/>
                        </a:spcBef>
                        <a:buNone/>
                      </a:pPr>
                      <a:r>
                        <a:rPr lang="en-US" sz="1050">
                          <a:effectLst/>
                        </a:rPr>
                        <a:t>Requirement Gathering &amp; System Planning</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ts val="930"/>
                        </a:lnSpc>
                        <a:spcBef>
                          <a:spcPts val="105"/>
                        </a:spcBef>
                        <a:buNone/>
                      </a:pPr>
                      <a:r>
                        <a:rPr lang="en-US" sz="1050">
                          <a:effectLst/>
                        </a:rPr>
                        <a:t>Define scope, gather requirements, finalize tech stack, design database schema, UI/UX wireframes.</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1628388029"/>
                  </a:ext>
                </a:extLst>
              </a:tr>
              <a:tr h="469289">
                <a:tc vMerge="1">
                  <a:txBody>
                    <a:bodyPr/>
                    <a:lstStyle/>
                    <a:p>
                      <a:endParaRPr lang="en-IN"/>
                    </a:p>
                  </a:txBody>
                  <a:tcPr/>
                </a:tc>
                <a:tc>
                  <a:txBody>
                    <a:bodyPr/>
                    <a:lstStyle/>
                    <a:p>
                      <a:pPr marL="80645">
                        <a:lnSpc>
                          <a:spcPct val="107000"/>
                        </a:lnSpc>
                        <a:spcBef>
                          <a:spcPts val="5"/>
                        </a:spcBef>
                        <a:buNone/>
                      </a:pPr>
                      <a:r>
                        <a:rPr lang="en-US" sz="1050" spc="-10" dirty="0">
                          <a:effectLst/>
                        </a:rPr>
                        <a:t>Week 2</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spcBef>
                          <a:spcPts val="5"/>
                        </a:spcBef>
                        <a:buNone/>
                      </a:pPr>
                      <a:r>
                        <a:rPr lang="en-US" sz="1050">
                          <a:effectLst/>
                        </a:rPr>
                        <a:t>System Architecture &amp; UI/UX Design</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ts val="970"/>
                        </a:lnSpc>
                        <a:spcBef>
                          <a:spcPts val="100"/>
                        </a:spcBef>
                        <a:buNone/>
                      </a:pPr>
                      <a:r>
                        <a:rPr lang="en-US" sz="1050">
                          <a:effectLst/>
                        </a:rPr>
                        <a:t>Design database schema, UI/UX wireframes, and set up development environment.</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1169793785"/>
                  </a:ext>
                </a:extLst>
              </a:tr>
              <a:tr h="444061">
                <a:tc rowSpan="4">
                  <a:txBody>
                    <a:bodyPr/>
                    <a:lstStyle/>
                    <a:p>
                      <a:pPr marL="87630" indent="-17145" algn="ctr">
                        <a:lnSpc>
                          <a:spcPct val="110000"/>
                        </a:lnSpc>
                        <a:spcBef>
                          <a:spcPts val="535"/>
                        </a:spcBef>
                        <a:buNone/>
                      </a:pPr>
                      <a:r>
                        <a:rPr lang="en-US" sz="1050">
                          <a:effectLst/>
                        </a:rPr>
                        <a:t> </a:t>
                      </a:r>
                      <a:endParaRPr lang="en-IN" sz="1050">
                        <a:effectLst/>
                      </a:endParaRPr>
                    </a:p>
                    <a:p>
                      <a:pPr marL="87630" indent="-17145" algn="ctr">
                        <a:lnSpc>
                          <a:spcPct val="110000"/>
                        </a:lnSpc>
                        <a:spcBef>
                          <a:spcPts val="535"/>
                        </a:spcBef>
                        <a:buNone/>
                      </a:pPr>
                      <a:r>
                        <a:rPr lang="en-US" sz="1050">
                          <a:effectLst/>
                        </a:rPr>
                        <a:t> </a:t>
                      </a:r>
                      <a:endParaRPr lang="en-IN" sz="1050">
                        <a:effectLst/>
                      </a:endParaRPr>
                    </a:p>
                    <a:p>
                      <a:pPr marL="87630" indent="-17145" algn="ctr">
                        <a:lnSpc>
                          <a:spcPct val="110000"/>
                        </a:lnSpc>
                        <a:spcBef>
                          <a:spcPts val="535"/>
                        </a:spcBef>
                        <a:buNone/>
                      </a:pPr>
                      <a:r>
                        <a:rPr lang="en-US" sz="1050">
                          <a:effectLst/>
                        </a:rPr>
                        <a:t>Phase 2:</a:t>
                      </a:r>
                      <a:endParaRPr lang="en-IN" sz="1050">
                        <a:effectLst/>
                      </a:endParaRPr>
                    </a:p>
                    <a:p>
                      <a:pPr marL="87630" indent="-17145" algn="ctr">
                        <a:lnSpc>
                          <a:spcPct val="110000"/>
                        </a:lnSpc>
                        <a:spcBef>
                          <a:spcPts val="535"/>
                        </a:spcBef>
                        <a:buNone/>
                      </a:pPr>
                      <a:r>
                        <a:rPr lang="en-US" sz="1050">
                          <a:effectLst/>
                        </a:rPr>
                        <a:t>Core</a:t>
                      </a:r>
                      <a:endParaRPr lang="en-IN" sz="1050">
                        <a:effectLst/>
                      </a:endParaRPr>
                    </a:p>
                    <a:p>
                      <a:pPr marL="87630" indent="-17145" algn="ctr">
                        <a:lnSpc>
                          <a:spcPct val="110000"/>
                        </a:lnSpc>
                        <a:spcBef>
                          <a:spcPts val="535"/>
                        </a:spcBef>
                        <a:buNone/>
                      </a:pPr>
                      <a:r>
                        <a:rPr lang="en-US" sz="1050">
                          <a:effectLst/>
                        </a:rPr>
                        <a:t>Development</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spcBef>
                          <a:spcPts val="5"/>
                        </a:spcBef>
                        <a:buNone/>
                      </a:pPr>
                      <a:r>
                        <a:rPr lang="en-US" sz="1050" spc="-10" dirty="0">
                          <a:effectLst/>
                        </a:rPr>
                        <a:t>Week 3</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spcBef>
                          <a:spcPts val="5"/>
                        </a:spcBef>
                        <a:buNone/>
                      </a:pPr>
                      <a:r>
                        <a:rPr lang="en-US" sz="1050">
                          <a:effectLst/>
                        </a:rPr>
                        <a:t>Admin Module</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gn="just">
                        <a:lnSpc>
                          <a:spcPts val="970"/>
                        </a:lnSpc>
                        <a:spcBef>
                          <a:spcPts val="100"/>
                        </a:spcBef>
                        <a:buNone/>
                      </a:pPr>
                      <a:r>
                        <a:rPr lang="en-US" sz="1050">
                          <a:effectLst/>
                        </a:rPr>
                        <a:t>Admin dashboard, user role management, system configuration, reports, and security settings.</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492597640"/>
                  </a:ext>
                </a:extLst>
              </a:tr>
              <a:tr h="662314">
                <a:tc vMerge="1">
                  <a:txBody>
                    <a:bodyPr/>
                    <a:lstStyle/>
                    <a:p>
                      <a:endParaRPr lang="en-IN"/>
                    </a:p>
                  </a:txBody>
                  <a:tcPr/>
                </a:tc>
                <a:tc>
                  <a:txBody>
                    <a:bodyPr/>
                    <a:lstStyle/>
                    <a:p>
                      <a:pPr marL="80645">
                        <a:lnSpc>
                          <a:spcPct val="107000"/>
                        </a:lnSpc>
                        <a:buNone/>
                      </a:pPr>
                      <a:r>
                        <a:rPr lang="en-US" sz="1050" spc="-10" dirty="0">
                          <a:effectLst/>
                        </a:rPr>
                        <a:t>  Week 4</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a:effectLst/>
                        </a:rPr>
                        <a:t>   Farmer Module</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101600" indent="-101600">
                        <a:lnSpc>
                          <a:spcPct val="107000"/>
                        </a:lnSpc>
                        <a:buNone/>
                      </a:pPr>
                      <a:r>
                        <a:rPr lang="en-IN" sz="1050">
                          <a:effectLst/>
                        </a:rPr>
                        <a:t>   </a:t>
                      </a:r>
                      <a:r>
                        <a:rPr lang="en-US" sz="1050">
                          <a:effectLst/>
                        </a:rPr>
                        <a:t>Farmer registration, profile management,    and Buy Product and</a:t>
                      </a:r>
                      <a:endParaRPr lang="en-IN" sz="1050">
                        <a:effectLst/>
                      </a:endParaRPr>
                    </a:p>
                    <a:p>
                      <a:pPr marL="101600" indent="-101600">
                        <a:lnSpc>
                          <a:spcPct val="107000"/>
                        </a:lnSpc>
                        <a:buNone/>
                      </a:pPr>
                      <a:r>
                        <a:rPr lang="en-US" sz="1050">
                          <a:effectLst/>
                        </a:rPr>
                        <a:t>   Sell crop.</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944718719"/>
                  </a:ext>
                </a:extLst>
              </a:tr>
              <a:tr h="436287">
                <a:tc vMerge="1">
                  <a:txBody>
                    <a:bodyPr/>
                    <a:lstStyle/>
                    <a:p>
                      <a:endParaRPr lang="en-IN"/>
                    </a:p>
                  </a:txBody>
                  <a:tcPr/>
                </a:tc>
                <a:tc>
                  <a:txBody>
                    <a:bodyPr/>
                    <a:lstStyle/>
                    <a:p>
                      <a:pPr marL="80645">
                        <a:lnSpc>
                          <a:spcPct val="107000"/>
                        </a:lnSpc>
                        <a:buNone/>
                      </a:pPr>
                      <a:r>
                        <a:rPr lang="en-US" sz="1050" spc="-10" dirty="0">
                          <a:effectLst/>
                        </a:rPr>
                        <a:t>  Week 5</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dirty="0">
                          <a:effectLst/>
                        </a:rPr>
                        <a:t>  Supplier</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101600" algn="just">
                        <a:lnSpc>
                          <a:spcPct val="107000"/>
                        </a:lnSpc>
                        <a:buNone/>
                      </a:pPr>
                      <a:r>
                        <a:rPr lang="en-US" sz="1050">
                          <a:effectLst/>
                        </a:rPr>
                        <a:t>Supplier registration, Product sell and buy crop.</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486700845"/>
                  </a:ext>
                </a:extLst>
              </a:tr>
              <a:tr h="436287">
                <a:tc vMerge="1">
                  <a:txBody>
                    <a:bodyPr/>
                    <a:lstStyle/>
                    <a:p>
                      <a:endParaRPr lang="en-IN"/>
                    </a:p>
                  </a:txBody>
                  <a:tcPr/>
                </a:tc>
                <a:tc>
                  <a:txBody>
                    <a:bodyPr/>
                    <a:lstStyle/>
                    <a:p>
                      <a:pPr marL="80645">
                        <a:lnSpc>
                          <a:spcPct val="107000"/>
                        </a:lnSpc>
                        <a:buNone/>
                      </a:pPr>
                      <a:r>
                        <a:rPr lang="en-US" sz="1050" spc="-10">
                          <a:effectLst/>
                        </a:rPr>
                        <a:t>  Week 6</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80645">
                        <a:lnSpc>
                          <a:spcPct val="107000"/>
                        </a:lnSpc>
                        <a:buNone/>
                      </a:pPr>
                      <a:r>
                        <a:rPr lang="en-US" sz="1050" dirty="0">
                          <a:effectLst/>
                        </a:rPr>
                        <a:t>  Placement Staff Module</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101600" algn="just">
                        <a:lnSpc>
                          <a:spcPct val="107000"/>
                        </a:lnSpc>
                        <a:buNone/>
                      </a:pPr>
                      <a:r>
                        <a:rPr lang="en-US" sz="1050">
                          <a:effectLst/>
                        </a:rPr>
                        <a:t>Placement cell dashboard, job approvals, student tracking, analytics.</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220128287"/>
                  </a:ext>
                </a:extLst>
              </a:tr>
              <a:tr h="436287">
                <a:tc rowSpan="2">
                  <a:txBody>
                    <a:bodyPr/>
                    <a:lstStyle/>
                    <a:p>
                      <a:pPr>
                        <a:lnSpc>
                          <a:spcPct val="107000"/>
                        </a:lnSpc>
                        <a:spcAft>
                          <a:spcPts val="800"/>
                        </a:spcAft>
                        <a:buNone/>
                      </a:pPr>
                      <a:r>
                        <a:rPr lang="en-US" sz="1050" kern="100" dirty="0">
                          <a:effectLst/>
                        </a:rPr>
                        <a:t>    </a:t>
                      </a:r>
                      <a:endParaRPr lang="en-IN" sz="1050" kern="100" dirty="0">
                        <a:effectLst/>
                      </a:endParaRPr>
                    </a:p>
                    <a:p>
                      <a:pPr algn="ctr">
                        <a:lnSpc>
                          <a:spcPct val="107000"/>
                        </a:lnSpc>
                        <a:spcAft>
                          <a:spcPts val="800"/>
                        </a:spcAft>
                        <a:buNone/>
                      </a:pPr>
                      <a:r>
                        <a:rPr lang="en-US" sz="1050" kern="100" dirty="0">
                          <a:effectLst/>
                        </a:rPr>
                        <a:t>Phase 3:</a:t>
                      </a:r>
                      <a:endParaRPr lang="en-IN" sz="1050" kern="100" dirty="0">
                        <a:effectLst/>
                      </a:endParaRPr>
                    </a:p>
                    <a:p>
                      <a:pPr algn="ctr">
                        <a:lnSpc>
                          <a:spcPct val="107000"/>
                        </a:lnSpc>
                        <a:spcAft>
                          <a:spcPts val="800"/>
                        </a:spcAft>
                        <a:buNone/>
                      </a:pPr>
                      <a:r>
                        <a:rPr lang="en-US" sz="1050" kern="100" dirty="0">
                          <a:effectLst/>
                        </a:rPr>
                        <a:t> Testing &amp;    Refinement</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80645">
                        <a:lnSpc>
                          <a:spcPct val="107000"/>
                        </a:lnSpc>
                        <a:buNone/>
                      </a:pPr>
                      <a:r>
                        <a:rPr lang="en-US" sz="1050" spc="-10">
                          <a:effectLst/>
                        </a:rPr>
                        <a:t>  Week 7</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a:lnSpc>
                          <a:spcPct val="107000"/>
                        </a:lnSpc>
                        <a:spcAft>
                          <a:spcPts val="800"/>
                        </a:spcAft>
                        <a:buNone/>
                      </a:pPr>
                      <a:r>
                        <a:rPr lang="en-US" sz="1050" kern="100" dirty="0">
                          <a:effectLst/>
                        </a:rPr>
                        <a:t>  System Testing &amp; Refinement</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101600" algn="just">
                        <a:lnSpc>
                          <a:spcPct val="107000"/>
                        </a:lnSpc>
                        <a:buNone/>
                      </a:pPr>
                      <a:r>
                        <a:rPr lang="en-US" sz="1050">
                          <a:effectLst/>
                        </a:rPr>
                        <a:t>Unit testing for Admin, Farmer, and Supplier modules</a:t>
                      </a:r>
                      <a:r>
                        <a:rPr lang="en-IN" sz="1050">
                          <a:effectLst/>
                        </a:rPr>
                        <a:t>.</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71654012"/>
                  </a:ext>
                </a:extLst>
              </a:tr>
              <a:tr h="690842">
                <a:tc vMerge="1">
                  <a:txBody>
                    <a:bodyPr/>
                    <a:lstStyle/>
                    <a:p>
                      <a:endParaRPr lang="en-IN"/>
                    </a:p>
                  </a:txBody>
                  <a:tcPr/>
                </a:tc>
                <a:tc>
                  <a:txBody>
                    <a:bodyPr/>
                    <a:lstStyle/>
                    <a:p>
                      <a:pPr marL="80645">
                        <a:lnSpc>
                          <a:spcPct val="107000"/>
                        </a:lnSpc>
                        <a:buNone/>
                      </a:pPr>
                      <a:r>
                        <a:rPr lang="en-US" sz="1050" spc="-10" dirty="0">
                          <a:effectLst/>
                        </a:rPr>
                        <a:t>  Week 8</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66040">
                        <a:lnSpc>
                          <a:spcPct val="107000"/>
                        </a:lnSpc>
                        <a:spcAft>
                          <a:spcPts val="800"/>
                        </a:spcAft>
                        <a:buNone/>
                      </a:pPr>
                      <a:r>
                        <a:rPr lang="en-US" sz="1050" kern="100" dirty="0">
                          <a:effectLst/>
                        </a:rPr>
                        <a:t>Integration Testing &amp; Compliance    Review</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101600" algn="just">
                        <a:lnSpc>
                          <a:spcPct val="107000"/>
                        </a:lnSpc>
                        <a:buNone/>
                      </a:pPr>
                      <a:r>
                        <a:rPr lang="en-US" sz="1050" dirty="0">
                          <a:effectLst/>
                        </a:rPr>
                        <a:t>Integration testing, data security validation, role-based access verification.</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2402995817"/>
                  </a:ext>
                </a:extLst>
              </a:tr>
              <a:tr h="783761">
                <a:tc>
                  <a:txBody>
                    <a:bodyPr/>
                    <a:lstStyle/>
                    <a:p>
                      <a:pPr>
                        <a:lnSpc>
                          <a:spcPct val="107000"/>
                        </a:lnSpc>
                        <a:spcAft>
                          <a:spcPts val="800"/>
                        </a:spcAft>
                        <a:buNone/>
                      </a:pPr>
                      <a:r>
                        <a:rPr lang="en-US" sz="1050" kern="100">
                          <a:effectLst/>
                        </a:rPr>
                        <a:t>          </a:t>
                      </a:r>
                      <a:endParaRPr lang="en-IN" sz="1050" kern="100">
                        <a:effectLst/>
                      </a:endParaRPr>
                    </a:p>
                    <a:p>
                      <a:pPr algn="ctr">
                        <a:lnSpc>
                          <a:spcPct val="107000"/>
                        </a:lnSpc>
                        <a:spcAft>
                          <a:spcPts val="800"/>
                        </a:spcAft>
                        <a:buNone/>
                      </a:pPr>
                      <a:r>
                        <a:rPr lang="en-US" sz="1050" kern="100">
                          <a:effectLst/>
                        </a:rPr>
                        <a:t>Phase 4: Deployment &amp; UAT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80645">
                        <a:lnSpc>
                          <a:spcPct val="107000"/>
                        </a:lnSpc>
                        <a:buNone/>
                      </a:pPr>
                      <a:r>
                        <a:rPr lang="en-US" sz="1050" spc="-10">
                          <a:effectLst/>
                        </a:rPr>
                        <a:t>  Week  9</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a:lnSpc>
                          <a:spcPct val="107000"/>
                        </a:lnSpc>
                        <a:spcAft>
                          <a:spcPts val="800"/>
                        </a:spcAft>
                        <a:buNone/>
                      </a:pPr>
                      <a:r>
                        <a:rPr lang="en-US" sz="1050" kern="100" dirty="0">
                          <a:effectLst/>
                        </a:rPr>
                        <a:t>  User Acceptance Testing (UAT)</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101600" algn="just">
                        <a:lnSpc>
                          <a:spcPct val="107000"/>
                        </a:lnSpc>
                        <a:buNone/>
                      </a:pPr>
                      <a:r>
                        <a:rPr lang="en-US" sz="1050" dirty="0">
                          <a:effectLst/>
                        </a:rPr>
                        <a:t>User Acceptance Testing (UAT), collect feedback, fix bugs, optimize performance.</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064756190"/>
                  </a:ext>
                </a:extLst>
              </a:tr>
              <a:tr h="783761">
                <a:tc>
                  <a:txBody>
                    <a:bodyPr/>
                    <a:lstStyle/>
                    <a:p>
                      <a:pPr algn="ctr">
                        <a:lnSpc>
                          <a:spcPct val="107000"/>
                        </a:lnSpc>
                        <a:spcAft>
                          <a:spcPts val="800"/>
                        </a:spcAft>
                        <a:buNone/>
                      </a:pPr>
                      <a:r>
                        <a:rPr lang="en-US" sz="1050" kern="100">
                          <a:effectLst/>
                        </a:rPr>
                        <a:t>Phase 5:</a:t>
                      </a:r>
                      <a:endParaRPr lang="en-IN" sz="1050" kern="100">
                        <a:effectLst/>
                      </a:endParaRPr>
                    </a:p>
                    <a:p>
                      <a:pPr algn="ctr">
                        <a:lnSpc>
                          <a:spcPct val="107000"/>
                        </a:lnSpc>
                        <a:spcAft>
                          <a:spcPts val="800"/>
                        </a:spcAft>
                        <a:buNone/>
                      </a:pPr>
                      <a:r>
                        <a:rPr lang="en-US" sz="1050" kern="100">
                          <a:effectLst/>
                        </a:rPr>
                        <a:t> Final Deployment &amp; Support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80645">
                        <a:lnSpc>
                          <a:spcPct val="107000"/>
                        </a:lnSpc>
                        <a:buNone/>
                      </a:pPr>
                      <a:r>
                        <a:rPr lang="en-US" sz="1050" spc="-10">
                          <a:effectLst/>
                        </a:rPr>
                        <a:t> Week 10</a:t>
                      </a:r>
                      <a:endParaRPr lang="en-IN" sz="105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tc>
                  <a:txBody>
                    <a:bodyPr/>
                    <a:lstStyle/>
                    <a:p>
                      <a:pPr marL="66040">
                        <a:lnSpc>
                          <a:spcPct val="107000"/>
                        </a:lnSpc>
                        <a:spcAft>
                          <a:spcPts val="800"/>
                        </a:spcAft>
                        <a:buNone/>
                      </a:pPr>
                      <a:r>
                        <a:rPr lang="en-US" sz="1050" kern="100" dirty="0">
                          <a:effectLst/>
                        </a:rPr>
                        <a:t>Go-Live &amp; Post-Deployment    Support</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101600" algn="just">
                        <a:lnSpc>
                          <a:spcPct val="107000"/>
                        </a:lnSpc>
                        <a:buNone/>
                      </a:pPr>
                      <a:r>
                        <a:rPr lang="en-US" sz="1050" dirty="0">
                          <a:effectLst/>
                        </a:rPr>
                        <a:t>Full system deployment, real-time monitoring, and ongoing maintenance.</a:t>
                      </a:r>
                      <a:endParaRPr lang="en-IN" sz="105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0" marR="0" marT="0" marB="0"/>
                </a:tc>
                <a:extLst>
                  <a:ext uri="{0D108BD9-81ED-4DB2-BD59-A6C34878D82A}">
                    <a16:rowId xmlns:a16="http://schemas.microsoft.com/office/drawing/2014/main" val="3090273403"/>
                  </a:ext>
                </a:extLst>
              </a:tr>
            </a:tbl>
          </a:graphicData>
        </a:graphic>
      </p:graphicFrame>
      <p:sp>
        <p:nvSpPr>
          <p:cNvPr id="3" name="Rectangle 1">
            <a:extLst>
              <a:ext uri="{FF2B5EF4-FFF2-40B4-BE49-F238E27FC236}">
                <a16:creationId xmlns:a16="http://schemas.microsoft.com/office/drawing/2014/main" id="{8B9D9794-642E-7F91-35C8-D3715F9CF31D}"/>
              </a:ext>
            </a:extLst>
          </p:cNvPr>
          <p:cNvSpPr>
            <a:spLocks noChangeArrowheads="1"/>
          </p:cNvSpPr>
          <p:nvPr/>
        </p:nvSpPr>
        <p:spPr bwMode="auto">
          <a:xfrm>
            <a:off x="-12314577" y="563276"/>
            <a:ext cx="608267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Agile Roadmap / Schedule: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0B42BC2-AB8B-1366-D33A-A7D2BBE500B4}"/>
              </a:ext>
            </a:extLst>
          </p:cNvPr>
          <p:cNvSpPr txBox="1"/>
          <p:nvPr/>
        </p:nvSpPr>
        <p:spPr>
          <a:xfrm>
            <a:off x="1353312" y="-19520"/>
            <a:ext cx="30420644" cy="463397"/>
          </a:xfrm>
          <a:prstGeom prst="rect">
            <a:avLst/>
          </a:prstGeom>
          <a:noFill/>
        </p:spPr>
        <p:txBody>
          <a:bodyPr wrap="square">
            <a:spAutoFit/>
          </a:bodyPr>
          <a:lstStyle/>
          <a:p>
            <a:pPr marL="457200">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Agile Roadmap / Schedule:</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0328237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4B2C2-24EC-A727-C19B-F3C79F077C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EA9956-754C-8096-BF93-01927AD0DC52}"/>
              </a:ext>
            </a:extLst>
          </p:cNvPr>
          <p:cNvSpPr txBox="1"/>
          <p:nvPr/>
        </p:nvSpPr>
        <p:spPr>
          <a:xfrm>
            <a:off x="1312684" y="98240"/>
            <a:ext cx="6094428" cy="463397"/>
          </a:xfrm>
          <a:prstGeom prst="rect">
            <a:avLst/>
          </a:prstGeom>
          <a:noFill/>
        </p:spPr>
        <p:txBody>
          <a:bodyPr wrap="square">
            <a:spAutoFit/>
          </a:bodyPr>
          <a:lstStyle/>
          <a:p>
            <a:pPr marL="457200">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5.3. Agile Project Plan:</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619B69E5-B6FC-8225-77E0-817D020C58E8}"/>
              </a:ext>
            </a:extLst>
          </p:cNvPr>
          <p:cNvGraphicFramePr>
            <a:graphicFrameLocks noGrp="1"/>
          </p:cNvGraphicFramePr>
          <p:nvPr>
            <p:extLst>
              <p:ext uri="{D42A27DB-BD31-4B8C-83A1-F6EECF244321}">
                <p14:modId xmlns:p14="http://schemas.microsoft.com/office/powerpoint/2010/main" val="2664823621"/>
              </p:ext>
            </p:extLst>
          </p:nvPr>
        </p:nvGraphicFramePr>
        <p:xfrm>
          <a:off x="1800520" y="631596"/>
          <a:ext cx="10051846" cy="6147995"/>
        </p:xfrm>
        <a:graphic>
          <a:graphicData uri="http://schemas.openxmlformats.org/drawingml/2006/table">
            <a:tbl>
              <a:tblPr firstRow="1" firstCol="1" bandRow="1">
                <a:tableStyleId>{5C22544A-7EE6-4342-B048-85BDC9FD1C3A}</a:tableStyleId>
              </a:tblPr>
              <a:tblGrid>
                <a:gridCol w="1572584">
                  <a:extLst>
                    <a:ext uri="{9D8B030D-6E8A-4147-A177-3AD203B41FA5}">
                      <a16:colId xmlns:a16="http://schemas.microsoft.com/office/drawing/2014/main" val="1291368255"/>
                    </a:ext>
                  </a:extLst>
                </a:gridCol>
                <a:gridCol w="1305368">
                  <a:extLst>
                    <a:ext uri="{9D8B030D-6E8A-4147-A177-3AD203B41FA5}">
                      <a16:colId xmlns:a16="http://schemas.microsoft.com/office/drawing/2014/main" val="2814404045"/>
                    </a:ext>
                  </a:extLst>
                </a:gridCol>
                <a:gridCol w="871270">
                  <a:extLst>
                    <a:ext uri="{9D8B030D-6E8A-4147-A177-3AD203B41FA5}">
                      <a16:colId xmlns:a16="http://schemas.microsoft.com/office/drawing/2014/main" val="4108441254"/>
                    </a:ext>
                  </a:extLst>
                </a:gridCol>
                <a:gridCol w="920411">
                  <a:extLst>
                    <a:ext uri="{9D8B030D-6E8A-4147-A177-3AD203B41FA5}">
                      <a16:colId xmlns:a16="http://schemas.microsoft.com/office/drawing/2014/main" val="4034305931"/>
                    </a:ext>
                  </a:extLst>
                </a:gridCol>
                <a:gridCol w="1146679">
                  <a:extLst>
                    <a:ext uri="{9D8B030D-6E8A-4147-A177-3AD203B41FA5}">
                      <a16:colId xmlns:a16="http://schemas.microsoft.com/office/drawing/2014/main" val="527910902"/>
                    </a:ext>
                  </a:extLst>
                </a:gridCol>
                <a:gridCol w="967509">
                  <a:extLst>
                    <a:ext uri="{9D8B030D-6E8A-4147-A177-3AD203B41FA5}">
                      <a16:colId xmlns:a16="http://schemas.microsoft.com/office/drawing/2014/main" val="3592894803"/>
                    </a:ext>
                  </a:extLst>
                </a:gridCol>
                <a:gridCol w="1060674">
                  <a:extLst>
                    <a:ext uri="{9D8B030D-6E8A-4147-A177-3AD203B41FA5}">
                      <a16:colId xmlns:a16="http://schemas.microsoft.com/office/drawing/2014/main" val="758129779"/>
                    </a:ext>
                  </a:extLst>
                </a:gridCol>
                <a:gridCol w="1419011">
                  <a:extLst>
                    <a:ext uri="{9D8B030D-6E8A-4147-A177-3AD203B41FA5}">
                      <a16:colId xmlns:a16="http://schemas.microsoft.com/office/drawing/2014/main" val="552724503"/>
                    </a:ext>
                  </a:extLst>
                </a:gridCol>
                <a:gridCol w="788340">
                  <a:extLst>
                    <a:ext uri="{9D8B030D-6E8A-4147-A177-3AD203B41FA5}">
                      <a16:colId xmlns:a16="http://schemas.microsoft.com/office/drawing/2014/main" val="3939427055"/>
                    </a:ext>
                  </a:extLst>
                </a:gridCol>
              </a:tblGrid>
              <a:tr h="153346">
                <a:tc gridSpan="9">
                  <a:txBody>
                    <a:bodyPr/>
                    <a:lstStyle/>
                    <a:p>
                      <a:pPr algn="ctr">
                        <a:lnSpc>
                          <a:spcPct val="107000"/>
                        </a:lnSpc>
                        <a:spcAft>
                          <a:spcPts val="800"/>
                        </a:spcAft>
                        <a:buNone/>
                      </a:pPr>
                      <a:r>
                        <a:rPr lang="en-US" sz="1000" kern="100" dirty="0">
                          <a:effectLst/>
                        </a:rPr>
                        <a:t>AGILE PROJECT PLAN TEMPLATE</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1768356"/>
                  </a:ext>
                </a:extLst>
              </a:tr>
              <a:tr h="441704">
                <a:tc>
                  <a:txBody>
                    <a:bodyPr/>
                    <a:lstStyle/>
                    <a:p>
                      <a:pPr>
                        <a:lnSpc>
                          <a:spcPct val="107000"/>
                        </a:lnSpc>
                        <a:spcAft>
                          <a:spcPts val="800"/>
                        </a:spcAft>
                        <a:buNone/>
                      </a:pPr>
                      <a:r>
                        <a:rPr lang="en-US" sz="1000" kern="100" dirty="0">
                          <a:effectLst/>
                        </a:rPr>
                        <a:t>Campus Recruitment System</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START</a:t>
                      </a:r>
                      <a:br>
                        <a:rPr lang="en-US" sz="1000" kern="100">
                          <a:effectLst/>
                        </a:rPr>
                      </a:br>
                      <a:r>
                        <a:rPr lang="en-US" sz="1000" kern="100">
                          <a:effectLst/>
                        </a:rPr>
                        <a:t>DATE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END</a:t>
                      </a:r>
                      <a:br>
                        <a:rPr lang="en-US" sz="1000" kern="100">
                          <a:effectLst/>
                        </a:rPr>
                      </a:br>
                      <a:r>
                        <a:rPr lang="en-US" sz="1000" kern="100">
                          <a:effectLst/>
                        </a:rPr>
                        <a:t>DATE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indent="114935">
                        <a:lnSpc>
                          <a:spcPct val="107000"/>
                        </a:lnSpc>
                        <a:spcAft>
                          <a:spcPts val="800"/>
                        </a:spcAft>
                        <a:buNone/>
                      </a:pPr>
                      <a:r>
                        <a:rPr lang="en-US" sz="1000" kern="100">
                          <a:effectLst/>
                        </a:rPr>
                        <a:t>OVERALL</a:t>
                      </a:r>
                      <a:br>
                        <a:rPr lang="en-US" sz="1000" kern="100">
                          <a:effectLst/>
                        </a:rPr>
                      </a:br>
                      <a:r>
                        <a:rPr lang="en-US" sz="1000" kern="100">
                          <a:effectLst/>
                        </a:rPr>
                        <a:t>PROGRESS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364486919"/>
                  </a:ext>
                </a:extLst>
              </a:tr>
              <a:tr h="218119">
                <a:tc>
                  <a:txBody>
                    <a:bodyPr/>
                    <a:lstStyle/>
                    <a:p>
                      <a:pPr>
                        <a:lnSpc>
                          <a:spcPct val="107000"/>
                        </a:lnSpc>
                        <a:spcAft>
                          <a:spcPts val="800"/>
                        </a:spcAft>
                        <a:buNone/>
                      </a:pPr>
                      <a:r>
                        <a:rPr lang="en-US" sz="1000" kern="100" dirty="0">
                          <a:effectLst/>
                        </a:rPr>
                        <a:t> Simun Saiyed</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US" sz="1000" kern="100">
                          <a:effectLst/>
                        </a:rPr>
                        <a:t>! Jan 2025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3612873097"/>
                  </a:ext>
                </a:extLst>
              </a:tr>
              <a:tr h="153346">
                <a:tc>
                  <a:txBody>
                    <a:bodyPr/>
                    <a:lstStyle/>
                    <a:p>
                      <a:pPr>
                        <a:lnSpc>
                          <a:spcPct val="107000"/>
                        </a:lnSpc>
                        <a:spcAft>
                          <a:spcPts val="800"/>
                        </a:spcAft>
                        <a:buNone/>
                      </a:pPr>
                      <a:r>
                        <a:rPr lang="en-US" sz="1000" kern="100" dirty="0">
                          <a:effectLst/>
                        </a:rPr>
                        <a:t>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426744155"/>
                  </a:ext>
                </a:extLst>
              </a:tr>
              <a:tr h="553494">
                <a:tc>
                  <a:txBody>
                    <a:bodyPr/>
                    <a:lstStyle/>
                    <a:p>
                      <a:pPr>
                        <a:lnSpc>
                          <a:spcPct val="107000"/>
                        </a:lnSpc>
                        <a:spcAft>
                          <a:spcPts val="800"/>
                        </a:spcAft>
                        <a:buNone/>
                      </a:pPr>
                      <a:r>
                        <a:rPr lang="en-US" sz="1000" kern="100">
                          <a:effectLst/>
                        </a:rPr>
                        <a:t>TASK NAME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dirty="0">
                          <a:effectLst/>
                        </a:rPr>
                        <a:t>RESPONSIBLE</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r">
                        <a:lnSpc>
                          <a:spcPct val="107000"/>
                        </a:lnSpc>
                        <a:spcAft>
                          <a:spcPts val="800"/>
                        </a:spcAft>
                        <a:buNone/>
                      </a:pPr>
                      <a:r>
                        <a:rPr lang="en-US" sz="1000" kern="100">
                          <a:effectLst/>
                        </a:rPr>
                        <a:t>STORY POINTS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START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FINISH</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indent="57150" algn="ctr">
                        <a:lnSpc>
                          <a:spcPct val="107000"/>
                        </a:lnSpc>
                        <a:spcAft>
                          <a:spcPts val="800"/>
                        </a:spcAft>
                        <a:buNone/>
                      </a:pPr>
                      <a:r>
                        <a:rPr lang="en-US" sz="1000" kern="100">
                          <a:effectLst/>
                        </a:rPr>
                        <a:t>DURATION</a:t>
                      </a:r>
                      <a:br>
                        <a:rPr lang="en-US" sz="1000" kern="100">
                          <a:effectLst/>
                        </a:rPr>
                      </a:br>
                      <a:r>
                        <a:rPr lang="en-US" sz="1000" kern="100">
                          <a:effectLst/>
                        </a:rPr>
                        <a:t>in days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indent="229235">
                        <a:lnSpc>
                          <a:spcPct val="107000"/>
                        </a:lnSpc>
                        <a:spcAft>
                          <a:spcPts val="800"/>
                        </a:spcAft>
                        <a:buNone/>
                      </a:pPr>
                      <a:r>
                        <a:rPr lang="en-US" sz="1000" kern="100">
                          <a:effectLst/>
                        </a:rPr>
                        <a:t>STATUS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COMMENTS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3522213655"/>
                  </a:ext>
                </a:extLst>
              </a:tr>
              <a:tr h="153346">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4247758543"/>
                  </a:ext>
                </a:extLst>
              </a:tr>
              <a:tr h="329911">
                <a:tc>
                  <a:txBody>
                    <a:bodyPr/>
                    <a:lstStyle/>
                    <a:p>
                      <a:pPr>
                        <a:lnSpc>
                          <a:spcPct val="107000"/>
                        </a:lnSpc>
                        <a:spcAft>
                          <a:spcPts val="800"/>
                        </a:spcAft>
                        <a:buNone/>
                      </a:pPr>
                      <a:r>
                        <a:rPr lang="en-US" sz="1000" kern="100">
                          <a:effectLst/>
                        </a:rPr>
                        <a:t>SPRINT 1</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01-Jan-25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19‐Jan‐25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19</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Completed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899422825"/>
                  </a:ext>
                </a:extLst>
              </a:tr>
              <a:tr h="329911">
                <a:tc>
                  <a:txBody>
                    <a:bodyPr/>
                    <a:lstStyle/>
                    <a:p>
                      <a:pPr>
                        <a:lnSpc>
                          <a:spcPct val="107000"/>
                        </a:lnSpc>
                        <a:spcAft>
                          <a:spcPts val="800"/>
                        </a:spcAft>
                        <a:buNone/>
                      </a:pPr>
                      <a:r>
                        <a:rPr lang="en-US" sz="1000" kern="100">
                          <a:effectLst/>
                        </a:rPr>
                        <a:t>Gather Information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All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dirty="0">
                          <a:effectLst/>
                        </a:rPr>
                        <a:t>0</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01-Jan-25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4-Jan-25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Initial data gathering</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722887408"/>
                  </a:ext>
                </a:extLst>
              </a:tr>
              <a:tr h="329911">
                <a:tc>
                  <a:txBody>
                    <a:bodyPr/>
                    <a:lstStyle/>
                    <a:p>
                      <a:pPr>
                        <a:lnSpc>
                          <a:spcPct val="107000"/>
                        </a:lnSpc>
                        <a:spcAft>
                          <a:spcPts val="800"/>
                        </a:spcAft>
                        <a:buNone/>
                      </a:pPr>
                      <a:r>
                        <a:rPr lang="en-US" sz="1000" kern="100">
                          <a:effectLst/>
                        </a:rPr>
                        <a:t>Identify Stackholders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All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dirty="0">
                          <a:effectLst/>
                        </a:rPr>
                        <a:t>0</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5-Jan-25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7-Jan-25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Identifying users &amp; role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3747822116"/>
                  </a:ext>
                </a:extLst>
              </a:tr>
              <a:tr h="441704">
                <a:tc>
                  <a:txBody>
                    <a:bodyPr/>
                    <a:lstStyle/>
                    <a:p>
                      <a:pPr>
                        <a:lnSpc>
                          <a:spcPct val="107000"/>
                        </a:lnSpc>
                        <a:spcAft>
                          <a:spcPts val="800"/>
                        </a:spcAft>
                        <a:buNone/>
                      </a:pPr>
                      <a:r>
                        <a:rPr lang="en-US" sz="1000" kern="100">
                          <a:effectLst/>
                        </a:rPr>
                        <a:t>Define System Architecture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All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dirty="0">
                          <a:effectLst/>
                        </a:rPr>
                        <a:t>8-Jan-25</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11-Jan-25</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Defining architecture for scalability</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298017472"/>
                  </a:ext>
                </a:extLst>
              </a:tr>
              <a:tr h="329911">
                <a:tc>
                  <a:txBody>
                    <a:bodyPr/>
                    <a:lstStyle/>
                    <a:p>
                      <a:pPr>
                        <a:lnSpc>
                          <a:spcPct val="107000"/>
                        </a:lnSpc>
                        <a:spcAft>
                          <a:spcPts val="800"/>
                        </a:spcAft>
                        <a:buNone/>
                      </a:pPr>
                      <a:r>
                        <a:rPr lang="en-US" sz="1000" kern="100">
                          <a:effectLst/>
                        </a:rPr>
                        <a:t>Design Database Schema</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All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12-Jan-25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15-Jan-25</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Designing database relations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2335372454"/>
                  </a:ext>
                </a:extLst>
              </a:tr>
              <a:tr h="329911">
                <a:tc>
                  <a:txBody>
                    <a:bodyPr/>
                    <a:lstStyle/>
                    <a:p>
                      <a:pPr>
                        <a:lnSpc>
                          <a:spcPct val="107000"/>
                        </a:lnSpc>
                        <a:spcAft>
                          <a:spcPts val="800"/>
                        </a:spcAft>
                        <a:buNone/>
                      </a:pPr>
                      <a:r>
                        <a:rPr lang="en-US" sz="1000" kern="100">
                          <a:effectLst/>
                        </a:rPr>
                        <a:t>Create UI/UX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All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16-Jan-25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19-Jan-25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4</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Creating UI mockups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913400236"/>
                  </a:ext>
                </a:extLst>
              </a:tr>
              <a:tr h="153346">
                <a:tc>
                  <a:txBody>
                    <a:bodyPr/>
                    <a:lstStyle/>
                    <a:p>
                      <a:pP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4037806259"/>
                  </a:ext>
                </a:extLst>
              </a:tr>
              <a:tr h="329911">
                <a:tc>
                  <a:txBody>
                    <a:bodyPr/>
                    <a:lstStyle/>
                    <a:p>
                      <a:pPr>
                        <a:lnSpc>
                          <a:spcPct val="107000"/>
                        </a:lnSpc>
                        <a:spcAft>
                          <a:spcPts val="800"/>
                        </a:spcAft>
                        <a:buNone/>
                      </a:pPr>
                      <a:r>
                        <a:rPr lang="en-US" sz="1000" kern="100">
                          <a:effectLst/>
                        </a:rPr>
                        <a:t>SPRINT 2</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20-Jan-25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06-Feb-25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17</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Admin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318280182"/>
                  </a:ext>
                </a:extLst>
              </a:tr>
              <a:tr h="329911">
                <a:tc>
                  <a:txBody>
                    <a:bodyPr/>
                    <a:lstStyle/>
                    <a:p>
                      <a:pPr>
                        <a:lnSpc>
                          <a:spcPct val="107000"/>
                        </a:lnSpc>
                        <a:spcAft>
                          <a:spcPts val="800"/>
                        </a:spcAft>
                        <a:buNone/>
                      </a:pPr>
                      <a:r>
                        <a:rPr lang="en-US" sz="1000" kern="100">
                          <a:effectLst/>
                        </a:rPr>
                        <a:t>Develop Admin Dashboard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Ankit khavadiya</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1</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20-Jan-25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22-Jan-25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Completed</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Counted data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696996450"/>
                  </a:ext>
                </a:extLst>
              </a:tr>
              <a:tr h="329911">
                <a:tc>
                  <a:txBody>
                    <a:bodyPr/>
                    <a:lstStyle/>
                    <a:p>
                      <a:pPr>
                        <a:lnSpc>
                          <a:spcPct val="107000"/>
                        </a:lnSpc>
                        <a:spcAft>
                          <a:spcPts val="800"/>
                        </a:spcAft>
                        <a:buNone/>
                      </a:pPr>
                      <a:r>
                        <a:rPr lang="en-US" sz="1000" kern="100">
                          <a:effectLst/>
                        </a:rPr>
                        <a:t>Supplier Management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Amit Chudesara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23-Jan-25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26-Jan-25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Completed</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Add, Approve/Reject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3616622626"/>
                  </a:ext>
                </a:extLst>
              </a:tr>
              <a:tr h="329911">
                <a:tc>
                  <a:txBody>
                    <a:bodyPr/>
                    <a:lstStyle/>
                    <a:p>
                      <a:pPr>
                        <a:lnSpc>
                          <a:spcPct val="107000"/>
                        </a:lnSpc>
                        <a:spcAft>
                          <a:spcPts val="800"/>
                        </a:spcAft>
                        <a:buNone/>
                      </a:pPr>
                      <a:r>
                        <a:rPr lang="en-US" sz="1000" kern="100">
                          <a:effectLst/>
                        </a:rPr>
                        <a:t>Student Management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Saiyed Simun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27-Jan-25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30-Jan-25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Add/Delete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3802907574"/>
                  </a:ext>
                </a:extLst>
              </a:tr>
              <a:tr h="329911">
                <a:tc>
                  <a:txBody>
                    <a:bodyPr/>
                    <a:lstStyle/>
                    <a:p>
                      <a:pPr>
                        <a:lnSpc>
                          <a:spcPct val="107000"/>
                        </a:lnSpc>
                        <a:spcAft>
                          <a:spcPts val="800"/>
                        </a:spcAft>
                        <a:buNone/>
                      </a:pPr>
                      <a:r>
                        <a:rPr lang="en-US" sz="1000" kern="100">
                          <a:effectLst/>
                        </a:rPr>
                        <a:t>Farmer</a:t>
                      </a:r>
                      <a:br>
                        <a:rPr lang="en-US" sz="1000" kern="100">
                          <a:effectLst/>
                        </a:rPr>
                      </a:br>
                      <a:r>
                        <a:rPr lang="en-US" sz="1000" kern="100">
                          <a:effectLst/>
                        </a:rPr>
                        <a:t>Management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 Ankit Khavadiya</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1</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01-Feb-25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03-Feb-25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Add/View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2876234149"/>
                  </a:ext>
                </a:extLst>
              </a:tr>
              <a:tr h="407309">
                <a:tc>
                  <a:txBody>
                    <a:bodyPr/>
                    <a:lstStyle/>
                    <a:p>
                      <a:pPr>
                        <a:lnSpc>
                          <a:spcPct val="107000"/>
                        </a:lnSpc>
                        <a:spcAft>
                          <a:spcPts val="800"/>
                        </a:spcAft>
                        <a:buNone/>
                      </a:pPr>
                      <a:r>
                        <a:rPr lang="en-US" sz="1000" kern="100">
                          <a:effectLst/>
                        </a:rPr>
                        <a:t>Approve/Reject Job</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tc>
                <a:tc>
                  <a:txBody>
                    <a:bodyPr/>
                    <a:lstStyle/>
                    <a:p>
                      <a:pPr algn="ctr">
                        <a:lnSpc>
                          <a:spcPct val="107000"/>
                        </a:lnSpc>
                        <a:spcAft>
                          <a:spcPts val="800"/>
                        </a:spcAft>
                        <a:buNone/>
                      </a:pPr>
                      <a:r>
                        <a:rPr lang="en-US" sz="1000" kern="100">
                          <a:effectLst/>
                        </a:rPr>
                        <a:t> Amit </a:t>
                      </a:r>
                      <a:endParaRPr lang="en-IN" sz="1000" kern="100">
                        <a:effectLst/>
                      </a:endParaRPr>
                    </a:p>
                    <a:p>
                      <a:pPr algn="ctr">
                        <a:lnSpc>
                          <a:spcPct val="107000"/>
                        </a:lnSpc>
                        <a:spcAft>
                          <a:spcPts val="800"/>
                        </a:spcAft>
                        <a:buNone/>
                      </a:pPr>
                      <a:r>
                        <a:rPr lang="en-US" sz="1000" kern="100">
                          <a:effectLst/>
                        </a:rPr>
                        <a:t>Chudesara</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2</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04-Feb-25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06-Feb-25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Completed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dirty="0">
                          <a:effectLst/>
                        </a:rPr>
                        <a:t>Add/View/Delete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dirty="0">
                          <a:effectLst/>
                        </a:rPr>
                        <a:t>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893300647"/>
                  </a:ext>
                </a:extLst>
              </a:tr>
              <a:tr h="153346">
                <a:tc>
                  <a:txBody>
                    <a:bodyPr/>
                    <a:lstStyle/>
                    <a:p>
                      <a:pPr>
                        <a:lnSpc>
                          <a:spcPct val="107000"/>
                        </a:lnSpc>
                      </a:pPr>
                      <a:endParaRPr lang="en-IN" sz="1000">
                        <a:effectLst/>
                        <a:latin typeface="Calibri" panose="020F0502020204030204" pitchFamily="34" charset="0"/>
                        <a:cs typeface="Shruti" panose="020B0502040204020203" pitchFamily="34" charset="0"/>
                      </a:endParaRPr>
                    </a:p>
                  </a:txBody>
                  <a:tcPr marL="33131" marR="33131" marT="0" marB="0"/>
                </a:tc>
                <a:tc>
                  <a:txBody>
                    <a:bodyPr/>
                    <a:lstStyle/>
                    <a:p>
                      <a:pPr>
                        <a:lnSpc>
                          <a:spcPct val="107000"/>
                        </a:lnSpc>
                      </a:pPr>
                      <a:endParaRPr lang="en-IN" sz="1000">
                        <a:effectLst/>
                        <a:latin typeface="Calibri" panose="020F0502020204030204" pitchFamily="34" charset="0"/>
                        <a:cs typeface="Shruti" panose="020B0502040204020203" pitchFamily="34" charset="0"/>
                      </a:endParaRPr>
                    </a:p>
                  </a:txBody>
                  <a:tcPr marL="33131" marR="33131" marT="0" marB="0"/>
                </a:tc>
                <a:tc>
                  <a:txBody>
                    <a:bodyPr/>
                    <a:lstStyle/>
                    <a:p>
                      <a:pPr>
                        <a:lnSpc>
                          <a:spcPct val="107000"/>
                        </a:lnSpc>
                      </a:pPr>
                      <a:endParaRPr lang="en-IN" sz="1000">
                        <a:effectLst/>
                        <a:latin typeface="Calibri" panose="020F0502020204030204" pitchFamily="34" charset="0"/>
                        <a:cs typeface="Shruti" panose="020B0502040204020203" pitchFamily="34" charset="0"/>
                      </a:endParaRPr>
                    </a:p>
                  </a:txBody>
                  <a:tcPr marL="33131" marR="33131" marT="0" marB="0" anchor="ctr"/>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pPr>
                      <a:endParaRPr lang="en-IN" sz="1000">
                        <a:effectLst/>
                        <a:latin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pPr>
                      <a:endParaRPr lang="en-IN" sz="1000">
                        <a:effectLst/>
                        <a:latin typeface="Calibri" panose="020F0502020204030204" pitchFamily="34" charset="0"/>
                        <a:cs typeface="Shruti" panose="020B0502040204020203" pitchFamily="34" charset="0"/>
                      </a:endParaRPr>
                    </a:p>
                  </a:txBody>
                  <a:tcPr marL="33131" marR="33131" marT="0" marB="0" anchor="b"/>
                </a:tc>
                <a:tc>
                  <a:txBody>
                    <a:bodyPr/>
                    <a:lstStyle/>
                    <a:p>
                      <a:pPr algn="ctr">
                        <a:lnSpc>
                          <a:spcPct val="107000"/>
                        </a:lnSpc>
                        <a:spcAft>
                          <a:spcPts val="800"/>
                        </a:spcAft>
                        <a:buNone/>
                      </a:pPr>
                      <a:r>
                        <a:rPr lang="en-US" sz="1000" kern="100">
                          <a:effectLst/>
                        </a:rPr>
                        <a:t> </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3131" marR="33131" marT="0" marB="0" anchor="b"/>
                </a:tc>
                <a:tc>
                  <a:txBody>
                    <a:bodyPr/>
                    <a:lstStyle/>
                    <a:p>
                      <a:pPr>
                        <a:lnSpc>
                          <a:spcPct val="107000"/>
                        </a:lnSpc>
                        <a:spcAft>
                          <a:spcPts val="800"/>
                        </a:spcAft>
                        <a:buNone/>
                      </a:pPr>
                      <a:r>
                        <a:rPr lang="en-IN" sz="1000" kern="100" dirty="0">
                          <a:effectLst/>
                        </a:rPr>
                        <a:t>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nchor="ctr"/>
                </a:tc>
                <a:extLst>
                  <a:ext uri="{0D108BD9-81ED-4DB2-BD59-A6C34878D82A}">
                    <a16:rowId xmlns:a16="http://schemas.microsoft.com/office/drawing/2014/main" val="1201893304"/>
                  </a:ext>
                </a:extLst>
              </a:tr>
            </a:tbl>
          </a:graphicData>
        </a:graphic>
      </p:graphicFrame>
    </p:spTree>
    <p:extLst>
      <p:ext uri="{BB962C8B-B14F-4D97-AF65-F5344CB8AC3E}">
        <p14:creationId xmlns:p14="http://schemas.microsoft.com/office/powerpoint/2010/main" val="17625735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89929-CA4B-EE72-2857-12600A7A4C75}"/>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E05D3F0-71F0-2BE3-C032-6FACEF58A0B5}"/>
              </a:ext>
            </a:extLst>
          </p:cNvPr>
          <p:cNvGraphicFramePr>
            <a:graphicFrameLocks noGrp="1"/>
          </p:cNvGraphicFramePr>
          <p:nvPr>
            <p:extLst>
              <p:ext uri="{D42A27DB-BD31-4B8C-83A1-F6EECF244321}">
                <p14:modId xmlns:p14="http://schemas.microsoft.com/office/powerpoint/2010/main" val="2905670452"/>
              </p:ext>
            </p:extLst>
          </p:nvPr>
        </p:nvGraphicFramePr>
        <p:xfrm>
          <a:off x="1687398" y="575035"/>
          <a:ext cx="10286889" cy="5982523"/>
        </p:xfrm>
        <a:graphic>
          <a:graphicData uri="http://schemas.openxmlformats.org/drawingml/2006/table">
            <a:tbl>
              <a:tblPr firstRow="1" firstCol="1" bandRow="1">
                <a:tableStyleId>{5C22544A-7EE6-4342-B048-85BDC9FD1C3A}</a:tableStyleId>
              </a:tblPr>
              <a:tblGrid>
                <a:gridCol w="1167180">
                  <a:extLst>
                    <a:ext uri="{9D8B030D-6E8A-4147-A177-3AD203B41FA5}">
                      <a16:colId xmlns:a16="http://schemas.microsoft.com/office/drawing/2014/main" val="1501635287"/>
                    </a:ext>
                  </a:extLst>
                </a:gridCol>
                <a:gridCol w="1548174">
                  <a:extLst>
                    <a:ext uri="{9D8B030D-6E8A-4147-A177-3AD203B41FA5}">
                      <a16:colId xmlns:a16="http://schemas.microsoft.com/office/drawing/2014/main" val="1835289922"/>
                    </a:ext>
                  </a:extLst>
                </a:gridCol>
                <a:gridCol w="1285104">
                  <a:extLst>
                    <a:ext uri="{9D8B030D-6E8A-4147-A177-3AD203B41FA5}">
                      <a16:colId xmlns:a16="http://schemas.microsoft.com/office/drawing/2014/main" val="2769159687"/>
                    </a:ext>
                  </a:extLst>
                </a:gridCol>
                <a:gridCol w="857745">
                  <a:extLst>
                    <a:ext uri="{9D8B030D-6E8A-4147-A177-3AD203B41FA5}">
                      <a16:colId xmlns:a16="http://schemas.microsoft.com/office/drawing/2014/main" val="2813078936"/>
                    </a:ext>
                  </a:extLst>
                </a:gridCol>
                <a:gridCol w="906124">
                  <a:extLst>
                    <a:ext uri="{9D8B030D-6E8A-4147-A177-3AD203B41FA5}">
                      <a16:colId xmlns:a16="http://schemas.microsoft.com/office/drawing/2014/main" val="1311648886"/>
                    </a:ext>
                  </a:extLst>
                </a:gridCol>
                <a:gridCol w="1128878">
                  <a:extLst>
                    <a:ext uri="{9D8B030D-6E8A-4147-A177-3AD203B41FA5}">
                      <a16:colId xmlns:a16="http://schemas.microsoft.com/office/drawing/2014/main" val="1830502366"/>
                    </a:ext>
                  </a:extLst>
                </a:gridCol>
                <a:gridCol w="952489">
                  <a:extLst>
                    <a:ext uri="{9D8B030D-6E8A-4147-A177-3AD203B41FA5}">
                      <a16:colId xmlns:a16="http://schemas.microsoft.com/office/drawing/2014/main" val="1948392631"/>
                    </a:ext>
                  </a:extLst>
                </a:gridCol>
                <a:gridCol w="1044212">
                  <a:extLst>
                    <a:ext uri="{9D8B030D-6E8A-4147-A177-3AD203B41FA5}">
                      <a16:colId xmlns:a16="http://schemas.microsoft.com/office/drawing/2014/main" val="2513316760"/>
                    </a:ext>
                  </a:extLst>
                </a:gridCol>
                <a:gridCol w="1396983">
                  <a:extLst>
                    <a:ext uri="{9D8B030D-6E8A-4147-A177-3AD203B41FA5}">
                      <a16:colId xmlns:a16="http://schemas.microsoft.com/office/drawing/2014/main" val="2712521894"/>
                    </a:ext>
                  </a:extLst>
                </a:gridCol>
              </a:tblGrid>
              <a:tr h="366375">
                <a:tc>
                  <a:txBody>
                    <a:bodyPr/>
                    <a:lstStyle/>
                    <a:p>
                      <a:pP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SPRINT 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07-Feb-25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22-Feb-25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16</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Supplier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4182407454"/>
                  </a:ext>
                </a:extLst>
              </a:tr>
              <a:tr h="366375">
                <a:tc>
                  <a:txBody>
                    <a:bodyPr/>
                    <a:lstStyle/>
                    <a:p>
                      <a:pPr>
                        <a:lnSpc>
                          <a:spcPct val="107000"/>
                        </a:lnSpc>
                        <a:spcAft>
                          <a:spcPts val="800"/>
                        </a:spcAft>
                        <a:buNone/>
                      </a:pPr>
                      <a:r>
                        <a:rPr lang="en-US" sz="1050" kern="100">
                          <a:effectLst/>
                        </a:rPr>
                        <a:t>No</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 Profile Management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Ankit Khavadiya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1</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07-Feb-25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09-Feb-25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Counted data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3580929461"/>
                  </a:ext>
                </a:extLst>
              </a:tr>
              <a:tr h="366375">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Product management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Amit Chudesara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10-Feb-25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12-Feb-25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Add/Delete/Edit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3430086701"/>
                  </a:ext>
                </a:extLst>
              </a:tr>
              <a:tr h="366375">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Order Management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 Simun Saiyed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4</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13-Feb-25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15- Feb -25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Date/ time , location</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85624110"/>
                  </a:ext>
                </a:extLst>
              </a:tr>
              <a:tr h="366375">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Analytics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Ankit Khavadiya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16-Feb-25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18- Feb -25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Round wise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1882852843"/>
                  </a:ext>
                </a:extLst>
              </a:tr>
              <a:tr h="469886">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Massages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      Amit Chudesara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19-Feb-25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20- Feb -25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Excel file</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2205343995"/>
                  </a:ext>
                </a:extLst>
              </a:tr>
              <a:tr h="366375">
                <a:tc>
                  <a:txBody>
                    <a:bodyPr/>
                    <a:lstStyle/>
                    <a:p>
                      <a:pPr>
                        <a:lnSpc>
                          <a:spcPct val="107000"/>
                        </a:lnSpc>
                        <a:spcAft>
                          <a:spcPts val="800"/>
                        </a:spcAft>
                        <a:buNone/>
                      </a:pPr>
                      <a:r>
                        <a:rPr lang="en-US" sz="1050" kern="100">
                          <a:effectLst/>
                        </a:rPr>
                        <a:t>No</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Revenue</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Simun Saiyed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21-Feb-25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22-Feb-25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status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2576470001"/>
                  </a:ext>
                </a:extLst>
              </a:tr>
              <a:tr h="170294">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tc>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tc>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tc>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2421415901"/>
                  </a:ext>
                </a:extLst>
              </a:tr>
              <a:tr h="366375">
                <a:tc>
                  <a:txBody>
                    <a:bodyPr/>
                    <a:lstStyle/>
                    <a:p>
                      <a:pP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SPRINT 4</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pPr>
                      <a:endParaRPr lang="en-IN" sz="1050">
                        <a:effectLst/>
                        <a:latin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23-Feb-25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12-Mar-25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19</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Farmer</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3413738664"/>
                  </a:ext>
                </a:extLst>
              </a:tr>
              <a:tr h="738821">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Farmer Login/Register/Home Page</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Amit  Chudesara , Ankit Khavadiya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4</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23-Feb-25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26-Feb-25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154523908"/>
                  </a:ext>
                </a:extLst>
              </a:tr>
              <a:tr h="366375">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View Product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Simun Saiyed</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27-Feb-25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 Role/company</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3446698537"/>
                  </a:ext>
                </a:extLst>
              </a:tr>
              <a:tr h="469886">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Add to cart</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nSpc>
                          <a:spcPct val="107000"/>
                        </a:lnSpc>
                        <a:spcAft>
                          <a:spcPts val="800"/>
                        </a:spcAft>
                        <a:buNone/>
                      </a:pPr>
                      <a:r>
                        <a:rPr lang="en-US" sz="1050" kern="100">
                          <a:effectLst/>
                        </a:rPr>
                        <a:t>     Ankit Khavadiya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02-Mar-25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04-Mar-25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Round wise</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3787488468"/>
                  </a:ext>
                </a:extLst>
              </a:tr>
              <a:tr h="469886">
                <a:tc>
                  <a:txBody>
                    <a:bodyPr/>
                    <a:lstStyle/>
                    <a:p>
                      <a:pPr>
                        <a:lnSpc>
                          <a:spcPct val="107000"/>
                        </a:lnSpc>
                        <a:spcAft>
                          <a:spcPts val="800"/>
                        </a:spcAft>
                        <a:buNone/>
                      </a:pPr>
                      <a:r>
                        <a:rPr lang="en-US" sz="1050" kern="100">
                          <a:effectLst/>
                        </a:rPr>
                        <a:t>No</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Apply For Supplier</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Saiyed Simun</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05-Mar-25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06-Mar-25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Schedule interview</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3034139270"/>
                  </a:ext>
                </a:extLst>
              </a:tr>
              <a:tr h="366375">
                <a:tc>
                  <a:txBody>
                    <a:bodyPr/>
                    <a:lstStyle/>
                    <a:p>
                      <a:pPr>
                        <a:lnSpc>
                          <a:spcPct val="107000"/>
                        </a:lnSpc>
                        <a:spcAft>
                          <a:spcPts val="800"/>
                        </a:spcAft>
                        <a:buNone/>
                      </a:pPr>
                      <a:r>
                        <a:rPr lang="en-US" sz="1050" kern="100">
                          <a:effectLst/>
                        </a:rPr>
                        <a:t>yes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View Notification</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Amit Chudesara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07-Mar-25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09-Mar-25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Completed </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About job/interview</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2606520839"/>
                  </a:ext>
                </a:extLst>
              </a:tr>
              <a:tr h="366375">
                <a:tc>
                  <a:txBody>
                    <a:bodyPr/>
                    <a:lstStyle/>
                    <a:p>
                      <a:pPr>
                        <a:lnSpc>
                          <a:spcPct val="107000"/>
                        </a:lnSpc>
                        <a:spcAft>
                          <a:spcPts val="800"/>
                        </a:spcAft>
                        <a:buNone/>
                      </a:pPr>
                      <a:r>
                        <a:rPr lang="en-US" sz="1050" kern="100">
                          <a:effectLst/>
                        </a:rPr>
                        <a:t>No</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nSpc>
                          <a:spcPct val="107000"/>
                        </a:lnSpc>
                        <a:spcAft>
                          <a:spcPts val="800"/>
                        </a:spcAft>
                        <a:buNone/>
                      </a:pPr>
                      <a:r>
                        <a:rPr lang="en-US" sz="1050" kern="100">
                          <a:effectLst/>
                        </a:rPr>
                        <a:t>About us/Feedback</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tc>
                <a:tc>
                  <a:txBody>
                    <a:bodyPr/>
                    <a:lstStyle/>
                    <a:p>
                      <a:pPr algn="ctr">
                        <a:lnSpc>
                          <a:spcPct val="107000"/>
                        </a:lnSpc>
                        <a:spcAft>
                          <a:spcPts val="800"/>
                        </a:spcAft>
                        <a:buNone/>
                      </a:pPr>
                      <a:r>
                        <a:rPr lang="en-US" sz="1050" kern="100">
                          <a:effectLst/>
                        </a:rPr>
                        <a:t>Ankit Khavadiya</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0</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ctr"/>
                </a:tc>
                <a:tc>
                  <a:txBody>
                    <a:bodyPr/>
                    <a:lstStyle/>
                    <a:p>
                      <a:pPr algn="ctr">
                        <a:lnSpc>
                          <a:spcPct val="107000"/>
                        </a:lnSpc>
                        <a:spcAft>
                          <a:spcPts val="800"/>
                        </a:spcAft>
                        <a:buNone/>
                      </a:pPr>
                      <a:r>
                        <a:rPr lang="en-US" sz="1050" kern="100">
                          <a:effectLst/>
                        </a:rPr>
                        <a:t>10-Mar-25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12-Mar-25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3</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a:effectLst/>
                        </a:rPr>
                        <a:t>Pending</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tc>
                  <a:txBody>
                    <a:bodyPr/>
                    <a:lstStyle/>
                    <a:p>
                      <a:pPr algn="ctr">
                        <a:lnSpc>
                          <a:spcPct val="107000"/>
                        </a:lnSpc>
                        <a:spcAft>
                          <a:spcPts val="800"/>
                        </a:spcAft>
                        <a:buNone/>
                      </a:pPr>
                      <a:r>
                        <a:rPr lang="en-US" sz="1050" kern="100" dirty="0">
                          <a:effectLst/>
                        </a:rPr>
                        <a:t>Feedback/review</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9752" marR="39752" marT="0" marB="0" anchor="b"/>
                </a:tc>
                <a:extLst>
                  <a:ext uri="{0D108BD9-81ED-4DB2-BD59-A6C34878D82A}">
                    <a16:rowId xmlns:a16="http://schemas.microsoft.com/office/drawing/2014/main" val="1543361145"/>
                  </a:ext>
                </a:extLst>
              </a:tr>
            </a:tbl>
          </a:graphicData>
        </a:graphic>
      </p:graphicFrame>
    </p:spTree>
    <p:extLst>
      <p:ext uri="{BB962C8B-B14F-4D97-AF65-F5344CB8AC3E}">
        <p14:creationId xmlns:p14="http://schemas.microsoft.com/office/powerpoint/2010/main" val="2427792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313E4-EF43-692D-663C-B8A7BF3C215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9EB74F4-1ECA-2F22-D618-60CA38DC14CB}"/>
              </a:ext>
            </a:extLst>
          </p:cNvPr>
          <p:cNvGraphicFramePr>
            <a:graphicFrameLocks noGrp="1"/>
          </p:cNvGraphicFramePr>
          <p:nvPr>
            <p:extLst>
              <p:ext uri="{D42A27DB-BD31-4B8C-83A1-F6EECF244321}">
                <p14:modId xmlns:p14="http://schemas.microsoft.com/office/powerpoint/2010/main" val="333710410"/>
              </p:ext>
            </p:extLst>
          </p:nvPr>
        </p:nvGraphicFramePr>
        <p:xfrm>
          <a:off x="1828800" y="870857"/>
          <a:ext cx="9153430" cy="5909110"/>
        </p:xfrm>
        <a:graphic>
          <a:graphicData uri="http://schemas.openxmlformats.org/drawingml/2006/table">
            <a:tbl>
              <a:tblPr firstRow="1" firstCol="1" bandRow="1">
                <a:tableStyleId>{5C22544A-7EE6-4342-B048-85BDC9FD1C3A}</a:tableStyleId>
              </a:tblPr>
              <a:tblGrid>
                <a:gridCol w="1830686">
                  <a:extLst>
                    <a:ext uri="{9D8B030D-6E8A-4147-A177-3AD203B41FA5}">
                      <a16:colId xmlns:a16="http://schemas.microsoft.com/office/drawing/2014/main" val="466387852"/>
                    </a:ext>
                  </a:extLst>
                </a:gridCol>
                <a:gridCol w="1830686">
                  <a:extLst>
                    <a:ext uri="{9D8B030D-6E8A-4147-A177-3AD203B41FA5}">
                      <a16:colId xmlns:a16="http://schemas.microsoft.com/office/drawing/2014/main" val="153658078"/>
                    </a:ext>
                  </a:extLst>
                </a:gridCol>
                <a:gridCol w="1830686">
                  <a:extLst>
                    <a:ext uri="{9D8B030D-6E8A-4147-A177-3AD203B41FA5}">
                      <a16:colId xmlns:a16="http://schemas.microsoft.com/office/drawing/2014/main" val="1428519158"/>
                    </a:ext>
                  </a:extLst>
                </a:gridCol>
                <a:gridCol w="1830686">
                  <a:extLst>
                    <a:ext uri="{9D8B030D-6E8A-4147-A177-3AD203B41FA5}">
                      <a16:colId xmlns:a16="http://schemas.microsoft.com/office/drawing/2014/main" val="3752743130"/>
                    </a:ext>
                  </a:extLst>
                </a:gridCol>
                <a:gridCol w="1830686">
                  <a:extLst>
                    <a:ext uri="{9D8B030D-6E8A-4147-A177-3AD203B41FA5}">
                      <a16:colId xmlns:a16="http://schemas.microsoft.com/office/drawing/2014/main" val="3597024898"/>
                    </a:ext>
                  </a:extLst>
                </a:gridCol>
              </a:tblGrid>
              <a:tr h="310229">
                <a:tc>
                  <a:txBody>
                    <a:bodyPr/>
                    <a:lstStyle/>
                    <a:p>
                      <a:pPr marL="457200">
                        <a:lnSpc>
                          <a:spcPct val="150000"/>
                        </a:lnSpc>
                        <a:buNone/>
                      </a:pPr>
                      <a:r>
                        <a:rPr lang="en-IN" sz="1050" kern="0" dirty="0">
                          <a:effectLst/>
                        </a:rPr>
                        <a:t>User Story ID</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Priority</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As a (User Type)</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I want to (Task)</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a:effectLst/>
                        </a:rPr>
                        <a:t>So that I can (Goal)</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2858877541"/>
                  </a:ext>
                </a:extLst>
              </a:tr>
              <a:tr h="524988">
                <a:tc>
                  <a:txBody>
                    <a:bodyPr/>
                    <a:lstStyle/>
                    <a:p>
                      <a:pPr marL="457200" algn="ctr">
                        <a:lnSpc>
                          <a:spcPct val="150000"/>
                        </a:lnSpc>
                        <a:buNone/>
                      </a:pPr>
                      <a:r>
                        <a:rPr lang="en-IN" sz="1050" kern="0" dirty="0">
                          <a:effectLst/>
                        </a:rPr>
                        <a:t>1</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High</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Farmer</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Register and log in to the system</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a:effectLst/>
                        </a:rPr>
                        <a:t>Access my farm data securely</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1958982572"/>
                  </a:ext>
                </a:extLst>
              </a:tr>
              <a:tr h="837346">
                <a:tc>
                  <a:txBody>
                    <a:bodyPr/>
                    <a:lstStyle/>
                    <a:p>
                      <a:pPr marL="457200" algn="ctr">
                        <a:lnSpc>
                          <a:spcPct val="150000"/>
                        </a:lnSpc>
                        <a:buNone/>
                      </a:pPr>
                      <a:r>
                        <a:rPr lang="en-IN" sz="1050" kern="0">
                          <a:effectLst/>
                        </a:rPr>
                        <a:t>2</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High</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Admin</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Manage user roles and permissions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a:effectLst/>
                        </a:rPr>
                        <a:t>Ensure secure and appropriate access to the system</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2732586858"/>
                  </a:ext>
                </a:extLst>
              </a:tr>
              <a:tr h="661645">
                <a:tc>
                  <a:txBody>
                    <a:bodyPr/>
                    <a:lstStyle/>
                    <a:p>
                      <a:pPr marL="457200" algn="ctr">
                        <a:lnSpc>
                          <a:spcPct val="150000"/>
                        </a:lnSpc>
                        <a:buNone/>
                      </a:pPr>
                      <a:r>
                        <a:rPr lang="en-IN" sz="1050" kern="0" dirty="0">
                          <a:effectLst/>
                        </a:rPr>
                        <a:t>3</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Medium</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Supplier</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Register my business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a:effectLst/>
                        </a:rPr>
                        <a:t>Offer agricultural products to farmers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574043049"/>
                  </a:ext>
                </a:extLst>
              </a:tr>
              <a:tr h="798301">
                <a:tc>
                  <a:txBody>
                    <a:bodyPr/>
                    <a:lstStyle/>
                    <a:p>
                      <a:pPr marL="457200" algn="ctr">
                        <a:lnSpc>
                          <a:spcPct val="150000"/>
                        </a:lnSpc>
                        <a:buNone/>
                      </a:pPr>
                      <a:r>
                        <a:rPr lang="en-US" sz="1050" kern="100">
                          <a:effectLst/>
                        </a:rPr>
                        <a:t>4</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High</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Farmer</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Add and update farm details</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a:effectLst/>
                        </a:rPr>
                        <a:t>Keep track of my farm’s crops and soil conditions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4206532153"/>
                  </a:ext>
                </a:extLst>
              </a:tr>
              <a:tr h="661645">
                <a:tc>
                  <a:txBody>
                    <a:bodyPr/>
                    <a:lstStyle/>
                    <a:p>
                      <a:pPr marL="457200" algn="ctr">
                        <a:lnSpc>
                          <a:spcPct val="150000"/>
                        </a:lnSpc>
                        <a:buNone/>
                      </a:pPr>
                      <a:r>
                        <a:rPr lang="en-IN" sz="1050" kern="0">
                          <a:effectLst/>
                        </a:rPr>
                        <a:t>5</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High</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Farmer</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Receive weather updates</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a:effectLst/>
                        </a:rPr>
                        <a:t>Plan my farming activities effectively</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4227874864"/>
                  </a:ext>
                </a:extLst>
              </a:tr>
              <a:tr h="700689">
                <a:tc>
                  <a:txBody>
                    <a:bodyPr/>
                    <a:lstStyle/>
                    <a:p>
                      <a:pPr marL="457200" algn="ctr">
                        <a:lnSpc>
                          <a:spcPct val="150000"/>
                        </a:lnSpc>
                        <a:buNone/>
                      </a:pPr>
                      <a:r>
                        <a:rPr lang="en-IN" sz="1050" kern="0">
                          <a:effectLst/>
                        </a:rPr>
                        <a:t>6</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Medium</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Supplier</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dirty="0">
                          <a:effectLst/>
                        </a:rPr>
                        <a:t>Manage inventory of seeds and fertilizers</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dirty="0">
                          <a:effectLst/>
                        </a:rPr>
                        <a:t>Keep track of available stock</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1791130822"/>
                  </a:ext>
                </a:extLst>
              </a:tr>
              <a:tr h="720212">
                <a:tc>
                  <a:txBody>
                    <a:bodyPr/>
                    <a:lstStyle/>
                    <a:p>
                      <a:pPr marL="457200" algn="ctr">
                        <a:lnSpc>
                          <a:spcPct val="150000"/>
                        </a:lnSpc>
                        <a:buNone/>
                      </a:pPr>
                      <a:r>
                        <a:rPr lang="en-IN" sz="1050" kern="0">
                          <a:effectLst/>
                        </a:rPr>
                        <a:t>7</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High</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Admin</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View reports and analytics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dirty="0">
                          <a:effectLst/>
                        </a:rPr>
                        <a:t>Monitor system usage and farm productivity</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1916367720"/>
                  </a:ext>
                </a:extLst>
              </a:tr>
              <a:tr h="629685">
                <a:tc>
                  <a:txBody>
                    <a:bodyPr/>
                    <a:lstStyle/>
                    <a:p>
                      <a:pPr marL="457200" algn="ctr">
                        <a:lnSpc>
                          <a:spcPct val="150000"/>
                        </a:lnSpc>
                        <a:buNone/>
                      </a:pPr>
                      <a:r>
                        <a:rPr lang="en-IN" sz="1050" kern="0">
                          <a:effectLst/>
                        </a:rPr>
                        <a:t>8</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Medium</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Farmer</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buNone/>
                      </a:pPr>
                      <a:r>
                        <a:rPr lang="en-IN" sz="1050" kern="0">
                          <a:effectLst/>
                        </a:rPr>
                        <a:t>Schedule irrigation reminders</a:t>
                      </a:r>
                      <a:endParaRPr lang="en-IN" sz="1050" kern="10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tc>
                  <a:txBody>
                    <a:bodyPr/>
                    <a:lstStyle/>
                    <a:p>
                      <a:pPr marL="457200">
                        <a:lnSpc>
                          <a:spcPct val="150000"/>
                        </a:lnSpc>
                        <a:spcAft>
                          <a:spcPts val="800"/>
                        </a:spcAft>
                        <a:buNone/>
                      </a:pPr>
                      <a:r>
                        <a:rPr lang="en-IN" sz="1050" kern="0" dirty="0">
                          <a:effectLst/>
                        </a:rPr>
                        <a:t>Ensure proper watering for my crops</a:t>
                      </a:r>
                      <a:endParaRPr lang="en-IN" sz="1050" kern="100" dirty="0">
                        <a:effectLst/>
                        <a:latin typeface="Calibri" panose="020F0502020204030204" pitchFamily="34" charset="0"/>
                        <a:ea typeface="Calibri" panose="020F0502020204030204" pitchFamily="34" charset="0"/>
                        <a:cs typeface="Shruti" panose="020B0502040204020203" pitchFamily="34" charset="0"/>
                      </a:endParaRPr>
                    </a:p>
                  </a:txBody>
                  <a:tcPr marL="30581" marR="30581" marT="0" marB="0" anchor="ctr"/>
                </a:tc>
                <a:extLst>
                  <a:ext uri="{0D108BD9-81ED-4DB2-BD59-A6C34878D82A}">
                    <a16:rowId xmlns:a16="http://schemas.microsoft.com/office/drawing/2014/main" val="3624191655"/>
                  </a:ext>
                </a:extLst>
              </a:tr>
            </a:tbl>
          </a:graphicData>
        </a:graphic>
      </p:graphicFrame>
      <p:sp>
        <p:nvSpPr>
          <p:cNvPr id="8" name="TextBox 7">
            <a:extLst>
              <a:ext uri="{FF2B5EF4-FFF2-40B4-BE49-F238E27FC236}">
                <a16:creationId xmlns:a16="http://schemas.microsoft.com/office/drawing/2014/main" id="{992E97C5-177D-32B3-C89E-9163EAEA5018}"/>
              </a:ext>
            </a:extLst>
          </p:cNvPr>
          <p:cNvSpPr txBox="1"/>
          <p:nvPr/>
        </p:nvSpPr>
        <p:spPr>
          <a:xfrm>
            <a:off x="1357752" y="177784"/>
            <a:ext cx="6094428" cy="463397"/>
          </a:xfrm>
          <a:prstGeom prst="rect">
            <a:avLst/>
          </a:prstGeom>
          <a:noFill/>
        </p:spPr>
        <p:txBody>
          <a:bodyPr wrap="square">
            <a:spAutoFit/>
          </a:bodyPr>
          <a:lstStyle/>
          <a:p>
            <a:pPr marL="457200">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Shruti" panose="020B0502040204020203" pitchFamily="34" charset="0"/>
              </a:rPr>
              <a:t>5.4. Agile User Story (Minimum 3 Tasks):</a:t>
            </a:r>
            <a:endParaRPr lang="en-IN" sz="1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3526617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17E64-AB7C-10BC-38C2-8FC3A25B4700}"/>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C6EAD8F-A318-9310-4DBA-6FD7AE844BA5}"/>
              </a:ext>
            </a:extLst>
          </p:cNvPr>
          <p:cNvGraphicFramePr>
            <a:graphicFrameLocks noGrp="1"/>
          </p:cNvGraphicFramePr>
          <p:nvPr>
            <p:extLst>
              <p:ext uri="{D42A27DB-BD31-4B8C-83A1-F6EECF244321}">
                <p14:modId xmlns:p14="http://schemas.microsoft.com/office/powerpoint/2010/main" val="3162639123"/>
              </p:ext>
            </p:extLst>
          </p:nvPr>
        </p:nvGraphicFramePr>
        <p:xfrm>
          <a:off x="1871213" y="456468"/>
          <a:ext cx="9772145" cy="6153339"/>
        </p:xfrm>
        <a:graphic>
          <a:graphicData uri="http://schemas.openxmlformats.org/drawingml/2006/table">
            <a:tbl>
              <a:tblPr firstRow="1" firstCol="1" bandRow="1">
                <a:tableStyleId>{5C22544A-7EE6-4342-B048-85BDC9FD1C3A}</a:tableStyleId>
              </a:tblPr>
              <a:tblGrid>
                <a:gridCol w="1954429">
                  <a:extLst>
                    <a:ext uri="{9D8B030D-6E8A-4147-A177-3AD203B41FA5}">
                      <a16:colId xmlns:a16="http://schemas.microsoft.com/office/drawing/2014/main" val="950239328"/>
                    </a:ext>
                  </a:extLst>
                </a:gridCol>
                <a:gridCol w="1954429">
                  <a:extLst>
                    <a:ext uri="{9D8B030D-6E8A-4147-A177-3AD203B41FA5}">
                      <a16:colId xmlns:a16="http://schemas.microsoft.com/office/drawing/2014/main" val="3441142492"/>
                    </a:ext>
                  </a:extLst>
                </a:gridCol>
                <a:gridCol w="1954429">
                  <a:extLst>
                    <a:ext uri="{9D8B030D-6E8A-4147-A177-3AD203B41FA5}">
                      <a16:colId xmlns:a16="http://schemas.microsoft.com/office/drawing/2014/main" val="3137422130"/>
                    </a:ext>
                  </a:extLst>
                </a:gridCol>
                <a:gridCol w="1954429">
                  <a:extLst>
                    <a:ext uri="{9D8B030D-6E8A-4147-A177-3AD203B41FA5}">
                      <a16:colId xmlns:a16="http://schemas.microsoft.com/office/drawing/2014/main" val="1302117904"/>
                    </a:ext>
                  </a:extLst>
                </a:gridCol>
                <a:gridCol w="1954429">
                  <a:extLst>
                    <a:ext uri="{9D8B030D-6E8A-4147-A177-3AD203B41FA5}">
                      <a16:colId xmlns:a16="http://schemas.microsoft.com/office/drawing/2014/main" val="11611241"/>
                    </a:ext>
                  </a:extLst>
                </a:gridCol>
              </a:tblGrid>
              <a:tr h="720435">
                <a:tc>
                  <a:txBody>
                    <a:bodyPr/>
                    <a:lstStyle/>
                    <a:p>
                      <a:pPr marL="457200" algn="ctr">
                        <a:lnSpc>
                          <a:spcPct val="150000"/>
                        </a:lnSpc>
                        <a:buNone/>
                      </a:pPr>
                      <a:r>
                        <a:rPr lang="en-IN" sz="1000" kern="0" dirty="0">
                          <a:effectLst/>
                        </a:rPr>
                        <a:t>9</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High</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Supplier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Process and track orders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a:effectLst/>
                        </a:rPr>
                        <a:t>Deliver farming supplies efficiently</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3469463362"/>
                  </a:ext>
                </a:extLst>
              </a:tr>
              <a:tr h="905484">
                <a:tc>
                  <a:txBody>
                    <a:bodyPr/>
                    <a:lstStyle/>
                    <a:p>
                      <a:pPr marL="457200" algn="ctr">
                        <a:lnSpc>
                          <a:spcPct val="150000"/>
                        </a:lnSpc>
                        <a:buNone/>
                      </a:pPr>
                      <a:r>
                        <a:rPr lang="en-IN" sz="1000" kern="0">
                          <a:effectLst/>
                        </a:rPr>
                        <a:t>10</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High</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Farmer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Request farming equipment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a:effectLst/>
                        </a:rPr>
                        <a:t>Easily access necessary tools for farming</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3581483638"/>
                  </a:ext>
                </a:extLst>
              </a:tr>
              <a:tr h="905484">
                <a:tc>
                  <a:txBody>
                    <a:bodyPr/>
                    <a:lstStyle/>
                    <a:p>
                      <a:pPr marL="457200" algn="ctr">
                        <a:lnSpc>
                          <a:spcPct val="150000"/>
                        </a:lnSpc>
                        <a:buNone/>
                      </a:pPr>
                      <a:r>
                        <a:rPr lang="en-IN" sz="1000" kern="0">
                          <a:effectLst/>
                        </a:rPr>
                        <a:t>11</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dirty="0">
                          <a:effectLst/>
                        </a:rPr>
                        <a:t>Medium</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Admin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Approve or reject supplier registrations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a:effectLst/>
                        </a:rPr>
                        <a:t>Maintain system integrity and reliability</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2276291019"/>
                  </a:ext>
                </a:extLst>
              </a:tr>
              <a:tr h="905484">
                <a:tc>
                  <a:txBody>
                    <a:bodyPr/>
                    <a:lstStyle/>
                    <a:p>
                      <a:pPr marL="457200" algn="ctr">
                        <a:lnSpc>
                          <a:spcPct val="150000"/>
                        </a:lnSpc>
                        <a:buNone/>
                      </a:pPr>
                      <a:r>
                        <a:rPr lang="en-IN" sz="1000" kern="0">
                          <a:effectLst/>
                        </a:rPr>
                        <a:t>12</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Medium</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dirty="0">
                          <a:effectLst/>
                        </a:rPr>
                        <a:t>Farmer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Track expenses and sales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a:effectLst/>
                        </a:rPr>
                        <a:t>Manage my farm’s financial performance</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3129661798"/>
                  </a:ext>
                </a:extLst>
              </a:tr>
              <a:tr h="905484">
                <a:tc>
                  <a:txBody>
                    <a:bodyPr/>
                    <a:lstStyle/>
                    <a:p>
                      <a:pPr marL="457200" algn="ctr">
                        <a:lnSpc>
                          <a:spcPct val="150000"/>
                        </a:lnSpc>
                        <a:buNone/>
                      </a:pPr>
                      <a:r>
                        <a:rPr lang="en-IN" sz="1000" kern="0">
                          <a:effectLst/>
                        </a:rPr>
                        <a:t>13</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High</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Farmer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dirty="0">
                          <a:effectLst/>
                        </a:rPr>
                        <a:t>Receive pest and disease alerts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a:effectLst/>
                        </a:rPr>
                        <a:t>Take preventive actions to protect crops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2260380204"/>
                  </a:ext>
                </a:extLst>
              </a:tr>
              <a:tr h="905484">
                <a:tc>
                  <a:txBody>
                    <a:bodyPr/>
                    <a:lstStyle/>
                    <a:p>
                      <a:pPr marL="457200">
                        <a:lnSpc>
                          <a:spcPct val="150000"/>
                        </a:lnSpc>
                        <a:buNone/>
                      </a:pPr>
                      <a:r>
                        <a:rPr lang="en-IN" sz="1000" kern="0">
                          <a:effectLst/>
                        </a:rPr>
                        <a:t>           14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High</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Admin</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dirty="0">
                          <a:effectLst/>
                        </a:rPr>
                        <a:t>Generate system-wide reports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dirty="0" err="1">
                          <a:effectLst/>
                        </a:rPr>
                        <a:t>Analyze</a:t>
                      </a:r>
                      <a:r>
                        <a:rPr lang="en-IN" sz="1000" kern="0" dirty="0">
                          <a:effectLst/>
                        </a:rPr>
                        <a:t> performance and usage trends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3657409103"/>
                  </a:ext>
                </a:extLst>
              </a:tr>
              <a:tr h="905484">
                <a:tc>
                  <a:txBody>
                    <a:bodyPr/>
                    <a:lstStyle/>
                    <a:p>
                      <a:pPr marL="457200" algn="ctr">
                        <a:lnSpc>
                          <a:spcPct val="150000"/>
                        </a:lnSpc>
                        <a:buNone/>
                      </a:pPr>
                      <a:r>
                        <a:rPr lang="en-IN" sz="1000" kern="0">
                          <a:effectLst/>
                        </a:rPr>
                        <a:t>15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Medium</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Farmer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buNone/>
                      </a:pPr>
                      <a:r>
                        <a:rPr lang="en-IN" sz="1000" kern="0">
                          <a:effectLst/>
                        </a:rPr>
                        <a:t>Communicate with suppliers and other farmers</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tc>
                  <a:txBody>
                    <a:bodyPr/>
                    <a:lstStyle/>
                    <a:p>
                      <a:pPr marL="457200">
                        <a:lnSpc>
                          <a:spcPct val="150000"/>
                        </a:lnSpc>
                        <a:spcAft>
                          <a:spcPts val="800"/>
                        </a:spcAft>
                        <a:buNone/>
                      </a:pPr>
                      <a:r>
                        <a:rPr lang="en-IN" sz="1000" kern="0" dirty="0">
                          <a:effectLst/>
                        </a:rPr>
                        <a:t>Exchange knowledge and make informed decisions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38957" marR="38957" marT="0" marB="0" anchor="ctr"/>
                </a:tc>
                <a:extLst>
                  <a:ext uri="{0D108BD9-81ED-4DB2-BD59-A6C34878D82A}">
                    <a16:rowId xmlns:a16="http://schemas.microsoft.com/office/drawing/2014/main" val="414205529"/>
                  </a:ext>
                </a:extLst>
              </a:tr>
            </a:tbl>
          </a:graphicData>
        </a:graphic>
      </p:graphicFrame>
    </p:spTree>
    <p:extLst>
      <p:ext uri="{BB962C8B-B14F-4D97-AF65-F5344CB8AC3E}">
        <p14:creationId xmlns:p14="http://schemas.microsoft.com/office/powerpoint/2010/main" val="33222210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07AA-0494-2B01-E1FE-B60E1C72BCA6}"/>
            </a:ext>
          </a:extLst>
        </p:cNvPr>
        <p:cNvGrpSpPr/>
        <p:nvPr/>
      </p:nvGrpSpPr>
      <p:grpSpPr>
        <a:xfrm>
          <a:off x="0" y="0"/>
          <a:ext cx="0" cy="0"/>
          <a:chOff x="0" y="0"/>
          <a:chExt cx="0" cy="0"/>
        </a:xfrm>
      </p:grpSpPr>
    </p:spTree>
    <p:extLst>
      <p:ext uri="{BB962C8B-B14F-4D97-AF65-F5344CB8AC3E}">
        <p14:creationId xmlns:p14="http://schemas.microsoft.com/office/powerpoint/2010/main" val="1414247682"/>
      </p:ext>
    </p:extLst>
  </p:cSld>
  <p:clrMapOvr>
    <a:masterClrMapping/>
  </p:clrMapOvr>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690</TotalTime>
  <Words>10100</Words>
  <Application>Microsoft Office PowerPoint</Application>
  <PresentationFormat>Widescreen</PresentationFormat>
  <Paragraphs>1741</Paragraphs>
  <Slides>110</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110</vt:i4>
      </vt:variant>
    </vt:vector>
  </HeadingPairs>
  <TitlesOfParts>
    <vt:vector size="121" baseType="lpstr">
      <vt:lpstr>Arial</vt:lpstr>
      <vt:lpstr>Calibri</vt:lpstr>
      <vt:lpstr>Century Gothic</vt:lpstr>
      <vt:lpstr>Century Gothic (Headings)</vt:lpstr>
      <vt:lpstr>Courier New</vt:lpstr>
      <vt:lpstr>Microsoft Sans Serif</vt:lpstr>
      <vt:lpstr>Symbol</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simun saiyed</dc:creator>
  <cp:lastModifiedBy>simun saiyed</cp:lastModifiedBy>
  <cp:revision>10</cp:revision>
  <dcterms:created xsi:type="dcterms:W3CDTF">2024-11-19T15:04:28Z</dcterms:created>
  <dcterms:modified xsi:type="dcterms:W3CDTF">2025-03-11T17:55:54Z</dcterms:modified>
</cp:coreProperties>
</file>