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8" r:id="rId8"/>
    <p:sldId id="267" r:id="rId9"/>
    <p:sldId id="272" r:id="rId10"/>
    <p:sldId id="26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5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4D86A-74AA-4683-8F20-259FD563686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8E64A2-564A-4E08-9873-7DAEF1B007CC}">
      <dgm:prSet/>
      <dgm:spPr/>
      <dgm:t>
        <a:bodyPr/>
        <a:lstStyle/>
        <a:p>
          <a:r>
            <a:rPr lang="en-SG" dirty="0"/>
            <a:t>CUSTOMER LIFECYCLE</a:t>
          </a:r>
          <a:endParaRPr lang="en-US" dirty="0"/>
        </a:p>
      </dgm:t>
    </dgm:pt>
    <dgm:pt modelId="{10181247-3B1F-4A15-BA39-9AC7A265DEE6}" type="parTrans" cxnId="{95DCEC2B-F729-4B71-ACBC-4C1CA32911F8}">
      <dgm:prSet/>
      <dgm:spPr/>
      <dgm:t>
        <a:bodyPr/>
        <a:lstStyle/>
        <a:p>
          <a:endParaRPr lang="en-US"/>
        </a:p>
      </dgm:t>
    </dgm:pt>
    <dgm:pt modelId="{FEE1AB7E-6228-4DB7-9E0D-D75BED1E164A}" type="sibTrans" cxnId="{95DCEC2B-F729-4B71-ACBC-4C1CA32911F8}">
      <dgm:prSet/>
      <dgm:spPr/>
      <dgm:t>
        <a:bodyPr/>
        <a:lstStyle/>
        <a:p>
          <a:endParaRPr lang="en-US"/>
        </a:p>
      </dgm:t>
    </dgm:pt>
    <dgm:pt modelId="{EA9AA938-9C1A-4F12-9E2F-3378C5E44F88}">
      <dgm:prSet/>
      <dgm:spPr/>
      <dgm:t>
        <a:bodyPr/>
        <a:lstStyle/>
        <a:p>
          <a:r>
            <a:rPr lang="en-SG" dirty="0"/>
            <a:t>CUSTOMER RETENTION BOOST</a:t>
          </a:r>
          <a:endParaRPr lang="en-US" dirty="0"/>
        </a:p>
      </dgm:t>
    </dgm:pt>
    <dgm:pt modelId="{C0FFEEBF-5C90-4A8F-8AEC-1F9CA29611BF}" type="parTrans" cxnId="{0899BFEF-87F0-4B4D-89DE-F2D1E985B7BA}">
      <dgm:prSet/>
      <dgm:spPr/>
      <dgm:t>
        <a:bodyPr/>
        <a:lstStyle/>
        <a:p>
          <a:endParaRPr lang="en-US"/>
        </a:p>
      </dgm:t>
    </dgm:pt>
    <dgm:pt modelId="{9BBF1D3A-EB42-4EA0-A85B-56046C8F7044}" type="sibTrans" cxnId="{0899BFEF-87F0-4B4D-89DE-F2D1E985B7BA}">
      <dgm:prSet/>
      <dgm:spPr/>
      <dgm:t>
        <a:bodyPr/>
        <a:lstStyle/>
        <a:p>
          <a:endParaRPr lang="en-US"/>
        </a:p>
      </dgm:t>
    </dgm:pt>
    <dgm:pt modelId="{2105AC05-4DC8-4F82-BCBC-E7648C6AEDA7}">
      <dgm:prSet/>
      <dgm:spPr/>
      <dgm:t>
        <a:bodyPr/>
        <a:lstStyle/>
        <a:p>
          <a:r>
            <a:rPr lang="en-SG" dirty="0"/>
            <a:t>RESOURCE – MARKETING EFFICIENCY</a:t>
          </a:r>
          <a:endParaRPr lang="en-US" dirty="0"/>
        </a:p>
      </dgm:t>
    </dgm:pt>
    <dgm:pt modelId="{0BD4E05A-5D45-4948-82AF-15295523F7AA}" type="parTrans" cxnId="{8C61BA9A-A342-4CDA-A6CA-88ADFF45A52E}">
      <dgm:prSet/>
      <dgm:spPr/>
      <dgm:t>
        <a:bodyPr/>
        <a:lstStyle/>
        <a:p>
          <a:endParaRPr lang="en-US"/>
        </a:p>
      </dgm:t>
    </dgm:pt>
    <dgm:pt modelId="{6699E853-9980-44A5-9CFD-D41F64D5878D}" type="sibTrans" cxnId="{8C61BA9A-A342-4CDA-A6CA-88ADFF45A52E}">
      <dgm:prSet/>
      <dgm:spPr/>
      <dgm:t>
        <a:bodyPr/>
        <a:lstStyle/>
        <a:p>
          <a:endParaRPr lang="en-US"/>
        </a:p>
      </dgm:t>
    </dgm:pt>
    <dgm:pt modelId="{83E4C252-066A-4169-8629-73F3103A7EFC}">
      <dgm:prSet/>
      <dgm:spPr/>
      <dgm:t>
        <a:bodyPr/>
        <a:lstStyle/>
        <a:p>
          <a:r>
            <a:rPr lang="en-SG" dirty="0"/>
            <a:t>RESOURCE – CUSTOMER SERVICE EFFICIENCY</a:t>
          </a:r>
          <a:endParaRPr lang="en-US" dirty="0"/>
        </a:p>
      </dgm:t>
    </dgm:pt>
    <dgm:pt modelId="{24959CCF-6BA9-4809-98E5-33BF9A66D346}" type="parTrans" cxnId="{1E62709D-BAEC-4F16-AFE8-0358B4B8CEEE}">
      <dgm:prSet/>
      <dgm:spPr/>
      <dgm:t>
        <a:bodyPr/>
        <a:lstStyle/>
        <a:p>
          <a:endParaRPr lang="en-US"/>
        </a:p>
      </dgm:t>
    </dgm:pt>
    <dgm:pt modelId="{FFBE5CE3-8693-4115-9AA4-8D9B550D915A}" type="sibTrans" cxnId="{1E62709D-BAEC-4F16-AFE8-0358B4B8CEEE}">
      <dgm:prSet/>
      <dgm:spPr/>
      <dgm:t>
        <a:bodyPr/>
        <a:lstStyle/>
        <a:p>
          <a:endParaRPr lang="en-US"/>
        </a:p>
      </dgm:t>
    </dgm:pt>
    <dgm:pt modelId="{7C87A877-1B36-4434-B2C8-A91DCF572989}">
      <dgm:prSet/>
      <dgm:spPr/>
      <dgm:t>
        <a:bodyPr/>
        <a:lstStyle/>
        <a:p>
          <a:r>
            <a:rPr lang="en-SG" dirty="0"/>
            <a:t>CROSS SEE AND UPSELL</a:t>
          </a:r>
          <a:endParaRPr lang="en-US" dirty="0"/>
        </a:p>
      </dgm:t>
    </dgm:pt>
    <dgm:pt modelId="{A4101F04-052B-4098-B159-3E252A38D578}" type="parTrans" cxnId="{D8E90C84-CACB-4016-91CF-4F6B3BC29F8F}">
      <dgm:prSet/>
      <dgm:spPr/>
      <dgm:t>
        <a:bodyPr/>
        <a:lstStyle/>
        <a:p>
          <a:endParaRPr lang="en-US"/>
        </a:p>
      </dgm:t>
    </dgm:pt>
    <dgm:pt modelId="{7D120F97-1B05-4886-A956-3EA5DF16AAD7}" type="sibTrans" cxnId="{D8E90C84-CACB-4016-91CF-4F6B3BC29F8F}">
      <dgm:prSet/>
      <dgm:spPr/>
      <dgm:t>
        <a:bodyPr/>
        <a:lstStyle/>
        <a:p>
          <a:endParaRPr lang="en-US"/>
        </a:p>
      </dgm:t>
    </dgm:pt>
    <dgm:pt modelId="{C7794A64-A896-4D63-A697-8DFE608EE98C}">
      <dgm:prSet/>
      <dgm:spPr/>
      <dgm:t>
        <a:bodyPr/>
        <a:lstStyle/>
        <a:p>
          <a:r>
            <a:rPr lang="en-SG" dirty="0"/>
            <a:t>STRATEGIC RECOMMENDATION</a:t>
          </a:r>
        </a:p>
      </dgm:t>
    </dgm:pt>
    <dgm:pt modelId="{5FFB42A3-82B4-45E8-A85A-0884708F7DA2}" type="parTrans" cxnId="{80AAD345-0247-496D-907A-088B04809E21}">
      <dgm:prSet/>
      <dgm:spPr/>
      <dgm:t>
        <a:bodyPr/>
        <a:lstStyle/>
        <a:p>
          <a:endParaRPr lang="en-US"/>
        </a:p>
      </dgm:t>
    </dgm:pt>
    <dgm:pt modelId="{F0A40B0D-98F4-4412-AAED-7A01DB1737CD}" type="sibTrans" cxnId="{80AAD345-0247-496D-907A-088B04809E21}">
      <dgm:prSet/>
      <dgm:spPr/>
      <dgm:t>
        <a:bodyPr/>
        <a:lstStyle/>
        <a:p>
          <a:endParaRPr lang="en-US"/>
        </a:p>
      </dgm:t>
    </dgm:pt>
    <dgm:pt modelId="{BDCFC7BA-65C2-43AE-AE0B-F7A8A5E61715}" type="pres">
      <dgm:prSet presAssocID="{6694D86A-74AA-4683-8F20-259FD5636861}" presName="vert0" presStyleCnt="0">
        <dgm:presLayoutVars>
          <dgm:dir/>
          <dgm:animOne val="branch"/>
          <dgm:animLvl val="lvl"/>
        </dgm:presLayoutVars>
      </dgm:prSet>
      <dgm:spPr/>
    </dgm:pt>
    <dgm:pt modelId="{42A8D462-2161-460E-9A2E-614217D9520B}" type="pres">
      <dgm:prSet presAssocID="{E98E64A2-564A-4E08-9873-7DAEF1B007CC}" presName="thickLine" presStyleLbl="alignNode1" presStyleIdx="0" presStyleCnt="6"/>
      <dgm:spPr/>
    </dgm:pt>
    <dgm:pt modelId="{EE801E35-292E-460B-B841-840FC4F11609}" type="pres">
      <dgm:prSet presAssocID="{E98E64A2-564A-4E08-9873-7DAEF1B007CC}" presName="horz1" presStyleCnt="0"/>
      <dgm:spPr/>
    </dgm:pt>
    <dgm:pt modelId="{828F90EC-F8F6-4226-A887-891B4B232976}" type="pres">
      <dgm:prSet presAssocID="{E98E64A2-564A-4E08-9873-7DAEF1B007CC}" presName="tx1" presStyleLbl="revTx" presStyleIdx="0" presStyleCnt="6"/>
      <dgm:spPr/>
    </dgm:pt>
    <dgm:pt modelId="{CD147965-276E-4641-82CF-5FCF809F9D2A}" type="pres">
      <dgm:prSet presAssocID="{E98E64A2-564A-4E08-9873-7DAEF1B007CC}" presName="vert1" presStyleCnt="0"/>
      <dgm:spPr/>
    </dgm:pt>
    <dgm:pt modelId="{FEB77217-0962-46FB-8C07-E9E9ED60D2DA}" type="pres">
      <dgm:prSet presAssocID="{EA9AA938-9C1A-4F12-9E2F-3378C5E44F88}" presName="thickLine" presStyleLbl="alignNode1" presStyleIdx="1" presStyleCnt="6"/>
      <dgm:spPr/>
    </dgm:pt>
    <dgm:pt modelId="{814CC103-2AA5-413C-B6F0-824012971679}" type="pres">
      <dgm:prSet presAssocID="{EA9AA938-9C1A-4F12-9E2F-3378C5E44F88}" presName="horz1" presStyleCnt="0"/>
      <dgm:spPr/>
    </dgm:pt>
    <dgm:pt modelId="{BE62BE51-233D-438C-AFED-078BF171F2C1}" type="pres">
      <dgm:prSet presAssocID="{EA9AA938-9C1A-4F12-9E2F-3378C5E44F88}" presName="tx1" presStyleLbl="revTx" presStyleIdx="1" presStyleCnt="6"/>
      <dgm:spPr/>
    </dgm:pt>
    <dgm:pt modelId="{FE929B7A-8A5A-4F08-AB1E-9B18758D3752}" type="pres">
      <dgm:prSet presAssocID="{EA9AA938-9C1A-4F12-9E2F-3378C5E44F88}" presName="vert1" presStyleCnt="0"/>
      <dgm:spPr/>
    </dgm:pt>
    <dgm:pt modelId="{8042ED02-17D0-4E60-B09C-4246EDEEC97D}" type="pres">
      <dgm:prSet presAssocID="{2105AC05-4DC8-4F82-BCBC-E7648C6AEDA7}" presName="thickLine" presStyleLbl="alignNode1" presStyleIdx="2" presStyleCnt="6"/>
      <dgm:spPr/>
    </dgm:pt>
    <dgm:pt modelId="{F4CDCB9A-D6AD-4B62-B916-8EB7A06688DA}" type="pres">
      <dgm:prSet presAssocID="{2105AC05-4DC8-4F82-BCBC-E7648C6AEDA7}" presName="horz1" presStyleCnt="0"/>
      <dgm:spPr/>
    </dgm:pt>
    <dgm:pt modelId="{7C872EF6-099A-491E-865B-E9890F2B5FB4}" type="pres">
      <dgm:prSet presAssocID="{2105AC05-4DC8-4F82-BCBC-E7648C6AEDA7}" presName="tx1" presStyleLbl="revTx" presStyleIdx="2" presStyleCnt="6"/>
      <dgm:spPr/>
    </dgm:pt>
    <dgm:pt modelId="{E89042D4-8FF1-42E9-8FBB-E0C1C1D0B274}" type="pres">
      <dgm:prSet presAssocID="{2105AC05-4DC8-4F82-BCBC-E7648C6AEDA7}" presName="vert1" presStyleCnt="0"/>
      <dgm:spPr/>
    </dgm:pt>
    <dgm:pt modelId="{AA250876-C796-4C64-90F1-15644911A01B}" type="pres">
      <dgm:prSet presAssocID="{83E4C252-066A-4169-8629-73F3103A7EFC}" presName="thickLine" presStyleLbl="alignNode1" presStyleIdx="3" presStyleCnt="6"/>
      <dgm:spPr/>
    </dgm:pt>
    <dgm:pt modelId="{3078D185-9DC6-49DD-BAE9-795548C4EF0D}" type="pres">
      <dgm:prSet presAssocID="{83E4C252-066A-4169-8629-73F3103A7EFC}" presName="horz1" presStyleCnt="0"/>
      <dgm:spPr/>
    </dgm:pt>
    <dgm:pt modelId="{E737F146-313C-4D49-BB20-E4653C7CB696}" type="pres">
      <dgm:prSet presAssocID="{83E4C252-066A-4169-8629-73F3103A7EFC}" presName="tx1" presStyleLbl="revTx" presStyleIdx="3" presStyleCnt="6"/>
      <dgm:spPr/>
    </dgm:pt>
    <dgm:pt modelId="{09A38A3B-C077-4046-AEFE-10D81FA4AD6E}" type="pres">
      <dgm:prSet presAssocID="{83E4C252-066A-4169-8629-73F3103A7EFC}" presName="vert1" presStyleCnt="0"/>
      <dgm:spPr/>
    </dgm:pt>
    <dgm:pt modelId="{202583B3-E70A-4E81-8590-13A00ED25105}" type="pres">
      <dgm:prSet presAssocID="{7C87A877-1B36-4434-B2C8-A91DCF572989}" presName="thickLine" presStyleLbl="alignNode1" presStyleIdx="4" presStyleCnt="6"/>
      <dgm:spPr/>
    </dgm:pt>
    <dgm:pt modelId="{028AB0B1-F9A2-4CF1-8D8A-D062CC4268DA}" type="pres">
      <dgm:prSet presAssocID="{7C87A877-1B36-4434-B2C8-A91DCF572989}" presName="horz1" presStyleCnt="0"/>
      <dgm:spPr/>
    </dgm:pt>
    <dgm:pt modelId="{C56113FD-6B36-4E73-8C09-98345CC2A071}" type="pres">
      <dgm:prSet presAssocID="{7C87A877-1B36-4434-B2C8-A91DCF572989}" presName="tx1" presStyleLbl="revTx" presStyleIdx="4" presStyleCnt="6"/>
      <dgm:spPr/>
    </dgm:pt>
    <dgm:pt modelId="{02A769E0-685C-4545-91C5-6E7F34B41E18}" type="pres">
      <dgm:prSet presAssocID="{7C87A877-1B36-4434-B2C8-A91DCF572989}" presName="vert1" presStyleCnt="0"/>
      <dgm:spPr/>
    </dgm:pt>
    <dgm:pt modelId="{B27F5C1A-49EE-4F34-9161-C810F7963BFA}" type="pres">
      <dgm:prSet presAssocID="{C7794A64-A896-4D63-A697-8DFE608EE98C}" presName="thickLine" presStyleLbl="alignNode1" presStyleIdx="5" presStyleCnt="6"/>
      <dgm:spPr/>
    </dgm:pt>
    <dgm:pt modelId="{294B8976-C9C1-46EA-B599-CB0C5B116C2E}" type="pres">
      <dgm:prSet presAssocID="{C7794A64-A896-4D63-A697-8DFE608EE98C}" presName="horz1" presStyleCnt="0"/>
      <dgm:spPr/>
    </dgm:pt>
    <dgm:pt modelId="{C1754A0D-2BBA-40B7-89C2-97CD2148158A}" type="pres">
      <dgm:prSet presAssocID="{C7794A64-A896-4D63-A697-8DFE608EE98C}" presName="tx1" presStyleLbl="revTx" presStyleIdx="5" presStyleCnt="6"/>
      <dgm:spPr/>
    </dgm:pt>
    <dgm:pt modelId="{AAA2C5D0-36E7-4448-B3C5-82448098F72A}" type="pres">
      <dgm:prSet presAssocID="{C7794A64-A896-4D63-A697-8DFE608EE98C}" presName="vert1" presStyleCnt="0"/>
      <dgm:spPr/>
    </dgm:pt>
  </dgm:ptLst>
  <dgm:cxnLst>
    <dgm:cxn modelId="{14A40F0A-7EA7-43CD-8146-58F3F86E5576}" type="presOf" srcId="{83E4C252-066A-4169-8629-73F3103A7EFC}" destId="{E737F146-313C-4D49-BB20-E4653C7CB696}" srcOrd="0" destOrd="0" presId="urn:microsoft.com/office/officeart/2008/layout/LinedList"/>
    <dgm:cxn modelId="{95DCEC2B-F729-4B71-ACBC-4C1CA32911F8}" srcId="{6694D86A-74AA-4683-8F20-259FD5636861}" destId="{E98E64A2-564A-4E08-9873-7DAEF1B007CC}" srcOrd="0" destOrd="0" parTransId="{10181247-3B1F-4A15-BA39-9AC7A265DEE6}" sibTransId="{FEE1AB7E-6228-4DB7-9E0D-D75BED1E164A}"/>
    <dgm:cxn modelId="{101D842E-E6A6-4E91-B425-F693B42136B9}" type="presOf" srcId="{E98E64A2-564A-4E08-9873-7DAEF1B007CC}" destId="{828F90EC-F8F6-4226-A887-891B4B232976}" srcOrd="0" destOrd="0" presId="urn:microsoft.com/office/officeart/2008/layout/LinedList"/>
    <dgm:cxn modelId="{E1DA5F31-DFA2-49C4-B4B7-97BBD0457FD8}" type="presOf" srcId="{6694D86A-74AA-4683-8F20-259FD5636861}" destId="{BDCFC7BA-65C2-43AE-AE0B-F7A8A5E61715}" srcOrd="0" destOrd="0" presId="urn:microsoft.com/office/officeart/2008/layout/LinedList"/>
    <dgm:cxn modelId="{B188A15C-EB54-490E-9BD3-4662CB590CF5}" type="presOf" srcId="{2105AC05-4DC8-4F82-BCBC-E7648C6AEDA7}" destId="{7C872EF6-099A-491E-865B-E9890F2B5FB4}" srcOrd="0" destOrd="0" presId="urn:microsoft.com/office/officeart/2008/layout/LinedList"/>
    <dgm:cxn modelId="{80AAD345-0247-496D-907A-088B04809E21}" srcId="{6694D86A-74AA-4683-8F20-259FD5636861}" destId="{C7794A64-A896-4D63-A697-8DFE608EE98C}" srcOrd="5" destOrd="0" parTransId="{5FFB42A3-82B4-45E8-A85A-0884708F7DA2}" sibTransId="{F0A40B0D-98F4-4412-AAED-7A01DB1737CD}"/>
    <dgm:cxn modelId="{D8E90C84-CACB-4016-91CF-4F6B3BC29F8F}" srcId="{6694D86A-74AA-4683-8F20-259FD5636861}" destId="{7C87A877-1B36-4434-B2C8-A91DCF572989}" srcOrd="4" destOrd="0" parTransId="{A4101F04-052B-4098-B159-3E252A38D578}" sibTransId="{7D120F97-1B05-4886-A956-3EA5DF16AAD7}"/>
    <dgm:cxn modelId="{F41B6F8D-ED86-4D6B-91BD-5BA32CE8340B}" type="presOf" srcId="{C7794A64-A896-4D63-A697-8DFE608EE98C}" destId="{C1754A0D-2BBA-40B7-89C2-97CD2148158A}" srcOrd="0" destOrd="0" presId="urn:microsoft.com/office/officeart/2008/layout/LinedList"/>
    <dgm:cxn modelId="{83A9B091-55FB-4214-A8FB-6ACCD19D21CE}" type="presOf" srcId="{7C87A877-1B36-4434-B2C8-A91DCF572989}" destId="{C56113FD-6B36-4E73-8C09-98345CC2A071}" srcOrd="0" destOrd="0" presId="urn:microsoft.com/office/officeart/2008/layout/LinedList"/>
    <dgm:cxn modelId="{8C61BA9A-A342-4CDA-A6CA-88ADFF45A52E}" srcId="{6694D86A-74AA-4683-8F20-259FD5636861}" destId="{2105AC05-4DC8-4F82-BCBC-E7648C6AEDA7}" srcOrd="2" destOrd="0" parTransId="{0BD4E05A-5D45-4948-82AF-15295523F7AA}" sibTransId="{6699E853-9980-44A5-9CFD-D41F64D5878D}"/>
    <dgm:cxn modelId="{1E62709D-BAEC-4F16-AFE8-0358B4B8CEEE}" srcId="{6694D86A-74AA-4683-8F20-259FD5636861}" destId="{83E4C252-066A-4169-8629-73F3103A7EFC}" srcOrd="3" destOrd="0" parTransId="{24959CCF-6BA9-4809-98E5-33BF9A66D346}" sibTransId="{FFBE5CE3-8693-4115-9AA4-8D9B550D915A}"/>
    <dgm:cxn modelId="{96B948A8-3C0B-44FA-A03A-FC6B0992AA27}" type="presOf" srcId="{EA9AA938-9C1A-4F12-9E2F-3378C5E44F88}" destId="{BE62BE51-233D-438C-AFED-078BF171F2C1}" srcOrd="0" destOrd="0" presId="urn:microsoft.com/office/officeart/2008/layout/LinedList"/>
    <dgm:cxn modelId="{0899BFEF-87F0-4B4D-89DE-F2D1E985B7BA}" srcId="{6694D86A-74AA-4683-8F20-259FD5636861}" destId="{EA9AA938-9C1A-4F12-9E2F-3378C5E44F88}" srcOrd="1" destOrd="0" parTransId="{C0FFEEBF-5C90-4A8F-8AEC-1F9CA29611BF}" sibTransId="{9BBF1D3A-EB42-4EA0-A85B-56046C8F7044}"/>
    <dgm:cxn modelId="{0BB812B3-0B27-4B25-B4CE-1E93ACC20135}" type="presParOf" srcId="{BDCFC7BA-65C2-43AE-AE0B-F7A8A5E61715}" destId="{42A8D462-2161-460E-9A2E-614217D9520B}" srcOrd="0" destOrd="0" presId="urn:microsoft.com/office/officeart/2008/layout/LinedList"/>
    <dgm:cxn modelId="{A2A39535-4097-49CA-9319-BBAC4BE662BF}" type="presParOf" srcId="{BDCFC7BA-65C2-43AE-AE0B-F7A8A5E61715}" destId="{EE801E35-292E-460B-B841-840FC4F11609}" srcOrd="1" destOrd="0" presId="urn:microsoft.com/office/officeart/2008/layout/LinedList"/>
    <dgm:cxn modelId="{09EE0129-B7EA-4EDE-9AB2-5AF014A89298}" type="presParOf" srcId="{EE801E35-292E-460B-B841-840FC4F11609}" destId="{828F90EC-F8F6-4226-A887-891B4B232976}" srcOrd="0" destOrd="0" presId="urn:microsoft.com/office/officeart/2008/layout/LinedList"/>
    <dgm:cxn modelId="{109ED981-C8DD-423F-8917-26019BDC8875}" type="presParOf" srcId="{EE801E35-292E-460B-B841-840FC4F11609}" destId="{CD147965-276E-4641-82CF-5FCF809F9D2A}" srcOrd="1" destOrd="0" presId="urn:microsoft.com/office/officeart/2008/layout/LinedList"/>
    <dgm:cxn modelId="{4845AD66-F44F-4C66-9968-EF07758B1975}" type="presParOf" srcId="{BDCFC7BA-65C2-43AE-AE0B-F7A8A5E61715}" destId="{FEB77217-0962-46FB-8C07-E9E9ED60D2DA}" srcOrd="2" destOrd="0" presId="urn:microsoft.com/office/officeart/2008/layout/LinedList"/>
    <dgm:cxn modelId="{F06D6AF1-0E43-4E14-ABC0-2C18EFC7DD87}" type="presParOf" srcId="{BDCFC7BA-65C2-43AE-AE0B-F7A8A5E61715}" destId="{814CC103-2AA5-413C-B6F0-824012971679}" srcOrd="3" destOrd="0" presId="urn:microsoft.com/office/officeart/2008/layout/LinedList"/>
    <dgm:cxn modelId="{5DEF658E-9295-4B2F-9D42-B9421ADD5E91}" type="presParOf" srcId="{814CC103-2AA5-413C-B6F0-824012971679}" destId="{BE62BE51-233D-438C-AFED-078BF171F2C1}" srcOrd="0" destOrd="0" presId="urn:microsoft.com/office/officeart/2008/layout/LinedList"/>
    <dgm:cxn modelId="{9A52944A-B1CD-4F0E-BD4C-FB28CF5A7E3C}" type="presParOf" srcId="{814CC103-2AA5-413C-B6F0-824012971679}" destId="{FE929B7A-8A5A-4F08-AB1E-9B18758D3752}" srcOrd="1" destOrd="0" presId="urn:microsoft.com/office/officeart/2008/layout/LinedList"/>
    <dgm:cxn modelId="{7B4BC9A3-9BF9-4873-9739-ABA3A77A5E5E}" type="presParOf" srcId="{BDCFC7BA-65C2-43AE-AE0B-F7A8A5E61715}" destId="{8042ED02-17D0-4E60-B09C-4246EDEEC97D}" srcOrd="4" destOrd="0" presId="urn:microsoft.com/office/officeart/2008/layout/LinedList"/>
    <dgm:cxn modelId="{D5AC591C-9A3E-4DF2-A1C5-4C1425D824EF}" type="presParOf" srcId="{BDCFC7BA-65C2-43AE-AE0B-F7A8A5E61715}" destId="{F4CDCB9A-D6AD-4B62-B916-8EB7A06688DA}" srcOrd="5" destOrd="0" presId="urn:microsoft.com/office/officeart/2008/layout/LinedList"/>
    <dgm:cxn modelId="{30DF732F-7263-4869-A1BA-30774B45F9A9}" type="presParOf" srcId="{F4CDCB9A-D6AD-4B62-B916-8EB7A06688DA}" destId="{7C872EF6-099A-491E-865B-E9890F2B5FB4}" srcOrd="0" destOrd="0" presId="urn:microsoft.com/office/officeart/2008/layout/LinedList"/>
    <dgm:cxn modelId="{672A55CE-D3EF-4CED-AB52-B5F28890014F}" type="presParOf" srcId="{F4CDCB9A-D6AD-4B62-B916-8EB7A06688DA}" destId="{E89042D4-8FF1-42E9-8FBB-E0C1C1D0B274}" srcOrd="1" destOrd="0" presId="urn:microsoft.com/office/officeart/2008/layout/LinedList"/>
    <dgm:cxn modelId="{1A4AA312-E1FD-4488-9E44-F7D596AB2B3C}" type="presParOf" srcId="{BDCFC7BA-65C2-43AE-AE0B-F7A8A5E61715}" destId="{AA250876-C796-4C64-90F1-15644911A01B}" srcOrd="6" destOrd="0" presId="urn:microsoft.com/office/officeart/2008/layout/LinedList"/>
    <dgm:cxn modelId="{AE1D6983-FDFA-41CA-9BB3-09900356F811}" type="presParOf" srcId="{BDCFC7BA-65C2-43AE-AE0B-F7A8A5E61715}" destId="{3078D185-9DC6-49DD-BAE9-795548C4EF0D}" srcOrd="7" destOrd="0" presId="urn:microsoft.com/office/officeart/2008/layout/LinedList"/>
    <dgm:cxn modelId="{83A5D893-F8F7-4C84-A872-CEE257420A68}" type="presParOf" srcId="{3078D185-9DC6-49DD-BAE9-795548C4EF0D}" destId="{E737F146-313C-4D49-BB20-E4653C7CB696}" srcOrd="0" destOrd="0" presId="urn:microsoft.com/office/officeart/2008/layout/LinedList"/>
    <dgm:cxn modelId="{3A95CAAD-9B13-48A1-B1A9-7E243E6F49D9}" type="presParOf" srcId="{3078D185-9DC6-49DD-BAE9-795548C4EF0D}" destId="{09A38A3B-C077-4046-AEFE-10D81FA4AD6E}" srcOrd="1" destOrd="0" presId="urn:microsoft.com/office/officeart/2008/layout/LinedList"/>
    <dgm:cxn modelId="{424EC201-F5F2-423A-82DF-51681AAE9959}" type="presParOf" srcId="{BDCFC7BA-65C2-43AE-AE0B-F7A8A5E61715}" destId="{202583B3-E70A-4E81-8590-13A00ED25105}" srcOrd="8" destOrd="0" presId="urn:microsoft.com/office/officeart/2008/layout/LinedList"/>
    <dgm:cxn modelId="{DCB81D5E-EA8C-45D7-B549-35BDFF01C935}" type="presParOf" srcId="{BDCFC7BA-65C2-43AE-AE0B-F7A8A5E61715}" destId="{028AB0B1-F9A2-4CF1-8D8A-D062CC4268DA}" srcOrd="9" destOrd="0" presId="urn:microsoft.com/office/officeart/2008/layout/LinedList"/>
    <dgm:cxn modelId="{4D4755BD-7A36-4238-B570-FEBCCA2DCB34}" type="presParOf" srcId="{028AB0B1-F9A2-4CF1-8D8A-D062CC4268DA}" destId="{C56113FD-6B36-4E73-8C09-98345CC2A071}" srcOrd="0" destOrd="0" presId="urn:microsoft.com/office/officeart/2008/layout/LinedList"/>
    <dgm:cxn modelId="{9BE155E7-9A63-4C0B-AA7F-78F36BA428E3}" type="presParOf" srcId="{028AB0B1-F9A2-4CF1-8D8A-D062CC4268DA}" destId="{02A769E0-685C-4545-91C5-6E7F34B41E18}" srcOrd="1" destOrd="0" presId="urn:microsoft.com/office/officeart/2008/layout/LinedList"/>
    <dgm:cxn modelId="{23E53773-A226-4E7D-A711-F0DC4010BB2C}" type="presParOf" srcId="{BDCFC7BA-65C2-43AE-AE0B-F7A8A5E61715}" destId="{B27F5C1A-49EE-4F34-9161-C810F7963BFA}" srcOrd="10" destOrd="0" presId="urn:microsoft.com/office/officeart/2008/layout/LinedList"/>
    <dgm:cxn modelId="{B9B83643-4342-428D-8CCF-6301EAE2E2BC}" type="presParOf" srcId="{BDCFC7BA-65C2-43AE-AE0B-F7A8A5E61715}" destId="{294B8976-C9C1-46EA-B599-CB0C5B116C2E}" srcOrd="11" destOrd="0" presId="urn:microsoft.com/office/officeart/2008/layout/LinedList"/>
    <dgm:cxn modelId="{FB716C06-5AE3-4F55-81DF-FE2B34D4F003}" type="presParOf" srcId="{294B8976-C9C1-46EA-B599-CB0C5B116C2E}" destId="{C1754A0D-2BBA-40B7-89C2-97CD2148158A}" srcOrd="0" destOrd="0" presId="urn:microsoft.com/office/officeart/2008/layout/LinedList"/>
    <dgm:cxn modelId="{7F481718-FB22-4D76-8C14-FF6D7B9824D6}" type="presParOf" srcId="{294B8976-C9C1-46EA-B599-CB0C5B116C2E}" destId="{AAA2C5D0-36E7-4448-B3C5-82448098F7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8D462-2161-460E-9A2E-614217D9520B}">
      <dsp:nvSpPr>
        <dsp:cNvPr id="0" name=""/>
        <dsp:cNvSpPr/>
      </dsp:nvSpPr>
      <dsp:spPr>
        <a:xfrm>
          <a:off x="0" y="2708"/>
          <a:ext cx="5755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F90EC-F8F6-4226-A887-891B4B232976}">
      <dsp:nvSpPr>
        <dsp:cNvPr id="0" name=""/>
        <dsp:cNvSpPr/>
      </dsp:nvSpPr>
      <dsp:spPr>
        <a:xfrm>
          <a:off x="0" y="2708"/>
          <a:ext cx="5755453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CUSTOMER LIFECYCLE</a:t>
          </a:r>
          <a:endParaRPr lang="en-US" sz="2500" kern="1200" dirty="0"/>
        </a:p>
      </dsp:txBody>
      <dsp:txXfrm>
        <a:off x="0" y="2708"/>
        <a:ext cx="5755453" cy="923438"/>
      </dsp:txXfrm>
    </dsp:sp>
    <dsp:sp modelId="{FEB77217-0962-46FB-8C07-E9E9ED60D2DA}">
      <dsp:nvSpPr>
        <dsp:cNvPr id="0" name=""/>
        <dsp:cNvSpPr/>
      </dsp:nvSpPr>
      <dsp:spPr>
        <a:xfrm>
          <a:off x="0" y="926146"/>
          <a:ext cx="5755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2BE51-233D-438C-AFED-078BF171F2C1}">
      <dsp:nvSpPr>
        <dsp:cNvPr id="0" name=""/>
        <dsp:cNvSpPr/>
      </dsp:nvSpPr>
      <dsp:spPr>
        <a:xfrm>
          <a:off x="0" y="926146"/>
          <a:ext cx="5755453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CUSTOMER RETENTION BOOST</a:t>
          </a:r>
          <a:endParaRPr lang="en-US" sz="2500" kern="1200" dirty="0"/>
        </a:p>
      </dsp:txBody>
      <dsp:txXfrm>
        <a:off x="0" y="926146"/>
        <a:ext cx="5755453" cy="923438"/>
      </dsp:txXfrm>
    </dsp:sp>
    <dsp:sp modelId="{8042ED02-17D0-4E60-B09C-4246EDEEC97D}">
      <dsp:nvSpPr>
        <dsp:cNvPr id="0" name=""/>
        <dsp:cNvSpPr/>
      </dsp:nvSpPr>
      <dsp:spPr>
        <a:xfrm>
          <a:off x="0" y="1849585"/>
          <a:ext cx="5755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72EF6-099A-491E-865B-E9890F2B5FB4}">
      <dsp:nvSpPr>
        <dsp:cNvPr id="0" name=""/>
        <dsp:cNvSpPr/>
      </dsp:nvSpPr>
      <dsp:spPr>
        <a:xfrm>
          <a:off x="0" y="1849585"/>
          <a:ext cx="5755453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RESOURCE – MARKETING EFFICIENCY</a:t>
          </a:r>
          <a:endParaRPr lang="en-US" sz="2500" kern="1200" dirty="0"/>
        </a:p>
      </dsp:txBody>
      <dsp:txXfrm>
        <a:off x="0" y="1849585"/>
        <a:ext cx="5755453" cy="923438"/>
      </dsp:txXfrm>
    </dsp:sp>
    <dsp:sp modelId="{AA250876-C796-4C64-90F1-15644911A01B}">
      <dsp:nvSpPr>
        <dsp:cNvPr id="0" name=""/>
        <dsp:cNvSpPr/>
      </dsp:nvSpPr>
      <dsp:spPr>
        <a:xfrm>
          <a:off x="0" y="2773023"/>
          <a:ext cx="5755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7F146-313C-4D49-BB20-E4653C7CB696}">
      <dsp:nvSpPr>
        <dsp:cNvPr id="0" name=""/>
        <dsp:cNvSpPr/>
      </dsp:nvSpPr>
      <dsp:spPr>
        <a:xfrm>
          <a:off x="0" y="2773023"/>
          <a:ext cx="5755453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RESOURCE – CUSTOMER SERVICE EFFICIENCY</a:t>
          </a:r>
          <a:endParaRPr lang="en-US" sz="2500" kern="1200" dirty="0"/>
        </a:p>
      </dsp:txBody>
      <dsp:txXfrm>
        <a:off x="0" y="2773023"/>
        <a:ext cx="5755453" cy="923438"/>
      </dsp:txXfrm>
    </dsp:sp>
    <dsp:sp modelId="{202583B3-E70A-4E81-8590-13A00ED25105}">
      <dsp:nvSpPr>
        <dsp:cNvPr id="0" name=""/>
        <dsp:cNvSpPr/>
      </dsp:nvSpPr>
      <dsp:spPr>
        <a:xfrm>
          <a:off x="0" y="3696461"/>
          <a:ext cx="5755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113FD-6B36-4E73-8C09-98345CC2A071}">
      <dsp:nvSpPr>
        <dsp:cNvPr id="0" name=""/>
        <dsp:cNvSpPr/>
      </dsp:nvSpPr>
      <dsp:spPr>
        <a:xfrm>
          <a:off x="0" y="3696461"/>
          <a:ext cx="5755453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CROSS SEE AND UPSELL</a:t>
          </a:r>
          <a:endParaRPr lang="en-US" sz="2500" kern="1200" dirty="0"/>
        </a:p>
      </dsp:txBody>
      <dsp:txXfrm>
        <a:off x="0" y="3696461"/>
        <a:ext cx="5755453" cy="923438"/>
      </dsp:txXfrm>
    </dsp:sp>
    <dsp:sp modelId="{B27F5C1A-49EE-4F34-9161-C810F7963BFA}">
      <dsp:nvSpPr>
        <dsp:cNvPr id="0" name=""/>
        <dsp:cNvSpPr/>
      </dsp:nvSpPr>
      <dsp:spPr>
        <a:xfrm>
          <a:off x="0" y="4619900"/>
          <a:ext cx="57554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54A0D-2BBA-40B7-89C2-97CD2148158A}">
      <dsp:nvSpPr>
        <dsp:cNvPr id="0" name=""/>
        <dsp:cNvSpPr/>
      </dsp:nvSpPr>
      <dsp:spPr>
        <a:xfrm>
          <a:off x="0" y="4619900"/>
          <a:ext cx="5755453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STRATEGIC RECOMMENDATION</a:t>
          </a:r>
        </a:p>
      </dsp:txBody>
      <dsp:txXfrm>
        <a:off x="0" y="4619900"/>
        <a:ext cx="5755453" cy="92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AF48-EE73-EE2F-5BAA-8ED3205AD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B2DA-AACA-3269-95A5-C7F45093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7262-E5A3-213A-3A15-34C89941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40E2-47C0-CDBB-4D13-25B1B944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C141-6DD3-D93B-F8AC-26E8636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CD26-E3C8-C3AA-537D-9CF3CCCF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8928F-F25D-2F3F-C4D6-779248EF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7F3B1-6DEB-9E39-91E9-F5631419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0ACA-6949-1B9B-2600-6618B974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041E-0218-183C-5A37-463272DF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5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D5A46-1CBC-A7AF-6A61-4EE05676B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78911-8C40-4D0C-6EA6-C2100E24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FF31-428B-E5B5-6219-25271ED9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0B7D-8EE4-A009-8034-6946C696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B9C3-C183-A134-65C6-21B8DA7F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20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3E55-B9E7-F89C-FBD6-31BB3345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EDA6-1617-3D29-5499-D463D2B4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391D-0875-F89A-BC34-6535A718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B888-8B5B-9663-8C8A-B87B004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F23B-3FE8-5F80-FCAC-349F1762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16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E62E-0083-DB44-79BD-7063273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6DDE-B1C5-F809-42C0-1844322E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246C-4138-F49C-513A-95F627E9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C11D-CD3D-7AFD-BF4F-FDC49FE8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85DB-3432-671B-4044-3E6F6807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749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0478-F4F7-41A1-EB31-BDCBE84D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FFCD-B636-ECB6-3F41-3C5B574B8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7CD25-C16D-EE11-5130-04455395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B4154-524D-05C4-9F7A-530C2AFB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773CC-414A-B6EA-D68C-6A035707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69DB-0A33-DCC3-6EBF-C7727C9C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95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3420-C85F-BE9D-AB69-CC6AD31A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6D58-EF13-9050-982D-5D01CE61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A156F-FA94-2428-D5CB-ED560EE1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2379-0E36-763A-26BA-420072454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6B516-34C1-EF5F-2F4B-A578E7317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EDFA2-6285-4C1D-C636-8D8C2F14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68D31-ECC9-EA76-A149-C5367829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18A33-2FD2-0E56-BA2D-A2D08C2E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5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0E3B-8DC5-89FA-3801-F5882788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808C3-3B00-2890-FFE3-8040DD5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F386A-75FA-42C8-C524-AAABEC55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7C56C-15ED-7ECC-712E-28C9AE3A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0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337EB-EA7E-CCB1-58DC-BB099EBA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5278E-31EB-3DC5-499A-610FB2D2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85778-959F-423F-E2EC-FBC85AEF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42D8-FCCB-2783-4CBC-8B5A5FD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C64A-2C3E-8123-DBC7-79F94870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C39A8-01DF-0036-6E6B-CDF10E899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F82E8-8B10-6FD7-C4DD-B8698AD4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599D3-34F4-46BF-83BF-C5FCDE79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68A4-B0B3-836C-FE1C-3A0A28D2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FBD9-A9FF-0FBC-1871-D46D833C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184CD-FB24-F7ED-891F-8A88B44DD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028B4-A82F-69F1-E8C4-CD87B47D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DB2F4-FFA3-195A-00CD-DBC5D7D1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9389F-2787-E52B-4759-C30ED324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EC053-6AAC-4CE9-2D09-03A73E74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54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06A4B-ECE4-BDA9-8475-2F318258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3783E-BA6B-065D-FB5C-629BD2AC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17DD-0F51-14EA-E05C-C57D9AC55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11057-6C97-438C-B70A-90374CF63D0A}" type="datetimeFigureOut">
              <a:rPr lang="en-SG" smtClean="0"/>
              <a:t>29/12/2024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7874-1ED1-33D9-1630-A58970B9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33BD-2F94-5E04-B132-656C4680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F31B1-B315-424A-9A27-88C66F577B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08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57A6-534E-1C51-8CF7-6C0741A1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683" y="1821194"/>
            <a:ext cx="12043145" cy="1386921"/>
          </a:xfrm>
        </p:spPr>
        <p:txBody>
          <a:bodyPr>
            <a:normAutofit/>
          </a:bodyPr>
          <a:lstStyle/>
          <a:p>
            <a:r>
              <a:rPr lang="en-US" sz="2800" dirty="0"/>
              <a:t>Unlocking Customer Value: Insights and Strategic Recommendation</a:t>
            </a:r>
            <a:endParaRPr lang="en-SG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59E7-160A-149C-FE86-6E21A003B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 KANGFU 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97781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DB34-04AA-C49F-A7A0-E1FFB0DB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1013"/>
            <a:ext cx="4709160" cy="1325563"/>
          </a:xfrm>
        </p:spPr>
        <p:txBody>
          <a:bodyPr>
            <a:normAutofit/>
          </a:bodyPr>
          <a:lstStyle/>
          <a:p>
            <a:r>
              <a:rPr lang="en-SG" sz="2800" dirty="0"/>
              <a:t>Cross Selling and Upselling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60DF1-E79F-4984-B0CB-768AF889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2288"/>
            <a:ext cx="8765622" cy="430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53BFD-72A9-F85C-D3B9-EF3110ABF4AC}"/>
              </a:ext>
            </a:extLst>
          </p:cNvPr>
          <p:cNvSpPr txBox="1"/>
          <p:nvPr/>
        </p:nvSpPr>
        <p:spPr>
          <a:xfrm>
            <a:off x="9180576" y="1412288"/>
            <a:ext cx="2877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Cross Selling Opportunity: [</a:t>
            </a:r>
            <a:r>
              <a:rPr lang="en-SG" b="1" dirty="0"/>
              <a:t>Mobile </a:t>
            </a:r>
            <a:r>
              <a:rPr lang="en-SG" dirty="0"/>
              <a:t>+ TV + </a:t>
            </a:r>
            <a:r>
              <a:rPr lang="en-SG" dirty="0" err="1"/>
              <a:t>MaxOnline</a:t>
            </a:r>
            <a:r>
              <a:rPr lang="en-SG" dirty="0"/>
              <a:t>]</a:t>
            </a:r>
          </a:p>
          <a:p>
            <a:r>
              <a:rPr lang="en-SG" dirty="0"/>
              <a:t>--- Cross Sell Mobile with other type of services</a:t>
            </a:r>
          </a:p>
          <a:p>
            <a:endParaRPr lang="en-SG" dirty="0"/>
          </a:p>
          <a:p>
            <a:r>
              <a:rPr lang="en-SG" dirty="0"/>
              <a:t>Upselling Opportunity:</a:t>
            </a:r>
          </a:p>
          <a:p>
            <a:r>
              <a:rPr lang="en-SG" dirty="0"/>
              <a:t>Mobile &gt; </a:t>
            </a:r>
            <a:r>
              <a:rPr lang="en-SG" dirty="0" err="1"/>
              <a:t>MaxOnline</a:t>
            </a:r>
            <a:r>
              <a:rPr lang="en-SG" dirty="0"/>
              <a:t>&gt; TV</a:t>
            </a:r>
          </a:p>
          <a:p>
            <a:r>
              <a:rPr lang="en-SG" dirty="0"/>
              <a:t>--- Recommend to sell more mobile services with good potential.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AFEF3-25EC-FCA6-4A63-E859FEDCDEFE}"/>
              </a:ext>
            </a:extLst>
          </p:cNvPr>
          <p:cNvSpPr txBox="1"/>
          <p:nvPr/>
        </p:nvSpPr>
        <p:spPr>
          <a:xfrm>
            <a:off x="228600" y="5835503"/>
            <a:ext cx="11829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Drive revenue growth by leveraging bundled sales centered around mobile services, cross-selling TV and </a:t>
            </a:r>
            <a:r>
              <a:rPr lang="en-US" dirty="0" err="1"/>
              <a:t>MaxOnline</a:t>
            </a:r>
            <a:r>
              <a:rPr lang="en-US" dirty="0"/>
              <a:t> to maximize customer value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1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169B-324F-D541-96C7-A2F6138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816608"/>
          </a:xfrm>
        </p:spPr>
        <p:txBody>
          <a:bodyPr>
            <a:normAutofit/>
          </a:bodyPr>
          <a:lstStyle/>
          <a:p>
            <a:r>
              <a:rPr lang="en-SG" sz="2800" dirty="0"/>
              <a:t>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B211-8B24-18AA-85E2-4980C167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16608"/>
            <a:ext cx="12094464" cy="494995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Retention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Retention stage</a:t>
            </a:r>
            <a:r>
              <a:rPr lang="en-US" sz="1800" dirty="0"/>
              <a:t> delivers the </a:t>
            </a:r>
            <a:r>
              <a:rPr lang="en-US" sz="1800" b="1" dirty="0"/>
              <a:t>highest customer value</a:t>
            </a:r>
            <a:r>
              <a:rPr lang="en-US" sz="1800" dirty="0"/>
              <a:t> with the </a:t>
            </a:r>
            <a:r>
              <a:rPr lang="en-US" sz="1800" b="1" dirty="0"/>
              <a:t>lowest customer service resource usage</a:t>
            </a:r>
            <a:r>
              <a:rPr lang="en-US" sz="1800" dirty="0"/>
              <a:t>.</a:t>
            </a:r>
          </a:p>
          <a:p>
            <a:r>
              <a:rPr lang="en-US" sz="1800" b="1" dirty="0"/>
              <a:t>Strategies to Boost Retention: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Increase Acquisition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Improve Campaign Efficiency</a:t>
            </a:r>
            <a:r>
              <a:rPr lang="en-US" sz="1800" dirty="0"/>
              <a:t> to attract new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Reduce Churn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Enhance Customer Service Efficiency</a:t>
            </a:r>
            <a:r>
              <a:rPr lang="en-US" sz="1800" dirty="0"/>
              <a:t> to proactively address issues.</a:t>
            </a:r>
          </a:p>
          <a:p>
            <a:pPr lvl="1"/>
            <a:endParaRPr lang="en-US" sz="1800" dirty="0"/>
          </a:p>
          <a:p>
            <a:r>
              <a:rPr lang="en-US" sz="1800" b="1" dirty="0"/>
              <a:t>Key Recommendations:</a:t>
            </a:r>
          </a:p>
          <a:p>
            <a:r>
              <a:rPr lang="en-US" sz="1800" dirty="0"/>
              <a:t>Campaign Resource Allocation:</a:t>
            </a:r>
          </a:p>
          <a:p>
            <a:pPr lvl="1"/>
            <a:r>
              <a:rPr lang="en-US" sz="1800" dirty="0"/>
              <a:t>Focus on Cluster 2 and Cluster 3 to maximize cross-sell opportunities across all service types.</a:t>
            </a:r>
          </a:p>
          <a:p>
            <a:pPr lvl="1"/>
            <a:r>
              <a:rPr lang="en-US" sz="1800" dirty="0"/>
              <a:t>Drive revenue growth by leveraging bundled sales centered around mobile services, cross-selling TV and </a:t>
            </a:r>
            <a:r>
              <a:rPr lang="en-US" sz="1800" dirty="0" err="1"/>
              <a:t>MaxOnline</a:t>
            </a:r>
            <a:r>
              <a:rPr lang="en-US" sz="1800" dirty="0"/>
              <a:t> to maximize customer value</a:t>
            </a:r>
          </a:p>
          <a:p>
            <a:r>
              <a:rPr lang="en-US" sz="1800" dirty="0"/>
              <a:t>Customer Service Efficiency:</a:t>
            </a:r>
          </a:p>
          <a:p>
            <a:pPr lvl="1"/>
            <a:r>
              <a:rPr lang="en-US" sz="1800" dirty="0"/>
              <a:t>Implement preventive measures to reduce service call volume.</a:t>
            </a:r>
          </a:p>
          <a:p>
            <a:r>
              <a:rPr lang="en-US" sz="1800" dirty="0"/>
              <a:t>Customer Satisfaction:</a:t>
            </a:r>
          </a:p>
          <a:p>
            <a:pPr lvl="1"/>
            <a:r>
              <a:rPr lang="en-US" sz="1800" dirty="0"/>
              <a:t>Enhance customer satisfaction by improved and proactive customer service. </a:t>
            </a:r>
            <a:endParaRPr lang="en-SG" sz="1800" dirty="0"/>
          </a:p>
          <a:p>
            <a:endParaRPr lang="en-US" sz="2200" dirty="0"/>
          </a:p>
          <a:p>
            <a:pPr marL="0" indent="0">
              <a:buNone/>
            </a:pPr>
            <a:endParaRPr lang="en-SG" sz="21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04996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14B7A-1223-C69F-9754-62FD1BA7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SG" sz="400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18C15A-5FDD-67B4-1453-EC27FB3C5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3614"/>
              </p:ext>
            </p:extLst>
          </p:nvPr>
        </p:nvGraphicFramePr>
        <p:xfrm>
          <a:off x="4581727" y="649480"/>
          <a:ext cx="575545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1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09F6-3E57-EC87-43E5-6EAFDC5A6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F632-92C3-1E5B-672F-18353540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" y="229952"/>
            <a:ext cx="3772625" cy="1178069"/>
          </a:xfrm>
        </p:spPr>
        <p:txBody>
          <a:bodyPr>
            <a:normAutofit/>
          </a:bodyPr>
          <a:lstStyle/>
          <a:p>
            <a:r>
              <a:rPr lang="en-SG" sz="2800" dirty="0"/>
              <a:t>Customer Lifecycle</a:t>
            </a:r>
            <a:br>
              <a:rPr lang="en-SG" sz="2800" dirty="0"/>
            </a:br>
            <a:r>
              <a:rPr lang="en-SG" sz="2800" dirty="0"/>
              <a:t>and Retention Boosting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5DFE04-F614-28E3-EDE5-D88AFD7D38D2}"/>
              </a:ext>
            </a:extLst>
          </p:cNvPr>
          <p:cNvGrpSpPr/>
          <p:nvPr/>
        </p:nvGrpSpPr>
        <p:grpSpPr>
          <a:xfrm>
            <a:off x="157548" y="1848830"/>
            <a:ext cx="3891520" cy="4827291"/>
            <a:chOff x="276443" y="1616039"/>
            <a:chExt cx="4415754" cy="516839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44632C-9270-FB14-1C02-C1BEB05A6BA4}"/>
                </a:ext>
              </a:extLst>
            </p:cNvPr>
            <p:cNvSpPr/>
            <p:nvPr/>
          </p:nvSpPr>
          <p:spPr>
            <a:xfrm>
              <a:off x="1275905" y="2200258"/>
              <a:ext cx="2997884" cy="894503"/>
            </a:xfrm>
            <a:prstGeom prst="triangle">
              <a:avLst/>
            </a:prstGeom>
            <a:solidFill>
              <a:schemeClr val="accent1"/>
            </a:solidFill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Acquisition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554072-BD12-671D-D10B-680DBF040139}"/>
                </a:ext>
              </a:extLst>
            </p:cNvPr>
            <p:cNvSpPr/>
            <p:nvPr/>
          </p:nvSpPr>
          <p:spPr>
            <a:xfrm>
              <a:off x="1275905" y="3218394"/>
              <a:ext cx="2992273" cy="1838156"/>
            </a:xfrm>
            <a:prstGeom prst="rect">
              <a:avLst/>
            </a:prstGeom>
            <a:solidFill>
              <a:schemeClr val="accent1"/>
            </a:solidFill>
            <a:ln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Retention</a:t>
              </a:r>
            </a:p>
          </p:txBody>
        </p:sp>
        <p:sp>
          <p:nvSpPr>
            <p:cNvPr id="24" name="Flowchart: Merge 23">
              <a:extLst>
                <a:ext uri="{FF2B5EF4-FFF2-40B4-BE49-F238E27FC236}">
                  <a16:creationId xmlns:a16="http://schemas.microsoft.com/office/drawing/2014/main" id="{10B818F7-4269-4D96-F6F5-9B79660DCD86}"/>
                </a:ext>
              </a:extLst>
            </p:cNvPr>
            <p:cNvSpPr/>
            <p:nvPr/>
          </p:nvSpPr>
          <p:spPr>
            <a:xfrm>
              <a:off x="1244012" y="5295168"/>
              <a:ext cx="2992272" cy="1022289"/>
            </a:xfrm>
            <a:prstGeom prst="flowChartMerge">
              <a:avLst/>
            </a:prstGeom>
            <a:solidFill>
              <a:schemeClr val="accent1"/>
            </a:solidFill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Churn</a:t>
              </a: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633814BD-5DF8-A8E7-EA56-3546A2BE2ED4}"/>
                </a:ext>
              </a:extLst>
            </p:cNvPr>
            <p:cNvSpPr/>
            <p:nvPr/>
          </p:nvSpPr>
          <p:spPr>
            <a:xfrm>
              <a:off x="2509973" y="3019090"/>
              <a:ext cx="460349" cy="350628"/>
            </a:xfrm>
            <a:prstGeom prst="downArrow">
              <a:avLst/>
            </a:prstGeom>
            <a:ln>
              <a:solidFill>
                <a:schemeClr val="accent1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2FE89866-DBEB-FC19-9458-C6F16ECF9C3E}"/>
                </a:ext>
              </a:extLst>
            </p:cNvPr>
            <p:cNvSpPr/>
            <p:nvPr/>
          </p:nvSpPr>
          <p:spPr>
            <a:xfrm>
              <a:off x="2534966" y="5022629"/>
              <a:ext cx="460349" cy="350628"/>
            </a:xfrm>
            <a:prstGeom prst="downArrow">
              <a:avLst/>
            </a:prstGeom>
            <a:ln>
              <a:solidFill>
                <a:schemeClr val="accent1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Arrow: Curved Right 28">
              <a:extLst>
                <a:ext uri="{FF2B5EF4-FFF2-40B4-BE49-F238E27FC236}">
                  <a16:creationId xmlns:a16="http://schemas.microsoft.com/office/drawing/2014/main" id="{99A548BB-E01F-376C-2987-A90176462467}"/>
                </a:ext>
              </a:extLst>
            </p:cNvPr>
            <p:cNvSpPr/>
            <p:nvPr/>
          </p:nvSpPr>
          <p:spPr>
            <a:xfrm rot="10800000">
              <a:off x="4011996" y="2549462"/>
              <a:ext cx="680201" cy="2652484"/>
            </a:xfrm>
            <a:prstGeom prst="curvedRightArrow">
              <a:avLst/>
            </a:prstGeom>
            <a:ln>
              <a:solidFill>
                <a:schemeClr val="accent1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5" name="Arrow: Curved Right 34">
              <a:extLst>
                <a:ext uri="{FF2B5EF4-FFF2-40B4-BE49-F238E27FC236}">
                  <a16:creationId xmlns:a16="http://schemas.microsoft.com/office/drawing/2014/main" id="{FB60D224-C1B4-8C35-0263-DAE69BEEFD68}"/>
                </a:ext>
              </a:extLst>
            </p:cNvPr>
            <p:cNvSpPr/>
            <p:nvPr/>
          </p:nvSpPr>
          <p:spPr>
            <a:xfrm>
              <a:off x="1160092" y="2070995"/>
              <a:ext cx="223284" cy="808075"/>
            </a:xfrm>
            <a:prstGeom prst="curved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CD2908-7DA7-428E-6517-19F1710BA327}"/>
                </a:ext>
              </a:extLst>
            </p:cNvPr>
            <p:cNvSpPr txBox="1"/>
            <p:nvPr/>
          </p:nvSpPr>
          <p:spPr>
            <a:xfrm>
              <a:off x="1993209" y="1642170"/>
              <a:ext cx="1493875" cy="39542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New</a:t>
              </a:r>
            </a:p>
          </p:txBody>
        </p:sp>
        <p:sp>
          <p:nvSpPr>
            <p:cNvPr id="40" name="Arrow: Curved Right 39">
              <a:extLst>
                <a:ext uri="{FF2B5EF4-FFF2-40B4-BE49-F238E27FC236}">
                  <a16:creationId xmlns:a16="http://schemas.microsoft.com/office/drawing/2014/main" id="{0AB6A24A-2237-5D23-8A55-CF77A1C38AC1}"/>
                </a:ext>
              </a:extLst>
            </p:cNvPr>
            <p:cNvSpPr/>
            <p:nvPr/>
          </p:nvSpPr>
          <p:spPr>
            <a:xfrm>
              <a:off x="1160092" y="5976354"/>
              <a:ext cx="223284" cy="808075"/>
            </a:xfrm>
            <a:prstGeom prst="curved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DBD9F6-6C14-1B16-4921-C3FEEF290A4D}"/>
                </a:ext>
              </a:extLst>
            </p:cNvPr>
            <p:cNvSpPr txBox="1"/>
            <p:nvPr/>
          </p:nvSpPr>
          <p:spPr>
            <a:xfrm>
              <a:off x="1993208" y="6410679"/>
              <a:ext cx="1493875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Lost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D94D93-FAA0-47F2-AE66-17DCF63F623D}"/>
                </a:ext>
              </a:extLst>
            </p:cNvPr>
            <p:cNvSpPr/>
            <p:nvPr/>
          </p:nvSpPr>
          <p:spPr>
            <a:xfrm>
              <a:off x="276443" y="3218394"/>
              <a:ext cx="763334" cy="31619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Customer Service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739064-F672-523D-41B1-5C5EF22B1944}"/>
                </a:ext>
              </a:extLst>
            </p:cNvPr>
            <p:cNvSpPr/>
            <p:nvPr/>
          </p:nvSpPr>
          <p:spPr>
            <a:xfrm>
              <a:off x="276443" y="1616039"/>
              <a:ext cx="763334" cy="140305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Campaign</a:t>
              </a:r>
            </a:p>
          </p:txBody>
        </p: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E6FB558-40F5-96B6-6507-438BAAF0E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77409"/>
              </p:ext>
            </p:extLst>
          </p:nvPr>
        </p:nvGraphicFramePr>
        <p:xfrm>
          <a:off x="4158319" y="3469664"/>
          <a:ext cx="8012195" cy="3202330"/>
        </p:xfrm>
        <a:graphic>
          <a:graphicData uri="http://schemas.openxmlformats.org/drawingml/2006/table">
            <a:tbl>
              <a:tblPr/>
              <a:tblGrid>
                <a:gridCol w="1224336">
                  <a:extLst>
                    <a:ext uri="{9D8B030D-6E8A-4147-A177-3AD203B41FA5}">
                      <a16:colId xmlns:a16="http://schemas.microsoft.com/office/drawing/2014/main" val="2420289117"/>
                    </a:ext>
                  </a:extLst>
                </a:gridCol>
                <a:gridCol w="864238">
                  <a:extLst>
                    <a:ext uri="{9D8B030D-6E8A-4147-A177-3AD203B41FA5}">
                      <a16:colId xmlns:a16="http://schemas.microsoft.com/office/drawing/2014/main" val="1688926577"/>
                    </a:ext>
                  </a:extLst>
                </a:gridCol>
                <a:gridCol w="972265">
                  <a:extLst>
                    <a:ext uri="{9D8B030D-6E8A-4147-A177-3AD203B41FA5}">
                      <a16:colId xmlns:a16="http://schemas.microsoft.com/office/drawing/2014/main" val="1760737709"/>
                    </a:ext>
                  </a:extLst>
                </a:gridCol>
                <a:gridCol w="972265">
                  <a:extLst>
                    <a:ext uri="{9D8B030D-6E8A-4147-A177-3AD203B41FA5}">
                      <a16:colId xmlns:a16="http://schemas.microsoft.com/office/drawing/2014/main" val="1441860764"/>
                    </a:ext>
                  </a:extLst>
                </a:gridCol>
                <a:gridCol w="1062291">
                  <a:extLst>
                    <a:ext uri="{9D8B030D-6E8A-4147-A177-3AD203B41FA5}">
                      <a16:colId xmlns:a16="http://schemas.microsoft.com/office/drawing/2014/main" val="3900887439"/>
                    </a:ext>
                  </a:extLst>
                </a:gridCol>
                <a:gridCol w="1008277">
                  <a:extLst>
                    <a:ext uri="{9D8B030D-6E8A-4147-A177-3AD203B41FA5}">
                      <a16:colId xmlns:a16="http://schemas.microsoft.com/office/drawing/2014/main" val="4173910252"/>
                    </a:ext>
                  </a:extLst>
                </a:gridCol>
                <a:gridCol w="936258">
                  <a:extLst>
                    <a:ext uri="{9D8B030D-6E8A-4147-A177-3AD203B41FA5}">
                      <a16:colId xmlns:a16="http://schemas.microsoft.com/office/drawing/2014/main" val="2703357537"/>
                    </a:ext>
                  </a:extLst>
                </a:gridCol>
                <a:gridCol w="972265">
                  <a:extLst>
                    <a:ext uri="{9D8B030D-6E8A-4147-A177-3AD203B41FA5}">
                      <a16:colId xmlns:a16="http://schemas.microsoft.com/office/drawing/2014/main" val="3678959917"/>
                    </a:ext>
                  </a:extLst>
                </a:gridCol>
              </a:tblGrid>
              <a:tr h="100744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Grouped </a:t>
                      </a:r>
                      <a:r>
                        <a:rPr lang="en-SG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CustomerLifecycle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 of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of Total Number of Customer_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Avg. Customer Number of Subscription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Avg. Customer_Avg_Value_PerMonth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Avg. NumberofServiceCall_Per_Month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Avg. </a:t>
                      </a:r>
                      <a:r>
                        <a:rPr lang="en-SG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ServiceSuccessRate_PerMonth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17063"/>
                  </a:ext>
                </a:extLst>
              </a:tr>
              <a:tr h="182907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Acquisition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75.04%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37991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1,772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630645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4,654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1209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38859"/>
                  </a:ext>
                </a:extLst>
              </a:tr>
              <a:tr h="182907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Retention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5,746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59.07%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252469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3,164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32.52%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2,055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181006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3,848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654952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9,728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91777"/>
                  </a:ext>
                </a:extLst>
              </a:tr>
              <a:tr h="182907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Churn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37.24%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88431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1,895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598741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18.55%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3,665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19403"/>
                  </a:ext>
                </a:extLst>
              </a:tr>
              <a:tr h="18290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1,855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16970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DFFE7CAF-A5A9-67F9-7A32-3ECD1029D9BE}"/>
              </a:ext>
            </a:extLst>
          </p:cNvPr>
          <p:cNvSpPr/>
          <p:nvPr/>
        </p:nvSpPr>
        <p:spPr>
          <a:xfrm>
            <a:off x="4158319" y="95154"/>
            <a:ext cx="2545747" cy="3202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b="1" dirty="0">
                <a:solidFill>
                  <a:schemeClr val="tx1"/>
                </a:solidFill>
              </a:rPr>
              <a:t>Acquisition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Small group of customer.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Majority from </a:t>
            </a:r>
            <a:r>
              <a:rPr lang="en-SG" sz="1400" b="1" dirty="0">
                <a:solidFill>
                  <a:schemeClr val="tx1"/>
                </a:solidFill>
              </a:rPr>
              <a:t>Cluster 1 </a:t>
            </a:r>
            <a:r>
              <a:rPr lang="en-SG" sz="1400" dirty="0">
                <a:solidFill>
                  <a:schemeClr val="tx1"/>
                </a:solidFill>
              </a:rPr>
              <a:t>with 75%.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Number of subscription and Customer value are the smallest compared with other stages – </a:t>
            </a:r>
            <a:r>
              <a:rPr lang="en-SG" sz="1400" b="1" dirty="0">
                <a:solidFill>
                  <a:schemeClr val="tx1"/>
                </a:solidFill>
              </a:rPr>
              <a:t>Less value</a:t>
            </a:r>
            <a:r>
              <a:rPr lang="en-SG" sz="14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Number of service call per month is less – </a:t>
            </a:r>
            <a:r>
              <a:rPr lang="en-SG" sz="1400" b="1" dirty="0">
                <a:solidFill>
                  <a:schemeClr val="tx1"/>
                </a:solidFill>
              </a:rPr>
              <a:t>Less servicing resource used</a:t>
            </a:r>
            <a:r>
              <a:rPr lang="en-SG" sz="1400" dirty="0">
                <a:solidFill>
                  <a:schemeClr val="tx1"/>
                </a:solidFill>
              </a:rPr>
              <a:t>.</a:t>
            </a:r>
            <a:endParaRPr lang="en-SG" sz="2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525462-FC17-A045-7063-35645D12EF31}"/>
              </a:ext>
            </a:extLst>
          </p:cNvPr>
          <p:cNvSpPr/>
          <p:nvPr/>
        </p:nvSpPr>
        <p:spPr>
          <a:xfrm>
            <a:off x="6780469" y="93016"/>
            <a:ext cx="2656822" cy="3202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b="1" dirty="0">
                <a:solidFill>
                  <a:schemeClr val="bg1"/>
                </a:solidFill>
              </a:rPr>
              <a:t>Retention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Largest group of customer.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Majority from </a:t>
            </a:r>
            <a:r>
              <a:rPr lang="en-SG" sz="1400" b="1" dirty="0">
                <a:solidFill>
                  <a:schemeClr val="bg1"/>
                </a:solidFill>
              </a:rPr>
              <a:t>Cluster 1 </a:t>
            </a:r>
            <a:r>
              <a:rPr lang="en-SG" sz="1400" dirty="0">
                <a:solidFill>
                  <a:schemeClr val="bg1"/>
                </a:solidFill>
              </a:rPr>
              <a:t>with 59% - significantly decreased compared with Acquisition stage. </a:t>
            </a:r>
            <a:r>
              <a:rPr lang="en-SG" sz="1400" b="1" dirty="0">
                <a:solidFill>
                  <a:schemeClr val="bg1"/>
                </a:solidFill>
              </a:rPr>
              <a:t>Cluster 2 </a:t>
            </a:r>
            <a:r>
              <a:rPr lang="en-SG" sz="1400" dirty="0">
                <a:solidFill>
                  <a:schemeClr val="bg1"/>
                </a:solidFill>
              </a:rPr>
              <a:t>significantly increased to 33%.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u="sng" dirty="0">
                <a:solidFill>
                  <a:schemeClr val="bg1"/>
                </a:solidFill>
              </a:rPr>
              <a:t>Average customer value significantly increased in each cluster except for </a:t>
            </a:r>
            <a:r>
              <a:rPr lang="en-SG" sz="1400" b="1" u="sng" dirty="0">
                <a:solidFill>
                  <a:schemeClr val="bg1"/>
                </a:solidFill>
              </a:rPr>
              <a:t>Cluster 3 </a:t>
            </a:r>
            <a:r>
              <a:rPr lang="en-SG" sz="1400" u="sng" dirty="0">
                <a:solidFill>
                  <a:schemeClr val="bg1"/>
                </a:solidFill>
              </a:rPr>
              <a:t>– </a:t>
            </a:r>
            <a:r>
              <a:rPr lang="en-SG" sz="1400" b="1" u="sng" dirty="0">
                <a:solidFill>
                  <a:schemeClr val="bg1"/>
                </a:solidFill>
              </a:rPr>
              <a:t>Most value</a:t>
            </a:r>
            <a:r>
              <a:rPr lang="en-SG" sz="1400" u="sng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u="sng" dirty="0">
                <a:solidFill>
                  <a:schemeClr val="bg1"/>
                </a:solidFill>
              </a:rPr>
              <a:t>Number of service call per month is 1 – </a:t>
            </a:r>
            <a:r>
              <a:rPr lang="en-SG" sz="1400" b="1" u="sng" dirty="0">
                <a:solidFill>
                  <a:schemeClr val="bg1"/>
                </a:solidFill>
              </a:rPr>
              <a:t>Less servicing resource used.</a:t>
            </a:r>
            <a:endParaRPr lang="en-SG" sz="2000" b="1" u="sng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9C744-12BA-1DBE-A36D-FB4A383F6014}"/>
              </a:ext>
            </a:extLst>
          </p:cNvPr>
          <p:cNvSpPr/>
          <p:nvPr/>
        </p:nvSpPr>
        <p:spPr>
          <a:xfrm>
            <a:off x="9513693" y="93016"/>
            <a:ext cx="2656822" cy="3202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b="1" dirty="0">
                <a:solidFill>
                  <a:schemeClr val="tx1"/>
                </a:solidFill>
              </a:rPr>
              <a:t>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Small group of customer.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Majority from </a:t>
            </a:r>
            <a:r>
              <a:rPr lang="en-SG" sz="1400" b="1" dirty="0">
                <a:solidFill>
                  <a:schemeClr val="tx1"/>
                </a:solidFill>
              </a:rPr>
              <a:t>Cluster 2 </a:t>
            </a:r>
            <a:r>
              <a:rPr lang="en-SG" sz="1400" dirty="0">
                <a:solidFill>
                  <a:schemeClr val="tx1"/>
                </a:solidFill>
              </a:rPr>
              <a:t>with 44% - significantly increased compared with Retention stage. Cluster 1 significantly decreased to 37%.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Average customer </a:t>
            </a:r>
            <a:r>
              <a:rPr lang="en-SG" sz="1400" b="1" dirty="0">
                <a:solidFill>
                  <a:schemeClr val="tx1"/>
                </a:solidFill>
              </a:rPr>
              <a:t>value remains unchanged </a:t>
            </a:r>
            <a:r>
              <a:rPr lang="en-SG" sz="1400" dirty="0">
                <a:solidFill>
                  <a:schemeClr val="tx1"/>
                </a:solidFill>
              </a:rPr>
              <a:t>compared with last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tx1"/>
                </a:solidFill>
              </a:rPr>
              <a:t>Number of service call per month is largest – </a:t>
            </a:r>
            <a:r>
              <a:rPr lang="en-SG" sz="1400" b="1" dirty="0">
                <a:solidFill>
                  <a:schemeClr val="tx1"/>
                </a:solidFill>
              </a:rPr>
              <a:t>Most servicing resource used.</a:t>
            </a:r>
            <a:endParaRPr lang="en-SG" sz="2000" b="1" dirty="0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C12A2F0F-0ACF-09DC-0470-DC73E2BEFD2B}"/>
              </a:ext>
            </a:extLst>
          </p:cNvPr>
          <p:cNvSpPr/>
          <p:nvPr/>
        </p:nvSpPr>
        <p:spPr>
          <a:xfrm>
            <a:off x="3010537" y="2192969"/>
            <a:ext cx="606547" cy="50245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Minus Sign 53">
            <a:extLst>
              <a:ext uri="{FF2B5EF4-FFF2-40B4-BE49-F238E27FC236}">
                <a16:creationId xmlns:a16="http://schemas.microsoft.com/office/drawing/2014/main" id="{9F9EE1DA-BEE0-6BE7-2C52-6033E74D4BB2}"/>
              </a:ext>
            </a:extLst>
          </p:cNvPr>
          <p:cNvSpPr/>
          <p:nvPr/>
        </p:nvSpPr>
        <p:spPr>
          <a:xfrm>
            <a:off x="2976898" y="5635464"/>
            <a:ext cx="405894" cy="43202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0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B136-40DD-2F94-C8D6-642E35F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4" y="191822"/>
            <a:ext cx="6413205" cy="787586"/>
          </a:xfrm>
        </p:spPr>
        <p:txBody>
          <a:bodyPr>
            <a:normAutofit/>
          </a:bodyPr>
          <a:lstStyle/>
          <a:p>
            <a:r>
              <a:rPr lang="en-SG" sz="2800" dirty="0"/>
              <a:t>Customer Retention  Boost – Reduce Churn</a:t>
            </a:r>
          </a:p>
        </p:txBody>
      </p:sp>
      <p:pic>
        <p:nvPicPr>
          <p:cNvPr id="5" name="Picture 4" descr="A graph with a bar graph&#10;&#10;Description automatically generated">
            <a:extLst>
              <a:ext uri="{FF2B5EF4-FFF2-40B4-BE49-F238E27FC236}">
                <a16:creationId xmlns:a16="http://schemas.microsoft.com/office/drawing/2014/main" id="{AC32BEA1-2D65-FFA7-2154-D2DCBDC2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3" y="1113518"/>
            <a:ext cx="6510765" cy="4765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5E41A2-95EE-5005-345C-893A592DC1F2}"/>
              </a:ext>
            </a:extLst>
          </p:cNvPr>
          <p:cNvSpPr/>
          <p:nvPr/>
        </p:nvSpPr>
        <p:spPr>
          <a:xfrm>
            <a:off x="6915501" y="1113519"/>
            <a:ext cx="4705630" cy="2556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Focus on Top Features – Trained LR Model: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Number of Service Call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Cluster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Service Mix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Campaign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Service Type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Service Success</a:t>
            </a:r>
          </a:p>
          <a:p>
            <a:pPr marL="342900" indent="-342900">
              <a:buAutoNum type="arabicPeriod"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0ECD1-27DC-CA5B-EB04-F8998634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01" y="3927704"/>
            <a:ext cx="4740051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60A-7240-3361-23E0-8BE31780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8" y="0"/>
            <a:ext cx="5104550" cy="1325563"/>
          </a:xfrm>
        </p:spPr>
        <p:txBody>
          <a:bodyPr>
            <a:normAutofit/>
          </a:bodyPr>
          <a:lstStyle/>
          <a:p>
            <a:r>
              <a:rPr lang="en-SG" sz="2800" dirty="0"/>
              <a:t>Marketing Efficiency - Acquisition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39D34A-BD8C-A5BC-834A-CEC07671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3" y="2473486"/>
            <a:ext cx="5747873" cy="15521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6DDAB3-6FA7-53A0-A62B-CC784DE99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4" y="4255008"/>
            <a:ext cx="5638336" cy="15521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58592-023C-4DAC-7EA4-C346D831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4" y="2473486"/>
            <a:ext cx="5638336" cy="15521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CF3066-84F3-C1A0-CB1C-C60EA7703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94" y="4255008"/>
            <a:ext cx="5638336" cy="15521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E830C70-9BCF-88C9-2439-73C89BC9FF5E}"/>
              </a:ext>
            </a:extLst>
          </p:cNvPr>
          <p:cNvSpPr/>
          <p:nvPr/>
        </p:nvSpPr>
        <p:spPr>
          <a:xfrm>
            <a:off x="165056" y="1331659"/>
            <a:ext cx="11727774" cy="10361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Campaign is most useful with Cluster 2 and Cluster 3, with All Service Types with Cross Sell.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64E873-90E1-5608-E2E9-AF9C25BA4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065" y="6207488"/>
            <a:ext cx="7437765" cy="4038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AED6EC-81D7-B3DE-1479-D4D724586576}"/>
              </a:ext>
            </a:extLst>
          </p:cNvPr>
          <p:cNvSpPr/>
          <p:nvPr/>
        </p:nvSpPr>
        <p:spPr>
          <a:xfrm>
            <a:off x="7449312" y="2877311"/>
            <a:ext cx="2231136" cy="5974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43C88-C0A9-B41A-FD8C-ACE36767664B}"/>
              </a:ext>
            </a:extLst>
          </p:cNvPr>
          <p:cNvSpPr/>
          <p:nvPr/>
        </p:nvSpPr>
        <p:spPr>
          <a:xfrm>
            <a:off x="7595616" y="4559809"/>
            <a:ext cx="2170176" cy="6461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7FA506-A8E1-3F04-A6A7-F29C92A7686D}"/>
              </a:ext>
            </a:extLst>
          </p:cNvPr>
          <p:cNvSpPr/>
          <p:nvPr/>
        </p:nvSpPr>
        <p:spPr>
          <a:xfrm>
            <a:off x="1389888" y="4559809"/>
            <a:ext cx="2218944" cy="6461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7ECC24-40A2-D5DD-EF8A-E5480653E4CC}"/>
              </a:ext>
            </a:extLst>
          </p:cNvPr>
          <p:cNvSpPr/>
          <p:nvPr/>
        </p:nvSpPr>
        <p:spPr>
          <a:xfrm>
            <a:off x="1469136" y="3328415"/>
            <a:ext cx="2249424" cy="697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6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D3F3-FAFA-A08B-3E14-8AFCBE9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09093"/>
            <a:ext cx="6376416" cy="1325563"/>
          </a:xfrm>
        </p:spPr>
        <p:txBody>
          <a:bodyPr>
            <a:normAutofit/>
          </a:bodyPr>
          <a:lstStyle/>
          <a:p>
            <a:r>
              <a:rPr lang="en-SG" sz="2800" dirty="0"/>
              <a:t>Customer Service Efficiency - Churn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7FD4F-52C9-BA2F-2307-99FBF823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011424"/>
            <a:ext cx="11606784" cy="35975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031D94-915B-F3E9-1363-180E89DB5A6E}"/>
              </a:ext>
            </a:extLst>
          </p:cNvPr>
          <p:cNvSpPr/>
          <p:nvPr/>
        </p:nvSpPr>
        <p:spPr>
          <a:xfrm>
            <a:off x="8834310" y="4328161"/>
            <a:ext cx="3101658" cy="21588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9BD5E-F58C-275F-0574-486F661EBDCE}"/>
              </a:ext>
            </a:extLst>
          </p:cNvPr>
          <p:cNvSpPr/>
          <p:nvPr/>
        </p:nvSpPr>
        <p:spPr>
          <a:xfrm>
            <a:off x="292608" y="1434656"/>
            <a:ext cx="11606784" cy="1325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high number of service calls strongly correlates with an increased churn rate.</a:t>
            </a:r>
          </a:p>
          <a:p>
            <a:r>
              <a:rPr lang="en-US" dirty="0">
                <a:solidFill>
                  <a:schemeClr val="tx1"/>
                </a:solidFill>
              </a:rPr>
              <a:t>The status of service calls (pending vs. resolved) shows minimal impact on churn.</a:t>
            </a:r>
          </a:p>
          <a:p>
            <a:r>
              <a:rPr lang="en-US" dirty="0">
                <a:solidFill>
                  <a:schemeClr val="tx1"/>
                </a:solidFill>
              </a:rPr>
              <a:t>Focus resources on proactive and preventive measures to reduce overall </a:t>
            </a:r>
            <a:r>
              <a:rPr lang="en-US" altLang="zh-CN" dirty="0">
                <a:solidFill>
                  <a:schemeClr val="tx1"/>
                </a:solidFill>
              </a:rPr>
              <a:t>requested </a:t>
            </a:r>
            <a:r>
              <a:rPr lang="en-US" dirty="0">
                <a:solidFill>
                  <a:schemeClr val="tx1"/>
                </a:solidFill>
              </a:rPr>
              <a:t>service call volume.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6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97FF-4DCA-EFB0-8282-DB01D029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12E-365E-AB59-AC58-3E2C2560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194437"/>
            <a:ext cx="7208520" cy="1325563"/>
          </a:xfrm>
        </p:spPr>
        <p:txBody>
          <a:bodyPr>
            <a:normAutofit/>
          </a:bodyPr>
          <a:lstStyle/>
          <a:p>
            <a:r>
              <a:rPr lang="en-SG" sz="2800" dirty="0"/>
              <a:t>Customer Service Efficiency – Customer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6C601-D670-CDFD-EF64-2986CD3DAB90}"/>
              </a:ext>
            </a:extLst>
          </p:cNvPr>
          <p:cNvSpPr/>
          <p:nvPr/>
        </p:nvSpPr>
        <p:spPr>
          <a:xfrm>
            <a:off x="134114" y="4864608"/>
            <a:ext cx="11923774" cy="1500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Number of Services correlates with higher customer value, especially in : Multi-Service Mix with high usage patterns, customers not engaged in campaigns and those with a greater number of subscriptions. Indicates number of services driver of customer satisfaction, particularly with multi-services.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3B94E7-9979-1FA4-89BA-07066DAE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31" y="1223303"/>
            <a:ext cx="4867656" cy="3183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70D03-F916-06D2-5595-43C04FF9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" y="1223303"/>
            <a:ext cx="6649127" cy="31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0041-4E1D-6B7A-FDDC-635B2834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194437"/>
            <a:ext cx="7208520" cy="1325563"/>
          </a:xfrm>
        </p:spPr>
        <p:txBody>
          <a:bodyPr>
            <a:normAutofit/>
          </a:bodyPr>
          <a:lstStyle/>
          <a:p>
            <a:r>
              <a:rPr lang="en-SG" sz="2800" dirty="0"/>
              <a:t>Customer Service Efficiency – Customer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AE8B-190D-DF23-D9B4-B88FE1DB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362258"/>
            <a:ext cx="5696712" cy="35755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B58C36-C6C7-3D43-926A-F8F6240778ED}"/>
              </a:ext>
            </a:extLst>
          </p:cNvPr>
          <p:cNvSpPr/>
          <p:nvPr/>
        </p:nvSpPr>
        <p:spPr>
          <a:xfrm>
            <a:off x="179832" y="5256042"/>
            <a:ext cx="11804904" cy="15084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Number of Services correlates with higher customer value, especially in : Multi-Service Mix with high usage patterns, customers not engaged in campaigns and those with a greater number of subscriptions. Indicates number of services driver of customer satisfaction, particularly with multi-services.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DD984-8730-307D-4BD9-AF02982F6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84" y="1362258"/>
            <a:ext cx="5807981" cy="357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A877-22A7-9040-10D6-1A2EDB9D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" y="210600"/>
            <a:ext cx="10515600" cy="1325563"/>
          </a:xfrm>
        </p:spPr>
        <p:txBody>
          <a:bodyPr>
            <a:normAutofit/>
          </a:bodyPr>
          <a:lstStyle/>
          <a:p>
            <a:r>
              <a:rPr lang="en-SG" sz="2800" dirty="0"/>
              <a:t>Customer Service Efficiency – Customer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73D2B-6CA7-D832-60D5-E3E86682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6" y="1389888"/>
            <a:ext cx="5843014" cy="38064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C216EB-B656-3020-2886-30CC8D861786}"/>
              </a:ext>
            </a:extLst>
          </p:cNvPr>
          <p:cNvSpPr/>
          <p:nvPr/>
        </p:nvSpPr>
        <p:spPr>
          <a:xfrm>
            <a:off x="131064" y="5468112"/>
            <a:ext cx="11963400" cy="11948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Service Call Success Rate does not correlate with Customer Value generally.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321F8-0BA8-EC8C-F4B5-FFDF7D33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7" y="1389888"/>
            <a:ext cx="5750468" cy="38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752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Office Theme</vt:lpstr>
      <vt:lpstr>Unlocking Customer Value: Insights and Strategic Recommendation</vt:lpstr>
      <vt:lpstr>Content</vt:lpstr>
      <vt:lpstr>Customer Lifecycle and Retention Boosting </vt:lpstr>
      <vt:lpstr>Customer Retention  Boost – Reduce Churn</vt:lpstr>
      <vt:lpstr>Marketing Efficiency - Acquisition</vt:lpstr>
      <vt:lpstr>Customer Service Efficiency - Churn</vt:lpstr>
      <vt:lpstr>Customer Service Efficiency – Customer Value</vt:lpstr>
      <vt:lpstr>Customer Service Efficiency – Customer Value</vt:lpstr>
      <vt:lpstr>Customer Service Efficiency – Customer Value</vt:lpstr>
      <vt:lpstr>Cross Selling and Upselling</vt:lpstr>
      <vt:lpstr>Marketing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 li</dc:creator>
  <cp:lastModifiedBy>kara li</cp:lastModifiedBy>
  <cp:revision>3</cp:revision>
  <dcterms:created xsi:type="dcterms:W3CDTF">2024-12-29T11:02:03Z</dcterms:created>
  <dcterms:modified xsi:type="dcterms:W3CDTF">2025-01-02T01:45:04Z</dcterms:modified>
</cp:coreProperties>
</file>