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70" r:id="rId5"/>
    <p:sldId id="261" r:id="rId6"/>
    <p:sldId id="262" r:id="rId7"/>
    <p:sldId id="263" r:id="rId8"/>
    <p:sldId id="266" r:id="rId9"/>
    <p:sldId id="264" r:id="rId10"/>
    <p:sldId id="271" r:id="rId11"/>
    <p:sldId id="260" r:id="rId12"/>
  </p:sldIdLst>
  <p:sldSz cx="10080625" cy="7559675"/>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p:restoredTop sz="94631"/>
  </p:normalViewPr>
  <p:slideViewPr>
    <p:cSldViewPr showGuides="1">
      <p:cViewPr varScale="1">
        <p:scale>
          <a:sx n="62" d="100"/>
          <a:sy n="62" d="100"/>
        </p:scale>
        <p:origin x="-1416" y="-6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p:cNvSpPr>
          <p:nvPr>
            <p:ph type="sldImg"/>
          </p:nvPr>
        </p:nvSpPr>
        <p:spPr>
          <a:xfrm>
            <a:off x="215900" y="812800"/>
            <a:ext cx="7126288" cy="4006850"/>
          </a:xfrm>
          <a:prstGeom prst="rect">
            <a:avLst/>
          </a:prstGeom>
          <a:noFill/>
          <a:ln w="9525">
            <a:noFill/>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lstStyle/>
          <a:p>
            <a:pPr lvl="0" algn="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cs typeface="DejaVu Sans" charset="0"/>
              </a:rPr>
              <a:pPr lvl="0" algn="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t>‹#›</a:t>
            </a:fld>
            <a:endParaRPr lang="en-IN" altLang="en-US" sz="1400" dirty="0">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1</a:t>
            </a:fld>
            <a:endParaRPr lang="en-IN" altLang="en-US" sz="1400" dirty="0">
              <a:ea typeface="DejaVu Sans" charset="0"/>
              <a:cs typeface="DejaVu Sans" charset="0"/>
            </a:endParaRPr>
          </a:p>
        </p:txBody>
      </p:sp>
      <p:sp>
        <p:nvSpPr>
          <p:cNvPr id="7171" name="Rectangle 1"/>
          <p:cNvSpPr>
            <a:spLocks noGrp="1" noRot="1" noChangeAspect="1" noTextEdit="1"/>
          </p:cNvSpPr>
          <p:nvPr>
            <p:ph type="sldImg"/>
          </p:nvPr>
        </p:nvSpPr>
        <p:spPr>
          <a:xfrm>
            <a:off x="215900" y="812800"/>
            <a:ext cx="7127875" cy="4008438"/>
          </a:xfrm>
          <a:solidFill>
            <a:srgbClr val="FFFFFF">
              <a:alpha val="100000"/>
            </a:srgbClr>
          </a:solidFill>
          <a:ln>
            <a:solidFill>
              <a:srgbClr val="000000">
                <a:alpha val="100000"/>
              </a:srgbClr>
            </a:solidFill>
            <a:miter lim="800000"/>
          </a:ln>
        </p:spPr>
      </p:sp>
      <p:sp>
        <p:nvSpPr>
          <p:cNvPr id="7172"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2</a:t>
            </a:fld>
            <a:endParaRPr lang="en-IN" altLang="en-US" sz="1400" dirty="0">
              <a:ea typeface="DejaVu Sans" charset="0"/>
              <a:cs typeface="DejaVu Sans" charset="0"/>
            </a:endParaRPr>
          </a:p>
        </p:txBody>
      </p:sp>
      <p:sp>
        <p:nvSpPr>
          <p:cNvPr id="9219" name="Rectangle 1"/>
          <p:cNvSpPr>
            <a:spLocks noGrp="1" noRot="1" noChangeAspect="1" noTextEdit="1"/>
          </p:cNvSpPr>
          <p:nvPr>
            <p:ph type="sldImg"/>
          </p:nvPr>
        </p:nvSpPr>
        <p:spPr>
          <a:xfrm>
            <a:off x="215900" y="812800"/>
            <a:ext cx="7127875" cy="4008438"/>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3</a:t>
            </a:fld>
            <a:endParaRPr lang="en-IN" altLang="en-US" sz="1400" dirty="0">
              <a:ea typeface="DejaVu Sans" charset="0"/>
              <a:cs typeface="DejaVu Sans" charset="0"/>
            </a:endParaRPr>
          </a:p>
        </p:txBody>
      </p:sp>
      <p:sp>
        <p:nvSpPr>
          <p:cNvPr id="1126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5</a:t>
            </a:fld>
            <a:endParaRPr lang="en-IN" altLang="en-US" sz="1400" dirty="0">
              <a:ea typeface="DejaVu Sans" charset="0"/>
              <a:cs typeface="DejaVu Sans" charset="0"/>
            </a:endParaRPr>
          </a:p>
        </p:txBody>
      </p:sp>
      <p:sp>
        <p:nvSpPr>
          <p:cNvPr id="1331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6</a:t>
            </a:fld>
            <a:endParaRPr lang="en-IN" altLang="en-US" sz="1400" dirty="0">
              <a:ea typeface="DejaVu Sans" charset="0"/>
              <a:cs typeface="DejaVu Sans" charset="0"/>
            </a:endParaRPr>
          </a:p>
        </p:txBody>
      </p:sp>
      <p:sp>
        <p:nvSpPr>
          <p:cNvPr id="1536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7</a:t>
            </a:fld>
            <a:endParaRPr lang="en-IN" altLang="en-US" sz="1400" dirty="0">
              <a:ea typeface="DejaVu Sans" charset="0"/>
              <a:cs typeface="DejaVu Sans" charset="0"/>
            </a:endParaRPr>
          </a:p>
        </p:txBody>
      </p:sp>
      <p:sp>
        <p:nvSpPr>
          <p:cNvPr id="1741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8</a:t>
            </a:fld>
            <a:endParaRPr lang="en-IN" altLang="en-US" sz="1400" dirty="0">
              <a:ea typeface="DejaVu Sans" charset="0"/>
              <a:cs typeface="DejaVu Sans" charset="0"/>
            </a:endParaRPr>
          </a:p>
        </p:txBody>
      </p:sp>
      <p:sp>
        <p:nvSpPr>
          <p:cNvPr id="1945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9</a:t>
            </a:fld>
            <a:endParaRPr lang="en-IN" altLang="en-US" sz="1400" dirty="0">
              <a:ea typeface="DejaVu Sans" charset="0"/>
              <a:cs typeface="DejaVu Sans" charset="0"/>
            </a:endParaRPr>
          </a:p>
        </p:txBody>
      </p:sp>
      <p:sp>
        <p:nvSpPr>
          <p:cNvPr id="2150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11</a:t>
            </a:fld>
            <a:endParaRPr lang="en-IN" altLang="en-US" sz="1400" dirty="0">
              <a:ea typeface="DejaVu Sans" charset="0"/>
              <a:cs typeface="DejaVu Sans" charset="0"/>
            </a:endParaRPr>
          </a:p>
        </p:txBody>
      </p:sp>
      <p:sp>
        <p:nvSpPr>
          <p:cNvPr id="2457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4580"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17"/>
          <p:cNvGrpSpPr/>
          <p:nvPr/>
        </p:nvGrpSpPr>
        <p:grpSpPr>
          <a:xfrm>
            <a:off x="-9525" y="-9525"/>
            <a:ext cx="10110788" cy="7578725"/>
            <a:chOff x="-8466" y="-8468"/>
            <a:chExt cx="9171316" cy="6874935"/>
          </a:xfrm>
        </p:grpSpPr>
        <p:cxnSp>
          <p:nvCxnSpPr>
            <p:cNvPr id="19" name="Straight Connector 18"/>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29"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40AA5233-80F3-4CB2-81E5-732DD84D4890}"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1"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pPr algn="r" eaLnBrk="1" hangingPunct="1">
                <a:buNone/>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18" name="TextBox 17"/>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19" name="TextBox 18"/>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20"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E7D65EB-7847-46B2-A2FF-D5FC89A8E1D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1"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2"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pPr algn="r" eaLnBrk="1" hangingPunct="1">
                <a:buNone/>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18" name="TextBox 17"/>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19" name="TextBox 18"/>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20"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6D90753A-7FD4-486B-9870-C36B38583CA3}"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1"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2"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pPr algn="r" eaLnBrk="1" hangingPunct="1">
                <a:buNone/>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6"/>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vert="horz" wrap="square" lIns="91440" tIns="45720" rIns="91440" bIns="45720" numCol="1" rtlCol="0" anchor="t" anchorCtr="0" compatLnSpc="1">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marL="0" marR="0" lvl="0" indent="0" algn="ctr" defTabSz="503555" rtl="0" eaLnBrk="0" fontAlgn="base" latinLnBrk="0" hangingPunct="0">
              <a:lnSpc>
                <a:spcPct val="100000"/>
              </a:lnSpc>
              <a:spcBef>
                <a:spcPts val="1100"/>
              </a:spcBef>
              <a:spcAft>
                <a:spcPct val="0"/>
              </a:spcAft>
              <a:buClr>
                <a:schemeClr val="accent1"/>
              </a:buClr>
              <a:buSzPct val="80000"/>
              <a:buFont typeface="Wingdings 3" panose="05040102010807070707" pitchFamily="82" charset="2"/>
              <a:buNone/>
              <a:defRPr/>
            </a:pPr>
            <a:r>
              <a:rPr kumimoji="0" lang="en-US" sz="1765" b="0" i="0" u="none" strike="noStrike" kern="1200" cap="none" spc="0" normalizeH="0" baseline="0" noProof="0" dirty="0">
                <a:ln>
                  <a:noFill/>
                </a:ln>
                <a:solidFill>
                  <a:srgbClr val="404040"/>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p:nvPr/>
        </p:nvGrpSpPr>
        <p:grpSpPr>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a:xfrm>
            <a:off x="671513" y="671513"/>
            <a:ext cx="6997700" cy="1455737"/>
          </a:xfrm>
          <a:prstGeom prst="rect">
            <a:avLst/>
          </a:prstGeom>
          <a:noFill/>
          <a:ln w="9525">
            <a:noFill/>
          </a:ln>
        </p:spPr>
        <p:txBody>
          <a:bodyPr/>
          <a:lstStyle/>
          <a:p>
            <a:pPr lvl="0"/>
            <a:r>
              <a:rPr lang="en-US" altLang="en-US" dirty="0"/>
              <a:t>Click to edit Master title style</a:t>
            </a:r>
          </a:p>
        </p:txBody>
      </p:sp>
      <p:sp>
        <p:nvSpPr>
          <p:cNvPr id="1028" name="Text Placeholder 2"/>
          <p:cNvSpPr>
            <a:spLocks noGrp="1"/>
          </p:cNvSpPr>
          <p:nvPr>
            <p:ph type="body" idx="1"/>
          </p:nvPr>
        </p:nvSpPr>
        <p:spPr>
          <a:xfrm>
            <a:off x="671513" y="2381250"/>
            <a:ext cx="6997700" cy="427831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lgn="r" eaLnBrk="1" fontAlgn="auto" hangingPunct="1">
              <a:spcBef>
                <a:spcPts val="0"/>
              </a:spcBef>
              <a:spcAft>
                <a:spcPts val="0"/>
              </a:spcAft>
              <a:defRPr sz="99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F36C879-89CE-4E28-B34D-5ACFCBF6D0E8}"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12/4/2021</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lgn="l" eaLnBrk="1" fontAlgn="auto" hangingPunct="1">
              <a:spcBef>
                <a:spcPts val="0"/>
              </a:spcBef>
              <a:spcAft>
                <a:spcPts val="0"/>
              </a:spcAft>
              <a:defRPr sz="99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lvl1pPr algn="r">
              <a:defRPr sz="900">
                <a:solidFill>
                  <a:schemeClr val="accent1"/>
                </a:solidFill>
              </a:defRPr>
            </a:lvl1p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503555" rtl="0" eaLnBrk="0" fontAlgn="base" hangingPunct="0">
        <a:spcBef>
          <a:spcPct val="0"/>
        </a:spcBef>
        <a:spcAft>
          <a:spcPct val="0"/>
        </a:spcAft>
        <a:defRPr sz="3900" kern="1200">
          <a:solidFill>
            <a:schemeClr val="accent1"/>
          </a:solidFill>
          <a:latin typeface="+mj-lt"/>
          <a:ea typeface="+mj-ea"/>
          <a:cs typeface="+mj-cs"/>
        </a:defRPr>
      </a:lvl1pPr>
      <a:lvl2pPr algn="l" defTabSz="503555"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555"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555"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555"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4825" y="1873250"/>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US" altLang="en-IN"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Project Guide</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Ms. Yaminee Patil</a:t>
            </a:r>
          </a:p>
        </p:txBody>
      </p:sp>
      <p:pic>
        <p:nvPicPr>
          <p:cNvPr id="6147" name="Picture 2"/>
          <p:cNvPicPr>
            <a:picLocks noChangeAspect="1"/>
          </p:cNvPicPr>
          <p:nvPr/>
        </p:nvPicPr>
        <p:blipFill>
          <a:blip r:embed="rId3" cstate="print"/>
          <a:stretch>
            <a:fillRect/>
          </a:stretch>
        </p:blipFill>
        <p:spPr>
          <a:xfrm>
            <a:off x="144463" y="1588"/>
            <a:ext cx="9936162" cy="1871662"/>
          </a:xfrm>
          <a:prstGeom prst="rect">
            <a:avLst/>
          </a:prstGeom>
          <a:noFill/>
          <a:ln w="9525">
            <a:noFill/>
          </a:ln>
        </p:spPr>
      </p:pic>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2" name="Text Box 1"/>
          <p:cNvSpPr txBox="1"/>
          <p:nvPr/>
        </p:nvSpPr>
        <p:spPr>
          <a:xfrm>
            <a:off x="713105" y="1873250"/>
            <a:ext cx="8762365" cy="3553460"/>
          </a:xfrm>
          <a:prstGeom prst="rect">
            <a:avLst/>
          </a:prstGeom>
          <a:noFill/>
        </p:spPr>
        <p:txBody>
          <a:bodyPr wrap="square" rtlCol="0" anchor="t">
            <a:spAutoFit/>
          </a:bodyPr>
          <a:lstStyle/>
          <a:p>
            <a:pPr lvl="0" algn="ctr" eaLnBrk="1" latinLnBrk="1" hangingPunct="1">
              <a:lnSpc>
                <a:spcPct val="93000"/>
              </a:lnSpc>
              <a:buClr>
                <a:srgbClr val="000000"/>
              </a:buClr>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4800" b="1"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rPr>
              <a:t>Supermarket Billing System</a:t>
            </a:r>
          </a:p>
          <a:p>
            <a:pPr lvl="0" algn="ctr" eaLnBrk="1" latinLnBrk="1" hangingPunct="1">
              <a:lnSpc>
                <a:spcPct val="93000"/>
              </a:lnSpc>
              <a:buClr>
                <a:srgbClr val="000000"/>
              </a:buClr>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IN" altLang="en-US"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endParaRPr>
          </a:p>
          <a:p>
            <a:pPr lvl="0" algn="ctr" eaLnBrk="1" latinLnBrk="1" hangingPunct="1">
              <a:lnSpc>
                <a:spcPct val="93000"/>
              </a:lnSpc>
              <a:buClr>
                <a:srgbClr val="000000"/>
              </a:buClr>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20104136  Suyash S Jadhav</a:t>
            </a:r>
            <a:endPar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endParaRPr>
          </a:p>
          <a:p>
            <a:pPr lvl="0" algn="ctr" eaLnBrk="1" latinLnBrk="1" hangingPunct="1">
              <a:lnSpc>
                <a:spcPct val="93000"/>
              </a:lnSpc>
              <a:buClr>
                <a:srgbClr val="000000"/>
              </a:buClr>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20104070 Karan Maurya </a:t>
            </a:r>
            <a:endPar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endParaRPr>
          </a:p>
          <a:p>
            <a:pPr lvl="0" algn="ctr" eaLnBrk="1" latinLnBrk="1" hangingPunct="1">
              <a:lnSpc>
                <a:spcPct val="93000"/>
              </a:lnSpc>
              <a:buClr>
                <a:srgbClr val="000000"/>
              </a:buClr>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20104107 Ashish Mundhada</a:t>
            </a:r>
            <a:endPar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endParaRPr>
          </a:p>
          <a:p>
            <a:pPr algn="ctr">
              <a:lnSpc>
                <a:spcPct val="93000"/>
              </a:lnSpc>
              <a:buClr>
                <a:srgbClr val="000000"/>
              </a:buCl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4400" dirty="0">
                <a:solidFill>
                  <a:srgbClr val="000000"/>
                </a:solidFill>
                <a:effectLst>
                  <a:outerShdw blurRad="38100" dist="38100" dir="2700000" algn="tl">
                    <a:srgbClr val="C0C0C0"/>
                  </a:outerShdw>
                </a:effectLst>
                <a:latin typeface="Times New Roman" panose="02020603050405020304" pitchFamily="16" charset="0"/>
                <a:ea typeface="Times New Roman" panose="02020603050405020304" pitchFamily="16" charset="0"/>
                <a:sym typeface="+mn-ea"/>
              </a:rPr>
              <a:t>20104025 Pratham Lotankar</a:t>
            </a:r>
            <a:endParaRPr lang="en-US" sz="4400"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663950" y="3295015"/>
            <a:ext cx="2558415" cy="2280285"/>
          </a:xfrm>
          <a:prstGeom prst="ellipse">
            <a:avLst/>
          </a:prstGeom>
          <a:solidFill>
            <a:schemeClr val="accent1">
              <a:lumMod val="75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altLang="en-US" dirty="0"/>
              <a:t>Supermarket Billing System</a:t>
            </a:r>
          </a:p>
        </p:txBody>
      </p:sp>
      <p:sp>
        <p:nvSpPr>
          <p:cNvPr id="8" name="Rectangle: Rounded Corners 5"/>
          <p:cNvSpPr/>
          <p:nvPr/>
        </p:nvSpPr>
        <p:spPr>
          <a:xfrm>
            <a:off x="7282608" y="2556711"/>
            <a:ext cx="1870221" cy="858179"/>
          </a:xfrm>
          <a:prstGeom prst="roundRect">
            <a:avLst/>
          </a:prstGeom>
          <a:ln>
            <a:solidFill>
              <a:schemeClr val="accent1">
                <a:lumMod val="75000"/>
              </a:schemeClr>
            </a:solidFill>
          </a:ln>
          <a:effectLst>
            <a:innerShdw blurRad="63500" dist="50800" dir="16200000">
              <a:prstClr val="black">
                <a:alpha val="50000"/>
              </a:prstClr>
            </a:inn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Customer Management</a:t>
            </a:r>
          </a:p>
        </p:txBody>
      </p:sp>
      <p:sp>
        <p:nvSpPr>
          <p:cNvPr id="10" name="Rectangle: Rounded Corners 6"/>
          <p:cNvSpPr/>
          <p:nvPr/>
        </p:nvSpPr>
        <p:spPr>
          <a:xfrm>
            <a:off x="7056548" y="5575528"/>
            <a:ext cx="1870221" cy="858179"/>
          </a:xfrm>
          <a:prstGeom prst="roundRect">
            <a:avLst/>
          </a:prstGeom>
          <a:solidFill>
            <a:schemeClr val="accent1">
              <a:lumMod val="75000"/>
            </a:schemeClr>
          </a:solidFill>
          <a:ln>
            <a:noFill/>
          </a:ln>
          <a:effectLst>
            <a:innerShdw blurRad="114300">
              <a:prstClr val="black"/>
            </a:inn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Purchasing Management</a:t>
            </a:r>
          </a:p>
        </p:txBody>
      </p:sp>
      <p:sp>
        <p:nvSpPr>
          <p:cNvPr id="11" name="Rectangle: Rounded Corners 7"/>
          <p:cNvSpPr/>
          <p:nvPr/>
        </p:nvSpPr>
        <p:spPr>
          <a:xfrm>
            <a:off x="4032177" y="6516595"/>
            <a:ext cx="1870221" cy="858179"/>
          </a:xfrm>
          <a:prstGeom prst="roundRect">
            <a:avLst/>
          </a:prstGeom>
          <a:solidFill>
            <a:schemeClr val="accent1">
              <a:lumMod val="75000"/>
            </a:schemeClr>
          </a:solidFill>
          <a:ln>
            <a:noFill/>
          </a:ln>
          <a:effectLst>
            <a:innerShdw blurRad="114300">
              <a:prstClr val="black"/>
            </a:inn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Sales Management</a:t>
            </a:r>
          </a:p>
        </p:txBody>
      </p:sp>
      <p:sp>
        <p:nvSpPr>
          <p:cNvPr id="12" name="Rectangle: Rounded Corners 9"/>
          <p:cNvSpPr/>
          <p:nvPr/>
        </p:nvSpPr>
        <p:spPr>
          <a:xfrm>
            <a:off x="1007805" y="5579973"/>
            <a:ext cx="1870221" cy="858179"/>
          </a:xfrm>
          <a:prstGeom prst="roundRect">
            <a:avLst/>
          </a:prstGeom>
          <a:solidFill>
            <a:schemeClr val="accent1">
              <a:lumMod val="75000"/>
            </a:schemeClr>
          </a:solidFill>
          <a:ln>
            <a:noFill/>
          </a:ln>
          <a:effectLst>
            <a:innerShdw blurRad="114300">
              <a:prstClr val="black"/>
            </a:inn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Payment Management</a:t>
            </a:r>
          </a:p>
        </p:txBody>
      </p:sp>
      <p:sp>
        <p:nvSpPr>
          <p:cNvPr id="13" name="Rectangle: Rounded Corners 8"/>
          <p:cNvSpPr/>
          <p:nvPr/>
        </p:nvSpPr>
        <p:spPr>
          <a:xfrm>
            <a:off x="791905" y="2555920"/>
            <a:ext cx="1870221" cy="858179"/>
          </a:xfrm>
          <a:prstGeom prst="roundRect">
            <a:avLst/>
          </a:prstGeom>
          <a:solidFill>
            <a:schemeClr val="accent1">
              <a:lumMod val="75000"/>
            </a:schemeClr>
          </a:solidFill>
          <a:ln>
            <a:noFill/>
          </a:ln>
          <a:effectLst>
            <a:innerShdw blurRad="114300">
              <a:prstClr val="black"/>
            </a:inn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Product Management</a:t>
            </a:r>
          </a:p>
        </p:txBody>
      </p:sp>
      <p:sp>
        <p:nvSpPr>
          <p:cNvPr id="14" name="Rectangle: Rounded Corners 4"/>
          <p:cNvSpPr/>
          <p:nvPr/>
        </p:nvSpPr>
        <p:spPr>
          <a:xfrm>
            <a:off x="3959787" y="1513064"/>
            <a:ext cx="1870221" cy="858179"/>
          </a:xfrm>
          <a:prstGeom prst="roundRect">
            <a:avLst/>
          </a:prstGeom>
          <a:solidFill>
            <a:schemeClr val="accent1">
              <a:lumMod val="75000"/>
            </a:schemeClr>
          </a:solidFill>
          <a:ln>
            <a:noFill/>
          </a:ln>
          <a:effectLst>
            <a:innerShdw blurRad="114300">
              <a:prstClr val="black"/>
            </a:inn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lt1"/>
                </a:solidFill>
                <a:effectLst/>
                <a:uLnTx/>
                <a:uFillTx/>
                <a:latin typeface="+mn-lt"/>
                <a:ea typeface="+mn-ea"/>
                <a:cs typeface="+mn-cs"/>
              </a:rPr>
              <a:t>Store Management</a:t>
            </a:r>
          </a:p>
        </p:txBody>
      </p:sp>
      <p:sp>
        <p:nvSpPr>
          <p:cNvPr id="16" name="Content Placeholder 15"/>
          <p:cNvSpPr>
            <a:spLocks noGrp="1"/>
          </p:cNvSpPr>
          <p:nvPr>
            <p:ph idx="1"/>
          </p:nvPr>
        </p:nvSpPr>
        <p:spPr>
          <a:xfrm>
            <a:off x="338455" y="260985"/>
            <a:ext cx="5104130" cy="1230630"/>
          </a:xfrm>
        </p:spPr>
        <p:txBody>
          <a:bodyPr/>
          <a:lstStyle/>
          <a:p>
            <a:pPr marL="0" indent="0">
              <a:buNone/>
            </a:pPr>
            <a:r>
              <a:rPr lang="en-IN" altLang="en-US" sz="4000" dirty="0">
                <a:solidFill>
                  <a:schemeClr val="tx1"/>
                </a:solidFill>
                <a:effectLst>
                  <a:outerShdw blurRad="38100" dist="19050" dir="2700000" algn="tl" rotWithShape="0">
                    <a:schemeClr val="dk1">
                      <a:alpha val="40000"/>
                    </a:schemeClr>
                  </a:outerShdw>
                </a:effectLst>
                <a:sym typeface="+mn-ea"/>
              </a:rPr>
              <a:t>8.Block Diagram</a:t>
            </a:r>
            <a:endParaRPr lang="en-IN" altLang="en-US" sz="4000" dirty="0"/>
          </a:p>
        </p:txBody>
      </p:sp>
      <p:cxnSp>
        <p:nvCxnSpPr>
          <p:cNvPr id="18" name="Straight Arrow Connector 17"/>
          <p:cNvCxnSpPr>
            <a:stCxn id="8" idx="1"/>
            <a:endCxn id="7" idx="7"/>
          </p:cNvCxnSpPr>
          <p:nvPr/>
        </p:nvCxnSpPr>
        <p:spPr>
          <a:xfrm flipH="1">
            <a:off x="5847715" y="2985770"/>
            <a:ext cx="1435100" cy="643255"/>
          </a:xfrm>
          <a:prstGeom prst="straightConnector1">
            <a:avLst/>
          </a:prstGeom>
          <a:ln>
            <a:solidFill>
              <a:schemeClr val="tx1"/>
            </a:solidFill>
            <a:headEnd type="triangle"/>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7" idx="5"/>
          </p:cNvCxnSpPr>
          <p:nvPr/>
        </p:nvCxnSpPr>
        <p:spPr>
          <a:xfrm flipH="1" flipV="1">
            <a:off x="5847715" y="5241290"/>
            <a:ext cx="1209040" cy="763270"/>
          </a:xfrm>
          <a:prstGeom prst="straightConnector1">
            <a:avLst/>
          </a:prstGeom>
          <a:ln>
            <a:solidFill>
              <a:schemeClr val="tx1"/>
            </a:solidFill>
            <a:headEnd type="triangle"/>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0"/>
          </p:cNvCxnSpPr>
          <p:nvPr/>
        </p:nvCxnSpPr>
        <p:spPr>
          <a:xfrm>
            <a:off x="4943475" y="2392680"/>
            <a:ext cx="0" cy="902335"/>
          </a:xfrm>
          <a:prstGeom prst="straightConnector1">
            <a:avLst/>
          </a:prstGeom>
          <a:ln>
            <a:solidFill>
              <a:schemeClr val="tx1"/>
            </a:solidFill>
            <a:headEnd type="triangle"/>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0"/>
            <a:endCxn id="7" idx="4"/>
          </p:cNvCxnSpPr>
          <p:nvPr/>
        </p:nvCxnSpPr>
        <p:spPr>
          <a:xfrm flipH="1" flipV="1">
            <a:off x="4943475" y="5575300"/>
            <a:ext cx="24130" cy="941070"/>
          </a:xfrm>
          <a:prstGeom prst="straightConnector1">
            <a:avLst/>
          </a:prstGeom>
          <a:ln>
            <a:solidFill>
              <a:schemeClr val="tx1"/>
            </a:solidFill>
            <a:headEnd type="triangle"/>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1"/>
          </p:cNvCxnSpPr>
          <p:nvPr/>
        </p:nvCxnSpPr>
        <p:spPr>
          <a:xfrm>
            <a:off x="2663825" y="3061970"/>
            <a:ext cx="1374775" cy="567055"/>
          </a:xfrm>
          <a:prstGeom prst="straightConnector1">
            <a:avLst/>
          </a:prstGeom>
          <a:ln>
            <a:solidFill>
              <a:schemeClr val="tx1"/>
            </a:solidFill>
            <a:headEnd type="triangle"/>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7" idx="3"/>
          </p:cNvCxnSpPr>
          <p:nvPr/>
        </p:nvCxnSpPr>
        <p:spPr>
          <a:xfrm flipV="1">
            <a:off x="2879725" y="5241290"/>
            <a:ext cx="1158875" cy="770890"/>
          </a:xfrm>
          <a:prstGeom prst="straightConnector1">
            <a:avLst/>
          </a:prstGeom>
          <a:ln>
            <a:solidFill>
              <a:schemeClr val="tx1"/>
            </a:solidFill>
            <a:headEnd type="triangle"/>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p:nvPr/>
        </p:nvSpPr>
        <p:spPr>
          <a:xfrm>
            <a:off x="647700" y="3057525"/>
            <a:ext cx="9070975" cy="1262063"/>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4400" dirty="0">
                <a:solidFill>
                  <a:srgbClr val="000000"/>
                </a:solidFill>
                <a:latin typeface="Times New Roman" panose="02020603050405020304" pitchFamily="16" charset="0"/>
                <a:cs typeface="DejaVu Sans" charset="0"/>
              </a:rPr>
              <a:t>Thank You...!!</a:t>
            </a:r>
            <a:endParaRPr lang="en-IN" altLang="en-US" sz="4400"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checke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p:nvPr/>
        </p:nvSpPr>
        <p:spPr>
          <a:xfrm>
            <a:off x="504825" y="144463"/>
            <a:ext cx="9070975" cy="1057275"/>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Contents</a:t>
            </a:r>
            <a:endParaRPr lang="en-IN" altLang="en-US" sz="3600" b="1" dirty="0">
              <a:solidFill>
                <a:srgbClr val="000000"/>
              </a:solidFill>
              <a:latin typeface="Times New Roman" panose="02020603050405020304" pitchFamily="16" charset="0"/>
              <a:ea typeface="DejaVu Sans" charset="0"/>
            </a:endParaRPr>
          </a:p>
        </p:txBody>
      </p:sp>
      <p:sp>
        <p:nvSpPr>
          <p:cNvPr id="8195" name="Rectangle 2"/>
          <p:cNvSpPr/>
          <p:nvPr/>
        </p:nvSpPr>
        <p:spPr>
          <a:xfrm>
            <a:off x="504825" y="1116013"/>
            <a:ext cx="9323388" cy="5578475"/>
          </a:xfrm>
          <a:prstGeom prst="rect">
            <a:avLst/>
          </a:prstGeom>
          <a:noFill/>
          <a:ln w="9525">
            <a:noFill/>
          </a:ln>
        </p:spPr>
        <p:txBody>
          <a:bodyPr lIns="0" tIns="21240" rIns="0" bIns="0"/>
          <a:lstStyle/>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Introduction</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Objectives</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Scope</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Features / Functionality</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Project Outcomes</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Technology Stack</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Block Diagram if applicable</a:t>
            </a:r>
            <a:endParaRPr lang="en-IN" altLang="en-US" sz="2400"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59793" y="1043305"/>
            <a:ext cx="9145016" cy="555879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450850" indent="-342900" algn="just">
              <a:lnSpc>
                <a:spcPct val="93000"/>
              </a:lnSpc>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sz="1800" dirty="0">
                <a:cs typeface="Arial" panose="020B0604020202020204" pitchFamily="34" charset="0"/>
                <a:sym typeface="+mn-ea"/>
              </a:rPr>
              <a:t>The project “Billing system” is an application to automate the process of ordering and billing of a “Departmental store” .This web based application is designed considering the chain of departmental store which is located in various cities. This application also administrates its users and customers</a:t>
            </a:r>
          </a:p>
          <a:p>
            <a:pPr marL="450850" indent="-342900" algn="just">
              <a:lnSpc>
                <a:spcPct val="93000"/>
              </a:lnSpc>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1800" dirty="0">
                <a:solidFill>
                  <a:srgbClr val="000000"/>
                </a:solidFill>
                <a:latin typeface="Arial" panose="020B0604020202020204" pitchFamily="34" charset="0"/>
                <a:cs typeface="Arial" panose="020B0604020202020204" pitchFamily="34" charset="0"/>
              </a:rPr>
              <a:t>This software project is a traditional supermarket billing system with some added functionality. This system is built for fast data processing and bill generation for supermarket customers.</a:t>
            </a:r>
          </a:p>
          <a:p>
            <a:pPr marL="450850" indent="-342900" algn="just">
              <a:lnSpc>
                <a:spcPct val="93000"/>
              </a:lnSpc>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1800" dirty="0">
                <a:solidFill>
                  <a:srgbClr val="000000"/>
                </a:solidFill>
                <a:latin typeface="Arial" panose="020B0604020202020204" pitchFamily="34" charset="0"/>
                <a:cs typeface="Arial" panose="020B0604020202020204" pitchFamily="34" charset="0"/>
              </a:rPr>
              <a:t> The billing system consists of an sql database and effective front end designed in Asp.net. . A product when billed is searched from the database and its price is added to the bill based upon the product quantity. </a:t>
            </a:r>
          </a:p>
          <a:p>
            <a:pPr marL="450850" indent="-342900" algn="just">
              <a:lnSpc>
                <a:spcPct val="93000"/>
              </a:lnSpc>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1800" dirty="0">
                <a:solidFill>
                  <a:srgbClr val="000000"/>
                </a:solidFill>
                <a:latin typeface="Arial" panose="020B0604020202020204" pitchFamily="34" charset="0"/>
                <a:cs typeface="Arial" panose="020B0604020202020204" pitchFamily="34" charset="0"/>
              </a:rPr>
              <a:t>The system also contains discounts on various products so that the product is offered at discounted price while billing. The supermarket billing system is built to help supermarkets calculate and display bills and serve the customer in a faster and efficient manner.</a:t>
            </a:r>
          </a:p>
          <a:p>
            <a:pPr marL="107950" algn="l">
              <a:lnSpc>
                <a:spcPct val="93000"/>
              </a:lnSpc>
              <a:spcAft>
                <a:spcPts val="1415"/>
              </a:spcAft>
              <a:buFont typeface="Wingdings" panose="05000000000000000000"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180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2291" name="Rectangle 2"/>
          <p:cNvSpPr>
            <a:spLocks noChangeArrowheads="1"/>
          </p:cNvSpPr>
          <p:nvPr/>
        </p:nvSpPr>
        <p:spPr bwMode="auto">
          <a:xfrm>
            <a:off x="503238" y="1475581"/>
            <a:ext cx="8713537" cy="4989513"/>
          </a:xfrm>
          <a:prstGeom prst="rect">
            <a:avLst/>
          </a:prstGeom>
          <a:noFill/>
          <a:ln>
            <a:noFill/>
          </a:ln>
        </p:spPr>
        <p:txBody>
          <a:bodyPr lIns="0" tIns="21240" rIns="0" bIns="0"/>
          <a:lstStyle>
            <a:lvl1pPr marL="450850" indent="-3429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1pPr>
            <a:lvl2pPr marL="742950" indent="-28575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2pPr>
            <a:lvl3pPr marL="935355" indent="-3429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3pPr>
            <a:lvl4pPr marL="16002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4pPr>
            <a:lvl5pPr marL="20574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9pPr>
          </a:lstStyle>
          <a:p>
            <a:pPr marL="450850" marR="0" lvl="0" indent="-342900" algn="l" defTabSz="457200" rtl="0" eaLnBrk="1" fontAlgn="base" latinLnBrk="0" hangingPunct="1">
              <a:lnSpc>
                <a:spcPct val="93000"/>
              </a:lnSpc>
              <a:spcBef>
                <a:spcPct val="0"/>
              </a:spcBef>
              <a:spcAft>
                <a:spcPts val="1415"/>
              </a:spcAft>
              <a:buClrTx/>
              <a:buSzTx/>
              <a:buFont typeface="Arial" panose="020B0604020202020204" pitchFamily="34" charset="0"/>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5" name="Text Box 4"/>
          <p:cNvSpPr txBox="1"/>
          <p:nvPr/>
        </p:nvSpPr>
        <p:spPr>
          <a:xfrm>
            <a:off x="359410" y="395605"/>
            <a:ext cx="4751705" cy="720725"/>
          </a:xfrm>
          <a:prstGeom prst="rect">
            <a:avLst/>
          </a:prstGeom>
          <a:noFill/>
        </p:spPr>
        <p:txBody>
          <a:bodyPr wrap="square" rtlCol="0" anchor="t">
            <a:spAutoFit/>
          </a:body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4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DejaVu Sans" charset="0"/>
                <a:sym typeface="+mn-ea"/>
              </a:rPr>
              <a:t>1.Introduction</a:t>
            </a:r>
            <a:endParaRPr lang="en-US" sz="4400" dirty="0"/>
          </a:p>
        </p:txBody>
      </p:sp>
    </p:spTree>
  </p:cSld>
  <p:clrMapOvr>
    <a:overrideClrMapping bg1="lt1" tx1="dk1" bg2="lt2" tx2="dk2" accent1="accent1" accent2="accent2" accent3="accent3" accent4="accent4" accent5="accent5" accent6="accent6" hlink="hlink" folHlink="folHlink"/>
  </p:clrMapOvr>
  <p:transition spd="med">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n/>
                <a:solidFill>
                  <a:schemeClr val="tx1"/>
                </a:solidFill>
                <a:effectLst>
                  <a:outerShdw blurRad="38100" dist="19050" dir="2700000" algn="tl" rotWithShape="0">
                    <a:schemeClr val="dk1">
                      <a:alpha val="40000"/>
                    </a:schemeClr>
                  </a:outerShdw>
                </a:effectLst>
              </a:rPr>
              <a:t>2.Problem Identified</a:t>
            </a:r>
          </a:p>
        </p:txBody>
      </p:sp>
      <p:sp>
        <p:nvSpPr>
          <p:cNvPr id="3" name="Content Placeholder 2"/>
          <p:cNvSpPr>
            <a:spLocks noGrp="1"/>
          </p:cNvSpPr>
          <p:nvPr>
            <p:ph idx="1"/>
          </p:nvPr>
        </p:nvSpPr>
        <p:spPr>
          <a:xfrm>
            <a:off x="434340" y="1501140"/>
            <a:ext cx="7235190" cy="5575935"/>
          </a:xfrm>
        </p:spPr>
        <p:txBody>
          <a:bodyPr/>
          <a:lstStyle/>
          <a:p>
            <a:pPr marL="107950" indent="0" algn="just">
              <a:lnSpc>
                <a:spcPct val="93000"/>
              </a:lnSpc>
              <a:spcAft>
                <a:spcPts val="1415"/>
              </a:spcAft>
              <a:buClr>
                <a:srgbClr val="000000"/>
              </a:buClr>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1800" dirty="0">
                <a:solidFill>
                  <a:srgbClr val="000000"/>
                </a:solidFill>
                <a:cs typeface="Arial" panose="020B0604020202020204" pitchFamily="34" charset="0"/>
                <a:sym typeface="+mn-ea"/>
              </a:rPr>
              <a:t> </a:t>
            </a:r>
            <a:r>
              <a:rPr lang="en-US" sz="1800" dirty="0">
                <a:ln/>
                <a:solidFill>
                  <a:schemeClr val="tx1"/>
                </a:solidFill>
                <a:effectLst>
                  <a:outerShdw blurRad="38100" dist="19050" dir="2700000" algn="tl" rotWithShape="0">
                    <a:schemeClr val="dk1">
                      <a:alpha val="40000"/>
                    </a:schemeClr>
                  </a:outerShdw>
                </a:effectLst>
                <a:cs typeface="Arial" panose="020B0604020202020204" pitchFamily="34" charset="0"/>
                <a:sym typeface="+mn-ea"/>
              </a:rPr>
              <a:t>Inability of modification of data:The managing of huge data effectively and efficiently for efficient results, storing the details of the consumers etc. in such a way that the database can be modified as not possible in the current system.</a:t>
            </a:r>
          </a:p>
          <a:p>
            <a:pPr marL="450850" indent="-342900" algn="just">
              <a:lnSpc>
                <a:spcPct val="93000"/>
              </a:lnSpc>
              <a:spcAft>
                <a:spcPts val="1415"/>
              </a:spcAft>
              <a:buClr>
                <a:srgbClr val="000000"/>
              </a:buClr>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Problem Statement Supermarket requires stock control system to void out of stock level for each product</a:t>
            </a:r>
          </a:p>
          <a:p>
            <a:pPr marL="450850" indent="-342900" algn="just">
              <a:lnSpc>
                <a:spcPct val="93000"/>
              </a:lnSpc>
              <a:spcAft>
                <a:spcPts val="1415"/>
              </a:spcAft>
              <a:buClr>
                <a:srgbClr val="000000"/>
              </a:buClr>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1800"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Identify the use cases and produce a use case diagram for the system </a:t>
            </a:r>
          </a:p>
          <a:p>
            <a:pPr marL="908050" lvl="1" indent="-342900" algn="just">
              <a:lnSpc>
                <a:spcPct val="93000"/>
              </a:lnSpc>
              <a:spcAft>
                <a:spcPts val="1415"/>
              </a:spcAft>
              <a:buClr>
                <a:srgbClr val="000000"/>
              </a:buClr>
              <a:buFont typeface="+mj-lt"/>
              <a:buAutoNum type="alphaLcParen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Purchase goods from supplier </a:t>
            </a:r>
          </a:p>
          <a:p>
            <a:pPr marL="908050" lvl="1" indent="-342900" algn="just">
              <a:lnSpc>
                <a:spcPct val="93000"/>
              </a:lnSpc>
              <a:spcAft>
                <a:spcPts val="1415"/>
              </a:spcAft>
              <a:buClr>
                <a:srgbClr val="000000"/>
              </a:buClr>
              <a:buFont typeface="+mj-lt"/>
              <a:buAutoNum type="alphaLcParen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-Receive product from supplier (after check the product that need) 3</a:t>
            </a:r>
          </a:p>
          <a:p>
            <a:pPr marL="908050" lvl="1" indent="-342900" algn="just">
              <a:lnSpc>
                <a:spcPct val="93000"/>
              </a:lnSpc>
              <a:spcAft>
                <a:spcPts val="1415"/>
              </a:spcAft>
              <a:buClr>
                <a:srgbClr val="000000"/>
              </a:buClr>
              <a:buFont typeface="+mj-lt"/>
              <a:buAutoNum type="alphaLcParen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 Generate purchasing bill </a:t>
            </a:r>
          </a:p>
          <a:p>
            <a:pPr marL="908050" lvl="1" indent="-342900" algn="just">
              <a:lnSpc>
                <a:spcPct val="93000"/>
              </a:lnSpc>
              <a:spcAft>
                <a:spcPts val="1415"/>
              </a:spcAft>
              <a:buClr>
                <a:srgbClr val="000000"/>
              </a:buClr>
              <a:buFont typeface="+mj-lt"/>
              <a:buAutoNum type="alphaLcParen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Times New Roman" panose="02020603050405020304" pitchFamily="16" charset="0"/>
                <a:ea typeface="+mn-ea"/>
                <a:cs typeface="DejaVu Sans" charset="0"/>
              </a:rPr>
              <a:t>View product in the supermarket </a:t>
            </a:r>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3. Objectives</a:t>
            </a:r>
          </a:p>
        </p:txBody>
      </p:sp>
      <p:sp>
        <p:nvSpPr>
          <p:cNvPr id="12291" name="Rectangle 2"/>
          <p:cNvSpPr/>
          <p:nvPr/>
        </p:nvSpPr>
        <p:spPr>
          <a:xfrm>
            <a:off x="647700" y="1581150"/>
            <a:ext cx="9070975" cy="4989513"/>
          </a:xfrm>
          <a:prstGeom prst="rect">
            <a:avLst/>
          </a:prstGeom>
          <a:noFill/>
          <a:ln w="9525">
            <a:noFill/>
          </a:ln>
        </p:spPr>
        <p:txBody>
          <a:bodyPr lIns="0" tIns="21240" rIns="0" bIns="0"/>
          <a:lstStyle/>
          <a:p>
            <a:pPr marL="450850" indent="-342900" defTabSz="457200" eaLnBrk="1" hangingPunct="1">
              <a:lnSpc>
                <a:spcPct val="93000"/>
              </a:lnSpc>
              <a:spcAft>
                <a:spcPts val="1415"/>
              </a:spcAft>
              <a:buFont typeface="Wingdings" panose="05000000000000000000" pitchFamily="2" charset="2"/>
              <a:buChar char="Ø"/>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12292" name="TextBox 4"/>
          <p:cNvSpPr txBox="1"/>
          <p:nvPr/>
        </p:nvSpPr>
        <p:spPr>
          <a:xfrm>
            <a:off x="235585" y="1565910"/>
            <a:ext cx="9736455" cy="4246245"/>
          </a:xfrm>
          <a:prstGeom prst="rect">
            <a:avLst/>
          </a:prstGeom>
          <a:noFill/>
          <a:ln w="9525">
            <a:noFill/>
          </a:ln>
        </p:spPr>
        <p:txBody>
          <a:bodyPr wrap="square">
            <a:spAutoFit/>
          </a:bodyPr>
          <a:lstStyle/>
          <a:p>
            <a:pPr marL="565150" lvl="0" indent="-457200" algn="jus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1800" dirty="0">
                <a:solidFill>
                  <a:srgbClr val="000000"/>
                </a:solidFill>
                <a:latin typeface="Arial" panose="020B0604020202020204" pitchFamily="34" charset="0"/>
                <a:ea typeface="Noto Sans CJK SC Regular"/>
                <a:sym typeface="+mn-ea"/>
              </a:rPr>
              <a:t>This project will serve the following objectives:-</a:t>
            </a:r>
          </a:p>
          <a:p>
            <a:pPr marL="565150" lvl="0" indent="-457200" algn="jus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1800" dirty="0">
              <a:solidFill>
                <a:srgbClr val="000000"/>
              </a:solidFill>
              <a:latin typeface="Arial" panose="020B0604020202020204" pitchFamily="34" charset="0"/>
              <a:ea typeface="Noto Sans CJK SC Regular"/>
            </a:endParaRPr>
          </a:p>
          <a:p>
            <a:pPr marL="565150" lvl="0" indent="-457200" algn="just">
              <a:buFont typeface="Wingdings" panose="05000000000000000000" charset="0"/>
              <a:buChar char="Ø"/>
            </a:pPr>
            <a:r>
              <a:rPr lang="en-US" altLang="en-US" sz="1800" dirty="0">
                <a:solidFill>
                  <a:srgbClr val="000000"/>
                </a:solidFill>
                <a:latin typeface="Arial" panose="020B0604020202020204" pitchFamily="34" charset="0"/>
                <a:ea typeface="Noto Sans CJK SC Regular"/>
                <a:sym typeface="+mn-ea"/>
              </a:rPr>
              <a:t>Add and maintain records of available products.</a:t>
            </a:r>
          </a:p>
          <a:p>
            <a:pPr marL="565150" lvl="0" indent="-457200" algn="just">
              <a:buFont typeface="Wingdings" panose="05000000000000000000" charset="0"/>
              <a:buChar char="Ø"/>
            </a:pPr>
            <a:endParaRPr lang="en-US" altLang="en-US" sz="1800" dirty="0">
              <a:solidFill>
                <a:srgbClr val="000000"/>
              </a:solidFill>
              <a:latin typeface="Arial" panose="020B0604020202020204" pitchFamily="34" charset="0"/>
              <a:ea typeface="Noto Sans CJK SC Regular"/>
            </a:endParaRPr>
          </a:p>
          <a:p>
            <a:pPr marL="565150" lvl="0" indent="-457200" algn="just">
              <a:buFont typeface="Wingdings" panose="05000000000000000000" charset="0"/>
              <a:buChar char="Ø"/>
            </a:pPr>
            <a:r>
              <a:rPr lang="en-US" altLang="en-US" sz="1800" dirty="0">
                <a:solidFill>
                  <a:srgbClr val="000000"/>
                </a:solidFill>
                <a:latin typeface="Arial" panose="020B0604020202020204" pitchFamily="34" charset="0"/>
                <a:ea typeface="Noto Sans CJK SC Regular"/>
                <a:sym typeface="+mn-ea"/>
              </a:rPr>
              <a:t>Add and maintain customer details.</a:t>
            </a:r>
          </a:p>
          <a:p>
            <a:pPr marL="565150" lvl="0" indent="-457200" algn="just">
              <a:buFont typeface="Wingdings" panose="05000000000000000000" charset="0"/>
              <a:buChar char="Ø"/>
            </a:pPr>
            <a:endParaRPr lang="en-US" altLang="en-US" sz="1800" dirty="0">
              <a:solidFill>
                <a:srgbClr val="000000"/>
              </a:solidFill>
              <a:latin typeface="Arial" panose="020B0604020202020204" pitchFamily="34" charset="0"/>
              <a:ea typeface="Noto Sans CJK SC Regular"/>
            </a:endParaRPr>
          </a:p>
          <a:p>
            <a:pPr marL="565150" lvl="0" indent="-457200" algn="just">
              <a:buFont typeface="Wingdings" panose="05000000000000000000" charset="0"/>
              <a:buChar char="Ø"/>
            </a:pPr>
            <a:r>
              <a:rPr lang="en-US" altLang="en-US" sz="1800" dirty="0">
                <a:solidFill>
                  <a:srgbClr val="000000"/>
                </a:solidFill>
                <a:latin typeface="Arial" panose="020B0604020202020204" pitchFamily="34" charset="0"/>
                <a:ea typeface="Noto Sans CJK SC Regular"/>
                <a:sym typeface="+mn-ea"/>
              </a:rPr>
              <a:t>Add and maintain description of new products.</a:t>
            </a:r>
          </a:p>
          <a:p>
            <a:pPr marL="565150" lvl="0" indent="-457200" algn="just">
              <a:buFont typeface="Wingdings" panose="05000000000000000000" charset="0"/>
              <a:buChar char="Ø"/>
            </a:pPr>
            <a:endParaRPr lang="en-US" altLang="en-US" sz="1800" dirty="0">
              <a:solidFill>
                <a:srgbClr val="000000"/>
              </a:solidFill>
              <a:latin typeface="Arial" panose="020B0604020202020204" pitchFamily="34" charset="0"/>
              <a:ea typeface="Noto Sans CJK SC Regular"/>
            </a:endParaRPr>
          </a:p>
          <a:p>
            <a:pPr marL="565150" lvl="0" indent="-457200" algn="just">
              <a:buFont typeface="Wingdings" panose="05000000000000000000" charset="0"/>
              <a:buChar char="Ø"/>
            </a:pPr>
            <a:r>
              <a:rPr lang="en-US" altLang="en-US" sz="1800" dirty="0">
                <a:solidFill>
                  <a:srgbClr val="000000"/>
                </a:solidFill>
                <a:latin typeface="Arial" panose="020B0604020202020204" pitchFamily="34" charset="0"/>
                <a:ea typeface="Noto Sans CJK SC Regular"/>
                <a:sym typeface="+mn-ea"/>
              </a:rPr>
              <a:t>Add and maintain new entered category of products.</a:t>
            </a:r>
          </a:p>
          <a:p>
            <a:pPr marL="565150" lvl="0" indent="-457200" algn="just">
              <a:buFont typeface="Wingdings" panose="05000000000000000000" charset="0"/>
              <a:buChar char="Ø"/>
            </a:pPr>
            <a:endParaRPr lang="en-US" altLang="en-US" sz="1800" dirty="0">
              <a:solidFill>
                <a:srgbClr val="000000"/>
              </a:solidFill>
              <a:latin typeface="Arial" panose="020B0604020202020204" pitchFamily="34" charset="0"/>
              <a:ea typeface="Noto Sans CJK SC Regular"/>
            </a:endParaRPr>
          </a:p>
          <a:p>
            <a:pPr marL="565150" lvl="0" indent="-457200" algn="just">
              <a:buFont typeface="Wingdings" panose="05000000000000000000" charset="0"/>
              <a:buChar char="Ø"/>
            </a:pPr>
            <a:r>
              <a:rPr lang="en-US" altLang="en-US" sz="1800" dirty="0">
                <a:solidFill>
                  <a:srgbClr val="000000"/>
                </a:solidFill>
                <a:latin typeface="Arial" panose="020B0604020202020204" pitchFamily="34" charset="0"/>
                <a:ea typeface="Noto Sans CJK SC Regular"/>
                <a:sym typeface="+mn-ea"/>
              </a:rPr>
              <a:t>Provides economic/financial reports to the owner monthly or weekly and yearly.</a:t>
            </a:r>
          </a:p>
          <a:p>
            <a:pPr marL="565150" lvl="0" indent="-457200" algn="just">
              <a:buFont typeface="Wingdings" panose="05000000000000000000" charset="0"/>
              <a:buChar char="Ø"/>
            </a:pPr>
            <a:endParaRPr lang="en-US" altLang="en-US" sz="1800" dirty="0">
              <a:solidFill>
                <a:srgbClr val="000000"/>
              </a:solidFill>
              <a:latin typeface="Arial" panose="020B0604020202020204" pitchFamily="34" charset="0"/>
              <a:ea typeface="Noto Sans CJK SC Regular"/>
            </a:endParaRPr>
          </a:p>
          <a:p>
            <a:pPr marL="565150" lvl="0" indent="-457200" algn="just">
              <a:buFont typeface="Wingdings" panose="05000000000000000000" charset="0"/>
              <a:buChar char="Ø"/>
            </a:pPr>
            <a:r>
              <a:rPr lang="en-US" altLang="en-US" sz="1800" dirty="0">
                <a:solidFill>
                  <a:srgbClr val="000000"/>
                </a:solidFill>
                <a:latin typeface="Arial" panose="020B0604020202020204" pitchFamily="34" charset="0"/>
                <a:ea typeface="Noto Sans CJK SC Regular"/>
                <a:sym typeface="+mn-ea"/>
              </a:rPr>
              <a:t>Provides a convenient solution of billing pattern.</a:t>
            </a:r>
          </a:p>
          <a:p>
            <a:pPr marL="565150" lvl="0" indent="-457200" algn="just">
              <a:buFont typeface="Wingdings" panose="05000000000000000000" charset="0"/>
              <a:buChar char="Ø"/>
            </a:pPr>
            <a:endParaRPr lang="en-US" altLang="en-US" sz="1800" dirty="0">
              <a:solidFill>
                <a:srgbClr val="000000"/>
              </a:solidFill>
              <a:latin typeface="Arial" panose="020B0604020202020204" pitchFamily="34" charset="0"/>
              <a:ea typeface="Noto Sans CJK SC Regular"/>
            </a:endParaRPr>
          </a:p>
          <a:p>
            <a:pPr marL="565150" lvl="0" indent="-457200" algn="just">
              <a:buFont typeface="Wingdings" panose="05000000000000000000" charset="0"/>
              <a:buChar char="Ø"/>
            </a:pPr>
            <a:r>
              <a:rPr lang="en-US" altLang="en-US" sz="1800" dirty="0">
                <a:solidFill>
                  <a:srgbClr val="000000"/>
                </a:solidFill>
                <a:latin typeface="Arial" panose="020B0604020202020204" pitchFamily="34" charset="0"/>
                <a:ea typeface="Noto Sans CJK SC Regular"/>
                <a:sym typeface="+mn-ea"/>
              </a:rPr>
              <a:t>Make an easy to use environment for users and customers.</a:t>
            </a:r>
            <a:endParaRPr lang="en-IN" altLang="en-US" sz="1800" dirty="0">
              <a:latin typeface="Times New Roman" panose="02020603050405020304" pitchFamily="16" charset="0"/>
              <a:ea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4. Scope</a:t>
            </a:r>
          </a:p>
        </p:txBody>
      </p:sp>
      <p:sp>
        <p:nvSpPr>
          <p:cNvPr id="6146" name="Rectangle 2"/>
          <p:cNvSpPr>
            <a:spLocks noChangeArrowheads="1"/>
          </p:cNvSpPr>
          <p:nvPr/>
        </p:nvSpPr>
        <p:spPr bwMode="auto">
          <a:xfrm>
            <a:off x="502604" y="1763395"/>
            <a:ext cx="8713538"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430530" marR="0" lvl="0" indent="-322580" algn="just" defTabSz="457200" rtl="0" eaLnBrk="1" fontAlgn="auto" latinLnBrk="0" hangingPunct="1">
              <a:lnSpc>
                <a:spcPct val="15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p:txBody>
      </p:sp>
      <p:sp>
        <p:nvSpPr>
          <p:cNvPr id="2" name="Text Box 1"/>
          <p:cNvSpPr txBox="1"/>
          <p:nvPr/>
        </p:nvSpPr>
        <p:spPr>
          <a:xfrm>
            <a:off x="876935" y="539115"/>
            <a:ext cx="7966075" cy="4226560"/>
          </a:xfrm>
          <a:prstGeom prst="rect">
            <a:avLst/>
          </a:prstGeom>
          <a:noFill/>
        </p:spPr>
        <p:txBody>
          <a:bodyPr wrap="square" rtlCol="0" anchor="t">
            <a:spAutoFit/>
          </a:bodyPr>
          <a:lstStyle/>
          <a:p>
            <a:pPr marL="429895" lvl="0" indent="-321945">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b="1" dirty="0">
              <a:solidFill>
                <a:srgbClr val="000000"/>
              </a:solidFill>
              <a:latin typeface="Arial" panose="020B0604020202020204" pitchFamily="34" charset="0"/>
              <a:ea typeface="Noto Sans CJK SC Regular"/>
              <a:sym typeface="+mn-ea"/>
            </a:endParaRPr>
          </a:p>
          <a:p>
            <a:pPr marL="429895" lvl="0" indent="-321945">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2400" b="1" dirty="0">
              <a:solidFill>
                <a:srgbClr val="000000"/>
              </a:solidFill>
              <a:latin typeface="Arial" panose="020B0604020202020204" pitchFamily="34" charset="0"/>
              <a:ea typeface="Noto Sans CJK SC Regular"/>
              <a:sym typeface="+mn-ea"/>
            </a:endParaRPr>
          </a:p>
          <a:p>
            <a:pPr marL="429895" lvl="0" indent="-321945">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2400" b="1" dirty="0">
              <a:solidFill>
                <a:srgbClr val="000000"/>
              </a:solidFill>
              <a:latin typeface="Arial" panose="020B0604020202020204" pitchFamily="34" charset="0"/>
              <a:ea typeface="Noto Sans CJK SC Regular"/>
              <a:sym typeface="+mn-ea"/>
            </a:endParaRPr>
          </a:p>
          <a:p>
            <a:pPr marL="429895" lvl="0" indent="-321945">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2400" b="1" dirty="0">
              <a:solidFill>
                <a:srgbClr val="000000"/>
              </a:solidFill>
              <a:latin typeface="Arial" panose="020B0604020202020204" pitchFamily="34" charset="0"/>
              <a:ea typeface="Noto Sans CJK SC Regular"/>
              <a:sym typeface="+mn-ea"/>
            </a:endParaRPr>
          </a:p>
          <a:p>
            <a:pPr marL="393700" lvl="0" indent="-285750" algn="jus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1800" dirty="0">
                <a:solidFill>
                  <a:srgbClr val="000000"/>
                </a:solidFill>
                <a:latin typeface="Arial" panose="020B0604020202020204" pitchFamily="34" charset="0"/>
                <a:ea typeface="Noto Sans CJK SC Regular"/>
                <a:sym typeface="+mn-ea"/>
              </a:rPr>
              <a:t>This project will help the store keeper in fast billing.</a:t>
            </a:r>
            <a:endParaRPr lang="en-US" altLang="en-US" sz="1800" dirty="0">
              <a:solidFill>
                <a:srgbClr val="000000"/>
              </a:solidFill>
              <a:latin typeface="Arial" panose="020B0604020202020204" pitchFamily="34" charset="0"/>
              <a:ea typeface="Noto Sans CJK SC Regular"/>
            </a:endParaRPr>
          </a:p>
          <a:p>
            <a:pPr marL="429895" lvl="0" indent="-321945" algn="jus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1800" dirty="0">
              <a:solidFill>
                <a:srgbClr val="000000"/>
              </a:solidFill>
              <a:latin typeface="Arial" panose="020B0604020202020204" pitchFamily="34" charset="0"/>
              <a:ea typeface="Noto Sans CJK SC Regular"/>
            </a:endParaRPr>
          </a:p>
          <a:p>
            <a:pPr marL="429895" lvl="0" indent="-321945" algn="jus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1800" dirty="0">
                <a:solidFill>
                  <a:srgbClr val="000000"/>
                </a:solidFill>
                <a:latin typeface="Arial" panose="020B0604020202020204" pitchFamily="34" charset="0"/>
                <a:ea typeface="Noto Sans CJK SC Regular"/>
                <a:sym typeface="+mn-ea"/>
              </a:rPr>
              <a:t>This project enable store keeper to maintain a great database of all customers visited and purchase product from store.</a:t>
            </a:r>
          </a:p>
          <a:p>
            <a:pPr marL="429895" lvl="0" indent="-321945" algn="jus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1800" dirty="0">
              <a:solidFill>
                <a:srgbClr val="000000"/>
              </a:solidFill>
              <a:latin typeface="Arial" panose="020B0604020202020204" pitchFamily="34" charset="0"/>
              <a:ea typeface="Noto Sans CJK SC Regular"/>
            </a:endParaRPr>
          </a:p>
          <a:p>
            <a:pPr marL="429895" lvl="0" indent="-321945" algn="jus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1800" dirty="0">
                <a:solidFill>
                  <a:srgbClr val="000000"/>
                </a:solidFill>
                <a:latin typeface="Arial" panose="020B0604020202020204" pitchFamily="34" charset="0"/>
                <a:ea typeface="Noto Sans CJK SC Regular"/>
                <a:sym typeface="+mn-ea"/>
              </a:rPr>
              <a:t>Project will enable to see report regarding product and category.</a:t>
            </a:r>
          </a:p>
          <a:p>
            <a:pPr marL="429895" lvl="0" indent="-321945" algn="jus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1800" dirty="0">
              <a:solidFill>
                <a:srgbClr val="000000"/>
              </a:solidFill>
              <a:latin typeface="Arial" panose="020B0604020202020204" pitchFamily="34" charset="0"/>
              <a:ea typeface="Noto Sans CJK SC Regular"/>
            </a:endParaRPr>
          </a:p>
          <a:p>
            <a:pPr marL="429895" lvl="0" indent="-321945" algn="jus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US" sz="1800" dirty="0">
                <a:solidFill>
                  <a:srgbClr val="000000"/>
                </a:solidFill>
                <a:latin typeface="Arial" panose="020B0604020202020204" pitchFamily="34" charset="0"/>
                <a:ea typeface="Noto Sans CJK SC Regular"/>
                <a:sym typeface="+mn-ea"/>
              </a:rPr>
              <a:t>Easy to maintain in future prospect.</a:t>
            </a:r>
            <a:endParaRPr lang="en-US" altLang="en-US" sz="1800" dirty="0">
              <a:solidFill>
                <a:srgbClr val="000000"/>
              </a:solidFill>
              <a:latin typeface="Arial" panose="020B0604020202020204" pitchFamily="34" charset="0"/>
              <a:ea typeface="Noto Sans CJK SC Regular"/>
            </a:endParaRPr>
          </a:p>
          <a:p>
            <a:pPr marL="107950" lvl="0">
              <a:buFont typeface="Wingdings" panose="05000000000000000000"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altLang="en-US" sz="1800" dirty="0">
              <a:solidFill>
                <a:srgbClr val="000000"/>
              </a:solidFill>
              <a:latin typeface="Arial" panose="020B0604020202020204" pitchFamily="34" charset="0"/>
              <a:ea typeface="Noto Sans CJK SC Regular"/>
            </a:endParaRPr>
          </a:p>
          <a:p>
            <a:pPr marL="429895" lvl="0" indent="-321945" eaLnBrk="1" latinLnBrk="1" hangingPunct="1">
              <a:lnSpc>
                <a:spcPct val="93000"/>
              </a:lnSpc>
              <a:spcAft>
                <a:spcPts val="1410"/>
              </a:spcAft>
              <a:buFont typeface="Wingdings" panose="05000000000000000000" charset="0"/>
              <a:buChar char="Ø"/>
            </a:pPr>
            <a:endParaRPr lang="en-US" sz="1800" dirty="0"/>
          </a:p>
        </p:txBody>
      </p:sp>
    </p:spTree>
  </p:cSld>
  <p:clrMapOvr>
    <a:overrideClrMapping bg1="lt1" tx1="dk1" bg2="lt2" tx2="dk2" accent1="accent1" accent2="accent2" accent3="accent3" accent4="accent4" accent5="accent5" accent6="accent6" hlink="hlink" folHlink="folHlink"/>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5. Feature /Functionality</a:t>
            </a:r>
          </a:p>
        </p:txBody>
      </p:sp>
      <p:sp>
        <p:nvSpPr>
          <p:cNvPr id="6146" name="Rectangle 2"/>
          <p:cNvSpPr>
            <a:spLocks noChangeArrowheads="1"/>
          </p:cNvSpPr>
          <p:nvPr/>
        </p:nvSpPr>
        <p:spPr bwMode="auto">
          <a:xfrm>
            <a:off x="503239" y="1768475"/>
            <a:ext cx="8713537"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2" name="Text Box 1"/>
          <p:cNvSpPr txBox="1"/>
          <p:nvPr/>
        </p:nvSpPr>
        <p:spPr>
          <a:xfrm>
            <a:off x="215265" y="1769110"/>
            <a:ext cx="8910320" cy="3206750"/>
          </a:xfrm>
          <a:prstGeom prst="rect">
            <a:avLst/>
          </a:prstGeom>
          <a:noFill/>
        </p:spPr>
        <p:txBody>
          <a:bodyPr wrap="square" rtlCol="0" anchor="t">
            <a:spAutoFit/>
          </a:bodyPr>
          <a:lstStyle/>
          <a:p>
            <a:pPr marL="566420" indent="-457200" algn="just" fontAlgn="auto">
              <a:lnSpc>
                <a:spcPct val="93000"/>
              </a:lnSpc>
              <a:spcBef>
                <a:spcPts val="0"/>
              </a:spcBef>
              <a:spcAft>
                <a:spcPts val="1415"/>
              </a:spcAft>
              <a:buFont typeface="+mj-lt"/>
              <a:buAutoNum type="arabicPeriod"/>
              <a:defRPr/>
            </a:pPr>
            <a:r>
              <a:rPr lang="en-US" b="1" u="sng" dirty="0">
                <a:sym typeface="+mn-ea"/>
              </a:rPr>
              <a:t>Sales on accoun</a:t>
            </a:r>
            <a:r>
              <a:rPr lang="en-US" b="1" dirty="0">
                <a:sym typeface="+mn-ea"/>
              </a:rPr>
              <a:t>t</a:t>
            </a:r>
            <a:r>
              <a:rPr lang="en-US" dirty="0">
                <a:sym typeface="+mn-ea"/>
              </a:rPr>
              <a:t>- Some supermarket still maintain the open account for regular buyers, The POS should keep an informed account, and the system should make ready bills as needed</a:t>
            </a:r>
            <a:endParaRPr lang="en-US" dirty="0"/>
          </a:p>
          <a:p>
            <a:pPr marL="566420" indent="-457200" algn="just" fontAlgn="auto">
              <a:lnSpc>
                <a:spcPct val="93000"/>
              </a:lnSpc>
              <a:spcBef>
                <a:spcPts val="0"/>
              </a:spcBef>
              <a:spcAft>
                <a:spcPts val="1415"/>
              </a:spcAft>
              <a:buFont typeface="+mj-lt"/>
              <a:buAutoNum type="arabicPeriod"/>
              <a:defRPr/>
            </a:pPr>
            <a:r>
              <a:rPr lang="en-IN" altLang="en-US" b="1" u="sng" dirty="0">
                <a:sym typeface="+mn-ea"/>
              </a:rPr>
              <a:t>S</a:t>
            </a:r>
            <a:r>
              <a:rPr lang="en-US" b="1" u="sng" dirty="0">
                <a:sym typeface="+mn-ea"/>
              </a:rPr>
              <a:t>uspend transaction</a:t>
            </a:r>
            <a:r>
              <a:rPr lang="en-US" dirty="0">
                <a:sym typeface="+mn-ea"/>
              </a:rPr>
              <a:t>- The solution must be able to suspend the transaction and shift to another. Later the original transaction can be amended, cancelled or edited</a:t>
            </a:r>
            <a:endParaRPr lang="en-US" dirty="0"/>
          </a:p>
          <a:p>
            <a:pPr marL="566420" indent="-457200" algn="just" fontAlgn="auto">
              <a:lnSpc>
                <a:spcPct val="93000"/>
              </a:lnSpc>
              <a:spcBef>
                <a:spcPts val="0"/>
              </a:spcBef>
              <a:spcAft>
                <a:spcPts val="1415"/>
              </a:spcAft>
              <a:defRPr/>
            </a:pPr>
            <a:r>
              <a:rPr lang="en-US" b="1" dirty="0">
                <a:sym typeface="+mn-ea"/>
              </a:rPr>
              <a:t>3. </a:t>
            </a:r>
            <a:r>
              <a:rPr lang="en-US" b="1" dirty="0" smtClean="0">
                <a:sym typeface="+mn-ea"/>
              </a:rPr>
              <a:t> </a:t>
            </a:r>
            <a:r>
              <a:rPr lang="en-US" b="1" u="sng" dirty="0" smtClean="0">
                <a:sym typeface="+mn-ea"/>
              </a:rPr>
              <a:t>Coupon </a:t>
            </a:r>
            <a:r>
              <a:rPr lang="en-US" b="1" u="sng" dirty="0">
                <a:sym typeface="+mn-ea"/>
              </a:rPr>
              <a:t>redemption</a:t>
            </a:r>
            <a:r>
              <a:rPr lang="en-US" dirty="0">
                <a:sym typeface="+mn-ea"/>
              </a:rPr>
              <a:t>- The application must turn out the coupon at checkout. The advance system may verify coupon against bought items and will evaluate percentage off amounts.</a:t>
            </a:r>
            <a:endParaRPr lang="en-US" dirty="0"/>
          </a:p>
          <a:p>
            <a:pPr marL="566420" indent="-457200" fontAlgn="auto">
              <a:lnSpc>
                <a:spcPct val="93000"/>
              </a:lnSpc>
              <a:spcBef>
                <a:spcPts val="0"/>
              </a:spcBef>
              <a:spcAft>
                <a:spcPts val="1415"/>
              </a:spcAft>
              <a:buFont typeface="+mj-lt"/>
              <a:buAutoNum type="arabicPeriod"/>
              <a:defRPr/>
            </a:pPr>
            <a:endParaRPr lang="en-US" dirty="0"/>
          </a:p>
        </p:txBody>
      </p:sp>
    </p:spTree>
  </p:cSld>
  <p:clrMapOvr>
    <a:overrideClrMapping bg1="lt1" tx1="dk1" bg2="lt2" tx2="dk2" accent1="accent1" accent2="accent2" accent3="accent3" accent4="accent4" accent5="accent5" accent6="accent6" hlink="hlink" folHlink="folHlink"/>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6. Outcome of Project</a:t>
            </a:r>
          </a:p>
        </p:txBody>
      </p:sp>
      <p:sp>
        <p:nvSpPr>
          <p:cNvPr id="18435" name="Rectangle 2"/>
          <p:cNvSpPr/>
          <p:nvPr/>
        </p:nvSpPr>
        <p:spPr>
          <a:xfrm>
            <a:off x="503238" y="1768475"/>
            <a:ext cx="9070975" cy="4989513"/>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2" name="Text Box 1"/>
          <p:cNvSpPr txBox="1"/>
          <p:nvPr/>
        </p:nvSpPr>
        <p:spPr>
          <a:xfrm>
            <a:off x="691515" y="1534160"/>
            <a:ext cx="7724140" cy="2295525"/>
          </a:xfrm>
          <a:prstGeom prst="rect">
            <a:avLst/>
          </a:prstGeom>
          <a:noFill/>
        </p:spPr>
        <p:txBody>
          <a:bodyPr wrap="square" rtlCol="0" anchor="t">
            <a:spAutoFit/>
          </a:bodyPr>
          <a:lstStyle/>
          <a:p>
            <a:pPr marL="393700" lvl="0" indent="-285750" algn="just" eaLnBrk="1" latinLnBrk="1" hangingPunct="1">
              <a:lnSpc>
                <a:spcPct val="150000"/>
              </a:lnSpc>
              <a:spcAft>
                <a:spcPts val="1410"/>
              </a:spcAft>
              <a:buFont typeface="Wingdings" panose="05000000000000000000" charset="0"/>
              <a:buChar char="Ø"/>
            </a:pPr>
            <a:r>
              <a:rPr lang="en-IN" altLang="en-US" sz="1800" dirty="0" smtClean="0">
                <a:solidFill>
                  <a:srgbClr val="000000"/>
                </a:solidFill>
                <a:latin typeface="Times New Roman" panose="02020603050405020304" pitchFamily="16" charset="0"/>
                <a:ea typeface="Times New Roman" panose="02020603050405020304" pitchFamily="16" charset="0"/>
                <a:sym typeface="+mn-ea"/>
              </a:rPr>
              <a:t> User </a:t>
            </a:r>
            <a:r>
              <a:rPr lang="en-IN" altLang="en-US" sz="1800" dirty="0">
                <a:solidFill>
                  <a:srgbClr val="000000"/>
                </a:solidFill>
                <a:latin typeface="Times New Roman" panose="02020603050405020304" pitchFamily="16" charset="0"/>
                <a:ea typeface="Times New Roman" panose="02020603050405020304" pitchFamily="16" charset="0"/>
                <a:sym typeface="+mn-ea"/>
              </a:rPr>
              <a:t>Can login through username and password </a:t>
            </a:r>
            <a:endParaRPr lang="en-IN" altLang="en-US" sz="1800" dirty="0">
              <a:solidFill>
                <a:srgbClr val="000000"/>
              </a:solidFill>
              <a:latin typeface="Times New Roman" panose="02020603050405020304" pitchFamily="16" charset="0"/>
              <a:ea typeface="Times New Roman" panose="02020603050405020304" pitchFamily="16" charset="0"/>
            </a:endParaRPr>
          </a:p>
          <a:p>
            <a:pPr marL="450850" lvl="0" indent="-342900" algn="just" eaLnBrk="1" latinLnBrk="1" hangingPunct="1">
              <a:lnSpc>
                <a:spcPct val="150000"/>
              </a:lnSpc>
              <a:spcAft>
                <a:spcPts val="1410"/>
              </a:spcAft>
              <a:buFont typeface="Wingdings" panose="05000000000000000000" charset="0"/>
              <a:buChar char="Ø"/>
            </a:pPr>
            <a:r>
              <a:rPr lang="en-IN" altLang="en-US" sz="1800" dirty="0">
                <a:solidFill>
                  <a:srgbClr val="000000"/>
                </a:solidFill>
                <a:latin typeface="Times New Roman" panose="02020603050405020304" pitchFamily="16" charset="0"/>
                <a:ea typeface="Times New Roman" panose="02020603050405020304" pitchFamily="16" charset="0"/>
                <a:sym typeface="+mn-ea"/>
              </a:rPr>
              <a:t>User can selected for options available their option</a:t>
            </a:r>
            <a:endParaRPr lang="en-IN" altLang="en-US" sz="1800" dirty="0">
              <a:solidFill>
                <a:srgbClr val="000000"/>
              </a:solidFill>
              <a:latin typeface="Times New Roman" panose="02020603050405020304" pitchFamily="16" charset="0"/>
              <a:ea typeface="Times New Roman" panose="02020603050405020304" pitchFamily="16" charset="0"/>
            </a:endParaRPr>
          </a:p>
          <a:p>
            <a:pPr marL="450850" lvl="0" indent="-342900" algn="just" eaLnBrk="1" latinLnBrk="1" hangingPunct="1">
              <a:lnSpc>
                <a:spcPct val="150000"/>
              </a:lnSpc>
              <a:spcAft>
                <a:spcPts val="1410"/>
              </a:spcAft>
              <a:buFont typeface="Wingdings" panose="05000000000000000000" charset="0"/>
              <a:buChar char="Ø"/>
            </a:pPr>
            <a:r>
              <a:rPr lang="en-IN" altLang="en-US" sz="1800" dirty="0">
                <a:solidFill>
                  <a:srgbClr val="000000"/>
                </a:solidFill>
                <a:latin typeface="Times New Roman" panose="02020603050405020304" pitchFamily="16" charset="0"/>
                <a:ea typeface="Times New Roman" panose="02020603050405020304" pitchFamily="16" charset="0"/>
                <a:sym typeface="+mn-ea"/>
              </a:rPr>
              <a:t>User can create  direct Billing. </a:t>
            </a:r>
            <a:endParaRPr lang="en-IN" altLang="en-US" sz="1800" dirty="0">
              <a:solidFill>
                <a:srgbClr val="000000"/>
              </a:solidFill>
              <a:latin typeface="Times New Roman" panose="02020603050405020304" pitchFamily="16" charset="0"/>
              <a:ea typeface="Times New Roman" panose="02020603050405020304" pitchFamily="16" charset="0"/>
            </a:endParaRPr>
          </a:p>
          <a:p>
            <a:pPr marL="450850" lvl="0" indent="-342900" algn="just" eaLnBrk="1" latinLnBrk="1" hangingPunct="1">
              <a:lnSpc>
                <a:spcPct val="150000"/>
              </a:lnSpc>
              <a:spcAft>
                <a:spcPts val="1410"/>
              </a:spcAft>
              <a:buFont typeface="Wingdings" panose="05000000000000000000" charset="0"/>
              <a:buChar char="Ø"/>
            </a:pPr>
            <a:r>
              <a:rPr lang="en-IN" altLang="en-US" sz="1800" dirty="0">
                <a:solidFill>
                  <a:srgbClr val="000000"/>
                </a:solidFill>
                <a:latin typeface="Times New Roman" panose="02020603050405020304" pitchFamily="16" charset="0"/>
                <a:ea typeface="Times New Roman" panose="02020603050405020304" pitchFamily="16" charset="0"/>
                <a:sym typeface="+mn-ea"/>
              </a:rPr>
              <a:t>User can update &amp;delete  product and buyer </a:t>
            </a:r>
            <a:r>
              <a:rPr lang="en-IN" altLang="en-US" dirty="0">
                <a:solidFill>
                  <a:srgbClr val="000000"/>
                </a:solidFill>
                <a:latin typeface="Times New Roman" panose="02020603050405020304" pitchFamily="16" charset="0"/>
                <a:ea typeface="Times New Roman" panose="02020603050405020304" pitchFamily="16" charset="0"/>
                <a:sym typeface="+mn-ea"/>
              </a:rPr>
              <a:t>.</a:t>
            </a:r>
            <a:endParaRPr lang="en-US" dirty="0"/>
          </a:p>
        </p:txBody>
      </p:sp>
    </p:spTree>
  </p:cSld>
  <p:clrMapOvr>
    <a:overrideClrMapping bg1="lt1" tx1="dk1" bg2="lt2" tx2="dk2" accent1="accent1" accent2="accent2" accent3="accent3" accent4="accent4" accent5="accent5" accent6="accent6" hlink="hlink" folHlink="folHlink"/>
  </p:clrMapOvr>
  <p:transition spd="med">
    <p:cut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791528" y="58737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7. Technology Stack</a:t>
            </a:r>
          </a:p>
        </p:txBody>
      </p:sp>
      <p:sp>
        <p:nvSpPr>
          <p:cNvPr id="6146"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679450" marR="0" lvl="0" indent="-57150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Frontend:</a:t>
            </a: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Eclipse IDE ver 4.20</a:t>
            </a: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Java veMYSQL  ver 8.0.26</a:t>
            </a: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MYSQL  Workben</a:t>
            </a:r>
            <a:r>
              <a:rPr lang="en-IN" sz="32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r 16.0.2</a:t>
            </a:r>
            <a:endPar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679450" marR="0" lvl="0" indent="-57150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sz="3200" noProof="0" dirty="0">
                <a:ln>
                  <a:noFill/>
                </a:ln>
                <a:solidFill>
                  <a:schemeClr val="tx1">
                    <a:alpha val="70000"/>
                  </a:schemeClr>
                </a:solidFill>
                <a:effectLst/>
                <a:uLnTx/>
                <a:uFillTx/>
                <a:latin typeface="Times New Roman" panose="02020603050405020304" pitchFamily="16" charset="0"/>
                <a:cs typeface="Times New Roman" panose="02020603050405020304" pitchFamily="16" charset="0"/>
                <a:sym typeface="+mn-ea"/>
              </a:rPr>
              <a:t>Backend</a:t>
            </a:r>
            <a:endPar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endParaRP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ch ver 8.0 CE</a:t>
            </a: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MYSQL – Connecter – Java 8.0.26</a:t>
            </a:r>
          </a:p>
          <a:p>
            <a:pPr marL="679450" marR="0" lvl="0" indent="-57150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Tool</a:t>
            </a: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JDK 16.0.2 Windows</a:t>
            </a:r>
          </a:p>
          <a:p>
            <a:pPr marL="914400" marR="0" lvl="2" indent="0" algn="just" defTabSz="457200" rtl="0" eaLnBrk="1" fontAlgn="auto" latinLnBrk="0" hangingPunct="1">
              <a:lnSpc>
                <a:spcPct val="100000"/>
              </a:lnSpc>
              <a:spcBef>
                <a:spcPct val="0"/>
              </a:spcBef>
              <a:spcAft>
                <a:spcPts val="0"/>
              </a:spcAft>
              <a:buClr>
                <a:schemeClr val="tx1"/>
              </a:buClr>
              <a:buSzTx/>
              <a:buFont typeface="Wingdings" panose="05000000000000000000" pitchFamily="2" charset="2"/>
              <a:buChar char="ü"/>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sz="3200" b="0" i="0" u="none" strike="noStrike" kern="1200" cap="none" spc="0" normalizeH="0" baseline="0" noProof="0" dirty="0">
                <a:ln>
                  <a:noFill/>
                </a:ln>
                <a:solidFill>
                  <a:schemeClr val="tx1">
                    <a:alpha val="70000"/>
                  </a:schemeClr>
                </a:solidFill>
                <a:effectLst/>
                <a:uLnTx/>
                <a:uFillTx/>
                <a:latin typeface="Times New Roman" panose="02020603050405020304" pitchFamily="16" charset="0"/>
                <a:ea typeface="+mn-ea"/>
                <a:cs typeface="Times New Roman" panose="02020603050405020304" pitchFamily="16" charset="0"/>
              </a:rPr>
              <a:t>JavaFX – SDK – 17.0.0.1</a:t>
            </a:r>
            <a:endParaRPr kumimoji="0" lang="en-IN" altLang="en-US" sz="32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pic>
        <p:nvPicPr>
          <p:cNvPr id="20484" name="Picture 5"/>
          <p:cNvPicPr>
            <a:picLocks noChangeAspect="1"/>
          </p:cNvPicPr>
          <p:nvPr/>
        </p:nvPicPr>
        <p:blipFill>
          <a:blip r:embed="rId3" cstate="print"/>
          <a:stretch>
            <a:fillRect/>
          </a:stretch>
        </p:blipFill>
        <p:spPr>
          <a:xfrm>
            <a:off x="5327650" y="1887538"/>
            <a:ext cx="1995488" cy="1219200"/>
          </a:xfrm>
          <a:prstGeom prst="rect">
            <a:avLst/>
          </a:prstGeom>
          <a:noFill/>
          <a:ln w="9525">
            <a:noFill/>
          </a:ln>
        </p:spPr>
      </p:pic>
      <p:pic>
        <p:nvPicPr>
          <p:cNvPr id="20485" name="Picture 9" descr="MySql Logo PNG Transparent &amp;amp; SVG Vector - Freebie Supply"/>
          <p:cNvPicPr>
            <a:picLocks noChangeAspect="1"/>
          </p:cNvPicPr>
          <p:nvPr/>
        </p:nvPicPr>
        <p:blipFill>
          <a:blip r:embed="rId4" cstate="print"/>
          <a:stretch>
            <a:fillRect/>
          </a:stretch>
        </p:blipFill>
        <p:spPr>
          <a:xfrm>
            <a:off x="7200900" y="3144838"/>
            <a:ext cx="3024188" cy="2097087"/>
          </a:xfrm>
          <a:prstGeom prst="rect">
            <a:avLst/>
          </a:prstGeom>
          <a:noFill/>
          <a:ln w="9525">
            <a:noFill/>
          </a:ln>
        </p:spPr>
      </p:pic>
      <p:pic>
        <p:nvPicPr>
          <p:cNvPr id="20486" name="Picture 8" descr="JavaFX Animated Ball Example - Mkyong.com"/>
          <p:cNvPicPr>
            <a:picLocks noChangeAspect="1"/>
          </p:cNvPicPr>
          <p:nvPr/>
        </p:nvPicPr>
        <p:blipFill>
          <a:blip r:embed="rId5" cstate="print"/>
          <a:stretch>
            <a:fillRect/>
          </a:stretch>
        </p:blipFill>
        <p:spPr>
          <a:xfrm>
            <a:off x="6119813" y="5029200"/>
            <a:ext cx="1382712" cy="1381125"/>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spd="med">
    <p:dissolve/>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TotalTime>
  <Words>626</Words>
  <Application>Microsoft Office PowerPoint</Application>
  <PresentationFormat>Custom</PresentationFormat>
  <Paragraphs>106</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Slide 1</vt:lpstr>
      <vt:lpstr>Slide 2</vt:lpstr>
      <vt:lpstr>Slide 3</vt:lpstr>
      <vt:lpstr>2.Problem Identified</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admin</cp:lastModifiedBy>
  <cp:revision>34</cp:revision>
  <dcterms:created xsi:type="dcterms:W3CDTF">2017-10-25T08:22:14Z</dcterms:created>
  <dcterms:modified xsi:type="dcterms:W3CDTF">2021-12-04T09:07:20Z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0BA743C950C84E4C85C0EB8497F97D22</vt:lpwstr>
  </property>
  <property fmtid="{D5CDD505-2E9C-101B-9397-08002B2CF9AE}" pid="13" name="KSOProductBuildVer">
    <vt:lpwstr>1033-11.2.0.10382</vt:lpwstr>
  </property>
</Properties>
</file>