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0" r:id="rId7"/>
    <p:sldId id="261" r:id="rId8"/>
    <p:sldId id="262" r:id="rId9"/>
    <p:sldId id="263" r:id="rId10"/>
    <p:sldId id="266" r:id="rId11"/>
    <p:sldId id="264" r:id="rId12"/>
    <p:sldId id="271" r:id="rId13"/>
    <p:sldId id="260" r:id="rId14"/>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6"/>
    <p:restoredTop sz="94631"/>
  </p:normalViewPr>
  <p:slideViewPr>
    <p:cSldViewPr showGuides="1">
      <p:cViewPr varScale="1">
        <p:scale>
          <a:sx n="56" d="100"/>
          <a:sy n="56" d="100"/>
        </p:scale>
        <p:origin x="1416"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1"/>
          <p:cNvSpPr>
            <a:spLocks noGrp="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7171" name="Rectangle 1"/>
          <p:cNvSpPr>
            <a:spLocks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7172"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9219" name="Rectangle 1"/>
          <p:cNvSpPr>
            <a:spLocks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9220"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1267" name="Rectangle 1"/>
          <p:cNvSpPr>
            <a:spLocks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536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945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15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4579" name="Rectangle 1"/>
          <p:cNvSpPr>
            <a:spLocks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4580"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19" name="Straight Connector 18"/>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9"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40AA5233-80F3-4CB2-81E5-732DD84D4890}"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1"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19" name="TextBox 18"/>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20"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E7D65EB-7847-46B2-A2FF-D5FC89A8E1D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1"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2"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19" name="TextBox 18"/>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20"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D90753A-7FD4-486B-9870-C36B38583CA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1"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2"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p>
            <a:pPr lvl="0"/>
            <a:r>
              <a:rPr lang="en-US" altLang="en-US" dirty="0"/>
              <a:t>Click to edit Master title style</a:t>
            </a:r>
            <a:endParaRPr lang="en-US" altLang="en-US" dirty="0"/>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ChangeArrowheads="1"/>
          </p:cNvSpPr>
          <p:nvPr/>
        </p:nvSpPr>
        <p:spPr bwMode="auto">
          <a:xfrm>
            <a:off x="504825" y="1873250"/>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endPar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Ms. Yaminee Patil</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p:txBody>
      </p:sp>
      <p:pic>
        <p:nvPicPr>
          <p:cNvPr id="6147" name="Picture 2"/>
          <p:cNvPicPr>
            <a:picLocks noChangeAspect="1"/>
          </p:cNvPicPr>
          <p:nvPr/>
        </p:nvPicPr>
        <p:blipFill>
          <a:blip r:embed="rId1"/>
          <a:stretch>
            <a:fillRect/>
          </a:stretch>
        </p:blipFill>
        <p:spPr>
          <a:xfrm>
            <a:off x="144463" y="1588"/>
            <a:ext cx="9936162" cy="1871662"/>
          </a:xfrm>
          <a:prstGeom prst="rect">
            <a:avLst/>
          </a:prstGeom>
          <a:noFill/>
          <a:ln w="9525">
            <a:noFill/>
          </a:ln>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2" name="Text Box 1"/>
          <p:cNvSpPr txBox="1"/>
          <p:nvPr/>
        </p:nvSpPr>
        <p:spPr>
          <a:xfrm>
            <a:off x="713105" y="1873250"/>
            <a:ext cx="8762365" cy="3553460"/>
          </a:xfrm>
          <a:prstGeom prst="rect">
            <a:avLst/>
          </a:prstGeom>
          <a:noFill/>
        </p:spPr>
        <p:txBody>
          <a:bodyPr wrap="square" rtlCol="0" anchor="t">
            <a:spAutoFit/>
          </a:bodyPr>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800" b="1"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rPr>
              <a:t>Supermarket Billing System</a:t>
            </a:r>
            <a:endParaRPr lang="en-IN" altLang="en-US" sz="4800" b="1"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20104136  </a:t>
            </a:r>
            <a:r>
              <a:rPr lang="en-IN" altLang="en-US" sz="4400" dirty="0" err="1">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Suyash</a:t>
            </a: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 S Jadhav</a:t>
            </a:r>
            <a:endPar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20104070 Karan Maurya </a:t>
            </a:r>
            <a:endPar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20104107 Ashish </a:t>
            </a:r>
            <a:r>
              <a:rPr lang="en-US" altLang="en-US" sz="4400" dirty="0" err="1">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Mundhada</a:t>
            </a:r>
            <a:endPar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algn="ctr">
              <a:lnSpc>
                <a:spcPct val="93000"/>
              </a:lnSpc>
              <a:buClr>
                <a:srgbClr val="000000"/>
              </a:buCl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20104025 Pratham </a:t>
            </a:r>
            <a:r>
              <a:rPr lang="en-IN" altLang="en-US" sz="4400" dirty="0" err="1">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Lotankar</a:t>
            </a:r>
            <a:endParaRPr lang="en-US" sz="440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3663950" y="3295015"/>
            <a:ext cx="2558415" cy="2280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Supermarket Billing System</a:t>
            </a:r>
            <a:endParaRPr lang="en-IN" altLang="en-US"/>
          </a:p>
        </p:txBody>
      </p:sp>
      <p:sp>
        <p:nvSpPr>
          <p:cNvPr id="8" name="Rectangle: Rounded Corners 5"/>
          <p:cNvSpPr/>
          <p:nvPr/>
        </p:nvSpPr>
        <p:spPr>
          <a:xfrm>
            <a:off x="7282608" y="2556711"/>
            <a:ext cx="1870221" cy="85817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Customer Management</a:t>
            </a: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Rectangle: Rounded Corners 6"/>
          <p:cNvSpPr/>
          <p:nvPr/>
        </p:nvSpPr>
        <p:spPr>
          <a:xfrm>
            <a:off x="7056548" y="5575528"/>
            <a:ext cx="1870221" cy="85817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Purchasing Management</a:t>
            </a: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Rectangle: Rounded Corners 7"/>
          <p:cNvSpPr/>
          <p:nvPr/>
        </p:nvSpPr>
        <p:spPr>
          <a:xfrm>
            <a:off x="4032177" y="6516595"/>
            <a:ext cx="1870221" cy="85817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Sales Management</a:t>
            </a: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Rectangle: Rounded Corners 9"/>
          <p:cNvSpPr/>
          <p:nvPr/>
        </p:nvSpPr>
        <p:spPr>
          <a:xfrm>
            <a:off x="1007805" y="5579973"/>
            <a:ext cx="1870221" cy="85817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Payment Management</a:t>
            </a: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Rectangle: Rounded Corners 8"/>
          <p:cNvSpPr/>
          <p:nvPr/>
        </p:nvSpPr>
        <p:spPr>
          <a:xfrm>
            <a:off x="791905" y="2555920"/>
            <a:ext cx="1870221" cy="85817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Product Management</a:t>
            </a: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Rectangle: Rounded Corners 4"/>
          <p:cNvSpPr/>
          <p:nvPr/>
        </p:nvSpPr>
        <p:spPr>
          <a:xfrm>
            <a:off x="3959787" y="1513064"/>
            <a:ext cx="1870221" cy="85817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Store Management</a:t>
            </a: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Content Placeholder 15"/>
          <p:cNvSpPr/>
          <p:nvPr>
            <p:ph idx="1"/>
          </p:nvPr>
        </p:nvSpPr>
        <p:spPr>
          <a:xfrm>
            <a:off x="338455" y="260985"/>
            <a:ext cx="5104130" cy="1230630"/>
          </a:xfrm>
        </p:spPr>
        <p:txBody>
          <a:bodyPr/>
          <a:p>
            <a:pPr marL="0" indent="0">
              <a:buNone/>
            </a:pPr>
            <a:r>
              <a:rPr lang="en-IN" altLang="en-US" sz="4000">
                <a:solidFill>
                  <a:schemeClr val="tx1"/>
                </a:solidFill>
                <a:effectLst>
                  <a:outerShdw blurRad="38100" dist="19050" dir="2700000" algn="tl" rotWithShape="0">
                    <a:schemeClr val="dk1">
                      <a:alpha val="40000"/>
                    </a:schemeClr>
                  </a:outerShdw>
                </a:effectLst>
                <a:sym typeface="+mn-ea"/>
              </a:rPr>
              <a:t>8.Block Diagram</a:t>
            </a:r>
            <a:endParaRPr lang="en-IN" altLang="en-US" sz="4000"/>
          </a:p>
        </p:txBody>
      </p:sp>
      <p:cxnSp>
        <p:nvCxnSpPr>
          <p:cNvPr id="18" name="Straight Arrow Connector 17"/>
          <p:cNvCxnSpPr>
            <a:stCxn id="8" idx="1"/>
            <a:endCxn id="7" idx="7"/>
          </p:cNvCxnSpPr>
          <p:nvPr/>
        </p:nvCxnSpPr>
        <p:spPr>
          <a:xfrm flipH="1">
            <a:off x="5847715" y="2985770"/>
            <a:ext cx="1435100" cy="6432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7" idx="5"/>
          </p:cNvCxnSpPr>
          <p:nvPr/>
        </p:nvCxnSpPr>
        <p:spPr>
          <a:xfrm flipH="1" flipV="1">
            <a:off x="5847715" y="5241290"/>
            <a:ext cx="1209040" cy="763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a:off x="4943475" y="2392680"/>
            <a:ext cx="0" cy="9023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7" idx="4"/>
          </p:cNvCxnSpPr>
          <p:nvPr/>
        </p:nvCxnSpPr>
        <p:spPr>
          <a:xfrm flipH="1" flipV="1">
            <a:off x="4943475" y="5575300"/>
            <a:ext cx="24130" cy="9410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1"/>
          </p:cNvCxnSpPr>
          <p:nvPr/>
        </p:nvCxnSpPr>
        <p:spPr>
          <a:xfrm>
            <a:off x="2663825" y="3061970"/>
            <a:ext cx="1374775" cy="5670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3"/>
          </p:cNvCxnSpPr>
          <p:nvPr/>
        </p:nvCxnSpPr>
        <p:spPr>
          <a:xfrm flipV="1">
            <a:off x="2879725" y="5241290"/>
            <a:ext cx="1158875" cy="7708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1"/>
          <p:cNvSpPr/>
          <p:nvPr/>
        </p:nvSpPr>
        <p:spPr>
          <a:xfrm>
            <a:off x="647700" y="3057525"/>
            <a:ext cx="9070975" cy="1262063"/>
          </a:xfrm>
          <a:prstGeom prst="rect">
            <a:avLst/>
          </a:prstGeom>
          <a:noFill/>
          <a:ln w="9525">
            <a:noFill/>
          </a:ln>
        </p:spPr>
        <p:txBody>
          <a:bodyPr lIns="0" tIns="31680" rIns="0" bIns="0" anchor="ctr" anchorCtr="0"/>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solidFill>
                  <a:srgbClr val="000000"/>
                </a:solidFill>
                <a:latin typeface="Times New Roman" panose="02020603050405020304" pitchFamily="16" charset="0"/>
                <a:cs typeface="DejaVu Sans" charset="0"/>
              </a:rPr>
              <a:t>Thank You...!!</a:t>
            </a:r>
            <a:endParaRPr lang="en-IN" altLang="en-US" sz="36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p:nvPr/>
        </p:nvSpPr>
        <p:spPr>
          <a:xfrm>
            <a:off x="504825" y="144463"/>
            <a:ext cx="9070975" cy="1057275"/>
          </a:xfrm>
          <a:prstGeom prst="rect">
            <a:avLst/>
          </a:prstGeom>
          <a:noFill/>
          <a:ln w="9525">
            <a:noFill/>
          </a:ln>
        </p:spPr>
        <p:txBody>
          <a:bodyPr lIns="0" tIns="31680" rIns="0" bIns="0" anchor="ctr" anchorCtr="0"/>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Contents</a:t>
            </a:r>
            <a:endParaRPr lang="en-IN" altLang="en-US" sz="3600" b="1" dirty="0">
              <a:solidFill>
                <a:srgbClr val="000000"/>
              </a:solidFill>
              <a:latin typeface="Times New Roman" panose="02020603050405020304" pitchFamily="16" charset="0"/>
              <a:ea typeface="DejaVu Sans" charset="0"/>
            </a:endParaRPr>
          </a:p>
        </p:txBody>
      </p:sp>
      <p:sp>
        <p:nvSpPr>
          <p:cNvPr id="8195" name="Rectangle 2"/>
          <p:cNvSpPr/>
          <p:nvPr/>
        </p:nvSpPr>
        <p:spPr>
          <a:xfrm>
            <a:off x="504825" y="1116013"/>
            <a:ext cx="9323388" cy="5578475"/>
          </a:xfrm>
          <a:prstGeom prst="rect">
            <a:avLst/>
          </a:prstGeom>
          <a:noFill/>
          <a:ln w="9525">
            <a:noFill/>
          </a:ln>
        </p:spPr>
        <p:txBody>
          <a:bodyPr lIns="0" tIns="21240" rIns="0" bIns="0"/>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Introduction</a:t>
            </a: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Objectives</a:t>
            </a: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Scope</a:t>
            </a: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Features / Functionality</a:t>
            </a: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Project Outcomes</a:t>
            </a: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Technology Stack</a:t>
            </a:r>
            <a:endParaRPr lang="en-IN" altLang="en-US" sz="2400" dirty="0">
              <a:solidFill>
                <a:srgbClr val="000000"/>
              </a:solidFill>
              <a:latin typeface="Times New Roman" panose="02020603050405020304" pitchFamily="16" charset="0"/>
              <a:cs typeface="DejaVu Sans" charset="0"/>
            </a:endParaRP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Block Diagram if applicable</a:t>
            </a:r>
            <a:endParaRPr lang="en-IN" altLang="en-US" sz="2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863600" y="1043305"/>
            <a:ext cx="9070975" cy="555879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450850" indent="-342900" algn="l">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1800" dirty="0">
                <a:cs typeface="Arial" panose="020B0604020202020204" pitchFamily="34" charset="0"/>
                <a:sym typeface="+mn-ea"/>
              </a:rPr>
              <a:t>The project “Billing system” is an application to automate the process of ordering and billing of a “Departmental store” .This web based application is designed considering the chain of departmental store which is located in various cities. This application also administrates its users and customers</a:t>
            </a:r>
            <a:endParaRPr lang="en-US" sz="1800" dirty="0">
              <a:cs typeface="Arial" panose="020B0604020202020204" pitchFamily="34" charset="0"/>
              <a:sym typeface="+mn-ea"/>
            </a:endParaRPr>
          </a:p>
          <a:p>
            <a:pPr marL="450850" indent="-342900" algn="l">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latin typeface="Arial" panose="020B0604020202020204" pitchFamily="34" charset="0"/>
                <a:cs typeface="Arial" panose="020B0604020202020204" pitchFamily="34" charset="0"/>
              </a:rPr>
              <a:t>This software project is a traditional supermarket billing system with some added functionality. This system is built for fast data processing and bill generation for supermarket customers.</a:t>
            </a:r>
            <a:endParaRPr lang="en-IN" altLang="en-US" sz="1800" dirty="0">
              <a:solidFill>
                <a:srgbClr val="000000"/>
              </a:solidFill>
              <a:latin typeface="Arial" panose="020B0604020202020204" pitchFamily="34" charset="0"/>
              <a:cs typeface="Arial" panose="020B0604020202020204" pitchFamily="34" charset="0"/>
            </a:endParaRPr>
          </a:p>
          <a:p>
            <a:pPr marL="450850" indent="-342900" algn="l">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latin typeface="Arial" panose="020B0604020202020204" pitchFamily="34" charset="0"/>
                <a:cs typeface="Arial" panose="020B0604020202020204" pitchFamily="34" charset="0"/>
              </a:rPr>
              <a:t> The billing system consists of an sql database and effective front end designed in Asp.net. . A product when billed is searched from the database and its price is added to the bill based upon the product quantity. </a:t>
            </a:r>
            <a:endParaRPr lang="en-IN" altLang="en-US" sz="1800" dirty="0">
              <a:solidFill>
                <a:srgbClr val="000000"/>
              </a:solidFill>
              <a:latin typeface="Arial" panose="020B0604020202020204" pitchFamily="34" charset="0"/>
              <a:cs typeface="Arial" panose="020B0604020202020204" pitchFamily="34" charset="0"/>
            </a:endParaRPr>
          </a:p>
          <a:p>
            <a:pPr marL="450850" indent="-342900" algn="l">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latin typeface="Arial" panose="020B0604020202020204" pitchFamily="34" charset="0"/>
                <a:cs typeface="Arial" panose="020B0604020202020204" pitchFamily="34" charset="0"/>
              </a:rPr>
              <a:t>The system also contains discounts on various products so that the product is offered at discounted price while billing. The supermarket billing system is built to help supermarkets calculate and display bills and serve the customer in a faster and efficient manner.</a:t>
            </a:r>
            <a:endParaRPr lang="en-IN" altLang="en-US" sz="1800" dirty="0">
              <a:solidFill>
                <a:srgbClr val="000000"/>
              </a:solidFill>
              <a:latin typeface="Arial" panose="020B0604020202020204" pitchFamily="34" charset="0"/>
              <a:cs typeface="Arial" panose="020B0604020202020204" pitchFamily="34" charset="0"/>
            </a:endParaRPr>
          </a:p>
          <a:p>
            <a:pPr marL="107950" algn="l">
              <a:lnSpc>
                <a:spcPct val="93000"/>
              </a:lnSpc>
              <a:spcAft>
                <a:spcPts val="1415"/>
              </a:spcAft>
              <a:buFont typeface="Wingdings" panose="05000000000000000000"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180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2291" name="Rectangle 2"/>
          <p:cNvSpPr>
            <a:spLocks noChangeArrowheads="1"/>
          </p:cNvSpPr>
          <p:nvPr/>
        </p:nvSpPr>
        <p:spPr bwMode="auto">
          <a:xfrm>
            <a:off x="503238" y="1475581"/>
            <a:ext cx="8713537" cy="4989513"/>
          </a:xfrm>
          <a:prstGeom prst="rect">
            <a:avLst/>
          </a:prstGeom>
          <a:noFill/>
          <a:ln>
            <a:noFill/>
          </a:ln>
        </p:spPr>
        <p:txBody>
          <a:bodyPr lIns="0" tIns="21240" rIns="0" bIns="0"/>
          <a:lstStyle>
            <a:lvl1pPr marL="450850" indent="-3429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935355" indent="-3429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marL="450850" marR="0" lvl="0" indent="-342900" algn="l" defTabSz="457200" rtl="0" eaLnBrk="1" fontAlgn="base" latinLnBrk="0" hangingPunct="1">
              <a:lnSpc>
                <a:spcPct val="93000"/>
              </a:lnSpc>
              <a:spcBef>
                <a:spcPct val="0"/>
              </a:spcBef>
              <a:spcAft>
                <a:spcPts val="1415"/>
              </a:spcAft>
              <a:buClrTx/>
              <a:buSzTx/>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5" name="Text Box 4"/>
          <p:cNvSpPr txBox="1"/>
          <p:nvPr/>
        </p:nvSpPr>
        <p:spPr>
          <a:xfrm>
            <a:off x="359410" y="395605"/>
            <a:ext cx="4751705" cy="720725"/>
          </a:xfrm>
          <a:prstGeom prst="rect">
            <a:avLst/>
          </a:prstGeom>
          <a:noFill/>
        </p:spPr>
        <p:txBody>
          <a:bodyPr wrap="square" rtlCol="0" anchor="t">
            <a:spAutoFit/>
          </a:bodyPr>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4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DejaVu Sans" charset="0"/>
                <a:sym typeface="+mn-ea"/>
              </a:rPr>
              <a:t>1.Introduction</a:t>
            </a:r>
            <a:endParaRPr lang="en-US" sz="440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a:solidFill>
                  <a:schemeClr val="tx1"/>
                </a:solidFill>
                <a:effectLst>
                  <a:outerShdw blurRad="38100" dist="19050" dir="2700000" algn="tl" rotWithShape="0">
                    <a:schemeClr val="dk1">
                      <a:alpha val="40000"/>
                    </a:schemeClr>
                  </a:outerShdw>
                </a:effectLst>
              </a:rPr>
              <a:t>2.Problem Identified</a:t>
            </a:r>
            <a:endParaRPr lang="en-IN" altLang="en-US">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434340" y="1501140"/>
            <a:ext cx="7235190" cy="5575935"/>
          </a:xfrm>
        </p:spPr>
        <p:txBody>
          <a:bodyPr/>
          <a:p>
            <a:pPr marL="107950" indent="0" algn="l">
              <a:lnSpc>
                <a:spcPct val="93000"/>
              </a:lnSpc>
              <a:spcAft>
                <a:spcPts val="1415"/>
              </a:spcAft>
              <a:buClr>
                <a:srgbClr val="000000"/>
              </a:buClr>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cs typeface="Arial" panose="020B0604020202020204" pitchFamily="34" charset="0"/>
                <a:sym typeface="+mn-ea"/>
              </a:rPr>
              <a:t> </a:t>
            </a:r>
            <a:r>
              <a:rPr lang="en-US" sz="1800" dirty="0">
                <a:ln/>
                <a:solidFill>
                  <a:schemeClr val="tx1"/>
                </a:solidFill>
                <a:effectLst>
                  <a:outerShdw blurRad="38100" dist="19050" dir="2700000" algn="tl" rotWithShape="0">
                    <a:schemeClr val="dk1">
                      <a:alpha val="40000"/>
                    </a:schemeClr>
                  </a:outerShdw>
                </a:effectLst>
                <a:cs typeface="Arial" panose="020B0604020202020204" pitchFamily="34" charset="0"/>
                <a:sym typeface="+mn-ea"/>
              </a:rPr>
              <a:t>Inability of modification of data:The managing of huge data effectively and efficiently for efficient results, storing the details of the consumers etc. in such a way that the database can be modified as not possible in the current system.</a:t>
            </a:r>
            <a:endParaRPr lang="en-US" sz="1800" dirty="0">
              <a:ln/>
              <a:solidFill>
                <a:schemeClr val="tx1"/>
              </a:solidFill>
              <a:effectLst>
                <a:outerShdw blurRad="38100" dist="19050" dir="2700000" algn="tl" rotWithShape="0">
                  <a:schemeClr val="dk1">
                    <a:alpha val="40000"/>
                  </a:schemeClr>
                </a:outerShdw>
              </a:effectLst>
              <a:cs typeface="Arial" panose="020B0604020202020204" pitchFamily="34" charset="0"/>
              <a:sym typeface="+mn-ea"/>
            </a:endParaRPr>
          </a:p>
          <a:p>
            <a:pPr marL="450850" indent="-342900" algn="l">
              <a:lnSpc>
                <a:spcPct val="93000"/>
              </a:lnSpc>
              <a:spcAft>
                <a:spcPts val="1415"/>
              </a:spcAft>
              <a:buClr>
                <a:srgbClr val="000000"/>
              </a:buClr>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Problem Statement Supermarket requires stock control system to void out of stock level for each product</a:t>
            </a:r>
            <a:endPar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endParaRPr>
          </a:p>
          <a:p>
            <a:pPr marL="450850" indent="-342900" algn="l">
              <a:lnSpc>
                <a:spcPct val="93000"/>
              </a:lnSpc>
              <a:spcAft>
                <a:spcPts val="1415"/>
              </a:spcAft>
              <a:buClr>
                <a:srgbClr val="000000"/>
              </a:buClr>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180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Identify the use cases and produce a use case diagram for the system </a:t>
            </a:r>
            <a:endParaRPr kumimoji="0" lang="en-IN" altLang="en-US" sz="180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endParaRPr>
          </a:p>
          <a:p>
            <a:pPr marL="908050" lvl="1" indent="-342900" algn="l">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Purchase goods from supplier </a:t>
            </a:r>
            <a:endPar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endParaRPr>
          </a:p>
          <a:p>
            <a:pPr marL="908050" lvl="1" indent="-342900" algn="l">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-Receive product from supplier (after check the product that need) 3</a:t>
            </a:r>
            <a:endPar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endParaRPr>
          </a:p>
          <a:p>
            <a:pPr marL="908050" lvl="1" indent="-342900" algn="l">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 Generate purchasing bill </a:t>
            </a:r>
            <a:endPar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endParaRPr>
          </a:p>
          <a:p>
            <a:pPr marL="908050" lvl="1" indent="-342900" algn="l">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View product in the supermarket </a:t>
            </a:r>
            <a:endPar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3. Objectives</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2291" name="Rectangle 2"/>
          <p:cNvSpPr/>
          <p:nvPr/>
        </p:nvSpPr>
        <p:spPr>
          <a:xfrm>
            <a:off x="647700" y="1581150"/>
            <a:ext cx="9070975" cy="4989513"/>
          </a:xfrm>
          <a:prstGeom prst="rect">
            <a:avLst/>
          </a:prstGeom>
          <a:noFill/>
          <a:ln w="9525">
            <a:noFill/>
          </a:ln>
        </p:spPr>
        <p:txBody>
          <a:bodyPr lIns="0" tIns="21240" rIns="0" bIns="0"/>
          <a:p>
            <a:pPr marL="450850" indent="-342900" defTabSz="457200" eaLnBrk="1" hangingPunct="1">
              <a:lnSpc>
                <a:spcPct val="93000"/>
              </a:lnSpc>
              <a:spcAft>
                <a:spcPts val="1415"/>
              </a:spcAft>
              <a:buFont typeface="Wingdings" panose="05000000000000000000" pitchFamily="2" charset="2"/>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12292" name="TextBox 4"/>
          <p:cNvSpPr txBox="1"/>
          <p:nvPr/>
        </p:nvSpPr>
        <p:spPr>
          <a:xfrm>
            <a:off x="235585" y="1565910"/>
            <a:ext cx="9736455" cy="4246245"/>
          </a:xfrm>
          <a:prstGeom prst="rect">
            <a:avLst/>
          </a:prstGeom>
          <a:noFill/>
          <a:ln w="9525">
            <a:noFill/>
          </a:ln>
        </p:spPr>
        <p:txBody>
          <a:bodyPr wrap="square">
            <a:spAutoFit/>
          </a:bodyPr>
          <a:p>
            <a:pPr marL="565150" lvl="0" indent="-457200">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a:solidFill>
                  <a:srgbClr val="000000"/>
                </a:solidFill>
                <a:latin typeface="Arial" panose="020B0604020202020204" pitchFamily="34" charset="0"/>
                <a:ea typeface="Noto Sans CJK SC Regular"/>
                <a:sym typeface="+mn-ea"/>
              </a:rPr>
              <a:t>This project will serve the following objectives:-</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Add and maintain records of available products.</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Add and maintain customer details.</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Add and maintain description of new products.</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Add and maintain new entered category of products.</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Provides economic/financial reports to the owner monthly or weekly and yearly.</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Provides a convenient solution of billing pattern.</a:t>
            </a:r>
            <a:endParaRPr lang="en-US" altLang="en-US" sz="1800">
              <a:solidFill>
                <a:srgbClr val="000000"/>
              </a:solidFill>
              <a:latin typeface="Arial" panose="020B0604020202020204" pitchFamily="34" charset="0"/>
              <a:ea typeface="Noto Sans CJK SC Regular"/>
              <a:sym typeface="+mn-ea"/>
            </a:endParaRPr>
          </a:p>
          <a:p>
            <a:pPr marL="565150" lvl="0" indent="-457200">
              <a:buFont typeface="Wingdings" panose="05000000000000000000" charset="0"/>
              <a:buChar char="Ø"/>
            </a:pPr>
            <a:endParaRPr lang="en-US" altLang="en-US" sz="1800">
              <a:solidFill>
                <a:srgbClr val="000000"/>
              </a:solidFill>
              <a:latin typeface="Arial" panose="020B0604020202020204" pitchFamily="34" charset="0"/>
              <a:ea typeface="Noto Sans CJK SC Regular"/>
            </a:endParaRPr>
          </a:p>
          <a:p>
            <a:pPr marL="565150" lvl="0" indent="-457200">
              <a:buFont typeface="Wingdings" panose="05000000000000000000" charset="0"/>
              <a:buChar char="Ø"/>
            </a:pPr>
            <a:r>
              <a:rPr lang="en-US" altLang="en-US" sz="1800">
                <a:solidFill>
                  <a:srgbClr val="000000"/>
                </a:solidFill>
                <a:latin typeface="Arial" panose="020B0604020202020204" pitchFamily="34" charset="0"/>
                <a:ea typeface="Noto Sans CJK SC Regular"/>
                <a:sym typeface="+mn-ea"/>
              </a:rPr>
              <a:t>Make an easy to use environment for users and customers.</a:t>
            </a:r>
            <a:endParaRPr lang="en-IN" altLang="en-US" sz="1800" dirty="0">
              <a:latin typeface="Times New Roman" panose="02020603050405020304" pitchFamily="16" charset="0"/>
              <a:ea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4. Scope</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2604" y="1763395"/>
            <a:ext cx="8713538"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430530" marR="0" lvl="0" indent="-322580" algn="just" defTabSz="457200" rtl="0" eaLnBrk="1" fontAlgn="auto" latinLnBrk="0" hangingPunct="1">
              <a:lnSpc>
                <a:spcPct val="15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p:txBody>
      </p:sp>
      <p:sp>
        <p:nvSpPr>
          <p:cNvPr id="2" name="Text Box 1"/>
          <p:cNvSpPr txBox="1"/>
          <p:nvPr/>
        </p:nvSpPr>
        <p:spPr>
          <a:xfrm>
            <a:off x="876935" y="539115"/>
            <a:ext cx="7966075" cy="4226560"/>
          </a:xfrm>
          <a:prstGeom prst="rect">
            <a:avLst/>
          </a:prstGeom>
          <a:noFill/>
        </p:spPr>
        <p:txBody>
          <a:bodyPr wrap="square" rtlCol="0" anchor="t">
            <a:spAutoFit/>
          </a:bodyPr>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b="1" dirty="0">
              <a:solidFill>
                <a:srgbClr val="000000"/>
              </a:solidFill>
              <a:latin typeface="Arial" panose="020B0604020202020204" pitchFamily="34" charset="0"/>
              <a:ea typeface="Noto Sans CJK SC Regular"/>
              <a:sym typeface="+mn-ea"/>
            </a:endParaRPr>
          </a:p>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b="1" dirty="0">
              <a:solidFill>
                <a:srgbClr val="000000"/>
              </a:solidFill>
              <a:latin typeface="Arial" panose="020B0604020202020204" pitchFamily="34" charset="0"/>
              <a:ea typeface="Noto Sans CJK SC Regular"/>
              <a:sym typeface="+mn-ea"/>
            </a:endParaRPr>
          </a:p>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b="1" dirty="0">
              <a:solidFill>
                <a:srgbClr val="000000"/>
              </a:solidFill>
              <a:latin typeface="Arial" panose="020B0604020202020204" pitchFamily="34" charset="0"/>
              <a:ea typeface="Noto Sans CJK SC Regular"/>
              <a:sym typeface="+mn-ea"/>
            </a:endParaRPr>
          </a:p>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b="1" dirty="0">
              <a:solidFill>
                <a:srgbClr val="000000"/>
              </a:solidFill>
              <a:latin typeface="Arial" panose="020B0604020202020204" pitchFamily="34" charset="0"/>
              <a:ea typeface="Noto Sans CJK SC Regular"/>
              <a:sym typeface="+mn-ea"/>
            </a:endParaRPr>
          </a:p>
          <a:p>
            <a:pPr marL="393700" lvl="0" indent="-285750">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This project will help the store keeper in fast billing.</a:t>
            </a:r>
            <a:endParaRPr lang="en-US" altLang="en-US" sz="1800" dirty="0">
              <a:solidFill>
                <a:srgbClr val="000000"/>
              </a:solidFill>
              <a:latin typeface="Arial" panose="020B0604020202020204" pitchFamily="34" charset="0"/>
              <a:ea typeface="Noto Sans CJK SC Regular"/>
            </a:endParaRPr>
          </a:p>
          <a:p>
            <a:pPr marL="429895" lvl="0" indent="-321945">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This project enable store keeper to maintain a great database of all customers visited and purchase product from store.</a:t>
            </a:r>
            <a:endParaRPr lang="en-US" altLang="en-US" sz="1800" dirty="0">
              <a:solidFill>
                <a:srgbClr val="000000"/>
              </a:solidFill>
              <a:latin typeface="Arial" panose="020B0604020202020204" pitchFamily="34" charset="0"/>
              <a:ea typeface="Noto Sans CJK SC Regular"/>
              <a:sym typeface="+mn-ea"/>
            </a:endParaRPr>
          </a:p>
          <a:p>
            <a:pPr marL="429895" lvl="0" indent="-321945">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Project will enable to see report regarding product and category.</a:t>
            </a:r>
            <a:endParaRPr lang="en-US" altLang="en-US" sz="1800" dirty="0">
              <a:solidFill>
                <a:srgbClr val="000000"/>
              </a:solidFill>
              <a:latin typeface="Arial" panose="020B0604020202020204" pitchFamily="34" charset="0"/>
              <a:ea typeface="Noto Sans CJK SC Regular"/>
              <a:sym typeface="+mn-ea"/>
            </a:endParaRPr>
          </a:p>
          <a:p>
            <a:pPr marL="429895" lvl="0" indent="-321945">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Easy to maintain in future prospect.</a:t>
            </a:r>
            <a:endParaRPr lang="en-US" altLang="en-US" sz="1800" dirty="0">
              <a:solidFill>
                <a:srgbClr val="000000"/>
              </a:solidFill>
              <a:latin typeface="Arial" panose="020B0604020202020204" pitchFamily="34" charset="0"/>
              <a:ea typeface="Noto Sans CJK SC Regular"/>
            </a:endParaRPr>
          </a:p>
          <a:p>
            <a:pPr marL="107950" lvl="0">
              <a:buFont typeface="Wingdings" panose="05000000000000000000"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eaLnBrk="1" latinLnBrk="1" hangingPunct="1">
              <a:lnSpc>
                <a:spcPct val="93000"/>
              </a:lnSpc>
              <a:spcAft>
                <a:spcPts val="1410"/>
              </a:spcAft>
              <a:buFont typeface="Wingdings" panose="05000000000000000000" charset="0"/>
              <a:buChar char="Ø"/>
            </a:pPr>
            <a:endParaRPr lang="en-US" sz="180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5. Feature /Functionality</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9" y="1768475"/>
            <a:ext cx="8713537"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2" name="Text Box 1"/>
          <p:cNvSpPr txBox="1"/>
          <p:nvPr/>
        </p:nvSpPr>
        <p:spPr>
          <a:xfrm>
            <a:off x="215265" y="1769110"/>
            <a:ext cx="8910320" cy="3206750"/>
          </a:xfrm>
          <a:prstGeom prst="rect">
            <a:avLst/>
          </a:prstGeom>
          <a:noFill/>
        </p:spPr>
        <p:txBody>
          <a:bodyPr wrap="square" rtlCol="0" anchor="t">
            <a:spAutoFit/>
          </a:bodyPr>
          <a:p>
            <a:pPr marL="566420" indent="-457200" fontAlgn="auto">
              <a:lnSpc>
                <a:spcPct val="93000"/>
              </a:lnSpc>
              <a:spcBef>
                <a:spcPts val="0"/>
              </a:spcBef>
              <a:spcAft>
                <a:spcPts val="1415"/>
              </a:spcAft>
              <a:buFont typeface="+mj-lt"/>
              <a:buAutoNum type="arabicPeriod"/>
              <a:defRPr/>
            </a:pPr>
            <a:r>
              <a:rPr lang="en-US" b="1" u="sng" dirty="0">
                <a:sym typeface="+mn-ea"/>
              </a:rPr>
              <a:t>Sales on accoun</a:t>
            </a:r>
            <a:r>
              <a:rPr lang="en-US" b="1" dirty="0">
                <a:sym typeface="+mn-ea"/>
              </a:rPr>
              <a:t>t</a:t>
            </a:r>
            <a:r>
              <a:rPr lang="en-US" dirty="0">
                <a:sym typeface="+mn-ea"/>
              </a:rPr>
              <a:t>- Some supermarket still maintain the open account for regular buyers, The POS should keep an informed account, and the system should make ready bills as needed</a:t>
            </a:r>
            <a:endParaRPr lang="en-US" dirty="0"/>
          </a:p>
          <a:p>
            <a:pPr marL="566420" indent="-457200" fontAlgn="auto">
              <a:lnSpc>
                <a:spcPct val="93000"/>
              </a:lnSpc>
              <a:spcBef>
                <a:spcPts val="0"/>
              </a:spcBef>
              <a:spcAft>
                <a:spcPts val="1415"/>
              </a:spcAft>
              <a:buFont typeface="+mj-lt"/>
              <a:buAutoNum type="arabicPeriod"/>
              <a:defRPr/>
            </a:pPr>
            <a:r>
              <a:rPr lang="en-IN" altLang="en-US" b="1" u="sng" dirty="0">
                <a:sym typeface="+mn-ea"/>
              </a:rPr>
              <a:t>S</a:t>
            </a:r>
            <a:r>
              <a:rPr lang="en-US" b="1" u="sng" dirty="0">
                <a:sym typeface="+mn-ea"/>
              </a:rPr>
              <a:t>uspend transaction</a:t>
            </a:r>
            <a:r>
              <a:rPr lang="en-US" dirty="0">
                <a:sym typeface="+mn-ea"/>
              </a:rPr>
              <a:t>- The solution must be able to suspend the transaction and shift to another. Later the original transaction can be amended, cancelled or edited</a:t>
            </a:r>
            <a:endParaRPr lang="en-US" dirty="0"/>
          </a:p>
          <a:p>
            <a:pPr marL="566420" indent="-457200" fontAlgn="auto">
              <a:lnSpc>
                <a:spcPct val="93000"/>
              </a:lnSpc>
              <a:spcBef>
                <a:spcPts val="0"/>
              </a:spcBef>
              <a:spcAft>
                <a:spcPts val="1415"/>
              </a:spcAft>
              <a:defRPr/>
            </a:pPr>
            <a:r>
              <a:rPr lang="en-US" b="1" dirty="0">
                <a:sym typeface="+mn-ea"/>
              </a:rPr>
              <a:t>3. </a:t>
            </a:r>
            <a:r>
              <a:rPr lang="en-US" b="1" u="sng" dirty="0">
                <a:sym typeface="+mn-ea"/>
              </a:rPr>
              <a:t>Coupon redemption</a:t>
            </a:r>
            <a:r>
              <a:rPr lang="en-US" dirty="0">
                <a:sym typeface="+mn-ea"/>
              </a:rPr>
              <a:t>- The application must turn out the coupon at checkout. The advance system may verify coupon against bought items and will evaluate percentage off amounts.</a:t>
            </a:r>
            <a:endParaRPr lang="en-US" dirty="0"/>
          </a:p>
          <a:p>
            <a:pPr marL="566420" indent="-457200" fontAlgn="auto">
              <a:lnSpc>
                <a:spcPct val="93000"/>
              </a:lnSpc>
              <a:spcBef>
                <a:spcPts val="0"/>
              </a:spcBef>
              <a:spcAft>
                <a:spcPts val="1415"/>
              </a:spcAft>
              <a:buFont typeface="+mj-lt"/>
              <a:buAutoNum type="arabicPeriod"/>
              <a:defRPr/>
            </a:pP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6. Outcome of Project</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8435" name="Rectangle 2"/>
          <p:cNvSpPr/>
          <p:nvPr/>
        </p:nvSpPr>
        <p:spPr>
          <a:xfrm>
            <a:off x="503238" y="1768475"/>
            <a:ext cx="9070975" cy="4989513"/>
          </a:xfrm>
          <a:prstGeom prst="rect">
            <a:avLst/>
          </a:prstGeom>
          <a:noFill/>
          <a:ln w="9525">
            <a:noFill/>
          </a:ln>
        </p:spPr>
        <p:txBody>
          <a:bodyPr lIns="0" tIns="21240" rIns="0" bIns="0"/>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 name="Text Box 1"/>
          <p:cNvSpPr txBox="1"/>
          <p:nvPr/>
        </p:nvSpPr>
        <p:spPr>
          <a:xfrm>
            <a:off x="691515" y="1534160"/>
            <a:ext cx="7724140" cy="2295525"/>
          </a:xfrm>
          <a:prstGeom prst="rect">
            <a:avLst/>
          </a:prstGeom>
          <a:noFill/>
        </p:spPr>
        <p:txBody>
          <a:bodyPr wrap="square" rtlCol="0" anchor="t">
            <a:spAutoFit/>
          </a:bodyPr>
          <a:p>
            <a:pPr marL="393700" lvl="0" indent="-285750"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login through username and password </a:t>
            </a:r>
            <a:endParaRPr lang="en-IN" altLang="en-US" sz="1800" dirty="0">
              <a:solidFill>
                <a:srgbClr val="000000"/>
              </a:solidFill>
              <a:latin typeface="Times New Roman" panose="02020603050405020304" pitchFamily="16" charset="0"/>
              <a:ea typeface="Times New Roman" panose="02020603050405020304" pitchFamily="16" charset="0"/>
            </a:endParaRPr>
          </a:p>
          <a:p>
            <a:pPr marL="450850" lvl="0" indent="-342900"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selected for options available their option</a:t>
            </a:r>
            <a:endParaRPr lang="en-IN" altLang="en-US" sz="1800" dirty="0">
              <a:solidFill>
                <a:srgbClr val="000000"/>
              </a:solidFill>
              <a:latin typeface="Times New Roman" panose="02020603050405020304" pitchFamily="16" charset="0"/>
              <a:ea typeface="Times New Roman" panose="02020603050405020304" pitchFamily="16" charset="0"/>
            </a:endParaRPr>
          </a:p>
          <a:p>
            <a:pPr marL="450850" lvl="0" indent="-342900"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create  direct Billing. </a:t>
            </a:r>
            <a:endParaRPr lang="en-IN" altLang="en-US" sz="1800" dirty="0">
              <a:solidFill>
                <a:srgbClr val="000000"/>
              </a:solidFill>
              <a:latin typeface="Times New Roman" panose="02020603050405020304" pitchFamily="16" charset="0"/>
              <a:ea typeface="Times New Roman" panose="02020603050405020304" pitchFamily="16" charset="0"/>
            </a:endParaRPr>
          </a:p>
          <a:p>
            <a:pPr marL="450850" lvl="0" indent="-342900"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update &amp;delete  product and buyer </a:t>
            </a:r>
            <a:r>
              <a:rPr lang="en-IN" altLang="en-US" dirty="0">
                <a:solidFill>
                  <a:srgbClr val="000000"/>
                </a:solidFill>
                <a:latin typeface="Times New Roman" panose="02020603050405020304" pitchFamily="16" charset="0"/>
                <a:ea typeface="Times New Roman" panose="02020603050405020304" pitchFamily="16" charset="0"/>
                <a:sym typeface="+mn-ea"/>
              </a:rPr>
              <a:t>.</a:t>
            </a:r>
            <a:endParaRPr 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791528" y="58737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7. Technology Stack</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Frontend:</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Eclipse IDE ver 4.20</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Java veMYSQL  ver 8.0.26</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MYSQL  Workben</a:t>
            </a:r>
            <a:r>
              <a:rPr lang="en-IN" sz="32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r 16.0.2</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32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Backend</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ch ver 8.0 CE</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MYSQL – Connecter – Java 8.0.26</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Tool</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JDK 16.0.2 Windows</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JavaFX – SDK – 17.0.0.1</a:t>
            </a:r>
            <a:endParaRPr kumimoji="0" lang="en-IN" altLang="en-US" sz="3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pic>
        <p:nvPicPr>
          <p:cNvPr id="20484" name="Picture 5"/>
          <p:cNvPicPr>
            <a:picLocks noChangeAspect="1"/>
          </p:cNvPicPr>
          <p:nvPr/>
        </p:nvPicPr>
        <p:blipFill>
          <a:blip r:embed="rId1"/>
          <a:stretch>
            <a:fillRect/>
          </a:stretch>
        </p:blipFill>
        <p:spPr>
          <a:xfrm>
            <a:off x="5327650" y="1887538"/>
            <a:ext cx="1995488" cy="1219200"/>
          </a:xfrm>
          <a:prstGeom prst="rect">
            <a:avLst/>
          </a:prstGeom>
          <a:noFill/>
          <a:ln w="9525">
            <a:noFill/>
          </a:ln>
        </p:spPr>
      </p:pic>
      <p:pic>
        <p:nvPicPr>
          <p:cNvPr id="20485" name="Picture 9" descr="MySql Logo PNG Transparent &amp;amp; SVG Vector - Freebie Supply"/>
          <p:cNvPicPr>
            <a:picLocks noChangeAspect="1"/>
          </p:cNvPicPr>
          <p:nvPr/>
        </p:nvPicPr>
        <p:blipFill>
          <a:blip r:embed="rId2"/>
          <a:stretch>
            <a:fillRect/>
          </a:stretch>
        </p:blipFill>
        <p:spPr>
          <a:xfrm>
            <a:off x="7200900" y="3144838"/>
            <a:ext cx="3024188" cy="2097087"/>
          </a:xfrm>
          <a:prstGeom prst="rect">
            <a:avLst/>
          </a:prstGeom>
          <a:noFill/>
          <a:ln w="9525">
            <a:noFill/>
          </a:ln>
        </p:spPr>
      </p:pic>
      <p:pic>
        <p:nvPicPr>
          <p:cNvPr id="20486" name="Picture 8" descr="JavaFX Animated Ball Example - Mkyong.com"/>
          <p:cNvPicPr>
            <a:picLocks noChangeAspect="1"/>
          </p:cNvPicPr>
          <p:nvPr/>
        </p:nvPicPr>
        <p:blipFill>
          <a:blip r:embed="rId3"/>
          <a:stretch>
            <a:fillRect/>
          </a:stretch>
        </p:blipFill>
        <p:spPr>
          <a:xfrm>
            <a:off x="6119813" y="5029200"/>
            <a:ext cx="1382712" cy="138112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3638</Words>
  <Application>WPS Presentation</Application>
  <PresentationFormat>Custom</PresentationFormat>
  <Paragraphs>126</Paragraphs>
  <Slides>11</Slides>
  <Notes>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vt:i4>
      </vt:variant>
    </vt:vector>
  </HeadingPairs>
  <TitlesOfParts>
    <vt:vector size="33" baseType="lpstr">
      <vt:lpstr>Arial</vt:lpstr>
      <vt:lpstr>SimSun</vt:lpstr>
      <vt:lpstr>Wingdings</vt:lpstr>
      <vt:lpstr>Trebuchet MS</vt:lpstr>
      <vt:lpstr>Wingdings 3</vt:lpstr>
      <vt:lpstr>Times New Roman</vt:lpstr>
      <vt:lpstr>DejaVu Sans</vt:lpstr>
      <vt:lpstr>Calibri</vt:lpstr>
      <vt:lpstr>Arial</vt:lpstr>
      <vt:lpstr>Noto Sans CJK SC Regular</vt:lpstr>
      <vt:lpstr>AMGDT</vt:lpstr>
      <vt:lpstr>Microsoft YaHei</vt:lpstr>
      <vt:lpstr>Arial Unicode MS</vt:lpstr>
      <vt:lpstr>Noto Sans CJK SC Regular</vt:lpstr>
      <vt:lpstr>STZhongsong</vt:lpstr>
      <vt:lpstr>Wingdings</vt:lpstr>
      <vt:lpstr>Verdana</vt:lpstr>
      <vt:lpstr>Vladimir Script</vt:lpstr>
      <vt:lpstr>Swis721 BT</vt:lpstr>
      <vt:lpstr>Proxy 3</vt:lpstr>
      <vt:lpstr>Arial Black</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Pratham</cp:lastModifiedBy>
  <cp:revision>33</cp:revision>
  <dcterms:created xsi:type="dcterms:W3CDTF">2017-10-25T08:22:14Z</dcterms:created>
  <dcterms:modified xsi:type="dcterms:W3CDTF">2021-12-04T08:41:27Z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0BA743C950C84E4C85C0EB8497F97D22</vt:lpwstr>
  </property>
  <property fmtid="{D5CDD505-2E9C-101B-9397-08002B2CF9AE}" pid="13" name="KSOProductBuildVer">
    <vt:lpwstr>1033-11.2.0.10382</vt:lpwstr>
  </property>
</Properties>
</file>