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0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89F8-092D-4D69-ACCB-27EB5FCC0EF4}" type="datetimeFigureOut">
              <a:rPr lang="tr-TR" smtClean="0"/>
              <a:t>7.11.2019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8-3F4A-41EA-B551-027F1066F6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630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89F8-092D-4D69-ACCB-27EB5FCC0EF4}" type="datetimeFigureOut">
              <a:rPr lang="tr-TR" smtClean="0"/>
              <a:t>7.11.2019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8-3F4A-41EA-B551-027F1066F6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897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89F8-092D-4D69-ACCB-27EB5FCC0EF4}" type="datetimeFigureOut">
              <a:rPr lang="tr-TR" smtClean="0"/>
              <a:t>7.11.2019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8-3F4A-41EA-B551-027F1066F6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560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89F8-092D-4D69-ACCB-27EB5FCC0EF4}" type="datetimeFigureOut">
              <a:rPr lang="tr-TR" smtClean="0"/>
              <a:t>7.11.2019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8-3F4A-41EA-B551-027F1066F6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042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89F8-092D-4D69-ACCB-27EB5FCC0EF4}" type="datetimeFigureOut">
              <a:rPr lang="tr-TR" smtClean="0"/>
              <a:t>7.11.2019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8-3F4A-41EA-B551-027F1066F6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516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89F8-092D-4D69-ACCB-27EB5FCC0EF4}" type="datetimeFigureOut">
              <a:rPr lang="tr-TR" smtClean="0"/>
              <a:t>7.11.2019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8-3F4A-41EA-B551-027F1066F6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033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89F8-092D-4D69-ACCB-27EB5FCC0EF4}" type="datetimeFigureOut">
              <a:rPr lang="tr-TR" smtClean="0"/>
              <a:t>7.11.2019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8-3F4A-41EA-B551-027F1066F6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675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89F8-092D-4D69-ACCB-27EB5FCC0EF4}" type="datetimeFigureOut">
              <a:rPr lang="tr-TR" smtClean="0"/>
              <a:t>7.11.2019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8-3F4A-41EA-B551-027F1066F6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879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89F8-092D-4D69-ACCB-27EB5FCC0EF4}" type="datetimeFigureOut">
              <a:rPr lang="tr-TR" smtClean="0"/>
              <a:t>7.11.2019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8-3F4A-41EA-B551-027F1066F6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210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89F8-092D-4D69-ACCB-27EB5FCC0EF4}" type="datetimeFigureOut">
              <a:rPr lang="tr-TR" smtClean="0"/>
              <a:t>7.11.2019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8-3F4A-41EA-B551-027F1066F6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789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89F8-092D-4D69-ACCB-27EB5FCC0EF4}" type="datetimeFigureOut">
              <a:rPr lang="tr-TR" smtClean="0"/>
              <a:t>7.11.2019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8-3F4A-41EA-B551-027F1066F6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567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E89F8-092D-4D69-ACCB-27EB5FCC0EF4}" type="datetimeFigureOut">
              <a:rPr lang="tr-TR" smtClean="0"/>
              <a:t>7.11.2019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293C8-3F4A-41EA-B551-027F1066F6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703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Calorimeter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428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ikdörtgen 22">
            <a:extLst>
              <a:ext uri="{FF2B5EF4-FFF2-40B4-BE49-F238E27FC236}">
                <a16:creationId xmlns:a16="http://schemas.microsoft.com/office/drawing/2014/main" id="{E72ACA7D-76DE-46D4-BBA2-21C5213D9E7A}"/>
              </a:ext>
            </a:extLst>
          </p:cNvPr>
          <p:cNvSpPr/>
          <p:nvPr/>
        </p:nvSpPr>
        <p:spPr>
          <a:xfrm>
            <a:off x="5726430" y="578526"/>
            <a:ext cx="413238" cy="413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err="1"/>
              <a:t>Q</a:t>
            </a:r>
            <a:r>
              <a:rPr lang="tr-TR" sz="500" dirty="0" err="1"/>
              <a:t>loss</a:t>
            </a:r>
            <a:endParaRPr lang="tr-TR" sz="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r>
              <a:rPr lang="tr-TR" dirty="0"/>
              <a:t>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08" y="2687267"/>
            <a:ext cx="10515600" cy="3805606"/>
          </a:xfrm>
        </p:spPr>
        <p:txBody>
          <a:bodyPr>
            <a:normAutofit/>
          </a:bodyPr>
          <a:lstStyle/>
          <a:p>
            <a:r>
              <a:rPr lang="en-US" sz="2000" b="1" dirty="0"/>
              <a:t>Air is ideal gas why? =&gt; Compressibility factor</a:t>
            </a:r>
            <a:r>
              <a:rPr lang="tr-TR" sz="2000" b="1" dirty="0"/>
              <a:t>(Z)</a:t>
            </a:r>
            <a:r>
              <a:rPr lang="en-US" sz="2000" b="1" dirty="0"/>
              <a:t> is around 1</a:t>
            </a:r>
            <a:r>
              <a:rPr lang="tr-TR" sz="2000" b="1" dirty="0"/>
              <a:t> </a:t>
            </a:r>
            <a:r>
              <a:rPr lang="en-US" sz="2000" b="1" dirty="0"/>
              <a:t>between</a:t>
            </a:r>
            <a:r>
              <a:rPr lang="tr-TR" sz="2000" b="1" dirty="0"/>
              <a:t> 250-300K</a:t>
            </a:r>
            <a:endParaRPr lang="en-US" sz="2000" b="1" dirty="0"/>
          </a:p>
          <a:p>
            <a:pPr marL="0" indent="0">
              <a:buNone/>
            </a:pPr>
            <a:r>
              <a:rPr lang="tr-TR" sz="2000" dirty="0" err="1"/>
              <a:t>du</a:t>
            </a:r>
            <a:r>
              <a:rPr lang="tr-TR" sz="2000" dirty="0"/>
              <a:t> = </a:t>
            </a:r>
            <a:r>
              <a:rPr lang="tr-TR" sz="2000" dirty="0" err="1"/>
              <a:t>dq</a:t>
            </a:r>
            <a:r>
              <a:rPr lang="tr-TR" sz="2000" dirty="0"/>
              <a:t> - </a:t>
            </a:r>
            <a:r>
              <a:rPr lang="tr-TR" sz="2000" dirty="0" err="1"/>
              <a:t>dW</a:t>
            </a:r>
            <a:r>
              <a:rPr lang="tr-TR" sz="2000" dirty="0"/>
              <a:t> </a:t>
            </a:r>
            <a:r>
              <a:rPr lang="tr-TR" sz="2000" dirty="0" err="1"/>
              <a:t>and</a:t>
            </a:r>
            <a:r>
              <a:rPr lang="tr-TR" sz="2000" dirty="0"/>
              <a:t>  </a:t>
            </a:r>
            <a:r>
              <a:rPr lang="tr-TR" sz="2000" dirty="0" err="1"/>
              <a:t>dW</a:t>
            </a:r>
            <a:r>
              <a:rPr lang="tr-TR" sz="2000" dirty="0"/>
              <a:t>=</a:t>
            </a:r>
            <a:r>
              <a:rPr lang="tr-TR" sz="2000" dirty="0" err="1"/>
              <a:t>Pdv</a:t>
            </a:r>
            <a:r>
              <a:rPr lang="tr-TR" sz="2000" dirty="0"/>
              <a:t> </a:t>
            </a:r>
          </a:p>
          <a:p>
            <a:pPr marL="0" indent="0">
              <a:buNone/>
            </a:pPr>
            <a:r>
              <a:rPr lang="tr-TR" sz="2000" dirty="0"/>
              <a:t>U=U(Q,V) </a:t>
            </a:r>
            <a:r>
              <a:rPr lang="en-US" sz="2000" dirty="0"/>
              <a:t>differentiate</a:t>
            </a:r>
            <a:r>
              <a:rPr lang="tr-TR" sz="2000" dirty="0"/>
              <a:t> =&gt;			            </a:t>
            </a:r>
            <a:r>
              <a:rPr lang="en-US" sz="2000" dirty="0"/>
              <a:t>for</a:t>
            </a:r>
            <a:r>
              <a:rPr lang="tr-TR" sz="2000" dirty="0"/>
              <a:t> dv=0 =&gt;</a:t>
            </a:r>
          </a:p>
          <a:p>
            <a:pPr marL="0" indent="0">
              <a:buNone/>
            </a:pPr>
            <a:r>
              <a:rPr lang="en-US" sz="2000" dirty="0"/>
              <a:t>Another thing</a:t>
            </a:r>
            <a:r>
              <a:rPr lang="tr-TR" sz="2000" dirty="0"/>
              <a:t>=&gt; </a:t>
            </a:r>
            <a:r>
              <a:rPr lang="en-US" sz="2000" dirty="0"/>
              <a:t>internal</a:t>
            </a:r>
            <a:r>
              <a:rPr lang="tr-TR" sz="2000" dirty="0"/>
              <a:t> </a:t>
            </a:r>
            <a:r>
              <a:rPr lang="en-US" sz="2000" dirty="0"/>
              <a:t>energy</a:t>
            </a:r>
            <a:r>
              <a:rPr lang="tr-TR" sz="2000" dirty="0"/>
              <a:t> of </a:t>
            </a:r>
            <a:r>
              <a:rPr lang="en-US" sz="2000" dirty="0"/>
              <a:t>ideal gases depends only temperature</a:t>
            </a:r>
            <a:r>
              <a:rPr lang="tr-TR" sz="2000" dirty="0"/>
              <a:t> </a:t>
            </a:r>
          </a:p>
          <a:p>
            <a:pPr marL="0" indent="0">
              <a:buNone/>
            </a:pPr>
            <a:r>
              <a:rPr lang="tr-TR" sz="2000" dirty="0" err="1"/>
              <a:t>du</a:t>
            </a:r>
            <a:r>
              <a:rPr lang="tr-TR" sz="2000" dirty="0"/>
              <a:t>=</a:t>
            </a:r>
            <a:r>
              <a:rPr lang="tr-TR" sz="2000" dirty="0" err="1"/>
              <a:t>dW</a:t>
            </a:r>
            <a:r>
              <a:rPr lang="tr-TR" sz="1200" dirty="0" err="1"/>
              <a:t>ein</a:t>
            </a:r>
            <a:r>
              <a:rPr lang="tr-TR" sz="2000" dirty="0" err="1"/>
              <a:t>-dW</a:t>
            </a:r>
            <a:r>
              <a:rPr lang="tr-TR" sz="1200" dirty="0" err="1"/>
              <a:t>eout</a:t>
            </a:r>
            <a:r>
              <a:rPr lang="tr-TR" sz="2000" dirty="0" err="1"/>
              <a:t>-dQ</a:t>
            </a:r>
            <a:r>
              <a:rPr lang="tr-TR" sz="1200" dirty="0" err="1"/>
              <a:t>wall-loss</a:t>
            </a:r>
            <a:r>
              <a:rPr lang="tr-TR" sz="1200" dirty="0"/>
              <a:t> </a:t>
            </a:r>
            <a:r>
              <a:rPr lang="tr-TR" sz="2000" dirty="0"/>
              <a:t>=&gt; </a:t>
            </a:r>
            <a:r>
              <a:rPr lang="tr-TR" sz="2000" dirty="0" err="1"/>
              <a:t>CvdT</a:t>
            </a:r>
            <a:r>
              <a:rPr lang="tr-TR" sz="2000" dirty="0"/>
              <a:t>/</a:t>
            </a:r>
            <a:r>
              <a:rPr lang="tr-TR" sz="2000" dirty="0" err="1"/>
              <a:t>dt</a:t>
            </a:r>
            <a:r>
              <a:rPr lang="tr-TR" sz="2000" dirty="0"/>
              <a:t>=</a:t>
            </a:r>
            <a:r>
              <a:rPr lang="tr-TR" sz="2000" dirty="0" err="1"/>
              <a:t>P</a:t>
            </a:r>
            <a:r>
              <a:rPr lang="tr-TR" sz="1200" dirty="0" err="1"/>
              <a:t>in</a:t>
            </a:r>
            <a:r>
              <a:rPr lang="tr-TR" sz="2000" dirty="0" err="1"/>
              <a:t>-P</a:t>
            </a:r>
            <a:r>
              <a:rPr lang="tr-TR" sz="1200" dirty="0" err="1"/>
              <a:t>out</a:t>
            </a:r>
            <a:r>
              <a:rPr lang="tr-TR" sz="2000" dirty="0" err="1"/>
              <a:t>-P</a:t>
            </a:r>
            <a:r>
              <a:rPr lang="tr-TR" sz="1200" dirty="0" err="1"/>
              <a:t>wall-loss</a:t>
            </a:r>
            <a:r>
              <a:rPr lang="tr-TR" sz="1200" dirty="0"/>
              <a:t> </a:t>
            </a:r>
          </a:p>
          <a:p>
            <a:pPr marL="0" indent="0">
              <a:buNone/>
            </a:pPr>
            <a:r>
              <a:rPr lang="tr-TR" sz="1800" dirty="0"/>
              <a:t>Using </a:t>
            </a:r>
            <a:r>
              <a:rPr lang="tr-TR" sz="1800" dirty="0" err="1"/>
              <a:t>Newton’s</a:t>
            </a:r>
            <a:r>
              <a:rPr lang="tr-TR" sz="1800" dirty="0"/>
              <a:t> </a:t>
            </a:r>
            <a:r>
              <a:rPr lang="tr-TR" sz="1800" dirty="0" err="1"/>
              <a:t>cooling</a:t>
            </a:r>
            <a:r>
              <a:rPr lang="tr-TR" sz="1800" dirty="0"/>
              <a:t> </a:t>
            </a:r>
            <a:r>
              <a:rPr lang="tr-TR" sz="1800" dirty="0" err="1"/>
              <a:t>law</a:t>
            </a:r>
            <a:r>
              <a:rPr lang="tr-TR" sz="1800" dirty="0"/>
              <a:t> </a:t>
            </a:r>
            <a:r>
              <a:rPr lang="tr-TR" sz="1800" dirty="0" err="1"/>
              <a:t>dT</a:t>
            </a:r>
            <a:r>
              <a:rPr lang="tr-TR" sz="1800" dirty="0"/>
              <a:t>/</a:t>
            </a:r>
            <a:r>
              <a:rPr lang="tr-TR" sz="1800" dirty="0" err="1"/>
              <a:t>dt</a:t>
            </a:r>
            <a:r>
              <a:rPr lang="tr-TR" sz="1800" dirty="0"/>
              <a:t>=</a:t>
            </a:r>
            <a:r>
              <a:rPr lang="el-GR" sz="1800" dirty="0"/>
              <a:t> </a:t>
            </a:r>
            <a:r>
              <a:rPr lang="tr-TR" sz="1800" dirty="0"/>
              <a:t>k</a:t>
            </a:r>
            <a:r>
              <a:rPr lang="el-GR" sz="1800" dirty="0"/>
              <a:t>Δ</a:t>
            </a:r>
            <a:r>
              <a:rPr lang="tr-TR" sz="1800" dirty="0"/>
              <a:t>T =&gt;</a:t>
            </a:r>
            <a:r>
              <a:rPr lang="tr-TR" sz="1800" dirty="0" err="1"/>
              <a:t>P</a:t>
            </a:r>
            <a:r>
              <a:rPr lang="tr-TR" sz="1200" dirty="0" err="1"/>
              <a:t>in</a:t>
            </a:r>
            <a:r>
              <a:rPr lang="tr-TR" sz="1800" dirty="0" err="1"/>
              <a:t>-P</a:t>
            </a:r>
            <a:r>
              <a:rPr lang="tr-TR" sz="1200" dirty="0" err="1"/>
              <a:t>out</a:t>
            </a:r>
            <a:r>
              <a:rPr lang="tr-TR" sz="1800" dirty="0"/>
              <a:t>=</a:t>
            </a:r>
            <a:r>
              <a:rPr lang="tr-TR" sz="1800" dirty="0" err="1"/>
              <a:t>kCv</a:t>
            </a:r>
            <a:r>
              <a:rPr lang="el-GR" sz="1800" dirty="0"/>
              <a:t> Δ</a:t>
            </a:r>
            <a:r>
              <a:rPr lang="tr-TR" sz="1800" dirty="0"/>
              <a:t>T +</a:t>
            </a:r>
            <a:r>
              <a:rPr lang="tr-TR" sz="2000" dirty="0" err="1"/>
              <a:t>P</a:t>
            </a:r>
            <a:r>
              <a:rPr lang="tr-TR" sz="1200" dirty="0" err="1"/>
              <a:t>wall-loss</a:t>
            </a:r>
            <a:endParaRPr lang="tr-TR" sz="1200" dirty="0"/>
          </a:p>
          <a:p>
            <a:r>
              <a:rPr lang="tr-TR" sz="2000" b="1" dirty="0" err="1"/>
              <a:t>Co</a:t>
            </a:r>
            <a:r>
              <a:rPr lang="en-US" sz="2000" b="1" dirty="0" err="1"/>
              <a:t>nstant</a:t>
            </a:r>
            <a:r>
              <a:rPr lang="en-US" sz="2000" b="1" dirty="0"/>
              <a:t> volume</a:t>
            </a:r>
            <a:endParaRPr lang="tr-TR" sz="2000" b="1" dirty="0"/>
          </a:p>
          <a:p>
            <a:r>
              <a:rPr lang="en-US" sz="2000" b="1" dirty="0"/>
              <a:t>Constant ambient</a:t>
            </a:r>
            <a:r>
              <a:rPr lang="tr-TR" sz="2000" b="1" dirty="0"/>
              <a:t> is </a:t>
            </a:r>
            <a:r>
              <a:rPr lang="tr-TR" sz="2000" b="1" dirty="0" err="1"/>
              <a:t>constant</a:t>
            </a:r>
            <a:r>
              <a:rPr lang="tr-TR" sz="2000" b="1" dirty="0"/>
              <a:t> 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5073162" y="1283677"/>
            <a:ext cx="1345223" cy="1230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System</a:t>
            </a:r>
            <a:endParaRPr lang="tr-TR" sz="900" dirty="0"/>
          </a:p>
          <a:p>
            <a:pPr algn="ctr"/>
            <a:endParaRPr lang="tr-TR" dirty="0"/>
          </a:p>
          <a:p>
            <a:pPr algn="ctr"/>
            <a:endParaRPr lang="tr-TR" dirty="0"/>
          </a:p>
          <a:p>
            <a:pPr algn="ctr"/>
            <a:endParaRPr lang="en-US" dirty="0"/>
          </a:p>
        </p:txBody>
      </p:sp>
      <p:pic>
        <p:nvPicPr>
          <p:cNvPr id="1028" name="Picture 4" descr="$\displaystyle du = \left(\frac{\partial u}{\partial T}\right)_v dT + \left(\frac{\partial u}{\partial v}\right)_T dv.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858" y="3310860"/>
            <a:ext cx="2559517" cy="63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$\displaystyle \delta q = \left(\frac{\partial u}{\partial T}\right)_v dT,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251" y="3360321"/>
            <a:ext cx="12668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Komut Düğmesi: Yardım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9BA6DD4-123F-421D-AA4E-F2C94A083489}"/>
              </a:ext>
            </a:extLst>
          </p:cNvPr>
          <p:cNvSpPr/>
          <p:nvPr/>
        </p:nvSpPr>
        <p:spPr>
          <a:xfrm>
            <a:off x="5490308" y="1947677"/>
            <a:ext cx="482600" cy="482600"/>
          </a:xfrm>
          <a:prstGeom prst="actionButtonHelp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B6D56BE5-0FA0-4343-844D-D57DB6840A9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273550" y="2188977"/>
            <a:ext cx="1216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54261BD6-3881-4DEE-B6DF-E8036861B182}"/>
              </a:ext>
            </a:extLst>
          </p:cNvPr>
          <p:cNvCxnSpPr>
            <a:cxnSpLocks/>
          </p:cNvCxnSpPr>
          <p:nvPr/>
        </p:nvCxnSpPr>
        <p:spPr>
          <a:xfrm>
            <a:off x="5972908" y="2188977"/>
            <a:ext cx="1216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Bağlayıcı: Eğri 11">
            <a:extLst>
              <a:ext uri="{FF2B5EF4-FFF2-40B4-BE49-F238E27FC236}">
                <a16:creationId xmlns:a16="http://schemas.microsoft.com/office/drawing/2014/main" id="{DFC4BDC5-F3CF-4DFF-90C3-6C931BF14C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32046" y="1000859"/>
            <a:ext cx="306295" cy="15191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Bağlayıcı: Eğri 15">
            <a:extLst>
              <a:ext uri="{FF2B5EF4-FFF2-40B4-BE49-F238E27FC236}">
                <a16:creationId xmlns:a16="http://schemas.microsoft.com/office/drawing/2014/main" id="{1D08C017-653A-403D-84ED-473326CA53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89015" y="1005992"/>
            <a:ext cx="300577" cy="12798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Dikdörtgen 17">
            <a:extLst>
              <a:ext uri="{FF2B5EF4-FFF2-40B4-BE49-F238E27FC236}">
                <a16:creationId xmlns:a16="http://schemas.microsoft.com/office/drawing/2014/main" id="{A31F9791-C29A-4A50-8A36-276CBB02A8A9}"/>
              </a:ext>
            </a:extLst>
          </p:cNvPr>
          <p:cNvSpPr/>
          <p:nvPr/>
        </p:nvSpPr>
        <p:spPr>
          <a:xfrm>
            <a:off x="3858358" y="1982115"/>
            <a:ext cx="413238" cy="41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/>
              <a:t>Pin</a:t>
            </a:r>
            <a:endParaRPr lang="tr-TR" sz="500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85755E72-A41D-47FE-B525-988F154D58AC}"/>
              </a:ext>
            </a:extLst>
          </p:cNvPr>
          <p:cNvSpPr/>
          <p:nvPr/>
        </p:nvSpPr>
        <p:spPr>
          <a:xfrm>
            <a:off x="7189666" y="1982115"/>
            <a:ext cx="413238" cy="41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/>
              <a:t>Pout</a:t>
            </a:r>
            <a:endParaRPr lang="tr-TR" sz="500" dirty="0"/>
          </a:p>
        </p:txBody>
      </p:sp>
    </p:spTree>
    <p:extLst>
      <p:ext uri="{BB962C8B-B14F-4D97-AF65-F5344CB8AC3E}">
        <p14:creationId xmlns:p14="http://schemas.microsoft.com/office/powerpoint/2010/main" val="53642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ikdörtgen 22">
            <a:extLst>
              <a:ext uri="{FF2B5EF4-FFF2-40B4-BE49-F238E27FC236}">
                <a16:creationId xmlns:a16="http://schemas.microsoft.com/office/drawing/2014/main" id="{E72ACA7D-76DE-46D4-BBA2-21C5213D9E7A}"/>
              </a:ext>
            </a:extLst>
          </p:cNvPr>
          <p:cNvSpPr/>
          <p:nvPr/>
        </p:nvSpPr>
        <p:spPr>
          <a:xfrm>
            <a:off x="5726430" y="578526"/>
            <a:ext cx="413238" cy="413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err="1"/>
              <a:t>Q</a:t>
            </a:r>
            <a:r>
              <a:rPr lang="tr-TR" sz="500" dirty="0" err="1"/>
              <a:t>loss</a:t>
            </a:r>
            <a:endParaRPr lang="tr-TR" sz="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r>
              <a:rPr lang="tr-TR" dirty="0"/>
              <a:t>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08" y="3709125"/>
            <a:ext cx="10515600" cy="2467837"/>
          </a:xfrm>
        </p:spPr>
        <p:txBody>
          <a:bodyPr>
            <a:normAutofit/>
          </a:bodyPr>
          <a:lstStyle/>
          <a:p>
            <a:r>
              <a:rPr lang="en-US" sz="1800" b="1" dirty="0"/>
              <a:t>No accumulation of air</a:t>
            </a:r>
            <a:r>
              <a:rPr lang="tr-TR" sz="1800" b="1" dirty="0"/>
              <a:t> </a:t>
            </a:r>
            <a:r>
              <a:rPr lang="en-US" sz="1800" b="1" dirty="0"/>
              <a:t>=&gt;Control Volume process</a:t>
            </a:r>
            <a:r>
              <a:rPr lang="tr-TR" sz="1800" b="1" dirty="0"/>
              <a:t> </a:t>
            </a:r>
          </a:p>
          <a:p>
            <a:r>
              <a:rPr lang="tr-TR" sz="1800" b="1" dirty="0"/>
              <a:t>No KE </a:t>
            </a:r>
            <a:r>
              <a:rPr lang="en-US" sz="1800" b="1" dirty="0"/>
              <a:t>and</a:t>
            </a:r>
            <a:r>
              <a:rPr lang="tr-TR" sz="1800" b="1" dirty="0"/>
              <a:t> PE </a:t>
            </a:r>
            <a:r>
              <a:rPr lang="en-US" sz="1800" b="1" dirty="0"/>
              <a:t>change</a:t>
            </a:r>
            <a:r>
              <a:rPr lang="tr-TR" sz="1800" b="1" dirty="0"/>
              <a:t> =&gt; </a:t>
            </a:r>
            <a:r>
              <a:rPr lang="en-US" sz="1800" b="1" dirty="0"/>
              <a:t>Steady State</a:t>
            </a:r>
            <a:r>
              <a:rPr lang="tr-TR" sz="1800" b="1" dirty="0"/>
              <a:t> </a:t>
            </a:r>
            <a:r>
              <a:rPr lang="en-US" sz="1800" b="1" dirty="0"/>
              <a:t>Flow</a:t>
            </a:r>
            <a:endParaRPr lang="tr-TR" sz="1800" b="1" dirty="0"/>
          </a:p>
          <a:p>
            <a:pPr marL="0" indent="0">
              <a:buNone/>
            </a:pPr>
            <a:r>
              <a:rPr lang="tr-TR" sz="1800" dirty="0" err="1"/>
              <a:t>Then</a:t>
            </a:r>
            <a:r>
              <a:rPr lang="tr-TR" sz="1800" dirty="0"/>
              <a:t> </a:t>
            </a:r>
            <a:r>
              <a:rPr lang="tr-TR" sz="1800" dirty="0" err="1"/>
              <a:t>dQwall-loss</a:t>
            </a:r>
            <a:r>
              <a:rPr lang="tr-TR" sz="1800" dirty="0"/>
              <a:t> + </a:t>
            </a:r>
            <a:r>
              <a:rPr lang="tr-TR" sz="1800" dirty="0" err="1"/>
              <a:t>dWein-dWeout</a:t>
            </a:r>
            <a:r>
              <a:rPr lang="tr-TR" sz="1800" dirty="0"/>
              <a:t>=m*</a:t>
            </a:r>
            <a:r>
              <a:rPr lang="tr-TR" sz="1800" dirty="0" err="1"/>
              <a:t>dh</a:t>
            </a:r>
            <a:r>
              <a:rPr lang="tr-TR" sz="1800" dirty="0"/>
              <a:t> </a:t>
            </a:r>
            <a:r>
              <a:rPr lang="tr-TR" sz="1800" dirty="0" err="1"/>
              <a:t>where</a:t>
            </a:r>
            <a:r>
              <a:rPr lang="tr-TR" sz="1800" dirty="0"/>
              <a:t> </a:t>
            </a:r>
            <a:r>
              <a:rPr lang="tr-TR" sz="1800" dirty="0" err="1"/>
              <a:t>dh</a:t>
            </a:r>
            <a:r>
              <a:rPr lang="tr-TR" sz="1800" dirty="0"/>
              <a:t>=</a:t>
            </a:r>
            <a:r>
              <a:rPr lang="tr-TR" sz="1800" dirty="0" err="1"/>
              <a:t>du+Pdv+VdP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dv=0 </a:t>
            </a:r>
            <a:r>
              <a:rPr lang="tr-TR" sz="1800" dirty="0" err="1"/>
              <a:t>no</a:t>
            </a:r>
            <a:r>
              <a:rPr lang="tr-TR" sz="1800" dirty="0"/>
              <a:t> </a:t>
            </a:r>
            <a:r>
              <a:rPr lang="tr-TR" sz="1800" dirty="0" err="1"/>
              <a:t>change</a:t>
            </a:r>
            <a:r>
              <a:rPr lang="tr-TR" sz="1800" dirty="0"/>
              <a:t> in volüme</a:t>
            </a:r>
          </a:p>
          <a:p>
            <a:pPr marL="0" indent="0">
              <a:buNone/>
            </a:pPr>
            <a:r>
              <a:rPr lang="tr-TR" sz="1800" dirty="0"/>
              <a:t>P=RT/V	=&gt; </a:t>
            </a:r>
            <a:r>
              <a:rPr lang="tr-TR" sz="1800" dirty="0" err="1"/>
              <a:t>dP</a:t>
            </a:r>
            <a:r>
              <a:rPr lang="tr-TR" sz="1800" dirty="0"/>
              <a:t>=R/V*</a:t>
            </a:r>
            <a:r>
              <a:rPr lang="tr-TR" sz="1800" dirty="0" err="1"/>
              <a:t>dT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du</a:t>
            </a:r>
            <a:r>
              <a:rPr lang="tr-TR" sz="1800" dirty="0"/>
              <a:t>=</a:t>
            </a:r>
            <a:r>
              <a:rPr lang="tr-TR" sz="1800" dirty="0" err="1"/>
              <a:t>CvdT</a:t>
            </a:r>
            <a:r>
              <a:rPr lang="tr-TR" sz="1800" dirty="0"/>
              <a:t> </a:t>
            </a:r>
            <a:r>
              <a:rPr lang="tr-TR" sz="1800" dirty="0" err="1"/>
              <a:t>if</a:t>
            </a:r>
            <a:r>
              <a:rPr lang="tr-TR" sz="1800" dirty="0"/>
              <a:t> </a:t>
            </a:r>
            <a:r>
              <a:rPr lang="tr-TR" sz="1800" dirty="0" err="1"/>
              <a:t>we</a:t>
            </a:r>
            <a:r>
              <a:rPr lang="tr-TR" sz="1800" dirty="0"/>
              <a:t> put </a:t>
            </a:r>
            <a:r>
              <a:rPr lang="tr-TR" sz="1800" dirty="0" err="1"/>
              <a:t>this</a:t>
            </a:r>
            <a:r>
              <a:rPr lang="tr-TR" sz="1800" dirty="0"/>
              <a:t> </a:t>
            </a:r>
            <a:r>
              <a:rPr lang="tr-TR" sz="1800" dirty="0" err="1"/>
              <a:t>into</a:t>
            </a:r>
            <a:r>
              <a:rPr lang="tr-TR" sz="1800" dirty="0"/>
              <a:t> </a:t>
            </a:r>
            <a:r>
              <a:rPr lang="tr-TR" sz="1800" dirty="0" err="1"/>
              <a:t>above</a:t>
            </a:r>
            <a:r>
              <a:rPr lang="tr-TR" sz="1800" dirty="0"/>
              <a:t> </a:t>
            </a:r>
            <a:r>
              <a:rPr lang="tr-TR" sz="1800" dirty="0" err="1"/>
              <a:t>eq</a:t>
            </a:r>
            <a:r>
              <a:rPr lang="tr-TR" sz="1800" dirty="0"/>
              <a:t>. =&gt; </a:t>
            </a:r>
            <a:r>
              <a:rPr lang="tr-TR" sz="1800" dirty="0" err="1"/>
              <a:t>dh</a:t>
            </a:r>
            <a:r>
              <a:rPr lang="tr-TR" sz="1800" dirty="0"/>
              <a:t>=(</a:t>
            </a:r>
            <a:r>
              <a:rPr lang="tr-TR" sz="1800" dirty="0" err="1"/>
              <a:t>Cv+R</a:t>
            </a:r>
            <a:r>
              <a:rPr lang="tr-TR" sz="1800" dirty="0"/>
              <a:t>)</a:t>
            </a:r>
            <a:r>
              <a:rPr lang="tr-TR" sz="1800" dirty="0" err="1"/>
              <a:t>dT</a:t>
            </a:r>
            <a:r>
              <a:rPr lang="tr-TR" sz="1800" dirty="0"/>
              <a:t>=</a:t>
            </a:r>
            <a:r>
              <a:rPr lang="tr-TR" sz="1800" dirty="0" err="1"/>
              <a:t>CpdT</a:t>
            </a:r>
            <a:endParaRPr lang="tr-TR" sz="1800" dirty="0"/>
          </a:p>
          <a:p>
            <a:pPr marL="0" indent="0">
              <a:buNone/>
            </a:pPr>
            <a:r>
              <a:rPr lang="tr-TR" sz="1800" dirty="0" err="1"/>
              <a:t>Eventualy</a:t>
            </a:r>
            <a:r>
              <a:rPr lang="tr-TR" sz="1800" dirty="0"/>
              <a:t> =&gt; </a:t>
            </a:r>
            <a:r>
              <a:rPr lang="tr-TR" sz="1800" dirty="0" err="1"/>
              <a:t>Ploss</a:t>
            </a:r>
            <a:r>
              <a:rPr lang="tr-TR" sz="1800" dirty="0"/>
              <a:t>=</a:t>
            </a:r>
            <a:r>
              <a:rPr lang="tr-TR" sz="1800" dirty="0" err="1"/>
              <a:t>mCp</a:t>
            </a:r>
            <a:r>
              <a:rPr lang="el-GR" sz="1800" dirty="0"/>
              <a:t>Δ</a:t>
            </a:r>
            <a:r>
              <a:rPr lang="tr-TR" sz="1800" dirty="0" err="1"/>
              <a:t>T+Pwall-loss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5073162" y="1283677"/>
            <a:ext cx="1345223" cy="1230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System</a:t>
            </a:r>
            <a:endParaRPr lang="tr-TR" sz="900" dirty="0"/>
          </a:p>
          <a:p>
            <a:pPr algn="ctr"/>
            <a:endParaRPr lang="tr-TR" dirty="0"/>
          </a:p>
          <a:p>
            <a:pPr algn="ctr"/>
            <a:endParaRPr lang="tr-TR" dirty="0"/>
          </a:p>
          <a:p>
            <a:pPr algn="ctr"/>
            <a:endParaRPr lang="en-US" dirty="0"/>
          </a:p>
        </p:txBody>
      </p:sp>
      <p:sp>
        <p:nvSpPr>
          <p:cNvPr id="7" name="Komut Düğmesi: Yardım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9BA6DD4-123F-421D-AA4E-F2C94A083489}"/>
              </a:ext>
            </a:extLst>
          </p:cNvPr>
          <p:cNvSpPr/>
          <p:nvPr/>
        </p:nvSpPr>
        <p:spPr>
          <a:xfrm>
            <a:off x="5490308" y="1947677"/>
            <a:ext cx="482600" cy="482600"/>
          </a:xfrm>
          <a:prstGeom prst="actionButtonHelp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B6D56BE5-0FA0-4343-844D-D57DB6840A9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273550" y="2188977"/>
            <a:ext cx="1216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54261BD6-3881-4DEE-B6DF-E8036861B182}"/>
              </a:ext>
            </a:extLst>
          </p:cNvPr>
          <p:cNvCxnSpPr>
            <a:cxnSpLocks/>
          </p:cNvCxnSpPr>
          <p:nvPr/>
        </p:nvCxnSpPr>
        <p:spPr>
          <a:xfrm>
            <a:off x="5972908" y="2188977"/>
            <a:ext cx="1216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Bağlayıcı: Eğri 11">
            <a:extLst>
              <a:ext uri="{FF2B5EF4-FFF2-40B4-BE49-F238E27FC236}">
                <a16:creationId xmlns:a16="http://schemas.microsoft.com/office/drawing/2014/main" id="{DFC4BDC5-F3CF-4DFF-90C3-6C931BF14C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32046" y="1000859"/>
            <a:ext cx="306295" cy="15191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Bağlayıcı: Eğri 15">
            <a:extLst>
              <a:ext uri="{FF2B5EF4-FFF2-40B4-BE49-F238E27FC236}">
                <a16:creationId xmlns:a16="http://schemas.microsoft.com/office/drawing/2014/main" id="{1D08C017-653A-403D-84ED-473326CA53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89015" y="1005992"/>
            <a:ext cx="300577" cy="12798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Dikdörtgen 17">
            <a:extLst>
              <a:ext uri="{FF2B5EF4-FFF2-40B4-BE49-F238E27FC236}">
                <a16:creationId xmlns:a16="http://schemas.microsoft.com/office/drawing/2014/main" id="{A31F9791-C29A-4A50-8A36-276CBB02A8A9}"/>
              </a:ext>
            </a:extLst>
          </p:cNvPr>
          <p:cNvSpPr/>
          <p:nvPr/>
        </p:nvSpPr>
        <p:spPr>
          <a:xfrm>
            <a:off x="3858358" y="1982115"/>
            <a:ext cx="413238" cy="41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900" dirty="0" err="1"/>
              <a:t>Pin</a:t>
            </a:r>
            <a:endParaRPr lang="tr-TR" sz="500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85755E72-A41D-47FE-B525-988F154D58AC}"/>
              </a:ext>
            </a:extLst>
          </p:cNvPr>
          <p:cNvSpPr/>
          <p:nvPr/>
        </p:nvSpPr>
        <p:spPr>
          <a:xfrm>
            <a:off x="7189666" y="1982115"/>
            <a:ext cx="413238" cy="41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900" dirty="0" err="1"/>
              <a:t>Pout</a:t>
            </a:r>
            <a:endParaRPr lang="tr-TR" sz="500" dirty="0"/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E398DA87-CF6E-4944-8CA2-2F08B8BBA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89120" y="1501140"/>
            <a:ext cx="6840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87545A5C-A7FC-4E69-B6F4-A8434FAB532A}"/>
              </a:ext>
            </a:extLst>
          </p:cNvPr>
          <p:cNvCxnSpPr/>
          <p:nvPr/>
        </p:nvCxnSpPr>
        <p:spPr>
          <a:xfrm>
            <a:off x="6418385" y="1485900"/>
            <a:ext cx="6840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Metin kutusu 7">
            <a:extLst>
              <a:ext uri="{FF2B5EF4-FFF2-40B4-BE49-F238E27FC236}">
                <a16:creationId xmlns:a16="http://schemas.microsoft.com/office/drawing/2014/main" id="{242D2487-2A4D-47B1-A6BC-AEAF6912C33F}"/>
              </a:ext>
            </a:extLst>
          </p:cNvPr>
          <p:cNvSpPr txBox="1"/>
          <p:nvPr/>
        </p:nvSpPr>
        <p:spPr>
          <a:xfrm>
            <a:off x="4105422" y="1363980"/>
            <a:ext cx="35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 err="1"/>
              <a:t>Air</a:t>
            </a:r>
            <a:r>
              <a:rPr lang="tr-TR" sz="900" dirty="0"/>
              <a:t> in</a:t>
            </a:r>
            <a:endParaRPr lang="en-US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0B7E1402-A37E-46CD-AFD5-88974B1329C8}"/>
              </a:ext>
            </a:extLst>
          </p:cNvPr>
          <p:cNvSpPr txBox="1"/>
          <p:nvPr/>
        </p:nvSpPr>
        <p:spPr>
          <a:xfrm>
            <a:off x="7102427" y="1307468"/>
            <a:ext cx="35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 err="1"/>
              <a:t>Air</a:t>
            </a:r>
            <a:r>
              <a:rPr lang="tr-TR" sz="900" dirty="0"/>
              <a:t> </a:t>
            </a:r>
            <a:r>
              <a:rPr lang="tr-TR" sz="900" dirty="0" err="1"/>
              <a:t>out</a:t>
            </a:r>
            <a:endParaRPr lang="en-US" dirty="0"/>
          </a:p>
        </p:txBody>
      </p:sp>
      <p:pic>
        <p:nvPicPr>
          <p:cNvPr id="10" name="Picture 4" descr="$\displaystyle \dot{Q}_{\textrm{cv}} - \dot{W}_{\textrm{cv}} = \dot{m}\left[\left(h_e+\frac{c_e^2}{2}+gz_e\right)-\left(h_i+\frac{c_i^2}{2}+gz_i\right)\right],$">
            <a:extLst>
              <a:ext uri="{FF2B5EF4-FFF2-40B4-BE49-F238E27FC236}">
                <a16:creationId xmlns:a16="http://schemas.microsoft.com/office/drawing/2014/main" id="{30A0B3AF-B239-47F6-93B9-F528E3DB6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901" y="2863542"/>
            <a:ext cx="4924497" cy="70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81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" name="Resim 1"/>
          <p:cNvPicPr/>
          <p:nvPr/>
        </p:nvPicPr>
        <p:blipFill>
          <a:blip r:embed="rId2"/>
          <a:stretch>
            <a:fillRect/>
          </a:stretch>
        </p:blipFill>
        <p:spPr>
          <a:xfrm>
            <a:off x="1693435" y="1690688"/>
            <a:ext cx="8805130" cy="378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6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763ABA-B4C5-4803-AC74-69AD78A8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Conclusion&amp;Remarks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48BAAD-886F-4AA7-B3C1-57AB7A656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major error source of all calorimeter types is heat leakage through the walls of the calorimeter.</a:t>
            </a:r>
            <a:endParaRPr lang="tr-TR" dirty="0"/>
          </a:p>
          <a:p>
            <a:r>
              <a:rPr lang="en-US" dirty="0"/>
              <a:t>Volume and response time are inversely proportional.</a:t>
            </a:r>
            <a:endParaRPr lang="tr-TR" dirty="0"/>
          </a:p>
          <a:p>
            <a:r>
              <a:rPr lang="en-US" dirty="0"/>
              <a:t>In higher volume container, air diffuse heterogeneously.</a:t>
            </a:r>
            <a:endParaRPr lang="tr-TR" dirty="0"/>
          </a:p>
          <a:p>
            <a:r>
              <a:rPr lang="en-US" dirty="0"/>
              <a:t>Heating foils are being used for to diffuse the air in the gap between inner and outer cases.  </a:t>
            </a:r>
            <a:endParaRPr lang="tr-TR" dirty="0"/>
          </a:p>
          <a:p>
            <a:r>
              <a:rPr lang="en-US" dirty="0"/>
              <a:t>Heat capacity changes with changing in temperature, humidity, volume flow.</a:t>
            </a:r>
            <a:endParaRPr lang="tr-TR" dirty="0"/>
          </a:p>
          <a:p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3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7722BB-9E02-4D88-9F65-80B76FA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Combined</a:t>
            </a:r>
            <a:r>
              <a:rPr lang="tr-TR" dirty="0"/>
              <a:t> </a:t>
            </a:r>
            <a:r>
              <a:rPr lang="tr-TR" dirty="0" err="1"/>
              <a:t>Method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8F458F-D6BD-4482-93BC-4EE7DBE4F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CFFABCE-F22A-4EF6-B315-7781804A3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227" y="1577813"/>
            <a:ext cx="5623108" cy="484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2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273</Words>
  <Application>Microsoft Office PowerPoint</Application>
  <PresentationFormat>Geniş ekran</PresentationFormat>
  <Paragraphs>36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Calorimeter Design</vt:lpstr>
      <vt:lpstr>Assumptions   </vt:lpstr>
      <vt:lpstr>Assumptions   </vt:lpstr>
      <vt:lpstr>Proposed Methods</vt:lpstr>
      <vt:lpstr>Conclusion&amp;Remarks</vt:lpstr>
      <vt:lpstr>Combined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Calorimeter Design</dc:title>
  <dc:creator>Windows User</dc:creator>
  <cp:lastModifiedBy>emre karabakla</cp:lastModifiedBy>
  <cp:revision>12</cp:revision>
  <dcterms:created xsi:type="dcterms:W3CDTF">2019-11-07T11:58:28Z</dcterms:created>
  <dcterms:modified xsi:type="dcterms:W3CDTF">2019-11-07T18:44:13Z</dcterms:modified>
</cp:coreProperties>
</file>