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Quicksand"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2B9127-B5E1-4648-BE54-8CBF27104663}">
  <a:tblStyle styleId="{AB2B9127-B5E1-4648-BE54-8CBF2710466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61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ias Karabasis" userId="0a92ae453c3f80af" providerId="LiveId" clId="{D5459DB9-ADED-47C7-99A8-2183C76B70D6}"/>
    <pc:docChg chg="modSld">
      <pc:chgData name="Ilias Karabasis" userId="0a92ae453c3f80af" providerId="LiveId" clId="{D5459DB9-ADED-47C7-99A8-2183C76B70D6}" dt="2021-09-26T20:31:29.924" v="21" actId="20577"/>
      <pc:docMkLst>
        <pc:docMk/>
      </pc:docMkLst>
      <pc:sldChg chg="modSp mod">
        <pc:chgData name="Ilias Karabasis" userId="0a92ae453c3f80af" providerId="LiveId" clId="{D5459DB9-ADED-47C7-99A8-2183C76B70D6}" dt="2021-09-26T20:31:29.924" v="21" actId="20577"/>
        <pc:sldMkLst>
          <pc:docMk/>
          <pc:sldMk cId="0" sldId="256"/>
        </pc:sldMkLst>
        <pc:spChg chg="mod">
          <ac:chgData name="Ilias Karabasis" userId="0a92ae453c3f80af" providerId="LiveId" clId="{D5459DB9-ADED-47C7-99A8-2183C76B70D6}" dt="2021-09-26T20:31:29.924" v="21" actId="20577"/>
          <ac:spMkLst>
            <pc:docMk/>
            <pc:sldMk cId="0" sldId="256"/>
            <ac:spMk id="7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fb1737b43_0_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fb1737b4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fb1737b43_0_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fb1737b4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fb1737b43_0_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fb1737b4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fb1737b43_0_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fb1737b4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fb1737b43_0_8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fb1737b4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fb1737b43_0_1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fb1737b4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fb1737b43_0_1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fb1737b4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fb1737b43_0_1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fb1737b4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fb1737b43_0_1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fb1737b4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b1737b43_0_1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b1737b4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ffb23be8_3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ffb23be8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fb1737b43_0_2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fb1737b43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fb1737b43_0_1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fb1737b4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fb1737b43_0_18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fb1737b4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fb1737b43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fb1737b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fb1737b43_0_2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fb1737b4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fb1737b43_0_2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fb1737b4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fb1737b43_0_1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efb1737b4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fb1737b43_0_2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fb1737b4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fb1737b43_0_1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fb1737b4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fb1737b43_0_2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fb1737b43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4948b01a2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4948b01a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fb1737b43_0_27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fb1737b43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fb1737b43_0_3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fb1737b43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4948b01a2_0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4948b01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fb1737b43_0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fb1737b4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fb1737b43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fb1737b4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fb1737b43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fb1737b4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fb1737b43_0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fb1737b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fb1737b43_0_1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fb1737b4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fb1737b43_0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fb1737b4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4331317"/>
            <a:ext cx="7521300" cy="4341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56" name="Google Shape;56;p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45051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29825" y="99294"/>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rPr>
              <a:t>Deep neural networks</a:t>
            </a:r>
            <a:endParaRPr>
              <a:solidFill>
                <a:schemeClr val="accent6"/>
              </a:solidFill>
            </a:endParaRPr>
          </a:p>
          <a:p>
            <a:pPr marL="0" lvl="0" indent="0" algn="l" rtl="0">
              <a:spcBef>
                <a:spcPts val="0"/>
              </a:spcBef>
              <a:spcAft>
                <a:spcPts val="0"/>
              </a:spcAft>
              <a:buNone/>
            </a:pPr>
            <a:r>
              <a:rPr lang="en">
                <a:solidFill>
                  <a:schemeClr val="accent6"/>
                </a:solidFill>
              </a:rPr>
              <a:t>Stock price prediction</a:t>
            </a:r>
            <a:endParaRPr>
              <a:solidFill>
                <a:schemeClr val="accent6"/>
              </a:solidFill>
            </a:endParaRPr>
          </a:p>
        </p:txBody>
      </p:sp>
      <p:sp>
        <p:nvSpPr>
          <p:cNvPr id="72" name="Google Shape;72;p12"/>
          <p:cNvSpPr txBox="1"/>
          <p:nvPr/>
        </p:nvSpPr>
        <p:spPr>
          <a:xfrm>
            <a:off x="1029025" y="2540275"/>
            <a:ext cx="27507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6"/>
                </a:solidFill>
                <a:latin typeface="Quicksand"/>
                <a:ea typeface="Quicksand"/>
                <a:cs typeface="Quicksand"/>
                <a:sym typeface="Quicksand"/>
              </a:rPr>
              <a:t>Deep neural networks</a:t>
            </a:r>
            <a:endParaRPr dirty="0">
              <a:solidFill>
                <a:schemeClr val="accent6"/>
              </a:solidFill>
              <a:latin typeface="Quicksand"/>
              <a:ea typeface="Quicksand"/>
              <a:cs typeface="Quicksand"/>
              <a:sym typeface="Quicksand"/>
            </a:endParaRPr>
          </a:p>
          <a:p>
            <a:pPr marL="0" lvl="0" indent="0" algn="l" rtl="0">
              <a:spcBef>
                <a:spcPts val="0"/>
              </a:spcBef>
              <a:spcAft>
                <a:spcPts val="0"/>
              </a:spcAft>
              <a:buNone/>
            </a:pPr>
            <a:r>
              <a:rPr lang="en" dirty="0">
                <a:solidFill>
                  <a:schemeClr val="accent6"/>
                </a:solidFill>
                <a:latin typeface="Quicksand"/>
                <a:ea typeface="Quicksand"/>
                <a:cs typeface="Quicksand"/>
                <a:sym typeface="Quicksand"/>
              </a:rPr>
              <a:t>Supervisor</a:t>
            </a:r>
            <a:endParaRPr dirty="0">
              <a:solidFill>
                <a:schemeClr val="accent6"/>
              </a:solidFill>
              <a:latin typeface="Quicksand"/>
              <a:ea typeface="Quicksand"/>
              <a:cs typeface="Quicksand"/>
              <a:sym typeface="Quicksand"/>
            </a:endParaRPr>
          </a:p>
          <a:p>
            <a:pPr marL="0" lvl="0" indent="0" algn="l" rtl="0">
              <a:spcBef>
                <a:spcPts val="0"/>
              </a:spcBef>
              <a:spcAft>
                <a:spcPts val="0"/>
              </a:spcAft>
              <a:buNone/>
            </a:pPr>
            <a:r>
              <a:rPr lang="en" dirty="0">
                <a:solidFill>
                  <a:schemeClr val="accent6"/>
                </a:solidFill>
                <a:latin typeface="Quicksand"/>
                <a:ea typeface="Quicksand"/>
                <a:cs typeface="Quicksand"/>
                <a:sym typeface="Quicksand"/>
              </a:rPr>
              <a:t>Dr. Haris Papageorgiou</a:t>
            </a:r>
          </a:p>
          <a:p>
            <a:pPr marL="0" lvl="0" indent="0" algn="l" rtl="0">
              <a:spcBef>
                <a:spcPts val="0"/>
              </a:spcBef>
              <a:spcAft>
                <a:spcPts val="0"/>
              </a:spcAft>
              <a:buNone/>
            </a:pPr>
            <a:r>
              <a:rPr lang="en">
                <a:solidFill>
                  <a:schemeClr val="accent6"/>
                </a:solidFill>
                <a:latin typeface="Quicksand"/>
                <a:ea typeface="Quicksand"/>
                <a:cs typeface="Quicksand"/>
                <a:sym typeface="Quicksand"/>
              </a:rPr>
              <a:t>Athanasia Kolovou</a:t>
            </a:r>
            <a:endParaRPr dirty="0">
              <a:solidFill>
                <a:schemeClr val="accent6"/>
              </a:solidFill>
              <a:latin typeface="Quicksand"/>
              <a:ea typeface="Quicksand"/>
              <a:cs typeface="Quicksand"/>
              <a:sym typeface="Quicksand"/>
            </a:endParaRPr>
          </a:p>
        </p:txBody>
      </p:sp>
      <p:sp>
        <p:nvSpPr>
          <p:cNvPr id="73" name="Google Shape;73;p12"/>
          <p:cNvSpPr txBox="1"/>
          <p:nvPr/>
        </p:nvSpPr>
        <p:spPr>
          <a:xfrm>
            <a:off x="5828600" y="2481400"/>
            <a:ext cx="4108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accent6"/>
                </a:solidFill>
                <a:latin typeface="Quicksand"/>
                <a:ea typeface="Quicksand"/>
                <a:cs typeface="Quicksand"/>
                <a:sym typeface="Quicksand"/>
              </a:rPr>
              <a:t>Members</a:t>
            </a:r>
            <a:endParaRPr u="sng">
              <a:solidFill>
                <a:schemeClr val="accent6"/>
              </a:solidFill>
              <a:latin typeface="Quicksand"/>
              <a:ea typeface="Quicksand"/>
              <a:cs typeface="Quicksand"/>
              <a:sym typeface="Quicksand"/>
            </a:endParaRPr>
          </a:p>
          <a:p>
            <a:pPr marL="0" lvl="0" indent="0" algn="l" rtl="0">
              <a:spcBef>
                <a:spcPts val="0"/>
              </a:spcBef>
              <a:spcAft>
                <a:spcPts val="0"/>
              </a:spcAft>
              <a:buNone/>
            </a:pPr>
            <a:r>
              <a:rPr lang="en">
                <a:solidFill>
                  <a:schemeClr val="accent6"/>
                </a:solidFill>
                <a:latin typeface="Quicksand"/>
                <a:ea typeface="Quicksand"/>
                <a:cs typeface="Quicksand"/>
                <a:sym typeface="Quicksand"/>
              </a:rPr>
              <a:t>Karabasis Ilias</a:t>
            </a:r>
            <a:endParaRPr>
              <a:solidFill>
                <a:schemeClr val="accent6"/>
              </a:solidFill>
              <a:latin typeface="Quicksand"/>
              <a:ea typeface="Quicksand"/>
              <a:cs typeface="Quicksand"/>
              <a:sym typeface="Quicksand"/>
            </a:endParaRPr>
          </a:p>
          <a:p>
            <a:pPr marL="0" lvl="0" indent="0" algn="l" rtl="0">
              <a:spcBef>
                <a:spcPts val="0"/>
              </a:spcBef>
              <a:spcAft>
                <a:spcPts val="0"/>
              </a:spcAft>
              <a:buNone/>
            </a:pPr>
            <a:r>
              <a:rPr lang="en">
                <a:solidFill>
                  <a:schemeClr val="accent6"/>
                </a:solidFill>
                <a:latin typeface="Quicksand"/>
                <a:ea typeface="Quicksand"/>
                <a:cs typeface="Quicksand"/>
                <a:sym typeface="Quicksand"/>
              </a:rPr>
              <a:t>Polydoros Athanasios</a:t>
            </a:r>
            <a:endParaRPr>
              <a:solidFill>
                <a:schemeClr val="accent6"/>
              </a:solidFill>
              <a:latin typeface="Quicksand"/>
              <a:ea typeface="Quicksand"/>
              <a:cs typeface="Quicksand"/>
              <a:sym typeface="Quicksand"/>
            </a:endParaRPr>
          </a:p>
          <a:p>
            <a:pPr marL="0" lvl="0" indent="0" algn="l" rtl="0">
              <a:spcBef>
                <a:spcPts val="0"/>
              </a:spcBef>
              <a:spcAft>
                <a:spcPts val="0"/>
              </a:spcAft>
              <a:buNone/>
            </a:pPr>
            <a:r>
              <a:rPr lang="en">
                <a:solidFill>
                  <a:schemeClr val="accent6"/>
                </a:solidFill>
                <a:latin typeface="Quicksand"/>
                <a:ea typeface="Quicksand"/>
                <a:cs typeface="Quicksand"/>
                <a:sym typeface="Quicksand"/>
              </a:rPr>
              <a:t>Rempoulaki Anastasia</a:t>
            </a:r>
            <a:endParaRPr>
              <a:solidFill>
                <a:schemeClr val="accent6"/>
              </a:solidFill>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Dataset facts</a:t>
            </a:r>
            <a:endParaRPr sz="3000">
              <a:solidFill>
                <a:schemeClr val="accent6"/>
              </a:solidFill>
            </a:endParaRPr>
          </a:p>
        </p:txBody>
      </p:sp>
      <p:sp>
        <p:nvSpPr>
          <p:cNvPr id="150" name="Google Shape;150;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51" name="Google Shape;151;p21"/>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SzPts val="2000"/>
              <a:buChar char="-"/>
            </a:pPr>
            <a:r>
              <a:rPr lang="en" sz="2000"/>
              <a:t>There are 619032 rows.</a:t>
            </a:r>
            <a:endParaRPr sz="2000"/>
          </a:p>
          <a:p>
            <a:pPr marL="457200" lvl="0" indent="-355600" algn="l" rtl="0">
              <a:lnSpc>
                <a:spcPct val="115000"/>
              </a:lnSpc>
              <a:spcBef>
                <a:spcPts val="0"/>
              </a:spcBef>
              <a:spcAft>
                <a:spcPts val="0"/>
              </a:spcAft>
              <a:buSzPts val="2000"/>
              <a:buChar char="-"/>
            </a:pPr>
            <a:r>
              <a:rPr lang="en" sz="2000"/>
              <a:t>The closing price ranges from 1.59$ to 2049$</a:t>
            </a:r>
            <a:endParaRPr sz="2000"/>
          </a:p>
          <a:p>
            <a:pPr marL="457200" lvl="0" indent="-355600" algn="l" rtl="0">
              <a:lnSpc>
                <a:spcPct val="115000"/>
              </a:lnSpc>
              <a:spcBef>
                <a:spcPts val="0"/>
              </a:spcBef>
              <a:spcAft>
                <a:spcPts val="0"/>
              </a:spcAft>
              <a:buSzPts val="2000"/>
              <a:buChar char="-"/>
            </a:pPr>
            <a:r>
              <a:rPr lang="en" sz="2000"/>
              <a:t>There are 505 stocks (some stocks renamed/added later/deleted)</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Data Pre-processing</a:t>
            </a:r>
            <a:endParaRPr sz="6000"/>
          </a:p>
        </p:txBody>
      </p:sp>
      <p:grpSp>
        <p:nvGrpSpPr>
          <p:cNvPr id="158" name="Google Shape;158;p22"/>
          <p:cNvGrpSpPr/>
          <p:nvPr/>
        </p:nvGrpSpPr>
        <p:grpSpPr>
          <a:xfrm>
            <a:off x="454014" y="2078188"/>
            <a:ext cx="982958" cy="987178"/>
            <a:chOff x="2594050" y="1631825"/>
            <a:chExt cx="439625" cy="439625"/>
          </a:xfrm>
        </p:grpSpPr>
        <p:sp>
          <p:nvSpPr>
            <p:cNvPr id="159" name="Google Shape;159;p2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2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Preprocessing</a:t>
            </a:r>
            <a:endParaRPr sz="3000">
              <a:solidFill>
                <a:schemeClr val="accent6"/>
              </a:solidFill>
            </a:endParaRPr>
          </a:p>
        </p:txBody>
      </p:sp>
      <p:sp>
        <p:nvSpPr>
          <p:cNvPr id="169" name="Google Shape;169;p2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70" name="Google Shape;170;p23"/>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t>Each row of dataset contain the closing price in dollar</a:t>
            </a:r>
            <a:endParaRPr sz="2000"/>
          </a:p>
          <a:p>
            <a:pPr marL="457200" lvl="0" indent="-355600" algn="l" rtl="0">
              <a:lnSpc>
                <a:spcPct val="115000"/>
              </a:lnSpc>
              <a:spcBef>
                <a:spcPts val="1200"/>
              </a:spcBef>
              <a:spcAft>
                <a:spcPts val="0"/>
              </a:spcAft>
              <a:buSzPts val="2000"/>
              <a:buAutoNum type="arabicPeriod"/>
            </a:pPr>
            <a:r>
              <a:rPr lang="en" sz="2000"/>
              <a:t>Take a sliding window over the closing price of the window</a:t>
            </a:r>
            <a:endParaRPr sz="2000"/>
          </a:p>
          <a:p>
            <a:pPr marL="457200" lvl="0" indent="-355600" algn="l" rtl="0">
              <a:lnSpc>
                <a:spcPct val="115000"/>
              </a:lnSpc>
              <a:spcBef>
                <a:spcPts val="0"/>
              </a:spcBef>
              <a:spcAft>
                <a:spcPts val="0"/>
              </a:spcAft>
              <a:buSzPts val="2000"/>
              <a:buAutoNum type="arabicPeriod"/>
            </a:pPr>
            <a:r>
              <a:rPr lang="en" sz="2000"/>
              <a:t>Convert to the range [0, 1]</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Price normalization</a:t>
            </a:r>
            <a:endParaRPr sz="3000">
              <a:solidFill>
                <a:schemeClr val="accent6"/>
              </a:solidFill>
            </a:endParaRPr>
          </a:p>
        </p:txBody>
      </p:sp>
      <p:sp>
        <p:nvSpPr>
          <p:cNvPr id="176" name="Google Shape;176;p2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77" name="Google Shape;177;p24"/>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t>Apply Min max normalization over the test set.</a:t>
            </a:r>
            <a:endParaRPr sz="2000"/>
          </a:p>
          <a:p>
            <a:pPr marL="457200" lvl="0" indent="-355600" algn="l" rtl="0">
              <a:lnSpc>
                <a:spcPct val="115000"/>
              </a:lnSpc>
              <a:spcBef>
                <a:spcPts val="1200"/>
              </a:spcBef>
              <a:spcAft>
                <a:spcPts val="0"/>
              </a:spcAft>
              <a:buSzPts val="2000"/>
              <a:buChar char="-"/>
            </a:pPr>
            <a:r>
              <a:rPr lang="en" sz="2000"/>
              <a:t>Neural networks performs best with inputs within [0, 1]</a:t>
            </a:r>
            <a:endParaRPr sz="2000"/>
          </a:p>
          <a:p>
            <a:pPr marL="0" lvl="0" indent="0" algn="l" rtl="0">
              <a:lnSpc>
                <a:spcPct val="115000"/>
              </a:lnSpc>
              <a:spcBef>
                <a:spcPts val="1200"/>
              </a:spcBef>
              <a:spcAft>
                <a:spcPts val="0"/>
              </a:spcAft>
              <a:buNone/>
            </a:pP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Data slicing</a:t>
            </a:r>
            <a:endParaRPr sz="3000">
              <a:solidFill>
                <a:schemeClr val="accent6"/>
              </a:solidFill>
            </a:endParaRPr>
          </a:p>
        </p:txBody>
      </p:sp>
      <p:sp>
        <p:nvSpPr>
          <p:cNvPr id="183" name="Google Shape;183;p2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84" name="Google Shape;184;p25"/>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t>Taking a sliding window over the normalized closing price.</a:t>
            </a:r>
            <a:endParaRPr sz="2000"/>
          </a:p>
          <a:p>
            <a:pPr marL="457200" lvl="0" indent="-355600" algn="l" rtl="0">
              <a:lnSpc>
                <a:spcPct val="115000"/>
              </a:lnSpc>
              <a:spcBef>
                <a:spcPts val="1200"/>
              </a:spcBef>
              <a:spcAft>
                <a:spcPts val="0"/>
              </a:spcAft>
              <a:buSzPts val="2000"/>
              <a:buChar char="-"/>
            </a:pPr>
            <a:r>
              <a:rPr lang="en" sz="2000"/>
              <a:t>Use the first values 20 values (0 - 19)</a:t>
            </a:r>
            <a:endParaRPr sz="2000"/>
          </a:p>
          <a:p>
            <a:pPr marL="457200" lvl="0" indent="-355600" algn="l" rtl="0">
              <a:lnSpc>
                <a:spcPct val="115000"/>
              </a:lnSpc>
              <a:spcBef>
                <a:spcPts val="0"/>
              </a:spcBef>
              <a:spcAft>
                <a:spcPts val="0"/>
              </a:spcAft>
              <a:buSzPts val="2000"/>
              <a:buChar char="-"/>
            </a:pPr>
            <a:r>
              <a:rPr lang="en" sz="2000"/>
              <a:t>Slide the window by one and use this as input (1 - 20)</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Models</a:t>
            </a:r>
            <a:endParaRPr sz="6000"/>
          </a:p>
        </p:txBody>
      </p:sp>
      <p:grpSp>
        <p:nvGrpSpPr>
          <p:cNvPr id="191" name="Google Shape;191;p26"/>
          <p:cNvGrpSpPr/>
          <p:nvPr/>
        </p:nvGrpSpPr>
        <p:grpSpPr>
          <a:xfrm>
            <a:off x="454014" y="2078188"/>
            <a:ext cx="982958" cy="987178"/>
            <a:chOff x="2594050" y="1631825"/>
            <a:chExt cx="439625" cy="439625"/>
          </a:xfrm>
        </p:grpSpPr>
        <p:sp>
          <p:nvSpPr>
            <p:cNvPr id="192" name="Google Shape;192;p2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Models</a:t>
            </a:r>
            <a:endParaRPr sz="3000">
              <a:solidFill>
                <a:schemeClr val="accent6"/>
              </a:solidFill>
            </a:endParaRPr>
          </a:p>
        </p:txBody>
      </p:sp>
      <p:sp>
        <p:nvSpPr>
          <p:cNvPr id="202" name="Google Shape;202;p2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03" name="Google Shape;203;p27"/>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t>We will train and experiment with 3 models</a:t>
            </a:r>
            <a:endParaRPr sz="2000"/>
          </a:p>
          <a:p>
            <a:pPr marL="457200" lvl="0" indent="-355600" algn="l" rtl="0">
              <a:lnSpc>
                <a:spcPct val="115000"/>
              </a:lnSpc>
              <a:spcBef>
                <a:spcPts val="1200"/>
              </a:spcBef>
              <a:spcAft>
                <a:spcPts val="0"/>
              </a:spcAft>
              <a:buSzPts val="2000"/>
              <a:buAutoNum type="arabicPeriod"/>
            </a:pPr>
            <a:r>
              <a:rPr lang="en" sz="2000"/>
              <a:t>Fit-forward neural network</a:t>
            </a:r>
            <a:endParaRPr sz="2000"/>
          </a:p>
          <a:p>
            <a:pPr marL="457200" lvl="0" indent="-355600" algn="l" rtl="0">
              <a:lnSpc>
                <a:spcPct val="115000"/>
              </a:lnSpc>
              <a:spcBef>
                <a:spcPts val="0"/>
              </a:spcBef>
              <a:spcAft>
                <a:spcPts val="0"/>
              </a:spcAft>
              <a:buSzPts val="2000"/>
              <a:buAutoNum type="arabicPeriod"/>
            </a:pPr>
            <a:r>
              <a:rPr lang="en" sz="2000"/>
              <a:t>RNN</a:t>
            </a:r>
            <a:endParaRPr sz="2000"/>
          </a:p>
          <a:p>
            <a:pPr marL="457200" lvl="0" indent="-355600" algn="l" rtl="0">
              <a:lnSpc>
                <a:spcPct val="115000"/>
              </a:lnSpc>
              <a:spcBef>
                <a:spcPts val="0"/>
              </a:spcBef>
              <a:spcAft>
                <a:spcPts val="0"/>
              </a:spcAft>
              <a:buSzPts val="2000"/>
              <a:buAutoNum type="arabicPeriod"/>
            </a:pPr>
            <a:r>
              <a:rPr lang="en" sz="2000"/>
              <a:t>RLSTM</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Fit-forward neural network</a:t>
            </a:r>
            <a:endParaRPr sz="3000">
              <a:solidFill>
                <a:schemeClr val="accent6"/>
              </a:solidFill>
            </a:endParaRPr>
          </a:p>
        </p:txBody>
      </p:sp>
      <p:sp>
        <p:nvSpPr>
          <p:cNvPr id="209" name="Google Shape;209;p2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10" name="Google Shape;210;p28"/>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chemeClr val="lt2"/>
              </a:buClr>
              <a:buSzPts val="2000"/>
              <a:buChar char="◦"/>
            </a:pPr>
            <a:r>
              <a:rPr lang="en" sz="2000">
                <a:solidFill>
                  <a:schemeClr val="lt2"/>
                </a:solidFill>
              </a:rPr>
              <a:t>Dense layers 2</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A single output layer</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64 units</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RELU</a:t>
            </a:r>
            <a:endParaRPr sz="20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LSTM</a:t>
            </a:r>
            <a:endParaRPr sz="3000">
              <a:solidFill>
                <a:schemeClr val="accent6"/>
              </a:solidFill>
            </a:endParaRPr>
          </a:p>
        </p:txBody>
      </p:sp>
      <p:sp>
        <p:nvSpPr>
          <p:cNvPr id="216" name="Google Shape;216;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17" name="Google Shape;217;p29"/>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chemeClr val="lt2"/>
              </a:buClr>
              <a:buSzPts val="2000"/>
              <a:buChar char="◦"/>
            </a:pPr>
            <a:r>
              <a:rPr lang="en" sz="2000">
                <a:solidFill>
                  <a:schemeClr val="lt2"/>
                </a:solidFill>
              </a:rPr>
              <a:t>50 units</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4 hidden layers</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Output layer with 1 neuron</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Adam optimizer</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Mean Squared Error for loss</a:t>
            </a:r>
            <a:endParaRPr sz="20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RLSTM</a:t>
            </a:r>
            <a:endParaRPr sz="3000">
              <a:solidFill>
                <a:schemeClr val="accent6"/>
              </a:solidFill>
            </a:endParaRPr>
          </a:p>
        </p:txBody>
      </p:sp>
      <p:sp>
        <p:nvSpPr>
          <p:cNvPr id="223" name="Google Shape;223;p3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24" name="Google Shape;224;p30"/>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lt2"/>
              </a:buClr>
              <a:buSzPts val="1600"/>
              <a:buChar char="-"/>
            </a:pPr>
            <a:r>
              <a:rPr lang="en" sz="1600">
                <a:solidFill>
                  <a:schemeClr val="lt2"/>
                </a:solidFill>
              </a:rPr>
              <a:t>One part is the prediction module. Composed of a LSTM and a fully connected network layer.The input of this module is the prices of the stock we need to predict.</a:t>
            </a:r>
            <a:endParaRPr sz="1600">
              <a:solidFill>
                <a:schemeClr val="lt2"/>
              </a:solidFill>
            </a:endParaRPr>
          </a:p>
          <a:p>
            <a:pPr marL="457200" lvl="0" indent="-330200" algn="l" rtl="0">
              <a:lnSpc>
                <a:spcPct val="115000"/>
              </a:lnSpc>
              <a:spcBef>
                <a:spcPts val="0"/>
              </a:spcBef>
              <a:spcAft>
                <a:spcPts val="0"/>
              </a:spcAft>
              <a:buClr>
                <a:schemeClr val="lt2"/>
              </a:buClr>
              <a:buSzPts val="1600"/>
              <a:buChar char="-"/>
            </a:pPr>
            <a:r>
              <a:rPr lang="en" sz="1600">
                <a:solidFill>
                  <a:schemeClr val="lt2"/>
                </a:solidFill>
              </a:rPr>
              <a:t>The other is the prevention module which is a fully connected network layer. </a:t>
            </a:r>
            <a:br>
              <a:rPr lang="en" sz="1600">
                <a:solidFill>
                  <a:schemeClr val="lt2"/>
                </a:solidFill>
              </a:rPr>
            </a:br>
            <a:r>
              <a:rPr lang="en" sz="1600">
                <a:solidFill>
                  <a:schemeClr val="lt2"/>
                </a:solidFill>
              </a:rPr>
              <a:t>Input of the second module is random data which are randomly extracted from the uniform distribution within the range between the highest and the lowest prices of the target stock.</a:t>
            </a:r>
            <a:endParaRPr sz="1600">
              <a:solidFill>
                <a:schemeClr val="lt2"/>
              </a:solidFill>
            </a:endParaRPr>
          </a:p>
          <a:p>
            <a:pPr marL="457200" lvl="0" indent="-330200" algn="l" rtl="0">
              <a:lnSpc>
                <a:spcPct val="115000"/>
              </a:lnSpc>
              <a:spcBef>
                <a:spcPts val="0"/>
              </a:spcBef>
              <a:spcAft>
                <a:spcPts val="0"/>
              </a:spcAft>
              <a:buClr>
                <a:schemeClr val="lt2"/>
              </a:buClr>
              <a:buSzPts val="1600"/>
              <a:buChar char="-"/>
            </a:pPr>
            <a:r>
              <a:rPr lang="en" sz="1600">
                <a:solidFill>
                  <a:schemeClr val="lt2"/>
                </a:solidFill>
              </a:rPr>
              <a:t> Above the two modules, there is the third fully connected layer in the architecture. Its inputs are just the outputs of the two modules. The final result of the architecture can be obtained after computation of the third fully connected layer. Linear activation function is used in all three fully connected layers.</a:t>
            </a:r>
            <a:endParaRPr sz="16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1143000" y="538974"/>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6"/>
                </a:solidFill>
              </a:rPr>
              <a:t>Contents</a:t>
            </a:r>
            <a:endParaRPr sz="3300">
              <a:solidFill>
                <a:schemeClr val="accent6"/>
              </a:solidFill>
            </a:endParaRPr>
          </a:p>
        </p:txBody>
      </p:sp>
      <p:sp>
        <p:nvSpPr>
          <p:cNvPr id="79" name="Google Shape;79;p13"/>
          <p:cNvSpPr txBox="1">
            <a:spLocks noGrp="1"/>
          </p:cNvSpPr>
          <p:nvPr>
            <p:ph type="body" idx="1"/>
          </p:nvPr>
        </p:nvSpPr>
        <p:spPr>
          <a:xfrm>
            <a:off x="4388200" y="1028375"/>
            <a:ext cx="5186100" cy="3725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Introduction</a:t>
            </a:r>
            <a:endParaRPr sz="2000">
              <a:solidFill>
                <a:schemeClr val="accent6"/>
              </a:solidFill>
              <a:latin typeface="Arial"/>
              <a:ea typeface="Arial"/>
              <a:cs typeface="Arial"/>
              <a:sym typeface="Arial"/>
            </a:endParaRPr>
          </a:p>
          <a:p>
            <a:pPr marL="457200" lvl="0" indent="-355600" algn="l" rtl="0">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Task definition</a:t>
            </a:r>
            <a:endParaRPr sz="2000">
              <a:solidFill>
                <a:schemeClr val="accent6"/>
              </a:solidFill>
              <a:latin typeface="Arial"/>
              <a:ea typeface="Arial"/>
              <a:cs typeface="Arial"/>
              <a:sym typeface="Arial"/>
            </a:endParaRPr>
          </a:p>
          <a:p>
            <a:pPr marL="457200" lvl="0" indent="-355600" algn="l" rtl="0">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Dataset</a:t>
            </a:r>
            <a:endParaRPr sz="2000">
              <a:solidFill>
                <a:schemeClr val="accent6"/>
              </a:solidFill>
              <a:latin typeface="Arial"/>
              <a:ea typeface="Arial"/>
              <a:cs typeface="Arial"/>
              <a:sym typeface="Arial"/>
            </a:endParaRPr>
          </a:p>
          <a:p>
            <a:pPr marL="457200" lvl="0" indent="-355600" algn="l" rtl="0">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Pre-processing</a:t>
            </a:r>
            <a:endParaRPr sz="2400">
              <a:latin typeface="Arial"/>
              <a:ea typeface="Arial"/>
              <a:cs typeface="Arial"/>
              <a:sym typeface="Arial"/>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3"/>
          <p:cNvSpPr txBox="1"/>
          <p:nvPr/>
        </p:nvSpPr>
        <p:spPr>
          <a:xfrm>
            <a:off x="8752475" y="2194000"/>
            <a:ext cx="64200" cy="5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Quicksand"/>
              <a:ea typeface="Quicksand"/>
              <a:cs typeface="Quicksand"/>
              <a:sym typeface="Quicksand"/>
            </a:endParaRPr>
          </a:p>
        </p:txBody>
      </p:sp>
      <p:pic>
        <p:nvPicPr>
          <p:cNvPr id="82" name="Google Shape;82;p13"/>
          <p:cNvPicPr preferRelativeResize="0"/>
          <p:nvPr/>
        </p:nvPicPr>
        <p:blipFill>
          <a:blip r:embed="rId3">
            <a:alphaModFix/>
          </a:blip>
          <a:stretch>
            <a:fillRect/>
          </a:stretch>
        </p:blipFill>
        <p:spPr>
          <a:xfrm>
            <a:off x="1143000" y="1147375"/>
            <a:ext cx="2955450" cy="34877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RLSTM</a:t>
            </a:r>
            <a:endParaRPr sz="3000">
              <a:solidFill>
                <a:schemeClr val="accent6"/>
              </a:solidFill>
            </a:endParaRPr>
          </a:p>
        </p:txBody>
      </p:sp>
      <p:sp>
        <p:nvSpPr>
          <p:cNvPr id="230" name="Google Shape;230;p3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31" name="Google Shape;231;p31"/>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2000">
              <a:solidFill>
                <a:schemeClr val="lt2"/>
              </a:solidFill>
            </a:endParaRPr>
          </a:p>
        </p:txBody>
      </p:sp>
      <p:pic>
        <p:nvPicPr>
          <p:cNvPr id="232" name="Google Shape;232;p31"/>
          <p:cNvPicPr preferRelativeResize="0"/>
          <p:nvPr/>
        </p:nvPicPr>
        <p:blipFill>
          <a:blip r:embed="rId3">
            <a:alphaModFix/>
          </a:blip>
          <a:stretch>
            <a:fillRect/>
          </a:stretch>
        </p:blipFill>
        <p:spPr>
          <a:xfrm>
            <a:off x="1520525" y="2123225"/>
            <a:ext cx="5943600" cy="262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Experiments</a:t>
            </a:r>
            <a:endParaRPr sz="6000"/>
          </a:p>
        </p:txBody>
      </p:sp>
      <p:grpSp>
        <p:nvGrpSpPr>
          <p:cNvPr id="239" name="Google Shape;239;p32"/>
          <p:cNvGrpSpPr/>
          <p:nvPr/>
        </p:nvGrpSpPr>
        <p:grpSpPr>
          <a:xfrm>
            <a:off x="454014" y="2078188"/>
            <a:ext cx="982958" cy="987178"/>
            <a:chOff x="2594050" y="1631825"/>
            <a:chExt cx="439625" cy="439625"/>
          </a:xfrm>
        </p:grpSpPr>
        <p:sp>
          <p:nvSpPr>
            <p:cNvPr id="240" name="Google Shape;240;p3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3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p:nvPr/>
        </p:nvSpPr>
        <p:spPr>
          <a:xfrm>
            <a:off x="5781550" y="3144075"/>
            <a:ext cx="3362400" cy="199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51950" y="801125"/>
            <a:ext cx="5833500" cy="434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WIndow size</a:t>
            </a:r>
            <a:endParaRPr sz="3000">
              <a:solidFill>
                <a:schemeClr val="accent6"/>
              </a:solidFill>
            </a:endParaRPr>
          </a:p>
        </p:txBody>
      </p:sp>
      <p:sp>
        <p:nvSpPr>
          <p:cNvPr id="252" name="Google Shape;252;p3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53" name="Google Shape;253;p33"/>
          <p:cNvPicPr preferRelativeResize="0"/>
          <p:nvPr/>
        </p:nvPicPr>
        <p:blipFill>
          <a:blip r:embed="rId3">
            <a:alphaModFix/>
          </a:blip>
          <a:stretch>
            <a:fillRect/>
          </a:stretch>
        </p:blipFill>
        <p:spPr>
          <a:xfrm>
            <a:off x="152400" y="1029525"/>
            <a:ext cx="2762250" cy="1962150"/>
          </a:xfrm>
          <a:prstGeom prst="rect">
            <a:avLst/>
          </a:prstGeom>
          <a:noFill/>
          <a:ln>
            <a:noFill/>
          </a:ln>
        </p:spPr>
      </p:pic>
      <p:pic>
        <p:nvPicPr>
          <p:cNvPr id="254" name="Google Shape;254;p33"/>
          <p:cNvPicPr preferRelativeResize="0"/>
          <p:nvPr/>
        </p:nvPicPr>
        <p:blipFill>
          <a:blip r:embed="rId4">
            <a:alphaModFix/>
          </a:blip>
          <a:stretch>
            <a:fillRect/>
          </a:stretch>
        </p:blipFill>
        <p:spPr>
          <a:xfrm>
            <a:off x="3067050" y="1029525"/>
            <a:ext cx="2743200" cy="1943100"/>
          </a:xfrm>
          <a:prstGeom prst="rect">
            <a:avLst/>
          </a:prstGeom>
          <a:noFill/>
          <a:ln>
            <a:noFill/>
          </a:ln>
        </p:spPr>
      </p:pic>
      <p:pic>
        <p:nvPicPr>
          <p:cNvPr id="255" name="Google Shape;255;p33"/>
          <p:cNvPicPr preferRelativeResize="0"/>
          <p:nvPr/>
        </p:nvPicPr>
        <p:blipFill>
          <a:blip r:embed="rId5">
            <a:alphaModFix/>
          </a:blip>
          <a:stretch>
            <a:fillRect/>
          </a:stretch>
        </p:blipFill>
        <p:spPr>
          <a:xfrm>
            <a:off x="152400" y="3144075"/>
            <a:ext cx="2582415" cy="1847025"/>
          </a:xfrm>
          <a:prstGeom prst="rect">
            <a:avLst/>
          </a:prstGeom>
          <a:noFill/>
          <a:ln>
            <a:noFill/>
          </a:ln>
        </p:spPr>
      </p:pic>
      <p:pic>
        <p:nvPicPr>
          <p:cNvPr id="256" name="Google Shape;256;p33"/>
          <p:cNvPicPr preferRelativeResize="0"/>
          <p:nvPr/>
        </p:nvPicPr>
        <p:blipFill>
          <a:blip r:embed="rId6">
            <a:alphaModFix/>
          </a:blip>
          <a:stretch>
            <a:fillRect/>
          </a:stretch>
        </p:blipFill>
        <p:spPr>
          <a:xfrm>
            <a:off x="3095625" y="3110325"/>
            <a:ext cx="2686050" cy="1914525"/>
          </a:xfrm>
          <a:prstGeom prst="rect">
            <a:avLst/>
          </a:prstGeom>
          <a:noFill/>
          <a:ln>
            <a:noFill/>
          </a:ln>
        </p:spPr>
      </p:pic>
      <p:sp>
        <p:nvSpPr>
          <p:cNvPr id="257" name="Google Shape;257;p33"/>
          <p:cNvSpPr txBox="1">
            <a:spLocks noGrp="1"/>
          </p:cNvSpPr>
          <p:nvPr>
            <p:ph type="body" idx="1"/>
          </p:nvPr>
        </p:nvSpPr>
        <p:spPr>
          <a:xfrm>
            <a:off x="5896850" y="935175"/>
            <a:ext cx="2930400" cy="2208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solidFill>
                  <a:schemeClr val="lt2"/>
                </a:solidFill>
              </a:rPr>
              <a:t>Train and test using different window size.</a:t>
            </a:r>
            <a:endParaRPr sz="2000">
              <a:solidFill>
                <a:schemeClr val="lt2"/>
              </a:solidFill>
            </a:endParaRPr>
          </a:p>
        </p:txBody>
      </p:sp>
      <p:pic>
        <p:nvPicPr>
          <p:cNvPr id="258" name="Google Shape;258;p33"/>
          <p:cNvPicPr preferRelativeResize="0"/>
          <p:nvPr/>
        </p:nvPicPr>
        <p:blipFill>
          <a:blip r:embed="rId7">
            <a:alphaModFix/>
          </a:blip>
          <a:stretch>
            <a:fillRect/>
          </a:stretch>
        </p:blipFill>
        <p:spPr>
          <a:xfrm>
            <a:off x="6047600" y="3224625"/>
            <a:ext cx="2628900" cy="1800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p:nvPr/>
        </p:nvSpPr>
        <p:spPr>
          <a:xfrm>
            <a:off x="5664750" y="3027225"/>
            <a:ext cx="2996100" cy="168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5671700" y="1168975"/>
            <a:ext cx="2996100" cy="168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Fitforward NN</a:t>
            </a:r>
            <a:endParaRPr sz="3000">
              <a:solidFill>
                <a:schemeClr val="accent6"/>
              </a:solidFill>
            </a:endParaRPr>
          </a:p>
        </p:txBody>
      </p:sp>
      <p:sp>
        <p:nvSpPr>
          <p:cNvPr id="266" name="Google Shape;266;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267" name="Google Shape;267;p34"/>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chemeClr val="lt2"/>
              </a:buClr>
              <a:buSzPts val="2000"/>
              <a:buAutoNum type="arabicPeriod"/>
            </a:pPr>
            <a:r>
              <a:rPr lang="en" sz="2000">
                <a:solidFill>
                  <a:schemeClr val="lt2"/>
                </a:solidFill>
              </a:rPr>
              <a:t>Trained/test same stock</a:t>
            </a:r>
            <a:endParaRPr sz="20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Split dataset</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MSE 282.4551</a:t>
            </a:r>
            <a:endParaRPr sz="1600">
              <a:solidFill>
                <a:schemeClr val="lt2"/>
              </a:solidFill>
            </a:endParaRPr>
          </a:p>
          <a:p>
            <a:pPr marL="1828800" lvl="0" indent="0" algn="l" rtl="0">
              <a:lnSpc>
                <a:spcPct val="115000"/>
              </a:lnSpc>
              <a:spcBef>
                <a:spcPts val="1200"/>
              </a:spcBef>
              <a:spcAft>
                <a:spcPts val="0"/>
              </a:spcAft>
              <a:buNone/>
            </a:pPr>
            <a:endParaRPr sz="1600">
              <a:solidFill>
                <a:schemeClr val="lt2"/>
              </a:solidFill>
            </a:endParaRPr>
          </a:p>
          <a:p>
            <a:pPr marL="457200" lvl="0" indent="-355600" algn="l" rtl="0">
              <a:lnSpc>
                <a:spcPct val="115000"/>
              </a:lnSpc>
              <a:spcBef>
                <a:spcPts val="1200"/>
              </a:spcBef>
              <a:spcAft>
                <a:spcPts val="0"/>
              </a:spcAft>
              <a:buClr>
                <a:schemeClr val="lt2"/>
              </a:buClr>
              <a:buSzPts val="2000"/>
              <a:buAutoNum type="arabicPeriod"/>
            </a:pPr>
            <a:r>
              <a:rPr lang="en" sz="2000">
                <a:solidFill>
                  <a:schemeClr val="lt2"/>
                </a:solidFill>
              </a:rPr>
              <a:t>Test on unknown stock</a:t>
            </a:r>
            <a:endParaRPr sz="20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Test dataset GOOGL stock</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MSE 2327.6162</a:t>
            </a:r>
            <a:endParaRPr sz="1600">
              <a:solidFill>
                <a:schemeClr val="lt2"/>
              </a:solidFill>
            </a:endParaRPr>
          </a:p>
        </p:txBody>
      </p:sp>
      <p:pic>
        <p:nvPicPr>
          <p:cNvPr id="268" name="Google Shape;268;p34"/>
          <p:cNvPicPr preferRelativeResize="0"/>
          <p:nvPr/>
        </p:nvPicPr>
        <p:blipFill>
          <a:blip r:embed="rId3">
            <a:alphaModFix/>
          </a:blip>
          <a:stretch>
            <a:fillRect/>
          </a:stretch>
        </p:blipFill>
        <p:spPr>
          <a:xfrm>
            <a:off x="5981700" y="1201900"/>
            <a:ext cx="2362200" cy="1685925"/>
          </a:xfrm>
          <a:prstGeom prst="rect">
            <a:avLst/>
          </a:prstGeom>
          <a:noFill/>
          <a:ln>
            <a:noFill/>
          </a:ln>
        </p:spPr>
      </p:pic>
      <p:pic>
        <p:nvPicPr>
          <p:cNvPr id="269" name="Google Shape;269;p34"/>
          <p:cNvPicPr preferRelativeResize="0"/>
          <p:nvPr/>
        </p:nvPicPr>
        <p:blipFill>
          <a:blip r:embed="rId4">
            <a:alphaModFix/>
          </a:blip>
          <a:stretch>
            <a:fillRect/>
          </a:stretch>
        </p:blipFill>
        <p:spPr>
          <a:xfrm>
            <a:off x="5810250" y="2973550"/>
            <a:ext cx="2705100" cy="189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p:nvPr/>
        </p:nvSpPr>
        <p:spPr>
          <a:xfrm>
            <a:off x="1541325" y="2846750"/>
            <a:ext cx="5943600" cy="128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Error over different part of data</a:t>
            </a:r>
            <a:endParaRPr sz="3000">
              <a:solidFill>
                <a:schemeClr val="accent6"/>
              </a:solidFill>
            </a:endParaRPr>
          </a:p>
        </p:txBody>
      </p:sp>
      <p:sp>
        <p:nvSpPr>
          <p:cNvPr id="276" name="Google Shape;276;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graphicFrame>
        <p:nvGraphicFramePr>
          <p:cNvPr id="277" name="Google Shape;277;p35"/>
          <p:cNvGraphicFramePr/>
          <p:nvPr/>
        </p:nvGraphicFramePr>
        <p:xfrm>
          <a:off x="1541325" y="2846775"/>
          <a:ext cx="3000000" cy="3000000"/>
        </p:xfrm>
        <a:graphic>
          <a:graphicData uri="http://schemas.openxmlformats.org/drawingml/2006/table">
            <a:tbl>
              <a:tblPr>
                <a:noFill/>
                <a:tableStyleId>{AB2B9127-B5E1-4648-BE54-8CBF27104663}</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100"/>
                    </a:p>
                  </a:txBody>
                  <a:tcPr marL="63500" marR="63500" marT="63500" marB="63500"/>
                </a:tc>
                <a:tc>
                  <a:txBody>
                    <a:bodyPr/>
                    <a:lstStyle/>
                    <a:p>
                      <a:pPr marL="0" lvl="0" indent="0" algn="l" rtl="0">
                        <a:spcBef>
                          <a:spcPts val="0"/>
                        </a:spcBef>
                        <a:spcAft>
                          <a:spcPts val="0"/>
                        </a:spcAft>
                        <a:buNone/>
                      </a:pPr>
                      <a:r>
                        <a:rPr lang="en" sz="1100"/>
                        <a:t>MSE</a:t>
                      </a:r>
                      <a:endParaRPr sz="1100"/>
                    </a:p>
                  </a:txBody>
                  <a:tcPr marL="63500" marR="63500" marT="63500" marB="63500"/>
                </a:tc>
                <a:tc>
                  <a:txBody>
                    <a:bodyPr/>
                    <a:lstStyle/>
                    <a:p>
                      <a:pPr marL="0" lvl="0" indent="0" algn="l" rtl="0">
                        <a:spcBef>
                          <a:spcPts val="0"/>
                        </a:spcBef>
                        <a:spcAft>
                          <a:spcPts val="0"/>
                        </a:spcAft>
                        <a:buNone/>
                      </a:pPr>
                      <a:r>
                        <a:rPr lang="en" sz="1100"/>
                        <a:t>MAE</a:t>
                      </a:r>
                      <a:endParaRPr sz="1100"/>
                    </a:p>
                  </a:txBody>
                  <a:tcPr marL="63500" marR="63500" marT="63500" marB="63500"/>
                </a:tc>
                <a:tc>
                  <a:txBody>
                    <a:bodyPr/>
                    <a:lstStyle/>
                    <a:p>
                      <a:pPr marL="0" lvl="0" indent="0" algn="l" rtl="0">
                        <a:spcBef>
                          <a:spcPts val="0"/>
                        </a:spcBef>
                        <a:spcAft>
                          <a:spcPts val="0"/>
                        </a:spcAft>
                        <a:buNone/>
                      </a:pPr>
                      <a:r>
                        <a:rPr lang="en" sz="1100"/>
                        <a:t>MAPE</a:t>
                      </a:r>
                      <a:endParaRPr sz="1100"/>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100"/>
                        <a:t>Seen data </a:t>
                      </a:r>
                      <a:endParaRPr sz="1100"/>
                    </a:p>
                  </a:txBody>
                  <a:tcPr marL="63500" marR="63500" marT="63500" marB="63500"/>
                </a:tc>
                <a:tc>
                  <a:txBody>
                    <a:bodyPr/>
                    <a:lstStyle/>
                    <a:p>
                      <a:pPr marL="0" lvl="0" indent="0" algn="l" rtl="0">
                        <a:lnSpc>
                          <a:spcPct val="115000"/>
                        </a:lnSpc>
                        <a:spcBef>
                          <a:spcPts val="0"/>
                        </a:spcBef>
                        <a:spcAft>
                          <a:spcPts val="0"/>
                        </a:spcAft>
                        <a:buNone/>
                      </a:pPr>
                      <a:r>
                        <a:rPr lang="en" sz="1100"/>
                        <a:t>563.79144</a:t>
                      </a:r>
                      <a:endParaRPr sz="1100"/>
                    </a:p>
                  </a:txBody>
                  <a:tcPr marL="63500" marR="63500" marT="63500" marB="63500"/>
                </a:tc>
                <a:tc>
                  <a:txBody>
                    <a:bodyPr/>
                    <a:lstStyle/>
                    <a:p>
                      <a:pPr marL="0" lvl="0" indent="0" algn="l" rtl="0">
                        <a:lnSpc>
                          <a:spcPct val="115000"/>
                        </a:lnSpc>
                        <a:spcBef>
                          <a:spcPts val="0"/>
                        </a:spcBef>
                        <a:spcAft>
                          <a:spcPts val="0"/>
                        </a:spcAft>
                        <a:buNone/>
                      </a:pPr>
                      <a:r>
                        <a:rPr lang="en" sz="1100"/>
                        <a:t>22.613684</a:t>
                      </a:r>
                      <a:endParaRPr sz="1100"/>
                    </a:p>
                  </a:txBody>
                  <a:tcPr marL="63500" marR="63500" marT="63500" marB="63500"/>
                </a:tc>
                <a:tc>
                  <a:txBody>
                    <a:bodyPr/>
                    <a:lstStyle/>
                    <a:p>
                      <a:pPr marL="0" lvl="0" indent="0" algn="l" rtl="0">
                        <a:lnSpc>
                          <a:spcPct val="115000"/>
                        </a:lnSpc>
                        <a:spcBef>
                          <a:spcPts val="0"/>
                        </a:spcBef>
                        <a:spcAft>
                          <a:spcPts val="0"/>
                        </a:spcAft>
                        <a:buNone/>
                      </a:pPr>
                      <a:r>
                        <a:rPr lang="en" sz="1100"/>
                        <a:t>97.4674</a:t>
                      </a:r>
                      <a:endParaRPr sz="110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100"/>
                        <a:t>Unseen data</a:t>
                      </a:r>
                      <a:endParaRPr sz="1100"/>
                    </a:p>
                  </a:txBody>
                  <a:tcPr marL="63500" marR="63500" marT="63500" marB="63500"/>
                </a:tc>
                <a:tc>
                  <a:txBody>
                    <a:bodyPr/>
                    <a:lstStyle/>
                    <a:p>
                      <a:pPr marL="0" lvl="0" indent="0" algn="l" rtl="0">
                        <a:lnSpc>
                          <a:spcPct val="115000"/>
                        </a:lnSpc>
                        <a:spcBef>
                          <a:spcPts val="0"/>
                        </a:spcBef>
                        <a:spcAft>
                          <a:spcPts val="0"/>
                        </a:spcAft>
                        <a:buNone/>
                      </a:pPr>
                      <a:r>
                        <a:rPr lang="en" sz="1100"/>
                        <a:t>2210.255</a:t>
                      </a:r>
                      <a:endParaRPr sz="1100"/>
                    </a:p>
                  </a:txBody>
                  <a:tcPr marL="63500" marR="63500" marT="63500" marB="63500"/>
                </a:tc>
                <a:tc>
                  <a:txBody>
                    <a:bodyPr/>
                    <a:lstStyle/>
                    <a:p>
                      <a:pPr marL="0" lvl="0" indent="0" algn="l" rtl="0">
                        <a:lnSpc>
                          <a:spcPct val="115000"/>
                        </a:lnSpc>
                        <a:spcBef>
                          <a:spcPts val="0"/>
                        </a:spcBef>
                        <a:spcAft>
                          <a:spcPts val="0"/>
                        </a:spcAft>
                        <a:buNone/>
                      </a:pPr>
                      <a:r>
                        <a:rPr lang="en" sz="1100"/>
                        <a:t>46.882046</a:t>
                      </a:r>
                      <a:endParaRPr sz="1100"/>
                    </a:p>
                  </a:txBody>
                  <a:tcPr marL="63500" marR="63500" marT="63500" marB="63500"/>
                </a:tc>
                <a:tc>
                  <a:txBody>
                    <a:bodyPr/>
                    <a:lstStyle/>
                    <a:p>
                      <a:pPr marL="0" lvl="0" indent="0" algn="l" rtl="0">
                        <a:lnSpc>
                          <a:spcPct val="115000"/>
                        </a:lnSpc>
                        <a:spcBef>
                          <a:spcPts val="0"/>
                        </a:spcBef>
                        <a:spcAft>
                          <a:spcPts val="0"/>
                        </a:spcAft>
                        <a:buNone/>
                      </a:pPr>
                      <a:r>
                        <a:rPr lang="en" sz="1100"/>
                        <a:t>98.04332</a:t>
                      </a:r>
                      <a:endParaRPr sz="110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100"/>
                        <a:t>Other stock</a:t>
                      </a:r>
                      <a:endParaRPr sz="1100"/>
                    </a:p>
                  </a:txBody>
                  <a:tcPr marL="63500" marR="63500" marT="63500" marB="63500"/>
                </a:tc>
                <a:tc>
                  <a:txBody>
                    <a:bodyPr/>
                    <a:lstStyle/>
                    <a:p>
                      <a:pPr marL="0" lvl="0" indent="0" algn="l" rtl="0">
                        <a:lnSpc>
                          <a:spcPct val="138000"/>
                        </a:lnSpc>
                        <a:spcBef>
                          <a:spcPts val="0"/>
                        </a:spcBef>
                        <a:spcAft>
                          <a:spcPts val="0"/>
                        </a:spcAft>
                        <a:buNone/>
                      </a:pPr>
                      <a:r>
                        <a:rPr lang="en" sz="1100"/>
                        <a:t>166421</a:t>
                      </a:r>
                      <a:endParaRPr sz="1100"/>
                    </a:p>
                  </a:txBody>
                  <a:tcPr marL="63500" marR="63500" marT="63500" marB="63500"/>
                </a:tc>
                <a:tc>
                  <a:txBody>
                    <a:bodyPr/>
                    <a:lstStyle/>
                    <a:p>
                      <a:pPr marL="0" lvl="0" indent="0" algn="l" rtl="0">
                        <a:lnSpc>
                          <a:spcPct val="138000"/>
                        </a:lnSpc>
                        <a:spcBef>
                          <a:spcPts val="0"/>
                        </a:spcBef>
                        <a:spcAft>
                          <a:spcPts val="0"/>
                        </a:spcAft>
                        <a:buNone/>
                      </a:pPr>
                      <a:r>
                        <a:rPr lang="en" sz="1100"/>
                        <a:t>407.6193</a:t>
                      </a:r>
                      <a:endParaRPr sz="1100"/>
                    </a:p>
                  </a:txBody>
                  <a:tcPr marL="63500" marR="63500" marT="63500" marB="63500"/>
                </a:tc>
                <a:tc>
                  <a:txBody>
                    <a:bodyPr/>
                    <a:lstStyle/>
                    <a:p>
                      <a:pPr marL="0" lvl="0" indent="0" algn="l" rtl="0">
                        <a:lnSpc>
                          <a:spcPct val="138000"/>
                        </a:lnSpc>
                        <a:spcBef>
                          <a:spcPts val="0"/>
                        </a:spcBef>
                        <a:spcAft>
                          <a:spcPts val="0"/>
                        </a:spcAft>
                        <a:buNone/>
                      </a:pPr>
                      <a:r>
                        <a:rPr lang="en" sz="1100"/>
                        <a:t>99.98</a:t>
                      </a:r>
                      <a:endParaRPr sz="110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LSTM</a:t>
            </a:r>
            <a:endParaRPr sz="3000">
              <a:solidFill>
                <a:schemeClr val="accent6"/>
              </a:solidFill>
            </a:endParaRPr>
          </a:p>
        </p:txBody>
      </p:sp>
      <p:sp>
        <p:nvSpPr>
          <p:cNvPr id="283" name="Google Shape;283;p3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84" name="Google Shape;284;p36"/>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chemeClr val="lt2"/>
              </a:buClr>
              <a:buSzPts val="2000"/>
              <a:buAutoNum type="arabicPeriod"/>
            </a:pPr>
            <a:r>
              <a:rPr lang="en" sz="2000">
                <a:solidFill>
                  <a:schemeClr val="lt2"/>
                </a:solidFill>
              </a:rPr>
              <a:t>Trained/test same stock</a:t>
            </a:r>
            <a:endParaRPr sz="20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Split dataset</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MSE 11.085469</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MAE 2.6834064</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MAPE 4.768626</a:t>
            </a:r>
            <a:endParaRPr sz="1600">
              <a:solidFill>
                <a:schemeClr val="lt2"/>
              </a:solidFill>
            </a:endParaRPr>
          </a:p>
          <a:p>
            <a:pPr marL="1828800" lvl="0" indent="0" algn="l" rtl="0">
              <a:lnSpc>
                <a:spcPct val="115000"/>
              </a:lnSpc>
              <a:spcBef>
                <a:spcPts val="1200"/>
              </a:spcBef>
              <a:spcAft>
                <a:spcPts val="0"/>
              </a:spcAft>
              <a:buNone/>
            </a:pPr>
            <a:endParaRPr sz="1600">
              <a:solidFill>
                <a:schemeClr val="lt2"/>
              </a:solidFill>
            </a:endParaRPr>
          </a:p>
          <a:p>
            <a:pPr marL="457200" lvl="0" indent="-355600" algn="l" rtl="0">
              <a:lnSpc>
                <a:spcPct val="115000"/>
              </a:lnSpc>
              <a:spcBef>
                <a:spcPts val="1200"/>
              </a:spcBef>
              <a:spcAft>
                <a:spcPts val="0"/>
              </a:spcAft>
              <a:buClr>
                <a:schemeClr val="lt2"/>
              </a:buClr>
              <a:buSzPts val="2000"/>
              <a:buAutoNum type="arabicPeriod"/>
            </a:pPr>
            <a:r>
              <a:rPr lang="en" sz="2000">
                <a:solidFill>
                  <a:schemeClr val="lt2"/>
                </a:solidFill>
              </a:rPr>
              <a:t>Test on unknown stock</a:t>
            </a:r>
            <a:endParaRPr sz="20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Test dataset GOOGL stock</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MSE 418.25244</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MAE 14.210677</a:t>
            </a:r>
            <a:endParaRPr sz="1600">
              <a:solidFill>
                <a:schemeClr val="lt2"/>
              </a:solidFill>
            </a:endParaRPr>
          </a:p>
          <a:p>
            <a:pPr marL="914400" lvl="0" indent="-330200" algn="l" rtl="0">
              <a:lnSpc>
                <a:spcPct val="115000"/>
              </a:lnSpc>
              <a:spcBef>
                <a:spcPts val="0"/>
              </a:spcBef>
              <a:spcAft>
                <a:spcPts val="0"/>
              </a:spcAft>
              <a:buClr>
                <a:schemeClr val="lt2"/>
              </a:buClr>
              <a:buSzPts val="1600"/>
              <a:buChar char="◦"/>
            </a:pPr>
            <a:r>
              <a:rPr lang="en" sz="1600">
                <a:solidFill>
                  <a:schemeClr val="lt2"/>
                </a:solidFill>
              </a:rPr>
              <a:t>MAPE 2.38179</a:t>
            </a:r>
            <a:endParaRPr sz="1600">
              <a:solidFill>
                <a:schemeClr val="lt2"/>
              </a:solidFill>
            </a:endParaRPr>
          </a:p>
        </p:txBody>
      </p:sp>
      <p:pic>
        <p:nvPicPr>
          <p:cNvPr id="285" name="Google Shape;285;p36"/>
          <p:cNvPicPr preferRelativeResize="0"/>
          <p:nvPr/>
        </p:nvPicPr>
        <p:blipFill>
          <a:blip r:embed="rId3">
            <a:alphaModFix/>
          </a:blip>
          <a:stretch>
            <a:fillRect/>
          </a:stretch>
        </p:blipFill>
        <p:spPr>
          <a:xfrm>
            <a:off x="5757775" y="1199175"/>
            <a:ext cx="2417550" cy="1553725"/>
          </a:xfrm>
          <a:prstGeom prst="rect">
            <a:avLst/>
          </a:prstGeom>
          <a:noFill/>
          <a:ln>
            <a:noFill/>
          </a:ln>
        </p:spPr>
      </p:pic>
      <p:pic>
        <p:nvPicPr>
          <p:cNvPr id="286" name="Google Shape;286;p36"/>
          <p:cNvPicPr preferRelativeResize="0"/>
          <p:nvPr/>
        </p:nvPicPr>
        <p:blipFill>
          <a:blip r:embed="rId4">
            <a:alphaModFix/>
          </a:blip>
          <a:stretch>
            <a:fillRect/>
          </a:stretch>
        </p:blipFill>
        <p:spPr>
          <a:xfrm>
            <a:off x="5757775" y="3163750"/>
            <a:ext cx="2417550" cy="152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RLSTM</a:t>
            </a:r>
            <a:endParaRPr sz="3000">
              <a:solidFill>
                <a:schemeClr val="accent6"/>
              </a:solidFill>
            </a:endParaRPr>
          </a:p>
        </p:txBody>
      </p:sp>
      <p:sp>
        <p:nvSpPr>
          <p:cNvPr id="292" name="Google Shape;292;p3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93" name="Google Shape;293;p37"/>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2000">
                <a:solidFill>
                  <a:schemeClr val="lt2"/>
                </a:solidFill>
              </a:rPr>
              <a:t>Window size comparison</a:t>
            </a:r>
            <a:endParaRPr sz="2000">
              <a:solidFill>
                <a:schemeClr val="lt2"/>
              </a:solidFill>
            </a:endParaRPr>
          </a:p>
        </p:txBody>
      </p:sp>
      <p:graphicFrame>
        <p:nvGraphicFramePr>
          <p:cNvPr id="294" name="Google Shape;294;p37"/>
          <p:cNvGraphicFramePr/>
          <p:nvPr/>
        </p:nvGraphicFramePr>
        <p:xfrm>
          <a:off x="1356025" y="2421075"/>
          <a:ext cx="3000000" cy="3000000"/>
        </p:xfrm>
        <a:graphic>
          <a:graphicData uri="http://schemas.openxmlformats.org/drawingml/2006/table">
            <a:tbl>
              <a:tblPr>
                <a:noFill/>
                <a:tableStyleId>{AB2B9127-B5E1-4648-BE54-8CBF27104663}</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100" b="1"/>
                        <a:t>Window Size</a:t>
                      </a:r>
                      <a:endParaRPr sz="1100" b="1"/>
                    </a:p>
                  </a:txBody>
                  <a:tcPr marL="63500" marR="63500" marT="63500" marB="63500">
                    <a:solidFill>
                      <a:schemeClr val="lt1"/>
                    </a:solidFill>
                  </a:tcPr>
                </a:tc>
                <a:tc>
                  <a:txBody>
                    <a:bodyPr/>
                    <a:lstStyle/>
                    <a:p>
                      <a:pPr marL="0" lvl="0" indent="0" algn="ctr" rtl="0">
                        <a:spcBef>
                          <a:spcPts val="0"/>
                        </a:spcBef>
                        <a:spcAft>
                          <a:spcPts val="0"/>
                        </a:spcAft>
                        <a:buNone/>
                      </a:pPr>
                      <a:r>
                        <a:rPr lang="en" sz="1100" b="1"/>
                        <a:t>MSE</a:t>
                      </a:r>
                      <a:endParaRPr sz="1100" b="1"/>
                    </a:p>
                  </a:txBody>
                  <a:tcPr marL="63500" marR="63500" marT="63500" marB="63500">
                    <a:solidFill>
                      <a:schemeClr val="lt1"/>
                    </a:solidFill>
                  </a:tcPr>
                </a:tc>
                <a:tc>
                  <a:txBody>
                    <a:bodyPr/>
                    <a:lstStyle/>
                    <a:p>
                      <a:pPr marL="0" lvl="0" indent="0" algn="ctr" rtl="0">
                        <a:spcBef>
                          <a:spcPts val="0"/>
                        </a:spcBef>
                        <a:spcAft>
                          <a:spcPts val="0"/>
                        </a:spcAft>
                        <a:buNone/>
                      </a:pPr>
                      <a:r>
                        <a:rPr lang="en" sz="1100" b="1"/>
                        <a:t>MAPE</a:t>
                      </a:r>
                      <a:endParaRPr sz="1100" b="1"/>
                    </a:p>
                  </a:txBody>
                  <a:tcPr marL="63500" marR="63500" marT="63500" marB="63500">
                    <a:solidFill>
                      <a:schemeClr val="lt1"/>
                    </a:solidFill>
                  </a:tcPr>
                </a:tc>
                <a:tc>
                  <a:txBody>
                    <a:bodyPr/>
                    <a:lstStyle/>
                    <a:p>
                      <a:pPr marL="0" lvl="0" indent="0" algn="ctr" rtl="0">
                        <a:spcBef>
                          <a:spcPts val="0"/>
                        </a:spcBef>
                        <a:spcAft>
                          <a:spcPts val="0"/>
                        </a:spcAft>
                        <a:buNone/>
                      </a:pPr>
                      <a:r>
                        <a:rPr lang="en" sz="1100" b="1"/>
                        <a:t>MAE</a:t>
                      </a:r>
                      <a:endParaRPr sz="1100" b="1"/>
                    </a:p>
                  </a:txBody>
                  <a:tcPr marL="63500" marR="63500" marT="63500" marB="63500">
                    <a:solidFill>
                      <a:schemeClr val="l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100"/>
                        <a:t>10</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761.22406</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2.7274594</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18.96417</a:t>
                      </a:r>
                      <a:endParaRPr sz="1100"/>
                    </a:p>
                  </a:txBody>
                  <a:tcPr marL="63500" marR="63500" marT="63500" marB="63500">
                    <a:solidFill>
                      <a:schemeClr val="lt1"/>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t>20</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881.86264</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3.047008</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21.158346</a:t>
                      </a:r>
                      <a:endParaRPr sz="1100"/>
                    </a:p>
                  </a:txBody>
                  <a:tcPr marL="63500" marR="63500" marT="63500" marB="63500">
                    <a:solidFill>
                      <a:schemeClr val="lt1"/>
                    </a:solidFill>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b="1"/>
                        <a:t>30</a:t>
                      </a:r>
                      <a:endParaRPr sz="1100" b="1"/>
                    </a:p>
                  </a:txBody>
                  <a:tcPr marL="63500" marR="63500" marT="63500" marB="63500">
                    <a:solidFill>
                      <a:schemeClr val="lt1"/>
                    </a:solidFill>
                  </a:tcPr>
                </a:tc>
                <a:tc>
                  <a:txBody>
                    <a:bodyPr/>
                    <a:lstStyle/>
                    <a:p>
                      <a:pPr marL="0" lvl="0" indent="0" algn="ctr" rtl="0">
                        <a:spcBef>
                          <a:spcPts val="0"/>
                        </a:spcBef>
                        <a:spcAft>
                          <a:spcPts val="0"/>
                        </a:spcAft>
                        <a:buNone/>
                      </a:pPr>
                      <a:r>
                        <a:rPr lang="en" sz="1100" b="1"/>
                        <a:t>686.7477</a:t>
                      </a:r>
                      <a:endParaRPr sz="1100" b="1"/>
                    </a:p>
                  </a:txBody>
                  <a:tcPr marL="63500" marR="63500" marT="63500" marB="63500">
                    <a:solidFill>
                      <a:schemeClr val="lt1"/>
                    </a:solidFill>
                  </a:tcPr>
                </a:tc>
                <a:tc>
                  <a:txBody>
                    <a:bodyPr/>
                    <a:lstStyle/>
                    <a:p>
                      <a:pPr marL="0" lvl="0" indent="0" algn="ctr" rtl="0">
                        <a:spcBef>
                          <a:spcPts val="0"/>
                        </a:spcBef>
                        <a:spcAft>
                          <a:spcPts val="0"/>
                        </a:spcAft>
                        <a:buNone/>
                      </a:pPr>
                      <a:r>
                        <a:rPr lang="en" sz="1100" b="1"/>
                        <a:t>2.5506752</a:t>
                      </a:r>
                      <a:endParaRPr sz="1100" b="1"/>
                    </a:p>
                  </a:txBody>
                  <a:tcPr marL="63500" marR="63500" marT="63500" marB="63500">
                    <a:solidFill>
                      <a:schemeClr val="lt1"/>
                    </a:solidFill>
                  </a:tcPr>
                </a:tc>
                <a:tc>
                  <a:txBody>
                    <a:bodyPr/>
                    <a:lstStyle/>
                    <a:p>
                      <a:pPr marL="0" lvl="0" indent="0" algn="ctr" rtl="0">
                        <a:spcBef>
                          <a:spcPts val="0"/>
                        </a:spcBef>
                        <a:spcAft>
                          <a:spcPts val="0"/>
                        </a:spcAft>
                        <a:buNone/>
                      </a:pPr>
                      <a:r>
                        <a:rPr lang="en" sz="1100" b="1"/>
                        <a:t>18.234316</a:t>
                      </a:r>
                      <a:endParaRPr sz="1100" b="1"/>
                    </a:p>
                  </a:txBody>
                  <a:tcPr marL="63500" marR="63500" marT="63500" marB="63500">
                    <a:solidFill>
                      <a:schemeClr val="lt1"/>
                    </a:solidFill>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100"/>
                        <a:t>50</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846.5944</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2.8268263</a:t>
                      </a:r>
                      <a:endParaRPr sz="1100"/>
                    </a:p>
                  </a:txBody>
                  <a:tcPr marL="63500" marR="63500" marT="63500" marB="63500">
                    <a:solidFill>
                      <a:schemeClr val="lt1"/>
                    </a:solidFill>
                  </a:tcPr>
                </a:tc>
                <a:tc>
                  <a:txBody>
                    <a:bodyPr/>
                    <a:lstStyle/>
                    <a:p>
                      <a:pPr marL="0" lvl="0" indent="0" algn="ctr" rtl="0">
                        <a:spcBef>
                          <a:spcPts val="0"/>
                        </a:spcBef>
                        <a:spcAft>
                          <a:spcPts val="0"/>
                        </a:spcAft>
                        <a:buNone/>
                      </a:pPr>
                      <a:r>
                        <a:rPr lang="en" sz="1100"/>
                        <a:t>21.102041</a:t>
                      </a:r>
                      <a:endParaRPr sz="1100"/>
                    </a:p>
                  </a:txBody>
                  <a:tcPr marL="63500" marR="63500" marT="63500" marB="63500">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300" name="Google Shape;300;p38"/>
          <p:cNvSpPr txBox="1">
            <a:spLocks noGrp="1"/>
          </p:cNvSpPr>
          <p:nvPr>
            <p:ph type="body" idx="1"/>
          </p:nvPr>
        </p:nvSpPr>
        <p:spPr>
          <a:xfrm>
            <a:off x="1108375" y="2637775"/>
            <a:ext cx="4584000" cy="23292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2000">
                <a:solidFill>
                  <a:schemeClr val="lt2"/>
                </a:solidFill>
              </a:rPr>
              <a:t>Unseen data (GOOGL)</a:t>
            </a:r>
            <a:endParaRPr sz="2000">
              <a:solidFill>
                <a:schemeClr val="lt2"/>
              </a:solidFill>
            </a:endParaRPr>
          </a:p>
        </p:txBody>
      </p:sp>
      <p:pic>
        <p:nvPicPr>
          <p:cNvPr id="301" name="Google Shape;301;p38"/>
          <p:cNvPicPr preferRelativeResize="0"/>
          <p:nvPr/>
        </p:nvPicPr>
        <p:blipFill rotWithShape="1">
          <a:blip r:embed="rId3">
            <a:alphaModFix/>
          </a:blip>
          <a:srcRect r="21321"/>
          <a:stretch/>
        </p:blipFill>
        <p:spPr>
          <a:xfrm>
            <a:off x="5650851" y="2637775"/>
            <a:ext cx="3276674" cy="2329200"/>
          </a:xfrm>
          <a:prstGeom prst="rect">
            <a:avLst/>
          </a:prstGeom>
          <a:noFill/>
          <a:ln>
            <a:noFill/>
          </a:ln>
        </p:spPr>
      </p:pic>
      <p:pic>
        <p:nvPicPr>
          <p:cNvPr id="302" name="Google Shape;302;p38"/>
          <p:cNvPicPr preferRelativeResize="0"/>
          <p:nvPr/>
        </p:nvPicPr>
        <p:blipFill>
          <a:blip r:embed="rId4">
            <a:alphaModFix/>
          </a:blip>
          <a:stretch>
            <a:fillRect/>
          </a:stretch>
        </p:blipFill>
        <p:spPr>
          <a:xfrm>
            <a:off x="5692450" y="443325"/>
            <a:ext cx="3193474" cy="2037800"/>
          </a:xfrm>
          <a:prstGeom prst="rect">
            <a:avLst/>
          </a:prstGeom>
          <a:noFill/>
          <a:ln>
            <a:noFill/>
          </a:ln>
        </p:spPr>
      </p:pic>
      <p:sp>
        <p:nvSpPr>
          <p:cNvPr id="303" name="Google Shape;303;p38"/>
          <p:cNvSpPr txBox="1">
            <a:spLocks noGrp="1"/>
          </p:cNvSpPr>
          <p:nvPr>
            <p:ph type="body" idx="1"/>
          </p:nvPr>
        </p:nvSpPr>
        <p:spPr>
          <a:xfrm>
            <a:off x="1191525" y="308575"/>
            <a:ext cx="2952600" cy="23292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2000">
                <a:solidFill>
                  <a:schemeClr val="lt2"/>
                </a:solidFill>
              </a:rPr>
              <a:t>Seen data (AAL)</a:t>
            </a:r>
            <a:endParaRPr sz="2000">
              <a:solidFill>
                <a:schemeClr val="l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Results</a:t>
            </a:r>
            <a:endParaRPr sz="6000"/>
          </a:p>
        </p:txBody>
      </p:sp>
      <p:grpSp>
        <p:nvGrpSpPr>
          <p:cNvPr id="310" name="Google Shape;310;p39"/>
          <p:cNvGrpSpPr/>
          <p:nvPr/>
        </p:nvGrpSpPr>
        <p:grpSpPr>
          <a:xfrm>
            <a:off x="454014" y="2078188"/>
            <a:ext cx="982958" cy="987178"/>
            <a:chOff x="2594050" y="1631825"/>
            <a:chExt cx="439625" cy="439625"/>
          </a:xfrm>
        </p:grpSpPr>
        <p:sp>
          <p:nvSpPr>
            <p:cNvPr id="311" name="Google Shape;311;p3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321" name="Google Shape;321;p40"/>
          <p:cNvSpPr txBox="1">
            <a:spLocks noGrp="1"/>
          </p:cNvSpPr>
          <p:nvPr>
            <p:ph type="body" idx="1"/>
          </p:nvPr>
        </p:nvSpPr>
        <p:spPr>
          <a:xfrm>
            <a:off x="1191525" y="917125"/>
            <a:ext cx="7393500" cy="3835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chemeClr val="lt2"/>
              </a:buClr>
              <a:buSzPts val="2000"/>
              <a:buChar char="-"/>
            </a:pPr>
            <a:r>
              <a:rPr lang="en" sz="2000">
                <a:solidFill>
                  <a:schemeClr val="lt2"/>
                </a:solidFill>
              </a:rPr>
              <a:t>All three models managed to predict the general trends</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All three models tend to slightly mispredict the exact value for the next day due to their difficulty to identify the change in the trend. </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This is an indication that neural networks cannot accurately predict the price of a stock just by looking at its previous prices.</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Worst model is the simple NN.</a:t>
            </a:r>
            <a:endParaRPr sz="2000">
              <a:solidFill>
                <a:schemeClr val="lt2"/>
              </a:solidFill>
            </a:endParaRPr>
          </a:p>
          <a:p>
            <a:pPr marL="457200" lvl="0" indent="-355600" algn="l" rtl="0">
              <a:lnSpc>
                <a:spcPct val="115000"/>
              </a:lnSpc>
              <a:spcBef>
                <a:spcPts val="0"/>
              </a:spcBef>
              <a:spcAft>
                <a:spcPts val="0"/>
              </a:spcAft>
              <a:buClr>
                <a:schemeClr val="lt2"/>
              </a:buClr>
              <a:buSzPts val="2000"/>
              <a:buChar char="-"/>
            </a:pPr>
            <a:r>
              <a:rPr lang="en" sz="2000">
                <a:solidFill>
                  <a:schemeClr val="lt2"/>
                </a:solidFill>
              </a:rPr>
              <a:t>LSTM performed similar to RLSTM</a:t>
            </a:r>
            <a:endParaRPr sz="2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Introduction</a:t>
            </a:r>
            <a:endParaRPr sz="6000"/>
          </a:p>
        </p:txBody>
      </p:sp>
      <p:sp>
        <p:nvSpPr>
          <p:cNvPr id="89" name="Google Shape;89;p14"/>
          <p:cNvSpPr txBox="1">
            <a:spLocks noGrp="1"/>
          </p:cNvSpPr>
          <p:nvPr>
            <p:ph type="subTitle" idx="4294967295"/>
          </p:nvPr>
        </p:nvSpPr>
        <p:spPr>
          <a:xfrm>
            <a:off x="2430050" y="2922262"/>
            <a:ext cx="6028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p:txBody>
      </p:sp>
      <p:grpSp>
        <p:nvGrpSpPr>
          <p:cNvPr id="90" name="Google Shape;90;p14"/>
          <p:cNvGrpSpPr/>
          <p:nvPr/>
        </p:nvGrpSpPr>
        <p:grpSpPr>
          <a:xfrm>
            <a:off x="454014" y="2078188"/>
            <a:ext cx="982958" cy="987178"/>
            <a:chOff x="2594050" y="1631825"/>
            <a:chExt cx="439625" cy="439625"/>
          </a:xfrm>
        </p:grpSpPr>
        <p:sp>
          <p:nvSpPr>
            <p:cNvPr id="91" name="Google Shape;91;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Future work</a:t>
            </a:r>
            <a:endParaRPr sz="6000"/>
          </a:p>
        </p:txBody>
      </p:sp>
      <p:grpSp>
        <p:nvGrpSpPr>
          <p:cNvPr id="328" name="Google Shape;328;p41"/>
          <p:cNvGrpSpPr/>
          <p:nvPr/>
        </p:nvGrpSpPr>
        <p:grpSpPr>
          <a:xfrm>
            <a:off x="454014" y="2078188"/>
            <a:ext cx="982958" cy="987178"/>
            <a:chOff x="2594050" y="1631825"/>
            <a:chExt cx="439625" cy="439625"/>
          </a:xfrm>
        </p:grpSpPr>
        <p:sp>
          <p:nvSpPr>
            <p:cNvPr id="329" name="Google Shape;329;p4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4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339" name="Google Shape;339;p42"/>
          <p:cNvSpPr txBox="1">
            <a:spLocks noGrp="1"/>
          </p:cNvSpPr>
          <p:nvPr>
            <p:ph type="body" idx="1"/>
          </p:nvPr>
        </p:nvSpPr>
        <p:spPr>
          <a:xfrm>
            <a:off x="1191525" y="917125"/>
            <a:ext cx="7393500" cy="38352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2000">
                <a:solidFill>
                  <a:schemeClr val="lt2"/>
                </a:solidFill>
              </a:rPr>
              <a:t>The stock price prediction is a way more complex task than just predicting the next value of a time series. An interesting approach would be to provide more data about the market and include sentiment analysis on articles and tweets. Stocks are highly correlated with each other and belong go different sectors, this could be also provided as input to the model alongside some correlation between similar stocks.</a:t>
            </a:r>
            <a:endParaRPr sz="2000">
              <a:solidFill>
                <a:schemeClr val="l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3"/>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Thanks!</a:t>
            </a:r>
            <a:endParaRPr sz="2200" b="1">
              <a:solidFill>
                <a:schemeClr val="dk1"/>
              </a:solidFill>
            </a:endParaRPr>
          </a:p>
        </p:txBody>
      </p:sp>
      <p:sp>
        <p:nvSpPr>
          <p:cNvPr id="345" name="Google Shape;345;p43"/>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46" name="Google Shape;346;p4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Stocks 101</a:t>
            </a:r>
            <a:endParaRPr sz="3000">
              <a:solidFill>
                <a:schemeClr val="accent6"/>
              </a:solidFill>
            </a:endParaRPr>
          </a:p>
        </p:txBody>
      </p:sp>
      <p:sp>
        <p:nvSpPr>
          <p:cNvPr id="101" name="Google Shape;101;p15"/>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SzPts val="2000"/>
              <a:buChar char="-"/>
            </a:pPr>
            <a:r>
              <a:rPr lang="en" sz="2000"/>
              <a:t>The closing price is the last price at which a security traded during the regular trading day</a:t>
            </a:r>
            <a:endParaRPr sz="2000"/>
          </a:p>
          <a:p>
            <a:pPr marL="457200" lvl="0" indent="-355600" algn="l" rtl="0">
              <a:lnSpc>
                <a:spcPct val="115000"/>
              </a:lnSpc>
              <a:spcBef>
                <a:spcPts val="0"/>
              </a:spcBef>
              <a:spcAft>
                <a:spcPts val="0"/>
              </a:spcAft>
              <a:buSzPts val="2000"/>
              <a:buChar char="-"/>
            </a:pPr>
            <a:r>
              <a:rPr lang="en" sz="2000"/>
              <a:t>It’s used as reference when looking past prices of a stock</a:t>
            </a:r>
            <a:endParaRPr sz="2000"/>
          </a:p>
          <a:p>
            <a:pPr marL="457200" lvl="0" indent="-355600" algn="l" rtl="0">
              <a:lnSpc>
                <a:spcPct val="115000"/>
              </a:lnSpc>
              <a:spcBef>
                <a:spcPts val="0"/>
              </a:spcBef>
              <a:spcAft>
                <a:spcPts val="0"/>
              </a:spcAft>
              <a:buSzPts val="2000"/>
              <a:buChar char="-"/>
            </a:pPr>
            <a:r>
              <a:rPr lang="en" sz="2000"/>
              <a:t>Stock price depends on several things</a:t>
            </a:r>
            <a:endParaRPr sz="2000"/>
          </a:p>
          <a:p>
            <a:pPr marL="914400" lvl="1" indent="-355600" algn="l" rtl="0">
              <a:lnSpc>
                <a:spcPct val="115000"/>
              </a:lnSpc>
              <a:spcBef>
                <a:spcPts val="0"/>
              </a:spcBef>
              <a:spcAft>
                <a:spcPts val="0"/>
              </a:spcAft>
              <a:buSzPts val="2000"/>
              <a:buChar char="-"/>
            </a:pPr>
            <a:r>
              <a:rPr lang="en" sz="2000"/>
              <a:t>Enterprise</a:t>
            </a:r>
            <a:endParaRPr sz="2000"/>
          </a:p>
          <a:p>
            <a:pPr marL="914400" lvl="1" indent="-355600" algn="l" rtl="0">
              <a:lnSpc>
                <a:spcPct val="115000"/>
              </a:lnSpc>
              <a:spcBef>
                <a:spcPts val="0"/>
              </a:spcBef>
              <a:spcAft>
                <a:spcPts val="0"/>
              </a:spcAft>
              <a:buSzPts val="2000"/>
              <a:buChar char="-"/>
            </a:pPr>
            <a:r>
              <a:rPr lang="en" sz="2000"/>
              <a:t>News</a:t>
            </a:r>
            <a:endParaRPr sz="2000"/>
          </a:p>
          <a:p>
            <a:pPr marL="914400" lvl="1" indent="-355600" algn="l" rtl="0">
              <a:lnSpc>
                <a:spcPct val="115000"/>
              </a:lnSpc>
              <a:spcBef>
                <a:spcPts val="0"/>
              </a:spcBef>
              <a:spcAft>
                <a:spcPts val="0"/>
              </a:spcAft>
              <a:buSzPts val="2000"/>
              <a:buChar char="-"/>
            </a:pPr>
            <a:r>
              <a:rPr lang="en" sz="2000"/>
              <a:t>Tweets</a:t>
            </a:r>
            <a:endParaRPr sz="2000"/>
          </a:p>
          <a:p>
            <a:pPr marL="914400" lvl="1" indent="-355600" algn="l" rtl="0">
              <a:lnSpc>
                <a:spcPct val="115000"/>
              </a:lnSpc>
              <a:spcBef>
                <a:spcPts val="0"/>
              </a:spcBef>
              <a:spcAft>
                <a:spcPts val="0"/>
              </a:spcAft>
              <a:buSzPts val="2000"/>
              <a:buChar char="-"/>
            </a:pPr>
            <a:r>
              <a:rPr lang="en" sz="2000"/>
              <a:t>Company decisions </a:t>
            </a:r>
            <a:endParaRPr sz="2000"/>
          </a:p>
        </p:txBody>
      </p:sp>
      <p:sp>
        <p:nvSpPr>
          <p:cNvPr id="102" name="Google Shape;102;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10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1000"/>
                                        <p:tgtEl>
                                          <p:spTgt spid="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xEl>
                                              <p:pRg st="3" end="3"/>
                                            </p:txEl>
                                          </p:spTgt>
                                        </p:tgtEl>
                                        <p:attrNameLst>
                                          <p:attrName>style.visibility</p:attrName>
                                        </p:attrNameLst>
                                      </p:cBhvr>
                                      <p:to>
                                        <p:strVal val="visible"/>
                                      </p:to>
                                    </p:set>
                                    <p:animEffect transition="in" filter="fade">
                                      <p:cBhvr>
                                        <p:cTn id="22" dur="1000"/>
                                        <p:tgtEl>
                                          <p:spTgt spid="1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xEl>
                                              <p:pRg st="4" end="4"/>
                                            </p:txEl>
                                          </p:spTgt>
                                        </p:tgtEl>
                                        <p:attrNameLst>
                                          <p:attrName>style.visibility</p:attrName>
                                        </p:attrNameLst>
                                      </p:cBhvr>
                                      <p:to>
                                        <p:strVal val="visible"/>
                                      </p:to>
                                    </p:set>
                                    <p:animEffect transition="in" filter="fade">
                                      <p:cBhvr>
                                        <p:cTn id="27" dur="1000"/>
                                        <p:tgtEl>
                                          <p:spTgt spid="1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5" end="5"/>
                                            </p:txEl>
                                          </p:spTgt>
                                        </p:tgtEl>
                                        <p:attrNameLst>
                                          <p:attrName>style.visibility</p:attrName>
                                        </p:attrNameLst>
                                      </p:cBhvr>
                                      <p:to>
                                        <p:strVal val="visible"/>
                                      </p:to>
                                    </p:set>
                                    <p:animEffect transition="in" filter="fade">
                                      <p:cBhvr>
                                        <p:cTn id="32" dur="1000"/>
                                        <p:tgtEl>
                                          <p:spTgt spid="1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1">
                                            <p:txEl>
                                              <p:pRg st="6" end="6"/>
                                            </p:txEl>
                                          </p:spTgt>
                                        </p:tgtEl>
                                        <p:attrNameLst>
                                          <p:attrName>style.visibility</p:attrName>
                                        </p:attrNameLst>
                                      </p:cBhvr>
                                      <p:to>
                                        <p:strVal val="visible"/>
                                      </p:to>
                                    </p:set>
                                    <p:animEffect transition="in" filter="fade">
                                      <p:cBhvr>
                                        <p:cTn id="37" dur="1000"/>
                                        <p:tgtEl>
                                          <p:spTgt spid="10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1"/>
                                        </p:tgtEl>
                                        <p:attrNameLst>
                                          <p:attrName>style.visibility</p:attrName>
                                        </p:attrNameLst>
                                      </p:cBhvr>
                                      <p:to>
                                        <p:strVal val="visible"/>
                                      </p:to>
                                    </p:set>
                                    <p:animEffect transition="in" filter="fade">
                                      <p:cBhvr>
                                        <p:cTn id="42"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8" name="Google Shape;108;p16"/>
          <p:cNvSpPr/>
          <p:nvPr/>
        </p:nvSpPr>
        <p:spPr>
          <a:xfrm>
            <a:off x="1489375" y="1086800"/>
            <a:ext cx="6026700" cy="385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6"/>
          <p:cNvPicPr preferRelativeResize="0"/>
          <p:nvPr/>
        </p:nvPicPr>
        <p:blipFill>
          <a:blip r:embed="rId3">
            <a:alphaModFix/>
          </a:blip>
          <a:stretch>
            <a:fillRect/>
          </a:stretch>
        </p:blipFill>
        <p:spPr>
          <a:xfrm>
            <a:off x="1917410" y="1278950"/>
            <a:ext cx="5119490" cy="3725700"/>
          </a:xfrm>
          <a:prstGeom prst="rect">
            <a:avLst/>
          </a:prstGeom>
          <a:noFill/>
          <a:ln>
            <a:noFill/>
          </a:ln>
        </p:spPr>
      </p:pic>
      <p:sp>
        <p:nvSpPr>
          <p:cNvPr id="110" name="Google Shape;110;p16"/>
          <p:cNvSpPr txBox="1"/>
          <p:nvPr/>
        </p:nvSpPr>
        <p:spPr>
          <a:xfrm>
            <a:off x="1983400" y="368050"/>
            <a:ext cx="498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lt1"/>
                </a:solidFill>
                <a:latin typeface="Quicksand"/>
                <a:ea typeface="Quicksand"/>
                <a:cs typeface="Quicksand"/>
                <a:sym typeface="Quicksand"/>
              </a:rPr>
              <a:t>Example closing price of the stock</a:t>
            </a:r>
            <a:endParaRPr sz="1800">
              <a:solidFill>
                <a:schemeClr val="lt1"/>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Task definition</a:t>
            </a:r>
            <a:endParaRPr sz="3000">
              <a:solidFill>
                <a:schemeClr val="accent6"/>
              </a:solidFill>
            </a:endParaRPr>
          </a:p>
        </p:txBody>
      </p:sp>
      <p:sp>
        <p:nvSpPr>
          <p:cNvPr id="116" name="Google Shape;116;p17"/>
          <p:cNvSpPr txBox="1">
            <a:spLocks noGrp="1"/>
          </p:cNvSpPr>
          <p:nvPr>
            <p:ph type="body" idx="1"/>
          </p:nvPr>
        </p:nvSpPr>
        <p:spPr>
          <a:xfrm>
            <a:off x="1165500" y="969825"/>
            <a:ext cx="7661700" cy="391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SzPts val="2000"/>
              <a:buChar char="-"/>
            </a:pPr>
            <a:r>
              <a:rPr lang="en" sz="2000"/>
              <a:t>Given the closing price of previous N days, predict the closing price of N+1 day.</a:t>
            </a:r>
            <a:endParaRPr sz="2000"/>
          </a:p>
          <a:p>
            <a:pPr marL="0" lvl="0" indent="0" algn="l" rtl="0">
              <a:lnSpc>
                <a:spcPct val="115000"/>
              </a:lnSpc>
              <a:spcBef>
                <a:spcPts val="1200"/>
              </a:spcBef>
              <a:spcAft>
                <a:spcPts val="0"/>
              </a:spcAft>
              <a:buNone/>
            </a:pPr>
            <a:endParaRPr sz="2000"/>
          </a:p>
          <a:p>
            <a:pPr marL="0" lvl="0" indent="0" algn="l" rtl="0">
              <a:lnSpc>
                <a:spcPct val="115000"/>
              </a:lnSpc>
              <a:spcBef>
                <a:spcPts val="1200"/>
              </a:spcBef>
              <a:spcAft>
                <a:spcPts val="0"/>
              </a:spcAft>
              <a:buNone/>
            </a:pPr>
            <a:endParaRPr sz="2000"/>
          </a:p>
          <a:p>
            <a:pPr marL="457200" lvl="0" indent="-355600" algn="l" rtl="0">
              <a:lnSpc>
                <a:spcPct val="115000"/>
              </a:lnSpc>
              <a:spcBef>
                <a:spcPts val="1200"/>
              </a:spcBef>
              <a:spcAft>
                <a:spcPts val="0"/>
              </a:spcAft>
              <a:buSzPts val="2000"/>
              <a:buChar char="-"/>
            </a:pPr>
            <a:r>
              <a:rPr lang="en" sz="2000">
                <a:solidFill>
                  <a:schemeClr val="lt2"/>
                </a:solidFill>
              </a:rPr>
              <a:t>The goal of the project is to train, test and compare 3 different models</a:t>
            </a:r>
            <a:endParaRPr sz="2000"/>
          </a:p>
        </p:txBody>
      </p:sp>
      <p:sp>
        <p:nvSpPr>
          <p:cNvPr id="117" name="Google Shape;117;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10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1000"/>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1000"/>
                                        <p:tgtEl>
                                          <p:spTgt spid="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Is this possible?</a:t>
            </a:r>
            <a:endParaRPr sz="3000">
              <a:solidFill>
                <a:schemeClr val="accent6"/>
              </a:solidFill>
            </a:endParaRPr>
          </a:p>
        </p:txBody>
      </p:sp>
      <p:sp>
        <p:nvSpPr>
          <p:cNvPr id="123" name="Google Shape;123;p18"/>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t>Most of papers/articles concludes that predicting stock price using just previous prices performs poorly on unseen data</a:t>
            </a:r>
            <a:endParaRPr sz="2000"/>
          </a:p>
        </p:txBody>
      </p:sp>
      <p:sp>
        <p:nvSpPr>
          <p:cNvPr id="124" name="Google Shape;124;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10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Dataset</a:t>
            </a:r>
            <a:endParaRPr sz="6000"/>
          </a:p>
        </p:txBody>
      </p:sp>
      <p:sp>
        <p:nvSpPr>
          <p:cNvPr id="131" name="Google Shape;131;p19"/>
          <p:cNvSpPr txBox="1">
            <a:spLocks noGrp="1"/>
          </p:cNvSpPr>
          <p:nvPr>
            <p:ph type="subTitle" idx="4294967295"/>
          </p:nvPr>
        </p:nvSpPr>
        <p:spPr>
          <a:xfrm>
            <a:off x="2430050" y="2922262"/>
            <a:ext cx="6028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p:txBody>
      </p:sp>
      <p:grpSp>
        <p:nvGrpSpPr>
          <p:cNvPr id="132" name="Google Shape;132;p19"/>
          <p:cNvGrpSpPr/>
          <p:nvPr/>
        </p:nvGrpSpPr>
        <p:grpSpPr>
          <a:xfrm>
            <a:off x="454014" y="2078188"/>
            <a:ext cx="982958" cy="987178"/>
            <a:chOff x="2594050" y="1631825"/>
            <a:chExt cx="439625" cy="439625"/>
          </a:xfrm>
        </p:grpSpPr>
        <p:sp>
          <p:nvSpPr>
            <p:cNvPr id="133" name="Google Shape;133;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143000" y="261525"/>
            <a:ext cx="68580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6"/>
                </a:solidFill>
              </a:rPr>
              <a:t>Dataset</a:t>
            </a:r>
            <a:endParaRPr sz="3000">
              <a:solidFill>
                <a:schemeClr val="accent6"/>
              </a:solidFill>
            </a:endParaRPr>
          </a:p>
        </p:txBody>
      </p:sp>
      <p:sp>
        <p:nvSpPr>
          <p:cNvPr id="143" name="Google Shape;143;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4" name="Google Shape;144;p20"/>
          <p:cNvSpPr txBox="1">
            <a:spLocks noGrp="1"/>
          </p:cNvSpPr>
          <p:nvPr>
            <p:ph type="body" idx="1"/>
          </p:nvPr>
        </p:nvSpPr>
        <p:spPr>
          <a:xfrm>
            <a:off x="1165500" y="893625"/>
            <a:ext cx="7661700" cy="3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t>Our dataset consists of S&amp;P 500 stocks.</a:t>
            </a:r>
            <a:endParaRPr sz="2000"/>
          </a:p>
          <a:p>
            <a:pPr marL="457200" lvl="0" indent="-355600" algn="l" rtl="0">
              <a:lnSpc>
                <a:spcPct val="115000"/>
              </a:lnSpc>
              <a:spcBef>
                <a:spcPts val="1200"/>
              </a:spcBef>
              <a:spcAft>
                <a:spcPts val="0"/>
              </a:spcAft>
              <a:buSzPts val="2000"/>
              <a:buChar char="-"/>
            </a:pPr>
            <a:r>
              <a:rPr lang="en" sz="2000"/>
              <a:t>505 stocks during</a:t>
            </a:r>
            <a:endParaRPr sz="2000"/>
          </a:p>
          <a:p>
            <a:pPr marL="457200" lvl="0" indent="-355600" algn="l" rtl="0">
              <a:lnSpc>
                <a:spcPct val="115000"/>
              </a:lnSpc>
              <a:spcBef>
                <a:spcPts val="0"/>
              </a:spcBef>
              <a:spcAft>
                <a:spcPts val="0"/>
              </a:spcAft>
              <a:buSzPts val="2000"/>
              <a:buChar char="-"/>
            </a:pPr>
            <a:r>
              <a:rPr lang="en" sz="2000"/>
              <a:t>Contains closing price between 2013-2018</a:t>
            </a:r>
            <a:endParaRPr sz="2000"/>
          </a:p>
          <a:p>
            <a:pPr marL="457200" lvl="0" indent="-355600" algn="l" rtl="0">
              <a:lnSpc>
                <a:spcPct val="115000"/>
              </a:lnSpc>
              <a:spcBef>
                <a:spcPts val="0"/>
              </a:spcBef>
              <a:spcAft>
                <a:spcPts val="0"/>
              </a:spcAft>
              <a:buSzPts val="2000"/>
              <a:buChar char="-"/>
            </a:pPr>
            <a:r>
              <a:rPr lang="en" sz="2000"/>
              <a:t>Unused columns (Name, open price, close price, highest price, lowest price, date and volume)</a:t>
            </a:r>
            <a:endParaRPr sz="2000"/>
          </a:p>
          <a:p>
            <a:pPr marL="0" lvl="0" indent="0" algn="l" rtl="0">
              <a:lnSpc>
                <a:spcPct val="115000"/>
              </a:lnSpc>
              <a:spcBef>
                <a:spcPts val="1200"/>
              </a:spcBef>
              <a:spcAft>
                <a:spcPts val="0"/>
              </a:spcAft>
              <a:buNone/>
            </a:pPr>
            <a:endParaRPr sz="2000"/>
          </a:p>
          <a:p>
            <a:pPr marL="0" lvl="0" indent="0" algn="l" rtl="0">
              <a:lnSpc>
                <a:spcPct val="115000"/>
              </a:lnSpc>
              <a:spcBef>
                <a:spcPts val="1200"/>
              </a:spcBef>
              <a:spcAft>
                <a:spcPts val="0"/>
              </a:spcAft>
              <a:buNone/>
            </a:pPr>
            <a:endParaRPr sz="2000"/>
          </a:p>
        </p:txBody>
      </p:sp>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788</Words>
  <Application>Microsoft Office PowerPoint</Application>
  <PresentationFormat>On-screen Show (16:9)</PresentationFormat>
  <Paragraphs>180</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Quicksand</vt:lpstr>
      <vt:lpstr>Arial</vt:lpstr>
      <vt:lpstr>Eleanor template</vt:lpstr>
      <vt:lpstr>Deep neural networks Stock price prediction</vt:lpstr>
      <vt:lpstr>Contents</vt:lpstr>
      <vt:lpstr>Introduction</vt:lpstr>
      <vt:lpstr>Stocks 101</vt:lpstr>
      <vt:lpstr>PowerPoint Presentation</vt:lpstr>
      <vt:lpstr>Task definition</vt:lpstr>
      <vt:lpstr>Is this possible?</vt:lpstr>
      <vt:lpstr>Dataset</vt:lpstr>
      <vt:lpstr>Dataset</vt:lpstr>
      <vt:lpstr>Dataset facts</vt:lpstr>
      <vt:lpstr>Data Pre-processing</vt:lpstr>
      <vt:lpstr>Preprocessing</vt:lpstr>
      <vt:lpstr>Price normalization</vt:lpstr>
      <vt:lpstr>Data slicing</vt:lpstr>
      <vt:lpstr>Models</vt:lpstr>
      <vt:lpstr>Models</vt:lpstr>
      <vt:lpstr>Fit-forward neural network</vt:lpstr>
      <vt:lpstr>LSTM</vt:lpstr>
      <vt:lpstr>RLSTM</vt:lpstr>
      <vt:lpstr>RLSTM</vt:lpstr>
      <vt:lpstr>Experiments</vt:lpstr>
      <vt:lpstr>WIndow size</vt:lpstr>
      <vt:lpstr>Fitforward NN</vt:lpstr>
      <vt:lpstr>Error over different part of data</vt:lpstr>
      <vt:lpstr>LSTM</vt:lpstr>
      <vt:lpstr>RLSTM</vt:lpstr>
      <vt:lpstr>PowerPoint Presentation</vt:lpstr>
      <vt:lpstr>Results</vt:lpstr>
      <vt:lpstr>PowerPoint Presentation</vt:lpstr>
      <vt:lpstr>Future work</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networks Stock price prediction</dc:title>
  <cp:lastModifiedBy>Ilias Karabasis</cp:lastModifiedBy>
  <cp:revision>1</cp:revision>
  <dcterms:modified xsi:type="dcterms:W3CDTF">2021-09-26T20:31:34Z</dcterms:modified>
</cp:coreProperties>
</file>