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Quicksan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63A3AD-BC25-4408-8FBB-B32E4858B109}">
  <a:tblStyle styleId="{5663A3AD-BC25-4408-8FBB-B32E4858B10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680EDEB-38A0-4AC3-976B-B0208B7F7A7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Quicksand-bold.fntdata"/><Relationship Id="rId41" Type="http://schemas.openxmlformats.org/officeDocument/2006/relationships/font" Target="fonts/Quicksan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fb1737b43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fb1737b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Ογκος συναλλαγων</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535c9b189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535c9b18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fb1737b43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fb1737b4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fb1737b43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fb1737b4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fb1737b43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fb1737b4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fb1737b43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fb1737b4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Ενα παραθυρο σταθερου μεγεθους για να χωρισουμε το dataset σε input και output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fb1737b43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fb1737b4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fb1737b43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fb1737b4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fb1737b43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fb1737b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50107112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5010711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ffb23be8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3ffb23be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fb1737b43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fb1737b4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fb1737b43_0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fb1737b4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Proposed by Hongying Zheng, Zhiqiang Zhou and Jianyong Chen (May 2021)</a:t>
            </a:r>
            <a:endParaRPr/>
          </a:p>
          <a:p>
            <a:pPr indent="-317500" lvl="0" marL="457200" rtl="0" algn="l">
              <a:spcBef>
                <a:spcPts val="0"/>
              </a:spcBef>
              <a:spcAft>
                <a:spcPts val="0"/>
              </a:spcAft>
              <a:buSzPts val="1400"/>
              <a:buChar char="-"/>
            </a:pPr>
            <a:r>
              <a:rPr lang="en"/>
              <a:t>Better generalization ability, </a:t>
            </a:r>
            <a:r>
              <a:rPr lang="en">
                <a:solidFill>
                  <a:schemeClr val="dk1"/>
                </a:solidFill>
              </a:rPr>
              <a:t>over-fitting mitigation</a:t>
            </a:r>
            <a:endParaRPr/>
          </a:p>
          <a:p>
            <a:pPr indent="-317500" lvl="0" marL="457200" rtl="0" algn="l">
              <a:spcBef>
                <a:spcPts val="0"/>
              </a:spcBef>
              <a:spcAft>
                <a:spcPts val="0"/>
              </a:spcAft>
              <a:buSzPts val="1400"/>
              <a:buChar char="-"/>
            </a:pPr>
            <a:r>
              <a:rPr lang="en"/>
              <a:t>P</a:t>
            </a:r>
            <a:r>
              <a:rPr lang="en"/>
              <a:t>rediction module: composed of a LSTM and a fully connected network layer. Input: the prices of the stock we need to predict.</a:t>
            </a:r>
            <a:endParaRPr/>
          </a:p>
          <a:p>
            <a:pPr indent="-317500" lvl="0" marL="457200" rtl="0" algn="l">
              <a:spcBef>
                <a:spcPts val="0"/>
              </a:spcBef>
              <a:spcAft>
                <a:spcPts val="0"/>
              </a:spcAft>
              <a:buSzPts val="1400"/>
              <a:buChar char="-"/>
            </a:pPr>
            <a:r>
              <a:rPr lang="en"/>
              <a:t>Prevention module:  a fully connected network layer. Input: random data which are extracted from the uniform distribution within the range between the highest and the lowest prices of the target stock.</a:t>
            </a:r>
            <a:endParaRPr/>
          </a:p>
          <a:p>
            <a:pPr indent="-317500" lvl="0" marL="457200" rtl="0" algn="l">
              <a:spcBef>
                <a:spcPts val="0"/>
              </a:spcBef>
              <a:spcAft>
                <a:spcPts val="0"/>
              </a:spcAft>
              <a:buSzPts val="1400"/>
              <a:buChar char="-"/>
            </a:pPr>
            <a:r>
              <a:rPr lang="en"/>
              <a:t>Above the two modules, there is the third fully connected layer. Inputs are just the outputs of the two modules. Prediction can be obtained after computation of the third fully connected layer. </a:t>
            </a:r>
            <a:endParaRPr/>
          </a:p>
          <a:p>
            <a:pPr indent="-317500" lvl="0" marL="457200" rtl="0" algn="l">
              <a:spcBef>
                <a:spcPts val="0"/>
              </a:spcBef>
              <a:spcAft>
                <a:spcPts val="0"/>
              </a:spcAft>
              <a:buSzPts val="1400"/>
              <a:buChar char="-"/>
            </a:pPr>
            <a:r>
              <a:rPr lang="en">
                <a:solidFill>
                  <a:schemeClr val="dk1"/>
                </a:solidFill>
              </a:rPr>
              <a:t>Not entirely a breakthrough. Similar to the ModAugNet-c, but faster and less complex.</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fe06095e1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fe06095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Prediction Module FC layer: 4 nodes</a:t>
            </a:r>
            <a:endParaRPr/>
          </a:p>
          <a:p>
            <a:pPr indent="-317500" lvl="0" marL="457200" rtl="0" algn="l">
              <a:spcBef>
                <a:spcPts val="0"/>
              </a:spcBef>
              <a:spcAft>
                <a:spcPts val="0"/>
              </a:spcAft>
              <a:buSzPts val="1400"/>
              <a:buChar char="◦"/>
            </a:pPr>
            <a:r>
              <a:rPr lang="en"/>
              <a:t>Prevention Module FC layer: 2 nodes</a:t>
            </a:r>
            <a:endParaRPr/>
          </a:p>
          <a:p>
            <a:pPr indent="-317500" lvl="0" marL="457200" rtl="0" algn="l">
              <a:spcBef>
                <a:spcPts val="0"/>
              </a:spcBef>
              <a:spcAft>
                <a:spcPts val="0"/>
              </a:spcAft>
              <a:buSzPts val="1400"/>
              <a:buChar char="◦"/>
            </a:pPr>
            <a:r>
              <a:rPr lang="en"/>
              <a:t>Output Module FC layers: 2 nodes =&gt; 1 node (predicted price)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fb1737b43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fb1737b4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fb1737b43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fb1737b4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fb1737b43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fb1737b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fb1737b43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fb1737b4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fb1737b43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fb1737b4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Ακολουθουν την γενικη ταση των τιμων και τα ερρορ ειναι παρομοια</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fb1737b43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fb1737b4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fb1737b43_0_2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fb1737b4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948b01a2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948b01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fe06095e1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fe06095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fb1737b43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fb1737b4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fb1737b43_0_2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fb1737b4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fb1737b43_0_2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fb1737b4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fb1737b43_0_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fb1737b43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4948b01a2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4948b01a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fb1737b43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fb1737b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fb1737b43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fb1737b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1480694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1480694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fb1737b43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fb1737b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fb1737b4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fb1737b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fb1737b43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fb1737b4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chemeClr val="accent5"/>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SzPts val="2800"/>
              <a:buChar char="◦"/>
              <a:defRPr i="1" sz="2800">
                <a:solidFill>
                  <a:schemeClr val="accent1"/>
                </a:solidFill>
              </a:defRPr>
            </a:lvl1pPr>
            <a:lvl2pPr indent="-406400" lvl="1" marL="914400" rtl="0">
              <a:spcBef>
                <a:spcPts val="0"/>
              </a:spcBef>
              <a:spcAft>
                <a:spcPts val="0"/>
              </a:spcAft>
              <a:buSzPts val="2800"/>
              <a:buChar char="▫"/>
              <a:defRPr i="1" sz="2800">
                <a:solidFill>
                  <a:schemeClr val="accent1"/>
                </a:solidFill>
              </a:defRPr>
            </a:lvl2pPr>
            <a:lvl3pPr indent="-406400" lvl="2" marL="1371600" rtl="0">
              <a:spcBef>
                <a:spcPts val="0"/>
              </a:spcBef>
              <a:spcAft>
                <a:spcPts val="0"/>
              </a:spcAft>
              <a:buSzPts val="2800"/>
              <a:buChar char="■"/>
              <a:defRPr i="1" sz="2800">
                <a:solidFill>
                  <a:schemeClr val="accent1"/>
                </a:solidFill>
              </a:defRPr>
            </a:lvl3pPr>
            <a:lvl4pPr indent="-406400" lvl="3" marL="1828800" rtl="0">
              <a:spcBef>
                <a:spcPts val="0"/>
              </a:spcBef>
              <a:spcAft>
                <a:spcPts val="0"/>
              </a:spcAft>
              <a:buClr>
                <a:schemeClr val="accent1"/>
              </a:buClr>
              <a:buSzPts val="2800"/>
              <a:buChar char="●"/>
              <a:defRPr i="1" sz="2800">
                <a:solidFill>
                  <a:schemeClr val="accent1"/>
                </a:solidFill>
              </a:defRPr>
            </a:lvl4pPr>
            <a:lvl5pPr indent="-406400" lvl="4" marL="2286000" rtl="0">
              <a:spcBef>
                <a:spcPts val="0"/>
              </a:spcBef>
              <a:spcAft>
                <a:spcPts val="0"/>
              </a:spcAft>
              <a:buClr>
                <a:schemeClr val="accent1"/>
              </a:buClr>
              <a:buSzPts val="2800"/>
              <a:buChar char="○"/>
              <a:defRPr i="1" sz="2800">
                <a:solidFill>
                  <a:schemeClr val="accent1"/>
                </a:solidFill>
              </a:defRPr>
            </a:lvl5pPr>
            <a:lvl6pPr indent="-406400" lvl="5" marL="2743200" rtl="0">
              <a:spcBef>
                <a:spcPts val="0"/>
              </a:spcBef>
              <a:spcAft>
                <a:spcPts val="0"/>
              </a:spcAft>
              <a:buClr>
                <a:schemeClr val="accent1"/>
              </a:buClr>
              <a:buSzPts val="2800"/>
              <a:buChar char="■"/>
              <a:defRPr i="1" sz="2800">
                <a:solidFill>
                  <a:schemeClr val="accent1"/>
                </a:solidFill>
              </a:defRPr>
            </a:lvl6pPr>
            <a:lvl7pPr indent="-406400" lvl="6" marL="3200400" rtl="0">
              <a:spcBef>
                <a:spcPts val="0"/>
              </a:spcBef>
              <a:spcAft>
                <a:spcPts val="0"/>
              </a:spcAft>
              <a:buClr>
                <a:schemeClr val="accent1"/>
              </a:buClr>
              <a:buSzPts val="2800"/>
              <a:buChar char="●"/>
              <a:defRPr i="1" sz="2800">
                <a:solidFill>
                  <a:schemeClr val="accent1"/>
                </a:solidFill>
              </a:defRPr>
            </a:lvl7pPr>
            <a:lvl8pPr indent="-406400" lvl="7" marL="3657600" rtl="0">
              <a:spcBef>
                <a:spcPts val="0"/>
              </a:spcBef>
              <a:spcAft>
                <a:spcPts val="0"/>
              </a:spcAft>
              <a:buClr>
                <a:schemeClr val="accent1"/>
              </a:buClr>
              <a:buSzPts val="2800"/>
              <a:buChar char="○"/>
              <a:defRPr i="1" sz="2800">
                <a:solidFill>
                  <a:schemeClr val="accent1"/>
                </a:solidFill>
              </a:defRPr>
            </a:lvl8pPr>
            <a:lvl9pPr indent="-406400" lvl="8" marL="4114800">
              <a:spcBef>
                <a:spcPts val="0"/>
              </a:spcBef>
              <a:spcAft>
                <a:spcPts val="0"/>
              </a:spcAft>
              <a:buClr>
                <a:schemeClr val="accent1"/>
              </a:buClr>
              <a:buSzPts val="2800"/>
              <a:buChar char="■"/>
              <a:defRPr i="1" sz="2800">
                <a:solidFill>
                  <a:schemeClr val="accent1"/>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accent1"/>
                </a:solidFill>
                <a:latin typeface="Quicksand"/>
                <a:ea typeface="Quicksand"/>
                <a:cs typeface="Quicksand"/>
                <a:sym typeface="Quicksand"/>
              </a:rPr>
              <a:t>“</a:t>
            </a:r>
            <a:endParaRPr b="1" sz="4800">
              <a:solidFill>
                <a:schemeClr val="accent1"/>
              </a:solidFill>
              <a:latin typeface="Quicksand"/>
              <a:ea typeface="Quicksand"/>
              <a:cs typeface="Quicksand"/>
              <a:sym typeface="Quicksand"/>
            </a:endParaRPr>
          </a:p>
        </p:txBody>
      </p:sp>
      <p:sp>
        <p:nvSpPr>
          <p:cNvPr id="24" name="Google Shape;24;p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322425" y="395326"/>
            <a:ext cx="6680400" cy="131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accent6"/>
                </a:solidFill>
              </a:rPr>
              <a:t>Stock Price Prediction</a:t>
            </a:r>
            <a:endParaRPr sz="3600">
              <a:solidFill>
                <a:schemeClr val="accent6"/>
              </a:solidFill>
            </a:endParaRPr>
          </a:p>
          <a:p>
            <a:pPr indent="0" lvl="0" marL="0" rtl="0" algn="ctr">
              <a:spcBef>
                <a:spcPts val="0"/>
              </a:spcBef>
              <a:spcAft>
                <a:spcPts val="0"/>
              </a:spcAft>
              <a:buNone/>
            </a:pPr>
            <a:r>
              <a:rPr lang="en" sz="3600">
                <a:solidFill>
                  <a:schemeClr val="accent6"/>
                </a:solidFill>
              </a:rPr>
              <a:t>Using Deep Neural Networks</a:t>
            </a:r>
            <a:endParaRPr sz="3600">
              <a:solidFill>
                <a:schemeClr val="accent6"/>
              </a:solidFill>
            </a:endParaRPr>
          </a:p>
        </p:txBody>
      </p:sp>
      <p:sp>
        <p:nvSpPr>
          <p:cNvPr id="72" name="Google Shape;72;p12"/>
          <p:cNvSpPr txBox="1"/>
          <p:nvPr/>
        </p:nvSpPr>
        <p:spPr>
          <a:xfrm>
            <a:off x="1029025" y="2540275"/>
            <a:ext cx="2750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Quicksand"/>
                <a:ea typeface="Quicksand"/>
                <a:cs typeface="Quicksand"/>
                <a:sym typeface="Quicksand"/>
              </a:rPr>
              <a:t>A project for the Deep Neural Networks Course of DSIT Master’s Program</a:t>
            </a:r>
            <a:endParaRPr>
              <a:solidFill>
                <a:schemeClr val="accent6"/>
              </a:solidFill>
              <a:latin typeface="Quicksand"/>
              <a:ea typeface="Quicksand"/>
              <a:cs typeface="Quicksand"/>
              <a:sym typeface="Quicksand"/>
            </a:endParaRPr>
          </a:p>
          <a:p>
            <a:pPr indent="0" lvl="0" marL="0" rtl="0" algn="l">
              <a:spcBef>
                <a:spcPts val="0"/>
              </a:spcBef>
              <a:spcAft>
                <a:spcPts val="0"/>
              </a:spcAft>
              <a:buNone/>
            </a:pPr>
            <a:r>
              <a:t/>
            </a:r>
            <a:endParaRPr>
              <a:solidFill>
                <a:schemeClr val="accent6"/>
              </a:solidFill>
              <a:latin typeface="Quicksand"/>
              <a:ea typeface="Quicksand"/>
              <a:cs typeface="Quicksand"/>
              <a:sym typeface="Quicksand"/>
            </a:endParaRPr>
          </a:p>
          <a:p>
            <a:pPr indent="0" lvl="0" marL="0" rtl="0" algn="l">
              <a:spcBef>
                <a:spcPts val="0"/>
              </a:spcBef>
              <a:spcAft>
                <a:spcPts val="0"/>
              </a:spcAft>
              <a:buNone/>
            </a:pPr>
            <a:r>
              <a:rPr lang="en" u="sng">
                <a:solidFill>
                  <a:schemeClr val="accent6"/>
                </a:solidFill>
                <a:latin typeface="Quicksand"/>
                <a:ea typeface="Quicksand"/>
                <a:cs typeface="Quicksand"/>
                <a:sym typeface="Quicksand"/>
              </a:rPr>
              <a:t>Supervisors</a:t>
            </a:r>
            <a:endParaRPr u="sng">
              <a:solidFill>
                <a:schemeClr val="accent6"/>
              </a:solidFill>
              <a:latin typeface="Quicksand"/>
              <a:ea typeface="Quicksand"/>
              <a:cs typeface="Quicksand"/>
              <a:sym typeface="Quicksand"/>
            </a:endParaRPr>
          </a:p>
          <a:p>
            <a:pPr indent="0" lvl="0" marL="0" rtl="0" algn="l">
              <a:spcBef>
                <a:spcPts val="0"/>
              </a:spcBef>
              <a:spcAft>
                <a:spcPts val="0"/>
              </a:spcAft>
              <a:buNone/>
            </a:pPr>
            <a:r>
              <a:rPr lang="en">
                <a:solidFill>
                  <a:schemeClr val="accent6"/>
                </a:solidFill>
                <a:latin typeface="Quicksand"/>
                <a:ea typeface="Quicksand"/>
                <a:cs typeface="Quicksand"/>
                <a:sym typeface="Quicksand"/>
              </a:rPr>
              <a:t>Dr. Haris Papageorgiou</a:t>
            </a:r>
            <a:endParaRPr>
              <a:solidFill>
                <a:schemeClr val="accent6"/>
              </a:solidFill>
              <a:latin typeface="Quicksand"/>
              <a:ea typeface="Quicksand"/>
              <a:cs typeface="Quicksand"/>
              <a:sym typeface="Quicksand"/>
            </a:endParaRPr>
          </a:p>
          <a:p>
            <a:pPr indent="0" lvl="0" marL="0" rtl="0" algn="l">
              <a:spcBef>
                <a:spcPts val="0"/>
              </a:spcBef>
              <a:spcAft>
                <a:spcPts val="0"/>
              </a:spcAft>
              <a:buNone/>
            </a:pPr>
            <a:r>
              <a:rPr lang="en">
                <a:solidFill>
                  <a:schemeClr val="accent6"/>
                </a:solidFill>
                <a:latin typeface="Quicksand"/>
                <a:ea typeface="Quicksand"/>
                <a:cs typeface="Quicksand"/>
                <a:sym typeface="Quicksand"/>
              </a:rPr>
              <a:t>Athanasia Kolovou</a:t>
            </a:r>
            <a:endParaRPr>
              <a:solidFill>
                <a:schemeClr val="accent6"/>
              </a:solidFill>
              <a:latin typeface="Quicksand"/>
              <a:ea typeface="Quicksand"/>
              <a:cs typeface="Quicksand"/>
              <a:sym typeface="Quicksand"/>
            </a:endParaRPr>
          </a:p>
        </p:txBody>
      </p:sp>
      <p:sp>
        <p:nvSpPr>
          <p:cNvPr id="73" name="Google Shape;73;p12"/>
          <p:cNvSpPr txBox="1"/>
          <p:nvPr/>
        </p:nvSpPr>
        <p:spPr>
          <a:xfrm>
            <a:off x="5828600" y="2481400"/>
            <a:ext cx="410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accent6"/>
                </a:solidFill>
                <a:latin typeface="Quicksand"/>
                <a:ea typeface="Quicksand"/>
                <a:cs typeface="Quicksand"/>
                <a:sym typeface="Quicksand"/>
              </a:rPr>
              <a:t>Team Members</a:t>
            </a:r>
            <a:endParaRPr u="sng">
              <a:solidFill>
                <a:schemeClr val="accent6"/>
              </a:solidFill>
              <a:latin typeface="Quicksand"/>
              <a:ea typeface="Quicksand"/>
              <a:cs typeface="Quicksand"/>
              <a:sym typeface="Quicksand"/>
            </a:endParaRPr>
          </a:p>
          <a:p>
            <a:pPr indent="0" lvl="0" marL="0" rtl="0" algn="l">
              <a:spcBef>
                <a:spcPts val="0"/>
              </a:spcBef>
              <a:spcAft>
                <a:spcPts val="0"/>
              </a:spcAft>
              <a:buNone/>
            </a:pPr>
            <a:r>
              <a:rPr lang="en">
                <a:solidFill>
                  <a:schemeClr val="accent6"/>
                </a:solidFill>
                <a:latin typeface="Quicksand"/>
                <a:ea typeface="Quicksand"/>
                <a:cs typeface="Quicksand"/>
                <a:sym typeface="Quicksand"/>
              </a:rPr>
              <a:t>Karampasis Ilias</a:t>
            </a:r>
            <a:endParaRPr>
              <a:solidFill>
                <a:schemeClr val="accent6"/>
              </a:solidFill>
              <a:latin typeface="Quicksand"/>
              <a:ea typeface="Quicksand"/>
              <a:cs typeface="Quicksand"/>
              <a:sym typeface="Quicksand"/>
            </a:endParaRPr>
          </a:p>
          <a:p>
            <a:pPr indent="0" lvl="0" marL="0" rtl="0" algn="l">
              <a:spcBef>
                <a:spcPts val="0"/>
              </a:spcBef>
              <a:spcAft>
                <a:spcPts val="0"/>
              </a:spcAft>
              <a:buNone/>
            </a:pPr>
            <a:r>
              <a:rPr lang="en">
                <a:solidFill>
                  <a:schemeClr val="accent6"/>
                </a:solidFill>
                <a:latin typeface="Quicksand"/>
                <a:ea typeface="Quicksand"/>
                <a:cs typeface="Quicksand"/>
                <a:sym typeface="Quicksand"/>
              </a:rPr>
              <a:t>Polydoros </a:t>
            </a:r>
            <a:r>
              <a:rPr lang="en">
                <a:solidFill>
                  <a:schemeClr val="accent6"/>
                </a:solidFill>
                <a:latin typeface="Quicksand"/>
                <a:ea typeface="Quicksand"/>
                <a:cs typeface="Quicksand"/>
                <a:sym typeface="Quicksand"/>
              </a:rPr>
              <a:t>Athanasios</a:t>
            </a:r>
            <a:endParaRPr>
              <a:solidFill>
                <a:schemeClr val="accent6"/>
              </a:solidFill>
              <a:latin typeface="Quicksand"/>
              <a:ea typeface="Quicksand"/>
              <a:cs typeface="Quicksand"/>
              <a:sym typeface="Quicksand"/>
            </a:endParaRPr>
          </a:p>
          <a:p>
            <a:pPr indent="0" lvl="0" marL="0" rtl="0" algn="l">
              <a:spcBef>
                <a:spcPts val="0"/>
              </a:spcBef>
              <a:spcAft>
                <a:spcPts val="0"/>
              </a:spcAft>
              <a:buNone/>
            </a:pPr>
            <a:r>
              <a:rPr lang="en">
                <a:solidFill>
                  <a:schemeClr val="accent6"/>
                </a:solidFill>
                <a:latin typeface="Quicksand"/>
                <a:ea typeface="Quicksand"/>
                <a:cs typeface="Quicksand"/>
                <a:sym typeface="Quicksand"/>
              </a:rPr>
              <a:t>Rempoulaki Anastasia</a:t>
            </a:r>
            <a:endParaRPr>
              <a:solidFill>
                <a:schemeClr val="accent6"/>
              </a:solidFill>
              <a:latin typeface="Quicksand"/>
              <a:ea typeface="Quicksand"/>
              <a:cs typeface="Quicksand"/>
              <a:sym typeface="Quicksan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Dataset</a:t>
            </a:r>
            <a:endParaRPr sz="3000">
              <a:solidFill>
                <a:schemeClr val="accent6"/>
              </a:solidFill>
            </a:endParaRPr>
          </a:p>
        </p:txBody>
      </p:sp>
      <p:sp>
        <p:nvSpPr>
          <p:cNvPr id="156" name="Google Shape;156;p2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1"/>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t>Our dataset consists of historical stock prices for all companies found on the S&amp;P 500 Index </a:t>
            </a:r>
            <a:endParaRPr sz="2000"/>
          </a:p>
          <a:p>
            <a:pPr indent="-355600" lvl="0" marL="457200" rtl="0" algn="l">
              <a:lnSpc>
                <a:spcPct val="115000"/>
              </a:lnSpc>
              <a:spcBef>
                <a:spcPts val="1200"/>
              </a:spcBef>
              <a:spcAft>
                <a:spcPts val="0"/>
              </a:spcAft>
              <a:buSzPts val="2000"/>
              <a:buChar char="○"/>
            </a:pPr>
            <a:r>
              <a:rPr lang="en" sz="2000">
                <a:solidFill>
                  <a:schemeClr val="lt2"/>
                </a:solidFill>
              </a:rPr>
              <a:t>between years 2013 - 2018</a:t>
            </a:r>
            <a:r>
              <a:rPr lang="en" sz="2000"/>
              <a:t>.</a:t>
            </a:r>
            <a:endParaRPr sz="2000"/>
          </a:p>
          <a:p>
            <a:pPr indent="-355600" lvl="0" marL="457200" rtl="0" algn="l">
              <a:lnSpc>
                <a:spcPct val="115000"/>
              </a:lnSpc>
              <a:spcBef>
                <a:spcPts val="0"/>
              </a:spcBef>
              <a:spcAft>
                <a:spcPts val="0"/>
              </a:spcAft>
              <a:buSzPts val="2000"/>
              <a:buChar char="○"/>
            </a:pPr>
            <a:r>
              <a:rPr lang="en" sz="2000"/>
              <a:t>500 biggest companies in United States </a:t>
            </a:r>
            <a:r>
              <a:rPr lang="en" sz="2000"/>
              <a:t>stock market</a:t>
            </a:r>
            <a:r>
              <a:rPr lang="en" sz="2000"/>
              <a:t> .</a:t>
            </a:r>
            <a:endParaRPr sz="2000"/>
          </a:p>
          <a:p>
            <a:pPr indent="-355600" lvl="0" marL="457200" rtl="0" algn="l">
              <a:lnSpc>
                <a:spcPct val="115000"/>
              </a:lnSpc>
              <a:spcBef>
                <a:spcPts val="0"/>
              </a:spcBef>
              <a:spcAft>
                <a:spcPts val="0"/>
              </a:spcAft>
              <a:buSzPts val="2000"/>
              <a:buChar char="○"/>
            </a:pPr>
            <a:r>
              <a:rPr lang="en" sz="2000"/>
              <a:t>Utilized stock name and closing price. </a:t>
            </a:r>
            <a:endParaRPr sz="2000"/>
          </a:p>
          <a:p>
            <a:pPr indent="-355600" lvl="0" marL="457200" rtl="0" algn="l">
              <a:lnSpc>
                <a:spcPct val="115000"/>
              </a:lnSpc>
              <a:spcBef>
                <a:spcPts val="0"/>
              </a:spcBef>
              <a:spcAft>
                <a:spcPts val="0"/>
              </a:spcAft>
              <a:buSzPts val="2000"/>
              <a:buChar char="○"/>
            </a:pPr>
            <a:r>
              <a:rPr lang="en" sz="2000"/>
              <a:t>Other unused columns (open price, daily highest price, daily lowest price, date and volume).</a:t>
            </a:r>
            <a:endParaRPr sz="2000"/>
          </a:p>
          <a:p>
            <a:pPr indent="-355600" lvl="0" marL="457200" rtl="0" algn="l">
              <a:lnSpc>
                <a:spcPct val="115000"/>
              </a:lnSpc>
              <a:spcBef>
                <a:spcPts val="0"/>
              </a:spcBef>
              <a:spcAft>
                <a:spcPts val="0"/>
              </a:spcAft>
              <a:buSzPts val="2000"/>
              <a:buChar char="○"/>
            </a:pPr>
            <a:r>
              <a:rPr lang="en" sz="2000"/>
              <a:t>0 null values for closing price.</a:t>
            </a:r>
            <a:endParaRPr sz="2000"/>
          </a:p>
          <a:p>
            <a:pPr indent="-355600" lvl="0" marL="457200" rtl="0" algn="l">
              <a:lnSpc>
                <a:spcPct val="115000"/>
              </a:lnSpc>
              <a:spcBef>
                <a:spcPts val="0"/>
              </a:spcBef>
              <a:spcAft>
                <a:spcPts val="0"/>
              </a:spcAft>
              <a:buSzPts val="2000"/>
              <a:buChar char="○"/>
            </a:pPr>
            <a:r>
              <a:rPr lang="en" sz="2000">
                <a:solidFill>
                  <a:schemeClr val="lt2"/>
                </a:solidFill>
              </a:rPr>
              <a:t>The closing price ranges from $1.59 to $2049 (mean ~$83).</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1200 rows per stock.</a:t>
            </a:r>
            <a:endParaRPr sz="2000">
              <a:solidFill>
                <a:schemeClr val="lt2"/>
              </a:solidFill>
            </a:endParaRPr>
          </a:p>
          <a:p>
            <a:pPr indent="0" lvl="0" marL="0" rtl="0" algn="l">
              <a:lnSpc>
                <a:spcPct val="115000"/>
              </a:lnSpc>
              <a:spcBef>
                <a:spcPts val="1200"/>
              </a:spcBef>
              <a:spcAft>
                <a:spcPts val="0"/>
              </a:spcAft>
              <a:buNone/>
            </a:pPr>
            <a:r>
              <a:t/>
            </a:r>
            <a:endParaRPr sz="2000"/>
          </a:p>
          <a:p>
            <a:pPr indent="0" lvl="0" marL="0" rtl="0" algn="l">
              <a:lnSpc>
                <a:spcPct val="115000"/>
              </a:lnSpc>
              <a:spcBef>
                <a:spcPts val="1200"/>
              </a:spcBef>
              <a:spcAft>
                <a:spcPts val="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0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000"/>
                                        <p:tgtEl>
                                          <p:spTgt spid="1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Effect filter="fade" transition="in">
                                      <p:cBhvr>
                                        <p:cTn dur="1000"/>
                                        <p:tgtEl>
                                          <p:spTgt spid="1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9" st="9"/>
                                            </p:txEl>
                                          </p:spTgt>
                                        </p:tgtEl>
                                        <p:attrNameLst>
                                          <p:attrName>style.visibility</p:attrName>
                                        </p:attrNameLst>
                                      </p:cBhvr>
                                      <p:to>
                                        <p:strVal val="visible"/>
                                      </p:to>
                                    </p:set>
                                    <p:animEffect filter="fade" transition="in">
                                      <p:cBhvr>
                                        <p:cTn dur="1000"/>
                                        <p:tgtEl>
                                          <p:spTgt spid="15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Dataset splitting</a:t>
            </a:r>
            <a:endParaRPr sz="3000">
              <a:solidFill>
                <a:schemeClr val="accent6"/>
              </a:solidFill>
            </a:endParaRPr>
          </a:p>
        </p:txBody>
      </p:sp>
      <p:sp>
        <p:nvSpPr>
          <p:cNvPr id="163" name="Google Shape;163;p2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2"/>
          <p:cNvSpPr txBox="1"/>
          <p:nvPr>
            <p:ph idx="1" type="body"/>
          </p:nvPr>
        </p:nvSpPr>
        <p:spPr>
          <a:xfrm>
            <a:off x="1165500" y="893625"/>
            <a:ext cx="7479900" cy="3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t>Same stock for training and testing (AAL)</a:t>
            </a:r>
            <a:r>
              <a:rPr lang="en" sz="2000"/>
              <a:t>.</a:t>
            </a:r>
            <a:endParaRPr sz="2000"/>
          </a:p>
          <a:p>
            <a:pPr indent="-355600" lvl="0" marL="457200" rtl="0" algn="l">
              <a:lnSpc>
                <a:spcPct val="115000"/>
              </a:lnSpc>
              <a:spcBef>
                <a:spcPts val="1200"/>
              </a:spcBef>
              <a:spcAft>
                <a:spcPts val="0"/>
              </a:spcAft>
              <a:buSzPts val="2000"/>
              <a:buChar char="○"/>
            </a:pPr>
            <a:r>
              <a:rPr lang="en" sz="2000"/>
              <a:t>70% training set.</a:t>
            </a:r>
            <a:endParaRPr sz="2000"/>
          </a:p>
          <a:p>
            <a:pPr indent="-355600" lvl="0" marL="457200" rtl="0" algn="l">
              <a:lnSpc>
                <a:spcPct val="115000"/>
              </a:lnSpc>
              <a:spcBef>
                <a:spcPts val="0"/>
              </a:spcBef>
              <a:spcAft>
                <a:spcPts val="0"/>
              </a:spcAft>
              <a:buSzPts val="2000"/>
              <a:buChar char="○"/>
            </a:pPr>
            <a:r>
              <a:rPr lang="en" sz="2000"/>
              <a:t>10% validation set.</a:t>
            </a:r>
            <a:endParaRPr sz="2000"/>
          </a:p>
          <a:p>
            <a:pPr indent="-355600" lvl="0" marL="457200" rtl="0" algn="l">
              <a:lnSpc>
                <a:spcPct val="115000"/>
              </a:lnSpc>
              <a:spcBef>
                <a:spcPts val="0"/>
              </a:spcBef>
              <a:spcAft>
                <a:spcPts val="0"/>
              </a:spcAft>
              <a:buSzPts val="2000"/>
              <a:buChar char="○"/>
            </a:pPr>
            <a:r>
              <a:rPr lang="en" sz="2000"/>
              <a:t>20% testing set.</a:t>
            </a:r>
            <a:endParaRPr sz="2000"/>
          </a:p>
          <a:p>
            <a:pPr indent="0" lvl="0" marL="0" rtl="0" algn="l">
              <a:lnSpc>
                <a:spcPct val="115000"/>
              </a:lnSpc>
              <a:spcBef>
                <a:spcPts val="1200"/>
              </a:spcBef>
              <a:spcAft>
                <a:spcPts val="0"/>
              </a:spcAft>
              <a:buNone/>
            </a:pPr>
            <a:r>
              <a:rPr lang="en" sz="2000"/>
              <a:t>Test on unknown stock.</a:t>
            </a:r>
            <a:endParaRPr sz="2000"/>
          </a:p>
          <a:p>
            <a:pPr indent="-355600" lvl="0" marL="457200" rtl="0" algn="l">
              <a:lnSpc>
                <a:spcPct val="115000"/>
              </a:lnSpc>
              <a:spcBef>
                <a:spcPts val="1200"/>
              </a:spcBef>
              <a:spcAft>
                <a:spcPts val="0"/>
              </a:spcAft>
              <a:buSzPts val="2000"/>
              <a:buChar char="○"/>
            </a:pPr>
            <a:r>
              <a:rPr lang="en" sz="2000"/>
              <a:t>AAL stock as training set.</a:t>
            </a:r>
            <a:endParaRPr sz="2000"/>
          </a:p>
          <a:p>
            <a:pPr indent="-355600" lvl="0" marL="457200" rtl="0" algn="l">
              <a:lnSpc>
                <a:spcPct val="115000"/>
              </a:lnSpc>
              <a:spcBef>
                <a:spcPts val="0"/>
              </a:spcBef>
              <a:spcAft>
                <a:spcPts val="0"/>
              </a:spcAft>
              <a:buSzPts val="2000"/>
              <a:buChar char="○"/>
            </a:pPr>
            <a:r>
              <a:rPr lang="en" sz="2000"/>
              <a:t>GOOGL stock as testing set.</a:t>
            </a:r>
            <a:endParaRPr sz="2000"/>
          </a:p>
          <a:p>
            <a:pPr indent="0" lvl="0" marL="457200" rtl="0" algn="l">
              <a:lnSpc>
                <a:spcPct val="115000"/>
              </a:lnSpc>
              <a:spcBef>
                <a:spcPts val="1200"/>
              </a:spcBef>
              <a:spcAft>
                <a:spcPts val="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1000"/>
                                        <p:tgtEl>
                                          <p:spTgt spid="1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Data Pre-processing</a:t>
            </a:r>
            <a:endParaRPr sz="6000"/>
          </a:p>
        </p:txBody>
      </p:sp>
      <p:grpSp>
        <p:nvGrpSpPr>
          <p:cNvPr id="171" name="Google Shape;171;p23"/>
          <p:cNvGrpSpPr/>
          <p:nvPr/>
        </p:nvGrpSpPr>
        <p:grpSpPr>
          <a:xfrm>
            <a:off x="454014" y="2078188"/>
            <a:ext cx="982958" cy="987178"/>
            <a:chOff x="2594050" y="1631825"/>
            <a:chExt cx="439625" cy="439625"/>
          </a:xfrm>
        </p:grpSpPr>
        <p:sp>
          <p:nvSpPr>
            <p:cNvPr id="172" name="Google Shape;172;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Preprocessing</a:t>
            </a:r>
            <a:endParaRPr sz="3000">
              <a:solidFill>
                <a:schemeClr val="accent6"/>
              </a:solidFill>
            </a:endParaRPr>
          </a:p>
        </p:txBody>
      </p:sp>
      <p:sp>
        <p:nvSpPr>
          <p:cNvPr id="182" name="Google Shape;182;p2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4"/>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000"/>
              <a:t>Each row of dataset contain the closing price in dollars</a:t>
            </a:r>
            <a:endParaRPr sz="2000"/>
          </a:p>
          <a:p>
            <a:pPr indent="-355600" lvl="0" marL="457200" rtl="0" algn="l">
              <a:lnSpc>
                <a:spcPct val="115000"/>
              </a:lnSpc>
              <a:spcBef>
                <a:spcPts val="1200"/>
              </a:spcBef>
              <a:spcAft>
                <a:spcPts val="0"/>
              </a:spcAft>
              <a:buSzPts val="2000"/>
              <a:buChar char="○"/>
            </a:pPr>
            <a:r>
              <a:rPr lang="en" sz="2000"/>
              <a:t>Convert prices to the range [0, 1]</a:t>
            </a:r>
            <a:endParaRPr sz="2000"/>
          </a:p>
          <a:p>
            <a:pPr indent="-355600" lvl="0" marL="457200" rtl="0" algn="l">
              <a:lnSpc>
                <a:spcPct val="115000"/>
              </a:lnSpc>
              <a:spcBef>
                <a:spcPts val="1000"/>
              </a:spcBef>
              <a:spcAft>
                <a:spcPts val="0"/>
              </a:spcAft>
              <a:buSzPts val="2000"/>
              <a:buChar char="○"/>
            </a:pPr>
            <a:r>
              <a:rPr lang="en" sz="2000">
                <a:solidFill>
                  <a:schemeClr val="lt2"/>
                </a:solidFill>
              </a:rPr>
              <a:t>Take a fixed-size sliding window over the normalized closing prices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Price normalization</a:t>
            </a:r>
            <a:endParaRPr sz="3000">
              <a:solidFill>
                <a:schemeClr val="accent6"/>
              </a:solidFill>
            </a:endParaRPr>
          </a:p>
        </p:txBody>
      </p:sp>
      <p:sp>
        <p:nvSpPr>
          <p:cNvPr id="189" name="Google Shape;189;p2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25"/>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t>Apply Min-Max normalization over the train set.</a:t>
            </a:r>
            <a:endParaRPr sz="2000"/>
          </a:p>
          <a:p>
            <a:pPr indent="-355600" lvl="0" marL="457200" rtl="0" algn="l">
              <a:lnSpc>
                <a:spcPct val="115000"/>
              </a:lnSpc>
              <a:spcBef>
                <a:spcPts val="1200"/>
              </a:spcBef>
              <a:spcAft>
                <a:spcPts val="0"/>
              </a:spcAft>
              <a:buSzPts val="2000"/>
              <a:buChar char="○"/>
            </a:pPr>
            <a:r>
              <a:rPr lang="en" sz="2000"/>
              <a:t>Necessary in cases of datasets with large values.</a:t>
            </a:r>
            <a:endParaRPr sz="2000"/>
          </a:p>
          <a:p>
            <a:pPr indent="-355600" lvl="0" marL="457200" rtl="0" algn="l">
              <a:lnSpc>
                <a:spcPct val="115000"/>
              </a:lnSpc>
              <a:spcBef>
                <a:spcPts val="0"/>
              </a:spcBef>
              <a:spcAft>
                <a:spcPts val="0"/>
              </a:spcAft>
              <a:buSzPts val="2000"/>
              <a:buChar char="○"/>
            </a:pPr>
            <a:r>
              <a:rPr lang="en" sz="2000"/>
              <a:t>Normalizes the values according to the min and max values of a feature (our case: closing price).</a:t>
            </a:r>
            <a:endParaRPr sz="2000"/>
          </a:p>
          <a:p>
            <a:pPr indent="-355600" lvl="0" marL="457200" rtl="0" algn="l">
              <a:lnSpc>
                <a:spcPct val="115000"/>
              </a:lnSpc>
              <a:spcBef>
                <a:spcPts val="0"/>
              </a:spcBef>
              <a:spcAft>
                <a:spcPts val="0"/>
              </a:spcAft>
              <a:buSzPts val="2000"/>
              <a:buChar char="○"/>
            </a:pPr>
            <a:r>
              <a:rPr lang="en" sz="2000"/>
              <a:t>Neural networks perform best with inputs within [0, 1].</a:t>
            </a:r>
            <a:endParaRPr sz="2000"/>
          </a:p>
          <a:p>
            <a:pPr indent="0" lvl="0" marL="0" rtl="0" algn="l">
              <a:lnSpc>
                <a:spcPct val="115000"/>
              </a:lnSpc>
              <a:spcBef>
                <a:spcPts val="1200"/>
              </a:spcBef>
              <a:spcAft>
                <a:spcPts val="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Data slicing</a:t>
            </a:r>
            <a:endParaRPr sz="3000">
              <a:solidFill>
                <a:schemeClr val="accent6"/>
              </a:solidFill>
            </a:endParaRPr>
          </a:p>
        </p:txBody>
      </p:sp>
      <p:sp>
        <p:nvSpPr>
          <p:cNvPr id="196" name="Google Shape;196;p2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6"/>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t>Taking a sliding window over the normalized closing prices.</a:t>
            </a:r>
            <a:endParaRPr sz="2000"/>
          </a:p>
          <a:p>
            <a:pPr indent="-355600" lvl="0" marL="457200" rtl="0" algn="l">
              <a:lnSpc>
                <a:spcPct val="115000"/>
              </a:lnSpc>
              <a:spcBef>
                <a:spcPts val="1200"/>
              </a:spcBef>
              <a:spcAft>
                <a:spcPts val="0"/>
              </a:spcAft>
              <a:buSzPts val="2000"/>
              <a:buChar char="○"/>
            </a:pPr>
            <a:r>
              <a:rPr lang="en" sz="2000"/>
              <a:t>Use the first values 20 values (0 - 19) as input and the 21st as output</a:t>
            </a:r>
            <a:endParaRPr sz="2000"/>
          </a:p>
          <a:p>
            <a:pPr indent="-355600" lvl="0" marL="457200" rtl="0" algn="l">
              <a:lnSpc>
                <a:spcPct val="115000"/>
              </a:lnSpc>
              <a:spcBef>
                <a:spcPts val="0"/>
              </a:spcBef>
              <a:spcAft>
                <a:spcPts val="0"/>
              </a:spcAft>
              <a:buSzPts val="2000"/>
              <a:buChar char="○"/>
            </a:pPr>
            <a:r>
              <a:rPr lang="en" sz="2000"/>
              <a:t>Slide the window by one and use this as input (1 - 20), etc.</a:t>
            </a:r>
            <a:endParaRPr sz="2000"/>
          </a:p>
          <a:p>
            <a:pPr indent="0" lvl="0" marL="457200" rtl="0" algn="l">
              <a:lnSpc>
                <a:spcPct val="115000"/>
              </a:lnSpc>
              <a:spcBef>
                <a:spcPts val="1200"/>
              </a:spcBef>
              <a:spcAft>
                <a:spcPts val="0"/>
              </a:spcAft>
              <a:buNone/>
            </a:pPr>
            <a:r>
              <a:t/>
            </a:r>
            <a:endParaRPr sz="2000"/>
          </a:p>
          <a:p>
            <a:pPr indent="0" lvl="0" marL="457200" rtl="0" algn="l">
              <a:lnSpc>
                <a:spcPct val="115000"/>
              </a:lnSpc>
              <a:spcBef>
                <a:spcPts val="1200"/>
              </a:spcBef>
              <a:spcAft>
                <a:spcPts val="0"/>
              </a:spcAft>
              <a:buNone/>
            </a:pPr>
            <a:r>
              <a:t/>
            </a:r>
            <a:endParaRPr sz="2000"/>
          </a:p>
        </p:txBody>
      </p:sp>
      <p:pic>
        <p:nvPicPr>
          <p:cNvPr id="198" name="Google Shape;198;p26"/>
          <p:cNvPicPr preferRelativeResize="0"/>
          <p:nvPr/>
        </p:nvPicPr>
        <p:blipFill>
          <a:blip r:embed="rId3">
            <a:alphaModFix/>
          </a:blip>
          <a:stretch>
            <a:fillRect/>
          </a:stretch>
        </p:blipFill>
        <p:spPr>
          <a:xfrm>
            <a:off x="2714413" y="2945500"/>
            <a:ext cx="3715174" cy="170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Models</a:t>
            </a:r>
            <a:endParaRPr sz="6000"/>
          </a:p>
        </p:txBody>
      </p:sp>
      <p:grpSp>
        <p:nvGrpSpPr>
          <p:cNvPr id="205" name="Google Shape;205;p27"/>
          <p:cNvGrpSpPr/>
          <p:nvPr/>
        </p:nvGrpSpPr>
        <p:grpSpPr>
          <a:xfrm>
            <a:off x="454014" y="2078188"/>
            <a:ext cx="982958" cy="987178"/>
            <a:chOff x="2594050" y="1631825"/>
            <a:chExt cx="439625" cy="439625"/>
          </a:xfrm>
        </p:grpSpPr>
        <p:sp>
          <p:nvSpPr>
            <p:cNvPr id="206" name="Google Shape;206;p2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Models</a:t>
            </a:r>
            <a:endParaRPr sz="3000">
              <a:solidFill>
                <a:schemeClr val="accent6"/>
              </a:solidFill>
            </a:endParaRPr>
          </a:p>
        </p:txBody>
      </p:sp>
      <p:sp>
        <p:nvSpPr>
          <p:cNvPr id="216" name="Google Shape;216;p2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8"/>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t>We will train and experiment with 3 models</a:t>
            </a:r>
            <a:endParaRPr sz="2000"/>
          </a:p>
          <a:p>
            <a:pPr indent="-355600" lvl="0" marL="457200" rtl="0" algn="l">
              <a:lnSpc>
                <a:spcPct val="115000"/>
              </a:lnSpc>
              <a:spcBef>
                <a:spcPts val="1200"/>
              </a:spcBef>
              <a:spcAft>
                <a:spcPts val="0"/>
              </a:spcAft>
              <a:buSzPts val="2000"/>
              <a:buAutoNum type="arabicPeriod"/>
            </a:pPr>
            <a:r>
              <a:rPr lang="en" sz="2000"/>
              <a:t>Feedforward neural network</a:t>
            </a:r>
            <a:endParaRPr sz="2000"/>
          </a:p>
          <a:p>
            <a:pPr indent="-355600" lvl="0" marL="457200" rtl="0" algn="l">
              <a:lnSpc>
                <a:spcPct val="115000"/>
              </a:lnSpc>
              <a:spcBef>
                <a:spcPts val="0"/>
              </a:spcBef>
              <a:spcAft>
                <a:spcPts val="0"/>
              </a:spcAft>
              <a:buSzPts val="2000"/>
              <a:buAutoNum type="arabicPeriod"/>
            </a:pPr>
            <a:r>
              <a:rPr lang="en" sz="2000"/>
              <a:t>LSTM</a:t>
            </a:r>
            <a:endParaRPr sz="2000"/>
          </a:p>
          <a:p>
            <a:pPr indent="-355600" lvl="0" marL="457200" rtl="0" algn="l">
              <a:lnSpc>
                <a:spcPct val="115000"/>
              </a:lnSpc>
              <a:spcBef>
                <a:spcPts val="0"/>
              </a:spcBef>
              <a:spcAft>
                <a:spcPts val="0"/>
              </a:spcAft>
              <a:buSzPts val="2000"/>
              <a:buAutoNum type="arabicPeriod"/>
            </a:pPr>
            <a:r>
              <a:rPr lang="en" sz="2000"/>
              <a:t>RLSTM</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Feedforward neural network</a:t>
            </a:r>
            <a:endParaRPr sz="3000">
              <a:solidFill>
                <a:schemeClr val="accent6"/>
              </a:solidFill>
            </a:endParaRPr>
          </a:p>
        </p:txBody>
      </p:sp>
      <p:sp>
        <p:nvSpPr>
          <p:cNvPr id="223" name="Google Shape;223;p2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29"/>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lt2"/>
              </a:buClr>
              <a:buSzPts val="2000"/>
              <a:buChar char="◦"/>
            </a:pPr>
            <a:r>
              <a:rPr lang="en" sz="2000">
                <a:solidFill>
                  <a:schemeClr val="lt2"/>
                </a:solidFill>
              </a:rPr>
              <a:t>Dense layers 2</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64 units</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RELU</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A single output layer</a:t>
            </a:r>
            <a:endParaRPr sz="20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LSTM</a:t>
            </a:r>
            <a:endParaRPr sz="3000">
              <a:solidFill>
                <a:schemeClr val="accent6"/>
              </a:solidFill>
            </a:endParaRPr>
          </a:p>
        </p:txBody>
      </p:sp>
      <p:sp>
        <p:nvSpPr>
          <p:cNvPr id="230" name="Google Shape;230;p3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30"/>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1200"/>
              </a:spcBef>
              <a:spcAft>
                <a:spcPts val="0"/>
              </a:spcAft>
              <a:buClr>
                <a:schemeClr val="lt2"/>
              </a:buClr>
              <a:buSzPts val="2000"/>
              <a:buChar char="◦"/>
            </a:pPr>
            <a:r>
              <a:rPr lang="en" sz="2000">
                <a:solidFill>
                  <a:schemeClr val="lt2"/>
                </a:solidFill>
              </a:rPr>
              <a:t>An extension of RNNs (recurrent neural network).</a:t>
            </a:r>
            <a:endParaRPr sz="2000">
              <a:solidFill>
                <a:schemeClr val="lt2"/>
              </a:solidFill>
            </a:endParaRPr>
          </a:p>
          <a:p>
            <a:pPr indent="-355600" lvl="0" marL="457200" rtl="0" algn="l">
              <a:lnSpc>
                <a:spcPct val="150000"/>
              </a:lnSpc>
              <a:spcBef>
                <a:spcPts val="0"/>
              </a:spcBef>
              <a:spcAft>
                <a:spcPts val="0"/>
              </a:spcAft>
              <a:buClr>
                <a:schemeClr val="lt2"/>
              </a:buClr>
              <a:buSzPts val="2000"/>
              <a:buChar char="◦"/>
            </a:pPr>
            <a:r>
              <a:rPr lang="en" sz="2000">
                <a:solidFill>
                  <a:schemeClr val="lt2"/>
                </a:solidFill>
              </a:rPr>
              <a:t>A solution to the vanishing gradient problem.</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LSTM are capable of learning long-term </a:t>
            </a:r>
            <a:r>
              <a:rPr lang="en" sz="2000">
                <a:solidFill>
                  <a:schemeClr val="lt2"/>
                </a:solidFill>
              </a:rPr>
              <a:t>dependencies by  extending their memory cells and utilizing a gating mechanism to control information flow.</a:t>
            </a:r>
            <a:endParaRPr sz="2000">
              <a:solidFill>
                <a:schemeClr val="lt2"/>
              </a:solidFill>
            </a:endParaRPr>
          </a:p>
          <a:p>
            <a:pPr indent="-355600" lvl="0" marL="457200" rtl="0" algn="l">
              <a:lnSpc>
                <a:spcPct val="115000"/>
              </a:lnSpc>
              <a:spcBef>
                <a:spcPts val="1000"/>
              </a:spcBef>
              <a:spcAft>
                <a:spcPts val="0"/>
              </a:spcAft>
              <a:buClr>
                <a:schemeClr val="lt2"/>
              </a:buClr>
              <a:buSzPts val="2000"/>
              <a:buChar char="◦"/>
            </a:pPr>
            <a:r>
              <a:rPr lang="en" sz="2000">
                <a:solidFill>
                  <a:schemeClr val="lt2"/>
                </a:solidFill>
              </a:rPr>
              <a:t>The memory cell consists </a:t>
            </a:r>
            <a:endParaRPr sz="2000">
              <a:solidFill>
                <a:schemeClr val="lt2"/>
              </a:solidFill>
            </a:endParaRPr>
          </a:p>
          <a:p>
            <a:pPr indent="0" lvl="0" marL="0" rtl="0" algn="l">
              <a:lnSpc>
                <a:spcPct val="100000"/>
              </a:lnSpc>
              <a:spcBef>
                <a:spcPts val="0"/>
              </a:spcBef>
              <a:spcAft>
                <a:spcPts val="0"/>
              </a:spcAft>
              <a:buNone/>
            </a:pPr>
            <a:r>
              <a:rPr lang="en" sz="2000">
                <a:solidFill>
                  <a:schemeClr val="lt2"/>
                </a:solidFill>
              </a:rPr>
              <a:t>       of three gates – input, </a:t>
            </a:r>
            <a:endParaRPr sz="2000">
              <a:solidFill>
                <a:schemeClr val="lt2"/>
              </a:solidFill>
            </a:endParaRPr>
          </a:p>
          <a:p>
            <a:pPr indent="0" lvl="0" marL="0" rtl="0" algn="l">
              <a:lnSpc>
                <a:spcPct val="100000"/>
              </a:lnSpc>
              <a:spcBef>
                <a:spcPts val="0"/>
              </a:spcBef>
              <a:spcAft>
                <a:spcPts val="0"/>
              </a:spcAft>
              <a:buNone/>
            </a:pPr>
            <a:r>
              <a:rPr lang="en" sz="2000">
                <a:solidFill>
                  <a:schemeClr val="lt2"/>
                </a:solidFill>
              </a:rPr>
              <a:t>       forget and output gate.</a:t>
            </a:r>
            <a:endParaRPr sz="2000">
              <a:solidFill>
                <a:schemeClr val="lt2"/>
              </a:solidFill>
            </a:endParaRPr>
          </a:p>
          <a:p>
            <a:pPr indent="0" lvl="0" marL="457200" rtl="0" algn="l">
              <a:lnSpc>
                <a:spcPct val="115000"/>
              </a:lnSpc>
              <a:spcBef>
                <a:spcPts val="1200"/>
              </a:spcBef>
              <a:spcAft>
                <a:spcPts val="0"/>
              </a:spcAft>
              <a:buNone/>
            </a:pPr>
            <a:r>
              <a:t/>
            </a:r>
            <a:endParaRPr sz="2000">
              <a:solidFill>
                <a:schemeClr val="lt2"/>
              </a:solidFill>
            </a:endParaRPr>
          </a:p>
        </p:txBody>
      </p:sp>
      <p:pic>
        <p:nvPicPr>
          <p:cNvPr id="232" name="Google Shape;232;p30"/>
          <p:cNvPicPr preferRelativeResize="0"/>
          <p:nvPr/>
        </p:nvPicPr>
        <p:blipFill>
          <a:blip r:embed="rId3">
            <a:alphaModFix/>
          </a:blip>
          <a:stretch>
            <a:fillRect/>
          </a:stretch>
        </p:blipFill>
        <p:spPr>
          <a:xfrm>
            <a:off x="5315899" y="3182400"/>
            <a:ext cx="3337175" cy="156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1143000" y="538974"/>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6"/>
                </a:solidFill>
              </a:rPr>
              <a:t>Contents</a:t>
            </a:r>
            <a:endParaRPr sz="3300">
              <a:solidFill>
                <a:schemeClr val="accent6"/>
              </a:solidFill>
            </a:endParaRPr>
          </a:p>
        </p:txBody>
      </p:sp>
      <p:sp>
        <p:nvSpPr>
          <p:cNvPr id="79" name="Google Shape;79;p13"/>
          <p:cNvSpPr txBox="1"/>
          <p:nvPr>
            <p:ph idx="1" type="body"/>
          </p:nvPr>
        </p:nvSpPr>
        <p:spPr>
          <a:xfrm>
            <a:off x="4388200" y="1028375"/>
            <a:ext cx="4364400" cy="3123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I</a:t>
            </a:r>
            <a:r>
              <a:rPr lang="en" sz="2000">
                <a:solidFill>
                  <a:schemeClr val="accent6"/>
                </a:solidFill>
                <a:latin typeface="Arial"/>
                <a:ea typeface="Arial"/>
                <a:cs typeface="Arial"/>
                <a:sym typeface="Arial"/>
              </a:rPr>
              <a:t>ntroduction</a:t>
            </a:r>
            <a:endParaRPr sz="2000">
              <a:solidFill>
                <a:schemeClr val="accent6"/>
              </a:solidFill>
              <a:latin typeface="Arial"/>
              <a:ea typeface="Arial"/>
              <a:cs typeface="Arial"/>
              <a:sym typeface="Arial"/>
            </a:endParaRPr>
          </a:p>
          <a:p>
            <a:pPr indent="-355600" lvl="0" marL="457200" rtl="0" algn="l">
              <a:lnSpc>
                <a:spcPct val="115000"/>
              </a:lnSpc>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Task definition</a:t>
            </a:r>
            <a:endParaRPr sz="2000">
              <a:solidFill>
                <a:schemeClr val="accent6"/>
              </a:solidFill>
              <a:latin typeface="Arial"/>
              <a:ea typeface="Arial"/>
              <a:cs typeface="Arial"/>
              <a:sym typeface="Arial"/>
            </a:endParaRPr>
          </a:p>
          <a:p>
            <a:pPr indent="-355600" lvl="0" marL="457200" rtl="0" algn="l">
              <a:lnSpc>
                <a:spcPct val="115000"/>
              </a:lnSpc>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Dataset</a:t>
            </a:r>
            <a:endParaRPr sz="2000">
              <a:solidFill>
                <a:schemeClr val="accent6"/>
              </a:solidFill>
              <a:latin typeface="Arial"/>
              <a:ea typeface="Arial"/>
              <a:cs typeface="Arial"/>
              <a:sym typeface="Arial"/>
            </a:endParaRPr>
          </a:p>
          <a:p>
            <a:pPr indent="-355600" lvl="0" marL="457200" rtl="0" algn="l">
              <a:lnSpc>
                <a:spcPct val="115000"/>
              </a:lnSpc>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Pre-processing</a:t>
            </a:r>
            <a:endParaRPr sz="2000">
              <a:solidFill>
                <a:schemeClr val="accent6"/>
              </a:solidFill>
              <a:latin typeface="Arial"/>
              <a:ea typeface="Arial"/>
              <a:cs typeface="Arial"/>
              <a:sym typeface="Arial"/>
            </a:endParaRPr>
          </a:p>
          <a:p>
            <a:pPr indent="-355600" lvl="0" marL="457200" rtl="0" algn="l">
              <a:lnSpc>
                <a:spcPct val="115000"/>
              </a:lnSpc>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Models</a:t>
            </a:r>
            <a:endParaRPr sz="2000">
              <a:solidFill>
                <a:schemeClr val="accent6"/>
              </a:solidFill>
              <a:latin typeface="Arial"/>
              <a:ea typeface="Arial"/>
              <a:cs typeface="Arial"/>
              <a:sym typeface="Arial"/>
            </a:endParaRPr>
          </a:p>
          <a:p>
            <a:pPr indent="-355600" lvl="0" marL="457200" rtl="0" algn="l">
              <a:lnSpc>
                <a:spcPct val="115000"/>
              </a:lnSpc>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Experiments</a:t>
            </a:r>
            <a:endParaRPr sz="2000">
              <a:solidFill>
                <a:schemeClr val="accent6"/>
              </a:solidFill>
              <a:latin typeface="Arial"/>
              <a:ea typeface="Arial"/>
              <a:cs typeface="Arial"/>
              <a:sym typeface="Arial"/>
            </a:endParaRPr>
          </a:p>
          <a:p>
            <a:pPr indent="-355600" lvl="0" marL="457200" rtl="0" algn="l">
              <a:lnSpc>
                <a:spcPct val="115000"/>
              </a:lnSpc>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Conclusions</a:t>
            </a:r>
            <a:endParaRPr sz="2000">
              <a:solidFill>
                <a:schemeClr val="accent6"/>
              </a:solidFill>
              <a:latin typeface="Arial"/>
              <a:ea typeface="Arial"/>
              <a:cs typeface="Arial"/>
              <a:sym typeface="Arial"/>
            </a:endParaRPr>
          </a:p>
          <a:p>
            <a:pPr indent="-355600" lvl="0" marL="457200" rtl="0" algn="l">
              <a:lnSpc>
                <a:spcPct val="115000"/>
              </a:lnSpc>
              <a:spcBef>
                <a:spcPts val="0"/>
              </a:spcBef>
              <a:spcAft>
                <a:spcPts val="0"/>
              </a:spcAft>
              <a:buClr>
                <a:schemeClr val="accent6"/>
              </a:buClr>
              <a:buSzPts val="2000"/>
              <a:buFont typeface="Arial"/>
              <a:buAutoNum type="arabicPeriod"/>
            </a:pPr>
            <a:r>
              <a:rPr lang="en" sz="2000">
                <a:solidFill>
                  <a:schemeClr val="accent6"/>
                </a:solidFill>
                <a:latin typeface="Arial"/>
                <a:ea typeface="Arial"/>
                <a:cs typeface="Arial"/>
                <a:sym typeface="Arial"/>
              </a:rPr>
              <a:t>Future work</a:t>
            </a:r>
            <a:endParaRPr sz="2000">
              <a:solidFill>
                <a:schemeClr val="accent6"/>
              </a:solidFill>
              <a:latin typeface="Arial"/>
              <a:ea typeface="Arial"/>
              <a:cs typeface="Arial"/>
              <a:sym typeface="Arial"/>
            </a:endParaRPr>
          </a:p>
        </p:txBody>
      </p:sp>
      <p:sp>
        <p:nvSpPr>
          <p:cNvPr id="80" name="Google Shape;80;p1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3"/>
          <p:cNvSpPr txBox="1"/>
          <p:nvPr/>
        </p:nvSpPr>
        <p:spPr>
          <a:xfrm>
            <a:off x="8752475" y="2194000"/>
            <a:ext cx="64200" cy="5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icksand"/>
              <a:ea typeface="Quicksand"/>
              <a:cs typeface="Quicksand"/>
              <a:sym typeface="Quicksand"/>
            </a:endParaRPr>
          </a:p>
        </p:txBody>
      </p:sp>
      <p:pic>
        <p:nvPicPr>
          <p:cNvPr id="82" name="Google Shape;82;p13"/>
          <p:cNvPicPr preferRelativeResize="0"/>
          <p:nvPr/>
        </p:nvPicPr>
        <p:blipFill>
          <a:blip r:embed="rId3">
            <a:alphaModFix/>
          </a:blip>
          <a:stretch>
            <a:fillRect/>
          </a:stretch>
        </p:blipFill>
        <p:spPr>
          <a:xfrm>
            <a:off x="1143000" y="1147375"/>
            <a:ext cx="2955450" cy="34877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LSTM</a:t>
            </a:r>
            <a:endParaRPr sz="3000">
              <a:solidFill>
                <a:schemeClr val="accent6"/>
              </a:solidFill>
            </a:endParaRPr>
          </a:p>
        </p:txBody>
      </p:sp>
      <p:sp>
        <p:nvSpPr>
          <p:cNvPr id="238" name="Google Shape;238;p3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1"/>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2"/>
                </a:solidFill>
              </a:rPr>
              <a:t>Training process details:</a:t>
            </a:r>
            <a:endParaRPr sz="2000">
              <a:solidFill>
                <a:schemeClr val="lt2"/>
              </a:solidFill>
            </a:endParaRPr>
          </a:p>
          <a:p>
            <a:pPr indent="-355600" lvl="0" marL="457200" rtl="0" algn="l">
              <a:lnSpc>
                <a:spcPct val="115000"/>
              </a:lnSpc>
              <a:spcBef>
                <a:spcPts val="1200"/>
              </a:spcBef>
              <a:spcAft>
                <a:spcPts val="0"/>
              </a:spcAft>
              <a:buClr>
                <a:schemeClr val="lt2"/>
              </a:buClr>
              <a:buSzPts val="2000"/>
              <a:buChar char="◦"/>
            </a:pPr>
            <a:r>
              <a:rPr lang="en" sz="2000">
                <a:solidFill>
                  <a:schemeClr val="lt2"/>
                </a:solidFill>
              </a:rPr>
              <a:t>LSTM layer:</a:t>
            </a:r>
            <a:endParaRPr sz="2000">
              <a:solidFill>
                <a:schemeClr val="lt2"/>
              </a:solidFill>
            </a:endParaRPr>
          </a:p>
          <a:p>
            <a:pPr indent="-355600" lvl="1" marL="914400" rtl="0" algn="l">
              <a:lnSpc>
                <a:spcPct val="115000"/>
              </a:lnSpc>
              <a:spcBef>
                <a:spcPts val="0"/>
              </a:spcBef>
              <a:spcAft>
                <a:spcPts val="0"/>
              </a:spcAft>
              <a:buClr>
                <a:schemeClr val="lt2"/>
              </a:buClr>
              <a:buSzPts val="2000"/>
              <a:buChar char="▫"/>
            </a:pPr>
            <a:r>
              <a:rPr lang="en" sz="2000">
                <a:solidFill>
                  <a:schemeClr val="lt2"/>
                </a:solidFill>
              </a:rPr>
              <a:t>4 hidden layers</a:t>
            </a:r>
            <a:endParaRPr sz="2000">
              <a:solidFill>
                <a:schemeClr val="lt2"/>
              </a:solidFill>
            </a:endParaRPr>
          </a:p>
          <a:p>
            <a:pPr indent="-355600" lvl="1" marL="914400" rtl="0" algn="l">
              <a:lnSpc>
                <a:spcPct val="115000"/>
              </a:lnSpc>
              <a:spcBef>
                <a:spcPts val="0"/>
              </a:spcBef>
              <a:spcAft>
                <a:spcPts val="0"/>
              </a:spcAft>
              <a:buClr>
                <a:schemeClr val="lt2"/>
              </a:buClr>
              <a:buSzPts val="2000"/>
              <a:buChar char="▫"/>
            </a:pPr>
            <a:r>
              <a:rPr lang="en" sz="2000">
                <a:solidFill>
                  <a:schemeClr val="lt2"/>
                </a:solidFill>
              </a:rPr>
              <a:t>Adam optimizer</a:t>
            </a:r>
            <a:endParaRPr sz="2000">
              <a:solidFill>
                <a:schemeClr val="lt2"/>
              </a:solidFill>
            </a:endParaRPr>
          </a:p>
          <a:p>
            <a:pPr indent="-355600" lvl="1" marL="914400" rtl="0" algn="l">
              <a:lnSpc>
                <a:spcPct val="115000"/>
              </a:lnSpc>
              <a:spcBef>
                <a:spcPts val="0"/>
              </a:spcBef>
              <a:spcAft>
                <a:spcPts val="0"/>
              </a:spcAft>
              <a:buClr>
                <a:schemeClr val="lt2"/>
              </a:buClr>
              <a:buSzPts val="2000"/>
              <a:buChar char="▫"/>
            </a:pPr>
            <a:r>
              <a:rPr lang="en" sz="2000">
                <a:solidFill>
                  <a:schemeClr val="lt2"/>
                </a:solidFill>
              </a:rPr>
              <a:t>50 units each layer</a:t>
            </a:r>
            <a:endParaRPr sz="2000">
              <a:solidFill>
                <a:schemeClr val="lt2"/>
              </a:solidFill>
            </a:endParaRPr>
          </a:p>
          <a:p>
            <a:pPr indent="-355600" lvl="1" marL="914400" rtl="0" algn="l">
              <a:lnSpc>
                <a:spcPct val="200000"/>
              </a:lnSpc>
              <a:spcBef>
                <a:spcPts val="0"/>
              </a:spcBef>
              <a:spcAft>
                <a:spcPts val="0"/>
              </a:spcAft>
              <a:buClr>
                <a:schemeClr val="lt2"/>
              </a:buClr>
              <a:buSzPts val="2000"/>
              <a:buChar char="▫"/>
            </a:pPr>
            <a:r>
              <a:rPr lang="en" sz="2000">
                <a:solidFill>
                  <a:schemeClr val="lt2"/>
                </a:solidFill>
              </a:rPr>
              <a:t>Mean Squared Error for loss</a:t>
            </a:r>
            <a:endParaRPr sz="2000">
              <a:solidFill>
                <a:schemeClr val="lt2"/>
              </a:solidFill>
            </a:endParaRPr>
          </a:p>
          <a:p>
            <a:pPr indent="-355600" lvl="0" marL="457200" rtl="0" algn="l">
              <a:lnSpc>
                <a:spcPct val="150000"/>
              </a:lnSpc>
              <a:spcBef>
                <a:spcPts val="0"/>
              </a:spcBef>
              <a:spcAft>
                <a:spcPts val="0"/>
              </a:spcAft>
              <a:buClr>
                <a:schemeClr val="lt2"/>
              </a:buClr>
              <a:buSzPts val="2000"/>
              <a:buChar char="◦"/>
            </a:pPr>
            <a:r>
              <a:rPr lang="en" sz="2000">
                <a:solidFill>
                  <a:schemeClr val="lt2"/>
                </a:solidFill>
              </a:rPr>
              <a:t>Dropout Layer with rate 0.2.</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Dense layer with 1 neuron as output size.</a:t>
            </a:r>
            <a:endParaRPr sz="2000">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RLSTM</a:t>
            </a:r>
            <a:endParaRPr sz="3000">
              <a:solidFill>
                <a:schemeClr val="accent6"/>
              </a:solidFill>
            </a:endParaRPr>
          </a:p>
        </p:txBody>
      </p:sp>
      <p:sp>
        <p:nvSpPr>
          <p:cNvPr id="245" name="Google Shape;245;p3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32"/>
          <p:cNvPicPr preferRelativeResize="0"/>
          <p:nvPr/>
        </p:nvPicPr>
        <p:blipFill>
          <a:blip r:embed="rId3">
            <a:alphaModFix/>
          </a:blip>
          <a:stretch>
            <a:fillRect/>
          </a:stretch>
        </p:blipFill>
        <p:spPr>
          <a:xfrm>
            <a:off x="1535325" y="1175925"/>
            <a:ext cx="5943600" cy="262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RLSTM</a:t>
            </a:r>
            <a:endParaRPr sz="3000">
              <a:solidFill>
                <a:schemeClr val="accent6"/>
              </a:solidFill>
            </a:endParaRPr>
          </a:p>
        </p:txBody>
      </p:sp>
      <p:sp>
        <p:nvSpPr>
          <p:cNvPr id="252" name="Google Shape;252;p3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3"/>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Training process details:</a:t>
            </a:r>
            <a:endParaRPr sz="2000"/>
          </a:p>
          <a:p>
            <a:pPr indent="-355600" lvl="0" marL="457200" rtl="0" algn="l">
              <a:spcBef>
                <a:spcPts val="600"/>
              </a:spcBef>
              <a:spcAft>
                <a:spcPts val="0"/>
              </a:spcAft>
              <a:buSzPts val="2000"/>
              <a:buChar char="◦"/>
            </a:pPr>
            <a:r>
              <a:rPr lang="en" sz="2000"/>
              <a:t>Mean square loss </a:t>
            </a:r>
            <a:endParaRPr sz="2000"/>
          </a:p>
          <a:p>
            <a:pPr indent="-355600" lvl="0" marL="457200" rtl="0" algn="l">
              <a:spcBef>
                <a:spcPts val="0"/>
              </a:spcBef>
              <a:spcAft>
                <a:spcPts val="0"/>
              </a:spcAft>
              <a:buSzPts val="2000"/>
              <a:buChar char="◦"/>
            </a:pPr>
            <a:r>
              <a:rPr lang="en" sz="2000"/>
              <a:t>Adam optimizer</a:t>
            </a:r>
            <a:endParaRPr sz="2000"/>
          </a:p>
          <a:p>
            <a:pPr indent="-355600" lvl="0" marL="457200" rtl="0" algn="l">
              <a:spcBef>
                <a:spcPts val="0"/>
              </a:spcBef>
              <a:spcAft>
                <a:spcPts val="0"/>
              </a:spcAft>
              <a:buSzPts val="2000"/>
              <a:buChar char="◦"/>
            </a:pPr>
            <a:r>
              <a:rPr lang="en" sz="2000"/>
              <a:t>Early stopping against overfitting</a:t>
            </a:r>
            <a:endParaRPr sz="2000"/>
          </a:p>
          <a:p>
            <a:pPr indent="-355600" lvl="0" marL="457200" rtl="0" algn="l">
              <a:spcBef>
                <a:spcPts val="0"/>
              </a:spcBef>
              <a:spcAft>
                <a:spcPts val="0"/>
              </a:spcAft>
              <a:buSzPts val="2000"/>
              <a:buChar char="◦"/>
            </a:pPr>
            <a:r>
              <a:rPr lang="en" sz="2000"/>
              <a:t>Learning rate: 0.00001</a:t>
            </a:r>
            <a:endParaRPr sz="2000"/>
          </a:p>
          <a:p>
            <a:pPr indent="-355600" lvl="0" marL="457200" rtl="0" algn="l">
              <a:spcBef>
                <a:spcPts val="0"/>
              </a:spcBef>
              <a:spcAft>
                <a:spcPts val="0"/>
              </a:spcAft>
              <a:buSzPts val="2000"/>
              <a:buChar char="◦"/>
            </a:pPr>
            <a:r>
              <a:rPr lang="en" sz="2000"/>
              <a:t>Hidden units for LSTM: 32</a:t>
            </a:r>
            <a:endParaRPr sz="2000"/>
          </a:p>
          <a:p>
            <a:pPr indent="-355600" lvl="0" marL="457200" rtl="0" algn="l">
              <a:spcBef>
                <a:spcPts val="0"/>
              </a:spcBef>
              <a:spcAft>
                <a:spcPts val="0"/>
              </a:spcAft>
              <a:buSzPts val="2000"/>
              <a:buChar char="◦"/>
            </a:pPr>
            <a:r>
              <a:rPr lang="en" sz="2000"/>
              <a:t>Batch size: 32</a:t>
            </a:r>
            <a:endParaRPr sz="20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animEffect filter="fade" transition="in">
                                      <p:cBhvr>
                                        <p:cTn dur="1000"/>
                                        <p:tgtEl>
                                          <p:spTgt spid="2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Experiments</a:t>
            </a:r>
            <a:endParaRPr sz="6000"/>
          </a:p>
        </p:txBody>
      </p:sp>
      <p:grpSp>
        <p:nvGrpSpPr>
          <p:cNvPr id="260" name="Google Shape;260;p34"/>
          <p:cNvGrpSpPr/>
          <p:nvPr/>
        </p:nvGrpSpPr>
        <p:grpSpPr>
          <a:xfrm>
            <a:off x="454014" y="2078188"/>
            <a:ext cx="982958" cy="987178"/>
            <a:chOff x="2594050" y="1631825"/>
            <a:chExt cx="439625" cy="439625"/>
          </a:xfrm>
        </p:grpSpPr>
        <p:sp>
          <p:nvSpPr>
            <p:cNvPr id="261" name="Google Shape;261;p3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p:nvPr/>
        </p:nvSpPr>
        <p:spPr>
          <a:xfrm>
            <a:off x="5781550" y="3144075"/>
            <a:ext cx="3362400" cy="19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51950" y="801125"/>
            <a:ext cx="5833500" cy="434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Window size</a:t>
            </a:r>
            <a:endParaRPr sz="3000">
              <a:solidFill>
                <a:schemeClr val="accent6"/>
              </a:solidFill>
            </a:endParaRPr>
          </a:p>
        </p:txBody>
      </p:sp>
      <p:sp>
        <p:nvSpPr>
          <p:cNvPr id="273" name="Google Shape;273;p3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35"/>
          <p:cNvPicPr preferRelativeResize="0"/>
          <p:nvPr/>
        </p:nvPicPr>
        <p:blipFill>
          <a:blip r:embed="rId3">
            <a:alphaModFix/>
          </a:blip>
          <a:stretch>
            <a:fillRect/>
          </a:stretch>
        </p:blipFill>
        <p:spPr>
          <a:xfrm>
            <a:off x="152400" y="1029525"/>
            <a:ext cx="2762250" cy="1962150"/>
          </a:xfrm>
          <a:prstGeom prst="rect">
            <a:avLst/>
          </a:prstGeom>
          <a:noFill/>
          <a:ln>
            <a:noFill/>
          </a:ln>
        </p:spPr>
      </p:pic>
      <p:pic>
        <p:nvPicPr>
          <p:cNvPr id="275" name="Google Shape;275;p35"/>
          <p:cNvPicPr preferRelativeResize="0"/>
          <p:nvPr/>
        </p:nvPicPr>
        <p:blipFill>
          <a:blip r:embed="rId4">
            <a:alphaModFix/>
          </a:blip>
          <a:stretch>
            <a:fillRect/>
          </a:stretch>
        </p:blipFill>
        <p:spPr>
          <a:xfrm>
            <a:off x="3067050" y="1029525"/>
            <a:ext cx="2743200" cy="1943100"/>
          </a:xfrm>
          <a:prstGeom prst="rect">
            <a:avLst/>
          </a:prstGeom>
          <a:noFill/>
          <a:ln>
            <a:noFill/>
          </a:ln>
        </p:spPr>
      </p:pic>
      <p:pic>
        <p:nvPicPr>
          <p:cNvPr id="276" name="Google Shape;276;p35"/>
          <p:cNvPicPr preferRelativeResize="0"/>
          <p:nvPr/>
        </p:nvPicPr>
        <p:blipFill>
          <a:blip r:embed="rId5">
            <a:alphaModFix/>
          </a:blip>
          <a:stretch>
            <a:fillRect/>
          </a:stretch>
        </p:blipFill>
        <p:spPr>
          <a:xfrm>
            <a:off x="152400" y="3144075"/>
            <a:ext cx="2582415" cy="1847025"/>
          </a:xfrm>
          <a:prstGeom prst="rect">
            <a:avLst/>
          </a:prstGeom>
          <a:noFill/>
          <a:ln>
            <a:noFill/>
          </a:ln>
        </p:spPr>
      </p:pic>
      <p:pic>
        <p:nvPicPr>
          <p:cNvPr id="277" name="Google Shape;277;p35"/>
          <p:cNvPicPr preferRelativeResize="0"/>
          <p:nvPr/>
        </p:nvPicPr>
        <p:blipFill>
          <a:blip r:embed="rId6">
            <a:alphaModFix/>
          </a:blip>
          <a:stretch>
            <a:fillRect/>
          </a:stretch>
        </p:blipFill>
        <p:spPr>
          <a:xfrm>
            <a:off x="3095625" y="3110325"/>
            <a:ext cx="2686050" cy="1914525"/>
          </a:xfrm>
          <a:prstGeom prst="rect">
            <a:avLst/>
          </a:prstGeom>
          <a:noFill/>
          <a:ln>
            <a:noFill/>
          </a:ln>
        </p:spPr>
      </p:pic>
      <p:sp>
        <p:nvSpPr>
          <p:cNvPr id="278" name="Google Shape;278;p35"/>
          <p:cNvSpPr txBox="1"/>
          <p:nvPr>
            <p:ph idx="1" type="body"/>
          </p:nvPr>
        </p:nvSpPr>
        <p:spPr>
          <a:xfrm>
            <a:off x="5896850" y="935175"/>
            <a:ext cx="2930400" cy="2208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chemeClr val="lt2"/>
                </a:solidFill>
              </a:rPr>
              <a:t>Train and test using different window size.</a:t>
            </a:r>
            <a:endParaRPr sz="2000">
              <a:solidFill>
                <a:schemeClr val="lt2"/>
              </a:solidFill>
            </a:endParaRPr>
          </a:p>
        </p:txBody>
      </p:sp>
      <p:pic>
        <p:nvPicPr>
          <p:cNvPr id="279" name="Google Shape;279;p35"/>
          <p:cNvPicPr preferRelativeResize="0"/>
          <p:nvPr/>
        </p:nvPicPr>
        <p:blipFill>
          <a:blip r:embed="rId7">
            <a:alphaModFix/>
          </a:blip>
          <a:stretch>
            <a:fillRect/>
          </a:stretch>
        </p:blipFill>
        <p:spPr>
          <a:xfrm>
            <a:off x="6047600" y="3224625"/>
            <a:ext cx="2628900" cy="1800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p:nvPr/>
        </p:nvSpPr>
        <p:spPr>
          <a:xfrm>
            <a:off x="5664750" y="3027225"/>
            <a:ext cx="2996100" cy="16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p:nvPr/>
        </p:nvSpPr>
        <p:spPr>
          <a:xfrm>
            <a:off x="5671700" y="1168975"/>
            <a:ext cx="2996100" cy="16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Feedforward NN</a:t>
            </a:r>
            <a:endParaRPr sz="3000">
              <a:solidFill>
                <a:schemeClr val="accent6"/>
              </a:solidFill>
            </a:endParaRPr>
          </a:p>
        </p:txBody>
      </p:sp>
      <p:sp>
        <p:nvSpPr>
          <p:cNvPr id="287" name="Google Shape;287;p3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36"/>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lt2"/>
              </a:buClr>
              <a:buSzPts val="2000"/>
              <a:buChar char="○"/>
            </a:pPr>
            <a:r>
              <a:rPr lang="en" sz="2000">
                <a:solidFill>
                  <a:schemeClr val="lt2"/>
                </a:solidFill>
              </a:rPr>
              <a:t>Trained/test same stock</a:t>
            </a:r>
            <a:endParaRPr sz="20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Split dataset</a:t>
            </a:r>
            <a:endParaRPr sz="16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MSE 282.4551</a:t>
            </a:r>
            <a:endParaRPr sz="1600">
              <a:solidFill>
                <a:schemeClr val="lt2"/>
              </a:solidFill>
            </a:endParaRPr>
          </a:p>
          <a:p>
            <a:pPr indent="0" lvl="0" marL="1828800" rtl="0" algn="l">
              <a:lnSpc>
                <a:spcPct val="115000"/>
              </a:lnSpc>
              <a:spcBef>
                <a:spcPts val="1200"/>
              </a:spcBef>
              <a:spcAft>
                <a:spcPts val="0"/>
              </a:spcAft>
              <a:buNone/>
            </a:pPr>
            <a:r>
              <a:t/>
            </a:r>
            <a:endParaRPr sz="1600">
              <a:solidFill>
                <a:schemeClr val="lt2"/>
              </a:solidFill>
            </a:endParaRPr>
          </a:p>
          <a:p>
            <a:pPr indent="-355600" lvl="0" marL="457200" rtl="0" algn="l">
              <a:lnSpc>
                <a:spcPct val="115000"/>
              </a:lnSpc>
              <a:spcBef>
                <a:spcPts val="1200"/>
              </a:spcBef>
              <a:spcAft>
                <a:spcPts val="0"/>
              </a:spcAft>
              <a:buClr>
                <a:schemeClr val="lt2"/>
              </a:buClr>
              <a:buSzPts val="2000"/>
              <a:buChar char="○"/>
            </a:pPr>
            <a:r>
              <a:rPr lang="en" sz="2000">
                <a:solidFill>
                  <a:schemeClr val="lt2"/>
                </a:solidFill>
              </a:rPr>
              <a:t>Test on unknown stock</a:t>
            </a:r>
            <a:endParaRPr sz="20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Test dataset GOOGL stock</a:t>
            </a:r>
            <a:endParaRPr sz="16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MSE 2327.6162</a:t>
            </a:r>
            <a:endParaRPr sz="1600">
              <a:solidFill>
                <a:schemeClr val="lt2"/>
              </a:solidFill>
            </a:endParaRPr>
          </a:p>
        </p:txBody>
      </p:sp>
      <p:pic>
        <p:nvPicPr>
          <p:cNvPr id="289" name="Google Shape;289;p36"/>
          <p:cNvPicPr preferRelativeResize="0"/>
          <p:nvPr/>
        </p:nvPicPr>
        <p:blipFill>
          <a:blip r:embed="rId3">
            <a:alphaModFix/>
          </a:blip>
          <a:stretch>
            <a:fillRect/>
          </a:stretch>
        </p:blipFill>
        <p:spPr>
          <a:xfrm>
            <a:off x="5981700" y="1201900"/>
            <a:ext cx="2362200" cy="1685925"/>
          </a:xfrm>
          <a:prstGeom prst="rect">
            <a:avLst/>
          </a:prstGeom>
          <a:noFill/>
          <a:ln>
            <a:noFill/>
          </a:ln>
        </p:spPr>
      </p:pic>
      <p:pic>
        <p:nvPicPr>
          <p:cNvPr id="290" name="Google Shape;290;p36"/>
          <p:cNvPicPr preferRelativeResize="0"/>
          <p:nvPr/>
        </p:nvPicPr>
        <p:blipFill>
          <a:blip r:embed="rId4">
            <a:alphaModFix/>
          </a:blip>
          <a:stretch>
            <a:fillRect/>
          </a:stretch>
        </p:blipFill>
        <p:spPr>
          <a:xfrm>
            <a:off x="5810250" y="2973550"/>
            <a:ext cx="2705100" cy="1895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p:nvPr/>
        </p:nvSpPr>
        <p:spPr>
          <a:xfrm>
            <a:off x="1541325" y="2846750"/>
            <a:ext cx="5943600" cy="128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Error over different part of data</a:t>
            </a:r>
            <a:endParaRPr sz="3000">
              <a:solidFill>
                <a:schemeClr val="accent6"/>
              </a:solidFill>
            </a:endParaRPr>
          </a:p>
        </p:txBody>
      </p:sp>
      <p:sp>
        <p:nvSpPr>
          <p:cNvPr id="297" name="Google Shape;297;p3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8" name="Google Shape;298;p37"/>
          <p:cNvGraphicFramePr/>
          <p:nvPr/>
        </p:nvGraphicFramePr>
        <p:xfrm>
          <a:off x="1541325" y="2846775"/>
          <a:ext cx="3000000" cy="3000000"/>
        </p:xfrm>
        <a:graphic>
          <a:graphicData uri="http://schemas.openxmlformats.org/drawingml/2006/table">
            <a:tbl>
              <a:tblPr>
                <a:noFill/>
                <a:tableStyleId>{5663A3AD-BC25-4408-8FBB-B32E4858B109}</a:tableStyleId>
              </a:tblPr>
              <a:tblGrid>
                <a:gridCol w="1485900"/>
                <a:gridCol w="1485900"/>
                <a:gridCol w="1485900"/>
                <a:gridCol w="148590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MSE</a:t>
                      </a:r>
                      <a:endParaRPr sz="1100"/>
                    </a:p>
                  </a:txBody>
                  <a:tcPr marT="63500" marB="63500" marR="63500" marL="63500"/>
                </a:tc>
                <a:tc>
                  <a:txBody>
                    <a:bodyPr/>
                    <a:lstStyle/>
                    <a:p>
                      <a:pPr indent="0" lvl="0" marL="0" rtl="0" algn="l">
                        <a:spcBef>
                          <a:spcPts val="0"/>
                        </a:spcBef>
                        <a:spcAft>
                          <a:spcPts val="0"/>
                        </a:spcAft>
                        <a:buNone/>
                      </a:pPr>
                      <a:r>
                        <a:rPr lang="en" sz="1100"/>
                        <a:t>MAE</a:t>
                      </a:r>
                      <a:endParaRPr sz="1100"/>
                    </a:p>
                  </a:txBody>
                  <a:tcPr marT="63500" marB="63500" marR="63500" marL="63500"/>
                </a:tc>
                <a:tc>
                  <a:txBody>
                    <a:bodyPr/>
                    <a:lstStyle/>
                    <a:p>
                      <a:pPr indent="0" lvl="0" marL="0" rtl="0" algn="l">
                        <a:spcBef>
                          <a:spcPts val="0"/>
                        </a:spcBef>
                        <a:spcAft>
                          <a:spcPts val="0"/>
                        </a:spcAft>
                        <a:buNone/>
                      </a:pPr>
                      <a:r>
                        <a:rPr lang="en" sz="1100"/>
                        <a:t>MAPE</a:t>
                      </a:r>
                      <a:endParaRPr sz="1100"/>
                    </a:p>
                  </a:txBody>
                  <a:tcPr marT="63500" marB="63500" marR="63500" marL="63500"/>
                </a:tc>
              </a:tr>
              <a:tr h="12700">
                <a:tc>
                  <a:txBody>
                    <a:bodyPr/>
                    <a:lstStyle/>
                    <a:p>
                      <a:pPr indent="0" lvl="0" marL="0" rtl="0" algn="l">
                        <a:spcBef>
                          <a:spcPts val="0"/>
                        </a:spcBef>
                        <a:spcAft>
                          <a:spcPts val="0"/>
                        </a:spcAft>
                        <a:buNone/>
                      </a:pPr>
                      <a:r>
                        <a:rPr lang="en" sz="1100"/>
                        <a:t>Seen data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563.79144</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22.613684</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97.4674</a:t>
                      </a:r>
                      <a:endParaRPr sz="1100"/>
                    </a:p>
                  </a:txBody>
                  <a:tcPr marT="63500" marB="63500" marR="63500" marL="63500"/>
                </a:tc>
              </a:tr>
              <a:tr h="12700">
                <a:tc>
                  <a:txBody>
                    <a:bodyPr/>
                    <a:lstStyle/>
                    <a:p>
                      <a:pPr indent="0" lvl="0" marL="0" rtl="0" algn="l">
                        <a:spcBef>
                          <a:spcPts val="0"/>
                        </a:spcBef>
                        <a:spcAft>
                          <a:spcPts val="0"/>
                        </a:spcAft>
                        <a:buNone/>
                      </a:pPr>
                      <a:r>
                        <a:rPr lang="en" sz="1100"/>
                        <a:t>Unseen data</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2210.255</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46.882046</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98.04332</a:t>
                      </a:r>
                      <a:endParaRPr sz="1100"/>
                    </a:p>
                  </a:txBody>
                  <a:tcPr marT="63500" marB="63500" marR="63500" marL="63500"/>
                </a:tc>
              </a:tr>
              <a:tr h="12700">
                <a:tc>
                  <a:txBody>
                    <a:bodyPr/>
                    <a:lstStyle/>
                    <a:p>
                      <a:pPr indent="0" lvl="0" marL="0" rtl="0" algn="l">
                        <a:spcBef>
                          <a:spcPts val="0"/>
                        </a:spcBef>
                        <a:spcAft>
                          <a:spcPts val="0"/>
                        </a:spcAft>
                        <a:buNone/>
                      </a:pPr>
                      <a:r>
                        <a:rPr lang="en" sz="1100"/>
                        <a:t>Other stock</a:t>
                      </a:r>
                      <a:endParaRPr sz="1100"/>
                    </a:p>
                  </a:txBody>
                  <a:tcPr marT="63500" marB="63500" marR="63500" marL="63500"/>
                </a:tc>
                <a:tc>
                  <a:txBody>
                    <a:bodyPr/>
                    <a:lstStyle/>
                    <a:p>
                      <a:pPr indent="0" lvl="0" marL="0" rtl="0" algn="l">
                        <a:lnSpc>
                          <a:spcPct val="138000"/>
                        </a:lnSpc>
                        <a:spcBef>
                          <a:spcPts val="0"/>
                        </a:spcBef>
                        <a:spcAft>
                          <a:spcPts val="0"/>
                        </a:spcAft>
                        <a:buNone/>
                      </a:pPr>
                      <a:r>
                        <a:rPr lang="en" sz="1100"/>
                        <a:t>166421</a:t>
                      </a:r>
                      <a:endParaRPr sz="1100"/>
                    </a:p>
                  </a:txBody>
                  <a:tcPr marT="63500" marB="63500" marR="63500" marL="63500"/>
                </a:tc>
                <a:tc>
                  <a:txBody>
                    <a:bodyPr/>
                    <a:lstStyle/>
                    <a:p>
                      <a:pPr indent="0" lvl="0" marL="0" rtl="0" algn="l">
                        <a:lnSpc>
                          <a:spcPct val="138000"/>
                        </a:lnSpc>
                        <a:spcBef>
                          <a:spcPts val="0"/>
                        </a:spcBef>
                        <a:spcAft>
                          <a:spcPts val="0"/>
                        </a:spcAft>
                        <a:buNone/>
                      </a:pPr>
                      <a:r>
                        <a:rPr lang="en" sz="1100"/>
                        <a:t>407.6193</a:t>
                      </a:r>
                      <a:endParaRPr sz="1100"/>
                    </a:p>
                  </a:txBody>
                  <a:tcPr marT="63500" marB="63500" marR="63500" marL="63500"/>
                </a:tc>
                <a:tc>
                  <a:txBody>
                    <a:bodyPr/>
                    <a:lstStyle/>
                    <a:p>
                      <a:pPr indent="0" lvl="0" marL="0" rtl="0" algn="l">
                        <a:lnSpc>
                          <a:spcPct val="138000"/>
                        </a:lnSpc>
                        <a:spcBef>
                          <a:spcPts val="0"/>
                        </a:spcBef>
                        <a:spcAft>
                          <a:spcPts val="0"/>
                        </a:spcAft>
                        <a:buNone/>
                      </a:pPr>
                      <a:r>
                        <a:rPr lang="en" sz="1100"/>
                        <a:t>99.98</a:t>
                      </a:r>
                      <a:endParaRPr sz="1100"/>
                    </a:p>
                  </a:txBody>
                  <a:tcPr marT="63500" marB="63500" marR="63500" marL="635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LSTM</a:t>
            </a:r>
            <a:endParaRPr sz="3000">
              <a:solidFill>
                <a:schemeClr val="accent6"/>
              </a:solidFill>
            </a:endParaRPr>
          </a:p>
        </p:txBody>
      </p:sp>
      <p:sp>
        <p:nvSpPr>
          <p:cNvPr id="304" name="Google Shape;304;p3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38"/>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lt2"/>
              </a:buClr>
              <a:buSzPts val="2000"/>
              <a:buChar char="○"/>
            </a:pPr>
            <a:r>
              <a:rPr lang="en" sz="2000">
                <a:solidFill>
                  <a:schemeClr val="lt2"/>
                </a:solidFill>
              </a:rPr>
              <a:t>Trained/test same stock</a:t>
            </a:r>
            <a:endParaRPr sz="20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Split dataset</a:t>
            </a:r>
            <a:endParaRPr sz="16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MSE 3.6569757</a:t>
            </a:r>
            <a:endParaRPr sz="16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MAE 1.1791536</a:t>
            </a:r>
            <a:endParaRPr sz="16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MAPE 2.481861</a:t>
            </a:r>
            <a:endParaRPr sz="1600">
              <a:solidFill>
                <a:schemeClr val="lt2"/>
              </a:solidFill>
            </a:endParaRPr>
          </a:p>
          <a:p>
            <a:pPr indent="0" lvl="0" marL="1828800" rtl="0" algn="l">
              <a:lnSpc>
                <a:spcPct val="115000"/>
              </a:lnSpc>
              <a:spcBef>
                <a:spcPts val="1200"/>
              </a:spcBef>
              <a:spcAft>
                <a:spcPts val="0"/>
              </a:spcAft>
              <a:buNone/>
            </a:pPr>
            <a:r>
              <a:t/>
            </a:r>
            <a:endParaRPr sz="1600">
              <a:solidFill>
                <a:schemeClr val="lt2"/>
              </a:solidFill>
            </a:endParaRPr>
          </a:p>
          <a:p>
            <a:pPr indent="-355600" lvl="0" marL="457200" rtl="0" algn="l">
              <a:lnSpc>
                <a:spcPct val="115000"/>
              </a:lnSpc>
              <a:spcBef>
                <a:spcPts val="1200"/>
              </a:spcBef>
              <a:spcAft>
                <a:spcPts val="0"/>
              </a:spcAft>
              <a:buClr>
                <a:schemeClr val="lt2"/>
              </a:buClr>
              <a:buSzPts val="2000"/>
              <a:buChar char="○"/>
            </a:pPr>
            <a:r>
              <a:rPr lang="en" sz="2000">
                <a:solidFill>
                  <a:schemeClr val="lt2"/>
                </a:solidFill>
              </a:rPr>
              <a:t>Test on unknown stock</a:t>
            </a:r>
            <a:endParaRPr sz="20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Test dataset GOOGL stock</a:t>
            </a:r>
            <a:endParaRPr sz="16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MSE 418.25244</a:t>
            </a:r>
            <a:endParaRPr sz="16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MAE 14.210677</a:t>
            </a:r>
            <a:endParaRPr sz="1600">
              <a:solidFill>
                <a:schemeClr val="lt2"/>
              </a:solidFill>
            </a:endParaRPr>
          </a:p>
          <a:p>
            <a:pPr indent="-330200" lvl="0" marL="914400" rtl="0" algn="l">
              <a:lnSpc>
                <a:spcPct val="115000"/>
              </a:lnSpc>
              <a:spcBef>
                <a:spcPts val="0"/>
              </a:spcBef>
              <a:spcAft>
                <a:spcPts val="0"/>
              </a:spcAft>
              <a:buClr>
                <a:schemeClr val="lt2"/>
              </a:buClr>
              <a:buSzPts val="1600"/>
              <a:buChar char="◦"/>
            </a:pPr>
            <a:r>
              <a:rPr lang="en" sz="1600">
                <a:solidFill>
                  <a:schemeClr val="lt2"/>
                </a:solidFill>
              </a:rPr>
              <a:t>MAPE 2.38179</a:t>
            </a:r>
            <a:endParaRPr sz="1600">
              <a:solidFill>
                <a:schemeClr val="lt2"/>
              </a:solidFill>
            </a:endParaRPr>
          </a:p>
        </p:txBody>
      </p:sp>
      <p:pic>
        <p:nvPicPr>
          <p:cNvPr id="306" name="Google Shape;306;p38"/>
          <p:cNvPicPr preferRelativeResize="0"/>
          <p:nvPr/>
        </p:nvPicPr>
        <p:blipFill>
          <a:blip r:embed="rId3">
            <a:alphaModFix/>
          </a:blip>
          <a:stretch>
            <a:fillRect/>
          </a:stretch>
        </p:blipFill>
        <p:spPr>
          <a:xfrm>
            <a:off x="5500325" y="3163750"/>
            <a:ext cx="2675000" cy="1685409"/>
          </a:xfrm>
          <a:prstGeom prst="rect">
            <a:avLst/>
          </a:prstGeom>
          <a:noFill/>
          <a:ln>
            <a:noFill/>
          </a:ln>
        </p:spPr>
      </p:pic>
      <p:pic>
        <p:nvPicPr>
          <p:cNvPr id="307" name="Google Shape;307;p38"/>
          <p:cNvPicPr preferRelativeResize="0"/>
          <p:nvPr/>
        </p:nvPicPr>
        <p:blipFill>
          <a:blip r:embed="rId4">
            <a:alphaModFix/>
          </a:blip>
          <a:stretch>
            <a:fillRect/>
          </a:stretch>
        </p:blipFill>
        <p:spPr>
          <a:xfrm>
            <a:off x="5451825" y="1087900"/>
            <a:ext cx="2675001" cy="1624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1255975" y="2780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RLSTM</a:t>
            </a:r>
            <a:r>
              <a:rPr lang="en" sz="3000">
                <a:solidFill>
                  <a:schemeClr val="accent6"/>
                </a:solidFill>
              </a:rPr>
              <a:t> - Window size comparison</a:t>
            </a:r>
            <a:endParaRPr sz="3000">
              <a:solidFill>
                <a:schemeClr val="accent6"/>
              </a:solidFill>
            </a:endParaRPr>
          </a:p>
        </p:txBody>
      </p:sp>
      <p:sp>
        <p:nvSpPr>
          <p:cNvPr id="313" name="Google Shape;313;p3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39"/>
          <p:cNvSpPr txBox="1"/>
          <p:nvPr>
            <p:ph idx="1" type="body"/>
          </p:nvPr>
        </p:nvSpPr>
        <p:spPr>
          <a:xfrm>
            <a:off x="1217300" y="753000"/>
            <a:ext cx="7661700" cy="4138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lt2"/>
              </a:buClr>
              <a:buSzPts val="2000"/>
              <a:buChar char="○"/>
            </a:pPr>
            <a:r>
              <a:rPr lang="en" sz="2000">
                <a:solidFill>
                  <a:schemeClr val="lt2"/>
                </a:solidFill>
              </a:rPr>
              <a:t>AAL test data</a:t>
            </a:r>
            <a:endParaRPr sz="2000">
              <a:solidFill>
                <a:schemeClr val="lt2"/>
              </a:solidFill>
            </a:endParaRPr>
          </a:p>
          <a:p>
            <a:pPr indent="0" lvl="0" marL="0" rtl="0" algn="l">
              <a:lnSpc>
                <a:spcPct val="115000"/>
              </a:lnSpc>
              <a:spcBef>
                <a:spcPts val="1200"/>
              </a:spcBef>
              <a:spcAft>
                <a:spcPts val="0"/>
              </a:spcAft>
              <a:buNone/>
            </a:pPr>
            <a:r>
              <a:t/>
            </a:r>
            <a:endParaRPr sz="2000">
              <a:solidFill>
                <a:schemeClr val="lt2"/>
              </a:solidFill>
            </a:endParaRPr>
          </a:p>
          <a:p>
            <a:pPr indent="0" lvl="0" marL="0" rtl="0" algn="l">
              <a:lnSpc>
                <a:spcPct val="115000"/>
              </a:lnSpc>
              <a:spcBef>
                <a:spcPts val="1200"/>
              </a:spcBef>
              <a:spcAft>
                <a:spcPts val="0"/>
              </a:spcAft>
              <a:buNone/>
            </a:pPr>
            <a:r>
              <a:t/>
            </a:r>
            <a:endParaRPr sz="2000">
              <a:solidFill>
                <a:schemeClr val="lt2"/>
              </a:solidFill>
            </a:endParaRPr>
          </a:p>
          <a:p>
            <a:pPr indent="0" lvl="0" marL="0" rtl="0" algn="l">
              <a:lnSpc>
                <a:spcPct val="115000"/>
              </a:lnSpc>
              <a:spcBef>
                <a:spcPts val="1200"/>
              </a:spcBef>
              <a:spcAft>
                <a:spcPts val="0"/>
              </a:spcAft>
              <a:buNone/>
            </a:pPr>
            <a:r>
              <a:t/>
            </a:r>
            <a:endParaRPr sz="2000">
              <a:solidFill>
                <a:schemeClr val="lt2"/>
              </a:solidFill>
            </a:endParaRPr>
          </a:p>
          <a:p>
            <a:pPr indent="-355600" lvl="0" marL="457200" rtl="0" algn="l">
              <a:lnSpc>
                <a:spcPct val="115000"/>
              </a:lnSpc>
              <a:spcBef>
                <a:spcPts val="1200"/>
              </a:spcBef>
              <a:spcAft>
                <a:spcPts val="0"/>
              </a:spcAft>
              <a:buClr>
                <a:schemeClr val="lt2"/>
              </a:buClr>
              <a:buSzPts val="2000"/>
              <a:buChar char="○"/>
            </a:pPr>
            <a:r>
              <a:rPr lang="en" sz="2000">
                <a:solidFill>
                  <a:schemeClr val="lt2"/>
                </a:solidFill>
              </a:rPr>
              <a:t>GOOGL </a:t>
            </a:r>
            <a:r>
              <a:rPr lang="en" sz="2000">
                <a:solidFill>
                  <a:schemeClr val="lt2"/>
                </a:solidFill>
              </a:rPr>
              <a:t>test data</a:t>
            </a:r>
            <a:endParaRPr sz="2000">
              <a:solidFill>
                <a:schemeClr val="lt2"/>
              </a:solidFill>
            </a:endParaRPr>
          </a:p>
          <a:p>
            <a:pPr indent="0" lvl="0" marL="0" rtl="0" algn="l">
              <a:lnSpc>
                <a:spcPct val="115000"/>
              </a:lnSpc>
              <a:spcBef>
                <a:spcPts val="1200"/>
              </a:spcBef>
              <a:spcAft>
                <a:spcPts val="0"/>
              </a:spcAft>
              <a:buNone/>
            </a:pPr>
            <a:r>
              <a:t/>
            </a:r>
            <a:endParaRPr sz="2000">
              <a:solidFill>
                <a:schemeClr val="lt2"/>
              </a:solidFill>
            </a:endParaRPr>
          </a:p>
          <a:p>
            <a:pPr indent="0" lvl="0" marL="914400" rtl="0" algn="l">
              <a:lnSpc>
                <a:spcPct val="115000"/>
              </a:lnSpc>
              <a:spcBef>
                <a:spcPts val="1200"/>
              </a:spcBef>
              <a:spcAft>
                <a:spcPts val="0"/>
              </a:spcAft>
              <a:buNone/>
            </a:pPr>
            <a:r>
              <a:t/>
            </a:r>
            <a:endParaRPr sz="2000">
              <a:solidFill>
                <a:schemeClr val="lt2"/>
              </a:solidFill>
            </a:endParaRPr>
          </a:p>
          <a:p>
            <a:pPr indent="0" lvl="0" marL="457200" rtl="0" algn="l">
              <a:lnSpc>
                <a:spcPct val="115000"/>
              </a:lnSpc>
              <a:spcBef>
                <a:spcPts val="1200"/>
              </a:spcBef>
              <a:spcAft>
                <a:spcPts val="0"/>
              </a:spcAft>
              <a:buNone/>
            </a:pPr>
            <a:r>
              <a:t/>
            </a:r>
            <a:endParaRPr sz="2000">
              <a:solidFill>
                <a:schemeClr val="lt2"/>
              </a:solidFill>
            </a:endParaRPr>
          </a:p>
          <a:p>
            <a:pPr indent="0" lvl="0" marL="457200" rtl="0" algn="l">
              <a:lnSpc>
                <a:spcPct val="115000"/>
              </a:lnSpc>
              <a:spcBef>
                <a:spcPts val="1200"/>
              </a:spcBef>
              <a:spcAft>
                <a:spcPts val="0"/>
              </a:spcAft>
              <a:buNone/>
            </a:pPr>
            <a:r>
              <a:t/>
            </a:r>
            <a:endParaRPr sz="2000">
              <a:solidFill>
                <a:schemeClr val="lt2"/>
              </a:solidFill>
            </a:endParaRPr>
          </a:p>
        </p:txBody>
      </p:sp>
      <p:graphicFrame>
        <p:nvGraphicFramePr>
          <p:cNvPr id="315" name="Google Shape;315;p39"/>
          <p:cNvGraphicFramePr/>
          <p:nvPr/>
        </p:nvGraphicFramePr>
        <p:xfrm>
          <a:off x="1713175" y="3381475"/>
          <a:ext cx="3000000" cy="3000000"/>
        </p:xfrm>
        <a:graphic>
          <a:graphicData uri="http://schemas.openxmlformats.org/drawingml/2006/table">
            <a:tbl>
              <a:tblPr>
                <a:noFill/>
                <a:tableStyleId>{5663A3AD-BC25-4408-8FBB-B32E4858B109}</a:tableStyleId>
              </a:tblPr>
              <a:tblGrid>
                <a:gridCol w="1308300"/>
                <a:gridCol w="1308300"/>
                <a:gridCol w="1308300"/>
                <a:gridCol w="1308300"/>
              </a:tblGrid>
              <a:tr h="237025">
                <a:tc>
                  <a:txBody>
                    <a:bodyPr/>
                    <a:lstStyle/>
                    <a:p>
                      <a:pPr indent="0" lvl="0" marL="0" rtl="0" algn="ctr">
                        <a:spcBef>
                          <a:spcPts val="0"/>
                        </a:spcBef>
                        <a:spcAft>
                          <a:spcPts val="0"/>
                        </a:spcAft>
                        <a:buNone/>
                      </a:pPr>
                      <a:r>
                        <a:rPr b="1" lang="en" sz="1100"/>
                        <a:t>Window Size</a:t>
                      </a:r>
                      <a:endParaRPr b="1" sz="1100"/>
                    </a:p>
                  </a:txBody>
                  <a:tcPr marT="63500" marB="63500" marR="63500" marL="63500">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MSE</a:t>
                      </a:r>
                      <a:endParaRPr b="1" sz="1100"/>
                    </a:p>
                  </a:txBody>
                  <a:tcPr marT="63500" marB="63500" marR="63500" marL="63500">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MAPE</a:t>
                      </a:r>
                      <a:endParaRPr b="1" sz="1100"/>
                    </a:p>
                  </a:txBody>
                  <a:tcPr marT="63500" marB="63500" marR="63500" marL="63500">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MAE</a:t>
                      </a:r>
                      <a:endParaRPr b="1" sz="1100"/>
                    </a:p>
                  </a:txBody>
                  <a:tcPr marT="63500" marB="63500" marR="63500" marL="63500">
                    <a:lnB cap="flat" cmpd="sng" w="12700">
                      <a:solidFill>
                        <a:srgbClr val="000000"/>
                      </a:solidFill>
                      <a:prstDash val="solid"/>
                      <a:round/>
                      <a:headEnd len="sm" w="sm" type="none"/>
                      <a:tailEnd len="sm" w="sm" type="none"/>
                    </a:lnB>
                    <a:solidFill>
                      <a:schemeClr val="lt1"/>
                    </a:solidFill>
                  </a:tcPr>
                </a:tc>
              </a:tr>
              <a:tr h="237025">
                <a:tc>
                  <a:txBody>
                    <a:bodyPr/>
                    <a:lstStyle/>
                    <a:p>
                      <a:pPr indent="0" lvl="0" marL="0" rtl="0" algn="ctr">
                        <a:spcBef>
                          <a:spcPts val="0"/>
                        </a:spcBef>
                        <a:spcAft>
                          <a:spcPts val="0"/>
                        </a:spcAft>
                        <a:buNone/>
                      </a:pPr>
                      <a:r>
                        <a:rPr lang="en" sz="1100"/>
                        <a:t>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250.70139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1.162531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11.399309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37025">
                <a:tc>
                  <a:txBody>
                    <a:bodyPr/>
                    <a:lstStyle/>
                    <a:p>
                      <a:pPr indent="0" lvl="0" marL="0" rtl="0" algn="ctr">
                        <a:spcBef>
                          <a:spcPts val="0"/>
                        </a:spcBef>
                        <a:spcAft>
                          <a:spcPts val="0"/>
                        </a:spcAft>
                        <a:buNone/>
                      </a:pPr>
                      <a:r>
                        <a:rPr b="1" lang="en" sz="1100"/>
                        <a:t>20</a:t>
                      </a:r>
                      <a:endParaRPr b="1" sz="11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152.65657</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0.8883535</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8.70735</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37025">
                <a:tc>
                  <a:txBody>
                    <a:bodyPr/>
                    <a:lstStyle/>
                    <a:p>
                      <a:pPr indent="0" lvl="0" marL="0" rtl="0" algn="ctr">
                        <a:spcBef>
                          <a:spcPts val="0"/>
                        </a:spcBef>
                        <a:spcAft>
                          <a:spcPts val="0"/>
                        </a:spcAft>
                        <a:buNone/>
                      </a:pPr>
                      <a:r>
                        <a:rPr lang="en" sz="1100"/>
                        <a:t>30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185.10663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0.9753567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9.629498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37025">
                <a:tc>
                  <a:txBody>
                    <a:bodyPr/>
                    <a:lstStyle/>
                    <a:p>
                      <a:pPr indent="0" lvl="0" marL="0" rtl="0" algn="ctr">
                        <a:spcBef>
                          <a:spcPts val="0"/>
                        </a:spcBef>
                        <a:spcAft>
                          <a:spcPts val="0"/>
                        </a:spcAft>
                        <a:buNone/>
                      </a:pPr>
                      <a:r>
                        <a:rPr lang="en" sz="1100"/>
                        <a:t>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190.9459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0.9991968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9.976211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bl>
          </a:graphicData>
        </a:graphic>
      </p:graphicFrame>
      <p:graphicFrame>
        <p:nvGraphicFramePr>
          <p:cNvPr id="316" name="Google Shape;316;p39"/>
          <p:cNvGraphicFramePr/>
          <p:nvPr/>
        </p:nvGraphicFramePr>
        <p:xfrm>
          <a:off x="1713175" y="1400960"/>
          <a:ext cx="3000000" cy="3000000"/>
        </p:xfrm>
        <a:graphic>
          <a:graphicData uri="http://schemas.openxmlformats.org/drawingml/2006/table">
            <a:tbl>
              <a:tblPr>
                <a:noFill/>
                <a:tableStyleId>{F680EDEB-38A0-4AC3-976B-B0208B7F7A78}</a:tableStyleId>
              </a:tblPr>
              <a:tblGrid>
                <a:gridCol w="1308300"/>
                <a:gridCol w="1308300"/>
                <a:gridCol w="1308300"/>
                <a:gridCol w="1308300"/>
              </a:tblGrid>
              <a:tr h="294650">
                <a:tc>
                  <a:txBody>
                    <a:bodyPr/>
                    <a:lstStyle/>
                    <a:p>
                      <a:pPr indent="0" lvl="0" marL="0" rtl="0" algn="ctr">
                        <a:spcBef>
                          <a:spcPts val="0"/>
                        </a:spcBef>
                        <a:spcAft>
                          <a:spcPts val="0"/>
                        </a:spcAft>
                        <a:buNone/>
                      </a:pPr>
                      <a:r>
                        <a:rPr b="1" lang="en" sz="1100"/>
                        <a:t>Window Size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MSE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MAPE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MAE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94650">
                <a:tc>
                  <a:txBody>
                    <a:bodyPr/>
                    <a:lstStyle/>
                    <a:p>
                      <a:pPr indent="0" lvl="0" marL="0" rtl="0" algn="ctr">
                        <a:spcBef>
                          <a:spcPts val="0"/>
                        </a:spcBef>
                        <a:spcAft>
                          <a:spcPts val="0"/>
                        </a:spcAft>
                        <a:buNone/>
                      </a:pPr>
                      <a:r>
                        <a:rPr lang="en" sz="1100"/>
                        <a:t>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1.4809374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1.9340013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0.9297623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94650">
                <a:tc>
                  <a:txBody>
                    <a:bodyPr/>
                    <a:lstStyle/>
                    <a:p>
                      <a:pPr indent="0" lvl="0" marL="0" rtl="0" algn="ctr">
                        <a:spcBef>
                          <a:spcPts val="0"/>
                        </a:spcBef>
                        <a:spcAft>
                          <a:spcPts val="0"/>
                        </a:spcAft>
                        <a:buNone/>
                      </a:pPr>
                      <a:r>
                        <a:rPr b="1" lang="en" sz="1100"/>
                        <a:t>20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1.0105144</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1.5399454</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0.7394376</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94650">
                <a:tc>
                  <a:txBody>
                    <a:bodyPr/>
                    <a:lstStyle/>
                    <a:p>
                      <a:pPr indent="0" lvl="0" marL="0" rtl="0" algn="ctr">
                        <a:spcBef>
                          <a:spcPts val="0"/>
                        </a:spcBef>
                        <a:spcAft>
                          <a:spcPts val="0"/>
                        </a:spcAft>
                        <a:buNone/>
                      </a:pPr>
                      <a:r>
                        <a:rPr lang="en" sz="1100"/>
                        <a:t>30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1.0925528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1.5943699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0.7719636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94650">
                <a:tc>
                  <a:txBody>
                    <a:bodyPr/>
                    <a:lstStyle/>
                    <a:p>
                      <a:pPr indent="0" lvl="0" marL="0" rtl="0" algn="ctr">
                        <a:spcBef>
                          <a:spcPts val="0"/>
                        </a:spcBef>
                        <a:spcAft>
                          <a:spcPts val="0"/>
                        </a:spcAft>
                        <a:buNone/>
                      </a:pPr>
                      <a:r>
                        <a:rPr lang="en" sz="1100"/>
                        <a:t>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1.0195653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1.5656259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t>0.763823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0"/>
          <p:cNvSpPr txBox="1"/>
          <p:nvPr>
            <p:ph idx="1" type="body"/>
          </p:nvPr>
        </p:nvSpPr>
        <p:spPr>
          <a:xfrm>
            <a:off x="1108375" y="954700"/>
            <a:ext cx="7587600" cy="40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lt2"/>
                </a:solidFill>
              </a:rPr>
              <a:t>Window size 20</a:t>
            </a:r>
            <a:endParaRPr sz="2000" u="sng">
              <a:solidFill>
                <a:schemeClr val="lt2"/>
              </a:solidFill>
            </a:endParaRPr>
          </a:p>
          <a:p>
            <a:pPr indent="-355600" lvl="0" marL="457200" rtl="0" algn="l">
              <a:lnSpc>
                <a:spcPct val="115000"/>
              </a:lnSpc>
              <a:spcBef>
                <a:spcPts val="1200"/>
              </a:spcBef>
              <a:spcAft>
                <a:spcPts val="0"/>
              </a:spcAft>
              <a:buClr>
                <a:schemeClr val="lt2"/>
              </a:buClr>
              <a:buSzPts val="2000"/>
              <a:buChar char="○"/>
            </a:pPr>
            <a:r>
              <a:rPr lang="en" sz="2000">
                <a:solidFill>
                  <a:schemeClr val="lt2"/>
                </a:solidFill>
              </a:rPr>
              <a:t>AAL test data:</a:t>
            </a:r>
            <a:endParaRPr sz="2000">
              <a:solidFill>
                <a:schemeClr val="lt2"/>
              </a:solidFill>
            </a:endParaRPr>
          </a:p>
          <a:p>
            <a:pPr indent="0" lvl="0" marL="0" rtl="0" algn="l">
              <a:lnSpc>
                <a:spcPct val="115000"/>
              </a:lnSpc>
              <a:spcBef>
                <a:spcPts val="1200"/>
              </a:spcBef>
              <a:spcAft>
                <a:spcPts val="0"/>
              </a:spcAft>
              <a:buNone/>
            </a:pPr>
            <a:r>
              <a:t/>
            </a:r>
            <a:endParaRPr sz="2000">
              <a:solidFill>
                <a:schemeClr val="lt2"/>
              </a:solidFill>
            </a:endParaRPr>
          </a:p>
          <a:p>
            <a:pPr indent="0" lvl="0" marL="0" rtl="0" algn="l">
              <a:lnSpc>
                <a:spcPct val="115000"/>
              </a:lnSpc>
              <a:spcBef>
                <a:spcPts val="1200"/>
              </a:spcBef>
              <a:spcAft>
                <a:spcPts val="0"/>
              </a:spcAft>
              <a:buNone/>
            </a:pPr>
            <a:r>
              <a:t/>
            </a:r>
            <a:endParaRPr sz="2000">
              <a:solidFill>
                <a:schemeClr val="lt2"/>
              </a:solidFill>
            </a:endParaRPr>
          </a:p>
          <a:p>
            <a:pPr indent="0" lvl="0" marL="0" rtl="0" algn="l">
              <a:lnSpc>
                <a:spcPct val="115000"/>
              </a:lnSpc>
              <a:spcBef>
                <a:spcPts val="1200"/>
              </a:spcBef>
              <a:spcAft>
                <a:spcPts val="0"/>
              </a:spcAft>
              <a:buNone/>
            </a:pPr>
            <a:r>
              <a:t/>
            </a:r>
            <a:endParaRPr sz="2000">
              <a:solidFill>
                <a:schemeClr val="lt2"/>
              </a:solidFill>
            </a:endParaRPr>
          </a:p>
          <a:p>
            <a:pPr indent="-355600" lvl="0" marL="457200" rtl="0" algn="l">
              <a:lnSpc>
                <a:spcPct val="115000"/>
              </a:lnSpc>
              <a:spcBef>
                <a:spcPts val="1200"/>
              </a:spcBef>
              <a:spcAft>
                <a:spcPts val="0"/>
              </a:spcAft>
              <a:buClr>
                <a:schemeClr val="lt2"/>
              </a:buClr>
              <a:buSzPts val="2000"/>
              <a:buChar char="○"/>
            </a:pPr>
            <a:r>
              <a:rPr lang="en" sz="2000">
                <a:solidFill>
                  <a:schemeClr val="lt2"/>
                </a:solidFill>
              </a:rPr>
              <a:t>GOOGL test data:</a:t>
            </a:r>
            <a:endParaRPr sz="2000">
              <a:solidFill>
                <a:schemeClr val="lt2"/>
              </a:solidFill>
            </a:endParaRPr>
          </a:p>
        </p:txBody>
      </p:sp>
      <p:sp>
        <p:nvSpPr>
          <p:cNvPr id="323" name="Google Shape;323;p40"/>
          <p:cNvSpPr txBox="1"/>
          <p:nvPr>
            <p:ph type="title"/>
          </p:nvPr>
        </p:nvSpPr>
        <p:spPr>
          <a:xfrm>
            <a:off x="1255975" y="2780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RLSTM - Graphs</a:t>
            </a:r>
            <a:endParaRPr sz="3000">
              <a:solidFill>
                <a:schemeClr val="accent6"/>
              </a:solidFill>
            </a:endParaRPr>
          </a:p>
        </p:txBody>
      </p:sp>
      <p:pic>
        <p:nvPicPr>
          <p:cNvPr id="324" name="Google Shape;324;p40"/>
          <p:cNvPicPr preferRelativeResize="0"/>
          <p:nvPr/>
        </p:nvPicPr>
        <p:blipFill>
          <a:blip r:embed="rId3">
            <a:alphaModFix/>
          </a:blip>
          <a:stretch>
            <a:fillRect/>
          </a:stretch>
        </p:blipFill>
        <p:spPr>
          <a:xfrm>
            <a:off x="3969575" y="3024050"/>
            <a:ext cx="3308046" cy="2119450"/>
          </a:xfrm>
          <a:prstGeom prst="rect">
            <a:avLst/>
          </a:prstGeom>
          <a:noFill/>
          <a:ln>
            <a:noFill/>
          </a:ln>
        </p:spPr>
      </p:pic>
      <p:pic>
        <p:nvPicPr>
          <p:cNvPr id="325" name="Google Shape;325;p40"/>
          <p:cNvPicPr preferRelativeResize="0"/>
          <p:nvPr/>
        </p:nvPicPr>
        <p:blipFill>
          <a:blip r:embed="rId4">
            <a:alphaModFix/>
          </a:blip>
          <a:stretch>
            <a:fillRect/>
          </a:stretch>
        </p:blipFill>
        <p:spPr>
          <a:xfrm>
            <a:off x="3969575" y="954700"/>
            <a:ext cx="3308050" cy="211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Introduction</a:t>
            </a:r>
            <a:endParaRPr sz="6000"/>
          </a:p>
        </p:txBody>
      </p:sp>
      <p:sp>
        <p:nvSpPr>
          <p:cNvPr id="89" name="Google Shape;89;p14"/>
          <p:cNvSpPr txBox="1"/>
          <p:nvPr>
            <p:ph idx="4294967295" type="subTitle"/>
          </p:nvPr>
        </p:nvSpPr>
        <p:spPr>
          <a:xfrm>
            <a:off x="2430050" y="2922262"/>
            <a:ext cx="60282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p:txBody>
      </p:sp>
      <p:grpSp>
        <p:nvGrpSpPr>
          <p:cNvPr id="90" name="Google Shape;90;p14"/>
          <p:cNvGrpSpPr/>
          <p:nvPr/>
        </p:nvGrpSpPr>
        <p:grpSpPr>
          <a:xfrm>
            <a:off x="454014" y="2078188"/>
            <a:ext cx="982958" cy="987178"/>
            <a:chOff x="2594050" y="1631825"/>
            <a:chExt cx="439625" cy="439625"/>
          </a:xfrm>
        </p:grpSpPr>
        <p:sp>
          <p:nvSpPr>
            <p:cNvPr id="91" name="Google Shape;91;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1"/>
          <p:cNvSpPr txBox="1"/>
          <p:nvPr>
            <p:ph idx="1" type="body"/>
          </p:nvPr>
        </p:nvSpPr>
        <p:spPr>
          <a:xfrm>
            <a:off x="1108375" y="954700"/>
            <a:ext cx="7735500" cy="139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200">
                <a:solidFill>
                  <a:schemeClr val="lt2"/>
                </a:solidFill>
              </a:rPr>
              <a:t>But are the results really so good???</a:t>
            </a:r>
            <a:endParaRPr sz="2200">
              <a:solidFill>
                <a:schemeClr val="lt2"/>
              </a:solidFill>
            </a:endParaRPr>
          </a:p>
          <a:p>
            <a:pPr indent="0" lvl="0" marL="0" rtl="0" algn="l">
              <a:lnSpc>
                <a:spcPct val="115000"/>
              </a:lnSpc>
              <a:spcBef>
                <a:spcPts val="1200"/>
              </a:spcBef>
              <a:spcAft>
                <a:spcPts val="0"/>
              </a:spcAft>
              <a:buNone/>
            </a:pPr>
            <a:r>
              <a:rPr lang="en" sz="2200">
                <a:solidFill>
                  <a:schemeClr val="lt2"/>
                </a:solidFill>
              </a:rPr>
              <a:t>Let’s zoom in and take a glimpse in a tighter time frame:</a:t>
            </a:r>
            <a:endParaRPr sz="2200">
              <a:solidFill>
                <a:schemeClr val="lt2"/>
              </a:solidFill>
            </a:endParaRPr>
          </a:p>
        </p:txBody>
      </p:sp>
      <p:sp>
        <p:nvSpPr>
          <p:cNvPr id="332" name="Google Shape;332;p41"/>
          <p:cNvSpPr txBox="1"/>
          <p:nvPr>
            <p:ph type="title"/>
          </p:nvPr>
        </p:nvSpPr>
        <p:spPr>
          <a:xfrm>
            <a:off x="1255975" y="2780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RLSTM - Graphs</a:t>
            </a:r>
            <a:endParaRPr sz="3000">
              <a:solidFill>
                <a:schemeClr val="accent6"/>
              </a:solidFill>
            </a:endParaRPr>
          </a:p>
        </p:txBody>
      </p:sp>
      <p:pic>
        <p:nvPicPr>
          <p:cNvPr id="333" name="Google Shape;333;p41"/>
          <p:cNvPicPr preferRelativeResize="0"/>
          <p:nvPr/>
        </p:nvPicPr>
        <p:blipFill>
          <a:blip r:embed="rId3">
            <a:alphaModFix/>
          </a:blip>
          <a:stretch>
            <a:fillRect/>
          </a:stretch>
        </p:blipFill>
        <p:spPr>
          <a:xfrm>
            <a:off x="2710300" y="2346100"/>
            <a:ext cx="3805975" cy="2590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Conclusions</a:t>
            </a:r>
            <a:endParaRPr sz="6000"/>
          </a:p>
        </p:txBody>
      </p:sp>
      <p:grpSp>
        <p:nvGrpSpPr>
          <p:cNvPr id="340" name="Google Shape;340;p42"/>
          <p:cNvGrpSpPr/>
          <p:nvPr/>
        </p:nvGrpSpPr>
        <p:grpSpPr>
          <a:xfrm>
            <a:off x="454014" y="2078188"/>
            <a:ext cx="982958" cy="987178"/>
            <a:chOff x="2594050" y="1631825"/>
            <a:chExt cx="439625" cy="439625"/>
          </a:xfrm>
        </p:grpSpPr>
        <p:sp>
          <p:nvSpPr>
            <p:cNvPr id="341" name="Google Shape;341;p4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4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3"/>
          <p:cNvSpPr txBox="1"/>
          <p:nvPr>
            <p:ph idx="1" type="body"/>
          </p:nvPr>
        </p:nvSpPr>
        <p:spPr>
          <a:xfrm>
            <a:off x="1143000" y="878400"/>
            <a:ext cx="7393500" cy="33867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lt2"/>
              </a:buClr>
              <a:buSzPts val="2000"/>
              <a:buChar char="○"/>
            </a:pPr>
            <a:r>
              <a:rPr lang="en" sz="2000">
                <a:solidFill>
                  <a:schemeClr val="lt2"/>
                </a:solidFill>
              </a:rPr>
              <a:t>All three models managed to predict the general trends</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All three models tend to slightly mispredict the exact value for the next day </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Strong indication that neural networks cannot accurately predict the price of a stock just by looking at its previous prices.</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Worst model is the simple NN.</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RLSTM outperformed</a:t>
            </a:r>
            <a:r>
              <a:rPr lang="en" sz="2000">
                <a:solidFill>
                  <a:schemeClr val="lt2"/>
                </a:solidFill>
              </a:rPr>
              <a:t> LSTM, both with “familiar” test data and with unknown stock test data</a:t>
            </a:r>
            <a:endParaRPr sz="2000">
              <a:solidFill>
                <a:schemeClr val="lt2"/>
              </a:solidFill>
            </a:endParaRPr>
          </a:p>
        </p:txBody>
      </p:sp>
      <p:sp>
        <p:nvSpPr>
          <p:cNvPr id="352" name="Google Shape;352;p43"/>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We found out that…</a:t>
            </a:r>
            <a:endParaRPr sz="3000">
              <a:solidFill>
                <a:schemeClr val="accent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000"/>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1000"/>
                                        <p:tgtEl>
                                          <p:spTgt spid="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1000"/>
                                        <p:tgtEl>
                                          <p:spTgt spid="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animEffect filter="fade" transition="in">
                                      <p:cBhvr>
                                        <p:cTn dur="1000"/>
                                        <p:tgtEl>
                                          <p:spTgt spid="3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Future work</a:t>
            </a:r>
            <a:endParaRPr sz="6000"/>
          </a:p>
        </p:txBody>
      </p:sp>
      <p:grpSp>
        <p:nvGrpSpPr>
          <p:cNvPr id="359" name="Google Shape;359;p44"/>
          <p:cNvGrpSpPr/>
          <p:nvPr/>
        </p:nvGrpSpPr>
        <p:grpSpPr>
          <a:xfrm>
            <a:off x="454014" y="2078188"/>
            <a:ext cx="982958" cy="987178"/>
            <a:chOff x="2594050" y="1631825"/>
            <a:chExt cx="439625" cy="439625"/>
          </a:xfrm>
        </p:grpSpPr>
        <p:sp>
          <p:nvSpPr>
            <p:cNvPr id="360" name="Google Shape;360;p4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4"/>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4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45"/>
          <p:cNvSpPr txBox="1"/>
          <p:nvPr>
            <p:ph idx="1" type="body"/>
          </p:nvPr>
        </p:nvSpPr>
        <p:spPr>
          <a:xfrm>
            <a:off x="1191525" y="917125"/>
            <a:ext cx="7393500" cy="3835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lt2"/>
              </a:buClr>
              <a:buSzPts val="2000"/>
              <a:buChar char="○"/>
            </a:pPr>
            <a:r>
              <a:rPr lang="en" sz="2000">
                <a:solidFill>
                  <a:schemeClr val="lt2"/>
                </a:solidFill>
              </a:rPr>
              <a:t>Extend RLSTM with more LSTM layers in prediction module.</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Experiment with the number of neurons in the FC layers of the RLSTM to find the optimals for our training set.</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P</a:t>
            </a:r>
            <a:r>
              <a:rPr lang="en" sz="2000">
                <a:solidFill>
                  <a:schemeClr val="lt2"/>
                </a:solidFill>
              </a:rPr>
              <a:t>rovide more data about the market and include sentiment analysis on articles and tweets.</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en" sz="2000">
                <a:solidFill>
                  <a:schemeClr val="lt2"/>
                </a:solidFill>
              </a:rPr>
              <a:t>Provide as input to the model the stock sector alongside some correlation between similar stocks.</a:t>
            </a:r>
            <a:endParaRPr sz="2000">
              <a:solidFill>
                <a:schemeClr val="lt2"/>
              </a:solidFill>
            </a:endParaRPr>
          </a:p>
        </p:txBody>
      </p:sp>
      <p:sp>
        <p:nvSpPr>
          <p:cNvPr id="371" name="Google Shape;371;p45"/>
          <p:cNvSpPr txBox="1"/>
          <p:nvPr>
            <p:ph type="title"/>
          </p:nvPr>
        </p:nvSpPr>
        <p:spPr>
          <a:xfrm>
            <a:off x="1191525" y="301525"/>
            <a:ext cx="76458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There is always room for improvement</a:t>
            </a:r>
            <a:endParaRPr sz="3000">
              <a:solidFill>
                <a:schemeClr val="accent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animEffect filter="fade" transition="in">
                                      <p:cBhvr>
                                        <p:cTn dur="1000"/>
                                        <p:tgtEl>
                                          <p:spTgt spid="3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idx="4294967295" type="ctrTitle"/>
          </p:nvPr>
        </p:nvSpPr>
        <p:spPr>
          <a:xfrm>
            <a:off x="1336100" y="1183688"/>
            <a:ext cx="7337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rPr>
              <a:t>Thanks!</a:t>
            </a:r>
            <a:endParaRPr b="1" sz="2200">
              <a:solidFill>
                <a:schemeClr val="dk1"/>
              </a:solidFill>
            </a:endParaRPr>
          </a:p>
        </p:txBody>
      </p:sp>
      <p:sp>
        <p:nvSpPr>
          <p:cNvPr id="377" name="Google Shape;377;p46"/>
          <p:cNvSpPr txBox="1"/>
          <p:nvPr>
            <p:ph idx="4294967295" type="subTitle"/>
          </p:nvPr>
        </p:nvSpPr>
        <p:spPr>
          <a:xfrm>
            <a:off x="1336100" y="2190788"/>
            <a:ext cx="7337700" cy="609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rgbClr val="F3F3F3"/>
                </a:solidFill>
              </a:rPr>
              <a:t>ANY QUESTIONS?</a:t>
            </a:r>
            <a:endParaRPr b="1" sz="3600">
              <a:solidFill>
                <a:srgbClr val="F3F3F3"/>
              </a:solidFill>
            </a:endParaRPr>
          </a:p>
        </p:txBody>
      </p:sp>
      <p:sp>
        <p:nvSpPr>
          <p:cNvPr id="378" name="Google Shape;378;p4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Stocks 101</a:t>
            </a:r>
            <a:endParaRPr sz="3000">
              <a:solidFill>
                <a:schemeClr val="accent6"/>
              </a:solidFill>
            </a:endParaRPr>
          </a:p>
        </p:txBody>
      </p:sp>
      <p:sp>
        <p:nvSpPr>
          <p:cNvPr id="101" name="Google Shape;101;p15"/>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lang="en" sz="2000"/>
              <a:t>The closing price is the last price at which a stock</a:t>
            </a:r>
            <a:r>
              <a:rPr lang="en" sz="2000"/>
              <a:t> </a:t>
            </a:r>
            <a:r>
              <a:rPr lang="en" sz="2000"/>
              <a:t>traded during the regular trading day</a:t>
            </a:r>
            <a:endParaRPr sz="2000"/>
          </a:p>
          <a:p>
            <a:pPr indent="-355600" lvl="0" marL="457200" rtl="0" algn="l">
              <a:lnSpc>
                <a:spcPct val="115000"/>
              </a:lnSpc>
              <a:spcBef>
                <a:spcPts val="0"/>
              </a:spcBef>
              <a:spcAft>
                <a:spcPts val="0"/>
              </a:spcAft>
              <a:buSzPts val="2000"/>
              <a:buChar char="○"/>
            </a:pPr>
            <a:r>
              <a:rPr lang="en" sz="2000"/>
              <a:t>It’s used as reference when looking past prices of a stock</a:t>
            </a:r>
            <a:endParaRPr sz="2000"/>
          </a:p>
          <a:p>
            <a:pPr indent="-355600" lvl="0" marL="457200" rtl="0" algn="l">
              <a:lnSpc>
                <a:spcPct val="115000"/>
              </a:lnSpc>
              <a:spcBef>
                <a:spcPts val="0"/>
              </a:spcBef>
              <a:spcAft>
                <a:spcPts val="0"/>
              </a:spcAft>
              <a:buSzPts val="2000"/>
              <a:buChar char="○"/>
            </a:pPr>
            <a:r>
              <a:rPr lang="en" sz="2000"/>
              <a:t>Stock price depends on several things</a:t>
            </a:r>
            <a:endParaRPr sz="2000"/>
          </a:p>
          <a:p>
            <a:pPr indent="-355600" lvl="1" marL="914400" rtl="0" algn="l">
              <a:lnSpc>
                <a:spcPct val="115000"/>
              </a:lnSpc>
              <a:spcBef>
                <a:spcPts val="0"/>
              </a:spcBef>
              <a:spcAft>
                <a:spcPts val="0"/>
              </a:spcAft>
              <a:buSzPts val="2000"/>
              <a:buChar char="-"/>
            </a:pPr>
            <a:r>
              <a:rPr lang="en" sz="2000"/>
              <a:t>Enterprise</a:t>
            </a:r>
            <a:endParaRPr sz="2000"/>
          </a:p>
          <a:p>
            <a:pPr indent="-355600" lvl="1" marL="914400" rtl="0" algn="l">
              <a:lnSpc>
                <a:spcPct val="115000"/>
              </a:lnSpc>
              <a:spcBef>
                <a:spcPts val="0"/>
              </a:spcBef>
              <a:spcAft>
                <a:spcPts val="0"/>
              </a:spcAft>
              <a:buSzPts val="2000"/>
              <a:buChar char="-"/>
            </a:pPr>
            <a:r>
              <a:rPr lang="en" sz="2000"/>
              <a:t>News</a:t>
            </a:r>
            <a:endParaRPr sz="2000"/>
          </a:p>
          <a:p>
            <a:pPr indent="-355600" lvl="1" marL="914400" rtl="0" algn="l">
              <a:lnSpc>
                <a:spcPct val="115000"/>
              </a:lnSpc>
              <a:spcBef>
                <a:spcPts val="0"/>
              </a:spcBef>
              <a:spcAft>
                <a:spcPts val="0"/>
              </a:spcAft>
              <a:buSzPts val="2000"/>
              <a:buChar char="-"/>
            </a:pPr>
            <a:r>
              <a:rPr lang="en" sz="2000"/>
              <a:t>Tweets</a:t>
            </a:r>
            <a:endParaRPr sz="2000"/>
          </a:p>
          <a:p>
            <a:pPr indent="-355600" lvl="1" marL="914400" rtl="0" algn="l">
              <a:lnSpc>
                <a:spcPct val="115000"/>
              </a:lnSpc>
              <a:spcBef>
                <a:spcPts val="0"/>
              </a:spcBef>
              <a:spcAft>
                <a:spcPts val="0"/>
              </a:spcAft>
              <a:buSzPts val="2000"/>
              <a:buChar char="-"/>
            </a:pPr>
            <a:r>
              <a:rPr lang="en" sz="2000"/>
              <a:t>Company </a:t>
            </a:r>
            <a:r>
              <a:rPr lang="en" sz="2000"/>
              <a:t>decisions</a:t>
            </a:r>
            <a:r>
              <a:rPr lang="en" sz="2000"/>
              <a:t> </a:t>
            </a:r>
            <a:endParaRPr sz="2000"/>
          </a:p>
        </p:txBody>
      </p:sp>
      <p:sp>
        <p:nvSpPr>
          <p:cNvPr id="102" name="Google Shape;102;p1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6"/>
          <p:cNvSpPr/>
          <p:nvPr/>
        </p:nvSpPr>
        <p:spPr>
          <a:xfrm>
            <a:off x="1489375" y="1086800"/>
            <a:ext cx="6026700" cy="38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886500" y="264425"/>
            <a:ext cx="7371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Quicksand"/>
                <a:ea typeface="Quicksand"/>
                <a:cs typeface="Quicksand"/>
                <a:sym typeface="Quicksand"/>
              </a:rPr>
              <a:t>C</a:t>
            </a:r>
            <a:r>
              <a:rPr lang="en" sz="2400">
                <a:solidFill>
                  <a:schemeClr val="lt1"/>
                </a:solidFill>
                <a:latin typeface="Quicksand"/>
                <a:ea typeface="Quicksand"/>
                <a:cs typeface="Quicksand"/>
                <a:sym typeface="Quicksand"/>
              </a:rPr>
              <a:t>losing price of AAL stock</a:t>
            </a:r>
            <a:endParaRPr sz="1800">
              <a:solidFill>
                <a:schemeClr val="lt1"/>
              </a:solidFill>
              <a:latin typeface="Quicksand"/>
              <a:ea typeface="Quicksand"/>
              <a:cs typeface="Quicksand"/>
              <a:sym typeface="Quicksand"/>
            </a:endParaRPr>
          </a:p>
        </p:txBody>
      </p:sp>
      <p:pic>
        <p:nvPicPr>
          <p:cNvPr id="110" name="Google Shape;110;p16"/>
          <p:cNvPicPr preferRelativeResize="0"/>
          <p:nvPr/>
        </p:nvPicPr>
        <p:blipFill>
          <a:blip r:embed="rId3">
            <a:alphaModFix/>
          </a:blip>
          <a:stretch>
            <a:fillRect/>
          </a:stretch>
        </p:blipFill>
        <p:spPr>
          <a:xfrm>
            <a:off x="2041988" y="1258825"/>
            <a:ext cx="4921475" cy="358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Task Definition</a:t>
            </a:r>
            <a:endParaRPr sz="6000"/>
          </a:p>
        </p:txBody>
      </p:sp>
      <p:sp>
        <p:nvSpPr>
          <p:cNvPr id="117" name="Google Shape;117;p17"/>
          <p:cNvSpPr txBox="1"/>
          <p:nvPr>
            <p:ph idx="4294967295" type="subTitle"/>
          </p:nvPr>
        </p:nvSpPr>
        <p:spPr>
          <a:xfrm>
            <a:off x="2430050" y="2922262"/>
            <a:ext cx="60282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p:txBody>
      </p:sp>
      <p:grpSp>
        <p:nvGrpSpPr>
          <p:cNvPr id="118" name="Google Shape;118;p17"/>
          <p:cNvGrpSpPr/>
          <p:nvPr/>
        </p:nvGrpSpPr>
        <p:grpSpPr>
          <a:xfrm>
            <a:off x="454014" y="2078188"/>
            <a:ext cx="982958" cy="987178"/>
            <a:chOff x="2594050" y="1631825"/>
            <a:chExt cx="439625" cy="439625"/>
          </a:xfrm>
        </p:grpSpPr>
        <p:sp>
          <p:nvSpPr>
            <p:cNvPr id="119" name="Google Shape;119;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Task definition</a:t>
            </a:r>
            <a:endParaRPr sz="3000">
              <a:solidFill>
                <a:schemeClr val="accent6"/>
              </a:solidFill>
            </a:endParaRPr>
          </a:p>
        </p:txBody>
      </p:sp>
      <p:sp>
        <p:nvSpPr>
          <p:cNvPr id="129" name="Google Shape;129;p18"/>
          <p:cNvSpPr txBox="1"/>
          <p:nvPr>
            <p:ph idx="1" type="body"/>
          </p:nvPr>
        </p:nvSpPr>
        <p:spPr>
          <a:xfrm>
            <a:off x="1165500" y="969825"/>
            <a:ext cx="7661700" cy="391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lang="en" sz="2000"/>
              <a:t>Given the closing price of previous N days, predict the closing price of N+1 day.</a:t>
            </a:r>
            <a:endParaRPr sz="2000"/>
          </a:p>
          <a:p>
            <a:pPr indent="0" lvl="0" marL="0" rtl="0" algn="l">
              <a:lnSpc>
                <a:spcPct val="115000"/>
              </a:lnSpc>
              <a:spcBef>
                <a:spcPts val="1200"/>
              </a:spcBef>
              <a:spcAft>
                <a:spcPts val="0"/>
              </a:spcAft>
              <a:buNone/>
            </a:pPr>
            <a:r>
              <a:t/>
            </a:r>
            <a:endParaRPr sz="2000">
              <a:solidFill>
                <a:schemeClr val="lt2"/>
              </a:solidFill>
            </a:endParaRPr>
          </a:p>
          <a:p>
            <a:pPr indent="0" lvl="0" marL="0" rtl="0" algn="l">
              <a:lnSpc>
                <a:spcPct val="115000"/>
              </a:lnSpc>
              <a:spcBef>
                <a:spcPts val="1200"/>
              </a:spcBef>
              <a:spcAft>
                <a:spcPts val="0"/>
              </a:spcAft>
              <a:buNone/>
            </a:pPr>
            <a:r>
              <a:rPr lang="en" sz="2000">
                <a:solidFill>
                  <a:schemeClr val="lt2"/>
                </a:solidFill>
              </a:rPr>
              <a:t>But is this really possible?</a:t>
            </a:r>
            <a:endParaRPr sz="2000"/>
          </a:p>
          <a:p>
            <a:pPr indent="-355600" lvl="0" marL="457200" rtl="0" algn="l">
              <a:lnSpc>
                <a:spcPct val="115000"/>
              </a:lnSpc>
              <a:spcBef>
                <a:spcPts val="1200"/>
              </a:spcBef>
              <a:spcAft>
                <a:spcPts val="0"/>
              </a:spcAft>
              <a:buSzPts val="2000"/>
              <a:buChar char="○"/>
            </a:pPr>
            <a:r>
              <a:rPr lang="en" sz="2000">
                <a:solidFill>
                  <a:schemeClr val="lt2"/>
                </a:solidFill>
              </a:rPr>
              <a:t>Most of papers/articles conclude that predicting stock price using just previous prices performs poorly on unseen data</a:t>
            </a:r>
            <a:endParaRPr sz="2000"/>
          </a:p>
          <a:p>
            <a:pPr indent="0" lvl="0" marL="0" rtl="0" algn="l">
              <a:lnSpc>
                <a:spcPct val="115000"/>
              </a:lnSpc>
              <a:spcBef>
                <a:spcPts val="1200"/>
              </a:spcBef>
              <a:spcAft>
                <a:spcPts val="0"/>
              </a:spcAft>
              <a:buNone/>
            </a:pPr>
            <a:r>
              <a:t/>
            </a:r>
            <a:endParaRPr sz="2000"/>
          </a:p>
        </p:txBody>
      </p:sp>
      <p:sp>
        <p:nvSpPr>
          <p:cNvPr id="130" name="Google Shape;130;p1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143000" y="261525"/>
            <a:ext cx="68580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6"/>
                </a:solidFill>
              </a:rPr>
              <a:t>Our Goal</a:t>
            </a:r>
            <a:endParaRPr sz="3000">
              <a:solidFill>
                <a:schemeClr val="accent6"/>
              </a:solidFill>
            </a:endParaRPr>
          </a:p>
        </p:txBody>
      </p:sp>
      <p:sp>
        <p:nvSpPr>
          <p:cNvPr id="136" name="Google Shape;136;p19"/>
          <p:cNvSpPr txBox="1"/>
          <p:nvPr>
            <p:ph idx="1" type="body"/>
          </p:nvPr>
        </p:nvSpPr>
        <p:spPr>
          <a:xfrm>
            <a:off x="1165500" y="893625"/>
            <a:ext cx="7661700" cy="3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chemeClr val="lt2"/>
                </a:solidFill>
              </a:rPr>
              <a:t>The goal of the project is to train, test and compare 3 different models in order to prove or refute this statement</a:t>
            </a:r>
            <a:endParaRPr sz="2000"/>
          </a:p>
          <a:p>
            <a:pPr indent="0" lvl="0" marL="0" rtl="0" algn="l">
              <a:lnSpc>
                <a:spcPct val="115000"/>
              </a:lnSpc>
              <a:spcBef>
                <a:spcPts val="1200"/>
              </a:spcBef>
              <a:spcAft>
                <a:spcPts val="0"/>
              </a:spcAft>
              <a:buNone/>
            </a:pPr>
            <a:r>
              <a:t/>
            </a:r>
            <a:endParaRPr sz="2000"/>
          </a:p>
          <a:p>
            <a:pPr indent="0" lvl="0" marL="0" rtl="0" algn="l">
              <a:lnSpc>
                <a:spcPct val="115000"/>
              </a:lnSpc>
              <a:spcBef>
                <a:spcPts val="1200"/>
              </a:spcBef>
              <a:spcAft>
                <a:spcPts val="0"/>
              </a:spcAft>
              <a:buNone/>
            </a:pPr>
            <a:r>
              <a:t/>
            </a:r>
            <a:endParaRPr sz="2000"/>
          </a:p>
        </p:txBody>
      </p:sp>
      <p:sp>
        <p:nvSpPr>
          <p:cNvPr id="137" name="Google Shape;137;p1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p:nvPr/>
        </p:nvSpPr>
        <p:spPr>
          <a:xfrm>
            <a:off x="-132298" y="1489426"/>
            <a:ext cx="2155500" cy="2164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ph idx="4294967295" type="ctrTitle"/>
          </p:nvPr>
        </p:nvSpPr>
        <p:spPr>
          <a:xfrm>
            <a:off x="2430050" y="1991813"/>
            <a:ext cx="6028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Dataset</a:t>
            </a:r>
            <a:endParaRPr sz="6000"/>
          </a:p>
        </p:txBody>
      </p:sp>
      <p:sp>
        <p:nvSpPr>
          <p:cNvPr id="144" name="Google Shape;144;p20"/>
          <p:cNvSpPr txBox="1"/>
          <p:nvPr>
            <p:ph idx="4294967295" type="subTitle"/>
          </p:nvPr>
        </p:nvSpPr>
        <p:spPr>
          <a:xfrm>
            <a:off x="2430050" y="2922262"/>
            <a:ext cx="60282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p:txBody>
      </p:sp>
      <p:grpSp>
        <p:nvGrpSpPr>
          <p:cNvPr id="145" name="Google Shape;145;p20"/>
          <p:cNvGrpSpPr/>
          <p:nvPr/>
        </p:nvGrpSpPr>
        <p:grpSpPr>
          <a:xfrm>
            <a:off x="454014" y="2078188"/>
            <a:ext cx="982958" cy="987178"/>
            <a:chOff x="2594050" y="1631825"/>
            <a:chExt cx="439625" cy="439625"/>
          </a:xfrm>
        </p:grpSpPr>
        <p:sp>
          <p:nvSpPr>
            <p:cNvPr id="146" name="Google Shape;146;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