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18"/>
  </p:notesMasterIdLst>
  <p:sldIdLst>
    <p:sldId id="256" r:id="rId9"/>
    <p:sldId id="258" r:id="rId10"/>
    <p:sldId id="259" r:id="rId11"/>
    <p:sldId id="263" r:id="rId12"/>
    <p:sldId id="262" r:id="rId13"/>
    <p:sldId id="260" r:id="rId14"/>
    <p:sldId id="257" r:id="rId15"/>
    <p:sldId id="264" r:id="rId16"/>
    <p:sldId id="26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9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9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9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F9A5744-0106-4350-9C03-656DF2EB75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76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1A80B7A-5842-47D2-B863-2D20AE7A2FC5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06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1F9A5744-0106-4350-9C03-656DF2EB7523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809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51C7A2E-9841-48D6-8423-C147134E44A1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32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8A1530E-7062-4003-9917-F0FC8322B8DF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22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D8D6A559-7736-4B22-B1DB-A4930B5A6D42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32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4" name="Resim 5"/>
          <p:cNvPicPr/>
          <p:nvPr/>
        </p:nvPicPr>
        <p:blipFill>
          <a:blip r:embed="rId14"/>
          <a:stretch/>
        </p:blipFill>
        <p:spPr>
          <a:xfrm>
            <a:off x="507960" y="0"/>
            <a:ext cx="11688480" cy="56667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461960" y="6320160"/>
            <a:ext cx="1725120" cy="532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5892840"/>
            <a:ext cx="12187080" cy="9601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18"/>
          <p:cNvPicPr/>
          <p:nvPr/>
        </p:nvPicPr>
        <p:blipFill>
          <a:blip r:embed="rId15"/>
          <a:srcRect r="81880"/>
          <a:stretch/>
        </p:blipFill>
        <p:spPr>
          <a:xfrm>
            <a:off x="74880" y="6337440"/>
            <a:ext cx="454320" cy="5155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75200" y="6401520"/>
            <a:ext cx="2125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800" b="0" i="1" strike="noStrike" spc="-1">
                <a:solidFill>
                  <a:srgbClr val="000000"/>
                </a:solidFill>
                <a:latin typeface="Arial"/>
                <a:ea typeface="Tahoma"/>
              </a:rPr>
              <a:t>HAVELSAN, </a:t>
            </a:r>
            <a:r>
              <a:rPr lang="en-US" sz="800" b="0" i="1" strike="noStrike" spc="-1">
                <a:solidFill>
                  <a:srgbClr val="000000"/>
                </a:solidFill>
                <a:latin typeface="Arial"/>
                <a:ea typeface="Tahoma"/>
              </a:rPr>
              <a:t>is an establishment of Turkish Armed Forces Foundation.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 rot="21448800">
            <a:off x="4741200" y="2304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 rot="21448800">
            <a:off x="2716200" y="23400"/>
            <a:ext cx="2394360" cy="564624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 rot="21448800">
            <a:off x="6927480" y="972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 rot="21448800">
            <a:off x="9089280" y="-1224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/>
          <p:cNvSpPr/>
          <p:nvPr/>
        </p:nvSpPr>
        <p:spPr>
          <a:xfrm>
            <a:off x="0" y="6669720"/>
            <a:ext cx="12196440" cy="1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700" b="0" strike="noStrike" spc="-1">
                <a:solidFill>
                  <a:srgbClr val="000000"/>
                </a:solidFill>
                <a:latin typeface="Arial"/>
                <a:ea typeface="DejaVu Sans"/>
              </a:rPr>
              <a:t>Bu belgenin içeriği HAVELSAN'ın fikri mülkiyetindedir. HAVELSAN'ın izni olmadan bu belgenin tamamını veya bir kısmını bir başkasına kopyalamak ve vermek yasaktır.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F6F9D0E9-E152-491F-A0B2-8052FAAD30AD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50" name="Picture 7"/>
          <p:cNvPicPr/>
          <p:nvPr/>
        </p:nvPicPr>
        <p:blipFill>
          <a:blip r:embed="rId15"/>
          <a:stretch/>
        </p:blipFill>
        <p:spPr>
          <a:xfrm>
            <a:off x="233640" y="567720"/>
            <a:ext cx="3820320" cy="12549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8F21115D-A263-4C73-A15B-864C4399A671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90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93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5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96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97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1553D08D-84A1-4882-89CC-BAFAD99505EC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42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4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145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7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148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149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E25AE6C0-380F-4547-A889-8A8AE71E68E4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94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6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197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8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9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200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201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713F1B4A-F046-46DE-84CE-BC8B2C04A291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46" name="Picture 7"/>
          <p:cNvPicPr/>
          <p:nvPr/>
        </p:nvPicPr>
        <p:blipFill>
          <a:blip r:embed="rId15"/>
          <a:stretch/>
        </p:blipFill>
        <p:spPr>
          <a:xfrm>
            <a:off x="233640" y="567720"/>
            <a:ext cx="3820320" cy="125496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A319267-7D43-4247-B905-D6048B7F705A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86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8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289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91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292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293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0D04FBBC-11AD-4132-96AD-C84021D673D8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338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0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341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2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43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344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345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07960" y="1460880"/>
            <a:ext cx="3230640" cy="151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Liman MYS</a:t>
            </a:r>
            <a:endParaRPr lang="en-US" sz="28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Daha Basit </a:t>
            </a:r>
            <a:r>
              <a:rPr lang="tr-TR" sz="2200" spc="-1" dirty="0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lang="tr-TR" sz="2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ir </a:t>
            </a:r>
            <a:r>
              <a:rPr lang="tr-TR" sz="2200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tr-TR" sz="2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rayüz</a:t>
            </a:r>
            <a:r>
              <a:rPr lang="tr-TR" sz="2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Neden Olmasın?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838080" y="5819760"/>
            <a:ext cx="10510560" cy="4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Yarışmacı İsimleri – </a:t>
            </a:r>
            <a:r>
              <a:rPr lang="tr-TR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Ali KARABAY </a:t>
            </a:r>
            <a:r>
              <a:rPr lang="tr-T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tr-TR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Mehmet Eren AKBULUT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577680" y="6327000"/>
            <a:ext cx="503172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_0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1800" b="0" i="1" strike="noStrike" spc="-1" dirty="0" smtClean="0">
                <a:solidFill>
                  <a:srgbClr val="DEEBF7"/>
                </a:solidFill>
                <a:latin typeface="Arial"/>
                <a:ea typeface="DejaVu Sans"/>
              </a:rPr>
              <a:t>Liman MYS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02" name="CustomShape 2_0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" name="CustomShape 4_0"/>
          <p:cNvSpPr/>
          <p:nvPr/>
        </p:nvSpPr>
        <p:spPr>
          <a:xfrm>
            <a:off x="3237120" y="898199"/>
            <a:ext cx="8646480" cy="28794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Kullanıcı </a:t>
            </a:r>
            <a:r>
              <a:rPr lang="tr-TR" sz="15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Arayüzü</a:t>
            </a:r>
            <a:r>
              <a:rPr lang="tr-TR" sz="150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nü</a:t>
            </a:r>
            <a:r>
              <a:rPr lang="tr-TR" sz="15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15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Neden Yenilemek İstiyoruz ?</a:t>
            </a: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Kullanıcı tarafından dah</a:t>
            </a: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a kolay kullanılabilir bir </a:t>
            </a:r>
            <a:r>
              <a:rPr lang="tr-TR" sz="1500" spc="-1" dirty="0" err="1" smtClean="0">
                <a:solidFill>
                  <a:srgbClr val="000000"/>
                </a:solidFill>
                <a:latin typeface="Arial"/>
              </a:rPr>
              <a:t>arayüz</a:t>
            </a: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 sağlamak</a:t>
            </a: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Şuan kullanılan </a:t>
            </a:r>
            <a:r>
              <a:rPr lang="tr-TR" sz="1500" spc="-1" dirty="0" err="1" smtClean="0">
                <a:solidFill>
                  <a:srgbClr val="000000"/>
                </a:solidFill>
                <a:latin typeface="Arial"/>
              </a:rPr>
              <a:t>arayüzdeki</a:t>
            </a: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 karmaşıklığın gidermek</a:t>
            </a: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Hem mobil hem de masaüstü erişilebilir olmasını sağlamak.</a:t>
            </a:r>
            <a:endParaRPr lang="tr-TR" sz="1500" spc="-1" dirty="0" smtClean="0">
              <a:solidFill>
                <a:srgbClr val="000000"/>
              </a:solidFill>
              <a:latin typeface="Arial"/>
            </a:endParaRP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Liman’ın daha iyi bir ürün olarak ortaya çıkması.</a:t>
            </a: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b="0" strike="noStrike" spc="-1" dirty="0" smtClean="0">
                <a:solidFill>
                  <a:srgbClr val="000000"/>
                </a:solidFill>
                <a:latin typeface="Arial"/>
              </a:rPr>
              <a:t>Gelecek yıllardaki geliştirmeleri daha sürdürülebilir olması.</a:t>
            </a: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Kullanıcının rahatlıkla istediğine erişebiliyor olması.</a:t>
            </a:r>
            <a:endParaRPr lang="tr-TR" sz="15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4_1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_ 1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 smtClean="0">
                <a:solidFill>
                  <a:srgbClr val="9AB2C9"/>
                </a:solidFill>
                <a:latin typeface="Arial"/>
              </a:rPr>
              <a:t>Liman MYS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 smtClean="0">
                <a:solidFill>
                  <a:srgbClr val="9AB2C9"/>
                </a:solidFill>
                <a:latin typeface="Arial"/>
              </a:rPr>
              <a:t>Liman </a:t>
            </a:r>
            <a:r>
              <a:rPr lang="tr-TR" spc="-1" dirty="0" err="1" smtClean="0">
                <a:solidFill>
                  <a:srgbClr val="9AB2C9"/>
                </a:solidFill>
                <a:latin typeface="Arial"/>
              </a:rPr>
              <a:t>Arayüzü</a:t>
            </a:r>
            <a:endParaRPr lang="en-US" sz="1800" b="0" strike="noStrike" spc="-1" dirty="0">
              <a:solidFill>
                <a:srgbClr val="9AB2C9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9AB2C9"/>
              </a:solidFill>
              <a:latin typeface="Arial"/>
            </a:endParaRPr>
          </a:p>
        </p:txBody>
      </p:sp>
      <p:sp>
        <p:nvSpPr>
          <p:cNvPr id="406" name="CustomShape 2_ 2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8" name="CustomShape 4_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193885" y="830880"/>
            <a:ext cx="379700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 smtClean="0"/>
              <a:t>Liman’ın </a:t>
            </a:r>
            <a:r>
              <a:rPr lang="tr-TR" spc="-1" dirty="0" err="1" smtClean="0"/>
              <a:t>Arayüzünde</a:t>
            </a:r>
            <a:r>
              <a:rPr lang="tr-TR" spc="-1" dirty="0" smtClean="0"/>
              <a:t> Bulunan Hata</a:t>
            </a:r>
            <a:endParaRPr lang="en-US" spc="-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85" y="1686480"/>
            <a:ext cx="8564006" cy="3953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_ 1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>
                <a:solidFill>
                  <a:srgbClr val="9AB2C9"/>
                </a:solidFill>
              </a:rPr>
              <a:t>Liman MYS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>
                <a:solidFill>
                  <a:srgbClr val="9AB2C9"/>
                </a:solidFill>
              </a:rPr>
              <a:t>Liman </a:t>
            </a:r>
            <a:r>
              <a:rPr lang="tr-TR" spc="-1" dirty="0" err="1">
                <a:solidFill>
                  <a:srgbClr val="9AB2C9"/>
                </a:solidFill>
              </a:rPr>
              <a:t>Arayüzü</a:t>
            </a:r>
            <a:endParaRPr lang="en-US" spc="-1" dirty="0">
              <a:solidFill>
                <a:srgbClr val="9AB2C9"/>
              </a:solidFill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rgbClr val="9AB2C9"/>
              </a:solidFill>
            </a:endParaRPr>
          </a:p>
        </p:txBody>
      </p:sp>
      <p:sp>
        <p:nvSpPr>
          <p:cNvPr id="406" name="CustomShape 2_ 2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8" name="CustomShape 4_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85" y="1302382"/>
            <a:ext cx="8821478" cy="493216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193885" y="830880"/>
            <a:ext cx="33999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 smtClean="0"/>
              <a:t>Liman’ın Yeni Kullanıcı </a:t>
            </a:r>
            <a:r>
              <a:rPr lang="tr-TR" spc="-1" dirty="0" err="1" smtClean="0"/>
              <a:t>Arayüzü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2647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_ 1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>
                <a:solidFill>
                  <a:srgbClr val="9AB2C9"/>
                </a:solidFill>
              </a:rPr>
              <a:t>Liman MYS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>
                <a:solidFill>
                  <a:srgbClr val="9AB2C9"/>
                </a:solidFill>
              </a:rPr>
              <a:t>Liman </a:t>
            </a:r>
            <a:r>
              <a:rPr lang="tr-TR" spc="-1" dirty="0" err="1">
                <a:solidFill>
                  <a:srgbClr val="9AB2C9"/>
                </a:solidFill>
              </a:rPr>
              <a:t>Arayüzü</a:t>
            </a:r>
            <a:endParaRPr lang="en-US" spc="-1" dirty="0">
              <a:solidFill>
                <a:srgbClr val="9AB2C9"/>
              </a:solidFill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rgbClr val="9AB2C9"/>
              </a:solidFill>
            </a:endParaRPr>
          </a:p>
        </p:txBody>
      </p:sp>
      <p:sp>
        <p:nvSpPr>
          <p:cNvPr id="406" name="CustomShape 2_ 2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8" name="CustomShape 4_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193885" y="830880"/>
            <a:ext cx="460350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 smtClean="0"/>
              <a:t>Liman’ın Şu an Kullanılan Kullanıcı </a:t>
            </a:r>
            <a:r>
              <a:rPr lang="tr-TR" spc="-1" dirty="0" err="1" smtClean="0"/>
              <a:t>Arayüzü</a:t>
            </a:r>
            <a:endParaRPr lang="en-US" spc="-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85" y="1513273"/>
            <a:ext cx="8630775" cy="39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_ 2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>
                <a:solidFill>
                  <a:srgbClr val="9AB2C9"/>
                </a:solidFill>
              </a:rPr>
              <a:t>Liman MYS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 smtClean="0">
                <a:solidFill>
                  <a:srgbClr val="9AB2C9"/>
                </a:solidFill>
              </a:rPr>
              <a:t>Liman Geliştirme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pc="-1" dirty="0" smtClean="0">
                <a:solidFill>
                  <a:srgbClr val="9AB2C9"/>
                </a:solidFill>
              </a:rPr>
              <a:t>Aşaması</a:t>
            </a:r>
            <a:endParaRPr lang="en-US" spc="-1" dirty="0">
              <a:solidFill>
                <a:srgbClr val="9AB2C9"/>
              </a:solidFill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rgbClr val="9AB2C9"/>
              </a:solidFill>
            </a:endParaRPr>
          </a:p>
        </p:txBody>
      </p:sp>
      <p:sp>
        <p:nvSpPr>
          <p:cNvPr id="411" name="CustomShape 2_ 3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4_ 5"/>
          <p:cNvSpPr/>
          <p:nvPr/>
        </p:nvSpPr>
        <p:spPr>
          <a:xfrm>
            <a:off x="3237119" y="842783"/>
            <a:ext cx="8844045" cy="57981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500" b="1" spc="-1" dirty="0" smtClean="0">
                <a:solidFill>
                  <a:srgbClr val="000000"/>
                </a:solidFill>
                <a:latin typeface="Arial"/>
              </a:rPr>
              <a:t>Liman </a:t>
            </a:r>
            <a:r>
              <a:rPr lang="tr-TR" sz="1500" b="1" spc="-1" dirty="0" err="1" smtClean="0">
                <a:solidFill>
                  <a:srgbClr val="000000"/>
                </a:solidFill>
                <a:latin typeface="Arial"/>
              </a:rPr>
              <a:t>Arayüz</a:t>
            </a:r>
            <a:r>
              <a:rPr lang="tr-TR" sz="1500" b="1" spc="-1" dirty="0" smtClean="0">
                <a:solidFill>
                  <a:srgbClr val="000000"/>
                </a:solidFill>
                <a:latin typeface="Arial"/>
              </a:rPr>
              <a:t> Yenileme Aşamaları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 smtClean="0"/>
              <a:t>Kullanıcı </a:t>
            </a:r>
            <a:r>
              <a:rPr lang="tr-TR" sz="1600" dirty="0" err="1"/>
              <a:t>a</a:t>
            </a:r>
            <a:r>
              <a:rPr lang="tr-TR" sz="1600" dirty="0" err="1" smtClean="0"/>
              <a:t>rayüzünün</a:t>
            </a:r>
            <a:r>
              <a:rPr lang="tr-TR" sz="1600" dirty="0" smtClean="0"/>
              <a:t> tasarlama ve kodlaması:</a:t>
            </a:r>
          </a:p>
          <a:p>
            <a:pPr marL="673200" lvl="1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 err="1" smtClean="0"/>
              <a:t>Figma</a:t>
            </a:r>
            <a:r>
              <a:rPr lang="tr-TR" sz="1600" dirty="0" smtClean="0"/>
              <a:t> </a:t>
            </a:r>
            <a:r>
              <a:rPr lang="tr-TR" sz="1600" dirty="0"/>
              <a:t>vb. yazılımlar ile </a:t>
            </a:r>
            <a:r>
              <a:rPr lang="tr-TR" sz="1600" dirty="0" err="1" smtClean="0"/>
              <a:t>arayüzün</a:t>
            </a:r>
            <a:r>
              <a:rPr lang="tr-TR" sz="1600" dirty="0" smtClean="0"/>
              <a:t> tasarlanması</a:t>
            </a:r>
            <a:r>
              <a:rPr lang="tr-TR" sz="1600" dirty="0"/>
              <a:t>.</a:t>
            </a:r>
          </a:p>
          <a:p>
            <a:pPr marL="673200" lvl="1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 smtClean="0"/>
              <a:t>Vue.js </a:t>
            </a:r>
            <a:r>
              <a:rPr lang="tr-TR" sz="1600" dirty="0"/>
              <a:t>ile bu çizilen tasarımların kodlanması ve </a:t>
            </a:r>
            <a:r>
              <a:rPr lang="tr-TR" sz="1600" dirty="0" err="1" smtClean="0"/>
              <a:t>backend</a:t>
            </a:r>
            <a:r>
              <a:rPr lang="tr-TR" sz="1600" dirty="0" smtClean="0"/>
              <a:t> </a:t>
            </a:r>
            <a:r>
              <a:rPr lang="tr-TR" sz="1600" dirty="0"/>
              <a:t>haberleştirilmesinin </a:t>
            </a:r>
            <a:r>
              <a:rPr lang="tr-TR" sz="1600" dirty="0" smtClean="0"/>
              <a:t>yapılması.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 smtClean="0"/>
              <a:t>Ne gibi zorluklar bekleniyor:</a:t>
            </a:r>
          </a:p>
          <a:p>
            <a:pPr marL="673200" lvl="1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/>
              <a:t>Bu değişikliklerin yapılması için yeterli insan kaynağı ve uzun bir süreç beklenir</a:t>
            </a:r>
            <a:r>
              <a:rPr lang="tr-TR" sz="1600" dirty="0" smtClean="0"/>
              <a:t>.</a:t>
            </a:r>
            <a:endParaRPr lang="tr-TR" sz="1600" dirty="0" smtClean="0"/>
          </a:p>
          <a:p>
            <a:pPr marL="673200" lvl="1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/>
              <a:t>Tasarımda yapılacak olan </a:t>
            </a:r>
            <a:r>
              <a:rPr lang="tr-TR" sz="1600" dirty="0" err="1" smtClean="0"/>
              <a:t>component’lerin</a:t>
            </a:r>
            <a:r>
              <a:rPr lang="tr-TR" sz="1600" dirty="0" smtClean="0"/>
              <a:t> </a:t>
            </a:r>
            <a:r>
              <a:rPr lang="tr-TR" sz="1600" dirty="0"/>
              <a:t>hepsinin baştan yazılabilir olacağından dolayı buralarda zorluklar </a:t>
            </a:r>
            <a:r>
              <a:rPr lang="tr-TR" sz="1600" dirty="0" smtClean="0"/>
              <a:t>bekleniyor.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 smtClean="0"/>
              <a:t>Avantajları:</a:t>
            </a:r>
            <a:endParaRPr lang="tr-TR" sz="1600" dirty="0" smtClean="0"/>
          </a:p>
          <a:p>
            <a:pPr marL="673200" lvl="1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/>
              <a:t>Kullanıcı için daha kolay bir </a:t>
            </a:r>
            <a:r>
              <a:rPr lang="tr-TR" sz="1600" dirty="0" err="1"/>
              <a:t>arayüz</a:t>
            </a:r>
            <a:r>
              <a:rPr lang="tr-TR" sz="1600" dirty="0"/>
              <a:t> olması</a:t>
            </a:r>
            <a:r>
              <a:rPr lang="tr-TR" sz="1600" dirty="0" smtClean="0"/>
              <a:t>.</a:t>
            </a:r>
          </a:p>
          <a:p>
            <a:pPr marL="673200" lvl="1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/>
              <a:t>Liman daha </a:t>
            </a:r>
            <a:r>
              <a:rPr lang="tr-TR" sz="1600" dirty="0" smtClean="0"/>
              <a:t>güzel ve iyi bir </a:t>
            </a:r>
            <a:r>
              <a:rPr lang="tr-TR" sz="1600" dirty="0"/>
              <a:t>ürüne </a:t>
            </a:r>
            <a:r>
              <a:rPr lang="tr-TR" sz="1600" dirty="0" smtClean="0"/>
              <a:t>dönüşmesi.</a:t>
            </a:r>
          </a:p>
          <a:p>
            <a:pPr marL="673200" lvl="1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/>
              <a:t>Daha sonraki yapılacak olan eklemelerin, kolay ve rahat </a:t>
            </a:r>
            <a:r>
              <a:rPr lang="tr-TR" sz="1600" dirty="0" smtClean="0"/>
              <a:t>yapılabilmesi.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/>
              <a:t>Teknik </a:t>
            </a:r>
            <a:r>
              <a:rPr lang="tr-TR" sz="1600" dirty="0" smtClean="0"/>
              <a:t>süreç:</a:t>
            </a:r>
            <a:endParaRPr lang="tr-TR" sz="1600" dirty="0" smtClean="0"/>
          </a:p>
          <a:p>
            <a:pPr marL="673200" lvl="1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3"/>
              </a:buBlip>
            </a:pPr>
            <a:r>
              <a:rPr lang="tr-TR" sz="1600" dirty="0" err="1"/>
              <a:t>CSS’de</a:t>
            </a:r>
            <a:r>
              <a:rPr lang="tr-TR" sz="1600" dirty="0"/>
              <a:t> kolaylık sağlanması adına </a:t>
            </a:r>
            <a:r>
              <a:rPr lang="tr-TR" sz="1600" dirty="0" smtClean="0"/>
              <a:t>‘</a:t>
            </a:r>
            <a:r>
              <a:rPr lang="tr-TR" sz="1600" dirty="0" err="1" smtClean="0"/>
              <a:t>Tailwind</a:t>
            </a:r>
            <a:r>
              <a:rPr lang="tr-TR" sz="1600" dirty="0" smtClean="0"/>
              <a:t> CSS’ </a:t>
            </a:r>
            <a:r>
              <a:rPr lang="tr-TR" sz="1600" dirty="0"/>
              <a:t>kullanılarak tasarımlar daha hızlı koda </a:t>
            </a:r>
            <a:r>
              <a:rPr lang="tr-TR" sz="1600" dirty="0" smtClean="0"/>
              <a:t>dönüştürülebilir</a:t>
            </a:r>
            <a:r>
              <a:rPr lang="tr-TR" sz="1600" dirty="0" smtClean="0"/>
              <a:t>.</a:t>
            </a:r>
          </a:p>
          <a:p>
            <a:pPr marL="458640" lvl="1" algn="just">
              <a:lnSpc>
                <a:spcPct val="115000"/>
              </a:lnSpc>
              <a:spcBef>
                <a:spcPts val="1001"/>
              </a:spcBef>
              <a:buSzPct val="102890"/>
            </a:pPr>
            <a:endParaRPr lang="tr-TR" sz="1600" dirty="0" smtClean="0"/>
          </a:p>
          <a:p>
            <a:pPr marL="458640" lvl="1" algn="just">
              <a:lnSpc>
                <a:spcPct val="115000"/>
              </a:lnSpc>
              <a:spcBef>
                <a:spcPts val="1001"/>
              </a:spcBef>
              <a:buSzPct val="102890"/>
            </a:pPr>
            <a:r>
              <a:rPr lang="tr-TR" sz="1600" dirty="0" smtClean="0"/>
              <a:t> </a:t>
            </a:r>
          </a:p>
        </p:txBody>
      </p:sp>
      <p:sp>
        <p:nvSpPr>
          <p:cNvPr id="413" name="CustomShape 4_ 6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541440" y="2039400"/>
            <a:ext cx="5918040" cy="12579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tr-TR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Liman MYS</a:t>
            </a:r>
            <a:endParaRPr lang="en-US" sz="28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tr-TR" sz="2100" b="1" spc="-1" dirty="0" smtClean="0">
                <a:solidFill>
                  <a:srgbClr val="FFFFFF"/>
                </a:solidFill>
                <a:latin typeface="Arial"/>
              </a:rPr>
              <a:t>C Dosyaları için Derleyici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0915560" y="6442560"/>
            <a:ext cx="1136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_0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1800" b="0" i="1" strike="noStrike" spc="-1" dirty="0" smtClean="0">
                <a:solidFill>
                  <a:srgbClr val="DEEBF7"/>
                </a:solidFill>
                <a:latin typeface="Arial"/>
                <a:ea typeface="DejaVu Sans"/>
              </a:rPr>
              <a:t>Liman MYS</a:t>
            </a:r>
            <a:endParaRPr lang="tr-TR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i="1" spc="-1" dirty="0" smtClean="0">
                <a:solidFill>
                  <a:srgbClr val="DEEBF7"/>
                </a:solidFill>
                <a:latin typeface="Arial"/>
                <a:ea typeface="DejaVu Sans"/>
              </a:rPr>
              <a:t>Eklenti</a:t>
            </a:r>
            <a:endParaRPr lang="tr-TR" sz="1800" b="0" i="1" strike="noStrike" spc="-1" dirty="0" smtClean="0">
              <a:solidFill>
                <a:srgbClr val="DEEBF7"/>
              </a:solidFill>
              <a:latin typeface="Arial"/>
              <a:ea typeface="DejaVu Sans"/>
            </a:endParaRPr>
          </a:p>
        </p:txBody>
      </p:sp>
      <p:sp>
        <p:nvSpPr>
          <p:cNvPr id="402" name="CustomShape 2_0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" name="CustomShape 4_0"/>
          <p:cNvSpPr/>
          <p:nvPr/>
        </p:nvSpPr>
        <p:spPr>
          <a:xfrm>
            <a:off x="3237120" y="898200"/>
            <a:ext cx="8646480" cy="242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 </a:t>
            </a:r>
            <a:r>
              <a:rPr lang="tr-TR" sz="15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Derleyici</a:t>
            </a:r>
            <a:endParaRPr lang="tr-TR" sz="15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>
                <a:solidFill>
                  <a:srgbClr val="000000"/>
                </a:solidFill>
              </a:rPr>
              <a:t>Sunucunuzda C derleyici yok ise bu eklenti ile kolay bir şekilde yüklenir.</a:t>
            </a:r>
          </a:p>
          <a:p>
            <a:pPr marL="432000" lvl="1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lang="tr-TR" sz="1500" spc="-1" dirty="0" smtClean="0">
                <a:solidFill>
                  <a:srgbClr val="000000"/>
                </a:solidFill>
                <a:latin typeface="Arial"/>
              </a:rPr>
              <a:t>Yüklenilen C dosyasını derleyerek çıktı olarak verir.</a:t>
            </a:r>
            <a:endParaRPr lang="tr-TR" sz="1500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4_1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120" y="2480911"/>
            <a:ext cx="8309597" cy="20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6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346040" y="366732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Teşekkürler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346040" y="219492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Soru ve Cevaplar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418771" y="4554089"/>
            <a:ext cx="4493160" cy="11712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800" spc="-1" dirty="0" smtClean="0">
                <a:solidFill>
                  <a:schemeClr val="bg1"/>
                </a:solidFill>
                <a:latin typeface="Arial"/>
              </a:rPr>
              <a:t>Ali KARABAY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800" b="0" strike="noStrike" spc="-1" dirty="0" smtClean="0">
                <a:solidFill>
                  <a:schemeClr val="bg1"/>
                </a:solidFill>
                <a:latin typeface="Arial"/>
              </a:rPr>
              <a:t>Mehmet Eren AKBULUT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10915560" y="6442560"/>
            <a:ext cx="1136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9266</TotalTime>
  <Words>311</Words>
  <Application>Microsoft Office PowerPoint</Application>
  <PresentationFormat>Geniş ekran</PresentationFormat>
  <Paragraphs>83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8</vt:i4>
      </vt:variant>
      <vt:variant>
        <vt:lpstr>Slayt Başlıkları</vt:lpstr>
      </vt:variant>
      <vt:variant>
        <vt:i4>9</vt:i4>
      </vt:variant>
    </vt:vector>
  </HeadingPairs>
  <TitlesOfParts>
    <vt:vector size="24" baseType="lpstr">
      <vt:lpstr>Arial</vt:lpstr>
      <vt:lpstr>Calibri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Liman MYS - Sunum</dc:title>
  <dc:subject/>
  <dc:creator>Musa SEMERCİ</dc:creator>
  <dc:description/>
  <cp:lastModifiedBy>Ali KARABAY</cp:lastModifiedBy>
  <cp:revision>277</cp:revision>
  <dcterms:created xsi:type="dcterms:W3CDTF">2020-12-11T08:18:39Z</dcterms:created>
  <dcterms:modified xsi:type="dcterms:W3CDTF">2022-05-18T09:25:10Z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0x010100BFF3C28326A4604D97BD36E231A305A2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3</vt:r8>
  </property>
  <property fmtid="{D5CDD505-2E9C-101B-9397-08002B2CF9AE}" pid="8" name="PresentationFormat">
    <vt:lpwstr>Geniş ekran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  <property fmtid="{D5CDD505-2E9C-101B-9397-08002B2CF9AE}" pid="12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13" name="bjDocumentLabelXML-0">
    <vt:lpwstr>ames.com/2008/01/sie/internal/label"&gt;&lt;element uid="id_classification_generalbusiness" value="" /&gt;&lt;element uid="28101b78-9dca-49f0-9bb7-5ad98141e387" value="" /&gt;&lt;/sisl&gt;</vt:lpwstr>
  </property>
  <property fmtid="{D5CDD505-2E9C-101B-9397-08002B2CF9AE}" pid="14" name="bjDocumentSecurityLabel">
    <vt:lpwstr>HAVELSAN ÖZEL</vt:lpwstr>
  </property>
  <property fmtid="{D5CDD505-2E9C-101B-9397-08002B2CF9AE}" pid="15" name="bjSaver">
    <vt:lpwstr>ZDNtN9c/qWNnkIzd9OE8XO8QdTsyh/T5</vt:lpwstr>
  </property>
  <property fmtid="{D5CDD505-2E9C-101B-9397-08002B2CF9AE}" pid="16" name="docIndexRef">
    <vt:lpwstr>e43bdb9d-8e7e-418f-b371-8201d7e3a178</vt:lpwstr>
  </property>
</Properties>
</file>