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9"/>
  </p:notesMasterIdLst>
  <p:handoutMasterIdLst>
    <p:handoutMasterId r:id="rId30"/>
  </p:handoutMasterIdLst>
  <p:sldIdLst>
    <p:sldId id="461" r:id="rId2"/>
    <p:sldId id="462" r:id="rId3"/>
    <p:sldId id="463" r:id="rId4"/>
    <p:sldId id="464" r:id="rId5"/>
    <p:sldId id="465" r:id="rId6"/>
    <p:sldId id="466" r:id="rId7"/>
    <p:sldId id="467" r:id="rId8"/>
    <p:sldId id="468" r:id="rId9"/>
    <p:sldId id="469" r:id="rId10"/>
    <p:sldId id="470" r:id="rId11"/>
    <p:sldId id="471" r:id="rId12"/>
    <p:sldId id="472" r:id="rId13"/>
    <p:sldId id="473" r:id="rId14"/>
    <p:sldId id="474" r:id="rId15"/>
    <p:sldId id="475" r:id="rId16"/>
    <p:sldId id="476" r:id="rId17"/>
    <p:sldId id="477" r:id="rId18"/>
    <p:sldId id="478" r:id="rId19"/>
    <p:sldId id="479" r:id="rId20"/>
    <p:sldId id="480" r:id="rId21"/>
    <p:sldId id="481" r:id="rId22"/>
    <p:sldId id="482" r:id="rId23"/>
    <p:sldId id="483" r:id="rId24"/>
    <p:sldId id="484" r:id="rId25"/>
    <p:sldId id="485" r:id="rId26"/>
    <p:sldId id="460" r:id="rId27"/>
    <p:sldId id="333" r:id="rId28"/>
  </p:sldIdLst>
  <p:sldSz cx="9144000" cy="6858000" type="screen4x3"/>
  <p:notesSz cx="6881813" cy="9296400"/>
  <p:custDataLst>
    <p:tags r:id="rId31"/>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FF"/>
    <a:srgbClr val="9BCC00"/>
    <a:srgbClr val="9ED000"/>
    <a:srgbClr val="F4FCD8"/>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86552" autoAdjust="0"/>
  </p:normalViewPr>
  <p:slideViewPr>
    <p:cSldViewPr>
      <p:cViewPr varScale="1">
        <p:scale>
          <a:sx n="115" d="100"/>
          <a:sy n="115" d="100"/>
        </p:scale>
        <p:origin x="1308"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5E437-3866-4771-A7F9-73D9FF6CCF0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6255DD52-4343-4675-9902-2C4E3F14E1F6}">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dirty="0" smtClean="0">
              <a:solidFill>
                <a:schemeClr val="bg1"/>
              </a:solidFill>
            </a:rPr>
            <a:t>Requirements</a:t>
          </a:r>
          <a:endParaRPr lang="en-US" b="1" dirty="0">
            <a:solidFill>
              <a:schemeClr val="bg1"/>
            </a:solidFill>
          </a:endParaRPr>
        </a:p>
      </dgm:t>
    </dgm:pt>
    <dgm:pt modelId="{41555880-B668-4E87-955E-EAD842982549}" type="parTrans" cxnId="{D6DF9BAF-2A8C-4462-803C-F4FFE414A35B}">
      <dgm:prSet/>
      <dgm:spPr/>
      <dgm:t>
        <a:bodyPr/>
        <a:lstStyle/>
        <a:p>
          <a:endParaRPr lang="en-US"/>
        </a:p>
      </dgm:t>
    </dgm:pt>
    <dgm:pt modelId="{043489F6-537A-40EA-B0D3-8907B24C8EC0}" type="sibTrans" cxnId="{D6DF9BAF-2A8C-4462-803C-F4FFE414A35B}">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4000C524-A04E-49D4-947A-A96689595E01}">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Planning</a:t>
          </a:r>
          <a:endParaRPr lang="en-US" b="1" dirty="0">
            <a:solidFill>
              <a:schemeClr val="bg1"/>
            </a:solidFill>
          </a:endParaRPr>
        </a:p>
      </dgm:t>
    </dgm:pt>
    <dgm:pt modelId="{F47B1443-0C46-47BE-A27F-CE1B531A87FC}" type="parTrans" cxnId="{C7FFC852-9028-4B5B-90D7-D78962576A2C}">
      <dgm:prSet/>
      <dgm:spPr/>
      <dgm:t>
        <a:bodyPr/>
        <a:lstStyle/>
        <a:p>
          <a:endParaRPr lang="en-US"/>
        </a:p>
      </dgm:t>
    </dgm:pt>
    <dgm:pt modelId="{5D074E76-3E8F-41AC-B784-FCAC1277B7B7}" type="sibTrans" cxnId="{C7FFC852-9028-4B5B-90D7-D78962576A2C}">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71D942B6-EF16-4F97-B27E-6597126D316B}">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Development</a:t>
          </a:r>
          <a:endParaRPr lang="en-US" b="1" dirty="0">
            <a:solidFill>
              <a:schemeClr val="bg1"/>
            </a:solidFill>
          </a:endParaRPr>
        </a:p>
      </dgm:t>
    </dgm:pt>
    <dgm:pt modelId="{6635D518-43A4-4055-93ED-D41066212232}" type="parTrans" cxnId="{357EE588-D390-4493-871E-CC239A1DE541}">
      <dgm:prSet/>
      <dgm:spPr/>
      <dgm:t>
        <a:bodyPr/>
        <a:lstStyle/>
        <a:p>
          <a:endParaRPr lang="en-US"/>
        </a:p>
      </dgm:t>
    </dgm:pt>
    <dgm:pt modelId="{86704A79-CCB9-4016-9010-D66979E30BB0}" type="sibTrans" cxnId="{357EE588-D390-4493-871E-CC239A1DE541}">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6B0B4888-9C75-462C-8FC4-2458149D42E8}">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Testing</a:t>
          </a:r>
          <a:endParaRPr lang="en-US" b="1" dirty="0">
            <a:solidFill>
              <a:schemeClr val="bg1"/>
            </a:solidFill>
          </a:endParaRPr>
        </a:p>
      </dgm:t>
    </dgm:pt>
    <dgm:pt modelId="{E3F71CA8-DF16-4371-AE4C-3DF11D9D2E23}" type="parTrans" cxnId="{9F8BEEAF-FCF7-407F-8ABE-25D178F0D047}">
      <dgm:prSet/>
      <dgm:spPr/>
      <dgm:t>
        <a:bodyPr/>
        <a:lstStyle/>
        <a:p>
          <a:endParaRPr lang="en-US"/>
        </a:p>
      </dgm:t>
    </dgm:pt>
    <dgm:pt modelId="{39F3BC49-C634-48C9-8B29-82CA699DD389}" type="sibTrans" cxnId="{9F8BEEAF-FCF7-407F-8ABE-25D178F0D047}">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8EDBD9B7-D98F-4B2B-A07C-66BF18DA2063}">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Deployment</a:t>
          </a:r>
          <a:endParaRPr lang="en-US" b="1" dirty="0">
            <a:solidFill>
              <a:schemeClr val="bg1"/>
            </a:solidFill>
          </a:endParaRPr>
        </a:p>
      </dgm:t>
    </dgm:pt>
    <dgm:pt modelId="{5CA34458-FE30-4770-8BEC-128C94056058}" type="parTrans" cxnId="{D992D8E9-AE88-43A7-9C66-1C60FE3D28F1}">
      <dgm:prSet/>
      <dgm:spPr/>
      <dgm:t>
        <a:bodyPr/>
        <a:lstStyle/>
        <a:p>
          <a:endParaRPr lang="en-US"/>
        </a:p>
      </dgm:t>
    </dgm:pt>
    <dgm:pt modelId="{EB79FF85-7D59-4B1F-87E6-00D05932546A}" type="sibTrans" cxnId="{D992D8E9-AE88-43A7-9C66-1C60FE3D28F1}">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D2271B4D-9613-4677-90C1-15285BCDF4DF}" type="pres">
      <dgm:prSet presAssocID="{3B85E437-3866-4771-A7F9-73D9FF6CCF0D}" presName="cycle" presStyleCnt="0">
        <dgm:presLayoutVars>
          <dgm:dir/>
          <dgm:resizeHandles val="exact"/>
        </dgm:presLayoutVars>
      </dgm:prSet>
      <dgm:spPr/>
      <dgm:t>
        <a:bodyPr/>
        <a:lstStyle/>
        <a:p>
          <a:endParaRPr lang="en-US"/>
        </a:p>
      </dgm:t>
    </dgm:pt>
    <dgm:pt modelId="{C1F3DA3E-7DAA-4A34-A615-80CCB274B948}" type="pres">
      <dgm:prSet presAssocID="{6255DD52-4343-4675-9902-2C4E3F14E1F6}" presName="node" presStyleLbl="node1" presStyleIdx="0" presStyleCnt="5">
        <dgm:presLayoutVars>
          <dgm:bulletEnabled val="1"/>
        </dgm:presLayoutVars>
      </dgm:prSet>
      <dgm:spPr/>
      <dgm:t>
        <a:bodyPr/>
        <a:lstStyle/>
        <a:p>
          <a:endParaRPr lang="en-US"/>
        </a:p>
      </dgm:t>
    </dgm:pt>
    <dgm:pt modelId="{42A36D2C-D814-4DA2-B8A8-06FC7B560F4E}" type="pres">
      <dgm:prSet presAssocID="{6255DD52-4343-4675-9902-2C4E3F14E1F6}" presName="spNode" presStyleCnt="0"/>
      <dgm:spPr/>
    </dgm:pt>
    <dgm:pt modelId="{2A6289DB-51F9-46FB-B1D4-57D1ADBD7D1D}" type="pres">
      <dgm:prSet presAssocID="{043489F6-537A-40EA-B0D3-8907B24C8EC0}" presName="sibTrans" presStyleLbl="sibTrans1D1" presStyleIdx="0" presStyleCnt="5"/>
      <dgm:spPr/>
      <dgm:t>
        <a:bodyPr/>
        <a:lstStyle/>
        <a:p>
          <a:endParaRPr lang="en-US"/>
        </a:p>
      </dgm:t>
    </dgm:pt>
    <dgm:pt modelId="{FC4ADEBA-A04E-408C-86EF-46FBEC9F37BD}" type="pres">
      <dgm:prSet presAssocID="{4000C524-A04E-49D4-947A-A96689595E01}" presName="node" presStyleLbl="node1" presStyleIdx="1" presStyleCnt="5">
        <dgm:presLayoutVars>
          <dgm:bulletEnabled val="1"/>
        </dgm:presLayoutVars>
      </dgm:prSet>
      <dgm:spPr/>
      <dgm:t>
        <a:bodyPr/>
        <a:lstStyle/>
        <a:p>
          <a:endParaRPr lang="en-US"/>
        </a:p>
      </dgm:t>
    </dgm:pt>
    <dgm:pt modelId="{4DCFD3BB-22B8-40BB-A5C5-8E937C2F3497}" type="pres">
      <dgm:prSet presAssocID="{4000C524-A04E-49D4-947A-A96689595E01}" presName="spNode" presStyleCnt="0"/>
      <dgm:spPr/>
    </dgm:pt>
    <dgm:pt modelId="{C8D6943C-F18D-4DF7-8F02-90D436966C50}" type="pres">
      <dgm:prSet presAssocID="{5D074E76-3E8F-41AC-B784-FCAC1277B7B7}" presName="sibTrans" presStyleLbl="sibTrans1D1" presStyleIdx="1" presStyleCnt="5"/>
      <dgm:spPr/>
      <dgm:t>
        <a:bodyPr/>
        <a:lstStyle/>
        <a:p>
          <a:endParaRPr lang="en-US"/>
        </a:p>
      </dgm:t>
    </dgm:pt>
    <dgm:pt modelId="{D5E3C4B8-0F7F-4DCB-A25B-05D69AA22BFB}" type="pres">
      <dgm:prSet presAssocID="{71D942B6-EF16-4F97-B27E-6597126D316B}" presName="node" presStyleLbl="node1" presStyleIdx="2" presStyleCnt="5">
        <dgm:presLayoutVars>
          <dgm:bulletEnabled val="1"/>
        </dgm:presLayoutVars>
      </dgm:prSet>
      <dgm:spPr/>
      <dgm:t>
        <a:bodyPr/>
        <a:lstStyle/>
        <a:p>
          <a:endParaRPr lang="en-US"/>
        </a:p>
      </dgm:t>
    </dgm:pt>
    <dgm:pt modelId="{95B9E72B-A8E7-4491-A58F-5EBB18174C60}" type="pres">
      <dgm:prSet presAssocID="{71D942B6-EF16-4F97-B27E-6597126D316B}" presName="spNode" presStyleCnt="0"/>
      <dgm:spPr/>
    </dgm:pt>
    <dgm:pt modelId="{494AC7A4-8733-4A51-879E-B0EC238A69BC}" type="pres">
      <dgm:prSet presAssocID="{86704A79-CCB9-4016-9010-D66979E30BB0}" presName="sibTrans" presStyleLbl="sibTrans1D1" presStyleIdx="2" presStyleCnt="5"/>
      <dgm:spPr/>
      <dgm:t>
        <a:bodyPr/>
        <a:lstStyle/>
        <a:p>
          <a:endParaRPr lang="en-US"/>
        </a:p>
      </dgm:t>
    </dgm:pt>
    <dgm:pt modelId="{9D38CCDB-8271-49BF-9EE6-5F7B843461E9}" type="pres">
      <dgm:prSet presAssocID="{6B0B4888-9C75-462C-8FC4-2458149D42E8}" presName="node" presStyleLbl="node1" presStyleIdx="3" presStyleCnt="5">
        <dgm:presLayoutVars>
          <dgm:bulletEnabled val="1"/>
        </dgm:presLayoutVars>
      </dgm:prSet>
      <dgm:spPr/>
      <dgm:t>
        <a:bodyPr/>
        <a:lstStyle/>
        <a:p>
          <a:endParaRPr lang="en-US"/>
        </a:p>
      </dgm:t>
    </dgm:pt>
    <dgm:pt modelId="{5502E1E4-9AA6-4033-8CE3-56E25898A181}" type="pres">
      <dgm:prSet presAssocID="{6B0B4888-9C75-462C-8FC4-2458149D42E8}" presName="spNode" presStyleCnt="0"/>
      <dgm:spPr/>
    </dgm:pt>
    <dgm:pt modelId="{37E0F233-C9FA-4E28-85E4-9229E3E807AB}" type="pres">
      <dgm:prSet presAssocID="{39F3BC49-C634-48C9-8B29-82CA699DD389}" presName="sibTrans" presStyleLbl="sibTrans1D1" presStyleIdx="3" presStyleCnt="5"/>
      <dgm:spPr/>
      <dgm:t>
        <a:bodyPr/>
        <a:lstStyle/>
        <a:p>
          <a:endParaRPr lang="en-US"/>
        </a:p>
      </dgm:t>
    </dgm:pt>
    <dgm:pt modelId="{6D5A1005-8582-4DFD-B676-FB920191B697}" type="pres">
      <dgm:prSet presAssocID="{8EDBD9B7-D98F-4B2B-A07C-66BF18DA2063}" presName="node" presStyleLbl="node1" presStyleIdx="4" presStyleCnt="5">
        <dgm:presLayoutVars>
          <dgm:bulletEnabled val="1"/>
        </dgm:presLayoutVars>
      </dgm:prSet>
      <dgm:spPr/>
      <dgm:t>
        <a:bodyPr/>
        <a:lstStyle/>
        <a:p>
          <a:endParaRPr lang="en-US"/>
        </a:p>
      </dgm:t>
    </dgm:pt>
    <dgm:pt modelId="{C5182191-447F-4D50-8B8D-9ECC4E02C55B}" type="pres">
      <dgm:prSet presAssocID="{8EDBD9B7-D98F-4B2B-A07C-66BF18DA2063}" presName="spNode" presStyleCnt="0"/>
      <dgm:spPr/>
    </dgm:pt>
    <dgm:pt modelId="{75E53215-9ABB-4204-9180-8A19F6C4AC20}" type="pres">
      <dgm:prSet presAssocID="{EB79FF85-7D59-4B1F-87E6-00D05932546A}" presName="sibTrans" presStyleLbl="sibTrans1D1" presStyleIdx="4" presStyleCnt="5"/>
      <dgm:spPr/>
      <dgm:t>
        <a:bodyPr/>
        <a:lstStyle/>
        <a:p>
          <a:endParaRPr lang="en-US"/>
        </a:p>
      </dgm:t>
    </dgm:pt>
  </dgm:ptLst>
  <dgm:cxnLst>
    <dgm:cxn modelId="{D992D8E9-AE88-43A7-9C66-1C60FE3D28F1}" srcId="{3B85E437-3866-4771-A7F9-73D9FF6CCF0D}" destId="{8EDBD9B7-D98F-4B2B-A07C-66BF18DA2063}" srcOrd="4" destOrd="0" parTransId="{5CA34458-FE30-4770-8BEC-128C94056058}" sibTransId="{EB79FF85-7D59-4B1F-87E6-00D05932546A}"/>
    <dgm:cxn modelId="{58F645E1-854C-4BA4-B576-D7062FE8E599}" type="presOf" srcId="{86704A79-CCB9-4016-9010-D66979E30BB0}" destId="{494AC7A4-8733-4A51-879E-B0EC238A69BC}" srcOrd="0" destOrd="0" presId="urn:microsoft.com/office/officeart/2005/8/layout/cycle5"/>
    <dgm:cxn modelId="{05E3CAAD-3851-4688-89F6-28888946F2A5}" type="presOf" srcId="{6255DD52-4343-4675-9902-2C4E3F14E1F6}" destId="{C1F3DA3E-7DAA-4A34-A615-80CCB274B948}" srcOrd="0" destOrd="0" presId="urn:microsoft.com/office/officeart/2005/8/layout/cycle5"/>
    <dgm:cxn modelId="{C7FFC852-9028-4B5B-90D7-D78962576A2C}" srcId="{3B85E437-3866-4771-A7F9-73D9FF6CCF0D}" destId="{4000C524-A04E-49D4-947A-A96689595E01}" srcOrd="1" destOrd="0" parTransId="{F47B1443-0C46-47BE-A27F-CE1B531A87FC}" sibTransId="{5D074E76-3E8F-41AC-B784-FCAC1277B7B7}"/>
    <dgm:cxn modelId="{039C0141-7B77-473B-BDD3-C7264684E3A5}" type="presOf" srcId="{6B0B4888-9C75-462C-8FC4-2458149D42E8}" destId="{9D38CCDB-8271-49BF-9EE6-5F7B843461E9}" srcOrd="0" destOrd="0" presId="urn:microsoft.com/office/officeart/2005/8/layout/cycle5"/>
    <dgm:cxn modelId="{357EE588-D390-4493-871E-CC239A1DE541}" srcId="{3B85E437-3866-4771-A7F9-73D9FF6CCF0D}" destId="{71D942B6-EF16-4F97-B27E-6597126D316B}" srcOrd="2" destOrd="0" parTransId="{6635D518-43A4-4055-93ED-D41066212232}" sibTransId="{86704A79-CCB9-4016-9010-D66979E30BB0}"/>
    <dgm:cxn modelId="{F9FA8C64-4FAB-4A91-A3AB-5747FB5C028E}" type="presOf" srcId="{71D942B6-EF16-4F97-B27E-6597126D316B}" destId="{D5E3C4B8-0F7F-4DCB-A25B-05D69AA22BFB}" srcOrd="0" destOrd="0" presId="urn:microsoft.com/office/officeart/2005/8/layout/cycle5"/>
    <dgm:cxn modelId="{D6DF9BAF-2A8C-4462-803C-F4FFE414A35B}" srcId="{3B85E437-3866-4771-A7F9-73D9FF6CCF0D}" destId="{6255DD52-4343-4675-9902-2C4E3F14E1F6}" srcOrd="0" destOrd="0" parTransId="{41555880-B668-4E87-955E-EAD842982549}" sibTransId="{043489F6-537A-40EA-B0D3-8907B24C8EC0}"/>
    <dgm:cxn modelId="{A45AF1ED-2818-426F-A007-6B51BEE6988A}" type="presOf" srcId="{39F3BC49-C634-48C9-8B29-82CA699DD389}" destId="{37E0F233-C9FA-4E28-85E4-9229E3E807AB}" srcOrd="0" destOrd="0" presId="urn:microsoft.com/office/officeart/2005/8/layout/cycle5"/>
    <dgm:cxn modelId="{9F8BEEAF-FCF7-407F-8ABE-25D178F0D047}" srcId="{3B85E437-3866-4771-A7F9-73D9FF6CCF0D}" destId="{6B0B4888-9C75-462C-8FC4-2458149D42E8}" srcOrd="3" destOrd="0" parTransId="{E3F71CA8-DF16-4371-AE4C-3DF11D9D2E23}" sibTransId="{39F3BC49-C634-48C9-8B29-82CA699DD389}"/>
    <dgm:cxn modelId="{5C159321-ACC3-4E7F-B6BC-3E7C38CB2225}" type="presOf" srcId="{043489F6-537A-40EA-B0D3-8907B24C8EC0}" destId="{2A6289DB-51F9-46FB-B1D4-57D1ADBD7D1D}" srcOrd="0" destOrd="0" presId="urn:microsoft.com/office/officeart/2005/8/layout/cycle5"/>
    <dgm:cxn modelId="{1A63C7F0-743E-4E0D-B111-779E237A49F3}" type="presOf" srcId="{4000C524-A04E-49D4-947A-A96689595E01}" destId="{FC4ADEBA-A04E-408C-86EF-46FBEC9F37BD}" srcOrd="0" destOrd="0" presId="urn:microsoft.com/office/officeart/2005/8/layout/cycle5"/>
    <dgm:cxn modelId="{624E03F8-8687-417F-B836-F98EA73BBD59}" type="presOf" srcId="{8EDBD9B7-D98F-4B2B-A07C-66BF18DA2063}" destId="{6D5A1005-8582-4DFD-B676-FB920191B697}" srcOrd="0" destOrd="0" presId="urn:microsoft.com/office/officeart/2005/8/layout/cycle5"/>
    <dgm:cxn modelId="{D59E35CD-E415-451D-87F8-3A58989B9CB0}" type="presOf" srcId="{EB79FF85-7D59-4B1F-87E6-00D05932546A}" destId="{75E53215-9ABB-4204-9180-8A19F6C4AC20}" srcOrd="0" destOrd="0" presId="urn:microsoft.com/office/officeart/2005/8/layout/cycle5"/>
    <dgm:cxn modelId="{2B1F2C40-40C3-49C5-B918-9797F7EEF00D}" type="presOf" srcId="{3B85E437-3866-4771-A7F9-73D9FF6CCF0D}" destId="{D2271B4D-9613-4677-90C1-15285BCDF4DF}" srcOrd="0" destOrd="0" presId="urn:microsoft.com/office/officeart/2005/8/layout/cycle5"/>
    <dgm:cxn modelId="{AA37601A-D604-4495-95F0-7DE9AB2F885D}" type="presOf" srcId="{5D074E76-3E8F-41AC-B784-FCAC1277B7B7}" destId="{C8D6943C-F18D-4DF7-8F02-90D436966C50}" srcOrd="0" destOrd="0" presId="urn:microsoft.com/office/officeart/2005/8/layout/cycle5"/>
    <dgm:cxn modelId="{D026E914-0EEB-4581-9C94-20C164671D17}" type="presParOf" srcId="{D2271B4D-9613-4677-90C1-15285BCDF4DF}" destId="{C1F3DA3E-7DAA-4A34-A615-80CCB274B948}" srcOrd="0" destOrd="0" presId="urn:microsoft.com/office/officeart/2005/8/layout/cycle5"/>
    <dgm:cxn modelId="{F6460428-AA53-44E9-BDEC-8D21E17841C0}" type="presParOf" srcId="{D2271B4D-9613-4677-90C1-15285BCDF4DF}" destId="{42A36D2C-D814-4DA2-B8A8-06FC7B560F4E}" srcOrd="1" destOrd="0" presId="urn:microsoft.com/office/officeart/2005/8/layout/cycle5"/>
    <dgm:cxn modelId="{734BB9B7-9A69-4B4D-9CE2-526A0FDA420E}" type="presParOf" srcId="{D2271B4D-9613-4677-90C1-15285BCDF4DF}" destId="{2A6289DB-51F9-46FB-B1D4-57D1ADBD7D1D}" srcOrd="2" destOrd="0" presId="urn:microsoft.com/office/officeart/2005/8/layout/cycle5"/>
    <dgm:cxn modelId="{3B157CE2-49B1-482E-83BB-C4EBB2C5DF0A}" type="presParOf" srcId="{D2271B4D-9613-4677-90C1-15285BCDF4DF}" destId="{FC4ADEBA-A04E-408C-86EF-46FBEC9F37BD}" srcOrd="3" destOrd="0" presId="urn:microsoft.com/office/officeart/2005/8/layout/cycle5"/>
    <dgm:cxn modelId="{23C1757F-0D96-4AAD-B045-557D7E6C1489}" type="presParOf" srcId="{D2271B4D-9613-4677-90C1-15285BCDF4DF}" destId="{4DCFD3BB-22B8-40BB-A5C5-8E937C2F3497}" srcOrd="4" destOrd="0" presId="urn:microsoft.com/office/officeart/2005/8/layout/cycle5"/>
    <dgm:cxn modelId="{7AE8D665-BD39-4E3B-A540-9312AB3A1A15}" type="presParOf" srcId="{D2271B4D-9613-4677-90C1-15285BCDF4DF}" destId="{C8D6943C-F18D-4DF7-8F02-90D436966C50}" srcOrd="5" destOrd="0" presId="urn:microsoft.com/office/officeart/2005/8/layout/cycle5"/>
    <dgm:cxn modelId="{88F8B04D-A0A3-4EEC-AD7D-DD63EF514579}" type="presParOf" srcId="{D2271B4D-9613-4677-90C1-15285BCDF4DF}" destId="{D5E3C4B8-0F7F-4DCB-A25B-05D69AA22BFB}" srcOrd="6" destOrd="0" presId="urn:microsoft.com/office/officeart/2005/8/layout/cycle5"/>
    <dgm:cxn modelId="{0ECCD8BA-C74B-49E4-BA81-B0DBAEE2B798}" type="presParOf" srcId="{D2271B4D-9613-4677-90C1-15285BCDF4DF}" destId="{95B9E72B-A8E7-4491-A58F-5EBB18174C60}" srcOrd="7" destOrd="0" presId="urn:microsoft.com/office/officeart/2005/8/layout/cycle5"/>
    <dgm:cxn modelId="{D42D49B9-90DC-4B11-98B8-55B02C75E405}" type="presParOf" srcId="{D2271B4D-9613-4677-90C1-15285BCDF4DF}" destId="{494AC7A4-8733-4A51-879E-B0EC238A69BC}" srcOrd="8" destOrd="0" presId="urn:microsoft.com/office/officeart/2005/8/layout/cycle5"/>
    <dgm:cxn modelId="{C26910CA-24EF-4E58-B79D-98D13783A751}" type="presParOf" srcId="{D2271B4D-9613-4677-90C1-15285BCDF4DF}" destId="{9D38CCDB-8271-49BF-9EE6-5F7B843461E9}" srcOrd="9" destOrd="0" presId="urn:microsoft.com/office/officeart/2005/8/layout/cycle5"/>
    <dgm:cxn modelId="{2DA5C1DB-B5D3-49F7-85CB-464AE612A3BA}" type="presParOf" srcId="{D2271B4D-9613-4677-90C1-15285BCDF4DF}" destId="{5502E1E4-9AA6-4033-8CE3-56E25898A181}" srcOrd="10" destOrd="0" presId="urn:microsoft.com/office/officeart/2005/8/layout/cycle5"/>
    <dgm:cxn modelId="{5009C2F0-0136-45F1-AAFC-02FBAF418E67}" type="presParOf" srcId="{D2271B4D-9613-4677-90C1-15285BCDF4DF}" destId="{37E0F233-C9FA-4E28-85E4-9229E3E807AB}" srcOrd="11" destOrd="0" presId="urn:microsoft.com/office/officeart/2005/8/layout/cycle5"/>
    <dgm:cxn modelId="{31269448-DF43-4EF8-A9A3-7E14ACBE7F20}" type="presParOf" srcId="{D2271B4D-9613-4677-90C1-15285BCDF4DF}" destId="{6D5A1005-8582-4DFD-B676-FB920191B697}" srcOrd="12" destOrd="0" presId="urn:microsoft.com/office/officeart/2005/8/layout/cycle5"/>
    <dgm:cxn modelId="{2B0825EA-CD50-4389-85B7-9DC93FEC3984}" type="presParOf" srcId="{D2271B4D-9613-4677-90C1-15285BCDF4DF}" destId="{C5182191-447F-4D50-8B8D-9ECC4E02C55B}" srcOrd="13" destOrd="0" presId="urn:microsoft.com/office/officeart/2005/8/layout/cycle5"/>
    <dgm:cxn modelId="{9D285309-770F-4FA7-8022-F63DE0CE79C0}" type="presParOf" srcId="{D2271B4D-9613-4677-90C1-15285BCDF4DF}" destId="{75E53215-9ABB-4204-9180-8A19F6C4AC20}" srcOrd="14" destOrd="0" presId="urn:microsoft.com/office/officeart/2005/8/layout/cycle5"/>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3DA3E-7DAA-4A34-A615-80CCB274B948}">
      <dsp:nvSpPr>
        <dsp:cNvPr id="0" name=""/>
        <dsp:cNvSpPr/>
      </dsp:nvSpPr>
      <dsp:spPr>
        <a:xfrm>
          <a:off x="2690533" y="1683"/>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rPr>
            <a:t>Requirements</a:t>
          </a:r>
          <a:endParaRPr lang="en-US" sz="1500" b="1" kern="1200" dirty="0">
            <a:solidFill>
              <a:schemeClr val="bg1"/>
            </a:solidFill>
          </a:endParaRPr>
        </a:p>
      </dsp:txBody>
      <dsp:txXfrm>
        <a:off x="2734979" y="46129"/>
        <a:ext cx="1311841" cy="821584"/>
      </dsp:txXfrm>
    </dsp:sp>
    <dsp:sp modelId="{2A6289DB-51F9-46FB-B1D4-57D1ADBD7D1D}">
      <dsp:nvSpPr>
        <dsp:cNvPr id="0" name=""/>
        <dsp:cNvSpPr/>
      </dsp:nvSpPr>
      <dsp:spPr>
        <a:xfrm>
          <a:off x="1570646" y="456921"/>
          <a:ext cx="3640507" cy="3640507"/>
        </a:xfrm>
        <a:custGeom>
          <a:avLst/>
          <a:gdLst/>
          <a:ahLst/>
          <a:cxnLst/>
          <a:rect l="0" t="0" r="0" b="0"/>
          <a:pathLst>
            <a:path>
              <a:moveTo>
                <a:pt x="2708569" y="231474"/>
              </a:moveTo>
              <a:arcTo wR="1820253" hR="1820253" stAng="17952621" swAng="1212831"/>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FC4ADEBA-A04E-408C-86EF-46FBEC9F37BD}">
      <dsp:nvSpPr>
        <dsp:cNvPr id="0" name=""/>
        <dsp:cNvSpPr/>
      </dsp:nvSpPr>
      <dsp:spPr>
        <a:xfrm>
          <a:off x="4421697" y="1259447"/>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Planning</a:t>
          </a:r>
          <a:endParaRPr lang="en-US" sz="1500" b="1" kern="1200" dirty="0">
            <a:solidFill>
              <a:schemeClr val="bg1"/>
            </a:solidFill>
          </a:endParaRPr>
        </a:p>
      </dsp:txBody>
      <dsp:txXfrm>
        <a:off x="4466143" y="1303893"/>
        <a:ext cx="1311841" cy="821584"/>
      </dsp:txXfrm>
    </dsp:sp>
    <dsp:sp modelId="{C8D6943C-F18D-4DF7-8F02-90D436966C50}">
      <dsp:nvSpPr>
        <dsp:cNvPr id="0" name=""/>
        <dsp:cNvSpPr/>
      </dsp:nvSpPr>
      <dsp:spPr>
        <a:xfrm>
          <a:off x="1570646" y="456921"/>
          <a:ext cx="3640507" cy="3640507"/>
        </a:xfrm>
        <a:custGeom>
          <a:avLst/>
          <a:gdLst/>
          <a:ahLst/>
          <a:cxnLst/>
          <a:rect l="0" t="0" r="0" b="0"/>
          <a:pathLst>
            <a:path>
              <a:moveTo>
                <a:pt x="3636156" y="1946032"/>
              </a:moveTo>
              <a:arcTo wR="1820253" hR="1820253" stAng="21837737" swAng="1360726"/>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D5E3C4B8-0F7F-4DCB-A25B-05D69AA22BFB}">
      <dsp:nvSpPr>
        <dsp:cNvPr id="0" name=""/>
        <dsp:cNvSpPr/>
      </dsp:nvSpPr>
      <dsp:spPr>
        <a:xfrm>
          <a:off x="3760451" y="3294553"/>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Development</a:t>
          </a:r>
          <a:endParaRPr lang="en-US" sz="1500" b="1" kern="1200" dirty="0">
            <a:solidFill>
              <a:schemeClr val="bg1"/>
            </a:solidFill>
          </a:endParaRPr>
        </a:p>
      </dsp:txBody>
      <dsp:txXfrm>
        <a:off x="3804897" y="3338999"/>
        <a:ext cx="1311841" cy="821584"/>
      </dsp:txXfrm>
    </dsp:sp>
    <dsp:sp modelId="{494AC7A4-8733-4A51-879E-B0EC238A69BC}">
      <dsp:nvSpPr>
        <dsp:cNvPr id="0" name=""/>
        <dsp:cNvSpPr/>
      </dsp:nvSpPr>
      <dsp:spPr>
        <a:xfrm>
          <a:off x="1570646" y="456921"/>
          <a:ext cx="3640507" cy="3640507"/>
        </a:xfrm>
        <a:custGeom>
          <a:avLst/>
          <a:gdLst/>
          <a:ahLst/>
          <a:cxnLst/>
          <a:rect l="0" t="0" r="0" b="0"/>
          <a:pathLst>
            <a:path>
              <a:moveTo>
                <a:pt x="2044004" y="3626703"/>
              </a:moveTo>
              <a:arcTo wR="1820253" hR="1820253" stAng="4976351" swAng="847298"/>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9D38CCDB-8271-49BF-9EE6-5F7B843461E9}">
      <dsp:nvSpPr>
        <dsp:cNvPr id="0" name=""/>
        <dsp:cNvSpPr/>
      </dsp:nvSpPr>
      <dsp:spPr>
        <a:xfrm>
          <a:off x="1620615" y="3294553"/>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Testing</a:t>
          </a:r>
          <a:endParaRPr lang="en-US" sz="1500" b="1" kern="1200" dirty="0">
            <a:solidFill>
              <a:schemeClr val="bg1"/>
            </a:solidFill>
          </a:endParaRPr>
        </a:p>
      </dsp:txBody>
      <dsp:txXfrm>
        <a:off x="1665061" y="3338999"/>
        <a:ext cx="1311841" cy="821584"/>
      </dsp:txXfrm>
    </dsp:sp>
    <dsp:sp modelId="{37E0F233-C9FA-4E28-85E4-9229E3E807AB}">
      <dsp:nvSpPr>
        <dsp:cNvPr id="0" name=""/>
        <dsp:cNvSpPr/>
      </dsp:nvSpPr>
      <dsp:spPr>
        <a:xfrm>
          <a:off x="1570646" y="456921"/>
          <a:ext cx="3640507" cy="3640507"/>
        </a:xfrm>
        <a:custGeom>
          <a:avLst/>
          <a:gdLst/>
          <a:ahLst/>
          <a:cxnLst/>
          <a:rect l="0" t="0" r="0" b="0"/>
          <a:pathLst>
            <a:path>
              <a:moveTo>
                <a:pt x="193250" y="2636454"/>
              </a:moveTo>
              <a:arcTo wR="1820253" hR="1820253" stAng="9201537" swAng="1360726"/>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6D5A1005-8582-4DFD-B676-FB920191B697}">
      <dsp:nvSpPr>
        <dsp:cNvPr id="0" name=""/>
        <dsp:cNvSpPr/>
      </dsp:nvSpPr>
      <dsp:spPr>
        <a:xfrm>
          <a:off x="959369" y="1259447"/>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Deployment</a:t>
          </a:r>
          <a:endParaRPr lang="en-US" sz="1500" b="1" kern="1200" dirty="0">
            <a:solidFill>
              <a:schemeClr val="bg1"/>
            </a:solidFill>
          </a:endParaRPr>
        </a:p>
      </dsp:txBody>
      <dsp:txXfrm>
        <a:off x="1003815" y="1303893"/>
        <a:ext cx="1311841" cy="821584"/>
      </dsp:txXfrm>
    </dsp:sp>
    <dsp:sp modelId="{75E53215-9ABB-4204-9180-8A19F6C4AC20}">
      <dsp:nvSpPr>
        <dsp:cNvPr id="0" name=""/>
        <dsp:cNvSpPr/>
      </dsp:nvSpPr>
      <dsp:spPr>
        <a:xfrm>
          <a:off x="1570646" y="456921"/>
          <a:ext cx="3640507" cy="3640507"/>
        </a:xfrm>
        <a:custGeom>
          <a:avLst/>
          <a:gdLst/>
          <a:ahLst/>
          <a:cxnLst/>
          <a:rect l="0" t="0" r="0" b="0"/>
          <a:pathLst>
            <a:path>
              <a:moveTo>
                <a:pt x="437686" y="636263"/>
              </a:moveTo>
              <a:arcTo wR="1820253" hR="1820253" stAng="13234548" swAng="1212831"/>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10/1/2015</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10/1/2015</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k:@MSITStore:C:\Users\jdimitrov\Desktop\literature\Code%20Complete,%202nd%20Edition%20(2004).chm::/0735619670/ch03lev1sec1.html#ch03lev1sec1"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Software_quality#cite_note-2"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ki/Quality_(business)#Definition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Change_management" TargetMode="External"/><Relationship Id="rId13" Type="http://schemas.openxmlformats.org/officeDocument/2006/relationships/hyperlink" Target="http://en.wikipedia.org/wiki/Tom_DeMarco" TargetMode="External"/><Relationship Id="rId3" Type="http://schemas.openxmlformats.org/officeDocument/2006/relationships/hyperlink" Target="http://en.wikipedia.org/wiki/Software_development" TargetMode="External"/><Relationship Id="rId7" Type="http://schemas.openxmlformats.org/officeDocument/2006/relationships/hyperlink" Target="http://en.wikipedia.org/wiki/Code_review" TargetMode="External"/><Relationship Id="rId12" Type="http://schemas.openxmlformats.org/officeDocument/2006/relationships/hyperlink" Target="http://en.wikipedia.org/wiki/Software_Quality_Assurance#cite_note-0" TargetMode="External"/><Relationship Id="rId2" Type="http://schemas.openxmlformats.org/officeDocument/2006/relationships/slide" Target="../slides/slide16.xml"/><Relationship Id="rId16" Type="http://schemas.openxmlformats.org/officeDocument/2006/relationships/hyperlink" Target="http://en.wikipedia.org/wiki/Gerald_Weinberg" TargetMode="External"/><Relationship Id="rId1" Type="http://schemas.openxmlformats.org/officeDocument/2006/relationships/notesMaster" Target="../notesMasters/notesMaster1.xml"/><Relationship Id="rId6" Type="http://schemas.openxmlformats.org/officeDocument/2006/relationships/hyperlink" Target="http://en.wikipedia.org/wiki/Revision_control" TargetMode="External"/><Relationship Id="rId11" Type="http://schemas.openxmlformats.org/officeDocument/2006/relationships/hyperlink" Target="http://en.wikipedia.org/wiki/Release_Management" TargetMode="External"/><Relationship Id="rId5" Type="http://schemas.openxmlformats.org/officeDocument/2006/relationships/hyperlink" Target="http://en.wikipedia.org/wiki/Coding" TargetMode="External"/><Relationship Id="rId15" Type="http://schemas.openxmlformats.org/officeDocument/2006/relationships/hyperlink" Target="http://en.wikipedia.org/wiki/Software_quality#cite_note-Press746-0" TargetMode="External"/><Relationship Id="rId10" Type="http://schemas.openxmlformats.org/officeDocument/2006/relationships/hyperlink" Target="http://en.wikipedia.org/wiki/Software_testing" TargetMode="External"/><Relationship Id="rId4" Type="http://schemas.openxmlformats.org/officeDocument/2006/relationships/hyperlink" Target="http://en.wikipedia.org/wiki/Software_design" TargetMode="External"/><Relationship Id="rId9" Type="http://schemas.openxmlformats.org/officeDocument/2006/relationships/hyperlink" Target="http://en.wikipedia.org/wiki/Configuration_management" TargetMode="External"/><Relationship Id="rId14" Type="http://schemas.openxmlformats.org/officeDocument/2006/relationships/hyperlink" Target="http://en.wikipedia.org/wiki/Software_quality#cite_note-4"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1771181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Understanding this principle depends on understanding a key observation: the best way to improve productivity and quality is to reduce the time spent reworking code, whether the rework arises from changes in requirements, changes in design, or debugging. The industry-average productivity for a software product is about 10 to 50 of lines of delivered code per person per day (including all noncoding overhead). It takes only a matter of minutes to type in 10 to 50 lines of code, so how is the rest of the day spent?</a:t>
            </a:r>
          </a:p>
          <a:p>
            <a:endParaRPr lang="en-US" dirty="0" smtClean="0"/>
          </a:p>
          <a:p>
            <a:r>
              <a:rPr lang="en-US" dirty="0" smtClean="0"/>
              <a:t>The single biggest activity on most projects is debugging and correcting code that doesn't work properly. Debugging and associated refactoring and other rework consume about 50 percent of the time on a traditional, naive software-development cycle. (See </a:t>
            </a:r>
            <a:r>
              <a:rPr lang="en-US" dirty="0" smtClean="0">
                <a:hlinkClick r:id="rId3" action="ppaction://hlinkfile"/>
              </a:rPr>
              <a:t>Section 3.1</a:t>
            </a:r>
            <a:r>
              <a:rPr lang="en-US" dirty="0" smtClean="0"/>
              <a:t>, "</a:t>
            </a:r>
            <a:r>
              <a:rPr lang="en-US" dirty="0" smtClean="0">
                <a:hlinkClick r:id="rId3" action="ppaction://hlinkfile"/>
              </a:rPr>
              <a:t>Importance of Prerequisites</a:t>
            </a:r>
            <a:r>
              <a:rPr lang="en-US" dirty="0" smtClean="0"/>
              <a:t>," for more details.) Reducing debugging by preventing errors improves productivity. Therefore, the most obvious method of shortening a development schedule is to improve the quality of the product and decrease the amount of time spent debugging and reworking the software.</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25</a:t>
            </a:fld>
            <a:endParaRPr lang="en-US" dirty="0"/>
          </a:p>
        </p:txBody>
      </p:sp>
    </p:spTree>
    <p:extLst>
      <p:ext uri="{BB962C8B-B14F-4D97-AF65-F5344CB8AC3E}">
        <p14:creationId xmlns:p14="http://schemas.microsoft.com/office/powerpoint/2010/main" val="150905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quality of conformance</a:t>
            </a:r>
            <a:r>
              <a:rPr lang="bg-BG" sz="1200" b="0" i="1" kern="1200" dirty="0" smtClean="0">
                <a:solidFill>
                  <a:schemeClr val="tx1"/>
                </a:solidFill>
                <a:effectLst/>
                <a:latin typeface="+mn-lt"/>
                <a:ea typeface="+mn-ea"/>
                <a:cs typeface="+mn-cs"/>
              </a:rPr>
              <a:t> -</a:t>
            </a:r>
            <a:r>
              <a:rPr lang="bg-BG" sz="1200" b="0" i="1" kern="1200" baseline="0" dirty="0" smtClean="0">
                <a:solidFill>
                  <a:schemeClr val="tx1"/>
                </a:solidFill>
                <a:effectLst/>
                <a:latin typeface="+mn-lt"/>
                <a:ea typeface="+mn-ea"/>
                <a:cs typeface="+mn-cs"/>
              </a:rPr>
              <a:t> </a:t>
            </a:r>
            <a:r>
              <a:rPr lang="bg-BG" sz="1200" b="0" i="0" kern="1200" dirty="0" smtClean="0">
                <a:solidFill>
                  <a:schemeClr val="tx1"/>
                </a:solidFill>
                <a:effectLst/>
                <a:latin typeface="+mn-lt"/>
                <a:ea typeface="+mn-ea"/>
                <a:cs typeface="+mn-cs"/>
              </a:rPr>
              <a:t>Качество</a:t>
            </a:r>
            <a:r>
              <a:rPr lang="bg-BG" sz="1200" b="0" i="0" kern="1200" baseline="0" dirty="0" smtClean="0">
                <a:solidFill>
                  <a:schemeClr val="tx1"/>
                </a:solidFill>
                <a:effectLst/>
                <a:latin typeface="+mn-lt"/>
                <a:ea typeface="+mn-ea"/>
                <a:cs typeface="+mn-cs"/>
              </a:rPr>
              <a:t> на </a:t>
            </a:r>
            <a:r>
              <a:rPr lang="bg-BG" sz="1200" b="0" i="0" kern="1200" dirty="0" smtClean="0">
                <a:solidFill>
                  <a:schemeClr val="tx1"/>
                </a:solidFill>
                <a:effectLst/>
                <a:latin typeface="+mn-lt"/>
                <a:ea typeface="+mn-ea"/>
                <a:cs typeface="+mn-cs"/>
              </a:rPr>
              <a:t>съответствието</a:t>
            </a:r>
          </a:p>
          <a:p>
            <a:r>
              <a:rPr lang="en-US" sz="1200" b="0" i="1" kern="1200" dirty="0" smtClean="0">
                <a:solidFill>
                  <a:schemeClr val="tx1"/>
                </a:solidFill>
                <a:effectLst/>
                <a:latin typeface="+mn-lt"/>
                <a:ea typeface="+mn-ea"/>
                <a:cs typeface="+mn-cs"/>
              </a:rPr>
              <a:t>quality of design</a:t>
            </a:r>
            <a:r>
              <a:rPr lang="bg-BG" sz="1200" b="0" i="1" kern="1200" dirty="0" smtClean="0">
                <a:solidFill>
                  <a:schemeClr val="tx1"/>
                </a:solidFill>
                <a:effectLst/>
                <a:latin typeface="+mn-lt"/>
                <a:ea typeface="+mn-ea"/>
                <a:cs typeface="+mn-cs"/>
              </a:rPr>
              <a:t> – </a:t>
            </a:r>
            <a:r>
              <a:rPr lang="bg-BG" sz="1200" b="0" i="0" kern="1200" dirty="0" smtClean="0">
                <a:solidFill>
                  <a:schemeClr val="tx1"/>
                </a:solidFill>
                <a:effectLst/>
                <a:latin typeface="+mn-lt"/>
                <a:ea typeface="+mn-ea"/>
                <a:cs typeface="+mn-cs"/>
              </a:rPr>
              <a:t>Качество</a:t>
            </a:r>
            <a:r>
              <a:rPr lang="bg-BG" sz="1200" b="0" i="0" kern="1200" baseline="0" dirty="0" smtClean="0">
                <a:solidFill>
                  <a:schemeClr val="tx1"/>
                </a:solidFill>
                <a:effectLst/>
                <a:latin typeface="+mn-lt"/>
                <a:ea typeface="+mn-ea"/>
                <a:cs typeface="+mn-cs"/>
              </a:rPr>
              <a:t> на дизайн</a:t>
            </a:r>
            <a:endParaRPr lang="en-US" sz="1200" b="0" i="0" kern="1200" dirty="0" smtClean="0">
              <a:solidFill>
                <a:schemeClr val="tx1"/>
              </a:solidFill>
              <a:effectLst/>
              <a:latin typeface="+mn-lt"/>
              <a:ea typeface="+mn-ea"/>
              <a:cs typeface="+mn-cs"/>
            </a:endParaRPr>
          </a:p>
          <a:p>
            <a:endParaRPr lang="bg-BG" sz="1200" b="0" i="0" kern="1200" dirty="0" smtClean="0">
              <a:solidFill>
                <a:schemeClr val="tx1"/>
              </a:solidFill>
              <a:effectLst/>
              <a:latin typeface="+mn-lt"/>
              <a:ea typeface="+mn-ea"/>
              <a:cs typeface="+mn-cs"/>
            </a:endParaRPr>
          </a:p>
          <a:p>
            <a:r>
              <a:rPr lang="bg-BG" sz="1200" b="0" i="0" kern="1200" dirty="0" smtClean="0">
                <a:solidFill>
                  <a:schemeClr val="tx1"/>
                </a:solidFill>
                <a:effectLst/>
                <a:latin typeface="+mn-lt"/>
                <a:ea typeface="+mn-ea"/>
                <a:cs typeface="+mn-cs"/>
              </a:rPr>
              <a:t>Софтуерното</a:t>
            </a:r>
            <a:r>
              <a:rPr lang="bg-BG" sz="1200" b="0" i="0" kern="1200" baseline="0" dirty="0" smtClean="0">
                <a:solidFill>
                  <a:schemeClr val="tx1"/>
                </a:solidFill>
                <a:effectLst/>
                <a:latin typeface="+mn-lt"/>
                <a:ea typeface="+mn-ea"/>
                <a:cs typeface="+mn-cs"/>
              </a:rPr>
              <a:t> качество измерва колко добре е прокетиран един софтуер (Качество на дизайн), и колко добре софтуерът съответства на този дизайн (Качество на съответствието).</a:t>
            </a:r>
          </a:p>
          <a:p>
            <a:r>
              <a:rPr lang="bg-BG" sz="1200" b="0" i="0" kern="1200" baseline="0" dirty="0" smtClean="0">
                <a:solidFill>
                  <a:schemeClr val="tx1"/>
                </a:solidFill>
                <a:effectLst/>
                <a:latin typeface="+mn-lt"/>
                <a:ea typeface="+mn-ea"/>
                <a:cs typeface="+mn-cs"/>
              </a:rPr>
              <a:t>Качество на съответствието касае имплементацията, а Качеството на дизайна оценява колко дизайна и изискванията към софтуера отговарят на нуждите на клиента.	</a:t>
            </a:r>
          </a:p>
          <a:p>
            <a:endParaRPr lang="bg-BG"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of the challenges of software quality is that "everyone feels they understand it".</a:t>
            </a:r>
            <a:r>
              <a:rPr lang="en-US" sz="1200" b="0" i="0" u="none" strike="noStrike" kern="1200" baseline="30000" dirty="0" smtClean="0">
                <a:solidFill>
                  <a:schemeClr val="tx1"/>
                </a:solidFill>
                <a:effectLst/>
                <a:latin typeface="+mn-lt"/>
                <a:ea typeface="+mn-ea"/>
                <a:cs typeface="+mn-cs"/>
                <a:hlinkClick r:id="rId3"/>
              </a:rPr>
              <a:t>[3]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addition to more software specific definitions given below, there are several applicable definitions of quality which are used in </a:t>
            </a:r>
            <a:r>
              <a:rPr lang="en-US" sz="1200" b="0" i="0" kern="1200" dirty="0" err="1" smtClean="0">
                <a:solidFill>
                  <a:schemeClr val="tx1"/>
                </a:solidFill>
                <a:effectLst/>
                <a:latin typeface="+mn-lt"/>
                <a:ea typeface="+mn-ea"/>
                <a:cs typeface="+mn-cs"/>
              </a:rPr>
              <a:t>business.</a:t>
            </a:r>
            <a:r>
              <a:rPr lang="en-US" sz="1200" b="0" i="0" u="none" strike="noStrike" kern="1200" dirty="0" err="1" smtClean="0">
                <a:solidFill>
                  <a:schemeClr val="tx1"/>
                </a:solidFill>
                <a:effectLst/>
                <a:latin typeface="+mn-lt"/>
                <a:ea typeface="+mn-ea"/>
                <a:cs typeface="+mn-cs"/>
                <a:hlinkClick r:id="rId4" tooltip="Quality (business)"/>
              </a:rPr>
              <a:t>Quality</a:t>
            </a:r>
            <a:r>
              <a:rPr lang="en-US" sz="1200" b="0" i="0" u="none" strike="noStrike" kern="1200" dirty="0" smtClean="0">
                <a:solidFill>
                  <a:schemeClr val="tx1"/>
                </a:solidFill>
                <a:effectLst/>
                <a:latin typeface="+mn-lt"/>
                <a:ea typeface="+mn-ea"/>
                <a:cs typeface="+mn-cs"/>
                <a:hlinkClick r:id="rId4" tooltip="Quality (business)"/>
              </a:rPr>
              <a:t>_(business)#Definitions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Software quality may be defined as conformance to explicitly stated functional and performance requirements, explicitly documented development standards and implicit characteristics that are expected of all professionally developed software.</a:t>
            </a:r>
          </a:p>
          <a:p>
            <a:r>
              <a:rPr lang="en-US" sz="1200" b="0" i="0" kern="1200" dirty="0" smtClean="0">
                <a:solidFill>
                  <a:schemeClr val="tx1"/>
                </a:solidFill>
                <a:effectLst/>
                <a:latin typeface="+mn-lt"/>
                <a:ea typeface="+mn-ea"/>
                <a:cs typeface="+mn-cs"/>
              </a:rPr>
              <a:t>The three key points in this definition:</a:t>
            </a:r>
          </a:p>
          <a:p>
            <a:r>
              <a:rPr lang="en-US" sz="1200" b="0" i="0" kern="1200" dirty="0" smtClean="0">
                <a:solidFill>
                  <a:schemeClr val="tx1"/>
                </a:solidFill>
                <a:effectLst/>
                <a:latin typeface="+mn-lt"/>
                <a:ea typeface="+mn-ea"/>
                <a:cs typeface="+mn-cs"/>
              </a:rPr>
              <a:t>Software requirements are the foundations from which quality is </a:t>
            </a:r>
            <a:r>
              <a:rPr lang="en-US" sz="1200" b="0" i="0" kern="1200" dirty="0" err="1" smtClean="0">
                <a:solidFill>
                  <a:schemeClr val="tx1"/>
                </a:solidFill>
                <a:effectLst/>
                <a:latin typeface="+mn-lt"/>
                <a:ea typeface="+mn-ea"/>
                <a:cs typeface="+mn-cs"/>
              </a:rPr>
              <a:t>measured.Lack</a:t>
            </a:r>
            <a:r>
              <a:rPr lang="en-US" sz="1200" b="0" i="0" kern="1200" dirty="0" smtClean="0">
                <a:solidFill>
                  <a:schemeClr val="tx1"/>
                </a:solidFill>
                <a:effectLst/>
                <a:latin typeface="+mn-lt"/>
                <a:ea typeface="+mn-ea"/>
                <a:cs typeface="+mn-cs"/>
              </a:rPr>
              <a:t> of conformance to requirement is lack of quality.</a:t>
            </a:r>
          </a:p>
          <a:p>
            <a:r>
              <a:rPr lang="en-US" sz="1200" b="0" i="0" kern="1200" dirty="0" smtClean="0">
                <a:solidFill>
                  <a:schemeClr val="tx1"/>
                </a:solidFill>
                <a:effectLst/>
                <a:latin typeface="+mn-lt"/>
                <a:ea typeface="+mn-ea"/>
                <a:cs typeface="+mn-cs"/>
              </a:rPr>
              <a:t>Specified standards define a set of development criteria that guide the management in software </a:t>
            </a:r>
            <a:r>
              <a:rPr lang="en-US" sz="1200" b="0" i="0" kern="1200" dirty="0" err="1" smtClean="0">
                <a:solidFill>
                  <a:schemeClr val="tx1"/>
                </a:solidFill>
                <a:effectLst/>
                <a:latin typeface="+mn-lt"/>
                <a:ea typeface="+mn-ea"/>
                <a:cs typeface="+mn-cs"/>
              </a:rPr>
              <a:t>engineering.If</a:t>
            </a:r>
            <a:r>
              <a:rPr lang="en-US" sz="1200" b="0" i="0" kern="1200" dirty="0" smtClean="0">
                <a:solidFill>
                  <a:schemeClr val="tx1"/>
                </a:solidFill>
                <a:effectLst/>
                <a:latin typeface="+mn-lt"/>
                <a:ea typeface="+mn-ea"/>
                <a:cs typeface="+mn-cs"/>
              </a:rPr>
              <a:t> criteria are not followed lack of quality will usually result.</a:t>
            </a:r>
          </a:p>
          <a:p>
            <a:r>
              <a:rPr lang="en-US" sz="1200" b="0" i="0" kern="1200" dirty="0" smtClean="0">
                <a:solidFill>
                  <a:schemeClr val="tx1"/>
                </a:solidFill>
                <a:effectLst/>
                <a:latin typeface="+mn-lt"/>
                <a:ea typeface="+mn-ea"/>
                <a:cs typeface="+mn-cs"/>
              </a:rPr>
              <a:t>A set of implicit requirements often goes unmentioned, for example ease of use, maintainability </a:t>
            </a:r>
            <a:r>
              <a:rPr lang="en-US" sz="1200" b="0" i="0" kern="1200" dirty="0" err="1" smtClean="0">
                <a:solidFill>
                  <a:schemeClr val="tx1"/>
                </a:solidFill>
                <a:effectLst/>
                <a:latin typeface="+mn-lt"/>
                <a:ea typeface="+mn-ea"/>
                <a:cs typeface="+mn-cs"/>
              </a:rPr>
              <a:t>etc.If</a:t>
            </a:r>
            <a:r>
              <a:rPr lang="en-US" sz="1200" b="0" i="0" kern="1200" dirty="0" smtClean="0">
                <a:solidFill>
                  <a:schemeClr val="tx1"/>
                </a:solidFill>
                <a:effectLst/>
                <a:latin typeface="+mn-lt"/>
                <a:ea typeface="+mn-ea"/>
                <a:cs typeface="+mn-cs"/>
              </a:rPr>
              <a:t> software conforms to its explicit requirements but fails to meet implicit requirements, software quality is suspected.</a:t>
            </a:r>
          </a:p>
          <a:p>
            <a:r>
              <a:rPr lang="en-US" sz="1200" b="0" i="0" kern="1200" dirty="0" smtClean="0">
                <a:solidFill>
                  <a:schemeClr val="tx1"/>
                </a:solidFill>
                <a:effectLst/>
                <a:latin typeface="+mn-lt"/>
                <a:ea typeface="+mn-ea"/>
                <a:cs typeface="+mn-cs"/>
              </a:rPr>
              <a:t>A definition in Steve McConnell's </a:t>
            </a:r>
            <a:r>
              <a:rPr lang="en-US" sz="1200" b="0" i="1" kern="1200" dirty="0" smtClean="0">
                <a:solidFill>
                  <a:schemeClr val="tx1"/>
                </a:solidFill>
                <a:effectLst/>
                <a:latin typeface="+mn-lt"/>
                <a:ea typeface="+mn-ea"/>
                <a:cs typeface="+mn-cs"/>
              </a:rPr>
              <a:t>Code Complete</a:t>
            </a:r>
            <a:r>
              <a:rPr lang="en-US" sz="1200" b="0" i="0" kern="1200" dirty="0" smtClean="0">
                <a:solidFill>
                  <a:schemeClr val="tx1"/>
                </a:solidFill>
                <a:effectLst/>
                <a:latin typeface="+mn-lt"/>
                <a:ea typeface="+mn-ea"/>
                <a:cs typeface="+mn-cs"/>
              </a:rPr>
              <a:t> divides software into two pieces: </a:t>
            </a:r>
            <a:r>
              <a:rPr lang="en-US" sz="1200" b="1" i="0" kern="1200" dirty="0" smtClean="0">
                <a:solidFill>
                  <a:schemeClr val="tx1"/>
                </a:solidFill>
                <a:effectLst/>
                <a:latin typeface="+mn-lt"/>
                <a:ea typeface="+mn-ea"/>
                <a:cs typeface="+mn-cs"/>
              </a:rPr>
              <a:t>internal</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external quality characteristics</a:t>
            </a:r>
            <a:r>
              <a:rPr lang="en-US" sz="1200" b="0" i="0" kern="1200" dirty="0" smtClean="0">
                <a:solidFill>
                  <a:schemeClr val="tx1"/>
                </a:solidFill>
                <a:effectLst/>
                <a:latin typeface="+mn-lt"/>
                <a:ea typeface="+mn-ea"/>
                <a:cs typeface="+mn-cs"/>
              </a:rPr>
              <a:t>. External quality characteristics are those parts of a product that face its users, where internal quality characteristics are those that do no</a:t>
            </a:r>
          </a:p>
          <a:p>
            <a:endParaRPr lang="bg-BG"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extLst>
      <p:ext uri="{BB962C8B-B14F-4D97-AF65-F5344CB8AC3E}">
        <p14:creationId xmlns:p14="http://schemas.microsoft.com/office/powerpoint/2010/main" val="413010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IEEE is the world’s largest professional association dedicated to advancing technological innovation and excellence for the benefit of humanity. IEEE and its members inspire a global community through IEEE's highly cited publications, conferences, technology standards, and professional and educational activities.</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351308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Correctness</a:t>
            </a:r>
            <a:r>
              <a:rPr lang="en-US" dirty="0" smtClean="0"/>
              <a:t> –</a:t>
            </a:r>
            <a:r>
              <a:rPr lang="bg-BG" dirty="0" smtClean="0"/>
              <a:t> </a:t>
            </a:r>
            <a:r>
              <a:rPr lang="ru-RU" sz="1200" b="0" i="0" kern="1200" dirty="0" smtClean="0">
                <a:solidFill>
                  <a:schemeClr val="tx1"/>
                </a:solidFill>
                <a:effectLst/>
                <a:latin typeface="+mn-lt"/>
                <a:ea typeface="+mn-ea"/>
                <a:cs typeface="+mn-cs"/>
              </a:rPr>
              <a:t>Степента, до която една система е свободен от грешки в своята спецификация, проектиране и изпълнение.</a:t>
            </a:r>
            <a:endParaRPr lang="bg-BG" dirty="0" smtClean="0"/>
          </a:p>
          <a:p>
            <a:endParaRPr lang="bg-BG" b="1" dirty="0" smtClean="0"/>
          </a:p>
          <a:p>
            <a:r>
              <a:rPr lang="en-US" b="1" dirty="0" smtClean="0"/>
              <a:t>Usability</a:t>
            </a:r>
            <a:r>
              <a:rPr lang="en-US" dirty="0" smtClean="0"/>
              <a:t> </a:t>
            </a:r>
            <a:r>
              <a:rPr lang="bg-BG" dirty="0" smtClean="0"/>
              <a:t> - </a:t>
            </a:r>
            <a:r>
              <a:rPr lang="ru-RU" sz="1200" b="0" i="0" kern="1200" dirty="0" smtClean="0">
                <a:solidFill>
                  <a:schemeClr val="tx1"/>
                </a:solidFill>
                <a:effectLst/>
                <a:latin typeface="+mn-lt"/>
                <a:ea typeface="+mn-ea"/>
                <a:cs typeface="+mn-cs"/>
              </a:rPr>
              <a:t>Лекотата, с която потребителите могат да учат и да използват система.</a:t>
            </a:r>
          </a:p>
          <a:p>
            <a:endParaRPr lang="bg-BG" b="1" dirty="0" smtClean="0"/>
          </a:p>
          <a:p>
            <a:r>
              <a:rPr lang="en-US" b="1" dirty="0" smtClean="0"/>
              <a:t>Efficiency</a:t>
            </a:r>
            <a:r>
              <a:rPr lang="bg-BG" dirty="0" smtClean="0"/>
              <a:t> - </a:t>
            </a:r>
            <a:r>
              <a:rPr lang="en-US" dirty="0" smtClean="0"/>
              <a:t> </a:t>
            </a:r>
            <a:r>
              <a:rPr lang="ru-RU" sz="1200" b="0" i="0" kern="1200" dirty="0" smtClean="0">
                <a:solidFill>
                  <a:schemeClr val="tx1"/>
                </a:solidFill>
                <a:effectLst/>
                <a:latin typeface="+mn-lt"/>
                <a:ea typeface="+mn-ea"/>
                <a:cs typeface="+mn-cs"/>
              </a:rPr>
              <a:t>Минимално използване на системните ресурси, включително време, памет иизпълнение.</a:t>
            </a:r>
          </a:p>
          <a:p>
            <a:endParaRPr lang="bg-BG" b="1" dirty="0" smtClean="0"/>
          </a:p>
          <a:p>
            <a:r>
              <a:rPr lang="en-US" b="1" dirty="0" smtClean="0"/>
              <a:t>Reliability</a:t>
            </a:r>
            <a:r>
              <a:rPr lang="bg-BG" b="1" dirty="0" smtClean="0"/>
              <a:t> - </a:t>
            </a:r>
            <a:r>
              <a:rPr lang="ru-RU" sz="1200" b="0" i="0" kern="1200" dirty="0" smtClean="0">
                <a:solidFill>
                  <a:schemeClr val="tx1"/>
                </a:solidFill>
                <a:effectLst/>
                <a:latin typeface="+mn-lt"/>
                <a:ea typeface="+mn-ea"/>
                <a:cs typeface="+mn-cs"/>
              </a:rPr>
              <a:t>Способността на системата да изпълнява функциите, необходими при посочените условия, когато това се налага, с дългогодишен средно време между отказите.</a:t>
            </a:r>
            <a:endParaRPr lang="en-US" dirty="0" smtClean="0"/>
          </a:p>
          <a:p>
            <a:endParaRPr lang="bg-BG" b="1" dirty="0" smtClean="0"/>
          </a:p>
          <a:p>
            <a:r>
              <a:rPr lang="en-US" b="1" dirty="0" smtClean="0"/>
              <a:t>Integrity</a:t>
            </a:r>
            <a:r>
              <a:rPr lang="bg-BG" b="1" dirty="0" smtClean="0"/>
              <a:t> –</a:t>
            </a:r>
            <a:r>
              <a:rPr lang="en-US" dirty="0" smtClean="0"/>
              <a:t> </a:t>
            </a:r>
            <a:r>
              <a:rPr lang="ru-RU" sz="1200" b="0" i="0" kern="1200" dirty="0" smtClean="0">
                <a:solidFill>
                  <a:schemeClr val="tx1"/>
                </a:solidFill>
                <a:effectLst/>
                <a:latin typeface="+mn-lt"/>
                <a:ea typeface="+mn-ea"/>
                <a:cs typeface="+mn-cs"/>
              </a:rPr>
              <a:t>Степента, до която една система от неоторизиран или незаконен достъп допрограмите и данните. Идеята за целостта включва ограничаване нанеоторизиран достъп до потребителя, както и гарантиране, че данните се влизаправилно, т.е. че таблици с паралелни данни се изменят успоредно, тази датаполета съдържат само валидни дати и т.н.</a:t>
            </a:r>
          </a:p>
          <a:p>
            <a:endParaRPr lang="bg-BG" dirty="0" smtClean="0"/>
          </a:p>
          <a:p>
            <a:r>
              <a:rPr lang="en-US" b="1" dirty="0" smtClean="0"/>
              <a:t>Adaptability</a:t>
            </a:r>
            <a:r>
              <a:rPr lang="en-US" dirty="0" smtClean="0"/>
              <a:t> </a:t>
            </a:r>
            <a:r>
              <a:rPr lang="bg-BG" dirty="0" smtClean="0"/>
              <a:t> - </a:t>
            </a:r>
            <a:r>
              <a:rPr lang="ru-RU" sz="1200" b="0" i="0" kern="1200" dirty="0" smtClean="0">
                <a:solidFill>
                  <a:schemeClr val="tx1"/>
                </a:solidFill>
                <a:effectLst/>
                <a:latin typeface="+mn-lt"/>
                <a:ea typeface="+mn-ea"/>
                <a:cs typeface="+mn-cs"/>
              </a:rPr>
              <a:t>Степента, до която една система може да се използва, без промяна, вприложения или среди, различни от тези, за които е специално проектиран.</a:t>
            </a:r>
          </a:p>
          <a:p>
            <a:endParaRPr lang="en-US" dirty="0" smtClean="0"/>
          </a:p>
          <a:p>
            <a:r>
              <a:rPr lang="en-US" b="1" dirty="0" smtClean="0"/>
              <a:t>Accuracy</a:t>
            </a:r>
            <a:r>
              <a:rPr lang="bg-BG" b="1" dirty="0" smtClean="0"/>
              <a:t> -</a:t>
            </a:r>
            <a:r>
              <a:rPr lang="bg-BG" b="1" baseline="0" dirty="0" smtClean="0"/>
              <a:t> </a:t>
            </a:r>
            <a:r>
              <a:rPr lang="ru-RU" sz="1200" b="0" i="0" kern="1200" dirty="0" smtClean="0">
                <a:solidFill>
                  <a:schemeClr val="tx1"/>
                </a:solidFill>
                <a:effectLst/>
                <a:latin typeface="+mn-lt"/>
                <a:ea typeface="+mn-ea"/>
                <a:cs typeface="+mn-cs"/>
              </a:rPr>
              <a:t>Степента, до която една система, както е изградена, е свободен от грешки,особено по отношение на количествените резултати. Точност се различава откоректност, това е определянето на това колко добре на система не работи, че епостроен за, а не дали тя е построена правилно.</a:t>
            </a:r>
          </a:p>
          <a:p>
            <a:endParaRPr lang="bg-BG" b="1" dirty="0" smtClean="0"/>
          </a:p>
          <a:p>
            <a:r>
              <a:rPr lang="en-US" b="1" dirty="0" smtClean="0"/>
              <a:t>Robustness</a:t>
            </a:r>
            <a:r>
              <a:rPr lang="bg-BG" b="1" dirty="0" smtClean="0"/>
              <a:t> - </a:t>
            </a:r>
            <a:r>
              <a:rPr lang="en-US" dirty="0" smtClean="0"/>
              <a:t> </a:t>
            </a:r>
            <a:r>
              <a:rPr lang="ru-RU" sz="1200" b="0" i="0" kern="1200" dirty="0" smtClean="0">
                <a:solidFill>
                  <a:schemeClr val="tx1"/>
                </a:solidFill>
                <a:effectLst/>
                <a:latin typeface="+mn-lt"/>
                <a:ea typeface="+mn-ea"/>
                <a:cs typeface="+mn-cs"/>
              </a:rPr>
              <a:t>Степента, до която една система продължава да функционира при наличието на стресови условия на околната среда.</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extLst>
      <p:ext uri="{BB962C8B-B14F-4D97-AF65-F5344CB8AC3E}">
        <p14:creationId xmlns:p14="http://schemas.microsoft.com/office/powerpoint/2010/main" val="376001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Maintainability</a:t>
            </a:r>
            <a:r>
              <a:rPr lang="bg-BG" b="1" dirty="0" smtClean="0"/>
              <a:t> - </a:t>
            </a:r>
            <a:r>
              <a:rPr lang="en-US" dirty="0" smtClean="0"/>
              <a:t> </a:t>
            </a:r>
            <a:r>
              <a:rPr lang="ru-RU" sz="1200" b="0" i="0" kern="1200" dirty="0" smtClean="0">
                <a:solidFill>
                  <a:schemeClr val="tx1"/>
                </a:solidFill>
                <a:effectLst/>
                <a:latin typeface="+mn-lt"/>
                <a:ea typeface="+mn-ea"/>
                <a:cs typeface="+mn-cs"/>
              </a:rPr>
              <a:t>Лекотата, с която можете да модифицирате системния софтуер да се промениили да добавите възможности, подобряване на резултатите или да се коригира дефекта.</a:t>
            </a:r>
            <a:endParaRPr lang="bg-BG" dirty="0" smtClean="0"/>
          </a:p>
          <a:p>
            <a:endParaRPr lang="bg-BG" b="1" dirty="0" smtClean="0"/>
          </a:p>
          <a:p>
            <a:r>
              <a:rPr lang="en-US" b="1" dirty="0" smtClean="0"/>
              <a:t>Flexibility</a:t>
            </a:r>
            <a:r>
              <a:rPr lang="bg-BG" b="1" dirty="0" smtClean="0"/>
              <a:t> - </a:t>
            </a:r>
            <a:r>
              <a:rPr lang="ru-RU" sz="1200" b="0" i="0" kern="1200" dirty="0" smtClean="0">
                <a:solidFill>
                  <a:schemeClr val="tx1"/>
                </a:solidFill>
                <a:effectLst/>
                <a:latin typeface="+mn-lt"/>
                <a:ea typeface="+mn-ea"/>
                <a:cs typeface="+mn-cs"/>
              </a:rPr>
              <a:t>Степента, в която можете да променяте системите за употреба или среди, различни от тези, за които е специално проектиран.</a:t>
            </a:r>
            <a:endParaRPr lang="en-US" dirty="0" smtClean="0"/>
          </a:p>
          <a:p>
            <a:endParaRPr lang="bg-BG" b="1" dirty="0" smtClean="0"/>
          </a:p>
          <a:p>
            <a:r>
              <a:rPr lang="en-US" b="1" dirty="0" smtClean="0"/>
              <a:t>Portability</a:t>
            </a:r>
            <a:r>
              <a:rPr lang="bg-BG" b="1" dirty="0" smtClean="0"/>
              <a:t> -</a:t>
            </a:r>
            <a:r>
              <a:rPr lang="en-US" dirty="0" smtClean="0"/>
              <a:t> </a:t>
            </a:r>
            <a:r>
              <a:rPr lang="ru-RU" sz="1200" b="0" i="0" kern="1200" dirty="0" smtClean="0">
                <a:solidFill>
                  <a:schemeClr val="tx1"/>
                </a:solidFill>
                <a:effectLst/>
                <a:latin typeface="+mn-lt"/>
                <a:ea typeface="+mn-ea"/>
                <a:cs typeface="+mn-cs"/>
              </a:rPr>
              <a:t>Лекотата, с която можете да промените системата да работи в среда, различна от тази, за която е специално проектиран.</a:t>
            </a:r>
            <a:endParaRPr lang="en-US" dirty="0" smtClean="0"/>
          </a:p>
          <a:p>
            <a:endParaRPr lang="bg-BG" b="1" dirty="0" smtClean="0"/>
          </a:p>
          <a:p>
            <a:r>
              <a:rPr lang="en-US" b="1" dirty="0" smtClean="0"/>
              <a:t>Reusability</a:t>
            </a:r>
            <a:r>
              <a:rPr lang="en-US" dirty="0" smtClean="0"/>
              <a:t> </a:t>
            </a:r>
            <a:r>
              <a:rPr lang="bg-BG" baseline="0" dirty="0" smtClean="0"/>
              <a:t> - </a:t>
            </a:r>
            <a:r>
              <a:rPr lang="ru-RU" sz="1200" b="0" i="0" kern="1200" dirty="0" smtClean="0">
                <a:solidFill>
                  <a:schemeClr val="tx1"/>
                </a:solidFill>
                <a:effectLst/>
                <a:latin typeface="+mn-lt"/>
                <a:ea typeface="+mn-ea"/>
                <a:cs typeface="+mn-cs"/>
              </a:rPr>
              <a:t>Степента, в която и лекотата, с която можете да използвате части от системата в други системи.</a:t>
            </a:r>
            <a:endParaRPr lang="en-US" dirty="0" smtClean="0"/>
          </a:p>
          <a:p>
            <a:endParaRPr lang="bg-BG" b="1" dirty="0" smtClean="0"/>
          </a:p>
          <a:p>
            <a:r>
              <a:rPr lang="en-US" b="1" dirty="0" smtClean="0"/>
              <a:t>Readability</a:t>
            </a:r>
            <a:r>
              <a:rPr lang="en-US" dirty="0" smtClean="0"/>
              <a:t> </a:t>
            </a:r>
            <a:r>
              <a:rPr lang="bg-BG" dirty="0" smtClean="0"/>
              <a:t> - </a:t>
            </a:r>
            <a:r>
              <a:rPr lang="ru-RU" sz="1200" b="0" i="0" kern="1200" dirty="0" smtClean="0">
                <a:solidFill>
                  <a:schemeClr val="tx1"/>
                </a:solidFill>
                <a:effectLst/>
                <a:latin typeface="+mn-lt"/>
                <a:ea typeface="+mn-ea"/>
                <a:cs typeface="+mn-cs"/>
              </a:rPr>
              <a:t>Лекотата, с която можете да прочетете и разберете сорс кода на системата,особено в подробни-декларация ниво.</a:t>
            </a:r>
            <a:endParaRPr lang="en-US" dirty="0" smtClean="0"/>
          </a:p>
          <a:p>
            <a:endParaRPr lang="bg-BG" b="1" dirty="0" smtClean="0"/>
          </a:p>
          <a:p>
            <a:r>
              <a:rPr lang="en-US" b="1" dirty="0" smtClean="0"/>
              <a:t>Testability</a:t>
            </a:r>
            <a:r>
              <a:rPr lang="en-US" dirty="0" smtClean="0"/>
              <a:t> </a:t>
            </a:r>
            <a:r>
              <a:rPr lang="bg-BG" dirty="0" smtClean="0"/>
              <a:t> - </a:t>
            </a:r>
            <a:r>
              <a:rPr lang="ru-RU" sz="1200" b="0" i="0" kern="1200" dirty="0" smtClean="0">
                <a:solidFill>
                  <a:schemeClr val="tx1"/>
                </a:solidFill>
                <a:effectLst/>
                <a:latin typeface="+mn-lt"/>
                <a:ea typeface="+mn-ea"/>
                <a:cs typeface="+mn-cs"/>
              </a:rPr>
              <a:t>Степента, в която можете да единица-тест и за тест системата; степента, в коятоможете да проверите дали системата отговаря на неговите изисквания.</a:t>
            </a:r>
          </a:p>
          <a:p>
            <a:endParaRPr lang="ru-RU" sz="1200" b="0"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Understandability</a:t>
            </a:r>
            <a:r>
              <a:rPr lang="en-US" dirty="0" smtClean="0"/>
              <a:t> </a:t>
            </a:r>
            <a:r>
              <a:rPr lang="bg-BG" dirty="0" smtClean="0"/>
              <a:t> - </a:t>
            </a:r>
            <a:r>
              <a:rPr lang="ru-RU" sz="1200" b="0" i="0" kern="1200" dirty="0" smtClean="0">
                <a:solidFill>
                  <a:schemeClr val="tx1"/>
                </a:solidFill>
                <a:effectLst/>
                <a:latin typeface="+mn-lt"/>
                <a:ea typeface="+mn-ea"/>
                <a:cs typeface="+mn-cs"/>
              </a:rPr>
              <a:t>Лекотата, с която можете да разберете система както на система-организационни и нива на подробни-декларация. Разбираемост е свързано с последователносттана системата в по-общ план от четивността прави.</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1736276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Разликата между вътрешните и външни характеристики не е напълно ясна, защото в известна степен вътрешни характеристики засягат външни такива. Софтуер, който не е Четим или Maintainable възпрепятства способността Ви да коригирате дефекти, което от своя страна се отразява на външните характеристики на коректност и надеждност. </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Софтуер, който не е </a:t>
            </a:r>
            <a:r>
              <a:rPr lang="en-US" sz="1200" b="0" i="0" kern="1200" dirty="0" smtClean="0">
                <a:solidFill>
                  <a:schemeClr val="tx1"/>
                </a:solidFill>
                <a:effectLst/>
                <a:latin typeface="+mn-lt"/>
                <a:ea typeface="+mn-ea"/>
                <a:cs typeface="+mn-cs"/>
              </a:rPr>
              <a:t>Flexible</a:t>
            </a:r>
            <a:r>
              <a:rPr lang="ru-RU" sz="1200" b="0" i="0" kern="1200" dirty="0" smtClean="0">
                <a:solidFill>
                  <a:schemeClr val="tx1"/>
                </a:solidFill>
                <a:effectLst/>
                <a:latin typeface="+mn-lt"/>
                <a:ea typeface="+mn-ea"/>
                <a:cs typeface="+mn-cs"/>
              </a:rPr>
              <a:t>, неможе да бъде подобрено в отговор на потребителските въпроси, които от своя страна влияе на външната характеристика на </a:t>
            </a:r>
            <a:r>
              <a:rPr lang="en-US" sz="1200" b="0" i="0" kern="1200" dirty="0" smtClean="0">
                <a:solidFill>
                  <a:schemeClr val="tx1"/>
                </a:solidFill>
                <a:effectLst/>
                <a:latin typeface="+mn-lt"/>
                <a:ea typeface="+mn-ea"/>
                <a:cs typeface="+mn-cs"/>
              </a:rPr>
              <a:t>Usability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Въпросът е, че някои качествени характеристики се подчертават, за да улесни живота на потребителя, а някои са подчертани да направят живота по-лесен за програмист.Опитайте се да разберете кой е кой и кога и как тези характеристикивзаимодействат.</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Опитът да се максимизират определени характеристики неизбежно противоречие с опит да се максимизират други. Намирането на оптимално решение от поредица от конкуриращи се цели е една дейност, която прави софтуер за развитие на истински инженерни дисциплини. Фигурата показва начина, по който с акцент върху някои външни характеристики за качество, засяга други. </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253249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План</a:t>
            </a:r>
            <a:r>
              <a:rPr lang="bg-BG" baseline="0" dirty="0" smtClean="0"/>
              <a:t>ниран модел на всички действия за осигуряване на необходимата сигурност че продукта отговаря на зададените технически изисквания.</a:t>
            </a:r>
          </a:p>
          <a:p>
            <a:r>
              <a:rPr lang="bg-BG" baseline="0" dirty="0" smtClean="0"/>
              <a:t>Множество от действия оценяващи процеса по който продукта се разработва. Но това е различно от контрол на качеството.</a:t>
            </a:r>
          </a:p>
          <a:p>
            <a:endParaRPr lang="bg-BG" baseline="0" dirty="0" smtClean="0"/>
          </a:p>
          <a:p>
            <a:r>
              <a:rPr lang="en-US" sz="1200" b="0" i="0" kern="1200" dirty="0" smtClean="0">
                <a:solidFill>
                  <a:schemeClr val="tx1"/>
                </a:solidFill>
                <a:effectLst/>
                <a:latin typeface="+mn-lt"/>
                <a:ea typeface="+mn-ea"/>
                <a:cs typeface="+mn-cs"/>
              </a:rPr>
              <a:t>SQA encompasses the entire </a:t>
            </a:r>
            <a:r>
              <a:rPr lang="en-US" sz="1200" b="0" i="0" u="none" strike="noStrike" kern="1200" dirty="0" smtClean="0">
                <a:solidFill>
                  <a:schemeClr val="tx1"/>
                </a:solidFill>
                <a:effectLst/>
                <a:latin typeface="+mn-lt"/>
                <a:ea typeface="+mn-ea"/>
                <a:cs typeface="+mn-cs"/>
                <a:hlinkClick r:id="rId3"/>
              </a:rPr>
              <a:t>software development</a:t>
            </a:r>
            <a:r>
              <a:rPr lang="en-US" sz="1200" b="0" i="0" kern="1200" dirty="0" smtClean="0">
                <a:solidFill>
                  <a:schemeClr val="tx1"/>
                </a:solidFill>
                <a:effectLst/>
                <a:latin typeface="+mn-lt"/>
                <a:ea typeface="+mn-ea"/>
                <a:cs typeface="+mn-cs"/>
              </a:rPr>
              <a:t> process, which includes processes such as requirements definition, </a:t>
            </a:r>
            <a:r>
              <a:rPr lang="en-US" sz="1200" b="0" i="0" u="none" strike="noStrike" kern="1200" dirty="0" smtClean="0">
                <a:solidFill>
                  <a:schemeClr val="tx1"/>
                </a:solidFill>
                <a:effectLst/>
                <a:latin typeface="+mn-lt"/>
                <a:ea typeface="+mn-ea"/>
                <a:cs typeface="+mn-cs"/>
                <a:hlinkClick r:id="rId4"/>
              </a:rPr>
              <a:t>software design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coding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tooltip="Revision control"/>
              </a:rPr>
              <a:t>source code control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Code review"/>
              </a:rPr>
              <a:t>code reviews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change management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a:rPr>
              <a:t>configuration management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tooltip="Software testing"/>
              </a:rPr>
              <a:t>testing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tooltip="Release Management"/>
              </a:rPr>
              <a:t>release management</a:t>
            </a:r>
            <a:r>
              <a:rPr lang="en-US" sz="1200" b="0" i="0" kern="1200" dirty="0" smtClean="0">
                <a:solidFill>
                  <a:schemeClr val="tx1"/>
                </a:solidFill>
                <a:effectLst/>
                <a:latin typeface="+mn-lt"/>
                <a:ea typeface="+mn-ea"/>
                <a:cs typeface="+mn-cs"/>
              </a:rPr>
              <a:t>, and product integration. SQA is organized into goals, commitments, abilities, activities, measurements, and verifications</a:t>
            </a:r>
            <a:r>
              <a:rPr lang="en-US" sz="1200" b="0" i="0" u="sng" kern="1200" baseline="30000" dirty="0" smtClean="0">
                <a:solidFill>
                  <a:schemeClr val="tx1"/>
                </a:solidFill>
                <a:effectLst/>
                <a:latin typeface="+mn-lt"/>
                <a:ea typeface="+mn-ea"/>
                <a:cs typeface="+mn-cs"/>
                <a:hlinkClick r:id="rId12"/>
              </a:rPr>
              <a:t>[1]</a:t>
            </a:r>
            <a:r>
              <a:rPr lang="en-US" sz="1200" b="0" i="0" kern="1200" dirty="0" smtClean="0">
                <a:solidFill>
                  <a:schemeClr val="tx1"/>
                </a:solidFill>
                <a:effectLst/>
                <a:latin typeface="+mn-lt"/>
                <a:ea typeface="+mn-ea"/>
                <a:cs typeface="+mn-cs"/>
              </a:rPr>
              <a:t>.</a:t>
            </a:r>
            <a:endParaRPr lang="bg-BG"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definition by </a:t>
            </a:r>
            <a:r>
              <a:rPr lang="en-US" sz="1200" b="0" i="0" u="none" strike="noStrike" kern="1200" dirty="0" smtClean="0">
                <a:solidFill>
                  <a:schemeClr val="tx1"/>
                </a:solidFill>
                <a:effectLst/>
                <a:latin typeface="+mn-lt"/>
                <a:ea typeface="+mn-ea"/>
                <a:cs typeface="+mn-cs"/>
                <a:hlinkClick r:id="rId13" tooltip="Tom DeMarco"/>
              </a:rPr>
              <a:t>Dr. Tom </a:t>
            </a:r>
            <a:r>
              <a:rPr lang="en-US" sz="1200" b="0" i="0" u="none" strike="noStrike" kern="1200" dirty="0" err="1" smtClean="0">
                <a:solidFill>
                  <a:schemeClr val="tx1"/>
                </a:solidFill>
                <a:effectLst/>
                <a:latin typeface="+mn-lt"/>
                <a:ea typeface="+mn-ea"/>
                <a:cs typeface="+mn-cs"/>
                <a:hlinkClick r:id="rId13" tooltip="Tom DeMarco"/>
              </a:rPr>
              <a:t>DeMarco</a:t>
            </a:r>
            <a:r>
              <a:rPr lang="en-US" sz="1200" b="0" i="0" kern="1200" dirty="0" smtClean="0">
                <a:solidFill>
                  <a:schemeClr val="tx1"/>
                </a:solidFill>
                <a:effectLst/>
                <a:latin typeface="+mn-lt"/>
                <a:ea typeface="+mn-ea"/>
                <a:cs typeface="+mn-cs"/>
              </a:rPr>
              <a:t> says "a product's quality is a function of how much it changes the world for the better."</a:t>
            </a:r>
            <a:r>
              <a:rPr lang="en-US" sz="1200" b="0" i="0" u="none" strike="noStrike" kern="1200" baseline="30000" dirty="0" smtClean="0">
                <a:solidFill>
                  <a:schemeClr val="tx1"/>
                </a:solidFill>
                <a:effectLst/>
                <a:latin typeface="+mn-lt"/>
                <a:ea typeface="+mn-ea"/>
                <a:cs typeface="+mn-cs"/>
                <a:hlinkClick r:id="rId14"/>
              </a:rPr>
              <a:t>[5]</a:t>
            </a:r>
            <a:r>
              <a:rPr lang="en-US" sz="1200" b="0" i="0" kern="1200" dirty="0" smtClean="0">
                <a:solidFill>
                  <a:schemeClr val="tx1"/>
                </a:solidFill>
                <a:effectLst/>
                <a:latin typeface="+mn-lt"/>
                <a:ea typeface="+mn-ea"/>
                <a:cs typeface="+mn-cs"/>
              </a:rPr>
              <a:t> This can be interpreted as meaning that user satisfaction is more important than anything in determining software quality.</a:t>
            </a:r>
            <a:r>
              <a:rPr lang="en-US" sz="1200" b="0" i="0" u="none" strike="noStrike" kern="1200" baseline="30000" dirty="0" smtClean="0">
                <a:solidFill>
                  <a:schemeClr val="tx1"/>
                </a:solidFill>
                <a:effectLst/>
                <a:latin typeface="+mn-lt"/>
                <a:ea typeface="+mn-ea"/>
                <a:cs typeface="+mn-cs"/>
                <a:hlinkClick r:id="rId15"/>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definition, coined by </a:t>
            </a:r>
            <a:r>
              <a:rPr lang="en-US" sz="1200" b="0" i="0" u="none" strike="noStrike" kern="1200" dirty="0" smtClean="0">
                <a:solidFill>
                  <a:schemeClr val="tx1"/>
                </a:solidFill>
                <a:effectLst/>
                <a:latin typeface="+mn-lt"/>
                <a:ea typeface="+mn-ea"/>
                <a:cs typeface="+mn-cs"/>
                <a:hlinkClick r:id="rId16"/>
              </a:rPr>
              <a:t>Gerald Weinberg</a:t>
            </a:r>
            <a:r>
              <a:rPr lang="en-US" sz="1200" b="0" i="0" kern="1200" dirty="0" smtClean="0">
                <a:solidFill>
                  <a:schemeClr val="tx1"/>
                </a:solidFill>
                <a:effectLst/>
                <a:latin typeface="+mn-lt"/>
                <a:ea typeface="+mn-ea"/>
                <a:cs typeface="+mn-cs"/>
              </a:rPr>
              <a:t> in </a:t>
            </a:r>
            <a:r>
              <a:rPr lang="en-US" sz="1200" b="0" i="1" kern="1200" dirty="0" smtClean="0">
                <a:solidFill>
                  <a:schemeClr val="tx1"/>
                </a:solidFill>
                <a:effectLst/>
                <a:latin typeface="+mn-lt"/>
                <a:ea typeface="+mn-ea"/>
                <a:cs typeface="+mn-cs"/>
              </a:rPr>
              <a:t>Quality Software Management: Systems Thinking</a:t>
            </a:r>
            <a:r>
              <a:rPr lang="en-US" sz="1200" b="0" i="0" kern="1200" dirty="0" smtClean="0">
                <a:solidFill>
                  <a:schemeClr val="tx1"/>
                </a:solidFill>
                <a:effectLst/>
                <a:latin typeface="+mn-lt"/>
                <a:ea typeface="+mn-ea"/>
                <a:cs typeface="+mn-cs"/>
              </a:rPr>
              <a:t>, is "Quality is value to some person." This definition stresses that quality is inherently subjective - different people will experience the quality of the same software very differently. One strength of this definition is the questions it invites software teams to consider, such as "Who are the people we want to value our software?" and "What will be valuable to </a:t>
            </a:r>
            <a:r>
              <a:rPr lang="en-US" sz="1200" b="0" i="1" kern="1200" dirty="0" smtClean="0">
                <a:solidFill>
                  <a:schemeClr val="tx1"/>
                </a:solidFill>
                <a:effectLst/>
                <a:latin typeface="+mn-lt"/>
                <a:ea typeface="+mn-ea"/>
                <a:cs typeface="+mn-cs"/>
              </a:rPr>
              <a:t>them</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38560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interesting facts that this data reveals is that the modal rates don't rise above 75 percent for any single technique and that the techniques average about 40 percent. Moreover, for the most common kinds of defect detection—unit testing and integration testing—the modal rates are only 30–35 percent. The typical organization uses a test-heavy defect-removal approach and achieves only about 85 percent defect removal efficiency. Leading organizations use a wider variety of techniques and achieve defect-removal efficiencies of 95 percent or higher (Jones 2000).</a:t>
            </a:r>
          </a:p>
          <a:p>
            <a:r>
              <a:rPr lang="en-US" dirty="0" smtClean="0"/>
              <a:t/>
            </a:r>
            <a:br>
              <a:rPr lang="en-US" dirty="0" smtClean="0"/>
            </a:b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3710811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interesting facts that this data reveals is that the modal rates don't rise above 75 percent for any single technique and that the techniques average about 40 percent. Moreover, for the most common kinds of defect detection—unit testing and integration testing—the modal rates are only 30–35 percent. The typical organization uses a test-heavy defect-removal approach and achieves only about 85 percent defect removal efficiency. Leading organizations use a wider variety of techniques and achieve defect-removal efficiencies of 95 percent or higher (Jones 2000).</a:t>
            </a:r>
          </a:p>
          <a:p>
            <a:r>
              <a:rPr lang="en-US" dirty="0" smtClean="0"/>
              <a:t/>
            </a:r>
            <a:br>
              <a:rPr lang="en-US" dirty="0" smtClean="0"/>
            </a:b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23</a:t>
            </a:fld>
            <a:endParaRPr lang="en-US" dirty="0"/>
          </a:p>
        </p:txBody>
      </p:sp>
    </p:spTree>
    <p:extLst>
      <p:ext uri="{BB962C8B-B14F-4D97-AF65-F5344CB8AC3E}">
        <p14:creationId xmlns:p14="http://schemas.microsoft.com/office/powerpoint/2010/main" val="41438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
        <p:nvSpPr>
          <p:cNvPr id="18" name="Text Placeholder 6"/>
          <p:cNvSpPr>
            <a:spLocks noGrp="1"/>
          </p:cNvSpPr>
          <p:nvPr>
            <p:ph type="body" sz="quarter" idx="10" hasCustomPrompt="1"/>
          </p:nvPr>
        </p:nvSpPr>
        <p:spPr>
          <a:xfrm>
            <a:off x="457198" y="5496290"/>
            <a:ext cx="3990513" cy="400110"/>
          </a:xfrm>
          <a:prstGeom prst="rect">
            <a:avLst/>
          </a:prstGeom>
          <a:noFill/>
        </p:spPr>
        <p:txBody>
          <a:bodyPr wrap="square" rtlCol="0">
            <a:spAutoFit/>
          </a:bodyPr>
          <a:lstStyle>
            <a:lvl1pPr marL="319088" indent="-319088">
              <a:buNone/>
              <a:defRPr lang="en-US" sz="2000" dirty="0">
                <a:solidFill>
                  <a:schemeClr val="tx2">
                    <a:lumMod val="20000"/>
                    <a:lumOff val="80000"/>
                  </a:schemeClr>
                </a:solidFill>
                <a:latin typeface="Corbel" pitchFamily="34" charset="0"/>
              </a:defRPr>
            </a:lvl1pPr>
          </a:lstStyle>
          <a:p>
            <a:pPr marL="0" lvl="0" indent="0" eaLnBrk="1" hangingPunct="1">
              <a:spcBef>
                <a:spcPct val="0"/>
              </a:spcBef>
            </a:pPr>
            <a:r>
              <a:rPr lang="en-US" sz="2000" dirty="0" smtClean="0">
                <a:solidFill>
                  <a:schemeClr val="tx2">
                    <a:lumMod val="20000"/>
                    <a:lumOff val="80000"/>
                  </a:schemeClr>
                </a:solidFill>
              </a:rPr>
              <a:t>Learning &amp; Development</a:t>
            </a:r>
            <a:endParaRPr lang="en-US" sz="2000" dirty="0">
              <a:solidFill>
                <a:schemeClr val="tx2">
                  <a:lumMod val="20000"/>
                  <a:lumOff val="80000"/>
                </a:schemeClr>
              </a:solidFill>
            </a:endParaRPr>
          </a:p>
        </p:txBody>
      </p:sp>
      <p:sp>
        <p:nvSpPr>
          <p:cNvPr id="19" name="Text Placeholder 7"/>
          <p:cNvSpPr>
            <a:spLocks noGrp="1"/>
          </p:cNvSpPr>
          <p:nvPr>
            <p:ph type="body" sz="quarter" idx="11" hasCustomPrompt="1"/>
          </p:nvPr>
        </p:nvSpPr>
        <p:spPr>
          <a:xfrm>
            <a:off x="457199" y="5801090"/>
            <a:ext cx="3990513" cy="369332"/>
          </a:xfrm>
          <a:prstGeom prst="rect">
            <a:avLst/>
          </a:prstGeom>
          <a:noFill/>
        </p:spPr>
        <p:txBody>
          <a:bodyPr wrap="square" rtlCol="0">
            <a:spAutoFit/>
          </a:bodyPr>
          <a:lstStyle>
            <a:lvl1pPr marL="319088" indent="-319088">
              <a:buNone/>
              <a:defRPr lang="en-US" sz="1800" dirty="0">
                <a:solidFill>
                  <a:schemeClr val="tx2">
                    <a:lumMod val="20000"/>
                    <a:lumOff val="80000"/>
                  </a:schemeClr>
                </a:solidFill>
                <a:latin typeface="Corbel" pitchFamily="34" charset="0"/>
              </a:defRPr>
            </a:lvl1pPr>
          </a:lstStyle>
          <a:p>
            <a:pPr marL="0" lvl="0" indent="0" eaLnBrk="1" hangingPunct="1">
              <a:spcBef>
                <a:spcPct val="0"/>
              </a:spcBef>
            </a:pPr>
            <a:r>
              <a:rPr lang="en-US" sz="1800" dirty="0" smtClean="0"/>
              <a:t>http://academy.telerik.com</a:t>
            </a:r>
            <a:endParaRPr lang="en-US" sz="1800" dirty="0"/>
          </a:p>
        </p:txBody>
      </p:sp>
      <p:sp>
        <p:nvSpPr>
          <p:cNvPr id="20" name="Text Placeholder 13"/>
          <p:cNvSpPr>
            <a:spLocks noGrp="1"/>
          </p:cNvSpPr>
          <p:nvPr>
            <p:ph type="body" sz="quarter" idx="12" hasCustomPrompt="1"/>
          </p:nvPr>
        </p:nvSpPr>
        <p:spPr>
          <a:xfrm>
            <a:off x="457199" y="5121647"/>
            <a:ext cx="3990513" cy="461665"/>
          </a:xfrm>
          <a:prstGeom prst="rect">
            <a:avLst/>
          </a:prstGeom>
          <a:noFill/>
        </p:spPr>
        <p:txBody>
          <a:bodyPr wrap="square" rtlCol="0">
            <a:spAutoFit/>
          </a:bodyPr>
          <a:lstStyle>
            <a:lvl1pPr marL="0" indent="0">
              <a:buNone/>
              <a:defRPr lang="en-US" sz="2400" dirty="0">
                <a:solidFill>
                  <a:schemeClr val="tx2">
                    <a:lumMod val="50000"/>
                  </a:schemeClr>
                </a:solidFill>
                <a:latin typeface="Corbel" pitchFamily="34" charset="0"/>
              </a:defRPr>
            </a:lvl1pPr>
          </a:lstStyle>
          <a:p>
            <a:pPr lvl="0" eaLnBrk="1" hangingPunct="1">
              <a:spcBef>
                <a:spcPct val="0"/>
              </a:spcBef>
            </a:pPr>
            <a:r>
              <a:rPr lang="en-US" sz="2400" dirty="0" smtClean="0">
                <a:solidFill>
                  <a:schemeClr val="tx2">
                    <a:lumMod val="50000"/>
                  </a:schemeClr>
                </a:solidFill>
                <a:latin typeface="Corbel" pitchFamily="34" charset="0"/>
              </a:rPr>
              <a:t>Telerik Software Academy</a:t>
            </a:r>
            <a:endParaRPr lang="en-US" sz="2400" dirty="0">
              <a:solidFill>
                <a:schemeClr val="tx2">
                  <a:lumMod val="50000"/>
                </a:schemeClr>
              </a:solidFill>
              <a:latin typeface="Corbel" pitchFamily="34" charset="0"/>
            </a:endParaRPr>
          </a:p>
        </p:txBody>
      </p:sp>
    </p:spTree>
    <p:extLst>
      <p:ext uri="{BB962C8B-B14F-4D97-AF65-F5344CB8AC3E}">
        <p14:creationId xmlns:p14="http://schemas.microsoft.com/office/powerpoint/2010/main" val="463933349"/>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7125819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2018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27929397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grpSp>
        <p:nvGrpSpPr>
          <p:cNvPr id="50" name="Group 49"/>
          <p:cNvGrpSpPr/>
          <p:nvPr userDrawn="1"/>
        </p:nvGrpSpPr>
        <p:grpSpPr>
          <a:xfrm>
            <a:off x="130434" y="6373882"/>
            <a:ext cx="1816798" cy="331718"/>
            <a:chOff x="1236228" y="1523999"/>
            <a:chExt cx="4351212" cy="3261410"/>
          </a:xfrm>
          <a:noFill/>
        </p:grpSpPr>
        <p:sp>
          <p:nvSpPr>
            <p:cNvPr id="51" name="TextBox 5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52" name="TextBox 5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53" name="TextBox 5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54" name="TextBox 5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55" name="TextBox 5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56" name="TextBox 5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57" name="TextBox 5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58" name="TextBox 5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59" name="TextBox 5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60" name="TextBox 5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61" name="TextBox 6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62" name="TextBox 6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63" name="TextBox 6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64" name="TextBox 6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65" name="TextBox 6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66" name="TextBox 6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67" name="TextBox 6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68" name="TextBox 6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69" name="TextBox 6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0" name="TextBox 69">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71" name="TextBox 7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72" name="TextBox 7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73" name="TextBox 7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74" name="TextBox 7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75" name="TextBox 7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76" name="TextBox 7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77" name="TextBox 7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78" name="TextBox 7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79" name="TextBox 7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80" name="TextBox 7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1" name="TextBox 8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82" name="TextBox 8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83" name="TextBox 8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84" name="TextBox 8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85" name="TextBox 8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86" name="TextBox 8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87" name="TextBox 8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88" name="Rectangle 8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89" name="TextBox 88">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40579541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28601650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1518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4">
            <a:extLst>
              <a:ext uri="{BEBA8EAE-BF5A-486C-A8C5-ECC9F3942E4B}">
                <a14:imgProps xmlns:a14="http://schemas.microsoft.com/office/drawing/2010/main">
                  <a14:imgLayer r:embed="rId15">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userDrawn="1"/>
        </p:nvPicPr>
        <p:blipFill>
          <a:blip r:embed="rId11">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userDrawn="1"/>
        </p:nvPicPr>
        <p:blipFill>
          <a:blip r:embed="rId14">
            <a:extLst>
              <a:ext uri="{BEBA8EAE-BF5A-486C-A8C5-ECC9F3942E4B}">
                <a14:imgProps xmlns:a14="http://schemas.microsoft.com/office/drawing/2010/main">
                  <a14:imgLayer r:embed="rId16">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41434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04" r:id="rId7"/>
    <p:sldLayoutId id="2147483703" r:id="rId8"/>
    <p:sldLayoutId id="214748371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Source:%20flickr.com" TargetMode="External"/><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hyperlink" Target="http://codingcreativity.blogspot.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askaboutvalidation.com/" TargetMode="External"/><Relationship Id="rId2" Type="http://schemas.openxmlformats.org/officeDocument/2006/relationships/hyperlink" Target="Source:%20flickr.com"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www.klocwork.com/blog/2010/09/software-tool-validation-for-the-fda/"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Source:%20flickr.com" TargetMode="External"/><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hyperlink" Target="http://www.klocwork.com/blog/2010/09/software-tool-validation-for-the-fda/" TargetMode="External"/><Relationship Id="rId4" Type="http://schemas.openxmlformats.org/officeDocument/2006/relationships/hyperlink" Target="http://www.enjoyhelpsmile.or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1.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forums.academy.telerik.com/" TargetMode="External"/><Relationship Id="rId10" Type="http://schemas.openxmlformats.org/officeDocument/2006/relationships/image" Target="../media/image33.png"/><Relationship Id="rId4" Type="http://schemas.openxmlformats.org/officeDocument/2006/relationships/hyperlink" Target="http://www.facebook.com/telerikacademy" TargetMode="External"/><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hyperlink" Target="http://blog.qatestlab.com/" TargetMode="External"/><Relationship Id="rId2" Type="http://schemas.openxmlformats.org/officeDocument/2006/relationships/hyperlink" Target="Source:%20flickr.com"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Source:%20flickr.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0"/>
            <a:ext cx="8305800" cy="1524000"/>
          </a:xfrm>
        </p:spPr>
        <p:txBody>
          <a:bodyPr/>
          <a:lstStyle/>
          <a:p>
            <a:pPr>
              <a:tabLst>
                <a:tab pos="8110538" algn="l"/>
              </a:tabLst>
            </a:pPr>
            <a:r>
              <a:rPr lang="en-US" dirty="0" smtClean="0"/>
              <a:t>Software Quality Assurance</a:t>
            </a:r>
            <a:endParaRPr lang="en-US" dirty="0"/>
          </a:p>
        </p:txBody>
      </p:sp>
      <p:sp>
        <p:nvSpPr>
          <p:cNvPr id="3" name="Subtitle 2"/>
          <p:cNvSpPr>
            <a:spLocks noGrp="1"/>
          </p:cNvSpPr>
          <p:nvPr>
            <p:ph type="subTitle" idx="1"/>
          </p:nvPr>
        </p:nvSpPr>
        <p:spPr>
          <a:xfrm>
            <a:off x="457200" y="3240880"/>
            <a:ext cx="8229600" cy="569120"/>
          </a:xfrm>
        </p:spPr>
        <p:txBody>
          <a:bodyPr/>
          <a:lstStyle/>
          <a:p>
            <a:r>
              <a:rPr lang="en-US" dirty="0" smtClean="0"/>
              <a:t>Planning and Tracking Software Quality</a:t>
            </a:r>
            <a:endParaRPr lang="en-US" dirty="0"/>
          </a:p>
        </p:txBody>
      </p:sp>
      <p:pic>
        <p:nvPicPr>
          <p:cNvPr id="7" name="Picture 2" descr="C:\PROJECTS\QA-Academy\Oleg_IMAGES\IMAGES\qualityassurancecareer.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5798" y="1600200"/>
            <a:ext cx="1601213" cy="1606550"/>
          </a:xfrm>
          <a:prstGeom prst="roundRect">
            <a:avLst>
              <a:gd name="adj" fmla="val 7942"/>
            </a:avLst>
          </a:prstGeom>
          <a:noFill/>
          <a:effectLst>
            <a:glow rad="101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62600" y="4495800"/>
            <a:ext cx="3068534" cy="1828800"/>
          </a:xfrm>
          <a:prstGeom prst="roundRect">
            <a:avLst>
              <a:gd name="adj" fmla="val 11112"/>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257800"/>
            <a:ext cx="409098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93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229600" cy="685800"/>
          </a:xfrm>
        </p:spPr>
        <p:txBody>
          <a:bodyPr/>
          <a:lstStyle/>
          <a:p>
            <a:r>
              <a:rPr lang="en-US" dirty="0" smtClean="0"/>
              <a:t>Causes of Software Defects</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38400" y="2514600"/>
            <a:ext cx="4267200" cy="3200400"/>
          </a:xfrm>
          <a:prstGeom prst="round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556069" y="6324600"/>
            <a:ext cx="3511731" cy="307777"/>
          </a:xfrm>
          <a:prstGeom prst="rect">
            <a:avLst/>
          </a:prstGeom>
          <a:noFill/>
        </p:spPr>
        <p:txBody>
          <a:bodyPr wrap="none" rtlCol="0">
            <a:spAutoFit/>
          </a:bodyPr>
          <a:lstStyle/>
          <a:p>
            <a:r>
              <a:rPr lang="en-US" sz="1400" dirty="0" smtClean="0">
                <a:hlinkClick r:id="rId3"/>
              </a:rPr>
              <a:t>Source: </a:t>
            </a:r>
            <a:r>
              <a:rPr lang="en-US" sz="1400" dirty="0">
                <a:hlinkClick r:id="rId4"/>
              </a:rPr>
              <a:t>http://codingcreativity.blogspot.com</a:t>
            </a:r>
            <a:endParaRPr lang="bg-BG" sz="1400" dirty="0"/>
          </a:p>
        </p:txBody>
      </p:sp>
    </p:spTree>
    <p:extLst>
      <p:ext uri="{BB962C8B-B14F-4D97-AF65-F5344CB8AC3E}">
        <p14:creationId xmlns:p14="http://schemas.microsoft.com/office/powerpoint/2010/main" val="1741846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a:t>
            </a:r>
            <a:endParaRPr lang="en-US" dirty="0"/>
          </a:p>
        </p:txBody>
      </p:sp>
      <p:sp>
        <p:nvSpPr>
          <p:cNvPr id="6" name="Content Placeholder 5"/>
          <p:cNvSpPr>
            <a:spLocks noGrp="1"/>
          </p:cNvSpPr>
          <p:nvPr>
            <p:ph idx="1"/>
          </p:nvPr>
        </p:nvSpPr>
        <p:spPr>
          <a:xfrm>
            <a:off x="228600" y="1066800"/>
            <a:ext cx="6248400" cy="5638800"/>
          </a:xfrm>
        </p:spPr>
        <p:txBody>
          <a:bodyPr/>
          <a:lstStyle/>
          <a:p>
            <a:pPr>
              <a:lnSpc>
                <a:spcPct val="100000"/>
              </a:lnSpc>
            </a:pPr>
            <a:r>
              <a:rPr lang="en-US" dirty="0"/>
              <a:t>A human being can make an </a:t>
            </a:r>
            <a:r>
              <a:rPr lang="en-US" dirty="0">
                <a:solidFill>
                  <a:schemeClr val="accent5">
                    <a:lumMod val="20000"/>
                    <a:lumOff val="80000"/>
                  </a:schemeClr>
                </a:solidFill>
              </a:rPr>
              <a:t>error (mistake</a:t>
            </a:r>
            <a:r>
              <a:rPr lang="en-US" dirty="0" smtClean="0">
                <a:solidFill>
                  <a:schemeClr val="accent5">
                    <a:lumMod val="20000"/>
                    <a:lumOff val="80000"/>
                  </a:schemeClr>
                </a:solidFill>
              </a:rPr>
              <a:t>)</a:t>
            </a:r>
          </a:p>
          <a:p>
            <a:pPr>
              <a:lnSpc>
                <a:spcPct val="100000"/>
              </a:lnSpc>
            </a:pPr>
            <a:r>
              <a:rPr lang="en-US" dirty="0" smtClean="0"/>
              <a:t>Errors produce </a:t>
            </a:r>
            <a:r>
              <a:rPr lang="en-US" dirty="0" smtClean="0">
                <a:solidFill>
                  <a:schemeClr val="accent5">
                    <a:lumMod val="20000"/>
                    <a:lumOff val="80000"/>
                  </a:schemeClr>
                </a:solidFill>
              </a:rPr>
              <a:t>defects</a:t>
            </a:r>
          </a:p>
          <a:p>
            <a:pPr lvl="1">
              <a:lnSpc>
                <a:spcPct val="100000"/>
              </a:lnSpc>
            </a:pPr>
            <a:r>
              <a:rPr lang="en-US" dirty="0" smtClean="0">
                <a:solidFill>
                  <a:schemeClr val="accent5">
                    <a:lumMod val="20000"/>
                    <a:lumOff val="80000"/>
                  </a:schemeClr>
                </a:solidFill>
              </a:rPr>
              <a:t>Defects are faults / bugs </a:t>
            </a:r>
            <a:r>
              <a:rPr lang="en-US" dirty="0"/>
              <a:t>in the </a:t>
            </a:r>
            <a:r>
              <a:rPr lang="en-US" dirty="0" smtClean="0"/>
              <a:t>program code</a:t>
            </a:r>
            <a:r>
              <a:rPr lang="en-US" dirty="0"/>
              <a:t>, or in a </a:t>
            </a:r>
            <a:r>
              <a:rPr lang="en-US" dirty="0" smtClean="0"/>
              <a:t>document</a:t>
            </a:r>
          </a:p>
          <a:p>
            <a:pPr>
              <a:lnSpc>
                <a:spcPct val="100000"/>
              </a:lnSpc>
            </a:pPr>
            <a:r>
              <a:rPr lang="en-US" dirty="0" smtClean="0"/>
              <a:t>If </a:t>
            </a:r>
            <a:r>
              <a:rPr lang="en-US" dirty="0"/>
              <a:t>a defect in code is executed, </a:t>
            </a:r>
            <a:r>
              <a:rPr lang="en-US" dirty="0" smtClean="0"/>
              <a:t>that might cause </a:t>
            </a:r>
            <a:r>
              <a:rPr lang="en-US" dirty="0"/>
              <a:t>a </a:t>
            </a:r>
            <a:r>
              <a:rPr lang="en-US" dirty="0" smtClean="0">
                <a:solidFill>
                  <a:schemeClr val="accent5">
                    <a:lumMod val="20000"/>
                    <a:lumOff val="80000"/>
                  </a:schemeClr>
                </a:solidFill>
              </a:rPr>
              <a:t>failure:</a:t>
            </a:r>
            <a:endParaRPr lang="en-US" dirty="0" smtClean="0"/>
          </a:p>
          <a:p>
            <a:pPr lvl="1">
              <a:lnSpc>
                <a:spcPct val="100000"/>
              </a:lnSpc>
            </a:pPr>
            <a:r>
              <a:rPr lang="en-US" dirty="0"/>
              <a:t>F</a:t>
            </a:r>
            <a:r>
              <a:rPr lang="en-US" dirty="0" smtClean="0"/>
              <a:t>ail </a:t>
            </a:r>
            <a:r>
              <a:rPr lang="en-US" dirty="0"/>
              <a:t>to do what it should </a:t>
            </a:r>
            <a:r>
              <a:rPr lang="en-US" dirty="0" smtClean="0"/>
              <a:t>do</a:t>
            </a:r>
          </a:p>
          <a:p>
            <a:pPr lvl="1">
              <a:lnSpc>
                <a:spcPct val="100000"/>
              </a:lnSpc>
            </a:pPr>
            <a:r>
              <a:rPr lang="en-US" dirty="0"/>
              <a:t>D</a:t>
            </a:r>
            <a:r>
              <a:rPr lang="en-US" dirty="0" smtClean="0"/>
              <a:t>o </a:t>
            </a:r>
            <a:r>
              <a:rPr lang="en-US" dirty="0"/>
              <a:t>something it </a:t>
            </a:r>
            <a:r>
              <a:rPr lang="en-US" dirty="0" smtClean="0"/>
              <a:t>shouldn’t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5600" y="1173597"/>
            <a:ext cx="1736816" cy="1188603"/>
          </a:xfrm>
          <a:prstGeom prst="roundRect">
            <a:avLst/>
          </a:prstGeom>
          <a:effectLst>
            <a:softEdge rad="31750"/>
          </a:effectLst>
        </p:spPr>
      </p:pic>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48183" y="2743200"/>
            <a:ext cx="1451649" cy="1752600"/>
          </a:xfrm>
          <a:prstGeom prst="rect">
            <a:avLst/>
          </a:prstGeom>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05600" y="4800599"/>
            <a:ext cx="1736816" cy="1529641"/>
          </a:xfrm>
          <a:prstGeom prst="roundRect">
            <a:avLst>
              <a:gd name="adj" fmla="val 9195"/>
            </a:avLst>
          </a:prstGeom>
          <a:effectLst>
            <a:softEdge rad="31750"/>
          </a:effectLst>
        </p:spPr>
      </p:pic>
    </p:spTree>
    <p:extLst>
      <p:ext uri="{BB962C8B-B14F-4D97-AF65-F5344CB8AC3E}">
        <p14:creationId xmlns:p14="http://schemas.microsoft.com/office/powerpoint/2010/main" val="4035549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 (2)</a:t>
            </a:r>
            <a:endParaRPr lang="en-US" dirty="0"/>
          </a:p>
        </p:txBody>
      </p:sp>
      <p:sp>
        <p:nvSpPr>
          <p:cNvPr id="6" name="Content Placeholder 5"/>
          <p:cNvSpPr>
            <a:spLocks noGrp="1"/>
          </p:cNvSpPr>
          <p:nvPr>
            <p:ph idx="1"/>
          </p:nvPr>
        </p:nvSpPr>
        <p:spPr/>
        <p:txBody>
          <a:bodyPr/>
          <a:lstStyle/>
          <a:p>
            <a:pPr>
              <a:lnSpc>
                <a:spcPct val="100000"/>
              </a:lnSpc>
            </a:pPr>
            <a:r>
              <a:rPr lang="en-US" dirty="0" smtClean="0"/>
              <a:t>The human factor</a:t>
            </a:r>
          </a:p>
          <a:p>
            <a:pPr lvl="1">
              <a:lnSpc>
                <a:spcPct val="100000"/>
              </a:lnSpc>
            </a:pPr>
            <a:r>
              <a:rPr lang="en-US" dirty="0"/>
              <a:t>Humans </a:t>
            </a:r>
            <a:r>
              <a:rPr lang="en-US" dirty="0" smtClean="0"/>
              <a:t>make </a:t>
            </a:r>
            <a:r>
              <a:rPr lang="en-US" dirty="0" smtClean="0">
                <a:solidFill>
                  <a:schemeClr val="accent5">
                    <a:lumMod val="20000"/>
                    <a:lumOff val="80000"/>
                  </a:schemeClr>
                </a:solidFill>
              </a:rPr>
              <a:t>mistakes</a:t>
            </a:r>
          </a:p>
          <a:p>
            <a:pPr lvl="1">
              <a:lnSpc>
                <a:spcPct val="100000"/>
              </a:lnSpc>
            </a:pPr>
            <a:r>
              <a:rPr lang="en-US" dirty="0" smtClean="0"/>
              <a:t>Poor </a:t>
            </a:r>
            <a:r>
              <a:rPr lang="en-US" dirty="0" smtClean="0">
                <a:solidFill>
                  <a:schemeClr val="accent5">
                    <a:lumMod val="20000"/>
                    <a:lumOff val="80000"/>
                  </a:schemeClr>
                </a:solidFill>
              </a:rPr>
              <a:t>training</a:t>
            </a:r>
            <a:endParaRPr lang="en-US" dirty="0">
              <a:solidFill>
                <a:schemeClr val="accent5">
                  <a:lumMod val="20000"/>
                  <a:lumOff val="80000"/>
                </a:schemeClr>
              </a:solidFill>
            </a:endParaRPr>
          </a:p>
          <a:p>
            <a:pPr lvl="1">
              <a:lnSpc>
                <a:spcPct val="100000"/>
              </a:lnSpc>
            </a:pPr>
            <a:r>
              <a:rPr lang="en-US" dirty="0" smtClean="0">
                <a:solidFill>
                  <a:schemeClr val="accent5">
                    <a:lumMod val="20000"/>
                    <a:lumOff val="80000"/>
                  </a:schemeClr>
                </a:solidFill>
              </a:rPr>
              <a:t>Time</a:t>
            </a:r>
            <a:r>
              <a:rPr lang="en-US" dirty="0" smtClean="0"/>
              <a:t> </a:t>
            </a:r>
            <a:r>
              <a:rPr lang="en-US" dirty="0"/>
              <a:t>pressure</a:t>
            </a:r>
          </a:p>
          <a:p>
            <a:pPr lvl="1">
              <a:lnSpc>
                <a:spcPct val="100000"/>
              </a:lnSpc>
            </a:pPr>
            <a:r>
              <a:rPr lang="en-US" dirty="0" smtClean="0">
                <a:solidFill>
                  <a:schemeClr val="accent5">
                    <a:lumMod val="20000"/>
                    <a:lumOff val="80000"/>
                  </a:schemeClr>
                </a:solidFill>
              </a:rPr>
              <a:t>Code</a:t>
            </a:r>
            <a:r>
              <a:rPr lang="en-US" dirty="0" smtClean="0"/>
              <a:t> </a:t>
            </a:r>
            <a:r>
              <a:rPr lang="en-US" dirty="0"/>
              <a:t>complexity</a:t>
            </a:r>
          </a:p>
          <a:p>
            <a:pPr lvl="1">
              <a:lnSpc>
                <a:spcPct val="100000"/>
              </a:lnSpc>
            </a:pPr>
            <a:r>
              <a:rPr lang="en-US" dirty="0" smtClean="0"/>
              <a:t>Complexity </a:t>
            </a:r>
            <a:r>
              <a:rPr lang="en-US" dirty="0"/>
              <a:t>of </a:t>
            </a:r>
            <a:r>
              <a:rPr lang="en-US" dirty="0">
                <a:solidFill>
                  <a:schemeClr val="accent5">
                    <a:lumMod val="20000"/>
                    <a:lumOff val="80000"/>
                  </a:schemeClr>
                </a:solidFill>
              </a:rPr>
              <a:t>infrastructure</a:t>
            </a:r>
          </a:p>
          <a:p>
            <a:pPr lvl="1">
              <a:lnSpc>
                <a:spcPct val="100000"/>
              </a:lnSpc>
            </a:pPr>
            <a:r>
              <a:rPr lang="en-US" dirty="0" smtClean="0"/>
              <a:t>Changing </a:t>
            </a:r>
            <a:r>
              <a:rPr lang="en-US" dirty="0" smtClean="0">
                <a:solidFill>
                  <a:schemeClr val="accent5">
                    <a:lumMod val="20000"/>
                    <a:lumOff val="80000"/>
                  </a:schemeClr>
                </a:solidFill>
              </a:rPr>
              <a:t>technologies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7800" y="1066798"/>
            <a:ext cx="2819400" cy="2090115"/>
          </a:xfrm>
          <a:prstGeom prst="roundRect">
            <a:avLst>
              <a:gd name="adj" fmla="val 9983"/>
            </a:avLst>
          </a:prstGeom>
          <a:effectLst>
            <a:softEdge rad="63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638800" y="4038600"/>
            <a:ext cx="2286000" cy="2299175"/>
          </a:xfrm>
          <a:prstGeom prst="roundRect">
            <a:avLst>
              <a:gd name="adj" fmla="val 8334"/>
            </a:avLst>
          </a:prstGeom>
          <a:effectLst>
            <a:softEdge rad="63500"/>
          </a:effectLst>
        </p:spPr>
      </p:pic>
    </p:spTree>
    <p:extLst>
      <p:ext uri="{BB962C8B-B14F-4D97-AF65-F5344CB8AC3E}">
        <p14:creationId xmlns:p14="http://schemas.microsoft.com/office/powerpoint/2010/main" val="3801686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(3)</a:t>
            </a:r>
          </a:p>
        </p:txBody>
      </p:sp>
      <p:sp>
        <p:nvSpPr>
          <p:cNvPr id="6" name="Content Placeholder 5"/>
          <p:cNvSpPr>
            <a:spLocks noGrp="1"/>
          </p:cNvSpPr>
          <p:nvPr>
            <p:ph idx="1"/>
          </p:nvPr>
        </p:nvSpPr>
        <p:spPr/>
        <p:txBody>
          <a:bodyPr/>
          <a:lstStyle/>
          <a:p>
            <a:pPr>
              <a:lnSpc>
                <a:spcPct val="100000"/>
              </a:lnSpc>
            </a:pPr>
            <a:r>
              <a:rPr lang="en-US" dirty="0" smtClean="0"/>
              <a:t>Organizational factors</a:t>
            </a:r>
          </a:p>
          <a:p>
            <a:pPr lvl="1">
              <a:lnSpc>
                <a:spcPct val="100000"/>
              </a:lnSpc>
            </a:pPr>
            <a:r>
              <a:rPr lang="en-US" dirty="0"/>
              <a:t>I</a:t>
            </a:r>
            <a:r>
              <a:rPr lang="en-US" dirty="0" smtClean="0"/>
              <a:t>nefficient </a:t>
            </a:r>
            <a:r>
              <a:rPr lang="en-US" dirty="0" smtClean="0">
                <a:solidFill>
                  <a:schemeClr val="accent5">
                    <a:lumMod val="20000"/>
                    <a:lumOff val="80000"/>
                  </a:schemeClr>
                </a:solidFill>
              </a:rPr>
              <a:t>team</a:t>
            </a:r>
            <a:r>
              <a:rPr lang="en-US" dirty="0" smtClean="0"/>
              <a:t> communication</a:t>
            </a:r>
          </a:p>
          <a:p>
            <a:pPr lvl="1">
              <a:lnSpc>
                <a:spcPct val="100000"/>
              </a:lnSpc>
            </a:pPr>
            <a:r>
              <a:rPr lang="en-US" dirty="0" smtClean="0"/>
              <a:t>Incomplete </a:t>
            </a:r>
            <a:r>
              <a:rPr lang="en-US" dirty="0" smtClean="0">
                <a:solidFill>
                  <a:schemeClr val="accent5">
                    <a:lumMod val="20000"/>
                    <a:lumOff val="80000"/>
                  </a:schemeClr>
                </a:solidFill>
              </a:rPr>
              <a:t>data</a:t>
            </a:r>
            <a:r>
              <a:rPr lang="en-US" dirty="0" smtClean="0"/>
              <a:t> specifications</a:t>
            </a:r>
          </a:p>
          <a:p>
            <a:pPr lvl="1">
              <a:lnSpc>
                <a:spcPct val="100000"/>
              </a:lnSpc>
            </a:pPr>
            <a:r>
              <a:rPr lang="en-US" dirty="0" smtClean="0"/>
              <a:t>Unclearly defined </a:t>
            </a:r>
            <a:r>
              <a:rPr lang="en-US" dirty="0" smtClean="0">
                <a:solidFill>
                  <a:schemeClr val="accent5">
                    <a:lumMod val="20000"/>
                    <a:lumOff val="80000"/>
                  </a:schemeClr>
                </a:solidFill>
              </a:rPr>
              <a:t>requirements</a:t>
            </a:r>
          </a:p>
          <a:p>
            <a:pPr lvl="1">
              <a:lnSpc>
                <a:spcPct val="100000"/>
              </a:lnSpc>
            </a:pPr>
            <a:r>
              <a:rPr lang="en-US" dirty="0" smtClean="0"/>
              <a:t>Incorrect project </a:t>
            </a:r>
            <a:r>
              <a:rPr lang="en-US" dirty="0" smtClean="0">
                <a:solidFill>
                  <a:schemeClr val="accent5">
                    <a:lumMod val="20000"/>
                    <a:lumOff val="80000"/>
                  </a:schemeClr>
                </a:solidFill>
              </a:rPr>
              <a:t>documentation</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19800" y="3810000"/>
            <a:ext cx="2286000" cy="2514600"/>
          </a:xfrm>
          <a:prstGeom prst="rect">
            <a:avLst/>
          </a:prstGeom>
        </p:spPr>
      </p:pic>
    </p:spTree>
    <p:extLst>
      <p:ext uri="{BB962C8B-B14F-4D97-AF65-F5344CB8AC3E}">
        <p14:creationId xmlns:p14="http://schemas.microsoft.com/office/powerpoint/2010/main" val="331949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a:t>
            </a:r>
            <a:r>
              <a:rPr lang="en-US" dirty="0" smtClean="0"/>
              <a:t>(4)</a:t>
            </a:r>
            <a:endParaRPr lang="en-US" dirty="0"/>
          </a:p>
        </p:txBody>
      </p:sp>
      <p:sp>
        <p:nvSpPr>
          <p:cNvPr id="6" name="Content Placeholder 5"/>
          <p:cNvSpPr>
            <a:spLocks noGrp="1"/>
          </p:cNvSpPr>
          <p:nvPr>
            <p:ph idx="1"/>
          </p:nvPr>
        </p:nvSpPr>
        <p:spPr/>
        <p:txBody>
          <a:bodyPr/>
          <a:lstStyle/>
          <a:p>
            <a:pPr>
              <a:lnSpc>
                <a:spcPct val="100000"/>
              </a:lnSpc>
            </a:pPr>
            <a:r>
              <a:rPr lang="en-US" dirty="0" smtClean="0"/>
              <a:t>Environmental conditions</a:t>
            </a:r>
          </a:p>
          <a:p>
            <a:pPr lvl="1">
              <a:lnSpc>
                <a:spcPct val="100000"/>
              </a:lnSpc>
            </a:pPr>
            <a:r>
              <a:rPr lang="pt-BR" dirty="0" smtClean="0"/>
              <a:t>Radiation</a:t>
            </a:r>
            <a:endParaRPr lang="pt-BR" dirty="0"/>
          </a:p>
          <a:p>
            <a:pPr lvl="1">
              <a:lnSpc>
                <a:spcPct val="100000"/>
              </a:lnSpc>
            </a:pPr>
            <a:r>
              <a:rPr lang="pt-BR" dirty="0" smtClean="0"/>
              <a:t>Magnetism</a:t>
            </a:r>
            <a:endParaRPr lang="pt-BR" dirty="0"/>
          </a:p>
          <a:p>
            <a:pPr lvl="1">
              <a:lnSpc>
                <a:spcPct val="100000"/>
              </a:lnSpc>
            </a:pPr>
            <a:r>
              <a:rPr lang="pt-BR" dirty="0" smtClean="0"/>
              <a:t>Electronic </a:t>
            </a:r>
            <a:r>
              <a:rPr lang="pt-BR" dirty="0"/>
              <a:t>fields</a:t>
            </a:r>
          </a:p>
          <a:p>
            <a:pPr lvl="1">
              <a:lnSpc>
                <a:spcPct val="100000"/>
              </a:lnSpc>
            </a:pPr>
            <a:r>
              <a:rPr lang="pt-BR" dirty="0" smtClean="0"/>
              <a:t>Pollution</a:t>
            </a:r>
            <a:endParaRPr lang="pt-BR" dirty="0"/>
          </a:p>
          <a:p>
            <a:pPr lvl="1">
              <a:lnSpc>
                <a:spcPct val="100000"/>
              </a:lnSpc>
            </a:pPr>
            <a:r>
              <a:rPr lang="pt-BR" dirty="0" smtClean="0"/>
              <a:t>Etc.</a:t>
            </a:r>
            <a:endParaRPr lang="pt-BR"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2" name="Right Brace 1"/>
          <p:cNvSpPr/>
          <p:nvPr/>
        </p:nvSpPr>
        <p:spPr>
          <a:xfrm>
            <a:off x="3733800" y="1828800"/>
            <a:ext cx="609600" cy="3124200"/>
          </a:xfrm>
          <a:prstGeom prst="rightBrace">
            <a:avLst>
              <a:gd name="adj1" fmla="val 52083"/>
              <a:gd name="adj2" fmla="val 50000"/>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CFF66"/>
              </a:solidFill>
            </a:endParaRPr>
          </a:p>
        </p:txBody>
      </p:sp>
      <p:sp>
        <p:nvSpPr>
          <p:cNvPr id="3" name="TextBox 2"/>
          <p:cNvSpPr txBox="1"/>
          <p:nvPr/>
        </p:nvSpPr>
        <p:spPr>
          <a:xfrm>
            <a:off x="4648200" y="2960013"/>
            <a:ext cx="3429000"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These can </a:t>
            </a:r>
            <a:r>
              <a:rPr lang="en-US" b="1" dirty="0">
                <a:effectLst>
                  <a:outerShdw blurRad="38100" dist="38100" dir="2700000" algn="tl">
                    <a:srgbClr val="000000">
                      <a:alpha val="43137"/>
                    </a:srgbClr>
                  </a:outerShdw>
                </a:effectLst>
              </a:rPr>
              <a:t>change the hardware conditions</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29300" y="1066800"/>
            <a:ext cx="2286000" cy="1797539"/>
          </a:xfrm>
          <a:prstGeom prst="roundRect">
            <a:avLst>
              <a:gd name="adj" fmla="val 13134"/>
            </a:avLst>
          </a:prstGeom>
          <a:effectLst>
            <a:softEdge rad="127000"/>
          </a:effectLst>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20802" y="4181475"/>
            <a:ext cx="3332598" cy="2216150"/>
          </a:xfrm>
          <a:prstGeom prst="roundRect">
            <a:avLst>
              <a:gd name="adj" fmla="val 10363"/>
            </a:avLst>
          </a:prstGeom>
          <a:effectLst>
            <a:softEdge rad="127000"/>
          </a:effectLst>
        </p:spPr>
      </p:pic>
    </p:spTree>
    <p:extLst>
      <p:ext uri="{BB962C8B-B14F-4D97-AF65-F5344CB8AC3E}">
        <p14:creationId xmlns:p14="http://schemas.microsoft.com/office/powerpoint/2010/main" val="2390577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924800" cy="685800"/>
          </a:xfrm>
        </p:spPr>
        <p:txBody>
          <a:bodyPr/>
          <a:lstStyle/>
          <a:p>
            <a:r>
              <a:rPr lang="en-US" dirty="0"/>
              <a:t>What is Quality Assurance</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5500" y="3019425"/>
            <a:ext cx="4953000" cy="3076575"/>
          </a:xfrm>
          <a:prstGeom prst="roundRect">
            <a:avLst>
              <a:gd name="adj" fmla="val 23272"/>
            </a:avLst>
          </a:prstGeom>
          <a:effectLst>
            <a:softEdge rad="127000"/>
          </a:effectLst>
        </p:spPr>
      </p:pic>
    </p:spTree>
    <p:extLst>
      <p:ext uri="{BB962C8B-B14F-4D97-AF65-F5344CB8AC3E}">
        <p14:creationId xmlns:p14="http://schemas.microsoft.com/office/powerpoint/2010/main" val="2770490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90600"/>
          </a:xfrm>
        </p:spPr>
        <p:txBody>
          <a:bodyPr/>
          <a:lstStyle/>
          <a:p>
            <a:r>
              <a:rPr lang="en-US" dirty="0"/>
              <a:t>What Is Software Quality Assurance?</a:t>
            </a:r>
          </a:p>
        </p:txBody>
      </p:sp>
      <p:sp>
        <p:nvSpPr>
          <p:cNvPr id="3" name="Content Placeholder 2"/>
          <p:cNvSpPr>
            <a:spLocks noGrp="1"/>
          </p:cNvSpPr>
          <p:nvPr>
            <p:ph idx="1"/>
          </p:nvPr>
        </p:nvSpPr>
        <p:spPr>
          <a:xfrm>
            <a:off x="228600" y="1295400"/>
            <a:ext cx="8686800" cy="1066800"/>
          </a:xfrm>
        </p:spPr>
        <p:txBody>
          <a:bodyPr/>
          <a:lstStyle/>
          <a:p>
            <a:r>
              <a:rPr lang="en-US" dirty="0">
                <a:solidFill>
                  <a:schemeClr val="accent5">
                    <a:lumMod val="20000"/>
                    <a:lumOff val="80000"/>
                  </a:schemeClr>
                </a:solidFill>
              </a:rPr>
              <a:t>IEEE</a:t>
            </a:r>
            <a:r>
              <a:rPr lang="en-US" dirty="0"/>
              <a:t> Definition of  "Software Quality </a:t>
            </a:r>
            <a:r>
              <a:rPr lang="en-US" dirty="0" smtClean="0"/>
              <a:t>Assurance“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6" name="Rectangle 3"/>
          <p:cNvSpPr txBox="1">
            <a:spLocks noChangeArrowheads="1"/>
          </p:cNvSpPr>
          <p:nvPr/>
        </p:nvSpPr>
        <p:spPr>
          <a:xfrm>
            <a:off x="609600" y="2461260"/>
            <a:ext cx="8001000" cy="39395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buClr>
                <a:srgbClr val="46A6BD">
                  <a:lumMod val="40000"/>
                  <a:lumOff val="60000"/>
                </a:srgbClr>
              </a:buClr>
            </a:pPr>
            <a:r>
              <a:rPr lang="en-US" sz="3000" noProof="1">
                <a:solidFill>
                  <a:srgbClr val="CCFF66">
                    <a:lumMod val="20000"/>
                    <a:lumOff val="80000"/>
                  </a:srgbClr>
                </a:solidFill>
                <a:cs typeface="Consolas" pitchFamily="49" charset="0"/>
              </a:rPr>
              <a:t>A </a:t>
            </a:r>
            <a:r>
              <a:rPr lang="en-US" sz="3000" noProof="1">
                <a:solidFill>
                  <a:schemeClr val="accent5">
                    <a:lumMod val="20000"/>
                    <a:lumOff val="80000"/>
                  </a:schemeClr>
                </a:solidFill>
                <a:cs typeface="Consolas" pitchFamily="49" charset="0"/>
              </a:rPr>
              <a:t>planned and systematic pattern </a:t>
            </a:r>
            <a:r>
              <a:rPr lang="en-US" sz="3000" noProof="1">
                <a:solidFill>
                  <a:srgbClr val="CCFF66">
                    <a:lumMod val="20000"/>
                    <a:lumOff val="80000"/>
                  </a:srgbClr>
                </a:solidFill>
                <a:cs typeface="Consolas" pitchFamily="49" charset="0"/>
              </a:rPr>
              <a:t>of all actions necessary to provide adequate confidence that an item or product conforms to established technical requirements</a:t>
            </a:r>
            <a:endParaRPr lang="en-US" sz="3000" noProof="1" smtClean="0">
              <a:solidFill>
                <a:srgbClr val="46A6BD">
                  <a:lumMod val="20000"/>
                  <a:lumOff val="80000"/>
                </a:srgbClr>
              </a:solidFill>
              <a:cs typeface="Consolas" pitchFamily="49" charset="0"/>
            </a:endParaRPr>
          </a:p>
          <a:p>
            <a:pPr>
              <a:lnSpc>
                <a:spcPct val="100000"/>
              </a:lnSpc>
              <a:buClr>
                <a:srgbClr val="46A6BD">
                  <a:lumMod val="40000"/>
                  <a:lumOff val="60000"/>
                </a:srgbClr>
              </a:buClr>
            </a:pPr>
            <a:r>
              <a:rPr lang="en-US" sz="3000" noProof="1">
                <a:solidFill>
                  <a:srgbClr val="CCFF66">
                    <a:lumMod val="20000"/>
                    <a:lumOff val="80000"/>
                  </a:srgbClr>
                </a:solidFill>
                <a:cs typeface="Consolas" pitchFamily="49" charset="0"/>
              </a:rPr>
              <a:t>A </a:t>
            </a:r>
            <a:r>
              <a:rPr lang="en-US" sz="3000" noProof="1">
                <a:solidFill>
                  <a:schemeClr val="accent5">
                    <a:lumMod val="20000"/>
                    <a:lumOff val="80000"/>
                  </a:schemeClr>
                </a:solidFill>
                <a:cs typeface="Consolas" pitchFamily="49" charset="0"/>
              </a:rPr>
              <a:t>set of activities </a:t>
            </a:r>
            <a:r>
              <a:rPr lang="en-US" sz="3000" noProof="1">
                <a:solidFill>
                  <a:srgbClr val="CCFF66">
                    <a:lumMod val="20000"/>
                    <a:lumOff val="80000"/>
                  </a:srgbClr>
                </a:solidFill>
                <a:cs typeface="Consolas" pitchFamily="49" charset="0"/>
              </a:rPr>
              <a:t>designed to evaluate the process by which the products are developed or manufactured.  Contrast with quality </a:t>
            </a:r>
            <a:r>
              <a:rPr lang="en-US" sz="3000" noProof="1" smtClean="0">
                <a:solidFill>
                  <a:srgbClr val="CCFF66">
                    <a:lumMod val="20000"/>
                    <a:lumOff val="80000"/>
                  </a:srgbClr>
                </a:solidFill>
                <a:cs typeface="Consolas" pitchFamily="49" charset="0"/>
              </a:rPr>
              <a:t>control</a:t>
            </a:r>
            <a:endParaRPr lang="en-US" sz="3000" noProof="1">
              <a:solidFill>
                <a:srgbClr val="CCFF66">
                  <a:lumMod val="20000"/>
                  <a:lumOff val="80000"/>
                </a:srgbClr>
              </a:solidFill>
              <a:cs typeface="Consolas" pitchFamily="49" charset="0"/>
            </a:endParaRPr>
          </a:p>
        </p:txBody>
      </p:sp>
    </p:spTree>
    <p:extLst>
      <p:ext uri="{BB962C8B-B14F-4D97-AF65-F5344CB8AC3E}">
        <p14:creationId xmlns:p14="http://schemas.microsoft.com/office/powerpoint/2010/main" val="4023244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219200"/>
            <a:ext cx="8686800" cy="5486400"/>
          </a:xfrm>
        </p:spPr>
        <p:txBody>
          <a:bodyPr/>
          <a:lstStyle/>
          <a:p>
            <a:pPr>
              <a:lnSpc>
                <a:spcPct val="100000"/>
              </a:lnSpc>
            </a:pPr>
            <a:r>
              <a:rPr lang="en-US" dirty="0" smtClean="0"/>
              <a:t>Software </a:t>
            </a:r>
            <a:r>
              <a:rPr lang="en-US" dirty="0"/>
              <a:t>quality assurance is a </a:t>
            </a:r>
            <a:r>
              <a:rPr lang="en-US" dirty="0">
                <a:solidFill>
                  <a:schemeClr val="accent5">
                    <a:lumMod val="20000"/>
                    <a:lumOff val="80000"/>
                  </a:schemeClr>
                </a:solidFill>
              </a:rPr>
              <a:t>planned and systematic </a:t>
            </a:r>
            <a:r>
              <a:rPr lang="en-US" dirty="0" smtClean="0">
                <a:solidFill>
                  <a:schemeClr val="accent5">
                    <a:lumMod val="20000"/>
                    <a:lumOff val="80000"/>
                  </a:schemeClr>
                </a:solidFill>
              </a:rPr>
              <a:t>program </a:t>
            </a:r>
            <a:r>
              <a:rPr lang="en-US" dirty="0">
                <a:solidFill>
                  <a:schemeClr val="accent5">
                    <a:lumMod val="20000"/>
                    <a:lumOff val="80000"/>
                  </a:schemeClr>
                </a:solidFill>
              </a:rPr>
              <a:t>of </a:t>
            </a:r>
            <a:r>
              <a:rPr lang="en-US" dirty="0" smtClean="0">
                <a:solidFill>
                  <a:schemeClr val="accent5">
                    <a:lumMod val="20000"/>
                    <a:lumOff val="80000"/>
                  </a:schemeClr>
                </a:solidFill>
              </a:rPr>
              <a:t>activities</a:t>
            </a:r>
          </a:p>
          <a:p>
            <a:pPr lvl="1">
              <a:lnSpc>
                <a:spcPct val="100000"/>
              </a:lnSpc>
            </a:pPr>
            <a:r>
              <a:rPr lang="en-US" dirty="0" smtClean="0"/>
              <a:t>Designed </a:t>
            </a:r>
            <a:r>
              <a:rPr lang="en-US" dirty="0"/>
              <a:t>to ensure that a system has the </a:t>
            </a:r>
            <a:r>
              <a:rPr lang="en-US" dirty="0">
                <a:solidFill>
                  <a:schemeClr val="accent5">
                    <a:lumMod val="20000"/>
                    <a:lumOff val="80000"/>
                  </a:schemeClr>
                </a:solidFill>
              </a:rPr>
              <a:t>desired </a:t>
            </a:r>
            <a:r>
              <a:rPr lang="en-US" dirty="0" smtClean="0">
                <a:solidFill>
                  <a:schemeClr val="accent5">
                    <a:lumMod val="20000"/>
                    <a:lumOff val="80000"/>
                  </a:schemeClr>
                </a:solidFill>
              </a:rPr>
              <a:t>characteristics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8" name="Title 1"/>
          <p:cNvSpPr>
            <a:spLocks noGrp="1"/>
          </p:cNvSpPr>
          <p:nvPr>
            <p:ph type="title"/>
          </p:nvPr>
        </p:nvSpPr>
        <p:spPr>
          <a:xfrm>
            <a:off x="990600" y="152400"/>
            <a:ext cx="7924800" cy="1143000"/>
          </a:xfrm>
        </p:spPr>
        <p:txBody>
          <a:bodyPr/>
          <a:lstStyle/>
          <a:p>
            <a:r>
              <a:rPr lang="en-US" dirty="0"/>
              <a:t>What Is Software Quality Assurance</a:t>
            </a:r>
            <a:r>
              <a:rPr lang="en-US" dirty="0" smtClean="0"/>
              <a:t>? (2)</a:t>
            </a:r>
            <a:endParaRPr lang="bg-BG" dirty="0"/>
          </a:p>
        </p:txBody>
      </p:sp>
      <p:sp>
        <p:nvSpPr>
          <p:cNvPr id="10" name="TextBox 9"/>
          <p:cNvSpPr txBox="1"/>
          <p:nvPr/>
        </p:nvSpPr>
        <p:spPr>
          <a:xfrm>
            <a:off x="5486400" y="6305550"/>
            <a:ext cx="3657600" cy="307777"/>
          </a:xfrm>
          <a:prstGeom prst="rect">
            <a:avLst/>
          </a:prstGeom>
          <a:noFill/>
        </p:spPr>
        <p:txBody>
          <a:bodyPr wrap="square" rtlCol="0">
            <a:spAutoFit/>
          </a:bodyPr>
          <a:lstStyle/>
          <a:p>
            <a:r>
              <a:rPr lang="en-US" sz="1400" dirty="0" smtClean="0">
                <a:hlinkClick r:id="rId2"/>
              </a:rPr>
              <a:t>Source: </a:t>
            </a:r>
            <a:r>
              <a:rPr lang="en-US" sz="1400" dirty="0">
                <a:hlinkClick r:id="rId3"/>
              </a:rPr>
              <a:t>http://www.askaboutvalidation.com</a:t>
            </a:r>
            <a:r>
              <a:rPr lang="en-US" sz="1400" dirty="0" smtClean="0">
                <a:hlinkClick r:id="rId4"/>
              </a:rPr>
              <a:t>/</a:t>
            </a:r>
            <a:endParaRPr lang="bg-BG" sz="1400" dirty="0"/>
          </a:p>
        </p:txBody>
      </p:sp>
      <p:pic>
        <p:nvPicPr>
          <p:cNvPr id="6149"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419600" y="3314700"/>
            <a:ext cx="3810000" cy="2857500"/>
          </a:xfrm>
          <a:prstGeom prst="roundRect">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584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a:t>
            </a:r>
            <a:r>
              <a:rPr lang="en-US" dirty="0"/>
              <a:t>of </a:t>
            </a:r>
            <a:r>
              <a:rPr lang="en-US" dirty="0" smtClean="0"/>
              <a:t>SQA</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What is the role of SQA in the software development process?</a:t>
            </a:r>
          </a:p>
          <a:p>
            <a:pPr lvl="1">
              <a:lnSpc>
                <a:spcPct val="100000"/>
              </a:lnSpc>
            </a:pPr>
            <a:r>
              <a:rPr lang="en-US" dirty="0" smtClean="0">
                <a:solidFill>
                  <a:schemeClr val="accent5">
                    <a:lumMod val="20000"/>
                    <a:lumOff val="80000"/>
                  </a:schemeClr>
                </a:solidFill>
              </a:rPr>
              <a:t>Monitoring</a:t>
            </a:r>
            <a:r>
              <a:rPr lang="en-US" dirty="0" smtClean="0"/>
              <a:t> </a:t>
            </a:r>
            <a:r>
              <a:rPr lang="en-US" dirty="0"/>
              <a:t>the software engineering processes</a:t>
            </a:r>
            <a:endParaRPr lang="en-US" dirty="0" smtClean="0"/>
          </a:p>
          <a:p>
            <a:pPr lvl="1">
              <a:lnSpc>
                <a:spcPct val="100000"/>
              </a:lnSpc>
            </a:pPr>
            <a:r>
              <a:rPr lang="en-US" dirty="0" smtClean="0"/>
              <a:t>Reducing the </a:t>
            </a:r>
            <a:r>
              <a:rPr lang="en-US" dirty="0" smtClean="0">
                <a:solidFill>
                  <a:schemeClr val="accent5">
                    <a:lumMod val="20000"/>
                    <a:lumOff val="80000"/>
                  </a:schemeClr>
                </a:solidFill>
              </a:rPr>
              <a:t>risk</a:t>
            </a:r>
            <a:r>
              <a:rPr lang="en-US" dirty="0" smtClean="0"/>
              <a:t> of problems</a:t>
            </a:r>
          </a:p>
          <a:p>
            <a:pPr lvl="1">
              <a:lnSpc>
                <a:spcPct val="100000"/>
              </a:lnSpc>
            </a:pPr>
            <a:r>
              <a:rPr lang="en-US" dirty="0" smtClean="0"/>
              <a:t>Ensuring the </a:t>
            </a:r>
            <a:r>
              <a:rPr lang="en-US" dirty="0">
                <a:solidFill>
                  <a:schemeClr val="accent5">
                    <a:lumMod val="20000"/>
                    <a:lumOff val="80000"/>
                  </a:schemeClr>
                </a:solidFill>
              </a:rPr>
              <a:t>quality</a:t>
            </a:r>
            <a:r>
              <a:rPr lang="en-US" dirty="0"/>
              <a:t> of the </a:t>
            </a:r>
            <a:r>
              <a:rPr lang="en-US" dirty="0" smtClean="0"/>
              <a:t>software</a:t>
            </a:r>
          </a:p>
          <a:p>
            <a:pPr lvl="1">
              <a:lnSpc>
                <a:spcPct val="100000"/>
              </a:lnSpc>
            </a:pPr>
            <a:r>
              <a:rPr lang="en-US" dirty="0"/>
              <a:t>Providing information for </a:t>
            </a:r>
            <a:r>
              <a:rPr lang="en-US" dirty="0" smtClean="0">
                <a:solidFill>
                  <a:schemeClr val="accent5">
                    <a:lumMod val="20000"/>
                    <a:lumOff val="80000"/>
                  </a:schemeClr>
                </a:solidFill>
              </a:rPr>
              <a:t>decision-making</a:t>
            </a:r>
          </a:p>
          <a:p>
            <a:pPr lvl="1">
              <a:lnSpc>
                <a:spcPct val="100000"/>
              </a:lnSpc>
            </a:pPr>
            <a:r>
              <a:rPr lang="en-US" dirty="0" smtClean="0"/>
              <a:t>Help meeting </a:t>
            </a:r>
            <a:r>
              <a:rPr lang="en-US" dirty="0" smtClean="0">
                <a:solidFill>
                  <a:schemeClr val="accent5">
                    <a:lumMod val="20000"/>
                    <a:lumOff val="80000"/>
                  </a:schemeClr>
                </a:solidFill>
              </a:rPr>
              <a:t>standards</a:t>
            </a:r>
            <a:r>
              <a:rPr lang="en-US" dirty="0" smtClean="0"/>
              <a:t>:</a:t>
            </a:r>
          </a:p>
          <a:p>
            <a:pPr lvl="2">
              <a:lnSpc>
                <a:spcPct val="100000"/>
              </a:lnSpc>
            </a:pPr>
            <a:r>
              <a:rPr lang="en-US" dirty="0"/>
              <a:t>C</a:t>
            </a:r>
            <a:r>
              <a:rPr lang="en-US" dirty="0" smtClean="0"/>
              <a:t>ontractual </a:t>
            </a:r>
            <a:r>
              <a:rPr lang="en-US" dirty="0"/>
              <a:t>or legal requirements</a:t>
            </a:r>
            <a:endParaRPr lang="en-US" dirty="0" smtClean="0"/>
          </a:p>
          <a:p>
            <a:pPr lvl="2">
              <a:lnSpc>
                <a:spcPct val="100000"/>
              </a:lnSpc>
            </a:pPr>
            <a:r>
              <a:rPr lang="en-US" dirty="0"/>
              <a:t>I</a:t>
            </a:r>
            <a:r>
              <a:rPr lang="en-US" dirty="0" smtClean="0"/>
              <a:t>ndustry-specific standards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58000" y="4800600"/>
            <a:ext cx="1828800" cy="1706879"/>
          </a:xfrm>
          <a:prstGeom prst="rect">
            <a:avLst/>
          </a:prstGeom>
        </p:spPr>
      </p:pic>
    </p:spTree>
    <p:extLst>
      <p:ext uri="{BB962C8B-B14F-4D97-AF65-F5344CB8AC3E}">
        <p14:creationId xmlns:p14="http://schemas.microsoft.com/office/powerpoint/2010/main" val="3876708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81000" y="990600"/>
            <a:ext cx="8458200" cy="5547360"/>
            <a:chOff x="381000" y="1158240"/>
            <a:chExt cx="8458200" cy="5547360"/>
          </a:xfrm>
        </p:grpSpPr>
        <p:sp>
          <p:nvSpPr>
            <p:cNvPr id="8" name="Oval 7"/>
            <p:cNvSpPr/>
            <p:nvPr/>
          </p:nvSpPr>
          <p:spPr>
            <a:xfrm>
              <a:off x="381000" y="1158240"/>
              <a:ext cx="8458200" cy="5547360"/>
            </a:xfrm>
            <a:prstGeom prst="ellipse">
              <a:avLst/>
            </a:prstGeom>
            <a:solidFill>
              <a:srgbClr val="11DF9F"/>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F66"/>
                </a:solidFill>
              </a:endParaRPr>
            </a:p>
          </p:txBody>
        </p:sp>
        <p:sp>
          <p:nvSpPr>
            <p:cNvPr id="10" name="TextBox 9"/>
            <p:cNvSpPr txBox="1"/>
            <p:nvPr/>
          </p:nvSpPr>
          <p:spPr>
            <a:xfrm>
              <a:off x="533400" y="3419177"/>
              <a:ext cx="1752600" cy="1015663"/>
            </a:xfrm>
            <a:prstGeom prst="rect">
              <a:avLst/>
            </a:prstGeom>
            <a:noFill/>
          </p:spPr>
          <p:txBody>
            <a:bodyPr wrap="square" rtlCol="0">
              <a:spAutoFit/>
            </a:bodyPr>
            <a:lstStyle/>
            <a:p>
              <a:pPr algn="ctr"/>
              <a:r>
                <a:rPr lang="en-US" sz="2000" b="1" dirty="0" smtClean="0">
                  <a:solidFill>
                    <a:prstClr val="black"/>
                  </a:solidFill>
                </a:rPr>
                <a:t>Software </a:t>
              </a:r>
              <a:br>
                <a:rPr lang="en-US" sz="2000" b="1" dirty="0" smtClean="0">
                  <a:solidFill>
                    <a:prstClr val="black"/>
                  </a:solidFill>
                </a:rPr>
              </a:br>
              <a:r>
                <a:rPr lang="en-US" sz="2000" b="1" dirty="0" smtClean="0">
                  <a:solidFill>
                    <a:prstClr val="black"/>
                  </a:solidFill>
                </a:rPr>
                <a:t>Quality Assurance</a:t>
              </a:r>
              <a:endParaRPr lang="en-US" sz="2000" b="1" dirty="0">
                <a:solidFill>
                  <a:prstClr val="black"/>
                </a:solidFill>
              </a:endParaRPr>
            </a:p>
          </p:txBody>
        </p:sp>
      </p:grpSp>
      <p:grpSp>
        <p:nvGrpSpPr>
          <p:cNvPr id="12" name="Group 11"/>
          <p:cNvGrpSpPr/>
          <p:nvPr/>
        </p:nvGrpSpPr>
        <p:grpSpPr>
          <a:xfrm>
            <a:off x="1295400" y="4251960"/>
            <a:ext cx="3200400" cy="1905000"/>
            <a:chOff x="1295400" y="4419600"/>
            <a:chExt cx="3200400" cy="1905000"/>
          </a:xfrm>
        </p:grpSpPr>
        <p:sp>
          <p:nvSpPr>
            <p:cNvPr id="7" name="Oval 6"/>
            <p:cNvSpPr/>
            <p:nvPr/>
          </p:nvSpPr>
          <p:spPr>
            <a:xfrm>
              <a:off x="1409700" y="4419600"/>
              <a:ext cx="3086100" cy="19050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prstClr val="black"/>
                </a:solidFill>
              </a:endParaRPr>
            </a:p>
          </p:txBody>
        </p:sp>
        <p:sp>
          <p:nvSpPr>
            <p:cNvPr id="9" name="TextBox 8"/>
            <p:cNvSpPr txBox="1"/>
            <p:nvPr/>
          </p:nvSpPr>
          <p:spPr>
            <a:xfrm>
              <a:off x="1295400" y="5044440"/>
              <a:ext cx="1752600" cy="707886"/>
            </a:xfrm>
            <a:prstGeom prst="rect">
              <a:avLst/>
            </a:prstGeom>
            <a:noFill/>
          </p:spPr>
          <p:txBody>
            <a:bodyPr wrap="square" rtlCol="0">
              <a:spAutoFit/>
            </a:bodyPr>
            <a:lstStyle/>
            <a:p>
              <a:pPr algn="ctr"/>
              <a:r>
                <a:rPr lang="en-US" sz="2000" b="1" dirty="0" smtClean="0">
                  <a:solidFill>
                    <a:prstClr val="black"/>
                  </a:solidFill>
                </a:rPr>
                <a:t>Software </a:t>
              </a:r>
              <a:br>
                <a:rPr lang="en-US" sz="2000" b="1" dirty="0" smtClean="0">
                  <a:solidFill>
                    <a:prstClr val="black"/>
                  </a:solidFill>
                </a:rPr>
              </a:br>
              <a:r>
                <a:rPr lang="en-US" sz="2000" b="1" dirty="0" smtClean="0">
                  <a:solidFill>
                    <a:prstClr val="black"/>
                  </a:solidFill>
                </a:rPr>
                <a:t>Testing</a:t>
              </a:r>
              <a:endParaRPr lang="en-US" sz="2000" b="1" dirty="0">
                <a:solidFill>
                  <a:prstClr val="black"/>
                </a:solidFill>
              </a:endParaRPr>
            </a:p>
          </p:txBody>
        </p:sp>
      </p:grpSp>
      <p:graphicFrame>
        <p:nvGraphicFramePr>
          <p:cNvPr id="6" name="Content Placeholder 5"/>
          <p:cNvGraphicFramePr>
            <a:graphicFrameLocks noGrp="1"/>
          </p:cNvGraphicFramePr>
          <p:nvPr>
            <p:ph idx="1"/>
            <p:extLst/>
          </p:nvPr>
        </p:nvGraphicFramePr>
        <p:xfrm>
          <a:off x="1181100" y="1432560"/>
          <a:ext cx="67818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1828800" y="76200"/>
            <a:ext cx="7086600" cy="914400"/>
          </a:xfrm>
        </p:spPr>
        <p:txBody>
          <a:bodyPr/>
          <a:lstStyle/>
          <a:p>
            <a:r>
              <a:rPr lang="en-US" dirty="0" smtClean="0"/>
              <a:t>QA vs. Testing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11" name="TextBox 10"/>
          <p:cNvSpPr txBox="1"/>
          <p:nvPr/>
        </p:nvSpPr>
        <p:spPr>
          <a:xfrm>
            <a:off x="3276600" y="3079700"/>
            <a:ext cx="2590800" cy="1384995"/>
          </a:xfrm>
          <a:prstGeom prst="rect">
            <a:avLst/>
          </a:prstGeom>
          <a:noFill/>
        </p:spPr>
        <p:txBody>
          <a:bodyPr wrap="square" rtlCol="0">
            <a:spAutoFit/>
          </a:bodyPr>
          <a:lstStyle/>
          <a:p>
            <a:pPr algn="ctr"/>
            <a: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Software</a:t>
            </a:r>
            <a:b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Development</a:t>
            </a:r>
            <a:b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Lifecycle</a:t>
            </a:r>
          </a:p>
        </p:txBody>
      </p:sp>
    </p:spTree>
    <p:extLst>
      <p:ext uri="{BB962C8B-B14F-4D97-AF65-F5344CB8AC3E}">
        <p14:creationId xmlns:p14="http://schemas.microsoft.com/office/powerpoint/2010/main" val="4079233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304800" y="838200"/>
            <a:ext cx="8686800" cy="5638800"/>
          </a:xfrm>
        </p:spPr>
        <p:txBody>
          <a:bodyPr/>
          <a:lstStyle/>
          <a:p>
            <a:r>
              <a:rPr lang="en-US" dirty="0"/>
              <a:t>What Is Software Quality</a:t>
            </a:r>
            <a:r>
              <a:rPr lang="en-US" dirty="0" smtClean="0"/>
              <a:t>?</a:t>
            </a:r>
          </a:p>
          <a:p>
            <a:r>
              <a:rPr lang="en-US" dirty="0"/>
              <a:t>Causes of Software Defects</a:t>
            </a:r>
          </a:p>
          <a:p>
            <a:r>
              <a:rPr lang="en-US" dirty="0"/>
              <a:t>What is Quality Assurance</a:t>
            </a:r>
            <a:r>
              <a:rPr lang="en-US" dirty="0" smtClean="0"/>
              <a:t>?</a:t>
            </a:r>
          </a:p>
          <a:p>
            <a:r>
              <a:rPr lang="en-US" dirty="0"/>
              <a:t>Improving the Software Quality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122" name="Picture 2" descr="C:\PROJECTS\QA-Academy\LOCAL_FILES\Oleg_IMAGES_Archive\FREQUENTLY USED\CONTENT Slide\Transparent.gif"/>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629400" y="2971800"/>
            <a:ext cx="1913864" cy="3276600"/>
          </a:xfrm>
          <a:prstGeom prst="rect">
            <a:avLst/>
          </a:prstGeom>
          <a:noFill/>
          <a:effectLst>
            <a:glow rad="63500">
              <a:schemeClr val="accent5">
                <a:satMod val="175000"/>
                <a:alpha val="40000"/>
              </a:schemeClr>
            </a:glow>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213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924800" cy="1447801"/>
          </a:xfrm>
        </p:spPr>
        <p:txBody>
          <a:bodyPr/>
          <a:lstStyle/>
          <a:p>
            <a:r>
              <a:rPr lang="en-US" dirty="0" smtClean="0"/>
              <a:t>Improving the Software Quality</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143125" y="3200400"/>
            <a:ext cx="4857750" cy="2743200"/>
          </a:xfrm>
          <a:prstGeom prst="roundRect">
            <a:avLst>
              <a:gd name="adj" fmla="val 7813"/>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8208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7086600" cy="914400"/>
          </a:xfrm>
        </p:spPr>
        <p:txBody>
          <a:bodyPr/>
          <a:lstStyle/>
          <a:p>
            <a:r>
              <a:rPr lang="en-US" dirty="0"/>
              <a:t>Techniques for Improving Software Quality</a:t>
            </a:r>
            <a:endParaRPr lang="bg-BG" dirty="0"/>
          </a:p>
        </p:txBody>
      </p:sp>
      <p:sp>
        <p:nvSpPr>
          <p:cNvPr id="3" name="Content Placeholder 2"/>
          <p:cNvSpPr>
            <a:spLocks noGrp="1"/>
          </p:cNvSpPr>
          <p:nvPr>
            <p:ph idx="1"/>
          </p:nvPr>
        </p:nvSpPr>
        <p:spPr>
          <a:xfrm>
            <a:off x="228600" y="1371600"/>
            <a:ext cx="8686800" cy="5029200"/>
          </a:xfrm>
        </p:spPr>
        <p:txBody>
          <a:bodyPr/>
          <a:lstStyle/>
          <a:p>
            <a:pPr>
              <a:lnSpc>
                <a:spcPct val="100000"/>
              </a:lnSpc>
            </a:pPr>
            <a:r>
              <a:rPr lang="en-US" dirty="0"/>
              <a:t>Software-quality </a:t>
            </a:r>
            <a:r>
              <a:rPr lang="en-US" dirty="0" smtClean="0">
                <a:solidFill>
                  <a:schemeClr val="accent5">
                    <a:lumMod val="20000"/>
                    <a:lumOff val="80000"/>
                  </a:schemeClr>
                </a:solidFill>
              </a:rPr>
              <a:t>objectives</a:t>
            </a:r>
          </a:p>
          <a:p>
            <a:pPr>
              <a:lnSpc>
                <a:spcPct val="100000"/>
              </a:lnSpc>
            </a:pPr>
            <a:r>
              <a:rPr lang="en-US" dirty="0"/>
              <a:t>Explicit quality-assurance </a:t>
            </a:r>
            <a:r>
              <a:rPr lang="en-US" dirty="0" smtClean="0">
                <a:solidFill>
                  <a:schemeClr val="accent5">
                    <a:lumMod val="20000"/>
                    <a:lumOff val="80000"/>
                  </a:schemeClr>
                </a:solidFill>
              </a:rPr>
              <a:t>activity</a:t>
            </a:r>
          </a:p>
          <a:p>
            <a:pPr>
              <a:lnSpc>
                <a:spcPct val="100000"/>
              </a:lnSpc>
            </a:pPr>
            <a:r>
              <a:rPr lang="en-US" dirty="0"/>
              <a:t>Testing </a:t>
            </a:r>
            <a:r>
              <a:rPr lang="en-US" dirty="0" smtClean="0">
                <a:solidFill>
                  <a:schemeClr val="accent5">
                    <a:lumMod val="20000"/>
                    <a:lumOff val="80000"/>
                  </a:schemeClr>
                </a:solidFill>
              </a:rPr>
              <a:t>strategy</a:t>
            </a:r>
          </a:p>
          <a:p>
            <a:pPr>
              <a:lnSpc>
                <a:spcPct val="100000"/>
              </a:lnSpc>
            </a:pPr>
            <a:r>
              <a:rPr lang="en-US" dirty="0"/>
              <a:t>Software-engineering </a:t>
            </a:r>
            <a:r>
              <a:rPr lang="en-US" dirty="0" smtClean="0">
                <a:solidFill>
                  <a:schemeClr val="accent5">
                    <a:lumMod val="20000"/>
                    <a:lumOff val="80000"/>
                  </a:schemeClr>
                </a:solidFill>
              </a:rPr>
              <a:t>guidelines</a:t>
            </a:r>
          </a:p>
          <a:p>
            <a:pPr>
              <a:lnSpc>
                <a:spcPct val="100000"/>
              </a:lnSpc>
            </a:pPr>
            <a:r>
              <a:rPr lang="en-US" dirty="0"/>
              <a:t>Informal technical </a:t>
            </a:r>
            <a:r>
              <a:rPr lang="en-US" dirty="0" smtClean="0">
                <a:solidFill>
                  <a:schemeClr val="accent5">
                    <a:lumMod val="20000"/>
                    <a:lumOff val="80000"/>
                  </a:schemeClr>
                </a:solidFill>
              </a:rPr>
              <a:t>reviews</a:t>
            </a:r>
          </a:p>
          <a:p>
            <a:pPr>
              <a:lnSpc>
                <a:spcPct val="100000"/>
              </a:lnSpc>
            </a:pPr>
            <a:r>
              <a:rPr lang="en-US" dirty="0"/>
              <a:t>Formal technical </a:t>
            </a:r>
            <a:r>
              <a:rPr lang="en-US" dirty="0" smtClean="0">
                <a:solidFill>
                  <a:schemeClr val="accent5">
                    <a:lumMod val="20000"/>
                    <a:lumOff val="80000"/>
                  </a:schemeClr>
                </a:solidFill>
              </a:rPr>
              <a:t>reviews</a:t>
            </a:r>
          </a:p>
          <a:p>
            <a:pPr>
              <a:lnSpc>
                <a:spcPct val="100000"/>
              </a:lnSpc>
            </a:pPr>
            <a:r>
              <a:rPr lang="en-US" dirty="0"/>
              <a:t>External </a:t>
            </a:r>
            <a:r>
              <a:rPr lang="en-US" dirty="0">
                <a:solidFill>
                  <a:schemeClr val="accent5">
                    <a:lumMod val="20000"/>
                    <a:lumOff val="80000"/>
                  </a:schemeClr>
                </a:solidFill>
              </a:rPr>
              <a:t>audits</a:t>
            </a:r>
            <a:endParaRPr lang="bg-BG"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9834"/>
          <a:stretch/>
        </p:blipFill>
        <p:spPr bwMode="auto">
          <a:xfrm>
            <a:off x="6019800" y="4030408"/>
            <a:ext cx="2628900" cy="2370392"/>
          </a:xfrm>
          <a:prstGeom prst="round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15000" y="6397823"/>
            <a:ext cx="3657600" cy="307777"/>
          </a:xfrm>
          <a:prstGeom prst="rect">
            <a:avLst/>
          </a:prstGeom>
          <a:noFill/>
        </p:spPr>
        <p:txBody>
          <a:bodyPr wrap="square" rtlCol="0">
            <a:spAutoFit/>
          </a:bodyPr>
          <a:lstStyle/>
          <a:p>
            <a:r>
              <a:rPr lang="en-US" sz="1400" dirty="0" smtClean="0">
                <a:hlinkClick r:id="rId3"/>
              </a:rPr>
              <a:t>Source: </a:t>
            </a:r>
            <a:r>
              <a:rPr lang="en-US" sz="1400" dirty="0">
                <a:hlinkClick r:id="rId4"/>
              </a:rPr>
              <a:t>http://www.enjoyhelpsmile.org</a:t>
            </a:r>
            <a:r>
              <a:rPr lang="en-US" sz="1400" dirty="0" smtClean="0">
                <a:hlinkClick r:id="rId5"/>
              </a:rPr>
              <a:t>/</a:t>
            </a:r>
            <a:endParaRPr lang="bg-BG" sz="1400" dirty="0"/>
          </a:p>
        </p:txBody>
      </p:sp>
    </p:spTree>
    <p:extLst>
      <p:ext uri="{BB962C8B-B14F-4D97-AF65-F5344CB8AC3E}">
        <p14:creationId xmlns:p14="http://schemas.microsoft.com/office/powerpoint/2010/main" val="3533869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Effectiveness</a:t>
            </a:r>
            <a:endParaRPr lang="bg-B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14633292"/>
              </p:ext>
            </p:extLst>
          </p:nvPr>
        </p:nvGraphicFramePr>
        <p:xfrm>
          <a:off x="228600" y="949035"/>
          <a:ext cx="8686800" cy="5562600"/>
        </p:xfrm>
        <a:graphic>
          <a:graphicData uri="http://schemas.openxmlformats.org/drawingml/2006/table">
            <a:tbl>
              <a:tblPr firstRow="1" bandRow="1">
                <a:tableStyleId>{5FD0F851-EC5A-4D38-B0AD-8093EC10F338}</a:tableStyleId>
              </a:tblPr>
              <a:tblGrid>
                <a:gridCol w="5181600"/>
                <a:gridCol w="1143000"/>
                <a:gridCol w="1143000"/>
                <a:gridCol w="1219200"/>
              </a:tblGrid>
              <a:tr h="609600">
                <a:tc>
                  <a:txBody>
                    <a:bodyPr/>
                    <a:lstStyle/>
                    <a:p>
                      <a:pPr marL="0" marR="0" indent="111125"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Removal Step</a:t>
                      </a:r>
                    </a:p>
                    <a:p>
                      <a:endParaRPr lang="bg-BG" b="1" dirty="0">
                        <a:effectLst>
                          <a:outerShdw blurRad="38100" dist="38100" dir="2700000" algn="tl">
                            <a:srgbClr val="000000">
                              <a:alpha val="43137"/>
                            </a:srgbClr>
                          </a:outerShdw>
                        </a:effectLst>
                      </a:endParaRPr>
                    </a:p>
                  </a:txBody>
                  <a:tcPr marL="0" marR="0" marT="0" marB="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Lowest Rate</a:t>
                      </a:r>
                      <a:endParaRPr lang="en-US" sz="1900" b="1" kern="1200" dirty="0">
                        <a:solidFill>
                          <a:srgbClr val="EBFFD2"/>
                        </a:solidFill>
                        <a:effectLst>
                          <a:outerShdw blurRad="38100" dist="38100" dir="2700000" algn="tl">
                            <a:srgbClr val="000000">
                              <a:alpha val="43137"/>
                            </a:srgbClr>
                          </a:outerShdw>
                        </a:effectLst>
                        <a:latin typeface="+mn-lt"/>
                        <a:ea typeface="+mn-ea"/>
                        <a:cs typeface="+mn-cs"/>
                      </a:endParaRP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Modal Rate</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Highest Rate</a:t>
                      </a:r>
                    </a:p>
                  </a:txBody>
                  <a:tcP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Informal design reviews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Formal design inspections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65%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Informal code reviews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Formal code inspections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60%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70%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Modeling or prototyping</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65%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80%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Personal desk-checking of code</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60%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Unit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15%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New function (component)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Integration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Regression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15%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System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Low-volume beta test (&lt;10 sites)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High-volume beta test (&gt;1,000 sites)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60%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75%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85%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1556372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Defect Detection Rate</a:t>
            </a:r>
            <a:endParaRPr lang="bg-BG" dirty="0"/>
          </a:p>
        </p:txBody>
      </p:sp>
      <p:graphicFrame>
        <p:nvGraphicFramePr>
          <p:cNvPr id="5" name="Content Placeholder 4"/>
          <p:cNvGraphicFramePr>
            <a:graphicFrameLocks noGrp="1"/>
          </p:cNvGraphicFramePr>
          <p:nvPr>
            <p:ph idx="1"/>
            <p:extLst/>
          </p:nvPr>
        </p:nvGraphicFramePr>
        <p:xfrm>
          <a:off x="228600" y="2438400"/>
          <a:ext cx="8686800" cy="3962399"/>
        </p:xfrm>
        <a:graphic>
          <a:graphicData uri="http://schemas.openxmlformats.org/drawingml/2006/table">
            <a:tbl>
              <a:tblPr firstRow="1" bandRow="1">
                <a:tableStyleId>{5FD0F851-EC5A-4D38-B0AD-8093EC10F338}</a:tableStyleId>
              </a:tblPr>
              <a:tblGrid>
                <a:gridCol w="5181600"/>
                <a:gridCol w="1143000"/>
                <a:gridCol w="1143000"/>
                <a:gridCol w="1219200"/>
              </a:tblGrid>
              <a:tr h="741896">
                <a:tc>
                  <a:txBody>
                    <a:bodyPr/>
                    <a:lstStyle/>
                    <a:p>
                      <a:pPr marL="0" marR="0" indent="111125"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Removal Step</a:t>
                      </a:r>
                    </a:p>
                  </a:txBody>
                  <a:tcPr marL="0" marR="0" marT="0" marB="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Lowest Rate</a:t>
                      </a:r>
                      <a:endParaRPr lang="en-US" sz="1900" b="1" kern="1200" dirty="0">
                        <a:solidFill>
                          <a:srgbClr val="EBFFD2"/>
                        </a:solidFill>
                        <a:effectLst>
                          <a:outerShdw blurRad="38100" dist="38100" dir="2700000" algn="tl">
                            <a:srgbClr val="000000">
                              <a:alpha val="43137"/>
                            </a:srgbClr>
                          </a:outerShdw>
                        </a:effectLst>
                        <a:latin typeface="+mn-lt"/>
                        <a:ea typeface="+mn-ea"/>
                        <a:cs typeface="+mn-cs"/>
                      </a:endParaRP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Modal Rate</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Highest Rate</a:t>
                      </a:r>
                    </a:p>
                  </a:txBody>
                  <a:tcP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Informal design reviews (pair programming)</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40%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Informal code reviews (pair programming)</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Personal desk-checking of code</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20%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60%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Unit test</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15%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Integration test</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Regression test</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15%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758757">
                <a:tc>
                  <a:txBody>
                    <a:bodyPr/>
                    <a:lstStyle/>
                    <a:p>
                      <a:pPr marL="61913" indent="0" algn="l"/>
                      <a:r>
                        <a:rPr kumimoji="0" lang="en-US" sz="2000" b="1" i="0" u="none" strike="noStrike" kern="1200" cap="none" spc="0" normalizeH="0" baseline="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Expected cumulative defect-removal efficiency</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chemeClr val="accent5">
                              <a:lumMod val="20000"/>
                              <a:lumOff val="80000"/>
                            </a:schemeClr>
                          </a:solidFill>
                          <a:effectLst>
                            <a:outerShdw blurRad="38100" dist="38100" dir="2700000" algn="tl">
                              <a:srgbClr val="000000">
                                <a:alpha val="43137"/>
                              </a:srgbClr>
                            </a:outerShdw>
                          </a:effectLst>
                        </a:rPr>
                        <a:t>~</a:t>
                      </a:r>
                      <a:r>
                        <a:rPr lang="bg-BG" b="1" baseline="0" dirty="0" smtClean="0">
                          <a:solidFill>
                            <a:schemeClr val="accent5">
                              <a:lumMod val="20000"/>
                              <a:lumOff val="80000"/>
                            </a:schemeClr>
                          </a:solidFill>
                          <a:effectLst>
                            <a:outerShdw blurRad="38100" dist="38100" dir="2700000" algn="tl">
                              <a:srgbClr val="000000">
                                <a:alpha val="43137"/>
                              </a:srgbClr>
                            </a:outerShdw>
                          </a:effectLst>
                        </a:rPr>
                        <a:t>74</a:t>
                      </a:r>
                      <a:r>
                        <a:rPr lang="en-US" b="1" baseline="0" dirty="0" smtClean="0">
                          <a:solidFill>
                            <a:schemeClr val="accent5">
                              <a:lumMod val="20000"/>
                              <a:lumOff val="80000"/>
                            </a:schemeClr>
                          </a:solidFill>
                          <a:effectLst>
                            <a:outerShdw blurRad="38100" dist="38100" dir="2700000" algn="tl">
                              <a:srgbClr val="000000">
                                <a:alpha val="43137"/>
                              </a:srgbClr>
                            </a:outerShdw>
                          </a:effectLst>
                        </a:rPr>
                        <a:t>%</a:t>
                      </a:r>
                      <a:endParaRPr lang="bg-BG" b="1" baseline="0" dirty="0">
                        <a:solidFill>
                          <a:schemeClr val="accent5">
                            <a:lumMod val="20000"/>
                            <a:lumOff val="80000"/>
                          </a:schemeClr>
                        </a:solidFill>
                        <a:effectLst>
                          <a:outerShdw blurRad="38100" dist="38100" dir="2700000" algn="tl">
                            <a:srgbClr val="000000">
                              <a:alpha val="43137"/>
                            </a:srgbClr>
                          </a:outerShdw>
                        </a:effectLst>
                      </a:endParaRP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bg-BG" b="1" baseline="0" dirty="0" smtClean="0">
                          <a:solidFill>
                            <a:schemeClr val="accent5">
                              <a:lumMod val="20000"/>
                              <a:lumOff val="80000"/>
                            </a:schemeClr>
                          </a:solidFill>
                          <a:effectLst>
                            <a:outerShdw blurRad="38100" dist="38100" dir="2700000" algn="tl">
                              <a:srgbClr val="000000">
                                <a:alpha val="43137"/>
                              </a:srgbClr>
                            </a:outerShdw>
                          </a:effectLst>
                        </a:rPr>
                        <a:t>~90%</a:t>
                      </a:r>
                    </a:p>
                  </a:txBody>
                  <a:tcPr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bg-BG" b="1" baseline="0" dirty="0" smtClean="0">
                          <a:solidFill>
                            <a:schemeClr val="accent5">
                              <a:lumMod val="20000"/>
                              <a:lumOff val="80000"/>
                            </a:schemeClr>
                          </a:solidFill>
                          <a:effectLst>
                            <a:outerShdw blurRad="38100" dist="38100" dir="2700000" algn="tl">
                              <a:srgbClr val="000000">
                                <a:alpha val="43137"/>
                              </a:srgbClr>
                            </a:outerShdw>
                          </a:effectLst>
                        </a:rPr>
                        <a:t>~97%</a:t>
                      </a:r>
                    </a:p>
                  </a:txBody>
                  <a:tcPr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6" name="Content Placeholder 2"/>
          <p:cNvSpPr txBox="1">
            <a:spLocks/>
          </p:cNvSpPr>
          <p:nvPr/>
        </p:nvSpPr>
        <p:spPr>
          <a:xfrm>
            <a:off x="228600" y="1066800"/>
            <a:ext cx="8686800" cy="12954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Combination of Techniques</a:t>
            </a:r>
          </a:p>
          <a:p>
            <a:pPr>
              <a:lnSpc>
                <a:spcPct val="100000"/>
              </a:lnSpc>
            </a:pPr>
            <a:r>
              <a:rPr lang="en-US" dirty="0" smtClean="0"/>
              <a:t>Extreme programing Techniques</a:t>
            </a:r>
            <a:endParaRPr lang="bg-BG" dirty="0"/>
          </a:p>
        </p:txBody>
      </p:sp>
    </p:spTree>
    <p:extLst>
      <p:ext uri="{BB962C8B-B14F-4D97-AF65-F5344CB8AC3E}">
        <p14:creationId xmlns:p14="http://schemas.microsoft.com/office/powerpoint/2010/main" val="1681792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Combination</a:t>
            </a:r>
            <a:endParaRPr lang="bg-BG" dirty="0"/>
          </a:p>
        </p:txBody>
      </p:sp>
      <p:sp>
        <p:nvSpPr>
          <p:cNvPr id="3" name="Content Placeholder 2"/>
          <p:cNvSpPr>
            <a:spLocks noGrp="1"/>
          </p:cNvSpPr>
          <p:nvPr>
            <p:ph idx="1"/>
          </p:nvPr>
        </p:nvSpPr>
        <p:spPr/>
        <p:txBody>
          <a:bodyPr/>
          <a:lstStyle/>
          <a:p>
            <a:r>
              <a:rPr lang="en-US" dirty="0" smtClean="0"/>
              <a:t>Formal </a:t>
            </a:r>
            <a:r>
              <a:rPr lang="en-US" dirty="0"/>
              <a:t>inspections of all requirements, all architecture, and designs for critical parts of a system</a:t>
            </a:r>
          </a:p>
          <a:p>
            <a:r>
              <a:rPr lang="en-US" dirty="0"/>
              <a:t>Modeling or prototyping</a:t>
            </a:r>
          </a:p>
          <a:p>
            <a:r>
              <a:rPr lang="en-US" dirty="0"/>
              <a:t>Code reading or inspections</a:t>
            </a:r>
          </a:p>
          <a:p>
            <a:r>
              <a:rPr lang="en-US" dirty="0" smtClean="0"/>
              <a:t>Automated testing</a:t>
            </a:r>
            <a:endParaRPr lang="en-US" dirty="0"/>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8196" name="Picture 4" descr="http://www.redsevenleisure.co.uk/images/stamps/1/stamp-recommended.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rot="20194472">
            <a:off x="3939486" y="4562358"/>
            <a:ext cx="4814101" cy="126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294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7315200" cy="990600"/>
          </a:xfrm>
        </p:spPr>
        <p:txBody>
          <a:bodyPr/>
          <a:lstStyle/>
          <a:p>
            <a:r>
              <a:rPr lang="en-US" dirty="0"/>
              <a:t>The </a:t>
            </a:r>
            <a:r>
              <a:rPr lang="en-US" dirty="0" smtClean="0"/>
              <a:t>General Principle</a:t>
            </a:r>
            <a:endParaRPr lang="bg-BG" dirty="0"/>
          </a:p>
        </p:txBody>
      </p:sp>
      <p:sp>
        <p:nvSpPr>
          <p:cNvPr id="3" name="Content Placeholder 2"/>
          <p:cNvSpPr>
            <a:spLocks noGrp="1"/>
          </p:cNvSpPr>
          <p:nvPr>
            <p:ph idx="1"/>
          </p:nvPr>
        </p:nvSpPr>
        <p:spPr>
          <a:xfrm>
            <a:off x="228600" y="1143000"/>
            <a:ext cx="8686800" cy="5562600"/>
          </a:xfrm>
        </p:spPr>
        <p:txBody>
          <a:bodyPr/>
          <a:lstStyle/>
          <a:p>
            <a:r>
              <a:rPr lang="en-US" dirty="0"/>
              <a:t>The General Principle of Software Quality is that </a:t>
            </a:r>
            <a:r>
              <a:rPr lang="en-US" dirty="0">
                <a:solidFill>
                  <a:schemeClr val="accent5">
                    <a:lumMod val="20000"/>
                    <a:lumOff val="80000"/>
                  </a:schemeClr>
                </a:solidFill>
              </a:rPr>
              <a:t>improving quality reduces development </a:t>
            </a:r>
            <a:r>
              <a:rPr lang="en-US" dirty="0" smtClean="0">
                <a:solidFill>
                  <a:schemeClr val="accent5">
                    <a:lumMod val="20000"/>
                    <a:lumOff val="80000"/>
                  </a:schemeClr>
                </a:solidFill>
              </a:rPr>
              <a:t>costs</a:t>
            </a:r>
          </a:p>
          <a:p>
            <a:pPr lvl="1"/>
            <a:r>
              <a:rPr lang="en-US" dirty="0" smtClean="0"/>
              <a:t>The </a:t>
            </a:r>
            <a:r>
              <a:rPr lang="en-US" dirty="0"/>
              <a:t>industry-average productivity for a software product is about </a:t>
            </a:r>
            <a:r>
              <a:rPr lang="en-US" sz="3200" dirty="0">
                <a:solidFill>
                  <a:schemeClr val="accent5">
                    <a:lumMod val="20000"/>
                    <a:lumOff val="80000"/>
                  </a:schemeClr>
                </a:solidFill>
              </a:rPr>
              <a:t>10 to 50 </a:t>
            </a:r>
            <a:r>
              <a:rPr lang="en-US" dirty="0"/>
              <a:t>of lines of delivered code per person </a:t>
            </a:r>
            <a:r>
              <a:rPr lang="en-US" sz="3200" dirty="0">
                <a:solidFill>
                  <a:schemeClr val="accent5">
                    <a:lumMod val="20000"/>
                    <a:lumOff val="80000"/>
                  </a:schemeClr>
                </a:solidFill>
              </a:rPr>
              <a:t>per </a:t>
            </a:r>
            <a:r>
              <a:rPr lang="en-US" sz="3200" dirty="0" smtClean="0">
                <a:solidFill>
                  <a:schemeClr val="accent5">
                    <a:lumMod val="20000"/>
                    <a:lumOff val="80000"/>
                  </a:schemeClr>
                </a:solidFill>
              </a:rPr>
              <a:t>day</a:t>
            </a:r>
            <a:endParaRPr lang="en-US" dirty="0" smtClean="0"/>
          </a:p>
          <a:p>
            <a:pPr lvl="1"/>
            <a:r>
              <a:rPr lang="en-US" dirty="0" smtClean="0"/>
              <a:t>Debugging </a:t>
            </a:r>
            <a:r>
              <a:rPr lang="en-US" dirty="0"/>
              <a:t>and associated refactoring and other </a:t>
            </a:r>
            <a:r>
              <a:rPr lang="en-US" sz="3200" dirty="0">
                <a:solidFill>
                  <a:schemeClr val="accent5">
                    <a:lumMod val="20000"/>
                    <a:lumOff val="80000"/>
                  </a:schemeClr>
                </a:solidFill>
              </a:rPr>
              <a:t>rework </a:t>
            </a:r>
            <a:r>
              <a:rPr lang="en-US" dirty="0"/>
              <a:t>consume about </a:t>
            </a:r>
            <a:r>
              <a:rPr lang="en-US" sz="3200" dirty="0">
                <a:solidFill>
                  <a:schemeClr val="accent5">
                    <a:lumMod val="20000"/>
                    <a:lumOff val="80000"/>
                  </a:schemeClr>
                </a:solidFill>
              </a:rPr>
              <a:t>50 percent of the time</a:t>
            </a:r>
            <a:r>
              <a:rPr lang="en-US" dirty="0"/>
              <a:t> on a traditional, naive software-development </a:t>
            </a:r>
            <a:r>
              <a:rPr lang="en-US" dirty="0" smtClean="0"/>
              <a:t>cycle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727757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7400" y="152400"/>
            <a:ext cx="6934200" cy="762000"/>
          </a:xfrm>
        </p:spPr>
        <p:txBody>
          <a:bodyPr/>
          <a:lstStyle/>
          <a:p>
            <a:r>
              <a:rPr lang="en-US" dirty="0"/>
              <a:t>Software Quality Assurance</a:t>
            </a:r>
          </a:p>
        </p:txBody>
      </p:sp>
      <p:sp>
        <p:nvSpPr>
          <p:cNvPr id="6" name="Text Placeholder 5"/>
          <p:cNvSpPr>
            <a:spLocks noGrp="1"/>
          </p:cNvSpPr>
          <p:nvPr>
            <p:ph type="body" sz="quarter" idx="10"/>
          </p:nvPr>
        </p:nvSpPr>
        <p:spPr>
          <a:xfrm>
            <a:off x="6115980" y="6400800"/>
            <a:ext cx="290970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155228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sp>
        <p:nvSpPr>
          <p:cNvPr id="6" name="Slide Number Placeholder 5"/>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38199"/>
            <a:ext cx="8229600" cy="1295401"/>
          </a:xfrm>
        </p:spPr>
        <p:txBody>
          <a:bodyPr/>
          <a:lstStyle/>
          <a:p>
            <a:r>
              <a:rPr lang="en-US" dirty="0" smtClean="0"/>
              <a:t>What Is Software Quality?</a:t>
            </a:r>
            <a:endParaRPr lang="en-US" dirty="0"/>
          </a:p>
        </p:txBody>
      </p:sp>
      <p:sp>
        <p:nvSpPr>
          <p:cNvPr id="5" name="TextBox 4"/>
          <p:cNvSpPr txBox="1"/>
          <p:nvPr/>
        </p:nvSpPr>
        <p:spPr>
          <a:xfrm>
            <a:off x="6374434" y="6324600"/>
            <a:ext cx="2693366" cy="307777"/>
          </a:xfrm>
          <a:prstGeom prst="rect">
            <a:avLst/>
          </a:prstGeom>
          <a:noFill/>
        </p:spPr>
        <p:txBody>
          <a:bodyPr wrap="none" rtlCol="0">
            <a:spAutoFit/>
          </a:bodyPr>
          <a:lstStyle/>
          <a:p>
            <a:r>
              <a:rPr lang="en-US" sz="1400" dirty="0" smtClean="0">
                <a:hlinkClick r:id="rId2"/>
              </a:rPr>
              <a:t>Source: </a:t>
            </a:r>
            <a:r>
              <a:rPr lang="en-US" sz="1400" dirty="0">
                <a:hlinkClick r:id="rId3"/>
              </a:rPr>
              <a:t>http://blog.qatestlab.com</a:t>
            </a:r>
            <a:endParaRPr lang="bg-BG" sz="1400" dirty="0"/>
          </a:p>
        </p:txBody>
      </p:sp>
      <p:pic>
        <p:nvPicPr>
          <p:cNvPr id="2051"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b="2899"/>
          <a:stretch/>
        </p:blipFill>
        <p:spPr bwMode="auto">
          <a:xfrm>
            <a:off x="2678335" y="2133600"/>
            <a:ext cx="3787331" cy="3704771"/>
          </a:xfrm>
          <a:prstGeom prst="round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688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Quality?</a:t>
            </a:r>
          </a:p>
        </p:txBody>
      </p:sp>
      <p:sp>
        <p:nvSpPr>
          <p:cNvPr id="3" name="Content Placeholder 2"/>
          <p:cNvSpPr>
            <a:spLocks noGrp="1"/>
          </p:cNvSpPr>
          <p:nvPr>
            <p:ph idx="1"/>
          </p:nvPr>
        </p:nvSpPr>
        <p:spPr>
          <a:xfrm>
            <a:off x="228600" y="1066800"/>
            <a:ext cx="8686800" cy="685800"/>
          </a:xfrm>
        </p:spPr>
        <p:txBody>
          <a:bodyPr/>
          <a:lstStyle/>
          <a:p>
            <a:r>
              <a:rPr lang="en-US" dirty="0">
                <a:solidFill>
                  <a:schemeClr val="accent5">
                    <a:lumMod val="20000"/>
                    <a:lumOff val="80000"/>
                  </a:schemeClr>
                </a:solidFill>
              </a:rPr>
              <a:t>Pressman's</a:t>
            </a:r>
            <a:r>
              <a:rPr lang="en-US" dirty="0"/>
              <a:t> definition of "Software Quality</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6" name="Rectangle 3"/>
          <p:cNvSpPr txBox="1">
            <a:spLocks noChangeArrowheads="1"/>
          </p:cNvSpPr>
          <p:nvPr/>
        </p:nvSpPr>
        <p:spPr>
          <a:xfrm>
            <a:off x="609600" y="1752600"/>
            <a:ext cx="80010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Tx/>
              <a:buNone/>
            </a:pPr>
            <a:r>
              <a:rPr lang="en-US" sz="3000" noProof="1">
                <a:solidFill>
                  <a:schemeClr val="tx1">
                    <a:lumMod val="20000"/>
                    <a:lumOff val="80000"/>
                  </a:schemeClr>
                </a:solidFill>
                <a:cs typeface="Consolas" pitchFamily="49" charset="0"/>
              </a:rPr>
              <a:t>Software quality measures how well software is designed (</a:t>
            </a:r>
            <a:r>
              <a:rPr lang="en-US" sz="3000" noProof="1">
                <a:solidFill>
                  <a:schemeClr val="accent5">
                    <a:lumMod val="20000"/>
                    <a:lumOff val="80000"/>
                  </a:schemeClr>
                </a:solidFill>
                <a:cs typeface="Consolas" pitchFamily="49" charset="0"/>
              </a:rPr>
              <a:t>quality of design</a:t>
            </a:r>
            <a:r>
              <a:rPr lang="en-US" sz="3000" noProof="1">
                <a:solidFill>
                  <a:schemeClr val="tx1">
                    <a:lumMod val="20000"/>
                    <a:lumOff val="80000"/>
                  </a:schemeClr>
                </a:solidFill>
                <a:cs typeface="Consolas" pitchFamily="49" charset="0"/>
              </a:rPr>
              <a:t>), and how well the software conforms to that design (</a:t>
            </a:r>
            <a:r>
              <a:rPr lang="en-US" sz="3000" noProof="1">
                <a:solidFill>
                  <a:schemeClr val="accent5">
                    <a:lumMod val="20000"/>
                    <a:lumOff val="80000"/>
                  </a:schemeClr>
                </a:solidFill>
                <a:cs typeface="Consolas" pitchFamily="49" charset="0"/>
              </a:rPr>
              <a:t>quality of conformance</a:t>
            </a:r>
            <a:r>
              <a:rPr lang="en-US" sz="3000" noProof="1" smtClean="0">
                <a:solidFill>
                  <a:schemeClr val="tx1">
                    <a:lumMod val="20000"/>
                    <a:lumOff val="80000"/>
                  </a:schemeClr>
                </a:solidFill>
                <a:cs typeface="Consolas" pitchFamily="49" charset="0"/>
              </a:rPr>
              <a:t>)</a:t>
            </a:r>
            <a:endParaRPr lang="en-US" sz="3000" noProof="1">
              <a:solidFill>
                <a:schemeClr val="tx1">
                  <a:lumMod val="20000"/>
                  <a:lumOff val="80000"/>
                </a:schemeClr>
              </a:solidFill>
              <a:cs typeface="Consolas" pitchFamily="49" charset="0"/>
            </a:endParaRPr>
          </a:p>
        </p:txBody>
      </p:sp>
      <p:sp>
        <p:nvSpPr>
          <p:cNvPr id="7" name="Content Placeholder 2"/>
          <p:cNvSpPr txBox="1">
            <a:spLocks/>
          </p:cNvSpPr>
          <p:nvPr/>
        </p:nvSpPr>
        <p:spPr>
          <a:xfrm>
            <a:off x="266700" y="3886200"/>
            <a:ext cx="8686800" cy="2431409"/>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lnSpc>
                <a:spcPct val="100000"/>
              </a:lnSpc>
            </a:pPr>
            <a:r>
              <a:rPr lang="en-US" dirty="0" smtClean="0"/>
              <a:t>Whereas</a:t>
            </a:r>
            <a:r>
              <a:rPr lang="en-US" dirty="0"/>
              <a:t> </a:t>
            </a:r>
            <a:r>
              <a:rPr lang="en-US" dirty="0">
                <a:solidFill>
                  <a:schemeClr val="accent5">
                    <a:lumMod val="20000"/>
                    <a:lumOff val="80000"/>
                  </a:schemeClr>
                </a:solidFill>
              </a:rPr>
              <a:t>quality of conformance</a:t>
            </a:r>
            <a:r>
              <a:rPr lang="en-US" dirty="0"/>
              <a:t> is concerned with implementation, </a:t>
            </a:r>
            <a:r>
              <a:rPr lang="en-US" dirty="0">
                <a:solidFill>
                  <a:schemeClr val="accent5">
                    <a:lumMod val="20000"/>
                    <a:lumOff val="80000"/>
                  </a:schemeClr>
                </a:solidFill>
              </a:rPr>
              <a:t>quality </a:t>
            </a:r>
            <a:r>
              <a:rPr lang="en-US" dirty="0" smtClean="0">
                <a:solidFill>
                  <a:schemeClr val="accent5">
                    <a:lumMod val="20000"/>
                    <a:lumOff val="80000"/>
                  </a:schemeClr>
                </a:solidFill>
              </a:rPr>
              <a:t>of design </a:t>
            </a:r>
            <a:r>
              <a:rPr lang="en-US" dirty="0" smtClean="0"/>
              <a:t>measures </a:t>
            </a:r>
            <a:r>
              <a:rPr lang="en-US" dirty="0"/>
              <a:t>how valid the </a:t>
            </a:r>
            <a:r>
              <a:rPr lang="en-US" dirty="0" smtClean="0"/>
              <a:t>design and requirements</a:t>
            </a:r>
            <a:r>
              <a:rPr lang="en-US" dirty="0"/>
              <a:t> are in creating </a:t>
            </a:r>
            <a:r>
              <a:rPr lang="en-US" dirty="0" smtClean="0"/>
              <a:t>a worthwhile product</a:t>
            </a:r>
            <a:endParaRPr lang="en-US" dirty="0"/>
          </a:p>
        </p:txBody>
      </p:sp>
    </p:spTree>
    <p:extLst>
      <p:ext uri="{BB962C8B-B14F-4D97-AF65-F5344CB8AC3E}">
        <p14:creationId xmlns:p14="http://schemas.microsoft.com/office/powerpoint/2010/main" val="868199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Quality</a:t>
            </a:r>
            <a:r>
              <a:rPr lang="en-US" dirty="0" smtClean="0"/>
              <a:t>? (2)</a:t>
            </a:r>
            <a:endParaRPr lang="en-US" dirty="0"/>
          </a:p>
        </p:txBody>
      </p:sp>
      <p:sp>
        <p:nvSpPr>
          <p:cNvPr id="3" name="Content Placeholder 2"/>
          <p:cNvSpPr>
            <a:spLocks noGrp="1"/>
          </p:cNvSpPr>
          <p:nvPr>
            <p:ph idx="1"/>
          </p:nvPr>
        </p:nvSpPr>
        <p:spPr>
          <a:xfrm>
            <a:off x="228600" y="1066800"/>
            <a:ext cx="8686800" cy="685800"/>
          </a:xfrm>
        </p:spPr>
        <p:txBody>
          <a:bodyPr/>
          <a:lstStyle/>
          <a:p>
            <a:r>
              <a:rPr lang="en-US" dirty="0">
                <a:solidFill>
                  <a:schemeClr val="accent5">
                    <a:lumMod val="20000"/>
                    <a:lumOff val="80000"/>
                  </a:schemeClr>
                </a:solidFill>
              </a:rPr>
              <a:t>IEEE</a:t>
            </a:r>
            <a:r>
              <a:rPr lang="en-US" dirty="0"/>
              <a:t> Definition of  "Software Quality“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6" name="Rectangle 3"/>
          <p:cNvSpPr txBox="1">
            <a:spLocks noChangeArrowheads="1"/>
          </p:cNvSpPr>
          <p:nvPr/>
        </p:nvSpPr>
        <p:spPr>
          <a:xfrm>
            <a:off x="609600" y="1788855"/>
            <a:ext cx="80010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sz="3000" noProof="1">
                <a:solidFill>
                  <a:schemeClr val="tx1">
                    <a:lumMod val="20000"/>
                    <a:lumOff val="80000"/>
                  </a:schemeClr>
                </a:solidFill>
                <a:cs typeface="Consolas" pitchFamily="49" charset="0"/>
              </a:rPr>
              <a:t>The degree to which a system, component, or process meets</a:t>
            </a:r>
            <a:r>
              <a:rPr lang="en-US" sz="3000" noProof="1">
                <a:solidFill>
                  <a:schemeClr val="accent5">
                    <a:lumMod val="20000"/>
                    <a:lumOff val="80000"/>
                  </a:schemeClr>
                </a:solidFill>
                <a:cs typeface="Consolas" pitchFamily="49" charset="0"/>
              </a:rPr>
              <a:t> specified </a:t>
            </a:r>
            <a:r>
              <a:rPr lang="en-US" sz="3000" noProof="1" smtClean="0">
                <a:solidFill>
                  <a:schemeClr val="accent5">
                    <a:lumMod val="20000"/>
                    <a:lumOff val="80000"/>
                  </a:schemeClr>
                </a:solidFill>
                <a:cs typeface="Consolas" pitchFamily="49" charset="0"/>
              </a:rPr>
              <a:t>requirements</a:t>
            </a:r>
          </a:p>
          <a:p>
            <a:pPr>
              <a:lnSpc>
                <a:spcPct val="100000"/>
              </a:lnSpc>
            </a:pPr>
            <a:r>
              <a:rPr lang="en-US" sz="3000" noProof="1">
                <a:solidFill>
                  <a:schemeClr val="tx1">
                    <a:lumMod val="20000"/>
                    <a:lumOff val="80000"/>
                  </a:schemeClr>
                </a:solidFill>
                <a:cs typeface="Consolas" pitchFamily="49" charset="0"/>
              </a:rPr>
              <a:t>The degree to which a system, component, or process meets </a:t>
            </a:r>
            <a:r>
              <a:rPr lang="en-US" sz="3000" noProof="1">
                <a:solidFill>
                  <a:schemeClr val="accent5">
                    <a:lumMod val="20000"/>
                    <a:lumOff val="80000"/>
                  </a:schemeClr>
                </a:solidFill>
                <a:cs typeface="Consolas" pitchFamily="49" charset="0"/>
              </a:rPr>
              <a:t>customer or user needs or </a:t>
            </a:r>
            <a:r>
              <a:rPr lang="en-US" sz="3000" noProof="1" smtClean="0">
                <a:solidFill>
                  <a:schemeClr val="accent5">
                    <a:lumMod val="20000"/>
                    <a:lumOff val="80000"/>
                  </a:schemeClr>
                </a:solidFill>
                <a:cs typeface="Consolas" pitchFamily="49" charset="0"/>
              </a:rPr>
              <a:t>expectations</a:t>
            </a:r>
            <a:endParaRPr lang="en-US" sz="3000" noProof="1">
              <a:solidFill>
                <a:schemeClr val="accent5">
                  <a:lumMod val="20000"/>
                  <a:lumOff val="80000"/>
                </a:schemeClr>
              </a:solidFill>
              <a:cs typeface="Consolas" pitchFamily="49" charset="0"/>
            </a:endParaRPr>
          </a:p>
        </p:txBody>
      </p:sp>
      <p:pic>
        <p:nvPicPr>
          <p:cNvPr id="2050" name="Picture 2" descr="http://ewh.ieee.org/sb/indonesia/itt/ieee/images/IEEE_logobi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038600" y="4648200"/>
            <a:ext cx="4829175" cy="1718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455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Quality</a:t>
            </a:r>
            <a:r>
              <a:rPr lang="en-US" dirty="0" smtClean="0"/>
              <a:t>? (3)</a:t>
            </a:r>
            <a:endParaRPr lang="en-US" dirty="0"/>
          </a:p>
        </p:txBody>
      </p:sp>
      <p:sp>
        <p:nvSpPr>
          <p:cNvPr id="3" name="Content Placeholder 2"/>
          <p:cNvSpPr>
            <a:spLocks noGrp="1"/>
          </p:cNvSpPr>
          <p:nvPr>
            <p:ph idx="1"/>
          </p:nvPr>
        </p:nvSpPr>
        <p:spPr/>
        <p:txBody>
          <a:bodyPr/>
          <a:lstStyle/>
          <a:p>
            <a:pPr>
              <a:lnSpc>
                <a:spcPct val="100000"/>
              </a:lnSpc>
            </a:pPr>
            <a:r>
              <a:rPr lang="en-US" dirty="0">
                <a:effectLst/>
              </a:rPr>
              <a:t>Steve McConnell's </a:t>
            </a:r>
            <a:r>
              <a:rPr lang="en-US" dirty="0">
                <a:solidFill>
                  <a:schemeClr val="accent5">
                    <a:lumMod val="20000"/>
                    <a:lumOff val="80000"/>
                  </a:schemeClr>
                </a:solidFill>
                <a:effectLst/>
              </a:rPr>
              <a:t>Code Complete</a:t>
            </a:r>
            <a:r>
              <a:rPr lang="en-US" dirty="0">
                <a:effectLst/>
              </a:rPr>
              <a:t> </a:t>
            </a:r>
            <a:r>
              <a:rPr lang="en-US" dirty="0" smtClean="0">
                <a:effectLst/>
              </a:rPr>
              <a:t>defines two </a:t>
            </a:r>
            <a:r>
              <a:rPr lang="en-US" dirty="0" smtClean="0">
                <a:solidFill>
                  <a:schemeClr val="accent5">
                    <a:lumMod val="20000"/>
                    <a:lumOff val="80000"/>
                  </a:schemeClr>
                </a:solidFill>
                <a:effectLst/>
              </a:rPr>
              <a:t>types of </a:t>
            </a:r>
            <a:r>
              <a:rPr lang="en-US" dirty="0">
                <a:solidFill>
                  <a:schemeClr val="accent5">
                    <a:lumMod val="20000"/>
                    <a:lumOff val="80000"/>
                  </a:schemeClr>
                </a:solidFill>
                <a:effectLst/>
              </a:rPr>
              <a:t>quality </a:t>
            </a:r>
            <a:r>
              <a:rPr lang="en-US" dirty="0" smtClean="0">
                <a:solidFill>
                  <a:schemeClr val="accent5">
                    <a:lumMod val="20000"/>
                    <a:lumOff val="80000"/>
                  </a:schemeClr>
                </a:solidFill>
                <a:effectLst/>
              </a:rPr>
              <a:t>characteristics</a:t>
            </a:r>
            <a:r>
              <a:rPr lang="en-US" dirty="0" smtClean="0">
                <a:effectLst/>
              </a:rPr>
              <a:t>:</a:t>
            </a:r>
          </a:p>
          <a:p>
            <a:pPr lvl="1">
              <a:lnSpc>
                <a:spcPct val="100000"/>
              </a:lnSpc>
            </a:pPr>
            <a:r>
              <a:rPr lang="en-US" dirty="0" smtClean="0">
                <a:solidFill>
                  <a:schemeClr val="accent5">
                    <a:lumMod val="20000"/>
                    <a:lumOff val="80000"/>
                  </a:schemeClr>
                </a:solidFill>
                <a:effectLst/>
              </a:rPr>
              <a:t>External</a:t>
            </a:r>
          </a:p>
          <a:p>
            <a:pPr lvl="2">
              <a:lnSpc>
                <a:spcPct val="100000"/>
              </a:lnSpc>
            </a:pPr>
            <a:r>
              <a:rPr lang="en-US" dirty="0" smtClean="0">
                <a:effectLst/>
              </a:rPr>
              <a:t>Those </a:t>
            </a:r>
            <a:r>
              <a:rPr lang="en-US" dirty="0">
                <a:effectLst/>
              </a:rPr>
              <a:t>parts of a product that face its </a:t>
            </a:r>
            <a:r>
              <a:rPr lang="en-US" dirty="0" smtClean="0">
                <a:effectLst/>
              </a:rPr>
              <a:t>users</a:t>
            </a:r>
          </a:p>
          <a:p>
            <a:pPr lvl="1">
              <a:lnSpc>
                <a:spcPct val="100000"/>
              </a:lnSpc>
            </a:pPr>
            <a:r>
              <a:rPr lang="en-US" dirty="0">
                <a:solidFill>
                  <a:schemeClr val="accent5">
                    <a:lumMod val="20000"/>
                    <a:lumOff val="80000"/>
                  </a:schemeClr>
                </a:solidFill>
                <a:effectLst/>
              </a:rPr>
              <a:t>Internal</a:t>
            </a:r>
          </a:p>
          <a:p>
            <a:pPr lvl="2">
              <a:lnSpc>
                <a:spcPct val="100000"/>
              </a:lnSpc>
            </a:pPr>
            <a:r>
              <a:rPr lang="en-US" dirty="0" smtClean="0">
                <a:effectLst/>
              </a:rPr>
              <a:t>Not apparent to the user</a:t>
            </a:r>
            <a:endParaRPr lang="en-US"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943600" y="3505200"/>
            <a:ext cx="2362200" cy="2887133"/>
          </a:xfrm>
          <a:prstGeom prst="roundRect">
            <a:avLst>
              <a:gd name="adj" fmla="val 618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035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7239000" cy="914400"/>
          </a:xfrm>
        </p:spPr>
        <p:txBody>
          <a:bodyPr/>
          <a:lstStyle/>
          <a:p>
            <a:r>
              <a:rPr lang="en-US" dirty="0"/>
              <a:t>External </a:t>
            </a:r>
            <a:r>
              <a:rPr lang="en-US" dirty="0" smtClean="0"/>
              <a:t>Characteristics</a:t>
            </a:r>
            <a:endParaRPr lang="bg-BG" dirty="0"/>
          </a:p>
        </p:txBody>
      </p:sp>
      <p:sp>
        <p:nvSpPr>
          <p:cNvPr id="3" name="Content Placeholder 2"/>
          <p:cNvSpPr>
            <a:spLocks noGrp="1"/>
          </p:cNvSpPr>
          <p:nvPr>
            <p:ph idx="1"/>
          </p:nvPr>
        </p:nvSpPr>
        <p:spPr/>
        <p:txBody>
          <a:bodyPr/>
          <a:lstStyle/>
          <a:p>
            <a:pPr marL="571500" indent="-285750">
              <a:tabLst>
                <a:tab pos="800100" algn="l"/>
              </a:tabLst>
            </a:pPr>
            <a:r>
              <a:rPr lang="en-US" dirty="0" smtClean="0"/>
              <a:t>Correctness</a:t>
            </a:r>
          </a:p>
          <a:p>
            <a:pPr marL="571500" indent="-285750">
              <a:tabLst>
                <a:tab pos="800100" algn="l"/>
              </a:tabLst>
            </a:pPr>
            <a:r>
              <a:rPr lang="en-US" dirty="0" smtClean="0"/>
              <a:t>Usability</a:t>
            </a:r>
          </a:p>
          <a:p>
            <a:pPr marL="571500" indent="-285750">
              <a:tabLst>
                <a:tab pos="800100" algn="l"/>
              </a:tabLst>
            </a:pPr>
            <a:r>
              <a:rPr lang="en-US" dirty="0" smtClean="0"/>
              <a:t>Efficiency</a:t>
            </a:r>
          </a:p>
          <a:p>
            <a:pPr marL="571500" indent="-285750">
              <a:tabLst>
                <a:tab pos="800100" algn="l"/>
              </a:tabLst>
            </a:pPr>
            <a:r>
              <a:rPr lang="en-US" dirty="0" smtClean="0"/>
              <a:t>Reliability</a:t>
            </a:r>
          </a:p>
          <a:p>
            <a:pPr marL="571500" indent="-285750">
              <a:tabLst>
                <a:tab pos="800100" algn="l"/>
              </a:tabLst>
            </a:pPr>
            <a:r>
              <a:rPr lang="en-US" dirty="0" smtClean="0"/>
              <a:t>Integrity</a:t>
            </a:r>
          </a:p>
          <a:p>
            <a:pPr marL="571500" indent="-285750">
              <a:tabLst>
                <a:tab pos="800100" algn="l"/>
              </a:tabLst>
            </a:pPr>
            <a:r>
              <a:rPr lang="en-US" dirty="0" smtClean="0"/>
              <a:t>Adaptability</a:t>
            </a:r>
          </a:p>
          <a:p>
            <a:pPr marL="571500" indent="-285750">
              <a:tabLst>
                <a:tab pos="800100" algn="l"/>
              </a:tabLst>
            </a:pPr>
            <a:r>
              <a:rPr lang="en-US" dirty="0" smtClean="0"/>
              <a:t>Accuracy</a:t>
            </a:r>
          </a:p>
          <a:p>
            <a:pPr marL="571500" indent="-285750">
              <a:tabLst>
                <a:tab pos="800100" algn="l"/>
              </a:tabLst>
            </a:pPr>
            <a:r>
              <a:rPr lang="en-US" dirty="0"/>
              <a:t>Robustness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38338" r="2878"/>
          <a:stretch/>
        </p:blipFill>
        <p:spPr>
          <a:xfrm>
            <a:off x="3962400" y="1981200"/>
            <a:ext cx="4206240" cy="3451452"/>
          </a:xfrm>
          <a:prstGeom prst="rect">
            <a:avLst/>
          </a:prstGeom>
        </p:spPr>
      </p:pic>
    </p:spTree>
    <p:extLst>
      <p:ext uri="{BB962C8B-B14F-4D97-AF65-F5344CB8AC3E}">
        <p14:creationId xmlns:p14="http://schemas.microsoft.com/office/powerpoint/2010/main" val="2508007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a:t>
            </a:r>
            <a:r>
              <a:rPr lang="en-US" dirty="0"/>
              <a:t>Characteristics</a:t>
            </a:r>
            <a:endParaRPr lang="bg-BG" dirty="0"/>
          </a:p>
        </p:txBody>
      </p:sp>
      <p:sp>
        <p:nvSpPr>
          <p:cNvPr id="3" name="Content Placeholder 2"/>
          <p:cNvSpPr>
            <a:spLocks noGrp="1"/>
          </p:cNvSpPr>
          <p:nvPr>
            <p:ph idx="1"/>
          </p:nvPr>
        </p:nvSpPr>
        <p:spPr/>
        <p:txBody>
          <a:bodyPr/>
          <a:lstStyle/>
          <a:p>
            <a:pPr marL="571500" indent="-285750">
              <a:tabLst>
                <a:tab pos="1028700" algn="l"/>
              </a:tabLst>
            </a:pPr>
            <a:r>
              <a:rPr lang="en-US" dirty="0" smtClean="0"/>
              <a:t>Maintainability </a:t>
            </a:r>
          </a:p>
          <a:p>
            <a:pPr marL="571500" indent="-285750">
              <a:tabLst>
                <a:tab pos="1028700" algn="l"/>
              </a:tabLst>
            </a:pPr>
            <a:r>
              <a:rPr lang="en-US" dirty="0" smtClean="0"/>
              <a:t>Flexibility</a:t>
            </a:r>
          </a:p>
          <a:p>
            <a:pPr marL="571500" indent="-285750">
              <a:tabLst>
                <a:tab pos="1028700" algn="l"/>
              </a:tabLst>
            </a:pPr>
            <a:r>
              <a:rPr lang="en-US" dirty="0" smtClean="0"/>
              <a:t>Portability</a:t>
            </a:r>
          </a:p>
          <a:p>
            <a:pPr marL="571500" indent="-285750">
              <a:tabLst>
                <a:tab pos="1028700" algn="l"/>
              </a:tabLst>
            </a:pPr>
            <a:r>
              <a:rPr lang="en-US" dirty="0" smtClean="0"/>
              <a:t>Reusability</a:t>
            </a:r>
          </a:p>
          <a:p>
            <a:pPr marL="571500" indent="-285750">
              <a:tabLst>
                <a:tab pos="1028700" algn="l"/>
              </a:tabLst>
            </a:pPr>
            <a:r>
              <a:rPr lang="en-US" dirty="0" smtClean="0"/>
              <a:t>Readability</a:t>
            </a:r>
          </a:p>
          <a:p>
            <a:pPr marL="571500" indent="-285750">
              <a:tabLst>
                <a:tab pos="1028700" algn="l"/>
              </a:tabLst>
            </a:pPr>
            <a:r>
              <a:rPr lang="en-US" dirty="0" smtClean="0"/>
              <a:t>Testability</a:t>
            </a:r>
          </a:p>
          <a:p>
            <a:pPr marL="571500" indent="-285750">
              <a:tabLst>
                <a:tab pos="1028700" algn="l"/>
              </a:tabLst>
            </a:pPr>
            <a:r>
              <a:rPr lang="en-US" dirty="0" smtClean="0"/>
              <a:t>Understandability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876800" y="1066800"/>
            <a:ext cx="3783686" cy="5044914"/>
          </a:xfrm>
          <a:prstGeom prst="roundRect">
            <a:avLst>
              <a:gd name="adj" fmla="val 10122"/>
            </a:avLst>
          </a:prstGeom>
          <a:effectLst>
            <a:glow rad="101600">
              <a:schemeClr val="accent5">
                <a:satMod val="175000"/>
                <a:alpha val="40000"/>
              </a:schemeClr>
            </a:glow>
          </a:effectLst>
        </p:spPr>
      </p:pic>
      <p:sp>
        <p:nvSpPr>
          <p:cNvPr id="6" name="TextBox 5"/>
          <p:cNvSpPr txBox="1"/>
          <p:nvPr/>
        </p:nvSpPr>
        <p:spPr>
          <a:xfrm>
            <a:off x="5029200" y="6324600"/>
            <a:ext cx="1516762" cy="307777"/>
          </a:xfrm>
          <a:prstGeom prst="rect">
            <a:avLst/>
          </a:prstGeom>
          <a:noFill/>
        </p:spPr>
        <p:txBody>
          <a:bodyPr wrap="none" rtlCol="0">
            <a:spAutoFit/>
          </a:bodyPr>
          <a:lstStyle/>
          <a:p>
            <a:r>
              <a:rPr lang="en-US" sz="1400" dirty="0" smtClean="0">
                <a:hlinkClick r:id="rId4"/>
              </a:rPr>
              <a:t>Source: flickr.com</a:t>
            </a:r>
            <a:endParaRPr lang="bg-BG" sz="1400" dirty="0"/>
          </a:p>
        </p:txBody>
      </p:sp>
    </p:spTree>
    <p:extLst>
      <p:ext uri="{BB962C8B-B14F-4D97-AF65-F5344CB8AC3E}">
        <p14:creationId xmlns:p14="http://schemas.microsoft.com/office/powerpoint/2010/main" val="248099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bg-BG"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125405" y="1066801"/>
            <a:ext cx="6893191" cy="5489410"/>
          </a:xfrm>
          <a:effectLst>
            <a:glow rad="101600">
              <a:schemeClr val="accent5">
                <a:satMod val="175000"/>
                <a:alpha val="40000"/>
              </a:schemeClr>
            </a:glow>
          </a:effectLst>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150143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2620D71C-A5FD-46E0-A488-16D4CF22AEE2}" vid="{F028A4D3-6851-4D6D-A82D-72CBFB9A81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 Academy theme</Template>
  <TotalTime>6875</TotalTime>
  <Words>1366</Words>
  <Application>Microsoft Office PowerPoint</Application>
  <PresentationFormat>On-screen Show (4:3)</PresentationFormat>
  <Paragraphs>314</Paragraphs>
  <Slides>27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Cambria</vt:lpstr>
      <vt:lpstr>Consolas</vt:lpstr>
      <vt:lpstr>Corbel</vt:lpstr>
      <vt:lpstr>Wingdings 2</vt:lpstr>
      <vt:lpstr>Telerik Academy theme</vt:lpstr>
      <vt:lpstr>Software Quality Assurance</vt:lpstr>
      <vt:lpstr>Table of Contents</vt:lpstr>
      <vt:lpstr>What Is Software Quality?</vt:lpstr>
      <vt:lpstr>What is Software Quality?</vt:lpstr>
      <vt:lpstr>What is Software Quality? (2)</vt:lpstr>
      <vt:lpstr>What is Software Quality? (3)</vt:lpstr>
      <vt:lpstr>External Characteristics</vt:lpstr>
      <vt:lpstr>Internal Characteristics</vt:lpstr>
      <vt:lpstr>Dependencies</vt:lpstr>
      <vt:lpstr>Causes of Software Defects</vt:lpstr>
      <vt:lpstr>Causes of Software Defects</vt:lpstr>
      <vt:lpstr>Causes of Software Defects (2)</vt:lpstr>
      <vt:lpstr>Causes of Software Defects (3)</vt:lpstr>
      <vt:lpstr>Causes of Software Defects (4)</vt:lpstr>
      <vt:lpstr>What is Quality Assurance?</vt:lpstr>
      <vt:lpstr>What Is Software Quality Assurance?</vt:lpstr>
      <vt:lpstr>What Is Software Quality Assurance? (2)</vt:lpstr>
      <vt:lpstr>The Role of SQA</vt:lpstr>
      <vt:lpstr>QA vs. Testing</vt:lpstr>
      <vt:lpstr>Improving the Software Quality</vt:lpstr>
      <vt:lpstr>Techniques for Improving Software Quality</vt:lpstr>
      <vt:lpstr>Relative Effectiveness</vt:lpstr>
      <vt:lpstr>Higher Defect Detection Rate</vt:lpstr>
      <vt:lpstr>Recommended Combination</vt:lpstr>
      <vt:lpstr>The General Principle</vt:lpstr>
      <vt:lpstr>Software Quality Assurance</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Code - Unit Testing</dc:title>
  <dc:subject>Telerik Software Academy</dc:subject>
  <dc:creator>Svetlin Nakov;Nikolay Kostov</dc:creator>
  <cp:keywords>code, quality, code quality, C#, JS, programming</cp:keywords>
  <cp:lastModifiedBy>Nikolay Kostov</cp:lastModifiedBy>
  <cp:revision>1649</cp:revision>
  <dcterms:created xsi:type="dcterms:W3CDTF">2007-12-08T16:03:35Z</dcterms:created>
  <dcterms:modified xsi:type="dcterms:W3CDTF">2015-10-01T11:56:37Z</dcterms:modified>
  <cp:category>quality code, software engineering</cp:category>
</cp:coreProperties>
</file>