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90" r:id="rId3"/>
    <p:sldId id="281" r:id="rId4"/>
    <p:sldId id="284" r:id="rId5"/>
    <p:sldId id="285" r:id="rId6"/>
    <p:sldId id="286" r:id="rId7"/>
    <p:sldId id="287" r:id="rId8"/>
    <p:sldId id="279" r:id="rId9"/>
    <p:sldId id="283" r:id="rId10"/>
    <p:sldId id="288" r:id="rId11"/>
    <p:sldId id="289" r:id="rId12"/>
    <p:sldId id="277" r:id="rId13"/>
    <p:sldId id="276" r:id="rId14"/>
    <p:sldId id="282" r:id="rId15"/>
    <p:sldId id="275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5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DE47-E285-4671-9B27-B89C61093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4F09-BED1-42B3-9694-A21D13441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A55C7-9D56-4CFB-B513-A9D50FD0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B0B09-41F0-4D3E-BBB8-5CD696AF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B13D7-B8BE-4737-8886-78BDE4A2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2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3157-488C-4618-80A7-23F71602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97686-18D0-4A9E-9FD4-D062EE990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13453-0278-4456-8604-F3422CE7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A7151-90A9-4D8D-BB53-C13F2670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D37A-3ACA-477A-8CA5-570C0A1E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5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1B14E-F02C-4782-8663-61D65F2F8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D391C-B4A9-43C3-B716-64194B5B8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2F03E-4719-498C-A018-2F77FD5F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AEF7F-01C8-49BE-A1AC-A519587F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6E1C-5C01-41E9-8772-99917AC3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99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6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86EB-C939-462F-85E7-20EA1462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402D-5938-451B-9D72-F3A2E75B0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A96BC-2A83-468C-9CAD-282726BB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B511C-FD18-4FBF-84DA-CE7604A5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3550B-8464-4127-B77D-2F440EF4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3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627A-6338-4A60-8B58-D954F0DB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64DE3-4E4D-4655-939B-B3CE5DA3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7FC23-D984-42CD-9A4D-92A30FE8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CE50D-84E1-4D99-80B8-AAFD1C3B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53CD1-C93B-495B-8B15-D85A3C47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7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7BA0-FEFA-44D4-A75B-C13804F8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22353-7FD8-48CD-929A-B7D14174C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1B230-FD24-4E34-8388-AF4C6F210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01191-6F61-4C29-90BE-04FBBA55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62A9B-AF99-4CF9-9D12-FA36FA64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F6601-36BE-4567-BDE2-CB802E46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2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3BB9-AD64-4916-8B7B-A2CFF7E3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80862-9C77-490F-8108-1232F3ABE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22126-8A25-4A9B-BCD8-66F1EE4C1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50DF9-0D9E-46AB-B5A8-960B5F151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64763-A293-498D-8647-D0F0233CA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F8F79-3D95-4D71-B8CD-1EA636F7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F2E21-B6D2-415C-8D20-64B59A4E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6EF3D-2F2B-4BE4-AE80-6B685E1A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A36C-2D20-46F7-9D4C-D573266E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C728D-4970-41D7-A1F9-A670042C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B2B57-DB85-4346-B488-8640DA25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47176-283E-42BB-AAA5-44A9BB58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2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DA27F-79BA-4727-B2F2-0270E734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C2F1A-7020-41FA-A7AD-5D48BF3A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895F9-CF95-4E69-AA1E-51386B37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F718-C113-4746-85A9-50BCF90D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36087-7BAC-497B-A5EB-FBE87C10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745F8-D8BB-41FC-883C-80B90F49E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2B646-F039-4B9B-A5F7-C020D5F5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3C2FD-DAEC-4AA2-94E9-9D5589B8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D4D4E-0E7F-46F7-845F-DB6F725B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9ADC-CCC8-4CB6-89D0-5F4DB680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7F65A-4CF9-4B38-850D-458751DB9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2C996-D63D-4B90-BE31-B7EE940A1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C289B-3983-47FD-A9BA-4601F14A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A67C1-76E0-48F8-BC72-C0F79A7A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B0FB0-11FB-416C-ACB7-8EB896EA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2F530-CF4A-46DB-8347-A421B9D9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41479-01CC-4F91-827F-CEF2BCA8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13DC2-C57C-4336-81A9-87CE42F90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5C9C-B697-4804-AB64-643E534EC22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0DECC-F77C-4789-A582-68A1AB031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126D0-A44F-47CA-850F-76C44D7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1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5B3F93-2A0C-4212-B9A9-50D21D941F70}"/>
              </a:ext>
            </a:extLst>
          </p:cNvPr>
          <p:cNvSpPr/>
          <p:nvPr/>
        </p:nvSpPr>
        <p:spPr>
          <a:xfrm>
            <a:off x="9160625" y="358346"/>
            <a:ext cx="2491797" cy="4201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Vienna, April.2022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34097-3F87-461C-91BC-45E6CA7CA9F4}"/>
              </a:ext>
            </a:extLst>
          </p:cNvPr>
          <p:cNvSpPr/>
          <p:nvPr/>
        </p:nvSpPr>
        <p:spPr>
          <a:xfrm>
            <a:off x="580768" y="5078627"/>
            <a:ext cx="11071654" cy="15198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MSc. Ömer Karacan</a:t>
            </a:r>
          </a:p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karacankos@gmail.com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06B59-BB8C-4AA2-9C5C-E430A24BB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EDUp </a:t>
            </a:r>
            <a:br>
              <a:rPr lang="en-US" dirty="0"/>
            </a:br>
            <a:r>
              <a:rPr lang="en-US" dirty="0"/>
              <a:t>FORDCS V1.0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34983-A379-4297-A07A-846AABDD0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Edu Platform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EC3777-9C50-4CB2-B294-012BC57A882E}"/>
              </a:ext>
            </a:extLst>
          </p:cNvPr>
          <p:cNvGrpSpPr/>
          <p:nvPr/>
        </p:nvGrpSpPr>
        <p:grpSpPr>
          <a:xfrm rot="1013049">
            <a:off x="10440988" y="5334001"/>
            <a:ext cx="965253" cy="1043564"/>
            <a:chOff x="4043251" y="4828093"/>
            <a:chExt cx="965253" cy="10435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7C609E-01C7-4058-B157-C220174F7F8C}"/>
                </a:ext>
              </a:extLst>
            </p:cNvPr>
            <p:cNvSpPr/>
            <p:nvPr/>
          </p:nvSpPr>
          <p:spPr>
            <a:xfrm>
              <a:off x="4043251" y="4828093"/>
              <a:ext cx="965253" cy="1043564"/>
            </a:xfrm>
            <a:custGeom>
              <a:avLst/>
              <a:gdLst>
                <a:gd name="connsiteX0" fmla="*/ 0 w 965253"/>
                <a:gd name="connsiteY0" fmla="*/ 0 h 1043564"/>
                <a:gd name="connsiteX1" fmla="*/ 472974 w 965253"/>
                <a:gd name="connsiteY1" fmla="*/ 0 h 1043564"/>
                <a:gd name="connsiteX2" fmla="*/ 965253 w 965253"/>
                <a:gd name="connsiteY2" fmla="*/ 0 h 1043564"/>
                <a:gd name="connsiteX3" fmla="*/ 965253 w 965253"/>
                <a:gd name="connsiteY3" fmla="*/ 490475 h 1043564"/>
                <a:gd name="connsiteX4" fmla="*/ 965253 w 965253"/>
                <a:gd name="connsiteY4" fmla="*/ 1043564 h 1043564"/>
                <a:gd name="connsiteX5" fmla="*/ 501932 w 965253"/>
                <a:gd name="connsiteY5" fmla="*/ 1043564 h 1043564"/>
                <a:gd name="connsiteX6" fmla="*/ 0 w 965253"/>
                <a:gd name="connsiteY6" fmla="*/ 1043564 h 1043564"/>
                <a:gd name="connsiteX7" fmla="*/ 0 w 965253"/>
                <a:gd name="connsiteY7" fmla="*/ 500911 h 1043564"/>
                <a:gd name="connsiteX8" fmla="*/ 0 w 965253"/>
                <a:gd name="connsiteY8" fmla="*/ 0 h 104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5253" h="1043564" extrusionOk="0">
                  <a:moveTo>
                    <a:pt x="0" y="0"/>
                  </a:moveTo>
                  <a:cubicBezTo>
                    <a:pt x="116547" y="14602"/>
                    <a:pt x="316445" y="1286"/>
                    <a:pt x="472974" y="0"/>
                  </a:cubicBezTo>
                  <a:cubicBezTo>
                    <a:pt x="629503" y="-1286"/>
                    <a:pt x="719905" y="-24056"/>
                    <a:pt x="965253" y="0"/>
                  </a:cubicBezTo>
                  <a:cubicBezTo>
                    <a:pt x="955157" y="187600"/>
                    <a:pt x="957254" y="263649"/>
                    <a:pt x="965253" y="490475"/>
                  </a:cubicBezTo>
                  <a:cubicBezTo>
                    <a:pt x="973252" y="717301"/>
                    <a:pt x="965970" y="910604"/>
                    <a:pt x="965253" y="1043564"/>
                  </a:cubicBezTo>
                  <a:cubicBezTo>
                    <a:pt x="758483" y="1025468"/>
                    <a:pt x="686657" y="1055124"/>
                    <a:pt x="501932" y="1043564"/>
                  </a:cubicBezTo>
                  <a:cubicBezTo>
                    <a:pt x="317207" y="1032004"/>
                    <a:pt x="139589" y="1038462"/>
                    <a:pt x="0" y="1043564"/>
                  </a:cubicBezTo>
                  <a:cubicBezTo>
                    <a:pt x="22540" y="872185"/>
                    <a:pt x="-17616" y="665320"/>
                    <a:pt x="0" y="500911"/>
                  </a:cubicBezTo>
                  <a:cubicBezTo>
                    <a:pt x="17616" y="336502"/>
                    <a:pt x="1686" y="120311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212336176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E88471-C395-47E1-8181-3245FEB23523}"/>
                </a:ext>
              </a:extLst>
            </p:cNvPr>
            <p:cNvGrpSpPr/>
            <p:nvPr/>
          </p:nvGrpSpPr>
          <p:grpSpPr>
            <a:xfrm>
              <a:off x="4197775" y="4997505"/>
              <a:ext cx="128998" cy="668216"/>
              <a:chOff x="3422019" y="4841662"/>
              <a:chExt cx="128998" cy="888081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3ADD5A9-2875-4938-854B-627D1C39BC6F}"/>
                  </a:ext>
                </a:extLst>
              </p:cNvPr>
              <p:cNvSpPr/>
              <p:nvPr/>
            </p:nvSpPr>
            <p:spPr>
              <a:xfrm>
                <a:off x="3422019" y="4841662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7F2CAD6-4921-4900-8053-9549F1B7A2F3}"/>
                  </a:ext>
                </a:extLst>
              </p:cNvPr>
              <p:cNvSpPr/>
              <p:nvPr/>
            </p:nvSpPr>
            <p:spPr>
              <a:xfrm>
                <a:off x="3424744" y="5099339"/>
                <a:ext cx="126273" cy="135046"/>
              </a:xfrm>
              <a:custGeom>
                <a:avLst/>
                <a:gdLst>
                  <a:gd name="connsiteX0" fmla="*/ 15630 w 126273"/>
                  <a:gd name="connsiteY0" fmla="*/ 72523 h 135046"/>
                  <a:gd name="connsiteX1" fmla="*/ 78153 w 126273"/>
                  <a:gd name="connsiteY1" fmla="*/ 119415 h 135046"/>
                  <a:gd name="connsiteX2" fmla="*/ 109415 w 126273"/>
                  <a:gd name="connsiteY2" fmla="*/ 135046 h 135046"/>
                  <a:gd name="connsiteX3" fmla="*/ 117230 w 126273"/>
                  <a:gd name="connsiteY3" fmla="*/ 41261 h 135046"/>
                  <a:gd name="connsiteX4" fmla="*/ 93784 w 126273"/>
                  <a:gd name="connsiteY4" fmla="*/ 25631 h 135046"/>
                  <a:gd name="connsiteX5" fmla="*/ 78153 w 126273"/>
                  <a:gd name="connsiteY5" fmla="*/ 2184 h 135046"/>
                  <a:gd name="connsiteX6" fmla="*/ 15630 w 126273"/>
                  <a:gd name="connsiteY6" fmla="*/ 41261 h 135046"/>
                  <a:gd name="connsiteX7" fmla="*/ 0 w 126273"/>
                  <a:gd name="connsiteY7" fmla="*/ 64708 h 135046"/>
                  <a:gd name="connsiteX8" fmla="*/ 15630 w 126273"/>
                  <a:gd name="connsiteY8" fmla="*/ 72523 h 13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273" h="135046">
                    <a:moveTo>
                      <a:pt x="15630" y="72523"/>
                    </a:moveTo>
                    <a:cubicBezTo>
                      <a:pt x="28655" y="81641"/>
                      <a:pt x="56383" y="106975"/>
                      <a:pt x="78153" y="119415"/>
                    </a:cubicBezTo>
                    <a:cubicBezTo>
                      <a:pt x="88269" y="125195"/>
                      <a:pt x="98994" y="129836"/>
                      <a:pt x="109415" y="135046"/>
                    </a:cubicBezTo>
                    <a:cubicBezTo>
                      <a:pt x="121303" y="99381"/>
                      <a:pt x="136174" y="79149"/>
                      <a:pt x="117230" y="41261"/>
                    </a:cubicBezTo>
                    <a:cubicBezTo>
                      <a:pt x="113029" y="32860"/>
                      <a:pt x="101599" y="30841"/>
                      <a:pt x="93784" y="25631"/>
                    </a:cubicBezTo>
                    <a:cubicBezTo>
                      <a:pt x="88574" y="17815"/>
                      <a:pt x="87185" y="4765"/>
                      <a:pt x="78153" y="2184"/>
                    </a:cubicBezTo>
                    <a:cubicBezTo>
                      <a:pt x="42513" y="-7999"/>
                      <a:pt x="31153" y="19529"/>
                      <a:pt x="15630" y="41261"/>
                    </a:cubicBezTo>
                    <a:cubicBezTo>
                      <a:pt x="10170" y="48904"/>
                      <a:pt x="5210" y="56892"/>
                      <a:pt x="0" y="64708"/>
                    </a:cubicBezTo>
                    <a:cubicBezTo>
                      <a:pt x="25614" y="81783"/>
                      <a:pt x="2605" y="63405"/>
                      <a:pt x="15630" y="72523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D194BEC-4858-45A2-B472-A1461CFD72A6}"/>
                  </a:ext>
                </a:extLst>
              </p:cNvPr>
              <p:cNvSpPr/>
              <p:nvPr/>
            </p:nvSpPr>
            <p:spPr>
              <a:xfrm>
                <a:off x="3433696" y="5518727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76A3DB1-A8B1-4CCC-ABAF-8E14C3D2B377}"/>
                  </a:ext>
                </a:extLst>
              </p:cNvPr>
              <p:cNvSpPr/>
              <p:nvPr/>
            </p:nvSpPr>
            <p:spPr>
              <a:xfrm>
                <a:off x="3433696" y="5271048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C2E4EF8-42E2-4EE0-83A9-DBA7D19A5916}"/>
                </a:ext>
              </a:extLst>
            </p:cNvPr>
            <p:cNvGrpSpPr/>
            <p:nvPr/>
          </p:nvGrpSpPr>
          <p:grpSpPr>
            <a:xfrm>
              <a:off x="4404990" y="4959927"/>
              <a:ext cx="481973" cy="729673"/>
              <a:chOff x="4404990" y="4959927"/>
              <a:chExt cx="481973" cy="729673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1BAAE17-1BAE-4834-B73F-B18A819441B4}"/>
                  </a:ext>
                </a:extLst>
              </p:cNvPr>
              <p:cNvSpPr/>
              <p:nvPr/>
            </p:nvSpPr>
            <p:spPr>
              <a:xfrm>
                <a:off x="4404990" y="4959927"/>
                <a:ext cx="148537" cy="711200"/>
              </a:xfrm>
              <a:custGeom>
                <a:avLst/>
                <a:gdLst>
                  <a:gd name="connsiteX0" fmla="*/ 148537 w 148537"/>
                  <a:gd name="connsiteY0" fmla="*/ 0 h 711200"/>
                  <a:gd name="connsiteX1" fmla="*/ 130065 w 148537"/>
                  <a:gd name="connsiteY1" fmla="*/ 92364 h 711200"/>
                  <a:gd name="connsiteX2" fmla="*/ 120828 w 148537"/>
                  <a:gd name="connsiteY2" fmla="*/ 147782 h 711200"/>
                  <a:gd name="connsiteX3" fmla="*/ 111592 w 148537"/>
                  <a:gd name="connsiteY3" fmla="*/ 175491 h 711200"/>
                  <a:gd name="connsiteX4" fmla="*/ 102355 w 148537"/>
                  <a:gd name="connsiteY4" fmla="*/ 212437 h 711200"/>
                  <a:gd name="connsiteX5" fmla="*/ 83883 w 148537"/>
                  <a:gd name="connsiteY5" fmla="*/ 267855 h 711200"/>
                  <a:gd name="connsiteX6" fmla="*/ 74646 w 148537"/>
                  <a:gd name="connsiteY6" fmla="*/ 406400 h 711200"/>
                  <a:gd name="connsiteX7" fmla="*/ 65410 w 148537"/>
                  <a:gd name="connsiteY7" fmla="*/ 434109 h 711200"/>
                  <a:gd name="connsiteX8" fmla="*/ 46937 w 148537"/>
                  <a:gd name="connsiteY8" fmla="*/ 517237 h 711200"/>
                  <a:gd name="connsiteX9" fmla="*/ 37701 w 148537"/>
                  <a:gd name="connsiteY9" fmla="*/ 554182 h 711200"/>
                  <a:gd name="connsiteX10" fmla="*/ 755 w 148537"/>
                  <a:gd name="connsiteY10" fmla="*/ 665018 h 711200"/>
                  <a:gd name="connsiteX11" fmla="*/ 755 w 148537"/>
                  <a:gd name="connsiteY11" fmla="*/ 711200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8537" h="711200">
                    <a:moveTo>
                      <a:pt x="148537" y="0"/>
                    </a:moveTo>
                    <a:cubicBezTo>
                      <a:pt x="142380" y="30788"/>
                      <a:pt x="135851" y="61504"/>
                      <a:pt x="130065" y="92364"/>
                    </a:cubicBezTo>
                    <a:cubicBezTo>
                      <a:pt x="126614" y="110771"/>
                      <a:pt x="124891" y="129500"/>
                      <a:pt x="120828" y="147782"/>
                    </a:cubicBezTo>
                    <a:cubicBezTo>
                      <a:pt x="118716" y="157286"/>
                      <a:pt x="114267" y="166130"/>
                      <a:pt x="111592" y="175491"/>
                    </a:cubicBezTo>
                    <a:cubicBezTo>
                      <a:pt x="108105" y="187697"/>
                      <a:pt x="106003" y="200278"/>
                      <a:pt x="102355" y="212437"/>
                    </a:cubicBezTo>
                    <a:cubicBezTo>
                      <a:pt x="96760" y="231088"/>
                      <a:pt x="83883" y="267855"/>
                      <a:pt x="83883" y="267855"/>
                    </a:cubicBezTo>
                    <a:cubicBezTo>
                      <a:pt x="80804" y="314037"/>
                      <a:pt x="79757" y="360399"/>
                      <a:pt x="74646" y="406400"/>
                    </a:cubicBezTo>
                    <a:cubicBezTo>
                      <a:pt x="73571" y="416076"/>
                      <a:pt x="68085" y="424748"/>
                      <a:pt x="65410" y="434109"/>
                    </a:cubicBezTo>
                    <a:cubicBezTo>
                      <a:pt x="54151" y="473519"/>
                      <a:pt x="56458" y="474395"/>
                      <a:pt x="46937" y="517237"/>
                    </a:cubicBezTo>
                    <a:cubicBezTo>
                      <a:pt x="44183" y="529629"/>
                      <a:pt x="41715" y="542139"/>
                      <a:pt x="37701" y="554182"/>
                    </a:cubicBezTo>
                    <a:cubicBezTo>
                      <a:pt x="30718" y="575131"/>
                      <a:pt x="4220" y="633837"/>
                      <a:pt x="755" y="665018"/>
                    </a:cubicBezTo>
                    <a:cubicBezTo>
                      <a:pt x="-945" y="680318"/>
                      <a:pt x="755" y="695806"/>
                      <a:pt x="755" y="711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61AAB51-71E4-40AA-BD78-BC712C9D2F97}"/>
                  </a:ext>
                </a:extLst>
              </p:cNvPr>
              <p:cNvSpPr/>
              <p:nvPr/>
            </p:nvSpPr>
            <p:spPr>
              <a:xfrm>
                <a:off x="4479636" y="5032780"/>
                <a:ext cx="407327" cy="656820"/>
              </a:xfrm>
              <a:custGeom>
                <a:avLst/>
                <a:gdLst>
                  <a:gd name="connsiteX0" fmla="*/ 323273 w 407327"/>
                  <a:gd name="connsiteY0" fmla="*/ 10275 h 656820"/>
                  <a:gd name="connsiteX1" fmla="*/ 212437 w 407327"/>
                  <a:gd name="connsiteY1" fmla="*/ 10275 h 656820"/>
                  <a:gd name="connsiteX2" fmla="*/ 175491 w 407327"/>
                  <a:gd name="connsiteY2" fmla="*/ 37984 h 656820"/>
                  <a:gd name="connsiteX3" fmla="*/ 147782 w 407327"/>
                  <a:gd name="connsiteY3" fmla="*/ 56456 h 656820"/>
                  <a:gd name="connsiteX4" fmla="*/ 101600 w 407327"/>
                  <a:gd name="connsiteY4" fmla="*/ 111875 h 656820"/>
                  <a:gd name="connsiteX5" fmla="*/ 83128 w 407327"/>
                  <a:gd name="connsiteY5" fmla="*/ 139584 h 656820"/>
                  <a:gd name="connsiteX6" fmla="*/ 55419 w 407327"/>
                  <a:gd name="connsiteY6" fmla="*/ 167293 h 656820"/>
                  <a:gd name="connsiteX7" fmla="*/ 0 w 407327"/>
                  <a:gd name="connsiteY7" fmla="*/ 231947 h 656820"/>
                  <a:gd name="connsiteX8" fmla="*/ 73891 w 407327"/>
                  <a:gd name="connsiteY8" fmla="*/ 250420 h 656820"/>
                  <a:gd name="connsiteX9" fmla="*/ 120073 w 407327"/>
                  <a:gd name="connsiteY9" fmla="*/ 259656 h 656820"/>
                  <a:gd name="connsiteX10" fmla="*/ 157019 w 407327"/>
                  <a:gd name="connsiteY10" fmla="*/ 268893 h 656820"/>
                  <a:gd name="connsiteX11" fmla="*/ 184728 w 407327"/>
                  <a:gd name="connsiteY11" fmla="*/ 278129 h 656820"/>
                  <a:gd name="connsiteX12" fmla="*/ 387928 w 407327"/>
                  <a:gd name="connsiteY12" fmla="*/ 287365 h 656820"/>
                  <a:gd name="connsiteX13" fmla="*/ 406400 w 407327"/>
                  <a:gd name="connsiteY13" fmla="*/ 324311 h 656820"/>
                  <a:gd name="connsiteX14" fmla="*/ 369455 w 407327"/>
                  <a:gd name="connsiteY14" fmla="*/ 333547 h 656820"/>
                  <a:gd name="connsiteX15" fmla="*/ 360219 w 407327"/>
                  <a:gd name="connsiteY15" fmla="*/ 361256 h 656820"/>
                  <a:gd name="connsiteX16" fmla="*/ 314037 w 407327"/>
                  <a:gd name="connsiteY16" fmla="*/ 416675 h 656820"/>
                  <a:gd name="connsiteX17" fmla="*/ 295564 w 407327"/>
                  <a:gd name="connsiteY17" fmla="*/ 444384 h 656820"/>
                  <a:gd name="connsiteX18" fmla="*/ 249382 w 407327"/>
                  <a:gd name="connsiteY18" fmla="*/ 453620 h 656820"/>
                  <a:gd name="connsiteX19" fmla="*/ 221673 w 407327"/>
                  <a:gd name="connsiteY19" fmla="*/ 472093 h 656820"/>
                  <a:gd name="connsiteX20" fmla="*/ 193964 w 407327"/>
                  <a:gd name="connsiteY20" fmla="*/ 536747 h 656820"/>
                  <a:gd name="connsiteX21" fmla="*/ 184728 w 407327"/>
                  <a:gd name="connsiteY21" fmla="*/ 564456 h 656820"/>
                  <a:gd name="connsiteX22" fmla="*/ 184728 w 407327"/>
                  <a:gd name="connsiteY22" fmla="*/ 656820 h 656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7327" h="656820">
                    <a:moveTo>
                      <a:pt x="323273" y="10275"/>
                    </a:moveTo>
                    <a:cubicBezTo>
                      <a:pt x="278395" y="1299"/>
                      <a:pt x="261221" y="-7465"/>
                      <a:pt x="212437" y="10275"/>
                    </a:cubicBezTo>
                    <a:cubicBezTo>
                      <a:pt x="197970" y="15536"/>
                      <a:pt x="188018" y="29037"/>
                      <a:pt x="175491" y="37984"/>
                    </a:cubicBezTo>
                    <a:cubicBezTo>
                      <a:pt x="166458" y="44436"/>
                      <a:pt x="157018" y="50299"/>
                      <a:pt x="147782" y="56456"/>
                    </a:cubicBezTo>
                    <a:cubicBezTo>
                      <a:pt x="101913" y="125258"/>
                      <a:pt x="160869" y="40749"/>
                      <a:pt x="101600" y="111875"/>
                    </a:cubicBezTo>
                    <a:cubicBezTo>
                      <a:pt x="94494" y="120403"/>
                      <a:pt x="90234" y="131056"/>
                      <a:pt x="83128" y="139584"/>
                    </a:cubicBezTo>
                    <a:cubicBezTo>
                      <a:pt x="74766" y="149619"/>
                      <a:pt x="63781" y="157258"/>
                      <a:pt x="55419" y="167293"/>
                    </a:cubicBezTo>
                    <a:cubicBezTo>
                      <a:pt x="-14909" y="251686"/>
                      <a:pt x="110996" y="120954"/>
                      <a:pt x="0" y="231947"/>
                    </a:cubicBezTo>
                    <a:cubicBezTo>
                      <a:pt x="170271" y="266003"/>
                      <a:pt x="-39747" y="222012"/>
                      <a:pt x="73891" y="250420"/>
                    </a:cubicBezTo>
                    <a:cubicBezTo>
                      <a:pt x="89121" y="254227"/>
                      <a:pt x="104748" y="256250"/>
                      <a:pt x="120073" y="259656"/>
                    </a:cubicBezTo>
                    <a:cubicBezTo>
                      <a:pt x="132465" y="262410"/>
                      <a:pt x="144813" y="265406"/>
                      <a:pt x="157019" y="268893"/>
                    </a:cubicBezTo>
                    <a:cubicBezTo>
                      <a:pt x="166380" y="271568"/>
                      <a:pt x="175023" y="277353"/>
                      <a:pt x="184728" y="278129"/>
                    </a:cubicBezTo>
                    <a:cubicBezTo>
                      <a:pt x="252315" y="283536"/>
                      <a:pt x="320195" y="284286"/>
                      <a:pt x="387928" y="287365"/>
                    </a:cubicBezTo>
                    <a:cubicBezTo>
                      <a:pt x="394085" y="299680"/>
                      <a:pt x="411514" y="311527"/>
                      <a:pt x="406400" y="324311"/>
                    </a:cubicBezTo>
                    <a:cubicBezTo>
                      <a:pt x="401686" y="336097"/>
                      <a:pt x="379367" y="325617"/>
                      <a:pt x="369455" y="333547"/>
                    </a:cubicBezTo>
                    <a:cubicBezTo>
                      <a:pt x="361853" y="339629"/>
                      <a:pt x="364573" y="352548"/>
                      <a:pt x="360219" y="361256"/>
                    </a:cubicBezTo>
                    <a:cubicBezTo>
                      <a:pt x="343022" y="395651"/>
                      <a:pt x="339568" y="386038"/>
                      <a:pt x="314037" y="416675"/>
                    </a:cubicBezTo>
                    <a:cubicBezTo>
                      <a:pt x="306931" y="425203"/>
                      <a:pt x="301722" y="435148"/>
                      <a:pt x="295564" y="444384"/>
                    </a:cubicBezTo>
                    <a:cubicBezTo>
                      <a:pt x="276594" y="501296"/>
                      <a:pt x="302645" y="453620"/>
                      <a:pt x="249382" y="453620"/>
                    </a:cubicBezTo>
                    <a:cubicBezTo>
                      <a:pt x="238281" y="453620"/>
                      <a:pt x="230909" y="465935"/>
                      <a:pt x="221673" y="472093"/>
                    </a:cubicBezTo>
                    <a:cubicBezTo>
                      <a:pt x="193551" y="514275"/>
                      <a:pt x="208874" y="484560"/>
                      <a:pt x="193964" y="536747"/>
                    </a:cubicBezTo>
                    <a:cubicBezTo>
                      <a:pt x="191289" y="546108"/>
                      <a:pt x="185475" y="554749"/>
                      <a:pt x="184728" y="564456"/>
                    </a:cubicBezTo>
                    <a:cubicBezTo>
                      <a:pt x="182367" y="595153"/>
                      <a:pt x="184728" y="626032"/>
                      <a:pt x="184728" y="65682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9CD8EB-358E-43CD-B04B-354B82D4D2B9}"/>
                </a:ext>
              </a:extLst>
            </p:cNvPr>
            <p:cNvGrpSpPr/>
            <p:nvPr/>
          </p:nvGrpSpPr>
          <p:grpSpPr>
            <a:xfrm>
              <a:off x="4470999" y="5474196"/>
              <a:ext cx="398755" cy="220809"/>
              <a:chOff x="4470999" y="5474196"/>
              <a:chExt cx="398755" cy="22080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513A304-F26C-44C2-B3FB-FA85346C9A0E}"/>
                  </a:ext>
                </a:extLst>
              </p:cNvPr>
              <p:cNvSpPr/>
              <p:nvPr/>
            </p:nvSpPr>
            <p:spPr>
              <a:xfrm>
                <a:off x="4736672" y="5474196"/>
                <a:ext cx="133082" cy="191525"/>
              </a:xfrm>
              <a:custGeom>
                <a:avLst/>
                <a:gdLst>
                  <a:gd name="connsiteX0" fmla="*/ 54708 w 133082"/>
                  <a:gd name="connsiteY0" fmla="*/ 0 h 191525"/>
                  <a:gd name="connsiteX1" fmla="*/ 7816 w 133082"/>
                  <a:gd name="connsiteY1" fmla="*/ 62523 h 191525"/>
                  <a:gd name="connsiteX2" fmla="*/ 0 w 133082"/>
                  <a:gd name="connsiteY2" fmla="*/ 85969 h 191525"/>
                  <a:gd name="connsiteX3" fmla="*/ 15631 w 133082"/>
                  <a:gd name="connsiteY3" fmla="*/ 109415 h 191525"/>
                  <a:gd name="connsiteX4" fmla="*/ 46893 w 133082"/>
                  <a:gd name="connsiteY4" fmla="*/ 101600 h 191525"/>
                  <a:gd name="connsiteX5" fmla="*/ 101600 w 133082"/>
                  <a:gd name="connsiteY5" fmla="*/ 109415 h 191525"/>
                  <a:gd name="connsiteX6" fmla="*/ 132862 w 133082"/>
                  <a:gd name="connsiteY6" fmla="*/ 156308 h 191525"/>
                  <a:gd name="connsiteX7" fmla="*/ 125047 w 133082"/>
                  <a:gd name="connsiteY7" fmla="*/ 187569 h 191525"/>
                  <a:gd name="connsiteX8" fmla="*/ 46893 w 133082"/>
                  <a:gd name="connsiteY8" fmla="*/ 187569 h 19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082" h="191525" extrusionOk="0">
                    <a:moveTo>
                      <a:pt x="54708" y="0"/>
                    </a:moveTo>
                    <a:cubicBezTo>
                      <a:pt x="43993" y="7703"/>
                      <a:pt x="13985" y="46733"/>
                      <a:pt x="7816" y="62523"/>
                    </a:cubicBezTo>
                    <a:cubicBezTo>
                      <a:pt x="5856" y="70254"/>
                      <a:pt x="1692" y="78183"/>
                      <a:pt x="0" y="85969"/>
                    </a:cubicBezTo>
                    <a:cubicBezTo>
                      <a:pt x="4129" y="94840"/>
                      <a:pt x="6554" y="107361"/>
                      <a:pt x="15631" y="109415"/>
                    </a:cubicBezTo>
                    <a:cubicBezTo>
                      <a:pt x="24495" y="112087"/>
                      <a:pt x="36385" y="101711"/>
                      <a:pt x="46893" y="101600"/>
                    </a:cubicBezTo>
                    <a:cubicBezTo>
                      <a:pt x="66608" y="101754"/>
                      <a:pt x="84109" y="105276"/>
                      <a:pt x="101600" y="109415"/>
                    </a:cubicBezTo>
                    <a:cubicBezTo>
                      <a:pt x="131223" y="119394"/>
                      <a:pt x="131641" y="113446"/>
                      <a:pt x="132862" y="156308"/>
                    </a:cubicBezTo>
                    <a:cubicBezTo>
                      <a:pt x="132590" y="164453"/>
                      <a:pt x="134544" y="184728"/>
                      <a:pt x="125047" y="187569"/>
                    </a:cubicBezTo>
                    <a:cubicBezTo>
                      <a:pt x="105010" y="198961"/>
                      <a:pt x="73826" y="187781"/>
                      <a:pt x="46893" y="187569"/>
                    </a:cubicBezTo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54708 w 133082"/>
                          <a:gd name="connsiteY0" fmla="*/ 0 h 191525"/>
                          <a:gd name="connsiteX1" fmla="*/ 7816 w 133082"/>
                          <a:gd name="connsiteY1" fmla="*/ 62523 h 191525"/>
                          <a:gd name="connsiteX2" fmla="*/ 0 w 133082"/>
                          <a:gd name="connsiteY2" fmla="*/ 85969 h 191525"/>
                          <a:gd name="connsiteX3" fmla="*/ 15631 w 133082"/>
                          <a:gd name="connsiteY3" fmla="*/ 109415 h 191525"/>
                          <a:gd name="connsiteX4" fmla="*/ 46893 w 133082"/>
                          <a:gd name="connsiteY4" fmla="*/ 101600 h 191525"/>
                          <a:gd name="connsiteX5" fmla="*/ 101600 w 133082"/>
                          <a:gd name="connsiteY5" fmla="*/ 109415 h 191525"/>
                          <a:gd name="connsiteX6" fmla="*/ 132862 w 133082"/>
                          <a:gd name="connsiteY6" fmla="*/ 156308 h 191525"/>
                          <a:gd name="connsiteX7" fmla="*/ 125047 w 133082"/>
                          <a:gd name="connsiteY7" fmla="*/ 187569 h 191525"/>
                          <a:gd name="connsiteX8" fmla="*/ 46893 w 133082"/>
                          <a:gd name="connsiteY8" fmla="*/ 187569 h 1915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33082" h="191525">
                            <a:moveTo>
                              <a:pt x="54708" y="0"/>
                            </a:moveTo>
                            <a:cubicBezTo>
                              <a:pt x="47041" y="9583"/>
                              <a:pt x="16110" y="45936"/>
                              <a:pt x="7816" y="62523"/>
                            </a:cubicBezTo>
                            <a:cubicBezTo>
                              <a:pt x="4132" y="69891"/>
                              <a:pt x="2605" y="78154"/>
                              <a:pt x="0" y="85969"/>
                            </a:cubicBezTo>
                            <a:cubicBezTo>
                              <a:pt x="5210" y="93784"/>
                              <a:pt x="6720" y="106445"/>
                              <a:pt x="15631" y="109415"/>
                            </a:cubicBezTo>
                            <a:cubicBezTo>
                              <a:pt x="25821" y="112812"/>
                              <a:pt x="36152" y="101600"/>
                              <a:pt x="46893" y="101600"/>
                            </a:cubicBezTo>
                            <a:cubicBezTo>
                              <a:pt x="65314" y="101600"/>
                              <a:pt x="83364" y="106810"/>
                              <a:pt x="101600" y="109415"/>
                            </a:cubicBezTo>
                            <a:cubicBezTo>
                              <a:pt x="131800" y="119482"/>
                              <a:pt x="132862" y="112296"/>
                              <a:pt x="132862" y="156308"/>
                            </a:cubicBezTo>
                            <a:cubicBezTo>
                              <a:pt x="132862" y="167049"/>
                              <a:pt x="135141" y="183898"/>
                              <a:pt x="125047" y="187569"/>
                            </a:cubicBezTo>
                            <a:cubicBezTo>
                              <a:pt x="100564" y="196472"/>
                              <a:pt x="72944" y="187569"/>
                              <a:pt x="46893" y="187569"/>
                            </a:cubicBez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A2189F0-AB89-4776-866F-009D2AA93BCC}"/>
                  </a:ext>
                </a:extLst>
              </p:cNvPr>
              <p:cNvSpPr/>
              <p:nvPr/>
            </p:nvSpPr>
            <p:spPr>
              <a:xfrm>
                <a:off x="4470999" y="5569959"/>
                <a:ext cx="109758" cy="125046"/>
              </a:xfrm>
              <a:custGeom>
                <a:avLst/>
                <a:gdLst>
                  <a:gd name="connsiteX0" fmla="*/ 15973 w 109758"/>
                  <a:gd name="connsiteY0" fmla="*/ 78153 h 125046"/>
                  <a:gd name="connsiteX1" fmla="*/ 70681 w 109758"/>
                  <a:gd name="connsiteY1" fmla="*/ 125046 h 125046"/>
                  <a:gd name="connsiteX2" fmla="*/ 94127 w 109758"/>
                  <a:gd name="connsiteY2" fmla="*/ 117230 h 125046"/>
                  <a:gd name="connsiteX3" fmla="*/ 109758 w 109758"/>
                  <a:gd name="connsiteY3" fmla="*/ 93784 h 125046"/>
                  <a:gd name="connsiteX4" fmla="*/ 70681 w 109758"/>
                  <a:gd name="connsiteY4" fmla="*/ 0 h 125046"/>
                  <a:gd name="connsiteX5" fmla="*/ 15973 w 109758"/>
                  <a:gd name="connsiteY5" fmla="*/ 7815 h 125046"/>
                  <a:gd name="connsiteX6" fmla="*/ 8158 w 109758"/>
                  <a:gd name="connsiteY6" fmla="*/ 93784 h 125046"/>
                  <a:gd name="connsiteX7" fmla="*/ 15973 w 109758"/>
                  <a:gd name="connsiteY7" fmla="*/ 78153 h 12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9758" h="125046" extrusionOk="0">
                    <a:moveTo>
                      <a:pt x="15973" y="78153"/>
                    </a:moveTo>
                    <a:cubicBezTo>
                      <a:pt x="25162" y="85522"/>
                      <a:pt x="36245" y="122718"/>
                      <a:pt x="70681" y="125046"/>
                    </a:cubicBezTo>
                    <a:cubicBezTo>
                      <a:pt x="80136" y="124866"/>
                      <a:pt x="85721" y="120912"/>
                      <a:pt x="94127" y="117230"/>
                    </a:cubicBezTo>
                    <a:cubicBezTo>
                      <a:pt x="98731" y="109618"/>
                      <a:pt x="108624" y="104517"/>
                      <a:pt x="109758" y="93784"/>
                    </a:cubicBezTo>
                    <a:cubicBezTo>
                      <a:pt x="111117" y="17188"/>
                      <a:pt x="108128" y="26690"/>
                      <a:pt x="70681" y="0"/>
                    </a:cubicBezTo>
                    <a:cubicBezTo>
                      <a:pt x="54593" y="563"/>
                      <a:pt x="35207" y="-924"/>
                      <a:pt x="15973" y="7815"/>
                    </a:cubicBezTo>
                    <a:cubicBezTo>
                      <a:pt x="-8617" y="24974"/>
                      <a:pt x="1895" y="80059"/>
                      <a:pt x="8158" y="93784"/>
                    </a:cubicBezTo>
                    <a:cubicBezTo>
                      <a:pt x="11572" y="98771"/>
                      <a:pt x="3090" y="71819"/>
                      <a:pt x="15973" y="78153"/>
                    </a:cubicBezTo>
                    <a:close/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981765707">
                      <a:custGeom>
                        <a:avLst/>
                        <a:gdLst>
                          <a:gd name="connsiteX0" fmla="*/ 15973 w 109758"/>
                          <a:gd name="connsiteY0" fmla="*/ 78153 h 125046"/>
                          <a:gd name="connsiteX1" fmla="*/ 70681 w 109758"/>
                          <a:gd name="connsiteY1" fmla="*/ 125046 h 125046"/>
                          <a:gd name="connsiteX2" fmla="*/ 94127 w 109758"/>
                          <a:gd name="connsiteY2" fmla="*/ 117230 h 125046"/>
                          <a:gd name="connsiteX3" fmla="*/ 109758 w 109758"/>
                          <a:gd name="connsiteY3" fmla="*/ 93784 h 125046"/>
                          <a:gd name="connsiteX4" fmla="*/ 70681 w 109758"/>
                          <a:gd name="connsiteY4" fmla="*/ 0 h 125046"/>
                          <a:gd name="connsiteX5" fmla="*/ 15973 w 109758"/>
                          <a:gd name="connsiteY5" fmla="*/ 7815 h 125046"/>
                          <a:gd name="connsiteX6" fmla="*/ 8158 w 109758"/>
                          <a:gd name="connsiteY6" fmla="*/ 93784 h 125046"/>
                          <a:gd name="connsiteX7" fmla="*/ 15973 w 109758"/>
                          <a:gd name="connsiteY7" fmla="*/ 78153 h 12504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09758" h="125046">
                            <a:moveTo>
                              <a:pt x="15973" y="78153"/>
                            </a:moveTo>
                            <a:cubicBezTo>
                              <a:pt x="26393" y="83363"/>
                              <a:pt x="41883" y="125046"/>
                              <a:pt x="70681" y="125046"/>
                            </a:cubicBezTo>
                            <a:cubicBezTo>
                              <a:pt x="78919" y="125046"/>
                              <a:pt x="86312" y="119835"/>
                              <a:pt x="94127" y="117230"/>
                            </a:cubicBezTo>
                            <a:cubicBezTo>
                              <a:pt x="99337" y="109415"/>
                              <a:pt x="109758" y="103177"/>
                              <a:pt x="109758" y="93784"/>
                            </a:cubicBezTo>
                            <a:cubicBezTo>
                              <a:pt x="109758" y="18068"/>
                              <a:pt x="110055" y="26248"/>
                              <a:pt x="70681" y="0"/>
                            </a:cubicBezTo>
                            <a:cubicBezTo>
                              <a:pt x="52445" y="2605"/>
                              <a:pt x="32076" y="-1131"/>
                              <a:pt x="15973" y="7815"/>
                            </a:cubicBezTo>
                            <a:cubicBezTo>
                              <a:pt x="-10161" y="22334"/>
                              <a:pt x="2279" y="80067"/>
                              <a:pt x="8158" y="93784"/>
                            </a:cubicBezTo>
                            <a:cubicBezTo>
                              <a:pt x="10210" y="98573"/>
                              <a:pt x="5553" y="72943"/>
                              <a:pt x="15973" y="7815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CB6B8ED-9D2F-43BA-951E-38A3B5294627}"/>
              </a:ext>
            </a:extLst>
          </p:cNvPr>
          <p:cNvSpPr txBox="1"/>
          <p:nvPr/>
        </p:nvSpPr>
        <p:spPr>
          <a:xfrm>
            <a:off x="490331" y="65209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Template v2022.04</a:t>
            </a:r>
          </a:p>
        </p:txBody>
      </p:sp>
    </p:spTree>
    <p:extLst>
      <p:ext uri="{BB962C8B-B14F-4D97-AF65-F5344CB8AC3E}">
        <p14:creationId xmlns:p14="http://schemas.microsoft.com/office/powerpoint/2010/main" val="2279196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CDEF2B-EEF2-46CE-B9CE-2968635BF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D4CC32-962D-4DD9-B303-F69E37185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498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35AA-6F9E-4F98-B9D7-A222656C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&lt;Annex - &gt; &lt;topic name&gt;&gt;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FACC4-2953-4E44-B7FE-A9CF44DCE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42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EE1D-1DF8-452F-8AA3-2C00ACFE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Glossary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F0A1E-B487-4740-AA3C-FBF659C7FB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35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7C1F-466D-44EC-A307-0CF21419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B9307-A01F-4DBE-8122-F09C8572413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IDEA: funnel template is a check-list!</a:t>
            </a:r>
          </a:p>
          <a:p>
            <a:endParaRPr lang="en-US" dirty="0"/>
          </a:p>
          <a:p>
            <a:r>
              <a:rPr lang="en-US" dirty="0"/>
              <a:t>roles are important</a:t>
            </a:r>
          </a:p>
          <a:p>
            <a:endParaRPr lang="en-US" dirty="0"/>
          </a:p>
          <a:p>
            <a:r>
              <a:rPr lang="en-US" dirty="0"/>
              <a:t>customer </a:t>
            </a:r>
            <a:r>
              <a:rPr lang="en-US" dirty="0" err="1"/>
              <a:t>deivers</a:t>
            </a:r>
            <a:r>
              <a:rPr lang="en-US" dirty="0"/>
              <a:t> only the use cases --&gt; customer req doc</a:t>
            </a:r>
          </a:p>
          <a:p>
            <a:r>
              <a:rPr lang="en-US" dirty="0"/>
              <a:t>assumption: customer has not technically profonde knowledge over the FORDCS</a:t>
            </a:r>
          </a:p>
          <a:p>
            <a:r>
              <a:rPr lang="en-US" dirty="0"/>
              <a:t>WHO is customer? </a:t>
            </a:r>
            <a:r>
              <a:rPr lang="en-US" dirty="0" err="1"/>
              <a:t>SmartCity</a:t>
            </a:r>
            <a:r>
              <a:rPr lang="en-US" dirty="0"/>
              <a:t> Gov!!??!!</a:t>
            </a:r>
          </a:p>
          <a:p>
            <a:endParaRPr lang="en-US" dirty="0"/>
          </a:p>
          <a:p>
            <a:r>
              <a:rPr lang="en-US" dirty="0"/>
              <a:t>EDUp is the supplier, has knowledge about the FORDCS</a:t>
            </a:r>
          </a:p>
          <a:p>
            <a:r>
              <a:rPr lang="en-US" dirty="0"/>
              <a:t>EDUp sys-req contains req-analysis based on use-use-cases --&gt; state machine models and swagger design --&gt; (analysis phase)</a:t>
            </a:r>
          </a:p>
          <a:p>
            <a:endParaRPr lang="en-US" dirty="0"/>
          </a:p>
          <a:p>
            <a:r>
              <a:rPr lang="en-US" dirty="0"/>
              <a:t>swagger design  is input for validation test spec</a:t>
            </a:r>
          </a:p>
          <a:p>
            <a:endParaRPr lang="en-US" dirty="0"/>
          </a:p>
          <a:p>
            <a:r>
              <a:rPr lang="en-US" dirty="0"/>
              <a:t>Project STORY : Analysis design dev -- </a:t>
            </a:r>
            <a:r>
              <a:rPr lang="en-US" dirty="0" err="1"/>
              <a:t>devops</a:t>
            </a:r>
            <a:r>
              <a:rPr lang="en-US" dirty="0"/>
              <a:t> -- test : Dev Life-Cycle Story &amp; PM story (work-funnels)</a:t>
            </a:r>
          </a:p>
        </p:txBody>
      </p:sp>
    </p:spTree>
    <p:extLst>
      <p:ext uri="{BB962C8B-B14F-4D97-AF65-F5344CB8AC3E}">
        <p14:creationId xmlns:p14="http://schemas.microsoft.com/office/powerpoint/2010/main" val="4163689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EE1D-1DF8-452F-8AA3-2C00ACFE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Backyard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F0A1E-B487-4740-AA3C-FBF659C7FB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28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5078-7757-4767-AEF6-36993736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2736"/>
          </a:xfrm>
        </p:spPr>
        <p:txBody>
          <a:bodyPr>
            <a:normAutofit fontScale="90000"/>
          </a:bodyPr>
          <a:lstStyle/>
          <a:p>
            <a:r>
              <a:rPr lang="en-US" dirty="0"/>
              <a:t>EDUp Project Story Stream</a:t>
            </a:r>
            <a:br>
              <a:rPr lang="en-US" dirty="0"/>
            </a:br>
            <a:r>
              <a:rPr lang="en-US" dirty="0"/>
              <a:t>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2B4B9-8BC6-47F1-9253-84378701F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42737"/>
            <a:ext cx="11353801" cy="58152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&lt; project-name&gt;</a:t>
            </a:r>
          </a:p>
          <a:p>
            <a:r>
              <a:rPr lang="en-US" dirty="0"/>
              <a:t>Customer Scope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the system boundaries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the scope of the customer needs/requirements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Describe the needs from the viewpoint of customer (use case, swagger-UI, UX, big-picture)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the customer's knowhow profile</a:t>
            </a:r>
          </a:p>
          <a:p>
            <a:r>
              <a:rPr lang="en-US" dirty="0"/>
              <a:t>Supplier (Project) Scope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the system requirements from the viewpoint of supplier (describe with the means of Supplier's technology, tools, ..., HW/SW big-picture)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the supplier's knowhow profile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a project roadmap (project timeline)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artifacts according to EDUp-Full-Stack-Software-Project-Development-Method.pptx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See slide “Full-Stack Software Project Development Method” (#4)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the sys/</a:t>
            </a:r>
            <a:r>
              <a:rPr lang="en-US" dirty="0" err="1"/>
              <a:t>sw</a:t>
            </a:r>
            <a:r>
              <a:rPr lang="en-US" dirty="0"/>
              <a:t>-architecture covering the sys-req component-wise (SOA, component-based arch, domain model)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Define alternative solutions and references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Define the components based on Spring architecture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DevOps (the dev-env and dev-ops)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V&amp;V-spec and -env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Deployment (deliverables, release content and media)</a:t>
            </a:r>
          </a:p>
        </p:txBody>
      </p:sp>
    </p:spTree>
    <p:extLst>
      <p:ext uri="{BB962C8B-B14F-4D97-AF65-F5344CB8AC3E}">
        <p14:creationId xmlns:p14="http://schemas.microsoft.com/office/powerpoint/2010/main" val="383692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916E-D78A-431D-A28E-B2E3B031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6" y="1"/>
            <a:ext cx="11919284" cy="1569260"/>
          </a:xfrm>
        </p:spPr>
        <p:txBody>
          <a:bodyPr>
            <a:noAutofit/>
          </a:bodyPr>
          <a:lstStyle/>
          <a:p>
            <a:r>
              <a:rPr lang="en-US" sz="3600" dirty="0"/>
              <a:t>EDUp Project Story Stream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55F4C82-86B0-4A9F-B2D2-DB26149D6001}"/>
              </a:ext>
            </a:extLst>
          </p:cNvPr>
          <p:cNvGrpSpPr/>
          <p:nvPr/>
        </p:nvGrpSpPr>
        <p:grpSpPr>
          <a:xfrm>
            <a:off x="1299471" y="1569262"/>
            <a:ext cx="341760" cy="298616"/>
            <a:chOff x="1299471" y="1569262"/>
            <a:chExt cx="341760" cy="298616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D9539BD-EFFA-49DD-9DF8-31F486A29803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0BB232B-4FA0-4AD0-B301-F81775B3CA8E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7446761-3D4C-448C-A531-6DD3A9671BE4}"/>
              </a:ext>
            </a:extLst>
          </p:cNvPr>
          <p:cNvGrpSpPr/>
          <p:nvPr/>
        </p:nvGrpSpPr>
        <p:grpSpPr>
          <a:xfrm>
            <a:off x="6820877" y="1250462"/>
            <a:ext cx="2156224" cy="1062892"/>
            <a:chOff x="6820877" y="1250462"/>
            <a:chExt cx="2156224" cy="1062892"/>
          </a:xfrm>
        </p:grpSpPr>
        <p:sp>
          <p:nvSpPr>
            <p:cNvPr id="123" name="Right Brace 122">
              <a:extLst>
                <a:ext uri="{FF2B5EF4-FFF2-40B4-BE49-F238E27FC236}">
                  <a16:creationId xmlns:a16="http://schemas.microsoft.com/office/drawing/2014/main" id="{6224450A-5D78-4F26-9F4C-C8F75B768E29}"/>
                </a:ext>
              </a:extLst>
            </p:cNvPr>
            <p:cNvSpPr/>
            <p:nvPr/>
          </p:nvSpPr>
          <p:spPr>
            <a:xfrm>
              <a:off x="6820877" y="1250462"/>
              <a:ext cx="273538" cy="106289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FC40383-ED64-4A89-AE0B-C3069F5BD2D6}"/>
                </a:ext>
              </a:extLst>
            </p:cNvPr>
            <p:cNvSpPr txBox="1"/>
            <p:nvPr/>
          </p:nvSpPr>
          <p:spPr>
            <a:xfrm>
              <a:off x="7269902" y="1597242"/>
              <a:ext cx="1707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Customer Scope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B063BBE-8091-4A4D-A8F7-E65A806258CC}"/>
              </a:ext>
            </a:extLst>
          </p:cNvPr>
          <p:cNvGrpSpPr/>
          <p:nvPr/>
        </p:nvGrpSpPr>
        <p:grpSpPr>
          <a:xfrm>
            <a:off x="2379621" y="1565354"/>
            <a:ext cx="341760" cy="298616"/>
            <a:chOff x="1299471" y="1569262"/>
            <a:chExt cx="341760" cy="298616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EADFA34-C2EC-4E02-BDDE-4A1E50FEEF73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042F444E-FA42-47FD-B271-B03EA2A1C618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1868C11-49BD-4EF9-BA1B-96F9938BFD16}"/>
              </a:ext>
            </a:extLst>
          </p:cNvPr>
          <p:cNvGrpSpPr/>
          <p:nvPr/>
        </p:nvGrpSpPr>
        <p:grpSpPr>
          <a:xfrm>
            <a:off x="3459771" y="1565354"/>
            <a:ext cx="341760" cy="298616"/>
            <a:chOff x="1299471" y="1569262"/>
            <a:chExt cx="341760" cy="298616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E9EFC23-D9AC-4F01-B282-133C502C3E3F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C7CE041E-3850-4753-8DB2-AF670FB742A6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6E8E335-6127-4D6E-A53B-41AB62737634}"/>
              </a:ext>
            </a:extLst>
          </p:cNvPr>
          <p:cNvGrpSpPr/>
          <p:nvPr/>
        </p:nvGrpSpPr>
        <p:grpSpPr>
          <a:xfrm>
            <a:off x="4539921" y="1569262"/>
            <a:ext cx="341760" cy="298616"/>
            <a:chOff x="1299471" y="1569262"/>
            <a:chExt cx="341760" cy="298616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864C49A-CF61-40B9-9CCE-A29A216C2240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1D83A8D2-E239-40AF-B30F-95868A698D80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29DC162-C916-4E88-9EE8-C2CB78D7F420}"/>
              </a:ext>
            </a:extLst>
          </p:cNvPr>
          <p:cNvGrpSpPr/>
          <p:nvPr/>
        </p:nvGrpSpPr>
        <p:grpSpPr>
          <a:xfrm>
            <a:off x="1312985" y="2917416"/>
            <a:ext cx="341760" cy="298616"/>
            <a:chOff x="1299471" y="1569262"/>
            <a:chExt cx="341760" cy="298616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D998A99-A360-4248-9B89-3A7FDA1541F6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3161E00-A0B5-44A5-85ED-F077A269E2EC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AA3F8DB-2C86-4163-B456-47C15F8A1D7C}"/>
              </a:ext>
            </a:extLst>
          </p:cNvPr>
          <p:cNvGrpSpPr/>
          <p:nvPr/>
        </p:nvGrpSpPr>
        <p:grpSpPr>
          <a:xfrm>
            <a:off x="2393135" y="2913508"/>
            <a:ext cx="341760" cy="298616"/>
            <a:chOff x="1299471" y="1569262"/>
            <a:chExt cx="341760" cy="298616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E6A620A-013D-4551-BD57-0DD9506FBB1C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D61AE8C-27E4-4238-92B3-4B304D18A86F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30225FE-3DE8-46FF-9E06-0AD450BD594C}"/>
              </a:ext>
            </a:extLst>
          </p:cNvPr>
          <p:cNvGrpSpPr/>
          <p:nvPr/>
        </p:nvGrpSpPr>
        <p:grpSpPr>
          <a:xfrm>
            <a:off x="3473285" y="2913508"/>
            <a:ext cx="341760" cy="298616"/>
            <a:chOff x="1299471" y="1569262"/>
            <a:chExt cx="341760" cy="298616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C128D810-9575-40A4-8C98-CAD42CBBE28B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16B9DFB-33B8-4685-A2A1-1C397DFE8B66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726A3E8-9B48-4026-BAB2-516C54C44DDB}"/>
              </a:ext>
            </a:extLst>
          </p:cNvPr>
          <p:cNvGrpSpPr/>
          <p:nvPr/>
        </p:nvGrpSpPr>
        <p:grpSpPr>
          <a:xfrm>
            <a:off x="4553435" y="2917416"/>
            <a:ext cx="341760" cy="298616"/>
            <a:chOff x="1299471" y="1569262"/>
            <a:chExt cx="341760" cy="29861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A980493-578F-4B8D-A84E-8548671D15FD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DF6E1F8F-4C6A-4B8F-A64B-43B919A0BDF1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ABE4F5E-8DAF-464F-9DA5-48447E64D5A8}"/>
              </a:ext>
            </a:extLst>
          </p:cNvPr>
          <p:cNvGrpSpPr/>
          <p:nvPr/>
        </p:nvGrpSpPr>
        <p:grpSpPr>
          <a:xfrm>
            <a:off x="6820877" y="2531369"/>
            <a:ext cx="2019968" cy="1062892"/>
            <a:chOff x="6820877" y="1250462"/>
            <a:chExt cx="2019968" cy="1062892"/>
          </a:xfrm>
        </p:grpSpPr>
        <p:sp>
          <p:nvSpPr>
            <p:cNvPr id="156" name="Right Brace 155">
              <a:extLst>
                <a:ext uri="{FF2B5EF4-FFF2-40B4-BE49-F238E27FC236}">
                  <a16:creationId xmlns:a16="http://schemas.microsoft.com/office/drawing/2014/main" id="{7E963855-3834-4343-B4CB-5695A219B4DA}"/>
                </a:ext>
              </a:extLst>
            </p:cNvPr>
            <p:cNvSpPr/>
            <p:nvPr/>
          </p:nvSpPr>
          <p:spPr>
            <a:xfrm>
              <a:off x="6820877" y="1250462"/>
              <a:ext cx="273538" cy="106289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68A1790-A193-4131-9FF1-FB02705E22F8}"/>
                </a:ext>
              </a:extLst>
            </p:cNvPr>
            <p:cNvSpPr txBox="1"/>
            <p:nvPr/>
          </p:nvSpPr>
          <p:spPr>
            <a:xfrm>
              <a:off x="7269902" y="1597242"/>
              <a:ext cx="1570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Supplier Scope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0C9F03D-22D9-4B14-8C8E-AA89D3E6F839}"/>
              </a:ext>
            </a:extLst>
          </p:cNvPr>
          <p:cNvGrpSpPr/>
          <p:nvPr/>
        </p:nvGrpSpPr>
        <p:grpSpPr>
          <a:xfrm>
            <a:off x="10122877" y="5509031"/>
            <a:ext cx="1680131" cy="1062892"/>
            <a:chOff x="6820877" y="1250462"/>
            <a:chExt cx="1680131" cy="1062892"/>
          </a:xfrm>
        </p:grpSpPr>
        <p:sp>
          <p:nvSpPr>
            <p:cNvPr id="159" name="Right Brace 158">
              <a:extLst>
                <a:ext uri="{FF2B5EF4-FFF2-40B4-BE49-F238E27FC236}">
                  <a16:creationId xmlns:a16="http://schemas.microsoft.com/office/drawing/2014/main" id="{53A8E471-A896-4136-AE52-8302B0D64D68}"/>
                </a:ext>
              </a:extLst>
            </p:cNvPr>
            <p:cNvSpPr/>
            <p:nvPr/>
          </p:nvSpPr>
          <p:spPr>
            <a:xfrm>
              <a:off x="6820877" y="1250462"/>
              <a:ext cx="273538" cy="106289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F464C23-2B69-4B76-A70F-6518EDEF68A2}"/>
                </a:ext>
              </a:extLst>
            </p:cNvPr>
            <p:cNvSpPr txBox="1"/>
            <p:nvPr/>
          </p:nvSpPr>
          <p:spPr>
            <a:xfrm>
              <a:off x="7269902" y="1597242"/>
              <a:ext cx="1231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User Scope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766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D28B-9017-42FD-AD4D-54A29A25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48"/>
            <a:ext cx="10515600" cy="1003590"/>
          </a:xfrm>
        </p:spPr>
        <p:txBody>
          <a:bodyPr>
            <a:normAutofit/>
          </a:bodyPr>
          <a:lstStyle/>
          <a:p>
            <a:r>
              <a:rPr lang="en-US" dirty="0"/>
              <a:t>Project Stream + Status (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open/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wip</a:t>
            </a:r>
            <a:r>
              <a:rPr lang="en-US" dirty="0"/>
              <a:t>/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done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47542-A959-4FCA-85E1-B88C94868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37" y="882316"/>
            <a:ext cx="6625390" cy="3449052"/>
          </a:xfrm>
          <a:ln>
            <a:solidFill>
              <a:schemeClr val="bg2">
                <a:lumMod val="90000"/>
              </a:schemeClr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dirty="0"/>
              <a:t>Describe the Project</a:t>
            </a:r>
          </a:p>
          <a:p>
            <a:pPr lvl="1"/>
            <a:r>
              <a:rPr lang="en-US" dirty="0"/>
              <a:t>Describe project Purpose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done</a:t>
            </a:r>
          </a:p>
          <a:p>
            <a:pPr lvl="1"/>
            <a:r>
              <a:rPr lang="en-US" dirty="0"/>
              <a:t>Describe project Requirements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done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dirty="0"/>
              <a:t>Describe project Technical Scope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open</a:t>
            </a:r>
          </a:p>
          <a:p>
            <a:pPr lvl="1"/>
            <a:r>
              <a:rPr lang="en-US" dirty="0"/>
              <a:t>Describe Project Setup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open</a:t>
            </a:r>
          </a:p>
          <a:p>
            <a:pPr lvl="1"/>
            <a:r>
              <a:rPr lang="en-US" dirty="0"/>
              <a:t>Describe project Delivery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open</a:t>
            </a:r>
          </a:p>
          <a:p>
            <a:pPr lvl="1"/>
            <a:r>
              <a:rPr lang="en-US" dirty="0"/>
              <a:t>Define project Artifacts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open</a:t>
            </a:r>
          </a:p>
          <a:p>
            <a:pPr lvl="1"/>
            <a:r>
              <a:rPr lang="en-US" dirty="0"/>
              <a:t>Describe project Additional Considerations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open</a:t>
            </a:r>
          </a:p>
          <a:p>
            <a:pPr lvl="1"/>
            <a:r>
              <a:rPr lang="en-US" dirty="0"/>
              <a:t>Maintain project References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open</a:t>
            </a:r>
          </a:p>
          <a:p>
            <a:pPr lvl="1"/>
            <a:r>
              <a:rPr lang="en-US" dirty="0"/>
              <a:t>Define and Describe Annex (if any)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/>
              <a:t>open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EA466-0FC7-49FC-93D9-096A8739AE5B}"/>
              </a:ext>
            </a:extLst>
          </p:cNvPr>
          <p:cNvSpPr txBox="1"/>
          <p:nvPr/>
        </p:nvSpPr>
        <p:spPr>
          <a:xfrm>
            <a:off x="6882063" y="1042738"/>
            <a:ext cx="5309937" cy="117107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Create Artifacts</a:t>
            </a:r>
          </a:p>
          <a:p>
            <a:pPr lvl="1"/>
            <a:r>
              <a:rPr lang="en-US" dirty="0"/>
              <a:t>Maintain the Artifacts slide </a:t>
            </a:r>
            <a:r>
              <a:rPr lang="en-US" dirty="0">
                <a:sym typeface="Wingdings" panose="05000000000000000000" pitchFamily="2" charset="2"/>
              </a:rPr>
              <a:t> open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8091E-3534-470C-A445-BC21D040E1DB}"/>
              </a:ext>
            </a:extLst>
          </p:cNvPr>
          <p:cNvSpPr txBox="1"/>
          <p:nvPr/>
        </p:nvSpPr>
        <p:spPr>
          <a:xfrm>
            <a:off x="7000291" y="2416509"/>
            <a:ext cx="4951077" cy="187997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Setup Development Environment and DevOps</a:t>
            </a:r>
          </a:p>
          <a:p>
            <a:pPr lvl="1"/>
            <a:r>
              <a:rPr lang="en-US" dirty="0"/>
              <a:t>Describe Project Setup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open</a:t>
            </a:r>
          </a:p>
          <a:p>
            <a:pPr lvl="1"/>
            <a:r>
              <a:rPr lang="en-US" dirty="0"/>
              <a:t>Use DevOps Template </a:t>
            </a:r>
            <a:r>
              <a:rPr lang="en-US" dirty="0">
                <a:sym typeface="Wingdings" panose="05000000000000000000" pitchFamily="2" charset="2"/>
              </a:rPr>
              <a:t> open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F7BE15-E351-49B2-AF5D-C2D775B8B56B}"/>
              </a:ext>
            </a:extLst>
          </p:cNvPr>
          <p:cNvSpPr txBox="1"/>
          <p:nvPr/>
        </p:nvSpPr>
        <p:spPr>
          <a:xfrm>
            <a:off x="128337" y="4662717"/>
            <a:ext cx="6871954" cy="115254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System Requirements and Architectural Design</a:t>
            </a:r>
          </a:p>
          <a:p>
            <a:pPr lvl="1"/>
            <a:r>
              <a:rPr lang="en-US" dirty="0"/>
              <a:t>According to Templates </a:t>
            </a:r>
            <a:r>
              <a:rPr lang="en-US" dirty="0">
                <a:sym typeface="Wingdings" panose="05000000000000000000" pitchFamily="2" charset="2"/>
              </a:rPr>
              <a:t> open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778F3-E245-42B3-819A-BA09A71EC9BA}"/>
              </a:ext>
            </a:extLst>
          </p:cNvPr>
          <p:cNvSpPr txBox="1"/>
          <p:nvPr/>
        </p:nvSpPr>
        <p:spPr>
          <a:xfrm>
            <a:off x="7202906" y="4662717"/>
            <a:ext cx="4860757" cy="115254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Validate &amp; Verify</a:t>
            </a:r>
          </a:p>
          <a:p>
            <a:pPr lvl="1"/>
            <a:r>
              <a:rPr lang="en-US" dirty="0"/>
              <a:t>According to Templates </a:t>
            </a:r>
            <a:r>
              <a:rPr lang="en-US" dirty="0">
                <a:sym typeface="Wingdings" panose="05000000000000000000" pitchFamily="2" charset="2"/>
              </a:rPr>
              <a:t> open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029232-4A32-41E4-9730-C5770B58DE95}"/>
              </a:ext>
            </a:extLst>
          </p:cNvPr>
          <p:cNvSpPr txBox="1"/>
          <p:nvPr/>
        </p:nvSpPr>
        <p:spPr>
          <a:xfrm>
            <a:off x="3990815" y="5951933"/>
            <a:ext cx="6424181" cy="90606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Implement</a:t>
            </a:r>
          </a:p>
          <a:p>
            <a:pPr lvl="1"/>
            <a:r>
              <a:rPr lang="en-US" dirty="0"/>
              <a:t>Component Code </a:t>
            </a:r>
            <a:r>
              <a:rPr lang="en-US" dirty="0">
                <a:sym typeface="Wingdings" panose="05000000000000000000" pitchFamily="2" charset="2"/>
              </a:rPr>
              <a:t> open</a:t>
            </a:r>
            <a:endParaRPr lang="en-US" dirty="0"/>
          </a:p>
          <a:p>
            <a:pPr lvl="1"/>
            <a:r>
              <a:rPr lang="en-US" dirty="0"/>
              <a:t>Test Code </a:t>
            </a:r>
            <a:r>
              <a:rPr lang="en-US" dirty="0">
                <a:sym typeface="Wingdings" panose="05000000000000000000" pitchFamily="2" charset="2"/>
              </a:rPr>
              <a:t> open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6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EE1D-1DF8-452F-8AA3-2C00ACFE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FD693-6679-4A3D-8780-7CA2A459C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implement and test the FORDCS V1.0 based on customer requirements and Swagger API design!</a:t>
            </a:r>
          </a:p>
          <a:p>
            <a:r>
              <a:rPr lang="en-US" dirty="0"/>
              <a:t>Implementation and testing should be done on premise</a:t>
            </a:r>
          </a:p>
          <a:p>
            <a:r>
              <a:rPr lang="en-US" dirty="0"/>
              <a:t>The app should be deployed to Azure Cloud!</a:t>
            </a:r>
          </a:p>
        </p:txBody>
      </p:sp>
    </p:spTree>
    <p:extLst>
      <p:ext uri="{BB962C8B-B14F-4D97-AF65-F5344CB8AC3E}">
        <p14:creationId xmlns:p14="http://schemas.microsoft.com/office/powerpoint/2010/main" val="425220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CC1F4-10DB-463B-8882-A7912A1E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4AFE2-F6D6-44B2-AF82-4CCBDD509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customer requirements are defined in a set of slides!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EDUp-FORDCS-V1.0 Customer-Requirements-v2022.04.pptx</a:t>
            </a:r>
            <a:endParaRPr lang="en-US" dirty="0"/>
          </a:p>
          <a:p>
            <a:r>
              <a:rPr lang="en-US" dirty="0"/>
              <a:t>The FORDCS V1.0 API is designed by a Swagger API!</a:t>
            </a:r>
          </a:p>
          <a:p>
            <a:r>
              <a:rPr lang="en-US" dirty="0"/>
              <a:t>The app should offer a Swagger document API! </a:t>
            </a:r>
          </a:p>
          <a:p>
            <a:r>
              <a:rPr lang="en-US" dirty="0"/>
              <a:t>The app should be deployed to Azure Cloud!</a:t>
            </a:r>
          </a:p>
          <a:p>
            <a:r>
              <a:rPr lang="en-US" dirty="0"/>
              <a:t>The acceptance test should be conducted while app is running on Azure Cloud!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221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CC1F4-10DB-463B-8882-A7912A1E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Technical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D6B3FC-EF0D-4441-B962-01F2DB384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CC1F4-10DB-463B-8882-A7912A1E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82320F-57A6-4A07-901D-287CB08C7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3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CC1F4-10DB-463B-8882-A7912A1E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Delivery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B9953F-D896-4509-BED4-B904EA3F2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Sequential Access Storage 33">
            <a:extLst>
              <a:ext uri="{FF2B5EF4-FFF2-40B4-BE49-F238E27FC236}">
                <a16:creationId xmlns:a16="http://schemas.microsoft.com/office/drawing/2014/main" id="{329C09CA-A3CD-463B-981D-D588C6F64913}"/>
              </a:ext>
            </a:extLst>
          </p:cNvPr>
          <p:cNvSpPr/>
          <p:nvPr/>
        </p:nvSpPr>
        <p:spPr>
          <a:xfrm>
            <a:off x="2586342" y="1138075"/>
            <a:ext cx="5540095" cy="4343753"/>
          </a:xfrm>
          <a:prstGeom prst="flowChartMagneticTape">
            <a:avLst/>
          </a:prstGeom>
          <a:noFill/>
          <a:ln w="76200">
            <a:solidFill>
              <a:schemeClr val="bg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0960C-BD9C-4305-92C1-5F52AEAF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6"/>
            <a:ext cx="10515600" cy="641860"/>
          </a:xfrm>
        </p:spPr>
        <p:txBody>
          <a:bodyPr>
            <a:normAutofit fontScale="90000"/>
          </a:bodyPr>
          <a:lstStyle/>
          <a:p>
            <a:r>
              <a:rPr lang="en-US" dirty="0"/>
              <a:t>FORDCS-V1.0 Project Artifacts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3E0DF9-32CB-4F79-B07E-265153034D5E}"/>
              </a:ext>
            </a:extLst>
          </p:cNvPr>
          <p:cNvSpPr txBox="1"/>
          <p:nvPr/>
        </p:nvSpPr>
        <p:spPr>
          <a:xfrm>
            <a:off x="-186158" y="6596390"/>
            <a:ext cx="34598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sym typeface="Wingdings" panose="05000000000000000000" pitchFamily="2" charset="2"/>
              </a:rPr>
              <a:t>Text Template: &lt;artifact-name&gt; work-stream) </a:t>
            </a:r>
            <a:endParaRPr lang="en-US" sz="1100" i="1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5793923-CD29-4F40-B8E7-016ABAC69E89}"/>
              </a:ext>
            </a:extLst>
          </p:cNvPr>
          <p:cNvGrpSpPr/>
          <p:nvPr/>
        </p:nvGrpSpPr>
        <p:grpSpPr>
          <a:xfrm>
            <a:off x="3772852" y="1692386"/>
            <a:ext cx="3459892" cy="657967"/>
            <a:chOff x="3741072" y="1478915"/>
            <a:chExt cx="3459892" cy="65796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AFB738-7A9F-455B-B4D5-B7A8184C749F}"/>
                </a:ext>
              </a:extLst>
            </p:cNvPr>
            <p:cNvSpPr txBox="1"/>
            <p:nvPr/>
          </p:nvSpPr>
          <p:spPr>
            <a:xfrm>
              <a:off x="3741072" y="1859883"/>
              <a:ext cx="34598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Acceptance Test Work-stream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BEC4A88-F199-4D22-9899-443FAA648D84}"/>
                </a:ext>
              </a:extLst>
            </p:cNvPr>
            <p:cNvGrpSpPr/>
            <p:nvPr/>
          </p:nvGrpSpPr>
          <p:grpSpPr>
            <a:xfrm>
              <a:off x="4647844" y="1478915"/>
              <a:ext cx="1539115" cy="430887"/>
              <a:chOff x="7984916" y="3561183"/>
              <a:chExt cx="1539115" cy="430887"/>
            </a:xfrm>
          </p:grpSpPr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C9F74098-B441-4EBB-A660-7D5F8A8CE5C9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14AEA489-8539-4ECE-A846-D072C7FAA2CC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100" name="Trapezoid 99">
                  <a:extLst>
                    <a:ext uri="{FF2B5EF4-FFF2-40B4-BE49-F238E27FC236}">
                      <a16:creationId xmlns:a16="http://schemas.microsoft.com/office/drawing/2014/main" id="{D81F09F0-58FE-4FC2-AE13-94AE33086B52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rapezoid 100">
                  <a:extLst>
                    <a:ext uri="{FF2B5EF4-FFF2-40B4-BE49-F238E27FC236}">
                      <a16:creationId xmlns:a16="http://schemas.microsoft.com/office/drawing/2014/main" id="{753DD5C0-A340-4419-BD9E-54D348852CC4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Trapezoid 101">
                  <a:extLst>
                    <a:ext uri="{FF2B5EF4-FFF2-40B4-BE49-F238E27FC236}">
                      <a16:creationId xmlns:a16="http://schemas.microsoft.com/office/drawing/2014/main" id="{BB8722CD-482E-4FAC-80FC-9FD191C3B1AC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Trapezoid 103">
                  <a:extLst>
                    <a:ext uri="{FF2B5EF4-FFF2-40B4-BE49-F238E27FC236}">
                      <a16:creationId xmlns:a16="http://schemas.microsoft.com/office/drawing/2014/main" id="{47B4ADA4-4F71-4CAD-8E9F-1B9BA9FE73E4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C05760D-0454-437B-BFD3-8F510ACF0EBF}"/>
              </a:ext>
            </a:extLst>
          </p:cNvPr>
          <p:cNvGrpSpPr/>
          <p:nvPr/>
        </p:nvGrpSpPr>
        <p:grpSpPr>
          <a:xfrm>
            <a:off x="3709826" y="2482733"/>
            <a:ext cx="3459892" cy="668805"/>
            <a:chOff x="3715732" y="2798136"/>
            <a:chExt cx="3459892" cy="66880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567B195-1E20-4E50-AEAD-6C1AAA351523}"/>
                </a:ext>
              </a:extLst>
            </p:cNvPr>
            <p:cNvSpPr txBox="1"/>
            <p:nvPr/>
          </p:nvSpPr>
          <p:spPr>
            <a:xfrm>
              <a:off x="3715732" y="3189942"/>
              <a:ext cx="34598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System Test Work-stream</a:t>
              </a: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6B6B29A5-F65B-49EA-B2CC-216F36A88212}"/>
                </a:ext>
              </a:extLst>
            </p:cNvPr>
            <p:cNvGrpSpPr/>
            <p:nvPr/>
          </p:nvGrpSpPr>
          <p:grpSpPr>
            <a:xfrm>
              <a:off x="4675119" y="2798136"/>
              <a:ext cx="1539115" cy="430887"/>
              <a:chOff x="7984916" y="3561183"/>
              <a:chExt cx="1539115" cy="430887"/>
            </a:xfrm>
          </p:grpSpPr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7CF08D08-7721-49E9-A39A-1CD6536A91D4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E5CDD627-266C-467E-963A-32FC2E9D9935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116" name="Trapezoid 115">
                  <a:extLst>
                    <a:ext uri="{FF2B5EF4-FFF2-40B4-BE49-F238E27FC236}">
                      <a16:creationId xmlns:a16="http://schemas.microsoft.com/office/drawing/2014/main" id="{D2D18D81-2E8A-426C-BAF3-035AB64D9191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Trapezoid 116">
                  <a:extLst>
                    <a:ext uri="{FF2B5EF4-FFF2-40B4-BE49-F238E27FC236}">
                      <a16:creationId xmlns:a16="http://schemas.microsoft.com/office/drawing/2014/main" id="{04310EF0-3074-4541-AFD1-2D557845DEDE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Trapezoid 117">
                  <a:extLst>
                    <a:ext uri="{FF2B5EF4-FFF2-40B4-BE49-F238E27FC236}">
                      <a16:creationId xmlns:a16="http://schemas.microsoft.com/office/drawing/2014/main" id="{409891DE-A264-4F4C-8287-F780FE196F6C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Trapezoid 118">
                  <a:extLst>
                    <a:ext uri="{FF2B5EF4-FFF2-40B4-BE49-F238E27FC236}">
                      <a16:creationId xmlns:a16="http://schemas.microsoft.com/office/drawing/2014/main" id="{DD02B6DB-C9F0-46CC-B24B-1109780D7C58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142E0B9-D1AD-42B3-A09B-1FFAF86605EC}"/>
              </a:ext>
            </a:extLst>
          </p:cNvPr>
          <p:cNvGrpSpPr/>
          <p:nvPr/>
        </p:nvGrpSpPr>
        <p:grpSpPr>
          <a:xfrm>
            <a:off x="3796765" y="4323846"/>
            <a:ext cx="3459892" cy="680294"/>
            <a:chOff x="3797255" y="4163927"/>
            <a:chExt cx="3459892" cy="68029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568A14-A603-4002-9452-7762F9A92E25}"/>
                </a:ext>
              </a:extLst>
            </p:cNvPr>
            <p:cNvSpPr txBox="1"/>
            <p:nvPr/>
          </p:nvSpPr>
          <p:spPr>
            <a:xfrm>
              <a:off x="3797255" y="4567222"/>
              <a:ext cx="34598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Integration Test Work-stream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049CBB53-EEC3-4F3F-AE0E-9030817CB887}"/>
                </a:ext>
              </a:extLst>
            </p:cNvPr>
            <p:cNvGrpSpPr/>
            <p:nvPr/>
          </p:nvGrpSpPr>
          <p:grpSpPr>
            <a:xfrm>
              <a:off x="4702776" y="4163927"/>
              <a:ext cx="1539115" cy="430887"/>
              <a:chOff x="7984916" y="3561183"/>
              <a:chExt cx="1539115" cy="430887"/>
            </a:xfrm>
          </p:grpSpPr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293EBDB1-A780-4809-A865-AF436BBD9569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091810FA-8982-40A3-9978-E4CA1CE115A6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137" name="Trapezoid 136">
                  <a:extLst>
                    <a:ext uri="{FF2B5EF4-FFF2-40B4-BE49-F238E27FC236}">
                      <a16:creationId xmlns:a16="http://schemas.microsoft.com/office/drawing/2014/main" id="{BACB229F-BDF6-4784-9635-A29B67A11911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Trapezoid 137">
                  <a:extLst>
                    <a:ext uri="{FF2B5EF4-FFF2-40B4-BE49-F238E27FC236}">
                      <a16:creationId xmlns:a16="http://schemas.microsoft.com/office/drawing/2014/main" id="{3BA746D5-1FB6-4F14-AD41-F68F85ADB517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Trapezoid 138">
                  <a:extLst>
                    <a:ext uri="{FF2B5EF4-FFF2-40B4-BE49-F238E27FC236}">
                      <a16:creationId xmlns:a16="http://schemas.microsoft.com/office/drawing/2014/main" id="{35EEAB68-DDA7-4825-B7B0-F444DFBB0B00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Trapezoid 139">
                  <a:extLst>
                    <a:ext uri="{FF2B5EF4-FFF2-40B4-BE49-F238E27FC236}">
                      <a16:creationId xmlns:a16="http://schemas.microsoft.com/office/drawing/2014/main" id="{2E5E050F-B655-463F-9A82-7846B25ADCAC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85" name="Right Brace 84">
            <a:extLst>
              <a:ext uri="{FF2B5EF4-FFF2-40B4-BE49-F238E27FC236}">
                <a16:creationId xmlns:a16="http://schemas.microsoft.com/office/drawing/2014/main" id="{4080D53D-A0E0-4A1B-BDFF-C52646068FAF}"/>
              </a:ext>
            </a:extLst>
          </p:cNvPr>
          <p:cNvSpPr/>
          <p:nvPr/>
        </p:nvSpPr>
        <p:spPr>
          <a:xfrm>
            <a:off x="8972546" y="2350353"/>
            <a:ext cx="418604" cy="4289796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B5A1DBA-92ED-4DDC-AD1C-2922E872A8A9}"/>
              </a:ext>
            </a:extLst>
          </p:cNvPr>
          <p:cNvGrpSpPr/>
          <p:nvPr/>
        </p:nvGrpSpPr>
        <p:grpSpPr>
          <a:xfrm>
            <a:off x="9437653" y="5074184"/>
            <a:ext cx="973518" cy="732024"/>
            <a:chOff x="7984916" y="3561183"/>
            <a:chExt cx="1539115" cy="96016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9A5384-54C6-408B-A834-21CE770EC2FC}"/>
                </a:ext>
              </a:extLst>
            </p:cNvPr>
            <p:cNvSpPr txBox="1"/>
            <p:nvPr/>
          </p:nvSpPr>
          <p:spPr>
            <a:xfrm>
              <a:off x="8006966" y="3956173"/>
              <a:ext cx="1480405" cy="565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C00000"/>
                  </a:solidFill>
                </a:rPr>
                <a:t>DevOps Work-stream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D66E705-2B42-4093-91BE-22C4821ECCDB}"/>
                </a:ext>
              </a:extLst>
            </p:cNvPr>
            <p:cNvGrpSpPr/>
            <p:nvPr/>
          </p:nvGrpSpPr>
          <p:grpSpPr>
            <a:xfrm>
              <a:off x="7984916" y="3561183"/>
              <a:ext cx="1539115" cy="430887"/>
              <a:chOff x="7984916" y="3561183"/>
              <a:chExt cx="1539115" cy="430887"/>
            </a:xfrm>
          </p:grpSpPr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22BA1250-5059-4371-B3B2-85BC04234BAF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4D8A16B-BE3F-46E2-A70E-1D131B74F299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91" name="Trapezoid 90">
                  <a:extLst>
                    <a:ext uri="{FF2B5EF4-FFF2-40B4-BE49-F238E27FC236}">
                      <a16:creationId xmlns:a16="http://schemas.microsoft.com/office/drawing/2014/main" id="{9E55253F-9077-443B-B5C1-954057619AA7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Trapezoid 91">
                  <a:extLst>
                    <a:ext uri="{FF2B5EF4-FFF2-40B4-BE49-F238E27FC236}">
                      <a16:creationId xmlns:a16="http://schemas.microsoft.com/office/drawing/2014/main" id="{0CE7CCF8-F28E-4959-AC3B-216108A9580A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Trapezoid 92">
                  <a:extLst>
                    <a:ext uri="{FF2B5EF4-FFF2-40B4-BE49-F238E27FC236}">
                      <a16:creationId xmlns:a16="http://schemas.microsoft.com/office/drawing/2014/main" id="{F82CAF41-77CE-4249-9CAC-2BC6F60ADD2C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Trapezoid 93">
                  <a:extLst>
                    <a:ext uri="{FF2B5EF4-FFF2-40B4-BE49-F238E27FC236}">
                      <a16:creationId xmlns:a16="http://schemas.microsoft.com/office/drawing/2014/main" id="{2BE7D53C-1BC5-4CEA-973D-3B332D0D1C92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56FD928-7C6B-4E8A-9638-B10FCFECF3AF}"/>
              </a:ext>
            </a:extLst>
          </p:cNvPr>
          <p:cNvGrpSpPr/>
          <p:nvPr/>
        </p:nvGrpSpPr>
        <p:grpSpPr>
          <a:xfrm>
            <a:off x="0" y="461918"/>
            <a:ext cx="4903779" cy="1155807"/>
            <a:chOff x="-517099" y="911942"/>
            <a:chExt cx="4903779" cy="115580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DD896E-A478-42AA-8CEB-1FF6D37DC2AC}"/>
                </a:ext>
              </a:extLst>
            </p:cNvPr>
            <p:cNvSpPr txBox="1"/>
            <p:nvPr/>
          </p:nvSpPr>
          <p:spPr>
            <a:xfrm>
              <a:off x="389926" y="911942"/>
              <a:ext cx="2668936" cy="738664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accent2">
                      <a:lumMod val="75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&lt;project&gt; 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Customer Requirements Document</a:t>
              </a:r>
            </a:p>
          </p:txBody>
        </p:sp>
        <p:pic>
          <p:nvPicPr>
            <p:cNvPr id="20" name="Graphic 19" descr="List outline">
              <a:extLst>
                <a:ext uri="{FF2B5EF4-FFF2-40B4-BE49-F238E27FC236}">
                  <a16:creationId xmlns:a16="http://schemas.microsoft.com/office/drawing/2014/main" id="{BD9589AC-6DD7-4B48-88CC-DE50FAA37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12472" y="961810"/>
              <a:ext cx="695783" cy="695783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0586F1B-6F7D-4FD5-843C-E999FF8F01C9}"/>
                </a:ext>
              </a:extLst>
            </p:cNvPr>
            <p:cNvSpPr txBox="1"/>
            <p:nvPr/>
          </p:nvSpPr>
          <p:spPr>
            <a:xfrm>
              <a:off x="-517099" y="1544529"/>
              <a:ext cx="49037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FORDCS-V1.0 </a:t>
              </a:r>
            </a:p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EDUp-FORDCS-V1.0 Customer-Requirements-v2022.04.pptx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11FE09C-D407-4825-A89B-571C1CFA8B0E}"/>
              </a:ext>
            </a:extLst>
          </p:cNvPr>
          <p:cNvGrpSpPr/>
          <p:nvPr/>
        </p:nvGrpSpPr>
        <p:grpSpPr>
          <a:xfrm>
            <a:off x="1236506" y="2127545"/>
            <a:ext cx="2812874" cy="1183177"/>
            <a:chOff x="1362889" y="2361782"/>
            <a:chExt cx="2812874" cy="118317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03E566E-2C17-431B-8B81-B98B5874B08B}"/>
                </a:ext>
              </a:extLst>
            </p:cNvPr>
            <p:cNvGrpSpPr/>
            <p:nvPr/>
          </p:nvGrpSpPr>
          <p:grpSpPr>
            <a:xfrm>
              <a:off x="1362889" y="2361782"/>
              <a:ext cx="2512305" cy="940892"/>
              <a:chOff x="6289981" y="4868153"/>
              <a:chExt cx="2512305" cy="940892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E775406-0AA5-4776-9C14-941FC01742DF}"/>
                  </a:ext>
                </a:extLst>
              </p:cNvPr>
              <p:cNvSpPr txBox="1"/>
              <p:nvPr/>
            </p:nvSpPr>
            <p:spPr>
              <a:xfrm>
                <a:off x="6289981" y="4868153"/>
                <a:ext cx="2512305" cy="73866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76200" dist="12700" dir="2700000" sy="-23000" kx="-800400" algn="bl" rotWithShape="0">
                  <a:prstClr val="black">
                    <a:alpha val="2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400"/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&lt;project&gt; 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System Requirements Specification</a:t>
                </a:r>
              </a:p>
            </p:txBody>
          </p:sp>
          <p:pic>
            <p:nvPicPr>
              <p:cNvPr id="30" name="Graphic 29" descr="Completed outline">
                <a:extLst>
                  <a:ext uri="{FF2B5EF4-FFF2-40B4-BE49-F238E27FC236}">
                    <a16:creationId xmlns:a16="http://schemas.microsoft.com/office/drawing/2014/main" id="{AD1467F6-E3D2-4CDF-953B-46A10D6564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16516" y="4991717"/>
                <a:ext cx="817328" cy="817328"/>
              </a:xfrm>
              <a:prstGeom prst="rect">
                <a:avLst/>
              </a:prstGeom>
            </p:spPr>
          </p:pic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DB95ABF-57C5-467B-9142-F791DBC7FC85}"/>
                </a:ext>
              </a:extLst>
            </p:cNvPr>
            <p:cNvSpPr txBox="1"/>
            <p:nvPr/>
          </p:nvSpPr>
          <p:spPr>
            <a:xfrm>
              <a:off x="1362889" y="3021739"/>
              <a:ext cx="281287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&lt;project&gt;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System Requirements Specification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F02019-C71E-4F85-8B4C-F59686252D30}"/>
              </a:ext>
            </a:extLst>
          </p:cNvPr>
          <p:cNvGrpSpPr/>
          <p:nvPr/>
        </p:nvGrpSpPr>
        <p:grpSpPr>
          <a:xfrm>
            <a:off x="1543620" y="3572241"/>
            <a:ext cx="2734356" cy="1214110"/>
            <a:chOff x="1332186" y="3502257"/>
            <a:chExt cx="2734356" cy="121411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6D206C9-44AC-43D8-A502-04DF9A60EDE2}"/>
                </a:ext>
              </a:extLst>
            </p:cNvPr>
            <p:cNvGrpSpPr/>
            <p:nvPr/>
          </p:nvGrpSpPr>
          <p:grpSpPr>
            <a:xfrm>
              <a:off x="1332186" y="3502257"/>
              <a:ext cx="2543008" cy="748742"/>
              <a:chOff x="6905912" y="3242979"/>
              <a:chExt cx="2543008" cy="74874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F36C65B-0F08-4773-B8A1-24A60B2EBEA6}"/>
                  </a:ext>
                </a:extLst>
              </p:cNvPr>
              <p:cNvSpPr txBox="1"/>
              <p:nvPr/>
            </p:nvSpPr>
            <p:spPr>
              <a:xfrm>
                <a:off x="6905912" y="3242979"/>
                <a:ext cx="2543008" cy="73866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76200" dist="12700" dir="2700000" sy="-23000" kx="-800400" algn="bl" rotWithShape="0">
                  <a:prstClr val="black">
                    <a:alpha val="2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400">
                    <a:solidFill>
                      <a:schemeClr val="accent6">
                        <a:lumMod val="75000"/>
                      </a:schemeClr>
                    </a:solidFill>
                  </a:defRPr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&lt;project&gt; 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Architecture Design Specification</a:t>
                </a:r>
              </a:p>
            </p:txBody>
          </p:sp>
          <p:pic>
            <p:nvPicPr>
              <p:cNvPr id="47" name="Graphic 46" descr="Postit Notes outline">
                <a:extLst>
                  <a:ext uri="{FF2B5EF4-FFF2-40B4-BE49-F238E27FC236}">
                    <a16:creationId xmlns:a16="http://schemas.microsoft.com/office/drawing/2014/main" id="{907E13A8-1F16-4964-823F-EB5474ED5A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947257" y="3322895"/>
                <a:ext cx="668826" cy="668826"/>
              </a:xfrm>
              <a:prstGeom prst="rect">
                <a:avLst/>
              </a:prstGeom>
            </p:spPr>
          </p:pic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CE3D210-7960-45E0-9513-669CAE29F48A}"/>
                </a:ext>
              </a:extLst>
            </p:cNvPr>
            <p:cNvSpPr txBox="1"/>
            <p:nvPr/>
          </p:nvSpPr>
          <p:spPr>
            <a:xfrm>
              <a:off x="1349347" y="4193147"/>
              <a:ext cx="271719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&lt;project&gt; </a:t>
              </a:r>
            </a:p>
            <a:p>
              <a:pPr algn="ctr"/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Architecture Design Specification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63343A-B257-459A-B4D0-0702DCE7C878}"/>
              </a:ext>
            </a:extLst>
          </p:cNvPr>
          <p:cNvGrpSpPr/>
          <p:nvPr/>
        </p:nvGrpSpPr>
        <p:grpSpPr>
          <a:xfrm>
            <a:off x="2004153" y="4780560"/>
            <a:ext cx="2104005" cy="1029610"/>
            <a:chOff x="1786775" y="5174307"/>
            <a:chExt cx="2104005" cy="102961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3A5A254-8505-4810-8E5C-6EE2C914A89F}"/>
                </a:ext>
              </a:extLst>
            </p:cNvPr>
            <p:cNvGrpSpPr/>
            <p:nvPr/>
          </p:nvGrpSpPr>
          <p:grpSpPr>
            <a:xfrm>
              <a:off x="1786775" y="5174307"/>
              <a:ext cx="2028819" cy="598722"/>
              <a:chOff x="7183544" y="4569186"/>
              <a:chExt cx="2028819" cy="598722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0EDBEC-8468-4DCF-9D79-A9DDD055608D}"/>
                  </a:ext>
                </a:extLst>
              </p:cNvPr>
              <p:cNvSpPr txBox="1"/>
              <p:nvPr/>
            </p:nvSpPr>
            <p:spPr>
              <a:xfrm>
                <a:off x="7183544" y="4644688"/>
                <a:ext cx="2028819" cy="52322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76200" dist="12700" dir="2700000" sy="-23000" kx="-800400" algn="bl" rotWithShape="0">
                  <a:prstClr val="black">
                    <a:alpha val="2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400">
                    <a:solidFill>
                      <a:srgbClr val="7030A0"/>
                    </a:solidFill>
                  </a:defRPr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&lt;project&gt; 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Component Code</a:t>
                </a:r>
              </a:p>
            </p:txBody>
          </p:sp>
          <p:pic>
            <p:nvPicPr>
              <p:cNvPr id="53" name="Graphic 52" descr="Document outline">
                <a:extLst>
                  <a:ext uri="{FF2B5EF4-FFF2-40B4-BE49-F238E27FC236}">
                    <a16:creationId xmlns:a16="http://schemas.microsoft.com/office/drawing/2014/main" id="{F7D79AB4-3D79-4F76-B1A1-64B153134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941344" y="4569186"/>
                <a:ext cx="594763" cy="594763"/>
              </a:xfrm>
              <a:prstGeom prst="rect">
                <a:avLst/>
              </a:prstGeom>
            </p:spPr>
          </p:pic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47EDA7F-2F87-47ED-96AB-F9D6688C052C}"/>
                </a:ext>
              </a:extLst>
            </p:cNvPr>
            <p:cNvSpPr txBox="1"/>
            <p:nvPr/>
          </p:nvSpPr>
          <p:spPr>
            <a:xfrm>
              <a:off x="1804676" y="5680697"/>
              <a:ext cx="208610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9C5BCD"/>
                  </a:solidFill>
                </a:rPr>
                <a:t>&lt;project&gt; </a:t>
              </a:r>
            </a:p>
            <a:p>
              <a:pPr algn="ctr"/>
              <a:r>
                <a:rPr lang="en-US" sz="1400" dirty="0">
                  <a:solidFill>
                    <a:srgbClr val="9C5BCD"/>
                  </a:solidFill>
                </a:rPr>
                <a:t>Component Code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35F741-3972-4BC5-AEA1-2FC6986128C8}"/>
              </a:ext>
            </a:extLst>
          </p:cNvPr>
          <p:cNvGrpSpPr/>
          <p:nvPr/>
        </p:nvGrpSpPr>
        <p:grpSpPr>
          <a:xfrm>
            <a:off x="6504357" y="1828543"/>
            <a:ext cx="2440757" cy="1207335"/>
            <a:chOff x="7093467" y="2309182"/>
            <a:chExt cx="2440757" cy="1207335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D7C19DB-8747-4F06-A950-69CF9F553075}"/>
                </a:ext>
              </a:extLst>
            </p:cNvPr>
            <p:cNvSpPr txBox="1"/>
            <p:nvPr/>
          </p:nvSpPr>
          <p:spPr>
            <a:xfrm>
              <a:off x="7269561" y="2309182"/>
              <a:ext cx="1944604" cy="738664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&lt;project&gt;</a:t>
              </a:r>
            </a:p>
            <a:p>
              <a:pPr algn="ctr"/>
              <a:r>
                <a:rPr lang="de-AT" sz="1400" dirty="0">
                  <a:solidFill>
                    <a:schemeClr val="bg1"/>
                  </a:solidFill>
                </a:rPr>
                <a:t>Validation </a:t>
              </a:r>
              <a:r>
                <a:rPr lang="tr-TR" sz="1400" dirty="0">
                  <a:solidFill>
                    <a:schemeClr val="bg1"/>
                  </a:solidFill>
                </a:rPr>
                <a:t>Test Specification</a:t>
              </a:r>
              <a:endParaRPr lang="de-AT" sz="1400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81002BE-40A5-4F79-B3D5-694D4459B9F3}"/>
                </a:ext>
              </a:extLst>
            </p:cNvPr>
            <p:cNvSpPr txBox="1"/>
            <p:nvPr/>
          </p:nvSpPr>
          <p:spPr>
            <a:xfrm>
              <a:off x="7093467" y="2993297"/>
              <a:ext cx="244075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&lt;project&gt;</a:t>
              </a:r>
            </a:p>
            <a:p>
              <a:pPr algn="ctr"/>
              <a:r>
                <a:rPr lang="de-AT" sz="1400" dirty="0"/>
                <a:t>Validation </a:t>
              </a:r>
              <a:r>
                <a:rPr lang="tr-TR" sz="1400" dirty="0"/>
                <a:t>Test Specification</a:t>
              </a:r>
              <a:endParaRPr lang="de-AT" sz="1400" dirty="0"/>
            </a:p>
          </p:txBody>
        </p:sp>
        <p:pic>
          <p:nvPicPr>
            <p:cNvPr id="63" name="Graphic 62" descr="List outline">
              <a:extLst>
                <a:ext uri="{FF2B5EF4-FFF2-40B4-BE49-F238E27FC236}">
                  <a16:creationId xmlns:a16="http://schemas.microsoft.com/office/drawing/2014/main" id="{1B2BAE64-95B6-4843-9F1F-6073BE70C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972494" y="2352063"/>
              <a:ext cx="695783" cy="695783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101D6E-B7D7-45E8-9289-75804D1A3AEA}"/>
              </a:ext>
            </a:extLst>
          </p:cNvPr>
          <p:cNvGrpSpPr/>
          <p:nvPr/>
        </p:nvGrpSpPr>
        <p:grpSpPr>
          <a:xfrm>
            <a:off x="6515462" y="4261355"/>
            <a:ext cx="2440757" cy="1207335"/>
            <a:chOff x="6719341" y="4145449"/>
            <a:chExt cx="2440757" cy="1207335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E4BBB99-A463-4ACC-BB21-393C4E8E3275}"/>
                </a:ext>
              </a:extLst>
            </p:cNvPr>
            <p:cNvSpPr txBox="1"/>
            <p:nvPr/>
          </p:nvSpPr>
          <p:spPr>
            <a:xfrm>
              <a:off x="6895435" y="4145449"/>
              <a:ext cx="1944604" cy="738664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&lt;project&gt;</a:t>
              </a:r>
            </a:p>
            <a:p>
              <a:pPr algn="ctr"/>
              <a:r>
                <a:rPr lang="de-AT" sz="1400" dirty="0">
                  <a:solidFill>
                    <a:schemeClr val="bg1"/>
                  </a:solidFill>
                </a:rPr>
                <a:t>Validation </a:t>
              </a:r>
              <a:r>
                <a:rPr lang="tr-TR" sz="1400" dirty="0">
                  <a:solidFill>
                    <a:schemeClr val="bg1"/>
                  </a:solidFill>
                </a:rPr>
                <a:t>Test Specification</a:t>
              </a:r>
              <a:endParaRPr lang="de-AT" sz="1400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4A57383-A796-468E-9035-E07764D5D0D7}"/>
                </a:ext>
              </a:extLst>
            </p:cNvPr>
            <p:cNvSpPr txBox="1"/>
            <p:nvPr/>
          </p:nvSpPr>
          <p:spPr>
            <a:xfrm>
              <a:off x="6719341" y="4829564"/>
              <a:ext cx="244075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/>
                <a:t>&lt;project&gt;</a:t>
              </a:r>
            </a:p>
            <a:p>
              <a:pPr algn="ctr"/>
              <a:r>
                <a:rPr lang="en-US" sz="1400"/>
                <a:t>Verification Test Specification</a:t>
              </a:r>
            </a:p>
          </p:txBody>
        </p:sp>
        <p:pic>
          <p:nvPicPr>
            <p:cNvPr id="62" name="Graphic 61" descr="Contract outline">
              <a:extLst>
                <a:ext uri="{FF2B5EF4-FFF2-40B4-BE49-F238E27FC236}">
                  <a16:creationId xmlns:a16="http://schemas.microsoft.com/office/drawing/2014/main" id="{F636EFCC-D4FF-487D-8EA5-DA35637E9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05306" y="4224556"/>
              <a:ext cx="668825" cy="668825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CA427C5-C79A-4CF6-8877-2E51452E4A63}"/>
              </a:ext>
            </a:extLst>
          </p:cNvPr>
          <p:cNvGrpSpPr/>
          <p:nvPr/>
        </p:nvGrpSpPr>
        <p:grpSpPr>
          <a:xfrm>
            <a:off x="10387984" y="2774268"/>
            <a:ext cx="1235116" cy="948556"/>
            <a:chOff x="10205541" y="1173835"/>
            <a:chExt cx="1235116" cy="948556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C0EEFCD-256C-4999-89D7-734818B3209D}"/>
                </a:ext>
              </a:extLst>
            </p:cNvPr>
            <p:cNvSpPr txBox="1"/>
            <p:nvPr/>
          </p:nvSpPr>
          <p:spPr>
            <a:xfrm>
              <a:off x="10205541" y="1173835"/>
              <a:ext cx="1167365" cy="523220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&lt;project&gt;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Test Code</a:t>
              </a:r>
            </a:p>
          </p:txBody>
        </p:sp>
        <p:pic>
          <p:nvPicPr>
            <p:cNvPr id="83" name="Graphic 82" descr="Morse Code outline">
              <a:extLst>
                <a:ext uri="{FF2B5EF4-FFF2-40B4-BE49-F238E27FC236}">
                  <a16:creationId xmlns:a16="http://schemas.microsoft.com/office/drawing/2014/main" id="{1FD209F9-4A31-457B-9428-4FA6A6A29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512597" y="1234275"/>
              <a:ext cx="532597" cy="532597"/>
            </a:xfrm>
            <a:prstGeom prst="rect">
              <a:avLst/>
            </a:prstGeom>
          </p:spPr>
        </p:pic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A0053AC-E9C8-47F1-A3EE-028FE18960FF}"/>
                </a:ext>
              </a:extLst>
            </p:cNvPr>
            <p:cNvSpPr txBox="1"/>
            <p:nvPr/>
          </p:nvSpPr>
          <p:spPr>
            <a:xfrm>
              <a:off x="10219112" y="1599171"/>
              <a:ext cx="122154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&lt;project&gt;</a:t>
              </a:r>
            </a:p>
            <a:p>
              <a:pPr algn="ctr"/>
              <a:r>
                <a:rPr lang="en-US" sz="1400" dirty="0"/>
                <a:t>Test Code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E401720-7B03-43D2-A9B2-8F033E0796FA}"/>
              </a:ext>
            </a:extLst>
          </p:cNvPr>
          <p:cNvGrpSpPr/>
          <p:nvPr/>
        </p:nvGrpSpPr>
        <p:grpSpPr>
          <a:xfrm>
            <a:off x="10263509" y="4447646"/>
            <a:ext cx="1614668" cy="1443866"/>
            <a:chOff x="10587138" y="3508545"/>
            <a:chExt cx="1614668" cy="144386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07F0CD2-352C-40AC-9C61-FE4ADCB96F04}"/>
                </a:ext>
              </a:extLst>
            </p:cNvPr>
            <p:cNvGrpSpPr/>
            <p:nvPr/>
          </p:nvGrpSpPr>
          <p:grpSpPr>
            <a:xfrm>
              <a:off x="10740151" y="3508545"/>
              <a:ext cx="1249523" cy="1443866"/>
              <a:chOff x="10224353" y="3353450"/>
              <a:chExt cx="1249523" cy="1443866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448E708A-23D6-4B6D-A88D-4B6E67C05091}"/>
                  </a:ext>
                </a:extLst>
              </p:cNvPr>
              <p:cNvGrpSpPr/>
              <p:nvPr/>
            </p:nvGrpSpPr>
            <p:grpSpPr>
              <a:xfrm>
                <a:off x="10224353" y="3544903"/>
                <a:ext cx="1249523" cy="523220"/>
                <a:chOff x="10109642" y="2976610"/>
                <a:chExt cx="1249523" cy="523220"/>
              </a:xfrm>
            </p:grpSpPr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0AF11A66-43CB-4360-A981-E02D09BDB6E8}"/>
                    </a:ext>
                  </a:extLst>
                </p:cNvPr>
                <p:cNvSpPr txBox="1"/>
                <p:nvPr/>
              </p:nvSpPr>
              <p:spPr>
                <a:xfrm>
                  <a:off x="10109642" y="2976610"/>
                  <a:ext cx="1249523" cy="52322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76200" dist="12700" dir="2700000" sy="-23000" kx="-800400" algn="bl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DevOps Document</a:t>
                  </a:r>
                </a:p>
              </p:txBody>
            </p:sp>
            <p:pic>
              <p:nvPicPr>
                <p:cNvPr id="112" name="Graphic 111" descr="Paper outline">
                  <a:extLst>
                    <a:ext uri="{FF2B5EF4-FFF2-40B4-BE49-F238E27FC236}">
                      <a16:creationId xmlns:a16="http://schemas.microsoft.com/office/drawing/2014/main" id="{D9F11F71-ED93-4161-8B40-FBF7E44246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26927" y="3052295"/>
                  <a:ext cx="427322" cy="427322"/>
                </a:xfrm>
                <a:prstGeom prst="rect">
                  <a:avLst/>
                </a:prstGeom>
              </p:spPr>
            </p:pic>
          </p:grp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CF4D7717-037C-4A4E-8627-94E6990F46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46596" y="3353450"/>
                <a:ext cx="1" cy="1443866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DB3152B-BA8F-490A-945B-5FCAC6337B3A}"/>
                </a:ext>
              </a:extLst>
            </p:cNvPr>
            <p:cNvSpPr txBox="1"/>
            <p:nvPr/>
          </p:nvSpPr>
          <p:spPr>
            <a:xfrm>
              <a:off x="10587138" y="4142114"/>
              <a:ext cx="161466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&lt;project&gt;</a:t>
              </a:r>
            </a:p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DevOps Document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97F9664-8701-4A79-91B7-BF685E434A31}"/>
              </a:ext>
            </a:extLst>
          </p:cNvPr>
          <p:cNvGrpSpPr/>
          <p:nvPr/>
        </p:nvGrpSpPr>
        <p:grpSpPr>
          <a:xfrm>
            <a:off x="293961" y="1448189"/>
            <a:ext cx="828938" cy="1646256"/>
            <a:chOff x="293961" y="1448189"/>
            <a:chExt cx="828938" cy="1646256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CE6BBA50-15FF-434E-8203-BDC912232C18}"/>
                </a:ext>
              </a:extLst>
            </p:cNvPr>
            <p:cNvGrpSpPr/>
            <p:nvPr/>
          </p:nvGrpSpPr>
          <p:grpSpPr>
            <a:xfrm rot="5400000">
              <a:off x="-46548" y="2158016"/>
              <a:ext cx="1041997" cy="360980"/>
              <a:chOff x="7972303" y="3561183"/>
              <a:chExt cx="1539115" cy="430887"/>
            </a:xfrm>
          </p:grpSpPr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D364DF10-D90A-41AC-8439-DC45BF291727}"/>
                  </a:ext>
                </a:extLst>
              </p:cNvPr>
              <p:cNvCxnSpPr/>
              <p:nvPr/>
            </p:nvCxnSpPr>
            <p:spPr>
              <a:xfrm>
                <a:off x="7972303" y="3783097"/>
                <a:ext cx="1539115" cy="0"/>
              </a:xfrm>
              <a:prstGeom prst="straightConnector1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938335E2-741D-44C3-9431-CEAEFEF66318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147" name="Trapezoid 146">
                  <a:extLst>
                    <a:ext uri="{FF2B5EF4-FFF2-40B4-BE49-F238E27FC236}">
                      <a16:creationId xmlns:a16="http://schemas.microsoft.com/office/drawing/2014/main" id="{1FD328EB-DFD3-4C0A-B085-9DEA27BA4661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Trapezoid 147">
                  <a:extLst>
                    <a:ext uri="{FF2B5EF4-FFF2-40B4-BE49-F238E27FC236}">
                      <a16:creationId xmlns:a16="http://schemas.microsoft.com/office/drawing/2014/main" id="{6C6B2337-D9E2-4B58-86FF-6E1E167258E0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Trapezoid 148">
                  <a:extLst>
                    <a:ext uri="{FF2B5EF4-FFF2-40B4-BE49-F238E27FC236}">
                      <a16:creationId xmlns:a16="http://schemas.microsoft.com/office/drawing/2014/main" id="{44F27249-0358-4CD8-959C-B1C00D28F4F9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rapezoid 149">
                  <a:extLst>
                    <a:ext uri="{FF2B5EF4-FFF2-40B4-BE49-F238E27FC236}">
                      <a16:creationId xmlns:a16="http://schemas.microsoft.com/office/drawing/2014/main" id="{3B3E68FC-8888-4C80-A997-EFA267012977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24A86B0-1B45-463D-A95F-D2C47A58FAB2}"/>
                </a:ext>
              </a:extLst>
            </p:cNvPr>
            <p:cNvSpPr txBox="1"/>
            <p:nvPr/>
          </p:nvSpPr>
          <p:spPr>
            <a:xfrm rot="16200000">
              <a:off x="68939" y="2040484"/>
              <a:ext cx="16462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0070C0"/>
                  </a:solidFill>
                </a:rPr>
                <a:t>Requirements Analysis Work-stream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8507BE4-C959-4BC3-8F9A-17BE92D2FAE8}"/>
              </a:ext>
            </a:extLst>
          </p:cNvPr>
          <p:cNvGrpSpPr/>
          <p:nvPr/>
        </p:nvGrpSpPr>
        <p:grpSpPr>
          <a:xfrm>
            <a:off x="302650" y="3035878"/>
            <a:ext cx="849084" cy="1411768"/>
            <a:chOff x="302650" y="3035878"/>
            <a:chExt cx="849084" cy="1411768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FD6D11FB-4EE2-4060-AEE0-BB910B338203}"/>
                </a:ext>
              </a:extLst>
            </p:cNvPr>
            <p:cNvGrpSpPr/>
            <p:nvPr/>
          </p:nvGrpSpPr>
          <p:grpSpPr>
            <a:xfrm rot="5400000">
              <a:off x="-37859" y="3434955"/>
              <a:ext cx="1041997" cy="360980"/>
              <a:chOff x="7970092" y="3561183"/>
              <a:chExt cx="1539115" cy="430887"/>
            </a:xfrm>
          </p:grpSpPr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1265850B-FCE3-428A-9BB7-ED89B9C4ED34}"/>
                  </a:ext>
                </a:extLst>
              </p:cNvPr>
              <p:cNvCxnSpPr/>
              <p:nvPr/>
            </p:nvCxnSpPr>
            <p:spPr>
              <a:xfrm>
                <a:off x="7970092" y="3775109"/>
                <a:ext cx="1539115" cy="0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4ED230E0-A71C-420A-A942-5D41A4704FF8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154" name="Trapezoid 153">
                  <a:extLst>
                    <a:ext uri="{FF2B5EF4-FFF2-40B4-BE49-F238E27FC236}">
                      <a16:creationId xmlns:a16="http://schemas.microsoft.com/office/drawing/2014/main" id="{0E6E3803-57C5-437A-84E7-248C963F684C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5" name="Trapezoid 154">
                  <a:extLst>
                    <a:ext uri="{FF2B5EF4-FFF2-40B4-BE49-F238E27FC236}">
                      <a16:creationId xmlns:a16="http://schemas.microsoft.com/office/drawing/2014/main" id="{E47EBAF6-A816-42F8-A663-70A6E19AABB7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Trapezoid 155">
                  <a:extLst>
                    <a:ext uri="{FF2B5EF4-FFF2-40B4-BE49-F238E27FC236}">
                      <a16:creationId xmlns:a16="http://schemas.microsoft.com/office/drawing/2014/main" id="{99C7CD50-95AD-474C-AE4C-2353DDE2F960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Trapezoid 156">
                  <a:extLst>
                    <a:ext uri="{FF2B5EF4-FFF2-40B4-BE49-F238E27FC236}">
                      <a16:creationId xmlns:a16="http://schemas.microsoft.com/office/drawing/2014/main" id="{831B72A9-7234-4694-9C3A-6C7E6FB653AE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4AC1FF2-4353-4BDD-A0C4-31D449A9DA62}"/>
                </a:ext>
              </a:extLst>
            </p:cNvPr>
            <p:cNvSpPr txBox="1"/>
            <p:nvPr/>
          </p:nvSpPr>
          <p:spPr>
            <a:xfrm rot="16200000">
              <a:off x="215018" y="3510929"/>
              <a:ext cx="141176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6">
                      <a:lumMod val="75000"/>
                    </a:schemeClr>
                  </a:solidFill>
                </a:rPr>
                <a:t>Architecture Design Work-stream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E2B18E8-AC67-4B38-A621-4B3DCA217AF8}"/>
              </a:ext>
            </a:extLst>
          </p:cNvPr>
          <p:cNvGrpSpPr/>
          <p:nvPr/>
        </p:nvGrpSpPr>
        <p:grpSpPr>
          <a:xfrm>
            <a:off x="313032" y="4525158"/>
            <a:ext cx="780176" cy="1218711"/>
            <a:chOff x="313032" y="4525158"/>
            <a:chExt cx="780176" cy="1218711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8B6089B1-9EFA-4BDC-9B71-BE0283B08E5E}"/>
                </a:ext>
              </a:extLst>
            </p:cNvPr>
            <p:cNvGrpSpPr/>
            <p:nvPr/>
          </p:nvGrpSpPr>
          <p:grpSpPr>
            <a:xfrm rot="5400000">
              <a:off x="-27477" y="4916109"/>
              <a:ext cx="1041997" cy="360980"/>
              <a:chOff x="7990405" y="3561183"/>
              <a:chExt cx="1539115" cy="430887"/>
            </a:xfrm>
          </p:grpSpPr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5A1A968B-7F2F-4F78-8FE9-C5F8ED0580AD}"/>
                  </a:ext>
                </a:extLst>
              </p:cNvPr>
              <p:cNvCxnSpPr/>
              <p:nvPr/>
            </p:nvCxnSpPr>
            <p:spPr>
              <a:xfrm>
                <a:off x="7990405" y="3783605"/>
                <a:ext cx="1539115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0A78DF4C-0C90-46D2-A44F-06B8FE86ACF1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161" name="Trapezoid 160">
                  <a:extLst>
                    <a:ext uri="{FF2B5EF4-FFF2-40B4-BE49-F238E27FC236}">
                      <a16:creationId xmlns:a16="http://schemas.microsoft.com/office/drawing/2014/main" id="{A330348D-0D35-43BF-850B-B02E3B79E4D6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Trapezoid 161">
                  <a:extLst>
                    <a:ext uri="{FF2B5EF4-FFF2-40B4-BE49-F238E27FC236}">
                      <a16:creationId xmlns:a16="http://schemas.microsoft.com/office/drawing/2014/main" id="{FA394579-54A0-4E7D-8A9A-9299C777F5DE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Trapezoid 162">
                  <a:extLst>
                    <a:ext uri="{FF2B5EF4-FFF2-40B4-BE49-F238E27FC236}">
                      <a16:creationId xmlns:a16="http://schemas.microsoft.com/office/drawing/2014/main" id="{B4711AB1-C485-4E67-8FB4-104EDA405E1F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Trapezoid 163">
                  <a:extLst>
                    <a:ext uri="{FF2B5EF4-FFF2-40B4-BE49-F238E27FC236}">
                      <a16:creationId xmlns:a16="http://schemas.microsoft.com/office/drawing/2014/main" id="{47C5BB2E-C84D-483A-8D2A-4F7401BD4592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ADA2C7E4-B005-4B79-8B5E-F5D52CDD2662}"/>
                </a:ext>
              </a:extLst>
            </p:cNvPr>
            <p:cNvSpPr txBox="1"/>
            <p:nvPr/>
          </p:nvSpPr>
          <p:spPr>
            <a:xfrm rot="16200000">
              <a:off x="253020" y="4903681"/>
              <a:ext cx="121871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7030A0"/>
                  </a:solidFill>
                </a:rPr>
                <a:t>Implementation Work-stream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6F69EB-4BBD-4D26-B8C5-8C574467BE65}"/>
              </a:ext>
            </a:extLst>
          </p:cNvPr>
          <p:cNvGrpSpPr/>
          <p:nvPr/>
        </p:nvGrpSpPr>
        <p:grpSpPr>
          <a:xfrm>
            <a:off x="2855056" y="1788084"/>
            <a:ext cx="5127654" cy="4480002"/>
            <a:chOff x="2855056" y="1788084"/>
            <a:chExt cx="5127654" cy="4480002"/>
          </a:xfrm>
        </p:grpSpPr>
        <p:sp>
          <p:nvSpPr>
            <p:cNvPr id="169" name="Diagonal Stripe 168">
              <a:extLst>
                <a:ext uri="{FF2B5EF4-FFF2-40B4-BE49-F238E27FC236}">
                  <a16:creationId xmlns:a16="http://schemas.microsoft.com/office/drawing/2014/main" id="{9095FBC8-6A62-4BD2-A8AA-B8F0D34CD5BB}"/>
                </a:ext>
              </a:extLst>
            </p:cNvPr>
            <p:cNvSpPr/>
            <p:nvPr/>
          </p:nvSpPr>
          <p:spPr>
            <a:xfrm>
              <a:off x="5423057" y="1788084"/>
              <a:ext cx="2559653" cy="4480002"/>
            </a:xfrm>
            <a:prstGeom prst="diagStrip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400">
                <a:solidFill>
                  <a:schemeClr val="tx1"/>
                </a:solidFill>
              </a:endParaRPr>
            </a:p>
          </p:txBody>
        </p:sp>
        <p:sp>
          <p:nvSpPr>
            <p:cNvPr id="170" name="Diagonal Stripe 169">
              <a:extLst>
                <a:ext uri="{FF2B5EF4-FFF2-40B4-BE49-F238E27FC236}">
                  <a16:creationId xmlns:a16="http://schemas.microsoft.com/office/drawing/2014/main" id="{6A4DAD0C-705A-4FD1-931F-F63E69F21CB6}"/>
                </a:ext>
              </a:extLst>
            </p:cNvPr>
            <p:cNvSpPr/>
            <p:nvPr/>
          </p:nvSpPr>
          <p:spPr>
            <a:xfrm>
              <a:off x="2855056" y="1788084"/>
              <a:ext cx="2559653" cy="4480002"/>
            </a:xfrm>
            <a:prstGeom prst="diagStrip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400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891E2E1-3328-4B05-9730-23EA731F21BE}"/>
              </a:ext>
            </a:extLst>
          </p:cNvPr>
          <p:cNvSpPr txBox="1"/>
          <p:nvPr/>
        </p:nvSpPr>
        <p:spPr>
          <a:xfrm>
            <a:off x="7627675" y="6052420"/>
            <a:ext cx="765209" cy="369332"/>
          </a:xfrm>
          <a:prstGeom prst="rect">
            <a:avLst/>
          </a:prstGeom>
          <a:noFill/>
          <a:scene3d>
            <a:camera prst="perspectiveHeroicExtremeRightFacing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Cycles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19EBA1-6676-4EE7-AD0A-73F2A715A63E}"/>
              </a:ext>
            </a:extLst>
          </p:cNvPr>
          <p:cNvGrpSpPr/>
          <p:nvPr/>
        </p:nvGrpSpPr>
        <p:grpSpPr>
          <a:xfrm>
            <a:off x="3762442" y="5129183"/>
            <a:ext cx="3459892" cy="680306"/>
            <a:chOff x="3746535" y="5484750"/>
            <a:chExt cx="3459892" cy="68030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CDD9E5C-FC26-421C-B0E6-02A828FF835C}"/>
                </a:ext>
              </a:extLst>
            </p:cNvPr>
            <p:cNvSpPr txBox="1"/>
            <p:nvPr/>
          </p:nvSpPr>
          <p:spPr>
            <a:xfrm>
              <a:off x="3746535" y="5888057"/>
              <a:ext cx="34598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Unit Test Work-stream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C58DF7EC-7BBC-40D6-9099-57BB28711B30}"/>
                </a:ext>
              </a:extLst>
            </p:cNvPr>
            <p:cNvGrpSpPr/>
            <p:nvPr/>
          </p:nvGrpSpPr>
          <p:grpSpPr>
            <a:xfrm>
              <a:off x="4694488" y="5484750"/>
              <a:ext cx="1539115" cy="430887"/>
              <a:chOff x="7984916" y="3561183"/>
              <a:chExt cx="1539115" cy="430887"/>
            </a:xfrm>
          </p:grpSpPr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FD77843-2467-42CE-B28C-D7243E52D2AE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94AC95CF-F078-4EE5-96F5-A65E32843B2B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123" name="Trapezoid 122">
                  <a:extLst>
                    <a:ext uri="{FF2B5EF4-FFF2-40B4-BE49-F238E27FC236}">
                      <a16:creationId xmlns:a16="http://schemas.microsoft.com/office/drawing/2014/main" id="{2AC4E775-41BE-4B98-9289-AE1F2BF186CA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Trapezoid 123">
                  <a:extLst>
                    <a:ext uri="{FF2B5EF4-FFF2-40B4-BE49-F238E27FC236}">
                      <a16:creationId xmlns:a16="http://schemas.microsoft.com/office/drawing/2014/main" id="{1B422A55-E13A-4FFA-8E7F-00A16D4BE151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Trapezoid 124">
                  <a:extLst>
                    <a:ext uri="{FF2B5EF4-FFF2-40B4-BE49-F238E27FC236}">
                      <a16:creationId xmlns:a16="http://schemas.microsoft.com/office/drawing/2014/main" id="{B2AF73D1-83B2-49AC-8B7E-7BBD6BE9CCDE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Trapezoid 125">
                  <a:extLst>
                    <a:ext uri="{FF2B5EF4-FFF2-40B4-BE49-F238E27FC236}">
                      <a16:creationId xmlns:a16="http://schemas.microsoft.com/office/drawing/2014/main" id="{040670DA-D9E6-4399-AD80-C2C7001A975B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6A80D5C-88AC-4631-8C08-775E8674EAA5}"/>
              </a:ext>
            </a:extLst>
          </p:cNvPr>
          <p:cNvGrpSpPr/>
          <p:nvPr/>
        </p:nvGrpSpPr>
        <p:grpSpPr>
          <a:xfrm>
            <a:off x="9426478" y="3209425"/>
            <a:ext cx="984694" cy="736840"/>
            <a:chOff x="7984916" y="3561183"/>
            <a:chExt cx="1556784" cy="966485"/>
          </a:xfrm>
        </p:grpSpPr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7E9ABE12-54D4-4B35-AC27-AD9B90C48374}"/>
                </a:ext>
              </a:extLst>
            </p:cNvPr>
            <p:cNvSpPr txBox="1"/>
            <p:nvPr/>
          </p:nvSpPr>
          <p:spPr>
            <a:xfrm>
              <a:off x="8002585" y="3962490"/>
              <a:ext cx="1539115" cy="565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Test Code Work-stream</a:t>
              </a:r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28A70C9-C5D6-4A81-9729-CE5338F5A787}"/>
                </a:ext>
              </a:extLst>
            </p:cNvPr>
            <p:cNvGrpSpPr/>
            <p:nvPr/>
          </p:nvGrpSpPr>
          <p:grpSpPr>
            <a:xfrm>
              <a:off x="7984916" y="3561183"/>
              <a:ext cx="1539115" cy="430887"/>
              <a:chOff x="7984916" y="3561183"/>
              <a:chExt cx="1539115" cy="430887"/>
            </a:xfrm>
          </p:grpSpPr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60A00D71-0681-4544-B378-770573EA88EC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DAD426FE-7202-4C00-B919-799781102AC1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177" name="Trapezoid 176">
                  <a:extLst>
                    <a:ext uri="{FF2B5EF4-FFF2-40B4-BE49-F238E27FC236}">
                      <a16:creationId xmlns:a16="http://schemas.microsoft.com/office/drawing/2014/main" id="{9D7CB255-F821-4D4D-9F5E-98EF7CBB5B8A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Trapezoid 177">
                  <a:extLst>
                    <a:ext uri="{FF2B5EF4-FFF2-40B4-BE49-F238E27FC236}">
                      <a16:creationId xmlns:a16="http://schemas.microsoft.com/office/drawing/2014/main" id="{194CAC1D-4CD7-4B76-8F51-282B5045B686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Trapezoid 178">
                  <a:extLst>
                    <a:ext uri="{FF2B5EF4-FFF2-40B4-BE49-F238E27FC236}">
                      <a16:creationId xmlns:a16="http://schemas.microsoft.com/office/drawing/2014/main" id="{79AE961C-FA67-424C-BD3F-23E5908F749E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Trapezoid 179">
                  <a:extLst>
                    <a:ext uri="{FF2B5EF4-FFF2-40B4-BE49-F238E27FC236}">
                      <a16:creationId xmlns:a16="http://schemas.microsoft.com/office/drawing/2014/main" id="{5E1D4926-2A2C-4F99-93AC-6B64B1492B3A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0B8AF8-F300-4255-857B-A8EC3C036437}"/>
              </a:ext>
            </a:extLst>
          </p:cNvPr>
          <p:cNvGrpSpPr/>
          <p:nvPr/>
        </p:nvGrpSpPr>
        <p:grpSpPr>
          <a:xfrm>
            <a:off x="5173826" y="465910"/>
            <a:ext cx="3219058" cy="1106823"/>
            <a:chOff x="9941424" y="1159684"/>
            <a:chExt cx="3219058" cy="1106823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9D19A40-DF9E-4960-A519-D7F510E8CD81}"/>
                </a:ext>
              </a:extLst>
            </p:cNvPr>
            <p:cNvSpPr txBox="1"/>
            <p:nvPr/>
          </p:nvSpPr>
          <p:spPr>
            <a:xfrm flipH="1">
              <a:off x="10268615" y="1334773"/>
              <a:ext cx="1048934" cy="523220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&lt;project&gt;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Test Code</a:t>
              </a:r>
            </a:p>
          </p:txBody>
        </p:sp>
        <p:pic>
          <p:nvPicPr>
            <p:cNvPr id="10" name="Graphic 9" descr="Meeting outline">
              <a:extLst>
                <a:ext uri="{FF2B5EF4-FFF2-40B4-BE49-F238E27FC236}">
                  <a16:creationId xmlns:a16="http://schemas.microsoft.com/office/drawing/2014/main" id="{CDCA850D-4EEB-42F1-8508-FBDD41F1B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504573" y="1159684"/>
              <a:ext cx="663886" cy="663886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131D498-45BF-447D-BBF1-BFBB6EABE480}"/>
                </a:ext>
              </a:extLst>
            </p:cNvPr>
            <p:cNvSpPr txBox="1"/>
            <p:nvPr/>
          </p:nvSpPr>
          <p:spPr>
            <a:xfrm>
              <a:off x="9941424" y="1743287"/>
              <a:ext cx="321905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FORDCS-V1.0</a:t>
              </a:r>
            </a:p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EDUp FORDCS-V1.0 Project-v2022.04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B1CCA8C-0174-4DE4-91CD-F27494490EA5}"/>
              </a:ext>
            </a:extLst>
          </p:cNvPr>
          <p:cNvGrpSpPr/>
          <p:nvPr/>
        </p:nvGrpSpPr>
        <p:grpSpPr>
          <a:xfrm>
            <a:off x="4322091" y="693905"/>
            <a:ext cx="984694" cy="736840"/>
            <a:chOff x="7984916" y="3561183"/>
            <a:chExt cx="1556784" cy="966485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B5F6E11-3C3B-407D-ACC1-EA3F2D356C00}"/>
                </a:ext>
              </a:extLst>
            </p:cNvPr>
            <p:cNvSpPr txBox="1"/>
            <p:nvPr/>
          </p:nvSpPr>
          <p:spPr>
            <a:xfrm>
              <a:off x="8002585" y="3962490"/>
              <a:ext cx="1539115" cy="565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Project Setup Work-stream</a:t>
              </a: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0CD38D8E-BADB-4EEF-AACF-698FCEF233F0}"/>
                </a:ext>
              </a:extLst>
            </p:cNvPr>
            <p:cNvGrpSpPr/>
            <p:nvPr/>
          </p:nvGrpSpPr>
          <p:grpSpPr>
            <a:xfrm>
              <a:off x="7984916" y="3561183"/>
              <a:ext cx="1539115" cy="430887"/>
              <a:chOff x="7984916" y="3561183"/>
              <a:chExt cx="1539115" cy="430887"/>
            </a:xfrm>
          </p:grpSpPr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DE7480F8-B677-4CEF-A886-9FA6CAAD3D74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00C580E5-FF88-4FBB-97BA-01DD9B314727}"/>
                  </a:ext>
                </a:extLst>
              </p:cNvPr>
              <p:cNvGrpSpPr/>
              <p:nvPr/>
            </p:nvGrpSpPr>
            <p:grpSpPr>
              <a:xfrm>
                <a:off x="8431247" y="3561183"/>
                <a:ext cx="725175" cy="430887"/>
                <a:chOff x="2568062" y="789718"/>
                <a:chExt cx="3318496" cy="1920864"/>
              </a:xfrm>
              <a:solidFill>
                <a:schemeClr val="bg1"/>
              </a:solidFill>
            </p:grpSpPr>
            <p:sp>
              <p:nvSpPr>
                <p:cNvPr id="184" name="Trapezoid 183">
                  <a:extLst>
                    <a:ext uri="{FF2B5EF4-FFF2-40B4-BE49-F238E27FC236}">
                      <a16:creationId xmlns:a16="http://schemas.microsoft.com/office/drawing/2014/main" id="{0B3AC42F-BE30-4E67-A4B9-70F0A1B66535}"/>
                    </a:ext>
                  </a:extLst>
                </p:cNvPr>
                <p:cNvSpPr/>
                <p:nvPr/>
              </p:nvSpPr>
              <p:spPr>
                <a:xfrm rot="5400000">
                  <a:off x="2244339" y="1113441"/>
                  <a:ext cx="1920864" cy="1273417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Trapezoid 184">
                  <a:extLst>
                    <a:ext uri="{FF2B5EF4-FFF2-40B4-BE49-F238E27FC236}">
                      <a16:creationId xmlns:a16="http://schemas.microsoft.com/office/drawing/2014/main" id="{0BFF7C98-D525-42C9-8078-5465208958D4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Trapezoid 185">
                  <a:extLst>
                    <a:ext uri="{FF2B5EF4-FFF2-40B4-BE49-F238E27FC236}">
                      <a16:creationId xmlns:a16="http://schemas.microsoft.com/office/drawing/2014/main" id="{A3D7343A-FD13-49B4-B2AA-1C606C9A5BB5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Trapezoid 186">
                  <a:extLst>
                    <a:ext uri="{FF2B5EF4-FFF2-40B4-BE49-F238E27FC236}">
                      <a16:creationId xmlns:a16="http://schemas.microsoft.com/office/drawing/2014/main" id="{E46E48BE-7A9D-4F0C-94B3-10DC14199BAC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EC1194F-5CD2-453B-B129-B3F51E1D9DD1}"/>
              </a:ext>
            </a:extLst>
          </p:cNvPr>
          <p:cNvCxnSpPr>
            <a:cxnSpLocks/>
            <a:stCxn id="20" idx="3"/>
            <a:endCxn id="184" idx="2"/>
          </p:cNvCxnSpPr>
          <p:nvPr/>
        </p:nvCxnSpPr>
        <p:spPr>
          <a:xfrm flipV="1">
            <a:off x="2625354" y="858158"/>
            <a:ext cx="1979049" cy="15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82AECAA-C0F8-405A-9D94-173578D76F8A}"/>
              </a:ext>
            </a:extLst>
          </p:cNvPr>
          <p:cNvSpPr/>
          <p:nvPr/>
        </p:nvSpPr>
        <p:spPr>
          <a:xfrm>
            <a:off x="181303" y="1634835"/>
            <a:ext cx="11855669" cy="500531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72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CDEF2B-EEF2-46CE-B9CE-2968635BF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Considerations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D4CC32-962D-4DD9-B303-F69E37185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8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671</Words>
  <Application>Microsoft Office PowerPoint</Application>
  <PresentationFormat>Widescreen</PresentationFormat>
  <Paragraphs>141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EDUp  FORDCS V1.0 Project</vt:lpstr>
      <vt:lpstr>Project Stream + Status ( open/wip/done)</vt:lpstr>
      <vt:lpstr>Project Purpose</vt:lpstr>
      <vt:lpstr>Project Requirements</vt:lpstr>
      <vt:lpstr>Project Technical Scope</vt:lpstr>
      <vt:lpstr>Project Setup</vt:lpstr>
      <vt:lpstr>Project Delivery</vt:lpstr>
      <vt:lpstr>FORDCS-V1.0 Project Artifacts</vt:lpstr>
      <vt:lpstr>Additional Considerations</vt:lpstr>
      <vt:lpstr>References</vt:lpstr>
      <vt:lpstr>&lt;Annex - &gt; &lt;topic name&gt;&gt;</vt:lpstr>
      <vt:lpstr>Project Glossary</vt:lpstr>
      <vt:lpstr>PowerPoint Presentation</vt:lpstr>
      <vt:lpstr>Backyard</vt:lpstr>
      <vt:lpstr>EDUp Project Story Stream Checklist</vt:lpstr>
      <vt:lpstr>EDUp Project Story Stream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Ömer</dc:creator>
  <cp:lastModifiedBy>Ömer Karacan</cp:lastModifiedBy>
  <cp:revision>36</cp:revision>
  <dcterms:created xsi:type="dcterms:W3CDTF">2022-03-14T15:31:02Z</dcterms:created>
  <dcterms:modified xsi:type="dcterms:W3CDTF">2022-04-12T20:06:45Z</dcterms:modified>
</cp:coreProperties>
</file>