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256" r:id="rId2"/>
    <p:sldId id="291" r:id="rId3"/>
    <p:sldId id="292" r:id="rId4"/>
    <p:sldId id="281" r:id="rId5"/>
    <p:sldId id="284" r:id="rId6"/>
    <p:sldId id="285" r:id="rId7"/>
    <p:sldId id="286" r:id="rId8"/>
    <p:sldId id="293" r:id="rId9"/>
    <p:sldId id="279" r:id="rId10"/>
    <p:sldId id="283" r:id="rId11"/>
    <p:sldId id="288" r:id="rId12"/>
    <p:sldId id="289" r:id="rId13"/>
    <p:sldId id="277" r:id="rId14"/>
    <p:sldId id="276" r:id="rId15"/>
    <p:sldId id="282" r:id="rId16"/>
    <p:sldId id="275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095" autoAdjust="0"/>
  </p:normalViewPr>
  <p:slideViewPr>
    <p:cSldViewPr snapToGrid="0">
      <p:cViewPr varScale="1">
        <p:scale>
          <a:sx n="56" d="100"/>
          <a:sy n="56" d="100"/>
        </p:scale>
        <p:origin x="8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65B1D-0B4F-42DA-B687-0A1FF4D5559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31F96-AF5B-45BD-A909-E56D05998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17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31F96-AF5B-45BD-A909-E56D059985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40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31F96-AF5B-45BD-A909-E56D059985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20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31F96-AF5B-45BD-A909-E56D059985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31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DE47-E285-4671-9B27-B89C61093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4F09-BED1-42B3-9694-A21D13441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A55C7-9D56-4CFB-B513-A9D50FD0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B0B09-41F0-4D3E-BBB8-5CD696AF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B13D7-B8BE-4737-8886-78BDE4A2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2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3157-488C-4618-80A7-23F71602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97686-18D0-4A9E-9FD4-D062EE990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13453-0278-4456-8604-F3422CE7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A7151-90A9-4D8D-BB53-C13F2670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D37A-3ACA-477A-8CA5-570C0A1E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5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1B14E-F02C-4782-8663-61D65F2F8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D391C-B4A9-43C3-B716-64194B5B8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2F03E-4719-498C-A018-2F77FD5F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AEF7F-01C8-49BE-A1AC-A519587F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6E1C-5C01-41E9-8772-99917AC3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99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6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86EB-C939-462F-85E7-20EA1462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402D-5938-451B-9D72-F3A2E75B0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A96BC-2A83-468C-9CAD-282726BB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B511C-FD18-4FBF-84DA-CE7604A5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3550B-8464-4127-B77D-2F440EF4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3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627A-6338-4A60-8B58-D954F0DB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64DE3-4E4D-4655-939B-B3CE5DA3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7FC23-D984-42CD-9A4D-92A30FE8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CE50D-84E1-4D99-80B8-AAFD1C3B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53CD1-C93B-495B-8B15-D85A3C47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7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7BA0-FEFA-44D4-A75B-C13804F8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22353-7FD8-48CD-929A-B7D14174C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1B230-FD24-4E34-8388-AF4C6F210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01191-6F61-4C29-90BE-04FBBA55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62A9B-AF99-4CF9-9D12-FA36FA64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F6601-36BE-4567-BDE2-CB802E46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2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3BB9-AD64-4916-8B7B-A2CFF7E3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80862-9C77-490F-8108-1232F3AB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22126-8A25-4A9B-BCD8-66F1EE4C1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50DF9-0D9E-46AB-B5A8-960B5F151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64763-A293-498D-8647-D0F0233CA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F8F79-3D95-4D71-B8CD-1EA636F7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F2E21-B6D2-415C-8D20-64B59A4E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6EF3D-2F2B-4BE4-AE80-6B685E1A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A36C-2D20-46F7-9D4C-D573266E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C728D-4970-41D7-A1F9-A670042C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B2B57-DB85-4346-B488-8640DA25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47176-283E-42BB-AAA5-44A9BB58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2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DA27F-79BA-4727-B2F2-0270E734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C2F1A-7020-41FA-A7AD-5D48BF3A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895F9-CF95-4E69-AA1E-51386B37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F718-C113-4746-85A9-50BCF90D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36087-7BAC-497B-A5EB-FBE87C10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745F8-D8BB-41FC-883C-80B90F49E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2B646-F039-4B9B-A5F7-C020D5F5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3C2FD-DAEC-4AA2-94E9-9D5589B8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D4D4E-0E7F-46F7-845F-DB6F725B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9ADC-CCC8-4CB6-89D0-5F4DB680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7F65A-4CF9-4B38-850D-458751DB9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2C996-D63D-4B90-BE31-B7EE940A1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C289B-3983-47FD-A9BA-4601F14A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A67C1-76E0-48F8-BC72-C0F79A7A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B0FB0-11FB-416C-ACB7-8EB896EA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2F530-CF4A-46DB-8347-A421B9D9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41479-01CC-4F91-827F-CEF2BCA8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13DC2-C57C-4336-81A9-87CE42F90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5C9C-B697-4804-AB64-643E534EC228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0DECC-F77C-4789-A582-68A1AB031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126D0-A44F-47CA-850F-76C44D7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1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.sv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19" Type="http://schemas.openxmlformats.org/officeDocument/2006/relationships/image" Target="../media/image24.pn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Relationship Id="rId22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5B3F93-2A0C-4212-B9A9-50D21D941F70}"/>
              </a:ext>
            </a:extLst>
          </p:cNvPr>
          <p:cNvSpPr/>
          <p:nvPr/>
        </p:nvSpPr>
        <p:spPr>
          <a:xfrm>
            <a:off x="9160625" y="358346"/>
            <a:ext cx="2491797" cy="4201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Vienna, April.2022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34097-3F87-461C-91BC-45E6CA7CA9F4}"/>
              </a:ext>
            </a:extLst>
          </p:cNvPr>
          <p:cNvSpPr/>
          <p:nvPr/>
        </p:nvSpPr>
        <p:spPr>
          <a:xfrm>
            <a:off x="580768" y="5078627"/>
            <a:ext cx="11071654" cy="15198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MSc. Ömer Karacan</a:t>
            </a:r>
          </a:p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karacankos@gmail.com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06B59-BB8C-4AA2-9C5C-E430A24BB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EDUp FORDCS V1.0 </a:t>
            </a:r>
            <a:br>
              <a:rPr lang="en-US" dirty="0"/>
            </a:br>
            <a:r>
              <a:rPr lang="en-US" dirty="0"/>
              <a:t>Project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34983-A379-4297-A07A-846AABDD0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Edu Platform</a:t>
            </a:r>
          </a:p>
          <a:p>
            <a:r>
              <a:rPr lang="en-US" dirty="0"/>
              <a:t>v2022.04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EC3777-9C50-4CB2-B294-012BC57A882E}"/>
              </a:ext>
            </a:extLst>
          </p:cNvPr>
          <p:cNvGrpSpPr/>
          <p:nvPr/>
        </p:nvGrpSpPr>
        <p:grpSpPr>
          <a:xfrm rot="1013049">
            <a:off x="10440988" y="5334001"/>
            <a:ext cx="965253" cy="1043564"/>
            <a:chOff x="4043251" y="4828093"/>
            <a:chExt cx="965253" cy="10435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7C609E-01C7-4058-B157-C220174F7F8C}"/>
                </a:ext>
              </a:extLst>
            </p:cNvPr>
            <p:cNvSpPr/>
            <p:nvPr/>
          </p:nvSpPr>
          <p:spPr>
            <a:xfrm>
              <a:off x="4043251" y="4828093"/>
              <a:ext cx="965253" cy="1043564"/>
            </a:xfrm>
            <a:custGeom>
              <a:avLst/>
              <a:gdLst>
                <a:gd name="connsiteX0" fmla="*/ 0 w 965253"/>
                <a:gd name="connsiteY0" fmla="*/ 0 h 1043564"/>
                <a:gd name="connsiteX1" fmla="*/ 472974 w 965253"/>
                <a:gd name="connsiteY1" fmla="*/ 0 h 1043564"/>
                <a:gd name="connsiteX2" fmla="*/ 965253 w 965253"/>
                <a:gd name="connsiteY2" fmla="*/ 0 h 1043564"/>
                <a:gd name="connsiteX3" fmla="*/ 965253 w 965253"/>
                <a:gd name="connsiteY3" fmla="*/ 490475 h 1043564"/>
                <a:gd name="connsiteX4" fmla="*/ 965253 w 965253"/>
                <a:gd name="connsiteY4" fmla="*/ 1043564 h 1043564"/>
                <a:gd name="connsiteX5" fmla="*/ 501932 w 965253"/>
                <a:gd name="connsiteY5" fmla="*/ 1043564 h 1043564"/>
                <a:gd name="connsiteX6" fmla="*/ 0 w 965253"/>
                <a:gd name="connsiteY6" fmla="*/ 1043564 h 1043564"/>
                <a:gd name="connsiteX7" fmla="*/ 0 w 965253"/>
                <a:gd name="connsiteY7" fmla="*/ 500911 h 1043564"/>
                <a:gd name="connsiteX8" fmla="*/ 0 w 965253"/>
                <a:gd name="connsiteY8" fmla="*/ 0 h 104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5253" h="1043564" extrusionOk="0">
                  <a:moveTo>
                    <a:pt x="0" y="0"/>
                  </a:moveTo>
                  <a:cubicBezTo>
                    <a:pt x="116547" y="14602"/>
                    <a:pt x="316445" y="1286"/>
                    <a:pt x="472974" y="0"/>
                  </a:cubicBezTo>
                  <a:cubicBezTo>
                    <a:pt x="629503" y="-1286"/>
                    <a:pt x="719905" y="-24056"/>
                    <a:pt x="965253" y="0"/>
                  </a:cubicBezTo>
                  <a:cubicBezTo>
                    <a:pt x="955157" y="187600"/>
                    <a:pt x="957254" y="263649"/>
                    <a:pt x="965253" y="490475"/>
                  </a:cubicBezTo>
                  <a:cubicBezTo>
                    <a:pt x="973252" y="717301"/>
                    <a:pt x="965970" y="910604"/>
                    <a:pt x="965253" y="1043564"/>
                  </a:cubicBezTo>
                  <a:cubicBezTo>
                    <a:pt x="758483" y="1025468"/>
                    <a:pt x="686657" y="1055124"/>
                    <a:pt x="501932" y="1043564"/>
                  </a:cubicBezTo>
                  <a:cubicBezTo>
                    <a:pt x="317207" y="1032004"/>
                    <a:pt x="139589" y="1038462"/>
                    <a:pt x="0" y="1043564"/>
                  </a:cubicBezTo>
                  <a:cubicBezTo>
                    <a:pt x="22540" y="872185"/>
                    <a:pt x="-17616" y="665320"/>
                    <a:pt x="0" y="500911"/>
                  </a:cubicBezTo>
                  <a:cubicBezTo>
                    <a:pt x="17616" y="336502"/>
                    <a:pt x="1686" y="120311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212336176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E88471-C395-47E1-8181-3245FEB23523}"/>
                </a:ext>
              </a:extLst>
            </p:cNvPr>
            <p:cNvGrpSpPr/>
            <p:nvPr/>
          </p:nvGrpSpPr>
          <p:grpSpPr>
            <a:xfrm>
              <a:off x="4197775" y="4997505"/>
              <a:ext cx="128998" cy="668216"/>
              <a:chOff x="3422019" y="4841662"/>
              <a:chExt cx="128998" cy="888081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3ADD5A9-2875-4938-854B-627D1C39BC6F}"/>
                  </a:ext>
                </a:extLst>
              </p:cNvPr>
              <p:cNvSpPr/>
              <p:nvPr/>
            </p:nvSpPr>
            <p:spPr>
              <a:xfrm>
                <a:off x="3422019" y="4841662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7F2CAD6-4921-4900-8053-9549F1B7A2F3}"/>
                  </a:ext>
                </a:extLst>
              </p:cNvPr>
              <p:cNvSpPr/>
              <p:nvPr/>
            </p:nvSpPr>
            <p:spPr>
              <a:xfrm>
                <a:off x="3424744" y="5099339"/>
                <a:ext cx="126273" cy="135046"/>
              </a:xfrm>
              <a:custGeom>
                <a:avLst/>
                <a:gdLst>
                  <a:gd name="connsiteX0" fmla="*/ 15630 w 126273"/>
                  <a:gd name="connsiteY0" fmla="*/ 72523 h 135046"/>
                  <a:gd name="connsiteX1" fmla="*/ 78153 w 126273"/>
                  <a:gd name="connsiteY1" fmla="*/ 119415 h 135046"/>
                  <a:gd name="connsiteX2" fmla="*/ 109415 w 126273"/>
                  <a:gd name="connsiteY2" fmla="*/ 135046 h 135046"/>
                  <a:gd name="connsiteX3" fmla="*/ 117230 w 126273"/>
                  <a:gd name="connsiteY3" fmla="*/ 41261 h 135046"/>
                  <a:gd name="connsiteX4" fmla="*/ 93784 w 126273"/>
                  <a:gd name="connsiteY4" fmla="*/ 25631 h 135046"/>
                  <a:gd name="connsiteX5" fmla="*/ 78153 w 126273"/>
                  <a:gd name="connsiteY5" fmla="*/ 2184 h 135046"/>
                  <a:gd name="connsiteX6" fmla="*/ 15630 w 126273"/>
                  <a:gd name="connsiteY6" fmla="*/ 41261 h 135046"/>
                  <a:gd name="connsiteX7" fmla="*/ 0 w 126273"/>
                  <a:gd name="connsiteY7" fmla="*/ 64708 h 135046"/>
                  <a:gd name="connsiteX8" fmla="*/ 15630 w 126273"/>
                  <a:gd name="connsiteY8" fmla="*/ 72523 h 13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273" h="135046">
                    <a:moveTo>
                      <a:pt x="15630" y="72523"/>
                    </a:moveTo>
                    <a:cubicBezTo>
                      <a:pt x="28655" y="81641"/>
                      <a:pt x="56383" y="106975"/>
                      <a:pt x="78153" y="119415"/>
                    </a:cubicBezTo>
                    <a:cubicBezTo>
                      <a:pt x="88269" y="125195"/>
                      <a:pt x="98994" y="129836"/>
                      <a:pt x="109415" y="135046"/>
                    </a:cubicBezTo>
                    <a:cubicBezTo>
                      <a:pt x="121303" y="99381"/>
                      <a:pt x="136174" y="79149"/>
                      <a:pt x="117230" y="41261"/>
                    </a:cubicBezTo>
                    <a:cubicBezTo>
                      <a:pt x="113029" y="32860"/>
                      <a:pt x="101599" y="30841"/>
                      <a:pt x="93784" y="25631"/>
                    </a:cubicBezTo>
                    <a:cubicBezTo>
                      <a:pt x="88574" y="17815"/>
                      <a:pt x="87185" y="4765"/>
                      <a:pt x="78153" y="2184"/>
                    </a:cubicBezTo>
                    <a:cubicBezTo>
                      <a:pt x="42513" y="-7999"/>
                      <a:pt x="31153" y="19529"/>
                      <a:pt x="15630" y="41261"/>
                    </a:cubicBezTo>
                    <a:cubicBezTo>
                      <a:pt x="10170" y="48904"/>
                      <a:pt x="5210" y="56892"/>
                      <a:pt x="0" y="64708"/>
                    </a:cubicBezTo>
                    <a:cubicBezTo>
                      <a:pt x="25614" y="81783"/>
                      <a:pt x="2605" y="63405"/>
                      <a:pt x="15630" y="72523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D194BEC-4858-45A2-B472-A1461CFD72A6}"/>
                  </a:ext>
                </a:extLst>
              </p:cNvPr>
              <p:cNvSpPr/>
              <p:nvPr/>
            </p:nvSpPr>
            <p:spPr>
              <a:xfrm>
                <a:off x="3433696" y="5518727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76A3DB1-A8B1-4CCC-ABAF-8E14C3D2B377}"/>
                  </a:ext>
                </a:extLst>
              </p:cNvPr>
              <p:cNvSpPr/>
              <p:nvPr/>
            </p:nvSpPr>
            <p:spPr>
              <a:xfrm>
                <a:off x="3433696" y="5271048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C2E4EF8-42E2-4EE0-83A9-DBA7D19A5916}"/>
                </a:ext>
              </a:extLst>
            </p:cNvPr>
            <p:cNvGrpSpPr/>
            <p:nvPr/>
          </p:nvGrpSpPr>
          <p:grpSpPr>
            <a:xfrm>
              <a:off x="4404990" y="4959927"/>
              <a:ext cx="481973" cy="729673"/>
              <a:chOff x="4404990" y="4959927"/>
              <a:chExt cx="481973" cy="729673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1BAAE17-1BAE-4834-B73F-B18A819441B4}"/>
                  </a:ext>
                </a:extLst>
              </p:cNvPr>
              <p:cNvSpPr/>
              <p:nvPr/>
            </p:nvSpPr>
            <p:spPr>
              <a:xfrm>
                <a:off x="4404990" y="4959927"/>
                <a:ext cx="148537" cy="711200"/>
              </a:xfrm>
              <a:custGeom>
                <a:avLst/>
                <a:gdLst>
                  <a:gd name="connsiteX0" fmla="*/ 148537 w 148537"/>
                  <a:gd name="connsiteY0" fmla="*/ 0 h 711200"/>
                  <a:gd name="connsiteX1" fmla="*/ 130065 w 148537"/>
                  <a:gd name="connsiteY1" fmla="*/ 92364 h 711200"/>
                  <a:gd name="connsiteX2" fmla="*/ 120828 w 148537"/>
                  <a:gd name="connsiteY2" fmla="*/ 147782 h 711200"/>
                  <a:gd name="connsiteX3" fmla="*/ 111592 w 148537"/>
                  <a:gd name="connsiteY3" fmla="*/ 175491 h 711200"/>
                  <a:gd name="connsiteX4" fmla="*/ 102355 w 148537"/>
                  <a:gd name="connsiteY4" fmla="*/ 212437 h 711200"/>
                  <a:gd name="connsiteX5" fmla="*/ 83883 w 148537"/>
                  <a:gd name="connsiteY5" fmla="*/ 267855 h 711200"/>
                  <a:gd name="connsiteX6" fmla="*/ 74646 w 148537"/>
                  <a:gd name="connsiteY6" fmla="*/ 406400 h 711200"/>
                  <a:gd name="connsiteX7" fmla="*/ 65410 w 148537"/>
                  <a:gd name="connsiteY7" fmla="*/ 434109 h 711200"/>
                  <a:gd name="connsiteX8" fmla="*/ 46937 w 148537"/>
                  <a:gd name="connsiteY8" fmla="*/ 517237 h 711200"/>
                  <a:gd name="connsiteX9" fmla="*/ 37701 w 148537"/>
                  <a:gd name="connsiteY9" fmla="*/ 554182 h 711200"/>
                  <a:gd name="connsiteX10" fmla="*/ 755 w 148537"/>
                  <a:gd name="connsiteY10" fmla="*/ 665018 h 711200"/>
                  <a:gd name="connsiteX11" fmla="*/ 755 w 148537"/>
                  <a:gd name="connsiteY11" fmla="*/ 711200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8537" h="711200">
                    <a:moveTo>
                      <a:pt x="148537" y="0"/>
                    </a:moveTo>
                    <a:cubicBezTo>
                      <a:pt x="142380" y="30788"/>
                      <a:pt x="135851" y="61504"/>
                      <a:pt x="130065" y="92364"/>
                    </a:cubicBezTo>
                    <a:cubicBezTo>
                      <a:pt x="126614" y="110771"/>
                      <a:pt x="124891" y="129500"/>
                      <a:pt x="120828" y="147782"/>
                    </a:cubicBezTo>
                    <a:cubicBezTo>
                      <a:pt x="118716" y="157286"/>
                      <a:pt x="114267" y="166130"/>
                      <a:pt x="111592" y="175491"/>
                    </a:cubicBezTo>
                    <a:cubicBezTo>
                      <a:pt x="108105" y="187697"/>
                      <a:pt x="106003" y="200278"/>
                      <a:pt x="102355" y="212437"/>
                    </a:cubicBezTo>
                    <a:cubicBezTo>
                      <a:pt x="96760" y="231088"/>
                      <a:pt x="83883" y="267855"/>
                      <a:pt x="83883" y="267855"/>
                    </a:cubicBezTo>
                    <a:cubicBezTo>
                      <a:pt x="80804" y="314037"/>
                      <a:pt x="79757" y="360399"/>
                      <a:pt x="74646" y="406400"/>
                    </a:cubicBezTo>
                    <a:cubicBezTo>
                      <a:pt x="73571" y="416076"/>
                      <a:pt x="68085" y="424748"/>
                      <a:pt x="65410" y="434109"/>
                    </a:cubicBezTo>
                    <a:cubicBezTo>
                      <a:pt x="54151" y="473519"/>
                      <a:pt x="56458" y="474395"/>
                      <a:pt x="46937" y="517237"/>
                    </a:cubicBezTo>
                    <a:cubicBezTo>
                      <a:pt x="44183" y="529629"/>
                      <a:pt x="41715" y="542139"/>
                      <a:pt x="37701" y="554182"/>
                    </a:cubicBezTo>
                    <a:cubicBezTo>
                      <a:pt x="30718" y="575131"/>
                      <a:pt x="4220" y="633837"/>
                      <a:pt x="755" y="665018"/>
                    </a:cubicBezTo>
                    <a:cubicBezTo>
                      <a:pt x="-945" y="680318"/>
                      <a:pt x="755" y="695806"/>
                      <a:pt x="755" y="711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61AAB51-71E4-40AA-BD78-BC712C9D2F97}"/>
                  </a:ext>
                </a:extLst>
              </p:cNvPr>
              <p:cNvSpPr/>
              <p:nvPr/>
            </p:nvSpPr>
            <p:spPr>
              <a:xfrm>
                <a:off x="4479636" y="5032780"/>
                <a:ext cx="407327" cy="656820"/>
              </a:xfrm>
              <a:custGeom>
                <a:avLst/>
                <a:gdLst>
                  <a:gd name="connsiteX0" fmla="*/ 323273 w 407327"/>
                  <a:gd name="connsiteY0" fmla="*/ 10275 h 656820"/>
                  <a:gd name="connsiteX1" fmla="*/ 212437 w 407327"/>
                  <a:gd name="connsiteY1" fmla="*/ 10275 h 656820"/>
                  <a:gd name="connsiteX2" fmla="*/ 175491 w 407327"/>
                  <a:gd name="connsiteY2" fmla="*/ 37984 h 656820"/>
                  <a:gd name="connsiteX3" fmla="*/ 147782 w 407327"/>
                  <a:gd name="connsiteY3" fmla="*/ 56456 h 656820"/>
                  <a:gd name="connsiteX4" fmla="*/ 101600 w 407327"/>
                  <a:gd name="connsiteY4" fmla="*/ 111875 h 656820"/>
                  <a:gd name="connsiteX5" fmla="*/ 83128 w 407327"/>
                  <a:gd name="connsiteY5" fmla="*/ 139584 h 656820"/>
                  <a:gd name="connsiteX6" fmla="*/ 55419 w 407327"/>
                  <a:gd name="connsiteY6" fmla="*/ 167293 h 656820"/>
                  <a:gd name="connsiteX7" fmla="*/ 0 w 407327"/>
                  <a:gd name="connsiteY7" fmla="*/ 231947 h 656820"/>
                  <a:gd name="connsiteX8" fmla="*/ 73891 w 407327"/>
                  <a:gd name="connsiteY8" fmla="*/ 250420 h 656820"/>
                  <a:gd name="connsiteX9" fmla="*/ 120073 w 407327"/>
                  <a:gd name="connsiteY9" fmla="*/ 259656 h 656820"/>
                  <a:gd name="connsiteX10" fmla="*/ 157019 w 407327"/>
                  <a:gd name="connsiteY10" fmla="*/ 268893 h 656820"/>
                  <a:gd name="connsiteX11" fmla="*/ 184728 w 407327"/>
                  <a:gd name="connsiteY11" fmla="*/ 278129 h 656820"/>
                  <a:gd name="connsiteX12" fmla="*/ 387928 w 407327"/>
                  <a:gd name="connsiteY12" fmla="*/ 287365 h 656820"/>
                  <a:gd name="connsiteX13" fmla="*/ 406400 w 407327"/>
                  <a:gd name="connsiteY13" fmla="*/ 324311 h 656820"/>
                  <a:gd name="connsiteX14" fmla="*/ 369455 w 407327"/>
                  <a:gd name="connsiteY14" fmla="*/ 333547 h 656820"/>
                  <a:gd name="connsiteX15" fmla="*/ 360219 w 407327"/>
                  <a:gd name="connsiteY15" fmla="*/ 361256 h 656820"/>
                  <a:gd name="connsiteX16" fmla="*/ 314037 w 407327"/>
                  <a:gd name="connsiteY16" fmla="*/ 416675 h 656820"/>
                  <a:gd name="connsiteX17" fmla="*/ 295564 w 407327"/>
                  <a:gd name="connsiteY17" fmla="*/ 444384 h 656820"/>
                  <a:gd name="connsiteX18" fmla="*/ 249382 w 407327"/>
                  <a:gd name="connsiteY18" fmla="*/ 453620 h 656820"/>
                  <a:gd name="connsiteX19" fmla="*/ 221673 w 407327"/>
                  <a:gd name="connsiteY19" fmla="*/ 472093 h 656820"/>
                  <a:gd name="connsiteX20" fmla="*/ 193964 w 407327"/>
                  <a:gd name="connsiteY20" fmla="*/ 536747 h 656820"/>
                  <a:gd name="connsiteX21" fmla="*/ 184728 w 407327"/>
                  <a:gd name="connsiteY21" fmla="*/ 564456 h 656820"/>
                  <a:gd name="connsiteX22" fmla="*/ 184728 w 407327"/>
                  <a:gd name="connsiteY22" fmla="*/ 656820 h 656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7327" h="656820">
                    <a:moveTo>
                      <a:pt x="323273" y="10275"/>
                    </a:moveTo>
                    <a:cubicBezTo>
                      <a:pt x="278395" y="1299"/>
                      <a:pt x="261221" y="-7465"/>
                      <a:pt x="212437" y="10275"/>
                    </a:cubicBezTo>
                    <a:cubicBezTo>
                      <a:pt x="197970" y="15536"/>
                      <a:pt x="188018" y="29037"/>
                      <a:pt x="175491" y="37984"/>
                    </a:cubicBezTo>
                    <a:cubicBezTo>
                      <a:pt x="166458" y="44436"/>
                      <a:pt x="157018" y="50299"/>
                      <a:pt x="147782" y="56456"/>
                    </a:cubicBezTo>
                    <a:cubicBezTo>
                      <a:pt x="101913" y="125258"/>
                      <a:pt x="160869" y="40749"/>
                      <a:pt x="101600" y="111875"/>
                    </a:cubicBezTo>
                    <a:cubicBezTo>
                      <a:pt x="94494" y="120403"/>
                      <a:pt x="90234" y="131056"/>
                      <a:pt x="83128" y="139584"/>
                    </a:cubicBezTo>
                    <a:cubicBezTo>
                      <a:pt x="74766" y="149619"/>
                      <a:pt x="63781" y="157258"/>
                      <a:pt x="55419" y="167293"/>
                    </a:cubicBezTo>
                    <a:cubicBezTo>
                      <a:pt x="-14909" y="251686"/>
                      <a:pt x="110996" y="120954"/>
                      <a:pt x="0" y="231947"/>
                    </a:cubicBezTo>
                    <a:cubicBezTo>
                      <a:pt x="170271" y="266003"/>
                      <a:pt x="-39747" y="222012"/>
                      <a:pt x="73891" y="250420"/>
                    </a:cubicBezTo>
                    <a:cubicBezTo>
                      <a:pt x="89121" y="254227"/>
                      <a:pt x="104748" y="256250"/>
                      <a:pt x="120073" y="259656"/>
                    </a:cubicBezTo>
                    <a:cubicBezTo>
                      <a:pt x="132465" y="262410"/>
                      <a:pt x="144813" y="265406"/>
                      <a:pt x="157019" y="268893"/>
                    </a:cubicBezTo>
                    <a:cubicBezTo>
                      <a:pt x="166380" y="271568"/>
                      <a:pt x="175023" y="277353"/>
                      <a:pt x="184728" y="278129"/>
                    </a:cubicBezTo>
                    <a:cubicBezTo>
                      <a:pt x="252315" y="283536"/>
                      <a:pt x="320195" y="284286"/>
                      <a:pt x="387928" y="287365"/>
                    </a:cubicBezTo>
                    <a:cubicBezTo>
                      <a:pt x="394085" y="299680"/>
                      <a:pt x="411514" y="311527"/>
                      <a:pt x="406400" y="324311"/>
                    </a:cubicBezTo>
                    <a:cubicBezTo>
                      <a:pt x="401686" y="336097"/>
                      <a:pt x="379367" y="325617"/>
                      <a:pt x="369455" y="333547"/>
                    </a:cubicBezTo>
                    <a:cubicBezTo>
                      <a:pt x="361853" y="339629"/>
                      <a:pt x="364573" y="352548"/>
                      <a:pt x="360219" y="361256"/>
                    </a:cubicBezTo>
                    <a:cubicBezTo>
                      <a:pt x="343022" y="395651"/>
                      <a:pt x="339568" y="386038"/>
                      <a:pt x="314037" y="416675"/>
                    </a:cubicBezTo>
                    <a:cubicBezTo>
                      <a:pt x="306931" y="425203"/>
                      <a:pt x="301722" y="435148"/>
                      <a:pt x="295564" y="444384"/>
                    </a:cubicBezTo>
                    <a:cubicBezTo>
                      <a:pt x="276594" y="501296"/>
                      <a:pt x="302645" y="453620"/>
                      <a:pt x="249382" y="453620"/>
                    </a:cubicBezTo>
                    <a:cubicBezTo>
                      <a:pt x="238281" y="453620"/>
                      <a:pt x="230909" y="465935"/>
                      <a:pt x="221673" y="472093"/>
                    </a:cubicBezTo>
                    <a:cubicBezTo>
                      <a:pt x="193551" y="514275"/>
                      <a:pt x="208874" y="484560"/>
                      <a:pt x="193964" y="536747"/>
                    </a:cubicBezTo>
                    <a:cubicBezTo>
                      <a:pt x="191289" y="546108"/>
                      <a:pt x="185475" y="554749"/>
                      <a:pt x="184728" y="564456"/>
                    </a:cubicBezTo>
                    <a:cubicBezTo>
                      <a:pt x="182367" y="595153"/>
                      <a:pt x="184728" y="626032"/>
                      <a:pt x="184728" y="65682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9CD8EB-358E-43CD-B04B-354B82D4D2B9}"/>
                </a:ext>
              </a:extLst>
            </p:cNvPr>
            <p:cNvGrpSpPr/>
            <p:nvPr/>
          </p:nvGrpSpPr>
          <p:grpSpPr>
            <a:xfrm>
              <a:off x="4470999" y="5474196"/>
              <a:ext cx="398755" cy="220809"/>
              <a:chOff x="4470999" y="5474196"/>
              <a:chExt cx="398755" cy="22080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513A304-F26C-44C2-B3FB-FA85346C9A0E}"/>
                  </a:ext>
                </a:extLst>
              </p:cNvPr>
              <p:cNvSpPr/>
              <p:nvPr/>
            </p:nvSpPr>
            <p:spPr>
              <a:xfrm>
                <a:off x="4736672" y="5474196"/>
                <a:ext cx="133082" cy="191525"/>
              </a:xfrm>
              <a:custGeom>
                <a:avLst/>
                <a:gdLst>
                  <a:gd name="connsiteX0" fmla="*/ 54708 w 133082"/>
                  <a:gd name="connsiteY0" fmla="*/ 0 h 191525"/>
                  <a:gd name="connsiteX1" fmla="*/ 7816 w 133082"/>
                  <a:gd name="connsiteY1" fmla="*/ 62523 h 191525"/>
                  <a:gd name="connsiteX2" fmla="*/ 0 w 133082"/>
                  <a:gd name="connsiteY2" fmla="*/ 85969 h 191525"/>
                  <a:gd name="connsiteX3" fmla="*/ 15631 w 133082"/>
                  <a:gd name="connsiteY3" fmla="*/ 109415 h 191525"/>
                  <a:gd name="connsiteX4" fmla="*/ 46893 w 133082"/>
                  <a:gd name="connsiteY4" fmla="*/ 101600 h 191525"/>
                  <a:gd name="connsiteX5" fmla="*/ 101600 w 133082"/>
                  <a:gd name="connsiteY5" fmla="*/ 109415 h 191525"/>
                  <a:gd name="connsiteX6" fmla="*/ 132862 w 133082"/>
                  <a:gd name="connsiteY6" fmla="*/ 156308 h 191525"/>
                  <a:gd name="connsiteX7" fmla="*/ 125047 w 133082"/>
                  <a:gd name="connsiteY7" fmla="*/ 187569 h 191525"/>
                  <a:gd name="connsiteX8" fmla="*/ 46893 w 133082"/>
                  <a:gd name="connsiteY8" fmla="*/ 187569 h 19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082" h="191525" extrusionOk="0">
                    <a:moveTo>
                      <a:pt x="54708" y="0"/>
                    </a:moveTo>
                    <a:cubicBezTo>
                      <a:pt x="43993" y="7703"/>
                      <a:pt x="13985" y="46733"/>
                      <a:pt x="7816" y="62523"/>
                    </a:cubicBezTo>
                    <a:cubicBezTo>
                      <a:pt x="5856" y="70254"/>
                      <a:pt x="1692" y="78183"/>
                      <a:pt x="0" y="85969"/>
                    </a:cubicBezTo>
                    <a:cubicBezTo>
                      <a:pt x="4129" y="94840"/>
                      <a:pt x="6554" y="107361"/>
                      <a:pt x="15631" y="109415"/>
                    </a:cubicBezTo>
                    <a:cubicBezTo>
                      <a:pt x="24495" y="112087"/>
                      <a:pt x="36385" y="101711"/>
                      <a:pt x="46893" y="101600"/>
                    </a:cubicBezTo>
                    <a:cubicBezTo>
                      <a:pt x="66608" y="101754"/>
                      <a:pt x="84109" y="105276"/>
                      <a:pt x="101600" y="109415"/>
                    </a:cubicBezTo>
                    <a:cubicBezTo>
                      <a:pt x="131223" y="119394"/>
                      <a:pt x="131641" y="113446"/>
                      <a:pt x="132862" y="156308"/>
                    </a:cubicBezTo>
                    <a:cubicBezTo>
                      <a:pt x="132590" y="164453"/>
                      <a:pt x="134544" y="184728"/>
                      <a:pt x="125047" y="187569"/>
                    </a:cubicBezTo>
                    <a:cubicBezTo>
                      <a:pt x="105010" y="198961"/>
                      <a:pt x="73826" y="187781"/>
                      <a:pt x="46893" y="187569"/>
                    </a:cubicBezTo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54708 w 133082"/>
                          <a:gd name="connsiteY0" fmla="*/ 0 h 191525"/>
                          <a:gd name="connsiteX1" fmla="*/ 7816 w 133082"/>
                          <a:gd name="connsiteY1" fmla="*/ 62523 h 191525"/>
                          <a:gd name="connsiteX2" fmla="*/ 0 w 133082"/>
                          <a:gd name="connsiteY2" fmla="*/ 85969 h 191525"/>
                          <a:gd name="connsiteX3" fmla="*/ 15631 w 133082"/>
                          <a:gd name="connsiteY3" fmla="*/ 109415 h 191525"/>
                          <a:gd name="connsiteX4" fmla="*/ 46893 w 133082"/>
                          <a:gd name="connsiteY4" fmla="*/ 101600 h 191525"/>
                          <a:gd name="connsiteX5" fmla="*/ 101600 w 133082"/>
                          <a:gd name="connsiteY5" fmla="*/ 109415 h 191525"/>
                          <a:gd name="connsiteX6" fmla="*/ 132862 w 133082"/>
                          <a:gd name="connsiteY6" fmla="*/ 156308 h 191525"/>
                          <a:gd name="connsiteX7" fmla="*/ 125047 w 133082"/>
                          <a:gd name="connsiteY7" fmla="*/ 187569 h 191525"/>
                          <a:gd name="connsiteX8" fmla="*/ 46893 w 133082"/>
                          <a:gd name="connsiteY8" fmla="*/ 187569 h 1915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33082" h="191525">
                            <a:moveTo>
                              <a:pt x="54708" y="0"/>
                            </a:moveTo>
                            <a:cubicBezTo>
                              <a:pt x="47041" y="9583"/>
                              <a:pt x="16110" y="45936"/>
                              <a:pt x="7816" y="62523"/>
                            </a:cubicBezTo>
                            <a:cubicBezTo>
                              <a:pt x="4132" y="69891"/>
                              <a:pt x="2605" y="78154"/>
                              <a:pt x="0" y="85969"/>
                            </a:cubicBezTo>
                            <a:cubicBezTo>
                              <a:pt x="5210" y="93784"/>
                              <a:pt x="6720" y="106445"/>
                              <a:pt x="15631" y="109415"/>
                            </a:cubicBezTo>
                            <a:cubicBezTo>
                              <a:pt x="25821" y="112812"/>
                              <a:pt x="36152" y="101600"/>
                              <a:pt x="46893" y="101600"/>
                            </a:cubicBezTo>
                            <a:cubicBezTo>
                              <a:pt x="65314" y="101600"/>
                              <a:pt x="83364" y="106810"/>
                              <a:pt x="101600" y="109415"/>
                            </a:cubicBezTo>
                            <a:cubicBezTo>
                              <a:pt x="131800" y="119482"/>
                              <a:pt x="132862" y="112296"/>
                              <a:pt x="132862" y="156308"/>
                            </a:cubicBezTo>
                            <a:cubicBezTo>
                              <a:pt x="132862" y="167049"/>
                              <a:pt x="135141" y="183898"/>
                              <a:pt x="125047" y="187569"/>
                            </a:cubicBezTo>
                            <a:cubicBezTo>
                              <a:pt x="100564" y="196472"/>
                              <a:pt x="72944" y="187569"/>
                              <a:pt x="46893" y="187569"/>
                            </a:cubicBez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A2189F0-AB89-4776-866F-009D2AA93BCC}"/>
                  </a:ext>
                </a:extLst>
              </p:cNvPr>
              <p:cNvSpPr/>
              <p:nvPr/>
            </p:nvSpPr>
            <p:spPr>
              <a:xfrm>
                <a:off x="4470999" y="5569959"/>
                <a:ext cx="109758" cy="125046"/>
              </a:xfrm>
              <a:custGeom>
                <a:avLst/>
                <a:gdLst>
                  <a:gd name="connsiteX0" fmla="*/ 15973 w 109758"/>
                  <a:gd name="connsiteY0" fmla="*/ 78153 h 125046"/>
                  <a:gd name="connsiteX1" fmla="*/ 70681 w 109758"/>
                  <a:gd name="connsiteY1" fmla="*/ 125046 h 125046"/>
                  <a:gd name="connsiteX2" fmla="*/ 94127 w 109758"/>
                  <a:gd name="connsiteY2" fmla="*/ 117230 h 125046"/>
                  <a:gd name="connsiteX3" fmla="*/ 109758 w 109758"/>
                  <a:gd name="connsiteY3" fmla="*/ 93784 h 125046"/>
                  <a:gd name="connsiteX4" fmla="*/ 70681 w 109758"/>
                  <a:gd name="connsiteY4" fmla="*/ 0 h 125046"/>
                  <a:gd name="connsiteX5" fmla="*/ 15973 w 109758"/>
                  <a:gd name="connsiteY5" fmla="*/ 7815 h 125046"/>
                  <a:gd name="connsiteX6" fmla="*/ 8158 w 109758"/>
                  <a:gd name="connsiteY6" fmla="*/ 93784 h 125046"/>
                  <a:gd name="connsiteX7" fmla="*/ 15973 w 109758"/>
                  <a:gd name="connsiteY7" fmla="*/ 78153 h 12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9758" h="125046" extrusionOk="0">
                    <a:moveTo>
                      <a:pt x="15973" y="78153"/>
                    </a:moveTo>
                    <a:cubicBezTo>
                      <a:pt x="25162" y="85522"/>
                      <a:pt x="36245" y="122718"/>
                      <a:pt x="70681" y="125046"/>
                    </a:cubicBezTo>
                    <a:cubicBezTo>
                      <a:pt x="80136" y="124866"/>
                      <a:pt x="85721" y="120912"/>
                      <a:pt x="94127" y="117230"/>
                    </a:cubicBezTo>
                    <a:cubicBezTo>
                      <a:pt x="98731" y="109618"/>
                      <a:pt x="108624" y="104517"/>
                      <a:pt x="109758" y="93784"/>
                    </a:cubicBezTo>
                    <a:cubicBezTo>
                      <a:pt x="111117" y="17188"/>
                      <a:pt x="108128" y="26690"/>
                      <a:pt x="70681" y="0"/>
                    </a:cubicBezTo>
                    <a:cubicBezTo>
                      <a:pt x="54593" y="563"/>
                      <a:pt x="35207" y="-924"/>
                      <a:pt x="15973" y="7815"/>
                    </a:cubicBezTo>
                    <a:cubicBezTo>
                      <a:pt x="-8617" y="24974"/>
                      <a:pt x="1895" y="80059"/>
                      <a:pt x="8158" y="93784"/>
                    </a:cubicBezTo>
                    <a:cubicBezTo>
                      <a:pt x="11572" y="98771"/>
                      <a:pt x="3090" y="71819"/>
                      <a:pt x="15973" y="78153"/>
                    </a:cubicBezTo>
                    <a:close/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981765707">
                      <a:custGeom>
                        <a:avLst/>
                        <a:gdLst>
                          <a:gd name="connsiteX0" fmla="*/ 15973 w 109758"/>
                          <a:gd name="connsiteY0" fmla="*/ 78153 h 125046"/>
                          <a:gd name="connsiteX1" fmla="*/ 70681 w 109758"/>
                          <a:gd name="connsiteY1" fmla="*/ 125046 h 125046"/>
                          <a:gd name="connsiteX2" fmla="*/ 94127 w 109758"/>
                          <a:gd name="connsiteY2" fmla="*/ 117230 h 125046"/>
                          <a:gd name="connsiteX3" fmla="*/ 109758 w 109758"/>
                          <a:gd name="connsiteY3" fmla="*/ 93784 h 125046"/>
                          <a:gd name="connsiteX4" fmla="*/ 70681 w 109758"/>
                          <a:gd name="connsiteY4" fmla="*/ 0 h 125046"/>
                          <a:gd name="connsiteX5" fmla="*/ 15973 w 109758"/>
                          <a:gd name="connsiteY5" fmla="*/ 7815 h 125046"/>
                          <a:gd name="connsiteX6" fmla="*/ 8158 w 109758"/>
                          <a:gd name="connsiteY6" fmla="*/ 93784 h 125046"/>
                          <a:gd name="connsiteX7" fmla="*/ 15973 w 109758"/>
                          <a:gd name="connsiteY7" fmla="*/ 78153 h 12504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09758" h="125046">
                            <a:moveTo>
                              <a:pt x="15973" y="78153"/>
                            </a:moveTo>
                            <a:cubicBezTo>
                              <a:pt x="26393" y="83363"/>
                              <a:pt x="41883" y="125046"/>
                              <a:pt x="70681" y="125046"/>
                            </a:cubicBezTo>
                            <a:cubicBezTo>
                              <a:pt x="78919" y="125046"/>
                              <a:pt x="86312" y="119835"/>
                              <a:pt x="94127" y="117230"/>
                            </a:cubicBezTo>
                            <a:cubicBezTo>
                              <a:pt x="99337" y="109415"/>
                              <a:pt x="109758" y="103177"/>
                              <a:pt x="109758" y="93784"/>
                            </a:cubicBezTo>
                            <a:cubicBezTo>
                              <a:pt x="109758" y="18068"/>
                              <a:pt x="110055" y="26248"/>
                              <a:pt x="70681" y="0"/>
                            </a:cubicBezTo>
                            <a:cubicBezTo>
                              <a:pt x="52445" y="2605"/>
                              <a:pt x="32076" y="-1131"/>
                              <a:pt x="15973" y="7815"/>
                            </a:cubicBezTo>
                            <a:cubicBezTo>
                              <a:pt x="-10161" y="22334"/>
                              <a:pt x="2279" y="80067"/>
                              <a:pt x="8158" y="93784"/>
                            </a:cubicBezTo>
                            <a:cubicBezTo>
                              <a:pt x="10210" y="98573"/>
                              <a:pt x="5553" y="72943"/>
                              <a:pt x="15973" y="7815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CB6B8ED-9D2F-43BA-951E-38A3B5294627}"/>
              </a:ext>
            </a:extLst>
          </p:cNvPr>
          <p:cNvSpPr txBox="1"/>
          <p:nvPr/>
        </p:nvSpPr>
        <p:spPr>
          <a:xfrm>
            <a:off x="490331" y="6520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Template v2022.04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7211FD3-9EFE-434D-A744-8C77B7523E1E}"/>
              </a:ext>
            </a:extLst>
          </p:cNvPr>
          <p:cNvGrpSpPr/>
          <p:nvPr/>
        </p:nvGrpSpPr>
        <p:grpSpPr>
          <a:xfrm>
            <a:off x="837275" y="1044575"/>
            <a:ext cx="1334428" cy="920042"/>
            <a:chOff x="2815543" y="3055448"/>
            <a:chExt cx="1334428" cy="92004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69D1C97-B3B8-4BC3-AFE6-A5783E0D52BD}"/>
                </a:ext>
              </a:extLst>
            </p:cNvPr>
            <p:cNvSpPr txBox="1"/>
            <p:nvPr/>
          </p:nvSpPr>
          <p:spPr>
            <a:xfrm>
              <a:off x="2815543" y="3667713"/>
              <a:ext cx="133442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FORDSC Project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0721277-9C64-4767-88F2-97BA1AE98681}"/>
                </a:ext>
              </a:extLst>
            </p:cNvPr>
            <p:cNvGrpSpPr/>
            <p:nvPr/>
          </p:nvGrpSpPr>
          <p:grpSpPr>
            <a:xfrm>
              <a:off x="3166224" y="3055448"/>
              <a:ext cx="616062" cy="650752"/>
              <a:chOff x="3166224" y="3055448"/>
              <a:chExt cx="616062" cy="650752"/>
            </a:xfrm>
          </p:grpSpPr>
          <p:pic>
            <p:nvPicPr>
              <p:cNvPr id="50" name="Graphic 49" descr="Fuel outline">
                <a:extLst>
                  <a:ext uri="{FF2B5EF4-FFF2-40B4-BE49-F238E27FC236}">
                    <a16:creationId xmlns:a16="http://schemas.microsoft.com/office/drawing/2014/main" id="{667CBEC4-B6DC-4B20-906B-D719ADE20B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66224" y="3055448"/>
                <a:ext cx="616062" cy="650752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4DCE7AC-78B9-4139-B535-2EB218C3CEED}"/>
                  </a:ext>
                </a:extLst>
              </p:cNvPr>
              <p:cNvSpPr txBox="1"/>
              <p:nvPr/>
            </p:nvSpPr>
            <p:spPr>
              <a:xfrm>
                <a:off x="3296634" y="3304268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i="1" dirty="0">
                    <a:solidFill>
                      <a:schemeClr val="accent5">
                        <a:lumMod val="75000"/>
                      </a:schemeClr>
                    </a:solidFill>
                  </a:rPr>
                  <a:t>F</a:t>
                </a: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52E3CD1-6552-4A8F-874A-C616F159D05F}"/>
              </a:ext>
            </a:extLst>
          </p:cNvPr>
          <p:cNvGrpSpPr/>
          <p:nvPr/>
        </p:nvGrpSpPr>
        <p:grpSpPr>
          <a:xfrm>
            <a:off x="10677235" y="916169"/>
            <a:ext cx="943497" cy="726211"/>
            <a:chOff x="5488935" y="1690688"/>
            <a:chExt cx="943497" cy="726211"/>
          </a:xfrm>
        </p:grpSpPr>
        <p:pic>
          <p:nvPicPr>
            <p:cNvPr id="32" name="Graphic 31" descr="Closed book outline">
              <a:extLst>
                <a:ext uri="{FF2B5EF4-FFF2-40B4-BE49-F238E27FC236}">
                  <a16:creationId xmlns:a16="http://schemas.microsoft.com/office/drawing/2014/main" id="{1C1F09A3-9EBC-440D-8624-F3E0699D7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63521" y="1690688"/>
              <a:ext cx="794327" cy="590808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3BA7871-54C5-439A-B46D-7D97DF3DBD30}"/>
                </a:ext>
              </a:extLst>
            </p:cNvPr>
            <p:cNvSpPr txBox="1"/>
            <p:nvPr/>
          </p:nvSpPr>
          <p:spPr>
            <a:xfrm>
              <a:off x="5488935" y="2186067"/>
              <a:ext cx="94349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5">
                      <a:lumMod val="75000"/>
                    </a:schemeClr>
                  </a:solidFill>
                </a:rPr>
                <a:t>Compendium</a:t>
              </a:r>
            </a:p>
          </p:txBody>
        </p: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D9FBBC39-6226-4E88-9B68-DAF313EFA3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36" y="5232677"/>
            <a:ext cx="914479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9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CDEF2B-EEF2-46CE-B9CE-2968635BF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Considerations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D4CC32-962D-4DD9-B303-F69E37185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8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CDEF2B-EEF2-46CE-B9CE-2968635BF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D4CC32-962D-4DD9-B303-F69E37185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SAFe</a:t>
            </a:r>
            <a:r>
              <a:rPr lang="en-US" dirty="0"/>
              <a:t>] … https://www.scaledagileframework.com/agile-product-delivery/ </a:t>
            </a:r>
          </a:p>
        </p:txBody>
      </p:sp>
    </p:spTree>
    <p:extLst>
      <p:ext uri="{BB962C8B-B14F-4D97-AF65-F5344CB8AC3E}">
        <p14:creationId xmlns:p14="http://schemas.microsoft.com/office/powerpoint/2010/main" val="2808498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35AA-6F9E-4F98-B9D7-A222656C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&lt;Annex - &gt; &lt;topic name&gt;&gt;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FACC4-2953-4E44-B7FE-A9CF44DCE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42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EE1D-1DF8-452F-8AA3-2C00ACFE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Glossary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F0A1E-B487-4740-AA3C-FBF659C7FB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35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7C1F-466D-44EC-A307-0CF21419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B9307-A01F-4DBE-8122-F09C8572413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IDEA: funnel template is a check-list!</a:t>
            </a:r>
          </a:p>
          <a:p>
            <a:endParaRPr lang="en-US" dirty="0"/>
          </a:p>
          <a:p>
            <a:r>
              <a:rPr lang="en-US" dirty="0"/>
              <a:t>roles are important</a:t>
            </a:r>
          </a:p>
          <a:p>
            <a:endParaRPr lang="en-US" dirty="0"/>
          </a:p>
          <a:p>
            <a:r>
              <a:rPr lang="en-US" dirty="0"/>
              <a:t>customer </a:t>
            </a:r>
            <a:r>
              <a:rPr lang="en-US" dirty="0" err="1"/>
              <a:t>deivers</a:t>
            </a:r>
            <a:r>
              <a:rPr lang="en-US" dirty="0"/>
              <a:t> only the use cases --&gt; customer req doc</a:t>
            </a:r>
          </a:p>
          <a:p>
            <a:r>
              <a:rPr lang="en-US" dirty="0"/>
              <a:t>assumption: customer has not technically profonde knowledge over the FORDCS</a:t>
            </a:r>
          </a:p>
          <a:p>
            <a:r>
              <a:rPr lang="en-US" dirty="0"/>
              <a:t>WHO is customer? </a:t>
            </a:r>
            <a:r>
              <a:rPr lang="en-US" dirty="0" err="1"/>
              <a:t>SmartCity</a:t>
            </a:r>
            <a:r>
              <a:rPr lang="en-US" dirty="0"/>
              <a:t> Gov!!??!!</a:t>
            </a:r>
          </a:p>
          <a:p>
            <a:endParaRPr lang="en-US" dirty="0"/>
          </a:p>
          <a:p>
            <a:r>
              <a:rPr lang="en-US" dirty="0"/>
              <a:t>EDUp is the supplier, has knowledge about the FORDCS</a:t>
            </a:r>
          </a:p>
          <a:p>
            <a:r>
              <a:rPr lang="en-US" dirty="0"/>
              <a:t>EDUp sys-req contains req-analysis based on use-use-cases --&gt; state machine models and swagger design --&gt; (analysis phase)</a:t>
            </a:r>
          </a:p>
          <a:p>
            <a:endParaRPr lang="en-US" dirty="0"/>
          </a:p>
          <a:p>
            <a:r>
              <a:rPr lang="en-US" dirty="0"/>
              <a:t>swagger design  is input for validation test spec</a:t>
            </a:r>
          </a:p>
          <a:p>
            <a:endParaRPr lang="en-US" dirty="0"/>
          </a:p>
          <a:p>
            <a:r>
              <a:rPr lang="en-US" dirty="0"/>
              <a:t>Project STORY : Analysis design dev -- </a:t>
            </a:r>
            <a:r>
              <a:rPr lang="en-US" dirty="0" err="1"/>
              <a:t>devops</a:t>
            </a:r>
            <a:r>
              <a:rPr lang="en-US" dirty="0"/>
              <a:t> -- test : Dev Life-Cycle Story &amp; PM story (work-funnels)</a:t>
            </a:r>
          </a:p>
        </p:txBody>
      </p:sp>
    </p:spTree>
    <p:extLst>
      <p:ext uri="{BB962C8B-B14F-4D97-AF65-F5344CB8AC3E}">
        <p14:creationId xmlns:p14="http://schemas.microsoft.com/office/powerpoint/2010/main" val="4163689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EE1D-1DF8-452F-8AA3-2C00ACFE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Backyard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F0A1E-B487-4740-AA3C-FBF659C7FB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28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5078-7757-4767-AEF6-36993736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2736"/>
          </a:xfrm>
        </p:spPr>
        <p:txBody>
          <a:bodyPr>
            <a:normAutofit fontScale="90000"/>
          </a:bodyPr>
          <a:lstStyle/>
          <a:p>
            <a:r>
              <a:rPr lang="en-US" dirty="0"/>
              <a:t>EDUp Project Story Stream</a:t>
            </a:r>
            <a:br>
              <a:rPr lang="en-US" dirty="0"/>
            </a:br>
            <a:r>
              <a:rPr lang="en-US" dirty="0"/>
              <a:t>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2B4B9-8BC6-47F1-9253-84378701F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42737"/>
            <a:ext cx="11353801" cy="58152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&lt; project-name&gt;</a:t>
            </a:r>
          </a:p>
          <a:p>
            <a:r>
              <a:rPr lang="en-US" dirty="0"/>
              <a:t>Customer Scope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the system boundaries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the scope of the customer needs/requirements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Describe the needs from the viewpoint of customer (use case, swagger-UI, UX, big-picture)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the customer's knowhow profile</a:t>
            </a:r>
          </a:p>
          <a:p>
            <a:r>
              <a:rPr lang="en-US" dirty="0"/>
              <a:t>Supplier (Project) Scope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the system requirements from the viewpoint of supplier (describe with the means of Supplier's technology, tools, ..., HW/SW big-picture)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the supplier's knowhow profile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a project roadmap (project timeline)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artifacts according to EDUp-Full-Stack-Software-Project-Development-Method.pptx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See slide “Full-Stack Software Project Development Method” (#4)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the sys/</a:t>
            </a:r>
            <a:r>
              <a:rPr lang="en-US" dirty="0" err="1"/>
              <a:t>sw</a:t>
            </a:r>
            <a:r>
              <a:rPr lang="en-US" dirty="0"/>
              <a:t>-architecture covering the sys-req component-wise (SOA, component-based arch, domain model)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Define alternative solutions and references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Define the components based on Spring architecture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DevOps (the dev-env and dev-ops)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V&amp;V-spec and -env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Deployment (deliverables, release content and media)</a:t>
            </a:r>
          </a:p>
        </p:txBody>
      </p:sp>
    </p:spTree>
    <p:extLst>
      <p:ext uri="{BB962C8B-B14F-4D97-AF65-F5344CB8AC3E}">
        <p14:creationId xmlns:p14="http://schemas.microsoft.com/office/powerpoint/2010/main" val="383692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916E-D78A-431D-A28E-B2E3B031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6" y="1"/>
            <a:ext cx="11919284" cy="1569260"/>
          </a:xfrm>
        </p:spPr>
        <p:txBody>
          <a:bodyPr>
            <a:noAutofit/>
          </a:bodyPr>
          <a:lstStyle/>
          <a:p>
            <a:r>
              <a:rPr lang="en-US" sz="3600" dirty="0"/>
              <a:t>EDUp Project Story Stream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55F4C82-86B0-4A9F-B2D2-DB26149D6001}"/>
              </a:ext>
            </a:extLst>
          </p:cNvPr>
          <p:cNvGrpSpPr/>
          <p:nvPr/>
        </p:nvGrpSpPr>
        <p:grpSpPr>
          <a:xfrm>
            <a:off x="1299471" y="1569262"/>
            <a:ext cx="341760" cy="298616"/>
            <a:chOff x="1299471" y="1569262"/>
            <a:chExt cx="341760" cy="298616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D9539BD-EFFA-49DD-9DF8-31F486A29803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0BB232B-4FA0-4AD0-B301-F81775B3CA8E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7446761-3D4C-448C-A531-6DD3A9671BE4}"/>
              </a:ext>
            </a:extLst>
          </p:cNvPr>
          <p:cNvGrpSpPr/>
          <p:nvPr/>
        </p:nvGrpSpPr>
        <p:grpSpPr>
          <a:xfrm>
            <a:off x="6820877" y="1250462"/>
            <a:ext cx="2156224" cy="1062892"/>
            <a:chOff x="6820877" y="1250462"/>
            <a:chExt cx="2156224" cy="1062892"/>
          </a:xfrm>
        </p:grpSpPr>
        <p:sp>
          <p:nvSpPr>
            <p:cNvPr id="123" name="Right Brace 122">
              <a:extLst>
                <a:ext uri="{FF2B5EF4-FFF2-40B4-BE49-F238E27FC236}">
                  <a16:creationId xmlns:a16="http://schemas.microsoft.com/office/drawing/2014/main" id="{6224450A-5D78-4F26-9F4C-C8F75B768E29}"/>
                </a:ext>
              </a:extLst>
            </p:cNvPr>
            <p:cNvSpPr/>
            <p:nvPr/>
          </p:nvSpPr>
          <p:spPr>
            <a:xfrm>
              <a:off x="6820877" y="1250462"/>
              <a:ext cx="273538" cy="106289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FC40383-ED64-4A89-AE0B-C3069F5BD2D6}"/>
                </a:ext>
              </a:extLst>
            </p:cNvPr>
            <p:cNvSpPr txBox="1"/>
            <p:nvPr/>
          </p:nvSpPr>
          <p:spPr>
            <a:xfrm>
              <a:off x="7269902" y="1597242"/>
              <a:ext cx="1707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Customer Scope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B063BBE-8091-4A4D-A8F7-E65A806258CC}"/>
              </a:ext>
            </a:extLst>
          </p:cNvPr>
          <p:cNvGrpSpPr/>
          <p:nvPr/>
        </p:nvGrpSpPr>
        <p:grpSpPr>
          <a:xfrm>
            <a:off x="2379621" y="1565354"/>
            <a:ext cx="341760" cy="298616"/>
            <a:chOff x="1299471" y="1569262"/>
            <a:chExt cx="341760" cy="298616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EADFA34-C2EC-4E02-BDDE-4A1E50FEEF73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042F444E-FA42-47FD-B271-B03EA2A1C618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1868C11-49BD-4EF9-BA1B-96F9938BFD16}"/>
              </a:ext>
            </a:extLst>
          </p:cNvPr>
          <p:cNvGrpSpPr/>
          <p:nvPr/>
        </p:nvGrpSpPr>
        <p:grpSpPr>
          <a:xfrm>
            <a:off x="3459771" y="1565354"/>
            <a:ext cx="341760" cy="298616"/>
            <a:chOff x="1299471" y="1569262"/>
            <a:chExt cx="341760" cy="298616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E9EFC23-D9AC-4F01-B282-133C502C3E3F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C7CE041E-3850-4753-8DB2-AF670FB742A6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6E8E335-6127-4D6E-A53B-41AB62737634}"/>
              </a:ext>
            </a:extLst>
          </p:cNvPr>
          <p:cNvGrpSpPr/>
          <p:nvPr/>
        </p:nvGrpSpPr>
        <p:grpSpPr>
          <a:xfrm>
            <a:off x="4539921" y="1569262"/>
            <a:ext cx="341760" cy="298616"/>
            <a:chOff x="1299471" y="1569262"/>
            <a:chExt cx="341760" cy="298616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864C49A-CF61-40B9-9CCE-A29A216C2240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1D83A8D2-E239-40AF-B30F-95868A698D80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29DC162-C916-4E88-9EE8-C2CB78D7F420}"/>
              </a:ext>
            </a:extLst>
          </p:cNvPr>
          <p:cNvGrpSpPr/>
          <p:nvPr/>
        </p:nvGrpSpPr>
        <p:grpSpPr>
          <a:xfrm>
            <a:off x="1312985" y="2917416"/>
            <a:ext cx="341760" cy="298616"/>
            <a:chOff x="1299471" y="1569262"/>
            <a:chExt cx="341760" cy="298616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D998A99-A360-4248-9B89-3A7FDA1541F6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3161E00-A0B5-44A5-85ED-F077A269E2EC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AA3F8DB-2C86-4163-B456-47C15F8A1D7C}"/>
              </a:ext>
            </a:extLst>
          </p:cNvPr>
          <p:cNvGrpSpPr/>
          <p:nvPr/>
        </p:nvGrpSpPr>
        <p:grpSpPr>
          <a:xfrm>
            <a:off x="2393135" y="2913508"/>
            <a:ext cx="341760" cy="298616"/>
            <a:chOff x="1299471" y="1569262"/>
            <a:chExt cx="341760" cy="298616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E6A620A-013D-4551-BD57-0DD9506FBB1C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D61AE8C-27E4-4238-92B3-4B304D18A86F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30225FE-3DE8-46FF-9E06-0AD450BD594C}"/>
              </a:ext>
            </a:extLst>
          </p:cNvPr>
          <p:cNvGrpSpPr/>
          <p:nvPr/>
        </p:nvGrpSpPr>
        <p:grpSpPr>
          <a:xfrm>
            <a:off x="3473285" y="2913508"/>
            <a:ext cx="341760" cy="298616"/>
            <a:chOff x="1299471" y="1569262"/>
            <a:chExt cx="341760" cy="298616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C128D810-9575-40A4-8C98-CAD42CBBE28B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16B9DFB-33B8-4685-A2A1-1C397DFE8B66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726A3E8-9B48-4026-BAB2-516C54C44DDB}"/>
              </a:ext>
            </a:extLst>
          </p:cNvPr>
          <p:cNvGrpSpPr/>
          <p:nvPr/>
        </p:nvGrpSpPr>
        <p:grpSpPr>
          <a:xfrm>
            <a:off x="4553435" y="2917416"/>
            <a:ext cx="341760" cy="298616"/>
            <a:chOff x="1299471" y="1569262"/>
            <a:chExt cx="341760" cy="29861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A980493-578F-4B8D-A84E-8548671D15FD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DF6E1F8F-4C6A-4B8F-A64B-43B919A0BDF1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ABE4F5E-8DAF-464F-9DA5-48447E64D5A8}"/>
              </a:ext>
            </a:extLst>
          </p:cNvPr>
          <p:cNvGrpSpPr/>
          <p:nvPr/>
        </p:nvGrpSpPr>
        <p:grpSpPr>
          <a:xfrm>
            <a:off x="6820877" y="2531369"/>
            <a:ext cx="2019968" cy="1062892"/>
            <a:chOff x="6820877" y="1250462"/>
            <a:chExt cx="2019968" cy="1062892"/>
          </a:xfrm>
        </p:grpSpPr>
        <p:sp>
          <p:nvSpPr>
            <p:cNvPr id="156" name="Right Brace 155">
              <a:extLst>
                <a:ext uri="{FF2B5EF4-FFF2-40B4-BE49-F238E27FC236}">
                  <a16:creationId xmlns:a16="http://schemas.microsoft.com/office/drawing/2014/main" id="{7E963855-3834-4343-B4CB-5695A219B4DA}"/>
                </a:ext>
              </a:extLst>
            </p:cNvPr>
            <p:cNvSpPr/>
            <p:nvPr/>
          </p:nvSpPr>
          <p:spPr>
            <a:xfrm>
              <a:off x="6820877" y="1250462"/>
              <a:ext cx="273538" cy="106289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68A1790-A193-4131-9FF1-FB02705E22F8}"/>
                </a:ext>
              </a:extLst>
            </p:cNvPr>
            <p:cNvSpPr txBox="1"/>
            <p:nvPr/>
          </p:nvSpPr>
          <p:spPr>
            <a:xfrm>
              <a:off x="7269902" y="1597242"/>
              <a:ext cx="1570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Supplier Scope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0C9F03D-22D9-4B14-8C8E-AA89D3E6F839}"/>
              </a:ext>
            </a:extLst>
          </p:cNvPr>
          <p:cNvGrpSpPr/>
          <p:nvPr/>
        </p:nvGrpSpPr>
        <p:grpSpPr>
          <a:xfrm>
            <a:off x="10122877" y="5509031"/>
            <a:ext cx="1680131" cy="1062892"/>
            <a:chOff x="6820877" y="1250462"/>
            <a:chExt cx="1680131" cy="1062892"/>
          </a:xfrm>
        </p:grpSpPr>
        <p:sp>
          <p:nvSpPr>
            <p:cNvPr id="159" name="Right Brace 158">
              <a:extLst>
                <a:ext uri="{FF2B5EF4-FFF2-40B4-BE49-F238E27FC236}">
                  <a16:creationId xmlns:a16="http://schemas.microsoft.com/office/drawing/2014/main" id="{53A8E471-A896-4136-AE52-8302B0D64D68}"/>
                </a:ext>
              </a:extLst>
            </p:cNvPr>
            <p:cNvSpPr/>
            <p:nvPr/>
          </p:nvSpPr>
          <p:spPr>
            <a:xfrm>
              <a:off x="6820877" y="1250462"/>
              <a:ext cx="273538" cy="106289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F464C23-2B69-4B76-A70F-6518EDEF68A2}"/>
                </a:ext>
              </a:extLst>
            </p:cNvPr>
            <p:cNvSpPr txBox="1"/>
            <p:nvPr/>
          </p:nvSpPr>
          <p:spPr>
            <a:xfrm>
              <a:off x="7269902" y="1597242"/>
              <a:ext cx="1231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User Scope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766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1264-A920-40D8-AF3D-C36ACC61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SwPD Method Epics - Setting Copy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65C8B-3EEC-4C2E-8981-403AA1CD5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354" y="1787051"/>
            <a:ext cx="9925202" cy="47058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3B84F4-1C87-429F-96D6-CCA852B6D7DF}"/>
              </a:ext>
            </a:extLst>
          </p:cNvPr>
          <p:cNvSpPr txBox="1"/>
          <p:nvPr/>
        </p:nvSpPr>
        <p:spPr>
          <a:xfrm>
            <a:off x="4751772" y="1690688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Source: EDUp-Full-Stack-Software-Project-Development-Method.pptx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4EEBF74-1C72-4C6D-94BD-301B0BAC79F9}"/>
              </a:ext>
            </a:extLst>
          </p:cNvPr>
          <p:cNvSpPr/>
          <p:nvPr/>
        </p:nvSpPr>
        <p:spPr>
          <a:xfrm>
            <a:off x="5184559" y="3016251"/>
            <a:ext cx="6897950" cy="2257085"/>
          </a:xfrm>
          <a:prstGeom prst="roundRect">
            <a:avLst/>
          </a:prstGeom>
          <a:solidFill>
            <a:srgbClr val="F2F2F2">
              <a:alpha val="69804"/>
            </a:srgbClr>
          </a:solidFill>
          <a:ln>
            <a:solidFill>
              <a:srgbClr val="767171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9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9D20-9263-4A57-88E6-6C2BB15E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9818" cy="1325563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6DA32D-999A-41C8-B07A-F99579F4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63" y="2488154"/>
            <a:ext cx="10879155" cy="115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5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EE1D-1DF8-452F-8AA3-2C00ACFE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Work /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FD693-6679-4A3D-8780-7CA2A459C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implement and test the FORDCS V1.0 Software based on customer requirements and Swagger API design!</a:t>
            </a:r>
          </a:p>
          <a:p>
            <a:r>
              <a:rPr lang="en-US" dirty="0"/>
              <a:t>The Software implementation and testing should be done on premise</a:t>
            </a:r>
          </a:p>
          <a:p>
            <a:r>
              <a:rPr lang="en-US" dirty="0"/>
              <a:t>The Software acceptance test should be conducted on Azure Cloud!</a:t>
            </a:r>
          </a:p>
        </p:txBody>
      </p:sp>
    </p:spTree>
    <p:extLst>
      <p:ext uri="{BB962C8B-B14F-4D97-AF65-F5344CB8AC3E}">
        <p14:creationId xmlns:p14="http://schemas.microsoft.com/office/powerpoint/2010/main" val="425220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CC1F4-10DB-463B-8882-A7912A1E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Requirements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4AFE2-F6D6-44B2-AF82-4CCBDD509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customer requirements are defined in a set of slides!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EDUp-FORDCS-V1.0 Customer-Requirements-v2022.04.pptx</a:t>
            </a:r>
            <a:endParaRPr lang="en-US" dirty="0"/>
          </a:p>
          <a:p>
            <a:r>
              <a:rPr lang="en-US" dirty="0"/>
              <a:t>The FORDCS V1.0 API is designed by a Swagger API!</a:t>
            </a:r>
          </a:p>
          <a:p>
            <a:r>
              <a:rPr lang="en-US" dirty="0"/>
              <a:t>The app should offer a Swagger document API! </a:t>
            </a:r>
          </a:p>
          <a:p>
            <a:r>
              <a:rPr lang="en-US" dirty="0"/>
              <a:t>The app should be deployed to Azure Cloud!</a:t>
            </a:r>
          </a:p>
          <a:p>
            <a:r>
              <a:rPr lang="en-US" dirty="0"/>
              <a:t>The acceptance test should be conducted while app is running on Azure Cloud!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22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CC1F4-10DB-463B-8882-A7912A1E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Technical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D6B3FC-EF0D-4441-B962-01F2DB384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CC1F4-10DB-463B-8882-A7912A1E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Release Plan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82320F-57A6-4A07-901D-287CB08C7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project plan has three main work-streams:</a:t>
            </a:r>
          </a:p>
          <a:p>
            <a:pPr lvl="1"/>
            <a:r>
              <a:rPr lang="en-US" dirty="0"/>
              <a:t>System/Software Development Lifecycle based on the .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CB27572-F71F-4DE1-8513-EB6BB4977F23}"/>
              </a:ext>
            </a:extLst>
          </p:cNvPr>
          <p:cNvGrpSpPr/>
          <p:nvPr/>
        </p:nvGrpSpPr>
        <p:grpSpPr>
          <a:xfrm>
            <a:off x="1481429" y="4021427"/>
            <a:ext cx="7403263" cy="369332"/>
            <a:chOff x="1461246" y="3905335"/>
            <a:chExt cx="7403263" cy="36933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EAF689C-6DC1-466B-AD4D-FE65D0341867}"/>
                </a:ext>
              </a:extLst>
            </p:cNvPr>
            <p:cNvSpPr txBox="1"/>
            <p:nvPr/>
          </p:nvSpPr>
          <p:spPr>
            <a:xfrm>
              <a:off x="1461246" y="3905335"/>
              <a:ext cx="9062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SDLC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5632BEB-95B8-46E2-AE8B-C1AB22AED5E1}"/>
                </a:ext>
              </a:extLst>
            </p:cNvPr>
            <p:cNvCxnSpPr/>
            <p:nvPr/>
          </p:nvCxnSpPr>
          <p:spPr>
            <a:xfrm>
              <a:off x="2544232" y="4092002"/>
              <a:ext cx="49392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8C509F8-7D84-4650-98EA-DDF7EE712468}"/>
                </a:ext>
              </a:extLst>
            </p:cNvPr>
            <p:cNvSpPr txBox="1"/>
            <p:nvPr/>
          </p:nvSpPr>
          <p:spPr>
            <a:xfrm>
              <a:off x="7614616" y="3905335"/>
              <a:ext cx="12498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Artifact(s)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327CED7-8B1D-4698-8E20-315775214A8D}"/>
              </a:ext>
            </a:extLst>
          </p:cNvPr>
          <p:cNvGrpSpPr/>
          <p:nvPr/>
        </p:nvGrpSpPr>
        <p:grpSpPr>
          <a:xfrm>
            <a:off x="1481429" y="4750365"/>
            <a:ext cx="7301045" cy="369332"/>
            <a:chOff x="1461246" y="3905335"/>
            <a:chExt cx="7301045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164D545-6F33-4F15-BFE4-AA6F3EBEB7A8}"/>
                </a:ext>
              </a:extLst>
            </p:cNvPr>
            <p:cNvSpPr txBox="1"/>
            <p:nvPr/>
          </p:nvSpPr>
          <p:spPr>
            <a:xfrm>
              <a:off x="1461246" y="3905335"/>
              <a:ext cx="9062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/>
                <a:t>RelDev</a:t>
              </a:r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AB07B6B-8389-40E0-9886-FAE0F4F9595A}"/>
                </a:ext>
              </a:extLst>
            </p:cNvPr>
            <p:cNvCxnSpPr/>
            <p:nvPr/>
          </p:nvCxnSpPr>
          <p:spPr>
            <a:xfrm>
              <a:off x="2544232" y="4092002"/>
              <a:ext cx="49392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39E6CB7-3994-4C5E-9EE5-BF88F66623D9}"/>
                </a:ext>
              </a:extLst>
            </p:cNvPr>
            <p:cNvSpPr txBox="1"/>
            <p:nvPr/>
          </p:nvSpPr>
          <p:spPr>
            <a:xfrm>
              <a:off x="7614616" y="3905335"/>
              <a:ext cx="11476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Artifact(s)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B6CE43A-CEC8-486F-86DB-8BA6CC9FB30A}"/>
              </a:ext>
            </a:extLst>
          </p:cNvPr>
          <p:cNvGrpSpPr/>
          <p:nvPr/>
        </p:nvGrpSpPr>
        <p:grpSpPr>
          <a:xfrm>
            <a:off x="1481429" y="5371831"/>
            <a:ext cx="7301045" cy="369332"/>
            <a:chOff x="1461246" y="3905335"/>
            <a:chExt cx="7301045" cy="3693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C339F57-98E3-48FD-8F2A-D82E11CDB307}"/>
                </a:ext>
              </a:extLst>
            </p:cNvPr>
            <p:cNvSpPr txBox="1"/>
            <p:nvPr/>
          </p:nvSpPr>
          <p:spPr>
            <a:xfrm>
              <a:off x="1461246" y="3905335"/>
              <a:ext cx="9062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PM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954CB2D-1DA0-46F9-88EC-A52EDD37A623}"/>
                </a:ext>
              </a:extLst>
            </p:cNvPr>
            <p:cNvCxnSpPr/>
            <p:nvPr/>
          </p:nvCxnSpPr>
          <p:spPr>
            <a:xfrm>
              <a:off x="2544232" y="4092002"/>
              <a:ext cx="49392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ACC1733-BB96-46B9-9672-C7D1CD1A79A1}"/>
                </a:ext>
              </a:extLst>
            </p:cNvPr>
            <p:cNvSpPr txBox="1"/>
            <p:nvPr/>
          </p:nvSpPr>
          <p:spPr>
            <a:xfrm>
              <a:off x="7614617" y="3905335"/>
              <a:ext cx="11476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Artifact(s)</a:t>
              </a:r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7672EED-8875-47F7-A808-41362BEC8237}"/>
              </a:ext>
            </a:extLst>
          </p:cNvPr>
          <p:cNvCxnSpPr>
            <a:cxnSpLocks/>
          </p:cNvCxnSpPr>
          <p:nvPr/>
        </p:nvCxnSpPr>
        <p:spPr>
          <a:xfrm flipH="1">
            <a:off x="2727158" y="3742267"/>
            <a:ext cx="3341" cy="2796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DE53EC3-3B60-482A-B16A-6E70B216CF03}"/>
              </a:ext>
            </a:extLst>
          </p:cNvPr>
          <p:cNvSpPr txBox="1"/>
          <p:nvPr/>
        </p:nvSpPr>
        <p:spPr>
          <a:xfrm>
            <a:off x="2555194" y="306657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165703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CC1F4-10DB-463B-8882-A7912A1E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82320F-57A6-4A07-901D-287CB08C7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9032D9-E0C1-48AF-9966-23B8FD2B3812}"/>
              </a:ext>
            </a:extLst>
          </p:cNvPr>
          <p:cNvSpPr txBox="1"/>
          <p:nvPr/>
        </p:nvSpPr>
        <p:spPr>
          <a:xfrm>
            <a:off x="4076791" y="3918956"/>
            <a:ext cx="1139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E60C9C-DB76-4D6D-81FA-F65EB5A674AB}"/>
              </a:ext>
            </a:extLst>
          </p:cNvPr>
          <p:cNvGrpSpPr/>
          <p:nvPr/>
        </p:nvGrpSpPr>
        <p:grpSpPr>
          <a:xfrm>
            <a:off x="8821937" y="3278440"/>
            <a:ext cx="1039444" cy="927653"/>
            <a:chOff x="8196943" y="3429000"/>
            <a:chExt cx="1039444" cy="927653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E29DD698-18FE-472B-807D-DFA88A57C176}"/>
                </a:ext>
              </a:extLst>
            </p:cNvPr>
            <p:cNvSpPr/>
            <p:nvPr/>
          </p:nvSpPr>
          <p:spPr>
            <a:xfrm>
              <a:off x="8339669" y="3429000"/>
              <a:ext cx="524934" cy="482600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97AF33-0B35-4483-9434-8C3651D20266}"/>
                </a:ext>
              </a:extLst>
            </p:cNvPr>
            <p:cNvSpPr txBox="1"/>
            <p:nvPr/>
          </p:nvSpPr>
          <p:spPr>
            <a:xfrm>
              <a:off x="8196943" y="3833433"/>
              <a:ext cx="10394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V1.0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CFC65E9-EB9C-4D5D-97F7-54D1ACB4D7B4}"/>
              </a:ext>
            </a:extLst>
          </p:cNvPr>
          <p:cNvGrpSpPr/>
          <p:nvPr/>
        </p:nvGrpSpPr>
        <p:grpSpPr>
          <a:xfrm>
            <a:off x="2544232" y="3412655"/>
            <a:ext cx="4571673" cy="329612"/>
            <a:chOff x="2544232" y="3412655"/>
            <a:chExt cx="4571673" cy="329612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5B883ED2-847E-4E02-A7E7-9512BF50135D}"/>
                </a:ext>
              </a:extLst>
            </p:cNvPr>
            <p:cNvSpPr/>
            <p:nvPr/>
          </p:nvSpPr>
          <p:spPr>
            <a:xfrm>
              <a:off x="2544232" y="3425959"/>
              <a:ext cx="372533" cy="31630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888DBFD-140D-4789-A2D5-2203839A3DAC}"/>
                </a:ext>
              </a:extLst>
            </p:cNvPr>
            <p:cNvSpPr/>
            <p:nvPr/>
          </p:nvSpPr>
          <p:spPr>
            <a:xfrm>
              <a:off x="3249247" y="3425959"/>
              <a:ext cx="372533" cy="31630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CE4E9B7-8574-4EC7-AADA-18D590FA7E7C}"/>
                </a:ext>
              </a:extLst>
            </p:cNvPr>
            <p:cNvSpPr/>
            <p:nvPr/>
          </p:nvSpPr>
          <p:spPr>
            <a:xfrm>
              <a:off x="3954262" y="3425959"/>
              <a:ext cx="372533" cy="31630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4AA8CD09-54D0-4BA8-ACE5-12E0C930A730}"/>
                </a:ext>
              </a:extLst>
            </p:cNvPr>
            <p:cNvSpPr/>
            <p:nvPr/>
          </p:nvSpPr>
          <p:spPr>
            <a:xfrm>
              <a:off x="4638713" y="3425959"/>
              <a:ext cx="372533" cy="31630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D587CB8-57DE-46BA-ACE6-3505D66031E6}"/>
                </a:ext>
              </a:extLst>
            </p:cNvPr>
            <p:cNvSpPr/>
            <p:nvPr/>
          </p:nvSpPr>
          <p:spPr>
            <a:xfrm>
              <a:off x="5343728" y="3425959"/>
              <a:ext cx="372533" cy="31630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F15AB703-10F6-40B7-AE82-6A7D8CC12798}"/>
                </a:ext>
              </a:extLst>
            </p:cNvPr>
            <p:cNvSpPr/>
            <p:nvPr/>
          </p:nvSpPr>
          <p:spPr>
            <a:xfrm>
              <a:off x="6038357" y="3412655"/>
              <a:ext cx="372533" cy="31630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1EC05D7-8072-42B5-974B-0FEFBF0BBCC9}"/>
                </a:ext>
              </a:extLst>
            </p:cNvPr>
            <p:cNvSpPr/>
            <p:nvPr/>
          </p:nvSpPr>
          <p:spPr>
            <a:xfrm>
              <a:off x="6743372" y="3412655"/>
              <a:ext cx="372533" cy="31630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CB27572-F71F-4DE1-8513-EB6BB4977F23}"/>
              </a:ext>
            </a:extLst>
          </p:cNvPr>
          <p:cNvGrpSpPr/>
          <p:nvPr/>
        </p:nvGrpSpPr>
        <p:grpSpPr>
          <a:xfrm>
            <a:off x="1481429" y="4021427"/>
            <a:ext cx="7059633" cy="369332"/>
            <a:chOff x="1461246" y="3905335"/>
            <a:chExt cx="7059633" cy="36933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EAF689C-6DC1-466B-AD4D-FE65D0341867}"/>
                </a:ext>
              </a:extLst>
            </p:cNvPr>
            <p:cNvSpPr txBox="1"/>
            <p:nvPr/>
          </p:nvSpPr>
          <p:spPr>
            <a:xfrm>
              <a:off x="1461246" y="3905335"/>
              <a:ext cx="9062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Epic:1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5632BEB-95B8-46E2-AE8B-C1AB22AED5E1}"/>
                </a:ext>
              </a:extLst>
            </p:cNvPr>
            <p:cNvCxnSpPr/>
            <p:nvPr/>
          </p:nvCxnSpPr>
          <p:spPr>
            <a:xfrm>
              <a:off x="2544232" y="4092002"/>
              <a:ext cx="49392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8C509F8-7D84-4650-98EA-DDF7EE712468}"/>
                </a:ext>
              </a:extLst>
            </p:cNvPr>
            <p:cNvSpPr txBox="1"/>
            <p:nvPr/>
          </p:nvSpPr>
          <p:spPr>
            <a:xfrm>
              <a:off x="7614617" y="3905335"/>
              <a:ext cx="9062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Artifact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327CED7-8B1D-4698-8E20-315775214A8D}"/>
              </a:ext>
            </a:extLst>
          </p:cNvPr>
          <p:cNvGrpSpPr/>
          <p:nvPr/>
        </p:nvGrpSpPr>
        <p:grpSpPr>
          <a:xfrm>
            <a:off x="1481429" y="4385396"/>
            <a:ext cx="7059633" cy="369332"/>
            <a:chOff x="1461246" y="3905335"/>
            <a:chExt cx="7059633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164D545-6F33-4F15-BFE4-AA6F3EBEB7A8}"/>
                </a:ext>
              </a:extLst>
            </p:cNvPr>
            <p:cNvSpPr txBox="1"/>
            <p:nvPr/>
          </p:nvSpPr>
          <p:spPr>
            <a:xfrm>
              <a:off x="1461246" y="3905335"/>
              <a:ext cx="9062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Epic:1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AB07B6B-8389-40E0-9886-FAE0F4F9595A}"/>
                </a:ext>
              </a:extLst>
            </p:cNvPr>
            <p:cNvCxnSpPr/>
            <p:nvPr/>
          </p:nvCxnSpPr>
          <p:spPr>
            <a:xfrm>
              <a:off x="2544232" y="4092002"/>
              <a:ext cx="49392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39E6CB7-3994-4C5E-9EE5-BF88F66623D9}"/>
                </a:ext>
              </a:extLst>
            </p:cNvPr>
            <p:cNvSpPr txBox="1"/>
            <p:nvPr/>
          </p:nvSpPr>
          <p:spPr>
            <a:xfrm>
              <a:off x="7614617" y="3905335"/>
              <a:ext cx="9062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Artifact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B6CE43A-CEC8-486F-86DB-8BA6CC9FB30A}"/>
              </a:ext>
            </a:extLst>
          </p:cNvPr>
          <p:cNvGrpSpPr/>
          <p:nvPr/>
        </p:nvGrpSpPr>
        <p:grpSpPr>
          <a:xfrm>
            <a:off x="1481429" y="4748004"/>
            <a:ext cx="7059633" cy="369332"/>
            <a:chOff x="1461246" y="3905335"/>
            <a:chExt cx="7059633" cy="3693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C339F57-98E3-48FD-8F2A-D82E11CDB307}"/>
                </a:ext>
              </a:extLst>
            </p:cNvPr>
            <p:cNvSpPr txBox="1"/>
            <p:nvPr/>
          </p:nvSpPr>
          <p:spPr>
            <a:xfrm>
              <a:off x="1461246" y="3905335"/>
              <a:ext cx="9062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Epic:1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954CB2D-1DA0-46F9-88EC-A52EDD37A623}"/>
                </a:ext>
              </a:extLst>
            </p:cNvPr>
            <p:cNvCxnSpPr/>
            <p:nvPr/>
          </p:nvCxnSpPr>
          <p:spPr>
            <a:xfrm>
              <a:off x="2544232" y="4092002"/>
              <a:ext cx="49392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ACC1733-BB96-46B9-9672-C7D1CD1A79A1}"/>
                </a:ext>
              </a:extLst>
            </p:cNvPr>
            <p:cNvSpPr txBox="1"/>
            <p:nvPr/>
          </p:nvSpPr>
          <p:spPr>
            <a:xfrm>
              <a:off x="7614617" y="3905335"/>
              <a:ext cx="9062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Artifact</a:t>
              </a:r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7672EED-8875-47F7-A808-41362BEC8237}"/>
              </a:ext>
            </a:extLst>
          </p:cNvPr>
          <p:cNvCxnSpPr>
            <a:stCxn id="9" idx="3"/>
          </p:cNvCxnSpPr>
          <p:nvPr/>
        </p:nvCxnSpPr>
        <p:spPr>
          <a:xfrm flipH="1">
            <a:off x="2727158" y="3742267"/>
            <a:ext cx="3341" cy="2796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AAC31D33-AF6A-42E2-9D07-50C97FC7C103}"/>
              </a:ext>
            </a:extLst>
          </p:cNvPr>
          <p:cNvSpPr/>
          <p:nvPr/>
        </p:nvSpPr>
        <p:spPr>
          <a:xfrm>
            <a:off x="2619134" y="4110742"/>
            <a:ext cx="248199" cy="18466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E53EC3-3B60-482A-B16A-6E70B216CF03}"/>
              </a:ext>
            </a:extLst>
          </p:cNvPr>
          <p:cNvSpPr txBox="1"/>
          <p:nvPr/>
        </p:nvSpPr>
        <p:spPr>
          <a:xfrm>
            <a:off x="2555194" y="306657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10118E-5135-4880-A44D-BEBCFD3751C5}"/>
              </a:ext>
            </a:extLst>
          </p:cNvPr>
          <p:cNvSpPr txBox="1"/>
          <p:nvPr/>
        </p:nvSpPr>
        <p:spPr>
          <a:xfrm>
            <a:off x="2402784" y="38291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5688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960C-BD9C-4305-92C1-5F52AEAF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6"/>
            <a:ext cx="10515600" cy="641860"/>
          </a:xfrm>
        </p:spPr>
        <p:txBody>
          <a:bodyPr>
            <a:normAutofit fontScale="90000"/>
          </a:bodyPr>
          <a:lstStyle/>
          <a:p>
            <a:r>
              <a:rPr lang="en-US" dirty="0"/>
              <a:t>FORDCS-V1.0 Project Artifacts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6FD928-7C6B-4E8A-9638-B10FCFECF3AF}"/>
              </a:ext>
            </a:extLst>
          </p:cNvPr>
          <p:cNvGrpSpPr/>
          <p:nvPr/>
        </p:nvGrpSpPr>
        <p:grpSpPr>
          <a:xfrm>
            <a:off x="0" y="461918"/>
            <a:ext cx="4903779" cy="1155807"/>
            <a:chOff x="-517099" y="911942"/>
            <a:chExt cx="4903779" cy="115580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DD896E-A478-42AA-8CEB-1FF6D37DC2AC}"/>
                </a:ext>
              </a:extLst>
            </p:cNvPr>
            <p:cNvSpPr txBox="1"/>
            <p:nvPr/>
          </p:nvSpPr>
          <p:spPr>
            <a:xfrm>
              <a:off x="389926" y="911942"/>
              <a:ext cx="2668936" cy="738664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accent2">
                      <a:lumMod val="75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&lt;project&gt; 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Customer Requirements Document</a:t>
              </a:r>
            </a:p>
          </p:txBody>
        </p:sp>
        <p:pic>
          <p:nvPicPr>
            <p:cNvPr id="20" name="Graphic 19" descr="List outline">
              <a:extLst>
                <a:ext uri="{FF2B5EF4-FFF2-40B4-BE49-F238E27FC236}">
                  <a16:creationId xmlns:a16="http://schemas.microsoft.com/office/drawing/2014/main" id="{BD9589AC-6DD7-4B48-88CC-DE50FAA37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12472" y="961810"/>
              <a:ext cx="695783" cy="695783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0586F1B-6F7D-4FD5-843C-E999FF8F01C9}"/>
                </a:ext>
              </a:extLst>
            </p:cNvPr>
            <p:cNvSpPr txBox="1"/>
            <p:nvPr/>
          </p:nvSpPr>
          <p:spPr>
            <a:xfrm>
              <a:off x="-517099" y="1544529"/>
              <a:ext cx="49037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FORDCS-V1.0 </a:t>
              </a:r>
            </a:p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EDUp-FORDCS-V1.0 Customer-Requirements-v2022.04.pptx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0B8AF8-F300-4255-857B-A8EC3C036437}"/>
              </a:ext>
            </a:extLst>
          </p:cNvPr>
          <p:cNvGrpSpPr/>
          <p:nvPr/>
        </p:nvGrpSpPr>
        <p:grpSpPr>
          <a:xfrm>
            <a:off x="5173826" y="465910"/>
            <a:ext cx="3219058" cy="1106823"/>
            <a:chOff x="9941424" y="1159684"/>
            <a:chExt cx="3219058" cy="1106823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9D19A40-DF9E-4960-A519-D7F510E8CD81}"/>
                </a:ext>
              </a:extLst>
            </p:cNvPr>
            <p:cNvSpPr txBox="1"/>
            <p:nvPr/>
          </p:nvSpPr>
          <p:spPr>
            <a:xfrm flipH="1">
              <a:off x="10268615" y="1334773"/>
              <a:ext cx="1048934" cy="523220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&lt;project&gt;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Test Code</a:t>
              </a:r>
            </a:p>
          </p:txBody>
        </p:sp>
        <p:pic>
          <p:nvPicPr>
            <p:cNvPr id="10" name="Graphic 9" descr="Meeting outline">
              <a:extLst>
                <a:ext uri="{FF2B5EF4-FFF2-40B4-BE49-F238E27FC236}">
                  <a16:creationId xmlns:a16="http://schemas.microsoft.com/office/drawing/2014/main" id="{CDCA850D-4EEB-42F1-8508-FBDD41F1B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504573" y="1159684"/>
              <a:ext cx="663886" cy="663886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131D498-45BF-447D-BBF1-BFBB6EABE480}"/>
                </a:ext>
              </a:extLst>
            </p:cNvPr>
            <p:cNvSpPr txBox="1"/>
            <p:nvPr/>
          </p:nvSpPr>
          <p:spPr>
            <a:xfrm>
              <a:off x="9941424" y="1743287"/>
              <a:ext cx="321905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FORDCS-V1.0</a:t>
              </a:r>
            </a:p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EDUp FORDCS-V1.0 Project-v2022.04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B1CCA8C-0174-4DE4-91CD-F27494490EA5}"/>
              </a:ext>
            </a:extLst>
          </p:cNvPr>
          <p:cNvGrpSpPr/>
          <p:nvPr/>
        </p:nvGrpSpPr>
        <p:grpSpPr>
          <a:xfrm>
            <a:off x="4322091" y="693905"/>
            <a:ext cx="984694" cy="736840"/>
            <a:chOff x="7984916" y="3561183"/>
            <a:chExt cx="1556784" cy="966485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B5F6E11-3C3B-407D-ACC1-EA3F2D356C00}"/>
                </a:ext>
              </a:extLst>
            </p:cNvPr>
            <p:cNvSpPr txBox="1"/>
            <p:nvPr/>
          </p:nvSpPr>
          <p:spPr>
            <a:xfrm>
              <a:off x="8002585" y="3962490"/>
              <a:ext cx="1539115" cy="565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Project Setup Work-stream</a:t>
              </a: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0CD38D8E-BADB-4EEF-AACF-698FCEF233F0}"/>
                </a:ext>
              </a:extLst>
            </p:cNvPr>
            <p:cNvGrpSpPr/>
            <p:nvPr/>
          </p:nvGrpSpPr>
          <p:grpSpPr>
            <a:xfrm>
              <a:off x="7984916" y="3561183"/>
              <a:ext cx="1539115" cy="430887"/>
              <a:chOff x="7984916" y="3561183"/>
              <a:chExt cx="1539115" cy="430887"/>
            </a:xfrm>
          </p:grpSpPr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DE7480F8-B677-4CEF-A886-9FA6CAAD3D74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00C580E5-FF88-4FBB-97BA-01DD9B314727}"/>
                  </a:ext>
                </a:extLst>
              </p:cNvPr>
              <p:cNvGrpSpPr/>
              <p:nvPr/>
            </p:nvGrpSpPr>
            <p:grpSpPr>
              <a:xfrm>
                <a:off x="8431247" y="3561183"/>
                <a:ext cx="725175" cy="430887"/>
                <a:chOff x="2568062" y="789718"/>
                <a:chExt cx="3318496" cy="1920864"/>
              </a:xfrm>
              <a:solidFill>
                <a:schemeClr val="bg1"/>
              </a:solidFill>
            </p:grpSpPr>
            <p:sp>
              <p:nvSpPr>
                <p:cNvPr id="184" name="Trapezoid 183">
                  <a:extLst>
                    <a:ext uri="{FF2B5EF4-FFF2-40B4-BE49-F238E27FC236}">
                      <a16:creationId xmlns:a16="http://schemas.microsoft.com/office/drawing/2014/main" id="{0B3AC42F-BE30-4E67-A4B9-70F0A1B66535}"/>
                    </a:ext>
                  </a:extLst>
                </p:cNvPr>
                <p:cNvSpPr/>
                <p:nvPr/>
              </p:nvSpPr>
              <p:spPr>
                <a:xfrm rot="5400000">
                  <a:off x="2244339" y="1113441"/>
                  <a:ext cx="1920864" cy="1273417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Trapezoid 184">
                  <a:extLst>
                    <a:ext uri="{FF2B5EF4-FFF2-40B4-BE49-F238E27FC236}">
                      <a16:creationId xmlns:a16="http://schemas.microsoft.com/office/drawing/2014/main" id="{0BFF7C98-D525-42C9-8078-5465208958D4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Trapezoid 185">
                  <a:extLst>
                    <a:ext uri="{FF2B5EF4-FFF2-40B4-BE49-F238E27FC236}">
                      <a16:creationId xmlns:a16="http://schemas.microsoft.com/office/drawing/2014/main" id="{A3D7343A-FD13-49B4-B2AA-1C606C9A5BB5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Trapezoid 186">
                  <a:extLst>
                    <a:ext uri="{FF2B5EF4-FFF2-40B4-BE49-F238E27FC236}">
                      <a16:creationId xmlns:a16="http://schemas.microsoft.com/office/drawing/2014/main" id="{E46E48BE-7A9D-4F0C-94B3-10DC14199BAC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EC1194F-5CD2-453B-B129-B3F51E1D9DD1}"/>
              </a:ext>
            </a:extLst>
          </p:cNvPr>
          <p:cNvCxnSpPr>
            <a:cxnSpLocks/>
            <a:stCxn id="20" idx="3"/>
            <a:endCxn id="184" idx="2"/>
          </p:cNvCxnSpPr>
          <p:nvPr/>
        </p:nvCxnSpPr>
        <p:spPr>
          <a:xfrm flipV="1">
            <a:off x="2625354" y="858158"/>
            <a:ext cx="1979049" cy="15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4FAD9BEC-CBF5-4B5C-81BD-A9D8AE9266A1}"/>
              </a:ext>
            </a:extLst>
          </p:cNvPr>
          <p:cNvSpPr txBox="1"/>
          <p:nvPr/>
        </p:nvSpPr>
        <p:spPr>
          <a:xfrm>
            <a:off x="-186158" y="6596390"/>
            <a:ext cx="34598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sym typeface="Wingdings" panose="05000000000000000000" pitchFamily="2" charset="2"/>
              </a:rPr>
              <a:t>Text Template: &lt;artifact-name&gt; work-stream) </a:t>
            </a:r>
            <a:endParaRPr lang="en-US" sz="1100" i="1" dirty="0"/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4C0EECBA-3C61-4AC3-BBBD-86AEED413DD6}"/>
              </a:ext>
            </a:extLst>
          </p:cNvPr>
          <p:cNvGrpSpPr/>
          <p:nvPr/>
        </p:nvGrpSpPr>
        <p:grpSpPr>
          <a:xfrm>
            <a:off x="3772852" y="1692386"/>
            <a:ext cx="3459892" cy="657967"/>
            <a:chOff x="3741072" y="1478915"/>
            <a:chExt cx="3459892" cy="657967"/>
          </a:xfrm>
        </p:grpSpPr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13061DB5-B0E0-48AE-8DD5-76AE3196CF32}"/>
                </a:ext>
              </a:extLst>
            </p:cNvPr>
            <p:cNvSpPr txBox="1"/>
            <p:nvPr/>
          </p:nvSpPr>
          <p:spPr>
            <a:xfrm>
              <a:off x="3741072" y="1859883"/>
              <a:ext cx="34598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Acceptance Test Work-stream</a:t>
              </a:r>
            </a:p>
          </p:txBody>
        </p: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B977E866-611B-4CA8-87A8-784837C8F0E9}"/>
                </a:ext>
              </a:extLst>
            </p:cNvPr>
            <p:cNvGrpSpPr/>
            <p:nvPr/>
          </p:nvGrpSpPr>
          <p:grpSpPr>
            <a:xfrm>
              <a:off x="4647844" y="1478915"/>
              <a:ext cx="1539115" cy="430887"/>
              <a:chOff x="7984916" y="3561183"/>
              <a:chExt cx="1539115" cy="430887"/>
            </a:xfrm>
          </p:grpSpPr>
          <p:cxnSp>
            <p:nvCxnSpPr>
              <p:cNvPr id="318" name="Straight Arrow Connector 317">
                <a:extLst>
                  <a:ext uri="{FF2B5EF4-FFF2-40B4-BE49-F238E27FC236}">
                    <a16:creationId xmlns:a16="http://schemas.microsoft.com/office/drawing/2014/main" id="{784FB8F8-178B-45BC-86F1-58CB11B1EE6E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618CC6C9-20A1-439B-8B5D-0929B442DACC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320" name="Trapezoid 319">
                  <a:extLst>
                    <a:ext uri="{FF2B5EF4-FFF2-40B4-BE49-F238E27FC236}">
                      <a16:creationId xmlns:a16="http://schemas.microsoft.com/office/drawing/2014/main" id="{8555D5B7-CB4C-4E8F-B9EE-85D7ACCD214E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Trapezoid 320">
                  <a:extLst>
                    <a:ext uri="{FF2B5EF4-FFF2-40B4-BE49-F238E27FC236}">
                      <a16:creationId xmlns:a16="http://schemas.microsoft.com/office/drawing/2014/main" id="{8ACD0130-7BA5-4720-9EC5-732596558B20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Trapezoid 321">
                  <a:extLst>
                    <a:ext uri="{FF2B5EF4-FFF2-40B4-BE49-F238E27FC236}">
                      <a16:creationId xmlns:a16="http://schemas.microsoft.com/office/drawing/2014/main" id="{85896EE0-595C-4E61-85C4-6A855C964DF3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Trapezoid 322">
                  <a:extLst>
                    <a:ext uri="{FF2B5EF4-FFF2-40B4-BE49-F238E27FC236}">
                      <a16:creationId xmlns:a16="http://schemas.microsoft.com/office/drawing/2014/main" id="{84BE7DAC-F7FE-443A-B9DC-0F9C30086C80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0B77D2E7-C835-40B2-A919-379E1EBF50C3}"/>
              </a:ext>
            </a:extLst>
          </p:cNvPr>
          <p:cNvGrpSpPr/>
          <p:nvPr/>
        </p:nvGrpSpPr>
        <p:grpSpPr>
          <a:xfrm>
            <a:off x="3709826" y="2482733"/>
            <a:ext cx="3459892" cy="668805"/>
            <a:chOff x="3715732" y="2798136"/>
            <a:chExt cx="3459892" cy="668805"/>
          </a:xfrm>
        </p:grpSpPr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10AADFDC-8763-40F7-9C93-7FBC4C54E718}"/>
                </a:ext>
              </a:extLst>
            </p:cNvPr>
            <p:cNvSpPr txBox="1"/>
            <p:nvPr/>
          </p:nvSpPr>
          <p:spPr>
            <a:xfrm>
              <a:off x="3715732" y="3189942"/>
              <a:ext cx="34598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System Test Work-stream</a:t>
              </a:r>
            </a:p>
          </p:txBody>
        </p: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E612A76F-B4EF-4B81-B1E0-7193F2A93549}"/>
                </a:ext>
              </a:extLst>
            </p:cNvPr>
            <p:cNvGrpSpPr/>
            <p:nvPr/>
          </p:nvGrpSpPr>
          <p:grpSpPr>
            <a:xfrm>
              <a:off x="4675119" y="2798136"/>
              <a:ext cx="1539115" cy="430887"/>
              <a:chOff x="7984916" y="3561183"/>
              <a:chExt cx="1539115" cy="430887"/>
            </a:xfrm>
          </p:grpSpPr>
          <p:cxnSp>
            <p:nvCxnSpPr>
              <p:cNvPr id="327" name="Straight Arrow Connector 326">
                <a:extLst>
                  <a:ext uri="{FF2B5EF4-FFF2-40B4-BE49-F238E27FC236}">
                    <a16:creationId xmlns:a16="http://schemas.microsoft.com/office/drawing/2014/main" id="{CC5786E7-CC03-41BB-83A1-133048A3F178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BA030242-FBD7-4308-AA6E-D146EB8721CB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329" name="Trapezoid 328">
                  <a:extLst>
                    <a:ext uri="{FF2B5EF4-FFF2-40B4-BE49-F238E27FC236}">
                      <a16:creationId xmlns:a16="http://schemas.microsoft.com/office/drawing/2014/main" id="{01BF093B-4124-4D1C-91E4-BD476DF341BF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Trapezoid 329">
                  <a:extLst>
                    <a:ext uri="{FF2B5EF4-FFF2-40B4-BE49-F238E27FC236}">
                      <a16:creationId xmlns:a16="http://schemas.microsoft.com/office/drawing/2014/main" id="{F3BDF623-6B22-4617-B463-2C5270F0E0B7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Trapezoid 330">
                  <a:extLst>
                    <a:ext uri="{FF2B5EF4-FFF2-40B4-BE49-F238E27FC236}">
                      <a16:creationId xmlns:a16="http://schemas.microsoft.com/office/drawing/2014/main" id="{1F079518-4557-45DD-B786-973DA43E3E5D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Trapezoid 331">
                  <a:extLst>
                    <a:ext uri="{FF2B5EF4-FFF2-40B4-BE49-F238E27FC236}">
                      <a16:creationId xmlns:a16="http://schemas.microsoft.com/office/drawing/2014/main" id="{9EF66F91-BD80-4BCF-B355-44F54CADF703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DDD315BB-569F-4C97-8A29-29039AA1772B}"/>
              </a:ext>
            </a:extLst>
          </p:cNvPr>
          <p:cNvGrpSpPr/>
          <p:nvPr/>
        </p:nvGrpSpPr>
        <p:grpSpPr>
          <a:xfrm>
            <a:off x="3796765" y="4323846"/>
            <a:ext cx="3459892" cy="680294"/>
            <a:chOff x="3797255" y="4163927"/>
            <a:chExt cx="3459892" cy="680294"/>
          </a:xfrm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2A65AB7C-01B5-47E6-A788-A3BC3EE44479}"/>
                </a:ext>
              </a:extLst>
            </p:cNvPr>
            <p:cNvSpPr txBox="1"/>
            <p:nvPr/>
          </p:nvSpPr>
          <p:spPr>
            <a:xfrm>
              <a:off x="3797255" y="4567222"/>
              <a:ext cx="34598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Integration Test Work-stream</a:t>
              </a:r>
            </a:p>
          </p:txBody>
        </p: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BB3335A0-DC13-4A5A-B2B0-6C386FB9B922}"/>
                </a:ext>
              </a:extLst>
            </p:cNvPr>
            <p:cNvGrpSpPr/>
            <p:nvPr/>
          </p:nvGrpSpPr>
          <p:grpSpPr>
            <a:xfrm>
              <a:off x="4702776" y="4163927"/>
              <a:ext cx="1539115" cy="430887"/>
              <a:chOff x="7984916" y="3561183"/>
              <a:chExt cx="1539115" cy="430887"/>
            </a:xfrm>
          </p:grpSpPr>
          <p:cxnSp>
            <p:nvCxnSpPr>
              <p:cNvPr id="336" name="Straight Arrow Connector 335">
                <a:extLst>
                  <a:ext uri="{FF2B5EF4-FFF2-40B4-BE49-F238E27FC236}">
                    <a16:creationId xmlns:a16="http://schemas.microsoft.com/office/drawing/2014/main" id="{ACA0B968-FC17-4747-806E-8E26751E733E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7" name="Group 336">
                <a:extLst>
                  <a:ext uri="{FF2B5EF4-FFF2-40B4-BE49-F238E27FC236}">
                    <a16:creationId xmlns:a16="http://schemas.microsoft.com/office/drawing/2014/main" id="{0C508C6E-AE09-4D33-A58F-4A0D151EC2C6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338" name="Trapezoid 337">
                  <a:extLst>
                    <a:ext uri="{FF2B5EF4-FFF2-40B4-BE49-F238E27FC236}">
                      <a16:creationId xmlns:a16="http://schemas.microsoft.com/office/drawing/2014/main" id="{71CCEC61-1AAE-4ADF-83CB-97555FE560C3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Trapezoid 338">
                  <a:extLst>
                    <a:ext uri="{FF2B5EF4-FFF2-40B4-BE49-F238E27FC236}">
                      <a16:creationId xmlns:a16="http://schemas.microsoft.com/office/drawing/2014/main" id="{C4F1B921-C301-47C3-8A52-F5B15B6346F9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Trapezoid 339">
                  <a:extLst>
                    <a:ext uri="{FF2B5EF4-FFF2-40B4-BE49-F238E27FC236}">
                      <a16:creationId xmlns:a16="http://schemas.microsoft.com/office/drawing/2014/main" id="{F12F0685-65E1-4FE9-838F-0C02578D2F90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Trapezoid 340">
                  <a:extLst>
                    <a:ext uri="{FF2B5EF4-FFF2-40B4-BE49-F238E27FC236}">
                      <a16:creationId xmlns:a16="http://schemas.microsoft.com/office/drawing/2014/main" id="{94B97D6B-24FD-40CB-807D-9E976169E60C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42" name="Right Brace 341">
            <a:extLst>
              <a:ext uri="{FF2B5EF4-FFF2-40B4-BE49-F238E27FC236}">
                <a16:creationId xmlns:a16="http://schemas.microsoft.com/office/drawing/2014/main" id="{FBB40676-81D0-48B0-8AEC-CA706C8F3355}"/>
              </a:ext>
            </a:extLst>
          </p:cNvPr>
          <p:cNvSpPr/>
          <p:nvPr/>
        </p:nvSpPr>
        <p:spPr>
          <a:xfrm>
            <a:off x="8972546" y="2350353"/>
            <a:ext cx="418604" cy="4289796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1362BEEA-EEA0-4BF9-A983-4696C7060CAB}"/>
              </a:ext>
            </a:extLst>
          </p:cNvPr>
          <p:cNvGrpSpPr/>
          <p:nvPr/>
        </p:nvGrpSpPr>
        <p:grpSpPr>
          <a:xfrm>
            <a:off x="9457515" y="4334060"/>
            <a:ext cx="973518" cy="732024"/>
            <a:chOff x="7984916" y="3561183"/>
            <a:chExt cx="1539115" cy="960168"/>
          </a:xfrm>
        </p:grpSpPr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85F5CD16-3623-43A7-AE6A-DDA65A043D19}"/>
                </a:ext>
              </a:extLst>
            </p:cNvPr>
            <p:cNvSpPr txBox="1"/>
            <p:nvPr/>
          </p:nvSpPr>
          <p:spPr>
            <a:xfrm>
              <a:off x="8006966" y="3956173"/>
              <a:ext cx="1480405" cy="565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C00000"/>
                  </a:solidFill>
                </a:rPr>
                <a:t>DevOps Work-stream</a:t>
              </a:r>
            </a:p>
          </p:txBody>
        </p: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8BB24186-704F-48B4-A369-56EA4774461B}"/>
                </a:ext>
              </a:extLst>
            </p:cNvPr>
            <p:cNvGrpSpPr/>
            <p:nvPr/>
          </p:nvGrpSpPr>
          <p:grpSpPr>
            <a:xfrm>
              <a:off x="7984916" y="3561183"/>
              <a:ext cx="1539115" cy="430887"/>
              <a:chOff x="7984916" y="3561183"/>
              <a:chExt cx="1539115" cy="430887"/>
            </a:xfrm>
          </p:grpSpPr>
          <p:cxnSp>
            <p:nvCxnSpPr>
              <p:cNvPr id="346" name="Straight Arrow Connector 345">
                <a:extLst>
                  <a:ext uri="{FF2B5EF4-FFF2-40B4-BE49-F238E27FC236}">
                    <a16:creationId xmlns:a16="http://schemas.microsoft.com/office/drawing/2014/main" id="{C6BAE5F8-6821-4A2F-BD5C-E2D7E7EB60B3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46E0688B-7538-4322-BECB-DF13B8D3BDF5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348" name="Trapezoid 347">
                  <a:extLst>
                    <a:ext uri="{FF2B5EF4-FFF2-40B4-BE49-F238E27FC236}">
                      <a16:creationId xmlns:a16="http://schemas.microsoft.com/office/drawing/2014/main" id="{5572375D-1B39-4599-A11D-173FFCFD58C3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Trapezoid 348">
                  <a:extLst>
                    <a:ext uri="{FF2B5EF4-FFF2-40B4-BE49-F238E27FC236}">
                      <a16:creationId xmlns:a16="http://schemas.microsoft.com/office/drawing/2014/main" id="{609C1DD9-2CD9-469F-9DF4-D3DEB574FD0A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Trapezoid 349">
                  <a:extLst>
                    <a:ext uri="{FF2B5EF4-FFF2-40B4-BE49-F238E27FC236}">
                      <a16:creationId xmlns:a16="http://schemas.microsoft.com/office/drawing/2014/main" id="{2906634C-D5E1-4364-BDEE-7803C03FD12D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Trapezoid 350">
                  <a:extLst>
                    <a:ext uri="{FF2B5EF4-FFF2-40B4-BE49-F238E27FC236}">
                      <a16:creationId xmlns:a16="http://schemas.microsoft.com/office/drawing/2014/main" id="{97D5918D-76E0-4E82-B488-77C478E631DB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E462C40F-CE9D-40F9-BFEB-38E7FAB5678C}"/>
              </a:ext>
            </a:extLst>
          </p:cNvPr>
          <p:cNvGrpSpPr/>
          <p:nvPr/>
        </p:nvGrpSpPr>
        <p:grpSpPr>
          <a:xfrm>
            <a:off x="1236506" y="2101875"/>
            <a:ext cx="2812874" cy="1183177"/>
            <a:chOff x="1362889" y="2361782"/>
            <a:chExt cx="2812874" cy="1183177"/>
          </a:xfrm>
        </p:grpSpPr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72498CB3-4B14-4815-9D9D-D50BD27DA8B8}"/>
                </a:ext>
              </a:extLst>
            </p:cNvPr>
            <p:cNvGrpSpPr/>
            <p:nvPr/>
          </p:nvGrpSpPr>
          <p:grpSpPr>
            <a:xfrm>
              <a:off x="1362889" y="2361782"/>
              <a:ext cx="2512305" cy="940892"/>
              <a:chOff x="6289981" y="4868153"/>
              <a:chExt cx="2512305" cy="940892"/>
            </a:xfrm>
          </p:grpSpPr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6DB5D22B-9182-4A1F-B491-A099DFE7E651}"/>
                  </a:ext>
                </a:extLst>
              </p:cNvPr>
              <p:cNvSpPr txBox="1"/>
              <p:nvPr/>
            </p:nvSpPr>
            <p:spPr>
              <a:xfrm>
                <a:off x="6289981" y="4868153"/>
                <a:ext cx="2512305" cy="73866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76200" dist="12700" dir="2700000" sy="-23000" kx="-800400" algn="bl" rotWithShape="0">
                  <a:prstClr val="black">
                    <a:alpha val="2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400"/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&lt;project&gt; 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System Requirements Specification</a:t>
                </a:r>
              </a:p>
            </p:txBody>
          </p:sp>
          <p:pic>
            <p:nvPicPr>
              <p:cNvPr id="356" name="Graphic 355" descr="Completed outline">
                <a:extLst>
                  <a:ext uri="{FF2B5EF4-FFF2-40B4-BE49-F238E27FC236}">
                    <a16:creationId xmlns:a16="http://schemas.microsoft.com/office/drawing/2014/main" id="{93C7E95E-0597-4266-AC2B-A17D15C9DD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316516" y="4991717"/>
                <a:ext cx="817328" cy="817328"/>
              </a:xfrm>
              <a:prstGeom prst="rect">
                <a:avLst/>
              </a:prstGeom>
            </p:spPr>
          </p:pic>
        </p:grp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FB7CB138-AC32-425B-A9C6-714EEED77B8F}"/>
                </a:ext>
              </a:extLst>
            </p:cNvPr>
            <p:cNvSpPr txBox="1"/>
            <p:nvPr/>
          </p:nvSpPr>
          <p:spPr>
            <a:xfrm>
              <a:off x="1362889" y="3021739"/>
              <a:ext cx="281287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&lt;project&gt;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System Requirements Specification</a:t>
              </a: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C027B582-9F15-44C2-A50C-493BB639043A}"/>
              </a:ext>
            </a:extLst>
          </p:cNvPr>
          <p:cNvGrpSpPr/>
          <p:nvPr/>
        </p:nvGrpSpPr>
        <p:grpSpPr>
          <a:xfrm>
            <a:off x="1543620" y="3546571"/>
            <a:ext cx="2734356" cy="1214110"/>
            <a:chOff x="1332186" y="3502257"/>
            <a:chExt cx="2734356" cy="1214110"/>
          </a:xfrm>
        </p:grpSpPr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9D6B47E4-357C-4993-83D2-CF71DF1FFB18}"/>
                </a:ext>
              </a:extLst>
            </p:cNvPr>
            <p:cNvGrpSpPr/>
            <p:nvPr/>
          </p:nvGrpSpPr>
          <p:grpSpPr>
            <a:xfrm>
              <a:off x="1332186" y="3502257"/>
              <a:ext cx="2543008" cy="748742"/>
              <a:chOff x="6905912" y="3242979"/>
              <a:chExt cx="2543008" cy="748742"/>
            </a:xfrm>
          </p:grpSpPr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266BBC38-E817-4AD2-BDB0-28640D0364DE}"/>
                  </a:ext>
                </a:extLst>
              </p:cNvPr>
              <p:cNvSpPr txBox="1"/>
              <p:nvPr/>
            </p:nvSpPr>
            <p:spPr>
              <a:xfrm>
                <a:off x="6905912" y="3242979"/>
                <a:ext cx="2543008" cy="73866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76200" dist="12700" dir="2700000" sy="-23000" kx="-800400" algn="bl" rotWithShape="0">
                  <a:prstClr val="black">
                    <a:alpha val="2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400">
                    <a:solidFill>
                      <a:schemeClr val="accent6">
                        <a:lumMod val="75000"/>
                      </a:schemeClr>
                    </a:solidFill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&lt;project&gt; 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Architecture Design Specification</a:t>
                </a:r>
              </a:p>
            </p:txBody>
          </p:sp>
          <p:pic>
            <p:nvPicPr>
              <p:cNvPr id="361" name="Graphic 360" descr="Postit Notes outline">
                <a:extLst>
                  <a:ext uri="{FF2B5EF4-FFF2-40B4-BE49-F238E27FC236}">
                    <a16:creationId xmlns:a16="http://schemas.microsoft.com/office/drawing/2014/main" id="{927C5C42-6A51-42C5-A425-055C07786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947257" y="3322895"/>
                <a:ext cx="668826" cy="668826"/>
              </a:xfrm>
              <a:prstGeom prst="rect">
                <a:avLst/>
              </a:prstGeom>
            </p:spPr>
          </p:pic>
        </p:grp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3158685D-7DF6-46BB-A3CC-B217137666C3}"/>
                </a:ext>
              </a:extLst>
            </p:cNvPr>
            <p:cNvSpPr txBox="1"/>
            <p:nvPr/>
          </p:nvSpPr>
          <p:spPr>
            <a:xfrm>
              <a:off x="1349347" y="4193147"/>
              <a:ext cx="271719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&lt;project&gt; </a:t>
              </a:r>
            </a:p>
            <a:p>
              <a:pPr algn="ctr"/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Architecture Design Specification</a:t>
              </a:r>
            </a:p>
          </p:txBody>
        </p:sp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74D333E2-560B-44EB-8ED8-E9A342FEB8E5}"/>
              </a:ext>
            </a:extLst>
          </p:cNvPr>
          <p:cNvGrpSpPr/>
          <p:nvPr/>
        </p:nvGrpSpPr>
        <p:grpSpPr>
          <a:xfrm>
            <a:off x="2004153" y="4754890"/>
            <a:ext cx="2104005" cy="1029610"/>
            <a:chOff x="1786775" y="5174307"/>
            <a:chExt cx="2104005" cy="1029610"/>
          </a:xfrm>
        </p:grpSpPr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01F5BE08-B8C0-4A2E-9B95-31BE1BD2EA64}"/>
                </a:ext>
              </a:extLst>
            </p:cNvPr>
            <p:cNvGrpSpPr/>
            <p:nvPr/>
          </p:nvGrpSpPr>
          <p:grpSpPr>
            <a:xfrm>
              <a:off x="1786775" y="5174307"/>
              <a:ext cx="2028819" cy="598722"/>
              <a:chOff x="7183544" y="4569186"/>
              <a:chExt cx="2028819" cy="598722"/>
            </a:xfrm>
          </p:grpSpPr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89F56325-5DB7-4757-934C-2C821D0C90EF}"/>
                  </a:ext>
                </a:extLst>
              </p:cNvPr>
              <p:cNvSpPr txBox="1"/>
              <p:nvPr/>
            </p:nvSpPr>
            <p:spPr>
              <a:xfrm>
                <a:off x="7183544" y="4644688"/>
                <a:ext cx="2028819" cy="52322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76200" dist="12700" dir="2700000" sy="-23000" kx="-800400" algn="bl" rotWithShape="0">
                  <a:prstClr val="black">
                    <a:alpha val="2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400">
                    <a:solidFill>
                      <a:srgbClr val="7030A0"/>
                    </a:solidFill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&lt;project&gt; 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Component Code</a:t>
                </a:r>
              </a:p>
            </p:txBody>
          </p:sp>
          <p:pic>
            <p:nvPicPr>
              <p:cNvPr id="366" name="Graphic 365" descr="Document outline">
                <a:extLst>
                  <a:ext uri="{FF2B5EF4-FFF2-40B4-BE49-F238E27FC236}">
                    <a16:creationId xmlns:a16="http://schemas.microsoft.com/office/drawing/2014/main" id="{2E3277BC-5393-4C2D-9A5C-12AE57815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7941344" y="4569186"/>
                <a:ext cx="594763" cy="594763"/>
              </a:xfrm>
              <a:prstGeom prst="rect">
                <a:avLst/>
              </a:prstGeom>
            </p:spPr>
          </p:pic>
        </p:grp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A8E9B8FC-3D77-4436-B25A-5401EDE90C5F}"/>
                </a:ext>
              </a:extLst>
            </p:cNvPr>
            <p:cNvSpPr txBox="1"/>
            <p:nvPr/>
          </p:nvSpPr>
          <p:spPr>
            <a:xfrm>
              <a:off x="1804676" y="5680697"/>
              <a:ext cx="208610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9C5BCD"/>
                  </a:solidFill>
                </a:rPr>
                <a:t>&lt;project&gt; </a:t>
              </a:r>
            </a:p>
            <a:p>
              <a:pPr algn="ctr"/>
              <a:r>
                <a:rPr lang="en-US" sz="1400" dirty="0">
                  <a:solidFill>
                    <a:srgbClr val="9C5BCD"/>
                  </a:solidFill>
                </a:rPr>
                <a:t>Component Code</a:t>
              </a:r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7D8C3566-DD05-4BCF-A22A-6941D058650A}"/>
              </a:ext>
            </a:extLst>
          </p:cNvPr>
          <p:cNvGrpSpPr/>
          <p:nvPr/>
        </p:nvGrpSpPr>
        <p:grpSpPr>
          <a:xfrm>
            <a:off x="6504357" y="1802873"/>
            <a:ext cx="2440757" cy="1207335"/>
            <a:chOff x="7093467" y="2309182"/>
            <a:chExt cx="2440757" cy="1207335"/>
          </a:xfrm>
        </p:grpSpPr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A028F473-F299-4673-A61E-5BDFBADD7C20}"/>
                </a:ext>
              </a:extLst>
            </p:cNvPr>
            <p:cNvSpPr txBox="1"/>
            <p:nvPr/>
          </p:nvSpPr>
          <p:spPr>
            <a:xfrm>
              <a:off x="7269561" y="2309182"/>
              <a:ext cx="1944604" cy="738664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&lt;project&gt;</a:t>
              </a:r>
            </a:p>
            <a:p>
              <a:pPr algn="ctr"/>
              <a:r>
                <a:rPr lang="de-AT" sz="1400" dirty="0">
                  <a:solidFill>
                    <a:schemeClr val="bg1"/>
                  </a:solidFill>
                </a:rPr>
                <a:t>Validation </a:t>
              </a:r>
              <a:r>
                <a:rPr lang="tr-TR" sz="1400" dirty="0">
                  <a:solidFill>
                    <a:schemeClr val="bg1"/>
                  </a:solidFill>
                </a:rPr>
                <a:t>Test Specification</a:t>
              </a:r>
              <a:endParaRPr lang="de-AT" sz="1400" dirty="0">
                <a:solidFill>
                  <a:schemeClr val="bg1"/>
                </a:solidFill>
              </a:endParaRP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CA9DA440-BE3F-46A2-9A82-054DFA76A1D6}"/>
                </a:ext>
              </a:extLst>
            </p:cNvPr>
            <p:cNvSpPr txBox="1"/>
            <p:nvPr/>
          </p:nvSpPr>
          <p:spPr>
            <a:xfrm>
              <a:off x="7093467" y="2993297"/>
              <a:ext cx="244075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&lt;project&gt;</a:t>
              </a:r>
            </a:p>
            <a:p>
              <a:pPr algn="ctr"/>
              <a:r>
                <a:rPr lang="de-AT" sz="1400" dirty="0"/>
                <a:t>Validation </a:t>
              </a:r>
              <a:r>
                <a:rPr lang="tr-TR" sz="1400" dirty="0"/>
                <a:t>Test Specification</a:t>
              </a:r>
              <a:endParaRPr lang="de-AT" sz="1400" dirty="0"/>
            </a:p>
          </p:txBody>
        </p:sp>
        <p:pic>
          <p:nvPicPr>
            <p:cNvPr id="370" name="Graphic 369" descr="List outline">
              <a:extLst>
                <a:ext uri="{FF2B5EF4-FFF2-40B4-BE49-F238E27FC236}">
                  <a16:creationId xmlns:a16="http://schemas.microsoft.com/office/drawing/2014/main" id="{AAA33EBC-5079-4D3F-A3F8-065A6B7D4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972494" y="2352063"/>
              <a:ext cx="695783" cy="695783"/>
            </a:xfrm>
            <a:prstGeom prst="rect">
              <a:avLst/>
            </a:prstGeom>
          </p:spPr>
        </p:pic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CAEC865F-0C65-468D-ABEA-F7C4CA24AEF2}"/>
              </a:ext>
            </a:extLst>
          </p:cNvPr>
          <p:cNvGrpSpPr/>
          <p:nvPr/>
        </p:nvGrpSpPr>
        <p:grpSpPr>
          <a:xfrm>
            <a:off x="6515462" y="4235685"/>
            <a:ext cx="2440757" cy="1207335"/>
            <a:chOff x="6719341" y="4145449"/>
            <a:chExt cx="2440757" cy="1207335"/>
          </a:xfrm>
        </p:grpSpPr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2167AB35-0580-45FE-9A56-3EABA5CAB36D}"/>
                </a:ext>
              </a:extLst>
            </p:cNvPr>
            <p:cNvSpPr txBox="1"/>
            <p:nvPr/>
          </p:nvSpPr>
          <p:spPr>
            <a:xfrm>
              <a:off x="6895435" y="4145449"/>
              <a:ext cx="1944604" cy="738664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&lt;project&gt;</a:t>
              </a:r>
            </a:p>
            <a:p>
              <a:pPr algn="ctr"/>
              <a:r>
                <a:rPr lang="de-AT" sz="1400" dirty="0">
                  <a:solidFill>
                    <a:schemeClr val="bg1"/>
                  </a:solidFill>
                </a:rPr>
                <a:t>Validation </a:t>
              </a:r>
              <a:r>
                <a:rPr lang="tr-TR" sz="1400" dirty="0">
                  <a:solidFill>
                    <a:schemeClr val="bg1"/>
                  </a:solidFill>
                </a:rPr>
                <a:t>Test Specification</a:t>
              </a:r>
              <a:endParaRPr lang="de-AT" sz="1400" dirty="0">
                <a:solidFill>
                  <a:schemeClr val="bg1"/>
                </a:solidFill>
              </a:endParaRP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B3266B5B-91A9-4076-8A4E-4972EB0119EB}"/>
                </a:ext>
              </a:extLst>
            </p:cNvPr>
            <p:cNvSpPr txBox="1"/>
            <p:nvPr/>
          </p:nvSpPr>
          <p:spPr>
            <a:xfrm>
              <a:off x="6719341" y="4829564"/>
              <a:ext cx="244075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/>
                <a:t>&lt;project&gt;</a:t>
              </a:r>
            </a:p>
            <a:p>
              <a:pPr algn="ctr"/>
              <a:r>
                <a:rPr lang="en-US" sz="1400"/>
                <a:t>Verification Test Specification</a:t>
              </a:r>
            </a:p>
          </p:txBody>
        </p:sp>
        <p:pic>
          <p:nvPicPr>
            <p:cNvPr id="374" name="Graphic 373" descr="Contract outline">
              <a:extLst>
                <a:ext uri="{FF2B5EF4-FFF2-40B4-BE49-F238E27FC236}">
                  <a16:creationId xmlns:a16="http://schemas.microsoft.com/office/drawing/2014/main" id="{DC6B6B21-F51B-42DD-A68D-259E9D8BE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605306" y="4224556"/>
              <a:ext cx="668825" cy="668825"/>
            </a:xfrm>
            <a:prstGeom prst="rect">
              <a:avLst/>
            </a:prstGeom>
          </p:spPr>
        </p:pic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FF45EEB3-FFAB-40E9-A8E9-13EDC37029BB}"/>
              </a:ext>
            </a:extLst>
          </p:cNvPr>
          <p:cNvGrpSpPr/>
          <p:nvPr/>
        </p:nvGrpSpPr>
        <p:grpSpPr>
          <a:xfrm>
            <a:off x="10407846" y="2008474"/>
            <a:ext cx="1235116" cy="948556"/>
            <a:chOff x="10205541" y="1173835"/>
            <a:chExt cx="1235116" cy="948556"/>
          </a:xfrm>
        </p:grpSpPr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DB3FDEFD-9C73-4A92-86B8-B5D34EEF9C9C}"/>
                </a:ext>
              </a:extLst>
            </p:cNvPr>
            <p:cNvSpPr txBox="1"/>
            <p:nvPr/>
          </p:nvSpPr>
          <p:spPr>
            <a:xfrm>
              <a:off x="10205541" y="1173835"/>
              <a:ext cx="1167365" cy="523220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&lt;project&gt;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Test Code</a:t>
              </a:r>
            </a:p>
          </p:txBody>
        </p:sp>
        <p:pic>
          <p:nvPicPr>
            <p:cNvPr id="377" name="Graphic 376" descr="Morse Code outline">
              <a:extLst>
                <a:ext uri="{FF2B5EF4-FFF2-40B4-BE49-F238E27FC236}">
                  <a16:creationId xmlns:a16="http://schemas.microsoft.com/office/drawing/2014/main" id="{F2C61169-2666-436E-B3B5-B4436C6A1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512597" y="1234275"/>
              <a:ext cx="532597" cy="532597"/>
            </a:xfrm>
            <a:prstGeom prst="rect">
              <a:avLst/>
            </a:prstGeom>
          </p:spPr>
        </p:pic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D83D2F02-C57B-44AB-9C03-300089A5B3CC}"/>
                </a:ext>
              </a:extLst>
            </p:cNvPr>
            <p:cNvSpPr txBox="1"/>
            <p:nvPr/>
          </p:nvSpPr>
          <p:spPr>
            <a:xfrm>
              <a:off x="10219112" y="1599171"/>
              <a:ext cx="122154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&lt;project&gt;</a:t>
              </a:r>
            </a:p>
            <a:p>
              <a:pPr algn="ctr"/>
              <a:r>
                <a:rPr lang="en-US" sz="1400" dirty="0"/>
                <a:t>Test Code</a:t>
              </a:r>
            </a:p>
          </p:txBody>
        </p: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991C9868-1367-4392-99B3-4BEAEA09ADA5}"/>
              </a:ext>
            </a:extLst>
          </p:cNvPr>
          <p:cNvGrpSpPr/>
          <p:nvPr/>
        </p:nvGrpSpPr>
        <p:grpSpPr>
          <a:xfrm>
            <a:off x="10283371" y="3707522"/>
            <a:ext cx="1614668" cy="1443866"/>
            <a:chOff x="10587138" y="3508545"/>
            <a:chExt cx="1614668" cy="1443866"/>
          </a:xfrm>
        </p:grpSpPr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965D7B57-1905-4E9B-A081-FE67FBA72315}"/>
                </a:ext>
              </a:extLst>
            </p:cNvPr>
            <p:cNvGrpSpPr/>
            <p:nvPr/>
          </p:nvGrpSpPr>
          <p:grpSpPr>
            <a:xfrm>
              <a:off x="10740151" y="3508545"/>
              <a:ext cx="1249523" cy="1443866"/>
              <a:chOff x="10224353" y="3353450"/>
              <a:chExt cx="1249523" cy="1443866"/>
            </a:xfrm>
          </p:grpSpPr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EEB658E6-0EF2-4ED7-8980-7258BB9AEB40}"/>
                  </a:ext>
                </a:extLst>
              </p:cNvPr>
              <p:cNvGrpSpPr/>
              <p:nvPr/>
            </p:nvGrpSpPr>
            <p:grpSpPr>
              <a:xfrm>
                <a:off x="10224353" y="3544903"/>
                <a:ext cx="1249523" cy="523220"/>
                <a:chOff x="10109642" y="2976610"/>
                <a:chExt cx="1249523" cy="523220"/>
              </a:xfrm>
            </p:grpSpPr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5E5EC6E0-AB21-48B5-A3E6-ADF6A76F4DA2}"/>
                    </a:ext>
                  </a:extLst>
                </p:cNvPr>
                <p:cNvSpPr txBox="1"/>
                <p:nvPr/>
              </p:nvSpPr>
              <p:spPr>
                <a:xfrm>
                  <a:off x="10109642" y="2976610"/>
                  <a:ext cx="1249523" cy="52322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76200" dist="12700" dir="2700000" sy="-23000" kx="-800400" algn="bl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DevOps Document</a:t>
                  </a:r>
                </a:p>
              </p:txBody>
            </p:sp>
            <p:pic>
              <p:nvPicPr>
                <p:cNvPr id="385" name="Graphic 384" descr="Paper outline">
                  <a:extLst>
                    <a:ext uri="{FF2B5EF4-FFF2-40B4-BE49-F238E27FC236}">
                      <a16:creationId xmlns:a16="http://schemas.microsoft.com/office/drawing/2014/main" id="{80ADBF4E-BF75-4227-BEBD-CACBB710BC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26927" y="3052295"/>
                  <a:ext cx="427322" cy="427322"/>
                </a:xfrm>
                <a:prstGeom prst="rect">
                  <a:avLst/>
                </a:prstGeom>
              </p:spPr>
            </p:pic>
          </p:grp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B50C7E1A-489D-4937-A62A-C89C912FDB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46596" y="3353450"/>
                <a:ext cx="1" cy="1443866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6989F8BB-C417-4FEB-99AF-4DDE742694EA}"/>
                </a:ext>
              </a:extLst>
            </p:cNvPr>
            <p:cNvSpPr txBox="1"/>
            <p:nvPr/>
          </p:nvSpPr>
          <p:spPr>
            <a:xfrm>
              <a:off x="10587138" y="4142114"/>
              <a:ext cx="161466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&lt;project&gt;</a:t>
              </a:r>
            </a:p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DevOps Document</a:t>
              </a:r>
            </a:p>
          </p:txBody>
        </p: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11005697-E48A-443D-A69B-8B028D09115B}"/>
              </a:ext>
            </a:extLst>
          </p:cNvPr>
          <p:cNvGrpSpPr/>
          <p:nvPr/>
        </p:nvGrpSpPr>
        <p:grpSpPr>
          <a:xfrm>
            <a:off x="294831" y="1800018"/>
            <a:ext cx="828938" cy="1646256"/>
            <a:chOff x="293961" y="1448189"/>
            <a:chExt cx="828938" cy="1646256"/>
          </a:xfrm>
        </p:grpSpPr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B6D442F1-B487-450F-B797-42B308840BE3}"/>
                </a:ext>
              </a:extLst>
            </p:cNvPr>
            <p:cNvGrpSpPr/>
            <p:nvPr/>
          </p:nvGrpSpPr>
          <p:grpSpPr>
            <a:xfrm rot="5400000">
              <a:off x="-46548" y="2158016"/>
              <a:ext cx="1041997" cy="360980"/>
              <a:chOff x="7972303" y="3561183"/>
              <a:chExt cx="1539115" cy="430887"/>
            </a:xfrm>
          </p:grpSpPr>
          <p:cxnSp>
            <p:nvCxnSpPr>
              <p:cNvPr id="389" name="Straight Arrow Connector 388">
                <a:extLst>
                  <a:ext uri="{FF2B5EF4-FFF2-40B4-BE49-F238E27FC236}">
                    <a16:creationId xmlns:a16="http://schemas.microsoft.com/office/drawing/2014/main" id="{A3ED5DD7-B1CF-4188-A03B-440CF302C01E}"/>
                  </a:ext>
                </a:extLst>
              </p:cNvPr>
              <p:cNvCxnSpPr/>
              <p:nvPr/>
            </p:nvCxnSpPr>
            <p:spPr>
              <a:xfrm>
                <a:off x="7972303" y="3783097"/>
                <a:ext cx="1539115" cy="0"/>
              </a:xfrm>
              <a:prstGeom prst="straightConnector1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D1C2E48D-108D-4636-817B-F1AC679A59A6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391" name="Trapezoid 390">
                  <a:extLst>
                    <a:ext uri="{FF2B5EF4-FFF2-40B4-BE49-F238E27FC236}">
                      <a16:creationId xmlns:a16="http://schemas.microsoft.com/office/drawing/2014/main" id="{C4BCDE16-9270-46A3-80D5-40818DF4E4AF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Trapezoid 391">
                  <a:extLst>
                    <a:ext uri="{FF2B5EF4-FFF2-40B4-BE49-F238E27FC236}">
                      <a16:creationId xmlns:a16="http://schemas.microsoft.com/office/drawing/2014/main" id="{31582B68-4DE6-45FD-AE59-BFF58E25ABBD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Trapezoid 392">
                  <a:extLst>
                    <a:ext uri="{FF2B5EF4-FFF2-40B4-BE49-F238E27FC236}">
                      <a16:creationId xmlns:a16="http://schemas.microsoft.com/office/drawing/2014/main" id="{232D5C99-40B5-4009-9C41-5214B3B56802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Trapezoid 393">
                  <a:extLst>
                    <a:ext uri="{FF2B5EF4-FFF2-40B4-BE49-F238E27FC236}">
                      <a16:creationId xmlns:a16="http://schemas.microsoft.com/office/drawing/2014/main" id="{C806285E-5B9E-4F9A-AED9-4EB2D594F1C1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11A24CE8-D255-4AFE-8599-B05574FFCA2B}"/>
                </a:ext>
              </a:extLst>
            </p:cNvPr>
            <p:cNvSpPr txBox="1"/>
            <p:nvPr/>
          </p:nvSpPr>
          <p:spPr>
            <a:xfrm rot="16200000">
              <a:off x="68939" y="2040484"/>
              <a:ext cx="16462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0070C0"/>
                  </a:solidFill>
                </a:rPr>
                <a:t>Requirements Analysis Work-stream</a:t>
              </a:r>
            </a:p>
          </p:txBody>
        </p:sp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7330D7AD-CD0C-41EF-97C3-D0B0488454FB}"/>
              </a:ext>
            </a:extLst>
          </p:cNvPr>
          <p:cNvGrpSpPr/>
          <p:nvPr/>
        </p:nvGrpSpPr>
        <p:grpSpPr>
          <a:xfrm>
            <a:off x="303520" y="3387707"/>
            <a:ext cx="849084" cy="1411768"/>
            <a:chOff x="302650" y="3035878"/>
            <a:chExt cx="849084" cy="1411768"/>
          </a:xfrm>
        </p:grpSpPr>
        <p:grpSp>
          <p:nvGrpSpPr>
            <p:cNvPr id="396" name="Group 395">
              <a:extLst>
                <a:ext uri="{FF2B5EF4-FFF2-40B4-BE49-F238E27FC236}">
                  <a16:creationId xmlns:a16="http://schemas.microsoft.com/office/drawing/2014/main" id="{F0EB4BF7-CAD5-4707-92B0-D93B52D5550C}"/>
                </a:ext>
              </a:extLst>
            </p:cNvPr>
            <p:cNvGrpSpPr/>
            <p:nvPr/>
          </p:nvGrpSpPr>
          <p:grpSpPr>
            <a:xfrm rot="5400000">
              <a:off x="-37859" y="3434955"/>
              <a:ext cx="1041997" cy="360980"/>
              <a:chOff x="7970092" y="3561183"/>
              <a:chExt cx="1539115" cy="430887"/>
            </a:xfrm>
          </p:grpSpPr>
          <p:cxnSp>
            <p:nvCxnSpPr>
              <p:cNvPr id="398" name="Straight Arrow Connector 397">
                <a:extLst>
                  <a:ext uri="{FF2B5EF4-FFF2-40B4-BE49-F238E27FC236}">
                    <a16:creationId xmlns:a16="http://schemas.microsoft.com/office/drawing/2014/main" id="{07BA2562-B974-447D-B487-44D153552218}"/>
                  </a:ext>
                </a:extLst>
              </p:cNvPr>
              <p:cNvCxnSpPr/>
              <p:nvPr/>
            </p:nvCxnSpPr>
            <p:spPr>
              <a:xfrm>
                <a:off x="7970092" y="3775109"/>
                <a:ext cx="1539115" cy="0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9" name="Group 398">
                <a:extLst>
                  <a:ext uri="{FF2B5EF4-FFF2-40B4-BE49-F238E27FC236}">
                    <a16:creationId xmlns:a16="http://schemas.microsoft.com/office/drawing/2014/main" id="{F42EFC23-941F-4DA3-804B-A00B713DB304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400" name="Trapezoid 399">
                  <a:extLst>
                    <a:ext uri="{FF2B5EF4-FFF2-40B4-BE49-F238E27FC236}">
                      <a16:creationId xmlns:a16="http://schemas.microsoft.com/office/drawing/2014/main" id="{A3874CA1-B973-47DF-9C17-3B355C2AD4D2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1" name="Trapezoid 400">
                  <a:extLst>
                    <a:ext uri="{FF2B5EF4-FFF2-40B4-BE49-F238E27FC236}">
                      <a16:creationId xmlns:a16="http://schemas.microsoft.com/office/drawing/2014/main" id="{95D98620-5EB8-45C7-9844-D62B697F9B5E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Trapezoid 401">
                  <a:extLst>
                    <a:ext uri="{FF2B5EF4-FFF2-40B4-BE49-F238E27FC236}">
                      <a16:creationId xmlns:a16="http://schemas.microsoft.com/office/drawing/2014/main" id="{3420B7CD-148C-4747-B380-BE95238DFF5E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Trapezoid 402">
                  <a:extLst>
                    <a:ext uri="{FF2B5EF4-FFF2-40B4-BE49-F238E27FC236}">
                      <a16:creationId xmlns:a16="http://schemas.microsoft.com/office/drawing/2014/main" id="{E397D8CA-B68B-4437-8D9E-EBBC67231C2B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65F2A89A-4EC5-4D48-B15A-64AD0039D477}"/>
                </a:ext>
              </a:extLst>
            </p:cNvPr>
            <p:cNvSpPr txBox="1"/>
            <p:nvPr/>
          </p:nvSpPr>
          <p:spPr>
            <a:xfrm rot="16200000">
              <a:off x="215018" y="3510929"/>
              <a:ext cx="141176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6">
                      <a:lumMod val="75000"/>
                    </a:schemeClr>
                  </a:solidFill>
                </a:rPr>
                <a:t>Architecture Design Work-stream</a:t>
              </a:r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55F8B541-A1EC-42C5-A615-8C4DF466B588}"/>
              </a:ext>
            </a:extLst>
          </p:cNvPr>
          <p:cNvGrpSpPr/>
          <p:nvPr/>
        </p:nvGrpSpPr>
        <p:grpSpPr>
          <a:xfrm>
            <a:off x="313902" y="4876987"/>
            <a:ext cx="780176" cy="1218711"/>
            <a:chOff x="313032" y="4525158"/>
            <a:chExt cx="780176" cy="1218711"/>
          </a:xfrm>
        </p:grpSpPr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C24989EA-7A91-4AB1-A160-1875F792CED7}"/>
                </a:ext>
              </a:extLst>
            </p:cNvPr>
            <p:cNvGrpSpPr/>
            <p:nvPr/>
          </p:nvGrpSpPr>
          <p:grpSpPr>
            <a:xfrm rot="5400000">
              <a:off x="-27477" y="4916109"/>
              <a:ext cx="1041997" cy="360980"/>
              <a:chOff x="7990405" y="3561183"/>
              <a:chExt cx="1539115" cy="430887"/>
            </a:xfrm>
          </p:grpSpPr>
          <p:cxnSp>
            <p:nvCxnSpPr>
              <p:cNvPr id="407" name="Straight Arrow Connector 406">
                <a:extLst>
                  <a:ext uri="{FF2B5EF4-FFF2-40B4-BE49-F238E27FC236}">
                    <a16:creationId xmlns:a16="http://schemas.microsoft.com/office/drawing/2014/main" id="{3A8A0B75-670E-43F5-A591-8E673E8FAA24}"/>
                  </a:ext>
                </a:extLst>
              </p:cNvPr>
              <p:cNvCxnSpPr/>
              <p:nvPr/>
            </p:nvCxnSpPr>
            <p:spPr>
              <a:xfrm>
                <a:off x="7990405" y="3783605"/>
                <a:ext cx="1539115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8" name="Group 407">
                <a:extLst>
                  <a:ext uri="{FF2B5EF4-FFF2-40B4-BE49-F238E27FC236}">
                    <a16:creationId xmlns:a16="http://schemas.microsoft.com/office/drawing/2014/main" id="{D3FA4ECC-9AB5-4655-8D86-4B18E183B54F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409" name="Trapezoid 408">
                  <a:extLst>
                    <a:ext uri="{FF2B5EF4-FFF2-40B4-BE49-F238E27FC236}">
                      <a16:creationId xmlns:a16="http://schemas.microsoft.com/office/drawing/2014/main" id="{2BB2EC61-9345-42BF-A6E8-5C4FAC122FF8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Trapezoid 409">
                  <a:extLst>
                    <a:ext uri="{FF2B5EF4-FFF2-40B4-BE49-F238E27FC236}">
                      <a16:creationId xmlns:a16="http://schemas.microsoft.com/office/drawing/2014/main" id="{01A4DDE3-C008-414B-846C-E9D092BE2270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Trapezoid 410">
                  <a:extLst>
                    <a:ext uri="{FF2B5EF4-FFF2-40B4-BE49-F238E27FC236}">
                      <a16:creationId xmlns:a16="http://schemas.microsoft.com/office/drawing/2014/main" id="{7E84CEF1-49B0-49FF-AFC7-1990FFABF249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Trapezoid 411">
                  <a:extLst>
                    <a:ext uri="{FF2B5EF4-FFF2-40B4-BE49-F238E27FC236}">
                      <a16:creationId xmlns:a16="http://schemas.microsoft.com/office/drawing/2014/main" id="{E24DA909-9E0F-4671-9064-2D60C3D5B186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E5FA2F7E-31A3-4B50-B74E-9EEF560E02EE}"/>
                </a:ext>
              </a:extLst>
            </p:cNvPr>
            <p:cNvSpPr txBox="1"/>
            <p:nvPr/>
          </p:nvSpPr>
          <p:spPr>
            <a:xfrm rot="16200000">
              <a:off x="253020" y="4903681"/>
              <a:ext cx="121871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7030A0"/>
                  </a:solidFill>
                </a:rPr>
                <a:t>Implementation Work-stream</a:t>
              </a:r>
            </a:p>
          </p:txBody>
        </p: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B813A4AD-E27E-4621-A58E-205C323A3981}"/>
              </a:ext>
            </a:extLst>
          </p:cNvPr>
          <p:cNvGrpSpPr/>
          <p:nvPr/>
        </p:nvGrpSpPr>
        <p:grpSpPr>
          <a:xfrm>
            <a:off x="2855056" y="1788084"/>
            <a:ext cx="5127654" cy="4480002"/>
            <a:chOff x="2855056" y="1788084"/>
            <a:chExt cx="5127654" cy="4480002"/>
          </a:xfrm>
        </p:grpSpPr>
        <p:sp>
          <p:nvSpPr>
            <p:cNvPr id="414" name="Diagonal Stripe 413">
              <a:extLst>
                <a:ext uri="{FF2B5EF4-FFF2-40B4-BE49-F238E27FC236}">
                  <a16:creationId xmlns:a16="http://schemas.microsoft.com/office/drawing/2014/main" id="{8F039860-9CA5-442A-AE3D-D41CEF7FDF3A}"/>
                </a:ext>
              </a:extLst>
            </p:cNvPr>
            <p:cNvSpPr/>
            <p:nvPr/>
          </p:nvSpPr>
          <p:spPr>
            <a:xfrm>
              <a:off x="5423057" y="1788084"/>
              <a:ext cx="2559653" cy="4480002"/>
            </a:xfrm>
            <a:prstGeom prst="diagStrip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400">
                <a:solidFill>
                  <a:schemeClr val="tx1"/>
                </a:solidFill>
              </a:endParaRPr>
            </a:p>
          </p:txBody>
        </p:sp>
        <p:sp>
          <p:nvSpPr>
            <p:cNvPr id="415" name="Diagonal Stripe 414">
              <a:extLst>
                <a:ext uri="{FF2B5EF4-FFF2-40B4-BE49-F238E27FC236}">
                  <a16:creationId xmlns:a16="http://schemas.microsoft.com/office/drawing/2014/main" id="{40BE6D0E-0D26-4E8B-ADB4-8C888CD16ED5}"/>
                </a:ext>
              </a:extLst>
            </p:cNvPr>
            <p:cNvSpPr/>
            <p:nvPr/>
          </p:nvSpPr>
          <p:spPr>
            <a:xfrm>
              <a:off x="2855056" y="1788084"/>
              <a:ext cx="2559653" cy="4480002"/>
            </a:xfrm>
            <a:prstGeom prst="diagStrip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400">
                <a:solidFill>
                  <a:schemeClr val="tx1"/>
                </a:solidFill>
              </a:endParaRPr>
            </a:p>
          </p:txBody>
        </p:sp>
      </p:grpSp>
      <p:sp>
        <p:nvSpPr>
          <p:cNvPr id="416" name="TextBox 415">
            <a:extLst>
              <a:ext uri="{FF2B5EF4-FFF2-40B4-BE49-F238E27FC236}">
                <a16:creationId xmlns:a16="http://schemas.microsoft.com/office/drawing/2014/main" id="{39C092AE-8A72-4FAC-A8F2-1F7084A6DFB3}"/>
              </a:ext>
            </a:extLst>
          </p:cNvPr>
          <p:cNvSpPr txBox="1"/>
          <p:nvPr/>
        </p:nvSpPr>
        <p:spPr>
          <a:xfrm>
            <a:off x="7627675" y="6052420"/>
            <a:ext cx="765209" cy="369332"/>
          </a:xfrm>
          <a:prstGeom prst="rect">
            <a:avLst/>
          </a:prstGeom>
          <a:noFill/>
          <a:scene3d>
            <a:camera prst="perspectiveHeroicExtremeRightFacing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Cycles</a:t>
            </a:r>
          </a:p>
        </p:txBody>
      </p: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E81435D3-2B50-42F1-B49E-F13177961E4C}"/>
              </a:ext>
            </a:extLst>
          </p:cNvPr>
          <p:cNvGrpSpPr/>
          <p:nvPr/>
        </p:nvGrpSpPr>
        <p:grpSpPr>
          <a:xfrm>
            <a:off x="3762442" y="5129183"/>
            <a:ext cx="3459892" cy="680306"/>
            <a:chOff x="3746535" y="5484750"/>
            <a:chExt cx="3459892" cy="680306"/>
          </a:xfrm>
        </p:grpSpPr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01C05191-0068-4EB1-A22F-0C955E7829E3}"/>
                </a:ext>
              </a:extLst>
            </p:cNvPr>
            <p:cNvSpPr txBox="1"/>
            <p:nvPr/>
          </p:nvSpPr>
          <p:spPr>
            <a:xfrm>
              <a:off x="3746535" y="5888057"/>
              <a:ext cx="34598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Unit Test Work-stream</a:t>
              </a:r>
            </a:p>
          </p:txBody>
        </p:sp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3D7F56BC-8217-48BB-84B0-63AB76992474}"/>
                </a:ext>
              </a:extLst>
            </p:cNvPr>
            <p:cNvGrpSpPr/>
            <p:nvPr/>
          </p:nvGrpSpPr>
          <p:grpSpPr>
            <a:xfrm>
              <a:off x="4694488" y="5484750"/>
              <a:ext cx="1539115" cy="430887"/>
              <a:chOff x="7984916" y="3561183"/>
              <a:chExt cx="1539115" cy="430887"/>
            </a:xfrm>
          </p:grpSpPr>
          <p:cxnSp>
            <p:nvCxnSpPr>
              <p:cNvPr id="420" name="Straight Arrow Connector 419">
                <a:extLst>
                  <a:ext uri="{FF2B5EF4-FFF2-40B4-BE49-F238E27FC236}">
                    <a16:creationId xmlns:a16="http://schemas.microsoft.com/office/drawing/2014/main" id="{43638F7A-96FB-454D-B6E9-654C5D6A0D34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1" name="Group 420">
                <a:extLst>
                  <a:ext uri="{FF2B5EF4-FFF2-40B4-BE49-F238E27FC236}">
                    <a16:creationId xmlns:a16="http://schemas.microsoft.com/office/drawing/2014/main" id="{A6EF246D-C368-4CD4-AEC3-C1A4D175AA5B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422" name="Trapezoid 421">
                  <a:extLst>
                    <a:ext uri="{FF2B5EF4-FFF2-40B4-BE49-F238E27FC236}">
                      <a16:creationId xmlns:a16="http://schemas.microsoft.com/office/drawing/2014/main" id="{A605A308-AA52-4AC0-B45D-5586BA20FC10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Trapezoid 422">
                  <a:extLst>
                    <a:ext uri="{FF2B5EF4-FFF2-40B4-BE49-F238E27FC236}">
                      <a16:creationId xmlns:a16="http://schemas.microsoft.com/office/drawing/2014/main" id="{2FF238C3-FAF0-41CD-A229-FDB596DCCC11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Trapezoid 423">
                  <a:extLst>
                    <a:ext uri="{FF2B5EF4-FFF2-40B4-BE49-F238E27FC236}">
                      <a16:creationId xmlns:a16="http://schemas.microsoft.com/office/drawing/2014/main" id="{7964FD63-212F-4A3D-91DF-2CF807F24C29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Trapezoid 424">
                  <a:extLst>
                    <a:ext uri="{FF2B5EF4-FFF2-40B4-BE49-F238E27FC236}">
                      <a16:creationId xmlns:a16="http://schemas.microsoft.com/office/drawing/2014/main" id="{56DCB626-B5FD-4637-85F5-EE75A40B8CBD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99E9B4D9-02B3-4155-9A9B-61AA201693AD}"/>
              </a:ext>
            </a:extLst>
          </p:cNvPr>
          <p:cNvGrpSpPr/>
          <p:nvPr/>
        </p:nvGrpSpPr>
        <p:grpSpPr>
          <a:xfrm>
            <a:off x="9446340" y="2469301"/>
            <a:ext cx="984694" cy="736840"/>
            <a:chOff x="7984916" y="3561183"/>
            <a:chExt cx="1556784" cy="966485"/>
          </a:xfrm>
        </p:grpSpPr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5B838530-200E-493F-949F-65AB80AA7C69}"/>
                </a:ext>
              </a:extLst>
            </p:cNvPr>
            <p:cNvSpPr txBox="1"/>
            <p:nvPr/>
          </p:nvSpPr>
          <p:spPr>
            <a:xfrm>
              <a:off x="8002585" y="3962490"/>
              <a:ext cx="1539115" cy="565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Test Code Work-stream</a:t>
              </a:r>
            </a:p>
          </p:txBody>
        </p: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57606BE4-6783-40B9-822D-FA892C3CFF58}"/>
                </a:ext>
              </a:extLst>
            </p:cNvPr>
            <p:cNvGrpSpPr/>
            <p:nvPr/>
          </p:nvGrpSpPr>
          <p:grpSpPr>
            <a:xfrm>
              <a:off x="7984916" y="3561183"/>
              <a:ext cx="1539115" cy="430887"/>
              <a:chOff x="7984916" y="3561183"/>
              <a:chExt cx="1539115" cy="430887"/>
            </a:xfrm>
          </p:grpSpPr>
          <p:cxnSp>
            <p:nvCxnSpPr>
              <p:cNvPr id="429" name="Straight Arrow Connector 428">
                <a:extLst>
                  <a:ext uri="{FF2B5EF4-FFF2-40B4-BE49-F238E27FC236}">
                    <a16:creationId xmlns:a16="http://schemas.microsoft.com/office/drawing/2014/main" id="{9C95ECB7-2262-4179-AF58-0DAC868578CB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0" name="Group 429">
                <a:extLst>
                  <a:ext uri="{FF2B5EF4-FFF2-40B4-BE49-F238E27FC236}">
                    <a16:creationId xmlns:a16="http://schemas.microsoft.com/office/drawing/2014/main" id="{7F296AF3-8CEB-4952-A474-3CC06F75781B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431" name="Trapezoid 430">
                  <a:extLst>
                    <a:ext uri="{FF2B5EF4-FFF2-40B4-BE49-F238E27FC236}">
                      <a16:creationId xmlns:a16="http://schemas.microsoft.com/office/drawing/2014/main" id="{78FA36CC-8A2C-4914-BD23-DD2A7B5196F0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Trapezoid 431">
                  <a:extLst>
                    <a:ext uri="{FF2B5EF4-FFF2-40B4-BE49-F238E27FC236}">
                      <a16:creationId xmlns:a16="http://schemas.microsoft.com/office/drawing/2014/main" id="{9DCF231E-0F74-40DE-AAE5-F943273BCC51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Trapezoid 432">
                  <a:extLst>
                    <a:ext uri="{FF2B5EF4-FFF2-40B4-BE49-F238E27FC236}">
                      <a16:creationId xmlns:a16="http://schemas.microsoft.com/office/drawing/2014/main" id="{47363081-AEE8-4E49-A8EF-5AABD2D25D6F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Trapezoid 433">
                  <a:extLst>
                    <a:ext uri="{FF2B5EF4-FFF2-40B4-BE49-F238E27FC236}">
                      <a16:creationId xmlns:a16="http://schemas.microsoft.com/office/drawing/2014/main" id="{73F966EE-1D8B-4CD5-801B-EB789F526A74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35" name="Rectangle: Rounded Corners 434">
            <a:extLst>
              <a:ext uri="{FF2B5EF4-FFF2-40B4-BE49-F238E27FC236}">
                <a16:creationId xmlns:a16="http://schemas.microsoft.com/office/drawing/2014/main" id="{061F8FA2-402F-4D4A-AA9A-0A3B11F82931}"/>
              </a:ext>
            </a:extLst>
          </p:cNvPr>
          <p:cNvSpPr/>
          <p:nvPr/>
        </p:nvSpPr>
        <p:spPr>
          <a:xfrm>
            <a:off x="181303" y="1634835"/>
            <a:ext cx="11855669" cy="500531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9AF5FB95-B96D-49FD-8E95-BCE1F4AF73F0}"/>
              </a:ext>
            </a:extLst>
          </p:cNvPr>
          <p:cNvSpPr txBox="1"/>
          <p:nvPr/>
        </p:nvSpPr>
        <p:spPr>
          <a:xfrm>
            <a:off x="10418355" y="5318184"/>
            <a:ext cx="1167365" cy="523220"/>
          </a:xfrm>
          <a:prstGeom prst="rect">
            <a:avLst/>
          </a:prstGeom>
          <a:solidFill>
            <a:schemeClr val="bg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&lt;project&gt;</a:t>
            </a:r>
          </a:p>
          <a:p>
            <a:r>
              <a:rPr lang="en-US" dirty="0">
                <a:solidFill>
                  <a:schemeClr val="bg1"/>
                </a:solidFill>
              </a:rPr>
              <a:t>Test Code</a:t>
            </a:r>
          </a:p>
        </p:txBody>
      </p: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F4BF5C9B-5D5E-4067-8CC8-8EC846E1E6E1}"/>
              </a:ext>
            </a:extLst>
          </p:cNvPr>
          <p:cNvGrpSpPr/>
          <p:nvPr/>
        </p:nvGrpSpPr>
        <p:grpSpPr>
          <a:xfrm>
            <a:off x="9423482" y="5715667"/>
            <a:ext cx="984694" cy="736840"/>
            <a:chOff x="7984916" y="3561183"/>
            <a:chExt cx="1556784" cy="966485"/>
          </a:xfrm>
        </p:grpSpPr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178BFA5A-B09A-4375-9F19-3EA5E16070E4}"/>
                </a:ext>
              </a:extLst>
            </p:cNvPr>
            <p:cNvSpPr txBox="1"/>
            <p:nvPr/>
          </p:nvSpPr>
          <p:spPr>
            <a:xfrm>
              <a:off x="8002585" y="3962490"/>
              <a:ext cx="1539115" cy="565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accent4">
                      <a:lumMod val="75000"/>
                    </a:schemeClr>
                  </a:solidFill>
                </a:rPr>
                <a:t>Delivery Work-stream</a:t>
              </a:r>
            </a:p>
          </p:txBody>
        </p:sp>
        <p:grpSp>
          <p:nvGrpSpPr>
            <p:cNvPr id="439" name="Group 438">
              <a:extLst>
                <a:ext uri="{FF2B5EF4-FFF2-40B4-BE49-F238E27FC236}">
                  <a16:creationId xmlns:a16="http://schemas.microsoft.com/office/drawing/2014/main" id="{85BD0A1E-0509-4516-813C-9903A3EAA07C}"/>
                </a:ext>
              </a:extLst>
            </p:cNvPr>
            <p:cNvGrpSpPr/>
            <p:nvPr/>
          </p:nvGrpSpPr>
          <p:grpSpPr>
            <a:xfrm>
              <a:off x="7984916" y="3561183"/>
              <a:ext cx="1539115" cy="430887"/>
              <a:chOff x="7984916" y="3561183"/>
              <a:chExt cx="1539115" cy="430887"/>
            </a:xfrm>
          </p:grpSpPr>
          <p:cxnSp>
            <p:nvCxnSpPr>
              <p:cNvPr id="440" name="Straight Arrow Connector 439">
                <a:extLst>
                  <a:ext uri="{FF2B5EF4-FFF2-40B4-BE49-F238E27FC236}">
                    <a16:creationId xmlns:a16="http://schemas.microsoft.com/office/drawing/2014/main" id="{4D436A96-519D-4988-9E68-2930BE982AB1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1" name="Group 440">
                <a:extLst>
                  <a:ext uri="{FF2B5EF4-FFF2-40B4-BE49-F238E27FC236}">
                    <a16:creationId xmlns:a16="http://schemas.microsoft.com/office/drawing/2014/main" id="{A0D8D491-8AAA-4E7E-8F5F-B6417F36709D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442" name="Trapezoid 441">
                  <a:extLst>
                    <a:ext uri="{FF2B5EF4-FFF2-40B4-BE49-F238E27FC236}">
                      <a16:creationId xmlns:a16="http://schemas.microsoft.com/office/drawing/2014/main" id="{5BAC58D4-151A-43F3-BC5C-1E160F88D829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Trapezoid 442">
                  <a:extLst>
                    <a:ext uri="{FF2B5EF4-FFF2-40B4-BE49-F238E27FC236}">
                      <a16:creationId xmlns:a16="http://schemas.microsoft.com/office/drawing/2014/main" id="{06994C9F-8361-4187-800D-88F016741698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4" name="Trapezoid 443">
                  <a:extLst>
                    <a:ext uri="{FF2B5EF4-FFF2-40B4-BE49-F238E27FC236}">
                      <a16:creationId xmlns:a16="http://schemas.microsoft.com/office/drawing/2014/main" id="{C4EDBFE7-637C-4A15-B3E8-A644F68EEAA9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Trapezoid 444">
                  <a:extLst>
                    <a:ext uri="{FF2B5EF4-FFF2-40B4-BE49-F238E27FC236}">
                      <a16:creationId xmlns:a16="http://schemas.microsoft.com/office/drawing/2014/main" id="{76EDED5C-93AB-4529-BD85-1DB6D5F0D434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4F0A562D-EBBB-4938-A53D-B52B4494F3ED}"/>
              </a:ext>
            </a:extLst>
          </p:cNvPr>
          <p:cNvGrpSpPr/>
          <p:nvPr/>
        </p:nvGrpSpPr>
        <p:grpSpPr>
          <a:xfrm>
            <a:off x="10316738" y="5281191"/>
            <a:ext cx="1567977" cy="985549"/>
            <a:chOff x="10316738" y="5281191"/>
            <a:chExt cx="1567977" cy="985549"/>
          </a:xfrm>
        </p:grpSpPr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EC2C5C99-9FD9-48A5-AA9C-BFC4EAA52288}"/>
                </a:ext>
              </a:extLst>
            </p:cNvPr>
            <p:cNvSpPr txBox="1"/>
            <p:nvPr/>
          </p:nvSpPr>
          <p:spPr>
            <a:xfrm>
              <a:off x="10316738" y="5743520"/>
              <a:ext cx="156797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</a:rPr>
                <a:t>&lt;project&gt;</a:t>
              </a:r>
            </a:p>
            <a:p>
              <a:pPr algn="ctr"/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</a:rPr>
                <a:t>Product Release</a:t>
              </a:r>
            </a:p>
          </p:txBody>
        </p:sp>
        <p:pic>
          <p:nvPicPr>
            <p:cNvPr id="448" name="Graphic 447" descr="Continuous Improvement with solid fill">
              <a:extLst>
                <a:ext uri="{FF2B5EF4-FFF2-40B4-BE49-F238E27FC236}">
                  <a16:creationId xmlns:a16="http://schemas.microsoft.com/office/drawing/2014/main" id="{238E4261-08FF-4079-813B-496EBE96E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0743303" y="5281191"/>
              <a:ext cx="649092" cy="649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6772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660</Words>
  <Application>Microsoft Office PowerPoint</Application>
  <PresentationFormat>Widescreen</PresentationFormat>
  <Paragraphs>156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EDUp FORDCS V1.0  Project Plan</vt:lpstr>
      <vt:lpstr>SwPD Method Epics - Setting Copy </vt:lpstr>
      <vt:lpstr>Context</vt:lpstr>
      <vt:lpstr>Statement of Work / Purpose</vt:lpstr>
      <vt:lpstr>Customer Requirements</vt:lpstr>
      <vt:lpstr>Project Technical Scope</vt:lpstr>
      <vt:lpstr>Project Release Plan</vt:lpstr>
      <vt:lpstr>PowerPoint Presentation</vt:lpstr>
      <vt:lpstr>FORDCS-V1.0 Project Artifacts</vt:lpstr>
      <vt:lpstr>Additional Considerations</vt:lpstr>
      <vt:lpstr>Project References</vt:lpstr>
      <vt:lpstr>&lt;Annex - &gt; &lt;topic name&gt;&gt;</vt:lpstr>
      <vt:lpstr>Project Glossary</vt:lpstr>
      <vt:lpstr>PowerPoint Presentation</vt:lpstr>
      <vt:lpstr>Backyard</vt:lpstr>
      <vt:lpstr>EDUp Project Story Stream Checklist</vt:lpstr>
      <vt:lpstr>EDUp Project Story Stream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Ömer</dc:creator>
  <cp:lastModifiedBy>Ömer Karacan</cp:lastModifiedBy>
  <cp:revision>67</cp:revision>
  <dcterms:created xsi:type="dcterms:W3CDTF">2022-03-14T15:31:02Z</dcterms:created>
  <dcterms:modified xsi:type="dcterms:W3CDTF">2022-04-18T13:57:29Z</dcterms:modified>
</cp:coreProperties>
</file>