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300" r:id="rId3"/>
    <p:sldId id="292" r:id="rId4"/>
    <p:sldId id="263" r:id="rId5"/>
    <p:sldId id="283" r:id="rId6"/>
    <p:sldId id="282" r:id="rId7"/>
    <p:sldId id="285" r:id="rId8"/>
    <p:sldId id="286" r:id="rId9"/>
    <p:sldId id="288" r:id="rId10"/>
    <p:sldId id="289" r:id="rId11"/>
    <p:sldId id="284" r:id="rId12"/>
    <p:sldId id="290" r:id="rId13"/>
    <p:sldId id="291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45" autoAdjust="0"/>
  </p:normalViewPr>
  <p:slideViewPr>
    <p:cSldViewPr snapToGrid="0">
      <p:cViewPr varScale="1">
        <p:scale>
          <a:sx n="60" d="100"/>
          <a:sy n="60" d="100"/>
        </p:scale>
        <p:origin x="7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Software Development &amp;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“Failure Detection”: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TROUBLE” and starts the system failure handling routine!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TROUBLE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Failure Handling V1.0 </a:t>
            </a:r>
          </a:p>
        </p:txBody>
      </p: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SREQ_1: All Use Cases should be described, UML modelled, implemented and tested. </a:t>
            </a:r>
          </a:p>
          <a:p>
            <a:r>
              <a:rPr lang="en-US" dirty="0"/>
              <a:t>SREQ_ 2: The Actors should be authorized to involve in specific system interactions!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Role-based service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service interfaces should be implemented as given (Swagger design)!</a:t>
            </a:r>
          </a:p>
          <a:p>
            <a:r>
              <a:rPr lang="en-US" dirty="0">
                <a:sym typeface="Wingdings" panose="05000000000000000000" pitchFamily="2" charset="2"/>
              </a:rPr>
              <a:t>SREQ_4: The system should catch any failure at any time and handle it! 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Boundary, Interfaces, and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23BA8-76E4-4BE9-93A8-7D80E832689C}"/>
              </a:ext>
            </a:extLst>
          </p:cNvPr>
          <p:cNvGrpSpPr/>
          <p:nvPr/>
        </p:nvGrpSpPr>
        <p:grpSpPr>
          <a:xfrm>
            <a:off x="6075275" y="1812701"/>
            <a:ext cx="4031835" cy="4145181"/>
            <a:chOff x="4487107" y="1652280"/>
            <a:chExt cx="4031835" cy="4145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D86175-4D85-441E-9E4F-3F8E745B6406}"/>
                </a:ext>
              </a:extLst>
            </p:cNvPr>
            <p:cNvGrpSpPr/>
            <p:nvPr/>
          </p:nvGrpSpPr>
          <p:grpSpPr>
            <a:xfrm>
              <a:off x="4487107" y="1652280"/>
              <a:ext cx="2489976" cy="2489976"/>
              <a:chOff x="4487107" y="1652280"/>
              <a:chExt cx="2489976" cy="2489976"/>
            </a:xfrm>
          </p:grpSpPr>
          <p:pic>
            <p:nvPicPr>
              <p:cNvPr id="5" name="Graphic 4" descr="Fuel outline">
                <a:extLst>
                  <a:ext uri="{FF2B5EF4-FFF2-40B4-BE49-F238E27FC236}">
                    <a16:creationId xmlns:a16="http://schemas.microsoft.com/office/drawing/2014/main" id="{BA8956EC-131A-423E-9593-B9421E78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7107" y="1652280"/>
                <a:ext cx="2489976" cy="24899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74C44A-93C4-462E-9FBC-021FC67AAB31}"/>
                  </a:ext>
                </a:extLst>
              </p:cNvPr>
              <p:cNvSpPr/>
              <p:nvPr/>
            </p:nvSpPr>
            <p:spPr>
              <a:xfrm>
                <a:off x="6063535" y="2108711"/>
                <a:ext cx="433137" cy="1848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Electric car outline">
              <a:extLst>
                <a:ext uri="{FF2B5EF4-FFF2-40B4-BE49-F238E27FC236}">
                  <a16:creationId xmlns:a16="http://schemas.microsoft.com/office/drawing/2014/main" id="{4E4BD8FE-9D0B-4B9B-95FC-F46E7220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3342" y="2901861"/>
              <a:ext cx="2895600" cy="2895600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F261C8-3DFE-4E7C-B376-9FF5DBA8D215}"/>
              </a:ext>
            </a:extLst>
          </p:cNvPr>
          <p:cNvSpPr/>
          <p:nvPr/>
        </p:nvSpPr>
        <p:spPr>
          <a:xfrm>
            <a:off x="6529264" y="2213675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5A85F-0794-47BE-8585-C35C6554C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76" y="1616155"/>
            <a:ext cx="2542944" cy="787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C111F-ADD5-4897-9607-207E58789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76" y="2506995"/>
            <a:ext cx="2529197" cy="78771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A85CFB-19A2-4F65-8A83-65662EECF97F}"/>
              </a:ext>
            </a:extLst>
          </p:cNvPr>
          <p:cNvSpPr/>
          <p:nvPr/>
        </p:nvSpPr>
        <p:spPr>
          <a:xfrm>
            <a:off x="6511411" y="2753811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3BFDA4-7898-47DA-93BB-CE4AEAF1A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0597" y="3410548"/>
            <a:ext cx="2465036" cy="49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AB4261-5526-4749-95F1-58AE7200B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0596" y="4091179"/>
            <a:ext cx="2513947" cy="518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78849-11C7-4053-AF9F-8663DA396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532" y="4613050"/>
            <a:ext cx="2523729" cy="5282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C598D0-80B8-4A5D-B233-D61FA4B32CBF}"/>
              </a:ext>
            </a:extLst>
          </p:cNvPr>
          <p:cNvSpPr txBox="1"/>
          <p:nvPr/>
        </p:nvSpPr>
        <p:spPr>
          <a:xfrm>
            <a:off x="476651" y="4399611"/>
            <a:ext cx="1820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Charging Station System Operator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8E9412-5DB7-4119-AE51-88B15B7B2D71}"/>
              </a:ext>
            </a:extLst>
          </p:cNvPr>
          <p:cNvSpPr/>
          <p:nvPr/>
        </p:nvSpPr>
        <p:spPr>
          <a:xfrm>
            <a:off x="6543496" y="3473699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979A0C-218C-4D66-94E8-2F828828FDFF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295633" y="3595712"/>
            <a:ext cx="1247863" cy="64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064BB-0DE9-48A4-A28F-7682C4FA7930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5344543" y="3595712"/>
            <a:ext cx="1198953" cy="754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4A6E60-6B64-4802-861A-673A71BD3395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407261" y="3595712"/>
            <a:ext cx="1136235" cy="128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09753539-6FC0-4721-A4FA-73014FD5C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479154"/>
            <a:ext cx="914400" cy="9144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3C837C9-A07F-4409-8D3F-1A48F192EF62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1752600" y="3659987"/>
            <a:ext cx="1077997" cy="276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955C23-57AC-4347-B3BB-2BC6492B3E24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1752600" y="3936354"/>
            <a:ext cx="1077996" cy="414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9941B3-6349-4A05-89DA-1A9673E1ADA0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1752600" y="3936354"/>
            <a:ext cx="1130932" cy="94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6BFF9AD-3E59-4B34-8F3C-634C5E672805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5075520" y="2010012"/>
            <a:ext cx="1453744" cy="32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64629F-3C1E-486A-9878-EB00D2C71EB4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5061773" y="2875824"/>
            <a:ext cx="1449638" cy="25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1A7A43F-4CC8-4A44-8BCB-80923C4E6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6169" y="2025869"/>
            <a:ext cx="2931019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3AD6E2B-CFF6-432F-86FB-5938E221448A}"/>
              </a:ext>
            </a:extLst>
          </p:cNvPr>
          <p:cNvSpPr/>
          <p:nvPr/>
        </p:nvSpPr>
        <p:spPr>
          <a:xfrm>
            <a:off x="7574100" y="2354524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0D77D4-2FD6-4C3D-A11B-BE63B2068897}"/>
              </a:ext>
            </a:extLst>
          </p:cNvPr>
          <p:cNvCxnSpPr>
            <a:cxnSpLocks/>
            <a:stCxn id="50" idx="1"/>
            <a:endCxn id="51" idx="6"/>
          </p:cNvCxnSpPr>
          <p:nvPr/>
        </p:nvCxnSpPr>
        <p:spPr>
          <a:xfrm rot="10800000">
            <a:off x="7814733" y="2476537"/>
            <a:ext cx="861437" cy="6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Man outline">
            <a:extLst>
              <a:ext uri="{FF2B5EF4-FFF2-40B4-BE49-F238E27FC236}">
                <a16:creationId xmlns:a16="http://schemas.microsoft.com/office/drawing/2014/main" id="{941D3E63-D955-4491-BB0C-FDCFD851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1911" y="3835833"/>
            <a:ext cx="1361889" cy="136188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10E9BA-3266-4090-9A16-02F9EBC35586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16200000" flipV="1">
            <a:off x="9959486" y="3122462"/>
            <a:ext cx="895564" cy="531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Man outline">
            <a:extLst>
              <a:ext uri="{FF2B5EF4-FFF2-40B4-BE49-F238E27FC236}">
                <a16:creationId xmlns:a16="http://schemas.microsoft.com/office/drawing/2014/main" id="{76718685-1F91-4A14-958F-68B710FB3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988" y="1916760"/>
            <a:ext cx="914400" cy="91440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299C036-E391-4C0B-B8AA-3635D18C6833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 flipV="1">
            <a:off x="1685388" y="2010012"/>
            <a:ext cx="847188" cy="36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B550E1E-F6AA-4F36-BCE5-3D07E174347A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1685388" y="2373960"/>
            <a:ext cx="847188" cy="526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6E4AA8-E3A5-401B-90FF-E97148CBE117}"/>
              </a:ext>
            </a:extLst>
          </p:cNvPr>
          <p:cNvSpPr txBox="1"/>
          <p:nvPr/>
        </p:nvSpPr>
        <p:spPr>
          <a:xfrm>
            <a:off x="539321" y="2725769"/>
            <a:ext cx="164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Stakeholder</a:t>
            </a:r>
          </a:p>
        </p:txBody>
      </p:sp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337-CEC6-4054-8018-0DCC53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474-022F-443F-BC38-E0F53436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System/Software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B6B1-58BE-4661-A442-05296D9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5C3-0EFD-4842-AA4A-17999C76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Implement &amp; Verify</a:t>
            </a:r>
          </a:p>
        </p:txBody>
      </p:sp>
    </p:spTree>
    <p:extLst>
      <p:ext uri="{BB962C8B-B14F-4D97-AF65-F5344CB8AC3E}">
        <p14:creationId xmlns:p14="http://schemas.microsoft.com/office/powerpoint/2010/main" val="243359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D83-D066-43C4-8A5A-9ED80597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FBE-D45A-4497-A334-186271F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Integrate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7560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- Setting Copy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5C8B-3EEC-4C2E-8981-403AA1C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787051"/>
            <a:ext cx="9925202" cy="470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8595359" y="3016251"/>
            <a:ext cx="3487149" cy="2257085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1889760" y="3016251"/>
            <a:ext cx="3294799" cy="368934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421A1F-C48C-4FF6-98BE-C7589D545DE4}"/>
              </a:ext>
            </a:extLst>
          </p:cNvPr>
          <p:cNvGrpSpPr/>
          <p:nvPr/>
        </p:nvGrpSpPr>
        <p:grpSpPr>
          <a:xfrm>
            <a:off x="114777" y="1733376"/>
            <a:ext cx="12077223" cy="5124624"/>
            <a:chOff x="114777" y="1254800"/>
            <a:chExt cx="12077223" cy="5124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7A8197-0AF4-4EFF-A2F7-0F02DB0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77" y="1254800"/>
              <a:ext cx="12077223" cy="4755292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6E5C3-305A-487B-BE2A-C1164BB05C23}"/>
              </a:ext>
            </a:extLst>
          </p:cNvPr>
          <p:cNvSpPr/>
          <p:nvPr/>
        </p:nvSpPr>
        <p:spPr>
          <a:xfrm>
            <a:off x="4526843" y="3206044"/>
            <a:ext cx="4752623" cy="34205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AB09B-4758-4A7F-B31B-F62DD7E8F6EA}"/>
              </a:ext>
            </a:extLst>
          </p:cNvPr>
          <p:cNvSpPr txBox="1"/>
          <p:nvPr/>
        </p:nvSpPr>
        <p:spPr>
          <a:xfrm>
            <a:off x="5621866" y="2789956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Charge the Car [REF_SHC]</a:t>
            </a:r>
          </a:p>
        </p:txBody>
      </p: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Actors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is to be described per scenario from the viewpoint of System Architect!</a:t>
            </a:r>
          </a:p>
        </p:txBody>
      </p: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receive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Scenario is to be described per scenario from the viewpoint of System Architect </a:t>
            </a:r>
          </a:p>
        </p:txBody>
      </p: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 / sub-Use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r>
              <a:rPr lang="en-US" dirty="0"/>
              <a:t>Following sub-Use Cases are </a:t>
            </a:r>
            <a:r>
              <a:rPr lang="en-US" i="1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“Operational Readiness”:</a:t>
            </a:r>
          </a:p>
          <a:p>
            <a:pPr lvl="2"/>
            <a:r>
              <a:rPr lang="en-US" dirty="0"/>
              <a:t>CS is installed, passed the “operational readiness test”, and the state is set to “INITIAL_STATE” via the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INITIAL_STATE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“Close the Power Circuit”: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SmartMeter</a:t>
            </a:r>
            <a:r>
              <a:rPr lang="en-US" dirty="0"/>
              <a:t>, the CS is connected to grid power, and the state is set to “UX_POWER_PRESENT” by the “</a:t>
            </a:r>
            <a:r>
              <a:rPr lang="en-US" b="1" dirty="0"/>
              <a:t>Charging Station System Operator</a:t>
            </a:r>
            <a:r>
              <a:rPr lang="en-US" dirty="0"/>
              <a:t>”!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UX_POWER_PRESENT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“Connecting to Powerline”:</a:t>
            </a:r>
          </a:p>
          <a:p>
            <a:pPr lvl="2"/>
            <a:r>
              <a:rPr lang="en-US" dirty="0"/>
              <a:t>CS is connected to the powerline, and the state is set to “POWER_OFF” via the 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POWER_OFF</a:t>
            </a: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39C5E-A834-4718-A7E7-DB743FE810AE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9DD7F-A9E8-4EC5-A225-E60C9588AF04}"/>
              </a:ext>
            </a:extLst>
          </p:cNvPr>
          <p:cNvSpPr/>
          <p:nvPr/>
        </p:nvSpPr>
        <p:spPr>
          <a:xfrm>
            <a:off x="5734927" y="2129512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D86D1-69FD-4736-922D-58FC70DA509E}"/>
              </a:ext>
            </a:extLst>
          </p:cNvPr>
          <p:cNvSpPr/>
          <p:nvPr/>
        </p:nvSpPr>
        <p:spPr>
          <a:xfrm>
            <a:off x="5734927" y="4699973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6EFD2A-5C9C-4F52-B13F-A271443A7B01}"/>
              </a:ext>
            </a:extLst>
          </p:cNvPr>
          <p:cNvGrpSpPr/>
          <p:nvPr/>
        </p:nvGrpSpPr>
        <p:grpSpPr>
          <a:xfrm>
            <a:off x="88121" y="5317282"/>
            <a:ext cx="6310488" cy="1410157"/>
            <a:chOff x="7275689" y="0"/>
            <a:chExt cx="6310488" cy="14101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394CA4-D6A2-40D5-98E9-4AB6FB775372}"/>
                </a:ext>
              </a:extLst>
            </p:cNvPr>
            <p:cNvSpPr/>
            <p:nvPr/>
          </p:nvSpPr>
          <p:spPr>
            <a:xfrm>
              <a:off x="7629317" y="0"/>
              <a:ext cx="3079539" cy="756493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3CA8B-3F0C-4CC1-AF72-B5452D11178C}"/>
                </a:ext>
              </a:extLst>
            </p:cNvPr>
            <p:cNvSpPr txBox="1"/>
            <p:nvPr/>
          </p:nvSpPr>
          <p:spPr>
            <a:xfrm>
              <a:off x="7275689" y="209828"/>
              <a:ext cx="631048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“Set to Car Charge ready”:</a:t>
              </a:r>
            </a:p>
            <a:p>
              <a:pPr lvl="2"/>
              <a:r>
                <a:rPr lang="en-US" dirty="0"/>
                <a:t>The “</a:t>
              </a:r>
              <a:r>
                <a:rPr lang="en-US" b="1" dirty="0" err="1"/>
                <a:t>SystemControllerUnit</a:t>
              </a:r>
              <a:r>
                <a:rPr lang="en-US" dirty="0"/>
                <a:t>” sets the state to “UX_ READY_TO_CHARGE”</a:t>
              </a:r>
              <a:br>
                <a:rPr lang="en-US" dirty="0"/>
              </a:br>
              <a:r>
                <a:rPr lang="en-US" dirty="0">
                  <a:sym typeface="Wingdings" panose="05000000000000000000" pitchFamily="2" charset="2"/>
                </a:rPr>
                <a:t>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CS State :  UX_ READY_TO_CHARGE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1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Charge the Car [REF_SHC]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“Start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starts the charging!.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VEHICLE_CHARGING!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“Stop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or the “</a:t>
            </a:r>
            <a:r>
              <a:rPr lang="en-US" b="1" dirty="0" err="1"/>
              <a:t>SystemControllerUnit</a:t>
            </a:r>
            <a:r>
              <a:rPr lang="en-US" dirty="0"/>
              <a:t>” stops the charging!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 the Plug to Vehicle”:</a:t>
            </a:r>
          </a:p>
          <a:p>
            <a:pPr lvl="2"/>
            <a:r>
              <a:rPr lang="en-US" dirty="0"/>
              <a:t>The “Home resident” [REF_SHC] connects the CS to the vehicle! 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“Disconnect the Plug from Vehicle”:</a:t>
            </a:r>
          </a:p>
          <a:p>
            <a:pPr lvl="2"/>
            <a:r>
              <a:rPr lang="en-US" dirty="0"/>
              <a:t>The “Home resident” [REF_SHC] disconnects the CS from the vehicle!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READY_TO_CHARGE!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6DE48A-39C1-46E5-B4CC-16CE7B936981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6B5FDA-7FC8-4B4F-99E0-55F3D314EED6}"/>
              </a:ext>
            </a:extLst>
          </p:cNvPr>
          <p:cNvSpPr/>
          <p:nvPr/>
        </p:nvSpPr>
        <p:spPr>
          <a:xfrm>
            <a:off x="205877" y="4967448"/>
            <a:ext cx="4486507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669E-5BD1-48BF-AE35-16FC5FA732CC}"/>
              </a:ext>
            </a:extLst>
          </p:cNvPr>
          <p:cNvSpPr/>
          <p:nvPr/>
        </p:nvSpPr>
        <p:spPr>
          <a:xfrm>
            <a:off x="5797369" y="2026357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3BFA83-3F95-4934-9DBD-6A35E8E53391}"/>
              </a:ext>
            </a:extLst>
          </p:cNvPr>
          <p:cNvSpPr/>
          <p:nvPr/>
        </p:nvSpPr>
        <p:spPr>
          <a:xfrm>
            <a:off x="5951138" y="4442178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7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864</Words>
  <Application>Microsoft Office PowerPoint</Application>
  <PresentationFormat>Widescreen</PresentationFormat>
  <Paragraphs>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EDUp FORDCS V1.0 Software Development &amp; Testing</vt:lpstr>
      <vt:lpstr>SwPD Method Epics - Setting Copy 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/ sub-Use Cases Use Case Starting-up the CS V1.0 </vt:lpstr>
      <vt:lpstr>System Use Cases Charge the Car [REF_SHC] V1.0 </vt:lpstr>
      <vt:lpstr>System Use Cases Use Case Failure Handling V1.0 </vt:lpstr>
      <vt:lpstr>System Requirements - Overview</vt:lpstr>
      <vt:lpstr>System Boundary, Interfaces, and Users</vt:lpstr>
      <vt:lpstr>Assumptions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72</cp:revision>
  <dcterms:created xsi:type="dcterms:W3CDTF">2022-03-14T15:31:02Z</dcterms:created>
  <dcterms:modified xsi:type="dcterms:W3CDTF">2022-04-29T20:45:17Z</dcterms:modified>
</cp:coreProperties>
</file>