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sldIdLst>
    <p:sldId id="256" r:id="rId2"/>
    <p:sldId id="300" r:id="rId3"/>
    <p:sldId id="292" r:id="rId4"/>
    <p:sldId id="263" r:id="rId5"/>
    <p:sldId id="283" r:id="rId6"/>
    <p:sldId id="282" r:id="rId7"/>
    <p:sldId id="285" r:id="rId8"/>
    <p:sldId id="286" r:id="rId9"/>
    <p:sldId id="288" r:id="rId10"/>
    <p:sldId id="289" r:id="rId11"/>
    <p:sldId id="284" r:id="rId12"/>
    <p:sldId id="290" r:id="rId13"/>
    <p:sldId id="291" r:id="rId14"/>
    <p:sldId id="287" r:id="rId15"/>
    <p:sldId id="293" r:id="rId16"/>
    <p:sldId id="294" r:id="rId17"/>
    <p:sldId id="295" r:id="rId18"/>
    <p:sldId id="296" r:id="rId19"/>
    <p:sldId id="297" r:id="rId20"/>
    <p:sldId id="298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193" autoAdjust="0"/>
  </p:normalViewPr>
  <p:slideViewPr>
    <p:cSldViewPr snapToGrid="0">
      <p:cViewPr varScale="1">
        <p:scale>
          <a:sx n="79" d="100"/>
          <a:sy n="79" d="100"/>
        </p:scale>
        <p:origin x="17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12570-A0B9-4CB7-BEF8-8FCF4E9147E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FBBA3-403E-4DB9-AB5C-25E6E773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1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Method-Note: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The Customer Use Case Scenario is to be described per scenario from the viewpoint of System Architect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FBBA3-403E-4DB9-AB5C-25E6E77373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1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Method note:</a:t>
            </a:r>
          </a:p>
          <a:p>
            <a:r>
              <a:rPr lang="en-US" dirty="0"/>
              <a:t>Describe each REQ in a paragraph!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FBBA3-403E-4DB9-AB5C-25E6E77373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6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DE47-E285-4671-9B27-B89C61093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4F09-BED1-42B3-9694-A21D1344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55C7-9D56-4CFB-B513-A9D50FD0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0B09-41F0-4D3E-BBB8-5CD696AF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13D7-B8BE-4737-8886-78BDE4A2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3157-488C-4618-80A7-23F7160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97686-18D0-4A9E-9FD4-D062EE990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3453-0278-4456-8604-F3422CE7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7151-90A9-4D8D-BB53-C13F2670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37A-3ACA-477A-8CA5-570C0A1E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B14E-F02C-4782-8663-61D65F2F8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D391C-B4A9-43C3-B716-64194B5B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F03E-4719-498C-A018-2F77FD5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EF7F-01C8-49BE-A1AC-A519587F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6E1C-5C01-41E9-8772-99917AC3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9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86EB-C939-462F-85E7-20EA1462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402D-5938-451B-9D72-F3A2E75B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96BC-2A83-468C-9CAD-282726BB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511C-FD18-4FBF-84DA-CE7604A5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550B-8464-4127-B77D-2F440EF4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27A-6338-4A60-8B58-D954F0DB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4DE3-4E4D-4655-939B-B3CE5DA3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FC23-D984-42CD-9A4D-92A30FE8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E50D-84E1-4D99-80B8-AAFD1C3B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3CD1-C93B-495B-8B15-D85A3C47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7BA0-FEFA-44D4-A75B-C13804F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2353-7FD8-48CD-929A-B7D14174C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1B230-FD24-4E34-8388-AF4C6F21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1191-6F61-4C29-90BE-04FBBA55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62A9B-AF99-4CF9-9D12-FA36FA64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F6601-36BE-4567-BDE2-CB802E46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3BB9-AD64-4916-8B7B-A2CFF7E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80862-9C77-490F-8108-1232F3AB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126-8A25-4A9B-BCD8-66F1EE4C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50DF9-0D9E-46AB-B5A8-960B5F15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64763-A293-498D-8647-D0F0233CA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F8F79-3D95-4D71-B8CD-1EA636F7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2E21-B6D2-415C-8D20-64B59A4E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6EF3D-2F2B-4BE4-AE80-6B685E1A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A36C-2D20-46F7-9D4C-D573266E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C728D-4970-41D7-A1F9-A670042C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B2B57-DB85-4346-B488-8640DA2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47176-283E-42BB-AAA5-44A9BB58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DA27F-79BA-4727-B2F2-0270E734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C2F1A-7020-41FA-A7AD-5D48BF3A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95F9-CF95-4E69-AA1E-51386B37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F718-C113-4746-85A9-50BCF90D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6087-7BAC-497B-A5EB-FBE87C10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745F8-D8BB-41FC-883C-80B90F49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2B646-F039-4B9B-A5F7-C020D5F5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3C2FD-DAEC-4AA2-94E9-9D5589B8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4D4E-0E7F-46F7-845F-DB6F725B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9ADC-CCC8-4CB6-89D0-5F4DB680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7F65A-4CF9-4B38-850D-458751DB9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2C996-D63D-4B90-BE31-B7EE940A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289B-3983-47FD-A9BA-4601F14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A67C1-76E0-48F8-BC72-C0F79A7A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B0FB0-11FB-416C-ACB7-8EB896EA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2F530-CF4A-46DB-8347-A421B9D9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41479-01CC-4F91-827F-CEF2BCA8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3DC2-C57C-4336-81A9-87CE42F90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C9C-B697-4804-AB64-643E534EC22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DECC-F77C-4789-A582-68A1AB031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26D0-A44F-47CA-850F-76C44D7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1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solutions.com/Upload/Product/635652466512570000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5B3F93-2A0C-4212-B9A9-50D21D941F70}"/>
              </a:ext>
            </a:extLst>
          </p:cNvPr>
          <p:cNvSpPr/>
          <p:nvPr/>
        </p:nvSpPr>
        <p:spPr>
          <a:xfrm>
            <a:off x="9160625" y="358346"/>
            <a:ext cx="2491797" cy="4201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Vienna, April.2022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34097-3F87-461C-91BC-45E6CA7CA9F4}"/>
              </a:ext>
            </a:extLst>
          </p:cNvPr>
          <p:cNvSpPr/>
          <p:nvPr/>
        </p:nvSpPr>
        <p:spPr>
          <a:xfrm>
            <a:off x="580768" y="5078627"/>
            <a:ext cx="11071654" cy="15198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MSc. Ömer Karacan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karacankos@gmail.com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06B59-BB8C-4AA2-9C5C-E430A24BB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EDUp FORDCS V1.0</a:t>
            </a:r>
            <a:br>
              <a:rPr lang="en-US" dirty="0"/>
            </a:br>
            <a:r>
              <a:rPr lang="en-US" dirty="0"/>
              <a:t>Software Development &amp;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34983-A379-4297-A07A-846AABDD0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 Platform</a:t>
            </a:r>
          </a:p>
          <a:p>
            <a:r>
              <a:rPr lang="en-US" dirty="0"/>
              <a:t>v2022.04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EC3777-9C50-4CB2-B294-012BC57A882E}"/>
              </a:ext>
            </a:extLst>
          </p:cNvPr>
          <p:cNvGrpSpPr/>
          <p:nvPr/>
        </p:nvGrpSpPr>
        <p:grpSpPr>
          <a:xfrm rot="1013049">
            <a:off x="10440988" y="5334001"/>
            <a:ext cx="965253" cy="1043564"/>
            <a:chOff x="4043251" y="4828093"/>
            <a:chExt cx="965253" cy="10435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7C609E-01C7-4058-B157-C220174F7F8C}"/>
                </a:ext>
              </a:extLst>
            </p:cNvPr>
            <p:cNvSpPr/>
            <p:nvPr/>
          </p:nvSpPr>
          <p:spPr>
            <a:xfrm>
              <a:off x="4043251" y="4828093"/>
              <a:ext cx="965253" cy="1043564"/>
            </a:xfrm>
            <a:custGeom>
              <a:avLst/>
              <a:gdLst>
                <a:gd name="connsiteX0" fmla="*/ 0 w 965253"/>
                <a:gd name="connsiteY0" fmla="*/ 0 h 1043564"/>
                <a:gd name="connsiteX1" fmla="*/ 472974 w 965253"/>
                <a:gd name="connsiteY1" fmla="*/ 0 h 1043564"/>
                <a:gd name="connsiteX2" fmla="*/ 965253 w 965253"/>
                <a:gd name="connsiteY2" fmla="*/ 0 h 1043564"/>
                <a:gd name="connsiteX3" fmla="*/ 965253 w 965253"/>
                <a:gd name="connsiteY3" fmla="*/ 490475 h 1043564"/>
                <a:gd name="connsiteX4" fmla="*/ 965253 w 965253"/>
                <a:gd name="connsiteY4" fmla="*/ 1043564 h 1043564"/>
                <a:gd name="connsiteX5" fmla="*/ 501932 w 965253"/>
                <a:gd name="connsiteY5" fmla="*/ 1043564 h 1043564"/>
                <a:gd name="connsiteX6" fmla="*/ 0 w 965253"/>
                <a:gd name="connsiteY6" fmla="*/ 1043564 h 1043564"/>
                <a:gd name="connsiteX7" fmla="*/ 0 w 965253"/>
                <a:gd name="connsiteY7" fmla="*/ 500911 h 1043564"/>
                <a:gd name="connsiteX8" fmla="*/ 0 w 965253"/>
                <a:gd name="connsiteY8" fmla="*/ 0 h 104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5253" h="1043564" extrusionOk="0">
                  <a:moveTo>
                    <a:pt x="0" y="0"/>
                  </a:moveTo>
                  <a:cubicBezTo>
                    <a:pt x="116547" y="14602"/>
                    <a:pt x="316445" y="1286"/>
                    <a:pt x="472974" y="0"/>
                  </a:cubicBezTo>
                  <a:cubicBezTo>
                    <a:pt x="629503" y="-1286"/>
                    <a:pt x="719905" y="-24056"/>
                    <a:pt x="965253" y="0"/>
                  </a:cubicBezTo>
                  <a:cubicBezTo>
                    <a:pt x="955157" y="187600"/>
                    <a:pt x="957254" y="263649"/>
                    <a:pt x="965253" y="490475"/>
                  </a:cubicBezTo>
                  <a:cubicBezTo>
                    <a:pt x="973252" y="717301"/>
                    <a:pt x="965970" y="910604"/>
                    <a:pt x="965253" y="1043564"/>
                  </a:cubicBezTo>
                  <a:cubicBezTo>
                    <a:pt x="758483" y="1025468"/>
                    <a:pt x="686657" y="1055124"/>
                    <a:pt x="501932" y="1043564"/>
                  </a:cubicBezTo>
                  <a:cubicBezTo>
                    <a:pt x="317207" y="1032004"/>
                    <a:pt x="139589" y="1038462"/>
                    <a:pt x="0" y="1043564"/>
                  </a:cubicBezTo>
                  <a:cubicBezTo>
                    <a:pt x="22540" y="872185"/>
                    <a:pt x="-17616" y="665320"/>
                    <a:pt x="0" y="500911"/>
                  </a:cubicBezTo>
                  <a:cubicBezTo>
                    <a:pt x="17616" y="336502"/>
                    <a:pt x="1686" y="120311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212336176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E88471-C395-47E1-8181-3245FEB23523}"/>
                </a:ext>
              </a:extLst>
            </p:cNvPr>
            <p:cNvGrpSpPr/>
            <p:nvPr/>
          </p:nvGrpSpPr>
          <p:grpSpPr>
            <a:xfrm>
              <a:off x="4197775" y="4997505"/>
              <a:ext cx="128998" cy="668216"/>
              <a:chOff x="3422019" y="4841662"/>
              <a:chExt cx="128998" cy="88808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3ADD5A9-2875-4938-854B-627D1C39BC6F}"/>
                  </a:ext>
                </a:extLst>
              </p:cNvPr>
              <p:cNvSpPr/>
              <p:nvPr/>
            </p:nvSpPr>
            <p:spPr>
              <a:xfrm>
                <a:off x="3422019" y="4841662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7F2CAD6-4921-4900-8053-9549F1B7A2F3}"/>
                  </a:ext>
                </a:extLst>
              </p:cNvPr>
              <p:cNvSpPr/>
              <p:nvPr/>
            </p:nvSpPr>
            <p:spPr>
              <a:xfrm>
                <a:off x="3424744" y="5099339"/>
                <a:ext cx="126273" cy="135046"/>
              </a:xfrm>
              <a:custGeom>
                <a:avLst/>
                <a:gdLst>
                  <a:gd name="connsiteX0" fmla="*/ 15630 w 126273"/>
                  <a:gd name="connsiteY0" fmla="*/ 72523 h 135046"/>
                  <a:gd name="connsiteX1" fmla="*/ 78153 w 126273"/>
                  <a:gd name="connsiteY1" fmla="*/ 119415 h 135046"/>
                  <a:gd name="connsiteX2" fmla="*/ 109415 w 126273"/>
                  <a:gd name="connsiteY2" fmla="*/ 135046 h 135046"/>
                  <a:gd name="connsiteX3" fmla="*/ 117230 w 126273"/>
                  <a:gd name="connsiteY3" fmla="*/ 41261 h 135046"/>
                  <a:gd name="connsiteX4" fmla="*/ 93784 w 126273"/>
                  <a:gd name="connsiteY4" fmla="*/ 25631 h 135046"/>
                  <a:gd name="connsiteX5" fmla="*/ 78153 w 126273"/>
                  <a:gd name="connsiteY5" fmla="*/ 2184 h 135046"/>
                  <a:gd name="connsiteX6" fmla="*/ 15630 w 126273"/>
                  <a:gd name="connsiteY6" fmla="*/ 41261 h 135046"/>
                  <a:gd name="connsiteX7" fmla="*/ 0 w 126273"/>
                  <a:gd name="connsiteY7" fmla="*/ 64708 h 135046"/>
                  <a:gd name="connsiteX8" fmla="*/ 15630 w 126273"/>
                  <a:gd name="connsiteY8" fmla="*/ 72523 h 13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273" h="135046">
                    <a:moveTo>
                      <a:pt x="15630" y="72523"/>
                    </a:moveTo>
                    <a:cubicBezTo>
                      <a:pt x="28655" y="81641"/>
                      <a:pt x="56383" y="106975"/>
                      <a:pt x="78153" y="119415"/>
                    </a:cubicBezTo>
                    <a:cubicBezTo>
                      <a:pt x="88269" y="125195"/>
                      <a:pt x="98994" y="129836"/>
                      <a:pt x="109415" y="135046"/>
                    </a:cubicBezTo>
                    <a:cubicBezTo>
                      <a:pt x="121303" y="99381"/>
                      <a:pt x="136174" y="79149"/>
                      <a:pt x="117230" y="41261"/>
                    </a:cubicBezTo>
                    <a:cubicBezTo>
                      <a:pt x="113029" y="32860"/>
                      <a:pt x="101599" y="30841"/>
                      <a:pt x="93784" y="25631"/>
                    </a:cubicBezTo>
                    <a:cubicBezTo>
                      <a:pt x="88574" y="17815"/>
                      <a:pt x="87185" y="4765"/>
                      <a:pt x="78153" y="2184"/>
                    </a:cubicBezTo>
                    <a:cubicBezTo>
                      <a:pt x="42513" y="-7999"/>
                      <a:pt x="31153" y="19529"/>
                      <a:pt x="15630" y="41261"/>
                    </a:cubicBezTo>
                    <a:cubicBezTo>
                      <a:pt x="10170" y="48904"/>
                      <a:pt x="5210" y="56892"/>
                      <a:pt x="0" y="64708"/>
                    </a:cubicBezTo>
                    <a:cubicBezTo>
                      <a:pt x="25614" y="81783"/>
                      <a:pt x="2605" y="63405"/>
                      <a:pt x="15630" y="72523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D194BEC-4858-45A2-B472-A1461CFD72A6}"/>
                  </a:ext>
                </a:extLst>
              </p:cNvPr>
              <p:cNvSpPr/>
              <p:nvPr/>
            </p:nvSpPr>
            <p:spPr>
              <a:xfrm>
                <a:off x="3433696" y="5518727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76A3DB1-A8B1-4CCC-ABAF-8E14C3D2B377}"/>
                  </a:ext>
                </a:extLst>
              </p:cNvPr>
              <p:cNvSpPr/>
              <p:nvPr/>
            </p:nvSpPr>
            <p:spPr>
              <a:xfrm>
                <a:off x="3433696" y="5271048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2E4EF8-42E2-4EE0-83A9-DBA7D19A5916}"/>
                </a:ext>
              </a:extLst>
            </p:cNvPr>
            <p:cNvGrpSpPr/>
            <p:nvPr/>
          </p:nvGrpSpPr>
          <p:grpSpPr>
            <a:xfrm>
              <a:off x="4404990" y="4959927"/>
              <a:ext cx="481973" cy="729673"/>
              <a:chOff x="4404990" y="4959927"/>
              <a:chExt cx="481973" cy="72967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1BAAE17-1BAE-4834-B73F-B18A819441B4}"/>
                  </a:ext>
                </a:extLst>
              </p:cNvPr>
              <p:cNvSpPr/>
              <p:nvPr/>
            </p:nvSpPr>
            <p:spPr>
              <a:xfrm>
                <a:off x="4404990" y="4959927"/>
                <a:ext cx="148537" cy="711200"/>
              </a:xfrm>
              <a:custGeom>
                <a:avLst/>
                <a:gdLst>
                  <a:gd name="connsiteX0" fmla="*/ 148537 w 148537"/>
                  <a:gd name="connsiteY0" fmla="*/ 0 h 711200"/>
                  <a:gd name="connsiteX1" fmla="*/ 130065 w 148537"/>
                  <a:gd name="connsiteY1" fmla="*/ 92364 h 711200"/>
                  <a:gd name="connsiteX2" fmla="*/ 120828 w 148537"/>
                  <a:gd name="connsiteY2" fmla="*/ 147782 h 711200"/>
                  <a:gd name="connsiteX3" fmla="*/ 111592 w 148537"/>
                  <a:gd name="connsiteY3" fmla="*/ 175491 h 711200"/>
                  <a:gd name="connsiteX4" fmla="*/ 102355 w 148537"/>
                  <a:gd name="connsiteY4" fmla="*/ 212437 h 711200"/>
                  <a:gd name="connsiteX5" fmla="*/ 83883 w 148537"/>
                  <a:gd name="connsiteY5" fmla="*/ 267855 h 711200"/>
                  <a:gd name="connsiteX6" fmla="*/ 74646 w 148537"/>
                  <a:gd name="connsiteY6" fmla="*/ 406400 h 711200"/>
                  <a:gd name="connsiteX7" fmla="*/ 65410 w 148537"/>
                  <a:gd name="connsiteY7" fmla="*/ 434109 h 711200"/>
                  <a:gd name="connsiteX8" fmla="*/ 46937 w 148537"/>
                  <a:gd name="connsiteY8" fmla="*/ 517237 h 711200"/>
                  <a:gd name="connsiteX9" fmla="*/ 37701 w 148537"/>
                  <a:gd name="connsiteY9" fmla="*/ 554182 h 711200"/>
                  <a:gd name="connsiteX10" fmla="*/ 755 w 148537"/>
                  <a:gd name="connsiteY10" fmla="*/ 665018 h 711200"/>
                  <a:gd name="connsiteX11" fmla="*/ 755 w 148537"/>
                  <a:gd name="connsiteY11" fmla="*/ 7112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8537" h="711200">
                    <a:moveTo>
                      <a:pt x="148537" y="0"/>
                    </a:moveTo>
                    <a:cubicBezTo>
                      <a:pt x="142380" y="30788"/>
                      <a:pt x="135851" y="61504"/>
                      <a:pt x="130065" y="92364"/>
                    </a:cubicBezTo>
                    <a:cubicBezTo>
                      <a:pt x="126614" y="110771"/>
                      <a:pt x="124891" y="129500"/>
                      <a:pt x="120828" y="147782"/>
                    </a:cubicBezTo>
                    <a:cubicBezTo>
                      <a:pt x="118716" y="157286"/>
                      <a:pt x="114267" y="166130"/>
                      <a:pt x="111592" y="175491"/>
                    </a:cubicBezTo>
                    <a:cubicBezTo>
                      <a:pt x="108105" y="187697"/>
                      <a:pt x="106003" y="200278"/>
                      <a:pt x="102355" y="212437"/>
                    </a:cubicBezTo>
                    <a:cubicBezTo>
                      <a:pt x="96760" y="231088"/>
                      <a:pt x="83883" y="267855"/>
                      <a:pt x="83883" y="267855"/>
                    </a:cubicBezTo>
                    <a:cubicBezTo>
                      <a:pt x="80804" y="314037"/>
                      <a:pt x="79757" y="360399"/>
                      <a:pt x="74646" y="406400"/>
                    </a:cubicBezTo>
                    <a:cubicBezTo>
                      <a:pt x="73571" y="416076"/>
                      <a:pt x="68085" y="424748"/>
                      <a:pt x="65410" y="434109"/>
                    </a:cubicBezTo>
                    <a:cubicBezTo>
                      <a:pt x="54151" y="473519"/>
                      <a:pt x="56458" y="474395"/>
                      <a:pt x="46937" y="517237"/>
                    </a:cubicBezTo>
                    <a:cubicBezTo>
                      <a:pt x="44183" y="529629"/>
                      <a:pt x="41715" y="542139"/>
                      <a:pt x="37701" y="554182"/>
                    </a:cubicBezTo>
                    <a:cubicBezTo>
                      <a:pt x="30718" y="575131"/>
                      <a:pt x="4220" y="633837"/>
                      <a:pt x="755" y="665018"/>
                    </a:cubicBezTo>
                    <a:cubicBezTo>
                      <a:pt x="-945" y="680318"/>
                      <a:pt x="755" y="695806"/>
                      <a:pt x="755" y="711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1AAB51-71E4-40AA-BD78-BC712C9D2F97}"/>
                  </a:ext>
                </a:extLst>
              </p:cNvPr>
              <p:cNvSpPr/>
              <p:nvPr/>
            </p:nvSpPr>
            <p:spPr>
              <a:xfrm>
                <a:off x="4479636" y="5032780"/>
                <a:ext cx="407327" cy="656820"/>
              </a:xfrm>
              <a:custGeom>
                <a:avLst/>
                <a:gdLst>
                  <a:gd name="connsiteX0" fmla="*/ 323273 w 407327"/>
                  <a:gd name="connsiteY0" fmla="*/ 10275 h 656820"/>
                  <a:gd name="connsiteX1" fmla="*/ 212437 w 407327"/>
                  <a:gd name="connsiteY1" fmla="*/ 10275 h 656820"/>
                  <a:gd name="connsiteX2" fmla="*/ 175491 w 407327"/>
                  <a:gd name="connsiteY2" fmla="*/ 37984 h 656820"/>
                  <a:gd name="connsiteX3" fmla="*/ 147782 w 407327"/>
                  <a:gd name="connsiteY3" fmla="*/ 56456 h 656820"/>
                  <a:gd name="connsiteX4" fmla="*/ 101600 w 407327"/>
                  <a:gd name="connsiteY4" fmla="*/ 111875 h 656820"/>
                  <a:gd name="connsiteX5" fmla="*/ 83128 w 407327"/>
                  <a:gd name="connsiteY5" fmla="*/ 139584 h 656820"/>
                  <a:gd name="connsiteX6" fmla="*/ 55419 w 407327"/>
                  <a:gd name="connsiteY6" fmla="*/ 167293 h 656820"/>
                  <a:gd name="connsiteX7" fmla="*/ 0 w 407327"/>
                  <a:gd name="connsiteY7" fmla="*/ 231947 h 656820"/>
                  <a:gd name="connsiteX8" fmla="*/ 73891 w 407327"/>
                  <a:gd name="connsiteY8" fmla="*/ 250420 h 656820"/>
                  <a:gd name="connsiteX9" fmla="*/ 120073 w 407327"/>
                  <a:gd name="connsiteY9" fmla="*/ 259656 h 656820"/>
                  <a:gd name="connsiteX10" fmla="*/ 157019 w 407327"/>
                  <a:gd name="connsiteY10" fmla="*/ 268893 h 656820"/>
                  <a:gd name="connsiteX11" fmla="*/ 184728 w 407327"/>
                  <a:gd name="connsiteY11" fmla="*/ 278129 h 656820"/>
                  <a:gd name="connsiteX12" fmla="*/ 387928 w 407327"/>
                  <a:gd name="connsiteY12" fmla="*/ 287365 h 656820"/>
                  <a:gd name="connsiteX13" fmla="*/ 406400 w 407327"/>
                  <a:gd name="connsiteY13" fmla="*/ 324311 h 656820"/>
                  <a:gd name="connsiteX14" fmla="*/ 369455 w 407327"/>
                  <a:gd name="connsiteY14" fmla="*/ 333547 h 656820"/>
                  <a:gd name="connsiteX15" fmla="*/ 360219 w 407327"/>
                  <a:gd name="connsiteY15" fmla="*/ 361256 h 656820"/>
                  <a:gd name="connsiteX16" fmla="*/ 314037 w 407327"/>
                  <a:gd name="connsiteY16" fmla="*/ 416675 h 656820"/>
                  <a:gd name="connsiteX17" fmla="*/ 295564 w 407327"/>
                  <a:gd name="connsiteY17" fmla="*/ 444384 h 656820"/>
                  <a:gd name="connsiteX18" fmla="*/ 249382 w 407327"/>
                  <a:gd name="connsiteY18" fmla="*/ 453620 h 656820"/>
                  <a:gd name="connsiteX19" fmla="*/ 221673 w 407327"/>
                  <a:gd name="connsiteY19" fmla="*/ 472093 h 656820"/>
                  <a:gd name="connsiteX20" fmla="*/ 193964 w 407327"/>
                  <a:gd name="connsiteY20" fmla="*/ 536747 h 656820"/>
                  <a:gd name="connsiteX21" fmla="*/ 184728 w 407327"/>
                  <a:gd name="connsiteY21" fmla="*/ 564456 h 656820"/>
                  <a:gd name="connsiteX22" fmla="*/ 184728 w 407327"/>
                  <a:gd name="connsiteY22" fmla="*/ 656820 h 65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7327" h="656820">
                    <a:moveTo>
                      <a:pt x="323273" y="10275"/>
                    </a:moveTo>
                    <a:cubicBezTo>
                      <a:pt x="278395" y="1299"/>
                      <a:pt x="261221" y="-7465"/>
                      <a:pt x="212437" y="10275"/>
                    </a:cubicBezTo>
                    <a:cubicBezTo>
                      <a:pt x="197970" y="15536"/>
                      <a:pt x="188018" y="29037"/>
                      <a:pt x="175491" y="37984"/>
                    </a:cubicBezTo>
                    <a:cubicBezTo>
                      <a:pt x="166458" y="44436"/>
                      <a:pt x="157018" y="50299"/>
                      <a:pt x="147782" y="56456"/>
                    </a:cubicBezTo>
                    <a:cubicBezTo>
                      <a:pt x="101913" y="125258"/>
                      <a:pt x="160869" y="40749"/>
                      <a:pt x="101600" y="111875"/>
                    </a:cubicBezTo>
                    <a:cubicBezTo>
                      <a:pt x="94494" y="120403"/>
                      <a:pt x="90234" y="131056"/>
                      <a:pt x="83128" y="139584"/>
                    </a:cubicBezTo>
                    <a:cubicBezTo>
                      <a:pt x="74766" y="149619"/>
                      <a:pt x="63781" y="157258"/>
                      <a:pt x="55419" y="167293"/>
                    </a:cubicBezTo>
                    <a:cubicBezTo>
                      <a:pt x="-14909" y="251686"/>
                      <a:pt x="110996" y="120954"/>
                      <a:pt x="0" y="231947"/>
                    </a:cubicBezTo>
                    <a:cubicBezTo>
                      <a:pt x="170271" y="266003"/>
                      <a:pt x="-39747" y="222012"/>
                      <a:pt x="73891" y="250420"/>
                    </a:cubicBezTo>
                    <a:cubicBezTo>
                      <a:pt x="89121" y="254227"/>
                      <a:pt x="104748" y="256250"/>
                      <a:pt x="120073" y="259656"/>
                    </a:cubicBezTo>
                    <a:cubicBezTo>
                      <a:pt x="132465" y="262410"/>
                      <a:pt x="144813" y="265406"/>
                      <a:pt x="157019" y="268893"/>
                    </a:cubicBezTo>
                    <a:cubicBezTo>
                      <a:pt x="166380" y="271568"/>
                      <a:pt x="175023" y="277353"/>
                      <a:pt x="184728" y="278129"/>
                    </a:cubicBezTo>
                    <a:cubicBezTo>
                      <a:pt x="252315" y="283536"/>
                      <a:pt x="320195" y="284286"/>
                      <a:pt x="387928" y="287365"/>
                    </a:cubicBezTo>
                    <a:cubicBezTo>
                      <a:pt x="394085" y="299680"/>
                      <a:pt x="411514" y="311527"/>
                      <a:pt x="406400" y="324311"/>
                    </a:cubicBezTo>
                    <a:cubicBezTo>
                      <a:pt x="401686" y="336097"/>
                      <a:pt x="379367" y="325617"/>
                      <a:pt x="369455" y="333547"/>
                    </a:cubicBezTo>
                    <a:cubicBezTo>
                      <a:pt x="361853" y="339629"/>
                      <a:pt x="364573" y="352548"/>
                      <a:pt x="360219" y="361256"/>
                    </a:cubicBezTo>
                    <a:cubicBezTo>
                      <a:pt x="343022" y="395651"/>
                      <a:pt x="339568" y="386038"/>
                      <a:pt x="314037" y="416675"/>
                    </a:cubicBezTo>
                    <a:cubicBezTo>
                      <a:pt x="306931" y="425203"/>
                      <a:pt x="301722" y="435148"/>
                      <a:pt x="295564" y="444384"/>
                    </a:cubicBezTo>
                    <a:cubicBezTo>
                      <a:pt x="276594" y="501296"/>
                      <a:pt x="302645" y="453620"/>
                      <a:pt x="249382" y="453620"/>
                    </a:cubicBezTo>
                    <a:cubicBezTo>
                      <a:pt x="238281" y="453620"/>
                      <a:pt x="230909" y="465935"/>
                      <a:pt x="221673" y="472093"/>
                    </a:cubicBezTo>
                    <a:cubicBezTo>
                      <a:pt x="193551" y="514275"/>
                      <a:pt x="208874" y="484560"/>
                      <a:pt x="193964" y="536747"/>
                    </a:cubicBezTo>
                    <a:cubicBezTo>
                      <a:pt x="191289" y="546108"/>
                      <a:pt x="185475" y="554749"/>
                      <a:pt x="184728" y="564456"/>
                    </a:cubicBezTo>
                    <a:cubicBezTo>
                      <a:pt x="182367" y="595153"/>
                      <a:pt x="184728" y="626032"/>
                      <a:pt x="184728" y="6568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9CD8EB-358E-43CD-B04B-354B82D4D2B9}"/>
                </a:ext>
              </a:extLst>
            </p:cNvPr>
            <p:cNvGrpSpPr/>
            <p:nvPr/>
          </p:nvGrpSpPr>
          <p:grpSpPr>
            <a:xfrm>
              <a:off x="4470999" y="5474196"/>
              <a:ext cx="398755" cy="220809"/>
              <a:chOff x="4470999" y="5474196"/>
              <a:chExt cx="398755" cy="22080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513A304-F26C-44C2-B3FB-FA85346C9A0E}"/>
                  </a:ext>
                </a:extLst>
              </p:cNvPr>
              <p:cNvSpPr/>
              <p:nvPr/>
            </p:nvSpPr>
            <p:spPr>
              <a:xfrm>
                <a:off x="4736672" y="5474196"/>
                <a:ext cx="133082" cy="191525"/>
              </a:xfrm>
              <a:custGeom>
                <a:avLst/>
                <a:gdLst>
                  <a:gd name="connsiteX0" fmla="*/ 54708 w 133082"/>
                  <a:gd name="connsiteY0" fmla="*/ 0 h 191525"/>
                  <a:gd name="connsiteX1" fmla="*/ 7816 w 133082"/>
                  <a:gd name="connsiteY1" fmla="*/ 62523 h 191525"/>
                  <a:gd name="connsiteX2" fmla="*/ 0 w 133082"/>
                  <a:gd name="connsiteY2" fmla="*/ 85969 h 191525"/>
                  <a:gd name="connsiteX3" fmla="*/ 15631 w 133082"/>
                  <a:gd name="connsiteY3" fmla="*/ 109415 h 191525"/>
                  <a:gd name="connsiteX4" fmla="*/ 46893 w 133082"/>
                  <a:gd name="connsiteY4" fmla="*/ 101600 h 191525"/>
                  <a:gd name="connsiteX5" fmla="*/ 101600 w 133082"/>
                  <a:gd name="connsiteY5" fmla="*/ 109415 h 191525"/>
                  <a:gd name="connsiteX6" fmla="*/ 132862 w 133082"/>
                  <a:gd name="connsiteY6" fmla="*/ 156308 h 191525"/>
                  <a:gd name="connsiteX7" fmla="*/ 125047 w 133082"/>
                  <a:gd name="connsiteY7" fmla="*/ 187569 h 191525"/>
                  <a:gd name="connsiteX8" fmla="*/ 46893 w 133082"/>
                  <a:gd name="connsiteY8" fmla="*/ 187569 h 19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082" h="191525" extrusionOk="0">
                    <a:moveTo>
                      <a:pt x="54708" y="0"/>
                    </a:moveTo>
                    <a:cubicBezTo>
                      <a:pt x="43993" y="7703"/>
                      <a:pt x="13985" y="46733"/>
                      <a:pt x="7816" y="62523"/>
                    </a:cubicBezTo>
                    <a:cubicBezTo>
                      <a:pt x="5856" y="70254"/>
                      <a:pt x="1692" y="78183"/>
                      <a:pt x="0" y="85969"/>
                    </a:cubicBezTo>
                    <a:cubicBezTo>
                      <a:pt x="4129" y="94840"/>
                      <a:pt x="6554" y="107361"/>
                      <a:pt x="15631" y="109415"/>
                    </a:cubicBezTo>
                    <a:cubicBezTo>
                      <a:pt x="24495" y="112087"/>
                      <a:pt x="36385" y="101711"/>
                      <a:pt x="46893" y="101600"/>
                    </a:cubicBezTo>
                    <a:cubicBezTo>
                      <a:pt x="66608" y="101754"/>
                      <a:pt x="84109" y="105276"/>
                      <a:pt x="101600" y="109415"/>
                    </a:cubicBezTo>
                    <a:cubicBezTo>
                      <a:pt x="131223" y="119394"/>
                      <a:pt x="131641" y="113446"/>
                      <a:pt x="132862" y="156308"/>
                    </a:cubicBezTo>
                    <a:cubicBezTo>
                      <a:pt x="132590" y="164453"/>
                      <a:pt x="134544" y="184728"/>
                      <a:pt x="125047" y="187569"/>
                    </a:cubicBezTo>
                    <a:cubicBezTo>
                      <a:pt x="105010" y="198961"/>
                      <a:pt x="73826" y="187781"/>
                      <a:pt x="46893" y="187569"/>
                    </a:cubicBezTo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54708 w 133082"/>
                          <a:gd name="connsiteY0" fmla="*/ 0 h 191525"/>
                          <a:gd name="connsiteX1" fmla="*/ 7816 w 133082"/>
                          <a:gd name="connsiteY1" fmla="*/ 62523 h 191525"/>
                          <a:gd name="connsiteX2" fmla="*/ 0 w 133082"/>
                          <a:gd name="connsiteY2" fmla="*/ 85969 h 191525"/>
                          <a:gd name="connsiteX3" fmla="*/ 15631 w 133082"/>
                          <a:gd name="connsiteY3" fmla="*/ 109415 h 191525"/>
                          <a:gd name="connsiteX4" fmla="*/ 46893 w 133082"/>
                          <a:gd name="connsiteY4" fmla="*/ 101600 h 191525"/>
                          <a:gd name="connsiteX5" fmla="*/ 101600 w 133082"/>
                          <a:gd name="connsiteY5" fmla="*/ 109415 h 191525"/>
                          <a:gd name="connsiteX6" fmla="*/ 132862 w 133082"/>
                          <a:gd name="connsiteY6" fmla="*/ 156308 h 191525"/>
                          <a:gd name="connsiteX7" fmla="*/ 125047 w 133082"/>
                          <a:gd name="connsiteY7" fmla="*/ 187569 h 191525"/>
                          <a:gd name="connsiteX8" fmla="*/ 46893 w 133082"/>
                          <a:gd name="connsiteY8" fmla="*/ 187569 h 1915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33082" h="191525">
                            <a:moveTo>
                              <a:pt x="54708" y="0"/>
                            </a:moveTo>
                            <a:cubicBezTo>
                              <a:pt x="47041" y="9583"/>
                              <a:pt x="16110" y="45936"/>
                              <a:pt x="7816" y="62523"/>
                            </a:cubicBezTo>
                            <a:cubicBezTo>
                              <a:pt x="4132" y="69891"/>
                              <a:pt x="2605" y="78154"/>
                              <a:pt x="0" y="85969"/>
                            </a:cubicBezTo>
                            <a:cubicBezTo>
                              <a:pt x="5210" y="93784"/>
                              <a:pt x="6720" y="106445"/>
                              <a:pt x="15631" y="109415"/>
                            </a:cubicBezTo>
                            <a:cubicBezTo>
                              <a:pt x="25821" y="112812"/>
                              <a:pt x="36152" y="101600"/>
                              <a:pt x="46893" y="101600"/>
                            </a:cubicBezTo>
                            <a:cubicBezTo>
                              <a:pt x="65314" y="101600"/>
                              <a:pt x="83364" y="106810"/>
                              <a:pt x="101600" y="109415"/>
                            </a:cubicBezTo>
                            <a:cubicBezTo>
                              <a:pt x="131800" y="119482"/>
                              <a:pt x="132862" y="112296"/>
                              <a:pt x="132862" y="156308"/>
                            </a:cubicBezTo>
                            <a:cubicBezTo>
                              <a:pt x="132862" y="167049"/>
                              <a:pt x="135141" y="183898"/>
                              <a:pt x="125047" y="187569"/>
                            </a:cubicBezTo>
                            <a:cubicBezTo>
                              <a:pt x="100564" y="196472"/>
                              <a:pt x="72944" y="187569"/>
                              <a:pt x="46893" y="187569"/>
                            </a:cubicBez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A2189F0-AB89-4776-866F-009D2AA93BCC}"/>
                  </a:ext>
                </a:extLst>
              </p:cNvPr>
              <p:cNvSpPr/>
              <p:nvPr/>
            </p:nvSpPr>
            <p:spPr>
              <a:xfrm>
                <a:off x="4470999" y="5569959"/>
                <a:ext cx="109758" cy="125046"/>
              </a:xfrm>
              <a:custGeom>
                <a:avLst/>
                <a:gdLst>
                  <a:gd name="connsiteX0" fmla="*/ 15973 w 109758"/>
                  <a:gd name="connsiteY0" fmla="*/ 78153 h 125046"/>
                  <a:gd name="connsiteX1" fmla="*/ 70681 w 109758"/>
                  <a:gd name="connsiteY1" fmla="*/ 125046 h 125046"/>
                  <a:gd name="connsiteX2" fmla="*/ 94127 w 109758"/>
                  <a:gd name="connsiteY2" fmla="*/ 117230 h 125046"/>
                  <a:gd name="connsiteX3" fmla="*/ 109758 w 109758"/>
                  <a:gd name="connsiteY3" fmla="*/ 93784 h 125046"/>
                  <a:gd name="connsiteX4" fmla="*/ 70681 w 109758"/>
                  <a:gd name="connsiteY4" fmla="*/ 0 h 125046"/>
                  <a:gd name="connsiteX5" fmla="*/ 15973 w 109758"/>
                  <a:gd name="connsiteY5" fmla="*/ 7815 h 125046"/>
                  <a:gd name="connsiteX6" fmla="*/ 8158 w 109758"/>
                  <a:gd name="connsiteY6" fmla="*/ 93784 h 125046"/>
                  <a:gd name="connsiteX7" fmla="*/ 15973 w 109758"/>
                  <a:gd name="connsiteY7" fmla="*/ 78153 h 12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758" h="125046" extrusionOk="0">
                    <a:moveTo>
                      <a:pt x="15973" y="78153"/>
                    </a:moveTo>
                    <a:cubicBezTo>
                      <a:pt x="25162" y="85522"/>
                      <a:pt x="36245" y="122718"/>
                      <a:pt x="70681" y="125046"/>
                    </a:cubicBezTo>
                    <a:cubicBezTo>
                      <a:pt x="80136" y="124866"/>
                      <a:pt x="85721" y="120912"/>
                      <a:pt x="94127" y="117230"/>
                    </a:cubicBezTo>
                    <a:cubicBezTo>
                      <a:pt x="98731" y="109618"/>
                      <a:pt x="108624" y="104517"/>
                      <a:pt x="109758" y="93784"/>
                    </a:cubicBezTo>
                    <a:cubicBezTo>
                      <a:pt x="111117" y="17188"/>
                      <a:pt x="108128" y="26690"/>
                      <a:pt x="70681" y="0"/>
                    </a:cubicBezTo>
                    <a:cubicBezTo>
                      <a:pt x="54593" y="563"/>
                      <a:pt x="35207" y="-924"/>
                      <a:pt x="15973" y="7815"/>
                    </a:cubicBezTo>
                    <a:cubicBezTo>
                      <a:pt x="-8617" y="24974"/>
                      <a:pt x="1895" y="80059"/>
                      <a:pt x="8158" y="93784"/>
                    </a:cubicBezTo>
                    <a:cubicBezTo>
                      <a:pt x="11572" y="98771"/>
                      <a:pt x="3090" y="71819"/>
                      <a:pt x="15973" y="78153"/>
                    </a:cubicBezTo>
                    <a:close/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15973 w 109758"/>
                          <a:gd name="connsiteY0" fmla="*/ 78153 h 125046"/>
                          <a:gd name="connsiteX1" fmla="*/ 70681 w 109758"/>
                          <a:gd name="connsiteY1" fmla="*/ 125046 h 125046"/>
                          <a:gd name="connsiteX2" fmla="*/ 94127 w 109758"/>
                          <a:gd name="connsiteY2" fmla="*/ 117230 h 125046"/>
                          <a:gd name="connsiteX3" fmla="*/ 109758 w 109758"/>
                          <a:gd name="connsiteY3" fmla="*/ 93784 h 125046"/>
                          <a:gd name="connsiteX4" fmla="*/ 70681 w 109758"/>
                          <a:gd name="connsiteY4" fmla="*/ 0 h 125046"/>
                          <a:gd name="connsiteX5" fmla="*/ 15973 w 109758"/>
                          <a:gd name="connsiteY5" fmla="*/ 7815 h 125046"/>
                          <a:gd name="connsiteX6" fmla="*/ 8158 w 109758"/>
                          <a:gd name="connsiteY6" fmla="*/ 93784 h 125046"/>
                          <a:gd name="connsiteX7" fmla="*/ 15973 w 109758"/>
                          <a:gd name="connsiteY7" fmla="*/ 78153 h 1250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09758" h="125046">
                            <a:moveTo>
                              <a:pt x="15973" y="78153"/>
                            </a:moveTo>
                            <a:cubicBezTo>
                              <a:pt x="26393" y="83363"/>
                              <a:pt x="41883" y="125046"/>
                              <a:pt x="70681" y="125046"/>
                            </a:cubicBezTo>
                            <a:cubicBezTo>
                              <a:pt x="78919" y="125046"/>
                              <a:pt x="86312" y="119835"/>
                              <a:pt x="94127" y="117230"/>
                            </a:cubicBezTo>
                            <a:cubicBezTo>
                              <a:pt x="99337" y="109415"/>
                              <a:pt x="109758" y="103177"/>
                              <a:pt x="109758" y="93784"/>
                            </a:cubicBezTo>
                            <a:cubicBezTo>
                              <a:pt x="109758" y="18068"/>
                              <a:pt x="110055" y="26248"/>
                              <a:pt x="70681" y="0"/>
                            </a:cubicBezTo>
                            <a:cubicBezTo>
                              <a:pt x="52445" y="2605"/>
                              <a:pt x="32076" y="-1131"/>
                              <a:pt x="15973" y="7815"/>
                            </a:cubicBezTo>
                            <a:cubicBezTo>
                              <a:pt x="-10161" y="22334"/>
                              <a:pt x="2279" y="80067"/>
                              <a:pt x="8158" y="93784"/>
                            </a:cubicBezTo>
                            <a:cubicBezTo>
                              <a:pt x="10210" y="98573"/>
                              <a:pt x="5553" y="72943"/>
                              <a:pt x="15973" y="7815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A49298-2B85-4732-A8D9-1EA062B8B287}"/>
              </a:ext>
            </a:extLst>
          </p:cNvPr>
          <p:cNvGrpSpPr/>
          <p:nvPr/>
        </p:nvGrpSpPr>
        <p:grpSpPr>
          <a:xfrm>
            <a:off x="837275" y="1044575"/>
            <a:ext cx="1334428" cy="920042"/>
            <a:chOff x="2815543" y="3055448"/>
            <a:chExt cx="1334428" cy="92004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845905-B065-4DE7-AA47-D1D0AAC5D46F}"/>
                </a:ext>
              </a:extLst>
            </p:cNvPr>
            <p:cNvSpPr txBox="1"/>
            <p:nvPr/>
          </p:nvSpPr>
          <p:spPr>
            <a:xfrm>
              <a:off x="2815543" y="3667713"/>
              <a:ext cx="13344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FORDSC Project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05607E-17F0-4600-8537-CAE376CDB058}"/>
                </a:ext>
              </a:extLst>
            </p:cNvPr>
            <p:cNvGrpSpPr/>
            <p:nvPr/>
          </p:nvGrpSpPr>
          <p:grpSpPr>
            <a:xfrm>
              <a:off x="3166224" y="3055448"/>
              <a:ext cx="616062" cy="650752"/>
              <a:chOff x="3166224" y="3055448"/>
              <a:chExt cx="616062" cy="650752"/>
            </a:xfrm>
          </p:grpSpPr>
          <p:pic>
            <p:nvPicPr>
              <p:cNvPr id="55" name="Graphic 54" descr="Fuel outline">
                <a:extLst>
                  <a:ext uri="{FF2B5EF4-FFF2-40B4-BE49-F238E27FC236}">
                    <a16:creationId xmlns:a16="http://schemas.microsoft.com/office/drawing/2014/main" id="{8DAD7B4D-2EF4-49BE-B1A1-5111C3FC0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66224" y="3055448"/>
                <a:ext cx="616062" cy="650752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024A71-3401-4C8A-B620-E355DADFE819}"/>
                  </a:ext>
                </a:extLst>
              </p:cNvPr>
              <p:cNvSpPr txBox="1"/>
              <p:nvPr/>
            </p:nvSpPr>
            <p:spPr>
              <a:xfrm>
                <a:off x="3296634" y="3304268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F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5CCAA6-2673-4FB8-9078-11017049303C}"/>
              </a:ext>
            </a:extLst>
          </p:cNvPr>
          <p:cNvGrpSpPr/>
          <p:nvPr/>
        </p:nvGrpSpPr>
        <p:grpSpPr>
          <a:xfrm>
            <a:off x="10677235" y="916169"/>
            <a:ext cx="943497" cy="726211"/>
            <a:chOff x="5488935" y="1690688"/>
            <a:chExt cx="943497" cy="726211"/>
          </a:xfrm>
        </p:grpSpPr>
        <p:pic>
          <p:nvPicPr>
            <p:cNvPr id="74" name="Graphic 73" descr="Closed book outline">
              <a:extLst>
                <a:ext uri="{FF2B5EF4-FFF2-40B4-BE49-F238E27FC236}">
                  <a16:creationId xmlns:a16="http://schemas.microsoft.com/office/drawing/2014/main" id="{62A7DBEA-947C-421E-A778-B1C55871C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63521" y="1690688"/>
              <a:ext cx="794327" cy="590808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AEFFBD-4345-4014-99FC-CDE604AD138F}"/>
                </a:ext>
              </a:extLst>
            </p:cNvPr>
            <p:cNvSpPr txBox="1"/>
            <p:nvPr/>
          </p:nvSpPr>
          <p:spPr>
            <a:xfrm>
              <a:off x="5488935" y="2186067"/>
              <a:ext cx="94349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</a:rPr>
                <a:t>Compendium</a:t>
              </a:r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1213CB1-FA48-47EF-B072-0764E94A0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36" y="5232677"/>
            <a:ext cx="914479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9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1880" cy="1325563"/>
          </a:xfrm>
        </p:spPr>
        <p:txBody>
          <a:bodyPr>
            <a:normAutofit/>
          </a:bodyPr>
          <a:lstStyle/>
          <a:p>
            <a:r>
              <a:rPr lang="en-US" dirty="0"/>
              <a:t>System Use Cases</a:t>
            </a:r>
            <a:br>
              <a:rPr lang="en-US" dirty="0"/>
            </a:br>
            <a:r>
              <a:rPr lang="en-US" dirty="0"/>
              <a:t>Use Case Failure Handling V1.0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06C-749E-4C39-BDE6-6D552096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28" y="1825624"/>
            <a:ext cx="6761871" cy="5032375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dirty="0"/>
              <a:t>“Failure Detection”:</a:t>
            </a:r>
          </a:p>
          <a:p>
            <a:pPr lvl="2"/>
            <a:r>
              <a:rPr lang="en-US" dirty="0"/>
              <a:t>The “</a:t>
            </a:r>
            <a:r>
              <a:rPr lang="en-US" b="1" dirty="0" err="1"/>
              <a:t>SystemControllerUnit</a:t>
            </a:r>
            <a:r>
              <a:rPr lang="en-US" dirty="0"/>
              <a:t>” sets the state to “UX_ TROUBLE” and starts the system failure handling routine!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CS State :  UX_ TROUBLE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8EE2C3-3D9B-4C4B-9884-8D1E5E52D961}"/>
              </a:ext>
            </a:extLst>
          </p:cNvPr>
          <p:cNvSpPr/>
          <p:nvPr/>
        </p:nvSpPr>
        <p:spPr>
          <a:xfrm>
            <a:off x="418066" y="1825625"/>
            <a:ext cx="3536574" cy="1046747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System Use Case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Failure Handling V1.0 </a:t>
            </a:r>
          </a:p>
        </p:txBody>
      </p:sp>
    </p:spTree>
    <p:extLst>
      <p:ext uri="{BB962C8B-B14F-4D97-AF65-F5344CB8AC3E}">
        <p14:creationId xmlns:p14="http://schemas.microsoft.com/office/powerpoint/2010/main" val="30730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D177-793A-45CC-AC27-B0DF2C6B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679F9-41A4-4834-9741-E3B75D15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SREQ_1: The Actors should be authorized to involved in specific system interactions! </a:t>
            </a:r>
            <a:r>
              <a:rPr lang="en-US" dirty="0">
                <a:sym typeface="Wingdings" panose="05000000000000000000" pitchFamily="2" charset="2"/>
              </a:rPr>
              <a:t> Service-based authorization should be given!</a:t>
            </a:r>
          </a:p>
          <a:p>
            <a:r>
              <a:rPr lang="en-US" dirty="0">
                <a:sym typeface="Wingdings" panose="05000000000000000000" pitchFamily="2" charset="2"/>
              </a:rPr>
              <a:t>SREQ_2: The service interfaces should be implemented as given (Swagger design)!</a:t>
            </a:r>
          </a:p>
          <a:p>
            <a:r>
              <a:rPr lang="en-US" dirty="0">
                <a:sym typeface="Wingdings" panose="05000000000000000000" pitchFamily="2" charset="2"/>
              </a:rPr>
              <a:t>SREQ_3: The system should catch any failure and time and handle it! </a:t>
            </a:r>
          </a:p>
        </p:txBody>
      </p:sp>
    </p:spTree>
    <p:extLst>
      <p:ext uri="{BB962C8B-B14F-4D97-AF65-F5344CB8AC3E}">
        <p14:creationId xmlns:p14="http://schemas.microsoft.com/office/powerpoint/2010/main" val="315900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D58F-5FC3-4D54-BB0E-B0569719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Boundary, Interfaces, and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E7373-AC65-4D4A-917D-5A8D389E0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7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8337-CEC6-4054-8018-0DCC530C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B474-022F-443F-BC38-E0F53436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CEF7-5A9D-465F-93B9-E1F90F72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A8DA282-1F6A-4A21-9796-CB338404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/>
              <a:t>[REF_SHC] … SmartHome_ConceptSpecificationSimplified_v2022.1.docx</a:t>
            </a:r>
          </a:p>
          <a:p>
            <a:r>
              <a:rPr lang="en-US" dirty="0"/>
              <a:t>[REF_FORDCS] … FORD – Charging Station</a:t>
            </a:r>
          </a:p>
          <a:p>
            <a:pPr lvl="1"/>
            <a:r>
              <a:rPr lang="en-US" dirty="0">
                <a:hlinkClick r:id="rId2"/>
              </a:rPr>
              <a:t>https://www.evsolutions.com/Upload/Product/635652466512570000.pdf</a:t>
            </a: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16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D0B-F651-4DA1-9EE4-AA8BD31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11F-7B67-40D5-BD62-E6E2B0BC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0249-01B7-493F-80DC-67134A1BA9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System/Software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83303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B6B1-58BE-4661-A442-05296D95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E35C3-0EFD-4842-AA4A-17999C769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72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D0B-F651-4DA1-9EE4-AA8BD31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11F-7B67-40D5-BD62-E6E2B0BC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0249-01B7-493F-80DC-67134A1BA9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Implement &amp; Verify</a:t>
            </a:r>
          </a:p>
        </p:txBody>
      </p:sp>
    </p:spTree>
    <p:extLst>
      <p:ext uri="{BB962C8B-B14F-4D97-AF65-F5344CB8AC3E}">
        <p14:creationId xmlns:p14="http://schemas.microsoft.com/office/powerpoint/2010/main" val="243359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CD83-D066-43C4-8A5A-9ED80597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B8FBE-D45A-4497-A334-186271F50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5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D0B-F651-4DA1-9EE4-AA8BD31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11F-7B67-40D5-BD62-E6E2B0BC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0249-01B7-493F-80DC-67134A1BA9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Integrate &amp; Validate</a:t>
            </a:r>
          </a:p>
        </p:txBody>
      </p:sp>
    </p:spTree>
    <p:extLst>
      <p:ext uri="{BB962C8B-B14F-4D97-AF65-F5344CB8AC3E}">
        <p14:creationId xmlns:p14="http://schemas.microsoft.com/office/powerpoint/2010/main" val="375605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1264-A920-40D8-AF3D-C36ACC61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SwPD Method Epics - Setting Copy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65C8B-3EEC-4C2E-8981-403AA1CD5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54" y="1787051"/>
            <a:ext cx="9925202" cy="4705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B84F4-1C87-429F-96D6-CCA852B6D7DF}"/>
              </a:ext>
            </a:extLst>
          </p:cNvPr>
          <p:cNvSpPr txBox="1"/>
          <p:nvPr/>
        </p:nvSpPr>
        <p:spPr>
          <a:xfrm>
            <a:off x="4751772" y="1690688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Source: EDUp-Full-Stack-Software-Project-Development-Method.pptx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EEBF74-1C72-4C6D-94BD-301B0BAC79F9}"/>
              </a:ext>
            </a:extLst>
          </p:cNvPr>
          <p:cNvSpPr/>
          <p:nvPr/>
        </p:nvSpPr>
        <p:spPr>
          <a:xfrm>
            <a:off x="8595359" y="3016251"/>
            <a:ext cx="3487149" cy="2257085"/>
          </a:xfrm>
          <a:prstGeom prst="roundRect">
            <a:avLst/>
          </a:prstGeom>
          <a:solidFill>
            <a:srgbClr val="F2F2F2">
              <a:alpha val="69804"/>
            </a:srgbClr>
          </a:solidFill>
          <a:ln>
            <a:solidFill>
              <a:srgbClr val="767171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6AE591-7E00-4063-BFD6-7AA33AE3B850}"/>
              </a:ext>
            </a:extLst>
          </p:cNvPr>
          <p:cNvSpPr/>
          <p:nvPr/>
        </p:nvSpPr>
        <p:spPr>
          <a:xfrm>
            <a:off x="1889760" y="3016251"/>
            <a:ext cx="3294799" cy="3689349"/>
          </a:xfrm>
          <a:prstGeom prst="roundRect">
            <a:avLst/>
          </a:prstGeom>
          <a:solidFill>
            <a:srgbClr val="F2F2F2">
              <a:alpha val="69804"/>
            </a:srgbClr>
          </a:solidFill>
          <a:ln>
            <a:solidFill>
              <a:srgbClr val="767171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93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38DA-CF91-42E5-ACDA-13890B18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A666A-9421-4012-BC64-9EF7650A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72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D769-D7CA-4408-8E98-F9D941E8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BACKYARD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2B01-8386-44F4-B488-AD54E186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345" y="836202"/>
            <a:ext cx="10515600" cy="4351338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endParaRPr lang="en-US" sz="8000" dirty="0"/>
          </a:p>
          <a:p>
            <a:pPr marL="0" indent="0"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BACKYARD</a:t>
            </a:r>
          </a:p>
        </p:txBody>
      </p:sp>
    </p:spTree>
    <p:extLst>
      <p:ext uri="{BB962C8B-B14F-4D97-AF65-F5344CB8AC3E}">
        <p14:creationId xmlns:p14="http://schemas.microsoft.com/office/powerpoint/2010/main" val="53539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D0B-F651-4DA1-9EE4-AA8BD31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11F-7B67-40D5-BD62-E6E2B0BC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0249-01B7-493F-80DC-67134A1BA9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System Requirements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288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118C-9773-4436-9850-8279F3D3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Boundary - Illustrated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C8D22C-F7DB-4C48-AAC4-C82A1BA635E6}"/>
              </a:ext>
            </a:extLst>
          </p:cNvPr>
          <p:cNvGrpSpPr/>
          <p:nvPr/>
        </p:nvGrpSpPr>
        <p:grpSpPr>
          <a:xfrm>
            <a:off x="6901375" y="3995855"/>
            <a:ext cx="5060119" cy="2497020"/>
            <a:chOff x="838200" y="1690688"/>
            <a:chExt cx="5060119" cy="24970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35991E0-B6F6-4C4C-80CB-8B9FDF928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5060119" cy="212768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154367-FF92-465D-AA72-67B9C588A3F4}"/>
                </a:ext>
              </a:extLst>
            </p:cNvPr>
            <p:cNvSpPr txBox="1"/>
            <p:nvPr/>
          </p:nvSpPr>
          <p:spPr>
            <a:xfrm>
              <a:off x="838200" y="3818376"/>
              <a:ext cx="50601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Ref.: FORDCS-V1.0 Customer requirements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810FE8-4A33-42CB-AE8A-046274F97F10}"/>
              </a:ext>
            </a:extLst>
          </p:cNvPr>
          <p:cNvGrpSpPr/>
          <p:nvPr/>
        </p:nvGrpSpPr>
        <p:grpSpPr>
          <a:xfrm>
            <a:off x="230506" y="1502757"/>
            <a:ext cx="6268182" cy="3665914"/>
            <a:chOff x="230506" y="1502757"/>
            <a:chExt cx="6268182" cy="36659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D88E74-AD8B-4C63-BFDD-96B723F9C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395" y="1502757"/>
              <a:ext cx="5785605" cy="326164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869CA6-F969-45F4-889D-FA90EF199446}"/>
                </a:ext>
              </a:extLst>
            </p:cNvPr>
            <p:cNvSpPr txBox="1"/>
            <p:nvPr/>
          </p:nvSpPr>
          <p:spPr>
            <a:xfrm>
              <a:off x="230506" y="4799339"/>
              <a:ext cx="62681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Ref.: SmartHome_ConceptSpecificationSimplified_v2022.1.docx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10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AA0A-49C0-4EE2-9AE4-53C09678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FORDCS-V1.0 System States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1D6BB5-0499-4F54-B275-3CC93ADC8D45}"/>
              </a:ext>
            </a:extLst>
          </p:cNvPr>
          <p:cNvGrpSpPr/>
          <p:nvPr/>
        </p:nvGrpSpPr>
        <p:grpSpPr>
          <a:xfrm>
            <a:off x="838200" y="1690688"/>
            <a:ext cx="8322266" cy="4688736"/>
            <a:chOff x="838200" y="1690688"/>
            <a:chExt cx="8322266" cy="4688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C7B55B-29ED-425F-B0D8-2BEE82C82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8322266" cy="429766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9FDB51-64D3-41D9-B8B6-CF479B563808}"/>
                </a:ext>
              </a:extLst>
            </p:cNvPr>
            <p:cNvSpPr txBox="1"/>
            <p:nvPr/>
          </p:nvSpPr>
          <p:spPr>
            <a:xfrm>
              <a:off x="942535" y="6010092"/>
              <a:ext cx="61053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Ref.: FORDCS-V1.0 Customer requirements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055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Use Cases</a:t>
            </a:r>
            <a:br>
              <a:rPr lang="en-US" dirty="0"/>
            </a:br>
            <a:r>
              <a:rPr lang="en-US" dirty="0"/>
              <a:t>Use Case Report Factory Setting V1.0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06C-749E-4C39-BDE6-6D552096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80" y="3577389"/>
            <a:ext cx="10723020" cy="2599574"/>
          </a:xfrm>
        </p:spPr>
        <p:txBody>
          <a:bodyPr/>
          <a:lstStyle/>
          <a:p>
            <a:r>
              <a:rPr lang="en-US" dirty="0"/>
              <a:t>Following scenario is </a:t>
            </a:r>
            <a:r>
              <a:rPr lang="en-US" dirty="0">
                <a:solidFill>
                  <a:srgbClr val="C00000"/>
                </a:solidFill>
              </a:rPr>
              <a:t>assumed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ASSUMPTION: Any</a:t>
            </a:r>
            <a:r>
              <a:rPr lang="en-US" dirty="0"/>
              <a:t> Actors may retrieve the Data from the FORDCS!</a:t>
            </a:r>
          </a:p>
          <a:p>
            <a:pPr lvl="1"/>
            <a:r>
              <a:rPr lang="en-US" dirty="0"/>
              <a:t>Use Case should be implemented referring to the Swagger interface design: </a:t>
            </a:r>
            <a:br>
              <a:rPr lang="en-US" dirty="0"/>
            </a:br>
            <a:r>
              <a:rPr lang="en-US" dirty="0"/>
              <a:t>https://app.swaggerhub.com/apis/karacankos/fordcs/1.0-oas3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4EA89-9334-41D6-9BC4-2EE23915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79" y="2052193"/>
            <a:ext cx="3615241" cy="11217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F91444-18CF-49F7-B1CA-910BD12C6AF4}"/>
              </a:ext>
            </a:extLst>
          </p:cNvPr>
          <p:cNvSpPr txBox="1"/>
          <p:nvPr/>
        </p:nvSpPr>
        <p:spPr>
          <a:xfrm>
            <a:off x="7518011" y="104576"/>
            <a:ext cx="46739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Method-Note: The Customer Use Case Scenario is to be described per scenario from the viewpoint of System Architect </a:t>
            </a:r>
          </a:p>
        </p:txBody>
      </p:sp>
    </p:spTree>
    <p:extLst>
      <p:ext uri="{BB962C8B-B14F-4D97-AF65-F5344CB8AC3E}">
        <p14:creationId xmlns:p14="http://schemas.microsoft.com/office/powerpoint/2010/main" val="374751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B59DAE-CCDF-484D-9909-55979F92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79" y="2052193"/>
            <a:ext cx="3615241" cy="11278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Use Cases</a:t>
            </a:r>
            <a:br>
              <a:rPr lang="en-US" dirty="0"/>
            </a:br>
            <a:r>
              <a:rPr lang="en-US" dirty="0"/>
              <a:t>Use Case Run-time Status Report V1.0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06C-749E-4C39-BDE6-6D552096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7389"/>
            <a:ext cx="10515599" cy="2599574"/>
          </a:xfrm>
        </p:spPr>
        <p:txBody>
          <a:bodyPr/>
          <a:lstStyle/>
          <a:p>
            <a:r>
              <a:rPr lang="en-US" dirty="0"/>
              <a:t>Following scenario is </a:t>
            </a:r>
            <a:r>
              <a:rPr lang="en-US" dirty="0">
                <a:solidFill>
                  <a:srgbClr val="C00000"/>
                </a:solidFill>
              </a:rPr>
              <a:t>assumed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ASSUMPTION: ONLY</a:t>
            </a:r>
            <a:r>
              <a:rPr lang="en-US" dirty="0"/>
              <a:t> the following Actors may receive the Data from the FORDCS:</a:t>
            </a:r>
          </a:p>
          <a:p>
            <a:pPr lvl="2"/>
            <a:r>
              <a:rPr lang="en-US" dirty="0"/>
              <a:t>“Home resident”, “Charging Station System Operator”, “Building Technology System Operator”, and “BEA”!</a:t>
            </a:r>
          </a:p>
          <a:p>
            <a:pPr lvl="1"/>
            <a:r>
              <a:rPr lang="en-US" dirty="0"/>
              <a:t>Use Case should be implemented referring to the Swagger interface design: </a:t>
            </a:r>
            <a:br>
              <a:rPr lang="en-US" dirty="0"/>
            </a:br>
            <a:r>
              <a:rPr lang="en-US" dirty="0"/>
              <a:t>https://app.swaggerhub.com/apis/karacankos/fordcs/1.0-oas3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91444-18CF-49F7-B1CA-910BD12C6AF4}"/>
              </a:ext>
            </a:extLst>
          </p:cNvPr>
          <p:cNvSpPr txBox="1"/>
          <p:nvPr/>
        </p:nvSpPr>
        <p:spPr>
          <a:xfrm>
            <a:off x="7518011" y="104576"/>
            <a:ext cx="46739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Method-Note: The Customer Use Case Scenario is to be described per scenario from the viewpoint of System Architect </a:t>
            </a:r>
          </a:p>
        </p:txBody>
      </p:sp>
    </p:spTree>
    <p:extLst>
      <p:ext uri="{BB962C8B-B14F-4D97-AF65-F5344CB8AC3E}">
        <p14:creationId xmlns:p14="http://schemas.microsoft.com/office/powerpoint/2010/main" val="378691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1880" cy="1325563"/>
          </a:xfrm>
        </p:spPr>
        <p:txBody>
          <a:bodyPr>
            <a:normAutofit/>
          </a:bodyPr>
          <a:lstStyle/>
          <a:p>
            <a:r>
              <a:rPr lang="en-US" dirty="0"/>
              <a:t>System Use Cases</a:t>
            </a:r>
            <a:br>
              <a:rPr lang="en-US" dirty="0"/>
            </a:br>
            <a:r>
              <a:rPr lang="en-US" dirty="0"/>
              <a:t>Use Case Starting-up the CS V1.0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06C-749E-4C39-BDE6-6D552096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28" y="1825624"/>
            <a:ext cx="6761871" cy="5032375"/>
          </a:xfrm>
        </p:spPr>
        <p:txBody>
          <a:bodyPr>
            <a:normAutofit/>
          </a:bodyPr>
          <a:lstStyle/>
          <a:p>
            <a:r>
              <a:rPr lang="en-US" dirty="0"/>
              <a:t>Following scenarios are </a:t>
            </a:r>
            <a:r>
              <a:rPr lang="en-US" i="1" dirty="0">
                <a:solidFill>
                  <a:srgbClr val="C00000"/>
                </a:solidFill>
              </a:rPr>
              <a:t>assumed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“Operational Readiness”:</a:t>
            </a:r>
          </a:p>
          <a:p>
            <a:pPr lvl="2"/>
            <a:r>
              <a:rPr lang="en-US" dirty="0"/>
              <a:t>CS is installed, passed the “operational readiness test”, and the state is set to “INITIAL_STATE” via the configuration parameter “Status” by the “</a:t>
            </a:r>
            <a:r>
              <a:rPr lang="en-US" b="1" dirty="0"/>
              <a:t>Charging Station System Operator</a:t>
            </a:r>
            <a:r>
              <a:rPr lang="en-US" dirty="0"/>
              <a:t>” [REF_SHC]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CS State :  INITIAL_STATE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“Close the Power Circuit”:</a:t>
            </a:r>
          </a:p>
          <a:p>
            <a:pPr lvl="2"/>
            <a:r>
              <a:rPr lang="en-US" dirty="0"/>
              <a:t>Via </a:t>
            </a:r>
            <a:r>
              <a:rPr lang="en-US" dirty="0" err="1"/>
              <a:t>SmartMeter</a:t>
            </a:r>
            <a:r>
              <a:rPr lang="en-US" dirty="0"/>
              <a:t>, the CS is connected to grid power, and the state is set to “UX_POWER_PRESENT” by the “</a:t>
            </a:r>
            <a:r>
              <a:rPr lang="en-US" b="1" dirty="0"/>
              <a:t>Charging Station System Operator</a:t>
            </a:r>
            <a:r>
              <a:rPr lang="en-US" dirty="0"/>
              <a:t>”!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</a:rPr>
              <a:t>CS State : UX_POWER_PRESENT</a:t>
            </a:r>
          </a:p>
          <a:p>
            <a:pPr lvl="1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3D07DF-3BF2-4B3F-86B8-600B2A59EE26}"/>
              </a:ext>
            </a:extLst>
          </p:cNvPr>
          <p:cNvSpPr txBox="1">
            <a:spLocks/>
          </p:cNvSpPr>
          <p:nvPr/>
        </p:nvSpPr>
        <p:spPr>
          <a:xfrm>
            <a:off x="-424376" y="3429000"/>
            <a:ext cx="6290604" cy="306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“Connecting to Powerline”:</a:t>
            </a:r>
          </a:p>
          <a:p>
            <a:pPr lvl="2"/>
            <a:r>
              <a:rPr lang="en-US" dirty="0"/>
              <a:t>CS is connected to the powerline, and the state is set to “POWER_OFF” via the  configuration parameter “Status” by the “</a:t>
            </a:r>
            <a:r>
              <a:rPr lang="en-US" b="1" dirty="0"/>
              <a:t>Charging Station System Operator</a:t>
            </a:r>
            <a:r>
              <a:rPr lang="en-US" dirty="0"/>
              <a:t>” [REF_SHC]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</a:rPr>
              <a:t>CS State : POWER_OFF</a:t>
            </a:r>
          </a:p>
          <a:p>
            <a:pPr lvl="1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8EE2C3-3D9B-4C4B-9884-8D1E5E52D961}"/>
              </a:ext>
            </a:extLst>
          </p:cNvPr>
          <p:cNvSpPr/>
          <p:nvPr/>
        </p:nvSpPr>
        <p:spPr>
          <a:xfrm>
            <a:off x="418066" y="1825625"/>
            <a:ext cx="3536574" cy="1046747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System Use Case</a:t>
            </a:r>
          </a:p>
          <a:p>
            <a:pPr algn="ctr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Starting-up the CS V1.0 </a:t>
            </a:r>
          </a:p>
        </p:txBody>
      </p:sp>
    </p:spTree>
    <p:extLst>
      <p:ext uri="{BB962C8B-B14F-4D97-AF65-F5344CB8AC3E}">
        <p14:creationId xmlns:p14="http://schemas.microsoft.com/office/powerpoint/2010/main" val="260015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1880" cy="1325563"/>
          </a:xfrm>
        </p:spPr>
        <p:txBody>
          <a:bodyPr>
            <a:normAutofit/>
          </a:bodyPr>
          <a:lstStyle/>
          <a:p>
            <a:r>
              <a:rPr lang="en-US" dirty="0"/>
              <a:t>System Use Cases</a:t>
            </a:r>
            <a:br>
              <a:rPr lang="en-US" dirty="0"/>
            </a:br>
            <a:r>
              <a:rPr lang="en-US" dirty="0"/>
              <a:t>Use Case Starting-up the CS V1.0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06C-749E-4C39-BDE6-6D552096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28" y="1825624"/>
            <a:ext cx="6761871" cy="5032375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dirty="0"/>
              <a:t>“Charge the Car” [REF_SHC]:</a:t>
            </a:r>
          </a:p>
          <a:p>
            <a:pPr lvl="2"/>
            <a:r>
              <a:rPr lang="en-US" dirty="0"/>
              <a:t>The “</a:t>
            </a:r>
            <a:r>
              <a:rPr lang="en-US" b="1" dirty="0" err="1"/>
              <a:t>SystemControllerUnit</a:t>
            </a:r>
            <a:r>
              <a:rPr lang="en-US" dirty="0"/>
              <a:t>” sets the state to “UX_ READY_TO_CHARGE”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CS State :  UX_ READY_TO_CHARGE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“Start charging”:</a:t>
            </a:r>
          </a:p>
          <a:p>
            <a:pPr lvl="2"/>
            <a:r>
              <a:rPr lang="en-US" dirty="0"/>
              <a:t>The “</a:t>
            </a:r>
            <a:r>
              <a:rPr lang="en-US" b="1" dirty="0"/>
              <a:t>Home resident</a:t>
            </a:r>
            <a:r>
              <a:rPr lang="en-US" dirty="0"/>
              <a:t>” [REF_SHC] starts the charging!.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“Stop charging”:</a:t>
            </a:r>
          </a:p>
          <a:p>
            <a:pPr lvl="2"/>
            <a:r>
              <a:rPr lang="en-US" dirty="0"/>
              <a:t>The “</a:t>
            </a:r>
            <a:r>
              <a:rPr lang="en-US" b="1" dirty="0"/>
              <a:t>Home resident</a:t>
            </a:r>
            <a:r>
              <a:rPr lang="en-US" dirty="0"/>
              <a:t>” [REF_SHC] or the “</a:t>
            </a:r>
            <a:r>
              <a:rPr lang="en-US" b="1" dirty="0" err="1"/>
              <a:t>SystemControllerUnit</a:t>
            </a:r>
            <a:r>
              <a:rPr lang="en-US" dirty="0"/>
              <a:t>” stops the charging!.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3D07DF-3BF2-4B3F-86B8-600B2A59EE26}"/>
              </a:ext>
            </a:extLst>
          </p:cNvPr>
          <p:cNvSpPr txBox="1">
            <a:spLocks/>
          </p:cNvSpPr>
          <p:nvPr/>
        </p:nvSpPr>
        <p:spPr>
          <a:xfrm>
            <a:off x="-424376" y="3429000"/>
            <a:ext cx="6290604" cy="306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“Connect the Plug to Vehicle”:</a:t>
            </a:r>
          </a:p>
          <a:p>
            <a:pPr lvl="2"/>
            <a:r>
              <a:rPr lang="en-US" dirty="0"/>
              <a:t>The “Home resident” [REF_SHC] connects the CS to the vehicle! 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“Disconnect the Plug from Vehicle”:</a:t>
            </a:r>
          </a:p>
          <a:p>
            <a:pPr lvl="2"/>
            <a:r>
              <a:rPr lang="en-US" dirty="0"/>
              <a:t>The “Home resident” [REF_SHC] disconnects the CS from the vehicle! 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8EE2C3-3D9B-4C4B-9884-8D1E5E52D961}"/>
              </a:ext>
            </a:extLst>
          </p:cNvPr>
          <p:cNvSpPr/>
          <p:nvPr/>
        </p:nvSpPr>
        <p:spPr>
          <a:xfrm>
            <a:off x="418066" y="1825625"/>
            <a:ext cx="3536574" cy="1046747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System Use Case</a:t>
            </a:r>
          </a:p>
          <a:p>
            <a:pPr algn="ctr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Starting-up the CS V1.0 </a:t>
            </a:r>
          </a:p>
        </p:txBody>
      </p:sp>
    </p:spTree>
    <p:extLst>
      <p:ext uri="{BB962C8B-B14F-4D97-AF65-F5344CB8AC3E}">
        <p14:creationId xmlns:p14="http://schemas.microsoft.com/office/powerpoint/2010/main" val="380997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756</Words>
  <Application>Microsoft Office PowerPoint</Application>
  <PresentationFormat>Widescreen</PresentationFormat>
  <Paragraphs>88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EDUp FORDCS V1.0 Software Development &amp; Testing</vt:lpstr>
      <vt:lpstr>SwPD Method Epics - Setting Copy </vt:lpstr>
      <vt:lpstr>PowerPoint Presentation</vt:lpstr>
      <vt:lpstr>System Boundary - Illustrated</vt:lpstr>
      <vt:lpstr>FORDCS-V1.0 System States</vt:lpstr>
      <vt:lpstr>System Use Cases Use Case Report Factory Setting V1.0</vt:lpstr>
      <vt:lpstr>System Use Cases Use Case Run-time Status Report V1.0 </vt:lpstr>
      <vt:lpstr>System Use Cases Use Case Starting-up the CS V1.0 </vt:lpstr>
      <vt:lpstr>System Use Cases Use Case Starting-up the CS V1.0 </vt:lpstr>
      <vt:lpstr>System Use Cases Use Case Failure Handling V1.0 </vt:lpstr>
      <vt:lpstr>System Requirements</vt:lpstr>
      <vt:lpstr>System Boundary, Interfaces, and Users</vt:lpstr>
      <vt:lpstr>Assumptions</vt:lpstr>
      <vt:lpstr>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BACKYARD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Ömer</dc:creator>
  <cp:lastModifiedBy>Ömer Karacan</cp:lastModifiedBy>
  <cp:revision>61</cp:revision>
  <dcterms:created xsi:type="dcterms:W3CDTF">2022-03-14T15:31:02Z</dcterms:created>
  <dcterms:modified xsi:type="dcterms:W3CDTF">2022-04-18T13:53:59Z</dcterms:modified>
</cp:coreProperties>
</file>