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360" r:id="rId3"/>
    <p:sldId id="339" r:id="rId4"/>
    <p:sldId id="354" r:id="rId5"/>
    <p:sldId id="349" r:id="rId6"/>
    <p:sldId id="359" r:id="rId7"/>
    <p:sldId id="356" r:id="rId8"/>
    <p:sldId id="353" r:id="rId9"/>
    <p:sldId id="357" r:id="rId10"/>
    <p:sldId id="348" r:id="rId11"/>
    <p:sldId id="358" r:id="rId12"/>
    <p:sldId id="350" r:id="rId13"/>
    <p:sldId id="341" r:id="rId14"/>
    <p:sldId id="336" r:id="rId15"/>
    <p:sldId id="337" r:id="rId16"/>
    <p:sldId id="347" r:id="rId17"/>
    <p:sldId id="260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0066FF"/>
    <a:srgbClr val="000000"/>
    <a:srgbClr val="00FF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02/04/2022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14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02/04/2022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41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02/04/2022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1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02/04/2022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88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5BA542F-B73B-47E7-BABB-8194D77513EA}" type="datetimeFigureOut">
              <a:rPr lang="en-GB" smtClean="0"/>
              <a:t>02/04/2022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5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02/04/2022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53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02/04/2022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66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02/04/2022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33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02/04/2022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98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02/04/2022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29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02/04/2022</a:t>
            </a:fld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79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5BA542F-B73B-47E7-BABB-8194D77513EA}" type="datetimeFigureOut">
              <a:rPr lang="en-GB" smtClean="0"/>
              <a:t>02/04/2022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34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solutions.com/Upload/Product/635652466512570000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15.svg"/><Relationship Id="rId4" Type="http://schemas.openxmlformats.org/officeDocument/2006/relationships/image" Target="../media/image18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12" Type="http://schemas.openxmlformats.org/officeDocument/2006/relationships/image" Target="../media/image15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14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24.sv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F3B7-F12A-46BA-9C24-AE183969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058" y="484632"/>
            <a:ext cx="8657190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spc="100" dirty="0" err="1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Smarthome</a:t>
            </a:r>
            <a:r>
              <a:rPr lang="tr-TR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 </a:t>
            </a:r>
            <a: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ford</a:t>
            </a:r>
            <a:r>
              <a:rPr lang="tr-TR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 </a:t>
            </a:r>
            <a: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CHARGING Station</a:t>
            </a:r>
            <a:br>
              <a:rPr lang="tr-TR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</a:br>
            <a:r>
              <a:rPr lang="tr-TR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UX/UI PROJECT</a:t>
            </a:r>
            <a:endParaRPr lang="en-US" sz="4800" spc="100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6B1A4-34D2-4123-92C1-ABB3A1E5F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EDU </a:t>
            </a:r>
            <a:r>
              <a:rPr lang="de-AT" sz="2000" dirty="0" err="1"/>
              <a:t>project</a:t>
            </a:r>
            <a:endParaRPr lang="en-GB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5CD299-D26F-4828-B39C-E9B8DA1891D7}"/>
              </a:ext>
            </a:extLst>
          </p:cNvPr>
          <p:cNvGrpSpPr/>
          <p:nvPr/>
        </p:nvGrpSpPr>
        <p:grpSpPr>
          <a:xfrm>
            <a:off x="0" y="6248401"/>
            <a:ext cx="3573675" cy="609600"/>
            <a:chOff x="7722524" y="6012026"/>
            <a:chExt cx="4469477" cy="7624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C08B3F-00F1-471F-BF3D-47713E712C21}"/>
                </a:ext>
              </a:extLst>
            </p:cNvPr>
            <p:cNvSpPr/>
            <p:nvPr/>
          </p:nvSpPr>
          <p:spPr>
            <a:xfrm>
              <a:off x="7722524" y="6012026"/>
              <a:ext cx="4469476" cy="7624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tr-TR" sz="800" dirty="0"/>
                <a:t>karacankos@gmail.com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800" dirty="0"/>
                <a:t>https://www.linkedin.com/in/omer-karacan/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800" dirty="0"/>
                <a:t>https://www.instagram.com/karacanos/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1A72A0A-5109-47D4-BFD2-DB2BBB647902}"/>
                </a:ext>
              </a:extLst>
            </p:cNvPr>
            <p:cNvGrpSpPr/>
            <p:nvPr/>
          </p:nvGrpSpPr>
          <p:grpSpPr>
            <a:xfrm>
              <a:off x="11074401" y="6474964"/>
              <a:ext cx="1117600" cy="299468"/>
              <a:chOff x="11074401" y="6474964"/>
              <a:chExt cx="1117600" cy="29946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7AD90A8-736B-44E7-8D3D-FF21CACE8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4401" y="6474964"/>
                <a:ext cx="1117600" cy="2994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A10D85-DA1B-43D2-8CB9-DDA95C620143}"/>
                  </a:ext>
                </a:extLst>
              </p:cNvPr>
              <p:cNvSpPr/>
              <p:nvPr/>
            </p:nvSpPr>
            <p:spPr>
              <a:xfrm>
                <a:off x="11074401" y="6474964"/>
                <a:ext cx="360733" cy="299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2800"/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407C040-37BB-4319-8E2C-2E72F0B7F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661" y="1594643"/>
            <a:ext cx="1927459" cy="251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8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249B795B-C728-4F34-9A83-E4CF47A28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865" y="2954316"/>
            <a:ext cx="6646953" cy="25133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3D3FC1-9A74-44F1-B8E0-9196ADE4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88" y="153261"/>
            <a:ext cx="11036591" cy="1706757"/>
          </a:xfrm>
        </p:spPr>
        <p:txBody>
          <a:bodyPr>
            <a:noAutofit/>
          </a:bodyPr>
          <a:lstStyle/>
          <a:p>
            <a:r>
              <a:rPr lang="tr-TR" dirty="0"/>
              <a:t>FORD CHARGER ApplIcatIon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D2C02A-9F20-434C-BEBE-9F886B661181}"/>
              </a:ext>
            </a:extLst>
          </p:cNvPr>
          <p:cNvGrpSpPr/>
          <p:nvPr/>
        </p:nvGrpSpPr>
        <p:grpSpPr>
          <a:xfrm>
            <a:off x="9626540" y="4280216"/>
            <a:ext cx="1510629" cy="897133"/>
            <a:chOff x="1734420" y="2048681"/>
            <a:chExt cx="1510629" cy="89713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73825F5-E58F-4152-819B-A67FB7896284}"/>
                </a:ext>
              </a:extLst>
            </p:cNvPr>
            <p:cNvGrpSpPr/>
            <p:nvPr/>
          </p:nvGrpSpPr>
          <p:grpSpPr>
            <a:xfrm>
              <a:off x="1979861" y="2048681"/>
              <a:ext cx="1153418" cy="656419"/>
              <a:chOff x="8314432" y="2039156"/>
              <a:chExt cx="1153418" cy="65641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6EDF70F-10B3-4B77-9EC7-88D67AABD579}"/>
                  </a:ext>
                </a:extLst>
              </p:cNvPr>
              <p:cNvSpPr/>
              <p:nvPr/>
            </p:nvSpPr>
            <p:spPr>
              <a:xfrm>
                <a:off x="8686800" y="2143125"/>
                <a:ext cx="276225" cy="2286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E274F893-5ECE-4CA8-8648-3C71C15683FD}"/>
                  </a:ext>
                </a:extLst>
              </p:cNvPr>
              <p:cNvSpPr/>
              <p:nvPr/>
            </p:nvSpPr>
            <p:spPr>
              <a:xfrm rot="11622756">
                <a:off x="8829675" y="2181225"/>
                <a:ext cx="638175" cy="514350"/>
              </a:xfrm>
              <a:prstGeom prst="arc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4710222A-DE2A-4B2C-86F6-3D18B5B2888E}"/>
                  </a:ext>
                </a:extLst>
              </p:cNvPr>
              <p:cNvSpPr/>
              <p:nvPr/>
            </p:nvSpPr>
            <p:spPr>
              <a:xfrm rot="5724638">
                <a:off x="8252519" y="2101069"/>
                <a:ext cx="638175" cy="514350"/>
              </a:xfrm>
              <a:prstGeom prst="arc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6CFE9F-CB3C-40A2-B2A2-6AC7B6B1E5CD}"/>
                </a:ext>
              </a:extLst>
            </p:cNvPr>
            <p:cNvSpPr/>
            <p:nvPr/>
          </p:nvSpPr>
          <p:spPr>
            <a:xfrm>
              <a:off x="1734420" y="2668815"/>
              <a:ext cx="15106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70C0"/>
                  </a:solidFill>
                </a:rPr>
                <a:t>Developer</a:t>
              </a:r>
              <a:endParaRPr lang="en-GB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DE89F0-1C50-4421-AFE1-8182D230AD2A}"/>
              </a:ext>
            </a:extLst>
          </p:cNvPr>
          <p:cNvGrpSpPr/>
          <p:nvPr/>
        </p:nvGrpSpPr>
        <p:grpSpPr>
          <a:xfrm>
            <a:off x="9620890" y="2460992"/>
            <a:ext cx="1510629" cy="897133"/>
            <a:chOff x="1734420" y="2048681"/>
            <a:chExt cx="1510629" cy="89713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62321EA-9C28-4477-9832-CE89D1B79B69}"/>
                </a:ext>
              </a:extLst>
            </p:cNvPr>
            <p:cNvGrpSpPr/>
            <p:nvPr/>
          </p:nvGrpSpPr>
          <p:grpSpPr>
            <a:xfrm>
              <a:off x="1979861" y="2048681"/>
              <a:ext cx="1153418" cy="656419"/>
              <a:chOff x="8314432" y="2039156"/>
              <a:chExt cx="1153418" cy="65641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FACF52B-CED1-4B6D-AD32-05955F43D450}"/>
                  </a:ext>
                </a:extLst>
              </p:cNvPr>
              <p:cNvSpPr/>
              <p:nvPr/>
            </p:nvSpPr>
            <p:spPr>
              <a:xfrm>
                <a:off x="8686800" y="2143125"/>
                <a:ext cx="276225" cy="2286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060F7751-C5FA-4C1F-A5EB-F502F625EABF}"/>
                  </a:ext>
                </a:extLst>
              </p:cNvPr>
              <p:cNvSpPr/>
              <p:nvPr/>
            </p:nvSpPr>
            <p:spPr>
              <a:xfrm rot="11622756">
                <a:off x="8829675" y="2181225"/>
                <a:ext cx="638175" cy="514350"/>
              </a:xfrm>
              <a:prstGeom prst="arc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144CCE22-706E-4370-BC4B-12C49987A666}"/>
                  </a:ext>
                </a:extLst>
              </p:cNvPr>
              <p:cNvSpPr/>
              <p:nvPr/>
            </p:nvSpPr>
            <p:spPr>
              <a:xfrm rot="5724638">
                <a:off x="8252519" y="2101069"/>
                <a:ext cx="638175" cy="514350"/>
              </a:xfrm>
              <a:prstGeom prst="arc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476675-80E3-4C39-BE2B-EBC8988F02D4}"/>
                </a:ext>
              </a:extLst>
            </p:cNvPr>
            <p:cNvSpPr/>
            <p:nvPr/>
          </p:nvSpPr>
          <p:spPr>
            <a:xfrm>
              <a:off x="1734420" y="2668815"/>
              <a:ext cx="1510629" cy="27699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C00000"/>
                  </a:solidFill>
                </a:rPr>
                <a:t>UX/UI</a:t>
              </a:r>
              <a:endParaRPr lang="en-GB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18A5AB-18ED-40D6-998D-B295D0C612BE}"/>
              </a:ext>
            </a:extLst>
          </p:cNvPr>
          <p:cNvGrpSpPr/>
          <p:nvPr/>
        </p:nvGrpSpPr>
        <p:grpSpPr>
          <a:xfrm>
            <a:off x="4117475" y="2959948"/>
            <a:ext cx="2848045" cy="2579185"/>
            <a:chOff x="4073280" y="1555023"/>
            <a:chExt cx="2238860" cy="214829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937910-4304-4B95-A934-8E92683CA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3280" y="1559378"/>
              <a:ext cx="5074" cy="21439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81076CD-5DEE-4BCF-8D6D-9FDC462803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066" y="1555023"/>
              <a:ext cx="5074" cy="21439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FECF07-60E8-4239-9E73-D531F108492C}"/>
              </a:ext>
            </a:extLst>
          </p:cNvPr>
          <p:cNvGrpSpPr/>
          <p:nvPr/>
        </p:nvGrpSpPr>
        <p:grpSpPr>
          <a:xfrm>
            <a:off x="1949474" y="3576594"/>
            <a:ext cx="1660417" cy="679441"/>
            <a:chOff x="1561764" y="2295525"/>
            <a:chExt cx="1305261" cy="4953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4D40DB6-D481-492A-85F0-BA78342BC88D}"/>
                </a:ext>
              </a:extLst>
            </p:cNvPr>
            <p:cNvSpPr/>
            <p:nvPr/>
          </p:nvSpPr>
          <p:spPr>
            <a:xfrm>
              <a:off x="17335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98275B6-7C34-4593-BF72-0C7563D33FDA}"/>
                </a:ext>
              </a:extLst>
            </p:cNvPr>
            <p:cNvGrpSpPr/>
            <p:nvPr/>
          </p:nvGrpSpPr>
          <p:grpSpPr>
            <a:xfrm>
              <a:off x="2705100" y="2333625"/>
              <a:ext cx="161925" cy="419100"/>
              <a:chOff x="2714625" y="2371725"/>
              <a:chExt cx="161925" cy="41910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EB33850-EFC4-46F3-A3B8-0D558D30EDB0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72059C0-E0AD-4AD2-A974-13915D47175B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5" cy="171450"/>
                <a:chOff x="3724275" y="2705100"/>
                <a:chExt cx="161925" cy="171450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FCFD6A4-0923-49BF-9E12-8F865FE57E72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12B1DD-8885-48D3-8070-33FA82AADA00}"/>
                    </a:ext>
                  </a:extLst>
                </p:cNvPr>
                <p:cNvSpPr/>
                <p:nvPr/>
              </p:nvSpPr>
              <p:spPr>
                <a:xfrm>
                  <a:off x="3800475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79D46A4-DD6B-4AB8-81B9-3B04AC9DEB17}"/>
                </a:ext>
              </a:extLst>
            </p:cNvPr>
            <p:cNvGrpSpPr/>
            <p:nvPr/>
          </p:nvGrpSpPr>
          <p:grpSpPr>
            <a:xfrm rot="10800000">
              <a:off x="1561764" y="2333624"/>
              <a:ext cx="161926" cy="419100"/>
              <a:chOff x="2714625" y="2371725"/>
              <a:chExt cx="161926" cy="41910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4E310EE-2BAE-440C-904D-76A1566D81B0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18BDC98-7CE3-427F-97A6-3DAA63E79550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E344F22-A36D-449B-B7ED-40E79027AB0A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564471E-084F-4FD9-8D56-8E23B5BF2448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A4864C-DAFF-4D02-A4BB-8474020FBD92}"/>
              </a:ext>
            </a:extLst>
          </p:cNvPr>
          <p:cNvSpPr/>
          <p:nvPr/>
        </p:nvSpPr>
        <p:spPr>
          <a:xfrm>
            <a:off x="2155459" y="2920671"/>
            <a:ext cx="6855401" cy="2612297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DC90E3-D49C-4788-9729-39D3C55CDF4E}"/>
              </a:ext>
            </a:extLst>
          </p:cNvPr>
          <p:cNvGrpSpPr/>
          <p:nvPr/>
        </p:nvGrpSpPr>
        <p:grpSpPr>
          <a:xfrm>
            <a:off x="4633538" y="3576594"/>
            <a:ext cx="1672108" cy="679441"/>
            <a:chOff x="4571999" y="2295525"/>
            <a:chExt cx="1314451" cy="4953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820340C-6958-4E91-AC4F-05F31BE81677}"/>
                </a:ext>
              </a:extLst>
            </p:cNvPr>
            <p:cNvSpPr/>
            <p:nvPr/>
          </p:nvSpPr>
          <p:spPr>
            <a:xfrm>
              <a:off x="47434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2E81D6E-B8DE-403C-9305-B2EE378ADB1F}"/>
                </a:ext>
              </a:extLst>
            </p:cNvPr>
            <p:cNvGrpSpPr/>
            <p:nvPr/>
          </p:nvGrpSpPr>
          <p:grpSpPr>
            <a:xfrm>
              <a:off x="5724525" y="2333625"/>
              <a:ext cx="161925" cy="419100"/>
              <a:chOff x="5724525" y="2371725"/>
              <a:chExt cx="161925" cy="41910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E9A4007-4A9D-4DC9-9AE9-823BE6295E59}"/>
                  </a:ext>
                </a:extLst>
              </p:cNvPr>
              <p:cNvSpPr/>
              <p:nvPr/>
            </p:nvSpPr>
            <p:spPr>
              <a:xfrm>
                <a:off x="57245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425C2784-221E-42CD-9300-51F41A43AA58}"/>
                  </a:ext>
                </a:extLst>
              </p:cNvPr>
              <p:cNvGrpSpPr/>
              <p:nvPr/>
            </p:nvGrpSpPr>
            <p:grpSpPr>
              <a:xfrm>
                <a:off x="5724525" y="2619375"/>
                <a:ext cx="161925" cy="171450"/>
                <a:chOff x="3724275" y="2705100"/>
                <a:chExt cx="161925" cy="171450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9277645-7BDA-4F7D-96B7-0C1AAFE6E928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6D7485B1-FFDD-4979-8766-76478B981909}"/>
                    </a:ext>
                  </a:extLst>
                </p:cNvPr>
                <p:cNvSpPr/>
                <p:nvPr/>
              </p:nvSpPr>
              <p:spPr>
                <a:xfrm>
                  <a:off x="3800475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ACC77D9-07D1-4513-815F-CF9B60A086FE}"/>
                </a:ext>
              </a:extLst>
            </p:cNvPr>
            <p:cNvGrpSpPr/>
            <p:nvPr/>
          </p:nvGrpSpPr>
          <p:grpSpPr>
            <a:xfrm rot="10800000">
              <a:off x="4571999" y="2333624"/>
              <a:ext cx="161926" cy="419100"/>
              <a:chOff x="2714625" y="2371725"/>
              <a:chExt cx="161926" cy="41910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1716D6E-3E17-4E4F-9824-C3AB8612A243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7CAD33D-9437-4737-A2A6-00A7D07EC82C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97779E32-9E50-45F5-8621-A7F6B9FFCD43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4007CA3-31E9-4111-AC7E-DBB5F519DD4D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DE0D71-497C-4BD9-B401-9DA8A3F05B7E}"/>
              </a:ext>
            </a:extLst>
          </p:cNvPr>
          <p:cNvGrpSpPr/>
          <p:nvPr/>
        </p:nvGrpSpPr>
        <p:grpSpPr>
          <a:xfrm>
            <a:off x="7545779" y="3576594"/>
            <a:ext cx="1660417" cy="679441"/>
            <a:chOff x="1561764" y="2295525"/>
            <a:chExt cx="1305261" cy="4953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3B3B725-C3AF-4F40-9D1A-417669381C04}"/>
                </a:ext>
              </a:extLst>
            </p:cNvPr>
            <p:cNvSpPr/>
            <p:nvPr/>
          </p:nvSpPr>
          <p:spPr>
            <a:xfrm>
              <a:off x="17335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1960B5-0BC8-43A2-9D0B-9B10AAD31344}"/>
                </a:ext>
              </a:extLst>
            </p:cNvPr>
            <p:cNvSpPr/>
            <p:nvPr/>
          </p:nvSpPr>
          <p:spPr>
            <a:xfrm>
              <a:off x="2705100" y="2581275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BC70BB8-F099-4CBE-9B4E-CBE59F415D66}"/>
                </a:ext>
              </a:extLst>
            </p:cNvPr>
            <p:cNvGrpSpPr/>
            <p:nvPr/>
          </p:nvGrpSpPr>
          <p:grpSpPr>
            <a:xfrm rot="10800000">
              <a:off x="1561764" y="2333624"/>
              <a:ext cx="161926" cy="419100"/>
              <a:chOff x="2714625" y="2371725"/>
              <a:chExt cx="161926" cy="4191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33B0D8E-F599-472E-A247-C1D3AB55CBEA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80BCEA7-BCA8-4057-AC48-1184C7E600C5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614DB0B-BBB5-4E08-97AF-BAE5A24891FE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10E0CC0C-1DD2-42EA-A395-39F4BEBF74CD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50DF0F-1B5E-4F6C-BC95-A530182581F5}"/>
              </a:ext>
            </a:extLst>
          </p:cNvPr>
          <p:cNvGrpSpPr/>
          <p:nvPr/>
        </p:nvGrpSpPr>
        <p:grpSpPr>
          <a:xfrm>
            <a:off x="2568901" y="4729750"/>
            <a:ext cx="690592" cy="655189"/>
            <a:chOff x="9761694" y="1995602"/>
            <a:chExt cx="785980" cy="802842"/>
          </a:xfrm>
        </p:grpSpPr>
        <p:sp>
          <p:nvSpPr>
            <p:cNvPr id="44" name="Cylinder 43">
              <a:extLst>
                <a:ext uri="{FF2B5EF4-FFF2-40B4-BE49-F238E27FC236}">
                  <a16:creationId xmlns:a16="http://schemas.microsoft.com/office/drawing/2014/main" id="{4D037C1E-3CBA-4FEC-B30A-74CE9CEA4A7E}"/>
                </a:ext>
              </a:extLst>
            </p:cNvPr>
            <p:cNvSpPr/>
            <p:nvPr/>
          </p:nvSpPr>
          <p:spPr>
            <a:xfrm>
              <a:off x="9766456" y="1995602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Cylinder 44">
              <a:extLst>
                <a:ext uri="{FF2B5EF4-FFF2-40B4-BE49-F238E27FC236}">
                  <a16:creationId xmlns:a16="http://schemas.microsoft.com/office/drawing/2014/main" id="{F46B344C-AAA4-4608-B3EE-62563840012F}"/>
                </a:ext>
              </a:extLst>
            </p:cNvPr>
            <p:cNvSpPr/>
            <p:nvPr/>
          </p:nvSpPr>
          <p:spPr>
            <a:xfrm>
              <a:off x="9761694" y="2159472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Cylinder 45">
              <a:extLst>
                <a:ext uri="{FF2B5EF4-FFF2-40B4-BE49-F238E27FC236}">
                  <a16:creationId xmlns:a16="http://schemas.microsoft.com/office/drawing/2014/main" id="{6508E6F4-9FB2-448D-963A-291CF04170D3}"/>
                </a:ext>
              </a:extLst>
            </p:cNvPr>
            <p:cNvSpPr/>
            <p:nvPr/>
          </p:nvSpPr>
          <p:spPr>
            <a:xfrm>
              <a:off x="9761694" y="2321168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Cylinder 46">
              <a:extLst>
                <a:ext uri="{FF2B5EF4-FFF2-40B4-BE49-F238E27FC236}">
                  <a16:creationId xmlns:a16="http://schemas.microsoft.com/office/drawing/2014/main" id="{528D343B-7471-46DC-9E97-5009640654D1}"/>
                </a:ext>
              </a:extLst>
            </p:cNvPr>
            <p:cNvSpPr/>
            <p:nvPr/>
          </p:nvSpPr>
          <p:spPr>
            <a:xfrm>
              <a:off x="9761694" y="2482864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Cylinder 47">
              <a:extLst>
                <a:ext uri="{FF2B5EF4-FFF2-40B4-BE49-F238E27FC236}">
                  <a16:creationId xmlns:a16="http://schemas.microsoft.com/office/drawing/2014/main" id="{4FDE8F97-6D02-46E9-B8F1-9A59FA4ECAF2}"/>
                </a:ext>
              </a:extLst>
            </p:cNvPr>
            <p:cNvSpPr/>
            <p:nvPr/>
          </p:nvSpPr>
          <p:spPr>
            <a:xfrm>
              <a:off x="9761694" y="2636748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88CE22E-8A63-48B6-B6D5-B00B5DA29A58}"/>
              </a:ext>
            </a:extLst>
          </p:cNvPr>
          <p:cNvSpPr txBox="1"/>
          <p:nvPr/>
        </p:nvSpPr>
        <p:spPr>
          <a:xfrm>
            <a:off x="7523804" y="3593148"/>
            <a:ext cx="16757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&lt;Controller&gt;</a:t>
            </a:r>
          </a:p>
          <a:p>
            <a:pPr algn="ctr"/>
            <a:r>
              <a:rPr lang="en-GB" sz="1400" b="1" dirty="0"/>
              <a:t>GappController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20483-B888-439A-AE5C-E621408FE418}"/>
              </a:ext>
            </a:extLst>
          </p:cNvPr>
          <p:cNvSpPr txBox="1"/>
          <p:nvPr/>
        </p:nvSpPr>
        <p:spPr>
          <a:xfrm>
            <a:off x="4738380" y="3626183"/>
            <a:ext cx="146632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&lt;Service&gt;</a:t>
            </a:r>
          </a:p>
          <a:p>
            <a:r>
              <a:rPr lang="en-GB" dirty="0"/>
              <a:t>GappService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91A31E-A9C2-4C1B-B04C-A49361BF69D7}"/>
              </a:ext>
            </a:extLst>
          </p:cNvPr>
          <p:cNvSpPr txBox="1"/>
          <p:nvPr/>
        </p:nvSpPr>
        <p:spPr>
          <a:xfrm>
            <a:off x="2017266" y="3593148"/>
            <a:ext cx="154192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&lt;Repository&gt;</a:t>
            </a:r>
          </a:p>
          <a:p>
            <a:r>
              <a:rPr lang="en-GB" dirty="0"/>
              <a:t>GappRepository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8486E0-9092-4BF3-AD11-FA5E5EAFBE2C}"/>
              </a:ext>
            </a:extLst>
          </p:cNvPr>
          <p:cNvCxnSpPr>
            <a:cxnSpLocks/>
            <a:stCxn id="74" idx="6"/>
            <a:endCxn id="62" idx="3"/>
          </p:cNvCxnSpPr>
          <p:nvPr/>
        </p:nvCxnSpPr>
        <p:spPr>
          <a:xfrm flipV="1">
            <a:off x="3609891" y="3746453"/>
            <a:ext cx="1023646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39E256-9E17-4200-B0C7-4414B9A9999E}"/>
              </a:ext>
            </a:extLst>
          </p:cNvPr>
          <p:cNvCxnSpPr>
            <a:cxnSpLocks/>
            <a:stCxn id="77" idx="3"/>
            <a:endCxn id="59" idx="6"/>
          </p:cNvCxnSpPr>
          <p:nvPr/>
        </p:nvCxnSpPr>
        <p:spPr>
          <a:xfrm flipV="1">
            <a:off x="3609891" y="4086174"/>
            <a:ext cx="102364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1AF70D-C7E7-4E5B-A1F1-C06C43A909B7}"/>
              </a:ext>
            </a:extLst>
          </p:cNvPr>
          <p:cNvCxnSpPr>
            <a:cxnSpLocks/>
            <a:stCxn id="65" idx="6"/>
            <a:endCxn id="52" idx="6"/>
          </p:cNvCxnSpPr>
          <p:nvPr/>
        </p:nvCxnSpPr>
        <p:spPr>
          <a:xfrm flipV="1">
            <a:off x="6305646" y="4086174"/>
            <a:ext cx="1240134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FA81E0-7DBD-4599-816E-AE192E2F964C}"/>
              </a:ext>
            </a:extLst>
          </p:cNvPr>
          <p:cNvCxnSpPr>
            <a:cxnSpLocks/>
            <a:stCxn id="63" idx="6"/>
            <a:endCxn id="55" idx="3"/>
          </p:cNvCxnSpPr>
          <p:nvPr/>
        </p:nvCxnSpPr>
        <p:spPr>
          <a:xfrm flipV="1">
            <a:off x="6305646" y="3746453"/>
            <a:ext cx="1240133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137E217-78B0-4A71-8883-3EB466919340}"/>
              </a:ext>
            </a:extLst>
          </p:cNvPr>
          <p:cNvGrpSpPr/>
          <p:nvPr/>
        </p:nvGrpSpPr>
        <p:grpSpPr>
          <a:xfrm rot="5400000">
            <a:off x="2803136" y="4293776"/>
            <a:ext cx="222125" cy="218101"/>
            <a:chOff x="3724275" y="2705100"/>
            <a:chExt cx="161925" cy="17145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7D0CD82-0D66-4959-8448-E198080C6B72}"/>
                </a:ext>
              </a:extLst>
            </p:cNvPr>
            <p:cNvSpPr/>
            <p:nvPr/>
          </p:nvSpPr>
          <p:spPr>
            <a:xfrm>
              <a:off x="3724275" y="2705100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629B4DA-954B-411E-9E79-34FEDF968402}"/>
                </a:ext>
              </a:extLst>
            </p:cNvPr>
            <p:cNvSpPr/>
            <p:nvPr/>
          </p:nvSpPr>
          <p:spPr>
            <a:xfrm>
              <a:off x="3800475" y="2705100"/>
              <a:ext cx="85725" cy="171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8602C2-E4F9-4399-8C61-4961ECAC619F}"/>
              </a:ext>
            </a:extLst>
          </p:cNvPr>
          <p:cNvGrpSpPr/>
          <p:nvPr/>
        </p:nvGrpSpPr>
        <p:grpSpPr>
          <a:xfrm>
            <a:off x="9006697" y="3654991"/>
            <a:ext cx="205985" cy="235191"/>
            <a:chOff x="3724275" y="2705100"/>
            <a:chExt cx="161925" cy="17145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9FA387A-9818-4E72-8144-F29E73C28DEE}"/>
                </a:ext>
              </a:extLst>
            </p:cNvPr>
            <p:cNvSpPr/>
            <p:nvPr/>
          </p:nvSpPr>
          <p:spPr>
            <a:xfrm>
              <a:off x="3724275" y="2705100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C055E79-123B-4569-9992-2B049B5BF1EA}"/>
                </a:ext>
              </a:extLst>
            </p:cNvPr>
            <p:cNvSpPr/>
            <p:nvPr/>
          </p:nvSpPr>
          <p:spPr>
            <a:xfrm>
              <a:off x="3800475" y="2705100"/>
              <a:ext cx="85725" cy="171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F0F0AA-BE22-43D7-9A77-E0663627BEE6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2914199" y="4513890"/>
            <a:ext cx="2090" cy="21586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31B19CA-64CA-4542-A96E-7D7AD9E6615B}"/>
              </a:ext>
            </a:extLst>
          </p:cNvPr>
          <p:cNvSpPr txBox="1"/>
          <p:nvPr/>
        </p:nvSpPr>
        <p:spPr>
          <a:xfrm>
            <a:off x="3139403" y="4281128"/>
            <a:ext cx="181182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&lt;entity&gt;</a:t>
            </a:r>
          </a:p>
          <a:p>
            <a:r>
              <a:rPr lang="en-GB" dirty="0"/>
              <a:t>GappData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82453B0-8DD3-40DD-80F3-D073D98E0DE2}"/>
              </a:ext>
            </a:extLst>
          </p:cNvPr>
          <p:cNvSpPr/>
          <p:nvPr/>
        </p:nvSpPr>
        <p:spPr>
          <a:xfrm>
            <a:off x="3255309" y="4564651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5EA4D50-752A-4BBD-8651-8940CA2510D7}"/>
              </a:ext>
            </a:extLst>
          </p:cNvPr>
          <p:cNvSpPr/>
          <p:nvPr/>
        </p:nvSpPr>
        <p:spPr>
          <a:xfrm>
            <a:off x="3383272" y="4660334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495D50F-BCD9-46C7-8800-823563B8C64C}"/>
              </a:ext>
            </a:extLst>
          </p:cNvPr>
          <p:cNvSpPr/>
          <p:nvPr/>
        </p:nvSpPr>
        <p:spPr>
          <a:xfrm>
            <a:off x="3511236" y="4756017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7C782A-FE0C-413D-BF38-5CF9BA09EB48}"/>
              </a:ext>
            </a:extLst>
          </p:cNvPr>
          <p:cNvSpPr/>
          <p:nvPr/>
        </p:nvSpPr>
        <p:spPr>
          <a:xfrm>
            <a:off x="2568901" y="1734654"/>
            <a:ext cx="66372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/>
              <a:t>&lt;SpringBootApplication,</a:t>
            </a:r>
          </a:p>
          <a:p>
            <a:pPr algn="ctr"/>
            <a:r>
              <a:rPr lang="tr-TR" sz="2000" dirty="0"/>
              <a:t>charger-station</a:t>
            </a:r>
            <a:r>
              <a:rPr lang="en-GB" sz="2000" dirty="0"/>
              <a:t>-application&gt;</a:t>
            </a:r>
          </a:p>
          <a:p>
            <a:pPr algn="ctr"/>
            <a:r>
              <a:rPr lang="tr-TR" sz="2000" b="1" dirty="0">
                <a:solidFill>
                  <a:srgbClr val="C00000"/>
                </a:solidFill>
              </a:rPr>
              <a:t>cs</a:t>
            </a:r>
            <a:endParaRPr lang="en-GB" sz="2000" b="1" dirty="0">
              <a:solidFill>
                <a:srgbClr val="C00000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1B899BC-0FA5-441F-8A1A-10C1CFEFBA35}"/>
              </a:ext>
            </a:extLst>
          </p:cNvPr>
          <p:cNvSpPr/>
          <p:nvPr/>
        </p:nvSpPr>
        <p:spPr>
          <a:xfrm rot="5400000">
            <a:off x="5351494" y="4472754"/>
            <a:ext cx="386462" cy="28415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6B089AEE-C3B4-41BF-82E7-FCBA88E9B5BD}"/>
              </a:ext>
            </a:extLst>
          </p:cNvPr>
          <p:cNvSpPr/>
          <p:nvPr/>
        </p:nvSpPr>
        <p:spPr>
          <a:xfrm rot="5400000">
            <a:off x="7811024" y="4880368"/>
            <a:ext cx="386462" cy="2052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4F3B4-9C10-4033-970B-9F4EC083B8EF}"/>
              </a:ext>
            </a:extLst>
          </p:cNvPr>
          <p:cNvSpPr txBox="1"/>
          <p:nvPr/>
        </p:nvSpPr>
        <p:spPr>
          <a:xfrm>
            <a:off x="4123929" y="6119738"/>
            <a:ext cx="2831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&lt;algorithm&gt;</a:t>
            </a:r>
          </a:p>
          <a:p>
            <a:pPr algn="ctr"/>
            <a:r>
              <a:rPr lang="en-US" sz="1600" dirty="0"/>
              <a:t>business logic</a:t>
            </a:r>
            <a:endParaRPr lang="en-GB" sz="16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3F6F73B-EE29-4857-90E5-08FC8851A297}"/>
              </a:ext>
            </a:extLst>
          </p:cNvPr>
          <p:cNvSpPr txBox="1"/>
          <p:nvPr/>
        </p:nvSpPr>
        <p:spPr>
          <a:xfrm>
            <a:off x="6978111" y="6119963"/>
            <a:ext cx="205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&lt;endpoints&gt;</a:t>
            </a:r>
          </a:p>
          <a:p>
            <a:pPr algn="ctr"/>
            <a:r>
              <a:rPr lang="en-US" sz="1600" dirty="0" err="1"/>
              <a:t>gapp</a:t>
            </a:r>
            <a:r>
              <a:rPr lang="en-US" sz="1600" dirty="0"/>
              <a:t> APIs</a:t>
            </a: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AF2E70E5-EAD3-4995-9311-1D8D428C2D46}"/>
              </a:ext>
            </a:extLst>
          </p:cNvPr>
          <p:cNvSpPr/>
          <p:nvPr/>
        </p:nvSpPr>
        <p:spPr>
          <a:xfrm rot="5400000">
            <a:off x="2908757" y="4871607"/>
            <a:ext cx="386462" cy="2043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CB57B5-64E4-4FE1-A2BF-B50DC18D852D}"/>
              </a:ext>
            </a:extLst>
          </p:cNvPr>
          <p:cNvSpPr txBox="1"/>
          <p:nvPr/>
        </p:nvSpPr>
        <p:spPr>
          <a:xfrm>
            <a:off x="2080046" y="6119738"/>
            <a:ext cx="2043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&lt;persistency&gt;</a:t>
            </a:r>
          </a:p>
          <a:p>
            <a:pPr algn="ctr"/>
            <a:r>
              <a:rPr lang="en-US" sz="1600" dirty="0"/>
              <a:t>data storage</a:t>
            </a:r>
            <a:endParaRPr lang="en-GB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99F4AC-878D-4849-A28D-B9935AF54DCE}"/>
              </a:ext>
            </a:extLst>
          </p:cNvPr>
          <p:cNvSpPr/>
          <p:nvPr/>
        </p:nvSpPr>
        <p:spPr>
          <a:xfrm>
            <a:off x="974790" y="4869416"/>
            <a:ext cx="16577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&lt;embedded-db&gt;</a:t>
            </a:r>
          </a:p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Hibernate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47F201-4DD1-4E96-923C-BADC501EC3EB}"/>
              </a:ext>
            </a:extLst>
          </p:cNvPr>
          <p:cNvSpPr/>
          <p:nvPr/>
        </p:nvSpPr>
        <p:spPr>
          <a:xfrm>
            <a:off x="1024966" y="4292612"/>
            <a:ext cx="1847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Java Persistence</a:t>
            </a:r>
            <a:r>
              <a:rPr lang="tr-TR" sz="1400" b="1" dirty="0"/>
              <a:t> (JAP)</a:t>
            </a:r>
            <a:r>
              <a:rPr lang="en-GB" sz="1400" b="1" dirty="0"/>
              <a:t> API</a:t>
            </a:r>
            <a:endParaRPr lang="en-GB" sz="14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9949D8-C60B-4FB3-A993-7B90A1B22591}"/>
              </a:ext>
            </a:extLst>
          </p:cNvPr>
          <p:cNvCxnSpPr>
            <a:cxnSpLocks/>
          </p:cNvCxnSpPr>
          <p:nvPr/>
        </p:nvCxnSpPr>
        <p:spPr>
          <a:xfrm flipH="1">
            <a:off x="9253513" y="3968578"/>
            <a:ext cx="700892" cy="11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BD38448-7695-4437-85D5-BBDB1092FFE6}"/>
              </a:ext>
            </a:extLst>
          </p:cNvPr>
          <p:cNvGrpSpPr/>
          <p:nvPr/>
        </p:nvGrpSpPr>
        <p:grpSpPr>
          <a:xfrm>
            <a:off x="9633813" y="3449611"/>
            <a:ext cx="1510629" cy="899875"/>
            <a:chOff x="9451790" y="2621968"/>
            <a:chExt cx="1510629" cy="899875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AD8C00F-4447-4A14-81CB-18B875EC6F03}"/>
                </a:ext>
              </a:extLst>
            </p:cNvPr>
            <p:cNvSpPr/>
            <p:nvPr/>
          </p:nvSpPr>
          <p:spPr>
            <a:xfrm>
              <a:off x="10069598" y="2725937"/>
              <a:ext cx="276225" cy="2286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585797A5-2502-4D9E-9ED1-D0FE7BDAFBBF}"/>
                </a:ext>
              </a:extLst>
            </p:cNvPr>
            <p:cNvSpPr/>
            <p:nvPr/>
          </p:nvSpPr>
          <p:spPr>
            <a:xfrm rot="11622756">
              <a:off x="10212473" y="2764037"/>
              <a:ext cx="638175" cy="514350"/>
            </a:xfrm>
            <a:prstGeom prst="arc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38FE8B08-C481-498B-BB02-A9EBD95E4448}"/>
                </a:ext>
              </a:extLst>
            </p:cNvPr>
            <p:cNvSpPr/>
            <p:nvPr/>
          </p:nvSpPr>
          <p:spPr>
            <a:xfrm rot="5724638">
              <a:off x="9635317" y="2683881"/>
              <a:ext cx="638175" cy="514350"/>
            </a:xfrm>
            <a:prstGeom prst="arc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4E3DDFC-9D6E-4766-85E6-335ABD197A85}"/>
                </a:ext>
              </a:extLst>
            </p:cNvPr>
            <p:cNvSpPr/>
            <p:nvPr/>
          </p:nvSpPr>
          <p:spPr>
            <a:xfrm>
              <a:off x="9451790" y="3244844"/>
              <a:ext cx="15106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70C0"/>
                  </a:solidFill>
                </a:rPr>
                <a:t>Tester</a:t>
              </a:r>
              <a:endParaRPr lang="en-GB" sz="12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4B3526C-89E7-4968-9DBB-A1B1DD718122}"/>
              </a:ext>
            </a:extLst>
          </p:cNvPr>
          <p:cNvCxnSpPr>
            <a:cxnSpLocks/>
          </p:cNvCxnSpPr>
          <p:nvPr/>
        </p:nvCxnSpPr>
        <p:spPr>
          <a:xfrm flipH="1">
            <a:off x="9266639" y="3358125"/>
            <a:ext cx="605474" cy="66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2F728A8-2E12-40C4-9CC2-85A8C5A01D70}"/>
              </a:ext>
            </a:extLst>
          </p:cNvPr>
          <p:cNvSpPr/>
          <p:nvPr/>
        </p:nvSpPr>
        <p:spPr>
          <a:xfrm>
            <a:off x="1047260" y="1730130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ca. 15 min.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C8805A-EC21-4DE7-AEB8-B8B69F495BFA}"/>
              </a:ext>
            </a:extLst>
          </p:cNvPr>
          <p:cNvGrpSpPr/>
          <p:nvPr/>
        </p:nvGrpSpPr>
        <p:grpSpPr>
          <a:xfrm>
            <a:off x="408446" y="5220523"/>
            <a:ext cx="690592" cy="655189"/>
            <a:chOff x="2721301" y="4882150"/>
            <a:chExt cx="690592" cy="655189"/>
          </a:xfrm>
        </p:grpSpPr>
        <p:sp>
          <p:nvSpPr>
            <p:cNvPr id="97" name="Cylinder 96">
              <a:extLst>
                <a:ext uri="{FF2B5EF4-FFF2-40B4-BE49-F238E27FC236}">
                  <a16:creationId xmlns:a16="http://schemas.microsoft.com/office/drawing/2014/main" id="{51F19A27-C719-4F5A-98D3-B95091B21EC0}"/>
                </a:ext>
              </a:extLst>
            </p:cNvPr>
            <p:cNvSpPr/>
            <p:nvPr/>
          </p:nvSpPr>
          <p:spPr>
            <a:xfrm>
              <a:off x="2725485" y="4882150"/>
              <a:ext cx="686408" cy="131958"/>
            </a:xfrm>
            <a:prstGeom prst="can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Cylinder 97">
              <a:extLst>
                <a:ext uri="{FF2B5EF4-FFF2-40B4-BE49-F238E27FC236}">
                  <a16:creationId xmlns:a16="http://schemas.microsoft.com/office/drawing/2014/main" id="{98323724-3848-4519-9D38-10081BD82BB4}"/>
                </a:ext>
              </a:extLst>
            </p:cNvPr>
            <p:cNvSpPr/>
            <p:nvPr/>
          </p:nvSpPr>
          <p:spPr>
            <a:xfrm>
              <a:off x="2721301" y="5015882"/>
              <a:ext cx="686408" cy="131958"/>
            </a:xfrm>
            <a:prstGeom prst="can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Cylinder 98">
              <a:extLst>
                <a:ext uri="{FF2B5EF4-FFF2-40B4-BE49-F238E27FC236}">
                  <a16:creationId xmlns:a16="http://schemas.microsoft.com/office/drawing/2014/main" id="{DF795D3F-F924-48EB-8DC1-76D9C215C585}"/>
                </a:ext>
              </a:extLst>
            </p:cNvPr>
            <p:cNvSpPr/>
            <p:nvPr/>
          </p:nvSpPr>
          <p:spPr>
            <a:xfrm>
              <a:off x="2721301" y="5147840"/>
              <a:ext cx="686408" cy="131958"/>
            </a:xfrm>
            <a:prstGeom prst="can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Cylinder 99">
              <a:extLst>
                <a:ext uri="{FF2B5EF4-FFF2-40B4-BE49-F238E27FC236}">
                  <a16:creationId xmlns:a16="http://schemas.microsoft.com/office/drawing/2014/main" id="{AA8BA826-3E42-4B8D-ACC9-60F93BE48937}"/>
                </a:ext>
              </a:extLst>
            </p:cNvPr>
            <p:cNvSpPr/>
            <p:nvPr/>
          </p:nvSpPr>
          <p:spPr>
            <a:xfrm>
              <a:off x="2721301" y="5279798"/>
              <a:ext cx="686408" cy="131958"/>
            </a:xfrm>
            <a:prstGeom prst="can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Cylinder 100">
              <a:extLst>
                <a:ext uri="{FF2B5EF4-FFF2-40B4-BE49-F238E27FC236}">
                  <a16:creationId xmlns:a16="http://schemas.microsoft.com/office/drawing/2014/main" id="{52CB00E6-E241-4DD5-B3CC-B29855559760}"/>
                </a:ext>
              </a:extLst>
            </p:cNvPr>
            <p:cNvSpPr/>
            <p:nvPr/>
          </p:nvSpPr>
          <p:spPr>
            <a:xfrm>
              <a:off x="2721301" y="5405381"/>
              <a:ext cx="686408" cy="131958"/>
            </a:xfrm>
            <a:prstGeom prst="can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7EBAD9B-61D9-4AD2-9904-C191B1E5FC61}"/>
              </a:ext>
            </a:extLst>
          </p:cNvPr>
          <p:cNvCxnSpPr>
            <a:cxnSpLocks/>
            <a:stCxn id="73" idx="3"/>
            <a:endCxn id="97" idx="1"/>
          </p:cNvCxnSpPr>
          <p:nvPr/>
        </p:nvCxnSpPr>
        <p:spPr>
          <a:xfrm rot="10800000" flipV="1">
            <a:off x="755834" y="3746451"/>
            <a:ext cx="1193640" cy="1474071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D7481B8-2BF0-4CD5-A0B9-2766B9C946DB}"/>
              </a:ext>
            </a:extLst>
          </p:cNvPr>
          <p:cNvSpPr/>
          <p:nvPr/>
        </p:nvSpPr>
        <p:spPr>
          <a:xfrm>
            <a:off x="24943" y="6006362"/>
            <a:ext cx="14534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tr-T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external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GB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algn="ctr"/>
            <a:r>
              <a:rPr lang="tr-T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endParaRPr lang="en-GB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56C52AEB-7D83-4D28-BBEE-C25C7997F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127" y="3784759"/>
            <a:ext cx="971645" cy="325856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671FF8D0-29D5-4DB4-9429-A5DC9EB50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5205" y="4554223"/>
            <a:ext cx="975259" cy="279322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60BD210A-150F-4E65-94AA-7E0BA5599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5205" y="2648690"/>
            <a:ext cx="974567" cy="421539"/>
          </a:xfrm>
          <a:prstGeom prst="rect">
            <a:avLst/>
          </a:prstGeom>
        </p:spPr>
      </p:pic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9B7C32AC-6E92-4105-9417-F4FFC5516989}"/>
              </a:ext>
            </a:extLst>
          </p:cNvPr>
          <p:cNvCxnSpPr>
            <a:cxnSpLocks/>
            <a:endCxn id="52" idx="0"/>
          </p:cNvCxnSpPr>
          <p:nvPr/>
        </p:nvCxnSpPr>
        <p:spPr>
          <a:xfrm rot="10800000">
            <a:off x="7648772" y="4203769"/>
            <a:ext cx="2487344" cy="523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1B99F83-E357-4A11-A507-67D079BF3D3D}"/>
              </a:ext>
            </a:extLst>
          </p:cNvPr>
          <p:cNvCxnSpPr>
            <a:cxnSpLocks/>
            <a:endCxn id="59" idx="0"/>
          </p:cNvCxnSpPr>
          <p:nvPr/>
        </p:nvCxnSpPr>
        <p:spPr>
          <a:xfrm rot="10800000">
            <a:off x="4736531" y="4203769"/>
            <a:ext cx="5429418" cy="523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EBA2BA5-D4BF-4A5B-BCFD-D07B845BAD46}"/>
              </a:ext>
            </a:extLst>
          </p:cNvPr>
          <p:cNvSpPr txBox="1"/>
          <p:nvPr/>
        </p:nvSpPr>
        <p:spPr>
          <a:xfrm>
            <a:off x="9883430" y="1780138"/>
            <a:ext cx="89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roles</a:t>
            </a:r>
            <a:endParaRPr lang="de-A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D411A-A730-4189-8942-92F37059AD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84540" y="2241681"/>
            <a:ext cx="857659" cy="31855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93606E47-B5B0-4FF1-AED3-620FC1DBF6BC}"/>
              </a:ext>
            </a:extLst>
          </p:cNvPr>
          <p:cNvCxnSpPr>
            <a:cxnSpLocks/>
            <a:stCxn id="73" idx="3"/>
            <a:endCxn id="35" idx="3"/>
          </p:cNvCxnSpPr>
          <p:nvPr/>
        </p:nvCxnSpPr>
        <p:spPr>
          <a:xfrm rot="10800000">
            <a:off x="1574866" y="3310880"/>
            <a:ext cx="374608" cy="435573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0BC5AC8-67B2-484E-BDA0-9B61D5A2128D}"/>
              </a:ext>
            </a:extLst>
          </p:cNvPr>
          <p:cNvGrpSpPr/>
          <p:nvPr/>
        </p:nvGrpSpPr>
        <p:grpSpPr>
          <a:xfrm>
            <a:off x="263522" y="2885508"/>
            <a:ext cx="1453414" cy="596845"/>
            <a:chOff x="263522" y="2885508"/>
            <a:chExt cx="1453414" cy="5968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E4E565F-8A78-4263-9165-36F2AB0DA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496" y="3139405"/>
              <a:ext cx="1219370" cy="342948"/>
            </a:xfrm>
            <a:prstGeom prst="rect">
              <a:avLst/>
            </a:prstGeom>
          </p:spPr>
        </p:pic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B91FAAF-23D1-45BD-B2A0-F1B299506A2D}"/>
                </a:ext>
              </a:extLst>
            </p:cNvPr>
            <p:cNvSpPr/>
            <p:nvPr/>
          </p:nvSpPr>
          <p:spPr>
            <a:xfrm>
              <a:off x="263522" y="2885508"/>
              <a:ext cx="14534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r>
                <a:rPr lang="tr-T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external</a:t>
              </a:r>
              <a:r>
                <a:rPr lang="en-GB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en-GB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db</a:t>
              </a:r>
              <a:r>
                <a:rPr lang="en-GB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1B2BDF3C-7E6B-4A81-80EB-7F216677F172}"/>
              </a:ext>
            </a:extLst>
          </p:cNvPr>
          <p:cNvSpPr/>
          <p:nvPr/>
        </p:nvSpPr>
        <p:spPr>
          <a:xfrm>
            <a:off x="209646" y="675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CHECK: </a:t>
            </a:r>
            <a:r>
              <a:rPr lang="de-AT" dirty="0">
                <a:solidFill>
                  <a:srgbClr val="FF0000"/>
                </a:solidFill>
              </a:rPr>
              <a:t>https://objectbox.io/how-ev-charging-benefits-from-edge-computing/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96B7993-052B-4F8D-8F46-4007FD95D4E8}"/>
              </a:ext>
            </a:extLst>
          </p:cNvPr>
          <p:cNvSpPr txBox="1"/>
          <p:nvPr/>
        </p:nvSpPr>
        <p:spPr>
          <a:xfrm>
            <a:off x="542854" y="1515366"/>
            <a:ext cx="8369378" cy="1862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sz="11500" dirty="0"/>
              <a:t>T.b.d.</a:t>
            </a:r>
            <a:endParaRPr lang="de-AT" sz="11500" dirty="0"/>
          </a:p>
        </p:txBody>
      </p:sp>
    </p:spTree>
    <p:extLst>
      <p:ext uri="{BB962C8B-B14F-4D97-AF65-F5344CB8AC3E}">
        <p14:creationId xmlns:p14="http://schemas.microsoft.com/office/powerpoint/2010/main" val="3422619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DA6E-53AA-429C-B4A1-17A69E96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4CB4E-707F-408F-AF39-530DFE278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16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CF53-9CFD-4D9F-83D8-47F865F2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9374"/>
            <a:ext cx="5579327" cy="2093976"/>
          </a:xfrm>
        </p:spPr>
        <p:txBody>
          <a:bodyPr>
            <a:normAutofit fontScale="90000"/>
          </a:bodyPr>
          <a:lstStyle/>
          <a:p>
            <a:r>
              <a:rPr lang="en-GB"/>
              <a:t>Car charging state</a:t>
            </a:r>
            <a:br>
              <a:rPr lang="en-GB"/>
            </a:br>
            <a:r>
              <a:rPr lang="en-GB"/>
              <a:t>State/Event Table </a:t>
            </a:r>
            <a:br>
              <a:rPr lang="en-GB"/>
            </a:br>
            <a:r>
              <a:rPr lang="en-GB"/>
              <a:t>test cases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BA8A266-2FE4-48EF-B2E6-2B95A0C29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118214"/>
              </p:ext>
            </p:extLst>
          </p:nvPr>
        </p:nvGraphicFramePr>
        <p:xfrm>
          <a:off x="201478" y="3632930"/>
          <a:ext cx="11546239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248">
                  <a:extLst>
                    <a:ext uri="{9D8B030D-6E8A-4147-A177-3AD203B41FA5}">
                      <a16:colId xmlns:a16="http://schemas.microsoft.com/office/drawing/2014/main" val="2775593619"/>
                    </a:ext>
                  </a:extLst>
                </a:gridCol>
                <a:gridCol w="2448907">
                  <a:extLst>
                    <a:ext uri="{9D8B030D-6E8A-4147-A177-3AD203B41FA5}">
                      <a16:colId xmlns:a16="http://schemas.microsoft.com/office/drawing/2014/main" val="2137340134"/>
                    </a:ext>
                  </a:extLst>
                </a:gridCol>
                <a:gridCol w="2169588">
                  <a:extLst>
                    <a:ext uri="{9D8B030D-6E8A-4147-A177-3AD203B41FA5}">
                      <a16:colId xmlns:a16="http://schemas.microsoft.com/office/drawing/2014/main" val="4065161330"/>
                    </a:ext>
                  </a:extLst>
                </a:gridCol>
                <a:gridCol w="2309248">
                  <a:extLst>
                    <a:ext uri="{9D8B030D-6E8A-4147-A177-3AD203B41FA5}">
                      <a16:colId xmlns:a16="http://schemas.microsoft.com/office/drawing/2014/main" val="1197519383"/>
                    </a:ext>
                  </a:extLst>
                </a:gridCol>
                <a:gridCol w="2309248">
                  <a:extLst>
                    <a:ext uri="{9D8B030D-6E8A-4147-A177-3AD203B41FA5}">
                      <a16:colId xmlns:a16="http://schemas.microsoft.com/office/drawing/2014/main" val="2062070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600" dirty="0"/>
                        <a:t>Test Case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TC #1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TC #2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TC #3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TC #4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07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dirty="0"/>
                        <a:t>Start state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Ready to charge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Vehicle connected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 charging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 connected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98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dirty="0"/>
                        <a:t>Event/Input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Vehicle_connected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Start_charging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Stop_charging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Vehicle_disconnected</a:t>
                      </a:r>
                      <a:endParaRPr lang="de-AT" sz="1600" dirty="0"/>
                    </a:p>
                    <a:p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84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dirty="0"/>
                        <a:t>Expected Output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«Vehicle connected»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«vehicle charging»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«Vehicle connected»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«Vehicle disconnected»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4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dirty="0"/>
                        <a:t>End state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 connected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 charging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 connected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Ready to charge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7262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2675C9D-59CF-4F29-91A3-2F5DA858D1DA}"/>
              </a:ext>
            </a:extLst>
          </p:cNvPr>
          <p:cNvSpPr/>
          <p:nvPr/>
        </p:nvSpPr>
        <p:spPr>
          <a:xfrm>
            <a:off x="0" y="6217272"/>
            <a:ext cx="11990522" cy="56956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9F8C4A-204A-40F7-8939-09EBCEA53093}"/>
              </a:ext>
            </a:extLst>
          </p:cNvPr>
          <p:cNvSpPr/>
          <p:nvPr/>
        </p:nvSpPr>
        <p:spPr>
          <a:xfrm>
            <a:off x="928255" y="3225071"/>
            <a:ext cx="8963890" cy="3369693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REVISIT</a:t>
            </a:r>
          </a:p>
        </p:txBody>
      </p:sp>
    </p:spTree>
    <p:extLst>
      <p:ext uri="{BB962C8B-B14F-4D97-AF65-F5344CB8AC3E}">
        <p14:creationId xmlns:p14="http://schemas.microsoft.com/office/powerpoint/2010/main" val="33713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DABD-7197-4424-97FB-417AF697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6600" dirty="0"/>
              <a:t>Demo – Generıc (SprIng-)ApplIcatIon</a:t>
            </a:r>
            <a:endParaRPr lang="en-US" sz="66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96396-984E-4FFC-83C0-4E037DC5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1608" y="643467"/>
            <a:ext cx="309692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2000" dirty="0"/>
              <a:t>UX/UI for BEX Projects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3634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3FC1-9A74-44F1-B8E0-9196ADE4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88" y="153261"/>
            <a:ext cx="11036591" cy="1706757"/>
          </a:xfrm>
        </p:spPr>
        <p:txBody>
          <a:bodyPr>
            <a:noAutofit/>
          </a:bodyPr>
          <a:lstStyle/>
          <a:p>
            <a:r>
              <a:rPr lang="tr-TR" dirty="0"/>
              <a:t>Demo – Generıc (SprIng-)ApplIcatIon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D2C02A-9F20-434C-BEBE-9F886B661181}"/>
              </a:ext>
            </a:extLst>
          </p:cNvPr>
          <p:cNvGrpSpPr/>
          <p:nvPr/>
        </p:nvGrpSpPr>
        <p:grpSpPr>
          <a:xfrm>
            <a:off x="9626540" y="4280216"/>
            <a:ext cx="1510629" cy="897133"/>
            <a:chOff x="1734420" y="2048681"/>
            <a:chExt cx="1510629" cy="89713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73825F5-E58F-4152-819B-A67FB7896284}"/>
                </a:ext>
              </a:extLst>
            </p:cNvPr>
            <p:cNvGrpSpPr/>
            <p:nvPr/>
          </p:nvGrpSpPr>
          <p:grpSpPr>
            <a:xfrm>
              <a:off x="1979861" y="2048681"/>
              <a:ext cx="1153418" cy="656419"/>
              <a:chOff x="8314432" y="2039156"/>
              <a:chExt cx="1153418" cy="65641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6EDF70F-10B3-4B77-9EC7-88D67AABD579}"/>
                  </a:ext>
                </a:extLst>
              </p:cNvPr>
              <p:cNvSpPr/>
              <p:nvPr/>
            </p:nvSpPr>
            <p:spPr>
              <a:xfrm>
                <a:off x="8686800" y="2143125"/>
                <a:ext cx="276225" cy="2286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E274F893-5ECE-4CA8-8648-3C71C15683FD}"/>
                  </a:ext>
                </a:extLst>
              </p:cNvPr>
              <p:cNvSpPr/>
              <p:nvPr/>
            </p:nvSpPr>
            <p:spPr>
              <a:xfrm rot="11622756">
                <a:off x="8829675" y="2181225"/>
                <a:ext cx="638175" cy="514350"/>
              </a:xfrm>
              <a:prstGeom prst="arc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4710222A-DE2A-4B2C-86F6-3D18B5B2888E}"/>
                  </a:ext>
                </a:extLst>
              </p:cNvPr>
              <p:cNvSpPr/>
              <p:nvPr/>
            </p:nvSpPr>
            <p:spPr>
              <a:xfrm rot="5724638">
                <a:off x="8252519" y="2101069"/>
                <a:ext cx="638175" cy="514350"/>
              </a:xfrm>
              <a:prstGeom prst="arc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6CFE9F-CB3C-40A2-B2A2-6AC7B6B1E5CD}"/>
                </a:ext>
              </a:extLst>
            </p:cNvPr>
            <p:cNvSpPr/>
            <p:nvPr/>
          </p:nvSpPr>
          <p:spPr>
            <a:xfrm>
              <a:off x="1734420" y="2668815"/>
              <a:ext cx="15106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70C0"/>
                  </a:solidFill>
                </a:rPr>
                <a:t>Developer</a:t>
              </a:r>
              <a:endParaRPr lang="en-GB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DE89F0-1C50-4421-AFE1-8182D230AD2A}"/>
              </a:ext>
            </a:extLst>
          </p:cNvPr>
          <p:cNvGrpSpPr/>
          <p:nvPr/>
        </p:nvGrpSpPr>
        <p:grpSpPr>
          <a:xfrm>
            <a:off x="9620890" y="2460992"/>
            <a:ext cx="1510629" cy="897133"/>
            <a:chOff x="1734420" y="2048681"/>
            <a:chExt cx="1510629" cy="89713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62321EA-9C28-4477-9832-CE89D1B79B69}"/>
                </a:ext>
              </a:extLst>
            </p:cNvPr>
            <p:cNvGrpSpPr/>
            <p:nvPr/>
          </p:nvGrpSpPr>
          <p:grpSpPr>
            <a:xfrm>
              <a:off x="1979861" y="2048681"/>
              <a:ext cx="1153418" cy="656419"/>
              <a:chOff x="8314432" y="2039156"/>
              <a:chExt cx="1153418" cy="65641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FACF52B-CED1-4B6D-AD32-05955F43D450}"/>
                  </a:ext>
                </a:extLst>
              </p:cNvPr>
              <p:cNvSpPr/>
              <p:nvPr/>
            </p:nvSpPr>
            <p:spPr>
              <a:xfrm>
                <a:off x="8686800" y="2143125"/>
                <a:ext cx="276225" cy="2286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060F7751-C5FA-4C1F-A5EB-F502F625EABF}"/>
                  </a:ext>
                </a:extLst>
              </p:cNvPr>
              <p:cNvSpPr/>
              <p:nvPr/>
            </p:nvSpPr>
            <p:spPr>
              <a:xfrm rot="11622756">
                <a:off x="8829675" y="2181225"/>
                <a:ext cx="638175" cy="514350"/>
              </a:xfrm>
              <a:prstGeom prst="arc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144CCE22-706E-4370-BC4B-12C49987A666}"/>
                  </a:ext>
                </a:extLst>
              </p:cNvPr>
              <p:cNvSpPr/>
              <p:nvPr/>
            </p:nvSpPr>
            <p:spPr>
              <a:xfrm rot="5724638">
                <a:off x="8252519" y="2101069"/>
                <a:ext cx="638175" cy="514350"/>
              </a:xfrm>
              <a:prstGeom prst="arc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476675-80E3-4C39-BE2B-EBC8988F02D4}"/>
                </a:ext>
              </a:extLst>
            </p:cNvPr>
            <p:cNvSpPr/>
            <p:nvPr/>
          </p:nvSpPr>
          <p:spPr>
            <a:xfrm>
              <a:off x="1734420" y="2668815"/>
              <a:ext cx="1510629" cy="27699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C00000"/>
                  </a:solidFill>
                </a:rPr>
                <a:t>UX/UI</a:t>
              </a:r>
              <a:endParaRPr lang="en-GB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18A5AB-18ED-40D6-998D-B295D0C612BE}"/>
              </a:ext>
            </a:extLst>
          </p:cNvPr>
          <p:cNvGrpSpPr/>
          <p:nvPr/>
        </p:nvGrpSpPr>
        <p:grpSpPr>
          <a:xfrm>
            <a:off x="4117475" y="2959948"/>
            <a:ext cx="2848045" cy="2579185"/>
            <a:chOff x="4073280" y="1555023"/>
            <a:chExt cx="2238860" cy="214829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937910-4304-4B95-A934-8E92683CA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3280" y="1559378"/>
              <a:ext cx="5074" cy="21439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81076CD-5DEE-4BCF-8D6D-9FDC462803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066" y="1555023"/>
              <a:ext cx="5074" cy="21439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FECF07-60E8-4239-9E73-D531F108492C}"/>
              </a:ext>
            </a:extLst>
          </p:cNvPr>
          <p:cNvGrpSpPr/>
          <p:nvPr/>
        </p:nvGrpSpPr>
        <p:grpSpPr>
          <a:xfrm>
            <a:off x="1949474" y="3576594"/>
            <a:ext cx="1660417" cy="679441"/>
            <a:chOff x="1561764" y="2295525"/>
            <a:chExt cx="1305261" cy="4953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4D40DB6-D481-492A-85F0-BA78342BC88D}"/>
                </a:ext>
              </a:extLst>
            </p:cNvPr>
            <p:cNvSpPr/>
            <p:nvPr/>
          </p:nvSpPr>
          <p:spPr>
            <a:xfrm>
              <a:off x="17335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98275B6-7C34-4593-BF72-0C7563D33FDA}"/>
                </a:ext>
              </a:extLst>
            </p:cNvPr>
            <p:cNvGrpSpPr/>
            <p:nvPr/>
          </p:nvGrpSpPr>
          <p:grpSpPr>
            <a:xfrm>
              <a:off x="2705100" y="2333625"/>
              <a:ext cx="161925" cy="419100"/>
              <a:chOff x="2714625" y="2371725"/>
              <a:chExt cx="161925" cy="41910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EB33850-EFC4-46F3-A3B8-0D558D30EDB0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72059C0-E0AD-4AD2-A974-13915D47175B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5" cy="171450"/>
                <a:chOff x="3724275" y="2705100"/>
                <a:chExt cx="161925" cy="171450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FCFD6A4-0923-49BF-9E12-8F865FE57E72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12B1DD-8885-48D3-8070-33FA82AADA00}"/>
                    </a:ext>
                  </a:extLst>
                </p:cNvPr>
                <p:cNvSpPr/>
                <p:nvPr/>
              </p:nvSpPr>
              <p:spPr>
                <a:xfrm>
                  <a:off x="3800475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79D46A4-DD6B-4AB8-81B9-3B04AC9DEB17}"/>
                </a:ext>
              </a:extLst>
            </p:cNvPr>
            <p:cNvGrpSpPr/>
            <p:nvPr/>
          </p:nvGrpSpPr>
          <p:grpSpPr>
            <a:xfrm rot="10800000">
              <a:off x="1561764" y="2333624"/>
              <a:ext cx="161926" cy="419100"/>
              <a:chOff x="2714625" y="2371725"/>
              <a:chExt cx="161926" cy="41910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4E310EE-2BAE-440C-904D-76A1566D81B0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18BDC98-7CE3-427F-97A6-3DAA63E79550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E344F22-A36D-449B-B7ED-40E79027AB0A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564471E-084F-4FD9-8D56-8E23B5BF2448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A4864C-DAFF-4D02-A4BB-8474020FBD92}"/>
              </a:ext>
            </a:extLst>
          </p:cNvPr>
          <p:cNvSpPr/>
          <p:nvPr/>
        </p:nvSpPr>
        <p:spPr>
          <a:xfrm>
            <a:off x="2155459" y="2920671"/>
            <a:ext cx="6855401" cy="2612297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DC90E3-D49C-4788-9729-39D3C55CDF4E}"/>
              </a:ext>
            </a:extLst>
          </p:cNvPr>
          <p:cNvGrpSpPr/>
          <p:nvPr/>
        </p:nvGrpSpPr>
        <p:grpSpPr>
          <a:xfrm>
            <a:off x="4633538" y="3576594"/>
            <a:ext cx="1672108" cy="679441"/>
            <a:chOff x="4571999" y="2295525"/>
            <a:chExt cx="1314451" cy="4953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820340C-6958-4E91-AC4F-05F31BE81677}"/>
                </a:ext>
              </a:extLst>
            </p:cNvPr>
            <p:cNvSpPr/>
            <p:nvPr/>
          </p:nvSpPr>
          <p:spPr>
            <a:xfrm>
              <a:off x="47434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2E81D6E-B8DE-403C-9305-B2EE378ADB1F}"/>
                </a:ext>
              </a:extLst>
            </p:cNvPr>
            <p:cNvGrpSpPr/>
            <p:nvPr/>
          </p:nvGrpSpPr>
          <p:grpSpPr>
            <a:xfrm>
              <a:off x="5724525" y="2333625"/>
              <a:ext cx="161925" cy="419100"/>
              <a:chOff x="5724525" y="2371725"/>
              <a:chExt cx="161925" cy="41910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E9A4007-4A9D-4DC9-9AE9-823BE6295E59}"/>
                  </a:ext>
                </a:extLst>
              </p:cNvPr>
              <p:cNvSpPr/>
              <p:nvPr/>
            </p:nvSpPr>
            <p:spPr>
              <a:xfrm>
                <a:off x="57245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425C2784-221E-42CD-9300-51F41A43AA58}"/>
                  </a:ext>
                </a:extLst>
              </p:cNvPr>
              <p:cNvGrpSpPr/>
              <p:nvPr/>
            </p:nvGrpSpPr>
            <p:grpSpPr>
              <a:xfrm>
                <a:off x="5724525" y="2619375"/>
                <a:ext cx="161925" cy="171450"/>
                <a:chOff x="3724275" y="2705100"/>
                <a:chExt cx="161925" cy="171450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9277645-7BDA-4F7D-96B7-0C1AAFE6E928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6D7485B1-FFDD-4979-8766-76478B981909}"/>
                    </a:ext>
                  </a:extLst>
                </p:cNvPr>
                <p:cNvSpPr/>
                <p:nvPr/>
              </p:nvSpPr>
              <p:spPr>
                <a:xfrm>
                  <a:off x="3800475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ACC77D9-07D1-4513-815F-CF9B60A086FE}"/>
                </a:ext>
              </a:extLst>
            </p:cNvPr>
            <p:cNvGrpSpPr/>
            <p:nvPr/>
          </p:nvGrpSpPr>
          <p:grpSpPr>
            <a:xfrm rot="10800000">
              <a:off x="4571999" y="2333624"/>
              <a:ext cx="161926" cy="419100"/>
              <a:chOff x="2714625" y="2371725"/>
              <a:chExt cx="161926" cy="41910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1716D6E-3E17-4E4F-9824-C3AB8612A243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7CAD33D-9437-4737-A2A6-00A7D07EC82C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97779E32-9E50-45F5-8621-A7F6B9FFCD43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4007CA3-31E9-4111-AC7E-DBB5F519DD4D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DE0D71-497C-4BD9-B401-9DA8A3F05B7E}"/>
              </a:ext>
            </a:extLst>
          </p:cNvPr>
          <p:cNvGrpSpPr/>
          <p:nvPr/>
        </p:nvGrpSpPr>
        <p:grpSpPr>
          <a:xfrm>
            <a:off x="7545779" y="3576594"/>
            <a:ext cx="1660417" cy="679441"/>
            <a:chOff x="1561764" y="2295525"/>
            <a:chExt cx="1305261" cy="4953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3B3B725-C3AF-4F40-9D1A-417669381C04}"/>
                </a:ext>
              </a:extLst>
            </p:cNvPr>
            <p:cNvSpPr/>
            <p:nvPr/>
          </p:nvSpPr>
          <p:spPr>
            <a:xfrm>
              <a:off x="17335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1960B5-0BC8-43A2-9D0B-9B10AAD31344}"/>
                </a:ext>
              </a:extLst>
            </p:cNvPr>
            <p:cNvSpPr/>
            <p:nvPr/>
          </p:nvSpPr>
          <p:spPr>
            <a:xfrm>
              <a:off x="2705100" y="2581275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BC70BB8-F099-4CBE-9B4E-CBE59F415D66}"/>
                </a:ext>
              </a:extLst>
            </p:cNvPr>
            <p:cNvGrpSpPr/>
            <p:nvPr/>
          </p:nvGrpSpPr>
          <p:grpSpPr>
            <a:xfrm rot="10800000">
              <a:off x="1561764" y="2333624"/>
              <a:ext cx="161926" cy="419100"/>
              <a:chOff x="2714625" y="2371725"/>
              <a:chExt cx="161926" cy="4191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33B0D8E-F599-472E-A247-C1D3AB55CBEA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80BCEA7-BCA8-4057-AC48-1184C7E600C5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614DB0B-BBB5-4E08-97AF-BAE5A24891FE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10E0CC0C-1DD2-42EA-A395-39F4BEBF74CD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50DF0F-1B5E-4F6C-BC95-A530182581F5}"/>
              </a:ext>
            </a:extLst>
          </p:cNvPr>
          <p:cNvGrpSpPr/>
          <p:nvPr/>
        </p:nvGrpSpPr>
        <p:grpSpPr>
          <a:xfrm>
            <a:off x="2568901" y="4729750"/>
            <a:ext cx="690592" cy="655189"/>
            <a:chOff x="9761694" y="1995602"/>
            <a:chExt cx="785980" cy="802842"/>
          </a:xfrm>
        </p:grpSpPr>
        <p:sp>
          <p:nvSpPr>
            <p:cNvPr id="44" name="Cylinder 43">
              <a:extLst>
                <a:ext uri="{FF2B5EF4-FFF2-40B4-BE49-F238E27FC236}">
                  <a16:creationId xmlns:a16="http://schemas.microsoft.com/office/drawing/2014/main" id="{4D037C1E-3CBA-4FEC-B30A-74CE9CEA4A7E}"/>
                </a:ext>
              </a:extLst>
            </p:cNvPr>
            <p:cNvSpPr/>
            <p:nvPr/>
          </p:nvSpPr>
          <p:spPr>
            <a:xfrm>
              <a:off x="9766456" y="1995602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Cylinder 44">
              <a:extLst>
                <a:ext uri="{FF2B5EF4-FFF2-40B4-BE49-F238E27FC236}">
                  <a16:creationId xmlns:a16="http://schemas.microsoft.com/office/drawing/2014/main" id="{F46B344C-AAA4-4608-B3EE-62563840012F}"/>
                </a:ext>
              </a:extLst>
            </p:cNvPr>
            <p:cNvSpPr/>
            <p:nvPr/>
          </p:nvSpPr>
          <p:spPr>
            <a:xfrm>
              <a:off x="9761694" y="2159472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Cylinder 45">
              <a:extLst>
                <a:ext uri="{FF2B5EF4-FFF2-40B4-BE49-F238E27FC236}">
                  <a16:creationId xmlns:a16="http://schemas.microsoft.com/office/drawing/2014/main" id="{6508E6F4-9FB2-448D-963A-291CF04170D3}"/>
                </a:ext>
              </a:extLst>
            </p:cNvPr>
            <p:cNvSpPr/>
            <p:nvPr/>
          </p:nvSpPr>
          <p:spPr>
            <a:xfrm>
              <a:off x="9761694" y="2321168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Cylinder 46">
              <a:extLst>
                <a:ext uri="{FF2B5EF4-FFF2-40B4-BE49-F238E27FC236}">
                  <a16:creationId xmlns:a16="http://schemas.microsoft.com/office/drawing/2014/main" id="{528D343B-7471-46DC-9E97-5009640654D1}"/>
                </a:ext>
              </a:extLst>
            </p:cNvPr>
            <p:cNvSpPr/>
            <p:nvPr/>
          </p:nvSpPr>
          <p:spPr>
            <a:xfrm>
              <a:off x="9761694" y="2482864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Cylinder 47">
              <a:extLst>
                <a:ext uri="{FF2B5EF4-FFF2-40B4-BE49-F238E27FC236}">
                  <a16:creationId xmlns:a16="http://schemas.microsoft.com/office/drawing/2014/main" id="{4FDE8F97-6D02-46E9-B8F1-9A59FA4ECAF2}"/>
                </a:ext>
              </a:extLst>
            </p:cNvPr>
            <p:cNvSpPr/>
            <p:nvPr/>
          </p:nvSpPr>
          <p:spPr>
            <a:xfrm>
              <a:off x="9761694" y="2636748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88CE22E-8A63-48B6-B6D5-B00B5DA29A58}"/>
              </a:ext>
            </a:extLst>
          </p:cNvPr>
          <p:cNvSpPr txBox="1"/>
          <p:nvPr/>
        </p:nvSpPr>
        <p:spPr>
          <a:xfrm>
            <a:off x="7523804" y="3593148"/>
            <a:ext cx="16757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&lt;Controller&gt;</a:t>
            </a:r>
          </a:p>
          <a:p>
            <a:pPr algn="ctr"/>
            <a:r>
              <a:rPr lang="en-GB" sz="1400" b="1" dirty="0"/>
              <a:t>GappController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20483-B888-439A-AE5C-E621408FE418}"/>
              </a:ext>
            </a:extLst>
          </p:cNvPr>
          <p:cNvSpPr txBox="1"/>
          <p:nvPr/>
        </p:nvSpPr>
        <p:spPr>
          <a:xfrm>
            <a:off x="4738380" y="3626183"/>
            <a:ext cx="146632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&lt;Service&gt;</a:t>
            </a:r>
          </a:p>
          <a:p>
            <a:r>
              <a:rPr lang="en-GB" dirty="0"/>
              <a:t>GappService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91A31E-A9C2-4C1B-B04C-A49361BF69D7}"/>
              </a:ext>
            </a:extLst>
          </p:cNvPr>
          <p:cNvSpPr txBox="1"/>
          <p:nvPr/>
        </p:nvSpPr>
        <p:spPr>
          <a:xfrm>
            <a:off x="2017266" y="3593148"/>
            <a:ext cx="154192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&lt;Repository&gt;</a:t>
            </a:r>
          </a:p>
          <a:p>
            <a:r>
              <a:rPr lang="en-GB" dirty="0"/>
              <a:t>GappRepository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8486E0-9092-4BF3-AD11-FA5E5EAFBE2C}"/>
              </a:ext>
            </a:extLst>
          </p:cNvPr>
          <p:cNvCxnSpPr>
            <a:cxnSpLocks/>
            <a:stCxn id="74" idx="6"/>
            <a:endCxn id="62" idx="3"/>
          </p:cNvCxnSpPr>
          <p:nvPr/>
        </p:nvCxnSpPr>
        <p:spPr>
          <a:xfrm flipV="1">
            <a:off x="3609891" y="3746453"/>
            <a:ext cx="1023646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39E256-9E17-4200-B0C7-4414B9A9999E}"/>
              </a:ext>
            </a:extLst>
          </p:cNvPr>
          <p:cNvCxnSpPr>
            <a:cxnSpLocks/>
            <a:stCxn id="77" idx="3"/>
            <a:endCxn id="59" idx="6"/>
          </p:cNvCxnSpPr>
          <p:nvPr/>
        </p:nvCxnSpPr>
        <p:spPr>
          <a:xfrm flipV="1">
            <a:off x="3609891" y="4086174"/>
            <a:ext cx="102364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1AF70D-C7E7-4E5B-A1F1-C06C43A909B7}"/>
              </a:ext>
            </a:extLst>
          </p:cNvPr>
          <p:cNvCxnSpPr>
            <a:cxnSpLocks/>
            <a:stCxn id="65" idx="6"/>
            <a:endCxn id="52" idx="6"/>
          </p:cNvCxnSpPr>
          <p:nvPr/>
        </p:nvCxnSpPr>
        <p:spPr>
          <a:xfrm flipV="1">
            <a:off x="6305646" y="4086174"/>
            <a:ext cx="1240134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FA81E0-7DBD-4599-816E-AE192E2F964C}"/>
              </a:ext>
            </a:extLst>
          </p:cNvPr>
          <p:cNvCxnSpPr>
            <a:cxnSpLocks/>
            <a:stCxn id="63" idx="6"/>
            <a:endCxn id="55" idx="3"/>
          </p:cNvCxnSpPr>
          <p:nvPr/>
        </p:nvCxnSpPr>
        <p:spPr>
          <a:xfrm flipV="1">
            <a:off x="6305646" y="3746453"/>
            <a:ext cx="1240133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137E217-78B0-4A71-8883-3EB466919340}"/>
              </a:ext>
            </a:extLst>
          </p:cNvPr>
          <p:cNvGrpSpPr/>
          <p:nvPr/>
        </p:nvGrpSpPr>
        <p:grpSpPr>
          <a:xfrm rot="5400000">
            <a:off x="2803136" y="4293776"/>
            <a:ext cx="222125" cy="218101"/>
            <a:chOff x="3724275" y="2705100"/>
            <a:chExt cx="161925" cy="17145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7D0CD82-0D66-4959-8448-E198080C6B72}"/>
                </a:ext>
              </a:extLst>
            </p:cNvPr>
            <p:cNvSpPr/>
            <p:nvPr/>
          </p:nvSpPr>
          <p:spPr>
            <a:xfrm>
              <a:off x="3724275" y="2705100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629B4DA-954B-411E-9E79-34FEDF968402}"/>
                </a:ext>
              </a:extLst>
            </p:cNvPr>
            <p:cNvSpPr/>
            <p:nvPr/>
          </p:nvSpPr>
          <p:spPr>
            <a:xfrm>
              <a:off x="3800475" y="2705100"/>
              <a:ext cx="85725" cy="171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8602C2-E4F9-4399-8C61-4961ECAC619F}"/>
              </a:ext>
            </a:extLst>
          </p:cNvPr>
          <p:cNvGrpSpPr/>
          <p:nvPr/>
        </p:nvGrpSpPr>
        <p:grpSpPr>
          <a:xfrm>
            <a:off x="9006697" y="3654991"/>
            <a:ext cx="205985" cy="235191"/>
            <a:chOff x="3724275" y="2705100"/>
            <a:chExt cx="161925" cy="17145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9FA387A-9818-4E72-8144-F29E73C28DEE}"/>
                </a:ext>
              </a:extLst>
            </p:cNvPr>
            <p:cNvSpPr/>
            <p:nvPr/>
          </p:nvSpPr>
          <p:spPr>
            <a:xfrm>
              <a:off x="3724275" y="2705100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C055E79-123B-4569-9992-2B049B5BF1EA}"/>
                </a:ext>
              </a:extLst>
            </p:cNvPr>
            <p:cNvSpPr/>
            <p:nvPr/>
          </p:nvSpPr>
          <p:spPr>
            <a:xfrm>
              <a:off x="3800475" y="2705100"/>
              <a:ext cx="85725" cy="171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F0F0AA-BE22-43D7-9A77-E0663627BEE6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2914199" y="4513890"/>
            <a:ext cx="2090" cy="21586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31B19CA-64CA-4542-A96E-7D7AD9E6615B}"/>
              </a:ext>
            </a:extLst>
          </p:cNvPr>
          <p:cNvSpPr txBox="1"/>
          <p:nvPr/>
        </p:nvSpPr>
        <p:spPr>
          <a:xfrm>
            <a:off x="3139403" y="4281128"/>
            <a:ext cx="181182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&lt;entity&gt;</a:t>
            </a:r>
          </a:p>
          <a:p>
            <a:r>
              <a:rPr lang="en-GB" dirty="0"/>
              <a:t>GappData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82453B0-8DD3-40DD-80F3-D073D98E0DE2}"/>
              </a:ext>
            </a:extLst>
          </p:cNvPr>
          <p:cNvSpPr/>
          <p:nvPr/>
        </p:nvSpPr>
        <p:spPr>
          <a:xfrm>
            <a:off x="3255309" y="4564651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5EA4D50-752A-4BBD-8651-8940CA2510D7}"/>
              </a:ext>
            </a:extLst>
          </p:cNvPr>
          <p:cNvSpPr/>
          <p:nvPr/>
        </p:nvSpPr>
        <p:spPr>
          <a:xfrm>
            <a:off x="3383272" y="4660334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495D50F-BCD9-46C7-8800-823563B8C64C}"/>
              </a:ext>
            </a:extLst>
          </p:cNvPr>
          <p:cNvSpPr/>
          <p:nvPr/>
        </p:nvSpPr>
        <p:spPr>
          <a:xfrm>
            <a:off x="3511236" y="4756017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7C782A-FE0C-413D-BF38-5CF9BA09EB48}"/>
              </a:ext>
            </a:extLst>
          </p:cNvPr>
          <p:cNvSpPr/>
          <p:nvPr/>
        </p:nvSpPr>
        <p:spPr>
          <a:xfrm>
            <a:off x="2568901" y="1734654"/>
            <a:ext cx="66372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/>
              <a:t>&lt;SpringBootApplication,</a:t>
            </a:r>
          </a:p>
          <a:p>
            <a:pPr algn="ctr"/>
            <a:r>
              <a:rPr lang="en-GB" sz="2000" dirty="0"/>
              <a:t>generic-application&gt;</a:t>
            </a:r>
          </a:p>
          <a:p>
            <a:pPr algn="ctr"/>
            <a:r>
              <a:rPr lang="en-GB" sz="2000" b="1" dirty="0">
                <a:solidFill>
                  <a:srgbClr val="C00000"/>
                </a:solidFill>
              </a:rPr>
              <a:t>gapp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1B899BC-0FA5-441F-8A1A-10C1CFEFBA35}"/>
              </a:ext>
            </a:extLst>
          </p:cNvPr>
          <p:cNvSpPr/>
          <p:nvPr/>
        </p:nvSpPr>
        <p:spPr>
          <a:xfrm rot="5400000">
            <a:off x="5351494" y="4472754"/>
            <a:ext cx="386462" cy="28415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6B089AEE-C3B4-41BF-82E7-FCBA88E9B5BD}"/>
              </a:ext>
            </a:extLst>
          </p:cNvPr>
          <p:cNvSpPr/>
          <p:nvPr/>
        </p:nvSpPr>
        <p:spPr>
          <a:xfrm rot="5400000">
            <a:off x="7811024" y="4880368"/>
            <a:ext cx="386462" cy="2052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4F3B4-9C10-4033-970B-9F4EC083B8EF}"/>
              </a:ext>
            </a:extLst>
          </p:cNvPr>
          <p:cNvSpPr txBox="1"/>
          <p:nvPr/>
        </p:nvSpPr>
        <p:spPr>
          <a:xfrm>
            <a:off x="4123929" y="6119738"/>
            <a:ext cx="2831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&lt;algorithm&gt;</a:t>
            </a:r>
          </a:p>
          <a:p>
            <a:pPr algn="ctr"/>
            <a:r>
              <a:rPr lang="en-US" sz="1600" dirty="0"/>
              <a:t>business logic</a:t>
            </a:r>
            <a:endParaRPr lang="en-GB" sz="16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3F6F73B-EE29-4857-90E5-08FC8851A297}"/>
              </a:ext>
            </a:extLst>
          </p:cNvPr>
          <p:cNvSpPr txBox="1"/>
          <p:nvPr/>
        </p:nvSpPr>
        <p:spPr>
          <a:xfrm>
            <a:off x="6978111" y="6119963"/>
            <a:ext cx="205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&lt;endpoints&gt;</a:t>
            </a:r>
          </a:p>
          <a:p>
            <a:pPr algn="ctr"/>
            <a:r>
              <a:rPr lang="en-US" sz="1600" dirty="0" err="1"/>
              <a:t>gapp</a:t>
            </a:r>
            <a:r>
              <a:rPr lang="en-US" sz="1600" dirty="0"/>
              <a:t> APIs</a:t>
            </a: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AF2E70E5-EAD3-4995-9311-1D8D428C2D46}"/>
              </a:ext>
            </a:extLst>
          </p:cNvPr>
          <p:cNvSpPr/>
          <p:nvPr/>
        </p:nvSpPr>
        <p:spPr>
          <a:xfrm rot="5400000">
            <a:off x="2908757" y="4871607"/>
            <a:ext cx="386462" cy="2043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CB57B5-64E4-4FE1-A2BF-B50DC18D852D}"/>
              </a:ext>
            </a:extLst>
          </p:cNvPr>
          <p:cNvSpPr txBox="1"/>
          <p:nvPr/>
        </p:nvSpPr>
        <p:spPr>
          <a:xfrm>
            <a:off x="2080046" y="6119738"/>
            <a:ext cx="2043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&lt;persistency&gt;</a:t>
            </a:r>
          </a:p>
          <a:p>
            <a:pPr algn="ctr"/>
            <a:r>
              <a:rPr lang="en-US" sz="1600" dirty="0"/>
              <a:t>data storage</a:t>
            </a:r>
            <a:endParaRPr lang="en-GB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99F4AC-878D-4849-A28D-B9935AF54DCE}"/>
              </a:ext>
            </a:extLst>
          </p:cNvPr>
          <p:cNvSpPr/>
          <p:nvPr/>
        </p:nvSpPr>
        <p:spPr>
          <a:xfrm>
            <a:off x="962768" y="4888999"/>
            <a:ext cx="173170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&lt;embedded-db&gt;</a:t>
            </a:r>
          </a:p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Hibernate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47F201-4DD1-4E96-923C-BADC501EC3EB}"/>
              </a:ext>
            </a:extLst>
          </p:cNvPr>
          <p:cNvSpPr/>
          <p:nvPr/>
        </p:nvSpPr>
        <p:spPr>
          <a:xfrm>
            <a:off x="1024966" y="4292612"/>
            <a:ext cx="1847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Java Persistence</a:t>
            </a:r>
            <a:r>
              <a:rPr lang="tr-TR" sz="1400" b="1" dirty="0"/>
              <a:t> (JAP)</a:t>
            </a:r>
            <a:r>
              <a:rPr lang="en-GB" sz="1400" b="1" dirty="0"/>
              <a:t> API</a:t>
            </a:r>
            <a:endParaRPr lang="en-GB" sz="14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9949D8-C60B-4FB3-A993-7B90A1B22591}"/>
              </a:ext>
            </a:extLst>
          </p:cNvPr>
          <p:cNvCxnSpPr>
            <a:cxnSpLocks/>
          </p:cNvCxnSpPr>
          <p:nvPr/>
        </p:nvCxnSpPr>
        <p:spPr>
          <a:xfrm flipH="1">
            <a:off x="9253513" y="3968578"/>
            <a:ext cx="700892" cy="11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BD38448-7695-4437-85D5-BBDB1092FFE6}"/>
              </a:ext>
            </a:extLst>
          </p:cNvPr>
          <p:cNvGrpSpPr/>
          <p:nvPr/>
        </p:nvGrpSpPr>
        <p:grpSpPr>
          <a:xfrm>
            <a:off x="9633813" y="3449611"/>
            <a:ext cx="1510629" cy="899875"/>
            <a:chOff x="9451790" y="2621968"/>
            <a:chExt cx="1510629" cy="899875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AD8C00F-4447-4A14-81CB-18B875EC6F03}"/>
                </a:ext>
              </a:extLst>
            </p:cNvPr>
            <p:cNvSpPr/>
            <p:nvPr/>
          </p:nvSpPr>
          <p:spPr>
            <a:xfrm>
              <a:off x="10069598" y="2725937"/>
              <a:ext cx="276225" cy="2286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585797A5-2502-4D9E-9ED1-D0FE7BDAFBBF}"/>
                </a:ext>
              </a:extLst>
            </p:cNvPr>
            <p:cNvSpPr/>
            <p:nvPr/>
          </p:nvSpPr>
          <p:spPr>
            <a:xfrm rot="11622756">
              <a:off x="10212473" y="2764037"/>
              <a:ext cx="638175" cy="514350"/>
            </a:xfrm>
            <a:prstGeom prst="arc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38FE8B08-C481-498B-BB02-A9EBD95E4448}"/>
                </a:ext>
              </a:extLst>
            </p:cNvPr>
            <p:cNvSpPr/>
            <p:nvPr/>
          </p:nvSpPr>
          <p:spPr>
            <a:xfrm rot="5724638">
              <a:off x="9635317" y="2683881"/>
              <a:ext cx="638175" cy="514350"/>
            </a:xfrm>
            <a:prstGeom prst="arc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4E3DDFC-9D6E-4766-85E6-335ABD197A85}"/>
                </a:ext>
              </a:extLst>
            </p:cNvPr>
            <p:cNvSpPr/>
            <p:nvPr/>
          </p:nvSpPr>
          <p:spPr>
            <a:xfrm>
              <a:off x="9451790" y="3244844"/>
              <a:ext cx="15106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70C0"/>
                  </a:solidFill>
                </a:rPr>
                <a:t>Tester</a:t>
              </a:r>
              <a:endParaRPr lang="en-GB" sz="12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4B3526C-89E7-4968-9DBB-A1B1DD718122}"/>
              </a:ext>
            </a:extLst>
          </p:cNvPr>
          <p:cNvCxnSpPr>
            <a:cxnSpLocks/>
          </p:cNvCxnSpPr>
          <p:nvPr/>
        </p:nvCxnSpPr>
        <p:spPr>
          <a:xfrm flipH="1">
            <a:off x="9266639" y="3358125"/>
            <a:ext cx="605474" cy="66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2F728A8-2E12-40C4-9CC2-85A8C5A01D70}"/>
              </a:ext>
            </a:extLst>
          </p:cNvPr>
          <p:cNvSpPr/>
          <p:nvPr/>
        </p:nvSpPr>
        <p:spPr>
          <a:xfrm>
            <a:off x="1047260" y="1730130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ca. 15 min.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C8805A-EC21-4DE7-AEB8-B8B69F495BFA}"/>
              </a:ext>
            </a:extLst>
          </p:cNvPr>
          <p:cNvGrpSpPr/>
          <p:nvPr/>
        </p:nvGrpSpPr>
        <p:grpSpPr>
          <a:xfrm>
            <a:off x="408446" y="5220523"/>
            <a:ext cx="690592" cy="655189"/>
            <a:chOff x="2721301" y="4882150"/>
            <a:chExt cx="690592" cy="655189"/>
          </a:xfrm>
        </p:grpSpPr>
        <p:sp>
          <p:nvSpPr>
            <p:cNvPr id="97" name="Cylinder 96">
              <a:extLst>
                <a:ext uri="{FF2B5EF4-FFF2-40B4-BE49-F238E27FC236}">
                  <a16:creationId xmlns:a16="http://schemas.microsoft.com/office/drawing/2014/main" id="{51F19A27-C719-4F5A-98D3-B95091B21EC0}"/>
                </a:ext>
              </a:extLst>
            </p:cNvPr>
            <p:cNvSpPr/>
            <p:nvPr/>
          </p:nvSpPr>
          <p:spPr>
            <a:xfrm>
              <a:off x="2725485" y="4882150"/>
              <a:ext cx="686408" cy="131958"/>
            </a:xfrm>
            <a:prstGeom prst="can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Cylinder 97">
              <a:extLst>
                <a:ext uri="{FF2B5EF4-FFF2-40B4-BE49-F238E27FC236}">
                  <a16:creationId xmlns:a16="http://schemas.microsoft.com/office/drawing/2014/main" id="{98323724-3848-4519-9D38-10081BD82BB4}"/>
                </a:ext>
              </a:extLst>
            </p:cNvPr>
            <p:cNvSpPr/>
            <p:nvPr/>
          </p:nvSpPr>
          <p:spPr>
            <a:xfrm>
              <a:off x="2721301" y="5015882"/>
              <a:ext cx="686408" cy="131958"/>
            </a:xfrm>
            <a:prstGeom prst="can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Cylinder 98">
              <a:extLst>
                <a:ext uri="{FF2B5EF4-FFF2-40B4-BE49-F238E27FC236}">
                  <a16:creationId xmlns:a16="http://schemas.microsoft.com/office/drawing/2014/main" id="{DF795D3F-F924-48EB-8DC1-76D9C215C585}"/>
                </a:ext>
              </a:extLst>
            </p:cNvPr>
            <p:cNvSpPr/>
            <p:nvPr/>
          </p:nvSpPr>
          <p:spPr>
            <a:xfrm>
              <a:off x="2721301" y="5147840"/>
              <a:ext cx="686408" cy="131958"/>
            </a:xfrm>
            <a:prstGeom prst="can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Cylinder 99">
              <a:extLst>
                <a:ext uri="{FF2B5EF4-FFF2-40B4-BE49-F238E27FC236}">
                  <a16:creationId xmlns:a16="http://schemas.microsoft.com/office/drawing/2014/main" id="{AA8BA826-3E42-4B8D-ACC9-60F93BE48937}"/>
                </a:ext>
              </a:extLst>
            </p:cNvPr>
            <p:cNvSpPr/>
            <p:nvPr/>
          </p:nvSpPr>
          <p:spPr>
            <a:xfrm>
              <a:off x="2721301" y="5279798"/>
              <a:ext cx="686408" cy="131958"/>
            </a:xfrm>
            <a:prstGeom prst="can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Cylinder 100">
              <a:extLst>
                <a:ext uri="{FF2B5EF4-FFF2-40B4-BE49-F238E27FC236}">
                  <a16:creationId xmlns:a16="http://schemas.microsoft.com/office/drawing/2014/main" id="{52CB00E6-E241-4DD5-B3CC-B29855559760}"/>
                </a:ext>
              </a:extLst>
            </p:cNvPr>
            <p:cNvSpPr/>
            <p:nvPr/>
          </p:nvSpPr>
          <p:spPr>
            <a:xfrm>
              <a:off x="2721301" y="5405381"/>
              <a:ext cx="686408" cy="131958"/>
            </a:xfrm>
            <a:prstGeom prst="can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7EBAD9B-61D9-4AD2-9904-C191B1E5FC61}"/>
              </a:ext>
            </a:extLst>
          </p:cNvPr>
          <p:cNvCxnSpPr>
            <a:cxnSpLocks/>
            <a:stCxn id="73" idx="3"/>
            <a:endCxn id="97" idx="1"/>
          </p:cNvCxnSpPr>
          <p:nvPr/>
        </p:nvCxnSpPr>
        <p:spPr>
          <a:xfrm rot="10800000" flipV="1">
            <a:off x="755834" y="3746451"/>
            <a:ext cx="1193640" cy="1474071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D7481B8-2BF0-4CD5-A0B9-2766B9C946DB}"/>
              </a:ext>
            </a:extLst>
          </p:cNvPr>
          <p:cNvSpPr/>
          <p:nvPr/>
        </p:nvSpPr>
        <p:spPr>
          <a:xfrm>
            <a:off x="24943" y="6006362"/>
            <a:ext cx="14534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tr-T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external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GB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algn="ctr"/>
            <a:r>
              <a:rPr lang="tr-T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endParaRPr lang="en-GB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56C52AEB-7D83-4D28-BBEE-C25C7997F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127" y="3784759"/>
            <a:ext cx="971645" cy="325856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671FF8D0-29D5-4DB4-9429-A5DC9EB50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205" y="4554223"/>
            <a:ext cx="975259" cy="279322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60BD210A-150F-4E65-94AA-7E0BA5599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5205" y="2648690"/>
            <a:ext cx="974567" cy="421539"/>
          </a:xfrm>
          <a:prstGeom prst="rect">
            <a:avLst/>
          </a:prstGeom>
        </p:spPr>
      </p:pic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9B7C32AC-6E92-4105-9417-F4FFC5516989}"/>
              </a:ext>
            </a:extLst>
          </p:cNvPr>
          <p:cNvCxnSpPr>
            <a:cxnSpLocks/>
            <a:endCxn id="52" idx="0"/>
          </p:cNvCxnSpPr>
          <p:nvPr/>
        </p:nvCxnSpPr>
        <p:spPr>
          <a:xfrm rot="10800000">
            <a:off x="7648772" y="4203769"/>
            <a:ext cx="2487344" cy="523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1B99F83-E357-4A11-A507-67D079BF3D3D}"/>
              </a:ext>
            </a:extLst>
          </p:cNvPr>
          <p:cNvCxnSpPr>
            <a:cxnSpLocks/>
            <a:endCxn id="59" idx="0"/>
          </p:cNvCxnSpPr>
          <p:nvPr/>
        </p:nvCxnSpPr>
        <p:spPr>
          <a:xfrm rot="10800000">
            <a:off x="4736531" y="4203769"/>
            <a:ext cx="5429418" cy="523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EBA2BA5-D4BF-4A5B-BCFD-D07B845BAD46}"/>
              </a:ext>
            </a:extLst>
          </p:cNvPr>
          <p:cNvSpPr txBox="1"/>
          <p:nvPr/>
        </p:nvSpPr>
        <p:spPr>
          <a:xfrm>
            <a:off x="9883430" y="1780138"/>
            <a:ext cx="89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roles</a:t>
            </a:r>
            <a:endParaRPr lang="de-A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D411A-A730-4189-8942-92F37059A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4540" y="2241681"/>
            <a:ext cx="857659" cy="31855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93606E47-B5B0-4FF1-AED3-620FC1DBF6BC}"/>
              </a:ext>
            </a:extLst>
          </p:cNvPr>
          <p:cNvCxnSpPr>
            <a:cxnSpLocks/>
            <a:stCxn id="73" idx="3"/>
            <a:endCxn id="35" idx="3"/>
          </p:cNvCxnSpPr>
          <p:nvPr/>
        </p:nvCxnSpPr>
        <p:spPr>
          <a:xfrm rot="10800000">
            <a:off x="1574866" y="3310880"/>
            <a:ext cx="374608" cy="435573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0BC5AC8-67B2-484E-BDA0-9B61D5A2128D}"/>
              </a:ext>
            </a:extLst>
          </p:cNvPr>
          <p:cNvGrpSpPr/>
          <p:nvPr/>
        </p:nvGrpSpPr>
        <p:grpSpPr>
          <a:xfrm>
            <a:off x="263522" y="2885508"/>
            <a:ext cx="1453414" cy="596845"/>
            <a:chOff x="263522" y="2885508"/>
            <a:chExt cx="1453414" cy="5968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E4E565F-8A78-4263-9165-36F2AB0DA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496" y="3139405"/>
              <a:ext cx="1219370" cy="342948"/>
            </a:xfrm>
            <a:prstGeom prst="rect">
              <a:avLst/>
            </a:prstGeom>
          </p:spPr>
        </p:pic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B91FAAF-23D1-45BD-B2A0-F1B299506A2D}"/>
                </a:ext>
              </a:extLst>
            </p:cNvPr>
            <p:cNvSpPr/>
            <p:nvPr/>
          </p:nvSpPr>
          <p:spPr>
            <a:xfrm>
              <a:off x="263522" y="2885508"/>
              <a:ext cx="14534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r>
                <a:rPr lang="tr-T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external</a:t>
              </a:r>
              <a:r>
                <a:rPr lang="en-GB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en-GB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db</a:t>
              </a:r>
              <a:r>
                <a:rPr lang="en-GB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3145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B27F-6B44-44F0-A5EC-A585BB3C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890337"/>
          </a:xfrm>
        </p:spPr>
        <p:txBody>
          <a:bodyPr/>
          <a:lstStyle/>
          <a:p>
            <a:r>
              <a:rPr lang="tr-TR" dirty="0"/>
              <a:t>GAPP KONTEXT – SMART HOME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F13F-FA46-4F06-BEFB-5B0CA69F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0AEE7-12BC-483B-9DB1-5B494A08A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611" y="1479884"/>
            <a:ext cx="5860518" cy="4451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156CC1-9551-475E-98BA-17485BDC4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0337"/>
            <a:ext cx="6328611" cy="59613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7C064F3-660A-42B4-92A3-D55D826D5D82}"/>
              </a:ext>
            </a:extLst>
          </p:cNvPr>
          <p:cNvGrpSpPr/>
          <p:nvPr/>
        </p:nvGrpSpPr>
        <p:grpSpPr>
          <a:xfrm>
            <a:off x="-38534" y="4684532"/>
            <a:ext cx="693442" cy="915473"/>
            <a:chOff x="-38534" y="4684532"/>
            <a:chExt cx="693442" cy="91547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AF0FC34-E34B-4937-9FCB-5E630862F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86" y="4684532"/>
              <a:ext cx="485165" cy="63263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3DF100-729D-48EF-A4A3-2D45B21EC4ED}"/>
                </a:ext>
              </a:extLst>
            </p:cNvPr>
            <p:cNvSpPr txBox="1"/>
            <p:nvPr/>
          </p:nvSpPr>
          <p:spPr>
            <a:xfrm>
              <a:off x="-38534" y="5230673"/>
              <a:ext cx="693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900" dirty="0"/>
                <a:t>Charging Station</a:t>
              </a:r>
              <a:endParaRPr lang="de-AT" sz="900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F20E80D8-E75C-4C08-9578-997329013534}"/>
              </a:ext>
            </a:extLst>
          </p:cNvPr>
          <p:cNvSpPr/>
          <p:nvPr/>
        </p:nvSpPr>
        <p:spPr>
          <a:xfrm>
            <a:off x="-531341" y="4176584"/>
            <a:ext cx="1555469" cy="155695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2227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DABD-7197-4424-97FB-417AF697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7166003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6600" dirty="0"/>
              <a:t>FORD CHARGER based on Generıc SprIng ApplIcatIon</a:t>
            </a:r>
            <a:endParaRPr lang="en-US" sz="66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96396-984E-4FFC-83C0-4E037DC5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1608" y="643467"/>
            <a:ext cx="309692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2000" dirty="0"/>
              <a:t>Backend for Ford Charger UX/UI Project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4967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DABD-7197-4424-97FB-417AF697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534475"/>
            <a:ext cx="6992351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6000" dirty="0"/>
              <a:t>BACKYARD</a:t>
            </a:r>
            <a:endParaRPr lang="en-U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96396-984E-4FFC-83C0-4E037DC5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6797" y="1534475"/>
            <a:ext cx="2727369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Wichtige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2985114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8A7BE1-142B-46DD-A68C-2C843267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Notes</a:t>
            </a:r>
            <a:endParaRPr lang="de-A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5083BC-92FE-4CC6-A9A5-667B3656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FORD – Charging Station</a:t>
            </a:r>
          </a:p>
          <a:p>
            <a:pPr lvl="1"/>
            <a:r>
              <a:rPr lang="tr-TR" dirty="0">
                <a:hlinkClick r:id="rId2"/>
              </a:rPr>
              <a:t>https://www.evsolutions.com/Upload/Product/635652466512570000.pdf</a:t>
            </a:r>
            <a:endParaRPr lang="tr-TR" dirty="0"/>
          </a:p>
          <a:p>
            <a:pPr marL="128016" lvl="1" indent="0">
              <a:buNone/>
            </a:pPr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1949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31AD-09F7-4F7A-9E48-B0175E34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FORDCS V1.0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243D4-7EC6-47D5-A451-B711C0D5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6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4AB-1D09-4DBA-837F-FA09427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82620"/>
            <a:ext cx="10968003" cy="1230664"/>
          </a:xfrm>
        </p:spPr>
        <p:txBody>
          <a:bodyPr>
            <a:normAutofit fontScale="90000"/>
          </a:bodyPr>
          <a:lstStyle/>
          <a:p>
            <a:r>
              <a:rPr lang="en-GB" dirty="0"/>
              <a:t>FORD Charging station </a:t>
            </a:r>
            <a:br>
              <a:rPr lang="en-GB" dirty="0"/>
            </a:br>
            <a:r>
              <a:rPr lang="en-GB" dirty="0"/>
              <a:t>V1.0 Device characteristics </a:t>
            </a:r>
            <a:br>
              <a:rPr lang="en-GB" dirty="0"/>
            </a:br>
            <a:r>
              <a:rPr lang="en-GB" dirty="0"/>
              <a:t>SYSTEM Black-BOX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2804-CAD2-4783-8A9B-5D8967E46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172199"/>
            <a:ext cx="9720073" cy="462013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https://www.evsolutions.com/Upload/Product/635652466512570000.pdf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A94CB-8F48-47A4-8086-C586CC2BCAE7}"/>
              </a:ext>
            </a:extLst>
          </p:cNvPr>
          <p:cNvSpPr txBox="1"/>
          <p:nvPr/>
        </p:nvSpPr>
        <p:spPr>
          <a:xfrm>
            <a:off x="1512704" y="2777201"/>
            <a:ext cx="1081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Web Service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742707-003F-48DE-BFEF-C5BC5208D3E1}"/>
              </a:ext>
            </a:extLst>
          </p:cNvPr>
          <p:cNvGrpSpPr/>
          <p:nvPr/>
        </p:nvGrpSpPr>
        <p:grpSpPr>
          <a:xfrm>
            <a:off x="7750790" y="2517450"/>
            <a:ext cx="3763568" cy="3084039"/>
            <a:chOff x="6799429" y="2624157"/>
            <a:chExt cx="3763568" cy="30840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B0ACCB-B997-44D0-BBE5-DD46D34D9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097" y="3040824"/>
              <a:ext cx="3762900" cy="2667372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77E7ED-4563-4C81-8E45-2B07011E9B06}"/>
                </a:ext>
              </a:extLst>
            </p:cNvPr>
            <p:cNvSpPr txBox="1"/>
            <p:nvPr/>
          </p:nvSpPr>
          <p:spPr>
            <a:xfrm>
              <a:off x="6799429" y="2624157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Dom</a:t>
              </a:r>
              <a:r>
                <a:rPr lang="tr-TR" dirty="0"/>
                <a:t>ain </a:t>
              </a:r>
              <a:r>
                <a:rPr lang="de-DE" dirty="0"/>
                <a:t>Model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7DF243F-A4D6-4414-A7CD-9336063AA625}"/>
              </a:ext>
            </a:extLst>
          </p:cNvPr>
          <p:cNvSpPr/>
          <p:nvPr/>
        </p:nvSpPr>
        <p:spPr>
          <a:xfrm>
            <a:off x="3470706" y="2538328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Report Factory Setting V1.0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96D170-5FE2-4F74-B096-DFCC376EE223}"/>
              </a:ext>
            </a:extLst>
          </p:cNvPr>
          <p:cNvCxnSpPr>
            <a:cxnSpLocks/>
            <a:stCxn id="9" idx="1"/>
            <a:endCxn id="11" idx="6"/>
          </p:cNvCxnSpPr>
          <p:nvPr/>
        </p:nvCxnSpPr>
        <p:spPr>
          <a:xfrm flipH="1" flipV="1">
            <a:off x="7007280" y="3061702"/>
            <a:ext cx="744178" cy="1206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F967D77-0945-4EEC-9EC8-59B3AA00968B}"/>
              </a:ext>
            </a:extLst>
          </p:cNvPr>
          <p:cNvCxnSpPr>
            <a:cxnSpLocks/>
            <a:stCxn id="29" idx="3"/>
            <a:endCxn id="11" idx="2"/>
          </p:cNvCxnSpPr>
          <p:nvPr/>
        </p:nvCxnSpPr>
        <p:spPr>
          <a:xfrm>
            <a:off x="1629114" y="2387016"/>
            <a:ext cx="1841592" cy="674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Smart Phone outline">
            <a:extLst>
              <a:ext uri="{FF2B5EF4-FFF2-40B4-BE49-F238E27FC236}">
                <a16:creationId xmlns:a16="http://schemas.microsoft.com/office/drawing/2014/main" id="{334D074C-B308-480F-A15C-2DBE9BDAE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9463" y="2072190"/>
            <a:ext cx="629651" cy="629651"/>
          </a:xfrm>
          <a:prstGeom prst="rect">
            <a:avLst/>
          </a:prstGeom>
        </p:spPr>
      </p:pic>
      <p:pic>
        <p:nvPicPr>
          <p:cNvPr id="31" name="Graphic 30" descr="Internet outline">
            <a:extLst>
              <a:ext uri="{FF2B5EF4-FFF2-40B4-BE49-F238E27FC236}">
                <a16:creationId xmlns:a16="http://schemas.microsoft.com/office/drawing/2014/main" id="{8F9126AD-ED4E-426E-884D-C532C6096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7088" y="3047190"/>
            <a:ext cx="914400" cy="914400"/>
          </a:xfrm>
          <a:prstGeom prst="rect">
            <a:avLst/>
          </a:prstGeom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8819366-6F30-48FE-9A06-09071B5CDADD}"/>
              </a:ext>
            </a:extLst>
          </p:cNvPr>
          <p:cNvCxnSpPr>
            <a:cxnSpLocks/>
            <a:stCxn id="31" idx="3"/>
            <a:endCxn id="11" idx="2"/>
          </p:cNvCxnSpPr>
          <p:nvPr/>
        </p:nvCxnSpPr>
        <p:spPr>
          <a:xfrm flipV="1">
            <a:off x="1771488" y="3061702"/>
            <a:ext cx="1699218" cy="442688"/>
          </a:xfrm>
          <a:prstGeom prst="bentConnector3">
            <a:avLst>
              <a:gd name="adj1" fmla="val 46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 descr="Car outline">
            <a:extLst>
              <a:ext uri="{FF2B5EF4-FFF2-40B4-BE49-F238E27FC236}">
                <a16:creationId xmlns:a16="http://schemas.microsoft.com/office/drawing/2014/main" id="{8CEBFF36-296A-4BF6-9137-B1D21CAE15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7309" y="4094115"/>
            <a:ext cx="744179" cy="744179"/>
          </a:xfrm>
          <a:prstGeom prst="rect">
            <a:avLst/>
          </a:prstGeom>
        </p:spPr>
      </p:pic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4B033B9-40B5-4D71-857E-D03F5603AEEC}"/>
              </a:ext>
            </a:extLst>
          </p:cNvPr>
          <p:cNvCxnSpPr>
            <a:cxnSpLocks/>
            <a:stCxn id="48" idx="3"/>
            <a:endCxn id="11" idx="2"/>
          </p:cNvCxnSpPr>
          <p:nvPr/>
        </p:nvCxnSpPr>
        <p:spPr>
          <a:xfrm flipV="1">
            <a:off x="1771488" y="3061702"/>
            <a:ext cx="1699218" cy="1404503"/>
          </a:xfrm>
          <a:prstGeom prst="bentConnector3">
            <a:avLst>
              <a:gd name="adj1" fmla="val 46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Car Mechanic outline">
            <a:extLst>
              <a:ext uri="{FF2B5EF4-FFF2-40B4-BE49-F238E27FC236}">
                <a16:creationId xmlns:a16="http://schemas.microsoft.com/office/drawing/2014/main" id="{103E191C-724B-4954-89CE-3F0DB8569F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9463" y="4898546"/>
            <a:ext cx="772025" cy="772025"/>
          </a:xfrm>
          <a:prstGeom prst="rect">
            <a:avLst/>
          </a:prstGeom>
        </p:spPr>
      </p:pic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CCC98DE-3E9E-4A8E-AEC0-2AE336DC7F58}"/>
              </a:ext>
            </a:extLst>
          </p:cNvPr>
          <p:cNvCxnSpPr>
            <a:cxnSpLocks/>
            <a:stCxn id="54" idx="3"/>
            <a:endCxn id="11" idx="2"/>
          </p:cNvCxnSpPr>
          <p:nvPr/>
        </p:nvCxnSpPr>
        <p:spPr>
          <a:xfrm flipV="1">
            <a:off x="1771488" y="3061702"/>
            <a:ext cx="1699218" cy="2222857"/>
          </a:xfrm>
          <a:prstGeom prst="bentConnector3">
            <a:avLst>
              <a:gd name="adj1" fmla="val 46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9D969E-ADB0-4075-A85E-DE7E42A61333}"/>
              </a:ext>
            </a:extLst>
          </p:cNvPr>
          <p:cNvSpPr txBox="1"/>
          <p:nvPr/>
        </p:nvSpPr>
        <p:spPr>
          <a:xfrm rot="16200000">
            <a:off x="150127" y="3265633"/>
            <a:ext cx="7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F95F91-10EB-4612-9295-E1A730CCFC2A}"/>
              </a:ext>
            </a:extLst>
          </p:cNvPr>
          <p:cNvSpPr txBox="1"/>
          <p:nvPr/>
        </p:nvSpPr>
        <p:spPr>
          <a:xfrm rot="16200000">
            <a:off x="7650" y="5016382"/>
            <a:ext cx="100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278083FF-6F10-4E5F-A3D6-DA5810D5D0E2}"/>
              </a:ext>
            </a:extLst>
          </p:cNvPr>
          <p:cNvSpPr/>
          <p:nvPr/>
        </p:nvSpPr>
        <p:spPr>
          <a:xfrm>
            <a:off x="626615" y="2072190"/>
            <a:ext cx="193229" cy="267398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4AB-1D09-4DBA-837F-FA09427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0539"/>
            <a:ext cx="9720072" cy="1887399"/>
          </a:xfrm>
        </p:spPr>
        <p:txBody>
          <a:bodyPr>
            <a:normAutofit fontScale="90000"/>
          </a:bodyPr>
          <a:lstStyle/>
          <a:p>
            <a:r>
              <a:rPr lang="en-GB" dirty="0"/>
              <a:t>FORD Charging station </a:t>
            </a:r>
            <a:br>
              <a:rPr lang="en-GB" dirty="0"/>
            </a:br>
            <a:r>
              <a:rPr lang="en-GB" dirty="0"/>
              <a:t>V1.0 SYSTEM BEHAVIOR</a:t>
            </a:r>
            <a:br>
              <a:rPr lang="en-GB" dirty="0"/>
            </a:br>
            <a:r>
              <a:rPr lang="en-GB" dirty="0"/>
              <a:t>SYSTEM Black-BOX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2804-CAD2-4783-8A9B-5D8967E46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973" y="6380907"/>
            <a:ext cx="9720073" cy="462013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https://www.evsolutions.com/Upload/Product/635652466512570000.pdf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08978E-114C-48A2-A37F-48ED248FA220}"/>
              </a:ext>
            </a:extLst>
          </p:cNvPr>
          <p:cNvGrpSpPr/>
          <p:nvPr/>
        </p:nvGrpSpPr>
        <p:grpSpPr>
          <a:xfrm>
            <a:off x="6390280" y="2209294"/>
            <a:ext cx="5055670" cy="2092913"/>
            <a:chOff x="2446267" y="3647708"/>
            <a:chExt cx="4696480" cy="18758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1EC2DD-5D49-4D37-95BF-96E012A4D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6267" y="3951686"/>
              <a:ext cx="4696480" cy="157184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DE2E9B-0B75-460D-AF5E-05B260EBE112}"/>
                </a:ext>
              </a:extLst>
            </p:cNvPr>
            <p:cNvSpPr txBox="1"/>
            <p:nvPr/>
          </p:nvSpPr>
          <p:spPr>
            <a:xfrm>
              <a:off x="2751617" y="364770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UX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2AD5FFA-9436-4080-9BEA-0DDB95A019F8}"/>
              </a:ext>
            </a:extLst>
          </p:cNvPr>
          <p:cNvSpPr/>
          <p:nvPr/>
        </p:nvSpPr>
        <p:spPr>
          <a:xfrm>
            <a:off x="2689355" y="2257564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Run-time Status Report V1.0 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69ED2223-F189-48FF-B906-D79EC960DDE5}"/>
              </a:ext>
            </a:extLst>
          </p:cNvPr>
          <p:cNvSpPr/>
          <p:nvPr/>
        </p:nvSpPr>
        <p:spPr>
          <a:xfrm>
            <a:off x="6101523" y="4768640"/>
            <a:ext cx="5817670" cy="1477328"/>
          </a:xfrm>
          <a:prstGeom prst="wedgeRoundRectCallout">
            <a:avLst>
              <a:gd name="adj1" fmla="val -14173"/>
              <a:gd name="adj2" fmla="val -109957"/>
              <a:gd name="adj3" fmla="val 16667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D34817"/>
                </a:solidFill>
              </a:rPr>
              <a:t>V1.0 </a:t>
            </a:r>
          </a:p>
          <a:p>
            <a:r>
              <a:rPr lang="en-US" dirty="0">
                <a:solidFill>
                  <a:srgbClr val="D34817"/>
                </a:solidFill>
              </a:rPr>
              <a:t>W/O LED STATUS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FF2AB9-09CD-44B7-B5A8-20C578E7F9C6}"/>
              </a:ext>
            </a:extLst>
          </p:cNvPr>
          <p:cNvSpPr txBox="1"/>
          <p:nvPr/>
        </p:nvSpPr>
        <p:spPr>
          <a:xfrm>
            <a:off x="1900297" y="2173827"/>
            <a:ext cx="1081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Web Service</a:t>
            </a:r>
          </a:p>
        </p:txBody>
      </p:sp>
      <p:pic>
        <p:nvPicPr>
          <p:cNvPr id="45" name="Graphic 44" descr="Smart Phone outline">
            <a:extLst>
              <a:ext uri="{FF2B5EF4-FFF2-40B4-BE49-F238E27FC236}">
                <a16:creationId xmlns:a16="http://schemas.microsoft.com/office/drawing/2014/main" id="{6BB615A6-17DD-448D-A5BA-22593180E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343" y="2306486"/>
            <a:ext cx="629651" cy="629651"/>
          </a:xfrm>
          <a:prstGeom prst="rect">
            <a:avLst/>
          </a:prstGeom>
        </p:spPr>
      </p:pic>
      <p:pic>
        <p:nvPicPr>
          <p:cNvPr id="46" name="Graphic 45" descr="Internet outline">
            <a:extLst>
              <a:ext uri="{FF2B5EF4-FFF2-40B4-BE49-F238E27FC236}">
                <a16:creationId xmlns:a16="http://schemas.microsoft.com/office/drawing/2014/main" id="{B9C95580-867F-416A-B2A5-FAFAAB6FD9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0968" y="3281486"/>
            <a:ext cx="914400" cy="914400"/>
          </a:xfrm>
          <a:prstGeom prst="rect">
            <a:avLst/>
          </a:prstGeom>
        </p:spPr>
      </p:pic>
      <p:pic>
        <p:nvPicPr>
          <p:cNvPr id="47" name="Graphic 46" descr="Car outline">
            <a:extLst>
              <a:ext uri="{FF2B5EF4-FFF2-40B4-BE49-F238E27FC236}">
                <a16:creationId xmlns:a16="http://schemas.microsoft.com/office/drawing/2014/main" id="{17558B39-4809-4676-8361-931420EB73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1189" y="4328411"/>
            <a:ext cx="744179" cy="744179"/>
          </a:xfrm>
          <a:prstGeom prst="rect">
            <a:avLst/>
          </a:prstGeom>
        </p:spPr>
      </p:pic>
      <p:pic>
        <p:nvPicPr>
          <p:cNvPr id="48" name="Graphic 47" descr="Car Mechanic outline">
            <a:extLst>
              <a:ext uri="{FF2B5EF4-FFF2-40B4-BE49-F238E27FC236}">
                <a16:creationId xmlns:a16="http://schemas.microsoft.com/office/drawing/2014/main" id="{C9F79E7D-A957-476B-A8F2-2628E3BEAC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3343" y="5132842"/>
            <a:ext cx="772025" cy="772025"/>
          </a:xfrm>
          <a:prstGeom prst="rect">
            <a:avLst/>
          </a:prstGeom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17B9DFB-47CF-4B1D-993F-845B49D886AD}"/>
              </a:ext>
            </a:extLst>
          </p:cNvPr>
          <p:cNvCxnSpPr>
            <a:stCxn id="45" idx="3"/>
            <a:endCxn id="19" idx="2"/>
          </p:cNvCxnSpPr>
          <p:nvPr/>
        </p:nvCxnSpPr>
        <p:spPr>
          <a:xfrm>
            <a:off x="1362994" y="2621312"/>
            <a:ext cx="1326361" cy="159626"/>
          </a:xfrm>
          <a:prstGeom prst="bentConnector3">
            <a:avLst>
              <a:gd name="adj1" fmla="val 54838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4FDC6DA-C65B-4773-A287-F3C92B3C01C5}"/>
              </a:ext>
            </a:extLst>
          </p:cNvPr>
          <p:cNvCxnSpPr>
            <a:cxnSpLocks/>
            <a:stCxn id="47" idx="3"/>
            <a:endCxn id="19" idx="2"/>
          </p:cNvCxnSpPr>
          <p:nvPr/>
        </p:nvCxnSpPr>
        <p:spPr>
          <a:xfrm flipV="1">
            <a:off x="1505368" y="2780938"/>
            <a:ext cx="1183987" cy="191956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6485125-DB33-4286-AC71-7E94417C145A}"/>
              </a:ext>
            </a:extLst>
          </p:cNvPr>
          <p:cNvCxnSpPr>
            <a:cxnSpLocks/>
            <a:stCxn id="46" idx="3"/>
            <a:endCxn id="19" idx="2"/>
          </p:cNvCxnSpPr>
          <p:nvPr/>
        </p:nvCxnSpPr>
        <p:spPr>
          <a:xfrm flipV="1">
            <a:off x="1505368" y="2780938"/>
            <a:ext cx="1183987" cy="95774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349F2AC-8A1F-4B13-BEF3-23AC7211006A}"/>
              </a:ext>
            </a:extLst>
          </p:cNvPr>
          <p:cNvCxnSpPr>
            <a:cxnSpLocks/>
            <a:stCxn id="48" idx="3"/>
            <a:endCxn id="19" idx="2"/>
          </p:cNvCxnSpPr>
          <p:nvPr/>
        </p:nvCxnSpPr>
        <p:spPr>
          <a:xfrm flipV="1">
            <a:off x="1505368" y="2780938"/>
            <a:ext cx="1183987" cy="2737917"/>
          </a:xfrm>
          <a:prstGeom prst="bentConnector3">
            <a:avLst>
              <a:gd name="adj1" fmla="val 7032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D5845D2-936F-4409-9DAC-C3359F1DF654}"/>
              </a:ext>
            </a:extLst>
          </p:cNvPr>
          <p:cNvSpPr/>
          <p:nvPr/>
        </p:nvSpPr>
        <p:spPr>
          <a:xfrm>
            <a:off x="2689355" y="3640604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 and Control Run-time Status V1.0 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FC49343-BC3B-4B27-B81A-5A3E9B2CCE5B}"/>
              </a:ext>
            </a:extLst>
          </p:cNvPr>
          <p:cNvCxnSpPr>
            <a:cxnSpLocks/>
            <a:stCxn id="48" idx="3"/>
            <a:endCxn id="75" idx="4"/>
          </p:cNvCxnSpPr>
          <p:nvPr/>
        </p:nvCxnSpPr>
        <p:spPr>
          <a:xfrm flipV="1">
            <a:off x="1505368" y="4687351"/>
            <a:ext cx="2952274" cy="83150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002E880-404C-4A72-8D1E-969909A10530}"/>
              </a:ext>
            </a:extLst>
          </p:cNvPr>
          <p:cNvCxnSpPr>
            <a:cxnSpLocks/>
            <a:stCxn id="75" idx="7"/>
            <a:endCxn id="4" idx="1"/>
          </p:cNvCxnSpPr>
          <p:nvPr/>
        </p:nvCxnSpPr>
        <p:spPr>
          <a:xfrm rot="5400000" flipH="1" flipV="1">
            <a:off x="5864862" y="3268479"/>
            <a:ext cx="368567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6683B05-D156-47C8-A9E0-ADF7AE62C795}"/>
              </a:ext>
            </a:extLst>
          </p:cNvPr>
          <p:cNvCxnSpPr>
            <a:cxnSpLocks/>
            <a:stCxn id="19" idx="5"/>
            <a:endCxn id="4" idx="1"/>
          </p:cNvCxnSpPr>
          <p:nvPr/>
        </p:nvCxnSpPr>
        <p:spPr>
          <a:xfrm rot="16200000" flipH="1">
            <a:off x="5911989" y="2947039"/>
            <a:ext cx="274312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BB44099-46FC-49FC-8760-CF375B4CCCAD}"/>
              </a:ext>
            </a:extLst>
          </p:cNvPr>
          <p:cNvSpPr txBox="1"/>
          <p:nvPr/>
        </p:nvSpPr>
        <p:spPr>
          <a:xfrm rot="16200000">
            <a:off x="5770" y="348671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guest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1B17A3-79F4-4A89-B82F-71C50D38F768}"/>
              </a:ext>
            </a:extLst>
          </p:cNvPr>
          <p:cNvSpPr txBox="1"/>
          <p:nvPr/>
        </p:nvSpPr>
        <p:spPr>
          <a:xfrm rot="16200000">
            <a:off x="-92011" y="5334840"/>
            <a:ext cx="832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F68B78B-0EAD-4685-96BF-BF75C70B838F}"/>
              </a:ext>
            </a:extLst>
          </p:cNvPr>
          <p:cNvSpPr/>
          <p:nvPr/>
        </p:nvSpPr>
        <p:spPr>
          <a:xfrm>
            <a:off x="442795" y="2306486"/>
            <a:ext cx="252394" cy="25812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3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4D2E-F2A2-42D9-8742-6A849A9C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V1.0 SYSTEM Behavior (W/o GREEN STATUS)</a:t>
            </a:r>
            <a:br>
              <a:rPr lang="en-US" dirty="0"/>
            </a:br>
            <a:r>
              <a:rPr lang="en-US" dirty="0"/>
              <a:t>SYSTEM WHITE-BOX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E84F4A-FB0E-41C3-B06E-1A681817D014}"/>
              </a:ext>
            </a:extLst>
          </p:cNvPr>
          <p:cNvSpPr txBox="1"/>
          <p:nvPr/>
        </p:nvSpPr>
        <p:spPr>
          <a:xfrm>
            <a:off x="9234868" y="2486086"/>
            <a:ext cx="2839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Power_on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Ready_to_charge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Vehicle_disconnected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Start_charging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Stop_charging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Power_off</a:t>
            </a:r>
            <a:endParaRPr lang="de-AT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E0107D-23F1-4735-9196-B736947FB382}"/>
              </a:ext>
            </a:extLst>
          </p:cNvPr>
          <p:cNvSpPr txBox="1"/>
          <p:nvPr/>
        </p:nvSpPr>
        <p:spPr>
          <a:xfrm>
            <a:off x="9219366" y="4741126"/>
            <a:ext cx="29726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INITIAL_STATE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POWER_OFF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</a:t>
            </a:r>
            <a:r>
              <a:rPr lang="tr-TR" sz="1400" b="1" dirty="0"/>
              <a:t>POWER_PRESENT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READY_TO_CHARGE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VEHICLE_CHARGING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TROUBLE</a:t>
            </a:r>
            <a:endParaRPr lang="de-AT" sz="14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E5BA2-B8D4-4959-B9A5-36C064D5C502}"/>
              </a:ext>
            </a:extLst>
          </p:cNvPr>
          <p:cNvGrpSpPr/>
          <p:nvPr/>
        </p:nvGrpSpPr>
        <p:grpSpPr>
          <a:xfrm>
            <a:off x="121181" y="2003257"/>
            <a:ext cx="9025639" cy="4702343"/>
            <a:chOff x="121181" y="2003257"/>
            <a:chExt cx="9025639" cy="470234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BE49550-0B1E-4E1B-926B-8479C35E821F}"/>
                </a:ext>
              </a:extLst>
            </p:cNvPr>
            <p:cNvGrpSpPr/>
            <p:nvPr/>
          </p:nvGrpSpPr>
          <p:grpSpPr>
            <a:xfrm>
              <a:off x="121181" y="2364337"/>
              <a:ext cx="9025639" cy="4341263"/>
              <a:chOff x="450965" y="2269165"/>
              <a:chExt cx="9025639" cy="4341263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0AB35CC-AD91-4A1E-9F75-10AD8FA1C6AB}"/>
                  </a:ext>
                </a:extLst>
              </p:cNvPr>
              <p:cNvSpPr/>
              <p:nvPr/>
            </p:nvSpPr>
            <p:spPr>
              <a:xfrm>
                <a:off x="3465096" y="3514299"/>
                <a:ext cx="1155031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power present</a:t>
                </a:r>
                <a:endParaRPr lang="de-AT" sz="16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B4C4477-F688-48E2-8803-0F10BDD6760C}"/>
                  </a:ext>
                </a:extLst>
              </p:cNvPr>
              <p:cNvSpPr/>
              <p:nvPr/>
            </p:nvSpPr>
            <p:spPr>
              <a:xfrm>
                <a:off x="1921844" y="2540396"/>
                <a:ext cx="442762" cy="4427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13" name="Connector: Curved 12">
                <a:extLst>
                  <a:ext uri="{FF2B5EF4-FFF2-40B4-BE49-F238E27FC236}">
                    <a16:creationId xmlns:a16="http://schemas.microsoft.com/office/drawing/2014/main" id="{DBCF72F8-8AF9-415E-B844-897A931311AD}"/>
                  </a:ext>
                </a:extLst>
              </p:cNvPr>
              <p:cNvCxnSpPr>
                <a:stCxn id="8" idx="6"/>
                <a:endCxn id="7" idx="0"/>
              </p:cNvCxnSpPr>
              <p:nvPr/>
            </p:nvCxnSpPr>
            <p:spPr>
              <a:xfrm>
                <a:off x="2364606" y="2761777"/>
                <a:ext cx="1678006" cy="752522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16DE41-D67F-4691-ABAF-5F0EDD67DD2B}"/>
                  </a:ext>
                </a:extLst>
              </p:cNvPr>
              <p:cNvSpPr txBox="1"/>
              <p:nvPr/>
            </p:nvSpPr>
            <p:spPr>
              <a:xfrm>
                <a:off x="1638465" y="3035517"/>
                <a:ext cx="10603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POWER OFF</a:t>
                </a:r>
                <a:endParaRPr lang="de-AT" sz="12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FB8B-50C1-4ED3-9FB2-02746AF0F743}"/>
                  </a:ext>
                </a:extLst>
              </p:cNvPr>
              <p:cNvSpPr txBox="1"/>
              <p:nvPr/>
            </p:nvSpPr>
            <p:spPr>
              <a:xfrm>
                <a:off x="3251787" y="2453245"/>
                <a:ext cx="1041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power_on</a:t>
                </a:r>
              </a:p>
              <a:p>
                <a:r>
                  <a:rPr lang="tr-TR" sz="1200" dirty="0"/>
                  <a:t>t: power_on</a:t>
                </a:r>
                <a:endParaRPr lang="de-AT" sz="12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C830C69-F376-4F66-8FB3-4186B775A015}"/>
                  </a:ext>
                </a:extLst>
              </p:cNvPr>
              <p:cNvSpPr/>
              <p:nvPr/>
            </p:nvSpPr>
            <p:spPr>
              <a:xfrm>
                <a:off x="6028623" y="3514299"/>
                <a:ext cx="1155031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ready to charge</a:t>
                </a:r>
                <a:endParaRPr lang="de-AT" sz="16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6D7F50-0373-4C2A-9BE0-FB4CEBD554A2}"/>
                  </a:ext>
                </a:extLst>
              </p:cNvPr>
              <p:cNvSpPr txBox="1"/>
              <p:nvPr/>
            </p:nvSpPr>
            <p:spPr>
              <a:xfrm>
                <a:off x="4571445" y="3115215"/>
                <a:ext cx="15285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ready_to_charge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  <p:cxnSp>
            <p:nvCxnSpPr>
              <p:cNvPr id="24" name="Connector: Curved 23">
                <a:extLst>
                  <a:ext uri="{FF2B5EF4-FFF2-40B4-BE49-F238E27FC236}">
                    <a16:creationId xmlns:a16="http://schemas.microsoft.com/office/drawing/2014/main" id="{14794AAC-BCB9-43BC-84AA-95C1058C8F31}"/>
                  </a:ext>
                </a:extLst>
              </p:cNvPr>
              <p:cNvCxnSpPr>
                <a:cxnSpLocks/>
                <a:stCxn id="7" idx="3"/>
                <a:endCxn id="22" idx="1"/>
              </p:cNvCxnSpPr>
              <p:nvPr/>
            </p:nvCxnSpPr>
            <p:spPr>
              <a:xfrm>
                <a:off x="4620127" y="3857199"/>
                <a:ext cx="1408496" cy="12700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19B9065-FED0-444D-B1F6-D58C7AE91DA0}"/>
                  </a:ext>
                </a:extLst>
              </p:cNvPr>
              <p:cNvSpPr/>
              <p:nvPr/>
            </p:nvSpPr>
            <p:spPr>
              <a:xfrm>
                <a:off x="7819331" y="4381028"/>
                <a:ext cx="1324669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vehicle connected</a:t>
                </a:r>
                <a:endParaRPr lang="de-AT" sz="1600" dirty="0"/>
              </a:p>
            </p:txBody>
          </p:sp>
          <p:cxnSp>
            <p:nvCxnSpPr>
              <p:cNvPr id="29" name="Connector: Curved 28">
                <a:extLst>
                  <a:ext uri="{FF2B5EF4-FFF2-40B4-BE49-F238E27FC236}">
                    <a16:creationId xmlns:a16="http://schemas.microsoft.com/office/drawing/2014/main" id="{4C6B8CA3-E64C-48BD-BCB1-DD95E65F929F}"/>
                  </a:ext>
                </a:extLst>
              </p:cNvPr>
              <p:cNvCxnSpPr>
                <a:cxnSpLocks/>
                <a:stCxn id="22" idx="2"/>
                <a:endCxn id="28" idx="1"/>
              </p:cNvCxnSpPr>
              <p:nvPr/>
            </p:nvCxnSpPr>
            <p:spPr>
              <a:xfrm rot="16200000" flipH="1">
                <a:off x="6950821" y="3855417"/>
                <a:ext cx="523829" cy="1213192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844E30-83FE-4AFC-AAAE-EB669F5D88CA}"/>
                  </a:ext>
                </a:extLst>
              </p:cNvPr>
              <p:cNvSpPr txBox="1"/>
              <p:nvPr/>
            </p:nvSpPr>
            <p:spPr>
              <a:xfrm>
                <a:off x="5428411" y="4246870"/>
                <a:ext cx="167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vehicle_connected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A696086-1DE3-4C50-AFBE-2237454B3313}"/>
                  </a:ext>
                </a:extLst>
              </p:cNvPr>
              <p:cNvSpPr/>
              <p:nvPr/>
            </p:nvSpPr>
            <p:spPr>
              <a:xfrm>
                <a:off x="5548576" y="5738043"/>
                <a:ext cx="1324669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vehicle charging</a:t>
                </a:r>
                <a:endParaRPr lang="de-AT" sz="1600" dirty="0"/>
              </a:p>
            </p:txBody>
          </p:sp>
          <p:cxnSp>
            <p:nvCxnSpPr>
              <p:cNvPr id="34" name="Connector: Curved 33">
                <a:extLst>
                  <a:ext uri="{FF2B5EF4-FFF2-40B4-BE49-F238E27FC236}">
                    <a16:creationId xmlns:a16="http://schemas.microsoft.com/office/drawing/2014/main" id="{C60B98A4-183E-4D5D-A693-C5A3732B073B}"/>
                  </a:ext>
                </a:extLst>
              </p:cNvPr>
              <p:cNvCxnSpPr>
                <a:cxnSpLocks/>
                <a:stCxn id="28" idx="2"/>
                <a:endCxn id="33" idx="3"/>
              </p:cNvCxnSpPr>
              <p:nvPr/>
            </p:nvCxnSpPr>
            <p:spPr>
              <a:xfrm rot="5400000">
                <a:off x="7170399" y="4769675"/>
                <a:ext cx="1014115" cy="1608421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DD6274-2D20-45EA-B14F-BC0658E071F0}"/>
                  </a:ext>
                </a:extLst>
              </p:cNvPr>
              <p:cNvSpPr txBox="1"/>
              <p:nvPr/>
            </p:nvSpPr>
            <p:spPr>
              <a:xfrm>
                <a:off x="7819331" y="5752628"/>
                <a:ext cx="1367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start_charging</a:t>
                </a:r>
              </a:p>
              <a:p>
                <a:r>
                  <a:rPr lang="tr-TR" sz="1200" dirty="0"/>
                  <a:t>t: start_charging</a:t>
                </a:r>
                <a:endParaRPr lang="de-AT" sz="1200" dirty="0"/>
              </a:p>
            </p:txBody>
          </p: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C253272E-7173-4333-A660-DBD52F9FF560}"/>
                  </a:ext>
                </a:extLst>
              </p:cNvPr>
              <p:cNvCxnSpPr>
                <a:cxnSpLocks/>
                <a:stCxn id="33" idx="0"/>
                <a:endCxn id="28" idx="1"/>
              </p:cNvCxnSpPr>
              <p:nvPr/>
            </p:nvCxnSpPr>
            <p:spPr>
              <a:xfrm rot="5400000" flipH="1" flipV="1">
                <a:off x="6508064" y="4426776"/>
                <a:ext cx="1014115" cy="1608420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5E4EDE-02D8-4F8F-B012-D2C45208A238}"/>
                  </a:ext>
                </a:extLst>
              </p:cNvPr>
              <p:cNvSpPr txBox="1"/>
              <p:nvPr/>
            </p:nvSpPr>
            <p:spPr>
              <a:xfrm>
                <a:off x="5559603" y="5018589"/>
                <a:ext cx="1636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stop_charging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11D0002-6B96-4D0E-AC02-EC4B7C3B6957}"/>
                  </a:ext>
                </a:extLst>
              </p:cNvPr>
              <p:cNvSpPr/>
              <p:nvPr/>
            </p:nvSpPr>
            <p:spPr>
              <a:xfrm>
                <a:off x="539015" y="2269165"/>
                <a:ext cx="8937589" cy="4341263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AB8EFB2C-CCAA-4A6A-987C-2845DD78380B}"/>
                  </a:ext>
                </a:extLst>
              </p:cNvPr>
              <p:cNvSpPr/>
              <p:nvPr/>
            </p:nvSpPr>
            <p:spPr>
              <a:xfrm>
                <a:off x="2219933" y="5395143"/>
                <a:ext cx="1155031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trouble</a:t>
                </a:r>
                <a:endParaRPr lang="de-AT" sz="1600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8F7FD7F-0774-4395-AD31-FA0443603C4E}"/>
                  </a:ext>
                </a:extLst>
              </p:cNvPr>
              <p:cNvSpPr/>
              <p:nvPr/>
            </p:nvSpPr>
            <p:spPr>
              <a:xfrm>
                <a:off x="450965" y="4119113"/>
                <a:ext cx="176098" cy="154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6F8CB010-ED4C-4152-B4CB-C82CBAC1988D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>
                <a:off x="553240" y="5066828"/>
                <a:ext cx="1666693" cy="671215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1A3946-2388-4682-AEB1-7211C2B79243}"/>
                  </a:ext>
                </a:extLst>
              </p:cNvPr>
              <p:cNvSpPr txBox="1"/>
              <p:nvPr/>
            </p:nvSpPr>
            <p:spPr>
              <a:xfrm>
                <a:off x="1351668" y="4896009"/>
                <a:ext cx="795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failure</a:t>
                </a:r>
              </a:p>
              <a:p>
                <a:r>
                  <a:rPr lang="tr-TR" sz="1200" dirty="0"/>
                  <a:t>t: failure</a:t>
                </a:r>
                <a:endParaRPr lang="de-AT" sz="1200" dirty="0"/>
              </a:p>
            </p:txBody>
          </p: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6468E574-6783-4880-BF8E-A0CE7664E98A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rot="16200000" flipV="1">
                <a:off x="7570746" y="3470108"/>
                <a:ext cx="523829" cy="1298012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F083D8E-EAA3-4238-993B-6628DED12C5A}"/>
                  </a:ext>
                </a:extLst>
              </p:cNvPr>
              <p:cNvSpPr txBox="1"/>
              <p:nvPr/>
            </p:nvSpPr>
            <p:spPr>
              <a:xfrm>
                <a:off x="7387306" y="3318399"/>
                <a:ext cx="1890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vehicle_disconnected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1B07AA50-649C-47AC-A231-55056AC958AE}"/>
                  </a:ext>
                </a:extLst>
              </p:cNvPr>
              <p:cNvCxnSpPr>
                <a:cxnSpLocks/>
                <a:stCxn id="44" idx="6"/>
                <a:endCxn id="8" idx="2"/>
              </p:cNvCxnSpPr>
              <p:nvPr/>
            </p:nvCxnSpPr>
            <p:spPr>
              <a:xfrm flipV="1">
                <a:off x="627063" y="2761777"/>
                <a:ext cx="1294781" cy="1434588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BB0D57C-288A-456D-996E-B3DCEE6D66CE}"/>
                  </a:ext>
                </a:extLst>
              </p:cNvPr>
              <p:cNvSpPr txBox="1"/>
              <p:nvPr/>
            </p:nvSpPr>
            <p:spPr>
              <a:xfrm>
                <a:off x="553240" y="3355423"/>
                <a:ext cx="10447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power_off</a:t>
                </a:r>
              </a:p>
              <a:p>
                <a:r>
                  <a:rPr lang="tr-TR" sz="1200" dirty="0"/>
                  <a:t>t: power_off</a:t>
                </a:r>
                <a:endParaRPr lang="de-AT" sz="1200" dirty="0"/>
              </a:p>
            </p:txBody>
          </p: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2D36DF9-7699-4B89-9A5B-77BB4EFADE27}"/>
                  </a:ext>
                </a:extLst>
              </p:cNvPr>
              <p:cNvCxnSpPr>
                <a:cxnSpLocks/>
                <a:stCxn id="43" idx="3"/>
                <a:endCxn id="22" idx="1"/>
              </p:cNvCxnSpPr>
              <p:nvPr/>
            </p:nvCxnSpPr>
            <p:spPr>
              <a:xfrm flipV="1">
                <a:off x="3374964" y="3857199"/>
                <a:ext cx="2653659" cy="1880844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7D2D1B5-5306-4715-ACA9-A80CFA2832CA}"/>
                  </a:ext>
                </a:extLst>
              </p:cNvPr>
              <p:cNvSpPr txBox="1"/>
              <p:nvPr/>
            </p:nvSpPr>
            <p:spPr>
              <a:xfrm>
                <a:off x="4096821" y="4534853"/>
                <a:ext cx="14868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failure_fixed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9785FC-EE30-410D-928A-80541622BE53}"/>
                </a:ext>
              </a:extLst>
            </p:cNvPr>
            <p:cNvSpPr txBox="1"/>
            <p:nvPr/>
          </p:nvSpPr>
          <p:spPr>
            <a:xfrm>
              <a:off x="805522" y="2003257"/>
              <a:ext cx="3172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V1.0 </a:t>
              </a:r>
              <a:r>
                <a:rPr lang="tr-TR" dirty="0"/>
                <a:t>Model version: 202</a:t>
              </a:r>
              <a:r>
                <a:rPr lang="de-AT" dirty="0"/>
                <a:t>2</a:t>
              </a:r>
              <a:r>
                <a:rPr lang="tr-TR" dirty="0"/>
                <a:t>.0</a:t>
              </a:r>
              <a:r>
                <a:rPr lang="de-AT" dirty="0"/>
                <a:t>3</a:t>
              </a:r>
              <a:endParaRPr lang="tr-TR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D70613E-5DB0-4992-B74D-F9576CB89274}"/>
              </a:ext>
            </a:extLst>
          </p:cNvPr>
          <p:cNvSpPr txBox="1"/>
          <p:nvPr/>
        </p:nvSpPr>
        <p:spPr>
          <a:xfrm>
            <a:off x="141995" y="4400186"/>
            <a:ext cx="12947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INITIAL_STATE</a:t>
            </a:r>
          </a:p>
        </p:txBody>
      </p:sp>
    </p:spTree>
    <p:extLst>
      <p:ext uri="{BB962C8B-B14F-4D97-AF65-F5344CB8AC3E}">
        <p14:creationId xmlns:p14="http://schemas.microsoft.com/office/powerpoint/2010/main" val="394835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00EB-BD82-4A6B-9980-676182FA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FORDCS V2.0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6182-74D0-4814-908A-C82B8894B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1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4AB-1D09-4DBA-837F-FA09427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0540"/>
            <a:ext cx="9720072" cy="1825896"/>
          </a:xfrm>
        </p:spPr>
        <p:txBody>
          <a:bodyPr>
            <a:normAutofit fontScale="90000"/>
          </a:bodyPr>
          <a:lstStyle/>
          <a:p>
            <a:r>
              <a:rPr lang="en-GB" dirty="0"/>
              <a:t>FORD Charging station </a:t>
            </a:r>
            <a:br>
              <a:rPr lang="en-GB" dirty="0"/>
            </a:br>
            <a:r>
              <a:rPr lang="en-GB" dirty="0"/>
              <a:t>V2.0 </a:t>
            </a:r>
            <a:r>
              <a:rPr lang="en-US" dirty="0"/>
              <a:t>SYSTEM Behavior </a:t>
            </a:r>
            <a:br>
              <a:rPr lang="en-US" dirty="0"/>
            </a:br>
            <a:r>
              <a:rPr lang="en-GB" dirty="0"/>
              <a:t>SYSTEM Black-BOX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2804-CAD2-4783-8A9B-5D8967E46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43" y="6529447"/>
            <a:ext cx="7338123" cy="328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1400" dirty="0"/>
              <a:t>https://www.evsolutions.com/Upload/Product/635652466512570000.pdf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08978E-114C-48A2-A37F-48ED248FA220}"/>
              </a:ext>
            </a:extLst>
          </p:cNvPr>
          <p:cNvGrpSpPr/>
          <p:nvPr/>
        </p:nvGrpSpPr>
        <p:grpSpPr>
          <a:xfrm>
            <a:off x="6240379" y="2149333"/>
            <a:ext cx="5055670" cy="2092913"/>
            <a:chOff x="2446267" y="3647708"/>
            <a:chExt cx="4696480" cy="18758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1EC2DD-5D49-4D37-95BF-96E012A4D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6267" y="3951686"/>
              <a:ext cx="4696480" cy="157184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DE2E9B-0B75-460D-AF5E-05B260EBE112}"/>
                </a:ext>
              </a:extLst>
            </p:cNvPr>
            <p:cNvSpPr txBox="1"/>
            <p:nvPr/>
          </p:nvSpPr>
          <p:spPr>
            <a:xfrm>
              <a:off x="2751617" y="364770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UX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2AD5FFA-9436-4080-9BEA-0DDB95A019F8}"/>
              </a:ext>
            </a:extLst>
          </p:cNvPr>
          <p:cNvSpPr/>
          <p:nvPr/>
        </p:nvSpPr>
        <p:spPr>
          <a:xfrm>
            <a:off x="2539454" y="2197603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Run-time Status Report V2.0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FF2AB9-09CD-44B7-B5A8-20C578E7F9C6}"/>
              </a:ext>
            </a:extLst>
          </p:cNvPr>
          <p:cNvSpPr txBox="1"/>
          <p:nvPr/>
        </p:nvSpPr>
        <p:spPr>
          <a:xfrm>
            <a:off x="1750396" y="2113866"/>
            <a:ext cx="1081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Web Service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17B9DFB-47CF-4B1D-993F-845B49D886AD}"/>
              </a:ext>
            </a:extLst>
          </p:cNvPr>
          <p:cNvCxnSpPr>
            <a:cxnSpLocks/>
            <a:stCxn id="25" idx="3"/>
            <a:endCxn id="19" idx="2"/>
          </p:cNvCxnSpPr>
          <p:nvPr/>
        </p:nvCxnSpPr>
        <p:spPr>
          <a:xfrm>
            <a:off x="1362994" y="2621312"/>
            <a:ext cx="1176460" cy="99665"/>
          </a:xfrm>
          <a:prstGeom prst="bentConnector3">
            <a:avLst>
              <a:gd name="adj1" fmla="val 55552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4FDC6DA-C65B-4773-A287-F3C92B3C01C5}"/>
              </a:ext>
            </a:extLst>
          </p:cNvPr>
          <p:cNvCxnSpPr>
            <a:cxnSpLocks/>
            <a:stCxn id="27" idx="3"/>
            <a:endCxn id="19" idx="2"/>
          </p:cNvCxnSpPr>
          <p:nvPr/>
        </p:nvCxnSpPr>
        <p:spPr>
          <a:xfrm flipV="1">
            <a:off x="1505368" y="2720977"/>
            <a:ext cx="1034086" cy="1979524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6485125-DB33-4286-AC71-7E94417C145A}"/>
              </a:ext>
            </a:extLst>
          </p:cNvPr>
          <p:cNvCxnSpPr>
            <a:cxnSpLocks/>
            <a:stCxn id="26" idx="3"/>
            <a:endCxn id="19" idx="2"/>
          </p:cNvCxnSpPr>
          <p:nvPr/>
        </p:nvCxnSpPr>
        <p:spPr>
          <a:xfrm flipV="1">
            <a:off x="1505368" y="2720977"/>
            <a:ext cx="1034086" cy="101770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349F2AC-8A1F-4B13-BEF3-23AC7211006A}"/>
              </a:ext>
            </a:extLst>
          </p:cNvPr>
          <p:cNvCxnSpPr>
            <a:cxnSpLocks/>
            <a:stCxn id="30" idx="3"/>
            <a:endCxn id="19" idx="2"/>
          </p:cNvCxnSpPr>
          <p:nvPr/>
        </p:nvCxnSpPr>
        <p:spPr>
          <a:xfrm flipV="1">
            <a:off x="1505368" y="2720977"/>
            <a:ext cx="1034086" cy="279787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D5845D2-936F-4409-9DAC-C3359F1DF654}"/>
              </a:ext>
            </a:extLst>
          </p:cNvPr>
          <p:cNvSpPr/>
          <p:nvPr/>
        </p:nvSpPr>
        <p:spPr>
          <a:xfrm>
            <a:off x="2539454" y="3580643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 and Control Run-time Status V2.0 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FC49343-BC3B-4B27-B81A-5A3E9B2CCE5B}"/>
              </a:ext>
            </a:extLst>
          </p:cNvPr>
          <p:cNvCxnSpPr>
            <a:cxnSpLocks/>
            <a:stCxn id="30" idx="3"/>
            <a:endCxn id="75" idx="4"/>
          </p:cNvCxnSpPr>
          <p:nvPr/>
        </p:nvCxnSpPr>
        <p:spPr>
          <a:xfrm flipV="1">
            <a:off x="1505368" y="4627390"/>
            <a:ext cx="2802373" cy="891465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002E880-404C-4A72-8D1E-969909A10530}"/>
              </a:ext>
            </a:extLst>
          </p:cNvPr>
          <p:cNvCxnSpPr>
            <a:cxnSpLocks/>
            <a:stCxn id="75" idx="7"/>
            <a:endCxn id="4" idx="1"/>
          </p:cNvCxnSpPr>
          <p:nvPr/>
        </p:nvCxnSpPr>
        <p:spPr>
          <a:xfrm rot="5400000" flipH="1" flipV="1">
            <a:off x="5714961" y="3208518"/>
            <a:ext cx="368567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6683B05-D156-47C8-A9E0-ADF7AE62C795}"/>
              </a:ext>
            </a:extLst>
          </p:cNvPr>
          <p:cNvCxnSpPr>
            <a:cxnSpLocks/>
            <a:stCxn id="19" idx="5"/>
            <a:endCxn id="4" idx="1"/>
          </p:cNvCxnSpPr>
          <p:nvPr/>
        </p:nvCxnSpPr>
        <p:spPr>
          <a:xfrm rot="16200000" flipH="1">
            <a:off x="5762088" y="2887078"/>
            <a:ext cx="274312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5546C474-0761-4CD5-ACDB-4FB1A789D8FE}"/>
              </a:ext>
            </a:extLst>
          </p:cNvPr>
          <p:cNvSpPr/>
          <p:nvPr/>
        </p:nvSpPr>
        <p:spPr>
          <a:xfrm>
            <a:off x="6569082" y="4323637"/>
            <a:ext cx="5384584" cy="2223316"/>
          </a:xfrm>
          <a:prstGeom prst="wedgeRoundRectCallout">
            <a:avLst>
              <a:gd name="adj1" fmla="val -20741"/>
              <a:gd name="adj2" fmla="val -79756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V2.0 </a:t>
            </a:r>
          </a:p>
          <a:p>
            <a:r>
              <a:rPr lang="en-US" dirty="0">
                <a:solidFill>
                  <a:srgbClr val="00B050"/>
                </a:solidFill>
              </a:rPr>
              <a:t>CONSIDERING LED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GREEN_BLINKING (</a:t>
            </a:r>
            <a:r>
              <a:rPr lang="en-US" dirty="0" err="1">
                <a:solidFill>
                  <a:srgbClr val="00B050"/>
                </a:solidFill>
              </a:rPr>
              <a:t>manuel</a:t>
            </a:r>
            <a:r>
              <a:rPr lang="en-US" dirty="0">
                <a:solidFill>
                  <a:srgbClr val="00B050"/>
                </a:solidFill>
              </a:rPr>
              <a:t> stop)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VEHICLE_CHARGING GREEN STATUS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FAST BLINKING, SLOW BLINKING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TROUBLE RED STATUS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PERMENANT, FAST BLINKING, SLOW BLINKING</a:t>
            </a:r>
          </a:p>
        </p:txBody>
      </p:sp>
      <p:pic>
        <p:nvPicPr>
          <p:cNvPr id="9" name="Graphic 8" descr="Bad Inventory outline">
            <a:extLst>
              <a:ext uri="{FF2B5EF4-FFF2-40B4-BE49-F238E27FC236}">
                <a16:creationId xmlns:a16="http://schemas.microsoft.com/office/drawing/2014/main" id="{6C37490A-BCE7-4605-96E5-8307D5C2F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649" y="5960680"/>
            <a:ext cx="772025" cy="772025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0C94D8D5-4AD6-446A-AD24-C7B926E04ED3}"/>
              </a:ext>
            </a:extLst>
          </p:cNvPr>
          <p:cNvSpPr/>
          <p:nvPr/>
        </p:nvSpPr>
        <p:spPr>
          <a:xfrm>
            <a:off x="2507095" y="5652570"/>
            <a:ext cx="3536574" cy="671465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Run-time Failure V2.0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A35C4C7-F498-4F51-8828-B28C7C980DB0}"/>
              </a:ext>
            </a:extLst>
          </p:cNvPr>
          <p:cNvCxnSpPr>
            <a:cxnSpLocks/>
            <a:stCxn id="9" idx="3"/>
            <a:endCxn id="28" idx="2"/>
          </p:cNvCxnSpPr>
          <p:nvPr/>
        </p:nvCxnSpPr>
        <p:spPr>
          <a:xfrm flipV="1">
            <a:off x="1697674" y="5988303"/>
            <a:ext cx="809421" cy="35839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outline">
            <a:extLst>
              <a:ext uri="{FF2B5EF4-FFF2-40B4-BE49-F238E27FC236}">
                <a16:creationId xmlns:a16="http://schemas.microsoft.com/office/drawing/2014/main" id="{B050B025-026A-4D41-A915-0F3AFBE17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3343" y="2306486"/>
            <a:ext cx="629651" cy="629651"/>
          </a:xfrm>
          <a:prstGeom prst="rect">
            <a:avLst/>
          </a:prstGeom>
        </p:spPr>
      </p:pic>
      <p:pic>
        <p:nvPicPr>
          <p:cNvPr id="26" name="Graphic 25" descr="Internet outline">
            <a:extLst>
              <a:ext uri="{FF2B5EF4-FFF2-40B4-BE49-F238E27FC236}">
                <a16:creationId xmlns:a16="http://schemas.microsoft.com/office/drawing/2014/main" id="{CB815E11-A7F7-4611-A08B-D0C93452C8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968" y="3281486"/>
            <a:ext cx="914400" cy="914400"/>
          </a:xfrm>
          <a:prstGeom prst="rect">
            <a:avLst/>
          </a:prstGeom>
        </p:spPr>
      </p:pic>
      <p:pic>
        <p:nvPicPr>
          <p:cNvPr id="27" name="Graphic 26" descr="Car outline">
            <a:extLst>
              <a:ext uri="{FF2B5EF4-FFF2-40B4-BE49-F238E27FC236}">
                <a16:creationId xmlns:a16="http://schemas.microsoft.com/office/drawing/2014/main" id="{655A1C8D-9E35-410E-A200-4A415EF583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1189" y="4328411"/>
            <a:ext cx="744179" cy="744179"/>
          </a:xfrm>
          <a:prstGeom prst="rect">
            <a:avLst/>
          </a:prstGeom>
        </p:spPr>
      </p:pic>
      <p:pic>
        <p:nvPicPr>
          <p:cNvPr id="30" name="Graphic 29" descr="Car Mechanic outline">
            <a:extLst>
              <a:ext uri="{FF2B5EF4-FFF2-40B4-BE49-F238E27FC236}">
                <a16:creationId xmlns:a16="http://schemas.microsoft.com/office/drawing/2014/main" id="{C0AE2606-F2EC-4789-8C74-757B6A4A14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3343" y="5132842"/>
            <a:ext cx="772025" cy="7720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C666BD-2AA5-4828-A7AB-86D7E863E4E7}"/>
              </a:ext>
            </a:extLst>
          </p:cNvPr>
          <p:cNvSpPr txBox="1"/>
          <p:nvPr/>
        </p:nvSpPr>
        <p:spPr>
          <a:xfrm rot="16200000">
            <a:off x="-7684" y="3422271"/>
            <a:ext cx="663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guest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C2EEED-AF8D-4CF7-ACC5-774A431D57C4}"/>
              </a:ext>
            </a:extLst>
          </p:cNvPr>
          <p:cNvSpPr txBox="1"/>
          <p:nvPr/>
        </p:nvSpPr>
        <p:spPr>
          <a:xfrm rot="16200000">
            <a:off x="-130221" y="5188145"/>
            <a:ext cx="908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04C252B3-FFC7-4156-83D2-A93F3C7CBD89}"/>
              </a:ext>
            </a:extLst>
          </p:cNvPr>
          <p:cNvSpPr/>
          <p:nvPr/>
        </p:nvSpPr>
        <p:spPr>
          <a:xfrm>
            <a:off x="442795" y="2306486"/>
            <a:ext cx="252394" cy="25812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3D8FC4-C3B4-4E46-A401-8F0EB5D79C5D}"/>
              </a:ext>
            </a:extLst>
          </p:cNvPr>
          <p:cNvSpPr txBox="1"/>
          <p:nvPr/>
        </p:nvSpPr>
        <p:spPr>
          <a:xfrm rot="16200000">
            <a:off x="-144032" y="6110655"/>
            <a:ext cx="93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incident</a:t>
            </a:r>
          </a:p>
        </p:txBody>
      </p:sp>
    </p:spTree>
    <p:extLst>
      <p:ext uri="{BB962C8B-B14F-4D97-AF65-F5344CB8AC3E}">
        <p14:creationId xmlns:p14="http://schemas.microsoft.com/office/powerpoint/2010/main" val="385657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4D2E-F2A2-42D9-8742-6A849A9C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79" y="110183"/>
            <a:ext cx="11776835" cy="1983793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Behavior V2.0 (W/ RED &amp; GREEN STATUS)</a:t>
            </a:r>
            <a:br>
              <a:rPr lang="en-US" dirty="0"/>
            </a:br>
            <a:r>
              <a:rPr lang="en-US" dirty="0"/>
              <a:t>SYSTEM WHITE-BOX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E84F4A-FB0E-41C3-B06E-1A681817D014}"/>
              </a:ext>
            </a:extLst>
          </p:cNvPr>
          <p:cNvSpPr txBox="1"/>
          <p:nvPr/>
        </p:nvSpPr>
        <p:spPr>
          <a:xfrm>
            <a:off x="8829350" y="1258494"/>
            <a:ext cx="33085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Power_on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Ready_to_charge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Ready_to_charge_manuel_stop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Vehicle_disconnected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Start_charging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Stop_charging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Failure_fixed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Failure_internal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Failure_hw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Power_off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E0107D-23F1-4735-9196-B736947FB382}"/>
              </a:ext>
            </a:extLst>
          </p:cNvPr>
          <p:cNvSpPr txBox="1"/>
          <p:nvPr/>
        </p:nvSpPr>
        <p:spPr>
          <a:xfrm>
            <a:off x="8796853" y="4113747"/>
            <a:ext cx="3483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INITIAL_STATE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POWER_OFF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POWER_PRESENT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READY_TO_CHARGE</a:t>
            </a:r>
            <a:endParaRPr lang="de-A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READY_TO_CHARGE</a:t>
            </a:r>
            <a:r>
              <a:rPr lang="de-AT" sz="1400" dirty="0"/>
              <a:t>_STOPPED</a:t>
            </a:r>
            <a:endParaRPr lang="tr-T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VEHICLE_CHARGING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TROUBLE</a:t>
            </a:r>
            <a:endParaRPr lang="de-AT" sz="1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E5BA2-B8D4-4959-B9A5-36C064D5C502}"/>
              </a:ext>
            </a:extLst>
          </p:cNvPr>
          <p:cNvGrpSpPr/>
          <p:nvPr/>
        </p:nvGrpSpPr>
        <p:grpSpPr>
          <a:xfrm>
            <a:off x="121181" y="1713376"/>
            <a:ext cx="8588519" cy="5089517"/>
            <a:chOff x="121181" y="1713376"/>
            <a:chExt cx="8588519" cy="5089517"/>
          </a:xfrm>
          <a:solidFill>
            <a:srgbClr val="92D050"/>
          </a:solidFill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BE49550-0B1E-4E1B-926B-8479C35E821F}"/>
                </a:ext>
              </a:extLst>
            </p:cNvPr>
            <p:cNvGrpSpPr/>
            <p:nvPr/>
          </p:nvGrpSpPr>
          <p:grpSpPr>
            <a:xfrm>
              <a:off x="121181" y="1713376"/>
              <a:ext cx="8588519" cy="5089517"/>
              <a:chOff x="450965" y="1618204"/>
              <a:chExt cx="8588519" cy="5089517"/>
            </a:xfrm>
            <a:grpFill/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0AB35CC-AD91-4A1E-9F75-10AD8FA1C6AB}"/>
                  </a:ext>
                </a:extLst>
              </p:cNvPr>
              <p:cNvSpPr/>
              <p:nvPr/>
            </p:nvSpPr>
            <p:spPr>
              <a:xfrm>
                <a:off x="3190987" y="3465250"/>
                <a:ext cx="1155031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power present</a:t>
                </a:r>
                <a:endParaRPr lang="de-AT" sz="16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B4C4477-F688-48E2-8803-0F10BDD6760C}"/>
                  </a:ext>
                </a:extLst>
              </p:cNvPr>
              <p:cNvSpPr/>
              <p:nvPr/>
            </p:nvSpPr>
            <p:spPr>
              <a:xfrm>
                <a:off x="1921844" y="2540396"/>
                <a:ext cx="442762" cy="442762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13" name="Connector: Curved 12">
                <a:extLst>
                  <a:ext uri="{FF2B5EF4-FFF2-40B4-BE49-F238E27FC236}">
                    <a16:creationId xmlns:a16="http://schemas.microsoft.com/office/drawing/2014/main" id="{DBCF72F8-8AF9-415E-B844-897A931311AD}"/>
                  </a:ext>
                </a:extLst>
              </p:cNvPr>
              <p:cNvCxnSpPr>
                <a:stCxn id="8" idx="6"/>
                <a:endCxn id="7" idx="0"/>
              </p:cNvCxnSpPr>
              <p:nvPr/>
            </p:nvCxnSpPr>
            <p:spPr>
              <a:xfrm>
                <a:off x="2364606" y="2761777"/>
                <a:ext cx="1403897" cy="703473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16DE41-D67F-4691-ABAF-5F0EDD67DD2B}"/>
                  </a:ext>
                </a:extLst>
              </p:cNvPr>
              <p:cNvSpPr txBox="1"/>
              <p:nvPr/>
            </p:nvSpPr>
            <p:spPr>
              <a:xfrm>
                <a:off x="1638465" y="3035517"/>
                <a:ext cx="10603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POWER OFF</a:t>
                </a:r>
                <a:endParaRPr lang="de-AT" sz="12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FB8B-50C1-4ED3-9FB2-02746AF0F743}"/>
                  </a:ext>
                </a:extLst>
              </p:cNvPr>
              <p:cNvSpPr txBox="1"/>
              <p:nvPr/>
            </p:nvSpPr>
            <p:spPr>
              <a:xfrm>
                <a:off x="2726871" y="2326901"/>
                <a:ext cx="104163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power_on</a:t>
                </a:r>
              </a:p>
              <a:p>
                <a:r>
                  <a:rPr lang="tr-TR" sz="1200" dirty="0"/>
                  <a:t>t: power_on</a:t>
                </a:r>
                <a:endParaRPr lang="de-AT" sz="12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C830C69-F376-4F66-8FB3-4186B775A015}"/>
                  </a:ext>
                </a:extLst>
              </p:cNvPr>
              <p:cNvSpPr/>
              <p:nvPr/>
            </p:nvSpPr>
            <p:spPr>
              <a:xfrm>
                <a:off x="5600401" y="3433197"/>
                <a:ext cx="1890133" cy="445848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ready to charge</a:t>
                </a:r>
                <a:endParaRPr lang="de-AT" sz="16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6D7F50-0373-4C2A-9BE0-FB4CEBD554A2}"/>
                  </a:ext>
                </a:extLst>
              </p:cNvPr>
              <p:cNvSpPr txBox="1"/>
              <p:nvPr/>
            </p:nvSpPr>
            <p:spPr>
              <a:xfrm>
                <a:off x="3952540" y="2379040"/>
                <a:ext cx="250491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e: ready_to_charge_manuel_stop</a:t>
                </a:r>
              </a:p>
              <a:p>
                <a:r>
                  <a:rPr lang="en-US" sz="1200"/>
                  <a:t>t: ready_to_charge_stop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19B9065-FED0-444D-B1F6-D58C7AE91DA0}"/>
                  </a:ext>
                </a:extLst>
              </p:cNvPr>
              <p:cNvSpPr/>
              <p:nvPr/>
            </p:nvSpPr>
            <p:spPr>
              <a:xfrm>
                <a:off x="7530576" y="4555428"/>
                <a:ext cx="1324669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vehicle connected</a:t>
                </a:r>
                <a:endParaRPr lang="de-AT" sz="1600" dirty="0"/>
              </a:p>
            </p:txBody>
          </p:sp>
          <p:cxnSp>
            <p:nvCxnSpPr>
              <p:cNvPr id="29" name="Connector: Curved 28">
                <a:extLst>
                  <a:ext uri="{FF2B5EF4-FFF2-40B4-BE49-F238E27FC236}">
                    <a16:creationId xmlns:a16="http://schemas.microsoft.com/office/drawing/2014/main" id="{4C6B8CA3-E64C-48BD-BCB1-DD95E65F929F}"/>
                  </a:ext>
                </a:extLst>
              </p:cNvPr>
              <p:cNvCxnSpPr>
                <a:cxnSpLocks/>
                <a:stCxn id="22" idx="2"/>
                <a:endCxn id="28" idx="1"/>
              </p:cNvCxnSpPr>
              <p:nvPr/>
            </p:nvCxnSpPr>
            <p:spPr>
              <a:xfrm rot="16200000" flipH="1">
                <a:off x="6528381" y="3896132"/>
                <a:ext cx="1019283" cy="985108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844E30-83FE-4AFC-AAAE-EB669F5D88CA}"/>
                  </a:ext>
                </a:extLst>
              </p:cNvPr>
              <p:cNvSpPr txBox="1"/>
              <p:nvPr/>
            </p:nvSpPr>
            <p:spPr>
              <a:xfrm>
                <a:off x="5428411" y="4246870"/>
                <a:ext cx="16785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vehicle_connected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A696086-1DE3-4C50-AFBE-2237454B3313}"/>
                  </a:ext>
                </a:extLst>
              </p:cNvPr>
              <p:cNvSpPr/>
              <p:nvPr/>
            </p:nvSpPr>
            <p:spPr>
              <a:xfrm>
                <a:off x="5548576" y="5738043"/>
                <a:ext cx="1324669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vehicle charging</a:t>
                </a:r>
                <a:endParaRPr lang="de-AT" sz="1600" dirty="0"/>
              </a:p>
            </p:txBody>
          </p:sp>
          <p:cxnSp>
            <p:nvCxnSpPr>
              <p:cNvPr id="34" name="Connector: Curved 33">
                <a:extLst>
                  <a:ext uri="{FF2B5EF4-FFF2-40B4-BE49-F238E27FC236}">
                    <a16:creationId xmlns:a16="http://schemas.microsoft.com/office/drawing/2014/main" id="{C60B98A4-183E-4D5D-A693-C5A3732B073B}"/>
                  </a:ext>
                </a:extLst>
              </p:cNvPr>
              <p:cNvCxnSpPr>
                <a:cxnSpLocks/>
                <a:stCxn id="28" idx="2"/>
                <a:endCxn id="33" idx="3"/>
              </p:cNvCxnSpPr>
              <p:nvPr/>
            </p:nvCxnSpPr>
            <p:spPr>
              <a:xfrm rot="5400000">
                <a:off x="7113221" y="5001252"/>
                <a:ext cx="839715" cy="1319666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DD6274-2D20-45EA-B14F-BC0658E071F0}"/>
                  </a:ext>
                </a:extLst>
              </p:cNvPr>
              <p:cNvSpPr txBox="1"/>
              <p:nvPr/>
            </p:nvSpPr>
            <p:spPr>
              <a:xfrm>
                <a:off x="7529100" y="5696956"/>
                <a:ext cx="136755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start_charging</a:t>
                </a:r>
              </a:p>
              <a:p>
                <a:r>
                  <a:rPr lang="tr-TR" sz="1200" dirty="0"/>
                  <a:t>t: start_charging</a:t>
                </a:r>
                <a:endParaRPr lang="de-AT" sz="1200" dirty="0"/>
              </a:p>
            </p:txBody>
          </p: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C253272E-7173-4333-A660-DBD52F9FF560}"/>
                  </a:ext>
                </a:extLst>
              </p:cNvPr>
              <p:cNvCxnSpPr>
                <a:cxnSpLocks/>
                <a:stCxn id="33" idx="0"/>
                <a:endCxn id="28" idx="1"/>
              </p:cNvCxnSpPr>
              <p:nvPr/>
            </p:nvCxnSpPr>
            <p:spPr>
              <a:xfrm rot="5400000" flipH="1" flipV="1">
                <a:off x="6450886" y="4658354"/>
                <a:ext cx="839715" cy="1319665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5E4EDE-02D8-4F8F-B012-D2C45208A238}"/>
                  </a:ext>
                </a:extLst>
              </p:cNvPr>
              <p:cNvSpPr txBox="1"/>
              <p:nvPr/>
            </p:nvSpPr>
            <p:spPr>
              <a:xfrm>
                <a:off x="5559603" y="5018589"/>
                <a:ext cx="163685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stop_charging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11D0002-6B96-4D0E-AC02-EC4B7C3B6957}"/>
                  </a:ext>
                </a:extLst>
              </p:cNvPr>
              <p:cNvSpPr/>
              <p:nvPr/>
            </p:nvSpPr>
            <p:spPr>
              <a:xfrm>
                <a:off x="539016" y="1618204"/>
                <a:ext cx="8500468" cy="5089517"/>
              </a:xfrm>
              <a:prstGeom prst="round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AB8EFB2C-CCAA-4A6A-987C-2845DD78380B}"/>
                  </a:ext>
                </a:extLst>
              </p:cNvPr>
              <p:cNvSpPr/>
              <p:nvPr/>
            </p:nvSpPr>
            <p:spPr>
              <a:xfrm>
                <a:off x="2143854" y="4753055"/>
                <a:ext cx="1155031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trouble</a:t>
                </a:r>
                <a:endParaRPr lang="de-AT" sz="1600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8F7FD7F-0774-4395-AD31-FA0443603C4E}"/>
                  </a:ext>
                </a:extLst>
              </p:cNvPr>
              <p:cNvSpPr/>
              <p:nvPr/>
            </p:nvSpPr>
            <p:spPr>
              <a:xfrm>
                <a:off x="450965" y="4119113"/>
                <a:ext cx="176098" cy="154504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6F8CB010-ED4C-4152-B4CB-C82CBAC1988D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 rot="5400000" flipH="1" flipV="1">
                <a:off x="831380" y="5340172"/>
                <a:ext cx="1556690" cy="1068257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1A3946-2388-4682-AEB1-7211C2B79243}"/>
                  </a:ext>
                </a:extLst>
              </p:cNvPr>
              <p:cNvSpPr txBox="1"/>
              <p:nvPr/>
            </p:nvSpPr>
            <p:spPr>
              <a:xfrm>
                <a:off x="696525" y="5582315"/>
                <a:ext cx="333616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e: </a:t>
                </a:r>
                <a:r>
                  <a:rPr lang="en-US" sz="1200" dirty="0" err="1"/>
                  <a:t>failure_internal</a:t>
                </a:r>
                <a:r>
                  <a:rPr lang="en-US" sz="1200" dirty="0"/>
                  <a:t>, </a:t>
                </a:r>
                <a:r>
                  <a:rPr lang="en-US" sz="1200" dirty="0" err="1"/>
                  <a:t>failure_data</a:t>
                </a:r>
                <a:r>
                  <a:rPr lang="en-US" sz="1200" dirty="0"/>
                  <a:t>, </a:t>
                </a:r>
                <a:r>
                  <a:rPr lang="en-US" sz="1200" dirty="0" err="1"/>
                  <a:t>failure_hw</a:t>
                </a:r>
                <a:endParaRPr lang="en-US" sz="1200" dirty="0"/>
              </a:p>
              <a:p>
                <a:r>
                  <a:rPr lang="en-US" sz="1200" dirty="0"/>
                  <a:t>t: failure</a:t>
                </a:r>
              </a:p>
            </p:txBody>
          </p: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6468E574-6783-4880-BF8E-A0CE7664E98A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rot="16200000" flipV="1">
                <a:off x="7392070" y="3754586"/>
                <a:ext cx="899307" cy="702377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F083D8E-EAA3-4238-993B-6628DED12C5A}"/>
                  </a:ext>
                </a:extLst>
              </p:cNvPr>
              <p:cNvSpPr txBox="1"/>
              <p:nvPr/>
            </p:nvSpPr>
            <p:spPr>
              <a:xfrm>
                <a:off x="7149350" y="3843349"/>
                <a:ext cx="189013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vehicle_disconnected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1B07AA50-649C-47AC-A231-55056AC958AE}"/>
                  </a:ext>
                </a:extLst>
              </p:cNvPr>
              <p:cNvCxnSpPr>
                <a:cxnSpLocks/>
                <a:stCxn id="44" idx="6"/>
                <a:endCxn id="8" idx="2"/>
              </p:cNvCxnSpPr>
              <p:nvPr/>
            </p:nvCxnSpPr>
            <p:spPr>
              <a:xfrm flipV="1">
                <a:off x="627063" y="2761777"/>
                <a:ext cx="1294781" cy="1434588"/>
              </a:xfrm>
              <a:prstGeom prst="curvedConnector3">
                <a:avLst>
                  <a:gd name="adj1" fmla="val 50000"/>
                </a:avLst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BB0D57C-288A-456D-996E-B3DCEE6D66CE}"/>
                  </a:ext>
                </a:extLst>
              </p:cNvPr>
              <p:cNvSpPr txBox="1"/>
              <p:nvPr/>
            </p:nvSpPr>
            <p:spPr>
              <a:xfrm>
                <a:off x="553240" y="3355423"/>
                <a:ext cx="104471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power_off</a:t>
                </a:r>
              </a:p>
              <a:p>
                <a:r>
                  <a:rPr lang="tr-TR" sz="1200" dirty="0"/>
                  <a:t>t: power_off</a:t>
                </a:r>
                <a:endParaRPr lang="de-AT" sz="1200" dirty="0"/>
              </a:p>
            </p:txBody>
          </p: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2D36DF9-7699-4B89-9A5B-77BB4EFADE27}"/>
                  </a:ext>
                </a:extLst>
              </p:cNvPr>
              <p:cNvCxnSpPr>
                <a:cxnSpLocks/>
                <a:stCxn id="43" idx="3"/>
                <a:endCxn id="22" idx="1"/>
              </p:cNvCxnSpPr>
              <p:nvPr/>
            </p:nvCxnSpPr>
            <p:spPr>
              <a:xfrm flipV="1">
                <a:off x="3298885" y="3656121"/>
                <a:ext cx="2301516" cy="1439834"/>
              </a:xfrm>
              <a:prstGeom prst="curvedConnector3">
                <a:avLst>
                  <a:gd name="adj1" fmla="val 50000"/>
                </a:avLst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7D2D1B5-5306-4715-ACA9-A80CFA2832CA}"/>
                  </a:ext>
                </a:extLst>
              </p:cNvPr>
              <p:cNvSpPr txBox="1"/>
              <p:nvPr/>
            </p:nvSpPr>
            <p:spPr>
              <a:xfrm>
                <a:off x="4096821" y="4534853"/>
                <a:ext cx="148688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failure_fixed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9785FC-EE30-410D-928A-80541622BE53}"/>
                </a:ext>
              </a:extLst>
            </p:cNvPr>
            <p:cNvSpPr txBox="1"/>
            <p:nvPr/>
          </p:nvSpPr>
          <p:spPr>
            <a:xfrm>
              <a:off x="745811" y="1788434"/>
              <a:ext cx="31724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AT" dirty="0"/>
                <a:t>V2.0 </a:t>
              </a:r>
              <a:r>
                <a:rPr lang="tr-TR" dirty="0"/>
                <a:t>Model version: 202</a:t>
              </a:r>
              <a:r>
                <a:rPr lang="de-AT" dirty="0"/>
                <a:t>2</a:t>
              </a:r>
              <a:r>
                <a:rPr lang="tr-TR" dirty="0"/>
                <a:t>.0</a:t>
              </a:r>
              <a:r>
                <a:rPr lang="de-AT" dirty="0"/>
                <a:t>1</a:t>
              </a:r>
              <a:endParaRPr lang="tr-TR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D70613E-5DB0-4992-B74D-F9576CB89274}"/>
              </a:ext>
            </a:extLst>
          </p:cNvPr>
          <p:cNvSpPr txBox="1"/>
          <p:nvPr/>
        </p:nvSpPr>
        <p:spPr>
          <a:xfrm>
            <a:off x="141995" y="4400186"/>
            <a:ext cx="12947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INITIAL_STATE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AD0BB73-4DDA-470C-9D20-CD612A90C6EB}"/>
              </a:ext>
            </a:extLst>
          </p:cNvPr>
          <p:cNvSpPr/>
          <p:nvPr/>
        </p:nvSpPr>
        <p:spPr>
          <a:xfrm>
            <a:off x="5150967" y="1909443"/>
            <a:ext cx="1890133" cy="602228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ready to charge stopped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7272B87D-79ED-421A-AF1F-3AA63F901FBA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4016234" y="3751293"/>
            <a:ext cx="1254383" cy="152029"/>
          </a:xfrm>
          <a:prstGeom prst="curvedConnector3">
            <a:avLst>
              <a:gd name="adj1" fmla="val 50000"/>
            </a:avLst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8B827C9-92E8-4474-B049-FA4F33C1ED67}"/>
              </a:ext>
            </a:extLst>
          </p:cNvPr>
          <p:cNvCxnSpPr>
            <a:cxnSpLocks/>
            <a:stCxn id="22" idx="0"/>
            <a:endCxn id="54" idx="1"/>
          </p:cNvCxnSpPr>
          <p:nvPr/>
        </p:nvCxnSpPr>
        <p:spPr>
          <a:xfrm rot="16200000" flipV="1">
            <a:off x="5024420" y="2337104"/>
            <a:ext cx="1317812" cy="1064717"/>
          </a:xfrm>
          <a:prstGeom prst="curvedConnector4">
            <a:avLst>
              <a:gd name="adj1" fmla="val 38575"/>
              <a:gd name="adj2" fmla="val 121470"/>
            </a:avLst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31058424-0CAF-4BD4-9F9E-ED7F29360357}"/>
              </a:ext>
            </a:extLst>
          </p:cNvPr>
          <p:cNvCxnSpPr>
            <a:cxnSpLocks/>
            <a:stCxn id="54" idx="3"/>
          </p:cNvCxnSpPr>
          <p:nvPr/>
        </p:nvCxnSpPr>
        <p:spPr>
          <a:xfrm flipH="1">
            <a:off x="6436212" y="2210557"/>
            <a:ext cx="604888" cy="1302419"/>
          </a:xfrm>
          <a:prstGeom prst="curvedConnector4">
            <a:avLst>
              <a:gd name="adj1" fmla="val -37792"/>
              <a:gd name="adj2" fmla="val 34462"/>
            </a:avLst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565A48B-4F4B-4107-B76E-AE4CCDAEBB0C}"/>
              </a:ext>
            </a:extLst>
          </p:cNvPr>
          <p:cNvSpPr txBox="1"/>
          <p:nvPr/>
        </p:nvSpPr>
        <p:spPr>
          <a:xfrm>
            <a:off x="3977977" y="3112116"/>
            <a:ext cx="152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e: ready_to_charge</a:t>
            </a:r>
          </a:p>
          <a:p>
            <a:r>
              <a:rPr lang="tr-TR" sz="1200" dirty="0"/>
              <a:t>t: ready_to_charge</a:t>
            </a:r>
            <a:endParaRPr lang="de-AT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D6E104-C237-43CB-AA67-6F345BBCB1F8}"/>
              </a:ext>
            </a:extLst>
          </p:cNvPr>
          <p:cNvSpPr txBox="1"/>
          <p:nvPr/>
        </p:nvSpPr>
        <p:spPr>
          <a:xfrm>
            <a:off x="6623311" y="2756799"/>
            <a:ext cx="152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e: ready_to_charge</a:t>
            </a:r>
          </a:p>
          <a:p>
            <a:r>
              <a:rPr lang="tr-TR" sz="1200" dirty="0"/>
              <a:t>t: ready_to_charge</a:t>
            </a:r>
            <a:endParaRPr lang="de-AT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17BB1C-A124-4BD3-90FA-388FE2DA2D73}"/>
              </a:ext>
            </a:extLst>
          </p:cNvPr>
          <p:cNvSpPr txBox="1"/>
          <p:nvPr/>
        </p:nvSpPr>
        <p:spPr>
          <a:xfrm>
            <a:off x="1404742" y="3986411"/>
            <a:ext cx="122661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e: failure_fixed</a:t>
            </a:r>
          </a:p>
          <a:p>
            <a:r>
              <a:rPr lang="en-US" sz="1200"/>
              <a:t>t: power_on</a:t>
            </a:r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753A5D5C-2502-428C-B06B-EB240B6BFB44}"/>
              </a:ext>
            </a:extLst>
          </p:cNvPr>
          <p:cNvCxnSpPr>
            <a:cxnSpLocks/>
            <a:stCxn id="43" idx="0"/>
            <a:endCxn id="7" idx="1"/>
          </p:cNvCxnSpPr>
          <p:nvPr/>
        </p:nvCxnSpPr>
        <p:spPr>
          <a:xfrm rot="5400000" flipH="1" flipV="1">
            <a:off x="2153942" y="4140967"/>
            <a:ext cx="944905" cy="469617"/>
          </a:xfrm>
          <a:prstGeom prst="curvedConnector2">
            <a:avLst/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71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434D-F612-40C1-95A6-ADF14398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DEB2B-F501-4A47-A3F1-EE2FD60C8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22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985</Words>
  <Application>Microsoft Office PowerPoint</Application>
  <PresentationFormat>Widescreen</PresentationFormat>
  <Paragraphs>248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Rockwell</vt:lpstr>
      <vt:lpstr>Rockwell Condensed</vt:lpstr>
      <vt:lpstr>Wingdings</vt:lpstr>
      <vt:lpstr>Wood Type</vt:lpstr>
      <vt:lpstr>Smarthome ford CHARGING Station UX/UI PROJECT</vt:lpstr>
      <vt:lpstr>FORDCS V1.0</vt:lpstr>
      <vt:lpstr>FORD Charging station  V1.0 Device characteristics  SYSTEM Black-BOX</vt:lpstr>
      <vt:lpstr>FORD Charging station  V1.0 SYSTEM BEHAVIOR SYSTEM Black-BOX</vt:lpstr>
      <vt:lpstr>V1.0 SYSTEM Behavior (W/o GREEN STATUS) SYSTEM WHITE-BOX</vt:lpstr>
      <vt:lpstr>FORDCS V2.0</vt:lpstr>
      <vt:lpstr>FORD Charging station  V2.0 SYSTEM Behavior  SYSTEM Black-BOX</vt:lpstr>
      <vt:lpstr>SYSTEM Behavior V2.0 (W/ RED &amp; GREEN STATUS) SYSTEM WHITE-BOX</vt:lpstr>
      <vt:lpstr>HOW to Implement</vt:lpstr>
      <vt:lpstr>FORD CHARGER ApplIcatIon</vt:lpstr>
      <vt:lpstr>HOW TO TEST</vt:lpstr>
      <vt:lpstr>Car charging state State/Event Table  test cases</vt:lpstr>
      <vt:lpstr>Demo – Generıc (SprIng-)ApplIcatIon</vt:lpstr>
      <vt:lpstr>Demo – Generıc (SprIng-)ApplIcatIon</vt:lpstr>
      <vt:lpstr>GAPP KONTEXT – SMART HOME</vt:lpstr>
      <vt:lpstr>FORD CHARGER based on Generıc SprIng ApplIcatIon</vt:lpstr>
      <vt:lpstr>BACKYARD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Ford Charger</dc:title>
  <dc:creator>Oemer Karacan</dc:creator>
  <cp:lastModifiedBy>Ömer Karacan</cp:lastModifiedBy>
  <cp:revision>60</cp:revision>
  <dcterms:created xsi:type="dcterms:W3CDTF">2020-12-30T10:49:12Z</dcterms:created>
  <dcterms:modified xsi:type="dcterms:W3CDTF">2022-04-02T10:27:15Z</dcterms:modified>
</cp:coreProperties>
</file>