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366" r:id="rId3"/>
    <p:sldId id="360" r:id="rId4"/>
    <p:sldId id="361" r:id="rId5"/>
    <p:sldId id="363" r:id="rId6"/>
    <p:sldId id="339" r:id="rId7"/>
    <p:sldId id="354" r:id="rId8"/>
    <p:sldId id="349" r:id="rId9"/>
    <p:sldId id="359" r:id="rId10"/>
    <p:sldId id="356" r:id="rId11"/>
    <p:sldId id="353" r:id="rId12"/>
    <p:sldId id="260" r:id="rId13"/>
    <p:sldId id="337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0066FF"/>
    <a:srgbClr val="000000"/>
    <a:srgbClr val="00FF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29/04/2022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29/04/2022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29/04/2022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1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29/04/2022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BA542F-B73B-47E7-BABB-8194D77513EA}" type="datetimeFigureOut">
              <a:rPr lang="en-GB" smtClean="0"/>
              <a:t>29/04/2022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5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29/04/2022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5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29/04/2022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6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29/04/2022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3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29/04/2022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9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29/04/2022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29/04/2022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BA542F-B73B-47E7-BABB-8194D77513EA}" type="datetimeFigureOut">
              <a:rPr lang="en-GB" smtClean="0"/>
              <a:t>29/04/2022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3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12" Type="http://schemas.openxmlformats.org/officeDocument/2006/relationships/image" Target="../media/image2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0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30.sv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-docs/karacankos/fordcs/1.0-oas3" TargetMode="External"/><Relationship Id="rId2" Type="http://schemas.openxmlformats.org/officeDocument/2006/relationships/hyperlink" Target="https://app.swaggerhub.com/apis/karacankos/fordcs/1.0-oas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21.svg"/><Relationship Id="rId4" Type="http://schemas.openxmlformats.org/officeDocument/2006/relationships/image" Target="../media/image24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F3B7-F12A-46BA-9C24-AE183969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058" y="484632"/>
            <a:ext cx="8657190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ford CHARGING Station</a:t>
            </a:r>
            <a:b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</a:b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Customer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B1A4-34D2-4123-92C1-ABB3A1E5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EDU Project</a:t>
            </a:r>
            <a:endParaRPr lang="en-GB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5CD299-D26F-4828-B39C-E9B8DA1891D7}"/>
              </a:ext>
            </a:extLst>
          </p:cNvPr>
          <p:cNvGrpSpPr/>
          <p:nvPr/>
        </p:nvGrpSpPr>
        <p:grpSpPr>
          <a:xfrm>
            <a:off x="0" y="6248401"/>
            <a:ext cx="3573675" cy="609600"/>
            <a:chOff x="7722524" y="6012026"/>
            <a:chExt cx="4469477" cy="7624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08B3F-00F1-471F-BF3D-47713E712C21}"/>
                </a:ext>
              </a:extLst>
            </p:cNvPr>
            <p:cNvSpPr/>
            <p:nvPr/>
          </p:nvSpPr>
          <p:spPr>
            <a:xfrm>
              <a:off x="7722524" y="6012026"/>
              <a:ext cx="4469476" cy="762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tr-TR" sz="800" dirty="0"/>
                <a:t>karacankos@gmail.com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https://www.linkedin.com/in/omer-karacan/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https://www.instagram.com/karacanos/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A72A0A-5109-47D4-BFD2-DB2BBB647902}"/>
                </a:ext>
              </a:extLst>
            </p:cNvPr>
            <p:cNvGrpSpPr/>
            <p:nvPr/>
          </p:nvGrpSpPr>
          <p:grpSpPr>
            <a:xfrm>
              <a:off x="11074401" y="6474964"/>
              <a:ext cx="1117600" cy="299468"/>
              <a:chOff x="11074401" y="6474964"/>
              <a:chExt cx="1117600" cy="29946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AD90A8-736B-44E7-8D3D-FF21CACE8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4401" y="6474964"/>
                <a:ext cx="1117600" cy="2994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A10D85-DA1B-43D2-8CB9-DDA95C620143}"/>
                  </a:ext>
                </a:extLst>
              </p:cNvPr>
              <p:cNvSpPr/>
              <p:nvPr/>
            </p:nvSpPr>
            <p:spPr>
              <a:xfrm>
                <a:off x="11074401" y="6474964"/>
                <a:ext cx="360733" cy="299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2800"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407C040-37BB-4319-8E2C-2E72F0B7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789" y="1470614"/>
            <a:ext cx="1927459" cy="251333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C1BBAF6-3398-435B-9A3C-64B1CF25C860}"/>
              </a:ext>
            </a:extLst>
          </p:cNvPr>
          <p:cNvGrpSpPr/>
          <p:nvPr/>
        </p:nvGrpSpPr>
        <p:grpSpPr>
          <a:xfrm>
            <a:off x="1119623" y="4750319"/>
            <a:ext cx="1334428" cy="920042"/>
            <a:chOff x="2815543" y="3055448"/>
            <a:chExt cx="1334428" cy="9200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3C5B22-8271-43CB-B9BE-97C2C8766799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62542F-4440-4E01-9DFB-2330E95064AF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18" name="Graphic 17" descr="Fuel outline">
                <a:extLst>
                  <a:ext uri="{FF2B5EF4-FFF2-40B4-BE49-F238E27FC236}">
                    <a16:creationId xmlns:a16="http://schemas.microsoft.com/office/drawing/2014/main" id="{04B16FF5-3782-490E-B929-ECA56F886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D1BBEC-7502-4C29-8FA1-486E6C1ED00C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78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40"/>
            <a:ext cx="9720072" cy="1825896"/>
          </a:xfrm>
        </p:spPr>
        <p:txBody>
          <a:bodyPr>
            <a:normAutofit fontScale="90000"/>
          </a:bodyPr>
          <a:lstStyle/>
          <a:p>
            <a:r>
              <a:rPr lang="en-GB" dirty="0"/>
              <a:t>FORD Charging station </a:t>
            </a:r>
            <a:br>
              <a:rPr lang="en-GB" dirty="0"/>
            </a:br>
            <a:r>
              <a:rPr lang="en-GB" dirty="0"/>
              <a:t>V2.0 </a:t>
            </a:r>
            <a:r>
              <a:rPr lang="en-US" dirty="0"/>
              <a:t>SYSTEM Behavior </a:t>
            </a:r>
            <a:br>
              <a:rPr lang="en-US" dirty="0"/>
            </a:br>
            <a:r>
              <a:rPr lang="en-GB" dirty="0"/>
              <a:t>SYSTEM Black-BOX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240379" y="2149333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539454" y="219760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V2.0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750396" y="2113866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>
            <a:off x="1362994" y="2621312"/>
            <a:ext cx="1176460" cy="99665"/>
          </a:xfrm>
          <a:prstGeom prst="bentConnector3">
            <a:avLst>
              <a:gd name="adj1" fmla="val 5555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27" idx="3"/>
            <a:endCxn id="19" idx="2"/>
          </p:cNvCxnSpPr>
          <p:nvPr/>
        </p:nvCxnSpPr>
        <p:spPr>
          <a:xfrm flipV="1">
            <a:off x="1505368" y="2720977"/>
            <a:ext cx="1034086" cy="1979524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26" idx="3"/>
            <a:endCxn id="19" idx="2"/>
          </p:cNvCxnSpPr>
          <p:nvPr/>
        </p:nvCxnSpPr>
        <p:spPr>
          <a:xfrm flipV="1">
            <a:off x="1505368" y="2720977"/>
            <a:ext cx="1034086" cy="10177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30" idx="3"/>
            <a:endCxn id="19" idx="2"/>
          </p:cNvCxnSpPr>
          <p:nvPr/>
        </p:nvCxnSpPr>
        <p:spPr>
          <a:xfrm flipV="1">
            <a:off x="1505368" y="2720977"/>
            <a:ext cx="1034086" cy="279787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539454" y="358064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V2.0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30" idx="3"/>
            <a:endCxn id="75" idx="4"/>
          </p:cNvCxnSpPr>
          <p:nvPr/>
        </p:nvCxnSpPr>
        <p:spPr>
          <a:xfrm flipV="1">
            <a:off x="1505368" y="4627390"/>
            <a:ext cx="2802373" cy="89146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714961" y="3208518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762088" y="2887078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5546C474-0761-4CD5-ACDB-4FB1A789D8FE}"/>
              </a:ext>
            </a:extLst>
          </p:cNvPr>
          <p:cNvSpPr/>
          <p:nvPr/>
        </p:nvSpPr>
        <p:spPr>
          <a:xfrm>
            <a:off x="6569082" y="4323637"/>
            <a:ext cx="5384584" cy="2223316"/>
          </a:xfrm>
          <a:prstGeom prst="wedgeRoundRectCallout">
            <a:avLst>
              <a:gd name="adj1" fmla="val -20741"/>
              <a:gd name="adj2" fmla="val -79756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V2.0 </a:t>
            </a:r>
          </a:p>
          <a:p>
            <a:r>
              <a:rPr lang="en-US" dirty="0">
                <a:solidFill>
                  <a:srgbClr val="00B050"/>
                </a:solidFill>
              </a:rPr>
              <a:t>CONSIDERING LED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GREEN_BLINKING (</a:t>
            </a:r>
            <a:r>
              <a:rPr lang="en-US" dirty="0" err="1">
                <a:solidFill>
                  <a:srgbClr val="00B050"/>
                </a:solidFill>
              </a:rPr>
              <a:t>manuel</a:t>
            </a:r>
            <a:r>
              <a:rPr lang="en-US" dirty="0">
                <a:solidFill>
                  <a:srgbClr val="00B050"/>
                </a:solidFill>
              </a:rPr>
              <a:t> stop)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VEHICLE_CHARGING GREEN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FAST BLINKING, SLOW BLINKING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TROUBLE RED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PERMENANT, FAST BLINKING, SLOW BLINKING</a:t>
            </a:r>
          </a:p>
        </p:txBody>
      </p:sp>
      <p:pic>
        <p:nvPicPr>
          <p:cNvPr id="9" name="Graphic 8" descr="Bad Inventory outline">
            <a:extLst>
              <a:ext uri="{FF2B5EF4-FFF2-40B4-BE49-F238E27FC236}">
                <a16:creationId xmlns:a16="http://schemas.microsoft.com/office/drawing/2014/main" id="{6C37490A-BCE7-4605-96E5-8307D5C2F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649" y="5960680"/>
            <a:ext cx="772025" cy="772025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C94D8D5-4AD6-446A-AD24-C7B926E04ED3}"/>
              </a:ext>
            </a:extLst>
          </p:cNvPr>
          <p:cNvSpPr/>
          <p:nvPr/>
        </p:nvSpPr>
        <p:spPr>
          <a:xfrm>
            <a:off x="2507095" y="5652570"/>
            <a:ext cx="3536574" cy="671465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Run-time Failure V2.0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35C4C7-F498-4F51-8828-B28C7C980DB0}"/>
              </a:ext>
            </a:extLst>
          </p:cNvPr>
          <p:cNvCxnSpPr>
            <a:cxnSpLocks/>
            <a:stCxn id="9" idx="3"/>
            <a:endCxn id="28" idx="2"/>
          </p:cNvCxnSpPr>
          <p:nvPr/>
        </p:nvCxnSpPr>
        <p:spPr>
          <a:xfrm flipV="1">
            <a:off x="1697674" y="5988303"/>
            <a:ext cx="809421" cy="35839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outline">
            <a:extLst>
              <a:ext uri="{FF2B5EF4-FFF2-40B4-BE49-F238E27FC236}">
                <a16:creationId xmlns:a16="http://schemas.microsoft.com/office/drawing/2014/main" id="{B050B025-026A-4D41-A915-0F3AFBE17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26" name="Graphic 25" descr="Internet outline">
            <a:extLst>
              <a:ext uri="{FF2B5EF4-FFF2-40B4-BE49-F238E27FC236}">
                <a16:creationId xmlns:a16="http://schemas.microsoft.com/office/drawing/2014/main" id="{CB815E11-A7F7-4611-A08B-D0C93452C8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968" y="3281486"/>
            <a:ext cx="914400" cy="914400"/>
          </a:xfrm>
          <a:prstGeom prst="rect">
            <a:avLst/>
          </a:prstGeom>
        </p:spPr>
      </p:pic>
      <p:pic>
        <p:nvPicPr>
          <p:cNvPr id="27" name="Graphic 26" descr="Car outline">
            <a:extLst>
              <a:ext uri="{FF2B5EF4-FFF2-40B4-BE49-F238E27FC236}">
                <a16:creationId xmlns:a16="http://schemas.microsoft.com/office/drawing/2014/main" id="{655A1C8D-9E35-410E-A200-4A415EF58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30" name="Graphic 29" descr="Car Mechanic outline">
            <a:extLst>
              <a:ext uri="{FF2B5EF4-FFF2-40B4-BE49-F238E27FC236}">
                <a16:creationId xmlns:a16="http://schemas.microsoft.com/office/drawing/2014/main" id="{C0AE2606-F2EC-4789-8C74-757B6A4A14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C666BD-2AA5-4828-A7AB-86D7E863E4E7}"/>
              </a:ext>
            </a:extLst>
          </p:cNvPr>
          <p:cNvSpPr txBox="1"/>
          <p:nvPr/>
        </p:nvSpPr>
        <p:spPr>
          <a:xfrm rot="16200000">
            <a:off x="-7684" y="3422271"/>
            <a:ext cx="66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2EEED-AF8D-4CF7-ACC5-774A431D57C4}"/>
              </a:ext>
            </a:extLst>
          </p:cNvPr>
          <p:cNvSpPr txBox="1"/>
          <p:nvPr/>
        </p:nvSpPr>
        <p:spPr>
          <a:xfrm rot="16200000">
            <a:off x="-130221" y="5188145"/>
            <a:ext cx="90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04C252B3-FFC7-4156-83D2-A93F3C7CBD89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3D8FC4-C3B4-4E46-A401-8F0EB5D79C5D}"/>
              </a:ext>
            </a:extLst>
          </p:cNvPr>
          <p:cNvSpPr txBox="1"/>
          <p:nvPr/>
        </p:nvSpPr>
        <p:spPr>
          <a:xfrm rot="16200000">
            <a:off x="-144032" y="6110655"/>
            <a:ext cx="93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incident</a:t>
            </a:r>
          </a:p>
        </p:txBody>
      </p:sp>
    </p:spTree>
    <p:extLst>
      <p:ext uri="{BB962C8B-B14F-4D97-AF65-F5344CB8AC3E}">
        <p14:creationId xmlns:p14="http://schemas.microsoft.com/office/powerpoint/2010/main" val="385657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79" y="110183"/>
            <a:ext cx="11776835" cy="198379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Behavior V2.0 (W/ RED &amp; GREEN STATUS)</a:t>
            </a:r>
            <a:br>
              <a:rPr lang="en-US" dirty="0"/>
            </a:br>
            <a:r>
              <a:rPr lang="en-US" dirty="0"/>
              <a:t>SYSTEM WHITE-BOX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8829350" y="1258494"/>
            <a:ext cx="33085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Ready_to_charge_manuel_stop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Failure_internal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Failure_hw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Power_off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8796853" y="4113747"/>
            <a:ext cx="3483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READY_TO_CHARGE</a:t>
            </a:r>
            <a:endParaRPr lang="de-A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READY_TO_CHARGE</a:t>
            </a:r>
            <a:r>
              <a:rPr lang="de-AT" sz="1400" dirty="0"/>
              <a:t>_STOPPED</a:t>
            </a: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TROUBLE</a:t>
            </a:r>
            <a:endParaRPr lang="de-AT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1713376"/>
            <a:ext cx="8588519" cy="5089517"/>
            <a:chOff x="121181" y="1713376"/>
            <a:chExt cx="8588519" cy="5089517"/>
          </a:xfrm>
          <a:solidFill>
            <a:srgbClr val="92D050"/>
          </a:solidFill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1713376"/>
              <a:ext cx="8588519" cy="5089517"/>
              <a:chOff x="450965" y="1618204"/>
              <a:chExt cx="8588519" cy="5089517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190987" y="3465250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POWER_PRESENT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403897" cy="703473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2726871" y="2326901"/>
                <a:ext cx="104163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5600401" y="3433197"/>
                <a:ext cx="1890133" cy="445848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READY_TO_CHARGE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3952540" y="2379040"/>
                <a:ext cx="250491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e: ready_to_charge_manuel_stop</a:t>
                </a:r>
              </a:p>
              <a:p>
                <a:r>
                  <a:rPr lang="en-US" sz="1200"/>
                  <a:t>t: ready_to_charge_stop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530576" y="4555428"/>
                <a:ext cx="1324669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VEHICLE_CONNECTED</a:t>
                </a:r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528381" y="3896132"/>
                <a:ext cx="1019283" cy="985108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032414" y="5738043"/>
                <a:ext cx="1840832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VEHICLE_CHARGING</a:t>
                </a:r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113222" y="5001253"/>
                <a:ext cx="839715" cy="1319665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529100" y="5696956"/>
                <a:ext cx="13675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321846" y="4529313"/>
                <a:ext cx="839715" cy="1577746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6" y="1618204"/>
                <a:ext cx="8500468" cy="5089517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143854" y="4753055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TROUBLE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 rot="5400000" flipH="1" flipV="1">
                <a:off x="831380" y="5340172"/>
                <a:ext cx="1556690" cy="106825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696525" y="5582315"/>
                <a:ext cx="333616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e: </a:t>
                </a:r>
                <a:r>
                  <a:rPr lang="en-US" sz="1200" dirty="0" err="1"/>
                  <a:t>failure_internal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failure_data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failure_hw</a:t>
                </a:r>
                <a:endParaRPr lang="en-US" sz="1200" dirty="0"/>
              </a:p>
              <a:p>
                <a:r>
                  <a:rPr lang="en-US" sz="1200" dirty="0"/>
                  <a:t>t: failure</a:t>
                </a:r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392070" y="3754586"/>
                <a:ext cx="899307" cy="70237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149350" y="3843349"/>
                <a:ext cx="189013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298885" y="3656121"/>
                <a:ext cx="2301516" cy="1439834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745811" y="1788434"/>
              <a:ext cx="31724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V2.0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1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AD0BB73-4DDA-470C-9D20-CD612A90C6EB}"/>
              </a:ext>
            </a:extLst>
          </p:cNvPr>
          <p:cNvSpPr/>
          <p:nvPr/>
        </p:nvSpPr>
        <p:spPr>
          <a:xfrm>
            <a:off x="5150967" y="1909443"/>
            <a:ext cx="1890133" cy="60222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READY_TO_CHARGE_STOPPED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7272B87D-79ED-421A-AF1F-3AA63F901FBA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16234" y="3751293"/>
            <a:ext cx="1254383" cy="152029"/>
          </a:xfrm>
          <a:prstGeom prst="curvedConnector3">
            <a:avLst>
              <a:gd name="adj1" fmla="val 5000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8B827C9-92E8-4474-B049-FA4F33C1ED67}"/>
              </a:ext>
            </a:extLst>
          </p:cNvPr>
          <p:cNvCxnSpPr>
            <a:cxnSpLocks/>
            <a:stCxn id="22" idx="0"/>
            <a:endCxn id="54" idx="1"/>
          </p:cNvCxnSpPr>
          <p:nvPr/>
        </p:nvCxnSpPr>
        <p:spPr>
          <a:xfrm rot="16200000" flipV="1">
            <a:off x="5024420" y="2337104"/>
            <a:ext cx="1317812" cy="1064717"/>
          </a:xfrm>
          <a:prstGeom prst="curvedConnector4">
            <a:avLst>
              <a:gd name="adj1" fmla="val 38575"/>
              <a:gd name="adj2" fmla="val 12147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31058424-0CAF-4BD4-9F9E-ED7F29360357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6436212" y="2210557"/>
            <a:ext cx="604888" cy="1302419"/>
          </a:xfrm>
          <a:prstGeom prst="curvedConnector4">
            <a:avLst>
              <a:gd name="adj1" fmla="val -37792"/>
              <a:gd name="adj2" fmla="val 34462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565A48B-4F4B-4107-B76E-AE4CCDAEBB0C}"/>
              </a:ext>
            </a:extLst>
          </p:cNvPr>
          <p:cNvSpPr txBox="1"/>
          <p:nvPr/>
        </p:nvSpPr>
        <p:spPr>
          <a:xfrm>
            <a:off x="3977977" y="3112116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D6E104-C237-43CB-AA67-6F345BBCB1F8}"/>
              </a:ext>
            </a:extLst>
          </p:cNvPr>
          <p:cNvSpPr txBox="1"/>
          <p:nvPr/>
        </p:nvSpPr>
        <p:spPr>
          <a:xfrm>
            <a:off x="6623311" y="2756799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17BB1C-A124-4BD3-90FA-388FE2DA2D73}"/>
              </a:ext>
            </a:extLst>
          </p:cNvPr>
          <p:cNvSpPr txBox="1"/>
          <p:nvPr/>
        </p:nvSpPr>
        <p:spPr>
          <a:xfrm>
            <a:off x="1404742" y="3986411"/>
            <a:ext cx="12266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e: failure_fixed</a:t>
            </a:r>
          </a:p>
          <a:p>
            <a:r>
              <a:rPr lang="en-US" sz="1200"/>
              <a:t>t: power_on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753A5D5C-2502-428C-B06B-EB240B6BFB44}"/>
              </a:ext>
            </a:extLst>
          </p:cNvPr>
          <p:cNvCxnSpPr>
            <a:cxnSpLocks/>
            <a:stCxn id="43" idx="0"/>
            <a:endCxn id="7" idx="1"/>
          </p:cNvCxnSpPr>
          <p:nvPr/>
        </p:nvCxnSpPr>
        <p:spPr>
          <a:xfrm rot="5400000" flipH="1" flipV="1">
            <a:off x="2153942" y="4140967"/>
            <a:ext cx="944905" cy="469617"/>
          </a:xfrm>
          <a:prstGeom prst="curvedConnector2">
            <a:avLst/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1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000" dirty="0"/>
              <a:t>BACKYARD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797" y="1534475"/>
            <a:ext cx="2727369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Wichtige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98511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27F-6B44-44F0-A5EC-A585BB3C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890337"/>
          </a:xfrm>
        </p:spPr>
        <p:txBody>
          <a:bodyPr/>
          <a:lstStyle/>
          <a:p>
            <a:r>
              <a:rPr lang="de-AT" dirty="0"/>
              <a:t>FORCS</a:t>
            </a:r>
            <a:r>
              <a:rPr lang="tr-TR" dirty="0"/>
              <a:t> KONTEXT – SMART HOME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F13F-FA46-4F06-BEFB-5B0CA69F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0AEE7-12BC-483B-9DB1-5B494A08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11" y="1479884"/>
            <a:ext cx="5860518" cy="4451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56CC1-9551-475E-98BA-17485BDC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337"/>
            <a:ext cx="6328611" cy="59613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7C064F3-660A-42B4-92A3-D55D826D5D82}"/>
              </a:ext>
            </a:extLst>
          </p:cNvPr>
          <p:cNvGrpSpPr/>
          <p:nvPr/>
        </p:nvGrpSpPr>
        <p:grpSpPr>
          <a:xfrm>
            <a:off x="-38534" y="4684532"/>
            <a:ext cx="693442" cy="915473"/>
            <a:chOff x="-38534" y="4684532"/>
            <a:chExt cx="693442" cy="9154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F0FC34-E34B-4937-9FCB-5E630862F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86" y="4684532"/>
              <a:ext cx="485165" cy="6326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3DF100-729D-48EF-A4A3-2D45B21EC4ED}"/>
                </a:ext>
              </a:extLst>
            </p:cNvPr>
            <p:cNvSpPr txBox="1"/>
            <p:nvPr/>
          </p:nvSpPr>
          <p:spPr>
            <a:xfrm>
              <a:off x="-38534" y="5230673"/>
              <a:ext cx="69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900" dirty="0"/>
                <a:t>Charging Station</a:t>
              </a:r>
              <a:endParaRPr lang="de-AT" sz="900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F20E80D8-E75C-4C08-9578-997329013534}"/>
              </a:ext>
            </a:extLst>
          </p:cNvPr>
          <p:cNvSpPr/>
          <p:nvPr/>
        </p:nvSpPr>
        <p:spPr>
          <a:xfrm>
            <a:off x="-531341" y="4176584"/>
            <a:ext cx="1555469" cy="155695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222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8A7BE1-142B-46DD-A68C-2C843267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5083BC-92FE-4CC6-A9A5-667B36563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480468" cy="4050792"/>
          </a:xfrm>
        </p:spPr>
        <p:txBody>
          <a:bodyPr/>
          <a:lstStyle/>
          <a:p>
            <a:r>
              <a:rPr lang="en-US" dirty="0"/>
              <a:t>[REF_SHC] … SmartHome_ConceptSpecificationSimplified_v2022.1.docx, especially</a:t>
            </a:r>
          </a:p>
          <a:p>
            <a:pPr lvl="1"/>
            <a:r>
              <a:rPr lang="en-US" dirty="0"/>
              <a:t>Use Case „Charge the E-car“ , chapter 3.2.1 </a:t>
            </a:r>
          </a:p>
          <a:p>
            <a:pPr lvl="1"/>
            <a:r>
              <a:rPr lang="en-US" dirty="0"/>
              <a:t>The Subsystem “Charging Station”, , chapter 4.2</a:t>
            </a:r>
          </a:p>
          <a:p>
            <a:r>
              <a:rPr lang="en-US" dirty="0"/>
              <a:t>[REF_FORDCS] … FORD – Charging Station</a:t>
            </a:r>
          </a:p>
          <a:p>
            <a:pPr lvl="1"/>
            <a:r>
              <a:rPr lang="en-US" dirty="0">
                <a:hlinkClick r:id="rId2"/>
              </a:rPr>
              <a:t>https://www.evsolutions.com/Upload/Product/635652466512570000.pdf</a:t>
            </a: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9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41C0-7E1E-4060-A9C6-3011A0B0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47FE7-BA99-46DC-A339-75F9227B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012" y="368360"/>
            <a:ext cx="6463864" cy="37005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31AD-09F7-4F7A-9E48-B0175E34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FORDCS-V1.0 </a:t>
            </a:r>
            <a:br>
              <a:rPr lang="en-US" dirty="0"/>
            </a:br>
            <a:r>
              <a:rPr lang="en-US" dirty="0"/>
              <a:t>customer </a:t>
            </a:r>
            <a:r>
              <a:rPr lang="en-US"/>
              <a:t>requirements document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35775C-FBD8-4B25-852D-6B355A0E26E9}"/>
              </a:ext>
            </a:extLst>
          </p:cNvPr>
          <p:cNvGrpSpPr/>
          <p:nvPr/>
        </p:nvGrpSpPr>
        <p:grpSpPr>
          <a:xfrm>
            <a:off x="9073404" y="2688510"/>
            <a:ext cx="2776447" cy="1371251"/>
            <a:chOff x="389925" y="911942"/>
            <a:chExt cx="2776447" cy="13712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F0AD3A-D1CA-4105-8E4E-623F2C3B56A5}"/>
                </a:ext>
              </a:extLst>
            </p:cNvPr>
            <p:cNvSpPr txBox="1"/>
            <p:nvPr/>
          </p:nvSpPr>
          <p:spPr>
            <a:xfrm>
              <a:off x="389926" y="911942"/>
              <a:ext cx="2668936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Customer Requirements Document</a:t>
              </a:r>
            </a:p>
          </p:txBody>
        </p:sp>
        <p:pic>
          <p:nvPicPr>
            <p:cNvPr id="6" name="Graphic 5" descr="List outline">
              <a:extLst>
                <a:ext uri="{FF2B5EF4-FFF2-40B4-BE49-F238E27FC236}">
                  <a16:creationId xmlns:a16="http://schemas.microsoft.com/office/drawing/2014/main" id="{0A7A01BB-DBB9-4590-BAAF-4FFF50C0D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6328" y="959449"/>
              <a:ext cx="695783" cy="6957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8FCD97-889C-4ED5-94D6-09542B52D763}"/>
                </a:ext>
              </a:extLst>
            </p:cNvPr>
            <p:cNvSpPr txBox="1"/>
            <p:nvPr/>
          </p:nvSpPr>
          <p:spPr>
            <a:xfrm>
              <a:off x="389925" y="1544529"/>
              <a:ext cx="277644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FORDCS-V1.0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Customer Requirements Document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D036BF9-00C6-47D1-8729-7DE0885F2AF0}"/>
              </a:ext>
            </a:extLst>
          </p:cNvPr>
          <p:cNvSpPr txBox="1"/>
          <p:nvPr/>
        </p:nvSpPr>
        <p:spPr>
          <a:xfrm>
            <a:off x="137160" y="3508371"/>
            <a:ext cx="6521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SmartHome_ConceptSpecificationSimplified_v2022.1.docx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9CDE18-5D2C-40E7-BF5C-40DE579A4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908" y="2334857"/>
            <a:ext cx="1325880" cy="1274884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B91B7F-5BAA-45D1-9826-9BFAA33A5BDC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 flipV="1">
            <a:off x="6658536" y="3690429"/>
            <a:ext cx="2414868" cy="2608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43A0A7-E331-4F65-B5B2-34F47718847B}"/>
              </a:ext>
            </a:extLst>
          </p:cNvPr>
          <p:cNvSpPr txBox="1"/>
          <p:nvPr/>
        </p:nvSpPr>
        <p:spPr>
          <a:xfrm>
            <a:off x="7027507" y="3321097"/>
            <a:ext cx="212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decomposed from</a:t>
            </a:r>
          </a:p>
        </p:txBody>
      </p:sp>
    </p:spTree>
    <p:extLst>
      <p:ext uri="{BB962C8B-B14F-4D97-AF65-F5344CB8AC3E}">
        <p14:creationId xmlns:p14="http://schemas.microsoft.com/office/powerpoint/2010/main" val="65446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E9D1-6001-45DF-9FF7-F58A57EC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481959"/>
          </a:xfrm>
        </p:spPr>
        <p:txBody>
          <a:bodyPr/>
          <a:lstStyle/>
          <a:p>
            <a:r>
              <a:rPr lang="en-US" dirty="0"/>
              <a:t>FORDCS V1.0 – Customer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A2AF-C5DD-4D7A-B018-AB4FBC8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8082"/>
            <a:ext cx="10896180" cy="5249918"/>
          </a:xfrm>
        </p:spPr>
        <p:txBody>
          <a:bodyPr>
            <a:normAutofit/>
          </a:bodyPr>
          <a:lstStyle/>
          <a:p>
            <a:r>
              <a:rPr lang="en-US" sz="2400" dirty="0"/>
              <a:t>Customer wants a demonstration how a given FORD Charging Station (FORDCS) interacts with the person who wants to charge his/her car! </a:t>
            </a:r>
          </a:p>
          <a:p>
            <a:r>
              <a:rPr lang="en-US" sz="2400" dirty="0"/>
              <a:t>The interaction should be based on an educationally simulated FORDCS, that is,</a:t>
            </a:r>
          </a:p>
          <a:p>
            <a:pPr lvl="1"/>
            <a:r>
              <a:rPr lang="en-US" sz="2000" dirty="0"/>
              <a:t>The behavior of the FORDCS should be defined by a state machine which is based on the status LEDs and their description given in a picture of the FORDCS Data Sheet (</a:t>
            </a:r>
            <a:r>
              <a:rPr lang="en-US" sz="2000" dirty="0">
                <a:hlinkClick r:id="rId2"/>
              </a:rPr>
              <a:t>https://www.evsolutions.com/Upload/Product/635652466512570000.pdf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The human-machine interaction (User Interface) should be based on </a:t>
            </a:r>
          </a:p>
          <a:p>
            <a:pPr lvl="2"/>
            <a:r>
              <a:rPr lang="en-US" sz="1800" dirty="0"/>
              <a:t>the status LEDs given in a picture, and</a:t>
            </a:r>
          </a:p>
          <a:p>
            <a:pPr lvl="2"/>
            <a:r>
              <a:rPr lang="en-US" sz="1800" dirty="0"/>
              <a:t>the technical characteristics given in a table of the FORDCS Data Sheet (</a:t>
            </a:r>
            <a:r>
              <a:rPr lang="en-US" sz="1800" dirty="0">
                <a:hlinkClick r:id="rId2"/>
              </a:rPr>
              <a:t>https://www.evsolutions.com/Upload/Product/635652466512570000.pdf</a:t>
            </a:r>
            <a:r>
              <a:rPr lang="en-US" sz="1800" dirty="0"/>
              <a:t>)</a:t>
            </a:r>
          </a:p>
          <a:p>
            <a:r>
              <a:rPr lang="en-US" sz="2200" dirty="0"/>
              <a:t>The application execution environment is the Cloud, i.e., it should be deployed to the Cloud and the acceptance test should be conducted!</a:t>
            </a:r>
          </a:p>
        </p:txBody>
      </p:sp>
    </p:spTree>
    <p:extLst>
      <p:ext uri="{BB962C8B-B14F-4D97-AF65-F5344CB8AC3E}">
        <p14:creationId xmlns:p14="http://schemas.microsoft.com/office/powerpoint/2010/main" val="209843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0E52-14D8-4360-B9DF-E53EAEF6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FORDCS-V1.0 – 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A324-8652-4108-92A6-8D97E01B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FORDCS</a:t>
            </a:r>
            <a:r>
              <a:rPr lang="en-US" sz="2400" dirty="0"/>
              <a:t> </a:t>
            </a:r>
            <a:r>
              <a:rPr lang="en-US" sz="2400" b="1" dirty="0"/>
              <a:t>customer requirements are defined via decomposition from the SMARTHOME project, see [REF_SHC]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FORDCS</a:t>
            </a:r>
            <a:r>
              <a:rPr lang="en-US" sz="2400" dirty="0"/>
              <a:t> </a:t>
            </a:r>
            <a:r>
              <a:rPr lang="en-US" sz="2400" b="1" dirty="0"/>
              <a:t>customer requirements </a:t>
            </a:r>
            <a:r>
              <a:rPr lang="en-US" sz="2400" dirty="0"/>
              <a:t>comprises </a:t>
            </a:r>
          </a:p>
          <a:p>
            <a:pPr lvl="1"/>
            <a:r>
              <a:rPr lang="en-US" sz="2000" dirty="0"/>
              <a:t>the FORDCS Data Sheet (PRIMARY SOURCE), and</a:t>
            </a:r>
          </a:p>
          <a:p>
            <a:pPr lvl="1"/>
            <a:r>
              <a:rPr lang="en-US" sz="2000" dirty="0"/>
              <a:t>The illustrations, models, and explanations in this presentation document (SECONDARY SOURCE), and </a:t>
            </a:r>
          </a:p>
          <a:p>
            <a:pPr lvl="1"/>
            <a:r>
              <a:rPr lang="en-US" sz="2000" dirty="0"/>
              <a:t>The human-machine interface defined by </a:t>
            </a:r>
            <a:r>
              <a:rPr lang="en-US" sz="2000" b="1" dirty="0"/>
              <a:t>Swagger</a:t>
            </a:r>
            <a:r>
              <a:rPr lang="en-US" sz="2000" dirty="0"/>
              <a:t> RESTful web services (TRINITY SOURCE)!</a:t>
            </a:r>
          </a:p>
          <a:p>
            <a:pPr lvl="2"/>
            <a:r>
              <a:rPr lang="en-US" sz="1800" dirty="0"/>
              <a:t>Project :  </a:t>
            </a:r>
            <a:r>
              <a:rPr lang="en-US" sz="1800" dirty="0">
                <a:hlinkClick r:id="rId2"/>
              </a:rPr>
              <a:t>https://app.swaggerhub.com/apis/karacankos/fordcs/1.0-oas3</a:t>
            </a:r>
            <a:endParaRPr lang="en-US" sz="1800" dirty="0"/>
          </a:p>
          <a:p>
            <a:pPr lvl="2"/>
            <a:r>
              <a:rPr lang="en-US" sz="1800" dirty="0"/>
              <a:t>Swager document : </a:t>
            </a:r>
            <a:r>
              <a:rPr lang="en-US" sz="1800" dirty="0">
                <a:hlinkClick r:id="rId3"/>
              </a:rPr>
              <a:t>https://app.swaggerhub.com/apis-docs/karacankos/fordcs/1.0-oas3</a:t>
            </a:r>
            <a:endParaRPr lang="en-US" sz="1800" dirty="0"/>
          </a:p>
          <a:p>
            <a:pPr lvl="2"/>
            <a:r>
              <a:rPr lang="en-US" sz="1800" dirty="0"/>
              <a:t>Shared : </a:t>
            </a:r>
            <a:r>
              <a:rPr lang="en-US" sz="1800" b="0" i="0" dirty="0">
                <a:solidFill>
                  <a:srgbClr val="444444"/>
                </a:solidFill>
                <a:effectLst/>
                <a:hlinkClick r:id="rId2"/>
              </a:rPr>
              <a:t>https://app.swaggerhub.com/apis/karacankos/fordcs/1.0-oas3</a:t>
            </a:r>
            <a:r>
              <a:rPr lang="en-US" sz="1800" b="0" i="0" dirty="0">
                <a:solidFill>
                  <a:srgbClr val="444444"/>
                </a:solidFill>
                <a:effectLst/>
              </a:rPr>
              <a:t> </a:t>
            </a: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Artifacts should be created according to </a:t>
            </a:r>
            <a:br>
              <a:rPr lang="en-US" sz="2400" dirty="0"/>
            </a:br>
            <a:r>
              <a:rPr lang="en-US" sz="2400" dirty="0"/>
              <a:t>“EDUp-Full-Stack-Software-Project-Development-Method” </a:t>
            </a:r>
          </a:p>
          <a:p>
            <a:r>
              <a:rPr lang="en-US" sz="2400" dirty="0"/>
              <a:t>The requirement gaps (issues) are resolved with intellectual </a:t>
            </a:r>
            <a:r>
              <a:rPr lang="en-US" sz="2400" b="1" dirty="0">
                <a:solidFill>
                  <a:srgbClr val="C00000"/>
                </a:solidFill>
              </a:rPr>
              <a:t>assumptions</a:t>
            </a:r>
            <a:r>
              <a:rPr lang="en-US" sz="2400" dirty="0"/>
              <a:t> and should be explained in this document!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04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82620"/>
            <a:ext cx="10968003" cy="1230664"/>
          </a:xfrm>
        </p:spPr>
        <p:txBody>
          <a:bodyPr>
            <a:normAutofit fontScale="90000"/>
          </a:bodyPr>
          <a:lstStyle/>
          <a:p>
            <a:r>
              <a:rPr lang="en-GB" dirty="0"/>
              <a:t>FORDCS-V1.0 Use Case</a:t>
            </a:r>
            <a:br>
              <a:rPr lang="en-GB" dirty="0"/>
            </a:br>
            <a:r>
              <a:rPr lang="en-GB" dirty="0"/>
              <a:t>Report Factory Setting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A94CB-8F48-47A4-8086-C586CC2BCAE7}"/>
              </a:ext>
            </a:extLst>
          </p:cNvPr>
          <p:cNvSpPr txBox="1"/>
          <p:nvPr/>
        </p:nvSpPr>
        <p:spPr>
          <a:xfrm>
            <a:off x="1481173" y="3187105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742707-003F-48DE-BFEF-C5BC5208D3E1}"/>
              </a:ext>
            </a:extLst>
          </p:cNvPr>
          <p:cNvGrpSpPr/>
          <p:nvPr/>
        </p:nvGrpSpPr>
        <p:grpSpPr>
          <a:xfrm>
            <a:off x="7719259" y="2927354"/>
            <a:ext cx="3763568" cy="3084039"/>
            <a:chOff x="6799429" y="2624157"/>
            <a:chExt cx="3763568" cy="30840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B0ACCB-B997-44D0-BBE5-DD46D34D9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097" y="3040824"/>
              <a:ext cx="3762900" cy="2667372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77E7ED-4563-4C81-8E45-2B07011E9B06}"/>
                </a:ext>
              </a:extLst>
            </p:cNvPr>
            <p:cNvSpPr txBox="1"/>
            <p:nvPr/>
          </p:nvSpPr>
          <p:spPr>
            <a:xfrm>
              <a:off x="6799429" y="2624157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Dom</a:t>
              </a:r>
              <a:r>
                <a:rPr lang="tr-TR" dirty="0"/>
                <a:t>ain </a:t>
              </a:r>
              <a:r>
                <a:rPr lang="de-DE" dirty="0"/>
                <a:t>Model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7DF243F-A4D6-4414-A7CD-9336063AA625}"/>
              </a:ext>
            </a:extLst>
          </p:cNvPr>
          <p:cNvSpPr/>
          <p:nvPr/>
        </p:nvSpPr>
        <p:spPr>
          <a:xfrm>
            <a:off x="3439175" y="2948232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 Factory Setting V1.0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96D170-5FE2-4F74-B096-DFCC376EE223}"/>
              </a:ext>
            </a:extLst>
          </p:cNvPr>
          <p:cNvCxnSpPr>
            <a:cxnSpLocks/>
            <a:stCxn id="9" idx="1"/>
            <a:endCxn id="11" idx="6"/>
          </p:cNvCxnSpPr>
          <p:nvPr/>
        </p:nvCxnSpPr>
        <p:spPr>
          <a:xfrm flipH="1" flipV="1">
            <a:off x="6975749" y="3471606"/>
            <a:ext cx="744178" cy="1206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F967D77-0945-4EEC-9EC8-59B3AA00968B}"/>
              </a:ext>
            </a:extLst>
          </p:cNvPr>
          <p:cNvCxnSpPr>
            <a:cxnSpLocks/>
            <a:stCxn id="29" idx="3"/>
            <a:endCxn id="11" idx="2"/>
          </p:cNvCxnSpPr>
          <p:nvPr/>
        </p:nvCxnSpPr>
        <p:spPr>
          <a:xfrm>
            <a:off x="1597583" y="2796920"/>
            <a:ext cx="1841592" cy="674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Smart Phone outline">
            <a:extLst>
              <a:ext uri="{FF2B5EF4-FFF2-40B4-BE49-F238E27FC236}">
                <a16:creationId xmlns:a16="http://schemas.microsoft.com/office/drawing/2014/main" id="{334D074C-B308-480F-A15C-2DBE9BDA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932" y="2482094"/>
            <a:ext cx="629651" cy="629651"/>
          </a:xfrm>
          <a:prstGeom prst="rect">
            <a:avLst/>
          </a:prstGeom>
        </p:spPr>
      </p:pic>
      <p:pic>
        <p:nvPicPr>
          <p:cNvPr id="31" name="Graphic 30" descr="Internet outline">
            <a:extLst>
              <a:ext uri="{FF2B5EF4-FFF2-40B4-BE49-F238E27FC236}">
                <a16:creationId xmlns:a16="http://schemas.microsoft.com/office/drawing/2014/main" id="{8F9126AD-ED4E-426E-884D-C532C6096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5557" y="3457094"/>
            <a:ext cx="914400" cy="914400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8819366-6F30-48FE-9A06-09071B5CDADD}"/>
              </a:ext>
            </a:extLst>
          </p:cNvPr>
          <p:cNvCxnSpPr>
            <a:cxnSpLocks/>
            <a:stCxn id="31" idx="3"/>
            <a:endCxn id="11" idx="2"/>
          </p:cNvCxnSpPr>
          <p:nvPr/>
        </p:nvCxnSpPr>
        <p:spPr>
          <a:xfrm flipV="1">
            <a:off x="1739957" y="3471606"/>
            <a:ext cx="1699218" cy="442688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Car outline">
            <a:extLst>
              <a:ext uri="{FF2B5EF4-FFF2-40B4-BE49-F238E27FC236}">
                <a16:creationId xmlns:a16="http://schemas.microsoft.com/office/drawing/2014/main" id="{8CEBFF36-296A-4BF6-9137-B1D21CAE1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778" y="4504019"/>
            <a:ext cx="744179" cy="744179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4B033B9-40B5-4D71-857E-D03F5603AEEC}"/>
              </a:ext>
            </a:extLst>
          </p:cNvPr>
          <p:cNvCxnSpPr>
            <a:cxnSpLocks/>
            <a:stCxn id="48" idx="3"/>
            <a:endCxn id="11" idx="2"/>
          </p:cNvCxnSpPr>
          <p:nvPr/>
        </p:nvCxnSpPr>
        <p:spPr>
          <a:xfrm flipV="1">
            <a:off x="1739957" y="3471606"/>
            <a:ext cx="1699218" cy="1404503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Car Mechanic outline">
            <a:extLst>
              <a:ext uri="{FF2B5EF4-FFF2-40B4-BE49-F238E27FC236}">
                <a16:creationId xmlns:a16="http://schemas.microsoft.com/office/drawing/2014/main" id="{103E191C-724B-4954-89CE-3F0DB8569F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932" y="5308450"/>
            <a:ext cx="772025" cy="772025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CCC98DE-3E9E-4A8E-AEC0-2AE336DC7F58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1739957" y="3471606"/>
            <a:ext cx="1699218" cy="2222857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9D969E-ADB0-4075-A85E-DE7E42A61333}"/>
              </a:ext>
            </a:extLst>
          </p:cNvPr>
          <p:cNvSpPr txBox="1"/>
          <p:nvPr/>
        </p:nvSpPr>
        <p:spPr>
          <a:xfrm rot="16200000">
            <a:off x="118596" y="3675537"/>
            <a:ext cx="7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F95F91-10EB-4612-9295-E1A730CCFC2A}"/>
              </a:ext>
            </a:extLst>
          </p:cNvPr>
          <p:cNvSpPr txBox="1"/>
          <p:nvPr/>
        </p:nvSpPr>
        <p:spPr>
          <a:xfrm rot="16200000">
            <a:off x="-23881" y="5426286"/>
            <a:ext cx="100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78083FF-6F10-4E5F-A3D6-DA5810D5D0E2}"/>
              </a:ext>
            </a:extLst>
          </p:cNvPr>
          <p:cNvSpPr/>
          <p:nvPr/>
        </p:nvSpPr>
        <p:spPr>
          <a:xfrm>
            <a:off x="595084" y="2482094"/>
            <a:ext cx="193229" cy="267398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39"/>
            <a:ext cx="9720072" cy="1887399"/>
          </a:xfrm>
        </p:spPr>
        <p:txBody>
          <a:bodyPr>
            <a:normAutofit fontScale="90000"/>
          </a:bodyPr>
          <a:lstStyle/>
          <a:p>
            <a:r>
              <a:rPr lang="en-GB" dirty="0"/>
              <a:t>FORDCS-V1.0 Use </a:t>
            </a:r>
            <a:r>
              <a:rPr lang="en-GB" dirty="0" err="1"/>
              <a:t>CaseS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Run-time Status Report,</a:t>
            </a:r>
            <a:br>
              <a:rPr lang="en-GB" dirty="0"/>
            </a:br>
            <a:r>
              <a:rPr lang="en-US" dirty="0"/>
              <a:t>Monitor and Control Run-time Status 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390280" y="2209294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689355" y="225756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V1.0 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69ED2223-F189-48FF-B906-D79EC960DDE5}"/>
              </a:ext>
            </a:extLst>
          </p:cNvPr>
          <p:cNvSpPr/>
          <p:nvPr/>
        </p:nvSpPr>
        <p:spPr>
          <a:xfrm>
            <a:off x="6101523" y="4768640"/>
            <a:ext cx="5817670" cy="1477328"/>
          </a:xfrm>
          <a:prstGeom prst="wedgeRoundRectCallout">
            <a:avLst>
              <a:gd name="adj1" fmla="val -14173"/>
              <a:gd name="adj2" fmla="val -109957"/>
              <a:gd name="adj3" fmla="val 1666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D34817"/>
                </a:solidFill>
              </a:rPr>
              <a:t>V1.0 </a:t>
            </a:r>
          </a:p>
          <a:p>
            <a:r>
              <a:rPr lang="en-US" dirty="0">
                <a:solidFill>
                  <a:srgbClr val="D34817"/>
                </a:solidFill>
              </a:rPr>
              <a:t>W/O LED COLOR STATUS</a:t>
            </a:r>
          </a:p>
          <a:p>
            <a:r>
              <a:rPr lang="en-US" dirty="0">
                <a:solidFill>
                  <a:srgbClr val="D34817"/>
                </a:solidFill>
              </a:rPr>
              <a:t>V1.0 does not consider the LED’s color-based charging status information.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900297" y="2173827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pic>
        <p:nvPicPr>
          <p:cNvPr id="45" name="Graphic 44" descr="Smart Phone outline">
            <a:extLst>
              <a:ext uri="{FF2B5EF4-FFF2-40B4-BE49-F238E27FC236}">
                <a16:creationId xmlns:a16="http://schemas.microsoft.com/office/drawing/2014/main" id="{6BB615A6-17DD-448D-A5BA-22593180E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46" name="Graphic 45" descr="Internet outline">
            <a:extLst>
              <a:ext uri="{FF2B5EF4-FFF2-40B4-BE49-F238E27FC236}">
                <a16:creationId xmlns:a16="http://schemas.microsoft.com/office/drawing/2014/main" id="{B9C95580-867F-416A-B2A5-FAFAAB6FD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840" y="3410794"/>
            <a:ext cx="914400" cy="914400"/>
          </a:xfrm>
          <a:prstGeom prst="rect">
            <a:avLst/>
          </a:prstGeom>
        </p:spPr>
      </p:pic>
      <p:pic>
        <p:nvPicPr>
          <p:cNvPr id="47" name="Graphic 46" descr="Car outline">
            <a:extLst>
              <a:ext uri="{FF2B5EF4-FFF2-40B4-BE49-F238E27FC236}">
                <a16:creationId xmlns:a16="http://schemas.microsoft.com/office/drawing/2014/main" id="{17558B39-4809-4676-8361-931420EB7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48" name="Graphic 47" descr="Car Mechanic outline">
            <a:extLst>
              <a:ext uri="{FF2B5EF4-FFF2-40B4-BE49-F238E27FC236}">
                <a16:creationId xmlns:a16="http://schemas.microsoft.com/office/drawing/2014/main" id="{C9F79E7D-A957-476B-A8F2-2628E3BEAC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stCxn id="45" idx="3"/>
            <a:endCxn id="19" idx="2"/>
          </p:cNvCxnSpPr>
          <p:nvPr/>
        </p:nvCxnSpPr>
        <p:spPr>
          <a:xfrm>
            <a:off x="1362994" y="2621312"/>
            <a:ext cx="1326361" cy="159626"/>
          </a:xfrm>
          <a:prstGeom prst="bentConnector3">
            <a:avLst>
              <a:gd name="adj1" fmla="val 5483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47" idx="3"/>
            <a:endCxn id="19" idx="2"/>
          </p:cNvCxnSpPr>
          <p:nvPr/>
        </p:nvCxnSpPr>
        <p:spPr>
          <a:xfrm flipV="1">
            <a:off x="1505368" y="2780938"/>
            <a:ext cx="1183987" cy="191956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46" idx="3"/>
            <a:endCxn id="19" idx="2"/>
          </p:cNvCxnSpPr>
          <p:nvPr/>
        </p:nvCxnSpPr>
        <p:spPr>
          <a:xfrm flipV="1">
            <a:off x="1707240" y="2780938"/>
            <a:ext cx="982115" cy="108705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48" idx="3"/>
            <a:endCxn id="19" idx="2"/>
          </p:cNvCxnSpPr>
          <p:nvPr/>
        </p:nvCxnSpPr>
        <p:spPr>
          <a:xfrm flipV="1">
            <a:off x="1505368" y="2780938"/>
            <a:ext cx="1183987" cy="2737917"/>
          </a:xfrm>
          <a:prstGeom prst="bentConnector3">
            <a:avLst>
              <a:gd name="adj1" fmla="val 7032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689355" y="364060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V1.0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48" idx="3"/>
            <a:endCxn id="75" idx="4"/>
          </p:cNvCxnSpPr>
          <p:nvPr/>
        </p:nvCxnSpPr>
        <p:spPr>
          <a:xfrm flipV="1">
            <a:off x="1505368" y="4687351"/>
            <a:ext cx="2952274" cy="8315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864862" y="3268479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911989" y="2947039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B44099-46FC-49FC-8760-CF375B4CCCAD}"/>
              </a:ext>
            </a:extLst>
          </p:cNvPr>
          <p:cNvSpPr txBox="1"/>
          <p:nvPr/>
        </p:nvSpPr>
        <p:spPr>
          <a:xfrm rot="16200000">
            <a:off x="5770" y="348671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1B17A3-79F4-4A89-B82F-71C50D38F768}"/>
              </a:ext>
            </a:extLst>
          </p:cNvPr>
          <p:cNvSpPr txBox="1"/>
          <p:nvPr/>
        </p:nvSpPr>
        <p:spPr>
          <a:xfrm rot="16200000">
            <a:off x="-92011" y="5334840"/>
            <a:ext cx="832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F68B78B-0EAD-4685-96BF-BF75C70B838F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3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FORDCS-V1.0 EXPECTED SYSTEM Behavior (W/o LED STATUS)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9234868" y="2486086"/>
            <a:ext cx="2839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p</a:t>
            </a:r>
            <a:r>
              <a:rPr lang="tr-TR" sz="1400" dirty="0"/>
              <a:t>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r</a:t>
            </a:r>
            <a:r>
              <a:rPr lang="tr-TR" sz="1400" dirty="0"/>
              <a:t>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</a:t>
            </a:r>
            <a:r>
              <a:rPr lang="tr-TR" sz="1400" dirty="0"/>
              <a:t>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s</a:t>
            </a:r>
            <a:r>
              <a:rPr lang="tr-TR" sz="1400" dirty="0"/>
              <a:t>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s</a:t>
            </a:r>
            <a:r>
              <a:rPr lang="tr-TR" sz="1400" dirty="0"/>
              <a:t>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</a:t>
            </a:r>
            <a:r>
              <a:rPr lang="tr-TR" sz="1400" dirty="0"/>
              <a:t>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f</a:t>
            </a:r>
            <a:r>
              <a:rPr lang="tr-TR" sz="1400" dirty="0"/>
              <a:t>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p</a:t>
            </a:r>
            <a:r>
              <a:rPr lang="tr-TR" sz="1400" dirty="0"/>
              <a:t>ower_off</a:t>
            </a:r>
            <a:endParaRPr lang="de-AT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9219366" y="4741126"/>
            <a:ext cx="29726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</a:t>
            </a:r>
            <a:r>
              <a:rPr lang="tr-TR" sz="1400" b="1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TROUBLE</a:t>
            </a:r>
            <a:endParaRPr lang="de-AT" sz="1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2003257"/>
            <a:ext cx="9025639" cy="4702343"/>
            <a:chOff x="121181" y="2003257"/>
            <a:chExt cx="9025639" cy="470234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2364337"/>
              <a:ext cx="9025639" cy="4341263"/>
              <a:chOff x="450965" y="2269165"/>
              <a:chExt cx="9025639" cy="4341263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246778" y="3514299"/>
                <a:ext cx="137335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400" dirty="0"/>
                  <a:t>UX_POWER_PRESENT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cxnSpLocks/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568847" cy="75252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3251787" y="2453245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6028623" y="3514299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READY_TO_CHARGE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4571445" y="3115215"/>
                <a:ext cx="1528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ready_to_charge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14794AAC-BCB9-43BC-84AA-95C1058C8F31}"/>
                  </a:ext>
                </a:extLst>
              </p:cNvPr>
              <p:cNvCxnSpPr>
                <a:cxnSpLocks/>
                <a:stCxn id="7" idx="3"/>
                <a:endCxn id="22" idx="1"/>
              </p:cNvCxnSpPr>
              <p:nvPr/>
            </p:nvCxnSpPr>
            <p:spPr>
              <a:xfrm>
                <a:off x="4620128" y="3857199"/>
                <a:ext cx="1408495" cy="127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768343" y="4381028"/>
                <a:ext cx="1523244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VEHICLE_CONNECTED</a:t>
                </a:r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925327" y="3880911"/>
                <a:ext cx="523829" cy="116220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119941" y="5752628"/>
                <a:ext cx="1817363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VEHICLE_CHARGING</a:t>
                </a:r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219285" y="4784848"/>
                <a:ext cx="1028700" cy="159266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819331" y="5752628"/>
                <a:ext cx="1367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384133" y="4368418"/>
                <a:ext cx="1028700" cy="1739720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5" y="2269165"/>
                <a:ext cx="8937589" cy="434126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219933" y="5395143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TROUBLE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553240" y="5066828"/>
                <a:ext cx="1666693" cy="671215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1351668" y="4896009"/>
                <a:ext cx="795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</a:t>
                </a:r>
              </a:p>
              <a:p>
                <a:r>
                  <a:rPr lang="tr-TR" sz="1200" dirty="0"/>
                  <a:t>t: failure</a:t>
                </a:r>
                <a:endParaRPr lang="de-AT" sz="1200" dirty="0"/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594896" y="3445958"/>
                <a:ext cx="523829" cy="134631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387306" y="3318399"/>
                <a:ext cx="1890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374964" y="3857199"/>
                <a:ext cx="2653659" cy="188084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805522" y="2003257"/>
              <a:ext cx="3172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V1.0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3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</p:spTree>
    <p:extLst>
      <p:ext uri="{BB962C8B-B14F-4D97-AF65-F5344CB8AC3E}">
        <p14:creationId xmlns:p14="http://schemas.microsoft.com/office/powerpoint/2010/main" val="394835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00EB-BD82-4A6B-9980-676182FA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FORDCS V2.0</a:t>
            </a:r>
            <a:br>
              <a:rPr lang="en-US" dirty="0"/>
            </a:br>
            <a:r>
              <a:rPr lang="en-US" dirty="0"/>
              <a:t>Future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4833E-7111-4F59-91D8-8479A2EC177B}"/>
              </a:ext>
            </a:extLst>
          </p:cNvPr>
          <p:cNvSpPr txBox="1"/>
          <p:nvPr/>
        </p:nvSpPr>
        <p:spPr>
          <a:xfrm rot="19955333">
            <a:off x="1987825" y="1063417"/>
            <a:ext cx="25840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OUT-OF-SCOPE</a:t>
            </a:r>
          </a:p>
        </p:txBody>
      </p:sp>
    </p:spTree>
    <p:extLst>
      <p:ext uri="{BB962C8B-B14F-4D97-AF65-F5344CB8AC3E}">
        <p14:creationId xmlns:p14="http://schemas.microsoft.com/office/powerpoint/2010/main" val="2284810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1101</Words>
  <Application>Microsoft Office PowerPoint</Application>
  <PresentationFormat>Widescreen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ford CHARGING Station Customer requirements</vt:lpstr>
      <vt:lpstr>Project Context</vt:lpstr>
      <vt:lpstr>PROJECT FORDCS-V1.0  customer requirements document</vt:lpstr>
      <vt:lpstr>FORDCS V1.0 – Customer Story</vt:lpstr>
      <vt:lpstr>FORDCS-V1.0 – Customer Requirements</vt:lpstr>
      <vt:lpstr>FORDCS-V1.0 Use Case Report Factory Setting</vt:lpstr>
      <vt:lpstr>FORDCS-V1.0 Use CaseS: Run-time Status Report, Monitor and Control Run-time Status </vt:lpstr>
      <vt:lpstr>FORDCS-V1.0 EXPECTED SYSTEM Behavior (W/o LED STATUS)</vt:lpstr>
      <vt:lpstr>PROJECT FORDCS V2.0 Future Project</vt:lpstr>
      <vt:lpstr>FORD Charging station  V2.0 SYSTEM Behavior  SYSTEM Black-BOX</vt:lpstr>
      <vt:lpstr>SYSTEM Behavior V2.0 (W/ RED &amp; GREEN STATUS) SYSTEM WHITE-BOX</vt:lpstr>
      <vt:lpstr>BACKYARD</vt:lpstr>
      <vt:lpstr>FORCS KONTEXT – SMART HOME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Ford Charger</dc:title>
  <dc:creator>Oemer Karacan</dc:creator>
  <cp:lastModifiedBy>Ömer Karacan</cp:lastModifiedBy>
  <cp:revision>91</cp:revision>
  <dcterms:created xsi:type="dcterms:W3CDTF">2020-12-30T10:49:12Z</dcterms:created>
  <dcterms:modified xsi:type="dcterms:W3CDTF">2022-04-29T20:45:32Z</dcterms:modified>
</cp:coreProperties>
</file>