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91" r:id="rId3"/>
    <p:sldId id="292" r:id="rId4"/>
    <p:sldId id="281" r:id="rId5"/>
    <p:sldId id="284" r:id="rId6"/>
    <p:sldId id="285" r:id="rId7"/>
    <p:sldId id="286" r:id="rId8"/>
    <p:sldId id="293" r:id="rId9"/>
    <p:sldId id="279" r:id="rId10"/>
    <p:sldId id="283" r:id="rId11"/>
    <p:sldId id="288" r:id="rId12"/>
    <p:sldId id="289" r:id="rId13"/>
    <p:sldId id="277" r:id="rId14"/>
    <p:sldId id="276" r:id="rId15"/>
    <p:sldId id="282" r:id="rId16"/>
    <p:sldId id="27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95" autoAdjust="0"/>
  </p:normalViewPr>
  <p:slideViewPr>
    <p:cSldViewPr snapToGrid="0">
      <p:cViewPr varScale="1">
        <p:scale>
          <a:sx n="60" d="100"/>
          <a:sy n="60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65B1D-0B4F-42DA-B687-0A1FF4D5559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31F96-AF5B-45BD-A909-E56D0599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FORDCS V1.0 </a:t>
            </a:r>
            <a:br>
              <a:rPr lang="en-US" dirty="0"/>
            </a:br>
            <a:r>
              <a:rPr lang="en-US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CB6B8ED-9D2F-43BA-951E-38A3B5294627}"/>
              </a:ext>
            </a:extLst>
          </p:cNvPr>
          <p:cNvSpPr txBox="1"/>
          <p:nvPr/>
        </p:nvSpPr>
        <p:spPr>
          <a:xfrm>
            <a:off x="490331" y="6520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 v2022.04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211FD3-9EFE-434D-A744-8C77B7523E1E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9D1C97-B3B8-4BC3-AFE6-A5783E0D52BD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0721277-9C64-4767-88F2-97BA1AE98681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0" name="Graphic 49" descr="Fuel outline">
                <a:extLst>
                  <a:ext uri="{FF2B5EF4-FFF2-40B4-BE49-F238E27FC236}">
                    <a16:creationId xmlns:a16="http://schemas.microsoft.com/office/drawing/2014/main" id="{667CBEC4-B6DC-4B20-906B-D719ADE20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DCE7AC-78B9-4139-B535-2EB218C3CEED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2E3CD1-6552-4A8F-874A-C616F159D05F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32" name="Graphic 31" descr="Closed book outline">
              <a:extLst>
                <a:ext uri="{FF2B5EF4-FFF2-40B4-BE49-F238E27FC236}">
                  <a16:creationId xmlns:a16="http://schemas.microsoft.com/office/drawing/2014/main" id="{1C1F09A3-9EBC-440D-8624-F3E0699D7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BA7871-54C5-439A-B46D-7D97DF3DBD30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D9FBBC39-6226-4E88-9B68-DAF313EFA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SAFe</a:t>
            </a:r>
            <a:r>
              <a:rPr lang="en-US" dirty="0"/>
              <a:t>] … https://www.scaledagileframework.com/agile-product-delivery/ </a:t>
            </a:r>
          </a:p>
        </p:txBody>
      </p:sp>
    </p:spTree>
    <p:extLst>
      <p:ext uri="{BB962C8B-B14F-4D97-AF65-F5344CB8AC3E}">
        <p14:creationId xmlns:p14="http://schemas.microsoft.com/office/powerpoint/2010/main" val="280849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35AA-6F9E-4F98-B9D7-A222656C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&lt;Annex - &gt; &lt;topic name&gt;&gt;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ACC4-2953-4E44-B7FE-A9CF44DC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Glossary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7C1F-466D-44EC-A307-0CF21419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9307-A01F-4DBE-8122-F09C857241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IDEA: funnel template is a check-list!</a:t>
            </a:r>
          </a:p>
          <a:p>
            <a:endParaRPr lang="en-US" dirty="0"/>
          </a:p>
          <a:p>
            <a:r>
              <a:rPr lang="en-US" dirty="0"/>
              <a:t>roles are important</a:t>
            </a:r>
          </a:p>
          <a:p>
            <a:endParaRPr lang="en-US" dirty="0"/>
          </a:p>
          <a:p>
            <a:r>
              <a:rPr lang="en-US" dirty="0"/>
              <a:t>customer </a:t>
            </a:r>
            <a:r>
              <a:rPr lang="en-US" dirty="0" err="1"/>
              <a:t>deivers</a:t>
            </a:r>
            <a:r>
              <a:rPr lang="en-US" dirty="0"/>
              <a:t> only the use cases --&gt; customer req doc</a:t>
            </a:r>
          </a:p>
          <a:p>
            <a:r>
              <a:rPr lang="en-US" dirty="0"/>
              <a:t>assumption: customer has not technically profonde knowledge over the FORDCS</a:t>
            </a:r>
          </a:p>
          <a:p>
            <a:r>
              <a:rPr lang="en-US" dirty="0"/>
              <a:t>WHO is customer? </a:t>
            </a:r>
            <a:r>
              <a:rPr lang="en-US" dirty="0" err="1"/>
              <a:t>SmartCity</a:t>
            </a:r>
            <a:r>
              <a:rPr lang="en-US" dirty="0"/>
              <a:t> Gov!!??!!</a:t>
            </a:r>
          </a:p>
          <a:p>
            <a:endParaRPr lang="en-US" dirty="0"/>
          </a:p>
          <a:p>
            <a:r>
              <a:rPr lang="en-US" dirty="0"/>
              <a:t>EDUp is the supplier, has knowledge about the FORDCS</a:t>
            </a:r>
          </a:p>
          <a:p>
            <a:r>
              <a:rPr lang="en-US" dirty="0"/>
              <a:t>EDUp sys-req contains req-analysis based on use-use-cases --&gt; state machine models and swagger design --&gt; (analysis phase)</a:t>
            </a:r>
          </a:p>
          <a:p>
            <a:endParaRPr lang="en-US" dirty="0"/>
          </a:p>
          <a:p>
            <a:r>
              <a:rPr lang="en-US" dirty="0"/>
              <a:t>swagger design  is input for validation test spec</a:t>
            </a:r>
          </a:p>
          <a:p>
            <a:endParaRPr lang="en-US" dirty="0"/>
          </a:p>
          <a:p>
            <a:r>
              <a:rPr lang="en-US" dirty="0"/>
              <a:t>Project STORY : Analysis design dev -- </a:t>
            </a:r>
            <a:r>
              <a:rPr lang="en-US" dirty="0" err="1"/>
              <a:t>devops</a:t>
            </a:r>
            <a:r>
              <a:rPr lang="en-US" dirty="0"/>
              <a:t> -- test : Dev Life-Cycle Story &amp; PM story (work-funnels)</a:t>
            </a:r>
          </a:p>
        </p:txBody>
      </p:sp>
    </p:spTree>
    <p:extLst>
      <p:ext uri="{BB962C8B-B14F-4D97-AF65-F5344CB8AC3E}">
        <p14:creationId xmlns:p14="http://schemas.microsoft.com/office/powerpoint/2010/main" val="416368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2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5078-7757-4767-AEF6-36993736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2736"/>
          </a:xfrm>
        </p:spPr>
        <p:txBody>
          <a:bodyPr>
            <a:normAutofit fontScale="90000"/>
          </a:bodyPr>
          <a:lstStyle/>
          <a:p>
            <a:r>
              <a:rPr lang="en-US" dirty="0"/>
              <a:t>EDUp Project Story Stream</a:t>
            </a:r>
            <a:br>
              <a:rPr lang="en-US" dirty="0"/>
            </a:br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B4B9-8BC6-47F1-9253-84378701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2737"/>
            <a:ext cx="11353801" cy="58152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&lt; project-name&gt;</a:t>
            </a:r>
          </a:p>
          <a:p>
            <a:r>
              <a:rPr lang="en-US" dirty="0"/>
              <a:t>Customer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system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scope of the customer needs/requirements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Describe the needs from the viewpoint of customer (use case, swagger-UI, UX, big-picture)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customer's knowhow profile</a:t>
            </a:r>
          </a:p>
          <a:p>
            <a:r>
              <a:rPr lang="en-US" dirty="0"/>
              <a:t>Supplier (Project) Scope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system requirements from the viewpoint of supplier (describe with the means of Supplier's technology, tools, ..., HW/SW big-picture)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supplier's knowhow profile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a project roadmap (project timeline)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artifacts according to EDUp-Full-Stack-Software-Project-Development-Method.pptx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See slide “Full-Stack Software Project Development Method” (#4)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sys/</a:t>
            </a:r>
            <a:r>
              <a:rPr lang="en-US" dirty="0" err="1"/>
              <a:t>sw</a:t>
            </a:r>
            <a:r>
              <a:rPr lang="en-US" dirty="0"/>
              <a:t>-architecture covering the sys-req component-wise (SOA, component-based arch, domain model)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Define alternative solutions and references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Define the components based on Spring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DevOps (the dev-env and dev-ops)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V&amp;V-spec and -env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Deployment (deliverables, release content and media)</a:t>
            </a:r>
          </a:p>
        </p:txBody>
      </p:sp>
    </p:spTree>
    <p:extLst>
      <p:ext uri="{BB962C8B-B14F-4D97-AF65-F5344CB8AC3E}">
        <p14:creationId xmlns:p14="http://schemas.microsoft.com/office/powerpoint/2010/main" val="38369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916E-D78A-431D-A28E-B2E3B031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"/>
            <a:ext cx="11919284" cy="1569260"/>
          </a:xfrm>
        </p:spPr>
        <p:txBody>
          <a:bodyPr>
            <a:noAutofit/>
          </a:bodyPr>
          <a:lstStyle/>
          <a:p>
            <a:r>
              <a:rPr lang="en-US" sz="3600" dirty="0"/>
              <a:t>EDUp Project Story Stream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55F4C82-86B0-4A9F-B2D2-DB26149D6001}"/>
              </a:ext>
            </a:extLst>
          </p:cNvPr>
          <p:cNvGrpSpPr/>
          <p:nvPr/>
        </p:nvGrpSpPr>
        <p:grpSpPr>
          <a:xfrm>
            <a:off x="1299471" y="1569262"/>
            <a:ext cx="341760" cy="298616"/>
            <a:chOff x="1299471" y="1569262"/>
            <a:chExt cx="341760" cy="298616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9539BD-EFFA-49DD-9DF8-31F486A2980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BB232B-4FA0-4AD0-B301-F81775B3CA8E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446761-3D4C-448C-A531-6DD3A9671BE4}"/>
              </a:ext>
            </a:extLst>
          </p:cNvPr>
          <p:cNvGrpSpPr/>
          <p:nvPr/>
        </p:nvGrpSpPr>
        <p:grpSpPr>
          <a:xfrm>
            <a:off x="6820877" y="1250462"/>
            <a:ext cx="2156224" cy="1062892"/>
            <a:chOff x="6820877" y="1250462"/>
            <a:chExt cx="2156224" cy="1062892"/>
          </a:xfrm>
        </p:grpSpPr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6224450A-5D78-4F26-9F4C-C8F75B768E29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FC40383-ED64-4A89-AE0B-C3069F5BD2D6}"/>
                </a:ext>
              </a:extLst>
            </p:cNvPr>
            <p:cNvSpPr txBox="1"/>
            <p:nvPr/>
          </p:nvSpPr>
          <p:spPr>
            <a:xfrm>
              <a:off x="7269902" y="1597242"/>
              <a:ext cx="170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Customer Scope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063BBE-8091-4A4D-A8F7-E65A806258CC}"/>
              </a:ext>
            </a:extLst>
          </p:cNvPr>
          <p:cNvGrpSpPr/>
          <p:nvPr/>
        </p:nvGrpSpPr>
        <p:grpSpPr>
          <a:xfrm>
            <a:off x="2379621" y="1565354"/>
            <a:ext cx="341760" cy="298616"/>
            <a:chOff x="1299471" y="1569262"/>
            <a:chExt cx="341760" cy="298616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EADFA34-C2EC-4E02-BDDE-4A1E50FEEF7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42F444E-FA42-47FD-B271-B03EA2A1C618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1868C11-49BD-4EF9-BA1B-96F9938BFD16}"/>
              </a:ext>
            </a:extLst>
          </p:cNvPr>
          <p:cNvGrpSpPr/>
          <p:nvPr/>
        </p:nvGrpSpPr>
        <p:grpSpPr>
          <a:xfrm>
            <a:off x="3459771" y="1565354"/>
            <a:ext cx="341760" cy="298616"/>
            <a:chOff x="1299471" y="1569262"/>
            <a:chExt cx="341760" cy="29861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E9EFC23-D9AC-4F01-B282-133C502C3E3F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7CE041E-3850-4753-8DB2-AF670FB742A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6E8E335-6127-4D6E-A53B-41AB62737634}"/>
              </a:ext>
            </a:extLst>
          </p:cNvPr>
          <p:cNvGrpSpPr/>
          <p:nvPr/>
        </p:nvGrpSpPr>
        <p:grpSpPr>
          <a:xfrm>
            <a:off x="4539921" y="1569262"/>
            <a:ext cx="341760" cy="298616"/>
            <a:chOff x="1299471" y="1569262"/>
            <a:chExt cx="341760" cy="29861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64C49A-CF61-40B9-9CCE-A29A216C2240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D83A8D2-E239-40AF-B30F-95868A698D80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29DC162-C916-4E88-9EE8-C2CB78D7F420}"/>
              </a:ext>
            </a:extLst>
          </p:cNvPr>
          <p:cNvGrpSpPr/>
          <p:nvPr/>
        </p:nvGrpSpPr>
        <p:grpSpPr>
          <a:xfrm>
            <a:off x="1312985" y="2917416"/>
            <a:ext cx="341760" cy="298616"/>
            <a:chOff x="1299471" y="1569262"/>
            <a:chExt cx="341760" cy="29861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D998A99-A360-4248-9B89-3A7FDA1541F6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161E00-A0B5-44A5-85ED-F077A269E2EC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A3F8DB-2C86-4163-B456-47C15F8A1D7C}"/>
              </a:ext>
            </a:extLst>
          </p:cNvPr>
          <p:cNvGrpSpPr/>
          <p:nvPr/>
        </p:nvGrpSpPr>
        <p:grpSpPr>
          <a:xfrm>
            <a:off x="2393135" y="2913508"/>
            <a:ext cx="341760" cy="298616"/>
            <a:chOff x="1299471" y="1569262"/>
            <a:chExt cx="341760" cy="29861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E6A620A-013D-4551-BD57-0DD9506FBB1C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D61AE8C-27E4-4238-92B3-4B304D18A86F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0225FE-3DE8-46FF-9E06-0AD450BD594C}"/>
              </a:ext>
            </a:extLst>
          </p:cNvPr>
          <p:cNvGrpSpPr/>
          <p:nvPr/>
        </p:nvGrpSpPr>
        <p:grpSpPr>
          <a:xfrm>
            <a:off x="3473285" y="2913508"/>
            <a:ext cx="341760" cy="298616"/>
            <a:chOff x="1299471" y="1569262"/>
            <a:chExt cx="341760" cy="29861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128D810-9575-40A4-8C98-CAD42CBBE28B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16B9DFB-33B8-4685-A2A1-1C397DFE8B6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726A3E8-9B48-4026-BAB2-516C54C44DDB}"/>
              </a:ext>
            </a:extLst>
          </p:cNvPr>
          <p:cNvGrpSpPr/>
          <p:nvPr/>
        </p:nvGrpSpPr>
        <p:grpSpPr>
          <a:xfrm>
            <a:off x="4553435" y="2917416"/>
            <a:ext cx="341760" cy="298616"/>
            <a:chOff x="1299471" y="1569262"/>
            <a:chExt cx="341760" cy="29861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A980493-578F-4B8D-A84E-8548671D15FD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F6E1F8F-4C6A-4B8F-A64B-43B919A0BDF1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ABE4F5E-8DAF-464F-9DA5-48447E64D5A8}"/>
              </a:ext>
            </a:extLst>
          </p:cNvPr>
          <p:cNvGrpSpPr/>
          <p:nvPr/>
        </p:nvGrpSpPr>
        <p:grpSpPr>
          <a:xfrm>
            <a:off x="6820877" y="2531369"/>
            <a:ext cx="2019968" cy="1062892"/>
            <a:chOff x="6820877" y="1250462"/>
            <a:chExt cx="2019968" cy="1062892"/>
          </a:xfrm>
        </p:grpSpPr>
        <p:sp>
          <p:nvSpPr>
            <p:cNvPr id="156" name="Right Brace 155">
              <a:extLst>
                <a:ext uri="{FF2B5EF4-FFF2-40B4-BE49-F238E27FC236}">
                  <a16:creationId xmlns:a16="http://schemas.microsoft.com/office/drawing/2014/main" id="{7E963855-3834-4343-B4CB-5695A219B4DA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68A1790-A193-4131-9FF1-FB02705E22F8}"/>
                </a:ext>
              </a:extLst>
            </p:cNvPr>
            <p:cNvSpPr txBox="1"/>
            <p:nvPr/>
          </p:nvSpPr>
          <p:spPr>
            <a:xfrm>
              <a:off x="7269902" y="1597242"/>
              <a:ext cx="157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Supplier Scope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0C9F03D-22D9-4B14-8C8E-AA89D3E6F839}"/>
              </a:ext>
            </a:extLst>
          </p:cNvPr>
          <p:cNvGrpSpPr/>
          <p:nvPr/>
        </p:nvGrpSpPr>
        <p:grpSpPr>
          <a:xfrm>
            <a:off x="10122877" y="5509031"/>
            <a:ext cx="1680131" cy="1062892"/>
            <a:chOff x="6820877" y="1250462"/>
            <a:chExt cx="1680131" cy="1062892"/>
          </a:xfrm>
        </p:grpSpPr>
        <p:sp>
          <p:nvSpPr>
            <p:cNvPr id="159" name="Right Brace 158">
              <a:extLst>
                <a:ext uri="{FF2B5EF4-FFF2-40B4-BE49-F238E27FC236}">
                  <a16:creationId xmlns:a16="http://schemas.microsoft.com/office/drawing/2014/main" id="{53A8E471-A896-4136-AE52-8302B0D64D68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F464C23-2B69-4B76-A70F-6518EDEF68A2}"/>
                </a:ext>
              </a:extLst>
            </p:cNvPr>
            <p:cNvSpPr txBox="1"/>
            <p:nvPr/>
          </p:nvSpPr>
          <p:spPr>
            <a:xfrm>
              <a:off x="7269902" y="1597242"/>
              <a:ext cx="1231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User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6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2F6874-F28E-4214-80E1-C7E03395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12" y="1690687"/>
            <a:ext cx="9861837" cy="4956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A1264-A920-40D8-AF3D-C36ACC6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SwPD Method Epics </a:t>
            </a:r>
            <a:r>
              <a:rPr lang="en-US"/>
              <a:t>- Setting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B84F4-1C87-429F-96D6-CCA852B6D7DF}"/>
              </a:ext>
            </a:extLst>
          </p:cNvPr>
          <p:cNvSpPr txBox="1"/>
          <p:nvPr/>
        </p:nvSpPr>
        <p:spPr>
          <a:xfrm>
            <a:off x="4703646" y="1536799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EDUp-Full-Stack-Software-Project-Development-Method.pptx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EEBF74-1C72-4C6D-94BD-301B0BAC79F9}"/>
              </a:ext>
            </a:extLst>
          </p:cNvPr>
          <p:cNvSpPr/>
          <p:nvPr/>
        </p:nvSpPr>
        <p:spPr>
          <a:xfrm>
            <a:off x="4703646" y="2903957"/>
            <a:ext cx="6814586" cy="3865811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9D20-9263-4A57-88E6-6C2BB15E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9818" cy="1325563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DA32D-999A-41C8-B07A-F99579F4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63" y="2488154"/>
            <a:ext cx="10879155" cy="11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Work /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D693-6679-4A3D-8780-7CA2A459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and test the FORDCS V1.0 Software based on customer requirements and Swagger API design!</a:t>
            </a:r>
          </a:p>
          <a:p>
            <a:r>
              <a:rPr lang="en-US" dirty="0"/>
              <a:t>The Software implementation and testing should be done on premise</a:t>
            </a:r>
          </a:p>
          <a:p>
            <a:r>
              <a:rPr lang="en-US" dirty="0"/>
              <a:t>The Software acceptance test should be conducted on Azure Cloud!</a:t>
            </a:r>
          </a:p>
        </p:txBody>
      </p:sp>
    </p:spTree>
    <p:extLst>
      <p:ext uri="{BB962C8B-B14F-4D97-AF65-F5344CB8AC3E}">
        <p14:creationId xmlns:p14="http://schemas.microsoft.com/office/powerpoint/2010/main" val="425220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4AFE2-F6D6-44B2-AF82-4CCBDD50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requirements are defined in a set of slides!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EDUp-FORDCS-V1.0 Customer-Requirements-v2022.04.pptx</a:t>
            </a:r>
            <a:endParaRPr lang="en-US" dirty="0"/>
          </a:p>
          <a:p>
            <a:r>
              <a:rPr lang="en-US" dirty="0"/>
              <a:t>The FORDCS V1.0 API is designed by a Swagger API!</a:t>
            </a:r>
          </a:p>
          <a:p>
            <a:r>
              <a:rPr lang="en-US" dirty="0"/>
              <a:t>The app should offer a Swagger document API! </a:t>
            </a:r>
          </a:p>
          <a:p>
            <a:r>
              <a:rPr lang="en-US" dirty="0"/>
              <a:t>The app should be deployed to Azure Cloud!</a:t>
            </a:r>
          </a:p>
          <a:p>
            <a:r>
              <a:rPr lang="en-US" dirty="0"/>
              <a:t>The acceptance test should be conducted while app is running on Azure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Technical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D6B3FC-EF0D-4441-B962-01F2DB38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Release Plan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2320F-57A6-4A07-901D-287CB08C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plan has three main work-streams:</a:t>
            </a:r>
          </a:p>
          <a:p>
            <a:pPr lvl="1"/>
            <a:r>
              <a:rPr lang="en-US" dirty="0"/>
              <a:t>System/Software Development Lifecycle based on the 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B27572-F71F-4DE1-8513-EB6BB4977F23}"/>
              </a:ext>
            </a:extLst>
          </p:cNvPr>
          <p:cNvGrpSpPr/>
          <p:nvPr/>
        </p:nvGrpSpPr>
        <p:grpSpPr>
          <a:xfrm>
            <a:off x="1481429" y="4021427"/>
            <a:ext cx="7403263" cy="369332"/>
            <a:chOff x="1461246" y="3905335"/>
            <a:chExt cx="7403263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AF689C-6DC1-466B-AD4D-FE65D0341867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SDLC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632BEB-95B8-46E2-AE8B-C1AB22AED5E1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C509F8-7D84-4650-98EA-DDF7EE712468}"/>
                </a:ext>
              </a:extLst>
            </p:cNvPr>
            <p:cNvSpPr txBox="1"/>
            <p:nvPr/>
          </p:nvSpPr>
          <p:spPr>
            <a:xfrm>
              <a:off x="7614616" y="3905335"/>
              <a:ext cx="12498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Artifact(s)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27CED7-8B1D-4698-8E20-315775214A8D}"/>
              </a:ext>
            </a:extLst>
          </p:cNvPr>
          <p:cNvGrpSpPr/>
          <p:nvPr/>
        </p:nvGrpSpPr>
        <p:grpSpPr>
          <a:xfrm>
            <a:off x="1481429" y="4750365"/>
            <a:ext cx="7301045" cy="369332"/>
            <a:chOff x="1461246" y="3905335"/>
            <a:chExt cx="7301045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64D545-6F33-4F15-BFE4-AA6F3EBEB7A8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RelDev</a:t>
              </a:r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B07B6B-8389-40E0-9886-FAE0F4F9595A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9E6CB7-3994-4C5E-9EE5-BF88F66623D9}"/>
                </a:ext>
              </a:extLst>
            </p:cNvPr>
            <p:cNvSpPr txBox="1"/>
            <p:nvPr/>
          </p:nvSpPr>
          <p:spPr>
            <a:xfrm>
              <a:off x="7614616" y="3905335"/>
              <a:ext cx="11476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Artifact(s)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6CE43A-CEC8-486F-86DB-8BA6CC9FB30A}"/>
              </a:ext>
            </a:extLst>
          </p:cNvPr>
          <p:cNvGrpSpPr/>
          <p:nvPr/>
        </p:nvGrpSpPr>
        <p:grpSpPr>
          <a:xfrm>
            <a:off x="1481429" y="5371831"/>
            <a:ext cx="7301045" cy="369332"/>
            <a:chOff x="1461246" y="3905335"/>
            <a:chExt cx="7301045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339F57-98E3-48FD-8F2A-D82E11CDB307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PM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54CB2D-1DA0-46F9-88EC-A52EDD37A623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CC1733-BB96-46B9-9672-C7D1CD1A79A1}"/>
                </a:ext>
              </a:extLst>
            </p:cNvPr>
            <p:cNvSpPr txBox="1"/>
            <p:nvPr/>
          </p:nvSpPr>
          <p:spPr>
            <a:xfrm>
              <a:off x="7614617" y="3905335"/>
              <a:ext cx="11476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Artifact(s)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672EED-8875-47F7-A808-41362BEC8237}"/>
              </a:ext>
            </a:extLst>
          </p:cNvPr>
          <p:cNvCxnSpPr>
            <a:cxnSpLocks/>
          </p:cNvCxnSpPr>
          <p:nvPr/>
        </p:nvCxnSpPr>
        <p:spPr>
          <a:xfrm flipH="1">
            <a:off x="2727158" y="3742267"/>
            <a:ext cx="3341" cy="279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DE53EC3-3B60-482A-B16A-6E70B216CF03}"/>
              </a:ext>
            </a:extLst>
          </p:cNvPr>
          <p:cNvSpPr txBox="1"/>
          <p:nvPr/>
        </p:nvSpPr>
        <p:spPr>
          <a:xfrm>
            <a:off x="2555194" y="306657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165703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2320F-57A6-4A07-901D-287CB08C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032D9-E0C1-48AF-9966-23B8FD2B3812}"/>
              </a:ext>
            </a:extLst>
          </p:cNvPr>
          <p:cNvSpPr txBox="1"/>
          <p:nvPr/>
        </p:nvSpPr>
        <p:spPr>
          <a:xfrm>
            <a:off x="4076791" y="3918956"/>
            <a:ext cx="1139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E60C9C-DB76-4D6D-81FA-F65EB5A674AB}"/>
              </a:ext>
            </a:extLst>
          </p:cNvPr>
          <p:cNvGrpSpPr/>
          <p:nvPr/>
        </p:nvGrpSpPr>
        <p:grpSpPr>
          <a:xfrm>
            <a:off x="8821937" y="3278440"/>
            <a:ext cx="1039444" cy="927653"/>
            <a:chOff x="8196943" y="3429000"/>
            <a:chExt cx="1039444" cy="927653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29DD698-18FE-472B-807D-DFA88A57C176}"/>
                </a:ext>
              </a:extLst>
            </p:cNvPr>
            <p:cNvSpPr/>
            <p:nvPr/>
          </p:nvSpPr>
          <p:spPr>
            <a:xfrm>
              <a:off x="8339669" y="3429000"/>
              <a:ext cx="524934" cy="482600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7AF33-0B35-4483-9434-8C3651D20266}"/>
                </a:ext>
              </a:extLst>
            </p:cNvPr>
            <p:cNvSpPr txBox="1"/>
            <p:nvPr/>
          </p:nvSpPr>
          <p:spPr>
            <a:xfrm>
              <a:off x="8196943" y="3833433"/>
              <a:ext cx="1039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V1.0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FC65E9-EB9C-4D5D-97F7-54D1ACB4D7B4}"/>
              </a:ext>
            </a:extLst>
          </p:cNvPr>
          <p:cNvGrpSpPr/>
          <p:nvPr/>
        </p:nvGrpSpPr>
        <p:grpSpPr>
          <a:xfrm>
            <a:off x="2544232" y="3412655"/>
            <a:ext cx="4571673" cy="329612"/>
            <a:chOff x="2544232" y="3412655"/>
            <a:chExt cx="4571673" cy="329612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B883ED2-847E-4E02-A7E7-9512BF50135D}"/>
                </a:ext>
              </a:extLst>
            </p:cNvPr>
            <p:cNvSpPr/>
            <p:nvPr/>
          </p:nvSpPr>
          <p:spPr>
            <a:xfrm>
              <a:off x="2544232" y="3425959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888DBFD-140D-4789-A2D5-2203839A3DAC}"/>
                </a:ext>
              </a:extLst>
            </p:cNvPr>
            <p:cNvSpPr/>
            <p:nvPr/>
          </p:nvSpPr>
          <p:spPr>
            <a:xfrm>
              <a:off x="3249247" y="3425959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E4E9B7-8574-4EC7-AADA-18D590FA7E7C}"/>
                </a:ext>
              </a:extLst>
            </p:cNvPr>
            <p:cNvSpPr/>
            <p:nvPr/>
          </p:nvSpPr>
          <p:spPr>
            <a:xfrm>
              <a:off x="3954262" y="3425959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AA8CD09-54D0-4BA8-ACE5-12E0C930A730}"/>
                </a:ext>
              </a:extLst>
            </p:cNvPr>
            <p:cNvSpPr/>
            <p:nvPr/>
          </p:nvSpPr>
          <p:spPr>
            <a:xfrm>
              <a:off x="4638713" y="3425959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D587CB8-57DE-46BA-ACE6-3505D66031E6}"/>
                </a:ext>
              </a:extLst>
            </p:cNvPr>
            <p:cNvSpPr/>
            <p:nvPr/>
          </p:nvSpPr>
          <p:spPr>
            <a:xfrm>
              <a:off x="5343728" y="3425959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15AB703-10F6-40B7-AE82-6A7D8CC12798}"/>
                </a:ext>
              </a:extLst>
            </p:cNvPr>
            <p:cNvSpPr/>
            <p:nvPr/>
          </p:nvSpPr>
          <p:spPr>
            <a:xfrm>
              <a:off x="6038357" y="3412655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1EC05D7-8072-42B5-974B-0FEFBF0BBCC9}"/>
                </a:ext>
              </a:extLst>
            </p:cNvPr>
            <p:cNvSpPr/>
            <p:nvPr/>
          </p:nvSpPr>
          <p:spPr>
            <a:xfrm>
              <a:off x="6743372" y="3412655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B27572-F71F-4DE1-8513-EB6BB4977F23}"/>
              </a:ext>
            </a:extLst>
          </p:cNvPr>
          <p:cNvGrpSpPr/>
          <p:nvPr/>
        </p:nvGrpSpPr>
        <p:grpSpPr>
          <a:xfrm>
            <a:off x="1481429" y="4021427"/>
            <a:ext cx="7059633" cy="369332"/>
            <a:chOff x="1461246" y="3905335"/>
            <a:chExt cx="7059633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AF689C-6DC1-466B-AD4D-FE65D0341867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Epic:1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632BEB-95B8-46E2-AE8B-C1AB22AED5E1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C509F8-7D84-4650-98EA-DDF7EE712468}"/>
                </a:ext>
              </a:extLst>
            </p:cNvPr>
            <p:cNvSpPr txBox="1"/>
            <p:nvPr/>
          </p:nvSpPr>
          <p:spPr>
            <a:xfrm>
              <a:off x="7614617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27CED7-8B1D-4698-8E20-315775214A8D}"/>
              </a:ext>
            </a:extLst>
          </p:cNvPr>
          <p:cNvGrpSpPr/>
          <p:nvPr/>
        </p:nvGrpSpPr>
        <p:grpSpPr>
          <a:xfrm>
            <a:off x="1481429" y="4385396"/>
            <a:ext cx="7059633" cy="369332"/>
            <a:chOff x="1461246" y="3905335"/>
            <a:chExt cx="705963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64D545-6F33-4F15-BFE4-AA6F3EBEB7A8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Epic:1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B07B6B-8389-40E0-9886-FAE0F4F9595A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9E6CB7-3994-4C5E-9EE5-BF88F66623D9}"/>
                </a:ext>
              </a:extLst>
            </p:cNvPr>
            <p:cNvSpPr txBox="1"/>
            <p:nvPr/>
          </p:nvSpPr>
          <p:spPr>
            <a:xfrm>
              <a:off x="7614617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6CE43A-CEC8-486F-86DB-8BA6CC9FB30A}"/>
              </a:ext>
            </a:extLst>
          </p:cNvPr>
          <p:cNvGrpSpPr/>
          <p:nvPr/>
        </p:nvGrpSpPr>
        <p:grpSpPr>
          <a:xfrm>
            <a:off x="1481429" y="4748004"/>
            <a:ext cx="7059633" cy="369332"/>
            <a:chOff x="1461246" y="3905335"/>
            <a:chExt cx="7059633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339F57-98E3-48FD-8F2A-D82E11CDB307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Epic:1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54CB2D-1DA0-46F9-88EC-A52EDD37A623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CC1733-BB96-46B9-9672-C7D1CD1A79A1}"/>
                </a:ext>
              </a:extLst>
            </p:cNvPr>
            <p:cNvSpPr txBox="1"/>
            <p:nvPr/>
          </p:nvSpPr>
          <p:spPr>
            <a:xfrm>
              <a:off x="7614617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672EED-8875-47F7-A808-41362BEC8237}"/>
              </a:ext>
            </a:extLst>
          </p:cNvPr>
          <p:cNvCxnSpPr>
            <a:stCxn id="9" idx="3"/>
          </p:cNvCxnSpPr>
          <p:nvPr/>
        </p:nvCxnSpPr>
        <p:spPr>
          <a:xfrm flipH="1">
            <a:off x="2727158" y="3742267"/>
            <a:ext cx="3341" cy="279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AC31D33-AF6A-42E2-9D07-50C97FC7C103}"/>
              </a:ext>
            </a:extLst>
          </p:cNvPr>
          <p:cNvSpPr/>
          <p:nvPr/>
        </p:nvSpPr>
        <p:spPr>
          <a:xfrm>
            <a:off x="2619134" y="4110742"/>
            <a:ext cx="248199" cy="1846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E53EC3-3B60-482A-B16A-6E70B216CF03}"/>
              </a:ext>
            </a:extLst>
          </p:cNvPr>
          <p:cNvSpPr txBox="1"/>
          <p:nvPr/>
        </p:nvSpPr>
        <p:spPr>
          <a:xfrm>
            <a:off x="2555194" y="306657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10118E-5135-4880-A44D-BEBCFD3751C5}"/>
              </a:ext>
            </a:extLst>
          </p:cNvPr>
          <p:cNvSpPr txBox="1"/>
          <p:nvPr/>
        </p:nvSpPr>
        <p:spPr>
          <a:xfrm>
            <a:off x="2402784" y="38291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5688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960C-BD9C-4305-92C1-5F52AEA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6"/>
            <a:ext cx="10515600" cy="641860"/>
          </a:xfrm>
        </p:spPr>
        <p:txBody>
          <a:bodyPr>
            <a:normAutofit fontScale="90000"/>
          </a:bodyPr>
          <a:lstStyle/>
          <a:p>
            <a:r>
              <a:rPr lang="en-US" dirty="0"/>
              <a:t>FORDCS-V1.0 Project Artifacts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FD928-7C6B-4E8A-9638-B10FCFECF3AF}"/>
              </a:ext>
            </a:extLst>
          </p:cNvPr>
          <p:cNvGrpSpPr/>
          <p:nvPr/>
        </p:nvGrpSpPr>
        <p:grpSpPr>
          <a:xfrm>
            <a:off x="0" y="461918"/>
            <a:ext cx="4903779" cy="1155807"/>
            <a:chOff x="-517099" y="911942"/>
            <a:chExt cx="4903779" cy="11558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DD896E-A478-42AA-8CEB-1FF6D37DC2AC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20" name="Graphic 19" descr="List outline">
              <a:extLst>
                <a:ext uri="{FF2B5EF4-FFF2-40B4-BE49-F238E27FC236}">
                  <a16:creationId xmlns:a16="http://schemas.microsoft.com/office/drawing/2014/main" id="{BD9589AC-6DD7-4B48-88CC-DE50FAA3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2472" y="961810"/>
              <a:ext cx="695783" cy="695783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0586F1B-6F7D-4FD5-843C-E999FF8F01C9}"/>
                </a:ext>
              </a:extLst>
            </p:cNvPr>
            <p:cNvSpPr txBox="1"/>
            <p:nvPr/>
          </p:nvSpPr>
          <p:spPr>
            <a:xfrm>
              <a:off x="-517099" y="1544529"/>
              <a:ext cx="49037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 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EDUp-FORDCS-V1.0 Customer-Requirements-v2022.04.pptx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0B8AF8-F300-4255-857B-A8EC3C036437}"/>
              </a:ext>
            </a:extLst>
          </p:cNvPr>
          <p:cNvGrpSpPr/>
          <p:nvPr/>
        </p:nvGrpSpPr>
        <p:grpSpPr>
          <a:xfrm>
            <a:off x="5173826" y="465910"/>
            <a:ext cx="3219058" cy="1106823"/>
            <a:chOff x="9941424" y="1159684"/>
            <a:chExt cx="3219058" cy="110682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9D19A40-DF9E-4960-A519-D7F510E8CD81}"/>
                </a:ext>
              </a:extLst>
            </p:cNvPr>
            <p:cNvSpPr txBox="1"/>
            <p:nvPr/>
          </p:nvSpPr>
          <p:spPr>
            <a:xfrm flipH="1">
              <a:off x="10268615" y="1334773"/>
              <a:ext cx="1048934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10" name="Graphic 9" descr="Meeting outline">
              <a:extLst>
                <a:ext uri="{FF2B5EF4-FFF2-40B4-BE49-F238E27FC236}">
                  <a16:creationId xmlns:a16="http://schemas.microsoft.com/office/drawing/2014/main" id="{CDCA850D-4EEB-42F1-8508-FBDD41F1B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04573" y="1159684"/>
              <a:ext cx="663886" cy="663886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131D498-45BF-447D-BBF1-BFBB6EABE480}"/>
                </a:ext>
              </a:extLst>
            </p:cNvPr>
            <p:cNvSpPr txBox="1"/>
            <p:nvPr/>
          </p:nvSpPr>
          <p:spPr>
            <a:xfrm>
              <a:off x="9941424" y="1743287"/>
              <a:ext cx="32190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FORDCS-V1.0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EDUp FORDCS-V1.0 Project-v2022.04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B1CCA8C-0174-4DE4-91CD-F27494490EA5}"/>
              </a:ext>
            </a:extLst>
          </p:cNvPr>
          <p:cNvGrpSpPr/>
          <p:nvPr/>
        </p:nvGrpSpPr>
        <p:grpSpPr>
          <a:xfrm>
            <a:off x="4322091" y="693905"/>
            <a:ext cx="984694" cy="736840"/>
            <a:chOff x="7984916" y="3561183"/>
            <a:chExt cx="1556784" cy="966485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B5F6E11-3C3B-407D-ACC1-EA3F2D356C00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Project Setup Work-stream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D38D8E-BADB-4EEF-AACF-698FCEF233F0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E7480F8-B677-4CEF-A886-9FA6CAAD3D7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0C580E5-FF88-4FBB-97BA-01DD9B314727}"/>
                  </a:ext>
                </a:extLst>
              </p:cNvPr>
              <p:cNvGrpSpPr/>
              <p:nvPr/>
            </p:nvGrpSpPr>
            <p:grpSpPr>
              <a:xfrm>
                <a:off x="8431247" y="3561183"/>
                <a:ext cx="725175" cy="430887"/>
                <a:chOff x="2568062" y="789718"/>
                <a:chExt cx="3318496" cy="1920864"/>
              </a:xfrm>
              <a:solidFill>
                <a:schemeClr val="bg1"/>
              </a:solidFill>
            </p:grpSpPr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0B3AC42F-BE30-4E67-A4B9-70F0A1B66535}"/>
                    </a:ext>
                  </a:extLst>
                </p:cNvPr>
                <p:cNvSpPr/>
                <p:nvPr/>
              </p:nvSpPr>
              <p:spPr>
                <a:xfrm rot="5400000">
                  <a:off x="2244339" y="1113441"/>
                  <a:ext cx="1920864" cy="1273417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apezoid 184">
                  <a:extLst>
                    <a:ext uri="{FF2B5EF4-FFF2-40B4-BE49-F238E27FC236}">
                      <a16:creationId xmlns:a16="http://schemas.microsoft.com/office/drawing/2014/main" id="{0BFF7C98-D525-42C9-8078-5465208958D4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rapezoid 185">
                  <a:extLst>
                    <a:ext uri="{FF2B5EF4-FFF2-40B4-BE49-F238E27FC236}">
                      <a16:creationId xmlns:a16="http://schemas.microsoft.com/office/drawing/2014/main" id="{A3D7343A-FD13-49B4-B2AA-1C606C9A5BB5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apezoid 186">
                  <a:extLst>
                    <a:ext uri="{FF2B5EF4-FFF2-40B4-BE49-F238E27FC236}">
                      <a16:creationId xmlns:a16="http://schemas.microsoft.com/office/drawing/2014/main" id="{E46E48BE-7A9D-4F0C-94B3-10DC14199BA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EC1194F-5CD2-453B-B129-B3F51E1D9DD1}"/>
              </a:ext>
            </a:extLst>
          </p:cNvPr>
          <p:cNvCxnSpPr>
            <a:cxnSpLocks/>
            <a:stCxn id="20" idx="3"/>
            <a:endCxn id="184" idx="2"/>
          </p:cNvCxnSpPr>
          <p:nvPr/>
        </p:nvCxnSpPr>
        <p:spPr>
          <a:xfrm flipV="1">
            <a:off x="2625354" y="858158"/>
            <a:ext cx="1979049" cy="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4FAD9BEC-CBF5-4B5C-81BD-A9D8AE9266A1}"/>
              </a:ext>
            </a:extLst>
          </p:cNvPr>
          <p:cNvSpPr txBox="1"/>
          <p:nvPr/>
        </p:nvSpPr>
        <p:spPr>
          <a:xfrm>
            <a:off x="-186158" y="6596390"/>
            <a:ext cx="34598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ym typeface="Wingdings" panose="05000000000000000000" pitchFamily="2" charset="2"/>
              </a:rPr>
              <a:t>Text Template: &lt;artifact-name&gt; work-stream) </a:t>
            </a:r>
            <a:endParaRPr lang="en-US" sz="1100" i="1" dirty="0"/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4C0EECBA-3C61-4AC3-BBBD-86AEED413DD6}"/>
              </a:ext>
            </a:extLst>
          </p:cNvPr>
          <p:cNvGrpSpPr/>
          <p:nvPr/>
        </p:nvGrpSpPr>
        <p:grpSpPr>
          <a:xfrm>
            <a:off x="3772852" y="1692386"/>
            <a:ext cx="3459892" cy="657967"/>
            <a:chOff x="3741072" y="1478915"/>
            <a:chExt cx="3459892" cy="657967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3061DB5-B0E0-48AE-8DD5-76AE3196CF32}"/>
                </a:ext>
              </a:extLst>
            </p:cNvPr>
            <p:cNvSpPr txBox="1"/>
            <p:nvPr/>
          </p:nvSpPr>
          <p:spPr>
            <a:xfrm>
              <a:off x="3741072" y="1859883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Acceptance Test Work-stream</a:t>
              </a:r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B977E866-611B-4CA8-87A8-784837C8F0E9}"/>
                </a:ext>
              </a:extLst>
            </p:cNvPr>
            <p:cNvGrpSpPr/>
            <p:nvPr/>
          </p:nvGrpSpPr>
          <p:grpSpPr>
            <a:xfrm>
              <a:off x="4647844" y="1478915"/>
              <a:ext cx="1539115" cy="430887"/>
              <a:chOff x="7984916" y="3561183"/>
              <a:chExt cx="1539115" cy="430887"/>
            </a:xfrm>
          </p:grpSpPr>
          <p:cxnSp>
            <p:nvCxnSpPr>
              <p:cNvPr id="318" name="Straight Arrow Connector 317">
                <a:extLst>
                  <a:ext uri="{FF2B5EF4-FFF2-40B4-BE49-F238E27FC236}">
                    <a16:creationId xmlns:a16="http://schemas.microsoft.com/office/drawing/2014/main" id="{784FB8F8-178B-45BC-86F1-58CB11B1EE6E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618CC6C9-20A1-439B-8B5D-0929B442DACC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20" name="Trapezoid 319">
                  <a:extLst>
                    <a:ext uri="{FF2B5EF4-FFF2-40B4-BE49-F238E27FC236}">
                      <a16:creationId xmlns:a16="http://schemas.microsoft.com/office/drawing/2014/main" id="{8555D5B7-CB4C-4E8F-B9EE-85D7ACCD214E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Trapezoid 320">
                  <a:extLst>
                    <a:ext uri="{FF2B5EF4-FFF2-40B4-BE49-F238E27FC236}">
                      <a16:creationId xmlns:a16="http://schemas.microsoft.com/office/drawing/2014/main" id="{8ACD0130-7BA5-4720-9EC5-732596558B20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Trapezoid 321">
                  <a:extLst>
                    <a:ext uri="{FF2B5EF4-FFF2-40B4-BE49-F238E27FC236}">
                      <a16:creationId xmlns:a16="http://schemas.microsoft.com/office/drawing/2014/main" id="{85896EE0-595C-4E61-85C4-6A855C964DF3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Trapezoid 322">
                  <a:extLst>
                    <a:ext uri="{FF2B5EF4-FFF2-40B4-BE49-F238E27FC236}">
                      <a16:creationId xmlns:a16="http://schemas.microsoft.com/office/drawing/2014/main" id="{84BE7DAC-F7FE-443A-B9DC-0F9C30086C80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0B77D2E7-C835-40B2-A919-379E1EBF50C3}"/>
              </a:ext>
            </a:extLst>
          </p:cNvPr>
          <p:cNvGrpSpPr/>
          <p:nvPr/>
        </p:nvGrpSpPr>
        <p:grpSpPr>
          <a:xfrm>
            <a:off x="3709826" y="2482733"/>
            <a:ext cx="3459892" cy="668805"/>
            <a:chOff x="3715732" y="2798136"/>
            <a:chExt cx="3459892" cy="668805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10AADFDC-8763-40F7-9C93-7FBC4C54E718}"/>
                </a:ext>
              </a:extLst>
            </p:cNvPr>
            <p:cNvSpPr txBox="1"/>
            <p:nvPr/>
          </p:nvSpPr>
          <p:spPr>
            <a:xfrm>
              <a:off x="3715732" y="318994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System Test Work-stream</a:t>
              </a: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E612A76F-B4EF-4B81-B1E0-7193F2A93549}"/>
                </a:ext>
              </a:extLst>
            </p:cNvPr>
            <p:cNvGrpSpPr/>
            <p:nvPr/>
          </p:nvGrpSpPr>
          <p:grpSpPr>
            <a:xfrm>
              <a:off x="4675119" y="2798136"/>
              <a:ext cx="1539115" cy="430887"/>
              <a:chOff x="7984916" y="3561183"/>
              <a:chExt cx="1539115" cy="430887"/>
            </a:xfrm>
          </p:grpSpPr>
          <p:cxnSp>
            <p:nvCxnSpPr>
              <p:cNvPr id="327" name="Straight Arrow Connector 326">
                <a:extLst>
                  <a:ext uri="{FF2B5EF4-FFF2-40B4-BE49-F238E27FC236}">
                    <a16:creationId xmlns:a16="http://schemas.microsoft.com/office/drawing/2014/main" id="{CC5786E7-CC03-41BB-83A1-133048A3F178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BA030242-FBD7-4308-AA6E-D146EB8721C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29" name="Trapezoid 328">
                  <a:extLst>
                    <a:ext uri="{FF2B5EF4-FFF2-40B4-BE49-F238E27FC236}">
                      <a16:creationId xmlns:a16="http://schemas.microsoft.com/office/drawing/2014/main" id="{01BF093B-4124-4D1C-91E4-BD476DF341BF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Trapezoid 329">
                  <a:extLst>
                    <a:ext uri="{FF2B5EF4-FFF2-40B4-BE49-F238E27FC236}">
                      <a16:creationId xmlns:a16="http://schemas.microsoft.com/office/drawing/2014/main" id="{F3BDF623-6B22-4617-B463-2C5270F0E0B7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Trapezoid 330">
                  <a:extLst>
                    <a:ext uri="{FF2B5EF4-FFF2-40B4-BE49-F238E27FC236}">
                      <a16:creationId xmlns:a16="http://schemas.microsoft.com/office/drawing/2014/main" id="{1F079518-4557-45DD-B786-973DA43E3E5D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Trapezoid 331">
                  <a:extLst>
                    <a:ext uri="{FF2B5EF4-FFF2-40B4-BE49-F238E27FC236}">
                      <a16:creationId xmlns:a16="http://schemas.microsoft.com/office/drawing/2014/main" id="{9EF66F91-BD80-4BCF-B355-44F54CADF703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DDD315BB-569F-4C97-8A29-29039AA1772B}"/>
              </a:ext>
            </a:extLst>
          </p:cNvPr>
          <p:cNvGrpSpPr/>
          <p:nvPr/>
        </p:nvGrpSpPr>
        <p:grpSpPr>
          <a:xfrm>
            <a:off x="3796765" y="4323846"/>
            <a:ext cx="3459892" cy="680294"/>
            <a:chOff x="3797255" y="4163927"/>
            <a:chExt cx="3459892" cy="680294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2A65AB7C-01B5-47E6-A788-A3BC3EE44479}"/>
                </a:ext>
              </a:extLst>
            </p:cNvPr>
            <p:cNvSpPr txBox="1"/>
            <p:nvPr/>
          </p:nvSpPr>
          <p:spPr>
            <a:xfrm>
              <a:off x="3797255" y="456722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Integration Test Work-stream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BB3335A0-DC13-4A5A-B2B0-6C386FB9B922}"/>
                </a:ext>
              </a:extLst>
            </p:cNvPr>
            <p:cNvGrpSpPr/>
            <p:nvPr/>
          </p:nvGrpSpPr>
          <p:grpSpPr>
            <a:xfrm>
              <a:off x="4702776" y="4163927"/>
              <a:ext cx="1539115" cy="430887"/>
              <a:chOff x="7984916" y="3561183"/>
              <a:chExt cx="1539115" cy="430887"/>
            </a:xfrm>
          </p:grpSpPr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ACA0B968-FC17-4747-806E-8E26751E733E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0C508C6E-AE09-4D33-A58F-4A0D151EC2C6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38" name="Trapezoid 337">
                  <a:extLst>
                    <a:ext uri="{FF2B5EF4-FFF2-40B4-BE49-F238E27FC236}">
                      <a16:creationId xmlns:a16="http://schemas.microsoft.com/office/drawing/2014/main" id="{71CCEC61-1AAE-4ADF-83CB-97555FE560C3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Trapezoid 338">
                  <a:extLst>
                    <a:ext uri="{FF2B5EF4-FFF2-40B4-BE49-F238E27FC236}">
                      <a16:creationId xmlns:a16="http://schemas.microsoft.com/office/drawing/2014/main" id="{C4F1B921-C301-47C3-8A52-F5B15B6346F9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Trapezoid 339">
                  <a:extLst>
                    <a:ext uri="{FF2B5EF4-FFF2-40B4-BE49-F238E27FC236}">
                      <a16:creationId xmlns:a16="http://schemas.microsoft.com/office/drawing/2014/main" id="{F12F0685-65E1-4FE9-838F-0C02578D2F90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Trapezoid 340">
                  <a:extLst>
                    <a:ext uri="{FF2B5EF4-FFF2-40B4-BE49-F238E27FC236}">
                      <a16:creationId xmlns:a16="http://schemas.microsoft.com/office/drawing/2014/main" id="{94B97D6B-24FD-40CB-807D-9E976169E60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42" name="Right Brace 341">
            <a:extLst>
              <a:ext uri="{FF2B5EF4-FFF2-40B4-BE49-F238E27FC236}">
                <a16:creationId xmlns:a16="http://schemas.microsoft.com/office/drawing/2014/main" id="{FBB40676-81D0-48B0-8AEC-CA706C8F3355}"/>
              </a:ext>
            </a:extLst>
          </p:cNvPr>
          <p:cNvSpPr/>
          <p:nvPr/>
        </p:nvSpPr>
        <p:spPr>
          <a:xfrm>
            <a:off x="8972546" y="2350353"/>
            <a:ext cx="418604" cy="4289796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1362BEEA-EEA0-4BF9-A983-4696C7060CAB}"/>
              </a:ext>
            </a:extLst>
          </p:cNvPr>
          <p:cNvGrpSpPr/>
          <p:nvPr/>
        </p:nvGrpSpPr>
        <p:grpSpPr>
          <a:xfrm>
            <a:off x="9457515" y="4334060"/>
            <a:ext cx="973518" cy="732024"/>
            <a:chOff x="7984916" y="3561183"/>
            <a:chExt cx="1539115" cy="960168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5F5CD16-3623-43A7-AE6A-DDA65A043D19}"/>
                </a:ext>
              </a:extLst>
            </p:cNvPr>
            <p:cNvSpPr txBox="1"/>
            <p:nvPr/>
          </p:nvSpPr>
          <p:spPr>
            <a:xfrm>
              <a:off x="8006966" y="3956173"/>
              <a:ext cx="148040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C00000"/>
                  </a:solidFill>
                </a:rPr>
                <a:t>DevOps Work-stream</a:t>
              </a:r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BB24186-704F-48B4-A369-56EA4774461B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346" name="Straight Arrow Connector 345">
                <a:extLst>
                  <a:ext uri="{FF2B5EF4-FFF2-40B4-BE49-F238E27FC236}">
                    <a16:creationId xmlns:a16="http://schemas.microsoft.com/office/drawing/2014/main" id="{C6BAE5F8-6821-4A2F-BD5C-E2D7E7EB60B3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6E0688B-7538-4322-BECB-DF13B8D3BDF5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48" name="Trapezoid 347">
                  <a:extLst>
                    <a:ext uri="{FF2B5EF4-FFF2-40B4-BE49-F238E27FC236}">
                      <a16:creationId xmlns:a16="http://schemas.microsoft.com/office/drawing/2014/main" id="{5572375D-1B39-4599-A11D-173FFCFD58C3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Trapezoid 348">
                  <a:extLst>
                    <a:ext uri="{FF2B5EF4-FFF2-40B4-BE49-F238E27FC236}">
                      <a16:creationId xmlns:a16="http://schemas.microsoft.com/office/drawing/2014/main" id="{609C1DD9-2CD9-469F-9DF4-D3DEB574FD0A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Trapezoid 349">
                  <a:extLst>
                    <a:ext uri="{FF2B5EF4-FFF2-40B4-BE49-F238E27FC236}">
                      <a16:creationId xmlns:a16="http://schemas.microsoft.com/office/drawing/2014/main" id="{2906634C-D5E1-4364-BDEE-7803C03FD12D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Trapezoid 350">
                  <a:extLst>
                    <a:ext uri="{FF2B5EF4-FFF2-40B4-BE49-F238E27FC236}">
                      <a16:creationId xmlns:a16="http://schemas.microsoft.com/office/drawing/2014/main" id="{97D5918D-76E0-4E82-B488-77C478E631DB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E462C40F-CE9D-40F9-BFEB-38E7FAB5678C}"/>
              </a:ext>
            </a:extLst>
          </p:cNvPr>
          <p:cNvGrpSpPr/>
          <p:nvPr/>
        </p:nvGrpSpPr>
        <p:grpSpPr>
          <a:xfrm>
            <a:off x="1236506" y="2101875"/>
            <a:ext cx="2812874" cy="1398621"/>
            <a:chOff x="1362889" y="2361782"/>
            <a:chExt cx="2812874" cy="1398621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72498CB3-4B14-4815-9D9D-D50BD27DA8B8}"/>
                </a:ext>
              </a:extLst>
            </p:cNvPr>
            <p:cNvGrpSpPr/>
            <p:nvPr/>
          </p:nvGrpSpPr>
          <p:grpSpPr>
            <a:xfrm>
              <a:off x="1362889" y="2361782"/>
              <a:ext cx="2512305" cy="940892"/>
              <a:chOff x="6289981" y="4868153"/>
              <a:chExt cx="2512305" cy="940892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6DB5D22B-9182-4A1F-B491-A099DFE7E651}"/>
                  </a:ext>
                </a:extLst>
              </p:cNvPr>
              <p:cNvSpPr txBox="1"/>
              <p:nvPr/>
            </p:nvSpPr>
            <p:spPr>
              <a:xfrm>
                <a:off x="6289981" y="4868153"/>
                <a:ext cx="2512305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/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System Requirements Specification</a:t>
                </a:r>
              </a:p>
            </p:txBody>
          </p:sp>
          <p:pic>
            <p:nvPicPr>
              <p:cNvPr id="356" name="Graphic 355" descr="Completed outline">
                <a:extLst>
                  <a:ext uri="{FF2B5EF4-FFF2-40B4-BE49-F238E27FC236}">
                    <a16:creationId xmlns:a16="http://schemas.microsoft.com/office/drawing/2014/main" id="{93C7E95E-0597-4266-AC2B-A17D15C9D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316516" y="4991717"/>
                <a:ext cx="817328" cy="817328"/>
              </a:xfrm>
              <a:prstGeom prst="rect">
                <a:avLst/>
              </a:prstGeom>
            </p:spPr>
          </p:pic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FB7CB138-AC32-425B-A9C6-714EEED77B8F}"/>
                </a:ext>
              </a:extLst>
            </p:cNvPr>
            <p:cNvSpPr txBox="1"/>
            <p:nvPr/>
          </p:nvSpPr>
          <p:spPr>
            <a:xfrm>
              <a:off x="1362889" y="3021739"/>
              <a:ext cx="281287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&lt;project&gt;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EDUp FORDCS-V1.0 System Requirements.v2022.04.pptx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027B582-9F15-44C2-A50C-493BB639043A}"/>
              </a:ext>
            </a:extLst>
          </p:cNvPr>
          <p:cNvGrpSpPr/>
          <p:nvPr/>
        </p:nvGrpSpPr>
        <p:grpSpPr>
          <a:xfrm>
            <a:off x="1543620" y="3546571"/>
            <a:ext cx="2734356" cy="1214110"/>
            <a:chOff x="1332186" y="3502257"/>
            <a:chExt cx="2734356" cy="1214110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9D6B47E4-357C-4993-83D2-CF71DF1FFB18}"/>
                </a:ext>
              </a:extLst>
            </p:cNvPr>
            <p:cNvGrpSpPr/>
            <p:nvPr/>
          </p:nvGrpSpPr>
          <p:grpSpPr>
            <a:xfrm>
              <a:off x="1332186" y="3502257"/>
              <a:ext cx="2543008" cy="748742"/>
              <a:chOff x="6905912" y="3242979"/>
              <a:chExt cx="2543008" cy="748742"/>
            </a:xfrm>
          </p:grpSpPr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266BBC38-E817-4AD2-BDB0-28640D0364DE}"/>
                  </a:ext>
                </a:extLst>
              </p:cNvPr>
              <p:cNvSpPr txBox="1"/>
              <p:nvPr/>
            </p:nvSpPr>
            <p:spPr>
              <a:xfrm>
                <a:off x="6905912" y="3242979"/>
                <a:ext cx="2543008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accent6">
                        <a:lumMod val="7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Architecture Design Specification</a:t>
                </a:r>
              </a:p>
            </p:txBody>
          </p:sp>
          <p:pic>
            <p:nvPicPr>
              <p:cNvPr id="361" name="Graphic 360" descr="Postit Notes outline">
                <a:extLst>
                  <a:ext uri="{FF2B5EF4-FFF2-40B4-BE49-F238E27FC236}">
                    <a16:creationId xmlns:a16="http://schemas.microsoft.com/office/drawing/2014/main" id="{927C5C42-6A51-42C5-A425-055C07786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947257" y="3322895"/>
                <a:ext cx="668826" cy="668826"/>
              </a:xfrm>
              <a:prstGeom prst="rect">
                <a:avLst/>
              </a:prstGeom>
            </p:spPr>
          </p:pic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3158685D-7DF6-46BB-A3CC-B217137666C3}"/>
                </a:ext>
              </a:extLst>
            </p:cNvPr>
            <p:cNvSpPr txBox="1"/>
            <p:nvPr/>
          </p:nvSpPr>
          <p:spPr>
            <a:xfrm>
              <a:off x="1349347" y="4193147"/>
              <a:ext cx="271719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Architecture Design Specification</a:t>
              </a: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4D333E2-560B-44EB-8ED8-E9A342FEB8E5}"/>
              </a:ext>
            </a:extLst>
          </p:cNvPr>
          <p:cNvGrpSpPr/>
          <p:nvPr/>
        </p:nvGrpSpPr>
        <p:grpSpPr>
          <a:xfrm>
            <a:off x="2004153" y="4754890"/>
            <a:ext cx="2104005" cy="1029610"/>
            <a:chOff x="1786775" y="5174307"/>
            <a:chExt cx="2104005" cy="1029610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01F5BE08-B8C0-4A2E-9B95-31BE1BD2EA64}"/>
                </a:ext>
              </a:extLst>
            </p:cNvPr>
            <p:cNvGrpSpPr/>
            <p:nvPr/>
          </p:nvGrpSpPr>
          <p:grpSpPr>
            <a:xfrm>
              <a:off x="1786775" y="5174307"/>
              <a:ext cx="2028819" cy="598722"/>
              <a:chOff x="7183544" y="4569186"/>
              <a:chExt cx="2028819" cy="598722"/>
            </a:xfrm>
          </p:grpSpPr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9F56325-5DB7-4757-934C-2C821D0C90EF}"/>
                  </a:ext>
                </a:extLst>
              </p:cNvPr>
              <p:cNvSpPr txBox="1"/>
              <p:nvPr/>
            </p:nvSpPr>
            <p:spPr>
              <a:xfrm>
                <a:off x="7183544" y="4644688"/>
                <a:ext cx="2028819" cy="52322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Component Code</a:t>
                </a:r>
              </a:p>
            </p:txBody>
          </p:sp>
          <p:pic>
            <p:nvPicPr>
              <p:cNvPr id="366" name="Graphic 365" descr="Document outline">
                <a:extLst>
                  <a:ext uri="{FF2B5EF4-FFF2-40B4-BE49-F238E27FC236}">
                    <a16:creationId xmlns:a16="http://schemas.microsoft.com/office/drawing/2014/main" id="{2E3277BC-5393-4C2D-9A5C-12AE57815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941344" y="4569186"/>
                <a:ext cx="594763" cy="594763"/>
              </a:xfrm>
              <a:prstGeom prst="rect">
                <a:avLst/>
              </a:prstGeom>
            </p:spPr>
          </p:pic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A8E9B8FC-3D77-4436-B25A-5401EDE90C5F}"/>
                </a:ext>
              </a:extLst>
            </p:cNvPr>
            <p:cNvSpPr txBox="1"/>
            <p:nvPr/>
          </p:nvSpPr>
          <p:spPr>
            <a:xfrm>
              <a:off x="1804676" y="5680697"/>
              <a:ext cx="20861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Component Code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D8C3566-DD05-4BCF-A22A-6941D058650A}"/>
              </a:ext>
            </a:extLst>
          </p:cNvPr>
          <p:cNvGrpSpPr/>
          <p:nvPr/>
        </p:nvGrpSpPr>
        <p:grpSpPr>
          <a:xfrm>
            <a:off x="6504357" y="1802873"/>
            <a:ext cx="2440757" cy="1207335"/>
            <a:chOff x="7093467" y="2309182"/>
            <a:chExt cx="2440757" cy="1207335"/>
          </a:xfrm>
        </p:grpSpPr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028F473-F299-4673-A61E-5BDFBADD7C20}"/>
                </a:ext>
              </a:extLst>
            </p:cNvPr>
            <p:cNvSpPr txBox="1"/>
            <p:nvPr/>
          </p:nvSpPr>
          <p:spPr>
            <a:xfrm>
              <a:off x="7269561" y="2309182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CA9DA440-BE3F-46A2-9A82-054DFA76A1D6}"/>
                </a:ext>
              </a:extLst>
            </p:cNvPr>
            <p:cNvSpPr txBox="1"/>
            <p:nvPr/>
          </p:nvSpPr>
          <p:spPr>
            <a:xfrm>
              <a:off x="7093467" y="2993297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de-AT" sz="1400" dirty="0"/>
                <a:t>Validation </a:t>
              </a:r>
              <a:r>
                <a:rPr lang="tr-TR" sz="1400" dirty="0"/>
                <a:t>Test Specification</a:t>
              </a:r>
              <a:endParaRPr lang="de-AT" sz="1400" dirty="0"/>
            </a:p>
          </p:txBody>
        </p:sp>
        <p:pic>
          <p:nvPicPr>
            <p:cNvPr id="370" name="Graphic 369" descr="List outline">
              <a:extLst>
                <a:ext uri="{FF2B5EF4-FFF2-40B4-BE49-F238E27FC236}">
                  <a16:creationId xmlns:a16="http://schemas.microsoft.com/office/drawing/2014/main" id="{AAA33EBC-5079-4D3F-A3F8-065A6B7D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72494" y="2352063"/>
              <a:ext cx="695783" cy="695783"/>
            </a:xfrm>
            <a:prstGeom prst="rect">
              <a:avLst/>
            </a:prstGeom>
          </p:spPr>
        </p:pic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AEC865F-0C65-468D-ABEA-F7C4CA24AEF2}"/>
              </a:ext>
            </a:extLst>
          </p:cNvPr>
          <p:cNvGrpSpPr/>
          <p:nvPr/>
        </p:nvGrpSpPr>
        <p:grpSpPr>
          <a:xfrm>
            <a:off x="6515462" y="4235685"/>
            <a:ext cx="2440757" cy="1207335"/>
            <a:chOff x="6719341" y="4145449"/>
            <a:chExt cx="2440757" cy="1207335"/>
          </a:xfrm>
        </p:grpSpPr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2167AB35-0580-45FE-9A56-3EABA5CAB36D}"/>
                </a:ext>
              </a:extLst>
            </p:cNvPr>
            <p:cNvSpPr txBox="1"/>
            <p:nvPr/>
          </p:nvSpPr>
          <p:spPr>
            <a:xfrm>
              <a:off x="6895435" y="4145449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B3266B5B-91A9-4076-8A4E-4972EB0119EB}"/>
                </a:ext>
              </a:extLst>
            </p:cNvPr>
            <p:cNvSpPr txBox="1"/>
            <p:nvPr/>
          </p:nvSpPr>
          <p:spPr>
            <a:xfrm>
              <a:off x="6719341" y="4829564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&lt;project&gt;</a:t>
              </a:r>
            </a:p>
            <a:p>
              <a:pPr algn="ctr"/>
              <a:r>
                <a:rPr lang="en-US" sz="1400"/>
                <a:t>Verification Test Specification</a:t>
              </a:r>
            </a:p>
          </p:txBody>
        </p:sp>
        <p:pic>
          <p:nvPicPr>
            <p:cNvPr id="374" name="Graphic 373" descr="Contract outline">
              <a:extLst>
                <a:ext uri="{FF2B5EF4-FFF2-40B4-BE49-F238E27FC236}">
                  <a16:creationId xmlns:a16="http://schemas.microsoft.com/office/drawing/2014/main" id="{DC6B6B21-F51B-42DD-A68D-259E9D8B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605306" y="4224556"/>
              <a:ext cx="668825" cy="668825"/>
            </a:xfrm>
            <a:prstGeom prst="rect">
              <a:avLst/>
            </a:prstGeom>
          </p:spPr>
        </p:pic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FF45EEB3-FFAB-40E9-A8E9-13EDC37029BB}"/>
              </a:ext>
            </a:extLst>
          </p:cNvPr>
          <p:cNvGrpSpPr/>
          <p:nvPr/>
        </p:nvGrpSpPr>
        <p:grpSpPr>
          <a:xfrm>
            <a:off x="10407846" y="2008474"/>
            <a:ext cx="1235116" cy="948556"/>
            <a:chOff x="10205541" y="1173835"/>
            <a:chExt cx="1235116" cy="948556"/>
          </a:xfrm>
        </p:grpSpPr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B3FDEFD-9C73-4A92-86B8-B5D34EEF9C9C}"/>
                </a:ext>
              </a:extLst>
            </p:cNvPr>
            <p:cNvSpPr txBox="1"/>
            <p:nvPr/>
          </p:nvSpPr>
          <p:spPr>
            <a:xfrm>
              <a:off x="10205541" y="1173835"/>
              <a:ext cx="1167365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377" name="Graphic 376" descr="Morse Code outline">
              <a:extLst>
                <a:ext uri="{FF2B5EF4-FFF2-40B4-BE49-F238E27FC236}">
                  <a16:creationId xmlns:a16="http://schemas.microsoft.com/office/drawing/2014/main" id="{F2C61169-2666-436E-B3B5-B4436C6A1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12597" y="1234275"/>
              <a:ext cx="532597" cy="532597"/>
            </a:xfrm>
            <a:prstGeom prst="rect">
              <a:avLst/>
            </a:prstGeom>
          </p:spPr>
        </p:pic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D83D2F02-C57B-44AB-9C03-300089A5B3CC}"/>
                </a:ext>
              </a:extLst>
            </p:cNvPr>
            <p:cNvSpPr txBox="1"/>
            <p:nvPr/>
          </p:nvSpPr>
          <p:spPr>
            <a:xfrm>
              <a:off x="10219112" y="1599171"/>
              <a:ext cx="12215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en-US" sz="1400" dirty="0"/>
                <a:t>Test Code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91C9868-1367-4392-99B3-4BEAEA09ADA5}"/>
              </a:ext>
            </a:extLst>
          </p:cNvPr>
          <p:cNvGrpSpPr/>
          <p:nvPr/>
        </p:nvGrpSpPr>
        <p:grpSpPr>
          <a:xfrm>
            <a:off x="10283371" y="3707522"/>
            <a:ext cx="1614668" cy="1443866"/>
            <a:chOff x="10587138" y="3508545"/>
            <a:chExt cx="1614668" cy="1443866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65D7B57-1905-4E9B-A081-FE67FBA72315}"/>
                </a:ext>
              </a:extLst>
            </p:cNvPr>
            <p:cNvGrpSpPr/>
            <p:nvPr/>
          </p:nvGrpSpPr>
          <p:grpSpPr>
            <a:xfrm>
              <a:off x="10740151" y="3508545"/>
              <a:ext cx="1249523" cy="1443866"/>
              <a:chOff x="10224353" y="3353450"/>
              <a:chExt cx="1249523" cy="1443866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EEB658E6-0EF2-4ED7-8980-7258BB9AEB40}"/>
                  </a:ext>
                </a:extLst>
              </p:cNvPr>
              <p:cNvGrpSpPr/>
              <p:nvPr/>
            </p:nvGrpSpPr>
            <p:grpSpPr>
              <a:xfrm>
                <a:off x="10224353" y="3544903"/>
                <a:ext cx="1249523" cy="523220"/>
                <a:chOff x="10109642" y="2976610"/>
                <a:chExt cx="1249523" cy="523220"/>
              </a:xfrm>
            </p:grpSpPr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5E5EC6E0-AB21-48B5-A3E6-ADF6A76F4DA2}"/>
                    </a:ext>
                  </a:extLst>
                </p:cNvPr>
                <p:cNvSpPr txBox="1"/>
                <p:nvPr/>
              </p:nvSpPr>
              <p:spPr>
                <a:xfrm>
                  <a:off x="10109642" y="2976610"/>
                  <a:ext cx="124952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DevOps Document</a:t>
                  </a:r>
                </a:p>
              </p:txBody>
            </p:sp>
            <p:pic>
              <p:nvPicPr>
                <p:cNvPr id="385" name="Graphic 384" descr="Paper outline">
                  <a:extLst>
                    <a:ext uri="{FF2B5EF4-FFF2-40B4-BE49-F238E27FC236}">
                      <a16:creationId xmlns:a16="http://schemas.microsoft.com/office/drawing/2014/main" id="{80ADBF4E-BF75-4227-BEBD-CACBB710BC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6927" y="3052295"/>
                  <a:ext cx="427322" cy="427322"/>
                </a:xfrm>
                <a:prstGeom prst="rect">
                  <a:avLst/>
                </a:prstGeom>
              </p:spPr>
            </p:pic>
          </p:grp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B50C7E1A-489D-4937-A62A-C89C912FD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6596" y="3353450"/>
                <a:ext cx="1" cy="144386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6989F8BB-C417-4FEB-99AF-4DDE742694EA}"/>
                </a:ext>
              </a:extLst>
            </p:cNvPr>
            <p:cNvSpPr txBox="1"/>
            <p:nvPr/>
          </p:nvSpPr>
          <p:spPr>
            <a:xfrm>
              <a:off x="10587138" y="4142114"/>
              <a:ext cx="16146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&lt;project&gt;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DevOps Document</a:t>
              </a: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11005697-E48A-443D-A69B-8B028D09115B}"/>
              </a:ext>
            </a:extLst>
          </p:cNvPr>
          <p:cNvGrpSpPr/>
          <p:nvPr/>
        </p:nvGrpSpPr>
        <p:grpSpPr>
          <a:xfrm>
            <a:off x="294831" y="1800018"/>
            <a:ext cx="828938" cy="1646256"/>
            <a:chOff x="293961" y="1448189"/>
            <a:chExt cx="828938" cy="1646256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B6D442F1-B487-450F-B797-42B308840BE3}"/>
                </a:ext>
              </a:extLst>
            </p:cNvPr>
            <p:cNvGrpSpPr/>
            <p:nvPr/>
          </p:nvGrpSpPr>
          <p:grpSpPr>
            <a:xfrm rot="5400000">
              <a:off x="-46548" y="2158016"/>
              <a:ext cx="1041997" cy="360980"/>
              <a:chOff x="7972303" y="3561183"/>
              <a:chExt cx="1539115" cy="430887"/>
            </a:xfrm>
          </p:grpSpPr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A3ED5DD7-B1CF-4188-A03B-440CF302C01E}"/>
                  </a:ext>
                </a:extLst>
              </p:cNvPr>
              <p:cNvCxnSpPr/>
              <p:nvPr/>
            </p:nvCxnSpPr>
            <p:spPr>
              <a:xfrm>
                <a:off x="7972303" y="3783097"/>
                <a:ext cx="1539115" cy="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D1C2E48D-108D-4636-817B-F1AC679A59A6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91" name="Trapezoid 390">
                  <a:extLst>
                    <a:ext uri="{FF2B5EF4-FFF2-40B4-BE49-F238E27FC236}">
                      <a16:creationId xmlns:a16="http://schemas.microsoft.com/office/drawing/2014/main" id="{C4BCDE16-9270-46A3-80D5-40818DF4E4AF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Trapezoid 391">
                  <a:extLst>
                    <a:ext uri="{FF2B5EF4-FFF2-40B4-BE49-F238E27FC236}">
                      <a16:creationId xmlns:a16="http://schemas.microsoft.com/office/drawing/2014/main" id="{31582B68-4DE6-45FD-AE59-BFF58E25ABBD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Trapezoid 392">
                  <a:extLst>
                    <a:ext uri="{FF2B5EF4-FFF2-40B4-BE49-F238E27FC236}">
                      <a16:creationId xmlns:a16="http://schemas.microsoft.com/office/drawing/2014/main" id="{232D5C99-40B5-4009-9C41-5214B3B56802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Trapezoid 393">
                  <a:extLst>
                    <a:ext uri="{FF2B5EF4-FFF2-40B4-BE49-F238E27FC236}">
                      <a16:creationId xmlns:a16="http://schemas.microsoft.com/office/drawing/2014/main" id="{C806285E-5B9E-4F9A-AED9-4EB2D594F1C1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11A24CE8-D255-4AFE-8599-B05574FFCA2B}"/>
                </a:ext>
              </a:extLst>
            </p:cNvPr>
            <p:cNvSpPr txBox="1"/>
            <p:nvPr/>
          </p:nvSpPr>
          <p:spPr>
            <a:xfrm rot="16200000">
              <a:off x="68939" y="2040484"/>
              <a:ext cx="1646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70C0"/>
                  </a:solidFill>
                </a:rPr>
                <a:t>Requirements Analysis Work-stream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7330D7AD-CD0C-41EF-97C3-D0B0488454FB}"/>
              </a:ext>
            </a:extLst>
          </p:cNvPr>
          <p:cNvGrpSpPr/>
          <p:nvPr/>
        </p:nvGrpSpPr>
        <p:grpSpPr>
          <a:xfrm>
            <a:off x="303520" y="3387707"/>
            <a:ext cx="849084" cy="1411768"/>
            <a:chOff x="302650" y="3035878"/>
            <a:chExt cx="849084" cy="1411768"/>
          </a:xfrm>
        </p:grpSpPr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F0EB4BF7-CAD5-4707-92B0-D93B52D5550C}"/>
                </a:ext>
              </a:extLst>
            </p:cNvPr>
            <p:cNvGrpSpPr/>
            <p:nvPr/>
          </p:nvGrpSpPr>
          <p:grpSpPr>
            <a:xfrm rot="5400000">
              <a:off x="-37859" y="3434955"/>
              <a:ext cx="1041997" cy="360980"/>
              <a:chOff x="7970092" y="3561183"/>
              <a:chExt cx="1539115" cy="430887"/>
            </a:xfrm>
          </p:grpSpPr>
          <p:cxnSp>
            <p:nvCxnSpPr>
              <p:cNvPr id="398" name="Straight Arrow Connector 397">
                <a:extLst>
                  <a:ext uri="{FF2B5EF4-FFF2-40B4-BE49-F238E27FC236}">
                    <a16:creationId xmlns:a16="http://schemas.microsoft.com/office/drawing/2014/main" id="{07BA2562-B974-447D-B487-44D153552218}"/>
                  </a:ext>
                </a:extLst>
              </p:cNvPr>
              <p:cNvCxnSpPr/>
              <p:nvPr/>
            </p:nvCxnSpPr>
            <p:spPr>
              <a:xfrm>
                <a:off x="7970092" y="3775109"/>
                <a:ext cx="1539115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F42EFC23-941F-4DA3-804B-A00B713DB304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00" name="Trapezoid 399">
                  <a:extLst>
                    <a:ext uri="{FF2B5EF4-FFF2-40B4-BE49-F238E27FC236}">
                      <a16:creationId xmlns:a16="http://schemas.microsoft.com/office/drawing/2014/main" id="{A3874CA1-B973-47DF-9C17-3B355C2AD4D2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1" name="Trapezoid 400">
                  <a:extLst>
                    <a:ext uri="{FF2B5EF4-FFF2-40B4-BE49-F238E27FC236}">
                      <a16:creationId xmlns:a16="http://schemas.microsoft.com/office/drawing/2014/main" id="{95D98620-5EB8-45C7-9844-D62B697F9B5E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Trapezoid 401">
                  <a:extLst>
                    <a:ext uri="{FF2B5EF4-FFF2-40B4-BE49-F238E27FC236}">
                      <a16:creationId xmlns:a16="http://schemas.microsoft.com/office/drawing/2014/main" id="{3420B7CD-148C-4747-B380-BE95238DFF5E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Trapezoid 402">
                  <a:extLst>
                    <a:ext uri="{FF2B5EF4-FFF2-40B4-BE49-F238E27FC236}">
                      <a16:creationId xmlns:a16="http://schemas.microsoft.com/office/drawing/2014/main" id="{E397D8CA-B68B-4437-8D9E-EBBC67231C2B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65F2A89A-4EC5-4D48-B15A-64AD0039D477}"/>
                </a:ext>
              </a:extLst>
            </p:cNvPr>
            <p:cNvSpPr txBox="1"/>
            <p:nvPr/>
          </p:nvSpPr>
          <p:spPr>
            <a:xfrm rot="16200000">
              <a:off x="215018" y="3510929"/>
              <a:ext cx="14117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6">
                      <a:lumMod val="75000"/>
                    </a:schemeClr>
                  </a:solidFill>
                </a:rPr>
                <a:t>Architecture Design Work-stream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5F8B541-A1EC-42C5-A615-8C4DF466B588}"/>
              </a:ext>
            </a:extLst>
          </p:cNvPr>
          <p:cNvGrpSpPr/>
          <p:nvPr/>
        </p:nvGrpSpPr>
        <p:grpSpPr>
          <a:xfrm>
            <a:off x="313902" y="4876987"/>
            <a:ext cx="780176" cy="1218711"/>
            <a:chOff x="313032" y="4525158"/>
            <a:chExt cx="780176" cy="1218711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C24989EA-7A91-4AB1-A160-1875F792CED7}"/>
                </a:ext>
              </a:extLst>
            </p:cNvPr>
            <p:cNvGrpSpPr/>
            <p:nvPr/>
          </p:nvGrpSpPr>
          <p:grpSpPr>
            <a:xfrm rot="5400000">
              <a:off x="-27477" y="4916109"/>
              <a:ext cx="1041997" cy="360980"/>
              <a:chOff x="7990405" y="3561183"/>
              <a:chExt cx="1539115" cy="430887"/>
            </a:xfrm>
          </p:grpSpPr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3A8A0B75-670E-43F5-A591-8E673E8FAA24}"/>
                  </a:ext>
                </a:extLst>
              </p:cNvPr>
              <p:cNvCxnSpPr/>
              <p:nvPr/>
            </p:nvCxnSpPr>
            <p:spPr>
              <a:xfrm>
                <a:off x="7990405" y="3783605"/>
                <a:ext cx="1539115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D3FA4ECC-9AB5-4655-8D86-4B18E183B54F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09" name="Trapezoid 408">
                  <a:extLst>
                    <a:ext uri="{FF2B5EF4-FFF2-40B4-BE49-F238E27FC236}">
                      <a16:creationId xmlns:a16="http://schemas.microsoft.com/office/drawing/2014/main" id="{2BB2EC61-9345-42BF-A6E8-5C4FAC122FF8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Trapezoid 409">
                  <a:extLst>
                    <a:ext uri="{FF2B5EF4-FFF2-40B4-BE49-F238E27FC236}">
                      <a16:creationId xmlns:a16="http://schemas.microsoft.com/office/drawing/2014/main" id="{01A4DDE3-C008-414B-846C-E9D092BE2270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Trapezoid 410">
                  <a:extLst>
                    <a:ext uri="{FF2B5EF4-FFF2-40B4-BE49-F238E27FC236}">
                      <a16:creationId xmlns:a16="http://schemas.microsoft.com/office/drawing/2014/main" id="{7E84CEF1-49B0-49FF-AFC7-1990FFABF24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Trapezoid 411">
                  <a:extLst>
                    <a:ext uri="{FF2B5EF4-FFF2-40B4-BE49-F238E27FC236}">
                      <a16:creationId xmlns:a16="http://schemas.microsoft.com/office/drawing/2014/main" id="{E24DA909-9E0F-4671-9064-2D60C3D5B186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E5FA2F7E-31A3-4B50-B74E-9EEF560E02EE}"/>
                </a:ext>
              </a:extLst>
            </p:cNvPr>
            <p:cNvSpPr txBox="1"/>
            <p:nvPr/>
          </p:nvSpPr>
          <p:spPr>
            <a:xfrm rot="16200000">
              <a:off x="253020" y="4903681"/>
              <a:ext cx="12187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030A0"/>
                  </a:solidFill>
                </a:rPr>
                <a:t>Implementation Work-stream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B813A4AD-E27E-4621-A58E-205C323A3981}"/>
              </a:ext>
            </a:extLst>
          </p:cNvPr>
          <p:cNvGrpSpPr/>
          <p:nvPr/>
        </p:nvGrpSpPr>
        <p:grpSpPr>
          <a:xfrm>
            <a:off x="2855056" y="1788084"/>
            <a:ext cx="5127654" cy="4480002"/>
            <a:chOff x="2855056" y="1788084"/>
            <a:chExt cx="5127654" cy="4480002"/>
          </a:xfrm>
        </p:grpSpPr>
        <p:sp>
          <p:nvSpPr>
            <p:cNvPr id="414" name="Diagonal Stripe 413">
              <a:extLst>
                <a:ext uri="{FF2B5EF4-FFF2-40B4-BE49-F238E27FC236}">
                  <a16:creationId xmlns:a16="http://schemas.microsoft.com/office/drawing/2014/main" id="{8F039860-9CA5-442A-AE3D-D41CEF7FDF3A}"/>
                </a:ext>
              </a:extLst>
            </p:cNvPr>
            <p:cNvSpPr/>
            <p:nvPr/>
          </p:nvSpPr>
          <p:spPr>
            <a:xfrm>
              <a:off x="5423057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  <p:sp>
          <p:nvSpPr>
            <p:cNvPr id="415" name="Diagonal Stripe 414">
              <a:extLst>
                <a:ext uri="{FF2B5EF4-FFF2-40B4-BE49-F238E27FC236}">
                  <a16:creationId xmlns:a16="http://schemas.microsoft.com/office/drawing/2014/main" id="{40BE6D0E-0D26-4E8B-ADB4-8C888CD16ED5}"/>
                </a:ext>
              </a:extLst>
            </p:cNvPr>
            <p:cNvSpPr/>
            <p:nvPr/>
          </p:nvSpPr>
          <p:spPr>
            <a:xfrm>
              <a:off x="2855056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39C092AE-8A72-4FAC-A8F2-1F7084A6DFB3}"/>
              </a:ext>
            </a:extLst>
          </p:cNvPr>
          <p:cNvSpPr txBox="1"/>
          <p:nvPr/>
        </p:nvSpPr>
        <p:spPr>
          <a:xfrm>
            <a:off x="7627675" y="6052420"/>
            <a:ext cx="765209" cy="369332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Cycles</a:t>
            </a: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81435D3-2B50-42F1-B49E-F13177961E4C}"/>
              </a:ext>
            </a:extLst>
          </p:cNvPr>
          <p:cNvGrpSpPr/>
          <p:nvPr/>
        </p:nvGrpSpPr>
        <p:grpSpPr>
          <a:xfrm>
            <a:off x="3762442" y="5129183"/>
            <a:ext cx="3459892" cy="680306"/>
            <a:chOff x="3746535" y="5484750"/>
            <a:chExt cx="3459892" cy="680306"/>
          </a:xfrm>
        </p:grpSpPr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01C05191-0068-4EB1-A22F-0C955E7829E3}"/>
                </a:ext>
              </a:extLst>
            </p:cNvPr>
            <p:cNvSpPr txBox="1"/>
            <p:nvPr/>
          </p:nvSpPr>
          <p:spPr>
            <a:xfrm>
              <a:off x="3746535" y="5888057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Unit Test Work-stream</a:t>
              </a:r>
            </a:p>
          </p:txBody>
        </p: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3D7F56BC-8217-48BB-84B0-63AB76992474}"/>
                </a:ext>
              </a:extLst>
            </p:cNvPr>
            <p:cNvGrpSpPr/>
            <p:nvPr/>
          </p:nvGrpSpPr>
          <p:grpSpPr>
            <a:xfrm>
              <a:off x="4694488" y="5484750"/>
              <a:ext cx="1539115" cy="430887"/>
              <a:chOff x="7984916" y="3561183"/>
              <a:chExt cx="1539115" cy="430887"/>
            </a:xfrm>
          </p:grpSpPr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43638F7A-96FB-454D-B6E9-654C5D6A0D3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A6EF246D-C368-4CD4-AEC3-C1A4D175AA5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22" name="Trapezoid 421">
                  <a:extLst>
                    <a:ext uri="{FF2B5EF4-FFF2-40B4-BE49-F238E27FC236}">
                      <a16:creationId xmlns:a16="http://schemas.microsoft.com/office/drawing/2014/main" id="{A605A308-AA52-4AC0-B45D-5586BA20FC10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Trapezoid 422">
                  <a:extLst>
                    <a:ext uri="{FF2B5EF4-FFF2-40B4-BE49-F238E27FC236}">
                      <a16:creationId xmlns:a16="http://schemas.microsoft.com/office/drawing/2014/main" id="{2FF238C3-FAF0-41CD-A229-FDB596DCCC11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Trapezoid 423">
                  <a:extLst>
                    <a:ext uri="{FF2B5EF4-FFF2-40B4-BE49-F238E27FC236}">
                      <a16:creationId xmlns:a16="http://schemas.microsoft.com/office/drawing/2014/main" id="{7964FD63-212F-4A3D-91DF-2CF807F24C2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Trapezoid 424">
                  <a:extLst>
                    <a:ext uri="{FF2B5EF4-FFF2-40B4-BE49-F238E27FC236}">
                      <a16:creationId xmlns:a16="http://schemas.microsoft.com/office/drawing/2014/main" id="{56DCB626-B5FD-4637-85F5-EE75A40B8CBD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99E9B4D9-02B3-4155-9A9B-61AA201693AD}"/>
              </a:ext>
            </a:extLst>
          </p:cNvPr>
          <p:cNvGrpSpPr/>
          <p:nvPr/>
        </p:nvGrpSpPr>
        <p:grpSpPr>
          <a:xfrm>
            <a:off x="9446340" y="2469301"/>
            <a:ext cx="984694" cy="736840"/>
            <a:chOff x="7984916" y="3561183"/>
            <a:chExt cx="1556784" cy="966485"/>
          </a:xfrm>
        </p:grpSpPr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B838530-200E-493F-949F-65AB80AA7C69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Test Code Work-stream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7606BE4-6783-40B9-822D-FA892C3CFF58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9C95ECB7-2262-4179-AF58-0DAC868578CB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7F296AF3-8CEB-4952-A474-3CC06F75781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31" name="Trapezoid 430">
                  <a:extLst>
                    <a:ext uri="{FF2B5EF4-FFF2-40B4-BE49-F238E27FC236}">
                      <a16:creationId xmlns:a16="http://schemas.microsoft.com/office/drawing/2014/main" id="{78FA36CC-8A2C-4914-BD23-DD2A7B5196F0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Trapezoid 431">
                  <a:extLst>
                    <a:ext uri="{FF2B5EF4-FFF2-40B4-BE49-F238E27FC236}">
                      <a16:creationId xmlns:a16="http://schemas.microsoft.com/office/drawing/2014/main" id="{9DCF231E-0F74-40DE-AAE5-F943273BCC51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Trapezoid 432">
                  <a:extLst>
                    <a:ext uri="{FF2B5EF4-FFF2-40B4-BE49-F238E27FC236}">
                      <a16:creationId xmlns:a16="http://schemas.microsoft.com/office/drawing/2014/main" id="{47363081-AEE8-4E49-A8EF-5AABD2D25D6F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Trapezoid 433">
                  <a:extLst>
                    <a:ext uri="{FF2B5EF4-FFF2-40B4-BE49-F238E27FC236}">
                      <a16:creationId xmlns:a16="http://schemas.microsoft.com/office/drawing/2014/main" id="{73F966EE-1D8B-4CD5-801B-EB789F526A74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35" name="Rectangle: Rounded Corners 434">
            <a:extLst>
              <a:ext uri="{FF2B5EF4-FFF2-40B4-BE49-F238E27FC236}">
                <a16:creationId xmlns:a16="http://schemas.microsoft.com/office/drawing/2014/main" id="{061F8FA2-402F-4D4A-AA9A-0A3B11F82931}"/>
              </a:ext>
            </a:extLst>
          </p:cNvPr>
          <p:cNvSpPr/>
          <p:nvPr/>
        </p:nvSpPr>
        <p:spPr>
          <a:xfrm>
            <a:off x="181303" y="1634835"/>
            <a:ext cx="11855669" cy="500531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9AF5FB95-B96D-49FD-8E95-BCE1F4AF73F0}"/>
              </a:ext>
            </a:extLst>
          </p:cNvPr>
          <p:cNvSpPr txBox="1"/>
          <p:nvPr/>
        </p:nvSpPr>
        <p:spPr>
          <a:xfrm>
            <a:off x="10418355" y="5318184"/>
            <a:ext cx="1167365" cy="523220"/>
          </a:xfrm>
          <a:prstGeom prst="rect">
            <a:avLst/>
          </a:prstGeom>
          <a:solidFill>
            <a:schemeClr val="bg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&lt;project&gt;</a:t>
            </a:r>
          </a:p>
          <a:p>
            <a:r>
              <a:rPr lang="en-US" dirty="0">
                <a:solidFill>
                  <a:schemeClr val="bg1"/>
                </a:solidFill>
              </a:rPr>
              <a:t>Test Code</a:t>
            </a: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F4BF5C9B-5D5E-4067-8CC8-8EC846E1E6E1}"/>
              </a:ext>
            </a:extLst>
          </p:cNvPr>
          <p:cNvGrpSpPr/>
          <p:nvPr/>
        </p:nvGrpSpPr>
        <p:grpSpPr>
          <a:xfrm>
            <a:off x="9423482" y="5715667"/>
            <a:ext cx="984694" cy="736840"/>
            <a:chOff x="7984916" y="3561183"/>
            <a:chExt cx="1556784" cy="966485"/>
          </a:xfrm>
        </p:grpSpPr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78BFA5A-B09A-4375-9F19-3EA5E16070E4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accent4">
                      <a:lumMod val="75000"/>
                    </a:schemeClr>
                  </a:solidFill>
                </a:rPr>
                <a:t>Delivery Work-stream</a:t>
              </a:r>
            </a:p>
          </p:txBody>
        </p: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85BD0A1E-0509-4516-813C-9903A3EAA07C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4D436A96-519D-4988-9E68-2930BE982AB1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A0D8D491-8AAA-4E7E-8F5F-B6417F36709D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42" name="Trapezoid 441">
                  <a:extLst>
                    <a:ext uri="{FF2B5EF4-FFF2-40B4-BE49-F238E27FC236}">
                      <a16:creationId xmlns:a16="http://schemas.microsoft.com/office/drawing/2014/main" id="{5BAC58D4-151A-43F3-BC5C-1E160F88D829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Trapezoid 442">
                  <a:extLst>
                    <a:ext uri="{FF2B5EF4-FFF2-40B4-BE49-F238E27FC236}">
                      <a16:creationId xmlns:a16="http://schemas.microsoft.com/office/drawing/2014/main" id="{06994C9F-8361-4187-800D-88F016741698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Trapezoid 443">
                  <a:extLst>
                    <a:ext uri="{FF2B5EF4-FFF2-40B4-BE49-F238E27FC236}">
                      <a16:creationId xmlns:a16="http://schemas.microsoft.com/office/drawing/2014/main" id="{C4EDBFE7-637C-4A15-B3E8-A644F68EEAA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Trapezoid 444">
                  <a:extLst>
                    <a:ext uri="{FF2B5EF4-FFF2-40B4-BE49-F238E27FC236}">
                      <a16:creationId xmlns:a16="http://schemas.microsoft.com/office/drawing/2014/main" id="{76EDED5C-93AB-4529-BD85-1DB6D5F0D434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4F0A562D-EBBB-4938-A53D-B52B4494F3ED}"/>
              </a:ext>
            </a:extLst>
          </p:cNvPr>
          <p:cNvGrpSpPr/>
          <p:nvPr/>
        </p:nvGrpSpPr>
        <p:grpSpPr>
          <a:xfrm>
            <a:off x="10316738" y="5281191"/>
            <a:ext cx="1567977" cy="985549"/>
            <a:chOff x="10316738" y="5281191"/>
            <a:chExt cx="1567977" cy="985549"/>
          </a:xfrm>
        </p:grpSpPr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EC2C5C99-9FD9-48A5-AA9C-BFC4EAA52288}"/>
                </a:ext>
              </a:extLst>
            </p:cNvPr>
            <p:cNvSpPr txBox="1"/>
            <p:nvPr/>
          </p:nvSpPr>
          <p:spPr>
            <a:xfrm>
              <a:off x="10316738" y="5743520"/>
              <a:ext cx="15679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&lt;project&gt;</a:t>
              </a:r>
            </a:p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Product Release</a:t>
              </a:r>
            </a:p>
          </p:txBody>
        </p:sp>
        <p:pic>
          <p:nvPicPr>
            <p:cNvPr id="448" name="Graphic 447" descr="Continuous Improvement with solid fill">
              <a:extLst>
                <a:ext uri="{FF2B5EF4-FFF2-40B4-BE49-F238E27FC236}">
                  <a16:creationId xmlns:a16="http://schemas.microsoft.com/office/drawing/2014/main" id="{238E4261-08FF-4079-813B-496EBE96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743303" y="5281191"/>
              <a:ext cx="649092" cy="649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677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663</Words>
  <Application>Microsoft Office PowerPoint</Application>
  <PresentationFormat>Widescreen</PresentationFormat>
  <Paragraphs>156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EDUp FORDCS V1.0  Planning</vt:lpstr>
      <vt:lpstr>SwPD Method Epics - Setting</vt:lpstr>
      <vt:lpstr>Context</vt:lpstr>
      <vt:lpstr>Statement of Work / Purpose</vt:lpstr>
      <vt:lpstr>Customer Requirements</vt:lpstr>
      <vt:lpstr>Project Technical Scope</vt:lpstr>
      <vt:lpstr>Project Release Plan</vt:lpstr>
      <vt:lpstr>PowerPoint Presentation</vt:lpstr>
      <vt:lpstr>FORDCS-V1.0 Project Artifacts</vt:lpstr>
      <vt:lpstr>Additional Considerations</vt:lpstr>
      <vt:lpstr>Project References</vt:lpstr>
      <vt:lpstr>&lt;Annex - &gt; &lt;topic name&gt;&gt;</vt:lpstr>
      <vt:lpstr>Project Glossary</vt:lpstr>
      <vt:lpstr>PowerPoint Presentation</vt:lpstr>
      <vt:lpstr>Backyard</vt:lpstr>
      <vt:lpstr>EDUp Project Story Stream Checklist</vt:lpstr>
      <vt:lpstr>EDUp Project Story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72</cp:revision>
  <dcterms:created xsi:type="dcterms:W3CDTF">2022-03-14T15:31:02Z</dcterms:created>
  <dcterms:modified xsi:type="dcterms:W3CDTF">2022-05-04T21:20:15Z</dcterms:modified>
</cp:coreProperties>
</file>