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302" r:id="rId3"/>
    <p:sldId id="301" r:id="rId4"/>
    <p:sldId id="292" r:id="rId5"/>
    <p:sldId id="263" r:id="rId6"/>
    <p:sldId id="283" r:id="rId7"/>
    <p:sldId id="282" r:id="rId8"/>
    <p:sldId id="285" r:id="rId9"/>
    <p:sldId id="303" r:id="rId10"/>
    <p:sldId id="286" r:id="rId11"/>
    <p:sldId id="288" r:id="rId12"/>
    <p:sldId id="289" r:id="rId13"/>
    <p:sldId id="284" r:id="rId14"/>
    <p:sldId id="290" r:id="rId15"/>
    <p:sldId id="304" r:id="rId16"/>
    <p:sldId id="28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45" autoAdjust="0"/>
  </p:normalViewPr>
  <p:slideViewPr>
    <p:cSldViewPr snapToGrid="0">
      <p:cViewPr varScale="1">
        <p:scale>
          <a:sx n="58" d="100"/>
          <a:sy n="58" d="100"/>
        </p:scale>
        <p:origin x="9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The Customer Use Case Scenario is to be described per scenario from the viewpoint of System Architect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Method note:</a:t>
            </a:r>
          </a:p>
          <a:p>
            <a:r>
              <a:rPr lang="en-US" dirty="0"/>
              <a:t>Describe each REQ in a paragraph!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karacankos/fordcs/1.0-oas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System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 / sub-Use Cases</a:t>
            </a:r>
            <a:br>
              <a:rPr lang="en-US" dirty="0"/>
            </a:br>
            <a:r>
              <a:rPr lang="en-US" dirty="0"/>
              <a:t>Use Case Starting-up the CS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r>
              <a:rPr lang="en-US" dirty="0"/>
              <a:t>Following sub-Use Cases are </a:t>
            </a:r>
            <a:r>
              <a:rPr lang="en-US" i="1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“Operational Readiness”:</a:t>
            </a:r>
          </a:p>
          <a:p>
            <a:pPr lvl="2"/>
            <a:r>
              <a:rPr lang="en-US" dirty="0"/>
              <a:t>CS is installed, passed the “operational readiness test”, and the state is set to “INITIAL_STATE” via the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INITIAL_STATE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“Close the Power Circuit”:</a:t>
            </a:r>
          </a:p>
          <a:p>
            <a:pPr lvl="2"/>
            <a:r>
              <a:rPr lang="en-US" dirty="0"/>
              <a:t>Via </a:t>
            </a:r>
            <a:r>
              <a:rPr lang="en-US" dirty="0" err="1"/>
              <a:t>SmartMeter</a:t>
            </a:r>
            <a:r>
              <a:rPr lang="en-US" dirty="0"/>
              <a:t>, the CS is connected to grid power, and the state is set to “UX_POWER_PRESENT” by the “</a:t>
            </a:r>
            <a:r>
              <a:rPr lang="en-US" b="1" dirty="0"/>
              <a:t>Charging Station System Operator</a:t>
            </a:r>
            <a:r>
              <a:rPr lang="en-US" dirty="0"/>
              <a:t>”!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UX_POWER_PRESENT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“Connecting to Powerline”:</a:t>
            </a:r>
          </a:p>
          <a:p>
            <a:pPr lvl="2"/>
            <a:r>
              <a:rPr lang="en-US" dirty="0"/>
              <a:t>CS is connected to the powerline, and the state is set to “POWER_OFF” via the 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POWER_OFF</a:t>
            </a: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Starting-up the CS V1.0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439C5E-A834-4718-A7E7-DB743FE810AE}"/>
              </a:ext>
            </a:extLst>
          </p:cNvPr>
          <p:cNvSpPr/>
          <p:nvPr/>
        </p:nvSpPr>
        <p:spPr>
          <a:xfrm>
            <a:off x="287513" y="3229136"/>
            <a:ext cx="3965510" cy="756493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9DD7F-A9E8-4EC5-A225-E60C9588AF04}"/>
              </a:ext>
            </a:extLst>
          </p:cNvPr>
          <p:cNvSpPr/>
          <p:nvPr/>
        </p:nvSpPr>
        <p:spPr>
          <a:xfrm>
            <a:off x="5734927" y="2129512"/>
            <a:ext cx="3965510" cy="756493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D86D1-69FD-4736-922D-58FC70DA509E}"/>
              </a:ext>
            </a:extLst>
          </p:cNvPr>
          <p:cNvSpPr/>
          <p:nvPr/>
        </p:nvSpPr>
        <p:spPr>
          <a:xfrm>
            <a:off x="5734927" y="4699973"/>
            <a:ext cx="3965510" cy="756493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6EFD2A-5C9C-4F52-B13F-A271443A7B01}"/>
              </a:ext>
            </a:extLst>
          </p:cNvPr>
          <p:cNvGrpSpPr/>
          <p:nvPr/>
        </p:nvGrpSpPr>
        <p:grpSpPr>
          <a:xfrm>
            <a:off x="88121" y="5317282"/>
            <a:ext cx="6310488" cy="1410157"/>
            <a:chOff x="7275689" y="0"/>
            <a:chExt cx="6310488" cy="14101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394CA4-D6A2-40D5-98E9-4AB6FB775372}"/>
                </a:ext>
              </a:extLst>
            </p:cNvPr>
            <p:cNvSpPr/>
            <p:nvPr/>
          </p:nvSpPr>
          <p:spPr>
            <a:xfrm>
              <a:off x="7629317" y="0"/>
              <a:ext cx="3079539" cy="756493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3CA8B-3F0C-4CC1-AF72-B5452D11178C}"/>
                </a:ext>
              </a:extLst>
            </p:cNvPr>
            <p:cNvSpPr txBox="1"/>
            <p:nvPr/>
          </p:nvSpPr>
          <p:spPr>
            <a:xfrm>
              <a:off x="7275689" y="209828"/>
              <a:ext cx="631048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/>
                <a:t>“Set to Car Charge ready”:</a:t>
              </a:r>
            </a:p>
            <a:p>
              <a:pPr lvl="2"/>
              <a:r>
                <a:rPr lang="en-US" dirty="0"/>
                <a:t>The “</a:t>
              </a:r>
              <a:r>
                <a:rPr lang="en-US" b="1" dirty="0" err="1"/>
                <a:t>SystemControllerUnit</a:t>
              </a:r>
              <a:r>
                <a:rPr lang="en-US" dirty="0"/>
                <a:t>” sets the state to “UX_ READY_TO_CHARGE”</a:t>
              </a:r>
              <a:br>
                <a:rPr lang="en-US" dirty="0"/>
              </a:br>
              <a:r>
                <a:rPr lang="en-US" dirty="0">
                  <a:sym typeface="Wingdings" panose="05000000000000000000" pitchFamily="2" charset="2"/>
                </a:rPr>
                <a:t>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C00000"/>
                  </a:solidFill>
                </a:rPr>
                <a:t>CS State :  UX_ READY_TO_CHARGE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3DA01E3-922A-4688-9D53-5D62F3F9359D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260015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Charge the Car [REF_SHC]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“Start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starts the charging!.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VEHICLE_CHARGING!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“Stop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or the “</a:t>
            </a:r>
            <a:r>
              <a:rPr lang="en-US" b="1" dirty="0" err="1"/>
              <a:t>SystemControllerUnit</a:t>
            </a:r>
            <a:r>
              <a:rPr lang="en-US" dirty="0"/>
              <a:t>” stops the charging!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VEHICLE_CONNECTED!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 the Plug to Vehicle”:</a:t>
            </a:r>
          </a:p>
          <a:p>
            <a:pPr lvl="2"/>
            <a:r>
              <a:rPr lang="en-US" dirty="0"/>
              <a:t>The “Home resident” [REF_SHC] connects the CS to the vehicle! 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VEHICLE_CONNECTED!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“Disconnect the Plug from Vehicle”:</a:t>
            </a:r>
          </a:p>
          <a:p>
            <a:pPr lvl="2"/>
            <a:r>
              <a:rPr lang="en-US" dirty="0"/>
              <a:t>The “Home resident” [REF_SHC] disconnects the CS from the vehicle!</a:t>
            </a:r>
            <a:br>
              <a:rPr lang="en-US" dirty="0"/>
            </a:br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system to UX_ READY_TO_CHARGE!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Charge the Car [REF_SHC] V1.0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6DE48A-39C1-46E5-B4CC-16CE7B936981}"/>
              </a:ext>
            </a:extLst>
          </p:cNvPr>
          <p:cNvSpPr/>
          <p:nvPr/>
        </p:nvSpPr>
        <p:spPr>
          <a:xfrm>
            <a:off x="287513" y="3229136"/>
            <a:ext cx="3965510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6B5FDA-7FC8-4B4F-99E0-55F3D314EED6}"/>
              </a:ext>
            </a:extLst>
          </p:cNvPr>
          <p:cNvSpPr/>
          <p:nvPr/>
        </p:nvSpPr>
        <p:spPr>
          <a:xfrm>
            <a:off x="205877" y="4967448"/>
            <a:ext cx="4486507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A669E-5BD1-48BF-AE35-16FC5FA732CC}"/>
              </a:ext>
            </a:extLst>
          </p:cNvPr>
          <p:cNvSpPr/>
          <p:nvPr/>
        </p:nvSpPr>
        <p:spPr>
          <a:xfrm>
            <a:off x="5797369" y="2026357"/>
            <a:ext cx="2781155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3BFA83-3F95-4934-9DBD-6A35E8E53391}"/>
              </a:ext>
            </a:extLst>
          </p:cNvPr>
          <p:cNvSpPr/>
          <p:nvPr/>
        </p:nvSpPr>
        <p:spPr>
          <a:xfrm>
            <a:off x="5951138" y="4442178"/>
            <a:ext cx="2781155" cy="75649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3AA17-0F5D-47D4-9ABE-97E2FD533FD1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380997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Failure Handling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866" y="1825624"/>
            <a:ext cx="7969134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“Failure Detection”:</a:t>
            </a:r>
          </a:p>
          <a:p>
            <a:pPr lvl="2"/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state to “UX_ TROUBLE” and starts the system failure handling routine!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UX_ TROUBLE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Failure Handling V1.0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27A72-8E30-47EF-B1B1-C91420D7DFC7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3073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D177-793A-45CC-AC27-B0DF2C6B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79F9-41A4-4834-9741-E3B75D15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SREQ_1: All Use Cases should be described, UML modelled, implemented and tested. </a:t>
            </a:r>
          </a:p>
          <a:p>
            <a:r>
              <a:rPr lang="en-US" dirty="0"/>
              <a:t>SREQ_ 2: The Actors should be authorized to involve in specific system interactions!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Role-based service authorization should be given!</a:t>
            </a:r>
          </a:p>
          <a:p>
            <a:r>
              <a:rPr lang="en-US" dirty="0">
                <a:sym typeface="Wingdings" panose="05000000000000000000" pitchFamily="2" charset="2"/>
              </a:rPr>
              <a:t>SREQ_3: The service interfaces should be implemented as given in Swagger design!</a:t>
            </a:r>
          </a:p>
          <a:p>
            <a:r>
              <a:rPr lang="en-US" dirty="0">
                <a:sym typeface="Wingdings" panose="05000000000000000000" pitchFamily="2" charset="2"/>
              </a:rPr>
              <a:t>SREQ_4: The system should catch any failure at any time and handle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E711-645C-42B6-9177-C38B620584AA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requirements!</a:t>
            </a:r>
          </a:p>
        </p:txBody>
      </p:sp>
    </p:spTree>
    <p:extLst>
      <p:ext uri="{BB962C8B-B14F-4D97-AF65-F5344CB8AC3E}">
        <p14:creationId xmlns:p14="http://schemas.microsoft.com/office/powerpoint/2010/main" val="315900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58F-5FC3-4D54-BB0E-B056971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Boundary, Interfaces, and Users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523BA8-76E4-4BE9-93A8-7D80E832689C}"/>
              </a:ext>
            </a:extLst>
          </p:cNvPr>
          <p:cNvGrpSpPr/>
          <p:nvPr/>
        </p:nvGrpSpPr>
        <p:grpSpPr>
          <a:xfrm>
            <a:off x="6075275" y="1812701"/>
            <a:ext cx="4031835" cy="4145181"/>
            <a:chOff x="4487107" y="1652280"/>
            <a:chExt cx="4031835" cy="4145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D86175-4D85-441E-9E4F-3F8E745B6406}"/>
                </a:ext>
              </a:extLst>
            </p:cNvPr>
            <p:cNvGrpSpPr/>
            <p:nvPr/>
          </p:nvGrpSpPr>
          <p:grpSpPr>
            <a:xfrm>
              <a:off x="4487107" y="1652280"/>
              <a:ext cx="2489976" cy="2489976"/>
              <a:chOff x="4487107" y="1652280"/>
              <a:chExt cx="2489976" cy="2489976"/>
            </a:xfrm>
          </p:grpSpPr>
          <p:pic>
            <p:nvPicPr>
              <p:cNvPr id="5" name="Graphic 4" descr="Fuel outline">
                <a:extLst>
                  <a:ext uri="{FF2B5EF4-FFF2-40B4-BE49-F238E27FC236}">
                    <a16:creationId xmlns:a16="http://schemas.microsoft.com/office/drawing/2014/main" id="{BA8956EC-131A-423E-9593-B9421E78D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87107" y="1652280"/>
                <a:ext cx="2489976" cy="24899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74C44A-93C4-462E-9FBC-021FC67AAB31}"/>
                  </a:ext>
                </a:extLst>
              </p:cNvPr>
              <p:cNvSpPr/>
              <p:nvPr/>
            </p:nvSpPr>
            <p:spPr>
              <a:xfrm>
                <a:off x="6063535" y="2108711"/>
                <a:ext cx="433137" cy="18482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phic 6" descr="Electric car outline">
              <a:extLst>
                <a:ext uri="{FF2B5EF4-FFF2-40B4-BE49-F238E27FC236}">
                  <a16:creationId xmlns:a16="http://schemas.microsoft.com/office/drawing/2014/main" id="{4E4BD8FE-9D0B-4B9B-95FC-F46E72209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23342" y="2901861"/>
              <a:ext cx="2895600" cy="2895600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4F261C8-3DFE-4E7C-B376-9FF5DBA8D215}"/>
              </a:ext>
            </a:extLst>
          </p:cNvPr>
          <p:cNvSpPr/>
          <p:nvPr/>
        </p:nvSpPr>
        <p:spPr>
          <a:xfrm>
            <a:off x="6529264" y="2213675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D5A85F-0794-47BE-8585-C35C6554C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576" y="1616155"/>
            <a:ext cx="2542944" cy="7877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C111F-ADD5-4897-9607-207E58789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576" y="2506995"/>
            <a:ext cx="2529197" cy="78771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FA85CFB-19A2-4F65-8A83-65662EECF97F}"/>
              </a:ext>
            </a:extLst>
          </p:cNvPr>
          <p:cNvSpPr/>
          <p:nvPr/>
        </p:nvSpPr>
        <p:spPr>
          <a:xfrm>
            <a:off x="6511411" y="2753811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3BFDA4-7898-47DA-93BB-CE4AEAF1A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0597" y="3410548"/>
            <a:ext cx="2465036" cy="49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AB4261-5526-4749-95F1-58AE7200B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0596" y="4091179"/>
            <a:ext cx="2513947" cy="518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78849-11C7-4053-AF9F-8663DA396D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3532" y="4613050"/>
            <a:ext cx="2523729" cy="5282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C598D0-80B8-4A5D-B233-D61FA4B32CBF}"/>
              </a:ext>
            </a:extLst>
          </p:cNvPr>
          <p:cNvSpPr txBox="1"/>
          <p:nvPr/>
        </p:nvSpPr>
        <p:spPr>
          <a:xfrm>
            <a:off x="476651" y="4399611"/>
            <a:ext cx="1820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Charging Station System Operator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8E9412-5DB7-4119-AE51-88B15B7B2D71}"/>
              </a:ext>
            </a:extLst>
          </p:cNvPr>
          <p:cNvSpPr/>
          <p:nvPr/>
        </p:nvSpPr>
        <p:spPr>
          <a:xfrm>
            <a:off x="6543496" y="3473699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4979A0C-218C-4D66-94E8-2F828828FDFF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295633" y="3595712"/>
            <a:ext cx="1247863" cy="64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6064BB-0DE9-48A4-A28F-7682C4FA7930}"/>
              </a:ext>
            </a:extLst>
          </p:cNvPr>
          <p:cNvCxnSpPr>
            <a:cxnSpLocks/>
            <a:stCxn id="21" idx="3"/>
            <a:endCxn id="24" idx="2"/>
          </p:cNvCxnSpPr>
          <p:nvPr/>
        </p:nvCxnSpPr>
        <p:spPr>
          <a:xfrm flipV="1">
            <a:off x="5344543" y="3595712"/>
            <a:ext cx="1198953" cy="754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4A6E60-6B64-4802-861A-673A71BD3395}"/>
              </a:ext>
            </a:extLst>
          </p:cNvPr>
          <p:cNvCxnSpPr>
            <a:cxnSpLocks/>
            <a:stCxn id="22" idx="3"/>
            <a:endCxn id="24" idx="2"/>
          </p:cNvCxnSpPr>
          <p:nvPr/>
        </p:nvCxnSpPr>
        <p:spPr>
          <a:xfrm flipV="1">
            <a:off x="5407261" y="3595712"/>
            <a:ext cx="1136235" cy="1281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09753539-6FC0-4721-A4FA-73014FD5C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00" y="3479154"/>
            <a:ext cx="914400" cy="9144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3C837C9-A07F-4409-8D3F-1A48F192EF62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1752600" y="3659987"/>
            <a:ext cx="1077997" cy="276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955C23-57AC-4347-B3BB-2BC6492B3E24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1752600" y="3936354"/>
            <a:ext cx="1077996" cy="414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E9941B3-6349-4A05-89DA-1A9673E1ADA0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1752600" y="3936354"/>
            <a:ext cx="1130932" cy="940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6BFF9AD-3E59-4B34-8F3C-634C5E672805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>
            <a:off x="5075520" y="2010012"/>
            <a:ext cx="1453744" cy="325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64629F-3C1E-486A-9878-EB00D2C71EB4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 flipV="1">
            <a:off x="5061773" y="2875824"/>
            <a:ext cx="1449638" cy="25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1A7A43F-4CC8-4A44-8BCB-80923C4E6C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6169" y="2025869"/>
            <a:ext cx="2931019" cy="91440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3AD6E2B-CFF6-432F-86FB-5938E221448A}"/>
              </a:ext>
            </a:extLst>
          </p:cNvPr>
          <p:cNvSpPr/>
          <p:nvPr/>
        </p:nvSpPr>
        <p:spPr>
          <a:xfrm>
            <a:off x="7574100" y="2354524"/>
            <a:ext cx="240632" cy="24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0D77D4-2FD6-4C3D-A11B-BE63B2068897}"/>
              </a:ext>
            </a:extLst>
          </p:cNvPr>
          <p:cNvCxnSpPr>
            <a:cxnSpLocks/>
            <a:stCxn id="50" idx="1"/>
            <a:endCxn id="51" idx="6"/>
          </p:cNvCxnSpPr>
          <p:nvPr/>
        </p:nvCxnSpPr>
        <p:spPr>
          <a:xfrm rot="10800000">
            <a:off x="7814733" y="2476537"/>
            <a:ext cx="861437" cy="6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Man outline">
            <a:extLst>
              <a:ext uri="{FF2B5EF4-FFF2-40B4-BE49-F238E27FC236}">
                <a16:creationId xmlns:a16="http://schemas.microsoft.com/office/drawing/2014/main" id="{941D3E63-D955-4491-BB0C-FDCFD851B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91911" y="3835833"/>
            <a:ext cx="1361889" cy="1361889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810E9BA-3266-4090-9A16-02F9EBC35586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16200000" flipV="1">
            <a:off x="9959486" y="3122462"/>
            <a:ext cx="895564" cy="531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Man outline">
            <a:extLst>
              <a:ext uri="{FF2B5EF4-FFF2-40B4-BE49-F238E27FC236}">
                <a16:creationId xmlns:a16="http://schemas.microsoft.com/office/drawing/2014/main" id="{76718685-1F91-4A14-958F-68B710FB3A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0988" y="1916760"/>
            <a:ext cx="914400" cy="91440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299C036-E391-4C0B-B8AA-3635D18C6833}"/>
              </a:ext>
            </a:extLst>
          </p:cNvPr>
          <p:cNvCxnSpPr>
            <a:cxnSpLocks/>
            <a:stCxn id="66" idx="3"/>
            <a:endCxn id="16" idx="1"/>
          </p:cNvCxnSpPr>
          <p:nvPr/>
        </p:nvCxnSpPr>
        <p:spPr>
          <a:xfrm flipV="1">
            <a:off x="1685388" y="2010012"/>
            <a:ext cx="847188" cy="36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B550E1E-F6AA-4F36-BCE5-3D07E174347A}"/>
              </a:ext>
            </a:extLst>
          </p:cNvPr>
          <p:cNvCxnSpPr>
            <a:cxnSpLocks/>
            <a:stCxn id="66" idx="3"/>
            <a:endCxn id="18" idx="1"/>
          </p:cNvCxnSpPr>
          <p:nvPr/>
        </p:nvCxnSpPr>
        <p:spPr>
          <a:xfrm>
            <a:off x="1685388" y="2373960"/>
            <a:ext cx="847188" cy="526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6E4AA8-E3A5-401B-90FF-E97148CBE117}"/>
              </a:ext>
            </a:extLst>
          </p:cNvPr>
          <p:cNvSpPr txBox="1"/>
          <p:nvPr/>
        </p:nvSpPr>
        <p:spPr>
          <a:xfrm>
            <a:off x="539321" y="2725769"/>
            <a:ext cx="164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Stakeholder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EDA6E-F51A-4F09-8071-2CCDB4CE752A}"/>
              </a:ext>
            </a:extLst>
          </p:cNvPr>
          <p:cNvSpPr txBox="1"/>
          <p:nvPr/>
        </p:nvSpPr>
        <p:spPr>
          <a:xfrm>
            <a:off x="6879167" y="112679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Define the system boundary!</a:t>
            </a:r>
          </a:p>
        </p:txBody>
      </p:sp>
    </p:spTree>
    <p:extLst>
      <p:ext uri="{BB962C8B-B14F-4D97-AF65-F5344CB8AC3E}">
        <p14:creationId xmlns:p14="http://schemas.microsoft.com/office/powerpoint/2010/main" val="103487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0B14-B9C7-4FDA-9B61-787DA39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6F97-ED4E-4F1B-A4A4-18D434B8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defined yet!</a:t>
            </a:r>
          </a:p>
        </p:txBody>
      </p:sp>
    </p:spTree>
    <p:extLst>
      <p:ext uri="{BB962C8B-B14F-4D97-AF65-F5344CB8AC3E}">
        <p14:creationId xmlns:p14="http://schemas.microsoft.com/office/powerpoint/2010/main" val="17707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EF7-5A9D-465F-93B9-E1F90F72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A8DA282-1F6A-4A21-9796-CB338404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[REF_SHC] … SmartHome_ConceptSpecificationSimplified_v2022.1.docx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E6848C-4072-409E-99FE-4A39B259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5107"/>
          </a:xfrm>
        </p:spPr>
        <p:txBody>
          <a:bodyPr>
            <a:noAutofit/>
          </a:bodyPr>
          <a:lstStyle/>
          <a:p>
            <a:r>
              <a:rPr lang="en-US" sz="2800" dirty="0"/>
              <a:t>EDUp-Full-Stack-Software-Project-Development-Method</a:t>
            </a:r>
            <a:br>
              <a:rPr lang="en-US" sz="2800" dirty="0"/>
            </a:br>
            <a:r>
              <a:rPr lang="en-US" sz="2800" dirty="0"/>
              <a:t>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C2122-6B5B-44A0-85E3-4D5AD0FD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7" y="1033965"/>
            <a:ext cx="11546825" cy="56575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7E63B-4335-45A8-BE3A-58020A985050}"/>
              </a:ext>
            </a:extLst>
          </p:cNvPr>
          <p:cNvSpPr/>
          <p:nvPr/>
        </p:nvSpPr>
        <p:spPr>
          <a:xfrm>
            <a:off x="4302369" y="2942493"/>
            <a:ext cx="3294186" cy="39858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AE54DD9-A2E3-4CF6-BD9B-7B5DC406C0A9}"/>
              </a:ext>
            </a:extLst>
          </p:cNvPr>
          <p:cNvCxnSpPr>
            <a:cxnSpLocks/>
            <a:stCxn id="6" idx="1"/>
            <a:endCxn id="9" idx="2"/>
          </p:cNvCxnSpPr>
          <p:nvPr/>
        </p:nvCxnSpPr>
        <p:spPr>
          <a:xfrm rot="10800000" flipV="1">
            <a:off x="4208585" y="3141785"/>
            <a:ext cx="93784" cy="1805354"/>
          </a:xfrm>
          <a:prstGeom prst="bentConnector3">
            <a:avLst>
              <a:gd name="adj1" fmla="val 34375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46D98B-9139-42E1-8CA2-4848F5A69E48}"/>
              </a:ext>
            </a:extLst>
          </p:cNvPr>
          <p:cNvSpPr/>
          <p:nvPr/>
        </p:nvSpPr>
        <p:spPr>
          <a:xfrm>
            <a:off x="4208585" y="4888523"/>
            <a:ext cx="93784" cy="1172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F106D2-7CA1-4A02-872D-0DEA0FB8C8B3}"/>
              </a:ext>
            </a:extLst>
          </p:cNvPr>
          <p:cNvSpPr/>
          <p:nvPr/>
        </p:nvSpPr>
        <p:spPr>
          <a:xfrm>
            <a:off x="152400" y="2274277"/>
            <a:ext cx="3774831" cy="4665785"/>
          </a:xfrm>
          <a:prstGeom prst="roundRect">
            <a:avLst/>
          </a:prstGeom>
          <a:solidFill>
            <a:srgbClr val="E7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A924AB-F10B-4385-B8EB-3A99F7DDD961}"/>
              </a:ext>
            </a:extLst>
          </p:cNvPr>
          <p:cNvSpPr/>
          <p:nvPr/>
        </p:nvSpPr>
        <p:spPr>
          <a:xfrm>
            <a:off x="7959970" y="2274277"/>
            <a:ext cx="4056183" cy="4665785"/>
          </a:xfrm>
          <a:prstGeom prst="roundRect">
            <a:avLst/>
          </a:prstGeom>
          <a:solidFill>
            <a:srgbClr val="E7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0DF94-04F1-4607-93B0-9E994D81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System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0818F-D2D4-438F-9432-92C945FC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9" y="1709779"/>
            <a:ext cx="11973582" cy="3438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CBB23-AAD6-4087-A0B6-2703F0AC9584}"/>
              </a:ext>
            </a:extLst>
          </p:cNvPr>
          <p:cNvSpPr txBox="1"/>
          <p:nvPr/>
        </p:nvSpPr>
        <p:spPr>
          <a:xfrm>
            <a:off x="3979984" y="4778889"/>
            <a:ext cx="4232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Requirements Analysis Work-stream Tasks</a:t>
            </a:r>
          </a:p>
        </p:txBody>
      </p:sp>
    </p:spTree>
    <p:extLst>
      <p:ext uri="{BB962C8B-B14F-4D97-AF65-F5344CB8AC3E}">
        <p14:creationId xmlns:p14="http://schemas.microsoft.com/office/powerpoint/2010/main" val="19152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Define System Requirements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118C-9773-4436-9850-8279F3D3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Boundary - Illustrated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8D22C-F7DB-4C48-AAC4-C82A1BA635E6}"/>
              </a:ext>
            </a:extLst>
          </p:cNvPr>
          <p:cNvGrpSpPr/>
          <p:nvPr/>
        </p:nvGrpSpPr>
        <p:grpSpPr>
          <a:xfrm>
            <a:off x="6901375" y="3995855"/>
            <a:ext cx="5060119" cy="2497020"/>
            <a:chOff x="838200" y="1690688"/>
            <a:chExt cx="5060119" cy="2497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5991E0-B6F6-4C4C-80CB-8B9FDF92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5060119" cy="2127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54367-FF92-465D-AA72-67B9C588A3F4}"/>
                </a:ext>
              </a:extLst>
            </p:cNvPr>
            <p:cNvSpPr txBox="1"/>
            <p:nvPr/>
          </p:nvSpPr>
          <p:spPr>
            <a:xfrm>
              <a:off x="838200" y="3818376"/>
              <a:ext cx="5060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FORDCS-V1.0 Customer requirements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10FE8-4A33-42CB-AE8A-046274F97F10}"/>
              </a:ext>
            </a:extLst>
          </p:cNvPr>
          <p:cNvGrpSpPr/>
          <p:nvPr/>
        </p:nvGrpSpPr>
        <p:grpSpPr>
          <a:xfrm>
            <a:off x="230506" y="1502757"/>
            <a:ext cx="6268182" cy="3665914"/>
            <a:chOff x="230506" y="1502757"/>
            <a:chExt cx="6268182" cy="3665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D88E74-AD8B-4C63-BFDD-96B723F9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95" y="1502757"/>
              <a:ext cx="5785605" cy="32616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869CA6-F969-45F4-889D-FA90EF199446}"/>
                </a:ext>
              </a:extLst>
            </p:cNvPr>
            <p:cNvSpPr txBox="1"/>
            <p:nvPr/>
          </p:nvSpPr>
          <p:spPr>
            <a:xfrm>
              <a:off x="230506" y="4799339"/>
              <a:ext cx="62681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SmartHome_ConceptSpecificationSimplified_v2022.1.docx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B47F7C-8F8F-438F-9456-93D83E58B0BD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Analyze the  system requirements!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50D91-364A-4E06-A097-B961E2F2D8CE}"/>
              </a:ext>
            </a:extLst>
          </p:cNvPr>
          <p:cNvSpPr txBox="1"/>
          <p:nvPr/>
        </p:nvSpPr>
        <p:spPr>
          <a:xfrm>
            <a:off x="6901375" y="451189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Define the system boundary!</a:t>
            </a:r>
          </a:p>
        </p:txBody>
      </p:sp>
    </p:spTree>
    <p:extLst>
      <p:ext uri="{BB962C8B-B14F-4D97-AF65-F5344CB8AC3E}">
        <p14:creationId xmlns:p14="http://schemas.microsoft.com/office/powerpoint/2010/main" val="15371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AA0A-49C0-4EE2-9AE4-53C09678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System States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421A1F-C48C-4FF6-98BE-C7589D545DE4}"/>
              </a:ext>
            </a:extLst>
          </p:cNvPr>
          <p:cNvGrpSpPr/>
          <p:nvPr/>
        </p:nvGrpSpPr>
        <p:grpSpPr>
          <a:xfrm>
            <a:off x="114777" y="1733376"/>
            <a:ext cx="12077223" cy="5124624"/>
            <a:chOff x="114777" y="1254800"/>
            <a:chExt cx="12077223" cy="51246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9FDB51-64D3-41D9-B8B6-CF479B563808}"/>
                </a:ext>
              </a:extLst>
            </p:cNvPr>
            <p:cNvSpPr txBox="1"/>
            <p:nvPr/>
          </p:nvSpPr>
          <p:spPr>
            <a:xfrm>
              <a:off x="942535" y="6010092"/>
              <a:ext cx="61053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Ref.: FORDCS-V1.0 Customer requirements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7A8197-0AF4-4EFF-A2F7-0F02DB00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777" y="1254800"/>
              <a:ext cx="12077223" cy="4755292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C6E5C3-305A-487B-BE2A-C1164BB05C23}"/>
              </a:ext>
            </a:extLst>
          </p:cNvPr>
          <p:cNvSpPr/>
          <p:nvPr/>
        </p:nvSpPr>
        <p:spPr>
          <a:xfrm>
            <a:off x="4526843" y="3206044"/>
            <a:ext cx="4752623" cy="34205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AB09B-4758-4A7F-B31B-F62DD7E8F6EA}"/>
              </a:ext>
            </a:extLst>
          </p:cNvPr>
          <p:cNvSpPr txBox="1"/>
          <p:nvPr/>
        </p:nvSpPr>
        <p:spPr>
          <a:xfrm>
            <a:off x="5621866" y="2789956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Charge the Car [REF_SHC]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8ADCE-96C7-47DE-97D1-B78DDD13E7F2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Analyze the  system requirements!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D1249-991F-4101-A9AB-9BEFD58FFF06}"/>
              </a:ext>
            </a:extLst>
          </p:cNvPr>
          <p:cNvSpPr txBox="1"/>
          <p:nvPr/>
        </p:nvSpPr>
        <p:spPr>
          <a:xfrm>
            <a:off x="6901374" y="443044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Define the system behavior!</a:t>
            </a:r>
          </a:p>
        </p:txBody>
      </p:sp>
    </p:spTree>
    <p:extLst>
      <p:ext uri="{BB962C8B-B14F-4D97-AF65-F5344CB8AC3E}">
        <p14:creationId xmlns:p14="http://schemas.microsoft.com/office/powerpoint/2010/main" val="215055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Report Factory Setting V1.0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80" y="3577389"/>
            <a:ext cx="10723020" cy="2599574"/>
          </a:xfrm>
        </p:spPr>
        <p:txBody>
          <a:bodyPr/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Any</a:t>
            </a:r>
            <a:r>
              <a:rPr lang="en-US" dirty="0"/>
              <a:t> Actors may retrieve the Data from the FORDCS!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>
                <a:hlinkClick r:id="rId2"/>
              </a:rPr>
              <a:t>https://app.swaggerhub.com/apis/karacankos/fordcs/1.0-oas3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GET</a:t>
            </a:r>
            <a:r>
              <a:rPr lang="en-US" dirty="0">
                <a:sym typeface="Wingdings" panose="05000000000000000000" pitchFamily="2" charset="2"/>
              </a:rPr>
              <a:t> https://api.example.com/v1/reportCsFactorySetting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4EA89-9334-41D6-9BC4-2EE23915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9" y="2052193"/>
            <a:ext cx="3615241" cy="1121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5734B-D37C-4101-B4E4-F1CC6F30C28C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374751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59DAE-CCDF-484D-9909-55979F92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9" y="2052193"/>
            <a:ext cx="3615241" cy="1127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Run-time Status Report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7389"/>
            <a:ext cx="10515599" cy="2599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ONLY</a:t>
            </a:r>
            <a:r>
              <a:rPr lang="en-US" dirty="0"/>
              <a:t> the following Actors may receive the Data from the FORDCS:</a:t>
            </a:r>
          </a:p>
          <a:p>
            <a:pPr lvl="2"/>
            <a:r>
              <a:rPr lang="en-US" dirty="0"/>
              <a:t>“Home resident”, “Charging Station System Operator”, “Building Technology System Operator”, and “BEA”!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>
                <a:hlinkClick r:id="rId3"/>
              </a:rPr>
              <a:t>https://app.swaggerhub.com/apis/karacankos/fordcs/1.0-oas3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GET</a:t>
            </a:r>
            <a:r>
              <a:rPr lang="en-US" dirty="0">
                <a:sym typeface="Wingdings" panose="05000000000000000000" pitchFamily="2" charset="2"/>
              </a:rPr>
              <a:t> https://api.example.com/v1/runtimeStatusReport/{user}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A48BC-7AA2-49B3-865A-C7F4A12E8015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37869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2DEB-24D0-4098-BC79-E315C4DF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Cases during Charging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6EDA-86ED-4B35-B29C-5A50DFE0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3428999"/>
            <a:ext cx="10771908" cy="2747963"/>
          </a:xfrm>
        </p:spPr>
        <p:txBody>
          <a:bodyPr>
            <a:normAutofit/>
          </a:bodyPr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Only</a:t>
            </a:r>
            <a:r>
              <a:rPr lang="en-US" dirty="0"/>
              <a:t> “service” may retrieve the Data from the FORDCS!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>
                <a:hlinkClick r:id="rId2"/>
              </a:rPr>
              <a:t>https://app.swaggerhub.com/apis/karacankos/fordcs/1.0-oas3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GET</a:t>
            </a:r>
            <a:r>
              <a:rPr lang="en-US" dirty="0">
                <a:sym typeface="Wingdings" panose="05000000000000000000" pitchFamily="2" charset="2"/>
              </a:rPr>
              <a:t> https://api.example.com/v1/ </a:t>
            </a:r>
            <a:r>
              <a:rPr lang="en-US" dirty="0" err="1">
                <a:sym typeface="Wingdings" panose="05000000000000000000" pitchFamily="2" charset="2"/>
              </a:rPr>
              <a:t>monitorVehicleChargingState</a:t>
            </a:r>
            <a:r>
              <a:rPr lang="en-US" dirty="0">
                <a:sym typeface="Wingdings" panose="05000000000000000000" pitchFamily="2" charset="2"/>
              </a:rPr>
              <a:t>/{user}</a:t>
            </a:r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PUT</a:t>
            </a:r>
            <a:r>
              <a:rPr lang="en-US" dirty="0">
                <a:sym typeface="Wingdings" panose="05000000000000000000" pitchFamily="2" charset="2"/>
              </a:rPr>
              <a:t> https://api.example.com/v1/ </a:t>
            </a:r>
            <a:r>
              <a:rPr lang="en-US" dirty="0" err="1">
                <a:sym typeface="Wingdings" panose="05000000000000000000" pitchFamily="2" charset="2"/>
              </a:rPr>
              <a:t>controlVehicleChargingState</a:t>
            </a:r>
            <a:r>
              <a:rPr lang="en-US" dirty="0">
                <a:sym typeface="Wingdings" panose="05000000000000000000" pitchFamily="2" charset="2"/>
              </a:rPr>
              <a:t>/{user}/{event}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742FB9-A653-4043-A48C-82FD53559952}"/>
              </a:ext>
            </a:extLst>
          </p:cNvPr>
          <p:cNvSpPr/>
          <p:nvPr/>
        </p:nvSpPr>
        <p:spPr>
          <a:xfrm>
            <a:off x="581892" y="1825624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Starting-up the CS V1.0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A97EAC-3271-401F-91AB-92EF7365E6C3}"/>
              </a:ext>
            </a:extLst>
          </p:cNvPr>
          <p:cNvSpPr/>
          <p:nvPr/>
        </p:nvSpPr>
        <p:spPr>
          <a:xfrm>
            <a:off x="5006691" y="1825624"/>
            <a:ext cx="3536574" cy="104674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Charge the Car [REF_SHC] V1.0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8FFB5-3377-4704-9C0F-52C9CFF5126A}"/>
              </a:ext>
            </a:extLst>
          </p:cNvPr>
          <p:cNvSpPr txBox="1"/>
          <p:nvPr/>
        </p:nvSpPr>
        <p:spPr>
          <a:xfrm>
            <a:off x="6901375" y="104576"/>
            <a:ext cx="52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 Task: Specify the system use cases!</a:t>
            </a:r>
          </a:p>
        </p:txBody>
      </p:sp>
    </p:spTree>
    <p:extLst>
      <p:ext uri="{BB962C8B-B14F-4D97-AF65-F5344CB8AC3E}">
        <p14:creationId xmlns:p14="http://schemas.microsoft.com/office/powerpoint/2010/main" val="33613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1059</Words>
  <Application>Microsoft Office PowerPoint</Application>
  <PresentationFormat>Widescreen</PresentationFormat>
  <Paragraphs>113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EDUp FORDCS V1.0 System Requirements</vt:lpstr>
      <vt:lpstr>EDUp-Full-Stack-Software-Project-Development-Method Development</vt:lpstr>
      <vt:lpstr>Define System Requirements</vt:lpstr>
      <vt:lpstr>PowerPoint Presentation</vt:lpstr>
      <vt:lpstr>System Boundary - Illustrated</vt:lpstr>
      <vt:lpstr>FORDCS-V1.0 System States</vt:lpstr>
      <vt:lpstr>System Use Cases Use Case Report Factory Setting V1.0</vt:lpstr>
      <vt:lpstr>System Use Cases Use Case Run-time Status Report V1.0 </vt:lpstr>
      <vt:lpstr>System Use Cases during Charging</vt:lpstr>
      <vt:lpstr>System Use Cases / sub-Use Cases Use Case Starting-up the CS V1.0 </vt:lpstr>
      <vt:lpstr>System Use Cases Charge the Car [REF_SHC] V1.0 </vt:lpstr>
      <vt:lpstr>System Use Cases Use Case Failure Handling V1.0 </vt:lpstr>
      <vt:lpstr>System Requirements - Overview</vt:lpstr>
      <vt:lpstr>System Boundary, Interfaces, and Users</vt:lpstr>
      <vt:lpstr>Assumptions</vt:lpstr>
      <vt:lpstr>References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81</cp:revision>
  <dcterms:created xsi:type="dcterms:W3CDTF">2022-03-14T15:31:02Z</dcterms:created>
  <dcterms:modified xsi:type="dcterms:W3CDTF">2022-05-04T21:03:44Z</dcterms:modified>
</cp:coreProperties>
</file>