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5" r:id="rId1"/>
  </p:sldMasterIdLst>
  <p:sldIdLst>
    <p:sldId id="256" r:id="rId2"/>
    <p:sldId id="366" r:id="rId3"/>
    <p:sldId id="360" r:id="rId4"/>
    <p:sldId id="361" r:id="rId5"/>
    <p:sldId id="363" r:id="rId6"/>
    <p:sldId id="339" r:id="rId7"/>
    <p:sldId id="354" r:id="rId8"/>
    <p:sldId id="349" r:id="rId9"/>
    <p:sldId id="350" r:id="rId10"/>
    <p:sldId id="359" r:id="rId11"/>
    <p:sldId id="356" r:id="rId12"/>
    <p:sldId id="353" r:id="rId13"/>
    <p:sldId id="260" r:id="rId14"/>
    <p:sldId id="337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4817"/>
    <a:srgbClr val="0066FF"/>
    <a:srgbClr val="000000"/>
    <a:srgbClr val="00FF00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9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11/02/2024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9142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11/02/2024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6411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11/02/2024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8193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11/02/2024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2887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F5BA542F-B73B-47E7-BABB-8194D77513EA}" type="datetimeFigureOut">
              <a:rPr lang="en-GB" smtClean="0"/>
              <a:t>11/02/2024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GB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350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11/02/2024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4535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11/02/2024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0661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11/02/2024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2335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11/02/2024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1980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11/02/2024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2296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11/02/2024</a:t>
            </a:fld>
            <a:endParaRPr lang="en-GB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6796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F5BA542F-B73B-47E7-BABB-8194D77513EA}" type="datetimeFigureOut">
              <a:rPr lang="en-GB" smtClean="0"/>
              <a:t>11/02/2024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7E1D64-3278-DD1A-8576-5F459B1CD42A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0" y="6736080"/>
            <a:ext cx="1055688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7D96A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TTTech-Auto - Internal</a:t>
            </a:r>
          </a:p>
        </p:txBody>
      </p:sp>
    </p:spTree>
    <p:extLst>
      <p:ext uri="{BB962C8B-B14F-4D97-AF65-F5344CB8AC3E}">
        <p14:creationId xmlns:p14="http://schemas.microsoft.com/office/powerpoint/2010/main" val="782342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30.png"/><Relationship Id="rId7" Type="http://schemas.openxmlformats.org/officeDocument/2006/relationships/image" Target="../media/image25.png"/><Relationship Id="rId12" Type="http://schemas.openxmlformats.org/officeDocument/2006/relationships/image" Target="../media/image21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11" Type="http://schemas.openxmlformats.org/officeDocument/2006/relationships/image" Target="../media/image20.pn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31.svg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vsolutions.com/Upload/Product/635652466512570000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vsolutions.com/Upload/Product/635652466512570000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swaggerhub.com/apis-docs/karacankos/fordcs/1.0-oas3" TargetMode="External"/><Relationship Id="rId2" Type="http://schemas.openxmlformats.org/officeDocument/2006/relationships/hyperlink" Target="https://app.swaggerhub.com/apis/karacankos/fordcs/1.0-oas3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21.svg"/><Relationship Id="rId4" Type="http://schemas.openxmlformats.org/officeDocument/2006/relationships/image" Target="../media/image24.sv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BF3B7-F12A-46BA-9C24-AE183969D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1058" y="484632"/>
            <a:ext cx="8657190" cy="19719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spc="100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  <a:t>ford CHARGING Station</a:t>
            </a:r>
            <a:br>
              <a:rPr lang="en-US" sz="4800" spc="100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</a:br>
            <a:r>
              <a:rPr lang="en-US" sz="4800" spc="100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  <a:t>Customer 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66B1A4-34D2-4123-92C1-ABB3A1E5FD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AT" sz="2000" dirty="0"/>
              <a:t>EDU Project</a:t>
            </a:r>
            <a:endParaRPr lang="en-GB" sz="20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C5CD299-D26F-4828-B39C-E9B8DA1891D7}"/>
              </a:ext>
            </a:extLst>
          </p:cNvPr>
          <p:cNvGrpSpPr/>
          <p:nvPr/>
        </p:nvGrpSpPr>
        <p:grpSpPr>
          <a:xfrm>
            <a:off x="0" y="6248401"/>
            <a:ext cx="3573675" cy="609600"/>
            <a:chOff x="7722524" y="6012026"/>
            <a:chExt cx="4469477" cy="76240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2C08B3F-00F1-471F-BF3D-47713E712C21}"/>
                </a:ext>
              </a:extLst>
            </p:cNvPr>
            <p:cNvSpPr/>
            <p:nvPr/>
          </p:nvSpPr>
          <p:spPr>
            <a:xfrm>
              <a:off x="7722524" y="6012026"/>
              <a:ext cx="4469476" cy="7624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tr-TR" sz="800" dirty="0"/>
                <a:t>karacankos@gmail.com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GB" sz="800" dirty="0"/>
                <a:t>https://www.linkedin.com/in/omer-karacan/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GB" sz="800" dirty="0"/>
                <a:t>https://www.instagram.com/karacanos/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1A72A0A-5109-47D4-BFD2-DB2BBB647902}"/>
                </a:ext>
              </a:extLst>
            </p:cNvPr>
            <p:cNvGrpSpPr/>
            <p:nvPr/>
          </p:nvGrpSpPr>
          <p:grpSpPr>
            <a:xfrm>
              <a:off x="11074401" y="6474964"/>
              <a:ext cx="1117600" cy="299468"/>
              <a:chOff x="11074401" y="6474964"/>
              <a:chExt cx="1117600" cy="299468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17AD90A8-736B-44E7-8D3D-FF21CACE80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74401" y="6474964"/>
                <a:ext cx="1117600" cy="299468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0A10D85-DA1B-43D2-8CB9-DDA95C620143}"/>
                  </a:ext>
                </a:extLst>
              </p:cNvPr>
              <p:cNvSpPr/>
              <p:nvPr/>
            </p:nvSpPr>
            <p:spPr>
              <a:xfrm>
                <a:off x="11074401" y="6474964"/>
                <a:ext cx="360733" cy="299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 sz="2800"/>
              </a:p>
            </p:txBody>
          </p:sp>
        </p:grp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9407C040-37BB-4319-8E2C-2E72F0B7F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0789" y="1470614"/>
            <a:ext cx="1927459" cy="2513339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2C1BBAF6-3398-435B-9A3C-64B1CF25C860}"/>
              </a:ext>
            </a:extLst>
          </p:cNvPr>
          <p:cNvGrpSpPr/>
          <p:nvPr/>
        </p:nvGrpSpPr>
        <p:grpSpPr>
          <a:xfrm>
            <a:off x="1119623" y="4750319"/>
            <a:ext cx="1334428" cy="920042"/>
            <a:chOff x="2815543" y="3055448"/>
            <a:chExt cx="1334428" cy="92004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D3C5B22-8271-43CB-B9BE-97C2C8766799}"/>
                </a:ext>
              </a:extLst>
            </p:cNvPr>
            <p:cNvSpPr txBox="1"/>
            <p:nvPr/>
          </p:nvSpPr>
          <p:spPr>
            <a:xfrm>
              <a:off x="2815543" y="3667713"/>
              <a:ext cx="133442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70C0"/>
                  </a:solidFill>
                </a:rPr>
                <a:t>FORDSC Project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C62542F-4440-4E01-9DFB-2330E95064AF}"/>
                </a:ext>
              </a:extLst>
            </p:cNvPr>
            <p:cNvGrpSpPr/>
            <p:nvPr/>
          </p:nvGrpSpPr>
          <p:grpSpPr>
            <a:xfrm>
              <a:off x="3166224" y="3055448"/>
              <a:ext cx="616062" cy="650752"/>
              <a:chOff x="3166224" y="3055448"/>
              <a:chExt cx="616062" cy="650752"/>
            </a:xfrm>
          </p:grpSpPr>
          <p:pic>
            <p:nvPicPr>
              <p:cNvPr id="18" name="Graphic 17" descr="Fuel outline">
                <a:extLst>
                  <a:ext uri="{FF2B5EF4-FFF2-40B4-BE49-F238E27FC236}">
                    <a16:creationId xmlns:a16="http://schemas.microsoft.com/office/drawing/2014/main" id="{04B16FF5-3782-490E-B929-ECA56F8865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166224" y="3055448"/>
                <a:ext cx="616062" cy="650752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2D1BBEC-7502-4C29-8FA1-486E6C1ED00C}"/>
                  </a:ext>
                </a:extLst>
              </p:cNvPr>
              <p:cNvSpPr txBox="1"/>
              <p:nvPr/>
            </p:nvSpPr>
            <p:spPr>
              <a:xfrm>
                <a:off x="3296634" y="3304268"/>
                <a:ext cx="2664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i="1" dirty="0">
                    <a:solidFill>
                      <a:schemeClr val="accent5">
                        <a:lumMod val="75000"/>
                      </a:schemeClr>
                    </a:solidFill>
                  </a:rPr>
                  <a:t>F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87789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000EB-BD82-4A6B-9980-676182FAC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FORDCS V2.0</a:t>
            </a:r>
            <a:br>
              <a:rPr lang="en-US" dirty="0"/>
            </a:br>
            <a:r>
              <a:rPr lang="en-US" dirty="0"/>
              <a:t>Future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64833E-7111-4F59-91D8-8479A2EC177B}"/>
              </a:ext>
            </a:extLst>
          </p:cNvPr>
          <p:cNvSpPr txBox="1"/>
          <p:nvPr/>
        </p:nvSpPr>
        <p:spPr>
          <a:xfrm rot="19955333">
            <a:off x="1987825" y="1063417"/>
            <a:ext cx="258404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OUT-OF-SCOPE</a:t>
            </a:r>
          </a:p>
        </p:txBody>
      </p:sp>
    </p:spTree>
    <p:extLst>
      <p:ext uri="{BB962C8B-B14F-4D97-AF65-F5344CB8AC3E}">
        <p14:creationId xmlns:p14="http://schemas.microsoft.com/office/powerpoint/2010/main" val="2284810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CF4AB-1D09-4DBA-837F-FA09427F1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210540"/>
            <a:ext cx="9720072" cy="1825896"/>
          </a:xfrm>
        </p:spPr>
        <p:txBody>
          <a:bodyPr>
            <a:normAutofit fontScale="90000"/>
          </a:bodyPr>
          <a:lstStyle/>
          <a:p>
            <a:r>
              <a:rPr lang="en-GB" dirty="0"/>
              <a:t>FORD Charging station </a:t>
            </a:r>
            <a:br>
              <a:rPr lang="en-GB" dirty="0"/>
            </a:br>
            <a:r>
              <a:rPr lang="en-GB" dirty="0"/>
              <a:t>V2.0 </a:t>
            </a:r>
            <a:r>
              <a:rPr lang="en-US" dirty="0"/>
              <a:t>SYSTEM Behavior </a:t>
            </a:r>
            <a:br>
              <a:rPr lang="en-US" dirty="0"/>
            </a:br>
            <a:r>
              <a:rPr lang="en-GB" dirty="0"/>
              <a:t>SYSTEM Black-BOX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E08978E-114C-48A2-A37F-48ED248FA220}"/>
              </a:ext>
            </a:extLst>
          </p:cNvPr>
          <p:cNvGrpSpPr/>
          <p:nvPr/>
        </p:nvGrpSpPr>
        <p:grpSpPr>
          <a:xfrm>
            <a:off x="6240379" y="2149333"/>
            <a:ext cx="5055670" cy="2092913"/>
            <a:chOff x="2446267" y="3647708"/>
            <a:chExt cx="4696480" cy="187582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B1EC2DD-5D49-4D37-95BF-96E012A4DD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46267" y="3951686"/>
              <a:ext cx="4696480" cy="1571844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4DE2E9B-0B75-460D-AF5E-05B260EBE112}"/>
                </a:ext>
              </a:extLst>
            </p:cNvPr>
            <p:cNvSpPr txBox="1"/>
            <p:nvPr/>
          </p:nvSpPr>
          <p:spPr>
            <a:xfrm>
              <a:off x="2751617" y="3647708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UX</a:t>
              </a:r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32AD5FFA-9436-4080-9BEA-0DDB95A019F8}"/>
              </a:ext>
            </a:extLst>
          </p:cNvPr>
          <p:cNvSpPr/>
          <p:nvPr/>
        </p:nvSpPr>
        <p:spPr>
          <a:xfrm>
            <a:off x="2539454" y="2197603"/>
            <a:ext cx="3536574" cy="1046747"/>
          </a:xfrm>
          <a:prstGeom prst="ellipse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 Case</a:t>
            </a:r>
          </a:p>
          <a:p>
            <a:pPr algn="ctr"/>
            <a:r>
              <a:rPr lang="de-AT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Run-time Status Report V2.0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0FF2AB9-09CD-44B7-B5A8-20C578E7F9C6}"/>
              </a:ext>
            </a:extLst>
          </p:cNvPr>
          <p:cNvSpPr txBox="1"/>
          <p:nvPr/>
        </p:nvSpPr>
        <p:spPr>
          <a:xfrm>
            <a:off x="1750396" y="2113866"/>
            <a:ext cx="1081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Web Service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017B9DFB-47CF-4B1D-993F-845B49D886AD}"/>
              </a:ext>
            </a:extLst>
          </p:cNvPr>
          <p:cNvCxnSpPr>
            <a:cxnSpLocks/>
            <a:stCxn id="25" idx="3"/>
            <a:endCxn id="19" idx="2"/>
          </p:cNvCxnSpPr>
          <p:nvPr/>
        </p:nvCxnSpPr>
        <p:spPr>
          <a:xfrm>
            <a:off x="1362994" y="2621312"/>
            <a:ext cx="1176460" cy="99665"/>
          </a:xfrm>
          <a:prstGeom prst="bentConnector3">
            <a:avLst>
              <a:gd name="adj1" fmla="val 55552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C4FDC6DA-C65B-4773-A287-F3C92B3C01C5}"/>
              </a:ext>
            </a:extLst>
          </p:cNvPr>
          <p:cNvCxnSpPr>
            <a:cxnSpLocks/>
            <a:stCxn id="27" idx="3"/>
            <a:endCxn id="19" idx="2"/>
          </p:cNvCxnSpPr>
          <p:nvPr/>
        </p:nvCxnSpPr>
        <p:spPr>
          <a:xfrm flipV="1">
            <a:off x="1505368" y="2720977"/>
            <a:ext cx="1034086" cy="1979524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16485125-DB33-4286-AC71-7E94417C145A}"/>
              </a:ext>
            </a:extLst>
          </p:cNvPr>
          <p:cNvCxnSpPr>
            <a:cxnSpLocks/>
            <a:stCxn id="26" idx="3"/>
            <a:endCxn id="19" idx="2"/>
          </p:cNvCxnSpPr>
          <p:nvPr/>
        </p:nvCxnSpPr>
        <p:spPr>
          <a:xfrm flipV="1">
            <a:off x="1505368" y="2720977"/>
            <a:ext cx="1034086" cy="1017709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9349F2AC-8A1F-4B13-BEF3-23AC7211006A}"/>
              </a:ext>
            </a:extLst>
          </p:cNvPr>
          <p:cNvCxnSpPr>
            <a:cxnSpLocks/>
            <a:stCxn id="30" idx="3"/>
            <a:endCxn id="19" idx="2"/>
          </p:cNvCxnSpPr>
          <p:nvPr/>
        </p:nvCxnSpPr>
        <p:spPr>
          <a:xfrm flipV="1">
            <a:off x="1505368" y="2720977"/>
            <a:ext cx="1034086" cy="2797878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D5845D2-936F-4409-9DAC-C3359F1DF654}"/>
              </a:ext>
            </a:extLst>
          </p:cNvPr>
          <p:cNvSpPr/>
          <p:nvPr/>
        </p:nvSpPr>
        <p:spPr>
          <a:xfrm>
            <a:off x="2539454" y="3580643"/>
            <a:ext cx="3536574" cy="1046747"/>
          </a:xfrm>
          <a:prstGeom prst="ellipse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 Case</a:t>
            </a:r>
          </a:p>
          <a:p>
            <a:pPr algn="ctr"/>
            <a:r>
              <a:rPr lang="de-AT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Monitor and Control Run-time Status V2.0 </a:t>
            </a: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1FC49343-BC3B-4B27-B81A-5A3E9B2CCE5B}"/>
              </a:ext>
            </a:extLst>
          </p:cNvPr>
          <p:cNvCxnSpPr>
            <a:cxnSpLocks/>
            <a:stCxn id="30" idx="3"/>
            <a:endCxn id="75" idx="4"/>
          </p:cNvCxnSpPr>
          <p:nvPr/>
        </p:nvCxnSpPr>
        <p:spPr>
          <a:xfrm flipV="1">
            <a:off x="1505368" y="4627390"/>
            <a:ext cx="2802373" cy="891465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6002E880-404C-4A72-8D1E-969909A10530}"/>
              </a:ext>
            </a:extLst>
          </p:cNvPr>
          <p:cNvCxnSpPr>
            <a:cxnSpLocks/>
            <a:stCxn id="75" idx="7"/>
            <a:endCxn id="4" idx="1"/>
          </p:cNvCxnSpPr>
          <p:nvPr/>
        </p:nvCxnSpPr>
        <p:spPr>
          <a:xfrm rot="5400000" flipH="1" flipV="1">
            <a:off x="5714961" y="3208518"/>
            <a:ext cx="368567" cy="682270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B6683B05-D156-47C8-A9E0-ADF7AE62C795}"/>
              </a:ext>
            </a:extLst>
          </p:cNvPr>
          <p:cNvCxnSpPr>
            <a:cxnSpLocks/>
            <a:stCxn id="19" idx="5"/>
            <a:endCxn id="4" idx="1"/>
          </p:cNvCxnSpPr>
          <p:nvPr/>
        </p:nvCxnSpPr>
        <p:spPr>
          <a:xfrm rot="16200000" flipH="1">
            <a:off x="5762088" y="2887078"/>
            <a:ext cx="274312" cy="682270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id="{5546C474-0761-4CD5-ACDB-4FB1A789D8FE}"/>
              </a:ext>
            </a:extLst>
          </p:cNvPr>
          <p:cNvSpPr/>
          <p:nvPr/>
        </p:nvSpPr>
        <p:spPr>
          <a:xfrm>
            <a:off x="6569082" y="4323637"/>
            <a:ext cx="5384584" cy="2223316"/>
          </a:xfrm>
          <a:prstGeom prst="wedgeRoundRectCallout">
            <a:avLst>
              <a:gd name="adj1" fmla="val -20741"/>
              <a:gd name="adj2" fmla="val -79756"/>
              <a:gd name="adj3" fmla="val 16667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B050"/>
                </a:solidFill>
              </a:rPr>
              <a:t>V2.0 </a:t>
            </a:r>
          </a:p>
          <a:p>
            <a:r>
              <a:rPr lang="en-US" dirty="0">
                <a:solidFill>
                  <a:srgbClr val="00B050"/>
                </a:solidFill>
              </a:rPr>
              <a:t>CONSIDERING LED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GREEN_BLINKING (manual stop)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VEHICLE_CHARGING GREEN STATUS LED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FAST BLINKING, SLOW BLINKING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TROUBLE RED STATUS LED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PERMENANT, FAST BLINKING, SLOW BLINKING</a:t>
            </a:r>
          </a:p>
        </p:txBody>
      </p:sp>
      <p:pic>
        <p:nvPicPr>
          <p:cNvPr id="9" name="Graphic 8" descr="Bad Inventory outline">
            <a:extLst>
              <a:ext uri="{FF2B5EF4-FFF2-40B4-BE49-F238E27FC236}">
                <a16:creationId xmlns:a16="http://schemas.microsoft.com/office/drawing/2014/main" id="{6C37490A-BCE7-4605-96E5-8307D5C2F9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5649" y="5960680"/>
            <a:ext cx="772025" cy="772025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0C94D8D5-4AD6-446A-AD24-C7B926E04ED3}"/>
              </a:ext>
            </a:extLst>
          </p:cNvPr>
          <p:cNvSpPr/>
          <p:nvPr/>
        </p:nvSpPr>
        <p:spPr>
          <a:xfrm>
            <a:off x="2507095" y="5652570"/>
            <a:ext cx="3536574" cy="671465"/>
          </a:xfrm>
          <a:prstGeom prst="ellipse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Use Case</a:t>
            </a:r>
          </a:p>
          <a:p>
            <a:pPr algn="ct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Run-time Failure V2.0 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A35C4C7-F498-4F51-8828-B28C7C980DB0}"/>
              </a:ext>
            </a:extLst>
          </p:cNvPr>
          <p:cNvCxnSpPr>
            <a:cxnSpLocks/>
            <a:stCxn id="9" idx="3"/>
            <a:endCxn id="28" idx="2"/>
          </p:cNvCxnSpPr>
          <p:nvPr/>
        </p:nvCxnSpPr>
        <p:spPr>
          <a:xfrm flipV="1">
            <a:off x="1697674" y="5988303"/>
            <a:ext cx="809421" cy="35839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Smart Phone outline">
            <a:extLst>
              <a:ext uri="{FF2B5EF4-FFF2-40B4-BE49-F238E27FC236}">
                <a16:creationId xmlns:a16="http://schemas.microsoft.com/office/drawing/2014/main" id="{B050B025-026A-4D41-A915-0F3AFBE174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3343" y="2306486"/>
            <a:ext cx="629651" cy="629651"/>
          </a:xfrm>
          <a:prstGeom prst="rect">
            <a:avLst/>
          </a:prstGeom>
        </p:spPr>
      </p:pic>
      <p:pic>
        <p:nvPicPr>
          <p:cNvPr id="26" name="Graphic 25" descr="Internet outline">
            <a:extLst>
              <a:ext uri="{FF2B5EF4-FFF2-40B4-BE49-F238E27FC236}">
                <a16:creationId xmlns:a16="http://schemas.microsoft.com/office/drawing/2014/main" id="{CB815E11-A7F7-4611-A08B-D0C93452C8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0968" y="3281486"/>
            <a:ext cx="914400" cy="914400"/>
          </a:xfrm>
          <a:prstGeom prst="rect">
            <a:avLst/>
          </a:prstGeom>
        </p:spPr>
      </p:pic>
      <p:pic>
        <p:nvPicPr>
          <p:cNvPr id="27" name="Graphic 26" descr="Car outline">
            <a:extLst>
              <a:ext uri="{FF2B5EF4-FFF2-40B4-BE49-F238E27FC236}">
                <a16:creationId xmlns:a16="http://schemas.microsoft.com/office/drawing/2014/main" id="{655A1C8D-9E35-410E-A200-4A415EF5837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1189" y="4328411"/>
            <a:ext cx="744179" cy="744179"/>
          </a:xfrm>
          <a:prstGeom prst="rect">
            <a:avLst/>
          </a:prstGeom>
        </p:spPr>
      </p:pic>
      <p:pic>
        <p:nvPicPr>
          <p:cNvPr id="30" name="Graphic 29" descr="Car Mechanic outline">
            <a:extLst>
              <a:ext uri="{FF2B5EF4-FFF2-40B4-BE49-F238E27FC236}">
                <a16:creationId xmlns:a16="http://schemas.microsoft.com/office/drawing/2014/main" id="{C0AE2606-F2EC-4789-8C74-757B6A4A14C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33343" y="5132842"/>
            <a:ext cx="772025" cy="77202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BC666BD-2AA5-4828-A7AB-86D7E863E4E7}"/>
              </a:ext>
            </a:extLst>
          </p:cNvPr>
          <p:cNvSpPr txBox="1"/>
          <p:nvPr/>
        </p:nvSpPr>
        <p:spPr>
          <a:xfrm rot="16200000">
            <a:off x="-7684" y="3422271"/>
            <a:ext cx="663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guest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C2EEED-AF8D-4CF7-ACC5-774A431D57C4}"/>
              </a:ext>
            </a:extLst>
          </p:cNvPr>
          <p:cNvSpPr txBox="1"/>
          <p:nvPr/>
        </p:nvSpPr>
        <p:spPr>
          <a:xfrm rot="16200000">
            <a:off x="-130221" y="5188145"/>
            <a:ext cx="908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service</a:t>
            </a:r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04C252B3-FFC7-4156-83D2-A93F3C7CBD89}"/>
              </a:ext>
            </a:extLst>
          </p:cNvPr>
          <p:cNvSpPr/>
          <p:nvPr/>
        </p:nvSpPr>
        <p:spPr>
          <a:xfrm>
            <a:off x="442795" y="2306486"/>
            <a:ext cx="252394" cy="2581200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53D8FC4-C3B4-4E46-A401-8F0EB5D79C5D}"/>
              </a:ext>
            </a:extLst>
          </p:cNvPr>
          <p:cNvSpPr txBox="1"/>
          <p:nvPr/>
        </p:nvSpPr>
        <p:spPr>
          <a:xfrm rot="16200000">
            <a:off x="-144032" y="6110655"/>
            <a:ext cx="936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incident</a:t>
            </a:r>
          </a:p>
        </p:txBody>
      </p:sp>
    </p:spTree>
    <p:extLst>
      <p:ext uri="{BB962C8B-B14F-4D97-AF65-F5344CB8AC3E}">
        <p14:creationId xmlns:p14="http://schemas.microsoft.com/office/powerpoint/2010/main" val="3856575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54D2E-F2A2-42D9-8742-6A849A9CD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279" y="110183"/>
            <a:ext cx="11776835" cy="1983793"/>
          </a:xfrm>
        </p:spPr>
        <p:txBody>
          <a:bodyPr>
            <a:normAutofit fontScale="90000"/>
          </a:bodyPr>
          <a:lstStyle/>
          <a:p>
            <a:r>
              <a:rPr lang="en-US" dirty="0"/>
              <a:t>SYSTEM Behavior V2.0 (W/ RED &amp; GREEN STATUS)</a:t>
            </a:r>
            <a:br>
              <a:rPr lang="en-US" dirty="0"/>
            </a:br>
            <a:r>
              <a:rPr lang="en-US" dirty="0"/>
              <a:t>SYSTEM WHITE-BOX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E84F4A-FB0E-41C3-B06E-1A681817D014}"/>
              </a:ext>
            </a:extLst>
          </p:cNvPr>
          <p:cNvSpPr txBox="1"/>
          <p:nvPr/>
        </p:nvSpPr>
        <p:spPr>
          <a:xfrm>
            <a:off x="8829350" y="1258494"/>
            <a:ext cx="330853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Events: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Power_on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Ready_to_charge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Ready_to_charge_manuel_stop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Vehicle_disconnected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Start_charging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Stop_charging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Vehicle_connected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Failure_fixed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Failure_internal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Failure_data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Failure_hw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Power_off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7E0107D-23F1-4735-9196-B736947FB382}"/>
              </a:ext>
            </a:extLst>
          </p:cNvPr>
          <p:cNvSpPr txBox="1"/>
          <p:nvPr/>
        </p:nvSpPr>
        <p:spPr>
          <a:xfrm>
            <a:off x="8796853" y="4113747"/>
            <a:ext cx="34838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/>
              <a:t>States: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dirty="0"/>
              <a:t>INITIAL_STATE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/>
              <a:t>POWER_OFF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b="1" dirty="0"/>
              <a:t>UX_ </a:t>
            </a:r>
            <a:r>
              <a:rPr lang="tr-TR" sz="1400" dirty="0"/>
              <a:t>POWER_PRESENT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b="1" dirty="0"/>
              <a:t>UX_ </a:t>
            </a:r>
            <a:r>
              <a:rPr lang="tr-TR" sz="1400" dirty="0"/>
              <a:t>READY_TO_CHARGE</a:t>
            </a:r>
            <a:endParaRPr lang="de-A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/>
              <a:t>READY_TO_CHARGE</a:t>
            </a:r>
            <a:r>
              <a:rPr lang="de-AT" sz="1400" dirty="0"/>
              <a:t>_STOPPED</a:t>
            </a:r>
            <a:endParaRPr lang="tr-T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b="1" dirty="0"/>
              <a:t>UX_ </a:t>
            </a:r>
            <a:r>
              <a:rPr lang="tr-TR" sz="1400" dirty="0"/>
              <a:t>VEHICLE_CONNECTED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b="1" dirty="0"/>
              <a:t>UX_ </a:t>
            </a:r>
            <a:r>
              <a:rPr lang="tr-TR" sz="1400" dirty="0"/>
              <a:t>VEHICLE_CHARGING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b="1" dirty="0"/>
              <a:t>UX_ </a:t>
            </a:r>
            <a:r>
              <a:rPr lang="tr-TR" sz="1400" dirty="0"/>
              <a:t>TROUBLE</a:t>
            </a:r>
            <a:endParaRPr lang="de-AT" sz="14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DDE5BA2-B8D4-4959-B9A5-36C064D5C502}"/>
              </a:ext>
            </a:extLst>
          </p:cNvPr>
          <p:cNvGrpSpPr/>
          <p:nvPr/>
        </p:nvGrpSpPr>
        <p:grpSpPr>
          <a:xfrm>
            <a:off x="121181" y="1713376"/>
            <a:ext cx="8588519" cy="5089517"/>
            <a:chOff x="121181" y="1713376"/>
            <a:chExt cx="8588519" cy="5089517"/>
          </a:xfrm>
          <a:solidFill>
            <a:srgbClr val="92D050"/>
          </a:solidFill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ABE49550-0B1E-4E1B-926B-8479C35E821F}"/>
                </a:ext>
              </a:extLst>
            </p:cNvPr>
            <p:cNvGrpSpPr/>
            <p:nvPr/>
          </p:nvGrpSpPr>
          <p:grpSpPr>
            <a:xfrm>
              <a:off x="121181" y="1713376"/>
              <a:ext cx="8588519" cy="5089517"/>
              <a:chOff x="450965" y="1618204"/>
              <a:chExt cx="8588519" cy="5089517"/>
            </a:xfrm>
            <a:grpFill/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20AB35CC-AD91-4A1E-9F75-10AD8FA1C6AB}"/>
                  </a:ext>
                </a:extLst>
              </p:cNvPr>
              <p:cNvSpPr/>
              <p:nvPr/>
            </p:nvSpPr>
            <p:spPr>
              <a:xfrm>
                <a:off x="3190987" y="3465250"/>
                <a:ext cx="1155031" cy="685800"/>
              </a:xfrm>
              <a:prstGeom prst="round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200" dirty="0"/>
                  <a:t>UX_ POWER_PRESENT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B4C4477-F688-48E2-8803-0F10BDD6760C}"/>
                  </a:ext>
                </a:extLst>
              </p:cNvPr>
              <p:cNvSpPr/>
              <p:nvPr/>
            </p:nvSpPr>
            <p:spPr>
              <a:xfrm>
                <a:off x="1921844" y="2540396"/>
                <a:ext cx="442762" cy="442762"/>
              </a:xfrm>
              <a:prstGeom prst="ellipse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cxnSp>
            <p:nvCxnSpPr>
              <p:cNvPr id="13" name="Connector: Curved 12">
                <a:extLst>
                  <a:ext uri="{FF2B5EF4-FFF2-40B4-BE49-F238E27FC236}">
                    <a16:creationId xmlns:a16="http://schemas.microsoft.com/office/drawing/2014/main" id="{DBCF72F8-8AF9-415E-B844-897A931311AD}"/>
                  </a:ext>
                </a:extLst>
              </p:cNvPr>
              <p:cNvCxnSpPr>
                <a:stCxn id="8" idx="6"/>
                <a:endCxn id="7" idx="0"/>
              </p:cNvCxnSpPr>
              <p:nvPr/>
            </p:nvCxnSpPr>
            <p:spPr>
              <a:xfrm>
                <a:off x="2364606" y="2761777"/>
                <a:ext cx="1403897" cy="703473"/>
              </a:xfrm>
              <a:prstGeom prst="curvedConnector2">
                <a:avLst/>
              </a:prstGeom>
              <a:grpFill/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816DE41-D67F-4691-ABAF-5F0EDD67DD2B}"/>
                  </a:ext>
                </a:extLst>
              </p:cNvPr>
              <p:cNvSpPr txBox="1"/>
              <p:nvPr/>
            </p:nvSpPr>
            <p:spPr>
              <a:xfrm>
                <a:off x="1638465" y="3035517"/>
                <a:ext cx="106035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POWER OFF</a:t>
                </a:r>
                <a:endParaRPr lang="de-AT" sz="1200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051FB8B-50C1-4ED3-9FB2-02746AF0F743}"/>
                  </a:ext>
                </a:extLst>
              </p:cNvPr>
              <p:cNvSpPr txBox="1"/>
              <p:nvPr/>
            </p:nvSpPr>
            <p:spPr>
              <a:xfrm>
                <a:off x="2726871" y="2326901"/>
                <a:ext cx="104163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power_on</a:t>
                </a:r>
              </a:p>
              <a:p>
                <a:r>
                  <a:rPr lang="tr-TR" sz="1200" dirty="0"/>
                  <a:t>t: power_on</a:t>
                </a:r>
                <a:endParaRPr lang="de-AT" sz="1200" dirty="0"/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1C830C69-F376-4F66-8FB3-4186B775A015}"/>
                  </a:ext>
                </a:extLst>
              </p:cNvPr>
              <p:cNvSpPr/>
              <p:nvPr/>
            </p:nvSpPr>
            <p:spPr>
              <a:xfrm>
                <a:off x="5600401" y="3433197"/>
                <a:ext cx="1890133" cy="445848"/>
              </a:xfrm>
              <a:prstGeom prst="round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200" dirty="0"/>
                  <a:t>UX_ READY_TO_CHARGE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26D7F50-0373-4C2A-9BE0-FB4CEBD554A2}"/>
                  </a:ext>
                </a:extLst>
              </p:cNvPr>
              <p:cNvSpPr txBox="1"/>
              <p:nvPr/>
            </p:nvSpPr>
            <p:spPr>
              <a:xfrm>
                <a:off x="3952540" y="2379040"/>
                <a:ext cx="2504916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e: ready_to_charge_manuel_stop</a:t>
                </a:r>
              </a:p>
              <a:p>
                <a:r>
                  <a:rPr lang="en-US" sz="1200"/>
                  <a:t>t: ready_to_charge_stop</a:t>
                </a:r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619B9065-FED0-444D-B1F6-D58C7AE91DA0}"/>
                  </a:ext>
                </a:extLst>
              </p:cNvPr>
              <p:cNvSpPr/>
              <p:nvPr/>
            </p:nvSpPr>
            <p:spPr>
              <a:xfrm>
                <a:off x="7530576" y="4555428"/>
                <a:ext cx="1324669" cy="685800"/>
              </a:xfrm>
              <a:prstGeom prst="round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200" dirty="0"/>
                  <a:t>UX_ VEHICLE_CONNECTED</a:t>
                </a:r>
              </a:p>
            </p:txBody>
          </p:sp>
          <p:cxnSp>
            <p:nvCxnSpPr>
              <p:cNvPr id="29" name="Connector: Curved 28">
                <a:extLst>
                  <a:ext uri="{FF2B5EF4-FFF2-40B4-BE49-F238E27FC236}">
                    <a16:creationId xmlns:a16="http://schemas.microsoft.com/office/drawing/2014/main" id="{4C6B8CA3-E64C-48BD-BCB1-DD95E65F929F}"/>
                  </a:ext>
                </a:extLst>
              </p:cNvPr>
              <p:cNvCxnSpPr>
                <a:cxnSpLocks/>
                <a:stCxn id="22" idx="2"/>
                <a:endCxn id="28" idx="1"/>
              </p:cNvCxnSpPr>
              <p:nvPr/>
            </p:nvCxnSpPr>
            <p:spPr>
              <a:xfrm rot="16200000" flipH="1">
                <a:off x="6528381" y="3896132"/>
                <a:ext cx="1019283" cy="985108"/>
              </a:xfrm>
              <a:prstGeom prst="curvedConnector2">
                <a:avLst/>
              </a:prstGeom>
              <a:grpFill/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B844E30-83FE-4AFC-AAAE-EB669F5D88CA}"/>
                  </a:ext>
                </a:extLst>
              </p:cNvPr>
              <p:cNvSpPr txBox="1"/>
              <p:nvPr/>
            </p:nvSpPr>
            <p:spPr>
              <a:xfrm>
                <a:off x="5428411" y="4246870"/>
                <a:ext cx="1678536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vehicle_connected</a:t>
                </a:r>
              </a:p>
              <a:p>
                <a:r>
                  <a:rPr lang="tr-TR" sz="1200" dirty="0"/>
                  <a:t>t: vehicle_connected</a:t>
                </a:r>
                <a:endParaRPr lang="de-AT" sz="1200" dirty="0"/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DA696086-1DE3-4C50-AFBE-2237454B3313}"/>
                  </a:ext>
                </a:extLst>
              </p:cNvPr>
              <p:cNvSpPr/>
              <p:nvPr/>
            </p:nvSpPr>
            <p:spPr>
              <a:xfrm>
                <a:off x="5032414" y="5738043"/>
                <a:ext cx="1840832" cy="685800"/>
              </a:xfrm>
              <a:prstGeom prst="round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200" dirty="0"/>
                  <a:t>UX_ VEHICLE_CHARGING</a:t>
                </a:r>
              </a:p>
            </p:txBody>
          </p:sp>
          <p:cxnSp>
            <p:nvCxnSpPr>
              <p:cNvPr id="34" name="Connector: Curved 33">
                <a:extLst>
                  <a:ext uri="{FF2B5EF4-FFF2-40B4-BE49-F238E27FC236}">
                    <a16:creationId xmlns:a16="http://schemas.microsoft.com/office/drawing/2014/main" id="{C60B98A4-183E-4D5D-A693-C5A3732B073B}"/>
                  </a:ext>
                </a:extLst>
              </p:cNvPr>
              <p:cNvCxnSpPr>
                <a:cxnSpLocks/>
                <a:stCxn id="28" idx="2"/>
                <a:endCxn id="33" idx="3"/>
              </p:cNvCxnSpPr>
              <p:nvPr/>
            </p:nvCxnSpPr>
            <p:spPr>
              <a:xfrm rot="5400000">
                <a:off x="7113222" y="5001253"/>
                <a:ext cx="839715" cy="1319665"/>
              </a:xfrm>
              <a:prstGeom prst="curvedConnector2">
                <a:avLst/>
              </a:prstGeom>
              <a:grpFill/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ADD6274-2D20-45EA-B14F-BC0658E071F0}"/>
                  </a:ext>
                </a:extLst>
              </p:cNvPr>
              <p:cNvSpPr txBox="1"/>
              <p:nvPr/>
            </p:nvSpPr>
            <p:spPr>
              <a:xfrm>
                <a:off x="7529100" y="5696956"/>
                <a:ext cx="136755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start_charging</a:t>
                </a:r>
              </a:p>
              <a:p>
                <a:r>
                  <a:rPr lang="tr-TR" sz="1200" dirty="0"/>
                  <a:t>t: start_charging</a:t>
                </a:r>
                <a:endParaRPr lang="de-AT" sz="1200" dirty="0"/>
              </a:p>
            </p:txBody>
          </p:sp>
          <p:cxnSp>
            <p:nvCxnSpPr>
              <p:cNvPr id="38" name="Connector: Curved 37">
                <a:extLst>
                  <a:ext uri="{FF2B5EF4-FFF2-40B4-BE49-F238E27FC236}">
                    <a16:creationId xmlns:a16="http://schemas.microsoft.com/office/drawing/2014/main" id="{C253272E-7173-4333-A660-DBD52F9FF560}"/>
                  </a:ext>
                </a:extLst>
              </p:cNvPr>
              <p:cNvCxnSpPr>
                <a:cxnSpLocks/>
                <a:stCxn id="33" idx="0"/>
                <a:endCxn id="28" idx="1"/>
              </p:cNvCxnSpPr>
              <p:nvPr/>
            </p:nvCxnSpPr>
            <p:spPr>
              <a:xfrm rot="5400000" flipH="1" flipV="1">
                <a:off x="6321846" y="4529313"/>
                <a:ext cx="839715" cy="1577746"/>
              </a:xfrm>
              <a:prstGeom prst="curvedConnector2">
                <a:avLst/>
              </a:prstGeom>
              <a:grpFill/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A5E4EDE-02D8-4F8F-B012-D2C45208A238}"/>
                  </a:ext>
                </a:extLst>
              </p:cNvPr>
              <p:cNvSpPr txBox="1"/>
              <p:nvPr/>
            </p:nvSpPr>
            <p:spPr>
              <a:xfrm>
                <a:off x="5559603" y="5018589"/>
                <a:ext cx="1636858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stop_charging</a:t>
                </a:r>
              </a:p>
              <a:p>
                <a:r>
                  <a:rPr lang="tr-TR" sz="1200" dirty="0"/>
                  <a:t>t: vehicle_connected</a:t>
                </a:r>
                <a:endParaRPr lang="de-AT" sz="1200" dirty="0"/>
              </a:p>
            </p:txBody>
          </p:sp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F11D0002-6B96-4D0E-AC02-EC4B7C3B6957}"/>
                  </a:ext>
                </a:extLst>
              </p:cNvPr>
              <p:cNvSpPr/>
              <p:nvPr/>
            </p:nvSpPr>
            <p:spPr>
              <a:xfrm>
                <a:off x="539016" y="1618204"/>
                <a:ext cx="8500468" cy="5089517"/>
              </a:xfrm>
              <a:prstGeom prst="round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AB8EFB2C-CCAA-4A6A-987C-2845DD78380B}"/>
                  </a:ext>
                </a:extLst>
              </p:cNvPr>
              <p:cNvSpPr/>
              <p:nvPr/>
            </p:nvSpPr>
            <p:spPr>
              <a:xfrm>
                <a:off x="2143854" y="4753055"/>
                <a:ext cx="1155031" cy="685800"/>
              </a:xfrm>
              <a:prstGeom prst="round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200" dirty="0"/>
                  <a:t>UX_ TROUBLE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B8F7FD7F-0774-4395-AD31-FA0443603C4E}"/>
                  </a:ext>
                </a:extLst>
              </p:cNvPr>
              <p:cNvSpPr/>
              <p:nvPr/>
            </p:nvSpPr>
            <p:spPr>
              <a:xfrm>
                <a:off x="450965" y="4119113"/>
                <a:ext cx="176098" cy="154504"/>
              </a:xfrm>
              <a:prstGeom prst="ellipse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cxnSp>
            <p:nvCxnSpPr>
              <p:cNvPr id="45" name="Connector: Curved 44">
                <a:extLst>
                  <a:ext uri="{FF2B5EF4-FFF2-40B4-BE49-F238E27FC236}">
                    <a16:creationId xmlns:a16="http://schemas.microsoft.com/office/drawing/2014/main" id="{6F8CB010-ED4C-4152-B4CB-C82CBAC1988D}"/>
                  </a:ext>
                </a:extLst>
              </p:cNvPr>
              <p:cNvCxnSpPr>
                <a:cxnSpLocks/>
                <a:endCxn id="43" idx="1"/>
              </p:cNvCxnSpPr>
              <p:nvPr/>
            </p:nvCxnSpPr>
            <p:spPr>
              <a:xfrm rot="5400000" flipH="1" flipV="1">
                <a:off x="831380" y="5340172"/>
                <a:ext cx="1556690" cy="1068257"/>
              </a:xfrm>
              <a:prstGeom prst="curvedConnector2">
                <a:avLst/>
              </a:prstGeom>
              <a:grpFill/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31A3946-2388-4682-AEB1-7211C2B79243}"/>
                  </a:ext>
                </a:extLst>
              </p:cNvPr>
              <p:cNvSpPr txBox="1"/>
              <p:nvPr/>
            </p:nvSpPr>
            <p:spPr>
              <a:xfrm>
                <a:off x="696525" y="5582315"/>
                <a:ext cx="3336161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e: </a:t>
                </a:r>
                <a:r>
                  <a:rPr lang="en-US" sz="1200" dirty="0" err="1"/>
                  <a:t>failure_internal</a:t>
                </a:r>
                <a:r>
                  <a:rPr lang="en-US" sz="1200" dirty="0"/>
                  <a:t>, </a:t>
                </a:r>
                <a:r>
                  <a:rPr lang="en-US" sz="1200" dirty="0" err="1"/>
                  <a:t>failure_data</a:t>
                </a:r>
                <a:r>
                  <a:rPr lang="en-US" sz="1200" dirty="0"/>
                  <a:t>, </a:t>
                </a:r>
                <a:r>
                  <a:rPr lang="en-US" sz="1200" dirty="0" err="1"/>
                  <a:t>failure_hw</a:t>
                </a:r>
                <a:endParaRPr lang="en-US" sz="1200" dirty="0"/>
              </a:p>
              <a:p>
                <a:r>
                  <a:rPr lang="en-US" sz="1200" dirty="0"/>
                  <a:t>t: failure</a:t>
                </a:r>
              </a:p>
            </p:txBody>
          </p:sp>
          <p:cxnSp>
            <p:nvCxnSpPr>
              <p:cNvPr id="51" name="Connector: Curved 50">
                <a:extLst>
                  <a:ext uri="{FF2B5EF4-FFF2-40B4-BE49-F238E27FC236}">
                    <a16:creationId xmlns:a16="http://schemas.microsoft.com/office/drawing/2014/main" id="{6468E574-6783-4880-BF8E-A0CE7664E98A}"/>
                  </a:ext>
                </a:extLst>
              </p:cNvPr>
              <p:cNvCxnSpPr>
                <a:cxnSpLocks/>
                <a:stCxn id="28" idx="0"/>
                <a:endCxn id="22" idx="3"/>
              </p:cNvCxnSpPr>
              <p:nvPr/>
            </p:nvCxnSpPr>
            <p:spPr>
              <a:xfrm rot="16200000" flipV="1">
                <a:off x="7392070" y="3754586"/>
                <a:ext cx="899307" cy="702377"/>
              </a:xfrm>
              <a:prstGeom prst="curvedConnector2">
                <a:avLst/>
              </a:prstGeom>
              <a:grpFill/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F083D8E-EAA3-4238-993B-6628DED12C5A}"/>
                  </a:ext>
                </a:extLst>
              </p:cNvPr>
              <p:cNvSpPr txBox="1"/>
              <p:nvPr/>
            </p:nvSpPr>
            <p:spPr>
              <a:xfrm>
                <a:off x="7149350" y="3843349"/>
                <a:ext cx="1890133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vehicle_disconnected</a:t>
                </a:r>
              </a:p>
              <a:p>
                <a:r>
                  <a:rPr lang="tr-TR" sz="1200" dirty="0"/>
                  <a:t>t: ready_to_charge</a:t>
                </a:r>
                <a:endParaRPr lang="de-AT" sz="1200" dirty="0"/>
              </a:p>
            </p:txBody>
          </p:sp>
          <p:cxnSp>
            <p:nvCxnSpPr>
              <p:cNvPr id="58" name="Connector: Curved 57">
                <a:extLst>
                  <a:ext uri="{FF2B5EF4-FFF2-40B4-BE49-F238E27FC236}">
                    <a16:creationId xmlns:a16="http://schemas.microsoft.com/office/drawing/2014/main" id="{1B07AA50-649C-47AC-A231-55056AC958AE}"/>
                  </a:ext>
                </a:extLst>
              </p:cNvPr>
              <p:cNvCxnSpPr>
                <a:cxnSpLocks/>
                <a:stCxn id="44" idx="6"/>
                <a:endCxn id="8" idx="2"/>
              </p:cNvCxnSpPr>
              <p:nvPr/>
            </p:nvCxnSpPr>
            <p:spPr>
              <a:xfrm flipV="1">
                <a:off x="627063" y="2761777"/>
                <a:ext cx="1294781" cy="1434588"/>
              </a:xfrm>
              <a:prstGeom prst="curvedConnector3">
                <a:avLst>
                  <a:gd name="adj1" fmla="val 50000"/>
                </a:avLst>
              </a:prstGeom>
              <a:grpFill/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BB0D57C-288A-456D-996E-B3DCEE6D66CE}"/>
                  </a:ext>
                </a:extLst>
              </p:cNvPr>
              <p:cNvSpPr txBox="1"/>
              <p:nvPr/>
            </p:nvSpPr>
            <p:spPr>
              <a:xfrm>
                <a:off x="553240" y="3355423"/>
                <a:ext cx="104471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power_off</a:t>
                </a:r>
              </a:p>
              <a:p>
                <a:r>
                  <a:rPr lang="tr-TR" sz="1200" dirty="0"/>
                  <a:t>t: power_off</a:t>
                </a:r>
                <a:endParaRPr lang="de-AT" sz="1200" dirty="0"/>
              </a:p>
            </p:txBody>
          </p:sp>
          <p:cxnSp>
            <p:nvCxnSpPr>
              <p:cNvPr id="63" name="Connector: Curved 62">
                <a:extLst>
                  <a:ext uri="{FF2B5EF4-FFF2-40B4-BE49-F238E27FC236}">
                    <a16:creationId xmlns:a16="http://schemas.microsoft.com/office/drawing/2014/main" id="{A2D36DF9-7699-4B89-9A5B-77BB4EFADE27}"/>
                  </a:ext>
                </a:extLst>
              </p:cNvPr>
              <p:cNvCxnSpPr>
                <a:cxnSpLocks/>
                <a:stCxn id="43" idx="3"/>
                <a:endCxn id="22" idx="1"/>
              </p:cNvCxnSpPr>
              <p:nvPr/>
            </p:nvCxnSpPr>
            <p:spPr>
              <a:xfrm flipV="1">
                <a:off x="3298885" y="3656121"/>
                <a:ext cx="2301516" cy="1439834"/>
              </a:xfrm>
              <a:prstGeom prst="curvedConnector3">
                <a:avLst>
                  <a:gd name="adj1" fmla="val 50000"/>
                </a:avLst>
              </a:prstGeom>
              <a:grpFill/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7D2D1B5-5306-4715-ACA9-A80CFA2832CA}"/>
                  </a:ext>
                </a:extLst>
              </p:cNvPr>
              <p:cNvSpPr txBox="1"/>
              <p:nvPr/>
            </p:nvSpPr>
            <p:spPr>
              <a:xfrm>
                <a:off x="4096821" y="4534853"/>
                <a:ext cx="148688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failure_fixed</a:t>
                </a:r>
              </a:p>
              <a:p>
                <a:r>
                  <a:rPr lang="tr-TR" sz="1200" dirty="0"/>
                  <a:t>t: ready_to_charge</a:t>
                </a:r>
                <a:endParaRPr lang="de-AT" sz="1200" dirty="0"/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79785FC-EE30-410D-928A-80541622BE53}"/>
                </a:ext>
              </a:extLst>
            </p:cNvPr>
            <p:cNvSpPr txBox="1"/>
            <p:nvPr/>
          </p:nvSpPr>
          <p:spPr>
            <a:xfrm>
              <a:off x="745811" y="1788434"/>
              <a:ext cx="31724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AT" dirty="0"/>
                <a:t>V2.0 </a:t>
              </a:r>
              <a:r>
                <a:rPr lang="tr-TR" dirty="0"/>
                <a:t>Model version: 202</a:t>
              </a:r>
              <a:r>
                <a:rPr lang="de-AT" dirty="0"/>
                <a:t>2</a:t>
              </a:r>
              <a:r>
                <a:rPr lang="tr-TR" dirty="0"/>
                <a:t>.0</a:t>
              </a:r>
              <a:r>
                <a:rPr lang="de-AT" dirty="0"/>
                <a:t>1</a:t>
              </a:r>
              <a:endParaRPr lang="tr-TR" dirty="0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DD70613E-5DB0-4992-B74D-F9576CB89274}"/>
              </a:ext>
            </a:extLst>
          </p:cNvPr>
          <p:cNvSpPr txBox="1"/>
          <p:nvPr/>
        </p:nvSpPr>
        <p:spPr>
          <a:xfrm>
            <a:off x="141995" y="4400186"/>
            <a:ext cx="12947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INITIAL_STATE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1AD0BB73-4DDA-470C-9D20-CD612A90C6EB}"/>
              </a:ext>
            </a:extLst>
          </p:cNvPr>
          <p:cNvSpPr/>
          <p:nvPr/>
        </p:nvSpPr>
        <p:spPr>
          <a:xfrm>
            <a:off x="5150967" y="1909443"/>
            <a:ext cx="1890133" cy="602228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READY_TO_CHARGE_STOPPED</a:t>
            </a:r>
          </a:p>
        </p:txBody>
      </p:sp>
      <p:cxnSp>
        <p:nvCxnSpPr>
          <p:cNvPr id="77" name="Connector: Curved 76">
            <a:extLst>
              <a:ext uri="{FF2B5EF4-FFF2-40B4-BE49-F238E27FC236}">
                <a16:creationId xmlns:a16="http://schemas.microsoft.com/office/drawing/2014/main" id="{7272B87D-79ED-421A-AF1F-3AA63F901FBA}"/>
              </a:ext>
            </a:extLst>
          </p:cNvPr>
          <p:cNvCxnSpPr>
            <a:cxnSpLocks/>
            <a:stCxn id="7" idx="3"/>
            <a:endCxn id="22" idx="1"/>
          </p:cNvCxnSpPr>
          <p:nvPr/>
        </p:nvCxnSpPr>
        <p:spPr>
          <a:xfrm flipV="1">
            <a:off x="4016234" y="3751293"/>
            <a:ext cx="1254383" cy="152029"/>
          </a:xfrm>
          <a:prstGeom prst="curvedConnector3">
            <a:avLst>
              <a:gd name="adj1" fmla="val 50000"/>
            </a:avLst>
          </a:prstGeom>
          <a:solidFill>
            <a:srgbClr val="92D050"/>
          </a:solidFill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08B827C9-92E8-4474-B049-FA4F33C1ED67}"/>
              </a:ext>
            </a:extLst>
          </p:cNvPr>
          <p:cNvCxnSpPr>
            <a:cxnSpLocks/>
            <a:stCxn id="22" idx="0"/>
            <a:endCxn id="54" idx="1"/>
          </p:cNvCxnSpPr>
          <p:nvPr/>
        </p:nvCxnSpPr>
        <p:spPr>
          <a:xfrm rot="16200000" flipV="1">
            <a:off x="5024420" y="2337104"/>
            <a:ext cx="1317812" cy="1064717"/>
          </a:xfrm>
          <a:prstGeom prst="curvedConnector4">
            <a:avLst>
              <a:gd name="adj1" fmla="val 38575"/>
              <a:gd name="adj2" fmla="val 121470"/>
            </a:avLst>
          </a:prstGeom>
          <a:solidFill>
            <a:srgbClr val="92D050"/>
          </a:solidFill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Curved 84">
            <a:extLst>
              <a:ext uri="{FF2B5EF4-FFF2-40B4-BE49-F238E27FC236}">
                <a16:creationId xmlns:a16="http://schemas.microsoft.com/office/drawing/2014/main" id="{31058424-0CAF-4BD4-9F9E-ED7F29360357}"/>
              </a:ext>
            </a:extLst>
          </p:cNvPr>
          <p:cNvCxnSpPr>
            <a:cxnSpLocks/>
            <a:stCxn id="54" idx="3"/>
          </p:cNvCxnSpPr>
          <p:nvPr/>
        </p:nvCxnSpPr>
        <p:spPr>
          <a:xfrm flipH="1">
            <a:off x="6436212" y="2210557"/>
            <a:ext cx="604888" cy="1302419"/>
          </a:xfrm>
          <a:prstGeom prst="curvedConnector4">
            <a:avLst>
              <a:gd name="adj1" fmla="val -37792"/>
              <a:gd name="adj2" fmla="val 34462"/>
            </a:avLst>
          </a:prstGeom>
          <a:solidFill>
            <a:srgbClr val="92D050"/>
          </a:solidFill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0565A48B-4F4B-4107-B76E-AE4CCDAEBB0C}"/>
              </a:ext>
            </a:extLst>
          </p:cNvPr>
          <p:cNvSpPr txBox="1"/>
          <p:nvPr/>
        </p:nvSpPr>
        <p:spPr>
          <a:xfrm>
            <a:off x="3977977" y="3112116"/>
            <a:ext cx="1528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/>
              <a:t>e: ready_to_charge</a:t>
            </a:r>
          </a:p>
          <a:p>
            <a:r>
              <a:rPr lang="tr-TR" sz="1200" dirty="0"/>
              <a:t>t: ready_to_charge</a:t>
            </a:r>
            <a:endParaRPr lang="de-AT" sz="12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BD6E104-C237-43CB-AA67-6F345BBCB1F8}"/>
              </a:ext>
            </a:extLst>
          </p:cNvPr>
          <p:cNvSpPr txBox="1"/>
          <p:nvPr/>
        </p:nvSpPr>
        <p:spPr>
          <a:xfrm>
            <a:off x="6623311" y="2756799"/>
            <a:ext cx="1528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/>
              <a:t>e: ready_to_charge</a:t>
            </a:r>
          </a:p>
          <a:p>
            <a:r>
              <a:rPr lang="tr-TR" sz="1200" dirty="0"/>
              <a:t>t: ready_to_charge</a:t>
            </a:r>
            <a:endParaRPr lang="de-AT" sz="12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A17BB1C-A124-4BD3-90FA-388FE2DA2D73}"/>
              </a:ext>
            </a:extLst>
          </p:cNvPr>
          <p:cNvSpPr txBox="1"/>
          <p:nvPr/>
        </p:nvSpPr>
        <p:spPr>
          <a:xfrm>
            <a:off x="1404742" y="3986411"/>
            <a:ext cx="122661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e: failure_fixed</a:t>
            </a:r>
          </a:p>
          <a:p>
            <a:r>
              <a:rPr lang="en-US" sz="1200"/>
              <a:t>t: power_on</a:t>
            </a:r>
          </a:p>
        </p:txBody>
      </p:sp>
      <p:cxnSp>
        <p:nvCxnSpPr>
          <p:cNvPr id="98" name="Connector: Curved 97">
            <a:extLst>
              <a:ext uri="{FF2B5EF4-FFF2-40B4-BE49-F238E27FC236}">
                <a16:creationId xmlns:a16="http://schemas.microsoft.com/office/drawing/2014/main" id="{753A5D5C-2502-428C-B06B-EB240B6BFB44}"/>
              </a:ext>
            </a:extLst>
          </p:cNvPr>
          <p:cNvCxnSpPr>
            <a:cxnSpLocks/>
            <a:stCxn id="43" idx="0"/>
            <a:endCxn id="7" idx="1"/>
          </p:cNvCxnSpPr>
          <p:nvPr/>
        </p:nvCxnSpPr>
        <p:spPr>
          <a:xfrm rot="5400000" flipH="1" flipV="1">
            <a:off x="2153942" y="4140967"/>
            <a:ext cx="944905" cy="469617"/>
          </a:xfrm>
          <a:prstGeom prst="curvedConnector2">
            <a:avLst/>
          </a:prstGeom>
          <a:solidFill>
            <a:srgbClr val="92D050"/>
          </a:solidFill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719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7DABD-7197-4424-97FB-417AF697E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1534475"/>
            <a:ext cx="6992351" cy="38615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z="6000" dirty="0"/>
              <a:t>BACKYARD</a:t>
            </a:r>
            <a:endParaRPr lang="en-US" sz="6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696396-984E-4FFC-83C0-4E037DC56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96797" y="1534475"/>
            <a:ext cx="2727369" cy="38615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z="2000">
                <a:solidFill>
                  <a:srgbClr val="FFFFFF"/>
                </a:solidFill>
              </a:rPr>
              <a:t>Wichtige Informationen</a:t>
            </a:r>
          </a:p>
        </p:txBody>
      </p:sp>
    </p:spTree>
    <p:extLst>
      <p:ext uri="{BB962C8B-B14F-4D97-AF65-F5344CB8AC3E}">
        <p14:creationId xmlns:p14="http://schemas.microsoft.com/office/powerpoint/2010/main" val="2985114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5B27F-6B44-44F0-A5EC-A585BB3C2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0"/>
            <a:ext cx="9720072" cy="890337"/>
          </a:xfrm>
        </p:spPr>
        <p:txBody>
          <a:bodyPr/>
          <a:lstStyle/>
          <a:p>
            <a:r>
              <a:rPr lang="de-AT" dirty="0"/>
              <a:t>FORDCS</a:t>
            </a:r>
            <a:r>
              <a:rPr lang="tr-TR" dirty="0"/>
              <a:t> </a:t>
            </a:r>
            <a:r>
              <a:rPr lang="de-AT" dirty="0"/>
              <a:t>C</a:t>
            </a:r>
            <a:r>
              <a:rPr lang="tr-TR" dirty="0"/>
              <a:t>ONTEXT – SMART HOME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BF13F-FA46-4F06-BEFB-5B0CA69F1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80AEE7-12BC-483B-9DB1-5B494A08A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611" y="1479884"/>
            <a:ext cx="5860518" cy="44516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156CC1-9551-475E-98BA-17485BDC4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90337"/>
            <a:ext cx="6328611" cy="5961326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77C064F3-660A-42B4-92A3-D55D826D5D82}"/>
              </a:ext>
            </a:extLst>
          </p:cNvPr>
          <p:cNvGrpSpPr/>
          <p:nvPr/>
        </p:nvGrpSpPr>
        <p:grpSpPr>
          <a:xfrm>
            <a:off x="-38534" y="4684532"/>
            <a:ext cx="693442" cy="915473"/>
            <a:chOff x="-38534" y="4684532"/>
            <a:chExt cx="693442" cy="91547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AF0FC34-E34B-4937-9FCB-5E630862F0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286" y="4684532"/>
              <a:ext cx="485165" cy="632638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33DF100-729D-48EF-A4A3-2D45B21EC4ED}"/>
                </a:ext>
              </a:extLst>
            </p:cNvPr>
            <p:cNvSpPr txBox="1"/>
            <p:nvPr/>
          </p:nvSpPr>
          <p:spPr>
            <a:xfrm>
              <a:off x="-38534" y="5230673"/>
              <a:ext cx="6934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900" dirty="0"/>
                <a:t>Charging Station</a:t>
              </a:r>
              <a:endParaRPr lang="de-AT" sz="900" dirty="0"/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F20E80D8-E75C-4C08-9578-997329013534}"/>
              </a:ext>
            </a:extLst>
          </p:cNvPr>
          <p:cNvSpPr/>
          <p:nvPr/>
        </p:nvSpPr>
        <p:spPr>
          <a:xfrm>
            <a:off x="-531341" y="4176584"/>
            <a:ext cx="1555469" cy="1556951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32227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8A7BE1-142B-46DD-A68C-2C8432671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REFERENCES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5083BC-92FE-4CC6-A9A5-667B36563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480468" cy="4050792"/>
          </a:xfrm>
        </p:spPr>
        <p:txBody>
          <a:bodyPr/>
          <a:lstStyle/>
          <a:p>
            <a:r>
              <a:rPr lang="en-US" dirty="0"/>
              <a:t>[REF_SHC] … SmartHome_ConceptSpecificationSimplified_v2022.1.docx, especially</a:t>
            </a:r>
          </a:p>
          <a:p>
            <a:pPr lvl="1"/>
            <a:r>
              <a:rPr lang="en-US" dirty="0"/>
              <a:t>Use Case „Charge the E-car“ , chapter 3.2.1 </a:t>
            </a:r>
          </a:p>
          <a:p>
            <a:pPr lvl="1"/>
            <a:r>
              <a:rPr lang="en-US" dirty="0"/>
              <a:t>The Subsystem “Charging Station”, , chapter 4.2</a:t>
            </a:r>
          </a:p>
          <a:p>
            <a:r>
              <a:rPr lang="en-US" dirty="0"/>
              <a:t>[REF_FORDCS] … FORD – Charging Station</a:t>
            </a:r>
          </a:p>
          <a:p>
            <a:pPr lvl="1"/>
            <a:r>
              <a:rPr lang="en-US" dirty="0">
                <a:hlinkClick r:id="rId2"/>
              </a:rPr>
              <a:t>https://www.evsolutions.com/Upload/Product/635652466512570000.pdf</a:t>
            </a:r>
            <a:endParaRPr lang="en-US" dirty="0"/>
          </a:p>
          <a:p>
            <a:pPr marL="128016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493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CC0DCE3-8753-43BB-86D2-6452D91E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8BC7A6-65CA-4655-8641-7BDE9699B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755CF4-45A8-4971-A14E-D6DE02B4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21F62D5-850C-4310-A813-747E46433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AD4B505-4A68-456B-9AFD-344192BE9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7F9A339-5395-403B-B163-DFDDD9E09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0459C7A8-9F3A-4BFD-AB69-3F23A8D9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C0FA09C-1B86-4BC1-8793-3DC3ECCC9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7"/>
            <a:ext cx="12192000" cy="261046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B541C0-7E1E-4060-A9C6-3011A0B03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55692"/>
            <a:ext cx="9085940" cy="14722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400" kern="1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Project Context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247FE7-BA99-46DC-A339-75F9227BCC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2012" y="368360"/>
            <a:ext cx="6463864" cy="3700563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A560C308-AF88-4E6B-B601-74A5B889E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C989C99-37FA-4068-B9DC-2E0199A20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7DA07CC-C857-4245-BE87-DBEDE8BC6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7152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431AD-09F7-4F7A-9E48-B0175E34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FORDCS-V1.0 </a:t>
            </a:r>
            <a:br>
              <a:rPr lang="en-US" dirty="0"/>
            </a:br>
            <a:r>
              <a:rPr lang="en-US" dirty="0"/>
              <a:t>customer </a:t>
            </a:r>
            <a:r>
              <a:rPr lang="en-US"/>
              <a:t>requirements document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35775C-FBD8-4B25-852D-6B355A0E26E9}"/>
              </a:ext>
            </a:extLst>
          </p:cNvPr>
          <p:cNvGrpSpPr/>
          <p:nvPr/>
        </p:nvGrpSpPr>
        <p:grpSpPr>
          <a:xfrm>
            <a:off x="9073404" y="2688510"/>
            <a:ext cx="2776447" cy="1371251"/>
            <a:chOff x="389925" y="911942"/>
            <a:chExt cx="2776447" cy="137125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0F0AD3A-D1CA-4105-8E4E-623F2C3B56A5}"/>
                </a:ext>
              </a:extLst>
            </p:cNvPr>
            <p:cNvSpPr txBox="1"/>
            <p:nvPr/>
          </p:nvSpPr>
          <p:spPr>
            <a:xfrm>
              <a:off x="389926" y="911942"/>
              <a:ext cx="2668936" cy="738664"/>
            </a:xfrm>
            <a:prstGeom prst="rect">
              <a:avLst/>
            </a:prstGeom>
            <a:solidFill>
              <a:schemeClr val="bg1"/>
            </a:solidFill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>
                  <a:solidFill>
                    <a:schemeClr val="accent2">
                      <a:lumMod val="75000"/>
                    </a:schemeClr>
                  </a:solidFill>
                </a:defRPr>
              </a:lvl1pPr>
            </a:lstStyle>
            <a:p>
              <a:r>
                <a:rPr lang="en-US" dirty="0">
                  <a:solidFill>
                    <a:schemeClr val="bg1"/>
                  </a:solidFill>
                </a:rPr>
                <a:t>&lt;project&gt; 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Customer Requirements Document</a:t>
              </a:r>
            </a:p>
          </p:txBody>
        </p:sp>
        <p:pic>
          <p:nvPicPr>
            <p:cNvPr id="6" name="Graphic 5" descr="List outline">
              <a:extLst>
                <a:ext uri="{FF2B5EF4-FFF2-40B4-BE49-F238E27FC236}">
                  <a16:creationId xmlns:a16="http://schemas.microsoft.com/office/drawing/2014/main" id="{0A7A01BB-DBB9-4590-BAAF-4FFF50C0D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46328" y="959449"/>
              <a:ext cx="695783" cy="69578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8FCD97-889C-4ED5-94D6-09542B52D763}"/>
                </a:ext>
              </a:extLst>
            </p:cNvPr>
            <p:cNvSpPr txBox="1"/>
            <p:nvPr/>
          </p:nvSpPr>
          <p:spPr>
            <a:xfrm>
              <a:off x="389925" y="1544529"/>
              <a:ext cx="2776447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FORDCS-V1.0</a:t>
              </a:r>
            </a:p>
            <a:p>
              <a:pPr algn="ctr"/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Customer Requirements Document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D036BF9-00C6-47D1-8729-7DE0885F2AF0}"/>
              </a:ext>
            </a:extLst>
          </p:cNvPr>
          <p:cNvSpPr txBox="1"/>
          <p:nvPr/>
        </p:nvSpPr>
        <p:spPr>
          <a:xfrm>
            <a:off x="137160" y="3508371"/>
            <a:ext cx="65213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SmartHome_ConceptSpecificationSimplified_v2022.1.docx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9CDE18-5D2C-40E7-BF5C-40DE579A43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4908" y="2334857"/>
            <a:ext cx="1325880" cy="1274884"/>
          </a:xfrm>
          <a:prstGeom prst="rect">
            <a:avLst/>
          </a:prstGeom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5B91B7F-5BAA-45D1-9826-9BFAA33A5BDC}"/>
              </a:ext>
            </a:extLst>
          </p:cNvPr>
          <p:cNvCxnSpPr>
            <a:stCxn id="7" idx="1"/>
            <a:endCxn id="8" idx="3"/>
          </p:cNvCxnSpPr>
          <p:nvPr/>
        </p:nvCxnSpPr>
        <p:spPr>
          <a:xfrm rot="10800000" flipV="1">
            <a:off x="6658536" y="3690429"/>
            <a:ext cx="2414868" cy="2608"/>
          </a:xfrm>
          <a:prstGeom prst="bentConnector3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E43A0A7-E331-4F65-B5B2-34F47718847B}"/>
              </a:ext>
            </a:extLst>
          </p:cNvPr>
          <p:cNvSpPr txBox="1"/>
          <p:nvPr/>
        </p:nvSpPr>
        <p:spPr>
          <a:xfrm>
            <a:off x="7027507" y="3321097"/>
            <a:ext cx="2121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decomposed from</a:t>
            </a:r>
          </a:p>
        </p:txBody>
      </p:sp>
    </p:spTree>
    <p:extLst>
      <p:ext uri="{BB962C8B-B14F-4D97-AF65-F5344CB8AC3E}">
        <p14:creationId xmlns:p14="http://schemas.microsoft.com/office/powerpoint/2010/main" val="654462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4E9D1-6001-45DF-9FF7-F58A57ECE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481959"/>
          </a:xfrm>
        </p:spPr>
        <p:txBody>
          <a:bodyPr/>
          <a:lstStyle/>
          <a:p>
            <a:r>
              <a:rPr lang="en-US" dirty="0"/>
              <a:t>FORDCS V1.0 – Customer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CA2AF-C5DD-4D7A-B018-AB4FBC85C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608082"/>
            <a:ext cx="10896180" cy="5249918"/>
          </a:xfrm>
        </p:spPr>
        <p:txBody>
          <a:bodyPr>
            <a:normAutofit/>
          </a:bodyPr>
          <a:lstStyle/>
          <a:p>
            <a:r>
              <a:rPr lang="en-US" sz="2400" dirty="0"/>
              <a:t>Customer wants a demonstration how a given FORD Charging Station (FORDCS) interacts with the person who wants to charge his/her car! </a:t>
            </a:r>
          </a:p>
          <a:p>
            <a:r>
              <a:rPr lang="en-US" sz="2400" dirty="0"/>
              <a:t>The interaction should be based on an educationally simulated FORDCS, that is,</a:t>
            </a:r>
          </a:p>
          <a:p>
            <a:pPr lvl="1"/>
            <a:r>
              <a:rPr lang="en-US" sz="2000" dirty="0"/>
              <a:t>The behavior of the FORDCS should be defined by a state machine which is based on the status LEDs and their description given in a picture of the FORDCS Data Sheet (</a:t>
            </a:r>
            <a:r>
              <a:rPr lang="en-US" sz="2000" dirty="0">
                <a:hlinkClick r:id="rId2"/>
              </a:rPr>
              <a:t>https://www.evsolutions.com/Upload/Product/635652466512570000.pdf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The human-machine interaction (User Interface) should be based on </a:t>
            </a:r>
          </a:p>
          <a:p>
            <a:pPr lvl="2"/>
            <a:r>
              <a:rPr lang="en-US" sz="1800" dirty="0"/>
              <a:t>the status LEDs given in a picture, and</a:t>
            </a:r>
          </a:p>
          <a:p>
            <a:pPr lvl="2"/>
            <a:r>
              <a:rPr lang="en-US" sz="1800" dirty="0"/>
              <a:t>the technical characteristics given in a table of the FORDCS Data Sheet (</a:t>
            </a:r>
            <a:r>
              <a:rPr lang="en-US" sz="1800" dirty="0">
                <a:hlinkClick r:id="rId2"/>
              </a:rPr>
              <a:t>https://www.evsolutions.com/Upload/Product/635652466512570000.pdf</a:t>
            </a:r>
            <a:r>
              <a:rPr lang="en-US" sz="1800" dirty="0"/>
              <a:t>)</a:t>
            </a:r>
          </a:p>
          <a:p>
            <a:r>
              <a:rPr lang="en-US" sz="2200" dirty="0"/>
              <a:t>The application execution environment is the Cloud, i.e., it should be deployed to the Cloud and the acceptance test should be conducted!</a:t>
            </a:r>
          </a:p>
        </p:txBody>
      </p:sp>
    </p:spTree>
    <p:extLst>
      <p:ext uri="{BB962C8B-B14F-4D97-AF65-F5344CB8AC3E}">
        <p14:creationId xmlns:p14="http://schemas.microsoft.com/office/powerpoint/2010/main" val="2098432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10E52-14D8-4360-B9DF-E53EAEF67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FORDCS-V1.0 – Customer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5A324-8652-4108-92A6-8D97E01BE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736592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FORDCS</a:t>
            </a:r>
            <a:r>
              <a:rPr lang="en-US" sz="2400" dirty="0"/>
              <a:t> </a:t>
            </a:r>
            <a:r>
              <a:rPr lang="en-US" sz="2400" b="1" dirty="0"/>
              <a:t>customer requirements are defined via decomposition from the SMARTHOME project, see [REF_SHC] </a:t>
            </a:r>
          </a:p>
          <a:p>
            <a:r>
              <a:rPr lang="en-US" sz="2400" dirty="0"/>
              <a:t>The </a:t>
            </a:r>
            <a:r>
              <a:rPr lang="en-US" sz="2400" b="1" dirty="0"/>
              <a:t>FORDCS</a:t>
            </a:r>
            <a:r>
              <a:rPr lang="en-US" sz="2400" dirty="0"/>
              <a:t> </a:t>
            </a:r>
            <a:r>
              <a:rPr lang="en-US" sz="2400" b="1" dirty="0"/>
              <a:t>customer requirements </a:t>
            </a:r>
            <a:r>
              <a:rPr lang="en-US" sz="2400" dirty="0"/>
              <a:t>comprises </a:t>
            </a:r>
          </a:p>
          <a:p>
            <a:pPr lvl="1"/>
            <a:r>
              <a:rPr lang="en-US" sz="2000" dirty="0"/>
              <a:t>the FORDCS Data Sheet (PRIMARY SOURCE), and</a:t>
            </a:r>
          </a:p>
          <a:p>
            <a:pPr lvl="1"/>
            <a:r>
              <a:rPr lang="en-US" sz="2000" dirty="0"/>
              <a:t>The illustrations, Use Cases, and explanations in this presentation document (SECONDARY SOURCE), and </a:t>
            </a:r>
          </a:p>
          <a:p>
            <a:pPr lvl="1"/>
            <a:r>
              <a:rPr lang="en-US" sz="2000" dirty="0"/>
              <a:t>The human-machine interface defined by </a:t>
            </a:r>
            <a:r>
              <a:rPr lang="en-US" sz="2000" b="1" dirty="0"/>
              <a:t>Swagger</a:t>
            </a:r>
            <a:r>
              <a:rPr lang="en-US" sz="2000" dirty="0"/>
              <a:t> RESTful web services (TRINITY SOURCE)!</a:t>
            </a:r>
          </a:p>
          <a:p>
            <a:pPr lvl="2"/>
            <a:r>
              <a:rPr lang="en-US" sz="1800" dirty="0"/>
              <a:t>Project :  </a:t>
            </a:r>
            <a:r>
              <a:rPr lang="en-US" sz="1800" dirty="0">
                <a:hlinkClick r:id="rId2"/>
              </a:rPr>
              <a:t>https://app.swaggerhub.com/apis/karacankos/fordcs/1.0-oas3</a:t>
            </a:r>
            <a:endParaRPr lang="en-US" sz="1800" dirty="0"/>
          </a:p>
          <a:p>
            <a:pPr lvl="2"/>
            <a:r>
              <a:rPr lang="en-US" sz="1800" dirty="0"/>
              <a:t>Swager document : </a:t>
            </a:r>
            <a:r>
              <a:rPr lang="en-US" sz="1800" dirty="0">
                <a:hlinkClick r:id="rId3"/>
              </a:rPr>
              <a:t>https://app.swaggerhub.com/apis-docs/karacankos/fordcs/1.0-oas3</a:t>
            </a:r>
            <a:endParaRPr lang="en-US" sz="1800" dirty="0"/>
          </a:p>
          <a:p>
            <a:pPr lvl="2"/>
            <a:r>
              <a:rPr lang="en-US" sz="1800" dirty="0"/>
              <a:t>Shared : </a:t>
            </a:r>
            <a:r>
              <a:rPr lang="en-US" sz="1800" b="0" i="0" dirty="0">
                <a:solidFill>
                  <a:srgbClr val="444444"/>
                </a:solidFill>
                <a:effectLst/>
                <a:hlinkClick r:id="rId2"/>
              </a:rPr>
              <a:t>https://app.swaggerhub.com/apis/karacankos/fordcs/1.0-oas3</a:t>
            </a:r>
            <a:r>
              <a:rPr lang="en-US" sz="1800" b="0" i="0" dirty="0">
                <a:solidFill>
                  <a:srgbClr val="444444"/>
                </a:solidFill>
                <a:effectLst/>
              </a:rPr>
              <a:t> </a:t>
            </a:r>
            <a:endParaRPr lang="en-US" sz="1800" dirty="0"/>
          </a:p>
          <a:p>
            <a:endParaRPr lang="en-US" sz="2400" dirty="0"/>
          </a:p>
          <a:p>
            <a:r>
              <a:rPr lang="en-US" sz="2400" dirty="0"/>
              <a:t>Artifacts should be created according to </a:t>
            </a:r>
            <a:br>
              <a:rPr lang="en-US" sz="2400" dirty="0"/>
            </a:br>
            <a:r>
              <a:rPr lang="en-US" sz="2400" dirty="0"/>
              <a:t>“EDUp-Full-Stack-Software-Project-Development-Method” </a:t>
            </a:r>
          </a:p>
          <a:p>
            <a:r>
              <a:rPr lang="en-US" sz="2400" dirty="0"/>
              <a:t>The requirement gaps (issues) are resolved with intellectual </a:t>
            </a:r>
            <a:r>
              <a:rPr lang="en-US" sz="2400" b="1" dirty="0">
                <a:solidFill>
                  <a:srgbClr val="C00000"/>
                </a:solidFill>
              </a:rPr>
              <a:t>assumptions</a:t>
            </a:r>
            <a:r>
              <a:rPr lang="en-US" sz="2400" dirty="0"/>
              <a:t> and should be explained in this document!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64046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CF4AB-1D09-4DBA-837F-FA09427F1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482620"/>
            <a:ext cx="10968003" cy="1230664"/>
          </a:xfrm>
        </p:spPr>
        <p:txBody>
          <a:bodyPr>
            <a:normAutofit fontScale="90000"/>
          </a:bodyPr>
          <a:lstStyle/>
          <a:p>
            <a:r>
              <a:rPr lang="en-GB" dirty="0"/>
              <a:t>FORDCS-V1.0 Use Case</a:t>
            </a:r>
            <a:br>
              <a:rPr lang="en-GB" dirty="0"/>
            </a:br>
            <a:r>
              <a:rPr lang="en-GB" dirty="0"/>
              <a:t>Report Factory Setting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8A94CB-8F48-47A4-8086-C586CC2BCAE7}"/>
              </a:ext>
            </a:extLst>
          </p:cNvPr>
          <p:cNvSpPr txBox="1"/>
          <p:nvPr/>
        </p:nvSpPr>
        <p:spPr>
          <a:xfrm>
            <a:off x="1481173" y="3187105"/>
            <a:ext cx="1081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Web Service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8742707-003F-48DE-BFEF-C5BC5208D3E1}"/>
              </a:ext>
            </a:extLst>
          </p:cNvPr>
          <p:cNvGrpSpPr/>
          <p:nvPr/>
        </p:nvGrpSpPr>
        <p:grpSpPr>
          <a:xfrm>
            <a:off x="7719259" y="2927354"/>
            <a:ext cx="3763568" cy="3084039"/>
            <a:chOff x="6799429" y="2624157"/>
            <a:chExt cx="3763568" cy="308403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0B0ACCB-B997-44D0-BBE5-DD46D34D9F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00097" y="3040824"/>
              <a:ext cx="3762900" cy="2667372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77E7ED-4563-4C81-8E45-2B07011E9B06}"/>
                </a:ext>
              </a:extLst>
            </p:cNvPr>
            <p:cNvSpPr txBox="1"/>
            <p:nvPr/>
          </p:nvSpPr>
          <p:spPr>
            <a:xfrm>
              <a:off x="6799429" y="2624157"/>
              <a:ext cx="1744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Dom</a:t>
              </a:r>
              <a:r>
                <a:rPr lang="tr-TR" dirty="0"/>
                <a:t>ain </a:t>
              </a:r>
              <a:r>
                <a:rPr lang="de-DE" dirty="0"/>
                <a:t>Model</a:t>
              </a:r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7DF243F-A4D6-4414-A7CD-9336063AA625}"/>
              </a:ext>
            </a:extLst>
          </p:cNvPr>
          <p:cNvSpPr/>
          <p:nvPr/>
        </p:nvSpPr>
        <p:spPr>
          <a:xfrm>
            <a:off x="3439175" y="2948232"/>
            <a:ext cx="3536574" cy="1046747"/>
          </a:xfrm>
          <a:prstGeom prst="ellipse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 Case</a:t>
            </a:r>
          </a:p>
          <a:p>
            <a:pPr algn="ctr"/>
            <a:r>
              <a:rPr lang="de-AT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Report Factory Setting V1.0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896D170-5FE2-4F74-B096-DFCC376EE223}"/>
              </a:ext>
            </a:extLst>
          </p:cNvPr>
          <p:cNvCxnSpPr>
            <a:cxnSpLocks/>
            <a:stCxn id="9" idx="1"/>
            <a:endCxn id="11" idx="6"/>
          </p:cNvCxnSpPr>
          <p:nvPr/>
        </p:nvCxnSpPr>
        <p:spPr>
          <a:xfrm flipH="1" flipV="1">
            <a:off x="6975749" y="3471606"/>
            <a:ext cx="744178" cy="12061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F967D77-0945-4EEC-9EC8-59B3AA00968B}"/>
              </a:ext>
            </a:extLst>
          </p:cNvPr>
          <p:cNvCxnSpPr>
            <a:cxnSpLocks/>
            <a:stCxn id="29" idx="3"/>
            <a:endCxn id="11" idx="2"/>
          </p:cNvCxnSpPr>
          <p:nvPr/>
        </p:nvCxnSpPr>
        <p:spPr>
          <a:xfrm>
            <a:off x="1597583" y="2796920"/>
            <a:ext cx="1841592" cy="6746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phic 28" descr="Smart Phone outline">
            <a:extLst>
              <a:ext uri="{FF2B5EF4-FFF2-40B4-BE49-F238E27FC236}">
                <a16:creationId xmlns:a16="http://schemas.microsoft.com/office/drawing/2014/main" id="{334D074C-B308-480F-A15C-2DBE9BDAE6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7932" y="2482094"/>
            <a:ext cx="629651" cy="629651"/>
          </a:xfrm>
          <a:prstGeom prst="rect">
            <a:avLst/>
          </a:prstGeom>
        </p:spPr>
      </p:pic>
      <p:pic>
        <p:nvPicPr>
          <p:cNvPr id="31" name="Graphic 30" descr="Internet outline">
            <a:extLst>
              <a:ext uri="{FF2B5EF4-FFF2-40B4-BE49-F238E27FC236}">
                <a16:creationId xmlns:a16="http://schemas.microsoft.com/office/drawing/2014/main" id="{8F9126AD-ED4E-426E-884D-C532C6096E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5557" y="3457094"/>
            <a:ext cx="914400" cy="914400"/>
          </a:xfrm>
          <a:prstGeom prst="rect">
            <a:avLst/>
          </a:prstGeom>
        </p:spPr>
      </p:pic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A8819366-6F30-48FE-9A06-09071B5CDADD}"/>
              </a:ext>
            </a:extLst>
          </p:cNvPr>
          <p:cNvCxnSpPr>
            <a:cxnSpLocks/>
            <a:stCxn id="31" idx="3"/>
            <a:endCxn id="11" idx="2"/>
          </p:cNvCxnSpPr>
          <p:nvPr/>
        </p:nvCxnSpPr>
        <p:spPr>
          <a:xfrm flipV="1">
            <a:off x="1739957" y="3471606"/>
            <a:ext cx="1699218" cy="442688"/>
          </a:xfrm>
          <a:prstGeom prst="bentConnector3">
            <a:avLst>
              <a:gd name="adj1" fmla="val 462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Graphic 47" descr="Car outline">
            <a:extLst>
              <a:ext uri="{FF2B5EF4-FFF2-40B4-BE49-F238E27FC236}">
                <a16:creationId xmlns:a16="http://schemas.microsoft.com/office/drawing/2014/main" id="{8CEBFF36-296A-4BF6-9137-B1D21CAE15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5778" y="4504019"/>
            <a:ext cx="744179" cy="744179"/>
          </a:xfrm>
          <a:prstGeom prst="rect">
            <a:avLst/>
          </a:prstGeom>
        </p:spPr>
      </p:pic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34B033B9-40B5-4D71-857E-D03F5603AEEC}"/>
              </a:ext>
            </a:extLst>
          </p:cNvPr>
          <p:cNvCxnSpPr>
            <a:cxnSpLocks/>
            <a:stCxn id="48" idx="3"/>
            <a:endCxn id="11" idx="2"/>
          </p:cNvCxnSpPr>
          <p:nvPr/>
        </p:nvCxnSpPr>
        <p:spPr>
          <a:xfrm flipV="1">
            <a:off x="1739957" y="3471606"/>
            <a:ext cx="1699218" cy="1404503"/>
          </a:xfrm>
          <a:prstGeom prst="bentConnector3">
            <a:avLst>
              <a:gd name="adj1" fmla="val 462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Graphic 53" descr="Car Mechanic outline">
            <a:extLst>
              <a:ext uri="{FF2B5EF4-FFF2-40B4-BE49-F238E27FC236}">
                <a16:creationId xmlns:a16="http://schemas.microsoft.com/office/drawing/2014/main" id="{103E191C-724B-4954-89CE-3F0DB8569F3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67932" y="5308450"/>
            <a:ext cx="772025" cy="772025"/>
          </a:xfrm>
          <a:prstGeom prst="rect">
            <a:avLst/>
          </a:prstGeom>
        </p:spPr>
      </p:pic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3CCC98DE-3E9E-4A8E-AEC0-2AE336DC7F58}"/>
              </a:ext>
            </a:extLst>
          </p:cNvPr>
          <p:cNvCxnSpPr>
            <a:cxnSpLocks/>
            <a:stCxn id="54" idx="3"/>
            <a:endCxn id="11" idx="2"/>
          </p:cNvCxnSpPr>
          <p:nvPr/>
        </p:nvCxnSpPr>
        <p:spPr>
          <a:xfrm flipV="1">
            <a:off x="1739957" y="3471606"/>
            <a:ext cx="1699218" cy="2222857"/>
          </a:xfrm>
          <a:prstGeom prst="bentConnector3">
            <a:avLst>
              <a:gd name="adj1" fmla="val 462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69D969E-ADB0-4075-A85E-DE7E42A61333}"/>
              </a:ext>
            </a:extLst>
          </p:cNvPr>
          <p:cNvSpPr txBox="1"/>
          <p:nvPr/>
        </p:nvSpPr>
        <p:spPr>
          <a:xfrm rot="16200000">
            <a:off x="118596" y="3675537"/>
            <a:ext cx="715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guest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F95F91-10EB-4612-9295-E1A730CCFC2A}"/>
              </a:ext>
            </a:extLst>
          </p:cNvPr>
          <p:cNvSpPr txBox="1"/>
          <p:nvPr/>
        </p:nvSpPr>
        <p:spPr>
          <a:xfrm rot="16200000">
            <a:off x="-23881" y="5426286"/>
            <a:ext cx="1000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service</a:t>
            </a: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278083FF-6F10-4E5F-A3D6-DA5810D5D0E2}"/>
              </a:ext>
            </a:extLst>
          </p:cNvPr>
          <p:cNvSpPr/>
          <p:nvPr/>
        </p:nvSpPr>
        <p:spPr>
          <a:xfrm>
            <a:off x="595084" y="2482094"/>
            <a:ext cx="193229" cy="2673981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29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CF4AB-1D09-4DBA-837F-FA09427F1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210539"/>
            <a:ext cx="9720072" cy="1887399"/>
          </a:xfrm>
        </p:spPr>
        <p:txBody>
          <a:bodyPr>
            <a:normAutofit fontScale="90000"/>
          </a:bodyPr>
          <a:lstStyle/>
          <a:p>
            <a:r>
              <a:rPr lang="en-GB" dirty="0"/>
              <a:t>FORDCS-V1.0 Use </a:t>
            </a:r>
            <a:r>
              <a:rPr lang="en-GB" dirty="0" err="1"/>
              <a:t>CaseS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/>
              <a:t>Run-time Status Report,</a:t>
            </a:r>
            <a:br>
              <a:rPr lang="en-GB" dirty="0"/>
            </a:br>
            <a:r>
              <a:rPr lang="en-US" dirty="0"/>
              <a:t>Monitor and Control Run-time Status 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E08978E-114C-48A2-A37F-48ED248FA220}"/>
              </a:ext>
            </a:extLst>
          </p:cNvPr>
          <p:cNvGrpSpPr/>
          <p:nvPr/>
        </p:nvGrpSpPr>
        <p:grpSpPr>
          <a:xfrm>
            <a:off x="6390280" y="2209294"/>
            <a:ext cx="5055670" cy="2092913"/>
            <a:chOff x="2446267" y="3647708"/>
            <a:chExt cx="4696480" cy="187582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B1EC2DD-5D49-4D37-95BF-96E012A4DD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46267" y="3951686"/>
              <a:ext cx="4696480" cy="1571844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4DE2E9B-0B75-460D-AF5E-05B260EBE112}"/>
                </a:ext>
              </a:extLst>
            </p:cNvPr>
            <p:cNvSpPr txBox="1"/>
            <p:nvPr/>
          </p:nvSpPr>
          <p:spPr>
            <a:xfrm>
              <a:off x="2751617" y="3647708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UX</a:t>
              </a:r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32AD5FFA-9436-4080-9BEA-0DDB95A019F8}"/>
              </a:ext>
            </a:extLst>
          </p:cNvPr>
          <p:cNvSpPr/>
          <p:nvPr/>
        </p:nvSpPr>
        <p:spPr>
          <a:xfrm>
            <a:off x="2689355" y="2257564"/>
            <a:ext cx="3536574" cy="1046747"/>
          </a:xfrm>
          <a:prstGeom prst="ellipse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 Case</a:t>
            </a:r>
          </a:p>
          <a:p>
            <a:pPr algn="ctr"/>
            <a:r>
              <a:rPr lang="de-AT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Run-time Status Report V1.0 </a:t>
            </a:r>
          </a:p>
        </p:txBody>
      </p:sp>
      <p:sp>
        <p:nvSpPr>
          <p:cNvPr id="36" name="Speech Bubble: Rectangle with Corners Rounded 35">
            <a:extLst>
              <a:ext uri="{FF2B5EF4-FFF2-40B4-BE49-F238E27FC236}">
                <a16:creationId xmlns:a16="http://schemas.microsoft.com/office/drawing/2014/main" id="{69ED2223-F189-48FF-B906-D79EC960DDE5}"/>
              </a:ext>
            </a:extLst>
          </p:cNvPr>
          <p:cNvSpPr/>
          <p:nvPr/>
        </p:nvSpPr>
        <p:spPr>
          <a:xfrm>
            <a:off x="6101523" y="4768640"/>
            <a:ext cx="5817670" cy="1477328"/>
          </a:xfrm>
          <a:prstGeom prst="wedgeRoundRectCallout">
            <a:avLst>
              <a:gd name="adj1" fmla="val -14173"/>
              <a:gd name="adj2" fmla="val -109957"/>
              <a:gd name="adj3" fmla="val 16667"/>
            </a:avLst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D34817"/>
                </a:solidFill>
              </a:rPr>
              <a:t>V1.0 </a:t>
            </a:r>
          </a:p>
          <a:p>
            <a:r>
              <a:rPr lang="en-US" dirty="0">
                <a:solidFill>
                  <a:srgbClr val="D34817"/>
                </a:solidFill>
              </a:rPr>
              <a:t>W/O LED COLOR STATUS</a:t>
            </a:r>
          </a:p>
          <a:p>
            <a:r>
              <a:rPr lang="en-US" dirty="0">
                <a:solidFill>
                  <a:srgbClr val="D34817"/>
                </a:solidFill>
              </a:rPr>
              <a:t>V1.0 does not consider the LED’s color-based charging status information.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0FF2AB9-09CD-44B7-B5A8-20C578E7F9C6}"/>
              </a:ext>
            </a:extLst>
          </p:cNvPr>
          <p:cNvSpPr txBox="1"/>
          <p:nvPr/>
        </p:nvSpPr>
        <p:spPr>
          <a:xfrm>
            <a:off x="1900297" y="2173827"/>
            <a:ext cx="1081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Web Service</a:t>
            </a:r>
          </a:p>
        </p:txBody>
      </p:sp>
      <p:pic>
        <p:nvPicPr>
          <p:cNvPr id="45" name="Graphic 44" descr="Smart Phone outline">
            <a:extLst>
              <a:ext uri="{FF2B5EF4-FFF2-40B4-BE49-F238E27FC236}">
                <a16:creationId xmlns:a16="http://schemas.microsoft.com/office/drawing/2014/main" id="{6BB615A6-17DD-448D-A5BA-22593180EB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3343" y="2306486"/>
            <a:ext cx="629651" cy="629651"/>
          </a:xfrm>
          <a:prstGeom prst="rect">
            <a:avLst/>
          </a:prstGeom>
        </p:spPr>
      </p:pic>
      <p:pic>
        <p:nvPicPr>
          <p:cNvPr id="46" name="Graphic 45" descr="Internet outline">
            <a:extLst>
              <a:ext uri="{FF2B5EF4-FFF2-40B4-BE49-F238E27FC236}">
                <a16:creationId xmlns:a16="http://schemas.microsoft.com/office/drawing/2014/main" id="{B9C95580-867F-416A-B2A5-FAFAAB6FD9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2840" y="3410794"/>
            <a:ext cx="914400" cy="914400"/>
          </a:xfrm>
          <a:prstGeom prst="rect">
            <a:avLst/>
          </a:prstGeom>
        </p:spPr>
      </p:pic>
      <p:pic>
        <p:nvPicPr>
          <p:cNvPr id="47" name="Graphic 46" descr="Car outline">
            <a:extLst>
              <a:ext uri="{FF2B5EF4-FFF2-40B4-BE49-F238E27FC236}">
                <a16:creationId xmlns:a16="http://schemas.microsoft.com/office/drawing/2014/main" id="{17558B39-4809-4676-8361-931420EB73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1189" y="4328411"/>
            <a:ext cx="744179" cy="744179"/>
          </a:xfrm>
          <a:prstGeom prst="rect">
            <a:avLst/>
          </a:prstGeom>
        </p:spPr>
      </p:pic>
      <p:pic>
        <p:nvPicPr>
          <p:cNvPr id="48" name="Graphic 47" descr="Car Mechanic outline">
            <a:extLst>
              <a:ext uri="{FF2B5EF4-FFF2-40B4-BE49-F238E27FC236}">
                <a16:creationId xmlns:a16="http://schemas.microsoft.com/office/drawing/2014/main" id="{C9F79E7D-A957-476B-A8F2-2628E3BEAC8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3343" y="5132842"/>
            <a:ext cx="772025" cy="772025"/>
          </a:xfrm>
          <a:prstGeom prst="rect">
            <a:avLst/>
          </a:prstGeom>
        </p:spPr>
      </p:pic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017B9DFB-47CF-4B1D-993F-845B49D886AD}"/>
              </a:ext>
            </a:extLst>
          </p:cNvPr>
          <p:cNvCxnSpPr>
            <a:stCxn id="45" idx="3"/>
            <a:endCxn id="19" idx="2"/>
          </p:cNvCxnSpPr>
          <p:nvPr/>
        </p:nvCxnSpPr>
        <p:spPr>
          <a:xfrm>
            <a:off x="1362994" y="2621312"/>
            <a:ext cx="1326361" cy="159626"/>
          </a:xfrm>
          <a:prstGeom prst="bentConnector3">
            <a:avLst>
              <a:gd name="adj1" fmla="val 54838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C4FDC6DA-C65B-4773-A287-F3C92B3C01C5}"/>
              </a:ext>
            </a:extLst>
          </p:cNvPr>
          <p:cNvCxnSpPr>
            <a:cxnSpLocks/>
            <a:stCxn id="47" idx="3"/>
            <a:endCxn id="19" idx="2"/>
          </p:cNvCxnSpPr>
          <p:nvPr/>
        </p:nvCxnSpPr>
        <p:spPr>
          <a:xfrm flipV="1">
            <a:off x="1505368" y="2780938"/>
            <a:ext cx="1183987" cy="1919563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16485125-DB33-4286-AC71-7E94417C145A}"/>
              </a:ext>
            </a:extLst>
          </p:cNvPr>
          <p:cNvCxnSpPr>
            <a:cxnSpLocks/>
            <a:stCxn id="46" idx="3"/>
            <a:endCxn id="19" idx="2"/>
          </p:cNvCxnSpPr>
          <p:nvPr/>
        </p:nvCxnSpPr>
        <p:spPr>
          <a:xfrm flipV="1">
            <a:off x="1707240" y="2780938"/>
            <a:ext cx="982115" cy="108705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9349F2AC-8A1F-4B13-BEF3-23AC7211006A}"/>
              </a:ext>
            </a:extLst>
          </p:cNvPr>
          <p:cNvCxnSpPr>
            <a:cxnSpLocks/>
            <a:stCxn id="48" idx="3"/>
            <a:endCxn id="19" idx="2"/>
          </p:cNvCxnSpPr>
          <p:nvPr/>
        </p:nvCxnSpPr>
        <p:spPr>
          <a:xfrm flipV="1">
            <a:off x="1505368" y="2780938"/>
            <a:ext cx="1183987" cy="2737917"/>
          </a:xfrm>
          <a:prstGeom prst="bentConnector3">
            <a:avLst>
              <a:gd name="adj1" fmla="val 70324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D5845D2-936F-4409-9DAC-C3359F1DF654}"/>
              </a:ext>
            </a:extLst>
          </p:cNvPr>
          <p:cNvSpPr/>
          <p:nvPr/>
        </p:nvSpPr>
        <p:spPr>
          <a:xfrm>
            <a:off x="2689355" y="3640604"/>
            <a:ext cx="3536574" cy="1046747"/>
          </a:xfrm>
          <a:prstGeom prst="ellipse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 Case</a:t>
            </a:r>
          </a:p>
          <a:p>
            <a:pPr algn="ctr"/>
            <a:r>
              <a:rPr lang="de-AT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Monitor and Control Run-time Status V1.0 </a:t>
            </a: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1FC49343-BC3B-4B27-B81A-5A3E9B2CCE5B}"/>
              </a:ext>
            </a:extLst>
          </p:cNvPr>
          <p:cNvCxnSpPr>
            <a:cxnSpLocks/>
            <a:stCxn id="48" idx="3"/>
            <a:endCxn id="75" idx="4"/>
          </p:cNvCxnSpPr>
          <p:nvPr/>
        </p:nvCxnSpPr>
        <p:spPr>
          <a:xfrm flipV="1">
            <a:off x="1505368" y="4687351"/>
            <a:ext cx="2952274" cy="831504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6002E880-404C-4A72-8D1E-969909A10530}"/>
              </a:ext>
            </a:extLst>
          </p:cNvPr>
          <p:cNvCxnSpPr>
            <a:cxnSpLocks/>
            <a:stCxn id="75" idx="7"/>
            <a:endCxn id="4" idx="1"/>
          </p:cNvCxnSpPr>
          <p:nvPr/>
        </p:nvCxnSpPr>
        <p:spPr>
          <a:xfrm rot="5400000" flipH="1" flipV="1">
            <a:off x="5864862" y="3268479"/>
            <a:ext cx="368567" cy="682270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B6683B05-D156-47C8-A9E0-ADF7AE62C795}"/>
              </a:ext>
            </a:extLst>
          </p:cNvPr>
          <p:cNvCxnSpPr>
            <a:cxnSpLocks/>
            <a:stCxn id="19" idx="5"/>
            <a:endCxn id="4" idx="1"/>
          </p:cNvCxnSpPr>
          <p:nvPr/>
        </p:nvCxnSpPr>
        <p:spPr>
          <a:xfrm rot="16200000" flipH="1">
            <a:off x="5911989" y="2947039"/>
            <a:ext cx="274312" cy="682270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BB44099-46FC-49FC-8760-CF375B4CCCAD}"/>
              </a:ext>
            </a:extLst>
          </p:cNvPr>
          <p:cNvSpPr txBox="1"/>
          <p:nvPr/>
        </p:nvSpPr>
        <p:spPr>
          <a:xfrm rot="16200000">
            <a:off x="5770" y="3486714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guest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1B17A3-79F4-4A89-B82F-71C50D38F768}"/>
              </a:ext>
            </a:extLst>
          </p:cNvPr>
          <p:cNvSpPr txBox="1"/>
          <p:nvPr/>
        </p:nvSpPr>
        <p:spPr>
          <a:xfrm rot="16200000">
            <a:off x="-92011" y="5334840"/>
            <a:ext cx="832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service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5F68B78B-0EAD-4685-96BF-BF75C70B838F}"/>
              </a:ext>
            </a:extLst>
          </p:cNvPr>
          <p:cNvSpPr/>
          <p:nvPr/>
        </p:nvSpPr>
        <p:spPr>
          <a:xfrm>
            <a:off x="442795" y="2306486"/>
            <a:ext cx="252394" cy="2581200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31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54D2E-F2A2-42D9-8742-6A849A9CD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FORDCS-V1.0 EXPECTED SYSTEM Behavior (W/o LED STATUS)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E84F4A-FB0E-41C3-B06E-1A681817D014}"/>
              </a:ext>
            </a:extLst>
          </p:cNvPr>
          <p:cNvSpPr txBox="1"/>
          <p:nvPr/>
        </p:nvSpPr>
        <p:spPr>
          <a:xfrm>
            <a:off x="9234868" y="2486086"/>
            <a:ext cx="28392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/>
              <a:t>Events: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dirty="0"/>
              <a:t>p</a:t>
            </a:r>
            <a:r>
              <a:rPr lang="tr-TR" sz="1400" dirty="0"/>
              <a:t>ower_on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dirty="0"/>
              <a:t>r</a:t>
            </a:r>
            <a:r>
              <a:rPr lang="tr-TR" sz="1400" dirty="0"/>
              <a:t>eady_to_charge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dirty="0"/>
              <a:t>v</a:t>
            </a:r>
            <a:r>
              <a:rPr lang="tr-TR" sz="1400" dirty="0"/>
              <a:t>ehicle_disconnected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dirty="0"/>
              <a:t>s</a:t>
            </a:r>
            <a:r>
              <a:rPr lang="tr-TR" sz="1400" dirty="0"/>
              <a:t>tart_charging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dirty="0"/>
              <a:t>s</a:t>
            </a:r>
            <a:r>
              <a:rPr lang="tr-TR" sz="1400" dirty="0"/>
              <a:t>top_charging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dirty="0"/>
              <a:t>v</a:t>
            </a:r>
            <a:r>
              <a:rPr lang="tr-TR" sz="1400" dirty="0"/>
              <a:t>ehicle_connected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dirty="0"/>
              <a:t>f</a:t>
            </a:r>
            <a:r>
              <a:rPr lang="tr-TR" sz="1400" dirty="0"/>
              <a:t>ailure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dirty="0"/>
              <a:t>p</a:t>
            </a:r>
            <a:r>
              <a:rPr lang="tr-TR" sz="1400" dirty="0"/>
              <a:t>ower_off</a:t>
            </a:r>
            <a:endParaRPr lang="de-AT" sz="1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7E0107D-23F1-4735-9196-B736947FB382}"/>
              </a:ext>
            </a:extLst>
          </p:cNvPr>
          <p:cNvSpPr txBox="1"/>
          <p:nvPr/>
        </p:nvSpPr>
        <p:spPr>
          <a:xfrm>
            <a:off x="9219366" y="4741126"/>
            <a:ext cx="297263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/>
              <a:t>States: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dirty="0"/>
              <a:t>INITIAL_STATE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/>
              <a:t>POWER_OFF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b="1" dirty="0"/>
              <a:t>UX_</a:t>
            </a:r>
            <a:r>
              <a:rPr lang="tr-TR" sz="1400" b="1" dirty="0"/>
              <a:t>POWER_PRESENT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b="1" dirty="0"/>
              <a:t>UX_ </a:t>
            </a:r>
            <a:r>
              <a:rPr lang="tr-TR" sz="1400" b="1" dirty="0"/>
              <a:t>READY_TO_CHARGE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b="1" dirty="0"/>
              <a:t>UX_ </a:t>
            </a:r>
            <a:r>
              <a:rPr lang="tr-TR" sz="1400" b="1" dirty="0"/>
              <a:t>VEHICLE_CONNECTED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b="1" dirty="0"/>
              <a:t>UX_ </a:t>
            </a:r>
            <a:r>
              <a:rPr lang="tr-TR" sz="1400" b="1" dirty="0"/>
              <a:t>VEHICLE_CHARGING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b="1" dirty="0"/>
              <a:t>UX_ </a:t>
            </a:r>
            <a:r>
              <a:rPr lang="tr-TR" sz="1400" b="1" dirty="0"/>
              <a:t>TROUBLE</a:t>
            </a:r>
            <a:endParaRPr lang="de-AT" sz="1400" b="1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DDE5BA2-B8D4-4959-B9A5-36C064D5C502}"/>
              </a:ext>
            </a:extLst>
          </p:cNvPr>
          <p:cNvGrpSpPr/>
          <p:nvPr/>
        </p:nvGrpSpPr>
        <p:grpSpPr>
          <a:xfrm>
            <a:off x="121181" y="2003257"/>
            <a:ext cx="9025639" cy="4702343"/>
            <a:chOff x="121181" y="2003257"/>
            <a:chExt cx="9025639" cy="4702343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ABE49550-0B1E-4E1B-926B-8479C35E821F}"/>
                </a:ext>
              </a:extLst>
            </p:cNvPr>
            <p:cNvGrpSpPr/>
            <p:nvPr/>
          </p:nvGrpSpPr>
          <p:grpSpPr>
            <a:xfrm>
              <a:off x="121181" y="2364337"/>
              <a:ext cx="9025639" cy="4341263"/>
              <a:chOff x="450965" y="2269165"/>
              <a:chExt cx="9025639" cy="4341263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20AB35CC-AD91-4A1E-9F75-10AD8FA1C6AB}"/>
                  </a:ext>
                </a:extLst>
              </p:cNvPr>
              <p:cNvSpPr/>
              <p:nvPr/>
            </p:nvSpPr>
            <p:spPr>
              <a:xfrm>
                <a:off x="3246778" y="3514299"/>
                <a:ext cx="1373350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400" dirty="0"/>
                  <a:t>UX_POWER_PRESENT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B4C4477-F688-48E2-8803-0F10BDD6760C}"/>
                  </a:ext>
                </a:extLst>
              </p:cNvPr>
              <p:cNvSpPr/>
              <p:nvPr/>
            </p:nvSpPr>
            <p:spPr>
              <a:xfrm>
                <a:off x="1921844" y="2540396"/>
                <a:ext cx="442762" cy="4427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cxnSp>
            <p:nvCxnSpPr>
              <p:cNvPr id="13" name="Connector: Curved 12">
                <a:extLst>
                  <a:ext uri="{FF2B5EF4-FFF2-40B4-BE49-F238E27FC236}">
                    <a16:creationId xmlns:a16="http://schemas.microsoft.com/office/drawing/2014/main" id="{DBCF72F8-8AF9-415E-B844-897A931311AD}"/>
                  </a:ext>
                </a:extLst>
              </p:cNvPr>
              <p:cNvCxnSpPr>
                <a:cxnSpLocks/>
                <a:stCxn id="8" idx="6"/>
                <a:endCxn id="7" idx="0"/>
              </p:cNvCxnSpPr>
              <p:nvPr/>
            </p:nvCxnSpPr>
            <p:spPr>
              <a:xfrm>
                <a:off x="2364606" y="2761777"/>
                <a:ext cx="1568847" cy="752522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816DE41-D67F-4691-ABAF-5F0EDD67DD2B}"/>
                  </a:ext>
                </a:extLst>
              </p:cNvPr>
              <p:cNvSpPr txBox="1"/>
              <p:nvPr/>
            </p:nvSpPr>
            <p:spPr>
              <a:xfrm>
                <a:off x="1638465" y="3035517"/>
                <a:ext cx="10603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POWER OFF</a:t>
                </a:r>
                <a:endParaRPr lang="de-AT" sz="1200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051FB8B-50C1-4ED3-9FB2-02746AF0F743}"/>
                  </a:ext>
                </a:extLst>
              </p:cNvPr>
              <p:cNvSpPr txBox="1"/>
              <p:nvPr/>
            </p:nvSpPr>
            <p:spPr>
              <a:xfrm>
                <a:off x="3251787" y="2453245"/>
                <a:ext cx="10416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power_on</a:t>
                </a:r>
              </a:p>
              <a:p>
                <a:r>
                  <a:rPr lang="tr-TR" sz="1200" dirty="0"/>
                  <a:t>t: power_on</a:t>
                </a:r>
                <a:endParaRPr lang="de-AT" sz="1200" dirty="0"/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1C830C69-F376-4F66-8FB3-4186B775A015}"/>
                  </a:ext>
                </a:extLst>
              </p:cNvPr>
              <p:cNvSpPr/>
              <p:nvPr/>
            </p:nvSpPr>
            <p:spPr>
              <a:xfrm>
                <a:off x="6028623" y="3514299"/>
                <a:ext cx="1155031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200" dirty="0"/>
                  <a:t>UX_ READY_TO_CHARGE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26D7F50-0373-4C2A-9BE0-FB4CEBD554A2}"/>
                  </a:ext>
                </a:extLst>
              </p:cNvPr>
              <p:cNvSpPr txBox="1"/>
              <p:nvPr/>
            </p:nvSpPr>
            <p:spPr>
              <a:xfrm>
                <a:off x="4571445" y="3115215"/>
                <a:ext cx="15285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ready_to_charge</a:t>
                </a:r>
              </a:p>
              <a:p>
                <a:r>
                  <a:rPr lang="tr-TR" sz="1200" dirty="0"/>
                  <a:t>t: ready_to_charge</a:t>
                </a:r>
                <a:endParaRPr lang="de-AT" sz="1200" dirty="0"/>
              </a:p>
            </p:txBody>
          </p:sp>
          <p:cxnSp>
            <p:nvCxnSpPr>
              <p:cNvPr id="24" name="Connector: Curved 23">
                <a:extLst>
                  <a:ext uri="{FF2B5EF4-FFF2-40B4-BE49-F238E27FC236}">
                    <a16:creationId xmlns:a16="http://schemas.microsoft.com/office/drawing/2014/main" id="{14794AAC-BCB9-43BC-84AA-95C1058C8F31}"/>
                  </a:ext>
                </a:extLst>
              </p:cNvPr>
              <p:cNvCxnSpPr>
                <a:cxnSpLocks/>
                <a:stCxn id="7" idx="3"/>
                <a:endCxn id="22" idx="1"/>
              </p:cNvCxnSpPr>
              <p:nvPr/>
            </p:nvCxnSpPr>
            <p:spPr>
              <a:xfrm>
                <a:off x="4620128" y="3857199"/>
                <a:ext cx="1408495" cy="12700"/>
              </a:xfrm>
              <a:prstGeom prst="curved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619B9065-FED0-444D-B1F6-D58C7AE91DA0}"/>
                  </a:ext>
                </a:extLst>
              </p:cNvPr>
              <p:cNvSpPr/>
              <p:nvPr/>
            </p:nvSpPr>
            <p:spPr>
              <a:xfrm>
                <a:off x="7768343" y="4381028"/>
                <a:ext cx="1523244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200" dirty="0"/>
                  <a:t>UX_ VEHICLE_</a:t>
                </a:r>
                <a:br>
                  <a:rPr lang="de-AT" sz="1200" dirty="0"/>
                </a:br>
                <a:r>
                  <a:rPr lang="tr-TR" sz="1200" dirty="0"/>
                  <a:t>CONNECTED</a:t>
                </a:r>
              </a:p>
            </p:txBody>
          </p:sp>
          <p:cxnSp>
            <p:nvCxnSpPr>
              <p:cNvPr id="29" name="Connector: Curved 28">
                <a:extLst>
                  <a:ext uri="{FF2B5EF4-FFF2-40B4-BE49-F238E27FC236}">
                    <a16:creationId xmlns:a16="http://schemas.microsoft.com/office/drawing/2014/main" id="{4C6B8CA3-E64C-48BD-BCB1-DD95E65F929F}"/>
                  </a:ext>
                </a:extLst>
              </p:cNvPr>
              <p:cNvCxnSpPr>
                <a:cxnSpLocks/>
                <a:stCxn id="22" idx="2"/>
                <a:endCxn id="28" idx="1"/>
              </p:cNvCxnSpPr>
              <p:nvPr/>
            </p:nvCxnSpPr>
            <p:spPr>
              <a:xfrm rot="16200000" flipH="1">
                <a:off x="6925327" y="3880911"/>
                <a:ext cx="523829" cy="1162204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B844E30-83FE-4AFC-AAAE-EB669F5D88CA}"/>
                  </a:ext>
                </a:extLst>
              </p:cNvPr>
              <p:cNvSpPr txBox="1"/>
              <p:nvPr/>
            </p:nvSpPr>
            <p:spPr>
              <a:xfrm>
                <a:off x="5428411" y="4246870"/>
                <a:ext cx="16785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vehicle_connected</a:t>
                </a:r>
              </a:p>
              <a:p>
                <a:r>
                  <a:rPr lang="tr-TR" sz="1200" dirty="0"/>
                  <a:t>t: vehicle_connected</a:t>
                </a:r>
                <a:endParaRPr lang="de-AT" sz="1200" dirty="0"/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DA696086-1DE3-4C50-AFBE-2237454B3313}"/>
                  </a:ext>
                </a:extLst>
              </p:cNvPr>
              <p:cNvSpPr/>
              <p:nvPr/>
            </p:nvSpPr>
            <p:spPr>
              <a:xfrm>
                <a:off x="5119941" y="5752628"/>
                <a:ext cx="1817363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200" dirty="0"/>
                  <a:t>UX_ VEHICLE_CHARGING</a:t>
                </a:r>
              </a:p>
            </p:txBody>
          </p:sp>
          <p:cxnSp>
            <p:nvCxnSpPr>
              <p:cNvPr id="34" name="Connector: Curved 33">
                <a:extLst>
                  <a:ext uri="{FF2B5EF4-FFF2-40B4-BE49-F238E27FC236}">
                    <a16:creationId xmlns:a16="http://schemas.microsoft.com/office/drawing/2014/main" id="{C60B98A4-183E-4D5D-A693-C5A3732B073B}"/>
                  </a:ext>
                </a:extLst>
              </p:cNvPr>
              <p:cNvCxnSpPr>
                <a:cxnSpLocks/>
                <a:stCxn id="28" idx="2"/>
                <a:endCxn id="33" idx="3"/>
              </p:cNvCxnSpPr>
              <p:nvPr/>
            </p:nvCxnSpPr>
            <p:spPr>
              <a:xfrm rot="5400000">
                <a:off x="7219285" y="4784848"/>
                <a:ext cx="1028700" cy="1592661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ADD6274-2D20-45EA-B14F-BC0658E071F0}"/>
                  </a:ext>
                </a:extLst>
              </p:cNvPr>
              <p:cNvSpPr txBox="1"/>
              <p:nvPr/>
            </p:nvSpPr>
            <p:spPr>
              <a:xfrm>
                <a:off x="7819331" y="5752628"/>
                <a:ext cx="1367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start_charging</a:t>
                </a:r>
              </a:p>
              <a:p>
                <a:r>
                  <a:rPr lang="tr-TR" sz="1200" dirty="0"/>
                  <a:t>t: start_charging</a:t>
                </a:r>
                <a:endParaRPr lang="de-AT" sz="1200" dirty="0"/>
              </a:p>
            </p:txBody>
          </p:sp>
          <p:cxnSp>
            <p:nvCxnSpPr>
              <p:cNvPr id="38" name="Connector: Curved 37">
                <a:extLst>
                  <a:ext uri="{FF2B5EF4-FFF2-40B4-BE49-F238E27FC236}">
                    <a16:creationId xmlns:a16="http://schemas.microsoft.com/office/drawing/2014/main" id="{C253272E-7173-4333-A660-DBD52F9FF560}"/>
                  </a:ext>
                </a:extLst>
              </p:cNvPr>
              <p:cNvCxnSpPr>
                <a:cxnSpLocks/>
                <a:stCxn id="33" idx="0"/>
                <a:endCxn id="28" idx="1"/>
              </p:cNvCxnSpPr>
              <p:nvPr/>
            </p:nvCxnSpPr>
            <p:spPr>
              <a:xfrm rot="5400000" flipH="1" flipV="1">
                <a:off x="6384133" y="4368418"/>
                <a:ext cx="1028700" cy="1739720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A5E4EDE-02D8-4F8F-B012-D2C45208A238}"/>
                  </a:ext>
                </a:extLst>
              </p:cNvPr>
              <p:cNvSpPr txBox="1"/>
              <p:nvPr/>
            </p:nvSpPr>
            <p:spPr>
              <a:xfrm>
                <a:off x="5559603" y="5018589"/>
                <a:ext cx="16368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stop_charging</a:t>
                </a:r>
              </a:p>
              <a:p>
                <a:r>
                  <a:rPr lang="tr-TR" sz="1200" dirty="0"/>
                  <a:t>t: vehicle_connected</a:t>
                </a:r>
                <a:endParaRPr lang="de-AT" sz="1200" dirty="0"/>
              </a:p>
            </p:txBody>
          </p:sp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F11D0002-6B96-4D0E-AC02-EC4B7C3B6957}"/>
                  </a:ext>
                </a:extLst>
              </p:cNvPr>
              <p:cNvSpPr/>
              <p:nvPr/>
            </p:nvSpPr>
            <p:spPr>
              <a:xfrm>
                <a:off x="539015" y="2269165"/>
                <a:ext cx="8937589" cy="4341263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AB8EFB2C-CCAA-4A6A-987C-2845DD78380B}"/>
                  </a:ext>
                </a:extLst>
              </p:cNvPr>
              <p:cNvSpPr/>
              <p:nvPr/>
            </p:nvSpPr>
            <p:spPr>
              <a:xfrm>
                <a:off x="2219933" y="5395143"/>
                <a:ext cx="1155031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200" dirty="0"/>
                  <a:t>UX_ TROUBLE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B8F7FD7F-0774-4395-AD31-FA0443603C4E}"/>
                  </a:ext>
                </a:extLst>
              </p:cNvPr>
              <p:cNvSpPr/>
              <p:nvPr/>
            </p:nvSpPr>
            <p:spPr>
              <a:xfrm>
                <a:off x="450965" y="4119113"/>
                <a:ext cx="176098" cy="1545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cxnSp>
            <p:nvCxnSpPr>
              <p:cNvPr id="45" name="Connector: Curved 44">
                <a:extLst>
                  <a:ext uri="{FF2B5EF4-FFF2-40B4-BE49-F238E27FC236}">
                    <a16:creationId xmlns:a16="http://schemas.microsoft.com/office/drawing/2014/main" id="{6F8CB010-ED4C-4152-B4CB-C82CBAC1988D}"/>
                  </a:ext>
                </a:extLst>
              </p:cNvPr>
              <p:cNvCxnSpPr>
                <a:cxnSpLocks/>
                <a:endCxn id="43" idx="1"/>
              </p:cNvCxnSpPr>
              <p:nvPr/>
            </p:nvCxnSpPr>
            <p:spPr>
              <a:xfrm>
                <a:off x="553240" y="5066828"/>
                <a:ext cx="1666693" cy="671215"/>
              </a:xfrm>
              <a:prstGeom prst="curved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31A3946-2388-4682-AEB1-7211C2B79243}"/>
                  </a:ext>
                </a:extLst>
              </p:cNvPr>
              <p:cNvSpPr txBox="1"/>
              <p:nvPr/>
            </p:nvSpPr>
            <p:spPr>
              <a:xfrm>
                <a:off x="1351668" y="4896009"/>
                <a:ext cx="7952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failure</a:t>
                </a:r>
              </a:p>
              <a:p>
                <a:r>
                  <a:rPr lang="tr-TR" sz="1200" dirty="0"/>
                  <a:t>t: failure</a:t>
                </a:r>
                <a:endParaRPr lang="de-AT" sz="1200" dirty="0"/>
              </a:p>
            </p:txBody>
          </p:sp>
          <p:cxnSp>
            <p:nvCxnSpPr>
              <p:cNvPr id="51" name="Connector: Curved 50">
                <a:extLst>
                  <a:ext uri="{FF2B5EF4-FFF2-40B4-BE49-F238E27FC236}">
                    <a16:creationId xmlns:a16="http://schemas.microsoft.com/office/drawing/2014/main" id="{6468E574-6783-4880-BF8E-A0CE7664E98A}"/>
                  </a:ext>
                </a:extLst>
              </p:cNvPr>
              <p:cNvCxnSpPr>
                <a:cxnSpLocks/>
                <a:stCxn id="28" idx="0"/>
                <a:endCxn id="22" idx="3"/>
              </p:cNvCxnSpPr>
              <p:nvPr/>
            </p:nvCxnSpPr>
            <p:spPr>
              <a:xfrm rot="16200000" flipV="1">
                <a:off x="7594896" y="3445958"/>
                <a:ext cx="523829" cy="1346311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F083D8E-EAA3-4238-993B-6628DED12C5A}"/>
                  </a:ext>
                </a:extLst>
              </p:cNvPr>
              <p:cNvSpPr txBox="1"/>
              <p:nvPr/>
            </p:nvSpPr>
            <p:spPr>
              <a:xfrm>
                <a:off x="7387306" y="3318399"/>
                <a:ext cx="18901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vehicle_disconnected</a:t>
                </a:r>
              </a:p>
              <a:p>
                <a:r>
                  <a:rPr lang="tr-TR" sz="1200" dirty="0"/>
                  <a:t>t: ready_to_charge</a:t>
                </a:r>
                <a:endParaRPr lang="de-AT" sz="1200" dirty="0"/>
              </a:p>
            </p:txBody>
          </p:sp>
          <p:cxnSp>
            <p:nvCxnSpPr>
              <p:cNvPr id="58" name="Connector: Curved 57">
                <a:extLst>
                  <a:ext uri="{FF2B5EF4-FFF2-40B4-BE49-F238E27FC236}">
                    <a16:creationId xmlns:a16="http://schemas.microsoft.com/office/drawing/2014/main" id="{1B07AA50-649C-47AC-A231-55056AC958AE}"/>
                  </a:ext>
                </a:extLst>
              </p:cNvPr>
              <p:cNvCxnSpPr>
                <a:cxnSpLocks/>
                <a:stCxn id="44" idx="6"/>
                <a:endCxn id="8" idx="2"/>
              </p:cNvCxnSpPr>
              <p:nvPr/>
            </p:nvCxnSpPr>
            <p:spPr>
              <a:xfrm flipV="1">
                <a:off x="627063" y="2761777"/>
                <a:ext cx="1294781" cy="1434588"/>
              </a:xfrm>
              <a:prstGeom prst="curved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BB0D57C-288A-456D-996E-B3DCEE6D66CE}"/>
                  </a:ext>
                </a:extLst>
              </p:cNvPr>
              <p:cNvSpPr txBox="1"/>
              <p:nvPr/>
            </p:nvSpPr>
            <p:spPr>
              <a:xfrm>
                <a:off x="553240" y="3355423"/>
                <a:ext cx="10447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power_off</a:t>
                </a:r>
              </a:p>
              <a:p>
                <a:r>
                  <a:rPr lang="tr-TR" sz="1200" dirty="0"/>
                  <a:t>t: power_off</a:t>
                </a:r>
                <a:endParaRPr lang="de-AT" sz="1200" dirty="0"/>
              </a:p>
            </p:txBody>
          </p:sp>
          <p:cxnSp>
            <p:nvCxnSpPr>
              <p:cNvPr id="63" name="Connector: Curved 62">
                <a:extLst>
                  <a:ext uri="{FF2B5EF4-FFF2-40B4-BE49-F238E27FC236}">
                    <a16:creationId xmlns:a16="http://schemas.microsoft.com/office/drawing/2014/main" id="{A2D36DF9-7699-4B89-9A5B-77BB4EFADE27}"/>
                  </a:ext>
                </a:extLst>
              </p:cNvPr>
              <p:cNvCxnSpPr>
                <a:cxnSpLocks/>
                <a:stCxn id="43" idx="3"/>
                <a:endCxn id="22" idx="1"/>
              </p:cNvCxnSpPr>
              <p:nvPr/>
            </p:nvCxnSpPr>
            <p:spPr>
              <a:xfrm flipV="1">
                <a:off x="3374964" y="3857199"/>
                <a:ext cx="2653659" cy="1880844"/>
              </a:xfrm>
              <a:prstGeom prst="curved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7D2D1B5-5306-4715-ACA9-A80CFA2832CA}"/>
                  </a:ext>
                </a:extLst>
              </p:cNvPr>
              <p:cNvSpPr txBox="1"/>
              <p:nvPr/>
            </p:nvSpPr>
            <p:spPr>
              <a:xfrm>
                <a:off x="4096821" y="4534853"/>
                <a:ext cx="14868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failure_fixed</a:t>
                </a:r>
              </a:p>
              <a:p>
                <a:r>
                  <a:rPr lang="tr-TR" sz="1200" dirty="0"/>
                  <a:t>t: ready_to_charge</a:t>
                </a:r>
                <a:endParaRPr lang="de-AT" sz="1200" dirty="0"/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79785FC-EE30-410D-928A-80541622BE53}"/>
                </a:ext>
              </a:extLst>
            </p:cNvPr>
            <p:cNvSpPr txBox="1"/>
            <p:nvPr/>
          </p:nvSpPr>
          <p:spPr>
            <a:xfrm>
              <a:off x="805522" y="2003257"/>
              <a:ext cx="31724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dirty="0"/>
                <a:t>V1.0 </a:t>
              </a:r>
              <a:r>
                <a:rPr lang="tr-TR" dirty="0"/>
                <a:t>Model version: 202</a:t>
              </a:r>
              <a:r>
                <a:rPr lang="de-AT" dirty="0"/>
                <a:t>2</a:t>
              </a:r>
              <a:r>
                <a:rPr lang="tr-TR" dirty="0"/>
                <a:t>.0</a:t>
              </a:r>
              <a:r>
                <a:rPr lang="de-AT" dirty="0"/>
                <a:t>3</a:t>
              </a:r>
              <a:endParaRPr lang="tr-TR" dirty="0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DD70613E-5DB0-4992-B74D-F9576CB89274}"/>
              </a:ext>
            </a:extLst>
          </p:cNvPr>
          <p:cNvSpPr txBox="1"/>
          <p:nvPr/>
        </p:nvSpPr>
        <p:spPr>
          <a:xfrm>
            <a:off x="141995" y="4400186"/>
            <a:ext cx="12947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INITIAL_STATE</a:t>
            </a:r>
          </a:p>
        </p:txBody>
      </p:sp>
    </p:spTree>
    <p:extLst>
      <p:ext uri="{BB962C8B-B14F-4D97-AF65-F5344CB8AC3E}">
        <p14:creationId xmlns:p14="http://schemas.microsoft.com/office/powerpoint/2010/main" val="3948355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BCF53-9CFD-4D9F-83D8-47F865F27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29374"/>
            <a:ext cx="5579327" cy="3095696"/>
          </a:xfrm>
        </p:spPr>
        <p:txBody>
          <a:bodyPr>
            <a:normAutofit fontScale="90000"/>
          </a:bodyPr>
          <a:lstStyle/>
          <a:p>
            <a:r>
              <a:rPr lang="en-GB" dirty="0"/>
              <a:t>Car charging state</a:t>
            </a:r>
            <a:br>
              <a:rPr lang="en-GB" dirty="0"/>
            </a:br>
            <a:r>
              <a:rPr lang="en-GB" dirty="0"/>
              <a:t>State/Event Table </a:t>
            </a:r>
            <a:br>
              <a:rPr lang="en-GB" dirty="0"/>
            </a:br>
            <a:r>
              <a:rPr lang="en-GB" dirty="0"/>
              <a:t>MANDATORY test cases</a:t>
            </a:r>
            <a:br>
              <a:rPr lang="en-GB" dirty="0"/>
            </a:br>
            <a:r>
              <a:rPr lang="en-GB" dirty="0"/>
              <a:t>(ACCEPTANCE TEST)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391F2F-A7C9-498C-9778-5D1CAFFCB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9668" y="129374"/>
            <a:ext cx="4252332" cy="3095697"/>
          </a:xfrm>
          <a:prstGeom prst="rect">
            <a:avLst/>
          </a:prstGeom>
        </p:spPr>
      </p:pic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BBA8A266-2FE4-48EF-B2E6-2B95A0C29AA1}"/>
              </a:ext>
            </a:extLst>
          </p:cNvPr>
          <p:cNvGraphicFramePr>
            <a:graphicFrameLocks noGrp="1"/>
          </p:cNvGraphicFramePr>
          <p:nvPr/>
        </p:nvGraphicFramePr>
        <p:xfrm>
          <a:off x="201478" y="3632930"/>
          <a:ext cx="11546239" cy="227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9248">
                  <a:extLst>
                    <a:ext uri="{9D8B030D-6E8A-4147-A177-3AD203B41FA5}">
                      <a16:colId xmlns:a16="http://schemas.microsoft.com/office/drawing/2014/main" val="2775593619"/>
                    </a:ext>
                  </a:extLst>
                </a:gridCol>
                <a:gridCol w="2448907">
                  <a:extLst>
                    <a:ext uri="{9D8B030D-6E8A-4147-A177-3AD203B41FA5}">
                      <a16:colId xmlns:a16="http://schemas.microsoft.com/office/drawing/2014/main" val="2137340134"/>
                    </a:ext>
                  </a:extLst>
                </a:gridCol>
                <a:gridCol w="2169588">
                  <a:extLst>
                    <a:ext uri="{9D8B030D-6E8A-4147-A177-3AD203B41FA5}">
                      <a16:colId xmlns:a16="http://schemas.microsoft.com/office/drawing/2014/main" val="4065161330"/>
                    </a:ext>
                  </a:extLst>
                </a:gridCol>
                <a:gridCol w="2309248">
                  <a:extLst>
                    <a:ext uri="{9D8B030D-6E8A-4147-A177-3AD203B41FA5}">
                      <a16:colId xmlns:a16="http://schemas.microsoft.com/office/drawing/2014/main" val="1197519383"/>
                    </a:ext>
                  </a:extLst>
                </a:gridCol>
                <a:gridCol w="2309248">
                  <a:extLst>
                    <a:ext uri="{9D8B030D-6E8A-4147-A177-3AD203B41FA5}">
                      <a16:colId xmlns:a16="http://schemas.microsoft.com/office/drawing/2014/main" val="2062070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600" dirty="0"/>
                        <a:t>Test Case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TC #1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/>
                        <a:t>TC #2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/>
                        <a:t>TC #3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/>
                        <a:t>TC #4</a:t>
                      </a:r>
                      <a:endParaRPr lang="de-A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071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1600" dirty="0"/>
                        <a:t>Start state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Ready to charge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Vehicle connected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/>
                        <a:t>vehicle charging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/>
                        <a:t>Vehicle connected</a:t>
                      </a:r>
                      <a:endParaRPr lang="de-A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982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1600" dirty="0"/>
                        <a:t>Event/Input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Vehicle_connected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/>
                        <a:t>Start_charging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/>
                        <a:t>Stop_charging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/>
                        <a:t>Vehicle_disconnected</a:t>
                      </a:r>
                      <a:endParaRPr lang="de-AT" sz="1600" dirty="0"/>
                    </a:p>
                    <a:p>
                      <a:endParaRPr lang="de-A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844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1600" dirty="0"/>
                        <a:t>Expected Output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/>
                        <a:t>«Vehicle connected»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/>
                        <a:t>«vehicle charging»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/>
                        <a:t>«Vehicle connected»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/>
                        <a:t>«Vehicle disconnected»</a:t>
                      </a:r>
                      <a:endParaRPr lang="de-A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435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1600" dirty="0"/>
                        <a:t>End state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/>
                        <a:t>Vehicle connected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/>
                        <a:t>vehicle charging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/>
                        <a:t>Vehicle connected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/>
                        <a:t>Ready to charge</a:t>
                      </a:r>
                      <a:endParaRPr lang="de-A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272626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A2675C9D-59CF-4F29-91A3-2F5DA858D1DA}"/>
              </a:ext>
            </a:extLst>
          </p:cNvPr>
          <p:cNvSpPr/>
          <p:nvPr/>
        </p:nvSpPr>
        <p:spPr>
          <a:xfrm>
            <a:off x="0" y="6217272"/>
            <a:ext cx="11990522" cy="569563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71360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0</TotalTime>
  <Words>1190</Words>
  <Application>Microsoft Office PowerPoint</Application>
  <PresentationFormat>Widescreen</PresentationFormat>
  <Paragraphs>211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ford CHARGING Station Customer requirements</vt:lpstr>
      <vt:lpstr>Project Context</vt:lpstr>
      <vt:lpstr>PROJECT FORDCS-V1.0  customer requirements document</vt:lpstr>
      <vt:lpstr>FORDCS V1.0 – Customer Story</vt:lpstr>
      <vt:lpstr>FORDCS-V1.0 – Customer Requirements</vt:lpstr>
      <vt:lpstr>FORDCS-V1.0 Use Case Report Factory Setting</vt:lpstr>
      <vt:lpstr>FORDCS-V1.0 Use CaseS: Run-time Status Report, Monitor and Control Run-time Status </vt:lpstr>
      <vt:lpstr>FORDCS-V1.0 EXPECTED SYSTEM Behavior (W/o LED STATUS)</vt:lpstr>
      <vt:lpstr>Car charging state State/Event Table  MANDATORY test cases (ACCEPTANCE TEST)</vt:lpstr>
      <vt:lpstr>PROJECT FORDCS V2.0 Future Project</vt:lpstr>
      <vt:lpstr>FORD Charging station  V2.0 SYSTEM Behavior  SYSTEM Black-BOX</vt:lpstr>
      <vt:lpstr>SYSTEM Behavior V2.0 (W/ RED &amp; GREEN STATUS) SYSTEM WHITE-BOX</vt:lpstr>
      <vt:lpstr>BACKYARD</vt:lpstr>
      <vt:lpstr>FORDCS CONTEXT – SMART HOME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Flutter Ford Charger</dc:title>
  <dc:creator>Oemer Karacan</dc:creator>
  <cp:lastModifiedBy>Ömer Karacan</cp:lastModifiedBy>
  <cp:revision>98</cp:revision>
  <dcterms:created xsi:type="dcterms:W3CDTF">2020-12-30T10:49:12Z</dcterms:created>
  <dcterms:modified xsi:type="dcterms:W3CDTF">2024-02-11T19:29:41Z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fc5926b-47cd-45c6-8757-f30924b42e09_Enabled">
    <vt:lpwstr>true</vt:lpwstr>
  </property>
  <property fmtid="{D5CDD505-2E9C-101B-9397-08002B2CF9AE}" pid="3" name="MSIP_Label_cfc5926b-47cd-45c6-8757-f30924b42e09_SetDate">
    <vt:lpwstr>2024-02-11T19:29:41Z</vt:lpwstr>
  </property>
  <property fmtid="{D5CDD505-2E9C-101B-9397-08002B2CF9AE}" pid="4" name="MSIP_Label_cfc5926b-47cd-45c6-8757-f30924b42e09_Method">
    <vt:lpwstr>Standard</vt:lpwstr>
  </property>
  <property fmtid="{D5CDD505-2E9C-101B-9397-08002B2CF9AE}" pid="5" name="MSIP_Label_cfc5926b-47cd-45c6-8757-f30924b42e09_Name">
    <vt:lpwstr>TTTech-Auto-Internal</vt:lpwstr>
  </property>
  <property fmtid="{D5CDD505-2E9C-101B-9397-08002B2CF9AE}" pid="6" name="MSIP_Label_cfc5926b-47cd-45c6-8757-f30924b42e09_SiteId">
    <vt:lpwstr>5638dc0c-ffa2-418f-8078-70f739ff781f</vt:lpwstr>
  </property>
  <property fmtid="{D5CDD505-2E9C-101B-9397-08002B2CF9AE}" pid="7" name="MSIP_Label_cfc5926b-47cd-45c6-8757-f30924b42e09_ActionId">
    <vt:lpwstr>87d01154-f461-4bf2-afb5-c31c6755de9c</vt:lpwstr>
  </property>
  <property fmtid="{D5CDD505-2E9C-101B-9397-08002B2CF9AE}" pid="8" name="MSIP_Label_cfc5926b-47cd-45c6-8757-f30924b42e09_ContentBits">
    <vt:lpwstr>2</vt:lpwstr>
  </property>
  <property fmtid="{D5CDD505-2E9C-101B-9397-08002B2CF9AE}" pid="9" name="ClassificationContentMarkingFooterLocations">
    <vt:lpwstr>Wood Type:11</vt:lpwstr>
  </property>
  <property fmtid="{D5CDD505-2E9C-101B-9397-08002B2CF9AE}" pid="10" name="ClassificationContentMarkingFooterText">
    <vt:lpwstr>TTTech-Auto - Internal</vt:lpwstr>
  </property>
</Properties>
</file>