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9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B00D4-76C9-4682-A027-D94D0E30DDA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08112-F8FF-48DC-BA8F-80B05F2D3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Key Points</a:t>
            </a:r>
            <a:endParaRPr lang="en-US" dirty="0" smtClean="0"/>
          </a:p>
          <a:p>
            <a:r>
              <a:rPr lang="en-US" dirty="0" smtClean="0"/>
              <a:t>Real-world impact on policy/resource allocation.</a:t>
            </a:r>
          </a:p>
          <a:p>
            <a:r>
              <a:rPr lang="en-US" dirty="0" smtClean="0"/>
              <a:t>interpretability + handling imbalanced classes (94% vs. 6%).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08112-F8FF-48DC-BA8F-80B05F2D37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FCE8A7-4D83-4080-A264-6F33ECE2F03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A0FE6E-12C4-4D8E-A08E-8616FA6A395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Census Income Classification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Adil</a:t>
            </a:r>
            <a:r>
              <a:rPr lang="en-US" dirty="0" smtClean="0"/>
              <a:t> </a:t>
            </a:r>
            <a:r>
              <a:rPr lang="en-US" dirty="0" err="1" smtClean="0"/>
              <a:t>Gursel</a:t>
            </a:r>
            <a:r>
              <a:rPr lang="en-US" dirty="0" smtClean="0"/>
              <a:t> </a:t>
            </a:r>
            <a:r>
              <a:rPr lang="en-US" dirty="0" err="1" smtClean="0"/>
              <a:t>Karacor</a:t>
            </a:r>
            <a:r>
              <a:rPr lang="en-US" dirty="0" smtClean="0"/>
              <a:t>, </a:t>
            </a:r>
            <a:r>
              <a:rPr lang="en-US" smtClean="0"/>
              <a:t>PhD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46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Hyperparameter</a:t>
            </a:r>
            <a:r>
              <a:rPr lang="en-US" sz="3600" dirty="0"/>
              <a:t> Tuning &amp;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/>
              <a:t>Hyperparameters</a:t>
            </a:r>
            <a:endParaRPr lang="en-US" b="1" dirty="0" smtClean="0"/>
          </a:p>
          <a:p>
            <a:pPr lvl="1"/>
            <a:r>
              <a:rPr lang="en-US" b="1" dirty="0"/>
              <a:t>Logistic Regression:</a:t>
            </a:r>
            <a:r>
              <a:rPr lang="en-US" dirty="0"/>
              <a:t> C (inverse regularization strength), </a:t>
            </a:r>
            <a:r>
              <a:rPr lang="en-US" dirty="0" smtClean="0"/>
              <a:t>solver</a:t>
            </a:r>
          </a:p>
          <a:p>
            <a:pPr lvl="1"/>
            <a:r>
              <a:rPr lang="en-US" b="1" dirty="0"/>
              <a:t>Random Forest:</a:t>
            </a:r>
            <a:r>
              <a:rPr lang="en-US" dirty="0"/>
              <a:t>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min_samples_split</a:t>
            </a:r>
            <a:endParaRPr lang="en-US" dirty="0" smtClean="0"/>
          </a:p>
          <a:p>
            <a:pPr lvl="1"/>
            <a:r>
              <a:rPr lang="en-US" b="1" dirty="0" err="1"/>
              <a:t>CatBoost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smtClean="0"/>
              <a:t>iterations</a:t>
            </a:r>
            <a:r>
              <a:rPr lang="en-US" dirty="0"/>
              <a:t>, depth, </a:t>
            </a:r>
            <a:r>
              <a:rPr lang="en-US" dirty="0" smtClean="0"/>
              <a:t>l2_leaf_reg</a:t>
            </a:r>
          </a:p>
          <a:p>
            <a:r>
              <a:rPr lang="en-US" b="1" dirty="0" smtClean="0"/>
              <a:t>Cross-Validation</a:t>
            </a:r>
          </a:p>
          <a:p>
            <a:pPr lvl="1"/>
            <a:r>
              <a:rPr lang="en-US" b="1" dirty="0"/>
              <a:t>Stratified K-Fold</a:t>
            </a:r>
            <a:r>
              <a:rPr lang="en-US" dirty="0"/>
              <a:t> (5-fold) → ensures balanced class splits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Metric: ROC AUC</a:t>
            </a:r>
            <a:r>
              <a:rPr lang="en-US" dirty="0"/>
              <a:t> due to imbalanced classes. Also tracked </a:t>
            </a:r>
            <a:r>
              <a:rPr lang="en-US" b="1" dirty="0"/>
              <a:t>F1</a:t>
            </a:r>
            <a:r>
              <a:rPr lang="en-US" dirty="0"/>
              <a:t> and </a:t>
            </a:r>
            <a:r>
              <a:rPr lang="en-US" b="1" dirty="0"/>
              <a:t>precision/recall</a:t>
            </a:r>
            <a:r>
              <a:rPr lang="en-US" dirty="0" smtClean="0"/>
              <a:t>.</a:t>
            </a:r>
          </a:p>
          <a:p>
            <a:r>
              <a:rPr lang="en-US" b="1" dirty="0"/>
              <a:t>Tuning </a:t>
            </a:r>
            <a:r>
              <a:rPr lang="en-US" b="1" dirty="0" smtClean="0"/>
              <a:t>Method: Manual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158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Performance Comparison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err="1" smtClean="0"/>
              <a:t>Catboost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Random </a:t>
            </a:r>
            <a:r>
              <a:rPr lang="en-US" sz="2400" dirty="0" smtClean="0"/>
              <a:t>Forest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Logistic Regression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05000"/>
            <a:ext cx="346710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1352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24225"/>
            <a:ext cx="342900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7125"/>
            <a:ext cx="13144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19650"/>
            <a:ext cx="34290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32" y="5048250"/>
            <a:ext cx="13049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6019800"/>
            <a:ext cx="825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outperformed on AUC, followed by Random Forest, then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4147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Top features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/>
              <a:t>Weeks </a:t>
            </a:r>
            <a:r>
              <a:rPr lang="en-US" dirty="0" smtClean="0"/>
              <a:t>Worked</a:t>
            </a:r>
          </a:p>
          <a:p>
            <a:pPr lvl="1"/>
            <a:r>
              <a:rPr lang="en-US" dirty="0"/>
              <a:t>Veteran’s </a:t>
            </a:r>
            <a:r>
              <a:rPr lang="en-US" dirty="0" smtClean="0"/>
              <a:t>Benefits</a:t>
            </a:r>
          </a:p>
          <a:p>
            <a:pPr lvl="1"/>
            <a:r>
              <a:rPr lang="en-US" dirty="0"/>
              <a:t>Net Capital </a:t>
            </a:r>
            <a:r>
              <a:rPr lang="en-US" dirty="0" smtClean="0"/>
              <a:t>Gains/Losses (engineered)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69897"/>
            <a:ext cx="4474386" cy="313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7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Policy &amp; Business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Targeted Workforce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key features affecting income (e.g., age, education, occupation) to develop training programs that improve employability and earnings potential</a:t>
            </a:r>
            <a:r>
              <a:rPr lang="en-US" dirty="0" smtClean="0"/>
              <a:t>.</a:t>
            </a:r>
          </a:p>
          <a:p>
            <a:r>
              <a:rPr lang="en-US" dirty="0"/>
              <a:t>Personalized Financial </a:t>
            </a:r>
            <a:r>
              <a:rPr lang="en-US" dirty="0" smtClean="0"/>
              <a:t>Advice</a:t>
            </a:r>
          </a:p>
          <a:p>
            <a:pPr lvl="1"/>
            <a:r>
              <a:rPr lang="en-US" dirty="0"/>
              <a:t>Utilize predictions to offer tailored financial counseling, particularly in managing capital gains, investment strategies, and veteran benefits</a:t>
            </a:r>
            <a:r>
              <a:rPr lang="en-US" dirty="0" smtClean="0"/>
              <a:t>.</a:t>
            </a:r>
          </a:p>
          <a:p>
            <a:r>
              <a:rPr lang="en-US" dirty="0"/>
              <a:t>Equity and Inclusion </a:t>
            </a:r>
            <a:r>
              <a:rPr lang="en-US" dirty="0" smtClean="0"/>
              <a:t>Efforts</a:t>
            </a:r>
          </a:p>
          <a:p>
            <a:pPr lvl="1"/>
            <a:r>
              <a:rPr lang="en-US" dirty="0"/>
              <a:t>Pinpoint workforce segments that rarely exceed $50K income, enabling targeted interventions to address income inequality.</a:t>
            </a:r>
          </a:p>
        </p:txBody>
      </p:sp>
    </p:spTree>
    <p:extLst>
      <p:ext uri="{BB962C8B-B14F-4D97-AF65-F5344CB8AC3E}">
        <p14:creationId xmlns:p14="http://schemas.microsoft.com/office/powerpoint/2010/main" val="42597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Policy &amp; Business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Resource Allocation</a:t>
            </a:r>
            <a:endParaRPr lang="en-US" dirty="0" smtClean="0"/>
          </a:p>
          <a:p>
            <a:pPr lvl="1"/>
            <a:r>
              <a:rPr lang="en-US" dirty="0"/>
              <a:t>Optimize welfare programs or business strategies by identifying populations at risk of lower earnings, ensuring precise resource distribution.</a:t>
            </a:r>
            <a:endParaRPr lang="en-US" dirty="0" smtClean="0"/>
          </a:p>
          <a:p>
            <a:r>
              <a:rPr lang="en-US" dirty="0"/>
              <a:t>Human Resource Optimization</a:t>
            </a:r>
            <a:endParaRPr lang="en-US" dirty="0" smtClean="0"/>
          </a:p>
          <a:p>
            <a:pPr lvl="1"/>
            <a:r>
              <a:rPr lang="en-US" dirty="0"/>
              <a:t>Businesses can leverage predictive insights to enhance employee retention, career development, and salary growth initiatives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5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Autofit/>
          </a:bodyPr>
          <a:lstStyle/>
          <a:p>
            <a:r>
              <a:rPr lang="en-US" sz="4000" dirty="0"/>
              <a:t>Next Steps &amp;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 Additional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Explore more detailed employment history, educational specializations, or geographic factors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Incorporate real-time economic indicators (e.g., </a:t>
            </a:r>
            <a:r>
              <a:rPr lang="en-US" dirty="0" smtClean="0"/>
              <a:t>recession/unemployment </a:t>
            </a:r>
            <a:r>
              <a:rPr lang="en-US" dirty="0"/>
              <a:t>data) to enhance model.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Advanced Feature Engineering</a:t>
            </a:r>
            <a:endParaRPr lang="en-US" dirty="0" smtClean="0"/>
          </a:p>
          <a:p>
            <a:pPr lvl="1"/>
            <a:r>
              <a:rPr lang="en-US" dirty="0"/>
              <a:t>Derivate more </a:t>
            </a:r>
            <a:r>
              <a:rPr lang="en-US" dirty="0" smtClean="0"/>
              <a:t>variables from </a:t>
            </a:r>
            <a:r>
              <a:rPr lang="en-US" dirty="0"/>
              <a:t>the most important features.</a:t>
            </a:r>
            <a:endParaRPr lang="en-US" dirty="0" smtClean="0"/>
          </a:p>
          <a:p>
            <a:pPr lvl="1"/>
            <a:r>
              <a:rPr lang="en-US" dirty="0"/>
              <a:t>Investigate interactions (e.g., age × occupation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Refine binning or transformations for heavily skewed variables.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72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sz="4000" dirty="0"/>
              <a:t>Next Steps &amp;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Modeling Approaches</a:t>
            </a:r>
            <a:endParaRPr lang="en-US" dirty="0" smtClean="0"/>
          </a:p>
          <a:p>
            <a:pPr lvl="1"/>
            <a:r>
              <a:rPr lang="en-US" dirty="0"/>
              <a:t>Try ensemble methods combining multiple algorithms.</a:t>
            </a:r>
            <a:endParaRPr lang="en-US" dirty="0" smtClean="0"/>
          </a:p>
          <a:p>
            <a:r>
              <a:rPr lang="en-US" dirty="0"/>
              <a:t>Fairness &amp; Bias Analysis</a:t>
            </a:r>
            <a:endParaRPr lang="en-US" dirty="0" smtClean="0"/>
          </a:p>
          <a:p>
            <a:pPr lvl="1"/>
            <a:r>
              <a:rPr lang="en-US" dirty="0"/>
              <a:t>Evaluate potential bias in predictions across demographic groups.</a:t>
            </a:r>
            <a:endParaRPr lang="en-US" dirty="0" smtClean="0"/>
          </a:p>
          <a:p>
            <a:pPr lvl="1"/>
            <a:r>
              <a:rPr lang="en-US" dirty="0"/>
              <a:t>Mitigate issues with fairness-aware algorithms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(AAGE), Weeks Worked (WKSWORK), </a:t>
            </a:r>
            <a:r>
              <a:rPr lang="en-US" dirty="0" smtClean="0"/>
              <a:t>VETQVA, and </a:t>
            </a:r>
            <a:r>
              <a:rPr lang="en-US" dirty="0"/>
              <a:t>Capital Gains/Losses (</a:t>
            </a:r>
            <a:r>
              <a:rPr lang="en-US" dirty="0" err="1"/>
              <a:t>capgainloss</a:t>
            </a:r>
            <a:r>
              <a:rPr lang="en-US" dirty="0"/>
              <a:t>) are the strongest predictors of income</a:t>
            </a:r>
            <a:r>
              <a:rPr lang="en-US" dirty="0" smtClean="0"/>
              <a:t>.</a:t>
            </a:r>
          </a:p>
          <a:p>
            <a:r>
              <a:rPr lang="en-US" dirty="0"/>
              <a:t>Individuals </a:t>
            </a:r>
            <a:r>
              <a:rPr lang="en-US" dirty="0" smtClean="0"/>
              <a:t>around 50 who </a:t>
            </a:r>
            <a:r>
              <a:rPr lang="en-US" dirty="0"/>
              <a:t>work full weeks and have positive capital gains have a significantly higher chance of earning &gt;$50K</a:t>
            </a:r>
            <a:r>
              <a:rPr lang="en-US" dirty="0" smtClean="0"/>
              <a:t>.</a:t>
            </a:r>
          </a:p>
          <a:p>
            <a:r>
              <a:rPr lang="en-US" dirty="0"/>
              <a:t>The class </a:t>
            </a:r>
            <a:r>
              <a:rPr lang="en-US" dirty="0" smtClean="0"/>
              <a:t>imbalance </a:t>
            </a:r>
            <a:r>
              <a:rPr lang="en-US" dirty="0"/>
              <a:t>impacted modeling; AUC was a key metric to handle </a:t>
            </a:r>
            <a:r>
              <a:rPr lang="en-US" dirty="0" smtClean="0"/>
              <a:t>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CatBoost</a:t>
            </a:r>
            <a:r>
              <a:rPr lang="en-US" dirty="0"/>
              <a:t> performed best</a:t>
            </a:r>
            <a:r>
              <a:rPr lang="en-US" dirty="0" smtClean="0"/>
              <a:t>.</a:t>
            </a:r>
          </a:p>
          <a:p>
            <a:r>
              <a:rPr lang="en-US" dirty="0"/>
              <a:t>Feature engineering (e.g., reorganized HHDFMX, </a:t>
            </a:r>
            <a:r>
              <a:rPr lang="en-US" dirty="0" err="1"/>
              <a:t>capgainloss</a:t>
            </a:r>
            <a:r>
              <a:rPr lang="en-US" dirty="0"/>
              <a:t>) improved the model’s predictive power</a:t>
            </a:r>
            <a:r>
              <a:rPr lang="en-US" dirty="0" smtClean="0"/>
              <a:t>.</a:t>
            </a:r>
          </a:p>
          <a:p>
            <a:r>
              <a:rPr lang="en-US" dirty="0"/>
              <a:t>Additional feature interactions and external economic data could further enhance predictions.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41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Recommendation</a:t>
            </a:r>
            <a:r>
              <a:rPr lang="en-US" b="1" dirty="0" smtClean="0"/>
              <a:t>: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CatBoost</a:t>
            </a:r>
            <a:r>
              <a:rPr lang="en-US" dirty="0"/>
              <a:t> model for income classification with potential refinements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Use the model for </a:t>
            </a:r>
            <a:r>
              <a:rPr lang="en-US" b="1" dirty="0"/>
              <a:t>targeted policy-making, workforce planning, or financial decision-making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Consider periodic retraining to account for economic shifts and workforce changes.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88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Business Question</a:t>
            </a:r>
          </a:p>
          <a:p>
            <a:pPr lvl="1"/>
            <a:r>
              <a:rPr lang="en-US" i="1" dirty="0" smtClean="0"/>
              <a:t>“Which demographic and employment factors (US) best predict if an individual’s annual income exceeds $50K?”</a:t>
            </a:r>
          </a:p>
          <a:p>
            <a:r>
              <a:rPr lang="en-US" dirty="0" smtClean="0"/>
              <a:t>Data Source</a:t>
            </a:r>
          </a:p>
          <a:p>
            <a:pPr lvl="1"/>
            <a:r>
              <a:rPr lang="en-US" dirty="0" smtClean="0"/>
              <a:t>U.S. Census sample (~300K records)</a:t>
            </a:r>
          </a:p>
          <a:p>
            <a:pPr lvl="1"/>
            <a:r>
              <a:rPr lang="en-US" dirty="0" smtClean="0"/>
              <a:t>Provided train/test CSVs with 40+ features.</a:t>
            </a:r>
          </a:p>
          <a:p>
            <a:r>
              <a:rPr lang="en-US" dirty="0" smtClean="0"/>
              <a:t>Project Objective</a:t>
            </a:r>
          </a:p>
          <a:p>
            <a:pPr lvl="1"/>
            <a:r>
              <a:rPr lang="en-US" dirty="0" smtClean="0"/>
              <a:t>Develop a robust classification model to predict whether income &gt; $50K</a:t>
            </a:r>
          </a:p>
          <a:p>
            <a:pPr lvl="1"/>
            <a:r>
              <a:rPr lang="en-US" dirty="0" smtClean="0"/>
              <a:t>Identify which features drive income disparities.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Exploratory Data Analysis (EDA</a:t>
            </a:r>
            <a:r>
              <a:rPr lang="en-US" dirty="0" smtClean="0"/>
              <a:t>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Check distribution, missing data, outliers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Visualize </a:t>
            </a:r>
            <a:r>
              <a:rPr lang="en-US" dirty="0"/>
              <a:t>features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Cleaning &amp; Feature </a:t>
            </a:r>
            <a:r>
              <a:rPr lang="en-US" dirty="0" smtClean="0"/>
              <a:t>Engineering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Resolve duplicates &amp; conflicts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Encode or bin key variables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Modeling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Tried multiple classifiers (</a:t>
            </a:r>
            <a:r>
              <a:rPr lang="en-US" dirty="0" err="1"/>
              <a:t>CatBoost</a:t>
            </a:r>
            <a:r>
              <a:rPr lang="en-US" dirty="0"/>
              <a:t>, Random Forest, Logistic Regression</a:t>
            </a:r>
            <a:r>
              <a:rPr lang="en-US" dirty="0" smtClean="0"/>
              <a:t>).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Address imbalance (AUC, F1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 &amp; Evaluation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Compare performance on validation set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Identify best model + important features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/>
              <a:t>Deep dive into EDA insights, modeling strategy, final results,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54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Overview &amp; Key Distributions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23" y="1981199"/>
            <a:ext cx="420370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714499"/>
            <a:ext cx="4230624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5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 Insights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3283"/>
            <a:ext cx="4948736" cy="173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19600" cy="1584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19600"/>
            <a:ext cx="4343400" cy="159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13413"/>
            <a:ext cx="3200400" cy="140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12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Variables &amp; Correlations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7" y="1800678"/>
            <a:ext cx="3292643" cy="206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73" y="1773656"/>
            <a:ext cx="3746828" cy="209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62400"/>
            <a:ext cx="4054936" cy="279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37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Feature Engineering – Dropped Features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267200" cy="170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05000"/>
            <a:ext cx="3886200" cy="154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4267200"/>
            <a:ext cx="411362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267198"/>
            <a:ext cx="3886200" cy="154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0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Feature Engineering – </a:t>
            </a:r>
            <a:r>
              <a:rPr lang="en-US" sz="3200" dirty="0" smtClean="0"/>
              <a:t>Transformed </a:t>
            </a:r>
            <a:r>
              <a:rPr lang="en-US" sz="32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Reorganized HHDFMX (Household Relationship):</a:t>
            </a:r>
            <a:endParaRPr lang="en-US" sz="2000" dirty="0"/>
          </a:p>
          <a:p>
            <a:pPr lvl="1"/>
            <a:r>
              <a:rPr lang="en-US" sz="1800" dirty="0"/>
              <a:t>Retained key categories: Householder, Nonfamily householder, Secondary individual, Spouse of householder</a:t>
            </a:r>
          </a:p>
          <a:p>
            <a:pPr lvl="1"/>
            <a:r>
              <a:rPr lang="en-US" sz="1800" dirty="0"/>
              <a:t>Grouped all others as 'Other'</a:t>
            </a:r>
          </a:p>
          <a:p>
            <a:pPr lvl="1"/>
            <a:r>
              <a:rPr lang="en-US" sz="1800" b="1" dirty="0"/>
              <a:t>Why?</a:t>
            </a:r>
            <a:r>
              <a:rPr lang="en-US" sz="1800" dirty="0"/>
              <a:t> Reduces </a:t>
            </a:r>
            <a:r>
              <a:rPr lang="en-US" sz="1800" dirty="0" err="1"/>
              <a:t>sparsity</a:t>
            </a:r>
            <a:r>
              <a:rPr lang="en-US" sz="1800" dirty="0"/>
              <a:t> and improves model </a:t>
            </a:r>
            <a:r>
              <a:rPr lang="en-US" sz="1800" dirty="0" smtClean="0"/>
              <a:t>generalization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Created '</a:t>
            </a:r>
            <a:r>
              <a:rPr lang="en-US" sz="2000" b="1" dirty="0" err="1"/>
              <a:t>capgainloss</a:t>
            </a:r>
            <a:r>
              <a:rPr lang="en-US" sz="2000" b="1" dirty="0"/>
              <a:t>' (Net Capital Gain/Loss):</a:t>
            </a:r>
            <a:endParaRPr lang="en-US" sz="2000" dirty="0"/>
          </a:p>
          <a:p>
            <a:pPr lvl="1"/>
            <a:r>
              <a:rPr lang="en-US" sz="1800" dirty="0"/>
              <a:t>Computed as: </a:t>
            </a:r>
            <a:r>
              <a:rPr lang="en-US" sz="1800" b="1" dirty="0"/>
              <a:t>CAPGAIN - CAPLOSS</a:t>
            </a:r>
            <a:endParaRPr lang="en-US" sz="1800" dirty="0"/>
          </a:p>
          <a:p>
            <a:pPr lvl="1"/>
            <a:r>
              <a:rPr lang="en-US" sz="1800" dirty="0"/>
              <a:t>Dropped original CAPGAIN &amp; CAPLOSS to remove redundancy</a:t>
            </a:r>
          </a:p>
          <a:p>
            <a:pPr lvl="1"/>
            <a:r>
              <a:rPr lang="en-US" sz="1800" b="1" dirty="0"/>
              <a:t>Why?</a:t>
            </a:r>
            <a:r>
              <a:rPr lang="en-US" sz="1800" dirty="0"/>
              <a:t> Captures financial impact in a single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Logistic Regression</a:t>
            </a:r>
          </a:p>
          <a:p>
            <a:pPr lvl="1"/>
            <a:r>
              <a:rPr lang="en-US" dirty="0"/>
              <a:t>Pro: Simple, interpretable coefficients, good </a:t>
            </a:r>
            <a:r>
              <a:rPr lang="en-US" dirty="0" smtClean="0"/>
              <a:t>baseline</a:t>
            </a:r>
          </a:p>
          <a:p>
            <a:pPr lvl="1"/>
            <a:r>
              <a:rPr lang="en-US" dirty="0"/>
              <a:t>Con: Assumes linear relationships; might </a:t>
            </a:r>
            <a:r>
              <a:rPr lang="en-US" dirty="0" err="1"/>
              <a:t>underfit</a:t>
            </a:r>
            <a:r>
              <a:rPr lang="en-US" dirty="0"/>
              <a:t> complex data</a:t>
            </a:r>
            <a:r>
              <a:rPr lang="en-US" dirty="0" smtClean="0"/>
              <a:t>.</a:t>
            </a:r>
          </a:p>
          <a:p>
            <a:r>
              <a:rPr lang="en-US" b="1" dirty="0"/>
              <a:t>Random </a:t>
            </a:r>
            <a:r>
              <a:rPr lang="en-US" b="1" dirty="0" smtClean="0"/>
              <a:t>Forest</a:t>
            </a:r>
          </a:p>
          <a:p>
            <a:pPr lvl="1"/>
            <a:r>
              <a:rPr lang="en-US" dirty="0"/>
              <a:t>Pro: Robust to outliers, handles non-</a:t>
            </a:r>
            <a:r>
              <a:rPr lang="en-US" dirty="0" err="1"/>
              <a:t>linearities</a:t>
            </a:r>
            <a:r>
              <a:rPr lang="en-US" dirty="0"/>
              <a:t> well, less feature </a:t>
            </a:r>
            <a:r>
              <a:rPr lang="en-US" dirty="0" smtClean="0"/>
              <a:t>engineering</a:t>
            </a:r>
          </a:p>
          <a:p>
            <a:pPr lvl="1"/>
            <a:r>
              <a:rPr lang="en-US" dirty="0"/>
              <a:t>Con: Can be slower for large data if trees are deep, less interpretable than linear models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Catboost</a:t>
            </a:r>
            <a:endParaRPr lang="en-US" b="1" dirty="0" smtClean="0"/>
          </a:p>
          <a:p>
            <a:pPr lvl="1"/>
            <a:r>
              <a:rPr lang="en-US" dirty="0"/>
              <a:t>Pro: </a:t>
            </a:r>
            <a:r>
              <a:rPr lang="en-US" dirty="0" smtClean="0"/>
              <a:t>Categorical feature handling, </a:t>
            </a:r>
            <a:r>
              <a:rPr lang="en-US" dirty="0"/>
              <a:t>strong performance on tabular data, well-suited to imbalanced </a:t>
            </a:r>
            <a:r>
              <a:rPr lang="en-US" dirty="0" smtClean="0"/>
              <a:t>classification</a:t>
            </a:r>
          </a:p>
          <a:p>
            <a:pPr lvl="1"/>
            <a:r>
              <a:rPr lang="en-US" dirty="0"/>
              <a:t>Con: More complex to tune, can be memory-intensive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</a:t>
            </a:r>
            <a:r>
              <a:rPr lang="en-US" dirty="0"/>
              <a:t>simple linear to advanced tree-based approaches</a:t>
            </a:r>
          </a:p>
        </p:txBody>
      </p:sp>
    </p:spTree>
    <p:extLst>
      <p:ext uri="{BB962C8B-B14F-4D97-AF65-F5344CB8AC3E}">
        <p14:creationId xmlns:p14="http://schemas.microsoft.com/office/powerpoint/2010/main" val="328335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407</TotalTime>
  <Words>836</Words>
  <Application>Microsoft Office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Census Income Classification Project</vt:lpstr>
      <vt:lpstr>Project Overview</vt:lpstr>
      <vt:lpstr>Presentation Outline</vt:lpstr>
      <vt:lpstr>Data Overview &amp; Key Distributions</vt:lpstr>
      <vt:lpstr>Categorical Variables Insights</vt:lpstr>
      <vt:lpstr>Numeric Variables &amp; Correlations</vt:lpstr>
      <vt:lpstr>Feature Engineering – Dropped Features</vt:lpstr>
      <vt:lpstr>Feature Engineering – Transformed Features</vt:lpstr>
      <vt:lpstr>Model Selection &amp; Rationale</vt:lpstr>
      <vt:lpstr>Hyperparameter Tuning &amp; Cross-Validation</vt:lpstr>
      <vt:lpstr>Model Performance Comparison</vt:lpstr>
      <vt:lpstr>Results Interpretation</vt:lpstr>
      <vt:lpstr>Potential Policy &amp; Business Usage</vt:lpstr>
      <vt:lpstr>Potential Policy &amp; Business Usage</vt:lpstr>
      <vt:lpstr>Next Steps &amp; Possible Improvements</vt:lpstr>
      <vt:lpstr>Next Steps &amp; Possible Improvements</vt:lpstr>
      <vt:lpstr>Conclusion &amp; Key Takeaways</vt:lpstr>
      <vt:lpstr>Conclusion &amp; Key Takeaways</vt:lpstr>
      <vt:lpstr>Conclusion &amp; 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Census Income Classification Project</dc:title>
  <dc:creator>Gursel Karacor</dc:creator>
  <cp:lastModifiedBy>Gursel Karacor</cp:lastModifiedBy>
  <cp:revision>34</cp:revision>
  <dcterms:created xsi:type="dcterms:W3CDTF">2025-03-10T00:02:20Z</dcterms:created>
  <dcterms:modified xsi:type="dcterms:W3CDTF">2025-03-19T13:50:21Z</dcterms:modified>
</cp:coreProperties>
</file>