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1" r:id="rId5"/>
    <p:sldId id="262" r:id="rId6"/>
    <p:sldId id="263" r:id="rId7"/>
    <p:sldId id="259"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15605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289510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6788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151685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16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417205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2361847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383414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332231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D251D5-777D-498D-9034-7F088D2C13A9}" type="datetimeFigureOut">
              <a:rPr lang="tr-TR" smtClean="0"/>
              <a:t>20.12.2020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198597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4D251D5-777D-498D-9034-7F088D2C13A9}" type="datetimeFigureOut">
              <a:rPr lang="tr-TR" smtClean="0"/>
              <a:t>20.12.2020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287874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4D251D5-777D-498D-9034-7F088D2C13A9}" type="datetimeFigureOut">
              <a:rPr lang="tr-TR" smtClean="0"/>
              <a:t>20.12.2020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337025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4D251D5-777D-498D-9034-7F088D2C13A9}" type="datetimeFigureOut">
              <a:rPr lang="tr-TR" smtClean="0"/>
              <a:t>20.12.2020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380702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251D5-777D-498D-9034-7F088D2C13A9}" type="datetimeFigureOut">
              <a:rPr lang="tr-TR" smtClean="0"/>
              <a:t>20.12.2020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320399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D251D5-777D-498D-9034-7F088D2C13A9}" type="datetimeFigureOut">
              <a:rPr lang="tr-TR" smtClean="0"/>
              <a:t>20.12.2020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355211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D251D5-777D-498D-9034-7F088D2C13A9}" type="datetimeFigureOut">
              <a:rPr lang="tr-TR" smtClean="0"/>
              <a:t>20.12.2020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477878-19BD-4A66-A834-4254E1B7E958}" type="slidenum">
              <a:rPr lang="tr-TR" smtClean="0"/>
              <a:t>‹#›</a:t>
            </a:fld>
            <a:endParaRPr lang="tr-TR"/>
          </a:p>
        </p:txBody>
      </p:sp>
    </p:spTree>
    <p:extLst>
      <p:ext uri="{BB962C8B-B14F-4D97-AF65-F5344CB8AC3E}">
        <p14:creationId xmlns:p14="http://schemas.microsoft.com/office/powerpoint/2010/main" val="423495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D251D5-777D-498D-9034-7F088D2C13A9}" type="datetimeFigureOut">
              <a:rPr lang="tr-TR" smtClean="0"/>
              <a:t>20.12.2020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477878-19BD-4A66-A834-4254E1B7E958}" type="slidenum">
              <a:rPr lang="tr-TR" smtClean="0"/>
              <a:t>‹#›</a:t>
            </a:fld>
            <a:endParaRPr lang="tr-TR"/>
          </a:p>
        </p:txBody>
      </p:sp>
    </p:spTree>
    <p:extLst>
      <p:ext uri="{BB962C8B-B14F-4D97-AF65-F5344CB8AC3E}">
        <p14:creationId xmlns:p14="http://schemas.microsoft.com/office/powerpoint/2010/main" val="2620748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aradenizpython/sifrerehberim.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48AA88-27FD-4C72-A522-535AA4F79254}"/>
              </a:ext>
            </a:extLst>
          </p:cNvPr>
          <p:cNvSpPr>
            <a:spLocks noGrp="1"/>
          </p:cNvSpPr>
          <p:nvPr>
            <p:ph type="ctrTitle"/>
          </p:nvPr>
        </p:nvSpPr>
        <p:spPr>
          <a:xfrm>
            <a:off x="1131681" y="1160865"/>
            <a:ext cx="7766936" cy="1646302"/>
          </a:xfrm>
        </p:spPr>
        <p:txBody>
          <a:bodyPr/>
          <a:lstStyle/>
          <a:p>
            <a:pPr algn="ctr">
              <a:lnSpc>
                <a:spcPct val="106000"/>
              </a:lnSpc>
              <a:spcBef>
                <a:spcPts val="200"/>
              </a:spcBef>
            </a:pPr>
            <a:r>
              <a:rPr lang="tr-TR" sz="4800" b="1" dirty="0">
                <a:solidFill>
                  <a:srgbClr val="1F3763"/>
                </a:solidFill>
                <a:latin typeface="Calibri Light" panose="020F0302020204030204" pitchFamily="34" charset="0"/>
                <a:ea typeface="Calibri" panose="020F0502020204030204" pitchFamily="34" charset="0"/>
                <a:cs typeface="Times New Roman" panose="02020603050405020304" pitchFamily="18" charset="0"/>
              </a:rPr>
              <a:t>ŞİFRE REHBERİM</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Alt Başlık 2">
            <a:extLst>
              <a:ext uri="{FF2B5EF4-FFF2-40B4-BE49-F238E27FC236}">
                <a16:creationId xmlns:a16="http://schemas.microsoft.com/office/drawing/2014/main" id="{E953F61A-82E7-484A-8C64-9C92E697B43F}"/>
              </a:ext>
            </a:extLst>
          </p:cNvPr>
          <p:cNvSpPr>
            <a:spLocks noGrp="1"/>
          </p:cNvSpPr>
          <p:nvPr>
            <p:ph type="subTitle" idx="1"/>
          </p:nvPr>
        </p:nvSpPr>
        <p:spPr/>
        <p:txBody>
          <a:bodyPr>
            <a:normAutofit fontScale="25000" lnSpcReduction="20000"/>
          </a:bodyPr>
          <a:lstStyle/>
          <a:p>
            <a:r>
              <a:rPr lang="tr-TR" sz="7200" b="1" dirty="0" err="1">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Github</a:t>
            </a:r>
            <a:r>
              <a:rPr lang="tr-TR" sz="7200" b="1" dirty="0">
                <a:solidFill>
                  <a:schemeClr val="tx1">
                    <a:lumMod val="75000"/>
                    <a:lumOff val="2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Adresi</a:t>
            </a:r>
            <a:br>
              <a:rPr lang="tr-TR" sz="72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tr-TR" sz="7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https://github.com/karadenizpython/sifrerehberim.git</a:t>
            </a:r>
            <a:endParaRPr lang="tr-TR" sz="7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800"/>
              </a:spcAft>
            </a:pPr>
            <a:endParaRPr lang="tr-TR" sz="72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tr-TR" sz="96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Karadeniz </a:t>
            </a:r>
            <a:r>
              <a:rPr lang="tr-TR" sz="9600" b="1" dirty="0" err="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Python</a:t>
            </a:r>
            <a:r>
              <a:rPr lang="tr-TR" sz="96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Grubu</a:t>
            </a:r>
          </a:p>
          <a:p>
            <a:pPr algn="ctr">
              <a:lnSpc>
                <a:spcPct val="106000"/>
              </a:lnSpc>
              <a:spcAft>
                <a:spcPts val="800"/>
              </a:spcAft>
            </a:pPr>
            <a:r>
              <a:rPr lang="tr-TR" sz="72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Kadir YAVUZ, Enes UYGUN, Muhammet YAYLACI, Ümit KOCABAY, Demet YAVUZ, Gözde KÖSE, Mehmet YILDIZ</a:t>
            </a:r>
          </a:p>
          <a:p>
            <a:endParaRPr lang="tr-TR" dirty="0"/>
          </a:p>
        </p:txBody>
      </p:sp>
    </p:spTree>
    <p:extLst>
      <p:ext uri="{BB962C8B-B14F-4D97-AF65-F5344CB8AC3E}">
        <p14:creationId xmlns:p14="http://schemas.microsoft.com/office/powerpoint/2010/main" val="381308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B0347B44-5AD8-4EC2-B15A-8C815E87D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28" y="532048"/>
            <a:ext cx="3945312" cy="4259367"/>
          </a:xfrm>
          <a:prstGeom prst="rect">
            <a:avLst/>
          </a:prstGeom>
        </p:spPr>
      </p:pic>
      <p:sp>
        <p:nvSpPr>
          <p:cNvPr id="4" name="Metin kutusu 3">
            <a:extLst>
              <a:ext uri="{FF2B5EF4-FFF2-40B4-BE49-F238E27FC236}">
                <a16:creationId xmlns:a16="http://schemas.microsoft.com/office/drawing/2014/main" id="{BB9BE917-64D2-4BF3-9212-531AF23AA24D}"/>
              </a:ext>
            </a:extLst>
          </p:cNvPr>
          <p:cNvSpPr txBox="1"/>
          <p:nvPr/>
        </p:nvSpPr>
        <p:spPr>
          <a:xfrm>
            <a:off x="4408825" y="532048"/>
            <a:ext cx="5149491" cy="1200329"/>
          </a:xfrm>
          <a:prstGeom prst="rect">
            <a:avLst/>
          </a:prstGeom>
          <a:noFill/>
        </p:spPr>
        <p:txBody>
          <a:bodyPr wrap="square" rtlCol="0">
            <a:spAutoFit/>
          </a:bodyPr>
          <a:lstStyle/>
          <a:p>
            <a:r>
              <a:rPr lang="tr-TR" dirty="0"/>
              <a:t>Kullanıcı Ekranı (Şekil 9) alanında </a:t>
            </a:r>
          </a:p>
          <a:p>
            <a:r>
              <a:rPr lang="tr-TR" dirty="0">
                <a:solidFill>
                  <a:srgbClr val="FF0000"/>
                </a:solidFill>
              </a:rPr>
              <a:t>«Yeni Şifre Kaydet»</a:t>
            </a:r>
          </a:p>
          <a:p>
            <a:r>
              <a:rPr lang="tr-TR" dirty="0"/>
              <a:t>butonu kullanıcıyı </a:t>
            </a:r>
            <a:r>
              <a:rPr lang="tr-TR" dirty="0">
                <a:solidFill>
                  <a:srgbClr val="FF0000"/>
                </a:solidFill>
              </a:rPr>
              <a:t>«Yeni Şifre Kaydet» </a:t>
            </a:r>
            <a:r>
              <a:rPr lang="tr-TR" dirty="0"/>
              <a:t>penceresine yönlendirecektir.    </a:t>
            </a:r>
          </a:p>
        </p:txBody>
      </p:sp>
      <p:sp>
        <p:nvSpPr>
          <p:cNvPr id="5" name="Metin kutusu 4">
            <a:extLst>
              <a:ext uri="{FF2B5EF4-FFF2-40B4-BE49-F238E27FC236}">
                <a16:creationId xmlns:a16="http://schemas.microsoft.com/office/drawing/2014/main" id="{82A7B417-A9C6-4EAB-B236-48C14801C45B}"/>
              </a:ext>
            </a:extLst>
          </p:cNvPr>
          <p:cNvSpPr txBox="1"/>
          <p:nvPr/>
        </p:nvSpPr>
        <p:spPr>
          <a:xfrm>
            <a:off x="4206240" y="2271825"/>
            <a:ext cx="5854488" cy="923330"/>
          </a:xfrm>
          <a:prstGeom prst="rect">
            <a:avLst/>
          </a:prstGeom>
          <a:noFill/>
        </p:spPr>
        <p:txBody>
          <a:bodyPr wrap="none" rtlCol="0">
            <a:spAutoFit/>
          </a:bodyPr>
          <a:lstStyle/>
          <a:p>
            <a:r>
              <a:rPr lang="tr-TR" dirty="0"/>
              <a:t>Kullanıcı Uygulama adı ve uygulama şifresi alanlarını </a:t>
            </a:r>
          </a:p>
          <a:p>
            <a:r>
              <a:rPr lang="tr-TR" dirty="0"/>
              <a:t>doldurduktan sonra </a:t>
            </a:r>
            <a:r>
              <a:rPr lang="tr-TR" dirty="0">
                <a:solidFill>
                  <a:srgbClr val="FF0000"/>
                </a:solidFill>
              </a:rPr>
              <a:t>«Kaydet» </a:t>
            </a:r>
            <a:r>
              <a:rPr lang="tr-TR" dirty="0"/>
              <a:t>butonu ile veri-tabanına</a:t>
            </a:r>
          </a:p>
          <a:p>
            <a:r>
              <a:rPr lang="tr-TR" dirty="0"/>
              <a:t>yeni uygulama bilgilerini kaydedebilir.</a:t>
            </a:r>
          </a:p>
        </p:txBody>
      </p:sp>
      <p:sp>
        <p:nvSpPr>
          <p:cNvPr id="6" name="Metin kutusu 5">
            <a:extLst>
              <a:ext uri="{FF2B5EF4-FFF2-40B4-BE49-F238E27FC236}">
                <a16:creationId xmlns:a16="http://schemas.microsoft.com/office/drawing/2014/main" id="{D7B50014-2418-4DEA-AFDD-C35C69ACB4C2}"/>
              </a:ext>
            </a:extLst>
          </p:cNvPr>
          <p:cNvSpPr txBox="1"/>
          <p:nvPr/>
        </p:nvSpPr>
        <p:spPr>
          <a:xfrm>
            <a:off x="4206240" y="4154710"/>
            <a:ext cx="5773504" cy="646331"/>
          </a:xfrm>
          <a:prstGeom prst="rect">
            <a:avLst/>
          </a:prstGeom>
          <a:noFill/>
        </p:spPr>
        <p:txBody>
          <a:bodyPr wrap="none" rtlCol="0">
            <a:spAutoFit/>
          </a:bodyPr>
          <a:lstStyle/>
          <a:p>
            <a:r>
              <a:rPr lang="tr-TR" dirty="0">
                <a:solidFill>
                  <a:srgbClr val="FF0000"/>
                </a:solidFill>
              </a:rPr>
              <a:t>«Geri» </a:t>
            </a:r>
            <a:r>
              <a:rPr lang="tr-TR" dirty="0"/>
              <a:t>butonu  yardımıyla Kullanıcı Ekranına (Şekil 9) </a:t>
            </a:r>
          </a:p>
          <a:p>
            <a:r>
              <a:rPr lang="tr-TR" dirty="0"/>
              <a:t>dönüş yapabilmektedir. </a:t>
            </a:r>
          </a:p>
        </p:txBody>
      </p:sp>
      <p:sp>
        <p:nvSpPr>
          <p:cNvPr id="7" name="Metin kutusu 6">
            <a:extLst>
              <a:ext uri="{FF2B5EF4-FFF2-40B4-BE49-F238E27FC236}">
                <a16:creationId xmlns:a16="http://schemas.microsoft.com/office/drawing/2014/main" id="{072E8D15-45AF-4833-8835-74B4C058185F}"/>
              </a:ext>
            </a:extLst>
          </p:cNvPr>
          <p:cNvSpPr txBox="1"/>
          <p:nvPr/>
        </p:nvSpPr>
        <p:spPr>
          <a:xfrm>
            <a:off x="463804" y="4801041"/>
            <a:ext cx="3539559" cy="369332"/>
          </a:xfrm>
          <a:prstGeom prst="rect">
            <a:avLst/>
          </a:prstGeom>
          <a:noFill/>
        </p:spPr>
        <p:txBody>
          <a:bodyPr wrap="none" rtlCol="0">
            <a:spAutoFit/>
          </a:bodyPr>
          <a:lstStyle/>
          <a:p>
            <a:r>
              <a:rPr lang="tr-TR" dirty="0"/>
              <a:t>Şekil 11.Yeni Şifre Kaydet Ekranı</a:t>
            </a:r>
          </a:p>
        </p:txBody>
      </p:sp>
    </p:spTree>
    <p:extLst>
      <p:ext uri="{BB962C8B-B14F-4D97-AF65-F5344CB8AC3E}">
        <p14:creationId xmlns:p14="http://schemas.microsoft.com/office/powerpoint/2010/main" val="26818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71A0FF6-8ADE-4004-97AC-7369FE90165D}"/>
              </a:ext>
            </a:extLst>
          </p:cNvPr>
          <p:cNvSpPr txBox="1"/>
          <p:nvPr/>
        </p:nvSpPr>
        <p:spPr>
          <a:xfrm>
            <a:off x="875899" y="1695240"/>
            <a:ext cx="1816972" cy="369332"/>
          </a:xfrm>
          <a:prstGeom prst="rect">
            <a:avLst/>
          </a:prstGeom>
          <a:noFill/>
        </p:spPr>
        <p:txBody>
          <a:bodyPr wrap="none" rtlCol="0">
            <a:spAutoFit/>
          </a:bodyPr>
          <a:lstStyle/>
          <a:p>
            <a:r>
              <a:rPr lang="tr-TR" dirty="0">
                <a:solidFill>
                  <a:srgbClr val="FF0000"/>
                </a:solidFill>
              </a:rPr>
              <a:t>Projenin Amacı:</a:t>
            </a:r>
          </a:p>
        </p:txBody>
      </p:sp>
      <p:sp>
        <p:nvSpPr>
          <p:cNvPr id="3" name="Metin kutusu 2">
            <a:extLst>
              <a:ext uri="{FF2B5EF4-FFF2-40B4-BE49-F238E27FC236}">
                <a16:creationId xmlns:a16="http://schemas.microsoft.com/office/drawing/2014/main" id="{0C1A6BEF-9017-41DB-853E-EA5AB378EC5E}"/>
              </a:ext>
            </a:extLst>
          </p:cNvPr>
          <p:cNvSpPr txBox="1"/>
          <p:nvPr/>
        </p:nvSpPr>
        <p:spPr>
          <a:xfrm>
            <a:off x="394636" y="2300438"/>
            <a:ext cx="9601090" cy="2862322"/>
          </a:xfrm>
          <a:prstGeom prst="rect">
            <a:avLst/>
          </a:prstGeom>
          <a:noFill/>
        </p:spPr>
        <p:txBody>
          <a:bodyPr wrap="none" rtlCol="0">
            <a:spAutoFit/>
          </a:bodyPr>
          <a:lstStyle/>
          <a:p>
            <a:r>
              <a:rPr lang="tr-TR" dirty="0"/>
              <a:t>	Günümüzde birçok platforma üye olup şifre belirmekteyiz. Üye olunan platform sayısı </a:t>
            </a:r>
          </a:p>
          <a:p>
            <a:r>
              <a:rPr lang="tr-TR" dirty="0"/>
              <a:t>arttıkça şifreleri hafızamızda tutmak zorlaşmaktadır.</a:t>
            </a:r>
          </a:p>
          <a:p>
            <a:endParaRPr lang="tr-TR" dirty="0"/>
          </a:p>
          <a:p>
            <a:r>
              <a:rPr lang="tr-TR" dirty="0"/>
              <a:t>	Bizim yerimize şifrelerimizi bu program hafızada tutmakta ve ihtiyaç duyulduğunda </a:t>
            </a:r>
          </a:p>
          <a:p>
            <a:r>
              <a:rPr lang="tr-TR" dirty="0"/>
              <a:t>şifrelerimize ulaşabilme imkanı sağlamaktadır.</a:t>
            </a:r>
          </a:p>
          <a:p>
            <a:endParaRPr lang="tr-TR" dirty="0"/>
          </a:p>
          <a:p>
            <a:r>
              <a:rPr lang="tr-TR" dirty="0"/>
              <a:t>	Programımız bize tüm şifrelerimizi tek bir şifre girerek veri tabanında saklama imkanı </a:t>
            </a:r>
          </a:p>
          <a:p>
            <a:r>
              <a:rPr lang="tr-TR" dirty="0"/>
              <a:t>sağlamaktadır.</a:t>
            </a:r>
          </a:p>
          <a:p>
            <a:endParaRPr lang="tr-TR" dirty="0"/>
          </a:p>
          <a:p>
            <a:endParaRPr lang="tr-TR" dirty="0"/>
          </a:p>
        </p:txBody>
      </p:sp>
      <p:sp>
        <p:nvSpPr>
          <p:cNvPr id="4" name="Metin kutusu 3">
            <a:extLst>
              <a:ext uri="{FF2B5EF4-FFF2-40B4-BE49-F238E27FC236}">
                <a16:creationId xmlns:a16="http://schemas.microsoft.com/office/drawing/2014/main" id="{462EBB06-7919-4F9A-91B7-40B58D260ABF}"/>
              </a:ext>
            </a:extLst>
          </p:cNvPr>
          <p:cNvSpPr txBox="1"/>
          <p:nvPr/>
        </p:nvSpPr>
        <p:spPr>
          <a:xfrm>
            <a:off x="3176337" y="875899"/>
            <a:ext cx="4831882" cy="523220"/>
          </a:xfrm>
          <a:prstGeom prst="rect">
            <a:avLst/>
          </a:prstGeom>
          <a:noFill/>
        </p:spPr>
        <p:txBody>
          <a:bodyPr wrap="square" rtlCol="0">
            <a:spAutoFit/>
          </a:bodyPr>
          <a:lstStyle/>
          <a:p>
            <a:pPr algn="ctr"/>
            <a:r>
              <a:rPr lang="tr-TR" sz="2800" b="1" i="1" dirty="0">
                <a:solidFill>
                  <a:srgbClr val="FF0000"/>
                </a:solidFill>
              </a:rPr>
              <a:t>ŞİFRE REHBERİM</a:t>
            </a:r>
          </a:p>
        </p:txBody>
      </p:sp>
    </p:spTree>
    <p:extLst>
      <p:ext uri="{BB962C8B-B14F-4D97-AF65-F5344CB8AC3E}">
        <p14:creationId xmlns:p14="http://schemas.microsoft.com/office/powerpoint/2010/main" val="156500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A961167-90B3-426D-AD2D-B797C234E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37" y="168336"/>
            <a:ext cx="5136408" cy="5260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Metin kutusu 3">
            <a:extLst>
              <a:ext uri="{FF2B5EF4-FFF2-40B4-BE49-F238E27FC236}">
                <a16:creationId xmlns:a16="http://schemas.microsoft.com/office/drawing/2014/main" id="{E4F599F7-6878-41D7-B6A1-7C0330C8B597}"/>
              </a:ext>
            </a:extLst>
          </p:cNvPr>
          <p:cNvSpPr txBox="1"/>
          <p:nvPr/>
        </p:nvSpPr>
        <p:spPr>
          <a:xfrm>
            <a:off x="891677" y="5640404"/>
            <a:ext cx="3577069" cy="369332"/>
          </a:xfrm>
          <a:prstGeom prst="rect">
            <a:avLst/>
          </a:prstGeom>
          <a:noFill/>
        </p:spPr>
        <p:txBody>
          <a:bodyPr wrap="none" rtlCol="0">
            <a:spAutoFit/>
          </a:bodyPr>
          <a:lstStyle/>
          <a:p>
            <a:r>
              <a:rPr lang="tr-TR" dirty="0"/>
              <a:t>Şekil 1.Programımızın Ana Ekranı</a:t>
            </a:r>
          </a:p>
        </p:txBody>
      </p:sp>
      <p:sp>
        <p:nvSpPr>
          <p:cNvPr id="5" name="Metin kutusu 4">
            <a:extLst>
              <a:ext uri="{FF2B5EF4-FFF2-40B4-BE49-F238E27FC236}">
                <a16:creationId xmlns:a16="http://schemas.microsoft.com/office/drawing/2014/main" id="{13DD0934-D968-43CB-8F02-B6D08DF2A21C}"/>
              </a:ext>
            </a:extLst>
          </p:cNvPr>
          <p:cNvSpPr txBox="1"/>
          <p:nvPr/>
        </p:nvSpPr>
        <p:spPr>
          <a:xfrm>
            <a:off x="5669280" y="1058779"/>
            <a:ext cx="4583114" cy="3139321"/>
          </a:xfrm>
          <a:prstGeom prst="rect">
            <a:avLst/>
          </a:prstGeom>
          <a:noFill/>
        </p:spPr>
        <p:txBody>
          <a:bodyPr wrap="none" rtlCol="0">
            <a:spAutoFit/>
          </a:bodyPr>
          <a:lstStyle/>
          <a:p>
            <a:r>
              <a:rPr lang="tr-TR" dirty="0"/>
              <a:t>Kullanıcı ana ekranda iki </a:t>
            </a:r>
          </a:p>
          <a:p>
            <a:r>
              <a:rPr lang="tr-TR" dirty="0"/>
              <a:t>işlem gerçekleştirebilmektedir.</a:t>
            </a:r>
          </a:p>
          <a:p>
            <a:endParaRPr lang="tr-TR" dirty="0"/>
          </a:p>
          <a:p>
            <a:endParaRPr lang="tr-TR" dirty="0"/>
          </a:p>
          <a:p>
            <a:r>
              <a:rPr lang="tr-TR" dirty="0"/>
              <a:t>1</a:t>
            </a:r>
            <a:r>
              <a:rPr lang="tr-TR" dirty="0">
                <a:sym typeface="Wingdings" panose="05000000000000000000" pitchFamily="2" charset="2"/>
              </a:rPr>
              <a:t>Daha önce kayıtlı ise «Giriş Yap»</a:t>
            </a:r>
          </a:p>
          <a:p>
            <a:r>
              <a:rPr lang="tr-TR" dirty="0">
                <a:sym typeface="Wingdings" panose="05000000000000000000" pitchFamily="2" charset="2"/>
              </a:rPr>
              <a:t>butonu ile giriş yapıp «Kullanıcı İşlemleri»</a:t>
            </a:r>
          </a:p>
          <a:p>
            <a:r>
              <a:rPr lang="tr-TR" dirty="0">
                <a:sym typeface="Wingdings" panose="05000000000000000000" pitchFamily="2" charset="2"/>
              </a:rPr>
              <a:t>gerçekleştirebilmektedir.</a:t>
            </a:r>
          </a:p>
          <a:p>
            <a:endParaRPr lang="tr-TR" dirty="0">
              <a:sym typeface="Wingdings" panose="05000000000000000000" pitchFamily="2" charset="2"/>
            </a:endParaRPr>
          </a:p>
          <a:p>
            <a:r>
              <a:rPr lang="tr-TR" dirty="0">
                <a:sym typeface="Wingdings" panose="05000000000000000000" pitchFamily="2" charset="2"/>
              </a:rPr>
              <a:t>2Yeni kullanıcı kaydı oluşturabilmek için</a:t>
            </a:r>
          </a:p>
          <a:p>
            <a:r>
              <a:rPr lang="tr-TR" dirty="0">
                <a:sym typeface="Wingdings" panose="05000000000000000000" pitchFamily="2" charset="2"/>
              </a:rPr>
              <a:t>»Kayıt Ol» butonu ile «Kayıt Ol Ekranı»</a:t>
            </a:r>
          </a:p>
          <a:p>
            <a:r>
              <a:rPr lang="tr-TR" dirty="0" err="1">
                <a:sym typeface="Wingdings" panose="05000000000000000000" pitchFamily="2" charset="2"/>
              </a:rPr>
              <a:t>na</a:t>
            </a:r>
            <a:r>
              <a:rPr lang="tr-TR" dirty="0">
                <a:sym typeface="Wingdings" panose="05000000000000000000" pitchFamily="2" charset="2"/>
              </a:rPr>
              <a:t> geçebilmektedir.</a:t>
            </a:r>
            <a:endParaRPr lang="tr-TR" dirty="0"/>
          </a:p>
        </p:txBody>
      </p:sp>
    </p:spTree>
    <p:extLst>
      <p:ext uri="{BB962C8B-B14F-4D97-AF65-F5344CB8AC3E}">
        <p14:creationId xmlns:p14="http://schemas.microsoft.com/office/powerpoint/2010/main" val="413405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2207076-2A06-4373-90D1-BA64B6C33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963" y="192267"/>
            <a:ext cx="3523864" cy="4004348"/>
          </a:xfrm>
          <a:prstGeom prst="rect">
            <a:avLst/>
          </a:prstGeom>
        </p:spPr>
      </p:pic>
      <p:sp>
        <p:nvSpPr>
          <p:cNvPr id="3" name="Metin kutusu 2">
            <a:extLst>
              <a:ext uri="{FF2B5EF4-FFF2-40B4-BE49-F238E27FC236}">
                <a16:creationId xmlns:a16="http://schemas.microsoft.com/office/drawing/2014/main" id="{2FD83DC7-B87C-4CF1-A02A-78A91B27CA14}"/>
              </a:ext>
            </a:extLst>
          </p:cNvPr>
          <p:cNvSpPr txBox="1"/>
          <p:nvPr/>
        </p:nvSpPr>
        <p:spPr>
          <a:xfrm>
            <a:off x="4119612" y="4206241"/>
            <a:ext cx="3320716" cy="369332"/>
          </a:xfrm>
          <a:prstGeom prst="rect">
            <a:avLst/>
          </a:prstGeom>
          <a:noFill/>
        </p:spPr>
        <p:txBody>
          <a:bodyPr wrap="square" rtlCol="0">
            <a:spAutoFit/>
          </a:bodyPr>
          <a:lstStyle/>
          <a:p>
            <a:r>
              <a:rPr lang="tr-TR" dirty="0"/>
              <a:t>Şekil 2. Kayıt Ol Ekranı</a:t>
            </a:r>
          </a:p>
        </p:txBody>
      </p:sp>
      <p:sp>
        <p:nvSpPr>
          <p:cNvPr id="4" name="Metin kutusu 3">
            <a:extLst>
              <a:ext uri="{FF2B5EF4-FFF2-40B4-BE49-F238E27FC236}">
                <a16:creationId xmlns:a16="http://schemas.microsoft.com/office/drawing/2014/main" id="{D601E8DC-BB13-43D4-B039-6783A7B20EA2}"/>
              </a:ext>
            </a:extLst>
          </p:cNvPr>
          <p:cNvSpPr txBox="1"/>
          <p:nvPr/>
        </p:nvSpPr>
        <p:spPr>
          <a:xfrm>
            <a:off x="404262" y="4860759"/>
            <a:ext cx="9201752" cy="1200329"/>
          </a:xfrm>
          <a:prstGeom prst="rect">
            <a:avLst/>
          </a:prstGeom>
          <a:noFill/>
        </p:spPr>
        <p:txBody>
          <a:bodyPr wrap="square" rtlCol="0">
            <a:spAutoFit/>
          </a:bodyPr>
          <a:lstStyle/>
          <a:p>
            <a:r>
              <a:rPr lang="tr-TR" dirty="0"/>
              <a:t>Şekil 2. Kayıt Ol Ekranında, yeni kullanıcı kayıt ekranına gerekli alanlara bilgilerini giren kullanıcı kayıt işlemini gerçekleştirebilmektedir. Ancak bazı kısıtlamalar uygulanmış olup kullanıcılar bu kısıtlamalara uygun bilgiler girmedikçe kayıt başarısız olacaktır.</a:t>
            </a:r>
          </a:p>
        </p:txBody>
      </p:sp>
    </p:spTree>
    <p:extLst>
      <p:ext uri="{BB962C8B-B14F-4D97-AF65-F5344CB8AC3E}">
        <p14:creationId xmlns:p14="http://schemas.microsoft.com/office/powerpoint/2010/main" val="368269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BD2F66D-255A-45A7-83FC-C7258157E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50" y="235532"/>
            <a:ext cx="3810532" cy="4115374"/>
          </a:xfrm>
          <a:prstGeom prst="rect">
            <a:avLst/>
          </a:prstGeom>
        </p:spPr>
      </p:pic>
      <p:pic>
        <p:nvPicPr>
          <p:cNvPr id="5" name="Resim 4">
            <a:extLst>
              <a:ext uri="{FF2B5EF4-FFF2-40B4-BE49-F238E27FC236}">
                <a16:creationId xmlns:a16="http://schemas.microsoft.com/office/drawing/2014/main" id="{8BEF6584-F202-4E7E-A14E-8A09D4AEA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528" y="143844"/>
            <a:ext cx="3801005" cy="4067743"/>
          </a:xfrm>
          <a:prstGeom prst="rect">
            <a:avLst/>
          </a:prstGeom>
        </p:spPr>
      </p:pic>
      <p:sp>
        <p:nvSpPr>
          <p:cNvPr id="6" name="Metin kutusu 5">
            <a:extLst>
              <a:ext uri="{FF2B5EF4-FFF2-40B4-BE49-F238E27FC236}">
                <a16:creationId xmlns:a16="http://schemas.microsoft.com/office/drawing/2014/main" id="{9744ED82-72C5-4751-A94F-81B3AD629830}"/>
              </a:ext>
            </a:extLst>
          </p:cNvPr>
          <p:cNvSpPr txBox="1"/>
          <p:nvPr/>
        </p:nvSpPr>
        <p:spPr>
          <a:xfrm>
            <a:off x="510139" y="4494997"/>
            <a:ext cx="2560316" cy="369332"/>
          </a:xfrm>
          <a:prstGeom prst="rect">
            <a:avLst/>
          </a:prstGeom>
          <a:noFill/>
        </p:spPr>
        <p:txBody>
          <a:bodyPr wrap="none" rtlCol="0">
            <a:spAutoFit/>
          </a:bodyPr>
          <a:lstStyle/>
          <a:p>
            <a:r>
              <a:rPr lang="tr-TR" dirty="0"/>
              <a:t>Şekil 3. Hata  Ekranı -1</a:t>
            </a:r>
          </a:p>
        </p:txBody>
      </p:sp>
      <p:sp>
        <p:nvSpPr>
          <p:cNvPr id="7" name="Metin kutusu 6">
            <a:extLst>
              <a:ext uri="{FF2B5EF4-FFF2-40B4-BE49-F238E27FC236}">
                <a16:creationId xmlns:a16="http://schemas.microsoft.com/office/drawing/2014/main" id="{F8C0856C-A19E-4412-94B2-F340998C1F1E}"/>
              </a:ext>
            </a:extLst>
          </p:cNvPr>
          <p:cNvSpPr txBox="1"/>
          <p:nvPr/>
        </p:nvSpPr>
        <p:spPr>
          <a:xfrm>
            <a:off x="5879432" y="4494997"/>
            <a:ext cx="2560316" cy="369332"/>
          </a:xfrm>
          <a:prstGeom prst="rect">
            <a:avLst/>
          </a:prstGeom>
          <a:noFill/>
        </p:spPr>
        <p:txBody>
          <a:bodyPr wrap="none" rtlCol="0">
            <a:spAutoFit/>
          </a:bodyPr>
          <a:lstStyle/>
          <a:p>
            <a:r>
              <a:rPr lang="tr-TR" dirty="0"/>
              <a:t>Şekil 4. Hata  Ekranı -2</a:t>
            </a:r>
          </a:p>
        </p:txBody>
      </p:sp>
      <p:sp>
        <p:nvSpPr>
          <p:cNvPr id="9" name="Ok: Aşağı 8">
            <a:extLst>
              <a:ext uri="{FF2B5EF4-FFF2-40B4-BE49-F238E27FC236}">
                <a16:creationId xmlns:a16="http://schemas.microsoft.com/office/drawing/2014/main" id="{6F935420-E8C4-4F0A-871D-C97FC5D8392E}"/>
              </a:ext>
            </a:extLst>
          </p:cNvPr>
          <p:cNvSpPr/>
          <p:nvPr/>
        </p:nvSpPr>
        <p:spPr>
          <a:xfrm>
            <a:off x="1880136" y="4861303"/>
            <a:ext cx="211756" cy="5384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0" name="Ok: Aşağı 9">
            <a:extLst>
              <a:ext uri="{FF2B5EF4-FFF2-40B4-BE49-F238E27FC236}">
                <a16:creationId xmlns:a16="http://schemas.microsoft.com/office/drawing/2014/main" id="{91A26667-7307-46A8-A9DA-EF96565D44D2}"/>
              </a:ext>
            </a:extLst>
          </p:cNvPr>
          <p:cNvSpPr/>
          <p:nvPr/>
        </p:nvSpPr>
        <p:spPr>
          <a:xfrm>
            <a:off x="7251030" y="4861303"/>
            <a:ext cx="211756" cy="5384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1" name="Metin kutusu 10">
            <a:extLst>
              <a:ext uri="{FF2B5EF4-FFF2-40B4-BE49-F238E27FC236}">
                <a16:creationId xmlns:a16="http://schemas.microsoft.com/office/drawing/2014/main" id="{5F9064FE-CAEC-4366-9E3D-99231C247D90}"/>
              </a:ext>
            </a:extLst>
          </p:cNvPr>
          <p:cNvSpPr txBox="1"/>
          <p:nvPr/>
        </p:nvSpPr>
        <p:spPr>
          <a:xfrm>
            <a:off x="416504" y="5396746"/>
            <a:ext cx="3590278" cy="369332"/>
          </a:xfrm>
          <a:prstGeom prst="rect">
            <a:avLst/>
          </a:prstGeom>
          <a:noFill/>
        </p:spPr>
        <p:txBody>
          <a:bodyPr wrap="none" rtlCol="0">
            <a:spAutoFit/>
          </a:bodyPr>
          <a:lstStyle/>
          <a:p>
            <a:r>
              <a:rPr lang="tr-TR" dirty="0"/>
              <a:t>Kullanıcı Alanları boş bırakamaz.</a:t>
            </a:r>
          </a:p>
        </p:txBody>
      </p:sp>
      <p:sp>
        <p:nvSpPr>
          <p:cNvPr id="12" name="Metin kutusu 11">
            <a:extLst>
              <a:ext uri="{FF2B5EF4-FFF2-40B4-BE49-F238E27FC236}">
                <a16:creationId xmlns:a16="http://schemas.microsoft.com/office/drawing/2014/main" id="{117D9434-5E2C-45F3-A736-F54B4F1479D9}"/>
              </a:ext>
            </a:extLst>
          </p:cNvPr>
          <p:cNvSpPr txBox="1"/>
          <p:nvPr/>
        </p:nvSpPr>
        <p:spPr>
          <a:xfrm>
            <a:off x="5879432" y="5396746"/>
            <a:ext cx="3398965" cy="923330"/>
          </a:xfrm>
          <a:prstGeom prst="rect">
            <a:avLst/>
          </a:prstGeom>
          <a:noFill/>
        </p:spPr>
        <p:txBody>
          <a:bodyPr wrap="square" rtlCol="0">
            <a:spAutoFit/>
          </a:bodyPr>
          <a:lstStyle/>
          <a:p>
            <a:r>
              <a:rPr lang="tr-TR" dirty="0"/>
              <a:t>Parola Alanı ve Parola(tekrar) alanı aynı karakterlerden oluşmalıdır.</a:t>
            </a:r>
          </a:p>
        </p:txBody>
      </p:sp>
      <p:sp>
        <p:nvSpPr>
          <p:cNvPr id="13" name="Metin kutusu 12">
            <a:extLst>
              <a:ext uri="{FF2B5EF4-FFF2-40B4-BE49-F238E27FC236}">
                <a16:creationId xmlns:a16="http://schemas.microsoft.com/office/drawing/2014/main" id="{15367CBE-6AA2-4610-9955-87DCDFFF0B81}"/>
              </a:ext>
            </a:extLst>
          </p:cNvPr>
          <p:cNvSpPr txBox="1"/>
          <p:nvPr/>
        </p:nvSpPr>
        <p:spPr>
          <a:xfrm>
            <a:off x="416504" y="6400265"/>
            <a:ext cx="5566011" cy="369332"/>
          </a:xfrm>
          <a:prstGeom prst="rect">
            <a:avLst/>
          </a:prstGeom>
          <a:noFill/>
        </p:spPr>
        <p:txBody>
          <a:bodyPr wrap="none" rtlCol="0">
            <a:spAutoFit/>
          </a:bodyPr>
          <a:lstStyle/>
          <a:p>
            <a:r>
              <a:rPr lang="tr-TR" dirty="0">
                <a:solidFill>
                  <a:srgbClr val="FF0000"/>
                </a:solidFill>
              </a:rPr>
              <a:t>Not: Parola bilgisi şifrelenmiş olarak görünmektedir.</a:t>
            </a:r>
          </a:p>
        </p:txBody>
      </p:sp>
    </p:spTree>
    <p:extLst>
      <p:ext uri="{BB962C8B-B14F-4D97-AF65-F5344CB8AC3E}">
        <p14:creationId xmlns:p14="http://schemas.microsoft.com/office/powerpoint/2010/main" val="382309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8674B2D-971F-4C5E-879E-5E94AA50D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50" y="240393"/>
            <a:ext cx="3829584" cy="4124901"/>
          </a:xfrm>
          <a:prstGeom prst="rect">
            <a:avLst/>
          </a:prstGeom>
        </p:spPr>
      </p:pic>
      <p:pic>
        <p:nvPicPr>
          <p:cNvPr id="5" name="Resim 4">
            <a:extLst>
              <a:ext uri="{FF2B5EF4-FFF2-40B4-BE49-F238E27FC236}">
                <a16:creationId xmlns:a16="http://schemas.microsoft.com/office/drawing/2014/main" id="{84F6F757-460B-4346-AADA-FFCFCF100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839" y="221341"/>
            <a:ext cx="3848637" cy="4143953"/>
          </a:xfrm>
          <a:prstGeom prst="rect">
            <a:avLst/>
          </a:prstGeom>
        </p:spPr>
      </p:pic>
      <p:sp>
        <p:nvSpPr>
          <p:cNvPr id="6" name="Metin kutusu 5">
            <a:extLst>
              <a:ext uri="{FF2B5EF4-FFF2-40B4-BE49-F238E27FC236}">
                <a16:creationId xmlns:a16="http://schemas.microsoft.com/office/drawing/2014/main" id="{1DB156EE-747B-4FD8-84E0-410779ECF13E}"/>
              </a:ext>
            </a:extLst>
          </p:cNvPr>
          <p:cNvSpPr txBox="1"/>
          <p:nvPr/>
        </p:nvSpPr>
        <p:spPr>
          <a:xfrm>
            <a:off x="683394" y="4437246"/>
            <a:ext cx="2422458" cy="369332"/>
          </a:xfrm>
          <a:prstGeom prst="rect">
            <a:avLst/>
          </a:prstGeom>
          <a:noFill/>
        </p:spPr>
        <p:txBody>
          <a:bodyPr wrap="none" rtlCol="0">
            <a:spAutoFit/>
          </a:bodyPr>
          <a:lstStyle/>
          <a:p>
            <a:r>
              <a:rPr lang="tr-TR" dirty="0"/>
              <a:t>Şekil 5.Hata Ekranı-3 </a:t>
            </a:r>
          </a:p>
        </p:txBody>
      </p:sp>
      <p:sp>
        <p:nvSpPr>
          <p:cNvPr id="7" name="Metin kutusu 6">
            <a:extLst>
              <a:ext uri="{FF2B5EF4-FFF2-40B4-BE49-F238E27FC236}">
                <a16:creationId xmlns:a16="http://schemas.microsoft.com/office/drawing/2014/main" id="{FDE25412-6731-4417-A50D-5729CFBD7482}"/>
              </a:ext>
            </a:extLst>
          </p:cNvPr>
          <p:cNvSpPr txBox="1"/>
          <p:nvPr/>
        </p:nvSpPr>
        <p:spPr>
          <a:xfrm>
            <a:off x="6004561" y="4437246"/>
            <a:ext cx="2422458" cy="369332"/>
          </a:xfrm>
          <a:prstGeom prst="rect">
            <a:avLst/>
          </a:prstGeom>
          <a:noFill/>
        </p:spPr>
        <p:txBody>
          <a:bodyPr wrap="none" rtlCol="0">
            <a:spAutoFit/>
          </a:bodyPr>
          <a:lstStyle/>
          <a:p>
            <a:r>
              <a:rPr lang="tr-TR" dirty="0"/>
              <a:t>Şekil 6.Hata Ekranı-4 </a:t>
            </a:r>
          </a:p>
        </p:txBody>
      </p:sp>
      <p:sp>
        <p:nvSpPr>
          <p:cNvPr id="8" name="Ok: Aşağı 7">
            <a:extLst>
              <a:ext uri="{FF2B5EF4-FFF2-40B4-BE49-F238E27FC236}">
                <a16:creationId xmlns:a16="http://schemas.microsoft.com/office/drawing/2014/main" id="{BBFA9B2D-A5FA-49A7-B1F2-19AB39E0F04E}"/>
              </a:ext>
            </a:extLst>
          </p:cNvPr>
          <p:cNvSpPr/>
          <p:nvPr/>
        </p:nvSpPr>
        <p:spPr>
          <a:xfrm>
            <a:off x="1894623" y="4806578"/>
            <a:ext cx="211756" cy="5384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9" name="Ok: Aşağı 8">
            <a:extLst>
              <a:ext uri="{FF2B5EF4-FFF2-40B4-BE49-F238E27FC236}">
                <a16:creationId xmlns:a16="http://schemas.microsoft.com/office/drawing/2014/main" id="{D594D164-E833-48B9-A67F-009344D44C64}"/>
              </a:ext>
            </a:extLst>
          </p:cNvPr>
          <p:cNvSpPr/>
          <p:nvPr/>
        </p:nvSpPr>
        <p:spPr>
          <a:xfrm>
            <a:off x="7215790" y="4806577"/>
            <a:ext cx="211756" cy="5384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77E52C22-6925-42B0-96F9-D079DDFE6B7C}"/>
              </a:ext>
            </a:extLst>
          </p:cNvPr>
          <p:cNvSpPr txBox="1"/>
          <p:nvPr/>
        </p:nvSpPr>
        <p:spPr>
          <a:xfrm>
            <a:off x="234850" y="5345047"/>
            <a:ext cx="3627981" cy="369332"/>
          </a:xfrm>
          <a:prstGeom prst="rect">
            <a:avLst/>
          </a:prstGeom>
          <a:noFill/>
        </p:spPr>
        <p:txBody>
          <a:bodyPr wrap="none" rtlCol="0">
            <a:spAutoFit/>
          </a:bodyPr>
          <a:lstStyle/>
          <a:p>
            <a:r>
              <a:rPr lang="tr-TR" dirty="0"/>
              <a:t>Parola en az 8 karakter olmalıdır.</a:t>
            </a:r>
          </a:p>
        </p:txBody>
      </p:sp>
      <p:sp>
        <p:nvSpPr>
          <p:cNvPr id="12" name="Metin kutusu 11">
            <a:extLst>
              <a:ext uri="{FF2B5EF4-FFF2-40B4-BE49-F238E27FC236}">
                <a16:creationId xmlns:a16="http://schemas.microsoft.com/office/drawing/2014/main" id="{5FAFB81E-82BE-488D-95C5-44C3DAFC26C1}"/>
              </a:ext>
            </a:extLst>
          </p:cNvPr>
          <p:cNvSpPr txBox="1"/>
          <p:nvPr/>
        </p:nvSpPr>
        <p:spPr>
          <a:xfrm>
            <a:off x="4898047" y="5345046"/>
            <a:ext cx="4635485" cy="646331"/>
          </a:xfrm>
          <a:prstGeom prst="rect">
            <a:avLst/>
          </a:prstGeom>
          <a:noFill/>
        </p:spPr>
        <p:txBody>
          <a:bodyPr wrap="square" rtlCol="0">
            <a:spAutoFit/>
          </a:bodyPr>
          <a:lstStyle/>
          <a:p>
            <a:r>
              <a:rPr lang="tr-TR" dirty="0"/>
              <a:t>Daha önce kullanılan bir </a:t>
            </a:r>
          </a:p>
          <a:p>
            <a:r>
              <a:rPr lang="tr-TR" dirty="0"/>
              <a:t>«kullanıcı adı» ile tekrar kayıt yapılamaz.</a:t>
            </a:r>
          </a:p>
        </p:txBody>
      </p:sp>
    </p:spTree>
    <p:extLst>
      <p:ext uri="{BB962C8B-B14F-4D97-AF65-F5344CB8AC3E}">
        <p14:creationId xmlns:p14="http://schemas.microsoft.com/office/powerpoint/2010/main" val="354149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A629C30-532C-4CBF-8801-3A8EDBCA1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10" y="182642"/>
            <a:ext cx="3839111" cy="4124901"/>
          </a:xfrm>
          <a:prstGeom prst="rect">
            <a:avLst/>
          </a:prstGeom>
        </p:spPr>
      </p:pic>
      <p:pic>
        <p:nvPicPr>
          <p:cNvPr id="5" name="Resim 4">
            <a:extLst>
              <a:ext uri="{FF2B5EF4-FFF2-40B4-BE49-F238E27FC236}">
                <a16:creationId xmlns:a16="http://schemas.microsoft.com/office/drawing/2014/main" id="{FFE68857-5763-4BAD-ACFE-E97CA9AC4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113" y="182642"/>
            <a:ext cx="3829584" cy="4096322"/>
          </a:xfrm>
          <a:prstGeom prst="rect">
            <a:avLst/>
          </a:prstGeom>
        </p:spPr>
      </p:pic>
      <p:sp>
        <p:nvSpPr>
          <p:cNvPr id="6" name="Metin kutusu 5">
            <a:extLst>
              <a:ext uri="{FF2B5EF4-FFF2-40B4-BE49-F238E27FC236}">
                <a16:creationId xmlns:a16="http://schemas.microsoft.com/office/drawing/2014/main" id="{28A959CC-E7A5-45D5-A4A2-89A94109D878}"/>
              </a:ext>
            </a:extLst>
          </p:cNvPr>
          <p:cNvSpPr txBox="1"/>
          <p:nvPr/>
        </p:nvSpPr>
        <p:spPr>
          <a:xfrm>
            <a:off x="1020944" y="4379496"/>
            <a:ext cx="2199641" cy="369332"/>
          </a:xfrm>
          <a:prstGeom prst="rect">
            <a:avLst/>
          </a:prstGeom>
          <a:noFill/>
        </p:spPr>
        <p:txBody>
          <a:bodyPr wrap="none" rtlCol="0">
            <a:spAutoFit/>
          </a:bodyPr>
          <a:lstStyle/>
          <a:p>
            <a:r>
              <a:rPr lang="tr-TR" dirty="0"/>
              <a:t>Şekil 7. Giriş Ekranı</a:t>
            </a:r>
          </a:p>
        </p:txBody>
      </p:sp>
      <p:sp>
        <p:nvSpPr>
          <p:cNvPr id="7" name="Metin kutusu 6">
            <a:extLst>
              <a:ext uri="{FF2B5EF4-FFF2-40B4-BE49-F238E27FC236}">
                <a16:creationId xmlns:a16="http://schemas.microsoft.com/office/drawing/2014/main" id="{C083E337-65D8-4BED-A525-E1B8F341BE2F}"/>
              </a:ext>
            </a:extLst>
          </p:cNvPr>
          <p:cNvSpPr txBox="1"/>
          <p:nvPr/>
        </p:nvSpPr>
        <p:spPr>
          <a:xfrm>
            <a:off x="6096000" y="4379496"/>
            <a:ext cx="2754280" cy="369332"/>
          </a:xfrm>
          <a:prstGeom prst="rect">
            <a:avLst/>
          </a:prstGeom>
          <a:noFill/>
        </p:spPr>
        <p:txBody>
          <a:bodyPr wrap="none" rtlCol="0">
            <a:spAutoFit/>
          </a:bodyPr>
          <a:lstStyle/>
          <a:p>
            <a:r>
              <a:rPr lang="tr-TR" dirty="0"/>
              <a:t>Şekil 8. Giriş Hata Ekranı</a:t>
            </a:r>
          </a:p>
        </p:txBody>
      </p:sp>
      <p:sp>
        <p:nvSpPr>
          <p:cNvPr id="8" name="Metin kutusu 7">
            <a:extLst>
              <a:ext uri="{FF2B5EF4-FFF2-40B4-BE49-F238E27FC236}">
                <a16:creationId xmlns:a16="http://schemas.microsoft.com/office/drawing/2014/main" id="{20372ECD-972B-441D-92EE-5F65E1F3CB3A}"/>
              </a:ext>
            </a:extLst>
          </p:cNvPr>
          <p:cNvSpPr txBox="1"/>
          <p:nvPr/>
        </p:nvSpPr>
        <p:spPr>
          <a:xfrm>
            <a:off x="125795" y="4849360"/>
            <a:ext cx="9868407" cy="369332"/>
          </a:xfrm>
          <a:prstGeom prst="rect">
            <a:avLst/>
          </a:prstGeom>
          <a:noFill/>
        </p:spPr>
        <p:txBody>
          <a:bodyPr wrap="none" rtlCol="0">
            <a:spAutoFit/>
          </a:bodyPr>
          <a:lstStyle/>
          <a:p>
            <a:r>
              <a:rPr lang="tr-TR" dirty="0"/>
              <a:t>Daha önce kayıtlı olan kullanıcı Şekil 2’de bilgilerini girerek kendi sayfasına ulaşabilmektedir. </a:t>
            </a:r>
          </a:p>
        </p:txBody>
      </p:sp>
      <p:sp>
        <p:nvSpPr>
          <p:cNvPr id="9" name="Metin kutusu 8">
            <a:extLst>
              <a:ext uri="{FF2B5EF4-FFF2-40B4-BE49-F238E27FC236}">
                <a16:creationId xmlns:a16="http://schemas.microsoft.com/office/drawing/2014/main" id="{ACE5EA34-2BAD-49CE-AC84-9DF1ED82F3AA}"/>
              </a:ext>
            </a:extLst>
          </p:cNvPr>
          <p:cNvSpPr txBox="1"/>
          <p:nvPr/>
        </p:nvSpPr>
        <p:spPr>
          <a:xfrm>
            <a:off x="201210" y="5315974"/>
            <a:ext cx="9479646" cy="646331"/>
          </a:xfrm>
          <a:prstGeom prst="rect">
            <a:avLst/>
          </a:prstGeom>
          <a:noFill/>
        </p:spPr>
        <p:txBody>
          <a:bodyPr wrap="none" rtlCol="0">
            <a:spAutoFit/>
          </a:bodyPr>
          <a:lstStyle/>
          <a:p>
            <a:r>
              <a:rPr lang="tr-TR" dirty="0"/>
              <a:t>Kullanıcı bilgilerinden (kullanıcı adı veya parola)herhangi birini hatalı yazarsa Şekil.3 deki</a:t>
            </a:r>
          </a:p>
          <a:p>
            <a:r>
              <a:rPr lang="tr-TR" dirty="0"/>
              <a:t>hata ekranı ile karşılaşacaktır.</a:t>
            </a:r>
          </a:p>
        </p:txBody>
      </p:sp>
      <p:sp>
        <p:nvSpPr>
          <p:cNvPr id="11" name="Metin kutusu 10">
            <a:extLst>
              <a:ext uri="{FF2B5EF4-FFF2-40B4-BE49-F238E27FC236}">
                <a16:creationId xmlns:a16="http://schemas.microsoft.com/office/drawing/2014/main" id="{4F31AF7E-ED1E-47C6-9B61-A90BF5363D9B}"/>
              </a:ext>
            </a:extLst>
          </p:cNvPr>
          <p:cNvSpPr txBox="1"/>
          <p:nvPr/>
        </p:nvSpPr>
        <p:spPr>
          <a:xfrm>
            <a:off x="2120764" y="6084134"/>
            <a:ext cx="8496371" cy="369332"/>
          </a:xfrm>
          <a:prstGeom prst="rect">
            <a:avLst/>
          </a:prstGeom>
          <a:noFill/>
        </p:spPr>
        <p:txBody>
          <a:bodyPr wrap="square" rtlCol="0">
            <a:spAutoFit/>
          </a:bodyPr>
          <a:lstStyle/>
          <a:p>
            <a:r>
              <a:rPr lang="tr-TR" dirty="0">
                <a:solidFill>
                  <a:srgbClr val="FF0000"/>
                </a:solidFill>
              </a:rPr>
              <a:t>Not: Parola bilgisi şifrelenmiş olarak gösterilecektir.</a:t>
            </a:r>
          </a:p>
        </p:txBody>
      </p:sp>
    </p:spTree>
    <p:extLst>
      <p:ext uri="{BB962C8B-B14F-4D97-AF65-F5344CB8AC3E}">
        <p14:creationId xmlns:p14="http://schemas.microsoft.com/office/powerpoint/2010/main" val="149233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6BBBABD-BB0D-4E50-B34D-1209ABFE5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48" y="815890"/>
            <a:ext cx="4220164" cy="4134427"/>
          </a:xfrm>
          <a:prstGeom prst="rect">
            <a:avLst/>
          </a:prstGeom>
        </p:spPr>
      </p:pic>
      <p:sp>
        <p:nvSpPr>
          <p:cNvPr id="8" name="Metin kutusu 7">
            <a:extLst>
              <a:ext uri="{FF2B5EF4-FFF2-40B4-BE49-F238E27FC236}">
                <a16:creationId xmlns:a16="http://schemas.microsoft.com/office/drawing/2014/main" id="{9FFF57CF-3AA2-47C7-A15A-780F9C25E6D9}"/>
              </a:ext>
            </a:extLst>
          </p:cNvPr>
          <p:cNvSpPr txBox="1"/>
          <p:nvPr/>
        </p:nvSpPr>
        <p:spPr>
          <a:xfrm>
            <a:off x="4623336" y="1001025"/>
            <a:ext cx="5197642" cy="1754326"/>
          </a:xfrm>
          <a:prstGeom prst="rect">
            <a:avLst/>
          </a:prstGeom>
          <a:noFill/>
        </p:spPr>
        <p:txBody>
          <a:bodyPr wrap="square" rtlCol="0">
            <a:spAutoFit/>
          </a:bodyPr>
          <a:lstStyle/>
          <a:p>
            <a:r>
              <a:rPr lang="tr-TR" dirty="0"/>
              <a:t>Kullanıcı Ekranında giriş yapan kullanıcının «kullanıcı adı» görünmektedir.</a:t>
            </a:r>
          </a:p>
          <a:p>
            <a:endParaRPr lang="tr-TR" dirty="0"/>
          </a:p>
          <a:p>
            <a:r>
              <a:rPr lang="tr-TR" dirty="0"/>
              <a:t>Çıkış butonu ile kullanıcı bu ekrandan «Ana Ekrana» geçiş yapabilmektedir.</a:t>
            </a:r>
          </a:p>
          <a:p>
            <a:endParaRPr lang="tr-TR" dirty="0"/>
          </a:p>
        </p:txBody>
      </p:sp>
      <p:sp>
        <p:nvSpPr>
          <p:cNvPr id="9" name="Metin kutusu 8">
            <a:extLst>
              <a:ext uri="{FF2B5EF4-FFF2-40B4-BE49-F238E27FC236}">
                <a16:creationId xmlns:a16="http://schemas.microsoft.com/office/drawing/2014/main" id="{A909AD32-81D5-42B6-9241-F294681D1F3F}"/>
              </a:ext>
            </a:extLst>
          </p:cNvPr>
          <p:cNvSpPr txBox="1"/>
          <p:nvPr/>
        </p:nvSpPr>
        <p:spPr>
          <a:xfrm>
            <a:off x="4623336" y="3472989"/>
            <a:ext cx="5566396" cy="1477328"/>
          </a:xfrm>
          <a:prstGeom prst="rect">
            <a:avLst/>
          </a:prstGeom>
          <a:noFill/>
        </p:spPr>
        <p:txBody>
          <a:bodyPr wrap="none" rtlCol="0">
            <a:spAutoFit/>
          </a:bodyPr>
          <a:lstStyle/>
          <a:p>
            <a:r>
              <a:rPr lang="tr-TR" dirty="0"/>
              <a:t>Kullanıcı bu ekranda iki adet işlem yapabilmektedir.</a:t>
            </a:r>
          </a:p>
          <a:p>
            <a:endParaRPr lang="tr-TR" dirty="0"/>
          </a:p>
          <a:p>
            <a:r>
              <a:rPr lang="tr-TR" dirty="0"/>
              <a:t>1</a:t>
            </a:r>
            <a:r>
              <a:rPr lang="tr-TR" dirty="0">
                <a:sym typeface="Wingdings" panose="05000000000000000000" pitchFamily="2" charset="2"/>
              </a:rPr>
              <a:t>Kullanıcı yeni bir üyelik için şifre kaydedebilir.</a:t>
            </a:r>
          </a:p>
          <a:p>
            <a:endParaRPr lang="tr-TR" dirty="0">
              <a:sym typeface="Wingdings" panose="05000000000000000000" pitchFamily="2" charset="2"/>
            </a:endParaRPr>
          </a:p>
          <a:p>
            <a:r>
              <a:rPr lang="tr-TR" dirty="0">
                <a:sym typeface="Wingdings" panose="05000000000000000000" pitchFamily="2" charset="2"/>
              </a:rPr>
              <a:t>2Kayıtlı şifrelerini görüntüleyebilir.</a:t>
            </a:r>
            <a:endParaRPr lang="tr-TR" dirty="0"/>
          </a:p>
        </p:txBody>
      </p:sp>
      <p:sp>
        <p:nvSpPr>
          <p:cNvPr id="10" name="Metin kutusu 9">
            <a:extLst>
              <a:ext uri="{FF2B5EF4-FFF2-40B4-BE49-F238E27FC236}">
                <a16:creationId xmlns:a16="http://schemas.microsoft.com/office/drawing/2014/main" id="{DB4DDDB3-E36A-4296-8C27-324A47841EC2}"/>
              </a:ext>
            </a:extLst>
          </p:cNvPr>
          <p:cNvSpPr txBox="1"/>
          <p:nvPr/>
        </p:nvSpPr>
        <p:spPr>
          <a:xfrm>
            <a:off x="635267" y="5303520"/>
            <a:ext cx="2610779" cy="369332"/>
          </a:xfrm>
          <a:prstGeom prst="rect">
            <a:avLst/>
          </a:prstGeom>
          <a:noFill/>
        </p:spPr>
        <p:txBody>
          <a:bodyPr wrap="none" rtlCol="0">
            <a:spAutoFit/>
          </a:bodyPr>
          <a:lstStyle/>
          <a:p>
            <a:r>
              <a:rPr lang="tr-TR" dirty="0"/>
              <a:t>Şekil 9. Kullanıcı Ekranı</a:t>
            </a:r>
          </a:p>
        </p:txBody>
      </p:sp>
    </p:spTree>
    <p:extLst>
      <p:ext uri="{BB962C8B-B14F-4D97-AF65-F5344CB8AC3E}">
        <p14:creationId xmlns:p14="http://schemas.microsoft.com/office/powerpoint/2010/main" val="399977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754F6C0-9353-474C-837B-FEEC30749AF4}"/>
              </a:ext>
            </a:extLst>
          </p:cNvPr>
          <p:cNvSpPr txBox="1"/>
          <p:nvPr/>
        </p:nvSpPr>
        <p:spPr>
          <a:xfrm>
            <a:off x="4225491" y="634963"/>
            <a:ext cx="5512728" cy="646331"/>
          </a:xfrm>
          <a:prstGeom prst="rect">
            <a:avLst/>
          </a:prstGeom>
          <a:noFill/>
        </p:spPr>
        <p:txBody>
          <a:bodyPr wrap="none" rtlCol="0">
            <a:spAutoFit/>
          </a:bodyPr>
          <a:lstStyle/>
          <a:p>
            <a:r>
              <a:rPr lang="tr-TR" dirty="0">
                <a:solidFill>
                  <a:srgbClr val="FF0000"/>
                </a:solidFill>
              </a:rPr>
              <a:t>«Şifrelerimi Göster» </a:t>
            </a:r>
            <a:r>
              <a:rPr lang="tr-TR" dirty="0"/>
              <a:t>butonu kullanıcıyı </a:t>
            </a:r>
          </a:p>
          <a:p>
            <a:r>
              <a:rPr lang="tr-TR" dirty="0"/>
              <a:t>şifrelerinin kayıtlı olduğu sayfaya yönlendirecektir. </a:t>
            </a:r>
          </a:p>
        </p:txBody>
      </p:sp>
      <p:sp>
        <p:nvSpPr>
          <p:cNvPr id="5" name="Metin kutusu 4">
            <a:extLst>
              <a:ext uri="{FF2B5EF4-FFF2-40B4-BE49-F238E27FC236}">
                <a16:creationId xmlns:a16="http://schemas.microsoft.com/office/drawing/2014/main" id="{2212FD51-B11B-4AF5-95B4-4783AF72E971}"/>
              </a:ext>
            </a:extLst>
          </p:cNvPr>
          <p:cNvSpPr txBox="1"/>
          <p:nvPr/>
        </p:nvSpPr>
        <p:spPr>
          <a:xfrm>
            <a:off x="4129239" y="2277348"/>
            <a:ext cx="5178021" cy="646331"/>
          </a:xfrm>
          <a:prstGeom prst="rect">
            <a:avLst/>
          </a:prstGeom>
          <a:noFill/>
        </p:spPr>
        <p:txBody>
          <a:bodyPr wrap="none" rtlCol="0">
            <a:spAutoFit/>
          </a:bodyPr>
          <a:lstStyle/>
          <a:p>
            <a:r>
              <a:rPr lang="tr-TR" dirty="0"/>
              <a:t>Bu sayfada kullanıcı </a:t>
            </a:r>
            <a:r>
              <a:rPr lang="tr-TR" dirty="0">
                <a:solidFill>
                  <a:srgbClr val="FF0000"/>
                </a:solidFill>
              </a:rPr>
              <a:t>«Geri» </a:t>
            </a:r>
            <a:r>
              <a:rPr lang="tr-TR" dirty="0"/>
              <a:t>butonunu kullanarak</a:t>
            </a:r>
          </a:p>
          <a:p>
            <a:r>
              <a:rPr lang="tr-TR" dirty="0"/>
              <a:t>kendi sayfasına (Şekil 9) yönlendirilecektir.</a:t>
            </a:r>
          </a:p>
        </p:txBody>
      </p:sp>
      <p:sp>
        <p:nvSpPr>
          <p:cNvPr id="6" name="Metin kutusu 5">
            <a:extLst>
              <a:ext uri="{FF2B5EF4-FFF2-40B4-BE49-F238E27FC236}">
                <a16:creationId xmlns:a16="http://schemas.microsoft.com/office/drawing/2014/main" id="{82DD297D-AF6D-480D-9815-00B602648D22}"/>
              </a:ext>
            </a:extLst>
          </p:cNvPr>
          <p:cNvSpPr txBox="1"/>
          <p:nvPr/>
        </p:nvSpPr>
        <p:spPr>
          <a:xfrm>
            <a:off x="4225491" y="3919733"/>
            <a:ext cx="5720605" cy="646331"/>
          </a:xfrm>
          <a:prstGeom prst="rect">
            <a:avLst/>
          </a:prstGeom>
          <a:noFill/>
        </p:spPr>
        <p:txBody>
          <a:bodyPr wrap="none" rtlCol="0">
            <a:spAutoFit/>
          </a:bodyPr>
          <a:lstStyle/>
          <a:p>
            <a:r>
              <a:rPr lang="tr-TR" dirty="0"/>
              <a:t>Kullanıcı istediği uygulama ve şifreye uygulama adını </a:t>
            </a:r>
          </a:p>
          <a:p>
            <a:r>
              <a:rPr lang="tr-TR" dirty="0"/>
              <a:t>yazdıktan sonra </a:t>
            </a:r>
            <a:r>
              <a:rPr lang="tr-TR" dirty="0">
                <a:solidFill>
                  <a:srgbClr val="FF0000"/>
                </a:solidFill>
              </a:rPr>
              <a:t>«Ara» </a:t>
            </a:r>
            <a:r>
              <a:rPr lang="tr-TR" dirty="0"/>
              <a:t>butonu ile ulaşabilmektedir.</a:t>
            </a:r>
          </a:p>
        </p:txBody>
      </p:sp>
      <p:sp>
        <p:nvSpPr>
          <p:cNvPr id="7" name="Metin kutusu 6">
            <a:extLst>
              <a:ext uri="{FF2B5EF4-FFF2-40B4-BE49-F238E27FC236}">
                <a16:creationId xmlns:a16="http://schemas.microsoft.com/office/drawing/2014/main" id="{C0BCE27B-AEB7-4F9D-A38D-08168FACD67D}"/>
              </a:ext>
            </a:extLst>
          </p:cNvPr>
          <p:cNvSpPr txBox="1"/>
          <p:nvPr/>
        </p:nvSpPr>
        <p:spPr>
          <a:xfrm>
            <a:off x="452387" y="4697128"/>
            <a:ext cx="2802370" cy="369332"/>
          </a:xfrm>
          <a:prstGeom prst="rect">
            <a:avLst/>
          </a:prstGeom>
          <a:noFill/>
        </p:spPr>
        <p:txBody>
          <a:bodyPr wrap="none" rtlCol="0">
            <a:spAutoFit/>
          </a:bodyPr>
          <a:lstStyle/>
          <a:p>
            <a:r>
              <a:rPr lang="tr-TR" dirty="0"/>
              <a:t>Şekil 10.Şifrelerim Ekranı</a:t>
            </a:r>
          </a:p>
        </p:txBody>
      </p:sp>
      <p:pic>
        <p:nvPicPr>
          <p:cNvPr id="2" name="Resim 1">
            <a:extLst>
              <a:ext uri="{FF2B5EF4-FFF2-40B4-BE49-F238E27FC236}">
                <a16:creationId xmlns:a16="http://schemas.microsoft.com/office/drawing/2014/main" id="{52BE91A8-6364-4C01-91BD-780BC98A5512}"/>
              </a:ext>
            </a:extLst>
          </p:cNvPr>
          <p:cNvPicPr>
            <a:picLocks noChangeAspect="1"/>
          </p:cNvPicPr>
          <p:nvPr/>
        </p:nvPicPr>
        <p:blipFill>
          <a:blip r:embed="rId2"/>
          <a:stretch>
            <a:fillRect/>
          </a:stretch>
        </p:blipFill>
        <p:spPr>
          <a:xfrm>
            <a:off x="148177" y="294011"/>
            <a:ext cx="3981061" cy="4403117"/>
          </a:xfrm>
          <a:prstGeom prst="rect">
            <a:avLst/>
          </a:prstGeom>
        </p:spPr>
      </p:pic>
    </p:spTree>
    <p:extLst>
      <p:ext uri="{BB962C8B-B14F-4D97-AF65-F5344CB8AC3E}">
        <p14:creationId xmlns:p14="http://schemas.microsoft.com/office/powerpoint/2010/main" val="3828814728"/>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391</Words>
  <Application>Microsoft Office PowerPoint</Application>
  <PresentationFormat>Geniş ekran</PresentationFormat>
  <Paragraphs>70</Paragraphs>
  <Slides>10</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Arial</vt:lpstr>
      <vt:lpstr>Calibri</vt:lpstr>
      <vt:lpstr>Calibri Light</vt:lpstr>
      <vt:lpstr>Times New Roman</vt:lpstr>
      <vt:lpstr>Trebuchet MS</vt:lpstr>
      <vt:lpstr>Wingdings</vt:lpstr>
      <vt:lpstr>Wingdings 3</vt:lpstr>
      <vt:lpstr>Yüzeyler</vt:lpstr>
      <vt:lpstr>ŞİFRE REHBERİM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ŞİFRE REHBERİM </dc:title>
  <dc:creator>Okul</dc:creator>
  <cp:lastModifiedBy>Kadir</cp:lastModifiedBy>
  <cp:revision>12</cp:revision>
  <dcterms:created xsi:type="dcterms:W3CDTF">2020-12-20T10:34:40Z</dcterms:created>
  <dcterms:modified xsi:type="dcterms:W3CDTF">2020-12-20T16:10:21Z</dcterms:modified>
</cp:coreProperties>
</file>