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0">
  <p:sldMasterIdLst>
    <p:sldMasterId id="2147483648" r:id="rId1"/>
  </p:sldMasterIdLst>
  <p:notesMasterIdLst>
    <p:notesMasterId r:id="rId16"/>
  </p:notesMasterIdLst>
  <p:handoutMasterIdLst>
    <p:handoutMasterId r:id="rId17"/>
  </p:handoutMasterIdLst>
  <p:sldIdLst>
    <p:sldId id="276" r:id="rId2"/>
    <p:sldId id="442" r:id="rId3"/>
    <p:sldId id="436" r:id="rId4"/>
    <p:sldId id="444" r:id="rId5"/>
    <p:sldId id="446" r:id="rId6"/>
    <p:sldId id="441" r:id="rId7"/>
    <p:sldId id="447" r:id="rId8"/>
    <p:sldId id="448" r:id="rId9"/>
    <p:sldId id="445" r:id="rId10"/>
    <p:sldId id="451" r:id="rId11"/>
    <p:sldId id="450" r:id="rId12"/>
    <p:sldId id="449" r:id="rId13"/>
    <p:sldId id="452" r:id="rId14"/>
    <p:sldId id="443" r:id="rId15"/>
  </p:sldIdLst>
  <p:sldSz cx="9144000" cy="6858000" type="screen4x3"/>
  <p:notesSz cx="6805613" cy="9944100"/>
  <p:defaultTextStyle>
    <a:defPPr>
      <a:defRPr lang="en-GB"/>
    </a:defPPr>
    <a:lvl1pPr algn="l" rtl="0" fontAlgn="base">
      <a:spcBef>
        <a:spcPct val="0"/>
      </a:spcBef>
      <a:spcAft>
        <a:spcPct val="0"/>
      </a:spcAft>
      <a:defRPr sz="1200" kern="1200">
        <a:solidFill>
          <a:srgbClr val="0F5494"/>
        </a:solidFill>
        <a:latin typeface="Verdana" pitchFamily="34" charset="0"/>
        <a:ea typeface="+mn-ea"/>
        <a:cs typeface="+mn-cs"/>
      </a:defRPr>
    </a:lvl1pPr>
    <a:lvl2pPr marL="457200" algn="l" rtl="0" fontAlgn="base">
      <a:spcBef>
        <a:spcPct val="0"/>
      </a:spcBef>
      <a:spcAft>
        <a:spcPct val="0"/>
      </a:spcAft>
      <a:defRPr sz="1200" kern="1200">
        <a:solidFill>
          <a:srgbClr val="0F5494"/>
        </a:solidFill>
        <a:latin typeface="Verdana" pitchFamily="34" charset="0"/>
        <a:ea typeface="+mn-ea"/>
        <a:cs typeface="+mn-cs"/>
      </a:defRPr>
    </a:lvl2pPr>
    <a:lvl3pPr marL="914400" algn="l" rtl="0" fontAlgn="base">
      <a:spcBef>
        <a:spcPct val="0"/>
      </a:spcBef>
      <a:spcAft>
        <a:spcPct val="0"/>
      </a:spcAft>
      <a:defRPr sz="1200" kern="1200">
        <a:solidFill>
          <a:srgbClr val="0F5494"/>
        </a:solidFill>
        <a:latin typeface="Verdana" pitchFamily="34" charset="0"/>
        <a:ea typeface="+mn-ea"/>
        <a:cs typeface="+mn-cs"/>
      </a:defRPr>
    </a:lvl3pPr>
    <a:lvl4pPr marL="1371600" algn="l" rtl="0" fontAlgn="base">
      <a:spcBef>
        <a:spcPct val="0"/>
      </a:spcBef>
      <a:spcAft>
        <a:spcPct val="0"/>
      </a:spcAft>
      <a:defRPr sz="1200" kern="1200">
        <a:solidFill>
          <a:srgbClr val="0F5494"/>
        </a:solidFill>
        <a:latin typeface="Verdana" pitchFamily="34" charset="0"/>
        <a:ea typeface="+mn-ea"/>
        <a:cs typeface="+mn-cs"/>
      </a:defRPr>
    </a:lvl4pPr>
    <a:lvl5pPr marL="1828800" algn="l" rtl="0" fontAlgn="base">
      <a:spcBef>
        <a:spcPct val="0"/>
      </a:spcBef>
      <a:spcAft>
        <a:spcPct val="0"/>
      </a:spcAft>
      <a:defRPr sz="1200" kern="1200">
        <a:solidFill>
          <a:srgbClr val="0F5494"/>
        </a:solidFill>
        <a:latin typeface="Verdana" pitchFamily="34" charset="0"/>
        <a:ea typeface="+mn-ea"/>
        <a:cs typeface="+mn-cs"/>
      </a:defRPr>
    </a:lvl5pPr>
    <a:lvl6pPr marL="2286000" algn="l" defTabSz="914400" rtl="0" eaLnBrk="1" latinLnBrk="0" hangingPunct="1">
      <a:defRPr sz="1200" kern="1200">
        <a:solidFill>
          <a:srgbClr val="0F5494"/>
        </a:solidFill>
        <a:latin typeface="Verdana" pitchFamily="34" charset="0"/>
        <a:ea typeface="+mn-ea"/>
        <a:cs typeface="+mn-cs"/>
      </a:defRPr>
    </a:lvl6pPr>
    <a:lvl7pPr marL="2743200" algn="l" defTabSz="914400" rtl="0" eaLnBrk="1" latinLnBrk="0" hangingPunct="1">
      <a:defRPr sz="1200" kern="1200">
        <a:solidFill>
          <a:srgbClr val="0F5494"/>
        </a:solidFill>
        <a:latin typeface="Verdana" pitchFamily="34" charset="0"/>
        <a:ea typeface="+mn-ea"/>
        <a:cs typeface="+mn-cs"/>
      </a:defRPr>
    </a:lvl7pPr>
    <a:lvl8pPr marL="3200400" algn="l" defTabSz="914400" rtl="0" eaLnBrk="1" latinLnBrk="0" hangingPunct="1">
      <a:defRPr sz="1200" kern="1200">
        <a:solidFill>
          <a:srgbClr val="0F5494"/>
        </a:solidFill>
        <a:latin typeface="Verdana" pitchFamily="34" charset="0"/>
        <a:ea typeface="+mn-ea"/>
        <a:cs typeface="+mn-cs"/>
      </a:defRPr>
    </a:lvl8pPr>
    <a:lvl9pPr marL="3657600" algn="l" defTabSz="914400" rtl="0" eaLnBrk="1" latinLnBrk="0" hangingPunct="1">
      <a:defRPr sz="1200" kern="1200">
        <a:solidFill>
          <a:srgbClr val="0F5494"/>
        </a:solidFill>
        <a:latin typeface="Verdana" pitchFamily="34" charset="0"/>
        <a:ea typeface="+mn-ea"/>
        <a:cs typeface="+mn-cs"/>
      </a:defRPr>
    </a:lvl9pPr>
  </p:defaultTextStyle>
  <p:extLst>
    <p:ext uri="{EFAFB233-063F-42B5-8137-9DF3F51BA10A}">
      <p15:sldGuideLst xmlns:p15="http://schemas.microsoft.com/office/powerpoint/2012/main">
        <p15:guide id="1" orient="horz" pos="484">
          <p15:clr>
            <a:srgbClr val="A4A3A4"/>
          </p15:clr>
        </p15:guide>
        <p15:guide id="2" pos="2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ACE3"/>
    <a:srgbClr val="000000"/>
    <a:srgbClr val="009A46"/>
    <a:srgbClr val="164194"/>
    <a:srgbClr val="FFE471"/>
    <a:srgbClr val="FFD624"/>
    <a:srgbClr val="3366FF"/>
    <a:srgbClr val="3166CF"/>
    <a:srgbClr val="3E6F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æµè²æ ·å¼ 1 - å¼ºè°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6349" autoAdjust="0"/>
  </p:normalViewPr>
  <p:slideViewPr>
    <p:cSldViewPr showGuides="1">
      <p:cViewPr varScale="1">
        <p:scale>
          <a:sx n="63" d="100"/>
          <a:sy n="63" d="100"/>
        </p:scale>
        <p:origin x="1396" y="60"/>
      </p:cViewPr>
      <p:guideLst>
        <p:guide orient="horz" pos="484"/>
        <p:guide pos="29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49841" cy="49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t" anchorCtr="0" compatLnSpc="1"/>
          <a:lstStyle>
            <a:lvl1pPr>
              <a:defRPr>
                <a:solidFill>
                  <a:schemeClr val="tx1"/>
                </a:solidFill>
                <a:latin typeface="Arial" charset="0"/>
              </a:defRPr>
            </a:lvl1pPr>
          </a:lstStyle>
          <a:p>
            <a:endParaRPr lang="en-GB" altLang="en-US"/>
          </a:p>
        </p:txBody>
      </p:sp>
      <p:sp>
        <p:nvSpPr>
          <p:cNvPr id="37891" name="Rectangle 3"/>
          <p:cNvSpPr>
            <a:spLocks noGrp="1" noChangeArrowheads="1"/>
          </p:cNvSpPr>
          <p:nvPr>
            <p:ph type="dt" sz="quarter" idx="1"/>
          </p:nvPr>
        </p:nvSpPr>
        <p:spPr bwMode="auto">
          <a:xfrm>
            <a:off x="3854183" y="0"/>
            <a:ext cx="2949841" cy="49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t" anchorCtr="0" compatLnSpc="1"/>
          <a:lstStyle>
            <a:lvl1pPr algn="r">
              <a:defRPr>
                <a:solidFill>
                  <a:schemeClr val="tx1"/>
                </a:solidFill>
                <a:latin typeface="Arial" charset="0"/>
              </a:defRPr>
            </a:lvl1pPr>
          </a:lstStyle>
          <a:p>
            <a:endParaRPr lang="en-GB" altLang="en-US"/>
          </a:p>
        </p:txBody>
      </p:sp>
      <p:sp>
        <p:nvSpPr>
          <p:cNvPr id="37892" name="Rectangle 4"/>
          <p:cNvSpPr>
            <a:spLocks noGrp="1" noChangeArrowheads="1"/>
          </p:cNvSpPr>
          <p:nvPr>
            <p:ph type="ftr" sz="quarter" idx="2"/>
          </p:nvPr>
        </p:nvSpPr>
        <p:spPr bwMode="auto">
          <a:xfrm>
            <a:off x="0" y="9444749"/>
            <a:ext cx="2949841" cy="49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b" anchorCtr="0" compatLnSpc="1"/>
          <a:lstStyle>
            <a:lvl1pPr>
              <a:defRPr>
                <a:solidFill>
                  <a:schemeClr val="tx1"/>
                </a:solidFill>
                <a:latin typeface="Arial" charset="0"/>
              </a:defRPr>
            </a:lvl1pPr>
          </a:lstStyle>
          <a:p>
            <a:endParaRPr lang="en-GB" altLang="en-US"/>
          </a:p>
        </p:txBody>
      </p:sp>
      <p:sp>
        <p:nvSpPr>
          <p:cNvPr id="37893" name="Rectangle 5"/>
          <p:cNvSpPr>
            <a:spLocks noGrp="1" noChangeArrowheads="1"/>
          </p:cNvSpPr>
          <p:nvPr>
            <p:ph type="sldNum" sz="quarter" idx="3"/>
          </p:nvPr>
        </p:nvSpPr>
        <p:spPr bwMode="auto">
          <a:xfrm>
            <a:off x="3854183" y="9444749"/>
            <a:ext cx="2949841" cy="49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b" anchorCtr="0" compatLnSpc="1"/>
          <a:lstStyle>
            <a:lvl1pPr algn="r">
              <a:defRPr>
                <a:solidFill>
                  <a:schemeClr val="tx1"/>
                </a:solidFill>
                <a:latin typeface="Arial" charset="0"/>
              </a:defRPr>
            </a:lvl1pPr>
          </a:lstStyle>
          <a:p>
            <a:fld id="{FED45814-836F-4D02-9B3F-C8895E045233}" type="slidenum">
              <a:rPr lang="en-GB" altLang="en-US"/>
              <a:t>‹#›</a:t>
            </a:fld>
            <a:endParaRPr lang="en-GB" altLang="en-US"/>
          </a:p>
        </p:txBody>
      </p:sp>
    </p:spTree>
    <p:extLst>
      <p:ext uri="{BB962C8B-B14F-4D97-AF65-F5344CB8AC3E}">
        <p14:creationId xmlns:p14="http://schemas.microsoft.com/office/powerpoint/2010/main" val="2278795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49841" cy="49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t" anchorCtr="0" compatLnSpc="1"/>
          <a:lstStyle>
            <a:lvl1pPr>
              <a:defRPr>
                <a:solidFill>
                  <a:schemeClr val="tx1"/>
                </a:solidFill>
                <a:latin typeface="Arial" charset="0"/>
              </a:defRPr>
            </a:lvl1pPr>
          </a:lstStyle>
          <a:p>
            <a:endParaRPr lang="en-GB" altLang="en-US"/>
          </a:p>
        </p:txBody>
      </p:sp>
      <p:sp>
        <p:nvSpPr>
          <p:cNvPr id="36867" name="Rectangle 3"/>
          <p:cNvSpPr>
            <a:spLocks noGrp="1" noChangeArrowheads="1"/>
          </p:cNvSpPr>
          <p:nvPr>
            <p:ph type="dt" idx="1"/>
          </p:nvPr>
        </p:nvSpPr>
        <p:spPr bwMode="auto">
          <a:xfrm>
            <a:off x="3854183" y="0"/>
            <a:ext cx="2949841" cy="49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t" anchorCtr="0" compatLnSpc="1"/>
          <a:lstStyle>
            <a:lvl1pPr algn="r">
              <a:defRPr>
                <a:solidFill>
                  <a:schemeClr val="tx1"/>
                </a:solidFill>
                <a:latin typeface="Arial" charset="0"/>
              </a:defRPr>
            </a:lvl1pPr>
          </a:lstStyle>
          <a:p>
            <a:endParaRPr lang="en-GB" altLang="en-US"/>
          </a:p>
        </p:txBody>
      </p:sp>
      <p:sp>
        <p:nvSpPr>
          <p:cNvPr id="36868" name="Rectangle 4"/>
          <p:cNvSpPr>
            <a:spLocks noGrp="1" noRot="1" noChangeAspect="1" noChangeArrowheads="1" noTextEdit="1"/>
          </p:cNvSpPr>
          <p:nvPr>
            <p:ph type="sldImg" idx="2"/>
          </p:nvPr>
        </p:nvSpPr>
        <p:spPr bwMode="auto">
          <a:xfrm>
            <a:off x="917575" y="746125"/>
            <a:ext cx="4972050" cy="3729038"/>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9" name="Rectangle 5"/>
          <p:cNvSpPr>
            <a:spLocks noGrp="1" noChangeArrowheads="1"/>
          </p:cNvSpPr>
          <p:nvPr>
            <p:ph type="body" sz="quarter" idx="3"/>
          </p:nvPr>
        </p:nvSpPr>
        <p:spPr bwMode="auto">
          <a:xfrm>
            <a:off x="680244" y="4723170"/>
            <a:ext cx="5445126" cy="4475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t" anchorCtr="0" compatLnSpc="1"/>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6870" name="Rectangle 6"/>
          <p:cNvSpPr>
            <a:spLocks noGrp="1" noChangeArrowheads="1"/>
          </p:cNvSpPr>
          <p:nvPr>
            <p:ph type="ftr" sz="quarter" idx="4"/>
          </p:nvPr>
        </p:nvSpPr>
        <p:spPr bwMode="auto">
          <a:xfrm>
            <a:off x="0" y="9444749"/>
            <a:ext cx="2949841" cy="49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b" anchorCtr="0" compatLnSpc="1"/>
          <a:lstStyle>
            <a:lvl1pPr>
              <a:defRPr>
                <a:solidFill>
                  <a:schemeClr val="tx1"/>
                </a:solidFill>
                <a:latin typeface="Arial" charset="0"/>
              </a:defRPr>
            </a:lvl1pPr>
          </a:lstStyle>
          <a:p>
            <a:endParaRPr lang="en-GB" altLang="en-US"/>
          </a:p>
        </p:txBody>
      </p:sp>
      <p:sp>
        <p:nvSpPr>
          <p:cNvPr id="36871" name="Rectangle 7"/>
          <p:cNvSpPr>
            <a:spLocks noGrp="1" noChangeArrowheads="1"/>
          </p:cNvSpPr>
          <p:nvPr>
            <p:ph type="sldNum" sz="quarter" idx="5"/>
          </p:nvPr>
        </p:nvSpPr>
        <p:spPr bwMode="auto">
          <a:xfrm>
            <a:off x="3854183" y="9444749"/>
            <a:ext cx="2949841" cy="49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b" anchorCtr="0" compatLnSpc="1"/>
          <a:lstStyle>
            <a:lvl1pPr algn="r">
              <a:defRPr>
                <a:solidFill>
                  <a:schemeClr val="tx1"/>
                </a:solidFill>
                <a:latin typeface="Arial" charset="0"/>
              </a:defRPr>
            </a:lvl1pPr>
          </a:lstStyle>
          <a:p>
            <a:fld id="{220961ED-B8B5-4C64-9727-6F12A830C91B}" type="slidenum">
              <a:rPr lang="en-GB" altLang="en-US"/>
              <a:t>‹#›</a:t>
            </a:fld>
            <a:endParaRPr lang="en-GB" altLang="en-US"/>
          </a:p>
        </p:txBody>
      </p:sp>
    </p:spTree>
    <p:extLst>
      <p:ext uri="{BB962C8B-B14F-4D97-AF65-F5344CB8AC3E}">
        <p14:creationId xmlns:p14="http://schemas.microsoft.com/office/powerpoint/2010/main" val="347392759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0961ED-B8B5-4C64-9727-6F12A830C91B}" type="slidenum">
              <a:rPr lang="en-GB" altLang="en-US" smtClean="0"/>
              <a:t>1</a:t>
            </a:fld>
            <a:endParaRPr lang="en-GB" altLang="en-US"/>
          </a:p>
        </p:txBody>
      </p:sp>
    </p:spTree>
    <p:extLst>
      <p:ext uri="{BB962C8B-B14F-4D97-AF65-F5344CB8AC3E}">
        <p14:creationId xmlns:p14="http://schemas.microsoft.com/office/powerpoint/2010/main" val="34255048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JRC tree">
    <p:spTree>
      <p:nvGrpSpPr>
        <p:cNvPr id="1" name=""/>
        <p:cNvGrpSpPr/>
        <p:nvPr/>
      </p:nvGrpSpPr>
      <p:grpSpPr>
        <a:xfrm>
          <a:off x="0" y="0"/>
          <a:ext cx="0" cy="0"/>
          <a:chOff x="0" y="0"/>
          <a:chExt cx="0" cy="0"/>
        </a:xfrm>
      </p:grpSpPr>
      <p:pic>
        <p:nvPicPr>
          <p:cNvPr id="10" name="Picture 9"/>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4064" y="8140"/>
            <a:ext cx="9135870" cy="6851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userDrawn="1"/>
        </p:nvSpPr>
        <p:spPr bwMode="auto">
          <a:xfrm>
            <a:off x="8172400" y="2132856"/>
            <a:ext cx="864096" cy="720080"/>
          </a:xfrm>
          <a:prstGeom prst="rect">
            <a:avLst/>
          </a:prstGeom>
          <a:solidFill>
            <a:schemeClr val="bg1"/>
          </a:solidFill>
          <a:ln>
            <a:noFill/>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3175" marR="0" indent="0" algn="l" defTabSz="914400" rtl="0" eaLnBrk="1" fontAlgn="base" latinLnBrk="0" hangingPunct="1">
              <a:lnSpc>
                <a:spcPct val="100000"/>
              </a:lnSpc>
              <a:spcBef>
                <a:spcPct val="0"/>
              </a:spcBef>
              <a:spcAft>
                <a:spcPct val="0"/>
              </a:spcAft>
              <a:buClrTx/>
              <a:buSzTx/>
              <a:buFontTx/>
              <a:buNone/>
            </a:pPr>
            <a:endParaRPr kumimoji="0" lang="en-US" sz="1200" b="0" i="0" u="none" strike="noStrike" cap="none" normalizeH="0" baseline="0">
              <a:ln>
                <a:noFill/>
              </a:ln>
              <a:solidFill>
                <a:srgbClr val="0F5494"/>
              </a:solidFill>
              <a:effectLst/>
              <a:latin typeface="Verdana" pitchFamily="34" charset="0"/>
            </a:endParaRPr>
          </a:p>
        </p:txBody>
      </p:sp>
      <p:sp>
        <p:nvSpPr>
          <p:cNvPr id="3076" name="Rectangle 4"/>
          <p:cNvSpPr>
            <a:spLocks noGrp="1" noChangeArrowheads="1"/>
          </p:cNvSpPr>
          <p:nvPr>
            <p:ph type="ctrTitle"/>
          </p:nvPr>
        </p:nvSpPr>
        <p:spPr>
          <a:xfrm>
            <a:off x="4068530" y="2204864"/>
            <a:ext cx="4751942" cy="1800200"/>
          </a:xfrm>
          <a:prstGeom prst="rect">
            <a:avLst/>
          </a:prstGeom>
        </p:spPr>
        <p:txBody>
          <a:bodyPr lIns="0" tIns="0" rIns="0" bIns="0"/>
          <a:lstStyle>
            <a:lvl1pPr marL="0" algn="r">
              <a:lnSpc>
                <a:spcPct val="110000"/>
              </a:lnSpc>
              <a:defRPr sz="3000">
                <a:solidFill>
                  <a:srgbClr val="164194"/>
                </a:solidFill>
              </a:defRPr>
            </a:lvl1pPr>
          </a:lstStyle>
          <a:p>
            <a:pPr lvl="0"/>
            <a:endParaRPr lang="en-GB" altLang="en-US" noProof="0" dirty="0"/>
          </a:p>
        </p:txBody>
      </p:sp>
      <p:sp>
        <p:nvSpPr>
          <p:cNvPr id="3077" name="Rectangle 5"/>
          <p:cNvSpPr>
            <a:spLocks noGrp="1" noChangeArrowheads="1"/>
          </p:cNvSpPr>
          <p:nvPr>
            <p:ph type="subTitle" idx="1"/>
          </p:nvPr>
        </p:nvSpPr>
        <p:spPr>
          <a:xfrm>
            <a:off x="4067944" y="4149080"/>
            <a:ext cx="4752547" cy="1080120"/>
          </a:xfrm>
          <a:prstGeom prst="rect">
            <a:avLst/>
          </a:prstGeom>
        </p:spPr>
        <p:txBody>
          <a:bodyPr lIns="0" tIns="0" bIns="0"/>
          <a:lstStyle>
            <a:lvl1pPr marL="0" indent="0" algn="r">
              <a:lnSpc>
                <a:spcPct val="110000"/>
              </a:lnSpc>
              <a:spcBef>
                <a:spcPts val="0"/>
              </a:spcBef>
              <a:buFontTx/>
              <a:buNone/>
              <a:defRPr sz="2400" b="1" i="0">
                <a:solidFill>
                  <a:srgbClr val="164194"/>
                </a:solidFill>
              </a:defRPr>
            </a:lvl1pPr>
          </a:lstStyle>
          <a:p>
            <a:pPr lvl="0"/>
            <a:r>
              <a:rPr lang="en-US" altLang="en-US" noProof="0" dirty="0"/>
              <a:t>Click to edit Master subtitle style</a:t>
            </a:r>
            <a:endParaRPr lang="en-GB" altLang="en-US" noProof="0" dirty="0"/>
          </a:p>
        </p:txBody>
      </p:sp>
      <p:sp>
        <p:nvSpPr>
          <p:cNvPr id="14" name="Title 1"/>
          <p:cNvSpPr txBox="1"/>
          <p:nvPr userDrawn="1"/>
        </p:nvSpPr>
        <p:spPr>
          <a:xfrm>
            <a:off x="251521" y="332656"/>
            <a:ext cx="8568630" cy="1800200"/>
          </a:xfrm>
          <a:prstGeom prst="rect">
            <a:avLst/>
          </a:prstGeom>
        </p:spPr>
        <p:txBody>
          <a:bodyPr lIns="0" tIns="46800" rIns="0"/>
          <a:lstStyle>
            <a:lvl1pPr algn="r" rtl="0" eaLnBrk="0" fontAlgn="base" hangingPunct="0">
              <a:spcBef>
                <a:spcPct val="0"/>
              </a:spcBef>
              <a:spcAft>
                <a:spcPct val="0"/>
              </a:spcAft>
              <a:defRPr sz="2800" b="1">
                <a:solidFill>
                  <a:srgbClr val="004494"/>
                </a:solidFill>
                <a:latin typeface="Verdana" pitchFamily="34" charset="0"/>
                <a:ea typeface="MS PGothic" pitchFamily="34" charset="-128"/>
                <a:cs typeface="ＭＳ Ｐゴシック" charset="0"/>
              </a:defRPr>
            </a:lvl1pPr>
            <a:lvl2pPr algn="l" rtl="0" eaLnBrk="0" fontAlgn="base" hangingPunct="0">
              <a:spcBef>
                <a:spcPct val="0"/>
              </a:spcBef>
              <a:spcAft>
                <a:spcPct val="0"/>
              </a:spcAft>
              <a:defRPr sz="2800" b="1">
                <a:solidFill>
                  <a:srgbClr val="004494"/>
                </a:solidFill>
                <a:latin typeface="Verdana" pitchFamily="34" charset="0"/>
                <a:ea typeface="MS PGothic" pitchFamily="34" charset="-128"/>
                <a:cs typeface="ＭＳ Ｐゴシック" charset="0"/>
              </a:defRPr>
            </a:lvl2pPr>
            <a:lvl3pPr algn="l" rtl="0" eaLnBrk="0" fontAlgn="base" hangingPunct="0">
              <a:spcBef>
                <a:spcPct val="0"/>
              </a:spcBef>
              <a:spcAft>
                <a:spcPct val="0"/>
              </a:spcAft>
              <a:defRPr sz="2800" b="1">
                <a:solidFill>
                  <a:srgbClr val="004494"/>
                </a:solidFill>
                <a:latin typeface="Verdana" pitchFamily="34" charset="0"/>
                <a:ea typeface="MS PGothic" pitchFamily="34" charset="-128"/>
                <a:cs typeface="ＭＳ Ｐゴシック" charset="0"/>
              </a:defRPr>
            </a:lvl3pPr>
            <a:lvl4pPr algn="l" rtl="0" eaLnBrk="0" fontAlgn="base" hangingPunct="0">
              <a:spcBef>
                <a:spcPct val="0"/>
              </a:spcBef>
              <a:spcAft>
                <a:spcPct val="0"/>
              </a:spcAft>
              <a:defRPr sz="2800" b="1">
                <a:solidFill>
                  <a:srgbClr val="004494"/>
                </a:solidFill>
                <a:latin typeface="Verdana" pitchFamily="34" charset="0"/>
                <a:ea typeface="MS PGothic" pitchFamily="34" charset="-128"/>
                <a:cs typeface="ＭＳ Ｐゴシック" charset="0"/>
              </a:defRPr>
            </a:lvl4pPr>
            <a:lvl5pPr algn="l" rtl="0" eaLnBrk="0" fontAlgn="base" hangingPunct="0">
              <a:spcBef>
                <a:spcPct val="0"/>
              </a:spcBef>
              <a:spcAft>
                <a:spcPct val="0"/>
              </a:spcAft>
              <a:defRPr sz="2800" b="1">
                <a:solidFill>
                  <a:srgbClr val="004494"/>
                </a:solidFill>
                <a:latin typeface="Verdana" pitchFamily="34" charset="0"/>
                <a:ea typeface="MS PGothic" pitchFamily="34" charset="-128"/>
                <a:cs typeface="ＭＳ Ｐゴシック" charset="0"/>
              </a:defRPr>
            </a:lvl5pPr>
            <a:lvl6pPr marL="815975" algn="l" rtl="0" fontAlgn="base">
              <a:spcBef>
                <a:spcPct val="0"/>
              </a:spcBef>
              <a:spcAft>
                <a:spcPct val="0"/>
              </a:spcAft>
              <a:defRPr sz="3000" b="1">
                <a:solidFill>
                  <a:srgbClr val="0F5494"/>
                </a:solidFill>
                <a:latin typeface="Verdana" pitchFamily="34" charset="0"/>
                <a:ea typeface="ＭＳ Ｐゴシック" charset="0"/>
              </a:defRPr>
            </a:lvl6pPr>
            <a:lvl7pPr marL="1273175" algn="l" rtl="0" fontAlgn="base">
              <a:spcBef>
                <a:spcPct val="0"/>
              </a:spcBef>
              <a:spcAft>
                <a:spcPct val="0"/>
              </a:spcAft>
              <a:defRPr sz="3000" b="1">
                <a:solidFill>
                  <a:srgbClr val="0F5494"/>
                </a:solidFill>
                <a:latin typeface="Verdana" pitchFamily="34" charset="0"/>
                <a:ea typeface="ＭＳ Ｐゴシック" charset="0"/>
              </a:defRPr>
            </a:lvl7pPr>
            <a:lvl8pPr marL="1730375" algn="l" rtl="0" fontAlgn="base">
              <a:spcBef>
                <a:spcPct val="0"/>
              </a:spcBef>
              <a:spcAft>
                <a:spcPct val="0"/>
              </a:spcAft>
              <a:defRPr sz="3000" b="1">
                <a:solidFill>
                  <a:srgbClr val="0F5494"/>
                </a:solidFill>
                <a:latin typeface="Verdana" pitchFamily="34" charset="0"/>
                <a:ea typeface="ＭＳ Ｐゴシック" charset="0"/>
              </a:defRPr>
            </a:lvl8pPr>
            <a:lvl9pPr marL="2187575" algn="l" rtl="0" fontAlgn="base">
              <a:spcBef>
                <a:spcPct val="0"/>
              </a:spcBef>
              <a:spcAft>
                <a:spcPct val="0"/>
              </a:spcAft>
              <a:defRPr sz="3000" b="1">
                <a:solidFill>
                  <a:srgbClr val="0F5494"/>
                </a:solidFill>
                <a:latin typeface="Verdana" pitchFamily="34" charset="0"/>
                <a:ea typeface="ＭＳ Ｐゴシック" charset="0"/>
              </a:defRPr>
            </a:lvl9pPr>
          </a:lstStyle>
          <a:p>
            <a:pPr>
              <a:lnSpc>
                <a:spcPts val="3400"/>
              </a:lnSpc>
            </a:pPr>
            <a:endParaRPr lang="en-US" sz="2000" b="0" kern="0" baseline="0" dirty="0"/>
          </a:p>
        </p:txBody>
      </p:sp>
      <p:sp>
        <p:nvSpPr>
          <p:cNvPr id="21" name="Content Placeholder 2"/>
          <p:cNvSpPr>
            <a:spLocks noGrp="1"/>
          </p:cNvSpPr>
          <p:nvPr>
            <p:ph idx="10"/>
          </p:nvPr>
        </p:nvSpPr>
        <p:spPr>
          <a:xfrm>
            <a:off x="4067944" y="5373216"/>
            <a:ext cx="4752547" cy="648072"/>
          </a:xfrm>
          <a:prstGeom prst="rect">
            <a:avLst/>
          </a:prstGeom>
        </p:spPr>
        <p:txBody>
          <a:bodyPr lIns="0" rIns="0" bIns="360000" anchor="b"/>
          <a:lstStyle>
            <a:lvl1pPr marL="0" indent="0" algn="r">
              <a:buClr>
                <a:srgbClr val="1E4494"/>
              </a:buClr>
              <a:buFont typeface="Arial" charset="0"/>
              <a:buNone/>
              <a:defRPr sz="1600" b="1"/>
            </a:lvl1pPr>
            <a:lvl2pPr marL="228600" indent="-228600" algn="r">
              <a:buClr>
                <a:srgbClr val="1E4494"/>
              </a:buClr>
              <a:buFont typeface="Arial" charset="0"/>
              <a:buChar char="•"/>
              <a:defRPr sz="1600"/>
            </a:lvl2pPr>
            <a:lvl3pPr marL="457200" indent="-228600" algn="r">
              <a:buClr>
                <a:srgbClr val="1E4494"/>
              </a:buClr>
              <a:buFont typeface="Arial" charset="0"/>
              <a:buChar char="•"/>
              <a:defRPr/>
            </a:lvl3pPr>
            <a:lvl4pPr marL="685800" indent="-228600" algn="r">
              <a:buClr>
                <a:srgbClr val="1E4494"/>
              </a:buClr>
              <a:buFont typeface="Arial" charset="0"/>
              <a:buChar char="•"/>
              <a:defRPr/>
            </a:lvl4pPr>
            <a:lvl5pPr marL="914400" indent="-228600" algn="r">
              <a:buClr>
                <a:srgbClr val="1E4494"/>
              </a:buClr>
              <a:buFont typeface="Arial" charset="0"/>
              <a:buChar char="•"/>
              <a:defRPr/>
            </a:lvl5pPr>
          </a:lstStyle>
          <a:p>
            <a:pPr lvl="0"/>
            <a:r>
              <a:rPr lang="en-US" dirty="0"/>
              <a:t>Click to edit Master text styles</a:t>
            </a:r>
          </a:p>
        </p:txBody>
      </p:sp>
      <p:pic>
        <p:nvPicPr>
          <p:cNvPr id="9" name="Picture 8" descr="EC-JRC-logo_horizontal_EN_neg_transparent-backgroun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44504" y="6055653"/>
            <a:ext cx="2591992" cy="75772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3" name="Rectangle 4"/>
          <p:cNvSpPr>
            <a:spLocks noGrp="1" noChangeArrowheads="1"/>
          </p:cNvSpPr>
          <p:nvPr>
            <p:ph type="ctrTitle"/>
          </p:nvPr>
        </p:nvSpPr>
        <p:spPr>
          <a:xfrm>
            <a:off x="4068530" y="2204864"/>
            <a:ext cx="4751942" cy="1800200"/>
          </a:xfrm>
          <a:prstGeom prst="rect">
            <a:avLst/>
          </a:prstGeom>
        </p:spPr>
        <p:txBody>
          <a:bodyPr lIns="0" tIns="0" rIns="0" bIns="0"/>
          <a:lstStyle>
            <a:lvl1pPr marL="0" algn="r">
              <a:lnSpc>
                <a:spcPct val="110000"/>
              </a:lnSpc>
              <a:defRPr sz="3000">
                <a:solidFill>
                  <a:srgbClr val="164194"/>
                </a:solidFill>
              </a:defRPr>
            </a:lvl1pPr>
          </a:lstStyle>
          <a:p>
            <a:pPr lvl="0"/>
            <a:endParaRPr lang="en-GB" altLang="en-US" noProof="0" dirty="0"/>
          </a:p>
        </p:txBody>
      </p:sp>
      <p:sp>
        <p:nvSpPr>
          <p:cNvPr id="4" name="Rectangle 5"/>
          <p:cNvSpPr>
            <a:spLocks noGrp="1" noChangeArrowheads="1"/>
          </p:cNvSpPr>
          <p:nvPr>
            <p:ph type="subTitle" idx="1"/>
          </p:nvPr>
        </p:nvSpPr>
        <p:spPr>
          <a:xfrm>
            <a:off x="4067944" y="4149080"/>
            <a:ext cx="4752547" cy="1080120"/>
          </a:xfrm>
          <a:prstGeom prst="rect">
            <a:avLst/>
          </a:prstGeom>
        </p:spPr>
        <p:txBody>
          <a:bodyPr lIns="0" tIns="0" bIns="0"/>
          <a:lstStyle>
            <a:lvl1pPr marL="0" indent="0" algn="r">
              <a:lnSpc>
                <a:spcPct val="110000"/>
              </a:lnSpc>
              <a:spcBef>
                <a:spcPts val="0"/>
              </a:spcBef>
              <a:buFontTx/>
              <a:buNone/>
              <a:defRPr sz="2400" b="1" i="0">
                <a:solidFill>
                  <a:srgbClr val="164194"/>
                </a:solidFill>
              </a:defRPr>
            </a:lvl1pPr>
          </a:lstStyle>
          <a:p>
            <a:pPr lvl="0"/>
            <a:r>
              <a:rPr lang="en-US" altLang="en-US" noProof="0" dirty="0"/>
              <a:t>Click to edit Master subtitle style</a:t>
            </a:r>
            <a:endParaRPr lang="en-GB" altLang="en-US" noProof="0" dirty="0"/>
          </a:p>
        </p:txBody>
      </p:sp>
      <p:sp>
        <p:nvSpPr>
          <p:cNvPr id="5" name="Content Placeholder 2"/>
          <p:cNvSpPr>
            <a:spLocks noGrp="1"/>
          </p:cNvSpPr>
          <p:nvPr>
            <p:ph idx="10"/>
          </p:nvPr>
        </p:nvSpPr>
        <p:spPr>
          <a:xfrm>
            <a:off x="4067944" y="5373216"/>
            <a:ext cx="4752547" cy="648072"/>
          </a:xfrm>
          <a:prstGeom prst="rect">
            <a:avLst/>
          </a:prstGeom>
        </p:spPr>
        <p:txBody>
          <a:bodyPr lIns="0" rIns="0" bIns="360000" anchor="b"/>
          <a:lstStyle>
            <a:lvl1pPr marL="0" indent="0" algn="r">
              <a:buClr>
                <a:srgbClr val="1E4494"/>
              </a:buClr>
              <a:buFont typeface="Arial" charset="0"/>
              <a:buNone/>
              <a:defRPr sz="1600" b="1"/>
            </a:lvl1pPr>
            <a:lvl2pPr marL="228600" indent="-228600" algn="r">
              <a:buClr>
                <a:srgbClr val="1E4494"/>
              </a:buClr>
              <a:buFont typeface="Arial" charset="0"/>
              <a:buChar char="•"/>
              <a:defRPr sz="1600"/>
            </a:lvl2pPr>
            <a:lvl3pPr marL="457200" indent="-228600" algn="r">
              <a:buClr>
                <a:srgbClr val="1E4494"/>
              </a:buClr>
              <a:buFont typeface="Arial" charset="0"/>
              <a:buChar char="•"/>
              <a:defRPr/>
            </a:lvl3pPr>
            <a:lvl4pPr marL="685800" indent="-228600" algn="r">
              <a:buClr>
                <a:srgbClr val="1E4494"/>
              </a:buClr>
              <a:buFont typeface="Arial" charset="0"/>
              <a:buChar char="•"/>
              <a:defRPr/>
            </a:lvl4pPr>
            <a:lvl5pPr marL="914400" indent="-228600" algn="r">
              <a:buClr>
                <a:srgbClr val="1E4494"/>
              </a:buClr>
              <a:buFont typeface="Arial" charset="0"/>
              <a:buChar char="•"/>
              <a:defRPr/>
            </a:lvl5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466724" y="334838"/>
            <a:ext cx="8208963" cy="648072"/>
          </a:xfrm>
          <a:prstGeom prst="rect">
            <a:avLst/>
          </a:prstGeom>
        </p:spPr>
        <p:txBody>
          <a:bodyPr lIns="0" tIns="0" rIns="0" bIns="0"/>
          <a:lstStyle>
            <a:lvl1pPr>
              <a:lnSpc>
                <a:spcPct val="110000"/>
              </a:lnSpc>
              <a:defRPr sz="2800">
                <a:solidFill>
                  <a:srgbClr val="164194"/>
                </a:solidFill>
              </a:defRPr>
            </a:lvl1pPr>
          </a:lstStyle>
          <a:p>
            <a:r>
              <a:rPr lang="en-US" dirty="0"/>
              <a:t>Click to edit Master title style</a:t>
            </a:r>
            <a:endParaRPr lang="en-GB" dirty="0"/>
          </a:p>
        </p:txBody>
      </p:sp>
      <p:sp>
        <p:nvSpPr>
          <p:cNvPr id="5" name="Content Placeholder 2"/>
          <p:cNvSpPr>
            <a:spLocks noGrp="1"/>
          </p:cNvSpPr>
          <p:nvPr>
            <p:ph idx="1"/>
          </p:nvPr>
        </p:nvSpPr>
        <p:spPr>
          <a:xfrm>
            <a:off x="467544" y="1053505"/>
            <a:ext cx="8208144" cy="4899620"/>
          </a:xfrm>
          <a:prstGeom prst="rect">
            <a:avLst/>
          </a:prstGeom>
        </p:spPr>
        <p:txBody>
          <a:bodyPr lIns="0" tIns="0" rIns="0" bIns="0"/>
          <a:lstStyle>
            <a:lvl1pPr marL="0" indent="0">
              <a:lnSpc>
                <a:spcPct val="110000"/>
              </a:lnSpc>
              <a:spcBef>
                <a:spcPts val="0"/>
              </a:spcBef>
              <a:buClr>
                <a:srgbClr val="33ACE3"/>
              </a:buClr>
              <a:buFont typeface="Arial" charset="0"/>
              <a:buNone/>
              <a:defRPr sz="2400" b="0" i="0">
                <a:solidFill>
                  <a:srgbClr val="164194"/>
                </a:solidFill>
              </a:defRPr>
            </a:lvl1pPr>
            <a:lvl2pPr marL="342900" indent="-342900">
              <a:lnSpc>
                <a:spcPct val="110000"/>
              </a:lnSpc>
              <a:spcBef>
                <a:spcPts val="0"/>
              </a:spcBef>
              <a:buClr>
                <a:srgbClr val="33ACE3"/>
              </a:buClr>
              <a:buFont typeface="Arial" charset="0"/>
              <a:buChar char="•"/>
              <a:defRPr sz="2000">
                <a:solidFill>
                  <a:srgbClr val="164194"/>
                </a:solidFill>
              </a:defRPr>
            </a:lvl2pPr>
            <a:lvl3pPr marL="0" indent="0">
              <a:lnSpc>
                <a:spcPct val="110000"/>
              </a:lnSpc>
              <a:spcBef>
                <a:spcPts val="0"/>
              </a:spcBef>
              <a:buClr>
                <a:srgbClr val="33ACE3"/>
              </a:buClr>
              <a:buFont typeface="Arial" charset="0"/>
              <a:buNone/>
              <a:defRPr sz="1600">
                <a:solidFill>
                  <a:srgbClr val="164194"/>
                </a:solidFill>
              </a:defRPr>
            </a:lvl3pPr>
            <a:lvl4pPr marL="0">
              <a:spcBef>
                <a:spcPts val="0"/>
              </a:spcBef>
              <a:defRPr/>
            </a:lvl4pPr>
            <a:lvl5pPr marL="0">
              <a:spcBef>
                <a:spcPts val="0"/>
              </a:spcBef>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1"/>
          <p:cNvSpPr>
            <a:spLocks noGrp="1"/>
          </p:cNvSpPr>
          <p:nvPr>
            <p:ph type="title"/>
          </p:nvPr>
        </p:nvSpPr>
        <p:spPr>
          <a:xfrm>
            <a:off x="466724" y="334838"/>
            <a:ext cx="8208963" cy="648072"/>
          </a:xfrm>
          <a:prstGeom prst="rect">
            <a:avLst/>
          </a:prstGeom>
        </p:spPr>
        <p:txBody>
          <a:bodyPr lIns="0" tIns="0" rIns="0" bIns="0"/>
          <a:lstStyle>
            <a:lvl1pPr>
              <a:lnSpc>
                <a:spcPct val="110000"/>
              </a:lnSpc>
              <a:defRPr sz="2800">
                <a:solidFill>
                  <a:srgbClr val="164194"/>
                </a:solidFill>
              </a:defRPr>
            </a:lvl1pPr>
          </a:lstStyle>
          <a:p>
            <a:r>
              <a:rPr lang="en-US" dirty="0"/>
              <a:t>Click to edit Master title style</a:t>
            </a:r>
            <a:endParaRPr lang="en-GB" dirty="0"/>
          </a:p>
        </p:txBody>
      </p:sp>
      <p:sp>
        <p:nvSpPr>
          <p:cNvPr id="8" name="Content Placeholder 2"/>
          <p:cNvSpPr>
            <a:spLocks noGrp="1"/>
          </p:cNvSpPr>
          <p:nvPr>
            <p:ph idx="1"/>
          </p:nvPr>
        </p:nvSpPr>
        <p:spPr>
          <a:xfrm>
            <a:off x="467544" y="1053505"/>
            <a:ext cx="3960440" cy="4899620"/>
          </a:xfrm>
          <a:prstGeom prst="rect">
            <a:avLst/>
          </a:prstGeom>
        </p:spPr>
        <p:txBody>
          <a:bodyPr lIns="0" tIns="0" rIns="0" bIns="0"/>
          <a:lstStyle>
            <a:lvl1pPr marL="0" indent="0">
              <a:lnSpc>
                <a:spcPct val="110000"/>
              </a:lnSpc>
              <a:spcBef>
                <a:spcPts val="0"/>
              </a:spcBef>
              <a:buClr>
                <a:srgbClr val="33ACE3"/>
              </a:buClr>
              <a:buFont typeface="Arial" charset="0"/>
              <a:buNone/>
              <a:defRPr sz="2400" b="0" i="0">
                <a:solidFill>
                  <a:srgbClr val="164194"/>
                </a:solidFill>
              </a:defRPr>
            </a:lvl1pPr>
            <a:lvl2pPr marL="342900" indent="-342900">
              <a:lnSpc>
                <a:spcPct val="110000"/>
              </a:lnSpc>
              <a:spcBef>
                <a:spcPts val="0"/>
              </a:spcBef>
              <a:buClr>
                <a:srgbClr val="33ACE3"/>
              </a:buClr>
              <a:buFont typeface="Arial" charset="0"/>
              <a:buChar char="•"/>
              <a:defRPr sz="2000">
                <a:solidFill>
                  <a:srgbClr val="164194"/>
                </a:solidFill>
              </a:defRPr>
            </a:lvl2pPr>
            <a:lvl3pPr marL="0" indent="0">
              <a:lnSpc>
                <a:spcPct val="110000"/>
              </a:lnSpc>
              <a:spcBef>
                <a:spcPts val="0"/>
              </a:spcBef>
              <a:buClr>
                <a:srgbClr val="33ACE3"/>
              </a:buClr>
              <a:buFont typeface="Arial" charset="0"/>
              <a:buNone/>
              <a:defRPr sz="1600">
                <a:solidFill>
                  <a:srgbClr val="164194"/>
                </a:solidFill>
              </a:defRPr>
            </a:lvl3pPr>
            <a:lvl4pPr marL="0">
              <a:spcBef>
                <a:spcPts val="0"/>
              </a:spcBef>
              <a:defRPr/>
            </a:lvl4pPr>
            <a:lvl5pPr marL="0">
              <a:spcBef>
                <a:spcPts val="0"/>
              </a:spcBef>
              <a:defRPr/>
            </a:lvl5pPr>
          </a:lstStyle>
          <a:p>
            <a:pPr lvl="0"/>
            <a:r>
              <a:rPr lang="en-US" dirty="0"/>
              <a:t>Click to edit Master text styles</a:t>
            </a:r>
          </a:p>
          <a:p>
            <a:pPr lvl="1"/>
            <a:r>
              <a:rPr lang="en-US" dirty="0"/>
              <a:t>Second level</a:t>
            </a:r>
          </a:p>
          <a:p>
            <a:pPr lvl="2"/>
            <a:r>
              <a:rPr lang="en-US" dirty="0"/>
              <a:t>Third level</a:t>
            </a:r>
          </a:p>
        </p:txBody>
      </p:sp>
      <p:sp>
        <p:nvSpPr>
          <p:cNvPr id="9" name="Content Placeholder 2"/>
          <p:cNvSpPr>
            <a:spLocks noGrp="1"/>
          </p:cNvSpPr>
          <p:nvPr>
            <p:ph idx="12"/>
          </p:nvPr>
        </p:nvSpPr>
        <p:spPr>
          <a:xfrm>
            <a:off x="4715247" y="1053505"/>
            <a:ext cx="3960440" cy="4899620"/>
          </a:xfrm>
          <a:prstGeom prst="rect">
            <a:avLst/>
          </a:prstGeom>
        </p:spPr>
        <p:txBody>
          <a:bodyPr lIns="0" tIns="0" rIns="0" bIns="0"/>
          <a:lstStyle>
            <a:lvl1pPr marL="0" indent="0">
              <a:lnSpc>
                <a:spcPct val="110000"/>
              </a:lnSpc>
              <a:spcBef>
                <a:spcPts val="0"/>
              </a:spcBef>
              <a:buClr>
                <a:srgbClr val="33ACE3"/>
              </a:buClr>
              <a:buFont typeface="Arial" charset="0"/>
              <a:buNone/>
              <a:defRPr sz="2400" b="0" i="0">
                <a:solidFill>
                  <a:srgbClr val="164194"/>
                </a:solidFill>
              </a:defRPr>
            </a:lvl1pPr>
            <a:lvl2pPr marL="342900" indent="-342900">
              <a:lnSpc>
                <a:spcPct val="110000"/>
              </a:lnSpc>
              <a:spcBef>
                <a:spcPts val="0"/>
              </a:spcBef>
              <a:buClr>
                <a:srgbClr val="33ACE3"/>
              </a:buClr>
              <a:buFont typeface="Arial" charset="0"/>
              <a:buChar char="•"/>
              <a:defRPr sz="2000">
                <a:solidFill>
                  <a:srgbClr val="164194"/>
                </a:solidFill>
              </a:defRPr>
            </a:lvl2pPr>
            <a:lvl3pPr marL="0" indent="0">
              <a:lnSpc>
                <a:spcPct val="110000"/>
              </a:lnSpc>
              <a:spcBef>
                <a:spcPts val="0"/>
              </a:spcBef>
              <a:buClr>
                <a:srgbClr val="33ACE3"/>
              </a:buClr>
              <a:buFont typeface="Arial" charset="0"/>
              <a:buNone/>
              <a:defRPr sz="1600">
                <a:solidFill>
                  <a:srgbClr val="164194"/>
                </a:solidFill>
              </a:defRPr>
            </a:lvl3pPr>
            <a:lvl4pPr marL="0">
              <a:spcBef>
                <a:spcPts val="0"/>
              </a:spcBef>
              <a:defRPr/>
            </a:lvl4pPr>
            <a:lvl5pPr marL="0">
              <a:spcBef>
                <a:spcPts val="0"/>
              </a:spcBef>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picture">
    <p:spTree>
      <p:nvGrpSpPr>
        <p:cNvPr id="1" name=""/>
        <p:cNvGrpSpPr/>
        <p:nvPr/>
      </p:nvGrpSpPr>
      <p:grpSpPr>
        <a:xfrm>
          <a:off x="0" y="0"/>
          <a:ext cx="0" cy="0"/>
          <a:chOff x="0" y="0"/>
          <a:chExt cx="0" cy="0"/>
        </a:xfrm>
      </p:grpSpPr>
      <p:sp>
        <p:nvSpPr>
          <p:cNvPr id="6" name="Picture Placeholder 6"/>
          <p:cNvSpPr>
            <a:spLocks noGrp="1"/>
          </p:cNvSpPr>
          <p:nvPr>
            <p:ph type="pic" sz="quarter" idx="12"/>
          </p:nvPr>
        </p:nvSpPr>
        <p:spPr>
          <a:xfrm>
            <a:off x="4860032" y="404812"/>
            <a:ext cx="4320480" cy="5544467"/>
          </a:xfrm>
          <a:prstGeom prst="rect">
            <a:avLst/>
          </a:prstGeom>
        </p:spPr>
        <p:txBody>
          <a:bodyPr/>
          <a:lstStyle/>
          <a:p>
            <a:endParaRPr lang="en-GB" dirty="0"/>
          </a:p>
        </p:txBody>
      </p:sp>
      <p:sp>
        <p:nvSpPr>
          <p:cNvPr id="11" name="Content Placeholder 2"/>
          <p:cNvSpPr>
            <a:spLocks noGrp="1"/>
          </p:cNvSpPr>
          <p:nvPr>
            <p:ph idx="13"/>
          </p:nvPr>
        </p:nvSpPr>
        <p:spPr>
          <a:xfrm>
            <a:off x="467544" y="1416669"/>
            <a:ext cx="3959994" cy="4536455"/>
          </a:xfrm>
          <a:prstGeom prst="rect">
            <a:avLst/>
          </a:prstGeom>
        </p:spPr>
        <p:txBody>
          <a:bodyPr lIns="0" tIns="0" rIns="0" bIns="0"/>
          <a:lstStyle>
            <a:lvl1pPr marL="0" indent="0">
              <a:lnSpc>
                <a:spcPct val="110000"/>
              </a:lnSpc>
              <a:spcBef>
                <a:spcPts val="0"/>
              </a:spcBef>
              <a:buClr>
                <a:srgbClr val="33ACE3"/>
              </a:buClr>
              <a:buFont typeface="Arial" charset="0"/>
              <a:buNone/>
              <a:defRPr sz="2400" b="0" i="0">
                <a:solidFill>
                  <a:srgbClr val="164194"/>
                </a:solidFill>
              </a:defRPr>
            </a:lvl1pPr>
            <a:lvl2pPr marL="342900" indent="-342900">
              <a:lnSpc>
                <a:spcPct val="110000"/>
              </a:lnSpc>
              <a:spcBef>
                <a:spcPts val="0"/>
              </a:spcBef>
              <a:buClr>
                <a:srgbClr val="33ACE3"/>
              </a:buClr>
              <a:buFont typeface="Arial" charset="0"/>
              <a:buChar char="•"/>
              <a:defRPr sz="2000">
                <a:solidFill>
                  <a:srgbClr val="164194"/>
                </a:solidFill>
              </a:defRPr>
            </a:lvl2pPr>
            <a:lvl3pPr marL="0" indent="0">
              <a:lnSpc>
                <a:spcPct val="110000"/>
              </a:lnSpc>
              <a:spcBef>
                <a:spcPts val="0"/>
              </a:spcBef>
              <a:buClr>
                <a:srgbClr val="33ACE3"/>
              </a:buClr>
              <a:buFont typeface="Arial" charset="0"/>
              <a:buNone/>
              <a:defRPr sz="1600">
                <a:solidFill>
                  <a:srgbClr val="164194"/>
                </a:solidFill>
              </a:defRPr>
            </a:lvl3pPr>
            <a:lvl4pPr marL="0">
              <a:spcBef>
                <a:spcPts val="0"/>
              </a:spcBef>
              <a:defRPr/>
            </a:lvl4pPr>
            <a:lvl5pPr marL="0">
              <a:spcBef>
                <a:spcPts val="0"/>
              </a:spcBef>
              <a:defRPr/>
            </a:lvl5pPr>
          </a:lstStyle>
          <a:p>
            <a:pPr lvl="0"/>
            <a:r>
              <a:rPr lang="en-US" dirty="0"/>
              <a:t>Click to edit Master text styles</a:t>
            </a:r>
          </a:p>
          <a:p>
            <a:pPr lvl="1"/>
            <a:r>
              <a:rPr lang="en-US" dirty="0"/>
              <a:t>Second level</a:t>
            </a:r>
          </a:p>
          <a:p>
            <a:pPr lvl="2"/>
            <a:r>
              <a:rPr lang="en-US" dirty="0"/>
              <a:t>Third level</a:t>
            </a:r>
          </a:p>
        </p:txBody>
      </p:sp>
      <p:sp>
        <p:nvSpPr>
          <p:cNvPr id="13" name="Title 1"/>
          <p:cNvSpPr>
            <a:spLocks noGrp="1"/>
          </p:cNvSpPr>
          <p:nvPr>
            <p:ph type="title"/>
          </p:nvPr>
        </p:nvSpPr>
        <p:spPr>
          <a:xfrm>
            <a:off x="466725" y="334838"/>
            <a:ext cx="3961260" cy="1005930"/>
          </a:xfrm>
          <a:prstGeom prst="rect">
            <a:avLst/>
          </a:prstGeom>
        </p:spPr>
        <p:txBody>
          <a:bodyPr lIns="0" tIns="0" rIns="0" bIns="0"/>
          <a:lstStyle>
            <a:lvl1pPr>
              <a:lnSpc>
                <a:spcPct val="110000"/>
              </a:lnSpc>
              <a:defRPr sz="2800">
                <a:solidFill>
                  <a:srgbClr val="164194"/>
                </a:solidFill>
              </a:defRPr>
            </a:lvl1pPr>
          </a:lstStyle>
          <a:p>
            <a:r>
              <a:rPr lang="en-US" dirty="0"/>
              <a:t>Click to edit Master title style</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_text">
    <p:spTree>
      <p:nvGrpSpPr>
        <p:cNvPr id="1" name=""/>
        <p:cNvGrpSpPr/>
        <p:nvPr/>
      </p:nvGrpSpPr>
      <p:grpSpPr>
        <a:xfrm>
          <a:off x="0" y="0"/>
          <a:ext cx="0" cy="0"/>
          <a:chOff x="0" y="0"/>
          <a:chExt cx="0" cy="0"/>
        </a:xfrm>
      </p:grpSpPr>
      <p:sp>
        <p:nvSpPr>
          <p:cNvPr id="11" name="Picture Placeholder 6"/>
          <p:cNvSpPr>
            <a:spLocks noGrp="1"/>
          </p:cNvSpPr>
          <p:nvPr>
            <p:ph type="pic" sz="quarter" idx="10"/>
          </p:nvPr>
        </p:nvSpPr>
        <p:spPr>
          <a:xfrm>
            <a:off x="-17828" y="0"/>
            <a:ext cx="4229788" cy="6858000"/>
          </a:xfrm>
          <a:prstGeom prst="rect">
            <a:avLst/>
          </a:prstGeom>
        </p:spPr>
        <p:txBody>
          <a:bodyPr/>
          <a:lstStyle/>
          <a:p>
            <a:endParaRPr lang="en-GB" dirty="0"/>
          </a:p>
        </p:txBody>
      </p:sp>
      <p:sp>
        <p:nvSpPr>
          <p:cNvPr id="12" name="Content Placeholder 2"/>
          <p:cNvSpPr>
            <a:spLocks noGrp="1"/>
          </p:cNvSpPr>
          <p:nvPr>
            <p:ph idx="13"/>
          </p:nvPr>
        </p:nvSpPr>
        <p:spPr>
          <a:xfrm>
            <a:off x="4716015" y="1416669"/>
            <a:ext cx="3960000" cy="4536455"/>
          </a:xfrm>
          <a:prstGeom prst="rect">
            <a:avLst/>
          </a:prstGeom>
        </p:spPr>
        <p:txBody>
          <a:bodyPr lIns="0" tIns="0" rIns="0" bIns="0"/>
          <a:lstStyle>
            <a:lvl1pPr marL="0" indent="0">
              <a:lnSpc>
                <a:spcPct val="110000"/>
              </a:lnSpc>
              <a:spcBef>
                <a:spcPts val="0"/>
              </a:spcBef>
              <a:buClr>
                <a:srgbClr val="33ACE3"/>
              </a:buClr>
              <a:buFont typeface="Arial" charset="0"/>
              <a:buNone/>
              <a:defRPr sz="2400" b="0" i="0">
                <a:solidFill>
                  <a:srgbClr val="164194"/>
                </a:solidFill>
              </a:defRPr>
            </a:lvl1pPr>
            <a:lvl2pPr marL="342900" indent="-342900">
              <a:lnSpc>
                <a:spcPct val="110000"/>
              </a:lnSpc>
              <a:spcBef>
                <a:spcPts val="0"/>
              </a:spcBef>
              <a:buClr>
                <a:srgbClr val="33ACE3"/>
              </a:buClr>
              <a:buFont typeface="Arial" charset="0"/>
              <a:buChar char="•"/>
              <a:defRPr sz="2000">
                <a:solidFill>
                  <a:srgbClr val="164194"/>
                </a:solidFill>
              </a:defRPr>
            </a:lvl2pPr>
            <a:lvl3pPr marL="0" indent="0">
              <a:lnSpc>
                <a:spcPct val="110000"/>
              </a:lnSpc>
              <a:spcBef>
                <a:spcPts val="0"/>
              </a:spcBef>
              <a:buClr>
                <a:srgbClr val="33ACE3"/>
              </a:buClr>
              <a:buFont typeface="Arial" charset="0"/>
              <a:buNone/>
              <a:defRPr sz="1600">
                <a:solidFill>
                  <a:srgbClr val="164194"/>
                </a:solidFill>
              </a:defRPr>
            </a:lvl3pPr>
            <a:lvl4pPr marL="0">
              <a:spcBef>
                <a:spcPts val="0"/>
              </a:spcBef>
              <a:defRPr/>
            </a:lvl4pPr>
            <a:lvl5pPr marL="0">
              <a:spcBef>
                <a:spcPts val="0"/>
              </a:spcBef>
              <a:defRPr/>
            </a:lvl5pPr>
          </a:lstStyle>
          <a:p>
            <a:pPr lvl="0"/>
            <a:r>
              <a:rPr lang="en-US" dirty="0"/>
              <a:t>Click to edit Master text styles</a:t>
            </a:r>
          </a:p>
          <a:p>
            <a:pPr lvl="1"/>
            <a:r>
              <a:rPr lang="en-US" dirty="0"/>
              <a:t>Second level</a:t>
            </a:r>
          </a:p>
          <a:p>
            <a:pPr lvl="2"/>
            <a:r>
              <a:rPr lang="en-US" dirty="0"/>
              <a:t>Third level</a:t>
            </a:r>
          </a:p>
        </p:txBody>
      </p:sp>
      <p:sp>
        <p:nvSpPr>
          <p:cNvPr id="14" name="Title 1"/>
          <p:cNvSpPr>
            <a:spLocks noGrp="1"/>
          </p:cNvSpPr>
          <p:nvPr>
            <p:ph type="title"/>
          </p:nvPr>
        </p:nvSpPr>
        <p:spPr>
          <a:xfrm>
            <a:off x="4714755" y="334838"/>
            <a:ext cx="3961260" cy="1005930"/>
          </a:xfrm>
          <a:prstGeom prst="rect">
            <a:avLst/>
          </a:prstGeom>
        </p:spPr>
        <p:txBody>
          <a:bodyPr lIns="0" tIns="0" rIns="0" bIns="0"/>
          <a:lstStyle>
            <a:lvl1pPr>
              <a:lnSpc>
                <a:spcPct val="110000"/>
              </a:lnSpc>
              <a:defRPr sz="2800">
                <a:solidFill>
                  <a:srgbClr val="164194"/>
                </a:solidFill>
              </a:defRPr>
            </a:lvl1pPr>
          </a:lstStyle>
          <a:p>
            <a:r>
              <a:rPr lang="en-US" dirty="0"/>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below-pictur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7828" y="0"/>
            <a:ext cx="9161828" cy="2204864"/>
          </a:xfrm>
          <a:prstGeom prst="rect">
            <a:avLst/>
          </a:prstGeom>
        </p:spPr>
        <p:txBody>
          <a:bodyPr/>
          <a:lstStyle/>
          <a:p>
            <a:endParaRPr lang="en-GB" dirty="0"/>
          </a:p>
        </p:txBody>
      </p:sp>
      <p:sp>
        <p:nvSpPr>
          <p:cNvPr id="10" name="Content Placeholder 2"/>
          <p:cNvSpPr>
            <a:spLocks noGrp="1"/>
          </p:cNvSpPr>
          <p:nvPr>
            <p:ph idx="1"/>
          </p:nvPr>
        </p:nvSpPr>
        <p:spPr>
          <a:xfrm>
            <a:off x="467544" y="3283571"/>
            <a:ext cx="8208144" cy="2669554"/>
          </a:xfrm>
          <a:prstGeom prst="rect">
            <a:avLst/>
          </a:prstGeom>
        </p:spPr>
        <p:txBody>
          <a:bodyPr lIns="0" tIns="0" rIns="0" bIns="0"/>
          <a:lstStyle>
            <a:lvl1pPr marL="0" indent="0">
              <a:lnSpc>
                <a:spcPct val="110000"/>
              </a:lnSpc>
              <a:spcBef>
                <a:spcPts val="0"/>
              </a:spcBef>
              <a:buClr>
                <a:srgbClr val="33ACE3"/>
              </a:buClr>
              <a:buFont typeface="Arial" charset="0"/>
              <a:buNone/>
              <a:defRPr sz="2400" b="0" i="0">
                <a:solidFill>
                  <a:srgbClr val="164194"/>
                </a:solidFill>
              </a:defRPr>
            </a:lvl1pPr>
            <a:lvl2pPr marL="342900" indent="-342900">
              <a:lnSpc>
                <a:spcPct val="110000"/>
              </a:lnSpc>
              <a:spcBef>
                <a:spcPts val="0"/>
              </a:spcBef>
              <a:buClr>
                <a:srgbClr val="33ACE3"/>
              </a:buClr>
              <a:buFont typeface="Arial" charset="0"/>
              <a:buChar char="•"/>
              <a:defRPr sz="2000">
                <a:solidFill>
                  <a:srgbClr val="164194"/>
                </a:solidFill>
              </a:defRPr>
            </a:lvl2pPr>
            <a:lvl3pPr marL="0" indent="0">
              <a:lnSpc>
                <a:spcPct val="110000"/>
              </a:lnSpc>
              <a:spcBef>
                <a:spcPts val="0"/>
              </a:spcBef>
              <a:buClr>
                <a:srgbClr val="33ACE3"/>
              </a:buClr>
              <a:buFont typeface="Arial" charset="0"/>
              <a:buNone/>
              <a:defRPr sz="1600">
                <a:solidFill>
                  <a:srgbClr val="164194"/>
                </a:solidFill>
              </a:defRPr>
            </a:lvl3pPr>
            <a:lvl4pPr marL="0">
              <a:spcBef>
                <a:spcPts val="0"/>
              </a:spcBef>
              <a:defRPr/>
            </a:lvl4pPr>
            <a:lvl5pPr marL="0">
              <a:spcBef>
                <a:spcPts val="0"/>
              </a:spcBef>
              <a:defRPr/>
            </a:lvl5pPr>
          </a:lstStyle>
          <a:p>
            <a:pPr lvl="0"/>
            <a:r>
              <a:rPr lang="en-US" dirty="0"/>
              <a:t>Click to edit Master text styles</a:t>
            </a:r>
          </a:p>
          <a:p>
            <a:pPr lvl="1"/>
            <a:r>
              <a:rPr lang="en-US" dirty="0"/>
              <a:t>Second level</a:t>
            </a:r>
          </a:p>
          <a:p>
            <a:pPr lvl="2"/>
            <a:r>
              <a:rPr lang="en-US" dirty="0"/>
              <a:t>Third level</a:t>
            </a:r>
          </a:p>
        </p:txBody>
      </p:sp>
      <p:sp>
        <p:nvSpPr>
          <p:cNvPr id="13" name="Title 1"/>
          <p:cNvSpPr>
            <a:spLocks noGrp="1"/>
          </p:cNvSpPr>
          <p:nvPr>
            <p:ph type="title"/>
          </p:nvPr>
        </p:nvSpPr>
        <p:spPr>
          <a:xfrm>
            <a:off x="466724" y="2564904"/>
            <a:ext cx="8208963" cy="648072"/>
          </a:xfrm>
          <a:prstGeom prst="rect">
            <a:avLst/>
          </a:prstGeom>
        </p:spPr>
        <p:txBody>
          <a:bodyPr lIns="0" tIns="0" rIns="0" bIns="0"/>
          <a:lstStyle>
            <a:lvl1pPr>
              <a:lnSpc>
                <a:spcPct val="110000"/>
              </a:lnSpc>
              <a:defRPr sz="2800">
                <a:solidFill>
                  <a:srgbClr val="164194"/>
                </a:solidFill>
              </a:defRPr>
            </a:lvl1pPr>
          </a:lstStyle>
          <a:p>
            <a:r>
              <a:rPr lang="en-US" dirty="0"/>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p:nvPr>
        </p:nvSpPr>
        <p:spPr>
          <a:xfrm>
            <a:off x="462372" y="1844824"/>
            <a:ext cx="8208963" cy="648072"/>
          </a:xfrm>
          <a:prstGeom prst="rect">
            <a:avLst/>
          </a:prstGeom>
        </p:spPr>
        <p:txBody>
          <a:bodyPr lIns="0" tIns="0" rIns="0" bIns="0"/>
          <a:lstStyle>
            <a:lvl1pPr>
              <a:lnSpc>
                <a:spcPct val="110000"/>
              </a:lnSpc>
              <a:defRPr sz="2800">
                <a:solidFill>
                  <a:srgbClr val="164194"/>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AA0FEFD-68E9-4215-836C-A5C4D688CACA}"/>
              </a:ext>
            </a:extLst>
          </p:cNvPr>
          <p:cNvSpPr>
            <a:spLocks noGrp="1"/>
          </p:cNvSpPr>
          <p:nvPr>
            <p:ph sz="quarter" idx="10"/>
          </p:nvPr>
        </p:nvSpPr>
        <p:spPr>
          <a:xfrm>
            <a:off x="900113" y="1295400"/>
            <a:ext cx="44450" cy="460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Slide Number Placeholder 1"/>
          <p:cNvSpPr txBox="1"/>
          <p:nvPr userDrawn="1"/>
        </p:nvSpPr>
        <p:spPr>
          <a:xfrm>
            <a:off x="107504" y="6434514"/>
            <a:ext cx="2133600" cy="365125"/>
          </a:xfrm>
          <a:prstGeom prst="rect">
            <a:avLst/>
          </a:prstGeom>
        </p:spPr>
        <p:txBody>
          <a:bodyPr vert="horz" lIns="91440" tIns="0" rIns="91440" bIns="0" rtlCol="0" anchor="ctr"/>
          <a:lstStyle>
            <a:defPPr>
              <a:defRPr lang="en-GB"/>
            </a:defPPr>
            <a:lvl1pPr marL="0" indent="0" algn="r" rtl="0" fontAlgn="base">
              <a:spcBef>
                <a:spcPct val="0"/>
              </a:spcBef>
              <a:spcAft>
                <a:spcPct val="0"/>
              </a:spcAft>
              <a:buClr>
                <a:srgbClr val="33ACE3"/>
              </a:buClr>
              <a:buFont typeface="Arial" charset="0"/>
              <a:buNone/>
              <a:defRPr sz="1200" kern="1200">
                <a:solidFill>
                  <a:srgbClr val="164194"/>
                </a:solidFill>
                <a:latin typeface="Verdana" pitchFamily="34" charset="0"/>
                <a:ea typeface="+mn-ea"/>
                <a:cs typeface="+mn-cs"/>
              </a:defRPr>
            </a:lvl1pPr>
            <a:lvl2pPr marL="457200" algn="l" rtl="0" fontAlgn="base">
              <a:spcBef>
                <a:spcPct val="0"/>
              </a:spcBef>
              <a:spcAft>
                <a:spcPct val="0"/>
              </a:spcAft>
              <a:defRPr sz="1200" kern="1200">
                <a:solidFill>
                  <a:srgbClr val="0F5494"/>
                </a:solidFill>
                <a:latin typeface="Verdana" pitchFamily="34" charset="0"/>
                <a:ea typeface="+mn-ea"/>
                <a:cs typeface="+mn-cs"/>
              </a:defRPr>
            </a:lvl2pPr>
            <a:lvl3pPr marL="914400" algn="l" rtl="0" fontAlgn="base">
              <a:spcBef>
                <a:spcPct val="0"/>
              </a:spcBef>
              <a:spcAft>
                <a:spcPct val="0"/>
              </a:spcAft>
              <a:defRPr sz="1200" kern="1200">
                <a:solidFill>
                  <a:srgbClr val="0F5494"/>
                </a:solidFill>
                <a:latin typeface="Verdana" pitchFamily="34" charset="0"/>
                <a:ea typeface="+mn-ea"/>
                <a:cs typeface="+mn-cs"/>
              </a:defRPr>
            </a:lvl3pPr>
            <a:lvl4pPr marL="1371600" algn="l" rtl="0" fontAlgn="base">
              <a:spcBef>
                <a:spcPct val="0"/>
              </a:spcBef>
              <a:spcAft>
                <a:spcPct val="0"/>
              </a:spcAft>
              <a:defRPr sz="1200" kern="1200">
                <a:solidFill>
                  <a:srgbClr val="0F5494"/>
                </a:solidFill>
                <a:latin typeface="Verdana" pitchFamily="34" charset="0"/>
                <a:ea typeface="+mn-ea"/>
                <a:cs typeface="+mn-cs"/>
              </a:defRPr>
            </a:lvl4pPr>
            <a:lvl5pPr marL="1828800" algn="l" rtl="0" fontAlgn="base">
              <a:spcBef>
                <a:spcPct val="0"/>
              </a:spcBef>
              <a:spcAft>
                <a:spcPct val="0"/>
              </a:spcAft>
              <a:defRPr sz="1200" kern="1200">
                <a:solidFill>
                  <a:srgbClr val="0F5494"/>
                </a:solidFill>
                <a:latin typeface="Verdana" pitchFamily="34" charset="0"/>
                <a:ea typeface="+mn-ea"/>
                <a:cs typeface="+mn-cs"/>
              </a:defRPr>
            </a:lvl5pPr>
            <a:lvl6pPr marL="2286000" algn="l" defTabSz="914400" rtl="0" eaLnBrk="1" latinLnBrk="0" hangingPunct="1">
              <a:defRPr sz="1200" kern="1200">
                <a:solidFill>
                  <a:srgbClr val="0F5494"/>
                </a:solidFill>
                <a:latin typeface="Verdana" pitchFamily="34" charset="0"/>
                <a:ea typeface="+mn-ea"/>
                <a:cs typeface="+mn-cs"/>
              </a:defRPr>
            </a:lvl6pPr>
            <a:lvl7pPr marL="2743200" algn="l" defTabSz="914400" rtl="0" eaLnBrk="1" latinLnBrk="0" hangingPunct="1">
              <a:defRPr sz="1200" kern="1200">
                <a:solidFill>
                  <a:srgbClr val="0F5494"/>
                </a:solidFill>
                <a:latin typeface="Verdana" pitchFamily="34" charset="0"/>
                <a:ea typeface="+mn-ea"/>
                <a:cs typeface="+mn-cs"/>
              </a:defRPr>
            </a:lvl7pPr>
            <a:lvl8pPr marL="3200400" algn="l" defTabSz="914400" rtl="0" eaLnBrk="1" latinLnBrk="0" hangingPunct="1">
              <a:defRPr sz="1200" kern="1200">
                <a:solidFill>
                  <a:srgbClr val="0F5494"/>
                </a:solidFill>
                <a:latin typeface="Verdana" pitchFamily="34" charset="0"/>
                <a:ea typeface="+mn-ea"/>
                <a:cs typeface="+mn-cs"/>
              </a:defRPr>
            </a:lvl8pPr>
            <a:lvl9pPr marL="3657600" algn="l" defTabSz="914400" rtl="0" eaLnBrk="1" latinLnBrk="0" hangingPunct="1">
              <a:defRPr sz="1200" kern="1200">
                <a:solidFill>
                  <a:srgbClr val="0F5494"/>
                </a:solidFill>
                <a:latin typeface="Verdana" pitchFamily="34" charset="0"/>
                <a:ea typeface="+mn-ea"/>
                <a:cs typeface="+mn-cs"/>
              </a:defRPr>
            </a:lvl9pPr>
          </a:lstStyle>
          <a:p>
            <a:pPr algn="l"/>
            <a:fld id="{416CF0FB-56F5-7340-B552-B5CF2D5EAED5}" type="slidenum">
              <a:rPr lang="en-US" smtClean="0">
                <a:solidFill>
                  <a:schemeClr val="tx1"/>
                </a:solidFill>
              </a:rPr>
              <a:t>‹#›</a:t>
            </a:fld>
            <a:endParaRPr lang="en-US" dirty="0">
              <a:solidFill>
                <a:schemeClr val="tx1"/>
              </a:solidFill>
            </a:endParaRPr>
          </a:p>
        </p:txBody>
      </p:sp>
      <p:pic>
        <p:nvPicPr>
          <p:cNvPr id="6" name="Picture 5" descr="EC-JRC-logo_horizontal_EN_pos_transparent-background.png"/>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6444504" y="6055652"/>
            <a:ext cx="2592000" cy="75772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marL="0" algn="l" rtl="0" eaLnBrk="1" fontAlgn="base" hangingPunct="1">
        <a:spcBef>
          <a:spcPct val="0"/>
        </a:spcBef>
        <a:spcAft>
          <a:spcPct val="0"/>
        </a:spcAft>
        <a:defRPr sz="2400" b="1">
          <a:solidFill>
            <a:srgbClr val="0F5494"/>
          </a:solidFill>
          <a:latin typeface="+mj-lt"/>
          <a:ea typeface="+mj-ea"/>
          <a:cs typeface="+mj-cs"/>
        </a:defRPr>
      </a:lvl1pPr>
      <a:lvl2pPr marL="358775" algn="l" rtl="0" eaLnBrk="1" fontAlgn="base" hangingPunct="1">
        <a:spcBef>
          <a:spcPct val="0"/>
        </a:spcBef>
        <a:spcAft>
          <a:spcPct val="0"/>
        </a:spcAft>
        <a:defRPr sz="3000" b="1">
          <a:solidFill>
            <a:srgbClr val="0F5494"/>
          </a:solidFill>
          <a:latin typeface="Verdana" pitchFamily="34" charset="0"/>
        </a:defRPr>
      </a:lvl2pPr>
      <a:lvl3pPr marL="358775" algn="l" rtl="0" eaLnBrk="1" fontAlgn="base" hangingPunct="1">
        <a:spcBef>
          <a:spcPct val="0"/>
        </a:spcBef>
        <a:spcAft>
          <a:spcPct val="0"/>
        </a:spcAft>
        <a:defRPr sz="3000" b="1">
          <a:solidFill>
            <a:srgbClr val="0F5494"/>
          </a:solidFill>
          <a:latin typeface="Verdana" pitchFamily="34" charset="0"/>
        </a:defRPr>
      </a:lvl3pPr>
      <a:lvl4pPr marL="358775" algn="l" rtl="0" eaLnBrk="1" fontAlgn="base" hangingPunct="1">
        <a:spcBef>
          <a:spcPct val="0"/>
        </a:spcBef>
        <a:spcAft>
          <a:spcPct val="0"/>
        </a:spcAft>
        <a:defRPr sz="3000" b="1">
          <a:solidFill>
            <a:srgbClr val="0F5494"/>
          </a:solidFill>
          <a:latin typeface="Verdana" pitchFamily="34" charset="0"/>
        </a:defRPr>
      </a:lvl4pPr>
      <a:lvl5pPr marL="358775" algn="l" rtl="0" eaLnBrk="1" fontAlgn="base" hangingPunct="1">
        <a:spcBef>
          <a:spcPct val="0"/>
        </a:spcBef>
        <a:spcAft>
          <a:spcPct val="0"/>
        </a:spcAft>
        <a:defRPr sz="3000" b="1">
          <a:solidFill>
            <a:srgbClr val="0F5494"/>
          </a:solidFill>
          <a:latin typeface="Verdana" pitchFamily="34" charset="0"/>
        </a:defRPr>
      </a:lvl5pPr>
      <a:lvl6pPr marL="815975" algn="l" rtl="0" eaLnBrk="1" fontAlgn="base" hangingPunct="1">
        <a:spcBef>
          <a:spcPct val="0"/>
        </a:spcBef>
        <a:spcAft>
          <a:spcPct val="0"/>
        </a:spcAft>
        <a:defRPr sz="3000" b="1">
          <a:solidFill>
            <a:srgbClr val="0F5494"/>
          </a:solidFill>
          <a:latin typeface="Verdana" pitchFamily="34" charset="0"/>
        </a:defRPr>
      </a:lvl6pPr>
      <a:lvl7pPr marL="1273175" algn="l" rtl="0" eaLnBrk="1" fontAlgn="base" hangingPunct="1">
        <a:spcBef>
          <a:spcPct val="0"/>
        </a:spcBef>
        <a:spcAft>
          <a:spcPct val="0"/>
        </a:spcAft>
        <a:defRPr sz="3000" b="1">
          <a:solidFill>
            <a:srgbClr val="0F5494"/>
          </a:solidFill>
          <a:latin typeface="Verdana" pitchFamily="34" charset="0"/>
        </a:defRPr>
      </a:lvl7pPr>
      <a:lvl8pPr marL="1730375" algn="l" rtl="0" eaLnBrk="1" fontAlgn="base" hangingPunct="1">
        <a:spcBef>
          <a:spcPct val="0"/>
        </a:spcBef>
        <a:spcAft>
          <a:spcPct val="0"/>
        </a:spcAft>
        <a:defRPr sz="3000" b="1">
          <a:solidFill>
            <a:srgbClr val="0F5494"/>
          </a:solidFill>
          <a:latin typeface="Verdana" pitchFamily="34" charset="0"/>
        </a:defRPr>
      </a:lvl8pPr>
      <a:lvl9pPr marL="2187575" algn="l" rtl="0" eaLnBrk="1" fontAlgn="base" hangingPunct="1">
        <a:spcBef>
          <a:spcPct val="0"/>
        </a:spcBef>
        <a:spcAft>
          <a:spcPct val="0"/>
        </a:spcAft>
        <a:defRPr sz="3000" b="1">
          <a:solidFill>
            <a:srgbClr val="0F5494"/>
          </a:solidFill>
          <a:latin typeface="Verdana" pitchFamily="34" charset="0"/>
        </a:defRPr>
      </a:lvl9pPr>
    </p:titleStyle>
    <p:bodyStyle>
      <a:lvl1pPr marL="342900" indent="-342900" algn="l" rtl="0" eaLnBrk="1" fontAlgn="base" hangingPunct="1">
        <a:spcBef>
          <a:spcPct val="20000"/>
        </a:spcBef>
        <a:spcAft>
          <a:spcPct val="0"/>
        </a:spcAft>
        <a:buClr>
          <a:schemeClr val="bg1"/>
        </a:buClr>
        <a:buChar char="•"/>
        <a:defRPr sz="2400" i="1">
          <a:solidFill>
            <a:srgbClr val="0F5494"/>
          </a:solidFill>
          <a:latin typeface="+mn-lt"/>
          <a:ea typeface="+mn-ea"/>
          <a:cs typeface="+mn-cs"/>
        </a:defRPr>
      </a:lvl1pPr>
      <a:lvl2pPr marL="742950" indent="-285750" algn="l" rtl="0" eaLnBrk="1" fontAlgn="base" hangingPunct="1">
        <a:spcBef>
          <a:spcPct val="20000"/>
        </a:spcBef>
        <a:spcAft>
          <a:spcPct val="0"/>
        </a:spcAft>
        <a:buClr>
          <a:srgbClr val="009FBA"/>
        </a:buClr>
        <a:buChar char="•"/>
        <a:defRPr sz="2000" b="1">
          <a:solidFill>
            <a:srgbClr val="0F5494"/>
          </a:solidFill>
          <a:latin typeface="+mn-lt"/>
        </a:defRPr>
      </a:lvl2pPr>
      <a:lvl3pPr marL="1143000" indent="-228600" algn="l" rtl="0" eaLnBrk="1" fontAlgn="base" hangingPunct="1">
        <a:spcBef>
          <a:spcPct val="20000"/>
        </a:spcBef>
        <a:spcAft>
          <a:spcPct val="0"/>
        </a:spcAft>
        <a:defRPr sz="1400">
          <a:solidFill>
            <a:srgbClr val="0F5494"/>
          </a:solidFill>
          <a:latin typeface="+mn-lt"/>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db-airmontech.jrc.ec.europa.eu/search.aspx" TargetMode="Externa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1680" y="332656"/>
            <a:ext cx="7084939" cy="1539063"/>
          </a:xfrm>
        </p:spPr>
        <p:txBody>
          <a:bodyPr/>
          <a:lstStyle/>
          <a:p>
            <a:r>
              <a:rPr lang="en-US" dirty="0"/>
              <a:t>Review of Low-Cost Sensors for </a:t>
            </a:r>
            <a:br>
              <a:rPr lang="en-US" dirty="0"/>
            </a:br>
            <a:r>
              <a:rPr lang="en-US" dirty="0"/>
              <a:t>Air Quality</a:t>
            </a:r>
            <a:br>
              <a:rPr lang="en-US" dirty="0"/>
            </a:br>
            <a:br>
              <a:rPr lang="en-US" dirty="0"/>
            </a:br>
            <a:r>
              <a:rPr lang="en-US" sz="1500" b="0" dirty="0"/>
              <a:t>(Administrative Arrangement </a:t>
            </a:r>
            <a:r>
              <a:rPr lang="en-US" sz="1500" b="0" dirty="0" err="1"/>
              <a:t>AQSens</a:t>
            </a:r>
            <a:br>
              <a:rPr lang="en-US" sz="1500" b="0" dirty="0"/>
            </a:br>
            <a:r>
              <a:rPr lang="en-US" sz="1500" b="0" dirty="0"/>
              <a:t>Commission internal project between DG ENV and DG JRC)</a:t>
            </a:r>
            <a:br>
              <a:rPr lang="en-US" sz="1500" b="0" dirty="0"/>
            </a:br>
            <a:endParaRPr lang="en-GB" sz="1500" b="0" dirty="0"/>
          </a:p>
        </p:txBody>
      </p:sp>
      <p:sp>
        <p:nvSpPr>
          <p:cNvPr id="3" name="Subtitle 2"/>
          <p:cNvSpPr>
            <a:spLocks noGrp="1"/>
          </p:cNvSpPr>
          <p:nvPr>
            <p:ph type="subTitle" idx="1"/>
          </p:nvPr>
        </p:nvSpPr>
        <p:spPr>
          <a:xfrm>
            <a:off x="3514155" y="3120489"/>
            <a:ext cx="5562289" cy="602959"/>
          </a:xfrm>
        </p:spPr>
        <p:txBody>
          <a:bodyPr/>
          <a:lstStyle/>
          <a:p>
            <a:r>
              <a:rPr lang="de-DE" sz="1800" u="sng" dirty="0"/>
              <a:t>Federico Karagulian</a:t>
            </a:r>
            <a:r>
              <a:rPr lang="de-DE" sz="1800" u="sng" baseline="30000" dirty="0"/>
              <a:t>1</a:t>
            </a:r>
            <a:r>
              <a:rPr lang="de-DE" sz="1800" dirty="0"/>
              <a:t>, Michel Gerboles</a:t>
            </a:r>
            <a:r>
              <a:rPr lang="de-DE" sz="1800" baseline="30000" dirty="0"/>
              <a:t>1</a:t>
            </a:r>
            <a:r>
              <a:rPr lang="de-DE" sz="1800" dirty="0"/>
              <a:t>, Annette Borowiak</a:t>
            </a:r>
            <a:r>
              <a:rPr lang="de-DE" sz="1800" baseline="30000" dirty="0"/>
              <a:t>1</a:t>
            </a:r>
            <a:endParaRPr lang="en-US" sz="1800" dirty="0"/>
          </a:p>
        </p:txBody>
      </p:sp>
      <p:sp>
        <p:nvSpPr>
          <p:cNvPr id="4" name="Subtitle 2"/>
          <p:cNvSpPr txBox="1">
            <a:spLocks/>
          </p:cNvSpPr>
          <p:nvPr/>
        </p:nvSpPr>
        <p:spPr>
          <a:xfrm>
            <a:off x="4019624" y="4293096"/>
            <a:ext cx="5024083" cy="1296144"/>
          </a:xfrm>
          <a:prstGeom prst="rect">
            <a:avLst/>
          </a:prstGeom>
        </p:spPr>
        <p:txBody>
          <a:bodyPr lIns="0" tIns="0" bIns="0"/>
          <a:lstStyle>
            <a:lvl1pPr marL="0" indent="0" algn="r" rtl="0" eaLnBrk="1" fontAlgn="base" hangingPunct="1">
              <a:lnSpc>
                <a:spcPct val="110000"/>
              </a:lnSpc>
              <a:spcBef>
                <a:spcPts val="0"/>
              </a:spcBef>
              <a:spcAft>
                <a:spcPct val="0"/>
              </a:spcAft>
              <a:buClr>
                <a:schemeClr val="bg1"/>
              </a:buClr>
              <a:buFontTx/>
              <a:buNone/>
              <a:defRPr sz="2400" b="1" i="0">
                <a:solidFill>
                  <a:srgbClr val="164194"/>
                </a:solidFill>
                <a:latin typeface="+mn-lt"/>
                <a:ea typeface="+mn-ea"/>
                <a:cs typeface="+mn-cs"/>
              </a:defRPr>
            </a:lvl1pPr>
            <a:lvl2pPr marL="742950" indent="-285750" algn="l" rtl="0" eaLnBrk="1" fontAlgn="base" hangingPunct="1">
              <a:spcBef>
                <a:spcPct val="20000"/>
              </a:spcBef>
              <a:spcAft>
                <a:spcPct val="0"/>
              </a:spcAft>
              <a:buClr>
                <a:srgbClr val="009FBA"/>
              </a:buClr>
              <a:buChar char="•"/>
              <a:defRPr sz="2000" b="1">
                <a:solidFill>
                  <a:srgbClr val="0F5494"/>
                </a:solidFill>
                <a:latin typeface="+mn-lt"/>
              </a:defRPr>
            </a:lvl2pPr>
            <a:lvl3pPr marL="1143000" indent="-228600" algn="l" rtl="0" eaLnBrk="1" fontAlgn="base" hangingPunct="1">
              <a:spcBef>
                <a:spcPct val="20000"/>
              </a:spcBef>
              <a:spcAft>
                <a:spcPct val="0"/>
              </a:spcAft>
              <a:defRPr sz="1400">
                <a:solidFill>
                  <a:srgbClr val="0F5494"/>
                </a:solidFill>
                <a:latin typeface="+mn-lt"/>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1600" dirty="0">
                <a:solidFill>
                  <a:schemeClr val="tx1"/>
                </a:solidFill>
              </a:rPr>
              <a:t>Workshop: </a:t>
            </a:r>
            <a:endParaRPr lang="en-GB" sz="1600" dirty="0">
              <a:solidFill>
                <a:schemeClr val="tx1"/>
              </a:solidFill>
            </a:endParaRPr>
          </a:p>
          <a:p>
            <a:r>
              <a:rPr lang="en-US" sz="1600" i="1" dirty="0">
                <a:solidFill>
                  <a:schemeClr val="tx1"/>
                </a:solidFill>
              </a:rPr>
              <a:t>The use of sensors and their possible role in air quality assessment</a:t>
            </a:r>
            <a:endParaRPr lang="en-GB" sz="1600" i="1" dirty="0">
              <a:solidFill>
                <a:schemeClr val="tx1"/>
              </a:solidFill>
            </a:endParaRPr>
          </a:p>
          <a:p>
            <a:endParaRPr lang="de-DE" sz="1500" kern="0" dirty="0"/>
          </a:p>
          <a:p>
            <a:r>
              <a:rPr lang="de-DE" sz="1500" kern="0" dirty="0" err="1"/>
              <a:t>Brussels</a:t>
            </a:r>
            <a:r>
              <a:rPr lang="de-DE" sz="1500" kern="0" dirty="0"/>
              <a:t>, 22 January 2019</a:t>
            </a:r>
            <a:endParaRPr lang="en-US" sz="1500" kern="0" dirty="0"/>
          </a:p>
        </p:txBody>
      </p:sp>
      <p:sp>
        <p:nvSpPr>
          <p:cNvPr id="5" name="Rectangle 4"/>
          <p:cNvSpPr/>
          <p:nvPr/>
        </p:nvSpPr>
        <p:spPr>
          <a:xfrm>
            <a:off x="7956376" y="3717032"/>
            <a:ext cx="1005403" cy="276999"/>
          </a:xfrm>
          <a:prstGeom prst="rect">
            <a:avLst/>
          </a:prstGeom>
        </p:spPr>
        <p:txBody>
          <a:bodyPr wrap="none">
            <a:spAutoFit/>
          </a:bodyPr>
          <a:lstStyle/>
          <a:p>
            <a:r>
              <a:rPr lang="it-IT" b="1" i="1" baseline="30000" dirty="0"/>
              <a:t>1 </a:t>
            </a:r>
            <a:r>
              <a:rPr lang="en-GB" b="1" dirty="0"/>
              <a:t>EC - JRC</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descr="Figure 15. Correspondence between R^2 and slope for sensor systems (SS). Only sensor models with mean R^2 &gt; 0.75 and 0.5 &lt; mean slope &lt; 1.3 are shown. Names of living and non-living sensors are indicated in black and blue color, respectively.">
            <a:extLst>
              <a:ext uri="{FF2B5EF4-FFF2-40B4-BE49-F238E27FC236}">
                <a16:creationId xmlns:a16="http://schemas.microsoft.com/office/drawing/2014/main" id="{0619F898-6841-449B-BFA8-73FF3626978B}"/>
              </a:ext>
            </a:extLst>
          </p:cNvPr>
          <p:cNvPicPr/>
          <p:nvPr/>
        </p:nvPicPr>
        <p:blipFill>
          <a:blip r:embed="rId2"/>
          <a:stretch>
            <a:fillRect/>
          </a:stretch>
        </p:blipFill>
        <p:spPr bwMode="auto">
          <a:xfrm>
            <a:off x="1479888" y="1127276"/>
            <a:ext cx="5328592" cy="5203408"/>
          </a:xfrm>
          <a:prstGeom prst="rect">
            <a:avLst/>
          </a:prstGeom>
          <a:noFill/>
          <a:ln w="9525">
            <a:solidFill>
              <a:schemeClr val="bg1">
                <a:lumMod val="75000"/>
              </a:schemeClr>
            </a:solidFill>
            <a:headEnd/>
            <a:tailEnd/>
          </a:ln>
        </p:spPr>
      </p:pic>
      <p:sp>
        <p:nvSpPr>
          <p:cNvPr id="10" name="Rectangle 9">
            <a:extLst>
              <a:ext uri="{FF2B5EF4-FFF2-40B4-BE49-F238E27FC236}">
                <a16:creationId xmlns:a16="http://schemas.microsoft.com/office/drawing/2014/main" id="{FFA76FC7-B498-45F5-B16F-776C8736B359}"/>
              </a:ext>
            </a:extLst>
          </p:cNvPr>
          <p:cNvSpPr/>
          <p:nvPr/>
        </p:nvSpPr>
        <p:spPr>
          <a:xfrm>
            <a:off x="107504" y="52835"/>
            <a:ext cx="7534435" cy="522259"/>
          </a:xfrm>
          <a:prstGeom prst="rect">
            <a:avLst/>
          </a:prstGeom>
        </p:spPr>
        <p:txBody>
          <a:bodyPr wrap="none">
            <a:spAutoFit/>
          </a:bodyPr>
          <a:lstStyle/>
          <a:p>
            <a:pPr marL="342900" marR="0" indent="-342900">
              <a:lnSpc>
                <a:spcPct val="110000"/>
              </a:lnSpc>
            </a:pPr>
            <a:r>
              <a:rPr lang="en-US" sz="2800" b="1" dirty="0">
                <a:solidFill>
                  <a:srgbClr val="164194"/>
                </a:solidFill>
              </a:rPr>
              <a:t>Towards the best performing sensor</a:t>
            </a:r>
          </a:p>
        </p:txBody>
      </p:sp>
      <p:sp>
        <p:nvSpPr>
          <p:cNvPr id="2" name="Rectangle 1"/>
          <p:cNvSpPr/>
          <p:nvPr/>
        </p:nvSpPr>
        <p:spPr>
          <a:xfrm>
            <a:off x="395536" y="6392548"/>
            <a:ext cx="6444208" cy="246221"/>
          </a:xfrm>
          <a:prstGeom prst="rect">
            <a:avLst/>
          </a:prstGeom>
        </p:spPr>
        <p:txBody>
          <a:bodyPr wrap="square">
            <a:spAutoFit/>
          </a:bodyPr>
          <a:lstStyle/>
          <a:p>
            <a:r>
              <a:rPr lang="en-US" sz="1000" b="1" dirty="0">
                <a:solidFill>
                  <a:schemeClr val="tx1"/>
                </a:solidFill>
              </a:rPr>
              <a:t>*names of 'living'/</a:t>
            </a:r>
            <a:r>
              <a:rPr lang="en-US" sz="1000" b="1" dirty="0">
                <a:solidFill>
                  <a:srgbClr val="0000FF"/>
                </a:solidFill>
              </a:rPr>
              <a:t>'non-living'</a:t>
            </a:r>
            <a:r>
              <a:rPr lang="en-US" sz="1000" b="1" dirty="0">
                <a:solidFill>
                  <a:schemeClr val="tx1"/>
                </a:solidFill>
              </a:rPr>
              <a:t> sensors are indicated in black/</a:t>
            </a:r>
            <a:r>
              <a:rPr lang="en-US" sz="1000" b="1" dirty="0">
                <a:solidFill>
                  <a:srgbClr val="0000FF"/>
                </a:solidFill>
              </a:rPr>
              <a:t>blue</a:t>
            </a:r>
            <a:r>
              <a:rPr lang="en-US" sz="1000" b="1" dirty="0">
                <a:solidFill>
                  <a:schemeClr val="tx1"/>
                </a:solidFill>
              </a:rPr>
              <a:t> color, respectively</a:t>
            </a:r>
            <a:endParaRPr lang="en-US" sz="1000" dirty="0"/>
          </a:p>
        </p:txBody>
      </p:sp>
      <p:sp>
        <p:nvSpPr>
          <p:cNvPr id="3" name="Rectangle 2"/>
          <p:cNvSpPr/>
          <p:nvPr/>
        </p:nvSpPr>
        <p:spPr>
          <a:xfrm>
            <a:off x="0" y="665611"/>
            <a:ext cx="9002786" cy="461665"/>
          </a:xfrm>
          <a:prstGeom prst="rect">
            <a:avLst/>
          </a:prstGeom>
        </p:spPr>
        <p:txBody>
          <a:bodyPr wrap="none">
            <a:spAutoFit/>
          </a:bodyPr>
          <a:lstStyle/>
          <a:p>
            <a:pPr marL="171450" indent="-171450">
              <a:buFont typeface="Wingdings" panose="05000000000000000000" pitchFamily="2" charset="2"/>
              <a:buChar char="Ø"/>
            </a:pPr>
            <a:r>
              <a:rPr lang="en-US" b="1" dirty="0">
                <a:solidFill>
                  <a:schemeClr val="tx1"/>
                </a:solidFill>
              </a:rPr>
              <a:t>Targeting sensor showing </a:t>
            </a:r>
            <a:r>
              <a:rPr lang="en-US" b="1" dirty="0">
                <a:solidFill>
                  <a:srgbClr val="FF0000"/>
                </a:solidFill>
              </a:rPr>
              <a:t>mean </a:t>
            </a:r>
            <a:r>
              <a:rPr lang="en-US" b="1" dirty="0">
                <a:solidFill>
                  <a:schemeClr val="tx1"/>
                </a:solidFill>
              </a:rPr>
              <a:t>R</a:t>
            </a:r>
            <a:r>
              <a:rPr lang="en-US" b="1" baseline="30000" dirty="0">
                <a:solidFill>
                  <a:schemeClr val="tx1"/>
                </a:solidFill>
              </a:rPr>
              <a:t>2</a:t>
            </a:r>
            <a:r>
              <a:rPr lang="en-US" b="1" dirty="0">
                <a:solidFill>
                  <a:schemeClr val="tx1"/>
                </a:solidFill>
              </a:rPr>
              <a:t> ~ 1 and </a:t>
            </a:r>
            <a:r>
              <a:rPr lang="en-US" b="1" dirty="0">
                <a:solidFill>
                  <a:srgbClr val="FF0000"/>
                </a:solidFill>
              </a:rPr>
              <a:t>mean </a:t>
            </a:r>
            <a:r>
              <a:rPr lang="en-US" b="1" dirty="0">
                <a:solidFill>
                  <a:schemeClr val="tx1"/>
                </a:solidFill>
              </a:rPr>
              <a:t>slope ~ 1 when compared with reference systems</a:t>
            </a:r>
          </a:p>
          <a:p>
            <a:pPr marL="171450" indent="-171450">
              <a:buFont typeface="Wingdings" panose="05000000000000000000" pitchFamily="2" charset="2"/>
              <a:buChar char="Ø"/>
            </a:pPr>
            <a:r>
              <a:rPr lang="en-US" b="1" dirty="0">
                <a:solidFill>
                  <a:schemeClr val="tx1"/>
                </a:solidFill>
              </a:rPr>
              <a:t>Not all sensor showing </a:t>
            </a:r>
            <a:r>
              <a:rPr lang="en-US" b="1" dirty="0">
                <a:solidFill>
                  <a:srgbClr val="FF0000"/>
                </a:solidFill>
              </a:rPr>
              <a:t>mean </a:t>
            </a:r>
            <a:r>
              <a:rPr lang="en-US" b="1" dirty="0">
                <a:solidFill>
                  <a:schemeClr val="tx1"/>
                </a:solidFill>
              </a:rPr>
              <a:t>R</a:t>
            </a:r>
            <a:r>
              <a:rPr lang="en-US" b="1" baseline="30000" dirty="0">
                <a:solidFill>
                  <a:schemeClr val="tx1"/>
                </a:solidFill>
              </a:rPr>
              <a:t>2</a:t>
            </a:r>
            <a:r>
              <a:rPr lang="en-US" b="1" dirty="0">
                <a:solidFill>
                  <a:schemeClr val="tx1"/>
                </a:solidFill>
              </a:rPr>
              <a:t> ~ 1 had necessarily </a:t>
            </a:r>
            <a:r>
              <a:rPr lang="en-US" b="1" dirty="0">
                <a:solidFill>
                  <a:srgbClr val="FF0000"/>
                </a:solidFill>
              </a:rPr>
              <a:t>mean </a:t>
            </a:r>
            <a:r>
              <a:rPr lang="en-US" b="1" dirty="0">
                <a:solidFill>
                  <a:schemeClr val="tx1"/>
                </a:solidFill>
              </a:rPr>
              <a:t>slope ~ 1</a:t>
            </a:r>
            <a:endParaRPr lang="en-US" dirty="0"/>
          </a:p>
        </p:txBody>
      </p:sp>
      <p:sp>
        <p:nvSpPr>
          <p:cNvPr id="13" name="Isosceles Triangle 12"/>
          <p:cNvSpPr/>
          <p:nvPr/>
        </p:nvSpPr>
        <p:spPr bwMode="auto">
          <a:xfrm rot="10800000">
            <a:off x="2001195" y="1628800"/>
            <a:ext cx="4546389" cy="3600400"/>
          </a:xfrm>
          <a:prstGeom prst="triangle">
            <a:avLst/>
          </a:prstGeom>
          <a:solidFill>
            <a:srgbClr val="33ACE3">
              <a:alpha val="41176"/>
            </a:srgbClr>
          </a:solidFill>
          <a:ln>
            <a:noFill/>
          </a:ln>
        </p:spPr>
        <p:txBody>
          <a:bodyPr rot="0" spcFirstLastPara="0" vertOverflow="overflow" horzOverflow="overflow" vert="horz" wrap="square" lIns="91440" tIns="45720" rIns="91440" bIns="45720" numCol="1" spcCol="0" rtlCol="0" fromWordArt="0" anchor="ctr" anchorCtr="0" forceAA="0" compatLnSpc="1">
            <a:noAutofit/>
          </a:bodyPr>
          <a:lstStyle/>
          <a:p>
            <a:pPr marL="3175" marR="0" indent="0" algn="l" defTabSz="914400" rtl="0" eaLnBrk="1" fontAlgn="base" latinLnBrk="0" hangingPunct="1">
              <a:lnSpc>
                <a:spcPct val="100000"/>
              </a:lnSpc>
              <a:spcBef>
                <a:spcPct val="0"/>
              </a:spcBef>
              <a:spcAft>
                <a:spcPct val="0"/>
              </a:spcAft>
              <a:buClrTx/>
              <a:buSzTx/>
              <a:buFontTx/>
              <a:buNone/>
            </a:pPr>
            <a:endParaRPr kumimoji="0" lang="en-GB" sz="1200" b="0" i="0" u="none" strike="noStrike" cap="none" normalizeH="0" baseline="0">
              <a:ln>
                <a:noFill/>
              </a:ln>
              <a:solidFill>
                <a:srgbClr val="0F5494"/>
              </a:solidFill>
              <a:effectLst/>
              <a:latin typeface="Verdana" pitchFamily="34" charset="0"/>
            </a:endParaRPr>
          </a:p>
        </p:txBody>
      </p:sp>
    </p:spTree>
    <p:extLst>
      <p:ext uri="{BB962C8B-B14F-4D97-AF65-F5344CB8AC3E}">
        <p14:creationId xmlns:p14="http://schemas.microsoft.com/office/powerpoint/2010/main" val="1632257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5" y="188640"/>
            <a:ext cx="2592288" cy="504056"/>
          </a:xfrm>
        </p:spPr>
        <p:txBody>
          <a:bodyPr/>
          <a:lstStyle/>
          <a:p>
            <a:r>
              <a:rPr lang="en-US" dirty="0"/>
              <a:t>Conclusions</a:t>
            </a:r>
          </a:p>
        </p:txBody>
      </p:sp>
      <p:sp>
        <p:nvSpPr>
          <p:cNvPr id="3" name="TextBox 2"/>
          <p:cNvSpPr txBox="1"/>
          <p:nvPr/>
        </p:nvSpPr>
        <p:spPr>
          <a:xfrm>
            <a:off x="132373" y="1124744"/>
            <a:ext cx="8879253" cy="4086503"/>
          </a:xfrm>
          <a:prstGeom prst="rect">
            <a:avLst/>
          </a:prstGeom>
          <a:noFill/>
        </p:spPr>
        <p:txBody>
          <a:bodyPr wrap="square" rtlCol="0">
            <a:spAutoFit/>
          </a:bodyPr>
          <a:lstStyle/>
          <a:p>
            <a:pPr marL="342900" indent="-342900">
              <a:lnSpc>
                <a:spcPct val="110000"/>
              </a:lnSpc>
              <a:buFont typeface="Wingdings" panose="05000000000000000000" pitchFamily="2" charset="2"/>
              <a:buChar char="Ø"/>
            </a:pPr>
            <a:r>
              <a:rPr lang="en-US" sz="2200" b="1" dirty="0">
                <a:solidFill>
                  <a:schemeClr val="tx1"/>
                </a:solidFill>
              </a:rPr>
              <a:t>Availability of an </a:t>
            </a:r>
            <a:r>
              <a:rPr lang="en-US" sz="2200" b="1" u="sng" dirty="0">
                <a:solidFill>
                  <a:schemeClr val="tx1"/>
                </a:solidFill>
              </a:rPr>
              <a:t>open-access repository</a:t>
            </a:r>
            <a:r>
              <a:rPr lang="en-US" sz="2200" b="1" dirty="0">
                <a:solidFill>
                  <a:schemeClr val="tx1"/>
                </a:solidFill>
              </a:rPr>
              <a:t> reporting </a:t>
            </a:r>
          </a:p>
          <a:p>
            <a:pPr>
              <a:lnSpc>
                <a:spcPct val="110000"/>
              </a:lnSpc>
            </a:pPr>
            <a:r>
              <a:rPr lang="en-US" sz="2200" b="1" dirty="0">
                <a:solidFill>
                  <a:schemeClr val="tx1"/>
                </a:solidFill>
              </a:rPr>
              <a:t>relevant metric for OEMs and Sensor Systems.</a:t>
            </a:r>
          </a:p>
          <a:p>
            <a:pPr>
              <a:lnSpc>
                <a:spcPct val="110000"/>
              </a:lnSpc>
            </a:pPr>
            <a:endParaRPr lang="en-US" sz="2000" b="1" dirty="0">
              <a:solidFill>
                <a:schemeClr val="tx1"/>
              </a:solidFill>
            </a:endParaRPr>
          </a:p>
          <a:p>
            <a:pPr marL="342900" indent="-342900">
              <a:lnSpc>
                <a:spcPct val="110000"/>
              </a:lnSpc>
              <a:buFont typeface="Wingdings" panose="05000000000000000000" pitchFamily="2" charset="2"/>
              <a:buChar char="Ø"/>
            </a:pPr>
            <a:r>
              <a:rPr lang="en-US" sz="2200" b="1" dirty="0">
                <a:solidFill>
                  <a:srgbClr val="164194"/>
                </a:solidFill>
              </a:rPr>
              <a:t>Possibility to </a:t>
            </a:r>
            <a:r>
              <a:rPr lang="en-US" sz="2200" b="1" u="sng" dirty="0">
                <a:solidFill>
                  <a:srgbClr val="164194"/>
                </a:solidFill>
              </a:rPr>
              <a:t>share</a:t>
            </a:r>
            <a:r>
              <a:rPr lang="en-US" sz="2200" b="1" dirty="0">
                <a:solidFill>
                  <a:srgbClr val="164194"/>
                </a:solidFill>
              </a:rPr>
              <a:t> the above-mentioned repository</a:t>
            </a:r>
          </a:p>
          <a:p>
            <a:pPr>
              <a:lnSpc>
                <a:spcPct val="110000"/>
              </a:lnSpc>
            </a:pPr>
            <a:r>
              <a:rPr lang="en-US" sz="2200" b="1" dirty="0">
                <a:solidFill>
                  <a:srgbClr val="164194"/>
                </a:solidFill>
              </a:rPr>
              <a:t>among Entities performing laboratory and field tests</a:t>
            </a:r>
          </a:p>
          <a:p>
            <a:pPr>
              <a:lnSpc>
                <a:spcPct val="110000"/>
              </a:lnSpc>
            </a:pPr>
            <a:r>
              <a:rPr lang="en-US" sz="2200" b="1" dirty="0">
                <a:solidFill>
                  <a:srgbClr val="164194"/>
                </a:solidFill>
              </a:rPr>
              <a:t>according to a well-defined protocol to calculate</a:t>
            </a:r>
          </a:p>
          <a:p>
            <a:pPr>
              <a:lnSpc>
                <a:spcPct val="110000"/>
              </a:lnSpc>
            </a:pPr>
            <a:r>
              <a:rPr lang="en-US" sz="2200" b="1" dirty="0">
                <a:solidFill>
                  <a:srgbClr val="164194"/>
                </a:solidFill>
              </a:rPr>
              <a:t>relevant metrics.</a:t>
            </a:r>
          </a:p>
          <a:p>
            <a:pPr>
              <a:lnSpc>
                <a:spcPct val="110000"/>
              </a:lnSpc>
            </a:pPr>
            <a:endParaRPr lang="en-US" sz="2000" b="1" dirty="0">
              <a:solidFill>
                <a:srgbClr val="164194"/>
              </a:solidFill>
            </a:endParaRPr>
          </a:p>
          <a:p>
            <a:pPr marL="342900" indent="-342900">
              <a:lnSpc>
                <a:spcPct val="110000"/>
              </a:lnSpc>
              <a:buFont typeface="Wingdings" panose="05000000000000000000" pitchFamily="2" charset="2"/>
              <a:buChar char="Ø"/>
            </a:pPr>
            <a:r>
              <a:rPr lang="en-US" sz="2200" b="1" dirty="0">
                <a:solidFill>
                  <a:schemeClr val="tx1"/>
                </a:solidFill>
              </a:rPr>
              <a:t>Necessity to target the best sensor system by its </a:t>
            </a:r>
          </a:p>
          <a:p>
            <a:pPr>
              <a:lnSpc>
                <a:spcPct val="110000"/>
              </a:lnSpc>
            </a:pPr>
            <a:r>
              <a:rPr lang="en-US" sz="2200" b="1" u="sng" dirty="0">
                <a:solidFill>
                  <a:schemeClr val="tx1"/>
                </a:solidFill>
              </a:rPr>
              <a:t>openness</a:t>
            </a:r>
            <a:r>
              <a:rPr lang="en-US" sz="2200" b="1" dirty="0">
                <a:solidFill>
                  <a:schemeClr val="tx1"/>
                </a:solidFill>
              </a:rPr>
              <a:t>, </a:t>
            </a:r>
            <a:r>
              <a:rPr lang="en-US" sz="2200" b="1" u="sng" dirty="0">
                <a:solidFill>
                  <a:schemeClr val="tx1"/>
                </a:solidFill>
              </a:rPr>
              <a:t>agreement</a:t>
            </a:r>
            <a:r>
              <a:rPr lang="en-US" sz="2200" b="1" dirty="0">
                <a:solidFill>
                  <a:schemeClr val="tx1"/>
                </a:solidFill>
              </a:rPr>
              <a:t> with reference systems,</a:t>
            </a:r>
          </a:p>
          <a:p>
            <a:pPr>
              <a:lnSpc>
                <a:spcPct val="110000"/>
              </a:lnSpc>
            </a:pPr>
            <a:r>
              <a:rPr lang="en-US" sz="2200" b="1" u="sng" dirty="0">
                <a:solidFill>
                  <a:schemeClr val="tx1"/>
                </a:solidFill>
              </a:rPr>
              <a:t>number</a:t>
            </a:r>
            <a:r>
              <a:rPr lang="en-US" sz="2200" b="1" dirty="0">
                <a:solidFill>
                  <a:schemeClr val="tx1"/>
                </a:solidFill>
              </a:rPr>
              <a:t> of measured pollutants and </a:t>
            </a:r>
            <a:r>
              <a:rPr lang="en-US" sz="2200" b="1" u="sng" dirty="0">
                <a:solidFill>
                  <a:schemeClr val="tx1"/>
                </a:solidFill>
              </a:rPr>
              <a:t>price</a:t>
            </a:r>
            <a:r>
              <a:rPr lang="en-US" sz="2200" b="1" dirty="0">
                <a:solidFill>
                  <a:schemeClr val="tx1"/>
                </a:solidFill>
              </a:rPr>
              <a:t>.</a:t>
            </a:r>
          </a:p>
        </p:txBody>
      </p:sp>
      <p:sp>
        <p:nvSpPr>
          <p:cNvPr id="4" name="Rectangle 3">
            <a:extLst>
              <a:ext uri="{FF2B5EF4-FFF2-40B4-BE49-F238E27FC236}">
                <a16:creationId xmlns:a16="http://schemas.microsoft.com/office/drawing/2014/main" id="{664608B6-26BC-4964-990B-A7E24FCFEFD2}"/>
              </a:ext>
            </a:extLst>
          </p:cNvPr>
          <p:cNvSpPr/>
          <p:nvPr/>
        </p:nvSpPr>
        <p:spPr>
          <a:xfrm>
            <a:off x="132373" y="5805264"/>
            <a:ext cx="6455851" cy="682879"/>
          </a:xfrm>
          <a:prstGeom prst="rect">
            <a:avLst/>
          </a:prstGeom>
        </p:spPr>
        <p:txBody>
          <a:bodyPr wrap="square">
            <a:spAutoFit/>
          </a:bodyPr>
          <a:lstStyle/>
          <a:p>
            <a:pPr>
              <a:lnSpc>
                <a:spcPct val="110000"/>
              </a:lnSpc>
            </a:pPr>
            <a:r>
              <a:rPr lang="en-US" b="1" i="1" dirty="0">
                <a:solidFill>
                  <a:srgbClr val="FF0000"/>
                </a:solidFill>
              </a:rPr>
              <a:t>The information reported in this work about price of sensors, is merely indicative and might change with time. The authors do not take any responsibility should prices and performances of sensors should vary.</a:t>
            </a:r>
          </a:p>
        </p:txBody>
      </p:sp>
    </p:spTree>
    <p:extLst>
      <p:ext uri="{BB962C8B-B14F-4D97-AF65-F5344CB8AC3E}">
        <p14:creationId xmlns:p14="http://schemas.microsoft.com/office/powerpoint/2010/main" val="2326030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17742" y="870638"/>
            <a:ext cx="7436786" cy="1246495"/>
          </a:xfrm>
          <a:prstGeom prst="rect">
            <a:avLst/>
          </a:prstGeom>
        </p:spPr>
        <p:txBody>
          <a:bodyPr wrap="square">
            <a:spAutoFit/>
          </a:bodyPr>
          <a:lstStyle/>
          <a:p>
            <a:pPr marL="285750" indent="-285750">
              <a:buFont typeface="Wingdings" panose="05000000000000000000" pitchFamily="2" charset="2"/>
              <a:buChar char="Ø"/>
            </a:pPr>
            <a:r>
              <a:rPr lang="en-US" sz="1500" b="1" dirty="0">
                <a:solidFill>
                  <a:schemeClr val="tx1"/>
                </a:solidFill>
              </a:rPr>
              <a:t>We have shortlisted sensor systems showing good agreement with reference systems (</a:t>
            </a:r>
            <a:r>
              <a:rPr lang="en-US" sz="1500" b="1" dirty="0">
                <a:solidFill>
                  <a:srgbClr val="0000FF"/>
                </a:solidFill>
              </a:rPr>
              <a:t>R</a:t>
            </a:r>
            <a:r>
              <a:rPr lang="en-US" sz="1500" b="1" baseline="30000" dirty="0">
                <a:solidFill>
                  <a:srgbClr val="0000FF"/>
                </a:solidFill>
              </a:rPr>
              <a:t>2 </a:t>
            </a:r>
            <a:r>
              <a:rPr lang="en-US" sz="1500" b="1" dirty="0">
                <a:solidFill>
                  <a:srgbClr val="0000FF"/>
                </a:solidFill>
              </a:rPr>
              <a:t>&gt; 0.85; 0.8 &lt; slope &lt; 1.2</a:t>
            </a:r>
            <a:r>
              <a:rPr lang="en-US" sz="1500" b="1" dirty="0">
                <a:solidFill>
                  <a:schemeClr val="tx1"/>
                </a:solidFill>
              </a:rPr>
              <a:t>)</a:t>
            </a:r>
          </a:p>
          <a:p>
            <a:endParaRPr lang="en-US" sz="1500" b="1" dirty="0">
              <a:solidFill>
                <a:schemeClr val="tx1"/>
              </a:solidFill>
            </a:endParaRPr>
          </a:p>
          <a:p>
            <a:pPr marL="285750" indent="-285750">
              <a:buFont typeface="Wingdings" panose="05000000000000000000" pitchFamily="2" charset="2"/>
              <a:buChar char="Ø"/>
            </a:pPr>
            <a:r>
              <a:rPr lang="en-US" sz="1500" b="1" dirty="0">
                <a:solidFill>
                  <a:schemeClr val="tx1"/>
                </a:solidFill>
              </a:rPr>
              <a:t>Only few sensors are </a:t>
            </a:r>
            <a:r>
              <a:rPr lang="en-US" sz="1500" b="1" u="sng" dirty="0">
                <a:solidFill>
                  <a:srgbClr val="0000FF"/>
                </a:solidFill>
              </a:rPr>
              <a:t>“open source” </a:t>
            </a:r>
            <a:r>
              <a:rPr lang="en-US" sz="1500" b="1" dirty="0">
                <a:solidFill>
                  <a:schemeClr val="tx1"/>
                </a:solidFill>
              </a:rPr>
              <a:t>and are able to measure </a:t>
            </a:r>
            <a:r>
              <a:rPr lang="en-US" sz="1500" b="1" u="sng" dirty="0">
                <a:solidFill>
                  <a:srgbClr val="0000FF"/>
                </a:solidFill>
              </a:rPr>
              <a:t>multiple pollutants </a:t>
            </a:r>
          </a:p>
        </p:txBody>
      </p:sp>
      <p:graphicFrame>
        <p:nvGraphicFramePr>
          <p:cNvPr id="2" name="Table 1"/>
          <p:cNvGraphicFramePr>
            <a:graphicFrameLocks noGrp="1"/>
          </p:cNvGraphicFramePr>
          <p:nvPr>
            <p:extLst>
              <p:ext uri="{D42A27DB-BD31-4B8C-83A1-F6EECF244321}">
                <p14:modId xmlns:p14="http://schemas.microsoft.com/office/powerpoint/2010/main" val="5373206"/>
              </p:ext>
            </p:extLst>
          </p:nvPr>
        </p:nvGraphicFramePr>
        <p:xfrm>
          <a:off x="317742" y="2276872"/>
          <a:ext cx="8587644" cy="3532512"/>
        </p:xfrm>
        <a:graphic>
          <a:graphicData uri="http://schemas.openxmlformats.org/drawingml/2006/table">
            <a:tbl>
              <a:tblPr firstRow="1" firstCol="1" lastRow="1" lastCol="1">
                <a:tableStyleId>{3C2FFA5D-87B4-456A-9821-1D502468CF0F}</a:tableStyleId>
              </a:tblPr>
              <a:tblGrid>
                <a:gridCol w="1728191">
                  <a:extLst>
                    <a:ext uri="{9D8B030D-6E8A-4147-A177-3AD203B41FA5}">
                      <a16:colId xmlns:a16="http://schemas.microsoft.com/office/drawing/2014/main" val="3636041396"/>
                    </a:ext>
                  </a:extLst>
                </a:gridCol>
                <a:gridCol w="1296144">
                  <a:extLst>
                    <a:ext uri="{9D8B030D-6E8A-4147-A177-3AD203B41FA5}">
                      <a16:colId xmlns:a16="http://schemas.microsoft.com/office/drawing/2014/main" val="4288000562"/>
                    </a:ext>
                  </a:extLst>
                </a:gridCol>
                <a:gridCol w="955748">
                  <a:extLst>
                    <a:ext uri="{9D8B030D-6E8A-4147-A177-3AD203B41FA5}">
                      <a16:colId xmlns:a16="http://schemas.microsoft.com/office/drawing/2014/main" val="443650330"/>
                    </a:ext>
                  </a:extLst>
                </a:gridCol>
                <a:gridCol w="947169">
                  <a:extLst>
                    <a:ext uri="{9D8B030D-6E8A-4147-A177-3AD203B41FA5}">
                      <a16:colId xmlns:a16="http://schemas.microsoft.com/office/drawing/2014/main" val="3762162216"/>
                    </a:ext>
                  </a:extLst>
                </a:gridCol>
                <a:gridCol w="955212">
                  <a:extLst>
                    <a:ext uri="{9D8B030D-6E8A-4147-A177-3AD203B41FA5}">
                      <a16:colId xmlns:a16="http://schemas.microsoft.com/office/drawing/2014/main" val="1702074989"/>
                    </a:ext>
                  </a:extLst>
                </a:gridCol>
                <a:gridCol w="845835">
                  <a:extLst>
                    <a:ext uri="{9D8B030D-6E8A-4147-A177-3AD203B41FA5}">
                      <a16:colId xmlns:a16="http://schemas.microsoft.com/office/drawing/2014/main" val="3052126017"/>
                    </a:ext>
                  </a:extLst>
                </a:gridCol>
                <a:gridCol w="1192582">
                  <a:extLst>
                    <a:ext uri="{9D8B030D-6E8A-4147-A177-3AD203B41FA5}">
                      <a16:colId xmlns:a16="http://schemas.microsoft.com/office/drawing/2014/main" val="310856173"/>
                    </a:ext>
                  </a:extLst>
                </a:gridCol>
                <a:gridCol w="666763">
                  <a:extLst>
                    <a:ext uri="{9D8B030D-6E8A-4147-A177-3AD203B41FA5}">
                      <a16:colId xmlns:a16="http://schemas.microsoft.com/office/drawing/2014/main" val="2853634308"/>
                    </a:ext>
                  </a:extLst>
                </a:gridCol>
              </a:tblGrid>
              <a:tr h="373912">
                <a:tc>
                  <a:txBody>
                    <a:bodyPr/>
                    <a:lstStyle/>
                    <a:p>
                      <a:pPr marL="0" marR="0" algn="l" defTabSz="914400" rtl="0" eaLnBrk="1" latinLnBrk="0" hangingPunct="1">
                        <a:spcBef>
                          <a:spcPts val="180"/>
                        </a:spcBef>
                        <a:spcAft>
                          <a:spcPts val="180"/>
                        </a:spcAft>
                      </a:pPr>
                      <a:r>
                        <a:rPr lang="en-US" sz="1000" kern="1200" dirty="0">
                          <a:solidFill>
                            <a:schemeClr val="tx1"/>
                          </a:solidFill>
                          <a:effectLst/>
                        </a:rPr>
                        <a:t>Model</a:t>
                      </a:r>
                      <a:endParaRPr lang="en-US" sz="1000" b="1" kern="1200" dirty="0">
                        <a:solidFill>
                          <a:schemeClr val="tx1"/>
                        </a:solidFill>
                        <a:effectLst/>
                        <a:latin typeface="+mn-lt"/>
                        <a:ea typeface="+mn-ea"/>
                        <a:cs typeface="+mn-cs"/>
                      </a:endParaRPr>
                    </a:p>
                  </a:txBody>
                  <a:tcPr marL="66489" marR="66489" marT="0" marB="0" anchor="ctr">
                    <a:solidFill>
                      <a:schemeClr val="accent2">
                        <a:lumMod val="20000"/>
                        <a:lumOff val="80000"/>
                      </a:schemeClr>
                    </a:solidFill>
                  </a:tcPr>
                </a:tc>
                <a:tc>
                  <a:txBody>
                    <a:bodyPr/>
                    <a:lstStyle/>
                    <a:p>
                      <a:pPr marL="0" marR="0" algn="l" defTabSz="914400" rtl="0" eaLnBrk="1" latinLnBrk="0" hangingPunct="1">
                        <a:spcBef>
                          <a:spcPts val="180"/>
                        </a:spcBef>
                        <a:spcAft>
                          <a:spcPts val="180"/>
                        </a:spcAft>
                      </a:pPr>
                      <a:r>
                        <a:rPr lang="en-US" sz="1000" kern="1200" dirty="0">
                          <a:solidFill>
                            <a:schemeClr val="tx1"/>
                          </a:solidFill>
                          <a:effectLst/>
                        </a:rPr>
                        <a:t>pollutant</a:t>
                      </a:r>
                      <a:endParaRPr lang="en-US" sz="1000" b="1" kern="1200" dirty="0">
                        <a:solidFill>
                          <a:schemeClr val="tx1"/>
                        </a:solidFill>
                        <a:effectLst/>
                        <a:latin typeface="+mn-lt"/>
                        <a:ea typeface="+mn-ea"/>
                        <a:cs typeface="+mn-cs"/>
                      </a:endParaRPr>
                    </a:p>
                  </a:txBody>
                  <a:tcPr marL="66489" marR="66489" marT="0" marB="0" anchor="ctr">
                    <a:solidFill>
                      <a:schemeClr val="accent2">
                        <a:lumMod val="20000"/>
                        <a:lumOff val="80000"/>
                      </a:schemeClr>
                    </a:solidFill>
                  </a:tcPr>
                </a:tc>
                <a:tc>
                  <a:txBody>
                    <a:bodyPr/>
                    <a:lstStyle/>
                    <a:p>
                      <a:pPr marL="0" marR="0" algn="l" defTabSz="914400" rtl="0" eaLnBrk="1" latinLnBrk="0" hangingPunct="1">
                        <a:spcBef>
                          <a:spcPts val="180"/>
                        </a:spcBef>
                        <a:spcAft>
                          <a:spcPts val="180"/>
                        </a:spcAft>
                      </a:pPr>
                      <a:r>
                        <a:rPr lang="en-US" sz="1000" b="1" kern="1200" dirty="0">
                          <a:solidFill>
                            <a:schemeClr val="tx1"/>
                          </a:solidFill>
                          <a:effectLst/>
                          <a:latin typeface="+mn-lt"/>
                          <a:ea typeface="+mn-ea"/>
                          <a:cs typeface="+mn-cs"/>
                        </a:rPr>
                        <a:t>*R</a:t>
                      </a:r>
                      <a:r>
                        <a:rPr lang="en-US" sz="1000" b="1" kern="1200" baseline="30000" dirty="0">
                          <a:solidFill>
                            <a:schemeClr val="tx1"/>
                          </a:solidFill>
                          <a:effectLst/>
                          <a:latin typeface="+mn-lt"/>
                          <a:ea typeface="+mn-ea"/>
                          <a:cs typeface="+mn-cs"/>
                        </a:rPr>
                        <a:t>2</a:t>
                      </a:r>
                    </a:p>
                  </a:txBody>
                  <a:tcPr marL="66489" marR="66489" marT="0" marB="0" anchor="ctr">
                    <a:solidFill>
                      <a:schemeClr val="accent2">
                        <a:lumMod val="20000"/>
                        <a:lumOff val="80000"/>
                      </a:schemeClr>
                    </a:solidFill>
                  </a:tcPr>
                </a:tc>
                <a:tc>
                  <a:txBody>
                    <a:bodyPr/>
                    <a:lstStyle/>
                    <a:p>
                      <a:pPr marL="0" marR="0" algn="l" defTabSz="914400" rtl="0" eaLnBrk="1" latinLnBrk="0" hangingPunct="1">
                        <a:spcBef>
                          <a:spcPts val="180"/>
                        </a:spcBef>
                        <a:spcAft>
                          <a:spcPts val="180"/>
                        </a:spcAft>
                      </a:pPr>
                      <a:r>
                        <a:rPr lang="en-US" sz="1000" kern="1200" dirty="0">
                          <a:solidFill>
                            <a:schemeClr val="tx1"/>
                          </a:solidFill>
                          <a:effectLst/>
                        </a:rPr>
                        <a:t>*slope</a:t>
                      </a:r>
                      <a:endParaRPr lang="en-US" sz="1000" b="1" kern="1200" dirty="0">
                        <a:solidFill>
                          <a:schemeClr val="tx1"/>
                        </a:solidFill>
                        <a:effectLst/>
                        <a:latin typeface="+mn-lt"/>
                        <a:ea typeface="+mn-ea"/>
                        <a:cs typeface="+mn-cs"/>
                      </a:endParaRPr>
                    </a:p>
                  </a:txBody>
                  <a:tcPr marL="66489" marR="66489" marT="0" marB="0" anchor="ctr">
                    <a:solidFill>
                      <a:schemeClr val="accent2">
                        <a:lumMod val="20000"/>
                        <a:lumOff val="80000"/>
                      </a:schemeClr>
                    </a:solidFill>
                  </a:tcPr>
                </a:tc>
                <a:tc>
                  <a:txBody>
                    <a:bodyPr/>
                    <a:lstStyle/>
                    <a:p>
                      <a:pPr marL="0" marR="0" algn="l" defTabSz="914400" rtl="0" eaLnBrk="1" latinLnBrk="0" hangingPunct="1">
                        <a:spcBef>
                          <a:spcPts val="180"/>
                        </a:spcBef>
                        <a:spcAft>
                          <a:spcPts val="180"/>
                        </a:spcAft>
                      </a:pPr>
                      <a:r>
                        <a:rPr lang="en-US" sz="1000" kern="1200" dirty="0">
                          <a:solidFill>
                            <a:schemeClr val="tx1"/>
                          </a:solidFill>
                          <a:effectLst/>
                        </a:rPr>
                        <a:t>open/close</a:t>
                      </a:r>
                      <a:endParaRPr lang="en-US" sz="1000" b="1" kern="1200" dirty="0">
                        <a:solidFill>
                          <a:schemeClr val="tx1"/>
                        </a:solidFill>
                        <a:effectLst/>
                        <a:latin typeface="+mn-lt"/>
                        <a:ea typeface="+mn-ea"/>
                        <a:cs typeface="+mn-cs"/>
                      </a:endParaRPr>
                    </a:p>
                  </a:txBody>
                  <a:tcPr marL="66489" marR="66489" marT="0" marB="0" anchor="ctr">
                    <a:solidFill>
                      <a:schemeClr val="accent2">
                        <a:lumMod val="20000"/>
                        <a:lumOff val="80000"/>
                      </a:schemeClr>
                    </a:solidFill>
                  </a:tcPr>
                </a:tc>
                <a:tc>
                  <a:txBody>
                    <a:bodyPr/>
                    <a:lstStyle/>
                    <a:p>
                      <a:pPr marL="0" marR="0" algn="l" defTabSz="914400" rtl="0" eaLnBrk="1" latinLnBrk="0" hangingPunct="1">
                        <a:spcBef>
                          <a:spcPts val="180"/>
                        </a:spcBef>
                        <a:spcAft>
                          <a:spcPts val="180"/>
                        </a:spcAft>
                      </a:pPr>
                      <a:r>
                        <a:rPr lang="en-US" sz="1000" kern="1200" dirty="0">
                          <a:solidFill>
                            <a:schemeClr val="tx1"/>
                          </a:solidFill>
                          <a:effectLst/>
                        </a:rPr>
                        <a:t>living</a:t>
                      </a:r>
                      <a:endParaRPr lang="en-US" sz="1000" b="1" kern="1200" dirty="0">
                        <a:solidFill>
                          <a:schemeClr val="tx1"/>
                        </a:solidFill>
                        <a:effectLst/>
                        <a:latin typeface="+mn-lt"/>
                        <a:ea typeface="+mn-ea"/>
                        <a:cs typeface="+mn-cs"/>
                      </a:endParaRPr>
                    </a:p>
                  </a:txBody>
                  <a:tcPr marL="66489" marR="66489" marT="0" marB="0" anchor="ctr">
                    <a:solidFill>
                      <a:schemeClr val="accent2">
                        <a:lumMod val="20000"/>
                        <a:lumOff val="80000"/>
                      </a:schemeClr>
                    </a:solidFill>
                  </a:tcPr>
                </a:tc>
                <a:tc>
                  <a:txBody>
                    <a:bodyPr/>
                    <a:lstStyle/>
                    <a:p>
                      <a:pPr marL="0" marR="0" algn="l" defTabSz="914400" rtl="0" eaLnBrk="1" latinLnBrk="0" hangingPunct="1">
                        <a:spcBef>
                          <a:spcPts val="180"/>
                        </a:spcBef>
                        <a:spcAft>
                          <a:spcPts val="180"/>
                        </a:spcAft>
                      </a:pPr>
                      <a:r>
                        <a:rPr lang="en-US" sz="1000" kern="1200" dirty="0">
                          <a:solidFill>
                            <a:schemeClr val="tx1"/>
                          </a:solidFill>
                          <a:effectLst/>
                        </a:rPr>
                        <a:t>commercial</a:t>
                      </a:r>
                      <a:endParaRPr lang="en-US" sz="1000" b="1" kern="1200" dirty="0">
                        <a:solidFill>
                          <a:schemeClr val="tx1"/>
                        </a:solidFill>
                        <a:effectLst/>
                        <a:latin typeface="+mn-lt"/>
                        <a:ea typeface="+mn-ea"/>
                        <a:cs typeface="+mn-cs"/>
                      </a:endParaRPr>
                    </a:p>
                  </a:txBody>
                  <a:tcPr marL="66489" marR="66489" marT="0" marB="0" anchor="ctr">
                    <a:solidFill>
                      <a:schemeClr val="accent2">
                        <a:lumMod val="20000"/>
                        <a:lumOff val="80000"/>
                      </a:schemeClr>
                    </a:solidFill>
                  </a:tcPr>
                </a:tc>
                <a:tc>
                  <a:txBody>
                    <a:bodyPr/>
                    <a:lstStyle/>
                    <a:p>
                      <a:pPr marL="0" marR="0" algn="l" defTabSz="914400" rtl="0" eaLnBrk="1" latinLnBrk="0" hangingPunct="1">
                        <a:spcBef>
                          <a:spcPts val="180"/>
                        </a:spcBef>
                        <a:spcAft>
                          <a:spcPts val="180"/>
                        </a:spcAft>
                      </a:pPr>
                      <a:r>
                        <a:rPr lang="en-US" sz="1000" kern="1200" dirty="0">
                          <a:solidFill>
                            <a:schemeClr val="tx1"/>
                          </a:solidFill>
                          <a:effectLst/>
                        </a:rPr>
                        <a:t>price (EUR)</a:t>
                      </a:r>
                      <a:endParaRPr lang="en-US" sz="1000" b="1" kern="1200" dirty="0">
                        <a:solidFill>
                          <a:schemeClr val="tx1"/>
                        </a:solidFill>
                        <a:effectLst/>
                        <a:latin typeface="+mn-lt"/>
                        <a:ea typeface="+mn-ea"/>
                        <a:cs typeface="+mn-cs"/>
                      </a:endParaRPr>
                    </a:p>
                  </a:txBody>
                  <a:tcPr marL="66489" marR="66489" marT="0" marB="0" anchor="ctr">
                    <a:solidFill>
                      <a:schemeClr val="accent2">
                        <a:lumMod val="20000"/>
                        <a:lumOff val="80000"/>
                      </a:schemeClr>
                    </a:solidFill>
                  </a:tcPr>
                </a:tc>
                <a:extLst>
                  <a:ext uri="{0D108BD9-81ED-4DB2-BD59-A6C34878D82A}">
                    <a16:rowId xmlns:a16="http://schemas.microsoft.com/office/drawing/2014/main" val="3557584647"/>
                  </a:ext>
                </a:extLst>
              </a:tr>
              <a:tr h="140366">
                <a:tc>
                  <a:txBody>
                    <a:bodyPr/>
                    <a:lstStyle/>
                    <a:p>
                      <a:pPr marL="0" marR="0">
                        <a:spcBef>
                          <a:spcPts val="180"/>
                        </a:spcBef>
                        <a:spcAft>
                          <a:spcPts val="180"/>
                        </a:spcAft>
                      </a:pPr>
                      <a:r>
                        <a:rPr lang="en-US" sz="900" dirty="0" err="1">
                          <a:effectLst/>
                        </a:rPr>
                        <a:t>AirNut</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PM2.5</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0.8692</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0.8647</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dirty="0">
                          <a:effectLst/>
                        </a:rPr>
                        <a:t>black box</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dirty="0">
                          <a:effectLst/>
                        </a:rPr>
                        <a:t>Y</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dirty="0">
                          <a:effectLst/>
                        </a:rPr>
                        <a:t>commercial</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b="0" dirty="0">
                          <a:effectLst/>
                        </a:rPr>
                        <a:t>132</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extLst>
                  <a:ext uri="{0D108BD9-81ED-4DB2-BD59-A6C34878D82A}">
                    <a16:rowId xmlns:a16="http://schemas.microsoft.com/office/drawing/2014/main" val="2751825391"/>
                  </a:ext>
                </a:extLst>
              </a:tr>
              <a:tr h="140366">
                <a:tc>
                  <a:txBody>
                    <a:bodyPr/>
                    <a:lstStyle/>
                    <a:p>
                      <a:pPr marL="0" marR="0">
                        <a:spcBef>
                          <a:spcPts val="180"/>
                        </a:spcBef>
                        <a:spcAft>
                          <a:spcPts val="180"/>
                        </a:spcAft>
                      </a:pPr>
                      <a:r>
                        <a:rPr lang="en-US" sz="900" dirty="0">
                          <a:effectLst/>
                        </a:rPr>
                        <a:t>PA-I</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dirty="0">
                          <a:effectLst/>
                        </a:rPr>
                        <a:t>PM1</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0.9579</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0.9166</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dirty="0">
                          <a:effectLst/>
                        </a:rPr>
                        <a:t>black box</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dirty="0">
                          <a:effectLst/>
                        </a:rPr>
                        <a:t>N</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commercial</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b="0" dirty="0">
                          <a:effectLst/>
                        </a:rPr>
                        <a:t>132</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extLst>
                  <a:ext uri="{0D108BD9-81ED-4DB2-BD59-A6C34878D82A}">
                    <a16:rowId xmlns:a16="http://schemas.microsoft.com/office/drawing/2014/main" val="737527757"/>
                  </a:ext>
                </a:extLst>
              </a:tr>
              <a:tr h="140366">
                <a:tc>
                  <a:txBody>
                    <a:bodyPr/>
                    <a:lstStyle/>
                    <a:p>
                      <a:pPr marL="0" marR="0">
                        <a:spcBef>
                          <a:spcPts val="180"/>
                        </a:spcBef>
                        <a:spcAft>
                          <a:spcPts val="180"/>
                        </a:spcAft>
                      </a:pPr>
                      <a:r>
                        <a:rPr lang="en-US" sz="900" dirty="0">
                          <a:effectLst/>
                        </a:rPr>
                        <a:t>PA-II</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dirty="0">
                          <a:effectLst/>
                        </a:rPr>
                        <a:t>PM1</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0.9882</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a:effectLst/>
                        </a:rPr>
                        <a:t>0.8228</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black box</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dirty="0">
                          <a:effectLst/>
                        </a:rPr>
                        <a:t>Y</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dirty="0">
                          <a:effectLst/>
                        </a:rPr>
                        <a:t>commercial</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b="0" dirty="0">
                          <a:effectLst/>
                        </a:rPr>
                        <a:t>176</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extLst>
                  <a:ext uri="{0D108BD9-81ED-4DB2-BD59-A6C34878D82A}">
                    <a16:rowId xmlns:a16="http://schemas.microsoft.com/office/drawing/2014/main" val="1364418034"/>
                  </a:ext>
                </a:extLst>
              </a:tr>
              <a:tr h="140366">
                <a:tc>
                  <a:txBody>
                    <a:bodyPr/>
                    <a:lstStyle/>
                    <a:p>
                      <a:pPr marL="0" marR="0">
                        <a:spcBef>
                          <a:spcPts val="180"/>
                        </a:spcBef>
                        <a:spcAft>
                          <a:spcPts val="180"/>
                        </a:spcAft>
                      </a:pPr>
                      <a:r>
                        <a:rPr lang="en-US" sz="900" dirty="0">
                          <a:effectLst/>
                        </a:rPr>
                        <a:t>Egg (2018)</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PM1</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a:effectLst/>
                        </a:rPr>
                        <a:t>0.8731</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a:effectLst/>
                        </a:rPr>
                        <a:t>0.8375</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dirty="0">
                          <a:effectLst/>
                        </a:rPr>
                        <a:t>black box</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Y</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commercial</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b="0" dirty="0">
                          <a:effectLst/>
                        </a:rPr>
                        <a:t>219</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extLst>
                  <a:ext uri="{0D108BD9-81ED-4DB2-BD59-A6C34878D82A}">
                    <a16:rowId xmlns:a16="http://schemas.microsoft.com/office/drawing/2014/main" val="1397475265"/>
                  </a:ext>
                </a:extLst>
              </a:tr>
              <a:tr h="140366">
                <a:tc>
                  <a:txBody>
                    <a:bodyPr/>
                    <a:lstStyle/>
                    <a:p>
                      <a:pPr marL="0" marR="0">
                        <a:spcBef>
                          <a:spcPts val="180"/>
                        </a:spcBef>
                        <a:spcAft>
                          <a:spcPts val="180"/>
                        </a:spcAft>
                      </a:pPr>
                      <a:r>
                        <a:rPr lang="en-US" sz="900" dirty="0">
                          <a:effectLst/>
                        </a:rPr>
                        <a:t>Egg v.2 (PM)</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PM2.5</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0.9375</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1.001</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black box</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Y</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commercial</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b="0" dirty="0">
                          <a:effectLst/>
                        </a:rPr>
                        <a:t>246</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extLst>
                  <a:ext uri="{0D108BD9-81ED-4DB2-BD59-A6C34878D82A}">
                    <a16:rowId xmlns:a16="http://schemas.microsoft.com/office/drawing/2014/main" val="1473951875"/>
                  </a:ext>
                </a:extLst>
              </a:tr>
              <a:tr h="140366">
                <a:tc>
                  <a:txBody>
                    <a:bodyPr/>
                    <a:lstStyle/>
                    <a:p>
                      <a:pPr marL="0" marR="0">
                        <a:spcBef>
                          <a:spcPts val="180"/>
                        </a:spcBef>
                        <a:spcAft>
                          <a:spcPts val="180"/>
                        </a:spcAft>
                      </a:pPr>
                      <a:r>
                        <a:rPr lang="en-US" sz="900" dirty="0">
                          <a:effectLst/>
                        </a:rPr>
                        <a:t>PATS+</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PM2.5</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0.96</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a:effectLst/>
                        </a:rPr>
                        <a:t>0.92</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black box</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Y</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commercial</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b="0" dirty="0">
                          <a:effectLst/>
                        </a:rPr>
                        <a:t>440</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extLst>
                  <a:ext uri="{0D108BD9-81ED-4DB2-BD59-A6C34878D82A}">
                    <a16:rowId xmlns:a16="http://schemas.microsoft.com/office/drawing/2014/main" val="2803529997"/>
                  </a:ext>
                </a:extLst>
              </a:tr>
              <a:tr h="140366">
                <a:tc>
                  <a:txBody>
                    <a:bodyPr/>
                    <a:lstStyle/>
                    <a:p>
                      <a:pPr marL="0" marR="0">
                        <a:spcBef>
                          <a:spcPts val="180"/>
                        </a:spcBef>
                        <a:spcAft>
                          <a:spcPts val="180"/>
                        </a:spcAft>
                      </a:pPr>
                      <a:r>
                        <a:rPr lang="en-US" sz="900" dirty="0">
                          <a:effectLst/>
                        </a:rPr>
                        <a:t>S-500</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dirty="0">
                          <a:effectLst/>
                        </a:rPr>
                        <a:t>NO2, O3</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0.88</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1.03</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dirty="0">
                          <a:effectLst/>
                        </a:rPr>
                        <a:t>black box</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Y</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commercial</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b="0" dirty="0">
                          <a:effectLst/>
                        </a:rPr>
                        <a:t>440</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extLst>
                  <a:ext uri="{0D108BD9-81ED-4DB2-BD59-A6C34878D82A}">
                    <a16:rowId xmlns:a16="http://schemas.microsoft.com/office/drawing/2014/main" val="1651464698"/>
                  </a:ext>
                </a:extLst>
              </a:tr>
              <a:tr h="140366">
                <a:tc>
                  <a:txBody>
                    <a:bodyPr/>
                    <a:lstStyle/>
                    <a:p>
                      <a:pPr marL="0" marR="0">
                        <a:spcBef>
                          <a:spcPts val="180"/>
                        </a:spcBef>
                        <a:spcAft>
                          <a:spcPts val="180"/>
                        </a:spcAft>
                      </a:pPr>
                      <a:r>
                        <a:rPr lang="en-US" sz="900" dirty="0" err="1">
                          <a:effectLst/>
                        </a:rPr>
                        <a:t>AirThinx</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PM1</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0.8858</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a:effectLst/>
                        </a:rPr>
                        <a:t>0.8483</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black box</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Y</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commercial</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b="0" dirty="0">
                          <a:effectLst/>
                        </a:rPr>
                        <a:t>880</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extLst>
                  <a:ext uri="{0D108BD9-81ED-4DB2-BD59-A6C34878D82A}">
                    <a16:rowId xmlns:a16="http://schemas.microsoft.com/office/drawing/2014/main" val="2495281424"/>
                  </a:ext>
                </a:extLst>
              </a:tr>
              <a:tr h="140366">
                <a:tc>
                  <a:txBody>
                    <a:bodyPr/>
                    <a:lstStyle/>
                    <a:p>
                      <a:pPr marL="0" marR="0">
                        <a:spcBef>
                          <a:spcPts val="180"/>
                        </a:spcBef>
                        <a:spcAft>
                          <a:spcPts val="180"/>
                        </a:spcAft>
                      </a:pPr>
                      <a:r>
                        <a:rPr lang="en-US" sz="900" dirty="0">
                          <a:effectLst/>
                        </a:rPr>
                        <a:t>PMS-SYS-1</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PM2.5</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0.93</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a:effectLst/>
                        </a:rPr>
                        <a:t>0.84</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dirty="0">
                          <a:effectLst/>
                        </a:rPr>
                        <a:t>black box</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Y</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commercial</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b="0" dirty="0">
                          <a:effectLst/>
                        </a:rPr>
                        <a:t>880</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extLst>
                  <a:ext uri="{0D108BD9-81ED-4DB2-BD59-A6C34878D82A}">
                    <a16:rowId xmlns:a16="http://schemas.microsoft.com/office/drawing/2014/main" val="1567251101"/>
                  </a:ext>
                </a:extLst>
              </a:tr>
              <a:tr h="149743">
                <a:tc>
                  <a:txBody>
                    <a:bodyPr/>
                    <a:lstStyle/>
                    <a:p>
                      <a:pPr marL="0" marR="0">
                        <a:spcBef>
                          <a:spcPts val="180"/>
                        </a:spcBef>
                        <a:spcAft>
                          <a:spcPts val="180"/>
                        </a:spcAft>
                      </a:pPr>
                      <a:r>
                        <a:rPr lang="en-US" sz="900" dirty="0">
                          <a:effectLst/>
                        </a:rPr>
                        <a:t>Portable AS-LUNG</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PM1</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0.8957</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0.8709</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black box</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Y</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non commercial</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b="0" dirty="0">
                          <a:effectLst/>
                        </a:rPr>
                        <a:t>880</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extLst>
                  <a:ext uri="{0D108BD9-81ED-4DB2-BD59-A6C34878D82A}">
                    <a16:rowId xmlns:a16="http://schemas.microsoft.com/office/drawing/2014/main" val="3991956036"/>
                  </a:ext>
                </a:extLst>
              </a:tr>
              <a:tr h="140366">
                <a:tc>
                  <a:txBody>
                    <a:bodyPr/>
                    <a:lstStyle/>
                    <a:p>
                      <a:pPr marL="0" marR="0">
                        <a:spcBef>
                          <a:spcPts val="180"/>
                        </a:spcBef>
                        <a:spcAft>
                          <a:spcPts val="180"/>
                        </a:spcAft>
                      </a:pPr>
                      <a:r>
                        <a:rPr lang="en-US" sz="900" dirty="0" err="1">
                          <a:effectLst/>
                        </a:rPr>
                        <a:t>AIRQino</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dirty="0">
                          <a:effectLst/>
                        </a:rPr>
                        <a:t>PM2.5, PM10</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0.909</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0.972</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dirty="0">
                          <a:effectLst/>
                        </a:rPr>
                        <a:t>open source</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solidFill>
                      <a:srgbClr val="FFFF00"/>
                    </a:solidFill>
                  </a:tcPr>
                </a:tc>
                <a:tc>
                  <a:txBody>
                    <a:bodyPr/>
                    <a:lstStyle/>
                    <a:p>
                      <a:pPr marL="0" marR="0">
                        <a:spcBef>
                          <a:spcPts val="180"/>
                        </a:spcBef>
                        <a:spcAft>
                          <a:spcPts val="180"/>
                        </a:spcAft>
                      </a:pPr>
                      <a:r>
                        <a:rPr lang="en-US" sz="900" dirty="0">
                          <a:effectLst/>
                        </a:rPr>
                        <a:t>Y</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non commercial</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b="0" dirty="0">
                          <a:effectLst/>
                        </a:rPr>
                        <a:t>1000</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extLst>
                  <a:ext uri="{0D108BD9-81ED-4DB2-BD59-A6C34878D82A}">
                    <a16:rowId xmlns:a16="http://schemas.microsoft.com/office/drawing/2014/main" val="3013708188"/>
                  </a:ext>
                </a:extLst>
              </a:tr>
              <a:tr h="73047">
                <a:tc>
                  <a:txBody>
                    <a:bodyPr/>
                    <a:lstStyle/>
                    <a:p>
                      <a:pPr marL="0" marR="0">
                        <a:spcBef>
                          <a:spcPts val="180"/>
                        </a:spcBef>
                        <a:spcAft>
                          <a:spcPts val="180"/>
                        </a:spcAft>
                      </a:pPr>
                      <a:r>
                        <a:rPr lang="en-US" sz="900" dirty="0" err="1">
                          <a:effectLst/>
                        </a:rPr>
                        <a:t>Bettair</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NO2, O3, NO</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a:effectLst/>
                        </a:rPr>
                        <a:t>0.95</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0.9974</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black box</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Y</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commercial</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b="0" dirty="0">
                          <a:effectLst/>
                        </a:rPr>
                        <a:t>1000</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extLst>
                  <a:ext uri="{0D108BD9-81ED-4DB2-BD59-A6C34878D82A}">
                    <a16:rowId xmlns:a16="http://schemas.microsoft.com/office/drawing/2014/main" val="2364763202"/>
                  </a:ext>
                </a:extLst>
              </a:tr>
              <a:tr h="151316">
                <a:tc>
                  <a:txBody>
                    <a:bodyPr/>
                    <a:lstStyle/>
                    <a:p>
                      <a:pPr marL="0" marR="0">
                        <a:spcBef>
                          <a:spcPts val="180"/>
                        </a:spcBef>
                        <a:spcAft>
                          <a:spcPts val="180"/>
                        </a:spcAft>
                      </a:pPr>
                      <a:r>
                        <a:rPr lang="en-US" sz="900" dirty="0" err="1">
                          <a:effectLst/>
                        </a:rPr>
                        <a:t>AirSensEUR</a:t>
                      </a:r>
                      <a:r>
                        <a:rPr lang="en-US" sz="900" dirty="0">
                          <a:effectLst/>
                        </a:rPr>
                        <a:t> (v.2)</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dirty="0">
                          <a:effectLst/>
                        </a:rPr>
                        <a:t>NO2, O3, CO, NO</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0.8811</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0.9457</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dirty="0">
                          <a:effectLst/>
                        </a:rPr>
                        <a:t>open source</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solidFill>
                      <a:srgbClr val="FFFF00"/>
                    </a:solidFill>
                  </a:tcPr>
                </a:tc>
                <a:tc>
                  <a:txBody>
                    <a:bodyPr/>
                    <a:lstStyle/>
                    <a:p>
                      <a:pPr marL="0" marR="0">
                        <a:spcBef>
                          <a:spcPts val="180"/>
                        </a:spcBef>
                        <a:spcAft>
                          <a:spcPts val="180"/>
                        </a:spcAft>
                      </a:pPr>
                      <a:r>
                        <a:rPr lang="en-US" sz="900" dirty="0">
                          <a:effectLst/>
                        </a:rPr>
                        <a:t>Y</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commercial</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b="0" dirty="0">
                          <a:effectLst/>
                        </a:rPr>
                        <a:t>1000</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extLst>
                  <a:ext uri="{0D108BD9-81ED-4DB2-BD59-A6C34878D82A}">
                    <a16:rowId xmlns:a16="http://schemas.microsoft.com/office/drawing/2014/main" val="3884036027"/>
                  </a:ext>
                </a:extLst>
              </a:tr>
              <a:tr h="144016">
                <a:tc>
                  <a:txBody>
                    <a:bodyPr/>
                    <a:lstStyle/>
                    <a:p>
                      <a:pPr marL="0" marR="0">
                        <a:spcBef>
                          <a:spcPts val="180"/>
                        </a:spcBef>
                        <a:spcAft>
                          <a:spcPts val="180"/>
                        </a:spcAft>
                      </a:pPr>
                      <a:r>
                        <a:rPr lang="en-US" sz="900" dirty="0">
                          <a:effectLst/>
                        </a:rPr>
                        <a:t>Air Quality Station</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dirty="0">
                          <a:effectLst/>
                        </a:rPr>
                        <a:t>PM1</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0.8993</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0.8973</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black box</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Y</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non commercial</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b="0" dirty="0">
                          <a:effectLst/>
                        </a:rPr>
                        <a:t>1760</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extLst>
                  <a:ext uri="{0D108BD9-81ED-4DB2-BD59-A6C34878D82A}">
                    <a16:rowId xmlns:a16="http://schemas.microsoft.com/office/drawing/2014/main" val="1810684330"/>
                  </a:ext>
                </a:extLst>
              </a:tr>
              <a:tr h="144016">
                <a:tc>
                  <a:txBody>
                    <a:bodyPr/>
                    <a:lstStyle/>
                    <a:p>
                      <a:pPr marL="0" marR="0">
                        <a:spcBef>
                          <a:spcPts val="180"/>
                        </a:spcBef>
                        <a:spcAft>
                          <a:spcPts val="180"/>
                        </a:spcAft>
                      </a:pPr>
                      <a:r>
                        <a:rPr lang="en-US" sz="900" dirty="0" err="1">
                          <a:effectLst/>
                        </a:rPr>
                        <a:t>CairClip</a:t>
                      </a:r>
                      <a:r>
                        <a:rPr lang="en-US" sz="900" dirty="0">
                          <a:effectLst/>
                        </a:rPr>
                        <a:t> O3/NO2</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O3</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a:effectLst/>
                        </a:rPr>
                        <a:t>0.88</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0.88</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black box</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Y</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dirty="0">
                          <a:effectLst/>
                        </a:rPr>
                        <a:t>commercial</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b="0" dirty="0">
                          <a:effectLst/>
                        </a:rPr>
                        <a:t>2000</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extLst>
                  <a:ext uri="{0D108BD9-81ED-4DB2-BD59-A6C34878D82A}">
                    <a16:rowId xmlns:a16="http://schemas.microsoft.com/office/drawing/2014/main" val="343305416"/>
                  </a:ext>
                </a:extLst>
              </a:tr>
              <a:tr h="140366">
                <a:tc>
                  <a:txBody>
                    <a:bodyPr/>
                    <a:lstStyle/>
                    <a:p>
                      <a:pPr marL="0" marR="0">
                        <a:spcBef>
                          <a:spcPts val="180"/>
                        </a:spcBef>
                        <a:spcAft>
                          <a:spcPts val="180"/>
                        </a:spcAft>
                      </a:pPr>
                      <a:r>
                        <a:rPr lang="en-US" sz="900" dirty="0">
                          <a:effectLst/>
                        </a:rPr>
                        <a:t>AQM 60</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O3</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a:effectLst/>
                        </a:rPr>
                        <a:t>0.9765</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a:effectLst/>
                        </a:rPr>
                        <a:t>0.9824</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black box</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Y</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commercial</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b="0" dirty="0">
                          <a:effectLst/>
                        </a:rPr>
                        <a:t>2640</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extLst>
                  <a:ext uri="{0D108BD9-81ED-4DB2-BD59-A6C34878D82A}">
                    <a16:rowId xmlns:a16="http://schemas.microsoft.com/office/drawing/2014/main" val="1187695474"/>
                  </a:ext>
                </a:extLst>
              </a:tr>
              <a:tr h="140366">
                <a:tc>
                  <a:txBody>
                    <a:bodyPr/>
                    <a:lstStyle/>
                    <a:p>
                      <a:pPr marL="0" marR="0">
                        <a:spcBef>
                          <a:spcPts val="180"/>
                        </a:spcBef>
                        <a:spcAft>
                          <a:spcPts val="180"/>
                        </a:spcAft>
                      </a:pPr>
                      <a:r>
                        <a:rPr lang="en-US" sz="900" dirty="0">
                          <a:effectLst/>
                        </a:rPr>
                        <a:t>AQY v0.5</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PM2.5, NO2</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a:effectLst/>
                        </a:rPr>
                        <a:t>0.9477</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0.9477</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black box</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updated</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commercial</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b="0" dirty="0">
                          <a:effectLst/>
                        </a:rPr>
                        <a:t>2640</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extLst>
                  <a:ext uri="{0D108BD9-81ED-4DB2-BD59-A6C34878D82A}">
                    <a16:rowId xmlns:a16="http://schemas.microsoft.com/office/drawing/2014/main" val="1786199889"/>
                  </a:ext>
                </a:extLst>
              </a:tr>
              <a:tr h="151316">
                <a:tc>
                  <a:txBody>
                    <a:bodyPr/>
                    <a:lstStyle/>
                    <a:p>
                      <a:pPr marL="0" marR="0">
                        <a:spcBef>
                          <a:spcPts val="180"/>
                        </a:spcBef>
                        <a:spcAft>
                          <a:spcPts val="180"/>
                        </a:spcAft>
                      </a:pPr>
                      <a:r>
                        <a:rPr lang="en-US" sz="900">
                          <a:effectLst/>
                        </a:rPr>
                        <a:t>Vaisala AQT410 v.1.15</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CO</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0.8693</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0.9502</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black box</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Y</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commercial</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b="0" dirty="0">
                          <a:effectLst/>
                        </a:rPr>
                        <a:t>3256</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extLst>
                  <a:ext uri="{0D108BD9-81ED-4DB2-BD59-A6C34878D82A}">
                    <a16:rowId xmlns:a16="http://schemas.microsoft.com/office/drawing/2014/main" val="2316922376"/>
                  </a:ext>
                </a:extLst>
              </a:tr>
              <a:tr h="140366">
                <a:tc>
                  <a:txBody>
                    <a:bodyPr/>
                    <a:lstStyle/>
                    <a:p>
                      <a:pPr marL="0" marR="0">
                        <a:spcBef>
                          <a:spcPts val="180"/>
                        </a:spcBef>
                        <a:spcAft>
                          <a:spcPts val="180"/>
                        </a:spcAft>
                      </a:pPr>
                      <a:r>
                        <a:rPr lang="en-US" sz="900">
                          <a:effectLst/>
                        </a:rPr>
                        <a:t>AirCube</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NO2</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a:effectLst/>
                        </a:rPr>
                        <a:t>0.87</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0.85</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black box</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Y</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commercial</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b="0" dirty="0">
                          <a:effectLst/>
                        </a:rPr>
                        <a:t>3538</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extLst>
                  <a:ext uri="{0D108BD9-81ED-4DB2-BD59-A6C34878D82A}">
                    <a16:rowId xmlns:a16="http://schemas.microsoft.com/office/drawing/2014/main" val="2141507977"/>
                  </a:ext>
                </a:extLst>
              </a:tr>
              <a:tr h="147666">
                <a:tc>
                  <a:txBody>
                    <a:bodyPr/>
                    <a:lstStyle/>
                    <a:p>
                      <a:pPr marL="0" marR="0">
                        <a:spcBef>
                          <a:spcPts val="180"/>
                        </a:spcBef>
                        <a:spcAft>
                          <a:spcPts val="180"/>
                        </a:spcAft>
                      </a:pPr>
                      <a:r>
                        <a:rPr lang="en-US" sz="900">
                          <a:effectLst/>
                        </a:rPr>
                        <a:t>2B Tech. (POM)</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O3</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a:effectLst/>
                        </a:rPr>
                        <a:t>0.9946</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0.9756</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black box</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Y</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commercial</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b="0" dirty="0">
                          <a:effectLst/>
                        </a:rPr>
                        <a:t>3960</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extLst>
                  <a:ext uri="{0D108BD9-81ED-4DB2-BD59-A6C34878D82A}">
                    <a16:rowId xmlns:a16="http://schemas.microsoft.com/office/drawing/2014/main" val="2240319851"/>
                  </a:ext>
                </a:extLst>
              </a:tr>
              <a:tr h="140366">
                <a:tc>
                  <a:txBody>
                    <a:bodyPr/>
                    <a:lstStyle/>
                    <a:p>
                      <a:pPr marL="0" marR="0">
                        <a:spcBef>
                          <a:spcPts val="180"/>
                        </a:spcBef>
                        <a:spcAft>
                          <a:spcPts val="180"/>
                        </a:spcAft>
                      </a:pPr>
                      <a:r>
                        <a:rPr lang="en-US" sz="900">
                          <a:effectLst/>
                        </a:rPr>
                        <a:t>ELM</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O3</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a:effectLst/>
                        </a:rPr>
                        <a:t>0.9624</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dirty="0">
                          <a:effectLst/>
                        </a:rPr>
                        <a:t>1.099</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black box</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N</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spcBef>
                          <a:spcPts val="180"/>
                        </a:spcBef>
                        <a:spcAft>
                          <a:spcPts val="180"/>
                        </a:spcAft>
                      </a:pPr>
                      <a:r>
                        <a:rPr lang="en-US" sz="900">
                          <a:effectLst/>
                        </a:rPr>
                        <a:t>commercial</a:t>
                      </a:r>
                      <a:endParaRPr lang="en-US" sz="90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tc>
                  <a:txBody>
                    <a:bodyPr/>
                    <a:lstStyle/>
                    <a:p>
                      <a:pPr marL="0" marR="0" algn="l">
                        <a:spcBef>
                          <a:spcPts val="180"/>
                        </a:spcBef>
                        <a:spcAft>
                          <a:spcPts val="180"/>
                        </a:spcAft>
                      </a:pPr>
                      <a:r>
                        <a:rPr lang="en-US" sz="900" b="0" dirty="0">
                          <a:effectLst/>
                        </a:rPr>
                        <a:t>4576</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tc>
                <a:extLst>
                  <a:ext uri="{0D108BD9-81ED-4DB2-BD59-A6C34878D82A}">
                    <a16:rowId xmlns:a16="http://schemas.microsoft.com/office/drawing/2014/main" val="698792274"/>
                  </a:ext>
                </a:extLst>
              </a:tr>
              <a:tr h="168243">
                <a:tc>
                  <a:txBody>
                    <a:bodyPr/>
                    <a:lstStyle/>
                    <a:p>
                      <a:pPr marL="0" marR="0">
                        <a:spcBef>
                          <a:spcPts val="180"/>
                        </a:spcBef>
                        <a:spcAft>
                          <a:spcPts val="180"/>
                        </a:spcAft>
                      </a:pPr>
                      <a:r>
                        <a:rPr lang="en-US" sz="900" dirty="0" err="1">
                          <a:effectLst/>
                        </a:rPr>
                        <a:t>AQMesh</a:t>
                      </a:r>
                      <a:r>
                        <a:rPr lang="en-US" sz="900" dirty="0">
                          <a:effectLst/>
                        </a:rPr>
                        <a:t> v.3.0</a:t>
                      </a:r>
                      <a:endParaRPr lang="en-US"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lnL w="9525" cap="flat" cmpd="sng" algn="ctr">
                      <a:noFill/>
                      <a:prstDash val="solid"/>
                    </a:lnL>
                    <a:lnR>
                      <a:noFill/>
                    </a:lnR>
                    <a:lnB w="25400" cap="flat" cmpd="sng" algn="ctr">
                      <a:noFill/>
                      <a:prstDash val="solid"/>
                    </a:lnB>
                    <a:lnTlToBr w="12700" cmpd="sng">
                      <a:noFill/>
                      <a:prstDash val="solid"/>
                    </a:lnTlToBr>
                    <a:lnBlToTr w="12700" cmpd="sng">
                      <a:noFill/>
                      <a:prstDash val="solid"/>
                    </a:lnBlToTr>
                  </a:tcPr>
                </a:tc>
                <a:tc>
                  <a:txBody>
                    <a:bodyPr/>
                    <a:lstStyle/>
                    <a:p>
                      <a:pPr marL="0" marR="0">
                        <a:spcBef>
                          <a:spcPts val="180"/>
                        </a:spcBef>
                        <a:spcAft>
                          <a:spcPts val="180"/>
                        </a:spcAft>
                      </a:pPr>
                      <a:r>
                        <a:rPr lang="en-US" sz="900" b="0" dirty="0">
                          <a:effectLst/>
                        </a:rPr>
                        <a:t>NO</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lnL>
                      <a:noFill/>
                    </a:lnL>
                    <a:lnR>
                      <a:noFill/>
                    </a:lnR>
                    <a:lnB w="25400" cap="flat" cmpd="sng" algn="ctr">
                      <a:noFill/>
                      <a:prstDash val="solid"/>
                    </a:lnB>
                    <a:lnTlToBr w="12700" cmpd="sng">
                      <a:noFill/>
                      <a:prstDash val="solid"/>
                    </a:lnTlToBr>
                    <a:lnBlToTr w="12700" cmpd="sng">
                      <a:noFill/>
                      <a:prstDash val="solid"/>
                    </a:lnBlToTr>
                  </a:tcPr>
                </a:tc>
                <a:tc>
                  <a:txBody>
                    <a:bodyPr/>
                    <a:lstStyle/>
                    <a:p>
                      <a:pPr marL="0" marR="0" algn="l">
                        <a:spcBef>
                          <a:spcPts val="180"/>
                        </a:spcBef>
                        <a:spcAft>
                          <a:spcPts val="180"/>
                        </a:spcAft>
                      </a:pPr>
                      <a:r>
                        <a:rPr lang="en-US" sz="900" b="0" dirty="0">
                          <a:effectLst/>
                        </a:rPr>
                        <a:t>0.87</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lnL>
                      <a:noFill/>
                    </a:lnL>
                    <a:lnR>
                      <a:noFill/>
                    </a:lnR>
                    <a:lnB w="25400" cap="flat" cmpd="sng" algn="ctr">
                      <a:noFill/>
                      <a:prstDash val="solid"/>
                    </a:lnB>
                    <a:lnTlToBr w="12700" cmpd="sng">
                      <a:noFill/>
                      <a:prstDash val="solid"/>
                    </a:lnTlToBr>
                    <a:lnBlToTr w="12700" cmpd="sng">
                      <a:noFill/>
                      <a:prstDash val="solid"/>
                    </a:lnBlToTr>
                  </a:tcPr>
                </a:tc>
                <a:tc>
                  <a:txBody>
                    <a:bodyPr/>
                    <a:lstStyle/>
                    <a:p>
                      <a:pPr marL="0" marR="0" algn="l">
                        <a:spcBef>
                          <a:spcPts val="180"/>
                        </a:spcBef>
                        <a:spcAft>
                          <a:spcPts val="180"/>
                        </a:spcAft>
                      </a:pPr>
                      <a:r>
                        <a:rPr lang="en-US" sz="900" b="0" dirty="0">
                          <a:effectLst/>
                        </a:rPr>
                        <a:t>0.883</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lnL>
                      <a:noFill/>
                    </a:lnL>
                    <a:lnR>
                      <a:noFill/>
                    </a:lnR>
                    <a:lnB w="25400" cap="flat" cmpd="sng" algn="ctr">
                      <a:noFill/>
                      <a:prstDash val="solid"/>
                    </a:lnB>
                    <a:lnTlToBr w="12700" cmpd="sng">
                      <a:noFill/>
                      <a:prstDash val="solid"/>
                    </a:lnTlToBr>
                    <a:lnBlToTr w="12700" cmpd="sng">
                      <a:noFill/>
                      <a:prstDash val="solid"/>
                    </a:lnBlToTr>
                  </a:tcPr>
                </a:tc>
                <a:tc>
                  <a:txBody>
                    <a:bodyPr/>
                    <a:lstStyle/>
                    <a:p>
                      <a:pPr marL="0" marR="0">
                        <a:spcBef>
                          <a:spcPts val="180"/>
                        </a:spcBef>
                        <a:spcAft>
                          <a:spcPts val="180"/>
                        </a:spcAft>
                      </a:pPr>
                      <a:r>
                        <a:rPr lang="en-US" sz="900" b="0" dirty="0">
                          <a:effectLst/>
                        </a:rPr>
                        <a:t>black box</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lnL>
                      <a:noFill/>
                    </a:lnL>
                    <a:lnR>
                      <a:noFill/>
                    </a:lnR>
                    <a:lnB w="25400" cap="flat" cmpd="sng" algn="ctr">
                      <a:noFill/>
                      <a:prstDash val="solid"/>
                    </a:lnB>
                    <a:lnTlToBr w="12700" cmpd="sng">
                      <a:noFill/>
                      <a:prstDash val="solid"/>
                    </a:lnTlToBr>
                    <a:lnBlToTr w="12700" cmpd="sng">
                      <a:noFill/>
                      <a:prstDash val="solid"/>
                    </a:lnBlToTr>
                  </a:tcPr>
                </a:tc>
                <a:tc>
                  <a:txBody>
                    <a:bodyPr/>
                    <a:lstStyle/>
                    <a:p>
                      <a:pPr marL="0" marR="0">
                        <a:spcBef>
                          <a:spcPts val="180"/>
                        </a:spcBef>
                        <a:spcAft>
                          <a:spcPts val="180"/>
                        </a:spcAft>
                      </a:pPr>
                      <a:r>
                        <a:rPr lang="en-US" sz="900" b="0" dirty="0">
                          <a:effectLst/>
                        </a:rPr>
                        <a:t>N</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lnL>
                      <a:noFill/>
                    </a:lnL>
                    <a:lnR>
                      <a:noFill/>
                    </a:lnR>
                    <a:lnB w="25400" cap="flat" cmpd="sng" algn="ctr">
                      <a:noFill/>
                      <a:prstDash val="solid"/>
                    </a:lnB>
                    <a:lnTlToBr w="12700" cmpd="sng">
                      <a:noFill/>
                      <a:prstDash val="solid"/>
                    </a:lnTlToBr>
                    <a:lnBlToTr w="12700" cmpd="sng">
                      <a:noFill/>
                      <a:prstDash val="solid"/>
                    </a:lnBlToTr>
                  </a:tcPr>
                </a:tc>
                <a:tc>
                  <a:txBody>
                    <a:bodyPr/>
                    <a:lstStyle/>
                    <a:p>
                      <a:pPr marL="0" marR="0">
                        <a:spcBef>
                          <a:spcPts val="180"/>
                        </a:spcBef>
                        <a:spcAft>
                          <a:spcPts val="180"/>
                        </a:spcAft>
                      </a:pPr>
                      <a:r>
                        <a:rPr lang="en-US" sz="900" b="0" dirty="0">
                          <a:effectLst/>
                        </a:rPr>
                        <a:t>commercial</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lnL>
                      <a:noFill/>
                    </a:lnL>
                    <a:lnR>
                      <a:noFill/>
                    </a:lnR>
                    <a:lnB w="25400" cap="flat" cmpd="sng" algn="ctr">
                      <a:noFill/>
                      <a:prstDash val="solid"/>
                    </a:lnB>
                    <a:lnTlToBr w="12700" cmpd="sng">
                      <a:noFill/>
                      <a:prstDash val="solid"/>
                    </a:lnTlToBr>
                    <a:lnBlToTr w="12700" cmpd="sng">
                      <a:noFill/>
                      <a:prstDash val="solid"/>
                    </a:lnBlToTr>
                  </a:tcPr>
                </a:tc>
                <a:tc>
                  <a:txBody>
                    <a:bodyPr/>
                    <a:lstStyle/>
                    <a:p>
                      <a:pPr marL="0" marR="0" algn="l">
                        <a:spcBef>
                          <a:spcPts val="180"/>
                        </a:spcBef>
                        <a:spcAft>
                          <a:spcPts val="180"/>
                        </a:spcAft>
                      </a:pPr>
                      <a:r>
                        <a:rPr lang="en-US" sz="900" b="0" dirty="0">
                          <a:effectLst/>
                        </a:rPr>
                        <a:t>8800</a:t>
                      </a:r>
                      <a:endParaRPr lang="en-US" sz="900" b="0" dirty="0">
                        <a:effectLst/>
                        <a:latin typeface="Cambria" panose="02040503050406030204" pitchFamily="18" charset="0"/>
                        <a:ea typeface="Cambria" panose="02040503050406030204" pitchFamily="18" charset="0"/>
                        <a:cs typeface="Times New Roman" panose="02020603050405020304" pitchFamily="18" charset="0"/>
                      </a:endParaRPr>
                    </a:p>
                  </a:txBody>
                  <a:tcPr marL="66489" marR="66489" marT="0" marB="0" anchor="ctr">
                    <a:lnL>
                      <a:noFill/>
                    </a:lnL>
                    <a:lnR w="9525" cap="flat" cmpd="sng" algn="ctr">
                      <a:noFill/>
                      <a:prstDash val="solid"/>
                    </a:lnR>
                    <a:lnB w="25400"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271916825"/>
                  </a:ext>
                </a:extLst>
              </a:tr>
            </a:tbl>
          </a:graphicData>
        </a:graphic>
      </p:graphicFrame>
      <p:sp>
        <p:nvSpPr>
          <p:cNvPr id="3" name="TextBox 2"/>
          <p:cNvSpPr txBox="1"/>
          <p:nvPr/>
        </p:nvSpPr>
        <p:spPr>
          <a:xfrm>
            <a:off x="5436096" y="5957050"/>
            <a:ext cx="1104790" cy="245901"/>
          </a:xfrm>
          <a:prstGeom prst="rect">
            <a:avLst/>
          </a:prstGeom>
          <a:noFill/>
        </p:spPr>
        <p:txBody>
          <a:bodyPr wrap="none" rtlCol="0">
            <a:spAutoFit/>
          </a:bodyPr>
          <a:lstStyle/>
          <a:p>
            <a:pPr>
              <a:lnSpc>
                <a:spcPct val="110000"/>
              </a:lnSpc>
            </a:pPr>
            <a:r>
              <a:rPr lang="en-US" sz="1000" b="1" dirty="0">
                <a:solidFill>
                  <a:schemeClr val="tx1"/>
                </a:solidFill>
              </a:rPr>
              <a:t>*mean value</a:t>
            </a:r>
          </a:p>
        </p:txBody>
      </p:sp>
      <p:sp>
        <p:nvSpPr>
          <p:cNvPr id="7" name="Rectangle 6">
            <a:extLst>
              <a:ext uri="{FF2B5EF4-FFF2-40B4-BE49-F238E27FC236}">
                <a16:creationId xmlns:a16="http://schemas.microsoft.com/office/drawing/2014/main" id="{FFA76FC7-B498-45F5-B16F-776C8736B359}"/>
              </a:ext>
            </a:extLst>
          </p:cNvPr>
          <p:cNvSpPr/>
          <p:nvPr/>
        </p:nvSpPr>
        <p:spPr>
          <a:xfrm>
            <a:off x="107504" y="188640"/>
            <a:ext cx="8654933" cy="522259"/>
          </a:xfrm>
          <a:prstGeom prst="rect">
            <a:avLst/>
          </a:prstGeom>
        </p:spPr>
        <p:txBody>
          <a:bodyPr wrap="none">
            <a:spAutoFit/>
          </a:bodyPr>
          <a:lstStyle/>
          <a:p>
            <a:pPr marL="342900" marR="0" indent="-342900">
              <a:lnSpc>
                <a:spcPct val="110000"/>
              </a:lnSpc>
            </a:pPr>
            <a:r>
              <a:rPr lang="en-US" sz="2800" b="1" dirty="0">
                <a:solidFill>
                  <a:srgbClr val="164194"/>
                </a:solidFill>
              </a:rPr>
              <a:t>Towards the best choice of sensor system</a:t>
            </a:r>
          </a:p>
        </p:txBody>
      </p:sp>
    </p:spTree>
    <p:extLst>
      <p:ext uri="{BB962C8B-B14F-4D97-AF65-F5344CB8AC3E}">
        <p14:creationId xmlns:p14="http://schemas.microsoft.com/office/powerpoint/2010/main" val="1349049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51720" y="2780928"/>
            <a:ext cx="5328592" cy="504056"/>
          </a:xfrm>
        </p:spPr>
        <p:txBody>
          <a:bodyPr/>
          <a:lstStyle/>
          <a:p>
            <a:r>
              <a:rPr lang="en-US" dirty="0"/>
              <a:t>Thanks for your attention!</a:t>
            </a:r>
          </a:p>
        </p:txBody>
      </p:sp>
    </p:spTree>
    <p:extLst>
      <p:ext uri="{BB962C8B-B14F-4D97-AF65-F5344CB8AC3E}">
        <p14:creationId xmlns:p14="http://schemas.microsoft.com/office/powerpoint/2010/main" val="1451289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932E4EA-C9E6-4ABD-A234-66591EB070B2}"/>
              </a:ext>
            </a:extLst>
          </p:cNvPr>
          <p:cNvSpPr/>
          <p:nvPr/>
        </p:nvSpPr>
        <p:spPr>
          <a:xfrm>
            <a:off x="251520" y="188640"/>
            <a:ext cx="7272808" cy="460832"/>
          </a:xfrm>
          <a:prstGeom prst="rect">
            <a:avLst/>
          </a:prstGeom>
        </p:spPr>
        <p:txBody>
          <a:bodyPr wrap="square">
            <a:spAutoFit/>
          </a:bodyPr>
          <a:lstStyle/>
          <a:p>
            <a:pPr>
              <a:lnSpc>
                <a:spcPct val="110000"/>
              </a:lnSpc>
            </a:pPr>
            <a:r>
              <a:rPr lang="en-US" sz="2400" b="1" dirty="0">
                <a:solidFill>
                  <a:srgbClr val="164194"/>
                </a:solidFill>
              </a:rPr>
              <a:t>Summary</a:t>
            </a:r>
          </a:p>
        </p:txBody>
      </p:sp>
      <p:graphicFrame>
        <p:nvGraphicFramePr>
          <p:cNvPr id="3" name="Table 2">
            <a:extLst>
              <a:ext uri="{FF2B5EF4-FFF2-40B4-BE49-F238E27FC236}">
                <a16:creationId xmlns:a16="http://schemas.microsoft.com/office/drawing/2014/main" id="{EF082084-F336-4499-BE6D-25F4788AF8B3}"/>
              </a:ext>
            </a:extLst>
          </p:cNvPr>
          <p:cNvGraphicFramePr>
            <a:graphicFrameLocks noGrp="1"/>
          </p:cNvGraphicFramePr>
          <p:nvPr>
            <p:extLst>
              <p:ext uri="{D42A27DB-BD31-4B8C-83A1-F6EECF244321}">
                <p14:modId xmlns:p14="http://schemas.microsoft.com/office/powerpoint/2010/main" val="3424319563"/>
              </p:ext>
            </p:extLst>
          </p:nvPr>
        </p:nvGraphicFramePr>
        <p:xfrm>
          <a:off x="251520" y="908720"/>
          <a:ext cx="8136904" cy="5191760"/>
        </p:xfrm>
        <a:graphic>
          <a:graphicData uri="http://schemas.openxmlformats.org/drawingml/2006/table">
            <a:tbl>
              <a:tblPr firstRow="1" bandRow="1">
                <a:tableStyleId>{0E3FDE45-AF77-4B5C-9715-49D594BDF05E}</a:tableStyleId>
              </a:tblPr>
              <a:tblGrid>
                <a:gridCol w="4752528">
                  <a:extLst>
                    <a:ext uri="{9D8B030D-6E8A-4147-A177-3AD203B41FA5}">
                      <a16:colId xmlns:a16="http://schemas.microsoft.com/office/drawing/2014/main" val="2388255519"/>
                    </a:ext>
                  </a:extLst>
                </a:gridCol>
                <a:gridCol w="1224136">
                  <a:extLst>
                    <a:ext uri="{9D8B030D-6E8A-4147-A177-3AD203B41FA5}">
                      <a16:colId xmlns:a16="http://schemas.microsoft.com/office/drawing/2014/main" val="2422479281"/>
                    </a:ext>
                  </a:extLst>
                </a:gridCol>
                <a:gridCol w="1152128">
                  <a:extLst>
                    <a:ext uri="{9D8B030D-6E8A-4147-A177-3AD203B41FA5}">
                      <a16:colId xmlns:a16="http://schemas.microsoft.com/office/drawing/2014/main" val="4038254615"/>
                    </a:ext>
                  </a:extLst>
                </a:gridCol>
                <a:gridCol w="1008112">
                  <a:extLst>
                    <a:ext uri="{9D8B030D-6E8A-4147-A177-3AD203B41FA5}">
                      <a16:colId xmlns:a16="http://schemas.microsoft.com/office/drawing/2014/main" val="4100720499"/>
                    </a:ext>
                  </a:extLst>
                </a:gridCol>
              </a:tblGrid>
              <a:tr h="370840">
                <a:tc>
                  <a:txBody>
                    <a:bodyPr/>
                    <a:lstStyle/>
                    <a:p>
                      <a:pPr algn="l"/>
                      <a:endParaRPr lang="en-US" b="1" dirty="0"/>
                    </a:p>
                  </a:txBody>
                  <a:tcPr anchor="ctr"/>
                </a:tc>
                <a:tc>
                  <a:txBody>
                    <a:bodyPr/>
                    <a:lstStyle/>
                    <a:p>
                      <a:pPr algn="ctr"/>
                      <a:r>
                        <a:rPr lang="en-US" dirty="0"/>
                        <a:t>Total</a:t>
                      </a:r>
                    </a:p>
                  </a:txBody>
                  <a:tcPr anchor="ctr"/>
                </a:tc>
                <a:tc>
                  <a:txBody>
                    <a:bodyPr/>
                    <a:lstStyle/>
                    <a:p>
                      <a:pPr algn="ctr"/>
                      <a:r>
                        <a:rPr lang="en-US" dirty="0"/>
                        <a:t>OEM</a:t>
                      </a:r>
                    </a:p>
                  </a:txBody>
                  <a:tcPr anchor="ctr"/>
                </a:tc>
                <a:tc>
                  <a:txBody>
                    <a:bodyPr/>
                    <a:lstStyle/>
                    <a:p>
                      <a:pPr algn="ctr"/>
                      <a:r>
                        <a:rPr lang="en-US" dirty="0"/>
                        <a:t>SS</a:t>
                      </a:r>
                    </a:p>
                  </a:txBody>
                  <a:tcPr anchor="ctr"/>
                </a:tc>
                <a:extLst>
                  <a:ext uri="{0D108BD9-81ED-4DB2-BD59-A6C34878D82A}">
                    <a16:rowId xmlns:a16="http://schemas.microsoft.com/office/drawing/2014/main" val="946773422"/>
                  </a:ext>
                </a:extLst>
              </a:tr>
              <a:tr h="370840">
                <a:tc>
                  <a:txBody>
                    <a:bodyPr/>
                    <a:lstStyle/>
                    <a:p>
                      <a:pPr algn="l"/>
                      <a:r>
                        <a:rPr lang="en-US" b="1" dirty="0"/>
                        <a:t>Total num. of records</a:t>
                      </a:r>
                    </a:p>
                  </a:txBody>
                  <a:tcPr anchor="ctr">
                    <a:solidFill>
                      <a:srgbClr val="FFFF00">
                        <a:alpha val="20000"/>
                      </a:srgbClr>
                    </a:solidFill>
                  </a:tcPr>
                </a:tc>
                <a:tc>
                  <a:txBody>
                    <a:bodyPr/>
                    <a:lstStyle/>
                    <a:p>
                      <a:pPr algn="ctr"/>
                      <a:r>
                        <a:rPr lang="en-US" dirty="0"/>
                        <a:t>1301</a:t>
                      </a:r>
                    </a:p>
                  </a:txBody>
                  <a:tcPr anchor="ctr">
                    <a:solidFill>
                      <a:srgbClr val="FFFF00">
                        <a:alpha val="20000"/>
                      </a:srgbClr>
                    </a:solidFill>
                  </a:tcPr>
                </a:tc>
                <a:tc>
                  <a:txBody>
                    <a:bodyPr/>
                    <a:lstStyle/>
                    <a:p>
                      <a:pPr algn="ctr"/>
                      <a:r>
                        <a:rPr lang="en-US" dirty="0"/>
                        <a:t>351</a:t>
                      </a:r>
                    </a:p>
                  </a:txBody>
                  <a:tcPr anchor="ctr">
                    <a:solidFill>
                      <a:srgbClr val="FFFF00">
                        <a:alpha val="20000"/>
                      </a:srgbClr>
                    </a:solidFill>
                  </a:tcPr>
                </a:tc>
                <a:tc>
                  <a:txBody>
                    <a:bodyPr/>
                    <a:lstStyle/>
                    <a:p>
                      <a:pPr algn="ctr"/>
                      <a:r>
                        <a:rPr lang="en-US" dirty="0"/>
                        <a:t>950</a:t>
                      </a:r>
                    </a:p>
                  </a:txBody>
                  <a:tcPr anchor="ctr">
                    <a:solidFill>
                      <a:srgbClr val="FFFF00">
                        <a:alpha val="20000"/>
                      </a:srgbClr>
                    </a:solidFill>
                  </a:tcPr>
                </a:tc>
                <a:extLst>
                  <a:ext uri="{0D108BD9-81ED-4DB2-BD59-A6C34878D82A}">
                    <a16:rowId xmlns:a16="http://schemas.microsoft.com/office/drawing/2014/main" val="42630719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Total num. of records (living)</a:t>
                      </a:r>
                    </a:p>
                  </a:txBody>
                  <a:tcPr anchor="ctr"/>
                </a:tc>
                <a:tc>
                  <a:txBody>
                    <a:bodyPr/>
                    <a:lstStyle/>
                    <a:p>
                      <a:pPr algn="ctr"/>
                      <a:r>
                        <a:rPr lang="en-US" dirty="0"/>
                        <a:t>1148</a:t>
                      </a:r>
                    </a:p>
                  </a:txBody>
                  <a:tcPr anchor="ctr"/>
                </a:tc>
                <a:tc>
                  <a:txBody>
                    <a:bodyPr/>
                    <a:lstStyle/>
                    <a:p>
                      <a:pPr algn="ctr"/>
                      <a:r>
                        <a:rPr lang="en-US" dirty="0"/>
                        <a:t>304</a:t>
                      </a:r>
                    </a:p>
                  </a:txBody>
                  <a:tcPr anchor="ctr"/>
                </a:tc>
                <a:tc>
                  <a:txBody>
                    <a:bodyPr/>
                    <a:lstStyle/>
                    <a:p>
                      <a:pPr algn="ctr"/>
                      <a:r>
                        <a:rPr lang="en-US" dirty="0"/>
                        <a:t>844</a:t>
                      </a:r>
                    </a:p>
                  </a:txBody>
                  <a:tcPr anchor="ctr"/>
                </a:tc>
                <a:extLst>
                  <a:ext uri="{0D108BD9-81ED-4DB2-BD59-A6C34878D82A}">
                    <a16:rowId xmlns:a16="http://schemas.microsoft.com/office/drawing/2014/main" val="10070217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Total num. of records (non-living)</a:t>
                      </a:r>
                    </a:p>
                  </a:txBody>
                  <a:tcPr anchor="ctr"/>
                </a:tc>
                <a:tc>
                  <a:txBody>
                    <a:bodyPr/>
                    <a:lstStyle/>
                    <a:p>
                      <a:pPr algn="ctr"/>
                      <a:r>
                        <a:rPr lang="en-US" dirty="0"/>
                        <a:t>153</a:t>
                      </a:r>
                    </a:p>
                  </a:txBody>
                  <a:tcPr anchor="ctr"/>
                </a:tc>
                <a:tc>
                  <a:txBody>
                    <a:bodyPr/>
                    <a:lstStyle/>
                    <a:p>
                      <a:pPr algn="ctr"/>
                      <a:r>
                        <a:rPr lang="en-US" dirty="0"/>
                        <a:t>47</a:t>
                      </a:r>
                    </a:p>
                  </a:txBody>
                  <a:tcPr anchor="ctr"/>
                </a:tc>
                <a:tc>
                  <a:txBody>
                    <a:bodyPr/>
                    <a:lstStyle/>
                    <a:p>
                      <a:pPr algn="ctr"/>
                      <a:r>
                        <a:rPr lang="en-US" dirty="0"/>
                        <a:t>106</a:t>
                      </a:r>
                    </a:p>
                  </a:txBody>
                  <a:tcPr anchor="ctr"/>
                </a:tc>
                <a:extLst>
                  <a:ext uri="{0D108BD9-81ED-4DB2-BD59-A6C34878D82A}">
                    <a16:rowId xmlns:a16="http://schemas.microsoft.com/office/drawing/2014/main" val="2198232749"/>
                  </a:ext>
                </a:extLst>
              </a:tr>
              <a:tr h="370840">
                <a:tc>
                  <a:txBody>
                    <a:bodyPr/>
                    <a:lstStyle/>
                    <a:p>
                      <a:pPr algn="l"/>
                      <a:r>
                        <a:rPr lang="en-US" b="1" dirty="0"/>
                        <a:t>Total num. of manufacturers</a:t>
                      </a:r>
                    </a:p>
                  </a:txBody>
                  <a:tcPr anchor="ctr"/>
                </a:tc>
                <a:tc>
                  <a:txBody>
                    <a:bodyPr/>
                    <a:lstStyle/>
                    <a:p>
                      <a:pPr algn="ctr"/>
                      <a:r>
                        <a:rPr lang="en-US" dirty="0"/>
                        <a:t>72</a:t>
                      </a:r>
                    </a:p>
                  </a:txBody>
                  <a:tcPr anchor="ctr"/>
                </a:tc>
                <a:tc>
                  <a:txBody>
                    <a:bodyPr/>
                    <a:lstStyle/>
                    <a:p>
                      <a:pPr algn="ctr"/>
                      <a:r>
                        <a:rPr lang="en-US" dirty="0"/>
                        <a:t>19</a:t>
                      </a:r>
                    </a:p>
                  </a:txBody>
                  <a:tcPr anchor="ctr"/>
                </a:tc>
                <a:tc>
                  <a:txBody>
                    <a:bodyPr/>
                    <a:lstStyle/>
                    <a:p>
                      <a:pPr algn="ctr"/>
                      <a:r>
                        <a:rPr lang="en-US" dirty="0"/>
                        <a:t>53</a:t>
                      </a:r>
                    </a:p>
                  </a:txBody>
                  <a:tcPr anchor="ctr"/>
                </a:tc>
                <a:extLst>
                  <a:ext uri="{0D108BD9-81ED-4DB2-BD59-A6C34878D82A}">
                    <a16:rowId xmlns:a16="http://schemas.microsoft.com/office/drawing/2014/main" val="2019042704"/>
                  </a:ext>
                </a:extLst>
              </a:tr>
              <a:tr h="370840">
                <a:tc>
                  <a:txBody>
                    <a:bodyPr/>
                    <a:lstStyle/>
                    <a:p>
                      <a:pPr algn="l"/>
                      <a:r>
                        <a:rPr lang="en-US" b="1" dirty="0"/>
                        <a:t>Open source records</a:t>
                      </a:r>
                    </a:p>
                  </a:txBody>
                  <a:tcPr anchor="ctr"/>
                </a:tc>
                <a:tc>
                  <a:txBody>
                    <a:bodyPr/>
                    <a:lstStyle/>
                    <a:p>
                      <a:pPr algn="ctr"/>
                      <a:r>
                        <a:rPr lang="en-US" dirty="0"/>
                        <a:t>406</a:t>
                      </a:r>
                    </a:p>
                  </a:txBody>
                  <a:tcPr anchor="ctr"/>
                </a:tc>
                <a:tc>
                  <a:txBody>
                    <a:bodyPr/>
                    <a:lstStyle/>
                    <a:p>
                      <a:pPr algn="ctr"/>
                      <a:r>
                        <a:rPr lang="en-US" dirty="0"/>
                        <a:t>315</a:t>
                      </a:r>
                    </a:p>
                  </a:txBody>
                  <a:tcPr anchor="ctr"/>
                </a:tc>
                <a:tc>
                  <a:txBody>
                    <a:bodyPr/>
                    <a:lstStyle/>
                    <a:p>
                      <a:pPr algn="ctr"/>
                      <a:r>
                        <a:rPr lang="en-US" dirty="0"/>
                        <a:t>91</a:t>
                      </a:r>
                    </a:p>
                  </a:txBody>
                  <a:tcPr anchor="ctr"/>
                </a:tc>
                <a:extLst>
                  <a:ext uri="{0D108BD9-81ED-4DB2-BD59-A6C34878D82A}">
                    <a16:rowId xmlns:a16="http://schemas.microsoft.com/office/drawing/2014/main" val="3096911081"/>
                  </a:ext>
                </a:extLst>
              </a:tr>
              <a:tr h="370840">
                <a:tc>
                  <a:txBody>
                    <a:bodyPr/>
                    <a:lstStyle/>
                    <a:p>
                      <a:pPr algn="l"/>
                      <a:r>
                        <a:rPr lang="en-US" b="1" dirty="0"/>
                        <a:t>“Black box” records</a:t>
                      </a:r>
                    </a:p>
                  </a:txBody>
                  <a:tcPr anchor="ctr"/>
                </a:tc>
                <a:tc>
                  <a:txBody>
                    <a:bodyPr/>
                    <a:lstStyle/>
                    <a:p>
                      <a:pPr algn="ctr"/>
                      <a:r>
                        <a:rPr lang="en-US" dirty="0"/>
                        <a:t>892</a:t>
                      </a:r>
                    </a:p>
                  </a:txBody>
                  <a:tcPr anchor="ctr"/>
                </a:tc>
                <a:tc>
                  <a:txBody>
                    <a:bodyPr/>
                    <a:lstStyle/>
                    <a:p>
                      <a:pPr algn="ctr"/>
                      <a:r>
                        <a:rPr lang="en-US" dirty="0"/>
                        <a:t>48</a:t>
                      </a:r>
                    </a:p>
                  </a:txBody>
                  <a:tcPr anchor="ctr"/>
                </a:tc>
                <a:tc>
                  <a:txBody>
                    <a:bodyPr/>
                    <a:lstStyle/>
                    <a:p>
                      <a:pPr algn="ctr"/>
                      <a:r>
                        <a:rPr lang="en-US" dirty="0"/>
                        <a:t>844</a:t>
                      </a:r>
                    </a:p>
                  </a:txBody>
                  <a:tcPr anchor="ctr"/>
                </a:tc>
                <a:extLst>
                  <a:ext uri="{0D108BD9-81ED-4DB2-BD59-A6C34878D82A}">
                    <a16:rowId xmlns:a16="http://schemas.microsoft.com/office/drawing/2014/main" val="3639271727"/>
                  </a:ext>
                </a:extLst>
              </a:tr>
              <a:tr h="370840">
                <a:tc>
                  <a:txBody>
                    <a:bodyPr/>
                    <a:lstStyle/>
                    <a:p>
                      <a:pPr algn="l"/>
                      <a:r>
                        <a:rPr lang="en-US" b="1" dirty="0"/>
                        <a:t>Open source models</a:t>
                      </a:r>
                    </a:p>
                  </a:txBody>
                  <a:tcPr anchor="ctr"/>
                </a:tc>
                <a:tc>
                  <a:txBody>
                    <a:bodyPr/>
                    <a:lstStyle/>
                    <a:p>
                      <a:pPr algn="ctr"/>
                      <a:r>
                        <a:rPr lang="en-US" dirty="0"/>
                        <a:t>43</a:t>
                      </a:r>
                    </a:p>
                  </a:txBody>
                  <a:tcPr anchor="ctr"/>
                </a:tc>
                <a:tc>
                  <a:txBody>
                    <a:bodyPr/>
                    <a:lstStyle/>
                    <a:p>
                      <a:pPr algn="ctr"/>
                      <a:r>
                        <a:rPr lang="en-US" dirty="0"/>
                        <a:t>31</a:t>
                      </a:r>
                    </a:p>
                  </a:txBody>
                  <a:tcPr anchor="ctr"/>
                </a:tc>
                <a:tc>
                  <a:txBody>
                    <a:bodyPr/>
                    <a:lstStyle/>
                    <a:p>
                      <a:pPr algn="ctr"/>
                      <a:r>
                        <a:rPr lang="en-US" dirty="0"/>
                        <a:t>12</a:t>
                      </a:r>
                    </a:p>
                  </a:txBody>
                  <a:tcPr anchor="ctr"/>
                </a:tc>
                <a:extLst>
                  <a:ext uri="{0D108BD9-81ED-4DB2-BD59-A6C34878D82A}">
                    <a16:rowId xmlns:a16="http://schemas.microsoft.com/office/drawing/2014/main" val="3704769414"/>
                  </a:ext>
                </a:extLst>
              </a:tr>
              <a:tr h="370840">
                <a:tc>
                  <a:txBody>
                    <a:bodyPr/>
                    <a:lstStyle/>
                    <a:p>
                      <a:pPr algn="l"/>
                      <a:r>
                        <a:rPr lang="en-US" b="1" dirty="0"/>
                        <a:t>“Black box” models</a:t>
                      </a:r>
                    </a:p>
                  </a:txBody>
                  <a:tcPr anchor="ctr"/>
                </a:tc>
                <a:tc>
                  <a:txBody>
                    <a:bodyPr/>
                    <a:lstStyle/>
                    <a:p>
                      <a:pPr algn="ctr"/>
                      <a:r>
                        <a:rPr lang="en-US" dirty="0"/>
                        <a:t>81</a:t>
                      </a:r>
                    </a:p>
                  </a:txBody>
                  <a:tcPr anchor="ctr"/>
                </a:tc>
                <a:tc>
                  <a:txBody>
                    <a:bodyPr/>
                    <a:lstStyle/>
                    <a:p>
                      <a:pPr algn="ctr"/>
                      <a:r>
                        <a:rPr lang="en-US" dirty="0"/>
                        <a:t>10</a:t>
                      </a:r>
                    </a:p>
                  </a:txBody>
                  <a:tcPr anchor="ctr"/>
                </a:tc>
                <a:tc>
                  <a:txBody>
                    <a:bodyPr/>
                    <a:lstStyle/>
                    <a:p>
                      <a:pPr algn="ctr"/>
                      <a:r>
                        <a:rPr lang="en-US" dirty="0"/>
                        <a:t>71</a:t>
                      </a:r>
                    </a:p>
                  </a:txBody>
                  <a:tcPr anchor="ctr"/>
                </a:tc>
                <a:extLst>
                  <a:ext uri="{0D108BD9-81ED-4DB2-BD59-A6C34878D82A}">
                    <a16:rowId xmlns:a16="http://schemas.microsoft.com/office/drawing/2014/main" val="775078311"/>
                  </a:ext>
                </a:extLst>
              </a:tr>
              <a:tr h="370840">
                <a:tc>
                  <a:txBody>
                    <a:bodyPr/>
                    <a:lstStyle/>
                    <a:p>
                      <a:pPr algn="l"/>
                      <a:r>
                        <a:rPr lang="en-US" b="1" dirty="0"/>
                        <a:t>Total number of sensor models</a:t>
                      </a:r>
                    </a:p>
                  </a:txBody>
                  <a:tcPr anchor="ctr"/>
                </a:tc>
                <a:tc>
                  <a:txBody>
                    <a:bodyPr/>
                    <a:lstStyle/>
                    <a:p>
                      <a:pPr algn="ctr"/>
                      <a:r>
                        <a:rPr lang="en-US" dirty="0"/>
                        <a:t>114</a:t>
                      </a:r>
                    </a:p>
                  </a:txBody>
                  <a:tcPr anchor="ctr"/>
                </a:tc>
                <a:tc>
                  <a:txBody>
                    <a:bodyPr/>
                    <a:lstStyle/>
                    <a:p>
                      <a:pPr algn="ctr"/>
                      <a:r>
                        <a:rPr lang="en-US" dirty="0"/>
                        <a:t>40</a:t>
                      </a:r>
                    </a:p>
                  </a:txBody>
                  <a:tcPr anchor="ctr"/>
                </a:tc>
                <a:tc>
                  <a:txBody>
                    <a:bodyPr/>
                    <a:lstStyle/>
                    <a:p>
                      <a:pPr algn="ctr"/>
                      <a:r>
                        <a:rPr lang="en-US" dirty="0"/>
                        <a:t>79</a:t>
                      </a:r>
                    </a:p>
                  </a:txBody>
                  <a:tcPr anchor="ctr"/>
                </a:tc>
                <a:extLst>
                  <a:ext uri="{0D108BD9-81ED-4DB2-BD59-A6C34878D82A}">
                    <a16:rowId xmlns:a16="http://schemas.microsoft.com/office/drawing/2014/main" val="2160605091"/>
                  </a:ext>
                </a:extLst>
              </a:tr>
              <a:tr h="370840">
                <a:tc>
                  <a:txBody>
                    <a:bodyPr/>
                    <a:lstStyle/>
                    <a:p>
                      <a:pPr algn="l"/>
                      <a:r>
                        <a:rPr lang="en-US" b="1" dirty="0"/>
                        <a:t>“active” sensors</a:t>
                      </a:r>
                    </a:p>
                  </a:txBody>
                  <a:tcPr anchor="ctr"/>
                </a:tc>
                <a:tc>
                  <a:txBody>
                    <a:bodyPr/>
                    <a:lstStyle/>
                    <a:p>
                      <a:pPr algn="ctr"/>
                      <a:r>
                        <a:rPr lang="en-US" dirty="0"/>
                        <a:t>96</a:t>
                      </a:r>
                    </a:p>
                  </a:txBody>
                  <a:tcPr anchor="ctr"/>
                </a:tc>
                <a:tc>
                  <a:txBody>
                    <a:bodyPr/>
                    <a:lstStyle/>
                    <a:p>
                      <a:pPr algn="ctr"/>
                      <a:r>
                        <a:rPr lang="en-US" dirty="0"/>
                        <a:t>31</a:t>
                      </a:r>
                    </a:p>
                  </a:txBody>
                  <a:tcPr anchor="ctr"/>
                </a:tc>
                <a:tc>
                  <a:txBody>
                    <a:bodyPr/>
                    <a:lstStyle/>
                    <a:p>
                      <a:pPr algn="ctr"/>
                      <a:r>
                        <a:rPr lang="en-US" dirty="0"/>
                        <a:t>65</a:t>
                      </a:r>
                    </a:p>
                  </a:txBody>
                  <a:tcPr anchor="ctr"/>
                </a:tc>
                <a:extLst>
                  <a:ext uri="{0D108BD9-81ED-4DB2-BD59-A6C34878D82A}">
                    <a16:rowId xmlns:a16="http://schemas.microsoft.com/office/drawing/2014/main" val="3028015875"/>
                  </a:ext>
                </a:extLst>
              </a:tr>
              <a:tr h="370840">
                <a:tc>
                  <a:txBody>
                    <a:bodyPr/>
                    <a:lstStyle/>
                    <a:p>
                      <a:pPr algn="l"/>
                      <a:r>
                        <a:rPr lang="en-US" b="1" dirty="0"/>
                        <a:t>“non-active” sensors</a:t>
                      </a:r>
                    </a:p>
                  </a:txBody>
                  <a:tcPr anchor="ctr"/>
                </a:tc>
                <a:tc>
                  <a:txBody>
                    <a:bodyPr/>
                    <a:lstStyle/>
                    <a:p>
                      <a:pPr algn="ctr"/>
                      <a:r>
                        <a:rPr lang="en-US" dirty="0"/>
                        <a:t>18</a:t>
                      </a:r>
                    </a:p>
                  </a:txBody>
                  <a:tcPr anchor="ctr"/>
                </a:tc>
                <a:tc>
                  <a:txBody>
                    <a:bodyPr/>
                    <a:lstStyle/>
                    <a:p>
                      <a:pPr algn="ctr"/>
                      <a:r>
                        <a:rPr lang="en-US" dirty="0"/>
                        <a:t>6</a:t>
                      </a:r>
                    </a:p>
                  </a:txBody>
                  <a:tcPr anchor="ctr"/>
                </a:tc>
                <a:tc>
                  <a:txBody>
                    <a:bodyPr/>
                    <a:lstStyle/>
                    <a:p>
                      <a:pPr algn="ctr"/>
                      <a:r>
                        <a:rPr lang="en-US" dirty="0"/>
                        <a:t>12</a:t>
                      </a:r>
                    </a:p>
                  </a:txBody>
                  <a:tcPr anchor="ctr"/>
                </a:tc>
                <a:extLst>
                  <a:ext uri="{0D108BD9-81ED-4DB2-BD59-A6C34878D82A}">
                    <a16:rowId xmlns:a16="http://schemas.microsoft.com/office/drawing/2014/main" val="1298622285"/>
                  </a:ext>
                </a:extLst>
              </a:tr>
              <a:tr h="370840">
                <a:tc>
                  <a:txBody>
                    <a:bodyPr/>
                    <a:lstStyle/>
                    <a:p>
                      <a:pPr algn="l"/>
                      <a:r>
                        <a:rPr lang="en-US" b="1" dirty="0"/>
                        <a:t>Commercial</a:t>
                      </a:r>
                    </a:p>
                  </a:txBody>
                  <a:tcPr anchor="ctr"/>
                </a:tc>
                <a:tc>
                  <a:txBody>
                    <a:bodyPr/>
                    <a:lstStyle/>
                    <a:p>
                      <a:pPr algn="ctr"/>
                      <a:r>
                        <a:rPr lang="en-US" dirty="0"/>
                        <a:t>100</a:t>
                      </a:r>
                    </a:p>
                  </a:txBody>
                  <a:tcPr anchor="ctr"/>
                </a:tc>
                <a:tc>
                  <a:txBody>
                    <a:bodyPr/>
                    <a:lstStyle/>
                    <a:p>
                      <a:pPr algn="ctr"/>
                      <a:r>
                        <a:rPr lang="en-US" dirty="0"/>
                        <a:t>39</a:t>
                      </a:r>
                    </a:p>
                  </a:txBody>
                  <a:tcPr anchor="ctr"/>
                </a:tc>
                <a:tc>
                  <a:txBody>
                    <a:bodyPr/>
                    <a:lstStyle/>
                    <a:p>
                      <a:pPr algn="ctr"/>
                      <a:r>
                        <a:rPr lang="en-US" dirty="0"/>
                        <a:t>61</a:t>
                      </a:r>
                    </a:p>
                  </a:txBody>
                  <a:tcPr anchor="ctr"/>
                </a:tc>
                <a:extLst>
                  <a:ext uri="{0D108BD9-81ED-4DB2-BD59-A6C34878D82A}">
                    <a16:rowId xmlns:a16="http://schemas.microsoft.com/office/drawing/2014/main" val="4271888002"/>
                  </a:ext>
                </a:extLst>
              </a:tr>
              <a:tr h="370840">
                <a:tc>
                  <a:txBody>
                    <a:bodyPr/>
                    <a:lstStyle/>
                    <a:p>
                      <a:pPr algn="l"/>
                      <a:r>
                        <a:rPr lang="en-US" b="1" dirty="0"/>
                        <a:t>Non-commercial</a:t>
                      </a:r>
                    </a:p>
                  </a:txBody>
                  <a:tcPr anchor="ctr"/>
                </a:tc>
                <a:tc>
                  <a:txBody>
                    <a:bodyPr/>
                    <a:lstStyle/>
                    <a:p>
                      <a:pPr algn="ctr"/>
                      <a:r>
                        <a:rPr lang="en-US" dirty="0"/>
                        <a:t>22</a:t>
                      </a:r>
                    </a:p>
                  </a:txBody>
                  <a:tcPr anchor="ctr"/>
                </a:tc>
                <a:tc>
                  <a:txBody>
                    <a:bodyPr/>
                    <a:lstStyle/>
                    <a:p>
                      <a:pPr algn="ctr"/>
                      <a:r>
                        <a:rPr lang="en-US" dirty="0"/>
                        <a:t>2</a:t>
                      </a:r>
                    </a:p>
                  </a:txBody>
                  <a:tcPr anchor="ctr"/>
                </a:tc>
                <a:tc>
                  <a:txBody>
                    <a:bodyPr/>
                    <a:lstStyle/>
                    <a:p>
                      <a:pPr algn="ctr"/>
                      <a:r>
                        <a:rPr lang="en-US" dirty="0"/>
                        <a:t>22</a:t>
                      </a:r>
                    </a:p>
                  </a:txBody>
                  <a:tcPr anchor="ctr"/>
                </a:tc>
                <a:extLst>
                  <a:ext uri="{0D108BD9-81ED-4DB2-BD59-A6C34878D82A}">
                    <a16:rowId xmlns:a16="http://schemas.microsoft.com/office/drawing/2014/main" val="3457642019"/>
                  </a:ext>
                </a:extLst>
              </a:tr>
            </a:tbl>
          </a:graphicData>
        </a:graphic>
      </p:graphicFrame>
    </p:spTree>
    <p:extLst>
      <p:ext uri="{BB962C8B-B14F-4D97-AF65-F5344CB8AC3E}">
        <p14:creationId xmlns:p14="http://schemas.microsoft.com/office/powerpoint/2010/main" val="369312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B5E3DA-66F0-4C8D-99B9-9E7D3B6CD535}"/>
              </a:ext>
            </a:extLst>
          </p:cNvPr>
          <p:cNvSpPr/>
          <p:nvPr/>
        </p:nvSpPr>
        <p:spPr>
          <a:xfrm>
            <a:off x="323528" y="40558"/>
            <a:ext cx="8424936" cy="6648871"/>
          </a:xfrm>
          <a:prstGeom prst="rect">
            <a:avLst/>
          </a:prstGeom>
        </p:spPr>
        <p:txBody>
          <a:bodyPr wrap="square">
            <a:spAutoFit/>
          </a:bodyPr>
          <a:lstStyle/>
          <a:p>
            <a:pPr marL="342900" marR="0" indent="-342900">
              <a:lnSpc>
                <a:spcPct val="110000"/>
              </a:lnSpc>
            </a:pPr>
            <a:r>
              <a:rPr lang="en-US" sz="2500" b="1" dirty="0">
                <a:solidFill>
                  <a:srgbClr val="164194"/>
                </a:solidFill>
              </a:rPr>
              <a:t>Purpose of the review work: </a:t>
            </a:r>
          </a:p>
          <a:p>
            <a:pPr marL="342900" marR="0" indent="-342900">
              <a:lnSpc>
                <a:spcPct val="110000"/>
              </a:lnSpc>
            </a:pPr>
            <a:r>
              <a:rPr lang="en-US" sz="2500" b="1" dirty="0">
                <a:solidFill>
                  <a:srgbClr val="164194"/>
                </a:solidFill>
              </a:rPr>
              <a:t>selecting the best sensor system candidate</a:t>
            </a:r>
          </a:p>
          <a:p>
            <a:pPr marL="342900" marR="0" indent="-342900">
              <a:lnSpc>
                <a:spcPct val="110000"/>
              </a:lnSpc>
            </a:pPr>
            <a:r>
              <a:rPr lang="en-US" sz="2500" b="1" dirty="0">
                <a:solidFill>
                  <a:srgbClr val="164194"/>
                </a:solidFill>
              </a:rPr>
              <a:t>for the </a:t>
            </a:r>
            <a:r>
              <a:rPr lang="en-US" sz="2500" b="1" dirty="0" err="1">
                <a:solidFill>
                  <a:srgbClr val="164194"/>
                </a:solidFill>
              </a:rPr>
              <a:t>AQSens</a:t>
            </a:r>
            <a:r>
              <a:rPr lang="en-US" sz="2500" b="1" dirty="0">
                <a:solidFill>
                  <a:srgbClr val="164194"/>
                </a:solidFill>
              </a:rPr>
              <a:t> project</a:t>
            </a:r>
          </a:p>
          <a:p>
            <a:pPr marL="342900" marR="0" indent="-342900">
              <a:lnSpc>
                <a:spcPct val="110000"/>
              </a:lnSpc>
            </a:pPr>
            <a:endParaRPr lang="en-US" sz="2000" b="1" dirty="0">
              <a:solidFill>
                <a:srgbClr val="164194"/>
              </a:solidFill>
            </a:endParaRPr>
          </a:p>
          <a:p>
            <a:pPr marL="342900" marR="0" indent="-342900">
              <a:lnSpc>
                <a:spcPct val="110000"/>
              </a:lnSpc>
            </a:pPr>
            <a:r>
              <a:rPr lang="en-US" sz="2000" b="1" dirty="0">
                <a:solidFill>
                  <a:schemeClr val="tx1"/>
                </a:solidFill>
              </a:rPr>
              <a:t>Gathering </a:t>
            </a:r>
            <a:r>
              <a:rPr lang="en-US" sz="2000" b="1" u="sng" dirty="0">
                <a:solidFill>
                  <a:schemeClr val="tx1"/>
                </a:solidFill>
              </a:rPr>
              <a:t>quantitative information</a:t>
            </a:r>
            <a:r>
              <a:rPr lang="en-US" sz="2000" b="1" dirty="0">
                <a:solidFill>
                  <a:schemeClr val="tx1"/>
                </a:solidFill>
              </a:rPr>
              <a:t> about </a:t>
            </a:r>
            <a:r>
              <a:rPr lang="en-US" sz="2000" b="1" dirty="0">
                <a:solidFill>
                  <a:srgbClr val="FF0000"/>
                </a:solidFill>
              </a:rPr>
              <a:t>sensor systems including</a:t>
            </a:r>
            <a:r>
              <a:rPr lang="en-US" sz="2000" b="1" dirty="0">
                <a:solidFill>
                  <a:schemeClr val="tx1"/>
                </a:solidFill>
              </a:rPr>
              <a:t>:</a:t>
            </a:r>
          </a:p>
          <a:p>
            <a:pPr marL="342900" marR="0" indent="-342900">
              <a:lnSpc>
                <a:spcPct val="110000"/>
              </a:lnSpc>
            </a:pPr>
            <a:endParaRPr lang="en-US" sz="2000" b="1" dirty="0">
              <a:solidFill>
                <a:schemeClr val="tx1"/>
              </a:solidFill>
            </a:endParaRPr>
          </a:p>
          <a:p>
            <a:pPr marL="342900" marR="0" lvl="0" indent="-342900">
              <a:lnSpc>
                <a:spcPct val="110000"/>
              </a:lnSpc>
              <a:buFont typeface="+mj-lt"/>
              <a:buAutoNum type="arabicPeriod"/>
              <a:tabLst>
                <a:tab pos="0" algn="l"/>
              </a:tabLst>
            </a:pPr>
            <a:r>
              <a:rPr lang="en-US" sz="1800" b="1" u="sng" dirty="0">
                <a:solidFill>
                  <a:srgbClr val="164194"/>
                </a:solidFill>
              </a:rPr>
              <a:t>Agreement</a:t>
            </a:r>
            <a:r>
              <a:rPr lang="en-US" sz="1800" b="1" dirty="0">
                <a:solidFill>
                  <a:schemeClr val="tx1"/>
                </a:solidFill>
              </a:rPr>
              <a:t> between Low-Cost Sensors (LCSs) and reference measurements</a:t>
            </a:r>
            <a:endParaRPr lang="en-US" sz="1800" b="1" strike="sngStrike" dirty="0">
              <a:solidFill>
                <a:schemeClr val="tx1"/>
              </a:solidFill>
            </a:endParaRPr>
          </a:p>
          <a:p>
            <a:pPr marL="342900" marR="0" lvl="0" indent="-342900">
              <a:lnSpc>
                <a:spcPct val="110000"/>
              </a:lnSpc>
              <a:buFont typeface="+mj-lt"/>
              <a:buAutoNum type="arabicPeriod"/>
              <a:tabLst>
                <a:tab pos="0" algn="l"/>
              </a:tabLst>
            </a:pPr>
            <a:endParaRPr lang="en-US" sz="1800" b="1" dirty="0">
              <a:solidFill>
                <a:schemeClr val="tx1"/>
              </a:solidFill>
            </a:endParaRPr>
          </a:p>
          <a:p>
            <a:pPr marL="342900" marR="0" lvl="0" indent="-342900">
              <a:lnSpc>
                <a:spcPct val="110000"/>
              </a:lnSpc>
              <a:buFont typeface="+mj-lt"/>
              <a:buAutoNum type="arabicPeriod"/>
              <a:tabLst>
                <a:tab pos="0" algn="l"/>
              </a:tabLst>
            </a:pPr>
            <a:r>
              <a:rPr lang="en-US" sz="1800" b="1" dirty="0">
                <a:solidFill>
                  <a:schemeClr val="tx1"/>
                </a:solidFill>
              </a:rPr>
              <a:t>Availability of raw data, </a:t>
            </a:r>
            <a:r>
              <a:rPr lang="en-US" sz="1800" b="1" dirty="0">
                <a:solidFill>
                  <a:srgbClr val="FF0000"/>
                </a:solidFill>
              </a:rPr>
              <a:t>transparent</a:t>
            </a:r>
            <a:r>
              <a:rPr lang="en-US" sz="1800" b="1" dirty="0">
                <a:solidFill>
                  <a:schemeClr val="tx1"/>
                </a:solidFill>
              </a:rPr>
              <a:t> data treatment and, possibility of </a:t>
            </a:r>
            <a:r>
              <a:rPr lang="en-US" sz="1800" b="1" u="sng" dirty="0">
                <a:solidFill>
                  <a:srgbClr val="164194"/>
                </a:solidFill>
              </a:rPr>
              <a:t>a-posteriori calibration</a:t>
            </a:r>
          </a:p>
          <a:p>
            <a:pPr marL="342900" marR="0" lvl="0" indent="-342900">
              <a:lnSpc>
                <a:spcPct val="110000"/>
              </a:lnSpc>
              <a:buFont typeface="+mj-lt"/>
              <a:buAutoNum type="arabicPeriod"/>
              <a:tabLst>
                <a:tab pos="0" algn="l"/>
              </a:tabLst>
            </a:pPr>
            <a:endParaRPr lang="en-US" sz="1800" b="1" dirty="0">
              <a:solidFill>
                <a:schemeClr val="tx1"/>
              </a:solidFill>
            </a:endParaRPr>
          </a:p>
          <a:p>
            <a:pPr marL="342900" marR="0" lvl="0" indent="-342900">
              <a:lnSpc>
                <a:spcPct val="110000"/>
              </a:lnSpc>
              <a:buFont typeface="+mj-lt"/>
              <a:buAutoNum type="arabicPeriod"/>
              <a:tabLst>
                <a:tab pos="0" algn="l"/>
              </a:tabLst>
            </a:pPr>
            <a:r>
              <a:rPr lang="en-US" sz="1800" b="1" dirty="0">
                <a:solidFill>
                  <a:schemeClr val="tx1"/>
                </a:solidFill>
              </a:rPr>
              <a:t>Capability to measure </a:t>
            </a:r>
            <a:r>
              <a:rPr lang="en-US" sz="1800" b="1" u="sng" dirty="0">
                <a:solidFill>
                  <a:srgbClr val="164194"/>
                </a:solidFill>
              </a:rPr>
              <a:t>multiple pollutants</a:t>
            </a:r>
          </a:p>
          <a:p>
            <a:pPr marL="342900" marR="0" lvl="0" indent="-342900">
              <a:lnSpc>
                <a:spcPct val="110000"/>
              </a:lnSpc>
              <a:buFont typeface="+mj-lt"/>
              <a:buAutoNum type="arabicPeriod"/>
              <a:tabLst>
                <a:tab pos="0" algn="l"/>
              </a:tabLst>
            </a:pPr>
            <a:endParaRPr lang="en-US" sz="1800" b="1" dirty="0">
              <a:solidFill>
                <a:schemeClr val="tx1"/>
              </a:solidFill>
            </a:endParaRPr>
          </a:p>
          <a:p>
            <a:pPr marL="342900" marR="0" lvl="0" indent="-342900">
              <a:lnSpc>
                <a:spcPct val="110000"/>
              </a:lnSpc>
              <a:buFont typeface="+mj-lt"/>
              <a:buAutoNum type="arabicPeriod"/>
              <a:tabLst>
                <a:tab pos="0" algn="l"/>
              </a:tabLst>
            </a:pPr>
            <a:r>
              <a:rPr lang="en-US" sz="1800" b="1" u="sng" dirty="0">
                <a:solidFill>
                  <a:srgbClr val="164194"/>
                </a:solidFill>
              </a:rPr>
              <a:t>Value for money</a:t>
            </a:r>
            <a:r>
              <a:rPr lang="en-US" sz="1800" b="1" dirty="0">
                <a:solidFill>
                  <a:srgbClr val="164194"/>
                </a:solidFill>
              </a:rPr>
              <a:t> </a:t>
            </a:r>
            <a:r>
              <a:rPr lang="en-US" sz="1800" b="1" dirty="0">
                <a:solidFill>
                  <a:schemeClr val="tx1"/>
                </a:solidFill>
              </a:rPr>
              <a:t>of sensor systems</a:t>
            </a:r>
          </a:p>
          <a:p>
            <a:pPr marL="342900" marR="0" lvl="0" indent="-342900">
              <a:lnSpc>
                <a:spcPct val="110000"/>
              </a:lnSpc>
              <a:buFont typeface="+mj-lt"/>
              <a:buAutoNum type="arabicPeriod"/>
              <a:tabLst>
                <a:tab pos="0" algn="l"/>
              </a:tabLst>
            </a:pPr>
            <a:endParaRPr lang="en-US" sz="1800" b="1" dirty="0">
              <a:solidFill>
                <a:schemeClr val="tx1"/>
              </a:solidFill>
            </a:endParaRPr>
          </a:p>
          <a:p>
            <a:pPr marL="342900" marR="0" lvl="0" indent="-342900">
              <a:lnSpc>
                <a:spcPct val="110000"/>
              </a:lnSpc>
              <a:buFont typeface="+mj-lt"/>
              <a:buAutoNum type="arabicPeriod"/>
              <a:tabLst>
                <a:tab pos="0" algn="l"/>
              </a:tabLst>
            </a:pPr>
            <a:r>
              <a:rPr lang="en-US" sz="1800" b="1" dirty="0">
                <a:solidFill>
                  <a:schemeClr val="tx1"/>
                </a:solidFill>
              </a:rPr>
              <a:t>Interoperability of data according to the </a:t>
            </a:r>
            <a:r>
              <a:rPr lang="en-US" sz="1800" b="1" u="sng" dirty="0">
                <a:solidFill>
                  <a:srgbClr val="164194"/>
                </a:solidFill>
              </a:rPr>
              <a:t>INSPIRE directive</a:t>
            </a:r>
          </a:p>
          <a:p>
            <a:pPr marL="342900" marR="0" lvl="0" indent="-342900">
              <a:lnSpc>
                <a:spcPct val="110000"/>
              </a:lnSpc>
              <a:buFont typeface="+mj-lt"/>
              <a:buAutoNum type="arabicPeriod"/>
              <a:tabLst>
                <a:tab pos="0" algn="l"/>
              </a:tabLst>
            </a:pPr>
            <a:endParaRPr lang="en-US" sz="1800" b="1" dirty="0">
              <a:solidFill>
                <a:schemeClr val="tx1"/>
              </a:solidFill>
            </a:endParaRPr>
          </a:p>
          <a:p>
            <a:pPr marL="342900" marR="0" lvl="0" indent="-342900">
              <a:lnSpc>
                <a:spcPct val="110000"/>
              </a:lnSpc>
              <a:buFont typeface="+mj-lt"/>
              <a:buAutoNum type="arabicPeriod"/>
              <a:tabLst>
                <a:tab pos="0" algn="l"/>
              </a:tabLst>
            </a:pPr>
            <a:r>
              <a:rPr lang="en-US" sz="1800" b="1" u="sng" dirty="0">
                <a:solidFill>
                  <a:srgbClr val="164194"/>
                </a:solidFill>
              </a:rPr>
              <a:t>Automatic data-transfer </a:t>
            </a:r>
            <a:r>
              <a:rPr lang="en-US" sz="1800" b="1" dirty="0">
                <a:solidFill>
                  <a:schemeClr val="tx1"/>
                </a:solidFill>
              </a:rPr>
              <a:t>and web visualization of sensor data</a:t>
            </a:r>
          </a:p>
        </p:txBody>
      </p:sp>
    </p:spTree>
    <p:extLst>
      <p:ext uri="{BB962C8B-B14F-4D97-AF65-F5344CB8AC3E}">
        <p14:creationId xmlns:p14="http://schemas.microsoft.com/office/powerpoint/2010/main" val="4003211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8590" y="696257"/>
            <a:ext cx="8757738" cy="3393237"/>
          </a:xfrm>
          <a:prstGeom prst="rect">
            <a:avLst/>
          </a:prstGeom>
          <a:noFill/>
        </p:spPr>
        <p:txBody>
          <a:bodyPr wrap="square" rtlCol="0">
            <a:spAutoFit/>
          </a:bodyPr>
          <a:lstStyle/>
          <a:p>
            <a:pPr marL="342900" indent="-342900">
              <a:lnSpc>
                <a:spcPct val="110000"/>
              </a:lnSpc>
              <a:buFont typeface="Wingdings" panose="05000000000000000000" pitchFamily="2" charset="2"/>
              <a:buChar char="Ø"/>
            </a:pPr>
            <a:r>
              <a:rPr lang="en-US" sz="1500" b="1" dirty="0">
                <a:solidFill>
                  <a:srgbClr val="164194"/>
                </a:solidFill>
              </a:rPr>
              <a:t>Review was focused on sensors measuring </a:t>
            </a:r>
            <a:r>
              <a:rPr lang="en-US" sz="1500" b="1" dirty="0">
                <a:solidFill>
                  <a:srgbClr val="FF0000"/>
                </a:solidFill>
              </a:rPr>
              <a:t>PM, O</a:t>
            </a:r>
            <a:r>
              <a:rPr lang="en-US" sz="1500" b="1" baseline="-25000" dirty="0">
                <a:solidFill>
                  <a:srgbClr val="FF0000"/>
                </a:solidFill>
              </a:rPr>
              <a:t>3</a:t>
            </a:r>
            <a:r>
              <a:rPr lang="en-US" sz="1500" b="1" dirty="0">
                <a:solidFill>
                  <a:srgbClr val="FF0000"/>
                </a:solidFill>
              </a:rPr>
              <a:t>, NO</a:t>
            </a:r>
            <a:r>
              <a:rPr lang="en-US" sz="1500" b="1" baseline="-25000" dirty="0">
                <a:solidFill>
                  <a:srgbClr val="FF0000"/>
                </a:solidFill>
              </a:rPr>
              <a:t>2</a:t>
            </a:r>
            <a:r>
              <a:rPr lang="en-US" sz="1500" b="1" dirty="0">
                <a:solidFill>
                  <a:srgbClr val="FF0000"/>
                </a:solidFill>
              </a:rPr>
              <a:t>, NO and CO </a:t>
            </a:r>
            <a:r>
              <a:rPr lang="en-US" sz="1500" b="1" dirty="0">
                <a:solidFill>
                  <a:srgbClr val="164194"/>
                </a:solidFill>
              </a:rPr>
              <a:t>concentrations</a:t>
            </a:r>
          </a:p>
          <a:p>
            <a:pPr>
              <a:lnSpc>
                <a:spcPct val="110000"/>
              </a:lnSpc>
            </a:pPr>
            <a:endParaRPr lang="en-US" sz="1500" b="1" dirty="0">
              <a:solidFill>
                <a:srgbClr val="164194"/>
              </a:solidFill>
            </a:endParaRPr>
          </a:p>
          <a:p>
            <a:pPr marL="342900" indent="-342900">
              <a:lnSpc>
                <a:spcPct val="110000"/>
              </a:lnSpc>
              <a:buFont typeface="Wingdings" panose="05000000000000000000" pitchFamily="2" charset="2"/>
              <a:buChar char="Ø"/>
            </a:pPr>
            <a:r>
              <a:rPr lang="en-GB" sz="1500" b="1" dirty="0">
                <a:solidFill>
                  <a:srgbClr val="164194"/>
                </a:solidFill>
              </a:rPr>
              <a:t>Review about the use of Low Cost Sensors (LCSs) for Air Quality has been carried out using:</a:t>
            </a:r>
          </a:p>
          <a:p>
            <a:pPr marL="914400" lvl="1" indent="-457200">
              <a:lnSpc>
                <a:spcPct val="110000"/>
              </a:lnSpc>
              <a:buAutoNum type="arabicParenR"/>
            </a:pPr>
            <a:r>
              <a:rPr lang="en-GB" sz="1500" b="1" dirty="0">
                <a:solidFill>
                  <a:schemeClr val="tx1"/>
                </a:solidFill>
              </a:rPr>
              <a:t>Scopus database (collected into a </a:t>
            </a:r>
            <a:r>
              <a:rPr lang="en-GB" sz="1500" b="1" dirty="0" err="1">
                <a:solidFill>
                  <a:schemeClr val="tx1"/>
                </a:solidFill>
              </a:rPr>
              <a:t>Zotero</a:t>
            </a:r>
            <a:r>
              <a:rPr lang="en-GB" sz="1500" b="1" dirty="0">
                <a:solidFill>
                  <a:schemeClr val="tx1"/>
                </a:solidFill>
              </a:rPr>
              <a:t> DB and </a:t>
            </a:r>
            <a:r>
              <a:rPr lang="en-GB" sz="1500" b="1" dirty="0" err="1">
                <a:solidFill>
                  <a:schemeClr val="tx1"/>
                </a:solidFill>
              </a:rPr>
              <a:t>AirMonTech</a:t>
            </a:r>
            <a:r>
              <a:rPr lang="en-GB" sz="1500" b="1" dirty="0">
                <a:solidFill>
                  <a:schemeClr val="tx1"/>
                </a:solidFill>
              </a:rPr>
              <a:t> web site (JRC </a:t>
            </a:r>
            <a:r>
              <a:rPr lang="en-US" sz="1500" b="1" dirty="0">
                <a:solidFill>
                  <a:schemeClr val="tx1"/>
                </a:solidFill>
                <a:hlinkClick r:id="rId2">
                  <a:extLst>
                    <a:ext uri="{A12FA001-AC4F-418D-AE19-62706E023703}">
                      <ahyp:hlinkClr xmlns:ahyp="http://schemas.microsoft.com/office/drawing/2018/hyperlinkcolor" val="tx"/>
                    </a:ext>
                  </a:extLst>
                </a:hlinkClick>
              </a:rPr>
              <a:t>http://db-airmontech.jrc.ec.europa.eu/search.aspx</a:t>
            </a:r>
            <a:r>
              <a:rPr lang="en-US" sz="1500" b="1" dirty="0">
                <a:solidFill>
                  <a:schemeClr val="tx1"/>
                </a:solidFill>
              </a:rPr>
              <a:t>, supplied with Scopus and </a:t>
            </a:r>
            <a:r>
              <a:rPr lang="en-US" sz="1500" b="1" dirty="0" err="1">
                <a:solidFill>
                  <a:schemeClr val="tx1"/>
                </a:solidFill>
              </a:rPr>
              <a:t>ResearchGate</a:t>
            </a:r>
            <a:r>
              <a:rPr lang="en-US" sz="1500" b="1" dirty="0">
                <a:solidFill>
                  <a:schemeClr val="tx1"/>
                </a:solidFill>
              </a:rPr>
              <a:t> websites)</a:t>
            </a:r>
          </a:p>
          <a:p>
            <a:pPr marL="914400" lvl="1" indent="-457200">
              <a:lnSpc>
                <a:spcPct val="110000"/>
              </a:lnSpc>
              <a:buAutoNum type="arabicParenR"/>
            </a:pPr>
            <a:r>
              <a:rPr lang="en-US" sz="1500" b="1" dirty="0">
                <a:solidFill>
                  <a:schemeClr val="tx1"/>
                </a:solidFill>
              </a:rPr>
              <a:t>Reports provided by </a:t>
            </a:r>
            <a:r>
              <a:rPr lang="en-US" sz="1500" b="1" dirty="0">
                <a:solidFill>
                  <a:srgbClr val="0000FF"/>
                </a:solidFill>
              </a:rPr>
              <a:t>AQ-SPEC, US-EPA, EC</a:t>
            </a:r>
            <a:r>
              <a:rPr lang="en-US" sz="1500" b="1" dirty="0">
                <a:solidFill>
                  <a:schemeClr val="tx1"/>
                </a:solidFill>
              </a:rPr>
              <a:t>, and </a:t>
            </a:r>
            <a:r>
              <a:rPr lang="en-US" sz="1500" b="1" dirty="0">
                <a:solidFill>
                  <a:srgbClr val="0000FF"/>
                </a:solidFill>
              </a:rPr>
              <a:t>relevant testing laboratories</a:t>
            </a:r>
          </a:p>
          <a:p>
            <a:pPr>
              <a:lnSpc>
                <a:spcPct val="110000"/>
              </a:lnSpc>
            </a:pPr>
            <a:endParaRPr lang="en-US" sz="1500" b="1" dirty="0">
              <a:solidFill>
                <a:srgbClr val="0000FF"/>
              </a:solidFill>
            </a:endParaRPr>
          </a:p>
          <a:p>
            <a:pPr marL="346075" indent="-346075">
              <a:lnSpc>
                <a:spcPct val="110000"/>
              </a:lnSpc>
              <a:buFont typeface="Wingdings" panose="05000000000000000000" pitchFamily="2" charset="2"/>
              <a:buChar char="Ø"/>
            </a:pPr>
            <a:r>
              <a:rPr lang="en-US" sz="1500" b="1" u="sng" dirty="0">
                <a:solidFill>
                  <a:srgbClr val="164194"/>
                </a:solidFill>
              </a:rPr>
              <a:t>Records</a:t>
            </a:r>
            <a:r>
              <a:rPr lang="en-US" sz="1500" b="1" dirty="0">
                <a:solidFill>
                  <a:srgbClr val="164194"/>
                </a:solidFill>
              </a:rPr>
              <a:t> were created for each </a:t>
            </a:r>
            <a:r>
              <a:rPr lang="en-US" sz="1500" b="1" u="sng" dirty="0">
                <a:solidFill>
                  <a:srgbClr val="164194"/>
                </a:solidFill>
              </a:rPr>
              <a:t>laboratory</a:t>
            </a:r>
            <a:r>
              <a:rPr lang="en-US" sz="1500" b="1" dirty="0">
                <a:solidFill>
                  <a:srgbClr val="164194"/>
                </a:solidFill>
              </a:rPr>
              <a:t> and </a:t>
            </a:r>
            <a:r>
              <a:rPr lang="en-US" sz="1500" b="1" u="sng" dirty="0">
                <a:solidFill>
                  <a:srgbClr val="164194"/>
                </a:solidFill>
              </a:rPr>
              <a:t>field test</a:t>
            </a:r>
            <a:r>
              <a:rPr lang="en-US" sz="1500" b="1" dirty="0">
                <a:solidFill>
                  <a:srgbClr val="164194"/>
                </a:solidFill>
              </a:rPr>
              <a:t> about calibration and validation of sensors</a:t>
            </a:r>
            <a:endParaRPr lang="en-US" sz="1600" b="1" dirty="0">
              <a:solidFill>
                <a:schemeClr val="tx1"/>
              </a:solidFill>
            </a:endParaRPr>
          </a:p>
        </p:txBody>
      </p:sp>
      <p:sp>
        <p:nvSpPr>
          <p:cNvPr id="2" name="Rectangle 1">
            <a:extLst>
              <a:ext uri="{FF2B5EF4-FFF2-40B4-BE49-F238E27FC236}">
                <a16:creationId xmlns:a16="http://schemas.microsoft.com/office/drawing/2014/main" id="{FFA76FC7-B498-45F5-B16F-776C8736B359}"/>
              </a:ext>
            </a:extLst>
          </p:cNvPr>
          <p:cNvSpPr/>
          <p:nvPr/>
        </p:nvSpPr>
        <p:spPr>
          <a:xfrm>
            <a:off x="179512" y="44624"/>
            <a:ext cx="2784737" cy="522259"/>
          </a:xfrm>
          <a:prstGeom prst="rect">
            <a:avLst/>
          </a:prstGeom>
        </p:spPr>
        <p:txBody>
          <a:bodyPr wrap="none">
            <a:spAutoFit/>
          </a:bodyPr>
          <a:lstStyle/>
          <a:p>
            <a:pPr marL="342900" marR="0" indent="-342900">
              <a:lnSpc>
                <a:spcPct val="110000"/>
              </a:lnSpc>
            </a:pPr>
            <a:r>
              <a:rPr lang="en-US" sz="2800" b="1" dirty="0">
                <a:solidFill>
                  <a:srgbClr val="164194"/>
                </a:solidFill>
              </a:rPr>
              <a:t>Methodology</a:t>
            </a:r>
          </a:p>
        </p:txBody>
      </p:sp>
      <p:pic>
        <p:nvPicPr>
          <p:cNvPr id="6" name="Picture 5">
            <a:extLst>
              <a:ext uri="{FF2B5EF4-FFF2-40B4-BE49-F238E27FC236}">
                <a16:creationId xmlns:a16="http://schemas.microsoft.com/office/drawing/2014/main" id="{A21FF6E5-5106-4F96-BD19-CEB308388A89}"/>
              </a:ext>
            </a:extLst>
          </p:cNvPr>
          <p:cNvPicPr>
            <a:picLocks noChangeAspect="1"/>
          </p:cNvPicPr>
          <p:nvPr/>
        </p:nvPicPr>
        <p:blipFill rotWithShape="1">
          <a:blip r:embed="rId3"/>
          <a:srcRect t="5730" b="6072"/>
          <a:stretch/>
        </p:blipFill>
        <p:spPr>
          <a:xfrm>
            <a:off x="326896" y="4422560"/>
            <a:ext cx="4142783" cy="1757297"/>
          </a:xfrm>
          <a:prstGeom prst="rect">
            <a:avLst/>
          </a:prstGeom>
          <a:ln>
            <a:solidFill>
              <a:schemeClr val="bg1">
                <a:lumMod val="85000"/>
              </a:schemeClr>
            </a:solidFill>
          </a:ln>
        </p:spPr>
      </p:pic>
      <p:pic>
        <p:nvPicPr>
          <p:cNvPr id="7" name="Picture 6">
            <a:extLst>
              <a:ext uri="{FF2B5EF4-FFF2-40B4-BE49-F238E27FC236}">
                <a16:creationId xmlns:a16="http://schemas.microsoft.com/office/drawing/2014/main" id="{A12C5B7C-7E16-47A6-8567-710F55BD70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0032" y="4847642"/>
            <a:ext cx="1130265" cy="1089448"/>
          </a:xfrm>
          <a:prstGeom prst="rect">
            <a:avLst/>
          </a:prstGeom>
        </p:spPr>
      </p:pic>
      <p:sp>
        <p:nvSpPr>
          <p:cNvPr id="8" name="TextBox 7">
            <a:extLst>
              <a:ext uri="{FF2B5EF4-FFF2-40B4-BE49-F238E27FC236}">
                <a16:creationId xmlns:a16="http://schemas.microsoft.com/office/drawing/2014/main" id="{7AADC2D4-C088-41D3-AFDD-0AF1E1024F0C}"/>
              </a:ext>
            </a:extLst>
          </p:cNvPr>
          <p:cNvSpPr txBox="1"/>
          <p:nvPr/>
        </p:nvSpPr>
        <p:spPr>
          <a:xfrm>
            <a:off x="6860538" y="5159485"/>
            <a:ext cx="1827744" cy="399405"/>
          </a:xfrm>
          <a:prstGeom prst="rect">
            <a:avLst/>
          </a:prstGeom>
          <a:noFill/>
        </p:spPr>
        <p:txBody>
          <a:bodyPr wrap="none" rtlCol="0">
            <a:spAutoFit/>
          </a:bodyPr>
          <a:lstStyle/>
          <a:p>
            <a:pPr>
              <a:lnSpc>
                <a:spcPct val="110000"/>
              </a:lnSpc>
            </a:pPr>
            <a:r>
              <a:rPr lang="en-US" sz="2000" b="1" i="1" dirty="0">
                <a:solidFill>
                  <a:srgbClr val="0000FF"/>
                </a:solidFill>
              </a:rPr>
              <a:t>e-reporting</a:t>
            </a:r>
          </a:p>
        </p:txBody>
      </p:sp>
      <p:sp>
        <p:nvSpPr>
          <p:cNvPr id="9" name="Rectangle: Rounded Corners 9">
            <a:extLst>
              <a:ext uri="{FF2B5EF4-FFF2-40B4-BE49-F238E27FC236}">
                <a16:creationId xmlns:a16="http://schemas.microsoft.com/office/drawing/2014/main" id="{8FD6D3DA-53C9-4B3E-8658-97B4A1E8375A}"/>
              </a:ext>
            </a:extLst>
          </p:cNvPr>
          <p:cNvSpPr/>
          <p:nvPr/>
        </p:nvSpPr>
        <p:spPr bwMode="auto">
          <a:xfrm>
            <a:off x="139344" y="4293096"/>
            <a:ext cx="8856984" cy="2448272"/>
          </a:xfrm>
          <a:prstGeom prst="roundRect">
            <a:avLst/>
          </a:prstGeom>
          <a:noFill/>
          <a:ln w="12700">
            <a:solidFill>
              <a:srgbClr val="0000FF"/>
            </a:solidFill>
          </a:ln>
        </p:spPr>
        <p:txBody>
          <a:bodyPr rot="0" spcFirstLastPara="0" vertOverflow="overflow" horzOverflow="overflow" vert="horz" wrap="square" lIns="91440" tIns="45720" rIns="91440" bIns="45720" numCol="1" spcCol="0" rtlCol="0" fromWordArt="0" anchor="ctr" anchorCtr="0" forceAA="0" compatLnSpc="1">
            <a:noAutofit/>
          </a:bodyPr>
          <a:lstStyle/>
          <a:p>
            <a:pPr marL="3175" marR="0" indent="0" algn="l" defTabSz="914400" rtl="0" eaLnBrk="1" fontAlgn="base" latinLnBrk="0" hangingPunct="1">
              <a:lnSpc>
                <a:spcPct val="100000"/>
              </a:lnSpc>
              <a:spcBef>
                <a:spcPct val="0"/>
              </a:spcBef>
              <a:spcAft>
                <a:spcPct val="0"/>
              </a:spcAft>
              <a:buClrTx/>
              <a:buSzTx/>
              <a:buFontTx/>
              <a:buNone/>
            </a:pPr>
            <a:endParaRPr kumimoji="0" lang="en-US" sz="1200" b="0" i="0" u="none" strike="noStrike" cap="none" normalizeH="0" baseline="0">
              <a:ln>
                <a:noFill/>
              </a:ln>
              <a:solidFill>
                <a:srgbClr val="0F5494"/>
              </a:solidFill>
              <a:effectLst/>
              <a:latin typeface="Verdana" pitchFamily="34" charset="0"/>
            </a:endParaRPr>
          </a:p>
        </p:txBody>
      </p:sp>
      <p:sp>
        <p:nvSpPr>
          <p:cNvPr id="10" name="TextBox 9">
            <a:extLst>
              <a:ext uri="{FF2B5EF4-FFF2-40B4-BE49-F238E27FC236}">
                <a16:creationId xmlns:a16="http://schemas.microsoft.com/office/drawing/2014/main" id="{E546617C-D355-4C62-B8F9-2BDE1056EBDB}"/>
              </a:ext>
            </a:extLst>
          </p:cNvPr>
          <p:cNvSpPr txBox="1"/>
          <p:nvPr/>
        </p:nvSpPr>
        <p:spPr>
          <a:xfrm>
            <a:off x="683568" y="6240648"/>
            <a:ext cx="3038928" cy="307328"/>
          </a:xfrm>
          <a:prstGeom prst="rect">
            <a:avLst/>
          </a:prstGeom>
          <a:noFill/>
        </p:spPr>
        <p:txBody>
          <a:bodyPr wrap="square" rtlCol="0">
            <a:spAutoFit/>
          </a:bodyPr>
          <a:lstStyle/>
          <a:p>
            <a:pPr algn="ctr">
              <a:lnSpc>
                <a:spcPct val="110000"/>
              </a:lnSpc>
            </a:pPr>
            <a:r>
              <a:rPr lang="en-US" sz="1400" i="1" dirty="0">
                <a:solidFill>
                  <a:srgbClr val="164194"/>
                </a:solidFill>
              </a:rPr>
              <a:t>Google-sheet (</a:t>
            </a:r>
            <a:r>
              <a:rPr lang="en-US" sz="1400" i="1" dirty="0" err="1">
                <a:solidFill>
                  <a:srgbClr val="164194"/>
                </a:solidFill>
              </a:rPr>
              <a:t>pwd</a:t>
            </a:r>
            <a:r>
              <a:rPr lang="en-US" sz="1400" i="1" dirty="0">
                <a:solidFill>
                  <a:srgbClr val="164194"/>
                </a:solidFill>
              </a:rPr>
              <a:t>. protected)</a:t>
            </a:r>
          </a:p>
        </p:txBody>
      </p:sp>
      <p:cxnSp>
        <p:nvCxnSpPr>
          <p:cNvPr id="11" name="Straight Arrow Connector 10">
            <a:extLst>
              <a:ext uri="{FF2B5EF4-FFF2-40B4-BE49-F238E27FC236}">
                <a16:creationId xmlns:a16="http://schemas.microsoft.com/office/drawing/2014/main" id="{800D4541-6ACC-49BC-B993-8E7EAB92AA63}"/>
              </a:ext>
            </a:extLst>
          </p:cNvPr>
          <p:cNvCxnSpPr>
            <a:cxnSpLocks/>
          </p:cNvCxnSpPr>
          <p:nvPr/>
        </p:nvCxnSpPr>
        <p:spPr bwMode="auto">
          <a:xfrm>
            <a:off x="4103613" y="5392366"/>
            <a:ext cx="642737" cy="0"/>
          </a:xfrm>
          <a:prstGeom prst="straightConnector1">
            <a:avLst/>
          </a:prstGeom>
          <a:noFill/>
          <a:ln w="38100" cap="flat" cmpd="sng" algn="ctr">
            <a:solidFill>
              <a:schemeClr val="tx1"/>
            </a:solidFill>
            <a:prstDash val="solid"/>
            <a:round/>
            <a:headEnd type="none" w="med" len="med"/>
            <a:tailEnd type="stealth"/>
          </a:ln>
        </p:spPr>
      </p:cxnSp>
      <p:cxnSp>
        <p:nvCxnSpPr>
          <p:cNvPr id="12" name="Straight Arrow Connector 11">
            <a:extLst>
              <a:ext uri="{FF2B5EF4-FFF2-40B4-BE49-F238E27FC236}">
                <a16:creationId xmlns:a16="http://schemas.microsoft.com/office/drawing/2014/main" id="{C84567CC-60C9-48E2-899F-FACAC83FC73E}"/>
              </a:ext>
            </a:extLst>
          </p:cNvPr>
          <p:cNvCxnSpPr>
            <a:cxnSpLocks/>
          </p:cNvCxnSpPr>
          <p:nvPr/>
        </p:nvCxnSpPr>
        <p:spPr bwMode="auto">
          <a:xfrm>
            <a:off x="6210664" y="5392366"/>
            <a:ext cx="605487" cy="0"/>
          </a:xfrm>
          <a:prstGeom prst="straightConnector1">
            <a:avLst/>
          </a:prstGeom>
          <a:noFill/>
          <a:ln w="38100" cap="flat" cmpd="sng" algn="ctr">
            <a:solidFill>
              <a:schemeClr val="tx1"/>
            </a:solidFill>
            <a:prstDash val="solid"/>
            <a:round/>
            <a:headEnd type="none" w="med" len="med"/>
            <a:tailEnd type="stealth"/>
          </a:ln>
        </p:spPr>
      </p:cxnSp>
      <p:sp>
        <p:nvSpPr>
          <p:cNvPr id="13" name="TextBox 12"/>
          <p:cNvSpPr txBox="1"/>
          <p:nvPr/>
        </p:nvSpPr>
        <p:spPr>
          <a:xfrm>
            <a:off x="4526520" y="5990276"/>
            <a:ext cx="1797287" cy="430887"/>
          </a:xfrm>
          <a:prstGeom prst="rect">
            <a:avLst/>
          </a:prstGeom>
          <a:noFill/>
        </p:spPr>
        <p:txBody>
          <a:bodyPr wrap="none" rtlCol="0">
            <a:spAutoFit/>
          </a:bodyPr>
          <a:lstStyle/>
          <a:p>
            <a:pPr algn="ctr">
              <a:lnSpc>
                <a:spcPct val="110000"/>
              </a:lnSpc>
            </a:pPr>
            <a:r>
              <a:rPr lang="en-US" sz="1000" b="1" dirty="0">
                <a:solidFill>
                  <a:schemeClr val="tx1"/>
                </a:solidFill>
              </a:rPr>
              <a:t>Comparison of sensor</a:t>
            </a:r>
          </a:p>
          <a:p>
            <a:pPr algn="ctr">
              <a:lnSpc>
                <a:spcPct val="110000"/>
              </a:lnSpc>
            </a:pPr>
            <a:r>
              <a:rPr lang="en-US" sz="1000" b="1" dirty="0">
                <a:solidFill>
                  <a:schemeClr val="tx1"/>
                </a:solidFill>
              </a:rPr>
              <a:t>based on their metrics</a:t>
            </a:r>
          </a:p>
        </p:txBody>
      </p:sp>
    </p:spTree>
    <p:extLst>
      <p:ext uri="{BB962C8B-B14F-4D97-AF65-F5344CB8AC3E}">
        <p14:creationId xmlns:p14="http://schemas.microsoft.com/office/powerpoint/2010/main" val="894999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D29934-7399-42E4-ADC0-B4897AB495A5}"/>
              </a:ext>
            </a:extLst>
          </p:cNvPr>
          <p:cNvSpPr/>
          <p:nvPr/>
        </p:nvSpPr>
        <p:spPr>
          <a:xfrm>
            <a:off x="149352" y="841577"/>
            <a:ext cx="8712968" cy="1631216"/>
          </a:xfrm>
          <a:prstGeom prst="rect">
            <a:avLst/>
          </a:prstGeom>
        </p:spPr>
        <p:txBody>
          <a:bodyPr wrap="square">
            <a:spAutoFit/>
          </a:bodyPr>
          <a:lstStyle/>
          <a:p>
            <a:pPr marL="342900" indent="-342900">
              <a:buFont typeface="Wingdings" panose="05000000000000000000" pitchFamily="2" charset="2"/>
              <a:buChar char="Ø"/>
            </a:pPr>
            <a:r>
              <a:rPr lang="en-US" sz="1600" b="1" u="sng" dirty="0">
                <a:solidFill>
                  <a:srgbClr val="164194"/>
                </a:solidFill>
              </a:rPr>
              <a:t>OEM sensor</a:t>
            </a:r>
          </a:p>
          <a:p>
            <a:r>
              <a:rPr lang="en-US" sz="1300" b="1" dirty="0">
                <a:solidFill>
                  <a:schemeClr val="tx1"/>
                </a:solidFill>
              </a:rPr>
              <a:t>Chemical cell or physical unit that produces an analytically useful signal by detecting or measuring the analyte. </a:t>
            </a:r>
          </a:p>
          <a:p>
            <a:endParaRPr lang="en-US" sz="1600" b="1" dirty="0">
              <a:solidFill>
                <a:schemeClr val="tx1"/>
              </a:solidFill>
            </a:endParaRPr>
          </a:p>
          <a:p>
            <a:pPr marL="342900" indent="-342900">
              <a:buFont typeface="Wingdings" panose="05000000000000000000" pitchFamily="2" charset="2"/>
              <a:buChar char="Ø"/>
            </a:pPr>
            <a:r>
              <a:rPr lang="en-US" sz="1600" b="1" u="sng" dirty="0">
                <a:solidFill>
                  <a:srgbClr val="164194"/>
                </a:solidFill>
              </a:rPr>
              <a:t>Sensor System (SS) or sensor node</a:t>
            </a:r>
            <a:endParaRPr lang="en-US" sz="1600" b="1" dirty="0">
              <a:solidFill>
                <a:schemeClr val="tx1"/>
              </a:solidFill>
            </a:endParaRPr>
          </a:p>
          <a:p>
            <a:r>
              <a:rPr lang="en-US" sz="1300" b="1" dirty="0">
                <a:solidFill>
                  <a:schemeClr val="tx1"/>
                </a:solidFill>
              </a:rPr>
              <a:t>Integrated set of hardware that uses one or more sensors to detect and/or measure a chemical concentration or quantity that is able to supply real time measurements.</a:t>
            </a:r>
          </a:p>
        </p:txBody>
      </p:sp>
      <p:sp>
        <p:nvSpPr>
          <p:cNvPr id="5" name="Rectangle 4">
            <a:extLst>
              <a:ext uri="{FF2B5EF4-FFF2-40B4-BE49-F238E27FC236}">
                <a16:creationId xmlns:a16="http://schemas.microsoft.com/office/drawing/2014/main" id="{D9338C4C-B9F8-4574-9498-D5A5D33F9718}"/>
              </a:ext>
            </a:extLst>
          </p:cNvPr>
          <p:cNvSpPr/>
          <p:nvPr/>
        </p:nvSpPr>
        <p:spPr>
          <a:xfrm>
            <a:off x="117848" y="99806"/>
            <a:ext cx="5445722" cy="522259"/>
          </a:xfrm>
          <a:prstGeom prst="rect">
            <a:avLst/>
          </a:prstGeom>
        </p:spPr>
        <p:txBody>
          <a:bodyPr wrap="none">
            <a:spAutoFit/>
          </a:bodyPr>
          <a:lstStyle/>
          <a:p>
            <a:pPr marL="342900" marR="0" indent="-342900">
              <a:lnSpc>
                <a:spcPct val="110000"/>
              </a:lnSpc>
            </a:pPr>
            <a:r>
              <a:rPr lang="en-US" sz="2800" b="1" dirty="0">
                <a:solidFill>
                  <a:srgbClr val="164194"/>
                </a:solidFill>
              </a:rPr>
              <a:t>Main classification of LCS:</a:t>
            </a:r>
          </a:p>
        </p:txBody>
      </p:sp>
      <p:sp>
        <p:nvSpPr>
          <p:cNvPr id="3" name="Rectangle 2"/>
          <p:cNvSpPr/>
          <p:nvPr/>
        </p:nvSpPr>
        <p:spPr>
          <a:xfrm>
            <a:off x="3424241" y="2747536"/>
            <a:ext cx="5463029" cy="969496"/>
          </a:xfrm>
          <a:prstGeom prst="rect">
            <a:avLst/>
          </a:prstGeom>
        </p:spPr>
        <p:txBody>
          <a:bodyPr wrap="square">
            <a:spAutoFit/>
          </a:bodyPr>
          <a:lstStyle/>
          <a:p>
            <a:pPr marL="342900" indent="-342900" algn="r">
              <a:buFont typeface="Wingdings" panose="05000000000000000000" pitchFamily="2" charset="2"/>
              <a:buChar char="Ø"/>
            </a:pPr>
            <a:r>
              <a:rPr lang="en-US" sz="1600" b="1" u="sng" dirty="0">
                <a:solidFill>
                  <a:srgbClr val="164194"/>
                </a:solidFill>
              </a:rPr>
              <a:t>“open source”</a:t>
            </a:r>
            <a:endParaRPr lang="en-US" sz="1600" b="1" dirty="0">
              <a:solidFill>
                <a:schemeClr val="tx1"/>
              </a:solidFill>
            </a:endParaRPr>
          </a:p>
          <a:p>
            <a:pPr algn="r"/>
            <a:r>
              <a:rPr lang="en-US" sz="1300" b="1" dirty="0">
                <a:solidFill>
                  <a:schemeClr val="tx1"/>
                </a:solidFill>
              </a:rPr>
              <a:t>Data acquisition and data processing can be operated by an “open source” software tuned according to different calibration parameters and environmental conditions</a:t>
            </a:r>
            <a:r>
              <a:rPr lang="en-US" sz="1500" b="1" dirty="0">
                <a:solidFill>
                  <a:schemeClr val="tx1"/>
                </a:solidFill>
              </a:rPr>
              <a:t>.</a:t>
            </a:r>
          </a:p>
        </p:txBody>
      </p:sp>
      <p:sp>
        <p:nvSpPr>
          <p:cNvPr id="7" name="Rectangle 6"/>
          <p:cNvSpPr/>
          <p:nvPr/>
        </p:nvSpPr>
        <p:spPr>
          <a:xfrm>
            <a:off x="2920185" y="3933056"/>
            <a:ext cx="5967085" cy="738664"/>
          </a:xfrm>
          <a:prstGeom prst="rect">
            <a:avLst/>
          </a:prstGeom>
        </p:spPr>
        <p:txBody>
          <a:bodyPr wrap="square">
            <a:spAutoFit/>
          </a:bodyPr>
          <a:lstStyle/>
          <a:p>
            <a:pPr marL="342900" indent="-342900" algn="r">
              <a:buFont typeface="Wingdings" panose="05000000000000000000" pitchFamily="2" charset="2"/>
              <a:buChar char="Ø"/>
            </a:pPr>
            <a:r>
              <a:rPr lang="en-US" sz="1600" b="1" u="sng" dirty="0">
                <a:solidFill>
                  <a:srgbClr val="164194"/>
                </a:solidFill>
              </a:rPr>
              <a:t>“black box” </a:t>
            </a:r>
          </a:p>
          <a:p>
            <a:pPr algn="r"/>
            <a:r>
              <a:rPr lang="en-US" sz="1300" b="1" dirty="0">
                <a:solidFill>
                  <a:schemeClr val="tx1"/>
                </a:solidFill>
              </a:rPr>
              <a:t>Impossibility to change any parameters of the sensor set by the manufacturer and data treatment. </a:t>
            </a:r>
          </a:p>
        </p:txBody>
      </p:sp>
      <p:graphicFrame>
        <p:nvGraphicFramePr>
          <p:cNvPr id="8" name="Table 7"/>
          <p:cNvGraphicFramePr>
            <a:graphicFrameLocks noGrp="1"/>
          </p:cNvGraphicFramePr>
          <p:nvPr>
            <p:extLst>
              <p:ext uri="{D42A27DB-BD31-4B8C-83A1-F6EECF244321}">
                <p14:modId xmlns:p14="http://schemas.microsoft.com/office/powerpoint/2010/main" val="2575405596"/>
              </p:ext>
            </p:extLst>
          </p:nvPr>
        </p:nvGraphicFramePr>
        <p:xfrm>
          <a:off x="251520" y="3521502"/>
          <a:ext cx="2437928" cy="2225040"/>
        </p:xfrm>
        <a:graphic>
          <a:graphicData uri="http://schemas.openxmlformats.org/drawingml/2006/table">
            <a:tbl>
              <a:tblPr firstRow="1" bandRow="1">
                <a:tableStyleId>{5DA37D80-6434-44D0-A028-1B22A696006F}</a:tableStyleId>
              </a:tblPr>
              <a:tblGrid>
                <a:gridCol w="1789856">
                  <a:extLst>
                    <a:ext uri="{9D8B030D-6E8A-4147-A177-3AD203B41FA5}">
                      <a16:colId xmlns:a16="http://schemas.microsoft.com/office/drawing/2014/main" val="2673480868"/>
                    </a:ext>
                  </a:extLst>
                </a:gridCol>
                <a:gridCol w="648072">
                  <a:extLst>
                    <a:ext uri="{9D8B030D-6E8A-4147-A177-3AD203B41FA5}">
                      <a16:colId xmlns:a16="http://schemas.microsoft.com/office/drawing/2014/main" val="1942617603"/>
                    </a:ext>
                  </a:extLst>
                </a:gridCol>
              </a:tblGrid>
              <a:tr h="370840">
                <a:tc gridSpan="2">
                  <a:txBody>
                    <a:bodyPr/>
                    <a:lstStyle/>
                    <a:p>
                      <a:pPr algn="ctr"/>
                      <a:r>
                        <a:rPr lang="en-US" b="1" dirty="0"/>
                        <a:t>n. LSCs</a:t>
                      </a:r>
                    </a:p>
                  </a:txBody>
                  <a:tcPr/>
                </a:tc>
                <a:tc hMerge="1">
                  <a:txBody>
                    <a:bodyPr/>
                    <a:lstStyle/>
                    <a:p>
                      <a:endParaRPr lang="en-US" b="0" dirty="0"/>
                    </a:p>
                  </a:txBody>
                  <a:tcPr/>
                </a:tc>
                <a:extLst>
                  <a:ext uri="{0D108BD9-81ED-4DB2-BD59-A6C34878D82A}">
                    <a16:rowId xmlns:a16="http://schemas.microsoft.com/office/drawing/2014/main" val="944361951"/>
                  </a:ext>
                </a:extLst>
              </a:tr>
              <a:tr h="370840">
                <a:tc>
                  <a:txBody>
                    <a:bodyPr/>
                    <a:lstStyle/>
                    <a:p>
                      <a:r>
                        <a:rPr lang="en-US" b="1" dirty="0"/>
                        <a:t>OEM</a:t>
                      </a:r>
                    </a:p>
                  </a:txBody>
                  <a:tcPr/>
                </a:tc>
                <a:tc>
                  <a:txBody>
                    <a:bodyPr/>
                    <a:lstStyle/>
                    <a:p>
                      <a:r>
                        <a:rPr lang="en-US" b="0" dirty="0"/>
                        <a:t>39</a:t>
                      </a:r>
                    </a:p>
                  </a:txBody>
                  <a:tcPr/>
                </a:tc>
                <a:extLst>
                  <a:ext uri="{0D108BD9-81ED-4DB2-BD59-A6C34878D82A}">
                    <a16:rowId xmlns:a16="http://schemas.microsoft.com/office/drawing/2014/main" val="74017775"/>
                  </a:ext>
                </a:extLst>
              </a:tr>
              <a:tr h="370840">
                <a:tc>
                  <a:txBody>
                    <a:bodyPr/>
                    <a:lstStyle/>
                    <a:p>
                      <a:r>
                        <a:rPr lang="en-US" b="1" dirty="0"/>
                        <a:t>SS</a:t>
                      </a:r>
                    </a:p>
                  </a:txBody>
                  <a:tcPr/>
                </a:tc>
                <a:tc>
                  <a:txBody>
                    <a:bodyPr/>
                    <a:lstStyle/>
                    <a:p>
                      <a:r>
                        <a:rPr lang="en-US" b="0" dirty="0"/>
                        <a:t>70</a:t>
                      </a:r>
                    </a:p>
                  </a:txBody>
                  <a:tcPr/>
                </a:tc>
                <a:extLst>
                  <a:ext uri="{0D108BD9-81ED-4DB2-BD59-A6C34878D82A}">
                    <a16:rowId xmlns:a16="http://schemas.microsoft.com/office/drawing/2014/main" val="3707951389"/>
                  </a:ext>
                </a:extLst>
              </a:tr>
              <a:tr h="370840">
                <a:tc>
                  <a:txBody>
                    <a:bodyPr/>
                    <a:lstStyle/>
                    <a:p>
                      <a:r>
                        <a:rPr lang="en-US" b="1" dirty="0"/>
                        <a:t>open source</a:t>
                      </a:r>
                    </a:p>
                    <a:p>
                      <a:r>
                        <a:rPr lang="en-US" sz="1200" b="1" dirty="0"/>
                        <a:t>sensors</a:t>
                      </a:r>
                    </a:p>
                  </a:txBody>
                  <a:tcPr/>
                </a:tc>
                <a:tc>
                  <a:txBody>
                    <a:bodyPr/>
                    <a:lstStyle/>
                    <a:p>
                      <a:r>
                        <a:rPr lang="en-US" b="0" dirty="0"/>
                        <a:t>40</a:t>
                      </a:r>
                    </a:p>
                  </a:txBody>
                  <a:tcPr/>
                </a:tc>
                <a:extLst>
                  <a:ext uri="{0D108BD9-81ED-4DB2-BD59-A6C34878D82A}">
                    <a16:rowId xmlns:a16="http://schemas.microsoft.com/office/drawing/2014/main" val="2442689958"/>
                  </a:ext>
                </a:extLst>
              </a:tr>
              <a:tr h="241780">
                <a:tc>
                  <a:txBody>
                    <a:bodyPr/>
                    <a:lstStyle/>
                    <a:p>
                      <a:r>
                        <a:rPr lang="en-US" b="1" dirty="0"/>
                        <a:t>black box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dirty="0"/>
                        <a:t>sensors</a:t>
                      </a:r>
                    </a:p>
                  </a:txBody>
                  <a:tcPr/>
                </a:tc>
                <a:tc>
                  <a:txBody>
                    <a:bodyPr/>
                    <a:lstStyle/>
                    <a:p>
                      <a:r>
                        <a:rPr lang="en-US" b="0" dirty="0"/>
                        <a:t>73</a:t>
                      </a:r>
                    </a:p>
                  </a:txBody>
                  <a:tcPr/>
                </a:tc>
                <a:extLst>
                  <a:ext uri="{0D108BD9-81ED-4DB2-BD59-A6C34878D82A}">
                    <a16:rowId xmlns:a16="http://schemas.microsoft.com/office/drawing/2014/main" val="588934842"/>
                  </a:ext>
                </a:extLst>
              </a:tr>
            </a:tbl>
          </a:graphicData>
        </a:graphic>
      </p:graphicFrame>
      <p:sp>
        <p:nvSpPr>
          <p:cNvPr id="9" name="Rectangle 8"/>
          <p:cNvSpPr/>
          <p:nvPr/>
        </p:nvSpPr>
        <p:spPr>
          <a:xfrm>
            <a:off x="4505836" y="4725144"/>
            <a:ext cx="4368603" cy="538609"/>
          </a:xfrm>
          <a:prstGeom prst="rect">
            <a:avLst/>
          </a:prstGeom>
        </p:spPr>
        <p:txBody>
          <a:bodyPr wrap="square">
            <a:spAutoFit/>
          </a:bodyPr>
          <a:lstStyle/>
          <a:p>
            <a:pPr marL="342900" indent="-342900" algn="r">
              <a:buFont typeface="Wingdings" panose="05000000000000000000" pitchFamily="2" charset="2"/>
              <a:buChar char="Ø"/>
            </a:pPr>
            <a:r>
              <a:rPr lang="en-US" sz="1600" b="1" u="sng" dirty="0">
                <a:solidFill>
                  <a:srgbClr val="164194"/>
                </a:solidFill>
              </a:rPr>
              <a:t>commercial</a:t>
            </a:r>
            <a:endParaRPr lang="en-US" sz="1600" b="1" dirty="0">
              <a:solidFill>
                <a:schemeClr val="tx1"/>
              </a:solidFill>
            </a:endParaRPr>
          </a:p>
          <a:p>
            <a:pPr algn="r"/>
            <a:r>
              <a:rPr lang="en-US" sz="1300" b="1" dirty="0">
                <a:solidFill>
                  <a:schemeClr val="tx1"/>
                </a:solidFill>
              </a:rPr>
              <a:t>Possibility to be purchased by any end-user</a:t>
            </a:r>
            <a:endParaRPr lang="en-US" sz="1500" b="1" dirty="0">
              <a:solidFill>
                <a:schemeClr val="tx1"/>
              </a:solidFill>
            </a:endParaRPr>
          </a:p>
        </p:txBody>
      </p:sp>
      <p:sp>
        <p:nvSpPr>
          <p:cNvPr id="10" name="Rectangle 9"/>
          <p:cNvSpPr/>
          <p:nvPr/>
        </p:nvSpPr>
        <p:spPr>
          <a:xfrm>
            <a:off x="5445975" y="5589240"/>
            <a:ext cx="3420105" cy="538609"/>
          </a:xfrm>
          <a:prstGeom prst="rect">
            <a:avLst/>
          </a:prstGeom>
        </p:spPr>
        <p:txBody>
          <a:bodyPr wrap="square">
            <a:spAutoFit/>
          </a:bodyPr>
          <a:lstStyle/>
          <a:p>
            <a:pPr marL="342900" indent="-342900" algn="r">
              <a:buFont typeface="Wingdings" panose="05000000000000000000" pitchFamily="2" charset="2"/>
              <a:buChar char="Ø"/>
            </a:pPr>
            <a:r>
              <a:rPr lang="en-US" sz="1600" b="1" u="sng" dirty="0">
                <a:solidFill>
                  <a:srgbClr val="164194"/>
                </a:solidFill>
              </a:rPr>
              <a:t>non-commercial</a:t>
            </a:r>
            <a:endParaRPr lang="en-US" sz="1600" b="1" dirty="0">
              <a:solidFill>
                <a:schemeClr val="tx1"/>
              </a:solidFill>
            </a:endParaRPr>
          </a:p>
          <a:p>
            <a:pPr algn="r"/>
            <a:r>
              <a:rPr lang="en-US" sz="1300" b="1" dirty="0">
                <a:solidFill>
                  <a:schemeClr val="tx1"/>
                </a:solidFill>
              </a:rPr>
              <a:t>Only used for research studies</a:t>
            </a:r>
            <a:endParaRPr lang="en-US" sz="1500" b="1" dirty="0">
              <a:solidFill>
                <a:schemeClr val="tx1"/>
              </a:solidFill>
            </a:endParaRPr>
          </a:p>
        </p:txBody>
      </p:sp>
    </p:spTree>
    <p:extLst>
      <p:ext uri="{BB962C8B-B14F-4D97-AF65-F5344CB8AC3E}">
        <p14:creationId xmlns:p14="http://schemas.microsoft.com/office/powerpoint/2010/main" val="139506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28900281"/>
              </p:ext>
            </p:extLst>
          </p:nvPr>
        </p:nvGraphicFramePr>
        <p:xfrm>
          <a:off x="4459695" y="862878"/>
          <a:ext cx="4464496" cy="3434080"/>
        </p:xfrm>
        <a:graphic>
          <a:graphicData uri="http://schemas.openxmlformats.org/drawingml/2006/table">
            <a:tbl>
              <a:tblPr firstRow="1" bandRow="1">
                <a:tableStyleId>{21E4AEA4-8DFA-4A89-87EB-49C32662AFE0}</a:tableStyleId>
              </a:tblPr>
              <a:tblGrid>
                <a:gridCol w="468052">
                  <a:extLst>
                    <a:ext uri="{9D8B030D-6E8A-4147-A177-3AD203B41FA5}">
                      <a16:colId xmlns:a16="http://schemas.microsoft.com/office/drawing/2014/main" val="1636145814"/>
                    </a:ext>
                  </a:extLst>
                </a:gridCol>
                <a:gridCol w="1620180">
                  <a:extLst>
                    <a:ext uri="{9D8B030D-6E8A-4147-A177-3AD203B41FA5}">
                      <a16:colId xmlns:a16="http://schemas.microsoft.com/office/drawing/2014/main" val="3808815883"/>
                    </a:ext>
                  </a:extLst>
                </a:gridCol>
                <a:gridCol w="936104">
                  <a:extLst>
                    <a:ext uri="{9D8B030D-6E8A-4147-A177-3AD203B41FA5}">
                      <a16:colId xmlns:a16="http://schemas.microsoft.com/office/drawing/2014/main" val="3800276629"/>
                    </a:ext>
                  </a:extLst>
                </a:gridCol>
                <a:gridCol w="1440160">
                  <a:extLst>
                    <a:ext uri="{9D8B030D-6E8A-4147-A177-3AD203B41FA5}">
                      <a16:colId xmlns:a16="http://schemas.microsoft.com/office/drawing/2014/main" val="617288182"/>
                    </a:ext>
                  </a:extLst>
                </a:gridCol>
              </a:tblGrid>
              <a:tr h="0">
                <a:tc gridSpan="2">
                  <a:txBody>
                    <a:bodyPr/>
                    <a:lstStyle/>
                    <a:p>
                      <a:r>
                        <a:rPr lang="en-US" sz="1500" dirty="0"/>
                        <a:t>metrics</a:t>
                      </a:r>
                    </a:p>
                  </a:txBody>
                  <a:tcPr anchor="ctr"/>
                </a:tc>
                <a:tc hMerge="1">
                  <a:txBody>
                    <a:bodyPr/>
                    <a:lstStyle/>
                    <a:p>
                      <a:endParaRPr 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t>n. records</a:t>
                      </a:r>
                    </a:p>
                  </a:txBody>
                  <a:tcPr anchor="ctr"/>
                </a:tc>
                <a:tc hMerge="1">
                  <a:txBody>
                    <a:bodyPr/>
                    <a:lstStyle/>
                    <a:p>
                      <a:endParaRPr lang="en-US" dirty="0"/>
                    </a:p>
                  </a:txBody>
                  <a:tcPr/>
                </a:tc>
                <a:extLst>
                  <a:ext uri="{0D108BD9-81ED-4DB2-BD59-A6C34878D82A}">
                    <a16:rowId xmlns:a16="http://schemas.microsoft.com/office/drawing/2014/main" val="797302363"/>
                  </a:ext>
                </a:extLst>
              </a:tr>
              <a:tr h="370840">
                <a:tc rowSpan="2" gridSpan="2">
                  <a:txBody>
                    <a:bodyPr/>
                    <a:lstStyle/>
                    <a:p>
                      <a:endParaRPr lang="en-US" sz="1400" dirty="0"/>
                    </a:p>
                  </a:txBody>
                  <a:tcPr anchor="ctr"/>
                </a:tc>
                <a:tc rowSpan="2" hMerge="1">
                  <a:txBody>
                    <a:bodyPr/>
                    <a:lstStyle/>
                    <a:p>
                      <a:endParaRPr lang="en-US"/>
                    </a:p>
                  </a:txBody>
                  <a:tcPr/>
                </a:tc>
                <a:tc>
                  <a:txBody>
                    <a:bodyPr/>
                    <a:lstStyle/>
                    <a:p>
                      <a:pPr algn="ctr"/>
                      <a:r>
                        <a:rPr lang="en-US" sz="1400" b="1" dirty="0"/>
                        <a:t>Field</a:t>
                      </a:r>
                      <a:r>
                        <a:rPr lang="en-US" sz="1400" b="1" baseline="0" dirty="0"/>
                        <a:t> tests</a:t>
                      </a:r>
                      <a:endParaRPr lang="en-US" sz="1400" b="1" dirty="0"/>
                    </a:p>
                  </a:txBody>
                  <a:tcPr anchor="ctr"/>
                </a:tc>
                <a:tc>
                  <a:txBody>
                    <a:bodyPr/>
                    <a:lstStyle/>
                    <a:p>
                      <a:pPr algn="ctr"/>
                      <a:r>
                        <a:rPr lang="en-US" sz="1400" b="1" dirty="0"/>
                        <a:t>Laboratory</a:t>
                      </a:r>
                      <a:r>
                        <a:rPr lang="en-US" sz="1400" b="1" baseline="0" dirty="0"/>
                        <a:t> tests</a:t>
                      </a:r>
                      <a:endParaRPr lang="en-US" sz="1400" b="1" dirty="0"/>
                    </a:p>
                  </a:txBody>
                  <a:tcPr anchor="ctr"/>
                </a:tc>
                <a:extLst>
                  <a:ext uri="{0D108BD9-81ED-4DB2-BD59-A6C34878D82A}">
                    <a16:rowId xmlns:a16="http://schemas.microsoft.com/office/drawing/2014/main" val="3412282067"/>
                  </a:ext>
                </a:extLst>
              </a:tr>
              <a:tr h="370840">
                <a:tc gridSpan="2" vMerge="1">
                  <a:txBody>
                    <a:bodyPr/>
                    <a:lstStyle/>
                    <a:p>
                      <a:endParaRPr lang="en-US" sz="1500" dirty="0"/>
                    </a:p>
                  </a:txBody>
                  <a:tcPr anchor="ctr"/>
                </a:tc>
                <a:tc hMerge="1" vMerge="1">
                  <a:txBody>
                    <a:bodyPr/>
                    <a:lstStyle/>
                    <a:p>
                      <a:endParaRPr lang="en-US"/>
                    </a:p>
                  </a:txBody>
                  <a:tcPr/>
                </a:tc>
                <a:tc>
                  <a:txBody>
                    <a:bodyPr/>
                    <a:lstStyle/>
                    <a:p>
                      <a:pPr algn="ctr"/>
                      <a:r>
                        <a:rPr lang="en-US" sz="1400" dirty="0"/>
                        <a:t>1144</a:t>
                      </a:r>
                    </a:p>
                  </a:txBody>
                  <a:tcPr anchor="ctr"/>
                </a:tc>
                <a:tc>
                  <a:txBody>
                    <a:bodyPr/>
                    <a:lstStyle/>
                    <a:p>
                      <a:pPr algn="ctr"/>
                      <a:r>
                        <a:rPr lang="en-US" sz="1400" dirty="0"/>
                        <a:t>137</a:t>
                      </a:r>
                    </a:p>
                  </a:txBody>
                  <a:tcPr anchor="ctr"/>
                </a:tc>
                <a:extLst>
                  <a:ext uri="{0D108BD9-81ED-4DB2-BD59-A6C34878D82A}">
                    <a16:rowId xmlns:a16="http://schemas.microsoft.com/office/drawing/2014/main" val="2962438221"/>
                  </a:ext>
                </a:extLst>
              </a:tr>
              <a:tr h="370840">
                <a:tc rowSpan="2">
                  <a:txBody>
                    <a:bodyPr/>
                    <a:lstStyle/>
                    <a:p>
                      <a:pPr algn="ctr"/>
                      <a:r>
                        <a:rPr lang="en-US" sz="1400" b="1" dirty="0"/>
                        <a:t>R</a:t>
                      </a:r>
                      <a:r>
                        <a:rPr lang="en-US" sz="1400" b="1" baseline="30000" dirty="0"/>
                        <a:t>2</a:t>
                      </a:r>
                    </a:p>
                  </a:txBody>
                  <a:tcPr anchor="ctr"/>
                </a:tc>
                <a:tc>
                  <a:txBody>
                    <a:bodyPr/>
                    <a:lstStyle/>
                    <a:p>
                      <a:pPr algn="r"/>
                      <a:r>
                        <a:rPr lang="en-US" sz="1400" dirty="0"/>
                        <a:t>calibration</a:t>
                      </a:r>
                    </a:p>
                  </a:txBody>
                  <a:tcPr anchor="ctr"/>
                </a:tc>
                <a:tc>
                  <a:txBody>
                    <a:bodyPr/>
                    <a:lstStyle/>
                    <a:p>
                      <a:pPr algn="ctr"/>
                      <a:r>
                        <a:rPr lang="en-US" sz="1400" dirty="0"/>
                        <a:t>213</a:t>
                      </a:r>
                    </a:p>
                  </a:txBody>
                  <a:tcPr anchor="ctr"/>
                </a:tc>
                <a:tc>
                  <a:txBody>
                    <a:bodyPr/>
                    <a:lstStyle/>
                    <a:p>
                      <a:pPr algn="ctr"/>
                      <a:r>
                        <a:rPr lang="en-US" sz="1400" dirty="0"/>
                        <a:t>64</a:t>
                      </a:r>
                    </a:p>
                  </a:txBody>
                  <a:tcPr anchor="ctr"/>
                </a:tc>
                <a:extLst>
                  <a:ext uri="{0D108BD9-81ED-4DB2-BD59-A6C34878D82A}">
                    <a16:rowId xmlns:a16="http://schemas.microsoft.com/office/drawing/2014/main" val="2376515681"/>
                  </a:ext>
                </a:extLst>
              </a:tr>
              <a:tr h="370840">
                <a:tc vMerge="1">
                  <a:txBody>
                    <a:bodyPr/>
                    <a:lstStyle/>
                    <a:p>
                      <a:endParaRPr lang="en-US" dirty="0"/>
                    </a:p>
                  </a:txBody>
                  <a:tcPr/>
                </a:tc>
                <a:tc>
                  <a:txBody>
                    <a:bodyPr/>
                    <a:lstStyle/>
                    <a:p>
                      <a:pPr algn="r"/>
                      <a:r>
                        <a:rPr lang="en-US" sz="1400" b="0" dirty="0"/>
                        <a:t>comparison</a:t>
                      </a:r>
                    </a:p>
                  </a:txBody>
                  <a:tcPr anchor="ctr"/>
                </a:tc>
                <a:tc>
                  <a:txBody>
                    <a:bodyPr/>
                    <a:lstStyle/>
                    <a:p>
                      <a:pPr algn="ctr"/>
                      <a:r>
                        <a:rPr lang="en-US" sz="1400" dirty="0"/>
                        <a:t>1022</a:t>
                      </a:r>
                    </a:p>
                  </a:txBody>
                  <a:tcPr anchor="ctr"/>
                </a:tc>
                <a:tc>
                  <a:txBody>
                    <a:bodyPr/>
                    <a:lstStyle/>
                    <a:p>
                      <a:pPr algn="ctr"/>
                      <a:r>
                        <a:rPr lang="en-US" sz="1400" dirty="0"/>
                        <a:t>72</a:t>
                      </a:r>
                    </a:p>
                  </a:txBody>
                  <a:tcPr anchor="ctr"/>
                </a:tc>
                <a:extLst>
                  <a:ext uri="{0D108BD9-81ED-4DB2-BD59-A6C34878D82A}">
                    <a16:rowId xmlns:a16="http://schemas.microsoft.com/office/drawing/2014/main" val="4059642351"/>
                  </a:ext>
                </a:extLst>
              </a:tr>
              <a:tr h="370840">
                <a:tc gridSpan="2">
                  <a:txBody>
                    <a:bodyPr/>
                    <a:lstStyle/>
                    <a:p>
                      <a:r>
                        <a:rPr lang="en-US" sz="1400" b="1" dirty="0"/>
                        <a:t>Slope of reg.</a:t>
                      </a:r>
                      <a:r>
                        <a:rPr lang="en-US" sz="1400" b="1" baseline="0" dirty="0"/>
                        <a:t> line</a:t>
                      </a:r>
                      <a:endParaRPr lang="en-US" sz="1400" b="1" dirty="0"/>
                    </a:p>
                  </a:txBody>
                  <a:tcPr anchor="ct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922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55</a:t>
                      </a:r>
                    </a:p>
                  </a:txBody>
                  <a:tcPr anchor="ctr"/>
                </a:tc>
                <a:extLst>
                  <a:ext uri="{0D108BD9-81ED-4DB2-BD59-A6C34878D82A}">
                    <a16:rowId xmlns:a16="http://schemas.microsoft.com/office/drawing/2014/main" val="2529508824"/>
                  </a:ext>
                </a:extLst>
              </a:tr>
              <a:tr h="370840">
                <a:tc gridSpan="2">
                  <a:txBody>
                    <a:bodyPr/>
                    <a:lstStyle/>
                    <a:p>
                      <a:r>
                        <a:rPr lang="en-US" sz="1400" b="1" dirty="0"/>
                        <a:t>RMSE</a:t>
                      </a:r>
                    </a:p>
                  </a:txBody>
                  <a:tcPr anchor="ct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159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5</a:t>
                      </a:r>
                    </a:p>
                  </a:txBody>
                  <a:tcPr anchor="ctr"/>
                </a:tc>
                <a:extLst>
                  <a:ext uri="{0D108BD9-81ED-4DB2-BD59-A6C34878D82A}">
                    <a16:rowId xmlns:a16="http://schemas.microsoft.com/office/drawing/2014/main" val="747368963"/>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Uncertainty (U)</a:t>
                      </a:r>
                    </a:p>
                  </a:txBody>
                  <a:tcPr anchor="ct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42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30</a:t>
                      </a:r>
                    </a:p>
                  </a:txBody>
                  <a:tcPr anchor="ctr"/>
                </a:tc>
                <a:extLst>
                  <a:ext uri="{0D108BD9-81ED-4DB2-BD59-A6C34878D82A}">
                    <a16:rowId xmlns:a16="http://schemas.microsoft.com/office/drawing/2014/main" val="1356476915"/>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Price</a:t>
                      </a:r>
                    </a:p>
                  </a:txBody>
                  <a:tcPr anchor="ctr"/>
                </a:tc>
                <a:tc hMerge="1">
                  <a:txBody>
                    <a:bodyPr/>
                    <a:lstStyle/>
                    <a:p>
                      <a:endParaRPr 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114</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tc>
                <a:extLst>
                  <a:ext uri="{0D108BD9-81ED-4DB2-BD59-A6C34878D82A}">
                    <a16:rowId xmlns:a16="http://schemas.microsoft.com/office/drawing/2014/main" val="3858403487"/>
                  </a:ext>
                </a:extLst>
              </a:tr>
            </a:tbl>
          </a:graphicData>
        </a:graphic>
      </p:graphicFrame>
      <p:sp>
        <p:nvSpPr>
          <p:cNvPr id="6" name="Rectangle 5">
            <a:extLst>
              <a:ext uri="{FF2B5EF4-FFF2-40B4-BE49-F238E27FC236}">
                <a16:creationId xmlns:a16="http://schemas.microsoft.com/office/drawing/2014/main" id="{7FD0127C-441D-4C30-BF2E-0B7AB7CEA060}"/>
              </a:ext>
            </a:extLst>
          </p:cNvPr>
          <p:cNvSpPr/>
          <p:nvPr/>
        </p:nvSpPr>
        <p:spPr>
          <a:xfrm>
            <a:off x="140686" y="73787"/>
            <a:ext cx="3312368" cy="481670"/>
          </a:xfrm>
          <a:prstGeom prst="rect">
            <a:avLst/>
          </a:prstGeom>
        </p:spPr>
        <p:txBody>
          <a:bodyPr wrap="square">
            <a:spAutoFit/>
          </a:bodyPr>
          <a:lstStyle/>
          <a:p>
            <a:pPr marL="342900" marR="0" indent="-342900">
              <a:lnSpc>
                <a:spcPct val="110000"/>
              </a:lnSpc>
            </a:pPr>
            <a:r>
              <a:rPr lang="en-US" sz="2300" b="1" dirty="0">
                <a:solidFill>
                  <a:srgbClr val="164194"/>
                </a:solidFill>
              </a:rPr>
              <a:t>Evaluation criteria</a:t>
            </a:r>
          </a:p>
        </p:txBody>
      </p:sp>
      <p:sp>
        <p:nvSpPr>
          <p:cNvPr id="9" name="Rectangle 8">
            <a:extLst>
              <a:ext uri="{FF2B5EF4-FFF2-40B4-BE49-F238E27FC236}">
                <a16:creationId xmlns:a16="http://schemas.microsoft.com/office/drawing/2014/main" id="{0FDBD093-A971-4976-A207-F7002D8F953D}"/>
              </a:ext>
            </a:extLst>
          </p:cNvPr>
          <p:cNvSpPr/>
          <p:nvPr/>
        </p:nvSpPr>
        <p:spPr>
          <a:xfrm>
            <a:off x="335689" y="831650"/>
            <a:ext cx="3950450" cy="3393237"/>
          </a:xfrm>
          <a:prstGeom prst="rect">
            <a:avLst/>
          </a:prstGeom>
        </p:spPr>
        <p:txBody>
          <a:bodyPr wrap="square">
            <a:spAutoFit/>
          </a:bodyPr>
          <a:lstStyle/>
          <a:p>
            <a:pPr marL="457200" indent="-457200">
              <a:lnSpc>
                <a:spcPct val="110000"/>
              </a:lnSpc>
              <a:buAutoNum type="arabicParenR"/>
            </a:pPr>
            <a:r>
              <a:rPr lang="en-US" sz="1500" b="1" dirty="0">
                <a:solidFill>
                  <a:schemeClr val="tx1"/>
                </a:solidFill>
              </a:rPr>
              <a:t>Collection of relevant metric parameters to check performance of sensor</a:t>
            </a:r>
          </a:p>
          <a:p>
            <a:pPr marL="457200" indent="-457200">
              <a:lnSpc>
                <a:spcPct val="110000"/>
              </a:lnSpc>
              <a:buAutoNum type="arabicParenR"/>
            </a:pPr>
            <a:endParaRPr lang="en-US" sz="1500" b="1" dirty="0">
              <a:solidFill>
                <a:schemeClr val="tx1"/>
              </a:solidFill>
            </a:endParaRPr>
          </a:p>
          <a:p>
            <a:pPr marL="457200" indent="-457200">
              <a:lnSpc>
                <a:spcPct val="110000"/>
              </a:lnSpc>
              <a:buAutoNum type="arabicParenR"/>
            </a:pPr>
            <a:endParaRPr lang="en-US" sz="1500" b="1" dirty="0">
              <a:solidFill>
                <a:schemeClr val="tx1"/>
              </a:solidFill>
            </a:endParaRPr>
          </a:p>
          <a:p>
            <a:pPr marL="457200" indent="-457200">
              <a:lnSpc>
                <a:spcPct val="110000"/>
              </a:lnSpc>
              <a:buAutoNum type="arabicParenR"/>
            </a:pPr>
            <a:r>
              <a:rPr lang="en-US" sz="1500" b="1" dirty="0">
                <a:solidFill>
                  <a:schemeClr val="tx1"/>
                </a:solidFill>
              </a:rPr>
              <a:t>Comparison of same metrics from different sensors</a:t>
            </a:r>
          </a:p>
          <a:p>
            <a:pPr marL="457200" indent="-457200">
              <a:lnSpc>
                <a:spcPct val="110000"/>
              </a:lnSpc>
              <a:buAutoNum type="arabicParenR"/>
            </a:pPr>
            <a:endParaRPr lang="en-US" sz="1500" b="1" dirty="0">
              <a:solidFill>
                <a:schemeClr val="tx1"/>
              </a:solidFill>
            </a:endParaRPr>
          </a:p>
          <a:p>
            <a:pPr marL="457200" indent="-457200">
              <a:lnSpc>
                <a:spcPct val="110000"/>
              </a:lnSpc>
              <a:buAutoNum type="arabicParenR"/>
            </a:pPr>
            <a:endParaRPr lang="en-US" sz="1500" b="1" dirty="0">
              <a:solidFill>
                <a:schemeClr val="tx1"/>
              </a:solidFill>
            </a:endParaRPr>
          </a:p>
          <a:p>
            <a:pPr marL="457200" indent="-457200">
              <a:lnSpc>
                <a:spcPct val="110000"/>
              </a:lnSpc>
              <a:buAutoNum type="arabicParenR"/>
            </a:pPr>
            <a:r>
              <a:rPr lang="en-US" sz="1500" b="1" dirty="0">
                <a:solidFill>
                  <a:schemeClr val="tx1"/>
                </a:solidFill>
              </a:rPr>
              <a:t>Records on calibration and validation of sensors were created for each laboratory and field test   </a:t>
            </a:r>
          </a:p>
        </p:txBody>
      </p:sp>
      <p:sp>
        <p:nvSpPr>
          <p:cNvPr id="16" name="Rectangle 15"/>
          <p:cNvSpPr/>
          <p:nvPr/>
        </p:nvSpPr>
        <p:spPr>
          <a:xfrm>
            <a:off x="335689" y="4797152"/>
            <a:ext cx="8346268" cy="1446550"/>
          </a:xfrm>
          <a:prstGeom prst="rect">
            <a:avLst/>
          </a:prstGeom>
        </p:spPr>
        <p:txBody>
          <a:bodyPr wrap="square">
            <a:spAutoFit/>
          </a:bodyPr>
          <a:lstStyle/>
          <a:p>
            <a:pPr marL="346075" indent="-346075">
              <a:lnSpc>
                <a:spcPct val="110000"/>
              </a:lnSpc>
              <a:buFont typeface="Wingdings" panose="05000000000000000000" pitchFamily="2" charset="2"/>
              <a:buChar char="Ø"/>
            </a:pPr>
            <a:r>
              <a:rPr lang="en-US" sz="1600" b="1" u="sng" dirty="0">
                <a:solidFill>
                  <a:srgbClr val="FF0000"/>
                </a:solidFill>
              </a:rPr>
              <a:t>Limit of R</a:t>
            </a:r>
            <a:r>
              <a:rPr lang="en-US" sz="1600" b="1" u="sng" baseline="30000" dirty="0">
                <a:solidFill>
                  <a:srgbClr val="FF0000"/>
                </a:solidFill>
              </a:rPr>
              <a:t>2</a:t>
            </a:r>
            <a:r>
              <a:rPr lang="en-US" sz="1600" b="1" u="sng" dirty="0">
                <a:solidFill>
                  <a:srgbClr val="FF0000"/>
                </a:solidFill>
              </a:rPr>
              <a:t>:</a:t>
            </a:r>
            <a:r>
              <a:rPr lang="en-US" sz="1600" b="1" dirty="0">
                <a:solidFill>
                  <a:srgbClr val="FF0000"/>
                </a:solidFill>
              </a:rPr>
              <a:t> </a:t>
            </a:r>
            <a:r>
              <a:rPr lang="en-US" sz="1600" b="1" dirty="0">
                <a:solidFill>
                  <a:schemeClr val="tx1"/>
                </a:solidFill>
              </a:rPr>
              <a:t>measure of strength of associations and not accuracy of measurement. R</a:t>
            </a:r>
            <a:r>
              <a:rPr lang="en-US" sz="1600" b="1" baseline="30000" dirty="0">
                <a:solidFill>
                  <a:schemeClr val="tx1"/>
                </a:solidFill>
              </a:rPr>
              <a:t>2</a:t>
            </a:r>
            <a:r>
              <a:rPr lang="en-US" sz="1600" b="1" dirty="0">
                <a:solidFill>
                  <a:schemeClr val="tx1"/>
                </a:solidFill>
              </a:rPr>
              <a:t> change with the range of measurements </a:t>
            </a:r>
            <a:r>
              <a:rPr lang="en-US" sz="1600" b="1" dirty="0">
                <a:solidFill>
                  <a:schemeClr val="tx1"/>
                </a:solidFill>
                <a:sym typeface="Wingdings" panose="05000000000000000000" pitchFamily="2" charset="2"/>
              </a:rPr>
              <a:t> use together with slope</a:t>
            </a:r>
          </a:p>
          <a:p>
            <a:pPr>
              <a:lnSpc>
                <a:spcPct val="110000"/>
              </a:lnSpc>
            </a:pPr>
            <a:endParaRPr lang="en-US" sz="1600" b="1" dirty="0">
              <a:solidFill>
                <a:schemeClr val="tx1"/>
              </a:solidFill>
            </a:endParaRPr>
          </a:p>
          <a:p>
            <a:pPr marL="346075" indent="-346075">
              <a:lnSpc>
                <a:spcPct val="110000"/>
              </a:lnSpc>
              <a:buFont typeface="Wingdings" panose="05000000000000000000" pitchFamily="2" charset="2"/>
              <a:buChar char="Ø"/>
            </a:pPr>
            <a:r>
              <a:rPr lang="en-US" sz="1600" b="1" dirty="0">
                <a:solidFill>
                  <a:srgbClr val="0000FF"/>
                </a:solidFill>
              </a:rPr>
              <a:t>Strength of R²: </a:t>
            </a:r>
            <a:r>
              <a:rPr lang="en-US" sz="1600" b="1" dirty="0">
                <a:solidFill>
                  <a:schemeClr val="tx1"/>
                </a:solidFill>
              </a:rPr>
              <a:t>it is always available</a:t>
            </a:r>
          </a:p>
        </p:txBody>
      </p:sp>
      <p:sp>
        <p:nvSpPr>
          <p:cNvPr id="2" name="Rounded Rectangle 1"/>
          <p:cNvSpPr/>
          <p:nvPr/>
        </p:nvSpPr>
        <p:spPr bwMode="auto">
          <a:xfrm>
            <a:off x="179512" y="4581128"/>
            <a:ext cx="8712968" cy="1728192"/>
          </a:xfrm>
          <a:prstGeom prst="roundRect">
            <a:avLst/>
          </a:prstGeom>
          <a:solidFill>
            <a:srgbClr val="33ACE3">
              <a:alpha val="30196"/>
            </a:srgbClr>
          </a:solidFill>
          <a:ln>
            <a:noFill/>
          </a:ln>
        </p:spPr>
        <p:txBody>
          <a:bodyPr rot="0" spcFirstLastPara="0" vertOverflow="overflow" horzOverflow="overflow" vert="horz" wrap="square" lIns="91440" tIns="45720" rIns="91440" bIns="45720" numCol="1" spcCol="0" rtlCol="0" fromWordArt="0" anchor="ctr" anchorCtr="0" forceAA="0" compatLnSpc="1">
            <a:noAutofit/>
          </a:bodyPr>
          <a:lstStyle/>
          <a:p>
            <a:pPr marL="3175" marR="0" indent="0" algn="l" defTabSz="914400" rtl="0" eaLnBrk="1" fontAlgn="base" latinLnBrk="0" hangingPunct="1">
              <a:lnSpc>
                <a:spcPct val="100000"/>
              </a:lnSpc>
              <a:spcBef>
                <a:spcPct val="0"/>
              </a:spcBef>
              <a:spcAft>
                <a:spcPct val="0"/>
              </a:spcAft>
              <a:buClrTx/>
              <a:buSzTx/>
              <a:buFontTx/>
              <a:buNone/>
            </a:pPr>
            <a:endParaRPr kumimoji="0" lang="en-US" sz="1200" b="0" i="0" u="none" strike="noStrike" cap="none" normalizeH="0" baseline="0">
              <a:ln>
                <a:noFill/>
              </a:ln>
              <a:solidFill>
                <a:srgbClr val="0F5494"/>
              </a:solidFill>
              <a:effectLst/>
              <a:latin typeface="Verdana" pitchFamily="34" charset="0"/>
            </a:endParaRPr>
          </a:p>
        </p:txBody>
      </p:sp>
    </p:spTree>
    <p:extLst>
      <p:ext uri="{BB962C8B-B14F-4D97-AF65-F5344CB8AC3E}">
        <p14:creationId xmlns:p14="http://schemas.microsoft.com/office/powerpoint/2010/main" val="3327836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595301F8-37A5-405A-9FBB-24138C53BDD2}"/>
              </a:ext>
            </a:extLst>
          </p:cNvPr>
          <p:cNvGraphicFramePr>
            <a:graphicFrameLocks noGrp="1"/>
          </p:cNvGraphicFramePr>
          <p:nvPr>
            <p:extLst>
              <p:ext uri="{D42A27DB-BD31-4B8C-83A1-F6EECF244321}">
                <p14:modId xmlns:p14="http://schemas.microsoft.com/office/powerpoint/2010/main" val="2200285513"/>
              </p:ext>
            </p:extLst>
          </p:nvPr>
        </p:nvGraphicFramePr>
        <p:xfrm>
          <a:off x="395536" y="764704"/>
          <a:ext cx="5871882" cy="5933440"/>
        </p:xfrm>
        <a:graphic>
          <a:graphicData uri="http://schemas.openxmlformats.org/drawingml/2006/table">
            <a:tbl>
              <a:tblPr firstRow="1" bandRow="1">
                <a:tableStyleId>{93296810-A885-4BE3-A3E7-6D5BEEA58F35}</a:tableStyleId>
              </a:tblPr>
              <a:tblGrid>
                <a:gridCol w="1152128">
                  <a:extLst>
                    <a:ext uri="{9D8B030D-6E8A-4147-A177-3AD203B41FA5}">
                      <a16:colId xmlns:a16="http://schemas.microsoft.com/office/drawing/2014/main" val="60486869"/>
                    </a:ext>
                  </a:extLst>
                </a:gridCol>
                <a:gridCol w="1584176">
                  <a:extLst>
                    <a:ext uri="{9D8B030D-6E8A-4147-A177-3AD203B41FA5}">
                      <a16:colId xmlns:a16="http://schemas.microsoft.com/office/drawing/2014/main" val="919199476"/>
                    </a:ext>
                  </a:extLst>
                </a:gridCol>
                <a:gridCol w="1263370">
                  <a:extLst>
                    <a:ext uri="{9D8B030D-6E8A-4147-A177-3AD203B41FA5}">
                      <a16:colId xmlns:a16="http://schemas.microsoft.com/office/drawing/2014/main" val="3950134158"/>
                    </a:ext>
                  </a:extLst>
                </a:gridCol>
                <a:gridCol w="1872208">
                  <a:extLst>
                    <a:ext uri="{9D8B030D-6E8A-4147-A177-3AD203B41FA5}">
                      <a16:colId xmlns:a16="http://schemas.microsoft.com/office/drawing/2014/main" val="2898426857"/>
                    </a:ext>
                  </a:extLst>
                </a:gridCol>
              </a:tblGrid>
              <a:tr h="370840">
                <a:tc>
                  <a:txBody>
                    <a:bodyPr/>
                    <a:lstStyle/>
                    <a:p>
                      <a:pPr marL="0" marR="0">
                        <a:lnSpc>
                          <a:spcPct val="107000"/>
                        </a:lnSpc>
                        <a:spcBef>
                          <a:spcPts val="180"/>
                        </a:spcBef>
                        <a:spcAft>
                          <a:spcPts val="180"/>
                        </a:spcAft>
                      </a:pPr>
                      <a:r>
                        <a:rPr lang="en-US" sz="1500" dirty="0">
                          <a:effectLst/>
                        </a:rPr>
                        <a:t>Pollutant</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180"/>
                        </a:spcBef>
                        <a:spcAft>
                          <a:spcPts val="180"/>
                        </a:spcAft>
                      </a:pPr>
                      <a:r>
                        <a:rPr lang="en-US" sz="1500" dirty="0">
                          <a:effectLst/>
                        </a:rPr>
                        <a:t>Type</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7000"/>
                        </a:lnSpc>
                        <a:spcBef>
                          <a:spcPts val="180"/>
                        </a:spcBef>
                        <a:spcAft>
                          <a:spcPts val="180"/>
                        </a:spcAft>
                      </a:pPr>
                      <a:r>
                        <a:rPr lang="en-US" sz="1500" dirty="0">
                          <a:effectLst/>
                        </a:rPr>
                        <a:t>n. records</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defTabSz="914400" rtl="0" eaLnBrk="1" latinLnBrk="0" hangingPunct="1">
                        <a:lnSpc>
                          <a:spcPct val="107000"/>
                        </a:lnSpc>
                        <a:spcBef>
                          <a:spcPts val="180"/>
                        </a:spcBef>
                        <a:spcAft>
                          <a:spcPts val="180"/>
                        </a:spcAft>
                      </a:pPr>
                      <a:r>
                        <a:rPr lang="en-US" sz="1500" b="1" kern="1200" dirty="0">
                          <a:solidFill>
                            <a:schemeClr val="lt1"/>
                          </a:solidFill>
                          <a:effectLst/>
                          <a:latin typeface="+mn-lt"/>
                          <a:ea typeface="+mn-ea"/>
                          <a:cs typeface="+mn-cs"/>
                        </a:rPr>
                        <a:t>n. references</a:t>
                      </a:r>
                    </a:p>
                  </a:txBody>
                  <a:tcPr marL="68580" marR="68580" marT="0" marB="0" anchor="ctr"/>
                </a:tc>
                <a:extLst>
                  <a:ext uri="{0D108BD9-81ED-4DB2-BD59-A6C34878D82A}">
                    <a16:rowId xmlns:a16="http://schemas.microsoft.com/office/drawing/2014/main" val="727644371"/>
                  </a:ext>
                </a:extLst>
              </a:tr>
              <a:tr h="370840">
                <a:tc>
                  <a:txBody>
                    <a:bodyPr/>
                    <a:lstStyle/>
                    <a:p>
                      <a:pPr marL="0" marR="0">
                        <a:lnSpc>
                          <a:spcPct val="107000"/>
                        </a:lnSpc>
                        <a:spcBef>
                          <a:spcPts val="180"/>
                        </a:spcBef>
                        <a:spcAft>
                          <a:spcPts val="180"/>
                        </a:spcAft>
                      </a:pPr>
                      <a:r>
                        <a:rPr lang="en-US" sz="1400" b="1" dirty="0">
                          <a:effectLst/>
                        </a:rPr>
                        <a:t>CO</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marL="0" marR="0">
                        <a:lnSpc>
                          <a:spcPct val="107000"/>
                        </a:lnSpc>
                        <a:spcBef>
                          <a:spcPts val="180"/>
                        </a:spcBef>
                        <a:spcAft>
                          <a:spcPts val="180"/>
                        </a:spcAft>
                      </a:pPr>
                      <a:r>
                        <a:rPr lang="en-US" sz="1400" dirty="0">
                          <a:effectLst/>
                        </a:rPr>
                        <a:t>electrochemical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64</a:t>
                      </a:r>
                    </a:p>
                  </a:txBody>
                  <a:tcPr marL="68580" marR="68580" marT="0" marB="0" anchor="ctr">
                    <a:solidFill>
                      <a:srgbClr val="FFFF00"/>
                    </a:solidFill>
                  </a:tcP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19</a:t>
                      </a:r>
                    </a:p>
                  </a:txBody>
                  <a:tcPr marL="68580" marR="68580" marT="0" marB="0" anchor="ctr">
                    <a:solidFill>
                      <a:srgbClr val="FFFF00"/>
                    </a:solidFill>
                  </a:tcPr>
                </a:tc>
                <a:extLst>
                  <a:ext uri="{0D108BD9-81ED-4DB2-BD59-A6C34878D82A}">
                    <a16:rowId xmlns:a16="http://schemas.microsoft.com/office/drawing/2014/main" val="3021900858"/>
                  </a:ext>
                </a:extLst>
              </a:tr>
              <a:tr h="370840">
                <a:tc>
                  <a:txBody>
                    <a:bodyPr/>
                    <a:lstStyle/>
                    <a:p>
                      <a:pPr marL="0" marR="0">
                        <a:lnSpc>
                          <a:spcPct val="107000"/>
                        </a:lnSpc>
                        <a:spcBef>
                          <a:spcPts val="180"/>
                        </a:spcBef>
                        <a:spcAft>
                          <a:spcPts val="180"/>
                        </a:spcAft>
                      </a:pPr>
                      <a:r>
                        <a:rPr lang="en-US" sz="1400" b="1">
                          <a:effectLst/>
                        </a:rPr>
                        <a:t>CO</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180"/>
                        </a:spcBef>
                        <a:spcAft>
                          <a:spcPts val="180"/>
                        </a:spcAft>
                      </a:pPr>
                      <a:r>
                        <a:rPr lang="en-US" sz="1400" dirty="0">
                          <a:effectLst/>
                        </a:rPr>
                        <a:t>MOs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23</a:t>
                      </a:r>
                    </a:p>
                  </a:txBody>
                  <a:tcPr marL="68580" marR="68580" marT="0" marB="0" anchor="ct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3</a:t>
                      </a:r>
                    </a:p>
                  </a:txBody>
                  <a:tcPr marL="68580" marR="68580" marT="0" marB="0" anchor="ctr"/>
                </a:tc>
                <a:extLst>
                  <a:ext uri="{0D108BD9-81ED-4DB2-BD59-A6C34878D82A}">
                    <a16:rowId xmlns:a16="http://schemas.microsoft.com/office/drawing/2014/main" val="3658247805"/>
                  </a:ext>
                </a:extLst>
              </a:tr>
              <a:tr h="370840">
                <a:tc>
                  <a:txBody>
                    <a:bodyPr/>
                    <a:lstStyle/>
                    <a:p>
                      <a:pPr marL="0" marR="0">
                        <a:lnSpc>
                          <a:spcPct val="107000"/>
                        </a:lnSpc>
                        <a:spcBef>
                          <a:spcPts val="180"/>
                        </a:spcBef>
                        <a:spcAft>
                          <a:spcPts val="180"/>
                        </a:spcAft>
                      </a:pPr>
                      <a:r>
                        <a:rPr lang="en-US" sz="1400" b="1" dirty="0">
                          <a:effectLst/>
                        </a:rPr>
                        <a:t>NO</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180"/>
                        </a:spcBef>
                        <a:spcAft>
                          <a:spcPts val="180"/>
                        </a:spcAft>
                      </a:pPr>
                      <a:r>
                        <a:rPr lang="en-US" sz="1400" dirty="0">
                          <a:effectLst/>
                        </a:rPr>
                        <a:t>electrochemical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47</a:t>
                      </a:r>
                    </a:p>
                  </a:txBody>
                  <a:tcPr marL="68580" marR="68580" marT="0" marB="0" anchor="ct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15</a:t>
                      </a:r>
                    </a:p>
                  </a:txBody>
                  <a:tcPr marL="68580" marR="68580" marT="0" marB="0" anchor="ctr"/>
                </a:tc>
                <a:extLst>
                  <a:ext uri="{0D108BD9-81ED-4DB2-BD59-A6C34878D82A}">
                    <a16:rowId xmlns:a16="http://schemas.microsoft.com/office/drawing/2014/main" val="486054327"/>
                  </a:ext>
                </a:extLst>
              </a:tr>
              <a:tr h="370840">
                <a:tc>
                  <a:txBody>
                    <a:bodyPr/>
                    <a:lstStyle/>
                    <a:p>
                      <a:pPr marL="0" marR="0">
                        <a:lnSpc>
                          <a:spcPct val="107000"/>
                        </a:lnSpc>
                        <a:spcBef>
                          <a:spcPts val="180"/>
                        </a:spcBef>
                        <a:spcAft>
                          <a:spcPts val="180"/>
                        </a:spcAft>
                      </a:pPr>
                      <a:r>
                        <a:rPr lang="en-US" sz="1400" b="1" dirty="0">
                          <a:effectLst/>
                        </a:rPr>
                        <a:t>NO</a:t>
                      </a:r>
                      <a:r>
                        <a:rPr lang="en-US" sz="1400" b="1" baseline="-25000" dirty="0">
                          <a:effectLst/>
                        </a:rPr>
                        <a:t>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marL="0" marR="0">
                        <a:lnSpc>
                          <a:spcPct val="107000"/>
                        </a:lnSpc>
                        <a:spcBef>
                          <a:spcPts val="180"/>
                        </a:spcBef>
                        <a:spcAft>
                          <a:spcPts val="180"/>
                        </a:spcAft>
                      </a:pPr>
                      <a:r>
                        <a:rPr lang="en-US" sz="1400" dirty="0">
                          <a:effectLst/>
                        </a:rPr>
                        <a:t>electrochemical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134</a:t>
                      </a:r>
                    </a:p>
                  </a:txBody>
                  <a:tcPr marL="68580" marR="68580" marT="0" marB="0" anchor="ctr">
                    <a:solidFill>
                      <a:srgbClr val="FFFF00"/>
                    </a:solidFill>
                  </a:tcP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29</a:t>
                      </a:r>
                    </a:p>
                  </a:txBody>
                  <a:tcPr marL="68580" marR="68580" marT="0" marB="0" anchor="ctr">
                    <a:solidFill>
                      <a:srgbClr val="FFFF00"/>
                    </a:solidFill>
                  </a:tcPr>
                </a:tc>
                <a:extLst>
                  <a:ext uri="{0D108BD9-81ED-4DB2-BD59-A6C34878D82A}">
                    <a16:rowId xmlns:a16="http://schemas.microsoft.com/office/drawing/2014/main" val="3029169177"/>
                  </a:ext>
                </a:extLst>
              </a:tr>
              <a:tr h="370840">
                <a:tc>
                  <a:txBody>
                    <a:bodyPr/>
                    <a:lstStyle/>
                    <a:p>
                      <a:pPr marL="0" marR="0">
                        <a:lnSpc>
                          <a:spcPct val="107000"/>
                        </a:lnSpc>
                        <a:spcBef>
                          <a:spcPts val="180"/>
                        </a:spcBef>
                        <a:spcAft>
                          <a:spcPts val="180"/>
                        </a:spcAft>
                      </a:pPr>
                      <a:r>
                        <a:rPr lang="en-US" sz="1400" b="1">
                          <a:effectLst/>
                        </a:rPr>
                        <a:t>NO</a:t>
                      </a:r>
                      <a:r>
                        <a:rPr lang="en-US" sz="1400" b="1" baseline="-25000">
                          <a:effectLst/>
                        </a:rPr>
                        <a:t>2</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180"/>
                        </a:spcBef>
                        <a:spcAft>
                          <a:spcPts val="180"/>
                        </a:spcAft>
                      </a:pPr>
                      <a:r>
                        <a:rPr lang="en-US" sz="1400" dirty="0">
                          <a:effectLst/>
                        </a:rPr>
                        <a:t>MOs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34</a:t>
                      </a:r>
                    </a:p>
                  </a:txBody>
                  <a:tcPr marL="68580" marR="68580" marT="0" marB="0" anchor="ct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8</a:t>
                      </a:r>
                    </a:p>
                  </a:txBody>
                  <a:tcPr marL="68580" marR="68580" marT="0" marB="0" anchor="ctr"/>
                </a:tc>
                <a:extLst>
                  <a:ext uri="{0D108BD9-81ED-4DB2-BD59-A6C34878D82A}">
                    <a16:rowId xmlns:a16="http://schemas.microsoft.com/office/drawing/2014/main" val="3463143371"/>
                  </a:ext>
                </a:extLst>
              </a:tr>
              <a:tr h="370840">
                <a:tc>
                  <a:txBody>
                    <a:bodyPr/>
                    <a:lstStyle/>
                    <a:p>
                      <a:pPr marL="0" marR="0">
                        <a:lnSpc>
                          <a:spcPct val="107000"/>
                        </a:lnSpc>
                        <a:spcBef>
                          <a:spcPts val="180"/>
                        </a:spcBef>
                        <a:spcAft>
                          <a:spcPts val="180"/>
                        </a:spcAft>
                      </a:pPr>
                      <a:r>
                        <a:rPr lang="en-US" sz="1400" b="1">
                          <a:effectLst/>
                        </a:rPr>
                        <a:t>O</a:t>
                      </a:r>
                      <a:r>
                        <a:rPr lang="en-US" sz="1400" b="1" baseline="-25000">
                          <a:effectLst/>
                        </a:rPr>
                        <a:t>3</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marL="0" marR="0">
                        <a:lnSpc>
                          <a:spcPct val="107000"/>
                        </a:lnSpc>
                        <a:spcBef>
                          <a:spcPts val="180"/>
                        </a:spcBef>
                        <a:spcAft>
                          <a:spcPts val="180"/>
                        </a:spcAft>
                      </a:pPr>
                      <a:r>
                        <a:rPr lang="en-US" sz="1400" dirty="0">
                          <a:effectLst/>
                        </a:rPr>
                        <a:t>electrochemical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61</a:t>
                      </a:r>
                    </a:p>
                  </a:txBody>
                  <a:tcPr marL="68580" marR="68580" marT="0" marB="0" anchor="ctr">
                    <a:solidFill>
                      <a:srgbClr val="FFFF00"/>
                    </a:solidFill>
                  </a:tcP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17</a:t>
                      </a:r>
                    </a:p>
                  </a:txBody>
                  <a:tcPr marL="68580" marR="68580" marT="0" marB="0" anchor="ctr">
                    <a:solidFill>
                      <a:srgbClr val="FFFF00"/>
                    </a:solidFill>
                  </a:tcPr>
                </a:tc>
                <a:extLst>
                  <a:ext uri="{0D108BD9-81ED-4DB2-BD59-A6C34878D82A}">
                    <a16:rowId xmlns:a16="http://schemas.microsoft.com/office/drawing/2014/main" val="2799744136"/>
                  </a:ext>
                </a:extLst>
              </a:tr>
              <a:tr h="370840">
                <a:tc>
                  <a:txBody>
                    <a:bodyPr/>
                    <a:lstStyle/>
                    <a:p>
                      <a:pPr marL="0" marR="0">
                        <a:lnSpc>
                          <a:spcPct val="107000"/>
                        </a:lnSpc>
                        <a:spcBef>
                          <a:spcPts val="180"/>
                        </a:spcBef>
                        <a:spcAft>
                          <a:spcPts val="180"/>
                        </a:spcAft>
                      </a:pPr>
                      <a:r>
                        <a:rPr lang="en-US" sz="1400" b="1">
                          <a:effectLst/>
                        </a:rPr>
                        <a:t>O</a:t>
                      </a:r>
                      <a:r>
                        <a:rPr lang="en-US" sz="1400" b="1" baseline="-25000">
                          <a:effectLst/>
                        </a:rPr>
                        <a:t>3</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180"/>
                        </a:spcBef>
                        <a:spcAft>
                          <a:spcPts val="180"/>
                        </a:spcAft>
                      </a:pPr>
                      <a:r>
                        <a:rPr lang="en-US" sz="1400" dirty="0">
                          <a:effectLst/>
                        </a:rPr>
                        <a:t>MOs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55</a:t>
                      </a:r>
                    </a:p>
                  </a:txBody>
                  <a:tcPr marL="68580" marR="68580" marT="0" marB="0" anchor="ct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7</a:t>
                      </a:r>
                    </a:p>
                  </a:txBody>
                  <a:tcPr marL="68580" marR="68580" marT="0" marB="0" anchor="ctr"/>
                </a:tc>
                <a:extLst>
                  <a:ext uri="{0D108BD9-81ED-4DB2-BD59-A6C34878D82A}">
                    <a16:rowId xmlns:a16="http://schemas.microsoft.com/office/drawing/2014/main" val="58129602"/>
                  </a:ext>
                </a:extLst>
              </a:tr>
              <a:tr h="370840">
                <a:tc>
                  <a:txBody>
                    <a:bodyPr/>
                    <a:lstStyle/>
                    <a:p>
                      <a:pPr marL="0" marR="0">
                        <a:lnSpc>
                          <a:spcPct val="107000"/>
                        </a:lnSpc>
                        <a:spcBef>
                          <a:spcPts val="180"/>
                        </a:spcBef>
                        <a:spcAft>
                          <a:spcPts val="180"/>
                        </a:spcAft>
                      </a:pPr>
                      <a:r>
                        <a:rPr lang="en-US" sz="1400" b="1">
                          <a:effectLst/>
                        </a:rPr>
                        <a:t>O</a:t>
                      </a:r>
                      <a:r>
                        <a:rPr lang="en-US" sz="1400" b="1" baseline="-25000">
                          <a:effectLst/>
                        </a:rPr>
                        <a:t>3</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180"/>
                        </a:spcBef>
                        <a:spcAft>
                          <a:spcPts val="180"/>
                        </a:spcAft>
                      </a:pPr>
                      <a:r>
                        <a:rPr lang="en-US" sz="1400" dirty="0">
                          <a:effectLst/>
                        </a:rPr>
                        <a:t>UV</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10</a:t>
                      </a:r>
                    </a:p>
                  </a:txBody>
                  <a:tcPr marL="68580" marR="68580" marT="0" marB="0" anchor="ct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2</a:t>
                      </a:r>
                    </a:p>
                  </a:txBody>
                  <a:tcPr marL="68580" marR="68580" marT="0" marB="0" anchor="ctr"/>
                </a:tc>
                <a:extLst>
                  <a:ext uri="{0D108BD9-81ED-4DB2-BD59-A6C34878D82A}">
                    <a16:rowId xmlns:a16="http://schemas.microsoft.com/office/drawing/2014/main" val="2532596033"/>
                  </a:ext>
                </a:extLst>
              </a:tr>
              <a:tr h="370840">
                <a:tc>
                  <a:txBody>
                    <a:bodyPr/>
                    <a:lstStyle/>
                    <a:p>
                      <a:pPr marL="0" marR="0">
                        <a:lnSpc>
                          <a:spcPct val="107000"/>
                        </a:lnSpc>
                        <a:spcBef>
                          <a:spcPts val="180"/>
                        </a:spcBef>
                        <a:spcAft>
                          <a:spcPts val="180"/>
                        </a:spcAft>
                      </a:pPr>
                      <a:r>
                        <a:rPr lang="en-US" sz="1400" b="1">
                          <a:effectLst/>
                        </a:rPr>
                        <a:t>PM</a:t>
                      </a:r>
                      <a:r>
                        <a:rPr lang="en-US" sz="1400" b="1" baseline="-25000">
                          <a:effectLst/>
                        </a:rPr>
                        <a:t>2.5</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180"/>
                        </a:spcBef>
                        <a:spcAft>
                          <a:spcPts val="180"/>
                        </a:spcAft>
                      </a:pPr>
                      <a:r>
                        <a:rPr lang="en-US" sz="1400" dirty="0">
                          <a:effectLst/>
                        </a:rPr>
                        <a:t>Electrical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6</a:t>
                      </a:r>
                    </a:p>
                  </a:txBody>
                  <a:tcPr marL="68580" marR="68580" marT="0" marB="0" anchor="ct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1</a:t>
                      </a:r>
                    </a:p>
                  </a:txBody>
                  <a:tcPr marL="68580" marR="68580" marT="0" marB="0" anchor="ctr"/>
                </a:tc>
                <a:extLst>
                  <a:ext uri="{0D108BD9-81ED-4DB2-BD59-A6C34878D82A}">
                    <a16:rowId xmlns:a16="http://schemas.microsoft.com/office/drawing/2014/main" val="3530945885"/>
                  </a:ext>
                </a:extLst>
              </a:tr>
              <a:tr h="370840">
                <a:tc>
                  <a:txBody>
                    <a:bodyPr/>
                    <a:lstStyle/>
                    <a:p>
                      <a:pPr marL="0" marR="0">
                        <a:lnSpc>
                          <a:spcPct val="107000"/>
                        </a:lnSpc>
                        <a:spcBef>
                          <a:spcPts val="180"/>
                        </a:spcBef>
                        <a:spcAft>
                          <a:spcPts val="180"/>
                        </a:spcAft>
                      </a:pPr>
                      <a:r>
                        <a:rPr lang="en-US" sz="1400" b="1">
                          <a:effectLst/>
                        </a:rPr>
                        <a:t>PM</a:t>
                      </a:r>
                      <a:r>
                        <a:rPr lang="en-US" sz="1400" b="1" baseline="-25000">
                          <a:effectLst/>
                        </a:rPr>
                        <a:t>2.5</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180"/>
                        </a:spcBef>
                        <a:spcAft>
                          <a:spcPts val="180"/>
                        </a:spcAft>
                      </a:pPr>
                      <a:r>
                        <a:rPr lang="en-US" sz="1400" dirty="0" err="1">
                          <a:effectLst/>
                        </a:rPr>
                        <a:t>nephelometer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216</a:t>
                      </a:r>
                    </a:p>
                  </a:txBody>
                  <a:tcPr marL="68580" marR="68580" marT="0" marB="0" anchor="ct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22</a:t>
                      </a:r>
                    </a:p>
                  </a:txBody>
                  <a:tcPr marL="68580" marR="68580" marT="0" marB="0" anchor="ctr"/>
                </a:tc>
                <a:extLst>
                  <a:ext uri="{0D108BD9-81ED-4DB2-BD59-A6C34878D82A}">
                    <a16:rowId xmlns:a16="http://schemas.microsoft.com/office/drawing/2014/main" val="787655825"/>
                  </a:ext>
                </a:extLst>
              </a:tr>
              <a:tr h="370840">
                <a:tc>
                  <a:txBody>
                    <a:bodyPr/>
                    <a:lstStyle/>
                    <a:p>
                      <a:pPr marL="0" marR="0">
                        <a:lnSpc>
                          <a:spcPct val="107000"/>
                        </a:lnSpc>
                        <a:spcBef>
                          <a:spcPts val="180"/>
                        </a:spcBef>
                        <a:spcAft>
                          <a:spcPts val="180"/>
                        </a:spcAft>
                      </a:pPr>
                      <a:r>
                        <a:rPr lang="en-US" sz="1400" b="1">
                          <a:effectLst/>
                        </a:rPr>
                        <a:t>PM</a:t>
                      </a:r>
                      <a:r>
                        <a:rPr lang="en-US" sz="1400" b="1" baseline="-25000">
                          <a:effectLst/>
                        </a:rPr>
                        <a:t>2.5</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marL="0" marR="0">
                        <a:lnSpc>
                          <a:spcPct val="107000"/>
                        </a:lnSpc>
                        <a:spcBef>
                          <a:spcPts val="180"/>
                        </a:spcBef>
                        <a:spcAft>
                          <a:spcPts val="180"/>
                        </a:spcAft>
                      </a:pPr>
                      <a:r>
                        <a:rPr lang="en-US" sz="1400">
                          <a:effectLst/>
                        </a:rPr>
                        <a:t>OPC</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346</a:t>
                      </a:r>
                    </a:p>
                  </a:txBody>
                  <a:tcPr marL="68580" marR="68580" marT="0" marB="0" anchor="ctr">
                    <a:solidFill>
                      <a:srgbClr val="FFFF00"/>
                    </a:solidFill>
                  </a:tcP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25</a:t>
                      </a:r>
                    </a:p>
                  </a:txBody>
                  <a:tcPr marL="68580" marR="68580" marT="0" marB="0" anchor="ctr">
                    <a:solidFill>
                      <a:srgbClr val="FFFF00"/>
                    </a:solidFill>
                  </a:tcPr>
                </a:tc>
                <a:extLst>
                  <a:ext uri="{0D108BD9-81ED-4DB2-BD59-A6C34878D82A}">
                    <a16:rowId xmlns:a16="http://schemas.microsoft.com/office/drawing/2014/main" val="492831904"/>
                  </a:ext>
                </a:extLst>
              </a:tr>
              <a:tr h="370840">
                <a:tc>
                  <a:txBody>
                    <a:bodyPr/>
                    <a:lstStyle/>
                    <a:p>
                      <a:pPr marL="0" marR="0">
                        <a:lnSpc>
                          <a:spcPct val="107000"/>
                        </a:lnSpc>
                        <a:spcBef>
                          <a:spcPts val="180"/>
                        </a:spcBef>
                        <a:spcAft>
                          <a:spcPts val="180"/>
                        </a:spcAft>
                      </a:pPr>
                      <a:r>
                        <a:rPr lang="en-US" sz="1400" b="1">
                          <a:effectLst/>
                        </a:rPr>
                        <a:t>PM1</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180"/>
                        </a:spcBef>
                        <a:spcAft>
                          <a:spcPts val="180"/>
                        </a:spcAft>
                      </a:pPr>
                      <a:r>
                        <a:rPr lang="en-US" sz="1400">
                          <a:effectLst/>
                        </a:rPr>
                        <a:t>Electrical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6</a:t>
                      </a:r>
                    </a:p>
                  </a:txBody>
                  <a:tcPr marL="68580" marR="68580" marT="0" marB="0" anchor="ct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1</a:t>
                      </a:r>
                    </a:p>
                  </a:txBody>
                  <a:tcPr marL="68580" marR="68580" marT="0" marB="0" anchor="ctr"/>
                </a:tc>
                <a:extLst>
                  <a:ext uri="{0D108BD9-81ED-4DB2-BD59-A6C34878D82A}">
                    <a16:rowId xmlns:a16="http://schemas.microsoft.com/office/drawing/2014/main" val="2724658872"/>
                  </a:ext>
                </a:extLst>
              </a:tr>
              <a:tr h="370840">
                <a:tc>
                  <a:txBody>
                    <a:bodyPr/>
                    <a:lstStyle/>
                    <a:p>
                      <a:pPr marL="0" marR="0">
                        <a:lnSpc>
                          <a:spcPct val="107000"/>
                        </a:lnSpc>
                        <a:spcBef>
                          <a:spcPts val="180"/>
                        </a:spcBef>
                        <a:spcAft>
                          <a:spcPts val="180"/>
                        </a:spcAft>
                      </a:pPr>
                      <a:r>
                        <a:rPr lang="en-US" sz="1400" b="1">
                          <a:effectLst/>
                        </a:rPr>
                        <a:t>PM1</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180"/>
                        </a:spcBef>
                        <a:spcAft>
                          <a:spcPts val="180"/>
                        </a:spcAft>
                      </a:pPr>
                      <a:r>
                        <a:rPr lang="en-US" sz="1400" dirty="0">
                          <a:effectLst/>
                        </a:rPr>
                        <a:t>OPC</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92</a:t>
                      </a:r>
                    </a:p>
                  </a:txBody>
                  <a:tcPr marL="68580" marR="68580" marT="0" marB="0" anchor="ct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4</a:t>
                      </a:r>
                    </a:p>
                  </a:txBody>
                  <a:tcPr marL="68580" marR="68580" marT="0" marB="0" anchor="ctr"/>
                </a:tc>
                <a:extLst>
                  <a:ext uri="{0D108BD9-81ED-4DB2-BD59-A6C34878D82A}">
                    <a16:rowId xmlns:a16="http://schemas.microsoft.com/office/drawing/2014/main" val="1128456440"/>
                  </a:ext>
                </a:extLst>
              </a:tr>
              <a:tr h="370840">
                <a:tc>
                  <a:txBody>
                    <a:bodyPr/>
                    <a:lstStyle/>
                    <a:p>
                      <a:pPr marL="0" marR="0">
                        <a:lnSpc>
                          <a:spcPct val="107000"/>
                        </a:lnSpc>
                        <a:spcBef>
                          <a:spcPts val="180"/>
                        </a:spcBef>
                        <a:spcAft>
                          <a:spcPts val="180"/>
                        </a:spcAft>
                      </a:pPr>
                      <a:r>
                        <a:rPr lang="en-US" sz="1400" b="1">
                          <a:effectLst/>
                        </a:rPr>
                        <a:t>PM</a:t>
                      </a:r>
                      <a:r>
                        <a:rPr lang="en-US" sz="1400" b="1" baseline="-25000">
                          <a:effectLst/>
                        </a:rPr>
                        <a:t>10</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180"/>
                        </a:spcBef>
                        <a:spcAft>
                          <a:spcPts val="180"/>
                        </a:spcAft>
                      </a:pPr>
                      <a:r>
                        <a:rPr lang="en-US" sz="1400">
                          <a:effectLst/>
                        </a:rPr>
                        <a:t>nephelometer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32</a:t>
                      </a:r>
                    </a:p>
                  </a:txBody>
                  <a:tcPr marL="68580" marR="68580" marT="0" marB="0" anchor="ct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3</a:t>
                      </a:r>
                    </a:p>
                  </a:txBody>
                  <a:tcPr marL="68580" marR="68580" marT="0" marB="0" anchor="ctr"/>
                </a:tc>
                <a:extLst>
                  <a:ext uri="{0D108BD9-81ED-4DB2-BD59-A6C34878D82A}">
                    <a16:rowId xmlns:a16="http://schemas.microsoft.com/office/drawing/2014/main" val="1189300364"/>
                  </a:ext>
                </a:extLst>
              </a:tr>
              <a:tr h="370840">
                <a:tc>
                  <a:txBody>
                    <a:bodyPr/>
                    <a:lstStyle/>
                    <a:p>
                      <a:pPr marL="0" marR="0">
                        <a:lnSpc>
                          <a:spcPct val="107000"/>
                        </a:lnSpc>
                        <a:spcBef>
                          <a:spcPts val="180"/>
                        </a:spcBef>
                        <a:spcAft>
                          <a:spcPts val="180"/>
                        </a:spcAft>
                      </a:pPr>
                      <a:r>
                        <a:rPr lang="en-US" sz="1400" b="1" dirty="0">
                          <a:effectLst/>
                        </a:rPr>
                        <a:t>PM</a:t>
                      </a:r>
                      <a:r>
                        <a:rPr lang="en-US" sz="1400" b="1" baseline="-25000" dirty="0">
                          <a:effectLst/>
                        </a:rPr>
                        <a:t>10</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180"/>
                        </a:spcBef>
                        <a:spcAft>
                          <a:spcPts val="180"/>
                        </a:spcAft>
                      </a:pPr>
                      <a:r>
                        <a:rPr lang="en-US" sz="1400">
                          <a:effectLst/>
                        </a:rPr>
                        <a:t>OPC</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180"/>
                        </a:spcBef>
                        <a:spcAft>
                          <a:spcPts val="180"/>
                        </a:spcAft>
                      </a:pPr>
                      <a:r>
                        <a:rPr lang="en-US" sz="1400" kern="1200" dirty="0">
                          <a:solidFill>
                            <a:schemeClr val="dk1"/>
                          </a:solidFill>
                          <a:effectLst/>
                          <a:latin typeface="+mn-lt"/>
                          <a:ea typeface="+mn-ea"/>
                          <a:cs typeface="+mn-cs"/>
                        </a:rPr>
                        <a:t>155</a:t>
                      </a:r>
                    </a:p>
                  </a:txBody>
                  <a:tcPr marL="68580" marR="68580" marT="0" marB="0" anchor="ctr"/>
                </a:tc>
                <a:tc>
                  <a:txBody>
                    <a:bodyPr/>
                    <a:lstStyle/>
                    <a:p>
                      <a:pPr marL="0" marR="0" algn="ctr" defTabSz="914400" rtl="0" eaLnBrk="1" latinLnBrk="0" hangingPunct="1">
                        <a:spcBef>
                          <a:spcPts val="180"/>
                        </a:spcBef>
                        <a:spcAft>
                          <a:spcPts val="180"/>
                        </a:spcAft>
                      </a:pPr>
                      <a:r>
                        <a:rPr lang="en-US" sz="1200" i="1" kern="1200" dirty="0">
                          <a:solidFill>
                            <a:schemeClr val="dk1"/>
                          </a:solidFill>
                          <a:effectLst/>
                          <a:latin typeface="+mn-lt"/>
                          <a:ea typeface="+mn-ea"/>
                          <a:cs typeface="+mn-cs"/>
                        </a:rPr>
                        <a:t>13</a:t>
                      </a:r>
                    </a:p>
                  </a:txBody>
                  <a:tcPr marL="68580" marR="68580" marT="0" marB="0" anchor="ctr"/>
                </a:tc>
                <a:extLst>
                  <a:ext uri="{0D108BD9-81ED-4DB2-BD59-A6C34878D82A}">
                    <a16:rowId xmlns:a16="http://schemas.microsoft.com/office/drawing/2014/main" val="1280494020"/>
                  </a:ext>
                </a:extLst>
              </a:tr>
            </a:tbl>
          </a:graphicData>
        </a:graphic>
      </p:graphicFrame>
      <p:sp>
        <p:nvSpPr>
          <p:cNvPr id="2" name="TextBox 1"/>
          <p:cNvSpPr txBox="1"/>
          <p:nvPr/>
        </p:nvSpPr>
        <p:spPr>
          <a:xfrm>
            <a:off x="6516216" y="4653136"/>
            <a:ext cx="2304256" cy="1150571"/>
          </a:xfrm>
          <a:prstGeom prst="rect">
            <a:avLst/>
          </a:prstGeom>
          <a:noFill/>
        </p:spPr>
        <p:txBody>
          <a:bodyPr wrap="square" rtlCol="0">
            <a:spAutoFit/>
          </a:bodyPr>
          <a:lstStyle/>
          <a:p>
            <a:pPr>
              <a:lnSpc>
                <a:spcPct val="110000"/>
              </a:lnSpc>
            </a:pPr>
            <a:r>
              <a:rPr lang="en-US" sz="1600" b="1" dirty="0">
                <a:solidFill>
                  <a:schemeClr val="tx1"/>
                </a:solidFill>
              </a:rPr>
              <a:t>Every single reference might contain multiple tests (records)</a:t>
            </a:r>
          </a:p>
        </p:txBody>
      </p:sp>
      <p:sp>
        <p:nvSpPr>
          <p:cNvPr id="7" name="Rectangle 6">
            <a:extLst>
              <a:ext uri="{FF2B5EF4-FFF2-40B4-BE49-F238E27FC236}">
                <a16:creationId xmlns:a16="http://schemas.microsoft.com/office/drawing/2014/main" id="{AE42481C-525E-41FA-A805-14D62E8BFA93}"/>
              </a:ext>
            </a:extLst>
          </p:cNvPr>
          <p:cNvSpPr/>
          <p:nvPr/>
        </p:nvSpPr>
        <p:spPr>
          <a:xfrm>
            <a:off x="117848" y="99806"/>
            <a:ext cx="3573414" cy="522259"/>
          </a:xfrm>
          <a:prstGeom prst="rect">
            <a:avLst/>
          </a:prstGeom>
        </p:spPr>
        <p:txBody>
          <a:bodyPr wrap="none">
            <a:spAutoFit/>
          </a:bodyPr>
          <a:lstStyle/>
          <a:p>
            <a:pPr marL="342900" marR="0" indent="-342900">
              <a:lnSpc>
                <a:spcPct val="110000"/>
              </a:lnSpc>
            </a:pPr>
            <a:r>
              <a:rPr lang="en-US" sz="2800" b="1" dirty="0">
                <a:solidFill>
                  <a:srgbClr val="164194"/>
                </a:solidFill>
              </a:rPr>
              <a:t>Types of sensors</a:t>
            </a:r>
          </a:p>
        </p:txBody>
      </p:sp>
    </p:spTree>
    <p:extLst>
      <p:ext uri="{BB962C8B-B14F-4D97-AF65-F5344CB8AC3E}">
        <p14:creationId xmlns:p14="http://schemas.microsoft.com/office/powerpoint/2010/main" val="3927172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59968" y="1772816"/>
            <a:ext cx="4104456" cy="2631490"/>
          </a:xfrm>
          <a:prstGeom prst="rect">
            <a:avLst/>
          </a:prstGeom>
        </p:spPr>
        <p:txBody>
          <a:bodyPr wrap="square">
            <a:spAutoFit/>
          </a:bodyPr>
          <a:lstStyle/>
          <a:p>
            <a:pPr marL="171450" indent="-171450">
              <a:lnSpc>
                <a:spcPct val="110000"/>
              </a:lnSpc>
              <a:buFont typeface="Wingdings" panose="05000000000000000000" pitchFamily="2" charset="2"/>
              <a:buChar char="Ø"/>
            </a:pPr>
            <a:r>
              <a:rPr lang="en-US" sz="1500" b="1" dirty="0">
                <a:solidFill>
                  <a:schemeClr val="tx1"/>
                </a:solidFill>
              </a:rPr>
              <a:t> Large availability of active (“living”) &amp; commercial sensors</a:t>
            </a:r>
          </a:p>
          <a:p>
            <a:pPr marL="171450" indent="-171450">
              <a:lnSpc>
                <a:spcPct val="110000"/>
              </a:lnSpc>
              <a:buFont typeface="Wingdings" panose="05000000000000000000" pitchFamily="2" charset="2"/>
              <a:buChar char="Ø"/>
            </a:pPr>
            <a:endParaRPr lang="en-US" sz="1500" b="1" dirty="0">
              <a:solidFill>
                <a:schemeClr val="tx1"/>
              </a:solidFill>
            </a:endParaRPr>
          </a:p>
          <a:p>
            <a:pPr marL="171450" indent="-171450">
              <a:lnSpc>
                <a:spcPct val="110000"/>
              </a:lnSpc>
              <a:buFont typeface="Wingdings" panose="05000000000000000000" pitchFamily="2" charset="2"/>
              <a:buChar char="Ø"/>
            </a:pPr>
            <a:r>
              <a:rPr lang="en-US" sz="1500" b="1" dirty="0">
                <a:solidFill>
                  <a:schemeClr val="tx1"/>
                </a:solidFill>
              </a:rPr>
              <a:t> All </a:t>
            </a:r>
            <a:r>
              <a:rPr lang="en-US" sz="1500" b="1" dirty="0">
                <a:solidFill>
                  <a:srgbClr val="0000FF"/>
                </a:solidFill>
              </a:rPr>
              <a:t>OEMs</a:t>
            </a:r>
            <a:r>
              <a:rPr lang="en-US" sz="1500" b="1" dirty="0">
                <a:solidFill>
                  <a:schemeClr val="tx1"/>
                </a:solidFill>
              </a:rPr>
              <a:t> and most SS are commercially available. </a:t>
            </a:r>
            <a:r>
              <a:rPr lang="en-US" sz="1500" b="1" dirty="0">
                <a:solidFill>
                  <a:srgbClr val="0000FF"/>
                </a:solidFill>
              </a:rPr>
              <a:t>SS</a:t>
            </a:r>
            <a:r>
              <a:rPr lang="en-US" sz="1500" b="1" dirty="0">
                <a:solidFill>
                  <a:schemeClr val="tx1"/>
                </a:solidFill>
              </a:rPr>
              <a:t> that are not commercial are for publication purposes</a:t>
            </a:r>
          </a:p>
          <a:p>
            <a:pPr marL="171450" indent="-171450">
              <a:lnSpc>
                <a:spcPct val="110000"/>
              </a:lnSpc>
              <a:buFont typeface="Wingdings" panose="05000000000000000000" pitchFamily="2" charset="2"/>
              <a:buChar char="Ø"/>
            </a:pPr>
            <a:endParaRPr lang="en-US" sz="1500" b="1" dirty="0">
              <a:solidFill>
                <a:schemeClr val="tx1"/>
              </a:solidFill>
            </a:endParaRPr>
          </a:p>
          <a:p>
            <a:pPr marL="171450" indent="-171450">
              <a:lnSpc>
                <a:spcPct val="110000"/>
              </a:lnSpc>
              <a:buFont typeface="Wingdings" panose="05000000000000000000" pitchFamily="2" charset="2"/>
              <a:buChar char="Ø"/>
            </a:pPr>
            <a:r>
              <a:rPr lang="en-US" sz="1500" b="1" dirty="0">
                <a:solidFill>
                  <a:schemeClr val="tx1"/>
                </a:solidFill>
              </a:rPr>
              <a:t> Most of commercial </a:t>
            </a:r>
            <a:r>
              <a:rPr lang="en-US" sz="1500" b="1" dirty="0">
                <a:solidFill>
                  <a:srgbClr val="0000FF"/>
                </a:solidFill>
              </a:rPr>
              <a:t>SS</a:t>
            </a:r>
            <a:r>
              <a:rPr lang="en-US" sz="1500" b="1" dirty="0">
                <a:solidFill>
                  <a:schemeClr val="tx1"/>
                </a:solidFill>
              </a:rPr>
              <a:t> are “black box” systems </a:t>
            </a:r>
          </a:p>
        </p:txBody>
      </p:sp>
      <p:sp>
        <p:nvSpPr>
          <p:cNvPr id="7" name="Rectangle 6">
            <a:extLst>
              <a:ext uri="{FF2B5EF4-FFF2-40B4-BE49-F238E27FC236}">
                <a16:creationId xmlns:a16="http://schemas.microsoft.com/office/drawing/2014/main" id="{AE42481C-525E-41FA-A805-14D62E8BFA93}"/>
              </a:ext>
            </a:extLst>
          </p:cNvPr>
          <p:cNvSpPr/>
          <p:nvPr/>
        </p:nvSpPr>
        <p:spPr>
          <a:xfrm>
            <a:off x="117848" y="99806"/>
            <a:ext cx="6739345" cy="566309"/>
          </a:xfrm>
          <a:prstGeom prst="rect">
            <a:avLst/>
          </a:prstGeom>
        </p:spPr>
        <p:txBody>
          <a:bodyPr wrap="none">
            <a:spAutoFit/>
          </a:bodyPr>
          <a:lstStyle/>
          <a:p>
            <a:pPr marL="342900" marR="0" indent="-342900">
              <a:lnSpc>
                <a:spcPct val="110000"/>
              </a:lnSpc>
            </a:pPr>
            <a:r>
              <a:rPr lang="en-US" sz="2800" b="1" dirty="0">
                <a:solidFill>
                  <a:srgbClr val="164194"/>
                </a:solidFill>
              </a:rPr>
              <a:t>Type of LCS and number of tests</a:t>
            </a:r>
          </a:p>
        </p:txBody>
      </p:sp>
      <p:pic>
        <p:nvPicPr>
          <p:cNvPr id="8" name="Picture" descr="Figure 1a. Number of sensor models gathered from the literature review. Sensors has ben classified by their type of technology, availability, openness and commerciality."/>
          <p:cNvPicPr/>
          <p:nvPr/>
        </p:nvPicPr>
        <p:blipFill>
          <a:blip r:embed="rId2"/>
          <a:stretch>
            <a:fillRect/>
          </a:stretch>
        </p:blipFill>
        <p:spPr bwMode="auto">
          <a:xfrm>
            <a:off x="467544" y="1268760"/>
            <a:ext cx="4517441" cy="4680520"/>
          </a:xfrm>
          <a:prstGeom prst="rect">
            <a:avLst/>
          </a:prstGeom>
          <a:noFill/>
          <a:ln w="9525">
            <a:solidFill>
              <a:srgbClr val="FF0000"/>
            </a:solidFill>
            <a:headEnd/>
            <a:tailEnd/>
          </a:ln>
        </p:spPr>
      </p:pic>
    </p:spTree>
    <p:extLst>
      <p:ext uri="{BB962C8B-B14F-4D97-AF65-F5344CB8AC3E}">
        <p14:creationId xmlns:p14="http://schemas.microsoft.com/office/powerpoint/2010/main" val="1592473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descr="Figure 13. Price of low-cost sensor systems. Numbers in bold indicate the number of pollutant measured by open source (blue) and black box (black) sensors. Only records with R^2 &gt; 0.75 and 0.5 &lt; slope &lt; 1.3 are shown. Names of living &amp; updated and non-living sensors are indicated in black and red color, respectively.">
            <a:extLst>
              <a:ext uri="{FF2B5EF4-FFF2-40B4-BE49-F238E27FC236}">
                <a16:creationId xmlns:a16="http://schemas.microsoft.com/office/drawing/2014/main" id="{E6C3B5A6-29BA-4BB5-8785-114EB8FF3668}"/>
              </a:ext>
            </a:extLst>
          </p:cNvPr>
          <p:cNvPicPr/>
          <p:nvPr/>
        </p:nvPicPr>
        <p:blipFill>
          <a:blip r:embed="rId2"/>
          <a:stretch>
            <a:fillRect/>
          </a:stretch>
        </p:blipFill>
        <p:spPr bwMode="auto">
          <a:xfrm>
            <a:off x="301573" y="684024"/>
            <a:ext cx="7499843" cy="4280280"/>
          </a:xfrm>
          <a:prstGeom prst="rect">
            <a:avLst/>
          </a:prstGeom>
          <a:noFill/>
          <a:ln w="9525">
            <a:solidFill>
              <a:schemeClr val="bg1">
                <a:lumMod val="75000"/>
              </a:schemeClr>
            </a:solidFill>
            <a:headEnd/>
            <a:tailEnd/>
          </a:ln>
        </p:spPr>
      </p:pic>
      <p:sp>
        <p:nvSpPr>
          <p:cNvPr id="5" name="Rectangle 4"/>
          <p:cNvSpPr/>
          <p:nvPr/>
        </p:nvSpPr>
        <p:spPr>
          <a:xfrm>
            <a:off x="-33009" y="5745328"/>
            <a:ext cx="6984776" cy="1040285"/>
          </a:xfrm>
          <a:prstGeom prst="rect">
            <a:avLst/>
          </a:prstGeom>
        </p:spPr>
        <p:txBody>
          <a:bodyPr wrap="square">
            <a:spAutoFit/>
          </a:bodyPr>
          <a:lstStyle/>
          <a:p>
            <a:pPr marL="285750" indent="-285750">
              <a:lnSpc>
                <a:spcPct val="110000"/>
              </a:lnSpc>
              <a:buFont typeface="Wingdings" panose="05000000000000000000" pitchFamily="2" charset="2"/>
              <a:buChar char="Ø"/>
            </a:pPr>
            <a:r>
              <a:rPr lang="en-US" sz="1400" b="1" dirty="0">
                <a:solidFill>
                  <a:schemeClr val="tx1"/>
                </a:solidFill>
              </a:rPr>
              <a:t>Shortlist of sensor systems (SS) showing </a:t>
            </a:r>
            <a:r>
              <a:rPr lang="en-US" sz="1400" b="1" i="1" u="sng" dirty="0">
                <a:solidFill>
                  <a:srgbClr val="0000FF"/>
                </a:solidFill>
              </a:rPr>
              <a:t>R</a:t>
            </a:r>
            <a:r>
              <a:rPr lang="en-US" sz="1400" b="1" i="1" u="sng" baseline="30000" dirty="0">
                <a:solidFill>
                  <a:srgbClr val="0000FF"/>
                </a:solidFill>
              </a:rPr>
              <a:t>2</a:t>
            </a:r>
            <a:r>
              <a:rPr lang="en-US" sz="1400" b="1" u="sng" baseline="30000" dirty="0">
                <a:solidFill>
                  <a:srgbClr val="0000FF"/>
                </a:solidFill>
              </a:rPr>
              <a:t> </a:t>
            </a:r>
            <a:r>
              <a:rPr lang="en-US" sz="1400" b="1" u="sng" dirty="0">
                <a:solidFill>
                  <a:srgbClr val="0000FF"/>
                </a:solidFill>
              </a:rPr>
              <a:t>&gt; 0.75 and 0.5 &lt; </a:t>
            </a:r>
            <a:r>
              <a:rPr lang="en-US" sz="1400" b="1" i="1" u="sng" dirty="0">
                <a:solidFill>
                  <a:srgbClr val="0000FF"/>
                </a:solidFill>
              </a:rPr>
              <a:t>slope</a:t>
            </a:r>
            <a:r>
              <a:rPr lang="en-US" sz="1400" b="1" u="sng" dirty="0">
                <a:solidFill>
                  <a:srgbClr val="0000FF"/>
                </a:solidFill>
              </a:rPr>
              <a:t> &lt; 1.2</a:t>
            </a:r>
            <a:r>
              <a:rPr lang="en-US" sz="1400" b="1" dirty="0">
                <a:solidFill>
                  <a:schemeClr val="tx1"/>
                </a:solidFill>
              </a:rPr>
              <a:t>  when compared against reference measurements (names of 'living' and '</a:t>
            </a:r>
            <a:r>
              <a:rPr lang="en-US" sz="1400" b="1" dirty="0">
                <a:solidFill>
                  <a:srgbClr val="FF0000"/>
                </a:solidFill>
              </a:rPr>
              <a:t>non-living</a:t>
            </a:r>
            <a:r>
              <a:rPr lang="en-US" sz="1400" b="1" dirty="0">
                <a:solidFill>
                  <a:schemeClr val="tx1"/>
                </a:solidFill>
              </a:rPr>
              <a:t>' sensors are indicated in black and </a:t>
            </a:r>
            <a:r>
              <a:rPr lang="en-US" sz="1400" b="1" dirty="0">
                <a:solidFill>
                  <a:srgbClr val="FF0000"/>
                </a:solidFill>
              </a:rPr>
              <a:t>red</a:t>
            </a:r>
            <a:r>
              <a:rPr lang="en-US" sz="1400" b="1" dirty="0">
                <a:solidFill>
                  <a:schemeClr val="tx1"/>
                </a:solidFill>
              </a:rPr>
              <a:t> color, respectively)</a:t>
            </a:r>
          </a:p>
        </p:txBody>
      </p:sp>
      <p:sp>
        <p:nvSpPr>
          <p:cNvPr id="7" name="Rectangle 6">
            <a:extLst>
              <a:ext uri="{FF2B5EF4-FFF2-40B4-BE49-F238E27FC236}">
                <a16:creationId xmlns:a16="http://schemas.microsoft.com/office/drawing/2014/main" id="{AE42481C-525E-41FA-A805-14D62E8BFA93}"/>
              </a:ext>
            </a:extLst>
          </p:cNvPr>
          <p:cNvSpPr/>
          <p:nvPr/>
        </p:nvSpPr>
        <p:spPr>
          <a:xfrm>
            <a:off x="179512" y="151272"/>
            <a:ext cx="8280920" cy="430887"/>
          </a:xfrm>
          <a:prstGeom prst="rect">
            <a:avLst/>
          </a:prstGeom>
        </p:spPr>
        <p:txBody>
          <a:bodyPr wrap="square">
            <a:spAutoFit/>
          </a:bodyPr>
          <a:lstStyle/>
          <a:p>
            <a:pPr marL="342900" marR="0" indent="-342900">
              <a:lnSpc>
                <a:spcPct val="110000"/>
              </a:lnSpc>
            </a:pPr>
            <a:r>
              <a:rPr lang="en-US" sz="2000" b="1" dirty="0">
                <a:solidFill>
                  <a:srgbClr val="164194"/>
                </a:solidFill>
              </a:rPr>
              <a:t>Price of sensor systems with best </a:t>
            </a:r>
            <a:r>
              <a:rPr lang="en-US" sz="2000" b="1" i="1" dirty="0">
                <a:solidFill>
                  <a:srgbClr val="164194"/>
                </a:solidFill>
              </a:rPr>
              <a:t>R²</a:t>
            </a:r>
            <a:r>
              <a:rPr lang="en-US" sz="2000" b="1" dirty="0">
                <a:solidFill>
                  <a:srgbClr val="164194"/>
                </a:solidFill>
              </a:rPr>
              <a:t> and </a:t>
            </a:r>
            <a:r>
              <a:rPr lang="en-US" sz="2000" b="1" i="1" dirty="0">
                <a:solidFill>
                  <a:srgbClr val="164194"/>
                </a:solidFill>
              </a:rPr>
              <a:t>slope</a:t>
            </a:r>
            <a:r>
              <a:rPr lang="en-US" sz="2000" b="1" dirty="0">
                <a:solidFill>
                  <a:srgbClr val="164194"/>
                </a:solidFill>
              </a:rPr>
              <a:t> recorded </a:t>
            </a:r>
          </a:p>
        </p:txBody>
      </p:sp>
      <p:sp>
        <p:nvSpPr>
          <p:cNvPr id="2" name="TextBox 1"/>
          <p:cNvSpPr txBox="1"/>
          <p:nvPr/>
        </p:nvSpPr>
        <p:spPr>
          <a:xfrm>
            <a:off x="4708562" y="1147583"/>
            <a:ext cx="2539478" cy="600164"/>
          </a:xfrm>
          <a:prstGeom prst="rect">
            <a:avLst/>
          </a:prstGeom>
          <a:noFill/>
        </p:spPr>
        <p:txBody>
          <a:bodyPr wrap="none" rtlCol="0">
            <a:spAutoFit/>
          </a:bodyPr>
          <a:lstStyle/>
          <a:p>
            <a:pPr>
              <a:lnSpc>
                <a:spcPct val="110000"/>
              </a:lnSpc>
            </a:pPr>
            <a:r>
              <a:rPr lang="en-US" sz="1000" b="1" dirty="0">
                <a:solidFill>
                  <a:schemeClr val="tx1"/>
                </a:solidFill>
              </a:rPr>
              <a:t>Number of pollutant</a:t>
            </a:r>
          </a:p>
          <a:p>
            <a:pPr>
              <a:lnSpc>
                <a:spcPct val="110000"/>
              </a:lnSpc>
            </a:pPr>
            <a:r>
              <a:rPr lang="en-US" sz="1000" b="1" dirty="0">
                <a:solidFill>
                  <a:schemeClr val="tx1"/>
                </a:solidFill>
              </a:rPr>
              <a:t>measured by each sensor</a:t>
            </a:r>
          </a:p>
          <a:p>
            <a:pPr>
              <a:lnSpc>
                <a:spcPct val="110000"/>
              </a:lnSpc>
            </a:pPr>
            <a:r>
              <a:rPr lang="en-US" sz="1000" b="1" dirty="0">
                <a:solidFill>
                  <a:schemeClr val="tx1"/>
                </a:solidFill>
              </a:rPr>
              <a:t>With R²&gt;0.7 and 0.5&lt;slope&lt; 1.5</a:t>
            </a:r>
          </a:p>
        </p:txBody>
      </p:sp>
      <p:cxnSp>
        <p:nvCxnSpPr>
          <p:cNvPr id="8" name="Straight Arrow Connector 7"/>
          <p:cNvCxnSpPr>
            <a:cxnSpLocks/>
            <a:stCxn id="2" idx="2"/>
          </p:cNvCxnSpPr>
          <p:nvPr/>
        </p:nvCxnSpPr>
        <p:spPr bwMode="auto">
          <a:xfrm flipH="1">
            <a:off x="5010625" y="1747747"/>
            <a:ext cx="967676" cy="1174330"/>
          </a:xfrm>
          <a:prstGeom prst="straightConnector1">
            <a:avLst/>
          </a:prstGeom>
          <a:noFill/>
          <a:ln w="9525" cap="flat" cmpd="sng" algn="ctr">
            <a:solidFill>
              <a:schemeClr val="tx1"/>
            </a:solidFill>
            <a:prstDash val="solid"/>
            <a:round/>
            <a:headEnd type="none" w="med" len="med"/>
            <a:tailEnd type="triangle"/>
          </a:ln>
        </p:spPr>
      </p:cxnSp>
      <p:sp>
        <p:nvSpPr>
          <p:cNvPr id="9" name="TextBox 8"/>
          <p:cNvSpPr txBox="1"/>
          <p:nvPr/>
        </p:nvSpPr>
        <p:spPr>
          <a:xfrm>
            <a:off x="6068026" y="1916832"/>
            <a:ext cx="1504232" cy="415178"/>
          </a:xfrm>
          <a:prstGeom prst="rect">
            <a:avLst/>
          </a:prstGeom>
          <a:noFill/>
        </p:spPr>
        <p:txBody>
          <a:bodyPr wrap="square" rtlCol="0">
            <a:spAutoFit/>
          </a:bodyPr>
          <a:lstStyle/>
          <a:p>
            <a:pPr>
              <a:lnSpc>
                <a:spcPct val="110000"/>
              </a:lnSpc>
            </a:pPr>
            <a:r>
              <a:rPr lang="en-US" sz="1000" b="1" dirty="0">
                <a:solidFill>
                  <a:srgbClr val="FF0000"/>
                </a:solidFill>
              </a:rPr>
              <a:t>non  commercially</a:t>
            </a:r>
          </a:p>
          <a:p>
            <a:pPr>
              <a:lnSpc>
                <a:spcPct val="110000"/>
              </a:lnSpc>
            </a:pPr>
            <a:r>
              <a:rPr lang="en-US" sz="1000" b="1" dirty="0">
                <a:solidFill>
                  <a:srgbClr val="FF0000"/>
                </a:solidFill>
              </a:rPr>
              <a:t>available</a:t>
            </a:r>
          </a:p>
        </p:txBody>
      </p:sp>
      <p:cxnSp>
        <p:nvCxnSpPr>
          <p:cNvPr id="10" name="Straight Arrow Connector 9"/>
          <p:cNvCxnSpPr/>
          <p:nvPr/>
        </p:nvCxnSpPr>
        <p:spPr bwMode="auto">
          <a:xfrm flipH="1">
            <a:off x="6444208" y="2333564"/>
            <a:ext cx="126515" cy="303348"/>
          </a:xfrm>
          <a:prstGeom prst="straightConnector1">
            <a:avLst/>
          </a:prstGeom>
          <a:noFill/>
          <a:ln w="9525" cap="flat" cmpd="sng" algn="ctr">
            <a:solidFill>
              <a:srgbClr val="FF0000"/>
            </a:solidFill>
            <a:prstDash val="solid"/>
            <a:round/>
            <a:headEnd type="none" w="med" len="med"/>
            <a:tailEnd type="triangle"/>
          </a:ln>
        </p:spPr>
      </p:cxnSp>
      <p:sp>
        <p:nvSpPr>
          <p:cNvPr id="11" name="TextBox 10"/>
          <p:cNvSpPr txBox="1"/>
          <p:nvPr/>
        </p:nvSpPr>
        <p:spPr>
          <a:xfrm>
            <a:off x="6951767" y="5294736"/>
            <a:ext cx="2192233" cy="415178"/>
          </a:xfrm>
          <a:prstGeom prst="rect">
            <a:avLst/>
          </a:prstGeom>
          <a:noFill/>
        </p:spPr>
        <p:txBody>
          <a:bodyPr wrap="square" rtlCol="0">
            <a:spAutoFit/>
          </a:bodyPr>
          <a:lstStyle/>
          <a:p>
            <a:pPr>
              <a:lnSpc>
                <a:spcPct val="110000"/>
              </a:lnSpc>
            </a:pPr>
            <a:r>
              <a:rPr lang="en-US" sz="1000" dirty="0"/>
              <a:t>* Black number  -&gt; black box</a:t>
            </a:r>
          </a:p>
          <a:p>
            <a:pPr>
              <a:lnSpc>
                <a:spcPct val="110000"/>
              </a:lnSpc>
            </a:pPr>
            <a:r>
              <a:rPr lang="en-US" sz="1000" dirty="0"/>
              <a:t>* Blue number -&gt; open source</a:t>
            </a:r>
          </a:p>
        </p:txBody>
      </p:sp>
      <p:sp>
        <p:nvSpPr>
          <p:cNvPr id="3" name="TextBox 2"/>
          <p:cNvSpPr txBox="1"/>
          <p:nvPr/>
        </p:nvSpPr>
        <p:spPr>
          <a:xfrm>
            <a:off x="179512" y="5046668"/>
            <a:ext cx="8376011" cy="415178"/>
          </a:xfrm>
          <a:prstGeom prst="rect">
            <a:avLst/>
          </a:prstGeom>
          <a:noFill/>
        </p:spPr>
        <p:txBody>
          <a:bodyPr wrap="none" rtlCol="0">
            <a:spAutoFit/>
          </a:bodyPr>
          <a:lstStyle/>
          <a:p>
            <a:pPr>
              <a:lnSpc>
                <a:spcPct val="110000"/>
              </a:lnSpc>
            </a:pPr>
            <a:r>
              <a:rPr lang="it-IT" sz="1000" dirty="0">
                <a:solidFill>
                  <a:srgbClr val="164194"/>
                </a:solidFill>
              </a:rPr>
              <a:t>*</a:t>
            </a:r>
            <a:r>
              <a:rPr lang="it-IT" sz="1000" dirty="0">
                <a:solidFill>
                  <a:srgbClr val="0000FF"/>
                </a:solidFill>
              </a:rPr>
              <a:t>Vailsala 5000E , South cost Science, KUNAKAIR and Bettair </a:t>
            </a:r>
            <a:r>
              <a:rPr lang="it-IT" sz="1000" dirty="0">
                <a:solidFill>
                  <a:srgbClr val="164194"/>
                </a:solidFill>
              </a:rPr>
              <a:t>were not included in the comparison because of unavailability of</a:t>
            </a:r>
          </a:p>
          <a:p>
            <a:pPr>
              <a:lnSpc>
                <a:spcPct val="110000"/>
              </a:lnSpc>
            </a:pPr>
            <a:r>
              <a:rPr lang="it-IT" sz="1000" dirty="0">
                <a:solidFill>
                  <a:srgbClr val="164194"/>
                </a:solidFill>
              </a:rPr>
              <a:t>Peer reviewed works</a:t>
            </a:r>
            <a:endParaRPr lang="en-GB" sz="1000" dirty="0">
              <a:solidFill>
                <a:srgbClr val="164194"/>
              </a:solidFill>
            </a:endParaRPr>
          </a:p>
        </p:txBody>
      </p:sp>
    </p:spTree>
    <p:extLst>
      <p:ext uri="{BB962C8B-B14F-4D97-AF65-F5344CB8AC3E}">
        <p14:creationId xmlns:p14="http://schemas.microsoft.com/office/powerpoint/2010/main" val="888165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444209" y="5445224"/>
            <a:ext cx="2699792" cy="634020"/>
          </a:xfrm>
          <a:prstGeom prst="rect">
            <a:avLst/>
          </a:prstGeom>
          <a:noFill/>
        </p:spPr>
        <p:txBody>
          <a:bodyPr wrap="square" rtlCol="0">
            <a:spAutoFit/>
          </a:bodyPr>
          <a:lstStyle/>
          <a:p>
            <a:pPr>
              <a:lnSpc>
                <a:spcPct val="110000"/>
              </a:lnSpc>
            </a:pPr>
            <a:r>
              <a:rPr lang="en-US" sz="800" b="1" dirty="0">
                <a:solidFill>
                  <a:schemeClr val="tx1"/>
                </a:solidFill>
              </a:rPr>
              <a:t>* full circles  -&gt; “black box”</a:t>
            </a:r>
          </a:p>
          <a:p>
            <a:pPr>
              <a:lnSpc>
                <a:spcPct val="110000"/>
              </a:lnSpc>
            </a:pPr>
            <a:r>
              <a:rPr lang="en-US" sz="800" b="1" dirty="0">
                <a:solidFill>
                  <a:schemeClr val="tx1"/>
                </a:solidFill>
              </a:rPr>
              <a:t>* Open circles -&gt; “open source”</a:t>
            </a:r>
          </a:p>
          <a:p>
            <a:pPr>
              <a:lnSpc>
                <a:spcPct val="110000"/>
              </a:lnSpc>
            </a:pPr>
            <a:r>
              <a:rPr lang="en-US" sz="800" b="1" dirty="0">
                <a:solidFill>
                  <a:schemeClr val="tx1"/>
                </a:solidFill>
              </a:rPr>
              <a:t>* Living/</a:t>
            </a:r>
            <a:r>
              <a:rPr lang="en-US" sz="800" b="1" dirty="0">
                <a:solidFill>
                  <a:srgbClr val="0000FF"/>
                </a:solidFill>
              </a:rPr>
              <a:t>non-living</a:t>
            </a:r>
            <a:r>
              <a:rPr lang="en-US" sz="800" b="1" dirty="0">
                <a:solidFill>
                  <a:schemeClr val="tx1"/>
                </a:solidFill>
              </a:rPr>
              <a:t> sensors are indicated </a:t>
            </a:r>
          </a:p>
          <a:p>
            <a:pPr>
              <a:lnSpc>
                <a:spcPct val="110000"/>
              </a:lnSpc>
            </a:pPr>
            <a:r>
              <a:rPr lang="en-US" sz="800" b="1" dirty="0">
                <a:solidFill>
                  <a:schemeClr val="tx1"/>
                </a:solidFill>
              </a:rPr>
              <a:t>   with black and </a:t>
            </a:r>
            <a:r>
              <a:rPr lang="en-US" sz="800" b="1" dirty="0">
                <a:solidFill>
                  <a:srgbClr val="0000FF"/>
                </a:solidFill>
              </a:rPr>
              <a:t>blue colors</a:t>
            </a:r>
            <a:r>
              <a:rPr lang="en-US" sz="800" b="1" dirty="0">
                <a:solidFill>
                  <a:schemeClr val="tx1"/>
                </a:solidFill>
              </a:rPr>
              <a:t>, respectively</a:t>
            </a:r>
          </a:p>
        </p:txBody>
      </p:sp>
      <p:sp>
        <p:nvSpPr>
          <p:cNvPr id="8" name="Rectangle 7">
            <a:extLst>
              <a:ext uri="{FF2B5EF4-FFF2-40B4-BE49-F238E27FC236}">
                <a16:creationId xmlns:a16="http://schemas.microsoft.com/office/drawing/2014/main" id="{FFA76FC7-B498-45F5-B16F-776C8736B359}"/>
              </a:ext>
            </a:extLst>
          </p:cNvPr>
          <p:cNvSpPr/>
          <p:nvPr/>
        </p:nvSpPr>
        <p:spPr>
          <a:xfrm>
            <a:off x="251520" y="44624"/>
            <a:ext cx="5652509" cy="522259"/>
          </a:xfrm>
          <a:prstGeom prst="rect">
            <a:avLst/>
          </a:prstGeom>
        </p:spPr>
        <p:txBody>
          <a:bodyPr wrap="none">
            <a:spAutoFit/>
          </a:bodyPr>
          <a:lstStyle/>
          <a:p>
            <a:pPr marL="342900" marR="0" indent="-342900">
              <a:lnSpc>
                <a:spcPct val="110000"/>
              </a:lnSpc>
            </a:pPr>
            <a:r>
              <a:rPr lang="en-US" sz="2800" b="1" dirty="0">
                <a:solidFill>
                  <a:srgbClr val="164194"/>
                </a:solidFill>
              </a:rPr>
              <a:t>Price for value </a:t>
            </a:r>
            <a:r>
              <a:rPr lang="en-US" sz="2000" b="1" dirty="0">
                <a:solidFill>
                  <a:srgbClr val="164194"/>
                </a:solidFill>
              </a:rPr>
              <a:t>(only field tests)</a:t>
            </a:r>
          </a:p>
        </p:txBody>
      </p:sp>
      <p:sp>
        <p:nvSpPr>
          <p:cNvPr id="2" name="TextBox 1">
            <a:extLst>
              <a:ext uri="{FF2B5EF4-FFF2-40B4-BE49-F238E27FC236}">
                <a16:creationId xmlns:a16="http://schemas.microsoft.com/office/drawing/2014/main" id="{28CE5674-A9D6-40E1-800C-67B63ED1B460}"/>
              </a:ext>
            </a:extLst>
          </p:cNvPr>
          <p:cNvSpPr txBox="1"/>
          <p:nvPr/>
        </p:nvSpPr>
        <p:spPr>
          <a:xfrm>
            <a:off x="6444208" y="1201044"/>
            <a:ext cx="2592289" cy="4358116"/>
          </a:xfrm>
          <a:prstGeom prst="rect">
            <a:avLst/>
          </a:prstGeom>
          <a:noFill/>
        </p:spPr>
        <p:txBody>
          <a:bodyPr wrap="square" rtlCol="0">
            <a:spAutoFit/>
          </a:bodyPr>
          <a:lstStyle/>
          <a:p>
            <a:pPr marL="342900" indent="-342900">
              <a:lnSpc>
                <a:spcPct val="110000"/>
              </a:lnSpc>
              <a:buFont typeface="+mj-lt"/>
              <a:buAutoNum type="arabicPeriod"/>
            </a:pPr>
            <a:r>
              <a:rPr lang="en-US" sz="1400" b="1" dirty="0">
                <a:solidFill>
                  <a:schemeClr val="tx1"/>
                </a:solidFill>
              </a:rPr>
              <a:t>Non-relevant dependency of R</a:t>
            </a:r>
            <a:r>
              <a:rPr lang="en-US" sz="1400" b="1" baseline="30000" dirty="0">
                <a:solidFill>
                  <a:schemeClr val="tx1"/>
                </a:solidFill>
              </a:rPr>
              <a:t>2</a:t>
            </a:r>
            <a:r>
              <a:rPr lang="en-US" sz="1400" b="1" dirty="0">
                <a:solidFill>
                  <a:schemeClr val="tx1"/>
                </a:solidFill>
              </a:rPr>
              <a:t> with the price was observed for OEMs</a:t>
            </a:r>
          </a:p>
          <a:p>
            <a:pPr marL="342900" indent="-342900">
              <a:lnSpc>
                <a:spcPct val="110000"/>
              </a:lnSpc>
              <a:buFont typeface="+mj-lt"/>
              <a:buAutoNum type="arabicPeriod"/>
            </a:pPr>
            <a:endParaRPr lang="en-US" sz="1400" b="1" dirty="0">
              <a:solidFill>
                <a:schemeClr val="tx1"/>
              </a:solidFill>
            </a:endParaRPr>
          </a:p>
          <a:p>
            <a:pPr marL="342900" indent="-342900">
              <a:lnSpc>
                <a:spcPct val="110000"/>
              </a:lnSpc>
              <a:buFont typeface="+mj-lt"/>
              <a:buAutoNum type="arabicPeriod"/>
            </a:pPr>
            <a:endParaRPr lang="en-US" sz="1400" b="1" dirty="0">
              <a:solidFill>
                <a:schemeClr val="tx1"/>
              </a:solidFill>
            </a:endParaRPr>
          </a:p>
          <a:p>
            <a:pPr marL="342900" indent="-342900">
              <a:lnSpc>
                <a:spcPct val="110000"/>
              </a:lnSpc>
              <a:buFont typeface="+mj-lt"/>
              <a:buAutoNum type="arabicPeriod"/>
            </a:pPr>
            <a:endParaRPr lang="en-US" sz="1400" b="1" dirty="0">
              <a:solidFill>
                <a:schemeClr val="tx1"/>
              </a:solidFill>
            </a:endParaRPr>
          </a:p>
          <a:p>
            <a:pPr marL="342900" indent="-342900">
              <a:lnSpc>
                <a:spcPct val="110000"/>
              </a:lnSpc>
              <a:buFont typeface="+mj-lt"/>
              <a:buAutoNum type="arabicPeriod"/>
            </a:pPr>
            <a:endParaRPr lang="en-US" sz="1400" b="1" dirty="0">
              <a:solidFill>
                <a:schemeClr val="tx1"/>
              </a:solidFill>
            </a:endParaRPr>
          </a:p>
          <a:p>
            <a:pPr marL="342900" indent="-342900">
              <a:lnSpc>
                <a:spcPct val="110000"/>
              </a:lnSpc>
              <a:buFont typeface="+mj-lt"/>
              <a:buAutoNum type="arabicPeriod"/>
            </a:pPr>
            <a:endParaRPr lang="en-US" sz="1400" b="1" dirty="0">
              <a:solidFill>
                <a:schemeClr val="tx1"/>
              </a:solidFill>
            </a:endParaRPr>
          </a:p>
          <a:p>
            <a:pPr marL="342900" indent="-342900">
              <a:lnSpc>
                <a:spcPct val="110000"/>
              </a:lnSpc>
              <a:buFont typeface="+mj-lt"/>
              <a:buAutoNum type="arabicPeriod"/>
            </a:pPr>
            <a:endParaRPr lang="en-US" sz="1400" b="1" dirty="0">
              <a:solidFill>
                <a:schemeClr val="tx1"/>
              </a:solidFill>
            </a:endParaRPr>
          </a:p>
          <a:p>
            <a:pPr marL="342900" indent="-342900">
              <a:lnSpc>
                <a:spcPct val="110000"/>
              </a:lnSpc>
              <a:buFont typeface="+mj-lt"/>
              <a:buAutoNum type="arabicPeriod"/>
            </a:pPr>
            <a:r>
              <a:rPr lang="en-US" sz="1400" b="1" dirty="0">
                <a:solidFill>
                  <a:schemeClr val="tx1"/>
                </a:solidFill>
              </a:rPr>
              <a:t>Validation of sensors systems against reference measurement showed a slight dependency of R</a:t>
            </a:r>
            <a:r>
              <a:rPr lang="en-US" sz="1400" b="1" baseline="30000" dirty="0">
                <a:solidFill>
                  <a:schemeClr val="tx1"/>
                </a:solidFill>
              </a:rPr>
              <a:t>2</a:t>
            </a:r>
            <a:r>
              <a:rPr lang="en-US" sz="1400" b="1" dirty="0">
                <a:solidFill>
                  <a:schemeClr val="tx1"/>
                </a:solidFill>
              </a:rPr>
              <a:t> with the price of the sensor.</a:t>
            </a:r>
          </a:p>
        </p:txBody>
      </p:sp>
      <p:sp>
        <p:nvSpPr>
          <p:cNvPr id="3" name="TextBox 2"/>
          <p:cNvSpPr txBox="1"/>
          <p:nvPr/>
        </p:nvSpPr>
        <p:spPr>
          <a:xfrm>
            <a:off x="6621374" y="194098"/>
            <a:ext cx="2289209" cy="904863"/>
          </a:xfrm>
          <a:prstGeom prst="rect">
            <a:avLst/>
          </a:prstGeom>
          <a:noFill/>
        </p:spPr>
        <p:txBody>
          <a:bodyPr wrap="square" rtlCol="0">
            <a:spAutoFit/>
          </a:bodyPr>
          <a:lstStyle/>
          <a:p>
            <a:pPr>
              <a:lnSpc>
                <a:spcPct val="110000"/>
              </a:lnSpc>
            </a:pPr>
            <a:r>
              <a:rPr lang="it-IT" sz="2400" dirty="0">
                <a:solidFill>
                  <a:srgbClr val="164194"/>
                </a:solidFill>
              </a:rPr>
              <a:t>R² is not accuracy</a:t>
            </a:r>
            <a:endParaRPr lang="en-GB" sz="2400" dirty="0">
              <a:solidFill>
                <a:srgbClr val="164194"/>
              </a:solidFill>
            </a:endParaRPr>
          </a:p>
        </p:txBody>
      </p:sp>
      <p:pic>
        <p:nvPicPr>
          <p:cNvPr id="10" name="Picture" descr="Figure 14. Relation between prices of OEMs/Sensor Systems (SS) and R^2 for field test only. Logarithmic scale has been set for both axis. Open source and black box models are indicated with open and full circles, respectively. Names of living and non-living sensors are indicated in black and blue color, respectively. Fit has been carried out only considering living sensors."/>
          <p:cNvPicPr/>
          <p:nvPr/>
        </p:nvPicPr>
        <p:blipFill>
          <a:blip r:embed="rId2"/>
          <a:stretch>
            <a:fillRect/>
          </a:stretch>
        </p:blipFill>
        <p:spPr bwMode="auto">
          <a:xfrm>
            <a:off x="-21177" y="620688"/>
            <a:ext cx="6465384" cy="6161221"/>
          </a:xfrm>
          <a:prstGeom prst="rect">
            <a:avLst/>
          </a:prstGeom>
          <a:noFill/>
          <a:ln w="9525">
            <a:noFill/>
            <a:headEnd/>
            <a:tailEnd/>
          </a:ln>
        </p:spPr>
      </p:pic>
    </p:spTree>
    <p:extLst>
      <p:ext uri="{BB962C8B-B14F-4D97-AF65-F5344CB8AC3E}">
        <p14:creationId xmlns:p14="http://schemas.microsoft.com/office/powerpoint/2010/main" val="3200539947"/>
      </p:ext>
    </p:extLst>
  </p:cSld>
  <p:clrMapOvr>
    <a:masterClrMapping/>
  </p:clrMapOvr>
</p:sld>
</file>

<file path=ppt/theme/theme1.xml><?xml version="1.0" encoding="utf-8"?>
<a:theme xmlns:a="http://schemas.openxmlformats.org/drawingml/2006/main" name="Blank">
  <a:themeElements>
    <a:clrScheme name="Slide_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lide_Master">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3ACE3"/>
        </a:solidFill>
        <a:ln>
          <a:noFill/>
        </a:ln>
      </a:spPr>
      <a:bodyPr rot="0" spcFirstLastPara="0" vertOverflow="overflow" horzOverflow="overflow" vert="horz" wrap="square" lIns="91440" tIns="45720" rIns="91440" bIns="45720" numCol="1" spcCol="0" rtlCol="0" fromWordArt="0" anchor="ctr" anchorCtr="0" forceAA="0" compatLnSpc="1">
        <a:noAutofit/>
      </a:bodyPr>
      <a:lstStyle>
        <a:defPPr marL="3175" marR="0" indent="0" algn="l" defTabSz="914400" rtl="0" eaLnBrk="1" fontAlgn="base" latinLnBrk="0" hangingPunct="1">
          <a:lnSpc>
            <a:spcPct val="100000"/>
          </a:lnSpc>
          <a:spcBef>
            <a:spcPct val="0"/>
          </a:spcBef>
          <a:spcAft>
            <a:spcPct val="0"/>
          </a:spcAft>
          <a:buClrTx/>
          <a:buSzTx/>
          <a:buFontTx/>
          <a:buNone/>
          <a:defRPr kumimoji="0" sz="1200" b="0" i="0" u="none" strike="noStrike" cap="none" normalizeH="0" baseline="0" smtClean="0">
            <a:ln>
              <a:noFill/>
            </a:ln>
            <a:solidFill>
              <a:srgbClr val="0F5494"/>
            </a:solidFill>
            <a:effectLst/>
            <a:latin typeface="Verdana" pitchFamily="34" charset="0"/>
          </a:defRPr>
        </a:defPPr>
      </a:lstStyle>
    </a:spDef>
    <a:lnDef>
      <a:spPr bwMode="auto">
        <a:noFill/>
        <a:ln w="9525" cap="flat" cmpd="sng" algn="ctr">
          <a:solidFill>
            <a:srgbClr val="33ACE3"/>
          </a:solidFill>
          <a:prstDash val="solid"/>
          <a:round/>
          <a:headEnd type="none" w="med" len="med"/>
          <a:tailEnd type="none" w="med" len="med"/>
        </a:ln>
      </a:spPr>
      <a:bodyPr/>
      <a:lstStyle/>
    </a:lnDef>
    <a:txDef>
      <a:spPr>
        <a:noFill/>
      </a:spPr>
      <a:bodyPr wrap="square" rtlCol="0">
        <a:spAutoFit/>
      </a:bodyPr>
      <a:lstStyle>
        <a:defPPr>
          <a:lnSpc>
            <a:spcPct val="110000"/>
          </a:lnSpc>
          <a:defRPr sz="2400" dirty="0" smtClean="0">
            <a:solidFill>
              <a:srgbClr val="164194"/>
            </a:solidFill>
          </a:defRPr>
        </a:defPPr>
      </a:lstStyle>
    </a:txDef>
  </a:objectDefaults>
  <a:extraClrSchemeLst>
    <a:extraClrScheme>
      <a:clrScheme name="Slide_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_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_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_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_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_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_Mast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_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_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_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_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_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7705</TotalTime>
  <Words>1350</Words>
  <Application>Microsoft Office PowerPoint</Application>
  <PresentationFormat>On-screen Show (4:3)</PresentationFormat>
  <Paragraphs>457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vt:lpstr>
      <vt:lpstr>Verdana</vt:lpstr>
      <vt:lpstr>Wingdings</vt:lpstr>
      <vt:lpstr>Blank</vt:lpstr>
      <vt:lpstr>Review of Low-Cost Sensors for  Air Quality  (Administrative Arrangement AQSens Commission internal project between DG ENV and DG JRC)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PowerPoint Presentation</vt:lpstr>
      <vt:lpstr>Thanks for your attention!</vt:lpstr>
      <vt:lpstr>PowerPoint Presentation</vt:lpstr>
    </vt:vector>
  </TitlesOfParts>
  <Company>European Commission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JRC Visitors'Centre: May – Nov 2015</dc:title>
  <dc:creator>DURA Adelaide (JRC-ISPRA)</dc:creator>
  <cp:lastModifiedBy>Federico Karagulian</cp:lastModifiedBy>
  <cp:revision>567</cp:revision>
  <cp:lastPrinted>2016-11-16T08:39:02Z</cp:lastPrinted>
  <dcterms:created xsi:type="dcterms:W3CDTF">2016-11-16T08:39:02Z</dcterms:created>
  <dcterms:modified xsi:type="dcterms:W3CDTF">2019-01-21T21:26:49Z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https://connected.cnect.cec.eu.int</vt:lpwstr>
  </property>
  <property fmtid="{D5CDD505-2E9C-101B-9397-08002B2CF9AE}" pid="3" name="Offisync_UniqueId">
    <vt:lpwstr>64605</vt:lpwstr>
  </property>
  <property fmtid="{D5CDD505-2E9C-101B-9397-08002B2CF9AE}" pid="4" name="Jive_VersionGuid">
    <vt:lpwstr>db59bd08-7219-445c-b38a-dfaefb5361ed</vt:lpwstr>
  </property>
  <property fmtid="{D5CDD505-2E9C-101B-9397-08002B2CF9AE}" pid="5" name="Offisync_UpdateToken">
    <vt:lpwstr>11</vt:lpwstr>
  </property>
  <property fmtid="{D5CDD505-2E9C-101B-9397-08002B2CF9AE}" pid="6" name="Jive_LatestUserAccountName">
    <vt:lpwstr>spinela</vt:lpwstr>
  </property>
  <property fmtid="{D5CDD505-2E9C-101B-9397-08002B2CF9AE}" pid="7" name="Offisync_ServerID">
    <vt:lpwstr>0d3b22a6-6203-4efc-8e8e-b5279256493b</vt:lpwstr>
  </property>
  <property fmtid="{D5CDD505-2E9C-101B-9397-08002B2CF9AE}" pid="8" name="KSOProductBuildVer">
    <vt:lpwstr>1033-10.1.0.5672</vt:lpwstr>
  </property>
</Properties>
</file>