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504" r:id="rId3"/>
    <p:sldId id="885" r:id="rId4"/>
    <p:sldId id="860" r:id="rId5"/>
    <p:sldId id="507" r:id="rId6"/>
    <p:sldId id="886" r:id="rId7"/>
    <p:sldId id="887" r:id="rId8"/>
  </p:sldIdLst>
  <p:sldSz cx="9144000" cy="5143500" type="screen16x9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241857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483713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725570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967426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1209283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1451139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1692996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1934852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54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5" pos="340" userDrawn="1">
          <p15:clr>
            <a:srgbClr val="A4A3A4"/>
          </p15:clr>
        </p15:guide>
        <p15:guide id="6" pos="54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01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loe Findlay" initials="CF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7F1"/>
    <a:srgbClr val="E4E4E4"/>
    <a:srgbClr val="EF7A08"/>
    <a:srgbClr val="FF0066"/>
    <a:srgbClr val="7F7F7F"/>
    <a:srgbClr val="9966FF"/>
    <a:srgbClr val="DF03CF"/>
    <a:srgbClr val="629EC0"/>
    <a:srgbClr val="262626"/>
    <a:srgbClr val="94A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63" autoAdjust="0"/>
  </p:normalViewPr>
  <p:slideViewPr>
    <p:cSldViewPr snapToGrid="0" snapToObjects="1" showGuides="1">
      <p:cViewPr varScale="1">
        <p:scale>
          <a:sx n="92" d="100"/>
          <a:sy n="92" d="100"/>
        </p:scale>
        <p:origin x="562" y="72"/>
      </p:cViewPr>
      <p:guideLst>
        <p:guide orient="horz" pos="554"/>
        <p:guide orient="horz" pos="1620"/>
        <p:guide pos="340"/>
        <p:guide pos="5420"/>
        <p:guide pos="2880"/>
      </p:guideLst>
    </p:cSldViewPr>
  </p:slideViewPr>
  <p:outlineViewPr>
    <p:cViewPr>
      <p:scale>
        <a:sx n="33" d="100"/>
        <a:sy n="33" d="100"/>
      </p:scale>
      <p:origin x="0" y="-20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858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258" y="-96"/>
      </p:cViewPr>
      <p:guideLst>
        <p:guide orient="horz" pos="3144"/>
        <p:guide pos="210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2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D62-706F-4245-8364-CDABEE3FA5C7}" type="datetimeFigureOut">
              <a:rPr lang="en-GB" smtClean="0"/>
              <a:t>03/06/2016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245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28245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BDC6-9AE7-4A05-96A5-15AFF174497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08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866" y="2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9" y="4715711"/>
            <a:ext cx="5335893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5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866" y="9428245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FD47E16-6013-4E97-AE7A-3815263F5C53}" type="slidenum">
              <a:rPr lang="en-GB"/>
              <a:pPr>
                <a:defRPr/>
              </a:pPr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1353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1pPr>
    <a:lvl2pPr marL="241857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2pPr>
    <a:lvl3pPr marL="483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3pPr>
    <a:lvl4pPr marL="725570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4pPr>
    <a:lvl5pPr marL="967426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5pPr>
    <a:lvl6pPr marL="1209283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51139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92996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34852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47E16-6013-4E97-AE7A-3815263F5C53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17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Educate (WAVE 1 ONLY)</a:t>
            </a:r>
          </a:p>
          <a:p>
            <a:pPr lvl="0"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We’re moving!</a:t>
            </a:r>
          </a:p>
          <a:p>
            <a:pPr lvl="0"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We’re moving to give you more content, flexibility, a voice</a:t>
            </a:r>
          </a:p>
          <a:p>
            <a:pPr lvl="0"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You can find us on any of these platforms (web, iPlayer, social, BBC One and Two)</a:t>
            </a:r>
          </a:p>
          <a:p>
            <a:pPr lvl="0"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Change happens mid Feb</a:t>
            </a:r>
          </a:p>
          <a:p>
            <a:pPr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pPr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Excite (WAVE 1 AND WAVE 2)</a:t>
            </a:r>
          </a:p>
          <a:p>
            <a:pPr lvl="0" fontAlgn="base" hangingPunct="0"/>
            <a:r>
              <a:rPr lang="en-GB" dirty="0" smtClean="0">
                <a:effectLst/>
              </a:rPr>
              <a:t>Our new channel for you is here!</a:t>
            </a:r>
          </a:p>
          <a:p>
            <a:pPr lvl="0" fontAlgn="base" hangingPunct="0"/>
            <a:r>
              <a:rPr lang="en-GB" dirty="0" smtClean="0">
                <a:effectLst/>
              </a:rPr>
              <a:t>With a POV unlike any other</a:t>
            </a:r>
          </a:p>
          <a:p>
            <a:pPr lvl="0" fontAlgn="base" hangingPunct="0"/>
            <a:r>
              <a:rPr lang="en-GB" dirty="0" smtClean="0">
                <a:effectLst/>
              </a:rPr>
              <a:t>Quality content that will make you laugh and think</a:t>
            </a:r>
          </a:p>
          <a:p>
            <a:pPr lvl="0" fontAlgn="base" hangingPunct="0"/>
            <a:r>
              <a:rPr lang="en-GB" dirty="0" smtClean="0">
                <a:effectLst/>
              </a:rPr>
              <a:t>Come and look now</a:t>
            </a:r>
          </a:p>
          <a:p>
            <a:pPr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pPr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Habit Form (WAVE 2 ONLY)</a:t>
            </a:r>
          </a:p>
          <a:p>
            <a:pPr lvl="0"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We’ve got new amazing content you’ll love</a:t>
            </a:r>
          </a:p>
          <a:p>
            <a:pPr lvl="0" fontAlgn="base" hangingPunct="0"/>
            <a:r>
              <a:rPr lang="en-GB" sz="6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a variety of formats to make you laugh and think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47E16-6013-4E97-AE7A-3815263F5C5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89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47E16-6013-4E97-AE7A-3815263F5C5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67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points with subtitle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04827" y="471715"/>
            <a:ext cx="8131173" cy="47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GB" dirty="0" smtClean="0"/>
              <a:t>Insert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03275" y="961557"/>
            <a:ext cx="8132726" cy="39633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Inset subtitle here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04833" y="1470184"/>
            <a:ext cx="8131175" cy="3296126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Bullet 1</a:t>
            </a:r>
          </a:p>
          <a:p>
            <a:pPr lvl="0"/>
            <a:r>
              <a:rPr lang="en-US" dirty="0" smtClean="0"/>
              <a:t>Bullet 2</a:t>
            </a:r>
          </a:p>
          <a:p>
            <a:pPr lvl="0"/>
            <a:r>
              <a:rPr lang="en-US" dirty="0" smtClean="0"/>
              <a:t>Bullet 3</a:t>
            </a:r>
            <a:endParaRPr lang="en-GB" dirty="0"/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76" y="4932038"/>
            <a:ext cx="2990019" cy="15536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 smtClean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41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subtitle [dark]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7" y="471716"/>
            <a:ext cx="8131173" cy="526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Insert title here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/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06414" y="961557"/>
            <a:ext cx="8129587" cy="39633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Insert subtitle here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4833" y="1470184"/>
            <a:ext cx="8131175" cy="3296126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Bullet 1</a:t>
            </a:r>
          </a:p>
          <a:p>
            <a:pPr lvl="0"/>
            <a:r>
              <a:rPr lang="en-US" dirty="0" smtClean="0"/>
              <a:t>Bullet 2</a:t>
            </a:r>
          </a:p>
          <a:p>
            <a:pPr lvl="0"/>
            <a:r>
              <a:rPr lang="en-US" dirty="0" smtClean="0"/>
              <a:t>Bullet 3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6" y="4932031"/>
            <a:ext cx="3578076" cy="155366"/>
          </a:xfrm>
          <a:prstGeom prst="rect">
            <a:avLst/>
          </a:prstGeom>
        </p:spPr>
        <p:txBody>
          <a:bodyPr lIns="91424" tIns="45712" rIns="91424" bIns="45712" anchor="ctr" anchorCtr="0"/>
          <a:lstStyle>
            <a:lvl1pPr>
              <a:defRPr sz="600" baseline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 smtClean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22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points no subtitle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04827" y="471715"/>
            <a:ext cx="8131173" cy="47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GB" dirty="0" smtClean="0"/>
              <a:t>Insert title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04833" y="1081564"/>
            <a:ext cx="8131175" cy="3684746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Bullet 1</a:t>
            </a:r>
          </a:p>
          <a:p>
            <a:pPr lvl="0"/>
            <a:r>
              <a:rPr lang="en-US" dirty="0" smtClean="0"/>
              <a:t>Bullet 2</a:t>
            </a:r>
          </a:p>
          <a:p>
            <a:pPr lvl="0"/>
            <a:r>
              <a:rPr lang="en-US" dirty="0" smtClean="0"/>
              <a:t>Bullet 3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76" y="4932038"/>
            <a:ext cx="2990019" cy="15536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 smtClean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2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no subtitle [dark]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7" y="471716"/>
            <a:ext cx="8131173" cy="526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Insert title here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/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4828" y="1081565"/>
            <a:ext cx="8131174" cy="3684747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Bullet 1</a:t>
            </a:r>
          </a:p>
          <a:p>
            <a:pPr lvl="0"/>
            <a:r>
              <a:rPr lang="en-US" dirty="0" smtClean="0"/>
              <a:t>Bullet 2</a:t>
            </a:r>
          </a:p>
          <a:p>
            <a:pPr lvl="0"/>
            <a:r>
              <a:rPr lang="en-US" dirty="0" smtClean="0"/>
              <a:t>Bullet 3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4826" y="4932031"/>
            <a:ext cx="3578076" cy="155366"/>
          </a:xfrm>
          <a:prstGeom prst="rect">
            <a:avLst/>
          </a:prstGeom>
        </p:spPr>
        <p:txBody>
          <a:bodyPr lIns="91424" tIns="45712" rIns="91424" bIns="45712" anchor="ctr" anchorCtr="0"/>
          <a:lstStyle>
            <a:lvl1pPr>
              <a:defRPr sz="600" baseline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 smtClean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42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with bullet points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76" y="4932038"/>
            <a:ext cx="2990019" cy="15536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 smtClean="0"/>
              <a:t>Add in reference / source here</a:t>
            </a:r>
            <a:endParaRPr lang="en-GB" dirty="0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827" y="342059"/>
            <a:ext cx="8131173" cy="474690"/>
          </a:xfrm>
        </p:spPr>
        <p:txBody>
          <a:bodyPr/>
          <a:lstStyle>
            <a:lvl1pPr>
              <a:defRPr/>
            </a:lvl1pPr>
          </a:lstStyle>
          <a:p>
            <a:r>
              <a:rPr lang="en-GB" sz="2400" dirty="0" smtClean="0"/>
              <a:t>xxx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851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21" y="3776868"/>
            <a:ext cx="2446337" cy="1140142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1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0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Your name here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Your job title here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The date here</a:t>
            </a:r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34963" y="1059582"/>
            <a:ext cx="8566150" cy="3601318"/>
          </a:xfrm>
          <a:prstGeom prst="rect">
            <a:avLst/>
          </a:prstGeom>
        </p:spPr>
        <p:txBody>
          <a:bodyPr lIns="77925" tIns="38963" rIns="77925" bIns="38963"/>
          <a:lstStyle>
            <a:lvl1pPr marL="285750" indent="-28575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+mn-lt"/>
              </a:defRPr>
            </a:lvl1pPr>
            <a:lvl2pPr marL="535736" indent="-227282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rgbClr val="000000"/>
                </a:solidFill>
                <a:latin typeface="+mn-lt"/>
              </a:defRPr>
            </a:lvl2pPr>
            <a:lvl3pPr marL="717550" indent="-177800">
              <a:defRPr sz="1000" i="0">
                <a:latin typeface="+mn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34962" y="0"/>
            <a:ext cx="8809037" cy="5722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77925" tIns="90000" rIns="77925" bIns="38963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sz="2600"/>
            </a:lvl1pPr>
          </a:lstStyle>
          <a:p>
            <a:pPr marL="0" marR="0" lvl="0" indent="0" algn="l" defTabSz="779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34962" y="573214"/>
            <a:ext cx="8809037" cy="324036"/>
          </a:xfrm>
          <a:prstGeom prst="rect">
            <a:avLst/>
          </a:prstGeom>
        </p:spPr>
        <p:txBody>
          <a:bodyPr lIns="77925" tIns="38963" rIns="77925" bIns="38963" anchor="t">
            <a:noAutofit/>
          </a:bodyPr>
          <a:lstStyle>
            <a:lvl1pPr marL="0" indent="0">
              <a:buFont typeface="Arial" pitchFamily="34" charset="0"/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54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7" y="471716"/>
            <a:ext cx="8228424" cy="52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4901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  <a:lvl2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2pPr>
      <a:lvl3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3pPr>
      <a:lvl4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4pPr>
      <a:lvl5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5pPr>
      <a:lvl6pPr marL="241857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6pPr>
      <a:lvl7pPr marL="483713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7pPr>
      <a:lvl8pPr marL="725570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8pPr>
      <a:lvl9pPr marL="967426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9pPr>
    </p:titleStyle>
    <p:bodyStyle>
      <a:lvl1pPr marL="181393" indent="-181393" algn="l" defTabSz="849018" rtl="0" eaLnBrk="0" fontAlgn="base" hangingPunct="0">
        <a:spcBef>
          <a:spcPct val="20000"/>
        </a:spcBef>
        <a:spcAft>
          <a:spcPct val="0"/>
        </a:spcAft>
        <a:defRPr sz="1500">
          <a:solidFill>
            <a:srgbClr val="D65700"/>
          </a:solidFill>
          <a:latin typeface="+mn-lt"/>
          <a:ea typeface="+mn-ea"/>
          <a:cs typeface="+mn-cs"/>
        </a:defRPr>
      </a:lvl1pPr>
      <a:lvl2pPr marL="1680" indent="240177" algn="l" defTabSz="849018" rtl="0" eaLnBrk="0" fontAlgn="base" hangingPunct="0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256136" indent="-252776" algn="l" defTabSz="849018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503872" indent="-246057" algn="l" defTabSz="849018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500">
          <a:solidFill>
            <a:schemeClr val="tx1"/>
          </a:solidFill>
          <a:latin typeface="+mn-lt"/>
        </a:defRPr>
      </a:lvl4pPr>
      <a:lvl5pPr marL="760839" indent="-255296" algn="l" defTabSz="849018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002696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1244552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1486409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1728265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1857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83713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25570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7426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09283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51139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996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852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11" y="855764"/>
            <a:ext cx="8131173" cy="526143"/>
          </a:xfrm>
        </p:spPr>
        <p:txBody>
          <a:bodyPr/>
          <a:lstStyle/>
          <a:p>
            <a:r>
              <a:rPr lang="en-GB" sz="4000" dirty="0" smtClean="0"/>
              <a:t>Task for candidate </a:t>
            </a:r>
            <a:br>
              <a:rPr lang="en-GB" sz="4000" dirty="0" smtClean="0"/>
            </a:br>
            <a:r>
              <a:rPr lang="en-GB" sz="4000" dirty="0" smtClean="0"/>
              <a:t>data scientist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240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Our client recently launched multi-platform advertising campaign</a:t>
            </a:r>
          </a:p>
          <a:p>
            <a:r>
              <a:rPr lang="en-GB" dirty="0" smtClean="0"/>
              <a:t>We help them to measure campaign effectiveness and to learn what can be improved for the next campaigns</a:t>
            </a:r>
          </a:p>
          <a:p>
            <a:r>
              <a:rPr lang="en-GB" dirty="0" smtClean="0"/>
              <a:t>Client’s goals, research objectives, data available and your task are described below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EC393FDE-4231-4A49-8E72-63EB3858CFA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EC393FDE-4231-4A49-8E72-63EB3858CFAD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73407" y="1164380"/>
            <a:ext cx="4319668" cy="3664178"/>
            <a:chOff x="373407" y="1164380"/>
            <a:chExt cx="4319668" cy="3664178"/>
          </a:xfrm>
        </p:grpSpPr>
        <p:sp>
          <p:nvSpPr>
            <p:cNvPr id="31" name="Rounded Rectangle 30"/>
            <p:cNvSpPr/>
            <p:nvPr/>
          </p:nvSpPr>
          <p:spPr>
            <a:xfrm>
              <a:off x="524973" y="1164380"/>
              <a:ext cx="3928625" cy="3664178"/>
            </a:xfrm>
            <a:prstGeom prst="roundRect">
              <a:avLst>
                <a:gd name="adj" fmla="val 4064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endParaRPr lang="en-GB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4967" y="1401244"/>
              <a:ext cx="3928624" cy="4915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407" y="1459679"/>
              <a:ext cx="4319668" cy="374667"/>
            </a:xfrm>
            <a:prstGeom prst="rect">
              <a:avLst/>
            </a:prstGeom>
            <a:noFill/>
          </p:spPr>
          <p:txBody>
            <a:bodyPr wrap="square" lIns="117019" tIns="58510" rIns="117019" bIns="5851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GB" sz="2000" b="1" dirty="0" smtClean="0">
                  <a:solidFill>
                    <a:srgbClr val="002060"/>
                  </a:solidFill>
                  <a:latin typeface="+mn-lt"/>
                </a:rPr>
                <a:t>Campaign Objectives</a:t>
              </a:r>
              <a:endParaRPr lang="en-GB" sz="2000" b="1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1991632" y="1916497"/>
              <a:ext cx="995292" cy="170258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4965" y="2155194"/>
              <a:ext cx="3928623" cy="2092864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marL="171418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600" b="1" dirty="0" smtClean="0">
                  <a:solidFill>
                    <a:schemeClr val="bg1"/>
                  </a:solidFill>
                  <a:latin typeface="+mn-lt"/>
                </a:rPr>
                <a:t>Educate</a:t>
              </a:r>
            </a:p>
            <a:p>
              <a:pPr marL="413275" lvl="1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b="1" dirty="0" smtClean="0">
                  <a:solidFill>
                    <a:schemeClr val="bg1"/>
                  </a:solidFill>
                  <a:latin typeface="+mn-lt"/>
                </a:rPr>
                <a:t>XXXXX</a:t>
              </a:r>
              <a:endParaRPr lang="en-GB" sz="1600" b="1" dirty="0">
                <a:solidFill>
                  <a:schemeClr val="bg1"/>
                </a:solidFill>
                <a:latin typeface="+mn-lt"/>
              </a:endParaRPr>
            </a:p>
            <a:p>
              <a:pPr marL="171418" lvl="0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600" b="1" dirty="0" smtClean="0">
                  <a:solidFill>
                    <a:prstClr val="white"/>
                  </a:solidFill>
                  <a:latin typeface="Century Gothic"/>
                </a:rPr>
                <a:t>Excite </a:t>
              </a:r>
              <a:endParaRPr lang="en-GB" sz="1600" b="1" dirty="0">
                <a:solidFill>
                  <a:prstClr val="white"/>
                </a:solidFill>
                <a:latin typeface="Century Gothic"/>
              </a:endParaRPr>
            </a:p>
            <a:p>
              <a:pPr marL="413275" lvl="1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b="1" dirty="0" smtClean="0">
                  <a:solidFill>
                    <a:prstClr val="white"/>
                  </a:solidFill>
                  <a:latin typeface="Century Gothic"/>
                </a:rPr>
                <a:t>XXXXX</a:t>
              </a:r>
              <a:endParaRPr lang="en-GB" sz="1200" b="1" dirty="0">
                <a:solidFill>
                  <a:prstClr val="white"/>
                </a:solidFill>
                <a:latin typeface="Century Gothic"/>
              </a:endParaRPr>
            </a:p>
            <a:p>
              <a:pPr marL="171418" lvl="0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600" b="1" dirty="0" smtClean="0">
                  <a:solidFill>
                    <a:prstClr val="white"/>
                  </a:solidFill>
                  <a:latin typeface="Century Gothic"/>
                </a:rPr>
                <a:t>Habit Form</a:t>
              </a:r>
              <a:endParaRPr lang="en-GB" sz="1600" b="1" dirty="0">
                <a:solidFill>
                  <a:prstClr val="white"/>
                </a:solidFill>
                <a:latin typeface="Century Gothic"/>
              </a:endParaRPr>
            </a:p>
            <a:p>
              <a:pPr marL="413275" lvl="1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b="1" dirty="0" smtClean="0">
                  <a:solidFill>
                    <a:prstClr val="white"/>
                  </a:solidFill>
                  <a:latin typeface="Century Gothic"/>
                </a:rPr>
                <a:t>XXXXX</a:t>
              </a:r>
              <a:endParaRPr lang="en-GB" sz="1600" b="1" dirty="0" smtClean="0">
                <a:solidFill>
                  <a:schemeClr val="bg1"/>
                </a:solidFill>
                <a:latin typeface="+mn-lt"/>
              </a:endParaRPr>
            </a:p>
            <a:p>
              <a:pPr marL="413275" lvl="1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GB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51222" y="1166233"/>
            <a:ext cx="4319668" cy="3664178"/>
            <a:chOff x="4551222" y="1166233"/>
            <a:chExt cx="4319668" cy="3664178"/>
          </a:xfrm>
        </p:grpSpPr>
        <p:sp>
          <p:nvSpPr>
            <p:cNvPr id="32" name="Rounded Rectangle 31"/>
            <p:cNvSpPr/>
            <p:nvPr/>
          </p:nvSpPr>
          <p:spPr>
            <a:xfrm>
              <a:off x="4693076" y="1166233"/>
              <a:ext cx="3952884" cy="3664178"/>
            </a:xfrm>
            <a:prstGeom prst="roundRect">
              <a:avLst>
                <a:gd name="adj" fmla="val 4064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02779" y="1394667"/>
              <a:ext cx="3928624" cy="4915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1222" y="1453103"/>
              <a:ext cx="4319668" cy="374667"/>
            </a:xfrm>
            <a:prstGeom prst="rect">
              <a:avLst/>
            </a:prstGeom>
            <a:noFill/>
          </p:spPr>
          <p:txBody>
            <a:bodyPr wrap="square" lIns="117019" tIns="58510" rIns="117019" bIns="5851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GB" sz="2000" b="1" dirty="0" smtClean="0">
                  <a:solidFill>
                    <a:srgbClr val="002060"/>
                  </a:solidFill>
                  <a:latin typeface="+mn-lt"/>
                </a:rPr>
                <a:t>Research Objectives</a:t>
              </a:r>
              <a:endParaRPr lang="en-GB" sz="2000" b="1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 rot="10800000">
              <a:off x="6169445" y="1909920"/>
              <a:ext cx="995292" cy="170258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93076" y="2148622"/>
              <a:ext cx="3928623" cy="2477585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marL="171418" indent="-171418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chemeClr val="bg1"/>
                  </a:solidFill>
                  <a:latin typeface="+mn-lt"/>
                </a:rPr>
                <a:t>The key objective is to measure the effectiveness of each platform within the campaign</a:t>
              </a:r>
            </a:p>
            <a:p>
              <a:pPr marL="171418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chemeClr val="bg1"/>
                  </a:solidFill>
                  <a:latin typeface="+mn-lt"/>
                </a:rPr>
                <a:t>The specific research objectives are as follows:</a:t>
              </a:r>
            </a:p>
            <a:p>
              <a:pPr marL="413275" lvl="1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100" b="1" dirty="0">
                  <a:solidFill>
                    <a:schemeClr val="bg1"/>
                  </a:solidFill>
                  <a:latin typeface="+mn-lt"/>
                </a:rPr>
                <a:t>Measure impact on Brand KPIs</a:t>
              </a:r>
            </a:p>
            <a:p>
              <a:pPr marL="413275" lvl="1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100" b="1" dirty="0">
                  <a:solidFill>
                    <a:schemeClr val="bg1"/>
                  </a:solidFill>
                  <a:latin typeface="+mn-lt"/>
                </a:rPr>
                <a:t>Measure the contribution </a:t>
              </a:r>
              <a:r>
                <a:rPr lang="en-GB" sz="1100" b="1" dirty="0" smtClean="0">
                  <a:solidFill>
                    <a:schemeClr val="bg1"/>
                  </a:solidFill>
                  <a:latin typeface="+mn-lt"/>
                </a:rPr>
                <a:t>on all </a:t>
              </a:r>
              <a:r>
                <a:rPr lang="en-GB" sz="1100" b="1" dirty="0">
                  <a:solidFill>
                    <a:schemeClr val="bg1"/>
                  </a:solidFill>
                  <a:latin typeface="+mn-lt"/>
                </a:rPr>
                <a:t>platforms </a:t>
              </a:r>
              <a:r>
                <a:rPr lang="en-GB" sz="1100" b="1" dirty="0" smtClean="0">
                  <a:solidFill>
                    <a:schemeClr val="bg1"/>
                  </a:solidFill>
                  <a:latin typeface="+mn-lt"/>
                </a:rPr>
                <a:t>(considering both BBC owned </a:t>
              </a:r>
              <a:r>
                <a:rPr lang="en-GB" sz="1100" b="1" dirty="0">
                  <a:solidFill>
                    <a:schemeClr val="bg1"/>
                  </a:solidFill>
                  <a:latin typeface="+mn-lt"/>
                </a:rPr>
                <a:t>and paid)</a:t>
              </a:r>
            </a:p>
            <a:p>
              <a:pPr marL="413275" lvl="1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100" b="1" dirty="0">
                  <a:solidFill>
                    <a:schemeClr val="bg1"/>
                  </a:solidFill>
                  <a:latin typeface="+mn-lt"/>
                </a:rPr>
                <a:t>Evaluate the performance of the different creatives against key diagnostics</a:t>
              </a:r>
            </a:p>
            <a:p>
              <a:pPr marL="413275" lvl="1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100" b="1" dirty="0">
                  <a:solidFill>
                    <a:schemeClr val="bg1"/>
                  </a:solidFill>
                  <a:latin typeface="+mn-lt"/>
                </a:rPr>
                <a:t>Understand which elements of the campaign mix are over or under performing relative to spend </a:t>
              </a:r>
            </a:p>
          </p:txBody>
        </p: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Campaign and research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Platforms used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EC393FDE-4231-4A49-8E72-63EB3858CFA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7" name="Round Same Side Corner Rectangle 46"/>
          <p:cNvSpPr/>
          <p:nvPr/>
        </p:nvSpPr>
        <p:spPr bwMode="auto">
          <a:xfrm rot="16200000">
            <a:off x="2555501" y="1137021"/>
            <a:ext cx="1080000" cy="1129309"/>
          </a:xfrm>
          <a:prstGeom prst="round2SameRect">
            <a:avLst>
              <a:gd name="adj1" fmla="val 522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06551" y="1368270"/>
            <a:ext cx="790601" cy="33855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Social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4846" y="1706824"/>
            <a:ext cx="83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XXXXXXX </a:t>
            </a:r>
          </a:p>
          <a:p>
            <a:pPr algn="ctr"/>
            <a: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XXXXXXX</a:t>
            </a:r>
            <a:endParaRPr lang="en-GB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2479806" y="1116618"/>
            <a:ext cx="3859875" cy="1168100"/>
          </a:xfrm>
          <a:prstGeom prst="roundRect">
            <a:avLst>
              <a:gd name="adj" fmla="val 7761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48" name="Round Same Side Corner Rectangle 47"/>
          <p:cNvSpPr/>
          <p:nvPr/>
        </p:nvSpPr>
        <p:spPr bwMode="auto">
          <a:xfrm rot="16200000">
            <a:off x="2052486" y="2937326"/>
            <a:ext cx="1919171" cy="962447"/>
          </a:xfrm>
          <a:prstGeom prst="round2SameRect">
            <a:avLst>
              <a:gd name="adj1" fmla="val 782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4858" y="3046222"/>
            <a:ext cx="417102" cy="33855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39323" y="3445396"/>
            <a:ext cx="111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XXXXXXX</a:t>
            </a:r>
          </a:p>
          <a:p>
            <a:pPr algn="ctr"/>
            <a: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XXXXXXX</a:t>
            </a:r>
            <a:endParaRPr lang="en-GB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2477146" y="2405447"/>
            <a:ext cx="3862826" cy="2026672"/>
          </a:xfrm>
          <a:prstGeom prst="roundRect">
            <a:avLst>
              <a:gd name="adj" fmla="val 4415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120" name="Round Same Side Corner Rectangle 119"/>
          <p:cNvSpPr/>
          <p:nvPr/>
        </p:nvSpPr>
        <p:spPr bwMode="auto">
          <a:xfrm>
            <a:off x="582796" y="1177739"/>
            <a:ext cx="1728000" cy="1165912"/>
          </a:xfrm>
          <a:prstGeom prst="round2SameRect">
            <a:avLst>
              <a:gd name="adj1" fmla="val 740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14206" y="1288275"/>
            <a:ext cx="670344" cy="338538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OOH</a:t>
            </a:r>
            <a:endParaRPr lang="en-GB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536246" y="1125870"/>
            <a:ext cx="1818394" cy="3306249"/>
          </a:xfrm>
          <a:prstGeom prst="roundRect">
            <a:avLst>
              <a:gd name="adj" fmla="val 469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32336" y="1586103"/>
            <a:ext cx="17999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XXXXXXXXXXX</a:t>
            </a:r>
            <a:b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900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XXXXXXXXXXX</a:t>
            </a:r>
            <a: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900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XXXXXXXXXXX</a:t>
            </a:r>
            <a:endParaRPr lang="en-GB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75584" y="3445161"/>
            <a:ext cx="2160000" cy="986958"/>
            <a:chOff x="6475584" y="3445161"/>
            <a:chExt cx="2160000" cy="986958"/>
          </a:xfrm>
        </p:grpSpPr>
        <p:sp>
          <p:nvSpPr>
            <p:cNvPr id="118" name="Rounded Rectangle 117"/>
            <p:cNvSpPr/>
            <p:nvPr/>
          </p:nvSpPr>
          <p:spPr bwMode="auto">
            <a:xfrm>
              <a:off x="6534460" y="3514137"/>
              <a:ext cx="2052000" cy="864000"/>
            </a:xfrm>
            <a:prstGeom prst="roundRect">
              <a:avLst>
                <a:gd name="adj" fmla="val 79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604643"/>
              <a:endParaRPr lang="en-GB" sz="3500" dirty="0"/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6475584" y="3445161"/>
              <a:ext cx="2160000" cy="986958"/>
            </a:xfrm>
            <a:prstGeom prst="roundRect">
              <a:avLst>
                <a:gd name="adj" fmla="val 7942"/>
              </a:avLst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604643"/>
              <a:endParaRPr lang="en-GB" sz="35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35013" y="3519073"/>
              <a:ext cx="756906" cy="338538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GB" sz="16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Radio</a:t>
              </a:r>
              <a:endPara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32108" y="3829037"/>
              <a:ext cx="20211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XXXXXXXXXXXX</a:t>
              </a:r>
              <a:br>
                <a:rPr lang="en-GB" sz="9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</a:br>
              <a:r>
                <a:rPr lang="en-GB" sz="900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XXXXXXXXXXXX</a:t>
              </a:r>
              <a:endParaRPr lang="en-GB" sz="9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1" name="Rounded Rectangle 130"/>
          <p:cNvSpPr/>
          <p:nvPr/>
        </p:nvSpPr>
        <p:spPr bwMode="auto">
          <a:xfrm>
            <a:off x="6462671" y="1115408"/>
            <a:ext cx="2160000" cy="2201701"/>
          </a:xfrm>
          <a:prstGeom prst="roundRect">
            <a:avLst>
              <a:gd name="adj" fmla="val 56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138" name="Round Same Side Corner Rectangle 137"/>
          <p:cNvSpPr/>
          <p:nvPr/>
        </p:nvSpPr>
        <p:spPr bwMode="auto">
          <a:xfrm rot="10800000">
            <a:off x="6518939" y="2736307"/>
            <a:ext cx="2052000" cy="529921"/>
          </a:xfrm>
          <a:prstGeom prst="round2SameRect">
            <a:avLst>
              <a:gd name="adj1" fmla="val 740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98946" y="2799558"/>
            <a:ext cx="829073" cy="33855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Online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746512" y="3050957"/>
            <a:ext cx="161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XXXXXX</a:t>
            </a:r>
            <a:endParaRPr lang="en-GB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04833" y="1359408"/>
            <a:ext cx="8131175" cy="3565398"/>
          </a:xfrm>
        </p:spPr>
        <p:txBody>
          <a:bodyPr/>
          <a:lstStyle/>
          <a:p>
            <a:r>
              <a:rPr lang="en-GB" sz="2000" dirty="0" smtClean="0"/>
              <a:t>CSV file</a:t>
            </a:r>
            <a:br>
              <a:rPr lang="en-GB" sz="2000" dirty="0" smtClean="0"/>
            </a:br>
            <a:r>
              <a:rPr lang="en-GB" sz="2000" dirty="0" smtClean="0"/>
              <a:t>3043 records</a:t>
            </a:r>
          </a:p>
          <a:p>
            <a:r>
              <a:rPr lang="en-GB" sz="2000" dirty="0" smtClean="0"/>
              <a:t>Technical variables</a:t>
            </a:r>
            <a:br>
              <a:rPr lang="en-GB" sz="2000" dirty="0" smtClean="0"/>
            </a:br>
            <a:r>
              <a:rPr lang="en-GB" sz="1600" dirty="0" smtClean="0"/>
              <a:t>(respondent ID, respondent source, weight)</a:t>
            </a:r>
            <a:endParaRPr lang="en-GB" sz="2000" dirty="0" smtClean="0"/>
          </a:p>
          <a:p>
            <a:r>
              <a:rPr lang="en-GB" sz="2000" dirty="0" smtClean="0"/>
              <a:t>Exposure to each of the media platforms</a:t>
            </a:r>
            <a:br>
              <a:rPr lang="en-GB" sz="2000" dirty="0" smtClean="0"/>
            </a:br>
            <a:r>
              <a:rPr lang="en-GB" sz="1600" dirty="0" smtClean="0"/>
              <a:t>(TV, radio, OOH, online, social)</a:t>
            </a:r>
          </a:p>
          <a:p>
            <a:r>
              <a:rPr lang="en-GB" sz="2000" dirty="0" smtClean="0"/>
              <a:t>Client’s KPIs</a:t>
            </a:r>
            <a:br>
              <a:rPr lang="en-GB" sz="2000" dirty="0" smtClean="0"/>
            </a:br>
            <a:r>
              <a:rPr lang="en-GB" sz="1600" dirty="0" smtClean="0"/>
              <a:t>(spontaneous brand awareness; 3 brand perception measures – relevance, laugh, think; intention to recommend; intention to talk about the brand; purchase of the brand during the campaign;</a:t>
            </a:r>
            <a:br>
              <a:rPr lang="en-GB" sz="1600" dirty="0" smtClean="0"/>
            </a:br>
            <a:r>
              <a:rPr lang="en-GB" sz="1600" dirty="0" smtClean="0"/>
              <a:t>intention to purchase in the future)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EC393FDE-4231-4A49-8E72-63EB3858CFA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59" y="471715"/>
            <a:ext cx="5471149" cy="14911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26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task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Explore the data</a:t>
            </a:r>
          </a:p>
          <a:p>
            <a:r>
              <a:rPr lang="en-GB" dirty="0" smtClean="0"/>
              <a:t>Estimate what was a relative impact of each of the channels into driving of each of the </a:t>
            </a:r>
            <a:r>
              <a:rPr lang="en-GB" dirty="0" smtClean="0"/>
              <a:t>KPIs (</a:t>
            </a:r>
            <a:r>
              <a:rPr lang="en-GB" dirty="0" smtClean="0">
                <a:solidFill>
                  <a:srgbClr val="FF0000"/>
                </a:solidFill>
              </a:rPr>
              <a:t>relative </a:t>
            </a:r>
            <a:r>
              <a:rPr lang="en-GB" dirty="0" err="1" smtClean="0">
                <a:solidFill>
                  <a:srgbClr val="FF0000"/>
                </a:solidFill>
              </a:rPr>
              <a:t>Impo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Estimate if there are any interactions between the channels which can be utilized to improve campaign </a:t>
            </a:r>
            <a:r>
              <a:rPr lang="en-GB" dirty="0" smtClean="0"/>
              <a:t>effectiveness (</a:t>
            </a:r>
            <a:r>
              <a:rPr lang="en-GB" dirty="0" smtClean="0">
                <a:solidFill>
                  <a:srgbClr val="FF0000"/>
                </a:solidFill>
              </a:rPr>
              <a:t>correlation &amp; cluster?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Expected output – up to 7 PowerPoint slides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EC393FDE-4231-4A49-8E72-63EB3858CFA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white design mas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l" defTabSz="1604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1604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Georgia" pitchFamily="18" charset="0"/>
          </a:defRPr>
        </a:defPPr>
      </a:lstStyle>
    </a:txDef>
  </a:objectDefaults>
  <a:extraClrSchemeLst>
    <a:extraClrScheme>
      <a:clrScheme name="Main white des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65700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2D5CE7"/>
        </a:accent6>
        <a:hlink>
          <a:srgbClr val="FF99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white design master 2">
        <a:dk1>
          <a:srgbClr val="000000"/>
        </a:dk1>
        <a:lt1>
          <a:srgbClr val="FFFFFF"/>
        </a:lt1>
        <a:dk2>
          <a:srgbClr val="000000"/>
        </a:dk2>
        <a:lt2>
          <a:srgbClr val="373737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3366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white design master 3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FF66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B90000"/>
        </a:accent6>
        <a:hlink>
          <a:srgbClr val="00CC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white design master 4">
        <a:dk1>
          <a:srgbClr val="000000"/>
        </a:dk1>
        <a:lt1>
          <a:srgbClr val="FFFFFF"/>
        </a:lt1>
        <a:dk2>
          <a:srgbClr val="000000"/>
        </a:dk2>
        <a:lt2>
          <a:srgbClr val="CC66FF"/>
        </a:lt2>
        <a:accent1>
          <a:srgbClr val="CC66FF"/>
        </a:accent1>
        <a:accent2>
          <a:srgbClr val="990099"/>
        </a:accent2>
        <a:accent3>
          <a:srgbClr val="FFFFFF"/>
        </a:accent3>
        <a:accent4>
          <a:srgbClr val="000000"/>
        </a:accent4>
        <a:accent5>
          <a:srgbClr val="E2B8FF"/>
        </a:accent5>
        <a:accent6>
          <a:srgbClr val="8A008A"/>
        </a:accent6>
        <a:hlink>
          <a:srgbClr val="FFFF99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94d32fe-b378-4061-9068-11b9310de968">
  <element uid="id_classification_generalbusiness" value=""/>
</sisl>
</file>

<file path=customXml/itemProps1.xml><?xml version="1.0" encoding="utf-8"?>
<ds:datastoreItem xmlns:ds="http://schemas.openxmlformats.org/officeDocument/2006/customXml" ds:itemID="{527FF105-DA0B-45E8-AD02-8FC310B9A73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52011</TotalTime>
  <Words>257</Words>
  <Application>Microsoft Office PowerPoint</Application>
  <PresentationFormat>Presentazione su schermo (16:9)</PresentationFormat>
  <Paragraphs>66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Georgia</vt:lpstr>
      <vt:lpstr>Verdana</vt:lpstr>
      <vt:lpstr>Main white design master</vt:lpstr>
      <vt:lpstr>Task for candidate  data scientist </vt:lpstr>
      <vt:lpstr>Introduction</vt:lpstr>
      <vt:lpstr>Campaign and research objectives</vt:lpstr>
      <vt:lpstr>Platforms used</vt:lpstr>
      <vt:lpstr>Data</vt:lpstr>
      <vt:lpstr>Your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/>
  <cp:lastModifiedBy>karafede</cp:lastModifiedBy>
  <cp:revision>1692</cp:revision>
  <cp:lastPrinted>2016-05-09T16:46:10Z</cp:lastPrinted>
  <dcterms:created xsi:type="dcterms:W3CDTF">2011-04-13T11:22:12Z</dcterms:created>
  <dcterms:modified xsi:type="dcterms:W3CDTF">2016-06-03T19:37:22Z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07c47069-e22a-4eb3-b1e2-f0a3943821af</vt:lpwstr>
  </property>
  <property fmtid="{D5CDD505-2E9C-101B-9397-08002B2CF9AE}" pid="3" name="bjSaver">
    <vt:lpwstr>R13QXvjzR8LDo6mq6lOTfKWZUsCBM/qz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policy="894d32fe-b378-4061-9068-11b9310de968" xmlns="http://www.boldonjames.com/2008/01/sie/i</vt:lpwstr>
  </property>
  <property fmtid="{D5CDD505-2E9C-101B-9397-08002B2CF9AE}" pid="5" name="bjDocumentLabelXML-0">
    <vt:lpwstr>nternal/label"&gt;&lt;element uid="id_classification_generalbusiness" value="" /&gt;&lt;/sisl&gt;</vt:lpwstr>
  </property>
  <property fmtid="{D5CDD505-2E9C-101B-9397-08002B2CF9AE}" pid="6" name="bjDocumentSecurityLabel">
    <vt:lpwstr>Private</vt:lpwstr>
  </property>
</Properties>
</file>