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504" r:id="rId3"/>
    <p:sldId id="895" r:id="rId4"/>
    <p:sldId id="896" r:id="rId5"/>
    <p:sldId id="897" r:id="rId6"/>
    <p:sldId id="898" r:id="rId7"/>
    <p:sldId id="899" r:id="rId8"/>
    <p:sldId id="888" r:id="rId9"/>
    <p:sldId id="889" r:id="rId10"/>
    <p:sldId id="890" r:id="rId11"/>
    <p:sldId id="900" r:id="rId12"/>
    <p:sldId id="891" r:id="rId13"/>
    <p:sldId id="902" r:id="rId14"/>
    <p:sldId id="893" r:id="rId15"/>
    <p:sldId id="894" r:id="rId16"/>
    <p:sldId id="892" r:id="rId17"/>
    <p:sldId id="903" r:id="rId18"/>
  </p:sldIdLst>
  <p:sldSz cx="9144000" cy="5143500" type="screen16x9"/>
  <p:notesSz cx="6669088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1pPr>
    <a:lvl2pPr marL="241857" algn="l" rtl="0" fontAlgn="base">
      <a:spcBef>
        <a:spcPct val="0"/>
      </a:spcBef>
      <a:spcAft>
        <a:spcPct val="0"/>
      </a:spcAft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2pPr>
    <a:lvl3pPr marL="483713" algn="l" rtl="0" fontAlgn="base">
      <a:spcBef>
        <a:spcPct val="0"/>
      </a:spcBef>
      <a:spcAft>
        <a:spcPct val="0"/>
      </a:spcAft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3pPr>
    <a:lvl4pPr marL="725570" algn="l" rtl="0" fontAlgn="base">
      <a:spcBef>
        <a:spcPct val="0"/>
      </a:spcBef>
      <a:spcAft>
        <a:spcPct val="0"/>
      </a:spcAft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4pPr>
    <a:lvl5pPr marL="967426" algn="l" rtl="0" fontAlgn="base">
      <a:spcBef>
        <a:spcPct val="0"/>
      </a:spcBef>
      <a:spcAft>
        <a:spcPct val="0"/>
      </a:spcAft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5pPr>
    <a:lvl6pPr marL="1209283" algn="l" defTabSz="483713" rtl="0" eaLnBrk="1" latinLnBrk="0" hangingPunct="1"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6pPr>
    <a:lvl7pPr marL="1451139" algn="l" defTabSz="483713" rtl="0" eaLnBrk="1" latinLnBrk="0" hangingPunct="1"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7pPr>
    <a:lvl8pPr marL="1692996" algn="l" defTabSz="483713" rtl="0" eaLnBrk="1" latinLnBrk="0" hangingPunct="1"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8pPr>
    <a:lvl9pPr marL="1934852" algn="l" defTabSz="483713" rtl="0" eaLnBrk="1" latinLnBrk="0" hangingPunct="1">
      <a:defRPr sz="1900" kern="1200">
        <a:solidFill>
          <a:schemeClr val="tx2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554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5" pos="340" userDrawn="1">
          <p15:clr>
            <a:srgbClr val="A4A3A4"/>
          </p15:clr>
        </p15:guide>
        <p15:guide id="6" pos="542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 userDrawn="1">
          <p15:clr>
            <a:srgbClr val="A4A3A4"/>
          </p15:clr>
        </p15:guide>
        <p15:guide id="2" pos="2101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loe Findlay" initials="CF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F7A08"/>
    <a:srgbClr val="FDE7F1"/>
    <a:srgbClr val="E4E4E4"/>
    <a:srgbClr val="FF0066"/>
    <a:srgbClr val="7F7F7F"/>
    <a:srgbClr val="9966FF"/>
    <a:srgbClr val="DF03CF"/>
    <a:srgbClr val="629E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136" autoAdjust="0"/>
  </p:normalViewPr>
  <p:slideViewPr>
    <p:cSldViewPr snapToGrid="0" snapToObjects="1" showGuides="1">
      <p:cViewPr varScale="1">
        <p:scale>
          <a:sx n="97" d="100"/>
          <a:sy n="97" d="100"/>
        </p:scale>
        <p:origin x="630" y="78"/>
      </p:cViewPr>
      <p:guideLst>
        <p:guide orient="horz" pos="554"/>
        <p:guide orient="horz" pos="1620"/>
        <p:guide pos="340"/>
        <p:guide pos="54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3418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3258" y="-96"/>
      </p:cViewPr>
      <p:guideLst>
        <p:guide orient="horz" pos="3144"/>
        <p:guide pos="2101"/>
        <p:guide orient="horz"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890665" cy="4968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6866" y="2"/>
            <a:ext cx="2890665" cy="4968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3D62-706F-4245-8364-CDABEE3FA5C7}" type="datetimeFigureOut">
              <a:rPr lang="en-GB" smtClean="0"/>
              <a:t>28/06/2016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245"/>
            <a:ext cx="2890665" cy="496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6866" y="9428245"/>
            <a:ext cx="2890665" cy="496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BDC6-9AE7-4A05-96A5-15AFF17449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08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890665" cy="49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866" y="2"/>
            <a:ext cx="2890665" cy="49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9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599" y="4715711"/>
            <a:ext cx="5335893" cy="446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245"/>
            <a:ext cx="2890665" cy="49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866" y="9428245"/>
            <a:ext cx="2890665" cy="49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FD47E16-6013-4E97-AE7A-3815263F5C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1353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1pPr>
    <a:lvl2pPr marL="241857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2pPr>
    <a:lvl3pPr marL="4837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3pPr>
    <a:lvl4pPr marL="725570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4pPr>
    <a:lvl5pPr marL="967426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5pPr>
    <a:lvl6pPr marL="1209283" algn="l" defTabSz="48371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51139" algn="l" defTabSz="48371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92996" algn="l" defTabSz="48371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34852" algn="l" defTabSz="48371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47E16-6013-4E97-AE7A-3815263F5C53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17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hangingPunct="0"/>
            <a:r>
              <a:rPr lang="en-GB" sz="6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Educate (WAVE 1 ONLY)</a:t>
            </a:r>
          </a:p>
          <a:p>
            <a:pPr lvl="0" fontAlgn="base" hangingPunct="0"/>
            <a:r>
              <a:rPr lang="en-GB" sz="6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We’re moving!</a:t>
            </a:r>
          </a:p>
          <a:p>
            <a:pPr lvl="0" fontAlgn="base" hangingPunct="0"/>
            <a:r>
              <a:rPr lang="en-GB" sz="6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We’re moving to give you more content, flexibility, a voice</a:t>
            </a:r>
          </a:p>
          <a:p>
            <a:pPr lvl="0" fontAlgn="base" hangingPunct="0"/>
            <a:r>
              <a:rPr lang="en-GB" sz="6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You can find us on any of these platforms (web, iPlayer, social, BBC One and Two)</a:t>
            </a:r>
          </a:p>
          <a:p>
            <a:pPr lvl="0" fontAlgn="base" hangingPunct="0"/>
            <a:r>
              <a:rPr lang="en-GB" sz="6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Change happens mid Feb</a:t>
            </a:r>
          </a:p>
          <a:p>
            <a:pPr fontAlgn="base" hangingPunct="0"/>
            <a:r>
              <a:rPr lang="en-GB" sz="6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pPr fontAlgn="base" hangingPunct="0"/>
            <a:r>
              <a:rPr lang="en-GB" sz="6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Excite (WAVE 1 AND WAVE 2)</a:t>
            </a:r>
          </a:p>
          <a:p>
            <a:pPr lvl="0" fontAlgn="base" hangingPunct="0"/>
            <a:r>
              <a:rPr lang="en-GB" dirty="0">
                <a:effectLst/>
              </a:rPr>
              <a:t>Our new channel for you is here!</a:t>
            </a:r>
          </a:p>
          <a:p>
            <a:pPr lvl="0" fontAlgn="base" hangingPunct="0"/>
            <a:r>
              <a:rPr lang="en-GB" dirty="0">
                <a:effectLst/>
              </a:rPr>
              <a:t>With a POV unlike any other</a:t>
            </a:r>
          </a:p>
          <a:p>
            <a:pPr lvl="0" fontAlgn="base" hangingPunct="0"/>
            <a:r>
              <a:rPr lang="en-GB" dirty="0">
                <a:effectLst/>
              </a:rPr>
              <a:t>Quality content that will make you laugh and think</a:t>
            </a:r>
          </a:p>
          <a:p>
            <a:pPr lvl="0" fontAlgn="base" hangingPunct="0"/>
            <a:r>
              <a:rPr lang="en-GB" dirty="0">
                <a:effectLst/>
              </a:rPr>
              <a:t>Come and look now</a:t>
            </a:r>
          </a:p>
          <a:p>
            <a:pPr fontAlgn="base" hangingPunct="0"/>
            <a:r>
              <a:rPr lang="en-GB" sz="6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pPr fontAlgn="base" hangingPunct="0"/>
            <a:r>
              <a:rPr lang="en-GB" sz="6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Habit Form (WAVE 2 ONLY)</a:t>
            </a:r>
          </a:p>
          <a:p>
            <a:pPr lvl="0" fontAlgn="base" hangingPunct="0"/>
            <a:r>
              <a:rPr lang="en-GB" sz="6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We’ve got new amazing content you’ll love</a:t>
            </a:r>
          </a:p>
          <a:p>
            <a:pPr lvl="0" fontAlgn="base" hangingPunct="0"/>
            <a:r>
              <a:rPr lang="en-GB" sz="6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 a variety of formats to make you laugh and think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47E16-6013-4E97-AE7A-3815263F5C53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1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47E16-6013-4E97-AE7A-3815263F5C53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54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points with subtitle [l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04914" y="240395"/>
            <a:ext cx="8534176" cy="466271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490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04827" y="471715"/>
            <a:ext cx="8131173" cy="47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GB" dirty="0"/>
              <a:t>Insert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03275" y="961557"/>
            <a:ext cx="8132726" cy="39633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Inset subtitle here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04833" y="1470184"/>
            <a:ext cx="8131175" cy="3296126"/>
          </a:xfrm>
          <a:prstGeom prst="rect">
            <a:avLst/>
          </a:prstGeom>
        </p:spPr>
        <p:txBody>
          <a:bodyPr lIns="91424" tIns="45712" rIns="91424" bIns="45712"/>
          <a:lstStyle>
            <a:lvl1pPr marL="342830" indent="-34283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  <a:endParaRPr lang="en-GB" dirty="0"/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76" y="4932038"/>
            <a:ext cx="2990019" cy="15536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dirty="0"/>
              <a:t>Add in reference / source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41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subtitle [dark]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7" y="471716"/>
            <a:ext cx="8131173" cy="52614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Insert title here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04914" y="240395"/>
            <a:ext cx="8534176" cy="4662715"/>
          </a:xfrm>
          <a:prstGeom prst="rect">
            <a:avLst/>
          </a:prstGeom>
          <a:noFill/>
          <a:ln w="12700">
            <a:solidFill>
              <a:schemeClr val="bg1"/>
            </a:solidFill>
            <a:prstDash val="soli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490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06414" y="961557"/>
            <a:ext cx="8129587" cy="39633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4833" y="1470184"/>
            <a:ext cx="8131175" cy="3296126"/>
          </a:xfrm>
          <a:prstGeom prst="rect">
            <a:avLst/>
          </a:prstGeom>
        </p:spPr>
        <p:txBody>
          <a:bodyPr lIns="91424" tIns="45712" rIns="91424" bIns="45712"/>
          <a:lstStyle>
            <a:lvl1pPr marL="342830" indent="-342830"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  <a:defRPr sz="2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  <a:endParaRPr lang="en-GB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6" y="4932031"/>
            <a:ext cx="3578076" cy="155366"/>
          </a:xfrm>
          <a:prstGeom prst="rect">
            <a:avLst/>
          </a:prstGeom>
        </p:spPr>
        <p:txBody>
          <a:bodyPr lIns="91424" tIns="45712" rIns="91424" bIns="45712" anchor="ctr" anchorCtr="0"/>
          <a:lstStyle>
            <a:lvl1pPr>
              <a:defRPr sz="600" baseline="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dirty="0"/>
              <a:t>Add in reference / source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2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points no subtitle [l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04914" y="240395"/>
            <a:ext cx="8534176" cy="466271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490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04827" y="471715"/>
            <a:ext cx="8131173" cy="47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GB" dirty="0"/>
              <a:t>Insert title here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04833" y="1081564"/>
            <a:ext cx="8131175" cy="3684746"/>
          </a:xfrm>
          <a:prstGeom prst="rect">
            <a:avLst/>
          </a:prstGeom>
        </p:spPr>
        <p:txBody>
          <a:bodyPr lIns="91424" tIns="45712" rIns="91424" bIns="45712"/>
          <a:lstStyle>
            <a:lvl1pPr marL="342830" indent="-34283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76" y="4932038"/>
            <a:ext cx="2990019" cy="15536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dirty="0"/>
              <a:t>Add in reference / source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2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no subtitle [dark]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7" y="471716"/>
            <a:ext cx="8131173" cy="52614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Insert title here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04914" y="240395"/>
            <a:ext cx="8534176" cy="4662715"/>
          </a:xfrm>
          <a:prstGeom prst="rect">
            <a:avLst/>
          </a:prstGeom>
          <a:noFill/>
          <a:ln w="12700">
            <a:solidFill>
              <a:schemeClr val="bg1"/>
            </a:solidFill>
            <a:prstDash val="soli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490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4828" y="1081565"/>
            <a:ext cx="8131174" cy="3684747"/>
          </a:xfrm>
          <a:prstGeom prst="rect">
            <a:avLst/>
          </a:prstGeom>
        </p:spPr>
        <p:txBody>
          <a:bodyPr lIns="91424" tIns="45712" rIns="91424" bIns="45712"/>
          <a:lstStyle>
            <a:lvl1pPr marL="342830" indent="-342830"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  <a:defRPr sz="2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  <a:endParaRPr lang="en-GB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4826" y="4932031"/>
            <a:ext cx="3578076" cy="155366"/>
          </a:xfrm>
          <a:prstGeom prst="rect">
            <a:avLst/>
          </a:prstGeom>
        </p:spPr>
        <p:txBody>
          <a:bodyPr lIns="91424" tIns="45712" rIns="91424" bIns="45712" anchor="ctr" anchorCtr="0"/>
          <a:lstStyle>
            <a:lvl1pPr>
              <a:defRPr sz="600" baseline="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dirty="0"/>
              <a:t>Add in reference / source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42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with bullet points [l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04914" y="240395"/>
            <a:ext cx="8534176" cy="466271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490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76" y="4932038"/>
            <a:ext cx="2990019" cy="15536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dirty="0"/>
              <a:t>Add in reference / source here</a:t>
            </a:r>
            <a:endParaRPr lang="en-GB" dirty="0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504827" y="342059"/>
            <a:ext cx="8131173" cy="474690"/>
          </a:xfrm>
        </p:spPr>
        <p:txBody>
          <a:bodyPr/>
          <a:lstStyle>
            <a:lvl1pPr>
              <a:defRPr/>
            </a:lvl1pPr>
          </a:lstStyle>
          <a:p>
            <a:r>
              <a:rPr lang="en-GB" sz="24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9485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0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34963" y="1059582"/>
            <a:ext cx="8566150" cy="3601318"/>
          </a:xfrm>
          <a:prstGeom prst="rect">
            <a:avLst/>
          </a:prstGeom>
        </p:spPr>
        <p:txBody>
          <a:bodyPr lIns="77925" tIns="38963" rIns="77925" bIns="38963"/>
          <a:lstStyle>
            <a:lvl1pPr marL="285750" indent="-28575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+mn-lt"/>
              </a:defRPr>
            </a:lvl1pPr>
            <a:lvl2pPr marL="535736" indent="-227282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>
                <a:solidFill>
                  <a:srgbClr val="000000"/>
                </a:solidFill>
                <a:latin typeface="+mn-lt"/>
              </a:defRPr>
            </a:lvl2pPr>
            <a:lvl3pPr marL="717550" indent="-177800">
              <a:defRPr sz="1000" i="0"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34962" y="0"/>
            <a:ext cx="8809037" cy="5722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77925" tIns="90000" rIns="77925" bIns="38963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sz="2600"/>
            </a:lvl1pPr>
          </a:lstStyle>
          <a:p>
            <a:pPr marL="0" marR="0" lvl="0" indent="0" algn="l" defTabSz="779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34962" y="573214"/>
            <a:ext cx="8809037" cy="324036"/>
          </a:xfrm>
          <a:prstGeom prst="rect">
            <a:avLst/>
          </a:prstGeom>
        </p:spPr>
        <p:txBody>
          <a:bodyPr lIns="77925" tIns="38963" rIns="77925" bIns="38963" anchor="t">
            <a:noAutofit/>
          </a:bodyPr>
          <a:lstStyle>
            <a:lvl1pPr marL="0" indent="0">
              <a:buFont typeface="Arial" pitchFamily="34" charset="0"/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554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7" y="471716"/>
            <a:ext cx="8228424" cy="52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932038"/>
            <a:ext cx="2133600" cy="15536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6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</p:sldLayoutIdLst>
  <p:hf hdr="0" ftr="0" dt="0"/>
  <p:txStyles>
    <p:titleStyle>
      <a:lvl1pPr algn="l" defTabSz="84901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  <a:lvl2pPr algn="l" defTabSz="849018" rtl="0" eaLnBrk="0" fontAlgn="base" hangingPunct="0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2pPr>
      <a:lvl3pPr algn="l" defTabSz="849018" rtl="0" eaLnBrk="0" fontAlgn="base" hangingPunct="0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3pPr>
      <a:lvl4pPr algn="l" defTabSz="849018" rtl="0" eaLnBrk="0" fontAlgn="base" hangingPunct="0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4pPr>
      <a:lvl5pPr algn="l" defTabSz="849018" rtl="0" eaLnBrk="0" fontAlgn="base" hangingPunct="0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5pPr>
      <a:lvl6pPr marL="241857" algn="l" defTabSz="849018" rtl="0" fontAlgn="base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6pPr>
      <a:lvl7pPr marL="483713" algn="l" defTabSz="849018" rtl="0" fontAlgn="base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7pPr>
      <a:lvl8pPr marL="725570" algn="l" defTabSz="849018" rtl="0" fontAlgn="base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8pPr>
      <a:lvl9pPr marL="967426" algn="l" defTabSz="849018" rtl="0" fontAlgn="base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Verdana" pitchFamily="34" charset="0"/>
        </a:defRPr>
      </a:lvl9pPr>
    </p:titleStyle>
    <p:bodyStyle>
      <a:lvl1pPr marL="181393" indent="-181393" algn="l" defTabSz="849018" rtl="0" eaLnBrk="0" fontAlgn="base" hangingPunct="0">
        <a:spcBef>
          <a:spcPct val="20000"/>
        </a:spcBef>
        <a:spcAft>
          <a:spcPct val="0"/>
        </a:spcAft>
        <a:defRPr sz="1500">
          <a:solidFill>
            <a:srgbClr val="D65700"/>
          </a:solidFill>
          <a:latin typeface="+mn-lt"/>
          <a:ea typeface="+mn-ea"/>
          <a:cs typeface="+mn-cs"/>
        </a:defRPr>
      </a:lvl1pPr>
      <a:lvl2pPr marL="1680" indent="240177" algn="l" defTabSz="849018" rtl="0" eaLnBrk="0" fontAlgn="base" hangingPunct="0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256136" indent="-252776" algn="l" defTabSz="849018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503872" indent="-246057" algn="l" defTabSz="849018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500">
          <a:solidFill>
            <a:schemeClr val="tx1"/>
          </a:solidFill>
          <a:latin typeface="+mn-lt"/>
        </a:defRPr>
      </a:lvl4pPr>
      <a:lvl5pPr marL="760839" indent="-255296" algn="l" defTabSz="849018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5pPr>
      <a:lvl6pPr marL="1002696" indent="-255296" algn="l" defTabSz="849018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6pPr>
      <a:lvl7pPr marL="1244552" indent="-255296" algn="l" defTabSz="849018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7pPr>
      <a:lvl8pPr marL="1486409" indent="-255296" algn="l" defTabSz="849018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8pPr>
      <a:lvl9pPr marL="1728265" indent="-255296" algn="l" defTabSz="849018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1857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83713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25570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67426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09283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51139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996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852" algn="l" defTabSz="48371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11" y="855764"/>
            <a:ext cx="8131173" cy="526143"/>
          </a:xfrm>
        </p:spPr>
        <p:txBody>
          <a:bodyPr/>
          <a:lstStyle/>
          <a:p>
            <a:r>
              <a:rPr lang="en-GB" sz="4000" dirty="0"/>
              <a:t>Business case presented by</a:t>
            </a:r>
            <a:br>
              <a:rPr lang="en-GB" sz="4000" dirty="0"/>
            </a:br>
            <a:br>
              <a:rPr lang="en-GB" sz="4000" dirty="0"/>
            </a:br>
            <a:r>
              <a:rPr lang="en-GB" sz="3500" i="1" dirty="0"/>
              <a:t>Federico Karagulian</a:t>
            </a:r>
            <a:br>
              <a:rPr lang="en-GB" sz="4000" i="1" dirty="0"/>
            </a:br>
            <a:br>
              <a:rPr lang="en-GB" sz="4000" i="1" dirty="0"/>
            </a:br>
            <a:r>
              <a:rPr lang="en-GB" sz="4000" i="1" dirty="0"/>
              <a:t> </a:t>
            </a:r>
            <a:r>
              <a:rPr lang="en-GB" sz="2000" i="1" dirty="0"/>
              <a:t>29</a:t>
            </a:r>
            <a:r>
              <a:rPr lang="en-GB" sz="2000" i="1" baseline="30000" dirty="0"/>
              <a:t>th</a:t>
            </a:r>
            <a:r>
              <a:rPr lang="en-GB" sz="2000" i="1" dirty="0"/>
              <a:t> June 2016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132402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350" y="482593"/>
            <a:ext cx="8131173" cy="474690"/>
          </a:xfrm>
        </p:spPr>
        <p:txBody>
          <a:bodyPr/>
          <a:lstStyle/>
          <a:p>
            <a:r>
              <a:rPr lang="en-GB" sz="2800" dirty="0">
                <a:solidFill>
                  <a:srgbClr val="0000FF"/>
                </a:solidFill>
              </a:rPr>
              <a:t>First relevant finding</a:t>
            </a:r>
            <a:br>
              <a:rPr lang="en-US" sz="2800" dirty="0"/>
            </a:b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435219" y="1149981"/>
            <a:ext cx="7943729" cy="641424"/>
          </a:xfrm>
        </p:spPr>
        <p:txBody>
          <a:bodyPr/>
          <a:lstStyle/>
          <a:p>
            <a:pPr marL="0" indent="0">
              <a:buNone/>
            </a:pPr>
            <a:r>
              <a:rPr lang="en-US" sz="2500" b="1" u="sng" dirty="0"/>
              <a:t>social media </a:t>
            </a:r>
            <a:r>
              <a:rPr lang="en-US" sz="2500" dirty="0"/>
              <a:t>has shown to be the most channel through which respondents made their purchase during the campaign compared to </a:t>
            </a:r>
            <a:r>
              <a:rPr lang="en-US" sz="2500" b="1" dirty="0"/>
              <a:t>TV</a:t>
            </a:r>
            <a:r>
              <a:rPr lang="en-US" sz="2500" dirty="0"/>
              <a:t> channels</a:t>
            </a:r>
          </a:p>
        </p:txBody>
      </p:sp>
      <p:sp>
        <p:nvSpPr>
          <p:cNvPr id="17" name="Title 3"/>
          <p:cNvSpPr txBox="1">
            <a:spLocks/>
          </p:cNvSpPr>
          <p:nvPr/>
        </p:nvSpPr>
        <p:spPr bwMode="auto">
          <a:xfrm>
            <a:off x="514349" y="2713451"/>
            <a:ext cx="8131173" cy="47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49018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algn="l" defTabSz="849018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2pPr>
            <a:lvl3pPr algn="l" defTabSz="849018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3pPr>
            <a:lvl4pPr algn="l" defTabSz="849018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4pPr>
            <a:lvl5pPr algn="l" defTabSz="849018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5pPr>
            <a:lvl6pPr marL="241857" algn="l" defTabSz="849018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6pPr>
            <a:lvl7pPr marL="483713" algn="l" defTabSz="849018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7pPr>
            <a:lvl8pPr marL="725570" algn="l" defTabSz="849018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8pPr>
            <a:lvl9pPr marL="967426" algn="l" defTabSz="849018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800" kern="0" dirty="0">
                <a:solidFill>
                  <a:srgbClr val="0000FF"/>
                </a:solidFill>
              </a:rPr>
              <a:t>Possible reason</a:t>
            </a:r>
            <a:br>
              <a:rPr lang="en-US" sz="2800" kern="0" dirty="0"/>
            </a:br>
            <a:endParaRPr lang="en-GB" sz="2800" kern="0" dirty="0"/>
          </a:p>
        </p:txBody>
      </p:sp>
      <p:sp>
        <p:nvSpPr>
          <p:cNvPr id="18" name="Segnaposto contenuto 2"/>
          <p:cNvSpPr>
            <a:spLocks noGrp="1"/>
          </p:cNvSpPr>
          <p:nvPr>
            <p:ph sz="quarter" idx="11"/>
          </p:nvPr>
        </p:nvSpPr>
        <p:spPr>
          <a:xfrm>
            <a:off x="514350" y="3289450"/>
            <a:ext cx="7943729" cy="641424"/>
          </a:xfrm>
        </p:spPr>
        <p:txBody>
          <a:bodyPr/>
          <a:lstStyle/>
          <a:p>
            <a:pPr marL="0" indent="0">
              <a:buNone/>
            </a:pPr>
            <a:r>
              <a:rPr lang="en-US" sz="2500" b="1" u="sng" dirty="0"/>
              <a:t>Time! </a:t>
            </a:r>
          </a:p>
          <a:p>
            <a:pPr marL="0" indent="0">
              <a:buNone/>
            </a:pPr>
            <a:r>
              <a:rPr lang="en-US" sz="2500" dirty="0"/>
              <a:t>People who spend time on social media channels has more time to “deeper” assimilate the message from the advertisement.</a:t>
            </a:r>
          </a:p>
        </p:txBody>
      </p:sp>
    </p:spTree>
    <p:extLst>
      <p:ext uri="{BB962C8B-B14F-4D97-AF65-F5344CB8AC3E}">
        <p14:creationId xmlns:p14="http://schemas.microsoft.com/office/powerpoint/2010/main" val="361678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139" y="245248"/>
            <a:ext cx="8131173" cy="474690"/>
          </a:xfrm>
        </p:spPr>
        <p:txBody>
          <a:bodyPr/>
          <a:lstStyle/>
          <a:p>
            <a:r>
              <a:rPr lang="en-GB" sz="2800" dirty="0"/>
              <a:t>Interaction between channels media </a:t>
            </a:r>
            <a:br>
              <a:rPr lang="en-US" sz="2800" dirty="0"/>
            </a:b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343924" y="4910179"/>
            <a:ext cx="2133600" cy="155365"/>
          </a:xfrm>
        </p:spPr>
        <p:txBody>
          <a:bodyPr/>
          <a:lstStyle/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720213" y="763018"/>
            <a:ext cx="7943729" cy="41705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Overall channels media has </a:t>
            </a:r>
            <a:r>
              <a:rPr lang="en-US" sz="1600" b="1" dirty="0">
                <a:solidFill>
                  <a:srgbClr val="FF0000"/>
                </a:solidFill>
              </a:rPr>
              <a:t>interaction</a:t>
            </a:r>
            <a:r>
              <a:rPr lang="en-US" sz="1600" dirty="0"/>
              <a:t> between 12% and 33%:</a:t>
            </a:r>
          </a:p>
          <a:p>
            <a:r>
              <a:rPr lang="en-US" sz="1600" b="1" dirty="0"/>
              <a:t>TV</a:t>
            </a:r>
            <a:r>
              <a:rPr lang="en-US" sz="1600" dirty="0"/>
              <a:t> trend </a:t>
            </a:r>
            <a:r>
              <a:rPr lang="en-US" sz="1600" b="1" u="sng" dirty="0"/>
              <a:t>interacts </a:t>
            </a:r>
            <a:r>
              <a:rPr lang="en-US" sz="1600" dirty="0"/>
              <a:t>with </a:t>
            </a:r>
            <a:r>
              <a:rPr lang="en-US" sz="1600" b="1" dirty="0"/>
              <a:t>radio</a:t>
            </a:r>
            <a:r>
              <a:rPr lang="en-US" sz="1600" dirty="0"/>
              <a:t> (33%) and </a:t>
            </a:r>
            <a:r>
              <a:rPr lang="en-US" sz="1600" b="1" dirty="0"/>
              <a:t>online media </a:t>
            </a:r>
            <a:r>
              <a:rPr lang="en-US" sz="1600" dirty="0"/>
              <a:t>(28%)</a:t>
            </a:r>
          </a:p>
          <a:p>
            <a:r>
              <a:rPr lang="en-US" sz="1600" b="1" dirty="0"/>
              <a:t>ooh</a:t>
            </a:r>
            <a:r>
              <a:rPr lang="en-US" sz="1600" dirty="0"/>
              <a:t>  </a:t>
            </a:r>
            <a:r>
              <a:rPr lang="en-US" sz="1600" b="1" u="sng" dirty="0"/>
              <a:t>interacts </a:t>
            </a:r>
            <a:r>
              <a:rPr lang="en-US" sz="1600" dirty="0"/>
              <a:t>with </a:t>
            </a:r>
            <a:r>
              <a:rPr lang="en-US" sz="1600" b="1" dirty="0"/>
              <a:t>online media </a:t>
            </a:r>
            <a:r>
              <a:rPr lang="en-US" sz="1600" dirty="0"/>
              <a:t>(31%) and </a:t>
            </a:r>
            <a:r>
              <a:rPr lang="en-US" sz="1600" b="1" dirty="0"/>
              <a:t>social media </a:t>
            </a:r>
            <a:r>
              <a:rPr lang="en-US" sz="1600" dirty="0"/>
              <a:t>(30%)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13" y="2349742"/>
            <a:ext cx="653685" cy="18528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8"/>
          <a:stretch/>
        </p:blipFill>
        <p:spPr>
          <a:xfrm>
            <a:off x="1224311" y="1925744"/>
            <a:ext cx="5662458" cy="281321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Ovale 5"/>
          <p:cNvSpPr/>
          <p:nvPr/>
        </p:nvSpPr>
        <p:spPr bwMode="auto">
          <a:xfrm>
            <a:off x="5878919" y="4423809"/>
            <a:ext cx="706520" cy="489477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e 9"/>
          <p:cNvSpPr/>
          <p:nvPr/>
        </p:nvSpPr>
        <p:spPr bwMode="auto">
          <a:xfrm>
            <a:off x="2845095" y="4417810"/>
            <a:ext cx="706520" cy="489477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5" name="Ovale 4"/>
          <p:cNvSpPr/>
          <p:nvPr/>
        </p:nvSpPr>
        <p:spPr bwMode="auto">
          <a:xfrm>
            <a:off x="2845095" y="2145323"/>
            <a:ext cx="786128" cy="1468315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7" name="Ovale 6"/>
          <p:cNvSpPr/>
          <p:nvPr/>
        </p:nvSpPr>
        <p:spPr bwMode="auto">
          <a:xfrm>
            <a:off x="5878919" y="3780692"/>
            <a:ext cx="706520" cy="637118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2" name="Ovale 11"/>
          <p:cNvSpPr/>
          <p:nvPr/>
        </p:nvSpPr>
        <p:spPr bwMode="auto">
          <a:xfrm>
            <a:off x="5878919" y="2695231"/>
            <a:ext cx="706520" cy="637118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7740501" y="3560476"/>
            <a:ext cx="53162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4731011" y="1722474"/>
            <a:ext cx="1041991" cy="3184813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3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350" y="482593"/>
            <a:ext cx="8131173" cy="474690"/>
          </a:xfrm>
        </p:spPr>
        <p:txBody>
          <a:bodyPr/>
          <a:lstStyle/>
          <a:p>
            <a:r>
              <a:rPr lang="en-GB" sz="2800" dirty="0">
                <a:solidFill>
                  <a:srgbClr val="0000FF"/>
                </a:solidFill>
              </a:rPr>
              <a:t>Second relevant finding</a:t>
            </a:r>
            <a:br>
              <a:rPr lang="en-US" sz="2800" dirty="0"/>
            </a:b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435219" y="958986"/>
            <a:ext cx="7943729" cy="641424"/>
          </a:xfrm>
        </p:spPr>
        <p:txBody>
          <a:bodyPr/>
          <a:lstStyle/>
          <a:p>
            <a:pPr marL="0" indent="0">
              <a:buNone/>
            </a:pPr>
            <a:r>
              <a:rPr lang="en-US" sz="2500" b="1" u="sng" dirty="0"/>
              <a:t>TV</a:t>
            </a:r>
            <a:r>
              <a:rPr lang="en-US" sz="2500" dirty="0"/>
              <a:t> and </a:t>
            </a:r>
            <a:r>
              <a:rPr lang="en-US" sz="2500" b="1" u="sng" dirty="0"/>
              <a:t>Out Of Home </a:t>
            </a:r>
            <a:r>
              <a:rPr lang="en-US" sz="2500" dirty="0"/>
              <a:t>advertising have the biggest interaction with other media platforms</a:t>
            </a:r>
          </a:p>
          <a:p>
            <a:pPr marL="0" indent="0">
              <a:buNone/>
            </a:pPr>
            <a:r>
              <a:rPr lang="en-US" sz="2500" b="1" dirty="0"/>
              <a:t>TV</a:t>
            </a:r>
            <a:r>
              <a:rPr lang="en-US" sz="2500" dirty="0"/>
              <a:t> and </a:t>
            </a:r>
            <a:r>
              <a:rPr lang="en-US" sz="2500" b="1" dirty="0"/>
              <a:t>OOH</a:t>
            </a:r>
            <a:r>
              <a:rPr lang="en-US" sz="2500" dirty="0"/>
              <a:t> can easily drive the increase of all other media platforms</a:t>
            </a:r>
          </a:p>
        </p:txBody>
      </p:sp>
      <p:sp>
        <p:nvSpPr>
          <p:cNvPr id="17" name="Title 3"/>
          <p:cNvSpPr txBox="1">
            <a:spLocks/>
          </p:cNvSpPr>
          <p:nvPr/>
        </p:nvSpPr>
        <p:spPr bwMode="auto">
          <a:xfrm>
            <a:off x="514350" y="3069737"/>
            <a:ext cx="8131173" cy="47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49018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algn="l" defTabSz="849018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2pPr>
            <a:lvl3pPr algn="l" defTabSz="849018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3pPr>
            <a:lvl4pPr algn="l" defTabSz="849018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4pPr>
            <a:lvl5pPr algn="l" defTabSz="849018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5pPr>
            <a:lvl6pPr marL="241857" algn="l" defTabSz="849018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6pPr>
            <a:lvl7pPr marL="483713" algn="l" defTabSz="849018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7pPr>
            <a:lvl8pPr marL="725570" algn="l" defTabSz="849018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8pPr>
            <a:lvl9pPr marL="967426" algn="l" defTabSz="849018" rtl="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800" kern="0" dirty="0">
                <a:solidFill>
                  <a:srgbClr val="0000FF"/>
                </a:solidFill>
              </a:rPr>
              <a:t>Possible reasons</a:t>
            </a:r>
            <a:br>
              <a:rPr lang="en-US" sz="2800" kern="0" dirty="0"/>
            </a:br>
            <a:endParaRPr lang="en-GB" sz="2800" kern="0" dirty="0"/>
          </a:p>
        </p:txBody>
      </p:sp>
      <p:sp>
        <p:nvSpPr>
          <p:cNvPr id="18" name="Segnaposto contenuto 2"/>
          <p:cNvSpPr>
            <a:spLocks noGrp="1"/>
          </p:cNvSpPr>
          <p:nvPr>
            <p:ph sz="quarter" idx="11"/>
          </p:nvPr>
        </p:nvSpPr>
        <p:spPr>
          <a:xfrm>
            <a:off x="435218" y="3544427"/>
            <a:ext cx="7943729" cy="641424"/>
          </a:xfrm>
        </p:spPr>
        <p:txBody>
          <a:bodyPr/>
          <a:lstStyle/>
          <a:p>
            <a:pPr marL="0" indent="0">
              <a:buNone/>
            </a:pPr>
            <a:r>
              <a:rPr lang="en-US" sz="2500" b="1" u="sng" dirty="0"/>
              <a:t>TV</a:t>
            </a:r>
            <a:r>
              <a:rPr lang="en-US" sz="2500" dirty="0"/>
              <a:t> and </a:t>
            </a:r>
            <a:r>
              <a:rPr lang="en-US" sz="2500" b="1" u="sng" dirty="0"/>
              <a:t>OOH</a:t>
            </a:r>
            <a:r>
              <a:rPr lang="en-US" sz="2500" dirty="0"/>
              <a:t> are the two platforms for channel media which deliver a passive message to the respondents</a:t>
            </a:r>
          </a:p>
        </p:txBody>
      </p:sp>
    </p:spTree>
    <p:extLst>
      <p:ext uri="{BB962C8B-B14F-4D97-AF65-F5344CB8AC3E}">
        <p14:creationId xmlns:p14="http://schemas.microsoft.com/office/powerpoint/2010/main" val="98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139" y="242736"/>
            <a:ext cx="8131173" cy="474690"/>
          </a:xfrm>
        </p:spPr>
        <p:txBody>
          <a:bodyPr/>
          <a:lstStyle/>
          <a:p>
            <a:r>
              <a:rPr lang="en-GB" sz="2800" dirty="0"/>
              <a:t>Subcategories of respondent IDs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314450" y="900720"/>
            <a:ext cx="4723543" cy="3519300"/>
          </a:xfrm>
        </p:spPr>
        <p:txBody>
          <a:bodyPr/>
          <a:lstStyle/>
          <a:p>
            <a:r>
              <a:rPr lang="en-US" sz="1600" b="1" dirty="0"/>
              <a:t>5 subgroups </a:t>
            </a:r>
            <a:r>
              <a:rPr lang="en-US" sz="1600" dirty="0"/>
              <a:t>of respondent IDs were identified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larger subgroup of respondent IDs (</a:t>
            </a:r>
            <a:r>
              <a:rPr lang="en-US" sz="1600" b="1" dirty="0"/>
              <a:t>58%</a:t>
            </a:r>
            <a:r>
              <a:rPr lang="en-US" sz="1600" dirty="0"/>
              <a:t>) has </a:t>
            </a:r>
            <a:r>
              <a:rPr lang="en-US" sz="1600" b="1" dirty="0"/>
              <a:t>not been “captured” by any media platform </a:t>
            </a:r>
            <a:r>
              <a:rPr lang="en-US" sz="1600" dirty="0"/>
              <a:t>(see next slide)</a:t>
            </a:r>
            <a:endParaRPr lang="en-US" sz="1600" b="1" dirty="0"/>
          </a:p>
          <a:p>
            <a:endParaRPr lang="it-IT" sz="1600" b="1" dirty="0"/>
          </a:p>
          <a:p>
            <a:r>
              <a:rPr lang="en-US" sz="1600" b="1" dirty="0"/>
              <a:t>Who are</a:t>
            </a:r>
            <a:r>
              <a:rPr lang="en-US" sz="1600" dirty="0"/>
              <a:t> respondents in all </a:t>
            </a:r>
            <a:r>
              <a:rPr lang="en-US" sz="1600" b="1" dirty="0"/>
              <a:t>subgroup </a:t>
            </a:r>
            <a:r>
              <a:rPr lang="en-US" sz="1600" dirty="0"/>
              <a:t>? Metadata about them enclose more information (reserved data)</a:t>
            </a:r>
            <a:endParaRPr lang="en-US" sz="16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93" y="1019904"/>
            <a:ext cx="3727939" cy="34616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uppo 19"/>
          <p:cNvGrpSpPr/>
          <p:nvPr/>
        </p:nvGrpSpPr>
        <p:grpSpPr>
          <a:xfrm>
            <a:off x="6080760" y="1847477"/>
            <a:ext cx="2770632" cy="2753269"/>
            <a:chOff x="6080760" y="1847477"/>
            <a:chExt cx="2770632" cy="2753269"/>
          </a:xfrm>
        </p:grpSpPr>
        <p:sp>
          <p:nvSpPr>
            <p:cNvPr id="15" name="Ovale 14"/>
            <p:cNvSpPr/>
            <p:nvPr/>
          </p:nvSpPr>
          <p:spPr bwMode="auto">
            <a:xfrm>
              <a:off x="6080760" y="3092824"/>
              <a:ext cx="2770632" cy="1507922"/>
            </a:xfrm>
            <a:prstGeom prst="ellips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604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5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320391" y="1847477"/>
              <a:ext cx="1343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FF"/>
                  </a:solidFill>
                  <a:latin typeface="+mn-lt"/>
                </a:rPr>
                <a:t>with media </a:t>
              </a:r>
            </a:p>
            <a:p>
              <a:pPr algn="ctr"/>
              <a:r>
                <a:rPr lang="en-US" sz="1600" b="1" dirty="0">
                  <a:solidFill>
                    <a:srgbClr val="0000FF"/>
                  </a:solidFill>
                  <a:latin typeface="+mn-lt"/>
                </a:rPr>
                <a:t>channels</a:t>
              </a:r>
            </a:p>
          </p:txBody>
        </p:sp>
        <p:cxnSp>
          <p:nvCxnSpPr>
            <p:cNvPr id="17" name="Connettore 2 16"/>
            <p:cNvCxnSpPr/>
            <p:nvPr/>
          </p:nvCxnSpPr>
          <p:spPr bwMode="auto">
            <a:xfrm flipH="1">
              <a:off x="7636120" y="2433364"/>
              <a:ext cx="356088" cy="571790"/>
            </a:xfrm>
            <a:prstGeom prst="straightConnector1">
              <a:avLst/>
            </a:prstGeom>
            <a:noFill/>
            <a:ln w="349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uppo 20"/>
          <p:cNvGrpSpPr/>
          <p:nvPr/>
        </p:nvGrpSpPr>
        <p:grpSpPr>
          <a:xfrm>
            <a:off x="3407988" y="1019903"/>
            <a:ext cx="2986089" cy="3461659"/>
            <a:chOff x="3407988" y="1019903"/>
            <a:chExt cx="2986089" cy="3461659"/>
          </a:xfrm>
        </p:grpSpPr>
        <p:sp>
          <p:nvSpPr>
            <p:cNvPr id="5" name="Ovale 4"/>
            <p:cNvSpPr/>
            <p:nvPr/>
          </p:nvSpPr>
          <p:spPr bwMode="auto">
            <a:xfrm>
              <a:off x="5548473" y="1019903"/>
              <a:ext cx="845604" cy="3461659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604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5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8" name="Connettore 2 7"/>
            <p:cNvCxnSpPr/>
            <p:nvPr/>
          </p:nvCxnSpPr>
          <p:spPr bwMode="auto">
            <a:xfrm flipV="1">
              <a:off x="4818185" y="4132381"/>
              <a:ext cx="764930" cy="349181"/>
            </a:xfrm>
            <a:prstGeom prst="straightConnector1">
              <a:avLst/>
            </a:prstGeom>
            <a:noFill/>
            <a:ln>
              <a:noFill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Connettore 2 13"/>
            <p:cNvCxnSpPr/>
            <p:nvPr/>
          </p:nvCxnSpPr>
          <p:spPr bwMode="auto">
            <a:xfrm flipV="1">
              <a:off x="4527513" y="3723135"/>
              <a:ext cx="971550" cy="244928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CasellaDiTesto 18"/>
            <p:cNvSpPr txBox="1"/>
            <p:nvPr/>
          </p:nvSpPr>
          <p:spPr>
            <a:xfrm>
              <a:off x="3407988" y="3759993"/>
              <a:ext cx="1229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tx1"/>
                  </a:solidFill>
                  <a:latin typeface="+mn-lt"/>
                </a:rPr>
                <a:t>No media 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+mn-lt"/>
                </a:rPr>
                <a:t>channels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67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370324" y="761491"/>
            <a:ext cx="8447170" cy="4170547"/>
          </a:xfrm>
        </p:spPr>
        <p:txBody>
          <a:bodyPr/>
          <a:lstStyle/>
          <a:p>
            <a:r>
              <a:rPr lang="en-US" sz="1600" dirty="0"/>
              <a:t>The </a:t>
            </a:r>
            <a:r>
              <a:rPr lang="en-US" sz="1600" b="1" dirty="0"/>
              <a:t>majority of KPIs</a:t>
            </a:r>
            <a:r>
              <a:rPr lang="en-US" sz="1600" dirty="0"/>
              <a:t> were </a:t>
            </a:r>
            <a:r>
              <a:rPr lang="en-US" sz="1600" b="1" dirty="0"/>
              <a:t>not entirely driven by channel media</a:t>
            </a:r>
          </a:p>
          <a:p>
            <a:pPr marL="0" indent="0">
              <a:buNone/>
            </a:pPr>
            <a:r>
              <a:rPr lang="en-US" sz="1600" b="1" dirty="0"/>
              <a:t>Subgroup 1 </a:t>
            </a:r>
            <a:r>
              <a:rPr lang="en-US" sz="1600" dirty="0"/>
              <a:t>(not captured by any media platform) was the </a:t>
            </a:r>
            <a:r>
              <a:rPr lang="en-US" sz="1600" b="1" dirty="0"/>
              <a:t>largest contributor to </a:t>
            </a:r>
            <a:r>
              <a:rPr lang="en-US" sz="1600" dirty="0"/>
              <a:t>most</a:t>
            </a:r>
            <a:r>
              <a:rPr lang="en-US" sz="1600" b="1" dirty="0"/>
              <a:t> client KPI’s</a:t>
            </a:r>
            <a:r>
              <a:rPr lang="en-US" sz="1600" dirty="0"/>
              <a:t> except for </a:t>
            </a:r>
            <a:r>
              <a:rPr lang="en-US" sz="1600" b="1" dirty="0"/>
              <a:t>purchase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12" y="1767778"/>
            <a:ext cx="6468372" cy="2550092"/>
          </a:xfrm>
          <a:prstGeom prst="rect">
            <a:avLst/>
          </a:prstGeom>
        </p:spPr>
      </p:pic>
      <p:sp>
        <p:nvSpPr>
          <p:cNvPr id="13" name="Ovale 12"/>
          <p:cNvSpPr/>
          <p:nvPr/>
        </p:nvSpPr>
        <p:spPr bwMode="auto">
          <a:xfrm>
            <a:off x="6918508" y="2496860"/>
            <a:ext cx="289113" cy="160899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4" name="Ovale 13"/>
          <p:cNvSpPr/>
          <p:nvPr/>
        </p:nvSpPr>
        <p:spPr bwMode="auto">
          <a:xfrm>
            <a:off x="4628030" y="2375219"/>
            <a:ext cx="307038" cy="173063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5" name="Ovale 14"/>
          <p:cNvSpPr/>
          <p:nvPr/>
        </p:nvSpPr>
        <p:spPr bwMode="auto">
          <a:xfrm>
            <a:off x="2306287" y="2278889"/>
            <a:ext cx="334843" cy="18093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6" name="Ovale 15"/>
          <p:cNvSpPr/>
          <p:nvPr/>
        </p:nvSpPr>
        <p:spPr bwMode="auto">
          <a:xfrm>
            <a:off x="1512792" y="2238657"/>
            <a:ext cx="332316" cy="184961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7" name="Ovale 16"/>
          <p:cNvSpPr/>
          <p:nvPr/>
        </p:nvSpPr>
        <p:spPr bwMode="auto">
          <a:xfrm>
            <a:off x="5396246" y="3156283"/>
            <a:ext cx="258239" cy="94957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2" name="Ovale 14"/>
          <p:cNvSpPr/>
          <p:nvPr/>
        </p:nvSpPr>
        <p:spPr bwMode="auto">
          <a:xfrm>
            <a:off x="3828548" y="1967958"/>
            <a:ext cx="338303" cy="230133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102309" y="3227141"/>
            <a:ext cx="864571" cy="1042147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0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138" y="4879285"/>
            <a:ext cx="2133600" cy="155365"/>
          </a:xfrm>
        </p:spPr>
        <p:txBody>
          <a:bodyPr/>
          <a:lstStyle/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417899" y="658564"/>
            <a:ext cx="8324077" cy="4376086"/>
          </a:xfrm>
        </p:spPr>
        <p:txBody>
          <a:bodyPr/>
          <a:lstStyle/>
          <a:p>
            <a:r>
              <a:rPr lang="en-US" sz="1600" b="1" u="sng" dirty="0"/>
              <a:t>ooh</a:t>
            </a:r>
            <a:r>
              <a:rPr lang="en-US" sz="1600" u="sng" dirty="0"/>
              <a:t> had only impact on </a:t>
            </a:r>
            <a:r>
              <a:rPr lang="en-US" sz="1600" b="1" u="sng" dirty="0"/>
              <a:t>subgroup 2</a:t>
            </a:r>
            <a:r>
              <a:rPr lang="en-US" sz="1600" u="sng" dirty="0"/>
              <a:t> </a:t>
            </a:r>
          </a:p>
          <a:p>
            <a:r>
              <a:rPr lang="en-US" sz="1600" b="1" dirty="0"/>
              <a:t>TV</a:t>
            </a:r>
            <a:r>
              <a:rPr lang="en-US" sz="1600" dirty="0"/>
              <a:t> is the platform having impact on all the subcategories for respondents (except subgroup 1)</a:t>
            </a:r>
          </a:p>
          <a:p>
            <a:endParaRPr lang="en-US" sz="1600" dirty="0"/>
          </a:p>
          <a:p>
            <a:r>
              <a:rPr lang="en-US" sz="1600" dirty="0"/>
              <a:t>Channel media can </a:t>
            </a:r>
            <a:r>
              <a:rPr lang="en-US" sz="1600" b="1" dirty="0"/>
              <a:t>tackle focused subcategories </a:t>
            </a:r>
            <a:r>
              <a:rPr lang="en-US" sz="1600" dirty="0"/>
              <a:t>of respondent to increase their performances on KPI’s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11" y="2406199"/>
            <a:ext cx="6601972" cy="2384045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345139" y="253104"/>
            <a:ext cx="8131173" cy="474690"/>
          </a:xfrm>
        </p:spPr>
        <p:txBody>
          <a:bodyPr/>
          <a:lstStyle/>
          <a:p>
            <a:r>
              <a:rPr lang="en-GB" sz="2800" dirty="0"/>
              <a:t>Final remarks and suggestions</a:t>
            </a:r>
            <a:br>
              <a:rPr lang="en-US" sz="2800" dirty="0"/>
            </a:br>
            <a:endParaRPr lang="en-GB" sz="2800" dirty="0"/>
          </a:p>
        </p:txBody>
      </p:sp>
      <p:sp>
        <p:nvSpPr>
          <p:cNvPr id="4" name="Ovale 3"/>
          <p:cNvSpPr/>
          <p:nvPr/>
        </p:nvSpPr>
        <p:spPr bwMode="auto">
          <a:xfrm>
            <a:off x="3020175" y="2627824"/>
            <a:ext cx="445733" cy="2162420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5" name="Ovale 4"/>
          <p:cNvSpPr/>
          <p:nvPr/>
        </p:nvSpPr>
        <p:spPr bwMode="auto">
          <a:xfrm>
            <a:off x="6783709" y="3247421"/>
            <a:ext cx="1199033" cy="1469673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8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370324" y="761491"/>
            <a:ext cx="8447170" cy="4170547"/>
          </a:xfrm>
        </p:spPr>
        <p:txBody>
          <a:bodyPr/>
          <a:lstStyle/>
          <a:p>
            <a:r>
              <a:rPr lang="en-US" sz="1600" dirty="0"/>
              <a:t>It is worth to have a deeper look at </a:t>
            </a:r>
            <a:r>
              <a:rPr lang="en-US" sz="1600" b="1" dirty="0"/>
              <a:t>respondents’ habits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/>
              <a:t>Metadata</a:t>
            </a:r>
            <a:r>
              <a:rPr lang="en-US" sz="1600" dirty="0"/>
              <a:t> could provide valuable information about subcategories of respondents in order to better understanding their preferences and perceptions towards channel media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Purchase </a:t>
            </a:r>
            <a:r>
              <a:rPr lang="en-US" sz="1600" dirty="0"/>
              <a:t>can be improved by improving social media channels</a:t>
            </a:r>
          </a:p>
          <a:p>
            <a:endParaRPr lang="en-US" sz="1600" dirty="0"/>
          </a:p>
          <a:p>
            <a:r>
              <a:rPr lang="en-US" sz="1600" dirty="0"/>
              <a:t>Our client can </a:t>
            </a:r>
            <a:r>
              <a:rPr lang="en-US" sz="1600" b="1" dirty="0"/>
              <a:t>improve</a:t>
            </a:r>
            <a:r>
              <a:rPr lang="en-US" sz="1600" dirty="0"/>
              <a:t> the </a:t>
            </a:r>
            <a:r>
              <a:rPr lang="en-US" sz="1600" b="1" dirty="0"/>
              <a:t>effectiveness</a:t>
            </a:r>
            <a:r>
              <a:rPr lang="en-US" sz="1600" dirty="0"/>
              <a:t> of his campaign by targeting the most relevant channel used in the purchase KPI. This can be done by increasing the advertisement in the channel media which have showed more </a:t>
            </a:r>
            <a:r>
              <a:rPr lang="en-US" sz="1600" b="1" dirty="0"/>
              <a:t>higher interaction</a:t>
            </a:r>
            <a:r>
              <a:rPr lang="en-US" sz="1600" dirty="0"/>
              <a:t> with this channel. </a:t>
            </a:r>
            <a:endParaRPr lang="en-US" sz="1600" b="1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45139" y="245248"/>
            <a:ext cx="8131173" cy="474690"/>
          </a:xfrm>
        </p:spPr>
        <p:txBody>
          <a:bodyPr/>
          <a:lstStyle/>
          <a:p>
            <a:r>
              <a:rPr lang="en-GB" sz="2800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90142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Preamble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04833" y="1470184"/>
            <a:ext cx="8131175" cy="2099493"/>
          </a:xfrm>
        </p:spPr>
        <p:txBody>
          <a:bodyPr/>
          <a:lstStyle/>
          <a:p>
            <a:r>
              <a:rPr lang="en-GB" dirty="0"/>
              <a:t>My client recently launched a multi-platform advertising campaign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 wanted to help him measuring the campaign effectiveness and to learn what can be improved for the next campaigns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Slide </a:t>
            </a:r>
            <a:fld id="{EC393FDE-4231-4A49-8E72-63EB3858CFA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96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3</a:t>
            </a:fld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73407" y="1164380"/>
            <a:ext cx="4319668" cy="3664178"/>
            <a:chOff x="373407" y="1164380"/>
            <a:chExt cx="4319668" cy="3664178"/>
          </a:xfrm>
        </p:grpSpPr>
        <p:sp>
          <p:nvSpPr>
            <p:cNvPr id="31" name="Rounded Rectangle 30"/>
            <p:cNvSpPr/>
            <p:nvPr/>
          </p:nvSpPr>
          <p:spPr>
            <a:xfrm>
              <a:off x="524973" y="1164380"/>
              <a:ext cx="3928625" cy="3664178"/>
            </a:xfrm>
            <a:prstGeom prst="roundRect">
              <a:avLst>
                <a:gd name="adj" fmla="val 4064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17019" tIns="58510" rIns="117019" bIns="58510" rtlCol="0" anchor="ctr"/>
            <a:lstStyle/>
            <a:p>
              <a:endParaRPr lang="en-GB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24967" y="1401244"/>
              <a:ext cx="3928624" cy="4915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7019" tIns="58510" rIns="117019" bIns="58510"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3407" y="1459679"/>
              <a:ext cx="4319668" cy="374667"/>
            </a:xfrm>
            <a:prstGeom prst="rect">
              <a:avLst/>
            </a:prstGeom>
            <a:noFill/>
          </p:spPr>
          <p:txBody>
            <a:bodyPr wrap="square" lIns="117019" tIns="58510" rIns="117019" bIns="5851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GB" sz="2000" b="1" dirty="0">
                  <a:solidFill>
                    <a:srgbClr val="002060"/>
                  </a:solidFill>
                  <a:latin typeface="+mn-lt"/>
                </a:rPr>
                <a:t>Campaign Objectives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10800000">
              <a:off x="1991632" y="1916497"/>
              <a:ext cx="995292" cy="170258"/>
            </a:xfrm>
            <a:prstGeom prst="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7019" tIns="58510" rIns="117019" bIns="58510"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4965" y="2155194"/>
              <a:ext cx="3928623" cy="243141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marL="171418" indent="-171418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800" b="1" dirty="0">
                  <a:solidFill>
                    <a:schemeClr val="bg1"/>
                  </a:solidFill>
                  <a:latin typeface="+mn-lt"/>
                </a:rPr>
                <a:t>Educate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endParaRPr lang="en-GB" sz="1800" b="1" dirty="0">
                <a:solidFill>
                  <a:schemeClr val="bg1"/>
                </a:solidFill>
                <a:latin typeface="+mn-lt"/>
              </a:endParaRPr>
            </a:p>
            <a:p>
              <a:pPr marL="171418" lvl="0" indent="-171418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800" b="1" dirty="0">
                  <a:solidFill>
                    <a:prstClr val="white"/>
                  </a:solidFill>
                  <a:latin typeface="Century Gothic"/>
                </a:rPr>
                <a:t>Excite </a:t>
              </a:r>
            </a:p>
            <a:p>
              <a:pPr marL="171418" lvl="0" indent="-171418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GB" sz="1800" b="1" dirty="0">
                <a:solidFill>
                  <a:prstClr val="white"/>
                </a:solidFill>
                <a:latin typeface="Century Gothic"/>
              </a:endParaRPr>
            </a:p>
            <a:p>
              <a:pPr marL="171418" lvl="0" indent="-171418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800" b="1" dirty="0">
                  <a:solidFill>
                    <a:prstClr val="white"/>
                  </a:solidFill>
                  <a:latin typeface="Century Gothic"/>
                </a:rPr>
                <a:t>Habit Form (understanding)</a:t>
              </a:r>
            </a:p>
            <a:p>
              <a:pPr lvl="1">
                <a:spcBef>
                  <a:spcPts val="0"/>
                </a:spcBef>
                <a:spcAft>
                  <a:spcPts val="600"/>
                </a:spcAft>
              </a:pPr>
              <a:endParaRPr lang="en-GB" sz="1600" b="1" dirty="0">
                <a:solidFill>
                  <a:schemeClr val="bg1"/>
                </a:solidFill>
                <a:latin typeface="+mn-lt"/>
              </a:endParaRPr>
            </a:p>
            <a:p>
              <a:pPr marL="413275" lvl="1" indent="-171418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GB" sz="16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51222" y="1166233"/>
            <a:ext cx="4319668" cy="3664178"/>
            <a:chOff x="4551222" y="1166233"/>
            <a:chExt cx="4319668" cy="3664178"/>
          </a:xfrm>
        </p:grpSpPr>
        <p:sp>
          <p:nvSpPr>
            <p:cNvPr id="32" name="Rounded Rectangle 31"/>
            <p:cNvSpPr/>
            <p:nvPr/>
          </p:nvSpPr>
          <p:spPr>
            <a:xfrm>
              <a:off x="4693076" y="1166233"/>
              <a:ext cx="3952884" cy="3664178"/>
            </a:xfrm>
            <a:prstGeom prst="roundRect">
              <a:avLst>
                <a:gd name="adj" fmla="val 4064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17019" tIns="58510" rIns="117019" bIns="58510"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702779" y="1394667"/>
              <a:ext cx="3928624" cy="4915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7019" tIns="58510" rIns="117019" bIns="58510"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51222" y="1453103"/>
              <a:ext cx="4319668" cy="374667"/>
            </a:xfrm>
            <a:prstGeom prst="rect">
              <a:avLst/>
            </a:prstGeom>
            <a:noFill/>
          </p:spPr>
          <p:txBody>
            <a:bodyPr wrap="square" lIns="117019" tIns="58510" rIns="117019" bIns="5851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GB" sz="2000" b="1" dirty="0">
                  <a:solidFill>
                    <a:srgbClr val="002060"/>
                  </a:solidFill>
                  <a:latin typeface="+mn-lt"/>
                </a:rPr>
                <a:t>Research Objectives</a:t>
              </a:r>
            </a:p>
          </p:txBody>
        </p:sp>
        <p:sp>
          <p:nvSpPr>
            <p:cNvPr id="68" name="Isosceles Triangle 67"/>
            <p:cNvSpPr/>
            <p:nvPr/>
          </p:nvSpPr>
          <p:spPr>
            <a:xfrm rot="10800000">
              <a:off x="6169445" y="1909920"/>
              <a:ext cx="995292" cy="170258"/>
            </a:xfrm>
            <a:prstGeom prst="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7019" tIns="58510" rIns="117019" bIns="58510"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02779" y="2173075"/>
              <a:ext cx="3928623" cy="2339086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marL="171418" indent="-171418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bg1"/>
                  </a:solidFill>
                  <a:latin typeface="+mn-lt"/>
                </a:rPr>
                <a:t>The key objective is to measure the effectiveness of each platform within the campaign</a:t>
              </a:r>
            </a:p>
            <a:p>
              <a:pPr marL="171418" indent="-171418"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bg1"/>
                  </a:solidFill>
                  <a:latin typeface="+mn-lt"/>
                </a:rPr>
                <a:t>The specific research objectives are as follows:</a:t>
              </a:r>
            </a:p>
            <a:p>
              <a:pPr marL="413275" lvl="1" indent="-171418"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bg1"/>
                  </a:solidFill>
                  <a:latin typeface="+mn-lt"/>
                </a:rPr>
                <a:t>Measure impact of channel media on KPIs</a:t>
              </a:r>
            </a:p>
            <a:p>
              <a:pPr marL="413275" lvl="1" indent="-171418"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bg1"/>
                  </a:solidFill>
                  <a:latin typeface="+mn-lt"/>
                </a:rPr>
                <a:t>Measure the interaction between all platforms</a:t>
              </a:r>
            </a:p>
          </p:txBody>
        </p:sp>
      </p:grpSp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and research objectives</a:t>
            </a:r>
          </a:p>
        </p:txBody>
      </p:sp>
    </p:spTree>
    <p:extLst>
      <p:ext uri="{BB962C8B-B14F-4D97-AF65-F5344CB8AC3E}">
        <p14:creationId xmlns:p14="http://schemas.microsoft.com/office/powerpoint/2010/main" val="235474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Slide </a:t>
            </a:r>
            <a:fld id="{EC393FDE-4231-4A49-8E72-63EB3858CFA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7" name="Round Same Side Corner Rectangle 46"/>
          <p:cNvSpPr/>
          <p:nvPr/>
        </p:nvSpPr>
        <p:spPr bwMode="auto">
          <a:xfrm rot="16200000">
            <a:off x="2555501" y="1137021"/>
            <a:ext cx="1080000" cy="1129309"/>
          </a:xfrm>
          <a:prstGeom prst="round2SameRect">
            <a:avLst>
              <a:gd name="adj1" fmla="val 5227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06551" y="1368270"/>
            <a:ext cx="790601" cy="33855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Social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84846" y="1706824"/>
            <a:ext cx="83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Social media</a:t>
            </a: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2479806" y="1116618"/>
            <a:ext cx="3859875" cy="1168100"/>
          </a:xfrm>
          <a:prstGeom prst="roundRect">
            <a:avLst>
              <a:gd name="adj" fmla="val 7761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1604643"/>
            <a:endParaRPr lang="en-GB" sz="3500" dirty="0"/>
          </a:p>
        </p:txBody>
      </p:sp>
      <p:sp>
        <p:nvSpPr>
          <p:cNvPr id="48" name="Round Same Side Corner Rectangle 47"/>
          <p:cNvSpPr/>
          <p:nvPr/>
        </p:nvSpPr>
        <p:spPr bwMode="auto">
          <a:xfrm rot="16200000">
            <a:off x="2052486" y="2937326"/>
            <a:ext cx="1919171" cy="962447"/>
          </a:xfrm>
          <a:prstGeom prst="round2SameRect">
            <a:avLst>
              <a:gd name="adj1" fmla="val 782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4858" y="3046222"/>
            <a:ext cx="417102" cy="33855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TV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39323" y="3445396"/>
            <a:ext cx="111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Television channels</a:t>
            </a:r>
          </a:p>
        </p:txBody>
      </p:sp>
      <p:sp>
        <p:nvSpPr>
          <p:cNvPr id="129" name="Rounded Rectangle 128"/>
          <p:cNvSpPr/>
          <p:nvPr/>
        </p:nvSpPr>
        <p:spPr bwMode="auto">
          <a:xfrm>
            <a:off x="2477146" y="2405447"/>
            <a:ext cx="3862826" cy="2026672"/>
          </a:xfrm>
          <a:prstGeom prst="roundRect">
            <a:avLst>
              <a:gd name="adj" fmla="val 4415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1604643"/>
            <a:endParaRPr lang="en-GB" sz="3500" dirty="0"/>
          </a:p>
        </p:txBody>
      </p:sp>
      <p:sp>
        <p:nvSpPr>
          <p:cNvPr id="120" name="Round Same Side Corner Rectangle 119"/>
          <p:cNvSpPr/>
          <p:nvPr/>
        </p:nvSpPr>
        <p:spPr bwMode="auto">
          <a:xfrm>
            <a:off x="582796" y="1177739"/>
            <a:ext cx="1728000" cy="1165912"/>
          </a:xfrm>
          <a:prstGeom prst="round2SameRect">
            <a:avLst>
              <a:gd name="adj1" fmla="val 740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14206" y="1288275"/>
            <a:ext cx="670344" cy="338538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OOH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536246" y="1125870"/>
            <a:ext cx="1818394" cy="3306249"/>
          </a:xfrm>
          <a:prstGeom prst="roundRect">
            <a:avLst>
              <a:gd name="adj" fmla="val 4696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1604643"/>
            <a:endParaRPr lang="en-GB" sz="35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32336" y="1586103"/>
            <a:ext cx="179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Out of home advertising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475584" y="3445161"/>
            <a:ext cx="2160000" cy="986958"/>
            <a:chOff x="6475584" y="3445161"/>
            <a:chExt cx="2160000" cy="986958"/>
          </a:xfrm>
        </p:grpSpPr>
        <p:sp>
          <p:nvSpPr>
            <p:cNvPr id="118" name="Rounded Rectangle 117"/>
            <p:cNvSpPr/>
            <p:nvPr/>
          </p:nvSpPr>
          <p:spPr bwMode="auto">
            <a:xfrm>
              <a:off x="6534460" y="3514137"/>
              <a:ext cx="2052000" cy="864000"/>
            </a:xfrm>
            <a:prstGeom prst="roundRect">
              <a:avLst>
                <a:gd name="adj" fmla="val 794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1604643"/>
              <a:endParaRPr lang="en-GB" sz="3500" dirty="0"/>
            </a:p>
          </p:txBody>
        </p:sp>
        <p:sp>
          <p:nvSpPr>
            <p:cNvPr id="132" name="Rounded Rectangle 131"/>
            <p:cNvSpPr/>
            <p:nvPr/>
          </p:nvSpPr>
          <p:spPr bwMode="auto">
            <a:xfrm>
              <a:off x="6475584" y="3445161"/>
              <a:ext cx="2160000" cy="986958"/>
            </a:xfrm>
            <a:prstGeom prst="roundRect">
              <a:avLst>
                <a:gd name="adj" fmla="val 7942"/>
              </a:avLst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1604643"/>
              <a:endParaRPr lang="en-GB" sz="35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135013" y="3519073"/>
              <a:ext cx="756906" cy="338538"/>
            </a:xfrm>
            <a:prstGeom prst="rect">
              <a:avLst/>
            </a:prstGeom>
            <a:noFill/>
          </p:spPr>
          <p:txBody>
            <a:bodyPr wrap="none" lIns="91424" tIns="45712" rIns="91424" bIns="45712" rtlCol="0">
              <a:spAutoFit/>
            </a:bodyPr>
            <a:lstStyle/>
            <a:p>
              <a:r>
                <a:rPr lang="en-GB" sz="1600" b="1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Radio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32108" y="3829037"/>
              <a:ext cx="20211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Radio channel (in/our home)</a:t>
              </a:r>
            </a:p>
          </p:txBody>
        </p:sp>
      </p:grpSp>
      <p:sp>
        <p:nvSpPr>
          <p:cNvPr id="131" name="Rounded Rectangle 130"/>
          <p:cNvSpPr/>
          <p:nvPr/>
        </p:nvSpPr>
        <p:spPr bwMode="auto">
          <a:xfrm>
            <a:off x="6462671" y="1115408"/>
            <a:ext cx="2160000" cy="2201701"/>
          </a:xfrm>
          <a:prstGeom prst="roundRect">
            <a:avLst>
              <a:gd name="adj" fmla="val 56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1604643"/>
            <a:endParaRPr lang="en-GB" sz="3500" dirty="0"/>
          </a:p>
        </p:txBody>
      </p:sp>
      <p:sp>
        <p:nvSpPr>
          <p:cNvPr id="138" name="Round Same Side Corner Rectangle 137"/>
          <p:cNvSpPr/>
          <p:nvPr/>
        </p:nvSpPr>
        <p:spPr bwMode="auto">
          <a:xfrm rot="10800000">
            <a:off x="6518939" y="2736307"/>
            <a:ext cx="2052000" cy="529921"/>
          </a:xfrm>
          <a:prstGeom prst="round2SameRect">
            <a:avLst>
              <a:gd name="adj1" fmla="val 740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098946" y="2799558"/>
            <a:ext cx="829073" cy="33855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Online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746512" y="3050957"/>
            <a:ext cx="161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Web services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3" y="2429159"/>
            <a:ext cx="1501160" cy="11258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66" y="1177739"/>
            <a:ext cx="2262450" cy="1063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67" y="2609379"/>
            <a:ext cx="2617848" cy="17338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8" y="1213464"/>
            <a:ext cx="1932104" cy="12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0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112" y="190107"/>
            <a:ext cx="8131173" cy="474690"/>
          </a:xfrm>
        </p:spPr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584" y="594461"/>
            <a:ext cx="8131175" cy="3565398"/>
          </a:xfrm>
        </p:spPr>
        <p:txBody>
          <a:bodyPr/>
          <a:lstStyle/>
          <a:p>
            <a:r>
              <a:rPr lang="en-GB" sz="2000" dirty="0"/>
              <a:t>3043 records</a:t>
            </a:r>
          </a:p>
          <a:p>
            <a:pPr marL="0" indent="0">
              <a:buNone/>
            </a:pPr>
            <a:r>
              <a:rPr lang="en-GB" sz="1600" dirty="0"/>
              <a:t>      answers from a questionnaire</a:t>
            </a:r>
          </a:p>
          <a:p>
            <a:pPr marL="0" indent="0">
              <a:buNone/>
            </a:pPr>
            <a:r>
              <a:rPr lang="en-GB" sz="1600" dirty="0"/>
              <a:t>      (yes/no == 0/1)</a:t>
            </a:r>
          </a:p>
          <a:p>
            <a:r>
              <a:rPr lang="en-GB" sz="2000" dirty="0"/>
              <a:t>Technical variables</a:t>
            </a:r>
            <a:br>
              <a:rPr lang="en-GB" sz="2000" dirty="0"/>
            </a:br>
            <a:r>
              <a:rPr lang="en-GB" sz="1600" dirty="0"/>
              <a:t>(respondent ID, respondent source (age &amp; gender), weight)</a:t>
            </a:r>
            <a:endParaRPr lang="en-GB" sz="2000" dirty="0"/>
          </a:p>
          <a:p>
            <a:r>
              <a:rPr lang="en-GB" sz="2000" dirty="0"/>
              <a:t>Exposure to each of the media platforms</a:t>
            </a:r>
            <a:br>
              <a:rPr lang="en-GB" sz="2000" dirty="0"/>
            </a:br>
            <a:r>
              <a:rPr lang="en-GB" sz="1600" dirty="0"/>
              <a:t>(TV, radio, OOH, online, social)</a:t>
            </a:r>
          </a:p>
          <a:p>
            <a:r>
              <a:rPr lang="en-GB" sz="2000" dirty="0"/>
              <a:t> Client’s KPIs</a:t>
            </a:r>
          </a:p>
          <a:p>
            <a:pPr marL="342900" indent="-342900">
              <a:buAutoNum type="arabicParenR"/>
            </a:pPr>
            <a:r>
              <a:rPr lang="en-GB" sz="1600" dirty="0"/>
              <a:t>spontaneous brand awareness;</a:t>
            </a:r>
          </a:p>
          <a:p>
            <a:pPr marL="342900" indent="-342900">
              <a:buAutoNum type="arabicParenR"/>
            </a:pPr>
            <a:r>
              <a:rPr lang="en-GB" sz="1600" dirty="0"/>
              <a:t>brand perception measures: relevance, laugh, think;</a:t>
            </a:r>
          </a:p>
          <a:p>
            <a:pPr marL="342900" indent="-342900">
              <a:buAutoNum type="arabicParenR"/>
            </a:pPr>
            <a:r>
              <a:rPr lang="en-GB" sz="1600" dirty="0"/>
              <a:t>intention to recommend; </a:t>
            </a:r>
          </a:p>
          <a:p>
            <a:pPr marL="342900" indent="-342900">
              <a:buAutoNum type="arabicParenR"/>
            </a:pPr>
            <a:r>
              <a:rPr lang="en-GB" sz="1600" dirty="0"/>
              <a:t>intention to talk about the brand; </a:t>
            </a:r>
          </a:p>
          <a:p>
            <a:pPr marL="342900" indent="-342900">
              <a:buAutoNum type="arabicParenR"/>
            </a:pPr>
            <a:r>
              <a:rPr lang="en-GB" sz="1600" dirty="0"/>
              <a:t>purchase of the brand during the campaign;</a:t>
            </a:r>
          </a:p>
          <a:p>
            <a:pPr marL="342900" indent="-342900">
              <a:buAutoNum type="arabicParenR"/>
            </a:pPr>
            <a:r>
              <a:rPr lang="en-GB" sz="1600" dirty="0"/>
              <a:t>intention to purchase in the future)</a:t>
            </a: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Slide </a:t>
            </a:r>
            <a:fld id="{EC393FDE-4231-4A49-8E72-63EB3858CFA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09" y="115509"/>
            <a:ext cx="5667209" cy="169312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254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04825" y="1240032"/>
            <a:ext cx="8131175" cy="2583070"/>
          </a:xfrm>
        </p:spPr>
        <p:txBody>
          <a:bodyPr/>
          <a:lstStyle/>
          <a:p>
            <a:r>
              <a:rPr lang="en-GB" dirty="0"/>
              <a:t>Explore the data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Estimate what was a relative impact of each of the channels into driving of each of the KPIs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Estimate if there are any interactions between the channels which can be utilized to improve campaign effectiveness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Slide </a:t>
            </a:r>
            <a:fld id="{EC393FDE-4231-4A49-8E72-63EB3858CFA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35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139" y="245248"/>
            <a:ext cx="8131173" cy="474690"/>
          </a:xfrm>
        </p:spPr>
        <p:txBody>
          <a:bodyPr/>
          <a:lstStyle/>
          <a:p>
            <a:r>
              <a:rPr lang="en-GB" sz="2800" dirty="0"/>
              <a:t>Data exploration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Slide </a:t>
            </a:r>
            <a:fld id="{EC393FDE-4231-4A49-8E72-63EB3858CFA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345139" y="719938"/>
            <a:ext cx="8663394" cy="4502932"/>
          </a:xfrm>
        </p:spPr>
        <p:txBody>
          <a:bodyPr/>
          <a:lstStyle/>
          <a:p>
            <a:r>
              <a:rPr lang="en-US" sz="1800" dirty="0"/>
              <a:t>Records referred to </a:t>
            </a:r>
            <a:r>
              <a:rPr lang="en-US" sz="1800" b="1" dirty="0"/>
              <a:t>3041 respondent </a:t>
            </a:r>
            <a:r>
              <a:rPr lang="en-US" sz="1800" dirty="0"/>
              <a:t>IDs have been gathered from </a:t>
            </a:r>
            <a:r>
              <a:rPr lang="en-US" sz="1800" b="1" dirty="0"/>
              <a:t>4 respondent sources</a:t>
            </a:r>
          </a:p>
          <a:p>
            <a:r>
              <a:rPr lang="en-US" sz="1800" dirty="0"/>
              <a:t>Overall, respondent </a:t>
            </a:r>
            <a:r>
              <a:rPr lang="en-US" sz="1800" b="1" dirty="0"/>
              <a:t>sources 1 and 4 </a:t>
            </a:r>
            <a:r>
              <a:rPr lang="en-US" sz="1800" dirty="0"/>
              <a:t>covered </a:t>
            </a:r>
            <a:r>
              <a:rPr lang="en-US" sz="1800" b="1" dirty="0"/>
              <a:t>66%</a:t>
            </a:r>
            <a:r>
              <a:rPr lang="en-US" sz="1800" dirty="0"/>
              <a:t> of the respondent IDs. </a:t>
            </a:r>
          </a:p>
          <a:p>
            <a:r>
              <a:rPr lang="en-US" sz="1800" dirty="0"/>
              <a:t>Sources 1 and 4 were dominant in all media channels</a:t>
            </a:r>
          </a:p>
        </p:txBody>
      </p:sp>
      <p:sp>
        <p:nvSpPr>
          <p:cNvPr id="17" name="Freccia a destra 16"/>
          <p:cNvSpPr/>
          <p:nvPr/>
        </p:nvSpPr>
        <p:spPr bwMode="auto">
          <a:xfrm>
            <a:off x="3011512" y="3208866"/>
            <a:ext cx="978408" cy="484632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45139" y="4582960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  <a:latin typeface="+mn-lt"/>
              </a:rPr>
              <a:t>Sum of weights = 3041</a:t>
            </a:r>
            <a:r>
              <a:rPr lang="en-US" sz="2000" dirty="0"/>
              <a:t> 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6" y="2191486"/>
            <a:ext cx="2637839" cy="244942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87" y="2279606"/>
            <a:ext cx="4758426" cy="23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139" y="245248"/>
            <a:ext cx="8131173" cy="474690"/>
          </a:xfrm>
        </p:spPr>
        <p:txBody>
          <a:bodyPr/>
          <a:lstStyle/>
          <a:p>
            <a:r>
              <a:rPr lang="en-GB" sz="2800" dirty="0"/>
              <a:t>Data exploration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345139" y="728675"/>
            <a:ext cx="3727328" cy="4170547"/>
          </a:xfrm>
        </p:spPr>
        <p:txBody>
          <a:bodyPr/>
          <a:lstStyle/>
          <a:p>
            <a:r>
              <a:rPr lang="en-US" sz="1600" dirty="0"/>
              <a:t>Among </a:t>
            </a:r>
            <a:r>
              <a:rPr lang="en-US" sz="1600" b="1" dirty="0">
                <a:solidFill>
                  <a:srgbClr val="FF0000"/>
                </a:solidFill>
              </a:rPr>
              <a:t>media platforms</a:t>
            </a:r>
            <a:r>
              <a:rPr lang="en-US" sz="1600" dirty="0"/>
              <a:t>, </a:t>
            </a:r>
            <a:r>
              <a:rPr lang="en-US" sz="1600" b="1" dirty="0"/>
              <a:t>TV, online </a:t>
            </a:r>
            <a:r>
              <a:rPr lang="en-US" sz="1600" dirty="0"/>
              <a:t>media and </a:t>
            </a:r>
            <a:r>
              <a:rPr lang="en-US" sz="1600" b="1" dirty="0"/>
              <a:t>social media </a:t>
            </a:r>
            <a:r>
              <a:rPr lang="en-US" sz="1600" dirty="0"/>
              <a:t>were the first 3 channels with the larger number (counts) of respondents</a:t>
            </a:r>
          </a:p>
          <a:p>
            <a:endParaRPr lang="en-US" sz="180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9" y="1996658"/>
            <a:ext cx="2978380" cy="27656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31" y="2000082"/>
            <a:ext cx="4739402" cy="2800555"/>
          </a:xfrm>
          <a:prstGeom prst="rect">
            <a:avLst/>
          </a:prstGeom>
        </p:spPr>
      </p:pic>
      <p:sp>
        <p:nvSpPr>
          <p:cNvPr id="11" name="Segnaposto contenuto 2"/>
          <p:cNvSpPr>
            <a:spLocks noGrp="1"/>
          </p:cNvSpPr>
          <p:nvPr>
            <p:ph sz="quarter" idx="11"/>
          </p:nvPr>
        </p:nvSpPr>
        <p:spPr>
          <a:xfrm>
            <a:off x="4639734" y="306671"/>
            <a:ext cx="3727328" cy="3296126"/>
          </a:xfrm>
        </p:spPr>
        <p:txBody>
          <a:bodyPr/>
          <a:lstStyle/>
          <a:p>
            <a:r>
              <a:rPr lang="en-US" sz="1600" dirty="0"/>
              <a:t>Among </a:t>
            </a:r>
            <a:r>
              <a:rPr lang="en-US" sz="1600" b="1" dirty="0">
                <a:solidFill>
                  <a:srgbClr val="0000FF"/>
                </a:solidFill>
              </a:rPr>
              <a:t>KPIs</a:t>
            </a:r>
            <a:r>
              <a:rPr lang="en-US" sz="1600" dirty="0"/>
              <a:t>, </a:t>
            </a:r>
            <a:r>
              <a:rPr lang="en-US" sz="1600" b="1" dirty="0"/>
              <a:t>intention to recommend</a:t>
            </a:r>
            <a:r>
              <a:rPr lang="en-US" sz="1600" dirty="0"/>
              <a:t>, intention to </a:t>
            </a:r>
            <a:r>
              <a:rPr lang="en-US" sz="1600" b="1" dirty="0"/>
              <a:t>purchase</a:t>
            </a:r>
            <a:r>
              <a:rPr lang="en-US" sz="1600" dirty="0"/>
              <a:t> in the future and perception with </a:t>
            </a:r>
            <a:r>
              <a:rPr lang="en-US" sz="1600" b="1" dirty="0"/>
              <a:t>laugh</a:t>
            </a:r>
            <a:r>
              <a:rPr lang="en-US" sz="1600" dirty="0"/>
              <a:t> were the first 3 channels with the larger number (counts) of respondents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Ovale 4"/>
          <p:cNvSpPr/>
          <p:nvPr/>
        </p:nvSpPr>
        <p:spPr bwMode="auto">
          <a:xfrm>
            <a:off x="2648333" y="1778920"/>
            <a:ext cx="1046284" cy="3088007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9" name="Ovale 8"/>
          <p:cNvSpPr/>
          <p:nvPr/>
        </p:nvSpPr>
        <p:spPr bwMode="auto">
          <a:xfrm>
            <a:off x="793377" y="2502563"/>
            <a:ext cx="679077" cy="2282865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2" name="Ovale 11"/>
          <p:cNvSpPr/>
          <p:nvPr/>
        </p:nvSpPr>
        <p:spPr bwMode="auto">
          <a:xfrm>
            <a:off x="2307339" y="2257292"/>
            <a:ext cx="630843" cy="2583477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3" name="Ovale 12"/>
          <p:cNvSpPr/>
          <p:nvPr/>
        </p:nvSpPr>
        <p:spPr bwMode="auto">
          <a:xfrm>
            <a:off x="5859571" y="1936376"/>
            <a:ext cx="790000" cy="2959427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4" name="Ovale 13"/>
          <p:cNvSpPr/>
          <p:nvPr/>
        </p:nvSpPr>
        <p:spPr bwMode="auto">
          <a:xfrm>
            <a:off x="4261884" y="1814145"/>
            <a:ext cx="841252" cy="3088007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45139" y="4582960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  <a:latin typeface="+mn-lt"/>
              </a:rPr>
              <a:t> 0 &lt; Counts &lt; 3041</a:t>
            </a:r>
            <a:r>
              <a:rPr lang="en-US" sz="2000" dirty="0"/>
              <a:t> </a:t>
            </a:r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7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22" y="1249883"/>
            <a:ext cx="7875669" cy="29616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139" y="245248"/>
            <a:ext cx="8131173" cy="474690"/>
          </a:xfrm>
        </p:spPr>
        <p:txBody>
          <a:bodyPr/>
          <a:lstStyle/>
          <a:p>
            <a:r>
              <a:rPr lang="en-GB" sz="2800" dirty="0"/>
              <a:t>Relative impact of channels into driving of KPIs </a:t>
            </a:r>
            <a:br>
              <a:rPr lang="en-US" sz="2800" dirty="0"/>
            </a:b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C393FDE-4231-4A49-8E72-63EB3858CFA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345138" y="695989"/>
            <a:ext cx="7943729" cy="4170547"/>
          </a:xfrm>
        </p:spPr>
        <p:txBody>
          <a:bodyPr/>
          <a:lstStyle/>
          <a:p>
            <a:r>
              <a:rPr lang="en-US" sz="1500" b="1" dirty="0"/>
              <a:t>TV</a:t>
            </a:r>
            <a:r>
              <a:rPr lang="en-US" sz="1500" dirty="0"/>
              <a:t> is the channel media having the </a:t>
            </a:r>
            <a:r>
              <a:rPr lang="en-US" sz="1500" b="1" dirty="0"/>
              <a:t>higher impact </a:t>
            </a:r>
            <a:r>
              <a:rPr lang="en-US" sz="1500" dirty="0"/>
              <a:t>into driving most of KPIs, above all on </a:t>
            </a:r>
            <a:r>
              <a:rPr lang="en-US" sz="1500" b="1" dirty="0"/>
              <a:t>spontaneous brand awareness </a:t>
            </a:r>
            <a:r>
              <a:rPr lang="en-US" sz="1500" dirty="0"/>
              <a:t>in the measure of </a:t>
            </a:r>
            <a:r>
              <a:rPr lang="en-US" sz="1500" b="1" dirty="0"/>
              <a:t>70%</a:t>
            </a:r>
            <a:r>
              <a:rPr lang="en-US" sz="1500" dirty="0"/>
              <a:t> </a:t>
            </a:r>
          </a:p>
          <a:p>
            <a:endParaRPr lang="it-IT" sz="1500" b="1" dirty="0"/>
          </a:p>
          <a:p>
            <a:endParaRPr lang="it-IT" sz="1500" b="1" dirty="0"/>
          </a:p>
          <a:p>
            <a:endParaRPr lang="it-IT" sz="1500" b="1" dirty="0"/>
          </a:p>
          <a:p>
            <a:endParaRPr lang="it-IT" sz="1500" b="1" dirty="0"/>
          </a:p>
          <a:p>
            <a:endParaRPr lang="it-IT" sz="1500" b="1" dirty="0"/>
          </a:p>
          <a:p>
            <a:endParaRPr lang="it-IT" sz="1500" b="1" dirty="0"/>
          </a:p>
          <a:p>
            <a:endParaRPr lang="it-IT" sz="1500" b="1" dirty="0"/>
          </a:p>
          <a:p>
            <a:endParaRPr lang="it-IT" sz="1500" b="1" dirty="0"/>
          </a:p>
          <a:p>
            <a:endParaRPr lang="it-IT" sz="1500" b="1" dirty="0"/>
          </a:p>
          <a:p>
            <a:endParaRPr lang="it-IT" sz="1500" b="1" dirty="0"/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dirty="0"/>
              <a:t>Surprising, </a:t>
            </a:r>
            <a:r>
              <a:rPr lang="en-US" sz="1500" b="1" dirty="0"/>
              <a:t>social media </a:t>
            </a:r>
            <a:r>
              <a:rPr lang="en-US" sz="1500" dirty="0"/>
              <a:t>had dominant impact </a:t>
            </a:r>
            <a:r>
              <a:rPr lang="en-US" sz="1500" b="1" dirty="0"/>
              <a:t>(28%) </a:t>
            </a:r>
            <a:r>
              <a:rPr lang="en-US" sz="1500" dirty="0"/>
              <a:t>on the </a:t>
            </a:r>
            <a:r>
              <a:rPr lang="en-US" sz="1500" b="1" dirty="0"/>
              <a:t>purchase</a:t>
            </a:r>
            <a:r>
              <a:rPr lang="en-US" sz="1500" dirty="0"/>
              <a:t> of a brand during the campaign itself </a:t>
            </a:r>
          </a:p>
          <a:p>
            <a:endParaRPr lang="en-US" sz="1800" dirty="0"/>
          </a:p>
        </p:txBody>
      </p:sp>
      <p:sp>
        <p:nvSpPr>
          <p:cNvPr id="13" name="Ovale 12"/>
          <p:cNvSpPr/>
          <p:nvPr/>
        </p:nvSpPr>
        <p:spPr bwMode="auto">
          <a:xfrm>
            <a:off x="6205818" y="1373202"/>
            <a:ext cx="504264" cy="2838314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4" name="Ovale 13"/>
          <p:cNvSpPr/>
          <p:nvPr/>
        </p:nvSpPr>
        <p:spPr bwMode="auto">
          <a:xfrm>
            <a:off x="3268540" y="2444957"/>
            <a:ext cx="368894" cy="182533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5" name="Freccia a destra 4"/>
          <p:cNvSpPr/>
          <p:nvPr/>
        </p:nvSpPr>
        <p:spPr bwMode="auto">
          <a:xfrm rot="5400000">
            <a:off x="2514441" y="2060746"/>
            <a:ext cx="328356" cy="186758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1" name="Freccia a destra 10"/>
          <p:cNvSpPr/>
          <p:nvPr/>
        </p:nvSpPr>
        <p:spPr bwMode="auto">
          <a:xfrm rot="5400000">
            <a:off x="4380487" y="1852608"/>
            <a:ext cx="328356" cy="186758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ccia a destra 11"/>
          <p:cNvSpPr/>
          <p:nvPr/>
        </p:nvSpPr>
        <p:spPr bwMode="auto">
          <a:xfrm rot="5400000">
            <a:off x="5324624" y="2247287"/>
            <a:ext cx="328356" cy="186758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5" name="Freccia a destra 14"/>
          <p:cNvSpPr/>
          <p:nvPr/>
        </p:nvSpPr>
        <p:spPr bwMode="auto">
          <a:xfrm rot="5400000">
            <a:off x="7221482" y="2260860"/>
            <a:ext cx="328356" cy="186758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6" name="Freccia a destra 15"/>
          <p:cNvSpPr/>
          <p:nvPr/>
        </p:nvSpPr>
        <p:spPr bwMode="auto">
          <a:xfrm rot="5400000">
            <a:off x="8152391" y="2305230"/>
            <a:ext cx="328356" cy="186758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604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40786"/>
      </p:ext>
    </p:extLst>
  </p:cSld>
  <p:clrMapOvr>
    <a:masterClrMapping/>
  </p:clrMapOvr>
</p:sld>
</file>

<file path=ppt/theme/theme1.xml><?xml version="1.0" encoding="utf-8"?>
<a:theme xmlns:a="http://schemas.openxmlformats.org/drawingml/2006/main" name="Main white design mas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l" defTabSz="1604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5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1604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5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Georgia" pitchFamily="18" charset="0"/>
          </a:defRPr>
        </a:defPPr>
      </a:lstStyle>
    </a:txDef>
  </a:objectDefaults>
  <a:extraClrSchemeLst>
    <a:extraClrScheme>
      <a:clrScheme name="Main white design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65700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2D5CE7"/>
        </a:accent6>
        <a:hlink>
          <a:srgbClr val="FF99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white design master 2">
        <a:dk1>
          <a:srgbClr val="000000"/>
        </a:dk1>
        <a:lt1>
          <a:srgbClr val="FFFFFF"/>
        </a:lt1>
        <a:dk2>
          <a:srgbClr val="000000"/>
        </a:dk2>
        <a:lt2>
          <a:srgbClr val="373737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3366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white design master 3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FF66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B90000"/>
        </a:accent6>
        <a:hlink>
          <a:srgbClr val="00CC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white design master 4">
        <a:dk1>
          <a:srgbClr val="000000"/>
        </a:dk1>
        <a:lt1>
          <a:srgbClr val="FFFFFF"/>
        </a:lt1>
        <a:dk2>
          <a:srgbClr val="000000"/>
        </a:dk2>
        <a:lt2>
          <a:srgbClr val="CC66FF"/>
        </a:lt2>
        <a:accent1>
          <a:srgbClr val="CC66FF"/>
        </a:accent1>
        <a:accent2>
          <a:srgbClr val="990099"/>
        </a:accent2>
        <a:accent3>
          <a:srgbClr val="FFFFFF"/>
        </a:accent3>
        <a:accent4>
          <a:srgbClr val="000000"/>
        </a:accent4>
        <a:accent5>
          <a:srgbClr val="E2B8FF"/>
        </a:accent5>
        <a:accent6>
          <a:srgbClr val="8A008A"/>
        </a:accent6>
        <a:hlink>
          <a:srgbClr val="FFFF99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894d32fe-b378-4061-9068-11b9310de968">
  <element uid="id_classification_generalbusiness" value=""/>
</sisl>
</file>

<file path=customXml/itemProps1.xml><?xml version="1.0" encoding="utf-8"?>
<ds:datastoreItem xmlns:ds="http://schemas.openxmlformats.org/officeDocument/2006/customXml" ds:itemID="{527FF105-DA0B-45E8-AD02-8FC310B9A73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54123</TotalTime>
  <Words>768</Words>
  <Application>Microsoft Office PowerPoint</Application>
  <PresentationFormat>On-screen Show (16:9)</PresentationFormat>
  <Paragraphs>156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Georgia</vt:lpstr>
      <vt:lpstr>Verdana</vt:lpstr>
      <vt:lpstr>Main white design master</vt:lpstr>
      <vt:lpstr>Business case presented by  Federico Karagulian   29th June 2016</vt:lpstr>
      <vt:lpstr>Preamble</vt:lpstr>
      <vt:lpstr>Campaign and research objectives</vt:lpstr>
      <vt:lpstr>Platforms used</vt:lpstr>
      <vt:lpstr>Data</vt:lpstr>
      <vt:lpstr>My objectives</vt:lpstr>
      <vt:lpstr>Data exploration</vt:lpstr>
      <vt:lpstr>Data exploration</vt:lpstr>
      <vt:lpstr>Relative impact of channels into driving of KPIs  </vt:lpstr>
      <vt:lpstr>First relevant finding </vt:lpstr>
      <vt:lpstr>Interaction between channels media  </vt:lpstr>
      <vt:lpstr>Second relevant finding </vt:lpstr>
      <vt:lpstr>Subcategories of respondent IDs</vt:lpstr>
      <vt:lpstr>PowerPoint Presentation</vt:lpstr>
      <vt:lpstr>Final remarks and suggestions 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karafede</dc:creator>
  <cp:lastModifiedBy>Karagulian, Federico</cp:lastModifiedBy>
  <cp:revision>1867</cp:revision>
  <cp:lastPrinted>2016-05-09T16:46:10Z</cp:lastPrinted>
  <dcterms:created xsi:type="dcterms:W3CDTF">2011-04-13T11:22:12Z</dcterms:created>
  <dcterms:modified xsi:type="dcterms:W3CDTF">2016-06-28T08:47:39Z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07c47069-e22a-4eb3-b1e2-f0a3943821af</vt:lpwstr>
  </property>
  <property fmtid="{D5CDD505-2E9C-101B-9397-08002B2CF9AE}" pid="3" name="bjSaver">
    <vt:lpwstr>R13QXvjzR8LDo6mq6lOTfKWZUsCBM/qz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policy="894d32fe-b378-4061-9068-11b9310de968" xmlns="http://www.boldonjames.com/2008/01/sie/i</vt:lpwstr>
  </property>
  <property fmtid="{D5CDD505-2E9C-101B-9397-08002B2CF9AE}" pid="5" name="bjDocumentLabelXML-0">
    <vt:lpwstr>nternal/label"&gt;&lt;element uid="id_classification_generalbusiness" value="" /&gt;&lt;/sisl&gt;</vt:lpwstr>
  </property>
  <property fmtid="{D5CDD505-2E9C-101B-9397-08002B2CF9AE}" pid="6" name="bjDocumentSecurityLabel">
    <vt:lpwstr>Private</vt:lpwstr>
  </property>
</Properties>
</file>